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368" r:id="rId3"/>
    <p:sldId id="369" r:id="rId4"/>
    <p:sldId id="376" r:id="rId5"/>
    <p:sldId id="400" r:id="rId6"/>
    <p:sldId id="390" r:id="rId7"/>
    <p:sldId id="388" r:id="rId8"/>
    <p:sldId id="389" r:id="rId9"/>
    <p:sldId id="377" r:id="rId10"/>
    <p:sldId id="378" r:id="rId11"/>
    <p:sldId id="392" r:id="rId12"/>
    <p:sldId id="391" r:id="rId13"/>
    <p:sldId id="384" r:id="rId14"/>
    <p:sldId id="401" r:id="rId15"/>
    <p:sldId id="396" r:id="rId16"/>
    <p:sldId id="383" r:id="rId17"/>
    <p:sldId id="402" r:id="rId18"/>
    <p:sldId id="394" r:id="rId19"/>
    <p:sldId id="395" r:id="rId20"/>
    <p:sldId id="398" r:id="rId21"/>
    <p:sldId id="404" r:id="rId22"/>
    <p:sldId id="397" r:id="rId23"/>
    <p:sldId id="405" r:id="rId24"/>
    <p:sldId id="406"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4"/>
    <p:restoredTop sz="81687"/>
  </p:normalViewPr>
  <p:slideViewPr>
    <p:cSldViewPr snapToGrid="0">
      <p:cViewPr varScale="1">
        <p:scale>
          <a:sx n="102" d="100"/>
          <a:sy n="102" d="100"/>
        </p:scale>
        <p:origin x="11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166A-94F1-5246-A2AC-C1B270BC287C}" type="datetimeFigureOut">
              <a:rPr lang="fr-FR" smtClean="0"/>
              <a:t>16/04/2024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4679C-8097-DE46-8920-380823A27DE8}" type="slidenum">
              <a:rPr lang="fr-FR" smtClean="0"/>
              <a:t>‹N°›</a:t>
            </a:fld>
            <a:endParaRPr lang="fr-FR"/>
          </a:p>
        </p:txBody>
      </p:sp>
    </p:spTree>
    <p:extLst>
      <p:ext uri="{BB962C8B-B14F-4D97-AF65-F5344CB8AC3E}">
        <p14:creationId xmlns:p14="http://schemas.microsoft.com/office/powerpoint/2010/main" val="141906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 date, </a:t>
            </a:r>
            <a:r>
              <a:rPr lang="fr-FR" dirty="0" err="1"/>
              <a:t>we</a:t>
            </a:r>
            <a:r>
              <a:rPr lang="fr-FR" dirty="0"/>
              <a:t> have </a:t>
            </a:r>
            <a:r>
              <a:rPr lang="fr-FR" dirty="0" err="1"/>
              <a:t>published</a:t>
            </a:r>
            <a:r>
              <a:rPr lang="fr-FR" dirty="0"/>
              <a:t> 86 opinions, 16 notices by </a:t>
            </a:r>
            <a:r>
              <a:rPr lang="fr-FR" dirty="0" err="1"/>
              <a:t>letter</a:t>
            </a:r>
            <a:r>
              <a:rPr lang="fr-FR" dirty="0"/>
              <a:t> (short opinions), 26 </a:t>
            </a:r>
            <a:r>
              <a:rPr lang="fr-FR" dirty="0" err="1"/>
              <a:t>annual</a:t>
            </a:r>
            <a:r>
              <a:rPr lang="fr-FR" dirty="0"/>
              <a:t> reports and books and </a:t>
            </a:r>
            <a:r>
              <a:rPr lang="fr-FR" dirty="0" err="1"/>
              <a:t>conference</a:t>
            </a:r>
            <a:r>
              <a:rPr lang="fr-FR" dirty="0"/>
              <a:t> </a:t>
            </a:r>
            <a:r>
              <a:rPr lang="fr-FR" dirty="0" err="1"/>
              <a:t>proceedings</a:t>
            </a:r>
            <a:endParaRPr lang="fr-FR" dirty="0"/>
          </a:p>
        </p:txBody>
      </p:sp>
      <p:sp>
        <p:nvSpPr>
          <p:cNvPr id="4" name="Espace réservé du numéro de diapositive 3"/>
          <p:cNvSpPr>
            <a:spLocks noGrp="1"/>
          </p:cNvSpPr>
          <p:nvPr>
            <p:ph type="sldNum" sz="quarter" idx="5"/>
          </p:nvPr>
        </p:nvSpPr>
        <p:spPr/>
        <p:txBody>
          <a:bodyPr/>
          <a:lstStyle/>
          <a:p>
            <a:fld id="{9964679C-8097-DE46-8920-380823A27DE8}" type="slidenum">
              <a:rPr lang="fr-FR" smtClean="0"/>
              <a:t>2</a:t>
            </a:fld>
            <a:endParaRPr lang="fr-FR"/>
          </a:p>
        </p:txBody>
      </p:sp>
    </p:spTree>
    <p:extLst>
      <p:ext uri="{BB962C8B-B14F-4D97-AF65-F5344CB8AC3E}">
        <p14:creationId xmlns:p14="http://schemas.microsoft.com/office/powerpoint/2010/main" val="70800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11</a:t>
            </a:fld>
            <a:endParaRPr lang="fr-FR"/>
          </a:p>
        </p:txBody>
      </p:sp>
    </p:spTree>
    <p:extLst>
      <p:ext uri="{BB962C8B-B14F-4D97-AF65-F5344CB8AC3E}">
        <p14:creationId xmlns:p14="http://schemas.microsoft.com/office/powerpoint/2010/main" val="31022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12</a:t>
            </a:fld>
            <a:endParaRPr lang="fr-FR"/>
          </a:p>
        </p:txBody>
      </p:sp>
    </p:spTree>
    <p:extLst>
      <p:ext uri="{BB962C8B-B14F-4D97-AF65-F5344CB8AC3E}">
        <p14:creationId xmlns:p14="http://schemas.microsoft.com/office/powerpoint/2010/main" val="415427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13</a:t>
            </a:fld>
            <a:endParaRPr lang="fr-FR"/>
          </a:p>
        </p:txBody>
      </p:sp>
    </p:spTree>
    <p:extLst>
      <p:ext uri="{BB962C8B-B14F-4D97-AF65-F5344CB8AC3E}">
        <p14:creationId xmlns:p14="http://schemas.microsoft.com/office/powerpoint/2010/main" val="2167037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126EE-7740-A7D9-48A1-036AC4F646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AE12C5-25E1-489C-4CDC-CA461CC2FD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C03E9F-0A23-E7F4-656F-9355311FDFE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FAE8DE0-7201-0DFB-F20D-45E0FEAC9E4B}"/>
              </a:ext>
            </a:extLst>
          </p:cNvPr>
          <p:cNvSpPr>
            <a:spLocks noGrp="1"/>
          </p:cNvSpPr>
          <p:nvPr>
            <p:ph type="sldNum" sz="quarter" idx="5"/>
          </p:nvPr>
        </p:nvSpPr>
        <p:spPr/>
        <p:txBody>
          <a:bodyPr/>
          <a:lstStyle/>
          <a:p>
            <a:fld id="{A8FDD6BA-7578-5F48-985A-05C9BE1E6B88}" type="slidenum">
              <a:rPr lang="fr-FR" smtClean="0"/>
              <a:t>14</a:t>
            </a:fld>
            <a:endParaRPr lang="fr-FR"/>
          </a:p>
        </p:txBody>
      </p:sp>
    </p:spTree>
    <p:extLst>
      <p:ext uri="{BB962C8B-B14F-4D97-AF65-F5344CB8AC3E}">
        <p14:creationId xmlns:p14="http://schemas.microsoft.com/office/powerpoint/2010/main" val="3502183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15</a:t>
            </a:fld>
            <a:endParaRPr lang="fr-FR"/>
          </a:p>
        </p:txBody>
      </p:sp>
    </p:spTree>
    <p:extLst>
      <p:ext uri="{BB962C8B-B14F-4D97-AF65-F5344CB8AC3E}">
        <p14:creationId xmlns:p14="http://schemas.microsoft.com/office/powerpoint/2010/main" val="1893145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lnSpc>
                <a:spcPts val="1500"/>
              </a:lnSpc>
              <a:buNone/>
              <a:tabLst>
                <a:tab pos="457200" algn="l"/>
                <a:tab pos="914400" algn="l"/>
              </a:tabLst>
            </a:pPr>
            <a:r>
              <a:rPr lang="fr-FR" sz="1200" i="1" dirty="0"/>
              <a:t>– </a:t>
            </a:r>
            <a:r>
              <a:rPr lang="fr-FR" sz="1200" i="1" dirty="0" err="1"/>
              <a:t>where</a:t>
            </a:r>
            <a:r>
              <a:rPr lang="fr-FR" sz="1200" i="1" dirty="0"/>
              <a:t> the </a:t>
            </a:r>
            <a:r>
              <a:rPr lang="fr-FR" sz="1200" i="1" dirty="0" err="1"/>
              <a:t>norm</a:t>
            </a:r>
            <a:r>
              <a:rPr lang="fr-FR" sz="1200" i="1" dirty="0"/>
              <a:t> not </a:t>
            </a:r>
            <a:r>
              <a:rPr lang="fr-FR" sz="1200" i="1" dirty="0" err="1"/>
              <a:t>only</a:t>
            </a:r>
            <a:r>
              <a:rPr lang="fr-FR" sz="1200" i="1" dirty="0"/>
              <a:t> </a:t>
            </a:r>
            <a:r>
              <a:rPr lang="fr-FR" sz="1200" i="1" dirty="0" err="1"/>
              <a:t>refers</a:t>
            </a:r>
            <a:r>
              <a:rPr lang="fr-FR" sz="1200" i="1" dirty="0"/>
              <a:t> to the existence of a </a:t>
            </a:r>
            <a:r>
              <a:rPr lang="fr-FR" sz="1200" i="1" dirty="0" err="1"/>
              <a:t>fact</a:t>
            </a:r>
            <a:r>
              <a:rPr lang="fr-FR" sz="1200" i="1" dirty="0"/>
              <a:t>, but </a:t>
            </a:r>
            <a:r>
              <a:rPr lang="fr-FR" sz="1200" i="1" dirty="0" err="1"/>
              <a:t>also</a:t>
            </a:r>
            <a:r>
              <a:rPr lang="fr-FR" sz="1200" i="1" dirty="0"/>
              <a:t> to the 'value' </a:t>
            </a:r>
            <a:r>
              <a:rPr lang="fr-FR" sz="1200" i="1" dirty="0" err="1"/>
              <a:t>attributed</a:t>
            </a:r>
            <a:r>
              <a:rPr lang="fr-FR" sz="1200" i="1" dirty="0"/>
              <a:t> to </a:t>
            </a:r>
            <a:r>
              <a:rPr lang="fr-FR" sz="1200" i="1" dirty="0" err="1"/>
              <a:t>this</a:t>
            </a:r>
            <a:r>
              <a:rPr lang="fr-FR" sz="1200" i="1" dirty="0"/>
              <a:t> point of </a:t>
            </a:r>
            <a:r>
              <a:rPr lang="fr-FR" sz="1200" i="1" dirty="0" err="1"/>
              <a:t>reference</a:t>
            </a:r>
            <a:r>
              <a:rPr lang="fr-FR" sz="1200" i="1" dirty="0"/>
              <a:t> </a:t>
            </a:r>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16</a:t>
            </a:fld>
            <a:endParaRPr lang="fr-FR"/>
          </a:p>
        </p:txBody>
      </p:sp>
    </p:spTree>
    <p:extLst>
      <p:ext uri="{BB962C8B-B14F-4D97-AF65-F5344CB8AC3E}">
        <p14:creationId xmlns:p14="http://schemas.microsoft.com/office/powerpoint/2010/main" val="227266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4E2E5-A981-78E7-158F-D62F8F978F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D6010F-1100-FD2B-039E-B9D9DC6BBA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71ADBF-47C8-34F4-530F-571EC8C1798E}"/>
              </a:ext>
            </a:extLst>
          </p:cNvPr>
          <p:cNvSpPr>
            <a:spLocks noGrp="1"/>
          </p:cNvSpPr>
          <p:nvPr>
            <p:ph type="body" idx="1"/>
          </p:nvPr>
        </p:nvSpPr>
        <p:spPr/>
        <p:txBody>
          <a:bodyPr/>
          <a:lstStyle/>
          <a:p>
            <a:pPr marL="0" indent="0" algn="just">
              <a:lnSpc>
                <a:spcPts val="1500"/>
              </a:lnSpc>
              <a:buNone/>
              <a:tabLst>
                <a:tab pos="457200" algn="l"/>
                <a:tab pos="914400" algn="l"/>
              </a:tabLst>
            </a:pPr>
            <a:r>
              <a:rPr lang="fr-FR" sz="1200" i="1" dirty="0"/>
              <a:t>– </a:t>
            </a:r>
            <a:r>
              <a:rPr lang="fr-FR" sz="1200" i="1" dirty="0" err="1"/>
              <a:t>where</a:t>
            </a:r>
            <a:r>
              <a:rPr lang="fr-FR" sz="1200" i="1" dirty="0"/>
              <a:t> the </a:t>
            </a:r>
            <a:r>
              <a:rPr lang="fr-FR" sz="1200" i="1" dirty="0" err="1"/>
              <a:t>norm</a:t>
            </a:r>
            <a:r>
              <a:rPr lang="fr-FR" sz="1200" i="1" dirty="0"/>
              <a:t> not </a:t>
            </a:r>
            <a:r>
              <a:rPr lang="fr-FR" sz="1200" i="1" dirty="0" err="1"/>
              <a:t>only</a:t>
            </a:r>
            <a:r>
              <a:rPr lang="fr-FR" sz="1200" i="1" dirty="0"/>
              <a:t> </a:t>
            </a:r>
            <a:r>
              <a:rPr lang="fr-FR" sz="1200" i="1" dirty="0" err="1"/>
              <a:t>refers</a:t>
            </a:r>
            <a:r>
              <a:rPr lang="fr-FR" sz="1200" i="1" dirty="0"/>
              <a:t> to the existence of a </a:t>
            </a:r>
            <a:r>
              <a:rPr lang="fr-FR" sz="1200" i="1" dirty="0" err="1"/>
              <a:t>fact</a:t>
            </a:r>
            <a:r>
              <a:rPr lang="fr-FR" sz="1200" i="1" dirty="0"/>
              <a:t>, but </a:t>
            </a:r>
            <a:r>
              <a:rPr lang="fr-FR" sz="1200" i="1" dirty="0" err="1"/>
              <a:t>also</a:t>
            </a:r>
            <a:r>
              <a:rPr lang="fr-FR" sz="1200" i="1" dirty="0"/>
              <a:t> to the 'value' </a:t>
            </a:r>
            <a:r>
              <a:rPr lang="fr-FR" sz="1200" i="1" dirty="0" err="1"/>
              <a:t>attributed</a:t>
            </a:r>
            <a:r>
              <a:rPr lang="fr-FR" sz="1200" i="1" dirty="0"/>
              <a:t> to </a:t>
            </a:r>
            <a:r>
              <a:rPr lang="fr-FR" sz="1200" i="1" dirty="0" err="1"/>
              <a:t>this</a:t>
            </a:r>
            <a:r>
              <a:rPr lang="fr-FR" sz="1200" i="1" dirty="0"/>
              <a:t> point of </a:t>
            </a:r>
            <a:r>
              <a:rPr lang="fr-FR" sz="1200" i="1" dirty="0" err="1"/>
              <a:t>reference</a:t>
            </a:r>
            <a:r>
              <a:rPr lang="fr-FR" sz="1200" i="1" dirty="0"/>
              <a:t> </a:t>
            </a:r>
            <a:endParaRPr lang="fr-FR" dirty="0"/>
          </a:p>
        </p:txBody>
      </p:sp>
      <p:sp>
        <p:nvSpPr>
          <p:cNvPr id="4" name="Espace réservé du numéro de diapositive 3">
            <a:extLst>
              <a:ext uri="{FF2B5EF4-FFF2-40B4-BE49-F238E27FC236}">
                <a16:creationId xmlns:a16="http://schemas.microsoft.com/office/drawing/2014/main" id="{DC7B4FE1-3C90-A873-029E-7498E73740A1}"/>
              </a:ext>
            </a:extLst>
          </p:cNvPr>
          <p:cNvSpPr>
            <a:spLocks noGrp="1"/>
          </p:cNvSpPr>
          <p:nvPr>
            <p:ph type="sldNum" sz="quarter" idx="5"/>
          </p:nvPr>
        </p:nvSpPr>
        <p:spPr/>
        <p:txBody>
          <a:bodyPr/>
          <a:lstStyle/>
          <a:p>
            <a:fld id="{A8FDD6BA-7578-5F48-985A-05C9BE1E6B88}" type="slidenum">
              <a:rPr lang="fr-FR" smtClean="0"/>
              <a:t>17</a:t>
            </a:fld>
            <a:endParaRPr lang="fr-FR"/>
          </a:p>
        </p:txBody>
      </p:sp>
    </p:spTree>
    <p:extLst>
      <p:ext uri="{BB962C8B-B14F-4D97-AF65-F5344CB8AC3E}">
        <p14:creationId xmlns:p14="http://schemas.microsoft.com/office/powerpoint/2010/main" val="51450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lnSpc>
                <a:spcPts val="1500"/>
              </a:lnSpc>
              <a:buNone/>
              <a:tabLst>
                <a:tab pos="457200" algn="l"/>
                <a:tab pos="914400" algn="l"/>
              </a:tabLst>
            </a:pPr>
            <a:r>
              <a:rPr lang="fr-FR" sz="1200" i="1" dirty="0"/>
              <a:t>– </a:t>
            </a:r>
            <a:r>
              <a:rPr lang="fr-FR" sz="1200" i="1" dirty="0" err="1"/>
              <a:t>where</a:t>
            </a:r>
            <a:r>
              <a:rPr lang="fr-FR" sz="1200" i="1" dirty="0"/>
              <a:t> the </a:t>
            </a:r>
            <a:r>
              <a:rPr lang="fr-FR" sz="1200" i="1" dirty="0" err="1"/>
              <a:t>norm</a:t>
            </a:r>
            <a:r>
              <a:rPr lang="fr-FR" sz="1200" i="1" dirty="0"/>
              <a:t> not </a:t>
            </a:r>
            <a:r>
              <a:rPr lang="fr-FR" sz="1200" i="1" dirty="0" err="1"/>
              <a:t>only</a:t>
            </a:r>
            <a:r>
              <a:rPr lang="fr-FR" sz="1200" i="1" dirty="0"/>
              <a:t> </a:t>
            </a:r>
            <a:r>
              <a:rPr lang="fr-FR" sz="1200" i="1" dirty="0" err="1"/>
              <a:t>refers</a:t>
            </a:r>
            <a:r>
              <a:rPr lang="fr-FR" sz="1200" i="1" dirty="0"/>
              <a:t> to the existence of a </a:t>
            </a:r>
            <a:r>
              <a:rPr lang="fr-FR" sz="1200" i="1" dirty="0" err="1"/>
              <a:t>fact</a:t>
            </a:r>
            <a:r>
              <a:rPr lang="fr-FR" sz="1200" i="1" dirty="0"/>
              <a:t>, but </a:t>
            </a:r>
            <a:r>
              <a:rPr lang="fr-FR" sz="1200" i="1" dirty="0" err="1"/>
              <a:t>also</a:t>
            </a:r>
            <a:r>
              <a:rPr lang="fr-FR" sz="1200" i="1" dirty="0"/>
              <a:t> to the 'value' </a:t>
            </a:r>
            <a:r>
              <a:rPr lang="fr-FR" sz="1200" i="1" dirty="0" err="1"/>
              <a:t>attributed</a:t>
            </a:r>
            <a:r>
              <a:rPr lang="fr-FR" sz="1200" i="1" dirty="0"/>
              <a:t> to </a:t>
            </a:r>
            <a:r>
              <a:rPr lang="fr-FR" sz="1200" i="1" dirty="0" err="1"/>
              <a:t>this</a:t>
            </a:r>
            <a:r>
              <a:rPr lang="fr-FR" sz="1200" i="1" dirty="0"/>
              <a:t> point of </a:t>
            </a:r>
            <a:r>
              <a:rPr lang="fr-FR" sz="1200" i="1" dirty="0" err="1"/>
              <a:t>reference</a:t>
            </a:r>
            <a:r>
              <a:rPr lang="fr-FR" sz="1200" i="1" dirty="0"/>
              <a:t> </a:t>
            </a:r>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18</a:t>
            </a:fld>
            <a:endParaRPr lang="fr-FR"/>
          </a:p>
        </p:txBody>
      </p:sp>
    </p:spTree>
    <p:extLst>
      <p:ext uri="{BB962C8B-B14F-4D97-AF65-F5344CB8AC3E}">
        <p14:creationId xmlns:p14="http://schemas.microsoft.com/office/powerpoint/2010/main" val="3624289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lnSpc>
                <a:spcPts val="1500"/>
              </a:lnSpc>
              <a:buNone/>
              <a:tabLst>
                <a:tab pos="457200" algn="l"/>
                <a:tab pos="914400" algn="l"/>
              </a:tabLst>
            </a:pPr>
            <a:r>
              <a:rPr lang="fr-FR" sz="1200" i="1" dirty="0"/>
              <a:t>– </a:t>
            </a:r>
            <a:r>
              <a:rPr lang="fr-FR" sz="1200" i="1" dirty="0" err="1"/>
              <a:t>where</a:t>
            </a:r>
            <a:r>
              <a:rPr lang="fr-FR" sz="1200" i="1" dirty="0"/>
              <a:t> the </a:t>
            </a:r>
            <a:r>
              <a:rPr lang="fr-FR" sz="1200" i="1" dirty="0" err="1"/>
              <a:t>norm</a:t>
            </a:r>
            <a:r>
              <a:rPr lang="fr-FR" sz="1200" i="1" dirty="0"/>
              <a:t> not </a:t>
            </a:r>
            <a:r>
              <a:rPr lang="fr-FR" sz="1200" i="1" dirty="0" err="1"/>
              <a:t>only</a:t>
            </a:r>
            <a:r>
              <a:rPr lang="fr-FR" sz="1200" i="1" dirty="0"/>
              <a:t> </a:t>
            </a:r>
            <a:r>
              <a:rPr lang="fr-FR" sz="1200" i="1" dirty="0" err="1"/>
              <a:t>refers</a:t>
            </a:r>
            <a:r>
              <a:rPr lang="fr-FR" sz="1200" i="1" dirty="0"/>
              <a:t> to the existence of a </a:t>
            </a:r>
            <a:r>
              <a:rPr lang="fr-FR" sz="1200" i="1" dirty="0" err="1"/>
              <a:t>fact</a:t>
            </a:r>
            <a:r>
              <a:rPr lang="fr-FR" sz="1200" i="1" dirty="0"/>
              <a:t>, but </a:t>
            </a:r>
            <a:r>
              <a:rPr lang="fr-FR" sz="1200" i="1" dirty="0" err="1"/>
              <a:t>also</a:t>
            </a:r>
            <a:r>
              <a:rPr lang="fr-FR" sz="1200" i="1" dirty="0"/>
              <a:t> to the 'value' </a:t>
            </a:r>
            <a:r>
              <a:rPr lang="fr-FR" sz="1200" i="1" dirty="0" err="1"/>
              <a:t>attributed</a:t>
            </a:r>
            <a:r>
              <a:rPr lang="fr-FR" sz="1200" i="1" dirty="0"/>
              <a:t> to </a:t>
            </a:r>
            <a:r>
              <a:rPr lang="fr-FR" sz="1200" i="1" dirty="0" err="1"/>
              <a:t>this</a:t>
            </a:r>
            <a:r>
              <a:rPr lang="fr-FR" sz="1200" i="1" dirty="0"/>
              <a:t> point of </a:t>
            </a:r>
            <a:r>
              <a:rPr lang="fr-FR" sz="1200" i="1" dirty="0" err="1"/>
              <a:t>reference</a:t>
            </a:r>
            <a:r>
              <a:rPr lang="fr-FR" sz="1200" i="1" dirty="0"/>
              <a:t> </a:t>
            </a:r>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19</a:t>
            </a:fld>
            <a:endParaRPr lang="fr-FR"/>
          </a:p>
        </p:txBody>
      </p:sp>
    </p:spTree>
    <p:extLst>
      <p:ext uri="{BB962C8B-B14F-4D97-AF65-F5344CB8AC3E}">
        <p14:creationId xmlns:p14="http://schemas.microsoft.com/office/powerpoint/2010/main" val="181070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err="1"/>
              <a:t>Gzil</a:t>
            </a:r>
            <a:r>
              <a:rPr lang="fr-FR" dirty="0"/>
              <a:t>, F.(2024), </a:t>
            </a:r>
            <a:r>
              <a:rPr lang="fr-FR" i="1" dirty="0" err="1"/>
              <a:t>Research</a:t>
            </a:r>
            <a:r>
              <a:rPr lang="fr-FR" i="1" dirty="0"/>
              <a:t> on </a:t>
            </a:r>
            <a:r>
              <a:rPr lang="fr-FR" i="1" dirty="0" err="1"/>
              <a:t>Medical</a:t>
            </a:r>
            <a:r>
              <a:rPr lang="fr-FR" i="1" dirty="0"/>
              <a:t> </a:t>
            </a:r>
            <a:r>
              <a:rPr lang="fr-FR" i="1" dirty="0" err="1"/>
              <a:t>ethics</a:t>
            </a:r>
            <a:r>
              <a:rPr lang="fr-FR" i="1" dirty="0"/>
              <a:t>, the Alzheimer </a:t>
            </a:r>
            <a:r>
              <a:rPr lang="fr-FR" i="1" dirty="0" err="1"/>
              <a:t>Phenomenon</a:t>
            </a:r>
            <a:r>
              <a:rPr lang="fr-FR" i="1" dirty="0"/>
              <a:t> and Autonomy, </a:t>
            </a:r>
            <a:r>
              <a:rPr lang="fr-FR" dirty="0"/>
              <a:t>ENS, Paris</a:t>
            </a:r>
          </a:p>
          <a:p>
            <a:pPr marL="0" indent="0">
              <a:buNone/>
            </a:pPr>
            <a:r>
              <a:rPr lang="fr-FR" dirty="0" err="1"/>
              <a:t>Charras</a:t>
            </a:r>
            <a:r>
              <a:rPr lang="fr-FR" dirty="0"/>
              <a:t>, K. &amp; al. (2022) , </a:t>
            </a:r>
            <a:r>
              <a:rPr lang="fr-FR" i="1" dirty="0"/>
              <a:t>S’affranchir du concept de handicap</a:t>
            </a:r>
          </a:p>
          <a:p>
            <a:pPr marL="0" indent="0">
              <a:buNone/>
            </a:pPr>
            <a:r>
              <a:rPr lang="fr-FR" dirty="0"/>
              <a:t>Weil-Dubuc, P. (2021), « La pensée inclusive à l’épreuve du polyhandicap », in </a:t>
            </a:r>
            <a:r>
              <a:rPr lang="fr-FR" dirty="0" err="1"/>
              <a:t>Camberlein</a:t>
            </a:r>
            <a:r>
              <a:rPr lang="fr-FR" dirty="0"/>
              <a:t>, Ph. (</a:t>
            </a:r>
            <a:r>
              <a:rPr lang="fr-FR" dirty="0" err="1"/>
              <a:t>ed</a:t>
            </a:r>
            <a:r>
              <a:rPr lang="fr-FR" dirty="0"/>
              <a:t>.),Dunod </a:t>
            </a:r>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20</a:t>
            </a:fld>
            <a:endParaRPr lang="fr-FR"/>
          </a:p>
        </p:txBody>
      </p:sp>
    </p:spTree>
    <p:extLst>
      <p:ext uri="{BB962C8B-B14F-4D97-AF65-F5344CB8AC3E}">
        <p14:creationId xmlns:p14="http://schemas.microsoft.com/office/powerpoint/2010/main" val="119991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effectLst/>
                <a:latin typeface="Aptos" panose="020B0004020202020204" pitchFamily="34" charset="0"/>
                <a:ea typeface="Times New Roman" panose="02020603050405020304" pitchFamily="18" charset="0"/>
                <a:cs typeface="Aptos" panose="020B0004020202020204" pitchFamily="34" charset="0"/>
              </a:rPr>
              <a:t>The Belgian Advisory Committee on Bioethics has dealt with ethical issues involving consideration of the specific challenges linked to the vulnerability of certain people</a:t>
            </a:r>
            <a:r>
              <a:rPr lang="en-US" sz="12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 </a:t>
            </a:r>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3</a:t>
            </a:fld>
            <a:endParaRPr lang="fr-FR"/>
          </a:p>
        </p:txBody>
      </p:sp>
    </p:spTree>
    <p:extLst>
      <p:ext uri="{BB962C8B-B14F-4D97-AF65-F5344CB8AC3E}">
        <p14:creationId xmlns:p14="http://schemas.microsoft.com/office/powerpoint/2010/main" val="2578963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FF6F2-7320-6201-1266-2CC796B232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07EA3C-E362-6D4B-FD63-B1CBC65A89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9F86BD-7F33-D4E3-171F-E1BF0A57C062}"/>
              </a:ext>
            </a:extLst>
          </p:cNvPr>
          <p:cNvSpPr>
            <a:spLocks noGrp="1"/>
          </p:cNvSpPr>
          <p:nvPr>
            <p:ph type="body" idx="1"/>
          </p:nvPr>
        </p:nvSpPr>
        <p:spPr/>
        <p:txBody>
          <a:bodyPr/>
          <a:lstStyle/>
          <a:p>
            <a:pPr marL="0" indent="0" algn="just">
              <a:lnSpc>
                <a:spcPts val="1500"/>
              </a:lnSpc>
              <a:buNone/>
              <a:tabLst>
                <a:tab pos="457200" algn="l"/>
                <a:tab pos="914400" algn="l"/>
              </a:tabLst>
            </a:pPr>
            <a:r>
              <a:rPr lang="fr-FR" dirty="0"/>
              <a:t>* For </a:t>
            </a:r>
            <a:r>
              <a:rPr lang="fr-FR" dirty="0" err="1"/>
              <a:t>lack</a:t>
            </a:r>
            <a:r>
              <a:rPr lang="fr-FR" dirty="0"/>
              <a:t> of </a:t>
            </a:r>
            <a:r>
              <a:rPr lang="fr-FR" dirty="0" err="1"/>
              <a:t>anything</a:t>
            </a:r>
            <a:r>
              <a:rPr lang="fr-FR" dirty="0"/>
              <a:t> </a:t>
            </a:r>
            <a:r>
              <a:rPr lang="fr-FR" dirty="0" err="1"/>
              <a:t>better</a:t>
            </a:r>
            <a:endParaRPr lang="fr-FR" dirty="0"/>
          </a:p>
        </p:txBody>
      </p:sp>
      <p:sp>
        <p:nvSpPr>
          <p:cNvPr id="4" name="Espace réservé du numéro de diapositive 3">
            <a:extLst>
              <a:ext uri="{FF2B5EF4-FFF2-40B4-BE49-F238E27FC236}">
                <a16:creationId xmlns:a16="http://schemas.microsoft.com/office/drawing/2014/main" id="{18A2DEB4-308F-FCC7-6116-91F1F8720409}"/>
              </a:ext>
            </a:extLst>
          </p:cNvPr>
          <p:cNvSpPr>
            <a:spLocks noGrp="1"/>
          </p:cNvSpPr>
          <p:nvPr>
            <p:ph type="sldNum" sz="quarter" idx="5"/>
          </p:nvPr>
        </p:nvSpPr>
        <p:spPr/>
        <p:txBody>
          <a:bodyPr/>
          <a:lstStyle/>
          <a:p>
            <a:fld id="{A8FDD6BA-7578-5F48-985A-05C9BE1E6B88}" type="slidenum">
              <a:rPr lang="fr-FR" smtClean="0"/>
              <a:t>21</a:t>
            </a:fld>
            <a:endParaRPr lang="fr-FR"/>
          </a:p>
        </p:txBody>
      </p:sp>
    </p:spTree>
    <p:extLst>
      <p:ext uri="{BB962C8B-B14F-4D97-AF65-F5344CB8AC3E}">
        <p14:creationId xmlns:p14="http://schemas.microsoft.com/office/powerpoint/2010/main" val="901795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64679C-8097-DE46-8920-380823A27DE8}" type="slidenum">
              <a:rPr lang="fr-FR" smtClean="0"/>
              <a:t>22</a:t>
            </a:fld>
            <a:endParaRPr lang="fr-FR"/>
          </a:p>
        </p:txBody>
      </p:sp>
    </p:spTree>
    <p:extLst>
      <p:ext uri="{BB962C8B-B14F-4D97-AF65-F5344CB8AC3E}">
        <p14:creationId xmlns:p14="http://schemas.microsoft.com/office/powerpoint/2010/main" val="1691053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6C08C-B497-0925-A3D7-0DE4A0CD20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01C535-C3AD-10A5-B481-FF9013C93A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9849232-638F-7832-7E20-B2D78E0326A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7DCE987-AE19-79E6-74E9-E5C4E9361C5E}"/>
              </a:ext>
            </a:extLst>
          </p:cNvPr>
          <p:cNvSpPr>
            <a:spLocks noGrp="1"/>
          </p:cNvSpPr>
          <p:nvPr>
            <p:ph type="sldNum" sz="quarter" idx="5"/>
          </p:nvPr>
        </p:nvSpPr>
        <p:spPr/>
        <p:txBody>
          <a:bodyPr/>
          <a:lstStyle/>
          <a:p>
            <a:fld id="{9964679C-8097-DE46-8920-380823A27DE8}" type="slidenum">
              <a:rPr lang="fr-FR" smtClean="0"/>
              <a:t>23</a:t>
            </a:fld>
            <a:endParaRPr lang="fr-FR"/>
          </a:p>
        </p:txBody>
      </p:sp>
    </p:spTree>
    <p:extLst>
      <p:ext uri="{BB962C8B-B14F-4D97-AF65-F5344CB8AC3E}">
        <p14:creationId xmlns:p14="http://schemas.microsoft.com/office/powerpoint/2010/main" val="242318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A38A3-44D6-CC5D-88AE-376FD6D224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EE7205-7C34-09C9-F7A0-14EB116393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C6B19F-0A6C-9DE9-5EC5-4EBA1FFD2A31}"/>
              </a:ext>
            </a:extLst>
          </p:cNvPr>
          <p:cNvSpPr>
            <a:spLocks noGrp="1"/>
          </p:cNvSpPr>
          <p:nvPr>
            <p:ph type="body" idx="1"/>
          </p:nvPr>
        </p:nvSpPr>
        <p:spPr/>
        <p:txBody>
          <a:bodyPr/>
          <a:lstStyle/>
          <a:p>
            <a:pPr marL="0" indent="0" algn="just">
              <a:lnSpc>
                <a:spcPts val="1500"/>
              </a:lnSpc>
              <a:buNone/>
              <a:tabLst>
                <a:tab pos="457200" algn="l"/>
                <a:tab pos="914400" algn="l"/>
              </a:tabLst>
            </a:pPr>
            <a:r>
              <a:rPr lang="fr-FR" dirty="0"/>
              <a:t>* For </a:t>
            </a:r>
            <a:r>
              <a:rPr lang="fr-FR" dirty="0" err="1"/>
              <a:t>lack</a:t>
            </a:r>
            <a:r>
              <a:rPr lang="fr-FR" dirty="0"/>
              <a:t> of </a:t>
            </a:r>
            <a:r>
              <a:rPr lang="fr-FR" dirty="0" err="1"/>
              <a:t>anything</a:t>
            </a:r>
            <a:r>
              <a:rPr lang="fr-FR" dirty="0"/>
              <a:t> </a:t>
            </a:r>
            <a:r>
              <a:rPr lang="fr-FR" dirty="0" err="1"/>
              <a:t>better</a:t>
            </a:r>
            <a:endParaRPr lang="fr-FR" dirty="0"/>
          </a:p>
        </p:txBody>
      </p:sp>
      <p:sp>
        <p:nvSpPr>
          <p:cNvPr id="4" name="Espace réservé du numéro de diapositive 3">
            <a:extLst>
              <a:ext uri="{FF2B5EF4-FFF2-40B4-BE49-F238E27FC236}">
                <a16:creationId xmlns:a16="http://schemas.microsoft.com/office/drawing/2014/main" id="{7DCC6FF7-12B9-251A-1252-B8E4B3E804D6}"/>
              </a:ext>
            </a:extLst>
          </p:cNvPr>
          <p:cNvSpPr>
            <a:spLocks noGrp="1"/>
          </p:cNvSpPr>
          <p:nvPr>
            <p:ph type="sldNum" sz="quarter" idx="5"/>
          </p:nvPr>
        </p:nvSpPr>
        <p:spPr/>
        <p:txBody>
          <a:bodyPr/>
          <a:lstStyle/>
          <a:p>
            <a:fld id="{A8FDD6BA-7578-5F48-985A-05C9BE1E6B88}" type="slidenum">
              <a:rPr lang="fr-FR" smtClean="0"/>
              <a:t>24</a:t>
            </a:fld>
            <a:endParaRPr lang="fr-FR"/>
          </a:p>
        </p:txBody>
      </p:sp>
    </p:spTree>
    <p:extLst>
      <p:ext uri="{BB962C8B-B14F-4D97-AF65-F5344CB8AC3E}">
        <p14:creationId xmlns:p14="http://schemas.microsoft.com/office/powerpoint/2010/main" val="28256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4</a:t>
            </a:fld>
            <a:endParaRPr lang="fr-FR"/>
          </a:p>
        </p:txBody>
      </p:sp>
    </p:spTree>
    <p:extLst>
      <p:ext uri="{BB962C8B-B14F-4D97-AF65-F5344CB8AC3E}">
        <p14:creationId xmlns:p14="http://schemas.microsoft.com/office/powerpoint/2010/main" val="357350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effectLst/>
                <a:latin typeface="Aptos" panose="020B0004020202020204" pitchFamily="34" charset="0"/>
                <a:ea typeface="Times New Roman" panose="02020603050405020304" pitchFamily="18" charset="0"/>
                <a:cs typeface="Aptos" panose="020B0004020202020204" pitchFamily="34" charset="0"/>
              </a:rPr>
              <a:t>The Belgian Advisory Committee on Bioethics has dealt with ethical issues involving consideration of the specific challenges linked to the vulnerability of certain people</a:t>
            </a:r>
            <a:r>
              <a:rPr lang="en-US" sz="12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 </a:t>
            </a:r>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5</a:t>
            </a:fld>
            <a:endParaRPr lang="fr-FR"/>
          </a:p>
        </p:txBody>
      </p:sp>
    </p:spTree>
    <p:extLst>
      <p:ext uri="{BB962C8B-B14F-4D97-AF65-F5344CB8AC3E}">
        <p14:creationId xmlns:p14="http://schemas.microsoft.com/office/powerpoint/2010/main" val="365510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err="1">
                <a:effectLst/>
                <a:latin typeface="Aptos" panose="020B0004020202020204" pitchFamily="34" charset="0"/>
                <a:ea typeface="Times New Roman" panose="02020603050405020304" pitchFamily="18" charset="0"/>
                <a:cs typeface="Aptos" panose="020B0004020202020204" pitchFamily="34" charset="0"/>
              </a:rPr>
              <a:t>Bisiani</a:t>
            </a:r>
            <a:r>
              <a:rPr lang="en-US" sz="1200" dirty="0">
                <a:effectLst/>
                <a:latin typeface="Aptos" panose="020B0004020202020204" pitchFamily="34" charset="0"/>
                <a:ea typeface="Times New Roman" panose="02020603050405020304" pitchFamily="18" charset="0"/>
                <a:cs typeface="Aptos" panose="020B0004020202020204" pitchFamily="34" charset="0"/>
              </a:rPr>
              <a:t>, </a:t>
            </a:r>
            <a:r>
              <a:rPr lang="en-US" sz="1200" dirty="0" err="1">
                <a:effectLst/>
                <a:latin typeface="Aptos" panose="020B0004020202020204" pitchFamily="34" charset="0"/>
                <a:ea typeface="Times New Roman" panose="02020603050405020304" pitchFamily="18" charset="0"/>
                <a:cs typeface="Aptos" panose="020B0004020202020204" pitchFamily="34" charset="0"/>
              </a:rPr>
              <a:t>Swaffer</a:t>
            </a:r>
            <a:r>
              <a:rPr lang="en-US" sz="1200" dirty="0">
                <a:effectLst/>
                <a:latin typeface="Aptos" panose="020B0004020202020204" pitchFamily="34" charset="0"/>
                <a:ea typeface="Times New Roman" panose="02020603050405020304" pitchFamily="18" charset="0"/>
                <a:cs typeface="Aptos" panose="020B0004020202020204" pitchFamily="34" charset="0"/>
              </a:rPr>
              <a:t>, Greenwood, Alderman &amp; Power, 2018</a:t>
            </a:r>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6</a:t>
            </a:fld>
            <a:endParaRPr lang="fr-FR"/>
          </a:p>
        </p:txBody>
      </p:sp>
    </p:spTree>
    <p:extLst>
      <p:ext uri="{BB962C8B-B14F-4D97-AF65-F5344CB8AC3E}">
        <p14:creationId xmlns:p14="http://schemas.microsoft.com/office/powerpoint/2010/main" val="35640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effectLst/>
                <a:latin typeface="Aptos" panose="020B0004020202020204" pitchFamily="34" charset="0"/>
                <a:ea typeface="Times New Roman" panose="02020603050405020304" pitchFamily="18" charset="0"/>
                <a:cs typeface="Aptos" panose="020B0004020202020204" pitchFamily="34" charset="0"/>
              </a:rPr>
              <a:t>The Belgian Advisory Committee on Bioethics has dealt with ethical issues involving consideration of the specific challenges linked to the vulnerability of certain people</a:t>
            </a:r>
            <a:r>
              <a:rPr lang="en-US" sz="12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 </a:t>
            </a:r>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7</a:t>
            </a:fld>
            <a:endParaRPr lang="fr-FR"/>
          </a:p>
        </p:txBody>
      </p:sp>
    </p:spTree>
    <p:extLst>
      <p:ext uri="{BB962C8B-B14F-4D97-AF65-F5344CB8AC3E}">
        <p14:creationId xmlns:p14="http://schemas.microsoft.com/office/powerpoint/2010/main" val="18873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err="1">
                <a:effectLst/>
                <a:latin typeface="Aptos" panose="020B0004020202020204" pitchFamily="34" charset="0"/>
                <a:ea typeface="Times New Roman" panose="02020603050405020304" pitchFamily="18" charset="0"/>
                <a:cs typeface="Aptos" panose="020B0004020202020204" pitchFamily="34" charset="0"/>
              </a:rPr>
              <a:t>Bisiani</a:t>
            </a:r>
            <a:r>
              <a:rPr lang="en-US" sz="1200" dirty="0">
                <a:effectLst/>
                <a:latin typeface="Aptos" panose="020B0004020202020204" pitchFamily="34" charset="0"/>
                <a:ea typeface="Times New Roman" panose="02020603050405020304" pitchFamily="18" charset="0"/>
                <a:cs typeface="Aptos" panose="020B0004020202020204" pitchFamily="34" charset="0"/>
              </a:rPr>
              <a:t>, </a:t>
            </a:r>
            <a:r>
              <a:rPr lang="en-US" sz="1200" dirty="0" err="1">
                <a:effectLst/>
                <a:latin typeface="Aptos" panose="020B0004020202020204" pitchFamily="34" charset="0"/>
                <a:ea typeface="Times New Roman" panose="02020603050405020304" pitchFamily="18" charset="0"/>
                <a:cs typeface="Aptos" panose="020B0004020202020204" pitchFamily="34" charset="0"/>
              </a:rPr>
              <a:t>Swaffer</a:t>
            </a:r>
            <a:r>
              <a:rPr lang="en-US" sz="1200" dirty="0">
                <a:effectLst/>
                <a:latin typeface="Aptos" panose="020B0004020202020204" pitchFamily="34" charset="0"/>
                <a:ea typeface="Times New Roman" panose="02020603050405020304" pitchFamily="18" charset="0"/>
                <a:cs typeface="Aptos" panose="020B0004020202020204" pitchFamily="34" charset="0"/>
              </a:rPr>
              <a:t>, Greenwood, Alderman &amp; Power, 2018</a:t>
            </a:r>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8</a:t>
            </a:fld>
            <a:endParaRPr lang="fr-FR"/>
          </a:p>
        </p:txBody>
      </p:sp>
    </p:spTree>
    <p:extLst>
      <p:ext uri="{BB962C8B-B14F-4D97-AF65-F5344CB8AC3E}">
        <p14:creationId xmlns:p14="http://schemas.microsoft.com/office/powerpoint/2010/main" val="421285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9</a:t>
            </a:fld>
            <a:endParaRPr lang="fr-FR"/>
          </a:p>
        </p:txBody>
      </p:sp>
    </p:spTree>
    <p:extLst>
      <p:ext uri="{BB962C8B-B14F-4D97-AF65-F5344CB8AC3E}">
        <p14:creationId xmlns:p14="http://schemas.microsoft.com/office/powerpoint/2010/main" val="330422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FDD6BA-7578-5F48-985A-05C9BE1E6B88}" type="slidenum">
              <a:rPr lang="fr-FR" smtClean="0"/>
              <a:t>10</a:t>
            </a:fld>
            <a:endParaRPr lang="fr-FR"/>
          </a:p>
        </p:txBody>
      </p:sp>
    </p:spTree>
    <p:extLst>
      <p:ext uri="{BB962C8B-B14F-4D97-AF65-F5344CB8AC3E}">
        <p14:creationId xmlns:p14="http://schemas.microsoft.com/office/powerpoint/2010/main" val="198109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A966C-25C0-BDD4-9260-2B0FAF036E9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0669073-C1F8-F461-0628-E57605106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05B014D-5CCE-E7D4-D5E3-D94E5A213F83}"/>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5" name="Espace réservé du pied de page 4">
            <a:extLst>
              <a:ext uri="{FF2B5EF4-FFF2-40B4-BE49-F238E27FC236}">
                <a16:creationId xmlns:a16="http://schemas.microsoft.com/office/drawing/2014/main" id="{FD4D6105-D190-2A5C-0BB4-9B0A553197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2C0934-6FF6-DF87-1C49-E1EB5FBE803D}"/>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284000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95D6E-7C61-8254-1EC5-9182AE1022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AEB9877-FEAF-449C-6BAA-A20DDC9C1B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F308EB-8BE0-D555-B4FE-7374A3F2112B}"/>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5" name="Espace réservé du pied de page 4">
            <a:extLst>
              <a:ext uri="{FF2B5EF4-FFF2-40B4-BE49-F238E27FC236}">
                <a16:creationId xmlns:a16="http://schemas.microsoft.com/office/drawing/2014/main" id="{B4683517-E375-CEAA-933C-F69452988F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9C0F75-03C8-7D7B-37A0-C06B16C1706F}"/>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22810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CE7974-702C-F2F4-7C84-C0C99786AE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8F3E20B-28C5-4108-F683-1D7F44BDCCE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96CE92-75F3-84BA-41AE-EB9385AA0956}"/>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5" name="Espace réservé du pied de page 4">
            <a:extLst>
              <a:ext uri="{FF2B5EF4-FFF2-40B4-BE49-F238E27FC236}">
                <a16:creationId xmlns:a16="http://schemas.microsoft.com/office/drawing/2014/main" id="{686C22EA-21FE-6882-60DA-851E2C6591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D06B29-31AD-40E1-E6F8-78BB1F19F2FD}"/>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47107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6AA18-A9F4-F53B-AB3D-531054C1F1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28CAF7A-FA82-0E89-216E-49C7AE5EBCD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27B835-9A02-BD8F-866F-675DA88FE948}"/>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5" name="Espace réservé du pied de page 4">
            <a:extLst>
              <a:ext uri="{FF2B5EF4-FFF2-40B4-BE49-F238E27FC236}">
                <a16:creationId xmlns:a16="http://schemas.microsoft.com/office/drawing/2014/main" id="{B9D36D4A-E984-9C65-BADF-5803546DA6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9DB4EE-ED68-ECDD-F182-7E4A707C8E44}"/>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274721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A27F2-011B-5506-FBC9-8E0667D11F6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889FD28-8E8B-0CDD-DCB0-E22C6E9990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7491DA-8DD4-6C4F-BEF9-B116960EB947}"/>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5" name="Espace réservé du pied de page 4">
            <a:extLst>
              <a:ext uri="{FF2B5EF4-FFF2-40B4-BE49-F238E27FC236}">
                <a16:creationId xmlns:a16="http://schemas.microsoft.com/office/drawing/2014/main" id="{0991A0BE-80CC-DBE8-35A1-20DEADB2C3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8C8566-23CE-D90A-B7B4-0FFAFD81871A}"/>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81164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E7365-3E0C-6383-7D09-00DDC2C52E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3CE83F-785F-DC0B-EBA2-113435774E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1C3D7F-72C0-9A17-1451-12C64F941D9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68DF98B-B9AF-504B-5759-A5885760B499}"/>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6" name="Espace réservé du pied de page 5">
            <a:extLst>
              <a:ext uri="{FF2B5EF4-FFF2-40B4-BE49-F238E27FC236}">
                <a16:creationId xmlns:a16="http://schemas.microsoft.com/office/drawing/2014/main" id="{B6E1D4AA-7D84-208F-C068-2150825E42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A63628-6FA1-0E47-B118-63F6896134DE}"/>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119931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2FBB4-EC4A-9849-5CA7-6C49DC02C37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5337693-BE02-4485-F19D-B8DF521B3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DB23DF0-8BB7-0841-50A9-A37666890BF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6679115-0EBA-C35C-4B80-8DA0C32C8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971F5B-FE1C-EB2B-2A80-72FA35189FA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348A7B0-0065-63AD-7C6D-09FC74A8616F}"/>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8" name="Espace réservé du pied de page 7">
            <a:extLst>
              <a:ext uri="{FF2B5EF4-FFF2-40B4-BE49-F238E27FC236}">
                <a16:creationId xmlns:a16="http://schemas.microsoft.com/office/drawing/2014/main" id="{80AFAFF0-78CB-2EB9-C16B-2B10D4AD856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D768984-AF91-7824-D70B-EB6416952519}"/>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383778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D4E62-142B-6CA1-FCEA-9E73DB41000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F2317A2-30EF-3693-E04A-0B7022CD76A1}"/>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4" name="Espace réservé du pied de page 3">
            <a:extLst>
              <a:ext uri="{FF2B5EF4-FFF2-40B4-BE49-F238E27FC236}">
                <a16:creationId xmlns:a16="http://schemas.microsoft.com/office/drawing/2014/main" id="{24460112-57A2-42A5-3583-188BCB8857C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90F6CD2-A88D-EE1A-2171-6A5CB7DB4A8E}"/>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326140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2B8F51-D18E-9A25-1874-D44D8F3ABD6C}"/>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3" name="Espace réservé du pied de page 2">
            <a:extLst>
              <a:ext uri="{FF2B5EF4-FFF2-40B4-BE49-F238E27FC236}">
                <a16:creationId xmlns:a16="http://schemas.microsoft.com/office/drawing/2014/main" id="{6D7C6C0C-760A-6A0A-E9D1-80E8551D69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00353C9-620A-C65C-48E6-DC3337E8AD2B}"/>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48148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FDEE1-AED0-3BE6-1539-AE7931D520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2A609DD-E59C-A649-279B-4E385C623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6F9FA5F-5FF1-0EC3-21A5-80572DDAB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7CB12F4-3381-CAE7-86B6-D406636CD7FC}"/>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6" name="Espace réservé du pied de page 5">
            <a:extLst>
              <a:ext uri="{FF2B5EF4-FFF2-40B4-BE49-F238E27FC236}">
                <a16:creationId xmlns:a16="http://schemas.microsoft.com/office/drawing/2014/main" id="{BA3BC728-E256-40D2-A3F9-F4AC871D53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4445C2-3573-E939-1EFB-6CE19C02ED6E}"/>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411775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228C9-ED0F-1DFE-9FC4-650D8D011B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2926C1-17BD-74D8-9509-0064D5384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712D3F7-5ACE-BCEA-C963-9C7F5FF5D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48B2FE-835E-F228-740E-F736FEB1B8AA}"/>
              </a:ext>
            </a:extLst>
          </p:cNvPr>
          <p:cNvSpPr>
            <a:spLocks noGrp="1"/>
          </p:cNvSpPr>
          <p:nvPr>
            <p:ph type="dt" sz="half" idx="10"/>
          </p:nvPr>
        </p:nvSpPr>
        <p:spPr/>
        <p:txBody>
          <a:bodyPr/>
          <a:lstStyle/>
          <a:p>
            <a:fld id="{E5DB4D41-C5D4-8647-BE48-FC158B5FE965}" type="datetimeFigureOut">
              <a:rPr lang="fr-FR" smtClean="0"/>
              <a:t>16/04/2024</a:t>
            </a:fld>
            <a:endParaRPr lang="fr-FR"/>
          </a:p>
        </p:txBody>
      </p:sp>
      <p:sp>
        <p:nvSpPr>
          <p:cNvPr id="6" name="Espace réservé du pied de page 5">
            <a:extLst>
              <a:ext uri="{FF2B5EF4-FFF2-40B4-BE49-F238E27FC236}">
                <a16:creationId xmlns:a16="http://schemas.microsoft.com/office/drawing/2014/main" id="{A8F25965-88EF-D774-BE05-BE2C5E38CF0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F8933A-5DAD-34ED-6DC7-2AA6A18A6DD9}"/>
              </a:ext>
            </a:extLst>
          </p:cNvPr>
          <p:cNvSpPr>
            <a:spLocks noGrp="1"/>
          </p:cNvSpPr>
          <p:nvPr>
            <p:ph type="sldNum" sz="quarter" idx="12"/>
          </p:nvPr>
        </p:nvSpPr>
        <p:spPr/>
        <p:txBody>
          <a:bodyPr/>
          <a:lstStyle/>
          <a:p>
            <a:fld id="{75E2372E-5636-A64A-ACC5-0CA69F23E77F}" type="slidenum">
              <a:rPr lang="fr-FR" smtClean="0"/>
              <a:t>‹N°›</a:t>
            </a:fld>
            <a:endParaRPr lang="fr-FR"/>
          </a:p>
        </p:txBody>
      </p:sp>
    </p:spTree>
    <p:extLst>
      <p:ext uri="{BB962C8B-B14F-4D97-AF65-F5344CB8AC3E}">
        <p14:creationId xmlns:p14="http://schemas.microsoft.com/office/powerpoint/2010/main" val="128745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7649BB-F682-4A75-B19B-8398D9441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4E8773-EB32-A00F-D90D-417C871CFC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2E4994-15A8-B2E0-7BD6-793B761D71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DB4D41-C5D4-8647-BE48-FC158B5FE965}" type="datetimeFigureOut">
              <a:rPr lang="fr-FR" smtClean="0"/>
              <a:t>16/04/2024</a:t>
            </a:fld>
            <a:endParaRPr lang="fr-FR"/>
          </a:p>
        </p:txBody>
      </p:sp>
      <p:sp>
        <p:nvSpPr>
          <p:cNvPr id="5" name="Espace réservé du pied de page 4">
            <a:extLst>
              <a:ext uri="{FF2B5EF4-FFF2-40B4-BE49-F238E27FC236}">
                <a16:creationId xmlns:a16="http://schemas.microsoft.com/office/drawing/2014/main" id="{2A5B70A7-6B03-68AC-F470-BB0CBA3D5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63E5BE6-F4E1-F211-3D1A-C109F7237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E2372E-5636-A64A-ACC5-0CA69F23E77F}" type="slidenum">
              <a:rPr lang="fr-FR" smtClean="0"/>
              <a:t>‹N°›</a:t>
            </a:fld>
            <a:endParaRPr lang="fr-FR"/>
          </a:p>
        </p:txBody>
      </p:sp>
    </p:spTree>
    <p:extLst>
      <p:ext uri="{BB962C8B-B14F-4D97-AF65-F5344CB8AC3E}">
        <p14:creationId xmlns:p14="http://schemas.microsoft.com/office/powerpoint/2010/main" val="133406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coe.int/sr/web/compass/disability-and-disablism" TargetMode="External"/><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coe.int/sr/web/compass/disability-and-disablism" TargetMode="External"/><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1F048-CFB4-44FC-6F6A-EA8D3A119E25}"/>
              </a:ext>
            </a:extLst>
          </p:cNvPr>
          <p:cNvSpPr>
            <a:spLocks noGrp="1"/>
          </p:cNvSpPr>
          <p:nvPr>
            <p:ph type="ctrTitle"/>
          </p:nvPr>
        </p:nvSpPr>
        <p:spPr>
          <a:xfrm>
            <a:off x="1524000" y="1347545"/>
            <a:ext cx="9144000" cy="2162418"/>
          </a:xfrm>
        </p:spPr>
        <p:txBody>
          <a:bodyPr>
            <a:normAutofit fontScale="90000"/>
          </a:bodyPr>
          <a:lstStyle/>
          <a:p>
            <a:br>
              <a:rPr lang="en-US" sz="3600" dirty="0">
                <a:effectLst/>
                <a:latin typeface="Aptos" panose="020B0004020202020204" pitchFamily="34" charset="0"/>
                <a:ea typeface="Times New Roman" panose="02020603050405020304" pitchFamily="18" charset="0"/>
                <a:cs typeface="Aptos" panose="020B0004020202020204" pitchFamily="34" charset="0"/>
              </a:rPr>
            </a:br>
            <a:br>
              <a:rPr lang="en-US" sz="3600" dirty="0">
                <a:effectLst/>
                <a:latin typeface="Aptos" panose="020B0004020202020204" pitchFamily="34" charset="0"/>
                <a:ea typeface="Times New Roman" panose="02020603050405020304" pitchFamily="18" charset="0"/>
                <a:cs typeface="Aptos" panose="020B0004020202020204" pitchFamily="34" charset="0"/>
              </a:rPr>
            </a:br>
            <a:br>
              <a:rPr lang="en-US" sz="3600" dirty="0">
                <a:effectLst/>
                <a:latin typeface="Aptos" panose="020B0004020202020204" pitchFamily="34" charset="0"/>
                <a:ea typeface="Times New Roman" panose="02020603050405020304" pitchFamily="18" charset="0"/>
                <a:cs typeface="Aptos" panose="020B0004020202020204" pitchFamily="34" charset="0"/>
              </a:rPr>
            </a:br>
            <a:r>
              <a:rPr lang="en-US" sz="3600" b="1" i="1" dirty="0">
                <a:solidFill>
                  <a:schemeClr val="accent1"/>
                </a:solidFill>
                <a:effectLst/>
                <a:latin typeface="Aptos" panose="020B0004020202020204" pitchFamily="34" charset="0"/>
                <a:ea typeface="Times New Roman" panose="02020603050405020304" pitchFamily="18" charset="0"/>
                <a:cs typeface="Aptos" panose="020B0004020202020204" pitchFamily="34" charset="0"/>
              </a:rPr>
              <a:t>Facing vulnerabilities: lessons from the social model of disability, and beyond</a:t>
            </a:r>
            <a:br>
              <a:rPr lang="fr-BE" sz="1800" dirty="0">
                <a:effectLst/>
                <a:latin typeface="Times New Roman" panose="02020603050405020304" pitchFamily="18" charset="0"/>
                <a:ea typeface="Times New Roman" panose="02020603050405020304" pitchFamily="18" charset="0"/>
              </a:rPr>
            </a:br>
            <a:endParaRPr lang="fr-FR" dirty="0"/>
          </a:p>
        </p:txBody>
      </p:sp>
      <p:sp>
        <p:nvSpPr>
          <p:cNvPr id="3" name="Sous-titre 2">
            <a:extLst>
              <a:ext uri="{FF2B5EF4-FFF2-40B4-BE49-F238E27FC236}">
                <a16:creationId xmlns:a16="http://schemas.microsoft.com/office/drawing/2014/main" id="{8ABEB595-D822-90E2-D1A6-C6576D57C7CF}"/>
              </a:ext>
            </a:extLst>
          </p:cNvPr>
          <p:cNvSpPr>
            <a:spLocks noGrp="1"/>
          </p:cNvSpPr>
          <p:nvPr>
            <p:ph type="subTitle" idx="1"/>
          </p:nvPr>
        </p:nvSpPr>
        <p:spPr>
          <a:xfrm>
            <a:off x="1524000" y="3509962"/>
            <a:ext cx="9144000" cy="2162418"/>
          </a:xfrm>
        </p:spPr>
        <p:txBody>
          <a:bodyPr>
            <a:normAutofit/>
          </a:bodyPr>
          <a:lstStyle/>
          <a:p>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Dr. Florence CAEYMAEX</a:t>
            </a:r>
          </a:p>
          <a:p>
            <a:r>
              <a:rPr lang="en-US"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Professor or Ethics and Medical Humanities</a:t>
            </a:r>
          </a:p>
          <a:p>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University of Liège, Belgium</a:t>
            </a:r>
          </a:p>
          <a:p>
            <a:r>
              <a:rPr lang="en-US"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Belgian Advisory Committee on Bioethics</a:t>
            </a:r>
            <a:endPar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endParaRPr lang="fr-BE" sz="1800" dirty="0">
              <a:effectLst/>
              <a:latin typeface="Times New Roman" panose="02020603050405020304" pitchFamily="18" charset="0"/>
              <a:ea typeface="Times New Roman" panose="02020603050405020304" pitchFamily="18" charset="0"/>
            </a:endParaRPr>
          </a:p>
          <a:p>
            <a:endParaRPr lang="fr-FR" dirty="0"/>
          </a:p>
        </p:txBody>
      </p:sp>
      <p:pic>
        <p:nvPicPr>
          <p:cNvPr id="5" name="Picture 9" descr="logo_bioéthique_mat_RGB">
            <a:extLst>
              <a:ext uri="{FF2B5EF4-FFF2-40B4-BE49-F238E27FC236}">
                <a16:creationId xmlns:a16="http://schemas.microsoft.com/office/drawing/2014/main" id="{63062B3C-DD71-A5A7-9AF3-22A900B5A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08" y="241300"/>
            <a:ext cx="3429000" cy="78898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4" descr="Afbeelding met tekst, automaton&#10;&#10;Automatisch gegenereerde beschrijving">
            <a:extLst>
              <a:ext uri="{FF2B5EF4-FFF2-40B4-BE49-F238E27FC236}">
                <a16:creationId xmlns:a16="http://schemas.microsoft.com/office/drawing/2014/main" id="{66B997ED-02DF-9BE2-76A3-B6792AD8B65C}"/>
              </a:ext>
            </a:extLst>
          </p:cNvPr>
          <p:cNvPicPr>
            <a:picLocks noChangeAspect="1"/>
          </p:cNvPicPr>
          <p:nvPr/>
        </p:nvPicPr>
        <p:blipFill>
          <a:blip r:embed="rId3"/>
          <a:stretch>
            <a:fillRect/>
          </a:stretch>
        </p:blipFill>
        <p:spPr>
          <a:xfrm>
            <a:off x="5823408" y="241300"/>
            <a:ext cx="5734050" cy="723900"/>
          </a:xfrm>
          <a:prstGeom prst="rect">
            <a:avLst/>
          </a:prstGeom>
        </p:spPr>
      </p:pic>
    </p:spTree>
    <p:extLst>
      <p:ext uri="{BB962C8B-B14F-4D97-AF65-F5344CB8AC3E}">
        <p14:creationId xmlns:p14="http://schemas.microsoft.com/office/powerpoint/2010/main" val="194643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A fundamental rights approach</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3" y="1376737"/>
            <a:ext cx="10130319" cy="4613097"/>
          </a:xfrm>
        </p:spPr>
        <p:txBody>
          <a:bodyPr>
            <a:normAutofit/>
          </a:bodyPr>
          <a:lstStyle/>
          <a:p>
            <a:pPr marL="0" indent="0">
              <a:buNone/>
            </a:pPr>
            <a:r>
              <a:rPr lang="en-US" sz="2000" b="1" kern="700" spc="20" dirty="0">
                <a:solidFill>
                  <a:schemeClr val="accent2"/>
                </a:solidFill>
                <a:ea typeface="Times New Roman" panose="02020603050405020304" pitchFamily="18" charset="0"/>
              </a:rPr>
              <a:t>Art. 3 : General P</a:t>
            </a:r>
            <a:r>
              <a:rPr lang="en-US" sz="2000" b="1" kern="700" spc="20" dirty="0">
                <a:solidFill>
                  <a:schemeClr val="accent2"/>
                </a:solidFill>
                <a:effectLst/>
                <a:ea typeface="Times New Roman" panose="02020603050405020304" pitchFamily="18" charset="0"/>
              </a:rPr>
              <a:t>rinciples</a:t>
            </a:r>
            <a:r>
              <a:rPr lang="fr-BE" sz="2000" b="1" dirty="0">
                <a:solidFill>
                  <a:schemeClr val="accent2"/>
                </a:solidFill>
                <a:effectLst/>
              </a:rPr>
              <a:t> </a:t>
            </a:r>
          </a:p>
          <a:p>
            <a:pPr marL="0" indent="0">
              <a:buNone/>
            </a:pPr>
            <a:r>
              <a:rPr lang="en-US" sz="2000" kern="700" spc="20" dirty="0">
                <a:effectLst/>
                <a:ea typeface="Times New Roman" panose="02020603050405020304" pitchFamily="18" charset="0"/>
                <a:cs typeface="Times New Roman" panose="02020603050405020304" pitchFamily="18" charset="0"/>
              </a:rPr>
              <a:t>Respect for inherent dignity, </a:t>
            </a:r>
            <a:r>
              <a:rPr lang="en-US" sz="2000" b="1" kern="700" spc="20" dirty="0">
                <a:effectLst/>
                <a:ea typeface="Times New Roman" panose="02020603050405020304" pitchFamily="18" charset="0"/>
                <a:cs typeface="Times New Roman" panose="02020603050405020304" pitchFamily="18" charset="0"/>
              </a:rPr>
              <a:t>individual autonomy including the freedom to make one’s own choices, and independence of persons</a:t>
            </a:r>
            <a:endParaRPr lang="fr-BE" sz="2000" dirty="0">
              <a:effectLst/>
              <a:ea typeface="Times New Roman" panose="02020603050405020304" pitchFamily="18" charset="0"/>
              <a:cs typeface="Times New Roman" panose="02020603050405020304" pitchFamily="18" charset="0"/>
            </a:endParaRPr>
          </a:p>
          <a:p>
            <a:pPr marL="0" indent="0">
              <a:buNone/>
            </a:pPr>
            <a:r>
              <a:rPr lang="en-US" sz="2000" b="1" kern="700" spc="20" dirty="0">
                <a:effectLst/>
                <a:ea typeface="Times New Roman" panose="02020603050405020304" pitchFamily="18" charset="0"/>
                <a:cs typeface="Times New Roman" panose="02020603050405020304" pitchFamily="18" charset="0"/>
              </a:rPr>
              <a:t>Non-discrimination</a:t>
            </a:r>
            <a:endParaRPr lang="fr-BE" sz="2000" b="1" dirty="0">
              <a:effectLst/>
              <a:ea typeface="Times New Roman" panose="02020603050405020304" pitchFamily="18" charset="0"/>
              <a:cs typeface="Times New Roman" panose="02020603050405020304" pitchFamily="18" charset="0"/>
            </a:endParaRPr>
          </a:p>
          <a:p>
            <a:pPr marL="0" indent="0" algn="just">
              <a:lnSpc>
                <a:spcPts val="1500"/>
              </a:lnSpc>
              <a:buNone/>
              <a:tabLst>
                <a:tab pos="457200" algn="l"/>
                <a:tab pos="914400" algn="l"/>
              </a:tabLst>
            </a:pPr>
            <a:endParaRPr lang="en-US" sz="2000" b="1" kern="700" spc="20" dirty="0">
              <a:effectLst/>
              <a:ea typeface="Times New Roman" panose="02020603050405020304" pitchFamily="18" charset="0"/>
              <a:cs typeface="Times New Roman" panose="02020603050405020304" pitchFamily="18" charset="0"/>
            </a:endParaRPr>
          </a:p>
          <a:p>
            <a:pPr marL="0" indent="0" algn="just">
              <a:lnSpc>
                <a:spcPts val="1500"/>
              </a:lnSpc>
              <a:buNone/>
              <a:tabLst>
                <a:tab pos="457200" algn="l"/>
                <a:tab pos="914400" algn="l"/>
              </a:tabLst>
            </a:pPr>
            <a:r>
              <a:rPr lang="en-US" sz="2000" b="1" kern="700" spc="20" dirty="0">
                <a:effectLst/>
                <a:ea typeface="Times New Roman" panose="02020603050405020304" pitchFamily="18" charset="0"/>
                <a:cs typeface="Times New Roman" panose="02020603050405020304" pitchFamily="18" charset="0"/>
              </a:rPr>
              <a:t>Full and effective participation and inclusion in society</a:t>
            </a:r>
            <a:endParaRPr lang="fr-BE" sz="2000" dirty="0">
              <a:effectLst/>
              <a:ea typeface="Times New Roman" panose="02020603050405020304" pitchFamily="18" charset="0"/>
              <a:cs typeface="Times New Roman" panose="02020603050405020304" pitchFamily="18" charset="0"/>
            </a:endParaRPr>
          </a:p>
          <a:p>
            <a:pPr marL="0" indent="0" algn="just">
              <a:lnSpc>
                <a:spcPts val="1500"/>
              </a:lnSpc>
              <a:buNone/>
              <a:tabLst>
                <a:tab pos="457200" algn="l"/>
                <a:tab pos="914400" algn="l"/>
              </a:tabLst>
            </a:pPr>
            <a:endParaRPr lang="en-US" sz="2000" b="1" kern="700" spc="20" dirty="0">
              <a:effectLst/>
              <a:ea typeface="Times New Roman" panose="02020603050405020304" pitchFamily="18" charset="0"/>
              <a:cs typeface="Times New Roman" panose="02020603050405020304" pitchFamily="18" charset="0"/>
            </a:endParaRPr>
          </a:p>
          <a:p>
            <a:pPr marL="0" indent="0" algn="just">
              <a:lnSpc>
                <a:spcPts val="1500"/>
              </a:lnSpc>
              <a:buNone/>
              <a:tabLst>
                <a:tab pos="457200" algn="l"/>
                <a:tab pos="914400" algn="l"/>
              </a:tabLst>
            </a:pPr>
            <a:r>
              <a:rPr lang="en-US" sz="2000" b="1" kern="700" spc="20" dirty="0">
                <a:effectLst/>
                <a:ea typeface="Times New Roman" panose="02020603050405020304" pitchFamily="18" charset="0"/>
                <a:cs typeface="Times New Roman" panose="02020603050405020304" pitchFamily="18" charset="0"/>
              </a:rPr>
              <a:t>Respect for difference and acceptance </a:t>
            </a:r>
            <a:r>
              <a:rPr lang="en-US" sz="2000" kern="700" spc="20" dirty="0">
                <a:effectLst/>
                <a:ea typeface="Times New Roman" panose="02020603050405020304" pitchFamily="18" charset="0"/>
                <a:cs typeface="Times New Roman" panose="02020603050405020304" pitchFamily="18" charset="0"/>
              </a:rPr>
              <a:t>of persons with disabilities as </a:t>
            </a:r>
            <a:r>
              <a:rPr lang="en-US" sz="2000" b="1" kern="700" spc="20" dirty="0">
                <a:effectLst/>
                <a:ea typeface="Times New Roman" panose="02020603050405020304" pitchFamily="18" charset="0"/>
                <a:cs typeface="Times New Roman" panose="02020603050405020304" pitchFamily="18" charset="0"/>
              </a:rPr>
              <a:t>part of human </a:t>
            </a:r>
          </a:p>
          <a:p>
            <a:pPr marL="0" indent="0" algn="just">
              <a:lnSpc>
                <a:spcPts val="1500"/>
              </a:lnSpc>
              <a:buNone/>
              <a:tabLst>
                <a:tab pos="457200" algn="l"/>
                <a:tab pos="914400" algn="l"/>
              </a:tabLst>
            </a:pPr>
            <a:r>
              <a:rPr lang="en-US" sz="2000" b="1" kern="700" spc="20" dirty="0">
                <a:effectLst/>
                <a:ea typeface="Times New Roman" panose="02020603050405020304" pitchFamily="18" charset="0"/>
                <a:cs typeface="Times New Roman" panose="02020603050405020304" pitchFamily="18" charset="0"/>
              </a:rPr>
              <a:t>diversity </a:t>
            </a:r>
            <a:r>
              <a:rPr lang="en-US" sz="2000" kern="700" spc="20" dirty="0">
                <a:effectLst/>
                <a:ea typeface="Times New Roman" panose="02020603050405020304" pitchFamily="18" charset="0"/>
                <a:cs typeface="Times New Roman" panose="02020603050405020304" pitchFamily="18" charset="0"/>
              </a:rPr>
              <a:t>and humanity</a:t>
            </a:r>
          </a:p>
          <a:p>
            <a:pPr marL="0" indent="0" algn="just">
              <a:lnSpc>
                <a:spcPts val="1500"/>
              </a:lnSpc>
              <a:buNone/>
              <a:tabLst>
                <a:tab pos="457200" algn="l"/>
                <a:tab pos="914400" algn="l"/>
              </a:tabLst>
            </a:pPr>
            <a:endParaRPr lang="en-US" sz="2000" kern="700" spc="20" dirty="0">
              <a:effectLst/>
              <a:ea typeface="Times New Roman" panose="02020603050405020304" pitchFamily="18" charset="0"/>
              <a:cs typeface="Times New Roman" panose="02020603050405020304" pitchFamily="18" charset="0"/>
            </a:endParaRPr>
          </a:p>
          <a:p>
            <a:pPr marL="0" indent="0" algn="just">
              <a:lnSpc>
                <a:spcPts val="1500"/>
              </a:lnSpc>
              <a:buNone/>
              <a:tabLst>
                <a:tab pos="457200" algn="l"/>
                <a:tab pos="914400" algn="l"/>
              </a:tabLst>
            </a:pPr>
            <a:r>
              <a:rPr lang="en-US" sz="2000" b="1" kern="700" spc="20" dirty="0">
                <a:effectLst/>
                <a:ea typeface="Times New Roman" panose="02020603050405020304" pitchFamily="18" charset="0"/>
                <a:cs typeface="Times New Roman" panose="02020603050405020304" pitchFamily="18" charset="0"/>
              </a:rPr>
              <a:t>Equality of opportunity </a:t>
            </a:r>
            <a:r>
              <a:rPr lang="en-US" sz="2000" kern="700" spc="20" dirty="0">
                <a:effectLst/>
                <a:ea typeface="Times New Roman" panose="02020603050405020304" pitchFamily="18" charset="0"/>
                <a:cs typeface="Times New Roman" panose="02020603050405020304" pitchFamily="18" charset="0"/>
              </a:rPr>
              <a:t>; </a:t>
            </a:r>
            <a:r>
              <a:rPr lang="en-US" sz="2000" kern="700" spc="20" dirty="0">
                <a:effectLst/>
                <a:ea typeface="Times New Roman" panose="02020603050405020304" pitchFamily="18" charset="0"/>
              </a:rPr>
              <a:t>Accessibility</a:t>
            </a:r>
            <a:r>
              <a:rPr lang="fr-BE" sz="2000" dirty="0">
                <a:effectLst/>
              </a:rPr>
              <a:t> </a:t>
            </a:r>
            <a:r>
              <a:rPr lang="en-US" sz="2000" kern="700" spc="20" dirty="0">
                <a:cs typeface="Times New Roman" panose="02020603050405020304" pitchFamily="18" charset="0"/>
              </a:rPr>
              <a:t>; </a:t>
            </a:r>
            <a:r>
              <a:rPr lang="en-US" sz="2000" kern="700" spc="20" dirty="0">
                <a:effectLst/>
                <a:ea typeface="Times New Roman" panose="02020603050405020304" pitchFamily="18" charset="0"/>
                <a:cs typeface="Times New Roman" panose="02020603050405020304" pitchFamily="18" charset="0"/>
              </a:rPr>
              <a:t>Equality </a:t>
            </a:r>
            <a:r>
              <a:rPr lang="en-US" sz="2000" b="1" kern="700" spc="20" dirty="0">
                <a:effectLst/>
                <a:ea typeface="Times New Roman" panose="02020603050405020304" pitchFamily="18" charset="0"/>
                <a:cs typeface="Times New Roman" panose="02020603050405020304" pitchFamily="18" charset="0"/>
              </a:rPr>
              <a:t>between men and women</a:t>
            </a:r>
            <a:endParaRPr lang="fr-BE" sz="2000" b="1" dirty="0">
              <a:effectLst/>
              <a:ea typeface="Times New Roman" panose="02020603050405020304" pitchFamily="18" charset="0"/>
              <a:cs typeface="Times New Roman" panose="02020603050405020304" pitchFamily="18" charset="0"/>
            </a:endParaRPr>
          </a:p>
          <a:p>
            <a:pPr marL="0" indent="0" algn="just">
              <a:lnSpc>
                <a:spcPts val="1500"/>
              </a:lnSpc>
              <a:buNone/>
              <a:tabLst>
                <a:tab pos="457200" algn="l"/>
                <a:tab pos="914400" algn="l"/>
              </a:tabLst>
            </a:pPr>
            <a:r>
              <a:rPr lang="en-US" sz="2000" kern="700" spc="20" dirty="0">
                <a:effectLst/>
                <a:ea typeface="Times New Roman" panose="02020603050405020304" pitchFamily="18" charset="0"/>
              </a:rPr>
              <a:t>Respect for the evolving capacities of children with disabilities and respect for the right of </a:t>
            </a:r>
          </a:p>
          <a:p>
            <a:pPr marL="0" indent="0" algn="just">
              <a:lnSpc>
                <a:spcPts val="1500"/>
              </a:lnSpc>
              <a:buNone/>
              <a:tabLst>
                <a:tab pos="457200" algn="l"/>
                <a:tab pos="914400" algn="l"/>
              </a:tabLst>
            </a:pPr>
            <a:r>
              <a:rPr lang="en-US" sz="2000" kern="700" spc="20" dirty="0">
                <a:effectLst/>
                <a:ea typeface="Times New Roman" panose="02020603050405020304" pitchFamily="18" charset="0"/>
              </a:rPr>
              <a:t>children with disabilities to preserve their identities</a:t>
            </a:r>
            <a:endParaRPr lang="fr-BE" sz="2000" dirty="0">
              <a:effectLst/>
              <a:ea typeface="Times New Roman" panose="02020603050405020304" pitchFamily="18" charset="0"/>
              <a:cs typeface="Times New Roman" panose="02020603050405020304" pitchFamily="18" charset="0"/>
            </a:endParaRPr>
          </a:p>
          <a:p>
            <a:pPr algn="just">
              <a:lnSpc>
                <a:spcPts val="1500"/>
              </a:lnSpc>
              <a:tabLst>
                <a:tab pos="457200" algn="l"/>
                <a:tab pos="914400" algn="l"/>
              </a:tabLst>
            </a:pPr>
            <a:endParaRPr lang="fr-BE"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indent="0">
              <a:buNone/>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289546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Two challenging articles</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3" y="1376737"/>
            <a:ext cx="10130319" cy="4613097"/>
          </a:xfrm>
        </p:spPr>
        <p:txBody>
          <a:bodyPr>
            <a:normAutofit/>
          </a:bodyPr>
          <a:lstStyle/>
          <a:p>
            <a:pPr marL="0" indent="0">
              <a:buNone/>
            </a:pPr>
            <a:r>
              <a:rPr lang="en-US" sz="1800" b="1" kern="700" spc="20" dirty="0">
                <a:solidFill>
                  <a:schemeClr val="accent2"/>
                </a:solidFill>
                <a:effectLst/>
                <a:ea typeface="Times New Roman" panose="02020603050405020304" pitchFamily="18" charset="0"/>
              </a:rPr>
              <a:t>Article 12:</a:t>
            </a:r>
            <a:r>
              <a:rPr lang="fr-BE" sz="1800" kern="700" spc="20" dirty="0">
                <a:solidFill>
                  <a:schemeClr val="accent2"/>
                </a:solidFill>
                <a:ea typeface="Times New Roman" panose="02020603050405020304" pitchFamily="18" charset="0"/>
              </a:rPr>
              <a:t> </a:t>
            </a:r>
            <a:r>
              <a:rPr lang="en-US" sz="1800" b="1" kern="700" spc="20" dirty="0">
                <a:solidFill>
                  <a:schemeClr val="accent2"/>
                </a:solidFill>
                <a:effectLst/>
                <a:ea typeface="Times New Roman" panose="02020603050405020304" pitchFamily="18" charset="0"/>
              </a:rPr>
              <a:t>Equal recognition before the law</a:t>
            </a:r>
          </a:p>
          <a:p>
            <a:pPr marL="0" indent="0">
              <a:buNone/>
            </a:pPr>
            <a:r>
              <a:rPr lang="en-US" sz="1800" b="1" kern="700" spc="20" dirty="0">
                <a:ea typeface="Times New Roman" panose="02020603050405020304" pitchFamily="18" charset="0"/>
              </a:rPr>
              <a:t>12.2 : </a:t>
            </a:r>
            <a:r>
              <a:rPr lang="en-US" sz="1800" kern="700" spc="20" dirty="0">
                <a:effectLst/>
                <a:ea typeface="Times New Roman" panose="02020603050405020304" pitchFamily="18" charset="0"/>
              </a:rPr>
              <a:t>States Parties shall recognize that persons with disabilities enjoy legal capacity on an equal basis with others in all aspects of life. </a:t>
            </a:r>
            <a:endParaRPr lang="en-US" sz="1800" kern="700" spc="20" dirty="0">
              <a:ea typeface="Times New Roman" panose="02020603050405020304" pitchFamily="18" charset="0"/>
            </a:endParaRPr>
          </a:p>
          <a:p>
            <a:pPr marL="0" indent="0">
              <a:buNone/>
            </a:pPr>
            <a:r>
              <a:rPr lang="en-US" sz="1800" b="1" kern="700" spc="20" dirty="0">
                <a:effectLst/>
                <a:ea typeface="Times New Roman" panose="02020603050405020304" pitchFamily="18" charset="0"/>
              </a:rPr>
              <a:t>12.4</a:t>
            </a:r>
            <a:r>
              <a:rPr lang="en-US" sz="1800" kern="700" spc="20" dirty="0">
                <a:effectLst/>
                <a:ea typeface="Times New Roman" panose="02020603050405020304" pitchFamily="18" charset="0"/>
              </a:rPr>
              <a:t> : States Parties shall ensure that </a:t>
            </a:r>
            <a:r>
              <a:rPr lang="en-US" sz="1800" b="1" kern="700" spc="20" dirty="0">
                <a:effectLst/>
                <a:ea typeface="Times New Roman" panose="02020603050405020304" pitchFamily="18" charset="0"/>
              </a:rPr>
              <a:t>all measures that relate to the exercise of legal capacity </a:t>
            </a:r>
            <a:r>
              <a:rPr lang="en-US" sz="1800" kern="700" spc="20" dirty="0">
                <a:effectLst/>
                <a:ea typeface="Times New Roman" panose="02020603050405020304" pitchFamily="18" charset="0"/>
              </a:rPr>
              <a:t>provide for appropriate and effective safeguards </a:t>
            </a:r>
            <a:r>
              <a:rPr lang="en-US" sz="1800" b="1" kern="700" spc="20" dirty="0">
                <a:effectLst/>
                <a:ea typeface="Times New Roman" panose="02020603050405020304" pitchFamily="18" charset="0"/>
              </a:rPr>
              <a:t>to prevent abuse </a:t>
            </a:r>
            <a:r>
              <a:rPr lang="en-US" sz="1800" kern="700" spc="20" dirty="0">
                <a:effectLst/>
                <a:ea typeface="Times New Roman" panose="02020603050405020304" pitchFamily="18" charset="0"/>
              </a:rPr>
              <a:t>in accordance with international human rights law. Such safeguards shall </a:t>
            </a:r>
            <a:r>
              <a:rPr lang="en-US" sz="1800" b="1" kern="700" spc="20" dirty="0">
                <a:effectLst/>
                <a:ea typeface="Times New Roman" panose="02020603050405020304" pitchFamily="18" charset="0"/>
              </a:rPr>
              <a:t>ensure that measures relating to the exercise of legal capacity respect the rights, will and preferences of the person</a:t>
            </a:r>
            <a:r>
              <a:rPr lang="en-US" sz="1800" kern="700" spc="20" dirty="0">
                <a:effectLst/>
                <a:ea typeface="Times New Roman" panose="02020603050405020304" pitchFamily="18" charset="0"/>
              </a:rPr>
              <a:t>, are free of conflict of interest and undue influence, are </a:t>
            </a:r>
            <a:r>
              <a:rPr lang="en-US" sz="1800" b="1" kern="700" spc="20" dirty="0">
                <a:effectLst/>
                <a:ea typeface="Times New Roman" panose="02020603050405020304" pitchFamily="18" charset="0"/>
              </a:rPr>
              <a:t>proportional and tailored to the person’s circumstances</a:t>
            </a:r>
            <a:r>
              <a:rPr lang="en-US" sz="1800" kern="700" spc="20" dirty="0">
                <a:effectLst/>
                <a:ea typeface="Times New Roman" panose="02020603050405020304" pitchFamily="18" charset="0"/>
              </a:rPr>
              <a:t>, apply for the shortest time possible and are subject to regular review by a competent, independent and impartial authority or judicial body.</a:t>
            </a:r>
            <a:endParaRPr lang="fr-BE" sz="1200" kern="700" spc="20" dirty="0">
              <a:ea typeface="Times New Roman" panose="02020603050405020304" pitchFamily="18" charset="0"/>
            </a:endParaRPr>
          </a:p>
          <a:p>
            <a:pPr marL="0" indent="0">
              <a:buNone/>
            </a:pPr>
            <a:endParaRPr lang="en-US" sz="1800" b="1" kern="700" spc="20" dirty="0">
              <a:solidFill>
                <a:schemeClr val="accent2"/>
              </a:solidFill>
              <a:effectLst/>
              <a:ea typeface="Times New Roman" panose="02020603050405020304" pitchFamily="18" charset="0"/>
            </a:endParaRPr>
          </a:p>
          <a:p>
            <a:pPr marL="0" indent="0">
              <a:buNone/>
            </a:pPr>
            <a:r>
              <a:rPr lang="en-US" sz="1800" b="1" kern="700" spc="20" dirty="0">
                <a:solidFill>
                  <a:schemeClr val="accent2"/>
                </a:solidFill>
                <a:effectLst/>
                <a:ea typeface="Times New Roman" panose="02020603050405020304" pitchFamily="18" charset="0"/>
              </a:rPr>
              <a:t>Article 19</a:t>
            </a:r>
            <a:r>
              <a:rPr lang="fr-BE" sz="1800" kern="700" spc="20" dirty="0">
                <a:solidFill>
                  <a:schemeClr val="accent2"/>
                </a:solidFill>
                <a:ea typeface="Times New Roman" panose="02020603050405020304" pitchFamily="18" charset="0"/>
              </a:rPr>
              <a:t>: </a:t>
            </a:r>
            <a:r>
              <a:rPr lang="en-US" sz="1800" b="1" kern="700" spc="20" dirty="0">
                <a:solidFill>
                  <a:schemeClr val="accent2"/>
                </a:solidFill>
                <a:effectLst/>
                <a:ea typeface="Times New Roman" panose="02020603050405020304" pitchFamily="18" charset="0"/>
              </a:rPr>
              <a:t>Living independently and being included in the community</a:t>
            </a:r>
            <a:r>
              <a:rPr lang="fr-BE" sz="1200" dirty="0">
                <a:solidFill>
                  <a:schemeClr val="accent2"/>
                </a:solidFill>
                <a:effectLst/>
              </a:rPr>
              <a:t> </a:t>
            </a:r>
          </a:p>
          <a:p>
            <a:pPr marL="0" indent="0">
              <a:buNone/>
            </a:pPr>
            <a:r>
              <a:rPr lang="en-US" sz="1800" kern="700" spc="20" dirty="0">
                <a:effectLst/>
                <a:ea typeface="Times New Roman" panose="02020603050405020304" pitchFamily="18" charset="0"/>
              </a:rPr>
              <a:t>Persons with disabilities have the opportunity </a:t>
            </a:r>
            <a:r>
              <a:rPr lang="en-US" sz="1800" b="1" kern="700" spc="20" dirty="0">
                <a:effectLst/>
                <a:ea typeface="Times New Roman" panose="02020603050405020304" pitchFamily="18" charset="0"/>
              </a:rPr>
              <a:t>to choose their place of residence and where and with whom they live on an equal basis with others </a:t>
            </a:r>
            <a:r>
              <a:rPr lang="en-US" sz="1800" kern="700" spc="20" dirty="0">
                <a:effectLst/>
                <a:ea typeface="Times New Roman" panose="02020603050405020304" pitchFamily="18" charset="0"/>
              </a:rPr>
              <a:t>and are not obliged to live in a particular living arrangement</a:t>
            </a:r>
            <a:endParaRPr lang="fr-BE" sz="1800" kern="700" spc="20" dirty="0">
              <a:effectLst/>
              <a:ea typeface="Times New Roman" panose="02020603050405020304" pitchFamily="18" charset="0"/>
            </a:endParaRPr>
          </a:p>
          <a:p>
            <a:pPr marL="0" indent="0">
              <a:buNone/>
            </a:pPr>
            <a:endParaRPr lang="fr-BE" sz="1800" kern="700" spc="20" dirty="0">
              <a:effectLst/>
              <a:latin typeface="Times New Roman" panose="02020603050405020304" pitchFamily="18" charset="0"/>
              <a:ea typeface="Times New Roman" panose="02020603050405020304" pitchFamily="18" charset="0"/>
            </a:endParaRPr>
          </a:p>
          <a:p>
            <a:pPr algn="just">
              <a:lnSpc>
                <a:spcPts val="1500"/>
              </a:lnSpc>
              <a:tabLst>
                <a:tab pos="457200" algn="l"/>
                <a:tab pos="914400" algn="l"/>
              </a:tabLst>
            </a:pPr>
            <a:endParaRPr lang="fr-BE"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indent="0">
              <a:buNone/>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423739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Two challenging articles</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3" y="1376737"/>
            <a:ext cx="10130319" cy="4613097"/>
          </a:xfrm>
        </p:spPr>
        <p:txBody>
          <a:bodyPr>
            <a:normAutofit/>
          </a:bodyPr>
          <a:lstStyle/>
          <a:p>
            <a:pPr marL="0" indent="0">
              <a:buNone/>
            </a:pPr>
            <a:endParaRPr lang="fr-BE" sz="1800" kern="700" spc="20" dirty="0">
              <a:effectLst/>
              <a:latin typeface="Times New Roman" panose="02020603050405020304" pitchFamily="18" charset="0"/>
              <a:ea typeface="Times New Roman" panose="02020603050405020304" pitchFamily="18" charset="0"/>
            </a:endParaRPr>
          </a:p>
          <a:p>
            <a:pPr marL="0" indent="0">
              <a:lnSpc>
                <a:spcPct val="120000"/>
              </a:lnSpc>
              <a:buNone/>
            </a:pPr>
            <a:r>
              <a:rPr lang="fr-BE" sz="2200" b="1" kern="700" spc="20" dirty="0" err="1">
                <a:solidFill>
                  <a:schemeClr val="accent2"/>
                </a:solidFill>
                <a:ea typeface="Times New Roman" panose="02020603050405020304" pitchFamily="18" charset="0"/>
              </a:rPr>
              <a:t>Concerns</a:t>
            </a:r>
            <a:r>
              <a:rPr lang="fr-BE" sz="2200" b="1" kern="700" spc="20" dirty="0">
                <a:solidFill>
                  <a:schemeClr val="accent2"/>
                </a:solidFill>
                <a:ea typeface="Times New Roman" panose="02020603050405020304" pitchFamily="18" charset="0"/>
              </a:rPr>
              <a:t> ? A </a:t>
            </a:r>
            <a:r>
              <a:rPr lang="fr-BE" sz="2200" b="1" kern="700" spc="20" dirty="0" err="1">
                <a:solidFill>
                  <a:schemeClr val="accent2"/>
                </a:solidFill>
                <a:ea typeface="Times New Roman" panose="02020603050405020304" pitchFamily="18" charset="0"/>
              </a:rPr>
              <a:t>too</a:t>
            </a:r>
            <a:r>
              <a:rPr lang="fr-BE" sz="2200" b="1" kern="700" spc="20" dirty="0">
                <a:solidFill>
                  <a:schemeClr val="accent2"/>
                </a:solidFill>
                <a:ea typeface="Times New Roman" panose="02020603050405020304" pitchFamily="18" charset="0"/>
              </a:rPr>
              <a:t> restrictive, </a:t>
            </a:r>
            <a:r>
              <a:rPr lang="fr-BE" sz="2200" b="1" kern="700" spc="20" dirty="0" err="1">
                <a:solidFill>
                  <a:schemeClr val="accent2"/>
                </a:solidFill>
                <a:ea typeface="Times New Roman" panose="02020603050405020304" pitchFamily="18" charset="0"/>
              </a:rPr>
              <a:t>individualistic</a:t>
            </a:r>
            <a:r>
              <a:rPr lang="fr-BE" sz="2200" b="1" kern="700" spc="20" dirty="0">
                <a:solidFill>
                  <a:schemeClr val="accent2"/>
                </a:solidFill>
                <a:ea typeface="Times New Roman" panose="02020603050405020304" pitchFamily="18" charset="0"/>
              </a:rPr>
              <a:t> </a:t>
            </a:r>
            <a:r>
              <a:rPr lang="fr-BE" sz="2200" b="1" kern="700" spc="20" dirty="0" err="1">
                <a:solidFill>
                  <a:schemeClr val="accent2"/>
                </a:solidFill>
                <a:ea typeface="Times New Roman" panose="02020603050405020304" pitchFamily="18" charset="0"/>
              </a:rPr>
              <a:t>interpretation</a:t>
            </a:r>
            <a:r>
              <a:rPr lang="fr-BE" sz="2200" b="1" kern="700" spc="20" dirty="0">
                <a:solidFill>
                  <a:schemeClr val="accent2"/>
                </a:solidFill>
                <a:ea typeface="Times New Roman" panose="02020603050405020304" pitchFamily="18" charset="0"/>
              </a:rPr>
              <a:t> of « </a:t>
            </a:r>
            <a:r>
              <a:rPr lang="fr-BE" sz="2200" b="1" kern="700" spc="20" dirty="0" err="1">
                <a:solidFill>
                  <a:schemeClr val="accent2"/>
                </a:solidFill>
                <a:ea typeface="Times New Roman" panose="02020603050405020304" pitchFamily="18" charset="0"/>
              </a:rPr>
              <a:t>autonomy</a:t>
            </a:r>
            <a:r>
              <a:rPr lang="fr-BE" sz="2200" b="1" kern="700" spc="20" dirty="0">
                <a:solidFill>
                  <a:schemeClr val="accent2"/>
                </a:solidFill>
                <a:ea typeface="Times New Roman" panose="02020603050405020304" pitchFamily="18" charset="0"/>
              </a:rPr>
              <a:t> » : </a:t>
            </a:r>
          </a:p>
          <a:p>
            <a:pPr marL="0" indent="0">
              <a:lnSpc>
                <a:spcPct val="120000"/>
              </a:lnSpc>
              <a:buNone/>
            </a:pPr>
            <a:r>
              <a:rPr lang="fr-FR" sz="2000" b="1" dirty="0">
                <a:solidFill>
                  <a:schemeClr val="accent2"/>
                </a:solidFill>
              </a:rPr>
              <a:t>Art. 12</a:t>
            </a:r>
          </a:p>
          <a:p>
            <a:pPr marL="0" indent="0">
              <a:lnSpc>
                <a:spcPct val="120000"/>
              </a:lnSpc>
              <a:buNone/>
            </a:pPr>
            <a:r>
              <a:rPr lang="fr-FR" sz="2000" i="1" dirty="0"/>
              <a:t>-  To </a:t>
            </a:r>
            <a:r>
              <a:rPr lang="fr-FR" sz="2000" i="1" dirty="0" err="1"/>
              <a:t>limit</a:t>
            </a:r>
            <a:r>
              <a:rPr lang="fr-FR" sz="2000" i="1" dirty="0"/>
              <a:t>  </a:t>
            </a:r>
            <a:r>
              <a:rPr lang="fr-FR" sz="2000" i="1" dirty="0" err="1"/>
              <a:t>measures</a:t>
            </a:r>
            <a:r>
              <a:rPr lang="fr-FR" sz="2000" i="1" dirty="0"/>
              <a:t> </a:t>
            </a:r>
            <a:r>
              <a:rPr lang="fr-FR" sz="2000" i="1" dirty="0" err="1"/>
              <a:t>that</a:t>
            </a:r>
            <a:r>
              <a:rPr lang="fr-FR" sz="2000" i="1" dirty="0"/>
              <a:t> relate to the </a:t>
            </a:r>
            <a:r>
              <a:rPr lang="fr-FR" sz="2000" i="1" dirty="0" err="1"/>
              <a:t>exercise</a:t>
            </a:r>
            <a:r>
              <a:rPr lang="fr-FR" sz="2000" i="1" dirty="0"/>
              <a:t> of </a:t>
            </a:r>
            <a:r>
              <a:rPr lang="fr-FR" sz="2000" i="1" dirty="0" err="1"/>
              <a:t>legal</a:t>
            </a:r>
            <a:r>
              <a:rPr lang="fr-FR" sz="2000" i="1" dirty="0"/>
              <a:t> </a:t>
            </a:r>
            <a:r>
              <a:rPr lang="fr-FR" sz="2000" i="1" dirty="0" err="1"/>
              <a:t>capacity</a:t>
            </a:r>
            <a:r>
              <a:rPr lang="fr-FR" sz="2000" i="1" dirty="0"/>
              <a:t> </a:t>
            </a:r>
            <a:r>
              <a:rPr lang="fr-FR" sz="2000" i="1" dirty="0" err="1"/>
              <a:t>could</a:t>
            </a:r>
            <a:r>
              <a:rPr lang="fr-FR" sz="2000" i="1" dirty="0"/>
              <a:t> </a:t>
            </a:r>
            <a:r>
              <a:rPr lang="fr-FR" sz="2000" i="1" dirty="0" err="1"/>
              <a:t>possibly</a:t>
            </a:r>
            <a:r>
              <a:rPr lang="fr-FR" sz="2000" i="1" dirty="0"/>
              <a:t> </a:t>
            </a:r>
            <a:r>
              <a:rPr lang="fr-FR" sz="2000" i="1" dirty="0" err="1"/>
              <a:t>result</a:t>
            </a:r>
            <a:r>
              <a:rPr lang="fr-FR" sz="2000" i="1" dirty="0"/>
              <a:t> in a </a:t>
            </a:r>
            <a:r>
              <a:rPr lang="fr-FR" sz="2000" i="1" dirty="0" err="1"/>
              <a:t>weakening</a:t>
            </a:r>
            <a:r>
              <a:rPr lang="fr-FR" sz="2000" i="1" dirty="0"/>
              <a:t> of protection </a:t>
            </a:r>
            <a:r>
              <a:rPr lang="fr-FR" sz="2000" i="1" dirty="0" err="1"/>
              <a:t>that</a:t>
            </a:r>
            <a:r>
              <a:rPr lang="fr-FR" sz="2000" i="1" dirty="0"/>
              <a:t> </a:t>
            </a:r>
            <a:r>
              <a:rPr lang="fr-FR" sz="2000" i="1" dirty="0" err="1"/>
              <a:t>mentally</a:t>
            </a:r>
            <a:r>
              <a:rPr lang="fr-FR" sz="2000" i="1" dirty="0"/>
              <a:t> </a:t>
            </a:r>
            <a:r>
              <a:rPr lang="fr-FR" sz="2000" i="1" dirty="0" err="1"/>
              <a:t>impaired</a:t>
            </a:r>
            <a:r>
              <a:rPr lang="fr-FR" sz="2000" i="1" dirty="0"/>
              <a:t> </a:t>
            </a:r>
            <a:r>
              <a:rPr lang="fr-FR" sz="2000" i="1" dirty="0" err="1"/>
              <a:t>persons</a:t>
            </a:r>
            <a:r>
              <a:rPr lang="fr-FR" sz="2000" i="1" dirty="0"/>
              <a:t> </a:t>
            </a:r>
            <a:r>
              <a:rPr lang="fr-FR" sz="2000" i="1" dirty="0" err="1"/>
              <a:t>need</a:t>
            </a:r>
            <a:r>
              <a:rPr lang="fr-FR" sz="2000" i="1" dirty="0"/>
              <a:t> </a:t>
            </a:r>
          </a:p>
          <a:p>
            <a:pPr marL="0" indent="0">
              <a:lnSpc>
                <a:spcPct val="120000"/>
              </a:lnSpc>
              <a:buNone/>
            </a:pPr>
            <a:r>
              <a:rPr lang="fr-FR" sz="2000" b="1" dirty="0">
                <a:solidFill>
                  <a:schemeClr val="accent2"/>
                </a:solidFill>
              </a:rPr>
              <a:t>Art. 19</a:t>
            </a:r>
          </a:p>
          <a:p>
            <a:pPr marL="0" indent="0">
              <a:lnSpc>
                <a:spcPct val="120000"/>
              </a:lnSpc>
              <a:buNone/>
            </a:pPr>
            <a:r>
              <a:rPr lang="fr-FR" sz="2000" i="1" dirty="0"/>
              <a:t>- The « right to live </a:t>
            </a:r>
            <a:r>
              <a:rPr lang="fr-FR" sz="2000" i="1" dirty="0" err="1"/>
              <a:t>independently</a:t>
            </a:r>
            <a:r>
              <a:rPr lang="fr-FR" sz="2000" i="1" dirty="0"/>
              <a:t>, </a:t>
            </a:r>
            <a:r>
              <a:rPr lang="fr-FR" sz="2000" i="1" dirty="0" err="1"/>
              <a:t>outside</a:t>
            </a:r>
            <a:r>
              <a:rPr lang="fr-FR" sz="2000" i="1" dirty="0"/>
              <a:t> institutions, run the </a:t>
            </a:r>
            <a:r>
              <a:rPr lang="fr-FR" sz="2000" i="1" dirty="0" err="1"/>
              <a:t>risk</a:t>
            </a:r>
            <a:r>
              <a:rPr lang="fr-FR" sz="2000" i="1" dirty="0"/>
              <a:t> of </a:t>
            </a:r>
            <a:r>
              <a:rPr lang="fr-FR" sz="2000" i="1" dirty="0" err="1"/>
              <a:t>weakening</a:t>
            </a:r>
            <a:r>
              <a:rPr lang="fr-FR" sz="2000" i="1" dirty="0"/>
              <a:t> collective/social </a:t>
            </a:r>
            <a:r>
              <a:rPr lang="fr-FR" sz="2000" i="1" dirty="0" err="1"/>
              <a:t>solidarity</a:t>
            </a:r>
            <a:r>
              <a:rPr lang="fr-FR" sz="2000" i="1" dirty="0"/>
              <a:t> and </a:t>
            </a:r>
            <a:r>
              <a:rPr lang="fr-FR" sz="2000" i="1" dirty="0" err="1"/>
              <a:t>justifying</a:t>
            </a:r>
            <a:r>
              <a:rPr lang="fr-FR" sz="2000" i="1" dirty="0"/>
              <a:t> </a:t>
            </a:r>
            <a:r>
              <a:rPr lang="fr-FR" sz="2000" i="1" dirty="0" err="1"/>
              <a:t>cuts</a:t>
            </a:r>
            <a:r>
              <a:rPr lang="fr-FR" sz="2000" i="1" dirty="0"/>
              <a:t> in State social </a:t>
            </a:r>
            <a:r>
              <a:rPr lang="fr-FR" sz="2000" i="1" dirty="0" err="1"/>
              <a:t>spending</a:t>
            </a:r>
            <a:r>
              <a:rPr lang="fr-FR" sz="2000" i="1" dirty="0"/>
              <a:t>?</a:t>
            </a:r>
          </a:p>
          <a:p>
            <a:pPr marL="0" indent="0">
              <a:lnSpc>
                <a:spcPct val="120000"/>
              </a:lnSpc>
              <a:buNone/>
            </a:pPr>
            <a:r>
              <a:rPr lang="fr-FR" sz="2200" b="1" dirty="0" err="1">
                <a:solidFill>
                  <a:schemeClr val="accent2"/>
                </a:solidFill>
              </a:rPr>
              <a:t>Such</a:t>
            </a:r>
            <a:r>
              <a:rPr lang="fr-FR" sz="2200" b="1" dirty="0">
                <a:solidFill>
                  <a:schemeClr val="accent2"/>
                </a:solidFill>
              </a:rPr>
              <a:t> </a:t>
            </a:r>
            <a:r>
              <a:rPr lang="fr-FR" sz="2200" b="1" dirty="0" err="1">
                <a:solidFill>
                  <a:schemeClr val="accent2"/>
                </a:solidFill>
              </a:rPr>
              <a:t>concerns</a:t>
            </a:r>
            <a:r>
              <a:rPr lang="fr-FR" sz="2200" b="1" dirty="0">
                <a:solidFill>
                  <a:schemeClr val="accent2"/>
                </a:solidFill>
              </a:rPr>
              <a:t> show the </a:t>
            </a:r>
            <a:r>
              <a:rPr lang="fr-FR" sz="2200" b="1" dirty="0" err="1">
                <a:solidFill>
                  <a:schemeClr val="accent2"/>
                </a:solidFill>
              </a:rPr>
              <a:t>need</a:t>
            </a:r>
            <a:r>
              <a:rPr lang="fr-FR" sz="2200" b="1" dirty="0">
                <a:solidFill>
                  <a:schemeClr val="accent2"/>
                </a:solidFill>
              </a:rPr>
              <a:t>  to return to the </a:t>
            </a:r>
            <a:r>
              <a:rPr lang="fr-FR" sz="2200" b="1" dirty="0" err="1">
                <a:solidFill>
                  <a:schemeClr val="accent2"/>
                </a:solidFill>
              </a:rPr>
              <a:t>roots</a:t>
            </a:r>
            <a:r>
              <a:rPr lang="fr-FR" sz="2200" b="1" dirty="0">
                <a:solidFill>
                  <a:schemeClr val="accent2"/>
                </a:solidFill>
              </a:rPr>
              <a:t> of  the UN CRPD </a:t>
            </a:r>
          </a:p>
          <a:p>
            <a:pPr marL="0" indent="0">
              <a:lnSpc>
                <a:spcPct val="120000"/>
              </a:lnSpc>
              <a:buNone/>
            </a:pPr>
            <a:r>
              <a:rPr lang="fr-FR" sz="2200" b="1" i="1" dirty="0">
                <a:solidFill>
                  <a:schemeClr val="accent2"/>
                </a:solidFill>
              </a:rPr>
              <a:t>To the « social model of </a:t>
            </a:r>
            <a:r>
              <a:rPr lang="fr-FR" sz="2200" b="1" i="1" dirty="0" err="1">
                <a:solidFill>
                  <a:schemeClr val="accent2"/>
                </a:solidFill>
              </a:rPr>
              <a:t>disability</a:t>
            </a:r>
            <a:r>
              <a:rPr lang="fr-FR" sz="2200" b="1" i="1" dirty="0">
                <a:solidFill>
                  <a:schemeClr val="accent2"/>
                </a:solidFill>
              </a:rPr>
              <a:t> » </a:t>
            </a:r>
            <a:r>
              <a:rPr lang="fr-FR" sz="2200" b="1" i="1" dirty="0" err="1">
                <a:solidFill>
                  <a:schemeClr val="accent2"/>
                </a:solidFill>
              </a:rPr>
              <a:t>underlying</a:t>
            </a:r>
            <a:r>
              <a:rPr lang="fr-FR" sz="2200" b="1" i="1" dirty="0">
                <a:solidFill>
                  <a:schemeClr val="accent2"/>
                </a:solidFill>
              </a:rPr>
              <a:t> the Convention</a:t>
            </a:r>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166863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The roots of the UN – CRPD (i)</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4" y="1376737"/>
            <a:ext cx="6922552" cy="4613358"/>
          </a:xfrm>
        </p:spPr>
        <p:txBody>
          <a:bodyPr>
            <a:normAutofit fontScale="92500"/>
          </a:bodyPr>
          <a:lstStyle/>
          <a:p>
            <a:pPr marL="0" indent="0" algn="just">
              <a:lnSpc>
                <a:spcPts val="1500"/>
              </a:lnSpc>
              <a:buNone/>
              <a:tabLst>
                <a:tab pos="457200" algn="l"/>
                <a:tab pos="914400" algn="l"/>
              </a:tabLst>
            </a:pPr>
            <a:r>
              <a:rPr lang="fr-FR" sz="2000" i="1" dirty="0">
                <a:hlinkClick r:id="rId3"/>
              </a:rPr>
              <a:t>https://www.coe.int/sr/web/compass/disability-and-disablism</a:t>
            </a:r>
            <a:endParaRPr lang="fr-FR" sz="2000" i="1" dirty="0"/>
          </a:p>
          <a:p>
            <a:pPr marL="0" indent="0" algn="just">
              <a:lnSpc>
                <a:spcPct val="120000"/>
              </a:lnSpc>
              <a:buNone/>
              <a:tabLst>
                <a:tab pos="457200" algn="l"/>
                <a:tab pos="914400" algn="l"/>
              </a:tabLst>
            </a:pPr>
            <a:r>
              <a:rPr lang="fr-FR" sz="2900" b="1" dirty="0" err="1">
                <a:solidFill>
                  <a:schemeClr val="accent2"/>
                </a:solidFill>
              </a:rPr>
              <a:t>Disability</a:t>
            </a:r>
            <a:r>
              <a:rPr lang="fr-FR" sz="2900" b="1" dirty="0">
                <a:solidFill>
                  <a:schemeClr val="accent2"/>
                </a:solidFill>
              </a:rPr>
              <a:t> </a:t>
            </a:r>
            <a:r>
              <a:rPr lang="fr-FR" sz="2900" b="1" dirty="0" err="1">
                <a:solidFill>
                  <a:schemeClr val="accent2"/>
                </a:solidFill>
              </a:rPr>
              <a:t>movements</a:t>
            </a:r>
            <a:r>
              <a:rPr lang="fr-FR" sz="2900" b="1" dirty="0">
                <a:solidFill>
                  <a:schemeClr val="accent2"/>
                </a:solidFill>
              </a:rPr>
              <a:t> </a:t>
            </a:r>
            <a:r>
              <a:rPr lang="fr-FR" sz="2900" b="1" dirty="0" err="1">
                <a:solidFill>
                  <a:schemeClr val="accent2"/>
                </a:solidFill>
              </a:rPr>
              <a:t>since</a:t>
            </a:r>
            <a:r>
              <a:rPr lang="fr-FR" sz="2900" b="1" dirty="0">
                <a:solidFill>
                  <a:schemeClr val="accent2"/>
                </a:solidFill>
              </a:rPr>
              <a:t> the 1960’s </a:t>
            </a:r>
          </a:p>
          <a:p>
            <a:pPr marL="0" indent="0" algn="just">
              <a:lnSpc>
                <a:spcPct val="120000"/>
              </a:lnSpc>
              <a:buNone/>
              <a:tabLst>
                <a:tab pos="457200" algn="l"/>
                <a:tab pos="914400" algn="l"/>
              </a:tabLst>
            </a:pPr>
            <a:r>
              <a:rPr lang="fr-FR" sz="2900" dirty="0"/>
              <a:t>« The </a:t>
            </a:r>
            <a:r>
              <a:rPr lang="fr-FR" sz="2900" dirty="0" err="1"/>
              <a:t>independent</a:t>
            </a:r>
            <a:r>
              <a:rPr lang="fr-FR" sz="2900" dirty="0"/>
              <a:t> living </a:t>
            </a:r>
            <a:r>
              <a:rPr lang="fr-FR" sz="2900" dirty="0" err="1"/>
              <a:t>movement</a:t>
            </a:r>
            <a:r>
              <a:rPr lang="fr-FR" sz="2900" dirty="0"/>
              <a:t> »</a:t>
            </a:r>
          </a:p>
          <a:p>
            <a:pPr marL="0" indent="0" algn="just">
              <a:lnSpc>
                <a:spcPct val="120000"/>
              </a:lnSpc>
              <a:buNone/>
              <a:tabLst>
                <a:tab pos="457200" algn="l"/>
                <a:tab pos="914400" algn="l"/>
              </a:tabLst>
            </a:pPr>
            <a:r>
              <a:rPr lang="fr-FR" sz="2900" dirty="0" err="1"/>
              <a:t>Crip</a:t>
            </a:r>
            <a:r>
              <a:rPr lang="fr-FR" sz="2900" dirty="0"/>
              <a:t> Theory, </a:t>
            </a:r>
            <a:r>
              <a:rPr lang="fr-FR" sz="2900" dirty="0" err="1"/>
              <a:t>Disability</a:t>
            </a:r>
            <a:r>
              <a:rPr lang="fr-FR" sz="2900" dirty="0"/>
              <a:t> </a:t>
            </a:r>
            <a:r>
              <a:rPr lang="fr-FR" sz="2900" dirty="0" err="1"/>
              <a:t>Studies</a:t>
            </a:r>
            <a:endParaRPr lang="fr-FR" sz="2900" dirty="0"/>
          </a:p>
          <a:p>
            <a:pPr marL="0" indent="0" algn="just">
              <a:lnSpc>
                <a:spcPct val="120000"/>
              </a:lnSpc>
              <a:buNone/>
              <a:tabLst>
                <a:tab pos="457200" algn="l"/>
                <a:tab pos="914400" algn="l"/>
              </a:tabLst>
            </a:pPr>
            <a:r>
              <a:rPr lang="fr-FR" sz="2900" b="1" dirty="0">
                <a:solidFill>
                  <a:schemeClr val="accent2"/>
                </a:solidFill>
              </a:rPr>
              <a:t>A </a:t>
            </a:r>
            <a:r>
              <a:rPr lang="fr-FR" sz="2900" b="1" dirty="0" err="1">
                <a:solidFill>
                  <a:schemeClr val="accent2"/>
                </a:solidFill>
              </a:rPr>
              <a:t>paradigm</a:t>
            </a:r>
            <a:r>
              <a:rPr lang="fr-FR" sz="2900" b="1" dirty="0">
                <a:solidFill>
                  <a:schemeClr val="accent2"/>
                </a:solidFill>
              </a:rPr>
              <a:t> shift</a:t>
            </a:r>
          </a:p>
          <a:p>
            <a:pPr marL="0" indent="0" algn="just">
              <a:lnSpc>
                <a:spcPct val="120000"/>
              </a:lnSpc>
              <a:buNone/>
              <a:tabLst>
                <a:tab pos="457200" algn="l"/>
                <a:tab pos="914400" algn="l"/>
              </a:tabLst>
            </a:pPr>
            <a:r>
              <a:rPr lang="fr-BE" sz="2900" dirty="0"/>
              <a:t>« Nothing about us </a:t>
            </a:r>
            <a:r>
              <a:rPr lang="fr-BE" sz="2900" dirty="0" err="1"/>
              <a:t>without</a:t>
            </a:r>
            <a:r>
              <a:rPr lang="fr-BE" sz="2900" dirty="0"/>
              <a:t> us » </a:t>
            </a:r>
          </a:p>
          <a:p>
            <a:pPr marL="0" indent="0" algn="just">
              <a:lnSpc>
                <a:spcPct val="120000"/>
              </a:lnSpc>
              <a:buNone/>
              <a:tabLst>
                <a:tab pos="457200" algn="l"/>
                <a:tab pos="914400" algn="l"/>
              </a:tabLst>
            </a:pPr>
            <a:r>
              <a:rPr lang="fr-BE" sz="2900" dirty="0" err="1"/>
              <a:t>Deconstructing</a:t>
            </a:r>
            <a:r>
              <a:rPr lang="fr-BE" sz="2900" dirty="0"/>
              <a:t> the </a:t>
            </a:r>
            <a:r>
              <a:rPr lang="fr-BE" sz="2900" dirty="0" err="1"/>
              <a:t>medical</a:t>
            </a:r>
            <a:r>
              <a:rPr lang="fr-BE" sz="2900" dirty="0"/>
              <a:t> model of </a:t>
            </a:r>
            <a:r>
              <a:rPr lang="fr-BE" sz="2900" dirty="0" err="1"/>
              <a:t>disability</a:t>
            </a:r>
            <a:endParaRPr lang="fr-BE" sz="2900" dirty="0"/>
          </a:p>
          <a:p>
            <a:pPr marL="0" indent="0" algn="just">
              <a:lnSpc>
                <a:spcPct val="120000"/>
              </a:lnSpc>
              <a:buNone/>
              <a:tabLst>
                <a:tab pos="457200" algn="l"/>
                <a:tab pos="914400" algn="l"/>
              </a:tabLst>
            </a:pPr>
            <a:endParaRPr lang="fr-FR" sz="2900" dirty="0"/>
          </a:p>
          <a:p>
            <a:pPr marL="0" indent="0" algn="just">
              <a:lnSpc>
                <a:spcPts val="1500"/>
              </a:lnSpc>
              <a:buNone/>
              <a:tabLst>
                <a:tab pos="457200" algn="l"/>
                <a:tab pos="914400" algn="l"/>
              </a:tabLst>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4"/>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6"/>
          <a:stretch>
            <a:fillRect/>
          </a:stretch>
        </p:blipFill>
        <p:spPr>
          <a:xfrm>
            <a:off x="8253632" y="6102487"/>
            <a:ext cx="2010821" cy="462795"/>
          </a:xfrm>
          <a:prstGeom prst="rect">
            <a:avLst/>
          </a:prstGeom>
        </p:spPr>
      </p:pic>
      <p:pic>
        <p:nvPicPr>
          <p:cNvPr id="1028" name="Picture 4" descr="Nothing About Us Without Us community exhibitions - People's History  Museum: The national museum of democracy">
            <a:extLst>
              <a:ext uri="{FF2B5EF4-FFF2-40B4-BE49-F238E27FC236}">
                <a16:creationId xmlns:a16="http://schemas.microsoft.com/office/drawing/2014/main" id="{8EBA5C52-74CE-FE0F-0462-2E863BB7F4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9404" y="292718"/>
            <a:ext cx="2802596" cy="30481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rip Camp - Judy Heumann">
            <a:extLst>
              <a:ext uri="{FF2B5EF4-FFF2-40B4-BE49-F238E27FC236}">
                <a16:creationId xmlns:a16="http://schemas.microsoft.com/office/drawing/2014/main" id="{5305BE95-0950-7863-ED46-58DD7A019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7226" y="3831896"/>
            <a:ext cx="36703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2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E8161-CEB8-5415-574D-D83D12973C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6A5AE6-6CAC-D714-E1C7-324DD4237D0C}"/>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The roots of the UN – CRPD (ii)</a:t>
            </a:r>
            <a:endParaRPr lang="fr-FR" sz="4000" dirty="0"/>
          </a:p>
        </p:txBody>
      </p:sp>
      <p:sp>
        <p:nvSpPr>
          <p:cNvPr id="3" name="Espace réservé du contenu 2">
            <a:extLst>
              <a:ext uri="{FF2B5EF4-FFF2-40B4-BE49-F238E27FC236}">
                <a16:creationId xmlns:a16="http://schemas.microsoft.com/office/drawing/2014/main" id="{05F4110C-8BC4-5077-70AD-1DE636D95435}"/>
              </a:ext>
            </a:extLst>
          </p:cNvPr>
          <p:cNvSpPr>
            <a:spLocks noGrp="1"/>
          </p:cNvSpPr>
          <p:nvPr>
            <p:ph idx="1"/>
          </p:nvPr>
        </p:nvSpPr>
        <p:spPr>
          <a:xfrm>
            <a:off x="924674" y="1376737"/>
            <a:ext cx="6922552" cy="4613358"/>
          </a:xfrm>
        </p:spPr>
        <p:txBody>
          <a:bodyPr>
            <a:normAutofit/>
          </a:bodyPr>
          <a:lstStyle/>
          <a:p>
            <a:pPr marL="0" indent="0" algn="just">
              <a:lnSpc>
                <a:spcPts val="1500"/>
              </a:lnSpc>
              <a:buNone/>
              <a:tabLst>
                <a:tab pos="457200" algn="l"/>
                <a:tab pos="914400" algn="l"/>
              </a:tabLst>
            </a:pPr>
            <a:r>
              <a:rPr lang="fr-FR" sz="2000" i="1" dirty="0">
                <a:hlinkClick r:id="rId3"/>
              </a:rPr>
              <a:t>https://www.coe.int/sr/web/compass/disability-and-disablism</a:t>
            </a:r>
            <a:endParaRPr lang="fr-FR" sz="2000" i="1" dirty="0"/>
          </a:p>
          <a:p>
            <a:pPr marL="0" indent="0" algn="just">
              <a:lnSpc>
                <a:spcPts val="1500"/>
              </a:lnSpc>
              <a:buNone/>
              <a:tabLst>
                <a:tab pos="457200" algn="l"/>
                <a:tab pos="914400" algn="l"/>
              </a:tabLst>
            </a:pPr>
            <a:endParaRPr lang="fr-FR" sz="2000" i="1" dirty="0"/>
          </a:p>
          <a:p>
            <a:pPr marL="0" indent="0" algn="just">
              <a:lnSpc>
                <a:spcPct val="120000"/>
              </a:lnSpc>
              <a:buNone/>
              <a:tabLst>
                <a:tab pos="457200" algn="l"/>
                <a:tab pos="914400" algn="l"/>
              </a:tabLst>
            </a:pPr>
            <a:r>
              <a:rPr lang="fr-FR" sz="2900" b="1" dirty="0">
                <a:solidFill>
                  <a:schemeClr val="accent2"/>
                </a:solidFill>
              </a:rPr>
              <a:t>A </a:t>
            </a:r>
            <a:r>
              <a:rPr lang="fr-FR" sz="2900" b="1" dirty="0" err="1">
                <a:solidFill>
                  <a:schemeClr val="accent2"/>
                </a:solidFill>
              </a:rPr>
              <a:t>paradigm</a:t>
            </a:r>
            <a:r>
              <a:rPr lang="fr-FR" sz="2900" b="1" dirty="0">
                <a:solidFill>
                  <a:schemeClr val="accent2"/>
                </a:solidFill>
              </a:rPr>
              <a:t> shift</a:t>
            </a:r>
          </a:p>
          <a:p>
            <a:pPr marL="0" indent="0" algn="just">
              <a:lnSpc>
                <a:spcPct val="120000"/>
              </a:lnSpc>
              <a:buNone/>
              <a:tabLst>
                <a:tab pos="457200" algn="l"/>
                <a:tab pos="914400" algn="l"/>
              </a:tabLst>
            </a:pPr>
            <a:r>
              <a:rPr lang="fr-FR" sz="2900" dirty="0" err="1"/>
              <a:t>Disability</a:t>
            </a:r>
            <a:r>
              <a:rPr lang="fr-FR" sz="2900" dirty="0"/>
              <a:t> </a:t>
            </a:r>
            <a:r>
              <a:rPr lang="fr-FR" sz="2900" dirty="0" err="1"/>
              <a:t>is</a:t>
            </a:r>
            <a:r>
              <a:rPr lang="fr-FR" sz="2900" dirty="0"/>
              <a:t> </a:t>
            </a:r>
            <a:r>
              <a:rPr lang="fr-FR" sz="2900" i="1" dirty="0"/>
              <a:t>not</a:t>
            </a:r>
            <a:r>
              <a:rPr lang="fr-FR" sz="2900" dirty="0"/>
              <a:t> </a:t>
            </a:r>
            <a:r>
              <a:rPr lang="fr-BE" sz="2900" dirty="0"/>
              <a:t>a </a:t>
            </a:r>
            <a:r>
              <a:rPr lang="fr-BE" sz="2900" dirty="0" err="1"/>
              <a:t>personal</a:t>
            </a:r>
            <a:r>
              <a:rPr lang="fr-BE" sz="2900" dirty="0"/>
              <a:t> </a:t>
            </a:r>
            <a:r>
              <a:rPr lang="fr-BE" sz="2900" dirty="0" err="1"/>
              <a:t>tragedy</a:t>
            </a:r>
            <a:r>
              <a:rPr lang="fr-BE" sz="2900" dirty="0"/>
              <a:t> but a </a:t>
            </a:r>
            <a:r>
              <a:rPr lang="fr-BE" sz="2900" b="1" dirty="0" err="1">
                <a:solidFill>
                  <a:schemeClr val="accent2"/>
                </a:solidFill>
              </a:rPr>
              <a:t>human</a:t>
            </a:r>
            <a:r>
              <a:rPr lang="fr-BE" sz="2900" b="1" dirty="0">
                <a:solidFill>
                  <a:schemeClr val="accent2"/>
                </a:solidFill>
              </a:rPr>
              <a:t>/civil </a:t>
            </a:r>
            <a:r>
              <a:rPr lang="fr-BE" sz="2900" b="1" dirty="0" err="1">
                <a:solidFill>
                  <a:schemeClr val="accent2"/>
                </a:solidFill>
              </a:rPr>
              <a:t>rights</a:t>
            </a:r>
            <a:r>
              <a:rPr lang="fr-BE" sz="2900" b="1" dirty="0">
                <a:solidFill>
                  <a:schemeClr val="accent2"/>
                </a:solidFill>
              </a:rPr>
              <a:t> issue</a:t>
            </a:r>
          </a:p>
          <a:p>
            <a:pPr marL="0" indent="0" algn="just">
              <a:lnSpc>
                <a:spcPct val="120000"/>
              </a:lnSpc>
              <a:buNone/>
              <a:tabLst>
                <a:tab pos="457200" algn="l"/>
                <a:tab pos="914400" algn="l"/>
              </a:tabLst>
            </a:pPr>
            <a:r>
              <a:rPr lang="fr-BE" sz="2900" dirty="0" err="1"/>
              <a:t>From</a:t>
            </a:r>
            <a:r>
              <a:rPr lang="fr-BE" sz="2900" dirty="0"/>
              <a:t> the "patient" to the </a:t>
            </a:r>
            <a:r>
              <a:rPr lang="fr-BE" sz="2900" dirty="0" err="1"/>
              <a:t>citizen</a:t>
            </a:r>
            <a:endParaRPr lang="fr-BE" sz="2900" dirty="0"/>
          </a:p>
          <a:p>
            <a:pPr marL="0" indent="0" algn="just">
              <a:lnSpc>
                <a:spcPct val="120000"/>
              </a:lnSpc>
              <a:buNone/>
              <a:tabLst>
                <a:tab pos="457200" algn="l"/>
                <a:tab pos="914400" algn="l"/>
              </a:tabLst>
            </a:pPr>
            <a:r>
              <a:rPr lang="fr-BE" sz="2900" dirty="0" err="1"/>
              <a:t>Fighting</a:t>
            </a:r>
            <a:r>
              <a:rPr lang="fr-BE" sz="2900" dirty="0"/>
              <a:t> </a:t>
            </a:r>
            <a:r>
              <a:rPr lang="fr-BE" sz="2900" dirty="0" err="1"/>
              <a:t>against</a:t>
            </a:r>
            <a:r>
              <a:rPr lang="fr-BE" sz="2900" dirty="0"/>
              <a:t> </a:t>
            </a:r>
            <a:r>
              <a:rPr lang="fr-BE" sz="2900" dirty="0" err="1"/>
              <a:t>ableism</a:t>
            </a:r>
            <a:r>
              <a:rPr lang="fr-BE" sz="2900" dirty="0"/>
              <a:t> / </a:t>
            </a:r>
            <a:r>
              <a:rPr lang="fr-BE" sz="2900" dirty="0" err="1"/>
              <a:t>disabilism</a:t>
            </a:r>
            <a:endParaRPr lang="fr-BE" sz="2900" dirty="0"/>
          </a:p>
          <a:p>
            <a:pPr algn="just">
              <a:lnSpc>
                <a:spcPts val="1500"/>
              </a:lnSpc>
              <a:buFontTx/>
              <a:buChar char="-"/>
              <a:tabLst>
                <a:tab pos="457200" algn="l"/>
                <a:tab pos="914400" algn="l"/>
              </a:tabLst>
            </a:pPr>
            <a:endParaRPr lang="fr-FR" sz="2400" i="1" dirty="0"/>
          </a:p>
          <a:p>
            <a:pPr marL="0" indent="0" algn="just">
              <a:lnSpc>
                <a:spcPts val="1500"/>
              </a:lnSpc>
              <a:buNone/>
              <a:tabLst>
                <a:tab pos="457200" algn="l"/>
                <a:tab pos="914400" algn="l"/>
              </a:tabLst>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83BCB1C3-B407-9B5F-DC2F-35AD9373BE8B}"/>
              </a:ext>
            </a:extLst>
          </p:cNvPr>
          <p:cNvPicPr>
            <a:picLocks noChangeAspect="1"/>
          </p:cNvPicPr>
          <p:nvPr/>
        </p:nvPicPr>
        <p:blipFill>
          <a:blip r:embed="rId4"/>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4938DC37-411D-1F40-6182-1FF52569581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8DFD4F7E-9118-1F66-D2D6-43171C7CF2AD}"/>
              </a:ext>
            </a:extLst>
          </p:cNvPr>
          <p:cNvPicPr>
            <a:picLocks noChangeAspect="1"/>
          </p:cNvPicPr>
          <p:nvPr/>
        </p:nvPicPr>
        <p:blipFill>
          <a:blip r:embed="rId6"/>
          <a:stretch>
            <a:fillRect/>
          </a:stretch>
        </p:blipFill>
        <p:spPr>
          <a:xfrm>
            <a:off x="8253632" y="6102487"/>
            <a:ext cx="2010821" cy="462795"/>
          </a:xfrm>
          <a:prstGeom prst="rect">
            <a:avLst/>
          </a:prstGeom>
        </p:spPr>
      </p:pic>
      <p:pic>
        <p:nvPicPr>
          <p:cNvPr id="4098" name="Picture 2" descr="Independent Living History - Access Living">
            <a:extLst>
              <a:ext uri="{FF2B5EF4-FFF2-40B4-BE49-F238E27FC236}">
                <a16:creationId xmlns:a16="http://schemas.microsoft.com/office/drawing/2014/main" id="{4A6D1C5F-F98D-7977-415A-CCB983278E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909" y="3468273"/>
            <a:ext cx="3575593" cy="24863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dependent Living Movement. What is the Independent Living Movement? The Independent  Living Movement begins with the philosophy that people with disabilities. -  ppt download">
            <a:extLst>
              <a:ext uri="{FF2B5EF4-FFF2-40B4-BE49-F238E27FC236}">
                <a16:creationId xmlns:a16="http://schemas.microsoft.com/office/drawing/2014/main" id="{0BF34C37-DD3E-E824-24C0-4F2E06911C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2244" y="654562"/>
            <a:ext cx="3531665" cy="264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2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The roots of the UN - CRPD (iii)</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4" y="1376737"/>
            <a:ext cx="7736726" cy="4613358"/>
          </a:xfrm>
        </p:spPr>
        <p:txBody>
          <a:bodyPr>
            <a:normAutofit/>
          </a:bodyPr>
          <a:lstStyle/>
          <a:p>
            <a:pPr marL="0" indent="0" algn="just">
              <a:lnSpc>
                <a:spcPct val="120000"/>
              </a:lnSpc>
              <a:buNone/>
              <a:tabLst>
                <a:tab pos="457200" algn="l"/>
                <a:tab pos="914400" algn="l"/>
              </a:tabLst>
            </a:pPr>
            <a:r>
              <a:rPr lang="fr-BE" sz="2600" b="1" dirty="0" err="1">
                <a:solidFill>
                  <a:schemeClr val="accent2"/>
                </a:solidFill>
              </a:rPr>
              <a:t>Disablism</a:t>
            </a:r>
            <a:r>
              <a:rPr lang="fr-BE" sz="2600" b="1" dirty="0">
                <a:solidFill>
                  <a:schemeClr val="accent2"/>
                </a:solidFill>
              </a:rPr>
              <a:t> / </a:t>
            </a:r>
            <a:r>
              <a:rPr lang="fr-BE" sz="2600" b="1" dirty="0" err="1">
                <a:solidFill>
                  <a:schemeClr val="accent2"/>
                </a:solidFill>
              </a:rPr>
              <a:t>Ableism</a:t>
            </a:r>
            <a:r>
              <a:rPr lang="fr-BE" sz="2600" b="1" dirty="0">
                <a:solidFill>
                  <a:schemeClr val="accent2"/>
                </a:solidFill>
              </a:rPr>
              <a:t> (Dan </a:t>
            </a:r>
            <a:r>
              <a:rPr lang="fr-BE" sz="2600" b="1" dirty="0" err="1">
                <a:solidFill>
                  <a:schemeClr val="accent2"/>
                </a:solidFill>
              </a:rPr>
              <a:t>Goodley</a:t>
            </a:r>
            <a:r>
              <a:rPr lang="fr-BE" sz="2600" b="1" dirty="0">
                <a:solidFill>
                  <a:schemeClr val="accent2"/>
                </a:solidFill>
              </a:rPr>
              <a:t>, 2014)</a:t>
            </a:r>
            <a:endParaRPr lang="fr-BE" sz="2200" b="1" dirty="0">
              <a:solidFill>
                <a:schemeClr val="accent2"/>
              </a:solidFill>
            </a:endParaRPr>
          </a:p>
          <a:p>
            <a:pPr marL="0" indent="0" algn="just">
              <a:lnSpc>
                <a:spcPct val="120000"/>
              </a:lnSpc>
              <a:buNone/>
              <a:tabLst>
                <a:tab pos="457200" algn="l"/>
                <a:tab pos="914400" algn="l"/>
              </a:tabLst>
            </a:pPr>
            <a:r>
              <a:rPr lang="fr-BE" sz="2200" dirty="0" err="1"/>
              <a:t>Discriminatory</a:t>
            </a:r>
            <a:r>
              <a:rPr lang="fr-BE" sz="2200" dirty="0"/>
              <a:t>, oppressive, abusive </a:t>
            </a:r>
            <a:r>
              <a:rPr lang="fr-BE" sz="2200" dirty="0" err="1"/>
              <a:t>behaviour</a:t>
            </a:r>
            <a:r>
              <a:rPr lang="fr-BE" sz="2200" dirty="0"/>
              <a:t> </a:t>
            </a:r>
            <a:r>
              <a:rPr lang="fr-BE" sz="2200" dirty="0" err="1"/>
              <a:t>arising</a:t>
            </a:r>
            <a:r>
              <a:rPr lang="fr-BE" sz="2200" dirty="0"/>
              <a:t> </a:t>
            </a:r>
            <a:r>
              <a:rPr lang="fr-BE" sz="2200" dirty="0" err="1"/>
              <a:t>from</a:t>
            </a:r>
            <a:r>
              <a:rPr lang="fr-BE" sz="2200" dirty="0"/>
              <a:t> the </a:t>
            </a:r>
            <a:r>
              <a:rPr lang="fr-BE" sz="2200" dirty="0" err="1"/>
              <a:t>belief</a:t>
            </a:r>
            <a:r>
              <a:rPr lang="fr-BE" sz="2200" dirty="0"/>
              <a:t> </a:t>
            </a:r>
            <a:r>
              <a:rPr lang="fr-BE" sz="2200" dirty="0" err="1"/>
              <a:t>that</a:t>
            </a:r>
            <a:r>
              <a:rPr lang="fr-BE" sz="2200" dirty="0"/>
              <a:t> </a:t>
            </a:r>
            <a:r>
              <a:rPr lang="fr-BE" sz="2200" dirty="0" err="1"/>
              <a:t>disabled</a:t>
            </a:r>
            <a:r>
              <a:rPr lang="fr-BE" sz="2200" dirty="0"/>
              <a:t> people are </a:t>
            </a:r>
            <a:r>
              <a:rPr lang="fr-BE" sz="2200" dirty="0" err="1"/>
              <a:t>inferior</a:t>
            </a:r>
            <a:r>
              <a:rPr lang="fr-BE" sz="2200" dirty="0"/>
              <a:t> to </a:t>
            </a:r>
            <a:r>
              <a:rPr lang="fr-BE" sz="2200" dirty="0" err="1"/>
              <a:t>others</a:t>
            </a:r>
            <a:r>
              <a:rPr lang="fr-BE" sz="2200" dirty="0"/>
              <a:t>. </a:t>
            </a:r>
          </a:p>
          <a:p>
            <a:pPr marL="0" indent="0" algn="just">
              <a:lnSpc>
                <a:spcPct val="120000"/>
              </a:lnSpc>
              <a:buNone/>
              <a:tabLst>
                <a:tab pos="457200" algn="l"/>
                <a:tab pos="914400" algn="l"/>
              </a:tabLst>
            </a:pPr>
            <a:r>
              <a:rPr lang="fr-BE" sz="2200" dirty="0" err="1"/>
              <a:t>Refers</a:t>
            </a:r>
            <a:r>
              <a:rPr lang="fr-BE" sz="2200" dirty="0"/>
              <a:t> to </a:t>
            </a:r>
            <a:r>
              <a:rPr lang="fr-BE" sz="2200" dirty="0" err="1"/>
              <a:t>prejudice</a:t>
            </a:r>
            <a:r>
              <a:rPr lang="fr-BE" sz="2200" dirty="0"/>
              <a:t>, </a:t>
            </a:r>
            <a:r>
              <a:rPr lang="fr-BE" sz="2200" dirty="0" err="1"/>
              <a:t>stereotyping</a:t>
            </a:r>
            <a:r>
              <a:rPr lang="fr-BE" sz="2200" dirty="0"/>
              <a:t>, or "</a:t>
            </a:r>
            <a:r>
              <a:rPr lang="fr-BE" sz="2200" dirty="0" err="1"/>
              <a:t>institutional</a:t>
            </a:r>
            <a:r>
              <a:rPr lang="fr-BE" sz="2200" dirty="0"/>
              <a:t> discrimination" </a:t>
            </a:r>
            <a:r>
              <a:rPr lang="fr-BE" sz="2200" dirty="0" err="1"/>
              <a:t>against</a:t>
            </a:r>
            <a:r>
              <a:rPr lang="fr-BE" sz="2200" dirty="0"/>
              <a:t> </a:t>
            </a:r>
            <a:r>
              <a:rPr lang="fr-BE" sz="2200" dirty="0" err="1"/>
              <a:t>disabled</a:t>
            </a:r>
            <a:r>
              <a:rPr lang="fr-BE" sz="2200" dirty="0"/>
              <a:t> people. Structural </a:t>
            </a:r>
            <a:r>
              <a:rPr lang="fr-BE" sz="2200" dirty="0" err="1"/>
              <a:t>feature</a:t>
            </a:r>
            <a:r>
              <a:rPr lang="fr-BE" sz="2200" dirty="0"/>
              <a:t> of society</a:t>
            </a:r>
          </a:p>
          <a:p>
            <a:pPr marL="0" indent="0" algn="just">
              <a:lnSpc>
                <a:spcPct val="120000"/>
              </a:lnSpc>
              <a:buNone/>
              <a:tabLst>
                <a:tab pos="457200" algn="l"/>
                <a:tab pos="914400" algn="l"/>
              </a:tabLst>
            </a:pPr>
            <a:r>
              <a:rPr lang="fr-BE" sz="2200" dirty="0" err="1"/>
              <a:t>Conscious</a:t>
            </a:r>
            <a:r>
              <a:rPr lang="fr-BE" sz="2200" dirty="0"/>
              <a:t> </a:t>
            </a:r>
            <a:r>
              <a:rPr lang="fr-BE" sz="2200" dirty="0" err="1"/>
              <a:t>discriminatory</a:t>
            </a:r>
            <a:r>
              <a:rPr lang="fr-BE" sz="2200" dirty="0"/>
              <a:t> </a:t>
            </a:r>
            <a:r>
              <a:rPr lang="fr-BE" sz="2200" dirty="0" err="1"/>
              <a:t>behaviour</a:t>
            </a:r>
            <a:r>
              <a:rPr lang="fr-BE" sz="2200" dirty="0"/>
              <a:t> and </a:t>
            </a:r>
            <a:r>
              <a:rPr lang="fr-BE" sz="2200" dirty="0" err="1"/>
              <a:t>unconscious</a:t>
            </a:r>
            <a:r>
              <a:rPr lang="fr-BE" sz="2200" dirty="0"/>
              <a:t> </a:t>
            </a:r>
            <a:r>
              <a:rPr lang="fr-BE" sz="2200" dirty="0" err="1"/>
              <a:t>ways</a:t>
            </a:r>
            <a:r>
              <a:rPr lang="fr-BE" sz="2200" dirty="0"/>
              <a:t> to relate to people </a:t>
            </a:r>
            <a:r>
              <a:rPr lang="fr-BE" sz="2200" dirty="0" err="1"/>
              <a:t>with</a:t>
            </a:r>
            <a:r>
              <a:rPr lang="fr-BE" sz="2200" dirty="0"/>
              <a:t> </a:t>
            </a:r>
            <a:r>
              <a:rPr lang="fr-BE" sz="2200" dirty="0" err="1"/>
              <a:t>disabilities</a:t>
            </a:r>
            <a:r>
              <a:rPr lang="fr-BE" sz="2200" dirty="0"/>
              <a:t>.  </a:t>
            </a:r>
          </a:p>
          <a:p>
            <a:pPr marL="0" indent="0" algn="just">
              <a:lnSpc>
                <a:spcPct val="120000"/>
              </a:lnSpc>
              <a:buNone/>
              <a:tabLst>
                <a:tab pos="457200" algn="l"/>
                <a:tab pos="914400" algn="l"/>
              </a:tabLst>
            </a:pPr>
            <a:r>
              <a:rPr lang="fr-BE" sz="2200" b="1" i="1" dirty="0" err="1">
                <a:solidFill>
                  <a:schemeClr val="accent2"/>
                </a:solidFill>
              </a:rPr>
              <a:t>Parallel</a:t>
            </a:r>
            <a:r>
              <a:rPr lang="fr-BE" sz="2200" b="1" i="1" dirty="0">
                <a:solidFill>
                  <a:schemeClr val="accent2"/>
                </a:solidFill>
              </a:rPr>
              <a:t> </a:t>
            </a:r>
            <a:r>
              <a:rPr lang="fr-BE" sz="2200" b="1" i="1" dirty="0" err="1">
                <a:solidFill>
                  <a:schemeClr val="accent2"/>
                </a:solidFill>
              </a:rPr>
              <a:t>with</a:t>
            </a:r>
            <a:r>
              <a:rPr lang="fr-BE" sz="2200" b="1" i="1" dirty="0">
                <a:solidFill>
                  <a:schemeClr val="accent2"/>
                </a:solidFill>
              </a:rPr>
              <a:t> </a:t>
            </a:r>
            <a:r>
              <a:rPr lang="fr-BE" sz="2200" b="1" i="1" dirty="0" err="1">
                <a:solidFill>
                  <a:schemeClr val="accent2"/>
                </a:solidFill>
              </a:rPr>
              <a:t>sexism</a:t>
            </a:r>
            <a:r>
              <a:rPr lang="fr-BE" sz="2200" b="1" i="1" dirty="0">
                <a:solidFill>
                  <a:schemeClr val="accent2"/>
                </a:solidFill>
              </a:rPr>
              <a:t> or </a:t>
            </a:r>
            <a:r>
              <a:rPr lang="fr-BE" sz="2200" b="1" i="1" dirty="0" err="1">
                <a:solidFill>
                  <a:schemeClr val="accent2"/>
                </a:solidFill>
              </a:rPr>
              <a:t>racism</a:t>
            </a:r>
            <a:r>
              <a:rPr lang="fr-BE" sz="2200" b="1" i="1" dirty="0">
                <a:solidFill>
                  <a:schemeClr val="accent2"/>
                </a:solidFill>
              </a:rPr>
              <a:t> : a justice issue</a:t>
            </a:r>
            <a:endParaRPr lang="fr-FR" sz="2200" b="1" i="1" dirty="0">
              <a:solidFill>
                <a:schemeClr val="accent2"/>
              </a:solidFill>
            </a:endParaRPr>
          </a:p>
          <a:p>
            <a:pPr marL="0" indent="0" algn="just">
              <a:lnSpc>
                <a:spcPts val="1500"/>
              </a:lnSpc>
              <a:buNone/>
              <a:tabLst>
                <a:tab pos="457200" algn="l"/>
                <a:tab pos="914400" algn="l"/>
              </a:tabLst>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pic>
        <p:nvPicPr>
          <p:cNvPr id="1026" name="Picture 2" descr="The New Politics of Disablement">
            <a:extLst>
              <a:ext uri="{FF2B5EF4-FFF2-40B4-BE49-F238E27FC236}">
                <a16:creationId xmlns:a16="http://schemas.microsoft.com/office/drawing/2014/main" id="{6D9C7077-013F-446C-A906-54D0E7DF7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7080" y="189222"/>
            <a:ext cx="1268455" cy="192744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Dis/ability Studies: Theorising disablism and ableism">
            <a:extLst>
              <a:ext uri="{FF2B5EF4-FFF2-40B4-BE49-F238E27FC236}">
                <a16:creationId xmlns:a16="http://schemas.microsoft.com/office/drawing/2014/main" id="{F41AAEE9-386F-08FB-B105-69A61CC2BF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9041" y="2572631"/>
            <a:ext cx="2149363" cy="341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9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The medical model of disability</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4" y="1210235"/>
            <a:ext cx="8289068" cy="4787610"/>
          </a:xfrm>
        </p:spPr>
        <p:txBody>
          <a:bodyPr>
            <a:normAutofit fontScale="92500" lnSpcReduction="20000"/>
          </a:bodyPr>
          <a:lstStyle/>
          <a:p>
            <a:pPr marL="0" indent="0" algn="just">
              <a:lnSpc>
                <a:spcPts val="1500"/>
              </a:lnSpc>
              <a:buNone/>
              <a:tabLst>
                <a:tab pos="457200" algn="l"/>
                <a:tab pos="914400" algn="l"/>
              </a:tabLst>
            </a:pPr>
            <a:endParaRPr lang="fr-BE" sz="2000" b="1" dirty="0">
              <a:solidFill>
                <a:schemeClr val="accent2"/>
              </a:solidFill>
            </a:endParaRPr>
          </a:p>
          <a:p>
            <a:pPr marL="0" indent="0" algn="just">
              <a:lnSpc>
                <a:spcPts val="1500"/>
              </a:lnSpc>
              <a:buNone/>
              <a:tabLst>
                <a:tab pos="457200" algn="l"/>
                <a:tab pos="914400" algn="l"/>
              </a:tabLst>
            </a:pPr>
            <a:r>
              <a:rPr lang="fr-BE" sz="2200" b="1" dirty="0">
                <a:solidFill>
                  <a:schemeClr val="accent2"/>
                </a:solidFill>
              </a:rPr>
              <a:t>Person </a:t>
            </a:r>
            <a:r>
              <a:rPr lang="fr-BE" sz="2200" b="1" dirty="0" err="1">
                <a:solidFill>
                  <a:schemeClr val="accent2"/>
                </a:solidFill>
              </a:rPr>
              <a:t>with</a:t>
            </a:r>
            <a:r>
              <a:rPr lang="fr-BE" sz="2200" b="1" dirty="0">
                <a:solidFill>
                  <a:schemeClr val="accent2"/>
                </a:solidFill>
              </a:rPr>
              <a:t> </a:t>
            </a:r>
            <a:r>
              <a:rPr lang="fr-BE" sz="2200" b="1" dirty="0" err="1">
                <a:solidFill>
                  <a:schemeClr val="accent2"/>
                </a:solidFill>
              </a:rPr>
              <a:t>disability</a:t>
            </a:r>
            <a:r>
              <a:rPr lang="fr-BE" sz="2200" b="1" dirty="0">
                <a:solidFill>
                  <a:schemeClr val="accent2"/>
                </a:solidFill>
              </a:rPr>
              <a:t> </a:t>
            </a:r>
          </a:p>
          <a:p>
            <a:pPr marL="0" indent="0" algn="just">
              <a:lnSpc>
                <a:spcPts val="1500"/>
              </a:lnSpc>
              <a:buNone/>
              <a:tabLst>
                <a:tab pos="457200" algn="l"/>
                <a:tab pos="914400" algn="l"/>
              </a:tabLst>
            </a:pPr>
            <a:r>
              <a:rPr lang="fr-BE" sz="2000" dirty="0"/>
              <a:t>- </a:t>
            </a:r>
            <a:r>
              <a:rPr lang="fr-BE" sz="2000" dirty="0" err="1"/>
              <a:t>medical</a:t>
            </a:r>
            <a:r>
              <a:rPr lang="fr-BE" sz="2000" dirty="0"/>
              <a:t> </a:t>
            </a:r>
            <a:r>
              <a:rPr lang="fr-BE" sz="2000" dirty="0" err="1"/>
              <a:t>failures</a:t>
            </a:r>
            <a:r>
              <a:rPr lang="fr-BE" sz="2000" dirty="0"/>
              <a:t> ; </a:t>
            </a:r>
            <a:r>
              <a:rPr lang="fr-BE" sz="2000" dirty="0" err="1"/>
              <a:t>victims</a:t>
            </a:r>
            <a:r>
              <a:rPr lang="fr-BE" sz="2000" dirty="0"/>
              <a:t> of </a:t>
            </a:r>
            <a:r>
              <a:rPr lang="fr-BE" sz="2000" dirty="0" err="1"/>
              <a:t>circumstances</a:t>
            </a:r>
            <a:endParaRPr lang="fr-BE" sz="2000" dirty="0"/>
          </a:p>
          <a:p>
            <a:pPr marL="0" indent="0" algn="just">
              <a:lnSpc>
                <a:spcPts val="1500"/>
              </a:lnSpc>
              <a:buNone/>
              <a:tabLst>
                <a:tab pos="457200" algn="l"/>
                <a:tab pos="914400" algn="l"/>
              </a:tabLst>
            </a:pPr>
            <a:r>
              <a:rPr lang="fr-BE" sz="2000" dirty="0"/>
              <a:t>- a patient in </a:t>
            </a:r>
            <a:r>
              <a:rPr lang="fr-BE" sz="2000" dirty="0" err="1"/>
              <a:t>need</a:t>
            </a:r>
            <a:r>
              <a:rPr lang="fr-BE" sz="2000" dirty="0"/>
              <a:t> of </a:t>
            </a:r>
            <a:r>
              <a:rPr lang="fr-BE" sz="2000" dirty="0" err="1"/>
              <a:t>specific</a:t>
            </a:r>
            <a:r>
              <a:rPr lang="fr-BE" sz="2000" dirty="0"/>
              <a:t> care and institutions </a:t>
            </a:r>
            <a:r>
              <a:rPr lang="fr-FR" sz="2000" dirty="0" err="1"/>
              <a:t>apart</a:t>
            </a:r>
            <a:r>
              <a:rPr lang="fr-FR" sz="2000" dirty="0"/>
              <a:t> </a:t>
            </a:r>
            <a:r>
              <a:rPr lang="fr-FR" sz="2000" dirty="0" err="1"/>
              <a:t>from</a:t>
            </a:r>
            <a:r>
              <a:rPr lang="fr-FR" sz="2000" dirty="0"/>
              <a:t> the « </a:t>
            </a:r>
            <a:r>
              <a:rPr lang="fr-FR" sz="2000" dirty="0" err="1"/>
              <a:t>valid</a:t>
            </a:r>
            <a:r>
              <a:rPr lang="fr-FR" sz="2000" dirty="0"/>
              <a:t> »</a:t>
            </a:r>
          </a:p>
          <a:p>
            <a:pPr marL="0" indent="0" algn="just">
              <a:lnSpc>
                <a:spcPts val="1500"/>
              </a:lnSpc>
              <a:buNone/>
              <a:tabLst>
                <a:tab pos="457200" algn="l"/>
                <a:tab pos="914400" algn="l"/>
              </a:tabLst>
            </a:pPr>
            <a:r>
              <a:rPr lang="fr-FR" sz="2000" dirty="0"/>
              <a:t> </a:t>
            </a:r>
            <a:r>
              <a:rPr lang="fr-FR" sz="2000" dirty="0" err="1"/>
              <a:t>communities</a:t>
            </a:r>
            <a:r>
              <a:rPr lang="fr-FR" sz="2000" dirty="0"/>
              <a:t> and society </a:t>
            </a:r>
            <a:endParaRPr lang="fr-BE" sz="2000" dirty="0"/>
          </a:p>
          <a:p>
            <a:pPr marL="0" indent="0" algn="just">
              <a:lnSpc>
                <a:spcPts val="1500"/>
              </a:lnSpc>
              <a:buNone/>
              <a:tabLst>
                <a:tab pos="457200" algn="l"/>
                <a:tab pos="914400" algn="l"/>
              </a:tabLst>
            </a:pPr>
            <a:r>
              <a:rPr lang="fr-BE" sz="2000" dirty="0"/>
              <a:t> </a:t>
            </a:r>
            <a:endParaRPr lang="fr-FR" sz="2000" i="1" dirty="0"/>
          </a:p>
          <a:p>
            <a:pPr marL="0" indent="0" algn="just">
              <a:lnSpc>
                <a:spcPts val="1500"/>
              </a:lnSpc>
              <a:buNone/>
              <a:tabLst>
                <a:tab pos="457200" algn="l"/>
                <a:tab pos="914400" algn="l"/>
              </a:tabLst>
            </a:pPr>
            <a:r>
              <a:rPr lang="fr-FR" sz="2200" b="1" dirty="0" err="1">
                <a:solidFill>
                  <a:schemeClr val="accent2"/>
                </a:solidFill>
              </a:rPr>
              <a:t>Disability</a:t>
            </a:r>
            <a:r>
              <a:rPr lang="fr-FR" sz="2200" b="1" dirty="0">
                <a:solidFill>
                  <a:schemeClr val="accent2"/>
                </a:solidFill>
              </a:rPr>
              <a:t> </a:t>
            </a:r>
          </a:p>
          <a:p>
            <a:pPr marL="0" indent="0" algn="just">
              <a:lnSpc>
                <a:spcPct val="100000"/>
              </a:lnSpc>
              <a:buNone/>
              <a:tabLst>
                <a:tab pos="457200" algn="l"/>
                <a:tab pos="914400" algn="l"/>
              </a:tabLst>
            </a:pPr>
            <a:r>
              <a:rPr lang="fr-FR" sz="2000" dirty="0"/>
              <a:t>- </a:t>
            </a:r>
            <a:r>
              <a:rPr lang="fr-FR" sz="2000" dirty="0" err="1"/>
              <a:t>negative</a:t>
            </a:r>
            <a:r>
              <a:rPr lang="fr-FR" sz="2000" dirty="0"/>
              <a:t> </a:t>
            </a:r>
            <a:r>
              <a:rPr lang="fr-FR" sz="2000" dirty="0" err="1"/>
              <a:t>individual</a:t>
            </a:r>
            <a:r>
              <a:rPr lang="fr-FR" sz="2000" dirty="0"/>
              <a:t> </a:t>
            </a:r>
            <a:r>
              <a:rPr lang="fr-FR" sz="2000" dirty="0" err="1"/>
              <a:t>characteristic</a:t>
            </a:r>
            <a:r>
              <a:rPr lang="fr-FR" sz="2000" dirty="0"/>
              <a:t>, </a:t>
            </a:r>
            <a:r>
              <a:rPr lang="fr-FR" sz="2000" dirty="0" err="1"/>
              <a:t>deviating</a:t>
            </a:r>
            <a:r>
              <a:rPr lang="fr-FR" sz="2000" dirty="0"/>
              <a:t> </a:t>
            </a:r>
            <a:r>
              <a:rPr lang="fr-FR" sz="2000" dirty="0" err="1"/>
              <a:t>from</a:t>
            </a:r>
            <a:r>
              <a:rPr lang="fr-FR" sz="2000" dirty="0"/>
              <a:t> the </a:t>
            </a:r>
            <a:r>
              <a:rPr lang="fr-FR" sz="2000" dirty="0" err="1"/>
              <a:t>norm</a:t>
            </a:r>
            <a:endParaRPr lang="fr-FR" sz="2000" dirty="0"/>
          </a:p>
          <a:p>
            <a:pPr marL="0" indent="0" algn="just">
              <a:lnSpc>
                <a:spcPct val="100000"/>
              </a:lnSpc>
              <a:buNone/>
              <a:tabLst>
                <a:tab pos="457200" algn="l"/>
                <a:tab pos="914400" algn="l"/>
              </a:tabLst>
            </a:pPr>
            <a:r>
              <a:rPr lang="fr-FR" sz="2000" dirty="0"/>
              <a:t>- limitations of </a:t>
            </a:r>
            <a:r>
              <a:rPr lang="fr-FR" sz="2000" dirty="0" err="1"/>
              <a:t>capacities</a:t>
            </a:r>
            <a:r>
              <a:rPr lang="fr-FR" sz="2000" dirty="0"/>
              <a:t> due to the </a:t>
            </a:r>
            <a:r>
              <a:rPr lang="fr-FR" sz="2000" dirty="0" err="1"/>
              <a:t>person’s</a:t>
            </a:r>
            <a:r>
              <a:rPr lang="fr-FR" sz="2000" dirty="0"/>
              <a:t> </a:t>
            </a:r>
            <a:r>
              <a:rPr lang="fr-FR" sz="2000" dirty="0" err="1"/>
              <a:t>defects</a:t>
            </a:r>
            <a:r>
              <a:rPr lang="fr-FR" sz="2000" dirty="0"/>
              <a:t> </a:t>
            </a:r>
            <a:r>
              <a:rPr lang="fr-FR" sz="2000" dirty="0">
                <a:sym typeface="Wingdings" pitchFamily="2" charset="2"/>
              </a:rPr>
              <a:t></a:t>
            </a:r>
            <a:r>
              <a:rPr lang="fr-FR" sz="2000" dirty="0"/>
              <a:t> a dis-adaptation</a:t>
            </a:r>
          </a:p>
          <a:p>
            <a:pPr marL="0" indent="0" algn="just">
              <a:lnSpc>
                <a:spcPct val="100000"/>
              </a:lnSpc>
              <a:buNone/>
              <a:tabLst>
                <a:tab pos="457200" algn="l"/>
                <a:tab pos="914400" algn="l"/>
              </a:tabLst>
            </a:pPr>
            <a:r>
              <a:rPr lang="fr-FR" sz="2200" b="1" dirty="0">
                <a:solidFill>
                  <a:schemeClr val="accent2"/>
                </a:solidFill>
              </a:rPr>
              <a:t>Care </a:t>
            </a:r>
          </a:p>
          <a:p>
            <a:pPr algn="just">
              <a:lnSpc>
                <a:spcPct val="100000"/>
              </a:lnSpc>
              <a:buFontTx/>
              <a:buChar char="-"/>
              <a:tabLst>
                <a:tab pos="457200" algn="l"/>
                <a:tab pos="914400" algn="l"/>
              </a:tabLst>
            </a:pPr>
            <a:r>
              <a:rPr lang="fr-FR" sz="2000" dirty="0" err="1"/>
              <a:t>restoration</a:t>
            </a:r>
            <a:r>
              <a:rPr lang="fr-FR" sz="2000" dirty="0"/>
              <a:t> of </a:t>
            </a:r>
            <a:r>
              <a:rPr lang="fr-FR" sz="2000" dirty="0" err="1"/>
              <a:t>what</a:t>
            </a:r>
            <a:r>
              <a:rPr lang="fr-FR" sz="2000" dirty="0"/>
              <a:t> </a:t>
            </a:r>
            <a:r>
              <a:rPr lang="fr-FR" sz="2000" dirty="0" err="1"/>
              <a:t>is</a:t>
            </a:r>
            <a:r>
              <a:rPr lang="fr-FR" sz="2000" dirty="0"/>
              <a:t> </a:t>
            </a:r>
            <a:r>
              <a:rPr lang="fr-FR" sz="2000" dirty="0" err="1"/>
              <a:t>considered</a:t>
            </a:r>
            <a:r>
              <a:rPr lang="fr-FR" sz="2000" dirty="0"/>
              <a:t> to </a:t>
            </a:r>
            <a:r>
              <a:rPr lang="fr-FR" sz="2000" dirty="0" err="1"/>
              <a:t>be</a:t>
            </a:r>
            <a:r>
              <a:rPr lang="fr-FR" sz="2000" dirty="0"/>
              <a:t> « normal » </a:t>
            </a:r>
          </a:p>
          <a:p>
            <a:pPr algn="just">
              <a:lnSpc>
                <a:spcPct val="100000"/>
              </a:lnSpc>
              <a:buFontTx/>
              <a:buChar char="-"/>
              <a:tabLst>
                <a:tab pos="457200" algn="l"/>
                <a:tab pos="914400" algn="l"/>
              </a:tabLst>
            </a:pPr>
            <a:r>
              <a:rPr lang="fr-FR" sz="2000" dirty="0" err="1"/>
              <a:t>rehabilitation</a:t>
            </a:r>
            <a:r>
              <a:rPr lang="fr-FR" sz="2000" dirty="0"/>
              <a:t> provisions and practices</a:t>
            </a:r>
          </a:p>
          <a:p>
            <a:pPr algn="just">
              <a:lnSpc>
                <a:spcPct val="100000"/>
              </a:lnSpc>
              <a:buFontTx/>
              <a:buChar char="-"/>
              <a:tabLst>
                <a:tab pos="457200" algn="l"/>
                <a:tab pos="914400" algn="l"/>
              </a:tabLst>
            </a:pPr>
            <a:r>
              <a:rPr lang="fr-FR" sz="2000" dirty="0" err="1"/>
              <a:t>Responding</a:t>
            </a:r>
            <a:r>
              <a:rPr lang="fr-FR" sz="2000" dirty="0"/>
              <a:t> to basic </a:t>
            </a:r>
            <a:r>
              <a:rPr lang="fr-FR" sz="2000" dirty="0" err="1"/>
              <a:t>needs</a:t>
            </a:r>
            <a:r>
              <a:rPr lang="fr-FR" sz="2000" dirty="0"/>
              <a:t> (to the </a:t>
            </a:r>
            <a:r>
              <a:rPr lang="fr-FR" sz="2000" dirty="0" err="1"/>
              <a:t>detriment</a:t>
            </a:r>
            <a:r>
              <a:rPr lang="fr-FR" sz="2000" dirty="0"/>
              <a:t> of </a:t>
            </a:r>
            <a:r>
              <a:rPr lang="fr-FR" sz="2000" dirty="0" err="1"/>
              <a:t>complex</a:t>
            </a:r>
            <a:r>
              <a:rPr lang="fr-FR" sz="2000" dirty="0"/>
              <a:t>, </a:t>
            </a:r>
            <a:r>
              <a:rPr lang="fr-FR" sz="2000" dirty="0" err="1"/>
              <a:t>human</a:t>
            </a:r>
            <a:r>
              <a:rPr lang="fr-FR" sz="2000" dirty="0"/>
              <a:t> </a:t>
            </a:r>
            <a:r>
              <a:rPr lang="fr-FR" sz="2000" dirty="0" err="1"/>
              <a:t>needs</a:t>
            </a:r>
            <a:r>
              <a:rPr lang="fr-FR" sz="2000" dirty="0"/>
              <a:t>)</a:t>
            </a:r>
          </a:p>
          <a:p>
            <a:pPr algn="just">
              <a:lnSpc>
                <a:spcPct val="100000"/>
              </a:lnSpc>
              <a:buFontTx/>
              <a:buChar char="-"/>
              <a:tabLst>
                <a:tab pos="457200" algn="l"/>
                <a:tab pos="914400" algn="l"/>
              </a:tabLst>
            </a:pPr>
            <a:r>
              <a:rPr lang="fr-FR" sz="2000" dirty="0"/>
              <a:t>The </a:t>
            </a:r>
            <a:r>
              <a:rPr lang="fr-FR" sz="2000" dirty="0" err="1"/>
              <a:t>carer</a:t>
            </a:r>
            <a:r>
              <a:rPr lang="fr-FR" sz="2000" dirty="0"/>
              <a:t> </a:t>
            </a:r>
            <a:r>
              <a:rPr lang="fr-FR" sz="2000" dirty="0" err="1"/>
              <a:t>is</a:t>
            </a:r>
            <a:r>
              <a:rPr lang="fr-FR" sz="2000" dirty="0"/>
              <a:t> the </a:t>
            </a:r>
            <a:r>
              <a:rPr lang="fr-FR" sz="2000" dirty="0" err="1"/>
              <a:t>only</a:t>
            </a:r>
            <a:r>
              <a:rPr lang="fr-FR" sz="2000" dirty="0"/>
              <a:t> agent of change</a:t>
            </a:r>
          </a:p>
          <a:p>
            <a:pPr algn="just">
              <a:lnSpc>
                <a:spcPct val="100000"/>
              </a:lnSpc>
              <a:buFontTx/>
              <a:buChar char="-"/>
              <a:tabLst>
                <a:tab pos="457200" algn="l"/>
                <a:tab pos="914400" algn="l"/>
              </a:tabLst>
            </a:pPr>
            <a:endParaRPr lang="fr-FR" sz="2000" dirty="0"/>
          </a:p>
          <a:p>
            <a:pPr marL="0" indent="0" algn="just">
              <a:lnSpc>
                <a:spcPts val="1500"/>
              </a:lnSpc>
              <a:buNone/>
              <a:tabLst>
                <a:tab pos="457200" algn="l"/>
                <a:tab pos="914400" algn="l"/>
              </a:tabLst>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pic>
        <p:nvPicPr>
          <p:cNvPr id="4098" name="Picture 2" descr="Models of Care for Children with Complex Disabilities: It's Like Riding a  Bike! – SeekFreaks">
            <a:extLst>
              <a:ext uri="{FF2B5EF4-FFF2-40B4-BE49-F238E27FC236}">
                <a16:creationId xmlns:a16="http://schemas.microsoft.com/office/drawing/2014/main" id="{308606D4-7B43-196A-FDD4-08A2872C3E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4410" y="2323657"/>
            <a:ext cx="3259551" cy="305516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2E275D9-2C7F-4731-E9ED-8E4A13C0C535}"/>
              </a:ext>
            </a:extLst>
          </p:cNvPr>
          <p:cNvSpPr txBox="1"/>
          <p:nvPr/>
        </p:nvSpPr>
        <p:spPr>
          <a:xfrm>
            <a:off x="9624447" y="4843220"/>
            <a:ext cx="1752298" cy="1292662"/>
          </a:xfrm>
          <a:prstGeom prst="rect">
            <a:avLst/>
          </a:prstGeom>
          <a:noFill/>
        </p:spPr>
        <p:txBody>
          <a:bodyPr wrap="square" rtlCol="0">
            <a:spAutoFit/>
          </a:bodyPr>
          <a:lstStyle/>
          <a:p>
            <a:r>
              <a:rPr lang="fr-FR" b="1" i="1" dirty="0">
                <a:solidFill>
                  <a:schemeClr val="accent1"/>
                </a:solidFill>
              </a:rPr>
              <a:t>     </a:t>
            </a:r>
          </a:p>
          <a:p>
            <a:endParaRPr lang="fr-FR" sz="2000" b="1" i="1" dirty="0">
              <a:solidFill>
                <a:schemeClr val="accent1"/>
              </a:solidFill>
            </a:endParaRPr>
          </a:p>
          <a:p>
            <a:endParaRPr lang="fr-FR" sz="2000" b="1" i="1" dirty="0">
              <a:solidFill>
                <a:schemeClr val="accent1"/>
              </a:solidFill>
            </a:endParaRPr>
          </a:p>
          <a:p>
            <a:r>
              <a:rPr lang="fr-FR" sz="2000" b="1" i="1" dirty="0">
                <a:solidFill>
                  <a:schemeClr val="accent2"/>
                </a:solidFill>
              </a:rPr>
              <a:t>The patient</a:t>
            </a:r>
          </a:p>
        </p:txBody>
      </p:sp>
    </p:spTree>
    <p:extLst>
      <p:ext uri="{BB962C8B-B14F-4D97-AF65-F5344CB8AC3E}">
        <p14:creationId xmlns:p14="http://schemas.microsoft.com/office/powerpoint/2010/main" val="24713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03DD-E178-9B81-04F5-D40D8B224D9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C0C8A2-7B85-6268-3D64-0772FA269EFE}"/>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Towards the social model of disability</a:t>
            </a:r>
            <a:endParaRPr lang="fr-FR" sz="4000" dirty="0"/>
          </a:p>
        </p:txBody>
      </p:sp>
      <p:sp>
        <p:nvSpPr>
          <p:cNvPr id="3" name="Espace réservé du contenu 2">
            <a:extLst>
              <a:ext uri="{FF2B5EF4-FFF2-40B4-BE49-F238E27FC236}">
                <a16:creationId xmlns:a16="http://schemas.microsoft.com/office/drawing/2014/main" id="{920B9DC2-26BE-B099-C503-4DA9FA114D95}"/>
              </a:ext>
            </a:extLst>
          </p:cNvPr>
          <p:cNvSpPr>
            <a:spLocks noGrp="1"/>
          </p:cNvSpPr>
          <p:nvPr>
            <p:ph idx="1"/>
          </p:nvPr>
        </p:nvSpPr>
        <p:spPr>
          <a:xfrm>
            <a:off x="2883976" y="1627322"/>
            <a:ext cx="5233181" cy="4362512"/>
          </a:xfrm>
        </p:spPr>
        <p:txBody>
          <a:bodyPr>
            <a:normAutofit/>
          </a:bodyPr>
          <a:lstStyle/>
          <a:p>
            <a:pPr marL="0" indent="0" algn="just">
              <a:lnSpc>
                <a:spcPts val="1500"/>
              </a:lnSpc>
              <a:buNone/>
              <a:tabLst>
                <a:tab pos="457200" algn="l"/>
                <a:tab pos="914400" algn="l"/>
              </a:tabLst>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98099D1-CB41-8DE1-FD12-8C1A3EC36F8E}"/>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934C53A9-E372-1A45-DB1C-54DB4293074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5CD6B3B5-9BAB-CD19-5F4A-0FA93F165E24}"/>
              </a:ext>
            </a:extLst>
          </p:cNvPr>
          <p:cNvPicPr>
            <a:picLocks noChangeAspect="1"/>
          </p:cNvPicPr>
          <p:nvPr/>
        </p:nvPicPr>
        <p:blipFill>
          <a:blip r:embed="rId5"/>
          <a:stretch>
            <a:fillRect/>
          </a:stretch>
        </p:blipFill>
        <p:spPr>
          <a:xfrm>
            <a:off x="8253632" y="6102487"/>
            <a:ext cx="2010821" cy="462795"/>
          </a:xfrm>
          <a:prstGeom prst="rect">
            <a:avLst/>
          </a:prstGeom>
        </p:spPr>
      </p:pic>
      <p:pic>
        <p:nvPicPr>
          <p:cNvPr id="6146" name="Picture 2" descr="The biggest barrier for people with disability is how society disables them  | EPIC Assist">
            <a:extLst>
              <a:ext uri="{FF2B5EF4-FFF2-40B4-BE49-F238E27FC236}">
                <a16:creationId xmlns:a16="http://schemas.microsoft.com/office/drawing/2014/main" id="{AE8A3549-C926-2F2F-63B8-302256FA5B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809" y="1377873"/>
            <a:ext cx="4630944" cy="463094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324B419-7774-B729-72D3-CF1B137EEA49}"/>
              </a:ext>
            </a:extLst>
          </p:cNvPr>
          <p:cNvSpPr txBox="1"/>
          <p:nvPr/>
        </p:nvSpPr>
        <p:spPr>
          <a:xfrm>
            <a:off x="8553137" y="1750071"/>
            <a:ext cx="1936107" cy="523220"/>
          </a:xfrm>
          <a:prstGeom prst="rect">
            <a:avLst/>
          </a:prstGeom>
          <a:noFill/>
        </p:spPr>
        <p:txBody>
          <a:bodyPr wrap="none" rtlCol="0">
            <a:spAutoFit/>
          </a:bodyPr>
          <a:lstStyle/>
          <a:p>
            <a:r>
              <a:rPr lang="fr-FR" sz="2800" b="1" dirty="0">
                <a:solidFill>
                  <a:schemeClr val="accent2"/>
                </a:solidFill>
              </a:rPr>
              <a:t>The </a:t>
            </a:r>
            <a:r>
              <a:rPr lang="fr-FR" sz="2800" b="1" dirty="0" err="1">
                <a:solidFill>
                  <a:schemeClr val="accent2"/>
                </a:solidFill>
              </a:rPr>
              <a:t>citizen</a:t>
            </a:r>
            <a:endParaRPr lang="fr-FR" sz="2800" b="1" dirty="0">
              <a:solidFill>
                <a:schemeClr val="accent2"/>
              </a:solidFill>
            </a:endParaRPr>
          </a:p>
        </p:txBody>
      </p:sp>
      <p:sp>
        <p:nvSpPr>
          <p:cNvPr id="6" name="ZoneTexte 5">
            <a:extLst>
              <a:ext uri="{FF2B5EF4-FFF2-40B4-BE49-F238E27FC236}">
                <a16:creationId xmlns:a16="http://schemas.microsoft.com/office/drawing/2014/main" id="{A8AE5A4B-1D41-9A49-EA01-37950E9F2929}"/>
              </a:ext>
            </a:extLst>
          </p:cNvPr>
          <p:cNvSpPr txBox="1"/>
          <p:nvPr/>
        </p:nvSpPr>
        <p:spPr>
          <a:xfrm>
            <a:off x="218636" y="4935070"/>
            <a:ext cx="2016193" cy="523220"/>
          </a:xfrm>
          <a:prstGeom prst="rect">
            <a:avLst/>
          </a:prstGeom>
          <a:noFill/>
        </p:spPr>
        <p:txBody>
          <a:bodyPr wrap="none" rtlCol="0">
            <a:spAutoFit/>
          </a:bodyPr>
          <a:lstStyle/>
          <a:p>
            <a:r>
              <a:rPr lang="fr-FR" sz="2800" b="1" dirty="0">
                <a:solidFill>
                  <a:schemeClr val="accent2"/>
                </a:solidFill>
              </a:rPr>
              <a:t>The patient</a:t>
            </a:r>
          </a:p>
        </p:txBody>
      </p:sp>
      <p:sp>
        <p:nvSpPr>
          <p:cNvPr id="9" name="ZoneTexte 8">
            <a:extLst>
              <a:ext uri="{FF2B5EF4-FFF2-40B4-BE49-F238E27FC236}">
                <a16:creationId xmlns:a16="http://schemas.microsoft.com/office/drawing/2014/main" id="{2424F993-83B7-F6B9-E036-17931DE38E00}"/>
              </a:ext>
            </a:extLst>
          </p:cNvPr>
          <p:cNvSpPr txBox="1"/>
          <p:nvPr/>
        </p:nvSpPr>
        <p:spPr>
          <a:xfrm>
            <a:off x="8855901" y="2530258"/>
            <a:ext cx="2541337" cy="523220"/>
          </a:xfrm>
          <a:prstGeom prst="rect">
            <a:avLst/>
          </a:prstGeom>
          <a:noFill/>
        </p:spPr>
        <p:txBody>
          <a:bodyPr wrap="none" rtlCol="0">
            <a:spAutoFit/>
          </a:bodyPr>
          <a:lstStyle/>
          <a:p>
            <a:r>
              <a:rPr lang="fr-FR" sz="2800" b="1" dirty="0">
                <a:solidFill>
                  <a:schemeClr val="accent2"/>
                </a:solidFill>
              </a:rPr>
              <a:t>A justice issue</a:t>
            </a:r>
          </a:p>
        </p:txBody>
      </p:sp>
    </p:spTree>
    <p:extLst>
      <p:ext uri="{BB962C8B-B14F-4D97-AF65-F5344CB8AC3E}">
        <p14:creationId xmlns:p14="http://schemas.microsoft.com/office/powerpoint/2010/main" val="200993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The social model of disability</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54742" y="1385047"/>
            <a:ext cx="10025808" cy="4604787"/>
          </a:xfrm>
        </p:spPr>
        <p:txBody>
          <a:bodyPr>
            <a:noAutofit/>
          </a:bodyPr>
          <a:lstStyle/>
          <a:p>
            <a:pPr marL="0" indent="0" algn="just">
              <a:lnSpc>
                <a:spcPts val="1500"/>
              </a:lnSpc>
              <a:buNone/>
              <a:tabLst>
                <a:tab pos="457200" algn="l"/>
                <a:tab pos="914400" algn="l"/>
              </a:tabLst>
            </a:pPr>
            <a:endParaRPr lang="fr-BE" sz="2400" b="1" dirty="0">
              <a:solidFill>
                <a:schemeClr val="accent2"/>
              </a:solidFill>
            </a:endParaRPr>
          </a:p>
          <a:p>
            <a:pPr marL="0" indent="0" algn="just">
              <a:lnSpc>
                <a:spcPts val="1500"/>
              </a:lnSpc>
              <a:buNone/>
              <a:tabLst>
                <a:tab pos="457200" algn="l"/>
                <a:tab pos="914400" algn="l"/>
              </a:tabLst>
            </a:pPr>
            <a:r>
              <a:rPr lang="fr-BE" sz="2400" b="1" dirty="0">
                <a:solidFill>
                  <a:schemeClr val="accent2"/>
                </a:solidFill>
              </a:rPr>
              <a:t>Person </a:t>
            </a:r>
            <a:r>
              <a:rPr lang="fr-BE" sz="2400" b="1" dirty="0" err="1">
                <a:solidFill>
                  <a:schemeClr val="accent2"/>
                </a:solidFill>
              </a:rPr>
              <a:t>with</a:t>
            </a:r>
            <a:r>
              <a:rPr lang="fr-BE" sz="2400" b="1" dirty="0">
                <a:solidFill>
                  <a:schemeClr val="accent2"/>
                </a:solidFill>
              </a:rPr>
              <a:t> </a:t>
            </a:r>
            <a:r>
              <a:rPr lang="fr-BE" sz="2400" b="1" dirty="0" err="1">
                <a:solidFill>
                  <a:schemeClr val="accent2"/>
                </a:solidFill>
              </a:rPr>
              <a:t>disability</a:t>
            </a:r>
            <a:endParaRPr lang="fr-BE" sz="2400" b="1" dirty="0">
              <a:solidFill>
                <a:schemeClr val="accent2"/>
              </a:solidFill>
            </a:endParaRPr>
          </a:p>
          <a:p>
            <a:pPr marL="0" indent="0" algn="just">
              <a:lnSpc>
                <a:spcPts val="1500"/>
              </a:lnSpc>
              <a:buNone/>
              <a:tabLst>
                <a:tab pos="457200" algn="l"/>
                <a:tab pos="914400" algn="l"/>
              </a:tabLst>
            </a:pPr>
            <a:r>
              <a:rPr lang="fr-FR" sz="2400" dirty="0" err="1"/>
              <a:t>someone</a:t>
            </a:r>
            <a:r>
              <a:rPr lang="fr-FR" sz="2400" dirty="0"/>
              <a:t> </a:t>
            </a:r>
            <a:r>
              <a:rPr lang="fr-FR" sz="2400" dirty="0" err="1"/>
              <a:t>who</a:t>
            </a:r>
            <a:r>
              <a:rPr lang="fr-FR" sz="2400" dirty="0"/>
              <a:t> </a:t>
            </a:r>
            <a:r>
              <a:rPr lang="fr-FR" sz="2400" b="1" dirty="0" err="1"/>
              <a:t>experiences</a:t>
            </a:r>
            <a:r>
              <a:rPr lang="fr-FR" sz="2400" b="1" dirty="0"/>
              <a:t> </a:t>
            </a:r>
            <a:r>
              <a:rPr lang="fr-FR" sz="2400" b="1" dirty="0" err="1"/>
              <a:t>disadvantages</a:t>
            </a:r>
            <a:r>
              <a:rPr lang="fr-FR" sz="2400" b="1" dirty="0"/>
              <a:t> </a:t>
            </a:r>
            <a:r>
              <a:rPr lang="fr-FR" sz="2400" dirty="0"/>
              <a:t>and </a:t>
            </a:r>
            <a:r>
              <a:rPr lang="fr-FR" sz="2400" dirty="0" err="1"/>
              <a:t>difficulties</a:t>
            </a:r>
            <a:r>
              <a:rPr lang="fr-FR" sz="2400" dirty="0"/>
              <a:t> </a:t>
            </a:r>
            <a:r>
              <a:rPr lang="fr-FR" sz="2400" dirty="0" err="1"/>
              <a:t>related</a:t>
            </a:r>
            <a:r>
              <a:rPr lang="fr-FR" sz="2400" dirty="0"/>
              <a:t> to the </a:t>
            </a:r>
          </a:p>
          <a:p>
            <a:pPr marL="0" indent="0" algn="just">
              <a:lnSpc>
                <a:spcPts val="1500"/>
              </a:lnSpc>
              <a:buNone/>
              <a:tabLst>
                <a:tab pos="457200" algn="l"/>
                <a:tab pos="914400" algn="l"/>
              </a:tabLst>
            </a:pPr>
            <a:r>
              <a:rPr lang="fr-FR" sz="2400" dirty="0" err="1"/>
              <a:t>Inherent</a:t>
            </a:r>
            <a:r>
              <a:rPr lang="fr-FR" sz="2400" dirty="0"/>
              <a:t> limitations of the </a:t>
            </a:r>
            <a:r>
              <a:rPr lang="fr-FR" sz="2400" b="1" dirty="0"/>
              <a:t>social </a:t>
            </a:r>
            <a:r>
              <a:rPr lang="fr-FR" sz="2400" b="1" dirty="0" err="1"/>
              <a:t>environment</a:t>
            </a:r>
            <a:r>
              <a:rPr lang="fr-FR" sz="2400" b="1" dirty="0"/>
              <a:t> </a:t>
            </a:r>
            <a:r>
              <a:rPr lang="fr-FR" sz="2400" dirty="0"/>
              <a:t>(</a:t>
            </a:r>
            <a:r>
              <a:rPr lang="fr-FR" sz="2400" dirty="0" err="1"/>
              <a:t>material</a:t>
            </a:r>
            <a:r>
              <a:rPr lang="fr-FR" sz="2400" dirty="0"/>
              <a:t>, </a:t>
            </a:r>
            <a:r>
              <a:rPr lang="fr-FR" sz="2400" dirty="0" err="1"/>
              <a:t>relational</a:t>
            </a:r>
            <a:r>
              <a:rPr lang="fr-FR" sz="2400" dirty="0"/>
              <a:t>, </a:t>
            </a:r>
          </a:p>
          <a:p>
            <a:pPr marL="0" indent="0" algn="just">
              <a:lnSpc>
                <a:spcPts val="1500"/>
              </a:lnSpc>
              <a:buNone/>
              <a:tabLst>
                <a:tab pos="457200" algn="l"/>
                <a:tab pos="914400" algn="l"/>
              </a:tabLst>
            </a:pPr>
            <a:r>
              <a:rPr lang="fr-FR" sz="2400" dirty="0" err="1"/>
              <a:t>ideological</a:t>
            </a:r>
            <a:r>
              <a:rPr lang="fr-FR" sz="2400" dirty="0"/>
              <a:t> limitations)</a:t>
            </a:r>
          </a:p>
          <a:p>
            <a:pPr marL="0" indent="0" algn="just">
              <a:lnSpc>
                <a:spcPts val="1500"/>
              </a:lnSpc>
              <a:buNone/>
              <a:tabLst>
                <a:tab pos="457200" algn="l"/>
                <a:tab pos="914400" algn="l"/>
              </a:tabLst>
            </a:pPr>
            <a:endParaRPr lang="fr-BE" sz="2400" b="1" dirty="0">
              <a:solidFill>
                <a:schemeClr val="accent2"/>
              </a:solidFill>
            </a:endParaRPr>
          </a:p>
          <a:p>
            <a:pPr marL="0" indent="0" algn="just">
              <a:lnSpc>
                <a:spcPts val="1500"/>
              </a:lnSpc>
              <a:buNone/>
              <a:tabLst>
                <a:tab pos="457200" algn="l"/>
                <a:tab pos="914400" algn="l"/>
              </a:tabLst>
            </a:pPr>
            <a:r>
              <a:rPr lang="fr-BE" sz="2400" b="1" dirty="0" err="1">
                <a:solidFill>
                  <a:schemeClr val="accent2"/>
                </a:solidFill>
              </a:rPr>
              <a:t>Disability</a:t>
            </a:r>
            <a:endParaRPr lang="fr-BE" sz="2400" b="1" dirty="0">
              <a:solidFill>
                <a:schemeClr val="accent2"/>
              </a:solidFill>
            </a:endParaRPr>
          </a:p>
          <a:p>
            <a:pPr marL="0" indent="0" algn="just">
              <a:lnSpc>
                <a:spcPts val="1500"/>
              </a:lnSpc>
              <a:buNone/>
              <a:tabLst>
                <a:tab pos="457200" algn="l"/>
                <a:tab pos="914400" algn="l"/>
              </a:tabLst>
            </a:pPr>
            <a:r>
              <a:rPr lang="fr-BE" sz="2400" dirty="0" err="1"/>
              <a:t>consequence</a:t>
            </a:r>
            <a:r>
              <a:rPr lang="fr-BE" sz="2400" dirty="0"/>
              <a:t> of a </a:t>
            </a:r>
            <a:r>
              <a:rPr lang="fr-BE" sz="2400" b="1" dirty="0" err="1"/>
              <a:t>dynamic</a:t>
            </a:r>
            <a:r>
              <a:rPr lang="fr-BE" sz="2400" b="1" dirty="0"/>
              <a:t> interaction </a:t>
            </a:r>
            <a:r>
              <a:rPr lang="fr-BE" sz="2400" b="1" dirty="0" err="1"/>
              <a:t>between</a:t>
            </a:r>
            <a:r>
              <a:rPr lang="fr-BE" sz="2400" b="1" dirty="0"/>
              <a:t> a </a:t>
            </a:r>
            <a:r>
              <a:rPr lang="fr-BE" sz="2400" b="1" dirty="0" err="1"/>
              <a:t>person's</a:t>
            </a:r>
            <a:r>
              <a:rPr lang="fr-BE" sz="2400" b="1" dirty="0"/>
              <a:t> </a:t>
            </a:r>
            <a:r>
              <a:rPr lang="fr-BE" sz="2400" b="1" dirty="0" err="1"/>
              <a:t>health</a:t>
            </a:r>
            <a:r>
              <a:rPr lang="fr-BE" sz="2400" b="1" dirty="0"/>
              <a:t> and</a:t>
            </a:r>
          </a:p>
          <a:p>
            <a:pPr marL="0" indent="0" algn="just">
              <a:lnSpc>
                <a:spcPts val="1500"/>
              </a:lnSpc>
              <a:buNone/>
              <a:tabLst>
                <a:tab pos="457200" algn="l"/>
                <a:tab pos="914400" algn="l"/>
              </a:tabLst>
            </a:pPr>
            <a:r>
              <a:rPr lang="fr-BE" sz="2400" b="1" dirty="0" err="1"/>
              <a:t>other</a:t>
            </a:r>
            <a:r>
              <a:rPr lang="fr-BE" sz="2400" b="1" dirty="0"/>
              <a:t> </a:t>
            </a:r>
            <a:r>
              <a:rPr lang="fr-BE" sz="2400" b="1" dirty="0" err="1"/>
              <a:t>personal</a:t>
            </a:r>
            <a:r>
              <a:rPr lang="fr-BE" sz="2400" b="1" dirty="0"/>
              <a:t> </a:t>
            </a:r>
            <a:r>
              <a:rPr lang="fr-BE" sz="2400" b="1" dirty="0" err="1"/>
              <a:t>factors</a:t>
            </a:r>
            <a:r>
              <a:rPr lang="fr-BE" sz="2400" dirty="0"/>
              <a:t> (</a:t>
            </a:r>
            <a:r>
              <a:rPr lang="fr-BE" sz="2400" dirty="0" err="1"/>
              <a:t>such</a:t>
            </a:r>
            <a:r>
              <a:rPr lang="fr-BE" sz="2400" dirty="0"/>
              <a:t> as </a:t>
            </a:r>
            <a:r>
              <a:rPr lang="fr-BE" sz="2400" dirty="0" err="1"/>
              <a:t>age</a:t>
            </a:r>
            <a:r>
              <a:rPr lang="fr-BE" sz="2400" dirty="0"/>
              <a:t>, </a:t>
            </a:r>
            <a:r>
              <a:rPr lang="fr-BE" sz="2400" dirty="0" err="1"/>
              <a:t>sex</a:t>
            </a:r>
            <a:r>
              <a:rPr lang="fr-BE" sz="2400" dirty="0"/>
              <a:t>, </a:t>
            </a:r>
            <a:r>
              <a:rPr lang="fr-BE" sz="2400" dirty="0" err="1"/>
              <a:t>personality</a:t>
            </a:r>
            <a:r>
              <a:rPr lang="fr-BE" sz="2400" dirty="0"/>
              <a:t> or </a:t>
            </a:r>
            <a:r>
              <a:rPr lang="fr-BE" sz="2400" dirty="0" err="1"/>
              <a:t>level</a:t>
            </a:r>
            <a:r>
              <a:rPr lang="fr-BE" sz="2400" dirty="0"/>
              <a:t> of </a:t>
            </a:r>
            <a:r>
              <a:rPr lang="fr-BE" sz="2400" dirty="0" err="1"/>
              <a:t>education</a:t>
            </a:r>
            <a:r>
              <a:rPr lang="fr-BE" sz="2400" dirty="0"/>
              <a:t>) </a:t>
            </a:r>
          </a:p>
          <a:p>
            <a:pPr marL="0" indent="0" algn="just">
              <a:lnSpc>
                <a:spcPts val="1500"/>
              </a:lnSpc>
              <a:buNone/>
              <a:tabLst>
                <a:tab pos="457200" algn="l"/>
                <a:tab pos="914400" algn="l"/>
              </a:tabLst>
            </a:pPr>
            <a:r>
              <a:rPr lang="fr-BE" sz="2400" dirty="0"/>
              <a:t>and the </a:t>
            </a:r>
            <a:r>
              <a:rPr lang="fr-BE" sz="2400" b="1" dirty="0"/>
              <a:t>social and </a:t>
            </a:r>
            <a:r>
              <a:rPr lang="fr-BE" sz="2400" b="1" dirty="0" err="1"/>
              <a:t>physical</a:t>
            </a:r>
            <a:r>
              <a:rPr lang="fr-BE" sz="2400" b="1" dirty="0"/>
              <a:t> </a:t>
            </a:r>
            <a:r>
              <a:rPr lang="fr-BE" sz="2400" b="1" dirty="0" err="1"/>
              <a:t>environment</a:t>
            </a:r>
            <a:endParaRPr lang="fr-BE" sz="2400" b="1" dirty="0"/>
          </a:p>
          <a:p>
            <a:pPr marL="0" indent="0" algn="just">
              <a:lnSpc>
                <a:spcPts val="1500"/>
              </a:lnSpc>
              <a:buNone/>
              <a:tabLst>
                <a:tab pos="457200" algn="l"/>
                <a:tab pos="914400" algn="l"/>
              </a:tabLst>
            </a:pPr>
            <a:endParaRPr lang="fr-FR" sz="2400" b="1" i="1" dirty="0"/>
          </a:p>
          <a:p>
            <a:pPr marL="0" indent="0" algn="just">
              <a:lnSpc>
                <a:spcPts val="1500"/>
              </a:lnSpc>
              <a:buNone/>
              <a:tabLst>
                <a:tab pos="457200" algn="l"/>
                <a:tab pos="914400" algn="l"/>
              </a:tabLst>
            </a:pPr>
            <a:r>
              <a:rPr lang="fr-FR" sz="2400" i="1" dirty="0">
                <a:solidFill>
                  <a:schemeClr val="accent1"/>
                </a:solidFill>
              </a:rPr>
              <a:t>« </a:t>
            </a:r>
            <a:r>
              <a:rPr lang="fr-FR" sz="2400" i="1" dirty="0" err="1">
                <a:solidFill>
                  <a:schemeClr val="accent1"/>
                </a:solidFill>
              </a:rPr>
              <a:t>Disability</a:t>
            </a:r>
            <a:r>
              <a:rPr lang="fr-FR" sz="2400" i="1" dirty="0">
                <a:solidFill>
                  <a:schemeClr val="accent1"/>
                </a:solidFill>
              </a:rPr>
              <a:t> </a:t>
            </a:r>
            <a:r>
              <a:rPr lang="fr-FR" sz="2400" i="1" dirty="0" err="1">
                <a:solidFill>
                  <a:schemeClr val="accent1"/>
                </a:solidFill>
              </a:rPr>
              <a:t>is</a:t>
            </a:r>
            <a:r>
              <a:rPr lang="fr-FR" sz="2400" i="1" dirty="0">
                <a:solidFill>
                  <a:schemeClr val="accent1"/>
                </a:solidFill>
              </a:rPr>
              <a:t> a </a:t>
            </a:r>
            <a:r>
              <a:rPr lang="fr-FR" sz="2400" i="1" dirty="0" err="1">
                <a:solidFill>
                  <a:schemeClr val="accent1"/>
                </a:solidFill>
              </a:rPr>
              <a:t>result</a:t>
            </a:r>
            <a:r>
              <a:rPr lang="fr-FR" sz="2400" i="1" dirty="0">
                <a:solidFill>
                  <a:schemeClr val="accent1"/>
                </a:solidFill>
              </a:rPr>
              <a:t> of how society </a:t>
            </a:r>
            <a:r>
              <a:rPr lang="fr-FR" sz="2400" i="1" dirty="0" err="1">
                <a:solidFill>
                  <a:schemeClr val="accent1"/>
                </a:solidFill>
              </a:rPr>
              <a:t>is</a:t>
            </a:r>
            <a:r>
              <a:rPr lang="fr-FR" sz="2400" i="1" dirty="0">
                <a:solidFill>
                  <a:schemeClr val="accent1"/>
                </a:solidFill>
              </a:rPr>
              <a:t> </a:t>
            </a:r>
            <a:r>
              <a:rPr lang="fr-FR" sz="2400" i="1" dirty="0" err="1">
                <a:solidFill>
                  <a:schemeClr val="accent1"/>
                </a:solidFill>
              </a:rPr>
              <a:t>organised</a:t>
            </a:r>
            <a:r>
              <a:rPr lang="fr-FR" sz="2400" i="1" dirty="0">
                <a:solidFill>
                  <a:schemeClr val="accent1"/>
                </a:solidFill>
              </a:rPr>
              <a:t> […] </a:t>
            </a:r>
            <a:r>
              <a:rPr lang="fr-FR" sz="2400" i="1" dirty="0" err="1">
                <a:solidFill>
                  <a:schemeClr val="accent1"/>
                </a:solidFill>
              </a:rPr>
              <a:t>disability</a:t>
            </a:r>
            <a:r>
              <a:rPr lang="fr-FR" sz="2400" i="1" dirty="0">
                <a:solidFill>
                  <a:schemeClr val="accent1"/>
                </a:solidFill>
              </a:rPr>
              <a:t> </a:t>
            </a:r>
            <a:r>
              <a:rPr lang="fr-FR" sz="2400" i="1" dirty="0" err="1">
                <a:solidFill>
                  <a:schemeClr val="accent1"/>
                </a:solidFill>
              </a:rPr>
              <a:t>is</a:t>
            </a:r>
            <a:r>
              <a:rPr lang="fr-FR" sz="2400" i="1" dirty="0">
                <a:solidFill>
                  <a:schemeClr val="accent1"/>
                </a:solidFill>
              </a:rPr>
              <a:t> about </a:t>
            </a:r>
          </a:p>
          <a:p>
            <a:pPr marL="0" indent="0" algn="just">
              <a:lnSpc>
                <a:spcPts val="1500"/>
              </a:lnSpc>
              <a:buNone/>
              <a:tabLst>
                <a:tab pos="457200" algn="l"/>
                <a:tab pos="914400" algn="l"/>
              </a:tabLst>
            </a:pPr>
            <a:r>
              <a:rPr lang="fr-FR" sz="2400" i="1" dirty="0">
                <a:solidFill>
                  <a:schemeClr val="accent1"/>
                </a:solidFill>
              </a:rPr>
              <a:t>discrimination and social exclusion »</a:t>
            </a:r>
          </a:p>
          <a:p>
            <a:pPr marL="0" indent="0" algn="just">
              <a:lnSpc>
                <a:spcPts val="1500"/>
              </a:lnSpc>
              <a:buNone/>
              <a:tabLst>
                <a:tab pos="457200" algn="l"/>
                <a:tab pos="914400" algn="l"/>
              </a:tabLst>
            </a:pPr>
            <a:r>
              <a:rPr lang="fr-FR" sz="2000" i="1" dirty="0"/>
              <a:t> </a:t>
            </a:r>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2685791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The social model of disability</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95082" y="1371600"/>
            <a:ext cx="9985467" cy="4618234"/>
          </a:xfrm>
        </p:spPr>
        <p:txBody>
          <a:bodyPr>
            <a:normAutofit/>
          </a:bodyPr>
          <a:lstStyle/>
          <a:p>
            <a:pPr marL="0" indent="0" algn="just">
              <a:lnSpc>
                <a:spcPts val="1500"/>
              </a:lnSpc>
              <a:buNone/>
              <a:tabLst>
                <a:tab pos="457200" algn="l"/>
                <a:tab pos="914400" algn="l"/>
              </a:tabLst>
            </a:pPr>
            <a:endParaRPr lang="fr-FR" sz="2000" b="1" dirty="0">
              <a:solidFill>
                <a:schemeClr val="accent2"/>
              </a:solidFill>
            </a:endParaRPr>
          </a:p>
          <a:p>
            <a:pPr marL="0" indent="0" algn="just">
              <a:lnSpc>
                <a:spcPts val="1500"/>
              </a:lnSpc>
              <a:buNone/>
              <a:tabLst>
                <a:tab pos="457200" algn="l"/>
                <a:tab pos="914400" algn="l"/>
              </a:tabLst>
            </a:pPr>
            <a:r>
              <a:rPr lang="fr-FR" b="1" dirty="0">
                <a:solidFill>
                  <a:schemeClr val="accent2"/>
                </a:solidFill>
              </a:rPr>
              <a:t>Care</a:t>
            </a:r>
          </a:p>
          <a:p>
            <a:pPr marL="0" indent="0" algn="just">
              <a:lnSpc>
                <a:spcPts val="1500"/>
              </a:lnSpc>
              <a:buNone/>
              <a:tabLst>
                <a:tab pos="457200" algn="l"/>
                <a:tab pos="914400" algn="l"/>
              </a:tabLst>
            </a:pPr>
            <a:endParaRPr lang="fr-FR" sz="2400" i="1" dirty="0"/>
          </a:p>
          <a:p>
            <a:pPr marL="0" indent="0" algn="just">
              <a:lnSpc>
                <a:spcPts val="1500"/>
              </a:lnSpc>
              <a:buNone/>
              <a:tabLst>
                <a:tab pos="457200" algn="l"/>
                <a:tab pos="914400" algn="l"/>
              </a:tabLst>
            </a:pPr>
            <a:r>
              <a:rPr lang="fr-FR" sz="2400" dirty="0"/>
              <a:t>- the </a:t>
            </a:r>
            <a:r>
              <a:rPr lang="fr-FR" sz="2400" dirty="0" err="1"/>
              <a:t>response</a:t>
            </a:r>
            <a:r>
              <a:rPr lang="fr-FR" sz="2400" dirty="0"/>
              <a:t> to </a:t>
            </a:r>
            <a:r>
              <a:rPr lang="fr-FR" sz="2400" dirty="0" err="1"/>
              <a:t>disability</a:t>
            </a:r>
            <a:r>
              <a:rPr lang="fr-FR" sz="2400" dirty="0"/>
              <a:t> </a:t>
            </a:r>
            <a:r>
              <a:rPr lang="fr-FR" sz="2400" dirty="0" err="1"/>
              <a:t>is</a:t>
            </a:r>
            <a:r>
              <a:rPr lang="fr-FR" sz="2400" dirty="0"/>
              <a:t> a change in </a:t>
            </a:r>
            <a:r>
              <a:rPr lang="fr-FR" sz="2400" dirty="0" err="1"/>
              <a:t>this</a:t>
            </a:r>
            <a:r>
              <a:rPr lang="fr-FR" sz="2400" dirty="0"/>
              <a:t> interaction, by acting on the </a:t>
            </a:r>
          </a:p>
          <a:p>
            <a:pPr marL="0" indent="0" algn="just">
              <a:lnSpc>
                <a:spcPts val="1500"/>
              </a:lnSpc>
              <a:buNone/>
              <a:tabLst>
                <a:tab pos="457200" algn="l"/>
                <a:tab pos="914400" algn="l"/>
              </a:tabLst>
            </a:pPr>
            <a:r>
              <a:rPr lang="fr-FR" sz="2400" dirty="0"/>
              <a:t>   </a:t>
            </a:r>
            <a:r>
              <a:rPr lang="fr-FR" sz="2400" dirty="0" err="1"/>
              <a:t>environment</a:t>
            </a:r>
            <a:endParaRPr lang="fr-FR" sz="2400" dirty="0"/>
          </a:p>
          <a:p>
            <a:pPr marL="0" indent="0" algn="just">
              <a:lnSpc>
                <a:spcPts val="1500"/>
              </a:lnSpc>
              <a:buNone/>
              <a:tabLst>
                <a:tab pos="457200" algn="l"/>
                <a:tab pos="914400" algn="l"/>
              </a:tabLst>
            </a:pPr>
            <a:endParaRPr lang="fr-FR" sz="2400" dirty="0"/>
          </a:p>
          <a:p>
            <a:pPr marL="0" indent="0" algn="just">
              <a:lnSpc>
                <a:spcPts val="1500"/>
              </a:lnSpc>
              <a:buNone/>
              <a:tabLst>
                <a:tab pos="457200" algn="l"/>
                <a:tab pos="914400" algn="l"/>
              </a:tabLst>
            </a:pPr>
            <a:r>
              <a:rPr lang="fr-FR" sz="2400" dirty="0"/>
              <a:t>- the </a:t>
            </a:r>
            <a:r>
              <a:rPr lang="fr-FR" sz="2400" dirty="0" err="1"/>
              <a:t>response</a:t>
            </a:r>
            <a:r>
              <a:rPr lang="fr-FR" sz="2400" dirty="0"/>
              <a:t> </a:t>
            </a:r>
            <a:r>
              <a:rPr lang="fr-FR" sz="2400" dirty="0" err="1"/>
              <a:t>is</a:t>
            </a:r>
            <a:r>
              <a:rPr lang="fr-FR" sz="2400" dirty="0"/>
              <a:t> collective / social </a:t>
            </a:r>
          </a:p>
          <a:p>
            <a:pPr marL="0" indent="0" algn="just">
              <a:lnSpc>
                <a:spcPts val="1500"/>
              </a:lnSpc>
              <a:buNone/>
              <a:tabLst>
                <a:tab pos="457200" algn="l"/>
                <a:tab pos="914400" algn="l"/>
              </a:tabLst>
            </a:pPr>
            <a:endParaRPr lang="fr-FR" sz="2400" dirty="0"/>
          </a:p>
          <a:p>
            <a:pPr marL="0" indent="0" algn="just">
              <a:lnSpc>
                <a:spcPts val="1500"/>
              </a:lnSpc>
              <a:buNone/>
              <a:tabLst>
                <a:tab pos="457200" algn="l"/>
                <a:tab pos="914400" algn="l"/>
              </a:tabLst>
            </a:pPr>
            <a:r>
              <a:rPr lang="fr-FR" sz="2400" dirty="0"/>
              <a:t>- the </a:t>
            </a:r>
            <a:r>
              <a:rPr lang="fr-FR" sz="2400" dirty="0" err="1"/>
              <a:t>person</a:t>
            </a:r>
            <a:r>
              <a:rPr lang="fr-FR" sz="2400" dirty="0"/>
              <a:t> </a:t>
            </a:r>
            <a:r>
              <a:rPr lang="fr-FR" sz="2400" dirty="0" err="1"/>
              <a:t>with</a:t>
            </a:r>
            <a:r>
              <a:rPr lang="fr-FR" sz="2400" dirty="0"/>
              <a:t> a </a:t>
            </a:r>
            <a:r>
              <a:rPr lang="fr-FR" sz="2400" dirty="0" err="1"/>
              <a:t>disability</a:t>
            </a:r>
            <a:r>
              <a:rPr lang="fr-FR" sz="2400" dirty="0"/>
              <a:t>, </a:t>
            </a:r>
            <a:r>
              <a:rPr lang="fr-FR" sz="2400" dirty="0" err="1"/>
              <a:t>together</a:t>
            </a:r>
            <a:r>
              <a:rPr lang="fr-FR" sz="2400" dirty="0"/>
              <a:t> </a:t>
            </a:r>
            <a:r>
              <a:rPr lang="fr-FR" sz="2400" dirty="0" err="1"/>
              <a:t>with</a:t>
            </a:r>
            <a:r>
              <a:rPr lang="fr-FR" sz="2400" dirty="0"/>
              <a:t> </a:t>
            </a:r>
            <a:r>
              <a:rPr lang="fr-FR" sz="2400" dirty="0" err="1"/>
              <a:t>others</a:t>
            </a:r>
            <a:r>
              <a:rPr lang="fr-FR" sz="2400" dirty="0"/>
              <a:t>, can </a:t>
            </a:r>
            <a:r>
              <a:rPr lang="fr-FR" sz="2400" dirty="0" err="1"/>
              <a:t>grow</a:t>
            </a:r>
            <a:r>
              <a:rPr lang="fr-FR" sz="2400" dirty="0"/>
              <a:t> </a:t>
            </a:r>
            <a:r>
              <a:rPr lang="fr-FR" sz="2400" dirty="0" err="1"/>
              <a:t>into</a:t>
            </a:r>
            <a:r>
              <a:rPr lang="fr-FR" sz="2400" dirty="0"/>
              <a:t> a full  </a:t>
            </a:r>
          </a:p>
          <a:p>
            <a:pPr marL="0" indent="0" algn="just">
              <a:lnSpc>
                <a:spcPts val="1500"/>
              </a:lnSpc>
              <a:buNone/>
              <a:tabLst>
                <a:tab pos="457200" algn="l"/>
                <a:tab pos="914400" algn="l"/>
              </a:tabLst>
            </a:pPr>
            <a:r>
              <a:rPr lang="fr-FR" sz="2400" dirty="0"/>
              <a:t>   participant in </a:t>
            </a:r>
            <a:r>
              <a:rPr lang="fr-FR" sz="2400" dirty="0" err="1"/>
              <a:t>this</a:t>
            </a:r>
            <a:r>
              <a:rPr lang="fr-FR" sz="2400" dirty="0"/>
              <a:t> transformation</a:t>
            </a:r>
          </a:p>
          <a:p>
            <a:pPr marL="0" indent="0" algn="just">
              <a:lnSpc>
                <a:spcPts val="1500"/>
              </a:lnSpc>
              <a:buNone/>
              <a:tabLst>
                <a:tab pos="457200" algn="l"/>
                <a:tab pos="914400" algn="l"/>
              </a:tabLst>
            </a:pPr>
            <a:endParaRPr lang="fr-FR" sz="2400" dirty="0"/>
          </a:p>
          <a:p>
            <a:pPr marL="0" indent="0" algn="just">
              <a:lnSpc>
                <a:spcPts val="1500"/>
              </a:lnSpc>
              <a:buNone/>
              <a:tabLst>
                <a:tab pos="457200" algn="l"/>
                <a:tab pos="914400" algn="l"/>
              </a:tabLst>
            </a:pPr>
            <a:r>
              <a:rPr lang="fr-FR" sz="2400" dirty="0"/>
              <a:t>- </a:t>
            </a:r>
            <a:r>
              <a:rPr lang="fr-FR" sz="2400" dirty="0" err="1"/>
              <a:t>does</a:t>
            </a:r>
            <a:r>
              <a:rPr lang="fr-FR" sz="2400" dirty="0"/>
              <a:t> not </a:t>
            </a:r>
            <a:r>
              <a:rPr lang="fr-FR" sz="2400" dirty="0" err="1"/>
              <a:t>exclude</a:t>
            </a:r>
            <a:r>
              <a:rPr lang="fr-FR" sz="2400" dirty="0"/>
              <a:t> the </a:t>
            </a:r>
            <a:r>
              <a:rPr lang="fr-FR" sz="2400" dirty="0" err="1"/>
              <a:t>medical</a:t>
            </a:r>
            <a:r>
              <a:rPr lang="fr-FR" sz="2400" dirty="0"/>
              <a:t> care </a:t>
            </a:r>
            <a:r>
              <a:rPr lang="fr-FR" sz="2400" dirty="0" err="1"/>
              <a:t>when</a:t>
            </a:r>
            <a:r>
              <a:rPr lang="fr-FR" sz="2400" dirty="0"/>
              <a:t> </a:t>
            </a:r>
            <a:r>
              <a:rPr lang="fr-FR" sz="2400" dirty="0" err="1"/>
              <a:t>this</a:t>
            </a:r>
            <a:r>
              <a:rPr lang="fr-FR" sz="2400" dirty="0"/>
              <a:t> </a:t>
            </a:r>
            <a:r>
              <a:rPr lang="fr-FR" sz="2400" dirty="0" err="1"/>
              <a:t>is</a:t>
            </a:r>
            <a:r>
              <a:rPr lang="fr-FR" sz="2400" dirty="0"/>
              <a:t> </a:t>
            </a:r>
            <a:r>
              <a:rPr lang="fr-FR" sz="2400" dirty="0" err="1"/>
              <a:t>useful</a:t>
            </a:r>
            <a:r>
              <a:rPr lang="fr-FR" sz="2400" dirty="0"/>
              <a:t> and </a:t>
            </a:r>
            <a:r>
              <a:rPr lang="fr-FR" sz="2400" dirty="0" err="1"/>
              <a:t>necessary</a:t>
            </a:r>
            <a:endParaRPr lang="fr-FR" sz="2400" dirty="0"/>
          </a:p>
          <a:p>
            <a:pPr marL="0" indent="0" algn="just">
              <a:lnSpc>
                <a:spcPts val="1500"/>
              </a:lnSpc>
              <a:buNone/>
              <a:tabLst>
                <a:tab pos="457200" algn="l"/>
                <a:tab pos="914400" algn="l"/>
              </a:tabLst>
            </a:pPr>
            <a:endParaRPr lang="fr-FR" sz="2400" dirty="0"/>
          </a:p>
          <a:p>
            <a:pPr marL="0" indent="0" algn="just">
              <a:lnSpc>
                <a:spcPts val="1500"/>
              </a:lnSpc>
              <a:buNone/>
              <a:tabLst>
                <a:tab pos="457200" algn="l"/>
                <a:tab pos="914400" algn="l"/>
              </a:tabLst>
            </a:pPr>
            <a:r>
              <a:rPr lang="fr-FR" sz="2400" dirty="0"/>
              <a:t>- </a:t>
            </a:r>
            <a:r>
              <a:rPr lang="fr-FR" sz="2400" dirty="0" err="1"/>
              <a:t>should</a:t>
            </a:r>
            <a:r>
              <a:rPr lang="fr-FR" sz="2400" dirty="0"/>
              <a:t> help </a:t>
            </a:r>
            <a:r>
              <a:rPr lang="fr-FR" sz="2400" dirty="0" err="1"/>
              <a:t>fighting</a:t>
            </a:r>
            <a:r>
              <a:rPr lang="fr-FR" sz="2400" dirty="0"/>
              <a:t> </a:t>
            </a:r>
            <a:r>
              <a:rPr lang="fr-FR" sz="2400" dirty="0" err="1"/>
              <a:t>against</a:t>
            </a:r>
            <a:r>
              <a:rPr lang="fr-FR" sz="2400" dirty="0"/>
              <a:t> discrimination </a:t>
            </a:r>
          </a:p>
          <a:p>
            <a:pPr marL="0" indent="0" algn="just">
              <a:lnSpc>
                <a:spcPts val="1500"/>
              </a:lnSpc>
              <a:buNone/>
              <a:tabLst>
                <a:tab pos="457200" algn="l"/>
                <a:tab pos="914400" algn="l"/>
              </a:tabLst>
            </a:pPr>
            <a:endParaRPr lang="fr-FR" sz="2000" i="1" dirty="0"/>
          </a:p>
          <a:p>
            <a:pPr marL="0" indent="0" algn="just">
              <a:lnSpc>
                <a:spcPts val="1500"/>
              </a:lnSpc>
              <a:buNone/>
              <a:tabLst>
                <a:tab pos="457200" algn="l"/>
                <a:tab pos="914400" algn="l"/>
              </a:tabLst>
            </a:pPr>
            <a:endParaRPr lang="fr-FR" sz="2000" i="1" dirty="0"/>
          </a:p>
          <a:p>
            <a:pPr marL="0" indent="0" algn="just">
              <a:lnSpc>
                <a:spcPts val="1500"/>
              </a:lnSpc>
              <a:buNone/>
              <a:tabLst>
                <a:tab pos="457200" algn="l"/>
                <a:tab pos="914400" algn="l"/>
              </a:tabLst>
            </a:pPr>
            <a:endParaRPr lang="fr-FR" sz="2000" i="1" dirty="0"/>
          </a:p>
          <a:p>
            <a:pPr marL="0" indent="0" algn="just">
              <a:lnSpc>
                <a:spcPct val="100000"/>
              </a:lnSpc>
              <a:buNone/>
              <a:tabLst>
                <a:tab pos="457200" algn="l"/>
                <a:tab pos="914400" algn="l"/>
              </a:tabLst>
            </a:pPr>
            <a:endParaRPr lang="fr-FR" sz="2200" dirty="0">
              <a:solidFill>
                <a:schemeClr val="accent1"/>
              </a:solidFill>
            </a:endParaRPr>
          </a:p>
          <a:p>
            <a:pPr marL="0" indent="0" algn="just">
              <a:lnSpc>
                <a:spcPts val="1500"/>
              </a:lnSpc>
              <a:buNone/>
              <a:tabLst>
                <a:tab pos="457200" algn="l"/>
                <a:tab pos="914400" algn="l"/>
              </a:tabLst>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400548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fontScale="90000"/>
          </a:bodyPr>
          <a:lstStyle/>
          <a:p>
            <a:br>
              <a:rPr lang="nl-BE" dirty="0">
                <a:solidFill>
                  <a:srgbClr val="2B769E"/>
                </a:solidFill>
                <a:cs typeface="Arial" panose="020B0604020202020204" pitchFamily="34" charset="0"/>
              </a:rPr>
            </a:br>
            <a:r>
              <a:rPr lang="nl-BE" dirty="0">
                <a:solidFill>
                  <a:srgbClr val="2B769E"/>
                </a:solidFill>
                <a:cs typeface="Arial" panose="020B0604020202020204" pitchFamily="34" charset="0"/>
              </a:rPr>
              <a:t>The </a:t>
            </a:r>
            <a:r>
              <a:rPr lang="nl-BE" sz="4000" dirty="0">
                <a:solidFill>
                  <a:srgbClr val="2B769E"/>
                </a:solidFill>
                <a:cs typeface="Arial" panose="020B0604020202020204" pitchFamily="34" charset="0"/>
              </a:rPr>
              <a:t>Belgian Advisory Committee on Bioethics</a:t>
            </a:r>
            <a:br>
              <a:rPr lang="es-ES" sz="4000" dirty="0"/>
            </a:b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90600" y="1473200"/>
            <a:ext cx="9220200" cy="4402667"/>
          </a:xfrm>
        </p:spPr>
        <p:txBody>
          <a:bodyPr>
            <a:normAutofit fontScale="85000" lnSpcReduction="20000"/>
          </a:bodyPr>
          <a:lstStyle/>
          <a:p>
            <a:pPr marL="0" indent="0">
              <a:lnSpc>
                <a:spcPct val="120000"/>
              </a:lnSpc>
              <a:buNone/>
            </a:pPr>
            <a:r>
              <a:rPr lang="fr-FR" sz="2000" b="1" dirty="0" err="1">
                <a:solidFill>
                  <a:schemeClr val="accent2"/>
                </a:solidFill>
              </a:rPr>
              <a:t>Legislation</a:t>
            </a:r>
            <a:endParaRPr lang="fr-FR" sz="2000" b="1" dirty="0">
              <a:solidFill>
                <a:schemeClr val="accent2"/>
              </a:solidFill>
            </a:endParaRPr>
          </a:p>
          <a:p>
            <a:pPr marL="0" indent="0">
              <a:lnSpc>
                <a:spcPct val="120000"/>
              </a:lnSpc>
              <a:buNone/>
            </a:pPr>
            <a:r>
              <a:rPr lang="fr-FR" sz="2000" b="1" dirty="0" err="1"/>
              <a:t>Cooperation</a:t>
            </a:r>
            <a:r>
              <a:rPr lang="fr-FR" sz="2000" b="1" dirty="0"/>
              <a:t> agreement </a:t>
            </a:r>
            <a:r>
              <a:rPr lang="fr-FR" sz="2000" dirty="0"/>
              <a:t>of 15 </a:t>
            </a:r>
            <a:r>
              <a:rPr lang="fr-FR" sz="2000" dirty="0" err="1"/>
              <a:t>January</a:t>
            </a:r>
            <a:r>
              <a:rPr lang="fr-FR" sz="2000" dirty="0"/>
              <a:t> 1993 : </a:t>
            </a:r>
            <a:r>
              <a:rPr lang="fr-FR" sz="2000" b="1" dirty="0" err="1"/>
              <a:t>Federal</a:t>
            </a:r>
            <a:r>
              <a:rPr lang="fr-FR" sz="2000" b="1" dirty="0"/>
              <a:t> State</a:t>
            </a:r>
            <a:r>
              <a:rPr lang="fr-FR" sz="2000" dirty="0"/>
              <a:t>, </a:t>
            </a:r>
            <a:r>
              <a:rPr lang="fr-FR" sz="2000" b="1" dirty="0" err="1"/>
              <a:t>Communities</a:t>
            </a:r>
            <a:r>
              <a:rPr lang="fr-FR" sz="2000" dirty="0"/>
              <a:t> (French-, Dutch- and German-</a:t>
            </a:r>
            <a:r>
              <a:rPr lang="fr-FR" sz="2000" dirty="0" err="1"/>
              <a:t>speaking</a:t>
            </a:r>
            <a:r>
              <a:rPr lang="fr-FR" sz="2000" dirty="0"/>
              <a:t>) &amp; </a:t>
            </a:r>
            <a:r>
              <a:rPr lang="fr-FR" sz="2000" b="1" dirty="0"/>
              <a:t>Joint Community Commission </a:t>
            </a:r>
            <a:r>
              <a:rPr lang="fr-FR" sz="2000" dirty="0"/>
              <a:t>(Brussels). </a:t>
            </a:r>
          </a:p>
          <a:p>
            <a:pPr marL="0" indent="0">
              <a:lnSpc>
                <a:spcPct val="120000"/>
              </a:lnSpc>
              <a:buNone/>
            </a:pPr>
            <a:r>
              <a:rPr lang="fr-FR" sz="2000" dirty="0"/>
              <a:t>The </a:t>
            </a:r>
            <a:r>
              <a:rPr lang="fr-FR" sz="2000" dirty="0" err="1"/>
              <a:t>Committee</a:t>
            </a:r>
            <a:r>
              <a:rPr lang="fr-FR" sz="2000" dirty="0"/>
              <a:t> (set up in 1996) </a:t>
            </a:r>
            <a:r>
              <a:rPr lang="fr-FR" sz="2000" dirty="0" err="1"/>
              <a:t>is</a:t>
            </a:r>
            <a:r>
              <a:rPr lang="fr-FR" sz="2000" dirty="0"/>
              <a:t> </a:t>
            </a:r>
            <a:r>
              <a:rPr lang="fr-FR" sz="2000" dirty="0" err="1"/>
              <a:t>however</a:t>
            </a:r>
            <a:r>
              <a:rPr lang="fr-FR" sz="2000" dirty="0"/>
              <a:t> </a:t>
            </a:r>
            <a:r>
              <a:rPr lang="fr-FR" sz="2000" b="1" i="1" dirty="0" err="1"/>
              <a:t>independent</a:t>
            </a:r>
            <a:r>
              <a:rPr lang="fr-FR" sz="2000" b="1" dirty="0"/>
              <a:t> </a:t>
            </a:r>
            <a:r>
              <a:rPr lang="fr-FR" sz="2000" dirty="0"/>
              <a:t>of </a:t>
            </a:r>
            <a:r>
              <a:rPr lang="fr-FR" sz="2000" dirty="0" err="1"/>
              <a:t>these</a:t>
            </a:r>
            <a:r>
              <a:rPr lang="fr-FR" sz="2000" dirty="0"/>
              <a:t> </a:t>
            </a:r>
            <a:r>
              <a:rPr lang="fr-FR" sz="2000" dirty="0" err="1"/>
              <a:t>authorities</a:t>
            </a:r>
            <a:endParaRPr lang="fr-FR" sz="2000" dirty="0"/>
          </a:p>
          <a:p>
            <a:pPr marL="0" indent="0">
              <a:lnSpc>
                <a:spcPct val="120000"/>
              </a:lnSpc>
              <a:buNone/>
            </a:pPr>
            <a:r>
              <a:rPr lang="fr-FR" sz="2000" dirty="0"/>
              <a:t>35 effective </a:t>
            </a:r>
            <a:r>
              <a:rPr lang="fr-FR" sz="2000" dirty="0" err="1"/>
              <a:t>members</a:t>
            </a:r>
            <a:r>
              <a:rPr lang="fr-FR" sz="2000" dirty="0"/>
              <a:t>, 35 </a:t>
            </a:r>
            <a:r>
              <a:rPr lang="fr-FR" sz="2000" dirty="0" err="1"/>
              <a:t>deputies</a:t>
            </a:r>
            <a:r>
              <a:rPr lang="fr-FR" sz="2000" dirty="0"/>
              <a:t>, 8 </a:t>
            </a:r>
            <a:r>
              <a:rPr lang="fr-FR" sz="2000" dirty="0" err="1"/>
              <a:t>advisory</a:t>
            </a:r>
            <a:r>
              <a:rPr lang="fr-FR" sz="2000" dirty="0"/>
              <a:t> </a:t>
            </a:r>
            <a:r>
              <a:rPr lang="fr-FR" sz="2000" dirty="0" err="1"/>
              <a:t>members</a:t>
            </a:r>
            <a:endParaRPr lang="fr-FR" sz="2000" dirty="0"/>
          </a:p>
          <a:p>
            <a:pPr marL="0" indent="0">
              <a:lnSpc>
                <a:spcPct val="120000"/>
              </a:lnSpc>
              <a:buNone/>
            </a:pPr>
            <a:r>
              <a:rPr lang="fr-FR" sz="2000" b="1" dirty="0">
                <a:solidFill>
                  <a:schemeClr val="accent2"/>
                </a:solidFill>
              </a:rPr>
              <a:t>Values &amp; missions</a:t>
            </a:r>
          </a:p>
          <a:p>
            <a:pPr marL="0" indent="0">
              <a:lnSpc>
                <a:spcPct val="120000"/>
              </a:lnSpc>
              <a:buNone/>
            </a:pPr>
            <a:r>
              <a:rPr lang="nl-BE" sz="2000" b="1" dirty="0">
                <a:cs typeface="Arial" panose="020B0604020202020204" pitchFamily="34" charset="0"/>
              </a:rPr>
              <a:t>Independence -  Pluralism -  Interdisciplinarity</a:t>
            </a:r>
          </a:p>
          <a:p>
            <a:pPr marL="0" indent="0">
              <a:lnSpc>
                <a:spcPct val="120000"/>
              </a:lnSpc>
              <a:buNone/>
            </a:pPr>
            <a:r>
              <a:rPr lang="nl-BE" sz="2000" b="1" dirty="0">
                <a:cs typeface="Arial" panose="020B0604020202020204" pitchFamily="34" charset="0"/>
              </a:rPr>
              <a:t>Advisory role</a:t>
            </a:r>
            <a:r>
              <a:rPr lang="nl-BE" sz="2000" dirty="0">
                <a:cs typeface="Arial" panose="020B0604020202020204" pitchFamily="34" charset="0"/>
              </a:rPr>
              <a:t>: to issue opinions (art.1.1) </a:t>
            </a:r>
            <a:r>
              <a:rPr lang="nl-BE" sz="2000" b="1" i="1" dirty="0">
                <a:cs typeface="Arial" panose="020B0604020202020204" pitchFamily="34" charset="0"/>
              </a:rPr>
              <a:t>not necessarily consensus-based</a:t>
            </a:r>
          </a:p>
          <a:p>
            <a:pPr marL="0" indent="0">
              <a:lnSpc>
                <a:spcPct val="120000"/>
              </a:lnSpc>
              <a:buNone/>
            </a:pPr>
            <a:r>
              <a:rPr lang="nl-BE" sz="2000" b="1" dirty="0">
                <a:cs typeface="Arial" panose="020B0604020202020204" pitchFamily="34" charset="0"/>
              </a:rPr>
              <a:t>Scope :</a:t>
            </a:r>
            <a:r>
              <a:rPr lang="nl-BE" sz="2000" dirty="0">
                <a:cs typeface="Arial" panose="020B0604020202020204" pitchFamily="34" charset="0"/>
              </a:rPr>
              <a:t> problems raised by research and its applications in the fields of biology, medicine and health &amp; examined from an ethical, social and legal point of view, with particular reference to respect for human rights</a:t>
            </a:r>
          </a:p>
          <a:p>
            <a:pPr marL="0" indent="0">
              <a:lnSpc>
                <a:spcPct val="120000"/>
              </a:lnSpc>
              <a:buNone/>
            </a:pPr>
            <a:r>
              <a:rPr lang="nl-BE" sz="2000" b="1" dirty="0">
                <a:cs typeface="Arial" panose="020B0604020202020204" pitchFamily="34" charset="0"/>
              </a:rPr>
              <a:t>Information role </a:t>
            </a:r>
            <a:r>
              <a:rPr lang="nl-BE" sz="2000" dirty="0">
                <a:cs typeface="Arial" panose="020B0604020202020204" pitchFamily="34" charset="0"/>
              </a:rPr>
              <a:t>(art. 1.2.c) for society and the public, Government &amp; Parliament</a:t>
            </a:r>
          </a:p>
          <a:p>
            <a:pPr marL="0" indent="0">
              <a:lnSpc>
                <a:spcPct val="120000"/>
              </a:lnSpc>
              <a:buNone/>
            </a:pPr>
            <a:endParaRPr lang="nl-BE" sz="2000" dirty="0">
              <a:cs typeface="Arial" panose="020B0604020202020204" pitchFamily="34" charset="0"/>
            </a:endParaRPr>
          </a:p>
          <a:p>
            <a:pPr marL="0" indent="0">
              <a:lnSpc>
                <a:spcPct val="120000"/>
              </a:lnSpc>
              <a:buNone/>
            </a:pPr>
            <a:endParaRPr lang="fr-FR" sz="2000" dirty="0"/>
          </a:p>
          <a:p>
            <a:endParaRPr lang="fr-FR"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1237537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The social model : limits</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2883976" y="1627322"/>
            <a:ext cx="8096573" cy="4362512"/>
          </a:xfrm>
        </p:spPr>
        <p:txBody>
          <a:bodyPr>
            <a:normAutofit/>
          </a:bodyPr>
          <a:lstStyle/>
          <a:p>
            <a:pPr marL="0" indent="0" algn="just">
              <a:lnSpc>
                <a:spcPts val="1500"/>
              </a:lnSpc>
              <a:buNone/>
              <a:tabLst>
                <a:tab pos="457200" algn="l"/>
                <a:tab pos="914400" algn="l"/>
              </a:tabLst>
            </a:pPr>
            <a:endParaRPr lang="fr-FR" sz="2000" i="1" dirty="0"/>
          </a:p>
          <a:p>
            <a:pPr marL="0" indent="0" algn="just">
              <a:lnSpc>
                <a:spcPts val="1500"/>
              </a:lnSpc>
              <a:buNone/>
              <a:tabLst>
                <a:tab pos="457200" algn="l"/>
                <a:tab pos="914400" algn="l"/>
              </a:tabLst>
            </a:pPr>
            <a:endParaRPr lang="fr-FR" sz="2000" i="1" dirty="0"/>
          </a:p>
          <a:p>
            <a:pPr marL="0" indent="0" algn="just">
              <a:lnSpc>
                <a:spcPts val="1500"/>
              </a:lnSpc>
              <a:buNone/>
              <a:tabLst>
                <a:tab pos="457200" algn="l"/>
                <a:tab pos="914400" algn="l"/>
              </a:tabLst>
            </a:pPr>
            <a:endParaRPr lang="fr-FR" sz="2000" i="1" dirty="0"/>
          </a:p>
          <a:p>
            <a:pPr marL="0" indent="0" algn="just">
              <a:lnSpc>
                <a:spcPct val="100000"/>
              </a:lnSpc>
              <a:buNone/>
              <a:tabLst>
                <a:tab pos="457200" algn="l"/>
                <a:tab pos="914400" algn="l"/>
              </a:tabLst>
            </a:pPr>
            <a:endParaRPr lang="fr-FR" sz="2200" dirty="0">
              <a:solidFill>
                <a:schemeClr val="accent1"/>
              </a:solidFill>
            </a:endParaRPr>
          </a:p>
          <a:p>
            <a:pPr marL="0" indent="0" algn="just">
              <a:lnSpc>
                <a:spcPts val="1500"/>
              </a:lnSpc>
              <a:buNone/>
              <a:tabLst>
                <a:tab pos="457200" algn="l"/>
                <a:tab pos="914400" algn="l"/>
              </a:tabLst>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
        <p:nvSpPr>
          <p:cNvPr id="4" name="ZoneTexte 3">
            <a:extLst>
              <a:ext uri="{FF2B5EF4-FFF2-40B4-BE49-F238E27FC236}">
                <a16:creationId xmlns:a16="http://schemas.microsoft.com/office/drawing/2014/main" id="{7F25FAE3-6D89-6F36-AA93-12FBC05854F4}"/>
              </a:ext>
            </a:extLst>
          </p:cNvPr>
          <p:cNvSpPr txBox="1"/>
          <p:nvPr/>
        </p:nvSpPr>
        <p:spPr>
          <a:xfrm>
            <a:off x="741329" y="1465519"/>
            <a:ext cx="11450671" cy="4616648"/>
          </a:xfrm>
          <a:prstGeom prst="rect">
            <a:avLst/>
          </a:prstGeom>
          <a:noFill/>
        </p:spPr>
        <p:txBody>
          <a:bodyPr wrap="square" rtlCol="0">
            <a:spAutoFit/>
          </a:bodyPr>
          <a:lstStyle/>
          <a:p>
            <a:pPr marL="0" indent="0">
              <a:buNone/>
            </a:pPr>
            <a:r>
              <a:rPr lang="fr-FR" dirty="0" err="1"/>
              <a:t>Gzil</a:t>
            </a:r>
            <a:r>
              <a:rPr lang="fr-FR" dirty="0"/>
              <a:t>, F.(2024) ; </a:t>
            </a:r>
            <a:r>
              <a:rPr lang="fr-FR" dirty="0" err="1"/>
              <a:t>Charras</a:t>
            </a:r>
            <a:r>
              <a:rPr lang="fr-FR" dirty="0"/>
              <a:t>, K. &amp; al. (2022) ; Weil-Dubuc, P. (2021)</a:t>
            </a:r>
            <a:endParaRPr lang="fr-FR" i="1" dirty="0"/>
          </a:p>
          <a:p>
            <a:pPr marL="0" indent="0">
              <a:buNone/>
            </a:pPr>
            <a:endParaRPr lang="fr-FR" dirty="0"/>
          </a:p>
          <a:p>
            <a:pPr marL="0" indent="0">
              <a:buNone/>
            </a:pPr>
            <a:r>
              <a:rPr lang="fr-FR" sz="2000" b="1" i="1" dirty="0" err="1">
                <a:solidFill>
                  <a:schemeClr val="accent2"/>
                </a:solidFill>
              </a:rPr>
              <a:t>Compensatory</a:t>
            </a:r>
            <a:r>
              <a:rPr lang="fr-FR" sz="2000" b="1" i="1" dirty="0">
                <a:solidFill>
                  <a:schemeClr val="accent2"/>
                </a:solidFill>
              </a:rPr>
              <a:t> </a:t>
            </a:r>
            <a:r>
              <a:rPr lang="fr-FR" sz="2000" b="1" i="1" dirty="0" err="1">
                <a:solidFill>
                  <a:schemeClr val="accent2"/>
                </a:solidFill>
              </a:rPr>
              <a:t>logic</a:t>
            </a:r>
            <a:r>
              <a:rPr lang="fr-FR" sz="2000" b="1" i="1" dirty="0">
                <a:solidFill>
                  <a:schemeClr val="accent2"/>
                </a:solidFill>
              </a:rPr>
              <a:t> </a:t>
            </a:r>
            <a:r>
              <a:rPr lang="fr-FR" sz="2000" b="1" i="1" dirty="0" err="1">
                <a:solidFill>
                  <a:schemeClr val="accent2"/>
                </a:solidFill>
              </a:rPr>
              <a:t>centered</a:t>
            </a:r>
            <a:r>
              <a:rPr lang="fr-FR" sz="2000" b="1" i="1" dirty="0">
                <a:solidFill>
                  <a:schemeClr val="accent2"/>
                </a:solidFill>
              </a:rPr>
              <a:t> on the </a:t>
            </a:r>
            <a:r>
              <a:rPr lang="fr-FR" sz="2000" b="1" i="1" dirty="0" err="1">
                <a:solidFill>
                  <a:schemeClr val="accent2"/>
                </a:solidFill>
              </a:rPr>
              <a:t>environment</a:t>
            </a:r>
            <a:endParaRPr lang="fr-FR" sz="2000" b="1" i="1" dirty="0">
              <a:solidFill>
                <a:schemeClr val="accent2"/>
              </a:solidFill>
            </a:endParaRPr>
          </a:p>
          <a:p>
            <a:pPr marL="0" indent="0">
              <a:buNone/>
            </a:pPr>
            <a:endParaRPr lang="fr-FR" sz="2000" i="1" dirty="0"/>
          </a:p>
          <a:p>
            <a:pPr marL="0" indent="0">
              <a:buNone/>
            </a:pPr>
            <a:r>
              <a:rPr lang="fr-FR" sz="2000" dirty="0"/>
              <a:t>-  </a:t>
            </a:r>
            <a:r>
              <a:rPr lang="fr-FR" sz="2000" dirty="0" err="1"/>
              <a:t>too</a:t>
            </a:r>
            <a:r>
              <a:rPr lang="fr-FR" sz="2000" dirty="0"/>
              <a:t> visible and </a:t>
            </a:r>
            <a:r>
              <a:rPr lang="fr-FR" sz="2000" dirty="0" err="1"/>
              <a:t>unsightly</a:t>
            </a:r>
            <a:r>
              <a:rPr lang="fr-FR" sz="2000" dirty="0"/>
              <a:t> </a:t>
            </a:r>
            <a:r>
              <a:rPr lang="fr-FR" sz="2000" dirty="0" err="1"/>
              <a:t>environmental</a:t>
            </a:r>
            <a:r>
              <a:rPr lang="fr-FR" sz="2000" dirty="0"/>
              <a:t> design</a:t>
            </a:r>
          </a:p>
          <a:p>
            <a:pPr marL="0" indent="0">
              <a:buNone/>
            </a:pPr>
            <a:r>
              <a:rPr lang="fr-FR" sz="2000" dirty="0"/>
              <a:t>-  perspective </a:t>
            </a:r>
            <a:r>
              <a:rPr lang="fr-FR" sz="2000" dirty="0" err="1"/>
              <a:t>aligned</a:t>
            </a:r>
            <a:r>
              <a:rPr lang="fr-FR" sz="2000" dirty="0"/>
              <a:t> </a:t>
            </a:r>
            <a:r>
              <a:rPr lang="fr-FR" sz="2000" dirty="0" err="1"/>
              <a:t>with</a:t>
            </a:r>
            <a:r>
              <a:rPr lang="fr-FR" sz="2000" dirty="0"/>
              <a:t> </a:t>
            </a:r>
            <a:r>
              <a:rPr lang="fr-FR" sz="2000" dirty="0" err="1"/>
              <a:t>functional</a:t>
            </a:r>
            <a:r>
              <a:rPr lang="fr-FR" sz="2000" dirty="0"/>
              <a:t> and </a:t>
            </a:r>
            <a:r>
              <a:rPr lang="fr-FR" sz="2000" dirty="0" err="1"/>
              <a:t>technical</a:t>
            </a:r>
            <a:r>
              <a:rPr lang="fr-FR" sz="2000" dirty="0"/>
              <a:t> standards </a:t>
            </a:r>
            <a:r>
              <a:rPr lang="fr-FR" sz="2000" dirty="0" err="1"/>
              <a:t>defined</a:t>
            </a:r>
            <a:r>
              <a:rPr lang="fr-FR" sz="2000" dirty="0"/>
              <a:t> by able-</a:t>
            </a:r>
            <a:r>
              <a:rPr lang="fr-FR" sz="2000" dirty="0" err="1"/>
              <a:t>bodied</a:t>
            </a:r>
            <a:r>
              <a:rPr lang="fr-FR" sz="2000" dirty="0"/>
              <a:t> people</a:t>
            </a:r>
          </a:p>
          <a:p>
            <a:pPr>
              <a:buFontTx/>
              <a:buChar char="-"/>
            </a:pPr>
            <a:r>
              <a:rPr lang="fr-FR" sz="2000" dirty="0"/>
              <a:t> a </a:t>
            </a:r>
            <a:r>
              <a:rPr lang="fr-FR" sz="2000" dirty="0" err="1"/>
              <a:t>standardized</a:t>
            </a:r>
            <a:r>
              <a:rPr lang="fr-FR" sz="2000" dirty="0"/>
              <a:t> </a:t>
            </a:r>
            <a:r>
              <a:rPr lang="fr-FR" sz="2000" dirty="0" err="1"/>
              <a:t>ideal</a:t>
            </a:r>
            <a:r>
              <a:rPr lang="fr-FR" sz="2000" dirty="0"/>
              <a:t> of </a:t>
            </a:r>
            <a:r>
              <a:rPr lang="fr-FR" sz="2000" dirty="0" err="1"/>
              <a:t>independent</a:t>
            </a:r>
            <a:r>
              <a:rPr lang="fr-FR" sz="2000" dirty="0"/>
              <a:t> living and </a:t>
            </a:r>
            <a:r>
              <a:rPr lang="fr-FR" sz="2000" dirty="0" err="1"/>
              <a:t>autonomy</a:t>
            </a:r>
            <a:endParaRPr lang="fr-FR" sz="2000" dirty="0"/>
          </a:p>
          <a:p>
            <a:pPr>
              <a:buFontTx/>
              <a:buChar char="-"/>
            </a:pPr>
            <a:r>
              <a:rPr lang="fr-FR" sz="2000" dirty="0"/>
              <a:t> </a:t>
            </a:r>
            <a:r>
              <a:rPr lang="fr-FR" sz="2000" dirty="0" err="1"/>
              <a:t>favours</a:t>
            </a:r>
            <a:r>
              <a:rPr lang="fr-FR" sz="2000" dirty="0"/>
              <a:t> the </a:t>
            </a:r>
            <a:r>
              <a:rPr lang="fr-FR" sz="2000" dirty="0" err="1"/>
              <a:t>functional</a:t>
            </a:r>
            <a:r>
              <a:rPr lang="fr-FR" sz="2000" dirty="0"/>
              <a:t> (</a:t>
            </a:r>
            <a:r>
              <a:rPr lang="fr-FR" sz="2000" dirty="0" err="1"/>
              <a:t>physical</a:t>
            </a:r>
            <a:r>
              <a:rPr lang="fr-FR" sz="2000" dirty="0"/>
              <a:t> or mental) </a:t>
            </a:r>
            <a:r>
              <a:rPr lang="fr-FR" sz="2000" dirty="0" err="1"/>
              <a:t>autonomy</a:t>
            </a:r>
            <a:endParaRPr lang="fr-FR" sz="2000" dirty="0"/>
          </a:p>
          <a:p>
            <a:pPr>
              <a:buFontTx/>
              <a:buChar char="-"/>
            </a:pPr>
            <a:r>
              <a:rPr lang="fr-FR" sz="2000" dirty="0"/>
              <a:t> </a:t>
            </a:r>
            <a:r>
              <a:rPr lang="fr-FR" sz="2000" dirty="0" err="1"/>
              <a:t>disempowerment</a:t>
            </a:r>
            <a:r>
              <a:rPr lang="fr-FR" sz="2000" dirty="0"/>
              <a:t> of the </a:t>
            </a:r>
            <a:r>
              <a:rPr lang="fr-FR" sz="2000" dirty="0" err="1"/>
              <a:t>person</a:t>
            </a:r>
            <a:endParaRPr lang="fr-FR" sz="2000" dirty="0"/>
          </a:p>
          <a:p>
            <a:pPr>
              <a:buFontTx/>
              <a:buChar char="-"/>
            </a:pPr>
            <a:r>
              <a:rPr lang="fr-FR" sz="2000" dirty="0"/>
              <a:t> </a:t>
            </a:r>
            <a:r>
              <a:rPr lang="fr-FR" sz="2000" dirty="0" err="1"/>
              <a:t>favours</a:t>
            </a:r>
            <a:r>
              <a:rPr lang="fr-FR" sz="2000" dirty="0"/>
              <a:t> </a:t>
            </a:r>
            <a:r>
              <a:rPr lang="fr-FR" sz="2000" dirty="0" err="1"/>
              <a:t>those</a:t>
            </a:r>
            <a:r>
              <a:rPr lang="fr-FR" sz="2000" dirty="0"/>
              <a:t> </a:t>
            </a:r>
            <a:r>
              <a:rPr lang="fr-FR" sz="2000" dirty="0" err="1"/>
              <a:t>with</a:t>
            </a:r>
            <a:r>
              <a:rPr lang="fr-FR" sz="2000" dirty="0"/>
              <a:t> the least </a:t>
            </a:r>
            <a:r>
              <a:rPr lang="fr-FR" sz="2000" dirty="0" err="1"/>
              <a:t>impairment</a:t>
            </a:r>
            <a:endParaRPr lang="fr-FR" sz="2000" dirty="0"/>
          </a:p>
          <a:p>
            <a:pPr>
              <a:buFontTx/>
              <a:buChar char="-"/>
            </a:pPr>
            <a:r>
              <a:rPr lang="fr-FR" sz="2000" dirty="0"/>
              <a:t> </a:t>
            </a:r>
            <a:r>
              <a:rPr lang="fr-FR" sz="2000" dirty="0" err="1"/>
              <a:t>risk</a:t>
            </a:r>
            <a:r>
              <a:rPr lang="fr-FR" sz="2000" dirty="0"/>
              <a:t> of </a:t>
            </a:r>
            <a:r>
              <a:rPr lang="fr-FR" sz="2000" dirty="0" err="1"/>
              <a:t>ableism</a:t>
            </a:r>
            <a:r>
              <a:rPr lang="fr-FR" sz="2000" dirty="0"/>
              <a:t> - </a:t>
            </a:r>
            <a:r>
              <a:rPr lang="fr-FR" sz="2000" dirty="0" err="1"/>
              <a:t>disablism</a:t>
            </a:r>
            <a:endParaRPr lang="fr-FR" sz="2000" dirty="0"/>
          </a:p>
          <a:p>
            <a:pPr marL="0" indent="0">
              <a:buNone/>
            </a:pPr>
            <a:r>
              <a:rPr lang="fr-FR" sz="2000" i="1" dirty="0"/>
              <a:t> </a:t>
            </a:r>
          </a:p>
          <a:p>
            <a:pPr marL="0" indent="0">
              <a:buNone/>
            </a:pPr>
            <a:r>
              <a:rPr lang="fr-FR" sz="2000" i="1" dirty="0">
                <a:solidFill>
                  <a:schemeClr val="accent1"/>
                </a:solidFill>
              </a:rPr>
              <a:t>«  the </a:t>
            </a:r>
            <a:r>
              <a:rPr lang="fr-FR" sz="2000" i="1" dirty="0" err="1">
                <a:solidFill>
                  <a:schemeClr val="accent1"/>
                </a:solidFill>
              </a:rPr>
              <a:t>compensatory</a:t>
            </a:r>
            <a:r>
              <a:rPr lang="fr-FR" sz="2000" i="1" dirty="0">
                <a:solidFill>
                  <a:schemeClr val="accent1"/>
                </a:solidFill>
              </a:rPr>
              <a:t> perspective </a:t>
            </a:r>
            <a:r>
              <a:rPr lang="fr-FR" sz="2000" i="1" dirty="0" err="1">
                <a:solidFill>
                  <a:schemeClr val="accent1"/>
                </a:solidFill>
              </a:rPr>
              <a:t>anchors</a:t>
            </a:r>
            <a:r>
              <a:rPr lang="fr-FR" sz="2000" i="1" dirty="0">
                <a:solidFill>
                  <a:schemeClr val="accent1"/>
                </a:solidFill>
              </a:rPr>
              <a:t> </a:t>
            </a:r>
            <a:r>
              <a:rPr lang="fr-FR" sz="2000" i="1" dirty="0" err="1">
                <a:solidFill>
                  <a:schemeClr val="accent1"/>
                </a:solidFill>
              </a:rPr>
              <a:t>difference</a:t>
            </a:r>
            <a:r>
              <a:rPr lang="fr-FR" sz="2000" i="1" dirty="0">
                <a:solidFill>
                  <a:schemeClr val="accent1"/>
                </a:solidFill>
              </a:rPr>
              <a:t>, </a:t>
            </a:r>
            <a:r>
              <a:rPr lang="fr-FR" sz="2000" i="1" dirty="0" err="1">
                <a:solidFill>
                  <a:schemeClr val="accent1"/>
                </a:solidFill>
              </a:rPr>
              <a:t>cements</a:t>
            </a:r>
            <a:r>
              <a:rPr lang="fr-FR" sz="2000" i="1" dirty="0">
                <a:solidFill>
                  <a:schemeClr val="accent1"/>
                </a:solidFill>
              </a:rPr>
              <a:t> stigma and </a:t>
            </a:r>
            <a:r>
              <a:rPr lang="fr-FR" sz="2000" i="1" dirty="0" err="1">
                <a:solidFill>
                  <a:schemeClr val="accent1"/>
                </a:solidFill>
              </a:rPr>
              <a:t>reinforces</a:t>
            </a:r>
            <a:r>
              <a:rPr lang="fr-FR" sz="2000" i="1" dirty="0">
                <a:solidFill>
                  <a:schemeClr val="accent1"/>
                </a:solidFill>
              </a:rPr>
              <a:t> discrimination » </a:t>
            </a:r>
            <a:r>
              <a:rPr lang="fr-FR" sz="2000" dirty="0"/>
              <a:t>(</a:t>
            </a:r>
            <a:r>
              <a:rPr lang="fr-FR" sz="2000" dirty="0" err="1"/>
              <a:t>Charras</a:t>
            </a:r>
            <a:r>
              <a:rPr lang="fr-FR" sz="2000" dirty="0"/>
              <a:t> &amp; al.)</a:t>
            </a:r>
          </a:p>
          <a:p>
            <a:endParaRPr lang="fr-FR" dirty="0"/>
          </a:p>
        </p:txBody>
      </p:sp>
    </p:spTree>
    <p:extLst>
      <p:ext uri="{BB962C8B-B14F-4D97-AF65-F5344CB8AC3E}">
        <p14:creationId xmlns:p14="http://schemas.microsoft.com/office/powerpoint/2010/main" val="236008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EB42C-19C0-DC6F-00BF-B75EC2B34F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46F145-0E89-21D9-6838-EB787E9A2F5B}"/>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Strenghtening the social model : anthropological perspective*</a:t>
            </a:r>
            <a:endParaRPr lang="fr-FR" sz="4000" dirty="0"/>
          </a:p>
        </p:txBody>
      </p:sp>
      <p:sp>
        <p:nvSpPr>
          <p:cNvPr id="3" name="Espace réservé du contenu 2">
            <a:extLst>
              <a:ext uri="{FF2B5EF4-FFF2-40B4-BE49-F238E27FC236}">
                <a16:creationId xmlns:a16="http://schemas.microsoft.com/office/drawing/2014/main" id="{EF4D95FE-A6D7-74E2-5F0A-A7AC07C3494B}"/>
              </a:ext>
            </a:extLst>
          </p:cNvPr>
          <p:cNvSpPr>
            <a:spLocks noGrp="1"/>
          </p:cNvSpPr>
          <p:nvPr>
            <p:ph idx="1"/>
          </p:nvPr>
        </p:nvSpPr>
        <p:spPr>
          <a:xfrm>
            <a:off x="954742" y="1627322"/>
            <a:ext cx="10025808" cy="4362512"/>
          </a:xfrm>
        </p:spPr>
        <p:txBody>
          <a:bodyPr>
            <a:normAutofit/>
          </a:bodyPr>
          <a:lstStyle/>
          <a:p>
            <a:pPr marL="0" indent="0" algn="just">
              <a:lnSpc>
                <a:spcPts val="1500"/>
              </a:lnSpc>
              <a:buNone/>
              <a:tabLst>
                <a:tab pos="457200" algn="l"/>
                <a:tab pos="914400" algn="l"/>
              </a:tabLst>
            </a:pPr>
            <a:endParaRPr lang="fr-FR" sz="2000" i="1" dirty="0"/>
          </a:p>
          <a:p>
            <a:pPr marL="0" indent="0">
              <a:buNone/>
            </a:pPr>
            <a:r>
              <a:rPr lang="fr-FR" sz="2400" b="1" dirty="0" err="1">
                <a:solidFill>
                  <a:schemeClr val="accent1"/>
                </a:solidFill>
              </a:rPr>
              <a:t>What</a:t>
            </a:r>
            <a:r>
              <a:rPr lang="fr-FR" sz="2400" b="1" dirty="0">
                <a:solidFill>
                  <a:schemeClr val="accent1"/>
                </a:solidFill>
              </a:rPr>
              <a:t> </a:t>
            </a:r>
            <a:r>
              <a:rPr lang="fr-FR" sz="2400" b="1" dirty="0" err="1">
                <a:solidFill>
                  <a:schemeClr val="accent1"/>
                </a:solidFill>
              </a:rPr>
              <a:t>we</a:t>
            </a:r>
            <a:r>
              <a:rPr lang="fr-FR" sz="2400" b="1" dirty="0">
                <a:solidFill>
                  <a:schemeClr val="accent1"/>
                </a:solidFill>
              </a:rPr>
              <a:t> all have in </a:t>
            </a:r>
            <a:r>
              <a:rPr lang="fr-FR" sz="2400" b="1" dirty="0" err="1">
                <a:solidFill>
                  <a:schemeClr val="accent1"/>
                </a:solidFill>
              </a:rPr>
              <a:t>common</a:t>
            </a:r>
            <a:r>
              <a:rPr lang="fr-FR" sz="2400" b="1" dirty="0">
                <a:solidFill>
                  <a:schemeClr val="accent1"/>
                </a:solidFill>
              </a:rPr>
              <a:t> as </a:t>
            </a:r>
            <a:r>
              <a:rPr lang="fr-FR" sz="2400" b="1" dirty="0" err="1">
                <a:solidFill>
                  <a:schemeClr val="accent1"/>
                </a:solidFill>
              </a:rPr>
              <a:t>human</a:t>
            </a:r>
            <a:r>
              <a:rPr lang="fr-FR" sz="2400" b="1" dirty="0">
                <a:solidFill>
                  <a:schemeClr val="accent1"/>
                </a:solidFill>
              </a:rPr>
              <a:t> </a:t>
            </a:r>
            <a:r>
              <a:rPr lang="fr-FR" sz="2400" b="1" dirty="0" err="1">
                <a:solidFill>
                  <a:schemeClr val="accent1"/>
                </a:solidFill>
              </a:rPr>
              <a:t>beings</a:t>
            </a:r>
            <a:r>
              <a:rPr lang="fr-FR" sz="2400" b="1" dirty="0">
                <a:solidFill>
                  <a:schemeClr val="accent1"/>
                </a:solidFill>
              </a:rPr>
              <a:t> (</a:t>
            </a:r>
            <a:r>
              <a:rPr lang="fr-FR" sz="2400" b="1" dirty="0" err="1">
                <a:solidFill>
                  <a:schemeClr val="accent1"/>
                </a:solidFill>
              </a:rPr>
              <a:t>with</a:t>
            </a:r>
            <a:r>
              <a:rPr lang="fr-FR" sz="2400" b="1" dirty="0">
                <a:solidFill>
                  <a:schemeClr val="accent1"/>
                </a:solidFill>
              </a:rPr>
              <a:t> </a:t>
            </a:r>
            <a:r>
              <a:rPr lang="fr-FR" sz="2400" b="1" dirty="0" err="1">
                <a:solidFill>
                  <a:schemeClr val="accent1"/>
                </a:solidFill>
              </a:rPr>
              <a:t>disability</a:t>
            </a:r>
            <a:r>
              <a:rPr lang="fr-FR" sz="2400" b="1" dirty="0">
                <a:solidFill>
                  <a:schemeClr val="accent1"/>
                </a:solidFill>
              </a:rPr>
              <a:t> or not)</a:t>
            </a:r>
          </a:p>
          <a:p>
            <a:pPr marL="0" indent="0">
              <a:buNone/>
            </a:pPr>
            <a:endParaRPr lang="fr-FR" sz="2000" dirty="0"/>
          </a:p>
          <a:p>
            <a:pPr marL="0" indent="0">
              <a:buNone/>
            </a:pPr>
            <a:r>
              <a:rPr lang="fr-FR" sz="2000" dirty="0" err="1"/>
              <a:t>We</a:t>
            </a:r>
            <a:r>
              <a:rPr lang="fr-FR" sz="2000" dirty="0"/>
              <a:t> all are </a:t>
            </a:r>
            <a:r>
              <a:rPr lang="fr-FR" sz="2000" b="1" dirty="0" err="1">
                <a:solidFill>
                  <a:schemeClr val="accent2"/>
                </a:solidFill>
              </a:rPr>
              <a:t>fundamentally</a:t>
            </a:r>
            <a:r>
              <a:rPr lang="fr-FR" sz="2000" b="1" dirty="0">
                <a:solidFill>
                  <a:schemeClr val="accent2"/>
                </a:solidFill>
              </a:rPr>
              <a:t> </a:t>
            </a:r>
            <a:r>
              <a:rPr lang="fr-FR" sz="2000" b="1" dirty="0" err="1">
                <a:solidFill>
                  <a:schemeClr val="accent2"/>
                </a:solidFill>
              </a:rPr>
              <a:t>vulnerable</a:t>
            </a:r>
            <a:r>
              <a:rPr lang="fr-FR" sz="2000" b="1" dirty="0">
                <a:solidFill>
                  <a:schemeClr val="accent2"/>
                </a:solidFill>
              </a:rPr>
              <a:t> </a:t>
            </a:r>
            <a:r>
              <a:rPr lang="fr-FR" sz="2000" dirty="0"/>
              <a:t>: </a:t>
            </a:r>
            <a:r>
              <a:rPr lang="fr-FR" sz="2000" dirty="0" err="1"/>
              <a:t>every</a:t>
            </a:r>
            <a:r>
              <a:rPr lang="fr-FR" sz="2000" dirty="0"/>
              <a:t> </a:t>
            </a:r>
            <a:r>
              <a:rPr lang="fr-FR" sz="2000" dirty="0" err="1"/>
              <a:t>human</a:t>
            </a:r>
            <a:r>
              <a:rPr lang="fr-FR" sz="2000" dirty="0"/>
              <a:t> </a:t>
            </a:r>
            <a:r>
              <a:rPr lang="fr-FR" sz="2000" dirty="0" err="1"/>
              <a:t>project</a:t>
            </a:r>
            <a:r>
              <a:rPr lang="fr-FR" sz="2000" dirty="0"/>
              <a:t> </a:t>
            </a:r>
            <a:r>
              <a:rPr lang="fr-FR" sz="2000" dirty="0" err="1"/>
              <a:t>always</a:t>
            </a:r>
            <a:r>
              <a:rPr lang="fr-FR" sz="2000" dirty="0"/>
              <a:t> </a:t>
            </a:r>
            <a:r>
              <a:rPr lang="fr-FR" sz="2000" dirty="0" err="1"/>
              <a:t>collide</a:t>
            </a:r>
            <a:r>
              <a:rPr lang="fr-FR" sz="2000" dirty="0"/>
              <a:t> in one </a:t>
            </a:r>
            <a:r>
              <a:rPr lang="fr-FR" sz="2000" dirty="0" err="1"/>
              <a:t>way</a:t>
            </a:r>
            <a:r>
              <a:rPr lang="fr-FR" sz="2000" dirty="0"/>
              <a:t> or </a:t>
            </a:r>
          </a:p>
          <a:p>
            <a:pPr marL="0" indent="0">
              <a:buNone/>
            </a:pPr>
            <a:r>
              <a:rPr lang="fr-FR" sz="2000" dirty="0" err="1"/>
              <a:t>another</a:t>
            </a:r>
            <a:r>
              <a:rPr lang="fr-FR" sz="2000" dirty="0"/>
              <a:t> </a:t>
            </a:r>
            <a:r>
              <a:rPr lang="fr-FR" sz="2000" dirty="0" err="1"/>
              <a:t>with</a:t>
            </a:r>
            <a:r>
              <a:rPr lang="fr-FR" sz="2000" dirty="0"/>
              <a:t> </a:t>
            </a:r>
            <a:r>
              <a:rPr lang="fr-FR" sz="2000" dirty="0" err="1"/>
              <a:t>its</a:t>
            </a:r>
            <a:r>
              <a:rPr lang="fr-FR" sz="2000" dirty="0"/>
              <a:t> </a:t>
            </a:r>
            <a:r>
              <a:rPr lang="fr-FR" sz="2000" dirty="0" err="1"/>
              <a:t>own</a:t>
            </a:r>
            <a:r>
              <a:rPr lang="fr-FR" sz="2000" dirty="0"/>
              <a:t> </a:t>
            </a:r>
            <a:r>
              <a:rPr lang="fr-FR" sz="2000" dirty="0" err="1"/>
              <a:t>boundaries</a:t>
            </a:r>
            <a:endParaRPr lang="fr-FR" sz="2000" dirty="0"/>
          </a:p>
          <a:p>
            <a:pPr marL="0" indent="0">
              <a:buNone/>
            </a:pPr>
            <a:endParaRPr lang="fr-FR" sz="2000" dirty="0"/>
          </a:p>
          <a:p>
            <a:pPr marL="0" indent="0">
              <a:buNone/>
            </a:pPr>
            <a:r>
              <a:rPr lang="fr-FR" sz="2000" dirty="0" err="1"/>
              <a:t>We</a:t>
            </a:r>
            <a:r>
              <a:rPr lang="fr-FR" sz="2000" dirty="0"/>
              <a:t> all are </a:t>
            </a:r>
            <a:r>
              <a:rPr lang="fr-FR" sz="2000" b="1" dirty="0" err="1">
                <a:solidFill>
                  <a:schemeClr val="accent2"/>
                </a:solidFill>
              </a:rPr>
              <a:t>relational</a:t>
            </a:r>
            <a:r>
              <a:rPr lang="fr-FR" sz="2000" b="1" dirty="0">
                <a:solidFill>
                  <a:schemeClr val="accent2"/>
                </a:solidFill>
              </a:rPr>
              <a:t>, </a:t>
            </a:r>
            <a:r>
              <a:rPr lang="fr-FR" sz="2000" b="1" dirty="0" err="1">
                <a:solidFill>
                  <a:schemeClr val="accent2"/>
                </a:solidFill>
              </a:rPr>
              <a:t>interdependant</a:t>
            </a:r>
            <a:r>
              <a:rPr lang="fr-FR" sz="2000" b="1" dirty="0">
                <a:solidFill>
                  <a:schemeClr val="accent2"/>
                </a:solidFill>
              </a:rPr>
              <a:t> </a:t>
            </a:r>
            <a:r>
              <a:rPr lang="fr-FR" sz="2000" b="1" dirty="0" err="1">
                <a:solidFill>
                  <a:schemeClr val="accent2"/>
                </a:solidFill>
              </a:rPr>
              <a:t>beings</a:t>
            </a:r>
            <a:r>
              <a:rPr lang="fr-FR" sz="2000" dirty="0"/>
              <a:t> ; </a:t>
            </a:r>
            <a:r>
              <a:rPr lang="fr-FR" sz="2000" dirty="0" err="1"/>
              <a:t>mutual</a:t>
            </a:r>
            <a:r>
              <a:rPr lang="fr-FR" sz="2000" dirty="0"/>
              <a:t> care </a:t>
            </a:r>
            <a:r>
              <a:rPr lang="fr-FR" sz="2000" dirty="0" err="1"/>
              <a:t>is</a:t>
            </a:r>
            <a:r>
              <a:rPr lang="fr-FR" sz="2000" dirty="0"/>
              <a:t> a </a:t>
            </a:r>
            <a:r>
              <a:rPr lang="fr-FR" sz="2000" dirty="0" err="1"/>
              <a:t>precondition</a:t>
            </a:r>
            <a:r>
              <a:rPr lang="fr-FR" sz="2000" dirty="0"/>
              <a:t> of </a:t>
            </a:r>
            <a:r>
              <a:rPr lang="fr-FR" sz="2000" dirty="0" err="1"/>
              <a:t>human</a:t>
            </a:r>
            <a:r>
              <a:rPr lang="fr-FR" sz="2000" dirty="0"/>
              <a:t> </a:t>
            </a:r>
          </a:p>
          <a:p>
            <a:pPr marL="0" indent="0">
              <a:buNone/>
            </a:pPr>
            <a:r>
              <a:rPr lang="fr-FR" sz="2000" dirty="0"/>
              <a:t>life, </a:t>
            </a:r>
            <a:r>
              <a:rPr lang="fr-FR" sz="2000" dirty="0" err="1"/>
              <a:t>we</a:t>
            </a:r>
            <a:r>
              <a:rPr lang="fr-FR" sz="2000" dirty="0"/>
              <a:t> have </a:t>
            </a:r>
            <a:r>
              <a:rPr lang="fr-FR" sz="2000" dirty="0" err="1"/>
              <a:t>secondary</a:t>
            </a:r>
            <a:r>
              <a:rPr lang="fr-FR" sz="2000" dirty="0"/>
              <a:t> </a:t>
            </a:r>
            <a:r>
              <a:rPr lang="fr-FR" sz="2000" dirty="0" err="1"/>
              <a:t>needs</a:t>
            </a:r>
            <a:r>
              <a:rPr lang="fr-FR" sz="2000" dirty="0"/>
              <a:t> (</a:t>
            </a:r>
            <a:r>
              <a:rPr lang="fr-FR" sz="2000" dirty="0" err="1"/>
              <a:t>Kitwood</a:t>
            </a:r>
            <a:r>
              <a:rPr lang="fr-FR" sz="2000" dirty="0"/>
              <a:t>)</a:t>
            </a:r>
          </a:p>
          <a:p>
            <a:pPr marL="0" indent="0">
              <a:buNone/>
            </a:pPr>
            <a:endParaRPr lang="fr-FR" sz="2000" dirty="0"/>
          </a:p>
          <a:p>
            <a:pPr marL="0" indent="0">
              <a:buNone/>
            </a:pPr>
            <a:r>
              <a:rPr lang="fr-FR" sz="2000" dirty="0" err="1"/>
              <a:t>We</a:t>
            </a:r>
            <a:r>
              <a:rPr lang="fr-FR" sz="2000" dirty="0"/>
              <a:t> all are </a:t>
            </a:r>
            <a:r>
              <a:rPr lang="fr-FR" sz="2000" b="1" dirty="0">
                <a:solidFill>
                  <a:schemeClr val="accent2"/>
                </a:solidFill>
              </a:rPr>
              <a:t>unique, </a:t>
            </a:r>
            <a:r>
              <a:rPr lang="fr-FR" sz="2000" b="1" dirty="0" err="1">
                <a:solidFill>
                  <a:schemeClr val="accent2"/>
                </a:solidFill>
              </a:rPr>
              <a:t>thus</a:t>
            </a:r>
            <a:r>
              <a:rPr lang="fr-FR" sz="2000" b="1" dirty="0">
                <a:solidFill>
                  <a:schemeClr val="accent2"/>
                </a:solidFill>
              </a:rPr>
              <a:t> </a:t>
            </a:r>
            <a:r>
              <a:rPr lang="fr-FR" sz="2000" b="1" dirty="0" err="1">
                <a:solidFill>
                  <a:schemeClr val="accent2"/>
                </a:solidFill>
              </a:rPr>
              <a:t>different</a:t>
            </a:r>
            <a:r>
              <a:rPr lang="fr-FR" sz="2000" b="1" dirty="0">
                <a:solidFill>
                  <a:schemeClr val="accent2"/>
                </a:solidFill>
              </a:rPr>
              <a:t> </a:t>
            </a:r>
            <a:r>
              <a:rPr lang="fr-FR" sz="2000" b="1" dirty="0" err="1">
                <a:solidFill>
                  <a:schemeClr val="accent2"/>
                </a:solidFill>
              </a:rPr>
              <a:t>from</a:t>
            </a:r>
            <a:r>
              <a:rPr lang="fr-FR" sz="2000" b="1" dirty="0">
                <a:solidFill>
                  <a:schemeClr val="accent2"/>
                </a:solidFill>
              </a:rPr>
              <a:t> </a:t>
            </a:r>
            <a:r>
              <a:rPr lang="fr-FR" sz="2000" b="1" dirty="0" err="1">
                <a:solidFill>
                  <a:schemeClr val="accent2"/>
                </a:solidFill>
              </a:rPr>
              <a:t>each</a:t>
            </a:r>
            <a:r>
              <a:rPr lang="fr-FR" sz="2000" b="1" dirty="0">
                <a:solidFill>
                  <a:schemeClr val="accent2"/>
                </a:solidFill>
              </a:rPr>
              <a:t> </a:t>
            </a:r>
            <a:r>
              <a:rPr lang="fr-FR" sz="2000" b="1" dirty="0" err="1">
                <a:solidFill>
                  <a:schemeClr val="accent2"/>
                </a:solidFill>
              </a:rPr>
              <a:t>other</a:t>
            </a:r>
            <a:endParaRPr lang="fr-FR" sz="2000" b="1" dirty="0">
              <a:solidFill>
                <a:schemeClr val="accent2"/>
              </a:solidFill>
            </a:endParaRPr>
          </a:p>
          <a:p>
            <a:pPr>
              <a:buFontTx/>
              <a:buChar char="-"/>
            </a:pPr>
            <a:endParaRPr lang="fr-FR" sz="2000" b="1" dirty="0">
              <a:solidFill>
                <a:schemeClr val="accent2"/>
              </a:solidFill>
            </a:endParaRPr>
          </a:p>
          <a:p>
            <a:pPr marL="0" indent="0" algn="just">
              <a:lnSpc>
                <a:spcPts val="1500"/>
              </a:lnSpc>
              <a:buNone/>
              <a:tabLst>
                <a:tab pos="457200" algn="l"/>
                <a:tab pos="914400" algn="l"/>
              </a:tabLst>
            </a:pPr>
            <a:endParaRPr lang="fr-FR" sz="2000" i="1" dirty="0"/>
          </a:p>
          <a:p>
            <a:pPr marL="0" indent="0" algn="just">
              <a:lnSpc>
                <a:spcPts val="1500"/>
              </a:lnSpc>
              <a:buNone/>
              <a:tabLst>
                <a:tab pos="457200" algn="l"/>
                <a:tab pos="914400" algn="l"/>
              </a:tabLst>
            </a:pPr>
            <a:endParaRPr lang="fr-FR" sz="2000" i="1" dirty="0"/>
          </a:p>
          <a:p>
            <a:pPr marL="0" indent="0" algn="just">
              <a:lnSpc>
                <a:spcPct val="100000"/>
              </a:lnSpc>
              <a:buNone/>
              <a:tabLst>
                <a:tab pos="457200" algn="l"/>
                <a:tab pos="914400" algn="l"/>
              </a:tabLst>
            </a:pPr>
            <a:endParaRPr lang="fr-FR" sz="2200" dirty="0">
              <a:solidFill>
                <a:schemeClr val="accent1"/>
              </a:solidFill>
            </a:endParaRPr>
          </a:p>
          <a:p>
            <a:pPr marL="0" indent="0" algn="just">
              <a:lnSpc>
                <a:spcPts val="1500"/>
              </a:lnSpc>
              <a:buNone/>
              <a:tabLst>
                <a:tab pos="457200" algn="l"/>
                <a:tab pos="914400" algn="l"/>
              </a:tabLst>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EF0DB09B-9DB3-B03F-6685-5C1ABB091F3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4FC226F9-C9E6-805A-7123-DD9AC3F3A8F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1F950570-9106-0B71-AEE9-B3A0CB877377}"/>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213531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6EBBD-81C6-50CE-2AA6-BCAFCD158296}"/>
              </a:ext>
            </a:extLst>
          </p:cNvPr>
          <p:cNvSpPr>
            <a:spLocks noGrp="1"/>
          </p:cNvSpPr>
          <p:nvPr>
            <p:ph type="title"/>
          </p:nvPr>
        </p:nvSpPr>
        <p:spPr/>
        <p:txBody>
          <a:bodyPr/>
          <a:lstStyle/>
          <a:p>
            <a:r>
              <a:rPr lang="nl-BE" sz="4400" dirty="0">
                <a:solidFill>
                  <a:srgbClr val="2B769E"/>
                </a:solidFill>
                <a:cs typeface="Arial" panose="020B0604020202020204" pitchFamily="34" charset="0"/>
              </a:rPr>
              <a:t>Strenghtening the social model:</a:t>
            </a:r>
            <a:br>
              <a:rPr lang="nl-BE" sz="4400" dirty="0">
                <a:solidFill>
                  <a:srgbClr val="2B769E"/>
                </a:solidFill>
                <a:cs typeface="Arial" panose="020B0604020202020204" pitchFamily="34" charset="0"/>
              </a:rPr>
            </a:br>
            <a:r>
              <a:rPr lang="nl-BE" sz="4400" dirty="0">
                <a:solidFill>
                  <a:srgbClr val="2B769E"/>
                </a:solidFill>
                <a:cs typeface="Arial" panose="020B0604020202020204" pitchFamily="34" charset="0"/>
              </a:rPr>
              <a:t>anthropological perspective</a:t>
            </a:r>
            <a:endParaRPr lang="fr-FR" dirty="0"/>
          </a:p>
        </p:txBody>
      </p:sp>
      <p:sp>
        <p:nvSpPr>
          <p:cNvPr id="3" name="Espace réservé du contenu 2">
            <a:extLst>
              <a:ext uri="{FF2B5EF4-FFF2-40B4-BE49-F238E27FC236}">
                <a16:creationId xmlns:a16="http://schemas.microsoft.com/office/drawing/2014/main" id="{731D1CEA-99CE-0433-A5F0-89481A43E120}"/>
              </a:ext>
            </a:extLst>
          </p:cNvPr>
          <p:cNvSpPr>
            <a:spLocks noGrp="1"/>
          </p:cNvSpPr>
          <p:nvPr>
            <p:ph idx="1"/>
          </p:nvPr>
        </p:nvSpPr>
        <p:spPr>
          <a:xfrm>
            <a:off x="838200" y="1825625"/>
            <a:ext cx="7672754" cy="4667250"/>
          </a:xfrm>
        </p:spPr>
        <p:txBody>
          <a:bodyPr>
            <a:normAutofit fontScale="92500"/>
          </a:bodyPr>
          <a:lstStyle/>
          <a:p>
            <a:pPr marL="0" indent="0" algn="just">
              <a:lnSpc>
                <a:spcPct val="110000"/>
              </a:lnSpc>
              <a:buNone/>
              <a:tabLst>
                <a:tab pos="457200" algn="l"/>
                <a:tab pos="914400" algn="l"/>
              </a:tabLst>
            </a:pPr>
            <a:r>
              <a:rPr lang="fr-FR" b="1" i="1" dirty="0">
                <a:solidFill>
                  <a:schemeClr val="accent2"/>
                </a:solidFill>
              </a:rPr>
              <a:t>A </a:t>
            </a:r>
            <a:r>
              <a:rPr lang="fr-FR" b="1" i="1" dirty="0" err="1">
                <a:solidFill>
                  <a:schemeClr val="accent2"/>
                </a:solidFill>
              </a:rPr>
              <a:t>logic</a:t>
            </a:r>
            <a:r>
              <a:rPr lang="fr-FR" b="1" i="1" dirty="0">
                <a:solidFill>
                  <a:schemeClr val="accent2"/>
                </a:solidFill>
              </a:rPr>
              <a:t> of positive </a:t>
            </a:r>
            <a:r>
              <a:rPr lang="fr-FR" b="1" i="1" dirty="0" err="1">
                <a:solidFill>
                  <a:schemeClr val="accent2"/>
                </a:solidFill>
              </a:rPr>
              <a:t>difference</a:t>
            </a:r>
            <a:r>
              <a:rPr lang="fr-FR" b="1" i="1" dirty="0">
                <a:solidFill>
                  <a:schemeClr val="accent2"/>
                </a:solidFill>
              </a:rPr>
              <a:t> </a:t>
            </a:r>
            <a:r>
              <a:rPr lang="fr-FR" b="1" i="1" dirty="0" err="1">
                <a:solidFill>
                  <a:schemeClr val="accent2"/>
                </a:solidFill>
              </a:rPr>
              <a:t>instead</a:t>
            </a:r>
            <a:r>
              <a:rPr lang="fr-FR" b="1" i="1" dirty="0">
                <a:solidFill>
                  <a:schemeClr val="accent2"/>
                </a:solidFill>
              </a:rPr>
              <a:t> of  « </a:t>
            </a:r>
            <a:r>
              <a:rPr lang="fr-FR" b="1" i="1" dirty="0" err="1">
                <a:solidFill>
                  <a:schemeClr val="accent2"/>
                </a:solidFill>
              </a:rPr>
              <a:t>negative</a:t>
            </a:r>
            <a:r>
              <a:rPr lang="fr-FR" b="1" i="1" dirty="0">
                <a:solidFill>
                  <a:schemeClr val="accent2"/>
                </a:solidFill>
              </a:rPr>
              <a:t> </a:t>
            </a:r>
            <a:r>
              <a:rPr lang="fr-FR" b="1" i="1" dirty="0" err="1">
                <a:solidFill>
                  <a:schemeClr val="accent2"/>
                </a:solidFill>
              </a:rPr>
              <a:t>otherness</a:t>
            </a:r>
            <a:r>
              <a:rPr lang="fr-FR" b="1" i="1" dirty="0">
                <a:solidFill>
                  <a:schemeClr val="accent2"/>
                </a:solidFill>
              </a:rPr>
              <a:t> » to :</a:t>
            </a:r>
          </a:p>
          <a:p>
            <a:pPr marL="0" indent="0">
              <a:buNone/>
            </a:pPr>
            <a:endParaRPr lang="fr-FR" dirty="0"/>
          </a:p>
          <a:p>
            <a:pPr marL="0" indent="0">
              <a:lnSpc>
                <a:spcPct val="110000"/>
              </a:lnSpc>
              <a:buNone/>
            </a:pPr>
            <a:r>
              <a:rPr lang="fr-FR" dirty="0"/>
              <a:t>-  </a:t>
            </a:r>
            <a:r>
              <a:rPr lang="fr-FR" dirty="0" err="1"/>
              <a:t>lower</a:t>
            </a:r>
            <a:r>
              <a:rPr lang="fr-FR" dirty="0"/>
              <a:t> the </a:t>
            </a:r>
            <a:r>
              <a:rPr lang="fr-FR" dirty="0" err="1"/>
              <a:t>boundaries</a:t>
            </a:r>
            <a:r>
              <a:rPr lang="fr-FR" dirty="0"/>
              <a:t> </a:t>
            </a:r>
            <a:r>
              <a:rPr lang="fr-FR" dirty="0" err="1"/>
              <a:t>between</a:t>
            </a:r>
            <a:r>
              <a:rPr lang="fr-FR" dirty="0"/>
              <a:t> « us » and « </a:t>
            </a:r>
            <a:r>
              <a:rPr lang="fr-FR" dirty="0" err="1"/>
              <a:t>them</a:t>
            </a:r>
            <a:r>
              <a:rPr lang="fr-FR" dirty="0"/>
              <a:t> »</a:t>
            </a:r>
          </a:p>
          <a:p>
            <a:pPr>
              <a:lnSpc>
                <a:spcPct val="110000"/>
              </a:lnSpc>
              <a:buFontTx/>
              <a:buChar char="-"/>
            </a:pPr>
            <a:r>
              <a:rPr lang="fr-FR" dirty="0" err="1"/>
              <a:t>pay</a:t>
            </a:r>
            <a:r>
              <a:rPr lang="fr-FR" dirty="0"/>
              <a:t> attention to the </a:t>
            </a:r>
            <a:r>
              <a:rPr lang="fr-FR" dirty="0" err="1"/>
              <a:t>person’s</a:t>
            </a:r>
            <a:r>
              <a:rPr lang="fr-FR" dirty="0"/>
              <a:t> </a:t>
            </a:r>
            <a:r>
              <a:rPr lang="fr-FR" dirty="0" err="1"/>
              <a:t>lived</a:t>
            </a:r>
            <a:r>
              <a:rPr lang="fr-FR" dirty="0"/>
              <a:t> </a:t>
            </a:r>
            <a:r>
              <a:rPr lang="fr-FR" dirty="0" err="1"/>
              <a:t>experience</a:t>
            </a:r>
            <a:endParaRPr lang="fr-FR" dirty="0"/>
          </a:p>
          <a:p>
            <a:pPr>
              <a:lnSpc>
                <a:spcPct val="110000"/>
              </a:lnSpc>
              <a:buFontTx/>
              <a:buChar char="-"/>
            </a:pPr>
            <a:r>
              <a:rPr lang="fr-FR" dirty="0"/>
              <a:t>to </a:t>
            </a:r>
            <a:r>
              <a:rPr lang="fr-FR" dirty="0" err="1"/>
              <a:t>account</a:t>
            </a:r>
            <a:r>
              <a:rPr lang="fr-FR" dirty="0"/>
              <a:t> for moral and civil </a:t>
            </a:r>
            <a:r>
              <a:rPr lang="fr-FR" dirty="0" err="1"/>
              <a:t>autonomy</a:t>
            </a:r>
            <a:r>
              <a:rPr lang="fr-FR" dirty="0"/>
              <a:t> (not </a:t>
            </a:r>
            <a:r>
              <a:rPr lang="fr-FR" dirty="0" err="1"/>
              <a:t>only</a:t>
            </a:r>
            <a:r>
              <a:rPr lang="fr-FR" dirty="0"/>
              <a:t> </a:t>
            </a:r>
            <a:r>
              <a:rPr lang="fr-FR" dirty="0" err="1"/>
              <a:t>functional</a:t>
            </a:r>
            <a:r>
              <a:rPr lang="fr-FR" dirty="0"/>
              <a:t>) : </a:t>
            </a:r>
            <a:r>
              <a:rPr lang="fr-FR" dirty="0" err="1"/>
              <a:t>one’s</a:t>
            </a:r>
            <a:r>
              <a:rPr lang="fr-FR" dirty="0"/>
              <a:t> values, </a:t>
            </a:r>
            <a:r>
              <a:rPr lang="fr-FR" dirty="0" err="1"/>
              <a:t>representations</a:t>
            </a:r>
            <a:r>
              <a:rPr lang="fr-FR" dirty="0"/>
              <a:t>, </a:t>
            </a:r>
            <a:r>
              <a:rPr lang="fr-FR" dirty="0" err="1"/>
              <a:t>desires</a:t>
            </a:r>
            <a:r>
              <a:rPr lang="fr-FR" dirty="0"/>
              <a:t>, &amp; </a:t>
            </a:r>
            <a:r>
              <a:rPr lang="fr-FR" dirty="0" err="1"/>
              <a:t>capacities</a:t>
            </a:r>
            <a:r>
              <a:rPr lang="fr-FR" dirty="0"/>
              <a:t> as a </a:t>
            </a:r>
            <a:r>
              <a:rPr lang="fr-FR" dirty="0" err="1"/>
              <a:t>citizen</a:t>
            </a:r>
            <a:endParaRPr lang="fr-FR" dirty="0"/>
          </a:p>
          <a:p>
            <a:pPr>
              <a:lnSpc>
                <a:spcPct val="110000"/>
              </a:lnSpc>
              <a:buFontTx/>
              <a:buChar char="-"/>
            </a:pPr>
            <a:r>
              <a:rPr lang="fr-FR" dirty="0" err="1"/>
              <a:t>consider</a:t>
            </a:r>
            <a:r>
              <a:rPr lang="fr-FR" dirty="0"/>
              <a:t> </a:t>
            </a:r>
            <a:r>
              <a:rPr lang="fr-FR" dirty="0" err="1"/>
              <a:t>secondary</a:t>
            </a:r>
            <a:r>
              <a:rPr lang="fr-FR" dirty="0"/>
              <a:t> </a:t>
            </a:r>
            <a:r>
              <a:rPr lang="fr-FR" dirty="0" err="1"/>
              <a:t>needs</a:t>
            </a:r>
            <a:r>
              <a:rPr lang="fr-FR" dirty="0"/>
              <a:t> (</a:t>
            </a:r>
            <a:r>
              <a:rPr lang="fr-FR" dirty="0" err="1"/>
              <a:t>Kitwood</a:t>
            </a:r>
            <a:r>
              <a:rPr lang="fr-FR" dirty="0"/>
              <a:t>, Rogers)</a:t>
            </a:r>
          </a:p>
          <a:p>
            <a:pPr marL="0" indent="0" algn="just">
              <a:lnSpc>
                <a:spcPct val="110000"/>
              </a:lnSpc>
              <a:buNone/>
              <a:tabLst>
                <a:tab pos="457200" algn="l"/>
                <a:tab pos="914400" algn="l"/>
              </a:tabLst>
            </a:pPr>
            <a:endParaRPr lang="fr-FR" i="1" dirty="0"/>
          </a:p>
        </p:txBody>
      </p:sp>
      <p:pic>
        <p:nvPicPr>
          <p:cNvPr id="4" name="Picture 2" descr="Blogging Against Disabilism (Doodle) – RachelCreative">
            <a:extLst>
              <a:ext uri="{FF2B5EF4-FFF2-40B4-BE49-F238E27FC236}">
                <a16:creationId xmlns:a16="http://schemas.microsoft.com/office/drawing/2014/main" id="{33397BE2-172A-3C5D-D5F5-CDC2F3DDC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765" y="1133074"/>
            <a:ext cx="3831235" cy="270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219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4AB32-0E78-3BF2-4C7E-18EF40942E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B037307-01C7-D47F-E0AC-58E496583F1F}"/>
              </a:ext>
            </a:extLst>
          </p:cNvPr>
          <p:cNvSpPr>
            <a:spLocks noGrp="1"/>
          </p:cNvSpPr>
          <p:nvPr>
            <p:ph type="title"/>
          </p:nvPr>
        </p:nvSpPr>
        <p:spPr/>
        <p:txBody>
          <a:bodyPr/>
          <a:lstStyle/>
          <a:p>
            <a:r>
              <a:rPr lang="fr-FR" dirty="0" err="1">
                <a:solidFill>
                  <a:schemeClr val="accent1"/>
                </a:solidFill>
              </a:rPr>
              <a:t>Take</a:t>
            </a:r>
            <a:r>
              <a:rPr lang="fr-FR" dirty="0">
                <a:solidFill>
                  <a:schemeClr val="accent1"/>
                </a:solidFill>
              </a:rPr>
              <a:t> home message to finish</a:t>
            </a:r>
          </a:p>
        </p:txBody>
      </p:sp>
      <p:sp>
        <p:nvSpPr>
          <p:cNvPr id="3" name="Espace réservé du contenu 2">
            <a:extLst>
              <a:ext uri="{FF2B5EF4-FFF2-40B4-BE49-F238E27FC236}">
                <a16:creationId xmlns:a16="http://schemas.microsoft.com/office/drawing/2014/main" id="{F81F8AB4-581A-C49E-1B52-962F06D34825}"/>
              </a:ext>
            </a:extLst>
          </p:cNvPr>
          <p:cNvSpPr>
            <a:spLocks noGrp="1"/>
          </p:cNvSpPr>
          <p:nvPr>
            <p:ph idx="1"/>
          </p:nvPr>
        </p:nvSpPr>
        <p:spPr>
          <a:xfrm>
            <a:off x="838199" y="1402914"/>
            <a:ext cx="10785953" cy="5455085"/>
          </a:xfrm>
        </p:spPr>
        <p:txBody>
          <a:bodyPr>
            <a:normAutofit lnSpcReduction="10000"/>
          </a:bodyPr>
          <a:lstStyle/>
          <a:p>
            <a:pPr marL="0" indent="0">
              <a:lnSpc>
                <a:spcPct val="120000"/>
              </a:lnSpc>
              <a:buNone/>
            </a:pPr>
            <a:r>
              <a:rPr lang="fr-BE" sz="2800" b="1" dirty="0">
                <a:solidFill>
                  <a:schemeClr val="accent1"/>
                </a:solidFill>
                <a:sym typeface="Wingdings" pitchFamily="2" charset="2"/>
              </a:rPr>
              <a:t> </a:t>
            </a:r>
            <a:r>
              <a:rPr lang="fr-BE" sz="2800" b="1" dirty="0">
                <a:solidFill>
                  <a:schemeClr val="accent1"/>
                </a:solidFill>
              </a:rPr>
              <a:t>Major </a:t>
            </a:r>
            <a:r>
              <a:rPr lang="fr-BE" sz="2800" b="1" dirty="0">
                <a:solidFill>
                  <a:schemeClr val="accent2"/>
                </a:solidFill>
              </a:rPr>
              <a:t>care and </a:t>
            </a:r>
            <a:r>
              <a:rPr lang="fr-BE" sz="2800" b="1" dirty="0" err="1">
                <a:solidFill>
                  <a:schemeClr val="accent2"/>
                </a:solidFill>
              </a:rPr>
              <a:t>ethics</a:t>
            </a:r>
            <a:r>
              <a:rPr lang="fr-BE" sz="2800" b="1" dirty="0">
                <a:solidFill>
                  <a:schemeClr val="accent2"/>
                </a:solidFill>
              </a:rPr>
              <a:t> challenges </a:t>
            </a:r>
            <a:r>
              <a:rPr lang="fr-BE" sz="2800" b="1" dirty="0">
                <a:solidFill>
                  <a:schemeClr val="accent1"/>
                </a:solidFill>
              </a:rPr>
              <a:t>at a global </a:t>
            </a:r>
            <a:r>
              <a:rPr lang="fr-BE" sz="2800" b="1" dirty="0" err="1">
                <a:solidFill>
                  <a:schemeClr val="accent1"/>
                </a:solidFill>
              </a:rPr>
              <a:t>scale</a:t>
            </a:r>
            <a:r>
              <a:rPr lang="fr-BE" sz="2800" b="1" dirty="0">
                <a:solidFill>
                  <a:schemeClr val="accent1"/>
                </a:solidFill>
              </a:rPr>
              <a:t> </a:t>
            </a:r>
            <a:r>
              <a:rPr lang="fr-BE" sz="2800" i="1" dirty="0" err="1"/>
              <a:t>chronic</a:t>
            </a:r>
            <a:r>
              <a:rPr lang="fr-BE" sz="2800" i="1" dirty="0"/>
              <a:t> </a:t>
            </a:r>
            <a:r>
              <a:rPr lang="fr-BE" sz="2800" i="1" dirty="0" err="1"/>
              <a:t>diseases</a:t>
            </a:r>
            <a:r>
              <a:rPr lang="fr-BE" i="1" dirty="0"/>
              <a:t>, n</a:t>
            </a:r>
            <a:r>
              <a:rPr lang="en-US" sz="2800" i="1" dirty="0">
                <a:latin typeface="Aptos" panose="020B0004020202020204" pitchFamily="34" charset="0"/>
                <a:ea typeface="Times New Roman" panose="02020603050405020304" pitchFamily="18" charset="0"/>
                <a:cs typeface="Aptos" panose="020B0004020202020204" pitchFamily="34" charset="0"/>
              </a:rPr>
              <a:t>euro-evolutive diseases, changes due to advanced age, long-term mental health issues</a:t>
            </a:r>
          </a:p>
          <a:p>
            <a:pPr marL="0" indent="0">
              <a:lnSpc>
                <a:spcPct val="120000"/>
              </a:lnSpc>
              <a:buNone/>
            </a:pPr>
            <a:r>
              <a:rPr lang="fr-BE" sz="2800" b="1" dirty="0">
                <a:solidFill>
                  <a:schemeClr val="accent1"/>
                </a:solidFill>
                <a:sym typeface="Wingdings" pitchFamily="2" charset="2"/>
              </a:rPr>
              <a:t> </a:t>
            </a:r>
            <a:r>
              <a:rPr lang="fr-BE" sz="2800" b="1" dirty="0">
                <a:solidFill>
                  <a:schemeClr val="accent1"/>
                </a:solidFill>
              </a:rPr>
              <a:t>Challenges </a:t>
            </a:r>
            <a:r>
              <a:rPr lang="fr-BE" sz="2800" b="1" dirty="0" err="1">
                <a:solidFill>
                  <a:schemeClr val="accent1"/>
                </a:solidFill>
              </a:rPr>
              <a:t>that</a:t>
            </a:r>
            <a:r>
              <a:rPr lang="fr-BE" sz="2800" b="1" dirty="0">
                <a:solidFill>
                  <a:schemeClr val="accent1"/>
                </a:solidFill>
              </a:rPr>
              <a:t> </a:t>
            </a:r>
            <a:r>
              <a:rPr lang="fr-BE" sz="2800" b="1" dirty="0" err="1">
                <a:solidFill>
                  <a:schemeClr val="accent1"/>
                </a:solidFill>
              </a:rPr>
              <a:t>might</a:t>
            </a:r>
            <a:r>
              <a:rPr lang="fr-BE" sz="2800" b="1" dirty="0">
                <a:solidFill>
                  <a:schemeClr val="accent1"/>
                </a:solidFill>
              </a:rPr>
              <a:t> </a:t>
            </a:r>
            <a:r>
              <a:rPr lang="fr-BE" sz="2800" b="1" dirty="0" err="1">
                <a:solidFill>
                  <a:schemeClr val="accent1"/>
                </a:solidFill>
              </a:rPr>
              <a:t>usefully</a:t>
            </a:r>
            <a:r>
              <a:rPr lang="fr-BE" sz="2800" b="1" dirty="0">
                <a:solidFill>
                  <a:schemeClr val="accent1"/>
                </a:solidFill>
              </a:rPr>
              <a:t> </a:t>
            </a:r>
            <a:r>
              <a:rPr lang="fr-BE" sz="2800" b="1" dirty="0" err="1">
                <a:solidFill>
                  <a:schemeClr val="accent1"/>
                </a:solidFill>
              </a:rPr>
              <a:t>be</a:t>
            </a:r>
            <a:r>
              <a:rPr lang="fr-BE" sz="2800" b="1" dirty="0">
                <a:solidFill>
                  <a:schemeClr val="accent1"/>
                </a:solidFill>
              </a:rPr>
              <a:t> </a:t>
            </a:r>
            <a:r>
              <a:rPr lang="fr-BE" sz="2800" b="1" dirty="0" err="1">
                <a:solidFill>
                  <a:schemeClr val="accent1"/>
                </a:solidFill>
              </a:rPr>
              <a:t>considered</a:t>
            </a:r>
            <a:r>
              <a:rPr lang="fr-BE" sz="2800" b="1" dirty="0">
                <a:solidFill>
                  <a:schemeClr val="accent1"/>
                </a:solidFill>
              </a:rPr>
              <a:t> </a:t>
            </a:r>
            <a:r>
              <a:rPr lang="fr-BE" sz="2800" b="1" dirty="0" err="1">
                <a:solidFill>
                  <a:schemeClr val="accent1"/>
                </a:solidFill>
              </a:rPr>
              <a:t>from</a:t>
            </a:r>
            <a:r>
              <a:rPr lang="fr-BE" sz="2800" b="1" dirty="0">
                <a:solidFill>
                  <a:schemeClr val="accent1"/>
                </a:solidFill>
              </a:rPr>
              <a:t> the point of </a:t>
            </a:r>
            <a:r>
              <a:rPr lang="fr-BE" sz="2800" b="1" dirty="0" err="1">
                <a:solidFill>
                  <a:schemeClr val="accent1"/>
                </a:solidFill>
              </a:rPr>
              <a:t>view</a:t>
            </a:r>
            <a:r>
              <a:rPr lang="fr-BE" sz="2800" b="1" dirty="0">
                <a:solidFill>
                  <a:schemeClr val="accent1"/>
                </a:solidFill>
              </a:rPr>
              <a:t> </a:t>
            </a:r>
            <a:r>
              <a:rPr lang="fr-BE" sz="2800" b="1" dirty="0" err="1">
                <a:solidFill>
                  <a:schemeClr val="accent1"/>
                </a:solidFill>
              </a:rPr>
              <a:t>developed</a:t>
            </a:r>
            <a:r>
              <a:rPr lang="fr-BE" sz="2800" b="1" dirty="0">
                <a:solidFill>
                  <a:schemeClr val="accent1"/>
                </a:solidFill>
              </a:rPr>
              <a:t> by the </a:t>
            </a:r>
            <a:r>
              <a:rPr lang="fr-BE" sz="2800" b="1" dirty="0" err="1">
                <a:solidFill>
                  <a:schemeClr val="accent1"/>
                </a:solidFill>
              </a:rPr>
              <a:t>disability</a:t>
            </a:r>
            <a:r>
              <a:rPr lang="fr-BE" sz="2800" b="1" dirty="0">
                <a:solidFill>
                  <a:schemeClr val="accent1"/>
                </a:solidFill>
              </a:rPr>
              <a:t> </a:t>
            </a:r>
            <a:r>
              <a:rPr lang="fr-BE" sz="2800" b="1" dirty="0" err="1">
                <a:solidFill>
                  <a:schemeClr val="accent1"/>
                </a:solidFill>
              </a:rPr>
              <a:t>movements</a:t>
            </a:r>
            <a:r>
              <a:rPr lang="fr-BE" sz="2800" b="1" dirty="0">
                <a:solidFill>
                  <a:schemeClr val="accent1"/>
                </a:solidFill>
              </a:rPr>
              <a:t> &amp; </a:t>
            </a:r>
            <a:r>
              <a:rPr lang="fr-BE" sz="2800" b="1" dirty="0" err="1">
                <a:solidFill>
                  <a:schemeClr val="accent1"/>
                </a:solidFill>
              </a:rPr>
              <a:t>studies</a:t>
            </a:r>
            <a:endParaRPr lang="fr-BE" sz="2800" b="1" dirty="0">
              <a:solidFill>
                <a:schemeClr val="accent1"/>
              </a:solidFill>
            </a:endParaRPr>
          </a:p>
          <a:p>
            <a:pPr marL="0" indent="0">
              <a:lnSpc>
                <a:spcPct val="120000"/>
              </a:lnSpc>
              <a:buNone/>
            </a:pPr>
            <a:r>
              <a:rPr lang="fr-BE" b="1" dirty="0">
                <a:solidFill>
                  <a:schemeClr val="accent1"/>
                </a:solidFill>
                <a:sym typeface="Wingdings" pitchFamily="2" charset="2"/>
              </a:rPr>
              <a:t> </a:t>
            </a:r>
            <a:r>
              <a:rPr lang="fr-BE" b="1" dirty="0">
                <a:solidFill>
                  <a:schemeClr val="accent1"/>
                </a:solidFill>
              </a:rPr>
              <a:t>To « de-</a:t>
            </a:r>
            <a:r>
              <a:rPr lang="fr-BE" b="1" dirty="0" err="1">
                <a:solidFill>
                  <a:schemeClr val="accent1"/>
                </a:solidFill>
              </a:rPr>
              <a:t>medicalise</a:t>
            </a:r>
            <a:r>
              <a:rPr lang="fr-BE" b="1" dirty="0">
                <a:solidFill>
                  <a:schemeClr val="accent1"/>
                </a:solidFill>
              </a:rPr>
              <a:t> » ? Fundamental </a:t>
            </a:r>
            <a:r>
              <a:rPr lang="fr-BE" b="1" dirty="0" err="1">
                <a:solidFill>
                  <a:schemeClr val="accent1"/>
                </a:solidFill>
              </a:rPr>
              <a:t>rights</a:t>
            </a:r>
            <a:r>
              <a:rPr lang="fr-BE" b="1" dirty="0">
                <a:solidFill>
                  <a:schemeClr val="accent1"/>
                </a:solidFill>
              </a:rPr>
              <a:t> + social model + « </a:t>
            </a:r>
            <a:r>
              <a:rPr lang="fr-BE" b="1" dirty="0" err="1">
                <a:solidFill>
                  <a:schemeClr val="accent1"/>
                </a:solidFill>
              </a:rPr>
              <a:t>anthropological</a:t>
            </a:r>
            <a:r>
              <a:rPr lang="fr-BE" b="1" dirty="0">
                <a:solidFill>
                  <a:schemeClr val="accent1"/>
                </a:solidFill>
              </a:rPr>
              <a:t> » </a:t>
            </a:r>
            <a:r>
              <a:rPr lang="fr-BE" b="1" dirty="0" err="1">
                <a:solidFill>
                  <a:schemeClr val="accent1"/>
                </a:solidFill>
              </a:rPr>
              <a:t>considerations</a:t>
            </a:r>
            <a:endParaRPr lang="fr-BE" b="1" dirty="0">
              <a:solidFill>
                <a:schemeClr val="accent1"/>
              </a:solidFill>
            </a:endParaRPr>
          </a:p>
          <a:p>
            <a:pPr marL="0" indent="0" algn="just">
              <a:lnSpc>
                <a:spcPct val="110000"/>
              </a:lnSpc>
              <a:buNone/>
              <a:tabLst>
                <a:tab pos="457200" algn="l"/>
                <a:tab pos="914400" algn="l"/>
              </a:tabLst>
            </a:pPr>
            <a:r>
              <a:rPr lang="en-US" sz="2800" b="1" dirty="0">
                <a:solidFill>
                  <a:schemeClr val="accent1"/>
                </a:solidFill>
                <a:latin typeface="Aptos" panose="020B0004020202020204" pitchFamily="34" charset="0"/>
                <a:ea typeface="Times New Roman" panose="02020603050405020304" pitchFamily="18" charset="0"/>
                <a:cs typeface="Aptos" panose="020B0004020202020204" pitchFamily="34" charset="0"/>
                <a:sym typeface="Wingdings" pitchFamily="2" charset="2"/>
              </a:rPr>
              <a:t> </a:t>
            </a:r>
            <a:r>
              <a:rPr lang="en-US" sz="2800" b="1" dirty="0">
                <a:solidFill>
                  <a:schemeClr val="accent1"/>
                </a:solidFill>
                <a:latin typeface="Aptos" panose="020B0004020202020204" pitchFamily="34" charset="0"/>
                <a:ea typeface="Times New Roman" panose="02020603050405020304" pitchFamily="18" charset="0"/>
                <a:cs typeface="Aptos" panose="020B0004020202020204" pitchFamily="34" charset="0"/>
              </a:rPr>
              <a:t>Towards an ethic of care (Joan </a:t>
            </a:r>
            <a:r>
              <a:rPr lang="en-US" sz="2800" b="1" dirty="0" err="1">
                <a:solidFill>
                  <a:schemeClr val="accent1"/>
                </a:solidFill>
                <a:latin typeface="Aptos" panose="020B0004020202020204" pitchFamily="34" charset="0"/>
                <a:ea typeface="Times New Roman" panose="02020603050405020304" pitchFamily="18" charset="0"/>
                <a:cs typeface="Aptos" panose="020B0004020202020204" pitchFamily="34" charset="0"/>
              </a:rPr>
              <a:t>Tronto</a:t>
            </a:r>
            <a:r>
              <a:rPr lang="en-US" sz="2800" b="1" dirty="0">
                <a:solidFill>
                  <a:schemeClr val="accent1"/>
                </a:solidFill>
                <a:latin typeface="Aptos" panose="020B0004020202020204" pitchFamily="34" charset="0"/>
                <a:ea typeface="Times New Roman" panose="02020603050405020304" pitchFamily="18" charset="0"/>
                <a:cs typeface="Aptos" panose="020B0004020202020204" pitchFamily="34" charset="0"/>
              </a:rPr>
              <a:t>, 1993, </a:t>
            </a:r>
            <a:r>
              <a:rPr lang="en-US" sz="2800" b="1" dirty="0" err="1">
                <a:solidFill>
                  <a:schemeClr val="accent1"/>
                </a:solidFill>
                <a:latin typeface="Aptos" panose="020B0004020202020204" pitchFamily="34" charset="0"/>
                <a:ea typeface="Times New Roman" panose="02020603050405020304" pitchFamily="18" charset="0"/>
                <a:cs typeface="Aptos" panose="020B0004020202020204" pitchFamily="34" charset="0"/>
              </a:rPr>
              <a:t>Molinier</a:t>
            </a:r>
            <a:r>
              <a:rPr lang="en-US" sz="2800" b="1" dirty="0">
                <a:solidFill>
                  <a:schemeClr val="accent1"/>
                </a:solidFill>
                <a:latin typeface="Aptos" panose="020B0004020202020204" pitchFamily="34" charset="0"/>
                <a:ea typeface="Times New Roman" panose="02020603050405020304" pitchFamily="18" charset="0"/>
                <a:cs typeface="Aptos" panose="020B0004020202020204" pitchFamily="34" charset="0"/>
              </a:rPr>
              <a:t>, 2020), for which </a:t>
            </a:r>
            <a:r>
              <a:rPr lang="en-US" sz="2800" b="1" dirty="0">
                <a:solidFill>
                  <a:schemeClr val="accent2"/>
                </a:solidFill>
                <a:latin typeface="Aptos" panose="020B0004020202020204" pitchFamily="34" charset="0"/>
                <a:ea typeface="Times New Roman" panose="02020603050405020304" pitchFamily="18" charset="0"/>
                <a:cs typeface="Aptos" panose="020B0004020202020204" pitchFamily="34" charset="0"/>
              </a:rPr>
              <a:t>social justice and solidarity </a:t>
            </a:r>
            <a:r>
              <a:rPr lang="en-US" sz="2800" b="1" dirty="0">
                <a:solidFill>
                  <a:schemeClr val="accent1"/>
                </a:solidFill>
                <a:latin typeface="Aptos" panose="020B0004020202020204" pitchFamily="34" charset="0"/>
                <a:ea typeface="Times New Roman" panose="02020603050405020304" pitchFamily="18" charset="0"/>
                <a:cs typeface="Aptos" panose="020B0004020202020204" pitchFamily="34" charset="0"/>
              </a:rPr>
              <a:t>is a condition of a </a:t>
            </a:r>
            <a:r>
              <a:rPr lang="en-US" sz="2800" b="1" dirty="0">
                <a:solidFill>
                  <a:schemeClr val="accent2"/>
                </a:solidFill>
                <a:latin typeface="Aptos" panose="020B0004020202020204" pitchFamily="34" charset="0"/>
                <a:ea typeface="Times New Roman" panose="02020603050405020304" pitchFamily="18" charset="0"/>
                <a:cs typeface="Aptos" panose="020B0004020202020204" pitchFamily="34" charset="0"/>
              </a:rPr>
              <a:t>genuine</a:t>
            </a:r>
            <a:r>
              <a:rPr lang="en-US" sz="2800" b="1" dirty="0">
                <a:solidFill>
                  <a:schemeClr val="accent1"/>
                </a:solidFill>
                <a:latin typeface="Aptos" panose="020B0004020202020204" pitchFamily="34" charset="0"/>
                <a:ea typeface="Times New Roman" panose="02020603050405020304" pitchFamily="18" charset="0"/>
                <a:cs typeface="Aptos" panose="020B0004020202020204" pitchFamily="34" charset="0"/>
              </a:rPr>
              <a:t> </a:t>
            </a:r>
            <a:r>
              <a:rPr lang="en-US" sz="2800" b="1" dirty="0">
                <a:solidFill>
                  <a:schemeClr val="accent2"/>
                </a:solidFill>
                <a:latin typeface="Aptos" panose="020B0004020202020204" pitchFamily="34" charset="0"/>
                <a:ea typeface="Times New Roman" panose="02020603050405020304" pitchFamily="18" charset="0"/>
                <a:cs typeface="Aptos" panose="020B0004020202020204" pitchFamily="34" charset="0"/>
              </a:rPr>
              <a:t>autonomy</a:t>
            </a:r>
          </a:p>
          <a:p>
            <a:pPr marL="0" indent="0" algn="just">
              <a:lnSpc>
                <a:spcPct val="110000"/>
              </a:lnSpc>
              <a:buNone/>
              <a:tabLst>
                <a:tab pos="457200" algn="l"/>
                <a:tab pos="914400" algn="l"/>
              </a:tabLst>
            </a:pPr>
            <a:endParaRPr lang="fr-BE" sz="2800" b="1" dirty="0">
              <a:solidFill>
                <a:schemeClr val="accent1"/>
              </a:solidFill>
            </a:endParaRPr>
          </a:p>
          <a:p>
            <a:pPr marL="0" indent="0" algn="just">
              <a:lnSpc>
                <a:spcPct val="110000"/>
              </a:lnSpc>
              <a:buNone/>
              <a:tabLst>
                <a:tab pos="457200" algn="l"/>
                <a:tab pos="914400" algn="l"/>
              </a:tabLst>
            </a:pPr>
            <a:endParaRPr lang="fr-FR" i="1" dirty="0"/>
          </a:p>
        </p:txBody>
      </p:sp>
    </p:spTree>
    <p:extLst>
      <p:ext uri="{BB962C8B-B14F-4D97-AF65-F5344CB8AC3E}">
        <p14:creationId xmlns:p14="http://schemas.microsoft.com/office/powerpoint/2010/main" val="4015936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1C85-B1A5-8EDF-3585-0E7ED64EEF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F9F488-B3EA-C8E9-DE13-58D6E9E5B784}"/>
              </a:ext>
            </a:extLst>
          </p:cNvPr>
          <p:cNvSpPr>
            <a:spLocks noGrp="1"/>
          </p:cNvSpPr>
          <p:nvPr>
            <p:ph type="title"/>
          </p:nvPr>
        </p:nvSpPr>
        <p:spPr/>
        <p:txBody>
          <a:bodyPr>
            <a:normAutofit/>
          </a:bodyPr>
          <a:lstStyle/>
          <a:p>
            <a:endParaRPr lang="fr-FR" sz="4000" dirty="0"/>
          </a:p>
        </p:txBody>
      </p:sp>
      <p:sp>
        <p:nvSpPr>
          <p:cNvPr id="3" name="Espace réservé du contenu 2">
            <a:extLst>
              <a:ext uri="{FF2B5EF4-FFF2-40B4-BE49-F238E27FC236}">
                <a16:creationId xmlns:a16="http://schemas.microsoft.com/office/drawing/2014/main" id="{AF81AC35-25A9-F3E8-F114-5021FF7150A4}"/>
              </a:ext>
            </a:extLst>
          </p:cNvPr>
          <p:cNvSpPr>
            <a:spLocks noGrp="1"/>
          </p:cNvSpPr>
          <p:nvPr>
            <p:ph idx="1"/>
          </p:nvPr>
        </p:nvSpPr>
        <p:spPr>
          <a:xfrm>
            <a:off x="954742" y="1627322"/>
            <a:ext cx="10025808" cy="4362512"/>
          </a:xfrm>
        </p:spPr>
        <p:txBody>
          <a:bodyPr>
            <a:normAutofit/>
          </a:bodyPr>
          <a:lstStyle/>
          <a:p>
            <a:pPr marL="0" indent="0" algn="just">
              <a:lnSpc>
                <a:spcPts val="1500"/>
              </a:lnSpc>
              <a:buNone/>
              <a:tabLst>
                <a:tab pos="457200" algn="l"/>
                <a:tab pos="914400" algn="l"/>
              </a:tabLst>
            </a:pPr>
            <a:endParaRPr lang="fr-FR" sz="2000" i="1" dirty="0"/>
          </a:p>
          <a:p>
            <a:pPr marL="0" indent="0" algn="just">
              <a:lnSpc>
                <a:spcPts val="1500"/>
              </a:lnSpc>
              <a:buNone/>
              <a:tabLst>
                <a:tab pos="457200" algn="l"/>
                <a:tab pos="914400" algn="l"/>
              </a:tabLst>
            </a:pPr>
            <a:endParaRPr lang="fr-FR" sz="2000" i="1" dirty="0"/>
          </a:p>
          <a:p>
            <a:pPr marL="0" indent="0" algn="just">
              <a:lnSpc>
                <a:spcPts val="1500"/>
              </a:lnSpc>
              <a:buNone/>
              <a:tabLst>
                <a:tab pos="457200" algn="l"/>
                <a:tab pos="914400" algn="l"/>
              </a:tabLst>
            </a:pPr>
            <a:endParaRPr lang="fr-FR" sz="2000" i="1" dirty="0"/>
          </a:p>
          <a:p>
            <a:pPr marL="0" indent="0" algn="just">
              <a:lnSpc>
                <a:spcPct val="100000"/>
              </a:lnSpc>
              <a:buNone/>
              <a:tabLst>
                <a:tab pos="457200" algn="l"/>
                <a:tab pos="914400" algn="l"/>
              </a:tabLst>
            </a:pPr>
            <a:endParaRPr lang="fr-FR" sz="4400" b="1" dirty="0">
              <a:solidFill>
                <a:schemeClr val="accent1"/>
              </a:solidFill>
            </a:endParaRPr>
          </a:p>
          <a:p>
            <a:pPr marL="0" indent="0" algn="ctr">
              <a:lnSpc>
                <a:spcPts val="1500"/>
              </a:lnSpc>
              <a:buNone/>
              <a:tabLst>
                <a:tab pos="457200" algn="l"/>
                <a:tab pos="914400" algn="l"/>
              </a:tabLst>
            </a:pPr>
            <a:r>
              <a:rPr lang="fr-FR" sz="4400" b="1" i="1" dirty="0" err="1">
                <a:solidFill>
                  <a:schemeClr val="accent2"/>
                </a:solidFill>
              </a:rPr>
              <a:t>Thank</a:t>
            </a:r>
            <a:r>
              <a:rPr lang="fr-FR" sz="4400" b="1" i="1" dirty="0">
                <a:solidFill>
                  <a:schemeClr val="accent2"/>
                </a:solidFill>
              </a:rPr>
              <a:t> </a:t>
            </a:r>
            <a:r>
              <a:rPr lang="fr-FR" sz="4400" b="1" i="1" dirty="0" err="1">
                <a:solidFill>
                  <a:schemeClr val="accent2"/>
                </a:solidFill>
              </a:rPr>
              <a:t>you</a:t>
            </a:r>
            <a:r>
              <a:rPr lang="fr-FR" sz="4400" b="1" i="1" dirty="0">
                <a:solidFill>
                  <a:schemeClr val="accent2"/>
                </a:solidFill>
              </a:rPr>
              <a:t> for </a:t>
            </a:r>
            <a:r>
              <a:rPr lang="fr-FR" sz="4400" b="1" i="1" dirty="0" err="1">
                <a:solidFill>
                  <a:schemeClr val="accent2"/>
                </a:solidFill>
              </a:rPr>
              <a:t>your</a:t>
            </a:r>
            <a:r>
              <a:rPr lang="fr-FR" sz="4400" b="1" i="1" dirty="0">
                <a:solidFill>
                  <a:schemeClr val="accent2"/>
                </a:solidFill>
              </a:rPr>
              <a:t> attention</a:t>
            </a:r>
          </a:p>
        </p:txBody>
      </p:sp>
      <p:pic>
        <p:nvPicPr>
          <p:cNvPr id="5" name="Afbeelding 4" descr="Afbeelding met logo&#10;&#10;Automatisch gegenereerde beschrijving">
            <a:extLst>
              <a:ext uri="{FF2B5EF4-FFF2-40B4-BE49-F238E27FC236}">
                <a16:creationId xmlns:a16="http://schemas.microsoft.com/office/drawing/2014/main" id="{04A6CCDE-34C4-0517-65F6-949572CAA681}"/>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17EC7B7A-FCDB-D288-F5C7-2ABB24586ED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9A3C18E5-688C-5F77-6E9F-813515F0EA0C}"/>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228404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fontScale="90000"/>
          </a:bodyPr>
          <a:lstStyle/>
          <a:p>
            <a:br>
              <a:rPr lang="nl-BE" dirty="0">
                <a:solidFill>
                  <a:srgbClr val="2B769E"/>
                </a:solidFill>
                <a:cs typeface="Arial" panose="020B0604020202020204" pitchFamily="34" charset="0"/>
              </a:rPr>
            </a:br>
            <a:r>
              <a:rPr lang="nl-BE" dirty="0">
                <a:solidFill>
                  <a:srgbClr val="2B769E"/>
                </a:solidFill>
                <a:cs typeface="Arial" panose="020B0604020202020204" pitchFamily="34" charset="0"/>
              </a:rPr>
              <a:t>Ethical issues linked to vulnerable persons &amp; groups</a:t>
            </a:r>
            <a:br>
              <a:rPr lang="es-ES" sz="4000" dirty="0"/>
            </a:b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4" y="1600201"/>
            <a:ext cx="7849456" cy="3629000"/>
          </a:xfrm>
        </p:spPr>
        <p:txBody>
          <a:bodyPr>
            <a:normAutofit/>
          </a:bodyPr>
          <a:lstStyle/>
          <a:p>
            <a:endParaRPr lang="en-US" sz="20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endParaRPr>
          </a:p>
          <a:p>
            <a:r>
              <a:rPr lang="en-US" sz="2000" dirty="0">
                <a:effectLst/>
                <a:latin typeface="Aptos" panose="020B0004020202020204" pitchFamily="34" charset="0"/>
                <a:ea typeface="Times New Roman" panose="02020603050405020304" pitchFamily="18" charset="0"/>
                <a:cs typeface="Aptos" panose="020B0004020202020204" pitchFamily="34" charset="0"/>
              </a:rPr>
              <a:t>people suffering from dementia (opinion n. 73, 2017) </a:t>
            </a:r>
          </a:p>
          <a:p>
            <a:r>
              <a:rPr lang="en-US" dirty="0">
                <a:solidFill>
                  <a:schemeClr val="accent2"/>
                </a:solidFill>
                <a:effectLst/>
                <a:latin typeface="Aptos" panose="020B0004020202020204" pitchFamily="34" charset="0"/>
                <a:ea typeface="Times New Roman" panose="02020603050405020304" pitchFamily="18" charset="0"/>
                <a:cs typeface="Aptos" panose="020B0004020202020204" pitchFamily="34" charset="0"/>
              </a:rPr>
              <a:t>people with a disability (opinion n. 74, 2017)</a:t>
            </a:r>
          </a:p>
          <a:p>
            <a:r>
              <a:rPr lang="en-US" sz="2000" dirty="0">
                <a:effectLst/>
                <a:latin typeface="Aptos" panose="020B0004020202020204" pitchFamily="34" charset="0"/>
                <a:ea typeface="Times New Roman" panose="02020603050405020304" pitchFamily="18" charset="0"/>
                <a:cs typeface="Aptos" panose="020B0004020202020204" pitchFamily="34" charset="0"/>
              </a:rPr>
              <a:t>people suffering from chronic illnesses in the context of the Covid-19 pandemic (opinion n. 75, 2020)</a:t>
            </a:r>
          </a:p>
          <a:p>
            <a:r>
              <a:rPr lang="en-US" sz="2000" dirty="0">
                <a:effectLst/>
                <a:latin typeface="Aptos" panose="020B0004020202020204" pitchFamily="34" charset="0"/>
                <a:ea typeface="Times New Roman" panose="02020603050405020304" pitchFamily="18" charset="0"/>
                <a:cs typeface="Aptos" panose="020B0004020202020204" pitchFamily="34" charset="0"/>
              </a:rPr>
              <a:t>people living, working or passing through collective structures such as psychiatric hospitals, prisons and asylums for migrants (opinion n. 75, 2020, opinion n. 81, 2022)</a:t>
            </a:r>
          </a:p>
          <a:p>
            <a:r>
              <a:rPr lang="en-US" sz="2000" dirty="0">
                <a:effectLst/>
                <a:latin typeface="Aptos" panose="020B0004020202020204" pitchFamily="34" charset="0"/>
                <a:ea typeface="Times New Roman" panose="02020603050405020304" pitchFamily="18" charset="0"/>
                <a:cs typeface="Aptos" panose="020B0004020202020204" pitchFamily="34" charset="0"/>
              </a:rPr>
              <a:t>Elderly people living in nursing homes (opinion n. 75, 2020; opinion n. 78, 2021; opinion n. 84, 2023)</a:t>
            </a:r>
            <a:endParaRPr lang="fr-FR" sz="2000"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pic>
        <p:nvPicPr>
          <p:cNvPr id="12" name="Image 11">
            <a:extLst>
              <a:ext uri="{FF2B5EF4-FFF2-40B4-BE49-F238E27FC236}">
                <a16:creationId xmlns:a16="http://schemas.microsoft.com/office/drawing/2014/main" id="{424FEC44-C9A1-638A-A2F2-320511394D0D}"/>
              </a:ext>
            </a:extLst>
          </p:cNvPr>
          <p:cNvPicPr>
            <a:picLocks noChangeAspect="1"/>
          </p:cNvPicPr>
          <p:nvPr/>
        </p:nvPicPr>
        <p:blipFill>
          <a:blip r:embed="rId6"/>
          <a:stretch>
            <a:fillRect/>
          </a:stretch>
        </p:blipFill>
        <p:spPr>
          <a:xfrm>
            <a:off x="8933451" y="2487080"/>
            <a:ext cx="3223868" cy="1499293"/>
          </a:xfrm>
          <a:prstGeom prst="rect">
            <a:avLst/>
          </a:prstGeom>
        </p:spPr>
      </p:pic>
    </p:spTree>
    <p:extLst>
      <p:ext uri="{BB962C8B-B14F-4D97-AF65-F5344CB8AC3E}">
        <p14:creationId xmlns:p14="http://schemas.microsoft.com/office/powerpoint/2010/main" val="405505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Opinion no. 74 : request &amp; opinion</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3" y="1520575"/>
            <a:ext cx="10130319" cy="4469259"/>
          </a:xfrm>
        </p:spPr>
        <p:txBody>
          <a:bodyPr>
            <a:normAutofit lnSpcReduction="10000"/>
          </a:bodyPr>
          <a:lstStyle/>
          <a:p>
            <a:pPr marL="0" indent="0">
              <a:lnSpc>
                <a:spcPct val="100000"/>
              </a:lnSpc>
              <a:buNone/>
            </a:pPr>
            <a:r>
              <a:rPr lang="fr-FR" sz="2000" i="1" dirty="0"/>
              <a:t>Can </a:t>
            </a:r>
            <a:r>
              <a:rPr lang="fr-FR" sz="2000" b="1" i="1" dirty="0" err="1"/>
              <a:t>sexual</a:t>
            </a:r>
            <a:r>
              <a:rPr lang="fr-FR" sz="2000" b="1" i="1" dirty="0"/>
              <a:t> assistance </a:t>
            </a:r>
            <a:r>
              <a:rPr lang="fr-FR" sz="2000" i="1" dirty="0" err="1"/>
              <a:t>be</a:t>
            </a:r>
            <a:r>
              <a:rPr lang="fr-FR" sz="2000" i="1" dirty="0"/>
              <a:t> a </a:t>
            </a:r>
            <a:r>
              <a:rPr lang="fr-FR" sz="2000" i="1" dirty="0" err="1"/>
              <a:t>valid</a:t>
            </a:r>
            <a:r>
              <a:rPr lang="fr-FR" sz="2000" i="1" dirty="0"/>
              <a:t> and </a:t>
            </a:r>
            <a:r>
              <a:rPr lang="fr-FR" sz="2000" i="1" dirty="0" err="1"/>
              <a:t>legitimate</a:t>
            </a:r>
            <a:r>
              <a:rPr lang="fr-FR" sz="2000" i="1" dirty="0"/>
              <a:t> </a:t>
            </a:r>
            <a:r>
              <a:rPr lang="fr-FR" sz="2000" i="1" dirty="0" err="1"/>
              <a:t>means</a:t>
            </a:r>
            <a:r>
              <a:rPr lang="fr-FR" sz="2000" i="1" dirty="0"/>
              <a:t> of </a:t>
            </a:r>
            <a:r>
              <a:rPr lang="fr-FR" sz="2000" i="1" dirty="0" err="1"/>
              <a:t>contributing</a:t>
            </a:r>
            <a:r>
              <a:rPr lang="fr-FR" sz="2000" i="1" dirty="0"/>
              <a:t> to the </a:t>
            </a:r>
            <a:r>
              <a:rPr lang="fr-FR" sz="2000" i="1" dirty="0" err="1"/>
              <a:t>quality</a:t>
            </a:r>
            <a:r>
              <a:rPr lang="fr-FR" sz="2000" i="1" dirty="0"/>
              <a:t> of the </a:t>
            </a:r>
            <a:r>
              <a:rPr lang="fr-FR" sz="2000" i="1" dirty="0" err="1"/>
              <a:t>emotional</a:t>
            </a:r>
            <a:r>
              <a:rPr lang="fr-FR" sz="2000" i="1" dirty="0"/>
              <a:t>  and </a:t>
            </a:r>
            <a:r>
              <a:rPr lang="fr-FR" sz="2000" i="1" dirty="0" err="1"/>
              <a:t>sexual</a:t>
            </a:r>
            <a:r>
              <a:rPr lang="fr-FR" sz="2000" i="1" dirty="0"/>
              <a:t> life of </a:t>
            </a:r>
            <a:r>
              <a:rPr lang="fr-FR" sz="2000" i="1" dirty="0" err="1"/>
              <a:t>persons</a:t>
            </a:r>
            <a:r>
              <a:rPr lang="fr-FR" sz="2000" i="1" dirty="0"/>
              <a:t> </a:t>
            </a:r>
            <a:r>
              <a:rPr lang="fr-FR" sz="2000" i="1" dirty="0" err="1"/>
              <a:t>with</a:t>
            </a:r>
            <a:r>
              <a:rPr lang="fr-FR" sz="2000" i="1" dirty="0"/>
              <a:t> a </a:t>
            </a:r>
            <a:r>
              <a:rPr lang="fr-FR" sz="2000" i="1" dirty="0" err="1"/>
              <a:t>disability</a:t>
            </a:r>
            <a:r>
              <a:rPr lang="fr-FR" sz="2000" i="1" dirty="0"/>
              <a:t>? </a:t>
            </a:r>
          </a:p>
          <a:p>
            <a:pPr marL="0" indent="0">
              <a:lnSpc>
                <a:spcPct val="100000"/>
              </a:lnSpc>
              <a:buNone/>
            </a:pPr>
            <a:r>
              <a:rPr lang="fr-FR" sz="2000" i="1" dirty="0"/>
              <a:t>Can </a:t>
            </a:r>
            <a:r>
              <a:rPr lang="fr-FR" sz="2000" i="1" dirty="0" err="1"/>
              <a:t>this</a:t>
            </a:r>
            <a:r>
              <a:rPr lang="fr-FR" sz="2000" i="1" dirty="0"/>
              <a:t> assistance </a:t>
            </a:r>
            <a:r>
              <a:rPr lang="fr-FR" sz="2000" i="1" dirty="0" err="1"/>
              <a:t>be</a:t>
            </a:r>
            <a:r>
              <a:rPr lang="fr-FR" sz="2000" i="1" dirty="0"/>
              <a:t> </a:t>
            </a:r>
            <a:r>
              <a:rPr lang="fr-FR" sz="2000" i="1" dirty="0" err="1"/>
              <a:t>considered</a:t>
            </a:r>
            <a:r>
              <a:rPr lang="fr-FR" sz="2000" i="1" dirty="0"/>
              <a:t> to </a:t>
            </a:r>
            <a:r>
              <a:rPr lang="fr-FR" sz="2000" i="1" dirty="0" err="1"/>
              <a:t>be</a:t>
            </a:r>
            <a:r>
              <a:rPr lang="fr-FR" sz="2000" i="1" dirty="0"/>
              <a:t> </a:t>
            </a:r>
            <a:r>
              <a:rPr lang="fr-FR" sz="2000" i="1" dirty="0" err="1"/>
              <a:t>conducive</a:t>
            </a:r>
            <a:r>
              <a:rPr lang="fr-FR" sz="2000" i="1" dirty="0"/>
              <a:t> to the </a:t>
            </a:r>
            <a:r>
              <a:rPr lang="fr-FR" sz="2000" i="1" dirty="0" err="1"/>
              <a:t>health</a:t>
            </a:r>
            <a:r>
              <a:rPr lang="fr-FR" sz="2000" i="1" dirty="0"/>
              <a:t> (as </a:t>
            </a:r>
            <a:r>
              <a:rPr lang="fr-FR" sz="2000" i="1" dirty="0" err="1"/>
              <a:t>defined</a:t>
            </a:r>
            <a:r>
              <a:rPr lang="fr-FR" sz="2000" i="1" dirty="0"/>
              <a:t> by the WHO) of </a:t>
            </a:r>
            <a:r>
              <a:rPr lang="fr-FR" sz="2000" i="1" dirty="0" err="1"/>
              <a:t>persons</a:t>
            </a:r>
            <a:r>
              <a:rPr lang="fr-FR" sz="2000" i="1" dirty="0"/>
              <a:t> </a:t>
            </a:r>
            <a:r>
              <a:rPr lang="fr-FR" sz="2000" i="1" dirty="0" err="1"/>
              <a:t>with</a:t>
            </a:r>
            <a:r>
              <a:rPr lang="fr-FR" sz="2000" i="1" dirty="0"/>
              <a:t> a </a:t>
            </a:r>
            <a:r>
              <a:rPr lang="fr-FR" sz="2000" i="1" dirty="0" err="1"/>
              <a:t>disability</a:t>
            </a:r>
            <a:r>
              <a:rPr lang="fr-FR" sz="2000" i="1" dirty="0"/>
              <a:t>? </a:t>
            </a:r>
          </a:p>
          <a:p>
            <a:pPr marL="0" indent="0">
              <a:lnSpc>
                <a:spcPct val="100000"/>
              </a:lnSpc>
              <a:buNone/>
            </a:pPr>
            <a:r>
              <a:rPr lang="fr-FR" sz="2000" i="1" dirty="0"/>
              <a:t>Is </a:t>
            </a:r>
            <a:r>
              <a:rPr lang="fr-FR" sz="2000" i="1" dirty="0" err="1"/>
              <a:t>it</a:t>
            </a:r>
            <a:r>
              <a:rPr lang="fr-FR" sz="2000" i="1" dirty="0"/>
              <a:t> </a:t>
            </a:r>
            <a:r>
              <a:rPr lang="fr-FR" sz="2000" i="1" dirty="0" err="1"/>
              <a:t>ethically</a:t>
            </a:r>
            <a:r>
              <a:rPr lang="fr-FR" sz="2000" i="1" dirty="0"/>
              <a:t> acceptable for public </a:t>
            </a:r>
            <a:r>
              <a:rPr lang="fr-FR" sz="2000" i="1" dirty="0" err="1"/>
              <a:t>authorities</a:t>
            </a:r>
            <a:r>
              <a:rPr lang="fr-FR" sz="2000" i="1" dirty="0"/>
              <a:t> to support </a:t>
            </a:r>
            <a:r>
              <a:rPr lang="fr-FR" sz="2000" i="1" dirty="0" err="1"/>
              <a:t>accessibility</a:t>
            </a:r>
            <a:r>
              <a:rPr lang="fr-FR" sz="2000" i="1" dirty="0"/>
              <a:t> to </a:t>
            </a:r>
            <a:r>
              <a:rPr lang="fr-FR" sz="2000" i="1" dirty="0" err="1"/>
              <a:t>socially</a:t>
            </a:r>
            <a:r>
              <a:rPr lang="fr-FR" sz="2000" i="1" dirty="0"/>
              <a:t> </a:t>
            </a:r>
            <a:r>
              <a:rPr lang="fr-FR" sz="2000" i="1" dirty="0" err="1"/>
              <a:t>organized</a:t>
            </a:r>
            <a:r>
              <a:rPr lang="fr-FR" sz="2000" i="1" dirty="0"/>
              <a:t> </a:t>
            </a:r>
            <a:r>
              <a:rPr lang="fr-FR" sz="2000" i="1" dirty="0" err="1"/>
              <a:t>sexual</a:t>
            </a:r>
            <a:r>
              <a:rPr lang="fr-FR" sz="2000" i="1" dirty="0"/>
              <a:t> assistance for </a:t>
            </a:r>
            <a:r>
              <a:rPr lang="fr-FR" sz="2000" i="1" dirty="0" err="1"/>
              <a:t>persons</a:t>
            </a:r>
            <a:r>
              <a:rPr lang="fr-FR" sz="2000" i="1" dirty="0"/>
              <a:t> </a:t>
            </a:r>
            <a:r>
              <a:rPr lang="fr-FR" sz="2000" i="1" dirty="0" err="1"/>
              <a:t>with</a:t>
            </a:r>
            <a:r>
              <a:rPr lang="fr-FR" sz="2000" i="1" dirty="0"/>
              <a:t> </a:t>
            </a:r>
            <a:r>
              <a:rPr lang="fr-FR" sz="2000" i="1" dirty="0" err="1"/>
              <a:t>disabilities</a:t>
            </a:r>
            <a:r>
              <a:rPr lang="fr-FR" sz="2000" i="1" dirty="0"/>
              <a:t> and </a:t>
            </a:r>
            <a:r>
              <a:rPr lang="fr-FR" sz="2000" i="1" dirty="0" err="1"/>
              <a:t>under</a:t>
            </a:r>
            <a:r>
              <a:rPr lang="fr-FR" sz="2000" i="1" dirty="0"/>
              <a:t> </a:t>
            </a:r>
            <a:r>
              <a:rPr lang="fr-FR" sz="2000" i="1" dirty="0" err="1"/>
              <a:t>what</a:t>
            </a:r>
            <a:r>
              <a:rPr lang="fr-FR" sz="2000" i="1" dirty="0"/>
              <a:t> conditions ?</a:t>
            </a:r>
          </a:p>
          <a:p>
            <a:pPr marL="0" indent="0">
              <a:lnSpc>
                <a:spcPct val="100000"/>
              </a:lnSpc>
              <a:buNone/>
            </a:pPr>
            <a:endParaRPr lang="fr-FR" sz="2000" i="1" dirty="0">
              <a:solidFill>
                <a:schemeClr val="accent2"/>
              </a:solidFill>
            </a:endParaRPr>
          </a:p>
          <a:p>
            <a:pPr marL="0" indent="0">
              <a:lnSpc>
                <a:spcPct val="100000"/>
              </a:lnSpc>
              <a:buNone/>
            </a:pPr>
            <a:r>
              <a:rPr lang="fr-FR" sz="2000" i="1" dirty="0" err="1">
                <a:solidFill>
                  <a:schemeClr val="accent2"/>
                </a:solidFill>
              </a:rPr>
              <a:t>Insofar</a:t>
            </a:r>
            <a:r>
              <a:rPr lang="fr-FR" sz="2000" i="1" dirty="0">
                <a:solidFill>
                  <a:schemeClr val="accent2"/>
                </a:solidFill>
              </a:rPr>
              <a:t> as « </a:t>
            </a:r>
            <a:r>
              <a:rPr lang="fr-BE" sz="2000" dirty="0" err="1">
                <a:solidFill>
                  <a:schemeClr val="accent2"/>
                </a:solidFill>
              </a:rPr>
              <a:t>Health</a:t>
            </a:r>
            <a:r>
              <a:rPr lang="fr-BE" sz="2000" dirty="0">
                <a:solidFill>
                  <a:schemeClr val="accent2"/>
                </a:solidFill>
              </a:rPr>
              <a:t> </a:t>
            </a:r>
            <a:r>
              <a:rPr lang="fr-BE" sz="2000" dirty="0" err="1">
                <a:solidFill>
                  <a:schemeClr val="accent2"/>
                </a:solidFill>
              </a:rPr>
              <a:t>is</a:t>
            </a:r>
            <a:r>
              <a:rPr lang="fr-BE" sz="2000" dirty="0">
                <a:solidFill>
                  <a:schemeClr val="accent2"/>
                </a:solidFill>
              </a:rPr>
              <a:t> a state of </a:t>
            </a:r>
            <a:r>
              <a:rPr lang="fr-BE" sz="2000" dirty="0" err="1">
                <a:solidFill>
                  <a:schemeClr val="accent2"/>
                </a:solidFill>
              </a:rPr>
              <a:t>complete</a:t>
            </a:r>
            <a:r>
              <a:rPr lang="fr-BE" sz="2000" dirty="0">
                <a:solidFill>
                  <a:schemeClr val="accent2"/>
                </a:solidFill>
              </a:rPr>
              <a:t> </a:t>
            </a:r>
            <a:r>
              <a:rPr lang="fr-BE" sz="2000" dirty="0" err="1">
                <a:solidFill>
                  <a:schemeClr val="accent2"/>
                </a:solidFill>
              </a:rPr>
              <a:t>physical</a:t>
            </a:r>
            <a:r>
              <a:rPr lang="fr-BE" sz="2000" dirty="0">
                <a:solidFill>
                  <a:schemeClr val="accent2"/>
                </a:solidFill>
              </a:rPr>
              <a:t>, mental and social </a:t>
            </a:r>
            <a:r>
              <a:rPr lang="fr-BE" sz="2000" dirty="0" err="1">
                <a:solidFill>
                  <a:schemeClr val="accent2"/>
                </a:solidFill>
              </a:rPr>
              <a:t>well-being</a:t>
            </a:r>
            <a:r>
              <a:rPr lang="fr-BE" sz="2000" dirty="0">
                <a:solidFill>
                  <a:schemeClr val="accent2"/>
                </a:solidFill>
              </a:rPr>
              <a:t> and not </a:t>
            </a:r>
            <a:r>
              <a:rPr lang="fr-BE" sz="2000" dirty="0" err="1">
                <a:solidFill>
                  <a:schemeClr val="accent2"/>
                </a:solidFill>
              </a:rPr>
              <a:t>merely</a:t>
            </a:r>
            <a:r>
              <a:rPr lang="fr-BE" sz="2000" dirty="0">
                <a:solidFill>
                  <a:schemeClr val="accent2"/>
                </a:solidFill>
              </a:rPr>
              <a:t> the absence of </a:t>
            </a:r>
            <a:r>
              <a:rPr lang="fr-BE" sz="2000" dirty="0" err="1">
                <a:solidFill>
                  <a:schemeClr val="accent2"/>
                </a:solidFill>
              </a:rPr>
              <a:t>disease</a:t>
            </a:r>
            <a:r>
              <a:rPr lang="fr-BE" sz="2000" dirty="0">
                <a:solidFill>
                  <a:schemeClr val="accent2"/>
                </a:solidFill>
              </a:rPr>
              <a:t> or </a:t>
            </a:r>
            <a:r>
              <a:rPr lang="fr-BE" sz="2000" dirty="0" err="1">
                <a:solidFill>
                  <a:schemeClr val="accent2"/>
                </a:solidFill>
              </a:rPr>
              <a:t>infirmity</a:t>
            </a:r>
            <a:r>
              <a:rPr lang="fr-BE" sz="2000" dirty="0">
                <a:solidFill>
                  <a:schemeClr val="accent2"/>
                </a:solidFill>
              </a:rPr>
              <a:t>' (WHO, 1948) »</a:t>
            </a:r>
          </a:p>
          <a:p>
            <a:pPr marL="0" indent="0">
              <a:lnSpc>
                <a:spcPct val="100000"/>
              </a:lnSpc>
              <a:buNone/>
            </a:pPr>
            <a:r>
              <a:rPr lang="fr-FR" sz="2000" i="1" dirty="0" err="1">
                <a:solidFill>
                  <a:schemeClr val="accent2"/>
                </a:solidFill>
              </a:rPr>
              <a:t>Considering</a:t>
            </a:r>
            <a:r>
              <a:rPr lang="fr-FR" sz="2000" i="1" dirty="0">
                <a:solidFill>
                  <a:schemeClr val="accent2"/>
                </a:solidFill>
              </a:rPr>
              <a:t> </a:t>
            </a:r>
            <a:r>
              <a:rPr lang="fr-FR" sz="2000" dirty="0" err="1">
                <a:solidFill>
                  <a:schemeClr val="accent2"/>
                </a:solidFill>
              </a:rPr>
              <a:t>emotional</a:t>
            </a:r>
            <a:r>
              <a:rPr lang="fr-FR" sz="2000" dirty="0">
                <a:solidFill>
                  <a:schemeClr val="accent2"/>
                </a:solidFill>
              </a:rPr>
              <a:t>, </a:t>
            </a:r>
            <a:r>
              <a:rPr lang="fr-FR" sz="2000" dirty="0" err="1">
                <a:solidFill>
                  <a:schemeClr val="accent2"/>
                </a:solidFill>
              </a:rPr>
              <a:t>relational</a:t>
            </a:r>
            <a:r>
              <a:rPr lang="fr-FR" sz="2000" dirty="0">
                <a:solidFill>
                  <a:schemeClr val="accent2"/>
                </a:solidFill>
              </a:rPr>
              <a:t> and </a:t>
            </a:r>
            <a:r>
              <a:rPr lang="fr-FR" sz="2000" dirty="0" err="1">
                <a:solidFill>
                  <a:schemeClr val="accent2"/>
                </a:solidFill>
              </a:rPr>
              <a:t>sexual</a:t>
            </a:r>
            <a:r>
              <a:rPr lang="fr-FR" sz="2000" dirty="0">
                <a:solidFill>
                  <a:schemeClr val="accent2"/>
                </a:solidFill>
              </a:rPr>
              <a:t> life </a:t>
            </a:r>
            <a:r>
              <a:rPr lang="fr-FR" sz="2000" dirty="0" err="1">
                <a:solidFill>
                  <a:schemeClr val="accent2"/>
                </a:solidFill>
              </a:rPr>
              <a:t>is</a:t>
            </a:r>
            <a:r>
              <a:rPr lang="fr-FR" sz="2000" dirty="0">
                <a:solidFill>
                  <a:schemeClr val="accent2"/>
                </a:solidFill>
              </a:rPr>
              <a:t> an </a:t>
            </a:r>
            <a:r>
              <a:rPr lang="fr-FR" sz="2000" dirty="0" err="1">
                <a:solidFill>
                  <a:schemeClr val="accent2"/>
                </a:solidFill>
              </a:rPr>
              <a:t>integral</a:t>
            </a:r>
            <a:r>
              <a:rPr lang="fr-FR" sz="2000" dirty="0">
                <a:solidFill>
                  <a:schemeClr val="accent2"/>
                </a:solidFill>
              </a:rPr>
              <a:t> part of </a:t>
            </a:r>
            <a:r>
              <a:rPr lang="fr-FR" sz="2000" dirty="0" err="1">
                <a:solidFill>
                  <a:schemeClr val="accent2"/>
                </a:solidFill>
              </a:rPr>
              <a:t>health</a:t>
            </a:r>
            <a:endParaRPr lang="fr-FR" sz="2000" dirty="0">
              <a:solidFill>
                <a:schemeClr val="accent2"/>
              </a:solidFill>
            </a:endParaRPr>
          </a:p>
          <a:p>
            <a:pPr marL="0" indent="0">
              <a:lnSpc>
                <a:spcPct val="100000"/>
              </a:lnSpc>
              <a:buNone/>
            </a:pPr>
            <a:r>
              <a:rPr lang="fr-FR" sz="2000" i="1" dirty="0" err="1">
                <a:solidFill>
                  <a:schemeClr val="accent2"/>
                </a:solidFill>
              </a:rPr>
              <a:t>Considering</a:t>
            </a:r>
            <a:r>
              <a:rPr lang="fr-FR" sz="2000" i="1" dirty="0">
                <a:solidFill>
                  <a:schemeClr val="accent2"/>
                </a:solidFill>
              </a:rPr>
              <a:t> </a:t>
            </a:r>
            <a:r>
              <a:rPr lang="fr-FR" sz="2000" dirty="0" err="1">
                <a:solidFill>
                  <a:schemeClr val="accent2"/>
                </a:solidFill>
              </a:rPr>
              <a:t>many</a:t>
            </a:r>
            <a:r>
              <a:rPr lang="fr-FR" sz="2000" dirty="0">
                <a:solidFill>
                  <a:schemeClr val="accent2"/>
                </a:solidFill>
              </a:rPr>
              <a:t> </a:t>
            </a:r>
            <a:r>
              <a:rPr lang="fr-FR" sz="2000" dirty="0" err="1">
                <a:solidFill>
                  <a:schemeClr val="accent2"/>
                </a:solidFill>
              </a:rPr>
              <a:t>persons</a:t>
            </a:r>
            <a:r>
              <a:rPr lang="fr-FR" sz="2000" dirty="0">
                <a:solidFill>
                  <a:schemeClr val="accent2"/>
                </a:solidFill>
              </a:rPr>
              <a:t> </a:t>
            </a:r>
            <a:r>
              <a:rPr lang="fr-FR" sz="2000" dirty="0" err="1">
                <a:solidFill>
                  <a:schemeClr val="accent2"/>
                </a:solidFill>
              </a:rPr>
              <a:t>with</a:t>
            </a:r>
            <a:r>
              <a:rPr lang="fr-FR" sz="2000" dirty="0">
                <a:solidFill>
                  <a:schemeClr val="accent2"/>
                </a:solidFill>
              </a:rPr>
              <a:t> a </a:t>
            </a:r>
            <a:r>
              <a:rPr lang="fr-FR" sz="2000" dirty="0" err="1">
                <a:solidFill>
                  <a:schemeClr val="accent2"/>
                </a:solidFill>
              </a:rPr>
              <a:t>disability</a:t>
            </a:r>
            <a:r>
              <a:rPr lang="fr-FR" sz="2000" dirty="0">
                <a:solidFill>
                  <a:schemeClr val="accent2"/>
                </a:solidFill>
              </a:rPr>
              <a:t> face major social and </a:t>
            </a:r>
            <a:r>
              <a:rPr lang="fr-FR" sz="2000" dirty="0" err="1">
                <a:solidFill>
                  <a:schemeClr val="accent2"/>
                </a:solidFill>
              </a:rPr>
              <a:t>relational</a:t>
            </a:r>
            <a:r>
              <a:rPr lang="fr-FR" sz="2000" dirty="0">
                <a:solidFill>
                  <a:schemeClr val="accent2"/>
                </a:solidFill>
              </a:rPr>
              <a:t> obstacles</a:t>
            </a:r>
            <a:endParaRPr lang="fr-FR" sz="2000" i="1" dirty="0">
              <a:solidFill>
                <a:schemeClr val="accent2"/>
              </a:solidFill>
            </a:endParaRPr>
          </a:p>
          <a:p>
            <a:pPr>
              <a:lnSpc>
                <a:spcPct val="100000"/>
              </a:lnSpc>
              <a:buFont typeface="Wingdings" pitchFamily="2" charset="2"/>
              <a:buChar char="è"/>
            </a:pPr>
            <a:r>
              <a:rPr lang="fr-FR" sz="2000" dirty="0">
                <a:solidFill>
                  <a:schemeClr val="accent2"/>
                </a:solidFill>
              </a:rPr>
              <a:t> </a:t>
            </a:r>
            <a:r>
              <a:rPr lang="fr-FR" sz="2000" dirty="0" err="1">
                <a:solidFill>
                  <a:schemeClr val="accent2"/>
                </a:solidFill>
              </a:rPr>
              <a:t>professional</a:t>
            </a:r>
            <a:r>
              <a:rPr lang="fr-FR" sz="2000" dirty="0">
                <a:solidFill>
                  <a:schemeClr val="accent2"/>
                </a:solidFill>
              </a:rPr>
              <a:t> and </a:t>
            </a:r>
            <a:r>
              <a:rPr lang="fr-FR" sz="2000" dirty="0" err="1">
                <a:solidFill>
                  <a:schemeClr val="accent2"/>
                </a:solidFill>
              </a:rPr>
              <a:t>well-conducted</a:t>
            </a:r>
            <a:r>
              <a:rPr lang="fr-FR" sz="2000" dirty="0">
                <a:solidFill>
                  <a:schemeClr val="accent2"/>
                </a:solidFill>
              </a:rPr>
              <a:t> SA </a:t>
            </a:r>
            <a:r>
              <a:rPr lang="fr-FR" sz="2000" dirty="0" err="1">
                <a:solidFill>
                  <a:schemeClr val="accent2"/>
                </a:solidFill>
              </a:rPr>
              <a:t>is</a:t>
            </a:r>
            <a:r>
              <a:rPr lang="fr-FR" sz="2000" dirty="0">
                <a:solidFill>
                  <a:schemeClr val="accent2"/>
                </a:solidFill>
              </a:rPr>
              <a:t> </a:t>
            </a:r>
            <a:r>
              <a:rPr lang="fr-FR" sz="2000" dirty="0" err="1">
                <a:solidFill>
                  <a:schemeClr val="accent2"/>
                </a:solidFill>
              </a:rPr>
              <a:t>legitimate</a:t>
            </a:r>
            <a:r>
              <a:rPr lang="fr-FR" sz="2000" dirty="0">
                <a:solidFill>
                  <a:schemeClr val="accent2"/>
                </a:solidFill>
              </a:rPr>
              <a:t>, </a:t>
            </a:r>
            <a:r>
              <a:rPr lang="fr-FR" sz="2000" dirty="0" err="1">
                <a:solidFill>
                  <a:schemeClr val="accent2"/>
                </a:solidFill>
              </a:rPr>
              <a:t>among</a:t>
            </a:r>
            <a:r>
              <a:rPr lang="fr-FR" sz="2000" dirty="0">
                <a:solidFill>
                  <a:schemeClr val="accent2"/>
                </a:solidFill>
              </a:rPr>
              <a:t> </a:t>
            </a:r>
            <a:r>
              <a:rPr lang="fr-FR" sz="2000" dirty="0" err="1">
                <a:solidFill>
                  <a:schemeClr val="accent2"/>
                </a:solidFill>
              </a:rPr>
              <a:t>other</a:t>
            </a:r>
            <a:r>
              <a:rPr lang="fr-FR" sz="2000" dirty="0">
                <a:solidFill>
                  <a:schemeClr val="accent2"/>
                </a:solidFill>
              </a:rPr>
              <a:t> </a:t>
            </a:r>
            <a:r>
              <a:rPr lang="fr-FR" sz="2000" dirty="0" err="1">
                <a:solidFill>
                  <a:schemeClr val="accent2"/>
                </a:solidFill>
              </a:rPr>
              <a:t>policies</a:t>
            </a:r>
            <a:endParaRPr lang="fr-FR" sz="2000" dirty="0">
              <a:solidFill>
                <a:schemeClr val="accent2"/>
              </a:solidFill>
            </a:endParaRPr>
          </a:p>
          <a:p>
            <a:pPr marL="0" indent="0">
              <a:buNone/>
            </a:pP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46689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fontScale="90000"/>
          </a:bodyPr>
          <a:lstStyle/>
          <a:p>
            <a:br>
              <a:rPr lang="nl-BE" dirty="0">
                <a:solidFill>
                  <a:srgbClr val="2B769E"/>
                </a:solidFill>
                <a:cs typeface="Arial" panose="020B0604020202020204" pitchFamily="34" charset="0"/>
              </a:rPr>
            </a:br>
            <a:r>
              <a:rPr lang="nl-BE" dirty="0">
                <a:solidFill>
                  <a:srgbClr val="2B769E"/>
                </a:solidFill>
                <a:cs typeface="Arial" panose="020B0604020202020204" pitchFamily="34" charset="0"/>
              </a:rPr>
              <a:t>What did we learn from the disability issue ? </a:t>
            </a:r>
            <a:br>
              <a:rPr lang="es-ES" sz="4000" dirty="0"/>
            </a:b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3" y="1600201"/>
            <a:ext cx="8761193" cy="4460664"/>
          </a:xfrm>
        </p:spPr>
        <p:txBody>
          <a:bodyPr>
            <a:normAutofit lnSpcReduction="10000"/>
          </a:bodyPr>
          <a:lstStyle/>
          <a:p>
            <a:pPr marL="0" indent="0">
              <a:buNone/>
            </a:pPr>
            <a:r>
              <a:rPr lang="nl-BE" sz="2400" b="1" i="1" dirty="0">
                <a:solidFill>
                  <a:srgbClr val="2B769E"/>
                </a:solidFill>
                <a:cs typeface="Arial" panose="020B0604020202020204" pitchFamily="34" charset="0"/>
              </a:rPr>
              <a:t>Ethical issue relating to persons with a disability requires a specific framework</a:t>
            </a:r>
          </a:p>
          <a:p>
            <a:pPr marL="0" indent="0">
              <a:buNone/>
            </a:pPr>
            <a:r>
              <a:rPr lang="fr-FR" sz="2400" dirty="0">
                <a:solidFill>
                  <a:schemeClr val="accent2"/>
                </a:solidFill>
              </a:rPr>
              <a:t>1. An </a:t>
            </a:r>
            <a:r>
              <a:rPr lang="fr-FR" sz="2400" dirty="0" err="1">
                <a:solidFill>
                  <a:schemeClr val="accent2"/>
                </a:solidFill>
              </a:rPr>
              <a:t>ethically</a:t>
            </a:r>
            <a:r>
              <a:rPr lang="fr-FR" sz="2400" dirty="0">
                <a:solidFill>
                  <a:schemeClr val="accent2"/>
                </a:solidFill>
              </a:rPr>
              <a:t> relevant </a:t>
            </a:r>
            <a:r>
              <a:rPr lang="fr-FR" sz="2400" dirty="0" err="1">
                <a:solidFill>
                  <a:schemeClr val="accent2"/>
                </a:solidFill>
              </a:rPr>
              <a:t>treatment</a:t>
            </a:r>
            <a:r>
              <a:rPr lang="fr-FR" sz="2400" dirty="0">
                <a:solidFill>
                  <a:schemeClr val="accent2"/>
                </a:solidFill>
              </a:rPr>
              <a:t> of the issue must </a:t>
            </a:r>
            <a:r>
              <a:rPr lang="fr-FR" sz="2400" dirty="0" err="1">
                <a:solidFill>
                  <a:schemeClr val="accent2"/>
                </a:solidFill>
              </a:rPr>
              <a:t>be</a:t>
            </a:r>
            <a:r>
              <a:rPr lang="fr-FR" sz="2400" dirty="0">
                <a:solidFill>
                  <a:schemeClr val="accent2"/>
                </a:solidFill>
              </a:rPr>
              <a:t> </a:t>
            </a:r>
            <a:r>
              <a:rPr lang="fr-FR" sz="2400" dirty="0" err="1">
                <a:solidFill>
                  <a:schemeClr val="accent2"/>
                </a:solidFill>
              </a:rPr>
              <a:t>driven</a:t>
            </a:r>
            <a:r>
              <a:rPr lang="fr-FR" sz="2400" dirty="0">
                <a:solidFill>
                  <a:schemeClr val="accent2"/>
                </a:solidFill>
              </a:rPr>
              <a:t> by a </a:t>
            </a:r>
            <a:r>
              <a:rPr lang="fr-FR" sz="2400" dirty="0" err="1">
                <a:solidFill>
                  <a:schemeClr val="accent2"/>
                </a:solidFill>
              </a:rPr>
              <a:t>fundamental</a:t>
            </a:r>
            <a:r>
              <a:rPr lang="fr-FR" sz="2400" dirty="0">
                <a:solidFill>
                  <a:schemeClr val="accent2"/>
                </a:solidFill>
              </a:rPr>
              <a:t> </a:t>
            </a:r>
            <a:r>
              <a:rPr lang="fr-FR" sz="2400" dirty="0" err="1">
                <a:solidFill>
                  <a:schemeClr val="accent2"/>
                </a:solidFill>
              </a:rPr>
              <a:t>rights-based</a:t>
            </a:r>
            <a:r>
              <a:rPr lang="fr-FR" sz="2400" dirty="0">
                <a:solidFill>
                  <a:schemeClr val="accent2"/>
                </a:solidFill>
              </a:rPr>
              <a:t> </a:t>
            </a:r>
            <a:r>
              <a:rPr lang="fr-FR" sz="2400" dirty="0" err="1">
                <a:solidFill>
                  <a:schemeClr val="accent2"/>
                </a:solidFill>
              </a:rPr>
              <a:t>approach</a:t>
            </a:r>
            <a:endParaRPr lang="fr-FR" sz="2400" dirty="0">
              <a:solidFill>
                <a:schemeClr val="accent2"/>
              </a:solidFill>
            </a:endParaRPr>
          </a:p>
          <a:p>
            <a:pPr>
              <a:buFont typeface="Wingdings" pitchFamily="2" charset="2"/>
              <a:buChar char="è"/>
            </a:pPr>
            <a:endParaRPr lang="fr-FR" sz="2400" dirty="0"/>
          </a:p>
          <a:p>
            <a:pPr marL="0" indent="0">
              <a:buNone/>
            </a:pPr>
            <a:r>
              <a:rPr lang="fr-FR" sz="2400" dirty="0">
                <a:solidFill>
                  <a:schemeClr val="accent2"/>
                </a:solidFill>
              </a:rPr>
              <a:t>2. A </a:t>
            </a:r>
            <a:r>
              <a:rPr lang="fr-FR" sz="2400" dirty="0" err="1">
                <a:solidFill>
                  <a:schemeClr val="accent2"/>
                </a:solidFill>
              </a:rPr>
              <a:t>fundamental</a:t>
            </a:r>
            <a:r>
              <a:rPr lang="fr-FR" sz="2400" dirty="0">
                <a:solidFill>
                  <a:schemeClr val="accent2"/>
                </a:solidFill>
              </a:rPr>
              <a:t> </a:t>
            </a:r>
            <a:r>
              <a:rPr lang="fr-FR" sz="2400" dirty="0" err="1">
                <a:solidFill>
                  <a:schemeClr val="accent2"/>
                </a:solidFill>
              </a:rPr>
              <a:t>rights-based</a:t>
            </a:r>
            <a:r>
              <a:rPr lang="fr-FR" sz="2400" dirty="0">
                <a:solidFill>
                  <a:schemeClr val="accent2"/>
                </a:solidFill>
              </a:rPr>
              <a:t> </a:t>
            </a:r>
            <a:r>
              <a:rPr lang="fr-FR" sz="2400" dirty="0" err="1">
                <a:solidFill>
                  <a:schemeClr val="accent2"/>
                </a:solidFill>
              </a:rPr>
              <a:t>approach</a:t>
            </a:r>
            <a:r>
              <a:rPr lang="fr-FR" sz="2400" dirty="0">
                <a:solidFill>
                  <a:schemeClr val="accent2"/>
                </a:solidFill>
              </a:rPr>
              <a:t> must combine a social model of </a:t>
            </a:r>
            <a:r>
              <a:rPr lang="fr-FR" sz="2400" dirty="0" err="1">
                <a:solidFill>
                  <a:schemeClr val="accent2"/>
                </a:solidFill>
              </a:rPr>
              <a:t>disability</a:t>
            </a:r>
            <a:r>
              <a:rPr lang="fr-FR" sz="2400" dirty="0">
                <a:solidFill>
                  <a:schemeClr val="accent2"/>
                </a:solidFill>
              </a:rPr>
              <a:t> </a:t>
            </a:r>
            <a:r>
              <a:rPr lang="fr-FR" sz="2400" dirty="0" err="1">
                <a:solidFill>
                  <a:schemeClr val="accent2"/>
                </a:solidFill>
              </a:rPr>
              <a:t>with</a:t>
            </a:r>
            <a:r>
              <a:rPr lang="fr-FR" sz="2400" dirty="0">
                <a:solidFill>
                  <a:schemeClr val="accent2"/>
                </a:solidFill>
              </a:rPr>
              <a:t> « </a:t>
            </a:r>
            <a:r>
              <a:rPr lang="fr-FR" sz="2400" dirty="0" err="1">
                <a:solidFill>
                  <a:schemeClr val="accent2"/>
                </a:solidFill>
              </a:rPr>
              <a:t>anthropological</a:t>
            </a:r>
            <a:r>
              <a:rPr lang="fr-FR" sz="2400" dirty="0">
                <a:solidFill>
                  <a:schemeClr val="accent2"/>
                </a:solidFill>
              </a:rPr>
              <a:t> » </a:t>
            </a:r>
            <a:r>
              <a:rPr lang="fr-FR" sz="2400" dirty="0" err="1">
                <a:solidFill>
                  <a:schemeClr val="accent2"/>
                </a:solidFill>
              </a:rPr>
              <a:t>considerations</a:t>
            </a:r>
            <a:endParaRPr lang="fr-FR" sz="2400" dirty="0">
              <a:solidFill>
                <a:schemeClr val="accent2"/>
              </a:solidFill>
            </a:endParaRPr>
          </a:p>
          <a:p>
            <a:pPr>
              <a:buFont typeface="Wingdings" pitchFamily="2" charset="2"/>
              <a:buChar char="è"/>
            </a:pPr>
            <a:endParaRPr lang="fr-FR" sz="2400" dirty="0">
              <a:solidFill>
                <a:schemeClr val="accent2"/>
              </a:solidFill>
            </a:endParaRPr>
          </a:p>
          <a:p>
            <a:pPr marL="0" indent="0">
              <a:buNone/>
            </a:pPr>
            <a:r>
              <a:rPr lang="fr-FR" sz="2400" dirty="0">
                <a:sym typeface="Wingdings" pitchFamily="2" charset="2"/>
              </a:rPr>
              <a:t> </a:t>
            </a:r>
            <a:r>
              <a:rPr lang="fr-FR" sz="2400" dirty="0"/>
              <a:t>the </a:t>
            </a:r>
            <a:r>
              <a:rPr lang="fr-FR" sz="2400" dirty="0" err="1"/>
              <a:t>fundamental</a:t>
            </a:r>
            <a:r>
              <a:rPr lang="fr-FR" sz="2400" dirty="0"/>
              <a:t> </a:t>
            </a:r>
            <a:r>
              <a:rPr lang="fr-FR" sz="2400" dirty="0" err="1"/>
              <a:t>rights</a:t>
            </a:r>
            <a:r>
              <a:rPr lang="fr-FR" sz="2400" dirty="0"/>
              <a:t> : an </a:t>
            </a:r>
            <a:r>
              <a:rPr lang="fr-FR" sz="2400" dirty="0" err="1"/>
              <a:t>ethical</a:t>
            </a:r>
            <a:r>
              <a:rPr lang="fr-FR" sz="2400" dirty="0"/>
              <a:t> </a:t>
            </a:r>
            <a:r>
              <a:rPr lang="fr-FR" sz="2400" dirty="0" err="1"/>
              <a:t>response</a:t>
            </a:r>
            <a:r>
              <a:rPr lang="fr-FR" sz="2400" dirty="0"/>
              <a:t> to </a:t>
            </a:r>
            <a:r>
              <a:rPr lang="fr-FR" sz="2400" dirty="0" err="1"/>
              <a:t>vulnerabilities</a:t>
            </a:r>
            <a:endParaRPr lang="fr-FR" sz="2400" b="1" dirty="0">
              <a:solidFill>
                <a:schemeClr val="accent1"/>
              </a:solidFill>
            </a:endParaRPr>
          </a:p>
          <a:p>
            <a:pPr>
              <a:buFont typeface="Wingdings" pitchFamily="2" charset="2"/>
              <a:buChar char="è"/>
            </a:pPr>
            <a:r>
              <a:rPr lang="fr-FR" sz="2400" dirty="0"/>
              <a:t> an </a:t>
            </a:r>
            <a:r>
              <a:rPr lang="fr-FR" sz="2400" dirty="0" err="1"/>
              <a:t>ethic</a:t>
            </a:r>
            <a:r>
              <a:rPr lang="fr-FR" sz="2400" dirty="0"/>
              <a:t> </a:t>
            </a:r>
            <a:r>
              <a:rPr lang="fr-FR" sz="2400" dirty="0" err="1"/>
              <a:t>that</a:t>
            </a:r>
            <a:r>
              <a:rPr lang="fr-FR" sz="2400" dirty="0"/>
              <a:t> </a:t>
            </a:r>
            <a:r>
              <a:rPr lang="fr-FR" sz="2400" dirty="0" err="1"/>
              <a:t>makes</a:t>
            </a:r>
            <a:r>
              <a:rPr lang="fr-FR" sz="2400" dirty="0"/>
              <a:t> </a:t>
            </a:r>
            <a:r>
              <a:rPr lang="fr-FR" sz="2400" b="1" dirty="0"/>
              <a:t>the </a:t>
            </a:r>
            <a:r>
              <a:rPr lang="fr-FR" sz="2400" b="1" dirty="0" err="1"/>
              <a:t>principle</a:t>
            </a:r>
            <a:r>
              <a:rPr lang="fr-FR" sz="2400" b="1" dirty="0"/>
              <a:t> of justice the condition for </a:t>
            </a:r>
            <a:r>
              <a:rPr lang="fr-FR" sz="2400" b="1" dirty="0" err="1"/>
              <a:t>autonomy</a:t>
            </a:r>
            <a:r>
              <a:rPr lang="fr-FR" sz="2400" dirty="0"/>
              <a:t>, </a:t>
            </a:r>
            <a:r>
              <a:rPr lang="fr-FR" sz="2400" dirty="0" err="1"/>
              <a:t>beneficence</a:t>
            </a:r>
            <a:r>
              <a:rPr lang="fr-FR" sz="2400" dirty="0"/>
              <a:t> and non-</a:t>
            </a:r>
            <a:r>
              <a:rPr lang="fr-FR" sz="2400" dirty="0" err="1"/>
              <a:t>maleficence</a:t>
            </a:r>
            <a:endParaRPr lang="fr-FR" sz="2400" dirty="0"/>
          </a:p>
          <a:p>
            <a:pPr marL="0" indent="0">
              <a:buNone/>
            </a:pPr>
            <a:endParaRPr lang="fr-FR" sz="2000" i="1" dirty="0"/>
          </a:p>
          <a:p>
            <a:endParaRPr lang="en-US" sz="20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endParaRPr>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pic>
        <p:nvPicPr>
          <p:cNvPr id="12" name="Image 11">
            <a:extLst>
              <a:ext uri="{FF2B5EF4-FFF2-40B4-BE49-F238E27FC236}">
                <a16:creationId xmlns:a16="http://schemas.microsoft.com/office/drawing/2014/main" id="{424FEC44-C9A1-638A-A2F2-320511394D0D}"/>
              </a:ext>
            </a:extLst>
          </p:cNvPr>
          <p:cNvPicPr>
            <a:picLocks noChangeAspect="1"/>
          </p:cNvPicPr>
          <p:nvPr/>
        </p:nvPicPr>
        <p:blipFill>
          <a:blip r:embed="rId6"/>
          <a:stretch>
            <a:fillRect/>
          </a:stretch>
        </p:blipFill>
        <p:spPr>
          <a:xfrm>
            <a:off x="9613312" y="3619199"/>
            <a:ext cx="2578688" cy="1199245"/>
          </a:xfrm>
          <a:prstGeom prst="rect">
            <a:avLst/>
          </a:prstGeom>
        </p:spPr>
      </p:pic>
    </p:spTree>
    <p:extLst>
      <p:ext uri="{BB962C8B-B14F-4D97-AF65-F5344CB8AC3E}">
        <p14:creationId xmlns:p14="http://schemas.microsoft.com/office/powerpoint/2010/main" val="4607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fontScale="90000"/>
          </a:bodyPr>
          <a:lstStyle/>
          <a:p>
            <a:br>
              <a:rPr lang="nl-BE" dirty="0">
                <a:solidFill>
                  <a:srgbClr val="2B769E"/>
                </a:solidFill>
                <a:cs typeface="Arial" panose="020B0604020202020204" pitchFamily="34" charset="0"/>
              </a:rPr>
            </a:br>
            <a:r>
              <a:rPr lang="nl-BE" dirty="0">
                <a:solidFill>
                  <a:srgbClr val="2B769E"/>
                </a:solidFill>
                <a:cs typeface="Arial" panose="020B0604020202020204" pitchFamily="34" charset="0"/>
              </a:rPr>
              <a:t>Extending the notion of disability ?</a:t>
            </a:r>
            <a:br>
              <a:rPr lang="es-ES" sz="4000" dirty="0"/>
            </a:br>
            <a:br>
              <a:rPr lang="es-ES" sz="4000" dirty="0"/>
            </a:b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4" y="1371600"/>
            <a:ext cx="9116794" cy="4453467"/>
          </a:xfrm>
        </p:spPr>
        <p:txBody>
          <a:bodyPr>
            <a:normAutofit lnSpcReduction="10000"/>
          </a:bodyPr>
          <a:lstStyle/>
          <a:p>
            <a:pPr marL="0" indent="0">
              <a:lnSpc>
                <a:spcPct val="100000"/>
              </a:lnSpc>
              <a:buNone/>
            </a:pPr>
            <a:r>
              <a:rPr lang="fr-BE" sz="2000" b="1" dirty="0">
                <a:solidFill>
                  <a:schemeClr val="accent1"/>
                </a:solidFill>
              </a:rPr>
              <a:t>WHO - International Classification of </a:t>
            </a:r>
            <a:r>
              <a:rPr lang="fr-BE" sz="2000" b="1" dirty="0" err="1">
                <a:solidFill>
                  <a:schemeClr val="accent1"/>
                </a:solidFill>
              </a:rPr>
              <a:t>Functioning</a:t>
            </a:r>
            <a:r>
              <a:rPr lang="fr-BE" sz="2000" b="1" dirty="0">
                <a:solidFill>
                  <a:schemeClr val="accent1"/>
                </a:solidFill>
              </a:rPr>
              <a:t>, </a:t>
            </a:r>
            <a:r>
              <a:rPr lang="fr-BE" sz="2000" b="1" dirty="0" err="1">
                <a:solidFill>
                  <a:schemeClr val="accent1"/>
                </a:solidFill>
              </a:rPr>
              <a:t>Disability</a:t>
            </a:r>
            <a:r>
              <a:rPr lang="fr-BE" sz="2000" b="1" dirty="0">
                <a:solidFill>
                  <a:schemeClr val="accent1"/>
                </a:solidFill>
              </a:rPr>
              <a:t> and </a:t>
            </a:r>
            <a:r>
              <a:rPr lang="fr-BE" sz="2000" b="1" dirty="0" err="1">
                <a:solidFill>
                  <a:schemeClr val="accent1"/>
                </a:solidFill>
              </a:rPr>
              <a:t>Health</a:t>
            </a:r>
            <a:r>
              <a:rPr lang="fr-BE" sz="2000" b="1" dirty="0">
                <a:solidFill>
                  <a:schemeClr val="accent1"/>
                </a:solidFill>
              </a:rPr>
              <a:t> (ICF)</a:t>
            </a:r>
          </a:p>
          <a:p>
            <a:pPr marL="0" indent="0">
              <a:lnSpc>
                <a:spcPct val="100000"/>
              </a:lnSpc>
              <a:buNone/>
            </a:pPr>
            <a:r>
              <a:rPr lang="fr-BE" sz="2000" dirty="0" err="1">
                <a:solidFill>
                  <a:schemeClr val="accent1"/>
                </a:solidFill>
              </a:rPr>
              <a:t>Two</a:t>
            </a:r>
            <a:r>
              <a:rPr lang="fr-BE" sz="2000" dirty="0">
                <a:solidFill>
                  <a:schemeClr val="accent1"/>
                </a:solidFill>
              </a:rPr>
              <a:t> key concepts</a:t>
            </a:r>
            <a:br>
              <a:rPr lang="fr-BE" sz="2000" dirty="0"/>
            </a:br>
            <a:endParaRPr lang="fr-BE" sz="2000" dirty="0"/>
          </a:p>
          <a:p>
            <a:pPr marL="0" indent="0">
              <a:lnSpc>
                <a:spcPct val="100000"/>
              </a:lnSpc>
              <a:buNone/>
            </a:pPr>
            <a:r>
              <a:rPr lang="fr-BE" sz="2000" b="1" dirty="0" err="1"/>
              <a:t>Impairment</a:t>
            </a:r>
            <a:r>
              <a:rPr lang="fr-BE" sz="2000" b="1" dirty="0"/>
              <a:t>:</a:t>
            </a:r>
            <a:r>
              <a:rPr lang="fr-BE" sz="2000" dirty="0"/>
              <a:t> </a:t>
            </a:r>
            <a:r>
              <a:rPr lang="fr-BE" sz="2000" dirty="0" err="1"/>
              <a:t>Any</a:t>
            </a:r>
            <a:r>
              <a:rPr lang="fr-BE" sz="2000" dirty="0"/>
              <a:t> </a:t>
            </a:r>
            <a:r>
              <a:rPr lang="fr-BE" sz="2000" dirty="0" err="1"/>
              <a:t>loss</a:t>
            </a:r>
            <a:r>
              <a:rPr lang="fr-BE" sz="2000" dirty="0"/>
              <a:t> or </a:t>
            </a:r>
            <a:r>
              <a:rPr lang="fr-BE" sz="2000" dirty="0" err="1"/>
              <a:t>abnormality</a:t>
            </a:r>
            <a:r>
              <a:rPr lang="fr-BE" sz="2000" dirty="0"/>
              <a:t> of </a:t>
            </a:r>
            <a:r>
              <a:rPr lang="fr-BE" sz="2000" dirty="0" err="1"/>
              <a:t>psychological</a:t>
            </a:r>
            <a:r>
              <a:rPr lang="fr-BE" sz="2000" dirty="0"/>
              <a:t>, </a:t>
            </a:r>
            <a:r>
              <a:rPr lang="fr-BE" sz="2000" dirty="0" err="1"/>
              <a:t>physiological</a:t>
            </a:r>
            <a:r>
              <a:rPr lang="fr-BE" sz="2000" dirty="0"/>
              <a:t>, or body structure or </a:t>
            </a:r>
            <a:r>
              <a:rPr lang="fr-BE" sz="2000" dirty="0" err="1"/>
              <a:t>function</a:t>
            </a:r>
            <a:r>
              <a:rPr lang="fr-BE" sz="2000" dirty="0"/>
              <a:t>, for </a:t>
            </a:r>
            <a:r>
              <a:rPr lang="fr-BE" sz="2000" dirty="0" err="1"/>
              <a:t>example</a:t>
            </a:r>
            <a:r>
              <a:rPr lang="fr-BE" sz="2000" dirty="0"/>
              <a:t>, </a:t>
            </a:r>
            <a:r>
              <a:rPr lang="fr-BE" sz="2000" dirty="0" err="1"/>
              <a:t>paralysis</a:t>
            </a:r>
            <a:r>
              <a:rPr lang="fr-BE" sz="2000" dirty="0"/>
              <a:t> or </a:t>
            </a:r>
            <a:r>
              <a:rPr lang="fr-BE" sz="2000" dirty="0" err="1"/>
              <a:t>blindness</a:t>
            </a:r>
            <a:r>
              <a:rPr lang="fr-BE" sz="2000" dirty="0"/>
              <a:t>.</a:t>
            </a:r>
            <a:br>
              <a:rPr lang="fr-BE" sz="2000" dirty="0"/>
            </a:br>
            <a:endParaRPr lang="fr-BE" sz="2000" dirty="0"/>
          </a:p>
          <a:p>
            <a:pPr marL="0" indent="0">
              <a:lnSpc>
                <a:spcPct val="100000"/>
              </a:lnSpc>
              <a:buNone/>
            </a:pPr>
            <a:r>
              <a:rPr lang="fr-BE" sz="2000" b="1" dirty="0" err="1"/>
              <a:t>Disability</a:t>
            </a:r>
            <a:r>
              <a:rPr lang="fr-BE" sz="2000" b="1" dirty="0"/>
              <a:t>:</a:t>
            </a:r>
            <a:r>
              <a:rPr lang="fr-BE" sz="2000" dirty="0"/>
              <a:t> </a:t>
            </a:r>
            <a:r>
              <a:rPr lang="fr-BE" sz="2000" dirty="0" err="1"/>
              <a:t>Any</a:t>
            </a:r>
            <a:r>
              <a:rPr lang="fr-BE" sz="2000" dirty="0"/>
              <a:t> restriction or </a:t>
            </a:r>
            <a:r>
              <a:rPr lang="fr-BE" sz="2000" dirty="0" err="1"/>
              <a:t>lack</a:t>
            </a:r>
            <a:r>
              <a:rPr lang="fr-BE" sz="2000" dirty="0"/>
              <a:t> (</a:t>
            </a:r>
            <a:r>
              <a:rPr lang="fr-BE" sz="2000" dirty="0" err="1"/>
              <a:t>resulting</a:t>
            </a:r>
            <a:r>
              <a:rPr lang="fr-BE" sz="2000" dirty="0"/>
              <a:t> </a:t>
            </a:r>
            <a:r>
              <a:rPr lang="fr-BE" sz="2000" dirty="0" err="1"/>
              <a:t>from</a:t>
            </a:r>
            <a:r>
              <a:rPr lang="fr-BE" sz="2000" dirty="0"/>
              <a:t> an </a:t>
            </a:r>
            <a:r>
              <a:rPr lang="fr-BE" sz="2000" dirty="0" err="1"/>
              <a:t>impairment</a:t>
            </a:r>
            <a:r>
              <a:rPr lang="fr-BE" sz="2000" dirty="0"/>
              <a:t>) of </a:t>
            </a:r>
            <a:r>
              <a:rPr lang="fr-BE" sz="2000" dirty="0" err="1"/>
              <a:t>ability</a:t>
            </a:r>
            <a:r>
              <a:rPr lang="fr-BE" sz="2000" dirty="0"/>
              <a:t> to </a:t>
            </a:r>
            <a:r>
              <a:rPr lang="fr-BE" sz="2000" dirty="0" err="1"/>
              <a:t>perform</a:t>
            </a:r>
            <a:r>
              <a:rPr lang="fr-BE" sz="2000" dirty="0"/>
              <a:t> an </a:t>
            </a:r>
            <a:r>
              <a:rPr lang="fr-BE" sz="2000" dirty="0" err="1"/>
              <a:t>activity</a:t>
            </a:r>
            <a:r>
              <a:rPr lang="fr-BE" sz="2000" dirty="0"/>
              <a:t> in the </a:t>
            </a:r>
            <a:r>
              <a:rPr lang="fr-BE" sz="2000" dirty="0" err="1"/>
              <a:t>manner</a:t>
            </a:r>
            <a:r>
              <a:rPr lang="fr-BE" sz="2000" dirty="0"/>
              <a:t> or </a:t>
            </a:r>
            <a:r>
              <a:rPr lang="fr-BE" sz="2000" dirty="0" err="1"/>
              <a:t>within</a:t>
            </a:r>
            <a:r>
              <a:rPr lang="fr-BE" sz="2000" dirty="0"/>
              <a:t> the range </a:t>
            </a:r>
            <a:r>
              <a:rPr lang="fr-BE" sz="2000" dirty="0" err="1"/>
              <a:t>considered</a:t>
            </a:r>
            <a:r>
              <a:rPr lang="fr-BE" sz="2000" dirty="0"/>
              <a:t> normal for a </a:t>
            </a:r>
            <a:r>
              <a:rPr lang="fr-BE" sz="2000" dirty="0" err="1"/>
              <a:t>human</a:t>
            </a:r>
            <a:r>
              <a:rPr lang="fr-BE" sz="2000" dirty="0"/>
              <a:t> </a:t>
            </a:r>
            <a:r>
              <a:rPr lang="fr-BE" sz="2000" dirty="0" err="1"/>
              <a:t>being</a:t>
            </a:r>
            <a:r>
              <a:rPr lang="fr-BE" sz="2000" dirty="0"/>
              <a:t>. </a:t>
            </a:r>
            <a:r>
              <a:rPr lang="fr-BE" sz="2000" dirty="0" err="1"/>
              <a:t>Functional</a:t>
            </a:r>
            <a:r>
              <a:rPr lang="fr-BE" sz="2000" dirty="0"/>
              <a:t> limitation </a:t>
            </a:r>
            <a:r>
              <a:rPr lang="fr-BE" sz="2000" dirty="0" err="1"/>
              <a:t>with</a:t>
            </a:r>
            <a:r>
              <a:rPr lang="fr-BE" sz="2000" dirty="0"/>
              <a:t> regard to a </a:t>
            </a:r>
            <a:r>
              <a:rPr lang="fr-BE" sz="2000" dirty="0" err="1"/>
              <a:t>particular</a:t>
            </a:r>
            <a:r>
              <a:rPr lang="fr-BE" sz="2000" dirty="0"/>
              <a:t> </a:t>
            </a:r>
            <a:r>
              <a:rPr lang="fr-BE" sz="2000" dirty="0" err="1"/>
              <a:t>activity</a:t>
            </a:r>
            <a:r>
              <a:rPr lang="fr-BE" sz="2000" dirty="0"/>
              <a:t>.</a:t>
            </a:r>
          </a:p>
          <a:p>
            <a:pPr marL="0" indent="0">
              <a:lnSpc>
                <a:spcPct val="100000"/>
              </a:lnSpc>
              <a:buNone/>
            </a:pPr>
            <a:endParaRPr lang="fr-BE" sz="2000" dirty="0"/>
          </a:p>
          <a:p>
            <a:pPr marL="0" indent="0">
              <a:lnSpc>
                <a:spcPct val="100000"/>
              </a:lnSpc>
              <a:buNone/>
            </a:pPr>
            <a:r>
              <a:rPr lang="fr-BE" sz="2000" dirty="0" err="1"/>
              <a:t>Does</a:t>
            </a:r>
            <a:r>
              <a:rPr lang="fr-BE" sz="2000" dirty="0"/>
              <a:t> not </a:t>
            </a:r>
            <a:r>
              <a:rPr lang="fr-BE" sz="2000" dirty="0" err="1"/>
              <a:t>see</a:t>
            </a:r>
            <a:r>
              <a:rPr lang="fr-BE" sz="2000" dirty="0"/>
              <a:t> </a:t>
            </a:r>
            <a:r>
              <a:rPr lang="fr-BE" sz="2000" dirty="0" err="1"/>
              <a:t>disability</a:t>
            </a:r>
            <a:r>
              <a:rPr lang="fr-BE" sz="2000" dirty="0"/>
              <a:t> </a:t>
            </a:r>
            <a:r>
              <a:rPr lang="fr-BE" sz="2000" dirty="0" err="1"/>
              <a:t>only</a:t>
            </a:r>
            <a:r>
              <a:rPr lang="fr-BE" sz="2000" dirty="0"/>
              <a:t> as a "</a:t>
            </a:r>
            <a:r>
              <a:rPr lang="fr-BE" sz="2000" dirty="0" err="1"/>
              <a:t>medical</a:t>
            </a:r>
            <a:r>
              <a:rPr lang="fr-BE" sz="2000" dirty="0"/>
              <a:t>" or "</a:t>
            </a:r>
            <a:r>
              <a:rPr lang="fr-BE" sz="2000" dirty="0" err="1"/>
              <a:t>biological</a:t>
            </a:r>
            <a:r>
              <a:rPr lang="fr-BE" sz="2000" dirty="0"/>
              <a:t>" </a:t>
            </a:r>
            <a:r>
              <a:rPr lang="fr-BE" sz="2000" dirty="0" err="1"/>
              <a:t>dysfunction</a:t>
            </a:r>
            <a:r>
              <a:rPr lang="fr-BE" sz="2000" dirty="0"/>
              <a:t>.</a:t>
            </a:r>
          </a:p>
          <a:p>
            <a:pPr marL="0" indent="0">
              <a:lnSpc>
                <a:spcPct val="100000"/>
              </a:lnSpc>
              <a:buNone/>
            </a:pPr>
            <a:r>
              <a:rPr lang="fr-BE" sz="2000" dirty="0" err="1"/>
              <a:t>Takes</a:t>
            </a:r>
            <a:r>
              <a:rPr lang="fr-BE" sz="2000" dirty="0"/>
              <a:t> </a:t>
            </a:r>
            <a:r>
              <a:rPr lang="fr-BE" sz="2000" dirty="0" err="1"/>
              <a:t>into</a:t>
            </a:r>
            <a:r>
              <a:rPr lang="fr-BE" sz="2000" dirty="0"/>
              <a:t> </a:t>
            </a:r>
            <a:r>
              <a:rPr lang="fr-BE" sz="2000" dirty="0" err="1"/>
              <a:t>account</a:t>
            </a:r>
            <a:r>
              <a:rPr lang="fr-BE" sz="2000" dirty="0"/>
              <a:t> the social/</a:t>
            </a:r>
            <a:r>
              <a:rPr lang="fr-BE" sz="2000" dirty="0" err="1"/>
              <a:t>functional</a:t>
            </a:r>
            <a:r>
              <a:rPr lang="fr-BE" sz="2000" dirty="0"/>
              <a:t> aspects of </a:t>
            </a:r>
            <a:r>
              <a:rPr lang="fr-BE" sz="2000" dirty="0" err="1"/>
              <a:t>disability</a:t>
            </a:r>
            <a:r>
              <a:rPr lang="fr-BE" sz="2000" dirty="0"/>
              <a:t>.</a:t>
            </a:r>
          </a:p>
          <a:p>
            <a:pPr marL="0" indent="0">
              <a:lnSpc>
                <a:spcPct val="100000"/>
              </a:lnSpc>
              <a:buNone/>
            </a:pPr>
            <a:endParaRPr lang="fr-BE" sz="2000"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
        <p:nvSpPr>
          <p:cNvPr id="4" name="ZoneTexte 3">
            <a:extLst>
              <a:ext uri="{FF2B5EF4-FFF2-40B4-BE49-F238E27FC236}">
                <a16:creationId xmlns:a16="http://schemas.microsoft.com/office/drawing/2014/main" id="{1DBFBA2D-9701-7FE1-E06B-6432F7162C52}"/>
              </a:ext>
            </a:extLst>
          </p:cNvPr>
          <p:cNvSpPr txBox="1"/>
          <p:nvPr/>
        </p:nvSpPr>
        <p:spPr>
          <a:xfrm>
            <a:off x="1150706" y="4982966"/>
            <a:ext cx="231154" cy="369332"/>
          </a:xfrm>
          <a:prstGeom prst="rect">
            <a:avLst/>
          </a:prstGeom>
          <a:noFill/>
        </p:spPr>
        <p:txBody>
          <a:bodyPr wrap="none" rtlCol="0">
            <a:spAutoFit/>
          </a:bodyPr>
          <a:lstStyle/>
          <a:p>
            <a:r>
              <a:rPr lang="fr-FR" dirty="0"/>
              <a:t> </a:t>
            </a:r>
          </a:p>
        </p:txBody>
      </p:sp>
      <p:pic>
        <p:nvPicPr>
          <p:cNvPr id="14338" name="Picture 2" descr="Impairment vs Disability | Blogs | Gaylord &amp; Nantais">
            <a:extLst>
              <a:ext uri="{FF2B5EF4-FFF2-40B4-BE49-F238E27FC236}">
                <a16:creationId xmlns:a16="http://schemas.microsoft.com/office/drawing/2014/main" id="{8D7DDBF1-3BCD-7B73-1B12-D139CFFD71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3637" y="4685874"/>
            <a:ext cx="3408592"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29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a:xfrm>
            <a:off x="838200" y="365125"/>
            <a:ext cx="10769600" cy="1325563"/>
          </a:xfrm>
        </p:spPr>
        <p:txBody>
          <a:bodyPr>
            <a:normAutofit/>
          </a:bodyPr>
          <a:lstStyle/>
          <a:p>
            <a:r>
              <a:rPr lang="nl-BE" dirty="0">
                <a:solidFill>
                  <a:srgbClr val="2B769E"/>
                </a:solidFill>
                <a:cs typeface="Arial" panose="020B0604020202020204" pitchFamily="34" charset="0"/>
              </a:rPr>
              <a:t>Extending the notion of disability ?</a:t>
            </a:r>
            <a:br>
              <a:rPr lang="es-ES" sz="4000" dirty="0"/>
            </a:b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3" y="1600201"/>
            <a:ext cx="9483047" cy="4493096"/>
          </a:xfrm>
        </p:spPr>
        <p:txBody>
          <a:bodyPr>
            <a:normAutofit fontScale="47500" lnSpcReduction="20000"/>
          </a:bodyPr>
          <a:lstStyle/>
          <a:p>
            <a:pPr marL="0" indent="0">
              <a:lnSpc>
                <a:spcPct val="120000"/>
              </a:lnSpc>
              <a:buNone/>
            </a:pPr>
            <a:r>
              <a:rPr lang="en-US" sz="4200" b="1" dirty="0">
                <a:solidFill>
                  <a:schemeClr val="accent1"/>
                </a:solidFill>
                <a:effectLst/>
                <a:latin typeface="Aptos" panose="020B0004020202020204" pitchFamily="34" charset="0"/>
                <a:ea typeface="Times New Roman" panose="02020603050405020304" pitchFamily="18" charset="0"/>
                <a:cs typeface="Aptos" panose="020B0004020202020204" pitchFamily="34" charset="0"/>
              </a:rPr>
              <a:t>The UN Convention on the Rights of Persons with Disabilities (2006), states that </a:t>
            </a:r>
          </a:p>
          <a:p>
            <a:pPr marL="0" indent="0">
              <a:lnSpc>
                <a:spcPct val="120000"/>
              </a:lnSpc>
              <a:buNone/>
            </a:pPr>
            <a:endParaRPr lang="en-US" sz="4200" dirty="0">
              <a:effectLst/>
              <a:ea typeface="Times New Roman" panose="02020603050405020304" pitchFamily="18" charset="0"/>
              <a:cs typeface="Aptos" panose="020B0004020202020204" pitchFamily="34" charset="0"/>
            </a:endParaRPr>
          </a:p>
          <a:p>
            <a:pPr marL="0" indent="0">
              <a:lnSpc>
                <a:spcPct val="120000"/>
              </a:lnSpc>
              <a:buNone/>
            </a:pPr>
            <a:r>
              <a:rPr lang="en-US" sz="4200" dirty="0">
                <a:effectLst/>
                <a:ea typeface="Times New Roman" panose="02020603050405020304" pitchFamily="18" charset="0"/>
                <a:cs typeface="Aptos" panose="020B0004020202020204" pitchFamily="34" charset="0"/>
              </a:rPr>
              <a:t>Art. 1 </a:t>
            </a:r>
            <a:r>
              <a:rPr lang="en-US" sz="4200" kern="700" spc="20" dirty="0">
                <a:effectLst/>
                <a:ea typeface="Times New Roman" panose="02020603050405020304" pitchFamily="18" charset="0"/>
              </a:rPr>
              <a:t>Persons with disabilities include those who have long-term physical, mental, intellectual or sensory impairments which in interaction with various barriers may hinder their full and effective participation in society on an equal basis with others.</a:t>
            </a:r>
            <a:r>
              <a:rPr lang="fr-BE" sz="4200" dirty="0">
                <a:effectLst/>
              </a:rPr>
              <a:t> </a:t>
            </a:r>
            <a:endParaRPr lang="en-US" sz="4200" dirty="0">
              <a:ea typeface="Times New Roman" panose="02020603050405020304" pitchFamily="18" charset="0"/>
              <a:cs typeface="Aptos" panose="020B0004020202020204" pitchFamily="34" charset="0"/>
            </a:endParaRPr>
          </a:p>
          <a:p>
            <a:pPr marL="0" indent="0">
              <a:lnSpc>
                <a:spcPct val="120000"/>
              </a:lnSpc>
              <a:buNone/>
            </a:pPr>
            <a:endParaRPr lang="en-US" sz="4200" dirty="0">
              <a:latin typeface="Aptos" panose="020B0004020202020204" pitchFamily="34" charset="0"/>
              <a:ea typeface="Times New Roman" panose="02020603050405020304" pitchFamily="18" charset="0"/>
              <a:cs typeface="Aptos" panose="020B0004020202020204" pitchFamily="34" charset="0"/>
            </a:endParaRPr>
          </a:p>
          <a:p>
            <a:pPr>
              <a:lnSpc>
                <a:spcPct val="120000"/>
              </a:lnSpc>
              <a:buFont typeface="Wingdings" pitchFamily="2" charset="2"/>
              <a:buChar char="è"/>
            </a:pPr>
            <a:r>
              <a:rPr lang="en-US" sz="4200" dirty="0">
                <a:latin typeface="Aptos" panose="020B0004020202020204" pitchFamily="34" charset="0"/>
                <a:ea typeface="Times New Roman" panose="02020603050405020304" pitchFamily="18" charset="0"/>
                <a:cs typeface="Aptos" panose="020B0004020202020204" pitchFamily="34" charset="0"/>
              </a:rPr>
              <a:t>Impairments differ from short-term illnesses/diseases that can be cured </a:t>
            </a:r>
          </a:p>
          <a:p>
            <a:pPr>
              <a:lnSpc>
                <a:spcPct val="120000"/>
              </a:lnSpc>
              <a:buFont typeface="Wingdings" pitchFamily="2" charset="2"/>
              <a:buChar char="è"/>
            </a:pPr>
            <a:r>
              <a:rPr lang="en-US" sz="4200" dirty="0">
                <a:latin typeface="Aptos" panose="020B0004020202020204" pitchFamily="34" charset="0"/>
                <a:ea typeface="Times New Roman" panose="02020603050405020304" pitchFamily="18" charset="0"/>
                <a:cs typeface="Aptos" panose="020B0004020202020204" pitchFamily="34" charset="0"/>
              </a:rPr>
              <a:t> Impairments do not necessarily mean “unhealthy”</a:t>
            </a:r>
          </a:p>
          <a:p>
            <a:pPr>
              <a:lnSpc>
                <a:spcPct val="120000"/>
              </a:lnSpc>
              <a:buFont typeface="Wingdings" pitchFamily="2" charset="2"/>
              <a:buChar char="è"/>
            </a:pPr>
            <a:r>
              <a:rPr lang="en-US" sz="4200" dirty="0">
                <a:latin typeface="Aptos" panose="020B0004020202020204" pitchFamily="34" charset="0"/>
                <a:ea typeface="Times New Roman" panose="02020603050405020304" pitchFamily="18" charset="0"/>
                <a:cs typeface="Aptos" panose="020B0004020202020204" pitchFamily="34" charset="0"/>
              </a:rPr>
              <a:t> Are nevertheless in need of care (medical, paramedical, social, everyday life-care)</a:t>
            </a:r>
          </a:p>
          <a:p>
            <a:endParaRPr lang="en-US" sz="20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endParaRPr>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265015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fontScale="90000"/>
          </a:bodyPr>
          <a:lstStyle/>
          <a:p>
            <a:br>
              <a:rPr lang="nl-BE" dirty="0">
                <a:solidFill>
                  <a:srgbClr val="2B769E"/>
                </a:solidFill>
                <a:cs typeface="Arial" panose="020B0604020202020204" pitchFamily="34" charset="0"/>
              </a:rPr>
            </a:br>
            <a:r>
              <a:rPr lang="nl-BE" dirty="0">
                <a:solidFill>
                  <a:srgbClr val="2B769E"/>
                </a:solidFill>
                <a:cs typeface="Arial" panose="020B0604020202020204" pitchFamily="34" charset="0"/>
              </a:rPr>
              <a:t>Extending the notion of disability ?</a:t>
            </a:r>
            <a:br>
              <a:rPr lang="es-ES" sz="4000" dirty="0"/>
            </a:b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4" y="1600201"/>
            <a:ext cx="7973794" cy="4402666"/>
          </a:xfrm>
        </p:spPr>
        <p:txBody>
          <a:bodyPr>
            <a:normAutofit fontScale="77500" lnSpcReduction="20000"/>
          </a:bodyPr>
          <a:lstStyle/>
          <a:p>
            <a:pPr marL="0" indent="0">
              <a:buNone/>
            </a:pPr>
            <a:endParaRPr lang="en-US" sz="2000" dirty="0">
              <a:highlight>
                <a:srgbClr val="FFFF00"/>
              </a:highlight>
              <a:latin typeface="Aptos" panose="020B0004020202020204" pitchFamily="34" charset="0"/>
              <a:ea typeface="Times New Roman" panose="02020603050405020304" pitchFamily="18" charset="0"/>
              <a:cs typeface="Aptos" panose="020B0004020202020204" pitchFamily="34" charset="0"/>
            </a:endParaRPr>
          </a:p>
          <a:p>
            <a:pPr marL="0" indent="0">
              <a:buNone/>
            </a:pPr>
            <a:r>
              <a:rPr lang="fr-BE" sz="2000" b="1" dirty="0">
                <a:solidFill>
                  <a:schemeClr val="accent1"/>
                </a:solidFill>
              </a:rPr>
              <a:t>WHO - International Classification of </a:t>
            </a:r>
            <a:r>
              <a:rPr lang="fr-BE" sz="2000" b="1" dirty="0" err="1">
                <a:solidFill>
                  <a:schemeClr val="accent1"/>
                </a:solidFill>
              </a:rPr>
              <a:t>Functioning</a:t>
            </a:r>
            <a:r>
              <a:rPr lang="fr-BE" sz="2000" b="1" dirty="0">
                <a:solidFill>
                  <a:schemeClr val="accent1"/>
                </a:solidFill>
              </a:rPr>
              <a:t>, </a:t>
            </a:r>
            <a:r>
              <a:rPr lang="fr-BE" sz="2000" b="1" dirty="0" err="1">
                <a:solidFill>
                  <a:schemeClr val="accent1"/>
                </a:solidFill>
              </a:rPr>
              <a:t>Disability</a:t>
            </a:r>
            <a:r>
              <a:rPr lang="fr-BE" sz="2000" b="1" dirty="0">
                <a:solidFill>
                  <a:schemeClr val="accent1"/>
                </a:solidFill>
              </a:rPr>
              <a:t> and </a:t>
            </a:r>
            <a:r>
              <a:rPr lang="fr-BE" sz="2000" b="1" dirty="0" err="1">
                <a:solidFill>
                  <a:schemeClr val="accent1"/>
                </a:solidFill>
              </a:rPr>
              <a:t>Health</a:t>
            </a:r>
            <a:r>
              <a:rPr lang="fr-BE" sz="2000" b="1" dirty="0">
                <a:solidFill>
                  <a:schemeClr val="accent1"/>
                </a:solidFill>
              </a:rPr>
              <a:t> (ICF)</a:t>
            </a:r>
          </a:p>
          <a:p>
            <a:pPr marL="0" indent="0">
              <a:buNone/>
            </a:pPr>
            <a:r>
              <a:rPr lang="fr-BE" sz="2000" b="1" dirty="0">
                <a:solidFill>
                  <a:schemeClr val="accent1"/>
                </a:solidFill>
              </a:rPr>
              <a:t>&amp; </a:t>
            </a:r>
            <a:r>
              <a:rPr lang="en-US" sz="2000" b="1" dirty="0">
                <a:solidFill>
                  <a:schemeClr val="accent1"/>
                </a:solidFill>
                <a:effectLst/>
                <a:latin typeface="Aptos" panose="020B0004020202020204" pitchFamily="34" charset="0"/>
                <a:ea typeface="Times New Roman" panose="02020603050405020304" pitchFamily="18" charset="0"/>
                <a:cs typeface="Aptos" panose="020B0004020202020204" pitchFamily="34" charset="0"/>
              </a:rPr>
              <a:t>The UN Convention on the Rights of Persons with Disabilities (2006)</a:t>
            </a:r>
            <a:endParaRPr lang="en-US" sz="2000" dirty="0">
              <a:highlight>
                <a:srgbClr val="FFFF00"/>
              </a:highlight>
              <a:latin typeface="Aptos" panose="020B0004020202020204" pitchFamily="34" charset="0"/>
              <a:ea typeface="Times New Roman" panose="02020603050405020304" pitchFamily="18" charset="0"/>
              <a:cs typeface="Aptos" panose="020B0004020202020204" pitchFamily="34" charset="0"/>
            </a:endParaRPr>
          </a:p>
          <a:p>
            <a:pPr marL="0" indent="0">
              <a:lnSpc>
                <a:spcPct val="120000"/>
              </a:lnSpc>
              <a:buNone/>
            </a:pPr>
            <a:endParaRPr lang="en-US" sz="2000" dirty="0">
              <a:latin typeface="Aptos" panose="020B0004020202020204" pitchFamily="34" charset="0"/>
              <a:ea typeface="Times New Roman" panose="02020603050405020304" pitchFamily="18" charset="0"/>
              <a:cs typeface="Aptos" panose="020B0004020202020204" pitchFamily="34" charset="0"/>
            </a:endParaRPr>
          </a:p>
          <a:p>
            <a:pPr>
              <a:lnSpc>
                <a:spcPct val="120000"/>
              </a:lnSpc>
              <a:buFont typeface="Wingdings" pitchFamily="2" charset="2"/>
              <a:buChar char="è"/>
            </a:pPr>
            <a:r>
              <a:rPr lang="en-US" sz="2000" dirty="0">
                <a:latin typeface="Aptos" panose="020B0004020202020204" pitchFamily="34" charset="0"/>
                <a:ea typeface="Times New Roman" panose="02020603050405020304" pitchFamily="18" charset="0"/>
                <a:cs typeface="Aptos" panose="020B0004020202020204" pitchFamily="34" charset="0"/>
              </a:rPr>
              <a:t>Chronic diseases</a:t>
            </a:r>
          </a:p>
          <a:p>
            <a:pPr>
              <a:lnSpc>
                <a:spcPct val="120000"/>
              </a:lnSpc>
              <a:buFont typeface="Wingdings" pitchFamily="2" charset="2"/>
              <a:buChar char="è"/>
            </a:pPr>
            <a:r>
              <a:rPr lang="en-US" sz="2000" dirty="0">
                <a:latin typeface="Aptos" panose="020B0004020202020204" pitchFamily="34" charset="0"/>
                <a:ea typeface="Times New Roman" panose="02020603050405020304" pitchFamily="18" charset="0"/>
                <a:cs typeface="Aptos" panose="020B0004020202020204" pitchFamily="34" charset="0"/>
              </a:rPr>
              <a:t>Chronic pain</a:t>
            </a:r>
          </a:p>
          <a:p>
            <a:pPr>
              <a:lnSpc>
                <a:spcPct val="120000"/>
              </a:lnSpc>
              <a:buFont typeface="Wingdings" pitchFamily="2" charset="2"/>
              <a:buChar char="è"/>
            </a:pPr>
            <a:r>
              <a:rPr lang="en-US" sz="2000" dirty="0">
                <a:latin typeface="Aptos" panose="020B0004020202020204" pitchFamily="34" charset="0"/>
                <a:ea typeface="Times New Roman" panose="02020603050405020304" pitchFamily="18" charset="0"/>
                <a:cs typeface="Aptos" panose="020B0004020202020204" pitchFamily="34" charset="0"/>
              </a:rPr>
              <a:t>Neuro-evolutive diseases such as Alzheimer’s</a:t>
            </a:r>
          </a:p>
          <a:p>
            <a:pPr marL="0" indent="0">
              <a:lnSpc>
                <a:spcPct val="120000"/>
              </a:lnSpc>
              <a:buNone/>
            </a:pPr>
            <a:r>
              <a:rPr lang="en-US" sz="2000" dirty="0">
                <a:latin typeface="Aptos" panose="020B0004020202020204" pitchFamily="34" charset="0"/>
                <a:ea typeface="Times New Roman" panose="02020603050405020304" pitchFamily="18" charset="0"/>
                <a:cs typeface="Aptos" panose="020B0004020202020204" pitchFamily="34" charset="0"/>
              </a:rPr>
              <a:t>Parkinson’s &amp; Huntington’s disease</a:t>
            </a:r>
          </a:p>
          <a:p>
            <a:pPr>
              <a:lnSpc>
                <a:spcPct val="120000"/>
              </a:lnSpc>
              <a:buFont typeface="Wingdings" pitchFamily="2" charset="2"/>
              <a:buChar char="è"/>
            </a:pPr>
            <a:r>
              <a:rPr lang="en-US" sz="2000" dirty="0">
                <a:latin typeface="Aptos" panose="020B0004020202020204" pitchFamily="34" charset="0"/>
                <a:ea typeface="Times New Roman" panose="02020603050405020304" pitchFamily="18" charset="0"/>
                <a:cs typeface="Aptos" panose="020B0004020202020204" pitchFamily="34" charset="0"/>
              </a:rPr>
              <a:t>Changes due to advanced age</a:t>
            </a:r>
          </a:p>
          <a:p>
            <a:pPr marL="0" indent="0">
              <a:lnSpc>
                <a:spcPct val="120000"/>
              </a:lnSpc>
              <a:buNone/>
            </a:pPr>
            <a:r>
              <a:rPr lang="en-US" sz="2000" dirty="0">
                <a:latin typeface="Aptos" panose="020B0004020202020204" pitchFamily="34" charset="0"/>
                <a:ea typeface="Times New Roman" panose="02020603050405020304" pitchFamily="18" charset="0"/>
                <a:cs typeface="Aptos" panose="020B0004020202020204" pitchFamily="34" charset="0"/>
                <a:sym typeface="Wingdings" pitchFamily="2" charset="2"/>
              </a:rPr>
              <a:t> </a:t>
            </a:r>
            <a:r>
              <a:rPr lang="en-US" sz="2000" dirty="0">
                <a:latin typeface="Aptos" panose="020B0004020202020204" pitchFamily="34" charset="0"/>
                <a:ea typeface="Times New Roman" panose="02020603050405020304" pitchFamily="18" charset="0"/>
                <a:cs typeface="Aptos" panose="020B0004020202020204" pitchFamily="34" charset="0"/>
              </a:rPr>
              <a:t>Long-term mental health issues</a:t>
            </a:r>
          </a:p>
          <a:p>
            <a:endParaRPr lang="fr-BE" sz="1400" dirty="0"/>
          </a:p>
          <a:p>
            <a:pPr marL="0" indent="0">
              <a:buNone/>
            </a:pPr>
            <a:r>
              <a:rPr lang="en-US" sz="2200" dirty="0">
                <a:latin typeface="Aptos" panose="020B0004020202020204" pitchFamily="34" charset="0"/>
                <a:ea typeface="Times New Roman" panose="02020603050405020304" pitchFamily="18" charset="0"/>
                <a:cs typeface="Aptos" panose="020B0004020202020204" pitchFamily="34" charset="0"/>
              </a:rPr>
              <a:t>As coined by Dementia Alliance International </a:t>
            </a:r>
          </a:p>
          <a:p>
            <a:pPr marL="0" indent="0">
              <a:buNone/>
            </a:pPr>
            <a:r>
              <a:rPr lang="en-US" sz="2200" i="1" dirty="0">
                <a:solidFill>
                  <a:schemeClr val="accent5">
                    <a:lumMod val="60000"/>
                    <a:lumOff val="40000"/>
                  </a:schemeClr>
                </a:solidFill>
                <a:latin typeface="Aptos" panose="020B0004020202020204" pitchFamily="34" charset="0"/>
                <a:ea typeface="Times New Roman" panose="02020603050405020304" pitchFamily="18" charset="0"/>
                <a:cs typeface="Aptos" panose="020B0004020202020204" pitchFamily="34" charset="0"/>
              </a:rPr>
              <a:t>“Dementia isn’t a mental health condition, it is a cognitive disability”</a:t>
            </a:r>
          </a:p>
          <a:p>
            <a:endParaRPr lang="fr-BE" sz="1400" dirty="0"/>
          </a:p>
          <a:p>
            <a:endParaRPr lang="en-US" sz="20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endParaRPr>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pic>
        <p:nvPicPr>
          <p:cNvPr id="2050" name="Picture 2" descr="My Alzheimer's Story – Advocating for better care">
            <a:extLst>
              <a:ext uri="{FF2B5EF4-FFF2-40B4-BE49-F238E27FC236}">
                <a16:creationId xmlns:a16="http://schemas.microsoft.com/office/drawing/2014/main" id="{2C7FC4D3-AE53-010D-273F-CB76B83B4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7754" y="365125"/>
            <a:ext cx="3173397" cy="1111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mentia Alliance International | StepUp for Dementia Research">
            <a:extLst>
              <a:ext uri="{FF2B5EF4-FFF2-40B4-BE49-F238E27FC236}">
                <a16:creationId xmlns:a16="http://schemas.microsoft.com/office/drawing/2014/main" id="{4A696660-BA59-9C7B-8B9F-4BBD40A663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429000"/>
            <a:ext cx="1938534" cy="193853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C83EEE7-C899-FA32-5F3C-82450C173755}"/>
              </a:ext>
            </a:extLst>
          </p:cNvPr>
          <p:cNvPicPr>
            <a:picLocks noChangeAspect="1"/>
          </p:cNvPicPr>
          <p:nvPr/>
        </p:nvPicPr>
        <p:blipFill>
          <a:blip r:embed="rId8"/>
          <a:stretch>
            <a:fillRect/>
          </a:stretch>
        </p:blipFill>
        <p:spPr>
          <a:xfrm>
            <a:off x="8179378" y="2251972"/>
            <a:ext cx="4012622" cy="2850838"/>
          </a:xfrm>
          <a:prstGeom prst="rect">
            <a:avLst/>
          </a:prstGeom>
        </p:spPr>
      </p:pic>
    </p:spTree>
    <p:extLst>
      <p:ext uri="{BB962C8B-B14F-4D97-AF65-F5344CB8AC3E}">
        <p14:creationId xmlns:p14="http://schemas.microsoft.com/office/powerpoint/2010/main" val="39821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7E8-77D4-E28B-AA38-6EF65562D7F8}"/>
              </a:ext>
            </a:extLst>
          </p:cNvPr>
          <p:cNvSpPr>
            <a:spLocks noGrp="1"/>
          </p:cNvSpPr>
          <p:nvPr>
            <p:ph type="title"/>
          </p:nvPr>
        </p:nvSpPr>
        <p:spPr/>
        <p:txBody>
          <a:bodyPr>
            <a:normAutofit/>
          </a:bodyPr>
          <a:lstStyle/>
          <a:p>
            <a:r>
              <a:rPr lang="nl-BE" sz="4000" dirty="0">
                <a:solidFill>
                  <a:srgbClr val="2B769E"/>
                </a:solidFill>
                <a:cs typeface="Arial" panose="020B0604020202020204" pitchFamily="34" charset="0"/>
              </a:rPr>
              <a:t>A fundamental rights approach to disability</a:t>
            </a:r>
            <a:endParaRPr lang="fr-FR" sz="4000" dirty="0"/>
          </a:p>
        </p:txBody>
      </p:sp>
      <p:sp>
        <p:nvSpPr>
          <p:cNvPr id="3" name="Espace réservé du contenu 2">
            <a:extLst>
              <a:ext uri="{FF2B5EF4-FFF2-40B4-BE49-F238E27FC236}">
                <a16:creationId xmlns:a16="http://schemas.microsoft.com/office/drawing/2014/main" id="{E82F7025-839D-668B-049A-0772E5E33F2A}"/>
              </a:ext>
            </a:extLst>
          </p:cNvPr>
          <p:cNvSpPr>
            <a:spLocks noGrp="1"/>
          </p:cNvSpPr>
          <p:nvPr>
            <p:ph idx="1"/>
          </p:nvPr>
        </p:nvSpPr>
        <p:spPr>
          <a:xfrm>
            <a:off x="924673" y="1376737"/>
            <a:ext cx="10130319" cy="4613097"/>
          </a:xfrm>
        </p:spPr>
        <p:txBody>
          <a:bodyPr>
            <a:normAutofit/>
          </a:bodyPr>
          <a:lstStyle/>
          <a:p>
            <a:pPr marL="0" indent="0">
              <a:buNone/>
            </a:pPr>
            <a:endParaRPr lang="fr-FR" sz="2000" i="1" dirty="0"/>
          </a:p>
          <a:p>
            <a:pPr marL="0" indent="0">
              <a:lnSpc>
                <a:spcPct val="100000"/>
              </a:lnSpc>
              <a:buNone/>
            </a:pPr>
            <a:r>
              <a:rPr lang="en-US" sz="2000" b="1" dirty="0">
                <a:solidFill>
                  <a:schemeClr val="accent1"/>
                </a:solidFill>
                <a:effectLst/>
                <a:ea typeface="Times New Roman" panose="02020603050405020304" pitchFamily="18" charset="0"/>
                <a:cs typeface="Aptos" panose="020B0004020202020204" pitchFamily="34" charset="0"/>
              </a:rPr>
              <a:t>The UN Convention on the Rights of Persons with Disabilities </a:t>
            </a:r>
            <a:r>
              <a:rPr lang="fr-FR" sz="2000" b="1" dirty="0" err="1">
                <a:solidFill>
                  <a:schemeClr val="accent1"/>
                </a:solidFill>
                <a:effectLst/>
                <a:ea typeface="Times New Roman" panose="02020603050405020304" pitchFamily="18" charset="0"/>
                <a:cs typeface="Aptos" panose="020B0004020202020204" pitchFamily="34" charset="0"/>
              </a:rPr>
              <a:t>f</a:t>
            </a:r>
            <a:r>
              <a:rPr lang="fr-FR" sz="2000" b="1" dirty="0" err="1">
                <a:solidFill>
                  <a:schemeClr val="accent1"/>
                </a:solidFill>
              </a:rPr>
              <a:t>rom</a:t>
            </a:r>
            <a:r>
              <a:rPr lang="fr-FR" sz="2000" b="1" dirty="0">
                <a:solidFill>
                  <a:schemeClr val="accent1"/>
                </a:solidFill>
              </a:rPr>
              <a:t> 13 </a:t>
            </a:r>
            <a:r>
              <a:rPr lang="fr-FR" sz="2000" b="1" dirty="0" err="1">
                <a:solidFill>
                  <a:schemeClr val="accent1"/>
                </a:solidFill>
              </a:rPr>
              <a:t>December</a:t>
            </a:r>
            <a:r>
              <a:rPr lang="fr-FR" sz="2000" b="1" dirty="0">
                <a:solidFill>
                  <a:schemeClr val="accent1"/>
                </a:solidFill>
              </a:rPr>
              <a:t> 2006</a:t>
            </a:r>
          </a:p>
          <a:p>
            <a:pPr marL="0" indent="0">
              <a:lnSpc>
                <a:spcPct val="100000"/>
              </a:lnSpc>
              <a:buNone/>
            </a:pPr>
            <a:endParaRPr lang="fr-FR" sz="2000" b="1" dirty="0"/>
          </a:p>
          <a:p>
            <a:pPr marL="0" indent="0">
              <a:lnSpc>
                <a:spcPct val="100000"/>
              </a:lnSpc>
              <a:buNone/>
            </a:pPr>
            <a:r>
              <a:rPr lang="fr-FR" sz="2000" b="1" dirty="0">
                <a:solidFill>
                  <a:schemeClr val="accent2"/>
                </a:solidFill>
              </a:rPr>
              <a:t>Art. 1</a:t>
            </a:r>
          </a:p>
          <a:p>
            <a:pPr marL="0" indent="0">
              <a:lnSpc>
                <a:spcPct val="100000"/>
              </a:lnSpc>
              <a:buNone/>
            </a:pPr>
            <a:r>
              <a:rPr lang="en-US" sz="1800" kern="700" spc="20" dirty="0">
                <a:effectLst/>
                <a:ea typeface="Times New Roman" panose="02020603050405020304" pitchFamily="18" charset="0"/>
              </a:rPr>
              <a:t>The purpose of the present Convention is to promote, protect and ensure the full and equal enjoyment of all human rights and fundamental freedoms by all persons with disabilities, and to promote respect for their inherent dignity</a:t>
            </a:r>
          </a:p>
          <a:p>
            <a:pPr marL="0" indent="0">
              <a:lnSpc>
                <a:spcPct val="100000"/>
              </a:lnSpc>
              <a:buNone/>
            </a:pPr>
            <a:r>
              <a:rPr lang="en-US" sz="1800" b="1" kern="700" spc="20" dirty="0"/>
              <a:t>Preamble</a:t>
            </a:r>
          </a:p>
          <a:p>
            <a:pPr marL="0" indent="0">
              <a:lnSpc>
                <a:spcPct val="100000"/>
              </a:lnSpc>
              <a:buNone/>
            </a:pPr>
            <a:r>
              <a:rPr lang="en-US" sz="1800" b="1" kern="700" spc="20" dirty="0"/>
              <a:t>(y) </a:t>
            </a:r>
            <a:r>
              <a:rPr lang="en-US" sz="1800" i="1" kern="700" spc="20" dirty="0">
                <a:effectLst/>
                <a:ea typeface="Times New Roman" panose="02020603050405020304" pitchFamily="18" charset="0"/>
              </a:rPr>
              <a:t>Convinced</a:t>
            </a:r>
            <a:r>
              <a:rPr lang="en-US" sz="1800" kern="700" spc="20" dirty="0">
                <a:effectLst/>
                <a:ea typeface="Times New Roman" panose="02020603050405020304" pitchFamily="18" charset="0"/>
              </a:rPr>
              <a:t> that a comprehensive and integral international convention to promote and protect the rights and dignity of persons with disabilities will make a significant contribution to redressing the profound social disadvantage of persons with disabilities and promote their participation in the civil, political, economic, social and cultural spheres with equal opportunities, in both developing and developed countries,</a:t>
            </a:r>
            <a:endParaRPr lang="fr-FR" sz="2000" i="1" dirty="0"/>
          </a:p>
        </p:txBody>
      </p:sp>
      <p:pic>
        <p:nvPicPr>
          <p:cNvPr id="5" name="Afbeelding 4" descr="Afbeelding met logo&#10;&#10;Automatisch gegenereerde beschrijving">
            <a:extLst>
              <a:ext uri="{FF2B5EF4-FFF2-40B4-BE49-F238E27FC236}">
                <a16:creationId xmlns:a16="http://schemas.microsoft.com/office/drawing/2014/main" id="{3DF08EAD-02DC-2A0C-DA4F-21F5558748C9}"/>
              </a:ext>
            </a:extLst>
          </p:cNvPr>
          <p:cNvPicPr>
            <a:picLocks noChangeAspect="1"/>
          </p:cNvPicPr>
          <p:nvPr/>
        </p:nvPicPr>
        <p:blipFill>
          <a:blip r:embed="rId3"/>
          <a:stretch>
            <a:fillRect/>
          </a:stretch>
        </p:blipFill>
        <p:spPr>
          <a:xfrm>
            <a:off x="1686421" y="6102487"/>
            <a:ext cx="1968776" cy="370058"/>
          </a:xfrm>
          <a:prstGeom prst="rect">
            <a:avLst/>
          </a:prstGeom>
        </p:spPr>
      </p:pic>
      <p:pic>
        <p:nvPicPr>
          <p:cNvPr id="8" name="Image 7" descr="Une image contenant texte, automate&#10;&#10;Description générée automatiquement">
            <a:extLst>
              <a:ext uri="{FF2B5EF4-FFF2-40B4-BE49-F238E27FC236}">
                <a16:creationId xmlns:a16="http://schemas.microsoft.com/office/drawing/2014/main" id="{EAB7CF10-A5F1-4DDC-AE39-4A33F94D15C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9001" y="6093297"/>
            <a:ext cx="4298156" cy="539591"/>
          </a:xfrm>
          <a:prstGeom prst="rect">
            <a:avLst/>
          </a:prstGeom>
        </p:spPr>
      </p:pic>
      <p:pic>
        <p:nvPicPr>
          <p:cNvPr id="11" name="Afbeelding 1" descr="Afbeelding met tekst&#10;&#10;Automatisch gegenereerde beschrijving">
            <a:extLst>
              <a:ext uri="{FF2B5EF4-FFF2-40B4-BE49-F238E27FC236}">
                <a16:creationId xmlns:a16="http://schemas.microsoft.com/office/drawing/2014/main" id="{4588AFA4-B245-BB4F-01DE-C646C74254CB}"/>
              </a:ext>
            </a:extLst>
          </p:cNvPr>
          <p:cNvPicPr>
            <a:picLocks noChangeAspect="1"/>
          </p:cNvPicPr>
          <p:nvPr/>
        </p:nvPicPr>
        <p:blipFill>
          <a:blip r:embed="rId5"/>
          <a:stretch>
            <a:fillRect/>
          </a:stretch>
        </p:blipFill>
        <p:spPr>
          <a:xfrm>
            <a:off x="8253632" y="6102487"/>
            <a:ext cx="2010821" cy="462795"/>
          </a:xfrm>
          <a:prstGeom prst="rect">
            <a:avLst/>
          </a:prstGeom>
        </p:spPr>
      </p:pic>
    </p:spTree>
    <p:extLst>
      <p:ext uri="{BB962C8B-B14F-4D97-AF65-F5344CB8AC3E}">
        <p14:creationId xmlns:p14="http://schemas.microsoft.com/office/powerpoint/2010/main" val="8262137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2452</TotalTime>
  <Words>2461</Words>
  <Application>Microsoft Macintosh PowerPoint</Application>
  <PresentationFormat>Grand écran</PresentationFormat>
  <Paragraphs>272</Paragraphs>
  <Slides>24</Slides>
  <Notes>23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Aptos</vt:lpstr>
      <vt:lpstr>Aptos Display</vt:lpstr>
      <vt:lpstr>Arial</vt:lpstr>
      <vt:lpstr>Courier New</vt:lpstr>
      <vt:lpstr>Times New Roman</vt:lpstr>
      <vt:lpstr>Wingdings</vt:lpstr>
      <vt:lpstr>Thème Office</vt:lpstr>
      <vt:lpstr>   Facing vulnerabilities: lessons from the social model of disability, and beyond </vt:lpstr>
      <vt:lpstr> The Belgian Advisory Committee on Bioethics </vt:lpstr>
      <vt:lpstr> Ethical issues linked to vulnerable persons &amp; groups </vt:lpstr>
      <vt:lpstr>Opinion no. 74 : request &amp; opinion</vt:lpstr>
      <vt:lpstr> What did we learn from the disability issue ?  </vt:lpstr>
      <vt:lpstr> Extending the notion of disability ?  </vt:lpstr>
      <vt:lpstr>Extending the notion of disability ? </vt:lpstr>
      <vt:lpstr> Extending the notion of disability ? </vt:lpstr>
      <vt:lpstr>A fundamental rights approach to disability</vt:lpstr>
      <vt:lpstr>A fundamental rights approach</vt:lpstr>
      <vt:lpstr>Two challenging articles</vt:lpstr>
      <vt:lpstr>Two challenging articles</vt:lpstr>
      <vt:lpstr>The roots of the UN – CRPD (i)</vt:lpstr>
      <vt:lpstr>The roots of the UN – CRPD (ii)</vt:lpstr>
      <vt:lpstr>The roots of the UN - CRPD (iii)</vt:lpstr>
      <vt:lpstr>The medical model of disability</vt:lpstr>
      <vt:lpstr>Towards the social model of disability</vt:lpstr>
      <vt:lpstr>The social model of disability</vt:lpstr>
      <vt:lpstr>The social model of disability</vt:lpstr>
      <vt:lpstr>The social model : limits</vt:lpstr>
      <vt:lpstr>Strenghtening the social model : anthropological perspective*</vt:lpstr>
      <vt:lpstr>Strenghtening the social model: anthropological perspective</vt:lpstr>
      <vt:lpstr>Take home message to finish</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Caeymaex Florence</dc:creator>
  <cp:lastModifiedBy>Caeymaex Florence</cp:lastModifiedBy>
  <cp:revision>12</cp:revision>
  <dcterms:created xsi:type="dcterms:W3CDTF">2024-04-14T18:34:05Z</dcterms:created>
  <dcterms:modified xsi:type="dcterms:W3CDTF">2024-04-16T21:19:38Z</dcterms:modified>
</cp:coreProperties>
</file>