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7" r:id="rId2"/>
    <p:sldId id="274" r:id="rId3"/>
    <p:sldId id="272" r:id="rId4"/>
    <p:sldId id="271" r:id="rId5"/>
    <p:sldId id="273" r:id="rId6"/>
    <p:sldId id="275" r:id="rId7"/>
    <p:sldId id="276" r:id="rId8"/>
    <p:sldId id="277" r:id="rId9"/>
    <p:sldId id="278" r:id="rId10"/>
    <p:sldId id="279" r:id="rId11"/>
    <p:sldId id="280" r:id="rId12"/>
    <p:sldId id="281" r:id="rId13"/>
    <p:sldId id="282" r:id="rId14"/>
    <p:sldId id="283" r:id="rId15"/>
    <p:sldId id="285" r:id="rId16"/>
    <p:sldId id="284"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86"/>
    <p:restoredTop sz="84992"/>
  </p:normalViewPr>
  <p:slideViewPr>
    <p:cSldViewPr snapToGrid="0">
      <p:cViewPr varScale="1">
        <p:scale>
          <a:sx n="95" d="100"/>
          <a:sy n="95" d="100"/>
        </p:scale>
        <p:origin x="1296" y="176"/>
      </p:cViewPr>
      <p:guideLst/>
    </p:cSldViewPr>
  </p:slideViewPr>
  <p:notesTextViewPr>
    <p:cViewPr>
      <p:scale>
        <a:sx n="1" d="1"/>
        <a:sy n="1" d="1"/>
      </p:scale>
      <p:origin x="0" y="-17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923CCC-AB31-104B-AC24-501C50D2CD0A}" type="datetimeFigureOut">
              <a:rPr lang="fr-FR" smtClean="0"/>
              <a:t>28/03/2024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5EAE33-7944-104A-A179-FE468C198143}" type="slidenum">
              <a:rPr lang="fr-FR" smtClean="0"/>
              <a:t>‹N°›</a:t>
            </a:fld>
            <a:endParaRPr lang="fr-FR"/>
          </a:p>
        </p:txBody>
      </p:sp>
    </p:spTree>
    <p:extLst>
      <p:ext uri="{BB962C8B-B14F-4D97-AF65-F5344CB8AC3E}">
        <p14:creationId xmlns:p14="http://schemas.microsoft.com/office/powerpoint/2010/main" val="2537839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recherche et des discussions qui se déroulent déjà à l’échelle internationale</a:t>
            </a:r>
          </a:p>
          <a:p>
            <a:r>
              <a:rPr lang="fr-FR" dirty="0"/>
              <a:t>A la source de cette communication , deux démarches</a:t>
            </a:r>
          </a:p>
          <a:p>
            <a:r>
              <a:rPr lang="fr-FR" dirty="0"/>
              <a:t>Littérature : je remercie Alix Fournier pour ses recherches et ses lectures et les discussions</a:t>
            </a:r>
          </a:p>
          <a:p>
            <a:endParaRPr lang="fr-FR" dirty="0"/>
          </a:p>
          <a:p>
            <a:r>
              <a:rPr lang="fr-FR" dirty="0"/>
              <a:t>Personnes impliquées dans cette réflexion : Benoît Pétré, Delphine </a:t>
            </a:r>
            <a:r>
              <a:rPr lang="fr-FR" dirty="0" err="1"/>
              <a:t>Kirkhove</a:t>
            </a:r>
            <a:r>
              <a:rPr lang="fr-FR" dirty="0"/>
              <a:t>, Alix Fournier, Maxence </a:t>
            </a:r>
            <a:r>
              <a:rPr lang="fr-FR" dirty="0" err="1"/>
              <a:t>Ouafik</a:t>
            </a:r>
            <a:r>
              <a:rPr lang="fr-FR" dirty="0"/>
              <a:t>, Laetitia Buret, Shana </a:t>
            </a:r>
            <a:r>
              <a:rPr lang="fr-FR" dirty="0" err="1"/>
              <a:t>Riethof</a:t>
            </a:r>
            <a:r>
              <a:rPr lang="fr-FR" dirty="0"/>
              <a:t>, Lucas </a:t>
            </a:r>
            <a:r>
              <a:rPr lang="fr-FR" dirty="0" err="1"/>
              <a:t>Bechoux</a:t>
            </a:r>
            <a:r>
              <a:rPr lang="fr-FR" dirty="0"/>
              <a:t>, Bernard </a:t>
            </a:r>
            <a:r>
              <a:rPr lang="fr-FR" dirty="0" err="1"/>
              <a:t>Voz</a:t>
            </a:r>
            <a:r>
              <a:rPr lang="fr-FR" dirty="0"/>
              <a:t> (toutes personnes qui viennent soit des SHS soit du Département de santé publique) et, venant de l’extérieur, Virginie Pirard (juriste et éthicienne, chercheuse ULB &amp; Comité consultatif de bioéthique de Belgique), Nolwenn </a:t>
            </a:r>
            <a:r>
              <a:rPr lang="fr-FR" dirty="0" err="1"/>
              <a:t>Bühler</a:t>
            </a:r>
            <a:r>
              <a:rPr lang="fr-FR" dirty="0"/>
              <a:t> (Université de Lausanne) / mentionner aussi François Thoreau, Katrin </a:t>
            </a:r>
            <a:r>
              <a:rPr lang="fr-FR" dirty="0" err="1"/>
              <a:t>Solhdju</a:t>
            </a:r>
            <a:r>
              <a:rPr lang="fr-FR" dirty="0"/>
              <a:t> (</a:t>
            </a:r>
            <a:r>
              <a:rPr lang="fr-FR" dirty="0" err="1"/>
              <a:t>Umons</a:t>
            </a:r>
            <a:r>
              <a:rPr lang="fr-FR" dirty="0"/>
              <a:t>)</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3</a:t>
            </a:fld>
            <a:endParaRPr lang="fr-FR"/>
          </a:p>
        </p:txBody>
      </p:sp>
    </p:spTree>
    <p:extLst>
      <p:ext uri="{BB962C8B-B14F-4D97-AF65-F5344CB8AC3E}">
        <p14:creationId xmlns:p14="http://schemas.microsoft.com/office/powerpoint/2010/main" val="2395143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 exemple : est-ce que cela doit amener à cibler les individus à haut risque ou les populations dans leur ensemble au niveau de la santé publique ? </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13</a:t>
            </a:fld>
            <a:endParaRPr lang="fr-FR"/>
          </a:p>
        </p:txBody>
      </p:sp>
    </p:spTree>
    <p:extLst>
      <p:ext uri="{BB962C8B-B14F-4D97-AF65-F5344CB8AC3E}">
        <p14:creationId xmlns:p14="http://schemas.microsoft.com/office/powerpoint/2010/main" val="1615679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 exemple : est-ce que cela doit amener à cibler les individus à haut risque ou les populations dans leur ensemble au niveau de la santé publique ? </a:t>
            </a:r>
          </a:p>
          <a:p>
            <a:r>
              <a:rPr lang="fr-FR" dirty="0"/>
              <a:t>* Ceci n’est pas seulement un message à destination des pouvoirs publics ; cela regarde aussi les </a:t>
            </a:r>
            <a:r>
              <a:rPr lang="fr-FR" dirty="0" err="1"/>
              <a:t>chercheur·euses</a:t>
            </a:r>
            <a:r>
              <a:rPr lang="fr-FR" dirty="0"/>
              <a:t> de prêter attention à l’écosystème où ils </a:t>
            </a:r>
            <a:r>
              <a:rPr lang="fr-FR" dirty="0" err="1"/>
              <a:t>intriduisent</a:t>
            </a:r>
            <a:r>
              <a:rPr lang="fr-FR" dirty="0"/>
              <a:t> une nouvelle technologie, comme on introduit une nouvelle espèce … se demander quels changements doivent aller avec ?</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14</a:t>
            </a:fld>
            <a:endParaRPr lang="fr-FR"/>
          </a:p>
        </p:txBody>
      </p:sp>
    </p:spTree>
    <p:extLst>
      <p:ext uri="{BB962C8B-B14F-4D97-AF65-F5344CB8AC3E}">
        <p14:creationId xmlns:p14="http://schemas.microsoft.com/office/powerpoint/2010/main" val="1579991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D8016-3AC0-CCF7-50A9-5760B678C69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DE5476F-A352-37D8-C208-BC2480EEC38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7FB9C85-C8F3-DFBC-414A-A09F981FE302}"/>
              </a:ext>
            </a:extLst>
          </p:cNvPr>
          <p:cNvSpPr>
            <a:spLocks noGrp="1"/>
          </p:cNvSpPr>
          <p:nvPr>
            <p:ph type="body" idx="1"/>
          </p:nvPr>
        </p:nvSpPr>
        <p:spPr/>
        <p:txBody>
          <a:bodyPr/>
          <a:lstStyle/>
          <a:p>
            <a:r>
              <a:rPr lang="fr-FR" dirty="0"/>
              <a:t>Par exemple : est-ce que cela doit amener à cibler les individus à haut risque ou les populations dans leur ensemble au niveau de la santé publique ? </a:t>
            </a:r>
          </a:p>
          <a:p>
            <a:r>
              <a:rPr lang="fr-FR" dirty="0"/>
              <a:t>* Ceci n’est pas seulement un message à destination des pouvoirs publics ; cela regarde aussi les </a:t>
            </a:r>
            <a:r>
              <a:rPr lang="fr-FR" dirty="0" err="1"/>
              <a:t>chercheur·euses</a:t>
            </a:r>
            <a:r>
              <a:rPr lang="fr-FR" dirty="0"/>
              <a:t> de prêter attention à l’écosystème où ils </a:t>
            </a:r>
            <a:r>
              <a:rPr lang="fr-FR" dirty="0" err="1"/>
              <a:t>intriduisent</a:t>
            </a:r>
            <a:r>
              <a:rPr lang="fr-FR" dirty="0"/>
              <a:t> une nouvelle technologie, comme on introduit une nouvelle espèce … se demander quels changements doivent aller avec ?</a:t>
            </a:r>
          </a:p>
        </p:txBody>
      </p:sp>
      <p:sp>
        <p:nvSpPr>
          <p:cNvPr id="4" name="Espace réservé du numéro de diapositive 3">
            <a:extLst>
              <a:ext uri="{FF2B5EF4-FFF2-40B4-BE49-F238E27FC236}">
                <a16:creationId xmlns:a16="http://schemas.microsoft.com/office/drawing/2014/main" id="{8A9C19A6-B398-E2C5-A82A-B934F61812E7}"/>
              </a:ext>
            </a:extLst>
          </p:cNvPr>
          <p:cNvSpPr>
            <a:spLocks noGrp="1"/>
          </p:cNvSpPr>
          <p:nvPr>
            <p:ph type="sldNum" sz="quarter" idx="5"/>
          </p:nvPr>
        </p:nvSpPr>
        <p:spPr/>
        <p:txBody>
          <a:bodyPr/>
          <a:lstStyle/>
          <a:p>
            <a:fld id="{8B5EAE33-7944-104A-A179-FE468C198143}" type="slidenum">
              <a:rPr lang="fr-FR" smtClean="0"/>
              <a:t>15</a:t>
            </a:fld>
            <a:endParaRPr lang="fr-FR"/>
          </a:p>
        </p:txBody>
      </p:sp>
    </p:spTree>
    <p:extLst>
      <p:ext uri="{BB962C8B-B14F-4D97-AF65-F5344CB8AC3E}">
        <p14:creationId xmlns:p14="http://schemas.microsoft.com/office/powerpoint/2010/main" val="4235696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 exemple : est-ce que cela doit amener à cibler les individus à haut risque ou les populations dans leur ensemble au niveau de la santé publique ? </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16</a:t>
            </a:fld>
            <a:endParaRPr lang="fr-FR"/>
          </a:p>
        </p:txBody>
      </p:sp>
    </p:spTree>
    <p:extLst>
      <p:ext uri="{BB962C8B-B14F-4D97-AF65-F5344CB8AC3E}">
        <p14:creationId xmlns:p14="http://schemas.microsoft.com/office/powerpoint/2010/main" val="300918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Slunecka</a:t>
            </a:r>
            <a:r>
              <a:rPr lang="fr-FR" dirty="0"/>
              <a:t> &amp; al. (2021) rappelle que le poids des </a:t>
            </a:r>
            <a:r>
              <a:rPr lang="fr-FR" dirty="0" err="1"/>
              <a:t>common</a:t>
            </a:r>
            <a:r>
              <a:rPr lang="fr-FR" dirty="0"/>
              <a:t> </a:t>
            </a:r>
            <a:r>
              <a:rPr lang="fr-FR" dirty="0" err="1"/>
              <a:t>complex</a:t>
            </a:r>
            <a:r>
              <a:rPr lang="fr-FR" dirty="0"/>
              <a:t> </a:t>
            </a:r>
            <a:r>
              <a:rPr lang="fr-FR" dirty="0" err="1"/>
              <a:t>diseases</a:t>
            </a:r>
            <a:r>
              <a:rPr lang="fr-FR" dirty="0"/>
              <a:t> (CCD) pèse majoritairement sur les individus non européo-descendants</a:t>
            </a:r>
          </a:p>
          <a:p>
            <a:r>
              <a:rPr lang="fr-FR" dirty="0"/>
              <a:t>Les biais de recrutement peuvent survenir du fait certaines minorités ethniques, qui portent une part importante des CDD, ayant moins confiance dans le système médical, sont potentiellement moins enclins à participer aux études/cohortes</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5</a:t>
            </a:fld>
            <a:endParaRPr lang="fr-FR"/>
          </a:p>
        </p:txBody>
      </p:sp>
    </p:spTree>
    <p:extLst>
      <p:ext uri="{BB962C8B-B14F-4D97-AF65-F5344CB8AC3E}">
        <p14:creationId xmlns:p14="http://schemas.microsoft.com/office/powerpoint/2010/main" val="2764794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catégorie de « race » n’explique pas la biologie sous-jacente des maladies communes, mais race et racisme constituent des déterminants sociaux qu’on peut corréler à des risques de santé spécifiques</a:t>
            </a:r>
          </a:p>
          <a:p>
            <a:endParaRPr lang="fr-FR" dirty="0"/>
          </a:p>
          <a:p>
            <a:r>
              <a:rPr lang="fr-FR" dirty="0"/>
              <a:t>Raz &amp; </a:t>
            </a:r>
            <a:r>
              <a:rPr lang="fr-FR" dirty="0" err="1"/>
              <a:t>Minari</a:t>
            </a:r>
            <a:r>
              <a:rPr lang="fr-FR" dirty="0"/>
              <a:t> (2023) : « </a:t>
            </a:r>
            <a:r>
              <a:rPr lang="fr-FR" dirty="0" err="1"/>
              <a:t>there</a:t>
            </a:r>
            <a:r>
              <a:rPr lang="fr-FR" dirty="0"/>
              <a:t> </a:t>
            </a:r>
            <a:r>
              <a:rPr lang="fr-FR" dirty="0" err="1"/>
              <a:t>is</a:t>
            </a:r>
            <a:r>
              <a:rPr lang="fr-FR" dirty="0"/>
              <a:t> no </a:t>
            </a:r>
            <a:r>
              <a:rPr lang="fr-FR" dirty="0" err="1"/>
              <a:t>well-established</a:t>
            </a:r>
            <a:r>
              <a:rPr lang="fr-FR" dirty="0"/>
              <a:t> </a:t>
            </a:r>
            <a:r>
              <a:rPr lang="fr-FR" i="1" dirty="0" err="1"/>
              <a:t>genetic</a:t>
            </a:r>
            <a:r>
              <a:rPr lang="fr-FR" i="1" dirty="0"/>
              <a:t> </a:t>
            </a:r>
            <a:r>
              <a:rPr lang="fr-FR" i="0" dirty="0"/>
              <a:t> basis for </a:t>
            </a:r>
            <a:r>
              <a:rPr lang="fr-FR" i="0" dirty="0" err="1"/>
              <a:t>distinctly</a:t>
            </a:r>
            <a:r>
              <a:rPr lang="fr-FR" i="0" dirty="0"/>
              <a:t> </a:t>
            </a:r>
            <a:r>
              <a:rPr lang="fr-FR" i="0" dirty="0" err="1"/>
              <a:t>stratifying</a:t>
            </a:r>
            <a:r>
              <a:rPr lang="fr-FR" i="0" dirty="0"/>
              <a:t> </a:t>
            </a:r>
            <a:r>
              <a:rPr lang="fr-FR" i="0" dirty="0" err="1"/>
              <a:t>human</a:t>
            </a:r>
            <a:r>
              <a:rPr lang="fr-FR" i="0" dirty="0"/>
              <a:t> populations by </a:t>
            </a:r>
            <a:r>
              <a:rPr lang="fr-FR" i="0" dirty="0" err="1"/>
              <a:t>ethnicity</a:t>
            </a:r>
            <a:r>
              <a:rPr lang="fr-FR" i="0" dirty="0"/>
              <a:t> (</a:t>
            </a:r>
            <a:r>
              <a:rPr lang="fr-FR" i="0" dirty="0" err="1"/>
              <a:t>Mersha</a:t>
            </a:r>
            <a:r>
              <a:rPr lang="fr-FR" i="0" dirty="0"/>
              <a:t> &amp; Beck; 2020) ; « </a:t>
            </a:r>
            <a:r>
              <a:rPr lang="fr-FR" i="0" dirty="0" err="1"/>
              <a:t>most</a:t>
            </a:r>
            <a:r>
              <a:rPr lang="fr-FR" i="0" dirty="0"/>
              <a:t> of the </a:t>
            </a:r>
            <a:r>
              <a:rPr lang="fr-FR" i="0" dirty="0" err="1"/>
              <a:t>genetic</a:t>
            </a:r>
            <a:r>
              <a:rPr lang="fr-FR" i="0" dirty="0"/>
              <a:t> </a:t>
            </a:r>
            <a:r>
              <a:rPr lang="fr-FR" i="0" dirty="0" err="1"/>
              <a:t>diversity</a:t>
            </a:r>
            <a:r>
              <a:rPr lang="fr-FR" i="0" dirty="0"/>
              <a:t> in the </a:t>
            </a:r>
            <a:r>
              <a:rPr lang="fr-FR" i="0" dirty="0" err="1"/>
              <a:t>human</a:t>
            </a:r>
            <a:r>
              <a:rPr lang="fr-FR" i="0" dirty="0"/>
              <a:t> </a:t>
            </a:r>
            <a:r>
              <a:rPr lang="fr-FR" i="0" dirty="0" err="1"/>
              <a:t>species</a:t>
            </a:r>
            <a:r>
              <a:rPr lang="fr-FR" i="0" dirty="0"/>
              <a:t> </a:t>
            </a:r>
            <a:r>
              <a:rPr lang="fr-FR" i="0" dirty="0" err="1"/>
              <a:t>exists</a:t>
            </a:r>
            <a:r>
              <a:rPr lang="fr-FR" i="0" dirty="0"/>
              <a:t> </a:t>
            </a:r>
            <a:r>
              <a:rPr lang="fr-FR" i="0" dirty="0" err="1"/>
              <a:t>between</a:t>
            </a:r>
            <a:r>
              <a:rPr lang="fr-FR" i="0" dirty="0"/>
              <a:t> </a:t>
            </a:r>
            <a:r>
              <a:rPr lang="fr-FR" i="0" dirty="0" err="1"/>
              <a:t>individuals</a:t>
            </a:r>
            <a:r>
              <a:rPr lang="fr-FR" i="0" dirty="0"/>
              <a:t> </a:t>
            </a:r>
            <a:r>
              <a:rPr lang="fr-FR" i="0" dirty="0" err="1"/>
              <a:t>within</a:t>
            </a:r>
            <a:r>
              <a:rPr lang="fr-FR" i="0" dirty="0"/>
              <a:t> populations and […] </a:t>
            </a:r>
            <a:r>
              <a:rPr lang="fr-FR" i="0" dirty="0" err="1"/>
              <a:t>only</a:t>
            </a:r>
            <a:r>
              <a:rPr lang="fr-FR" i="0" dirty="0"/>
              <a:t> a </a:t>
            </a:r>
            <a:r>
              <a:rPr lang="fr-FR" i="0" dirty="0" err="1"/>
              <a:t>small</a:t>
            </a:r>
            <a:r>
              <a:rPr lang="fr-FR" i="0" dirty="0"/>
              <a:t> fraction of the total </a:t>
            </a:r>
            <a:r>
              <a:rPr lang="fr-FR" i="0" dirty="0" err="1"/>
              <a:t>genetic</a:t>
            </a:r>
            <a:r>
              <a:rPr lang="fr-FR" i="0" dirty="0"/>
              <a:t> </a:t>
            </a:r>
            <a:r>
              <a:rPr lang="fr-FR" i="0" dirty="0" err="1"/>
              <a:t>diversity</a:t>
            </a:r>
            <a:r>
              <a:rPr lang="fr-FR" i="0" dirty="0"/>
              <a:t> </a:t>
            </a:r>
            <a:r>
              <a:rPr lang="fr-FR" i="0" dirty="0" err="1"/>
              <a:t>is</a:t>
            </a:r>
            <a:r>
              <a:rPr lang="fr-FR" i="0" dirty="0"/>
              <a:t> </a:t>
            </a:r>
            <a:r>
              <a:rPr lang="fr-FR" i="0" dirty="0" err="1"/>
              <a:t>related</a:t>
            </a:r>
            <a:r>
              <a:rPr lang="fr-FR" i="0" dirty="0"/>
              <a:t> to variation </a:t>
            </a:r>
            <a:r>
              <a:rPr lang="fr-FR" i="0" dirty="0" err="1"/>
              <a:t>between</a:t>
            </a:r>
            <a:r>
              <a:rPr lang="fr-FR" i="0" dirty="0"/>
              <a:t> </a:t>
            </a:r>
            <a:r>
              <a:rPr lang="fr-FR" i="0" dirty="0" err="1"/>
              <a:t>ethnic</a:t>
            </a:r>
            <a:r>
              <a:rPr lang="fr-FR" i="0" dirty="0"/>
              <a:t> population (Kaplan &amp; </a:t>
            </a:r>
            <a:r>
              <a:rPr lang="fr-FR" i="0" dirty="0" err="1"/>
              <a:t>Fullerton</a:t>
            </a:r>
            <a:r>
              <a:rPr lang="fr-FR" i="0" dirty="0"/>
              <a:t>, 2022)</a:t>
            </a:r>
            <a:endParaRPr lang="fr-FR" dirty="0"/>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6</a:t>
            </a:fld>
            <a:endParaRPr lang="fr-FR"/>
          </a:p>
        </p:txBody>
      </p:sp>
    </p:spTree>
    <p:extLst>
      <p:ext uri="{BB962C8B-B14F-4D97-AF65-F5344CB8AC3E}">
        <p14:creationId xmlns:p14="http://schemas.microsoft.com/office/powerpoint/2010/main" val="269766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Sur les attentes de citoyens recrutés en cohortes en Suisse : la focale sur l’environnement amène les gens à attendre que les pouvoirs publics puissent « répondre » des situations environnementales</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7</a:t>
            </a:fld>
            <a:endParaRPr lang="fr-FR"/>
          </a:p>
        </p:txBody>
      </p:sp>
    </p:spTree>
    <p:extLst>
      <p:ext uri="{BB962C8B-B14F-4D97-AF65-F5344CB8AC3E}">
        <p14:creationId xmlns:p14="http://schemas.microsoft.com/office/powerpoint/2010/main" val="1244211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8</a:t>
            </a:fld>
            <a:endParaRPr lang="fr-FR"/>
          </a:p>
        </p:txBody>
      </p:sp>
    </p:spTree>
    <p:extLst>
      <p:ext uri="{BB962C8B-B14F-4D97-AF65-F5344CB8AC3E}">
        <p14:creationId xmlns:p14="http://schemas.microsoft.com/office/powerpoint/2010/main" val="3585344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Effets potentiels négatifs sur la planification et sur les choix de vie à l’échelle individuelle</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9</a:t>
            </a:fld>
            <a:endParaRPr lang="fr-FR"/>
          </a:p>
        </p:txBody>
      </p:sp>
    </p:spTree>
    <p:extLst>
      <p:ext uri="{BB962C8B-B14F-4D97-AF65-F5344CB8AC3E}">
        <p14:creationId xmlns:p14="http://schemas.microsoft.com/office/powerpoint/2010/main" val="4036292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focalisation excessive</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10</a:t>
            </a:fld>
            <a:endParaRPr lang="fr-FR"/>
          </a:p>
        </p:txBody>
      </p:sp>
    </p:spTree>
    <p:extLst>
      <p:ext uri="{BB962C8B-B14F-4D97-AF65-F5344CB8AC3E}">
        <p14:creationId xmlns:p14="http://schemas.microsoft.com/office/powerpoint/2010/main" val="3501551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11</a:t>
            </a:fld>
            <a:endParaRPr lang="fr-FR"/>
          </a:p>
        </p:txBody>
      </p:sp>
    </p:spTree>
    <p:extLst>
      <p:ext uri="{BB962C8B-B14F-4D97-AF65-F5344CB8AC3E}">
        <p14:creationId xmlns:p14="http://schemas.microsoft.com/office/powerpoint/2010/main" val="3660683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 exemple : est-ce que cela doit amener à cibler les individus à haut risque ou les populations dans leur ensemble au niveau de la santé publique ? </a:t>
            </a:r>
          </a:p>
        </p:txBody>
      </p:sp>
      <p:sp>
        <p:nvSpPr>
          <p:cNvPr id="4" name="Espace réservé du numéro de diapositive 3"/>
          <p:cNvSpPr>
            <a:spLocks noGrp="1"/>
          </p:cNvSpPr>
          <p:nvPr>
            <p:ph type="sldNum" sz="quarter" idx="5"/>
          </p:nvPr>
        </p:nvSpPr>
        <p:spPr/>
        <p:txBody>
          <a:bodyPr/>
          <a:lstStyle/>
          <a:p>
            <a:fld id="{8B5EAE33-7944-104A-A179-FE468C198143}" type="slidenum">
              <a:rPr lang="fr-FR" smtClean="0"/>
              <a:t>12</a:t>
            </a:fld>
            <a:endParaRPr lang="fr-FR"/>
          </a:p>
        </p:txBody>
      </p:sp>
    </p:spTree>
    <p:extLst>
      <p:ext uri="{BB962C8B-B14F-4D97-AF65-F5344CB8AC3E}">
        <p14:creationId xmlns:p14="http://schemas.microsoft.com/office/powerpoint/2010/main" val="1880988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10D573-19D6-7B67-C3EC-5D7DB531721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40B3F5A-4964-7E03-D880-350A15C5B2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797171A-BB1F-7F0A-7500-19C564DE8DAB}"/>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A93954F5-B440-E619-FAEB-CC450EEF59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412A80-85AE-C190-DD7A-5FC03FBB7A6B}"/>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2120274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41B5BB-DAF1-4784-1378-5DA6B17CB49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E920BC5-BE63-3530-5A62-A01463573B4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7B1D44-A8EE-FC50-9EF0-F8FCFA1EF863}"/>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D1BB5D1B-AD01-26D7-CE41-D6A8F518D55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8ED046F-102E-A701-9289-BCA973922053}"/>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773438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982BE7E-4B4B-B9F2-DF67-9214DE03831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F954BA1-FE5D-2A1B-E7C2-0CB04F43F8E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C8AA7E-6BB1-D5EB-CB90-B437EE53F30D}"/>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99C91E04-299F-B2A2-F929-A8B4A37D4E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9FD9E73-B08D-382F-04D6-BBCDEC8AA891}"/>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885369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95E1F1-ADFB-8B9D-A881-CCD1E65D6BE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74F12B2-EC17-8048-ABA0-8B8657504EC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CE43FB-6DC1-F710-C2F7-0C885756AAFE}"/>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0664952E-FD7C-A260-8DFB-1ACD16A3D9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F8911C-440E-D06D-A7E0-85B8DF4F3AA8}"/>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56391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801CF4-5597-FE8D-4F6A-27A72455020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30C9DA4-577D-E424-60E3-7A91D52E95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06F3183-44EF-6299-1F75-73B9227BDC89}"/>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506824C0-F0FB-33B7-8D08-4A17B0E1B0D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0EB2840-5EE7-66BD-3684-0382966FA870}"/>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029353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273CC-BB83-3CA4-EC41-89CA86BC8CC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5D495C7-812D-3305-D910-F2E3354357B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7F56AD6-C529-8E8E-E2D9-2D4F96ADBD8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26A12D4-CED3-F61A-D8BF-6DEC77AE9289}"/>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6" name="Espace réservé du pied de page 5">
            <a:extLst>
              <a:ext uri="{FF2B5EF4-FFF2-40B4-BE49-F238E27FC236}">
                <a16:creationId xmlns:a16="http://schemas.microsoft.com/office/drawing/2014/main" id="{DA20D80D-1A50-FB8B-11ED-82EBC15BC5F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549D27-C341-C923-9F76-CFEF897CE2E2}"/>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14039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98CB91-19EF-0D2C-DD4C-BA38F9F47AE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12C865A-076B-2CEB-6223-A337EE872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CA9B16F-788C-E353-3DA7-2B773C94BB6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355574F-72E6-0CF1-E33F-9C8127875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020F0F7-B69A-E8AD-5513-0E14C1AE330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F2FE75E-477E-5A08-9304-6A80A8900AA3}"/>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8" name="Espace réservé du pied de page 7">
            <a:extLst>
              <a:ext uri="{FF2B5EF4-FFF2-40B4-BE49-F238E27FC236}">
                <a16:creationId xmlns:a16="http://schemas.microsoft.com/office/drawing/2014/main" id="{2748CD27-D16A-71C4-4472-F8E9EEB59F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77CE9BB-8C1A-B43E-1A8B-38F9AD465477}"/>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071389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423444-B3FA-B760-A2E7-435F1AD639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807CBB4-7BCA-E07A-187E-2CA90186514D}"/>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4" name="Espace réservé du pied de page 3">
            <a:extLst>
              <a:ext uri="{FF2B5EF4-FFF2-40B4-BE49-F238E27FC236}">
                <a16:creationId xmlns:a16="http://schemas.microsoft.com/office/drawing/2014/main" id="{697CE6E7-CBE9-6506-BBA5-2630D8F34E4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D816CFE-78D3-D93E-C575-3B9CC043E53A}"/>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206295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5845A65-78FE-2491-0197-246997EE3518}"/>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3" name="Espace réservé du pied de page 2">
            <a:extLst>
              <a:ext uri="{FF2B5EF4-FFF2-40B4-BE49-F238E27FC236}">
                <a16:creationId xmlns:a16="http://schemas.microsoft.com/office/drawing/2014/main" id="{AEF97EC4-C64D-1ECE-003C-246E579D428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DFA164F-91AE-AF4C-30F2-EDA4E8058FD9}"/>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40027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CFB56C-E3AB-DC70-EF3C-2FD00AA5E0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2EB4C5F-88FF-F3A1-DF57-2293874873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000BF8D-6FDA-4F5F-B607-9D7C9E627F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5FAD56E-A32F-09A4-7777-0E108B1A11F8}"/>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6" name="Espace réservé du pied de page 5">
            <a:extLst>
              <a:ext uri="{FF2B5EF4-FFF2-40B4-BE49-F238E27FC236}">
                <a16:creationId xmlns:a16="http://schemas.microsoft.com/office/drawing/2014/main" id="{0CC6C205-E0AF-5358-CDDF-98373110782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5638463-48B3-86D3-7370-03F18590E4A0}"/>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1931425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F5E16F-84F2-6CAF-D83E-80F4BEB422D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2B59314-B0C9-BEBF-5136-E2352F5614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BA96B20-9D11-5303-1F17-26CFA35D33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F00A53A-AE51-FD47-FDE3-AC837922F689}"/>
              </a:ext>
            </a:extLst>
          </p:cNvPr>
          <p:cNvSpPr>
            <a:spLocks noGrp="1"/>
          </p:cNvSpPr>
          <p:nvPr>
            <p:ph type="dt" sz="half" idx="10"/>
          </p:nvPr>
        </p:nvSpPr>
        <p:spPr/>
        <p:txBody>
          <a:bodyPr/>
          <a:lstStyle/>
          <a:p>
            <a:fld id="{47817BF3-10C2-D541-A0C4-E69E03394D9F}" type="datetimeFigureOut">
              <a:rPr lang="fr-FR" smtClean="0"/>
              <a:t>28/03/2024</a:t>
            </a:fld>
            <a:endParaRPr lang="fr-FR"/>
          </a:p>
        </p:txBody>
      </p:sp>
      <p:sp>
        <p:nvSpPr>
          <p:cNvPr id="6" name="Espace réservé du pied de page 5">
            <a:extLst>
              <a:ext uri="{FF2B5EF4-FFF2-40B4-BE49-F238E27FC236}">
                <a16:creationId xmlns:a16="http://schemas.microsoft.com/office/drawing/2014/main" id="{0F934203-41E8-4E0B-4973-20E5D7A0B90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EABC023-4591-84D9-BF74-95803D6D39AC}"/>
              </a:ext>
            </a:extLst>
          </p:cNvPr>
          <p:cNvSpPr>
            <a:spLocks noGrp="1"/>
          </p:cNvSpPr>
          <p:nvPr>
            <p:ph type="sldNum" sz="quarter" idx="12"/>
          </p:nvPr>
        </p:nvSpPr>
        <p:spPr/>
        <p:txBody>
          <a:bodyPr/>
          <a:lstStyle/>
          <a:p>
            <a:fld id="{C0300B37-F001-7D40-9D4F-903A3A1EC965}" type="slidenum">
              <a:rPr lang="fr-FR" smtClean="0"/>
              <a:t>‹N°›</a:t>
            </a:fld>
            <a:endParaRPr lang="fr-FR"/>
          </a:p>
        </p:txBody>
      </p:sp>
    </p:spTree>
    <p:extLst>
      <p:ext uri="{BB962C8B-B14F-4D97-AF65-F5344CB8AC3E}">
        <p14:creationId xmlns:p14="http://schemas.microsoft.com/office/powerpoint/2010/main" val="3468762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D875B0A-79B6-10F7-BBF8-A3A26A86C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64BCE18-A523-6C2B-F72A-20AE7BEA25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84F9D5-5FFF-CBBD-3891-DB5A4E398E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817BF3-10C2-D541-A0C4-E69E03394D9F}" type="datetimeFigureOut">
              <a:rPr lang="fr-FR" smtClean="0"/>
              <a:t>28/03/2024</a:t>
            </a:fld>
            <a:endParaRPr lang="fr-FR"/>
          </a:p>
        </p:txBody>
      </p:sp>
      <p:sp>
        <p:nvSpPr>
          <p:cNvPr id="5" name="Espace réservé du pied de page 4">
            <a:extLst>
              <a:ext uri="{FF2B5EF4-FFF2-40B4-BE49-F238E27FC236}">
                <a16:creationId xmlns:a16="http://schemas.microsoft.com/office/drawing/2014/main" id="{D61C2595-ACF2-EE3A-309C-5DD7C2F869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298E866-C463-D840-F199-E1939A425E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300B37-F001-7D40-9D4F-903A3A1EC965}" type="slidenum">
              <a:rPr lang="fr-FR" smtClean="0"/>
              <a:t>‹N°›</a:t>
            </a:fld>
            <a:endParaRPr lang="fr-FR"/>
          </a:p>
        </p:txBody>
      </p:sp>
    </p:spTree>
    <p:extLst>
      <p:ext uri="{BB962C8B-B14F-4D97-AF65-F5344CB8AC3E}">
        <p14:creationId xmlns:p14="http://schemas.microsoft.com/office/powerpoint/2010/main" val="133352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E871EA-4E07-710C-1A6D-68B4D03C51F0}"/>
              </a:ext>
            </a:extLst>
          </p:cNvPr>
          <p:cNvSpPr>
            <a:spLocks noGrp="1"/>
          </p:cNvSpPr>
          <p:nvPr>
            <p:ph type="ctrTitle"/>
          </p:nvPr>
        </p:nvSpPr>
        <p:spPr>
          <a:xfrm>
            <a:off x="518984" y="1122363"/>
            <a:ext cx="10713308" cy="2387600"/>
          </a:xfrm>
        </p:spPr>
        <p:txBody>
          <a:bodyPr>
            <a:normAutofit/>
          </a:bodyPr>
          <a:lstStyle/>
          <a:p>
            <a:r>
              <a:rPr lang="fr-FR" sz="4400" b="1" dirty="0">
                <a:solidFill>
                  <a:schemeClr val="accent1"/>
                </a:solidFill>
              </a:rPr>
              <a:t>Génomique, médecine de précision, PRS</a:t>
            </a:r>
            <a:br>
              <a:rPr lang="fr-FR" sz="4400" b="1" dirty="0">
                <a:solidFill>
                  <a:schemeClr val="accent1"/>
                </a:solidFill>
              </a:rPr>
            </a:br>
            <a:r>
              <a:rPr lang="fr-FR" sz="4400" b="1" dirty="0">
                <a:solidFill>
                  <a:schemeClr val="accent1"/>
                </a:solidFill>
              </a:rPr>
              <a:t>Points d’attention éthiques</a:t>
            </a:r>
          </a:p>
        </p:txBody>
      </p:sp>
      <p:sp>
        <p:nvSpPr>
          <p:cNvPr id="3" name="Sous-titre 2">
            <a:extLst>
              <a:ext uri="{FF2B5EF4-FFF2-40B4-BE49-F238E27FC236}">
                <a16:creationId xmlns:a16="http://schemas.microsoft.com/office/drawing/2014/main" id="{ED001110-2681-B828-6BD5-5E6A309C93DC}"/>
              </a:ext>
            </a:extLst>
          </p:cNvPr>
          <p:cNvSpPr>
            <a:spLocks noGrp="1"/>
          </p:cNvSpPr>
          <p:nvPr>
            <p:ph type="subTitle" idx="1"/>
          </p:nvPr>
        </p:nvSpPr>
        <p:spPr/>
        <p:txBody>
          <a:bodyPr>
            <a:normAutofit fontScale="77500" lnSpcReduction="20000"/>
          </a:bodyPr>
          <a:lstStyle/>
          <a:p>
            <a:endParaRPr lang="fr-FR" dirty="0">
              <a:solidFill>
                <a:schemeClr val="accent3">
                  <a:lumMod val="60000"/>
                  <a:lumOff val="40000"/>
                </a:schemeClr>
              </a:solidFill>
            </a:endParaRPr>
          </a:p>
          <a:p>
            <a:r>
              <a:rPr lang="fr-FR" dirty="0">
                <a:solidFill>
                  <a:schemeClr val="accent3">
                    <a:lumMod val="60000"/>
                    <a:lumOff val="40000"/>
                  </a:schemeClr>
                </a:solidFill>
              </a:rPr>
              <a:t>Florence Caeymaex</a:t>
            </a:r>
          </a:p>
          <a:p>
            <a:r>
              <a:rPr lang="fr-FR" dirty="0">
                <a:solidFill>
                  <a:schemeClr val="accent3">
                    <a:lumMod val="60000"/>
                    <a:lumOff val="40000"/>
                  </a:schemeClr>
                </a:solidFill>
              </a:rPr>
              <a:t>Professeure en Éthique et humanités médicales</a:t>
            </a:r>
          </a:p>
          <a:p>
            <a:r>
              <a:rPr lang="fr-FR" dirty="0">
                <a:solidFill>
                  <a:schemeClr val="accent3">
                    <a:lumMod val="60000"/>
                    <a:lumOff val="40000"/>
                  </a:schemeClr>
                </a:solidFill>
              </a:rPr>
              <a:t>Conseillère à l’éthique et aux politiques d’égalité</a:t>
            </a:r>
          </a:p>
          <a:p>
            <a:r>
              <a:rPr lang="fr-FR" dirty="0">
                <a:solidFill>
                  <a:schemeClr val="accent3">
                    <a:lumMod val="60000"/>
                    <a:lumOff val="40000"/>
                  </a:schemeClr>
                </a:solidFill>
              </a:rPr>
              <a:t>Comité consultatif de bioéthique de Belgique</a:t>
            </a:r>
          </a:p>
        </p:txBody>
      </p:sp>
      <p:sp>
        <p:nvSpPr>
          <p:cNvPr id="7" name="ZoneTexte 6">
            <a:extLst>
              <a:ext uri="{FF2B5EF4-FFF2-40B4-BE49-F238E27FC236}">
                <a16:creationId xmlns:a16="http://schemas.microsoft.com/office/drawing/2014/main" id="{48A086D8-B597-0EA0-1BD4-7CF0C89143D1}"/>
              </a:ext>
            </a:extLst>
          </p:cNvPr>
          <p:cNvSpPr txBox="1"/>
          <p:nvPr/>
        </p:nvSpPr>
        <p:spPr>
          <a:xfrm>
            <a:off x="14956726" y="8781512"/>
            <a:ext cx="142278" cy="45719"/>
          </a:xfrm>
          <a:prstGeom prst="rect">
            <a:avLst/>
          </a:prstGeom>
          <a:noFill/>
        </p:spPr>
        <p:txBody>
          <a:bodyPr wrap="square" rtlCol="0">
            <a:spAutoFit/>
          </a:bodyPr>
          <a:lstStyle/>
          <a:p>
            <a:endParaRPr lang="fr-FR" dirty="0"/>
          </a:p>
        </p:txBody>
      </p:sp>
      <p:pic>
        <p:nvPicPr>
          <p:cNvPr id="1026" name="Picture 2">
            <a:extLst>
              <a:ext uri="{FF2B5EF4-FFF2-40B4-BE49-F238E27FC236}">
                <a16:creationId xmlns:a16="http://schemas.microsoft.com/office/drawing/2014/main" id="{F254229B-0E2E-0ADE-36EB-7ACB4E5206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0950" y="5410200"/>
            <a:ext cx="2220383" cy="78251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9" descr="logo_bioéthique_mat_RGB">
            <a:extLst>
              <a:ext uri="{FF2B5EF4-FFF2-40B4-BE49-F238E27FC236}">
                <a16:creationId xmlns:a16="http://schemas.microsoft.com/office/drawing/2014/main" id="{42372A1C-5560-BBF9-7734-C0EADA2663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178" y="5597695"/>
            <a:ext cx="1727887" cy="397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687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3. une médecine qui cible les indicateurs prédictifs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fontScale="92500" lnSpcReduction="10000"/>
          </a:bodyPr>
          <a:lstStyle/>
          <a:p>
            <a:pPr marL="514350" indent="-514350">
              <a:buAutoNum type="arabicPeriod"/>
            </a:pPr>
            <a:r>
              <a:rPr lang="fr-FR" sz="3500" b="1" dirty="0">
                <a:solidFill>
                  <a:schemeClr val="accent2"/>
                </a:solidFill>
              </a:rPr>
              <a:t>Comprendre et communiquer l’information</a:t>
            </a:r>
          </a:p>
          <a:p>
            <a:pPr marL="0" indent="0">
              <a:buNone/>
            </a:pPr>
            <a:r>
              <a:rPr lang="fr-FR" dirty="0">
                <a:solidFill>
                  <a:schemeClr val="accent1"/>
                </a:solidFill>
              </a:rPr>
              <a:t>Aux décideurs et aux patients ; enjeu de formation des professionnels de la santé sur le terrain tant en termes de </a:t>
            </a:r>
            <a:r>
              <a:rPr lang="fr-FR" i="1" dirty="0" err="1">
                <a:solidFill>
                  <a:schemeClr val="accent1"/>
                </a:solidFill>
              </a:rPr>
              <a:t>genetic</a:t>
            </a:r>
            <a:r>
              <a:rPr lang="fr-FR" i="1" dirty="0">
                <a:solidFill>
                  <a:schemeClr val="accent1"/>
                </a:solidFill>
              </a:rPr>
              <a:t> data </a:t>
            </a:r>
            <a:r>
              <a:rPr lang="fr-FR" i="1" dirty="0" err="1">
                <a:solidFill>
                  <a:schemeClr val="accent1"/>
                </a:solidFill>
              </a:rPr>
              <a:t>literacy</a:t>
            </a:r>
            <a:r>
              <a:rPr lang="fr-FR" dirty="0">
                <a:solidFill>
                  <a:schemeClr val="accent1"/>
                </a:solidFill>
              </a:rPr>
              <a:t> et d’information adéquate des patients (v. défi épistémique) : </a:t>
            </a:r>
            <a:r>
              <a:rPr lang="fr-FR" i="1" dirty="0">
                <a:solidFill>
                  <a:schemeClr val="accent2"/>
                </a:solidFill>
              </a:rPr>
              <a:t>sommes-nous suffisamment équipés </a:t>
            </a:r>
            <a:r>
              <a:rPr lang="fr-FR" i="1" dirty="0">
                <a:solidFill>
                  <a:schemeClr val="accent1"/>
                </a:solidFill>
              </a:rPr>
              <a:t>?</a:t>
            </a:r>
            <a:endParaRPr lang="fr-FR" dirty="0">
              <a:solidFill>
                <a:schemeClr val="accent1"/>
              </a:solidFill>
              <a:sym typeface="Wingdings" pitchFamily="2" charset="2"/>
            </a:endParaRPr>
          </a:p>
          <a:p>
            <a:pPr marL="0" indent="0">
              <a:buNone/>
            </a:pPr>
            <a:r>
              <a:rPr lang="fr-FR" dirty="0">
                <a:solidFill>
                  <a:schemeClr val="accent1"/>
                </a:solidFill>
                <a:sym typeface="Wingdings" pitchFamily="2" charset="2"/>
              </a:rPr>
              <a:t>(ii) Adresser le problème de la </a:t>
            </a:r>
            <a:r>
              <a:rPr lang="fr-FR" dirty="0">
                <a:solidFill>
                  <a:schemeClr val="accent2"/>
                </a:solidFill>
                <a:sym typeface="Wingdings" pitchFamily="2" charset="2"/>
              </a:rPr>
              <a:t>stigmatisation</a:t>
            </a:r>
            <a:r>
              <a:rPr lang="fr-FR" b="1" dirty="0">
                <a:solidFill>
                  <a:schemeClr val="accent2"/>
                </a:solidFill>
                <a:sym typeface="Wingdings" pitchFamily="2" charset="2"/>
              </a:rPr>
              <a:t> </a:t>
            </a:r>
            <a:r>
              <a:rPr lang="fr-FR" dirty="0">
                <a:solidFill>
                  <a:schemeClr val="accent1"/>
                </a:solidFill>
                <a:sym typeface="Wingdings" pitchFamily="2" charset="2"/>
              </a:rPr>
              <a:t>des personnes présentant un score de risque élevé pour certaines pathologies, p.ex. les pathologies psychiatriques, qui entraîne une </a:t>
            </a:r>
            <a:r>
              <a:rPr lang="fr-FR" dirty="0">
                <a:solidFill>
                  <a:schemeClr val="accent2"/>
                </a:solidFill>
                <a:sym typeface="Wingdings" pitchFamily="2" charset="2"/>
              </a:rPr>
              <a:t>perception négative de soi </a:t>
            </a:r>
            <a:r>
              <a:rPr lang="fr-FR" dirty="0">
                <a:solidFill>
                  <a:schemeClr val="accent1"/>
                </a:solidFill>
                <a:sym typeface="Wingdings" pitchFamily="2" charset="2"/>
              </a:rPr>
              <a:t>des individus à haut risque, et possiblement des apparentés quand composante héréditaire.</a:t>
            </a:r>
          </a:p>
          <a:p>
            <a:pPr marL="0" indent="0">
              <a:buNone/>
            </a:pPr>
            <a:endParaRPr lang="fr-FR" dirty="0">
              <a:solidFill>
                <a:schemeClr val="accent1"/>
              </a:solidFill>
            </a:endParaRPr>
          </a:p>
          <a:p>
            <a:pPr marL="0" indent="0">
              <a:buNone/>
            </a:pPr>
            <a:r>
              <a:rPr lang="fr-FR" dirty="0">
                <a:solidFill>
                  <a:schemeClr val="accent1"/>
                </a:solidFill>
              </a:rPr>
              <a:t>A la question, la réponse est actuellement « non »</a:t>
            </a: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86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3. une médecine qui cible les indicateurs prédictifs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fontScale="77500" lnSpcReduction="20000"/>
          </a:bodyPr>
          <a:lstStyle/>
          <a:p>
            <a:pPr marL="0" indent="0">
              <a:buNone/>
            </a:pPr>
            <a:r>
              <a:rPr lang="fr-FR" sz="3600" b="1" dirty="0">
                <a:solidFill>
                  <a:schemeClr val="accent2"/>
                </a:solidFill>
              </a:rPr>
              <a:t>2. L’enjeu du droit à un avenir ouvert</a:t>
            </a:r>
          </a:p>
          <a:p>
            <a:pPr marL="0" indent="0">
              <a:buNone/>
            </a:pPr>
            <a:endParaRPr lang="fr-FR" sz="2400" dirty="0">
              <a:solidFill>
                <a:schemeClr val="accent1"/>
              </a:solidFill>
            </a:endParaRPr>
          </a:p>
          <a:p>
            <a:pPr marL="0" indent="0">
              <a:buNone/>
            </a:pPr>
            <a:r>
              <a:rPr lang="fr-FR" sz="2400" dirty="0">
                <a:solidFill>
                  <a:schemeClr val="accent1"/>
                </a:solidFill>
              </a:rPr>
              <a:t>« la question de la temporalité a toujours été au cœur de la compréhension que la modernité avait d’elle-même. La volonté conçue comme autonome ouvrait librement son futur. Mais aujourd’hui, cette question revêt une urgence particulière, car c’est précisément cette figure de l’invention libre qui est menacée de toutes parts. […] Il se trouve en effet que la technologie holiste et transversale du numérique est devenue […] </a:t>
            </a:r>
            <a:r>
              <a:rPr lang="fr-FR" sz="2400" i="1" dirty="0">
                <a:solidFill>
                  <a:schemeClr val="accent1"/>
                </a:solidFill>
              </a:rPr>
              <a:t>la plus grande prescriptrice de temporalité</a:t>
            </a:r>
            <a:r>
              <a:rPr lang="fr-FR" sz="2400" dirty="0">
                <a:solidFill>
                  <a:schemeClr val="accent1"/>
                </a:solidFill>
              </a:rPr>
              <a:t> de notre civilisation : c’est elle qui, sur les trois axes temporels de l’existence (présent, passé et futur) tend désormais à façonner nos relations au temps »</a:t>
            </a:r>
          </a:p>
          <a:p>
            <a:pPr marL="0" indent="0">
              <a:buNone/>
            </a:pPr>
            <a:endParaRPr lang="fr-FR" sz="2400" dirty="0">
              <a:solidFill>
                <a:schemeClr val="accent1"/>
              </a:solidFill>
            </a:endParaRPr>
          </a:p>
          <a:p>
            <a:pPr marL="0" indent="0">
              <a:buNone/>
            </a:pPr>
            <a:r>
              <a:rPr lang="fr-FR" sz="2400" dirty="0">
                <a:solidFill>
                  <a:schemeClr val="accent1"/>
                </a:solidFill>
              </a:rPr>
              <a:t>« Le GPS en offre une métaphore parfaite : le futur n’y prend pas la forme d’une exploration ouverte au monde, comme lorsqu’on partait en voyage carte en main, mais celle d’une prédiction effectuée sur la base de prélèvements quantitatifs étrangers à la conscience de l’acteur. Il se laisse donc guider par le résultat d’un calcul prévisionnel. […]sous l’effet de la numérisation générale de la vie sociale, ce rapport à un futur non pas </a:t>
            </a:r>
            <a:r>
              <a:rPr lang="fr-FR" sz="2400" i="1" dirty="0">
                <a:solidFill>
                  <a:schemeClr val="accent1"/>
                </a:solidFill>
              </a:rPr>
              <a:t>ouvert</a:t>
            </a:r>
            <a:r>
              <a:rPr lang="fr-FR" sz="2400" dirty="0">
                <a:solidFill>
                  <a:schemeClr val="accent1"/>
                </a:solidFill>
              </a:rPr>
              <a:t> mais </a:t>
            </a:r>
            <a:r>
              <a:rPr lang="fr-FR" sz="2400" i="1" dirty="0">
                <a:solidFill>
                  <a:schemeClr val="accent1"/>
                </a:solidFill>
              </a:rPr>
              <a:t>prédit</a:t>
            </a:r>
            <a:r>
              <a:rPr lang="fr-FR" sz="2400" dirty="0">
                <a:solidFill>
                  <a:schemeClr val="accent1"/>
                </a:solidFill>
              </a:rPr>
              <a:t>, tend à devenir la norme de toute action »</a:t>
            </a:r>
          </a:p>
          <a:p>
            <a:pPr marL="0" indent="0">
              <a:buNone/>
            </a:pPr>
            <a:endParaRPr lang="fr-FR" sz="2400" dirty="0">
              <a:solidFill>
                <a:schemeClr val="accent1"/>
              </a:solidFill>
            </a:endParaRPr>
          </a:p>
          <a:p>
            <a:pPr marL="0" indent="0">
              <a:buNone/>
            </a:pPr>
            <a:r>
              <a:rPr lang="fr-FR" sz="2400" dirty="0">
                <a:solidFill>
                  <a:schemeClr val="accent1"/>
                </a:solidFill>
              </a:rPr>
              <a:t>Hunyadi, M.(2020), « L’idée d’un droit à un avenir ouvert », </a:t>
            </a:r>
            <a:r>
              <a:rPr lang="fr-FR" sz="2400" i="1" dirty="0">
                <a:solidFill>
                  <a:schemeClr val="accent1"/>
                </a:solidFill>
              </a:rPr>
              <a:t>Revue française d’éthique appliquée, </a:t>
            </a:r>
            <a:r>
              <a:rPr lang="fr-FR" sz="2400" dirty="0">
                <a:solidFill>
                  <a:schemeClr val="accent1"/>
                </a:solidFill>
              </a:rPr>
              <a:t>2020/2 (n. 10), 32-41</a:t>
            </a: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9488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4. une médecine transformatrice de la santé publique</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lnSpcReduction="10000"/>
          </a:bodyPr>
          <a:lstStyle/>
          <a:p>
            <a:pPr marL="514350" indent="-514350">
              <a:buAutoNum type="arabicPeriod"/>
            </a:pPr>
            <a:r>
              <a:rPr lang="fr-FR" b="1" dirty="0">
                <a:solidFill>
                  <a:schemeClr val="accent2"/>
                </a:solidFill>
              </a:rPr>
              <a:t>L’articulation entre l’individuel et le collectif : enjeux</a:t>
            </a:r>
          </a:p>
          <a:p>
            <a:pPr marL="571500" indent="-571500">
              <a:buAutoNum type="romanLcParenBoth"/>
            </a:pPr>
            <a:r>
              <a:rPr lang="fr-FR" dirty="0">
                <a:solidFill>
                  <a:schemeClr val="accent2"/>
                </a:solidFill>
              </a:rPr>
              <a:t>Plusieurs utilisations possibles </a:t>
            </a:r>
            <a:r>
              <a:rPr lang="fr-FR" dirty="0">
                <a:solidFill>
                  <a:schemeClr val="accent1"/>
                </a:solidFill>
              </a:rPr>
              <a:t>: informer la </a:t>
            </a:r>
            <a:r>
              <a:rPr lang="fr-FR" dirty="0">
                <a:solidFill>
                  <a:schemeClr val="accent2"/>
                </a:solidFill>
              </a:rPr>
              <a:t>prise de décision clinique</a:t>
            </a:r>
            <a:r>
              <a:rPr lang="fr-FR" dirty="0">
                <a:solidFill>
                  <a:schemeClr val="accent1"/>
                </a:solidFill>
              </a:rPr>
              <a:t> au niveau individuel et/ou la prise de décision par les </a:t>
            </a:r>
            <a:r>
              <a:rPr lang="fr-FR" dirty="0">
                <a:solidFill>
                  <a:schemeClr val="accent2"/>
                </a:solidFill>
              </a:rPr>
              <a:t>acteurs de la santé publique </a:t>
            </a:r>
            <a:r>
              <a:rPr lang="fr-FR" dirty="0">
                <a:solidFill>
                  <a:schemeClr val="accent1"/>
                </a:solidFill>
              </a:rPr>
              <a:t>comme outils de prévention primaire et secondaire . Quel lien entre ces 2 niveaux ? Les enjeux éthiques ne sont pas les mêmes : autonomie d’un côté, justice distributive et équité de l’autre.</a:t>
            </a:r>
          </a:p>
          <a:p>
            <a:pPr marL="571500" indent="-571500">
              <a:buAutoNum type="romanLcParenBoth"/>
            </a:pPr>
            <a:r>
              <a:rPr lang="fr-FR" dirty="0">
                <a:solidFill>
                  <a:schemeClr val="accent1"/>
                </a:solidFill>
              </a:rPr>
              <a:t>Objectif affiché de remodeler les </a:t>
            </a:r>
            <a:r>
              <a:rPr lang="fr-FR" dirty="0">
                <a:solidFill>
                  <a:schemeClr val="accent2"/>
                </a:solidFill>
              </a:rPr>
              <a:t>stratégies de prévention</a:t>
            </a:r>
            <a:r>
              <a:rPr lang="fr-FR" dirty="0">
                <a:solidFill>
                  <a:schemeClr val="accent1"/>
                </a:solidFill>
              </a:rPr>
              <a:t>, mais risque de repositionner la prévention sur la « responsabilité individuelle » (et quid des facteurs environnementaux ?), </a:t>
            </a:r>
            <a:r>
              <a:rPr lang="fr-FR" dirty="0" err="1">
                <a:solidFill>
                  <a:schemeClr val="accent1"/>
                </a:solidFill>
              </a:rPr>
              <a:t>surresponsabilisation</a:t>
            </a:r>
            <a:r>
              <a:rPr lang="fr-FR" dirty="0">
                <a:solidFill>
                  <a:schemeClr val="accent1"/>
                </a:solidFill>
              </a:rPr>
              <a:t> dont l’efficacité et le caractère juste est en question </a:t>
            </a:r>
          </a:p>
          <a:p>
            <a:pPr marL="0" indent="0">
              <a:buNone/>
            </a:pPr>
            <a:endParaRPr lang="fr-FR" b="1" dirty="0">
              <a:solidFill>
                <a:schemeClr val="accent2"/>
              </a:solidFill>
            </a:endParaRP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2337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4. une médecine transformatrice de la santé publique</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a:bodyPr>
          <a:lstStyle/>
          <a:p>
            <a:pPr marL="0" indent="0">
              <a:buNone/>
            </a:pPr>
            <a:r>
              <a:rPr lang="fr-FR" b="1" dirty="0">
                <a:solidFill>
                  <a:schemeClr val="accent2"/>
                </a:solidFill>
              </a:rPr>
              <a:t>2. Saisir adéquatement les « déterminants » de la santé</a:t>
            </a:r>
          </a:p>
          <a:p>
            <a:pPr marL="0" indent="0">
              <a:buNone/>
            </a:pPr>
            <a:r>
              <a:rPr lang="fr-FR" dirty="0">
                <a:solidFill>
                  <a:schemeClr val="accent1"/>
                </a:solidFill>
              </a:rPr>
              <a:t>(iii) La focalisation sur le niveau individuel et biologique de l’approche « risques » détourne l’attention (des chercheurs et des décideurs) des autres déterminants de la santé (sociaux, économiques, environnementaux), qui interviennent dans l’étiologie des CCD</a:t>
            </a:r>
          </a:p>
          <a:p>
            <a:pPr marL="0" indent="0">
              <a:buNone/>
            </a:pPr>
            <a:r>
              <a:rPr lang="fr-FR" dirty="0">
                <a:solidFill>
                  <a:schemeClr val="accent1"/>
                </a:solidFill>
              </a:rPr>
              <a:t>(iv) Si les entraînements et calibrages des modèles sont sous-optimaux à l’égard de la diversité de la population, risque de renforcement des disparités de santé </a:t>
            </a:r>
            <a:r>
              <a:rPr lang="fr-FR" i="1" dirty="0">
                <a:solidFill>
                  <a:schemeClr val="accent1"/>
                </a:solidFill>
              </a:rPr>
              <a:t>(</a:t>
            </a:r>
            <a:r>
              <a:rPr lang="fr-FR" i="1" dirty="0" err="1">
                <a:solidFill>
                  <a:schemeClr val="accent1"/>
                </a:solidFill>
              </a:rPr>
              <a:t>cfr</a:t>
            </a:r>
            <a:r>
              <a:rPr lang="fr-FR" i="1" dirty="0">
                <a:solidFill>
                  <a:schemeClr val="accent1"/>
                </a:solidFill>
              </a:rPr>
              <a:t>. supra)</a:t>
            </a:r>
          </a:p>
          <a:p>
            <a:pPr marL="0" indent="0">
              <a:buNone/>
            </a:pPr>
            <a:endParaRPr lang="fr-FR" dirty="0">
              <a:solidFill>
                <a:schemeClr val="accent1"/>
              </a:solidFill>
            </a:endParaRP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52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4. une médecine transformatrice de la santé publique</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802187"/>
          </a:xfrm>
        </p:spPr>
        <p:txBody>
          <a:bodyPr>
            <a:normAutofit fontScale="92500" lnSpcReduction="20000"/>
          </a:bodyPr>
          <a:lstStyle/>
          <a:p>
            <a:pPr marL="0" indent="0">
              <a:buNone/>
            </a:pPr>
            <a:r>
              <a:rPr lang="fr-FR" b="1" dirty="0">
                <a:solidFill>
                  <a:schemeClr val="accent2"/>
                </a:solidFill>
              </a:rPr>
              <a:t>3. L’enjeu économique</a:t>
            </a:r>
          </a:p>
          <a:p>
            <a:pPr marL="571500" indent="-571500">
              <a:buAutoNum type="romanLcParenBoth"/>
            </a:pPr>
            <a:r>
              <a:rPr lang="fr-FR" dirty="0">
                <a:solidFill>
                  <a:schemeClr val="accent1"/>
                </a:solidFill>
              </a:rPr>
              <a:t>L’objectif affiché est d’élaborer des réponses au « coût » des CDD sur les finances de notre système de santé ; cela sera-t-il efficace ? On ne peut exclure le risque de surmédicalisation lié à la croissance des « risques », susceptible </a:t>
            </a:r>
            <a:r>
              <a:rPr lang="fr-FR" i="1" dirty="0">
                <a:solidFill>
                  <a:schemeClr val="accent2"/>
                </a:solidFill>
              </a:rPr>
              <a:t>d’augmenter et non pas diminuer</a:t>
            </a:r>
            <a:r>
              <a:rPr lang="fr-FR" dirty="0">
                <a:solidFill>
                  <a:schemeClr val="accent2"/>
                </a:solidFill>
              </a:rPr>
              <a:t> </a:t>
            </a:r>
            <a:r>
              <a:rPr lang="fr-FR" i="1" dirty="0">
                <a:solidFill>
                  <a:schemeClr val="accent2"/>
                </a:solidFill>
              </a:rPr>
              <a:t>le coût global </a:t>
            </a:r>
            <a:r>
              <a:rPr lang="fr-FR" dirty="0">
                <a:solidFill>
                  <a:schemeClr val="accent1"/>
                </a:solidFill>
              </a:rPr>
              <a:t>des interventions (faux positifs, surdiagnostics, demande des patients : enjeu de </a:t>
            </a:r>
            <a:r>
              <a:rPr lang="fr-FR" dirty="0">
                <a:solidFill>
                  <a:schemeClr val="accent2"/>
                </a:solidFill>
              </a:rPr>
              <a:t>prévention quaternaire</a:t>
            </a:r>
            <a:r>
              <a:rPr lang="fr-FR" dirty="0">
                <a:solidFill>
                  <a:schemeClr val="accent1"/>
                </a:solidFill>
              </a:rPr>
              <a:t>). Le coût psychologique et physique des patients dans un tel contexte ne devrait pas être négligé.</a:t>
            </a:r>
          </a:p>
          <a:p>
            <a:pPr marL="571500" indent="-571500">
              <a:buAutoNum type="romanLcParenBoth"/>
            </a:pPr>
            <a:r>
              <a:rPr lang="fr-FR" dirty="0">
                <a:solidFill>
                  <a:schemeClr val="accent1"/>
                </a:solidFill>
              </a:rPr>
              <a:t>L’objectif d’un renforcement de la prévention est louable, mais doit être assumé jusqu’au bout. Les SRP sont des outils au service de la prévention mais la prévention est sous-financée !</a:t>
            </a:r>
          </a:p>
          <a:p>
            <a:pPr marL="0" indent="0">
              <a:buNone/>
            </a:pPr>
            <a:r>
              <a:rPr lang="fr-FR" i="1" dirty="0">
                <a:solidFill>
                  <a:schemeClr val="accent1"/>
                </a:solidFill>
                <a:sym typeface="Wingdings" pitchFamily="2" charset="2"/>
              </a:rPr>
              <a:t> Besoin de définir les objectifs, p. ex. cibler des pathologies que nous sommes en capacité de « prévenir », cibler les situations cliniques autorisant la « décroissance thérapeutique »*</a:t>
            </a:r>
            <a:endParaRPr lang="fr-FR" dirty="0">
              <a:solidFill>
                <a:schemeClr val="accent1"/>
              </a:solidFill>
            </a:endParaRPr>
          </a:p>
          <a:p>
            <a:pPr marL="571500" indent="-571500">
              <a:buAutoNum type="romanLcParenBoth"/>
            </a:pPr>
            <a:endParaRPr lang="fr-FR" dirty="0">
              <a:solidFill>
                <a:schemeClr val="accent1"/>
              </a:solidFill>
            </a:endParaRPr>
          </a:p>
          <a:p>
            <a:pPr marL="0" indent="0">
              <a:buNone/>
            </a:pPr>
            <a:endParaRPr lang="fr-FR" dirty="0">
              <a:solidFill>
                <a:schemeClr val="accent1"/>
              </a:solidFill>
            </a:endParaRP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3076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ED8E5-BC88-C03C-E0A6-13A07528C1F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848717E-96FB-5059-3B27-4A505B08E9B9}"/>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4. une médecine transformatrice de la santé publique</a:t>
            </a:r>
          </a:p>
        </p:txBody>
      </p:sp>
      <p:sp>
        <p:nvSpPr>
          <p:cNvPr id="3" name="Espace réservé du contenu 2">
            <a:extLst>
              <a:ext uri="{FF2B5EF4-FFF2-40B4-BE49-F238E27FC236}">
                <a16:creationId xmlns:a16="http://schemas.microsoft.com/office/drawing/2014/main" id="{ED2DB9DE-D342-B434-976D-2A2039C901D4}"/>
              </a:ext>
            </a:extLst>
          </p:cNvPr>
          <p:cNvSpPr>
            <a:spLocks noGrp="1"/>
          </p:cNvSpPr>
          <p:nvPr>
            <p:ph idx="1"/>
          </p:nvPr>
        </p:nvSpPr>
        <p:spPr>
          <a:xfrm>
            <a:off x="838200" y="1825624"/>
            <a:ext cx="10515600" cy="4802187"/>
          </a:xfrm>
        </p:spPr>
        <p:txBody>
          <a:bodyPr>
            <a:normAutofit/>
          </a:bodyPr>
          <a:lstStyle/>
          <a:p>
            <a:pPr marL="0" indent="0">
              <a:buNone/>
            </a:pPr>
            <a:endParaRPr lang="fr-FR" dirty="0">
              <a:solidFill>
                <a:schemeClr val="accent1"/>
              </a:solidFill>
              <a:sym typeface="Wingdings" pitchFamily="2" charset="2"/>
            </a:endParaRPr>
          </a:p>
          <a:p>
            <a:pPr>
              <a:buFont typeface="Wingdings" pitchFamily="2" charset="2"/>
              <a:buChar char="è"/>
            </a:pPr>
            <a:r>
              <a:rPr lang="fr-FR" dirty="0">
                <a:solidFill>
                  <a:schemeClr val="accent1"/>
                </a:solidFill>
                <a:sym typeface="Wingdings" pitchFamily="2" charset="2"/>
              </a:rPr>
              <a:t>Besoin de définir les objectifs en fonction des « valeurs » que nous souhaitons voir orienter notre système de santé, donner un sens !</a:t>
            </a:r>
          </a:p>
          <a:p>
            <a:pPr marL="0" indent="0">
              <a:buNone/>
            </a:pPr>
            <a:r>
              <a:rPr lang="fr-FR" dirty="0">
                <a:solidFill>
                  <a:schemeClr val="accent1"/>
                </a:solidFill>
                <a:sym typeface="Wingdings" pitchFamily="2" charset="2"/>
              </a:rPr>
              <a:t>- autonomie, bienfaisance/ non-malfaisance, </a:t>
            </a:r>
            <a:r>
              <a:rPr lang="fr-FR" b="1" dirty="0">
                <a:solidFill>
                  <a:schemeClr val="accent1"/>
                </a:solidFill>
                <a:sym typeface="Wingdings" pitchFamily="2" charset="2"/>
              </a:rPr>
              <a:t>justice</a:t>
            </a:r>
          </a:p>
          <a:p>
            <a:pPr marL="0" indent="0">
              <a:buNone/>
            </a:pPr>
            <a:r>
              <a:rPr lang="fr-FR" dirty="0">
                <a:solidFill>
                  <a:schemeClr val="accent1"/>
                </a:solidFill>
                <a:sym typeface="Wingdings" pitchFamily="2" charset="2"/>
              </a:rPr>
              <a:t>- transparence, non-discrimination, </a:t>
            </a:r>
            <a:r>
              <a:rPr lang="fr-FR" dirty="0" err="1">
                <a:solidFill>
                  <a:schemeClr val="accent1"/>
                </a:solidFill>
                <a:sym typeface="Wingdings" pitchFamily="2" charset="2"/>
              </a:rPr>
              <a:t>accountability</a:t>
            </a:r>
            <a:endParaRPr lang="fr-FR" dirty="0">
              <a:solidFill>
                <a:schemeClr val="accent1"/>
              </a:solidFill>
              <a:sym typeface="Wingdings" pitchFamily="2" charset="2"/>
            </a:endParaRPr>
          </a:p>
          <a:p>
            <a:pPr marL="0" indent="0">
              <a:buNone/>
            </a:pPr>
            <a:endParaRPr lang="fr-FR" i="1" dirty="0">
              <a:solidFill>
                <a:schemeClr val="accent1"/>
              </a:solidFill>
              <a:sym typeface="Wingdings" pitchFamily="2" charset="2"/>
            </a:endParaRPr>
          </a:p>
          <a:p>
            <a:pPr marL="0" indent="0">
              <a:buNone/>
            </a:pPr>
            <a:r>
              <a:rPr lang="fr-FR" i="1" dirty="0">
                <a:solidFill>
                  <a:schemeClr val="accent1"/>
                </a:solidFill>
                <a:sym typeface="Wingdings" pitchFamily="2" charset="2"/>
              </a:rPr>
              <a:t> p. ex. cibler des pathologies que nous sommes en capacité de « prévenir », cibler les situations cliniques autorisant la « décroissance thérapeutique »* ?</a:t>
            </a:r>
            <a:endParaRPr lang="fr-FR" dirty="0">
              <a:solidFill>
                <a:schemeClr val="accent1"/>
              </a:solidFill>
            </a:endParaRPr>
          </a:p>
          <a:p>
            <a:pPr marL="571500" indent="-571500">
              <a:buAutoNum type="romanLcParenBoth"/>
            </a:pPr>
            <a:endParaRPr lang="fr-FR" dirty="0">
              <a:solidFill>
                <a:schemeClr val="accent1"/>
              </a:solidFill>
            </a:endParaRPr>
          </a:p>
          <a:p>
            <a:pPr marL="0" indent="0">
              <a:buNone/>
            </a:pPr>
            <a:endParaRPr lang="fr-FR" dirty="0">
              <a:solidFill>
                <a:schemeClr val="accent1"/>
              </a:solidFill>
            </a:endParaRPr>
          </a:p>
        </p:txBody>
      </p:sp>
      <p:pic>
        <p:nvPicPr>
          <p:cNvPr id="5" name="Picture 2">
            <a:extLst>
              <a:ext uri="{FF2B5EF4-FFF2-40B4-BE49-F238E27FC236}">
                <a16:creationId xmlns:a16="http://schemas.microsoft.com/office/drawing/2014/main" id="{C042365D-8EA4-E726-E488-D9AE000B38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272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5. une médecine qui touche à la définition de la santé ?</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802187"/>
          </a:xfrm>
        </p:spPr>
        <p:txBody>
          <a:bodyPr>
            <a:normAutofit/>
          </a:bodyPr>
          <a:lstStyle/>
          <a:p>
            <a:pPr marL="0" indent="0">
              <a:buNone/>
            </a:pPr>
            <a:r>
              <a:rPr lang="fr-FR" b="1" dirty="0">
                <a:solidFill>
                  <a:schemeClr val="accent2"/>
                </a:solidFill>
              </a:rPr>
              <a:t>Quelle vision de la santé ?</a:t>
            </a:r>
            <a:endParaRPr lang="fr-FR" dirty="0">
              <a:solidFill>
                <a:schemeClr val="accent2"/>
              </a:solidFill>
            </a:endParaRPr>
          </a:p>
          <a:p>
            <a:pPr marL="0" indent="0">
              <a:buNone/>
            </a:pPr>
            <a:endParaRPr lang="fr-FR" b="1" dirty="0">
              <a:solidFill>
                <a:schemeClr val="accent2"/>
              </a:solidFill>
            </a:endParaRPr>
          </a:p>
          <a:p>
            <a:pPr marL="0" indent="0">
              <a:buNone/>
            </a:pPr>
            <a:r>
              <a:rPr lang="fr-FR" dirty="0">
                <a:solidFill>
                  <a:schemeClr val="accent1"/>
                </a:solidFill>
              </a:rPr>
              <a:t>La santé n’est pas seulement « l’absence de maladie » …</a:t>
            </a:r>
          </a:p>
          <a:p>
            <a:pPr marL="0" indent="0">
              <a:buNone/>
            </a:pPr>
            <a:r>
              <a:rPr lang="fr-FR" dirty="0">
                <a:solidFill>
                  <a:schemeClr val="accent1"/>
                </a:solidFill>
              </a:rPr>
              <a:t>Quel rapport entre les approches de la médecine personnalisée ou de précision et des décennies de travail pour une conception enrichie de la santé ?</a:t>
            </a: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14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r>
              <a:rPr lang="fr-FR" sz="3600" i="1" dirty="0">
                <a:solidFill>
                  <a:schemeClr val="accent1"/>
                </a:solidFill>
              </a:rPr>
              <a:t>« SRP : un outil pour révolutionner les stratégies de santé publique ? »  Des objectifs ambitieux</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lnSpcReduction="10000"/>
          </a:bodyPr>
          <a:lstStyle/>
          <a:p>
            <a:pPr marL="571500" indent="-571500">
              <a:buAutoNum type="romanLcParenBoth"/>
            </a:pPr>
            <a:r>
              <a:rPr lang="fr-FR" dirty="0">
                <a:solidFill>
                  <a:schemeClr val="accent1"/>
                </a:solidFill>
              </a:rPr>
              <a:t>A l’échelle européenne : </a:t>
            </a:r>
            <a:r>
              <a:rPr lang="fr-FR" i="1" dirty="0">
                <a:solidFill>
                  <a:schemeClr val="accent1"/>
                </a:solidFill>
              </a:rPr>
              <a:t>Beyond 1 Million </a:t>
            </a:r>
            <a:r>
              <a:rPr lang="fr-FR" i="1" dirty="0" err="1">
                <a:solidFill>
                  <a:schemeClr val="accent1"/>
                </a:solidFill>
              </a:rPr>
              <a:t>Genomes</a:t>
            </a:r>
            <a:r>
              <a:rPr lang="fr-FR" i="1" dirty="0">
                <a:solidFill>
                  <a:schemeClr val="accent1"/>
                </a:solidFill>
              </a:rPr>
              <a:t> </a:t>
            </a:r>
            <a:r>
              <a:rPr lang="fr-FR" dirty="0">
                <a:solidFill>
                  <a:schemeClr val="accent1"/>
                </a:solidFill>
              </a:rPr>
              <a:t>(prenant le relai de projets nationaux UK </a:t>
            </a:r>
            <a:r>
              <a:rPr lang="fr-FR" dirty="0" err="1">
                <a:solidFill>
                  <a:schemeClr val="accent1"/>
                </a:solidFill>
              </a:rPr>
              <a:t>Biobank</a:t>
            </a:r>
            <a:r>
              <a:rPr lang="fr-FR" dirty="0">
                <a:solidFill>
                  <a:schemeClr val="accent1"/>
                </a:solidFill>
              </a:rPr>
              <a:t> (UK), FINNGEN (FI), </a:t>
            </a:r>
            <a:r>
              <a:rPr lang="fr-FR" dirty="0" err="1">
                <a:solidFill>
                  <a:schemeClr val="accent1"/>
                </a:solidFill>
              </a:rPr>
              <a:t>Lifelines</a:t>
            </a:r>
            <a:r>
              <a:rPr lang="fr-FR" dirty="0">
                <a:solidFill>
                  <a:schemeClr val="accent1"/>
                </a:solidFill>
              </a:rPr>
              <a:t> (NL)).</a:t>
            </a:r>
          </a:p>
          <a:p>
            <a:pPr marL="571500" indent="-571500">
              <a:buAutoNum type="romanLcParenBoth"/>
            </a:pPr>
            <a:endParaRPr lang="fr-FR" dirty="0">
              <a:solidFill>
                <a:schemeClr val="accent1"/>
              </a:solidFill>
            </a:endParaRPr>
          </a:p>
          <a:p>
            <a:pPr marL="571500" indent="-571500">
              <a:buAutoNum type="romanLcParenBoth"/>
            </a:pPr>
            <a:r>
              <a:rPr lang="fr-FR" dirty="0" err="1">
                <a:solidFill>
                  <a:schemeClr val="accent1"/>
                </a:solidFill>
              </a:rPr>
              <a:t>MedReSyst</a:t>
            </a:r>
            <a:r>
              <a:rPr lang="fr-FR" dirty="0">
                <a:solidFill>
                  <a:schemeClr val="accent1"/>
                </a:solidFill>
              </a:rPr>
              <a:t> : contribuer à </a:t>
            </a:r>
            <a:r>
              <a:rPr lang="fr-FR" i="1" dirty="0">
                <a:solidFill>
                  <a:schemeClr val="accent1"/>
                </a:solidFill>
              </a:rPr>
              <a:t>B 1M </a:t>
            </a:r>
            <a:r>
              <a:rPr lang="fr-FR" i="1" dirty="0" err="1">
                <a:solidFill>
                  <a:schemeClr val="accent1"/>
                </a:solidFill>
              </a:rPr>
              <a:t>Genomes</a:t>
            </a:r>
            <a:r>
              <a:rPr lang="fr-FR" i="1" dirty="0">
                <a:solidFill>
                  <a:schemeClr val="accent1"/>
                </a:solidFill>
              </a:rPr>
              <a:t> </a:t>
            </a:r>
            <a:r>
              <a:rPr lang="fr-FR" dirty="0">
                <a:solidFill>
                  <a:schemeClr val="accent1"/>
                </a:solidFill>
              </a:rPr>
              <a:t>et en retour doter la RW d’outils de cette médecine « de précision »</a:t>
            </a:r>
          </a:p>
          <a:p>
            <a:pPr marL="571500" indent="-571500">
              <a:buAutoNum type="romanLcParenBoth"/>
            </a:pPr>
            <a:endParaRPr lang="fr-FR" dirty="0">
              <a:solidFill>
                <a:schemeClr val="accent1"/>
              </a:solidFill>
            </a:endParaRPr>
          </a:p>
          <a:p>
            <a:pPr marL="571500" indent="-571500">
              <a:buAutoNum type="romanLcParenBoth"/>
            </a:pPr>
            <a:r>
              <a:rPr lang="fr-FR" dirty="0">
                <a:solidFill>
                  <a:schemeClr val="accent1"/>
                </a:solidFill>
              </a:rPr>
              <a:t>ENSEMBLE : Se concentre sur le calcul des SRP pour les maladies complexes courantes (CCD) + pharmacogénomique, entraînement des modèles prédictifs et calibration pour la pop. wallonne</a:t>
            </a:r>
          </a:p>
          <a:p>
            <a:pPr marL="571500" indent="-571500">
              <a:buAutoNum type="romanLcParenBoth"/>
            </a:pPr>
            <a:endParaRPr lang="fr-FR" dirty="0"/>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1617" y="5892114"/>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5916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r>
              <a:rPr lang="fr-FR" sz="3600" i="1" dirty="0">
                <a:solidFill>
                  <a:schemeClr val="accent1"/>
                </a:solidFill>
              </a:rPr>
              <a:t>Implications sociales et éthiques </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fontScale="55000" lnSpcReduction="20000"/>
          </a:bodyPr>
          <a:lstStyle/>
          <a:p>
            <a:pPr marL="0" indent="0">
              <a:buNone/>
            </a:pPr>
            <a:r>
              <a:rPr lang="fr-FR" sz="4500" i="1" dirty="0">
                <a:solidFill>
                  <a:schemeClr val="accent1"/>
                </a:solidFill>
              </a:rPr>
              <a:t>Littérature scientifique</a:t>
            </a:r>
          </a:p>
          <a:p>
            <a:pPr marL="0" indent="0">
              <a:buNone/>
            </a:pPr>
            <a:endParaRPr lang="fr-FR" dirty="0">
              <a:solidFill>
                <a:schemeClr val="accent1"/>
              </a:solidFill>
            </a:endParaRPr>
          </a:p>
          <a:p>
            <a:pPr marL="0" indent="0">
              <a:lnSpc>
                <a:spcPct val="140000"/>
              </a:lnSpc>
              <a:buNone/>
            </a:pPr>
            <a:r>
              <a:rPr lang="fr-FR" sz="2600" dirty="0" err="1">
                <a:solidFill>
                  <a:schemeClr val="accent1"/>
                </a:solidFill>
              </a:rPr>
              <a:t>Andreoli</a:t>
            </a:r>
            <a:r>
              <a:rPr lang="fr-FR" sz="2600" dirty="0">
                <a:solidFill>
                  <a:schemeClr val="accent1"/>
                </a:solidFill>
              </a:rPr>
              <a:t>, L., Peeters, H., Van Steen, K., Dierickx, K. (2024), « </a:t>
            </a:r>
            <a:r>
              <a:rPr lang="fr-FR" sz="2600" dirty="0" err="1">
                <a:solidFill>
                  <a:schemeClr val="accent1"/>
                </a:solidFill>
              </a:rPr>
              <a:t>Taking</a:t>
            </a:r>
            <a:r>
              <a:rPr lang="fr-FR" sz="2600" dirty="0">
                <a:solidFill>
                  <a:schemeClr val="accent1"/>
                </a:solidFill>
              </a:rPr>
              <a:t> the </a:t>
            </a:r>
            <a:r>
              <a:rPr lang="fr-FR" sz="2600" dirty="0" err="1">
                <a:solidFill>
                  <a:schemeClr val="accent1"/>
                </a:solidFill>
              </a:rPr>
              <a:t>risk</a:t>
            </a:r>
            <a:r>
              <a:rPr lang="fr-FR" sz="2600" dirty="0">
                <a:solidFill>
                  <a:schemeClr val="accent1"/>
                </a:solidFill>
              </a:rPr>
              <a:t>. A </a:t>
            </a:r>
            <a:r>
              <a:rPr lang="fr-FR" sz="2600" dirty="0" err="1">
                <a:solidFill>
                  <a:schemeClr val="accent1"/>
                </a:solidFill>
              </a:rPr>
              <a:t>systematic</a:t>
            </a:r>
            <a:r>
              <a:rPr lang="fr-FR" sz="2600" dirty="0">
                <a:solidFill>
                  <a:schemeClr val="accent1"/>
                </a:solidFill>
              </a:rPr>
              <a:t> </a:t>
            </a:r>
            <a:r>
              <a:rPr lang="fr-FR" sz="2600" dirty="0" err="1">
                <a:solidFill>
                  <a:schemeClr val="accent1"/>
                </a:solidFill>
              </a:rPr>
              <a:t>review</a:t>
            </a:r>
            <a:r>
              <a:rPr lang="fr-FR" sz="2600" dirty="0">
                <a:solidFill>
                  <a:schemeClr val="accent1"/>
                </a:solidFill>
              </a:rPr>
              <a:t> of </a:t>
            </a:r>
            <a:r>
              <a:rPr lang="fr-FR" sz="2600" dirty="0" err="1">
                <a:solidFill>
                  <a:schemeClr val="accent1"/>
                </a:solidFill>
              </a:rPr>
              <a:t>ethical</a:t>
            </a:r>
            <a:r>
              <a:rPr lang="fr-FR" sz="2600" dirty="0">
                <a:solidFill>
                  <a:schemeClr val="accent1"/>
                </a:solidFill>
              </a:rPr>
              <a:t> </a:t>
            </a:r>
            <a:r>
              <a:rPr lang="fr-FR" sz="2600" dirty="0" err="1">
                <a:solidFill>
                  <a:schemeClr val="accent1"/>
                </a:solidFill>
              </a:rPr>
              <a:t>reasons</a:t>
            </a:r>
            <a:r>
              <a:rPr lang="fr-FR" sz="2600" dirty="0">
                <a:solidFill>
                  <a:schemeClr val="accent1"/>
                </a:solidFill>
              </a:rPr>
              <a:t> and moral arguments in the </a:t>
            </a:r>
            <a:r>
              <a:rPr lang="fr-FR" sz="2600" dirty="0" err="1">
                <a:solidFill>
                  <a:schemeClr val="accent1"/>
                </a:solidFill>
              </a:rPr>
              <a:t>clinical</a:t>
            </a:r>
            <a:r>
              <a:rPr lang="fr-FR" sz="2600" dirty="0">
                <a:solidFill>
                  <a:schemeClr val="accent1"/>
                </a:solidFill>
              </a:rPr>
              <a:t> use of </a:t>
            </a:r>
            <a:r>
              <a:rPr lang="fr-FR" sz="2600" dirty="0" err="1">
                <a:solidFill>
                  <a:schemeClr val="accent1"/>
                </a:solidFill>
              </a:rPr>
              <a:t>polygenic</a:t>
            </a:r>
            <a:r>
              <a:rPr lang="fr-FR" sz="2600" dirty="0">
                <a:solidFill>
                  <a:schemeClr val="accent1"/>
                </a:solidFill>
              </a:rPr>
              <a:t> </a:t>
            </a:r>
            <a:r>
              <a:rPr lang="fr-FR" sz="2600" dirty="0" err="1">
                <a:solidFill>
                  <a:schemeClr val="accent1"/>
                </a:solidFill>
              </a:rPr>
              <a:t>risk</a:t>
            </a:r>
            <a:r>
              <a:rPr lang="fr-FR" sz="2600" dirty="0">
                <a:solidFill>
                  <a:schemeClr val="accent1"/>
                </a:solidFill>
              </a:rPr>
              <a:t> scores ». </a:t>
            </a:r>
            <a:r>
              <a:rPr lang="fr-FR" sz="2600" i="1" dirty="0">
                <a:solidFill>
                  <a:schemeClr val="accent1"/>
                </a:solidFill>
              </a:rPr>
              <a:t>American Journal of </a:t>
            </a:r>
            <a:r>
              <a:rPr lang="fr-FR" sz="2600" i="1" dirty="0" err="1">
                <a:solidFill>
                  <a:schemeClr val="accent1"/>
                </a:solidFill>
              </a:rPr>
              <a:t>Medical</a:t>
            </a:r>
            <a:r>
              <a:rPr lang="fr-FR" sz="2600" i="1" dirty="0">
                <a:solidFill>
                  <a:schemeClr val="accent1"/>
                </a:solidFill>
              </a:rPr>
              <a:t> </a:t>
            </a:r>
            <a:r>
              <a:rPr lang="fr-FR" sz="2600" i="1" dirty="0" err="1">
                <a:solidFill>
                  <a:schemeClr val="accent1"/>
                </a:solidFill>
              </a:rPr>
              <a:t>Genetics</a:t>
            </a:r>
            <a:r>
              <a:rPr lang="fr-FR" sz="2600" i="1" dirty="0">
                <a:solidFill>
                  <a:schemeClr val="accent1"/>
                </a:solidFill>
              </a:rPr>
              <a:t> Part A, </a:t>
            </a:r>
            <a:r>
              <a:rPr lang="fr-FR" sz="2600" dirty="0">
                <a:solidFill>
                  <a:schemeClr val="accent1"/>
                </a:solidFill>
              </a:rPr>
              <a:t>e63584</a:t>
            </a:r>
          </a:p>
          <a:p>
            <a:pPr marL="0" indent="0">
              <a:lnSpc>
                <a:spcPct val="140000"/>
              </a:lnSpc>
              <a:buNone/>
            </a:pPr>
            <a:r>
              <a:rPr lang="fr-FR" sz="2600" dirty="0" err="1">
                <a:solidFill>
                  <a:schemeClr val="accent1"/>
                </a:solidFill>
              </a:rPr>
              <a:t>Fritzsche</a:t>
            </a:r>
            <a:r>
              <a:rPr lang="fr-FR" sz="2600" dirty="0">
                <a:solidFill>
                  <a:schemeClr val="accent1"/>
                </a:solidFill>
              </a:rPr>
              <a:t>, M.-C., </a:t>
            </a:r>
            <a:r>
              <a:rPr lang="fr-FR" sz="2600" dirty="0" err="1">
                <a:solidFill>
                  <a:schemeClr val="accent1"/>
                </a:solidFill>
              </a:rPr>
              <a:t>Akyüz</a:t>
            </a:r>
            <a:r>
              <a:rPr lang="fr-FR" sz="2600" dirty="0">
                <a:solidFill>
                  <a:schemeClr val="accent1"/>
                </a:solidFill>
              </a:rPr>
              <a:t>, K., </a:t>
            </a:r>
            <a:r>
              <a:rPr lang="fr-FR" sz="2600" dirty="0" err="1">
                <a:solidFill>
                  <a:schemeClr val="accent1"/>
                </a:solidFill>
              </a:rPr>
              <a:t>Abadía</a:t>
            </a:r>
            <a:r>
              <a:rPr lang="fr-FR" sz="2600" dirty="0">
                <a:solidFill>
                  <a:schemeClr val="accent1"/>
                </a:solidFill>
              </a:rPr>
              <a:t>, M. C., </a:t>
            </a:r>
            <a:r>
              <a:rPr lang="fr-FR" sz="2600" dirty="0" err="1">
                <a:solidFill>
                  <a:schemeClr val="accent1"/>
                </a:solidFill>
              </a:rPr>
              <a:t>McLennan</a:t>
            </a:r>
            <a:r>
              <a:rPr lang="fr-FR" sz="2600" dirty="0">
                <a:solidFill>
                  <a:schemeClr val="accent1"/>
                </a:solidFill>
              </a:rPr>
              <a:t>, S., </a:t>
            </a:r>
            <a:r>
              <a:rPr lang="fr-FR" sz="2600" dirty="0" err="1">
                <a:solidFill>
                  <a:schemeClr val="accent1"/>
                </a:solidFill>
              </a:rPr>
              <a:t>Marttinen</a:t>
            </a:r>
            <a:r>
              <a:rPr lang="fr-FR" sz="2600" dirty="0">
                <a:solidFill>
                  <a:schemeClr val="accent1"/>
                </a:solidFill>
              </a:rPr>
              <a:t>, P., </a:t>
            </a:r>
            <a:r>
              <a:rPr lang="fr-FR" sz="2600" dirty="0" err="1">
                <a:solidFill>
                  <a:schemeClr val="accent1"/>
                </a:solidFill>
              </a:rPr>
              <a:t>Mayrhofer</a:t>
            </a:r>
            <a:r>
              <a:rPr lang="fr-FR" sz="2600" dirty="0">
                <a:solidFill>
                  <a:schemeClr val="accent1"/>
                </a:solidFill>
              </a:rPr>
              <a:t>, M. Th., </a:t>
            </a:r>
            <a:r>
              <a:rPr lang="fr-FR" sz="2600" dirty="0" err="1">
                <a:solidFill>
                  <a:schemeClr val="accent1"/>
                </a:solidFill>
              </a:rPr>
              <a:t>Buyx</a:t>
            </a:r>
            <a:r>
              <a:rPr lang="fr-FR" sz="2600" dirty="0">
                <a:solidFill>
                  <a:schemeClr val="accent1"/>
                </a:solidFill>
              </a:rPr>
              <a:t>, A. M. (2023) « </a:t>
            </a:r>
            <a:r>
              <a:rPr lang="fr-FR" sz="2600" dirty="0" err="1">
                <a:solidFill>
                  <a:schemeClr val="accent1"/>
                </a:solidFill>
              </a:rPr>
              <a:t>Ethical</a:t>
            </a:r>
            <a:r>
              <a:rPr lang="fr-FR" sz="2600" dirty="0">
                <a:solidFill>
                  <a:schemeClr val="accent1"/>
                </a:solidFill>
              </a:rPr>
              <a:t> layering in AI-</a:t>
            </a:r>
            <a:r>
              <a:rPr lang="fr-FR" sz="2600" dirty="0" err="1">
                <a:solidFill>
                  <a:schemeClr val="accent1"/>
                </a:solidFill>
              </a:rPr>
              <a:t>driven</a:t>
            </a:r>
            <a:r>
              <a:rPr lang="fr-FR" sz="2600" dirty="0">
                <a:solidFill>
                  <a:schemeClr val="accent1"/>
                </a:solidFill>
              </a:rPr>
              <a:t> </a:t>
            </a:r>
            <a:r>
              <a:rPr lang="fr-FR" sz="2600" dirty="0" err="1">
                <a:solidFill>
                  <a:schemeClr val="accent1"/>
                </a:solidFill>
              </a:rPr>
              <a:t>polygenic</a:t>
            </a:r>
            <a:r>
              <a:rPr lang="fr-FR" sz="2600" dirty="0">
                <a:solidFill>
                  <a:schemeClr val="accent1"/>
                </a:solidFill>
              </a:rPr>
              <a:t> </a:t>
            </a:r>
            <a:r>
              <a:rPr lang="fr-FR" sz="2600" dirty="0" err="1">
                <a:solidFill>
                  <a:schemeClr val="accent1"/>
                </a:solidFill>
              </a:rPr>
              <a:t>risk</a:t>
            </a:r>
            <a:r>
              <a:rPr lang="fr-FR" sz="2600" dirty="0">
                <a:solidFill>
                  <a:schemeClr val="accent1"/>
                </a:solidFill>
              </a:rPr>
              <a:t> scores – New </a:t>
            </a:r>
            <a:r>
              <a:rPr lang="fr-FR" sz="2600" dirty="0" err="1">
                <a:solidFill>
                  <a:schemeClr val="accent1"/>
                </a:solidFill>
              </a:rPr>
              <a:t>complexities</a:t>
            </a:r>
            <a:r>
              <a:rPr lang="fr-FR" sz="2600" dirty="0">
                <a:solidFill>
                  <a:schemeClr val="accent1"/>
                </a:solidFill>
              </a:rPr>
              <a:t>, new challenges », </a:t>
            </a:r>
            <a:r>
              <a:rPr lang="fr-FR" sz="2600" i="1" dirty="0" err="1">
                <a:solidFill>
                  <a:schemeClr val="accent1"/>
                </a:solidFill>
              </a:rPr>
              <a:t>Frontiers</a:t>
            </a:r>
            <a:r>
              <a:rPr lang="fr-FR" sz="2600" i="1" dirty="0">
                <a:solidFill>
                  <a:schemeClr val="accent1"/>
                </a:solidFill>
              </a:rPr>
              <a:t> in </a:t>
            </a:r>
            <a:r>
              <a:rPr lang="fr-FR" sz="2600" i="1" dirty="0" err="1">
                <a:solidFill>
                  <a:schemeClr val="accent1"/>
                </a:solidFill>
              </a:rPr>
              <a:t>Genetics</a:t>
            </a:r>
            <a:endParaRPr lang="fr-FR" sz="2600" i="1" dirty="0">
              <a:solidFill>
                <a:schemeClr val="accent1"/>
              </a:solidFill>
            </a:endParaRPr>
          </a:p>
          <a:p>
            <a:pPr marL="0" indent="0">
              <a:lnSpc>
                <a:spcPct val="140000"/>
              </a:lnSpc>
              <a:buNone/>
            </a:pPr>
            <a:r>
              <a:rPr lang="fr-FR" sz="2600" dirty="0">
                <a:solidFill>
                  <a:schemeClr val="accent1"/>
                </a:solidFill>
              </a:rPr>
              <a:t>Raz, A., </a:t>
            </a:r>
            <a:r>
              <a:rPr lang="fr-FR" sz="2600" dirty="0" err="1">
                <a:solidFill>
                  <a:schemeClr val="accent1"/>
                </a:solidFill>
              </a:rPr>
              <a:t>Minari</a:t>
            </a:r>
            <a:r>
              <a:rPr lang="fr-FR" sz="2600" dirty="0">
                <a:solidFill>
                  <a:schemeClr val="accent1"/>
                </a:solidFill>
              </a:rPr>
              <a:t>, J. (2023), « AI-</a:t>
            </a:r>
            <a:r>
              <a:rPr lang="fr-FR" sz="2600" dirty="0" err="1">
                <a:solidFill>
                  <a:schemeClr val="accent1"/>
                </a:solidFill>
              </a:rPr>
              <a:t>driven</a:t>
            </a:r>
            <a:r>
              <a:rPr lang="fr-FR" sz="2600" dirty="0">
                <a:solidFill>
                  <a:schemeClr val="accent1"/>
                </a:solidFill>
              </a:rPr>
              <a:t> </a:t>
            </a:r>
            <a:r>
              <a:rPr lang="fr-FR" sz="2600" dirty="0" err="1">
                <a:solidFill>
                  <a:schemeClr val="accent1"/>
                </a:solidFill>
              </a:rPr>
              <a:t>risk</a:t>
            </a:r>
            <a:r>
              <a:rPr lang="fr-FR" sz="2600" dirty="0">
                <a:solidFill>
                  <a:schemeClr val="accent1"/>
                </a:solidFill>
              </a:rPr>
              <a:t> scores : </a:t>
            </a:r>
            <a:r>
              <a:rPr lang="fr-FR" sz="2600" dirty="0" err="1">
                <a:solidFill>
                  <a:schemeClr val="accent1"/>
                </a:solidFill>
              </a:rPr>
              <a:t>should</a:t>
            </a:r>
            <a:r>
              <a:rPr lang="fr-FR" sz="2600" dirty="0">
                <a:solidFill>
                  <a:schemeClr val="accent1"/>
                </a:solidFill>
              </a:rPr>
              <a:t> social </a:t>
            </a:r>
            <a:r>
              <a:rPr lang="fr-FR" sz="2600" dirty="0" err="1">
                <a:solidFill>
                  <a:schemeClr val="accent1"/>
                </a:solidFill>
              </a:rPr>
              <a:t>scoring</a:t>
            </a:r>
            <a:r>
              <a:rPr lang="fr-FR" sz="2600" dirty="0">
                <a:solidFill>
                  <a:schemeClr val="accent1"/>
                </a:solidFill>
              </a:rPr>
              <a:t> and </a:t>
            </a:r>
            <a:r>
              <a:rPr lang="fr-FR" sz="2600" dirty="0" err="1">
                <a:solidFill>
                  <a:schemeClr val="accent1"/>
                </a:solidFill>
              </a:rPr>
              <a:t>polygenic</a:t>
            </a:r>
            <a:r>
              <a:rPr lang="fr-FR" sz="2600" dirty="0">
                <a:solidFill>
                  <a:schemeClr val="accent1"/>
                </a:solidFill>
              </a:rPr>
              <a:t> </a:t>
            </a:r>
            <a:r>
              <a:rPr lang="fr-FR" sz="2600" dirty="0" err="1">
                <a:solidFill>
                  <a:schemeClr val="accent1"/>
                </a:solidFill>
              </a:rPr>
              <a:t>risk</a:t>
            </a:r>
            <a:r>
              <a:rPr lang="fr-FR" sz="2600" dirty="0">
                <a:solidFill>
                  <a:schemeClr val="accent1"/>
                </a:solidFill>
              </a:rPr>
              <a:t> scores </a:t>
            </a:r>
            <a:r>
              <a:rPr lang="fr-FR" sz="2600" dirty="0" err="1">
                <a:solidFill>
                  <a:schemeClr val="accent1"/>
                </a:solidFill>
              </a:rPr>
              <a:t>based</a:t>
            </a:r>
            <a:r>
              <a:rPr lang="fr-FR" sz="2600" dirty="0">
                <a:solidFill>
                  <a:schemeClr val="accent1"/>
                </a:solidFill>
              </a:rPr>
              <a:t> on </a:t>
            </a:r>
            <a:r>
              <a:rPr lang="fr-FR" sz="2600" dirty="0" err="1">
                <a:solidFill>
                  <a:schemeClr val="accent1"/>
                </a:solidFill>
              </a:rPr>
              <a:t>ethnicity</a:t>
            </a:r>
            <a:r>
              <a:rPr lang="fr-FR" sz="2600" dirty="0">
                <a:solidFill>
                  <a:schemeClr val="accent1"/>
                </a:solidFill>
              </a:rPr>
              <a:t> </a:t>
            </a:r>
            <a:r>
              <a:rPr lang="fr-FR" sz="2600" dirty="0" err="1">
                <a:solidFill>
                  <a:schemeClr val="accent1"/>
                </a:solidFill>
              </a:rPr>
              <a:t>be</a:t>
            </a:r>
            <a:r>
              <a:rPr lang="fr-FR" sz="2600" dirty="0">
                <a:solidFill>
                  <a:schemeClr val="accent1"/>
                </a:solidFill>
              </a:rPr>
              <a:t> </a:t>
            </a:r>
            <a:r>
              <a:rPr lang="fr-FR" sz="2600" dirty="0" err="1">
                <a:solidFill>
                  <a:schemeClr val="accent1"/>
                </a:solidFill>
              </a:rPr>
              <a:t>equally</a:t>
            </a:r>
            <a:r>
              <a:rPr lang="fr-FR" sz="2600" dirty="0">
                <a:solidFill>
                  <a:schemeClr val="accent1"/>
                </a:solidFill>
              </a:rPr>
              <a:t> </a:t>
            </a:r>
            <a:r>
              <a:rPr lang="fr-FR" sz="2600" dirty="0" err="1">
                <a:solidFill>
                  <a:schemeClr val="accent1"/>
                </a:solidFill>
              </a:rPr>
              <a:t>prohibited</a:t>
            </a:r>
            <a:r>
              <a:rPr lang="fr-FR" sz="2600" dirty="0">
                <a:solidFill>
                  <a:schemeClr val="accent1"/>
                </a:solidFill>
              </a:rPr>
              <a:t> ? », </a:t>
            </a:r>
            <a:r>
              <a:rPr lang="fr-FR" sz="2600" i="1" dirty="0" err="1">
                <a:solidFill>
                  <a:schemeClr val="accent1"/>
                </a:solidFill>
              </a:rPr>
              <a:t>Frontiers</a:t>
            </a:r>
            <a:r>
              <a:rPr lang="fr-FR" sz="2600" i="1" dirty="0">
                <a:solidFill>
                  <a:schemeClr val="accent1"/>
                </a:solidFill>
              </a:rPr>
              <a:t> in </a:t>
            </a:r>
            <a:r>
              <a:rPr lang="fr-FR" sz="2600" i="1" dirty="0" err="1">
                <a:solidFill>
                  <a:schemeClr val="accent1"/>
                </a:solidFill>
              </a:rPr>
              <a:t>Genetics</a:t>
            </a:r>
            <a:endParaRPr lang="fr-FR" sz="2600" i="1" dirty="0">
              <a:solidFill>
                <a:schemeClr val="accent1"/>
              </a:solidFill>
            </a:endParaRPr>
          </a:p>
          <a:p>
            <a:pPr marL="0" indent="0">
              <a:lnSpc>
                <a:spcPct val="140000"/>
              </a:lnSpc>
              <a:buNone/>
            </a:pPr>
            <a:r>
              <a:rPr lang="fr-FR" sz="2600" dirty="0">
                <a:solidFill>
                  <a:schemeClr val="accent1"/>
                </a:solidFill>
              </a:rPr>
              <a:t>Clarke, A. J., van El, C. G. (2022), « </a:t>
            </a:r>
            <a:r>
              <a:rPr lang="fr-FR" sz="2600" dirty="0" err="1">
                <a:solidFill>
                  <a:schemeClr val="accent1"/>
                </a:solidFill>
              </a:rPr>
              <a:t>Genomics</a:t>
            </a:r>
            <a:r>
              <a:rPr lang="fr-FR" sz="2600" dirty="0">
                <a:solidFill>
                  <a:schemeClr val="accent1"/>
                </a:solidFill>
              </a:rPr>
              <a:t> and justice : </a:t>
            </a:r>
            <a:r>
              <a:rPr lang="fr-FR" sz="2600" dirty="0" err="1">
                <a:solidFill>
                  <a:schemeClr val="accent1"/>
                </a:solidFill>
              </a:rPr>
              <a:t>mitigating</a:t>
            </a:r>
            <a:r>
              <a:rPr lang="fr-FR" sz="2600" dirty="0">
                <a:solidFill>
                  <a:schemeClr val="accent1"/>
                </a:solidFill>
              </a:rPr>
              <a:t> the </a:t>
            </a:r>
            <a:r>
              <a:rPr lang="fr-FR" sz="2600" dirty="0" err="1">
                <a:solidFill>
                  <a:schemeClr val="accent1"/>
                </a:solidFill>
              </a:rPr>
              <a:t>potential</a:t>
            </a:r>
            <a:r>
              <a:rPr lang="fr-FR" sz="2600" dirty="0">
                <a:solidFill>
                  <a:schemeClr val="accent1"/>
                </a:solidFill>
              </a:rPr>
              <a:t> </a:t>
            </a:r>
            <a:r>
              <a:rPr lang="fr-FR" sz="2600" dirty="0" err="1">
                <a:solidFill>
                  <a:schemeClr val="accent1"/>
                </a:solidFill>
              </a:rPr>
              <a:t>harm</a:t>
            </a:r>
            <a:r>
              <a:rPr lang="fr-FR" sz="2600" dirty="0">
                <a:solidFill>
                  <a:schemeClr val="accent1"/>
                </a:solidFill>
              </a:rPr>
              <a:t> and </a:t>
            </a:r>
            <a:r>
              <a:rPr lang="fr-FR" sz="2600" dirty="0" err="1">
                <a:solidFill>
                  <a:schemeClr val="accent1"/>
                </a:solidFill>
              </a:rPr>
              <a:t>inequities</a:t>
            </a:r>
            <a:r>
              <a:rPr lang="fr-FR" sz="2600" dirty="0">
                <a:solidFill>
                  <a:schemeClr val="accent1"/>
                </a:solidFill>
              </a:rPr>
              <a:t> </a:t>
            </a:r>
            <a:r>
              <a:rPr lang="fr-FR" sz="2600" dirty="0" err="1">
                <a:solidFill>
                  <a:schemeClr val="accent1"/>
                </a:solidFill>
              </a:rPr>
              <a:t>that</a:t>
            </a:r>
            <a:r>
              <a:rPr lang="fr-FR" sz="2600" dirty="0">
                <a:solidFill>
                  <a:schemeClr val="accent1"/>
                </a:solidFill>
              </a:rPr>
              <a:t> arise </a:t>
            </a:r>
            <a:r>
              <a:rPr lang="fr-FR" sz="2600" dirty="0" err="1">
                <a:solidFill>
                  <a:schemeClr val="accent1"/>
                </a:solidFill>
              </a:rPr>
              <a:t>from</a:t>
            </a:r>
            <a:r>
              <a:rPr lang="fr-FR" sz="2600" dirty="0">
                <a:solidFill>
                  <a:schemeClr val="accent1"/>
                </a:solidFill>
              </a:rPr>
              <a:t> the </a:t>
            </a:r>
            <a:r>
              <a:rPr lang="fr-FR" sz="2600" dirty="0" err="1">
                <a:solidFill>
                  <a:schemeClr val="accent1"/>
                </a:solidFill>
              </a:rPr>
              <a:t>implementation</a:t>
            </a:r>
            <a:r>
              <a:rPr lang="fr-FR" sz="2600" dirty="0">
                <a:solidFill>
                  <a:schemeClr val="accent1"/>
                </a:solidFill>
              </a:rPr>
              <a:t> of </a:t>
            </a:r>
            <a:r>
              <a:rPr lang="fr-FR" sz="2600" dirty="0" err="1">
                <a:solidFill>
                  <a:schemeClr val="accent1"/>
                </a:solidFill>
              </a:rPr>
              <a:t>genomics</a:t>
            </a:r>
            <a:r>
              <a:rPr lang="fr-FR" sz="2600" dirty="0">
                <a:solidFill>
                  <a:schemeClr val="accent1"/>
                </a:solidFill>
              </a:rPr>
              <a:t> in </a:t>
            </a:r>
            <a:r>
              <a:rPr lang="fr-FR" sz="2600" dirty="0" err="1">
                <a:solidFill>
                  <a:schemeClr val="accent1"/>
                </a:solidFill>
              </a:rPr>
              <a:t>medicine</a:t>
            </a:r>
            <a:r>
              <a:rPr lang="fr-FR" sz="2600" dirty="0">
                <a:solidFill>
                  <a:schemeClr val="accent1"/>
                </a:solidFill>
              </a:rPr>
              <a:t> »</a:t>
            </a:r>
          </a:p>
          <a:p>
            <a:pPr marL="0" indent="0">
              <a:lnSpc>
                <a:spcPct val="140000"/>
              </a:lnSpc>
              <a:buNone/>
            </a:pPr>
            <a:r>
              <a:rPr lang="fr-FR" sz="2600" dirty="0">
                <a:solidFill>
                  <a:schemeClr val="accent1"/>
                </a:solidFill>
              </a:rPr>
              <a:t>Etc.</a:t>
            </a:r>
          </a:p>
          <a:p>
            <a:pPr marL="0" indent="0">
              <a:buNone/>
            </a:pPr>
            <a:r>
              <a:rPr lang="fr-FR" sz="4400" i="1" dirty="0">
                <a:solidFill>
                  <a:schemeClr val="accent1"/>
                </a:solidFill>
              </a:rPr>
              <a:t>Discussion </a:t>
            </a:r>
            <a:r>
              <a:rPr lang="fr-FR" sz="4400" i="1" dirty="0" err="1">
                <a:solidFill>
                  <a:schemeClr val="accent1"/>
                </a:solidFill>
              </a:rPr>
              <a:t>brainstorm</a:t>
            </a:r>
            <a:r>
              <a:rPr lang="fr-FR" sz="4400" i="1" dirty="0">
                <a:solidFill>
                  <a:schemeClr val="accent1"/>
                </a:solidFill>
              </a:rPr>
              <a:t> avec des </a:t>
            </a:r>
            <a:r>
              <a:rPr lang="fr-FR" sz="4400" i="1" dirty="0" err="1">
                <a:solidFill>
                  <a:schemeClr val="accent1"/>
                </a:solidFill>
              </a:rPr>
              <a:t>chercheur·euses</a:t>
            </a:r>
            <a:r>
              <a:rPr lang="fr-FR" sz="4400" i="1" dirty="0">
                <a:solidFill>
                  <a:schemeClr val="accent1"/>
                </a:solidFill>
              </a:rPr>
              <a:t> SHS </a:t>
            </a:r>
            <a:r>
              <a:rPr lang="fr-FR" sz="4400" i="1" dirty="0" err="1">
                <a:solidFill>
                  <a:schemeClr val="accent1"/>
                </a:solidFill>
              </a:rPr>
              <a:t>ULiège</a:t>
            </a:r>
            <a:r>
              <a:rPr lang="fr-FR" sz="4400" i="1" dirty="0">
                <a:solidFill>
                  <a:schemeClr val="accent1"/>
                </a:solidFill>
              </a:rPr>
              <a:t>, ULB, UNIL </a:t>
            </a:r>
          </a:p>
          <a:p>
            <a:pPr marL="0" indent="0">
              <a:buNone/>
            </a:pPr>
            <a:r>
              <a:rPr lang="fr-FR" sz="4400" i="1" dirty="0">
                <a:solidFill>
                  <a:schemeClr val="accent1"/>
                </a:solidFill>
              </a:rPr>
              <a:t>(merci à elles et eux)</a:t>
            </a: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0989" y="245392"/>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55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r>
              <a:rPr lang="fr-FR" sz="3600" i="1" dirty="0">
                <a:solidFill>
                  <a:schemeClr val="accent1"/>
                </a:solidFill>
              </a:rPr>
              <a:t>« SRP : un outil pour révolutionner les stratégies de santé publique ? »  Des objectifs ambitieux</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lnSpcReduction="10000"/>
          </a:bodyPr>
          <a:lstStyle/>
          <a:p>
            <a:pPr marL="0" indent="0">
              <a:buNone/>
            </a:pPr>
            <a:r>
              <a:rPr lang="fr-FR" dirty="0">
                <a:solidFill>
                  <a:schemeClr val="accent1"/>
                </a:solidFill>
              </a:rPr>
              <a:t>Projet de médecine (aussi désignée « médecine personnalisée ») </a:t>
            </a:r>
          </a:p>
          <a:p>
            <a:pPr marL="0" indent="0">
              <a:buNone/>
            </a:pPr>
            <a:endParaRPr lang="fr-FR" dirty="0">
              <a:solidFill>
                <a:schemeClr val="accent1"/>
              </a:solidFill>
            </a:endParaRPr>
          </a:p>
          <a:p>
            <a:pPr marL="0" indent="0">
              <a:buNone/>
            </a:pPr>
            <a:r>
              <a:rPr lang="fr-FR" dirty="0">
                <a:solidFill>
                  <a:schemeClr val="accent1"/>
                </a:solidFill>
              </a:rPr>
              <a:t>1. basée sur les données cliniques, génétiques &amp; environnementales </a:t>
            </a:r>
          </a:p>
          <a:p>
            <a:pPr marL="0" indent="0">
              <a:buNone/>
            </a:pPr>
            <a:r>
              <a:rPr lang="fr-FR" dirty="0">
                <a:solidFill>
                  <a:schemeClr val="accent1"/>
                </a:solidFill>
              </a:rPr>
              <a:t>2. mobilisant les outils de l’IA </a:t>
            </a:r>
          </a:p>
          <a:p>
            <a:pPr marL="0" indent="0">
              <a:buNone/>
            </a:pPr>
            <a:r>
              <a:rPr lang="fr-FR" dirty="0">
                <a:solidFill>
                  <a:schemeClr val="accent1"/>
                </a:solidFill>
              </a:rPr>
              <a:t>3. vise l’obtention d’indicateurs prédictifs </a:t>
            </a:r>
          </a:p>
          <a:p>
            <a:pPr marL="0" indent="0">
              <a:buNone/>
            </a:pPr>
            <a:r>
              <a:rPr lang="fr-FR" dirty="0">
                <a:solidFill>
                  <a:schemeClr val="accent1"/>
                </a:solidFill>
              </a:rPr>
              <a:t>4. entend transformer la santé publique (les approches de la prévention, càd les stratégies de santé publique), mais vise aussi le système de santé comme service public (économie, financement)</a:t>
            </a:r>
          </a:p>
          <a:p>
            <a:pPr marL="0" indent="0">
              <a:buNone/>
            </a:pPr>
            <a:r>
              <a:rPr lang="fr-FR" dirty="0">
                <a:solidFill>
                  <a:schemeClr val="accent1"/>
                </a:solidFill>
              </a:rPr>
              <a:t>5. et contribue (peut-être) à former notre vision de la santé ?</a:t>
            </a:r>
          </a:p>
          <a:p>
            <a:pPr marL="571500" indent="-571500">
              <a:buAutoNum type="romanLcParenBoth"/>
            </a:pPr>
            <a:endParaRPr lang="fr-FR" dirty="0"/>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1617" y="5892114"/>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4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1. une médecine basée sur les données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a:bodyPr>
          <a:lstStyle/>
          <a:p>
            <a:pPr marL="514350" indent="-514350">
              <a:buAutoNum type="arabicPeriod"/>
            </a:pPr>
            <a:r>
              <a:rPr lang="fr-FR" b="1" dirty="0">
                <a:solidFill>
                  <a:schemeClr val="accent2"/>
                </a:solidFill>
              </a:rPr>
              <a:t>Risque de sous / </a:t>
            </a:r>
            <a:r>
              <a:rPr lang="fr-FR" b="1" dirty="0" err="1">
                <a:solidFill>
                  <a:schemeClr val="accent2"/>
                </a:solidFill>
              </a:rPr>
              <a:t>sur-ajustement</a:t>
            </a:r>
            <a:endParaRPr lang="fr-FR" b="1" dirty="0">
              <a:solidFill>
                <a:schemeClr val="accent2"/>
              </a:solidFill>
            </a:endParaRPr>
          </a:p>
          <a:p>
            <a:pPr marL="0" indent="0">
              <a:buNone/>
            </a:pPr>
            <a:r>
              <a:rPr lang="fr-FR" dirty="0">
                <a:solidFill>
                  <a:schemeClr val="accent1"/>
                </a:solidFill>
              </a:rPr>
              <a:t>Biais de recrutement et d’autres facteurs* peuvent entraîner un manque de diversité dans les données, une sous-représentation de certains groupes dans les données d’entraînement </a:t>
            </a:r>
            <a:r>
              <a:rPr lang="fr-FR" dirty="0">
                <a:solidFill>
                  <a:schemeClr val="accent1"/>
                </a:solidFill>
                <a:sym typeface="Wingdings" pitchFamily="2" charset="2"/>
              </a:rPr>
              <a:t>(performance prédictive meilleure pour certains groupes au détriment d’autres groupes ; améliore la prise en charge des euro-descendants, mais moins celle des autres, </a:t>
            </a:r>
          </a:p>
          <a:p>
            <a:pPr marL="0" indent="0">
              <a:buNone/>
            </a:pPr>
            <a:r>
              <a:rPr lang="fr-FR" dirty="0">
                <a:solidFill>
                  <a:schemeClr val="accent1"/>
                </a:solidFill>
                <a:sym typeface="Wingdings" pitchFamily="2" charset="2"/>
              </a:rPr>
              <a:t> exacerbe les disparités existantes entre groupes ethniques</a:t>
            </a:r>
          </a:p>
          <a:p>
            <a:pPr marL="0" indent="0">
              <a:buNone/>
            </a:pPr>
            <a:r>
              <a:rPr lang="fr-FR" dirty="0">
                <a:solidFill>
                  <a:schemeClr val="accent1"/>
                </a:solidFill>
                <a:sym typeface="Wingdings" pitchFamily="2" charset="2"/>
              </a:rPr>
              <a:t> risque </a:t>
            </a:r>
            <a:r>
              <a:rPr lang="fr-FR" b="1" dirty="0">
                <a:solidFill>
                  <a:schemeClr val="accent1"/>
                </a:solidFill>
                <a:sym typeface="Wingdings" pitchFamily="2" charset="2"/>
              </a:rPr>
              <a:t>d’</a:t>
            </a:r>
            <a:r>
              <a:rPr lang="fr-FR" b="1" dirty="0" err="1">
                <a:solidFill>
                  <a:schemeClr val="accent1"/>
                </a:solidFill>
                <a:sym typeface="Wingdings" pitchFamily="2" charset="2"/>
              </a:rPr>
              <a:t>inéquité</a:t>
            </a:r>
            <a:r>
              <a:rPr lang="fr-FR" b="1" dirty="0">
                <a:solidFill>
                  <a:schemeClr val="accent1"/>
                </a:solidFill>
                <a:sym typeface="Wingdings" pitchFamily="2" charset="2"/>
              </a:rPr>
              <a:t>, d’injustice</a:t>
            </a:r>
            <a:endParaRPr lang="fr-FR" dirty="0">
              <a:solidFill>
                <a:schemeClr val="accent1"/>
              </a:solidFill>
              <a:sym typeface="Wingdings" pitchFamily="2" charset="2"/>
            </a:endParaRPr>
          </a:p>
          <a:p>
            <a:pPr marL="0" indent="0">
              <a:buNone/>
            </a:pPr>
            <a:r>
              <a:rPr lang="fr-FR" sz="1400" dirty="0">
                <a:solidFill>
                  <a:schemeClr val="accent1"/>
                </a:solidFill>
              </a:rPr>
              <a:t>* Faible participation de certains publics (genre, classe sociale, race), difficulté d’auto-attribution d’ethnicité chez les individus dont on récolte les données, réplication des biais humains par les machines</a:t>
            </a: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4863"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698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1. une médecine basée sur les données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fontScale="92500"/>
          </a:bodyPr>
          <a:lstStyle/>
          <a:p>
            <a:pPr marL="0" indent="0">
              <a:buNone/>
            </a:pPr>
            <a:r>
              <a:rPr lang="fr-FR" b="1" dirty="0">
                <a:solidFill>
                  <a:schemeClr val="accent2"/>
                </a:solidFill>
              </a:rPr>
              <a:t>2. Risque de mobilisation de catégories sociales en médecine</a:t>
            </a:r>
          </a:p>
          <a:p>
            <a:pPr marL="0" indent="0">
              <a:buNone/>
            </a:pPr>
            <a:r>
              <a:rPr lang="fr-FR" dirty="0">
                <a:solidFill>
                  <a:schemeClr val="accent1"/>
                </a:solidFill>
              </a:rPr>
              <a:t>« race » et « ethnicité » sont des catégories dynamiques utilisées par les sciences sociales ; servent à représenter des interactions sociales, pas des substrats « biologiques ». Risque :</a:t>
            </a:r>
          </a:p>
          <a:p>
            <a:pPr>
              <a:buFont typeface="Wingdings" pitchFamily="2" charset="2"/>
              <a:buChar char="è"/>
            </a:pPr>
            <a:r>
              <a:rPr lang="fr-FR" dirty="0">
                <a:solidFill>
                  <a:schemeClr val="accent1"/>
                </a:solidFill>
                <a:sym typeface="Wingdings" pitchFamily="2" charset="2"/>
              </a:rPr>
              <a:t> </a:t>
            </a:r>
            <a:r>
              <a:rPr lang="fr-FR" b="1" dirty="0">
                <a:solidFill>
                  <a:schemeClr val="accent1"/>
                </a:solidFill>
                <a:sym typeface="Wingdings" pitchFamily="2" charset="2"/>
              </a:rPr>
              <a:t>erreur épistémique </a:t>
            </a:r>
            <a:r>
              <a:rPr lang="fr-FR" dirty="0">
                <a:solidFill>
                  <a:schemeClr val="accent1"/>
                </a:solidFill>
                <a:sym typeface="Wingdings" pitchFamily="2" charset="2"/>
              </a:rPr>
              <a:t>: assimiler « ascendance », notion pertinente en termes génétiques et « race, ethnicité » </a:t>
            </a:r>
          </a:p>
          <a:p>
            <a:pPr>
              <a:buFont typeface="Wingdings" pitchFamily="2" charset="2"/>
              <a:buChar char="è"/>
            </a:pPr>
            <a:r>
              <a:rPr lang="fr-FR" dirty="0">
                <a:solidFill>
                  <a:schemeClr val="accent1"/>
                </a:solidFill>
                <a:sym typeface="Wingdings" pitchFamily="2" charset="2"/>
              </a:rPr>
              <a:t>mais aussi de détourner l’attention de certains déterminants sociaux de la santé, importants pour l’évaluation et la prédiction du risque, comme le racisme et la « race » au sens </a:t>
            </a:r>
            <a:r>
              <a:rPr lang="fr-FR" dirty="0" err="1">
                <a:solidFill>
                  <a:schemeClr val="accent1"/>
                </a:solidFill>
                <a:sym typeface="Wingdings" pitchFamily="2" charset="2"/>
              </a:rPr>
              <a:t>sociodynamique</a:t>
            </a:r>
            <a:endParaRPr lang="fr-FR" dirty="0">
              <a:solidFill>
                <a:schemeClr val="accent1"/>
              </a:solidFill>
              <a:sym typeface="Wingdings" pitchFamily="2" charset="2"/>
            </a:endParaRPr>
          </a:p>
          <a:p>
            <a:pPr>
              <a:buFont typeface="Wingdings" pitchFamily="2" charset="2"/>
              <a:buChar char="è"/>
            </a:pPr>
            <a:r>
              <a:rPr lang="fr-FR" dirty="0">
                <a:solidFill>
                  <a:schemeClr val="accent1"/>
                </a:solidFill>
                <a:sym typeface="Wingdings" pitchFamily="2" charset="2"/>
              </a:rPr>
              <a:t>Enjeu éthique </a:t>
            </a:r>
            <a:r>
              <a:rPr lang="fr-FR" b="1" dirty="0">
                <a:solidFill>
                  <a:schemeClr val="accent1"/>
                </a:solidFill>
                <a:sym typeface="Wingdings" pitchFamily="2" charset="2"/>
              </a:rPr>
              <a:t>d’injustice</a:t>
            </a:r>
            <a:r>
              <a:rPr lang="fr-FR" dirty="0">
                <a:solidFill>
                  <a:schemeClr val="accent1"/>
                </a:solidFill>
                <a:sym typeface="Wingdings" pitchFamily="2" charset="2"/>
              </a:rPr>
              <a:t> : renforcement des stéréotypes « raciaux » préexistants</a:t>
            </a:r>
          </a:p>
          <a:p>
            <a:pPr>
              <a:buFont typeface="Wingdings" pitchFamily="2" charset="2"/>
              <a:buChar char="è"/>
            </a:pPr>
            <a:endParaRPr lang="fr-FR" dirty="0">
              <a:solidFill>
                <a:schemeClr val="accent1"/>
              </a:solidFill>
              <a:sym typeface="Wingdings" pitchFamily="2" charset="2"/>
            </a:endParaRPr>
          </a:p>
          <a:p>
            <a:pPr>
              <a:buFont typeface="Wingdings" pitchFamily="2" charset="2"/>
              <a:buChar char="è"/>
            </a:pPr>
            <a:endParaRPr lang="fr-FR" dirty="0"/>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0469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r>
              <a:rPr lang="fr-FR" sz="3600" i="1" dirty="0">
                <a:solidFill>
                  <a:schemeClr val="accent1"/>
                </a:solidFill>
              </a:rPr>
              <a:t>1. une médecine basée sur les données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a:bodyPr>
          <a:lstStyle/>
          <a:p>
            <a:pPr marL="0" indent="0">
              <a:buNone/>
            </a:pPr>
            <a:r>
              <a:rPr lang="fr-FR" b="1" dirty="0">
                <a:solidFill>
                  <a:schemeClr val="accent2"/>
                </a:solidFill>
              </a:rPr>
              <a:t>3. Le défi des données environnementales (</a:t>
            </a:r>
            <a:r>
              <a:rPr lang="fr-FR" b="1" dirty="0" err="1">
                <a:solidFill>
                  <a:schemeClr val="accent2"/>
                </a:solidFill>
              </a:rPr>
              <a:t>exposome</a:t>
            </a:r>
            <a:r>
              <a:rPr lang="fr-FR" b="1" dirty="0">
                <a:solidFill>
                  <a:schemeClr val="accent2"/>
                </a:solidFill>
              </a:rPr>
              <a:t>)</a:t>
            </a:r>
            <a:endParaRPr lang="fr-FR" b="1" dirty="0">
              <a:solidFill>
                <a:schemeClr val="accent1"/>
              </a:solidFill>
            </a:endParaRPr>
          </a:p>
          <a:p>
            <a:pPr marL="0" indent="0">
              <a:buNone/>
            </a:pPr>
            <a:r>
              <a:rPr lang="fr-FR" dirty="0">
                <a:solidFill>
                  <a:schemeClr val="accent1"/>
                </a:solidFill>
              </a:rPr>
              <a:t>Comment identifier les facteurs environnementaux de manière adéquate ? Déterminants chimiques, biologiques, physiques ne sont pas seulement des facteurs individuels et comportementaux (tabac, activité physique, nutrition) mais collectifs.</a:t>
            </a:r>
          </a:p>
          <a:p>
            <a:pPr>
              <a:buFont typeface="Wingdings" pitchFamily="2" charset="2"/>
              <a:buChar char="è"/>
            </a:pPr>
            <a:r>
              <a:rPr lang="fr-FR" dirty="0">
                <a:solidFill>
                  <a:schemeClr val="accent1"/>
                </a:solidFill>
                <a:sym typeface="Wingdings" pitchFamily="2" charset="2"/>
              </a:rPr>
              <a:t>Enjeux éthiques et politiques de </a:t>
            </a:r>
            <a:r>
              <a:rPr lang="fr-FR" b="1" dirty="0">
                <a:solidFill>
                  <a:schemeClr val="accent1"/>
                </a:solidFill>
                <a:sym typeface="Wingdings" pitchFamily="2" charset="2"/>
              </a:rPr>
              <a:t>responsabilité </a:t>
            </a:r>
            <a:r>
              <a:rPr lang="fr-FR" dirty="0">
                <a:solidFill>
                  <a:schemeClr val="accent1"/>
                </a:solidFill>
                <a:sym typeface="Wingdings" pitchFamily="2" charset="2"/>
              </a:rPr>
              <a:t>pour les pouvoirs publics</a:t>
            </a:r>
          </a:p>
          <a:p>
            <a:pPr>
              <a:buFont typeface="Wingdings" pitchFamily="2" charset="2"/>
              <a:buChar char="è"/>
            </a:pPr>
            <a:r>
              <a:rPr lang="fr-FR" dirty="0">
                <a:solidFill>
                  <a:schemeClr val="accent1"/>
                </a:solidFill>
                <a:sym typeface="Wingdings" pitchFamily="2" charset="2"/>
              </a:rPr>
              <a:t>Recherches qui suscitent des </a:t>
            </a:r>
            <a:r>
              <a:rPr lang="fr-FR" b="1" dirty="0">
                <a:solidFill>
                  <a:schemeClr val="accent1"/>
                </a:solidFill>
                <a:sym typeface="Wingdings" pitchFamily="2" charset="2"/>
              </a:rPr>
              <a:t>attentes citoyennes fortes</a:t>
            </a:r>
            <a:r>
              <a:rPr lang="fr-FR" dirty="0">
                <a:solidFill>
                  <a:schemeClr val="accent1"/>
                </a:solidFill>
                <a:sym typeface="Wingdings" pitchFamily="2" charset="2"/>
              </a:rPr>
              <a:t> qui doivent être prises en considération</a:t>
            </a:r>
            <a:endParaRPr lang="fr-FR" b="1" dirty="0">
              <a:solidFill>
                <a:schemeClr val="accent1"/>
              </a:solidFill>
            </a:endParaRPr>
          </a:p>
          <a:p>
            <a:pPr marL="0" indent="0">
              <a:buNone/>
            </a:pPr>
            <a:endParaRPr lang="fr-FR" b="1" dirty="0">
              <a:solidFill>
                <a:schemeClr val="accent1"/>
              </a:solidFill>
            </a:endParaRPr>
          </a:p>
          <a:p>
            <a:pPr>
              <a:buFont typeface="Wingdings" pitchFamily="2" charset="2"/>
              <a:buChar char="è"/>
            </a:pPr>
            <a:endParaRPr lang="fr-FR" dirty="0"/>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1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r>
              <a:rPr lang="fr-FR" sz="3600" i="1" dirty="0">
                <a:solidFill>
                  <a:schemeClr val="accent1"/>
                </a:solidFill>
              </a:rPr>
              <a:t>2. une médecine qui mobilise l’IA</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fontScale="92500" lnSpcReduction="10000"/>
          </a:bodyPr>
          <a:lstStyle/>
          <a:p>
            <a:pPr marL="0" indent="0">
              <a:buNone/>
            </a:pPr>
            <a:r>
              <a:rPr lang="fr-FR" b="1" dirty="0">
                <a:solidFill>
                  <a:schemeClr val="accent2"/>
                </a:solidFill>
              </a:rPr>
              <a:t>1. Le défi de la boîte noire</a:t>
            </a:r>
            <a:endParaRPr lang="fr-FR" b="1" dirty="0">
              <a:solidFill>
                <a:schemeClr val="accent1"/>
              </a:solidFill>
            </a:endParaRPr>
          </a:p>
          <a:p>
            <a:pPr marL="0" indent="0">
              <a:buNone/>
            </a:pPr>
            <a:r>
              <a:rPr lang="fr-FR" b="1" dirty="0">
                <a:solidFill>
                  <a:schemeClr val="accent1"/>
                </a:solidFill>
              </a:rPr>
              <a:t>  </a:t>
            </a:r>
            <a:r>
              <a:rPr lang="fr-FR" dirty="0">
                <a:solidFill>
                  <a:schemeClr val="accent1"/>
                </a:solidFill>
              </a:rPr>
              <a:t>Il peut exister un déficit d’explication sur la manière dont les résultats sont générés. Problème de l’</a:t>
            </a:r>
            <a:r>
              <a:rPr lang="fr-FR" i="1" dirty="0">
                <a:solidFill>
                  <a:schemeClr val="accent1"/>
                </a:solidFill>
              </a:rPr>
              <a:t>inscrutable </a:t>
            </a:r>
            <a:r>
              <a:rPr lang="fr-FR" i="1" dirty="0" err="1">
                <a:solidFill>
                  <a:schemeClr val="accent1"/>
                </a:solidFill>
              </a:rPr>
              <a:t>evidence</a:t>
            </a:r>
            <a:r>
              <a:rPr lang="fr-FR" dirty="0">
                <a:solidFill>
                  <a:schemeClr val="accent1"/>
                </a:solidFill>
              </a:rPr>
              <a:t>, au niveau de la recherche comme des applications sociales et cliniques</a:t>
            </a:r>
          </a:p>
          <a:p>
            <a:pPr marL="0" indent="0">
              <a:buNone/>
            </a:pPr>
            <a:r>
              <a:rPr lang="fr-FR" dirty="0">
                <a:solidFill>
                  <a:schemeClr val="accent1"/>
                </a:solidFill>
              </a:rPr>
              <a:t>AI </a:t>
            </a:r>
            <a:r>
              <a:rPr lang="fr-FR" dirty="0" err="1">
                <a:solidFill>
                  <a:schemeClr val="accent1"/>
                </a:solidFill>
              </a:rPr>
              <a:t>Act</a:t>
            </a:r>
            <a:r>
              <a:rPr lang="fr-FR" dirty="0">
                <a:solidFill>
                  <a:schemeClr val="accent1"/>
                </a:solidFill>
              </a:rPr>
              <a:t> : </a:t>
            </a:r>
            <a:r>
              <a:rPr lang="fr-FR" dirty="0" err="1">
                <a:solidFill>
                  <a:schemeClr val="accent1"/>
                </a:solidFill>
              </a:rPr>
              <a:t>principle</a:t>
            </a:r>
            <a:r>
              <a:rPr lang="fr-FR" dirty="0">
                <a:solidFill>
                  <a:schemeClr val="accent1"/>
                </a:solidFill>
              </a:rPr>
              <a:t> of </a:t>
            </a:r>
            <a:r>
              <a:rPr lang="fr-FR" b="1" dirty="0" err="1">
                <a:solidFill>
                  <a:schemeClr val="accent1"/>
                </a:solidFill>
              </a:rPr>
              <a:t>transparency</a:t>
            </a:r>
            <a:r>
              <a:rPr lang="fr-FR" b="1" dirty="0">
                <a:solidFill>
                  <a:schemeClr val="accent1"/>
                </a:solidFill>
              </a:rPr>
              <a:t> </a:t>
            </a:r>
            <a:r>
              <a:rPr lang="fr-FR" dirty="0">
                <a:solidFill>
                  <a:schemeClr val="accent1"/>
                </a:solidFill>
              </a:rPr>
              <a:t>and « right to </a:t>
            </a:r>
            <a:r>
              <a:rPr lang="fr-FR" dirty="0" err="1">
                <a:solidFill>
                  <a:schemeClr val="accent1"/>
                </a:solidFill>
              </a:rPr>
              <a:t>explanation</a:t>
            </a:r>
            <a:r>
              <a:rPr lang="fr-FR" dirty="0">
                <a:solidFill>
                  <a:schemeClr val="accent1"/>
                </a:solidFill>
              </a:rPr>
              <a:t> ». AI </a:t>
            </a:r>
            <a:r>
              <a:rPr lang="fr-FR" dirty="0" err="1">
                <a:solidFill>
                  <a:schemeClr val="accent1"/>
                </a:solidFill>
              </a:rPr>
              <a:t>systems</a:t>
            </a:r>
            <a:r>
              <a:rPr lang="fr-FR" dirty="0">
                <a:solidFill>
                  <a:schemeClr val="accent1"/>
                </a:solidFill>
              </a:rPr>
              <a:t> must </a:t>
            </a:r>
            <a:r>
              <a:rPr lang="fr-FR" dirty="0" err="1">
                <a:solidFill>
                  <a:schemeClr val="accent1"/>
                </a:solidFill>
              </a:rPr>
              <a:t>be</a:t>
            </a:r>
            <a:r>
              <a:rPr lang="fr-FR" dirty="0">
                <a:solidFill>
                  <a:schemeClr val="accent1"/>
                </a:solidFill>
              </a:rPr>
              <a:t> </a:t>
            </a:r>
            <a:r>
              <a:rPr lang="fr-FR" dirty="0" err="1">
                <a:solidFill>
                  <a:schemeClr val="accent1"/>
                </a:solidFill>
              </a:rPr>
              <a:t>explainable</a:t>
            </a:r>
            <a:r>
              <a:rPr lang="fr-FR" dirty="0">
                <a:solidFill>
                  <a:schemeClr val="accent1"/>
                </a:solidFill>
              </a:rPr>
              <a:t> for high-</a:t>
            </a:r>
            <a:r>
              <a:rPr lang="fr-FR" dirty="0" err="1">
                <a:solidFill>
                  <a:schemeClr val="accent1"/>
                </a:solidFill>
              </a:rPr>
              <a:t>risk</a:t>
            </a:r>
            <a:r>
              <a:rPr lang="fr-FR" dirty="0">
                <a:solidFill>
                  <a:schemeClr val="accent1"/>
                </a:solidFill>
              </a:rPr>
              <a:t> </a:t>
            </a:r>
            <a:r>
              <a:rPr lang="fr-FR" dirty="0" err="1">
                <a:solidFill>
                  <a:schemeClr val="accent1"/>
                </a:solidFill>
              </a:rPr>
              <a:t>decision</a:t>
            </a:r>
            <a:r>
              <a:rPr lang="fr-FR" dirty="0">
                <a:solidFill>
                  <a:schemeClr val="accent1"/>
                </a:solidFill>
              </a:rPr>
              <a:t> </a:t>
            </a:r>
            <a:r>
              <a:rPr lang="fr-FR" dirty="0" err="1">
                <a:solidFill>
                  <a:schemeClr val="accent1"/>
                </a:solidFill>
              </a:rPr>
              <a:t>making</a:t>
            </a:r>
            <a:r>
              <a:rPr lang="fr-FR" dirty="0">
                <a:solidFill>
                  <a:schemeClr val="accent1"/>
                </a:solidFill>
              </a:rPr>
              <a:t> (ex. </a:t>
            </a:r>
            <a:r>
              <a:rPr lang="fr-FR" dirty="0" err="1">
                <a:solidFill>
                  <a:schemeClr val="accent1"/>
                </a:solidFill>
              </a:rPr>
              <a:t>deny</a:t>
            </a:r>
            <a:r>
              <a:rPr lang="fr-FR" dirty="0">
                <a:solidFill>
                  <a:schemeClr val="accent1"/>
                </a:solidFill>
              </a:rPr>
              <a:t> </a:t>
            </a:r>
            <a:r>
              <a:rPr lang="fr-FR" dirty="0" err="1">
                <a:solidFill>
                  <a:schemeClr val="accent1"/>
                </a:solidFill>
              </a:rPr>
              <a:t>access</a:t>
            </a:r>
            <a:r>
              <a:rPr lang="fr-FR" dirty="0">
                <a:solidFill>
                  <a:schemeClr val="accent1"/>
                </a:solidFill>
              </a:rPr>
              <a:t> to </a:t>
            </a:r>
            <a:r>
              <a:rPr lang="fr-FR" dirty="0" err="1">
                <a:solidFill>
                  <a:schemeClr val="accent1"/>
                </a:solidFill>
              </a:rPr>
              <a:t>breast</a:t>
            </a:r>
            <a:r>
              <a:rPr lang="fr-FR" dirty="0">
                <a:solidFill>
                  <a:schemeClr val="accent1"/>
                </a:solidFill>
              </a:rPr>
              <a:t> cancer screening or </a:t>
            </a:r>
            <a:r>
              <a:rPr lang="fr-FR" dirty="0" err="1">
                <a:solidFill>
                  <a:schemeClr val="accent1"/>
                </a:solidFill>
              </a:rPr>
              <a:t>improper</a:t>
            </a:r>
            <a:r>
              <a:rPr lang="fr-FR" dirty="0">
                <a:solidFill>
                  <a:schemeClr val="accent1"/>
                </a:solidFill>
              </a:rPr>
              <a:t> screening) (+ </a:t>
            </a:r>
            <a:r>
              <a:rPr lang="fr-FR" b="1" dirty="0">
                <a:solidFill>
                  <a:schemeClr val="accent1"/>
                </a:solidFill>
              </a:rPr>
              <a:t>non-discrimination &amp; </a:t>
            </a:r>
            <a:r>
              <a:rPr lang="fr-FR" b="1" dirty="0" err="1">
                <a:solidFill>
                  <a:schemeClr val="accent1"/>
                </a:solidFill>
              </a:rPr>
              <a:t>accountability</a:t>
            </a:r>
            <a:r>
              <a:rPr lang="fr-FR" dirty="0">
                <a:solidFill>
                  <a:schemeClr val="accent1"/>
                </a:solidFill>
              </a:rPr>
              <a:t>) (Raz &amp; </a:t>
            </a:r>
            <a:r>
              <a:rPr lang="fr-FR" dirty="0" err="1">
                <a:solidFill>
                  <a:schemeClr val="accent1"/>
                </a:solidFill>
              </a:rPr>
              <a:t>Minari</a:t>
            </a:r>
            <a:r>
              <a:rPr lang="fr-FR" dirty="0">
                <a:solidFill>
                  <a:schemeClr val="accent1"/>
                </a:solidFill>
              </a:rPr>
              <a:t>, 2023)</a:t>
            </a:r>
            <a:endParaRPr lang="fr-FR" b="1" dirty="0">
              <a:solidFill>
                <a:schemeClr val="accent1"/>
              </a:solidFill>
            </a:endParaRPr>
          </a:p>
          <a:p>
            <a:pPr marL="0" indent="0">
              <a:buNone/>
            </a:pPr>
            <a:r>
              <a:rPr lang="fr-FR" b="1" dirty="0">
                <a:solidFill>
                  <a:schemeClr val="accent2"/>
                </a:solidFill>
              </a:rPr>
              <a:t>2. Le défi épistémique de la différence entre causalité &amp; corrélation, entre probabilités et prédictions </a:t>
            </a:r>
          </a:p>
          <a:p>
            <a:pPr marL="0" indent="0">
              <a:buNone/>
            </a:pPr>
            <a:r>
              <a:rPr lang="fr-FR" i="1" dirty="0" err="1">
                <a:solidFill>
                  <a:schemeClr val="accent1"/>
                </a:solidFill>
              </a:rPr>
              <a:t>inconclusive</a:t>
            </a:r>
            <a:r>
              <a:rPr lang="fr-FR" i="1" dirty="0">
                <a:solidFill>
                  <a:schemeClr val="accent1"/>
                </a:solidFill>
              </a:rPr>
              <a:t> </a:t>
            </a:r>
            <a:r>
              <a:rPr lang="fr-FR" i="1" dirty="0" err="1">
                <a:solidFill>
                  <a:schemeClr val="accent1"/>
                </a:solidFill>
              </a:rPr>
              <a:t>evidence</a:t>
            </a:r>
            <a:r>
              <a:rPr lang="fr-FR" i="1" dirty="0">
                <a:solidFill>
                  <a:schemeClr val="accent1"/>
                </a:solidFill>
              </a:rPr>
              <a:t>, </a:t>
            </a:r>
            <a:r>
              <a:rPr lang="fr-FR" dirty="0">
                <a:solidFill>
                  <a:schemeClr val="accent1"/>
                </a:solidFill>
              </a:rPr>
              <a:t>enjeu de qualité dans les résultats et leur utilisation (ce qu’on leur fait dire)</a:t>
            </a:r>
            <a:endParaRPr lang="fr-FR" i="1" dirty="0">
              <a:solidFill>
                <a:schemeClr val="accent2"/>
              </a:solidFill>
            </a:endParaRPr>
          </a:p>
          <a:p>
            <a:pPr>
              <a:buFont typeface="Wingdings" pitchFamily="2" charset="2"/>
              <a:buChar char="è"/>
            </a:pPr>
            <a:endParaRPr lang="fr-FR" dirty="0"/>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558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8DD90-0560-4C95-211B-BF7306A62F33}"/>
              </a:ext>
            </a:extLst>
          </p:cNvPr>
          <p:cNvSpPr>
            <a:spLocks noGrp="1"/>
          </p:cNvSpPr>
          <p:nvPr>
            <p:ph type="title"/>
          </p:nvPr>
        </p:nvSpPr>
        <p:spPr/>
        <p:txBody>
          <a:bodyPr>
            <a:normAutofit/>
          </a:bodyPr>
          <a:lstStyle/>
          <a:p>
            <a:br>
              <a:rPr lang="fr-FR" sz="3600" i="1" dirty="0">
                <a:solidFill>
                  <a:schemeClr val="accent1"/>
                </a:solidFill>
              </a:rPr>
            </a:br>
            <a:r>
              <a:rPr lang="fr-FR" sz="3600" i="1" dirty="0">
                <a:solidFill>
                  <a:schemeClr val="accent1"/>
                </a:solidFill>
              </a:rPr>
              <a:t>3. une médecine qui cible les indicateurs prédictifs</a:t>
            </a:r>
          </a:p>
        </p:txBody>
      </p:sp>
      <p:sp>
        <p:nvSpPr>
          <p:cNvPr id="3" name="Espace réservé du contenu 2">
            <a:extLst>
              <a:ext uri="{FF2B5EF4-FFF2-40B4-BE49-F238E27FC236}">
                <a16:creationId xmlns:a16="http://schemas.microsoft.com/office/drawing/2014/main" id="{50E2B5F6-3345-D8EF-2880-7B562630BE33}"/>
              </a:ext>
            </a:extLst>
          </p:cNvPr>
          <p:cNvSpPr>
            <a:spLocks noGrp="1"/>
          </p:cNvSpPr>
          <p:nvPr>
            <p:ph idx="1"/>
          </p:nvPr>
        </p:nvSpPr>
        <p:spPr>
          <a:xfrm>
            <a:off x="838200" y="1825624"/>
            <a:ext cx="10515600" cy="4667251"/>
          </a:xfrm>
        </p:spPr>
        <p:txBody>
          <a:bodyPr>
            <a:normAutofit lnSpcReduction="10000"/>
          </a:bodyPr>
          <a:lstStyle/>
          <a:p>
            <a:pPr marL="514350" indent="-514350">
              <a:buAutoNum type="arabicPeriod"/>
            </a:pPr>
            <a:r>
              <a:rPr lang="fr-FR" b="1" dirty="0">
                <a:solidFill>
                  <a:schemeClr val="accent2"/>
                </a:solidFill>
              </a:rPr>
              <a:t>Comprendre et communiquer l’information</a:t>
            </a:r>
          </a:p>
          <a:p>
            <a:pPr marL="0" indent="0">
              <a:buNone/>
            </a:pPr>
            <a:r>
              <a:rPr lang="fr-FR" dirty="0">
                <a:solidFill>
                  <a:schemeClr val="accent1"/>
                </a:solidFill>
              </a:rPr>
              <a:t>Aux décideurs et aux patients ; enjeu de formation des professionnels de la santé sur le terrain tant en termes de </a:t>
            </a:r>
            <a:r>
              <a:rPr lang="fr-FR" i="1" dirty="0" err="1">
                <a:solidFill>
                  <a:schemeClr val="accent1"/>
                </a:solidFill>
              </a:rPr>
              <a:t>genetic</a:t>
            </a:r>
            <a:r>
              <a:rPr lang="fr-FR" i="1" dirty="0">
                <a:solidFill>
                  <a:schemeClr val="accent1"/>
                </a:solidFill>
              </a:rPr>
              <a:t> data </a:t>
            </a:r>
            <a:r>
              <a:rPr lang="fr-FR" i="1" dirty="0" err="1">
                <a:solidFill>
                  <a:schemeClr val="accent1"/>
                </a:solidFill>
              </a:rPr>
              <a:t>literacy</a:t>
            </a:r>
            <a:r>
              <a:rPr lang="fr-FR" dirty="0">
                <a:solidFill>
                  <a:schemeClr val="accent1"/>
                </a:solidFill>
              </a:rPr>
              <a:t> et d’information adéquate des patients (v. défi épistémique) : </a:t>
            </a:r>
            <a:r>
              <a:rPr lang="fr-FR" i="1" dirty="0">
                <a:solidFill>
                  <a:schemeClr val="accent1"/>
                </a:solidFill>
              </a:rPr>
              <a:t>sommes-nous suffisamment équipés ?</a:t>
            </a:r>
          </a:p>
          <a:p>
            <a:pPr marL="0" indent="0">
              <a:buNone/>
            </a:pPr>
            <a:r>
              <a:rPr lang="fr-FR" dirty="0">
                <a:solidFill>
                  <a:schemeClr val="accent1"/>
                </a:solidFill>
                <a:sym typeface="Wingdings" pitchFamily="2" charset="2"/>
              </a:rPr>
              <a:t>(i) Adresser le </a:t>
            </a:r>
            <a:r>
              <a:rPr lang="fr-FR" dirty="0">
                <a:solidFill>
                  <a:schemeClr val="accent2"/>
                </a:solidFill>
                <a:sym typeface="Wingdings" pitchFamily="2" charset="2"/>
              </a:rPr>
              <a:t>problème de l’interprétation déterministe des SRP </a:t>
            </a:r>
            <a:r>
              <a:rPr lang="fr-FR" dirty="0">
                <a:solidFill>
                  <a:schemeClr val="accent1"/>
                </a:solidFill>
                <a:sym typeface="Wingdings" pitchFamily="2" charset="2"/>
              </a:rPr>
              <a:t>: focalisation sur le niveau </a:t>
            </a:r>
            <a:r>
              <a:rPr lang="fr-FR" dirty="0" err="1">
                <a:solidFill>
                  <a:schemeClr val="accent1"/>
                </a:solidFill>
                <a:sym typeface="Wingdings" pitchFamily="2" charset="2"/>
              </a:rPr>
              <a:t>bio-génétique</a:t>
            </a:r>
            <a:r>
              <a:rPr lang="fr-FR" dirty="0">
                <a:solidFill>
                  <a:schemeClr val="accent1"/>
                </a:solidFill>
                <a:sym typeface="Wingdings" pitchFamily="2" charset="2"/>
              </a:rPr>
              <a:t> renforce le fatalisme, affecte la perception de la capacité d’agir et dégrader les comportements de santé ; amalgame entre susceptibilité et inévitabilité du risque fabrique des prophéties autoréalisatrices et des effets psychologiques (stress, anxiété, baisse de motivation) défavorables à la santé</a:t>
            </a:r>
          </a:p>
          <a:p>
            <a:pPr marL="0" indent="0">
              <a:buNone/>
            </a:pPr>
            <a:endParaRPr lang="fr-FR" dirty="0">
              <a:solidFill>
                <a:schemeClr val="accent1"/>
              </a:solidFill>
            </a:endParaRPr>
          </a:p>
        </p:txBody>
      </p:sp>
      <p:pic>
        <p:nvPicPr>
          <p:cNvPr id="5" name="Picture 2">
            <a:extLst>
              <a:ext uri="{FF2B5EF4-FFF2-40B4-BE49-F238E27FC236}">
                <a16:creationId xmlns:a16="http://schemas.microsoft.com/office/drawing/2014/main" id="{7D7D8163-E5AA-7908-2D1C-0C8E2C7428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9069" y="230189"/>
            <a:ext cx="2220383" cy="782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632950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252</TotalTime>
  <Words>2443</Words>
  <Application>Microsoft Macintosh PowerPoint</Application>
  <PresentationFormat>Grand écran</PresentationFormat>
  <Paragraphs>129</Paragraphs>
  <Slides>16</Slides>
  <Notes>13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Aptos</vt:lpstr>
      <vt:lpstr>Aptos Display</vt:lpstr>
      <vt:lpstr>Arial</vt:lpstr>
      <vt:lpstr>Wingdings</vt:lpstr>
      <vt:lpstr>Thème Office</vt:lpstr>
      <vt:lpstr>Génomique, médecine de précision, PRS Points d’attention éthiques</vt:lpstr>
      <vt:lpstr>« SRP : un outil pour révolutionner les stratégies de santé publique ? »  Des objectifs ambitieux</vt:lpstr>
      <vt:lpstr>Implications sociales et éthiques </vt:lpstr>
      <vt:lpstr>« SRP : un outil pour révolutionner les stratégies de santé publique ? »  Des objectifs ambitieux</vt:lpstr>
      <vt:lpstr> 1. une médecine basée sur les données</vt:lpstr>
      <vt:lpstr> 1. une médecine basée sur les données</vt:lpstr>
      <vt:lpstr>1. une médecine basée sur les données</vt:lpstr>
      <vt:lpstr>2. une médecine qui mobilise l’IA</vt:lpstr>
      <vt:lpstr> 3. une médecine qui cible les indicateurs prédictifs</vt:lpstr>
      <vt:lpstr> 3. une médecine qui cible les indicateurs prédictifs</vt:lpstr>
      <vt:lpstr> 3. une médecine qui cible les indicateurs prédictifs</vt:lpstr>
      <vt:lpstr> 4. une médecine transformatrice de la santé publique</vt:lpstr>
      <vt:lpstr> 4. une médecine transformatrice de la santé publique</vt:lpstr>
      <vt:lpstr> 4. une médecine transformatrice de la santé publique</vt:lpstr>
      <vt:lpstr> 4. une médecine transformatrice de la santé publique</vt:lpstr>
      <vt:lpstr> 5. une médecine qui touche à la définition de la santé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Génomique, médecine de précision, PRS Points d’attention éthiques</dc:title>
  <dc:creator>Caeymaex Florence</dc:creator>
  <cp:lastModifiedBy>Caeymaex Florence</cp:lastModifiedBy>
  <cp:revision>8</cp:revision>
  <dcterms:created xsi:type="dcterms:W3CDTF">2024-03-28T09:52:27Z</dcterms:created>
  <dcterms:modified xsi:type="dcterms:W3CDTF">2024-03-28T17:45:22Z</dcterms:modified>
</cp:coreProperties>
</file>