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256" r:id="rId2"/>
    <p:sldId id="317" r:id="rId3"/>
    <p:sldId id="344" r:id="rId4"/>
    <p:sldId id="345" r:id="rId5"/>
    <p:sldId id="346" r:id="rId6"/>
    <p:sldId id="3682" r:id="rId7"/>
    <p:sldId id="351" r:id="rId8"/>
    <p:sldId id="3683" r:id="rId9"/>
    <p:sldId id="354" r:id="rId10"/>
    <p:sldId id="355" r:id="rId11"/>
    <p:sldId id="359" r:id="rId12"/>
    <p:sldId id="3685" r:id="rId13"/>
    <p:sldId id="3684" r:id="rId14"/>
    <p:sldId id="360" r:id="rId15"/>
    <p:sldId id="361" r:id="rId16"/>
    <p:sldId id="363" r:id="rId17"/>
    <p:sldId id="367" r:id="rId18"/>
    <p:sldId id="3681" r:id="rId19"/>
    <p:sldId id="3679" r:id="rId20"/>
    <p:sldId id="3680" r:id="rId21"/>
    <p:sldId id="368" r:id="rId22"/>
    <p:sldId id="366" r:id="rId23"/>
    <p:sldId id="3678"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B795"/>
    <a:srgbClr val="941651"/>
    <a:srgbClr val="9FC4A6"/>
    <a:srgbClr val="FF48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08"/>
    <p:restoredTop sz="93605"/>
  </p:normalViewPr>
  <p:slideViewPr>
    <p:cSldViewPr snapToGrid="0" snapToObjects="1">
      <p:cViewPr varScale="1">
        <p:scale>
          <a:sx n="101" d="100"/>
          <a:sy n="101" d="100"/>
        </p:scale>
        <p:origin x="20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26T20:40:02.696"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06CB6-9AC1-D546-8A3A-FE8EFDD26A0A}" type="datetimeFigureOut">
              <a:rPr lang="fr-FR" smtClean="0"/>
              <a:t>11/04/2024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DDA00-E1BB-8043-A56D-48650357D16B}" type="slidenum">
              <a:rPr lang="fr-FR" smtClean="0"/>
              <a:t>‹N°›</a:t>
            </a:fld>
            <a:endParaRPr lang="fr-FR"/>
          </a:p>
        </p:txBody>
      </p:sp>
    </p:spTree>
    <p:extLst>
      <p:ext uri="{BB962C8B-B14F-4D97-AF65-F5344CB8AC3E}">
        <p14:creationId xmlns:p14="http://schemas.microsoft.com/office/powerpoint/2010/main" val="165952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0F184-F798-9841-BB28-82514FFF975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BC75E6E-3630-3347-85A5-B4CC8BB1E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A27087-60F1-3740-87C8-6AC327C00235}"/>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5800A8B8-F4A8-284F-8B8B-253B314489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EF40FB-CF77-864C-B7D1-7214BF2B3D06}"/>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747100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586DE-07C0-ED47-AAC6-DD4789BFF57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EEEAFD8-1679-D343-BA04-68E39E58D9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7A9795-D6DB-8C49-AD0B-A15A25B25F91}"/>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4A00E546-6AEF-BC4E-8A0E-5BCF225BD3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78D18C-717B-CE4A-BD90-59ECC80E9039}"/>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249171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E00D452-26CE-D44E-AB34-770A820085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DBDB735-B7DB-554A-B14D-20D536267B0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D25F5-CA9A-1C47-80EE-14B9A04C8C58}"/>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C91DBF96-67C7-7648-9173-4A37B86D44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AE545D-9EC8-8547-BDC5-70FE025DB093}"/>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125824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529E3-6DC8-814D-92E9-B86E1C38DE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6AED91-291D-1F40-95D3-B0B0AA4F469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EDA06-18FD-7345-ACA4-1DF1F3283357}"/>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046AEF5A-3CE8-9E45-ADE0-1371933CA7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6C84EC-CDCF-B54B-9015-20A1AE40A0F7}"/>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160559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7D227-CD67-6849-8E0F-31088C6A1FB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C033EDC-2C4A-C64A-AFBE-F3966CF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B841113-1A89-9C4B-B73F-5CC49BD25FEA}"/>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26A5DB5A-9303-F045-B1EC-4CFEFED3CD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30C9A0-57D0-9D4B-A907-CC11F63B6F48}"/>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211919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9DE76-CE7D-F34A-B1B3-8C9FDD1366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9796AF0-ACB9-0847-809E-1DF21CBB080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AAE602-9D3B-9C4F-A4C9-C7F7585215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9D6C86D-3C9E-EA49-A847-8CB078B0A199}"/>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6" name="Espace réservé du pied de page 5">
            <a:extLst>
              <a:ext uri="{FF2B5EF4-FFF2-40B4-BE49-F238E27FC236}">
                <a16:creationId xmlns:a16="http://schemas.microsoft.com/office/drawing/2014/main" id="{7287E1DE-5003-D249-9F23-80A23042A4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5EFA8A-3E74-334A-BE9D-68F0E4DC5887}"/>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424620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097A0-1BD1-6F47-8106-7F30DA0C3CE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121FAF7-AF19-A343-813A-AA4FF03FC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1873288-1597-1749-BA6F-60880F45F2F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947C91E-188A-5E48-9C17-DC63720DD8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D49D42-DAD3-334E-B77E-355E16BEB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DFC349-D0C2-CB48-8F7C-2069179DD5CF}"/>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8" name="Espace réservé du pied de page 7">
            <a:extLst>
              <a:ext uri="{FF2B5EF4-FFF2-40B4-BE49-F238E27FC236}">
                <a16:creationId xmlns:a16="http://schemas.microsoft.com/office/drawing/2014/main" id="{49A7C564-EE81-B04A-BAF5-BCDCD031F8D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D602A6C-8A52-6242-881A-36DBFDC3F223}"/>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148048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8337-5280-074A-BFD3-E8B2B63334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1D1986D-82E6-0147-A2CB-EEA71B8239FC}"/>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4" name="Espace réservé du pied de page 3">
            <a:extLst>
              <a:ext uri="{FF2B5EF4-FFF2-40B4-BE49-F238E27FC236}">
                <a16:creationId xmlns:a16="http://schemas.microsoft.com/office/drawing/2014/main" id="{7D5375A2-3582-474C-BEA4-6D363C68DC5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8BA65F-E511-9842-A1C9-D659B2E3BA33}"/>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421231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F160A2-F5C0-444C-A444-FF8070C284FE}"/>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3" name="Espace réservé du pied de page 2">
            <a:extLst>
              <a:ext uri="{FF2B5EF4-FFF2-40B4-BE49-F238E27FC236}">
                <a16:creationId xmlns:a16="http://schemas.microsoft.com/office/drawing/2014/main" id="{158DBD37-27E7-F542-86C3-612D85C831F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2C0F05-E36E-FB49-9D07-7CF953394D38}"/>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343760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7790B-2677-9C48-A71A-3ED46C279B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4F80D9E-CD49-4742-9C88-33CBB6732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6304151-F054-764E-ACFB-58113C235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4E57C9-81EA-E849-99F9-21B6F2FCAA76}"/>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6" name="Espace réservé du pied de page 5">
            <a:extLst>
              <a:ext uri="{FF2B5EF4-FFF2-40B4-BE49-F238E27FC236}">
                <a16:creationId xmlns:a16="http://schemas.microsoft.com/office/drawing/2014/main" id="{049DF1FE-3BF9-5144-BB59-7D20600395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298E8C-349D-7147-8A13-D7C809685202}"/>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123058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1F267E-61BF-D04E-92B1-6A3786FFFE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D4768D0-2A1D-2A4F-8212-47C04578E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11BD41-A23A-E34C-A1BD-69F2645B5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BD21B7-9C3B-AA41-BE45-41979E4D37F4}"/>
              </a:ext>
            </a:extLst>
          </p:cNvPr>
          <p:cNvSpPr>
            <a:spLocks noGrp="1"/>
          </p:cNvSpPr>
          <p:nvPr>
            <p:ph type="dt" sz="half" idx="10"/>
          </p:nvPr>
        </p:nvSpPr>
        <p:spPr/>
        <p:txBody>
          <a:bodyPr/>
          <a:lstStyle/>
          <a:p>
            <a:fld id="{CF77A87D-1ADF-0A43-A715-3CE92CAC4558}" type="datetimeFigureOut">
              <a:rPr lang="fr-FR" smtClean="0"/>
              <a:t>11/04/2024</a:t>
            </a:fld>
            <a:endParaRPr lang="fr-FR"/>
          </a:p>
        </p:txBody>
      </p:sp>
      <p:sp>
        <p:nvSpPr>
          <p:cNvPr id="6" name="Espace réservé du pied de page 5">
            <a:extLst>
              <a:ext uri="{FF2B5EF4-FFF2-40B4-BE49-F238E27FC236}">
                <a16:creationId xmlns:a16="http://schemas.microsoft.com/office/drawing/2014/main" id="{7F2124C8-EC14-9342-86F5-CCCFACAA8F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FE93BCE-3B57-CC4F-8D6D-16E0683C593F}"/>
              </a:ext>
            </a:extLst>
          </p:cNvPr>
          <p:cNvSpPr>
            <a:spLocks noGrp="1"/>
          </p:cNvSpPr>
          <p:nvPr>
            <p:ph type="sldNum" sz="quarter" idx="12"/>
          </p:nvPr>
        </p:nvSpPr>
        <p:spPr/>
        <p:txBody>
          <a:bodyPr/>
          <a:lstStyle/>
          <a:p>
            <a:fld id="{3C65BB7D-C9EF-104B-9AC6-C01ECA8D7360}" type="slidenum">
              <a:rPr lang="fr-FR" smtClean="0"/>
              <a:t>‹N°›</a:t>
            </a:fld>
            <a:endParaRPr lang="fr-FR"/>
          </a:p>
        </p:txBody>
      </p:sp>
    </p:spTree>
    <p:extLst>
      <p:ext uri="{BB962C8B-B14F-4D97-AF65-F5344CB8AC3E}">
        <p14:creationId xmlns:p14="http://schemas.microsoft.com/office/powerpoint/2010/main" val="19991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6D3CBB9-6500-FD45-8A62-93EE90072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A0DFB6-C7EB-EB48-8713-9CB5C7A6C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E61936-8957-894F-9B3E-1D06888B3A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7A87D-1ADF-0A43-A715-3CE92CAC4558}" type="datetimeFigureOut">
              <a:rPr lang="fr-FR" smtClean="0"/>
              <a:t>11/04/2024</a:t>
            </a:fld>
            <a:endParaRPr lang="fr-FR"/>
          </a:p>
        </p:txBody>
      </p:sp>
      <p:sp>
        <p:nvSpPr>
          <p:cNvPr id="5" name="Espace réservé du pied de page 4">
            <a:extLst>
              <a:ext uri="{FF2B5EF4-FFF2-40B4-BE49-F238E27FC236}">
                <a16:creationId xmlns:a16="http://schemas.microsoft.com/office/drawing/2014/main" id="{A5B099D9-3D6D-7B45-B771-08709AFE1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3138E27-6B0F-9A4B-867E-EBAFD6DEE0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5BB7D-C9EF-104B-9AC6-C01ECA8D7360}" type="slidenum">
              <a:rPr lang="fr-FR" smtClean="0"/>
              <a:t>‹N°›</a:t>
            </a:fld>
            <a:endParaRPr lang="fr-FR"/>
          </a:p>
        </p:txBody>
      </p:sp>
    </p:spTree>
    <p:extLst>
      <p:ext uri="{BB962C8B-B14F-4D97-AF65-F5344CB8AC3E}">
        <p14:creationId xmlns:p14="http://schemas.microsoft.com/office/powerpoint/2010/main" val="1202778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A3E8E8C-9C30-FB43-941A-EEBA23A70A50}"/>
              </a:ext>
            </a:extLst>
          </p:cNvPr>
          <p:cNvSpPr txBox="1"/>
          <p:nvPr/>
        </p:nvSpPr>
        <p:spPr>
          <a:xfrm>
            <a:off x="2754630" y="5074920"/>
            <a:ext cx="184731" cy="369332"/>
          </a:xfrm>
          <a:prstGeom prst="rect">
            <a:avLst/>
          </a:prstGeom>
          <a:noFill/>
        </p:spPr>
        <p:txBody>
          <a:bodyPr wrap="none" rtlCol="0">
            <a:spAutoFit/>
          </a:bodyPr>
          <a:lstStyle/>
          <a:p>
            <a:endParaRPr lang="fr-FR" dirty="0"/>
          </a:p>
        </p:txBody>
      </p:sp>
      <p:sp>
        <p:nvSpPr>
          <p:cNvPr id="8" name="Rectangle 7">
            <a:extLst>
              <a:ext uri="{FF2B5EF4-FFF2-40B4-BE49-F238E27FC236}">
                <a16:creationId xmlns:a16="http://schemas.microsoft.com/office/drawing/2014/main" id="{8902E8FD-BDD9-AB44-855E-64CDFBE5358F}"/>
              </a:ext>
            </a:extLst>
          </p:cNvPr>
          <p:cNvSpPr/>
          <p:nvPr/>
        </p:nvSpPr>
        <p:spPr>
          <a:xfrm>
            <a:off x="0" y="0"/>
            <a:ext cx="12192000" cy="3736622"/>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26D0E569-6DF4-E646-8D8F-B8E833AE2D83}"/>
              </a:ext>
            </a:extLst>
          </p:cNvPr>
          <p:cNvSpPr txBox="1">
            <a:spLocks/>
          </p:cNvSpPr>
          <p:nvPr/>
        </p:nvSpPr>
        <p:spPr>
          <a:xfrm>
            <a:off x="978684" y="800284"/>
            <a:ext cx="10419644"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sz="4800" dirty="0">
                <a:solidFill>
                  <a:schemeClr val="bg1"/>
                </a:solidFill>
              </a:rPr>
              <a:t>Un spectre en pleine expansion</a:t>
            </a:r>
          </a:p>
        </p:txBody>
      </p:sp>
      <p:sp>
        <p:nvSpPr>
          <p:cNvPr id="12" name="Sous-titre 2">
            <a:extLst>
              <a:ext uri="{FF2B5EF4-FFF2-40B4-BE49-F238E27FC236}">
                <a16:creationId xmlns:a16="http://schemas.microsoft.com/office/drawing/2014/main" id="{24E56274-C887-994F-A204-29DF1501394A}"/>
              </a:ext>
            </a:extLst>
          </p:cNvPr>
          <p:cNvSpPr txBox="1">
            <a:spLocks/>
          </p:cNvSpPr>
          <p:nvPr/>
        </p:nvSpPr>
        <p:spPr>
          <a:xfrm>
            <a:off x="978684" y="3260734"/>
            <a:ext cx="10419644" cy="4168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dirty="0">
                <a:solidFill>
                  <a:schemeClr val="bg1"/>
                </a:solidFill>
              </a:rPr>
              <a:t>Présentation de cas cliniques : session du Groupe d'Etude des Neuropathies (GEN) 10/04/24</a:t>
            </a:r>
          </a:p>
        </p:txBody>
      </p:sp>
      <p:sp>
        <p:nvSpPr>
          <p:cNvPr id="2" name="ZoneTexte 1">
            <a:extLst>
              <a:ext uri="{FF2B5EF4-FFF2-40B4-BE49-F238E27FC236}">
                <a16:creationId xmlns:a16="http://schemas.microsoft.com/office/drawing/2014/main" id="{E1C679E0-33B1-B942-BECE-9ED5E0D5134B}"/>
              </a:ext>
            </a:extLst>
          </p:cNvPr>
          <p:cNvSpPr txBox="1"/>
          <p:nvPr/>
        </p:nvSpPr>
        <p:spPr>
          <a:xfrm>
            <a:off x="978683" y="3740696"/>
            <a:ext cx="7621305" cy="1384995"/>
          </a:xfrm>
          <a:prstGeom prst="rect">
            <a:avLst/>
          </a:prstGeom>
          <a:noFill/>
        </p:spPr>
        <p:txBody>
          <a:bodyPr wrap="square" rtlCol="0">
            <a:spAutoFit/>
          </a:bodyPr>
          <a:lstStyle/>
          <a:p>
            <a:r>
              <a:rPr lang="fr-BE" dirty="0"/>
              <a:t>Margaux </a:t>
            </a:r>
            <a:r>
              <a:rPr lang="fr-BE" dirty="0" err="1"/>
              <a:t>Poleur</a:t>
            </a:r>
            <a:r>
              <a:rPr lang="fr-BE" baseline="30000" dirty="0"/>
              <a:t> 1</a:t>
            </a:r>
            <a:r>
              <a:rPr lang="fr-BE" dirty="0"/>
              <a:t>,  Isabelle </a:t>
            </a:r>
            <a:r>
              <a:rPr lang="fr-BE" dirty="0" err="1"/>
              <a:t>Lievens</a:t>
            </a:r>
            <a:r>
              <a:rPr lang="fr-BE" baseline="30000" dirty="0"/>
              <a:t> 1</a:t>
            </a:r>
            <a:r>
              <a:rPr lang="fr-BE" dirty="0"/>
              <a:t>, François Wang</a:t>
            </a:r>
            <a:r>
              <a:rPr lang="fr-BE" baseline="30000" dirty="0"/>
              <a:t> 2</a:t>
            </a:r>
            <a:br>
              <a:rPr lang="fr-BE" dirty="0"/>
            </a:br>
            <a:r>
              <a:rPr lang="fr-BE" baseline="30000" dirty="0"/>
              <a:t>1</a:t>
            </a:r>
            <a:r>
              <a:rPr lang="fr-BE" dirty="0"/>
              <a:t> Centre de Référence des Maladies Neuromusculaire, Service de neurologie, CHU de Liège, Belgique</a:t>
            </a:r>
          </a:p>
          <a:p>
            <a:r>
              <a:rPr lang="fr-BE" baseline="30000" dirty="0"/>
              <a:t>2 </a:t>
            </a:r>
            <a:r>
              <a:rPr lang="fr-FR" dirty="0"/>
              <a:t>Département de médecine physique, CHU de Liège, Belgique</a:t>
            </a:r>
          </a:p>
          <a:p>
            <a:endParaRPr lang="fr-BE" baseline="30000" dirty="0"/>
          </a:p>
        </p:txBody>
      </p:sp>
      <p:cxnSp>
        <p:nvCxnSpPr>
          <p:cNvPr id="5" name="Connecteur droit 4">
            <a:extLst>
              <a:ext uri="{FF2B5EF4-FFF2-40B4-BE49-F238E27FC236}">
                <a16:creationId xmlns:a16="http://schemas.microsoft.com/office/drawing/2014/main" id="{B64F654D-DC90-A941-B2FB-7481F2038794}"/>
              </a:ext>
            </a:extLst>
          </p:cNvPr>
          <p:cNvCxnSpPr>
            <a:cxnSpLocks/>
          </p:cNvCxnSpPr>
          <p:nvPr/>
        </p:nvCxnSpPr>
        <p:spPr>
          <a:xfrm flipV="1">
            <a:off x="978684" y="3723950"/>
            <a:ext cx="0" cy="1228060"/>
          </a:xfrm>
          <a:prstGeom prst="line">
            <a:avLst/>
          </a:prstGeom>
          <a:ln w="38100">
            <a:solidFill>
              <a:srgbClr val="90B795"/>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86D40BB-701A-8845-A725-7508EC31B6CA}"/>
              </a:ext>
            </a:extLst>
          </p:cNvPr>
          <p:cNvCxnSpPr>
            <a:cxnSpLocks/>
          </p:cNvCxnSpPr>
          <p:nvPr/>
        </p:nvCxnSpPr>
        <p:spPr>
          <a:xfrm flipV="1">
            <a:off x="978684" y="1868311"/>
            <a:ext cx="0" cy="18683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57D9D1BE-2580-EB53-8BC6-5B43994B2FB7}"/>
              </a:ext>
            </a:extLst>
          </p:cNvPr>
          <p:cNvPicPr>
            <a:picLocks noChangeAspect="1"/>
          </p:cNvPicPr>
          <p:nvPr/>
        </p:nvPicPr>
        <p:blipFill>
          <a:blip r:embed="rId2"/>
          <a:stretch>
            <a:fillRect/>
          </a:stretch>
        </p:blipFill>
        <p:spPr>
          <a:xfrm>
            <a:off x="8867275" y="6057716"/>
            <a:ext cx="1572364" cy="684441"/>
          </a:xfrm>
          <a:prstGeom prst="rect">
            <a:avLst/>
          </a:prstGeom>
        </p:spPr>
      </p:pic>
      <p:pic>
        <p:nvPicPr>
          <p:cNvPr id="6" name="image3.png">
            <a:extLst>
              <a:ext uri="{FF2B5EF4-FFF2-40B4-BE49-F238E27FC236}">
                <a16:creationId xmlns:a16="http://schemas.microsoft.com/office/drawing/2014/main" id="{E921CE22-E893-C6DA-2C88-A81BDE2A24B1}"/>
              </a:ext>
            </a:extLst>
          </p:cNvPr>
          <p:cNvPicPr>
            <a:picLocks noChangeAspect="1"/>
          </p:cNvPicPr>
          <p:nvPr/>
        </p:nvPicPr>
        <p:blipFill>
          <a:blip r:embed="rId3"/>
          <a:srcRect l="6431" t="36560" r="37918" b="19760"/>
          <a:stretch>
            <a:fillRect/>
          </a:stretch>
        </p:blipFill>
        <p:spPr>
          <a:xfrm>
            <a:off x="10700724" y="6043648"/>
            <a:ext cx="1395207" cy="684441"/>
          </a:xfrm>
          <a:prstGeom prst="rect">
            <a:avLst/>
          </a:prstGeom>
          <a:ln w="12700" cap="flat">
            <a:noFill/>
            <a:miter lim="400000"/>
          </a:ln>
          <a:effectLst/>
        </p:spPr>
      </p:pic>
      <p:pic>
        <p:nvPicPr>
          <p:cNvPr id="1026" name="Picture 2" descr="JNLF - Congrès de neurologie | LinkedIn">
            <a:extLst>
              <a:ext uri="{FF2B5EF4-FFF2-40B4-BE49-F238E27FC236}">
                <a16:creationId xmlns:a16="http://schemas.microsoft.com/office/drawing/2014/main" id="{06C1DA87-0A87-C894-FD3F-7402A59F6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68" y="212957"/>
            <a:ext cx="1489030" cy="140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0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14288" y="0"/>
            <a:ext cx="4454477" cy="6858000"/>
          </a:xfrm>
          <a:prstGeom prst="rect">
            <a:avLst/>
          </a:prstGeom>
          <a:gradFill flip="none" rotWithShape="1">
            <a:gsLst>
              <a:gs pos="0">
                <a:srgbClr val="90B795">
                  <a:tint val="66000"/>
                  <a:satMod val="160000"/>
                </a:srgbClr>
              </a:gs>
              <a:gs pos="50000">
                <a:srgbClr val="90B795">
                  <a:tint val="44500"/>
                  <a:satMod val="160000"/>
                </a:srgbClr>
              </a:gs>
              <a:gs pos="100000">
                <a:srgbClr val="90B795">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05608FEC-D9AC-5345-AC8B-A6AB4311BF4B}"/>
              </a:ext>
            </a:extLst>
          </p:cNvPr>
          <p:cNvSpPr/>
          <p:nvPr/>
        </p:nvSpPr>
        <p:spPr>
          <a:xfrm>
            <a:off x="-14288" y="0"/>
            <a:ext cx="3348038"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flipV="1">
            <a:off x="4609522" y="3333482"/>
            <a:ext cx="7582478" cy="20434"/>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2188500" y="2693499"/>
            <a:ext cx="1466089" cy="369332"/>
          </a:xfrm>
          <a:prstGeom prst="rect">
            <a:avLst/>
          </a:prstGeom>
          <a:noFill/>
        </p:spPr>
        <p:txBody>
          <a:bodyPr wrap="square" rtlCol="0">
            <a:spAutoFit/>
          </a:bodyPr>
          <a:lstStyle/>
          <a:p>
            <a:r>
              <a:rPr lang="fr-FR" dirty="0">
                <a:solidFill>
                  <a:schemeClr val="bg1"/>
                </a:solidFill>
              </a:rPr>
              <a:t> AVR 2014</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9" name="Connecteur droit 28">
            <a:extLst>
              <a:ext uri="{FF2B5EF4-FFF2-40B4-BE49-F238E27FC236}">
                <a16:creationId xmlns:a16="http://schemas.microsoft.com/office/drawing/2014/main" id="{08B5D306-789D-4F96-AA97-1137E20455BD}"/>
              </a:ext>
            </a:extLst>
          </p:cNvPr>
          <p:cNvCxnSpPr>
            <a:cxnSpLocks/>
            <a:stCxn id="27" idx="6"/>
            <a:endCxn id="26" idx="6"/>
          </p:cNvCxnSpPr>
          <p:nvPr/>
        </p:nvCxnSpPr>
        <p:spPr>
          <a:xfrm flipH="1">
            <a:off x="3086737" y="3353916"/>
            <a:ext cx="15227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201559"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A411E3C6-C934-2904-99CF-034DCCB28A91}"/>
              </a:ext>
            </a:extLst>
          </p:cNvPr>
          <p:cNvSpPr txBox="1"/>
          <p:nvPr/>
        </p:nvSpPr>
        <p:spPr>
          <a:xfrm>
            <a:off x="6869261" y="4225047"/>
            <a:ext cx="3302265" cy="400110"/>
          </a:xfrm>
          <a:prstGeom prst="rect">
            <a:avLst/>
          </a:prstGeom>
          <a:noFill/>
        </p:spPr>
        <p:txBody>
          <a:bodyPr wrap="square" rtlCol="0">
            <a:spAutoFit/>
          </a:bodyPr>
          <a:lstStyle/>
          <a:p>
            <a:pPr marL="342900" indent="-342900" algn="ctr">
              <a:buFont typeface="Arial" panose="020B0604020202020204" pitchFamily="34" charset="0"/>
              <a:buChar char="•"/>
            </a:pPr>
            <a:r>
              <a:rPr lang="fr-FR" sz="2000" dirty="0">
                <a:latin typeface="+mj-lt"/>
              </a:rPr>
              <a:t>1 cure d’IVIG 2g/Kg </a:t>
            </a:r>
          </a:p>
        </p:txBody>
      </p:sp>
      <p:pic>
        <p:nvPicPr>
          <p:cNvPr id="19" name="Picture 2" descr="logo de l'hôpital : image vectorielle de stock (libre de droits) 797400262  | Shutterstock">
            <a:extLst>
              <a:ext uri="{FF2B5EF4-FFF2-40B4-BE49-F238E27FC236}">
                <a16:creationId xmlns:a16="http://schemas.microsoft.com/office/drawing/2014/main" id="{AE4CBFCB-923F-96DE-A980-61F7EC3A9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27"/>
          <a:stretch/>
        </p:blipFill>
        <p:spPr bwMode="auto">
          <a:xfrm>
            <a:off x="7488481" y="2026647"/>
            <a:ext cx="2247900" cy="2063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7 300+ Perfusion Stock Illustrations, graphiques vectoriels libre de droits  et Clip Art - iStock | Perfusion de sérum, Transfusion, Poche de sang">
            <a:extLst>
              <a:ext uri="{FF2B5EF4-FFF2-40B4-BE49-F238E27FC236}">
                <a16:creationId xmlns:a16="http://schemas.microsoft.com/office/drawing/2014/main" id="{9F678EC8-B527-7B81-8C2A-7B237C328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6" t="17769" r="21468" b="17694"/>
          <a:stretch/>
        </p:blipFill>
        <p:spPr bwMode="auto">
          <a:xfrm>
            <a:off x="5546628" y="3442520"/>
            <a:ext cx="1717463" cy="1895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26 200+ Signe Moins Photos, taleaux et images libre de droits - iStock |  Signe plus, Négatif, Positif">
            <a:extLst>
              <a:ext uri="{FF2B5EF4-FFF2-40B4-BE49-F238E27FC236}">
                <a16:creationId xmlns:a16="http://schemas.microsoft.com/office/drawing/2014/main" id="{8A22D31F-6331-D28A-F6CA-5E3B8AC818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84" t="17492" r="6033" b="17721"/>
          <a:stretch/>
        </p:blipFill>
        <p:spPr bwMode="auto">
          <a:xfrm>
            <a:off x="10478530" y="3960710"/>
            <a:ext cx="1015629" cy="928784"/>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43430763-F4DA-10D6-8631-6F3374AC233F}"/>
              </a:ext>
            </a:extLst>
          </p:cNvPr>
          <p:cNvSpPr txBox="1"/>
          <p:nvPr/>
        </p:nvSpPr>
        <p:spPr>
          <a:xfrm>
            <a:off x="3756023" y="2713933"/>
            <a:ext cx="785250" cy="369332"/>
          </a:xfrm>
          <a:prstGeom prst="rect">
            <a:avLst/>
          </a:prstGeom>
          <a:noFill/>
        </p:spPr>
        <p:txBody>
          <a:bodyPr wrap="square" rtlCol="0">
            <a:spAutoFit/>
          </a:bodyPr>
          <a:lstStyle/>
          <a:p>
            <a:r>
              <a:rPr lang="fr-FR" dirty="0">
                <a:solidFill>
                  <a:srgbClr val="90B795"/>
                </a:solidFill>
              </a:rPr>
              <a:t>2016</a:t>
            </a:r>
          </a:p>
        </p:txBody>
      </p:sp>
      <p:sp>
        <p:nvSpPr>
          <p:cNvPr id="36" name="ZoneTexte 35">
            <a:extLst>
              <a:ext uri="{FF2B5EF4-FFF2-40B4-BE49-F238E27FC236}">
                <a16:creationId xmlns:a16="http://schemas.microsoft.com/office/drawing/2014/main" id="{9DB9521F-919A-0C2A-D050-E95171B82321}"/>
              </a:ext>
            </a:extLst>
          </p:cNvPr>
          <p:cNvSpPr txBox="1"/>
          <p:nvPr/>
        </p:nvSpPr>
        <p:spPr>
          <a:xfrm>
            <a:off x="7234088" y="526189"/>
            <a:ext cx="4774423" cy="1754326"/>
          </a:xfrm>
          <a:prstGeom prst="rect">
            <a:avLst/>
          </a:prstGeom>
          <a:noFill/>
        </p:spPr>
        <p:txBody>
          <a:bodyPr wrap="square" rtlCol="0">
            <a:spAutoFit/>
          </a:bodyPr>
          <a:lstStyle/>
          <a:p>
            <a:pPr marL="285750" indent="-285750">
              <a:buFont typeface="Arial" panose="020B0604020202020204" pitchFamily="34" charset="0"/>
              <a:buChar char="•"/>
            </a:pPr>
            <a:r>
              <a:rPr lang="fr-BE" dirty="0">
                <a:effectLst/>
                <a:latin typeface="+mj-lt"/>
              </a:rPr>
              <a:t>Déficit de force des IO coté 4/5</a:t>
            </a:r>
          </a:p>
          <a:p>
            <a:pPr marL="285750" indent="-285750">
              <a:buFont typeface="Arial" panose="020B0604020202020204" pitchFamily="34" charset="0"/>
              <a:buChar char="•"/>
            </a:pPr>
            <a:r>
              <a:rPr lang="fr-BE" dirty="0">
                <a:effectLst/>
                <a:latin typeface="+mj-lt"/>
              </a:rPr>
              <a:t>Déficit de force des releveurs des pieds coté à 4/5</a:t>
            </a:r>
          </a:p>
          <a:p>
            <a:pPr marL="285750" indent="-285750">
              <a:buFont typeface="Arial" panose="020B0604020202020204" pitchFamily="34" charset="0"/>
              <a:buChar char="•"/>
            </a:pPr>
            <a:r>
              <a:rPr lang="fr-BE" dirty="0">
                <a:effectLst/>
                <a:latin typeface="+mj-lt"/>
              </a:rPr>
              <a:t>ROT présents et symétriques aux </a:t>
            </a:r>
            <a:r>
              <a:rPr lang="fr-BE" dirty="0">
                <a:latin typeface="+mj-lt"/>
              </a:rPr>
              <a:t>membres supérieurs</a:t>
            </a:r>
            <a:endParaRPr lang="fr-BE" dirty="0">
              <a:effectLst/>
              <a:latin typeface="+mj-lt"/>
            </a:endParaRPr>
          </a:p>
          <a:p>
            <a:pPr marL="285750" indent="-285750">
              <a:buFont typeface="Arial" panose="020B0604020202020204" pitchFamily="34" charset="0"/>
              <a:buChar char="•"/>
            </a:pPr>
            <a:r>
              <a:rPr lang="fr-BE" dirty="0">
                <a:effectLst/>
                <a:latin typeface="+mj-lt"/>
              </a:rPr>
              <a:t>ROT abolis aux </a:t>
            </a:r>
            <a:r>
              <a:rPr lang="fr-BE" dirty="0">
                <a:latin typeface="+mj-lt"/>
              </a:rPr>
              <a:t>membres inférieurs</a:t>
            </a:r>
            <a:endParaRPr lang="fr-BE" dirty="0">
              <a:effectLst/>
              <a:latin typeface="+mj-lt"/>
            </a:endParaRPr>
          </a:p>
        </p:txBody>
      </p:sp>
      <p:pic>
        <p:nvPicPr>
          <p:cNvPr id="38" name="Image 37">
            <a:extLst>
              <a:ext uri="{FF2B5EF4-FFF2-40B4-BE49-F238E27FC236}">
                <a16:creationId xmlns:a16="http://schemas.microsoft.com/office/drawing/2014/main" id="{35FB64F0-ECDE-AA4F-FBA2-939EA934B7BD}"/>
              </a:ext>
            </a:extLst>
          </p:cNvPr>
          <p:cNvPicPr>
            <a:picLocks noChangeAspect="1"/>
          </p:cNvPicPr>
          <p:nvPr/>
        </p:nvPicPr>
        <p:blipFill>
          <a:blip r:embed="rId5"/>
          <a:stretch>
            <a:fillRect/>
          </a:stretch>
        </p:blipFill>
        <p:spPr>
          <a:xfrm>
            <a:off x="5353579" y="501833"/>
            <a:ext cx="1785702" cy="1803039"/>
          </a:xfrm>
          <a:prstGeom prst="rect">
            <a:avLst/>
          </a:prstGeom>
        </p:spPr>
      </p:pic>
      <p:sp>
        <p:nvSpPr>
          <p:cNvPr id="5" name="Rectangle : coins arrondis 4">
            <a:extLst>
              <a:ext uri="{FF2B5EF4-FFF2-40B4-BE49-F238E27FC236}">
                <a16:creationId xmlns:a16="http://schemas.microsoft.com/office/drawing/2014/main" id="{A0FD85CA-AB92-2A6A-D3A0-A4E806A5AAD7}"/>
              </a:ext>
            </a:extLst>
          </p:cNvPr>
          <p:cNvSpPr/>
          <p:nvPr/>
        </p:nvSpPr>
        <p:spPr>
          <a:xfrm>
            <a:off x="7139281" y="5506026"/>
            <a:ext cx="2981739" cy="940890"/>
          </a:xfrm>
          <a:prstGeom prst="roundRect">
            <a:avLst/>
          </a:prstGeom>
          <a:noFill/>
          <a:ln w="38100" cmpd="dbl">
            <a:solidFill>
              <a:srgbClr val="9416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512DD27-13E0-C6C4-2922-9911CA28CE99}"/>
              </a:ext>
            </a:extLst>
          </p:cNvPr>
          <p:cNvSpPr txBox="1"/>
          <p:nvPr/>
        </p:nvSpPr>
        <p:spPr>
          <a:xfrm>
            <a:off x="7106158" y="5521335"/>
            <a:ext cx="2981740" cy="1200329"/>
          </a:xfrm>
          <a:prstGeom prst="rect">
            <a:avLst/>
          </a:prstGeom>
          <a:noFill/>
        </p:spPr>
        <p:txBody>
          <a:bodyPr wrap="square" rtlCol="0" anchor="ctr">
            <a:spAutoFit/>
          </a:bodyPr>
          <a:lstStyle/>
          <a:p>
            <a:pPr algn="ctr"/>
            <a:r>
              <a:rPr lang="fr-FR" sz="2400" dirty="0">
                <a:latin typeface="+mj-lt"/>
              </a:rPr>
              <a:t>Hypothèse diagnostic: </a:t>
            </a:r>
            <a:r>
              <a:rPr lang="fr-FR" sz="2400" dirty="0" err="1">
                <a:latin typeface="+mj-lt"/>
              </a:rPr>
              <a:t>dHMN</a:t>
            </a:r>
            <a:r>
              <a:rPr lang="fr-FR" sz="2400" dirty="0">
                <a:latin typeface="+mj-lt"/>
              </a:rPr>
              <a:t> </a:t>
            </a:r>
          </a:p>
          <a:p>
            <a:pPr marL="342900" indent="-342900" algn="ctr">
              <a:buFont typeface="Arial" panose="020B0604020202020204" pitchFamily="34" charset="0"/>
              <a:buChar char="•"/>
            </a:pPr>
            <a:endParaRPr lang="fr-FR" sz="2400" dirty="0">
              <a:latin typeface="+mj-lt"/>
            </a:endParaRPr>
          </a:p>
        </p:txBody>
      </p:sp>
    </p:spTree>
    <p:extLst>
      <p:ext uri="{BB962C8B-B14F-4D97-AF65-F5344CB8AC3E}">
        <p14:creationId xmlns:p14="http://schemas.microsoft.com/office/powerpoint/2010/main" val="62577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14288" y="35858"/>
            <a:ext cx="4881490"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2E85B5CE-30B8-7673-8844-3A6F81057ADD}"/>
              </a:ext>
            </a:extLst>
          </p:cNvPr>
          <p:cNvSpPr txBox="1"/>
          <p:nvPr/>
        </p:nvSpPr>
        <p:spPr>
          <a:xfrm>
            <a:off x="3695120" y="2693499"/>
            <a:ext cx="1153032" cy="369332"/>
          </a:xfrm>
          <a:prstGeom prst="rect">
            <a:avLst/>
          </a:prstGeom>
          <a:noFill/>
        </p:spPr>
        <p:txBody>
          <a:bodyPr wrap="square" rtlCol="0">
            <a:spAutoFit/>
          </a:bodyPr>
          <a:lstStyle/>
          <a:p>
            <a:r>
              <a:rPr lang="fr-FR" dirty="0">
                <a:solidFill>
                  <a:schemeClr val="bg1"/>
                </a:solidFill>
              </a:rPr>
              <a:t>DEC 2020</a:t>
            </a:r>
          </a:p>
        </p:txBody>
      </p:sp>
      <p:cxnSp>
        <p:nvCxnSpPr>
          <p:cNvPr id="29" name="Connecteur droit 28">
            <a:extLst>
              <a:ext uri="{FF2B5EF4-FFF2-40B4-BE49-F238E27FC236}">
                <a16:creationId xmlns:a16="http://schemas.microsoft.com/office/drawing/2014/main" id="{08B5D306-789D-4F96-AA97-1137E20455BD}"/>
              </a:ext>
            </a:extLst>
          </p:cNvPr>
          <p:cNvCxnSpPr>
            <a:cxnSpLocks/>
            <a:endCxn id="26" idx="6"/>
          </p:cNvCxnSpPr>
          <p:nvPr/>
        </p:nvCxnSpPr>
        <p:spPr>
          <a:xfrm flipH="1">
            <a:off x="3086737" y="3333482"/>
            <a:ext cx="1761415" cy="204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624900" y="3141078"/>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B2BC5200-02DA-1BD5-1650-4F70C5AEBDA5}"/>
              </a:ext>
            </a:extLst>
          </p:cNvPr>
          <p:cNvSpPr txBox="1"/>
          <p:nvPr/>
        </p:nvSpPr>
        <p:spPr>
          <a:xfrm>
            <a:off x="4463918" y="1176783"/>
            <a:ext cx="7015067" cy="5078313"/>
          </a:xfrm>
          <a:prstGeom prst="rect">
            <a:avLst/>
          </a:prstGeom>
          <a:noFill/>
        </p:spPr>
        <p:txBody>
          <a:bodyPr wrap="square" rtlCol="0">
            <a:spAutoFit/>
          </a:bodyPr>
          <a:lstStyle/>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r>
              <a:rPr lang="fr-FR" sz="1800" dirty="0">
                <a:latin typeface="+mj-lt"/>
              </a:rPr>
              <a:t>Myalgies</a:t>
            </a:r>
          </a:p>
          <a:p>
            <a:pPr marL="742950" lvl="1" indent="-285750">
              <a:buFont typeface="Arial" panose="020B0604020202020204" pitchFamily="34" charset="0"/>
              <a:buChar char="•"/>
            </a:pPr>
            <a:r>
              <a:rPr lang="fr-FR" dirty="0">
                <a:latin typeface="+mj-lt"/>
              </a:rPr>
              <a:t>Contracture</a:t>
            </a:r>
          </a:p>
          <a:p>
            <a:pPr marL="742950" lvl="1" indent="-285750">
              <a:buFont typeface="Arial" panose="020B0604020202020204" pitchFamily="34" charset="0"/>
              <a:buChar char="•"/>
            </a:pPr>
            <a:r>
              <a:rPr lang="fr-FR" sz="1800" dirty="0">
                <a:latin typeface="+mj-lt"/>
              </a:rPr>
              <a:t>Difficulté à monter les escaliers </a:t>
            </a:r>
          </a:p>
          <a:p>
            <a:pPr marL="742950" lvl="1" indent="-285750">
              <a:buFont typeface="Arial" panose="020B0604020202020204" pitchFamily="34" charset="0"/>
              <a:buChar char="•"/>
            </a:pPr>
            <a:r>
              <a:rPr lang="fr-FR" dirty="0">
                <a:latin typeface="+mj-lt"/>
              </a:rPr>
              <a:t>Mouvements musculaires</a:t>
            </a:r>
          </a:p>
          <a:p>
            <a:pPr lvl="1"/>
            <a:endParaRPr lang="fr-FR" dirty="0">
              <a:latin typeface="+mj-lt"/>
            </a:endParaRPr>
          </a:p>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endParaRPr lang="fr-FR" dirty="0">
              <a:latin typeface="+mj-lt"/>
            </a:endParaRPr>
          </a:p>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endParaRPr lang="fr-FR" dirty="0">
              <a:latin typeface="+mj-lt"/>
            </a:endParaRPr>
          </a:p>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endParaRPr lang="fr-FR" dirty="0">
              <a:latin typeface="+mj-lt"/>
            </a:endParaRPr>
          </a:p>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endParaRPr lang="fr-FR" sz="1800" dirty="0">
              <a:latin typeface="+mj-lt"/>
            </a:endParaRPr>
          </a:p>
          <a:p>
            <a:pPr marL="742950" lvl="1" indent="-285750">
              <a:buFont typeface="Arial" panose="020B0604020202020204" pitchFamily="34" charset="0"/>
              <a:buChar char="•"/>
            </a:pPr>
            <a:r>
              <a:rPr lang="fr-BE" dirty="0">
                <a:latin typeface="+mj-lt"/>
              </a:rPr>
              <a:t>Déficit de force des releveurs des pieds coté à 3,5/5, et des abaisseurs des pieds coté à 3,5/5 </a:t>
            </a:r>
          </a:p>
          <a:p>
            <a:pPr marL="742950" lvl="1" indent="-285750">
              <a:buFont typeface="Arial" panose="020B0604020202020204" pitchFamily="34" charset="0"/>
              <a:buChar char="•"/>
            </a:pPr>
            <a:r>
              <a:rPr lang="fr-BE" dirty="0">
                <a:latin typeface="+mj-lt"/>
              </a:rPr>
              <a:t>ROT abolis aux MI puis au MS</a:t>
            </a:r>
          </a:p>
          <a:p>
            <a:pPr lvl="1"/>
            <a:endParaRPr lang="fr-FR" sz="1800" dirty="0">
              <a:latin typeface="+mj-lt"/>
            </a:endParaRPr>
          </a:p>
        </p:txBody>
      </p:sp>
      <p:pic>
        <p:nvPicPr>
          <p:cNvPr id="28" name="Image 27">
            <a:extLst>
              <a:ext uri="{FF2B5EF4-FFF2-40B4-BE49-F238E27FC236}">
                <a16:creationId xmlns:a16="http://schemas.microsoft.com/office/drawing/2014/main" id="{C4C85D9E-B026-CDBF-3139-2C96C0E060AC}"/>
              </a:ext>
            </a:extLst>
          </p:cNvPr>
          <p:cNvPicPr>
            <a:picLocks noChangeAspect="1"/>
          </p:cNvPicPr>
          <p:nvPr/>
        </p:nvPicPr>
        <p:blipFill>
          <a:blip r:embed="rId2"/>
          <a:stretch>
            <a:fillRect/>
          </a:stretch>
        </p:blipFill>
        <p:spPr>
          <a:xfrm>
            <a:off x="5126147" y="3333482"/>
            <a:ext cx="1391368" cy="1404877"/>
          </a:xfrm>
          <a:prstGeom prst="rect">
            <a:avLst/>
          </a:prstGeom>
        </p:spPr>
      </p:pic>
      <p:pic>
        <p:nvPicPr>
          <p:cNvPr id="1026" name="Picture 2" descr="170+ Pictogramme Téléphone Stock Illustrations, graphiques ...">
            <a:extLst>
              <a:ext uri="{FF2B5EF4-FFF2-40B4-BE49-F238E27FC236}">
                <a16:creationId xmlns:a16="http://schemas.microsoft.com/office/drawing/2014/main" id="{FA9F71B5-A7E5-FEB2-8898-0E6E6BE58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277" y="121206"/>
            <a:ext cx="1328199" cy="125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7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1ad1bfe4-c32c-49ef-b606-2d1dd435b32a">
            <a:hlinkClick r:id="" action="ppaction://media"/>
            <a:extLst>
              <a:ext uri="{FF2B5EF4-FFF2-40B4-BE49-F238E27FC236}">
                <a16:creationId xmlns:a16="http://schemas.microsoft.com/office/drawing/2014/main" id="{DF42B6A2-5D5B-B934-3E4F-0F65F88443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7703" y="301811"/>
            <a:ext cx="10769600" cy="6096000"/>
          </a:xfrm>
          <a:prstGeom prst="rect">
            <a:avLst/>
          </a:prstGeom>
        </p:spPr>
      </p:pic>
    </p:spTree>
    <p:extLst>
      <p:ext uri="{BB962C8B-B14F-4D97-AF65-F5344CB8AC3E}">
        <p14:creationId xmlns:p14="http://schemas.microsoft.com/office/powerpoint/2010/main" val="14254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14288" y="35858"/>
            <a:ext cx="4881490"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2E85B5CE-30B8-7673-8844-3A6F81057ADD}"/>
              </a:ext>
            </a:extLst>
          </p:cNvPr>
          <p:cNvSpPr txBox="1"/>
          <p:nvPr/>
        </p:nvSpPr>
        <p:spPr>
          <a:xfrm>
            <a:off x="3695120" y="2693499"/>
            <a:ext cx="1153032" cy="369332"/>
          </a:xfrm>
          <a:prstGeom prst="rect">
            <a:avLst/>
          </a:prstGeom>
          <a:noFill/>
        </p:spPr>
        <p:txBody>
          <a:bodyPr wrap="square" rtlCol="0">
            <a:spAutoFit/>
          </a:bodyPr>
          <a:lstStyle/>
          <a:p>
            <a:r>
              <a:rPr lang="fr-FR" dirty="0">
                <a:solidFill>
                  <a:schemeClr val="bg1"/>
                </a:solidFill>
              </a:rPr>
              <a:t>DEC 2020</a:t>
            </a:r>
          </a:p>
        </p:txBody>
      </p:sp>
      <p:cxnSp>
        <p:nvCxnSpPr>
          <p:cNvPr id="29" name="Connecteur droit 28">
            <a:extLst>
              <a:ext uri="{FF2B5EF4-FFF2-40B4-BE49-F238E27FC236}">
                <a16:creationId xmlns:a16="http://schemas.microsoft.com/office/drawing/2014/main" id="{08B5D306-789D-4F96-AA97-1137E20455BD}"/>
              </a:ext>
            </a:extLst>
          </p:cNvPr>
          <p:cNvCxnSpPr>
            <a:cxnSpLocks/>
            <a:endCxn id="26" idx="6"/>
          </p:cNvCxnSpPr>
          <p:nvPr/>
        </p:nvCxnSpPr>
        <p:spPr>
          <a:xfrm flipH="1">
            <a:off x="3086737" y="3333482"/>
            <a:ext cx="1761415" cy="204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624900" y="3141078"/>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BORREGO 1er IO">
            <a:hlinkClick r:id="" action="ppaction://media"/>
            <a:extLst>
              <a:ext uri="{FF2B5EF4-FFF2-40B4-BE49-F238E27FC236}">
                <a16:creationId xmlns:a16="http://schemas.microsoft.com/office/drawing/2014/main" id="{BC26D162-7E03-9CF0-FD3D-2C76879A65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0304" y="473566"/>
            <a:ext cx="4749152" cy="2671398"/>
          </a:xfrm>
          <a:prstGeom prst="rect">
            <a:avLst/>
          </a:prstGeom>
        </p:spPr>
      </p:pic>
      <p:pic>
        <p:nvPicPr>
          <p:cNvPr id="15" name="Picture 10" descr="Emg Stock Illustrations – 51 Emg Stock Illustrations, Vectors &amp; Clipart -  Dreamstime">
            <a:extLst>
              <a:ext uri="{FF2B5EF4-FFF2-40B4-BE49-F238E27FC236}">
                <a16:creationId xmlns:a16="http://schemas.microsoft.com/office/drawing/2014/main" id="{ADA10417-D00E-349B-2EC2-EFDFA4BBA0C7}"/>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0697" t="4892" r="3940" b="8430"/>
          <a:stretch/>
        </p:blipFill>
        <p:spPr bwMode="auto">
          <a:xfrm>
            <a:off x="5312258" y="1002960"/>
            <a:ext cx="1289417" cy="1309275"/>
          </a:xfrm>
          <a:prstGeom prst="rect">
            <a:avLst/>
          </a:prstGeom>
          <a:noFill/>
          <a:effectLst>
            <a:glow>
              <a:schemeClr val="accent1">
                <a:alpha val="40000"/>
              </a:schemeClr>
            </a:glow>
            <a:outerShdw dist="50800" sx="1000" sy="1000" algn="ctr" rotWithShape="0">
              <a:srgbClr val="000000"/>
            </a:outerShdw>
          </a:effectLst>
        </p:spPr>
      </p:pic>
      <p:sp>
        <p:nvSpPr>
          <p:cNvPr id="4" name="ZoneTexte 3">
            <a:extLst>
              <a:ext uri="{FF2B5EF4-FFF2-40B4-BE49-F238E27FC236}">
                <a16:creationId xmlns:a16="http://schemas.microsoft.com/office/drawing/2014/main" id="{5CB9D0A3-F3A3-7862-144A-4155FC3D41FF}"/>
              </a:ext>
            </a:extLst>
          </p:cNvPr>
          <p:cNvSpPr txBox="1"/>
          <p:nvPr/>
        </p:nvSpPr>
        <p:spPr>
          <a:xfrm>
            <a:off x="6371552" y="5264884"/>
            <a:ext cx="6087148" cy="923330"/>
          </a:xfrm>
          <a:prstGeom prst="rect">
            <a:avLst/>
          </a:prstGeom>
          <a:noFill/>
        </p:spPr>
        <p:txBody>
          <a:bodyPr wrap="square" rtlCol="0">
            <a:spAutoFit/>
          </a:bodyPr>
          <a:lstStyle/>
          <a:p>
            <a:pPr marL="742950" lvl="1" indent="-285750">
              <a:buFont typeface="Arial" panose="020B0604020202020204" pitchFamily="34" charset="0"/>
              <a:buChar char="•"/>
            </a:pPr>
            <a:r>
              <a:rPr lang="fr-FR" dirty="0">
                <a:latin typeface="+mj-lt"/>
              </a:rPr>
              <a:t>Panel neuropathie : </a:t>
            </a:r>
            <a:r>
              <a:rPr lang="fr-BE" dirty="0">
                <a:latin typeface="+mj-lt"/>
              </a:rPr>
              <a:t>VUS (classe 3) dans DNM2.</a:t>
            </a:r>
            <a:endParaRPr lang="fr-FR" dirty="0">
              <a:latin typeface="+mj-lt"/>
            </a:endParaRPr>
          </a:p>
          <a:p>
            <a:pPr marL="742950" lvl="1" indent="-285750">
              <a:buFont typeface="Arial" panose="020B0604020202020204" pitchFamily="34" charset="0"/>
              <a:buChar char="•"/>
            </a:pPr>
            <a:r>
              <a:rPr lang="fr-FR" dirty="0">
                <a:latin typeface="+mj-lt"/>
              </a:rPr>
              <a:t>CPK </a:t>
            </a:r>
            <a:r>
              <a:rPr lang="fr-FR" dirty="0">
                <a:latin typeface="+mj-lt"/>
                <a:sym typeface="Wingdings" pitchFamily="2" charset="2"/>
              </a:rPr>
              <a:t>1000 UI/L</a:t>
            </a:r>
            <a:endParaRPr lang="fr-FR" sz="1800" dirty="0">
              <a:latin typeface="+mj-lt"/>
            </a:endParaRPr>
          </a:p>
          <a:p>
            <a:pPr marL="742950" lvl="1" indent="-285750">
              <a:buFont typeface="Arial" panose="020B0604020202020204" pitchFamily="34" charset="0"/>
              <a:buChar char="•"/>
            </a:pPr>
            <a:r>
              <a:rPr lang="fr-FR" sz="1800" dirty="0" err="1">
                <a:latin typeface="+mj-lt"/>
              </a:rPr>
              <a:t>Antiicorps</a:t>
            </a:r>
            <a:r>
              <a:rPr lang="fr-FR" sz="1800" dirty="0">
                <a:latin typeface="+mj-lt"/>
              </a:rPr>
              <a:t> antiLGI1 POSITIFS</a:t>
            </a:r>
          </a:p>
        </p:txBody>
      </p:sp>
      <p:pic>
        <p:nvPicPr>
          <p:cNvPr id="5" name="Picture 20" descr="Analyse de sang : 243 642 images, photos de stock, objets 3D et images  vectorielles | Shutterstock">
            <a:extLst>
              <a:ext uri="{FF2B5EF4-FFF2-40B4-BE49-F238E27FC236}">
                <a16:creationId xmlns:a16="http://schemas.microsoft.com/office/drawing/2014/main" id="{66840537-396E-CAD6-4948-D226888C8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339" t="25428" r="38800" b="24956"/>
          <a:stretch/>
        </p:blipFill>
        <p:spPr bwMode="auto">
          <a:xfrm>
            <a:off x="5820448" y="5084710"/>
            <a:ext cx="551104" cy="105738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a:extLst>
              <a:ext uri="{FF2B5EF4-FFF2-40B4-BE49-F238E27FC236}">
                <a16:creationId xmlns:a16="http://schemas.microsoft.com/office/drawing/2014/main" id="{4126E9AD-68DC-35B6-F940-9DC5D5FF622C}"/>
              </a:ext>
            </a:extLst>
          </p:cNvPr>
          <p:cNvCxnSpPr>
            <a:cxnSpLocks/>
          </p:cNvCxnSpPr>
          <p:nvPr/>
        </p:nvCxnSpPr>
        <p:spPr>
          <a:xfrm flipV="1">
            <a:off x="8345475" y="6146691"/>
            <a:ext cx="0" cy="4374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D0AFC67F-1EEA-E2EE-E7D8-2A6E00778A46}"/>
              </a:ext>
            </a:extLst>
          </p:cNvPr>
          <p:cNvCxnSpPr/>
          <p:nvPr/>
        </p:nvCxnSpPr>
        <p:spPr>
          <a:xfrm>
            <a:off x="8345475" y="6573266"/>
            <a:ext cx="528918" cy="0"/>
          </a:xfrm>
          <a:prstGeom prst="straightConnector1">
            <a:avLst/>
          </a:prstGeom>
          <a:ln w="19050">
            <a:solidFill>
              <a:srgbClr val="94165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7A4F80C6-8736-30CC-32C2-B1BDD57D0835}"/>
              </a:ext>
            </a:extLst>
          </p:cNvPr>
          <p:cNvSpPr txBox="1"/>
          <p:nvPr/>
        </p:nvSpPr>
        <p:spPr>
          <a:xfrm>
            <a:off x="8874393" y="6379635"/>
            <a:ext cx="2061882" cy="369332"/>
          </a:xfrm>
          <a:prstGeom prst="rect">
            <a:avLst/>
          </a:prstGeom>
          <a:noFill/>
        </p:spPr>
        <p:txBody>
          <a:bodyPr wrap="square" rtlCol="0">
            <a:spAutoFit/>
          </a:bodyPr>
          <a:lstStyle/>
          <a:p>
            <a:r>
              <a:rPr lang="fr-FR" dirty="0"/>
              <a:t>SIGNIFICATION?</a:t>
            </a:r>
          </a:p>
        </p:txBody>
      </p:sp>
      <p:pic>
        <p:nvPicPr>
          <p:cNvPr id="21" name="Picture 16" descr="Icône De Cerveau Simple Lignes Noires Sur Fond Blanc. | Vecteur Premium">
            <a:extLst>
              <a:ext uri="{FF2B5EF4-FFF2-40B4-BE49-F238E27FC236}">
                <a16:creationId xmlns:a16="http://schemas.microsoft.com/office/drawing/2014/main" id="{6AB9E8F0-FC1B-996B-6BCA-891AE18AC1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802" b="10310"/>
          <a:stretch/>
        </p:blipFill>
        <p:spPr bwMode="auto">
          <a:xfrm>
            <a:off x="10567715" y="6023112"/>
            <a:ext cx="1029469" cy="832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98EDAD65-2775-34C1-F8B9-692ADFCBBF41}"/>
              </a:ext>
            </a:extLst>
          </p:cNvPr>
          <p:cNvSpPr/>
          <p:nvPr/>
        </p:nvSpPr>
        <p:spPr>
          <a:xfrm>
            <a:off x="7161682" y="3566535"/>
            <a:ext cx="2981739" cy="1583491"/>
          </a:xfrm>
          <a:prstGeom prst="roundRect">
            <a:avLst/>
          </a:prstGeom>
          <a:noFill/>
          <a:ln w="38100" cmpd="dbl">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68941F8-A5F6-8F81-84BA-3D054F7E5879}"/>
              </a:ext>
            </a:extLst>
          </p:cNvPr>
          <p:cNvSpPr txBox="1"/>
          <p:nvPr/>
        </p:nvSpPr>
        <p:spPr>
          <a:xfrm>
            <a:off x="7161681" y="3564037"/>
            <a:ext cx="2981740" cy="1569660"/>
          </a:xfrm>
          <a:prstGeom prst="rect">
            <a:avLst/>
          </a:prstGeom>
          <a:noFill/>
          <a:ln>
            <a:noFill/>
          </a:ln>
        </p:spPr>
        <p:txBody>
          <a:bodyPr wrap="square" rtlCol="0" anchor="ctr">
            <a:spAutoFit/>
          </a:bodyPr>
          <a:lstStyle/>
          <a:p>
            <a:pPr algn="ctr"/>
            <a:r>
              <a:rPr lang="fr-FR" sz="2400" dirty="0">
                <a:latin typeface="+mj-lt"/>
              </a:rPr>
              <a:t>Hypothèse diagnostic :</a:t>
            </a:r>
          </a:p>
          <a:p>
            <a:pPr algn="ctr"/>
            <a:r>
              <a:rPr lang="fr-FR" sz="2400" dirty="0">
                <a:latin typeface="+mj-lt"/>
              </a:rPr>
              <a:t>Syndrome d’hyperexcitabilité neuromusculaire</a:t>
            </a:r>
          </a:p>
        </p:txBody>
      </p:sp>
    </p:spTree>
    <p:extLst>
      <p:ext uri="{BB962C8B-B14F-4D97-AF65-F5344CB8AC3E}">
        <p14:creationId xmlns:p14="http://schemas.microsoft.com/office/powerpoint/2010/main" val="15143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712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3"/>
                </p:tgtEl>
              </p:cMediaNode>
            </p:video>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3"/>
                                        </p:tgtEl>
                                      </p:cBhvr>
                                    </p:cmd>
                                  </p:childTnLst>
                                </p:cTn>
                              </p:par>
                            </p:childTnLst>
                          </p:cTn>
                        </p:par>
                      </p:childTnLst>
                    </p:cTn>
                  </p:par>
                </p:childTnLst>
              </p:cTn>
              <p:nextCondLst>
                <p:cond evt="onClick" delay="0">
                  <p:tgtEl>
                    <p:spTgt spid="13"/>
                  </p:tgtEl>
                </p:cond>
              </p:nextCondLst>
            </p:seq>
          </p:childTnLst>
        </p:cTn>
      </p:par>
    </p:tnLst>
    <p:bldLst>
      <p:bldP spid="4" grpId="0"/>
      <p:bldP spid="20" grpId="0"/>
      <p:bldP spid="3" grpId="0" animBg="1"/>
      <p:bldP spid="3" grpId="1" animBg="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14288" y="0"/>
            <a:ext cx="4924020"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4624900" y="3386229"/>
            <a:ext cx="7567100" cy="10217"/>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2E85B5CE-30B8-7673-8844-3A6F81057ADD}"/>
              </a:ext>
            </a:extLst>
          </p:cNvPr>
          <p:cNvSpPr txBox="1"/>
          <p:nvPr/>
        </p:nvSpPr>
        <p:spPr>
          <a:xfrm>
            <a:off x="3695120" y="2693499"/>
            <a:ext cx="1153032" cy="369332"/>
          </a:xfrm>
          <a:prstGeom prst="rect">
            <a:avLst/>
          </a:prstGeom>
          <a:noFill/>
        </p:spPr>
        <p:txBody>
          <a:bodyPr wrap="square" rtlCol="0">
            <a:spAutoFit/>
          </a:bodyPr>
          <a:lstStyle/>
          <a:p>
            <a:r>
              <a:rPr lang="fr-FR" dirty="0">
                <a:solidFill>
                  <a:schemeClr val="bg1"/>
                </a:solidFill>
              </a:rPr>
              <a:t>JAN 2021</a:t>
            </a:r>
          </a:p>
        </p:txBody>
      </p:sp>
      <p:cxnSp>
        <p:nvCxnSpPr>
          <p:cNvPr id="29" name="Connecteur droit 28">
            <a:extLst>
              <a:ext uri="{FF2B5EF4-FFF2-40B4-BE49-F238E27FC236}">
                <a16:creationId xmlns:a16="http://schemas.microsoft.com/office/drawing/2014/main" id="{08B5D306-789D-4F96-AA97-1137E20455BD}"/>
              </a:ext>
            </a:extLst>
          </p:cNvPr>
          <p:cNvCxnSpPr>
            <a:cxnSpLocks/>
            <a:endCxn id="26" idx="6"/>
          </p:cNvCxnSpPr>
          <p:nvPr/>
        </p:nvCxnSpPr>
        <p:spPr>
          <a:xfrm flipH="1">
            <a:off x="3086737" y="3333482"/>
            <a:ext cx="1761415" cy="204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624900" y="3141078"/>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08D91B12-E652-A633-25C5-E4DC810FDED9}"/>
              </a:ext>
            </a:extLst>
          </p:cNvPr>
          <p:cNvSpPr/>
          <p:nvPr/>
        </p:nvSpPr>
        <p:spPr>
          <a:xfrm>
            <a:off x="4713505" y="3144623"/>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2" descr="logo de l'hôpital : image vectorielle de stock (libre de droits) 797400262  | Shutterstock">
            <a:extLst>
              <a:ext uri="{FF2B5EF4-FFF2-40B4-BE49-F238E27FC236}">
                <a16:creationId xmlns:a16="http://schemas.microsoft.com/office/drawing/2014/main" id="{2D5DD38C-8B4A-84BB-9036-F35BE4E1D8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27"/>
          <a:stretch/>
        </p:blipFill>
        <p:spPr bwMode="auto">
          <a:xfrm>
            <a:off x="7482963" y="2104332"/>
            <a:ext cx="2247900" cy="206317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75275019-7A53-2768-AE71-4E8203D927DD}"/>
              </a:ext>
            </a:extLst>
          </p:cNvPr>
          <p:cNvPicPr>
            <a:picLocks noChangeAspect="1"/>
          </p:cNvPicPr>
          <p:nvPr/>
        </p:nvPicPr>
        <p:blipFill>
          <a:blip r:embed="rId3"/>
          <a:stretch>
            <a:fillRect/>
          </a:stretch>
        </p:blipFill>
        <p:spPr>
          <a:xfrm>
            <a:off x="5096433" y="4439189"/>
            <a:ext cx="1827516" cy="2126983"/>
          </a:xfrm>
          <a:prstGeom prst="rect">
            <a:avLst/>
          </a:prstGeom>
        </p:spPr>
      </p:pic>
      <p:pic>
        <p:nvPicPr>
          <p:cNvPr id="15" name="Image 14">
            <a:extLst>
              <a:ext uri="{FF2B5EF4-FFF2-40B4-BE49-F238E27FC236}">
                <a16:creationId xmlns:a16="http://schemas.microsoft.com/office/drawing/2014/main" id="{30F2F78C-4076-5275-B3C7-E795F7C976B9}"/>
              </a:ext>
            </a:extLst>
          </p:cNvPr>
          <p:cNvPicPr>
            <a:picLocks noChangeAspect="1"/>
          </p:cNvPicPr>
          <p:nvPr/>
        </p:nvPicPr>
        <p:blipFill>
          <a:blip r:embed="rId4"/>
          <a:stretch>
            <a:fillRect/>
          </a:stretch>
        </p:blipFill>
        <p:spPr>
          <a:xfrm>
            <a:off x="7110650" y="4439189"/>
            <a:ext cx="1827515" cy="2219125"/>
          </a:xfrm>
          <a:prstGeom prst="rect">
            <a:avLst/>
          </a:prstGeom>
        </p:spPr>
      </p:pic>
      <p:pic>
        <p:nvPicPr>
          <p:cNvPr id="19" name="Picture 2" descr="26 200+ Signe Moins Photos, taleaux et images libre de droits - iStock |  Signe plus, Négatif, Positif">
            <a:extLst>
              <a:ext uri="{FF2B5EF4-FFF2-40B4-BE49-F238E27FC236}">
                <a16:creationId xmlns:a16="http://schemas.microsoft.com/office/drawing/2014/main" id="{2B4B12A7-B1F6-C205-469B-46CF7031B1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84" t="17492" r="6033" b="17721"/>
          <a:stretch/>
        </p:blipFill>
        <p:spPr bwMode="auto">
          <a:xfrm>
            <a:off x="11011458" y="5038288"/>
            <a:ext cx="1015629" cy="9287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7 300+ Perfusion Stock Illustrations, graphiques vectoriels libre de droits  et Clip Art - iStock | Perfusion de sérum, Transfusion, Poche de sang">
            <a:extLst>
              <a:ext uri="{FF2B5EF4-FFF2-40B4-BE49-F238E27FC236}">
                <a16:creationId xmlns:a16="http://schemas.microsoft.com/office/drawing/2014/main" id="{5F7A9151-B84D-BE84-06A9-B7E75E3BFD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56" t="17769" r="21468" b="17694"/>
          <a:stretch/>
        </p:blipFill>
        <p:spPr bwMode="auto">
          <a:xfrm>
            <a:off x="5302398" y="707645"/>
            <a:ext cx="1717463" cy="189550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1A0FB7A-9CBC-EA0D-9066-11415AC17D63}"/>
              </a:ext>
            </a:extLst>
          </p:cNvPr>
          <p:cNvSpPr txBox="1"/>
          <p:nvPr/>
        </p:nvSpPr>
        <p:spPr>
          <a:xfrm>
            <a:off x="6849126" y="1082174"/>
            <a:ext cx="4720023" cy="1323439"/>
          </a:xfrm>
          <a:prstGeom prst="rect">
            <a:avLst/>
          </a:prstGeom>
          <a:noFill/>
        </p:spPr>
        <p:txBody>
          <a:bodyPr wrap="square" rtlCol="0">
            <a:spAutoFit/>
          </a:bodyPr>
          <a:lstStyle/>
          <a:p>
            <a:pPr marL="342900" indent="-342900">
              <a:buFont typeface="Arial" panose="020B0604020202020204" pitchFamily="34" charset="0"/>
              <a:buChar char="•"/>
            </a:pPr>
            <a:r>
              <a:rPr lang="fr-FR" sz="2000" dirty="0" err="1">
                <a:latin typeface="+mj-lt"/>
              </a:rPr>
              <a:t>Tegretol</a:t>
            </a:r>
            <a:r>
              <a:rPr lang="fr-FR" sz="2000" dirty="0">
                <a:latin typeface="+mj-lt"/>
              </a:rPr>
              <a:t> 200mg 2x/j</a:t>
            </a:r>
          </a:p>
          <a:p>
            <a:pPr marL="342900" indent="-342900">
              <a:buFont typeface="Arial" panose="020B0604020202020204" pitchFamily="34" charset="0"/>
              <a:buChar char="•"/>
            </a:pPr>
            <a:r>
              <a:rPr lang="fr-FR" sz="2000" dirty="0">
                <a:latin typeface="+mj-lt"/>
              </a:rPr>
              <a:t>3 cures consécutives séparées de 3 semaines  d’IVIG 2g/Kg</a:t>
            </a:r>
          </a:p>
          <a:p>
            <a:pPr marL="342900" indent="-342900">
              <a:buFont typeface="Arial" panose="020B0604020202020204" pitchFamily="34" charset="0"/>
              <a:buChar char="•"/>
            </a:pPr>
            <a:r>
              <a:rPr lang="fr-FR" sz="2000" dirty="0">
                <a:latin typeface="+mj-lt"/>
              </a:rPr>
              <a:t> 7 séances d’EP</a:t>
            </a:r>
          </a:p>
        </p:txBody>
      </p:sp>
      <p:pic>
        <p:nvPicPr>
          <p:cNvPr id="32" name="Picture 2" descr="26 200+ Signe Moins Photos, taleaux et images libre de droits - iStock |  Signe plus, Négatif, Positif">
            <a:extLst>
              <a:ext uri="{FF2B5EF4-FFF2-40B4-BE49-F238E27FC236}">
                <a16:creationId xmlns:a16="http://schemas.microsoft.com/office/drawing/2014/main" id="{82B9C9D9-542D-EDC7-ACEE-8E857BB9F7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84" t="17492" r="6033" b="17721"/>
          <a:stretch/>
        </p:blipFill>
        <p:spPr bwMode="auto">
          <a:xfrm>
            <a:off x="11011459" y="1111203"/>
            <a:ext cx="1015629" cy="928784"/>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7E7F4F33-E424-9BBC-1EBF-76D548596D1A}"/>
              </a:ext>
            </a:extLst>
          </p:cNvPr>
          <p:cNvSpPr txBox="1"/>
          <p:nvPr/>
        </p:nvSpPr>
        <p:spPr>
          <a:xfrm>
            <a:off x="8488731" y="5774036"/>
            <a:ext cx="2584092" cy="923330"/>
          </a:xfrm>
          <a:prstGeom prst="rect">
            <a:avLst/>
          </a:prstGeom>
          <a:noFill/>
        </p:spPr>
        <p:txBody>
          <a:bodyPr wrap="square" rtlCol="0">
            <a:spAutoFit/>
          </a:bodyPr>
          <a:lstStyle/>
          <a:p>
            <a:pPr lvl="1"/>
            <a:r>
              <a:rPr lang="fr-FR" sz="1800" dirty="0">
                <a:latin typeface="+mj-lt"/>
              </a:rPr>
              <a:t>Anticorps antiNF155, NF186, </a:t>
            </a:r>
            <a:r>
              <a:rPr lang="fr-FR" dirty="0" err="1">
                <a:latin typeface="+mj-lt"/>
              </a:rPr>
              <a:t>C</a:t>
            </a:r>
            <a:r>
              <a:rPr lang="fr-FR" sz="1800" dirty="0" err="1">
                <a:latin typeface="+mj-lt"/>
              </a:rPr>
              <a:t>ontactine</a:t>
            </a:r>
            <a:r>
              <a:rPr lang="fr-FR" sz="1800" dirty="0">
                <a:latin typeface="+mj-lt"/>
              </a:rPr>
              <a:t>, Caspr1</a:t>
            </a:r>
          </a:p>
        </p:txBody>
      </p:sp>
      <p:pic>
        <p:nvPicPr>
          <p:cNvPr id="34" name="Picture 20" descr="Analyse de sang : 243 642 images, photos de stock, objets 3D et images  vectorielles | Shutterstock">
            <a:extLst>
              <a:ext uri="{FF2B5EF4-FFF2-40B4-BE49-F238E27FC236}">
                <a16:creationId xmlns:a16="http://schemas.microsoft.com/office/drawing/2014/main" id="{8B692D65-AE23-A555-E096-F90D137776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339" t="25428" r="38800" b="24956"/>
          <a:stretch/>
        </p:blipFill>
        <p:spPr bwMode="auto">
          <a:xfrm>
            <a:off x="9404639" y="4480702"/>
            <a:ext cx="652445" cy="125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42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9778FF9-98EE-5A59-D698-69659C5B1F10}"/>
              </a:ext>
            </a:extLst>
          </p:cNvPr>
          <p:cNvSpPr/>
          <p:nvPr/>
        </p:nvSpPr>
        <p:spPr>
          <a:xfrm>
            <a:off x="-27540" y="0"/>
            <a:ext cx="5621516" cy="6858000"/>
          </a:xfrm>
          <a:prstGeom prst="rect">
            <a:avLst/>
          </a:prstGeom>
          <a:gradFill flip="none" rotWithShape="1">
            <a:gsLst>
              <a:gs pos="0">
                <a:srgbClr val="90B795">
                  <a:tint val="66000"/>
                  <a:satMod val="160000"/>
                </a:srgbClr>
              </a:gs>
              <a:gs pos="50000">
                <a:srgbClr val="90B795">
                  <a:tint val="44500"/>
                  <a:satMod val="160000"/>
                </a:srgbClr>
              </a:gs>
              <a:gs pos="100000">
                <a:srgbClr val="90B795">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E36F4A22-EE7A-F92C-CE50-D9DD7ADBE4B0}"/>
              </a:ext>
            </a:extLst>
          </p:cNvPr>
          <p:cNvSpPr/>
          <p:nvPr/>
        </p:nvSpPr>
        <p:spPr>
          <a:xfrm>
            <a:off x="-27540" y="0"/>
            <a:ext cx="5178824"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4624900" y="3386229"/>
            <a:ext cx="7567100" cy="10217"/>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2E85B5CE-30B8-7673-8844-3A6F81057ADD}"/>
              </a:ext>
            </a:extLst>
          </p:cNvPr>
          <p:cNvSpPr txBox="1"/>
          <p:nvPr/>
        </p:nvSpPr>
        <p:spPr>
          <a:xfrm>
            <a:off x="4217673" y="2693499"/>
            <a:ext cx="1153032" cy="369332"/>
          </a:xfrm>
          <a:prstGeom prst="rect">
            <a:avLst/>
          </a:prstGeom>
          <a:noFill/>
        </p:spPr>
        <p:txBody>
          <a:bodyPr wrap="square" rtlCol="0">
            <a:spAutoFit/>
          </a:bodyPr>
          <a:lstStyle/>
          <a:p>
            <a:r>
              <a:rPr lang="fr-FR" dirty="0">
                <a:solidFill>
                  <a:schemeClr val="bg1"/>
                </a:solidFill>
              </a:rPr>
              <a:t>JUI 2021</a:t>
            </a:r>
          </a:p>
        </p:txBody>
      </p:sp>
      <p:cxnSp>
        <p:nvCxnSpPr>
          <p:cNvPr id="29" name="Connecteur droit 28">
            <a:extLst>
              <a:ext uri="{FF2B5EF4-FFF2-40B4-BE49-F238E27FC236}">
                <a16:creationId xmlns:a16="http://schemas.microsoft.com/office/drawing/2014/main" id="{08B5D306-789D-4F96-AA97-1137E20455BD}"/>
              </a:ext>
            </a:extLst>
          </p:cNvPr>
          <p:cNvCxnSpPr>
            <a:cxnSpLocks/>
            <a:endCxn id="26" idx="6"/>
          </p:cNvCxnSpPr>
          <p:nvPr/>
        </p:nvCxnSpPr>
        <p:spPr>
          <a:xfrm flipH="1">
            <a:off x="3086737" y="3333482"/>
            <a:ext cx="1761415" cy="204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624900" y="3141078"/>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08D91B12-E652-A633-25C5-E4DC810FDED9}"/>
              </a:ext>
            </a:extLst>
          </p:cNvPr>
          <p:cNvSpPr/>
          <p:nvPr/>
        </p:nvSpPr>
        <p:spPr>
          <a:xfrm>
            <a:off x="4713505" y="3144623"/>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2" descr="logo de l'hôpital : image vectorielle de stock (libre de droits) 797400262  | Shutterstock">
            <a:extLst>
              <a:ext uri="{FF2B5EF4-FFF2-40B4-BE49-F238E27FC236}">
                <a16:creationId xmlns:a16="http://schemas.microsoft.com/office/drawing/2014/main" id="{2D5DD38C-8B4A-84BB-9036-F35BE4E1D8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27"/>
          <a:stretch/>
        </p:blipFill>
        <p:spPr bwMode="auto">
          <a:xfrm>
            <a:off x="7482963" y="2104332"/>
            <a:ext cx="2247900" cy="2063176"/>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F85BDAD4-42AF-A757-2212-D0BE34729C67}"/>
              </a:ext>
            </a:extLst>
          </p:cNvPr>
          <p:cNvSpPr/>
          <p:nvPr/>
        </p:nvSpPr>
        <p:spPr>
          <a:xfrm>
            <a:off x="4945417" y="3135920"/>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5A8A1FC2-165D-D73D-F99F-BC596DFCBB6A}"/>
              </a:ext>
            </a:extLst>
          </p:cNvPr>
          <p:cNvSpPr txBox="1"/>
          <p:nvPr/>
        </p:nvSpPr>
        <p:spPr>
          <a:xfrm>
            <a:off x="5574686" y="627989"/>
            <a:ext cx="5621516" cy="369332"/>
          </a:xfrm>
          <a:prstGeom prst="rect">
            <a:avLst/>
          </a:prstGeom>
          <a:noFill/>
        </p:spPr>
        <p:txBody>
          <a:bodyPr wrap="square" rtlCol="0">
            <a:spAutoFit/>
          </a:bodyPr>
          <a:lstStyle/>
          <a:p>
            <a:pPr marL="342900" indent="-342900">
              <a:buFont typeface="Arial" panose="020B0604020202020204" pitchFamily="34" charset="0"/>
              <a:buChar char="•"/>
            </a:pPr>
            <a:r>
              <a:rPr lang="fr-FR" dirty="0">
                <a:latin typeface="+mj-lt"/>
              </a:rPr>
              <a:t>RITUXIMAB : 1gr 2x à 15 jours d’intervalle</a:t>
            </a:r>
          </a:p>
        </p:txBody>
      </p:sp>
      <p:graphicFrame>
        <p:nvGraphicFramePr>
          <p:cNvPr id="28" name="Tableau 27">
            <a:extLst>
              <a:ext uri="{FF2B5EF4-FFF2-40B4-BE49-F238E27FC236}">
                <a16:creationId xmlns:a16="http://schemas.microsoft.com/office/drawing/2014/main" id="{C9D0FA50-E2BA-D956-C105-2096BD3B35D0}"/>
              </a:ext>
            </a:extLst>
          </p:cNvPr>
          <p:cNvGraphicFramePr>
            <a:graphicFrameLocks noGrp="1"/>
          </p:cNvGraphicFramePr>
          <p:nvPr>
            <p:extLst>
              <p:ext uri="{D42A27DB-BD31-4B8C-83A1-F6EECF244321}">
                <p14:modId xmlns:p14="http://schemas.microsoft.com/office/powerpoint/2010/main" val="3399798293"/>
              </p:ext>
            </p:extLst>
          </p:nvPr>
        </p:nvGraphicFramePr>
        <p:xfrm>
          <a:off x="5669944" y="4070284"/>
          <a:ext cx="3943633" cy="2389165"/>
        </p:xfrm>
        <a:graphic>
          <a:graphicData uri="http://schemas.openxmlformats.org/drawingml/2006/table">
            <a:tbl>
              <a:tblPr firstRow="1" bandRow="1">
                <a:tableStyleId>{C083E6E3-FA7D-4D7B-A595-EF9225AFEA82}</a:tableStyleId>
              </a:tblPr>
              <a:tblGrid>
                <a:gridCol w="1560696">
                  <a:extLst>
                    <a:ext uri="{9D8B030D-6E8A-4147-A177-3AD203B41FA5}">
                      <a16:colId xmlns:a16="http://schemas.microsoft.com/office/drawing/2014/main" val="1312242077"/>
                    </a:ext>
                  </a:extLst>
                </a:gridCol>
                <a:gridCol w="851049">
                  <a:extLst>
                    <a:ext uri="{9D8B030D-6E8A-4147-A177-3AD203B41FA5}">
                      <a16:colId xmlns:a16="http://schemas.microsoft.com/office/drawing/2014/main" val="2507085079"/>
                    </a:ext>
                  </a:extLst>
                </a:gridCol>
                <a:gridCol w="756761">
                  <a:extLst>
                    <a:ext uri="{9D8B030D-6E8A-4147-A177-3AD203B41FA5}">
                      <a16:colId xmlns:a16="http://schemas.microsoft.com/office/drawing/2014/main" val="1577492367"/>
                    </a:ext>
                  </a:extLst>
                </a:gridCol>
                <a:gridCol w="775127">
                  <a:extLst>
                    <a:ext uri="{9D8B030D-6E8A-4147-A177-3AD203B41FA5}">
                      <a16:colId xmlns:a16="http://schemas.microsoft.com/office/drawing/2014/main" val="3163640133"/>
                    </a:ext>
                  </a:extLst>
                </a:gridCol>
              </a:tblGrid>
              <a:tr h="751217">
                <a:tc>
                  <a:txBody>
                    <a:bodyPr/>
                    <a:lstStyle/>
                    <a:p>
                      <a:pPr marL="0" algn="ctr" defTabSz="457200" rtl="0" eaLnBrk="1" latinLnBrk="0" hangingPunct="1"/>
                      <a:r>
                        <a:rPr lang="fr-FR" sz="1600" b="0" kern="1200" dirty="0" err="1">
                          <a:solidFill>
                            <a:schemeClr val="tx1"/>
                          </a:solidFill>
                          <a:latin typeface="+mj-lt"/>
                        </a:rPr>
                        <a:t>Neurographie</a:t>
                      </a:r>
                      <a:r>
                        <a:rPr lang="fr-FR" sz="1600" b="0" kern="1200" dirty="0">
                          <a:solidFill>
                            <a:schemeClr val="tx1"/>
                          </a:solidFill>
                          <a:latin typeface="+mj-lt"/>
                        </a:rPr>
                        <a:t> motrice</a:t>
                      </a:r>
                      <a:endParaRPr lang="fr-FR" sz="1600" b="0" kern="1200" dirty="0">
                        <a:solidFill>
                          <a:schemeClr val="tx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err="1">
                          <a:latin typeface="+mj-lt"/>
                        </a:rPr>
                        <a:t>LDMms</a:t>
                      </a:r>
                      <a:endParaRPr lang="fr-FR" sz="1800" b="0" kern="1200" dirty="0">
                        <a:solidFill>
                          <a:schemeClr val="bg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err="1">
                          <a:latin typeface="+mj-lt"/>
                        </a:rPr>
                        <a:t>Amp</a:t>
                      </a:r>
                      <a:br>
                        <a:rPr lang="fr-FR" sz="1800" b="0" kern="1200" dirty="0">
                          <a:latin typeface="+mj-lt"/>
                        </a:rPr>
                      </a:br>
                      <a:r>
                        <a:rPr lang="fr-FR" sz="1800" b="0" kern="1200" dirty="0">
                          <a:latin typeface="+mj-lt"/>
                        </a:rPr>
                        <a:t>mV</a:t>
                      </a:r>
                      <a:endParaRPr lang="fr-FR" sz="1800" b="0" kern="1200" dirty="0">
                        <a:solidFill>
                          <a:schemeClr val="bg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a:latin typeface="+mj-lt"/>
                        </a:rPr>
                        <a:t>VCM</a:t>
                      </a:r>
                    </a:p>
                    <a:p>
                      <a:pPr marL="0" algn="ctr" defTabSz="457200" rtl="0" eaLnBrk="1" latinLnBrk="0" hangingPunct="1"/>
                      <a:r>
                        <a:rPr lang="fr-FR" sz="1800" b="0" kern="1200" dirty="0">
                          <a:solidFill>
                            <a:schemeClr val="tx1"/>
                          </a:solidFill>
                          <a:latin typeface="+mj-lt"/>
                        </a:rPr>
                        <a:t>m/s</a:t>
                      </a:r>
                      <a:endParaRPr lang="fr-FR" sz="1800" b="0" kern="1200" dirty="0">
                        <a:solidFill>
                          <a:schemeClr val="tx1"/>
                        </a:solidFill>
                        <a:latin typeface="+mj-lt"/>
                        <a:ea typeface="+mn-ea"/>
                        <a:cs typeface="+mn-cs"/>
                      </a:endParaRPr>
                    </a:p>
                  </a:txBody>
                  <a:tcPr marL="121920" marR="121920" marT="60960" marB="60960"/>
                </a:tc>
                <a:extLst>
                  <a:ext uri="{0D108BD9-81ED-4DB2-BD59-A6C34878D82A}">
                    <a16:rowId xmlns:a16="http://schemas.microsoft.com/office/drawing/2014/main" val="1720298668"/>
                  </a:ext>
                </a:extLst>
              </a:tr>
              <a:tr h="409487">
                <a:tc>
                  <a:txBody>
                    <a:bodyPr/>
                    <a:lstStyle/>
                    <a:p>
                      <a:pPr algn="ctr"/>
                      <a:r>
                        <a:rPr lang="fr-FR" sz="1600" dirty="0">
                          <a:latin typeface="+mj-lt"/>
                        </a:rPr>
                        <a:t>Médian D</a:t>
                      </a:r>
                    </a:p>
                  </a:txBody>
                  <a:tcPr marL="121920" marR="121920" marT="60960" marB="60960"/>
                </a:tc>
                <a:tc>
                  <a:txBody>
                    <a:bodyPr/>
                    <a:lstStyle/>
                    <a:p>
                      <a:pPr algn="ctr"/>
                      <a:r>
                        <a:rPr lang="fr-FR" sz="1600" b="0" kern="1200" dirty="0">
                          <a:solidFill>
                            <a:schemeClr val="tx1"/>
                          </a:solidFill>
                          <a:latin typeface="+mj-lt"/>
                          <a:ea typeface="+mn-ea"/>
                          <a:cs typeface="+mn-cs"/>
                        </a:rPr>
                        <a:t>4.06</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ea typeface="+mn-ea"/>
                          <a:cs typeface="+mn-cs"/>
                        </a:rPr>
                        <a:t>4.8</a:t>
                      </a:r>
                    </a:p>
                  </a:txBody>
                  <a:tcPr marL="121920" marR="121920" marT="60960" marB="60960"/>
                </a:tc>
                <a:tc>
                  <a:txBody>
                    <a:bodyPr/>
                    <a:lstStyle/>
                    <a:p>
                      <a:pPr algn="ctr"/>
                      <a:r>
                        <a:rPr lang="fr-FR" sz="1600" b="0" kern="1200" dirty="0">
                          <a:solidFill>
                            <a:schemeClr val="tx1"/>
                          </a:solidFill>
                          <a:latin typeface="+mj-lt"/>
                          <a:ea typeface="+mn-ea"/>
                          <a:cs typeface="+mn-cs"/>
                        </a:rPr>
                        <a:t>50</a:t>
                      </a:r>
                    </a:p>
                  </a:txBody>
                  <a:tcPr marL="121920" marR="121920" marT="60960" marB="60960"/>
                </a:tc>
                <a:extLst>
                  <a:ext uri="{0D108BD9-81ED-4DB2-BD59-A6C34878D82A}">
                    <a16:rowId xmlns:a16="http://schemas.microsoft.com/office/drawing/2014/main" val="3644155226"/>
                  </a:ext>
                </a:extLst>
              </a:tr>
              <a:tr h="409487">
                <a:tc>
                  <a:txBody>
                    <a:bodyPr/>
                    <a:lstStyle/>
                    <a:p>
                      <a:pPr algn="ctr"/>
                      <a:r>
                        <a:rPr lang="fr-FR" sz="1600" dirty="0">
                          <a:latin typeface="+mj-lt"/>
                        </a:rPr>
                        <a:t>Ulnaire D</a:t>
                      </a:r>
                    </a:p>
                  </a:txBody>
                  <a:tcPr marL="121920" marR="121920" marT="60960" marB="60960"/>
                </a:tc>
                <a:tc>
                  <a:txBody>
                    <a:bodyPr/>
                    <a:lstStyle/>
                    <a:p>
                      <a:pPr algn="ctr"/>
                      <a:r>
                        <a:rPr lang="fr-FR" sz="1600" b="0" dirty="0">
                          <a:solidFill>
                            <a:schemeClr val="tx1"/>
                          </a:solidFill>
                          <a:latin typeface="+mj-lt"/>
                        </a:rPr>
                        <a:t>3.71</a:t>
                      </a:r>
                    </a:p>
                  </a:txBody>
                  <a:tcPr marL="121920" marR="121920" marT="60960" marB="60960"/>
                </a:tc>
                <a:tc>
                  <a:txBody>
                    <a:bodyPr/>
                    <a:lstStyle/>
                    <a:p>
                      <a:pPr algn="ctr"/>
                      <a:r>
                        <a:rPr lang="fr-FR" sz="1600" b="0" dirty="0">
                          <a:solidFill>
                            <a:schemeClr val="tx1"/>
                          </a:solidFill>
                          <a:latin typeface="+mj-lt"/>
                        </a:rPr>
                        <a:t>3.7</a:t>
                      </a:r>
                    </a:p>
                  </a:txBody>
                  <a:tcPr marL="121920" marR="121920" marT="60960" marB="60960"/>
                </a:tc>
                <a:tc>
                  <a:txBody>
                    <a:bodyPr/>
                    <a:lstStyle/>
                    <a:p>
                      <a:pPr algn="ctr"/>
                      <a:r>
                        <a:rPr lang="fr-FR" sz="1600" b="0" dirty="0">
                          <a:solidFill>
                            <a:schemeClr val="tx1"/>
                          </a:solidFill>
                          <a:latin typeface="+mj-lt"/>
                        </a:rPr>
                        <a:t>51.4</a:t>
                      </a:r>
                    </a:p>
                  </a:txBody>
                  <a:tcPr marL="121920" marR="121920" marT="60960" marB="60960"/>
                </a:tc>
                <a:extLst>
                  <a:ext uri="{0D108BD9-81ED-4DB2-BD59-A6C34878D82A}">
                    <a16:rowId xmlns:a16="http://schemas.microsoft.com/office/drawing/2014/main" val="2257398780"/>
                  </a:ext>
                </a:extLst>
              </a:tr>
              <a:tr h="409487">
                <a:tc>
                  <a:txBody>
                    <a:bodyPr/>
                    <a:lstStyle/>
                    <a:p>
                      <a:pPr algn="ctr"/>
                      <a:r>
                        <a:rPr lang="fr-FR" sz="1600" dirty="0">
                          <a:latin typeface="+mj-lt"/>
                        </a:rPr>
                        <a:t>Fibulaire G</a:t>
                      </a:r>
                    </a:p>
                  </a:txBody>
                  <a:tcPr marL="121920" marR="121920" marT="60960" marB="60960"/>
                </a:tc>
                <a:tc>
                  <a:txBody>
                    <a:bodyPr/>
                    <a:lstStyle/>
                    <a:p>
                      <a:pPr algn="ctr"/>
                      <a:r>
                        <a:rPr lang="fr-FR" sz="1600" b="0" dirty="0">
                          <a:solidFill>
                            <a:schemeClr val="tx1"/>
                          </a:solidFill>
                          <a:latin typeface="+mj-lt"/>
                        </a:rPr>
                        <a:t>7.25</a:t>
                      </a:r>
                    </a:p>
                  </a:txBody>
                  <a:tcPr marL="121920" marR="121920" marT="60960" marB="60960"/>
                </a:tc>
                <a:tc>
                  <a:txBody>
                    <a:bodyPr/>
                    <a:lstStyle/>
                    <a:p>
                      <a:pPr algn="ctr"/>
                      <a:r>
                        <a:rPr lang="fr-FR" sz="1600" b="0" dirty="0">
                          <a:solidFill>
                            <a:schemeClr val="tx1"/>
                          </a:solidFill>
                          <a:latin typeface="+mj-lt"/>
                        </a:rPr>
                        <a:t> 2.5 </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extLst>
                  <a:ext uri="{0D108BD9-81ED-4DB2-BD59-A6C34878D82A}">
                    <a16:rowId xmlns:a16="http://schemas.microsoft.com/office/drawing/2014/main" val="3176972861"/>
                  </a:ext>
                </a:extLst>
              </a:tr>
              <a:tr h="409487">
                <a:tc>
                  <a:txBody>
                    <a:bodyPr/>
                    <a:lstStyle/>
                    <a:p>
                      <a:pPr algn="ctr"/>
                      <a:r>
                        <a:rPr lang="fr-FR" sz="1600" dirty="0">
                          <a:latin typeface="+mj-lt"/>
                        </a:rPr>
                        <a:t>Fibulaire D</a:t>
                      </a:r>
                    </a:p>
                  </a:txBody>
                  <a:tcPr marL="121920" marR="121920" marT="60960" marB="60960"/>
                </a:tc>
                <a:tc>
                  <a:txBody>
                    <a:bodyPr/>
                    <a:lstStyle/>
                    <a:p>
                      <a:pPr algn="ctr"/>
                      <a:r>
                        <a:rPr lang="fr-FR" sz="1600" b="0" dirty="0">
                          <a:solidFill>
                            <a:schemeClr val="tx1"/>
                          </a:solidFill>
                          <a:latin typeface="+mj-lt"/>
                        </a:rPr>
                        <a:t>7.19</a:t>
                      </a:r>
                    </a:p>
                  </a:txBody>
                  <a:tcPr marL="121920" marR="121920" marT="60960" marB="60960"/>
                </a:tc>
                <a:tc>
                  <a:txBody>
                    <a:bodyPr/>
                    <a:lstStyle/>
                    <a:p>
                      <a:pPr algn="ctr"/>
                      <a:r>
                        <a:rPr lang="fr-FR" sz="1600" b="0" dirty="0">
                          <a:solidFill>
                            <a:schemeClr val="tx1"/>
                          </a:solidFill>
                          <a:latin typeface="+mj-lt"/>
                        </a:rPr>
                        <a:t>2.1</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extLst>
                  <a:ext uri="{0D108BD9-81ED-4DB2-BD59-A6C34878D82A}">
                    <a16:rowId xmlns:a16="http://schemas.microsoft.com/office/drawing/2014/main" val="3358355504"/>
                  </a:ext>
                </a:extLst>
              </a:tr>
            </a:tbl>
          </a:graphicData>
        </a:graphic>
      </p:graphicFrame>
      <p:pic>
        <p:nvPicPr>
          <p:cNvPr id="31" name="Picture 10" descr="Emg Stock Illustrations – 51 Emg Stock Illustrations, Vectors &amp; Clipart -  Dreamstime">
            <a:extLst>
              <a:ext uri="{FF2B5EF4-FFF2-40B4-BE49-F238E27FC236}">
                <a16:creationId xmlns:a16="http://schemas.microsoft.com/office/drawing/2014/main" id="{9B56BC67-1EF7-F63A-F67E-FF8D4C44F67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0697" t="4892" r="3940" b="8430"/>
          <a:stretch/>
        </p:blipFill>
        <p:spPr bwMode="auto">
          <a:xfrm>
            <a:off x="3774242" y="4691337"/>
            <a:ext cx="1155334" cy="1173127"/>
          </a:xfrm>
          <a:prstGeom prst="rect">
            <a:avLst/>
          </a:prstGeom>
          <a:noFill/>
          <a:effectLst>
            <a:glow>
              <a:schemeClr val="accent1">
                <a:alpha val="40000"/>
              </a:schemeClr>
            </a:glow>
            <a:outerShdw dist="50800" sx="1000" sy="1000" algn="ctr" rotWithShape="0">
              <a:srgbClr val="000000"/>
            </a:outerShdw>
          </a:effectLst>
        </p:spPr>
      </p:pic>
      <p:sp>
        <p:nvSpPr>
          <p:cNvPr id="33" name="ZoneTexte 32">
            <a:extLst>
              <a:ext uri="{FF2B5EF4-FFF2-40B4-BE49-F238E27FC236}">
                <a16:creationId xmlns:a16="http://schemas.microsoft.com/office/drawing/2014/main" id="{382F0D3B-06B1-CE2D-0BD9-1D8A3153CA14}"/>
              </a:ext>
            </a:extLst>
          </p:cNvPr>
          <p:cNvSpPr txBox="1"/>
          <p:nvPr/>
        </p:nvSpPr>
        <p:spPr>
          <a:xfrm>
            <a:off x="5062471" y="2693499"/>
            <a:ext cx="920065" cy="369332"/>
          </a:xfrm>
          <a:prstGeom prst="rect">
            <a:avLst/>
          </a:prstGeom>
          <a:noFill/>
        </p:spPr>
        <p:txBody>
          <a:bodyPr wrap="square" rtlCol="0">
            <a:spAutoFit/>
          </a:bodyPr>
          <a:lstStyle/>
          <a:p>
            <a:r>
              <a:rPr lang="fr-FR" dirty="0">
                <a:solidFill>
                  <a:srgbClr val="90B795"/>
                </a:solidFill>
              </a:rPr>
              <a:t>2022</a:t>
            </a:r>
          </a:p>
        </p:txBody>
      </p:sp>
      <p:sp>
        <p:nvSpPr>
          <p:cNvPr id="34" name="Ellipse 33">
            <a:extLst>
              <a:ext uri="{FF2B5EF4-FFF2-40B4-BE49-F238E27FC236}">
                <a16:creationId xmlns:a16="http://schemas.microsoft.com/office/drawing/2014/main" id="{B477209A-7E6A-CD2C-6D4A-A01D3A6A46BE}"/>
              </a:ext>
            </a:extLst>
          </p:cNvPr>
          <p:cNvSpPr/>
          <p:nvPr/>
        </p:nvSpPr>
        <p:spPr>
          <a:xfrm>
            <a:off x="5370705" y="312929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5" name="Picture 2" descr="26 200+ Signe Moins Photos, taleaux et images libre de droits - iStock |  Signe plus, Négatif, Positif">
            <a:extLst>
              <a:ext uri="{FF2B5EF4-FFF2-40B4-BE49-F238E27FC236}">
                <a16:creationId xmlns:a16="http://schemas.microsoft.com/office/drawing/2014/main" id="{14D440BF-0A57-A0CC-CACE-63353A690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76" t="17243" r="53009" b="16765"/>
          <a:stretch/>
        </p:blipFill>
        <p:spPr bwMode="auto">
          <a:xfrm>
            <a:off x="10688295" y="340662"/>
            <a:ext cx="949075" cy="928783"/>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ECD34305-6677-4307-3159-565959969039}"/>
              </a:ext>
            </a:extLst>
          </p:cNvPr>
          <p:cNvSpPr txBox="1"/>
          <p:nvPr/>
        </p:nvSpPr>
        <p:spPr>
          <a:xfrm>
            <a:off x="9613577" y="4081516"/>
            <a:ext cx="2578423" cy="2031325"/>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j-lt"/>
              </a:rPr>
              <a:t>Réponses sensitives normales</a:t>
            </a:r>
          </a:p>
          <a:p>
            <a:pPr marL="285750" indent="-285750">
              <a:buFont typeface="Arial" panose="020B0604020202020204" pitchFamily="34" charset="0"/>
              <a:buChar char="•"/>
            </a:pPr>
            <a:r>
              <a:rPr lang="fr-FR" dirty="0">
                <a:latin typeface="+mj-lt"/>
              </a:rPr>
              <a:t>Présence de blocs et de dispersion</a:t>
            </a:r>
          </a:p>
          <a:p>
            <a:pPr marL="285750" indent="-285750">
              <a:buFont typeface="Arial" panose="020B0604020202020204" pitchFamily="34" charset="0"/>
              <a:buChar char="•"/>
            </a:pPr>
            <a:r>
              <a:rPr lang="fr-FR" dirty="0">
                <a:latin typeface="+mj-lt"/>
              </a:rPr>
              <a:t>Régression partielle des activités spontanée</a:t>
            </a:r>
          </a:p>
        </p:txBody>
      </p:sp>
      <p:pic>
        <p:nvPicPr>
          <p:cNvPr id="37" name="Picture 4" descr="7 300+ Perfusion Stock Illustrations, graphiques vectoriels libre de droits  et Clip Art - iStock | Perfusion de sérum, Transfusion, Poche de sang">
            <a:extLst>
              <a:ext uri="{FF2B5EF4-FFF2-40B4-BE49-F238E27FC236}">
                <a16:creationId xmlns:a16="http://schemas.microsoft.com/office/drawing/2014/main" id="{98A74C51-1EBF-41B6-F3D1-B2DB6D8F48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45" t="27289" r="29598" b="23021"/>
          <a:stretch/>
        </p:blipFill>
        <p:spPr bwMode="auto">
          <a:xfrm>
            <a:off x="3799205" y="83664"/>
            <a:ext cx="1137866" cy="1181502"/>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1D5F0DA7-517E-10B7-0A28-CF66723BFE9E}"/>
              </a:ext>
            </a:extLst>
          </p:cNvPr>
          <p:cNvSpPr txBox="1"/>
          <p:nvPr/>
        </p:nvSpPr>
        <p:spPr>
          <a:xfrm>
            <a:off x="5593976" y="1532737"/>
            <a:ext cx="6509124" cy="1477328"/>
          </a:xfrm>
          <a:prstGeom prst="rect">
            <a:avLst/>
          </a:prstGeom>
          <a:noFill/>
        </p:spPr>
        <p:txBody>
          <a:bodyPr wrap="square" rtlCol="0">
            <a:spAutoFit/>
          </a:bodyPr>
          <a:lstStyle/>
          <a:p>
            <a:pPr marL="285750" indent="-285750">
              <a:buFont typeface="Arial" panose="020B0604020202020204" pitchFamily="34" charset="0"/>
              <a:buChar char="•"/>
            </a:pPr>
            <a:r>
              <a:rPr lang="fr-BE" dirty="0">
                <a:effectLst/>
                <a:latin typeface="+mj-lt"/>
              </a:rPr>
              <a:t>Diminution des douleurs et des fasciculations </a:t>
            </a:r>
          </a:p>
          <a:p>
            <a:pPr marL="285750" indent="-285750">
              <a:buFont typeface="Arial" panose="020B0604020202020204" pitchFamily="34" charset="0"/>
              <a:buChar char="•"/>
            </a:pPr>
            <a:r>
              <a:rPr lang="fr-BE" dirty="0">
                <a:latin typeface="+mj-lt"/>
              </a:rPr>
              <a:t>A</a:t>
            </a:r>
            <a:r>
              <a:rPr lang="fr-BE" dirty="0">
                <a:effectLst/>
                <a:latin typeface="+mj-lt"/>
              </a:rPr>
              <a:t>mélioration partielle de la force distale des 4 membres </a:t>
            </a:r>
          </a:p>
          <a:p>
            <a:pPr marL="285750" indent="-285750">
              <a:buFont typeface="Arial" panose="020B0604020202020204" pitchFamily="34" charset="0"/>
              <a:buChar char="•"/>
            </a:pPr>
            <a:r>
              <a:rPr lang="fr-BE" dirty="0">
                <a:effectLst/>
                <a:latin typeface="+mj-lt"/>
              </a:rPr>
              <a:t>Les réflexes bicipitaux, stylo-radiaux et </a:t>
            </a:r>
            <a:r>
              <a:rPr lang="fr-BE" dirty="0" err="1">
                <a:effectLst/>
                <a:latin typeface="+mj-lt"/>
              </a:rPr>
              <a:t>cubito</a:t>
            </a:r>
            <a:r>
              <a:rPr lang="fr-BE" dirty="0">
                <a:effectLst/>
                <a:latin typeface="+mj-lt"/>
              </a:rPr>
              <a:t>-pronateurs réapparaissent.</a:t>
            </a:r>
          </a:p>
          <a:p>
            <a:endParaRPr lang="fr-FR" dirty="0"/>
          </a:p>
        </p:txBody>
      </p:sp>
      <p:pic>
        <p:nvPicPr>
          <p:cNvPr id="39" name="Image 38">
            <a:extLst>
              <a:ext uri="{FF2B5EF4-FFF2-40B4-BE49-F238E27FC236}">
                <a16:creationId xmlns:a16="http://schemas.microsoft.com/office/drawing/2014/main" id="{DF539300-13A3-157A-C5BB-074B758D39AE}"/>
              </a:ext>
            </a:extLst>
          </p:cNvPr>
          <p:cNvPicPr>
            <a:picLocks noChangeAspect="1"/>
          </p:cNvPicPr>
          <p:nvPr/>
        </p:nvPicPr>
        <p:blipFill rotWithShape="1">
          <a:blip r:embed="rId6"/>
          <a:srcRect l="3827" r="6819" b="11424"/>
          <a:stretch/>
        </p:blipFill>
        <p:spPr>
          <a:xfrm>
            <a:off x="3799205" y="1328308"/>
            <a:ext cx="1137866" cy="1138932"/>
          </a:xfrm>
          <a:prstGeom prst="rect">
            <a:avLst/>
          </a:prstGeom>
        </p:spPr>
      </p:pic>
      <p:sp>
        <p:nvSpPr>
          <p:cNvPr id="8" name="Ellipse 7">
            <a:extLst>
              <a:ext uri="{FF2B5EF4-FFF2-40B4-BE49-F238E27FC236}">
                <a16:creationId xmlns:a16="http://schemas.microsoft.com/office/drawing/2014/main" id="{62FFA519-A130-43E4-E77B-BBAB611E597E}"/>
              </a:ext>
            </a:extLst>
          </p:cNvPr>
          <p:cNvSpPr/>
          <p:nvPr/>
        </p:nvSpPr>
        <p:spPr>
          <a:xfrm>
            <a:off x="8229599" y="5548182"/>
            <a:ext cx="469557" cy="106268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288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27540" y="0"/>
            <a:ext cx="6356622"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9" name="Connecteur droit 28">
            <a:extLst>
              <a:ext uri="{FF2B5EF4-FFF2-40B4-BE49-F238E27FC236}">
                <a16:creationId xmlns:a16="http://schemas.microsoft.com/office/drawing/2014/main" id="{08B5D306-789D-4F96-AA97-1137E20455BD}"/>
              </a:ext>
            </a:extLst>
          </p:cNvPr>
          <p:cNvCxnSpPr>
            <a:cxnSpLocks/>
            <a:endCxn id="26" idx="6"/>
          </p:cNvCxnSpPr>
          <p:nvPr/>
        </p:nvCxnSpPr>
        <p:spPr>
          <a:xfrm flipH="1">
            <a:off x="3086737" y="3333482"/>
            <a:ext cx="1761415" cy="204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3700BFD-5E62-B188-1982-0A21CC42F0F5}"/>
              </a:ext>
            </a:extLst>
          </p:cNvPr>
          <p:cNvSpPr/>
          <p:nvPr/>
        </p:nvSpPr>
        <p:spPr>
          <a:xfrm>
            <a:off x="4624900" y="3141078"/>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08D91B12-E652-A633-25C5-E4DC810FDED9}"/>
              </a:ext>
            </a:extLst>
          </p:cNvPr>
          <p:cNvSpPr/>
          <p:nvPr/>
        </p:nvSpPr>
        <p:spPr>
          <a:xfrm>
            <a:off x="4713505" y="3144623"/>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F85BDAD4-42AF-A757-2212-D0BE34729C67}"/>
              </a:ext>
            </a:extLst>
          </p:cNvPr>
          <p:cNvSpPr/>
          <p:nvPr/>
        </p:nvSpPr>
        <p:spPr>
          <a:xfrm>
            <a:off x="4945417" y="3135920"/>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2E7555B7-3F72-EF6B-B764-3016F0404C54}"/>
              </a:ext>
            </a:extLst>
          </p:cNvPr>
          <p:cNvSpPr/>
          <p:nvPr/>
        </p:nvSpPr>
        <p:spPr>
          <a:xfrm>
            <a:off x="5370705" y="312929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151DB3E-ADBD-A597-4158-069133887B98}"/>
              </a:ext>
            </a:extLst>
          </p:cNvPr>
          <p:cNvSpPr/>
          <p:nvPr/>
        </p:nvSpPr>
        <p:spPr>
          <a:xfrm>
            <a:off x="6116510" y="3120431"/>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32642D0-1697-3C38-46BB-A5640CE9E45B}"/>
              </a:ext>
            </a:extLst>
          </p:cNvPr>
          <p:cNvSpPr txBox="1"/>
          <p:nvPr/>
        </p:nvSpPr>
        <p:spPr>
          <a:xfrm>
            <a:off x="5298516" y="3603874"/>
            <a:ext cx="1153032" cy="369332"/>
          </a:xfrm>
          <a:prstGeom prst="rect">
            <a:avLst/>
          </a:prstGeom>
          <a:noFill/>
        </p:spPr>
        <p:txBody>
          <a:bodyPr wrap="square" rtlCol="0">
            <a:spAutoFit/>
          </a:bodyPr>
          <a:lstStyle/>
          <a:p>
            <a:r>
              <a:rPr lang="fr-FR" dirty="0">
                <a:solidFill>
                  <a:schemeClr val="bg1"/>
                </a:solidFill>
              </a:rPr>
              <a:t>DEC 2023</a:t>
            </a:r>
          </a:p>
        </p:txBody>
      </p:sp>
      <p:cxnSp>
        <p:nvCxnSpPr>
          <p:cNvPr id="13" name="Connecteur droit 12">
            <a:extLst>
              <a:ext uri="{FF2B5EF4-FFF2-40B4-BE49-F238E27FC236}">
                <a16:creationId xmlns:a16="http://schemas.microsoft.com/office/drawing/2014/main" id="{24C36E65-CF58-4E3C-DE8E-D78292958D9C}"/>
              </a:ext>
            </a:extLst>
          </p:cNvPr>
          <p:cNvCxnSpPr>
            <a:cxnSpLocks/>
          </p:cNvCxnSpPr>
          <p:nvPr/>
        </p:nvCxnSpPr>
        <p:spPr>
          <a:xfrm flipH="1">
            <a:off x="5793051" y="3338541"/>
            <a:ext cx="2824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6" descr="Pictogramme marcher : 1 109 405 images, photos de stock, objets 3D et  images vectorielles | Shutterstock">
            <a:extLst>
              <a:ext uri="{FF2B5EF4-FFF2-40B4-BE49-F238E27FC236}">
                <a16:creationId xmlns:a16="http://schemas.microsoft.com/office/drawing/2014/main" id="{B73BC4CD-008B-666B-C656-7902D640F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6" t="7913" r="73363" b="15101"/>
          <a:stretch/>
        </p:blipFill>
        <p:spPr bwMode="auto">
          <a:xfrm>
            <a:off x="9970670" y="216441"/>
            <a:ext cx="471358" cy="12060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ictogramme marcher : 1 109 405 images, photos de stock, objets 3D et  images vectorielles | Shutterstock">
            <a:extLst>
              <a:ext uri="{FF2B5EF4-FFF2-40B4-BE49-F238E27FC236}">
                <a16:creationId xmlns:a16="http://schemas.microsoft.com/office/drawing/2014/main" id="{625E7FD4-B0AD-39B3-70BF-13EA84A8E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97" t="6461" r="43312" b="15102"/>
          <a:stretch/>
        </p:blipFill>
        <p:spPr bwMode="auto">
          <a:xfrm>
            <a:off x="9081329" y="153761"/>
            <a:ext cx="651773" cy="12701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ictogramme marcher : 1 109 405 images, photos de stock, objets 3D et  images vectorielles | Shutterstock">
            <a:extLst>
              <a:ext uri="{FF2B5EF4-FFF2-40B4-BE49-F238E27FC236}">
                <a16:creationId xmlns:a16="http://schemas.microsoft.com/office/drawing/2014/main" id="{675C08D2-51F9-3A63-7E94-0E99B3473B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79" t="6593" b="15101"/>
          <a:stretch/>
        </p:blipFill>
        <p:spPr bwMode="auto">
          <a:xfrm>
            <a:off x="7959497" y="82776"/>
            <a:ext cx="1106346" cy="133066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necteur droit 27">
            <a:extLst>
              <a:ext uri="{FF2B5EF4-FFF2-40B4-BE49-F238E27FC236}">
                <a16:creationId xmlns:a16="http://schemas.microsoft.com/office/drawing/2014/main" id="{784933D7-D0C0-E5A4-D3AC-7DD154EDF56F}"/>
              </a:ext>
            </a:extLst>
          </p:cNvPr>
          <p:cNvCxnSpPr>
            <a:cxnSpLocks/>
          </p:cNvCxnSpPr>
          <p:nvPr/>
        </p:nvCxnSpPr>
        <p:spPr>
          <a:xfrm>
            <a:off x="8018355" y="179397"/>
            <a:ext cx="692401" cy="9685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AB13896-FF01-2480-B789-A813A61E4E95}"/>
              </a:ext>
            </a:extLst>
          </p:cNvPr>
          <p:cNvCxnSpPr/>
          <p:nvPr/>
        </p:nvCxnSpPr>
        <p:spPr>
          <a:xfrm>
            <a:off x="10163578" y="1073459"/>
            <a:ext cx="30973" cy="3071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C1F4894-9CE8-632C-5D39-D93B426FF091}"/>
              </a:ext>
            </a:extLst>
          </p:cNvPr>
          <p:cNvCxnSpPr/>
          <p:nvPr/>
        </p:nvCxnSpPr>
        <p:spPr>
          <a:xfrm>
            <a:off x="9443134" y="673825"/>
            <a:ext cx="30973" cy="3071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C44FF3D-9F9F-E0D9-67E1-D315D10F63B9}"/>
              </a:ext>
            </a:extLst>
          </p:cNvPr>
          <p:cNvCxnSpPr/>
          <p:nvPr/>
        </p:nvCxnSpPr>
        <p:spPr>
          <a:xfrm>
            <a:off x="8710756" y="276251"/>
            <a:ext cx="30973" cy="3071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E451EBEB-8DF2-6F41-3DBB-FAD084576B85}"/>
              </a:ext>
            </a:extLst>
          </p:cNvPr>
          <p:cNvCxnSpPr>
            <a:cxnSpLocks/>
          </p:cNvCxnSpPr>
          <p:nvPr/>
        </p:nvCxnSpPr>
        <p:spPr>
          <a:xfrm>
            <a:off x="10194551" y="1384652"/>
            <a:ext cx="471358" cy="8431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EF073B95-6FE8-FB52-1F8F-106F9DC7E1AD}"/>
              </a:ext>
            </a:extLst>
          </p:cNvPr>
          <p:cNvSpPr txBox="1"/>
          <p:nvPr/>
        </p:nvSpPr>
        <p:spPr>
          <a:xfrm>
            <a:off x="6296803" y="4513260"/>
            <a:ext cx="5138862" cy="400110"/>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mj-lt"/>
              </a:rPr>
              <a:t>RITUXIMAB : 1gr 2x à 15 jours d’intervalle</a:t>
            </a:r>
          </a:p>
        </p:txBody>
      </p:sp>
      <p:pic>
        <p:nvPicPr>
          <p:cNvPr id="48" name="Picture 2" descr="26 200+ Signe Moins Photos, taleaux et images libre de droits - iStock |  Signe plus, Négatif, Positif">
            <a:extLst>
              <a:ext uri="{FF2B5EF4-FFF2-40B4-BE49-F238E27FC236}">
                <a16:creationId xmlns:a16="http://schemas.microsoft.com/office/drawing/2014/main" id="{CDB7C35E-CC10-5F74-84DF-00B1E1BE6C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6" t="17243" r="53009" b="16765"/>
          <a:stretch/>
        </p:blipFill>
        <p:spPr bwMode="auto">
          <a:xfrm>
            <a:off x="11043810" y="4317809"/>
            <a:ext cx="949075" cy="928783"/>
          </a:xfrm>
          <a:prstGeom prst="rect">
            <a:avLst/>
          </a:prstGeom>
          <a:noFill/>
          <a:extLst>
            <a:ext uri="{909E8E84-426E-40DD-AFC4-6F175D3DCCD1}">
              <a14:hiddenFill xmlns:a14="http://schemas.microsoft.com/office/drawing/2010/main">
                <a:solidFill>
                  <a:srgbClr val="FFFFFF"/>
                </a:solidFill>
              </a14:hiddenFill>
            </a:ext>
          </a:extLst>
        </p:spPr>
      </p:pic>
      <p:sp>
        <p:nvSpPr>
          <p:cNvPr id="49" name="Parenthèse ouvrante 48">
            <a:extLst>
              <a:ext uri="{FF2B5EF4-FFF2-40B4-BE49-F238E27FC236}">
                <a16:creationId xmlns:a16="http://schemas.microsoft.com/office/drawing/2014/main" id="{E0B57CCA-35A4-BACD-6961-DA7AA7C7C9BD}"/>
              </a:ext>
            </a:extLst>
          </p:cNvPr>
          <p:cNvSpPr/>
          <p:nvPr/>
        </p:nvSpPr>
        <p:spPr>
          <a:xfrm>
            <a:off x="10982048" y="3906729"/>
            <a:ext cx="206243" cy="159956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3" name="Parenthèse ouvrante 52">
            <a:extLst>
              <a:ext uri="{FF2B5EF4-FFF2-40B4-BE49-F238E27FC236}">
                <a16:creationId xmlns:a16="http://schemas.microsoft.com/office/drawing/2014/main" id="{84A03F01-40E0-DD4A-DEC3-DFC53F4DE480}"/>
              </a:ext>
            </a:extLst>
          </p:cNvPr>
          <p:cNvSpPr/>
          <p:nvPr/>
        </p:nvSpPr>
        <p:spPr>
          <a:xfrm rot="10800000">
            <a:off x="11834604" y="3906729"/>
            <a:ext cx="206243" cy="159956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5" name="Image 54">
            <a:extLst>
              <a:ext uri="{FF2B5EF4-FFF2-40B4-BE49-F238E27FC236}">
                <a16:creationId xmlns:a16="http://schemas.microsoft.com/office/drawing/2014/main" id="{6469836C-BA9F-2DAF-2BD5-3758CFFE6D99}"/>
              </a:ext>
            </a:extLst>
          </p:cNvPr>
          <p:cNvPicPr>
            <a:picLocks noChangeAspect="1"/>
          </p:cNvPicPr>
          <p:nvPr/>
        </p:nvPicPr>
        <p:blipFill>
          <a:blip r:embed="rId4"/>
          <a:stretch>
            <a:fillRect/>
          </a:stretch>
        </p:blipFill>
        <p:spPr>
          <a:xfrm>
            <a:off x="7340104" y="1570667"/>
            <a:ext cx="4088501" cy="1626560"/>
          </a:xfrm>
          <a:prstGeom prst="rect">
            <a:avLst/>
          </a:prstGeom>
        </p:spPr>
      </p:pic>
      <p:cxnSp>
        <p:nvCxnSpPr>
          <p:cNvPr id="78" name="Connecteur droit 77">
            <a:extLst>
              <a:ext uri="{FF2B5EF4-FFF2-40B4-BE49-F238E27FC236}">
                <a16:creationId xmlns:a16="http://schemas.microsoft.com/office/drawing/2014/main" id="{34C8B85D-54F4-FAF2-225D-54985D5025B8}"/>
              </a:ext>
            </a:extLst>
          </p:cNvPr>
          <p:cNvCxnSpPr>
            <a:cxnSpLocks/>
          </p:cNvCxnSpPr>
          <p:nvPr/>
        </p:nvCxnSpPr>
        <p:spPr>
          <a:xfrm>
            <a:off x="8741729" y="580908"/>
            <a:ext cx="692401" cy="9685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95271F99-6CCE-7FC3-6B12-0B7B4BFC834B}"/>
              </a:ext>
            </a:extLst>
          </p:cNvPr>
          <p:cNvCxnSpPr>
            <a:cxnSpLocks/>
          </p:cNvCxnSpPr>
          <p:nvPr/>
        </p:nvCxnSpPr>
        <p:spPr>
          <a:xfrm>
            <a:off x="9472740" y="985885"/>
            <a:ext cx="692401" cy="9685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13A2D3EB-3E1C-637E-43D8-0F138CE350D7}"/>
              </a:ext>
            </a:extLst>
          </p:cNvPr>
          <p:cNvCxnSpPr>
            <a:cxnSpLocks/>
          </p:cNvCxnSpPr>
          <p:nvPr/>
        </p:nvCxnSpPr>
        <p:spPr>
          <a:xfrm>
            <a:off x="6241449" y="3352479"/>
            <a:ext cx="5847777" cy="0"/>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10" descr="Emg Stock Illustrations – 51 Emg Stock Illustrations, Vectors &amp; Clipart -  Dreamstime">
            <a:extLst>
              <a:ext uri="{FF2B5EF4-FFF2-40B4-BE49-F238E27FC236}">
                <a16:creationId xmlns:a16="http://schemas.microsoft.com/office/drawing/2014/main" id="{805AF871-94D7-2BDB-70ED-401B833A54DA}"/>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0697" t="4892" r="3940" b="8430"/>
          <a:stretch/>
        </p:blipFill>
        <p:spPr bwMode="auto">
          <a:xfrm>
            <a:off x="5077345" y="1708572"/>
            <a:ext cx="1137865" cy="1155389"/>
          </a:xfrm>
          <a:prstGeom prst="rect">
            <a:avLst/>
          </a:prstGeom>
          <a:noFill/>
          <a:effectLst>
            <a:glow>
              <a:schemeClr val="accent1">
                <a:alpha val="40000"/>
              </a:schemeClr>
            </a:glow>
            <a:outerShdw dist="50800" sx="1000" sy="1000" algn="ctr" rotWithShape="0">
              <a:srgbClr val="000000"/>
            </a:outerShdw>
          </a:effectLst>
        </p:spPr>
      </p:pic>
      <p:pic>
        <p:nvPicPr>
          <p:cNvPr id="88" name="Picture 4" descr="7 300+ Perfusion Stock Illustrations, graphiques vectoriels libre de droits  et Clip Art - iStock | Perfusion de sérum, Transfusion, Poche de sang">
            <a:extLst>
              <a:ext uri="{FF2B5EF4-FFF2-40B4-BE49-F238E27FC236}">
                <a16:creationId xmlns:a16="http://schemas.microsoft.com/office/drawing/2014/main" id="{1B656E00-B0D8-1408-078E-180B0399A8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45" t="27289" r="29598" b="23021"/>
          <a:stretch/>
        </p:blipFill>
        <p:spPr bwMode="auto">
          <a:xfrm>
            <a:off x="5033069" y="4070575"/>
            <a:ext cx="1137866" cy="1181502"/>
          </a:xfrm>
          <a:prstGeom prst="rect">
            <a:avLst/>
          </a:prstGeom>
          <a:noFill/>
          <a:extLst>
            <a:ext uri="{909E8E84-426E-40DD-AFC4-6F175D3DCCD1}">
              <a14:hiddenFill xmlns:a14="http://schemas.microsoft.com/office/drawing/2010/main">
                <a:solidFill>
                  <a:srgbClr val="FFFFFF"/>
                </a:solidFill>
              </a14:hiddenFill>
            </a:ext>
          </a:extLst>
        </p:spPr>
      </p:pic>
      <p:pic>
        <p:nvPicPr>
          <p:cNvPr id="89" name="Image 88">
            <a:extLst>
              <a:ext uri="{FF2B5EF4-FFF2-40B4-BE49-F238E27FC236}">
                <a16:creationId xmlns:a16="http://schemas.microsoft.com/office/drawing/2014/main" id="{6A266666-3F8A-31E4-4261-BD8E179F7B5B}"/>
              </a:ext>
            </a:extLst>
          </p:cNvPr>
          <p:cNvPicPr>
            <a:picLocks noChangeAspect="1"/>
          </p:cNvPicPr>
          <p:nvPr/>
        </p:nvPicPr>
        <p:blipFill rotWithShape="1">
          <a:blip r:embed="rId7"/>
          <a:srcRect l="3827" r="6819" b="11424"/>
          <a:stretch/>
        </p:blipFill>
        <p:spPr>
          <a:xfrm>
            <a:off x="5059533" y="178644"/>
            <a:ext cx="1137866" cy="1138932"/>
          </a:xfrm>
          <a:prstGeom prst="rect">
            <a:avLst/>
          </a:prstGeom>
        </p:spPr>
      </p:pic>
    </p:spTree>
    <p:extLst>
      <p:ext uri="{BB962C8B-B14F-4D97-AF65-F5344CB8AC3E}">
        <p14:creationId xmlns:p14="http://schemas.microsoft.com/office/powerpoint/2010/main" val="3579683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27540" y="0"/>
            <a:ext cx="12219540" cy="1616529"/>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151DB3E-ADBD-A597-4158-069133887B98}"/>
              </a:ext>
            </a:extLst>
          </p:cNvPr>
          <p:cNvSpPr/>
          <p:nvPr/>
        </p:nvSpPr>
        <p:spPr>
          <a:xfrm>
            <a:off x="5878248" y="140624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C5BE50AD-2256-F720-E3F8-DE35603C4AF2}"/>
              </a:ext>
            </a:extLst>
          </p:cNvPr>
          <p:cNvSpPr txBox="1"/>
          <p:nvPr/>
        </p:nvSpPr>
        <p:spPr>
          <a:xfrm>
            <a:off x="775688" y="549626"/>
            <a:ext cx="10613082" cy="646331"/>
          </a:xfrm>
          <a:prstGeom prst="rect">
            <a:avLst/>
          </a:prstGeom>
          <a:noFill/>
        </p:spPr>
        <p:txBody>
          <a:bodyPr wrap="square" rtlCol="0">
            <a:spAutoFit/>
          </a:bodyPr>
          <a:lstStyle/>
          <a:p>
            <a:r>
              <a:rPr lang="fr-FR" sz="3600" dirty="0">
                <a:solidFill>
                  <a:schemeClr val="bg1"/>
                </a:solidFill>
                <a:latin typeface="+mj-lt"/>
              </a:rPr>
              <a:t>ANTICORPS ANTI-LEUCINE-RICH GLIOMA INACTIVATED-1</a:t>
            </a:r>
          </a:p>
        </p:txBody>
      </p:sp>
      <p:sp>
        <p:nvSpPr>
          <p:cNvPr id="25" name="ZoneTexte 24">
            <a:extLst>
              <a:ext uri="{FF2B5EF4-FFF2-40B4-BE49-F238E27FC236}">
                <a16:creationId xmlns:a16="http://schemas.microsoft.com/office/drawing/2014/main" id="{0CD21C17-29D2-C3D2-8A4C-C391EF4FC96B}"/>
              </a:ext>
            </a:extLst>
          </p:cNvPr>
          <p:cNvSpPr txBox="1"/>
          <p:nvPr/>
        </p:nvSpPr>
        <p:spPr>
          <a:xfrm>
            <a:off x="292060" y="1826815"/>
            <a:ext cx="11436113" cy="923330"/>
          </a:xfrm>
          <a:prstGeom prst="rect">
            <a:avLst/>
          </a:prstGeom>
          <a:noFill/>
        </p:spPr>
        <p:txBody>
          <a:bodyPr wrap="square">
            <a:spAutoFit/>
          </a:bodyPr>
          <a:lstStyle/>
          <a:p>
            <a:pPr marL="285750" indent="-285750">
              <a:buFont typeface="Arial" panose="020B0604020202020204" pitchFamily="34" charset="0"/>
              <a:buChar char="•"/>
            </a:pPr>
            <a:r>
              <a:rPr lang="fr-FR" dirty="0">
                <a:latin typeface="+mj-lt"/>
              </a:rPr>
              <a:t>Majoritairement exprimé dans l'hippocampe et le cortex temporal, où il est sécrété dans l'espace synaptique. </a:t>
            </a:r>
          </a:p>
          <a:p>
            <a:pPr marL="285750" indent="-285750">
              <a:buFont typeface="Arial" panose="020B0604020202020204" pitchFamily="34" charset="0"/>
              <a:buChar char="•"/>
            </a:pPr>
            <a:r>
              <a:rPr lang="fr-FR" dirty="0">
                <a:latin typeface="+mj-lt"/>
              </a:rPr>
              <a:t>Chez la souris, LGI1 facilite la myélinisation dans le système nerveux central et périphérique. </a:t>
            </a:r>
          </a:p>
          <a:p>
            <a:pPr marL="285750" indent="-285750">
              <a:buFont typeface="Arial" panose="020B0604020202020204" pitchFamily="34" charset="0"/>
              <a:buChar char="•"/>
            </a:pPr>
            <a:r>
              <a:rPr lang="fr-FR" dirty="0">
                <a:latin typeface="+mj-lt"/>
              </a:rPr>
              <a:t>La perturbation génétique de la protéine LGI1 provoque une épilepsie temporale latérale autosomique dominante</a:t>
            </a:r>
            <a:r>
              <a:rPr lang="fr-FR" dirty="0"/>
              <a:t>.</a:t>
            </a:r>
          </a:p>
        </p:txBody>
      </p:sp>
      <p:pic>
        <p:nvPicPr>
          <p:cNvPr id="3" name="Image 2">
            <a:extLst>
              <a:ext uri="{FF2B5EF4-FFF2-40B4-BE49-F238E27FC236}">
                <a16:creationId xmlns:a16="http://schemas.microsoft.com/office/drawing/2014/main" id="{BF9C4202-5BC3-B9DD-9BE6-F251DF989926}"/>
              </a:ext>
            </a:extLst>
          </p:cNvPr>
          <p:cNvPicPr>
            <a:picLocks noChangeAspect="1"/>
          </p:cNvPicPr>
          <p:nvPr/>
        </p:nvPicPr>
        <p:blipFill>
          <a:blip r:embed="rId2"/>
          <a:stretch>
            <a:fillRect/>
          </a:stretch>
        </p:blipFill>
        <p:spPr>
          <a:xfrm>
            <a:off x="2979484" y="2697120"/>
            <a:ext cx="6061263" cy="3962095"/>
          </a:xfrm>
          <a:prstGeom prst="rect">
            <a:avLst/>
          </a:prstGeom>
        </p:spPr>
      </p:pic>
      <p:sp>
        <p:nvSpPr>
          <p:cNvPr id="4" name="ZoneTexte 3">
            <a:extLst>
              <a:ext uri="{FF2B5EF4-FFF2-40B4-BE49-F238E27FC236}">
                <a16:creationId xmlns:a16="http://schemas.microsoft.com/office/drawing/2014/main" id="{00AA295F-A1BB-4E11-1BBD-0EA4CE6773CF}"/>
              </a:ext>
            </a:extLst>
          </p:cNvPr>
          <p:cNvSpPr txBox="1"/>
          <p:nvPr/>
        </p:nvSpPr>
        <p:spPr>
          <a:xfrm>
            <a:off x="2995672" y="6581001"/>
            <a:ext cx="2398542" cy="276999"/>
          </a:xfrm>
          <a:prstGeom prst="rect">
            <a:avLst/>
          </a:prstGeom>
          <a:noFill/>
        </p:spPr>
        <p:txBody>
          <a:bodyPr wrap="none" rtlCol="0">
            <a:spAutoFit/>
          </a:bodyPr>
          <a:lstStyle/>
          <a:p>
            <a:r>
              <a:rPr lang="fr-FR" sz="1200" dirty="0"/>
              <a:t>Baudin, et al. </a:t>
            </a:r>
            <a:r>
              <a:rPr lang="fr-FR" sz="1200" dirty="0" err="1"/>
              <a:t>Cell</a:t>
            </a:r>
            <a:r>
              <a:rPr lang="fr-FR" sz="1200" dirty="0"/>
              <a:t> Mol Life </a:t>
            </a:r>
            <a:r>
              <a:rPr lang="fr-FR" sz="1200" dirty="0" err="1"/>
              <a:t>Sci</a:t>
            </a:r>
            <a:r>
              <a:rPr lang="fr-FR" sz="1200" dirty="0"/>
              <a:t>. 202.</a:t>
            </a:r>
          </a:p>
        </p:txBody>
      </p:sp>
    </p:spTree>
    <p:extLst>
      <p:ext uri="{BB962C8B-B14F-4D97-AF65-F5344CB8AC3E}">
        <p14:creationId xmlns:p14="http://schemas.microsoft.com/office/powerpoint/2010/main" val="840224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27540" y="0"/>
            <a:ext cx="12219540" cy="1616529"/>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151DB3E-ADBD-A597-4158-069133887B98}"/>
              </a:ext>
            </a:extLst>
          </p:cNvPr>
          <p:cNvSpPr/>
          <p:nvPr/>
        </p:nvSpPr>
        <p:spPr>
          <a:xfrm>
            <a:off x="5878248" y="140624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C5BE50AD-2256-F720-E3F8-DE35603C4AF2}"/>
              </a:ext>
            </a:extLst>
          </p:cNvPr>
          <p:cNvSpPr txBox="1"/>
          <p:nvPr/>
        </p:nvSpPr>
        <p:spPr>
          <a:xfrm>
            <a:off x="775688" y="549626"/>
            <a:ext cx="10613082" cy="646331"/>
          </a:xfrm>
          <a:prstGeom prst="rect">
            <a:avLst/>
          </a:prstGeom>
          <a:noFill/>
        </p:spPr>
        <p:txBody>
          <a:bodyPr wrap="square" rtlCol="0">
            <a:spAutoFit/>
          </a:bodyPr>
          <a:lstStyle/>
          <a:p>
            <a:r>
              <a:rPr lang="fr-FR" sz="3600" dirty="0">
                <a:solidFill>
                  <a:schemeClr val="bg1"/>
                </a:solidFill>
                <a:latin typeface="+mj-lt"/>
              </a:rPr>
              <a:t>ANTICORPS ANTI-LEUCINE-RICH GLIOMA INACTIVATED-1</a:t>
            </a:r>
          </a:p>
        </p:txBody>
      </p:sp>
      <p:sp>
        <p:nvSpPr>
          <p:cNvPr id="34" name="ZoneTexte 33">
            <a:extLst>
              <a:ext uri="{FF2B5EF4-FFF2-40B4-BE49-F238E27FC236}">
                <a16:creationId xmlns:a16="http://schemas.microsoft.com/office/drawing/2014/main" id="{05C0434F-CAD5-F227-AA3E-2C9CD4697B29}"/>
              </a:ext>
            </a:extLst>
          </p:cNvPr>
          <p:cNvSpPr txBox="1"/>
          <p:nvPr/>
        </p:nvSpPr>
        <p:spPr>
          <a:xfrm>
            <a:off x="7230169" y="2916508"/>
            <a:ext cx="5127559" cy="3139321"/>
          </a:xfrm>
          <a:prstGeom prst="rect">
            <a:avLst/>
          </a:prstGeom>
          <a:noFill/>
          <a:ln>
            <a:noFill/>
          </a:ln>
        </p:spPr>
        <p:txBody>
          <a:bodyPr wrap="square" rtlCol="0">
            <a:spAutoFit/>
          </a:bodyPr>
          <a:lstStyle/>
          <a:p>
            <a:endParaRPr lang="fr-FR" dirty="0"/>
          </a:p>
          <a:p>
            <a:r>
              <a:rPr lang="fr-FR" dirty="0">
                <a:latin typeface="+mj-lt"/>
              </a:rPr>
              <a:t>MAIS ↑ du nombres de cas avec atteintes </a:t>
            </a:r>
            <a:r>
              <a:rPr lang="fr-FR" u="sng" dirty="0">
                <a:latin typeface="+mj-lt"/>
              </a:rPr>
              <a:t>périphériques</a:t>
            </a:r>
            <a:r>
              <a:rPr lang="fr-FR" dirty="0">
                <a:latin typeface="+mj-lt"/>
              </a:rPr>
              <a:t>  :</a:t>
            </a:r>
          </a:p>
          <a:p>
            <a:pPr marL="742950" lvl="1" indent="-285750">
              <a:buFont typeface="Arial" panose="020B0604020202020204" pitchFamily="34" charset="0"/>
              <a:buChar char="•"/>
            </a:pPr>
            <a:r>
              <a:rPr lang="fr-FR" dirty="0">
                <a:latin typeface="+mj-lt"/>
              </a:rPr>
              <a:t>Neuropathie des petites fibres avec dysautonomie</a:t>
            </a:r>
          </a:p>
          <a:p>
            <a:pPr marL="742950" lvl="1" indent="-285750">
              <a:buFont typeface="Arial" panose="020B0604020202020204" pitchFamily="34" charset="0"/>
              <a:buChar char="•"/>
            </a:pPr>
            <a:r>
              <a:rPr lang="fr-FR" dirty="0">
                <a:latin typeface="+mj-lt"/>
              </a:rPr>
              <a:t>Poly-</a:t>
            </a:r>
            <a:r>
              <a:rPr lang="fr-FR" dirty="0" err="1">
                <a:latin typeface="+mj-lt"/>
              </a:rPr>
              <a:t>radiculo</a:t>
            </a:r>
            <a:r>
              <a:rPr lang="fr-FR" dirty="0">
                <a:latin typeface="+mj-lt"/>
              </a:rPr>
              <a:t>-névrite</a:t>
            </a:r>
          </a:p>
          <a:p>
            <a:pPr marL="742950" lvl="1" indent="-285750">
              <a:buFont typeface="Arial" panose="020B0604020202020204" pitchFamily="34" charset="0"/>
              <a:buChar char="•"/>
            </a:pPr>
            <a:r>
              <a:rPr lang="fr-FR" dirty="0">
                <a:latin typeface="+mj-lt"/>
              </a:rPr>
              <a:t>Myopathie et </a:t>
            </a:r>
            <a:r>
              <a:rPr lang="fr-FR" dirty="0" err="1">
                <a:latin typeface="+mj-lt"/>
              </a:rPr>
              <a:t>hyper-excitabilité</a:t>
            </a:r>
            <a:r>
              <a:rPr lang="fr-FR" dirty="0">
                <a:latin typeface="+mj-lt"/>
              </a:rPr>
              <a:t> neuromusculaire</a:t>
            </a:r>
          </a:p>
          <a:p>
            <a:pPr marL="742950" lvl="1" indent="-285750">
              <a:buFont typeface="Arial" panose="020B0604020202020204" pitchFamily="34" charset="0"/>
              <a:buChar char="•"/>
            </a:pPr>
            <a:endParaRPr lang="fr-FR" dirty="0">
              <a:latin typeface="+mj-lt"/>
            </a:endParaRPr>
          </a:p>
          <a:p>
            <a:pPr marL="742950" lvl="1" indent="-285750">
              <a:buFont typeface="Arial" panose="020B0604020202020204" pitchFamily="34" charset="0"/>
              <a:buChar char="•"/>
            </a:pPr>
            <a:endParaRPr lang="fr-FR" dirty="0">
              <a:latin typeface="+mj-lt"/>
            </a:endParaRPr>
          </a:p>
          <a:p>
            <a:pPr marL="742950" lvl="1" indent="-285750">
              <a:buFont typeface="Arial" panose="020B0604020202020204" pitchFamily="34" charset="0"/>
              <a:buChar char="•"/>
            </a:pPr>
            <a:endParaRPr lang="fr-FR" dirty="0"/>
          </a:p>
        </p:txBody>
      </p:sp>
      <p:pic>
        <p:nvPicPr>
          <p:cNvPr id="21" name="Image 20">
            <a:extLst>
              <a:ext uri="{FF2B5EF4-FFF2-40B4-BE49-F238E27FC236}">
                <a16:creationId xmlns:a16="http://schemas.microsoft.com/office/drawing/2014/main" id="{E5D41517-A9C2-21CB-7CBB-FB55B0F42806}"/>
              </a:ext>
            </a:extLst>
          </p:cNvPr>
          <p:cNvPicPr>
            <a:picLocks noChangeAspect="1"/>
          </p:cNvPicPr>
          <p:nvPr/>
        </p:nvPicPr>
        <p:blipFill>
          <a:blip r:embed="rId2"/>
          <a:stretch>
            <a:fillRect/>
          </a:stretch>
        </p:blipFill>
        <p:spPr>
          <a:xfrm>
            <a:off x="338960" y="1826815"/>
            <a:ext cx="6891209" cy="4680279"/>
          </a:xfrm>
          <a:prstGeom prst="rect">
            <a:avLst/>
          </a:prstGeom>
        </p:spPr>
      </p:pic>
      <p:sp>
        <p:nvSpPr>
          <p:cNvPr id="22" name="ZoneTexte 21">
            <a:extLst>
              <a:ext uri="{FF2B5EF4-FFF2-40B4-BE49-F238E27FC236}">
                <a16:creationId xmlns:a16="http://schemas.microsoft.com/office/drawing/2014/main" id="{F34EEF63-465F-2170-2B8D-56F8CD54CAC7}"/>
              </a:ext>
            </a:extLst>
          </p:cNvPr>
          <p:cNvSpPr txBox="1"/>
          <p:nvPr/>
        </p:nvSpPr>
        <p:spPr>
          <a:xfrm>
            <a:off x="338960" y="6507094"/>
            <a:ext cx="2868221" cy="307777"/>
          </a:xfrm>
          <a:prstGeom prst="rect">
            <a:avLst/>
          </a:prstGeom>
          <a:noFill/>
        </p:spPr>
        <p:txBody>
          <a:bodyPr wrap="none" rtlCol="0">
            <a:spAutoFit/>
          </a:bodyPr>
          <a:lstStyle/>
          <a:p>
            <a:r>
              <a:rPr lang="fr-BE" sz="1400" b="0" i="0" u="none" strike="noStrike" dirty="0">
                <a:solidFill>
                  <a:srgbClr val="212121"/>
                </a:solidFill>
                <a:effectLst/>
                <a:latin typeface="BlinkMacSystemFont"/>
              </a:rPr>
              <a:t>van </a:t>
            </a:r>
            <a:r>
              <a:rPr lang="fr-BE" sz="1400" b="0" i="0" u="none" strike="noStrike" dirty="0" err="1">
                <a:solidFill>
                  <a:srgbClr val="212121"/>
                </a:solidFill>
                <a:effectLst/>
                <a:latin typeface="BlinkMacSystemFont"/>
              </a:rPr>
              <a:t>Sonderen</a:t>
            </a:r>
            <a:r>
              <a:rPr lang="fr-BE" sz="1400" b="0" i="0" u="none" strike="noStrike" dirty="0">
                <a:solidFill>
                  <a:srgbClr val="212121"/>
                </a:solidFill>
                <a:effectLst/>
                <a:latin typeface="BlinkMacSystemFont"/>
              </a:rPr>
              <a:t>,</a:t>
            </a:r>
            <a:r>
              <a:rPr lang="fr-BE" sz="1400" dirty="0">
                <a:solidFill>
                  <a:srgbClr val="212121"/>
                </a:solidFill>
                <a:latin typeface="BlinkMacSystemFont"/>
              </a:rPr>
              <a:t> et al. </a:t>
            </a:r>
            <a:r>
              <a:rPr lang="fr-BE" sz="1400" b="0" i="0" u="none" strike="noStrike" dirty="0" err="1">
                <a:solidFill>
                  <a:srgbClr val="212121"/>
                </a:solidFill>
                <a:effectLst/>
                <a:latin typeface="BlinkMacSystemFont"/>
              </a:rPr>
              <a:t>Neurology</a:t>
            </a:r>
            <a:r>
              <a:rPr lang="fr-BE" sz="1400" b="0" i="0" u="none" strike="noStrike" dirty="0">
                <a:solidFill>
                  <a:srgbClr val="212121"/>
                </a:solidFill>
                <a:effectLst/>
                <a:latin typeface="BlinkMacSystemFont"/>
              </a:rPr>
              <a:t>. 2016</a:t>
            </a:r>
            <a:endParaRPr lang="fr-FR" sz="1400" dirty="0"/>
          </a:p>
        </p:txBody>
      </p:sp>
    </p:spTree>
    <p:extLst>
      <p:ext uri="{BB962C8B-B14F-4D97-AF65-F5344CB8AC3E}">
        <p14:creationId xmlns:p14="http://schemas.microsoft.com/office/powerpoint/2010/main" val="308288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27540" y="0"/>
            <a:ext cx="12219540" cy="1616529"/>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151DB3E-ADBD-A597-4158-069133887B98}"/>
              </a:ext>
            </a:extLst>
          </p:cNvPr>
          <p:cNvSpPr/>
          <p:nvPr/>
        </p:nvSpPr>
        <p:spPr>
          <a:xfrm>
            <a:off x="5878248" y="140624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C5BE50AD-2256-F720-E3F8-DE35603C4AF2}"/>
              </a:ext>
            </a:extLst>
          </p:cNvPr>
          <p:cNvSpPr txBox="1"/>
          <p:nvPr/>
        </p:nvSpPr>
        <p:spPr>
          <a:xfrm>
            <a:off x="775688" y="549626"/>
            <a:ext cx="10613082" cy="646331"/>
          </a:xfrm>
          <a:prstGeom prst="rect">
            <a:avLst/>
          </a:prstGeom>
          <a:noFill/>
        </p:spPr>
        <p:txBody>
          <a:bodyPr wrap="square" rtlCol="0">
            <a:spAutoFit/>
          </a:bodyPr>
          <a:lstStyle/>
          <a:p>
            <a:r>
              <a:rPr lang="fr-FR" sz="3600" dirty="0">
                <a:solidFill>
                  <a:schemeClr val="bg1"/>
                </a:solidFill>
                <a:latin typeface="+mj-lt"/>
              </a:rPr>
              <a:t>ANTICORPS ANTI-LEUCINE-RICH GLIOMA INACTIVATED-1</a:t>
            </a:r>
          </a:p>
        </p:txBody>
      </p:sp>
      <p:pic>
        <p:nvPicPr>
          <p:cNvPr id="14" name="Image 13">
            <a:extLst>
              <a:ext uri="{FF2B5EF4-FFF2-40B4-BE49-F238E27FC236}">
                <a16:creationId xmlns:a16="http://schemas.microsoft.com/office/drawing/2014/main" id="{7F1049D9-0098-E91E-047C-81A889EA56B8}"/>
              </a:ext>
            </a:extLst>
          </p:cNvPr>
          <p:cNvPicPr>
            <a:picLocks noChangeAspect="1"/>
          </p:cNvPicPr>
          <p:nvPr/>
        </p:nvPicPr>
        <p:blipFill rotWithShape="1">
          <a:blip r:embed="rId2"/>
          <a:srcRect l="57079"/>
          <a:stretch/>
        </p:blipFill>
        <p:spPr>
          <a:xfrm>
            <a:off x="7818615" y="1921491"/>
            <a:ext cx="3082187" cy="4936509"/>
          </a:xfrm>
          <a:prstGeom prst="rect">
            <a:avLst/>
          </a:prstGeom>
        </p:spPr>
      </p:pic>
      <p:pic>
        <p:nvPicPr>
          <p:cNvPr id="12" name="Image 11">
            <a:extLst>
              <a:ext uri="{FF2B5EF4-FFF2-40B4-BE49-F238E27FC236}">
                <a16:creationId xmlns:a16="http://schemas.microsoft.com/office/drawing/2014/main" id="{2CC1B140-8440-1DD3-1C3D-36BBB55BA7AB}"/>
              </a:ext>
            </a:extLst>
          </p:cNvPr>
          <p:cNvPicPr>
            <a:picLocks noChangeAspect="1"/>
          </p:cNvPicPr>
          <p:nvPr/>
        </p:nvPicPr>
        <p:blipFill rotWithShape="1">
          <a:blip r:embed="rId3"/>
          <a:srcRect t="7671" b="11701"/>
          <a:stretch/>
        </p:blipFill>
        <p:spPr>
          <a:xfrm>
            <a:off x="1004292" y="1848081"/>
            <a:ext cx="6838731" cy="4899261"/>
          </a:xfrm>
          <a:prstGeom prst="rect">
            <a:avLst/>
          </a:prstGeom>
        </p:spPr>
      </p:pic>
      <p:sp>
        <p:nvSpPr>
          <p:cNvPr id="15" name="ZoneTexte 14">
            <a:extLst>
              <a:ext uri="{FF2B5EF4-FFF2-40B4-BE49-F238E27FC236}">
                <a16:creationId xmlns:a16="http://schemas.microsoft.com/office/drawing/2014/main" id="{FA00842B-5F33-A2EF-AC14-FF8C41BA1060}"/>
              </a:ext>
            </a:extLst>
          </p:cNvPr>
          <p:cNvSpPr txBox="1"/>
          <p:nvPr/>
        </p:nvSpPr>
        <p:spPr>
          <a:xfrm>
            <a:off x="7867431" y="6474315"/>
            <a:ext cx="2658851" cy="307777"/>
          </a:xfrm>
          <a:prstGeom prst="rect">
            <a:avLst/>
          </a:prstGeom>
          <a:noFill/>
        </p:spPr>
        <p:txBody>
          <a:bodyPr wrap="square" rtlCol="0">
            <a:spAutoFit/>
          </a:bodyPr>
          <a:lstStyle/>
          <a:p>
            <a:r>
              <a:rPr lang="fr-BE" sz="1400" b="0" i="0" u="none" strike="noStrike" dirty="0" err="1">
                <a:solidFill>
                  <a:srgbClr val="212121"/>
                </a:solidFill>
                <a:effectLst/>
                <a:latin typeface="BlinkMacSystemFont"/>
              </a:rPr>
              <a:t>Gadoth</a:t>
            </a:r>
            <a:r>
              <a:rPr lang="fr-BE" sz="1400" dirty="0">
                <a:solidFill>
                  <a:srgbClr val="212121"/>
                </a:solidFill>
                <a:latin typeface="BlinkMacSystemFont"/>
              </a:rPr>
              <a:t>, et al. </a:t>
            </a:r>
            <a:r>
              <a:rPr lang="fr-BE" sz="1400" b="0" i="0" u="none" strike="noStrike" dirty="0">
                <a:solidFill>
                  <a:srgbClr val="212121"/>
                </a:solidFill>
                <a:effectLst/>
                <a:latin typeface="BlinkMacSystemFont"/>
              </a:rPr>
              <a:t>Ann </a:t>
            </a:r>
            <a:r>
              <a:rPr lang="fr-BE" sz="1400" b="0" i="0" u="none" strike="noStrike" dirty="0" err="1">
                <a:solidFill>
                  <a:srgbClr val="212121"/>
                </a:solidFill>
                <a:effectLst/>
                <a:latin typeface="BlinkMacSystemFont"/>
              </a:rPr>
              <a:t>Neurol</a:t>
            </a:r>
            <a:r>
              <a:rPr lang="fr-BE" sz="1400" b="0" i="0" u="none" strike="noStrike" dirty="0">
                <a:solidFill>
                  <a:srgbClr val="212121"/>
                </a:solidFill>
                <a:effectLst/>
                <a:latin typeface="BlinkMacSystemFont"/>
              </a:rPr>
              <a:t>. 2017.</a:t>
            </a:r>
            <a:endParaRPr lang="fr-FR" sz="1400" dirty="0"/>
          </a:p>
        </p:txBody>
      </p:sp>
      <p:sp>
        <p:nvSpPr>
          <p:cNvPr id="16" name="Ellipse 15">
            <a:extLst>
              <a:ext uri="{FF2B5EF4-FFF2-40B4-BE49-F238E27FC236}">
                <a16:creationId xmlns:a16="http://schemas.microsoft.com/office/drawing/2014/main" id="{C9598EC3-4F4C-1928-0DBE-743500D76171}"/>
              </a:ext>
            </a:extLst>
          </p:cNvPr>
          <p:cNvSpPr/>
          <p:nvPr/>
        </p:nvSpPr>
        <p:spPr>
          <a:xfrm>
            <a:off x="2973190" y="4318977"/>
            <a:ext cx="1127464" cy="31071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269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1257301"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53360"/>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1F79681-665A-DE7D-D0C3-849CFE0EF7B5}"/>
              </a:ext>
            </a:extLst>
          </p:cNvPr>
          <p:cNvSpPr txBox="1"/>
          <p:nvPr/>
        </p:nvSpPr>
        <p:spPr>
          <a:xfrm>
            <a:off x="450166" y="2809580"/>
            <a:ext cx="647114" cy="369332"/>
          </a:xfrm>
          <a:prstGeom prst="rect">
            <a:avLst/>
          </a:prstGeom>
          <a:noFill/>
        </p:spPr>
        <p:txBody>
          <a:bodyPr wrap="square" rtlCol="0">
            <a:spAutoFit/>
          </a:bodyPr>
          <a:lstStyle/>
          <a:p>
            <a:r>
              <a:rPr lang="fr-FR" dirty="0">
                <a:solidFill>
                  <a:schemeClr val="bg1"/>
                </a:solidFill>
              </a:rPr>
              <a:t>2006</a:t>
            </a:r>
          </a:p>
        </p:txBody>
      </p:sp>
      <p:sp>
        <p:nvSpPr>
          <p:cNvPr id="7" name="Ellipse 6">
            <a:extLst>
              <a:ext uri="{FF2B5EF4-FFF2-40B4-BE49-F238E27FC236}">
                <a16:creationId xmlns:a16="http://schemas.microsoft.com/office/drawing/2014/main" id="{316A3173-086D-945C-7EDA-301430041A2B}"/>
              </a:ext>
            </a:extLst>
          </p:cNvPr>
          <p:cNvSpPr/>
          <p:nvPr/>
        </p:nvSpPr>
        <p:spPr>
          <a:xfrm>
            <a:off x="1026940" y="316484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avec flèche 12">
            <a:extLst>
              <a:ext uri="{FF2B5EF4-FFF2-40B4-BE49-F238E27FC236}">
                <a16:creationId xmlns:a16="http://schemas.microsoft.com/office/drawing/2014/main" id="{AFDD1446-EDC2-F392-CE64-429B6AB8A5FA}"/>
              </a:ext>
            </a:extLst>
          </p:cNvPr>
          <p:cNvCxnSpPr>
            <a:cxnSpLocks/>
          </p:cNvCxnSpPr>
          <p:nvPr/>
        </p:nvCxnSpPr>
        <p:spPr>
          <a:xfrm>
            <a:off x="1230921" y="3353916"/>
            <a:ext cx="10961079" cy="0"/>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0244BD4-E110-4368-5EB3-DEF7E497C55C}"/>
              </a:ext>
            </a:extLst>
          </p:cNvPr>
          <p:cNvSpPr txBox="1"/>
          <p:nvPr/>
        </p:nvSpPr>
        <p:spPr>
          <a:xfrm>
            <a:off x="2500314" y="2026318"/>
            <a:ext cx="5526086" cy="923330"/>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j-lt"/>
              </a:rPr>
              <a:t>M. B.,  26 ans, étudiant en commerce extérieur</a:t>
            </a:r>
          </a:p>
          <a:p>
            <a:pPr marL="285750" indent="-285750">
              <a:buFont typeface="Arial" panose="020B0604020202020204" pitchFamily="34" charset="0"/>
              <a:buChar char="•"/>
            </a:pPr>
            <a:r>
              <a:rPr lang="fr-FR" dirty="0">
                <a:latin typeface="+mj-lt"/>
              </a:rPr>
              <a:t>Présente une entorse de cheville droite</a:t>
            </a:r>
          </a:p>
          <a:p>
            <a:pPr marL="285750" indent="-285750">
              <a:buFont typeface="Arial" panose="020B0604020202020204" pitchFamily="34" charset="0"/>
              <a:buChar char="•"/>
            </a:pPr>
            <a:endParaRPr lang="fr-FR" dirty="0">
              <a:latin typeface="+mj-lt"/>
            </a:endParaRPr>
          </a:p>
        </p:txBody>
      </p:sp>
      <p:pic>
        <p:nvPicPr>
          <p:cNvPr id="8" name="Image 7">
            <a:extLst>
              <a:ext uri="{FF2B5EF4-FFF2-40B4-BE49-F238E27FC236}">
                <a16:creationId xmlns:a16="http://schemas.microsoft.com/office/drawing/2014/main" id="{86F1C2AD-6812-A595-A4C1-CE596858AE4C}"/>
              </a:ext>
            </a:extLst>
          </p:cNvPr>
          <p:cNvPicPr>
            <a:picLocks noChangeAspect="1"/>
          </p:cNvPicPr>
          <p:nvPr/>
        </p:nvPicPr>
        <p:blipFill>
          <a:blip r:embed="rId2"/>
          <a:stretch>
            <a:fillRect/>
          </a:stretch>
        </p:blipFill>
        <p:spPr>
          <a:xfrm>
            <a:off x="1243013" y="1768612"/>
            <a:ext cx="1281025" cy="1293462"/>
          </a:xfrm>
          <a:prstGeom prst="rect">
            <a:avLst/>
          </a:prstGeom>
        </p:spPr>
      </p:pic>
    </p:spTree>
    <p:extLst>
      <p:ext uri="{BB962C8B-B14F-4D97-AF65-F5344CB8AC3E}">
        <p14:creationId xmlns:p14="http://schemas.microsoft.com/office/powerpoint/2010/main" val="651044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27540" y="0"/>
            <a:ext cx="12219540" cy="1616529"/>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1151DB3E-ADBD-A597-4158-069133887B98}"/>
              </a:ext>
            </a:extLst>
          </p:cNvPr>
          <p:cNvSpPr/>
          <p:nvPr/>
        </p:nvSpPr>
        <p:spPr>
          <a:xfrm>
            <a:off x="5878248" y="140624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C5BE50AD-2256-F720-E3F8-DE35603C4AF2}"/>
              </a:ext>
            </a:extLst>
          </p:cNvPr>
          <p:cNvSpPr txBox="1"/>
          <p:nvPr/>
        </p:nvSpPr>
        <p:spPr>
          <a:xfrm>
            <a:off x="775688" y="549626"/>
            <a:ext cx="10613082" cy="646331"/>
          </a:xfrm>
          <a:prstGeom prst="rect">
            <a:avLst/>
          </a:prstGeom>
          <a:noFill/>
        </p:spPr>
        <p:txBody>
          <a:bodyPr wrap="square" rtlCol="0">
            <a:spAutoFit/>
          </a:bodyPr>
          <a:lstStyle/>
          <a:p>
            <a:r>
              <a:rPr lang="fr-FR" sz="3600" dirty="0">
                <a:solidFill>
                  <a:schemeClr val="bg1"/>
                </a:solidFill>
                <a:latin typeface="+mj-lt"/>
              </a:rPr>
              <a:t>ANTICORPS ANTI-LEUCINE-RICH GLIOMA INACTIVATED-1</a:t>
            </a:r>
          </a:p>
        </p:txBody>
      </p:sp>
      <p:sp>
        <p:nvSpPr>
          <p:cNvPr id="22" name="ZoneTexte 21">
            <a:extLst>
              <a:ext uri="{FF2B5EF4-FFF2-40B4-BE49-F238E27FC236}">
                <a16:creationId xmlns:a16="http://schemas.microsoft.com/office/drawing/2014/main" id="{F34EEF63-465F-2170-2B8D-56F8CD54CAC7}"/>
              </a:ext>
            </a:extLst>
          </p:cNvPr>
          <p:cNvSpPr txBox="1"/>
          <p:nvPr/>
        </p:nvSpPr>
        <p:spPr>
          <a:xfrm>
            <a:off x="2197100" y="5716054"/>
            <a:ext cx="3070008" cy="307777"/>
          </a:xfrm>
          <a:prstGeom prst="rect">
            <a:avLst/>
          </a:prstGeom>
          <a:noFill/>
        </p:spPr>
        <p:txBody>
          <a:bodyPr wrap="none" rtlCol="0">
            <a:spAutoFit/>
          </a:bodyPr>
          <a:lstStyle/>
          <a:p>
            <a:r>
              <a:rPr lang="fr-BE" sz="1400" b="0" i="0" u="none" strike="noStrike" dirty="0">
                <a:solidFill>
                  <a:srgbClr val="212121"/>
                </a:solidFill>
                <a:effectLst/>
                <a:latin typeface="BlinkMacSystemFont"/>
              </a:rPr>
              <a:t>De </a:t>
            </a:r>
            <a:r>
              <a:rPr lang="fr-BE" sz="1400" b="0" i="0" u="none" strike="noStrike" dirty="0" err="1">
                <a:solidFill>
                  <a:srgbClr val="212121"/>
                </a:solidFill>
                <a:effectLst/>
                <a:latin typeface="BlinkMacSystemFont"/>
              </a:rPr>
              <a:t>Wel</a:t>
            </a:r>
            <a:r>
              <a:rPr lang="fr-BE" sz="1400" b="0" i="0" u="none" strike="noStrike" dirty="0">
                <a:solidFill>
                  <a:srgbClr val="212121"/>
                </a:solidFill>
                <a:effectLst/>
                <a:latin typeface="BlinkMacSystemFont"/>
              </a:rPr>
              <a:t> B, et al. </a:t>
            </a:r>
            <a:r>
              <a:rPr lang="fr-BE" sz="1400" b="0" i="0" u="none" strike="noStrike" dirty="0" err="1">
                <a:solidFill>
                  <a:srgbClr val="212121"/>
                </a:solidFill>
                <a:effectLst/>
                <a:latin typeface="BlinkMacSystemFont"/>
              </a:rPr>
              <a:t>Curr</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Opin</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Neurol</a:t>
            </a:r>
            <a:r>
              <a:rPr lang="fr-BE" sz="1400" b="0" i="0" u="none" strike="noStrike" dirty="0">
                <a:solidFill>
                  <a:srgbClr val="212121"/>
                </a:solidFill>
                <a:effectLst/>
                <a:latin typeface="BlinkMacSystemFont"/>
              </a:rPr>
              <a:t>. 2021.</a:t>
            </a:r>
            <a:endParaRPr lang="fr-FR" sz="1400" dirty="0"/>
          </a:p>
        </p:txBody>
      </p:sp>
      <p:pic>
        <p:nvPicPr>
          <p:cNvPr id="3" name="Image 2">
            <a:extLst>
              <a:ext uri="{FF2B5EF4-FFF2-40B4-BE49-F238E27FC236}">
                <a16:creationId xmlns:a16="http://schemas.microsoft.com/office/drawing/2014/main" id="{319045C3-402D-3C3A-8467-3736C2CF6B1B}"/>
              </a:ext>
            </a:extLst>
          </p:cNvPr>
          <p:cNvPicPr>
            <a:picLocks noChangeAspect="1"/>
          </p:cNvPicPr>
          <p:nvPr/>
        </p:nvPicPr>
        <p:blipFill>
          <a:blip r:embed="rId2"/>
          <a:stretch>
            <a:fillRect/>
          </a:stretch>
        </p:blipFill>
        <p:spPr>
          <a:xfrm>
            <a:off x="2209800" y="2037101"/>
            <a:ext cx="7772400" cy="3651384"/>
          </a:xfrm>
          <a:prstGeom prst="rect">
            <a:avLst/>
          </a:prstGeom>
        </p:spPr>
      </p:pic>
    </p:spTree>
    <p:extLst>
      <p:ext uri="{BB962C8B-B14F-4D97-AF65-F5344CB8AC3E}">
        <p14:creationId xmlns:p14="http://schemas.microsoft.com/office/powerpoint/2010/main" val="80764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a:extLst>
              <a:ext uri="{FF2B5EF4-FFF2-40B4-BE49-F238E27FC236}">
                <a16:creationId xmlns:a16="http://schemas.microsoft.com/office/drawing/2014/main" id="{1151DB3E-ADBD-A597-4158-069133887B98}"/>
              </a:ext>
            </a:extLst>
          </p:cNvPr>
          <p:cNvSpPr/>
          <p:nvPr/>
        </p:nvSpPr>
        <p:spPr>
          <a:xfrm>
            <a:off x="4314152" y="1426879"/>
            <a:ext cx="3626331" cy="3680846"/>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C5BE50AD-2256-F720-E3F8-DE35603C4AF2}"/>
              </a:ext>
            </a:extLst>
          </p:cNvPr>
          <p:cNvSpPr txBox="1"/>
          <p:nvPr/>
        </p:nvSpPr>
        <p:spPr>
          <a:xfrm>
            <a:off x="4728870" y="2370701"/>
            <a:ext cx="2923973" cy="1754326"/>
          </a:xfrm>
          <a:prstGeom prst="rect">
            <a:avLst/>
          </a:prstGeom>
          <a:noFill/>
        </p:spPr>
        <p:txBody>
          <a:bodyPr wrap="square" rtlCol="0">
            <a:spAutoFit/>
          </a:bodyPr>
          <a:lstStyle/>
          <a:p>
            <a:pPr algn="ctr"/>
            <a:r>
              <a:rPr lang="fr-FR" sz="3600" dirty="0">
                <a:solidFill>
                  <a:schemeClr val="bg1"/>
                </a:solidFill>
                <a:latin typeface="+mj-lt"/>
              </a:rPr>
              <a:t>QUESTION </a:t>
            </a:r>
          </a:p>
          <a:p>
            <a:pPr algn="ctr"/>
            <a:r>
              <a:rPr lang="fr-FR" sz="3600" dirty="0">
                <a:solidFill>
                  <a:schemeClr val="bg1"/>
                </a:solidFill>
                <a:latin typeface="+mj-lt"/>
              </a:rPr>
              <a:t>EN </a:t>
            </a:r>
          </a:p>
          <a:p>
            <a:pPr algn="ctr"/>
            <a:r>
              <a:rPr lang="fr-FR" sz="3600" dirty="0">
                <a:solidFill>
                  <a:schemeClr val="bg1"/>
                </a:solidFill>
                <a:latin typeface="+mj-lt"/>
              </a:rPr>
              <a:t>SUSPENS</a:t>
            </a:r>
          </a:p>
        </p:txBody>
      </p:sp>
      <p:sp>
        <p:nvSpPr>
          <p:cNvPr id="4" name="ZoneTexte 3">
            <a:extLst>
              <a:ext uri="{FF2B5EF4-FFF2-40B4-BE49-F238E27FC236}">
                <a16:creationId xmlns:a16="http://schemas.microsoft.com/office/drawing/2014/main" id="{6F52D2F0-5097-BC29-DB83-4F7C1114FFB2}"/>
              </a:ext>
            </a:extLst>
          </p:cNvPr>
          <p:cNvSpPr txBox="1"/>
          <p:nvPr/>
        </p:nvSpPr>
        <p:spPr>
          <a:xfrm>
            <a:off x="6303363" y="634778"/>
            <a:ext cx="4505739" cy="461665"/>
          </a:xfrm>
          <a:prstGeom prst="rect">
            <a:avLst/>
          </a:prstGeom>
          <a:noFill/>
        </p:spPr>
        <p:txBody>
          <a:bodyPr wrap="square" rtlCol="0">
            <a:spAutoFit/>
          </a:bodyPr>
          <a:lstStyle/>
          <a:p>
            <a:r>
              <a:rPr lang="fr-FR" sz="2400" b="1" i="0" u="none" strike="noStrike" dirty="0">
                <a:solidFill>
                  <a:srgbClr val="212121"/>
                </a:solidFill>
                <a:effectLst/>
                <a:latin typeface="BlinkMacSystemFont"/>
              </a:rPr>
              <a:t>Pour notre patient :</a:t>
            </a:r>
          </a:p>
        </p:txBody>
      </p:sp>
      <p:sp>
        <p:nvSpPr>
          <p:cNvPr id="5" name="ZoneTexte 4">
            <a:extLst>
              <a:ext uri="{FF2B5EF4-FFF2-40B4-BE49-F238E27FC236}">
                <a16:creationId xmlns:a16="http://schemas.microsoft.com/office/drawing/2014/main" id="{B22520F5-8537-9795-62E2-D0E6E8C13AF1}"/>
              </a:ext>
            </a:extLst>
          </p:cNvPr>
          <p:cNvSpPr txBox="1"/>
          <p:nvPr/>
        </p:nvSpPr>
        <p:spPr>
          <a:xfrm>
            <a:off x="7895962" y="4030099"/>
            <a:ext cx="2714076" cy="461665"/>
          </a:xfrm>
          <a:prstGeom prst="rect">
            <a:avLst/>
          </a:prstGeom>
          <a:noFill/>
        </p:spPr>
        <p:txBody>
          <a:bodyPr wrap="none" rtlCol="0">
            <a:spAutoFit/>
          </a:bodyPr>
          <a:lstStyle/>
          <a:p>
            <a:r>
              <a:rPr lang="fr-FR" sz="2400" b="1" dirty="0">
                <a:solidFill>
                  <a:srgbClr val="212121"/>
                </a:solidFill>
                <a:latin typeface="BlinkMacSystemFont"/>
              </a:rPr>
              <a:t>Plus généralement :</a:t>
            </a:r>
          </a:p>
        </p:txBody>
      </p:sp>
      <p:sp>
        <p:nvSpPr>
          <p:cNvPr id="6" name="ZoneTexte 5">
            <a:extLst>
              <a:ext uri="{FF2B5EF4-FFF2-40B4-BE49-F238E27FC236}">
                <a16:creationId xmlns:a16="http://schemas.microsoft.com/office/drawing/2014/main" id="{9BA187B1-CE1E-3173-B9B6-27CA7788D616}"/>
              </a:ext>
            </a:extLst>
          </p:cNvPr>
          <p:cNvSpPr txBox="1"/>
          <p:nvPr/>
        </p:nvSpPr>
        <p:spPr>
          <a:xfrm>
            <a:off x="7886931" y="2101605"/>
            <a:ext cx="3597460" cy="461665"/>
          </a:xfrm>
          <a:prstGeom prst="rect">
            <a:avLst/>
          </a:prstGeom>
          <a:noFill/>
        </p:spPr>
        <p:txBody>
          <a:bodyPr wrap="none" rtlCol="0">
            <a:spAutoFit/>
          </a:bodyPr>
          <a:lstStyle/>
          <a:p>
            <a:pPr marL="285750" indent="-285750">
              <a:buFont typeface="Arial" panose="020B0604020202020204" pitchFamily="34" charset="0"/>
              <a:buChar char="•"/>
            </a:pPr>
            <a:r>
              <a:rPr lang="fr-FR" sz="2400" dirty="0">
                <a:solidFill>
                  <a:srgbClr val="212121"/>
                </a:solidFill>
                <a:latin typeface="BlinkMacSystemFont"/>
              </a:rPr>
              <a:t>Poursuite du traitement?</a:t>
            </a:r>
          </a:p>
        </p:txBody>
      </p:sp>
      <p:sp>
        <p:nvSpPr>
          <p:cNvPr id="7" name="ZoneTexte 6">
            <a:extLst>
              <a:ext uri="{FF2B5EF4-FFF2-40B4-BE49-F238E27FC236}">
                <a16:creationId xmlns:a16="http://schemas.microsoft.com/office/drawing/2014/main" id="{38BD144D-5315-05B4-41FC-0D8029C74205}"/>
              </a:ext>
            </a:extLst>
          </p:cNvPr>
          <p:cNvSpPr txBox="1"/>
          <p:nvPr/>
        </p:nvSpPr>
        <p:spPr>
          <a:xfrm>
            <a:off x="7270769" y="1368137"/>
            <a:ext cx="3129575" cy="461665"/>
          </a:xfrm>
          <a:prstGeom prst="rect">
            <a:avLst/>
          </a:prstGeom>
          <a:noFill/>
        </p:spPr>
        <p:txBody>
          <a:bodyPr wrap="none" rtlCol="0">
            <a:spAutoFit/>
          </a:bodyPr>
          <a:lstStyle/>
          <a:p>
            <a:pPr marL="285750" indent="-285750">
              <a:buFont typeface="Arial" panose="020B0604020202020204" pitchFamily="34" charset="0"/>
              <a:buChar char="•"/>
            </a:pPr>
            <a:r>
              <a:rPr lang="fr-FR" sz="2400" b="0" i="0" u="none" strike="noStrike" dirty="0">
                <a:solidFill>
                  <a:srgbClr val="212121"/>
                </a:solidFill>
                <a:effectLst/>
                <a:latin typeface="BlinkMacSystemFont"/>
              </a:rPr>
              <a:t>Une ou deux entités?</a:t>
            </a:r>
          </a:p>
        </p:txBody>
      </p:sp>
      <p:sp>
        <p:nvSpPr>
          <p:cNvPr id="8" name="ZoneTexte 7">
            <a:extLst>
              <a:ext uri="{FF2B5EF4-FFF2-40B4-BE49-F238E27FC236}">
                <a16:creationId xmlns:a16="http://schemas.microsoft.com/office/drawing/2014/main" id="{17A99614-329E-5B1B-12BD-5847612986FD}"/>
              </a:ext>
            </a:extLst>
          </p:cNvPr>
          <p:cNvSpPr txBox="1"/>
          <p:nvPr/>
        </p:nvSpPr>
        <p:spPr>
          <a:xfrm>
            <a:off x="7270768" y="4763458"/>
            <a:ext cx="4921231" cy="461665"/>
          </a:xfrm>
          <a:prstGeom prst="rect">
            <a:avLst/>
          </a:prstGeom>
          <a:noFill/>
        </p:spPr>
        <p:txBody>
          <a:bodyPr wrap="square" rtlCol="0">
            <a:spAutoFit/>
          </a:bodyPr>
          <a:lstStyle/>
          <a:p>
            <a:pPr marL="342900" indent="-342900">
              <a:buFont typeface="Arial" panose="020B0604020202020204" pitchFamily="34" charset="0"/>
              <a:buChar char="•"/>
            </a:pPr>
            <a:r>
              <a:rPr lang="fr-FR" sz="2400" b="0" i="0" u="none" strike="noStrike" dirty="0">
                <a:solidFill>
                  <a:srgbClr val="212121"/>
                </a:solidFill>
                <a:effectLst/>
                <a:latin typeface="BlinkMacSystemFont"/>
              </a:rPr>
              <a:t>Extension </a:t>
            </a:r>
            <a:r>
              <a:rPr lang="fr-FR" sz="2400" dirty="0">
                <a:solidFill>
                  <a:srgbClr val="212121"/>
                </a:solidFill>
                <a:latin typeface="BlinkMacSystemFont"/>
              </a:rPr>
              <a:t>du spectre des anti-LGI1</a:t>
            </a:r>
            <a:endParaRPr lang="fr-FR" sz="2400" b="0" i="0" u="none" strike="noStrike" dirty="0">
              <a:solidFill>
                <a:srgbClr val="212121"/>
              </a:solidFill>
              <a:effectLst/>
              <a:latin typeface="BlinkMacSystemFont"/>
            </a:endParaRPr>
          </a:p>
        </p:txBody>
      </p:sp>
      <p:sp>
        <p:nvSpPr>
          <p:cNvPr id="9" name="ZoneTexte 8">
            <a:extLst>
              <a:ext uri="{FF2B5EF4-FFF2-40B4-BE49-F238E27FC236}">
                <a16:creationId xmlns:a16="http://schemas.microsoft.com/office/drawing/2014/main" id="{1E470318-C704-6587-75F7-779F7218D635}"/>
              </a:ext>
            </a:extLst>
          </p:cNvPr>
          <p:cNvSpPr txBox="1"/>
          <p:nvPr/>
        </p:nvSpPr>
        <p:spPr>
          <a:xfrm>
            <a:off x="6303363" y="5496928"/>
            <a:ext cx="5747610" cy="830997"/>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rgbClr val="212121"/>
                </a:solidFill>
                <a:latin typeface="BlinkMacSystemFont"/>
              </a:rPr>
              <a:t>Rôle du LGI1 dans le système nerveux périphérique </a:t>
            </a:r>
            <a:r>
              <a:rPr lang="fr-FR" sz="2400" b="0" i="0" u="none" strike="noStrike" dirty="0">
                <a:solidFill>
                  <a:srgbClr val="212121"/>
                </a:solidFill>
                <a:effectLst/>
                <a:latin typeface="BlinkMacSystemFont"/>
              </a:rPr>
              <a:t>  </a:t>
            </a:r>
            <a:endParaRPr lang="fr-FR" sz="2400" dirty="0"/>
          </a:p>
        </p:txBody>
      </p:sp>
      <p:sp>
        <p:nvSpPr>
          <p:cNvPr id="2" name="Rectangle : coins arrondis 1">
            <a:extLst>
              <a:ext uri="{FF2B5EF4-FFF2-40B4-BE49-F238E27FC236}">
                <a16:creationId xmlns:a16="http://schemas.microsoft.com/office/drawing/2014/main" id="{6067BA73-4AEF-01DB-E39F-A0A4825E92F6}"/>
              </a:ext>
            </a:extLst>
          </p:cNvPr>
          <p:cNvSpPr/>
          <p:nvPr/>
        </p:nvSpPr>
        <p:spPr>
          <a:xfrm>
            <a:off x="363421" y="1782713"/>
            <a:ext cx="2981739" cy="3159357"/>
          </a:xfrm>
          <a:prstGeom prst="roundRect">
            <a:avLst/>
          </a:prstGeom>
          <a:noFill/>
          <a:ln w="38100" cmpd="dbl">
            <a:solidFill>
              <a:srgbClr val="90B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F1156BB6-1414-0A68-153B-26521B1BF647}"/>
              </a:ext>
            </a:extLst>
          </p:cNvPr>
          <p:cNvSpPr txBox="1"/>
          <p:nvPr/>
        </p:nvSpPr>
        <p:spPr>
          <a:xfrm>
            <a:off x="363420" y="2023563"/>
            <a:ext cx="2981740" cy="2677656"/>
          </a:xfrm>
          <a:prstGeom prst="rect">
            <a:avLst/>
          </a:prstGeom>
          <a:noFill/>
          <a:ln>
            <a:noFill/>
          </a:ln>
        </p:spPr>
        <p:txBody>
          <a:bodyPr wrap="square" rtlCol="0" anchor="ctr">
            <a:spAutoFit/>
          </a:bodyPr>
          <a:lstStyle/>
          <a:p>
            <a:pPr algn="ctr"/>
            <a:r>
              <a:rPr lang="fr-FR" sz="2400" dirty="0">
                <a:latin typeface="+mj-lt"/>
              </a:rPr>
              <a:t>Diagnostic retenu:</a:t>
            </a:r>
          </a:p>
          <a:p>
            <a:pPr algn="ctr"/>
            <a:endParaRPr lang="fr-FR" sz="2400" dirty="0">
              <a:latin typeface="+mj-lt"/>
            </a:endParaRPr>
          </a:p>
          <a:p>
            <a:pPr algn="ctr"/>
            <a:r>
              <a:rPr lang="fr-FR" sz="2400" dirty="0">
                <a:latin typeface="+mj-lt"/>
              </a:rPr>
              <a:t>Syndrome d’hyperexcitabilité neuromusculaire d’origine auto-immune acquise (LGI1).</a:t>
            </a:r>
          </a:p>
        </p:txBody>
      </p:sp>
    </p:spTree>
    <p:extLst>
      <p:ext uri="{BB962C8B-B14F-4D97-AF65-F5344CB8AC3E}">
        <p14:creationId xmlns:p14="http://schemas.microsoft.com/office/powerpoint/2010/main" val="39942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6" grpId="0"/>
      <p:bldP spid="7" grpId="0"/>
      <p:bldP spid="8" grpId="0"/>
      <p:bldP spid="9" grpId="0"/>
      <p:bldP spid="2" grpId="0" animBg="1"/>
      <p:bldP spid="2" grpId="1" animBg="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4D91BC0-C155-A766-6EAF-675E43D5A069}"/>
              </a:ext>
            </a:extLst>
          </p:cNvPr>
          <p:cNvSpPr txBox="1"/>
          <p:nvPr/>
        </p:nvSpPr>
        <p:spPr>
          <a:xfrm>
            <a:off x="79513" y="2037101"/>
            <a:ext cx="12032974" cy="4616648"/>
          </a:xfrm>
          <a:prstGeom prst="rect">
            <a:avLst/>
          </a:prstGeom>
          <a:noFill/>
        </p:spPr>
        <p:txBody>
          <a:bodyPr wrap="square" rtlCol="0">
            <a:spAutoFit/>
          </a:bodyPr>
          <a:lstStyle/>
          <a:p>
            <a:pPr marL="285750" indent="-285750">
              <a:buFont typeface="Arial" panose="020B0604020202020204" pitchFamily="34" charset="0"/>
              <a:buChar char="•"/>
            </a:pPr>
            <a:r>
              <a:rPr lang="fr-BE" sz="1400" b="0" i="0" u="none" strike="noStrike" dirty="0">
                <a:solidFill>
                  <a:srgbClr val="212121"/>
                </a:solidFill>
                <a:effectLst/>
                <a:latin typeface="BlinkMacSystemFont"/>
              </a:rPr>
              <a:t>van </a:t>
            </a:r>
            <a:r>
              <a:rPr lang="fr-BE" sz="1400" b="0" i="0" u="none" strike="noStrike" dirty="0" err="1">
                <a:solidFill>
                  <a:srgbClr val="212121"/>
                </a:solidFill>
                <a:effectLst/>
                <a:latin typeface="BlinkMacSystemFont"/>
              </a:rPr>
              <a:t>Sonderen</a:t>
            </a:r>
            <a:r>
              <a:rPr lang="fr-BE" sz="1400" b="0" i="0" u="none" strike="noStrike" dirty="0">
                <a:solidFill>
                  <a:srgbClr val="212121"/>
                </a:solidFill>
                <a:effectLst/>
                <a:latin typeface="BlinkMacSystemFont"/>
              </a:rPr>
              <a:t> A, Thijs RD, </a:t>
            </a:r>
            <a:r>
              <a:rPr lang="fr-BE" sz="1400" b="0" i="0" u="none" strike="noStrike" dirty="0" err="1">
                <a:solidFill>
                  <a:srgbClr val="212121"/>
                </a:solidFill>
                <a:effectLst/>
                <a:latin typeface="BlinkMacSystemFont"/>
              </a:rPr>
              <a:t>Coenders</a:t>
            </a:r>
            <a:r>
              <a:rPr lang="fr-BE" sz="1400" b="0" i="0" u="none" strike="noStrike" dirty="0">
                <a:solidFill>
                  <a:srgbClr val="212121"/>
                </a:solidFill>
                <a:effectLst/>
                <a:latin typeface="BlinkMacSystemFont"/>
              </a:rPr>
              <a:t> EC, </a:t>
            </a:r>
            <a:r>
              <a:rPr lang="fr-BE" sz="1400" b="0" i="0" u="none" strike="noStrike" dirty="0" err="1">
                <a:solidFill>
                  <a:srgbClr val="212121"/>
                </a:solidFill>
                <a:effectLst/>
                <a:latin typeface="BlinkMacSystemFont"/>
              </a:rPr>
              <a:t>Jiskoot</a:t>
            </a:r>
            <a:r>
              <a:rPr lang="fr-BE" sz="1400" b="0" i="0" u="none" strike="noStrike" dirty="0">
                <a:solidFill>
                  <a:srgbClr val="212121"/>
                </a:solidFill>
                <a:effectLst/>
                <a:latin typeface="BlinkMacSystemFont"/>
              </a:rPr>
              <a:t> LC, Sanchez E, de </a:t>
            </a:r>
            <a:r>
              <a:rPr lang="fr-BE" sz="1400" b="0" i="0" u="none" strike="noStrike" dirty="0" err="1">
                <a:solidFill>
                  <a:srgbClr val="212121"/>
                </a:solidFill>
                <a:effectLst/>
                <a:latin typeface="BlinkMacSystemFont"/>
              </a:rPr>
              <a:t>Bruijn</a:t>
            </a:r>
            <a:r>
              <a:rPr lang="fr-BE" sz="1400" b="0" i="0" u="none" strike="noStrike" dirty="0">
                <a:solidFill>
                  <a:srgbClr val="212121"/>
                </a:solidFill>
                <a:effectLst/>
                <a:latin typeface="BlinkMacSystemFont"/>
              </a:rPr>
              <a:t> MA, van </a:t>
            </a:r>
            <a:r>
              <a:rPr lang="fr-BE" sz="1400" b="0" i="0" u="none" strike="noStrike" dirty="0" err="1">
                <a:solidFill>
                  <a:srgbClr val="212121"/>
                </a:solidFill>
                <a:effectLst/>
                <a:latin typeface="BlinkMacSystemFont"/>
              </a:rPr>
              <a:t>Coevorden-Hameete</a:t>
            </a:r>
            <a:r>
              <a:rPr lang="fr-BE" sz="1400" b="0" i="0" u="none" strike="noStrike" dirty="0">
                <a:solidFill>
                  <a:srgbClr val="212121"/>
                </a:solidFill>
                <a:effectLst/>
                <a:latin typeface="BlinkMacSystemFont"/>
              </a:rPr>
              <a:t> MH, Wirtz PW, </a:t>
            </a:r>
            <a:r>
              <a:rPr lang="fr-BE" sz="1400" b="0" i="0" u="none" strike="noStrike" dirty="0" err="1">
                <a:solidFill>
                  <a:srgbClr val="212121"/>
                </a:solidFill>
                <a:effectLst/>
                <a:latin typeface="BlinkMacSystemFont"/>
              </a:rPr>
              <a:t>Schreurs</a:t>
            </a:r>
            <a:r>
              <a:rPr lang="fr-BE" sz="1400" b="0" i="0" u="none" strike="noStrike" dirty="0">
                <a:solidFill>
                  <a:srgbClr val="212121"/>
                </a:solidFill>
                <a:effectLst/>
                <a:latin typeface="BlinkMacSystemFont"/>
              </a:rPr>
              <a:t> MW, </a:t>
            </a:r>
            <a:r>
              <a:rPr lang="fr-BE" sz="1400" b="0" i="0" u="none" strike="noStrike" dirty="0" err="1">
                <a:solidFill>
                  <a:srgbClr val="212121"/>
                </a:solidFill>
                <a:effectLst/>
                <a:latin typeface="BlinkMacSystemFont"/>
              </a:rPr>
              <a:t>Sillevis</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Smitt</a:t>
            </a:r>
            <a:r>
              <a:rPr lang="fr-BE" sz="1400" b="0" i="0" u="none" strike="noStrike" dirty="0">
                <a:solidFill>
                  <a:srgbClr val="212121"/>
                </a:solidFill>
                <a:effectLst/>
                <a:latin typeface="BlinkMacSystemFont"/>
              </a:rPr>
              <a:t> PA, </a:t>
            </a:r>
            <a:r>
              <a:rPr lang="fr-BE" sz="1400" b="0" i="0" u="none" strike="noStrike" dirty="0" err="1">
                <a:solidFill>
                  <a:srgbClr val="212121"/>
                </a:solidFill>
                <a:effectLst/>
                <a:latin typeface="BlinkMacSystemFont"/>
              </a:rPr>
              <a:t>Titulaer</a:t>
            </a:r>
            <a:r>
              <a:rPr lang="fr-BE" sz="1400" b="0" i="0" u="none" strike="noStrike" dirty="0">
                <a:solidFill>
                  <a:srgbClr val="212121"/>
                </a:solidFill>
                <a:effectLst/>
                <a:latin typeface="BlinkMacSystemFont"/>
              </a:rPr>
              <a:t> MJ. Anti-LGI1 </a:t>
            </a:r>
            <a:r>
              <a:rPr lang="fr-BE" sz="1400" b="0" i="0" u="none" strike="noStrike" dirty="0" err="1">
                <a:solidFill>
                  <a:srgbClr val="212121"/>
                </a:solidFill>
                <a:effectLst/>
                <a:latin typeface="BlinkMacSystemFont"/>
              </a:rPr>
              <a:t>encephalitis</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Clinical</a:t>
            </a:r>
            <a:r>
              <a:rPr lang="fr-BE" sz="1400" b="0" i="0" u="none" strike="noStrike" dirty="0">
                <a:solidFill>
                  <a:srgbClr val="212121"/>
                </a:solidFill>
                <a:effectLst/>
                <a:latin typeface="BlinkMacSystemFont"/>
              </a:rPr>
              <a:t> syndrome and long-</a:t>
            </a:r>
            <a:r>
              <a:rPr lang="fr-BE" sz="1400" b="0" i="0" u="none" strike="noStrike" dirty="0" err="1">
                <a:solidFill>
                  <a:srgbClr val="212121"/>
                </a:solidFill>
                <a:effectLst/>
                <a:latin typeface="BlinkMacSystemFont"/>
              </a:rPr>
              <a:t>term</a:t>
            </a:r>
            <a:r>
              <a:rPr lang="fr-BE" sz="1400" b="0" i="0" u="none" strike="noStrike" dirty="0">
                <a:solidFill>
                  <a:srgbClr val="212121"/>
                </a:solidFill>
                <a:effectLst/>
                <a:latin typeface="BlinkMacSystemFont"/>
              </a:rPr>
              <a:t> follow-up. </a:t>
            </a:r>
            <a:r>
              <a:rPr lang="fr-BE" sz="1400" b="0" i="0" u="none" strike="noStrike" dirty="0" err="1">
                <a:solidFill>
                  <a:srgbClr val="212121"/>
                </a:solidFill>
                <a:effectLst/>
                <a:latin typeface="BlinkMacSystemFont"/>
              </a:rPr>
              <a:t>Neurology</a:t>
            </a:r>
            <a:r>
              <a:rPr lang="fr-BE" sz="1400" b="0" i="0" u="none" strike="noStrike" dirty="0">
                <a:solidFill>
                  <a:srgbClr val="212121"/>
                </a:solidFill>
                <a:effectLst/>
                <a:latin typeface="BlinkMacSystemFont"/>
              </a:rPr>
              <a:t>. 2016 </a:t>
            </a:r>
            <a:r>
              <a:rPr lang="fr-BE" sz="1400" b="0" i="0" u="none" strike="noStrike" dirty="0" err="1">
                <a:solidFill>
                  <a:srgbClr val="212121"/>
                </a:solidFill>
                <a:effectLst/>
                <a:latin typeface="BlinkMacSystemFont"/>
              </a:rPr>
              <a:t>Oct</a:t>
            </a:r>
            <a:r>
              <a:rPr lang="fr-BE" sz="1400" b="0" i="0" u="none" strike="noStrike" dirty="0">
                <a:solidFill>
                  <a:srgbClr val="212121"/>
                </a:solidFill>
                <a:effectLst/>
                <a:latin typeface="BlinkMacSystemFont"/>
              </a:rPr>
              <a:t> 4;87(14):1449-1456. </a:t>
            </a:r>
          </a:p>
          <a:p>
            <a:pPr marL="285750" indent="-285750">
              <a:buFont typeface="Arial" panose="020B0604020202020204" pitchFamily="34" charset="0"/>
              <a:buChar char="•"/>
            </a:pPr>
            <a:r>
              <a:rPr lang="fr-FR" sz="1400" dirty="0" err="1"/>
              <a:t>Lahoria</a:t>
            </a:r>
            <a:r>
              <a:rPr lang="fr-FR" sz="1400" dirty="0"/>
              <a:t> R, </a:t>
            </a:r>
            <a:r>
              <a:rPr lang="fr-FR" sz="1400" dirty="0" err="1"/>
              <a:t>Pittock</a:t>
            </a:r>
            <a:r>
              <a:rPr lang="fr-FR" sz="1400" dirty="0"/>
              <a:t> SJ, </a:t>
            </a:r>
            <a:r>
              <a:rPr lang="fr-FR" sz="1400" dirty="0" err="1"/>
              <a:t>Gadoth</a:t>
            </a:r>
            <a:r>
              <a:rPr lang="fr-FR" sz="1400" dirty="0"/>
              <a:t> A, </a:t>
            </a:r>
            <a:r>
              <a:rPr lang="fr-FR" sz="1400" dirty="0" err="1"/>
              <a:t>Engelstad</a:t>
            </a:r>
            <a:r>
              <a:rPr lang="fr-FR" sz="1400" dirty="0"/>
              <a:t> JK, Lennon VA, Klein CJ. </a:t>
            </a:r>
            <a:r>
              <a:rPr lang="fr-FR" sz="1400" dirty="0" err="1"/>
              <a:t>Clinical-pathologic</a:t>
            </a:r>
            <a:r>
              <a:rPr lang="fr-FR" sz="1400" dirty="0"/>
              <a:t> </a:t>
            </a:r>
            <a:r>
              <a:rPr lang="fr-FR" sz="1400" dirty="0" err="1"/>
              <a:t>correlations</a:t>
            </a:r>
            <a:r>
              <a:rPr lang="fr-FR" sz="1400" dirty="0"/>
              <a:t> in voltage-</a:t>
            </a:r>
            <a:r>
              <a:rPr lang="fr-FR" sz="1400" dirty="0" err="1"/>
              <a:t>gated</a:t>
            </a:r>
            <a:r>
              <a:rPr lang="fr-FR" sz="1400" dirty="0"/>
              <a:t> Kv1 potassium </a:t>
            </a:r>
            <a:r>
              <a:rPr lang="fr-FR" sz="1400" dirty="0" err="1"/>
              <a:t>channel</a:t>
            </a:r>
            <a:r>
              <a:rPr lang="fr-FR" sz="1400" dirty="0"/>
              <a:t> </a:t>
            </a:r>
            <a:r>
              <a:rPr lang="fr-FR" sz="1400" dirty="0" err="1"/>
              <a:t>complex-subtyped</a:t>
            </a:r>
            <a:r>
              <a:rPr lang="fr-FR" sz="1400" dirty="0"/>
              <a:t> </a:t>
            </a:r>
            <a:r>
              <a:rPr lang="fr-FR" sz="1400" dirty="0" err="1"/>
              <a:t>autoimmune</a:t>
            </a:r>
            <a:r>
              <a:rPr lang="fr-FR" sz="1400" dirty="0"/>
              <a:t> </a:t>
            </a:r>
            <a:r>
              <a:rPr lang="fr-FR" sz="1400" dirty="0" err="1"/>
              <a:t>painful</a:t>
            </a:r>
            <a:r>
              <a:rPr lang="fr-FR" sz="1400" dirty="0"/>
              <a:t> </a:t>
            </a:r>
            <a:r>
              <a:rPr lang="fr-FR" sz="1400" dirty="0" err="1"/>
              <a:t>polyneuropathy</a:t>
            </a:r>
            <a:r>
              <a:rPr lang="fr-FR" sz="1400" dirty="0"/>
              <a:t>. Muscle Nerve. 2017 Apr;55(4):520-525. </a:t>
            </a:r>
          </a:p>
          <a:p>
            <a:pPr marL="285750" indent="-285750">
              <a:buFont typeface="Arial" panose="020B0604020202020204" pitchFamily="34" charset="0"/>
              <a:buChar char="•"/>
            </a:pPr>
            <a:r>
              <a:rPr lang="fr-FR" sz="1400" dirty="0"/>
              <a:t>Klein CJ, Lennon VA, Aston PA, McKeon A, </a:t>
            </a:r>
            <a:r>
              <a:rPr lang="fr-FR" sz="1400" dirty="0" err="1"/>
              <a:t>Pittock</a:t>
            </a:r>
            <a:r>
              <a:rPr lang="fr-FR" sz="1400" dirty="0"/>
              <a:t> SJ. </a:t>
            </a:r>
            <a:r>
              <a:rPr lang="fr-FR" sz="1400" dirty="0" err="1"/>
              <a:t>Chronic</a:t>
            </a:r>
            <a:r>
              <a:rPr lang="fr-FR" sz="1400" dirty="0"/>
              <a:t> pain as a manifestation of potassium </a:t>
            </a:r>
            <a:r>
              <a:rPr lang="fr-FR" sz="1400" dirty="0" err="1"/>
              <a:t>channel-complex</a:t>
            </a:r>
            <a:r>
              <a:rPr lang="fr-FR" sz="1400" dirty="0"/>
              <a:t> </a:t>
            </a:r>
            <a:r>
              <a:rPr lang="fr-FR" sz="1400" dirty="0" err="1"/>
              <a:t>autoimmunity</a:t>
            </a:r>
            <a:r>
              <a:rPr lang="fr-FR" sz="1400" dirty="0"/>
              <a:t>. </a:t>
            </a:r>
            <a:r>
              <a:rPr lang="fr-FR" sz="1400" dirty="0" err="1"/>
              <a:t>Neurology</a:t>
            </a:r>
            <a:r>
              <a:rPr lang="fr-FR" sz="1400" dirty="0"/>
              <a:t>. 2012 Sep 11;79(11):1136-44. </a:t>
            </a:r>
          </a:p>
          <a:p>
            <a:pPr marL="285750" indent="-285750">
              <a:buFont typeface="Arial" panose="020B0604020202020204" pitchFamily="34" charset="0"/>
              <a:buChar char="•"/>
            </a:pPr>
            <a:r>
              <a:rPr lang="fr-BE" sz="1400" b="0" i="0" u="none" strike="noStrike" dirty="0" err="1">
                <a:solidFill>
                  <a:srgbClr val="212121"/>
                </a:solidFill>
                <a:effectLst/>
                <a:latin typeface="BlinkMacSystemFont"/>
              </a:rPr>
              <a:t>Berzero</a:t>
            </a:r>
            <a:r>
              <a:rPr lang="fr-BE" sz="1400" b="0" i="0" u="none" strike="noStrike" dirty="0">
                <a:solidFill>
                  <a:srgbClr val="212121"/>
                </a:solidFill>
                <a:effectLst/>
                <a:latin typeface="BlinkMacSystemFont"/>
              </a:rPr>
              <a:t> G, </a:t>
            </a:r>
            <a:r>
              <a:rPr lang="fr-BE" sz="1400" b="0" i="0" u="none" strike="noStrike" dirty="0" err="1">
                <a:solidFill>
                  <a:srgbClr val="212121"/>
                </a:solidFill>
                <a:effectLst/>
                <a:latin typeface="BlinkMacSystemFont"/>
              </a:rPr>
              <a:t>Lenglet</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T</a:t>
            </a:r>
            <a:r>
              <a:rPr lang="fr-BE" sz="1400" b="0" i="0" u="none" strike="noStrike" dirty="0">
                <a:solidFill>
                  <a:srgbClr val="212121"/>
                </a:solidFill>
                <a:effectLst/>
                <a:latin typeface="BlinkMacSystemFont"/>
              </a:rPr>
              <a:t>, Giry M, d'</a:t>
            </a:r>
            <a:r>
              <a:rPr lang="fr-BE" sz="1400" b="0" i="0" u="none" strike="noStrike" dirty="0" err="1">
                <a:solidFill>
                  <a:srgbClr val="212121"/>
                </a:solidFill>
                <a:effectLst/>
                <a:latin typeface="BlinkMacSystemFont"/>
              </a:rPr>
              <a:t>Anglejan</a:t>
            </a:r>
            <a:r>
              <a:rPr lang="fr-BE" sz="1400" b="0" i="0" u="none" strike="noStrike" dirty="0">
                <a:solidFill>
                  <a:srgbClr val="212121"/>
                </a:solidFill>
                <a:effectLst/>
                <a:latin typeface="BlinkMacSystemFont"/>
              </a:rPr>
              <a:t> J, Joubert B, Cohen F, </a:t>
            </a:r>
            <a:r>
              <a:rPr lang="fr-BE" sz="1400" b="0" i="0" u="none" strike="noStrike" dirty="0" err="1">
                <a:solidFill>
                  <a:srgbClr val="212121"/>
                </a:solidFill>
                <a:effectLst/>
                <a:latin typeface="BlinkMacSystemFont"/>
              </a:rPr>
              <a:t>Psimaras</a:t>
            </a:r>
            <a:r>
              <a:rPr lang="fr-BE" sz="1400" b="0" i="0" u="none" strike="noStrike" dirty="0">
                <a:solidFill>
                  <a:srgbClr val="212121"/>
                </a:solidFill>
                <a:effectLst/>
                <a:latin typeface="BlinkMacSystemFont"/>
              </a:rPr>
              <a:t> D. </a:t>
            </a:r>
            <a:r>
              <a:rPr lang="fr-BE" sz="1400" b="0" i="0" u="none" strike="noStrike" dirty="0" err="1">
                <a:solidFill>
                  <a:srgbClr val="212121"/>
                </a:solidFill>
                <a:effectLst/>
                <a:latin typeface="BlinkMacSystemFont"/>
              </a:rPr>
              <a:t>Neuropathic</a:t>
            </a:r>
            <a:r>
              <a:rPr lang="fr-BE" sz="1400" b="0" i="0" u="none" strike="noStrike" dirty="0">
                <a:solidFill>
                  <a:srgbClr val="212121"/>
                </a:solidFill>
                <a:effectLst/>
                <a:latin typeface="BlinkMacSystemFont"/>
              </a:rPr>
              <a:t> pain, </a:t>
            </a:r>
            <a:r>
              <a:rPr lang="fr-BE" sz="1400" b="0" i="0" u="none" strike="noStrike" dirty="0" err="1">
                <a:solidFill>
                  <a:srgbClr val="212121"/>
                </a:solidFill>
                <a:effectLst/>
                <a:latin typeface="BlinkMacSystemFont"/>
              </a:rPr>
              <a:t>dysautonomia</a:t>
            </a:r>
            <a:r>
              <a:rPr lang="fr-BE" sz="1400" b="0" i="0" u="none" strike="noStrike" dirty="0">
                <a:solidFill>
                  <a:srgbClr val="212121"/>
                </a:solidFill>
                <a:effectLst/>
                <a:latin typeface="BlinkMacSystemFont"/>
              </a:rPr>
              <a:t>, and nerve </a:t>
            </a:r>
            <a:r>
              <a:rPr lang="fr-BE" sz="1400" b="0" i="0" u="none" strike="noStrike" dirty="0" err="1">
                <a:solidFill>
                  <a:srgbClr val="212121"/>
                </a:solidFill>
                <a:effectLst/>
                <a:latin typeface="BlinkMacSystemFont"/>
              </a:rPr>
              <a:t>hyperexcitability</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Expanding</a:t>
            </a:r>
            <a:r>
              <a:rPr lang="fr-BE" sz="1400" b="0" i="0" u="none" strike="noStrike" dirty="0">
                <a:solidFill>
                  <a:srgbClr val="212121"/>
                </a:solidFill>
                <a:effectLst/>
                <a:latin typeface="BlinkMacSystemFont"/>
              </a:rPr>
              <a:t> the </a:t>
            </a:r>
            <a:r>
              <a:rPr lang="fr-BE" sz="1400" b="0" i="0" u="none" strike="noStrike" dirty="0" err="1">
                <a:solidFill>
                  <a:srgbClr val="212121"/>
                </a:solidFill>
                <a:effectLst/>
                <a:latin typeface="BlinkMacSystemFont"/>
              </a:rPr>
              <a:t>spectrum</a:t>
            </a:r>
            <a:r>
              <a:rPr lang="fr-BE" sz="1400" b="0" i="0" u="none" strike="noStrike" dirty="0">
                <a:solidFill>
                  <a:srgbClr val="212121"/>
                </a:solidFill>
                <a:effectLst/>
                <a:latin typeface="BlinkMacSystemFont"/>
              </a:rPr>
              <a:t> of LGI1 </a:t>
            </a:r>
            <a:r>
              <a:rPr lang="fr-BE" sz="1400" b="0" i="0" u="none" strike="noStrike" dirty="0" err="1">
                <a:solidFill>
                  <a:srgbClr val="212121"/>
                </a:solidFill>
                <a:effectLst/>
                <a:latin typeface="BlinkMacSystemFont"/>
              </a:rPr>
              <a:t>autoimmunity</a:t>
            </a:r>
            <a:r>
              <a:rPr lang="fr-BE" sz="1400" b="0" i="0" u="none" strike="noStrike" dirty="0">
                <a:solidFill>
                  <a:srgbClr val="212121"/>
                </a:solidFill>
                <a:effectLst/>
                <a:latin typeface="BlinkMacSystemFont"/>
              </a:rPr>
              <a:t>. Clin </a:t>
            </a:r>
            <a:r>
              <a:rPr lang="fr-BE" sz="1400" b="0" i="0" u="none" strike="noStrike" dirty="0" err="1">
                <a:solidFill>
                  <a:srgbClr val="212121"/>
                </a:solidFill>
                <a:effectLst/>
                <a:latin typeface="BlinkMacSystemFont"/>
              </a:rPr>
              <a:t>Neurophysiol</a:t>
            </a:r>
            <a:r>
              <a:rPr lang="fr-BE" sz="1400" b="0" i="0" u="none" strike="noStrike" dirty="0">
                <a:solidFill>
                  <a:srgbClr val="212121"/>
                </a:solidFill>
                <a:effectLst/>
                <a:latin typeface="BlinkMacSystemFont"/>
              </a:rPr>
              <a:t>. 2019 Feb;130(2):248-250. </a:t>
            </a:r>
          </a:p>
          <a:p>
            <a:pPr marL="285750" indent="-285750">
              <a:buFont typeface="Arial" panose="020B0604020202020204" pitchFamily="34" charset="0"/>
              <a:buChar char="•"/>
            </a:pPr>
            <a:r>
              <a:rPr lang="fr-BE" sz="1400" b="0" i="0" u="none" strike="noStrike" dirty="0" err="1">
                <a:solidFill>
                  <a:srgbClr val="212121"/>
                </a:solidFill>
                <a:effectLst/>
                <a:latin typeface="BlinkMacSystemFont"/>
              </a:rPr>
              <a:t>Anderyas</a:t>
            </a:r>
            <a:r>
              <a:rPr lang="fr-BE" sz="1400" b="0" i="0" u="none" strike="noStrike" dirty="0">
                <a:solidFill>
                  <a:srgbClr val="212121"/>
                </a:solidFill>
                <a:effectLst/>
                <a:latin typeface="BlinkMacSystemFont"/>
              </a:rPr>
              <a:t> P, Halliday A, </a:t>
            </a:r>
            <a:r>
              <a:rPr lang="fr-BE" sz="1400" b="0" i="0" u="none" strike="noStrike" dirty="0" err="1">
                <a:solidFill>
                  <a:srgbClr val="212121"/>
                </a:solidFill>
                <a:effectLst/>
                <a:latin typeface="BlinkMacSystemFont"/>
              </a:rPr>
              <a:t>Reardon</a:t>
            </a:r>
            <a:r>
              <a:rPr lang="fr-BE" sz="1400" b="0" i="0" u="none" strike="noStrike" dirty="0">
                <a:solidFill>
                  <a:srgbClr val="212121"/>
                </a:solidFill>
                <a:effectLst/>
                <a:latin typeface="BlinkMacSystemFont"/>
              </a:rPr>
              <a:t> K. Anti-LGI1-Associated </a:t>
            </a:r>
            <a:r>
              <a:rPr lang="fr-BE" sz="1400" b="0" i="0" u="none" strike="noStrike" dirty="0" err="1">
                <a:solidFill>
                  <a:srgbClr val="212121"/>
                </a:solidFill>
                <a:effectLst/>
                <a:latin typeface="BlinkMacSystemFont"/>
              </a:rPr>
              <a:t>Myopathy</a:t>
            </a:r>
            <a:r>
              <a:rPr lang="fr-BE" sz="1400" b="0" i="0" u="none" strike="noStrike" dirty="0">
                <a:solidFill>
                  <a:srgbClr val="212121"/>
                </a:solidFill>
                <a:effectLst/>
                <a:latin typeface="BlinkMacSystemFont"/>
              </a:rPr>
              <a:t> in the Setting of </a:t>
            </a:r>
            <a:r>
              <a:rPr lang="fr-BE" sz="1400" b="0" i="0" u="none" strike="noStrike" dirty="0" err="1">
                <a:solidFill>
                  <a:srgbClr val="212121"/>
                </a:solidFill>
                <a:effectLst/>
                <a:latin typeface="BlinkMacSystemFont"/>
              </a:rPr>
              <a:t>Neuromuscular</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Hyperexcitability</a:t>
            </a:r>
            <a:r>
              <a:rPr lang="fr-BE" sz="1400" b="0" i="0" u="none" strike="noStrike" dirty="0">
                <a:solidFill>
                  <a:srgbClr val="212121"/>
                </a:solidFill>
                <a:effectLst/>
                <a:latin typeface="BlinkMacSystemFont"/>
              </a:rPr>
              <a:t> Syndrome. JAMA </a:t>
            </a:r>
            <a:r>
              <a:rPr lang="fr-BE" sz="1400" b="0" i="0" u="none" strike="noStrike" dirty="0" err="1">
                <a:solidFill>
                  <a:srgbClr val="212121"/>
                </a:solidFill>
                <a:effectLst/>
                <a:latin typeface="BlinkMacSystemFont"/>
              </a:rPr>
              <a:t>Neurol</a:t>
            </a:r>
            <a:r>
              <a:rPr lang="fr-BE" sz="1400" b="0" i="0" u="none" strike="noStrike" dirty="0">
                <a:solidFill>
                  <a:srgbClr val="212121"/>
                </a:solidFill>
                <a:effectLst/>
                <a:latin typeface="BlinkMacSystemFont"/>
              </a:rPr>
              <a:t>. 2022 </a:t>
            </a:r>
            <a:r>
              <a:rPr lang="fr-BE" sz="1400" b="0" i="0" u="none" strike="noStrike" dirty="0" err="1">
                <a:solidFill>
                  <a:srgbClr val="212121"/>
                </a:solidFill>
                <a:effectLst/>
                <a:latin typeface="BlinkMacSystemFont"/>
              </a:rPr>
              <a:t>Dec</a:t>
            </a:r>
            <a:r>
              <a:rPr lang="fr-BE" sz="1400" b="0" i="0" u="none" strike="noStrike" dirty="0">
                <a:solidFill>
                  <a:srgbClr val="212121"/>
                </a:solidFill>
                <a:effectLst/>
                <a:latin typeface="BlinkMacSystemFont"/>
              </a:rPr>
              <a:t> 1;79(12):1319-1320. </a:t>
            </a:r>
          </a:p>
          <a:p>
            <a:pPr marL="285750" indent="-285750">
              <a:buFont typeface="Arial" panose="020B0604020202020204" pitchFamily="34" charset="0"/>
              <a:buChar char="•"/>
            </a:pPr>
            <a:r>
              <a:rPr lang="fr-FR" sz="1400" dirty="0" err="1"/>
              <a:t>Trikamji</a:t>
            </a:r>
            <a:r>
              <a:rPr lang="fr-FR" sz="1400" dirty="0"/>
              <a:t> B., </a:t>
            </a:r>
            <a:r>
              <a:rPr lang="fr-FR" sz="1400" dirty="0" err="1"/>
              <a:t>Brancheck</a:t>
            </a:r>
            <a:r>
              <a:rPr lang="fr-FR" sz="1400" dirty="0"/>
              <a:t> L., Day G., </a:t>
            </a:r>
            <a:r>
              <a:rPr lang="fr-FR" sz="1400" dirty="0" err="1"/>
              <a:t>Bucelli</a:t>
            </a:r>
            <a:r>
              <a:rPr lang="fr-FR" sz="1400" dirty="0"/>
              <a:t> B. Immune </a:t>
            </a:r>
            <a:r>
              <a:rPr lang="fr-FR" sz="1400" dirty="0" err="1"/>
              <a:t>mediated</a:t>
            </a:r>
            <a:r>
              <a:rPr lang="fr-FR" sz="1400" dirty="0"/>
              <a:t> </a:t>
            </a:r>
            <a:r>
              <a:rPr lang="fr-FR" sz="1400" dirty="0" err="1"/>
              <a:t>radiculoneuropathy</a:t>
            </a:r>
            <a:r>
              <a:rPr lang="fr-FR" sz="1400" dirty="0"/>
              <a:t> </a:t>
            </a:r>
            <a:r>
              <a:rPr lang="fr-FR" sz="1400" dirty="0" err="1"/>
              <a:t>associated</a:t>
            </a:r>
            <a:r>
              <a:rPr lang="fr-FR" sz="1400" dirty="0"/>
              <a:t> </a:t>
            </a:r>
            <a:r>
              <a:rPr lang="fr-FR" sz="1400" dirty="0" err="1"/>
              <a:t>with</a:t>
            </a:r>
            <a:r>
              <a:rPr lang="fr-FR" sz="1400" dirty="0"/>
              <a:t> </a:t>
            </a:r>
            <a:r>
              <a:rPr lang="fr-FR" sz="1400" dirty="0" err="1"/>
              <a:t>serum</a:t>
            </a:r>
            <a:r>
              <a:rPr lang="fr-FR" sz="1400" dirty="0"/>
              <a:t> anti-Lgi-1 </a:t>
            </a:r>
            <a:r>
              <a:rPr lang="fr-FR" sz="1400" dirty="0" err="1"/>
              <a:t>autoantibodies</a:t>
            </a:r>
            <a:r>
              <a:rPr lang="fr-FR" sz="1400" dirty="0"/>
              <a:t>. </a:t>
            </a:r>
            <a:r>
              <a:rPr lang="fr-FR" sz="1400" dirty="0" err="1"/>
              <a:t>Neurology</a:t>
            </a:r>
            <a:r>
              <a:rPr lang="fr-FR" sz="1400" dirty="0"/>
              <a:t>. 2021 96:15 SUPPL 1 </a:t>
            </a:r>
          </a:p>
          <a:p>
            <a:pPr marL="285750" indent="-285750">
              <a:buFont typeface="Arial" panose="020B0604020202020204" pitchFamily="34" charset="0"/>
              <a:buChar char="•"/>
            </a:pPr>
            <a:r>
              <a:rPr lang="fr-BE" sz="1400" b="0" i="0" u="none" strike="noStrike" dirty="0">
                <a:solidFill>
                  <a:srgbClr val="212121"/>
                </a:solidFill>
                <a:effectLst/>
                <a:latin typeface="BlinkMacSystemFont"/>
              </a:rPr>
              <a:t>Lancaster E. </a:t>
            </a:r>
            <a:r>
              <a:rPr lang="fr-BE" sz="1400" b="0" i="0" u="none" strike="noStrike" dirty="0" err="1">
                <a:solidFill>
                  <a:srgbClr val="212121"/>
                </a:solidFill>
                <a:effectLst/>
                <a:latin typeface="BlinkMacSystemFont"/>
              </a:rPr>
              <a:t>Paraneoplastic</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Disorders</a:t>
            </a:r>
            <a:r>
              <a:rPr lang="fr-BE" sz="1400" b="0" i="0" u="none" strike="noStrike" dirty="0">
                <a:solidFill>
                  <a:srgbClr val="212121"/>
                </a:solidFill>
                <a:effectLst/>
                <a:latin typeface="BlinkMacSystemFont"/>
              </a:rPr>
              <a:t>. Continuum (</a:t>
            </a:r>
            <a:r>
              <a:rPr lang="fr-BE" sz="1400" b="0" i="0" u="none" strike="noStrike" dirty="0" err="1">
                <a:solidFill>
                  <a:srgbClr val="212121"/>
                </a:solidFill>
                <a:effectLst/>
                <a:latin typeface="BlinkMacSystemFont"/>
              </a:rPr>
              <a:t>Minneap</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Minn</a:t>
            </a:r>
            <a:r>
              <a:rPr lang="fr-BE" sz="1400" b="0" i="0" u="none" strike="noStrike" dirty="0">
                <a:solidFill>
                  <a:srgbClr val="212121"/>
                </a:solidFill>
                <a:effectLst/>
                <a:latin typeface="BlinkMacSystemFont"/>
              </a:rPr>
              <a:t>). 2017 Dec;23(6, Neuro-</a:t>
            </a:r>
            <a:r>
              <a:rPr lang="fr-BE" sz="1400" b="0" i="0" u="none" strike="noStrike" dirty="0" err="1">
                <a:solidFill>
                  <a:srgbClr val="212121"/>
                </a:solidFill>
                <a:effectLst/>
                <a:latin typeface="BlinkMacSystemFont"/>
              </a:rPr>
              <a:t>oncology</a:t>
            </a:r>
            <a:r>
              <a:rPr lang="fr-BE" sz="1400" b="0" i="0" u="none" strike="noStrike" dirty="0">
                <a:solidFill>
                  <a:srgbClr val="212121"/>
                </a:solidFill>
                <a:effectLst/>
                <a:latin typeface="BlinkMacSystemFont"/>
              </a:rPr>
              <a:t>):1653-1679. </a:t>
            </a:r>
            <a:r>
              <a:rPr lang="fr-BE" sz="1400" b="0" i="0" u="none" strike="noStrike" dirty="0" err="1">
                <a:solidFill>
                  <a:srgbClr val="212121"/>
                </a:solidFill>
                <a:effectLst/>
                <a:latin typeface="BlinkMacSystemFont"/>
              </a:rPr>
              <a:t>Kegel</a:t>
            </a:r>
            <a:r>
              <a:rPr lang="fr-BE" sz="1400" b="0" i="0" u="none" strike="noStrike" dirty="0">
                <a:solidFill>
                  <a:srgbClr val="212121"/>
                </a:solidFill>
                <a:effectLst/>
                <a:latin typeface="BlinkMacSystemFont"/>
              </a:rPr>
              <a:t> L, </a:t>
            </a:r>
            <a:r>
              <a:rPr lang="fr-BE" sz="1400" b="0" i="0" u="none" strike="noStrike" dirty="0" err="1">
                <a:solidFill>
                  <a:srgbClr val="212121"/>
                </a:solidFill>
                <a:effectLst/>
                <a:latin typeface="BlinkMacSystemFont"/>
              </a:rPr>
              <a:t>Aunin</a:t>
            </a:r>
            <a:r>
              <a:rPr lang="fr-BE" sz="1400" b="0" i="0" u="none" strike="noStrike" dirty="0">
                <a:solidFill>
                  <a:srgbClr val="212121"/>
                </a:solidFill>
                <a:effectLst/>
                <a:latin typeface="BlinkMacSystemFont"/>
              </a:rPr>
              <a:t> E, </a:t>
            </a:r>
            <a:r>
              <a:rPr lang="fr-BE" sz="1400" b="0" i="0" u="none" strike="noStrike" dirty="0" err="1">
                <a:solidFill>
                  <a:srgbClr val="212121"/>
                </a:solidFill>
                <a:effectLst/>
                <a:latin typeface="BlinkMacSystemFont"/>
              </a:rPr>
              <a:t>Meijer</a:t>
            </a:r>
            <a:r>
              <a:rPr lang="fr-BE" sz="1400" b="0" i="0" u="none" strike="noStrike" dirty="0">
                <a:solidFill>
                  <a:srgbClr val="212121"/>
                </a:solidFill>
                <a:effectLst/>
                <a:latin typeface="BlinkMacSystemFont"/>
              </a:rPr>
              <a:t> D, </a:t>
            </a:r>
            <a:r>
              <a:rPr lang="fr-BE" sz="1400" b="0" i="0" u="none" strike="noStrike" dirty="0" err="1">
                <a:solidFill>
                  <a:srgbClr val="212121"/>
                </a:solidFill>
                <a:effectLst/>
                <a:latin typeface="BlinkMacSystemFont"/>
              </a:rPr>
              <a:t>Bermingham</a:t>
            </a:r>
            <a:r>
              <a:rPr lang="fr-BE" sz="1400" b="0" i="0" u="none" strike="noStrike" dirty="0">
                <a:solidFill>
                  <a:srgbClr val="212121"/>
                </a:solidFill>
                <a:effectLst/>
                <a:latin typeface="BlinkMacSystemFont"/>
              </a:rPr>
              <a:t> JR. LGI </a:t>
            </a:r>
            <a:r>
              <a:rPr lang="fr-BE" sz="1400" b="0" i="0" u="none" strike="noStrike" dirty="0" err="1">
                <a:solidFill>
                  <a:srgbClr val="212121"/>
                </a:solidFill>
                <a:effectLst/>
                <a:latin typeface="BlinkMacSystemFont"/>
              </a:rPr>
              <a:t>proteins</a:t>
            </a:r>
            <a:r>
              <a:rPr lang="fr-BE" sz="1400" b="0" i="0" u="none" strike="noStrike" dirty="0">
                <a:solidFill>
                  <a:srgbClr val="212121"/>
                </a:solidFill>
                <a:effectLst/>
                <a:latin typeface="BlinkMacSystemFont"/>
              </a:rPr>
              <a:t> in the </a:t>
            </a:r>
            <a:r>
              <a:rPr lang="fr-BE" sz="1400" b="0" i="0" u="none" strike="noStrike" dirty="0" err="1">
                <a:solidFill>
                  <a:srgbClr val="212121"/>
                </a:solidFill>
                <a:effectLst/>
                <a:latin typeface="BlinkMacSystemFont"/>
              </a:rPr>
              <a:t>nervous</a:t>
            </a:r>
            <a:r>
              <a:rPr lang="fr-BE" sz="1400" b="0" i="0" u="none" strike="noStrike" dirty="0">
                <a:solidFill>
                  <a:srgbClr val="212121"/>
                </a:solidFill>
                <a:effectLst/>
                <a:latin typeface="BlinkMacSystemFont"/>
              </a:rPr>
              <a:t> system. ASN Neuro. 2013 Jun 25;5(3):167-81. </a:t>
            </a:r>
          </a:p>
          <a:p>
            <a:pPr marL="285750" indent="-285750">
              <a:buFont typeface="Arial" panose="020B0604020202020204" pitchFamily="34" charset="0"/>
              <a:buChar char="•"/>
            </a:pPr>
            <a:r>
              <a:rPr lang="fr-BE" sz="1400" b="0" i="0" u="none" strike="noStrike" dirty="0">
                <a:solidFill>
                  <a:srgbClr val="212121"/>
                </a:solidFill>
                <a:effectLst/>
                <a:latin typeface="BlinkMacSystemFont"/>
              </a:rPr>
              <a:t>De </a:t>
            </a:r>
            <a:r>
              <a:rPr lang="fr-BE" sz="1400" b="0" i="0" u="none" strike="noStrike" dirty="0" err="1">
                <a:solidFill>
                  <a:srgbClr val="212121"/>
                </a:solidFill>
                <a:effectLst/>
                <a:latin typeface="BlinkMacSystemFont"/>
              </a:rPr>
              <a:t>Wel</a:t>
            </a:r>
            <a:r>
              <a:rPr lang="fr-BE" sz="1400" b="0" i="0" u="none" strike="noStrike" dirty="0">
                <a:solidFill>
                  <a:srgbClr val="212121"/>
                </a:solidFill>
                <a:effectLst/>
                <a:latin typeface="BlinkMacSystemFont"/>
              </a:rPr>
              <a:t> B, Claeys KG. </a:t>
            </a:r>
            <a:r>
              <a:rPr lang="fr-BE" sz="1400" b="0" i="0" u="none" strike="noStrike" dirty="0" err="1">
                <a:solidFill>
                  <a:srgbClr val="212121"/>
                </a:solidFill>
                <a:effectLst/>
                <a:latin typeface="BlinkMacSystemFont"/>
              </a:rPr>
              <a:t>Neuromuscular</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hyperexcitability</a:t>
            </a:r>
            <a:r>
              <a:rPr lang="fr-BE" sz="1400" b="0" i="0" u="none" strike="noStrike" dirty="0">
                <a:solidFill>
                  <a:srgbClr val="212121"/>
                </a:solidFill>
                <a:effectLst/>
                <a:latin typeface="BlinkMacSystemFont"/>
              </a:rPr>
              <a:t> syndromes. </a:t>
            </a:r>
            <a:r>
              <a:rPr lang="fr-BE" sz="1400" b="0" i="0" u="none" strike="noStrike" dirty="0" err="1">
                <a:solidFill>
                  <a:srgbClr val="212121"/>
                </a:solidFill>
                <a:effectLst/>
                <a:latin typeface="BlinkMacSystemFont"/>
              </a:rPr>
              <a:t>Curr</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Opin</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Neurol</a:t>
            </a:r>
            <a:r>
              <a:rPr lang="fr-BE" sz="1400" b="0" i="0" u="none" strike="noStrike" dirty="0">
                <a:solidFill>
                  <a:srgbClr val="212121"/>
                </a:solidFill>
                <a:effectLst/>
                <a:latin typeface="BlinkMacSystemFont"/>
              </a:rPr>
              <a:t>. 2021 </a:t>
            </a:r>
            <a:r>
              <a:rPr lang="fr-BE" sz="1400" b="0" i="0" u="none" strike="noStrike" dirty="0" err="1">
                <a:solidFill>
                  <a:srgbClr val="212121"/>
                </a:solidFill>
                <a:effectLst/>
                <a:latin typeface="BlinkMacSystemFont"/>
              </a:rPr>
              <a:t>Oct</a:t>
            </a:r>
            <a:r>
              <a:rPr lang="fr-BE" sz="1400" b="0" i="0" u="none" strike="noStrike" dirty="0">
                <a:solidFill>
                  <a:srgbClr val="212121"/>
                </a:solidFill>
                <a:effectLst/>
                <a:latin typeface="BlinkMacSystemFont"/>
              </a:rPr>
              <a:t> 1;34(5):714-720. </a:t>
            </a:r>
          </a:p>
          <a:p>
            <a:pPr marL="285750" indent="-285750">
              <a:buFont typeface="Arial" panose="020B0604020202020204" pitchFamily="34" charset="0"/>
              <a:buChar char="•"/>
            </a:pPr>
            <a:r>
              <a:rPr lang="fr-FR" sz="1400" dirty="0" err="1"/>
              <a:t>Binks</a:t>
            </a:r>
            <a:r>
              <a:rPr lang="fr-FR" sz="1400" dirty="0"/>
              <a:t> SNM, Klein CJ, Waters P, </a:t>
            </a:r>
            <a:r>
              <a:rPr lang="fr-FR" sz="1400" dirty="0" err="1"/>
              <a:t>Pittock</a:t>
            </a:r>
            <a:r>
              <a:rPr lang="fr-FR" sz="1400" dirty="0"/>
              <a:t> SJ, </a:t>
            </a:r>
            <a:r>
              <a:rPr lang="fr-FR" sz="1400" dirty="0" err="1"/>
              <a:t>Irani</a:t>
            </a:r>
            <a:r>
              <a:rPr lang="fr-FR" sz="1400" dirty="0"/>
              <a:t> SR. LGI1, CASPR2 and </a:t>
            </a:r>
            <a:r>
              <a:rPr lang="fr-FR" sz="1400" dirty="0" err="1"/>
              <a:t>related</a:t>
            </a:r>
            <a:r>
              <a:rPr lang="fr-FR" sz="1400" dirty="0"/>
              <a:t> </a:t>
            </a:r>
            <a:r>
              <a:rPr lang="fr-FR" sz="1400" dirty="0" err="1"/>
              <a:t>antibodies</a:t>
            </a:r>
            <a:r>
              <a:rPr lang="fr-FR" sz="1400" dirty="0"/>
              <a:t>: a </a:t>
            </a:r>
            <a:r>
              <a:rPr lang="fr-FR" sz="1400" dirty="0" err="1"/>
              <a:t>molecular</a:t>
            </a:r>
            <a:r>
              <a:rPr lang="fr-FR" sz="1400" dirty="0"/>
              <a:t> </a:t>
            </a:r>
            <a:r>
              <a:rPr lang="fr-FR" sz="1400" dirty="0" err="1"/>
              <a:t>evolution</a:t>
            </a:r>
            <a:r>
              <a:rPr lang="fr-FR" sz="1400" dirty="0"/>
              <a:t> of the </a:t>
            </a:r>
            <a:r>
              <a:rPr lang="fr-FR" sz="1400" dirty="0" err="1"/>
              <a:t>phenotypes</a:t>
            </a:r>
            <a:r>
              <a:rPr lang="fr-FR" sz="1400" dirty="0"/>
              <a:t>. J </a:t>
            </a:r>
            <a:r>
              <a:rPr lang="fr-FR" sz="1400" dirty="0" err="1"/>
              <a:t>Neurol</a:t>
            </a:r>
            <a:r>
              <a:rPr lang="fr-FR" sz="1400" dirty="0"/>
              <a:t> </a:t>
            </a:r>
            <a:r>
              <a:rPr lang="fr-FR" sz="1400" dirty="0" err="1"/>
              <a:t>Neurosurg</a:t>
            </a:r>
            <a:r>
              <a:rPr lang="fr-FR" sz="1400" dirty="0"/>
              <a:t> </a:t>
            </a:r>
            <a:r>
              <a:rPr lang="fr-FR" sz="1400" dirty="0" err="1"/>
              <a:t>Psychiatry</a:t>
            </a:r>
            <a:r>
              <a:rPr lang="fr-FR" sz="1400" dirty="0"/>
              <a:t>. 2018 May;89(5):526-534.</a:t>
            </a:r>
          </a:p>
          <a:p>
            <a:pPr marL="285750" indent="-285750">
              <a:buFont typeface="Arial" panose="020B0604020202020204" pitchFamily="34" charset="0"/>
              <a:buChar char="•"/>
            </a:pPr>
            <a:r>
              <a:rPr lang="fr-BE" sz="1400" b="0" i="0" u="none" strike="noStrike" dirty="0" err="1">
                <a:solidFill>
                  <a:srgbClr val="212121"/>
                </a:solidFill>
                <a:effectLst/>
                <a:latin typeface="BlinkMacSystemFont"/>
              </a:rPr>
              <a:t>Gadoth</a:t>
            </a:r>
            <a:r>
              <a:rPr lang="fr-BE" sz="1400" b="0" i="0" u="none" strike="noStrike" dirty="0">
                <a:solidFill>
                  <a:srgbClr val="212121"/>
                </a:solidFill>
                <a:effectLst/>
                <a:latin typeface="BlinkMacSystemFont"/>
              </a:rPr>
              <a:t> A, </a:t>
            </a:r>
            <a:r>
              <a:rPr lang="fr-BE" sz="1400" b="0" i="0" u="none" strike="noStrike" dirty="0" err="1">
                <a:solidFill>
                  <a:srgbClr val="212121"/>
                </a:solidFill>
                <a:effectLst/>
                <a:latin typeface="BlinkMacSystemFont"/>
              </a:rPr>
              <a:t>Pittock</a:t>
            </a:r>
            <a:r>
              <a:rPr lang="fr-BE" sz="1400" b="0" i="0" u="none" strike="noStrike" dirty="0">
                <a:solidFill>
                  <a:srgbClr val="212121"/>
                </a:solidFill>
                <a:effectLst/>
                <a:latin typeface="BlinkMacSystemFont"/>
              </a:rPr>
              <a:t> SJ, </a:t>
            </a:r>
            <a:r>
              <a:rPr lang="fr-BE" sz="1400" b="0" i="0" u="none" strike="noStrike" dirty="0" err="1">
                <a:solidFill>
                  <a:srgbClr val="212121"/>
                </a:solidFill>
                <a:effectLst/>
                <a:latin typeface="BlinkMacSystemFont"/>
              </a:rPr>
              <a:t>Dubey</a:t>
            </a:r>
            <a:r>
              <a:rPr lang="fr-BE" sz="1400" b="0" i="0" u="none" strike="noStrike" dirty="0">
                <a:solidFill>
                  <a:srgbClr val="212121"/>
                </a:solidFill>
                <a:effectLst/>
                <a:latin typeface="BlinkMacSystemFont"/>
              </a:rPr>
              <a:t> D, McKeon A, Britton JW, </a:t>
            </a:r>
            <a:r>
              <a:rPr lang="fr-BE" sz="1400" b="0" i="0" u="none" strike="noStrike" dirty="0" err="1">
                <a:solidFill>
                  <a:srgbClr val="212121"/>
                </a:solidFill>
                <a:effectLst/>
                <a:latin typeface="BlinkMacSystemFont"/>
              </a:rPr>
              <a:t>Schmeling</a:t>
            </a:r>
            <a:r>
              <a:rPr lang="fr-BE" sz="1400" b="0" i="0" u="none" strike="noStrike" dirty="0">
                <a:solidFill>
                  <a:srgbClr val="212121"/>
                </a:solidFill>
                <a:effectLst/>
                <a:latin typeface="BlinkMacSystemFont"/>
              </a:rPr>
              <a:t> JE, Smith A, </a:t>
            </a:r>
            <a:r>
              <a:rPr lang="fr-BE" sz="1400" b="0" i="0" u="none" strike="noStrike" dirty="0" err="1">
                <a:solidFill>
                  <a:srgbClr val="212121"/>
                </a:solidFill>
                <a:effectLst/>
                <a:latin typeface="BlinkMacSystemFont"/>
              </a:rPr>
              <a:t>Kotsenas</a:t>
            </a:r>
            <a:r>
              <a:rPr lang="fr-BE" sz="1400" b="0" i="0" u="none" strike="noStrike" dirty="0">
                <a:solidFill>
                  <a:srgbClr val="212121"/>
                </a:solidFill>
                <a:effectLst/>
                <a:latin typeface="BlinkMacSystemFont"/>
              </a:rPr>
              <a:t> AL, Watson RE, Lachance DH, Flanagan EP, Lennon VA, Klein CJ. </a:t>
            </a:r>
            <a:r>
              <a:rPr lang="fr-BE" sz="1400" b="0" i="0" u="none" strike="noStrike" dirty="0" err="1">
                <a:solidFill>
                  <a:srgbClr val="212121"/>
                </a:solidFill>
                <a:effectLst/>
                <a:latin typeface="BlinkMacSystemFont"/>
              </a:rPr>
              <a:t>Expanded</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phenotypes</a:t>
            </a:r>
            <a:r>
              <a:rPr lang="fr-BE" sz="1400" b="0" i="0" u="none" strike="noStrike" dirty="0">
                <a:solidFill>
                  <a:srgbClr val="212121"/>
                </a:solidFill>
                <a:effectLst/>
                <a:latin typeface="BlinkMacSystemFont"/>
              </a:rPr>
              <a:t> and </a:t>
            </a:r>
            <a:r>
              <a:rPr lang="fr-BE" sz="1400" b="0" i="0" u="none" strike="noStrike" dirty="0" err="1">
                <a:solidFill>
                  <a:srgbClr val="212121"/>
                </a:solidFill>
                <a:effectLst/>
                <a:latin typeface="BlinkMacSystemFont"/>
              </a:rPr>
              <a:t>outcomes</a:t>
            </a:r>
            <a:r>
              <a:rPr lang="fr-BE" sz="1400" b="0" i="0" u="none" strike="noStrike" dirty="0">
                <a:solidFill>
                  <a:srgbClr val="212121"/>
                </a:solidFill>
                <a:effectLst/>
                <a:latin typeface="BlinkMacSystemFont"/>
              </a:rPr>
              <a:t> </a:t>
            </a:r>
            <a:r>
              <a:rPr lang="fr-BE" sz="1400" b="0" i="0" u="none" strike="noStrike" dirty="0" err="1">
                <a:solidFill>
                  <a:srgbClr val="212121"/>
                </a:solidFill>
                <a:effectLst/>
                <a:latin typeface="BlinkMacSystemFont"/>
              </a:rPr>
              <a:t>among</a:t>
            </a:r>
            <a:r>
              <a:rPr lang="fr-BE" sz="1400" b="0" i="0" u="none" strike="noStrike" dirty="0">
                <a:solidFill>
                  <a:srgbClr val="212121"/>
                </a:solidFill>
                <a:effectLst/>
                <a:latin typeface="BlinkMacSystemFont"/>
              </a:rPr>
              <a:t> 256 LGI1/CASPR2-IgG-positive patients. Ann </a:t>
            </a:r>
            <a:r>
              <a:rPr lang="fr-BE" sz="1400" b="0" i="0" u="none" strike="noStrike" dirty="0" err="1">
                <a:solidFill>
                  <a:srgbClr val="212121"/>
                </a:solidFill>
                <a:effectLst/>
                <a:latin typeface="BlinkMacSystemFont"/>
              </a:rPr>
              <a:t>Neurol</a:t>
            </a:r>
            <a:r>
              <a:rPr lang="fr-BE" sz="1400" b="0" i="0" u="none" strike="noStrike" dirty="0">
                <a:solidFill>
                  <a:srgbClr val="212121"/>
                </a:solidFill>
                <a:effectLst/>
                <a:latin typeface="BlinkMacSystemFont"/>
              </a:rPr>
              <a:t>. 2017 Jul;82(1):79-92. </a:t>
            </a:r>
          </a:p>
          <a:p>
            <a:pPr marL="285750" indent="-285750">
              <a:buFont typeface="Arial" panose="020B0604020202020204" pitchFamily="34" charset="0"/>
              <a:buChar char="•"/>
            </a:pPr>
            <a:r>
              <a:rPr lang="fr-FR" sz="1400" dirty="0"/>
              <a:t>Baudin P, </a:t>
            </a:r>
            <a:r>
              <a:rPr lang="fr-FR" sz="1400" dirty="0" err="1"/>
              <a:t>Cousyn</a:t>
            </a:r>
            <a:r>
              <a:rPr lang="fr-FR" sz="1400" dirty="0"/>
              <a:t> L, Navarro V. The LGI1 </a:t>
            </a:r>
            <a:r>
              <a:rPr lang="fr-FR" sz="1400" dirty="0" err="1"/>
              <a:t>protein</a:t>
            </a:r>
            <a:r>
              <a:rPr lang="fr-FR" sz="1400" dirty="0"/>
              <a:t>: </a:t>
            </a:r>
            <a:r>
              <a:rPr lang="fr-FR" sz="1400" dirty="0" err="1"/>
              <a:t>molecular</a:t>
            </a:r>
            <a:r>
              <a:rPr lang="fr-FR" sz="1400" dirty="0"/>
              <a:t> structure, </a:t>
            </a:r>
            <a:r>
              <a:rPr lang="fr-FR" sz="1400" dirty="0" err="1"/>
              <a:t>physiological</a:t>
            </a:r>
            <a:r>
              <a:rPr lang="fr-FR" sz="1400" dirty="0"/>
              <a:t> </a:t>
            </a:r>
            <a:r>
              <a:rPr lang="fr-FR" sz="1400" dirty="0" err="1"/>
              <a:t>functions</a:t>
            </a:r>
            <a:r>
              <a:rPr lang="fr-FR" sz="1400" dirty="0"/>
              <a:t> and disruption-</a:t>
            </a:r>
            <a:r>
              <a:rPr lang="fr-FR" sz="1400" dirty="0" err="1"/>
              <a:t>related</a:t>
            </a:r>
            <a:r>
              <a:rPr lang="fr-FR" sz="1400" dirty="0"/>
              <a:t> </a:t>
            </a:r>
            <a:r>
              <a:rPr lang="fr-FR" sz="1400" dirty="0" err="1"/>
              <a:t>seizures</a:t>
            </a:r>
            <a:r>
              <a:rPr lang="fr-FR" sz="1400" dirty="0"/>
              <a:t>. </a:t>
            </a:r>
            <a:r>
              <a:rPr lang="fr-FR" sz="1400" dirty="0" err="1"/>
              <a:t>Cell</a:t>
            </a:r>
            <a:r>
              <a:rPr lang="fr-FR" sz="1400" dirty="0"/>
              <a:t> Mol Life </a:t>
            </a:r>
            <a:r>
              <a:rPr lang="fr-FR" sz="1400" dirty="0" err="1"/>
              <a:t>Sci</a:t>
            </a:r>
            <a:r>
              <a:rPr lang="fr-FR" sz="1400" dirty="0"/>
              <a:t>. 2021 </a:t>
            </a:r>
            <a:r>
              <a:rPr lang="fr-FR" sz="1400" dirty="0" err="1"/>
              <a:t>Dec</a:t>
            </a:r>
            <a:r>
              <a:rPr lang="fr-FR" sz="1400" dirty="0"/>
              <a:t> 30;79(1):16.</a:t>
            </a:r>
          </a:p>
        </p:txBody>
      </p:sp>
      <p:sp>
        <p:nvSpPr>
          <p:cNvPr id="3" name="Rectangle 2">
            <a:extLst>
              <a:ext uri="{FF2B5EF4-FFF2-40B4-BE49-F238E27FC236}">
                <a16:creationId xmlns:a16="http://schemas.microsoft.com/office/drawing/2014/main" id="{638F03B8-879D-6A86-CD18-6D9FF354C646}"/>
              </a:ext>
            </a:extLst>
          </p:cNvPr>
          <p:cNvSpPr/>
          <p:nvPr/>
        </p:nvSpPr>
        <p:spPr>
          <a:xfrm>
            <a:off x="-27540" y="0"/>
            <a:ext cx="12219540" cy="1616529"/>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0F6020AC-64EC-4CF4-57A0-F37CDBE3AC85}"/>
              </a:ext>
            </a:extLst>
          </p:cNvPr>
          <p:cNvSpPr/>
          <p:nvPr/>
        </p:nvSpPr>
        <p:spPr>
          <a:xfrm>
            <a:off x="5878248" y="1406243"/>
            <a:ext cx="407963" cy="42057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0C3E3FC8-CE31-E178-0B81-5173B63775DB}"/>
              </a:ext>
            </a:extLst>
          </p:cNvPr>
          <p:cNvSpPr txBox="1"/>
          <p:nvPr/>
        </p:nvSpPr>
        <p:spPr>
          <a:xfrm>
            <a:off x="775688" y="549626"/>
            <a:ext cx="10613082" cy="646331"/>
          </a:xfrm>
          <a:prstGeom prst="rect">
            <a:avLst/>
          </a:prstGeom>
          <a:noFill/>
        </p:spPr>
        <p:txBody>
          <a:bodyPr wrap="square" rtlCol="0">
            <a:spAutoFit/>
          </a:bodyPr>
          <a:lstStyle/>
          <a:p>
            <a:r>
              <a:rPr lang="fr-FR" sz="3600" dirty="0">
                <a:solidFill>
                  <a:schemeClr val="bg1"/>
                </a:solidFill>
                <a:latin typeface="+mj-lt"/>
              </a:rPr>
              <a:t>BIBLIOGRAPHIE</a:t>
            </a:r>
          </a:p>
        </p:txBody>
      </p:sp>
    </p:spTree>
    <p:extLst>
      <p:ext uri="{BB962C8B-B14F-4D97-AF65-F5344CB8AC3E}">
        <p14:creationId xmlns:p14="http://schemas.microsoft.com/office/powerpoint/2010/main" val="322989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A3E8E8C-9C30-FB43-941A-EEBA23A70A50}"/>
              </a:ext>
            </a:extLst>
          </p:cNvPr>
          <p:cNvSpPr txBox="1"/>
          <p:nvPr/>
        </p:nvSpPr>
        <p:spPr>
          <a:xfrm>
            <a:off x="2754630" y="5074920"/>
            <a:ext cx="184731" cy="369332"/>
          </a:xfrm>
          <a:prstGeom prst="rect">
            <a:avLst/>
          </a:prstGeom>
          <a:noFill/>
        </p:spPr>
        <p:txBody>
          <a:bodyPr wrap="none" rtlCol="0">
            <a:spAutoFit/>
          </a:bodyPr>
          <a:lstStyle/>
          <a:p>
            <a:endParaRPr lang="fr-FR" dirty="0"/>
          </a:p>
        </p:txBody>
      </p:sp>
      <p:sp>
        <p:nvSpPr>
          <p:cNvPr id="8" name="Rectangle 7">
            <a:extLst>
              <a:ext uri="{FF2B5EF4-FFF2-40B4-BE49-F238E27FC236}">
                <a16:creationId xmlns:a16="http://schemas.microsoft.com/office/drawing/2014/main" id="{8902E8FD-BDD9-AB44-855E-64CDFBE5358F}"/>
              </a:ext>
            </a:extLst>
          </p:cNvPr>
          <p:cNvSpPr/>
          <p:nvPr/>
        </p:nvSpPr>
        <p:spPr>
          <a:xfrm>
            <a:off x="0" y="0"/>
            <a:ext cx="12192000" cy="3736622"/>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ous-titre 2">
            <a:extLst>
              <a:ext uri="{FF2B5EF4-FFF2-40B4-BE49-F238E27FC236}">
                <a16:creationId xmlns:a16="http://schemas.microsoft.com/office/drawing/2014/main" id="{24E56274-C887-994F-A204-29DF1501394A}"/>
              </a:ext>
            </a:extLst>
          </p:cNvPr>
          <p:cNvSpPr txBox="1">
            <a:spLocks/>
          </p:cNvSpPr>
          <p:nvPr/>
        </p:nvSpPr>
        <p:spPr>
          <a:xfrm>
            <a:off x="978684" y="3307140"/>
            <a:ext cx="10419644" cy="4168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2000" dirty="0"/>
          </a:p>
        </p:txBody>
      </p:sp>
      <p:cxnSp>
        <p:nvCxnSpPr>
          <p:cNvPr id="7" name="Connecteur droit 6">
            <a:extLst>
              <a:ext uri="{FF2B5EF4-FFF2-40B4-BE49-F238E27FC236}">
                <a16:creationId xmlns:a16="http://schemas.microsoft.com/office/drawing/2014/main" id="{BAB37AA4-C6E0-9D4C-8D2E-3396727056D7}"/>
              </a:ext>
            </a:extLst>
          </p:cNvPr>
          <p:cNvCxnSpPr>
            <a:cxnSpLocks/>
          </p:cNvCxnSpPr>
          <p:nvPr/>
        </p:nvCxnSpPr>
        <p:spPr>
          <a:xfrm flipV="1">
            <a:off x="978684" y="3723950"/>
            <a:ext cx="0" cy="1881203"/>
          </a:xfrm>
          <a:prstGeom prst="line">
            <a:avLst/>
          </a:prstGeom>
          <a:ln w="38100">
            <a:solidFill>
              <a:srgbClr val="90B795"/>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CB896FE-A289-6B43-8865-5E9C40607569}"/>
              </a:ext>
            </a:extLst>
          </p:cNvPr>
          <p:cNvCxnSpPr>
            <a:cxnSpLocks/>
          </p:cNvCxnSpPr>
          <p:nvPr/>
        </p:nvCxnSpPr>
        <p:spPr>
          <a:xfrm flipV="1">
            <a:off x="978684" y="1868311"/>
            <a:ext cx="0" cy="18683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439EE8FD-0CD6-F714-7F13-27AB44FBD83E}"/>
              </a:ext>
            </a:extLst>
          </p:cNvPr>
          <p:cNvSpPr txBox="1"/>
          <p:nvPr/>
        </p:nvSpPr>
        <p:spPr>
          <a:xfrm>
            <a:off x="1068996" y="3818858"/>
            <a:ext cx="8606186" cy="1421928"/>
          </a:xfrm>
          <a:prstGeom prst="rect">
            <a:avLst/>
          </a:prstGeom>
          <a:noFill/>
        </p:spPr>
        <p:txBody>
          <a:bodyPr wrap="square" rtlCol="0">
            <a:spAutoFit/>
          </a:bodyPr>
          <a:lstStyle/>
          <a:p>
            <a:pPr>
              <a:lnSpc>
                <a:spcPct val="90000"/>
              </a:lnSpc>
              <a:spcBef>
                <a:spcPct val="0"/>
              </a:spcBef>
            </a:pPr>
            <a:r>
              <a:rPr lang="fr-BE" sz="2400" dirty="0">
                <a:latin typeface="+mj-lt"/>
                <a:ea typeface="+mj-ea"/>
                <a:cs typeface="+mj-cs"/>
              </a:rPr>
              <a:t>Dr Margaux </a:t>
            </a:r>
            <a:r>
              <a:rPr lang="fr-BE" sz="2400" dirty="0" err="1">
                <a:latin typeface="+mj-lt"/>
                <a:ea typeface="+mj-ea"/>
                <a:cs typeface="+mj-cs"/>
              </a:rPr>
              <a:t>Poleur</a:t>
            </a:r>
            <a:r>
              <a:rPr lang="fr-BE" sz="2400" dirty="0">
                <a:latin typeface="+mj-lt"/>
                <a:ea typeface="+mj-ea"/>
                <a:cs typeface="+mj-cs"/>
              </a:rPr>
              <a:t>,</a:t>
            </a:r>
            <a:br>
              <a:rPr lang="fr-BE" sz="2400" dirty="0">
                <a:latin typeface="+mj-lt"/>
                <a:ea typeface="+mj-ea"/>
                <a:cs typeface="+mj-cs"/>
              </a:rPr>
            </a:br>
            <a:r>
              <a:rPr lang="fr-BE" sz="2400" dirty="0">
                <a:latin typeface="+mj-lt"/>
                <a:ea typeface="+mj-ea"/>
                <a:cs typeface="+mj-cs"/>
              </a:rPr>
              <a:t>Centre de Référence des Maladies Neuromusculaire, Service de neurologie, CHU de Liège, Belgique</a:t>
            </a:r>
          </a:p>
          <a:p>
            <a:pPr>
              <a:lnSpc>
                <a:spcPct val="90000"/>
              </a:lnSpc>
              <a:spcBef>
                <a:spcPct val="0"/>
              </a:spcBef>
            </a:pPr>
            <a:r>
              <a:rPr lang="fr-BE" sz="2400" dirty="0">
                <a:latin typeface="+mj-lt"/>
                <a:ea typeface="+mj-ea"/>
                <a:cs typeface="+mj-cs"/>
              </a:rPr>
              <a:t>Mail : </a:t>
            </a:r>
            <a:r>
              <a:rPr lang="fr-BE" sz="2400" dirty="0" err="1">
                <a:latin typeface="+mj-lt"/>
                <a:ea typeface="+mj-ea"/>
                <a:cs typeface="+mj-cs"/>
              </a:rPr>
              <a:t>margaux.poleur@chuliege.be</a:t>
            </a:r>
            <a:endParaRPr lang="fr-BE" sz="2400" dirty="0">
              <a:latin typeface="+mj-lt"/>
              <a:ea typeface="+mj-ea"/>
              <a:cs typeface="+mj-cs"/>
            </a:endParaRPr>
          </a:p>
        </p:txBody>
      </p:sp>
      <p:sp>
        <p:nvSpPr>
          <p:cNvPr id="3" name="Sous-titre 2">
            <a:extLst>
              <a:ext uri="{FF2B5EF4-FFF2-40B4-BE49-F238E27FC236}">
                <a16:creationId xmlns:a16="http://schemas.microsoft.com/office/drawing/2014/main" id="{B551B03A-B94F-92BA-6169-FBBD297FC3E0}"/>
              </a:ext>
            </a:extLst>
          </p:cNvPr>
          <p:cNvSpPr txBox="1">
            <a:spLocks/>
          </p:cNvSpPr>
          <p:nvPr/>
        </p:nvSpPr>
        <p:spPr>
          <a:xfrm>
            <a:off x="1068996" y="3012193"/>
            <a:ext cx="10419644" cy="4168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fr-FR" sz="3600" dirty="0">
                <a:solidFill>
                  <a:schemeClr val="bg1"/>
                </a:solidFill>
                <a:latin typeface="+mj-lt"/>
                <a:ea typeface="+mj-ea"/>
                <a:cs typeface="+mj-cs"/>
              </a:rPr>
              <a:t>CONTACT :</a:t>
            </a:r>
            <a:r>
              <a:rPr lang="fr-FR" sz="4000" dirty="0">
                <a:solidFill>
                  <a:schemeClr val="bg1"/>
                </a:solidFill>
                <a:latin typeface="+mj-lt"/>
                <a:ea typeface="+mj-ea"/>
                <a:cs typeface="+mj-cs"/>
              </a:rPr>
              <a:t> </a:t>
            </a:r>
          </a:p>
        </p:txBody>
      </p:sp>
    </p:spTree>
    <p:extLst>
      <p:ext uri="{BB962C8B-B14F-4D97-AF65-F5344CB8AC3E}">
        <p14:creationId xmlns:p14="http://schemas.microsoft.com/office/powerpoint/2010/main" val="230528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2419863"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2405575" y="3333482"/>
            <a:ext cx="9786425" cy="20434"/>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1F79681-665A-DE7D-D0C3-849CFE0EF7B5}"/>
              </a:ext>
            </a:extLst>
          </p:cNvPr>
          <p:cNvSpPr txBox="1"/>
          <p:nvPr/>
        </p:nvSpPr>
        <p:spPr>
          <a:xfrm>
            <a:off x="450166" y="2789702"/>
            <a:ext cx="647114" cy="369332"/>
          </a:xfrm>
          <a:prstGeom prst="rect">
            <a:avLst/>
          </a:prstGeom>
          <a:noFill/>
        </p:spPr>
        <p:txBody>
          <a:bodyPr wrap="square" rtlCol="0">
            <a:spAutoFit/>
          </a:bodyPr>
          <a:lstStyle/>
          <a:p>
            <a:r>
              <a:rPr lang="fr-FR" dirty="0">
                <a:solidFill>
                  <a:schemeClr val="bg1"/>
                </a:solidFill>
              </a:rPr>
              <a:t>2006</a:t>
            </a:r>
          </a:p>
        </p:txBody>
      </p: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1319756" y="2789702"/>
            <a:ext cx="1153032" cy="369332"/>
          </a:xfrm>
          <a:prstGeom prst="rect">
            <a:avLst/>
          </a:prstGeom>
          <a:noFill/>
        </p:spPr>
        <p:txBody>
          <a:bodyPr wrap="square" rtlCol="0">
            <a:spAutoFit/>
          </a:bodyPr>
          <a:lstStyle/>
          <a:p>
            <a:r>
              <a:rPr lang="fr-FR" dirty="0">
                <a:solidFill>
                  <a:schemeClr val="bg1"/>
                </a:solidFill>
              </a:rPr>
              <a:t>DEC 2012</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666E8D93-3181-9228-9B07-256B96223D7C}"/>
              </a:ext>
            </a:extLst>
          </p:cNvPr>
          <p:cNvSpPr txBox="1"/>
          <p:nvPr/>
        </p:nvSpPr>
        <p:spPr>
          <a:xfrm>
            <a:off x="4132572" y="2143371"/>
            <a:ext cx="4881490" cy="646331"/>
          </a:xfrm>
          <a:prstGeom prst="rect">
            <a:avLst/>
          </a:prstGeom>
          <a:noFill/>
        </p:spPr>
        <p:txBody>
          <a:bodyPr wrap="square" rtlCol="0">
            <a:spAutoFit/>
          </a:bodyPr>
          <a:lstStyle/>
          <a:p>
            <a:r>
              <a:rPr lang="fr-FR" dirty="0">
                <a:latin typeface="+mj-lt"/>
              </a:rPr>
              <a:t>Polyneuropathie axonale et démyélinisante évolutive </a:t>
            </a:r>
          </a:p>
        </p:txBody>
      </p:sp>
      <p:pic>
        <p:nvPicPr>
          <p:cNvPr id="8" name="Picture 10" descr="Emg Stock Illustrations – 51 Emg Stock Illustrations, Vectors &amp; Clipart -  Dreamstime">
            <a:extLst>
              <a:ext uri="{FF2B5EF4-FFF2-40B4-BE49-F238E27FC236}">
                <a16:creationId xmlns:a16="http://schemas.microsoft.com/office/drawing/2014/main" id="{7879EE8E-FC5E-A632-17E0-77A1493F1F9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97" t="4892" r="3940" b="8430"/>
          <a:stretch/>
        </p:blipFill>
        <p:spPr bwMode="auto">
          <a:xfrm>
            <a:off x="2695264" y="1677748"/>
            <a:ext cx="1437308" cy="1459444"/>
          </a:xfrm>
          <a:prstGeom prst="rect">
            <a:avLst/>
          </a:prstGeom>
          <a:noFill/>
          <a:effectLst>
            <a:glow>
              <a:schemeClr val="accent1">
                <a:alpha val="40000"/>
              </a:schemeClr>
            </a:glow>
            <a:outerShdw dist="50800" sx="1000" sy="1000" algn="ctr" rotWithShape="0">
              <a:srgbClr val="000000"/>
            </a:outerShdw>
          </a:effectLst>
        </p:spPr>
      </p:pic>
    </p:spTree>
    <p:extLst>
      <p:ext uri="{BB962C8B-B14F-4D97-AF65-F5344CB8AC3E}">
        <p14:creationId xmlns:p14="http://schemas.microsoft.com/office/powerpoint/2010/main" val="401578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2602743"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1F79681-665A-DE7D-D0C3-849CFE0EF7B5}"/>
              </a:ext>
            </a:extLst>
          </p:cNvPr>
          <p:cNvSpPr txBox="1"/>
          <p:nvPr/>
        </p:nvSpPr>
        <p:spPr>
          <a:xfrm>
            <a:off x="450166" y="2789702"/>
            <a:ext cx="647114" cy="369332"/>
          </a:xfrm>
          <a:prstGeom prst="rect">
            <a:avLst/>
          </a:prstGeom>
          <a:noFill/>
        </p:spPr>
        <p:txBody>
          <a:bodyPr wrap="square" rtlCol="0">
            <a:spAutoFit/>
          </a:bodyPr>
          <a:lstStyle/>
          <a:p>
            <a:r>
              <a:rPr lang="fr-FR" dirty="0">
                <a:solidFill>
                  <a:schemeClr val="bg1"/>
                </a:solidFill>
              </a:rPr>
              <a:t>2006</a:t>
            </a:r>
          </a:p>
        </p:txBody>
      </p: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CC3F3E5B-27AA-C30C-3C24-F67A658FE9C4}"/>
              </a:ext>
            </a:extLst>
          </p:cNvPr>
          <p:cNvPicPr>
            <a:picLocks noChangeAspect="1"/>
          </p:cNvPicPr>
          <p:nvPr/>
        </p:nvPicPr>
        <p:blipFill>
          <a:blip r:embed="rId2"/>
          <a:stretch>
            <a:fillRect/>
          </a:stretch>
        </p:blipFill>
        <p:spPr>
          <a:xfrm>
            <a:off x="7115179" y="3914893"/>
            <a:ext cx="4292658" cy="2838915"/>
          </a:xfrm>
          <a:prstGeom prst="rect">
            <a:avLst/>
          </a:prstGeom>
        </p:spPr>
      </p:pic>
      <p:sp>
        <p:nvSpPr>
          <p:cNvPr id="8" name="Ellipse 7">
            <a:extLst>
              <a:ext uri="{FF2B5EF4-FFF2-40B4-BE49-F238E27FC236}">
                <a16:creationId xmlns:a16="http://schemas.microsoft.com/office/drawing/2014/main" id="{E1DE2F3F-83EA-D495-065D-344F3BC83D51}"/>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58FB33FA-6334-29CC-D849-7CB616CA0BE9}"/>
              </a:ext>
            </a:extLst>
          </p:cNvPr>
          <p:cNvSpPr txBox="1"/>
          <p:nvPr/>
        </p:nvSpPr>
        <p:spPr>
          <a:xfrm>
            <a:off x="1592097" y="2786707"/>
            <a:ext cx="1153032" cy="369332"/>
          </a:xfrm>
          <a:prstGeom prst="rect">
            <a:avLst/>
          </a:prstGeom>
          <a:noFill/>
        </p:spPr>
        <p:txBody>
          <a:bodyPr wrap="square" rtlCol="0">
            <a:spAutoFit/>
          </a:bodyPr>
          <a:lstStyle/>
          <a:p>
            <a:r>
              <a:rPr lang="fr-FR" dirty="0">
                <a:solidFill>
                  <a:schemeClr val="bg1"/>
                </a:solidFill>
              </a:rPr>
              <a:t>FEV2013</a:t>
            </a:r>
          </a:p>
        </p:txBody>
      </p:sp>
      <p:pic>
        <p:nvPicPr>
          <p:cNvPr id="16" name="Image 15">
            <a:extLst>
              <a:ext uri="{FF2B5EF4-FFF2-40B4-BE49-F238E27FC236}">
                <a16:creationId xmlns:a16="http://schemas.microsoft.com/office/drawing/2014/main" id="{49209340-297B-9E95-DA02-173B0CC61EEE}"/>
              </a:ext>
            </a:extLst>
          </p:cNvPr>
          <p:cNvPicPr>
            <a:picLocks noChangeAspect="1"/>
          </p:cNvPicPr>
          <p:nvPr/>
        </p:nvPicPr>
        <p:blipFill>
          <a:blip r:embed="rId3"/>
          <a:stretch>
            <a:fillRect/>
          </a:stretch>
        </p:blipFill>
        <p:spPr>
          <a:xfrm>
            <a:off x="5519333" y="1882120"/>
            <a:ext cx="1478178" cy="1492529"/>
          </a:xfrm>
          <a:prstGeom prst="rect">
            <a:avLst/>
          </a:prstGeom>
        </p:spPr>
      </p:pic>
      <p:sp>
        <p:nvSpPr>
          <p:cNvPr id="18" name="ZoneTexte 17">
            <a:extLst>
              <a:ext uri="{FF2B5EF4-FFF2-40B4-BE49-F238E27FC236}">
                <a16:creationId xmlns:a16="http://schemas.microsoft.com/office/drawing/2014/main" id="{69A2BE35-D750-E616-C299-14CF3E7CEC39}"/>
              </a:ext>
            </a:extLst>
          </p:cNvPr>
          <p:cNvSpPr txBox="1"/>
          <p:nvPr/>
        </p:nvSpPr>
        <p:spPr>
          <a:xfrm>
            <a:off x="6877435" y="2129301"/>
            <a:ext cx="5367370" cy="2031325"/>
          </a:xfrm>
          <a:prstGeom prst="rect">
            <a:avLst/>
          </a:prstGeom>
          <a:noFill/>
        </p:spPr>
        <p:txBody>
          <a:bodyPr wrap="square" rtlCol="0">
            <a:spAutoFit/>
          </a:bodyPr>
          <a:lstStyle/>
          <a:p>
            <a:pPr marL="285750" indent="-285750">
              <a:buFont typeface="Arial" panose="020B0604020202020204" pitchFamily="34" charset="0"/>
              <a:buChar char="•"/>
            </a:pPr>
            <a:r>
              <a:rPr lang="fr-BE" sz="1800" dirty="0">
                <a:latin typeface="+mj-lt"/>
              </a:rPr>
              <a:t>D</a:t>
            </a:r>
            <a:r>
              <a:rPr lang="fr-BE" sz="1800" dirty="0">
                <a:effectLst/>
                <a:latin typeface="+mj-lt"/>
              </a:rPr>
              <a:t>iscret steppage bilatéral</a:t>
            </a:r>
            <a:endParaRPr lang="fr-BE" sz="1800" dirty="0">
              <a:latin typeface="+mj-lt"/>
            </a:endParaRPr>
          </a:p>
          <a:p>
            <a:pPr marL="285750" indent="-285750">
              <a:buFont typeface="Arial" panose="020B0604020202020204" pitchFamily="34" charset="0"/>
              <a:buChar char="•"/>
            </a:pPr>
            <a:r>
              <a:rPr lang="fr-BE" sz="1800" dirty="0">
                <a:effectLst/>
                <a:latin typeface="+mj-lt"/>
              </a:rPr>
              <a:t>Déficit de force des IO coté à 4/5</a:t>
            </a:r>
            <a:r>
              <a:rPr lang="fr-BE" sz="1800" dirty="0">
                <a:latin typeface="+mj-lt"/>
              </a:rPr>
              <a:t>, </a:t>
            </a:r>
            <a:r>
              <a:rPr lang="fr-BE" sz="1800" dirty="0">
                <a:effectLst/>
                <a:latin typeface="+mj-lt"/>
              </a:rPr>
              <a:t>des releveurs des pieds coté à 4,5/5 et des extenseurs des pieds coté à 4,5/5</a:t>
            </a:r>
            <a:endParaRPr lang="fr-BE" sz="1800" dirty="0">
              <a:latin typeface="+mj-lt"/>
            </a:endParaRPr>
          </a:p>
          <a:p>
            <a:pPr marL="285750" indent="-285750">
              <a:buFont typeface="Arial" panose="020B0604020202020204" pitchFamily="34" charset="0"/>
              <a:buChar char="•"/>
            </a:pPr>
            <a:r>
              <a:rPr lang="fr-BE" sz="1800" dirty="0">
                <a:effectLst/>
                <a:latin typeface="+mj-lt"/>
              </a:rPr>
              <a:t>Sensibilité normale aux 4 membres</a:t>
            </a:r>
            <a:endParaRPr lang="fr-BE" sz="1800" dirty="0">
              <a:latin typeface="+mj-lt"/>
            </a:endParaRPr>
          </a:p>
          <a:p>
            <a:pPr marL="285750" indent="-285750">
              <a:buFont typeface="Arial" panose="020B0604020202020204" pitchFamily="34" charset="0"/>
              <a:buChar char="•"/>
            </a:pPr>
            <a:r>
              <a:rPr lang="fr-BE" sz="1800" dirty="0">
                <a:latin typeface="+mj-lt"/>
              </a:rPr>
              <a:t>Réflexes </a:t>
            </a:r>
            <a:r>
              <a:rPr lang="fr-BE" sz="1800" dirty="0">
                <a:effectLst/>
                <a:latin typeface="+mj-lt"/>
              </a:rPr>
              <a:t> N sauf rotuliens abolis</a:t>
            </a:r>
          </a:p>
          <a:p>
            <a:endParaRPr lang="fr-FR" dirty="0"/>
          </a:p>
        </p:txBody>
      </p:sp>
      <p:sp>
        <p:nvSpPr>
          <p:cNvPr id="3" name="ZoneTexte 2">
            <a:extLst>
              <a:ext uri="{FF2B5EF4-FFF2-40B4-BE49-F238E27FC236}">
                <a16:creationId xmlns:a16="http://schemas.microsoft.com/office/drawing/2014/main" id="{AD827C72-D494-1CB6-0F89-76EB4E203813}"/>
              </a:ext>
            </a:extLst>
          </p:cNvPr>
          <p:cNvSpPr txBox="1"/>
          <p:nvPr/>
        </p:nvSpPr>
        <p:spPr>
          <a:xfrm>
            <a:off x="2920061" y="723254"/>
            <a:ext cx="2496531" cy="830997"/>
          </a:xfrm>
          <a:prstGeom prst="rect">
            <a:avLst/>
          </a:prstGeom>
          <a:noFill/>
        </p:spPr>
        <p:txBody>
          <a:bodyPr wrap="square" rtlCol="0">
            <a:spAutoFit/>
          </a:bodyPr>
          <a:lstStyle/>
          <a:p>
            <a:r>
              <a:rPr lang="fr-BE" sz="2400" dirty="0">
                <a:effectLst/>
                <a:latin typeface="+mj-lt"/>
              </a:rPr>
              <a:t>Patient référé au CHU de Liège </a:t>
            </a:r>
          </a:p>
        </p:txBody>
      </p:sp>
      <p:sp>
        <p:nvSpPr>
          <p:cNvPr id="11" name="ZoneTexte 10">
            <a:extLst>
              <a:ext uri="{FF2B5EF4-FFF2-40B4-BE49-F238E27FC236}">
                <a16:creationId xmlns:a16="http://schemas.microsoft.com/office/drawing/2014/main" id="{9DDEEAC2-FA7F-9D96-FC0A-FA056ACB19F4}"/>
              </a:ext>
            </a:extLst>
          </p:cNvPr>
          <p:cNvSpPr txBox="1"/>
          <p:nvPr/>
        </p:nvSpPr>
        <p:spPr>
          <a:xfrm>
            <a:off x="6862983" y="227016"/>
            <a:ext cx="4557645" cy="1261884"/>
          </a:xfrm>
          <a:prstGeom prst="rect">
            <a:avLst/>
          </a:prstGeom>
          <a:noFill/>
        </p:spPr>
        <p:txBody>
          <a:bodyPr wrap="square" rtlCol="0">
            <a:spAutoFit/>
          </a:bodyPr>
          <a:lstStyle/>
          <a:p>
            <a:endParaRPr lang="fr-BE" sz="2000" dirty="0">
              <a:latin typeface="+mj-lt"/>
            </a:endParaRPr>
          </a:p>
          <a:p>
            <a:endParaRPr lang="fr-BE" dirty="0">
              <a:latin typeface="+mj-lt"/>
            </a:endParaRPr>
          </a:p>
          <a:p>
            <a:pPr marL="342900" indent="-342900">
              <a:buFont typeface="Arial" panose="020B0604020202020204" pitchFamily="34" charset="0"/>
              <a:buChar char="•"/>
            </a:pPr>
            <a:r>
              <a:rPr lang="fr-BE" dirty="0">
                <a:latin typeface="+mj-lt"/>
              </a:rPr>
              <a:t>Crises d’épilepsie dans l’enfance</a:t>
            </a:r>
          </a:p>
          <a:p>
            <a:pPr marL="342900" indent="-342900">
              <a:buFont typeface="Arial" panose="020B0604020202020204" pitchFamily="34" charset="0"/>
              <a:buChar char="•"/>
            </a:pPr>
            <a:endParaRPr lang="fr-BE" sz="2000" dirty="0">
              <a:latin typeface="+mj-lt"/>
            </a:endParaRPr>
          </a:p>
        </p:txBody>
      </p:sp>
      <p:sp>
        <p:nvSpPr>
          <p:cNvPr id="14" name="Demi-cadre 13">
            <a:extLst>
              <a:ext uri="{FF2B5EF4-FFF2-40B4-BE49-F238E27FC236}">
                <a16:creationId xmlns:a16="http://schemas.microsoft.com/office/drawing/2014/main" id="{ED691DEC-967C-6FEE-1198-1FFD2365EFE6}"/>
              </a:ext>
            </a:extLst>
          </p:cNvPr>
          <p:cNvSpPr/>
          <p:nvPr/>
        </p:nvSpPr>
        <p:spPr>
          <a:xfrm rot="8074757">
            <a:off x="4951737" y="871139"/>
            <a:ext cx="524934" cy="506272"/>
          </a:xfrm>
          <a:prstGeom prst="halfFrame">
            <a:avLst/>
          </a:prstGeom>
          <a:solidFill>
            <a:srgbClr val="90B795"/>
          </a:solidFill>
          <a:ln>
            <a:solidFill>
              <a:srgbClr val="90B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9" name="Image 18">
            <a:extLst>
              <a:ext uri="{FF2B5EF4-FFF2-40B4-BE49-F238E27FC236}">
                <a16:creationId xmlns:a16="http://schemas.microsoft.com/office/drawing/2014/main" id="{AC5F7CAF-AE8E-5D9C-479E-4DB78C76B4A7}"/>
              </a:ext>
            </a:extLst>
          </p:cNvPr>
          <p:cNvPicPr>
            <a:picLocks noChangeAspect="1"/>
          </p:cNvPicPr>
          <p:nvPr/>
        </p:nvPicPr>
        <p:blipFill rotWithShape="1">
          <a:blip r:embed="rId4"/>
          <a:srcRect l="18650"/>
          <a:stretch/>
        </p:blipFill>
        <p:spPr>
          <a:xfrm>
            <a:off x="5674942" y="366159"/>
            <a:ext cx="1202493" cy="1492529"/>
          </a:xfrm>
          <a:prstGeom prst="rect">
            <a:avLst/>
          </a:prstGeom>
        </p:spPr>
      </p:pic>
    </p:spTree>
    <p:extLst>
      <p:ext uri="{BB962C8B-B14F-4D97-AF65-F5344CB8AC3E}">
        <p14:creationId xmlns:p14="http://schemas.microsoft.com/office/powerpoint/2010/main" val="92058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12" descr="analyse génétique avec icône de ligne de loupe en verre. pictogramme  linéaire de diagnostic de laboratoire d'adn. recherche de l'icône de  contour d'adn de structure d'hélice. illustration vectorielle isolée.  5482586 Art vectoriel">
            <a:extLst>
              <a:ext uri="{FF2B5EF4-FFF2-40B4-BE49-F238E27FC236}">
                <a16:creationId xmlns:a16="http://schemas.microsoft.com/office/drawing/2014/main" id="{EA052179-3B26-6D8D-7018-D5E9F110B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36" t="16220" r="28325" b="19357"/>
          <a:stretch/>
        </p:blipFill>
        <p:spPr bwMode="auto">
          <a:xfrm>
            <a:off x="2819603" y="5459782"/>
            <a:ext cx="1009226" cy="12518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608FEC-D9AC-5345-AC8B-A6AB4311BF4B}"/>
              </a:ext>
            </a:extLst>
          </p:cNvPr>
          <p:cNvSpPr/>
          <p:nvPr/>
        </p:nvSpPr>
        <p:spPr>
          <a:xfrm>
            <a:off x="-14288" y="0"/>
            <a:ext cx="2602743"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2405575" y="3333482"/>
            <a:ext cx="9786425" cy="20434"/>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1F79681-665A-DE7D-D0C3-849CFE0EF7B5}"/>
              </a:ext>
            </a:extLst>
          </p:cNvPr>
          <p:cNvSpPr txBox="1"/>
          <p:nvPr/>
        </p:nvSpPr>
        <p:spPr>
          <a:xfrm>
            <a:off x="450166" y="2789702"/>
            <a:ext cx="647114" cy="369332"/>
          </a:xfrm>
          <a:prstGeom prst="rect">
            <a:avLst/>
          </a:prstGeom>
          <a:noFill/>
        </p:spPr>
        <p:txBody>
          <a:bodyPr wrap="square" rtlCol="0">
            <a:spAutoFit/>
          </a:bodyPr>
          <a:lstStyle/>
          <a:p>
            <a:r>
              <a:rPr lang="fr-FR" dirty="0">
                <a:solidFill>
                  <a:schemeClr val="bg1"/>
                </a:solidFill>
              </a:rPr>
              <a:t>2006</a:t>
            </a:r>
          </a:p>
        </p:txBody>
      </p: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58FB33FA-6334-29CC-D849-7CB616CA0BE9}"/>
              </a:ext>
            </a:extLst>
          </p:cNvPr>
          <p:cNvSpPr txBox="1"/>
          <p:nvPr/>
        </p:nvSpPr>
        <p:spPr>
          <a:xfrm>
            <a:off x="1592097" y="2786707"/>
            <a:ext cx="1153032" cy="369332"/>
          </a:xfrm>
          <a:prstGeom prst="rect">
            <a:avLst/>
          </a:prstGeom>
          <a:noFill/>
        </p:spPr>
        <p:txBody>
          <a:bodyPr wrap="square" rtlCol="0">
            <a:spAutoFit/>
          </a:bodyPr>
          <a:lstStyle/>
          <a:p>
            <a:r>
              <a:rPr lang="fr-FR" dirty="0">
                <a:solidFill>
                  <a:schemeClr val="bg1"/>
                </a:solidFill>
              </a:rPr>
              <a:t>FEV2013</a:t>
            </a:r>
          </a:p>
        </p:txBody>
      </p:sp>
      <p:sp>
        <p:nvSpPr>
          <p:cNvPr id="11" name="ZoneTexte 10">
            <a:extLst>
              <a:ext uri="{FF2B5EF4-FFF2-40B4-BE49-F238E27FC236}">
                <a16:creationId xmlns:a16="http://schemas.microsoft.com/office/drawing/2014/main" id="{251ACC16-E321-6033-CDB0-C8DD2DDE3371}"/>
              </a:ext>
            </a:extLst>
          </p:cNvPr>
          <p:cNvSpPr txBox="1"/>
          <p:nvPr/>
        </p:nvSpPr>
        <p:spPr>
          <a:xfrm>
            <a:off x="3683741" y="5663941"/>
            <a:ext cx="4881490" cy="984885"/>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mj-lt"/>
              </a:rPr>
              <a:t>Absence de </a:t>
            </a:r>
            <a:r>
              <a:rPr lang="fr-BE" sz="2000" dirty="0">
                <a:latin typeface="+mj-lt"/>
              </a:rPr>
              <a:t>mutation des gènes HSPB1,3 et 8</a:t>
            </a:r>
            <a:endParaRPr lang="fr-FR" sz="2000" dirty="0">
              <a:latin typeface="+mj-lt"/>
            </a:endParaRPr>
          </a:p>
          <a:p>
            <a:endParaRPr lang="fr-FR" u="sng" dirty="0">
              <a:latin typeface="+mj-lt"/>
            </a:endParaRPr>
          </a:p>
        </p:txBody>
      </p:sp>
      <p:sp>
        <p:nvSpPr>
          <p:cNvPr id="14" name="Rectangle : coins arrondis 13">
            <a:extLst>
              <a:ext uri="{FF2B5EF4-FFF2-40B4-BE49-F238E27FC236}">
                <a16:creationId xmlns:a16="http://schemas.microsoft.com/office/drawing/2014/main" id="{B5EE9171-5561-5662-B7C9-B8080627158B}"/>
              </a:ext>
            </a:extLst>
          </p:cNvPr>
          <p:cNvSpPr/>
          <p:nvPr/>
        </p:nvSpPr>
        <p:spPr>
          <a:xfrm>
            <a:off x="8995352" y="5377207"/>
            <a:ext cx="2981739" cy="1200329"/>
          </a:xfrm>
          <a:prstGeom prst="roundRect">
            <a:avLst/>
          </a:prstGeom>
          <a:noFill/>
          <a:ln w="38100" cmpd="dbl">
            <a:solidFill>
              <a:srgbClr val="9416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70FD7400-D5C7-B89B-3849-72F2CE844524}"/>
              </a:ext>
            </a:extLst>
          </p:cNvPr>
          <p:cNvSpPr txBox="1"/>
          <p:nvPr/>
        </p:nvSpPr>
        <p:spPr>
          <a:xfrm>
            <a:off x="9025653" y="5377206"/>
            <a:ext cx="2981740" cy="1200329"/>
          </a:xfrm>
          <a:prstGeom prst="rect">
            <a:avLst/>
          </a:prstGeom>
          <a:noFill/>
        </p:spPr>
        <p:txBody>
          <a:bodyPr wrap="square" rtlCol="0" anchor="ctr">
            <a:spAutoFit/>
          </a:bodyPr>
          <a:lstStyle/>
          <a:p>
            <a:pPr algn="ctr"/>
            <a:r>
              <a:rPr lang="fr-FR" sz="2400" dirty="0">
                <a:latin typeface="+mj-lt"/>
              </a:rPr>
              <a:t>Hypothèse diagnostic: neuropathie héréditaire </a:t>
            </a:r>
          </a:p>
        </p:txBody>
      </p:sp>
      <p:grpSp>
        <p:nvGrpSpPr>
          <p:cNvPr id="18" name="Groupe 17">
            <a:extLst>
              <a:ext uri="{FF2B5EF4-FFF2-40B4-BE49-F238E27FC236}">
                <a16:creationId xmlns:a16="http://schemas.microsoft.com/office/drawing/2014/main" id="{C72F5284-FE3E-85CC-86A3-5BF9B91D0681}"/>
              </a:ext>
            </a:extLst>
          </p:cNvPr>
          <p:cNvGrpSpPr/>
          <p:nvPr/>
        </p:nvGrpSpPr>
        <p:grpSpPr>
          <a:xfrm>
            <a:off x="6358599" y="118641"/>
            <a:ext cx="3374468" cy="3145190"/>
            <a:chOff x="-203661" y="1480084"/>
            <a:chExt cx="2990210" cy="2661993"/>
          </a:xfrm>
        </p:grpSpPr>
        <p:sp>
          <p:nvSpPr>
            <p:cNvPr id="19" name="Rectangle 18">
              <a:extLst>
                <a:ext uri="{FF2B5EF4-FFF2-40B4-BE49-F238E27FC236}">
                  <a16:creationId xmlns:a16="http://schemas.microsoft.com/office/drawing/2014/main" id="{7B6056E6-E523-1E17-4CA0-584BD900709D}"/>
                </a:ext>
              </a:extLst>
            </p:cNvPr>
            <p:cNvSpPr/>
            <p:nvPr/>
          </p:nvSpPr>
          <p:spPr>
            <a:xfrm>
              <a:off x="1678641" y="2908134"/>
              <a:ext cx="488071" cy="461366"/>
            </a:xfrm>
            <a:prstGeom prst="rect">
              <a:avLst/>
            </a:prstGeom>
            <a:solidFill>
              <a:schemeClr val="accent6">
                <a:lumMod val="20000"/>
                <a:lumOff val="80000"/>
              </a:schemeClr>
            </a:solidFill>
            <a:ln w="6350">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CF4ADF02-6553-C652-4CFA-9E5BD871F6C8}"/>
                </a:ext>
              </a:extLst>
            </p:cNvPr>
            <p:cNvSpPr/>
            <p:nvPr/>
          </p:nvSpPr>
          <p:spPr>
            <a:xfrm>
              <a:off x="1072878" y="1480084"/>
              <a:ext cx="488071" cy="461366"/>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Ellipse 20">
              <a:extLst>
                <a:ext uri="{FF2B5EF4-FFF2-40B4-BE49-F238E27FC236}">
                  <a16:creationId xmlns:a16="http://schemas.microsoft.com/office/drawing/2014/main" id="{E941EC11-946A-A12C-4D94-8E893ADA13A6}"/>
                </a:ext>
              </a:extLst>
            </p:cNvPr>
            <p:cNvSpPr/>
            <p:nvPr/>
          </p:nvSpPr>
          <p:spPr>
            <a:xfrm>
              <a:off x="-203661" y="1480086"/>
              <a:ext cx="488071" cy="461366"/>
            </a:xfrm>
            <a:prstGeom prst="ellipse">
              <a:avLst/>
            </a:prstGeom>
            <a:solidFill>
              <a:schemeClr val="bg1"/>
            </a:solidFill>
            <a:ln w="63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2" name="Ellipse 21">
              <a:extLst>
                <a:ext uri="{FF2B5EF4-FFF2-40B4-BE49-F238E27FC236}">
                  <a16:creationId xmlns:a16="http://schemas.microsoft.com/office/drawing/2014/main" id="{42842E64-1DBE-9DB4-5930-277F8301CEB2}"/>
                </a:ext>
              </a:extLst>
            </p:cNvPr>
            <p:cNvSpPr/>
            <p:nvPr/>
          </p:nvSpPr>
          <p:spPr>
            <a:xfrm>
              <a:off x="1499414" y="3680711"/>
              <a:ext cx="488071" cy="461366"/>
            </a:xfrm>
            <a:prstGeom prst="ellipse">
              <a:avLst/>
            </a:prstGeom>
            <a:noFill/>
            <a:ln w="63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23" name="Connecteur droit 22">
              <a:extLst>
                <a:ext uri="{FF2B5EF4-FFF2-40B4-BE49-F238E27FC236}">
                  <a16:creationId xmlns:a16="http://schemas.microsoft.com/office/drawing/2014/main" id="{EB8D3778-8787-EA32-2C76-8832A2AF247D}"/>
                </a:ext>
              </a:extLst>
            </p:cNvPr>
            <p:cNvCxnSpPr>
              <a:endCxn id="20" idx="1"/>
            </p:cNvCxnSpPr>
            <p:nvPr/>
          </p:nvCxnSpPr>
          <p:spPr>
            <a:xfrm>
              <a:off x="285938" y="1710768"/>
              <a:ext cx="786939" cy="11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27049A8E-3D39-426B-9829-BF8C72FD1DA5}"/>
                </a:ext>
              </a:extLst>
            </p:cNvPr>
            <p:cNvCxnSpPr>
              <a:cxnSpLocks/>
              <a:endCxn id="19" idx="0"/>
            </p:cNvCxnSpPr>
            <p:nvPr/>
          </p:nvCxnSpPr>
          <p:spPr>
            <a:xfrm>
              <a:off x="1917705" y="2055088"/>
              <a:ext cx="4972" cy="853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62A0B050-AF09-B8E7-FC1F-BA4784C78817}"/>
                </a:ext>
              </a:extLst>
            </p:cNvPr>
            <p:cNvCxnSpPr>
              <a:cxnSpLocks/>
            </p:cNvCxnSpPr>
            <p:nvPr/>
          </p:nvCxnSpPr>
          <p:spPr>
            <a:xfrm flipH="1" flipV="1">
              <a:off x="846045" y="3599091"/>
              <a:ext cx="897404" cy="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DD1B325F-5224-2D33-BA43-5E8AEC35CDFC}"/>
                </a:ext>
              </a:extLst>
            </p:cNvPr>
            <p:cNvCxnSpPr>
              <a:cxnSpLocks/>
            </p:cNvCxnSpPr>
            <p:nvPr/>
          </p:nvCxnSpPr>
          <p:spPr>
            <a:xfrm>
              <a:off x="2533395" y="3131764"/>
              <a:ext cx="0" cy="5570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8A0AB978-EC22-A380-881E-CCA53A748A7B}"/>
                </a:ext>
              </a:extLst>
            </p:cNvPr>
            <p:cNvSpPr/>
            <p:nvPr/>
          </p:nvSpPr>
          <p:spPr>
            <a:xfrm>
              <a:off x="2298478" y="3676166"/>
              <a:ext cx="488071" cy="461366"/>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Ellipse 27">
              <a:extLst>
                <a:ext uri="{FF2B5EF4-FFF2-40B4-BE49-F238E27FC236}">
                  <a16:creationId xmlns:a16="http://schemas.microsoft.com/office/drawing/2014/main" id="{459CA3B7-2F8B-1C29-3A42-117CE33137AA}"/>
                </a:ext>
              </a:extLst>
            </p:cNvPr>
            <p:cNvSpPr/>
            <p:nvPr/>
          </p:nvSpPr>
          <p:spPr>
            <a:xfrm>
              <a:off x="606423" y="3676166"/>
              <a:ext cx="488071" cy="461366"/>
            </a:xfrm>
            <a:prstGeom prst="ellipse">
              <a:avLst/>
            </a:prstGeom>
            <a:noFill/>
            <a:ln w="63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29" name="Ellipse 28">
            <a:extLst>
              <a:ext uri="{FF2B5EF4-FFF2-40B4-BE49-F238E27FC236}">
                <a16:creationId xmlns:a16="http://schemas.microsoft.com/office/drawing/2014/main" id="{817465F4-65B2-DB14-744E-D15F397C256F}"/>
              </a:ext>
            </a:extLst>
          </p:cNvPr>
          <p:cNvSpPr/>
          <p:nvPr/>
        </p:nvSpPr>
        <p:spPr>
          <a:xfrm>
            <a:off x="7150843" y="1788632"/>
            <a:ext cx="550790" cy="545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30" name="Connecteur droit 29">
            <a:extLst>
              <a:ext uri="{FF2B5EF4-FFF2-40B4-BE49-F238E27FC236}">
                <a16:creationId xmlns:a16="http://schemas.microsoft.com/office/drawing/2014/main" id="{88FD6C51-1708-9D20-E934-CB4E5B78417F}"/>
              </a:ext>
            </a:extLst>
          </p:cNvPr>
          <p:cNvCxnSpPr>
            <a:cxnSpLocks/>
          </p:cNvCxnSpPr>
          <p:nvPr/>
        </p:nvCxnSpPr>
        <p:spPr>
          <a:xfrm>
            <a:off x="7706804" y="2053944"/>
            <a:ext cx="7728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BD8096E3-30AE-2315-FE6A-6943AF3040C2}"/>
              </a:ext>
            </a:extLst>
          </p:cNvPr>
          <p:cNvCxnSpPr>
            <a:cxnSpLocks/>
          </p:cNvCxnSpPr>
          <p:nvPr/>
        </p:nvCxnSpPr>
        <p:spPr>
          <a:xfrm>
            <a:off x="8093714" y="2052997"/>
            <a:ext cx="0" cy="5764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BDFEE272-B018-DB57-4CFB-DA694A6D84F8}"/>
              </a:ext>
            </a:extLst>
          </p:cNvPr>
          <p:cNvCxnSpPr>
            <a:cxnSpLocks/>
          </p:cNvCxnSpPr>
          <p:nvPr/>
        </p:nvCxnSpPr>
        <p:spPr>
          <a:xfrm>
            <a:off x="9046671" y="2039462"/>
            <a:ext cx="772845" cy="13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E13BB325-5AD1-F485-B652-34F977F429EF}"/>
              </a:ext>
            </a:extLst>
          </p:cNvPr>
          <p:cNvCxnSpPr>
            <a:cxnSpLocks/>
            <a:stCxn id="22" idx="0"/>
          </p:cNvCxnSpPr>
          <p:nvPr/>
        </p:nvCxnSpPr>
        <p:spPr>
          <a:xfrm flipV="1">
            <a:off x="8555924" y="2622289"/>
            <a:ext cx="0" cy="964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992FAF4E-BBE7-6521-D634-8913F40D2559}"/>
              </a:ext>
            </a:extLst>
          </p:cNvPr>
          <p:cNvCxnSpPr>
            <a:cxnSpLocks/>
            <a:stCxn id="28" idx="0"/>
          </p:cNvCxnSpPr>
          <p:nvPr/>
        </p:nvCxnSpPr>
        <p:spPr>
          <a:xfrm flipV="1">
            <a:off x="7548178" y="2624703"/>
            <a:ext cx="0" cy="886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25B045A7-8BC2-3086-629F-8AA42D8737AB}"/>
              </a:ext>
            </a:extLst>
          </p:cNvPr>
          <p:cNvCxnSpPr/>
          <p:nvPr/>
        </p:nvCxnSpPr>
        <p:spPr>
          <a:xfrm flipH="1">
            <a:off x="9211756" y="1895038"/>
            <a:ext cx="111148" cy="334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224DFFF1-5B7F-2193-9CB6-6FEDEAE01898}"/>
              </a:ext>
            </a:extLst>
          </p:cNvPr>
          <p:cNvCxnSpPr>
            <a:cxnSpLocks/>
          </p:cNvCxnSpPr>
          <p:nvPr/>
        </p:nvCxnSpPr>
        <p:spPr>
          <a:xfrm flipH="1">
            <a:off x="9231158" y="1882379"/>
            <a:ext cx="115286" cy="361128"/>
          </a:xfrm>
          <a:prstGeom prst="line">
            <a:avLst/>
          </a:prstGeom>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2E8B4C5A-87F0-0DAA-DA16-0604FE2ED07F}"/>
              </a:ext>
            </a:extLst>
          </p:cNvPr>
          <p:cNvSpPr/>
          <p:nvPr/>
        </p:nvSpPr>
        <p:spPr>
          <a:xfrm>
            <a:off x="9818331" y="1753468"/>
            <a:ext cx="550790" cy="545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Ellipse 37">
            <a:extLst>
              <a:ext uri="{FF2B5EF4-FFF2-40B4-BE49-F238E27FC236}">
                <a16:creationId xmlns:a16="http://schemas.microsoft.com/office/drawing/2014/main" id="{C4719D90-19CC-AAA3-4748-A04AB204C957}"/>
              </a:ext>
            </a:extLst>
          </p:cNvPr>
          <p:cNvSpPr/>
          <p:nvPr/>
        </p:nvSpPr>
        <p:spPr>
          <a:xfrm>
            <a:off x="7272631" y="1007598"/>
            <a:ext cx="550790" cy="545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9" name="Ellipse 38">
            <a:extLst>
              <a:ext uri="{FF2B5EF4-FFF2-40B4-BE49-F238E27FC236}">
                <a16:creationId xmlns:a16="http://schemas.microsoft.com/office/drawing/2014/main" id="{82801A59-EF60-B1A0-273B-607DB49F074A}"/>
              </a:ext>
            </a:extLst>
          </p:cNvPr>
          <p:cNvSpPr/>
          <p:nvPr/>
        </p:nvSpPr>
        <p:spPr>
          <a:xfrm>
            <a:off x="8000443" y="1008384"/>
            <a:ext cx="550790" cy="545112"/>
          </a:xfrm>
          <a:prstGeom prst="ellipse">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Ellipse 39">
            <a:extLst>
              <a:ext uri="{FF2B5EF4-FFF2-40B4-BE49-F238E27FC236}">
                <a16:creationId xmlns:a16="http://schemas.microsoft.com/office/drawing/2014/main" id="{D19E1F58-28E9-7ADF-3CE3-7B725B919DB4}"/>
              </a:ext>
            </a:extLst>
          </p:cNvPr>
          <p:cNvSpPr/>
          <p:nvPr/>
        </p:nvSpPr>
        <p:spPr>
          <a:xfrm>
            <a:off x="6528747" y="1006773"/>
            <a:ext cx="550790" cy="545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EA3A3485-818B-3CA4-9F81-751142066994}"/>
              </a:ext>
            </a:extLst>
          </p:cNvPr>
          <p:cNvSpPr/>
          <p:nvPr/>
        </p:nvSpPr>
        <p:spPr>
          <a:xfrm>
            <a:off x="5792689" y="1014654"/>
            <a:ext cx="550791" cy="5451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2" name="Connecteur droit 41">
            <a:extLst>
              <a:ext uri="{FF2B5EF4-FFF2-40B4-BE49-F238E27FC236}">
                <a16:creationId xmlns:a16="http://schemas.microsoft.com/office/drawing/2014/main" id="{BC8E082E-D381-BBF7-8935-ACF7C58DFD63}"/>
              </a:ext>
            </a:extLst>
          </p:cNvPr>
          <p:cNvCxnSpPr>
            <a:cxnSpLocks/>
          </p:cNvCxnSpPr>
          <p:nvPr/>
        </p:nvCxnSpPr>
        <p:spPr>
          <a:xfrm flipV="1">
            <a:off x="6068084" y="801826"/>
            <a:ext cx="2676058" cy="9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73A9332A-05E3-6E41-5D87-7F730DFCA874}"/>
              </a:ext>
            </a:extLst>
          </p:cNvPr>
          <p:cNvCxnSpPr>
            <a:cxnSpLocks/>
            <a:endCxn id="41" idx="0"/>
          </p:cNvCxnSpPr>
          <p:nvPr/>
        </p:nvCxnSpPr>
        <p:spPr>
          <a:xfrm>
            <a:off x="6065304" y="806308"/>
            <a:ext cx="2781" cy="208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46214A8C-D470-A46F-CC33-DF9848057C25}"/>
              </a:ext>
            </a:extLst>
          </p:cNvPr>
          <p:cNvCxnSpPr>
            <a:cxnSpLocks/>
          </p:cNvCxnSpPr>
          <p:nvPr/>
        </p:nvCxnSpPr>
        <p:spPr>
          <a:xfrm>
            <a:off x="6798392" y="806308"/>
            <a:ext cx="2781" cy="208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183D7650-E1F2-0C0A-A089-DB166153B993}"/>
              </a:ext>
            </a:extLst>
          </p:cNvPr>
          <p:cNvCxnSpPr>
            <a:cxnSpLocks/>
          </p:cNvCxnSpPr>
          <p:nvPr/>
        </p:nvCxnSpPr>
        <p:spPr>
          <a:xfrm>
            <a:off x="7540745" y="807445"/>
            <a:ext cx="2781" cy="208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8BD52211-E407-B37E-CDA3-F20AA83ADFD2}"/>
              </a:ext>
            </a:extLst>
          </p:cNvPr>
          <p:cNvCxnSpPr>
            <a:cxnSpLocks/>
          </p:cNvCxnSpPr>
          <p:nvPr/>
        </p:nvCxnSpPr>
        <p:spPr>
          <a:xfrm>
            <a:off x="8274045" y="806308"/>
            <a:ext cx="2781" cy="208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C2B45FDA-2D24-D1BE-A487-0231B5B0833F}"/>
              </a:ext>
            </a:extLst>
          </p:cNvPr>
          <p:cNvCxnSpPr>
            <a:cxnSpLocks/>
          </p:cNvCxnSpPr>
          <p:nvPr/>
        </p:nvCxnSpPr>
        <p:spPr>
          <a:xfrm>
            <a:off x="7360197" y="391198"/>
            <a:ext cx="0" cy="4198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7C8CA5CE-911B-C364-BDD1-B78770CDDDE3}"/>
              </a:ext>
            </a:extLst>
          </p:cNvPr>
          <p:cNvCxnSpPr>
            <a:cxnSpLocks/>
          </p:cNvCxnSpPr>
          <p:nvPr/>
        </p:nvCxnSpPr>
        <p:spPr>
          <a:xfrm>
            <a:off x="10266502" y="1096001"/>
            <a:ext cx="7728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Connecteur droit 48">
            <a:extLst>
              <a:ext uri="{FF2B5EF4-FFF2-40B4-BE49-F238E27FC236}">
                <a16:creationId xmlns:a16="http://schemas.microsoft.com/office/drawing/2014/main" id="{B2BC2AF2-F336-D512-1910-EE7ADED32E4B}"/>
              </a:ext>
            </a:extLst>
          </p:cNvPr>
          <p:cNvCxnSpPr>
            <a:cxnSpLocks/>
          </p:cNvCxnSpPr>
          <p:nvPr/>
        </p:nvCxnSpPr>
        <p:spPr>
          <a:xfrm>
            <a:off x="10653412" y="1095054"/>
            <a:ext cx="0" cy="57649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Connecteur droit 49">
            <a:extLst>
              <a:ext uri="{FF2B5EF4-FFF2-40B4-BE49-F238E27FC236}">
                <a16:creationId xmlns:a16="http://schemas.microsoft.com/office/drawing/2014/main" id="{3076741C-F5FA-3397-9662-1565B109A127}"/>
              </a:ext>
            </a:extLst>
          </p:cNvPr>
          <p:cNvCxnSpPr>
            <a:cxnSpLocks/>
          </p:cNvCxnSpPr>
          <p:nvPr/>
        </p:nvCxnSpPr>
        <p:spPr>
          <a:xfrm flipV="1">
            <a:off x="11115622" y="1664346"/>
            <a:ext cx="0" cy="964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9389733-D8C3-3FF5-1C93-3B18333C50FE}"/>
              </a:ext>
            </a:extLst>
          </p:cNvPr>
          <p:cNvCxnSpPr>
            <a:cxnSpLocks/>
          </p:cNvCxnSpPr>
          <p:nvPr/>
        </p:nvCxnSpPr>
        <p:spPr>
          <a:xfrm flipV="1">
            <a:off x="10107876" y="1666760"/>
            <a:ext cx="0" cy="886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02872917-A0A3-063A-A88D-7E9600D20B46}"/>
              </a:ext>
            </a:extLst>
          </p:cNvPr>
          <p:cNvCxnSpPr>
            <a:cxnSpLocks/>
          </p:cNvCxnSpPr>
          <p:nvPr/>
        </p:nvCxnSpPr>
        <p:spPr>
          <a:xfrm flipH="1" flipV="1">
            <a:off x="10105838" y="1658556"/>
            <a:ext cx="1012725" cy="7207"/>
          </a:xfrm>
          <a:prstGeom prst="line">
            <a:avLst/>
          </a:prstGeom>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716F8FD5-DE88-CCE4-2949-6FDC57DD518D}"/>
              </a:ext>
            </a:extLst>
          </p:cNvPr>
          <p:cNvSpPr/>
          <p:nvPr/>
        </p:nvSpPr>
        <p:spPr>
          <a:xfrm>
            <a:off x="10840226" y="1760782"/>
            <a:ext cx="550791" cy="5451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4" name="Ellipse 53">
            <a:extLst>
              <a:ext uri="{FF2B5EF4-FFF2-40B4-BE49-F238E27FC236}">
                <a16:creationId xmlns:a16="http://schemas.microsoft.com/office/drawing/2014/main" id="{24FC46A9-EC6A-623E-704D-E15DAE773EA4}"/>
              </a:ext>
            </a:extLst>
          </p:cNvPr>
          <p:cNvSpPr/>
          <p:nvPr/>
        </p:nvSpPr>
        <p:spPr>
          <a:xfrm>
            <a:off x="9726780" y="822246"/>
            <a:ext cx="550790" cy="5451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5" name="Rectangle 54">
            <a:extLst>
              <a:ext uri="{FF2B5EF4-FFF2-40B4-BE49-F238E27FC236}">
                <a16:creationId xmlns:a16="http://schemas.microsoft.com/office/drawing/2014/main" id="{1E10716A-1678-B705-0B51-CDA9A07040B6}"/>
              </a:ext>
            </a:extLst>
          </p:cNvPr>
          <p:cNvSpPr/>
          <p:nvPr/>
        </p:nvSpPr>
        <p:spPr>
          <a:xfrm>
            <a:off x="11039348" y="805336"/>
            <a:ext cx="550791" cy="5451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6" name="Connecteur droit avec flèche 55">
            <a:extLst>
              <a:ext uri="{FF2B5EF4-FFF2-40B4-BE49-F238E27FC236}">
                <a16:creationId xmlns:a16="http://schemas.microsoft.com/office/drawing/2014/main" id="{D6C27D04-51A2-A42B-EE90-60FAF02E2478}"/>
              </a:ext>
            </a:extLst>
          </p:cNvPr>
          <p:cNvCxnSpPr/>
          <p:nvPr/>
        </p:nvCxnSpPr>
        <p:spPr>
          <a:xfrm flipH="1">
            <a:off x="9818331" y="2476082"/>
            <a:ext cx="287507" cy="237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Ellipse 56">
            <a:extLst>
              <a:ext uri="{FF2B5EF4-FFF2-40B4-BE49-F238E27FC236}">
                <a16:creationId xmlns:a16="http://schemas.microsoft.com/office/drawing/2014/main" id="{0E8A2762-35AE-3885-BFE6-F250DFD2D700}"/>
              </a:ext>
            </a:extLst>
          </p:cNvPr>
          <p:cNvSpPr/>
          <p:nvPr/>
        </p:nvSpPr>
        <p:spPr>
          <a:xfrm>
            <a:off x="3019363" y="1576114"/>
            <a:ext cx="148239" cy="145744"/>
          </a:xfrm>
          <a:prstGeom prst="ellipse">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D8FE9F20-3B26-A7F7-51FB-26C1B1EC4661}"/>
              </a:ext>
            </a:extLst>
          </p:cNvPr>
          <p:cNvSpPr/>
          <p:nvPr/>
        </p:nvSpPr>
        <p:spPr>
          <a:xfrm flipH="1">
            <a:off x="3024931" y="1857955"/>
            <a:ext cx="148237" cy="145744"/>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9" name="ZoneTexte 58">
            <a:extLst>
              <a:ext uri="{FF2B5EF4-FFF2-40B4-BE49-F238E27FC236}">
                <a16:creationId xmlns:a16="http://schemas.microsoft.com/office/drawing/2014/main" id="{466DA6BF-7167-6651-906E-90B065A1F578}"/>
              </a:ext>
            </a:extLst>
          </p:cNvPr>
          <p:cNvSpPr txBox="1"/>
          <p:nvPr/>
        </p:nvSpPr>
        <p:spPr>
          <a:xfrm>
            <a:off x="3158351" y="1195178"/>
            <a:ext cx="2182247" cy="954107"/>
          </a:xfrm>
          <a:prstGeom prst="rect">
            <a:avLst/>
          </a:prstGeom>
          <a:noFill/>
        </p:spPr>
        <p:txBody>
          <a:bodyPr wrap="square" rtlCol="0">
            <a:spAutoFit/>
          </a:bodyPr>
          <a:lstStyle/>
          <a:p>
            <a:r>
              <a:rPr lang="fr-FR" dirty="0">
                <a:latin typeface="+mj-lt"/>
              </a:rPr>
              <a:t>Neuropathie motrice </a:t>
            </a:r>
          </a:p>
          <a:p>
            <a:r>
              <a:rPr lang="fr-FR" dirty="0">
                <a:latin typeface="+mj-lt"/>
              </a:rPr>
              <a:t>Sourde et aveugle</a:t>
            </a:r>
          </a:p>
          <a:p>
            <a:r>
              <a:rPr lang="fr-FR" dirty="0">
                <a:latin typeface="+mj-lt"/>
              </a:rPr>
              <a:t>Marche digitigrade</a:t>
            </a:r>
          </a:p>
        </p:txBody>
      </p:sp>
      <p:sp>
        <p:nvSpPr>
          <p:cNvPr id="60" name="Rectangle 59">
            <a:extLst>
              <a:ext uri="{FF2B5EF4-FFF2-40B4-BE49-F238E27FC236}">
                <a16:creationId xmlns:a16="http://schemas.microsoft.com/office/drawing/2014/main" id="{EC8E8D8E-9608-3BAB-76D2-80A12BF6793E}"/>
              </a:ext>
            </a:extLst>
          </p:cNvPr>
          <p:cNvSpPr/>
          <p:nvPr/>
        </p:nvSpPr>
        <p:spPr>
          <a:xfrm>
            <a:off x="3036444" y="1318072"/>
            <a:ext cx="128615" cy="137650"/>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1" name="Ellipse 60">
            <a:extLst>
              <a:ext uri="{FF2B5EF4-FFF2-40B4-BE49-F238E27FC236}">
                <a16:creationId xmlns:a16="http://schemas.microsoft.com/office/drawing/2014/main" id="{85D2E723-9E60-1E94-9CB3-F0218CE47385}"/>
              </a:ext>
            </a:extLst>
          </p:cNvPr>
          <p:cNvSpPr/>
          <p:nvPr/>
        </p:nvSpPr>
        <p:spPr>
          <a:xfrm>
            <a:off x="23328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Picture 20" descr="Analyse de sang : 243 642 images, photos de stock, objets 3D et images  vectorielles | Shutterstock">
            <a:extLst>
              <a:ext uri="{FF2B5EF4-FFF2-40B4-BE49-F238E27FC236}">
                <a16:creationId xmlns:a16="http://schemas.microsoft.com/office/drawing/2014/main" id="{B0F39E6B-5C01-D758-E87B-3506635DD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39" t="25428" r="38800" b="24956"/>
          <a:stretch/>
        </p:blipFill>
        <p:spPr bwMode="auto">
          <a:xfrm>
            <a:off x="2819602" y="3479068"/>
            <a:ext cx="652445" cy="125182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D583D25C-CA5B-4D15-55D5-6D1E273BD3EF}"/>
              </a:ext>
            </a:extLst>
          </p:cNvPr>
          <p:cNvSpPr txBox="1"/>
          <p:nvPr/>
        </p:nvSpPr>
        <p:spPr>
          <a:xfrm>
            <a:off x="3683741" y="3502333"/>
            <a:ext cx="5909145" cy="2246769"/>
          </a:xfrm>
          <a:prstGeom prst="rect">
            <a:avLst/>
          </a:prstGeom>
          <a:noFill/>
        </p:spPr>
        <p:txBody>
          <a:bodyPr wrap="square" rtlCol="0">
            <a:spAutoFit/>
          </a:bodyPr>
          <a:lstStyle/>
          <a:p>
            <a:pPr marL="342900" indent="-342900">
              <a:buFont typeface="Arial" panose="020B0604020202020204" pitchFamily="34" charset="0"/>
              <a:buChar char="•"/>
            </a:pPr>
            <a:r>
              <a:rPr lang="fr-BE" sz="2000" dirty="0">
                <a:latin typeface="+mj-lt"/>
              </a:rPr>
              <a:t>FHL normale</a:t>
            </a:r>
          </a:p>
          <a:p>
            <a:pPr marL="342900" indent="-342900">
              <a:buFont typeface="Arial" panose="020B0604020202020204" pitchFamily="34" charset="0"/>
              <a:buChar char="•"/>
            </a:pPr>
            <a:r>
              <a:rPr lang="fr-BE" sz="2000" dirty="0">
                <a:latin typeface="+mj-lt"/>
              </a:rPr>
              <a:t>B9, B12 dans les normes</a:t>
            </a:r>
          </a:p>
          <a:p>
            <a:pPr marL="342900" indent="-342900">
              <a:buFont typeface="Arial" panose="020B0604020202020204" pitchFamily="34" charset="0"/>
              <a:buChar char="•"/>
            </a:pPr>
            <a:r>
              <a:rPr lang="fr-BE" sz="2000" dirty="0">
                <a:latin typeface="+mj-lt"/>
              </a:rPr>
              <a:t>Electrophorèse et IF normale.</a:t>
            </a:r>
          </a:p>
          <a:p>
            <a:pPr marL="342900" indent="-342900">
              <a:buFont typeface="Arial" panose="020B0604020202020204" pitchFamily="34" charset="0"/>
              <a:buChar char="•"/>
            </a:pPr>
            <a:r>
              <a:rPr lang="fr-BE" sz="2000" dirty="0">
                <a:latin typeface="+mj-lt"/>
              </a:rPr>
              <a:t>Fonction rénale, hépatique, </a:t>
            </a:r>
            <a:r>
              <a:rPr lang="fr-BE" sz="2000" dirty="0" err="1">
                <a:latin typeface="+mj-lt"/>
              </a:rPr>
              <a:t>thyroidienne</a:t>
            </a:r>
            <a:r>
              <a:rPr lang="fr-BE" sz="2000" dirty="0">
                <a:latin typeface="+mj-lt"/>
              </a:rPr>
              <a:t> normale</a:t>
            </a:r>
          </a:p>
          <a:p>
            <a:pPr marL="342900" indent="-342900">
              <a:buFont typeface="Arial" panose="020B0604020202020204" pitchFamily="34" charset="0"/>
              <a:buChar char="•"/>
            </a:pPr>
            <a:r>
              <a:rPr lang="fr-BE" sz="2000" dirty="0">
                <a:latin typeface="+mj-lt"/>
              </a:rPr>
              <a:t>CPK 363 U/L</a:t>
            </a:r>
          </a:p>
          <a:p>
            <a:pPr marL="342900" indent="-342900">
              <a:buFont typeface="Arial" panose="020B0604020202020204" pitchFamily="34" charset="0"/>
              <a:buChar char="•"/>
            </a:pPr>
            <a:r>
              <a:rPr lang="fr-BE" sz="2000" dirty="0">
                <a:latin typeface="+mj-lt"/>
              </a:rPr>
              <a:t>Bilan lipidique et glucidique sans particularité</a:t>
            </a:r>
          </a:p>
          <a:p>
            <a:endParaRPr lang="fr-FR" sz="2000" dirty="0"/>
          </a:p>
        </p:txBody>
      </p:sp>
    </p:spTree>
    <p:extLst>
      <p:ext uri="{BB962C8B-B14F-4D97-AF65-F5344CB8AC3E}">
        <p14:creationId xmlns:p14="http://schemas.microsoft.com/office/powerpoint/2010/main" val="148205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2942428"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2405575" y="3333482"/>
            <a:ext cx="9786425" cy="20434"/>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1806215" y="2770015"/>
            <a:ext cx="1153032" cy="369332"/>
          </a:xfrm>
          <a:prstGeom prst="rect">
            <a:avLst/>
          </a:prstGeom>
          <a:noFill/>
        </p:spPr>
        <p:txBody>
          <a:bodyPr wrap="square" rtlCol="0">
            <a:spAutoFit/>
          </a:bodyPr>
          <a:lstStyle/>
          <a:p>
            <a:r>
              <a:rPr lang="fr-FR" dirty="0">
                <a:solidFill>
                  <a:schemeClr val="bg1"/>
                </a:solidFill>
              </a:rPr>
              <a:t>AOU 2013</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1" name="Tableau 20">
            <a:extLst>
              <a:ext uri="{FF2B5EF4-FFF2-40B4-BE49-F238E27FC236}">
                <a16:creationId xmlns:a16="http://schemas.microsoft.com/office/drawing/2014/main" id="{2D0DDF3E-9F34-EFCC-BA02-8BC6F0BC0863}"/>
              </a:ext>
            </a:extLst>
          </p:cNvPr>
          <p:cNvGraphicFramePr>
            <a:graphicFrameLocks noGrp="1"/>
          </p:cNvGraphicFramePr>
          <p:nvPr>
            <p:extLst>
              <p:ext uri="{D42A27DB-BD31-4B8C-83A1-F6EECF244321}">
                <p14:modId xmlns:p14="http://schemas.microsoft.com/office/powerpoint/2010/main" val="1663091472"/>
              </p:ext>
            </p:extLst>
          </p:nvPr>
        </p:nvGraphicFramePr>
        <p:xfrm>
          <a:off x="4536238" y="3550206"/>
          <a:ext cx="7442420" cy="3242324"/>
        </p:xfrm>
        <a:graphic>
          <a:graphicData uri="http://schemas.openxmlformats.org/drawingml/2006/table">
            <a:tbl>
              <a:tblPr firstRow="1" bandRow="1">
                <a:tableStyleId>{C083E6E3-FA7D-4D7B-A595-EF9225AFEA82}</a:tableStyleId>
              </a:tblPr>
              <a:tblGrid>
                <a:gridCol w="1387132">
                  <a:extLst>
                    <a:ext uri="{9D8B030D-6E8A-4147-A177-3AD203B41FA5}">
                      <a16:colId xmlns:a16="http://schemas.microsoft.com/office/drawing/2014/main" val="1312242077"/>
                    </a:ext>
                  </a:extLst>
                </a:gridCol>
                <a:gridCol w="750627">
                  <a:extLst>
                    <a:ext uri="{9D8B030D-6E8A-4147-A177-3AD203B41FA5}">
                      <a16:colId xmlns:a16="http://schemas.microsoft.com/office/drawing/2014/main" val="2507085079"/>
                    </a:ext>
                  </a:extLst>
                </a:gridCol>
                <a:gridCol w="873457">
                  <a:extLst>
                    <a:ext uri="{9D8B030D-6E8A-4147-A177-3AD203B41FA5}">
                      <a16:colId xmlns:a16="http://schemas.microsoft.com/office/drawing/2014/main" val="1577492367"/>
                    </a:ext>
                  </a:extLst>
                </a:gridCol>
                <a:gridCol w="1064524">
                  <a:extLst>
                    <a:ext uri="{9D8B030D-6E8A-4147-A177-3AD203B41FA5}">
                      <a16:colId xmlns:a16="http://schemas.microsoft.com/office/drawing/2014/main" val="3163640133"/>
                    </a:ext>
                  </a:extLst>
                </a:gridCol>
                <a:gridCol w="1071315">
                  <a:extLst>
                    <a:ext uri="{9D8B030D-6E8A-4147-A177-3AD203B41FA5}">
                      <a16:colId xmlns:a16="http://schemas.microsoft.com/office/drawing/2014/main" val="455579319"/>
                    </a:ext>
                  </a:extLst>
                </a:gridCol>
                <a:gridCol w="1561069">
                  <a:extLst>
                    <a:ext uri="{9D8B030D-6E8A-4147-A177-3AD203B41FA5}">
                      <a16:colId xmlns:a16="http://schemas.microsoft.com/office/drawing/2014/main" val="2724370215"/>
                    </a:ext>
                  </a:extLst>
                </a:gridCol>
                <a:gridCol w="734296">
                  <a:extLst>
                    <a:ext uri="{9D8B030D-6E8A-4147-A177-3AD203B41FA5}">
                      <a16:colId xmlns:a16="http://schemas.microsoft.com/office/drawing/2014/main" val="3445051602"/>
                    </a:ext>
                  </a:extLst>
                </a:gridCol>
              </a:tblGrid>
              <a:tr h="1023776">
                <a:tc>
                  <a:txBody>
                    <a:bodyPr/>
                    <a:lstStyle/>
                    <a:p>
                      <a:pPr marL="0" algn="ctr" defTabSz="457200" rtl="0" eaLnBrk="1" latinLnBrk="0" hangingPunct="1"/>
                      <a:r>
                        <a:rPr lang="fr-FR" sz="1600" b="0" kern="1200" dirty="0" err="1">
                          <a:solidFill>
                            <a:schemeClr val="tx1"/>
                          </a:solidFill>
                          <a:latin typeface="+mj-lt"/>
                        </a:rPr>
                        <a:t>Neurographie</a:t>
                      </a:r>
                      <a:r>
                        <a:rPr lang="fr-FR" sz="1600" b="0" kern="1200" dirty="0">
                          <a:solidFill>
                            <a:schemeClr val="tx1"/>
                          </a:solidFill>
                          <a:latin typeface="+mj-lt"/>
                        </a:rPr>
                        <a:t> motrice</a:t>
                      </a:r>
                      <a:endParaRPr lang="fr-FR" sz="1600" b="0" kern="1200" dirty="0">
                        <a:solidFill>
                          <a:schemeClr val="tx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a:latin typeface="+mj-lt"/>
                        </a:rPr>
                        <a:t>LDM ms</a:t>
                      </a:r>
                      <a:endParaRPr lang="fr-FR" sz="1800" b="0" kern="1200" dirty="0">
                        <a:solidFill>
                          <a:schemeClr val="bg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err="1">
                          <a:latin typeface="+mj-lt"/>
                        </a:rPr>
                        <a:t>Amp</a:t>
                      </a:r>
                      <a:br>
                        <a:rPr lang="fr-FR" sz="1800" b="0" kern="1200" dirty="0">
                          <a:latin typeface="+mj-lt"/>
                        </a:rPr>
                      </a:br>
                      <a:r>
                        <a:rPr lang="fr-FR" sz="1800" b="0" kern="1200" dirty="0">
                          <a:latin typeface="+mj-lt"/>
                        </a:rPr>
                        <a:t>mV</a:t>
                      </a:r>
                      <a:endParaRPr lang="fr-FR" sz="1800" b="0" kern="1200" dirty="0">
                        <a:solidFill>
                          <a:schemeClr val="bg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a:solidFill>
                            <a:schemeClr val="tx1"/>
                          </a:solidFill>
                          <a:latin typeface="+mj-lt"/>
                        </a:rPr>
                        <a:t>VCM</a:t>
                      </a:r>
                    </a:p>
                    <a:p>
                      <a:pPr marL="0" algn="ctr" defTabSz="457200" rtl="0" eaLnBrk="1" latinLnBrk="0" hangingPunct="1"/>
                      <a:r>
                        <a:rPr lang="fr-FR" sz="1800" b="0" kern="1200" dirty="0">
                          <a:solidFill>
                            <a:schemeClr val="tx1"/>
                          </a:solidFill>
                          <a:latin typeface="+mj-lt"/>
                          <a:ea typeface="+mn-ea"/>
                          <a:cs typeface="+mn-cs"/>
                        </a:rPr>
                        <a:t>m/s</a:t>
                      </a:r>
                    </a:p>
                  </a:txBody>
                  <a:tcPr marL="121920" marR="121920" marT="60960" marB="60960"/>
                </a:tc>
                <a:tc>
                  <a:txBody>
                    <a:bodyPr/>
                    <a:lstStyle/>
                    <a:p>
                      <a:pPr marL="0" algn="ctr" defTabSz="457200" rtl="0" eaLnBrk="1" latinLnBrk="0" hangingPunct="1"/>
                      <a:r>
                        <a:rPr lang="fr-FR" sz="1800" b="0" kern="1200" dirty="0">
                          <a:solidFill>
                            <a:schemeClr val="tx1"/>
                          </a:solidFill>
                          <a:latin typeface="+mj-lt"/>
                        </a:rPr>
                        <a:t>Durée </a:t>
                      </a:r>
                      <a:r>
                        <a:rPr lang="fr-FR" sz="1800" b="0" kern="1200" dirty="0" err="1">
                          <a:solidFill>
                            <a:schemeClr val="tx1"/>
                          </a:solidFill>
                          <a:latin typeface="+mj-lt"/>
                        </a:rPr>
                        <a:t>rép</a:t>
                      </a:r>
                      <a:r>
                        <a:rPr lang="fr-FR" sz="1800" b="0" kern="1200" dirty="0">
                          <a:solidFill>
                            <a:schemeClr val="tx1"/>
                          </a:solidFill>
                          <a:latin typeface="+mj-lt"/>
                        </a:rPr>
                        <a:t>. </a:t>
                      </a:r>
                      <a:r>
                        <a:rPr lang="fr-FR" sz="1800" b="0" kern="1200" dirty="0" err="1">
                          <a:solidFill>
                            <a:schemeClr val="tx1"/>
                          </a:solidFill>
                          <a:latin typeface="+mj-lt"/>
                        </a:rPr>
                        <a:t>dist</a:t>
                      </a:r>
                      <a:r>
                        <a:rPr lang="fr-FR" sz="1800" b="0" kern="1200" dirty="0">
                          <a:solidFill>
                            <a:schemeClr val="tx1"/>
                          </a:solidFill>
                          <a:latin typeface="+mj-lt"/>
                        </a:rPr>
                        <a:t>.</a:t>
                      </a:r>
                    </a:p>
                    <a:p>
                      <a:pPr marL="0" algn="ctr" defTabSz="457200" rtl="0" eaLnBrk="1" latinLnBrk="0" hangingPunct="1"/>
                      <a:r>
                        <a:rPr lang="fr-FR" sz="1800" b="0" kern="1200" dirty="0">
                          <a:solidFill>
                            <a:schemeClr val="tx1"/>
                          </a:solidFill>
                          <a:latin typeface="+mj-lt"/>
                          <a:ea typeface="+mn-ea"/>
                          <a:cs typeface="+mn-cs"/>
                        </a:rPr>
                        <a:t>ms</a:t>
                      </a:r>
                    </a:p>
                  </a:txBody>
                  <a:tcPr marL="121920" marR="121920" marT="60960" marB="60960"/>
                </a:tc>
                <a:tc>
                  <a:txBody>
                    <a:bodyPr/>
                    <a:lstStyle/>
                    <a:p>
                      <a:pPr marL="0" algn="ctr" defTabSz="457200" rtl="0" eaLnBrk="1" latinLnBrk="0" hangingPunct="1"/>
                      <a:r>
                        <a:rPr lang="fr-FR" sz="1800" b="0" kern="1200" dirty="0">
                          <a:solidFill>
                            <a:schemeClr val="tx1"/>
                          </a:solidFill>
                          <a:latin typeface="+mj-lt"/>
                          <a:ea typeface="+mn-ea"/>
                          <a:cs typeface="+mn-cs"/>
                        </a:rPr>
                        <a:t>Diff </a:t>
                      </a:r>
                      <a:r>
                        <a:rPr lang="fr-FR" sz="1800" b="0" kern="1200" dirty="0" err="1">
                          <a:solidFill>
                            <a:schemeClr val="tx1"/>
                          </a:solidFill>
                          <a:latin typeface="+mj-lt"/>
                          <a:ea typeface="+mn-ea"/>
                          <a:cs typeface="+mn-cs"/>
                        </a:rPr>
                        <a:t>Amp</a:t>
                      </a:r>
                      <a:r>
                        <a:rPr lang="fr-FR" sz="1800" b="0" kern="1200" dirty="0">
                          <a:solidFill>
                            <a:schemeClr val="tx1"/>
                          </a:solidFill>
                          <a:latin typeface="+mj-lt"/>
                          <a:ea typeface="+mn-ea"/>
                          <a:cs typeface="+mn-cs"/>
                        </a:rPr>
                        <a:t> </a:t>
                      </a:r>
                      <a:r>
                        <a:rPr lang="fr-FR" sz="1800" b="0" kern="1200" dirty="0" err="1">
                          <a:solidFill>
                            <a:schemeClr val="tx1"/>
                          </a:solidFill>
                          <a:latin typeface="+mj-lt"/>
                          <a:ea typeface="+mn-ea"/>
                          <a:cs typeface="+mn-cs"/>
                        </a:rPr>
                        <a:t>dist</a:t>
                      </a:r>
                      <a:r>
                        <a:rPr lang="fr-FR" sz="1800" b="0" kern="1200" dirty="0">
                          <a:solidFill>
                            <a:schemeClr val="tx1"/>
                          </a:solidFill>
                          <a:latin typeface="+mj-lt"/>
                          <a:ea typeface="+mn-ea"/>
                          <a:cs typeface="+mn-cs"/>
                        </a:rPr>
                        <a:t>/prox </a:t>
                      </a:r>
                    </a:p>
                    <a:p>
                      <a:pPr marL="0" algn="ctr" defTabSz="457200" rtl="0" eaLnBrk="1" latinLnBrk="0" hangingPunct="1"/>
                      <a:r>
                        <a:rPr lang="fr-FR" sz="1800" b="0" kern="1200" dirty="0">
                          <a:solidFill>
                            <a:schemeClr val="tx1"/>
                          </a:solidFill>
                          <a:latin typeface="+mj-lt"/>
                          <a:ea typeface="+mn-ea"/>
                          <a:cs typeface="+mn-cs"/>
                        </a:rPr>
                        <a:t>%</a:t>
                      </a:r>
                    </a:p>
                  </a:txBody>
                  <a:tcPr marL="121920" marR="121920" marT="60960" marB="60960"/>
                </a:tc>
                <a:tc>
                  <a:txBody>
                    <a:bodyPr/>
                    <a:lstStyle/>
                    <a:p>
                      <a:pPr marL="0" algn="ctr" defTabSz="457200" rtl="0" eaLnBrk="1" latinLnBrk="0" hangingPunct="1"/>
                      <a:r>
                        <a:rPr lang="fr-FR" sz="1800" b="0" kern="1200" dirty="0">
                          <a:latin typeface="+mj-lt"/>
                        </a:rPr>
                        <a:t>F-M</a:t>
                      </a:r>
                      <a:br>
                        <a:rPr lang="fr-FR" sz="1800" b="0" kern="1200" dirty="0">
                          <a:latin typeface="+mj-lt"/>
                        </a:rPr>
                      </a:br>
                      <a:r>
                        <a:rPr lang="fr-FR" sz="1800" b="0" kern="1200" dirty="0">
                          <a:latin typeface="+mj-lt"/>
                        </a:rPr>
                        <a:t>ms</a:t>
                      </a:r>
                      <a:endParaRPr lang="fr-FR" sz="1800" b="0" kern="1200" dirty="0">
                        <a:solidFill>
                          <a:schemeClr val="bg1"/>
                        </a:solidFill>
                        <a:latin typeface="+mj-lt"/>
                        <a:ea typeface="+mn-ea"/>
                        <a:cs typeface="+mn-cs"/>
                      </a:endParaRPr>
                    </a:p>
                  </a:txBody>
                  <a:tcPr marL="121920" marR="121920" marT="60960" marB="60960"/>
                </a:tc>
                <a:extLst>
                  <a:ext uri="{0D108BD9-81ED-4DB2-BD59-A6C34878D82A}">
                    <a16:rowId xmlns:a16="http://schemas.microsoft.com/office/drawing/2014/main" val="1720298668"/>
                  </a:ext>
                </a:extLst>
              </a:tr>
              <a:tr h="369758">
                <a:tc>
                  <a:txBody>
                    <a:bodyPr/>
                    <a:lstStyle/>
                    <a:p>
                      <a:pPr algn="ctr"/>
                      <a:r>
                        <a:rPr lang="fr-FR" sz="1600" dirty="0">
                          <a:latin typeface="+mj-lt"/>
                        </a:rPr>
                        <a:t>Médian G</a:t>
                      </a:r>
                    </a:p>
                  </a:txBody>
                  <a:tcPr marL="121920" marR="121920" marT="60960" marB="60960"/>
                </a:tc>
                <a:tc>
                  <a:txBody>
                    <a:bodyPr/>
                    <a:lstStyle/>
                    <a:p>
                      <a:pPr algn="ctr"/>
                      <a:r>
                        <a:rPr lang="fr-FR" sz="1600" b="0" kern="1200" dirty="0">
                          <a:solidFill>
                            <a:schemeClr val="tx1"/>
                          </a:solidFill>
                          <a:latin typeface="+mj-lt"/>
                          <a:ea typeface="+mn-ea"/>
                          <a:cs typeface="+mn-cs"/>
                        </a:rPr>
                        <a:t>3.96</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ea typeface="+mn-ea"/>
                          <a:cs typeface="+mn-cs"/>
                        </a:rPr>
                        <a:t>4</a:t>
                      </a:r>
                    </a:p>
                  </a:txBody>
                  <a:tcPr marL="121920" marR="121920" marT="60960" marB="60960"/>
                </a:tc>
                <a:tc>
                  <a:txBody>
                    <a:bodyPr/>
                    <a:lstStyle/>
                    <a:p>
                      <a:pPr algn="ctr"/>
                      <a:r>
                        <a:rPr lang="fr-FR" sz="1600" b="0" kern="1200" dirty="0">
                          <a:solidFill>
                            <a:schemeClr val="tx1"/>
                          </a:solidFill>
                          <a:latin typeface="+mj-lt"/>
                          <a:ea typeface="+mn-ea"/>
                          <a:cs typeface="+mn-cs"/>
                        </a:rPr>
                        <a:t>48.8</a:t>
                      </a:r>
                    </a:p>
                  </a:txBody>
                  <a:tcPr marL="121920" marR="121920" marT="60960" marB="60960"/>
                </a:tc>
                <a:tc>
                  <a:txBody>
                    <a:bodyPr/>
                    <a:lstStyle/>
                    <a:p>
                      <a:pPr algn="ctr"/>
                      <a:r>
                        <a:rPr lang="fr-FR" sz="1600" b="0" kern="1200" dirty="0">
                          <a:solidFill>
                            <a:schemeClr val="tx1"/>
                          </a:solidFill>
                          <a:latin typeface="+mj-lt"/>
                          <a:ea typeface="+mn-ea"/>
                          <a:cs typeface="+mn-cs"/>
                        </a:rPr>
                        <a:t>7.4</a:t>
                      </a:r>
                    </a:p>
                  </a:txBody>
                  <a:tcPr marL="121920" marR="121920" marT="60960" marB="60960"/>
                </a:tc>
                <a:tc>
                  <a:txBody>
                    <a:bodyPr/>
                    <a:lstStyle/>
                    <a:p>
                      <a:pPr algn="ctr"/>
                      <a:r>
                        <a:rPr lang="fr-FR" sz="1600" b="0" dirty="0">
                          <a:solidFill>
                            <a:schemeClr val="tx1"/>
                          </a:solidFill>
                          <a:latin typeface="+mj-lt"/>
                        </a:rPr>
                        <a:t>-32.5</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extLst>
                  <a:ext uri="{0D108BD9-81ED-4DB2-BD59-A6C34878D82A}">
                    <a16:rowId xmlns:a16="http://schemas.microsoft.com/office/drawing/2014/main" val="3813416106"/>
                  </a:ext>
                </a:extLst>
              </a:tr>
              <a:tr h="369758">
                <a:tc>
                  <a:txBody>
                    <a:bodyPr/>
                    <a:lstStyle/>
                    <a:p>
                      <a:pPr algn="ctr"/>
                      <a:r>
                        <a:rPr lang="fr-FR" sz="1600" dirty="0">
                          <a:latin typeface="+mj-lt"/>
                        </a:rPr>
                        <a:t>Médian D</a:t>
                      </a:r>
                    </a:p>
                  </a:txBody>
                  <a:tcPr marL="121920" marR="121920" marT="60960" marB="60960"/>
                </a:tc>
                <a:tc>
                  <a:txBody>
                    <a:bodyPr/>
                    <a:lstStyle/>
                    <a:p>
                      <a:pPr algn="ctr"/>
                      <a:r>
                        <a:rPr lang="fr-FR" sz="1600" b="0" kern="1200" dirty="0">
                          <a:solidFill>
                            <a:schemeClr val="tx1"/>
                          </a:solidFill>
                          <a:latin typeface="+mj-lt"/>
                          <a:ea typeface="+mn-ea"/>
                          <a:cs typeface="+mn-cs"/>
                        </a:rPr>
                        <a:t>4.06</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rPr>
                        <a:t>5.2</a:t>
                      </a:r>
                      <a:endParaRPr lang="fr-FR" sz="1600" b="0" kern="1200" dirty="0">
                        <a:solidFill>
                          <a:schemeClr val="tx1"/>
                        </a:solidFill>
                        <a:latin typeface="+mj-lt"/>
                        <a:ea typeface="+mn-ea"/>
                        <a:cs typeface="+mn-cs"/>
                      </a:endParaRPr>
                    </a:p>
                  </a:txBody>
                  <a:tcPr marL="121920" marR="121920" marT="60960" marB="60960"/>
                </a:tc>
                <a:tc>
                  <a:txBody>
                    <a:bodyPr/>
                    <a:lstStyle/>
                    <a:p>
                      <a:pPr algn="ctr"/>
                      <a:r>
                        <a:rPr lang="fr-FR" sz="1600" b="0" kern="1200" dirty="0">
                          <a:solidFill>
                            <a:schemeClr val="tx1"/>
                          </a:solidFill>
                          <a:latin typeface="+mj-lt"/>
                          <a:ea typeface="+mn-ea"/>
                          <a:cs typeface="+mn-cs"/>
                        </a:rPr>
                        <a:t>49.2</a:t>
                      </a:r>
                    </a:p>
                  </a:txBody>
                  <a:tcPr marL="121920" marR="121920" marT="60960" marB="60960"/>
                </a:tc>
                <a:tc>
                  <a:txBody>
                    <a:bodyPr/>
                    <a:lstStyle/>
                    <a:p>
                      <a:pPr algn="ctr"/>
                      <a:r>
                        <a:rPr lang="fr-FR" sz="1600" b="0" kern="1200" dirty="0">
                          <a:solidFill>
                            <a:schemeClr val="tx1"/>
                          </a:solidFill>
                          <a:latin typeface="+mj-lt"/>
                          <a:ea typeface="+mn-ea"/>
                          <a:cs typeface="+mn-cs"/>
                        </a:rPr>
                        <a:t>8.3</a:t>
                      </a:r>
                    </a:p>
                  </a:txBody>
                  <a:tcPr marL="121920" marR="121920" marT="60960" marB="60960"/>
                </a:tc>
                <a:tc>
                  <a:txBody>
                    <a:bodyPr/>
                    <a:lstStyle/>
                    <a:p>
                      <a:pPr algn="ctr"/>
                      <a:r>
                        <a:rPr lang="fr-FR" sz="1600" b="0" dirty="0">
                          <a:solidFill>
                            <a:schemeClr val="tx1"/>
                          </a:solidFill>
                          <a:latin typeface="+mj-lt"/>
                        </a:rPr>
                        <a:t>-34.6</a:t>
                      </a:r>
                    </a:p>
                  </a:txBody>
                  <a:tcPr marL="121920" marR="121920" marT="60960" marB="60960"/>
                </a:tc>
                <a:tc>
                  <a:txBody>
                    <a:bodyPr/>
                    <a:lstStyle/>
                    <a:p>
                      <a:pPr algn="ctr"/>
                      <a:r>
                        <a:rPr lang="fr-FR" sz="1600" b="0" dirty="0">
                          <a:solidFill>
                            <a:schemeClr val="tx1"/>
                          </a:solidFill>
                          <a:latin typeface="+mj-lt"/>
                        </a:rPr>
                        <a:t>37</a:t>
                      </a:r>
                    </a:p>
                  </a:txBody>
                  <a:tcPr marL="121920" marR="121920" marT="60960" marB="60960"/>
                </a:tc>
                <a:extLst>
                  <a:ext uri="{0D108BD9-81ED-4DB2-BD59-A6C34878D82A}">
                    <a16:rowId xmlns:a16="http://schemas.microsoft.com/office/drawing/2014/main" val="3644155226"/>
                  </a:ext>
                </a:extLst>
              </a:tr>
              <a:tr h="36975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dirty="0">
                          <a:latin typeface="+mj-lt"/>
                        </a:rPr>
                        <a:t>Ulnaire G</a:t>
                      </a:r>
                    </a:p>
                  </a:txBody>
                  <a:tcPr marL="121920" marR="121920" marT="60960" marB="60960"/>
                </a:tc>
                <a:tc>
                  <a:txBody>
                    <a:bodyPr/>
                    <a:lstStyle/>
                    <a:p>
                      <a:pPr algn="ctr"/>
                      <a:r>
                        <a:rPr lang="fr-FR" sz="1600" b="0" dirty="0">
                          <a:solidFill>
                            <a:schemeClr val="tx1"/>
                          </a:solidFill>
                          <a:latin typeface="+mj-lt"/>
                        </a:rPr>
                        <a:t>4.44</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rPr>
                        <a:t>3.7</a:t>
                      </a:r>
                      <a:endParaRPr lang="fr-FR" sz="1600" b="0" kern="1200" dirty="0">
                        <a:solidFill>
                          <a:schemeClr val="tx1"/>
                        </a:solidFill>
                        <a:latin typeface="+mj-lt"/>
                        <a:ea typeface="+mn-ea"/>
                        <a:cs typeface="+mn-cs"/>
                      </a:endParaRPr>
                    </a:p>
                  </a:txBody>
                  <a:tcPr marL="121920" marR="121920" marT="60960" marB="60960"/>
                </a:tc>
                <a:tc>
                  <a:txBody>
                    <a:bodyPr/>
                    <a:lstStyle/>
                    <a:p>
                      <a:pPr algn="ctr"/>
                      <a:r>
                        <a:rPr lang="fr-FR" sz="1600" b="0" kern="1200" dirty="0">
                          <a:solidFill>
                            <a:schemeClr val="tx1"/>
                          </a:solidFill>
                          <a:latin typeface="+mj-lt"/>
                        </a:rPr>
                        <a:t>56.7</a:t>
                      </a:r>
                      <a:endParaRPr lang="fr-FR" sz="1600" b="0" kern="1200" dirty="0">
                        <a:solidFill>
                          <a:schemeClr val="tx1"/>
                        </a:solidFill>
                        <a:latin typeface="+mj-lt"/>
                        <a:ea typeface="+mn-ea"/>
                        <a:cs typeface="+mn-cs"/>
                      </a:endParaRPr>
                    </a:p>
                  </a:txBody>
                  <a:tcPr marL="121920" marR="121920" marT="60960" marB="60960"/>
                </a:tc>
                <a:tc>
                  <a:txBody>
                    <a:bodyPr/>
                    <a:lstStyle/>
                    <a:p>
                      <a:pPr algn="ctr"/>
                      <a:r>
                        <a:rPr lang="fr-FR" sz="1600" b="0" kern="1200" dirty="0">
                          <a:solidFill>
                            <a:schemeClr val="tx1"/>
                          </a:solidFill>
                          <a:latin typeface="+mj-lt"/>
                          <a:ea typeface="+mn-ea"/>
                          <a:cs typeface="+mn-cs"/>
                        </a:rPr>
                        <a:t>8.1</a:t>
                      </a:r>
                    </a:p>
                  </a:txBody>
                  <a:tcPr marL="121920" marR="121920" marT="60960" marB="60960"/>
                </a:tc>
                <a:tc>
                  <a:txBody>
                    <a:bodyPr/>
                    <a:lstStyle/>
                    <a:p>
                      <a:pPr algn="ctr"/>
                      <a:r>
                        <a:rPr lang="fr-FR" sz="1600" b="0" dirty="0">
                          <a:solidFill>
                            <a:schemeClr val="tx1"/>
                          </a:solidFill>
                          <a:latin typeface="+mj-lt"/>
                        </a:rPr>
                        <a:t>-54.3</a:t>
                      </a:r>
                    </a:p>
                  </a:txBody>
                  <a:tcPr marL="121920" marR="121920" marT="60960" marB="60960"/>
                </a:tc>
                <a:tc>
                  <a:txBody>
                    <a:bodyPr/>
                    <a:lstStyle/>
                    <a:p>
                      <a:pPr algn="ctr"/>
                      <a:r>
                        <a:rPr lang="fr-FR" sz="1600" b="0" dirty="0">
                          <a:solidFill>
                            <a:schemeClr val="tx1"/>
                          </a:solidFill>
                          <a:latin typeface="+mj-lt"/>
                        </a:rPr>
                        <a:t>-- </a:t>
                      </a:r>
                    </a:p>
                  </a:txBody>
                  <a:tcPr marL="121920" marR="121920" marT="60960" marB="60960"/>
                </a:tc>
                <a:extLst>
                  <a:ext uri="{0D108BD9-81ED-4DB2-BD59-A6C34878D82A}">
                    <a16:rowId xmlns:a16="http://schemas.microsoft.com/office/drawing/2014/main" val="421490957"/>
                  </a:ext>
                </a:extLst>
              </a:tr>
              <a:tr h="369758">
                <a:tc>
                  <a:txBody>
                    <a:bodyPr/>
                    <a:lstStyle/>
                    <a:p>
                      <a:pPr algn="ctr"/>
                      <a:r>
                        <a:rPr lang="fr-FR" sz="1600" dirty="0">
                          <a:latin typeface="+mj-lt"/>
                        </a:rPr>
                        <a:t>Ulnaire D</a:t>
                      </a:r>
                    </a:p>
                  </a:txBody>
                  <a:tcPr marL="121920" marR="121920" marT="60960" marB="60960"/>
                </a:tc>
                <a:tc>
                  <a:txBody>
                    <a:bodyPr/>
                    <a:lstStyle/>
                    <a:p>
                      <a:pPr algn="ctr"/>
                      <a:r>
                        <a:rPr lang="fr-FR" sz="1600" b="0" dirty="0">
                          <a:solidFill>
                            <a:schemeClr val="tx1"/>
                          </a:solidFill>
                          <a:latin typeface="+mj-lt"/>
                        </a:rPr>
                        <a:t>3.71</a:t>
                      </a:r>
                    </a:p>
                  </a:txBody>
                  <a:tcPr marL="121920" marR="121920" marT="60960" marB="60960"/>
                </a:tc>
                <a:tc>
                  <a:txBody>
                    <a:bodyPr/>
                    <a:lstStyle/>
                    <a:p>
                      <a:pPr algn="ctr"/>
                      <a:r>
                        <a:rPr lang="fr-FR" sz="1600" b="0" dirty="0">
                          <a:solidFill>
                            <a:schemeClr val="tx1"/>
                          </a:solidFill>
                          <a:latin typeface="+mj-lt"/>
                        </a:rPr>
                        <a:t>3.1</a:t>
                      </a:r>
                    </a:p>
                  </a:txBody>
                  <a:tcPr marL="121920" marR="121920" marT="60960" marB="60960"/>
                </a:tc>
                <a:tc>
                  <a:txBody>
                    <a:bodyPr/>
                    <a:lstStyle/>
                    <a:p>
                      <a:pPr algn="ctr"/>
                      <a:r>
                        <a:rPr lang="fr-FR" sz="1600" b="0" dirty="0">
                          <a:solidFill>
                            <a:schemeClr val="tx1"/>
                          </a:solidFill>
                          <a:latin typeface="+mj-lt"/>
                        </a:rPr>
                        <a:t>55</a:t>
                      </a:r>
                    </a:p>
                  </a:txBody>
                  <a:tcPr marL="121920" marR="121920" marT="60960" marB="60960"/>
                </a:tc>
                <a:tc>
                  <a:txBody>
                    <a:bodyPr/>
                    <a:lstStyle/>
                    <a:p>
                      <a:pPr algn="ctr"/>
                      <a:r>
                        <a:rPr lang="fr-FR" sz="1600" b="0" dirty="0">
                          <a:solidFill>
                            <a:schemeClr val="tx1"/>
                          </a:solidFill>
                          <a:latin typeface="+mj-lt"/>
                        </a:rPr>
                        <a:t>9.4</a:t>
                      </a:r>
                    </a:p>
                  </a:txBody>
                  <a:tcPr marL="121920" marR="121920" marT="60960" marB="60960"/>
                </a:tc>
                <a:tc>
                  <a:txBody>
                    <a:bodyPr/>
                    <a:lstStyle/>
                    <a:p>
                      <a:pPr algn="ctr"/>
                      <a:r>
                        <a:rPr lang="fr-FR" sz="1600" b="0" dirty="0">
                          <a:solidFill>
                            <a:schemeClr val="tx1"/>
                          </a:solidFill>
                          <a:latin typeface="+mj-lt"/>
                        </a:rPr>
                        <a:t>-50.6</a:t>
                      </a:r>
                    </a:p>
                  </a:txBody>
                  <a:tcPr marL="121920" marR="121920" marT="60960" marB="60960"/>
                </a:tc>
                <a:tc>
                  <a:txBody>
                    <a:bodyPr/>
                    <a:lstStyle/>
                    <a:p>
                      <a:pPr algn="ctr"/>
                      <a:r>
                        <a:rPr lang="fr-FR" sz="1600" b="0" dirty="0">
                          <a:solidFill>
                            <a:schemeClr val="tx1"/>
                          </a:solidFill>
                          <a:latin typeface="+mj-lt"/>
                        </a:rPr>
                        <a:t>41</a:t>
                      </a:r>
                    </a:p>
                  </a:txBody>
                  <a:tcPr marL="121920" marR="121920" marT="60960" marB="60960"/>
                </a:tc>
                <a:extLst>
                  <a:ext uri="{0D108BD9-81ED-4DB2-BD59-A6C34878D82A}">
                    <a16:rowId xmlns:a16="http://schemas.microsoft.com/office/drawing/2014/main" val="2257398780"/>
                  </a:ext>
                </a:extLst>
              </a:tr>
              <a:tr h="369758">
                <a:tc>
                  <a:txBody>
                    <a:bodyPr/>
                    <a:lstStyle/>
                    <a:p>
                      <a:pPr algn="ctr"/>
                      <a:r>
                        <a:rPr lang="fr-FR" sz="1600" dirty="0">
                          <a:latin typeface="+mj-lt"/>
                        </a:rPr>
                        <a:t>Fibulaire G</a:t>
                      </a:r>
                    </a:p>
                  </a:txBody>
                  <a:tcPr marL="121920" marR="121920" marT="60960" marB="60960"/>
                </a:tc>
                <a:tc>
                  <a:txBody>
                    <a:bodyPr/>
                    <a:lstStyle/>
                    <a:p>
                      <a:pPr algn="ctr"/>
                      <a:r>
                        <a:rPr lang="fr-FR" sz="1600" b="0" dirty="0">
                          <a:solidFill>
                            <a:schemeClr val="tx1"/>
                          </a:solidFill>
                          <a:latin typeface="+mj-lt"/>
                        </a:rPr>
                        <a:t>-- </a:t>
                      </a:r>
                    </a:p>
                  </a:txBody>
                  <a:tcPr marL="121920" marR="121920" marT="60960" marB="60960"/>
                </a:tc>
                <a:tc>
                  <a:txBody>
                    <a:bodyPr/>
                    <a:lstStyle/>
                    <a:p>
                      <a:pPr algn="ctr"/>
                      <a:r>
                        <a:rPr lang="fr-FR" sz="1600" b="0" dirty="0">
                          <a:solidFill>
                            <a:schemeClr val="tx1"/>
                          </a:solidFill>
                          <a:latin typeface="+mj-lt"/>
                        </a:rPr>
                        <a:t> -- </a:t>
                      </a:r>
                    </a:p>
                  </a:txBody>
                  <a:tcPr marL="121920" marR="121920" marT="60960" marB="60960"/>
                </a:tc>
                <a:tc>
                  <a:txBody>
                    <a:bodyPr/>
                    <a:lstStyle/>
                    <a:p>
                      <a:pPr algn="ctr"/>
                      <a:r>
                        <a:rPr lang="fr-FR" sz="1600" b="0" dirty="0">
                          <a:solidFill>
                            <a:schemeClr val="tx1"/>
                          </a:solidFill>
                          <a:latin typeface="+mj-lt"/>
                        </a:rPr>
                        <a:t>-- </a:t>
                      </a:r>
                    </a:p>
                  </a:txBody>
                  <a:tcPr marL="121920" marR="121920" marT="60960" marB="60960"/>
                </a:tc>
                <a:tc>
                  <a:txBody>
                    <a:bodyPr/>
                    <a:lstStyle/>
                    <a:p>
                      <a:pPr algn="ctr"/>
                      <a:r>
                        <a:rPr lang="fr-FR" sz="1600" b="0" dirty="0">
                          <a:solidFill>
                            <a:schemeClr val="tx1"/>
                          </a:solidFill>
                          <a:latin typeface="+mj-lt"/>
                        </a:rPr>
                        <a:t>-- </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tc>
                  <a:txBody>
                    <a:bodyPr/>
                    <a:lstStyle/>
                    <a:p>
                      <a:pPr algn="ctr"/>
                      <a:r>
                        <a:rPr lang="fr-FR" sz="1600" b="0" dirty="0">
                          <a:solidFill>
                            <a:schemeClr val="tx1"/>
                          </a:solidFill>
                          <a:latin typeface="+mj-lt"/>
                        </a:rPr>
                        <a:t>-- </a:t>
                      </a:r>
                    </a:p>
                  </a:txBody>
                  <a:tcPr marL="121920" marR="121920" marT="60960" marB="60960"/>
                </a:tc>
                <a:extLst>
                  <a:ext uri="{0D108BD9-81ED-4DB2-BD59-A6C34878D82A}">
                    <a16:rowId xmlns:a16="http://schemas.microsoft.com/office/drawing/2014/main" val="3176972861"/>
                  </a:ext>
                </a:extLst>
              </a:tr>
              <a:tr h="369758">
                <a:tc>
                  <a:txBody>
                    <a:bodyPr/>
                    <a:lstStyle/>
                    <a:p>
                      <a:pPr algn="ctr"/>
                      <a:r>
                        <a:rPr lang="fr-FR" sz="1600" dirty="0">
                          <a:latin typeface="+mj-lt"/>
                        </a:rPr>
                        <a:t>Fibulaire D</a:t>
                      </a:r>
                    </a:p>
                  </a:txBody>
                  <a:tcPr marL="121920" marR="121920" marT="60960" marB="60960"/>
                </a:tc>
                <a:tc>
                  <a:txBody>
                    <a:bodyPr/>
                    <a:lstStyle/>
                    <a:p>
                      <a:pPr algn="ctr"/>
                      <a:r>
                        <a:rPr lang="fr-FR" sz="1600" b="0" dirty="0">
                          <a:solidFill>
                            <a:schemeClr val="tx1"/>
                          </a:solidFill>
                          <a:latin typeface="+mj-lt"/>
                        </a:rPr>
                        <a:t>8.85</a:t>
                      </a:r>
                    </a:p>
                  </a:txBody>
                  <a:tcPr marL="121920" marR="121920" marT="60960" marB="60960"/>
                </a:tc>
                <a:tc>
                  <a:txBody>
                    <a:bodyPr/>
                    <a:lstStyle/>
                    <a:p>
                      <a:pPr algn="ctr"/>
                      <a:r>
                        <a:rPr lang="fr-FR" sz="1600" b="0" dirty="0">
                          <a:solidFill>
                            <a:schemeClr val="tx1"/>
                          </a:solidFill>
                          <a:latin typeface="+mj-lt"/>
                        </a:rPr>
                        <a:t>0.1</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tc>
                  <a:txBody>
                    <a:bodyPr/>
                    <a:lstStyle/>
                    <a:p>
                      <a:pPr algn="ctr"/>
                      <a:r>
                        <a:rPr lang="fr-FR" sz="1600" b="0" dirty="0">
                          <a:solidFill>
                            <a:schemeClr val="tx1"/>
                          </a:solidFill>
                          <a:latin typeface="+mj-lt"/>
                        </a:rPr>
                        <a:t>9.7</a:t>
                      </a: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tc>
                  <a:txBody>
                    <a:bodyPr/>
                    <a:lstStyle/>
                    <a:p>
                      <a:pPr algn="ctr"/>
                      <a:endParaRPr lang="fr-FR" sz="1600" b="0" dirty="0">
                        <a:solidFill>
                          <a:schemeClr val="tx1"/>
                        </a:solidFill>
                        <a:latin typeface="+mj-lt"/>
                      </a:endParaRPr>
                    </a:p>
                  </a:txBody>
                  <a:tcPr marL="121920" marR="121920" marT="60960" marB="60960"/>
                </a:tc>
                <a:extLst>
                  <a:ext uri="{0D108BD9-81ED-4DB2-BD59-A6C34878D82A}">
                    <a16:rowId xmlns:a16="http://schemas.microsoft.com/office/drawing/2014/main" val="3358355504"/>
                  </a:ext>
                </a:extLst>
              </a:tr>
            </a:tbl>
          </a:graphicData>
        </a:graphic>
      </p:graphicFrame>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10" descr="Emg Stock Illustrations – 51 Emg Stock Illustrations, Vectors &amp; Clipart -  Dreamstime">
            <a:extLst>
              <a:ext uri="{FF2B5EF4-FFF2-40B4-BE49-F238E27FC236}">
                <a16:creationId xmlns:a16="http://schemas.microsoft.com/office/drawing/2014/main" id="{CF675616-59E4-28A7-FC7B-2FC7AA31252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97" t="4892" r="3940" b="8430"/>
          <a:stretch/>
        </p:blipFill>
        <p:spPr bwMode="auto">
          <a:xfrm>
            <a:off x="3097470" y="937725"/>
            <a:ext cx="1437308" cy="1459444"/>
          </a:xfrm>
          <a:prstGeom prst="rect">
            <a:avLst/>
          </a:prstGeom>
          <a:noFill/>
          <a:effectLst>
            <a:glow>
              <a:schemeClr val="accent1">
                <a:alpha val="40000"/>
              </a:schemeClr>
            </a:glow>
            <a:outerShdw dist="50800" sx="1000" sy="1000" algn="ctr" rotWithShape="0">
              <a:srgbClr val="000000"/>
            </a:outerShdw>
          </a:effectLst>
        </p:spPr>
      </p:pic>
      <p:graphicFrame>
        <p:nvGraphicFramePr>
          <p:cNvPr id="16" name="Tableau 15">
            <a:extLst>
              <a:ext uri="{FF2B5EF4-FFF2-40B4-BE49-F238E27FC236}">
                <a16:creationId xmlns:a16="http://schemas.microsoft.com/office/drawing/2014/main" id="{0E8D3468-149D-F832-3559-1910F8826AED}"/>
              </a:ext>
            </a:extLst>
          </p:cNvPr>
          <p:cNvGraphicFramePr>
            <a:graphicFrameLocks noGrp="1"/>
          </p:cNvGraphicFramePr>
          <p:nvPr>
            <p:extLst>
              <p:ext uri="{D42A27DB-BD31-4B8C-83A1-F6EECF244321}">
                <p14:modId xmlns:p14="http://schemas.microsoft.com/office/powerpoint/2010/main" val="685115381"/>
              </p:ext>
            </p:extLst>
          </p:nvPr>
        </p:nvGraphicFramePr>
        <p:xfrm>
          <a:off x="4545661" y="350723"/>
          <a:ext cx="3325114" cy="2891665"/>
        </p:xfrm>
        <a:graphic>
          <a:graphicData uri="http://schemas.openxmlformats.org/drawingml/2006/table">
            <a:tbl>
              <a:tblPr firstRow="1" bandRow="1">
                <a:tableStyleId>{C083E6E3-FA7D-4D7B-A595-EF9225AFEA82}</a:tableStyleId>
              </a:tblPr>
              <a:tblGrid>
                <a:gridCol w="1387132">
                  <a:extLst>
                    <a:ext uri="{9D8B030D-6E8A-4147-A177-3AD203B41FA5}">
                      <a16:colId xmlns:a16="http://schemas.microsoft.com/office/drawing/2014/main" val="1312242077"/>
                    </a:ext>
                  </a:extLst>
                </a:gridCol>
                <a:gridCol w="873457">
                  <a:extLst>
                    <a:ext uri="{9D8B030D-6E8A-4147-A177-3AD203B41FA5}">
                      <a16:colId xmlns:a16="http://schemas.microsoft.com/office/drawing/2014/main" val="1577492367"/>
                    </a:ext>
                  </a:extLst>
                </a:gridCol>
                <a:gridCol w="1064525">
                  <a:extLst>
                    <a:ext uri="{9D8B030D-6E8A-4147-A177-3AD203B41FA5}">
                      <a16:colId xmlns:a16="http://schemas.microsoft.com/office/drawing/2014/main" val="3163640133"/>
                    </a:ext>
                  </a:extLst>
                </a:gridCol>
              </a:tblGrid>
              <a:tr h="673117">
                <a:tc>
                  <a:txBody>
                    <a:bodyPr/>
                    <a:lstStyle/>
                    <a:p>
                      <a:pPr marL="0" algn="ctr" defTabSz="457200" rtl="0" eaLnBrk="1" latinLnBrk="0" hangingPunct="1"/>
                      <a:r>
                        <a:rPr lang="fr-FR" sz="1600" b="0" kern="1200" dirty="0">
                          <a:solidFill>
                            <a:schemeClr val="tx1"/>
                          </a:solidFill>
                          <a:latin typeface="+mj-lt"/>
                        </a:rPr>
                        <a:t>Neurographie sensitive</a:t>
                      </a:r>
                      <a:endParaRPr lang="fr-FR" sz="1600" b="0" kern="1200" dirty="0">
                        <a:solidFill>
                          <a:schemeClr val="tx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err="1">
                          <a:latin typeface="+mj-lt"/>
                        </a:rPr>
                        <a:t>Amp</a:t>
                      </a:r>
                      <a:br>
                        <a:rPr lang="fr-FR" sz="1800" b="0" kern="1200" dirty="0">
                          <a:latin typeface="+mj-lt"/>
                        </a:rPr>
                      </a:br>
                      <a:r>
                        <a:rPr lang="fr-FR" sz="1800" b="0" kern="1200" dirty="0">
                          <a:latin typeface="+mj-lt"/>
                        </a:rPr>
                        <a:t>mV</a:t>
                      </a:r>
                      <a:endParaRPr lang="fr-FR" sz="1800" b="0" kern="1200" dirty="0">
                        <a:solidFill>
                          <a:schemeClr val="bg1"/>
                        </a:solidFill>
                        <a:latin typeface="+mj-lt"/>
                        <a:ea typeface="+mn-ea"/>
                        <a:cs typeface="+mn-cs"/>
                      </a:endParaRPr>
                    </a:p>
                  </a:txBody>
                  <a:tcPr marL="121920" marR="121920" marT="60960" marB="60960"/>
                </a:tc>
                <a:tc>
                  <a:txBody>
                    <a:bodyPr/>
                    <a:lstStyle/>
                    <a:p>
                      <a:pPr marL="0" algn="ctr" defTabSz="457200" rtl="0" eaLnBrk="1" latinLnBrk="0" hangingPunct="1"/>
                      <a:r>
                        <a:rPr lang="fr-FR" sz="1800" b="0" kern="1200" dirty="0">
                          <a:solidFill>
                            <a:schemeClr val="tx1"/>
                          </a:solidFill>
                          <a:latin typeface="+mj-lt"/>
                        </a:rPr>
                        <a:t>VCS</a:t>
                      </a:r>
                    </a:p>
                    <a:p>
                      <a:pPr marL="0" algn="ctr" defTabSz="457200" rtl="0" eaLnBrk="1" latinLnBrk="0" hangingPunct="1"/>
                      <a:r>
                        <a:rPr lang="fr-FR" sz="1800" b="0" kern="1200" dirty="0">
                          <a:solidFill>
                            <a:schemeClr val="tx1"/>
                          </a:solidFill>
                          <a:latin typeface="+mj-lt"/>
                          <a:ea typeface="+mn-ea"/>
                          <a:cs typeface="+mn-cs"/>
                        </a:rPr>
                        <a:t>m/s</a:t>
                      </a:r>
                    </a:p>
                  </a:txBody>
                  <a:tcPr marL="121920" marR="121920" marT="60960" marB="60960"/>
                </a:tc>
                <a:extLst>
                  <a:ext uri="{0D108BD9-81ED-4DB2-BD59-A6C34878D82A}">
                    <a16:rowId xmlns:a16="http://schemas.microsoft.com/office/drawing/2014/main" val="1720298668"/>
                  </a:ext>
                </a:extLst>
              </a:tr>
              <a:tr h="369758">
                <a:tc>
                  <a:txBody>
                    <a:bodyPr/>
                    <a:lstStyle/>
                    <a:p>
                      <a:pPr algn="ctr"/>
                      <a:r>
                        <a:rPr lang="fr-FR" sz="1600" dirty="0">
                          <a:latin typeface="+mj-lt"/>
                        </a:rPr>
                        <a:t>Plant. </a:t>
                      </a:r>
                      <a:r>
                        <a:rPr lang="fr-FR" sz="1600" dirty="0" err="1">
                          <a:latin typeface="+mj-lt"/>
                        </a:rPr>
                        <a:t>int</a:t>
                      </a:r>
                      <a:r>
                        <a:rPr lang="fr-FR" sz="1600" dirty="0">
                          <a:latin typeface="+mj-lt"/>
                        </a:rPr>
                        <a:t>.  G</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ea typeface="+mn-ea"/>
                          <a:cs typeface="+mn-cs"/>
                        </a:rPr>
                        <a:t>19.4</a:t>
                      </a:r>
                    </a:p>
                  </a:txBody>
                  <a:tcPr marL="121920" marR="121920" marT="60960" marB="60960"/>
                </a:tc>
                <a:tc>
                  <a:txBody>
                    <a:bodyPr/>
                    <a:lstStyle/>
                    <a:p>
                      <a:pPr algn="ctr"/>
                      <a:r>
                        <a:rPr lang="fr-FR" sz="1600" b="0" kern="1200" dirty="0">
                          <a:solidFill>
                            <a:schemeClr val="tx1"/>
                          </a:solidFill>
                          <a:latin typeface="+mj-lt"/>
                          <a:ea typeface="+mn-ea"/>
                          <a:cs typeface="+mn-cs"/>
                        </a:rPr>
                        <a:t>49</a:t>
                      </a:r>
                    </a:p>
                  </a:txBody>
                  <a:tcPr marL="121920" marR="121920" marT="60960" marB="60960"/>
                </a:tc>
                <a:extLst>
                  <a:ext uri="{0D108BD9-81ED-4DB2-BD59-A6C34878D82A}">
                    <a16:rowId xmlns:a16="http://schemas.microsoft.com/office/drawing/2014/main" val="3813416106"/>
                  </a:ext>
                </a:extLst>
              </a:tr>
              <a:tr h="369758">
                <a:tc>
                  <a:txBody>
                    <a:bodyPr/>
                    <a:lstStyle/>
                    <a:p>
                      <a:pPr algn="ctr"/>
                      <a:r>
                        <a:rPr lang="fr-FR" sz="1600" b="0" kern="1200" dirty="0">
                          <a:solidFill>
                            <a:schemeClr val="tx1"/>
                          </a:solidFill>
                          <a:latin typeface="+mj-lt"/>
                          <a:ea typeface="+mn-ea"/>
                          <a:cs typeface="+mn-cs"/>
                        </a:rPr>
                        <a:t>Plant. </a:t>
                      </a:r>
                      <a:r>
                        <a:rPr lang="fr-FR" sz="1600" b="0" kern="1200" dirty="0" err="1">
                          <a:solidFill>
                            <a:schemeClr val="tx1"/>
                          </a:solidFill>
                          <a:latin typeface="+mj-lt"/>
                          <a:ea typeface="+mn-ea"/>
                          <a:cs typeface="+mn-cs"/>
                        </a:rPr>
                        <a:t>int</a:t>
                      </a:r>
                      <a:r>
                        <a:rPr lang="fr-FR" sz="1600" b="0" kern="1200" dirty="0">
                          <a:solidFill>
                            <a:schemeClr val="tx1"/>
                          </a:solidFill>
                          <a:latin typeface="+mj-lt"/>
                          <a:ea typeface="+mn-ea"/>
                          <a:cs typeface="+mn-cs"/>
                        </a:rPr>
                        <a:t>.  D</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ea typeface="+mn-ea"/>
                          <a:cs typeface="+mn-cs"/>
                        </a:rPr>
                        <a:t>25.7</a:t>
                      </a:r>
                    </a:p>
                  </a:txBody>
                  <a:tcPr marL="121920" marR="121920" marT="60960" marB="60960"/>
                </a:tc>
                <a:tc>
                  <a:txBody>
                    <a:bodyPr/>
                    <a:lstStyle/>
                    <a:p>
                      <a:pPr algn="ctr"/>
                      <a:r>
                        <a:rPr lang="fr-FR" sz="1600" b="0" kern="1200" dirty="0">
                          <a:solidFill>
                            <a:schemeClr val="tx1"/>
                          </a:solidFill>
                          <a:latin typeface="+mj-lt"/>
                          <a:ea typeface="+mn-ea"/>
                          <a:cs typeface="+mn-cs"/>
                        </a:rPr>
                        <a:t>49</a:t>
                      </a:r>
                    </a:p>
                  </a:txBody>
                  <a:tcPr marL="121920" marR="121920" marT="60960" marB="60960"/>
                </a:tc>
                <a:extLst>
                  <a:ext uri="{0D108BD9-81ED-4DB2-BD59-A6C34878D82A}">
                    <a16:rowId xmlns:a16="http://schemas.microsoft.com/office/drawing/2014/main" val="3644155226"/>
                  </a:ext>
                </a:extLst>
              </a:tr>
              <a:tr h="36975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dirty="0">
                          <a:latin typeface="+mj-lt"/>
                        </a:rPr>
                        <a:t>Radial G</a:t>
                      </a:r>
                    </a:p>
                  </a:txBody>
                  <a:tcPr marL="121920" marR="121920" marT="60960" marB="60960"/>
                </a:tc>
                <a:tc>
                  <a:txBody>
                    <a:bodyPr/>
                    <a:lstStyle/>
                    <a:p>
                      <a:pPr marL="0" algn="ctr" defTabSz="457200" rtl="0" eaLnBrk="1" latinLnBrk="0" hangingPunct="1"/>
                      <a:r>
                        <a:rPr lang="fr-FR" sz="1600" b="0" kern="1200" dirty="0">
                          <a:solidFill>
                            <a:schemeClr val="tx1"/>
                          </a:solidFill>
                          <a:latin typeface="+mj-lt"/>
                        </a:rPr>
                        <a:t>38.8</a:t>
                      </a:r>
                      <a:endParaRPr lang="fr-FR" sz="1600" b="0" kern="1200" dirty="0">
                        <a:solidFill>
                          <a:schemeClr val="tx1"/>
                        </a:solidFill>
                        <a:latin typeface="+mj-lt"/>
                        <a:ea typeface="+mn-ea"/>
                        <a:cs typeface="+mn-cs"/>
                      </a:endParaRPr>
                    </a:p>
                  </a:txBody>
                  <a:tcPr marL="121920" marR="121920" marT="60960" marB="60960"/>
                </a:tc>
                <a:tc>
                  <a:txBody>
                    <a:bodyPr/>
                    <a:lstStyle/>
                    <a:p>
                      <a:pPr algn="ctr"/>
                      <a:r>
                        <a:rPr lang="fr-FR" sz="1600" b="0" kern="1200" dirty="0">
                          <a:solidFill>
                            <a:schemeClr val="tx1"/>
                          </a:solidFill>
                          <a:latin typeface="+mj-lt"/>
                          <a:ea typeface="+mn-ea"/>
                          <a:cs typeface="+mn-cs"/>
                        </a:rPr>
                        <a:t>62</a:t>
                      </a:r>
                    </a:p>
                  </a:txBody>
                  <a:tcPr marL="121920" marR="121920" marT="60960" marB="60960"/>
                </a:tc>
                <a:extLst>
                  <a:ext uri="{0D108BD9-81ED-4DB2-BD59-A6C34878D82A}">
                    <a16:rowId xmlns:a16="http://schemas.microsoft.com/office/drawing/2014/main" val="421490957"/>
                  </a:ext>
                </a:extLst>
              </a:tr>
              <a:tr h="369758">
                <a:tc>
                  <a:txBody>
                    <a:bodyPr/>
                    <a:lstStyle/>
                    <a:p>
                      <a:pPr algn="ctr"/>
                      <a:r>
                        <a:rPr lang="fr-FR" sz="1600" dirty="0">
                          <a:latin typeface="+mj-lt"/>
                        </a:rPr>
                        <a:t>Radial D</a:t>
                      </a:r>
                    </a:p>
                  </a:txBody>
                  <a:tcPr marL="121920" marR="121920" marT="60960" marB="60960"/>
                </a:tc>
                <a:tc>
                  <a:txBody>
                    <a:bodyPr/>
                    <a:lstStyle/>
                    <a:p>
                      <a:pPr algn="ctr"/>
                      <a:r>
                        <a:rPr lang="fr-FR" sz="1600" b="0" dirty="0">
                          <a:solidFill>
                            <a:schemeClr val="tx1"/>
                          </a:solidFill>
                          <a:latin typeface="+mj-lt"/>
                        </a:rPr>
                        <a:t>40.2</a:t>
                      </a:r>
                    </a:p>
                  </a:txBody>
                  <a:tcPr marL="121920" marR="121920" marT="60960" marB="60960"/>
                </a:tc>
                <a:tc>
                  <a:txBody>
                    <a:bodyPr/>
                    <a:lstStyle/>
                    <a:p>
                      <a:pPr algn="ctr"/>
                      <a:r>
                        <a:rPr lang="fr-FR" sz="1600" b="0" dirty="0">
                          <a:solidFill>
                            <a:schemeClr val="tx1"/>
                          </a:solidFill>
                          <a:latin typeface="+mj-lt"/>
                        </a:rPr>
                        <a:t>54.4</a:t>
                      </a:r>
                    </a:p>
                  </a:txBody>
                  <a:tcPr marL="121920" marR="121920" marT="60960" marB="60960"/>
                </a:tc>
                <a:extLst>
                  <a:ext uri="{0D108BD9-81ED-4DB2-BD59-A6C34878D82A}">
                    <a16:rowId xmlns:a16="http://schemas.microsoft.com/office/drawing/2014/main" val="2257398780"/>
                  </a:ext>
                </a:extLst>
              </a:tr>
              <a:tr h="369758">
                <a:tc>
                  <a:txBody>
                    <a:bodyPr/>
                    <a:lstStyle/>
                    <a:p>
                      <a:pPr algn="ctr"/>
                      <a:r>
                        <a:rPr lang="fr-FR" sz="1600" dirty="0">
                          <a:latin typeface="+mj-lt"/>
                        </a:rPr>
                        <a:t>Sural G</a:t>
                      </a:r>
                    </a:p>
                  </a:txBody>
                  <a:tcPr marL="121920" marR="121920" marT="60960" marB="60960"/>
                </a:tc>
                <a:tc>
                  <a:txBody>
                    <a:bodyPr/>
                    <a:lstStyle/>
                    <a:p>
                      <a:pPr algn="ctr"/>
                      <a:r>
                        <a:rPr lang="fr-FR" sz="1600" b="0" dirty="0">
                          <a:solidFill>
                            <a:schemeClr val="tx1"/>
                          </a:solidFill>
                          <a:latin typeface="+mj-lt"/>
                        </a:rPr>
                        <a:t> 19.5</a:t>
                      </a:r>
                    </a:p>
                  </a:txBody>
                  <a:tcPr marL="121920" marR="121920" marT="60960" marB="60960"/>
                </a:tc>
                <a:tc>
                  <a:txBody>
                    <a:bodyPr/>
                    <a:lstStyle/>
                    <a:p>
                      <a:pPr algn="ctr"/>
                      <a:r>
                        <a:rPr lang="fr-FR" sz="1600" b="0" dirty="0">
                          <a:solidFill>
                            <a:schemeClr val="tx1"/>
                          </a:solidFill>
                          <a:latin typeface="+mj-lt"/>
                        </a:rPr>
                        <a:t>57.6</a:t>
                      </a:r>
                    </a:p>
                  </a:txBody>
                  <a:tcPr marL="121920" marR="121920" marT="60960" marB="60960"/>
                </a:tc>
                <a:extLst>
                  <a:ext uri="{0D108BD9-81ED-4DB2-BD59-A6C34878D82A}">
                    <a16:rowId xmlns:a16="http://schemas.microsoft.com/office/drawing/2014/main" val="3176972861"/>
                  </a:ext>
                </a:extLst>
              </a:tr>
              <a:tr h="369758">
                <a:tc>
                  <a:txBody>
                    <a:bodyPr/>
                    <a:lstStyle/>
                    <a:p>
                      <a:pPr algn="ctr"/>
                      <a:r>
                        <a:rPr lang="fr-FR" sz="1600" dirty="0">
                          <a:latin typeface="+mj-lt"/>
                        </a:rPr>
                        <a:t>Sural D</a:t>
                      </a:r>
                    </a:p>
                  </a:txBody>
                  <a:tcPr marL="121920" marR="121920" marT="60960" marB="60960"/>
                </a:tc>
                <a:tc>
                  <a:txBody>
                    <a:bodyPr/>
                    <a:lstStyle/>
                    <a:p>
                      <a:pPr algn="ctr"/>
                      <a:r>
                        <a:rPr lang="fr-FR" sz="1600" b="0" dirty="0">
                          <a:solidFill>
                            <a:schemeClr val="tx1"/>
                          </a:solidFill>
                          <a:latin typeface="+mj-lt"/>
                        </a:rPr>
                        <a:t>17.8</a:t>
                      </a:r>
                    </a:p>
                  </a:txBody>
                  <a:tcPr marL="121920" marR="121920" marT="60960" marB="60960"/>
                </a:tc>
                <a:tc>
                  <a:txBody>
                    <a:bodyPr/>
                    <a:lstStyle/>
                    <a:p>
                      <a:pPr algn="ctr"/>
                      <a:r>
                        <a:rPr lang="fr-FR" sz="1600" b="0" dirty="0">
                          <a:solidFill>
                            <a:schemeClr val="tx1"/>
                          </a:solidFill>
                          <a:latin typeface="+mj-lt"/>
                        </a:rPr>
                        <a:t>47.1</a:t>
                      </a:r>
                    </a:p>
                  </a:txBody>
                  <a:tcPr marL="121920" marR="121920" marT="60960" marB="60960"/>
                </a:tc>
                <a:extLst>
                  <a:ext uri="{0D108BD9-81ED-4DB2-BD59-A6C34878D82A}">
                    <a16:rowId xmlns:a16="http://schemas.microsoft.com/office/drawing/2014/main" val="3358355504"/>
                  </a:ext>
                </a:extLst>
              </a:tr>
            </a:tbl>
          </a:graphicData>
        </a:graphic>
      </p:graphicFrame>
    </p:spTree>
    <p:extLst>
      <p:ext uri="{BB962C8B-B14F-4D97-AF65-F5344CB8AC3E}">
        <p14:creationId xmlns:p14="http://schemas.microsoft.com/office/powerpoint/2010/main" val="130201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2942428"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2405575" y="3333482"/>
            <a:ext cx="9786425" cy="20434"/>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1806215" y="2770015"/>
            <a:ext cx="1153032" cy="369332"/>
          </a:xfrm>
          <a:prstGeom prst="rect">
            <a:avLst/>
          </a:prstGeom>
          <a:noFill/>
        </p:spPr>
        <p:txBody>
          <a:bodyPr wrap="square" rtlCol="0">
            <a:spAutoFit/>
          </a:bodyPr>
          <a:lstStyle/>
          <a:p>
            <a:r>
              <a:rPr lang="fr-FR" dirty="0">
                <a:solidFill>
                  <a:schemeClr val="bg1"/>
                </a:solidFill>
              </a:rPr>
              <a:t>AOU 2013</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817D5802-7AB5-EE58-02AE-320B6C741A54}"/>
              </a:ext>
            </a:extLst>
          </p:cNvPr>
          <p:cNvSpPr/>
          <p:nvPr/>
        </p:nvSpPr>
        <p:spPr>
          <a:xfrm rot="19225427">
            <a:off x="5426246" y="2534882"/>
            <a:ext cx="457460" cy="4378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10" descr="Emg Stock Illustrations – 51 Emg Stock Illustrations, Vectors &amp; Clipart -  Dreamstime">
            <a:extLst>
              <a:ext uri="{FF2B5EF4-FFF2-40B4-BE49-F238E27FC236}">
                <a16:creationId xmlns:a16="http://schemas.microsoft.com/office/drawing/2014/main" id="{CF675616-59E4-28A7-FC7B-2FC7AA31252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97" t="4892" r="3940" b="8430"/>
          <a:stretch/>
        </p:blipFill>
        <p:spPr bwMode="auto">
          <a:xfrm>
            <a:off x="3086737" y="1165911"/>
            <a:ext cx="1437308" cy="1459444"/>
          </a:xfrm>
          <a:prstGeom prst="rect">
            <a:avLst/>
          </a:prstGeom>
          <a:noFill/>
          <a:effectLst>
            <a:glow>
              <a:schemeClr val="accent1">
                <a:alpha val="40000"/>
              </a:schemeClr>
            </a:glow>
            <a:outerShdw dist="50800" sx="1000" sy="1000" algn="ctr" rotWithShape="0">
              <a:srgbClr val="000000"/>
            </a:outerShdw>
          </a:effectLst>
        </p:spPr>
      </p:pic>
      <p:sp>
        <p:nvSpPr>
          <p:cNvPr id="13" name="Rectangle 12">
            <a:extLst>
              <a:ext uri="{FF2B5EF4-FFF2-40B4-BE49-F238E27FC236}">
                <a16:creationId xmlns:a16="http://schemas.microsoft.com/office/drawing/2014/main" id="{BE7D40EB-8886-31CB-1541-1024592AF1D7}"/>
              </a:ext>
            </a:extLst>
          </p:cNvPr>
          <p:cNvSpPr/>
          <p:nvPr/>
        </p:nvSpPr>
        <p:spPr>
          <a:xfrm rot="1784033">
            <a:off x="6427305" y="2485761"/>
            <a:ext cx="384313" cy="460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E6A5FE61-5750-2296-732C-E2E34334A044}"/>
              </a:ext>
            </a:extLst>
          </p:cNvPr>
          <p:cNvPicPr>
            <a:picLocks noChangeAspect="1"/>
          </p:cNvPicPr>
          <p:nvPr/>
        </p:nvPicPr>
        <p:blipFill rotWithShape="1">
          <a:blip r:embed="rId3"/>
          <a:srcRect b="27258"/>
          <a:stretch/>
        </p:blipFill>
        <p:spPr>
          <a:xfrm>
            <a:off x="4306840" y="284243"/>
            <a:ext cx="7278887" cy="2494344"/>
          </a:xfrm>
          <a:prstGeom prst="rect">
            <a:avLst/>
          </a:prstGeom>
        </p:spPr>
      </p:pic>
      <p:sp>
        <p:nvSpPr>
          <p:cNvPr id="18" name="ZoneTexte 17">
            <a:extLst>
              <a:ext uri="{FF2B5EF4-FFF2-40B4-BE49-F238E27FC236}">
                <a16:creationId xmlns:a16="http://schemas.microsoft.com/office/drawing/2014/main" id="{ED69BF4E-04E6-5420-BA6E-FFD5721C1CB0}"/>
              </a:ext>
            </a:extLst>
          </p:cNvPr>
          <p:cNvSpPr txBox="1"/>
          <p:nvPr/>
        </p:nvSpPr>
        <p:spPr>
          <a:xfrm>
            <a:off x="4820056" y="5893862"/>
            <a:ext cx="4161037" cy="369332"/>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j-lt"/>
              </a:rPr>
              <a:t>Détection sans particularité</a:t>
            </a:r>
          </a:p>
        </p:txBody>
      </p:sp>
      <p:pic>
        <p:nvPicPr>
          <p:cNvPr id="20" name="Image 19">
            <a:extLst>
              <a:ext uri="{FF2B5EF4-FFF2-40B4-BE49-F238E27FC236}">
                <a16:creationId xmlns:a16="http://schemas.microsoft.com/office/drawing/2014/main" id="{AB28981D-17EC-CE2E-6A67-DD039F39E0EB}"/>
              </a:ext>
            </a:extLst>
          </p:cNvPr>
          <p:cNvPicPr>
            <a:picLocks noChangeAspect="1"/>
          </p:cNvPicPr>
          <p:nvPr/>
        </p:nvPicPr>
        <p:blipFill>
          <a:blip r:embed="rId4"/>
          <a:stretch>
            <a:fillRect/>
          </a:stretch>
        </p:blipFill>
        <p:spPr>
          <a:xfrm>
            <a:off x="4485438" y="3573419"/>
            <a:ext cx="7467600" cy="1803400"/>
          </a:xfrm>
          <a:prstGeom prst="rect">
            <a:avLst/>
          </a:prstGeom>
        </p:spPr>
      </p:pic>
    </p:spTree>
    <p:extLst>
      <p:ext uri="{BB962C8B-B14F-4D97-AF65-F5344CB8AC3E}">
        <p14:creationId xmlns:p14="http://schemas.microsoft.com/office/powerpoint/2010/main" val="411887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08FEC-D9AC-5345-AC8B-A6AB4311BF4B}"/>
              </a:ext>
            </a:extLst>
          </p:cNvPr>
          <p:cNvSpPr/>
          <p:nvPr/>
        </p:nvSpPr>
        <p:spPr>
          <a:xfrm>
            <a:off x="-14288" y="0"/>
            <a:ext cx="2942428"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1806215" y="2770015"/>
            <a:ext cx="1153032" cy="369332"/>
          </a:xfrm>
          <a:prstGeom prst="rect">
            <a:avLst/>
          </a:prstGeom>
          <a:noFill/>
        </p:spPr>
        <p:txBody>
          <a:bodyPr wrap="square" rtlCol="0">
            <a:spAutoFit/>
          </a:bodyPr>
          <a:lstStyle/>
          <a:p>
            <a:r>
              <a:rPr lang="fr-FR" dirty="0">
                <a:solidFill>
                  <a:schemeClr val="bg1"/>
                </a:solidFill>
              </a:rPr>
              <a:t>AOU 2013</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817D5802-7AB5-EE58-02AE-320B6C741A54}"/>
              </a:ext>
            </a:extLst>
          </p:cNvPr>
          <p:cNvSpPr/>
          <p:nvPr/>
        </p:nvSpPr>
        <p:spPr>
          <a:xfrm rot="19225427">
            <a:off x="5456861" y="1671789"/>
            <a:ext cx="457460" cy="4378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10" descr="Emg Stock Illustrations – 51 Emg Stock Illustrations, Vectors &amp; Clipart -  Dreamstime">
            <a:extLst>
              <a:ext uri="{FF2B5EF4-FFF2-40B4-BE49-F238E27FC236}">
                <a16:creationId xmlns:a16="http://schemas.microsoft.com/office/drawing/2014/main" id="{CF675616-59E4-28A7-FC7B-2FC7AA31252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697" t="4892" r="3940" b="8430"/>
          <a:stretch/>
        </p:blipFill>
        <p:spPr bwMode="auto">
          <a:xfrm>
            <a:off x="3086737" y="1165911"/>
            <a:ext cx="1437308" cy="1459444"/>
          </a:xfrm>
          <a:prstGeom prst="rect">
            <a:avLst/>
          </a:prstGeom>
          <a:noFill/>
          <a:effectLst>
            <a:glow>
              <a:schemeClr val="accent1">
                <a:alpha val="40000"/>
              </a:schemeClr>
            </a:glow>
            <a:outerShdw dist="50800" sx="1000" sy="1000" algn="ctr" rotWithShape="0">
              <a:srgbClr val="000000"/>
            </a:outerShdw>
          </a:effectLst>
        </p:spPr>
      </p:pic>
      <p:sp>
        <p:nvSpPr>
          <p:cNvPr id="13" name="Rectangle 12">
            <a:extLst>
              <a:ext uri="{FF2B5EF4-FFF2-40B4-BE49-F238E27FC236}">
                <a16:creationId xmlns:a16="http://schemas.microsoft.com/office/drawing/2014/main" id="{BE7D40EB-8886-31CB-1541-1024592AF1D7}"/>
              </a:ext>
            </a:extLst>
          </p:cNvPr>
          <p:cNvSpPr/>
          <p:nvPr/>
        </p:nvSpPr>
        <p:spPr>
          <a:xfrm rot="1784033">
            <a:off x="6457920" y="1622668"/>
            <a:ext cx="384313" cy="460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1A393374-1C36-2A2F-B2E6-C1EC365963B5}"/>
              </a:ext>
            </a:extLst>
          </p:cNvPr>
          <p:cNvSpPr txBox="1"/>
          <p:nvPr/>
        </p:nvSpPr>
        <p:spPr>
          <a:xfrm>
            <a:off x="4051770" y="197980"/>
            <a:ext cx="7373315" cy="369332"/>
          </a:xfrm>
          <a:prstGeom prst="rect">
            <a:avLst/>
          </a:prstGeom>
          <a:noFill/>
        </p:spPr>
        <p:txBody>
          <a:bodyPr wrap="square" rtlCol="0">
            <a:spAutoFit/>
          </a:bodyPr>
          <a:lstStyle/>
          <a:p>
            <a:pPr algn="ctr"/>
            <a:r>
              <a:rPr lang="fr-BE" dirty="0"/>
              <a:t>Atteinte à l’ENMG  :</a:t>
            </a:r>
          </a:p>
        </p:txBody>
      </p:sp>
      <p:sp>
        <p:nvSpPr>
          <p:cNvPr id="9" name="ZoneTexte 8">
            <a:extLst>
              <a:ext uri="{FF2B5EF4-FFF2-40B4-BE49-F238E27FC236}">
                <a16:creationId xmlns:a16="http://schemas.microsoft.com/office/drawing/2014/main" id="{90367A6A-AB41-AFA6-024A-63C0F92B70BA}"/>
              </a:ext>
            </a:extLst>
          </p:cNvPr>
          <p:cNvSpPr txBox="1"/>
          <p:nvPr/>
        </p:nvSpPr>
        <p:spPr>
          <a:xfrm>
            <a:off x="8571271" y="2876282"/>
            <a:ext cx="3197555" cy="2031325"/>
          </a:xfrm>
          <a:prstGeom prst="rect">
            <a:avLst/>
          </a:prstGeom>
          <a:noFill/>
        </p:spPr>
        <p:txBody>
          <a:bodyPr wrap="square" rtlCol="0">
            <a:spAutoFit/>
          </a:bodyPr>
          <a:lstStyle/>
          <a:p>
            <a:pPr marL="285750" indent="-285750">
              <a:buFont typeface="Arial" panose="020B0604020202020204" pitchFamily="34" charset="0"/>
              <a:buChar char="•"/>
            </a:pPr>
            <a:r>
              <a:rPr lang="fr-BE" dirty="0">
                <a:latin typeface="+mj-lt"/>
              </a:rPr>
              <a:t>Durées des réponses distales allongées</a:t>
            </a:r>
          </a:p>
          <a:p>
            <a:pPr marL="285750" indent="-285750">
              <a:buFont typeface="Arial" panose="020B0604020202020204" pitchFamily="34" charset="0"/>
              <a:buChar char="•"/>
            </a:pPr>
            <a:r>
              <a:rPr lang="fr-BE" dirty="0">
                <a:latin typeface="+mj-lt"/>
              </a:rPr>
              <a:t>Bloc de conduction et d</a:t>
            </a:r>
            <a:r>
              <a:rPr lang="fr-BE" dirty="0">
                <a:effectLst/>
                <a:latin typeface="+mj-lt"/>
              </a:rPr>
              <a:t>ispersion </a:t>
            </a:r>
            <a:r>
              <a:rPr lang="fr-BE" dirty="0" err="1">
                <a:effectLst/>
                <a:latin typeface="+mj-lt"/>
              </a:rPr>
              <a:t>proximo</a:t>
            </a:r>
            <a:r>
              <a:rPr lang="fr-BE" dirty="0">
                <a:effectLst/>
                <a:latin typeface="+mj-lt"/>
              </a:rPr>
              <a:t>-distale</a:t>
            </a:r>
          </a:p>
          <a:p>
            <a:pPr marL="285750" indent="-285750">
              <a:buFont typeface="Arial" panose="020B0604020202020204" pitchFamily="34" charset="0"/>
              <a:buChar char="•"/>
            </a:pPr>
            <a:r>
              <a:rPr lang="fr-BE" dirty="0">
                <a:latin typeface="+mj-lt"/>
              </a:rPr>
              <a:t>Absence ou a</a:t>
            </a:r>
            <a:r>
              <a:rPr lang="fr-BE" dirty="0">
                <a:effectLst/>
                <a:latin typeface="+mj-lt"/>
              </a:rPr>
              <a:t>llongement très significatif de certaines ondes F</a:t>
            </a:r>
            <a:endParaRPr lang="fr-FR" dirty="0"/>
          </a:p>
        </p:txBody>
      </p:sp>
      <p:cxnSp>
        <p:nvCxnSpPr>
          <p:cNvPr id="17" name="Connecteur droit avec flèche 16">
            <a:extLst>
              <a:ext uri="{FF2B5EF4-FFF2-40B4-BE49-F238E27FC236}">
                <a16:creationId xmlns:a16="http://schemas.microsoft.com/office/drawing/2014/main" id="{E5A3E29B-B5B4-705A-5AFB-43D25C1F7A8B}"/>
              </a:ext>
            </a:extLst>
          </p:cNvPr>
          <p:cNvCxnSpPr/>
          <p:nvPr/>
        </p:nvCxnSpPr>
        <p:spPr>
          <a:xfrm flipH="1">
            <a:off x="5019175" y="1473454"/>
            <a:ext cx="2052320" cy="1382431"/>
          </a:xfrm>
          <a:prstGeom prst="straightConnector1">
            <a:avLst/>
          </a:prstGeom>
          <a:ln w="19050">
            <a:solidFill>
              <a:srgbClr val="90B79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2018EC9-B83A-810C-6F36-E5F2F6E57E9B}"/>
              </a:ext>
            </a:extLst>
          </p:cNvPr>
          <p:cNvCxnSpPr>
            <a:cxnSpLocks/>
          </p:cNvCxnSpPr>
          <p:nvPr/>
        </p:nvCxnSpPr>
        <p:spPr>
          <a:xfrm>
            <a:off x="8148344" y="1453361"/>
            <a:ext cx="2052320" cy="1440088"/>
          </a:xfrm>
          <a:prstGeom prst="straightConnector1">
            <a:avLst/>
          </a:prstGeom>
          <a:ln w="1905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B6519271-D4EB-4FE3-52F5-8F7A1AF1E13E}"/>
              </a:ext>
            </a:extLst>
          </p:cNvPr>
          <p:cNvSpPr txBox="1"/>
          <p:nvPr/>
        </p:nvSpPr>
        <p:spPr>
          <a:xfrm>
            <a:off x="3392083" y="2937697"/>
            <a:ext cx="3354292" cy="1200329"/>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j-lt"/>
              </a:rPr>
              <a:t>Amplitudes des réponses motrices effondrées de manière longueur-dépendante</a:t>
            </a:r>
          </a:p>
          <a:p>
            <a:pPr marL="285750" indent="-285750">
              <a:buFont typeface="Arial" panose="020B0604020202020204" pitchFamily="34" charset="0"/>
              <a:buChar char="•"/>
            </a:pPr>
            <a:r>
              <a:rPr lang="fr-FR" dirty="0">
                <a:latin typeface="+mj-lt"/>
              </a:rPr>
              <a:t>VCM conservées</a:t>
            </a:r>
          </a:p>
        </p:txBody>
      </p:sp>
      <p:cxnSp>
        <p:nvCxnSpPr>
          <p:cNvPr id="24" name="Connecteur droit avec flèche 23">
            <a:extLst>
              <a:ext uri="{FF2B5EF4-FFF2-40B4-BE49-F238E27FC236}">
                <a16:creationId xmlns:a16="http://schemas.microsoft.com/office/drawing/2014/main" id="{E5BFE261-3D2A-F9DA-862D-BE3395932C6C}"/>
              </a:ext>
            </a:extLst>
          </p:cNvPr>
          <p:cNvCxnSpPr/>
          <p:nvPr/>
        </p:nvCxnSpPr>
        <p:spPr>
          <a:xfrm>
            <a:off x="10200664" y="4708121"/>
            <a:ext cx="0" cy="484443"/>
          </a:xfrm>
          <a:prstGeom prst="straightConnector1">
            <a:avLst/>
          </a:prstGeom>
          <a:ln w="1905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609675E2-2E1B-CA87-0E8F-21F6A0C28437}"/>
              </a:ext>
            </a:extLst>
          </p:cNvPr>
          <p:cNvSpPr txBox="1"/>
          <p:nvPr/>
        </p:nvSpPr>
        <p:spPr>
          <a:xfrm>
            <a:off x="8579611" y="5261396"/>
            <a:ext cx="3242106" cy="369332"/>
          </a:xfrm>
          <a:prstGeom prst="rect">
            <a:avLst/>
          </a:prstGeom>
          <a:noFill/>
        </p:spPr>
        <p:txBody>
          <a:bodyPr wrap="none" rtlCol="0">
            <a:spAutoFit/>
          </a:bodyPr>
          <a:lstStyle/>
          <a:p>
            <a:r>
              <a:rPr lang="fr-FR" dirty="0"/>
              <a:t>DEMYELINISATION HETEROGENE</a:t>
            </a:r>
          </a:p>
        </p:txBody>
      </p:sp>
      <p:sp>
        <p:nvSpPr>
          <p:cNvPr id="29" name="Rectangle : coins arrondis 28">
            <a:extLst>
              <a:ext uri="{FF2B5EF4-FFF2-40B4-BE49-F238E27FC236}">
                <a16:creationId xmlns:a16="http://schemas.microsoft.com/office/drawing/2014/main" id="{2DBFE5EC-3C72-A67E-8159-9C080C06C2A4}"/>
              </a:ext>
            </a:extLst>
          </p:cNvPr>
          <p:cNvSpPr/>
          <p:nvPr/>
        </p:nvSpPr>
        <p:spPr>
          <a:xfrm>
            <a:off x="3561428" y="4574410"/>
            <a:ext cx="2981739" cy="1991489"/>
          </a:xfrm>
          <a:prstGeom prst="roundRect">
            <a:avLst/>
          </a:prstGeom>
          <a:noFill/>
          <a:ln w="38100" cmpd="dbl">
            <a:solidFill>
              <a:srgbClr val="9416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257EAB3A-9DA5-3D8E-F713-886D5EA8C00E}"/>
              </a:ext>
            </a:extLst>
          </p:cNvPr>
          <p:cNvSpPr txBox="1"/>
          <p:nvPr/>
        </p:nvSpPr>
        <p:spPr>
          <a:xfrm>
            <a:off x="3519797" y="4600686"/>
            <a:ext cx="2981740" cy="2000548"/>
          </a:xfrm>
          <a:prstGeom prst="rect">
            <a:avLst/>
          </a:prstGeom>
          <a:noFill/>
        </p:spPr>
        <p:txBody>
          <a:bodyPr wrap="square" rtlCol="0" anchor="ctr">
            <a:spAutoFit/>
          </a:bodyPr>
          <a:lstStyle/>
          <a:p>
            <a:pPr algn="ctr"/>
            <a:r>
              <a:rPr lang="fr-FR" sz="2400" dirty="0">
                <a:latin typeface="+mj-lt"/>
              </a:rPr>
              <a:t>Hypothèse diagnostic: </a:t>
            </a:r>
          </a:p>
          <a:p>
            <a:pPr marL="342900" indent="-342900">
              <a:buFont typeface="Arial" panose="020B0604020202020204" pitchFamily="34" charset="0"/>
              <a:buChar char="•"/>
            </a:pPr>
            <a:r>
              <a:rPr lang="fr-FR" sz="2000" dirty="0" err="1">
                <a:latin typeface="+mj-lt"/>
              </a:rPr>
              <a:t>dHMN</a:t>
            </a:r>
            <a:r>
              <a:rPr lang="fr-FR" sz="2000" dirty="0">
                <a:latin typeface="+mj-lt"/>
              </a:rPr>
              <a:t> </a:t>
            </a:r>
          </a:p>
          <a:p>
            <a:pPr marL="342900" indent="-342900">
              <a:buFont typeface="Arial" panose="020B0604020202020204" pitchFamily="34" charset="0"/>
              <a:buChar char="•"/>
            </a:pPr>
            <a:r>
              <a:rPr lang="fr-FR" sz="2000" dirty="0">
                <a:latin typeface="+mj-lt"/>
              </a:rPr>
              <a:t>PRNC</a:t>
            </a:r>
          </a:p>
          <a:p>
            <a:pPr marL="342900" indent="-342900">
              <a:buFont typeface="Arial" panose="020B0604020202020204" pitchFamily="34" charset="0"/>
              <a:buChar char="•"/>
            </a:pPr>
            <a:r>
              <a:rPr lang="fr-FR" sz="2000" dirty="0">
                <a:latin typeface="+mj-lt"/>
              </a:rPr>
              <a:t>CMT</a:t>
            </a:r>
          </a:p>
          <a:p>
            <a:pPr marL="342900" indent="-342900">
              <a:buFont typeface="Arial" panose="020B0604020202020204" pitchFamily="34" charset="0"/>
              <a:buChar char="•"/>
            </a:pPr>
            <a:r>
              <a:rPr lang="fr-FR" sz="2000" dirty="0">
                <a:latin typeface="+mj-lt"/>
              </a:rPr>
              <a:t>Autre neuropathie héréditaire</a:t>
            </a:r>
          </a:p>
        </p:txBody>
      </p:sp>
      <p:sp>
        <p:nvSpPr>
          <p:cNvPr id="3" name="ZoneTexte 2">
            <a:extLst>
              <a:ext uri="{FF2B5EF4-FFF2-40B4-BE49-F238E27FC236}">
                <a16:creationId xmlns:a16="http://schemas.microsoft.com/office/drawing/2014/main" id="{6E3282ED-98CC-CB73-C1C6-640EBDC03E34}"/>
              </a:ext>
            </a:extLst>
          </p:cNvPr>
          <p:cNvSpPr txBox="1"/>
          <p:nvPr/>
        </p:nvSpPr>
        <p:spPr>
          <a:xfrm>
            <a:off x="6404289" y="502218"/>
            <a:ext cx="2668276" cy="369332"/>
          </a:xfrm>
          <a:prstGeom prst="rect">
            <a:avLst/>
          </a:prstGeom>
          <a:noFill/>
        </p:spPr>
        <p:txBody>
          <a:bodyPr wrap="square" rtlCol="0">
            <a:spAutoFit/>
          </a:bodyPr>
          <a:lstStyle/>
          <a:p>
            <a:r>
              <a:rPr lang="fr-BE" dirty="0">
                <a:effectLst/>
                <a:latin typeface="+mj-lt"/>
              </a:rPr>
              <a:t>- polyneuropathie</a:t>
            </a:r>
          </a:p>
        </p:txBody>
      </p:sp>
      <p:sp>
        <p:nvSpPr>
          <p:cNvPr id="8" name="ZoneTexte 7">
            <a:extLst>
              <a:ext uri="{FF2B5EF4-FFF2-40B4-BE49-F238E27FC236}">
                <a16:creationId xmlns:a16="http://schemas.microsoft.com/office/drawing/2014/main" id="{E5F1A5F6-5705-EBA4-4936-46A5D4B4F744}"/>
              </a:ext>
            </a:extLst>
          </p:cNvPr>
          <p:cNvSpPr txBox="1"/>
          <p:nvPr/>
        </p:nvSpPr>
        <p:spPr>
          <a:xfrm>
            <a:off x="6404289" y="816457"/>
            <a:ext cx="2668276" cy="369332"/>
          </a:xfrm>
          <a:prstGeom prst="rect">
            <a:avLst/>
          </a:prstGeom>
          <a:noFill/>
        </p:spPr>
        <p:txBody>
          <a:bodyPr wrap="square" rtlCol="0">
            <a:spAutoFit/>
          </a:bodyPr>
          <a:lstStyle/>
          <a:p>
            <a:r>
              <a:rPr lang="fr-BE" dirty="0">
                <a:effectLst/>
                <a:latin typeface="+mj-lt"/>
              </a:rPr>
              <a:t>- motrice </a:t>
            </a:r>
          </a:p>
        </p:txBody>
      </p:sp>
      <p:sp>
        <p:nvSpPr>
          <p:cNvPr id="14" name="ZoneTexte 13">
            <a:extLst>
              <a:ext uri="{FF2B5EF4-FFF2-40B4-BE49-F238E27FC236}">
                <a16:creationId xmlns:a16="http://schemas.microsoft.com/office/drawing/2014/main" id="{BBCE7561-C4AA-BC4A-D06D-F018B5C6431F}"/>
              </a:ext>
            </a:extLst>
          </p:cNvPr>
          <p:cNvSpPr txBox="1"/>
          <p:nvPr/>
        </p:nvSpPr>
        <p:spPr>
          <a:xfrm>
            <a:off x="6399908" y="1102853"/>
            <a:ext cx="3197554" cy="369332"/>
          </a:xfrm>
          <a:prstGeom prst="rect">
            <a:avLst/>
          </a:prstGeom>
          <a:noFill/>
        </p:spPr>
        <p:txBody>
          <a:bodyPr wrap="square" rtlCol="0">
            <a:spAutoFit/>
          </a:bodyPr>
          <a:lstStyle/>
          <a:p>
            <a:r>
              <a:rPr lang="fr-BE" dirty="0">
                <a:latin typeface="+mj-lt"/>
              </a:rPr>
              <a:t>- </a:t>
            </a:r>
            <a:r>
              <a:rPr lang="fr-BE" dirty="0" err="1">
                <a:effectLst/>
                <a:latin typeface="+mj-lt"/>
              </a:rPr>
              <a:t>axono</a:t>
            </a:r>
            <a:r>
              <a:rPr lang="fr-BE" dirty="0">
                <a:effectLst/>
                <a:latin typeface="+mj-lt"/>
              </a:rPr>
              <a:t>-démyélinisante</a:t>
            </a:r>
            <a:endParaRPr lang="fr-FR" dirty="0"/>
          </a:p>
        </p:txBody>
      </p:sp>
    </p:spTree>
    <p:extLst>
      <p:ext uri="{BB962C8B-B14F-4D97-AF65-F5344CB8AC3E}">
        <p14:creationId xmlns:p14="http://schemas.microsoft.com/office/powerpoint/2010/main" val="21908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8" grpId="0"/>
      <p:bldP spid="29" grpId="0" animBg="1"/>
      <p:bldP spid="30" grpId="0"/>
      <p:bldP spid="3" grpId="0"/>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6F4A22-EE7A-F92C-CE50-D9DD7ADBE4B0}"/>
              </a:ext>
            </a:extLst>
          </p:cNvPr>
          <p:cNvSpPr/>
          <p:nvPr/>
        </p:nvSpPr>
        <p:spPr>
          <a:xfrm>
            <a:off x="-14288" y="0"/>
            <a:ext cx="4415115" cy="6858000"/>
          </a:xfrm>
          <a:prstGeom prst="rect">
            <a:avLst/>
          </a:prstGeom>
          <a:gradFill flip="none" rotWithShape="1">
            <a:gsLst>
              <a:gs pos="0">
                <a:srgbClr val="90B795">
                  <a:tint val="66000"/>
                  <a:satMod val="160000"/>
                </a:srgbClr>
              </a:gs>
              <a:gs pos="50000">
                <a:srgbClr val="90B795">
                  <a:tint val="44500"/>
                  <a:satMod val="160000"/>
                </a:srgbClr>
              </a:gs>
              <a:gs pos="100000">
                <a:srgbClr val="90B795">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05608FEC-D9AC-5345-AC8B-A6AB4311BF4B}"/>
              </a:ext>
            </a:extLst>
          </p:cNvPr>
          <p:cNvSpPr/>
          <p:nvPr/>
        </p:nvSpPr>
        <p:spPr>
          <a:xfrm>
            <a:off x="-14288" y="0"/>
            <a:ext cx="3348038" cy="6858000"/>
          </a:xfrm>
          <a:prstGeom prst="rect">
            <a:avLst/>
          </a:prstGeom>
          <a:solidFill>
            <a:srgbClr val="90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a:extLst>
              <a:ext uri="{FF2B5EF4-FFF2-40B4-BE49-F238E27FC236}">
                <a16:creationId xmlns:a16="http://schemas.microsoft.com/office/drawing/2014/main" id="{340D874B-AC91-0C45-B2D1-08E0373FC471}"/>
              </a:ext>
            </a:extLst>
          </p:cNvPr>
          <p:cNvCxnSpPr>
            <a:cxnSpLocks/>
          </p:cNvCxnSpPr>
          <p:nvPr/>
        </p:nvCxnSpPr>
        <p:spPr>
          <a:xfrm>
            <a:off x="-14288" y="3333482"/>
            <a:ext cx="12573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4E9FCF1F-65DD-7245-FF78-4C200EF3ED21}"/>
              </a:ext>
            </a:extLst>
          </p:cNvPr>
          <p:cNvCxnSpPr>
            <a:cxnSpLocks/>
          </p:cNvCxnSpPr>
          <p:nvPr/>
        </p:nvCxnSpPr>
        <p:spPr>
          <a:xfrm>
            <a:off x="4624900" y="3343699"/>
            <a:ext cx="7567100" cy="10217"/>
          </a:xfrm>
          <a:prstGeom prst="straightConnector1">
            <a:avLst/>
          </a:prstGeom>
          <a:ln w="38100">
            <a:solidFill>
              <a:srgbClr val="90B795"/>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316A3173-086D-945C-7EDA-301430041A2B}"/>
              </a:ext>
            </a:extLst>
          </p:cNvPr>
          <p:cNvSpPr/>
          <p:nvPr/>
        </p:nvSpPr>
        <p:spPr>
          <a:xfrm>
            <a:off x="1026940"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 name="Connecteur droit 1">
            <a:extLst>
              <a:ext uri="{FF2B5EF4-FFF2-40B4-BE49-F238E27FC236}">
                <a16:creationId xmlns:a16="http://schemas.microsoft.com/office/drawing/2014/main" id="{375F227F-70A0-F48C-97CC-E122416F0CD9}"/>
              </a:ext>
            </a:extLst>
          </p:cNvPr>
          <p:cNvCxnSpPr>
            <a:cxnSpLocks/>
          </p:cNvCxnSpPr>
          <p:nvPr/>
        </p:nvCxnSpPr>
        <p:spPr>
          <a:xfrm flipV="1">
            <a:off x="1434903" y="3345199"/>
            <a:ext cx="970672" cy="2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E866944-7A26-AD9E-2597-B2CEA7BE20C9}"/>
              </a:ext>
            </a:extLst>
          </p:cNvPr>
          <p:cNvSpPr txBox="1"/>
          <p:nvPr/>
        </p:nvSpPr>
        <p:spPr>
          <a:xfrm>
            <a:off x="2188500" y="2693499"/>
            <a:ext cx="1466089" cy="369332"/>
          </a:xfrm>
          <a:prstGeom prst="rect">
            <a:avLst/>
          </a:prstGeom>
          <a:noFill/>
        </p:spPr>
        <p:txBody>
          <a:bodyPr wrap="square" rtlCol="0">
            <a:spAutoFit/>
          </a:bodyPr>
          <a:lstStyle/>
          <a:p>
            <a:r>
              <a:rPr lang="fr-FR" dirty="0">
                <a:solidFill>
                  <a:schemeClr val="bg1"/>
                </a:solidFill>
              </a:rPr>
              <a:t> AVR 2014</a:t>
            </a:r>
          </a:p>
        </p:txBody>
      </p:sp>
      <p:sp>
        <p:nvSpPr>
          <p:cNvPr id="12" name="Ellipse 11">
            <a:extLst>
              <a:ext uri="{FF2B5EF4-FFF2-40B4-BE49-F238E27FC236}">
                <a16:creationId xmlns:a16="http://schemas.microsoft.com/office/drawing/2014/main" id="{78103E2A-C736-9833-0180-8D1F4FB0A498}"/>
              </a:ext>
            </a:extLst>
          </p:cNvPr>
          <p:cNvSpPr/>
          <p:nvPr/>
        </p:nvSpPr>
        <p:spPr>
          <a:xfrm>
            <a:off x="2180492" y="3144964"/>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AF393592-68C0-6BB6-7DBE-80C70B20F75C}"/>
              </a:ext>
            </a:extLst>
          </p:cNvPr>
          <p:cNvSpPr/>
          <p:nvPr/>
        </p:nvSpPr>
        <p:spPr>
          <a:xfrm>
            <a:off x="2349825" y="3144966"/>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B8325E8E-FF65-9B6A-D9B7-182F402168DD}"/>
              </a:ext>
            </a:extLst>
          </p:cNvPr>
          <p:cNvSpPr/>
          <p:nvPr/>
        </p:nvSpPr>
        <p:spPr>
          <a:xfrm>
            <a:off x="2678774"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74" name="Picture 2" descr="logo de l'hôpital : image vectorielle de stock (libre de droits) 797400262  | Shutterstock">
            <a:extLst>
              <a:ext uri="{FF2B5EF4-FFF2-40B4-BE49-F238E27FC236}">
                <a16:creationId xmlns:a16="http://schemas.microsoft.com/office/drawing/2014/main" id="{272D37C3-A36B-1913-C7DE-0E26BA443E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27"/>
          <a:stretch/>
        </p:blipFill>
        <p:spPr bwMode="auto">
          <a:xfrm>
            <a:off x="7488481" y="2026647"/>
            <a:ext cx="2247900" cy="206317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27102E8-39A8-5A59-F7A1-E6968F52C4AA}"/>
              </a:ext>
            </a:extLst>
          </p:cNvPr>
          <p:cNvSpPr txBox="1"/>
          <p:nvPr/>
        </p:nvSpPr>
        <p:spPr>
          <a:xfrm>
            <a:off x="5661687" y="12680"/>
            <a:ext cx="4056727" cy="3139321"/>
          </a:xfrm>
          <a:prstGeom prst="rect">
            <a:avLst/>
          </a:prstGeom>
          <a:noFill/>
        </p:spPr>
        <p:txBody>
          <a:bodyPr wrap="square" rtlCol="0">
            <a:spAutoFit/>
          </a:bodyPr>
          <a:lstStyle/>
          <a:p>
            <a:pPr marL="742950" lvl="1" indent="-285750">
              <a:buFont typeface="Arial" panose="020B0604020202020204" pitchFamily="34" charset="0"/>
              <a:buChar char="•"/>
            </a:pPr>
            <a:r>
              <a:rPr lang="fr-FR" sz="1800" dirty="0">
                <a:latin typeface="+mj-lt"/>
              </a:rPr>
              <a:t>BSCL2  </a:t>
            </a:r>
          </a:p>
          <a:p>
            <a:pPr marL="742950" lvl="1" indent="-285750">
              <a:buFont typeface="Arial" panose="020B0604020202020204" pitchFamily="34" charset="0"/>
              <a:buChar char="•"/>
            </a:pPr>
            <a:r>
              <a:rPr lang="fr-FR" sz="1800" dirty="0" err="1">
                <a:latin typeface="+mj-lt"/>
              </a:rPr>
              <a:t>Adrénoleucodystrophie</a:t>
            </a:r>
            <a:endParaRPr lang="fr-FR" dirty="0">
              <a:latin typeface="+mj-lt"/>
            </a:endParaRPr>
          </a:p>
          <a:p>
            <a:pPr marL="742950" lvl="1" indent="-285750">
              <a:buFont typeface="Arial" panose="020B0604020202020204" pitchFamily="34" charset="0"/>
              <a:buChar char="•"/>
            </a:pPr>
            <a:r>
              <a:rPr lang="fr-FR" dirty="0">
                <a:latin typeface="+mj-lt"/>
              </a:rPr>
              <a:t>SMA </a:t>
            </a:r>
          </a:p>
          <a:p>
            <a:pPr marL="742950" lvl="1" indent="-285750">
              <a:buFont typeface="Arial" panose="020B0604020202020204" pitchFamily="34" charset="0"/>
              <a:buChar char="•"/>
            </a:pPr>
            <a:r>
              <a:rPr lang="fr-FR" dirty="0" err="1">
                <a:latin typeface="+mj-lt"/>
              </a:rPr>
              <a:t>H</a:t>
            </a:r>
            <a:r>
              <a:rPr lang="fr-FR" sz="1800" dirty="0" err="1">
                <a:latin typeface="+mj-lt"/>
              </a:rPr>
              <a:t>exoaminidase</a:t>
            </a:r>
            <a:r>
              <a:rPr lang="fr-FR" sz="1800" dirty="0">
                <a:latin typeface="+mj-lt"/>
              </a:rPr>
              <a:t> A et B négative</a:t>
            </a:r>
          </a:p>
          <a:p>
            <a:pPr marL="742950" lvl="1" indent="-285750">
              <a:buFont typeface="Arial" panose="020B0604020202020204" pitchFamily="34" charset="0"/>
              <a:buChar char="•"/>
            </a:pPr>
            <a:r>
              <a:rPr lang="fr-FR" dirty="0">
                <a:latin typeface="+mj-lt"/>
              </a:rPr>
              <a:t>M</a:t>
            </a:r>
            <a:r>
              <a:rPr lang="fr-FR" sz="1800" dirty="0">
                <a:latin typeface="+mj-lt"/>
              </a:rPr>
              <a:t>aladie de Kennedy</a:t>
            </a:r>
          </a:p>
          <a:p>
            <a:pPr marL="742950" lvl="1" indent="-285750">
              <a:buFont typeface="Arial" panose="020B0604020202020204" pitchFamily="34" charset="0"/>
              <a:buChar char="•"/>
            </a:pPr>
            <a:r>
              <a:rPr lang="fr-FR" sz="1800" dirty="0">
                <a:latin typeface="+mj-lt"/>
              </a:rPr>
              <a:t>Panel neuropathie motrice héréditaire</a:t>
            </a:r>
          </a:p>
          <a:p>
            <a:pPr marL="742950" lvl="1" indent="-285750">
              <a:buFont typeface="Arial" panose="020B0604020202020204" pitchFamily="34" charset="0"/>
              <a:buChar char="•"/>
            </a:pPr>
            <a:r>
              <a:rPr lang="fr-FR" sz="1800" dirty="0">
                <a:latin typeface="+mj-lt"/>
              </a:rPr>
              <a:t>Panel </a:t>
            </a:r>
            <a:r>
              <a:rPr lang="fr-FR" dirty="0">
                <a:latin typeface="+mj-lt"/>
              </a:rPr>
              <a:t>neuropathie : en cours</a:t>
            </a:r>
            <a:br>
              <a:rPr lang="fr-BE" dirty="0">
                <a:latin typeface="+mj-lt"/>
              </a:rPr>
            </a:br>
            <a:endParaRPr lang="fr-FR" dirty="0">
              <a:latin typeface="+mj-lt"/>
            </a:endParaRPr>
          </a:p>
          <a:p>
            <a:pPr marL="742950" lvl="1" indent="-285750">
              <a:buFont typeface="Arial" panose="020B0604020202020204" pitchFamily="34" charset="0"/>
              <a:buChar char="•"/>
            </a:pPr>
            <a:endParaRPr lang="fr-FR" sz="1800" dirty="0">
              <a:latin typeface="+mj-lt"/>
            </a:endParaRPr>
          </a:p>
          <a:p>
            <a:endParaRPr lang="fr-FR" dirty="0"/>
          </a:p>
        </p:txBody>
      </p:sp>
      <p:pic>
        <p:nvPicPr>
          <p:cNvPr id="3078" name="Picture 6" descr="Picto Orl Images – Parcourir 218 le catalogue de photos, vecteurs et vidéos  | Adobe Stock">
            <a:extLst>
              <a:ext uri="{FF2B5EF4-FFF2-40B4-BE49-F238E27FC236}">
                <a16:creationId xmlns:a16="http://schemas.microsoft.com/office/drawing/2014/main" id="{D5BB8CFC-DDFC-1309-31AA-E821D497B1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670"/>
          <a:stretch/>
        </p:blipFill>
        <p:spPr bwMode="auto">
          <a:xfrm>
            <a:off x="9454514" y="592115"/>
            <a:ext cx="1329361"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mg Stock Illustrations – 51 Emg Stock Illustrations, Vectors &amp; Clipart -  Dreamstime">
            <a:extLst>
              <a:ext uri="{FF2B5EF4-FFF2-40B4-BE49-F238E27FC236}">
                <a16:creationId xmlns:a16="http://schemas.microsoft.com/office/drawing/2014/main" id="{2D8D2776-7C6C-F594-3DF8-06DB7A00CF7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0697" t="4892" r="3940" b="8430"/>
          <a:stretch/>
        </p:blipFill>
        <p:spPr bwMode="auto">
          <a:xfrm>
            <a:off x="4931774" y="5431616"/>
            <a:ext cx="1437308" cy="1459444"/>
          </a:xfrm>
          <a:prstGeom prst="rect">
            <a:avLst/>
          </a:prstGeom>
          <a:noFill/>
          <a:effectLst>
            <a:glow>
              <a:schemeClr val="accent1">
                <a:alpha val="40000"/>
              </a:schemeClr>
            </a:glow>
            <a:outerShdw dist="50800" sx="1000" sy="1000" algn="ctr" rotWithShape="0">
              <a:srgbClr val="000000"/>
            </a:outerShdw>
          </a:effectLst>
        </p:spPr>
      </p:pic>
      <p:sp>
        <p:nvSpPr>
          <p:cNvPr id="13" name="ZoneTexte 12">
            <a:extLst>
              <a:ext uri="{FF2B5EF4-FFF2-40B4-BE49-F238E27FC236}">
                <a16:creationId xmlns:a16="http://schemas.microsoft.com/office/drawing/2014/main" id="{45DB5119-F32C-BC93-64B9-D93F8175B89C}"/>
              </a:ext>
            </a:extLst>
          </p:cNvPr>
          <p:cNvSpPr txBox="1"/>
          <p:nvPr/>
        </p:nvSpPr>
        <p:spPr>
          <a:xfrm>
            <a:off x="6275807" y="5642750"/>
            <a:ext cx="6056887" cy="1200329"/>
          </a:xfrm>
          <a:prstGeom prst="rect">
            <a:avLst/>
          </a:prstGeom>
          <a:noFill/>
        </p:spPr>
        <p:txBody>
          <a:bodyPr wrap="square">
            <a:spAutoFit/>
          </a:bodyPr>
          <a:lstStyle/>
          <a:p>
            <a:pPr marL="342900" indent="-342900">
              <a:buFont typeface="Arial" panose="020B0604020202020204" pitchFamily="34" charset="0"/>
              <a:buChar char="•"/>
            </a:pPr>
            <a:r>
              <a:rPr lang="fr-FR" sz="1800" dirty="0">
                <a:latin typeface="+mj-lt"/>
              </a:rPr>
              <a:t>ENMG : superposable</a:t>
            </a:r>
          </a:p>
          <a:p>
            <a:pPr marL="342900" indent="-342900">
              <a:buFont typeface="Arial" panose="020B0604020202020204" pitchFamily="34" charset="0"/>
              <a:buChar char="•"/>
            </a:pPr>
            <a:r>
              <a:rPr lang="fr-BE" sz="1800" dirty="0">
                <a:latin typeface="+mj-lt"/>
              </a:rPr>
              <a:t>Potentiels évoqués somesthésiques et moteurs des quatre membres sont  normaux bilatéralement.</a:t>
            </a:r>
          </a:p>
          <a:p>
            <a:pPr marL="342900" indent="-342900">
              <a:buFont typeface="Arial" panose="020B0604020202020204" pitchFamily="34" charset="0"/>
              <a:buChar char="•"/>
            </a:pPr>
            <a:r>
              <a:rPr lang="fr-BE" dirty="0">
                <a:latin typeface="+mj-lt"/>
              </a:rPr>
              <a:t>ENMG du père du patient : normal</a:t>
            </a:r>
            <a:endParaRPr lang="fr-BE" sz="1800" dirty="0">
              <a:latin typeface="+mj-lt"/>
            </a:endParaRPr>
          </a:p>
        </p:txBody>
      </p:sp>
      <p:pic>
        <p:nvPicPr>
          <p:cNvPr id="3084" name="Picture 12" descr="analyse génétique avec icône de ligne de loupe en verre. pictogramme  linéaire de diagnostic de laboratoire d'adn. recherche de l'icône de  contour d'adn de structure d'hélice. illustration vectorielle isolée.  5482586 Art vectoriel">
            <a:extLst>
              <a:ext uri="{FF2B5EF4-FFF2-40B4-BE49-F238E27FC236}">
                <a16:creationId xmlns:a16="http://schemas.microsoft.com/office/drawing/2014/main" id="{79C4088A-7843-4796-7E62-F0E99F0D5B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36" t="16220" r="28325" b="19357"/>
          <a:stretch/>
        </p:blipFill>
        <p:spPr bwMode="auto">
          <a:xfrm>
            <a:off x="5005837" y="154974"/>
            <a:ext cx="1192565" cy="147923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cône De Cerveau Simple Lignes Noires Sur Fond Blanc. | Vecteur Premium">
            <a:extLst>
              <a:ext uri="{FF2B5EF4-FFF2-40B4-BE49-F238E27FC236}">
                <a16:creationId xmlns:a16="http://schemas.microsoft.com/office/drawing/2014/main" id="{D6E8C827-A825-4D1D-0ECA-B717AE9DD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2510" y="547366"/>
            <a:ext cx="1269490" cy="12694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sion images vectorielles, Vision vecteurs libres de droits | Depositphotos">
            <a:extLst>
              <a:ext uri="{FF2B5EF4-FFF2-40B4-BE49-F238E27FC236}">
                <a16:creationId xmlns:a16="http://schemas.microsoft.com/office/drawing/2014/main" id="{FE0C62FD-0ADF-222C-0E77-899095026C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068" b="26768"/>
          <a:stretch/>
        </p:blipFill>
        <p:spPr bwMode="auto">
          <a:xfrm>
            <a:off x="10141485" y="1898263"/>
            <a:ext cx="1562050" cy="72111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5F51759D-A3FE-4329-EA0E-661117D95BCE}"/>
              </a:ext>
            </a:extLst>
          </p:cNvPr>
          <p:cNvSpPr txBox="1"/>
          <p:nvPr/>
        </p:nvSpPr>
        <p:spPr>
          <a:xfrm>
            <a:off x="6248600" y="3842559"/>
            <a:ext cx="6056887" cy="1754326"/>
          </a:xfrm>
          <a:prstGeom prst="rect">
            <a:avLst/>
          </a:prstGeom>
          <a:noFill/>
        </p:spPr>
        <p:txBody>
          <a:bodyPr wrap="square">
            <a:spAutoFit/>
          </a:bodyPr>
          <a:lstStyle/>
          <a:p>
            <a:pPr marL="342900" indent="-342900">
              <a:buFont typeface="Arial" panose="020B0604020202020204" pitchFamily="34" charset="0"/>
              <a:buChar char="•"/>
            </a:pPr>
            <a:r>
              <a:rPr lang="fr-BE" dirty="0">
                <a:latin typeface="+mj-lt"/>
              </a:rPr>
              <a:t>PL :  cytologie et protéinorachie N. Absence de bandes </a:t>
            </a:r>
            <a:r>
              <a:rPr lang="fr-BE" dirty="0" err="1">
                <a:latin typeface="+mj-lt"/>
              </a:rPr>
              <a:t>oligoclonales</a:t>
            </a:r>
            <a:r>
              <a:rPr lang="fr-BE" dirty="0">
                <a:latin typeface="+mj-lt"/>
              </a:rPr>
              <a:t>.</a:t>
            </a:r>
            <a:endParaRPr lang="fr-FR" dirty="0">
              <a:latin typeface="+mj-lt"/>
            </a:endParaRPr>
          </a:p>
          <a:p>
            <a:pPr marL="342900" indent="-342900">
              <a:buFont typeface="Arial" panose="020B0604020202020204" pitchFamily="34" charset="0"/>
              <a:buChar char="•"/>
            </a:pPr>
            <a:r>
              <a:rPr lang="fr-FR" dirty="0">
                <a:latin typeface="+mj-lt"/>
              </a:rPr>
              <a:t>Biologie négative : FR, </a:t>
            </a:r>
            <a:r>
              <a:rPr lang="fr-FR" dirty="0" err="1">
                <a:latin typeface="+mj-lt"/>
              </a:rPr>
              <a:t>cryoglobuline</a:t>
            </a:r>
            <a:r>
              <a:rPr lang="fr-FR" dirty="0">
                <a:latin typeface="+mj-lt"/>
              </a:rPr>
              <a:t>, ANA, ANCA, anticorps anti-neurones (cytoplasmiques), anti-gangliosides,  sérologies virales</a:t>
            </a:r>
          </a:p>
          <a:p>
            <a:pPr marL="342900" indent="-342900">
              <a:buFont typeface="Arial" panose="020B0604020202020204" pitchFamily="34" charset="0"/>
              <a:buChar char="•"/>
            </a:pPr>
            <a:r>
              <a:rPr lang="fr-FR" dirty="0">
                <a:solidFill>
                  <a:srgbClr val="C00000"/>
                </a:solidFill>
                <a:latin typeface="+mj-lt"/>
              </a:rPr>
              <a:t>CPK légèrement majorée aux alentours de 300UI/L</a:t>
            </a:r>
          </a:p>
        </p:txBody>
      </p:sp>
      <p:pic>
        <p:nvPicPr>
          <p:cNvPr id="3092" name="Picture 20" descr="Analyse de sang : 243 642 images, photos de stock, objets 3D et images  vectorielles | Shutterstock">
            <a:extLst>
              <a:ext uri="{FF2B5EF4-FFF2-40B4-BE49-F238E27FC236}">
                <a16:creationId xmlns:a16="http://schemas.microsoft.com/office/drawing/2014/main" id="{11D07E24-7A74-8D20-6161-930ADCDF26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339" t="25428" r="38800" b="24956"/>
          <a:stretch/>
        </p:blipFill>
        <p:spPr bwMode="auto">
          <a:xfrm>
            <a:off x="5324206" y="3773915"/>
            <a:ext cx="652445" cy="125182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cteur droit 28">
            <a:extLst>
              <a:ext uri="{FF2B5EF4-FFF2-40B4-BE49-F238E27FC236}">
                <a16:creationId xmlns:a16="http://schemas.microsoft.com/office/drawing/2014/main" id="{08B5D306-789D-4F96-AA97-1137E20455BD}"/>
              </a:ext>
            </a:extLst>
          </p:cNvPr>
          <p:cNvCxnSpPr>
            <a:cxnSpLocks/>
            <a:stCxn id="33" idx="6"/>
            <a:endCxn id="26" idx="6"/>
          </p:cNvCxnSpPr>
          <p:nvPr/>
        </p:nvCxnSpPr>
        <p:spPr>
          <a:xfrm flipH="1">
            <a:off x="3086737" y="3353916"/>
            <a:ext cx="15227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1B892621-971E-51E8-C866-A3F47C665F93}"/>
              </a:ext>
            </a:extLst>
          </p:cNvPr>
          <p:cNvSpPr/>
          <p:nvPr/>
        </p:nvSpPr>
        <p:spPr>
          <a:xfrm>
            <a:off x="3127172" y="3135920"/>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Picture 2" descr="26 200+ Signe Moins Photos, taleaux et images libre de droits - iStock |  Signe plus, Négatif, Positif">
            <a:extLst>
              <a:ext uri="{FF2B5EF4-FFF2-40B4-BE49-F238E27FC236}">
                <a16:creationId xmlns:a16="http://schemas.microsoft.com/office/drawing/2014/main" id="{CF0197BC-4717-9157-EEE6-EFAE8C054AE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484" t="17492" r="6033" b="17721"/>
          <a:stretch/>
        </p:blipFill>
        <p:spPr bwMode="auto">
          <a:xfrm>
            <a:off x="10565082" y="1339491"/>
            <a:ext cx="607506" cy="555559"/>
          </a:xfrm>
          <a:prstGeom prst="rect">
            <a:avLst/>
          </a:prstGeom>
          <a:noFill/>
          <a:extLst>
            <a:ext uri="{909E8E84-426E-40DD-AFC4-6F175D3DCCD1}">
              <a14:hiddenFill xmlns:a14="http://schemas.microsoft.com/office/drawing/2010/main">
                <a:solidFill>
                  <a:srgbClr val="FFFFFF"/>
                </a:solidFill>
              </a14:hiddenFill>
            </a:ext>
          </a:extLst>
        </p:spPr>
      </p:pic>
      <p:sp>
        <p:nvSpPr>
          <p:cNvPr id="33" name="Ellipse 32">
            <a:extLst>
              <a:ext uri="{FF2B5EF4-FFF2-40B4-BE49-F238E27FC236}">
                <a16:creationId xmlns:a16="http://schemas.microsoft.com/office/drawing/2014/main" id="{C8259079-A875-37EB-42BD-548AA66DE68E}"/>
              </a:ext>
            </a:extLst>
          </p:cNvPr>
          <p:cNvSpPr/>
          <p:nvPr/>
        </p:nvSpPr>
        <p:spPr>
          <a:xfrm>
            <a:off x="4201559" y="3151295"/>
            <a:ext cx="407963" cy="405242"/>
          </a:xfrm>
          <a:prstGeom prst="ellipse">
            <a:avLst/>
          </a:prstGeom>
          <a:solidFill>
            <a:srgbClr val="90B79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ZoneTexte 34">
            <a:extLst>
              <a:ext uri="{FF2B5EF4-FFF2-40B4-BE49-F238E27FC236}">
                <a16:creationId xmlns:a16="http://schemas.microsoft.com/office/drawing/2014/main" id="{C68B18EA-F5B4-5DAC-C871-58416795FEF6}"/>
              </a:ext>
            </a:extLst>
          </p:cNvPr>
          <p:cNvSpPr txBox="1"/>
          <p:nvPr/>
        </p:nvSpPr>
        <p:spPr>
          <a:xfrm>
            <a:off x="3756023" y="2713933"/>
            <a:ext cx="785250" cy="369332"/>
          </a:xfrm>
          <a:prstGeom prst="rect">
            <a:avLst/>
          </a:prstGeom>
          <a:noFill/>
        </p:spPr>
        <p:txBody>
          <a:bodyPr wrap="square" rtlCol="0">
            <a:spAutoFit/>
          </a:bodyPr>
          <a:lstStyle/>
          <a:p>
            <a:r>
              <a:rPr lang="fr-FR" dirty="0">
                <a:solidFill>
                  <a:srgbClr val="90B795"/>
                </a:solidFill>
              </a:rPr>
              <a:t>2016</a:t>
            </a:r>
          </a:p>
        </p:txBody>
      </p:sp>
    </p:spTree>
    <p:extLst>
      <p:ext uri="{BB962C8B-B14F-4D97-AF65-F5344CB8AC3E}">
        <p14:creationId xmlns:p14="http://schemas.microsoft.com/office/powerpoint/2010/main" val="27352650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63555</TotalTime>
  <Words>1315</Words>
  <Application>Microsoft Macintosh PowerPoint</Application>
  <PresentationFormat>Grand écran</PresentationFormat>
  <Paragraphs>247</Paragraphs>
  <Slides>23</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BlinkMacSystemFont</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Acti-SMA Protocol</dc:title>
  <dc:creator>Margaux Poleur</dc:creator>
  <cp:lastModifiedBy>Microsoft Office User</cp:lastModifiedBy>
  <cp:revision>117</cp:revision>
  <dcterms:created xsi:type="dcterms:W3CDTF">2020-02-11T13:56:17Z</dcterms:created>
  <dcterms:modified xsi:type="dcterms:W3CDTF">2024-04-11T08:30:30Z</dcterms:modified>
</cp:coreProperties>
</file>