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7" r:id="rId2"/>
    <p:sldId id="267" r:id="rId3"/>
    <p:sldId id="260" r:id="rId4"/>
    <p:sldId id="261" r:id="rId5"/>
    <p:sldId id="263" r:id="rId6"/>
    <p:sldId id="270" r:id="rId7"/>
    <p:sldId id="273" r:id="rId8"/>
    <p:sldId id="281" r:id="rId9"/>
    <p:sldId id="274" r:id="rId10"/>
    <p:sldId id="275" r:id="rId11"/>
    <p:sldId id="282" r:id="rId12"/>
    <p:sldId id="283" r:id="rId13"/>
    <p:sldId id="280" r:id="rId14"/>
    <p:sldId id="277" r:id="rId15"/>
    <p:sldId id="278" r:id="rId16"/>
    <p:sldId id="279" r:id="rId17"/>
    <p:sldId id="259" r:id="rId18"/>
    <p:sldId id="276" r:id="rId19"/>
    <p:sldId id="265" r:id="rId20"/>
    <p:sldId id="284" r:id="rId2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161" autoAdjust="0"/>
  </p:normalViewPr>
  <p:slideViewPr>
    <p:cSldViewPr snapToGrid="0" snapToObjects="1">
      <p:cViewPr>
        <p:scale>
          <a:sx n="94" d="100"/>
          <a:sy n="94" d="100"/>
        </p:scale>
        <p:origin x="-7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84A26F-272D-4548-A4E5-7399A2FEEBFC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1DB2F52-1412-6C4E-8881-68D07C04206E}">
      <dgm:prSet phldrT="[Texte]"/>
      <dgm:spPr>
        <a:noFill/>
        <a:ln w="28575">
          <a:solidFill>
            <a:srgbClr val="92D050"/>
          </a:solidFill>
        </a:ln>
      </dgm:spPr>
      <dgm:t>
        <a:bodyPr/>
        <a:lstStyle/>
        <a:p>
          <a:r>
            <a:rPr lang="fr-FR">
              <a:solidFill>
                <a:schemeClr val="tx1"/>
              </a:solidFill>
            </a:rPr>
            <a:t>Précautions     sanitaires</a:t>
          </a:r>
        </a:p>
      </dgm:t>
    </dgm:pt>
    <dgm:pt modelId="{29F2E773-9E12-CE45-8F8C-85CDDF8CD43D}" type="parTrans" cxnId="{9A7EDBE1-D3D4-344C-A753-7E48D9F6C32D}">
      <dgm:prSet/>
      <dgm:spPr/>
      <dgm:t>
        <a:bodyPr/>
        <a:lstStyle/>
        <a:p>
          <a:endParaRPr lang="fr-FR"/>
        </a:p>
      </dgm:t>
    </dgm:pt>
    <dgm:pt modelId="{6B6CA020-DE23-9845-9E48-5C5BDA04A6E3}" type="sibTrans" cxnId="{9A7EDBE1-D3D4-344C-A753-7E48D9F6C32D}">
      <dgm:prSet/>
      <dgm:spPr/>
      <dgm:t>
        <a:bodyPr/>
        <a:lstStyle/>
        <a:p>
          <a:endParaRPr lang="fr-FR"/>
        </a:p>
      </dgm:t>
    </dgm:pt>
    <dgm:pt modelId="{BA9F06A1-E619-4E4C-87D0-A4466B18300F}">
      <dgm:prSet phldrT="[Texte]"/>
      <dgm:spPr>
        <a:noFill/>
        <a:ln w="28575">
          <a:solidFill>
            <a:srgbClr val="00B050"/>
          </a:solidFill>
        </a:ln>
      </dgm:spPr>
      <dgm:t>
        <a:bodyPr/>
        <a:lstStyle/>
        <a:p>
          <a:r>
            <a:rPr lang="fr-FR">
              <a:solidFill>
                <a:schemeClr val="tx1"/>
              </a:solidFill>
            </a:rPr>
            <a:t>Installation du matériel</a:t>
          </a:r>
        </a:p>
      </dgm:t>
    </dgm:pt>
    <dgm:pt modelId="{AB9C0F9A-C9BA-A14A-9327-9F913E8D8BE7}" type="parTrans" cxnId="{9A8E4E39-AD85-D24E-BF19-6C3014B0DF62}">
      <dgm:prSet/>
      <dgm:spPr/>
      <dgm:t>
        <a:bodyPr/>
        <a:lstStyle/>
        <a:p>
          <a:endParaRPr lang="fr-FR"/>
        </a:p>
      </dgm:t>
    </dgm:pt>
    <dgm:pt modelId="{C7DCB74F-3AA1-F44E-A261-82112F22CF19}" type="sibTrans" cxnId="{9A8E4E39-AD85-D24E-BF19-6C3014B0DF62}">
      <dgm:prSet/>
      <dgm:spPr/>
      <dgm:t>
        <a:bodyPr/>
        <a:lstStyle/>
        <a:p>
          <a:endParaRPr lang="fr-FR"/>
        </a:p>
      </dgm:t>
    </dgm:pt>
    <dgm:pt modelId="{1862F42E-1EEE-9742-8A35-1DE20D024D61}">
      <dgm:prSet phldrT="[Texte]"/>
      <dgm:spPr>
        <a:noFill/>
        <a:ln w="28575">
          <a:solidFill>
            <a:srgbClr val="4EBFB7"/>
          </a:solidFill>
        </a:ln>
      </dgm:spPr>
      <dgm:t>
        <a:bodyPr/>
        <a:lstStyle/>
        <a:p>
          <a:r>
            <a:rPr lang="fr-FR">
              <a:solidFill>
                <a:schemeClr val="tx1"/>
              </a:solidFill>
            </a:rPr>
            <a:t>Lancement du logiciel</a:t>
          </a:r>
        </a:p>
      </dgm:t>
    </dgm:pt>
    <dgm:pt modelId="{7630502A-4F01-E442-951F-1D601B20BCC5}" type="parTrans" cxnId="{5932C079-8EED-B044-A7FF-6911AF818110}">
      <dgm:prSet/>
      <dgm:spPr/>
      <dgm:t>
        <a:bodyPr/>
        <a:lstStyle/>
        <a:p>
          <a:endParaRPr lang="fr-FR"/>
        </a:p>
      </dgm:t>
    </dgm:pt>
    <dgm:pt modelId="{2B666A5C-9504-7C48-941C-91AD905B3935}" type="sibTrans" cxnId="{5932C079-8EED-B044-A7FF-6911AF818110}">
      <dgm:prSet/>
      <dgm:spPr/>
      <dgm:t>
        <a:bodyPr/>
        <a:lstStyle/>
        <a:p>
          <a:endParaRPr lang="fr-FR"/>
        </a:p>
      </dgm:t>
    </dgm:pt>
    <dgm:pt modelId="{D350348C-1905-3D4F-9C49-1857044DC783}">
      <dgm:prSet/>
      <dgm:spPr>
        <a:noFill/>
        <a:ln w="28575">
          <a:solidFill>
            <a:srgbClr val="00B0F0"/>
          </a:solidFill>
        </a:ln>
      </dgm:spPr>
      <dgm:t>
        <a:bodyPr/>
        <a:lstStyle/>
        <a:p>
          <a:r>
            <a:rPr lang="fr-FR">
              <a:solidFill>
                <a:schemeClr val="tx1"/>
              </a:solidFill>
            </a:rPr>
            <a:t>Installation des éléctrodes</a:t>
          </a:r>
        </a:p>
      </dgm:t>
    </dgm:pt>
    <dgm:pt modelId="{5B674034-64C3-7943-B180-1F61DA946B79}" type="parTrans" cxnId="{93B60996-E1D6-2A40-958A-135669CF7077}">
      <dgm:prSet/>
      <dgm:spPr/>
      <dgm:t>
        <a:bodyPr/>
        <a:lstStyle/>
        <a:p>
          <a:endParaRPr lang="fr-FR"/>
        </a:p>
      </dgm:t>
    </dgm:pt>
    <dgm:pt modelId="{AC4DD650-BBB2-7442-A0A2-DBC24954CB41}" type="sibTrans" cxnId="{93B60996-E1D6-2A40-958A-135669CF7077}">
      <dgm:prSet/>
      <dgm:spPr/>
      <dgm:t>
        <a:bodyPr/>
        <a:lstStyle/>
        <a:p>
          <a:endParaRPr lang="fr-FR"/>
        </a:p>
      </dgm:t>
    </dgm:pt>
    <dgm:pt modelId="{D5AD9AAF-FEB0-2649-86C2-E0DC22B45302}">
      <dgm:prSet/>
      <dgm:spPr>
        <a:noFill/>
        <a:ln w="28575">
          <a:solidFill>
            <a:srgbClr val="0070C0"/>
          </a:solidFill>
        </a:ln>
      </dgm:spPr>
      <dgm:t>
        <a:bodyPr/>
        <a:lstStyle/>
        <a:p>
          <a:r>
            <a:rPr lang="fr-FR">
              <a:solidFill>
                <a:schemeClr val="tx1"/>
              </a:solidFill>
            </a:rPr>
            <a:t>Formalités</a:t>
          </a:r>
        </a:p>
      </dgm:t>
    </dgm:pt>
    <dgm:pt modelId="{93287D0F-0C83-D640-A252-E2BEECB925D3}" type="parTrans" cxnId="{5A5961EC-98D7-E949-888E-513D28C953E6}">
      <dgm:prSet/>
      <dgm:spPr/>
      <dgm:t>
        <a:bodyPr/>
        <a:lstStyle/>
        <a:p>
          <a:endParaRPr lang="fr-FR"/>
        </a:p>
      </dgm:t>
    </dgm:pt>
    <dgm:pt modelId="{A8C268AB-2821-FC42-8475-5CA82D939681}" type="sibTrans" cxnId="{5A5961EC-98D7-E949-888E-513D28C953E6}">
      <dgm:prSet/>
      <dgm:spPr/>
      <dgm:t>
        <a:bodyPr/>
        <a:lstStyle/>
        <a:p>
          <a:endParaRPr lang="fr-FR"/>
        </a:p>
      </dgm:t>
    </dgm:pt>
    <dgm:pt modelId="{A4B312FF-F061-5843-82C3-C9BD9A0818CA}">
      <dgm:prSet/>
      <dgm:spPr>
        <a:noFill/>
        <a:ln w="28575">
          <a:solidFill>
            <a:srgbClr val="3749AC"/>
          </a:solidFill>
        </a:ln>
      </dgm:spPr>
      <dgm:t>
        <a:bodyPr/>
        <a:lstStyle/>
        <a:p>
          <a:r>
            <a:rPr lang="fr-FR">
              <a:solidFill>
                <a:schemeClr val="tx1"/>
              </a:solidFill>
            </a:rPr>
            <a:t>Échauffement</a:t>
          </a:r>
        </a:p>
      </dgm:t>
    </dgm:pt>
    <dgm:pt modelId="{9170EBB9-4801-1648-832E-6A35173BF1C5}" type="parTrans" cxnId="{908A74B4-AD03-8B41-B73A-D379EDB930DE}">
      <dgm:prSet/>
      <dgm:spPr/>
      <dgm:t>
        <a:bodyPr/>
        <a:lstStyle/>
        <a:p>
          <a:endParaRPr lang="fr-FR"/>
        </a:p>
      </dgm:t>
    </dgm:pt>
    <dgm:pt modelId="{871AE4D4-4F7E-5941-8F9C-9216528F1CC7}" type="sibTrans" cxnId="{908A74B4-AD03-8B41-B73A-D379EDB930DE}">
      <dgm:prSet/>
      <dgm:spPr/>
      <dgm:t>
        <a:bodyPr/>
        <a:lstStyle/>
        <a:p>
          <a:endParaRPr lang="fr-FR"/>
        </a:p>
      </dgm:t>
    </dgm:pt>
    <dgm:pt modelId="{6DD0880B-0336-0049-9788-C41FE92DA816}">
      <dgm:prSet/>
      <dgm:spPr>
        <a:noFill/>
        <a:ln w="28575">
          <a:solidFill>
            <a:srgbClr val="7030A0"/>
          </a:solidFill>
        </a:ln>
      </dgm:spPr>
      <dgm:t>
        <a:bodyPr/>
        <a:lstStyle/>
        <a:p>
          <a:r>
            <a:rPr lang="fr-FR">
              <a:solidFill>
                <a:schemeClr val="tx1"/>
              </a:solidFill>
            </a:rPr>
            <a:t>Sprints</a:t>
          </a:r>
        </a:p>
      </dgm:t>
    </dgm:pt>
    <dgm:pt modelId="{8F454491-9F4A-B34E-B4E1-C1A3C77FDEC6}" type="parTrans" cxnId="{9526EDAE-E25A-E24F-9012-A757B63FF3BA}">
      <dgm:prSet/>
      <dgm:spPr/>
      <dgm:t>
        <a:bodyPr/>
        <a:lstStyle/>
        <a:p>
          <a:endParaRPr lang="fr-FR"/>
        </a:p>
      </dgm:t>
    </dgm:pt>
    <dgm:pt modelId="{F49A563C-C7B0-1342-9A79-392C491CA99F}" type="sibTrans" cxnId="{9526EDAE-E25A-E24F-9012-A757B63FF3BA}">
      <dgm:prSet/>
      <dgm:spPr/>
      <dgm:t>
        <a:bodyPr/>
        <a:lstStyle/>
        <a:p>
          <a:endParaRPr lang="fr-FR"/>
        </a:p>
      </dgm:t>
    </dgm:pt>
    <dgm:pt modelId="{E08FA1D3-0F90-5649-B330-CE6A02EF16DC}">
      <dgm:prSet/>
      <dgm:spPr>
        <a:noFill/>
        <a:ln w="28575">
          <a:solidFill>
            <a:srgbClr val="FF8AD8"/>
          </a:solidFill>
        </a:ln>
      </dgm:spPr>
      <dgm:t>
        <a:bodyPr/>
        <a:lstStyle/>
        <a:p>
          <a:r>
            <a:rPr lang="fr-FR">
              <a:solidFill>
                <a:schemeClr val="tx1"/>
              </a:solidFill>
            </a:rPr>
            <a:t>Rangement du matériel </a:t>
          </a:r>
        </a:p>
      </dgm:t>
    </dgm:pt>
    <dgm:pt modelId="{F849A8B7-79F9-7E4F-945E-070D27642E41}" type="parTrans" cxnId="{7206703C-4B1A-264F-92BE-D5DE41AE3F53}">
      <dgm:prSet/>
      <dgm:spPr/>
      <dgm:t>
        <a:bodyPr/>
        <a:lstStyle/>
        <a:p>
          <a:endParaRPr lang="fr-FR"/>
        </a:p>
      </dgm:t>
    </dgm:pt>
    <dgm:pt modelId="{92548C62-048F-6647-ADBC-E60D15942C10}" type="sibTrans" cxnId="{7206703C-4B1A-264F-92BE-D5DE41AE3F53}">
      <dgm:prSet/>
      <dgm:spPr/>
      <dgm:t>
        <a:bodyPr/>
        <a:lstStyle/>
        <a:p>
          <a:endParaRPr lang="fr-FR"/>
        </a:p>
      </dgm:t>
    </dgm:pt>
    <dgm:pt modelId="{5CB13935-4021-CD41-814F-3990190451E6}" type="pres">
      <dgm:prSet presAssocID="{D084A26F-272D-4548-A4E5-7399A2FEEBF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BF9F908-6D9C-744C-86CB-039E2CCAF3B6}" type="pres">
      <dgm:prSet presAssocID="{41DB2F52-1412-6C4E-8881-68D07C04206E}" presName="parTxOnly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3975FBB-8FDD-8341-9142-0845693CA90F}" type="pres">
      <dgm:prSet presAssocID="{6B6CA020-DE23-9845-9E48-5C5BDA04A6E3}" presName="parSpace" presStyleCnt="0"/>
      <dgm:spPr/>
    </dgm:pt>
    <dgm:pt modelId="{1173B5BA-BA76-8B47-B7D4-B9FA9C3E52CE}" type="pres">
      <dgm:prSet presAssocID="{BA9F06A1-E619-4E4C-87D0-A4466B18300F}" presName="parTxOnly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2CC22E5-270D-2143-8421-8545512853E9}" type="pres">
      <dgm:prSet presAssocID="{C7DCB74F-3AA1-F44E-A261-82112F22CF19}" presName="parSpace" presStyleCnt="0"/>
      <dgm:spPr/>
    </dgm:pt>
    <dgm:pt modelId="{1BC68FB1-50F8-B248-A0A5-9B35C2B34B5E}" type="pres">
      <dgm:prSet presAssocID="{1862F42E-1EEE-9742-8A35-1DE20D024D61}" presName="parTxOnly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D7C4B0B-C9AC-C745-96EF-B7EED7D4D714}" type="pres">
      <dgm:prSet presAssocID="{2B666A5C-9504-7C48-941C-91AD905B3935}" presName="parSpace" presStyleCnt="0"/>
      <dgm:spPr/>
    </dgm:pt>
    <dgm:pt modelId="{B8F9B665-E58A-F847-988D-582AF5308235}" type="pres">
      <dgm:prSet presAssocID="{D350348C-1905-3D4F-9C49-1857044DC783}" presName="parTxOnly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15C369-48B1-9B4C-8514-AADE3A6BDADF}" type="pres">
      <dgm:prSet presAssocID="{AC4DD650-BBB2-7442-A0A2-DBC24954CB41}" presName="parSpace" presStyleCnt="0"/>
      <dgm:spPr/>
    </dgm:pt>
    <dgm:pt modelId="{68711EBB-894B-704D-AC41-8893A7EA13AF}" type="pres">
      <dgm:prSet presAssocID="{D5AD9AAF-FEB0-2649-86C2-E0DC22B45302}" presName="parTxOnly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C8507E-2A2B-E146-BE8A-3E24DDDF39FD}" type="pres">
      <dgm:prSet presAssocID="{A8C268AB-2821-FC42-8475-5CA82D939681}" presName="parSpace" presStyleCnt="0"/>
      <dgm:spPr/>
    </dgm:pt>
    <dgm:pt modelId="{B1F3B740-7BF0-E84B-B3B5-57F7E852770C}" type="pres">
      <dgm:prSet presAssocID="{A4B312FF-F061-5843-82C3-C9BD9A0818CA}" presName="parTxOnly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9133EF4-88C4-6440-AB2B-3101F60EA04F}" type="pres">
      <dgm:prSet presAssocID="{871AE4D4-4F7E-5941-8F9C-9216528F1CC7}" presName="parSpace" presStyleCnt="0"/>
      <dgm:spPr/>
    </dgm:pt>
    <dgm:pt modelId="{CD069C9D-6D94-2C4D-83F3-9F77BD093812}" type="pres">
      <dgm:prSet presAssocID="{6DD0880B-0336-0049-9788-C41FE92DA816}" presName="parTxOnly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72112DB-51D8-9047-A87C-4E6A64608B65}" type="pres">
      <dgm:prSet presAssocID="{F49A563C-C7B0-1342-9A79-392C491CA99F}" presName="parSpace" presStyleCnt="0"/>
      <dgm:spPr/>
    </dgm:pt>
    <dgm:pt modelId="{11B2813E-43EB-5A49-8B65-F03E9C612126}" type="pres">
      <dgm:prSet presAssocID="{E08FA1D3-0F90-5649-B330-CE6A02EF16DC}" presName="parTxOnly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02DAA48-A012-1344-A771-07AEC60BE8A3}" type="presOf" srcId="{D5AD9AAF-FEB0-2649-86C2-E0DC22B45302}" destId="{68711EBB-894B-704D-AC41-8893A7EA13AF}" srcOrd="0" destOrd="0" presId="urn:microsoft.com/office/officeart/2005/8/layout/hChevron3"/>
    <dgm:cxn modelId="{9A7EDBE1-D3D4-344C-A753-7E48D9F6C32D}" srcId="{D084A26F-272D-4548-A4E5-7399A2FEEBFC}" destId="{41DB2F52-1412-6C4E-8881-68D07C04206E}" srcOrd="0" destOrd="0" parTransId="{29F2E773-9E12-CE45-8F8C-85CDDF8CD43D}" sibTransId="{6B6CA020-DE23-9845-9E48-5C5BDA04A6E3}"/>
    <dgm:cxn modelId="{4E6F8CFA-19F3-674C-90E8-6C9A47E959FE}" type="presOf" srcId="{41DB2F52-1412-6C4E-8881-68D07C04206E}" destId="{4BF9F908-6D9C-744C-86CB-039E2CCAF3B6}" srcOrd="0" destOrd="0" presId="urn:microsoft.com/office/officeart/2005/8/layout/hChevron3"/>
    <dgm:cxn modelId="{143729A0-489F-E84D-8CDC-5F195D52EEFF}" type="presOf" srcId="{A4B312FF-F061-5843-82C3-C9BD9A0818CA}" destId="{B1F3B740-7BF0-E84B-B3B5-57F7E852770C}" srcOrd="0" destOrd="0" presId="urn:microsoft.com/office/officeart/2005/8/layout/hChevron3"/>
    <dgm:cxn modelId="{9A8E4E39-AD85-D24E-BF19-6C3014B0DF62}" srcId="{D084A26F-272D-4548-A4E5-7399A2FEEBFC}" destId="{BA9F06A1-E619-4E4C-87D0-A4466B18300F}" srcOrd="1" destOrd="0" parTransId="{AB9C0F9A-C9BA-A14A-9327-9F913E8D8BE7}" sibTransId="{C7DCB74F-3AA1-F44E-A261-82112F22CF19}"/>
    <dgm:cxn modelId="{35D1AD7F-1632-DE4D-A398-BC0502A460EF}" type="presOf" srcId="{1862F42E-1EEE-9742-8A35-1DE20D024D61}" destId="{1BC68FB1-50F8-B248-A0A5-9B35C2B34B5E}" srcOrd="0" destOrd="0" presId="urn:microsoft.com/office/officeart/2005/8/layout/hChevron3"/>
    <dgm:cxn modelId="{C4217335-FB30-364E-B5EC-1216EB0A0CA6}" type="presOf" srcId="{D084A26F-272D-4548-A4E5-7399A2FEEBFC}" destId="{5CB13935-4021-CD41-814F-3990190451E6}" srcOrd="0" destOrd="0" presId="urn:microsoft.com/office/officeart/2005/8/layout/hChevron3"/>
    <dgm:cxn modelId="{5A5961EC-98D7-E949-888E-513D28C953E6}" srcId="{D084A26F-272D-4548-A4E5-7399A2FEEBFC}" destId="{D5AD9AAF-FEB0-2649-86C2-E0DC22B45302}" srcOrd="4" destOrd="0" parTransId="{93287D0F-0C83-D640-A252-E2BEECB925D3}" sibTransId="{A8C268AB-2821-FC42-8475-5CA82D939681}"/>
    <dgm:cxn modelId="{10457FD7-DDB4-9A40-9AC1-DDFDF67FA8A0}" type="presOf" srcId="{E08FA1D3-0F90-5649-B330-CE6A02EF16DC}" destId="{11B2813E-43EB-5A49-8B65-F03E9C612126}" srcOrd="0" destOrd="0" presId="urn:microsoft.com/office/officeart/2005/8/layout/hChevron3"/>
    <dgm:cxn modelId="{6FCDC308-A919-9C46-BF05-5741EF15DA86}" type="presOf" srcId="{BA9F06A1-E619-4E4C-87D0-A4466B18300F}" destId="{1173B5BA-BA76-8B47-B7D4-B9FA9C3E52CE}" srcOrd="0" destOrd="0" presId="urn:microsoft.com/office/officeart/2005/8/layout/hChevron3"/>
    <dgm:cxn modelId="{7206703C-4B1A-264F-92BE-D5DE41AE3F53}" srcId="{D084A26F-272D-4548-A4E5-7399A2FEEBFC}" destId="{E08FA1D3-0F90-5649-B330-CE6A02EF16DC}" srcOrd="7" destOrd="0" parTransId="{F849A8B7-79F9-7E4F-945E-070D27642E41}" sibTransId="{92548C62-048F-6647-ADBC-E60D15942C10}"/>
    <dgm:cxn modelId="{C0C90A87-91B7-0442-9013-576267825120}" type="presOf" srcId="{6DD0880B-0336-0049-9788-C41FE92DA816}" destId="{CD069C9D-6D94-2C4D-83F3-9F77BD093812}" srcOrd="0" destOrd="0" presId="urn:microsoft.com/office/officeart/2005/8/layout/hChevron3"/>
    <dgm:cxn modelId="{93B60996-E1D6-2A40-958A-135669CF7077}" srcId="{D084A26F-272D-4548-A4E5-7399A2FEEBFC}" destId="{D350348C-1905-3D4F-9C49-1857044DC783}" srcOrd="3" destOrd="0" parTransId="{5B674034-64C3-7943-B180-1F61DA946B79}" sibTransId="{AC4DD650-BBB2-7442-A0A2-DBC24954CB41}"/>
    <dgm:cxn modelId="{C34A6478-4554-5142-8F58-C72C9AFE29D1}" type="presOf" srcId="{D350348C-1905-3D4F-9C49-1857044DC783}" destId="{B8F9B665-E58A-F847-988D-582AF5308235}" srcOrd="0" destOrd="0" presId="urn:microsoft.com/office/officeart/2005/8/layout/hChevron3"/>
    <dgm:cxn modelId="{908A74B4-AD03-8B41-B73A-D379EDB930DE}" srcId="{D084A26F-272D-4548-A4E5-7399A2FEEBFC}" destId="{A4B312FF-F061-5843-82C3-C9BD9A0818CA}" srcOrd="5" destOrd="0" parTransId="{9170EBB9-4801-1648-832E-6A35173BF1C5}" sibTransId="{871AE4D4-4F7E-5941-8F9C-9216528F1CC7}"/>
    <dgm:cxn modelId="{9526EDAE-E25A-E24F-9012-A757B63FF3BA}" srcId="{D084A26F-272D-4548-A4E5-7399A2FEEBFC}" destId="{6DD0880B-0336-0049-9788-C41FE92DA816}" srcOrd="6" destOrd="0" parTransId="{8F454491-9F4A-B34E-B4E1-C1A3C77FDEC6}" sibTransId="{F49A563C-C7B0-1342-9A79-392C491CA99F}"/>
    <dgm:cxn modelId="{5932C079-8EED-B044-A7FF-6911AF818110}" srcId="{D084A26F-272D-4548-A4E5-7399A2FEEBFC}" destId="{1862F42E-1EEE-9742-8A35-1DE20D024D61}" srcOrd="2" destOrd="0" parTransId="{7630502A-4F01-E442-951F-1D601B20BCC5}" sibTransId="{2B666A5C-9504-7C48-941C-91AD905B3935}"/>
    <dgm:cxn modelId="{2D8CE6B5-10DE-2C45-B0B2-94D7836699B6}" type="presParOf" srcId="{5CB13935-4021-CD41-814F-3990190451E6}" destId="{4BF9F908-6D9C-744C-86CB-039E2CCAF3B6}" srcOrd="0" destOrd="0" presId="urn:microsoft.com/office/officeart/2005/8/layout/hChevron3"/>
    <dgm:cxn modelId="{B4925832-5EA9-DA4D-BFEB-F9E60E76FF21}" type="presParOf" srcId="{5CB13935-4021-CD41-814F-3990190451E6}" destId="{F3975FBB-8FDD-8341-9142-0845693CA90F}" srcOrd="1" destOrd="0" presId="urn:microsoft.com/office/officeart/2005/8/layout/hChevron3"/>
    <dgm:cxn modelId="{3E5DFF4B-5AC1-1C4D-B538-B864F19FC056}" type="presParOf" srcId="{5CB13935-4021-CD41-814F-3990190451E6}" destId="{1173B5BA-BA76-8B47-B7D4-B9FA9C3E52CE}" srcOrd="2" destOrd="0" presId="urn:microsoft.com/office/officeart/2005/8/layout/hChevron3"/>
    <dgm:cxn modelId="{74BA3338-0027-3E44-8253-CE0107E5B28E}" type="presParOf" srcId="{5CB13935-4021-CD41-814F-3990190451E6}" destId="{02CC22E5-270D-2143-8421-8545512853E9}" srcOrd="3" destOrd="0" presId="urn:microsoft.com/office/officeart/2005/8/layout/hChevron3"/>
    <dgm:cxn modelId="{9FB8CC1D-EECB-6F4E-8D00-A082B8543A0E}" type="presParOf" srcId="{5CB13935-4021-CD41-814F-3990190451E6}" destId="{1BC68FB1-50F8-B248-A0A5-9B35C2B34B5E}" srcOrd="4" destOrd="0" presId="urn:microsoft.com/office/officeart/2005/8/layout/hChevron3"/>
    <dgm:cxn modelId="{DDD04224-C0CF-B14A-AAAB-EDFAEF449E82}" type="presParOf" srcId="{5CB13935-4021-CD41-814F-3990190451E6}" destId="{2D7C4B0B-C9AC-C745-96EF-B7EED7D4D714}" srcOrd="5" destOrd="0" presId="urn:microsoft.com/office/officeart/2005/8/layout/hChevron3"/>
    <dgm:cxn modelId="{3E282D43-1063-8F48-8556-7771ED13139B}" type="presParOf" srcId="{5CB13935-4021-CD41-814F-3990190451E6}" destId="{B8F9B665-E58A-F847-988D-582AF5308235}" srcOrd="6" destOrd="0" presId="urn:microsoft.com/office/officeart/2005/8/layout/hChevron3"/>
    <dgm:cxn modelId="{5166A190-C562-A244-90A0-48D80A0FCE9A}" type="presParOf" srcId="{5CB13935-4021-CD41-814F-3990190451E6}" destId="{4215C369-48B1-9B4C-8514-AADE3A6BDADF}" srcOrd="7" destOrd="0" presId="urn:microsoft.com/office/officeart/2005/8/layout/hChevron3"/>
    <dgm:cxn modelId="{AB1E1D36-31E6-6F49-8EEA-722511E4AABE}" type="presParOf" srcId="{5CB13935-4021-CD41-814F-3990190451E6}" destId="{68711EBB-894B-704D-AC41-8893A7EA13AF}" srcOrd="8" destOrd="0" presId="urn:microsoft.com/office/officeart/2005/8/layout/hChevron3"/>
    <dgm:cxn modelId="{FCB7E8F0-CB3C-8E4E-A2AE-22D795B175BF}" type="presParOf" srcId="{5CB13935-4021-CD41-814F-3990190451E6}" destId="{E6C8507E-2A2B-E146-BE8A-3E24DDDF39FD}" srcOrd="9" destOrd="0" presId="urn:microsoft.com/office/officeart/2005/8/layout/hChevron3"/>
    <dgm:cxn modelId="{FE1E1BEB-D68E-B64C-A11F-8C99F2B08BCF}" type="presParOf" srcId="{5CB13935-4021-CD41-814F-3990190451E6}" destId="{B1F3B740-7BF0-E84B-B3B5-57F7E852770C}" srcOrd="10" destOrd="0" presId="urn:microsoft.com/office/officeart/2005/8/layout/hChevron3"/>
    <dgm:cxn modelId="{B50AD494-8550-404C-8887-1DB9CA202913}" type="presParOf" srcId="{5CB13935-4021-CD41-814F-3990190451E6}" destId="{39133EF4-88C4-6440-AB2B-3101F60EA04F}" srcOrd="11" destOrd="0" presId="urn:microsoft.com/office/officeart/2005/8/layout/hChevron3"/>
    <dgm:cxn modelId="{57224C0B-6836-D04C-9122-05CF0FB322F3}" type="presParOf" srcId="{5CB13935-4021-CD41-814F-3990190451E6}" destId="{CD069C9D-6D94-2C4D-83F3-9F77BD093812}" srcOrd="12" destOrd="0" presId="urn:microsoft.com/office/officeart/2005/8/layout/hChevron3"/>
    <dgm:cxn modelId="{612F018C-5BF6-664B-BF4E-4B7C7A09BBC3}" type="presParOf" srcId="{5CB13935-4021-CD41-814F-3990190451E6}" destId="{A72112DB-51D8-9047-A87C-4E6A64608B65}" srcOrd="13" destOrd="0" presId="urn:microsoft.com/office/officeart/2005/8/layout/hChevron3"/>
    <dgm:cxn modelId="{1B54BB33-7129-4847-A4A5-D74A98AE1423}" type="presParOf" srcId="{5CB13935-4021-CD41-814F-3990190451E6}" destId="{11B2813E-43EB-5A49-8B65-F03E9C612126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84A26F-272D-4548-A4E5-7399A2FEEBFC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1DB2F52-1412-6C4E-8881-68D07C04206E}">
      <dgm:prSet phldrT="[Texte]"/>
      <dgm:spPr>
        <a:solidFill>
          <a:srgbClr val="92D050"/>
        </a:solidFill>
        <a:ln w="28575">
          <a:solidFill>
            <a:srgbClr val="92D050"/>
          </a:solidFill>
        </a:ln>
      </dgm:spPr>
      <dgm:t>
        <a:bodyPr/>
        <a:lstStyle/>
        <a:p>
          <a:r>
            <a:rPr lang="fr-FR">
              <a:solidFill>
                <a:schemeClr val="bg1"/>
              </a:solidFill>
            </a:rPr>
            <a:t>ETAPE 1</a:t>
          </a:r>
        </a:p>
      </dgm:t>
    </dgm:pt>
    <dgm:pt modelId="{29F2E773-9E12-CE45-8F8C-85CDDF8CD43D}" type="parTrans" cxnId="{9A7EDBE1-D3D4-344C-A753-7E48D9F6C32D}">
      <dgm:prSet/>
      <dgm:spPr/>
      <dgm:t>
        <a:bodyPr/>
        <a:lstStyle/>
        <a:p>
          <a:endParaRPr lang="fr-FR"/>
        </a:p>
      </dgm:t>
    </dgm:pt>
    <dgm:pt modelId="{6B6CA020-DE23-9845-9E48-5C5BDA04A6E3}" type="sibTrans" cxnId="{9A7EDBE1-D3D4-344C-A753-7E48D9F6C32D}">
      <dgm:prSet/>
      <dgm:spPr/>
      <dgm:t>
        <a:bodyPr/>
        <a:lstStyle/>
        <a:p>
          <a:endParaRPr lang="fr-FR"/>
        </a:p>
      </dgm:t>
    </dgm:pt>
    <dgm:pt modelId="{D350348C-1905-3D4F-9C49-1857044DC783}">
      <dgm:prSet/>
      <dgm:spPr>
        <a:solidFill>
          <a:srgbClr val="00B0F0"/>
        </a:solidFill>
        <a:ln w="28575">
          <a:solidFill>
            <a:srgbClr val="00B0F0"/>
          </a:solidFill>
        </a:ln>
      </dgm:spPr>
      <dgm:t>
        <a:bodyPr/>
        <a:lstStyle/>
        <a:p>
          <a:r>
            <a:rPr lang="fr-FR">
              <a:solidFill>
                <a:schemeClr val="bg1"/>
              </a:solidFill>
            </a:rPr>
            <a:t>ETAPE 4</a:t>
          </a:r>
        </a:p>
      </dgm:t>
    </dgm:pt>
    <dgm:pt modelId="{5B674034-64C3-7943-B180-1F61DA946B79}" type="parTrans" cxnId="{93B60996-E1D6-2A40-958A-135669CF7077}">
      <dgm:prSet/>
      <dgm:spPr/>
      <dgm:t>
        <a:bodyPr/>
        <a:lstStyle/>
        <a:p>
          <a:endParaRPr lang="fr-FR"/>
        </a:p>
      </dgm:t>
    </dgm:pt>
    <dgm:pt modelId="{AC4DD650-BBB2-7442-A0A2-DBC24954CB41}" type="sibTrans" cxnId="{93B60996-E1D6-2A40-958A-135669CF7077}">
      <dgm:prSet/>
      <dgm:spPr/>
      <dgm:t>
        <a:bodyPr/>
        <a:lstStyle/>
        <a:p>
          <a:endParaRPr lang="fr-FR"/>
        </a:p>
      </dgm:t>
    </dgm:pt>
    <dgm:pt modelId="{D5AD9AAF-FEB0-2649-86C2-E0DC22B45302}">
      <dgm:prSet/>
      <dgm:spPr>
        <a:solidFill>
          <a:srgbClr val="0070C0"/>
        </a:solidFill>
        <a:ln w="28575">
          <a:solidFill>
            <a:srgbClr val="0070C0"/>
          </a:solidFill>
        </a:ln>
      </dgm:spPr>
      <dgm:t>
        <a:bodyPr/>
        <a:lstStyle/>
        <a:p>
          <a:r>
            <a:rPr lang="fr-FR">
              <a:solidFill>
                <a:schemeClr val="bg1"/>
              </a:solidFill>
            </a:rPr>
            <a:t>ETAPE 5</a:t>
          </a:r>
        </a:p>
      </dgm:t>
    </dgm:pt>
    <dgm:pt modelId="{93287D0F-0C83-D640-A252-E2BEECB925D3}" type="parTrans" cxnId="{5A5961EC-98D7-E949-888E-513D28C953E6}">
      <dgm:prSet/>
      <dgm:spPr/>
      <dgm:t>
        <a:bodyPr/>
        <a:lstStyle/>
        <a:p>
          <a:endParaRPr lang="fr-FR"/>
        </a:p>
      </dgm:t>
    </dgm:pt>
    <dgm:pt modelId="{A8C268AB-2821-FC42-8475-5CA82D939681}" type="sibTrans" cxnId="{5A5961EC-98D7-E949-888E-513D28C953E6}">
      <dgm:prSet/>
      <dgm:spPr/>
      <dgm:t>
        <a:bodyPr/>
        <a:lstStyle/>
        <a:p>
          <a:endParaRPr lang="fr-FR"/>
        </a:p>
      </dgm:t>
    </dgm:pt>
    <dgm:pt modelId="{A4B312FF-F061-5843-82C3-C9BD9A0818CA}">
      <dgm:prSet/>
      <dgm:spPr>
        <a:solidFill>
          <a:srgbClr val="3749AC"/>
        </a:solidFill>
        <a:ln w="28575">
          <a:solidFill>
            <a:srgbClr val="3749AC"/>
          </a:solidFill>
        </a:ln>
      </dgm:spPr>
      <dgm:t>
        <a:bodyPr/>
        <a:lstStyle/>
        <a:p>
          <a:r>
            <a:rPr lang="fr-FR" dirty="0">
              <a:solidFill>
                <a:schemeClr val="bg1"/>
              </a:solidFill>
            </a:rPr>
            <a:t>ETAPE 6</a:t>
          </a:r>
        </a:p>
      </dgm:t>
    </dgm:pt>
    <dgm:pt modelId="{9170EBB9-4801-1648-832E-6A35173BF1C5}" type="parTrans" cxnId="{908A74B4-AD03-8B41-B73A-D379EDB930DE}">
      <dgm:prSet/>
      <dgm:spPr/>
      <dgm:t>
        <a:bodyPr/>
        <a:lstStyle/>
        <a:p>
          <a:endParaRPr lang="fr-FR"/>
        </a:p>
      </dgm:t>
    </dgm:pt>
    <dgm:pt modelId="{871AE4D4-4F7E-5941-8F9C-9216528F1CC7}" type="sibTrans" cxnId="{908A74B4-AD03-8B41-B73A-D379EDB930DE}">
      <dgm:prSet/>
      <dgm:spPr/>
      <dgm:t>
        <a:bodyPr/>
        <a:lstStyle/>
        <a:p>
          <a:endParaRPr lang="fr-FR"/>
        </a:p>
      </dgm:t>
    </dgm:pt>
    <dgm:pt modelId="{6DD0880B-0336-0049-9788-C41FE92DA816}">
      <dgm:prSet/>
      <dgm:spPr>
        <a:solidFill>
          <a:srgbClr val="7030A0"/>
        </a:solidFill>
        <a:ln w="28575">
          <a:solidFill>
            <a:srgbClr val="7030A0"/>
          </a:solidFill>
        </a:ln>
      </dgm:spPr>
      <dgm:t>
        <a:bodyPr/>
        <a:lstStyle/>
        <a:p>
          <a:r>
            <a:rPr lang="fr-FR">
              <a:solidFill>
                <a:schemeClr val="bg1"/>
              </a:solidFill>
            </a:rPr>
            <a:t>ETAPE 7</a:t>
          </a:r>
        </a:p>
      </dgm:t>
    </dgm:pt>
    <dgm:pt modelId="{8F454491-9F4A-B34E-B4E1-C1A3C77FDEC6}" type="parTrans" cxnId="{9526EDAE-E25A-E24F-9012-A757B63FF3BA}">
      <dgm:prSet/>
      <dgm:spPr/>
      <dgm:t>
        <a:bodyPr/>
        <a:lstStyle/>
        <a:p>
          <a:endParaRPr lang="fr-FR"/>
        </a:p>
      </dgm:t>
    </dgm:pt>
    <dgm:pt modelId="{F49A563C-C7B0-1342-9A79-392C491CA99F}" type="sibTrans" cxnId="{9526EDAE-E25A-E24F-9012-A757B63FF3BA}">
      <dgm:prSet/>
      <dgm:spPr/>
      <dgm:t>
        <a:bodyPr/>
        <a:lstStyle/>
        <a:p>
          <a:endParaRPr lang="fr-FR"/>
        </a:p>
      </dgm:t>
    </dgm:pt>
    <dgm:pt modelId="{E08FA1D3-0F90-5649-B330-CE6A02EF16DC}">
      <dgm:prSet/>
      <dgm:spPr>
        <a:solidFill>
          <a:srgbClr val="FF8AD8"/>
        </a:solidFill>
        <a:ln w="28575">
          <a:solidFill>
            <a:srgbClr val="FF8AD8"/>
          </a:solidFill>
        </a:ln>
      </dgm:spPr>
      <dgm:t>
        <a:bodyPr/>
        <a:lstStyle/>
        <a:p>
          <a:r>
            <a:rPr lang="fr-FR">
              <a:solidFill>
                <a:schemeClr val="bg1"/>
              </a:solidFill>
            </a:rPr>
            <a:t>ETAPE 8</a:t>
          </a:r>
        </a:p>
      </dgm:t>
    </dgm:pt>
    <dgm:pt modelId="{F849A8B7-79F9-7E4F-945E-070D27642E41}" type="parTrans" cxnId="{7206703C-4B1A-264F-92BE-D5DE41AE3F53}">
      <dgm:prSet/>
      <dgm:spPr/>
      <dgm:t>
        <a:bodyPr/>
        <a:lstStyle/>
        <a:p>
          <a:endParaRPr lang="fr-FR"/>
        </a:p>
      </dgm:t>
    </dgm:pt>
    <dgm:pt modelId="{92548C62-048F-6647-ADBC-E60D15942C10}" type="sibTrans" cxnId="{7206703C-4B1A-264F-92BE-D5DE41AE3F53}">
      <dgm:prSet/>
      <dgm:spPr/>
      <dgm:t>
        <a:bodyPr/>
        <a:lstStyle/>
        <a:p>
          <a:endParaRPr lang="fr-FR"/>
        </a:p>
      </dgm:t>
    </dgm:pt>
    <dgm:pt modelId="{BA9F06A1-E619-4E4C-87D0-A4466B18300F}">
      <dgm:prSet phldrT="[Texte]"/>
      <dgm:spPr>
        <a:solidFill>
          <a:srgbClr val="00B050"/>
        </a:solidFill>
        <a:ln w="28575">
          <a:solidFill>
            <a:srgbClr val="00B050"/>
          </a:solidFill>
        </a:ln>
      </dgm:spPr>
      <dgm:t>
        <a:bodyPr/>
        <a:lstStyle/>
        <a:p>
          <a:r>
            <a:rPr lang="fr-FR">
              <a:solidFill>
                <a:schemeClr val="bg1"/>
              </a:solidFill>
            </a:rPr>
            <a:t>ETAPE 2</a:t>
          </a:r>
        </a:p>
      </dgm:t>
    </dgm:pt>
    <dgm:pt modelId="{C7DCB74F-3AA1-F44E-A261-82112F22CF19}" type="sibTrans" cxnId="{9A8E4E39-AD85-D24E-BF19-6C3014B0DF62}">
      <dgm:prSet/>
      <dgm:spPr/>
      <dgm:t>
        <a:bodyPr/>
        <a:lstStyle/>
        <a:p>
          <a:endParaRPr lang="fr-FR"/>
        </a:p>
      </dgm:t>
    </dgm:pt>
    <dgm:pt modelId="{AB9C0F9A-C9BA-A14A-9327-9F913E8D8BE7}" type="parTrans" cxnId="{9A8E4E39-AD85-D24E-BF19-6C3014B0DF62}">
      <dgm:prSet/>
      <dgm:spPr/>
      <dgm:t>
        <a:bodyPr/>
        <a:lstStyle/>
        <a:p>
          <a:endParaRPr lang="fr-FR"/>
        </a:p>
      </dgm:t>
    </dgm:pt>
    <dgm:pt modelId="{1862F42E-1EEE-9742-8A35-1DE20D024D61}">
      <dgm:prSet phldrT="[Texte]"/>
      <dgm:spPr>
        <a:solidFill>
          <a:srgbClr val="4EBFB7"/>
        </a:solidFill>
        <a:ln w="28575">
          <a:solidFill>
            <a:srgbClr val="4EBFB7"/>
          </a:solidFill>
        </a:ln>
      </dgm:spPr>
      <dgm:t>
        <a:bodyPr/>
        <a:lstStyle/>
        <a:p>
          <a:r>
            <a:rPr lang="fr-FR" dirty="0">
              <a:solidFill>
                <a:schemeClr val="bg1"/>
              </a:solidFill>
            </a:rPr>
            <a:t>ETAPE 3</a:t>
          </a:r>
        </a:p>
      </dgm:t>
    </dgm:pt>
    <dgm:pt modelId="{2B666A5C-9504-7C48-941C-91AD905B3935}" type="sibTrans" cxnId="{5932C079-8EED-B044-A7FF-6911AF818110}">
      <dgm:prSet/>
      <dgm:spPr/>
      <dgm:t>
        <a:bodyPr/>
        <a:lstStyle/>
        <a:p>
          <a:endParaRPr lang="fr-FR"/>
        </a:p>
      </dgm:t>
    </dgm:pt>
    <dgm:pt modelId="{7630502A-4F01-E442-951F-1D601B20BCC5}" type="parTrans" cxnId="{5932C079-8EED-B044-A7FF-6911AF818110}">
      <dgm:prSet/>
      <dgm:spPr/>
      <dgm:t>
        <a:bodyPr/>
        <a:lstStyle/>
        <a:p>
          <a:endParaRPr lang="fr-FR"/>
        </a:p>
      </dgm:t>
    </dgm:pt>
    <dgm:pt modelId="{5CB13935-4021-CD41-814F-3990190451E6}" type="pres">
      <dgm:prSet presAssocID="{D084A26F-272D-4548-A4E5-7399A2FEEBF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BF9F908-6D9C-744C-86CB-039E2CCAF3B6}" type="pres">
      <dgm:prSet presAssocID="{41DB2F52-1412-6C4E-8881-68D07C04206E}" presName="parTxOnly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3975FBB-8FDD-8341-9142-0845693CA90F}" type="pres">
      <dgm:prSet presAssocID="{6B6CA020-DE23-9845-9E48-5C5BDA04A6E3}" presName="parSpace" presStyleCnt="0"/>
      <dgm:spPr/>
    </dgm:pt>
    <dgm:pt modelId="{1173B5BA-BA76-8B47-B7D4-B9FA9C3E52CE}" type="pres">
      <dgm:prSet presAssocID="{BA9F06A1-E619-4E4C-87D0-A4466B18300F}" presName="parTxOnly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2CC22E5-270D-2143-8421-8545512853E9}" type="pres">
      <dgm:prSet presAssocID="{C7DCB74F-3AA1-F44E-A261-82112F22CF19}" presName="parSpace" presStyleCnt="0"/>
      <dgm:spPr/>
    </dgm:pt>
    <dgm:pt modelId="{1BC68FB1-50F8-B248-A0A5-9B35C2B34B5E}" type="pres">
      <dgm:prSet presAssocID="{1862F42E-1EEE-9742-8A35-1DE20D024D61}" presName="parTxOnly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D7C4B0B-C9AC-C745-96EF-B7EED7D4D714}" type="pres">
      <dgm:prSet presAssocID="{2B666A5C-9504-7C48-941C-91AD905B3935}" presName="parSpace" presStyleCnt="0"/>
      <dgm:spPr/>
    </dgm:pt>
    <dgm:pt modelId="{B8F9B665-E58A-F847-988D-582AF5308235}" type="pres">
      <dgm:prSet presAssocID="{D350348C-1905-3D4F-9C49-1857044DC783}" presName="parTxOnly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15C369-48B1-9B4C-8514-AADE3A6BDADF}" type="pres">
      <dgm:prSet presAssocID="{AC4DD650-BBB2-7442-A0A2-DBC24954CB41}" presName="parSpace" presStyleCnt="0"/>
      <dgm:spPr/>
    </dgm:pt>
    <dgm:pt modelId="{68711EBB-894B-704D-AC41-8893A7EA13AF}" type="pres">
      <dgm:prSet presAssocID="{D5AD9AAF-FEB0-2649-86C2-E0DC22B45302}" presName="parTxOnly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C8507E-2A2B-E146-BE8A-3E24DDDF39FD}" type="pres">
      <dgm:prSet presAssocID="{A8C268AB-2821-FC42-8475-5CA82D939681}" presName="parSpace" presStyleCnt="0"/>
      <dgm:spPr/>
    </dgm:pt>
    <dgm:pt modelId="{B1F3B740-7BF0-E84B-B3B5-57F7E852770C}" type="pres">
      <dgm:prSet presAssocID="{A4B312FF-F061-5843-82C3-C9BD9A0818CA}" presName="parTxOnly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9133EF4-88C4-6440-AB2B-3101F60EA04F}" type="pres">
      <dgm:prSet presAssocID="{871AE4D4-4F7E-5941-8F9C-9216528F1CC7}" presName="parSpace" presStyleCnt="0"/>
      <dgm:spPr/>
    </dgm:pt>
    <dgm:pt modelId="{CD069C9D-6D94-2C4D-83F3-9F77BD093812}" type="pres">
      <dgm:prSet presAssocID="{6DD0880B-0336-0049-9788-C41FE92DA816}" presName="parTxOnly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72112DB-51D8-9047-A87C-4E6A64608B65}" type="pres">
      <dgm:prSet presAssocID="{F49A563C-C7B0-1342-9A79-392C491CA99F}" presName="parSpace" presStyleCnt="0"/>
      <dgm:spPr/>
    </dgm:pt>
    <dgm:pt modelId="{11B2813E-43EB-5A49-8B65-F03E9C612126}" type="pres">
      <dgm:prSet presAssocID="{E08FA1D3-0F90-5649-B330-CE6A02EF16DC}" presName="parTxOnly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0DB732D-4E79-E546-80D0-AE8481D037AE}" type="presOf" srcId="{D084A26F-272D-4548-A4E5-7399A2FEEBFC}" destId="{5CB13935-4021-CD41-814F-3990190451E6}" srcOrd="0" destOrd="0" presId="urn:microsoft.com/office/officeart/2005/8/layout/hChevron3"/>
    <dgm:cxn modelId="{6935230F-6BAA-7340-82CA-04547B87F0A6}" type="presOf" srcId="{41DB2F52-1412-6C4E-8881-68D07C04206E}" destId="{4BF9F908-6D9C-744C-86CB-039E2CCAF3B6}" srcOrd="0" destOrd="0" presId="urn:microsoft.com/office/officeart/2005/8/layout/hChevron3"/>
    <dgm:cxn modelId="{9A7EDBE1-D3D4-344C-A753-7E48D9F6C32D}" srcId="{D084A26F-272D-4548-A4E5-7399A2FEEBFC}" destId="{41DB2F52-1412-6C4E-8881-68D07C04206E}" srcOrd="0" destOrd="0" parTransId="{29F2E773-9E12-CE45-8F8C-85CDDF8CD43D}" sibTransId="{6B6CA020-DE23-9845-9E48-5C5BDA04A6E3}"/>
    <dgm:cxn modelId="{9581A645-0ABE-0E4E-9CEB-D21A5F380751}" type="presOf" srcId="{A4B312FF-F061-5843-82C3-C9BD9A0818CA}" destId="{B1F3B740-7BF0-E84B-B3B5-57F7E852770C}" srcOrd="0" destOrd="0" presId="urn:microsoft.com/office/officeart/2005/8/layout/hChevron3"/>
    <dgm:cxn modelId="{82D6861F-8528-7B44-B3E9-CD67E073B4F2}" type="presOf" srcId="{1862F42E-1EEE-9742-8A35-1DE20D024D61}" destId="{1BC68FB1-50F8-B248-A0A5-9B35C2B34B5E}" srcOrd="0" destOrd="0" presId="urn:microsoft.com/office/officeart/2005/8/layout/hChevron3"/>
    <dgm:cxn modelId="{9A8E4E39-AD85-D24E-BF19-6C3014B0DF62}" srcId="{D084A26F-272D-4548-A4E5-7399A2FEEBFC}" destId="{BA9F06A1-E619-4E4C-87D0-A4466B18300F}" srcOrd="1" destOrd="0" parTransId="{AB9C0F9A-C9BA-A14A-9327-9F913E8D8BE7}" sibTransId="{C7DCB74F-3AA1-F44E-A261-82112F22CF19}"/>
    <dgm:cxn modelId="{95484344-B919-AB45-A27B-08DEDD5F4457}" type="presOf" srcId="{E08FA1D3-0F90-5649-B330-CE6A02EF16DC}" destId="{11B2813E-43EB-5A49-8B65-F03E9C612126}" srcOrd="0" destOrd="0" presId="urn:microsoft.com/office/officeart/2005/8/layout/hChevron3"/>
    <dgm:cxn modelId="{5A5961EC-98D7-E949-888E-513D28C953E6}" srcId="{D084A26F-272D-4548-A4E5-7399A2FEEBFC}" destId="{D5AD9AAF-FEB0-2649-86C2-E0DC22B45302}" srcOrd="4" destOrd="0" parTransId="{93287D0F-0C83-D640-A252-E2BEECB925D3}" sibTransId="{A8C268AB-2821-FC42-8475-5CA82D939681}"/>
    <dgm:cxn modelId="{712E1A14-0142-1541-AA2E-38E073A34EB4}" type="presOf" srcId="{D5AD9AAF-FEB0-2649-86C2-E0DC22B45302}" destId="{68711EBB-894B-704D-AC41-8893A7EA13AF}" srcOrd="0" destOrd="0" presId="urn:microsoft.com/office/officeart/2005/8/layout/hChevron3"/>
    <dgm:cxn modelId="{7206703C-4B1A-264F-92BE-D5DE41AE3F53}" srcId="{D084A26F-272D-4548-A4E5-7399A2FEEBFC}" destId="{E08FA1D3-0F90-5649-B330-CE6A02EF16DC}" srcOrd="7" destOrd="0" parTransId="{F849A8B7-79F9-7E4F-945E-070D27642E41}" sibTransId="{92548C62-048F-6647-ADBC-E60D15942C10}"/>
    <dgm:cxn modelId="{4EFF309C-1656-AC49-8C88-C4F948EFD19A}" type="presOf" srcId="{D350348C-1905-3D4F-9C49-1857044DC783}" destId="{B8F9B665-E58A-F847-988D-582AF5308235}" srcOrd="0" destOrd="0" presId="urn:microsoft.com/office/officeart/2005/8/layout/hChevron3"/>
    <dgm:cxn modelId="{93B60996-E1D6-2A40-958A-135669CF7077}" srcId="{D084A26F-272D-4548-A4E5-7399A2FEEBFC}" destId="{D350348C-1905-3D4F-9C49-1857044DC783}" srcOrd="3" destOrd="0" parTransId="{5B674034-64C3-7943-B180-1F61DA946B79}" sibTransId="{AC4DD650-BBB2-7442-A0A2-DBC24954CB41}"/>
    <dgm:cxn modelId="{E91563A3-E641-AB43-8715-98C3B04A290C}" type="presOf" srcId="{BA9F06A1-E619-4E4C-87D0-A4466B18300F}" destId="{1173B5BA-BA76-8B47-B7D4-B9FA9C3E52CE}" srcOrd="0" destOrd="0" presId="urn:microsoft.com/office/officeart/2005/8/layout/hChevron3"/>
    <dgm:cxn modelId="{908A74B4-AD03-8B41-B73A-D379EDB930DE}" srcId="{D084A26F-272D-4548-A4E5-7399A2FEEBFC}" destId="{A4B312FF-F061-5843-82C3-C9BD9A0818CA}" srcOrd="5" destOrd="0" parTransId="{9170EBB9-4801-1648-832E-6A35173BF1C5}" sibTransId="{871AE4D4-4F7E-5941-8F9C-9216528F1CC7}"/>
    <dgm:cxn modelId="{9526EDAE-E25A-E24F-9012-A757B63FF3BA}" srcId="{D084A26F-272D-4548-A4E5-7399A2FEEBFC}" destId="{6DD0880B-0336-0049-9788-C41FE92DA816}" srcOrd="6" destOrd="0" parTransId="{8F454491-9F4A-B34E-B4E1-C1A3C77FDEC6}" sibTransId="{F49A563C-C7B0-1342-9A79-392C491CA99F}"/>
    <dgm:cxn modelId="{9B52FA4C-1C4C-AF4B-AD07-0F4F96486EAA}" type="presOf" srcId="{6DD0880B-0336-0049-9788-C41FE92DA816}" destId="{CD069C9D-6D94-2C4D-83F3-9F77BD093812}" srcOrd="0" destOrd="0" presId="urn:microsoft.com/office/officeart/2005/8/layout/hChevron3"/>
    <dgm:cxn modelId="{5932C079-8EED-B044-A7FF-6911AF818110}" srcId="{D084A26F-272D-4548-A4E5-7399A2FEEBFC}" destId="{1862F42E-1EEE-9742-8A35-1DE20D024D61}" srcOrd="2" destOrd="0" parTransId="{7630502A-4F01-E442-951F-1D601B20BCC5}" sibTransId="{2B666A5C-9504-7C48-941C-91AD905B3935}"/>
    <dgm:cxn modelId="{383809FD-2DBB-D44D-B252-18B27ECB84F4}" type="presParOf" srcId="{5CB13935-4021-CD41-814F-3990190451E6}" destId="{4BF9F908-6D9C-744C-86CB-039E2CCAF3B6}" srcOrd="0" destOrd="0" presId="urn:microsoft.com/office/officeart/2005/8/layout/hChevron3"/>
    <dgm:cxn modelId="{4FF45A7D-A00C-734A-9995-96761C3BEF6F}" type="presParOf" srcId="{5CB13935-4021-CD41-814F-3990190451E6}" destId="{F3975FBB-8FDD-8341-9142-0845693CA90F}" srcOrd="1" destOrd="0" presId="urn:microsoft.com/office/officeart/2005/8/layout/hChevron3"/>
    <dgm:cxn modelId="{CA743762-EB15-5343-AB48-4E74CB46C9C1}" type="presParOf" srcId="{5CB13935-4021-CD41-814F-3990190451E6}" destId="{1173B5BA-BA76-8B47-B7D4-B9FA9C3E52CE}" srcOrd="2" destOrd="0" presId="urn:microsoft.com/office/officeart/2005/8/layout/hChevron3"/>
    <dgm:cxn modelId="{E66B4754-6919-524F-A790-E8781C058687}" type="presParOf" srcId="{5CB13935-4021-CD41-814F-3990190451E6}" destId="{02CC22E5-270D-2143-8421-8545512853E9}" srcOrd="3" destOrd="0" presId="urn:microsoft.com/office/officeart/2005/8/layout/hChevron3"/>
    <dgm:cxn modelId="{FFBE2E75-3663-F14C-9EE3-AC4B98ECF0F6}" type="presParOf" srcId="{5CB13935-4021-CD41-814F-3990190451E6}" destId="{1BC68FB1-50F8-B248-A0A5-9B35C2B34B5E}" srcOrd="4" destOrd="0" presId="urn:microsoft.com/office/officeart/2005/8/layout/hChevron3"/>
    <dgm:cxn modelId="{3B1C1B69-DFC0-EF4A-ADED-4ED8BA1ADB27}" type="presParOf" srcId="{5CB13935-4021-CD41-814F-3990190451E6}" destId="{2D7C4B0B-C9AC-C745-96EF-B7EED7D4D714}" srcOrd="5" destOrd="0" presId="urn:microsoft.com/office/officeart/2005/8/layout/hChevron3"/>
    <dgm:cxn modelId="{BB10E364-EA62-B04D-988A-57E32B8AAB15}" type="presParOf" srcId="{5CB13935-4021-CD41-814F-3990190451E6}" destId="{B8F9B665-E58A-F847-988D-582AF5308235}" srcOrd="6" destOrd="0" presId="urn:microsoft.com/office/officeart/2005/8/layout/hChevron3"/>
    <dgm:cxn modelId="{80CFBB88-F786-7E44-884D-C06336F205AE}" type="presParOf" srcId="{5CB13935-4021-CD41-814F-3990190451E6}" destId="{4215C369-48B1-9B4C-8514-AADE3A6BDADF}" srcOrd="7" destOrd="0" presId="urn:microsoft.com/office/officeart/2005/8/layout/hChevron3"/>
    <dgm:cxn modelId="{AF634DF8-00FB-BC42-B45E-08C3620CE713}" type="presParOf" srcId="{5CB13935-4021-CD41-814F-3990190451E6}" destId="{68711EBB-894B-704D-AC41-8893A7EA13AF}" srcOrd="8" destOrd="0" presId="urn:microsoft.com/office/officeart/2005/8/layout/hChevron3"/>
    <dgm:cxn modelId="{3F52F480-65A0-EB45-80AB-DB4CC54824C5}" type="presParOf" srcId="{5CB13935-4021-CD41-814F-3990190451E6}" destId="{E6C8507E-2A2B-E146-BE8A-3E24DDDF39FD}" srcOrd="9" destOrd="0" presId="urn:microsoft.com/office/officeart/2005/8/layout/hChevron3"/>
    <dgm:cxn modelId="{6DA62E90-4524-E743-8617-82CFD6741B4F}" type="presParOf" srcId="{5CB13935-4021-CD41-814F-3990190451E6}" destId="{B1F3B740-7BF0-E84B-B3B5-57F7E852770C}" srcOrd="10" destOrd="0" presId="urn:microsoft.com/office/officeart/2005/8/layout/hChevron3"/>
    <dgm:cxn modelId="{D40E53E4-C479-D04C-807F-A5DE20BE9BDE}" type="presParOf" srcId="{5CB13935-4021-CD41-814F-3990190451E6}" destId="{39133EF4-88C4-6440-AB2B-3101F60EA04F}" srcOrd="11" destOrd="0" presId="urn:microsoft.com/office/officeart/2005/8/layout/hChevron3"/>
    <dgm:cxn modelId="{617DF9A8-DF00-A142-A5CE-26BBB28063B0}" type="presParOf" srcId="{5CB13935-4021-CD41-814F-3990190451E6}" destId="{CD069C9D-6D94-2C4D-83F3-9F77BD093812}" srcOrd="12" destOrd="0" presId="urn:microsoft.com/office/officeart/2005/8/layout/hChevron3"/>
    <dgm:cxn modelId="{8CCEB8FC-3504-D644-B27E-0D77198BDA99}" type="presParOf" srcId="{5CB13935-4021-CD41-814F-3990190451E6}" destId="{A72112DB-51D8-9047-A87C-4E6A64608B65}" srcOrd="13" destOrd="0" presId="urn:microsoft.com/office/officeart/2005/8/layout/hChevron3"/>
    <dgm:cxn modelId="{B4BD49FD-659F-874A-87DD-B510B649AA06}" type="presParOf" srcId="{5CB13935-4021-CD41-814F-3990190451E6}" destId="{11B2813E-43EB-5A49-8B65-F03E9C612126}" srcOrd="1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9F908-6D9C-744C-86CB-039E2CCAF3B6}">
      <dsp:nvSpPr>
        <dsp:cNvPr id="0" name=""/>
        <dsp:cNvSpPr/>
      </dsp:nvSpPr>
      <dsp:spPr>
        <a:xfrm>
          <a:off x="4261" y="434849"/>
          <a:ext cx="1321160" cy="528464"/>
        </a:xfrm>
        <a:prstGeom prst="homePlate">
          <a:avLst/>
        </a:prstGeom>
        <a:noFill/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>
              <a:solidFill>
                <a:schemeClr val="tx1"/>
              </a:solidFill>
            </a:rPr>
            <a:t>Précautions     sanitaires</a:t>
          </a:r>
        </a:p>
      </dsp:txBody>
      <dsp:txXfrm>
        <a:off x="4261" y="434849"/>
        <a:ext cx="1189044" cy="528464"/>
      </dsp:txXfrm>
    </dsp:sp>
    <dsp:sp modelId="{1173B5BA-BA76-8B47-B7D4-B9FA9C3E52CE}">
      <dsp:nvSpPr>
        <dsp:cNvPr id="0" name=""/>
        <dsp:cNvSpPr/>
      </dsp:nvSpPr>
      <dsp:spPr>
        <a:xfrm>
          <a:off x="1061189" y="434849"/>
          <a:ext cx="1321160" cy="528464"/>
        </a:xfrm>
        <a:prstGeom prst="chevron">
          <a:avLst/>
        </a:prstGeom>
        <a:noFill/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>
              <a:solidFill>
                <a:schemeClr val="tx1"/>
              </a:solidFill>
            </a:rPr>
            <a:t>Installation du matériel</a:t>
          </a:r>
        </a:p>
      </dsp:txBody>
      <dsp:txXfrm>
        <a:off x="1325421" y="434849"/>
        <a:ext cx="792696" cy="528464"/>
      </dsp:txXfrm>
    </dsp:sp>
    <dsp:sp modelId="{1BC68FB1-50F8-B248-A0A5-9B35C2B34B5E}">
      <dsp:nvSpPr>
        <dsp:cNvPr id="0" name=""/>
        <dsp:cNvSpPr/>
      </dsp:nvSpPr>
      <dsp:spPr>
        <a:xfrm>
          <a:off x="2118118" y="434849"/>
          <a:ext cx="1321160" cy="528464"/>
        </a:xfrm>
        <a:prstGeom prst="chevron">
          <a:avLst/>
        </a:prstGeom>
        <a:noFill/>
        <a:ln w="28575" cap="flat" cmpd="sng" algn="ctr">
          <a:solidFill>
            <a:srgbClr val="4EBFB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>
              <a:solidFill>
                <a:schemeClr val="tx1"/>
              </a:solidFill>
            </a:rPr>
            <a:t>Lancement du logiciel</a:t>
          </a:r>
        </a:p>
      </dsp:txBody>
      <dsp:txXfrm>
        <a:off x="2382350" y="434849"/>
        <a:ext cx="792696" cy="528464"/>
      </dsp:txXfrm>
    </dsp:sp>
    <dsp:sp modelId="{B8F9B665-E58A-F847-988D-582AF5308235}">
      <dsp:nvSpPr>
        <dsp:cNvPr id="0" name=""/>
        <dsp:cNvSpPr/>
      </dsp:nvSpPr>
      <dsp:spPr>
        <a:xfrm>
          <a:off x="3175046" y="434849"/>
          <a:ext cx="1321160" cy="528464"/>
        </a:xfrm>
        <a:prstGeom prst="chevron">
          <a:avLst/>
        </a:prstGeom>
        <a:noFill/>
        <a:ln w="28575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>
              <a:solidFill>
                <a:schemeClr val="tx1"/>
              </a:solidFill>
            </a:rPr>
            <a:t>Installation des éléctrodes</a:t>
          </a:r>
        </a:p>
      </dsp:txBody>
      <dsp:txXfrm>
        <a:off x="3439278" y="434849"/>
        <a:ext cx="792696" cy="528464"/>
      </dsp:txXfrm>
    </dsp:sp>
    <dsp:sp modelId="{68711EBB-894B-704D-AC41-8893A7EA13AF}">
      <dsp:nvSpPr>
        <dsp:cNvPr id="0" name=""/>
        <dsp:cNvSpPr/>
      </dsp:nvSpPr>
      <dsp:spPr>
        <a:xfrm>
          <a:off x="4231974" y="434849"/>
          <a:ext cx="1321160" cy="528464"/>
        </a:xfrm>
        <a:prstGeom prst="chevron">
          <a:avLst/>
        </a:prstGeom>
        <a:noFill/>
        <a:ln w="28575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>
              <a:solidFill>
                <a:schemeClr val="tx1"/>
              </a:solidFill>
            </a:rPr>
            <a:t>Formalités</a:t>
          </a:r>
        </a:p>
      </dsp:txBody>
      <dsp:txXfrm>
        <a:off x="4496206" y="434849"/>
        <a:ext cx="792696" cy="528464"/>
      </dsp:txXfrm>
    </dsp:sp>
    <dsp:sp modelId="{B1F3B740-7BF0-E84B-B3B5-57F7E852770C}">
      <dsp:nvSpPr>
        <dsp:cNvPr id="0" name=""/>
        <dsp:cNvSpPr/>
      </dsp:nvSpPr>
      <dsp:spPr>
        <a:xfrm>
          <a:off x="5288902" y="434849"/>
          <a:ext cx="1321160" cy="528464"/>
        </a:xfrm>
        <a:prstGeom prst="chevron">
          <a:avLst/>
        </a:prstGeom>
        <a:noFill/>
        <a:ln w="28575" cap="flat" cmpd="sng" algn="ctr">
          <a:solidFill>
            <a:srgbClr val="3749A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>
              <a:solidFill>
                <a:schemeClr val="tx1"/>
              </a:solidFill>
            </a:rPr>
            <a:t>Échauffement</a:t>
          </a:r>
        </a:p>
      </dsp:txBody>
      <dsp:txXfrm>
        <a:off x="5553134" y="434849"/>
        <a:ext cx="792696" cy="528464"/>
      </dsp:txXfrm>
    </dsp:sp>
    <dsp:sp modelId="{CD069C9D-6D94-2C4D-83F3-9F77BD093812}">
      <dsp:nvSpPr>
        <dsp:cNvPr id="0" name=""/>
        <dsp:cNvSpPr/>
      </dsp:nvSpPr>
      <dsp:spPr>
        <a:xfrm>
          <a:off x="6345830" y="434849"/>
          <a:ext cx="1321160" cy="528464"/>
        </a:xfrm>
        <a:prstGeom prst="chevron">
          <a:avLst/>
        </a:prstGeom>
        <a:noFill/>
        <a:ln w="28575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>
              <a:solidFill>
                <a:schemeClr val="tx1"/>
              </a:solidFill>
            </a:rPr>
            <a:t>Sprints</a:t>
          </a:r>
        </a:p>
      </dsp:txBody>
      <dsp:txXfrm>
        <a:off x="6610062" y="434849"/>
        <a:ext cx="792696" cy="528464"/>
      </dsp:txXfrm>
    </dsp:sp>
    <dsp:sp modelId="{11B2813E-43EB-5A49-8B65-F03E9C612126}">
      <dsp:nvSpPr>
        <dsp:cNvPr id="0" name=""/>
        <dsp:cNvSpPr/>
      </dsp:nvSpPr>
      <dsp:spPr>
        <a:xfrm>
          <a:off x="7402758" y="434849"/>
          <a:ext cx="1321160" cy="528464"/>
        </a:xfrm>
        <a:prstGeom prst="chevron">
          <a:avLst/>
        </a:prstGeom>
        <a:noFill/>
        <a:ln w="28575" cap="flat" cmpd="sng" algn="ctr">
          <a:solidFill>
            <a:srgbClr val="FF8AD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kern="1200">
              <a:solidFill>
                <a:schemeClr val="tx1"/>
              </a:solidFill>
            </a:rPr>
            <a:t>Rangement du matériel </a:t>
          </a:r>
        </a:p>
      </dsp:txBody>
      <dsp:txXfrm>
        <a:off x="7666990" y="434849"/>
        <a:ext cx="792696" cy="5284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9F908-6D9C-744C-86CB-039E2CCAF3B6}">
      <dsp:nvSpPr>
        <dsp:cNvPr id="0" name=""/>
        <dsp:cNvSpPr/>
      </dsp:nvSpPr>
      <dsp:spPr>
        <a:xfrm>
          <a:off x="4261" y="277264"/>
          <a:ext cx="1321160" cy="528464"/>
        </a:xfrm>
        <a:prstGeom prst="homePlate">
          <a:avLst/>
        </a:prstGeom>
        <a:solidFill>
          <a:srgbClr val="92D050"/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>
              <a:solidFill>
                <a:schemeClr val="bg1"/>
              </a:solidFill>
            </a:rPr>
            <a:t>ETAPE 1</a:t>
          </a:r>
        </a:p>
      </dsp:txBody>
      <dsp:txXfrm>
        <a:off x="4261" y="277264"/>
        <a:ext cx="1189044" cy="528464"/>
      </dsp:txXfrm>
    </dsp:sp>
    <dsp:sp modelId="{1173B5BA-BA76-8B47-B7D4-B9FA9C3E52CE}">
      <dsp:nvSpPr>
        <dsp:cNvPr id="0" name=""/>
        <dsp:cNvSpPr/>
      </dsp:nvSpPr>
      <dsp:spPr>
        <a:xfrm>
          <a:off x="1061189" y="277264"/>
          <a:ext cx="1321160" cy="528464"/>
        </a:xfrm>
        <a:prstGeom prst="chevron">
          <a:avLst/>
        </a:prstGeom>
        <a:solidFill>
          <a:srgbClr val="00B050"/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>
              <a:solidFill>
                <a:schemeClr val="bg1"/>
              </a:solidFill>
            </a:rPr>
            <a:t>ETAPE 2</a:t>
          </a:r>
        </a:p>
      </dsp:txBody>
      <dsp:txXfrm>
        <a:off x="1325421" y="277264"/>
        <a:ext cx="792696" cy="528464"/>
      </dsp:txXfrm>
    </dsp:sp>
    <dsp:sp modelId="{1BC68FB1-50F8-B248-A0A5-9B35C2B34B5E}">
      <dsp:nvSpPr>
        <dsp:cNvPr id="0" name=""/>
        <dsp:cNvSpPr/>
      </dsp:nvSpPr>
      <dsp:spPr>
        <a:xfrm>
          <a:off x="2118118" y="277264"/>
          <a:ext cx="1321160" cy="528464"/>
        </a:xfrm>
        <a:prstGeom prst="chevron">
          <a:avLst/>
        </a:prstGeom>
        <a:solidFill>
          <a:srgbClr val="4EBFB7"/>
        </a:solidFill>
        <a:ln w="28575" cap="flat" cmpd="sng" algn="ctr">
          <a:solidFill>
            <a:srgbClr val="4EBFB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>
              <a:solidFill>
                <a:schemeClr val="bg1"/>
              </a:solidFill>
            </a:rPr>
            <a:t>ETAPE 3</a:t>
          </a:r>
        </a:p>
      </dsp:txBody>
      <dsp:txXfrm>
        <a:off x="2382350" y="277264"/>
        <a:ext cx="792696" cy="528464"/>
      </dsp:txXfrm>
    </dsp:sp>
    <dsp:sp modelId="{B8F9B665-E58A-F847-988D-582AF5308235}">
      <dsp:nvSpPr>
        <dsp:cNvPr id="0" name=""/>
        <dsp:cNvSpPr/>
      </dsp:nvSpPr>
      <dsp:spPr>
        <a:xfrm>
          <a:off x="3175046" y="277264"/>
          <a:ext cx="1321160" cy="528464"/>
        </a:xfrm>
        <a:prstGeom prst="chevron">
          <a:avLst/>
        </a:prstGeom>
        <a:solidFill>
          <a:srgbClr val="00B0F0"/>
        </a:solidFill>
        <a:ln w="28575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>
              <a:solidFill>
                <a:schemeClr val="bg1"/>
              </a:solidFill>
            </a:rPr>
            <a:t>ETAPE 4</a:t>
          </a:r>
        </a:p>
      </dsp:txBody>
      <dsp:txXfrm>
        <a:off x="3439278" y="277264"/>
        <a:ext cx="792696" cy="528464"/>
      </dsp:txXfrm>
    </dsp:sp>
    <dsp:sp modelId="{68711EBB-894B-704D-AC41-8893A7EA13AF}">
      <dsp:nvSpPr>
        <dsp:cNvPr id="0" name=""/>
        <dsp:cNvSpPr/>
      </dsp:nvSpPr>
      <dsp:spPr>
        <a:xfrm>
          <a:off x="4231974" y="277264"/>
          <a:ext cx="1321160" cy="528464"/>
        </a:xfrm>
        <a:prstGeom prst="chevron">
          <a:avLst/>
        </a:prstGeom>
        <a:solidFill>
          <a:srgbClr val="0070C0"/>
        </a:solidFill>
        <a:ln w="28575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>
              <a:solidFill>
                <a:schemeClr val="bg1"/>
              </a:solidFill>
            </a:rPr>
            <a:t>ETAPE 5</a:t>
          </a:r>
        </a:p>
      </dsp:txBody>
      <dsp:txXfrm>
        <a:off x="4496206" y="277264"/>
        <a:ext cx="792696" cy="528464"/>
      </dsp:txXfrm>
    </dsp:sp>
    <dsp:sp modelId="{B1F3B740-7BF0-E84B-B3B5-57F7E852770C}">
      <dsp:nvSpPr>
        <dsp:cNvPr id="0" name=""/>
        <dsp:cNvSpPr/>
      </dsp:nvSpPr>
      <dsp:spPr>
        <a:xfrm>
          <a:off x="5288902" y="277264"/>
          <a:ext cx="1321160" cy="528464"/>
        </a:xfrm>
        <a:prstGeom prst="chevron">
          <a:avLst/>
        </a:prstGeom>
        <a:solidFill>
          <a:srgbClr val="3749AC"/>
        </a:solidFill>
        <a:ln w="28575" cap="flat" cmpd="sng" algn="ctr">
          <a:solidFill>
            <a:srgbClr val="3749A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>
              <a:solidFill>
                <a:schemeClr val="bg1"/>
              </a:solidFill>
            </a:rPr>
            <a:t>ETAPE 6</a:t>
          </a:r>
        </a:p>
      </dsp:txBody>
      <dsp:txXfrm>
        <a:off x="5553134" y="277264"/>
        <a:ext cx="792696" cy="528464"/>
      </dsp:txXfrm>
    </dsp:sp>
    <dsp:sp modelId="{CD069C9D-6D94-2C4D-83F3-9F77BD093812}">
      <dsp:nvSpPr>
        <dsp:cNvPr id="0" name=""/>
        <dsp:cNvSpPr/>
      </dsp:nvSpPr>
      <dsp:spPr>
        <a:xfrm>
          <a:off x="6345830" y="277264"/>
          <a:ext cx="1321160" cy="528464"/>
        </a:xfrm>
        <a:prstGeom prst="chevron">
          <a:avLst/>
        </a:prstGeom>
        <a:solidFill>
          <a:srgbClr val="7030A0"/>
        </a:solidFill>
        <a:ln w="28575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>
              <a:solidFill>
                <a:schemeClr val="bg1"/>
              </a:solidFill>
            </a:rPr>
            <a:t>ETAPE 7</a:t>
          </a:r>
        </a:p>
      </dsp:txBody>
      <dsp:txXfrm>
        <a:off x="6610062" y="277264"/>
        <a:ext cx="792696" cy="528464"/>
      </dsp:txXfrm>
    </dsp:sp>
    <dsp:sp modelId="{11B2813E-43EB-5A49-8B65-F03E9C612126}">
      <dsp:nvSpPr>
        <dsp:cNvPr id="0" name=""/>
        <dsp:cNvSpPr/>
      </dsp:nvSpPr>
      <dsp:spPr>
        <a:xfrm>
          <a:off x="7402758" y="277264"/>
          <a:ext cx="1321160" cy="528464"/>
        </a:xfrm>
        <a:prstGeom prst="chevron">
          <a:avLst/>
        </a:prstGeom>
        <a:solidFill>
          <a:srgbClr val="FF8AD8"/>
        </a:solidFill>
        <a:ln w="28575" cap="flat" cmpd="sng" algn="ctr">
          <a:solidFill>
            <a:srgbClr val="FF8AD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>
              <a:solidFill>
                <a:schemeClr val="bg1"/>
              </a:solidFill>
            </a:rPr>
            <a:t>ETAPE 8</a:t>
          </a:r>
        </a:p>
      </dsp:txBody>
      <dsp:txXfrm>
        <a:off x="7666990" y="277264"/>
        <a:ext cx="792696" cy="528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EEE0D-88BC-0C4E-9C87-ADAACE5758CD}" type="datetimeFigureOut">
              <a:rPr lang="fr-FR" smtClean="0"/>
              <a:t>16/01/24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06921-1EA9-6444-A70C-702DAEE65C9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169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8AF7E-930C-BA43-8BD9-CB28F7B3F65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60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FR" dirty="0" smtClean="0"/>
              <a:t>Anatomie des </a:t>
            </a:r>
            <a:r>
              <a:rPr lang="fr-FR" dirty="0" err="1" smtClean="0"/>
              <a:t>IJs</a:t>
            </a:r>
            <a:endParaRPr lang="fr-FR" dirty="0" smtClean="0"/>
          </a:p>
          <a:p>
            <a:pPr marL="228600" indent="-228600">
              <a:buAutoNum type="arabicParenR"/>
            </a:pPr>
            <a:r>
              <a:rPr lang="fr-FR" dirty="0" smtClean="0"/>
              <a:t>(production de force H</a:t>
            </a:r>
            <a:r>
              <a:rPr lang="fr-FR" baseline="0" dirty="0" smtClean="0"/>
              <a:t> via extension de hanche et flexion genou)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Blessures </a:t>
            </a:r>
            <a:r>
              <a:rPr lang="fr-FR" baseline="0" dirty="0" err="1" smtClean="0"/>
              <a:t>nbses</a:t>
            </a:r>
            <a:r>
              <a:rPr lang="fr-FR" baseline="0" dirty="0" smtClean="0"/>
              <a:t> avec incidence constante voir en augmentation (le </a:t>
            </a:r>
            <a:r>
              <a:rPr lang="fr-FR" baseline="0" dirty="0" err="1" smtClean="0"/>
              <a:t>covid</a:t>
            </a:r>
            <a:r>
              <a:rPr lang="fr-FR" baseline="0" dirty="0" smtClean="0"/>
              <a:t> ne va surement pas aider ?)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Comprendre les mécanismes qui augmente la susceptibilité de se blesser </a:t>
            </a:r>
            <a:r>
              <a:rPr lang="fr-FR" baseline="0" dirty="0" smtClean="0">
                <a:sym typeface="Wingdings"/>
              </a:rPr>
              <a:t> permet d’estimer le risque en identifiant des facteurs I/E influençant  </a:t>
            </a:r>
            <a:r>
              <a:rPr lang="fr-FR" baseline="0" dirty="0" smtClean="0"/>
              <a:t>enjeu majeur dans une démarche d’amélioration prévention/rééducation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8AF7E-930C-BA43-8BD9-CB28F7B3F65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826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FR" dirty="0" smtClean="0"/>
              <a:t>Anatomie des </a:t>
            </a:r>
            <a:r>
              <a:rPr lang="fr-FR" dirty="0" err="1" smtClean="0"/>
              <a:t>IJs</a:t>
            </a:r>
            <a:endParaRPr lang="fr-FR" dirty="0" smtClean="0"/>
          </a:p>
          <a:p>
            <a:pPr marL="228600" indent="-228600">
              <a:buAutoNum type="arabicParenR"/>
            </a:pPr>
            <a:r>
              <a:rPr lang="fr-FR" dirty="0" smtClean="0"/>
              <a:t>(production de force H</a:t>
            </a:r>
            <a:r>
              <a:rPr lang="fr-FR" baseline="0" dirty="0" smtClean="0"/>
              <a:t> via extension de hanche et flexion genou)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Blessures </a:t>
            </a:r>
            <a:r>
              <a:rPr lang="fr-FR" baseline="0" dirty="0" err="1" smtClean="0"/>
              <a:t>nbses</a:t>
            </a:r>
            <a:r>
              <a:rPr lang="fr-FR" baseline="0" dirty="0" smtClean="0"/>
              <a:t> avec incidence constante voir en augmentation (le </a:t>
            </a:r>
            <a:r>
              <a:rPr lang="fr-FR" baseline="0" dirty="0" err="1" smtClean="0"/>
              <a:t>covid</a:t>
            </a:r>
            <a:r>
              <a:rPr lang="fr-FR" baseline="0" dirty="0" smtClean="0"/>
              <a:t> ne va surement pas aider ?)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Comprendre les mécanismes qui augmente la susceptibilité de se blesser </a:t>
            </a:r>
            <a:r>
              <a:rPr lang="fr-FR" baseline="0" dirty="0" smtClean="0">
                <a:sym typeface="Wingdings"/>
              </a:rPr>
              <a:t> permet d’estimer le risque en identifiant des facteurs I/E influençant  </a:t>
            </a:r>
            <a:r>
              <a:rPr lang="fr-FR" baseline="0" dirty="0" smtClean="0"/>
              <a:t>enjeu majeur dans une démarche d’amélioration prévention/rééducation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8AF7E-930C-BA43-8BD9-CB28F7B3F65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826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FR" dirty="0" smtClean="0"/>
              <a:t>Anatomie des </a:t>
            </a:r>
            <a:r>
              <a:rPr lang="fr-FR" dirty="0" err="1" smtClean="0"/>
              <a:t>IJs</a:t>
            </a:r>
            <a:endParaRPr lang="fr-FR" dirty="0" smtClean="0"/>
          </a:p>
          <a:p>
            <a:pPr marL="228600" indent="-228600">
              <a:buAutoNum type="arabicParenR"/>
            </a:pPr>
            <a:r>
              <a:rPr lang="fr-FR" dirty="0" smtClean="0"/>
              <a:t>(production de force H</a:t>
            </a:r>
            <a:r>
              <a:rPr lang="fr-FR" baseline="0" dirty="0" smtClean="0"/>
              <a:t> via extension de hanche et flexion genou)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Blessures </a:t>
            </a:r>
            <a:r>
              <a:rPr lang="fr-FR" baseline="0" dirty="0" err="1" smtClean="0"/>
              <a:t>nbses</a:t>
            </a:r>
            <a:r>
              <a:rPr lang="fr-FR" baseline="0" dirty="0" smtClean="0"/>
              <a:t> avec incidence constante voir en augmentation (le </a:t>
            </a:r>
            <a:r>
              <a:rPr lang="fr-FR" baseline="0" dirty="0" err="1" smtClean="0"/>
              <a:t>covid</a:t>
            </a:r>
            <a:r>
              <a:rPr lang="fr-FR" baseline="0" dirty="0" smtClean="0"/>
              <a:t> ne va surement pas aider ?)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Comprendre les mécanismes qui augmente la susceptibilité de se blesser </a:t>
            </a:r>
            <a:r>
              <a:rPr lang="fr-FR" baseline="0" dirty="0" smtClean="0">
                <a:sym typeface="Wingdings"/>
              </a:rPr>
              <a:t> permet d’estimer le risque en identifiant des facteurs I/E influençant  </a:t>
            </a:r>
            <a:r>
              <a:rPr lang="fr-FR" baseline="0" dirty="0" smtClean="0"/>
              <a:t>enjeu majeur dans une démarche d’amélioration prévention/rééducation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8AF7E-930C-BA43-8BD9-CB28F7B3F65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826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FR" dirty="0" smtClean="0"/>
              <a:t>Anatomie des </a:t>
            </a:r>
            <a:r>
              <a:rPr lang="fr-FR" dirty="0" err="1" smtClean="0"/>
              <a:t>IJs</a:t>
            </a:r>
            <a:endParaRPr lang="fr-FR" dirty="0" smtClean="0"/>
          </a:p>
          <a:p>
            <a:pPr marL="228600" indent="-228600">
              <a:buAutoNum type="arabicParenR"/>
            </a:pPr>
            <a:r>
              <a:rPr lang="fr-FR" dirty="0" smtClean="0"/>
              <a:t>(production de force H</a:t>
            </a:r>
            <a:r>
              <a:rPr lang="fr-FR" baseline="0" dirty="0" smtClean="0"/>
              <a:t> via extension de hanche et flexion genou)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Blessures </a:t>
            </a:r>
            <a:r>
              <a:rPr lang="fr-FR" baseline="0" dirty="0" err="1" smtClean="0"/>
              <a:t>nbses</a:t>
            </a:r>
            <a:r>
              <a:rPr lang="fr-FR" baseline="0" dirty="0" smtClean="0"/>
              <a:t> avec incidence constante voir en augmentation (le </a:t>
            </a:r>
            <a:r>
              <a:rPr lang="fr-FR" baseline="0" dirty="0" err="1" smtClean="0"/>
              <a:t>covid</a:t>
            </a:r>
            <a:r>
              <a:rPr lang="fr-FR" baseline="0" dirty="0" smtClean="0"/>
              <a:t> ne va surement pas aider ?)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Comprendre les mécanismes qui augmente la susceptibilité de se blesser </a:t>
            </a:r>
            <a:r>
              <a:rPr lang="fr-FR" baseline="0" dirty="0" smtClean="0">
                <a:sym typeface="Wingdings"/>
              </a:rPr>
              <a:t> permet d’estimer le risque en identifiant des facteurs I/E influençant  </a:t>
            </a:r>
            <a:r>
              <a:rPr lang="fr-FR" baseline="0" dirty="0" smtClean="0"/>
              <a:t>enjeu majeur dans une démarche d’amélioration prévention/rééducation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8AF7E-930C-BA43-8BD9-CB28F7B3F65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826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FR" dirty="0" smtClean="0"/>
              <a:t>Anatomie des </a:t>
            </a:r>
            <a:r>
              <a:rPr lang="fr-FR" dirty="0" err="1" smtClean="0"/>
              <a:t>IJs</a:t>
            </a:r>
            <a:endParaRPr lang="fr-FR" dirty="0" smtClean="0"/>
          </a:p>
          <a:p>
            <a:pPr marL="228600" indent="-228600">
              <a:buAutoNum type="arabicParenR"/>
            </a:pPr>
            <a:r>
              <a:rPr lang="fr-FR" dirty="0" smtClean="0"/>
              <a:t>(production de force H</a:t>
            </a:r>
            <a:r>
              <a:rPr lang="fr-FR" baseline="0" dirty="0" smtClean="0"/>
              <a:t> via extension de hanche et flexion genou)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Blessures </a:t>
            </a:r>
            <a:r>
              <a:rPr lang="fr-FR" baseline="0" dirty="0" err="1" smtClean="0"/>
              <a:t>nbses</a:t>
            </a:r>
            <a:r>
              <a:rPr lang="fr-FR" baseline="0" dirty="0" smtClean="0"/>
              <a:t> avec incidence constante voir en augmentation (le </a:t>
            </a:r>
            <a:r>
              <a:rPr lang="fr-FR" baseline="0" dirty="0" err="1" smtClean="0"/>
              <a:t>covid</a:t>
            </a:r>
            <a:r>
              <a:rPr lang="fr-FR" baseline="0" dirty="0" smtClean="0"/>
              <a:t> ne va surement pas aider ?)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Comprendre les mécanismes qui augmente la susceptibilité de se blesser </a:t>
            </a:r>
            <a:r>
              <a:rPr lang="fr-FR" baseline="0" dirty="0" smtClean="0">
                <a:sym typeface="Wingdings"/>
              </a:rPr>
              <a:t> permet d’estimer le risque en identifiant des facteurs I/E influençant  </a:t>
            </a:r>
            <a:r>
              <a:rPr lang="fr-FR" baseline="0" dirty="0" smtClean="0"/>
              <a:t>enjeu majeur dans une démarche d’amélioration prévention/rééducation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8AF7E-930C-BA43-8BD9-CB28F7B3F65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826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FR" dirty="0" smtClean="0"/>
              <a:t>Anatomie des </a:t>
            </a:r>
            <a:r>
              <a:rPr lang="fr-FR" dirty="0" err="1" smtClean="0"/>
              <a:t>IJs</a:t>
            </a:r>
            <a:endParaRPr lang="fr-FR" dirty="0" smtClean="0"/>
          </a:p>
          <a:p>
            <a:pPr marL="228600" indent="-228600">
              <a:buAutoNum type="arabicParenR"/>
            </a:pPr>
            <a:r>
              <a:rPr lang="fr-FR" dirty="0" smtClean="0"/>
              <a:t>(production de force H</a:t>
            </a:r>
            <a:r>
              <a:rPr lang="fr-FR" baseline="0" dirty="0" smtClean="0"/>
              <a:t> via extension de hanche et flexion genou)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Blessures </a:t>
            </a:r>
            <a:r>
              <a:rPr lang="fr-FR" baseline="0" dirty="0" err="1" smtClean="0"/>
              <a:t>nbses</a:t>
            </a:r>
            <a:r>
              <a:rPr lang="fr-FR" baseline="0" dirty="0" smtClean="0"/>
              <a:t> avec incidence constante voir en augmentation (le </a:t>
            </a:r>
            <a:r>
              <a:rPr lang="fr-FR" baseline="0" dirty="0" err="1" smtClean="0"/>
              <a:t>covid</a:t>
            </a:r>
            <a:r>
              <a:rPr lang="fr-FR" baseline="0" dirty="0" smtClean="0"/>
              <a:t> ne va surement pas aider ?)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Comprendre les mécanismes qui augmente la susceptibilité de se blesser </a:t>
            </a:r>
            <a:r>
              <a:rPr lang="fr-FR" baseline="0" dirty="0" smtClean="0">
                <a:sym typeface="Wingdings"/>
              </a:rPr>
              <a:t> permet d’estimer le risque en identifiant des facteurs I/E influençant  </a:t>
            </a:r>
            <a:r>
              <a:rPr lang="fr-FR" baseline="0" dirty="0" smtClean="0"/>
              <a:t>enjeu majeur dans une démarche d’amélioration prévention/rééducation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8AF7E-930C-BA43-8BD9-CB28F7B3F65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826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Présentation technique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06921-1EA9-6444-A70C-702DAEE65C9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16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Présentation de la blessure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06921-1EA9-6444-A70C-702DAEE65C9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005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FR" dirty="0" smtClean="0"/>
              <a:t>Anatomie des </a:t>
            </a:r>
            <a:r>
              <a:rPr lang="fr-FR" dirty="0" err="1" smtClean="0"/>
              <a:t>IJs</a:t>
            </a:r>
            <a:endParaRPr lang="fr-FR" dirty="0" smtClean="0"/>
          </a:p>
          <a:p>
            <a:pPr marL="228600" indent="-228600">
              <a:buAutoNum type="arabicParenR"/>
            </a:pPr>
            <a:r>
              <a:rPr lang="fr-FR" dirty="0" smtClean="0"/>
              <a:t>(production de force H</a:t>
            </a:r>
            <a:r>
              <a:rPr lang="fr-FR" baseline="0" dirty="0" smtClean="0"/>
              <a:t> via extension de hanche et flexion genou)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Blessures </a:t>
            </a:r>
            <a:r>
              <a:rPr lang="fr-FR" baseline="0" dirty="0" err="1" smtClean="0"/>
              <a:t>nbses</a:t>
            </a:r>
            <a:r>
              <a:rPr lang="fr-FR" baseline="0" dirty="0" smtClean="0"/>
              <a:t> avec incidence constante voir en augmentation (le </a:t>
            </a:r>
            <a:r>
              <a:rPr lang="fr-FR" baseline="0" dirty="0" err="1" smtClean="0"/>
              <a:t>covid</a:t>
            </a:r>
            <a:r>
              <a:rPr lang="fr-FR" baseline="0" dirty="0" smtClean="0"/>
              <a:t> ne va surement pas aider ?)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Comprendre les mécanismes qui augmente la susceptibilité de se blesser </a:t>
            </a:r>
            <a:r>
              <a:rPr lang="fr-FR" baseline="0" dirty="0" smtClean="0">
                <a:sym typeface="Wingdings"/>
              </a:rPr>
              <a:t> permet d’estimer le risque en identifiant des facteurs I/E influençant  </a:t>
            </a:r>
            <a:r>
              <a:rPr lang="fr-FR" baseline="0" dirty="0" smtClean="0"/>
              <a:t>enjeu majeur dans une démarche d’amélioration prévention/rééducation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8AF7E-930C-BA43-8BD9-CB28F7B3F65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826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FR" dirty="0" smtClean="0"/>
              <a:t>Anatomie des </a:t>
            </a:r>
            <a:r>
              <a:rPr lang="fr-FR" dirty="0" err="1" smtClean="0"/>
              <a:t>IJs</a:t>
            </a:r>
            <a:endParaRPr lang="fr-FR" dirty="0" smtClean="0"/>
          </a:p>
          <a:p>
            <a:pPr marL="228600" indent="-228600">
              <a:buAutoNum type="arabicParenR"/>
            </a:pPr>
            <a:r>
              <a:rPr lang="fr-FR" dirty="0" smtClean="0"/>
              <a:t>(production de force H</a:t>
            </a:r>
            <a:r>
              <a:rPr lang="fr-FR" baseline="0" dirty="0" smtClean="0"/>
              <a:t> via extension de hanche et flexion genou)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Blessures </a:t>
            </a:r>
            <a:r>
              <a:rPr lang="fr-FR" baseline="0" dirty="0" err="1" smtClean="0"/>
              <a:t>nbses</a:t>
            </a:r>
            <a:r>
              <a:rPr lang="fr-FR" baseline="0" dirty="0" smtClean="0"/>
              <a:t> avec incidence constante voir en augmentation (le </a:t>
            </a:r>
            <a:r>
              <a:rPr lang="fr-FR" baseline="0" dirty="0" err="1" smtClean="0"/>
              <a:t>covid</a:t>
            </a:r>
            <a:r>
              <a:rPr lang="fr-FR" baseline="0" dirty="0" smtClean="0"/>
              <a:t> ne va surement pas aider ?)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Comprendre les mécanismes qui augmente la susceptibilité de se blesser </a:t>
            </a:r>
            <a:r>
              <a:rPr lang="fr-FR" baseline="0" dirty="0" smtClean="0">
                <a:sym typeface="Wingdings"/>
              </a:rPr>
              <a:t> permet d’estimer le risque en identifiant des facteurs I/E influençant  </a:t>
            </a:r>
            <a:r>
              <a:rPr lang="fr-FR" baseline="0" dirty="0" smtClean="0"/>
              <a:t>enjeu majeur dans une démarche d’amélioration prévention/rééducation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8AF7E-930C-BA43-8BD9-CB28F7B3F65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826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FR" dirty="0" smtClean="0"/>
              <a:t>Anatomie des </a:t>
            </a:r>
            <a:r>
              <a:rPr lang="fr-FR" dirty="0" err="1" smtClean="0"/>
              <a:t>IJs</a:t>
            </a:r>
            <a:endParaRPr lang="fr-FR" dirty="0" smtClean="0"/>
          </a:p>
          <a:p>
            <a:pPr marL="228600" indent="-228600">
              <a:buAutoNum type="arabicParenR"/>
            </a:pPr>
            <a:r>
              <a:rPr lang="fr-FR" dirty="0" smtClean="0"/>
              <a:t>(production de force H</a:t>
            </a:r>
            <a:r>
              <a:rPr lang="fr-FR" baseline="0" dirty="0" smtClean="0"/>
              <a:t> via extension de hanche et flexion genou)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Blessures </a:t>
            </a:r>
            <a:r>
              <a:rPr lang="fr-FR" baseline="0" dirty="0" err="1" smtClean="0"/>
              <a:t>nbses</a:t>
            </a:r>
            <a:r>
              <a:rPr lang="fr-FR" baseline="0" dirty="0" smtClean="0"/>
              <a:t> avec incidence constante voir en augmentation (le </a:t>
            </a:r>
            <a:r>
              <a:rPr lang="fr-FR" baseline="0" dirty="0" err="1" smtClean="0"/>
              <a:t>covid</a:t>
            </a:r>
            <a:r>
              <a:rPr lang="fr-FR" baseline="0" dirty="0" smtClean="0"/>
              <a:t> ne va surement pas aider ?)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Comprendre les mécanismes qui augmente la susceptibilité de se blesser </a:t>
            </a:r>
            <a:r>
              <a:rPr lang="fr-FR" baseline="0" dirty="0" smtClean="0">
                <a:sym typeface="Wingdings"/>
              </a:rPr>
              <a:t> permet d’estimer le risque en identifiant des facteurs I/E influençant  </a:t>
            </a:r>
            <a:r>
              <a:rPr lang="fr-FR" baseline="0" dirty="0" smtClean="0"/>
              <a:t>enjeu majeur dans une démarche d’amélioration prévention/rééducation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8AF7E-930C-BA43-8BD9-CB28F7B3F65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826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FR" dirty="0" smtClean="0"/>
              <a:t>Anatomie des </a:t>
            </a:r>
            <a:r>
              <a:rPr lang="fr-FR" dirty="0" err="1" smtClean="0"/>
              <a:t>IJs</a:t>
            </a:r>
            <a:endParaRPr lang="fr-FR" dirty="0" smtClean="0"/>
          </a:p>
          <a:p>
            <a:pPr marL="228600" indent="-228600">
              <a:buAutoNum type="arabicParenR"/>
            </a:pPr>
            <a:r>
              <a:rPr lang="fr-FR" dirty="0" smtClean="0"/>
              <a:t>(production de force H</a:t>
            </a:r>
            <a:r>
              <a:rPr lang="fr-FR" baseline="0" dirty="0" smtClean="0"/>
              <a:t> via extension de hanche et flexion genou)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Blessures </a:t>
            </a:r>
            <a:r>
              <a:rPr lang="fr-FR" baseline="0" dirty="0" err="1" smtClean="0"/>
              <a:t>nbses</a:t>
            </a:r>
            <a:r>
              <a:rPr lang="fr-FR" baseline="0" dirty="0" smtClean="0"/>
              <a:t> avec incidence constante voir en augmentation (le </a:t>
            </a:r>
            <a:r>
              <a:rPr lang="fr-FR" baseline="0" dirty="0" err="1" smtClean="0"/>
              <a:t>covid</a:t>
            </a:r>
            <a:r>
              <a:rPr lang="fr-FR" baseline="0" dirty="0" smtClean="0"/>
              <a:t> ne va surement pas aider ?)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Comprendre les mécanismes qui augmente la susceptibilité de se blesser </a:t>
            </a:r>
            <a:r>
              <a:rPr lang="fr-FR" baseline="0" dirty="0" smtClean="0">
                <a:sym typeface="Wingdings"/>
              </a:rPr>
              <a:t> permet d’estimer le risque en identifiant des facteurs I/E influençant  </a:t>
            </a:r>
            <a:r>
              <a:rPr lang="fr-FR" baseline="0" dirty="0" smtClean="0"/>
              <a:t>enjeu majeur dans une démarche d’amélioration prévention/rééducation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8AF7E-930C-BA43-8BD9-CB28F7B3F65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826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FR" dirty="0" smtClean="0"/>
              <a:t>Anatomie des </a:t>
            </a:r>
            <a:r>
              <a:rPr lang="fr-FR" dirty="0" err="1" smtClean="0"/>
              <a:t>IJs</a:t>
            </a:r>
            <a:endParaRPr lang="fr-FR" dirty="0" smtClean="0"/>
          </a:p>
          <a:p>
            <a:pPr marL="228600" indent="-228600">
              <a:buAutoNum type="arabicParenR"/>
            </a:pPr>
            <a:r>
              <a:rPr lang="fr-FR" dirty="0" smtClean="0"/>
              <a:t>(production de force H</a:t>
            </a:r>
            <a:r>
              <a:rPr lang="fr-FR" baseline="0" dirty="0" smtClean="0"/>
              <a:t> via extension de hanche et flexion genou)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Blessures </a:t>
            </a:r>
            <a:r>
              <a:rPr lang="fr-FR" baseline="0" dirty="0" err="1" smtClean="0"/>
              <a:t>nbses</a:t>
            </a:r>
            <a:r>
              <a:rPr lang="fr-FR" baseline="0" dirty="0" smtClean="0"/>
              <a:t> avec incidence constante voir en augmentation (le </a:t>
            </a:r>
            <a:r>
              <a:rPr lang="fr-FR" baseline="0" dirty="0" err="1" smtClean="0"/>
              <a:t>covid</a:t>
            </a:r>
            <a:r>
              <a:rPr lang="fr-FR" baseline="0" dirty="0" smtClean="0"/>
              <a:t> ne va surement pas aider ?)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Comprendre les mécanismes qui augmente la susceptibilité de se blesser </a:t>
            </a:r>
            <a:r>
              <a:rPr lang="fr-FR" baseline="0" dirty="0" smtClean="0">
                <a:sym typeface="Wingdings"/>
              </a:rPr>
              <a:t> permet d’estimer le risque en identifiant des facteurs I/E influençant  </a:t>
            </a:r>
            <a:r>
              <a:rPr lang="fr-FR" baseline="0" dirty="0" smtClean="0"/>
              <a:t>enjeu majeur dans une démarche d’amélioration prévention/rééducation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8AF7E-930C-BA43-8BD9-CB28F7B3F65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826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FR" dirty="0" smtClean="0"/>
              <a:t>Anatomie des </a:t>
            </a:r>
            <a:r>
              <a:rPr lang="fr-FR" dirty="0" err="1" smtClean="0"/>
              <a:t>IJs</a:t>
            </a:r>
            <a:endParaRPr lang="fr-FR" dirty="0" smtClean="0"/>
          </a:p>
          <a:p>
            <a:pPr marL="228600" indent="-228600">
              <a:buAutoNum type="arabicParenR"/>
            </a:pPr>
            <a:r>
              <a:rPr lang="fr-FR" dirty="0" smtClean="0"/>
              <a:t>(production de force H</a:t>
            </a:r>
            <a:r>
              <a:rPr lang="fr-FR" baseline="0" dirty="0" smtClean="0"/>
              <a:t> via extension de hanche et flexion genou)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Blessures </a:t>
            </a:r>
            <a:r>
              <a:rPr lang="fr-FR" baseline="0" dirty="0" err="1" smtClean="0"/>
              <a:t>nbses</a:t>
            </a:r>
            <a:r>
              <a:rPr lang="fr-FR" baseline="0" dirty="0" smtClean="0"/>
              <a:t> avec incidence constante voir en augmentation (le </a:t>
            </a:r>
            <a:r>
              <a:rPr lang="fr-FR" baseline="0" dirty="0" err="1" smtClean="0"/>
              <a:t>covid</a:t>
            </a:r>
            <a:r>
              <a:rPr lang="fr-FR" baseline="0" dirty="0" smtClean="0"/>
              <a:t> ne va surement pas aider ?)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Comprendre les mécanismes qui augmente la susceptibilité de se blesser </a:t>
            </a:r>
            <a:r>
              <a:rPr lang="fr-FR" baseline="0" dirty="0" smtClean="0">
                <a:sym typeface="Wingdings"/>
              </a:rPr>
              <a:t> permet d’estimer le risque en identifiant des facteurs I/E influençant  </a:t>
            </a:r>
            <a:r>
              <a:rPr lang="fr-FR" baseline="0" dirty="0" smtClean="0"/>
              <a:t>enjeu majeur dans une démarche d’amélioration prévention/rééducation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8AF7E-930C-BA43-8BD9-CB28F7B3F65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826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E9FF-56E6-8D42-8F21-C2FB3AFC2CBD}" type="datetimeFigureOut">
              <a:rPr lang="fr-FR" smtClean="0"/>
              <a:t>16/01/24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1A80-DED0-1444-8FA6-C613658B26AD}" type="slidenum">
              <a:rPr lang="fr-FR" smtClean="0"/>
              <a:t>‹#›</a:t>
            </a:fld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E9FF-56E6-8D42-8F21-C2FB3AFC2CBD}" type="datetimeFigureOut">
              <a:rPr lang="fr-FR" smtClean="0"/>
              <a:t>16/01/24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1A80-DED0-1444-8FA6-C613658B26AD}" type="slidenum">
              <a:rPr lang="fr-FR" smtClean="0"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F3E9FF-56E6-8D42-8F21-C2FB3AFC2CBD}" type="datetimeFigureOut">
              <a:rPr lang="fr-FR" smtClean="0"/>
              <a:t>16/01/24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1A80-DED0-1444-8FA6-C613658B26A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F3E9FF-56E6-8D42-8F21-C2FB3AFC2CBD}" type="datetimeFigureOut">
              <a:rPr lang="fr-FR" smtClean="0"/>
              <a:t>16/01/24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1A80-DED0-1444-8FA6-C613658B26AD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F3E9FF-56E6-8D42-8F21-C2FB3AFC2CBD}" type="datetimeFigureOut">
              <a:rPr lang="fr-FR" smtClean="0"/>
              <a:t>16/01/24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1A80-DED0-1444-8FA6-C613658B26AD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E9FF-56E6-8D42-8F21-C2FB3AFC2CBD}" type="datetimeFigureOut">
              <a:rPr lang="fr-FR" smtClean="0"/>
              <a:t>16/01/24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1A80-DED0-1444-8FA6-C613658B26A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E9FF-56E6-8D42-8F21-C2FB3AFC2CBD}" type="datetimeFigureOut">
              <a:rPr lang="fr-FR" smtClean="0"/>
              <a:t>16/01/24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1A80-DED0-1444-8FA6-C613658B26A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rme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E9FF-56E6-8D42-8F21-C2FB3AFC2CBD}" type="datetimeFigureOut">
              <a:rPr lang="fr-FR" smtClean="0"/>
              <a:t>16/01/24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1A80-DED0-1444-8FA6-C613658B26AD}" type="slidenum">
              <a:rPr lang="fr-FR" smtClean="0"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E9FF-56E6-8D42-8F21-C2FB3AFC2CBD}" type="datetimeFigureOut">
              <a:rPr lang="fr-FR" smtClean="0"/>
              <a:t>16/01/24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1A80-DED0-1444-8FA6-C613658B26A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F3E9FF-56E6-8D42-8F21-C2FB3AFC2CBD}" type="datetimeFigureOut">
              <a:rPr lang="fr-FR" smtClean="0"/>
              <a:t>16/01/24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6F1A80-DED0-1444-8FA6-C613658B26AD}" type="slidenum">
              <a:rPr lang="fr-FR" smtClean="0"/>
              <a:t>‹#›</a:t>
            </a:fld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E9FF-56E6-8D42-8F21-C2FB3AFC2CBD}" type="datetimeFigureOut">
              <a:rPr lang="fr-FR" smtClean="0"/>
              <a:t>16/01/24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1A80-DED0-1444-8FA6-C613658B26A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E9FF-56E6-8D42-8F21-C2FB3AFC2CBD}" type="datetimeFigureOut">
              <a:rPr lang="fr-FR" smtClean="0"/>
              <a:t>16/01/24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1A80-DED0-1444-8FA6-C613658B26A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s, Haut et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E9FF-56E6-8D42-8F21-C2FB3AFC2CBD}" type="datetimeFigureOut">
              <a:rPr lang="fr-FR" smtClean="0"/>
              <a:t>16/01/24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1A80-DED0-1444-8FA6-C613658B26AD}" type="slidenum">
              <a:rPr lang="fr-FR" smtClean="0"/>
              <a:t>‹#›</a:t>
            </a:fld>
            <a:endParaRPr lang="fr-FR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E9FF-56E6-8D42-8F21-C2FB3AFC2CBD}" type="datetimeFigureOut">
              <a:rPr lang="fr-FR" smtClean="0"/>
              <a:t>16/01/24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1A80-DED0-1444-8FA6-C613658B26AD}" type="slidenum">
              <a:rPr lang="fr-FR" smtClean="0"/>
              <a:t>‹#›</a:t>
            </a:fld>
            <a:endParaRPr lang="fr-FR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E9FF-56E6-8D42-8F21-C2FB3AFC2CBD}" type="datetimeFigureOut">
              <a:rPr lang="fr-FR" smtClean="0"/>
              <a:t>16/01/24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1A80-DED0-1444-8FA6-C613658B26AD}" type="slidenum">
              <a:rPr lang="fr-FR" smtClean="0"/>
              <a:t>‹#›</a:t>
            </a:fld>
            <a:endParaRPr lang="fr-FR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E9FF-56E6-8D42-8F21-C2FB3AFC2CBD}" type="datetimeFigureOut">
              <a:rPr lang="fr-FR" smtClean="0"/>
              <a:t>16/01/24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1A80-DED0-1444-8FA6-C613658B26A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CF3E9FF-56E6-8D42-8F21-C2FB3AFC2CBD}" type="datetimeFigureOut">
              <a:rPr lang="fr-FR" smtClean="0"/>
              <a:t>16/01/24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56F1A80-DED0-1444-8FA6-C613658B26AD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microsoft.com/office/2007/relationships/hdphoto" Target="../media/hdphoto10.wdp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7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microsoft.com/office/2007/relationships/hdphoto" Target="../media/hdphoto18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microsoft.com/office/2007/relationships/hdphoto" Target="../media/hdphoto19.wdp"/><Relationship Id="rId5" Type="http://schemas.openxmlformats.org/officeDocument/2006/relationships/image" Target="../media/image32.jpeg"/><Relationship Id="rId6" Type="http://schemas.microsoft.com/office/2007/relationships/hdphoto" Target="../media/hdphoto20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jpeg"/><Relationship Id="rId9" Type="http://schemas.openxmlformats.org/officeDocument/2006/relationships/image" Target="../media/image39.jpeg"/><Relationship Id="rId10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jpeg"/><Relationship Id="rId12" Type="http://schemas.microsoft.com/office/2007/relationships/hdphoto" Target="../media/hdphoto2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eg"/><Relationship Id="rId4" Type="http://schemas.microsoft.com/office/2007/relationships/hdphoto" Target="../media/hdphoto22.wdp"/><Relationship Id="rId5" Type="http://schemas.openxmlformats.org/officeDocument/2006/relationships/image" Target="../media/image43.jpeg"/><Relationship Id="rId6" Type="http://schemas.microsoft.com/office/2007/relationships/hdphoto" Target="../media/hdphoto23.wdp"/><Relationship Id="rId7" Type="http://schemas.openxmlformats.org/officeDocument/2006/relationships/image" Target="../media/image44.jpeg"/><Relationship Id="rId8" Type="http://schemas.microsoft.com/office/2007/relationships/hdphoto" Target="../media/hdphoto24.wdp"/><Relationship Id="rId9" Type="http://schemas.openxmlformats.org/officeDocument/2006/relationships/image" Target="../media/image45.jpeg"/><Relationship Id="rId10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microsoft.com/office/2007/relationships/hdphoto" Target="../media/hdphoto2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microsoft.com/office/2007/relationships/hdphoto" Target="../media/hdphoto27.wdp"/><Relationship Id="rId5" Type="http://schemas.openxmlformats.org/officeDocument/2006/relationships/image" Target="../media/image50.jpeg"/><Relationship Id="rId6" Type="http://schemas.microsoft.com/office/2007/relationships/hdphoto" Target="../media/hdphoto28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2.xml"/><Relationship Id="rId12" Type="http://schemas.openxmlformats.org/officeDocument/2006/relationships/image" Target="../media/image14.jpeg"/><Relationship Id="rId13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microsoft.com/office/2007/relationships/hdphoto" Target="../media/hdphoto5.wdp"/><Relationship Id="rId5" Type="http://schemas.openxmlformats.org/officeDocument/2006/relationships/image" Target="../media/image16.jpeg"/><Relationship Id="rId6" Type="http://schemas.microsoft.com/office/2007/relationships/hdphoto" Target="../media/hdphoto6.wdp"/><Relationship Id="rId7" Type="http://schemas.openxmlformats.org/officeDocument/2006/relationships/image" Target="../media/image17.jpeg"/><Relationship Id="rId8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microsoft.com/office/2007/relationships/hdphoto" Target="../media/hdphoto8.wdp"/><Relationship Id="rId5" Type="http://schemas.openxmlformats.org/officeDocument/2006/relationships/image" Target="../media/image19.jpeg"/><Relationship Id="rId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microsoft.com/office/2007/relationships/hdphoto" Target="../media/hdphoto10.wdp"/><Relationship Id="rId5" Type="http://schemas.openxmlformats.org/officeDocument/2006/relationships/image" Target="../media/image21.jpeg"/><Relationship Id="rId6" Type="http://schemas.microsoft.com/office/2007/relationships/hdphoto" Target="../media/hdphoto11.wdp"/><Relationship Id="rId7" Type="http://schemas.openxmlformats.org/officeDocument/2006/relationships/image" Target="../media/image22.jpeg"/><Relationship Id="rId8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microsoft.com/office/2007/relationships/hdphoto" Target="../media/hdphoto10.wdp"/><Relationship Id="rId5" Type="http://schemas.openxmlformats.org/officeDocument/2006/relationships/image" Target="../media/image24.jpeg"/><Relationship Id="rId6" Type="http://schemas.microsoft.com/office/2007/relationships/hdphoto" Target="../media/hdphoto14.wdp"/><Relationship Id="rId7" Type="http://schemas.openxmlformats.org/officeDocument/2006/relationships/image" Target="../media/image25.jpeg"/><Relationship Id="rId8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77877" y="6130213"/>
            <a:ext cx="15318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  <a:latin typeface="Comic Sans MS" charset="0"/>
                <a:cs typeface="Comic Sans MS" charset="0"/>
              </a:rPr>
              <a:t>Antoine Ferré</a:t>
            </a:r>
            <a:endParaRPr lang="fr-FR" sz="1600" dirty="0">
              <a:solidFill>
                <a:srgbClr val="00000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842" y="2776424"/>
            <a:ext cx="4187649" cy="2599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1" y="5834901"/>
            <a:ext cx="2658880" cy="98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491" y="5850993"/>
            <a:ext cx="2440509" cy="9187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9841" y="235003"/>
            <a:ext cx="88727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800" dirty="0">
                <a:solidFill>
                  <a:schemeClr val="bg1"/>
                </a:solidFill>
              </a:rPr>
              <a:t>Is overactive hamstrings the drop of water that broke the camel’s back ? </a:t>
            </a:r>
            <a:endParaRPr lang="fr-BE" sz="2800" dirty="0" smtClean="0">
              <a:solidFill>
                <a:schemeClr val="bg1"/>
              </a:solidFill>
            </a:endParaRPr>
          </a:p>
          <a:p>
            <a:pPr algn="ctr"/>
            <a:endParaRPr lang="fr-BE" sz="1400" dirty="0">
              <a:solidFill>
                <a:schemeClr val="bg1"/>
              </a:solidFill>
            </a:endParaRPr>
          </a:p>
          <a:p>
            <a:pPr algn="ctr"/>
            <a:r>
              <a:rPr lang="fr-BE" sz="2800" i="1" dirty="0">
                <a:solidFill>
                  <a:schemeClr val="bg1"/>
                </a:solidFill>
              </a:rPr>
              <a:t>A case study of </a:t>
            </a:r>
            <a:r>
              <a:rPr lang="fr-BE" sz="2800" i="1" dirty="0" smtClean="0">
                <a:solidFill>
                  <a:schemeClr val="bg1"/>
                </a:solidFill>
              </a:rPr>
              <a:t>an </a:t>
            </a:r>
            <a:r>
              <a:rPr lang="fr-BE" sz="2800" i="1" dirty="0">
                <a:solidFill>
                  <a:schemeClr val="bg1"/>
                </a:solidFill>
              </a:rPr>
              <a:t>hamstring muscle injury during curve sprinting</a:t>
            </a:r>
            <a:endParaRPr lang="fr-B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1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122" y="513769"/>
            <a:ext cx="8737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 smtClean="0">
                <a:solidFill>
                  <a:srgbClr val="CCFFCC"/>
                </a:solidFill>
              </a:rPr>
              <a:t>Quelle pattern d’activation musculaire ? </a:t>
            </a:r>
            <a:endParaRPr lang="fr-FR" sz="4000" dirty="0"/>
          </a:p>
        </p:txBody>
      </p:sp>
      <p:sp>
        <p:nvSpPr>
          <p:cNvPr id="14" name="Rectangle 13"/>
          <p:cNvSpPr/>
          <p:nvPr/>
        </p:nvSpPr>
        <p:spPr>
          <a:xfrm>
            <a:off x="106124" y="3081909"/>
            <a:ext cx="2934172" cy="1769715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endParaRPr lang="fr-FR" sz="1400" b="1" dirty="0" smtClean="0">
              <a:solidFill>
                <a:srgbClr val="FF0000"/>
              </a:solidFill>
              <a:latin typeface="Times New Roman"/>
              <a:ea typeface="Times New Roman" charset="0"/>
              <a:cs typeface="Times New Roman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400" dirty="0" err="1" smtClean="0">
                <a:latin typeface="Times New Roman"/>
                <a:ea typeface="Times New Roman" charset="0"/>
                <a:cs typeface="Times New Roman"/>
              </a:rPr>
              <a:t>Late</a:t>
            </a: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 swing/first stance transition phase </a:t>
            </a:r>
            <a:r>
              <a:rPr lang="fr-FR" sz="1400" dirty="0" smtClean="0">
                <a:latin typeface="Times New Roman"/>
                <a:ea typeface="Times New Roman" charset="0"/>
                <a:cs typeface="Times New Roman"/>
                <a:sym typeface="Wingdings"/>
              </a:rPr>
              <a:t> pic EMG</a:t>
            </a:r>
            <a:endParaRPr lang="fr-FR" sz="1400" dirty="0" smtClean="0">
              <a:latin typeface="Times New Roman"/>
              <a:ea typeface="Times New Roman" charset="0"/>
              <a:cs typeface="Times New Roman"/>
            </a:endParaRPr>
          </a:p>
          <a:p>
            <a:pPr algn="just">
              <a:defRPr/>
            </a:pPr>
            <a:r>
              <a:rPr lang="fr-FR" sz="1050" i="1" dirty="0" smtClean="0">
                <a:latin typeface="Times New Roman"/>
                <a:ea typeface="Times New Roman" charset="0"/>
                <a:cs typeface="Times New Roman"/>
              </a:rPr>
              <a:t>(</a:t>
            </a:r>
            <a:r>
              <a:rPr lang="fr-FR" sz="1050" i="1" dirty="0" err="1">
                <a:latin typeface="Times New Roman"/>
                <a:ea typeface="Times New Roman" charset="0"/>
                <a:cs typeface="Times New Roman"/>
              </a:rPr>
              <a:t>Z</a:t>
            </a:r>
            <a:r>
              <a:rPr lang="fr-FR" sz="1050" i="1" dirty="0" err="1" smtClean="0">
                <a:latin typeface="Times New Roman"/>
                <a:ea typeface="Times New Roman" charset="0"/>
                <a:cs typeface="Times New Roman"/>
              </a:rPr>
              <a:t>hong</a:t>
            </a:r>
            <a:r>
              <a:rPr lang="fr-FR" sz="1050" i="1" dirty="0" smtClean="0">
                <a:latin typeface="Times New Roman"/>
                <a:ea typeface="Times New Roman" charset="0"/>
                <a:cs typeface="Times New Roman"/>
              </a:rPr>
              <a:t> et al. 2017; Nagano et al. 2014; </a:t>
            </a:r>
            <a:r>
              <a:rPr lang="fr-FR" sz="1050" i="1" dirty="0" err="1" smtClean="0">
                <a:latin typeface="Times New Roman"/>
                <a:ea typeface="Times New Roman" charset="0"/>
                <a:cs typeface="Times New Roman"/>
              </a:rPr>
              <a:t>Hegyi</a:t>
            </a:r>
            <a:r>
              <a:rPr lang="fr-FR" sz="1050" i="1" dirty="0" smtClean="0">
                <a:latin typeface="Times New Roman"/>
                <a:ea typeface="Times New Roman" charset="0"/>
                <a:cs typeface="Times New Roman"/>
              </a:rPr>
              <a:t> et al. 2019)</a:t>
            </a:r>
          </a:p>
          <a:p>
            <a:pPr algn="just">
              <a:defRPr/>
            </a:pPr>
            <a:endParaRPr lang="fr-FR" sz="1050" i="1" dirty="0" smtClean="0">
              <a:latin typeface="Times New Roman"/>
              <a:ea typeface="Times New Roman" charset="0"/>
              <a:cs typeface="Times New Roman"/>
            </a:endParaRPr>
          </a:p>
          <a:p>
            <a:pPr marL="171450" indent="-171450" algn="just">
              <a:buFont typeface="Arial"/>
              <a:buChar char="•"/>
              <a:defRPr/>
            </a:pP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Sprinter est indispensable !</a:t>
            </a:r>
          </a:p>
          <a:p>
            <a:pPr algn="just">
              <a:defRPr/>
            </a:pPr>
            <a:r>
              <a:rPr lang="fr-FR" sz="1050" i="1" dirty="0" smtClean="0">
                <a:latin typeface="Times New Roman"/>
                <a:ea typeface="Times New Roman" charset="0"/>
                <a:cs typeface="Times New Roman"/>
              </a:rPr>
              <a:t>(VD </a:t>
            </a:r>
            <a:r>
              <a:rPr lang="fr-FR" sz="1050" i="1" dirty="0" err="1" smtClean="0">
                <a:latin typeface="Times New Roman"/>
                <a:ea typeface="Times New Roman" charset="0"/>
                <a:cs typeface="Times New Roman"/>
              </a:rPr>
              <a:t>Tilaar</a:t>
            </a:r>
            <a:r>
              <a:rPr lang="fr-FR" sz="1050" i="1" dirty="0" smtClean="0">
                <a:latin typeface="Times New Roman"/>
                <a:ea typeface="Times New Roman" charset="0"/>
                <a:cs typeface="Times New Roman"/>
              </a:rPr>
              <a:t> et al. 2017; </a:t>
            </a:r>
            <a:r>
              <a:rPr lang="fr-FR" sz="1050" i="1" dirty="0" err="1" smtClean="0">
                <a:latin typeface="Times New Roman"/>
                <a:ea typeface="Times New Roman" charset="0"/>
                <a:cs typeface="Times New Roman"/>
              </a:rPr>
              <a:t>Buscheit</a:t>
            </a:r>
            <a:r>
              <a:rPr lang="fr-FR" sz="1050" i="1" dirty="0" smtClean="0">
                <a:latin typeface="Times New Roman"/>
                <a:ea typeface="Times New Roman" charset="0"/>
                <a:cs typeface="Times New Roman"/>
              </a:rPr>
              <a:t> et al. 2017)</a:t>
            </a:r>
          </a:p>
          <a:p>
            <a:pPr lvl="1" algn="just">
              <a:defRPr/>
            </a:pPr>
            <a:endParaRPr lang="fr-FR" sz="1100" i="1" dirty="0" smtClean="0">
              <a:latin typeface="Times New Roman"/>
              <a:ea typeface="Times New Roman" charset="0"/>
              <a:cs typeface="Times New Roman"/>
            </a:endParaRPr>
          </a:p>
        </p:txBody>
      </p:sp>
      <p:pic>
        <p:nvPicPr>
          <p:cNvPr id="20" name="Image 19" descr="Capture d’écran 2020-09-02 à 18.44.53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06" t="67128"/>
          <a:stretch/>
        </p:blipFill>
        <p:spPr>
          <a:xfrm>
            <a:off x="133193" y="5335206"/>
            <a:ext cx="2636209" cy="1304767"/>
          </a:xfrm>
          <a:prstGeom prst="rect">
            <a:avLst/>
          </a:prstGeom>
        </p:spPr>
      </p:pic>
      <p:sp>
        <p:nvSpPr>
          <p:cNvPr id="26" name="Flèche vers la droite 25"/>
          <p:cNvSpPr/>
          <p:nvPr/>
        </p:nvSpPr>
        <p:spPr>
          <a:xfrm>
            <a:off x="3243717" y="4106352"/>
            <a:ext cx="951764" cy="5529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IMG_020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7" b="42778"/>
          <a:stretch/>
        </p:blipFill>
        <p:spPr>
          <a:xfrm>
            <a:off x="7522284" y="2019535"/>
            <a:ext cx="1621716" cy="1799794"/>
          </a:xfrm>
          <a:prstGeom prst="rect">
            <a:avLst/>
          </a:prstGeom>
        </p:spPr>
      </p:pic>
      <p:pic>
        <p:nvPicPr>
          <p:cNvPr id="2" name="Image 1" descr="Capture d’écran 2021-10-13 à 10.22.37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91" y="3905825"/>
            <a:ext cx="4841411" cy="29413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36470" y="5075599"/>
            <a:ext cx="703826" cy="1422854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548288"/>
              </p:ext>
            </p:extLst>
          </p:nvPr>
        </p:nvGraphicFramePr>
        <p:xfrm>
          <a:off x="0" y="3175"/>
          <a:ext cx="9144001" cy="371475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1908007"/>
                <a:gridCol w="2498508"/>
                <a:gridCol w="2659304"/>
                <a:gridCol w="2078182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bg1"/>
                          </a:solidFill>
                        </a:rPr>
                        <a:t>    </a:t>
                      </a:r>
                      <a:r>
                        <a:rPr lang="fr-FR" sz="1800" b="1" dirty="0" smtClean="0">
                          <a:solidFill>
                            <a:srgbClr val="000000"/>
                          </a:solidFill>
                        </a:rPr>
                        <a:t>Pourquoi ?</a:t>
                      </a:r>
                      <a:endParaRPr lang="fr-FR" sz="1800" b="1" dirty="0">
                        <a:solidFill>
                          <a:srgbClr val="000000"/>
                        </a:solidFill>
                      </a:endParaRPr>
                    </a:p>
                  </a:txBody>
                  <a:tcPr marT="45798" marB="4579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Cas clinique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Points clés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3247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122" y="513769"/>
            <a:ext cx="8737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 smtClean="0">
                <a:solidFill>
                  <a:srgbClr val="CCFFCC"/>
                </a:solidFill>
              </a:rPr>
              <a:t>Quelle influence des autres muscles ? </a:t>
            </a:r>
            <a:endParaRPr lang="fr-FR" sz="4000" dirty="0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296886"/>
              </p:ext>
            </p:extLst>
          </p:nvPr>
        </p:nvGraphicFramePr>
        <p:xfrm>
          <a:off x="0" y="3175"/>
          <a:ext cx="9144001" cy="371475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1908007"/>
                <a:gridCol w="2498508"/>
                <a:gridCol w="2659304"/>
                <a:gridCol w="2078182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bg1"/>
                          </a:solidFill>
                        </a:rPr>
                        <a:t>    </a:t>
                      </a:r>
                      <a:r>
                        <a:rPr lang="fr-FR" sz="1800" b="1" dirty="0" smtClean="0">
                          <a:solidFill>
                            <a:srgbClr val="000000"/>
                          </a:solidFill>
                        </a:rPr>
                        <a:t>Pourquoi ?</a:t>
                      </a:r>
                      <a:endParaRPr lang="fr-FR" sz="1800" b="1" dirty="0">
                        <a:solidFill>
                          <a:srgbClr val="000000"/>
                        </a:solidFill>
                      </a:endParaRPr>
                    </a:p>
                  </a:txBody>
                  <a:tcPr marT="45798" marB="4579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Cas clinique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Points clés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Image 1" descr="Capture d’écran 2021-10-14 à 07.40.54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40" y="2334852"/>
            <a:ext cx="6864215" cy="449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0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122" y="513769"/>
            <a:ext cx="70108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 smtClean="0">
                <a:solidFill>
                  <a:srgbClr val="CCFFCC"/>
                </a:solidFill>
              </a:rPr>
              <a:t>Quelle influence de la fatigue ? </a:t>
            </a:r>
            <a:endParaRPr lang="fr-FR" sz="4000" dirty="0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297599"/>
              </p:ext>
            </p:extLst>
          </p:nvPr>
        </p:nvGraphicFramePr>
        <p:xfrm>
          <a:off x="0" y="3175"/>
          <a:ext cx="9144001" cy="371475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1908007"/>
                <a:gridCol w="2498508"/>
                <a:gridCol w="2659304"/>
                <a:gridCol w="2078182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bg1"/>
                          </a:solidFill>
                        </a:rPr>
                        <a:t>    </a:t>
                      </a:r>
                      <a:r>
                        <a:rPr lang="fr-FR" sz="1800" b="1" dirty="0" smtClean="0">
                          <a:solidFill>
                            <a:srgbClr val="000000"/>
                          </a:solidFill>
                        </a:rPr>
                        <a:t>Pourquoi ?</a:t>
                      </a:r>
                      <a:endParaRPr lang="fr-FR" sz="1800" b="1" dirty="0">
                        <a:solidFill>
                          <a:srgbClr val="000000"/>
                        </a:solidFill>
                      </a:endParaRPr>
                    </a:p>
                  </a:txBody>
                  <a:tcPr marT="45798" marB="4579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Cas clinique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Points clés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r="17963"/>
          <a:stretch>
            <a:fillRect/>
          </a:stretch>
        </p:blipFill>
        <p:spPr bwMode="auto">
          <a:xfrm>
            <a:off x="7117010" y="374650"/>
            <a:ext cx="2026991" cy="209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IMG_1384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54" t="15081" r="46574" b="8701"/>
          <a:stretch/>
        </p:blipFill>
        <p:spPr>
          <a:xfrm>
            <a:off x="-1" y="2218427"/>
            <a:ext cx="5861867" cy="46395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68973" y="3519765"/>
            <a:ext cx="3088964" cy="2308324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endParaRPr lang="fr-FR" sz="1600" dirty="0" smtClean="0">
              <a:solidFill>
                <a:srgbClr val="000000"/>
              </a:solidFill>
              <a:latin typeface="Times New Roman"/>
              <a:ea typeface="Times New Roman" charset="0"/>
              <a:cs typeface="Times New Roman"/>
            </a:endParaRPr>
          </a:p>
          <a:p>
            <a:pPr algn="just">
              <a:defRPr/>
            </a:pPr>
            <a:r>
              <a:rPr lang="fr-FR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Diminution :</a:t>
            </a:r>
          </a:p>
          <a:p>
            <a:pPr algn="just">
              <a:defRPr/>
            </a:pPr>
            <a:endParaRPr lang="fr-FR" sz="1600" dirty="0" smtClean="0">
              <a:solidFill>
                <a:srgbClr val="000000"/>
              </a:solidFill>
              <a:latin typeface="Times New Roman"/>
              <a:ea typeface="Times New Roman" charset="0"/>
              <a:cs typeface="Times New Roman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Stabilité du genou </a:t>
            </a:r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Énergie absorbée/transférée par MTU</a:t>
            </a:r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Raideur du MI</a:t>
            </a:r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Contrôle LP</a:t>
            </a:r>
          </a:p>
          <a:p>
            <a:pPr algn="just">
              <a:defRPr/>
            </a:pPr>
            <a:endParaRPr lang="fr-FR" sz="1600" dirty="0" smtClean="0">
              <a:solidFill>
                <a:srgbClr val="000000"/>
              </a:solidFill>
              <a:latin typeface="Times New Roman"/>
              <a:ea typeface="Times New Roman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8716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122" y="513769"/>
            <a:ext cx="8737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 smtClean="0">
                <a:solidFill>
                  <a:srgbClr val="CCFFCC"/>
                </a:solidFill>
              </a:rPr>
              <a:t>Quelle vitesse &amp; volume de sprint ? </a:t>
            </a:r>
            <a:endParaRPr lang="fr-FR" sz="4000" dirty="0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479570"/>
              </p:ext>
            </p:extLst>
          </p:nvPr>
        </p:nvGraphicFramePr>
        <p:xfrm>
          <a:off x="0" y="3175"/>
          <a:ext cx="9144001" cy="371475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1908007"/>
                <a:gridCol w="2498508"/>
                <a:gridCol w="2659304"/>
                <a:gridCol w="2078182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bg1"/>
                          </a:solidFill>
                        </a:rPr>
                        <a:t>    </a:t>
                      </a:r>
                      <a:r>
                        <a:rPr lang="fr-FR" sz="1800" b="1" dirty="0" smtClean="0">
                          <a:solidFill>
                            <a:srgbClr val="000000"/>
                          </a:solidFill>
                        </a:rPr>
                        <a:t>Pourquoi ?</a:t>
                      </a:r>
                      <a:endParaRPr lang="fr-FR" sz="1800" b="1" dirty="0">
                        <a:solidFill>
                          <a:srgbClr val="000000"/>
                        </a:solidFill>
                      </a:endParaRPr>
                    </a:p>
                  </a:txBody>
                  <a:tcPr marT="45798" marB="4579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Cas clinique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Points clés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Image 3" descr="Capture d’écran 2021-10-14 à 07.15.24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435" y="2975755"/>
            <a:ext cx="5440566" cy="3564778"/>
          </a:xfrm>
          <a:prstGeom prst="rect">
            <a:avLst/>
          </a:prstGeom>
        </p:spPr>
      </p:pic>
      <p:pic>
        <p:nvPicPr>
          <p:cNvPr id="5" name="Image 4" descr="Capture d’écran 2021-10-14 à 07.15.47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" y="3381189"/>
            <a:ext cx="3608495" cy="194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5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3007" y="572654"/>
            <a:ext cx="87060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 smtClean="0">
                <a:solidFill>
                  <a:srgbClr val="CCFFCC"/>
                </a:solidFill>
              </a:rPr>
              <a:t>Chez le sujet : quelles caractéristiques ?</a:t>
            </a:r>
            <a:endParaRPr lang="fr-FR" sz="4000" dirty="0"/>
          </a:p>
        </p:txBody>
      </p:sp>
      <p:sp>
        <p:nvSpPr>
          <p:cNvPr id="14" name="Rectangle 13"/>
          <p:cNvSpPr/>
          <p:nvPr/>
        </p:nvSpPr>
        <p:spPr>
          <a:xfrm>
            <a:off x="153006" y="2370073"/>
            <a:ext cx="4360661" cy="4308872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endParaRPr lang="fr-FR" sz="1400" b="1" dirty="0" smtClean="0">
              <a:solidFill>
                <a:srgbClr val="FF0000"/>
              </a:solidFill>
              <a:latin typeface="Times New Roman"/>
              <a:ea typeface="Times New Roman" charset="0"/>
              <a:cs typeface="Times New Roman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mr-IN" sz="1400" dirty="0" smtClean="0">
                <a:latin typeface="Times New Roman"/>
                <a:ea typeface="Times New Roman" charset="0"/>
                <a:cs typeface="Times New Roman"/>
              </a:rPr>
              <a:t>…</a:t>
            </a:r>
            <a:r>
              <a:rPr lang="nl-BE" sz="1400" dirty="0" smtClean="0">
                <a:latin typeface="Times New Roman"/>
                <a:ea typeface="Times New Roman" charset="0"/>
                <a:cs typeface="Times New Roman"/>
              </a:rPr>
              <a:t> on entendait tapper le sol durant le sprint</a:t>
            </a:r>
            <a:r>
              <a:rPr lang="mr-IN" sz="1400" dirty="0" smtClean="0">
                <a:latin typeface="Times New Roman"/>
                <a:ea typeface="Times New Roman" charset="0"/>
                <a:cs typeface="Times New Roman"/>
              </a:rPr>
              <a:t>…</a:t>
            </a:r>
            <a:endParaRPr lang="nl-BE" sz="1400" dirty="0" smtClean="0">
              <a:latin typeface="Times New Roman"/>
              <a:ea typeface="Times New Roman" charset="0"/>
              <a:cs typeface="Times New Roman"/>
            </a:endParaRPr>
          </a:p>
          <a:p>
            <a:pPr algn="just">
              <a:defRPr/>
            </a:pPr>
            <a:endParaRPr lang="nl-BE" sz="1400" dirty="0" smtClean="0">
              <a:latin typeface="Times New Roman"/>
              <a:ea typeface="Times New Roman" charset="0"/>
              <a:cs typeface="Times New Roman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nl-BE" sz="1400" b="1" u="sng" dirty="0" smtClean="0">
                <a:latin typeface="Times New Roman"/>
                <a:ea typeface="Times New Roman" charset="0"/>
                <a:cs typeface="Times New Roman"/>
              </a:rPr>
              <a:t>P</a:t>
            </a:r>
            <a:r>
              <a:rPr lang="fr-FR" sz="1400" b="1" u="sng" dirty="0" err="1" smtClean="0">
                <a:latin typeface="Times New Roman"/>
                <a:ea typeface="Times New Roman" charset="0"/>
                <a:cs typeface="Times New Roman"/>
              </a:rPr>
              <a:t>rofile</a:t>
            </a:r>
            <a:r>
              <a:rPr lang="fr-FR" sz="1400" b="1" u="sng" dirty="0" smtClean="0">
                <a:latin typeface="Times New Roman"/>
                <a:ea typeface="Times New Roman" charset="0"/>
                <a:cs typeface="Times New Roman"/>
              </a:rPr>
              <a:t> FVP récent </a:t>
            </a: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(</a:t>
            </a:r>
            <a:r>
              <a:rPr lang="fr-FR" sz="1400" dirty="0" err="1" smtClean="0">
                <a:latin typeface="Times New Roman"/>
                <a:ea typeface="Times New Roman" charset="0"/>
                <a:cs typeface="Times New Roman"/>
              </a:rPr>
              <a:t>mysprint</a:t>
            </a: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) : </a:t>
            </a:r>
          </a:p>
          <a:p>
            <a:pPr marL="742950" lvl="1" indent="-285750" algn="just">
              <a:buFont typeface="Wingdings" charset="2"/>
              <a:buChar char="Ø"/>
              <a:defRPr/>
            </a:pP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FH0 = 11,4 N/Kg</a:t>
            </a:r>
          </a:p>
          <a:p>
            <a:pPr marL="742950" lvl="1" indent="-285750" algn="just">
              <a:buFont typeface="Wingdings" charset="2"/>
              <a:buChar char="Ø"/>
              <a:defRPr/>
            </a:pPr>
            <a:r>
              <a:rPr lang="fr-FR" sz="1400" dirty="0" err="1" smtClean="0">
                <a:latin typeface="Times New Roman"/>
                <a:ea typeface="Times New Roman" charset="0"/>
                <a:cs typeface="Times New Roman"/>
              </a:rPr>
              <a:t>Vmax</a:t>
            </a: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 = 9,0 m/s</a:t>
            </a:r>
          </a:p>
          <a:p>
            <a:pPr marL="742950" lvl="1" indent="-285750" algn="just">
              <a:buFont typeface="Wingdings" charset="2"/>
              <a:buChar char="Ø"/>
              <a:defRPr/>
            </a:pP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F0 = 961 N</a:t>
            </a:r>
          </a:p>
          <a:p>
            <a:pPr marL="742950" lvl="1" indent="-285750" algn="just">
              <a:buFont typeface="Wingdings" charset="2"/>
              <a:buChar char="Ø"/>
              <a:defRPr/>
            </a:pPr>
            <a:r>
              <a:rPr lang="fr-FR" sz="1400" dirty="0" err="1" smtClean="0">
                <a:latin typeface="Times New Roman"/>
                <a:ea typeface="Times New Roman" charset="0"/>
                <a:cs typeface="Times New Roman"/>
              </a:rPr>
              <a:t>Pmax</a:t>
            </a: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 = 23,5 W/kg pdc</a:t>
            </a:r>
          </a:p>
          <a:p>
            <a:pPr marL="742950" lvl="1" indent="-285750" algn="just">
              <a:buFont typeface="Wingdings" charset="2"/>
              <a:buChar char="Ø"/>
              <a:defRPr/>
            </a:pPr>
            <a:endParaRPr lang="fr-FR" sz="1400" dirty="0" smtClean="0">
              <a:latin typeface="Times New Roman"/>
              <a:ea typeface="Times New Roman" charset="0"/>
              <a:cs typeface="Times New Roman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Profile du sprinter : </a:t>
            </a:r>
          </a:p>
          <a:p>
            <a:pPr marL="742950" lvl="1" indent="-285750" algn="just">
              <a:buFont typeface="Wingdings" charset="2"/>
              <a:buChar char="Ø"/>
              <a:defRPr/>
            </a:pP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FV = -116,9 (déficit en vitesse max)</a:t>
            </a:r>
          </a:p>
          <a:p>
            <a:pPr marL="742950" lvl="1" indent="-285750" algn="just">
              <a:buFont typeface="Wingdings" charset="2"/>
              <a:buChar char="Ø"/>
              <a:defRPr/>
            </a:pP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Profile explosif-puissant</a:t>
            </a:r>
          </a:p>
          <a:p>
            <a:pPr marL="742950" lvl="1" indent="-285750" algn="just">
              <a:buFont typeface="Wingdings" charset="2"/>
              <a:buChar char="Ø"/>
              <a:defRPr/>
            </a:pPr>
            <a:endParaRPr lang="fr-FR" sz="1400" dirty="0">
              <a:latin typeface="Times New Roman"/>
              <a:ea typeface="Times New Roman" charset="0"/>
              <a:cs typeface="Times New Roman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400" b="1" u="sng" dirty="0" smtClean="0">
                <a:latin typeface="Times New Roman"/>
                <a:ea typeface="Times New Roman" charset="0"/>
                <a:cs typeface="Times New Roman"/>
              </a:rPr>
              <a:t>Evaluation </a:t>
            </a:r>
            <a:r>
              <a:rPr lang="fr-FR" sz="1400" b="1" u="sng" dirty="0" err="1" smtClean="0">
                <a:latin typeface="Times New Roman"/>
                <a:ea typeface="Times New Roman" charset="0"/>
                <a:cs typeface="Times New Roman"/>
              </a:rPr>
              <a:t>isocinétique</a:t>
            </a:r>
            <a:r>
              <a:rPr lang="fr-FR" sz="1400" b="1" u="sng" dirty="0" smtClean="0">
                <a:latin typeface="Times New Roman"/>
                <a:ea typeface="Times New Roman" charset="0"/>
                <a:cs typeface="Times New Roman"/>
              </a:rPr>
              <a:t> </a:t>
            </a: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(-2 mois) : </a:t>
            </a:r>
          </a:p>
          <a:p>
            <a:pPr marL="742950" lvl="1" indent="-285750" algn="just">
              <a:buFont typeface="Wingdings" charset="2"/>
              <a:buChar char="Ø"/>
              <a:defRPr/>
            </a:pP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Ratio mixte &gt; 1,5</a:t>
            </a:r>
          </a:p>
          <a:p>
            <a:pPr marL="742950" lvl="1" indent="-285750" algn="just">
              <a:buFont typeface="Wingdings" charset="2"/>
              <a:buChar char="Ø"/>
              <a:defRPr/>
            </a:pP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Ratio F en N/kg pdc &gt; 4,0</a:t>
            </a:r>
          </a:p>
          <a:p>
            <a:pPr marL="742950" lvl="1" indent="-285750" algn="just">
              <a:buFont typeface="Wingdings" charset="2"/>
              <a:buChar char="Ø"/>
              <a:defRPr/>
            </a:pPr>
            <a:endParaRPr lang="fr-FR" sz="1400" dirty="0">
              <a:latin typeface="Times New Roman"/>
              <a:ea typeface="Times New Roman" charset="0"/>
              <a:cs typeface="Times New Roman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Perfs en haltérophile de l’année :</a:t>
            </a:r>
          </a:p>
          <a:p>
            <a:pPr marL="628650" lvl="1" indent="-171450" algn="just">
              <a:buFont typeface="Wingdings" charset="2"/>
              <a:buChar char="Ø"/>
              <a:defRPr/>
            </a:pPr>
            <a:r>
              <a:rPr lang="fr-FR" sz="1100" i="1" dirty="0" smtClean="0">
                <a:latin typeface="Times New Roman"/>
                <a:ea typeface="Times New Roman" charset="0"/>
                <a:cs typeface="Times New Roman"/>
              </a:rPr>
              <a:t>Snatch (104kg), Front squat (160kg), deadlift (210 kg), clean (132kg)</a:t>
            </a:r>
            <a:r>
              <a:rPr lang="nl-BE" sz="1100" i="1" dirty="0" smtClean="0">
                <a:latin typeface="Times New Roman"/>
                <a:ea typeface="Times New Roman" charset="0"/>
                <a:cs typeface="Times New Roman"/>
              </a:rPr>
              <a:t>, Push-press (100kg) mais plrs patho (hanche-cheville)</a:t>
            </a:r>
            <a:endParaRPr lang="fr-FR" sz="1100" i="1" dirty="0" smtClean="0"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26" name="Flèche vers la droite 25"/>
          <p:cNvSpPr/>
          <p:nvPr/>
        </p:nvSpPr>
        <p:spPr>
          <a:xfrm>
            <a:off x="3702744" y="4040355"/>
            <a:ext cx="1386147" cy="5529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IMG_4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144" y="1572607"/>
            <a:ext cx="1246157" cy="2698345"/>
          </a:xfrm>
          <a:prstGeom prst="rect">
            <a:avLst/>
          </a:prstGeom>
        </p:spPr>
      </p:pic>
      <p:pic>
        <p:nvPicPr>
          <p:cNvPr id="5" name="Image 4" descr="IMG_428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7" t="23424" r="20135" b="25934"/>
          <a:stretch/>
        </p:blipFill>
        <p:spPr>
          <a:xfrm>
            <a:off x="7950557" y="4316850"/>
            <a:ext cx="1208744" cy="2551967"/>
          </a:xfrm>
          <a:prstGeom prst="rect">
            <a:avLst/>
          </a:prstGeom>
        </p:spPr>
      </p:pic>
      <p:pic>
        <p:nvPicPr>
          <p:cNvPr id="8" name="Image 7" descr="IMG_428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6" b="29660"/>
          <a:stretch/>
        </p:blipFill>
        <p:spPr>
          <a:xfrm>
            <a:off x="5459204" y="1572608"/>
            <a:ext cx="2453940" cy="1947636"/>
          </a:xfrm>
          <a:prstGeom prst="rect">
            <a:avLst/>
          </a:prstGeom>
        </p:spPr>
      </p:pic>
      <p:pic>
        <p:nvPicPr>
          <p:cNvPr id="10" name="Image 9" descr="IMG_428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1" r="9816" b="32850"/>
          <a:stretch/>
        </p:blipFill>
        <p:spPr>
          <a:xfrm>
            <a:off x="6068129" y="3489645"/>
            <a:ext cx="1875620" cy="1848578"/>
          </a:xfrm>
          <a:prstGeom prst="rect">
            <a:avLst/>
          </a:prstGeom>
        </p:spPr>
      </p:pic>
      <p:pic>
        <p:nvPicPr>
          <p:cNvPr id="12" name="Image 11" descr="IMG_4284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1" b="20561"/>
          <a:stretch/>
        </p:blipFill>
        <p:spPr>
          <a:xfrm>
            <a:off x="5218911" y="5062115"/>
            <a:ext cx="1476541" cy="1806702"/>
          </a:xfrm>
          <a:prstGeom prst="rect">
            <a:avLst/>
          </a:prstGeom>
        </p:spPr>
      </p:pic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106008"/>
              </p:ext>
            </p:extLst>
          </p:nvPr>
        </p:nvGraphicFramePr>
        <p:xfrm>
          <a:off x="0" y="3175"/>
          <a:ext cx="9144001" cy="371475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1908007"/>
                <a:gridCol w="2498508"/>
                <a:gridCol w="2659304"/>
                <a:gridCol w="2078182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bg1"/>
                          </a:solidFill>
                        </a:rPr>
                        <a:t>   </a:t>
                      </a:r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 Pourquoi ?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Cas clinique</a:t>
                      </a:r>
                    </a:p>
                  </a:txBody>
                  <a:tcPr marT="45798" marB="4579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Points clés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8">
            <a:extLst/>
          </a:blip>
          <a:srcRect t="5463" r="14553"/>
          <a:stretch/>
        </p:blipFill>
        <p:spPr>
          <a:xfrm>
            <a:off x="4974715" y="3471644"/>
            <a:ext cx="1542480" cy="1660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 18" descr="Capture d’écran 2021-01-27 à 20.51.52.p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42" y="5219278"/>
            <a:ext cx="1368507" cy="1649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3534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123" y="513769"/>
            <a:ext cx="54785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 smtClean="0">
                <a:solidFill>
                  <a:srgbClr val="CCFFCC"/>
                </a:solidFill>
              </a:rPr>
              <a:t>Chez le sujet - hyper-activation musculaire :</a:t>
            </a:r>
            <a:endParaRPr lang="fr-FR" sz="4000" dirty="0"/>
          </a:p>
        </p:txBody>
      </p:sp>
      <p:sp>
        <p:nvSpPr>
          <p:cNvPr id="10" name="Rectangle 9"/>
          <p:cNvSpPr/>
          <p:nvPr/>
        </p:nvSpPr>
        <p:spPr>
          <a:xfrm>
            <a:off x="106123" y="2298408"/>
            <a:ext cx="6580223" cy="175432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endParaRPr lang="fr-FR" sz="1200" b="1" dirty="0" smtClean="0">
              <a:solidFill>
                <a:srgbClr val="FF0000"/>
              </a:solidFill>
              <a:latin typeface="Times New Roman"/>
              <a:ea typeface="Times New Roman" charset="0"/>
              <a:cs typeface="Times New Roman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200" dirty="0" smtClean="0">
                <a:latin typeface="Times New Roman"/>
                <a:ea typeface="Times New Roman" charset="0"/>
                <a:cs typeface="Times New Roman"/>
              </a:rPr>
              <a:t>Moyenne des autres sujets durant le sprint (</a:t>
            </a:r>
            <a:r>
              <a:rPr lang="fr-FR" sz="1200" i="1" dirty="0" smtClean="0">
                <a:latin typeface="Times New Roman"/>
                <a:ea typeface="Times New Roman" charset="0"/>
                <a:cs typeface="Times New Roman"/>
              </a:rPr>
              <a:t>en % d’activation maximale volontaire durant un sprint linéaire</a:t>
            </a:r>
            <a:r>
              <a:rPr lang="fr-FR" sz="1200" dirty="0" smtClean="0">
                <a:latin typeface="Times New Roman"/>
                <a:ea typeface="Times New Roman" charset="0"/>
                <a:cs typeface="Times New Roman"/>
              </a:rPr>
              <a:t>) :</a:t>
            </a:r>
          </a:p>
          <a:p>
            <a:pPr marL="742950" lvl="1" indent="-285750" algn="just">
              <a:buFont typeface="Arial"/>
              <a:buChar char="•"/>
              <a:defRPr/>
            </a:pPr>
            <a:r>
              <a:rPr lang="fr-FR" sz="1200" i="1" dirty="0" err="1" smtClean="0">
                <a:latin typeface="Times New Roman"/>
                <a:ea typeface="Times New Roman" charset="0"/>
                <a:cs typeface="Times New Roman"/>
              </a:rPr>
              <a:t>Jbe</a:t>
            </a:r>
            <a:r>
              <a:rPr lang="fr-FR" sz="1200" i="1" dirty="0" smtClean="0">
                <a:latin typeface="Times New Roman"/>
                <a:ea typeface="Times New Roman" charset="0"/>
                <a:cs typeface="Times New Roman"/>
              </a:rPr>
              <a:t> interne : 53,1% (ST); 47,7% (BF)</a:t>
            </a:r>
          </a:p>
          <a:p>
            <a:pPr marL="742950" lvl="1" indent="-285750" algn="just">
              <a:buFont typeface="Arial"/>
              <a:buChar char="•"/>
              <a:defRPr/>
            </a:pPr>
            <a:r>
              <a:rPr lang="fr-FR" sz="1200" i="1" dirty="0" err="1" smtClean="0">
                <a:latin typeface="Times New Roman"/>
                <a:ea typeface="Times New Roman" charset="0"/>
                <a:cs typeface="Times New Roman"/>
              </a:rPr>
              <a:t>Jbe</a:t>
            </a:r>
            <a:r>
              <a:rPr lang="fr-FR" sz="1200" i="1" dirty="0" smtClean="0">
                <a:latin typeface="Times New Roman"/>
                <a:ea typeface="Times New Roman" charset="0"/>
                <a:cs typeface="Times New Roman"/>
              </a:rPr>
              <a:t> externe : 58,7% (ST); 48,0 (BF)</a:t>
            </a:r>
          </a:p>
          <a:p>
            <a:pPr marL="742950" lvl="1" indent="-285750" algn="just">
              <a:buFont typeface="Arial"/>
              <a:buChar char="•"/>
              <a:defRPr/>
            </a:pPr>
            <a:endParaRPr lang="fr-FR" sz="1200" i="1" dirty="0">
              <a:latin typeface="Times New Roman"/>
              <a:ea typeface="Times New Roman" charset="0"/>
              <a:cs typeface="Times New Roman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200" i="1" dirty="0" smtClean="0">
                <a:latin typeface="Times New Roman"/>
                <a:ea typeface="Times New Roman" charset="0"/>
                <a:cs typeface="Times New Roman"/>
              </a:rPr>
              <a:t>Pic maximal d’activation musculaire :</a:t>
            </a:r>
          </a:p>
          <a:p>
            <a:pPr marL="742950" lvl="1" indent="-285750" algn="just">
              <a:buFont typeface="Arial"/>
              <a:buChar char="•"/>
              <a:defRPr/>
            </a:pPr>
            <a:r>
              <a:rPr lang="fr-FR" sz="1200" i="1" dirty="0" err="1">
                <a:latin typeface="Times New Roman"/>
                <a:ea typeface="Times New Roman" charset="0"/>
                <a:cs typeface="Times New Roman"/>
              </a:rPr>
              <a:t>Jbe</a:t>
            </a:r>
            <a:r>
              <a:rPr lang="fr-FR" sz="1200" i="1" dirty="0">
                <a:latin typeface="Times New Roman"/>
                <a:ea typeface="Times New Roman" charset="0"/>
                <a:cs typeface="Times New Roman"/>
              </a:rPr>
              <a:t> interne : </a:t>
            </a:r>
            <a:r>
              <a:rPr lang="fr-FR" sz="1200" i="1" dirty="0" smtClean="0">
                <a:latin typeface="Times New Roman"/>
                <a:ea typeface="Times New Roman" charset="0"/>
                <a:cs typeface="Times New Roman"/>
              </a:rPr>
              <a:t>96,6% </a:t>
            </a:r>
            <a:r>
              <a:rPr lang="fr-FR" sz="1200" i="1" dirty="0">
                <a:latin typeface="Times New Roman"/>
                <a:ea typeface="Times New Roman" charset="0"/>
                <a:cs typeface="Times New Roman"/>
              </a:rPr>
              <a:t>(ST); </a:t>
            </a:r>
            <a:r>
              <a:rPr lang="fr-FR" sz="1200" i="1" dirty="0" smtClean="0">
                <a:latin typeface="Times New Roman"/>
                <a:ea typeface="Times New Roman" charset="0"/>
                <a:cs typeface="Times New Roman"/>
              </a:rPr>
              <a:t>100,5% </a:t>
            </a:r>
            <a:r>
              <a:rPr lang="fr-FR" sz="1200" i="1" dirty="0">
                <a:latin typeface="Times New Roman"/>
                <a:ea typeface="Times New Roman" charset="0"/>
                <a:cs typeface="Times New Roman"/>
              </a:rPr>
              <a:t>(BF)</a:t>
            </a:r>
          </a:p>
          <a:p>
            <a:pPr marL="742950" lvl="1" indent="-285750" algn="just">
              <a:buFont typeface="Arial"/>
              <a:buChar char="•"/>
              <a:defRPr/>
            </a:pPr>
            <a:r>
              <a:rPr lang="fr-FR" sz="1200" i="1" dirty="0" err="1">
                <a:latin typeface="Times New Roman"/>
                <a:ea typeface="Times New Roman" charset="0"/>
                <a:cs typeface="Times New Roman"/>
              </a:rPr>
              <a:t>Jbe</a:t>
            </a:r>
            <a:r>
              <a:rPr lang="fr-FR" sz="1200" i="1" dirty="0">
                <a:latin typeface="Times New Roman"/>
                <a:ea typeface="Times New Roman" charset="0"/>
                <a:cs typeface="Times New Roman"/>
              </a:rPr>
              <a:t> externe : </a:t>
            </a:r>
            <a:r>
              <a:rPr lang="fr-FR" sz="1200" i="1" dirty="0" smtClean="0">
                <a:latin typeface="Times New Roman"/>
                <a:ea typeface="Times New Roman" charset="0"/>
                <a:cs typeface="Times New Roman"/>
              </a:rPr>
              <a:t>98,4 (ST); 99,0 (BF)</a:t>
            </a:r>
            <a:endParaRPr lang="fr-FR" sz="1200" i="1" dirty="0"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124" y="4054351"/>
            <a:ext cx="6580223" cy="2677656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endParaRPr lang="fr-FR" sz="1200" b="1" dirty="0" smtClean="0">
              <a:solidFill>
                <a:srgbClr val="FF0000"/>
              </a:solidFill>
              <a:latin typeface="Times New Roman"/>
              <a:ea typeface="Times New Roman" charset="0"/>
              <a:cs typeface="Times New Roman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200" dirty="0" smtClean="0">
                <a:latin typeface="Times New Roman"/>
                <a:ea typeface="Times New Roman" charset="0"/>
                <a:cs typeface="Times New Roman"/>
              </a:rPr>
              <a:t>Moyenne du sujet durant le sprint (</a:t>
            </a:r>
            <a:r>
              <a:rPr lang="fr-FR" sz="1200" i="1" dirty="0" smtClean="0">
                <a:latin typeface="Times New Roman"/>
                <a:ea typeface="Times New Roman" charset="0"/>
                <a:cs typeface="Times New Roman"/>
              </a:rPr>
              <a:t>en % d’activation maximale volontaire durant un sprint linéaire</a:t>
            </a:r>
            <a:r>
              <a:rPr lang="fr-FR" sz="1200" dirty="0" smtClean="0">
                <a:latin typeface="Times New Roman"/>
                <a:ea typeface="Times New Roman" charset="0"/>
                <a:cs typeface="Times New Roman"/>
              </a:rPr>
              <a:t>) :</a:t>
            </a:r>
          </a:p>
          <a:p>
            <a:pPr marL="742950" lvl="1" indent="-285750" algn="just">
              <a:buFont typeface="Arial"/>
              <a:buChar char="•"/>
              <a:defRPr/>
            </a:pPr>
            <a:r>
              <a:rPr lang="fr-FR" sz="1200" i="1" dirty="0" err="1" smtClean="0">
                <a:latin typeface="Times New Roman"/>
                <a:ea typeface="Times New Roman" charset="0"/>
                <a:cs typeface="Times New Roman"/>
              </a:rPr>
              <a:t>Jbe</a:t>
            </a:r>
            <a:r>
              <a:rPr lang="fr-FR" sz="1200" i="1" dirty="0" smtClean="0">
                <a:latin typeface="Times New Roman"/>
                <a:ea typeface="Times New Roman" charset="0"/>
                <a:cs typeface="Times New Roman"/>
              </a:rPr>
              <a:t> interne : 52,8% (ST); </a:t>
            </a:r>
            <a:r>
              <a:rPr lang="fr-FR" sz="1200" b="1" i="1" dirty="0" smtClean="0">
                <a:solidFill>
                  <a:srgbClr val="FF0000"/>
                </a:solidFill>
                <a:latin typeface="Times New Roman"/>
                <a:ea typeface="Times New Roman" charset="0"/>
                <a:cs typeface="Times New Roman"/>
              </a:rPr>
              <a:t>62,7%</a:t>
            </a:r>
            <a:r>
              <a:rPr lang="fr-FR" sz="1200" i="1" dirty="0" smtClean="0">
                <a:latin typeface="Times New Roman"/>
                <a:ea typeface="Times New Roman" charset="0"/>
                <a:cs typeface="Times New Roman"/>
              </a:rPr>
              <a:t> (BF)</a:t>
            </a:r>
          </a:p>
          <a:p>
            <a:pPr marL="742950" lvl="1" indent="-285750" algn="just">
              <a:buFont typeface="Arial"/>
              <a:buChar char="•"/>
              <a:defRPr/>
            </a:pPr>
            <a:r>
              <a:rPr lang="fr-FR" sz="1200" i="1" dirty="0" err="1" smtClean="0">
                <a:latin typeface="Times New Roman"/>
                <a:ea typeface="Times New Roman" charset="0"/>
                <a:cs typeface="Times New Roman"/>
              </a:rPr>
              <a:t>Jbe</a:t>
            </a:r>
            <a:r>
              <a:rPr lang="fr-FR" sz="1200" i="1" dirty="0" smtClean="0">
                <a:latin typeface="Times New Roman"/>
                <a:ea typeface="Times New Roman" charset="0"/>
                <a:cs typeface="Times New Roman"/>
              </a:rPr>
              <a:t> externe : 67,4 (ST); 56,7 (BF)</a:t>
            </a:r>
          </a:p>
          <a:p>
            <a:pPr marL="742950" lvl="1" indent="-285750" algn="just">
              <a:buFont typeface="Arial"/>
              <a:buChar char="•"/>
              <a:defRPr/>
            </a:pPr>
            <a:endParaRPr lang="fr-FR" sz="1200" i="1" dirty="0">
              <a:latin typeface="Times New Roman"/>
              <a:ea typeface="Times New Roman" charset="0"/>
              <a:cs typeface="Times New Roman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200" i="1" dirty="0" smtClean="0">
                <a:latin typeface="Times New Roman"/>
                <a:ea typeface="Times New Roman" charset="0"/>
                <a:cs typeface="Times New Roman"/>
              </a:rPr>
              <a:t>Pic maximal d’activation musculaire :</a:t>
            </a:r>
          </a:p>
          <a:p>
            <a:pPr marL="742950" lvl="1" indent="-285750" algn="just">
              <a:buFont typeface="Arial"/>
              <a:buChar char="•"/>
              <a:defRPr/>
            </a:pPr>
            <a:r>
              <a:rPr lang="fr-FR" sz="1200" i="1" dirty="0" err="1">
                <a:latin typeface="Times New Roman"/>
                <a:ea typeface="Times New Roman" charset="0"/>
                <a:cs typeface="Times New Roman"/>
              </a:rPr>
              <a:t>Jbe</a:t>
            </a:r>
            <a:r>
              <a:rPr lang="fr-FR" sz="1200" i="1" dirty="0">
                <a:latin typeface="Times New Roman"/>
                <a:ea typeface="Times New Roman" charset="0"/>
                <a:cs typeface="Times New Roman"/>
              </a:rPr>
              <a:t> interne : </a:t>
            </a:r>
            <a:r>
              <a:rPr lang="fr-FR" sz="1200" i="1" dirty="0" smtClean="0">
                <a:latin typeface="Times New Roman"/>
                <a:ea typeface="Times New Roman" charset="0"/>
                <a:cs typeface="Times New Roman"/>
              </a:rPr>
              <a:t>109,5% </a:t>
            </a:r>
            <a:r>
              <a:rPr lang="fr-FR" sz="1200" i="1" dirty="0">
                <a:latin typeface="Times New Roman"/>
                <a:ea typeface="Times New Roman" charset="0"/>
                <a:cs typeface="Times New Roman"/>
              </a:rPr>
              <a:t>(ST)</a:t>
            </a:r>
            <a:r>
              <a:rPr lang="fr-FR" sz="1200" b="1" i="1" dirty="0">
                <a:solidFill>
                  <a:srgbClr val="FF0000"/>
                </a:solidFill>
                <a:latin typeface="Times New Roman"/>
                <a:ea typeface="Times New Roman" charset="0"/>
                <a:cs typeface="Times New Roman"/>
              </a:rPr>
              <a:t>; </a:t>
            </a:r>
            <a:r>
              <a:rPr lang="fr-FR" sz="1200" b="1" i="1" dirty="0" smtClean="0">
                <a:solidFill>
                  <a:srgbClr val="FF0000"/>
                </a:solidFill>
                <a:latin typeface="Times New Roman"/>
                <a:ea typeface="Times New Roman" charset="0"/>
                <a:cs typeface="Times New Roman"/>
              </a:rPr>
              <a:t>111,3% </a:t>
            </a:r>
            <a:r>
              <a:rPr lang="fr-FR" sz="1200" i="1" dirty="0">
                <a:latin typeface="Times New Roman"/>
                <a:ea typeface="Times New Roman" charset="0"/>
                <a:cs typeface="Times New Roman"/>
              </a:rPr>
              <a:t>(BF)</a:t>
            </a:r>
          </a:p>
          <a:p>
            <a:pPr marL="742950" lvl="1" indent="-285750" algn="just">
              <a:buFont typeface="Arial"/>
              <a:buChar char="•"/>
              <a:defRPr/>
            </a:pPr>
            <a:r>
              <a:rPr lang="fr-FR" sz="1200" i="1" dirty="0" err="1">
                <a:latin typeface="Times New Roman"/>
                <a:ea typeface="Times New Roman" charset="0"/>
                <a:cs typeface="Times New Roman"/>
              </a:rPr>
              <a:t>Jbe</a:t>
            </a:r>
            <a:r>
              <a:rPr lang="fr-FR" sz="1200" i="1" dirty="0">
                <a:latin typeface="Times New Roman"/>
                <a:ea typeface="Times New Roman" charset="0"/>
                <a:cs typeface="Times New Roman"/>
              </a:rPr>
              <a:t> externe : </a:t>
            </a:r>
            <a:r>
              <a:rPr lang="fr-FR" sz="1200" i="1" dirty="0" smtClean="0">
                <a:latin typeface="Times New Roman"/>
                <a:ea typeface="Times New Roman" charset="0"/>
                <a:cs typeface="Times New Roman"/>
              </a:rPr>
              <a:t>98,7% </a:t>
            </a:r>
            <a:r>
              <a:rPr lang="fr-FR" sz="1200" i="1" dirty="0">
                <a:latin typeface="Times New Roman"/>
                <a:ea typeface="Times New Roman" charset="0"/>
                <a:cs typeface="Times New Roman"/>
              </a:rPr>
              <a:t>(ST); </a:t>
            </a:r>
            <a:r>
              <a:rPr lang="fr-FR" sz="1200" i="1" dirty="0" smtClean="0">
                <a:latin typeface="Times New Roman"/>
                <a:ea typeface="Times New Roman" charset="0"/>
                <a:cs typeface="Times New Roman"/>
              </a:rPr>
              <a:t>109,7% </a:t>
            </a:r>
            <a:r>
              <a:rPr lang="fr-FR" sz="1200" i="1" dirty="0">
                <a:latin typeface="Times New Roman"/>
                <a:ea typeface="Times New Roman" charset="0"/>
                <a:cs typeface="Times New Roman"/>
              </a:rPr>
              <a:t>(BF</a:t>
            </a:r>
            <a:r>
              <a:rPr lang="fr-FR" sz="1200" i="1" dirty="0" smtClean="0">
                <a:latin typeface="Times New Roman"/>
                <a:ea typeface="Times New Roman" charset="0"/>
                <a:cs typeface="Times New Roman"/>
              </a:rPr>
              <a:t>)</a:t>
            </a:r>
          </a:p>
          <a:p>
            <a:pPr marL="742950" lvl="1" indent="-285750" algn="just">
              <a:buFont typeface="Arial"/>
              <a:buChar char="•"/>
              <a:defRPr/>
            </a:pPr>
            <a:endParaRPr lang="fr-FR" sz="1200" i="1" dirty="0">
              <a:latin typeface="Times New Roman"/>
              <a:ea typeface="Times New Roman" charset="0"/>
              <a:cs typeface="Times New Roman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200" i="1" dirty="0" smtClean="0">
                <a:latin typeface="Times New Roman"/>
                <a:ea typeface="Times New Roman" charset="0"/>
                <a:cs typeface="Times New Roman"/>
              </a:rPr>
              <a:t>Durant le sprint précédant la lésion (sensation de gêne focale qui apparait) :</a:t>
            </a:r>
          </a:p>
          <a:p>
            <a:pPr marL="742950" lvl="1" indent="-285750" algn="just">
              <a:buFont typeface="Arial"/>
              <a:buChar char="•"/>
              <a:defRPr/>
            </a:pPr>
            <a:r>
              <a:rPr lang="fr-FR" sz="1200" i="1" dirty="0" smtClean="0">
                <a:latin typeface="Times New Roman"/>
                <a:ea typeface="Times New Roman" charset="0"/>
                <a:cs typeface="Times New Roman"/>
              </a:rPr>
              <a:t>BF pic = </a:t>
            </a:r>
            <a:r>
              <a:rPr lang="fr-FR" sz="1200" b="1" i="1" dirty="0" smtClean="0">
                <a:solidFill>
                  <a:srgbClr val="FF0000"/>
                </a:solidFill>
                <a:latin typeface="Times New Roman"/>
                <a:ea typeface="Times New Roman" charset="0"/>
                <a:cs typeface="Times New Roman"/>
              </a:rPr>
              <a:t>179,2%</a:t>
            </a:r>
            <a:r>
              <a:rPr lang="fr-FR" sz="1200" i="1" dirty="0" smtClean="0">
                <a:latin typeface="Times New Roman"/>
                <a:ea typeface="Times New Roman" charset="0"/>
                <a:cs typeface="Times New Roman"/>
              </a:rPr>
              <a:t> / moyenne = 115,5% </a:t>
            </a:r>
          </a:p>
          <a:p>
            <a:pPr marL="742950" lvl="1" indent="-285750" algn="just">
              <a:buFont typeface="Arial"/>
              <a:buChar char="•"/>
              <a:defRPr/>
            </a:pPr>
            <a:r>
              <a:rPr lang="fr-FR" sz="1200" i="1" dirty="0" smtClean="0">
                <a:latin typeface="Times New Roman"/>
                <a:ea typeface="Times New Roman" charset="0"/>
                <a:cs typeface="Times New Roman"/>
              </a:rPr>
              <a:t>Autres muscles : moyenne 45,6-74,4% / pic 93,6-111,8%</a:t>
            </a:r>
            <a:endParaRPr lang="fr-FR" sz="1200" i="1" dirty="0">
              <a:latin typeface="Times New Roman"/>
              <a:ea typeface="Times New Roman" charset="0"/>
              <a:cs typeface="Times New Roman"/>
            </a:endParaRPr>
          </a:p>
          <a:p>
            <a:pPr lvl="1" algn="just">
              <a:defRPr/>
            </a:pPr>
            <a:endParaRPr lang="fr-FR" sz="1200" i="1" dirty="0" smtClean="0">
              <a:latin typeface="Times New Roman"/>
              <a:ea typeface="Times New Roman" charset="0"/>
              <a:cs typeface="Times New Roman"/>
            </a:endParaRP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458800"/>
              </p:ext>
            </p:extLst>
          </p:nvPr>
        </p:nvGraphicFramePr>
        <p:xfrm>
          <a:off x="0" y="3175"/>
          <a:ext cx="9144001" cy="371475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1908007"/>
                <a:gridCol w="2498508"/>
                <a:gridCol w="2659304"/>
                <a:gridCol w="2078182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bg1"/>
                          </a:solidFill>
                        </a:rPr>
                        <a:t>   </a:t>
                      </a:r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 Pourquoi ?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Cas clinique</a:t>
                      </a:r>
                    </a:p>
                  </a:txBody>
                  <a:tcPr marT="45798" marB="4579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Points clés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Image 3" descr="Capture d’écran 2021-10-14 à 07.38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526" y="411268"/>
            <a:ext cx="3008473" cy="1714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Capture d’écran 2020-12-12 à 12.39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865" y="5188816"/>
            <a:ext cx="2074134" cy="1669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lèche vers le bas 4"/>
          <p:cNvSpPr/>
          <p:nvPr/>
        </p:nvSpPr>
        <p:spPr>
          <a:xfrm>
            <a:off x="7650282" y="2125478"/>
            <a:ext cx="489618" cy="287745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79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4185" y="633067"/>
            <a:ext cx="62448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 smtClean="0">
                <a:solidFill>
                  <a:srgbClr val="CCFFCC"/>
                </a:solidFill>
              </a:rPr>
              <a:t>Et la technique gestuelle ? </a:t>
            </a:r>
            <a:endParaRPr lang="fr-FR" sz="4000" dirty="0"/>
          </a:p>
        </p:txBody>
      </p:sp>
      <p:pic>
        <p:nvPicPr>
          <p:cNvPr id="4" name="Image 3" descr="Capture d’écran 2021-10-13 à 10.39.56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25" b="51828"/>
          <a:stretch/>
        </p:blipFill>
        <p:spPr>
          <a:xfrm>
            <a:off x="2106182" y="2289242"/>
            <a:ext cx="2850399" cy="2193511"/>
          </a:xfrm>
          <a:prstGeom prst="rect">
            <a:avLst/>
          </a:prstGeom>
        </p:spPr>
      </p:pic>
      <p:pic>
        <p:nvPicPr>
          <p:cNvPr id="5" name="Image 4" descr="Capture d’écran 2021-10-13 à 10.44.05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" y="4834641"/>
            <a:ext cx="2579050" cy="1638623"/>
          </a:xfrm>
          <a:prstGeom prst="rect">
            <a:avLst/>
          </a:prstGeom>
        </p:spPr>
      </p:pic>
      <p:pic>
        <p:nvPicPr>
          <p:cNvPr id="8" name="Image 7" descr="Capture d’écran 2021-10-13 à 10.44.20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" y="2245201"/>
            <a:ext cx="2123713" cy="258944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3071" y="6575318"/>
            <a:ext cx="3115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 smtClean="0">
                <a:latin typeface="Times New Roman"/>
                <a:cs typeface="Times New Roman"/>
              </a:rPr>
              <a:t>Kalema</a:t>
            </a:r>
            <a:r>
              <a:rPr lang="fr-FR" sz="1200" i="1" dirty="0" smtClean="0">
                <a:latin typeface="Times New Roman"/>
                <a:cs typeface="Times New Roman"/>
              </a:rPr>
              <a:t> et al. 2021 : a concept </a:t>
            </a:r>
            <a:r>
              <a:rPr lang="fr-FR" sz="1200" i="1" dirty="0" err="1" smtClean="0">
                <a:latin typeface="Times New Roman"/>
                <a:cs typeface="Times New Roman"/>
              </a:rPr>
              <a:t>mapping</a:t>
            </a:r>
            <a:endParaRPr lang="fr-FR" sz="1200" i="1" dirty="0">
              <a:latin typeface="Times New Roman"/>
              <a:cs typeface="Times New Roman"/>
            </a:endParaRP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458800"/>
              </p:ext>
            </p:extLst>
          </p:nvPr>
        </p:nvGraphicFramePr>
        <p:xfrm>
          <a:off x="0" y="3175"/>
          <a:ext cx="9144001" cy="371475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1908007"/>
                <a:gridCol w="2498508"/>
                <a:gridCol w="2659304"/>
                <a:gridCol w="2078182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bg1"/>
                          </a:solidFill>
                        </a:rPr>
                        <a:t>   </a:t>
                      </a:r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 Pourquoi ?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Cas clinique</a:t>
                      </a:r>
                    </a:p>
                  </a:txBody>
                  <a:tcPr marT="45798" marB="4579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Points clés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" name="Image 13" descr="graph_Antoine Ferré_2021-04-26_8.jpe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t="12021" r="15341" b="10423"/>
          <a:stretch/>
        </p:blipFill>
        <p:spPr>
          <a:xfrm>
            <a:off x="7025769" y="3539493"/>
            <a:ext cx="2038914" cy="3232714"/>
          </a:xfrm>
          <a:prstGeom prst="rect">
            <a:avLst/>
          </a:prstGeom>
        </p:spPr>
      </p:pic>
      <p:pic>
        <p:nvPicPr>
          <p:cNvPr id="16" name="Image 15" descr="graph_Antoine Ferré_2021-04-26_0.jpe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7" r="14866" b="5611"/>
          <a:stretch/>
        </p:blipFill>
        <p:spPr>
          <a:xfrm>
            <a:off x="6875808" y="633067"/>
            <a:ext cx="2176386" cy="2906426"/>
          </a:xfrm>
          <a:prstGeom prst="rect">
            <a:avLst/>
          </a:prstGeom>
        </p:spPr>
      </p:pic>
      <p:sp>
        <p:nvSpPr>
          <p:cNvPr id="18" name="Flèche vers la droite 17"/>
          <p:cNvSpPr/>
          <p:nvPr/>
        </p:nvSpPr>
        <p:spPr>
          <a:xfrm>
            <a:off x="5109591" y="2772318"/>
            <a:ext cx="1652464" cy="5529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7711485" y="4727545"/>
            <a:ext cx="826230" cy="88737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19"/>
          <p:cNvCxnSpPr/>
          <p:nvPr/>
        </p:nvCxnSpPr>
        <p:spPr>
          <a:xfrm>
            <a:off x="8155201" y="5171230"/>
            <a:ext cx="520219" cy="642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>
            <a:off x="8155201" y="4117079"/>
            <a:ext cx="260110" cy="10541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8155201" y="5171230"/>
            <a:ext cx="1" cy="7949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Capture d’écran 2021-10-14 à 06.53.51.pn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974" y="3606038"/>
            <a:ext cx="2248405" cy="325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65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21-10-07 à 09.37.08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022358"/>
            <a:ext cx="9042400" cy="58293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973024" y="519111"/>
            <a:ext cx="426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Moi-même et al. 2025 selon Nostradamus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Multiplication 4"/>
          <p:cNvSpPr/>
          <p:nvPr/>
        </p:nvSpPr>
        <p:spPr>
          <a:xfrm>
            <a:off x="4008748" y="1820640"/>
            <a:ext cx="535520" cy="62728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Multiplication 5"/>
          <p:cNvSpPr/>
          <p:nvPr/>
        </p:nvSpPr>
        <p:spPr>
          <a:xfrm>
            <a:off x="4008748" y="2447920"/>
            <a:ext cx="535520" cy="62728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ultiplication 6"/>
          <p:cNvSpPr/>
          <p:nvPr/>
        </p:nvSpPr>
        <p:spPr>
          <a:xfrm>
            <a:off x="4008748" y="3044602"/>
            <a:ext cx="535520" cy="62728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Multiplication 7"/>
          <p:cNvSpPr/>
          <p:nvPr/>
        </p:nvSpPr>
        <p:spPr>
          <a:xfrm>
            <a:off x="3304318" y="3595387"/>
            <a:ext cx="535520" cy="62728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Multiplication 8"/>
          <p:cNvSpPr/>
          <p:nvPr/>
        </p:nvSpPr>
        <p:spPr>
          <a:xfrm>
            <a:off x="3304318" y="4222667"/>
            <a:ext cx="535520" cy="62728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Multiplication 9"/>
          <p:cNvSpPr/>
          <p:nvPr/>
        </p:nvSpPr>
        <p:spPr>
          <a:xfrm>
            <a:off x="3304318" y="4681051"/>
            <a:ext cx="535520" cy="62728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Multiplication 10"/>
          <p:cNvSpPr/>
          <p:nvPr/>
        </p:nvSpPr>
        <p:spPr>
          <a:xfrm>
            <a:off x="3985192" y="5201234"/>
            <a:ext cx="535520" cy="62728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Multiplication 11"/>
          <p:cNvSpPr/>
          <p:nvPr/>
        </p:nvSpPr>
        <p:spPr>
          <a:xfrm>
            <a:off x="3326664" y="5828514"/>
            <a:ext cx="535520" cy="62728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458800"/>
              </p:ext>
            </p:extLst>
          </p:nvPr>
        </p:nvGraphicFramePr>
        <p:xfrm>
          <a:off x="0" y="3175"/>
          <a:ext cx="9144001" cy="371475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1908007"/>
                <a:gridCol w="2498508"/>
                <a:gridCol w="2659304"/>
                <a:gridCol w="2078182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bg1"/>
                          </a:solidFill>
                        </a:rPr>
                        <a:t>   </a:t>
                      </a:r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 Pourquoi ?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Cas clinique</a:t>
                      </a:r>
                    </a:p>
                  </a:txBody>
                  <a:tcPr marT="45798" marB="4579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Points clés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611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7827" y="770763"/>
            <a:ext cx="62448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 smtClean="0">
                <a:solidFill>
                  <a:srgbClr val="CCFFCC"/>
                </a:solidFill>
              </a:rPr>
              <a:t>Et donc ? </a:t>
            </a:r>
            <a:endParaRPr lang="fr-FR" sz="4000" dirty="0"/>
          </a:p>
        </p:txBody>
      </p:sp>
      <p:sp>
        <p:nvSpPr>
          <p:cNvPr id="23" name="ZoneTexte 22"/>
          <p:cNvSpPr txBox="1"/>
          <p:nvPr/>
        </p:nvSpPr>
        <p:spPr>
          <a:xfrm>
            <a:off x="288481" y="2391507"/>
            <a:ext cx="8448141" cy="2492990"/>
          </a:xfrm>
          <a:prstGeom prst="rect">
            <a:avLst/>
          </a:prstGeom>
          <a:noFill/>
          <a:ln w="28575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400" dirty="0" smtClean="0">
                <a:latin typeface="Comic Sans MS"/>
                <a:cs typeface="Comic Sans MS"/>
              </a:rPr>
              <a:t>APT </a:t>
            </a:r>
            <a:r>
              <a:rPr lang="fr-FR" sz="1000" i="1" dirty="0" smtClean="0">
                <a:latin typeface="Comic Sans MS"/>
                <a:cs typeface="Comic Sans MS"/>
              </a:rPr>
              <a:t>(</a:t>
            </a:r>
            <a:r>
              <a:rPr lang="fr-FR" sz="1000" i="1" dirty="0" err="1" smtClean="0">
                <a:latin typeface="Comic Sans MS"/>
                <a:cs typeface="Comic Sans MS"/>
              </a:rPr>
              <a:t>Schuermans</a:t>
            </a:r>
            <a:r>
              <a:rPr lang="fr-FR" sz="1000" i="1" dirty="0" smtClean="0">
                <a:latin typeface="Comic Sans MS"/>
                <a:cs typeface="Comic Sans MS"/>
              </a:rPr>
              <a:t> et al. 2017)</a:t>
            </a:r>
          </a:p>
          <a:p>
            <a:endParaRPr lang="fr-FR" sz="1000" i="1" dirty="0" smtClean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fr-FR" sz="1400" i="1" dirty="0" smtClean="0">
                <a:latin typeface="Comic Sans MS"/>
                <a:cs typeface="Comic Sans MS"/>
              </a:rPr>
              <a:t>Pattern de recrutement moteur délétère </a:t>
            </a:r>
            <a:r>
              <a:rPr lang="fr-FR" sz="1000" i="1" dirty="0" smtClean="0">
                <a:latin typeface="Comic Sans MS"/>
                <a:cs typeface="Comic Sans MS"/>
              </a:rPr>
              <a:t>(crispation, instabilité bassin, séparation des cuisses) (</a:t>
            </a:r>
            <a:r>
              <a:rPr lang="fr-FR" sz="1000" i="1" dirty="0" err="1" smtClean="0">
                <a:latin typeface="Comic Sans MS"/>
                <a:cs typeface="Comic Sans MS"/>
              </a:rPr>
              <a:t>Avrillon</a:t>
            </a:r>
            <a:r>
              <a:rPr lang="fr-FR" sz="1000" i="1" dirty="0" smtClean="0">
                <a:latin typeface="Comic Sans MS"/>
                <a:cs typeface="Comic Sans MS"/>
              </a:rPr>
              <a:t> et al. 2020) </a:t>
            </a:r>
          </a:p>
          <a:p>
            <a:pPr marL="285750" indent="-285750">
              <a:buFont typeface="Arial"/>
              <a:buChar char="•"/>
            </a:pPr>
            <a:endParaRPr lang="fr-FR" sz="1400" i="1" dirty="0" smtClean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fr-FR" sz="1400" i="1" dirty="0" smtClean="0">
                <a:latin typeface="Comic Sans MS"/>
                <a:cs typeface="Comic Sans MS"/>
              </a:rPr>
              <a:t>Fatigue (entraînement &lt; 2 jours) </a:t>
            </a:r>
            <a:r>
              <a:rPr lang="fr-FR" sz="1000" i="1" dirty="0" smtClean="0">
                <a:latin typeface="Comic Sans MS"/>
                <a:cs typeface="Comic Sans MS"/>
              </a:rPr>
              <a:t>(Edouard et al. 2018)</a:t>
            </a:r>
          </a:p>
          <a:p>
            <a:endParaRPr lang="fr-FR" sz="1000" i="1" dirty="0" smtClean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fr-FR" sz="1400" i="1" dirty="0" smtClean="0">
                <a:latin typeface="Comic Sans MS"/>
                <a:cs typeface="Comic Sans MS"/>
              </a:rPr>
              <a:t>Fatigue spécifique périphérique le sprint précédent </a:t>
            </a:r>
            <a:r>
              <a:rPr lang="fr-FR" sz="1000" i="1" dirty="0">
                <a:latin typeface="Comic Sans MS"/>
                <a:cs typeface="Comic Sans MS"/>
              </a:rPr>
              <a:t>(</a:t>
            </a:r>
            <a:r>
              <a:rPr lang="fr-FR" sz="1000" i="1" dirty="0" err="1">
                <a:latin typeface="Comic Sans MS"/>
                <a:cs typeface="Comic Sans MS"/>
              </a:rPr>
              <a:t>Huygaerts</a:t>
            </a:r>
            <a:r>
              <a:rPr lang="fr-FR" sz="1000" i="1" dirty="0">
                <a:latin typeface="Comic Sans MS"/>
                <a:cs typeface="Comic Sans MS"/>
              </a:rPr>
              <a:t> et al. 2020)</a:t>
            </a:r>
            <a:r>
              <a:rPr lang="fr-FR" sz="1400" i="1" dirty="0">
                <a:latin typeface="Comic Sans MS"/>
                <a:cs typeface="Comic Sans MS"/>
              </a:rPr>
              <a:t> </a:t>
            </a:r>
            <a:endParaRPr lang="fr-FR" sz="1400" i="1" dirty="0" smtClean="0">
              <a:latin typeface="Comic Sans MS"/>
              <a:cs typeface="Comic Sans MS"/>
            </a:endParaRPr>
          </a:p>
          <a:p>
            <a:endParaRPr lang="fr-FR" sz="1400" i="1" dirty="0" smtClean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fr-FR" sz="1400" i="1" dirty="0" smtClean="0">
                <a:latin typeface="Comic Sans MS"/>
                <a:cs typeface="Comic Sans MS"/>
              </a:rPr>
              <a:t>Fatigue générale + stress modéré </a:t>
            </a:r>
            <a:r>
              <a:rPr lang="fr-FR" sz="1000" i="1" dirty="0" smtClean="0">
                <a:latin typeface="Comic Sans MS"/>
                <a:cs typeface="Comic Sans MS"/>
              </a:rPr>
              <a:t>(</a:t>
            </a:r>
            <a:r>
              <a:rPr lang="fr-FR" sz="1000" i="1" dirty="0" err="1" smtClean="0">
                <a:latin typeface="Comic Sans MS"/>
                <a:cs typeface="Comic Sans MS"/>
              </a:rPr>
              <a:t>Huygaerts</a:t>
            </a:r>
            <a:r>
              <a:rPr lang="fr-FR" sz="1000" i="1" dirty="0" smtClean="0">
                <a:latin typeface="Comic Sans MS"/>
                <a:cs typeface="Comic Sans MS"/>
              </a:rPr>
              <a:t> et al. 2020) </a:t>
            </a:r>
          </a:p>
          <a:p>
            <a:endParaRPr lang="fr-FR" sz="1000" i="1" dirty="0" smtClean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fr-FR" sz="1400" i="1" dirty="0" smtClean="0">
                <a:latin typeface="Comic Sans MS"/>
                <a:cs typeface="Comic Sans MS"/>
              </a:rPr>
              <a:t>Environnement compétitif (hyper-activation) avec défauts gestuels </a:t>
            </a:r>
            <a:r>
              <a:rPr lang="fr-FR" sz="1000" i="1" dirty="0" smtClean="0">
                <a:latin typeface="Comic Sans MS"/>
                <a:cs typeface="Comic Sans MS"/>
              </a:rPr>
              <a:t>(</a:t>
            </a:r>
            <a:r>
              <a:rPr lang="fr-FR" sz="1000" i="1" dirty="0" err="1" smtClean="0">
                <a:latin typeface="Comic Sans MS"/>
                <a:cs typeface="Comic Sans MS"/>
              </a:rPr>
              <a:t>Mendiguchia</a:t>
            </a:r>
            <a:r>
              <a:rPr lang="fr-FR" sz="1000" i="1" dirty="0" smtClean="0">
                <a:latin typeface="Comic Sans MS"/>
                <a:cs typeface="Comic Sans MS"/>
              </a:rPr>
              <a:t> et al. 2021)</a:t>
            </a:r>
          </a:p>
          <a:p>
            <a:endParaRPr lang="fr-FR" sz="1400" i="1" dirty="0" smtClean="0">
              <a:latin typeface="Comic Sans MS"/>
              <a:cs typeface="Comic Sans MS"/>
            </a:endParaRPr>
          </a:p>
        </p:txBody>
      </p:sp>
      <p:graphicFrame>
        <p:nvGraphicFramePr>
          <p:cNvPr id="32" name="Tableau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458800"/>
              </p:ext>
            </p:extLst>
          </p:nvPr>
        </p:nvGraphicFramePr>
        <p:xfrm>
          <a:off x="0" y="3175"/>
          <a:ext cx="9144001" cy="371475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1908007"/>
                <a:gridCol w="2498508"/>
                <a:gridCol w="2659304"/>
                <a:gridCol w="2078182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bg1"/>
                          </a:solidFill>
                        </a:rPr>
                        <a:t>   </a:t>
                      </a:r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 Pourquoi ?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Cas clinique</a:t>
                      </a:r>
                    </a:p>
                  </a:txBody>
                  <a:tcPr marT="45798" marB="4579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Points clés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3" name="Image 32" descr="Capture d’écran 2021-01-23 à 19.17.33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389"/>
          <a:stretch/>
        </p:blipFill>
        <p:spPr>
          <a:xfrm>
            <a:off x="7351006" y="5002936"/>
            <a:ext cx="1554207" cy="1671470"/>
          </a:xfrm>
          <a:prstGeom prst="rect">
            <a:avLst/>
          </a:prstGeom>
        </p:spPr>
      </p:pic>
      <p:pic>
        <p:nvPicPr>
          <p:cNvPr id="34" name="Image 33" descr="Capture d’écran 2021-03-29 à 11.53.45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15" y="4884497"/>
            <a:ext cx="1856001" cy="1916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3534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Macintosh HD:Users:Antoine:Desktop:Capture d’écran 2021-04-20 à 09.53.55.pn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38"/>
          <a:stretch/>
        </p:blipFill>
        <p:spPr bwMode="auto">
          <a:xfrm>
            <a:off x="2825842" y="279624"/>
            <a:ext cx="6318158" cy="65943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27648" y="384521"/>
            <a:ext cx="26216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3200" dirty="0">
                <a:solidFill>
                  <a:srgbClr val="CCFFCC"/>
                </a:solidFill>
              </a:rPr>
              <a:t>B</a:t>
            </a:r>
            <a:r>
              <a:rPr lang="nl-BE" sz="3200" dirty="0" smtClean="0">
                <a:solidFill>
                  <a:srgbClr val="CCFFCC"/>
                </a:solidFill>
              </a:rPr>
              <a:t>lessure multi-F </a:t>
            </a:r>
            <a:r>
              <a:rPr lang="nl-BE" sz="3200" dirty="0" smtClean="0">
                <a:solidFill>
                  <a:srgbClr val="CCFFCC"/>
                </a:solidFill>
                <a:sym typeface="Wingdings"/>
              </a:rPr>
              <a:t> réponse MF!</a:t>
            </a:r>
            <a:endParaRPr lang="fr-FR" sz="3200" dirty="0"/>
          </a:p>
        </p:txBody>
      </p:sp>
      <p:sp>
        <p:nvSpPr>
          <p:cNvPr id="2" name="Ellipse 1"/>
          <p:cNvSpPr/>
          <p:nvPr/>
        </p:nvSpPr>
        <p:spPr>
          <a:xfrm>
            <a:off x="8005005" y="3670031"/>
            <a:ext cx="1092387" cy="110683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7503965" y="4776864"/>
            <a:ext cx="1083114" cy="110683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4277251" y="5529284"/>
            <a:ext cx="1083114" cy="110683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8030577" y="2414877"/>
            <a:ext cx="1092387" cy="1106833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8000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3332698" y="4776864"/>
            <a:ext cx="1092387" cy="1106833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8000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6576418" y="5529284"/>
            <a:ext cx="1092387" cy="1106833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8000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7494692" y="1308044"/>
            <a:ext cx="1092387" cy="1106833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8000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6549039" y="578342"/>
            <a:ext cx="1092387" cy="1106833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8000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2825842" y="2414877"/>
            <a:ext cx="1092387" cy="1106833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8000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849145" y="3674110"/>
            <a:ext cx="1092387" cy="1106833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8000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3346537" y="1308044"/>
            <a:ext cx="1083114" cy="110683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4277251" y="578342"/>
            <a:ext cx="1083114" cy="110683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229508" y="3429916"/>
            <a:ext cx="2340987" cy="334707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latin typeface="Comic Sans MS"/>
                <a:cs typeface="Comic Sans MS"/>
              </a:rPr>
              <a:t>Modifiables</a:t>
            </a:r>
            <a:r>
              <a:rPr lang="fr-FR" sz="1400" dirty="0" smtClean="0">
                <a:latin typeface="Comic Sans MS"/>
                <a:cs typeface="Comic Sans MS"/>
              </a:rPr>
              <a:t> : </a:t>
            </a:r>
          </a:p>
          <a:p>
            <a:pPr marL="285750" indent="-285750">
              <a:buFont typeface="Arial"/>
              <a:buChar char="•"/>
            </a:pPr>
            <a:r>
              <a:rPr lang="fr-FR" sz="1050" i="1" dirty="0" smtClean="0">
                <a:latin typeface="Comic Sans MS"/>
                <a:cs typeface="Comic Sans MS"/>
              </a:rPr>
              <a:t>Fitness, </a:t>
            </a:r>
          </a:p>
          <a:p>
            <a:pPr marL="285750" indent="-285750">
              <a:buFont typeface="Arial"/>
              <a:buChar char="•"/>
            </a:pPr>
            <a:r>
              <a:rPr lang="fr-FR" sz="1050" i="1" dirty="0">
                <a:latin typeface="Comic Sans MS"/>
                <a:cs typeface="Comic Sans MS"/>
              </a:rPr>
              <a:t>F</a:t>
            </a:r>
            <a:r>
              <a:rPr lang="fr-FR" sz="1050" i="1" dirty="0" smtClean="0">
                <a:latin typeface="Comic Sans MS"/>
                <a:cs typeface="Comic Sans MS"/>
              </a:rPr>
              <a:t>orce lente/</a:t>
            </a:r>
            <a:r>
              <a:rPr lang="fr-FR" sz="1050" b="1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rapide</a:t>
            </a:r>
            <a:r>
              <a:rPr lang="fr-FR" sz="1050" i="1" dirty="0" smtClean="0">
                <a:latin typeface="Comic Sans MS"/>
                <a:cs typeface="Comic Sans MS"/>
              </a:rPr>
              <a:t>, </a:t>
            </a:r>
          </a:p>
          <a:p>
            <a:pPr marL="285750" indent="-285750">
              <a:buFont typeface="Arial"/>
              <a:buChar char="•"/>
            </a:pPr>
            <a:r>
              <a:rPr lang="fr-FR" sz="1050" i="1" dirty="0">
                <a:latin typeface="Comic Sans MS"/>
                <a:cs typeface="Comic Sans MS"/>
              </a:rPr>
              <a:t>F</a:t>
            </a:r>
            <a:r>
              <a:rPr lang="fr-FR" sz="1050" i="1" dirty="0" smtClean="0">
                <a:latin typeface="Comic Sans MS"/>
                <a:cs typeface="Comic Sans MS"/>
              </a:rPr>
              <a:t>lexibilité active, </a:t>
            </a:r>
          </a:p>
          <a:p>
            <a:pPr marL="285750" indent="-285750">
              <a:buFont typeface="Arial"/>
              <a:buChar char="•"/>
            </a:pPr>
            <a:r>
              <a:rPr lang="fr-FR" sz="1050" b="1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Contrôle LP</a:t>
            </a:r>
            <a:r>
              <a:rPr lang="fr-FR" sz="1050" i="1" dirty="0" smtClean="0">
                <a:latin typeface="Comic Sans MS"/>
                <a:cs typeface="Comic Sans MS"/>
              </a:rPr>
              <a:t>,</a:t>
            </a:r>
          </a:p>
          <a:p>
            <a:pPr marL="285750" indent="-285750">
              <a:buFont typeface="Arial"/>
              <a:buChar char="•"/>
            </a:pPr>
            <a:r>
              <a:rPr lang="fr-FR" sz="1050" i="1" dirty="0" smtClean="0">
                <a:latin typeface="Comic Sans MS"/>
                <a:cs typeface="Comic Sans MS"/>
              </a:rPr>
              <a:t>Charge d’entraînement,</a:t>
            </a:r>
          </a:p>
          <a:p>
            <a:pPr marL="285750" indent="-285750">
              <a:buFont typeface="Arial"/>
              <a:buChar char="•"/>
            </a:pPr>
            <a:r>
              <a:rPr lang="fr-FR" sz="1050" b="1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Volume de sprint</a:t>
            </a:r>
            <a:r>
              <a:rPr lang="fr-FR" sz="1050" i="1" dirty="0" smtClean="0">
                <a:latin typeface="Comic Sans MS"/>
                <a:cs typeface="Comic Sans MS"/>
              </a:rPr>
              <a:t>, </a:t>
            </a:r>
          </a:p>
          <a:p>
            <a:pPr marL="285750" indent="-285750">
              <a:buFont typeface="Arial"/>
              <a:buChar char="•"/>
            </a:pPr>
            <a:r>
              <a:rPr lang="fr-FR" sz="1050" i="1" dirty="0" smtClean="0">
                <a:latin typeface="Comic Sans MS"/>
                <a:cs typeface="Comic Sans MS"/>
              </a:rPr>
              <a:t>Tolérance à la fatigue </a:t>
            </a:r>
            <a:r>
              <a:rPr lang="fr-FR" sz="1050" b="1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périphérique</a:t>
            </a:r>
            <a:r>
              <a:rPr lang="nl-BE" sz="1050" i="1" dirty="0">
                <a:latin typeface="Comic Sans MS"/>
                <a:cs typeface="Comic Sans MS"/>
              </a:rPr>
              <a:t>,</a:t>
            </a:r>
            <a:endParaRPr lang="nl-BE" sz="1050" i="1" dirty="0" smtClean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nl-BE" sz="1050" i="1" dirty="0" smtClean="0">
                <a:latin typeface="Comic Sans MS"/>
                <a:cs typeface="Comic Sans MS"/>
              </a:rPr>
              <a:t>Architecture M,</a:t>
            </a:r>
          </a:p>
          <a:p>
            <a:pPr marL="285750" indent="-285750">
              <a:buFont typeface="Arial"/>
              <a:buChar char="•"/>
            </a:pPr>
            <a:r>
              <a:rPr lang="nl-BE" sz="1050" b="1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Technique en sprint</a:t>
            </a:r>
            <a:r>
              <a:rPr lang="mr-IN" sz="1050" i="1" dirty="0" smtClean="0">
                <a:latin typeface="Comic Sans MS"/>
                <a:cs typeface="Comic Sans MS"/>
              </a:rPr>
              <a:t>…</a:t>
            </a:r>
            <a:endParaRPr lang="fr-FR" sz="1050" i="1" dirty="0" smtClean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endParaRPr lang="fr-FR" sz="1200" dirty="0">
              <a:latin typeface="Comic Sans MS"/>
              <a:cs typeface="Comic Sans MS"/>
            </a:endParaRPr>
          </a:p>
          <a:p>
            <a:endParaRPr lang="fr-FR" sz="1400" dirty="0" smtClean="0">
              <a:latin typeface="Comic Sans MS"/>
              <a:cs typeface="Comic Sans MS"/>
            </a:endParaRPr>
          </a:p>
          <a:p>
            <a:r>
              <a:rPr lang="fr-FR" sz="1400" b="1" u="sng" dirty="0" smtClean="0">
                <a:latin typeface="Comic Sans MS"/>
                <a:cs typeface="Comic Sans MS"/>
              </a:rPr>
              <a:t>Non-modifiables </a:t>
            </a:r>
            <a:r>
              <a:rPr lang="fr-FR" sz="1400" dirty="0" smtClean="0">
                <a:latin typeface="Comic Sans MS"/>
                <a:cs typeface="Comic Sans MS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fr-FR" sz="1050" i="1" dirty="0" smtClean="0">
                <a:latin typeface="Comic Sans MS"/>
                <a:cs typeface="Comic Sans MS"/>
              </a:rPr>
              <a:t>Âge, sexe, </a:t>
            </a:r>
          </a:p>
          <a:p>
            <a:pPr marL="285750" indent="-285750">
              <a:buFont typeface="Arial"/>
              <a:buChar char="•"/>
            </a:pPr>
            <a:r>
              <a:rPr lang="fr-FR" sz="1050" i="1" dirty="0" smtClean="0">
                <a:latin typeface="Comic Sans MS"/>
                <a:cs typeface="Comic Sans MS"/>
              </a:rPr>
              <a:t>Antécédents</a:t>
            </a:r>
            <a:r>
              <a:rPr lang="mr-IN" sz="1050" i="1" dirty="0" smtClean="0">
                <a:latin typeface="Comic Sans MS"/>
                <a:cs typeface="Comic Sans MS"/>
              </a:rPr>
              <a:t>…</a:t>
            </a:r>
            <a:endParaRPr lang="nl-BE" sz="1050" i="1" dirty="0" smtClean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endParaRPr lang="nl-BE" sz="1050" i="1" dirty="0">
              <a:latin typeface="Comic Sans MS"/>
              <a:cs typeface="Comic Sans MS"/>
            </a:endParaRPr>
          </a:p>
          <a:p>
            <a:r>
              <a:rPr lang="nl-BE" sz="1050" i="1" dirty="0" smtClean="0">
                <a:latin typeface="Comic Sans MS"/>
                <a:cs typeface="Comic Sans MS"/>
              </a:rPr>
              <a:t>(Opar et al. 2012, Bucheit et al. 2019, Green et al. 2019)</a:t>
            </a:r>
            <a:endParaRPr lang="fr-FR" sz="1100" i="1" dirty="0">
              <a:latin typeface="Comic Sans MS"/>
              <a:cs typeface="Comic Sans MS"/>
            </a:endParaRPr>
          </a:p>
        </p:txBody>
      </p:sp>
      <p:graphicFrame>
        <p:nvGraphicFramePr>
          <p:cNvPr id="22" name="Tableau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250095"/>
              </p:ext>
            </p:extLst>
          </p:nvPr>
        </p:nvGraphicFramePr>
        <p:xfrm>
          <a:off x="0" y="3175"/>
          <a:ext cx="9144001" cy="371475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1908007"/>
                <a:gridCol w="2498508"/>
                <a:gridCol w="2659304"/>
                <a:gridCol w="2078182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   Pourquoi ?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Applications</a:t>
                      </a:r>
                      <a:endParaRPr lang="fr-FR" sz="1800" b="0" dirty="0">
                        <a:solidFill>
                          <a:srgbClr val="FFFFFF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chemeClr val="tx1"/>
                          </a:solidFill>
                        </a:rPr>
                        <a:t>Points clés</a:t>
                      </a:r>
                    </a:p>
                  </a:txBody>
                  <a:tcPr marT="45798" marB="45798"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556"/>
          <a:stretch/>
        </p:blipFill>
        <p:spPr bwMode="auto">
          <a:xfrm>
            <a:off x="583753" y="1954181"/>
            <a:ext cx="1331150" cy="135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23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19120" y="3109199"/>
            <a:ext cx="4621011" cy="2708434"/>
          </a:xfrm>
          <a:prstGeom prst="rect">
            <a:avLst/>
          </a:prstGeom>
          <a:noFill/>
          <a:ln w="28575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fr-FR" sz="1400" b="1" u="sng" dirty="0" smtClean="0">
              <a:latin typeface="Comic Sans MS"/>
              <a:cs typeface="Comic Sans MS"/>
            </a:endParaRPr>
          </a:p>
          <a:p>
            <a:pPr algn="just"/>
            <a:r>
              <a:rPr lang="fr-FR" sz="1400" b="1" u="sng" dirty="0" smtClean="0">
                <a:latin typeface="Comic Sans MS"/>
                <a:cs typeface="Comic Sans MS"/>
              </a:rPr>
              <a:t>Objectifs </a:t>
            </a:r>
            <a:r>
              <a:rPr lang="fr-FR" sz="1400" dirty="0" smtClean="0">
                <a:latin typeface="Comic Sans MS"/>
                <a:cs typeface="Comic Sans MS"/>
              </a:rPr>
              <a:t>: </a:t>
            </a:r>
          </a:p>
          <a:p>
            <a:pPr marL="285750" indent="-285750" algn="just">
              <a:buFont typeface="Arial"/>
              <a:buChar char="•"/>
            </a:pPr>
            <a:r>
              <a:rPr lang="fr-FR" sz="1200" i="1" dirty="0" smtClean="0">
                <a:latin typeface="Comic Sans MS"/>
                <a:cs typeface="Comic Sans MS"/>
              </a:rPr>
              <a:t>Paramètres musculaires </a:t>
            </a:r>
          </a:p>
          <a:p>
            <a:pPr marL="285750" indent="-285750" algn="just">
              <a:buFont typeface="Arial"/>
              <a:buChar char="•"/>
            </a:pPr>
            <a:r>
              <a:rPr lang="fr-FR" sz="1200" i="1" dirty="0" smtClean="0">
                <a:latin typeface="Comic Sans MS"/>
                <a:cs typeface="Comic Sans MS"/>
              </a:rPr>
              <a:t>Paramètres biomécaniques</a:t>
            </a:r>
          </a:p>
          <a:p>
            <a:pPr marL="285750" indent="-285750" algn="just">
              <a:buFont typeface="Arial"/>
              <a:buChar char="•"/>
            </a:pPr>
            <a:r>
              <a:rPr lang="fr-FR" sz="1200" i="1" dirty="0" smtClean="0">
                <a:latin typeface="Comic Sans MS"/>
                <a:cs typeface="Comic Sans MS"/>
              </a:rPr>
              <a:t>Technique gestuelle</a:t>
            </a:r>
          </a:p>
          <a:p>
            <a:pPr algn="just"/>
            <a:endParaRPr lang="fr-FR" sz="1400" dirty="0" smtClean="0">
              <a:latin typeface="Comic Sans MS"/>
              <a:cs typeface="Comic Sans MS"/>
            </a:endParaRPr>
          </a:p>
          <a:p>
            <a:pPr algn="just"/>
            <a:endParaRPr lang="fr-FR" sz="1400" dirty="0" smtClean="0">
              <a:latin typeface="Comic Sans MS"/>
              <a:cs typeface="Comic Sans MS"/>
            </a:endParaRPr>
          </a:p>
          <a:p>
            <a:pPr algn="just"/>
            <a:endParaRPr lang="fr-FR" sz="1400" dirty="0">
              <a:latin typeface="Comic Sans MS"/>
              <a:cs typeface="Comic Sans MS"/>
            </a:endParaRPr>
          </a:p>
          <a:p>
            <a:pPr algn="just"/>
            <a:r>
              <a:rPr lang="fr-FR" sz="1400" b="1" u="sng" dirty="0">
                <a:latin typeface="Comic Sans MS"/>
                <a:cs typeface="Comic Sans MS"/>
              </a:rPr>
              <a:t>Outils</a:t>
            </a:r>
            <a:r>
              <a:rPr lang="fr-FR" sz="1400" u="sng" dirty="0">
                <a:latin typeface="Comic Sans MS"/>
                <a:cs typeface="Comic Sans MS"/>
              </a:rPr>
              <a:t> </a:t>
            </a:r>
            <a:r>
              <a:rPr lang="fr-FR" sz="1400" u="sng" dirty="0" smtClean="0">
                <a:latin typeface="Comic Sans MS"/>
                <a:cs typeface="Comic Sans MS"/>
              </a:rPr>
              <a:t>/ </a:t>
            </a:r>
            <a:r>
              <a:rPr lang="fr-FR" sz="1400" b="1" u="sng" dirty="0" smtClean="0">
                <a:latin typeface="Comic Sans MS"/>
                <a:cs typeface="Comic Sans MS"/>
              </a:rPr>
              <a:t>sujets :</a:t>
            </a:r>
            <a:endParaRPr lang="fr-FR" sz="1400" b="1" u="sng" dirty="0">
              <a:latin typeface="Comic Sans MS"/>
              <a:cs typeface="Comic Sans MS"/>
            </a:endParaRPr>
          </a:p>
          <a:p>
            <a:pPr marL="342900" indent="-342900" algn="just">
              <a:buFont typeface="Arial"/>
              <a:buChar char="•"/>
            </a:pPr>
            <a:r>
              <a:rPr lang="fr-FR" sz="1200" i="1" dirty="0">
                <a:latin typeface="Comic Sans MS"/>
                <a:cs typeface="Comic Sans MS"/>
              </a:rPr>
              <a:t>sEMG (BF, </a:t>
            </a:r>
            <a:r>
              <a:rPr lang="fr-FR" sz="1200" i="1" dirty="0" smtClean="0">
                <a:latin typeface="Comic Sans MS"/>
                <a:cs typeface="Comic Sans MS"/>
              </a:rPr>
              <a:t>ST) + batterie externe</a:t>
            </a:r>
            <a:endParaRPr lang="fr-FR" sz="1200" i="1" dirty="0">
              <a:latin typeface="Comic Sans MS"/>
              <a:cs typeface="Comic Sans MS"/>
            </a:endParaRPr>
          </a:p>
          <a:p>
            <a:pPr marL="342900" indent="-342900" algn="just">
              <a:buFont typeface="Arial"/>
              <a:buChar char="•"/>
            </a:pPr>
            <a:r>
              <a:rPr lang="fr-FR" sz="1200" i="1" dirty="0">
                <a:latin typeface="Comic Sans MS"/>
                <a:cs typeface="Comic Sans MS"/>
              </a:rPr>
              <a:t>Caméra 2D (profil FVP + technique </a:t>
            </a:r>
            <a:r>
              <a:rPr lang="fr-FR" sz="1200" i="1" dirty="0" smtClean="0">
                <a:latin typeface="Comic Sans MS"/>
                <a:cs typeface="Comic Sans MS"/>
              </a:rPr>
              <a:t>gestuelle) </a:t>
            </a:r>
            <a:r>
              <a:rPr lang="fr-FR" sz="1200" i="1" dirty="0">
                <a:latin typeface="Comic Sans MS"/>
                <a:cs typeface="Comic Sans MS"/>
                <a:sym typeface="Wingdings"/>
              </a:rPr>
              <a:t> </a:t>
            </a:r>
            <a:r>
              <a:rPr lang="fr-FR" sz="1200" i="1" dirty="0" err="1" smtClean="0">
                <a:latin typeface="Comic Sans MS"/>
                <a:cs typeface="Comic Sans MS"/>
                <a:sym typeface="Wingdings"/>
              </a:rPr>
              <a:t>Iphone</a:t>
            </a:r>
            <a:r>
              <a:rPr lang="fr-FR" sz="1200" i="1" dirty="0" smtClean="0">
                <a:latin typeface="Comic Sans MS"/>
                <a:cs typeface="Comic Sans MS"/>
                <a:sym typeface="Wingdings"/>
              </a:rPr>
              <a:t> 11pro (240 </a:t>
            </a:r>
            <a:r>
              <a:rPr lang="fr-FR" sz="1200" i="1" dirty="0" err="1" smtClean="0">
                <a:latin typeface="Comic Sans MS"/>
                <a:cs typeface="Comic Sans MS"/>
                <a:sym typeface="Wingdings"/>
              </a:rPr>
              <a:t>ips</a:t>
            </a:r>
            <a:r>
              <a:rPr lang="fr-FR" sz="1200" i="1" dirty="0" smtClean="0">
                <a:latin typeface="Comic Sans MS"/>
                <a:cs typeface="Comic Sans MS"/>
                <a:sym typeface="Wingdings"/>
              </a:rPr>
              <a:t>)</a:t>
            </a:r>
            <a:endParaRPr lang="fr-FR" sz="1200" i="1" dirty="0">
              <a:latin typeface="Comic Sans MS"/>
              <a:cs typeface="Comic Sans MS"/>
              <a:sym typeface="Wingdings"/>
            </a:endParaRPr>
          </a:p>
          <a:p>
            <a:pPr algn="just"/>
            <a:endParaRPr lang="fr-FR" sz="1400" dirty="0">
              <a:latin typeface="Comic Sans MS"/>
              <a:cs typeface="Comic Sans MS"/>
            </a:endParaRPr>
          </a:p>
        </p:txBody>
      </p:sp>
      <p:pic>
        <p:nvPicPr>
          <p:cNvPr id="3" name="Image 2" descr="Capture d’écran 2020-09-03 à 10.46.29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099" y="374650"/>
            <a:ext cx="2088901" cy="1843777"/>
          </a:xfrm>
          <a:prstGeom prst="rect">
            <a:avLst/>
          </a:prstGeom>
        </p:spPr>
      </p:pic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1632"/>
              </p:ext>
            </p:extLst>
          </p:nvPr>
        </p:nvGraphicFramePr>
        <p:xfrm>
          <a:off x="0" y="3175"/>
          <a:ext cx="9144001" cy="371475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1908007"/>
                <a:gridCol w="2498508"/>
                <a:gridCol w="2659304"/>
                <a:gridCol w="2078182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Introduction</a:t>
                      </a:r>
                      <a:endParaRPr lang="fr-FR" sz="18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T="45798" marB="4579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bg1"/>
                          </a:solidFill>
                        </a:rPr>
                        <a:t>    </a:t>
                      </a:r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Pourquoi ?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Cas clinique</a:t>
                      </a:r>
                      <a:endParaRPr lang="fr-FR" sz="1800" b="0" dirty="0">
                        <a:solidFill>
                          <a:srgbClr val="FFFFFF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Points clés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19120" y="648461"/>
            <a:ext cx="7561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dirty="0" smtClean="0">
                <a:solidFill>
                  <a:srgbClr val="CCFFCC"/>
                </a:solidFill>
              </a:rPr>
              <a:t>Etude en cours : </a:t>
            </a:r>
            <a:endParaRPr lang="fr-FR" sz="48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001" y="3427028"/>
            <a:ext cx="2793153" cy="1875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781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556"/>
          <a:stretch/>
        </p:blipFill>
        <p:spPr bwMode="auto">
          <a:xfrm>
            <a:off x="3391421" y="2899574"/>
            <a:ext cx="2536439" cy="270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>
            <a:stCxn id="16" idx="3"/>
          </p:cNvCxnSpPr>
          <p:nvPr/>
        </p:nvCxnSpPr>
        <p:spPr>
          <a:xfrm>
            <a:off x="3902172" y="3231869"/>
            <a:ext cx="921482" cy="0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162001" y="2431650"/>
            <a:ext cx="2740171" cy="1600438"/>
          </a:xfrm>
          <a:prstGeom prst="rect">
            <a:avLst/>
          </a:prstGeom>
          <a:noFill/>
          <a:ln w="1270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Arial"/>
                <a:cs typeface="Arial"/>
              </a:rPr>
              <a:t>PATIENT CHARACTERISTICS </a:t>
            </a:r>
          </a:p>
          <a:p>
            <a:pPr algn="ctr"/>
            <a:endParaRPr lang="fr-FR" sz="1200" dirty="0">
              <a:latin typeface="Arial"/>
              <a:cs typeface="Arial"/>
            </a:endParaRPr>
          </a:p>
          <a:p>
            <a:pPr algn="ctr"/>
            <a:r>
              <a:rPr lang="fr-FR" sz="1200" dirty="0" smtClean="0">
                <a:latin typeface="Arial"/>
                <a:cs typeface="Arial"/>
              </a:rPr>
              <a:t>Male amateur sprinter</a:t>
            </a:r>
          </a:p>
          <a:p>
            <a:pPr algn="ctr"/>
            <a:r>
              <a:rPr lang="fr-FR" sz="1200" dirty="0" smtClean="0">
                <a:latin typeface="Arial"/>
                <a:cs typeface="Arial"/>
              </a:rPr>
              <a:t>28 </a:t>
            </a:r>
            <a:r>
              <a:rPr lang="fr-FR" sz="1200" dirty="0" err="1" smtClean="0">
                <a:latin typeface="Arial"/>
                <a:cs typeface="Arial"/>
              </a:rPr>
              <a:t>years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old</a:t>
            </a:r>
            <a:r>
              <a:rPr lang="fr-FR" sz="1200" dirty="0" smtClean="0">
                <a:latin typeface="Arial"/>
                <a:cs typeface="Arial"/>
              </a:rPr>
              <a:t>, </a:t>
            </a:r>
            <a:r>
              <a:rPr lang="fr-FR" sz="1200" dirty="0" err="1" smtClean="0">
                <a:latin typeface="Arial"/>
                <a:cs typeface="Arial"/>
              </a:rPr>
              <a:t>left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handed</a:t>
            </a:r>
            <a:endParaRPr lang="fr-FR" sz="1200" dirty="0" smtClean="0">
              <a:latin typeface="Arial"/>
              <a:cs typeface="Arial"/>
            </a:endParaRPr>
          </a:p>
          <a:p>
            <a:pPr algn="ctr"/>
            <a:r>
              <a:rPr lang="fr-FR" sz="1200" dirty="0" smtClean="0">
                <a:latin typeface="Arial"/>
                <a:cs typeface="Arial"/>
              </a:rPr>
              <a:t>1.76m, 83kg</a:t>
            </a:r>
          </a:p>
          <a:p>
            <a:pPr algn="ctr"/>
            <a:r>
              <a:rPr lang="fr-FR" sz="1200" dirty="0">
                <a:latin typeface="Arial"/>
                <a:cs typeface="Arial"/>
              </a:rPr>
              <a:t>B</a:t>
            </a:r>
            <a:r>
              <a:rPr lang="fr-FR" sz="1200" dirty="0" smtClean="0">
                <a:latin typeface="Arial"/>
                <a:cs typeface="Arial"/>
              </a:rPr>
              <a:t>est 100m race time : 11.40s</a:t>
            </a:r>
          </a:p>
          <a:p>
            <a:pPr algn="ctr"/>
            <a:r>
              <a:rPr lang="fr-FR" sz="1200" dirty="0" smtClean="0">
                <a:latin typeface="Arial"/>
                <a:cs typeface="Arial"/>
              </a:rPr>
              <a:t>No </a:t>
            </a:r>
            <a:r>
              <a:rPr lang="fr-FR" sz="1200" dirty="0" err="1" smtClean="0">
                <a:latin typeface="Arial"/>
                <a:cs typeface="Arial"/>
              </a:rPr>
              <a:t>previous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injury</a:t>
            </a:r>
            <a:endParaRPr lang="fr-FR" sz="1200" dirty="0" smtClean="0">
              <a:latin typeface="Arial"/>
              <a:cs typeface="Arial"/>
            </a:endParaRPr>
          </a:p>
          <a:p>
            <a:pPr algn="ctr"/>
            <a:r>
              <a:rPr lang="fr-FR" sz="1200" dirty="0" smtClean="0">
                <a:latin typeface="Arial"/>
                <a:cs typeface="Arial"/>
              </a:rPr>
              <a:t>Regular </a:t>
            </a:r>
            <a:r>
              <a:rPr lang="fr-FR" sz="1200" dirty="0" err="1" smtClean="0">
                <a:latin typeface="Arial"/>
                <a:cs typeface="Arial"/>
              </a:rPr>
              <a:t>track-field</a:t>
            </a:r>
            <a:r>
              <a:rPr lang="fr-FR" sz="1200" dirty="0" smtClean="0">
                <a:latin typeface="Arial"/>
                <a:cs typeface="Arial"/>
              </a:rPr>
              <a:t> training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5765720" y="2806145"/>
            <a:ext cx="3111425" cy="2708433"/>
          </a:xfrm>
          <a:prstGeom prst="rect">
            <a:avLst/>
          </a:prstGeom>
          <a:noFill/>
          <a:ln w="1270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Arial"/>
                <a:cs typeface="Arial"/>
              </a:rPr>
              <a:t>MATERIALS</a:t>
            </a:r>
          </a:p>
          <a:p>
            <a:pPr algn="ctr"/>
            <a:endParaRPr lang="fr-FR" sz="1200" dirty="0">
              <a:latin typeface="Arial"/>
              <a:cs typeface="Arial"/>
            </a:endParaRPr>
          </a:p>
          <a:p>
            <a:pPr marL="228600" indent="-228600" algn="just">
              <a:buFontTx/>
              <a:buAutoNum type="arabicParenR"/>
            </a:pPr>
            <a:r>
              <a:rPr lang="en-GB" sz="1200" dirty="0" smtClean="0">
                <a:solidFill>
                  <a:srgbClr val="000000"/>
                </a:solidFill>
                <a:latin typeface="Arial"/>
                <a:cs typeface="Arial"/>
              </a:rPr>
              <a:t>Surface </a:t>
            </a:r>
            <a:r>
              <a:rPr lang="en-GB" sz="1200" dirty="0">
                <a:solidFill>
                  <a:srgbClr val="000000"/>
                </a:solidFill>
                <a:latin typeface="Arial"/>
                <a:cs typeface="Arial"/>
              </a:rPr>
              <a:t>electromyography (sEMG) activities of BFlh and semitendinosus (ST) were </a:t>
            </a:r>
            <a:r>
              <a:rPr lang="en-GB" sz="1200" dirty="0">
                <a:latin typeface="Arial"/>
                <a:cs typeface="Arial"/>
              </a:rPr>
              <a:t>recorded using </a:t>
            </a:r>
            <a:r>
              <a:rPr lang="en-GB" sz="1200" dirty="0" err="1">
                <a:latin typeface="Arial"/>
                <a:cs typeface="Arial"/>
              </a:rPr>
              <a:t>Delsys</a:t>
            </a:r>
            <a:r>
              <a:rPr lang="en-GB" sz="1200" dirty="0">
                <a:latin typeface="Arial"/>
                <a:cs typeface="Arial"/>
              </a:rPr>
              <a:t> </a:t>
            </a:r>
            <a:r>
              <a:rPr lang="en-GB" sz="1200" dirty="0" err="1">
                <a:latin typeface="Arial"/>
                <a:cs typeface="Arial"/>
              </a:rPr>
              <a:t>Trigno</a:t>
            </a:r>
            <a:r>
              <a:rPr lang="en-GB" sz="1200" dirty="0">
                <a:latin typeface="Arial"/>
                <a:cs typeface="Arial"/>
              </a:rPr>
              <a:t> Sensors with silver-contact wireless bipolar bar electrodes and 10 mm fixed inter-electrode spacing (</a:t>
            </a:r>
            <a:r>
              <a:rPr lang="en-GB" sz="1200" dirty="0" err="1">
                <a:latin typeface="Arial"/>
                <a:cs typeface="Arial"/>
              </a:rPr>
              <a:t>Delsys</a:t>
            </a:r>
            <a:r>
              <a:rPr lang="en-GB" sz="1200" dirty="0">
                <a:latin typeface="Arial"/>
                <a:cs typeface="Arial"/>
              </a:rPr>
              <a:t> </a:t>
            </a:r>
            <a:r>
              <a:rPr lang="en-GB" sz="1200" dirty="0" err="1">
                <a:latin typeface="Arial"/>
                <a:cs typeface="Arial"/>
              </a:rPr>
              <a:t>Inc</a:t>
            </a:r>
            <a:r>
              <a:rPr lang="en-GB" sz="1200" dirty="0">
                <a:latin typeface="Arial"/>
                <a:cs typeface="Arial"/>
              </a:rPr>
              <a:t>, Natick, MA, USA). </a:t>
            </a:r>
            <a:endParaRPr lang="en-GB" sz="1200" dirty="0" smtClean="0">
              <a:latin typeface="Arial"/>
              <a:cs typeface="Arial"/>
            </a:endParaRPr>
          </a:p>
          <a:p>
            <a:pPr marL="228600" indent="-228600" algn="just">
              <a:buFontTx/>
              <a:buAutoNum type="arabicParenR"/>
            </a:pPr>
            <a:r>
              <a:rPr lang="en-GB" sz="1200" dirty="0" smtClean="0">
                <a:latin typeface="Arial"/>
                <a:cs typeface="Arial"/>
              </a:rPr>
              <a:t>Maximal </a:t>
            </a:r>
            <a:r>
              <a:rPr lang="en-GB" sz="1200" dirty="0">
                <a:latin typeface="Arial"/>
                <a:cs typeface="Arial"/>
              </a:rPr>
              <a:t>sEMG activity for each muscle during linear sprint (LS</a:t>
            </a:r>
            <a:r>
              <a:rPr lang="en-GB" sz="1200" dirty="0">
                <a:solidFill>
                  <a:srgbClr val="000000"/>
                </a:solidFill>
                <a:latin typeface="Arial"/>
                <a:cs typeface="Arial"/>
              </a:rPr>
              <a:t>) was used in order to express each sprint as a percentage of their maximal activation during LS.</a:t>
            </a:r>
            <a:r>
              <a:rPr lang="fr-BE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 </a:t>
            </a:r>
            <a:endParaRPr lang="fr-BE" sz="120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cxnSp>
        <p:nvCxnSpPr>
          <p:cNvPr id="39" name="Connecteur droit 38"/>
          <p:cNvCxnSpPr>
            <a:endCxn id="37" idx="1"/>
          </p:cNvCxnSpPr>
          <p:nvPr/>
        </p:nvCxnSpPr>
        <p:spPr>
          <a:xfrm>
            <a:off x="5070828" y="4160362"/>
            <a:ext cx="694892" cy="0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39449" y="4160362"/>
            <a:ext cx="2830367" cy="1415772"/>
          </a:xfrm>
          <a:prstGeom prst="rect">
            <a:avLst/>
          </a:prstGeom>
          <a:noFill/>
          <a:ln w="1270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Arial"/>
                <a:cs typeface="Arial"/>
              </a:rPr>
              <a:t>SPRINT PROTOCOL</a:t>
            </a:r>
          </a:p>
          <a:p>
            <a:pPr algn="just"/>
            <a:endParaRPr lang="fr-FR" sz="1200" dirty="0" smtClean="0">
              <a:latin typeface="Arial"/>
              <a:cs typeface="Arial"/>
            </a:endParaRPr>
          </a:p>
          <a:p>
            <a:pPr algn="just"/>
            <a:r>
              <a:rPr lang="fr-FR" sz="1200" dirty="0" err="1" smtClean="0">
                <a:latin typeface="Arial"/>
                <a:cs typeface="Arial"/>
              </a:rPr>
              <a:t>Two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>
                <a:latin typeface="Arial"/>
                <a:cs typeface="Arial"/>
              </a:rPr>
              <a:t>sessions of 3 </a:t>
            </a:r>
            <a:r>
              <a:rPr lang="fr-FR" sz="1200" dirty="0" err="1">
                <a:latin typeface="Arial"/>
                <a:cs typeface="Arial"/>
              </a:rPr>
              <a:t>consecutive</a:t>
            </a:r>
            <a:r>
              <a:rPr lang="fr-FR" sz="1200" dirty="0">
                <a:latin typeface="Arial"/>
                <a:cs typeface="Arial"/>
              </a:rPr>
              <a:t> 30m </a:t>
            </a:r>
            <a:r>
              <a:rPr lang="fr-FR" sz="1200" dirty="0" err="1">
                <a:latin typeface="Arial"/>
                <a:cs typeface="Arial"/>
              </a:rPr>
              <a:t>fly</a:t>
            </a:r>
            <a:r>
              <a:rPr lang="fr-FR" sz="1200" dirty="0">
                <a:latin typeface="Arial"/>
                <a:cs typeface="Arial"/>
              </a:rPr>
              <a:t> sprints </a:t>
            </a:r>
            <a:r>
              <a:rPr lang="fr-FR" sz="1200" dirty="0" err="1">
                <a:latin typeface="Arial"/>
                <a:cs typeface="Arial"/>
              </a:rPr>
              <a:t>at</a:t>
            </a:r>
            <a:r>
              <a:rPr lang="fr-FR" sz="1200" dirty="0">
                <a:latin typeface="Arial"/>
                <a:cs typeface="Arial"/>
              </a:rPr>
              <a:t> maximal speed, </a:t>
            </a:r>
            <a:r>
              <a:rPr lang="fr-FR" sz="1200" dirty="0" err="1">
                <a:latin typeface="Arial"/>
                <a:cs typeface="Arial"/>
              </a:rPr>
              <a:t>each</a:t>
            </a:r>
            <a:r>
              <a:rPr lang="fr-FR" sz="1200" dirty="0">
                <a:latin typeface="Arial"/>
                <a:cs typeface="Arial"/>
              </a:rPr>
              <a:t> sprint </a:t>
            </a:r>
            <a:r>
              <a:rPr lang="fr-FR" sz="1200" dirty="0" err="1">
                <a:latin typeface="Arial"/>
                <a:cs typeface="Arial"/>
              </a:rPr>
              <a:t>separated</a:t>
            </a:r>
            <a:r>
              <a:rPr lang="fr-FR" sz="1200" dirty="0">
                <a:latin typeface="Arial"/>
                <a:cs typeface="Arial"/>
              </a:rPr>
              <a:t> by a 5 to 6 min break </a:t>
            </a:r>
            <a:r>
              <a:rPr lang="fr-FR" sz="1200" dirty="0" err="1">
                <a:latin typeface="Arial"/>
                <a:cs typeface="Arial"/>
              </a:rPr>
              <a:t>interval</a:t>
            </a:r>
            <a:r>
              <a:rPr lang="fr-FR" sz="1200" dirty="0">
                <a:latin typeface="Arial"/>
                <a:cs typeface="Arial"/>
              </a:rPr>
              <a:t> and 8 to 10 min </a:t>
            </a:r>
            <a:r>
              <a:rPr lang="fr-FR" sz="1200" dirty="0" err="1">
                <a:latin typeface="Arial"/>
                <a:cs typeface="Arial"/>
              </a:rPr>
              <a:t>rest</a:t>
            </a:r>
            <a:r>
              <a:rPr lang="fr-FR" sz="1200" dirty="0">
                <a:latin typeface="Arial"/>
                <a:cs typeface="Arial"/>
              </a:rPr>
              <a:t> </a:t>
            </a:r>
            <a:r>
              <a:rPr lang="fr-FR" sz="1200" dirty="0" err="1">
                <a:latin typeface="Arial"/>
                <a:cs typeface="Arial"/>
              </a:rPr>
              <a:t>between</a:t>
            </a:r>
            <a:r>
              <a:rPr lang="fr-FR" sz="1200" dirty="0">
                <a:latin typeface="Arial"/>
                <a:cs typeface="Arial"/>
              </a:rPr>
              <a:t> sessions (Figure A). </a:t>
            </a:r>
          </a:p>
        </p:txBody>
      </p:sp>
      <p:cxnSp>
        <p:nvCxnSpPr>
          <p:cNvPr id="45" name="Connecteur droit 44"/>
          <p:cNvCxnSpPr/>
          <p:nvPr/>
        </p:nvCxnSpPr>
        <p:spPr>
          <a:xfrm>
            <a:off x="3269816" y="4870366"/>
            <a:ext cx="364814" cy="0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710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24277" y="5872215"/>
            <a:ext cx="2148351" cy="171842"/>
          </a:xfrm>
          <a:prstGeom prst="rect">
            <a:avLst/>
          </a:prstGeom>
          <a:solidFill>
            <a:schemeClr val="bg1"/>
          </a:solidFill>
        </p:spPr>
        <p:txBody>
          <a:bodyPr wrap="square" bIns="0" rtlCol="0">
            <a:spAutoFit/>
          </a:bodyPr>
          <a:lstStyle/>
          <a:p>
            <a:pPr>
              <a:lnSpc>
                <a:spcPct val="50000"/>
              </a:lnSpc>
            </a:pPr>
            <a:r>
              <a:rPr lang="fr-FR" sz="1400" dirty="0" smtClean="0"/>
              <a:t>2D camera emplacement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945536" y="5795778"/>
            <a:ext cx="3256303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Table for experimental materials</a:t>
            </a:r>
            <a:endParaRPr lang="fr-FR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3368169" y="6138090"/>
            <a:ext cx="287420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Physiotherapy table</a:t>
            </a:r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3575712" y="6453382"/>
            <a:ext cx="2036485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0000"/>
                </a:solidFill>
              </a:rPr>
              <a:t>1</a:t>
            </a:r>
            <a:r>
              <a:rPr lang="fr-FR" sz="1400" baseline="30000" dirty="0" smtClean="0">
                <a:solidFill>
                  <a:srgbClr val="000000"/>
                </a:solidFill>
              </a:rPr>
              <a:t>st</a:t>
            </a:r>
            <a:r>
              <a:rPr lang="fr-FR" sz="1400" dirty="0" smtClean="0">
                <a:solidFill>
                  <a:srgbClr val="000000"/>
                </a:solidFill>
              </a:rPr>
              <a:t> lane curved sprint 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1835" y="6248322"/>
            <a:ext cx="2053769" cy="125675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>
              <a:lnSpc>
                <a:spcPct val="50000"/>
              </a:lnSpc>
            </a:pPr>
            <a:r>
              <a:rPr lang="fr-FR" sz="1400" dirty="0" smtClean="0"/>
              <a:t>Curved sprint markers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78325" y="6581444"/>
            <a:ext cx="2053769" cy="125675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>
              <a:lnSpc>
                <a:spcPct val="50000"/>
              </a:lnSpc>
            </a:pPr>
            <a:r>
              <a:rPr lang="fr-FR" sz="1400" dirty="0" smtClean="0"/>
              <a:t>Linear sprint markers</a:t>
            </a:r>
          </a:p>
        </p:txBody>
      </p:sp>
    </p:spTree>
    <p:extLst>
      <p:ext uri="{BB962C8B-B14F-4D97-AF65-F5344CB8AC3E}">
        <p14:creationId xmlns:p14="http://schemas.microsoft.com/office/powerpoint/2010/main" val="3819512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2411672"/>
              </p:ext>
            </p:extLst>
          </p:nvPr>
        </p:nvGraphicFramePr>
        <p:xfrm>
          <a:off x="204152" y="3663083"/>
          <a:ext cx="8728181" cy="1398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m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3161383"/>
              </p:ext>
            </p:extLst>
          </p:nvPr>
        </p:nvGraphicFramePr>
        <p:xfrm>
          <a:off x="220646" y="2481026"/>
          <a:ext cx="8728181" cy="1082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Image 5" descr="Capture d’écran 2021-01-23 à 17.45.44.pn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137" y="5061247"/>
            <a:ext cx="3371111" cy="1535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204153" y="624699"/>
            <a:ext cx="87281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dirty="0" smtClean="0">
                <a:solidFill>
                  <a:srgbClr val="CCFFCC"/>
                </a:solidFill>
              </a:rPr>
              <a:t>Un déroulement idéal</a:t>
            </a:r>
            <a:r>
              <a:rPr lang="mr-IN" sz="4800" dirty="0" smtClean="0">
                <a:solidFill>
                  <a:srgbClr val="CCFFCC"/>
                </a:solidFill>
              </a:rPr>
              <a:t>…</a:t>
            </a:r>
            <a:r>
              <a:rPr lang="nl-BE" sz="4800" dirty="0" smtClean="0">
                <a:solidFill>
                  <a:srgbClr val="CCFFCC"/>
                </a:solidFill>
              </a:rPr>
              <a:t> ou presque</a:t>
            </a:r>
            <a:r>
              <a:rPr lang="mr-IN" sz="4800" dirty="0" smtClean="0">
                <a:solidFill>
                  <a:srgbClr val="CCFFCC"/>
                </a:solidFill>
              </a:rPr>
              <a:t>…</a:t>
            </a:r>
            <a:r>
              <a:rPr lang="nl-BE" sz="4800" dirty="0" smtClean="0">
                <a:solidFill>
                  <a:srgbClr val="CCFFCC"/>
                </a:solidFill>
              </a:rPr>
              <a:t> </a:t>
            </a:r>
            <a:endParaRPr lang="fr-FR" sz="4800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989149"/>
              </p:ext>
            </p:extLst>
          </p:nvPr>
        </p:nvGraphicFramePr>
        <p:xfrm>
          <a:off x="0" y="3175"/>
          <a:ext cx="9144001" cy="371475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1908007"/>
                <a:gridCol w="2498508"/>
                <a:gridCol w="2659304"/>
                <a:gridCol w="2078182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Introduction</a:t>
                      </a:r>
                      <a:endParaRPr lang="fr-FR" sz="18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T="45798" marB="4579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bg1"/>
                          </a:solidFill>
                        </a:rPr>
                        <a:t>    </a:t>
                      </a:r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Pourquoi ?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Cas clinique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Points clés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153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21-01-23 à 15.45.25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2017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3493454" y="3508039"/>
            <a:ext cx="5185833" cy="2246769"/>
          </a:xfrm>
          <a:prstGeom prst="rect">
            <a:avLst/>
          </a:prstGeom>
          <a:noFill/>
          <a:ln w="28575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endParaRPr lang="fr-FR" sz="1400" dirty="0" smtClean="0">
              <a:latin typeface="Times New Roman"/>
              <a:cs typeface="Times New Roman"/>
            </a:endParaRPr>
          </a:p>
          <a:p>
            <a:pPr marL="285750" indent="-285750" algn="just">
              <a:buFontTx/>
              <a:buChar char="-"/>
            </a:pPr>
            <a:r>
              <a:rPr lang="fr-FR" sz="1400" dirty="0" smtClean="0">
                <a:latin typeface="Times New Roman"/>
                <a:cs typeface="Times New Roman"/>
              </a:rPr>
              <a:t>Lésion </a:t>
            </a:r>
            <a:r>
              <a:rPr lang="fr-FR" sz="1400" dirty="0" err="1" smtClean="0">
                <a:latin typeface="Times New Roman"/>
                <a:cs typeface="Times New Roman"/>
              </a:rPr>
              <a:t>myo</a:t>
            </a:r>
            <a:r>
              <a:rPr lang="fr-FR" sz="1400" dirty="0" smtClean="0">
                <a:latin typeface="Times New Roman"/>
                <a:cs typeface="Times New Roman"/>
              </a:rPr>
              <a:t>-tendineuse stade 2 (7cm)</a:t>
            </a:r>
          </a:p>
          <a:p>
            <a:pPr algn="just"/>
            <a:endParaRPr lang="fr-FR" sz="1400" dirty="0" smtClean="0">
              <a:latin typeface="Times New Roman"/>
              <a:cs typeface="Times New Roman"/>
            </a:endParaRPr>
          </a:p>
          <a:p>
            <a:pPr marL="285750" indent="-285750" algn="just">
              <a:buFontTx/>
              <a:buChar char="-"/>
            </a:pPr>
            <a:r>
              <a:rPr lang="fr-FR" sz="1400" dirty="0" smtClean="0">
                <a:latin typeface="Times New Roman"/>
                <a:cs typeface="Times New Roman"/>
              </a:rPr>
              <a:t>Diagnostic BAMIC (</a:t>
            </a:r>
            <a:r>
              <a:rPr lang="fr-FR" sz="1400" i="1" dirty="0" smtClean="0">
                <a:latin typeface="Times New Roman"/>
                <a:cs typeface="Times New Roman"/>
              </a:rPr>
              <a:t>british </a:t>
            </a:r>
            <a:r>
              <a:rPr lang="fr-FR" sz="1400" i="1" dirty="0" err="1" smtClean="0">
                <a:latin typeface="Times New Roman"/>
                <a:cs typeface="Times New Roman"/>
              </a:rPr>
              <a:t>athletics</a:t>
            </a:r>
            <a:r>
              <a:rPr lang="fr-FR" sz="1400" i="1" dirty="0" smtClean="0">
                <a:latin typeface="Times New Roman"/>
                <a:cs typeface="Times New Roman"/>
              </a:rPr>
              <a:t> muscle </a:t>
            </a:r>
            <a:r>
              <a:rPr lang="fr-FR" sz="1400" i="1" dirty="0" err="1" smtClean="0">
                <a:latin typeface="Times New Roman"/>
                <a:cs typeface="Times New Roman"/>
              </a:rPr>
              <a:t>injury</a:t>
            </a:r>
            <a:r>
              <a:rPr lang="fr-FR" sz="1400" i="1" dirty="0" smtClean="0">
                <a:latin typeface="Times New Roman"/>
                <a:cs typeface="Times New Roman"/>
              </a:rPr>
              <a:t> classification</a:t>
            </a:r>
            <a:r>
              <a:rPr lang="fr-FR" sz="1400" dirty="0" smtClean="0">
                <a:latin typeface="Times New Roman"/>
                <a:cs typeface="Times New Roman"/>
              </a:rPr>
              <a:t>), échographie par radiologue</a:t>
            </a:r>
          </a:p>
          <a:p>
            <a:pPr algn="just"/>
            <a:endParaRPr lang="fr-FR" sz="1400" dirty="0" smtClean="0">
              <a:latin typeface="Times New Roman"/>
              <a:cs typeface="Times New Roman"/>
            </a:endParaRPr>
          </a:p>
          <a:p>
            <a:pPr marL="285750" indent="-285750" algn="just">
              <a:buFontTx/>
              <a:buChar char="-"/>
            </a:pPr>
            <a:r>
              <a:rPr lang="fr-FR" sz="1400" dirty="0" smtClean="0">
                <a:latin typeface="Times New Roman"/>
                <a:cs typeface="Times New Roman"/>
              </a:rPr>
              <a:t>Biceps femoris chef long (partie médiale)</a:t>
            </a:r>
          </a:p>
          <a:p>
            <a:pPr algn="just"/>
            <a:endParaRPr lang="fr-FR" sz="1400" dirty="0" smtClean="0">
              <a:latin typeface="Times New Roman"/>
              <a:cs typeface="Times New Roman"/>
            </a:endParaRPr>
          </a:p>
          <a:p>
            <a:pPr marL="285750" indent="-285750" algn="just">
              <a:buFontTx/>
              <a:buChar char="-"/>
            </a:pPr>
            <a:r>
              <a:rPr lang="fr-FR" sz="1400" dirty="0" smtClean="0">
                <a:latin typeface="Times New Roman"/>
                <a:cs typeface="Times New Roman"/>
              </a:rPr>
              <a:t> </a:t>
            </a:r>
            <a:r>
              <a:rPr lang="fr-FR" sz="1400" dirty="0">
                <a:latin typeface="Times New Roman"/>
                <a:cs typeface="Times New Roman"/>
              </a:rPr>
              <a:t>K</a:t>
            </a:r>
            <a:r>
              <a:rPr lang="fr-FR" sz="1400" dirty="0" smtClean="0">
                <a:latin typeface="Times New Roman"/>
                <a:cs typeface="Times New Roman"/>
              </a:rPr>
              <a:t>yste poplité face postérieure (découverte fortuite)</a:t>
            </a:r>
          </a:p>
          <a:p>
            <a:pPr algn="just"/>
            <a:endParaRPr lang="fr-FR" sz="1400" dirty="0">
              <a:latin typeface="Times New Roman"/>
              <a:cs typeface="Times New Roman"/>
            </a:endParaRPr>
          </a:p>
        </p:txBody>
      </p:sp>
      <p:pic>
        <p:nvPicPr>
          <p:cNvPr id="2" name="Image 1" descr="Capture d’écran 2021-10-12 à 17.10.05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24" y="2391178"/>
            <a:ext cx="2281229" cy="1692525"/>
          </a:xfrm>
          <a:prstGeom prst="rect">
            <a:avLst/>
          </a:prstGeom>
        </p:spPr>
      </p:pic>
      <p:pic>
        <p:nvPicPr>
          <p:cNvPr id="9" name="Image 8" descr="Capture d’écran 2021-10-14 à 06.57.36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24" y="5055041"/>
            <a:ext cx="2281229" cy="1464700"/>
          </a:xfrm>
          <a:prstGeom prst="rect">
            <a:avLst/>
          </a:prstGeom>
        </p:spPr>
      </p:pic>
      <p:sp>
        <p:nvSpPr>
          <p:cNvPr id="10" name="Flèche vers le bas 9"/>
          <p:cNvSpPr/>
          <p:nvPr/>
        </p:nvSpPr>
        <p:spPr>
          <a:xfrm>
            <a:off x="1468853" y="4083703"/>
            <a:ext cx="504916" cy="97133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352507"/>
              </p:ext>
            </p:extLst>
          </p:nvPr>
        </p:nvGraphicFramePr>
        <p:xfrm>
          <a:off x="0" y="3175"/>
          <a:ext cx="9144001" cy="371475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1908007"/>
                <a:gridCol w="2498508"/>
                <a:gridCol w="2659304"/>
                <a:gridCol w="2078182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Introduction</a:t>
                      </a:r>
                      <a:endParaRPr lang="fr-FR" sz="18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T="45798" marB="4579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bg1"/>
                          </a:solidFill>
                        </a:rPr>
                        <a:t>    </a:t>
                      </a:r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Pourquoi ?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Cas clinique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Points clés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661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59315"/>
            <a:ext cx="9143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 smtClean="0">
                <a:solidFill>
                  <a:srgbClr val="CCFFCC"/>
                </a:solidFill>
              </a:rPr>
              <a:t>Les ischio-jambiers : un groupe musculaire malmenés</a:t>
            </a:r>
            <a:r>
              <a:rPr lang="mr-IN" sz="4000" dirty="0" smtClean="0">
                <a:solidFill>
                  <a:srgbClr val="CCFFCC"/>
                </a:solidFill>
              </a:rPr>
              <a:t>…</a:t>
            </a:r>
            <a:endParaRPr lang="fr-FR" sz="4000" dirty="0"/>
          </a:p>
        </p:txBody>
      </p:sp>
      <p:sp>
        <p:nvSpPr>
          <p:cNvPr id="14" name="Rectangle 13"/>
          <p:cNvSpPr/>
          <p:nvPr/>
        </p:nvSpPr>
        <p:spPr>
          <a:xfrm>
            <a:off x="197929" y="3500300"/>
            <a:ext cx="3925634" cy="2362185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endParaRPr lang="fr-FR" sz="1400" dirty="0" smtClean="0">
              <a:latin typeface="Times New Roman"/>
              <a:ea typeface="Times New Roman" charset="0"/>
              <a:cs typeface="Times New Roman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400" dirty="0">
                <a:latin typeface="Times New Roman"/>
                <a:ea typeface="Times New Roman" charset="0"/>
                <a:cs typeface="Times New Roman"/>
              </a:rPr>
              <a:t>Contraintes </a:t>
            </a: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mécaniques +</a:t>
            </a:r>
            <a:r>
              <a:rPr lang="fr-FR" sz="1400" dirty="0">
                <a:latin typeface="Times New Roman"/>
                <a:ea typeface="Times New Roman" charset="0"/>
                <a:cs typeface="Times New Roman"/>
              </a:rPr>
              <a:t>+</a:t>
            </a: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+ (8-10x pdc)</a:t>
            </a:r>
          </a:p>
          <a:p>
            <a:pPr marL="742950" lvl="1" indent="-285750" algn="just">
              <a:buFont typeface="Wingdings" charset="2"/>
              <a:buChar char="Ø"/>
              <a:defRPr/>
            </a:pP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Demande (forces internes ++)</a:t>
            </a:r>
          </a:p>
          <a:p>
            <a:pPr marL="742950" lvl="1" indent="-285750" algn="just">
              <a:buFont typeface="Wingdings" charset="2"/>
              <a:buChar char="Ø"/>
              <a:defRPr/>
            </a:pP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Tâche (forces externes répétées)</a:t>
            </a:r>
          </a:p>
          <a:p>
            <a:pPr lvl="1" algn="just">
              <a:defRPr/>
            </a:pP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 </a:t>
            </a:r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400" dirty="0" smtClean="0">
                <a:latin typeface="Times New Roman"/>
                <a:ea typeface="Times New Roman" charset="0"/>
                <a:cs typeface="Times New Roman"/>
                <a:sym typeface="Wingdings"/>
              </a:rPr>
              <a:t>B</a:t>
            </a: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lessure +++ (12-50%) (</a:t>
            </a:r>
            <a:r>
              <a:rPr lang="fr-FR" sz="1050" i="1" dirty="0" err="1" smtClean="0">
                <a:latin typeface="Times New Roman"/>
                <a:ea typeface="Times New Roman" charset="0"/>
                <a:cs typeface="Times New Roman"/>
              </a:rPr>
              <a:t>Ekstrand</a:t>
            </a:r>
            <a:r>
              <a:rPr lang="fr-FR" sz="1050" i="1" dirty="0">
                <a:latin typeface="Times New Roman"/>
                <a:ea typeface="Times New Roman" charset="0"/>
                <a:cs typeface="Times New Roman"/>
              </a:rPr>
              <a:t>, 2011; </a:t>
            </a:r>
            <a:r>
              <a:rPr lang="fr-FR" sz="1050" i="1" dirty="0" err="1">
                <a:latin typeface="Times New Roman"/>
                <a:ea typeface="Times New Roman" charset="0"/>
                <a:cs typeface="Times New Roman"/>
              </a:rPr>
              <a:t>Verall</a:t>
            </a:r>
            <a:r>
              <a:rPr lang="fr-FR" sz="1050" i="1" dirty="0">
                <a:latin typeface="Times New Roman"/>
                <a:ea typeface="Times New Roman" charset="0"/>
                <a:cs typeface="Times New Roman"/>
              </a:rPr>
              <a:t>, 2003</a:t>
            </a: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), </a:t>
            </a:r>
          </a:p>
          <a:p>
            <a:pPr marL="742950" lvl="1" indent="-285750" algn="just">
              <a:buFont typeface="Wingdings" charset="2"/>
              <a:buChar char="Ø"/>
              <a:defRPr/>
            </a:pP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$$$$$$$$$$$$$$$$$$$$$$$$$$$/ans !</a:t>
            </a:r>
          </a:p>
          <a:p>
            <a:pPr marL="742950" lvl="1" indent="-285750" algn="just">
              <a:buFont typeface="Wingdings" charset="2"/>
              <a:buChar char="Ø"/>
              <a:defRPr/>
            </a:pP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80% BF </a:t>
            </a:r>
            <a:r>
              <a:rPr lang="fr-FR" sz="1050" i="1" dirty="0" smtClean="0">
                <a:latin typeface="Times New Roman"/>
                <a:ea typeface="Times New Roman" charset="0"/>
                <a:cs typeface="Times New Roman"/>
              </a:rPr>
              <a:t>(</a:t>
            </a:r>
            <a:r>
              <a:rPr lang="fr-FR" sz="1050" i="1" dirty="0" err="1" smtClean="0">
                <a:latin typeface="Times New Roman"/>
                <a:ea typeface="Times New Roman" charset="0"/>
                <a:cs typeface="Times New Roman"/>
              </a:rPr>
              <a:t>Opar</a:t>
            </a:r>
            <a:r>
              <a:rPr lang="fr-FR" sz="1050" i="1" dirty="0" smtClean="0">
                <a:latin typeface="Times New Roman"/>
                <a:ea typeface="Times New Roman" charset="0"/>
                <a:cs typeface="Times New Roman"/>
              </a:rPr>
              <a:t>, 2012; VD </a:t>
            </a:r>
            <a:r>
              <a:rPr lang="fr-FR" sz="1050" i="1" dirty="0" err="1" smtClean="0">
                <a:latin typeface="Times New Roman"/>
                <a:ea typeface="Times New Roman" charset="0"/>
                <a:cs typeface="Times New Roman"/>
              </a:rPr>
              <a:t>Tilaar</a:t>
            </a:r>
            <a:r>
              <a:rPr lang="fr-FR" sz="1050" i="1" dirty="0" smtClean="0">
                <a:latin typeface="Times New Roman"/>
                <a:ea typeface="Times New Roman" charset="0"/>
                <a:cs typeface="Times New Roman"/>
              </a:rPr>
              <a:t> et al. 2017; Fiorentino et al. 2014)</a:t>
            </a:r>
          </a:p>
          <a:p>
            <a:pPr marL="742950" lvl="1" indent="-285750" algn="just">
              <a:buFont typeface="Wingdings" charset="2"/>
              <a:buChar char="Ø"/>
              <a:defRPr/>
            </a:pP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Classification BAMIC </a:t>
            </a:r>
            <a:r>
              <a:rPr lang="fr-FR" sz="1050" i="1" dirty="0" smtClean="0">
                <a:latin typeface="Times New Roman"/>
                <a:ea typeface="Times New Roman" charset="0"/>
                <a:cs typeface="Times New Roman"/>
              </a:rPr>
              <a:t>(McDonald et al. 2019)</a:t>
            </a:r>
          </a:p>
          <a:p>
            <a:pPr lvl="1" algn="just">
              <a:defRPr/>
            </a:pPr>
            <a:endParaRPr lang="fr-FR" sz="1100" i="1" dirty="0" smtClean="0"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26" name="Flèche vers la droite 25"/>
          <p:cNvSpPr/>
          <p:nvPr/>
        </p:nvSpPr>
        <p:spPr>
          <a:xfrm>
            <a:off x="4308796" y="4186231"/>
            <a:ext cx="602687" cy="5529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 descr="Capture d’écran 2021-01-27 à 10.10.45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17" b="3133"/>
          <a:stretch/>
        </p:blipFill>
        <p:spPr>
          <a:xfrm>
            <a:off x="5860117" y="4968713"/>
            <a:ext cx="2820086" cy="1603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 1" descr="Capture d’écran 2021-10-13 à 10.18.14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27" y="2649510"/>
            <a:ext cx="4228274" cy="1848542"/>
          </a:xfrm>
          <a:prstGeom prst="rect">
            <a:avLst/>
          </a:prstGeom>
        </p:spPr>
      </p:pic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985082"/>
              </p:ext>
            </p:extLst>
          </p:nvPr>
        </p:nvGraphicFramePr>
        <p:xfrm>
          <a:off x="0" y="3175"/>
          <a:ext cx="9144001" cy="371475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1908007"/>
                <a:gridCol w="2498508"/>
                <a:gridCol w="2659304"/>
                <a:gridCol w="2078182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bg1"/>
                          </a:solidFill>
                        </a:rPr>
                        <a:t>    </a:t>
                      </a:r>
                      <a:r>
                        <a:rPr lang="fr-FR" sz="1800" b="1" dirty="0" smtClean="0">
                          <a:solidFill>
                            <a:srgbClr val="000000"/>
                          </a:solidFill>
                        </a:rPr>
                        <a:t>Pourquoi ?</a:t>
                      </a:r>
                      <a:endParaRPr lang="fr-FR" sz="1800" b="1" dirty="0">
                        <a:solidFill>
                          <a:srgbClr val="000000"/>
                        </a:solidFill>
                      </a:endParaRPr>
                    </a:p>
                  </a:txBody>
                  <a:tcPr marT="45798" marB="4579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Cas clinique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Points clés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2354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98" y="767361"/>
            <a:ext cx="90754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 smtClean="0">
                <a:solidFill>
                  <a:srgbClr val="CCFFCC"/>
                </a:solidFill>
              </a:rPr>
              <a:t>Quels rôles ont les IJ lors du sprint ? </a:t>
            </a:r>
            <a:endParaRPr lang="fr-FR" sz="4000" dirty="0"/>
          </a:p>
        </p:txBody>
      </p:sp>
      <p:sp>
        <p:nvSpPr>
          <p:cNvPr id="14" name="Rectangle 13"/>
          <p:cNvSpPr/>
          <p:nvPr/>
        </p:nvSpPr>
        <p:spPr>
          <a:xfrm>
            <a:off x="197929" y="3622863"/>
            <a:ext cx="3925634" cy="1661993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endParaRPr lang="fr-FR" sz="1400" b="1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4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BF</a:t>
            </a:r>
            <a:r>
              <a:rPr lang="fr-FR" sz="1400" dirty="0" smtClean="0">
                <a:latin typeface="Times New Roman" charset="0"/>
                <a:ea typeface="Times New Roman" charset="0"/>
                <a:cs typeface="Times New Roman" charset="0"/>
              </a:rPr>
              <a:t>, ST, SM </a:t>
            </a:r>
            <a:r>
              <a:rPr lang="fr-FR" sz="1400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 bi-articulaires, </a:t>
            </a:r>
            <a:r>
              <a:rPr lang="fr-FR" sz="1400" dirty="0" err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plrs</a:t>
            </a:r>
            <a:r>
              <a:rPr lang="fr-FR" sz="1400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fonctions</a:t>
            </a:r>
            <a:endParaRPr lang="fr-FR" sz="1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buFont typeface="Arial"/>
              <a:buChar char="•"/>
              <a:defRPr/>
            </a:pPr>
            <a:endParaRPr lang="fr-FR" sz="1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400" dirty="0" smtClean="0">
                <a:latin typeface="Times New Roman" charset="0"/>
                <a:ea typeface="Times New Roman" charset="0"/>
                <a:cs typeface="Times New Roman" charset="0"/>
              </a:rPr>
              <a:t>Rôle </a:t>
            </a:r>
            <a:r>
              <a:rPr lang="fr-FR" sz="1400" dirty="0">
                <a:latin typeface="Times New Roman" charset="0"/>
                <a:ea typeface="Times New Roman" charset="0"/>
                <a:cs typeface="Times New Roman" charset="0"/>
              </a:rPr>
              <a:t>essentiel </a:t>
            </a:r>
            <a:r>
              <a:rPr lang="fr-FR" sz="1400" dirty="0" smtClean="0">
                <a:latin typeface="Times New Roman" charset="0"/>
                <a:ea typeface="Times New Roman" charset="0"/>
                <a:cs typeface="Times New Roman" charset="0"/>
              </a:rPr>
              <a:t>en sprint (FVP : </a:t>
            </a:r>
            <a:r>
              <a:rPr lang="fr-FR" sz="1400" i="1" dirty="0" smtClean="0">
                <a:latin typeface="Times New Roman" charset="0"/>
                <a:ea typeface="Times New Roman" charset="0"/>
                <a:cs typeface="Times New Roman" charset="0"/>
              </a:rPr>
              <a:t>F H0</a:t>
            </a:r>
            <a:r>
              <a:rPr lang="fr-FR" sz="1400" dirty="0" smtClean="0">
                <a:latin typeface="Times New Roman" charset="0"/>
                <a:ea typeface="Times New Roman" charset="0"/>
                <a:cs typeface="Times New Roman" charset="0"/>
              </a:rPr>
              <a:t>) </a:t>
            </a:r>
          </a:p>
          <a:p>
            <a:pPr algn="just">
              <a:defRPr/>
            </a:pPr>
            <a:r>
              <a:rPr lang="fr-FR" sz="1050" i="1" dirty="0" smtClean="0">
                <a:latin typeface="Times New Roman" charset="0"/>
                <a:ea typeface="Times New Roman" charset="0"/>
                <a:cs typeface="Times New Roman" charset="0"/>
              </a:rPr>
              <a:t>(Morin, 2015, </a:t>
            </a:r>
            <a:r>
              <a:rPr lang="fr-FR" sz="1050" i="1" dirty="0" err="1" smtClean="0">
                <a:latin typeface="Times New Roman" charset="0"/>
                <a:ea typeface="Times New Roman" charset="0"/>
                <a:cs typeface="Times New Roman" charset="0"/>
              </a:rPr>
              <a:t>Haugen</a:t>
            </a:r>
            <a:r>
              <a:rPr lang="fr-FR" sz="1050" i="1" dirty="0" smtClean="0">
                <a:latin typeface="Times New Roman" charset="0"/>
                <a:ea typeface="Times New Roman" charset="0"/>
                <a:cs typeface="Times New Roman" charset="0"/>
              </a:rPr>
              <a:t> et al. 2012; </a:t>
            </a:r>
            <a:r>
              <a:rPr lang="fr-FR" sz="1050" i="1" dirty="0" err="1" smtClean="0">
                <a:latin typeface="Times New Roman" charset="0"/>
                <a:ea typeface="Times New Roman" charset="0"/>
                <a:cs typeface="Times New Roman" charset="0"/>
              </a:rPr>
              <a:t>Dorn</a:t>
            </a:r>
            <a:r>
              <a:rPr lang="fr-FR" sz="1050" i="1" dirty="0" smtClean="0">
                <a:latin typeface="Times New Roman" charset="0"/>
                <a:ea typeface="Times New Roman" charset="0"/>
                <a:cs typeface="Times New Roman" charset="0"/>
              </a:rPr>
              <a:t> et al. 2012; </a:t>
            </a:r>
            <a:r>
              <a:rPr lang="fr-FR" sz="1050" i="1" dirty="0" err="1" smtClean="0">
                <a:latin typeface="Times New Roman" charset="0"/>
                <a:ea typeface="Times New Roman" charset="0"/>
                <a:cs typeface="Times New Roman" charset="0"/>
              </a:rPr>
              <a:t>Fukashiro</a:t>
            </a:r>
            <a:r>
              <a:rPr lang="fr-FR" sz="1050" i="1" dirty="0" smtClean="0">
                <a:latin typeface="Times New Roman" charset="0"/>
                <a:ea typeface="Times New Roman" charset="0"/>
                <a:cs typeface="Times New Roman" charset="0"/>
              </a:rPr>
              <a:t> et al. 2005; </a:t>
            </a:r>
            <a:r>
              <a:rPr lang="fr-FR" sz="1050" i="1" dirty="0" err="1" smtClean="0">
                <a:latin typeface="Times New Roman" charset="0"/>
                <a:ea typeface="Times New Roman" charset="0"/>
                <a:cs typeface="Times New Roman" charset="0"/>
              </a:rPr>
              <a:t>Higashihara</a:t>
            </a:r>
            <a:r>
              <a:rPr lang="fr-FR" sz="1050" i="1" dirty="0" smtClean="0">
                <a:latin typeface="Times New Roman" charset="0"/>
                <a:ea typeface="Times New Roman" charset="0"/>
                <a:cs typeface="Times New Roman" charset="0"/>
              </a:rPr>
              <a:t> et al. 2014-2017)</a:t>
            </a:r>
            <a:endParaRPr lang="fr-FR" sz="1400" i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defRPr/>
            </a:pPr>
            <a:endParaRPr lang="fr-FR" sz="1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 algn="just">
              <a:defRPr/>
            </a:pPr>
            <a:endParaRPr lang="fr-FR" sz="1100" i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0" name="Image 19" descr="Capture d’écran 2020-09-02 à 18.44.53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06" t="67128"/>
          <a:stretch/>
        </p:blipFill>
        <p:spPr>
          <a:xfrm>
            <a:off x="5149587" y="4739220"/>
            <a:ext cx="3949709" cy="1954872"/>
          </a:xfrm>
          <a:prstGeom prst="rect">
            <a:avLst/>
          </a:prstGeom>
        </p:spPr>
      </p:pic>
      <p:sp>
        <p:nvSpPr>
          <p:cNvPr id="26" name="Flèche vers la droite 25"/>
          <p:cNvSpPr/>
          <p:nvPr/>
        </p:nvSpPr>
        <p:spPr>
          <a:xfrm>
            <a:off x="4247592" y="4186231"/>
            <a:ext cx="901995" cy="5529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Capture d’écran 2021-10-13 à 10.01.44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081" y="2986366"/>
            <a:ext cx="1901008" cy="1612528"/>
          </a:xfrm>
          <a:prstGeom prst="rect">
            <a:avLst/>
          </a:prstGeom>
        </p:spPr>
      </p:pic>
      <p:pic>
        <p:nvPicPr>
          <p:cNvPr id="3" name="Image 2" descr="Capture d’écran 2021-10-13 à 10.03.36.p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0" b="37338"/>
          <a:stretch/>
        </p:blipFill>
        <p:spPr>
          <a:xfrm>
            <a:off x="5149587" y="2861006"/>
            <a:ext cx="1987728" cy="1664507"/>
          </a:xfrm>
          <a:prstGeom prst="rect">
            <a:avLst/>
          </a:prstGeom>
        </p:spPr>
      </p:pic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987563"/>
              </p:ext>
            </p:extLst>
          </p:nvPr>
        </p:nvGraphicFramePr>
        <p:xfrm>
          <a:off x="0" y="3175"/>
          <a:ext cx="9144001" cy="371475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1908007"/>
                <a:gridCol w="2498508"/>
                <a:gridCol w="2659304"/>
                <a:gridCol w="2078182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bg1"/>
                          </a:solidFill>
                        </a:rPr>
                        <a:t>    </a:t>
                      </a:r>
                      <a:r>
                        <a:rPr lang="fr-FR" sz="1800" b="1" dirty="0" smtClean="0">
                          <a:solidFill>
                            <a:srgbClr val="000000"/>
                          </a:solidFill>
                        </a:rPr>
                        <a:t>Pourquoi ?</a:t>
                      </a:r>
                      <a:endParaRPr lang="fr-FR" sz="1800" b="1" dirty="0">
                        <a:solidFill>
                          <a:srgbClr val="000000"/>
                        </a:solidFill>
                      </a:endParaRPr>
                    </a:p>
                  </a:txBody>
                  <a:tcPr marT="45798" marB="4579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Cas clinique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Points clés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52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9137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 smtClean="0">
                <a:solidFill>
                  <a:srgbClr val="CCFFCC"/>
                </a:solidFill>
              </a:rPr>
              <a:t>Quelles facteurs de risque selon coaches &amp; chercheurs ? </a:t>
            </a:r>
            <a:endParaRPr lang="fr-FR" sz="3600" dirty="0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946282"/>
              </p:ext>
            </p:extLst>
          </p:nvPr>
        </p:nvGraphicFramePr>
        <p:xfrm>
          <a:off x="0" y="3175"/>
          <a:ext cx="9144001" cy="371475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1908007"/>
                <a:gridCol w="2498508"/>
                <a:gridCol w="2659304"/>
                <a:gridCol w="2078182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bg1"/>
                          </a:solidFill>
                        </a:rPr>
                        <a:t>    </a:t>
                      </a:r>
                      <a:r>
                        <a:rPr lang="fr-FR" sz="1800" b="1" dirty="0" smtClean="0">
                          <a:solidFill>
                            <a:srgbClr val="000000"/>
                          </a:solidFill>
                        </a:rPr>
                        <a:t>Pourquoi ?</a:t>
                      </a:r>
                      <a:endParaRPr lang="fr-FR" sz="1800" b="1" dirty="0">
                        <a:solidFill>
                          <a:srgbClr val="000000"/>
                        </a:solidFill>
                      </a:endParaRPr>
                    </a:p>
                  </a:txBody>
                  <a:tcPr marT="45798" marB="4579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Cas clinique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Points clés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Image 6" descr="Capture d’écran 2021-10-13 à 10.46.42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88" y="2800391"/>
            <a:ext cx="6772412" cy="405760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83607" y="2475052"/>
            <a:ext cx="3115581" cy="677108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 New Roman"/>
                <a:cs typeface="Times New Roman"/>
              </a:rPr>
              <a:t>Kalema</a:t>
            </a:r>
            <a:r>
              <a:rPr lang="fr-FR" sz="1400" dirty="0" smtClean="0">
                <a:latin typeface="Times New Roman"/>
                <a:cs typeface="Times New Roman"/>
              </a:rPr>
              <a:t> et al. 2021 </a:t>
            </a:r>
            <a:r>
              <a:rPr lang="fr-FR" sz="1200" i="1" dirty="0" smtClean="0">
                <a:latin typeface="Times New Roman"/>
                <a:cs typeface="Times New Roman"/>
              </a:rPr>
              <a:t>: a concept </a:t>
            </a:r>
            <a:r>
              <a:rPr lang="fr-FR" sz="1200" i="1" dirty="0" err="1" smtClean="0">
                <a:latin typeface="Times New Roman"/>
                <a:cs typeface="Times New Roman"/>
              </a:rPr>
              <a:t>mapping</a:t>
            </a:r>
            <a:r>
              <a:rPr lang="fr-FR" sz="1200" i="1" dirty="0" smtClean="0">
                <a:latin typeface="Times New Roman"/>
                <a:cs typeface="Times New Roman"/>
              </a:rPr>
              <a:t> : quelles composante de la technique en sprint sont selon eux sont des FR d’HMI ? </a:t>
            </a:r>
            <a:endParaRPr lang="fr-FR" sz="12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1809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98" y="599065"/>
            <a:ext cx="7382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 smtClean="0">
                <a:solidFill>
                  <a:srgbClr val="CCFFCC"/>
                </a:solidFill>
              </a:rPr>
              <a:t>Quelles contraintes mécaniques ? </a:t>
            </a:r>
            <a:endParaRPr lang="fr-FR" sz="4000" dirty="0"/>
          </a:p>
        </p:txBody>
      </p:sp>
      <p:sp>
        <p:nvSpPr>
          <p:cNvPr id="14" name="Rectangle 13"/>
          <p:cNvSpPr/>
          <p:nvPr/>
        </p:nvSpPr>
        <p:spPr>
          <a:xfrm>
            <a:off x="68598" y="2346162"/>
            <a:ext cx="3924849" cy="2362185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endParaRPr lang="fr-FR" sz="1400" b="1" dirty="0" smtClean="0">
              <a:solidFill>
                <a:srgbClr val="FF0000"/>
              </a:solidFill>
              <a:latin typeface="Times New Roman"/>
              <a:ea typeface="Times New Roman" charset="0"/>
              <a:cs typeface="Times New Roman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400" dirty="0" err="1" smtClean="0">
                <a:latin typeface="Times New Roman"/>
                <a:ea typeface="Times New Roman" charset="0"/>
                <a:cs typeface="Times New Roman"/>
              </a:rPr>
              <a:t>Late</a:t>
            </a: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 swing/first stance transition phase : </a:t>
            </a:r>
            <a:r>
              <a:rPr lang="fr-FR" sz="1400" b="1" u="sng" dirty="0" smtClean="0">
                <a:latin typeface="Times New Roman"/>
                <a:ea typeface="Times New Roman" charset="0"/>
                <a:cs typeface="Times New Roman"/>
              </a:rPr>
              <a:t>grande vitesse</a:t>
            </a: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 (&gt; 700°/s) et ROM, </a:t>
            </a:r>
          </a:p>
          <a:p>
            <a:pPr algn="just">
              <a:defRPr/>
            </a:pPr>
            <a:endParaRPr lang="fr-FR" sz="1400" dirty="0" smtClean="0">
              <a:latin typeface="Times New Roman"/>
              <a:ea typeface="Times New Roman" charset="0"/>
              <a:cs typeface="Times New Roman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400" b="1" u="sng" dirty="0">
                <a:latin typeface="Times New Roman"/>
                <a:ea typeface="Times New Roman" charset="0"/>
                <a:cs typeface="Times New Roman"/>
              </a:rPr>
              <a:t>F</a:t>
            </a:r>
            <a:r>
              <a:rPr lang="fr-FR" sz="1400" b="1" u="sng" dirty="0" smtClean="0">
                <a:latin typeface="Times New Roman"/>
                <a:ea typeface="Times New Roman" charset="0"/>
                <a:cs typeface="Times New Roman"/>
              </a:rPr>
              <a:t>orce excentrique </a:t>
            </a: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à haute vitesse </a:t>
            </a:r>
            <a:r>
              <a:rPr lang="fr-FR" sz="1400" dirty="0" smtClean="0">
                <a:latin typeface="Times New Roman"/>
                <a:ea typeface="Times New Roman" charset="0"/>
                <a:cs typeface="Times New Roman"/>
                <a:sym typeface="Wingdings"/>
              </a:rPr>
              <a:t> rôle des tendons +++</a:t>
            </a:r>
          </a:p>
          <a:p>
            <a:pPr algn="just">
              <a:defRPr/>
            </a:pPr>
            <a:endParaRPr lang="fr-FR" sz="1400" dirty="0" smtClean="0">
              <a:latin typeface="Times New Roman"/>
              <a:ea typeface="Times New Roman" charset="0"/>
              <a:cs typeface="Times New Roman"/>
              <a:sym typeface="Wingdings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Relation </a:t>
            </a:r>
            <a:r>
              <a:rPr lang="fr-FR" sz="1400" dirty="0" err="1" smtClean="0">
                <a:latin typeface="Times New Roman"/>
                <a:ea typeface="Times New Roman" charset="0"/>
                <a:cs typeface="Times New Roman"/>
              </a:rPr>
              <a:t>T</a:t>
            </a:r>
            <a:r>
              <a:rPr lang="fr-FR" sz="1400" dirty="0" smtClean="0">
                <a:latin typeface="Times New Roman"/>
                <a:ea typeface="Times New Roman" charset="0"/>
                <a:cs typeface="Times New Roman"/>
              </a:rPr>
              <a:t>°/L et F/V</a:t>
            </a:r>
          </a:p>
          <a:p>
            <a:pPr algn="just">
              <a:defRPr/>
            </a:pPr>
            <a:endParaRPr lang="fr-FR" sz="1400" dirty="0" smtClean="0">
              <a:latin typeface="Times New Roman"/>
              <a:ea typeface="Times New Roman" charset="0"/>
              <a:cs typeface="Times New Roman"/>
            </a:endParaRPr>
          </a:p>
          <a:p>
            <a:pPr algn="just">
              <a:defRPr/>
            </a:pPr>
            <a:r>
              <a:rPr lang="fr-FR" sz="1050" i="1" dirty="0" smtClean="0">
                <a:latin typeface="Times New Roman"/>
                <a:ea typeface="Times New Roman" charset="0"/>
                <a:cs typeface="Times New Roman"/>
              </a:rPr>
              <a:t>(</a:t>
            </a:r>
            <a:r>
              <a:rPr lang="fr-FR" sz="1050" i="1" dirty="0" err="1">
                <a:latin typeface="Times New Roman"/>
                <a:ea typeface="Times New Roman" charset="0"/>
                <a:cs typeface="Times New Roman"/>
              </a:rPr>
              <a:t>Z</a:t>
            </a:r>
            <a:r>
              <a:rPr lang="fr-FR" sz="1050" i="1" dirty="0" err="1" smtClean="0">
                <a:latin typeface="Times New Roman"/>
                <a:ea typeface="Times New Roman" charset="0"/>
                <a:cs typeface="Times New Roman"/>
              </a:rPr>
              <a:t>hong</a:t>
            </a:r>
            <a:r>
              <a:rPr lang="fr-FR" sz="1050" i="1" dirty="0" smtClean="0">
                <a:latin typeface="Times New Roman"/>
                <a:ea typeface="Times New Roman" charset="0"/>
                <a:cs typeface="Times New Roman"/>
              </a:rPr>
              <a:t> et al. 2017; Nagano et al. 2014)</a:t>
            </a:r>
          </a:p>
          <a:p>
            <a:pPr lvl="1" algn="just">
              <a:defRPr/>
            </a:pPr>
            <a:endParaRPr lang="fr-FR" sz="1100" i="1" dirty="0" smtClean="0">
              <a:latin typeface="Times New Roman"/>
              <a:ea typeface="Times New Roman" charset="0"/>
              <a:cs typeface="Times New Roman"/>
            </a:endParaRPr>
          </a:p>
        </p:txBody>
      </p:sp>
      <p:pic>
        <p:nvPicPr>
          <p:cNvPr id="20" name="Image 19" descr="Capture d’écran 2020-09-02 à 18.44.53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06" t="67128"/>
          <a:stretch/>
        </p:blipFill>
        <p:spPr>
          <a:xfrm>
            <a:off x="342159" y="4786340"/>
            <a:ext cx="3531687" cy="1747976"/>
          </a:xfrm>
          <a:prstGeom prst="rect">
            <a:avLst/>
          </a:prstGeom>
        </p:spPr>
      </p:pic>
      <p:sp>
        <p:nvSpPr>
          <p:cNvPr id="26" name="Flèche vers la droite 25"/>
          <p:cNvSpPr/>
          <p:nvPr/>
        </p:nvSpPr>
        <p:spPr>
          <a:xfrm>
            <a:off x="4247592" y="3909736"/>
            <a:ext cx="901995" cy="5529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Capture d’écran 2021-10-13 à 10.10.39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296" y="2866350"/>
            <a:ext cx="3865306" cy="3220230"/>
          </a:xfrm>
          <a:prstGeom prst="rect">
            <a:avLst/>
          </a:prstGeom>
        </p:spPr>
      </p:pic>
      <p:pic>
        <p:nvPicPr>
          <p:cNvPr id="12" name="Image 11" descr="Capture d’écran 2020-09-02 à 14.45.56.p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88" t="22358"/>
          <a:stretch/>
        </p:blipFill>
        <p:spPr>
          <a:xfrm>
            <a:off x="7573778" y="374650"/>
            <a:ext cx="1570222" cy="24374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41714" y="4709845"/>
            <a:ext cx="744043" cy="12722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221261"/>
              </p:ext>
            </p:extLst>
          </p:nvPr>
        </p:nvGraphicFramePr>
        <p:xfrm>
          <a:off x="0" y="3175"/>
          <a:ext cx="9144001" cy="371475"/>
        </p:xfrm>
        <a:graphic>
          <a:graphicData uri="http://schemas.openxmlformats.org/drawingml/2006/table">
            <a:tbl>
              <a:tblPr firstRow="1" bandRow="1">
                <a:effectLst/>
                <a:tableStyleId>{616DA210-FB5B-4158-B5E0-FEB733F419BA}</a:tableStyleId>
              </a:tblPr>
              <a:tblGrid>
                <a:gridCol w="1908007"/>
                <a:gridCol w="2498508"/>
                <a:gridCol w="2659304"/>
                <a:gridCol w="2078182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bg1"/>
                          </a:solidFill>
                        </a:rPr>
                        <a:t>Introduction</a:t>
                      </a:r>
                      <a:endParaRPr lang="fr-FR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bg1"/>
                          </a:solidFill>
                        </a:rPr>
                        <a:t>    </a:t>
                      </a:r>
                      <a:r>
                        <a:rPr lang="fr-FR" sz="1800" b="1" dirty="0" smtClean="0">
                          <a:solidFill>
                            <a:srgbClr val="000000"/>
                          </a:solidFill>
                        </a:rPr>
                        <a:t>Pourquoi ?</a:t>
                      </a:r>
                      <a:endParaRPr lang="fr-FR" sz="1800" b="1" dirty="0">
                        <a:solidFill>
                          <a:srgbClr val="000000"/>
                        </a:solidFill>
                      </a:endParaRPr>
                    </a:p>
                  </a:txBody>
                  <a:tcPr marT="45798" marB="4579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Cas clinique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FFFFFF"/>
                          </a:solidFill>
                        </a:rPr>
                        <a:t>Points clés</a:t>
                      </a:r>
                    </a:p>
                  </a:txBody>
                  <a:tcPr marT="45798" marB="45798">
                    <a:solidFill>
                      <a:schemeClr val="bg2">
                        <a:lumMod val="1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22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èse">
  <a:themeElements>
    <a:clrScheme name="Genèse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èse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ès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Genèse.thmx</Template>
  <TotalTime>23411</TotalTime>
  <Words>2126</Words>
  <Application>Microsoft Macintosh PowerPoint</Application>
  <PresentationFormat>Présentation à l'écran (4:3)</PresentationFormat>
  <Paragraphs>313</Paragraphs>
  <Slides>20</Slides>
  <Notes>15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Genèse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Chloé Denis</dc:creator>
  <cp:lastModifiedBy>Chloé Denis</cp:lastModifiedBy>
  <cp:revision>71</cp:revision>
  <dcterms:created xsi:type="dcterms:W3CDTF">2021-10-07T07:26:58Z</dcterms:created>
  <dcterms:modified xsi:type="dcterms:W3CDTF">2024-01-16T09:01:30Z</dcterms:modified>
</cp:coreProperties>
</file>