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57" r:id="rId4"/>
    <p:sldId id="261" r:id="rId5"/>
    <p:sldId id="264" r:id="rId6"/>
    <p:sldId id="260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22" autoAdjust="0"/>
  </p:normalViewPr>
  <p:slideViewPr>
    <p:cSldViewPr snapToGrid="0" snapToObjects="1">
      <p:cViewPr>
        <p:scale>
          <a:sx n="99" d="100"/>
          <a:sy n="99" d="100"/>
        </p:scale>
        <p:origin x="-448" y="-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10723-39C3-1A4C-9D47-449542B0C99A}" type="datetimeFigureOut">
              <a:rPr lang="fr-FR" smtClean="0"/>
              <a:t>22/04/24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A5122-F25C-1D4A-9E6C-509D2BEEF6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9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fr-FR" dirty="0" smtClean="0"/>
              <a:t>Anatomie des </a:t>
            </a:r>
            <a:r>
              <a:rPr lang="fr-FR" dirty="0" err="1" smtClean="0"/>
              <a:t>IJs</a:t>
            </a:r>
            <a:endParaRPr lang="fr-FR" dirty="0" smtClean="0"/>
          </a:p>
          <a:p>
            <a:pPr marL="228600" indent="-228600">
              <a:buAutoNum type="arabicParenR"/>
            </a:pPr>
            <a:r>
              <a:rPr lang="fr-FR" dirty="0" smtClean="0"/>
              <a:t>(production de force H</a:t>
            </a:r>
            <a:r>
              <a:rPr lang="fr-FR" baseline="0" dirty="0" smtClean="0"/>
              <a:t> via extension de hanche et flexion genou)</a:t>
            </a:r>
          </a:p>
          <a:p>
            <a:pPr marL="228600" indent="-228600">
              <a:buAutoNum type="arabicParenR"/>
            </a:pPr>
            <a:r>
              <a:rPr lang="fr-FR" baseline="0" dirty="0" smtClean="0"/>
              <a:t>Blessures </a:t>
            </a:r>
            <a:r>
              <a:rPr lang="fr-FR" baseline="0" dirty="0" err="1" smtClean="0"/>
              <a:t>nbses</a:t>
            </a:r>
            <a:r>
              <a:rPr lang="fr-FR" baseline="0" dirty="0" smtClean="0"/>
              <a:t> avec incidence constante voir en augmentation (le </a:t>
            </a:r>
            <a:r>
              <a:rPr lang="fr-FR" baseline="0" dirty="0" err="1" smtClean="0"/>
              <a:t>covid</a:t>
            </a:r>
            <a:r>
              <a:rPr lang="fr-FR" baseline="0" dirty="0" smtClean="0"/>
              <a:t> ne va surement pas aider ?)</a:t>
            </a:r>
          </a:p>
          <a:p>
            <a:pPr marL="228600" indent="-228600">
              <a:buAutoNum type="arabicParenR"/>
            </a:pPr>
            <a:r>
              <a:rPr lang="fr-FR" baseline="0" dirty="0" smtClean="0"/>
              <a:t>Comprendre les mécanismes qui augmente la susceptibilité de se blesser </a:t>
            </a:r>
            <a:r>
              <a:rPr lang="fr-FR" baseline="0" dirty="0" smtClean="0">
                <a:sym typeface="Wingdings"/>
              </a:rPr>
              <a:t> permet d’estimer le risque en identifiant des facteurs I/E influençant  </a:t>
            </a:r>
            <a:r>
              <a:rPr lang="fr-FR" baseline="0" dirty="0" smtClean="0"/>
              <a:t>enjeu majeur dans une démarche d’amélioration prévention/rééducation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AF7E-930C-BA43-8BD9-CB28F7B3F65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82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AF7E-930C-BA43-8BD9-CB28F7B3F65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826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AF7E-930C-BA43-8BD9-CB28F7B3F65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82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AF7E-930C-BA43-8BD9-CB28F7B3F65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826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AF7E-930C-BA43-8BD9-CB28F7B3F65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826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AF7E-930C-BA43-8BD9-CB28F7B3F65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826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AF7E-930C-BA43-8BD9-CB28F7B3F65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826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AF7E-930C-BA43-8BD9-CB28F7B3F65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82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1DFA-54D4-1043-84B6-354F366B8FC5}" type="datetimeFigureOut">
              <a:rPr lang="fr-FR" smtClean="0"/>
              <a:t>22/04/24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4D48-BC1D-6147-8F5E-B58E11E216F8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1DFA-54D4-1043-84B6-354F366B8FC5}" type="datetimeFigureOut">
              <a:rPr lang="fr-FR" smtClean="0"/>
              <a:t>22/04/24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4D48-BC1D-6147-8F5E-B58E11E216F8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51DFA-54D4-1043-84B6-354F366B8FC5}" type="datetimeFigureOut">
              <a:rPr lang="fr-FR" smtClean="0"/>
              <a:t>22/04/24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4D48-BC1D-6147-8F5E-B58E11E216F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51DFA-54D4-1043-84B6-354F366B8FC5}" type="datetimeFigureOut">
              <a:rPr lang="fr-FR" smtClean="0"/>
              <a:t>22/04/24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4D48-BC1D-6147-8F5E-B58E11E216F8}" type="slidenum">
              <a:rPr lang="fr-FR" smtClean="0"/>
              <a:t>‹#›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51DFA-54D4-1043-84B6-354F366B8FC5}" type="datetimeFigureOut">
              <a:rPr lang="fr-FR" smtClean="0"/>
              <a:t>22/04/24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4D48-BC1D-6147-8F5E-B58E11E216F8}" type="slidenum">
              <a:rPr lang="fr-FR" smtClean="0"/>
              <a:t>‹#›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1DFA-54D4-1043-84B6-354F366B8FC5}" type="datetimeFigureOut">
              <a:rPr lang="fr-FR" smtClean="0"/>
              <a:t>22/04/24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4D48-BC1D-6147-8F5E-B58E11E216F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1DFA-54D4-1043-84B6-354F366B8FC5}" type="datetimeFigureOut">
              <a:rPr lang="fr-FR" smtClean="0"/>
              <a:t>22/04/24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4D48-BC1D-6147-8F5E-B58E11E216F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rme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1DFA-54D4-1043-84B6-354F366B8FC5}" type="datetimeFigureOut">
              <a:rPr lang="fr-FR" smtClean="0"/>
              <a:t>22/04/24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4D48-BC1D-6147-8F5E-B58E11E216F8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1DFA-54D4-1043-84B6-354F366B8FC5}" type="datetimeFigureOut">
              <a:rPr lang="fr-FR" smtClean="0"/>
              <a:t>22/04/24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4D48-BC1D-6147-8F5E-B58E11E216F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51DFA-54D4-1043-84B6-354F366B8FC5}" type="datetimeFigureOut">
              <a:rPr lang="fr-FR" smtClean="0"/>
              <a:t>22/04/24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4F4D48-BC1D-6147-8F5E-B58E11E216F8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1DFA-54D4-1043-84B6-354F366B8FC5}" type="datetimeFigureOut">
              <a:rPr lang="fr-FR" smtClean="0"/>
              <a:t>22/04/24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4D48-BC1D-6147-8F5E-B58E11E216F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1DFA-54D4-1043-84B6-354F366B8FC5}" type="datetimeFigureOut">
              <a:rPr lang="fr-FR" smtClean="0"/>
              <a:t>22/04/24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4D48-BC1D-6147-8F5E-B58E11E216F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1DFA-54D4-1043-84B6-354F366B8FC5}" type="datetimeFigureOut">
              <a:rPr lang="fr-FR" smtClean="0"/>
              <a:t>22/04/24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4D48-BC1D-6147-8F5E-B58E11E216F8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1DFA-54D4-1043-84B6-354F366B8FC5}" type="datetimeFigureOut">
              <a:rPr lang="fr-FR" smtClean="0"/>
              <a:t>22/04/24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4D48-BC1D-6147-8F5E-B58E11E216F8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1DFA-54D4-1043-84B6-354F366B8FC5}" type="datetimeFigureOut">
              <a:rPr lang="fr-FR" smtClean="0"/>
              <a:t>22/04/24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4D48-BC1D-6147-8F5E-B58E11E216F8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1DFA-54D4-1043-84B6-354F366B8FC5}" type="datetimeFigureOut">
              <a:rPr lang="fr-FR" smtClean="0"/>
              <a:t>22/04/24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4D48-BC1D-6147-8F5E-B58E11E216F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151DFA-54D4-1043-84B6-354F366B8FC5}" type="datetimeFigureOut">
              <a:rPr lang="fr-FR" smtClean="0"/>
              <a:t>22/04/24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4F4D48-BC1D-6147-8F5E-B58E11E216F8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3.wdp"/><Relationship Id="rId5" Type="http://schemas.openxmlformats.org/officeDocument/2006/relationships/image" Target="../media/image12.jpeg"/><Relationship Id="rId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microsoft.com/office/2007/relationships/hdphoto" Target="../media/hdphoto5.wdp"/><Relationship Id="rId5" Type="http://schemas.openxmlformats.org/officeDocument/2006/relationships/image" Target="../media/image14.jpeg"/><Relationship Id="rId6" Type="http://schemas.microsoft.com/office/2007/relationships/hdphoto" Target="../media/hdphoto6.wdp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microsoft.com/office/2007/relationships/hdphoto" Target="../media/hdphoto7.wdp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microsoft.com/office/2007/relationships/hdphoto" Target="../media/hdphoto9.wdp"/><Relationship Id="rId5" Type="http://schemas.openxmlformats.org/officeDocument/2006/relationships/image" Target="../media/image20.png"/><Relationship Id="rId6" Type="http://schemas.microsoft.com/office/2007/relationships/hdphoto" Target="../media/hdphoto10.wdp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microsoft.com/office/2007/relationships/hdphoto" Target="../media/hdphoto11.wdp"/><Relationship Id="rId5" Type="http://schemas.openxmlformats.org/officeDocument/2006/relationships/image" Target="../media/image26.png"/><Relationship Id="rId6" Type="http://schemas.openxmlformats.org/officeDocument/2006/relationships/image" Target="../media/image27.jpeg"/><Relationship Id="rId7" Type="http://schemas.microsoft.com/office/2007/relationships/hdphoto" Target="../media/hdphoto12.wdp"/><Relationship Id="rId8" Type="http://schemas.openxmlformats.org/officeDocument/2006/relationships/image" Target="../media/image11.jpeg"/><Relationship Id="rId9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21-10-12 à 17.10.05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666" y="2838063"/>
            <a:ext cx="3348475" cy="248435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91" y="5850993"/>
            <a:ext cx="2440509" cy="9187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085"/>
          <a:stretch/>
        </p:blipFill>
        <p:spPr bwMode="auto">
          <a:xfrm>
            <a:off x="43302" y="6024074"/>
            <a:ext cx="2658880" cy="80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898495" y="1064691"/>
            <a:ext cx="3198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smtClean="0">
                <a:solidFill>
                  <a:schemeClr val="bg1"/>
                </a:solidFill>
              </a:rPr>
              <a:t>Le H-test</a:t>
            </a:r>
            <a:endParaRPr lang="fr-FR" sz="60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191157"/>
              </p:ext>
            </p:extLst>
          </p:nvPr>
        </p:nvGraphicFramePr>
        <p:xfrm>
          <a:off x="0" y="3175"/>
          <a:ext cx="9144001" cy="371475"/>
        </p:xfrm>
        <a:graphic>
          <a:graphicData uri="http://schemas.openxmlformats.org/drawingml/2006/table">
            <a:tbl>
              <a:tblPr firstRow="1" bandRow="1">
                <a:effectLst/>
                <a:tableStyleId>{616DA210-FB5B-4158-B5E0-FEB733F419BA}</a:tableStyleId>
              </a:tblPr>
              <a:tblGrid>
                <a:gridCol w="1908007"/>
                <a:gridCol w="2498508"/>
                <a:gridCol w="2659304"/>
                <a:gridCol w="2078182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rgbClr val="FFFFFF"/>
                          </a:solidFill>
                        </a:rPr>
                        <a:t>Introduction</a:t>
                      </a:r>
                      <a:endParaRPr lang="fr-FR" sz="1800" b="0" dirty="0">
                        <a:solidFill>
                          <a:srgbClr val="FFFFFF"/>
                        </a:solidFill>
                      </a:endParaRPr>
                    </a:p>
                  </a:txBody>
                  <a:tcPr marT="45798" marB="45798">
                    <a:solidFill>
                      <a:srgbClr val="041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rgbClr val="FFFFFF"/>
                          </a:solidFill>
                        </a:rPr>
                        <a:t>H-test</a:t>
                      </a:r>
                      <a:endParaRPr lang="fr-FR" sz="1800" b="0" dirty="0">
                        <a:solidFill>
                          <a:srgbClr val="FFFFFF"/>
                        </a:solidFill>
                      </a:endParaRPr>
                    </a:p>
                  </a:txBody>
                  <a:tcPr marT="45798" marB="45798">
                    <a:solidFill>
                      <a:srgbClr val="041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FFFFFF"/>
                          </a:solidFill>
                        </a:rPr>
                        <a:t>résultats</a:t>
                      </a:r>
                      <a:endParaRPr lang="fr-FR" sz="18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FFFFFF"/>
                          </a:solidFill>
                        </a:rPr>
                        <a:t>Points clés</a:t>
                      </a: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77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 d’écran 2020-09-02 à 18.44.53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70"/>
          <a:stretch/>
        </p:blipFill>
        <p:spPr>
          <a:xfrm>
            <a:off x="3699930" y="2296542"/>
            <a:ext cx="5444071" cy="45614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243" y="2269948"/>
            <a:ext cx="3647010" cy="1708160"/>
          </a:xfrm>
          <a:prstGeom prst="rect">
            <a:avLst/>
          </a:prstGeom>
          <a:ln w="12700" cmpd="sng">
            <a:solidFill>
              <a:srgbClr val="00009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fr-FR" sz="1400" b="1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fr-FR" sz="1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BF</a:t>
            </a:r>
            <a:r>
              <a:rPr lang="fr-FR" sz="1400" dirty="0" smtClean="0">
                <a:latin typeface="Times New Roman" charset="0"/>
                <a:ea typeface="Times New Roman" charset="0"/>
                <a:cs typeface="Times New Roman" charset="0"/>
              </a:rPr>
              <a:t>, ST, SM </a:t>
            </a:r>
            <a:r>
              <a:rPr lang="fr-FR" sz="14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 bi-articulaires, </a:t>
            </a:r>
            <a:r>
              <a:rPr lang="fr-FR" sz="1400" dirty="0" err="1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plrs</a:t>
            </a:r>
            <a:r>
              <a:rPr lang="fr-FR" sz="14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fonctions</a:t>
            </a:r>
            <a:endParaRPr lang="fr-FR" sz="1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 algn="just">
              <a:buFont typeface="Arial"/>
              <a:buChar char="•"/>
              <a:defRPr/>
            </a:pPr>
            <a:endParaRPr lang="fr-FR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fr-FR" sz="1400" dirty="0" smtClean="0">
                <a:latin typeface="Times New Roman" charset="0"/>
                <a:ea typeface="Times New Roman" charset="0"/>
                <a:cs typeface="Times New Roman" charset="0"/>
              </a:rPr>
              <a:t>Rôle </a:t>
            </a:r>
            <a:r>
              <a:rPr lang="fr-FR" sz="1400" dirty="0">
                <a:latin typeface="Times New Roman" charset="0"/>
                <a:ea typeface="Times New Roman" charset="0"/>
                <a:cs typeface="Times New Roman" charset="0"/>
              </a:rPr>
              <a:t>essentiel </a:t>
            </a:r>
            <a:r>
              <a:rPr lang="fr-FR" sz="1400" dirty="0" smtClean="0">
                <a:latin typeface="Times New Roman" charset="0"/>
                <a:ea typeface="Times New Roman" charset="0"/>
                <a:cs typeface="Times New Roman" charset="0"/>
              </a:rPr>
              <a:t>en sprint (FVP : </a:t>
            </a:r>
            <a:r>
              <a:rPr lang="fr-FR" sz="1400" i="1" dirty="0" smtClean="0">
                <a:latin typeface="Times New Roman" charset="0"/>
                <a:ea typeface="Times New Roman" charset="0"/>
                <a:cs typeface="Times New Roman" charset="0"/>
              </a:rPr>
              <a:t>F H0</a:t>
            </a:r>
            <a:r>
              <a:rPr lang="fr-FR" sz="14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algn="just">
              <a:defRPr/>
            </a:pPr>
            <a:endParaRPr lang="fr-FR" sz="1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defRPr/>
            </a:pPr>
            <a:r>
              <a:rPr lang="fr-FR" sz="1050" i="1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Morin, 2015, </a:t>
            </a:r>
            <a:r>
              <a:rPr lang="fr-FR" sz="1050" i="1" dirty="0" err="1" smtClean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Haugen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et al. 2012; </a:t>
            </a:r>
            <a:r>
              <a:rPr lang="fr-FR" sz="1050" i="1" dirty="0" err="1" smtClean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Dorn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et al. 2012; </a:t>
            </a:r>
            <a:r>
              <a:rPr lang="fr-FR" sz="1050" i="1" dirty="0" err="1" smtClean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Fukashiro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et al. 2005; </a:t>
            </a:r>
            <a:r>
              <a:rPr lang="fr-FR" sz="1050" i="1" dirty="0" err="1" smtClean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Higashihara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et al. 2014-2017)</a:t>
            </a:r>
            <a:endParaRPr lang="fr-FR" sz="1400" i="1" dirty="0" smtClean="0">
              <a:solidFill>
                <a:schemeClr val="bg1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defRPr/>
            </a:pPr>
            <a:endParaRPr lang="fr-FR" sz="14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Image 8" descr="Capture d’écran 2021-10-13 à 10.01.44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1" y="4104858"/>
            <a:ext cx="3008136" cy="26832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9315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FFFFFF"/>
                </a:solidFill>
              </a:rPr>
              <a:t>Les ischio-jambiers : </a:t>
            </a:r>
            <a:r>
              <a:rPr lang="nl-BE" sz="4000" dirty="0" smtClean="0">
                <a:solidFill>
                  <a:srgbClr val="FFFFFF"/>
                </a:solidFill>
              </a:rPr>
              <a:t>quelle fonction ?</a:t>
            </a: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789597"/>
              </p:ext>
            </p:extLst>
          </p:nvPr>
        </p:nvGraphicFramePr>
        <p:xfrm>
          <a:off x="0" y="3175"/>
          <a:ext cx="9144001" cy="371475"/>
        </p:xfrm>
        <a:graphic>
          <a:graphicData uri="http://schemas.openxmlformats.org/drawingml/2006/table">
            <a:tbl>
              <a:tblPr firstRow="1" bandRow="1">
                <a:effectLst/>
                <a:tableStyleId>{616DA210-FB5B-4158-B5E0-FEB733F419BA}</a:tableStyleId>
              </a:tblPr>
              <a:tblGrid>
                <a:gridCol w="1908007"/>
                <a:gridCol w="2498508"/>
                <a:gridCol w="2659304"/>
                <a:gridCol w="2078182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Introduction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H-test</a:t>
                      </a:r>
                      <a:r>
                        <a:rPr lang="fr-FR" sz="18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fr-FR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FFFFFF"/>
                          </a:solidFill>
                        </a:rPr>
                        <a:t>résultats</a:t>
                      </a:r>
                      <a:endParaRPr lang="fr-FR" sz="18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FFFFFF"/>
                          </a:solidFill>
                        </a:rPr>
                        <a:t>Points clés</a:t>
                      </a: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89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9315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FFFFFF"/>
                </a:solidFill>
              </a:rPr>
              <a:t>Les ischio-jambiers : un groupe musculaire </a:t>
            </a:r>
            <a:r>
              <a:rPr lang="fr-FR" sz="4000" dirty="0" smtClean="0">
                <a:solidFill>
                  <a:srgbClr val="FFFFFF"/>
                </a:solidFill>
              </a:rPr>
              <a:t>malmené</a:t>
            </a:r>
            <a:r>
              <a:rPr lang="mr-IN" sz="4000" dirty="0" smtClean="0">
                <a:solidFill>
                  <a:srgbClr val="FFFFFF"/>
                </a:solidFill>
              </a:rPr>
              <a:t>…</a:t>
            </a: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04131"/>
              </p:ext>
            </p:extLst>
          </p:nvPr>
        </p:nvGraphicFramePr>
        <p:xfrm>
          <a:off x="0" y="3175"/>
          <a:ext cx="9144001" cy="371475"/>
        </p:xfrm>
        <a:graphic>
          <a:graphicData uri="http://schemas.openxmlformats.org/drawingml/2006/table">
            <a:tbl>
              <a:tblPr firstRow="1" bandRow="1">
                <a:effectLst/>
                <a:tableStyleId>{616DA210-FB5B-4158-B5E0-FEB733F419BA}</a:tableStyleId>
              </a:tblPr>
              <a:tblGrid>
                <a:gridCol w="1908007"/>
                <a:gridCol w="2498508"/>
                <a:gridCol w="2659304"/>
                <a:gridCol w="2078182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Introduction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H-test</a:t>
                      </a:r>
                      <a:r>
                        <a:rPr lang="fr-FR" sz="18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fr-FR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FFFFFF"/>
                          </a:solidFill>
                        </a:rPr>
                        <a:t>résultats</a:t>
                      </a:r>
                      <a:endParaRPr lang="fr-FR" sz="18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FFFFFF"/>
                          </a:solidFill>
                        </a:rPr>
                        <a:t>Points clés</a:t>
                      </a: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Image 2" descr="Capture d’écran 2024-04-22 à 21.37.24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3" y="3322425"/>
            <a:ext cx="3675957" cy="3300663"/>
          </a:xfrm>
          <a:prstGeom prst="rect">
            <a:avLst/>
          </a:prstGeom>
        </p:spPr>
      </p:pic>
      <p:pic>
        <p:nvPicPr>
          <p:cNvPr id="2" name="Image 1" descr="Capture d’écran 2021-10-13 à 10.18.14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67" y="2704072"/>
            <a:ext cx="5468175" cy="2390609"/>
          </a:xfrm>
          <a:prstGeom prst="rect">
            <a:avLst/>
          </a:prstGeom>
        </p:spPr>
      </p:pic>
      <p:pic>
        <p:nvPicPr>
          <p:cNvPr id="9" name="Image 8" descr="Capture d’écran 2022-09-23 à 18.51.5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490" y="5315077"/>
            <a:ext cx="2050960" cy="1308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198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cintosh HD:Users:Antoine:Desktop:Capture d’écran 2021-04-20 à 09.53.55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38"/>
          <a:stretch/>
        </p:blipFill>
        <p:spPr bwMode="auto">
          <a:xfrm>
            <a:off x="3057145" y="374650"/>
            <a:ext cx="6086855" cy="64993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3074907" y="3729828"/>
            <a:ext cx="1039051" cy="104790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3" y="2093451"/>
            <a:ext cx="2941682" cy="1975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789597"/>
              </p:ext>
            </p:extLst>
          </p:nvPr>
        </p:nvGraphicFramePr>
        <p:xfrm>
          <a:off x="0" y="3175"/>
          <a:ext cx="9144001" cy="371475"/>
        </p:xfrm>
        <a:graphic>
          <a:graphicData uri="http://schemas.openxmlformats.org/drawingml/2006/table">
            <a:tbl>
              <a:tblPr firstRow="1" bandRow="1">
                <a:effectLst/>
                <a:tableStyleId>{616DA210-FB5B-4158-B5E0-FEB733F419BA}</a:tableStyleId>
              </a:tblPr>
              <a:tblGrid>
                <a:gridCol w="1908007"/>
                <a:gridCol w="2498508"/>
                <a:gridCol w="2659304"/>
                <a:gridCol w="2078182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Introduction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H-test</a:t>
                      </a:r>
                      <a:r>
                        <a:rPr lang="fr-FR" sz="18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fr-FR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FFFFFF"/>
                          </a:solidFill>
                        </a:rPr>
                        <a:t>résultats</a:t>
                      </a:r>
                      <a:endParaRPr lang="fr-FR" sz="18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FFFFFF"/>
                          </a:solidFill>
                        </a:rPr>
                        <a:t>Points clés</a:t>
                      </a: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459315"/>
            <a:ext cx="2937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4000" dirty="0" smtClean="0">
                <a:solidFill>
                  <a:srgbClr val="FFFFFF"/>
                </a:solidFill>
              </a:rPr>
              <a:t>Facteurs de risque</a:t>
            </a:r>
            <a:endParaRPr lang="fr-FR" sz="4000" dirty="0">
              <a:solidFill>
                <a:srgbClr val="FFFFFF"/>
              </a:solidFill>
            </a:endParaRPr>
          </a:p>
        </p:txBody>
      </p:sp>
      <p:pic>
        <p:nvPicPr>
          <p:cNvPr id="4" name="Image 3" descr="Capture d’écran 2024-04-22 à 22.20.44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3" y="4464033"/>
            <a:ext cx="2822420" cy="184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24-04-22 à 21.50.05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89" r="29838"/>
          <a:stretch/>
        </p:blipFill>
        <p:spPr>
          <a:xfrm>
            <a:off x="0" y="376885"/>
            <a:ext cx="4464555" cy="1305776"/>
          </a:xfrm>
          <a:prstGeom prst="rect">
            <a:avLst/>
          </a:prstGeom>
        </p:spPr>
      </p:pic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296812"/>
              </p:ext>
            </p:extLst>
          </p:nvPr>
        </p:nvGraphicFramePr>
        <p:xfrm>
          <a:off x="0" y="3175"/>
          <a:ext cx="9144001" cy="371475"/>
        </p:xfrm>
        <a:graphic>
          <a:graphicData uri="http://schemas.openxmlformats.org/drawingml/2006/table">
            <a:tbl>
              <a:tblPr firstRow="1" bandRow="1">
                <a:effectLst/>
                <a:tableStyleId>{616DA210-FB5B-4158-B5E0-FEB733F419BA}</a:tableStyleId>
              </a:tblPr>
              <a:tblGrid>
                <a:gridCol w="1908007"/>
                <a:gridCol w="2498508"/>
                <a:gridCol w="2659304"/>
                <a:gridCol w="2078182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fr-FR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H-test?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EAFD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FFFFFF"/>
                          </a:solidFill>
                        </a:rPr>
                        <a:t>résultats</a:t>
                      </a:r>
                      <a:endParaRPr lang="fr-FR" sz="18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FFFFFF"/>
                          </a:solidFill>
                        </a:rPr>
                        <a:t>Points clés</a:t>
                      </a: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Image 10" descr="Capture d’écran 2024-04-22 à 22.30.36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90" y="2365286"/>
            <a:ext cx="4429427" cy="3176274"/>
          </a:xfrm>
          <a:prstGeom prst="rect">
            <a:avLst/>
          </a:prstGeom>
        </p:spPr>
      </p:pic>
      <p:pic>
        <p:nvPicPr>
          <p:cNvPr id="2" name="Image 1" descr="Capture d’écran 2024-04-22 à 22.33.4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" y="2415848"/>
            <a:ext cx="4374751" cy="2902829"/>
          </a:xfrm>
          <a:prstGeom prst="rect">
            <a:avLst/>
          </a:prstGeom>
        </p:spPr>
      </p:pic>
      <p:pic>
        <p:nvPicPr>
          <p:cNvPr id="3" name="Image 2" descr="Capture d’écran 2024-04-22 à 22.59.39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2"/>
          <a:stretch/>
        </p:blipFill>
        <p:spPr>
          <a:xfrm>
            <a:off x="89804" y="3489877"/>
            <a:ext cx="1848367" cy="1828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59965" y="376885"/>
            <a:ext cx="2937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4000" dirty="0" smtClean="0">
                <a:solidFill>
                  <a:srgbClr val="FFFFFF"/>
                </a:solidFill>
              </a:rPr>
              <a:t>Pourquoi le H-test ?</a:t>
            </a:r>
            <a:endParaRPr lang="fr-FR" sz="4000" dirty="0">
              <a:solidFill>
                <a:srgbClr val="FFFFFF"/>
              </a:solidFill>
            </a:endParaRPr>
          </a:p>
        </p:txBody>
      </p:sp>
      <p:pic>
        <p:nvPicPr>
          <p:cNvPr id="6" name="Image 5" descr="Capture d’écran 2024-04-22 à 23.10.0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" y="5318677"/>
            <a:ext cx="2274522" cy="1539323"/>
          </a:xfrm>
          <a:prstGeom prst="rect">
            <a:avLst/>
          </a:prstGeom>
        </p:spPr>
      </p:pic>
      <p:pic>
        <p:nvPicPr>
          <p:cNvPr id="17" name="Image 16" descr="Capture d’écran 2024-04-22 à 22.48.3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26" y="5318677"/>
            <a:ext cx="2025577" cy="153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0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apture d’écran 2024-04-22 à 21.57.04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19" y="5272559"/>
            <a:ext cx="6363272" cy="1286520"/>
          </a:xfrm>
          <a:prstGeom prst="rect">
            <a:avLst/>
          </a:prstGeom>
        </p:spPr>
      </p:pic>
      <p:pic>
        <p:nvPicPr>
          <p:cNvPr id="10" name="Image 9" descr="Capture d’écran 2024-04-22 à 21.58.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650"/>
            <a:ext cx="2186385" cy="1823944"/>
          </a:xfrm>
          <a:prstGeom prst="rect">
            <a:avLst/>
          </a:prstGeom>
        </p:spPr>
      </p:pic>
      <p:pic>
        <p:nvPicPr>
          <p:cNvPr id="12" name="Image 11" descr="Capture d’écran 2024-04-22 à 22.00.46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4" y="3030361"/>
            <a:ext cx="4073001" cy="1940008"/>
          </a:xfrm>
          <a:prstGeom prst="rect">
            <a:avLst/>
          </a:prstGeom>
        </p:spPr>
      </p:pic>
      <p:pic>
        <p:nvPicPr>
          <p:cNvPr id="16" name="Image 15" descr="Capture d’écran 2020-09-02 à 18.44.53.p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06" t="67128"/>
          <a:stretch/>
        </p:blipFill>
        <p:spPr>
          <a:xfrm>
            <a:off x="5084785" y="2465943"/>
            <a:ext cx="3934130" cy="1947161"/>
          </a:xfrm>
          <a:prstGeom prst="rect">
            <a:avLst/>
          </a:prstGeom>
        </p:spPr>
      </p:pic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83"/>
              </p:ext>
            </p:extLst>
          </p:nvPr>
        </p:nvGraphicFramePr>
        <p:xfrm>
          <a:off x="0" y="3175"/>
          <a:ext cx="9144001" cy="371475"/>
        </p:xfrm>
        <a:graphic>
          <a:graphicData uri="http://schemas.openxmlformats.org/drawingml/2006/table">
            <a:tbl>
              <a:tblPr firstRow="1" bandRow="1">
                <a:effectLst/>
                <a:tableStyleId>{616DA210-FB5B-4158-B5E0-FEB733F419BA}</a:tableStyleId>
              </a:tblPr>
              <a:tblGrid>
                <a:gridCol w="1908007"/>
                <a:gridCol w="2498508"/>
                <a:gridCol w="2659304"/>
                <a:gridCol w="2078182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fr-FR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H-test?</a:t>
                      </a:r>
                      <a:endParaRPr lang="fr-FR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résultats</a:t>
                      </a:r>
                      <a:endParaRPr lang="fr-FR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FFFFFF"/>
                          </a:solidFill>
                        </a:rPr>
                        <a:t>Points clés</a:t>
                      </a: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296424" y="412839"/>
            <a:ext cx="6722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4000" dirty="0" smtClean="0">
                <a:solidFill>
                  <a:srgbClr val="FFFFFF"/>
                </a:solidFill>
              </a:rPr>
              <a:t>Caractéristiques du mouvement</a:t>
            </a:r>
            <a:endParaRPr lang="fr-FR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4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24-04-22 à 21.57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1276"/>
            <a:ext cx="4170741" cy="2766626"/>
          </a:xfrm>
          <a:prstGeom prst="rect">
            <a:avLst/>
          </a:prstGeom>
        </p:spPr>
      </p:pic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038860"/>
              </p:ext>
            </p:extLst>
          </p:nvPr>
        </p:nvGraphicFramePr>
        <p:xfrm>
          <a:off x="0" y="3175"/>
          <a:ext cx="9144001" cy="371475"/>
        </p:xfrm>
        <a:graphic>
          <a:graphicData uri="http://schemas.openxmlformats.org/drawingml/2006/table">
            <a:tbl>
              <a:tblPr firstRow="1" bandRow="1">
                <a:effectLst/>
                <a:tableStyleId>{616DA210-FB5B-4158-B5E0-FEB733F419BA}</a:tableStyleId>
              </a:tblPr>
              <a:tblGrid>
                <a:gridCol w="1908007"/>
                <a:gridCol w="2498508"/>
                <a:gridCol w="2659304"/>
                <a:gridCol w="2078182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fr-FR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H-test?</a:t>
                      </a:r>
                      <a:endParaRPr lang="fr-FR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résultats</a:t>
                      </a:r>
                      <a:endParaRPr lang="fr-FR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FFFFFF"/>
                          </a:solidFill>
                        </a:rPr>
                        <a:t>Points clés</a:t>
                      </a: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Image 16" descr="Macintosh HD:Users:Antoine:Desktop:Capture d’écran 2020-10-19 à 10.40.13.pn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580" y="3420686"/>
            <a:ext cx="4576809" cy="2487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2829" y="459315"/>
            <a:ext cx="8964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4000" dirty="0" smtClean="0">
                <a:solidFill>
                  <a:srgbClr val="FFFFFF"/>
                </a:solidFill>
              </a:rPr>
              <a:t>Résultats musculaires</a:t>
            </a:r>
            <a:endParaRPr lang="fr-FR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1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G_02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7" b="42778"/>
          <a:stretch/>
        </p:blipFill>
        <p:spPr>
          <a:xfrm>
            <a:off x="0" y="2988943"/>
            <a:ext cx="3284271" cy="3379407"/>
          </a:xfrm>
          <a:prstGeom prst="rect">
            <a:avLst/>
          </a:prstGeom>
        </p:spPr>
      </p:pic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101951"/>
              </p:ext>
            </p:extLst>
          </p:nvPr>
        </p:nvGraphicFramePr>
        <p:xfrm>
          <a:off x="0" y="3175"/>
          <a:ext cx="9144001" cy="371475"/>
        </p:xfrm>
        <a:graphic>
          <a:graphicData uri="http://schemas.openxmlformats.org/drawingml/2006/table">
            <a:tbl>
              <a:tblPr firstRow="1" bandRow="1">
                <a:effectLst/>
                <a:tableStyleId>{616DA210-FB5B-4158-B5E0-FEB733F419BA}</a:tableStyleId>
              </a:tblPr>
              <a:tblGrid>
                <a:gridCol w="1908007"/>
                <a:gridCol w="2498508"/>
                <a:gridCol w="2659304"/>
                <a:gridCol w="2078182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fr-FR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H-test?</a:t>
                      </a:r>
                      <a:endParaRPr lang="fr-FR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résultats</a:t>
                      </a:r>
                      <a:endParaRPr lang="fr-FR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FFFFFF"/>
                          </a:solidFill>
                        </a:rPr>
                        <a:t>Points clés</a:t>
                      </a: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Image 15" descr="Capture d’écran 2021-10-13 à 10.22.37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71" y="2988943"/>
            <a:ext cx="5859731" cy="35599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29" y="459315"/>
            <a:ext cx="8964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4000" dirty="0" smtClean="0">
                <a:solidFill>
                  <a:srgbClr val="FFFFFF"/>
                </a:solidFill>
              </a:rPr>
              <a:t>Comparaison avec d’autres activités</a:t>
            </a:r>
            <a:endParaRPr lang="fr-FR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0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852580"/>
              </p:ext>
            </p:extLst>
          </p:nvPr>
        </p:nvGraphicFramePr>
        <p:xfrm>
          <a:off x="0" y="3175"/>
          <a:ext cx="9144001" cy="371475"/>
        </p:xfrm>
        <a:graphic>
          <a:graphicData uri="http://schemas.openxmlformats.org/drawingml/2006/table">
            <a:tbl>
              <a:tblPr firstRow="1" bandRow="1">
                <a:effectLst/>
                <a:tableStyleId>{616DA210-FB5B-4158-B5E0-FEB733F419BA}</a:tableStyleId>
              </a:tblPr>
              <a:tblGrid>
                <a:gridCol w="1908007"/>
                <a:gridCol w="2498508"/>
                <a:gridCol w="2659304"/>
                <a:gridCol w="2078182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fr-FR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H-test?</a:t>
                      </a:r>
                      <a:endParaRPr lang="fr-FR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bg1"/>
                          </a:solidFill>
                        </a:rPr>
                        <a:t>résultats</a:t>
                      </a:r>
                      <a:endParaRPr lang="fr-FR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rgbClr val="041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Points clés</a:t>
                      </a:r>
                    </a:p>
                  </a:txBody>
                  <a:tcPr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Image 2" descr="Capture d’écran 2024-04-22 à 22.43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030"/>
            <a:ext cx="9144000" cy="5385970"/>
          </a:xfrm>
          <a:prstGeom prst="rect">
            <a:avLst/>
          </a:prstGeom>
        </p:spPr>
      </p:pic>
      <p:pic>
        <p:nvPicPr>
          <p:cNvPr id="4" name="Image 3" descr="Capture d’écran 2024-04-22 à 23.01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04" y="374650"/>
            <a:ext cx="1250596" cy="1214347"/>
          </a:xfrm>
          <a:prstGeom prst="rect">
            <a:avLst/>
          </a:prstGeom>
        </p:spPr>
      </p:pic>
      <p:pic>
        <p:nvPicPr>
          <p:cNvPr id="6" name="Image 5" descr="Capture d’écran 2024-04-22 à 23.04.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650"/>
            <a:ext cx="2642812" cy="14825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42813" y="466859"/>
            <a:ext cx="5250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400" dirty="0" smtClean="0">
                <a:solidFill>
                  <a:srgbClr val="FFFFFF"/>
                </a:solidFill>
              </a:rPr>
              <a:t>Muscle strain = facteur déterminant du risque de blessure</a:t>
            </a: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6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èse">
  <a:themeElements>
    <a:clrScheme name="Genèse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ès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ès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Genèse.thmx</Template>
  <TotalTime>120</TotalTime>
  <Words>248</Words>
  <Application>Microsoft Macintosh PowerPoint</Application>
  <PresentationFormat>Présentation à l'écran (4:3)</PresentationFormat>
  <Paragraphs>63</Paragraphs>
  <Slides>9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Genèse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Chloé Denis</dc:creator>
  <cp:lastModifiedBy>Chloé Denis</cp:lastModifiedBy>
  <cp:revision>12</cp:revision>
  <dcterms:created xsi:type="dcterms:W3CDTF">2024-04-22T19:22:05Z</dcterms:created>
  <dcterms:modified xsi:type="dcterms:W3CDTF">2024-04-22T21:22:14Z</dcterms:modified>
</cp:coreProperties>
</file>