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84975" cy="9906000"/>
  <p:defaultTextStyle>
    <a:defPPr>
      <a:defRPr lang="fr-FR"/>
    </a:defPPr>
    <a:lvl1pPr marL="0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87919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175837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263756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351675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439590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527513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615427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703346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57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1474" autoAdjust="0"/>
  </p:normalViewPr>
  <p:slideViewPr>
    <p:cSldViewPr>
      <p:cViewPr>
        <p:scale>
          <a:sx n="25" d="100"/>
          <a:sy n="25" d="100"/>
        </p:scale>
        <p:origin x="-1320" y="-72"/>
      </p:cViewPr>
      <p:guideLst>
        <p:guide orient="horz" pos="13483"/>
        <p:guide pos="9539"/>
      </p:guideLst>
    </p:cSldViewPr>
  </p:slideViewPr>
  <p:notesTextViewPr>
    <p:cViewPr>
      <p:scale>
        <a:sx n="400" d="100"/>
        <a:sy n="400" d="100"/>
      </p:scale>
      <p:origin x="0" y="2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59F4F-BCDC-4655-AB35-5354918BCE23}" type="datetimeFigureOut">
              <a:rPr lang="fr-BE" smtClean="0"/>
              <a:t>23-06-21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78038" y="742950"/>
            <a:ext cx="26289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2925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C99FB-CE5B-4720-BDCE-93674602C3F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188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C99FB-CE5B-4720-BDCE-93674602C3FD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568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1000" y="13298394"/>
            <a:ext cx="25737981" cy="917608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9" y="24258164"/>
            <a:ext cx="21195982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52983" y="1714331"/>
            <a:ext cx="6812994" cy="365259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4004" y="1714331"/>
            <a:ext cx="19934315" cy="365259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11" y="27508446"/>
            <a:ext cx="25737981" cy="8502249"/>
          </a:xfrm>
        </p:spPr>
        <p:txBody>
          <a:bodyPr anchor="t"/>
          <a:lstStyle>
            <a:lvl1pPr algn="l">
              <a:defRPr sz="184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11" y="18144082"/>
            <a:ext cx="25737981" cy="9364360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7919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17583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637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6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59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51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42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3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998" y="9988658"/>
            <a:ext cx="13373656" cy="28251648"/>
          </a:xfrm>
        </p:spPr>
        <p:txBody>
          <a:bodyPr/>
          <a:lstStyle>
            <a:lvl1pPr>
              <a:defRPr sz="12900"/>
            </a:lvl1pPr>
            <a:lvl2pPr>
              <a:defRPr sz="10800"/>
            </a:lvl2pPr>
            <a:lvl3pPr>
              <a:defRPr sz="92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92321" y="9988658"/>
            <a:ext cx="13373656" cy="28251648"/>
          </a:xfrm>
        </p:spPr>
        <p:txBody>
          <a:bodyPr/>
          <a:lstStyle>
            <a:lvl1pPr>
              <a:defRPr sz="12900"/>
            </a:lvl1pPr>
            <a:lvl2pPr>
              <a:defRPr sz="10800"/>
            </a:lvl2pPr>
            <a:lvl3pPr>
              <a:defRPr sz="92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582377"/>
            <a:ext cx="13378915" cy="3993478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87919" indent="0">
              <a:buNone/>
              <a:defRPr sz="9200" b="1"/>
            </a:lvl2pPr>
            <a:lvl3pPr marL="4175837" indent="0">
              <a:buNone/>
              <a:defRPr sz="8000" b="1"/>
            </a:lvl3pPr>
            <a:lvl4pPr marL="6263756" indent="0">
              <a:buNone/>
              <a:defRPr sz="7200" b="1"/>
            </a:lvl4pPr>
            <a:lvl5pPr marL="8351675" indent="0">
              <a:buNone/>
              <a:defRPr sz="7200" b="1"/>
            </a:lvl5pPr>
            <a:lvl6pPr marL="10439590" indent="0">
              <a:buNone/>
              <a:defRPr sz="7200" b="1"/>
            </a:lvl6pPr>
            <a:lvl7pPr marL="12527513" indent="0">
              <a:buNone/>
              <a:defRPr sz="7200" b="1"/>
            </a:lvl7pPr>
            <a:lvl8pPr marL="14615427" indent="0">
              <a:buNone/>
              <a:defRPr sz="7200" b="1"/>
            </a:lvl8pPr>
            <a:lvl9pPr marL="16703346" indent="0">
              <a:buNone/>
              <a:defRPr sz="7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5" cy="24664450"/>
          </a:xfrm>
        </p:spPr>
        <p:txBody>
          <a:bodyPr/>
          <a:lstStyle>
            <a:lvl1pPr>
              <a:defRPr sz="10800"/>
            </a:lvl1pPr>
            <a:lvl2pPr>
              <a:defRPr sz="92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10" y="9582377"/>
            <a:ext cx="13384169" cy="3993478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87919" indent="0">
              <a:buNone/>
              <a:defRPr sz="9200" b="1"/>
            </a:lvl2pPr>
            <a:lvl3pPr marL="4175837" indent="0">
              <a:buNone/>
              <a:defRPr sz="8000" b="1"/>
            </a:lvl3pPr>
            <a:lvl4pPr marL="6263756" indent="0">
              <a:buNone/>
              <a:defRPr sz="7200" b="1"/>
            </a:lvl4pPr>
            <a:lvl5pPr marL="8351675" indent="0">
              <a:buNone/>
              <a:defRPr sz="7200" b="1"/>
            </a:lvl5pPr>
            <a:lvl6pPr marL="10439590" indent="0">
              <a:buNone/>
              <a:defRPr sz="7200" b="1"/>
            </a:lvl6pPr>
            <a:lvl7pPr marL="12527513" indent="0">
              <a:buNone/>
              <a:defRPr sz="7200" b="1"/>
            </a:lvl7pPr>
            <a:lvl8pPr marL="14615427" indent="0">
              <a:buNone/>
              <a:defRPr sz="7200" b="1"/>
            </a:lvl8pPr>
            <a:lvl9pPr marL="16703346" indent="0">
              <a:buNone/>
              <a:defRPr sz="7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10" y="13575852"/>
            <a:ext cx="13384169" cy="24664450"/>
          </a:xfrm>
        </p:spPr>
        <p:txBody>
          <a:bodyPr/>
          <a:lstStyle>
            <a:lvl1pPr>
              <a:defRPr sz="10800"/>
            </a:lvl1pPr>
            <a:lvl2pPr>
              <a:defRPr sz="92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23/06/2021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23/06/2021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23/06/2021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4" y="1704417"/>
            <a:ext cx="9961902" cy="7253666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30" y="1704416"/>
            <a:ext cx="16927347" cy="36535892"/>
          </a:xfrm>
        </p:spPr>
        <p:txBody>
          <a:bodyPr/>
          <a:lstStyle>
            <a:lvl1pPr>
              <a:defRPr sz="14400"/>
            </a:lvl1pPr>
            <a:lvl2pPr>
              <a:defRPr sz="12900"/>
            </a:lvl2pPr>
            <a:lvl3pPr>
              <a:defRPr sz="108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4" y="8958087"/>
            <a:ext cx="9961902" cy="29282222"/>
          </a:xfrm>
        </p:spPr>
        <p:txBody>
          <a:bodyPr/>
          <a:lstStyle>
            <a:lvl1pPr marL="0" indent="0">
              <a:buNone/>
              <a:defRPr sz="6400"/>
            </a:lvl1pPr>
            <a:lvl2pPr marL="2087919" indent="0">
              <a:buNone/>
              <a:defRPr sz="5600"/>
            </a:lvl2pPr>
            <a:lvl3pPr marL="4175837" indent="0">
              <a:buNone/>
              <a:defRPr sz="4400"/>
            </a:lvl3pPr>
            <a:lvl4pPr marL="6263756" indent="0">
              <a:buNone/>
              <a:defRPr sz="3900"/>
            </a:lvl4pPr>
            <a:lvl5pPr marL="8351675" indent="0">
              <a:buNone/>
              <a:defRPr sz="3900"/>
            </a:lvl5pPr>
            <a:lvl6pPr marL="10439590" indent="0">
              <a:buNone/>
              <a:defRPr sz="3900"/>
            </a:lvl6pPr>
            <a:lvl7pPr marL="12527513" indent="0">
              <a:buNone/>
              <a:defRPr sz="3900"/>
            </a:lvl7pPr>
            <a:lvl8pPr marL="14615427" indent="0">
              <a:buNone/>
              <a:defRPr sz="3900"/>
            </a:lvl8pPr>
            <a:lvl9pPr marL="16703346" indent="0">
              <a:buNone/>
              <a:defRPr sz="3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5" y="29965967"/>
            <a:ext cx="18167986" cy="3537654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5" y="3825022"/>
            <a:ext cx="18167986" cy="25685115"/>
          </a:xfrm>
        </p:spPr>
        <p:txBody>
          <a:bodyPr/>
          <a:lstStyle>
            <a:lvl1pPr marL="0" indent="0">
              <a:buNone/>
              <a:defRPr sz="14400"/>
            </a:lvl1pPr>
            <a:lvl2pPr marL="2087919" indent="0">
              <a:buNone/>
              <a:defRPr sz="12900"/>
            </a:lvl2pPr>
            <a:lvl3pPr marL="4175837" indent="0">
              <a:buNone/>
              <a:defRPr sz="10800"/>
            </a:lvl3pPr>
            <a:lvl4pPr marL="6263756" indent="0">
              <a:buNone/>
              <a:defRPr sz="9200"/>
            </a:lvl4pPr>
            <a:lvl5pPr marL="8351675" indent="0">
              <a:buNone/>
              <a:defRPr sz="9200"/>
            </a:lvl5pPr>
            <a:lvl6pPr marL="10439590" indent="0">
              <a:buNone/>
              <a:defRPr sz="9200"/>
            </a:lvl6pPr>
            <a:lvl7pPr marL="12527513" indent="0">
              <a:buNone/>
              <a:defRPr sz="9200"/>
            </a:lvl7pPr>
            <a:lvl8pPr marL="14615427" indent="0">
              <a:buNone/>
              <a:defRPr sz="9200"/>
            </a:lvl8pPr>
            <a:lvl9pPr marL="16703346" indent="0">
              <a:buNone/>
              <a:defRPr sz="92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5" y="33503622"/>
            <a:ext cx="18167986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7919" indent="0">
              <a:buNone/>
              <a:defRPr sz="5600"/>
            </a:lvl2pPr>
            <a:lvl3pPr marL="4175837" indent="0">
              <a:buNone/>
              <a:defRPr sz="4400"/>
            </a:lvl3pPr>
            <a:lvl4pPr marL="6263756" indent="0">
              <a:buNone/>
              <a:defRPr sz="3900"/>
            </a:lvl4pPr>
            <a:lvl5pPr marL="8351675" indent="0">
              <a:buNone/>
              <a:defRPr sz="3900"/>
            </a:lvl5pPr>
            <a:lvl6pPr marL="10439590" indent="0">
              <a:buNone/>
              <a:defRPr sz="3900"/>
            </a:lvl6pPr>
            <a:lvl7pPr marL="12527513" indent="0">
              <a:buNone/>
              <a:defRPr sz="3900"/>
            </a:lvl7pPr>
            <a:lvl8pPr marL="14615427" indent="0">
              <a:buNone/>
              <a:defRPr sz="3900"/>
            </a:lvl8pPr>
            <a:lvl9pPr marL="16703346" indent="0">
              <a:buNone/>
              <a:defRPr sz="3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4000" y="1714327"/>
            <a:ext cx="27251979" cy="7134757"/>
          </a:xfrm>
          <a:prstGeom prst="rect">
            <a:avLst/>
          </a:prstGeom>
        </p:spPr>
        <p:txBody>
          <a:bodyPr vert="horz" lIns="417581" tIns="208793" rIns="417581" bIns="208793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000" y="9988658"/>
            <a:ext cx="27251979" cy="28251648"/>
          </a:xfrm>
          <a:prstGeom prst="rect">
            <a:avLst/>
          </a:prstGeom>
        </p:spPr>
        <p:txBody>
          <a:bodyPr vert="horz" lIns="417581" tIns="208793" rIns="417581" bIns="20879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4001" y="39677167"/>
            <a:ext cx="7065328" cy="2279155"/>
          </a:xfrm>
          <a:prstGeom prst="rect">
            <a:avLst/>
          </a:prstGeom>
        </p:spPr>
        <p:txBody>
          <a:bodyPr vert="horz" lIns="417581" tIns="208793" rIns="417581" bIns="208793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23/06/2021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61" y="39677167"/>
            <a:ext cx="9588659" cy="2279155"/>
          </a:xfrm>
          <a:prstGeom prst="rect">
            <a:avLst/>
          </a:prstGeom>
        </p:spPr>
        <p:txBody>
          <a:bodyPr vert="horz" lIns="417581" tIns="208793" rIns="417581" bIns="208793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50" y="39677167"/>
            <a:ext cx="7065328" cy="2279155"/>
          </a:xfrm>
          <a:prstGeom prst="rect">
            <a:avLst/>
          </a:prstGeom>
        </p:spPr>
        <p:txBody>
          <a:bodyPr vert="horz" lIns="417581" tIns="208793" rIns="417581" bIns="208793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837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39" indent="-1565939" algn="l" defTabSz="4175837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868" indent="-1304949" algn="l" defTabSz="4175837" rtl="0" eaLnBrk="1" latinLnBrk="0" hangingPunct="1">
        <a:spcBef>
          <a:spcPct val="20000"/>
        </a:spcBef>
        <a:buFont typeface="Arial" pitchFamily="34" charset="0"/>
        <a:buChar char="–"/>
        <a:defRPr sz="129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97" indent="-1043959" algn="l" defTabSz="4175837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715" indent="-1043959" algn="l" defTabSz="4175837" rtl="0" eaLnBrk="1" latinLnBrk="0" hangingPunct="1">
        <a:spcBef>
          <a:spcPct val="20000"/>
        </a:spcBef>
        <a:buFont typeface="Arial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631" indent="-1043959" algn="l" defTabSz="4175837" rtl="0" eaLnBrk="1" latinLnBrk="0" hangingPunct="1">
        <a:spcBef>
          <a:spcPct val="20000"/>
        </a:spcBef>
        <a:buFont typeface="Arial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3549" indent="-1043959" algn="l" defTabSz="41758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473" indent="-1043959" algn="l" defTabSz="41758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387" indent="-1043959" algn="l" defTabSz="41758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306" indent="-1043959" algn="l" defTabSz="41758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19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37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756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675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590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513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427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346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microsoft.com/office/2007/relationships/hdphoto" Target="../media/hdphoto6.wdp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3.jpeg"/><Relationship Id="rId12" Type="http://schemas.microsoft.com/office/2007/relationships/hdphoto" Target="../media/hdphoto3.wdp"/><Relationship Id="rId17" Type="http://schemas.openxmlformats.org/officeDocument/2006/relationships/image" Target="../media/image10.png"/><Relationship Id="rId25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23" Type="http://schemas.openxmlformats.org/officeDocument/2006/relationships/image" Target="../media/image15.jpeg"/><Relationship Id="rId10" Type="http://schemas.openxmlformats.org/officeDocument/2006/relationships/image" Target="../media/image6.jpg"/><Relationship Id="rId19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512944" y="35430572"/>
            <a:ext cx="27260003" cy="40171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" y="40018004"/>
            <a:ext cx="4034742" cy="27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520" y="6516006"/>
            <a:ext cx="6569373" cy="327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80870" y="281828"/>
            <a:ext cx="19800278" cy="282827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>
                <a:latin typeface="+mj-lt"/>
              </a:rPr>
              <a:t>Susceptibility of </a:t>
            </a:r>
            <a:r>
              <a:rPr lang="en-US" sz="4600" i="1" dirty="0">
                <a:latin typeface="+mj-lt"/>
              </a:rPr>
              <a:t>Bruchus rufimanus</a:t>
            </a:r>
            <a:r>
              <a:rPr lang="en-US" sz="4600" dirty="0">
                <a:latin typeface="+mj-lt"/>
              </a:rPr>
              <a:t> Boheman 1833 (Coleoptera: Chrysomelidae) to three entomopathogenic fungi: Limits of </a:t>
            </a:r>
            <a:r>
              <a:rPr lang="en-US" sz="4600" dirty="0" smtClean="0">
                <a:latin typeface="+mj-lt"/>
              </a:rPr>
              <a:t>conidial suspensions </a:t>
            </a:r>
            <a:r>
              <a:rPr lang="en-US" sz="4600" dirty="0">
                <a:latin typeface="+mj-lt"/>
              </a:rPr>
              <a:t>sprayings and </a:t>
            </a:r>
            <a:r>
              <a:rPr lang="en-US" sz="4600" dirty="0" smtClean="0">
                <a:latin typeface="+mj-lt"/>
              </a:rPr>
              <a:t>potential </a:t>
            </a:r>
            <a:r>
              <a:rPr lang="en-US" sz="4600" dirty="0">
                <a:latin typeface="+mj-lt"/>
              </a:rPr>
              <a:t>alternatives in integrated pest management strategy </a:t>
            </a:r>
            <a:endParaRPr lang="fr-FR" sz="4600" dirty="0"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15137" y="22021187"/>
            <a:ext cx="29307738" cy="18118080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u="sng" dirty="0" smtClean="0">
              <a:solidFill>
                <a:prstClr val="black"/>
              </a:solidFill>
              <a:latin typeface="+mj-lt"/>
            </a:endParaRPr>
          </a:p>
          <a:p>
            <a:endParaRPr lang="en-US" sz="5400" u="sng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+mj-lt"/>
            </a:endParaRPr>
          </a:p>
          <a:p>
            <a:endParaRPr lang="en-US" sz="5400" u="sng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+mj-lt"/>
            </a:endParaRPr>
          </a:p>
          <a:p>
            <a:endParaRPr lang="en-US" sz="5400" u="sng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191" name="Rounded Rectangle 190"/>
          <p:cNvSpPr/>
          <p:nvPr/>
        </p:nvSpPr>
        <p:spPr>
          <a:xfrm>
            <a:off x="415137" y="10369911"/>
            <a:ext cx="29307738" cy="11377265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62" name="officeArt object"/>
          <p:cNvPicPr/>
          <p:nvPr/>
        </p:nvPicPr>
        <p:blipFill rotWithShape="1">
          <a:blip r:embed="rId7">
            <a:extLst/>
          </a:blip>
          <a:srcRect t="3106" r="3782"/>
          <a:stretch/>
        </p:blipFill>
        <p:spPr>
          <a:xfrm>
            <a:off x="415137" y="564732"/>
            <a:ext cx="5282623" cy="237828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43" name="Rounded Rectangle 242"/>
          <p:cNvSpPr/>
          <p:nvPr/>
        </p:nvSpPr>
        <p:spPr>
          <a:xfrm>
            <a:off x="415137" y="5318564"/>
            <a:ext cx="20701513" cy="4757203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833462" y="5558118"/>
            <a:ext cx="20302511" cy="427809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+mj-lt"/>
              </a:rPr>
              <a:t>Introduction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800" i="1" dirty="0" smtClean="0">
                <a:latin typeface="+mj-lt"/>
              </a:rPr>
              <a:t>B. rufimanus </a:t>
            </a:r>
            <a:r>
              <a:rPr lang="en-US" sz="3800" dirty="0" smtClean="0">
                <a:latin typeface="+mj-lt"/>
              </a:rPr>
              <a:t>is a serious pest of </a:t>
            </a:r>
            <a:r>
              <a:rPr lang="en-US" sz="3800" i="1" dirty="0" smtClean="0">
                <a:latin typeface="+mj-lt"/>
              </a:rPr>
              <a:t>Vicia </a:t>
            </a:r>
            <a:r>
              <a:rPr lang="en-US" sz="3800" i="1" dirty="0">
                <a:latin typeface="+mj-lt"/>
              </a:rPr>
              <a:t>faba </a:t>
            </a:r>
            <a:r>
              <a:rPr lang="en-US" sz="3800" dirty="0">
                <a:latin typeface="+mj-lt"/>
              </a:rPr>
              <a:t>preventing the </a:t>
            </a:r>
            <a:r>
              <a:rPr lang="en-US" sz="3800" dirty="0" smtClean="0">
                <a:latin typeface="+mj-lt"/>
              </a:rPr>
              <a:t>valorization </a:t>
            </a:r>
            <a:r>
              <a:rPr lang="en-US" sz="3800" dirty="0">
                <a:latin typeface="+mj-lt"/>
              </a:rPr>
              <a:t>of </a:t>
            </a:r>
            <a:r>
              <a:rPr lang="en-US" sz="3800" dirty="0" smtClean="0">
                <a:latin typeface="+mj-lt"/>
              </a:rPr>
              <a:t>seeds because of </a:t>
            </a:r>
            <a:r>
              <a:rPr lang="en-US" sz="3800" dirty="0" smtClean="0">
                <a:latin typeface="+mj-lt"/>
              </a:rPr>
              <a:t>damage caused by seminovorous </a:t>
            </a:r>
            <a:r>
              <a:rPr lang="en-US" sz="3800" dirty="0" smtClean="0">
                <a:latin typeface="+mj-lt"/>
              </a:rPr>
              <a:t>endophytic larvae 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+mj-lt"/>
              </a:rPr>
              <a:t>Conventional control methods (</a:t>
            </a:r>
            <a:r>
              <a:rPr lang="en-US" sz="3800" i="1" dirty="0" smtClean="0">
                <a:latin typeface="+mj-lt"/>
              </a:rPr>
              <a:t>i.e. </a:t>
            </a:r>
            <a:r>
              <a:rPr lang="en-US" sz="3800" dirty="0" smtClean="0">
                <a:latin typeface="+mj-lt"/>
              </a:rPr>
              <a:t>field spraying </a:t>
            </a:r>
            <a:r>
              <a:rPr lang="en-US" sz="3800" dirty="0">
                <a:latin typeface="+mj-lt"/>
              </a:rPr>
              <a:t>of </a:t>
            </a:r>
            <a:r>
              <a:rPr lang="en-US" sz="3800" dirty="0" smtClean="0">
                <a:latin typeface="+mj-lt"/>
              </a:rPr>
              <a:t>pyrethroids against adults) became inefficient and restricted so that alternatives are needed 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+mj-lt"/>
              </a:rPr>
              <a:t>Three entomopathogenic fungi were tested in laboratory to develop potential microbial </a:t>
            </a:r>
            <a:r>
              <a:rPr lang="en-US" sz="3800" dirty="0" err="1" smtClean="0">
                <a:latin typeface="+mj-lt"/>
              </a:rPr>
              <a:t>biocontrol</a:t>
            </a:r>
            <a:r>
              <a:rPr lang="en-US" sz="3800" dirty="0" smtClean="0">
                <a:latin typeface="+mj-lt"/>
              </a:rPr>
              <a:t> agents (MBCAs).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22271437" y="5318565"/>
            <a:ext cx="637687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i="1" dirty="0" smtClean="0">
                <a:latin typeface="+mj-lt"/>
              </a:rPr>
              <a:t>B. rufimanus</a:t>
            </a:r>
            <a:endParaRPr lang="en-US" sz="3800" dirty="0" smtClean="0">
              <a:latin typeface="+mj-lt"/>
            </a:endParaRPr>
          </a:p>
          <a:p>
            <a:pPr algn="ctr"/>
            <a:r>
              <a:rPr lang="en-US" sz="3800" dirty="0" smtClean="0">
                <a:latin typeface="+mj-lt"/>
              </a:rPr>
              <a:t>(COLEOPTERA : Chrysomelidae)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21361174" y="5318564"/>
            <a:ext cx="8361701" cy="4767073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46" name="Picture 2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690" y="8874261"/>
            <a:ext cx="238303" cy="397171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947" y="7488418"/>
            <a:ext cx="309743" cy="311829"/>
          </a:xfrm>
          <a:prstGeom prst="rect">
            <a:avLst/>
          </a:prstGeom>
        </p:spPr>
      </p:pic>
      <p:sp>
        <p:nvSpPr>
          <p:cNvPr id="289" name="TextBox 288"/>
          <p:cNvSpPr txBox="1"/>
          <p:nvPr/>
        </p:nvSpPr>
        <p:spPr>
          <a:xfrm>
            <a:off x="11130384" y="41372190"/>
            <a:ext cx="6061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err="1" smtClean="0">
                <a:latin typeface="+mj-lt"/>
              </a:rPr>
              <a:t>Projet</a:t>
            </a:r>
            <a:r>
              <a:rPr lang="en-US" sz="2000" u="sng" dirty="0" smtClean="0">
                <a:latin typeface="+mj-lt"/>
              </a:rPr>
              <a:t> FEVERPRO - </a:t>
            </a:r>
            <a:r>
              <a:rPr lang="en-US" sz="2000" u="sng" dirty="0" err="1" smtClean="0">
                <a:latin typeface="+mj-lt"/>
              </a:rPr>
              <a:t>référence</a:t>
            </a:r>
            <a:r>
              <a:rPr lang="en-US" sz="2000" u="sng" dirty="0" smtClean="0">
                <a:latin typeface="+mj-lt"/>
              </a:rPr>
              <a:t> dossier</a:t>
            </a:r>
            <a:r>
              <a:rPr lang="en-US" sz="2000" dirty="0" smtClean="0">
                <a:latin typeface="+mj-lt"/>
              </a:rPr>
              <a:t>:  D31-1395, WP 1/5</a:t>
            </a:r>
          </a:p>
          <a:p>
            <a:r>
              <a:rPr lang="en-US" sz="2000" dirty="0" smtClean="0">
                <a:latin typeface="+mj-lt"/>
              </a:rPr>
              <a:t> *</a:t>
            </a:r>
            <a:r>
              <a:rPr lang="en-US" sz="2000" u="sng" dirty="0" smtClean="0">
                <a:latin typeface="+mj-lt"/>
              </a:rPr>
              <a:t>Contact</a:t>
            </a:r>
            <a:r>
              <a:rPr lang="en-US" sz="2000" dirty="0" smtClean="0">
                <a:latin typeface="+mj-lt"/>
              </a:rPr>
              <a:t>: arnaud.segers@uliege.be</a:t>
            </a:r>
            <a:endParaRPr lang="en-US" sz="2000" u="sng" dirty="0" smtClean="0">
              <a:latin typeface="+mj-lt"/>
            </a:endParaRPr>
          </a:p>
        </p:txBody>
      </p:sp>
      <p:sp>
        <p:nvSpPr>
          <p:cNvPr id="332" name="ZoneTexte 39"/>
          <p:cNvSpPr txBox="1"/>
          <p:nvPr/>
        </p:nvSpPr>
        <p:spPr>
          <a:xfrm>
            <a:off x="4344988" y="3110102"/>
            <a:ext cx="22957721" cy="2026517"/>
          </a:xfrm>
          <a:prstGeom prst="rect">
            <a:avLst/>
          </a:prstGeom>
          <a:noFill/>
        </p:spPr>
        <p:txBody>
          <a:bodyPr wrap="square" lIns="366077" tIns="183039" rIns="366077" bIns="183039" rtlCol="0">
            <a:spAutoFit/>
          </a:bodyPr>
          <a:lstStyle>
            <a:defPPr>
              <a:defRPr lang="fr-FR"/>
            </a:defPPr>
            <a:lvl1pPr marL="0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7919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5837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3756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1675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9590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7513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5427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3346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u="sng" dirty="0" smtClean="0">
                <a:latin typeface="+mj-lt"/>
              </a:rPr>
              <a:t>Arnaud Segers</a:t>
            </a:r>
            <a:r>
              <a:rPr lang="en-US" sz="3600" dirty="0" smtClean="0">
                <a:latin typeface="+mj-lt"/>
              </a:rPr>
              <a:t>*</a:t>
            </a:r>
            <a:r>
              <a:rPr lang="en-US" sz="3600" baseline="30000" dirty="0" smtClean="0">
                <a:latin typeface="+mj-lt"/>
              </a:rPr>
              <a:t>1 </a:t>
            </a:r>
            <a:r>
              <a:rPr lang="en-US" sz="3600" dirty="0" smtClean="0">
                <a:latin typeface="+mj-lt"/>
              </a:rPr>
              <a:t>; Rudy Caparros Megido</a:t>
            </a:r>
            <a:r>
              <a:rPr lang="en-US" sz="3600" baseline="30000" dirty="0" smtClean="0">
                <a:latin typeface="+mj-lt"/>
              </a:rPr>
              <a:t>1 </a:t>
            </a:r>
            <a:r>
              <a:rPr lang="en-US" sz="3600" dirty="0" smtClean="0">
                <a:latin typeface="+mj-lt"/>
              </a:rPr>
              <a:t>; Caroline De Clerck</a:t>
            </a:r>
            <a:r>
              <a:rPr lang="en-US" sz="3600" baseline="30000" dirty="0" smtClean="0">
                <a:latin typeface="+mj-lt"/>
              </a:rPr>
              <a:t>2  </a:t>
            </a:r>
            <a:r>
              <a:rPr lang="en-US" sz="3600" dirty="0" smtClean="0">
                <a:latin typeface="+mj-lt"/>
              </a:rPr>
              <a:t>; Frédéric Francis</a:t>
            </a:r>
            <a:r>
              <a:rPr lang="en-US" sz="3600" baseline="30000" dirty="0" smtClean="0">
                <a:latin typeface="+mj-lt"/>
              </a:rPr>
              <a:t>1</a:t>
            </a:r>
          </a:p>
          <a:p>
            <a:pPr algn="ctr"/>
            <a:endParaRPr lang="en-US" sz="900" baseline="30000" dirty="0" smtClean="0">
              <a:latin typeface="+mj-lt"/>
            </a:endParaRPr>
          </a:p>
          <a:p>
            <a:pPr>
              <a:spcBef>
                <a:spcPts val="50"/>
              </a:spcBef>
            </a:pPr>
            <a:r>
              <a:rPr lang="en-US" sz="3200" baseline="30000" dirty="0" smtClean="0">
                <a:latin typeface="+mj-lt"/>
              </a:rPr>
              <a:t>1 </a:t>
            </a:r>
            <a:r>
              <a:rPr lang="en-US" sz="3200" dirty="0" smtClean="0">
                <a:latin typeface="+mj-lt"/>
              </a:rPr>
              <a:t>Functional and Evolutionary Entomology–Gembloux Agro-Bio Tech (University of Liège), Gembloux, </a:t>
            </a:r>
            <a:r>
              <a:rPr lang="en-US" sz="3200" dirty="0" err="1" smtClean="0">
                <a:latin typeface="+mj-lt"/>
              </a:rPr>
              <a:t>Belgique</a:t>
            </a:r>
            <a:r>
              <a:rPr lang="en-US" sz="3200" dirty="0" smtClean="0">
                <a:latin typeface="+mj-lt"/>
              </a:rPr>
              <a:t>, Belgium.</a:t>
            </a:r>
          </a:p>
          <a:p>
            <a:pPr lvl="0">
              <a:spcBef>
                <a:spcPts val="50"/>
              </a:spcBef>
            </a:pPr>
            <a:r>
              <a:rPr lang="en-US" sz="3200" baseline="30000" dirty="0" smtClean="0">
                <a:latin typeface="+mj-lt"/>
              </a:rPr>
              <a:t>2 </a:t>
            </a:r>
            <a:r>
              <a:rPr lang="en-US" sz="3200" dirty="0" smtClean="0">
                <a:latin typeface="+mj-lt"/>
              </a:rPr>
              <a:t>Agriculture </a:t>
            </a:r>
            <a:r>
              <a:rPr lang="en-US" sz="3200" dirty="0">
                <a:latin typeface="+mj-lt"/>
              </a:rPr>
              <a:t>Is Life - Gembloux Agro-Bio Tech (University of Liege), Gembloux, </a:t>
            </a:r>
            <a:r>
              <a:rPr lang="en-US" sz="3200" dirty="0" err="1">
                <a:latin typeface="+mj-lt"/>
              </a:rPr>
              <a:t>Belgique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smtClean="0">
                <a:latin typeface="+mj-lt"/>
              </a:rPr>
              <a:t>Belgium</a:t>
            </a:r>
            <a:endParaRPr lang="fr-FR" sz="3200" dirty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1"/>
          <a:stretch/>
        </p:blipFill>
        <p:spPr>
          <a:xfrm>
            <a:off x="25332450" y="501454"/>
            <a:ext cx="4793886" cy="2608648"/>
          </a:xfrm>
          <a:prstGeom prst="rect">
            <a:avLst/>
          </a:prstGeom>
        </p:spPr>
      </p:pic>
      <p:sp>
        <p:nvSpPr>
          <p:cNvPr id="257" name="AutoShape 4" descr="Résultat de recherche d'images pour &quot;triaspis thoracic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259" name="AutoShape 6" descr="Résultat de recherche d'images pour &quot;triaspis thoracica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692" y="40369597"/>
            <a:ext cx="1797535" cy="206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912" y="39994506"/>
            <a:ext cx="2814019" cy="281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5387" y="10369912"/>
            <a:ext cx="51636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u="sng" dirty="0" err="1" smtClean="0">
                <a:latin typeface="+mj-lt"/>
              </a:rPr>
              <a:t>Material</a:t>
            </a:r>
            <a:r>
              <a:rPr lang="fr-FR" sz="4400" b="1" u="sng" dirty="0" smtClean="0">
                <a:latin typeface="+mj-lt"/>
              </a:rPr>
              <a:t> and </a:t>
            </a:r>
            <a:r>
              <a:rPr lang="fr-FR" sz="4400" b="1" u="sng" dirty="0" err="1" smtClean="0">
                <a:latin typeface="+mj-lt"/>
              </a:rPr>
              <a:t>method</a:t>
            </a:r>
            <a:endParaRPr lang="fr-FR" sz="4400" b="1" u="sng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459462" y="22083625"/>
            <a:ext cx="54005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u="sng" dirty="0" err="1" smtClean="0">
                <a:latin typeface="+mj-lt"/>
              </a:rPr>
              <a:t>Results</a:t>
            </a:r>
            <a:r>
              <a:rPr lang="fr-FR" sz="4400" b="1" u="sng" dirty="0" smtClean="0">
                <a:latin typeface="+mj-lt"/>
              </a:rPr>
              <a:t> and discussion</a:t>
            </a:r>
            <a:endParaRPr lang="fr-FR" sz="4400" b="1" u="sng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" t="5092" b="3989"/>
          <a:stretch/>
        </p:blipFill>
        <p:spPr>
          <a:xfrm>
            <a:off x="1547354" y="28428335"/>
            <a:ext cx="12453632" cy="5666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64" b="4597"/>
          <a:stretch/>
        </p:blipFill>
        <p:spPr>
          <a:xfrm>
            <a:off x="14225360" y="28428335"/>
            <a:ext cx="12717441" cy="5773795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328257"/>
              </p:ext>
            </p:extLst>
          </p:nvPr>
        </p:nvGraphicFramePr>
        <p:xfrm>
          <a:off x="5362642" y="22586713"/>
          <a:ext cx="17060940" cy="5441646"/>
        </p:xfrm>
        <a:graphic>
          <a:graphicData uri="http://schemas.openxmlformats.org/drawingml/2006/table">
            <a:tbl>
              <a:tblPr/>
              <a:tblGrid>
                <a:gridCol w="2335050"/>
                <a:gridCol w="4745426"/>
                <a:gridCol w="1205188"/>
                <a:gridCol w="1205188"/>
                <a:gridCol w="1205188"/>
                <a:gridCol w="1205188"/>
                <a:gridCol w="1205188"/>
                <a:gridCol w="338960"/>
                <a:gridCol w="1205188"/>
                <a:gridCol w="1205188"/>
                <a:gridCol w="1205188"/>
              </a:tblGrid>
              <a:tr h="4765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Kaplan-Meier </a:t>
                      </a:r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survival</a:t>
                      </a:r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estimates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Log-rank test with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6518"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Treatments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Events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Median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0.95LCL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0.95UCL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Chisq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Df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2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Bioassay</a:t>
                      </a:r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n°1</a:t>
                      </a:r>
                    </a:p>
                    <a:p>
                      <a:pPr algn="ctr" fontAlgn="ctr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16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B. bassiana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(10^8 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CFU/ml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fr-FR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72.4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6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M. acridum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(10^8 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CFU/ml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fr-FR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7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A. flavus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(10^8 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CFU/ml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fr-FR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2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Bioassay</a:t>
                      </a:r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n°2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16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B. bassiana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(10^8 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CFU/ml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fr-FR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74.7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6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M. acridum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(10^8 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CFU/ml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fr-FR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6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A. flavus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(10^8 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CFU/ml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fr-FR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66803" y="34045577"/>
            <a:ext cx="86438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fr-FR" sz="2800" i="1" dirty="0" smtClean="0">
                <a:latin typeface="+mj-lt"/>
              </a:rPr>
              <a:t>B. bassiana </a:t>
            </a:r>
            <a:r>
              <a:rPr lang="fr-FR" sz="2800" dirty="0" smtClean="0">
                <a:latin typeface="+mj-lt"/>
              </a:rPr>
              <a:t>: LT50 = 8 </a:t>
            </a:r>
            <a:r>
              <a:rPr lang="fr-FR" sz="2800" dirty="0" err="1" smtClean="0">
                <a:latin typeface="+mj-lt"/>
              </a:rPr>
              <a:t>days</a:t>
            </a:r>
            <a:r>
              <a:rPr lang="fr-FR" sz="2800" dirty="0" smtClean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(χ²₍₀.₉₅ ̦ ₁₎ =72.4; </a:t>
            </a:r>
            <a:r>
              <a:rPr lang="fr-FR" sz="2800" dirty="0">
                <a:latin typeface="+mj-lt"/>
              </a:rPr>
              <a:t>p&lt;0.001</a:t>
            </a:r>
            <a:r>
              <a:rPr lang="fr-FR" sz="2800" dirty="0" smtClean="0">
                <a:latin typeface="+mj-lt"/>
              </a:rPr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FR" sz="2800" i="1" dirty="0" smtClean="0">
                <a:latin typeface="+mj-lt"/>
              </a:rPr>
              <a:t>M. acridum</a:t>
            </a:r>
            <a:r>
              <a:rPr lang="fr-FR" sz="2800" dirty="0" smtClean="0">
                <a:latin typeface="+mj-lt"/>
              </a:rPr>
              <a:t> : LT50 </a:t>
            </a:r>
            <a:r>
              <a:rPr lang="fr-FR" sz="2800" dirty="0">
                <a:latin typeface="+mj-lt"/>
              </a:rPr>
              <a:t>= 15 </a:t>
            </a:r>
            <a:r>
              <a:rPr lang="fr-FR" sz="2800" dirty="0" err="1">
                <a:latin typeface="+mj-lt"/>
              </a:rPr>
              <a:t>days</a:t>
            </a:r>
            <a:r>
              <a:rPr lang="fr-FR" sz="2800" dirty="0">
                <a:latin typeface="+mj-lt"/>
              </a:rPr>
              <a:t> (</a:t>
            </a:r>
            <a:r>
              <a:rPr lang="el-GR" sz="2800" dirty="0">
                <a:latin typeface="+mj-lt"/>
              </a:rPr>
              <a:t>χ²₍₀.₉₅ ̦ ₁₎ = 6.3; </a:t>
            </a:r>
            <a:r>
              <a:rPr lang="fr-FR" sz="2800" dirty="0">
                <a:latin typeface="+mj-lt"/>
              </a:rPr>
              <a:t>p=0.01</a:t>
            </a:r>
            <a:r>
              <a:rPr lang="fr-FR" sz="2800" dirty="0" smtClean="0">
                <a:latin typeface="+mj-lt"/>
              </a:rPr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FR" sz="2800" i="1" dirty="0" smtClean="0">
                <a:latin typeface="+mj-lt"/>
              </a:rPr>
              <a:t>A. flavus </a:t>
            </a:r>
            <a:r>
              <a:rPr lang="fr-FR" sz="2800" dirty="0" smtClean="0">
                <a:latin typeface="+mj-lt"/>
              </a:rPr>
              <a:t>:  LT50 &gt; 15 </a:t>
            </a:r>
            <a:r>
              <a:rPr lang="fr-FR" sz="2800" dirty="0" err="1" smtClean="0">
                <a:latin typeface="+mj-lt"/>
              </a:rPr>
              <a:t>days</a:t>
            </a:r>
            <a:endParaRPr lang="fr-FR" sz="2800" i="1" dirty="0">
              <a:latin typeface="+mj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7031413" y="34045577"/>
            <a:ext cx="8903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fr-FR" sz="2800" i="1" dirty="0" smtClean="0">
                <a:latin typeface="+mj-lt"/>
              </a:rPr>
              <a:t>B. bassiana </a:t>
            </a:r>
            <a:r>
              <a:rPr lang="fr-FR" sz="2800" dirty="0" smtClean="0">
                <a:latin typeface="+mj-lt"/>
              </a:rPr>
              <a:t>: LT50 = 15 </a:t>
            </a:r>
            <a:r>
              <a:rPr lang="fr-FR" sz="2800" dirty="0" err="1" smtClean="0">
                <a:latin typeface="+mj-lt"/>
              </a:rPr>
              <a:t>days</a:t>
            </a:r>
            <a:r>
              <a:rPr lang="fr-FR" sz="2800" dirty="0" smtClean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(χ²₍₀.₉₅ ̦ ₁₎ = 74.7; </a:t>
            </a:r>
            <a:r>
              <a:rPr lang="fr-FR" sz="2800" dirty="0">
                <a:latin typeface="+mj-lt"/>
              </a:rPr>
              <a:t>p&lt;0.001</a:t>
            </a:r>
            <a:r>
              <a:rPr lang="fr-FR" sz="2800" dirty="0" smtClean="0">
                <a:latin typeface="+mj-lt"/>
              </a:rPr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FR" sz="2800" i="1" dirty="0" smtClean="0">
                <a:latin typeface="+mj-lt"/>
              </a:rPr>
              <a:t>M. acridum</a:t>
            </a:r>
            <a:r>
              <a:rPr lang="fr-FR" sz="2800" dirty="0" smtClean="0">
                <a:latin typeface="+mj-lt"/>
              </a:rPr>
              <a:t> and </a:t>
            </a:r>
            <a:r>
              <a:rPr lang="fr-FR" sz="2800" i="1" dirty="0" smtClean="0">
                <a:latin typeface="+mj-lt"/>
              </a:rPr>
              <a:t>A</a:t>
            </a:r>
            <a:r>
              <a:rPr lang="fr-FR" sz="2800" i="1" dirty="0">
                <a:latin typeface="+mj-lt"/>
              </a:rPr>
              <a:t>. flavus </a:t>
            </a:r>
            <a:r>
              <a:rPr lang="fr-FR" sz="2800" dirty="0">
                <a:latin typeface="+mj-lt"/>
              </a:rPr>
              <a:t>:  LT50 &gt; 15 </a:t>
            </a:r>
            <a:r>
              <a:rPr lang="fr-FR" sz="2800" dirty="0" err="1" smtClean="0">
                <a:latin typeface="+mj-lt"/>
              </a:rPr>
              <a:t>days</a:t>
            </a:r>
            <a:endParaRPr lang="fr-FR" sz="2800" i="1" dirty="0">
              <a:latin typeface="+mj-lt"/>
            </a:endParaRPr>
          </a:p>
        </p:txBody>
      </p:sp>
      <p:grpSp>
        <p:nvGrpSpPr>
          <p:cNvPr id="667" name="Group 339">
            <a:extLst>
              <a:ext uri="{FF2B5EF4-FFF2-40B4-BE49-F238E27FC236}">
                <a16:creationId xmlns="" xmlns:a16="http://schemas.microsoft.com/office/drawing/2014/main" id="{83B4757F-0280-4F9F-8D41-07B4F522218C}"/>
              </a:ext>
            </a:extLst>
          </p:cNvPr>
          <p:cNvGrpSpPr>
            <a:grpSpLocks/>
          </p:cNvGrpSpPr>
          <p:nvPr/>
        </p:nvGrpSpPr>
        <p:grpSpPr bwMode="auto">
          <a:xfrm>
            <a:off x="10428495" y="14304616"/>
            <a:ext cx="2112949" cy="1008297"/>
            <a:chOff x="3744" y="2640"/>
            <a:chExt cx="1772" cy="991"/>
          </a:xfrm>
        </p:grpSpPr>
        <p:sp>
          <p:nvSpPr>
            <p:cNvPr id="668" name="Freeform 340">
              <a:extLst>
                <a:ext uri="{FF2B5EF4-FFF2-40B4-BE49-F238E27FC236}">
                  <a16:creationId xmlns="" xmlns:a16="http://schemas.microsoft.com/office/drawing/2014/main" id="{0346DF0B-143F-459E-968A-D53A301C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284"/>
              <a:ext cx="919" cy="252"/>
            </a:xfrm>
            <a:custGeom>
              <a:avLst/>
              <a:gdLst>
                <a:gd name="T0" fmla="*/ 803 w 525"/>
                <a:gd name="T1" fmla="*/ 370 h 135"/>
                <a:gd name="T2" fmla="*/ 0 w 525"/>
                <a:gd name="T3" fmla="*/ 0 h 135"/>
                <a:gd name="T4" fmla="*/ 803 w 525"/>
                <a:gd name="T5" fmla="*/ 470 h 135"/>
                <a:gd name="T6" fmla="*/ 1609 w 525"/>
                <a:gd name="T7" fmla="*/ 0 h 135"/>
                <a:gd name="T8" fmla="*/ 803 w 525"/>
                <a:gd name="T9" fmla="*/ 37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D3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69" name="Freeform 341">
              <a:extLst>
                <a:ext uri="{FF2B5EF4-FFF2-40B4-BE49-F238E27FC236}">
                  <a16:creationId xmlns="" xmlns:a16="http://schemas.microsoft.com/office/drawing/2014/main" id="{6CFA2827-B4BD-429B-8A46-0B47C4DD1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517"/>
            </a:xfrm>
            <a:custGeom>
              <a:avLst/>
              <a:gdLst>
                <a:gd name="T0" fmla="*/ 229 w 529"/>
                <a:gd name="T1" fmla="*/ 819 h 277"/>
                <a:gd name="T2" fmla="*/ 0 w 529"/>
                <a:gd name="T3" fmla="*/ 482 h 277"/>
                <a:gd name="T4" fmla="*/ 229 w 529"/>
                <a:gd name="T5" fmla="*/ 146 h 277"/>
                <a:gd name="T6" fmla="*/ 809 w 529"/>
                <a:gd name="T7" fmla="*/ 0 h 277"/>
                <a:gd name="T8" fmla="*/ 1392 w 529"/>
                <a:gd name="T9" fmla="*/ 146 h 277"/>
                <a:gd name="T10" fmla="*/ 1621 w 529"/>
                <a:gd name="T11" fmla="*/ 482 h 277"/>
                <a:gd name="T12" fmla="*/ 1392 w 529"/>
                <a:gd name="T13" fmla="*/ 819 h 277"/>
                <a:gd name="T14" fmla="*/ 809 w 529"/>
                <a:gd name="T15" fmla="*/ 965 h 277"/>
                <a:gd name="T16" fmla="*/ 229 w 529"/>
                <a:gd name="T17" fmla="*/ 81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70" name="Freeform 342">
              <a:extLst>
                <a:ext uri="{FF2B5EF4-FFF2-40B4-BE49-F238E27FC236}">
                  <a16:creationId xmlns="" xmlns:a16="http://schemas.microsoft.com/office/drawing/2014/main" id="{A3F605FB-45F5-4452-B644-4CE096319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3204"/>
              <a:ext cx="961" cy="427"/>
            </a:xfrm>
            <a:custGeom>
              <a:avLst/>
              <a:gdLst>
                <a:gd name="T0" fmla="*/ 1682 w 549"/>
                <a:gd name="T1" fmla="*/ 282 h 229"/>
                <a:gd name="T2" fmla="*/ 840 w 549"/>
                <a:gd name="T3" fmla="*/ 796 h 229"/>
                <a:gd name="T4" fmla="*/ 0 w 549"/>
                <a:gd name="T5" fmla="*/ 282 h 229"/>
                <a:gd name="T6" fmla="*/ 0 w 549"/>
                <a:gd name="T7" fmla="*/ 0 h 229"/>
                <a:gd name="T8" fmla="*/ 840 w 549"/>
                <a:gd name="T9" fmla="*/ 518 h 229"/>
                <a:gd name="T10" fmla="*/ 1682 w 549"/>
                <a:gd name="T11" fmla="*/ 0 h 229"/>
                <a:gd name="T12" fmla="*/ 1682 w 549"/>
                <a:gd name="T13" fmla="*/ 282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9" h="229">
                  <a:moveTo>
                    <a:pt x="549" y="81"/>
                  </a:moveTo>
                  <a:cubicBezTo>
                    <a:pt x="549" y="163"/>
                    <a:pt x="426" y="229"/>
                    <a:pt x="274" y="229"/>
                  </a:cubicBezTo>
                  <a:cubicBezTo>
                    <a:pt x="123" y="229"/>
                    <a:pt x="0" y="163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123" y="149"/>
                    <a:pt x="274" y="149"/>
                  </a:cubicBezTo>
                  <a:cubicBezTo>
                    <a:pt x="426" y="149"/>
                    <a:pt x="549" y="82"/>
                    <a:pt x="549" y="0"/>
                  </a:cubicBezTo>
                  <a:lnTo>
                    <a:pt x="549" y="81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71" name="Freeform 343">
              <a:extLst>
                <a:ext uri="{FF2B5EF4-FFF2-40B4-BE49-F238E27FC236}">
                  <a16:creationId xmlns="" xmlns:a16="http://schemas.microsoft.com/office/drawing/2014/main" id="{56AB7040-61E8-4D07-A6BB-07D0E452B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3278"/>
              <a:ext cx="925" cy="320"/>
            </a:xfrm>
            <a:custGeom>
              <a:avLst/>
              <a:gdLst>
                <a:gd name="T0" fmla="*/ 1621 w 528"/>
                <a:gd name="T1" fmla="*/ 0 h 171"/>
                <a:gd name="T2" fmla="*/ 811 w 528"/>
                <a:gd name="T3" fmla="*/ 382 h 171"/>
                <a:gd name="T4" fmla="*/ 0 w 528"/>
                <a:gd name="T5" fmla="*/ 0 h 171"/>
                <a:gd name="T6" fmla="*/ 0 w 528"/>
                <a:gd name="T7" fmla="*/ 140 h 171"/>
                <a:gd name="T8" fmla="*/ 811 w 528"/>
                <a:gd name="T9" fmla="*/ 599 h 171"/>
                <a:gd name="T10" fmla="*/ 1621 w 528"/>
                <a:gd name="T11" fmla="*/ 140 h 171"/>
                <a:gd name="T12" fmla="*/ 1621 w 528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8" h="171">
                  <a:moveTo>
                    <a:pt x="528" y="0"/>
                  </a:moveTo>
                  <a:cubicBezTo>
                    <a:pt x="496" y="63"/>
                    <a:pt x="390" y="109"/>
                    <a:pt x="264" y="109"/>
                  </a:cubicBezTo>
                  <a:cubicBezTo>
                    <a:pt x="138" y="109"/>
                    <a:pt x="32" y="63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6"/>
                    <a:pt x="118" y="171"/>
                    <a:pt x="264" y="171"/>
                  </a:cubicBezTo>
                  <a:cubicBezTo>
                    <a:pt x="410" y="171"/>
                    <a:pt x="528" y="101"/>
                    <a:pt x="528" y="40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rgbClr val="EAC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72" name="Freeform 344">
              <a:extLst>
                <a:ext uri="{FF2B5EF4-FFF2-40B4-BE49-F238E27FC236}">
                  <a16:creationId xmlns="" xmlns:a16="http://schemas.microsoft.com/office/drawing/2014/main" id="{F9362700-09F8-40CE-BEF4-F4003D138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284"/>
              <a:ext cx="919" cy="252"/>
            </a:xfrm>
            <a:custGeom>
              <a:avLst/>
              <a:gdLst>
                <a:gd name="T0" fmla="*/ 803 w 525"/>
                <a:gd name="T1" fmla="*/ 370 h 135"/>
                <a:gd name="T2" fmla="*/ 0 w 525"/>
                <a:gd name="T3" fmla="*/ 0 h 135"/>
                <a:gd name="T4" fmla="*/ 803 w 525"/>
                <a:gd name="T5" fmla="*/ 470 h 135"/>
                <a:gd name="T6" fmla="*/ 1609 w 525"/>
                <a:gd name="T7" fmla="*/ 0 h 135"/>
                <a:gd name="T8" fmla="*/ 803 w 525"/>
                <a:gd name="T9" fmla="*/ 37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73" name="Oval 345">
              <a:extLst>
                <a:ext uri="{FF2B5EF4-FFF2-40B4-BE49-F238E27FC236}">
                  <a16:creationId xmlns="" xmlns:a16="http://schemas.microsoft.com/office/drawing/2014/main" id="{6DB37E5C-9711-45F4-A059-C93263015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2927"/>
              <a:ext cx="961" cy="555"/>
            </a:xfrm>
            <a:prstGeom prst="ellipse">
              <a:avLst/>
            </a:prstGeom>
            <a:solidFill>
              <a:srgbClr val="F0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74" name="Freeform 346">
              <a:extLst>
                <a:ext uri="{FF2B5EF4-FFF2-40B4-BE49-F238E27FC236}">
                  <a16:creationId xmlns="" xmlns:a16="http://schemas.microsoft.com/office/drawing/2014/main" id="{F79D2E12-6DEC-4860-BC4B-B670CC9D2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517"/>
            </a:xfrm>
            <a:custGeom>
              <a:avLst/>
              <a:gdLst>
                <a:gd name="T0" fmla="*/ 229 w 529"/>
                <a:gd name="T1" fmla="*/ 819 h 277"/>
                <a:gd name="T2" fmla="*/ 0 w 529"/>
                <a:gd name="T3" fmla="*/ 482 h 277"/>
                <a:gd name="T4" fmla="*/ 229 w 529"/>
                <a:gd name="T5" fmla="*/ 146 h 277"/>
                <a:gd name="T6" fmla="*/ 809 w 529"/>
                <a:gd name="T7" fmla="*/ 0 h 277"/>
                <a:gd name="T8" fmla="*/ 1392 w 529"/>
                <a:gd name="T9" fmla="*/ 146 h 277"/>
                <a:gd name="T10" fmla="*/ 1621 w 529"/>
                <a:gd name="T11" fmla="*/ 482 h 277"/>
                <a:gd name="T12" fmla="*/ 1392 w 529"/>
                <a:gd name="T13" fmla="*/ 819 h 277"/>
                <a:gd name="T14" fmla="*/ 809 w 529"/>
                <a:gd name="T15" fmla="*/ 965 h 277"/>
                <a:gd name="T16" fmla="*/ 229 w 529"/>
                <a:gd name="T17" fmla="*/ 81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75" name="Freeform 347">
              <a:extLst>
                <a:ext uri="{FF2B5EF4-FFF2-40B4-BE49-F238E27FC236}">
                  <a16:creationId xmlns="" xmlns:a16="http://schemas.microsoft.com/office/drawing/2014/main" id="{AC3D92BB-E527-4969-A1C6-67E299B5C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353"/>
            </a:xfrm>
            <a:custGeom>
              <a:avLst/>
              <a:gdLst>
                <a:gd name="T0" fmla="*/ 53 w 529"/>
                <a:gd name="T1" fmla="*/ 656 h 189"/>
                <a:gd name="T2" fmla="*/ 809 w 529"/>
                <a:gd name="T3" fmla="*/ 245 h 189"/>
                <a:gd name="T4" fmla="*/ 1563 w 529"/>
                <a:gd name="T5" fmla="*/ 659 h 189"/>
                <a:gd name="T6" fmla="*/ 1621 w 529"/>
                <a:gd name="T7" fmla="*/ 482 h 189"/>
                <a:gd name="T8" fmla="*/ 1392 w 529"/>
                <a:gd name="T9" fmla="*/ 146 h 189"/>
                <a:gd name="T10" fmla="*/ 809 w 529"/>
                <a:gd name="T11" fmla="*/ 0 h 189"/>
                <a:gd name="T12" fmla="*/ 229 w 529"/>
                <a:gd name="T13" fmla="*/ 146 h 189"/>
                <a:gd name="T14" fmla="*/ 0 w 529"/>
                <a:gd name="T15" fmla="*/ 482 h 189"/>
                <a:gd name="T16" fmla="*/ 53 w 529"/>
                <a:gd name="T17" fmla="*/ 656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189">
                  <a:moveTo>
                    <a:pt x="17" y="188"/>
                  </a:moveTo>
                  <a:cubicBezTo>
                    <a:pt x="32" y="121"/>
                    <a:pt x="145" y="70"/>
                    <a:pt x="264" y="70"/>
                  </a:cubicBezTo>
                  <a:cubicBezTo>
                    <a:pt x="380" y="70"/>
                    <a:pt x="506" y="128"/>
                    <a:pt x="510" y="189"/>
                  </a:cubicBezTo>
                  <a:cubicBezTo>
                    <a:pt x="522" y="173"/>
                    <a:pt x="529" y="156"/>
                    <a:pt x="529" y="138"/>
                  </a:cubicBezTo>
                  <a:cubicBezTo>
                    <a:pt x="529" y="102"/>
                    <a:pt x="502" y="68"/>
                    <a:pt x="454" y="42"/>
                  </a:cubicBezTo>
                  <a:cubicBezTo>
                    <a:pt x="403" y="15"/>
                    <a:pt x="336" y="0"/>
                    <a:pt x="264" y="0"/>
                  </a:cubicBezTo>
                  <a:cubicBezTo>
                    <a:pt x="192" y="0"/>
                    <a:pt x="125" y="15"/>
                    <a:pt x="75" y="42"/>
                  </a:cubicBezTo>
                  <a:cubicBezTo>
                    <a:pt x="26" y="68"/>
                    <a:pt x="0" y="102"/>
                    <a:pt x="0" y="138"/>
                  </a:cubicBezTo>
                  <a:cubicBezTo>
                    <a:pt x="0" y="155"/>
                    <a:pt x="6" y="172"/>
                    <a:pt x="17" y="188"/>
                  </a:cubicBez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76" name="Freeform 348">
              <a:extLst>
                <a:ext uri="{FF2B5EF4-FFF2-40B4-BE49-F238E27FC236}">
                  <a16:creationId xmlns="" xmlns:a16="http://schemas.microsoft.com/office/drawing/2014/main" id="{44AC40E6-FDC6-4017-9D43-1F2ED5F41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3065"/>
              <a:ext cx="205" cy="213"/>
            </a:xfrm>
            <a:custGeom>
              <a:avLst/>
              <a:gdLst>
                <a:gd name="T0" fmla="*/ 359 w 117"/>
                <a:gd name="T1" fmla="*/ 125 h 114"/>
                <a:gd name="T2" fmla="*/ 93 w 117"/>
                <a:gd name="T3" fmla="*/ 398 h 114"/>
                <a:gd name="T4" fmla="*/ 200 w 117"/>
                <a:gd name="T5" fmla="*/ 0 h 114"/>
                <a:gd name="T6" fmla="*/ 359 w 117"/>
                <a:gd name="T7" fmla="*/ 125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114">
                  <a:moveTo>
                    <a:pt x="117" y="36"/>
                  </a:moveTo>
                  <a:cubicBezTo>
                    <a:pt x="67" y="55"/>
                    <a:pt x="37" y="92"/>
                    <a:pt x="30" y="114"/>
                  </a:cubicBezTo>
                  <a:cubicBezTo>
                    <a:pt x="0" y="69"/>
                    <a:pt x="37" y="26"/>
                    <a:pt x="65" y="0"/>
                  </a:cubicBezTo>
                  <a:cubicBezTo>
                    <a:pt x="58" y="20"/>
                    <a:pt x="48" y="52"/>
                    <a:pt x="117" y="36"/>
                  </a:cubicBez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77" name="Freeform 349">
              <a:extLst>
                <a:ext uri="{FF2B5EF4-FFF2-40B4-BE49-F238E27FC236}">
                  <a16:creationId xmlns="" xmlns:a16="http://schemas.microsoft.com/office/drawing/2014/main" id="{B42CE995-930C-438D-8250-3B9B5C008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3177"/>
              <a:ext cx="56" cy="98"/>
            </a:xfrm>
            <a:custGeom>
              <a:avLst/>
              <a:gdLst>
                <a:gd name="T0" fmla="*/ 0 w 32"/>
                <a:gd name="T1" fmla="*/ 68 h 52"/>
                <a:gd name="T2" fmla="*/ 58 w 32"/>
                <a:gd name="T3" fmla="*/ 185 h 52"/>
                <a:gd name="T4" fmla="*/ 89 w 32"/>
                <a:gd name="T5" fmla="*/ 0 h 52"/>
                <a:gd name="T6" fmla="*/ 70 w 32"/>
                <a:gd name="T7" fmla="*/ 60 h 52"/>
                <a:gd name="T8" fmla="*/ 25 w 32"/>
                <a:gd name="T9" fmla="*/ 7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2">
                  <a:moveTo>
                    <a:pt x="0" y="19"/>
                  </a:moveTo>
                  <a:cubicBezTo>
                    <a:pt x="11" y="26"/>
                    <a:pt x="16" y="41"/>
                    <a:pt x="19" y="52"/>
                  </a:cubicBezTo>
                  <a:cubicBezTo>
                    <a:pt x="30" y="49"/>
                    <a:pt x="32" y="8"/>
                    <a:pt x="29" y="0"/>
                  </a:cubicBezTo>
                  <a:cubicBezTo>
                    <a:pt x="28" y="7"/>
                    <a:pt x="26" y="11"/>
                    <a:pt x="23" y="17"/>
                  </a:cubicBezTo>
                  <a:cubicBezTo>
                    <a:pt x="20" y="27"/>
                    <a:pt x="17" y="22"/>
                    <a:pt x="8" y="22"/>
                  </a:cubicBezTo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78" name="Freeform 350">
              <a:extLst>
                <a:ext uri="{FF2B5EF4-FFF2-40B4-BE49-F238E27FC236}">
                  <a16:creationId xmlns="" xmlns:a16="http://schemas.microsoft.com/office/drawing/2014/main" id="{FD48C0BB-8EAA-40ED-97B6-703E8443A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3392"/>
              <a:ext cx="39" cy="138"/>
            </a:xfrm>
            <a:custGeom>
              <a:avLst/>
              <a:gdLst>
                <a:gd name="T0" fmla="*/ 0 w 22"/>
                <a:gd name="T1" fmla="*/ 213 h 74"/>
                <a:gd name="T2" fmla="*/ 69 w 22"/>
                <a:gd name="T3" fmla="*/ 257 h 74"/>
                <a:gd name="T4" fmla="*/ 69 w 22"/>
                <a:gd name="T5" fmla="*/ 48 h 74"/>
                <a:gd name="T6" fmla="*/ 0 w 22"/>
                <a:gd name="T7" fmla="*/ 0 h 74"/>
                <a:gd name="T8" fmla="*/ 0 w 22"/>
                <a:gd name="T9" fmla="*/ 213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74">
                  <a:moveTo>
                    <a:pt x="0" y="61"/>
                  </a:moveTo>
                  <a:cubicBezTo>
                    <a:pt x="6" y="65"/>
                    <a:pt x="14" y="70"/>
                    <a:pt x="22" y="7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79" name="Freeform 351">
              <a:extLst>
                <a:ext uri="{FF2B5EF4-FFF2-40B4-BE49-F238E27FC236}">
                  <a16:creationId xmlns="" xmlns:a16="http://schemas.microsoft.com/office/drawing/2014/main" id="{FB1187A1-1622-46F2-975F-150B2A583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3428"/>
              <a:ext cx="30" cy="130"/>
            </a:xfrm>
            <a:custGeom>
              <a:avLst/>
              <a:gdLst>
                <a:gd name="T0" fmla="*/ 0 w 17"/>
                <a:gd name="T1" fmla="*/ 217 h 70"/>
                <a:gd name="T2" fmla="*/ 53 w 17"/>
                <a:gd name="T3" fmla="*/ 241 h 70"/>
                <a:gd name="T4" fmla="*/ 53 w 17"/>
                <a:gd name="T5" fmla="*/ 28 h 70"/>
                <a:gd name="T6" fmla="*/ 0 w 17"/>
                <a:gd name="T7" fmla="*/ 0 h 70"/>
                <a:gd name="T8" fmla="*/ 0 w 17"/>
                <a:gd name="T9" fmla="*/ 21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0">
                  <a:moveTo>
                    <a:pt x="0" y="63"/>
                  </a:moveTo>
                  <a:cubicBezTo>
                    <a:pt x="5" y="65"/>
                    <a:pt x="11" y="68"/>
                    <a:pt x="17" y="7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80" name="Freeform 352">
              <a:extLst>
                <a:ext uri="{FF2B5EF4-FFF2-40B4-BE49-F238E27FC236}">
                  <a16:creationId xmlns="" xmlns:a16="http://schemas.microsoft.com/office/drawing/2014/main" id="{F6AF8B68-7DAC-4399-822D-B778A797C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3392"/>
              <a:ext cx="41" cy="138"/>
            </a:xfrm>
            <a:custGeom>
              <a:avLst/>
              <a:gdLst>
                <a:gd name="T0" fmla="*/ 73 w 23"/>
                <a:gd name="T1" fmla="*/ 213 h 74"/>
                <a:gd name="T2" fmla="*/ 0 w 23"/>
                <a:gd name="T3" fmla="*/ 257 h 74"/>
                <a:gd name="T4" fmla="*/ 0 w 23"/>
                <a:gd name="T5" fmla="*/ 48 h 74"/>
                <a:gd name="T6" fmla="*/ 73 w 23"/>
                <a:gd name="T7" fmla="*/ 0 h 74"/>
                <a:gd name="T8" fmla="*/ 73 w 23"/>
                <a:gd name="T9" fmla="*/ 213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74">
                  <a:moveTo>
                    <a:pt x="23" y="61"/>
                  </a:moveTo>
                  <a:cubicBezTo>
                    <a:pt x="16" y="65"/>
                    <a:pt x="8" y="70"/>
                    <a:pt x="0" y="7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0"/>
                    <a:pt x="16" y="5"/>
                    <a:pt x="23" y="0"/>
                  </a:cubicBezTo>
                  <a:lnTo>
                    <a:pt x="23" y="61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81" name="Freeform 353">
              <a:extLst>
                <a:ext uri="{FF2B5EF4-FFF2-40B4-BE49-F238E27FC236}">
                  <a16:creationId xmlns="" xmlns:a16="http://schemas.microsoft.com/office/drawing/2014/main" id="{1A70A68F-2DB0-4C23-9A7E-DBEE8CFAF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28"/>
              <a:ext cx="30" cy="130"/>
            </a:xfrm>
            <a:custGeom>
              <a:avLst/>
              <a:gdLst>
                <a:gd name="T0" fmla="*/ 53 w 17"/>
                <a:gd name="T1" fmla="*/ 217 h 70"/>
                <a:gd name="T2" fmla="*/ 0 w 17"/>
                <a:gd name="T3" fmla="*/ 241 h 70"/>
                <a:gd name="T4" fmla="*/ 0 w 17"/>
                <a:gd name="T5" fmla="*/ 28 h 70"/>
                <a:gd name="T6" fmla="*/ 53 w 17"/>
                <a:gd name="T7" fmla="*/ 0 h 70"/>
                <a:gd name="T8" fmla="*/ 53 w 17"/>
                <a:gd name="T9" fmla="*/ 21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0">
                  <a:moveTo>
                    <a:pt x="17" y="63"/>
                  </a:moveTo>
                  <a:cubicBezTo>
                    <a:pt x="11" y="65"/>
                    <a:pt x="6" y="68"/>
                    <a:pt x="0" y="7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5"/>
                    <a:pt x="11" y="3"/>
                    <a:pt x="17" y="0"/>
                  </a:cubicBezTo>
                  <a:lnTo>
                    <a:pt x="17" y="63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82" name="Freeform 354">
              <a:extLst>
                <a:ext uri="{FF2B5EF4-FFF2-40B4-BE49-F238E27FC236}">
                  <a16:creationId xmlns="" xmlns:a16="http://schemas.microsoft.com/office/drawing/2014/main" id="{EB0E0107-C5F5-409D-9862-33EFDD3DF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342"/>
              <a:ext cx="18" cy="140"/>
            </a:xfrm>
            <a:custGeom>
              <a:avLst/>
              <a:gdLst>
                <a:gd name="T0" fmla="*/ 32 w 10"/>
                <a:gd name="T1" fmla="*/ 226 h 75"/>
                <a:gd name="T2" fmla="*/ 0 w 10"/>
                <a:gd name="T3" fmla="*/ 261 h 75"/>
                <a:gd name="T4" fmla="*/ 0 w 10"/>
                <a:gd name="T5" fmla="*/ 35 h 75"/>
                <a:gd name="T6" fmla="*/ 32 w 10"/>
                <a:gd name="T7" fmla="*/ 0 h 75"/>
                <a:gd name="T8" fmla="*/ 32 w 10"/>
                <a:gd name="T9" fmla="*/ 226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5">
                  <a:moveTo>
                    <a:pt x="10" y="65"/>
                  </a:moveTo>
                  <a:cubicBezTo>
                    <a:pt x="7" y="68"/>
                    <a:pt x="4" y="72"/>
                    <a:pt x="0" y="7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6"/>
                    <a:pt x="7" y="3"/>
                    <a:pt x="10" y="0"/>
                  </a:cubicBezTo>
                  <a:lnTo>
                    <a:pt x="10" y="65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83" name="Freeform 355">
              <a:extLst>
                <a:ext uri="{FF2B5EF4-FFF2-40B4-BE49-F238E27FC236}">
                  <a16:creationId xmlns="" xmlns:a16="http://schemas.microsoft.com/office/drawing/2014/main" id="{49D22180-3B2D-45FB-BECB-610E55B20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487"/>
              <a:ext cx="23" cy="126"/>
            </a:xfrm>
            <a:custGeom>
              <a:avLst/>
              <a:gdLst>
                <a:gd name="T0" fmla="*/ 0 w 13"/>
                <a:gd name="T1" fmla="*/ 229 h 67"/>
                <a:gd name="T2" fmla="*/ 41 w 13"/>
                <a:gd name="T3" fmla="*/ 237 h 67"/>
                <a:gd name="T4" fmla="*/ 41 w 13"/>
                <a:gd name="T5" fmla="*/ 4 h 67"/>
                <a:gd name="T6" fmla="*/ 0 w 13"/>
                <a:gd name="T7" fmla="*/ 0 h 67"/>
                <a:gd name="T8" fmla="*/ 0 w 13"/>
                <a:gd name="T9" fmla="*/ 22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7">
                  <a:moveTo>
                    <a:pt x="0" y="65"/>
                  </a:moveTo>
                  <a:cubicBezTo>
                    <a:pt x="4" y="66"/>
                    <a:pt x="9" y="67"/>
                    <a:pt x="13" y="6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84" name="Freeform 356">
              <a:extLst>
                <a:ext uri="{FF2B5EF4-FFF2-40B4-BE49-F238E27FC236}">
                  <a16:creationId xmlns="" xmlns:a16="http://schemas.microsoft.com/office/drawing/2014/main" id="{47F7115A-0A1C-4E41-9383-6CD39213B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478"/>
              <a:ext cx="21" cy="127"/>
            </a:xfrm>
            <a:custGeom>
              <a:avLst/>
              <a:gdLst>
                <a:gd name="T0" fmla="*/ 0 w 12"/>
                <a:gd name="T1" fmla="*/ 230 h 68"/>
                <a:gd name="T2" fmla="*/ 37 w 12"/>
                <a:gd name="T3" fmla="*/ 237 h 68"/>
                <a:gd name="T4" fmla="*/ 37 w 12"/>
                <a:gd name="T5" fmla="*/ 7 h 68"/>
                <a:gd name="T6" fmla="*/ 0 w 12"/>
                <a:gd name="T7" fmla="*/ 0 h 68"/>
                <a:gd name="T8" fmla="*/ 0 w 12"/>
                <a:gd name="T9" fmla="*/ 23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8">
                  <a:moveTo>
                    <a:pt x="0" y="66"/>
                  </a:moveTo>
                  <a:cubicBezTo>
                    <a:pt x="4" y="67"/>
                    <a:pt x="8" y="67"/>
                    <a:pt x="12" y="6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85" name="Freeform 357">
              <a:extLst>
                <a:ext uri="{FF2B5EF4-FFF2-40B4-BE49-F238E27FC236}">
                  <a16:creationId xmlns="" xmlns:a16="http://schemas.microsoft.com/office/drawing/2014/main" id="{98F50AF7-36CE-4A58-BABC-74B5CF605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3392"/>
              <a:ext cx="39" cy="123"/>
            </a:xfrm>
            <a:custGeom>
              <a:avLst/>
              <a:gdLst>
                <a:gd name="T0" fmla="*/ 0 w 22"/>
                <a:gd name="T1" fmla="*/ 181 h 66"/>
                <a:gd name="T2" fmla="*/ 69 w 22"/>
                <a:gd name="T3" fmla="*/ 229 h 66"/>
                <a:gd name="T4" fmla="*/ 69 w 22"/>
                <a:gd name="T5" fmla="*/ 48 h 66"/>
                <a:gd name="T6" fmla="*/ 0 w 22"/>
                <a:gd name="T7" fmla="*/ 0 h 66"/>
                <a:gd name="T8" fmla="*/ 0 w 22"/>
                <a:gd name="T9" fmla="*/ 18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6">
                  <a:moveTo>
                    <a:pt x="0" y="52"/>
                  </a:moveTo>
                  <a:cubicBezTo>
                    <a:pt x="7" y="57"/>
                    <a:pt x="14" y="61"/>
                    <a:pt x="22" y="6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86" name="Freeform 358">
              <a:extLst>
                <a:ext uri="{FF2B5EF4-FFF2-40B4-BE49-F238E27FC236}">
                  <a16:creationId xmlns="" xmlns:a16="http://schemas.microsoft.com/office/drawing/2014/main" id="{C851E900-D694-4353-8DE1-F4B91E649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297"/>
              <a:ext cx="443" cy="153"/>
            </a:xfrm>
            <a:custGeom>
              <a:avLst/>
              <a:gdLst>
                <a:gd name="T0" fmla="*/ 0 w 253"/>
                <a:gd name="T1" fmla="*/ 285 h 82"/>
                <a:gd name="T2" fmla="*/ 776 w 253"/>
                <a:gd name="T3" fmla="*/ 0 h 82"/>
                <a:gd name="T4" fmla="*/ 0 w 253"/>
                <a:gd name="T5" fmla="*/ 285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3" h="82">
                  <a:moveTo>
                    <a:pt x="0" y="82"/>
                  </a:moveTo>
                  <a:cubicBezTo>
                    <a:pt x="57" y="82"/>
                    <a:pt x="193" y="71"/>
                    <a:pt x="253" y="0"/>
                  </a:cubicBezTo>
                  <a:cubicBezTo>
                    <a:pt x="233" y="14"/>
                    <a:pt x="140" y="68"/>
                    <a:pt x="0" y="82"/>
                  </a:cubicBezTo>
                  <a:close/>
                </a:path>
              </a:pathLst>
            </a:custGeom>
            <a:solidFill>
              <a:srgbClr val="9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87" name="Freeform 359">
              <a:extLst>
                <a:ext uri="{FF2B5EF4-FFF2-40B4-BE49-F238E27FC236}">
                  <a16:creationId xmlns="" xmlns:a16="http://schemas.microsoft.com/office/drawing/2014/main" id="{11D235D6-F5DC-4C0A-8F87-3AE092CB4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3392"/>
              <a:ext cx="39" cy="62"/>
            </a:xfrm>
            <a:custGeom>
              <a:avLst/>
              <a:gdLst>
                <a:gd name="T0" fmla="*/ 0 w 22"/>
                <a:gd name="T1" fmla="*/ 64 h 33"/>
                <a:gd name="T2" fmla="*/ 69 w 22"/>
                <a:gd name="T3" fmla="*/ 116 h 33"/>
                <a:gd name="T4" fmla="*/ 69 w 22"/>
                <a:gd name="T5" fmla="*/ 49 h 33"/>
                <a:gd name="T6" fmla="*/ 0 w 22"/>
                <a:gd name="T7" fmla="*/ 0 h 33"/>
                <a:gd name="T8" fmla="*/ 0 w 22"/>
                <a:gd name="T9" fmla="*/ 6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3">
                  <a:moveTo>
                    <a:pt x="0" y="18"/>
                  </a:moveTo>
                  <a:cubicBezTo>
                    <a:pt x="7" y="24"/>
                    <a:pt x="14" y="29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88" name="Freeform 360">
              <a:extLst>
                <a:ext uri="{FF2B5EF4-FFF2-40B4-BE49-F238E27FC236}">
                  <a16:creationId xmlns="" xmlns:a16="http://schemas.microsoft.com/office/drawing/2014/main" id="{E62F4701-DDC6-430D-A711-077D22F6D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3428"/>
              <a:ext cx="30" cy="52"/>
            </a:xfrm>
            <a:custGeom>
              <a:avLst/>
              <a:gdLst>
                <a:gd name="T0" fmla="*/ 0 w 17"/>
                <a:gd name="T1" fmla="*/ 72 h 28"/>
                <a:gd name="T2" fmla="*/ 53 w 17"/>
                <a:gd name="T3" fmla="*/ 97 h 28"/>
                <a:gd name="T4" fmla="*/ 53 w 17"/>
                <a:gd name="T5" fmla="*/ 28 h 28"/>
                <a:gd name="T6" fmla="*/ 0 w 17"/>
                <a:gd name="T7" fmla="*/ 0 h 28"/>
                <a:gd name="T8" fmla="*/ 0 w 17"/>
                <a:gd name="T9" fmla="*/ 7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8">
                  <a:moveTo>
                    <a:pt x="0" y="21"/>
                  </a:moveTo>
                  <a:cubicBezTo>
                    <a:pt x="5" y="23"/>
                    <a:pt x="11" y="26"/>
                    <a:pt x="17" y="2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89" name="Freeform 361">
              <a:extLst>
                <a:ext uri="{FF2B5EF4-FFF2-40B4-BE49-F238E27FC236}">
                  <a16:creationId xmlns="" xmlns:a16="http://schemas.microsoft.com/office/drawing/2014/main" id="{A1390A66-99AB-4D82-88D7-CE9F3892C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3392"/>
              <a:ext cx="41" cy="64"/>
            </a:xfrm>
            <a:custGeom>
              <a:avLst/>
              <a:gdLst>
                <a:gd name="T0" fmla="*/ 0 w 23"/>
                <a:gd name="T1" fmla="*/ 120 h 34"/>
                <a:gd name="T2" fmla="*/ 73 w 23"/>
                <a:gd name="T3" fmla="*/ 72 h 34"/>
                <a:gd name="T4" fmla="*/ 73 w 23"/>
                <a:gd name="T5" fmla="*/ 0 h 34"/>
                <a:gd name="T6" fmla="*/ 0 w 23"/>
                <a:gd name="T7" fmla="*/ 49 h 34"/>
                <a:gd name="T8" fmla="*/ 0 w 23"/>
                <a:gd name="T9" fmla="*/ 12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4">
                  <a:moveTo>
                    <a:pt x="0" y="34"/>
                  </a:moveTo>
                  <a:cubicBezTo>
                    <a:pt x="8" y="30"/>
                    <a:pt x="16" y="25"/>
                    <a:pt x="23" y="2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5"/>
                    <a:pt x="8" y="10"/>
                    <a:pt x="0" y="14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90" name="Freeform 362">
              <a:extLst>
                <a:ext uri="{FF2B5EF4-FFF2-40B4-BE49-F238E27FC236}">
                  <a16:creationId xmlns="" xmlns:a16="http://schemas.microsoft.com/office/drawing/2014/main" id="{65DA5F11-1975-4416-98A0-9792C260D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28"/>
              <a:ext cx="30" cy="54"/>
            </a:xfrm>
            <a:custGeom>
              <a:avLst/>
              <a:gdLst>
                <a:gd name="T0" fmla="*/ 0 w 17"/>
                <a:gd name="T1" fmla="*/ 101 h 29"/>
                <a:gd name="T2" fmla="*/ 53 w 17"/>
                <a:gd name="T3" fmla="*/ 76 h 29"/>
                <a:gd name="T4" fmla="*/ 53 w 17"/>
                <a:gd name="T5" fmla="*/ 0 h 29"/>
                <a:gd name="T6" fmla="*/ 0 w 17"/>
                <a:gd name="T7" fmla="*/ 28 h 29"/>
                <a:gd name="T8" fmla="*/ 0 w 17"/>
                <a:gd name="T9" fmla="*/ 10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9">
                  <a:moveTo>
                    <a:pt x="0" y="29"/>
                  </a:moveTo>
                  <a:cubicBezTo>
                    <a:pt x="6" y="27"/>
                    <a:pt x="11" y="24"/>
                    <a:pt x="17" y="2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6" y="5"/>
                    <a:pt x="0" y="8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91" name="Freeform 363">
              <a:extLst>
                <a:ext uri="{FF2B5EF4-FFF2-40B4-BE49-F238E27FC236}">
                  <a16:creationId xmlns="" xmlns:a16="http://schemas.microsoft.com/office/drawing/2014/main" id="{845C668F-0A8C-449C-85AA-95CE885FF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342"/>
              <a:ext cx="18" cy="54"/>
            </a:xfrm>
            <a:custGeom>
              <a:avLst/>
              <a:gdLst>
                <a:gd name="T0" fmla="*/ 32 w 10"/>
                <a:gd name="T1" fmla="*/ 63 h 29"/>
                <a:gd name="T2" fmla="*/ 32 w 10"/>
                <a:gd name="T3" fmla="*/ 0 h 29"/>
                <a:gd name="T4" fmla="*/ 0 w 10"/>
                <a:gd name="T5" fmla="*/ 35 h 29"/>
                <a:gd name="T6" fmla="*/ 0 w 10"/>
                <a:gd name="T7" fmla="*/ 101 h 29"/>
                <a:gd name="T8" fmla="*/ 32 w 10"/>
                <a:gd name="T9" fmla="*/ 63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9">
                  <a:moveTo>
                    <a:pt x="10" y="18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6"/>
                    <a:pt x="7" y="22"/>
                    <a:pt x="10" y="18"/>
                  </a:cubicBez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92" name="Freeform 364">
              <a:extLst>
                <a:ext uri="{FF2B5EF4-FFF2-40B4-BE49-F238E27FC236}">
                  <a16:creationId xmlns="" xmlns:a16="http://schemas.microsoft.com/office/drawing/2014/main" id="{B80BFA17-2FFC-4F02-90A1-6F34C1B47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487"/>
              <a:ext cx="23" cy="45"/>
            </a:xfrm>
            <a:custGeom>
              <a:avLst/>
              <a:gdLst>
                <a:gd name="T0" fmla="*/ 0 w 13"/>
                <a:gd name="T1" fmla="*/ 77 h 24"/>
                <a:gd name="T2" fmla="*/ 41 w 13"/>
                <a:gd name="T3" fmla="*/ 84 h 24"/>
                <a:gd name="T4" fmla="*/ 41 w 13"/>
                <a:gd name="T5" fmla="*/ 4 h 24"/>
                <a:gd name="T6" fmla="*/ 0 w 13"/>
                <a:gd name="T7" fmla="*/ 0 h 24"/>
                <a:gd name="T8" fmla="*/ 0 w 13"/>
                <a:gd name="T9" fmla="*/ 7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4">
                  <a:moveTo>
                    <a:pt x="0" y="22"/>
                  </a:moveTo>
                  <a:cubicBezTo>
                    <a:pt x="4" y="23"/>
                    <a:pt x="9" y="23"/>
                    <a:pt x="13" y="2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93" name="Freeform 365">
              <a:extLst>
                <a:ext uri="{FF2B5EF4-FFF2-40B4-BE49-F238E27FC236}">
                  <a16:creationId xmlns="" xmlns:a16="http://schemas.microsoft.com/office/drawing/2014/main" id="{64B65EE3-1653-4AF1-BEAB-12152CFB8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478"/>
              <a:ext cx="21" cy="43"/>
            </a:xfrm>
            <a:custGeom>
              <a:avLst/>
              <a:gdLst>
                <a:gd name="T0" fmla="*/ 0 w 12"/>
                <a:gd name="T1" fmla="*/ 73 h 23"/>
                <a:gd name="T2" fmla="*/ 37 w 12"/>
                <a:gd name="T3" fmla="*/ 80 h 23"/>
                <a:gd name="T4" fmla="*/ 37 w 12"/>
                <a:gd name="T5" fmla="*/ 7 h 23"/>
                <a:gd name="T6" fmla="*/ 0 w 12"/>
                <a:gd name="T7" fmla="*/ 0 h 23"/>
                <a:gd name="T8" fmla="*/ 0 w 12"/>
                <a:gd name="T9" fmla="*/ 7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3">
                  <a:moveTo>
                    <a:pt x="0" y="21"/>
                  </a:moveTo>
                  <a:cubicBezTo>
                    <a:pt x="4" y="22"/>
                    <a:pt x="8" y="23"/>
                    <a:pt x="12" y="2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94" name="Freeform 366">
              <a:extLst>
                <a:ext uri="{FF2B5EF4-FFF2-40B4-BE49-F238E27FC236}">
                  <a16:creationId xmlns="" xmlns:a16="http://schemas.microsoft.com/office/drawing/2014/main" id="{B3A33334-4444-420D-AEAD-9D09B49F2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2957"/>
              <a:ext cx="419" cy="213"/>
            </a:xfrm>
            <a:custGeom>
              <a:avLst/>
              <a:gdLst>
                <a:gd name="T0" fmla="*/ 0 w 239"/>
                <a:gd name="T1" fmla="*/ 0 h 114"/>
                <a:gd name="T2" fmla="*/ 735 w 239"/>
                <a:gd name="T3" fmla="*/ 398 h 114"/>
                <a:gd name="T4" fmla="*/ 9 w 239"/>
                <a:gd name="T5" fmla="*/ 88 h 114"/>
                <a:gd name="T6" fmla="*/ 130 w 239"/>
                <a:gd name="T7" fmla="*/ 52 h 114"/>
                <a:gd name="T8" fmla="*/ 0 w 23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14">
                  <a:moveTo>
                    <a:pt x="0" y="0"/>
                  </a:moveTo>
                  <a:cubicBezTo>
                    <a:pt x="52" y="0"/>
                    <a:pt x="213" y="32"/>
                    <a:pt x="239" y="114"/>
                  </a:cubicBezTo>
                  <a:cubicBezTo>
                    <a:pt x="196" y="62"/>
                    <a:pt x="102" y="25"/>
                    <a:pt x="3" y="25"/>
                  </a:cubicBezTo>
                  <a:cubicBezTo>
                    <a:pt x="22" y="23"/>
                    <a:pt x="42" y="21"/>
                    <a:pt x="42" y="15"/>
                  </a:cubicBezTo>
                  <a:cubicBezTo>
                    <a:pt x="42" y="9"/>
                    <a:pt x="20" y="3"/>
                    <a:pt x="0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95" name="Freeform 367">
              <a:extLst>
                <a:ext uri="{FF2B5EF4-FFF2-40B4-BE49-F238E27FC236}">
                  <a16:creationId xmlns="" xmlns:a16="http://schemas.microsoft.com/office/drawing/2014/main" id="{D481501A-D922-435B-A2C9-270A863D2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3047"/>
              <a:ext cx="156" cy="151"/>
            </a:xfrm>
            <a:custGeom>
              <a:avLst/>
              <a:gdLst>
                <a:gd name="T0" fmla="*/ 184 w 89"/>
                <a:gd name="T1" fmla="*/ 0 h 81"/>
                <a:gd name="T2" fmla="*/ 0 w 89"/>
                <a:gd name="T3" fmla="*/ 281 h 81"/>
                <a:gd name="T4" fmla="*/ 273 w 89"/>
                <a:gd name="T5" fmla="*/ 32 h 81"/>
                <a:gd name="T6" fmla="*/ 167 w 89"/>
                <a:gd name="T7" fmla="*/ 48 h 81"/>
                <a:gd name="T8" fmla="*/ 184 w 89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81">
                  <a:moveTo>
                    <a:pt x="60" y="0"/>
                  </a:moveTo>
                  <a:cubicBezTo>
                    <a:pt x="41" y="10"/>
                    <a:pt x="1" y="42"/>
                    <a:pt x="0" y="81"/>
                  </a:cubicBezTo>
                  <a:cubicBezTo>
                    <a:pt x="8" y="65"/>
                    <a:pt x="25" y="30"/>
                    <a:pt x="89" y="9"/>
                  </a:cubicBezTo>
                  <a:cubicBezTo>
                    <a:pt x="69" y="16"/>
                    <a:pt x="57" y="17"/>
                    <a:pt x="54" y="14"/>
                  </a:cubicBezTo>
                  <a:cubicBezTo>
                    <a:pt x="52" y="11"/>
                    <a:pt x="54" y="3"/>
                    <a:pt x="60" y="0"/>
                  </a:cubicBez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96" name="Freeform 368">
              <a:extLst>
                <a:ext uri="{FF2B5EF4-FFF2-40B4-BE49-F238E27FC236}">
                  <a16:creationId xmlns="" xmlns:a16="http://schemas.microsoft.com/office/drawing/2014/main" id="{98D1940C-BB2A-475B-AFC9-EB7754D92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" y="3300"/>
              <a:ext cx="925" cy="320"/>
            </a:xfrm>
            <a:custGeom>
              <a:avLst/>
              <a:gdLst>
                <a:gd name="T0" fmla="*/ 1621 w 528"/>
                <a:gd name="T1" fmla="*/ 0 h 171"/>
                <a:gd name="T2" fmla="*/ 811 w 528"/>
                <a:gd name="T3" fmla="*/ 382 h 171"/>
                <a:gd name="T4" fmla="*/ 0 w 528"/>
                <a:gd name="T5" fmla="*/ 0 h 171"/>
                <a:gd name="T6" fmla="*/ 0 w 528"/>
                <a:gd name="T7" fmla="*/ 140 h 171"/>
                <a:gd name="T8" fmla="*/ 811 w 528"/>
                <a:gd name="T9" fmla="*/ 599 h 171"/>
                <a:gd name="T10" fmla="*/ 1621 w 528"/>
                <a:gd name="T11" fmla="*/ 140 h 171"/>
                <a:gd name="T12" fmla="*/ 1621 w 528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8" h="171">
                  <a:moveTo>
                    <a:pt x="528" y="0"/>
                  </a:moveTo>
                  <a:cubicBezTo>
                    <a:pt x="496" y="63"/>
                    <a:pt x="390" y="109"/>
                    <a:pt x="264" y="109"/>
                  </a:cubicBezTo>
                  <a:cubicBezTo>
                    <a:pt x="138" y="109"/>
                    <a:pt x="32" y="63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6"/>
                    <a:pt x="118" y="171"/>
                    <a:pt x="264" y="171"/>
                  </a:cubicBezTo>
                  <a:cubicBezTo>
                    <a:pt x="410" y="171"/>
                    <a:pt x="528" y="101"/>
                    <a:pt x="528" y="40"/>
                  </a:cubicBezTo>
                  <a:lnTo>
                    <a:pt x="528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97" name="Freeform 369">
              <a:extLst>
                <a:ext uri="{FF2B5EF4-FFF2-40B4-BE49-F238E27FC236}">
                  <a16:creationId xmlns="" xmlns:a16="http://schemas.microsoft.com/office/drawing/2014/main" id="{EC242AAD-83B8-4FD7-A351-25E130FE1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284"/>
              <a:ext cx="919" cy="252"/>
            </a:xfrm>
            <a:custGeom>
              <a:avLst/>
              <a:gdLst>
                <a:gd name="T0" fmla="*/ 803 w 525"/>
                <a:gd name="T1" fmla="*/ 370 h 135"/>
                <a:gd name="T2" fmla="*/ 0 w 525"/>
                <a:gd name="T3" fmla="*/ 0 h 135"/>
                <a:gd name="T4" fmla="*/ 803 w 525"/>
                <a:gd name="T5" fmla="*/ 470 h 135"/>
                <a:gd name="T6" fmla="*/ 1609 w 525"/>
                <a:gd name="T7" fmla="*/ 0 h 135"/>
                <a:gd name="T8" fmla="*/ 803 w 525"/>
                <a:gd name="T9" fmla="*/ 37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EFD58D"/>
            </a:solidFill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98" name="Freeform 370">
              <a:extLst>
                <a:ext uri="{FF2B5EF4-FFF2-40B4-BE49-F238E27FC236}">
                  <a16:creationId xmlns="" xmlns:a16="http://schemas.microsoft.com/office/drawing/2014/main" id="{9483AEE4-D90F-455F-A87A-CC718FD18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015"/>
              <a:ext cx="917" cy="448"/>
            </a:xfrm>
            <a:custGeom>
              <a:avLst/>
              <a:gdLst>
                <a:gd name="T0" fmla="*/ 1605 w 524"/>
                <a:gd name="T1" fmla="*/ 422 h 240"/>
                <a:gd name="T2" fmla="*/ 803 w 524"/>
                <a:gd name="T3" fmla="*/ 0 h 240"/>
                <a:gd name="T4" fmla="*/ 0 w 524"/>
                <a:gd name="T5" fmla="*/ 411 h 240"/>
                <a:gd name="T6" fmla="*/ 224 w 524"/>
                <a:gd name="T7" fmla="*/ 691 h 240"/>
                <a:gd name="T8" fmla="*/ 803 w 524"/>
                <a:gd name="T9" fmla="*/ 836 h 240"/>
                <a:gd name="T10" fmla="*/ 1384 w 524"/>
                <a:gd name="T11" fmla="*/ 691 h 240"/>
                <a:gd name="T12" fmla="*/ 1605 w 524"/>
                <a:gd name="T13" fmla="*/ 422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99" name="Freeform 371">
              <a:extLst>
                <a:ext uri="{FF2B5EF4-FFF2-40B4-BE49-F238E27FC236}">
                  <a16:creationId xmlns="" xmlns:a16="http://schemas.microsoft.com/office/drawing/2014/main" id="{A0ABF86C-7FD1-459F-AD22-613B503F7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3024"/>
              <a:ext cx="917" cy="448"/>
            </a:xfrm>
            <a:custGeom>
              <a:avLst/>
              <a:gdLst>
                <a:gd name="T0" fmla="*/ 1605 w 524"/>
                <a:gd name="T1" fmla="*/ 422 h 240"/>
                <a:gd name="T2" fmla="*/ 803 w 524"/>
                <a:gd name="T3" fmla="*/ 0 h 240"/>
                <a:gd name="T4" fmla="*/ 0 w 524"/>
                <a:gd name="T5" fmla="*/ 411 h 240"/>
                <a:gd name="T6" fmla="*/ 224 w 524"/>
                <a:gd name="T7" fmla="*/ 691 h 240"/>
                <a:gd name="T8" fmla="*/ 803 w 524"/>
                <a:gd name="T9" fmla="*/ 836 h 240"/>
                <a:gd name="T10" fmla="*/ 1384 w 524"/>
                <a:gd name="T11" fmla="*/ 691 h 240"/>
                <a:gd name="T12" fmla="*/ 1605 w 524"/>
                <a:gd name="T13" fmla="*/ 422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00" name="Freeform 372">
              <a:extLst>
                <a:ext uri="{FF2B5EF4-FFF2-40B4-BE49-F238E27FC236}">
                  <a16:creationId xmlns="" xmlns:a16="http://schemas.microsoft.com/office/drawing/2014/main" id="{112D43B2-E149-4540-899D-0FF7D1D32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3078"/>
              <a:ext cx="863" cy="386"/>
            </a:xfrm>
            <a:custGeom>
              <a:avLst/>
              <a:gdLst>
                <a:gd name="T0" fmla="*/ 756 w 493"/>
                <a:gd name="T1" fmla="*/ 0 h 207"/>
                <a:gd name="T2" fmla="*/ 0 w 493"/>
                <a:gd name="T3" fmla="*/ 407 h 207"/>
                <a:gd name="T4" fmla="*/ 179 w 493"/>
                <a:gd name="T5" fmla="*/ 574 h 207"/>
                <a:gd name="T6" fmla="*/ 756 w 493"/>
                <a:gd name="T7" fmla="*/ 720 h 207"/>
                <a:gd name="T8" fmla="*/ 1339 w 493"/>
                <a:gd name="T9" fmla="*/ 574 h 207"/>
                <a:gd name="T10" fmla="*/ 1511 w 493"/>
                <a:gd name="T11" fmla="*/ 414 h 207"/>
                <a:gd name="T12" fmla="*/ 756 w 493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3" h="207">
                  <a:moveTo>
                    <a:pt x="247" y="0"/>
                  </a:moveTo>
                  <a:cubicBezTo>
                    <a:pt x="128" y="0"/>
                    <a:pt x="15" y="51"/>
                    <a:pt x="0" y="117"/>
                  </a:cubicBezTo>
                  <a:cubicBezTo>
                    <a:pt x="13" y="135"/>
                    <a:pt x="32" y="151"/>
                    <a:pt x="58" y="165"/>
                  </a:cubicBezTo>
                  <a:cubicBezTo>
                    <a:pt x="108" y="192"/>
                    <a:pt x="175" y="207"/>
                    <a:pt x="247" y="207"/>
                  </a:cubicBezTo>
                  <a:cubicBezTo>
                    <a:pt x="319" y="207"/>
                    <a:pt x="386" y="192"/>
                    <a:pt x="437" y="165"/>
                  </a:cubicBezTo>
                  <a:cubicBezTo>
                    <a:pt x="461" y="151"/>
                    <a:pt x="480" y="136"/>
                    <a:pt x="493" y="119"/>
                  </a:cubicBezTo>
                  <a:cubicBezTo>
                    <a:pt x="489" y="58"/>
                    <a:pt x="363" y="0"/>
                    <a:pt x="247" y="0"/>
                  </a:cubicBezTo>
                  <a:close/>
                </a:path>
              </a:pathLst>
            </a:custGeom>
            <a:solidFill>
              <a:srgbClr val="FFF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01" name="Freeform 373">
              <a:extLst>
                <a:ext uri="{FF2B5EF4-FFF2-40B4-BE49-F238E27FC236}">
                  <a16:creationId xmlns="" xmlns:a16="http://schemas.microsoft.com/office/drawing/2014/main" id="{12281F1B-33CE-4AD0-8A5F-1CAC71BE5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3032"/>
              <a:ext cx="539" cy="205"/>
            </a:xfrm>
            <a:custGeom>
              <a:avLst/>
              <a:gdLst>
                <a:gd name="T0" fmla="*/ 0 w 308"/>
                <a:gd name="T1" fmla="*/ 382 h 110"/>
                <a:gd name="T2" fmla="*/ 707 w 308"/>
                <a:gd name="T3" fmla="*/ 0 h 110"/>
                <a:gd name="T4" fmla="*/ 943 w 308"/>
                <a:gd name="T5" fmla="*/ 32 h 110"/>
                <a:gd name="T6" fmla="*/ 0 w 308"/>
                <a:gd name="T7" fmla="*/ 382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8" h="110">
                  <a:moveTo>
                    <a:pt x="0" y="110"/>
                  </a:moveTo>
                  <a:cubicBezTo>
                    <a:pt x="14" y="48"/>
                    <a:pt x="120" y="0"/>
                    <a:pt x="231" y="0"/>
                  </a:cubicBezTo>
                  <a:cubicBezTo>
                    <a:pt x="257" y="0"/>
                    <a:pt x="283" y="3"/>
                    <a:pt x="308" y="9"/>
                  </a:cubicBezTo>
                  <a:cubicBezTo>
                    <a:pt x="254" y="0"/>
                    <a:pt x="49" y="6"/>
                    <a:pt x="0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02" name="Freeform 374">
              <a:extLst>
                <a:ext uri="{FF2B5EF4-FFF2-40B4-BE49-F238E27FC236}">
                  <a16:creationId xmlns="" xmlns:a16="http://schemas.microsoft.com/office/drawing/2014/main" id="{E5D2ADFF-89DC-41C3-AD29-4C43CC1C8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015"/>
              <a:ext cx="917" cy="448"/>
            </a:xfrm>
            <a:custGeom>
              <a:avLst/>
              <a:gdLst>
                <a:gd name="T0" fmla="*/ 1605 w 524"/>
                <a:gd name="T1" fmla="*/ 422 h 240"/>
                <a:gd name="T2" fmla="*/ 803 w 524"/>
                <a:gd name="T3" fmla="*/ 0 h 240"/>
                <a:gd name="T4" fmla="*/ 0 w 524"/>
                <a:gd name="T5" fmla="*/ 411 h 240"/>
                <a:gd name="T6" fmla="*/ 224 w 524"/>
                <a:gd name="T7" fmla="*/ 691 h 240"/>
                <a:gd name="T8" fmla="*/ 803 w 524"/>
                <a:gd name="T9" fmla="*/ 836 h 240"/>
                <a:gd name="T10" fmla="*/ 1384 w 524"/>
                <a:gd name="T11" fmla="*/ 691 h 240"/>
                <a:gd name="T12" fmla="*/ 1605 w 524"/>
                <a:gd name="T13" fmla="*/ 422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03" name="Freeform 375">
              <a:extLst>
                <a:ext uri="{FF2B5EF4-FFF2-40B4-BE49-F238E27FC236}">
                  <a16:creationId xmlns="" xmlns:a16="http://schemas.microsoft.com/office/drawing/2014/main" id="{246A7038-20E6-427D-A3DC-992BE338F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3204"/>
              <a:ext cx="961" cy="427"/>
            </a:xfrm>
            <a:custGeom>
              <a:avLst/>
              <a:gdLst>
                <a:gd name="T0" fmla="*/ 1682 w 549"/>
                <a:gd name="T1" fmla="*/ 282 h 229"/>
                <a:gd name="T2" fmla="*/ 840 w 549"/>
                <a:gd name="T3" fmla="*/ 796 h 229"/>
                <a:gd name="T4" fmla="*/ 0 w 549"/>
                <a:gd name="T5" fmla="*/ 282 h 229"/>
                <a:gd name="T6" fmla="*/ 0 w 549"/>
                <a:gd name="T7" fmla="*/ 0 h 229"/>
                <a:gd name="T8" fmla="*/ 840 w 549"/>
                <a:gd name="T9" fmla="*/ 518 h 229"/>
                <a:gd name="T10" fmla="*/ 1682 w 549"/>
                <a:gd name="T11" fmla="*/ 0 h 229"/>
                <a:gd name="T12" fmla="*/ 1682 w 549"/>
                <a:gd name="T13" fmla="*/ 282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9" h="229">
                  <a:moveTo>
                    <a:pt x="549" y="81"/>
                  </a:moveTo>
                  <a:cubicBezTo>
                    <a:pt x="549" y="163"/>
                    <a:pt x="426" y="229"/>
                    <a:pt x="274" y="229"/>
                  </a:cubicBezTo>
                  <a:cubicBezTo>
                    <a:pt x="123" y="229"/>
                    <a:pt x="0" y="163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123" y="149"/>
                    <a:pt x="274" y="149"/>
                  </a:cubicBezTo>
                  <a:cubicBezTo>
                    <a:pt x="426" y="149"/>
                    <a:pt x="549" y="82"/>
                    <a:pt x="549" y="0"/>
                  </a:cubicBezTo>
                  <a:lnTo>
                    <a:pt x="549" y="81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04" name="Oval 376">
              <a:extLst>
                <a:ext uri="{FF2B5EF4-FFF2-40B4-BE49-F238E27FC236}">
                  <a16:creationId xmlns="" xmlns:a16="http://schemas.microsoft.com/office/drawing/2014/main" id="{90C3A84F-A2B1-4163-9D9F-C2A3274BA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2927"/>
              <a:ext cx="961" cy="555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05" name="Freeform 377">
              <a:extLst>
                <a:ext uri="{FF2B5EF4-FFF2-40B4-BE49-F238E27FC236}">
                  <a16:creationId xmlns="" xmlns:a16="http://schemas.microsoft.com/office/drawing/2014/main" id="{8A56DDF5-8938-418F-BEF7-CE6E5D0C8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517"/>
            </a:xfrm>
            <a:custGeom>
              <a:avLst/>
              <a:gdLst>
                <a:gd name="T0" fmla="*/ 229 w 529"/>
                <a:gd name="T1" fmla="*/ 819 h 277"/>
                <a:gd name="T2" fmla="*/ 0 w 529"/>
                <a:gd name="T3" fmla="*/ 482 h 277"/>
                <a:gd name="T4" fmla="*/ 229 w 529"/>
                <a:gd name="T5" fmla="*/ 146 h 277"/>
                <a:gd name="T6" fmla="*/ 809 w 529"/>
                <a:gd name="T7" fmla="*/ 0 h 277"/>
                <a:gd name="T8" fmla="*/ 1392 w 529"/>
                <a:gd name="T9" fmla="*/ 146 h 277"/>
                <a:gd name="T10" fmla="*/ 1621 w 529"/>
                <a:gd name="T11" fmla="*/ 482 h 277"/>
                <a:gd name="T12" fmla="*/ 1392 w 529"/>
                <a:gd name="T13" fmla="*/ 819 h 277"/>
                <a:gd name="T14" fmla="*/ 809 w 529"/>
                <a:gd name="T15" fmla="*/ 965 h 277"/>
                <a:gd name="T16" fmla="*/ 229 w 529"/>
                <a:gd name="T17" fmla="*/ 81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06" name="Freeform 378">
              <a:extLst>
                <a:ext uri="{FF2B5EF4-FFF2-40B4-BE49-F238E27FC236}">
                  <a16:creationId xmlns="" xmlns:a16="http://schemas.microsoft.com/office/drawing/2014/main" id="{B1CDEC37-12FB-475B-A5EB-EBCCDC15E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075"/>
              <a:ext cx="681" cy="112"/>
            </a:xfrm>
            <a:custGeom>
              <a:avLst/>
              <a:gdLst>
                <a:gd name="T0" fmla="*/ 0 w 389"/>
                <a:gd name="T1" fmla="*/ 164 h 60"/>
                <a:gd name="T2" fmla="*/ 0 w 389"/>
                <a:gd name="T3" fmla="*/ 164 h 60"/>
                <a:gd name="T4" fmla="*/ 571 w 389"/>
                <a:gd name="T5" fmla="*/ 7 h 60"/>
                <a:gd name="T6" fmla="*/ 1192 w 389"/>
                <a:gd name="T7" fmla="*/ 209 h 60"/>
                <a:gd name="T8" fmla="*/ 1192 w 389"/>
                <a:gd name="T9" fmla="*/ 209 h 60"/>
                <a:gd name="T10" fmla="*/ 571 w 389"/>
                <a:gd name="T11" fmla="*/ 0 h 60"/>
                <a:gd name="T12" fmla="*/ 0 w 389"/>
                <a:gd name="T13" fmla="*/ 164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60">
                  <a:moveTo>
                    <a:pt x="0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8" y="18"/>
                    <a:pt x="118" y="2"/>
                    <a:pt x="186" y="2"/>
                  </a:cubicBezTo>
                  <a:cubicBezTo>
                    <a:pt x="258" y="2"/>
                    <a:pt x="340" y="25"/>
                    <a:pt x="389" y="60"/>
                  </a:cubicBezTo>
                  <a:cubicBezTo>
                    <a:pt x="389" y="60"/>
                    <a:pt x="389" y="60"/>
                    <a:pt x="389" y="60"/>
                  </a:cubicBezTo>
                  <a:cubicBezTo>
                    <a:pt x="340" y="24"/>
                    <a:pt x="258" y="0"/>
                    <a:pt x="186" y="0"/>
                  </a:cubicBezTo>
                  <a:cubicBezTo>
                    <a:pt x="118" y="0"/>
                    <a:pt x="48" y="18"/>
                    <a:pt x="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07" name="Oval 379">
              <a:extLst>
                <a:ext uri="{FF2B5EF4-FFF2-40B4-BE49-F238E27FC236}">
                  <a16:creationId xmlns="" xmlns:a16="http://schemas.microsoft.com/office/drawing/2014/main" id="{B7A05D88-ADD9-40DF-9E3C-FBD160C35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3444"/>
              <a:ext cx="25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08" name="Oval 380">
              <a:extLst>
                <a:ext uri="{FF2B5EF4-FFF2-40B4-BE49-F238E27FC236}">
                  <a16:creationId xmlns="" xmlns:a16="http://schemas.microsoft.com/office/drawing/2014/main" id="{C2C19659-CFA8-4FF8-A1DF-19FC1EC9A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3463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09" name="Oval 381">
              <a:extLst>
                <a:ext uri="{FF2B5EF4-FFF2-40B4-BE49-F238E27FC236}">
                  <a16:creationId xmlns="" xmlns:a16="http://schemas.microsoft.com/office/drawing/2014/main" id="{79B7D4C9-CCA6-435A-8268-2E4779F2B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437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10" name="Freeform 382">
              <a:extLst>
                <a:ext uri="{FF2B5EF4-FFF2-40B4-BE49-F238E27FC236}">
                  <a16:creationId xmlns="" xmlns:a16="http://schemas.microsoft.com/office/drawing/2014/main" id="{4E7B6A2F-768D-4F3F-9A29-0F71AA08B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133"/>
              <a:ext cx="40" cy="43"/>
            </a:xfrm>
            <a:custGeom>
              <a:avLst/>
              <a:gdLst>
                <a:gd name="T0" fmla="*/ 5 w 23"/>
                <a:gd name="T1" fmla="*/ 52 h 23"/>
                <a:gd name="T2" fmla="*/ 24 w 23"/>
                <a:gd name="T3" fmla="*/ 7 h 23"/>
                <a:gd name="T4" fmla="*/ 64 w 23"/>
                <a:gd name="T5" fmla="*/ 28 h 23"/>
                <a:gd name="T6" fmla="*/ 45 w 23"/>
                <a:gd name="T7" fmla="*/ 73 h 23"/>
                <a:gd name="T8" fmla="*/ 5 w 23"/>
                <a:gd name="T9" fmla="*/ 5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3">
                  <a:moveTo>
                    <a:pt x="2" y="15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ubicBezTo>
                    <a:pt x="10" y="23"/>
                    <a:pt x="4" y="20"/>
                    <a:pt x="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11" name="Freeform 383">
              <a:extLst>
                <a:ext uri="{FF2B5EF4-FFF2-40B4-BE49-F238E27FC236}">
                  <a16:creationId xmlns="" xmlns:a16="http://schemas.microsoft.com/office/drawing/2014/main" id="{2AD30E83-92E7-4827-AD94-9F5420AE2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127"/>
              <a:ext cx="28" cy="30"/>
            </a:xfrm>
            <a:custGeom>
              <a:avLst/>
              <a:gdLst>
                <a:gd name="T0" fmla="*/ 4 w 16"/>
                <a:gd name="T1" fmla="*/ 36 h 16"/>
                <a:gd name="T2" fmla="*/ 16 w 16"/>
                <a:gd name="T3" fmla="*/ 4 h 16"/>
                <a:gd name="T4" fmla="*/ 46 w 16"/>
                <a:gd name="T5" fmla="*/ 17 h 16"/>
                <a:gd name="T6" fmla="*/ 32 w 16"/>
                <a:gd name="T7" fmla="*/ 49 h 16"/>
                <a:gd name="T8" fmla="*/ 4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3" y="2"/>
                    <a:pt x="15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12" name="Freeform 384">
              <a:extLst>
                <a:ext uri="{FF2B5EF4-FFF2-40B4-BE49-F238E27FC236}">
                  <a16:creationId xmlns="" xmlns:a16="http://schemas.microsoft.com/office/drawing/2014/main" id="{CBA84FCD-EB97-4BF3-BD5F-BCF84D9A2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3163"/>
              <a:ext cx="28" cy="29"/>
            </a:xfrm>
            <a:custGeom>
              <a:avLst/>
              <a:gdLst>
                <a:gd name="T0" fmla="*/ 4 w 16"/>
                <a:gd name="T1" fmla="*/ 33 h 16"/>
                <a:gd name="T2" fmla="*/ 19 w 16"/>
                <a:gd name="T3" fmla="*/ 4 h 16"/>
                <a:gd name="T4" fmla="*/ 46 w 16"/>
                <a:gd name="T5" fmla="*/ 16 h 16"/>
                <a:gd name="T6" fmla="*/ 32 w 16"/>
                <a:gd name="T7" fmla="*/ 45 h 16"/>
                <a:gd name="T8" fmla="*/ 4 w 16"/>
                <a:gd name="T9" fmla="*/ 3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13" name="Freeform 385">
              <a:extLst>
                <a:ext uri="{FF2B5EF4-FFF2-40B4-BE49-F238E27FC236}">
                  <a16:creationId xmlns="" xmlns:a16="http://schemas.microsoft.com/office/drawing/2014/main" id="{06F1F694-3422-4EB3-9A54-8A2676A1F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2759"/>
              <a:ext cx="902" cy="855"/>
            </a:xfrm>
            <a:custGeom>
              <a:avLst/>
              <a:gdLst>
                <a:gd name="T0" fmla="*/ 1487 w 515"/>
                <a:gd name="T1" fmla="*/ 1374 h 458"/>
                <a:gd name="T2" fmla="*/ 531 w 515"/>
                <a:gd name="T3" fmla="*/ 1157 h 458"/>
                <a:gd name="T4" fmla="*/ 166 w 515"/>
                <a:gd name="T5" fmla="*/ 129 h 458"/>
                <a:gd name="T6" fmla="*/ 257 w 515"/>
                <a:gd name="T7" fmla="*/ 0 h 458"/>
                <a:gd name="T8" fmla="*/ 624 w 515"/>
                <a:gd name="T9" fmla="*/ 1029 h 458"/>
                <a:gd name="T10" fmla="*/ 1580 w 515"/>
                <a:gd name="T11" fmla="*/ 1243 h 458"/>
                <a:gd name="T12" fmla="*/ 1487 w 515"/>
                <a:gd name="T13" fmla="*/ 1374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5" h="458">
                  <a:moveTo>
                    <a:pt x="485" y="394"/>
                  </a:moveTo>
                  <a:cubicBezTo>
                    <a:pt x="432" y="458"/>
                    <a:pt x="292" y="430"/>
                    <a:pt x="173" y="332"/>
                  </a:cubicBezTo>
                  <a:cubicBezTo>
                    <a:pt x="54" y="233"/>
                    <a:pt x="0" y="101"/>
                    <a:pt x="54" y="3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0" y="65"/>
                    <a:pt x="84" y="197"/>
                    <a:pt x="203" y="295"/>
                  </a:cubicBezTo>
                  <a:cubicBezTo>
                    <a:pt x="322" y="394"/>
                    <a:pt x="462" y="422"/>
                    <a:pt x="515" y="357"/>
                  </a:cubicBezTo>
                  <a:lnTo>
                    <a:pt x="485" y="394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14" name="Freeform 386">
              <a:extLst>
                <a:ext uri="{FF2B5EF4-FFF2-40B4-BE49-F238E27FC236}">
                  <a16:creationId xmlns="" xmlns:a16="http://schemas.microsoft.com/office/drawing/2014/main" id="{43D73B67-3717-489E-BB59-A9E613A9F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2640"/>
              <a:ext cx="942" cy="907"/>
            </a:xfrm>
            <a:custGeom>
              <a:avLst/>
              <a:gdLst>
                <a:gd name="T0" fmla="*/ 166 w 538"/>
                <a:gd name="T1" fmla="*/ 222 h 486"/>
                <a:gd name="T2" fmla="*/ 1122 w 538"/>
                <a:gd name="T3" fmla="*/ 439 h 486"/>
                <a:gd name="T4" fmla="*/ 1487 w 538"/>
                <a:gd name="T5" fmla="*/ 1467 h 486"/>
                <a:gd name="T6" fmla="*/ 531 w 538"/>
                <a:gd name="T7" fmla="*/ 1250 h 486"/>
                <a:gd name="T8" fmla="*/ 166 w 538"/>
                <a:gd name="T9" fmla="*/ 222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486">
                  <a:moveTo>
                    <a:pt x="54" y="64"/>
                  </a:moveTo>
                  <a:cubicBezTo>
                    <a:pt x="107" y="0"/>
                    <a:pt x="247" y="27"/>
                    <a:pt x="366" y="126"/>
                  </a:cubicBezTo>
                  <a:cubicBezTo>
                    <a:pt x="485" y="225"/>
                    <a:pt x="538" y="357"/>
                    <a:pt x="485" y="421"/>
                  </a:cubicBezTo>
                  <a:cubicBezTo>
                    <a:pt x="432" y="486"/>
                    <a:pt x="292" y="458"/>
                    <a:pt x="173" y="359"/>
                  </a:cubicBezTo>
                  <a:cubicBezTo>
                    <a:pt x="54" y="261"/>
                    <a:pt x="0" y="129"/>
                    <a:pt x="54" y="64"/>
                  </a:cubicBezTo>
                  <a:close/>
                </a:path>
              </a:pathLst>
            </a:custGeom>
            <a:solidFill>
              <a:srgbClr val="F0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15" name="Freeform 387">
              <a:extLst>
                <a:ext uri="{FF2B5EF4-FFF2-40B4-BE49-F238E27FC236}">
                  <a16:creationId xmlns="" xmlns:a16="http://schemas.microsoft.com/office/drawing/2014/main" id="{C76E3329-950E-4B9B-868F-364126C5D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2733"/>
              <a:ext cx="755" cy="721"/>
            </a:xfrm>
            <a:custGeom>
              <a:avLst/>
              <a:gdLst>
                <a:gd name="T0" fmla="*/ 58 w 431"/>
                <a:gd name="T1" fmla="*/ 486 h 386"/>
                <a:gd name="T2" fmla="*/ 58 w 431"/>
                <a:gd name="T3" fmla="*/ 486 h 386"/>
                <a:gd name="T4" fmla="*/ 61 w 431"/>
                <a:gd name="T5" fmla="*/ 108 h 386"/>
                <a:gd name="T6" fmla="*/ 387 w 431"/>
                <a:gd name="T7" fmla="*/ 32 h 386"/>
                <a:gd name="T8" fmla="*/ 906 w 431"/>
                <a:gd name="T9" fmla="*/ 334 h 386"/>
                <a:gd name="T10" fmla="*/ 1265 w 431"/>
                <a:gd name="T11" fmla="*/ 857 h 386"/>
                <a:gd name="T12" fmla="*/ 1261 w 431"/>
                <a:gd name="T13" fmla="*/ 1238 h 386"/>
                <a:gd name="T14" fmla="*/ 935 w 431"/>
                <a:gd name="T15" fmla="*/ 1311 h 386"/>
                <a:gd name="T16" fmla="*/ 413 w 431"/>
                <a:gd name="T17" fmla="*/ 1009 h 386"/>
                <a:gd name="T18" fmla="*/ 58 w 431"/>
                <a:gd name="T19" fmla="*/ 486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1" h="386">
                  <a:moveTo>
                    <a:pt x="19" y="139"/>
                  </a:moveTo>
                  <a:cubicBezTo>
                    <a:pt x="19" y="139"/>
                    <a:pt x="19" y="139"/>
                    <a:pt x="19" y="139"/>
                  </a:cubicBezTo>
                  <a:cubicBezTo>
                    <a:pt x="0" y="93"/>
                    <a:pt x="0" y="54"/>
                    <a:pt x="20" y="31"/>
                  </a:cubicBezTo>
                  <a:cubicBezTo>
                    <a:pt x="39" y="7"/>
                    <a:pt x="77" y="0"/>
                    <a:pt x="126" y="9"/>
                  </a:cubicBezTo>
                  <a:cubicBezTo>
                    <a:pt x="181" y="20"/>
                    <a:pt x="241" y="51"/>
                    <a:pt x="295" y="96"/>
                  </a:cubicBezTo>
                  <a:cubicBezTo>
                    <a:pt x="350" y="141"/>
                    <a:pt x="391" y="194"/>
                    <a:pt x="412" y="246"/>
                  </a:cubicBezTo>
                  <a:cubicBezTo>
                    <a:pt x="431" y="293"/>
                    <a:pt x="430" y="331"/>
                    <a:pt x="411" y="355"/>
                  </a:cubicBezTo>
                  <a:cubicBezTo>
                    <a:pt x="392" y="378"/>
                    <a:pt x="354" y="386"/>
                    <a:pt x="305" y="376"/>
                  </a:cubicBezTo>
                  <a:cubicBezTo>
                    <a:pt x="250" y="365"/>
                    <a:pt x="190" y="334"/>
                    <a:pt x="135" y="289"/>
                  </a:cubicBezTo>
                  <a:cubicBezTo>
                    <a:pt x="81" y="244"/>
                    <a:pt x="40" y="191"/>
                    <a:pt x="19" y="139"/>
                  </a:cubicBezTo>
                  <a:close/>
                </a:path>
              </a:pathLst>
            </a:custGeom>
            <a:solidFill>
              <a:srgbClr val="CE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16" name="Freeform 388">
              <a:extLst>
                <a:ext uri="{FF2B5EF4-FFF2-40B4-BE49-F238E27FC236}">
                  <a16:creationId xmlns="" xmlns:a16="http://schemas.microsoft.com/office/drawing/2014/main" id="{1EACCB75-C6CA-4FCA-87C7-33F865824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2733"/>
              <a:ext cx="725" cy="669"/>
            </a:xfrm>
            <a:custGeom>
              <a:avLst/>
              <a:gdLst>
                <a:gd name="T0" fmla="*/ 1212 w 414"/>
                <a:gd name="T1" fmla="*/ 860 h 358"/>
                <a:gd name="T2" fmla="*/ 853 w 414"/>
                <a:gd name="T3" fmla="*/ 335 h 358"/>
                <a:gd name="T4" fmla="*/ 334 w 414"/>
                <a:gd name="T5" fmla="*/ 32 h 358"/>
                <a:gd name="T6" fmla="*/ 9 w 414"/>
                <a:gd name="T7" fmla="*/ 108 h 358"/>
                <a:gd name="T8" fmla="*/ 0 w 414"/>
                <a:gd name="T9" fmla="*/ 120 h 358"/>
                <a:gd name="T10" fmla="*/ 270 w 414"/>
                <a:gd name="T11" fmla="*/ 80 h 358"/>
                <a:gd name="T12" fmla="*/ 816 w 414"/>
                <a:gd name="T13" fmla="*/ 387 h 358"/>
                <a:gd name="T14" fmla="*/ 1184 w 414"/>
                <a:gd name="T15" fmla="*/ 940 h 358"/>
                <a:gd name="T16" fmla="*/ 1200 w 414"/>
                <a:gd name="T17" fmla="*/ 1250 h 358"/>
                <a:gd name="T18" fmla="*/ 1208 w 414"/>
                <a:gd name="T19" fmla="*/ 1239 h 358"/>
                <a:gd name="T20" fmla="*/ 1212 w 414"/>
                <a:gd name="T21" fmla="*/ 860 h 3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4" h="358">
                  <a:moveTo>
                    <a:pt x="395" y="246"/>
                  </a:moveTo>
                  <a:cubicBezTo>
                    <a:pt x="374" y="194"/>
                    <a:pt x="333" y="141"/>
                    <a:pt x="278" y="96"/>
                  </a:cubicBezTo>
                  <a:cubicBezTo>
                    <a:pt x="224" y="51"/>
                    <a:pt x="164" y="20"/>
                    <a:pt x="109" y="9"/>
                  </a:cubicBezTo>
                  <a:cubicBezTo>
                    <a:pt x="60" y="0"/>
                    <a:pt x="22" y="7"/>
                    <a:pt x="3" y="31"/>
                  </a:cubicBezTo>
                  <a:cubicBezTo>
                    <a:pt x="2" y="32"/>
                    <a:pt x="1" y="33"/>
                    <a:pt x="0" y="34"/>
                  </a:cubicBezTo>
                  <a:cubicBezTo>
                    <a:pt x="23" y="22"/>
                    <a:pt x="53" y="20"/>
                    <a:pt x="88" y="23"/>
                  </a:cubicBezTo>
                  <a:cubicBezTo>
                    <a:pt x="149" y="29"/>
                    <a:pt x="210" y="64"/>
                    <a:pt x="266" y="111"/>
                  </a:cubicBezTo>
                  <a:cubicBezTo>
                    <a:pt x="323" y="157"/>
                    <a:pt x="369" y="211"/>
                    <a:pt x="386" y="269"/>
                  </a:cubicBezTo>
                  <a:cubicBezTo>
                    <a:pt x="395" y="303"/>
                    <a:pt x="400" y="333"/>
                    <a:pt x="391" y="358"/>
                  </a:cubicBezTo>
                  <a:cubicBezTo>
                    <a:pt x="392" y="357"/>
                    <a:pt x="393" y="356"/>
                    <a:pt x="394" y="355"/>
                  </a:cubicBezTo>
                  <a:cubicBezTo>
                    <a:pt x="413" y="331"/>
                    <a:pt x="414" y="293"/>
                    <a:pt x="395" y="246"/>
                  </a:cubicBezTo>
                  <a:close/>
                </a:path>
              </a:pathLst>
            </a:custGeom>
            <a:solidFill>
              <a:srgbClr val="9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17" name="Freeform 389">
              <a:extLst>
                <a:ext uri="{FF2B5EF4-FFF2-40B4-BE49-F238E27FC236}">
                  <a16:creationId xmlns="" xmlns:a16="http://schemas.microsoft.com/office/drawing/2014/main" id="{336ACEA0-4CA4-4888-AC0A-27F60C09C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940"/>
              <a:ext cx="58" cy="90"/>
            </a:xfrm>
            <a:custGeom>
              <a:avLst/>
              <a:gdLst>
                <a:gd name="T0" fmla="*/ 0 w 33"/>
                <a:gd name="T1" fmla="*/ 128 h 48"/>
                <a:gd name="T2" fmla="*/ 9 w 33"/>
                <a:gd name="T3" fmla="*/ 169 h 48"/>
                <a:gd name="T4" fmla="*/ 102 w 33"/>
                <a:gd name="T5" fmla="*/ 43 h 48"/>
                <a:gd name="T6" fmla="*/ 93 w 33"/>
                <a:gd name="T7" fmla="*/ 0 h 48"/>
                <a:gd name="T8" fmla="*/ 0 w 33"/>
                <a:gd name="T9" fmla="*/ 12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48">
                  <a:moveTo>
                    <a:pt x="0" y="36"/>
                  </a:moveTo>
                  <a:cubicBezTo>
                    <a:pt x="1" y="40"/>
                    <a:pt x="2" y="44"/>
                    <a:pt x="3" y="4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8"/>
                    <a:pt x="31" y="4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18" name="Freeform 390">
              <a:extLst>
                <a:ext uri="{FF2B5EF4-FFF2-40B4-BE49-F238E27FC236}">
                  <a16:creationId xmlns="" xmlns:a16="http://schemas.microsoft.com/office/drawing/2014/main" id="{B2B7AB2C-27CC-4394-8CEE-C1ED75D42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2978"/>
              <a:ext cx="70" cy="117"/>
            </a:xfrm>
            <a:custGeom>
              <a:avLst/>
              <a:gdLst>
                <a:gd name="T0" fmla="*/ 0 w 40"/>
                <a:gd name="T1" fmla="*/ 124 h 63"/>
                <a:gd name="T2" fmla="*/ 32 w 40"/>
                <a:gd name="T3" fmla="*/ 217 h 63"/>
                <a:gd name="T4" fmla="*/ 123 w 40"/>
                <a:gd name="T5" fmla="*/ 93 h 63"/>
                <a:gd name="T6" fmla="*/ 93 w 40"/>
                <a:gd name="T7" fmla="*/ 0 h 63"/>
                <a:gd name="T8" fmla="*/ 0 w 40"/>
                <a:gd name="T9" fmla="*/ 124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63">
                  <a:moveTo>
                    <a:pt x="0" y="36"/>
                  </a:moveTo>
                  <a:cubicBezTo>
                    <a:pt x="3" y="45"/>
                    <a:pt x="6" y="54"/>
                    <a:pt x="10" y="63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6" y="18"/>
                    <a:pt x="33" y="9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19" name="Freeform 391">
              <a:extLst>
                <a:ext uri="{FF2B5EF4-FFF2-40B4-BE49-F238E27FC236}">
                  <a16:creationId xmlns="" xmlns:a16="http://schemas.microsoft.com/office/drawing/2014/main" id="{C3E8183E-BA28-4F8F-BA81-7489DEFAC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26"/>
              <a:ext cx="74" cy="92"/>
            </a:xfrm>
            <a:custGeom>
              <a:avLst/>
              <a:gdLst>
                <a:gd name="T0" fmla="*/ 0 w 42"/>
                <a:gd name="T1" fmla="*/ 130 h 49"/>
                <a:gd name="T2" fmla="*/ 37 w 42"/>
                <a:gd name="T3" fmla="*/ 173 h 49"/>
                <a:gd name="T4" fmla="*/ 130 w 42"/>
                <a:gd name="T5" fmla="*/ 45 h 49"/>
                <a:gd name="T6" fmla="*/ 93 w 42"/>
                <a:gd name="T7" fmla="*/ 0 h 49"/>
                <a:gd name="T8" fmla="*/ 0 w 42"/>
                <a:gd name="T9" fmla="*/ 13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9">
                  <a:moveTo>
                    <a:pt x="0" y="37"/>
                  </a:moveTo>
                  <a:cubicBezTo>
                    <a:pt x="4" y="41"/>
                    <a:pt x="8" y="45"/>
                    <a:pt x="12" y="4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8" y="9"/>
                    <a:pt x="34" y="5"/>
                    <a:pt x="30" y="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20" name="Freeform 392">
              <a:extLst>
                <a:ext uri="{FF2B5EF4-FFF2-40B4-BE49-F238E27FC236}">
                  <a16:creationId xmlns="" xmlns:a16="http://schemas.microsoft.com/office/drawing/2014/main" id="{A1D8F908-FA44-4B3E-92CF-4686D79BE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" y="3256"/>
              <a:ext cx="60" cy="75"/>
            </a:xfrm>
            <a:custGeom>
              <a:avLst/>
              <a:gdLst>
                <a:gd name="T0" fmla="*/ 0 w 34"/>
                <a:gd name="T1" fmla="*/ 128 h 40"/>
                <a:gd name="T2" fmla="*/ 12 w 34"/>
                <a:gd name="T3" fmla="*/ 141 h 40"/>
                <a:gd name="T4" fmla="*/ 106 w 34"/>
                <a:gd name="T5" fmla="*/ 15 h 40"/>
                <a:gd name="T6" fmla="*/ 94 w 34"/>
                <a:gd name="T7" fmla="*/ 0 h 40"/>
                <a:gd name="T8" fmla="*/ 0 w 34"/>
                <a:gd name="T9" fmla="*/ 12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0">
                  <a:moveTo>
                    <a:pt x="0" y="36"/>
                  </a:moveTo>
                  <a:cubicBezTo>
                    <a:pt x="1" y="37"/>
                    <a:pt x="2" y="39"/>
                    <a:pt x="4" y="4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2"/>
                    <a:pt x="31" y="1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74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21" name="Freeform 393">
              <a:extLst>
                <a:ext uri="{FF2B5EF4-FFF2-40B4-BE49-F238E27FC236}">
                  <a16:creationId xmlns="" xmlns:a16="http://schemas.microsoft.com/office/drawing/2014/main" id="{D096AD6F-C2C1-4E5B-B3EE-93F1C115B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3278"/>
              <a:ext cx="79" cy="92"/>
            </a:xfrm>
            <a:custGeom>
              <a:avLst/>
              <a:gdLst>
                <a:gd name="T0" fmla="*/ 0 w 45"/>
                <a:gd name="T1" fmla="*/ 128 h 49"/>
                <a:gd name="T2" fmla="*/ 46 w 45"/>
                <a:gd name="T3" fmla="*/ 173 h 49"/>
                <a:gd name="T4" fmla="*/ 139 w 45"/>
                <a:gd name="T5" fmla="*/ 45 h 49"/>
                <a:gd name="T6" fmla="*/ 93 w 45"/>
                <a:gd name="T7" fmla="*/ 0 h 49"/>
                <a:gd name="T8" fmla="*/ 0 w 45"/>
                <a:gd name="T9" fmla="*/ 128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9">
                  <a:moveTo>
                    <a:pt x="0" y="36"/>
                  </a:moveTo>
                  <a:cubicBezTo>
                    <a:pt x="5" y="41"/>
                    <a:pt x="10" y="45"/>
                    <a:pt x="15" y="49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0" y="9"/>
                    <a:pt x="35" y="4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22" name="Freeform 394">
              <a:extLst>
                <a:ext uri="{FF2B5EF4-FFF2-40B4-BE49-F238E27FC236}">
                  <a16:creationId xmlns="" xmlns:a16="http://schemas.microsoft.com/office/drawing/2014/main" id="{4168E2BE-A309-4B14-9DB6-A657B62E2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" y="3486"/>
              <a:ext cx="63" cy="69"/>
            </a:xfrm>
            <a:custGeom>
              <a:avLst/>
              <a:gdLst>
                <a:gd name="T0" fmla="*/ 0 w 36"/>
                <a:gd name="T1" fmla="*/ 125 h 37"/>
                <a:gd name="T2" fmla="*/ 19 w 36"/>
                <a:gd name="T3" fmla="*/ 129 h 37"/>
                <a:gd name="T4" fmla="*/ 110 w 36"/>
                <a:gd name="T5" fmla="*/ 4 h 37"/>
                <a:gd name="T6" fmla="*/ 93 w 36"/>
                <a:gd name="T7" fmla="*/ 0 h 37"/>
                <a:gd name="T8" fmla="*/ 0 w 36"/>
                <a:gd name="T9" fmla="*/ 1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7">
                  <a:moveTo>
                    <a:pt x="0" y="36"/>
                  </a:moveTo>
                  <a:cubicBezTo>
                    <a:pt x="2" y="36"/>
                    <a:pt x="4" y="37"/>
                    <a:pt x="6" y="3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23" name="Freeform 395">
              <a:extLst>
                <a:ext uri="{FF2B5EF4-FFF2-40B4-BE49-F238E27FC236}">
                  <a16:creationId xmlns="" xmlns:a16="http://schemas.microsoft.com/office/drawing/2014/main" id="{8EDB6D30-6ED2-44AA-9DDF-0BF686008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" y="3489"/>
              <a:ext cx="95" cy="69"/>
            </a:xfrm>
            <a:custGeom>
              <a:avLst/>
              <a:gdLst>
                <a:gd name="T0" fmla="*/ 0 w 54"/>
                <a:gd name="T1" fmla="*/ 125 h 37"/>
                <a:gd name="T2" fmla="*/ 74 w 54"/>
                <a:gd name="T3" fmla="*/ 129 h 37"/>
                <a:gd name="T4" fmla="*/ 167 w 54"/>
                <a:gd name="T5" fmla="*/ 4 h 37"/>
                <a:gd name="T6" fmla="*/ 93 w 54"/>
                <a:gd name="T7" fmla="*/ 0 h 37"/>
                <a:gd name="T8" fmla="*/ 0 w 54"/>
                <a:gd name="T9" fmla="*/ 1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37">
                  <a:moveTo>
                    <a:pt x="0" y="36"/>
                  </a:moveTo>
                  <a:cubicBezTo>
                    <a:pt x="8" y="37"/>
                    <a:pt x="16" y="37"/>
                    <a:pt x="24" y="3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46" y="1"/>
                    <a:pt x="38" y="1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24" name="Freeform 396">
              <a:extLst>
                <a:ext uri="{FF2B5EF4-FFF2-40B4-BE49-F238E27FC236}">
                  <a16:creationId xmlns="" xmlns:a16="http://schemas.microsoft.com/office/drawing/2014/main" id="{0136E650-C1A7-4FF6-AF62-17FEA4ADE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" y="3489"/>
              <a:ext cx="70" cy="69"/>
            </a:xfrm>
            <a:custGeom>
              <a:avLst/>
              <a:gdLst>
                <a:gd name="T0" fmla="*/ 0 w 40"/>
                <a:gd name="T1" fmla="*/ 129 h 37"/>
                <a:gd name="T2" fmla="*/ 32 w 40"/>
                <a:gd name="T3" fmla="*/ 125 h 37"/>
                <a:gd name="T4" fmla="*/ 123 w 40"/>
                <a:gd name="T5" fmla="*/ 0 h 37"/>
                <a:gd name="T6" fmla="*/ 93 w 40"/>
                <a:gd name="T7" fmla="*/ 4 h 37"/>
                <a:gd name="T8" fmla="*/ 0 w 40"/>
                <a:gd name="T9" fmla="*/ 12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7">
                  <a:moveTo>
                    <a:pt x="0" y="37"/>
                  </a:moveTo>
                  <a:cubicBezTo>
                    <a:pt x="4" y="37"/>
                    <a:pt x="7" y="36"/>
                    <a:pt x="10" y="3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0"/>
                    <a:pt x="30" y="1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74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25" name="Freeform 397">
              <a:extLst>
                <a:ext uri="{FF2B5EF4-FFF2-40B4-BE49-F238E27FC236}">
                  <a16:creationId xmlns="" xmlns:a16="http://schemas.microsoft.com/office/drawing/2014/main" id="{70446080-B2CD-472F-A3B4-5FC8DC2DF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2980"/>
              <a:ext cx="697" cy="474"/>
            </a:xfrm>
            <a:custGeom>
              <a:avLst/>
              <a:gdLst>
                <a:gd name="T0" fmla="*/ 1221 w 398"/>
                <a:gd name="T1" fmla="*/ 760 h 254"/>
                <a:gd name="T2" fmla="*/ 905 w 398"/>
                <a:gd name="T3" fmla="*/ 821 h 254"/>
                <a:gd name="T4" fmla="*/ 387 w 398"/>
                <a:gd name="T5" fmla="*/ 519 h 254"/>
                <a:gd name="T6" fmla="*/ 0 w 398"/>
                <a:gd name="T7" fmla="*/ 0 h 254"/>
                <a:gd name="T8" fmla="*/ 0 w 398"/>
                <a:gd name="T9" fmla="*/ 0 h 254"/>
                <a:gd name="T10" fmla="*/ 9 w 398"/>
                <a:gd name="T11" fmla="*/ 24 h 254"/>
                <a:gd name="T12" fmla="*/ 364 w 398"/>
                <a:gd name="T13" fmla="*/ 547 h 254"/>
                <a:gd name="T14" fmla="*/ 886 w 398"/>
                <a:gd name="T15" fmla="*/ 849 h 254"/>
                <a:gd name="T16" fmla="*/ 1212 w 398"/>
                <a:gd name="T17" fmla="*/ 776 h 254"/>
                <a:gd name="T18" fmla="*/ 1221 w 398"/>
                <a:gd name="T19" fmla="*/ 760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8" h="254">
                  <a:moveTo>
                    <a:pt x="398" y="218"/>
                  </a:moveTo>
                  <a:cubicBezTo>
                    <a:pt x="378" y="239"/>
                    <a:pt x="342" y="245"/>
                    <a:pt x="295" y="236"/>
                  </a:cubicBezTo>
                  <a:cubicBezTo>
                    <a:pt x="241" y="225"/>
                    <a:pt x="180" y="194"/>
                    <a:pt x="126" y="149"/>
                  </a:cubicBezTo>
                  <a:cubicBezTo>
                    <a:pt x="72" y="104"/>
                    <a:pt x="21" y="5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7"/>
                  </a:cubicBezTo>
                  <a:cubicBezTo>
                    <a:pt x="24" y="59"/>
                    <a:pt x="65" y="112"/>
                    <a:pt x="119" y="157"/>
                  </a:cubicBezTo>
                  <a:cubicBezTo>
                    <a:pt x="174" y="202"/>
                    <a:pt x="234" y="233"/>
                    <a:pt x="289" y="244"/>
                  </a:cubicBezTo>
                  <a:cubicBezTo>
                    <a:pt x="338" y="254"/>
                    <a:pt x="376" y="246"/>
                    <a:pt x="395" y="223"/>
                  </a:cubicBezTo>
                  <a:cubicBezTo>
                    <a:pt x="396" y="221"/>
                    <a:pt x="397" y="220"/>
                    <a:pt x="398" y="218"/>
                  </a:cubicBezTo>
                  <a:close/>
                </a:path>
              </a:pathLst>
            </a:custGeom>
            <a:solidFill>
              <a:srgbClr val="C1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26" name="Freeform 398">
              <a:extLst>
                <a:ext uri="{FF2B5EF4-FFF2-40B4-BE49-F238E27FC236}">
                  <a16:creationId xmlns="" xmlns:a16="http://schemas.microsoft.com/office/drawing/2014/main" id="{56B75453-C908-45CA-B844-058A6594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3006"/>
              <a:ext cx="685" cy="470"/>
            </a:xfrm>
            <a:custGeom>
              <a:avLst/>
              <a:gdLst>
                <a:gd name="T0" fmla="*/ 1200 w 391"/>
                <a:gd name="T1" fmla="*/ 752 h 252"/>
                <a:gd name="T2" fmla="*/ 878 w 391"/>
                <a:gd name="T3" fmla="*/ 817 h 252"/>
                <a:gd name="T4" fmla="*/ 363 w 391"/>
                <a:gd name="T5" fmla="*/ 528 h 252"/>
                <a:gd name="T6" fmla="*/ 0 w 391"/>
                <a:gd name="T7" fmla="*/ 0 h 252"/>
                <a:gd name="T8" fmla="*/ 0 w 391"/>
                <a:gd name="T9" fmla="*/ 0 h 252"/>
                <a:gd name="T10" fmla="*/ 9 w 391"/>
                <a:gd name="T11" fmla="*/ 24 h 252"/>
                <a:gd name="T12" fmla="*/ 343 w 391"/>
                <a:gd name="T13" fmla="*/ 539 h 252"/>
                <a:gd name="T14" fmla="*/ 862 w 391"/>
                <a:gd name="T15" fmla="*/ 841 h 252"/>
                <a:gd name="T16" fmla="*/ 1191 w 391"/>
                <a:gd name="T17" fmla="*/ 768 h 252"/>
                <a:gd name="T18" fmla="*/ 1200 w 391"/>
                <a:gd name="T19" fmla="*/ 752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1" h="252">
                  <a:moveTo>
                    <a:pt x="391" y="216"/>
                  </a:moveTo>
                  <a:cubicBezTo>
                    <a:pt x="370" y="237"/>
                    <a:pt x="332" y="244"/>
                    <a:pt x="286" y="235"/>
                  </a:cubicBezTo>
                  <a:cubicBezTo>
                    <a:pt x="231" y="224"/>
                    <a:pt x="172" y="197"/>
                    <a:pt x="118" y="152"/>
                  </a:cubicBezTo>
                  <a:cubicBezTo>
                    <a:pt x="64" y="107"/>
                    <a:pt x="21" y="5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7"/>
                  </a:cubicBezTo>
                  <a:cubicBezTo>
                    <a:pt x="23" y="59"/>
                    <a:pt x="58" y="110"/>
                    <a:pt x="112" y="155"/>
                  </a:cubicBezTo>
                  <a:cubicBezTo>
                    <a:pt x="166" y="200"/>
                    <a:pt x="226" y="231"/>
                    <a:pt x="281" y="242"/>
                  </a:cubicBezTo>
                  <a:cubicBezTo>
                    <a:pt x="330" y="252"/>
                    <a:pt x="368" y="244"/>
                    <a:pt x="388" y="221"/>
                  </a:cubicBezTo>
                  <a:cubicBezTo>
                    <a:pt x="389" y="219"/>
                    <a:pt x="390" y="218"/>
                    <a:pt x="391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27" name="Freeform 399">
              <a:extLst>
                <a:ext uri="{FF2B5EF4-FFF2-40B4-BE49-F238E27FC236}">
                  <a16:creationId xmlns="" xmlns:a16="http://schemas.microsoft.com/office/drawing/2014/main" id="{AC6A5B1D-A0E5-4A28-9B35-9A1F1FC06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2770"/>
              <a:ext cx="700" cy="632"/>
            </a:xfrm>
            <a:custGeom>
              <a:avLst/>
              <a:gdLst>
                <a:gd name="T0" fmla="*/ 0 w 400"/>
                <a:gd name="T1" fmla="*/ 49 h 338"/>
                <a:gd name="T2" fmla="*/ 270 w 400"/>
                <a:gd name="T3" fmla="*/ 11 h 338"/>
                <a:gd name="T4" fmla="*/ 816 w 400"/>
                <a:gd name="T5" fmla="*/ 318 h 338"/>
                <a:gd name="T6" fmla="*/ 1183 w 400"/>
                <a:gd name="T7" fmla="*/ 871 h 338"/>
                <a:gd name="T8" fmla="*/ 1197 w 400"/>
                <a:gd name="T9" fmla="*/ 1182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" h="338">
                  <a:moveTo>
                    <a:pt x="0" y="14"/>
                  </a:moveTo>
                  <a:cubicBezTo>
                    <a:pt x="23" y="2"/>
                    <a:pt x="53" y="0"/>
                    <a:pt x="88" y="3"/>
                  </a:cubicBezTo>
                  <a:cubicBezTo>
                    <a:pt x="149" y="9"/>
                    <a:pt x="210" y="44"/>
                    <a:pt x="266" y="91"/>
                  </a:cubicBezTo>
                  <a:cubicBezTo>
                    <a:pt x="323" y="137"/>
                    <a:pt x="369" y="191"/>
                    <a:pt x="386" y="249"/>
                  </a:cubicBezTo>
                  <a:cubicBezTo>
                    <a:pt x="395" y="283"/>
                    <a:pt x="400" y="313"/>
                    <a:pt x="391" y="338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28" name="Freeform 400">
              <a:extLst>
                <a:ext uri="{FF2B5EF4-FFF2-40B4-BE49-F238E27FC236}">
                  <a16:creationId xmlns="" xmlns:a16="http://schemas.microsoft.com/office/drawing/2014/main" id="{6DFD59B4-5909-4D52-9227-1F365B3DB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2759"/>
              <a:ext cx="902" cy="855"/>
            </a:xfrm>
            <a:custGeom>
              <a:avLst/>
              <a:gdLst>
                <a:gd name="T0" fmla="*/ 1487 w 515"/>
                <a:gd name="T1" fmla="*/ 1374 h 458"/>
                <a:gd name="T2" fmla="*/ 531 w 515"/>
                <a:gd name="T3" fmla="*/ 1157 h 458"/>
                <a:gd name="T4" fmla="*/ 166 w 515"/>
                <a:gd name="T5" fmla="*/ 129 h 458"/>
                <a:gd name="T6" fmla="*/ 257 w 515"/>
                <a:gd name="T7" fmla="*/ 0 h 458"/>
                <a:gd name="T8" fmla="*/ 624 w 515"/>
                <a:gd name="T9" fmla="*/ 1029 h 458"/>
                <a:gd name="T10" fmla="*/ 1580 w 515"/>
                <a:gd name="T11" fmla="*/ 1243 h 458"/>
                <a:gd name="T12" fmla="*/ 1487 w 515"/>
                <a:gd name="T13" fmla="*/ 1374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5" h="458">
                  <a:moveTo>
                    <a:pt x="485" y="394"/>
                  </a:moveTo>
                  <a:cubicBezTo>
                    <a:pt x="432" y="458"/>
                    <a:pt x="292" y="430"/>
                    <a:pt x="173" y="332"/>
                  </a:cubicBezTo>
                  <a:cubicBezTo>
                    <a:pt x="54" y="233"/>
                    <a:pt x="0" y="101"/>
                    <a:pt x="54" y="3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0" y="65"/>
                    <a:pt x="84" y="197"/>
                    <a:pt x="203" y="295"/>
                  </a:cubicBezTo>
                  <a:cubicBezTo>
                    <a:pt x="322" y="394"/>
                    <a:pt x="462" y="422"/>
                    <a:pt x="515" y="357"/>
                  </a:cubicBezTo>
                  <a:lnTo>
                    <a:pt x="485" y="39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29" name="Freeform 401">
              <a:extLst>
                <a:ext uri="{FF2B5EF4-FFF2-40B4-BE49-F238E27FC236}">
                  <a16:creationId xmlns="" xmlns:a16="http://schemas.microsoft.com/office/drawing/2014/main" id="{138EE21D-89A4-4D85-8CC9-8DE4918ED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2640"/>
              <a:ext cx="942" cy="907"/>
            </a:xfrm>
            <a:custGeom>
              <a:avLst/>
              <a:gdLst>
                <a:gd name="T0" fmla="*/ 166 w 538"/>
                <a:gd name="T1" fmla="*/ 222 h 486"/>
                <a:gd name="T2" fmla="*/ 1122 w 538"/>
                <a:gd name="T3" fmla="*/ 439 h 486"/>
                <a:gd name="T4" fmla="*/ 1487 w 538"/>
                <a:gd name="T5" fmla="*/ 1467 h 486"/>
                <a:gd name="T6" fmla="*/ 531 w 538"/>
                <a:gd name="T7" fmla="*/ 1250 h 486"/>
                <a:gd name="T8" fmla="*/ 166 w 538"/>
                <a:gd name="T9" fmla="*/ 222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486">
                  <a:moveTo>
                    <a:pt x="54" y="64"/>
                  </a:moveTo>
                  <a:cubicBezTo>
                    <a:pt x="107" y="0"/>
                    <a:pt x="247" y="27"/>
                    <a:pt x="366" y="126"/>
                  </a:cubicBezTo>
                  <a:cubicBezTo>
                    <a:pt x="485" y="225"/>
                    <a:pt x="538" y="357"/>
                    <a:pt x="485" y="421"/>
                  </a:cubicBezTo>
                  <a:cubicBezTo>
                    <a:pt x="432" y="486"/>
                    <a:pt x="292" y="458"/>
                    <a:pt x="173" y="359"/>
                  </a:cubicBezTo>
                  <a:cubicBezTo>
                    <a:pt x="54" y="261"/>
                    <a:pt x="0" y="129"/>
                    <a:pt x="54" y="6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30" name="Freeform 402">
              <a:extLst>
                <a:ext uri="{FF2B5EF4-FFF2-40B4-BE49-F238E27FC236}">
                  <a16:creationId xmlns="" xmlns:a16="http://schemas.microsoft.com/office/drawing/2014/main" id="{16DE89B7-30D2-4209-9357-BEB0DEC2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2733"/>
              <a:ext cx="755" cy="721"/>
            </a:xfrm>
            <a:custGeom>
              <a:avLst/>
              <a:gdLst>
                <a:gd name="T0" fmla="*/ 58 w 431"/>
                <a:gd name="T1" fmla="*/ 486 h 386"/>
                <a:gd name="T2" fmla="*/ 58 w 431"/>
                <a:gd name="T3" fmla="*/ 486 h 386"/>
                <a:gd name="T4" fmla="*/ 61 w 431"/>
                <a:gd name="T5" fmla="*/ 108 h 386"/>
                <a:gd name="T6" fmla="*/ 387 w 431"/>
                <a:gd name="T7" fmla="*/ 32 h 386"/>
                <a:gd name="T8" fmla="*/ 906 w 431"/>
                <a:gd name="T9" fmla="*/ 334 h 386"/>
                <a:gd name="T10" fmla="*/ 1265 w 431"/>
                <a:gd name="T11" fmla="*/ 857 h 386"/>
                <a:gd name="T12" fmla="*/ 1261 w 431"/>
                <a:gd name="T13" fmla="*/ 1238 h 386"/>
                <a:gd name="T14" fmla="*/ 935 w 431"/>
                <a:gd name="T15" fmla="*/ 1311 h 386"/>
                <a:gd name="T16" fmla="*/ 413 w 431"/>
                <a:gd name="T17" fmla="*/ 1009 h 386"/>
                <a:gd name="T18" fmla="*/ 58 w 431"/>
                <a:gd name="T19" fmla="*/ 486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1" h="386">
                  <a:moveTo>
                    <a:pt x="19" y="139"/>
                  </a:moveTo>
                  <a:cubicBezTo>
                    <a:pt x="19" y="139"/>
                    <a:pt x="19" y="139"/>
                    <a:pt x="19" y="139"/>
                  </a:cubicBezTo>
                  <a:cubicBezTo>
                    <a:pt x="0" y="93"/>
                    <a:pt x="0" y="54"/>
                    <a:pt x="20" y="31"/>
                  </a:cubicBezTo>
                  <a:cubicBezTo>
                    <a:pt x="39" y="7"/>
                    <a:pt x="77" y="0"/>
                    <a:pt x="126" y="9"/>
                  </a:cubicBezTo>
                  <a:cubicBezTo>
                    <a:pt x="181" y="20"/>
                    <a:pt x="241" y="51"/>
                    <a:pt x="295" y="96"/>
                  </a:cubicBezTo>
                  <a:cubicBezTo>
                    <a:pt x="350" y="141"/>
                    <a:pt x="391" y="194"/>
                    <a:pt x="412" y="246"/>
                  </a:cubicBezTo>
                  <a:cubicBezTo>
                    <a:pt x="431" y="293"/>
                    <a:pt x="430" y="331"/>
                    <a:pt x="411" y="355"/>
                  </a:cubicBezTo>
                  <a:cubicBezTo>
                    <a:pt x="392" y="378"/>
                    <a:pt x="354" y="386"/>
                    <a:pt x="305" y="376"/>
                  </a:cubicBezTo>
                  <a:cubicBezTo>
                    <a:pt x="250" y="365"/>
                    <a:pt x="190" y="334"/>
                    <a:pt x="135" y="289"/>
                  </a:cubicBezTo>
                  <a:cubicBezTo>
                    <a:pt x="81" y="244"/>
                    <a:pt x="40" y="191"/>
                    <a:pt x="19" y="139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31" name="Freeform 403">
              <a:extLst>
                <a:ext uri="{FF2B5EF4-FFF2-40B4-BE49-F238E27FC236}">
                  <a16:creationId xmlns="" xmlns:a16="http://schemas.microsoft.com/office/drawing/2014/main" id="{0A53D738-13BB-449C-85FB-84DFBDEFA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3164"/>
              <a:ext cx="30" cy="47"/>
            </a:xfrm>
            <a:custGeom>
              <a:avLst/>
              <a:gdLst>
                <a:gd name="T0" fmla="*/ 53 w 17"/>
                <a:gd name="T1" fmla="*/ 88 h 25"/>
                <a:gd name="T2" fmla="*/ 0 w 17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5">
                  <a:moveTo>
                    <a:pt x="17" y="25"/>
                  </a:moveTo>
                  <a:cubicBezTo>
                    <a:pt x="13" y="17"/>
                    <a:pt x="8" y="8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32" name="Line 404">
              <a:extLst>
                <a:ext uri="{FF2B5EF4-FFF2-40B4-BE49-F238E27FC236}">
                  <a16:creationId xmlns="" xmlns:a16="http://schemas.microsoft.com/office/drawing/2014/main" id="{CD562F63-8909-4545-A016-EAFCC9B3D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3204"/>
              <a:ext cx="1" cy="4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33" name="Freeform 405">
              <a:extLst>
                <a:ext uri="{FF2B5EF4-FFF2-40B4-BE49-F238E27FC236}">
                  <a16:creationId xmlns="" xmlns:a16="http://schemas.microsoft.com/office/drawing/2014/main" id="{4B3ED4CB-4D65-4206-A360-57E92BB8A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3060"/>
              <a:ext cx="70" cy="183"/>
            </a:xfrm>
            <a:custGeom>
              <a:avLst/>
              <a:gdLst>
                <a:gd name="T0" fmla="*/ 0 w 40"/>
                <a:gd name="T1" fmla="*/ 0 h 98"/>
                <a:gd name="T2" fmla="*/ 123 w 40"/>
                <a:gd name="T3" fmla="*/ 269 h 98"/>
                <a:gd name="T4" fmla="*/ 114 w 40"/>
                <a:gd name="T5" fmla="*/ 342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98">
                  <a:moveTo>
                    <a:pt x="0" y="0"/>
                  </a:moveTo>
                  <a:cubicBezTo>
                    <a:pt x="25" y="23"/>
                    <a:pt x="40" y="49"/>
                    <a:pt x="40" y="77"/>
                  </a:cubicBezTo>
                  <a:cubicBezTo>
                    <a:pt x="40" y="84"/>
                    <a:pt x="39" y="91"/>
                    <a:pt x="37" y="9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34" name="Freeform 406">
              <a:extLst>
                <a:ext uri="{FF2B5EF4-FFF2-40B4-BE49-F238E27FC236}">
                  <a16:creationId xmlns="" xmlns:a16="http://schemas.microsoft.com/office/drawing/2014/main" id="{2B0566B4-BB3A-409F-AE2D-BF5CA0308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3075"/>
              <a:ext cx="63" cy="147"/>
            </a:xfrm>
            <a:custGeom>
              <a:avLst/>
              <a:gdLst>
                <a:gd name="T0" fmla="*/ 107 w 36"/>
                <a:gd name="T1" fmla="*/ 274 h 79"/>
                <a:gd name="T2" fmla="*/ 110 w 36"/>
                <a:gd name="T3" fmla="*/ 238 h 79"/>
                <a:gd name="T4" fmla="*/ 0 w 36"/>
                <a:gd name="T5" fmla="*/ 0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79">
                  <a:moveTo>
                    <a:pt x="35" y="79"/>
                  </a:moveTo>
                  <a:cubicBezTo>
                    <a:pt x="36" y="76"/>
                    <a:pt x="36" y="73"/>
                    <a:pt x="36" y="69"/>
                  </a:cubicBezTo>
                  <a:cubicBezTo>
                    <a:pt x="36" y="45"/>
                    <a:pt x="23" y="2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35" name="Freeform 407">
              <a:extLst>
                <a:ext uri="{FF2B5EF4-FFF2-40B4-BE49-F238E27FC236}">
                  <a16:creationId xmlns="" xmlns:a16="http://schemas.microsoft.com/office/drawing/2014/main" id="{2BAF10C2-0708-494D-A2F2-9CA5F40E0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3073"/>
              <a:ext cx="19" cy="30"/>
            </a:xfrm>
            <a:custGeom>
              <a:avLst/>
              <a:gdLst>
                <a:gd name="T0" fmla="*/ 9 w 11"/>
                <a:gd name="T1" fmla="*/ 0 h 16"/>
                <a:gd name="T2" fmla="*/ 3 w 11"/>
                <a:gd name="T3" fmla="*/ 17 h 16"/>
                <a:gd name="T4" fmla="*/ 17 w 11"/>
                <a:gd name="T5" fmla="*/ 8 h 16"/>
                <a:gd name="T6" fmla="*/ 12 w 11"/>
                <a:gd name="T7" fmla="*/ 32 h 16"/>
                <a:gd name="T8" fmla="*/ 33 w 11"/>
                <a:gd name="T9" fmla="*/ 2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5"/>
                    <a:pt x="5" y="1"/>
                    <a:pt x="6" y="2"/>
                  </a:cubicBezTo>
                  <a:cubicBezTo>
                    <a:pt x="9" y="4"/>
                    <a:pt x="4" y="7"/>
                    <a:pt x="4" y="9"/>
                  </a:cubicBezTo>
                  <a:cubicBezTo>
                    <a:pt x="2" y="16"/>
                    <a:pt x="9" y="9"/>
                    <a:pt x="11" y="7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36" name="Freeform 408">
              <a:extLst>
                <a:ext uri="{FF2B5EF4-FFF2-40B4-BE49-F238E27FC236}">
                  <a16:creationId xmlns="" xmlns:a16="http://schemas.microsoft.com/office/drawing/2014/main" id="{9472062A-4404-4C2B-89ED-7DFE61F2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3060"/>
              <a:ext cx="17" cy="17"/>
            </a:xfrm>
            <a:custGeom>
              <a:avLst/>
              <a:gdLst>
                <a:gd name="T0" fmla="*/ 0 w 10"/>
                <a:gd name="T1" fmla="*/ 11 h 9"/>
                <a:gd name="T2" fmla="*/ 12 w 10"/>
                <a:gd name="T3" fmla="*/ 4 h 9"/>
                <a:gd name="T4" fmla="*/ 9 w 10"/>
                <a:gd name="T5" fmla="*/ 28 h 9"/>
                <a:gd name="T6" fmla="*/ 29 w 10"/>
                <a:gd name="T7" fmla="*/ 15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0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4" y="3"/>
                    <a:pt x="1" y="7"/>
                    <a:pt x="3" y="8"/>
                  </a:cubicBezTo>
                  <a:cubicBezTo>
                    <a:pt x="5" y="9"/>
                    <a:pt x="9" y="5"/>
                    <a:pt x="10" y="4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37" name="Freeform 409">
              <a:extLst>
                <a:ext uri="{FF2B5EF4-FFF2-40B4-BE49-F238E27FC236}">
                  <a16:creationId xmlns="" xmlns:a16="http://schemas.microsoft.com/office/drawing/2014/main" id="{700AA50F-99EE-4863-965E-189486B93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3166"/>
              <a:ext cx="7" cy="11"/>
            </a:xfrm>
            <a:custGeom>
              <a:avLst/>
              <a:gdLst>
                <a:gd name="T0" fmla="*/ 0 w 4"/>
                <a:gd name="T1" fmla="*/ 7 h 6"/>
                <a:gd name="T2" fmla="*/ 12 w 4"/>
                <a:gd name="T3" fmla="*/ 4 h 6"/>
                <a:gd name="T4" fmla="*/ 7 w 4"/>
                <a:gd name="T5" fmla="*/ 2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4" y="3"/>
                    <a:pt x="3" y="4"/>
                    <a:pt x="2" y="6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38" name="Freeform 410">
              <a:extLst>
                <a:ext uri="{FF2B5EF4-FFF2-40B4-BE49-F238E27FC236}">
                  <a16:creationId xmlns="" xmlns:a16="http://schemas.microsoft.com/office/drawing/2014/main" id="{FF211E40-0B81-496B-A775-85D9B4A66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3202"/>
              <a:ext cx="7" cy="7"/>
            </a:xfrm>
            <a:custGeom>
              <a:avLst/>
              <a:gdLst>
                <a:gd name="T0" fmla="*/ 7 w 4"/>
                <a:gd name="T1" fmla="*/ 12 h 4"/>
                <a:gd name="T2" fmla="*/ 9 w 4"/>
                <a:gd name="T3" fmla="*/ 0 h 4"/>
                <a:gd name="T4" fmla="*/ 0 w 4"/>
                <a:gd name="T5" fmla="*/ 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2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39" name="Freeform 411">
              <a:extLst>
                <a:ext uri="{FF2B5EF4-FFF2-40B4-BE49-F238E27FC236}">
                  <a16:creationId xmlns="" xmlns:a16="http://schemas.microsoft.com/office/drawing/2014/main" id="{166A5C45-910D-40F5-A7C8-B7C844C92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3209"/>
              <a:ext cx="12" cy="10"/>
            </a:xfrm>
            <a:custGeom>
              <a:avLst/>
              <a:gdLst>
                <a:gd name="T0" fmla="*/ 5 w 7"/>
                <a:gd name="T1" fmla="*/ 16 h 5"/>
                <a:gd name="T2" fmla="*/ 3 w 7"/>
                <a:gd name="T3" fmla="*/ 20 h 5"/>
                <a:gd name="T4" fmla="*/ 17 w 7"/>
                <a:gd name="T5" fmla="*/ 16 h 5"/>
                <a:gd name="T6" fmla="*/ 0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2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5" y="5"/>
                    <a:pt x="6" y="4"/>
                  </a:cubicBezTo>
                  <a:cubicBezTo>
                    <a:pt x="7" y="1"/>
                    <a:pt x="2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40" name="Freeform 412">
              <a:extLst>
                <a:ext uri="{FF2B5EF4-FFF2-40B4-BE49-F238E27FC236}">
                  <a16:creationId xmlns="" xmlns:a16="http://schemas.microsoft.com/office/drawing/2014/main" id="{5911DAA7-5959-4CD4-938E-67160AA93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245"/>
              <a:ext cx="5" cy="2"/>
            </a:xfrm>
            <a:custGeom>
              <a:avLst/>
              <a:gdLst>
                <a:gd name="T0" fmla="*/ 0 w 3"/>
                <a:gd name="T1" fmla="*/ 0 h 1"/>
                <a:gd name="T2" fmla="*/ 8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41" name="Freeform 413">
              <a:extLst>
                <a:ext uri="{FF2B5EF4-FFF2-40B4-BE49-F238E27FC236}">
                  <a16:creationId xmlns="" xmlns:a16="http://schemas.microsoft.com/office/drawing/2014/main" id="{4EF96AA7-E08F-43C3-BB13-63CFFDDA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3342"/>
              <a:ext cx="17" cy="140"/>
            </a:xfrm>
            <a:custGeom>
              <a:avLst/>
              <a:gdLst>
                <a:gd name="T0" fmla="*/ 0 w 10"/>
                <a:gd name="T1" fmla="*/ 226 h 75"/>
                <a:gd name="T2" fmla="*/ 29 w 10"/>
                <a:gd name="T3" fmla="*/ 261 h 75"/>
                <a:gd name="T4" fmla="*/ 29 w 10"/>
                <a:gd name="T5" fmla="*/ 35 h 75"/>
                <a:gd name="T6" fmla="*/ 0 w 10"/>
                <a:gd name="T7" fmla="*/ 0 h 75"/>
                <a:gd name="T8" fmla="*/ 0 w 10"/>
                <a:gd name="T9" fmla="*/ 226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5">
                  <a:moveTo>
                    <a:pt x="0" y="65"/>
                  </a:moveTo>
                  <a:cubicBezTo>
                    <a:pt x="3" y="68"/>
                    <a:pt x="7" y="72"/>
                    <a:pt x="10" y="7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7" y="6"/>
                    <a:pt x="3" y="3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42" name="Freeform 414">
              <a:extLst>
                <a:ext uri="{FF2B5EF4-FFF2-40B4-BE49-F238E27FC236}">
                  <a16:creationId xmlns="" xmlns:a16="http://schemas.microsoft.com/office/drawing/2014/main" id="{992C8E85-805D-4DD9-B5B6-157605767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" y="3416"/>
              <a:ext cx="7" cy="126"/>
            </a:xfrm>
            <a:custGeom>
              <a:avLst/>
              <a:gdLst>
                <a:gd name="T0" fmla="*/ 12 w 4"/>
                <a:gd name="T1" fmla="*/ 229 h 67"/>
                <a:gd name="T2" fmla="*/ 0 w 4"/>
                <a:gd name="T3" fmla="*/ 237 h 67"/>
                <a:gd name="T4" fmla="*/ 0 w 4"/>
                <a:gd name="T5" fmla="*/ 8 h 67"/>
                <a:gd name="T6" fmla="*/ 12 w 4"/>
                <a:gd name="T7" fmla="*/ 0 h 67"/>
                <a:gd name="T8" fmla="*/ 12 w 4"/>
                <a:gd name="T9" fmla="*/ 22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7">
                  <a:moveTo>
                    <a:pt x="4" y="65"/>
                  </a:moveTo>
                  <a:cubicBezTo>
                    <a:pt x="3" y="66"/>
                    <a:pt x="1" y="67"/>
                    <a:pt x="0" y="6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lnTo>
                    <a:pt x="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43" name="Freeform 415">
              <a:extLst>
                <a:ext uri="{FF2B5EF4-FFF2-40B4-BE49-F238E27FC236}">
                  <a16:creationId xmlns="" xmlns:a16="http://schemas.microsoft.com/office/drawing/2014/main" id="{DBB6C097-061F-447E-AED3-F09E59DD4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3392"/>
              <a:ext cx="41" cy="122"/>
            </a:xfrm>
            <a:custGeom>
              <a:avLst/>
              <a:gdLst>
                <a:gd name="T0" fmla="*/ 0 w 23"/>
                <a:gd name="T1" fmla="*/ 229 h 65"/>
                <a:gd name="T2" fmla="*/ 73 w 23"/>
                <a:gd name="T3" fmla="*/ 180 h 65"/>
                <a:gd name="T4" fmla="*/ 73 w 23"/>
                <a:gd name="T5" fmla="*/ 0 h 65"/>
                <a:gd name="T6" fmla="*/ 0 w 23"/>
                <a:gd name="T7" fmla="*/ 49 h 65"/>
                <a:gd name="T8" fmla="*/ 0 w 23"/>
                <a:gd name="T9" fmla="*/ 22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cubicBezTo>
                    <a:pt x="8" y="60"/>
                    <a:pt x="16" y="55"/>
                    <a:pt x="23" y="5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5"/>
                    <a:pt x="8" y="10"/>
                    <a:pt x="0" y="14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44" name="Freeform 416">
              <a:extLst>
                <a:ext uri="{FF2B5EF4-FFF2-40B4-BE49-F238E27FC236}">
                  <a16:creationId xmlns="" xmlns:a16="http://schemas.microsoft.com/office/drawing/2014/main" id="{6B15968A-1C74-417C-BF9F-4B67D8391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28"/>
              <a:ext cx="30" cy="110"/>
            </a:xfrm>
            <a:custGeom>
              <a:avLst/>
              <a:gdLst>
                <a:gd name="T0" fmla="*/ 0 w 17"/>
                <a:gd name="T1" fmla="*/ 205 h 59"/>
                <a:gd name="T2" fmla="*/ 53 w 17"/>
                <a:gd name="T3" fmla="*/ 181 h 59"/>
                <a:gd name="T4" fmla="*/ 53 w 17"/>
                <a:gd name="T5" fmla="*/ 0 h 59"/>
                <a:gd name="T6" fmla="*/ 0 w 17"/>
                <a:gd name="T7" fmla="*/ 28 h 59"/>
                <a:gd name="T8" fmla="*/ 0 w 17"/>
                <a:gd name="T9" fmla="*/ 20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9">
                  <a:moveTo>
                    <a:pt x="0" y="59"/>
                  </a:moveTo>
                  <a:cubicBezTo>
                    <a:pt x="6" y="57"/>
                    <a:pt x="11" y="54"/>
                    <a:pt x="17" y="5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6" y="5"/>
                    <a:pt x="0" y="8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45" name="Freeform 417">
              <a:extLst>
                <a:ext uri="{FF2B5EF4-FFF2-40B4-BE49-F238E27FC236}">
                  <a16:creationId xmlns="" xmlns:a16="http://schemas.microsoft.com/office/drawing/2014/main" id="{3D59E22B-C511-45BE-AA0A-94399956D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342"/>
              <a:ext cx="18" cy="116"/>
            </a:xfrm>
            <a:custGeom>
              <a:avLst/>
              <a:gdLst>
                <a:gd name="T0" fmla="*/ 0 w 10"/>
                <a:gd name="T1" fmla="*/ 36 h 62"/>
                <a:gd name="T2" fmla="*/ 0 w 10"/>
                <a:gd name="T3" fmla="*/ 217 h 62"/>
                <a:gd name="T4" fmla="*/ 32 w 10"/>
                <a:gd name="T5" fmla="*/ 181 h 62"/>
                <a:gd name="T6" fmla="*/ 32 w 10"/>
                <a:gd name="T7" fmla="*/ 0 h 62"/>
                <a:gd name="T8" fmla="*/ 0 w 10"/>
                <a:gd name="T9" fmla="*/ 36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62">
                  <a:moveTo>
                    <a:pt x="0" y="1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4" y="59"/>
                    <a:pt x="7" y="55"/>
                    <a:pt x="10" y="5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0" y="10"/>
                  </a:cubicBez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46" name="Freeform 418">
              <a:extLst>
                <a:ext uri="{FF2B5EF4-FFF2-40B4-BE49-F238E27FC236}">
                  <a16:creationId xmlns="" xmlns:a16="http://schemas.microsoft.com/office/drawing/2014/main" id="{7F695F15-1B5C-4C77-9B37-8493F879D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487"/>
              <a:ext cx="23" cy="105"/>
            </a:xfrm>
            <a:custGeom>
              <a:avLst/>
              <a:gdLst>
                <a:gd name="T0" fmla="*/ 0 w 13"/>
                <a:gd name="T1" fmla="*/ 193 h 56"/>
                <a:gd name="T2" fmla="*/ 41 w 13"/>
                <a:gd name="T3" fmla="*/ 197 h 56"/>
                <a:gd name="T4" fmla="*/ 41 w 13"/>
                <a:gd name="T5" fmla="*/ 4 h 56"/>
                <a:gd name="T6" fmla="*/ 0 w 13"/>
                <a:gd name="T7" fmla="*/ 0 h 56"/>
                <a:gd name="T8" fmla="*/ 0 w 13"/>
                <a:gd name="T9" fmla="*/ 19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56">
                  <a:moveTo>
                    <a:pt x="0" y="55"/>
                  </a:moveTo>
                  <a:cubicBezTo>
                    <a:pt x="4" y="55"/>
                    <a:pt x="9" y="56"/>
                    <a:pt x="13" y="56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47" name="Freeform 419">
              <a:extLst>
                <a:ext uri="{FF2B5EF4-FFF2-40B4-BE49-F238E27FC236}">
                  <a16:creationId xmlns="" xmlns:a16="http://schemas.microsoft.com/office/drawing/2014/main" id="{DEAB09E8-A298-4FCA-A556-5B57BB678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3428"/>
              <a:ext cx="30" cy="112"/>
            </a:xfrm>
            <a:custGeom>
              <a:avLst/>
              <a:gdLst>
                <a:gd name="T0" fmla="*/ 0 w 17"/>
                <a:gd name="T1" fmla="*/ 185 h 60"/>
                <a:gd name="T2" fmla="*/ 53 w 17"/>
                <a:gd name="T3" fmla="*/ 209 h 60"/>
                <a:gd name="T4" fmla="*/ 53 w 17"/>
                <a:gd name="T5" fmla="*/ 28 h 60"/>
                <a:gd name="T6" fmla="*/ 0 w 17"/>
                <a:gd name="T7" fmla="*/ 0 h 60"/>
                <a:gd name="T8" fmla="*/ 0 w 17"/>
                <a:gd name="T9" fmla="*/ 18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0">
                  <a:moveTo>
                    <a:pt x="0" y="53"/>
                  </a:moveTo>
                  <a:cubicBezTo>
                    <a:pt x="5" y="55"/>
                    <a:pt x="11" y="58"/>
                    <a:pt x="17" y="6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48" name="Freeform 420">
              <a:extLst>
                <a:ext uri="{FF2B5EF4-FFF2-40B4-BE49-F238E27FC236}">
                  <a16:creationId xmlns="" xmlns:a16="http://schemas.microsoft.com/office/drawing/2014/main" id="{FA053CBB-DC82-4056-BBF5-A4C354E51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3416"/>
              <a:ext cx="9" cy="126"/>
            </a:xfrm>
            <a:custGeom>
              <a:avLst/>
              <a:gdLst>
                <a:gd name="T0" fmla="*/ 0 w 5"/>
                <a:gd name="T1" fmla="*/ 229 h 67"/>
                <a:gd name="T2" fmla="*/ 16 w 5"/>
                <a:gd name="T3" fmla="*/ 237 h 67"/>
                <a:gd name="T4" fmla="*/ 16 w 5"/>
                <a:gd name="T5" fmla="*/ 8 h 67"/>
                <a:gd name="T6" fmla="*/ 0 w 5"/>
                <a:gd name="T7" fmla="*/ 0 h 67"/>
                <a:gd name="T8" fmla="*/ 0 w 5"/>
                <a:gd name="T9" fmla="*/ 22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7">
                  <a:moveTo>
                    <a:pt x="0" y="65"/>
                  </a:moveTo>
                  <a:cubicBezTo>
                    <a:pt x="2" y="66"/>
                    <a:pt x="3" y="67"/>
                    <a:pt x="5" y="6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2" y="1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49" name="Freeform 421">
              <a:extLst>
                <a:ext uri="{FF2B5EF4-FFF2-40B4-BE49-F238E27FC236}">
                  <a16:creationId xmlns="" xmlns:a16="http://schemas.microsoft.com/office/drawing/2014/main" id="{0A521128-1976-47D2-A545-CCD449598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3465"/>
              <a:ext cx="81" cy="142"/>
            </a:xfrm>
            <a:custGeom>
              <a:avLst/>
              <a:gdLst>
                <a:gd name="T0" fmla="*/ 0 w 46"/>
                <a:gd name="T1" fmla="*/ 224 h 76"/>
                <a:gd name="T2" fmla="*/ 143 w 46"/>
                <a:gd name="T3" fmla="*/ 265 h 76"/>
                <a:gd name="T4" fmla="*/ 143 w 46"/>
                <a:gd name="T5" fmla="*/ 39 h 76"/>
                <a:gd name="T6" fmla="*/ 0 w 46"/>
                <a:gd name="T7" fmla="*/ 0 h 76"/>
                <a:gd name="T8" fmla="*/ 0 w 46"/>
                <a:gd name="T9" fmla="*/ 22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76">
                  <a:moveTo>
                    <a:pt x="0" y="64"/>
                  </a:moveTo>
                  <a:cubicBezTo>
                    <a:pt x="12" y="72"/>
                    <a:pt x="34" y="75"/>
                    <a:pt x="46" y="7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26" y="8"/>
                    <a:pt x="12" y="5"/>
                    <a:pt x="0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50" name="Freeform 422">
              <a:extLst>
                <a:ext uri="{FF2B5EF4-FFF2-40B4-BE49-F238E27FC236}">
                  <a16:creationId xmlns="" xmlns:a16="http://schemas.microsoft.com/office/drawing/2014/main" id="{84300A86-B725-4B2E-AFBB-26AFE9445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478"/>
              <a:ext cx="21" cy="105"/>
            </a:xfrm>
            <a:custGeom>
              <a:avLst/>
              <a:gdLst>
                <a:gd name="T0" fmla="*/ 0 w 12"/>
                <a:gd name="T1" fmla="*/ 189 h 56"/>
                <a:gd name="T2" fmla="*/ 37 w 12"/>
                <a:gd name="T3" fmla="*/ 197 h 56"/>
                <a:gd name="T4" fmla="*/ 37 w 12"/>
                <a:gd name="T5" fmla="*/ 8 h 56"/>
                <a:gd name="T6" fmla="*/ 0 w 12"/>
                <a:gd name="T7" fmla="*/ 0 h 56"/>
                <a:gd name="T8" fmla="*/ 0 w 12"/>
                <a:gd name="T9" fmla="*/ 18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6">
                  <a:moveTo>
                    <a:pt x="0" y="54"/>
                  </a:moveTo>
                  <a:cubicBezTo>
                    <a:pt x="4" y="54"/>
                    <a:pt x="8" y="55"/>
                    <a:pt x="12" y="5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751" name="Group 339">
            <a:extLst>
              <a:ext uri="{FF2B5EF4-FFF2-40B4-BE49-F238E27FC236}">
                <a16:creationId xmlns="" xmlns:a16="http://schemas.microsoft.com/office/drawing/2014/main" id="{F9CE4841-26CE-436A-8E6D-781DFC7362D1}"/>
              </a:ext>
            </a:extLst>
          </p:cNvPr>
          <p:cNvGrpSpPr>
            <a:grpSpLocks/>
          </p:cNvGrpSpPr>
          <p:nvPr/>
        </p:nvGrpSpPr>
        <p:grpSpPr bwMode="auto">
          <a:xfrm>
            <a:off x="10435209" y="15291972"/>
            <a:ext cx="2112949" cy="1008297"/>
            <a:chOff x="3744" y="2640"/>
            <a:chExt cx="1772" cy="991"/>
          </a:xfrm>
        </p:grpSpPr>
        <p:sp>
          <p:nvSpPr>
            <p:cNvPr id="752" name="Freeform 340">
              <a:extLst>
                <a:ext uri="{FF2B5EF4-FFF2-40B4-BE49-F238E27FC236}">
                  <a16:creationId xmlns="" xmlns:a16="http://schemas.microsoft.com/office/drawing/2014/main" id="{C7E35C65-4D9D-4588-B2B1-9845F1227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284"/>
              <a:ext cx="919" cy="252"/>
            </a:xfrm>
            <a:custGeom>
              <a:avLst/>
              <a:gdLst>
                <a:gd name="T0" fmla="*/ 803 w 525"/>
                <a:gd name="T1" fmla="*/ 370 h 135"/>
                <a:gd name="T2" fmla="*/ 0 w 525"/>
                <a:gd name="T3" fmla="*/ 0 h 135"/>
                <a:gd name="T4" fmla="*/ 803 w 525"/>
                <a:gd name="T5" fmla="*/ 470 h 135"/>
                <a:gd name="T6" fmla="*/ 1609 w 525"/>
                <a:gd name="T7" fmla="*/ 0 h 135"/>
                <a:gd name="T8" fmla="*/ 803 w 525"/>
                <a:gd name="T9" fmla="*/ 37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D3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53" name="Freeform 341">
              <a:extLst>
                <a:ext uri="{FF2B5EF4-FFF2-40B4-BE49-F238E27FC236}">
                  <a16:creationId xmlns="" xmlns:a16="http://schemas.microsoft.com/office/drawing/2014/main" id="{806233E0-9BA6-41A6-A6E0-30E31342D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517"/>
            </a:xfrm>
            <a:custGeom>
              <a:avLst/>
              <a:gdLst>
                <a:gd name="T0" fmla="*/ 229 w 529"/>
                <a:gd name="T1" fmla="*/ 819 h 277"/>
                <a:gd name="T2" fmla="*/ 0 w 529"/>
                <a:gd name="T3" fmla="*/ 482 h 277"/>
                <a:gd name="T4" fmla="*/ 229 w 529"/>
                <a:gd name="T5" fmla="*/ 146 h 277"/>
                <a:gd name="T6" fmla="*/ 809 w 529"/>
                <a:gd name="T7" fmla="*/ 0 h 277"/>
                <a:gd name="T8" fmla="*/ 1392 w 529"/>
                <a:gd name="T9" fmla="*/ 146 h 277"/>
                <a:gd name="T10" fmla="*/ 1621 w 529"/>
                <a:gd name="T11" fmla="*/ 482 h 277"/>
                <a:gd name="T12" fmla="*/ 1392 w 529"/>
                <a:gd name="T13" fmla="*/ 819 h 277"/>
                <a:gd name="T14" fmla="*/ 809 w 529"/>
                <a:gd name="T15" fmla="*/ 965 h 277"/>
                <a:gd name="T16" fmla="*/ 229 w 529"/>
                <a:gd name="T17" fmla="*/ 81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54" name="Freeform 342">
              <a:extLst>
                <a:ext uri="{FF2B5EF4-FFF2-40B4-BE49-F238E27FC236}">
                  <a16:creationId xmlns="" xmlns:a16="http://schemas.microsoft.com/office/drawing/2014/main" id="{9ECD63D9-95A2-4D4C-AF84-A0721A854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3204"/>
              <a:ext cx="961" cy="427"/>
            </a:xfrm>
            <a:custGeom>
              <a:avLst/>
              <a:gdLst>
                <a:gd name="T0" fmla="*/ 1682 w 549"/>
                <a:gd name="T1" fmla="*/ 282 h 229"/>
                <a:gd name="T2" fmla="*/ 840 w 549"/>
                <a:gd name="T3" fmla="*/ 796 h 229"/>
                <a:gd name="T4" fmla="*/ 0 w 549"/>
                <a:gd name="T5" fmla="*/ 282 h 229"/>
                <a:gd name="T6" fmla="*/ 0 w 549"/>
                <a:gd name="T7" fmla="*/ 0 h 229"/>
                <a:gd name="T8" fmla="*/ 840 w 549"/>
                <a:gd name="T9" fmla="*/ 518 h 229"/>
                <a:gd name="T10" fmla="*/ 1682 w 549"/>
                <a:gd name="T11" fmla="*/ 0 h 229"/>
                <a:gd name="T12" fmla="*/ 1682 w 549"/>
                <a:gd name="T13" fmla="*/ 282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9" h="229">
                  <a:moveTo>
                    <a:pt x="549" y="81"/>
                  </a:moveTo>
                  <a:cubicBezTo>
                    <a:pt x="549" y="163"/>
                    <a:pt x="426" y="229"/>
                    <a:pt x="274" y="229"/>
                  </a:cubicBezTo>
                  <a:cubicBezTo>
                    <a:pt x="123" y="229"/>
                    <a:pt x="0" y="163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123" y="149"/>
                    <a:pt x="274" y="149"/>
                  </a:cubicBezTo>
                  <a:cubicBezTo>
                    <a:pt x="426" y="149"/>
                    <a:pt x="549" y="82"/>
                    <a:pt x="549" y="0"/>
                  </a:cubicBezTo>
                  <a:lnTo>
                    <a:pt x="549" y="81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55" name="Freeform 343">
              <a:extLst>
                <a:ext uri="{FF2B5EF4-FFF2-40B4-BE49-F238E27FC236}">
                  <a16:creationId xmlns="" xmlns:a16="http://schemas.microsoft.com/office/drawing/2014/main" id="{0EBFFAB9-A256-4054-BBAA-6227C87AC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3278"/>
              <a:ext cx="925" cy="320"/>
            </a:xfrm>
            <a:custGeom>
              <a:avLst/>
              <a:gdLst>
                <a:gd name="T0" fmla="*/ 1621 w 528"/>
                <a:gd name="T1" fmla="*/ 0 h 171"/>
                <a:gd name="T2" fmla="*/ 811 w 528"/>
                <a:gd name="T3" fmla="*/ 382 h 171"/>
                <a:gd name="T4" fmla="*/ 0 w 528"/>
                <a:gd name="T5" fmla="*/ 0 h 171"/>
                <a:gd name="T6" fmla="*/ 0 w 528"/>
                <a:gd name="T7" fmla="*/ 140 h 171"/>
                <a:gd name="T8" fmla="*/ 811 w 528"/>
                <a:gd name="T9" fmla="*/ 599 h 171"/>
                <a:gd name="T10" fmla="*/ 1621 w 528"/>
                <a:gd name="T11" fmla="*/ 140 h 171"/>
                <a:gd name="T12" fmla="*/ 1621 w 528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8" h="171">
                  <a:moveTo>
                    <a:pt x="528" y="0"/>
                  </a:moveTo>
                  <a:cubicBezTo>
                    <a:pt x="496" y="63"/>
                    <a:pt x="390" y="109"/>
                    <a:pt x="264" y="109"/>
                  </a:cubicBezTo>
                  <a:cubicBezTo>
                    <a:pt x="138" y="109"/>
                    <a:pt x="32" y="63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6"/>
                    <a:pt x="118" y="171"/>
                    <a:pt x="264" y="171"/>
                  </a:cubicBezTo>
                  <a:cubicBezTo>
                    <a:pt x="410" y="171"/>
                    <a:pt x="528" y="101"/>
                    <a:pt x="528" y="40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rgbClr val="EAC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56" name="Freeform 344">
              <a:extLst>
                <a:ext uri="{FF2B5EF4-FFF2-40B4-BE49-F238E27FC236}">
                  <a16:creationId xmlns="" xmlns:a16="http://schemas.microsoft.com/office/drawing/2014/main" id="{610E6D61-0FF4-47B2-A3FE-A6DA2E9C8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284"/>
              <a:ext cx="919" cy="252"/>
            </a:xfrm>
            <a:custGeom>
              <a:avLst/>
              <a:gdLst>
                <a:gd name="T0" fmla="*/ 803 w 525"/>
                <a:gd name="T1" fmla="*/ 370 h 135"/>
                <a:gd name="T2" fmla="*/ 0 w 525"/>
                <a:gd name="T3" fmla="*/ 0 h 135"/>
                <a:gd name="T4" fmla="*/ 803 w 525"/>
                <a:gd name="T5" fmla="*/ 470 h 135"/>
                <a:gd name="T6" fmla="*/ 1609 w 525"/>
                <a:gd name="T7" fmla="*/ 0 h 135"/>
                <a:gd name="T8" fmla="*/ 803 w 525"/>
                <a:gd name="T9" fmla="*/ 37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57" name="Oval 345">
              <a:extLst>
                <a:ext uri="{FF2B5EF4-FFF2-40B4-BE49-F238E27FC236}">
                  <a16:creationId xmlns="" xmlns:a16="http://schemas.microsoft.com/office/drawing/2014/main" id="{FBC6A1FB-33DD-45BC-A2DB-CF52C3B5F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2927"/>
              <a:ext cx="961" cy="555"/>
            </a:xfrm>
            <a:prstGeom prst="ellipse">
              <a:avLst/>
            </a:prstGeom>
            <a:solidFill>
              <a:srgbClr val="F0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58" name="Freeform 346">
              <a:extLst>
                <a:ext uri="{FF2B5EF4-FFF2-40B4-BE49-F238E27FC236}">
                  <a16:creationId xmlns="" xmlns:a16="http://schemas.microsoft.com/office/drawing/2014/main" id="{195629B3-7018-4354-981F-3E2C9A756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517"/>
            </a:xfrm>
            <a:custGeom>
              <a:avLst/>
              <a:gdLst>
                <a:gd name="T0" fmla="*/ 229 w 529"/>
                <a:gd name="T1" fmla="*/ 819 h 277"/>
                <a:gd name="T2" fmla="*/ 0 w 529"/>
                <a:gd name="T3" fmla="*/ 482 h 277"/>
                <a:gd name="T4" fmla="*/ 229 w 529"/>
                <a:gd name="T5" fmla="*/ 146 h 277"/>
                <a:gd name="T6" fmla="*/ 809 w 529"/>
                <a:gd name="T7" fmla="*/ 0 h 277"/>
                <a:gd name="T8" fmla="*/ 1392 w 529"/>
                <a:gd name="T9" fmla="*/ 146 h 277"/>
                <a:gd name="T10" fmla="*/ 1621 w 529"/>
                <a:gd name="T11" fmla="*/ 482 h 277"/>
                <a:gd name="T12" fmla="*/ 1392 w 529"/>
                <a:gd name="T13" fmla="*/ 819 h 277"/>
                <a:gd name="T14" fmla="*/ 809 w 529"/>
                <a:gd name="T15" fmla="*/ 965 h 277"/>
                <a:gd name="T16" fmla="*/ 229 w 529"/>
                <a:gd name="T17" fmla="*/ 81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59" name="Freeform 347">
              <a:extLst>
                <a:ext uri="{FF2B5EF4-FFF2-40B4-BE49-F238E27FC236}">
                  <a16:creationId xmlns="" xmlns:a16="http://schemas.microsoft.com/office/drawing/2014/main" id="{F61E69B0-CE68-45F2-8F38-7BCD5633D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353"/>
            </a:xfrm>
            <a:custGeom>
              <a:avLst/>
              <a:gdLst>
                <a:gd name="T0" fmla="*/ 53 w 529"/>
                <a:gd name="T1" fmla="*/ 656 h 189"/>
                <a:gd name="T2" fmla="*/ 809 w 529"/>
                <a:gd name="T3" fmla="*/ 245 h 189"/>
                <a:gd name="T4" fmla="*/ 1563 w 529"/>
                <a:gd name="T5" fmla="*/ 659 h 189"/>
                <a:gd name="T6" fmla="*/ 1621 w 529"/>
                <a:gd name="T7" fmla="*/ 482 h 189"/>
                <a:gd name="T8" fmla="*/ 1392 w 529"/>
                <a:gd name="T9" fmla="*/ 146 h 189"/>
                <a:gd name="T10" fmla="*/ 809 w 529"/>
                <a:gd name="T11" fmla="*/ 0 h 189"/>
                <a:gd name="T12" fmla="*/ 229 w 529"/>
                <a:gd name="T13" fmla="*/ 146 h 189"/>
                <a:gd name="T14" fmla="*/ 0 w 529"/>
                <a:gd name="T15" fmla="*/ 482 h 189"/>
                <a:gd name="T16" fmla="*/ 53 w 529"/>
                <a:gd name="T17" fmla="*/ 656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189">
                  <a:moveTo>
                    <a:pt x="17" y="188"/>
                  </a:moveTo>
                  <a:cubicBezTo>
                    <a:pt x="32" y="121"/>
                    <a:pt x="145" y="70"/>
                    <a:pt x="264" y="70"/>
                  </a:cubicBezTo>
                  <a:cubicBezTo>
                    <a:pt x="380" y="70"/>
                    <a:pt x="506" y="128"/>
                    <a:pt x="510" y="189"/>
                  </a:cubicBezTo>
                  <a:cubicBezTo>
                    <a:pt x="522" y="173"/>
                    <a:pt x="529" y="156"/>
                    <a:pt x="529" y="138"/>
                  </a:cubicBezTo>
                  <a:cubicBezTo>
                    <a:pt x="529" y="102"/>
                    <a:pt x="502" y="68"/>
                    <a:pt x="454" y="42"/>
                  </a:cubicBezTo>
                  <a:cubicBezTo>
                    <a:pt x="403" y="15"/>
                    <a:pt x="336" y="0"/>
                    <a:pt x="264" y="0"/>
                  </a:cubicBezTo>
                  <a:cubicBezTo>
                    <a:pt x="192" y="0"/>
                    <a:pt x="125" y="15"/>
                    <a:pt x="75" y="42"/>
                  </a:cubicBezTo>
                  <a:cubicBezTo>
                    <a:pt x="26" y="68"/>
                    <a:pt x="0" y="102"/>
                    <a:pt x="0" y="138"/>
                  </a:cubicBezTo>
                  <a:cubicBezTo>
                    <a:pt x="0" y="155"/>
                    <a:pt x="6" y="172"/>
                    <a:pt x="17" y="188"/>
                  </a:cubicBez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60" name="Freeform 348">
              <a:extLst>
                <a:ext uri="{FF2B5EF4-FFF2-40B4-BE49-F238E27FC236}">
                  <a16:creationId xmlns="" xmlns:a16="http://schemas.microsoft.com/office/drawing/2014/main" id="{76D6BE62-5605-4C19-9A5D-C7E45F87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3065"/>
              <a:ext cx="205" cy="213"/>
            </a:xfrm>
            <a:custGeom>
              <a:avLst/>
              <a:gdLst>
                <a:gd name="T0" fmla="*/ 359 w 117"/>
                <a:gd name="T1" fmla="*/ 125 h 114"/>
                <a:gd name="T2" fmla="*/ 93 w 117"/>
                <a:gd name="T3" fmla="*/ 398 h 114"/>
                <a:gd name="T4" fmla="*/ 200 w 117"/>
                <a:gd name="T5" fmla="*/ 0 h 114"/>
                <a:gd name="T6" fmla="*/ 359 w 117"/>
                <a:gd name="T7" fmla="*/ 125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114">
                  <a:moveTo>
                    <a:pt x="117" y="36"/>
                  </a:moveTo>
                  <a:cubicBezTo>
                    <a:pt x="67" y="55"/>
                    <a:pt x="37" y="92"/>
                    <a:pt x="30" y="114"/>
                  </a:cubicBezTo>
                  <a:cubicBezTo>
                    <a:pt x="0" y="69"/>
                    <a:pt x="37" y="26"/>
                    <a:pt x="65" y="0"/>
                  </a:cubicBezTo>
                  <a:cubicBezTo>
                    <a:pt x="58" y="20"/>
                    <a:pt x="48" y="52"/>
                    <a:pt x="117" y="36"/>
                  </a:cubicBez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61" name="Freeform 349">
              <a:extLst>
                <a:ext uri="{FF2B5EF4-FFF2-40B4-BE49-F238E27FC236}">
                  <a16:creationId xmlns="" xmlns:a16="http://schemas.microsoft.com/office/drawing/2014/main" id="{E63C5708-FB5B-4819-8292-22A973F50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3177"/>
              <a:ext cx="56" cy="98"/>
            </a:xfrm>
            <a:custGeom>
              <a:avLst/>
              <a:gdLst>
                <a:gd name="T0" fmla="*/ 0 w 32"/>
                <a:gd name="T1" fmla="*/ 68 h 52"/>
                <a:gd name="T2" fmla="*/ 58 w 32"/>
                <a:gd name="T3" fmla="*/ 185 h 52"/>
                <a:gd name="T4" fmla="*/ 89 w 32"/>
                <a:gd name="T5" fmla="*/ 0 h 52"/>
                <a:gd name="T6" fmla="*/ 70 w 32"/>
                <a:gd name="T7" fmla="*/ 60 h 52"/>
                <a:gd name="T8" fmla="*/ 25 w 32"/>
                <a:gd name="T9" fmla="*/ 7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2">
                  <a:moveTo>
                    <a:pt x="0" y="19"/>
                  </a:moveTo>
                  <a:cubicBezTo>
                    <a:pt x="11" y="26"/>
                    <a:pt x="16" y="41"/>
                    <a:pt x="19" y="52"/>
                  </a:cubicBezTo>
                  <a:cubicBezTo>
                    <a:pt x="30" y="49"/>
                    <a:pt x="32" y="8"/>
                    <a:pt x="29" y="0"/>
                  </a:cubicBezTo>
                  <a:cubicBezTo>
                    <a:pt x="28" y="7"/>
                    <a:pt x="26" y="11"/>
                    <a:pt x="23" y="17"/>
                  </a:cubicBezTo>
                  <a:cubicBezTo>
                    <a:pt x="20" y="27"/>
                    <a:pt x="17" y="22"/>
                    <a:pt x="8" y="22"/>
                  </a:cubicBezTo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62" name="Freeform 350">
              <a:extLst>
                <a:ext uri="{FF2B5EF4-FFF2-40B4-BE49-F238E27FC236}">
                  <a16:creationId xmlns="" xmlns:a16="http://schemas.microsoft.com/office/drawing/2014/main" id="{309154D5-F77E-4BF3-991E-3BAA574C6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3392"/>
              <a:ext cx="39" cy="138"/>
            </a:xfrm>
            <a:custGeom>
              <a:avLst/>
              <a:gdLst>
                <a:gd name="T0" fmla="*/ 0 w 22"/>
                <a:gd name="T1" fmla="*/ 213 h 74"/>
                <a:gd name="T2" fmla="*/ 69 w 22"/>
                <a:gd name="T3" fmla="*/ 257 h 74"/>
                <a:gd name="T4" fmla="*/ 69 w 22"/>
                <a:gd name="T5" fmla="*/ 48 h 74"/>
                <a:gd name="T6" fmla="*/ 0 w 22"/>
                <a:gd name="T7" fmla="*/ 0 h 74"/>
                <a:gd name="T8" fmla="*/ 0 w 22"/>
                <a:gd name="T9" fmla="*/ 213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74">
                  <a:moveTo>
                    <a:pt x="0" y="61"/>
                  </a:moveTo>
                  <a:cubicBezTo>
                    <a:pt x="6" y="65"/>
                    <a:pt x="14" y="70"/>
                    <a:pt x="22" y="7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63" name="Freeform 351">
              <a:extLst>
                <a:ext uri="{FF2B5EF4-FFF2-40B4-BE49-F238E27FC236}">
                  <a16:creationId xmlns="" xmlns:a16="http://schemas.microsoft.com/office/drawing/2014/main" id="{A1A9B215-EDC0-4E05-89F5-2D0AB49D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3428"/>
              <a:ext cx="30" cy="130"/>
            </a:xfrm>
            <a:custGeom>
              <a:avLst/>
              <a:gdLst>
                <a:gd name="T0" fmla="*/ 0 w 17"/>
                <a:gd name="T1" fmla="*/ 217 h 70"/>
                <a:gd name="T2" fmla="*/ 53 w 17"/>
                <a:gd name="T3" fmla="*/ 241 h 70"/>
                <a:gd name="T4" fmla="*/ 53 w 17"/>
                <a:gd name="T5" fmla="*/ 28 h 70"/>
                <a:gd name="T6" fmla="*/ 0 w 17"/>
                <a:gd name="T7" fmla="*/ 0 h 70"/>
                <a:gd name="T8" fmla="*/ 0 w 17"/>
                <a:gd name="T9" fmla="*/ 21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0">
                  <a:moveTo>
                    <a:pt x="0" y="63"/>
                  </a:moveTo>
                  <a:cubicBezTo>
                    <a:pt x="5" y="65"/>
                    <a:pt x="11" y="68"/>
                    <a:pt x="17" y="7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64" name="Freeform 352">
              <a:extLst>
                <a:ext uri="{FF2B5EF4-FFF2-40B4-BE49-F238E27FC236}">
                  <a16:creationId xmlns="" xmlns:a16="http://schemas.microsoft.com/office/drawing/2014/main" id="{43137457-CA0C-439A-8352-EB046F2E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3392"/>
              <a:ext cx="41" cy="138"/>
            </a:xfrm>
            <a:custGeom>
              <a:avLst/>
              <a:gdLst>
                <a:gd name="T0" fmla="*/ 73 w 23"/>
                <a:gd name="T1" fmla="*/ 213 h 74"/>
                <a:gd name="T2" fmla="*/ 0 w 23"/>
                <a:gd name="T3" fmla="*/ 257 h 74"/>
                <a:gd name="T4" fmla="*/ 0 w 23"/>
                <a:gd name="T5" fmla="*/ 48 h 74"/>
                <a:gd name="T6" fmla="*/ 73 w 23"/>
                <a:gd name="T7" fmla="*/ 0 h 74"/>
                <a:gd name="T8" fmla="*/ 73 w 23"/>
                <a:gd name="T9" fmla="*/ 213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74">
                  <a:moveTo>
                    <a:pt x="23" y="61"/>
                  </a:moveTo>
                  <a:cubicBezTo>
                    <a:pt x="16" y="65"/>
                    <a:pt x="8" y="70"/>
                    <a:pt x="0" y="7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0"/>
                    <a:pt x="16" y="5"/>
                    <a:pt x="23" y="0"/>
                  </a:cubicBezTo>
                  <a:lnTo>
                    <a:pt x="23" y="61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65" name="Freeform 353">
              <a:extLst>
                <a:ext uri="{FF2B5EF4-FFF2-40B4-BE49-F238E27FC236}">
                  <a16:creationId xmlns="" xmlns:a16="http://schemas.microsoft.com/office/drawing/2014/main" id="{96AD84B8-323C-4E74-83E5-890C6F8D1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28"/>
              <a:ext cx="30" cy="130"/>
            </a:xfrm>
            <a:custGeom>
              <a:avLst/>
              <a:gdLst>
                <a:gd name="T0" fmla="*/ 53 w 17"/>
                <a:gd name="T1" fmla="*/ 217 h 70"/>
                <a:gd name="T2" fmla="*/ 0 w 17"/>
                <a:gd name="T3" fmla="*/ 241 h 70"/>
                <a:gd name="T4" fmla="*/ 0 w 17"/>
                <a:gd name="T5" fmla="*/ 28 h 70"/>
                <a:gd name="T6" fmla="*/ 53 w 17"/>
                <a:gd name="T7" fmla="*/ 0 h 70"/>
                <a:gd name="T8" fmla="*/ 53 w 17"/>
                <a:gd name="T9" fmla="*/ 21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0">
                  <a:moveTo>
                    <a:pt x="17" y="63"/>
                  </a:moveTo>
                  <a:cubicBezTo>
                    <a:pt x="11" y="65"/>
                    <a:pt x="6" y="68"/>
                    <a:pt x="0" y="7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5"/>
                    <a:pt x="11" y="3"/>
                    <a:pt x="17" y="0"/>
                  </a:cubicBezTo>
                  <a:lnTo>
                    <a:pt x="17" y="63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66" name="Freeform 354">
              <a:extLst>
                <a:ext uri="{FF2B5EF4-FFF2-40B4-BE49-F238E27FC236}">
                  <a16:creationId xmlns="" xmlns:a16="http://schemas.microsoft.com/office/drawing/2014/main" id="{D6C766C5-A549-4624-AB2F-5B1A308E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342"/>
              <a:ext cx="18" cy="140"/>
            </a:xfrm>
            <a:custGeom>
              <a:avLst/>
              <a:gdLst>
                <a:gd name="T0" fmla="*/ 32 w 10"/>
                <a:gd name="T1" fmla="*/ 226 h 75"/>
                <a:gd name="T2" fmla="*/ 0 w 10"/>
                <a:gd name="T3" fmla="*/ 261 h 75"/>
                <a:gd name="T4" fmla="*/ 0 w 10"/>
                <a:gd name="T5" fmla="*/ 35 h 75"/>
                <a:gd name="T6" fmla="*/ 32 w 10"/>
                <a:gd name="T7" fmla="*/ 0 h 75"/>
                <a:gd name="T8" fmla="*/ 32 w 10"/>
                <a:gd name="T9" fmla="*/ 226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5">
                  <a:moveTo>
                    <a:pt x="10" y="65"/>
                  </a:moveTo>
                  <a:cubicBezTo>
                    <a:pt x="7" y="68"/>
                    <a:pt x="4" y="72"/>
                    <a:pt x="0" y="7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6"/>
                    <a:pt x="7" y="3"/>
                    <a:pt x="10" y="0"/>
                  </a:cubicBezTo>
                  <a:lnTo>
                    <a:pt x="10" y="65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67" name="Freeform 355">
              <a:extLst>
                <a:ext uri="{FF2B5EF4-FFF2-40B4-BE49-F238E27FC236}">
                  <a16:creationId xmlns="" xmlns:a16="http://schemas.microsoft.com/office/drawing/2014/main" id="{C2B50B8E-987C-4849-9268-CF1D3B932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487"/>
              <a:ext cx="23" cy="126"/>
            </a:xfrm>
            <a:custGeom>
              <a:avLst/>
              <a:gdLst>
                <a:gd name="T0" fmla="*/ 0 w 13"/>
                <a:gd name="T1" fmla="*/ 229 h 67"/>
                <a:gd name="T2" fmla="*/ 41 w 13"/>
                <a:gd name="T3" fmla="*/ 237 h 67"/>
                <a:gd name="T4" fmla="*/ 41 w 13"/>
                <a:gd name="T5" fmla="*/ 4 h 67"/>
                <a:gd name="T6" fmla="*/ 0 w 13"/>
                <a:gd name="T7" fmla="*/ 0 h 67"/>
                <a:gd name="T8" fmla="*/ 0 w 13"/>
                <a:gd name="T9" fmla="*/ 22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7">
                  <a:moveTo>
                    <a:pt x="0" y="65"/>
                  </a:moveTo>
                  <a:cubicBezTo>
                    <a:pt x="4" y="66"/>
                    <a:pt x="9" y="67"/>
                    <a:pt x="13" y="6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68" name="Freeform 356">
              <a:extLst>
                <a:ext uri="{FF2B5EF4-FFF2-40B4-BE49-F238E27FC236}">
                  <a16:creationId xmlns="" xmlns:a16="http://schemas.microsoft.com/office/drawing/2014/main" id="{A7C341CE-EA41-420A-A165-CAEF30C2A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478"/>
              <a:ext cx="21" cy="127"/>
            </a:xfrm>
            <a:custGeom>
              <a:avLst/>
              <a:gdLst>
                <a:gd name="T0" fmla="*/ 0 w 12"/>
                <a:gd name="T1" fmla="*/ 230 h 68"/>
                <a:gd name="T2" fmla="*/ 37 w 12"/>
                <a:gd name="T3" fmla="*/ 237 h 68"/>
                <a:gd name="T4" fmla="*/ 37 w 12"/>
                <a:gd name="T5" fmla="*/ 7 h 68"/>
                <a:gd name="T6" fmla="*/ 0 w 12"/>
                <a:gd name="T7" fmla="*/ 0 h 68"/>
                <a:gd name="T8" fmla="*/ 0 w 12"/>
                <a:gd name="T9" fmla="*/ 23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8">
                  <a:moveTo>
                    <a:pt x="0" y="66"/>
                  </a:moveTo>
                  <a:cubicBezTo>
                    <a:pt x="4" y="67"/>
                    <a:pt x="8" y="67"/>
                    <a:pt x="12" y="6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69" name="Freeform 357">
              <a:extLst>
                <a:ext uri="{FF2B5EF4-FFF2-40B4-BE49-F238E27FC236}">
                  <a16:creationId xmlns="" xmlns:a16="http://schemas.microsoft.com/office/drawing/2014/main" id="{29EBF06F-940E-47C0-AB00-47C683F43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3392"/>
              <a:ext cx="39" cy="123"/>
            </a:xfrm>
            <a:custGeom>
              <a:avLst/>
              <a:gdLst>
                <a:gd name="T0" fmla="*/ 0 w 22"/>
                <a:gd name="T1" fmla="*/ 181 h 66"/>
                <a:gd name="T2" fmla="*/ 69 w 22"/>
                <a:gd name="T3" fmla="*/ 229 h 66"/>
                <a:gd name="T4" fmla="*/ 69 w 22"/>
                <a:gd name="T5" fmla="*/ 48 h 66"/>
                <a:gd name="T6" fmla="*/ 0 w 22"/>
                <a:gd name="T7" fmla="*/ 0 h 66"/>
                <a:gd name="T8" fmla="*/ 0 w 22"/>
                <a:gd name="T9" fmla="*/ 18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6">
                  <a:moveTo>
                    <a:pt x="0" y="52"/>
                  </a:moveTo>
                  <a:cubicBezTo>
                    <a:pt x="7" y="57"/>
                    <a:pt x="14" y="61"/>
                    <a:pt x="22" y="6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70" name="Freeform 358">
              <a:extLst>
                <a:ext uri="{FF2B5EF4-FFF2-40B4-BE49-F238E27FC236}">
                  <a16:creationId xmlns="" xmlns:a16="http://schemas.microsoft.com/office/drawing/2014/main" id="{33034F1B-EAFA-46D2-9669-9B92070F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297"/>
              <a:ext cx="443" cy="153"/>
            </a:xfrm>
            <a:custGeom>
              <a:avLst/>
              <a:gdLst>
                <a:gd name="T0" fmla="*/ 0 w 253"/>
                <a:gd name="T1" fmla="*/ 285 h 82"/>
                <a:gd name="T2" fmla="*/ 776 w 253"/>
                <a:gd name="T3" fmla="*/ 0 h 82"/>
                <a:gd name="T4" fmla="*/ 0 w 253"/>
                <a:gd name="T5" fmla="*/ 285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3" h="82">
                  <a:moveTo>
                    <a:pt x="0" y="82"/>
                  </a:moveTo>
                  <a:cubicBezTo>
                    <a:pt x="57" y="82"/>
                    <a:pt x="193" y="71"/>
                    <a:pt x="253" y="0"/>
                  </a:cubicBezTo>
                  <a:cubicBezTo>
                    <a:pt x="233" y="14"/>
                    <a:pt x="140" y="68"/>
                    <a:pt x="0" y="82"/>
                  </a:cubicBezTo>
                  <a:close/>
                </a:path>
              </a:pathLst>
            </a:custGeom>
            <a:solidFill>
              <a:srgbClr val="9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71" name="Freeform 359">
              <a:extLst>
                <a:ext uri="{FF2B5EF4-FFF2-40B4-BE49-F238E27FC236}">
                  <a16:creationId xmlns="" xmlns:a16="http://schemas.microsoft.com/office/drawing/2014/main" id="{5CD34B6D-1402-4520-9F01-21CAA8933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3392"/>
              <a:ext cx="39" cy="62"/>
            </a:xfrm>
            <a:custGeom>
              <a:avLst/>
              <a:gdLst>
                <a:gd name="T0" fmla="*/ 0 w 22"/>
                <a:gd name="T1" fmla="*/ 64 h 33"/>
                <a:gd name="T2" fmla="*/ 69 w 22"/>
                <a:gd name="T3" fmla="*/ 116 h 33"/>
                <a:gd name="T4" fmla="*/ 69 w 22"/>
                <a:gd name="T5" fmla="*/ 49 h 33"/>
                <a:gd name="T6" fmla="*/ 0 w 22"/>
                <a:gd name="T7" fmla="*/ 0 h 33"/>
                <a:gd name="T8" fmla="*/ 0 w 22"/>
                <a:gd name="T9" fmla="*/ 6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3">
                  <a:moveTo>
                    <a:pt x="0" y="18"/>
                  </a:moveTo>
                  <a:cubicBezTo>
                    <a:pt x="7" y="24"/>
                    <a:pt x="14" y="29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72" name="Freeform 360">
              <a:extLst>
                <a:ext uri="{FF2B5EF4-FFF2-40B4-BE49-F238E27FC236}">
                  <a16:creationId xmlns="" xmlns:a16="http://schemas.microsoft.com/office/drawing/2014/main" id="{C6058CDD-BF22-4BAF-B750-6B28B50B5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3428"/>
              <a:ext cx="30" cy="52"/>
            </a:xfrm>
            <a:custGeom>
              <a:avLst/>
              <a:gdLst>
                <a:gd name="T0" fmla="*/ 0 w 17"/>
                <a:gd name="T1" fmla="*/ 72 h 28"/>
                <a:gd name="T2" fmla="*/ 53 w 17"/>
                <a:gd name="T3" fmla="*/ 97 h 28"/>
                <a:gd name="T4" fmla="*/ 53 w 17"/>
                <a:gd name="T5" fmla="*/ 28 h 28"/>
                <a:gd name="T6" fmla="*/ 0 w 17"/>
                <a:gd name="T7" fmla="*/ 0 h 28"/>
                <a:gd name="T8" fmla="*/ 0 w 17"/>
                <a:gd name="T9" fmla="*/ 7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8">
                  <a:moveTo>
                    <a:pt x="0" y="21"/>
                  </a:moveTo>
                  <a:cubicBezTo>
                    <a:pt x="5" y="23"/>
                    <a:pt x="11" y="26"/>
                    <a:pt x="17" y="2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73" name="Freeform 361">
              <a:extLst>
                <a:ext uri="{FF2B5EF4-FFF2-40B4-BE49-F238E27FC236}">
                  <a16:creationId xmlns="" xmlns:a16="http://schemas.microsoft.com/office/drawing/2014/main" id="{C09F7424-03BE-4BC7-AF73-ED38A0CC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3392"/>
              <a:ext cx="41" cy="64"/>
            </a:xfrm>
            <a:custGeom>
              <a:avLst/>
              <a:gdLst>
                <a:gd name="T0" fmla="*/ 0 w 23"/>
                <a:gd name="T1" fmla="*/ 120 h 34"/>
                <a:gd name="T2" fmla="*/ 73 w 23"/>
                <a:gd name="T3" fmla="*/ 72 h 34"/>
                <a:gd name="T4" fmla="*/ 73 w 23"/>
                <a:gd name="T5" fmla="*/ 0 h 34"/>
                <a:gd name="T6" fmla="*/ 0 w 23"/>
                <a:gd name="T7" fmla="*/ 49 h 34"/>
                <a:gd name="T8" fmla="*/ 0 w 23"/>
                <a:gd name="T9" fmla="*/ 12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4">
                  <a:moveTo>
                    <a:pt x="0" y="34"/>
                  </a:moveTo>
                  <a:cubicBezTo>
                    <a:pt x="8" y="30"/>
                    <a:pt x="16" y="25"/>
                    <a:pt x="23" y="2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5"/>
                    <a:pt x="8" y="10"/>
                    <a:pt x="0" y="14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74" name="Freeform 362">
              <a:extLst>
                <a:ext uri="{FF2B5EF4-FFF2-40B4-BE49-F238E27FC236}">
                  <a16:creationId xmlns="" xmlns:a16="http://schemas.microsoft.com/office/drawing/2014/main" id="{B8C3494F-C1C1-42E9-AAC3-A2186D6D9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28"/>
              <a:ext cx="30" cy="54"/>
            </a:xfrm>
            <a:custGeom>
              <a:avLst/>
              <a:gdLst>
                <a:gd name="T0" fmla="*/ 0 w 17"/>
                <a:gd name="T1" fmla="*/ 101 h 29"/>
                <a:gd name="T2" fmla="*/ 53 w 17"/>
                <a:gd name="T3" fmla="*/ 76 h 29"/>
                <a:gd name="T4" fmla="*/ 53 w 17"/>
                <a:gd name="T5" fmla="*/ 0 h 29"/>
                <a:gd name="T6" fmla="*/ 0 w 17"/>
                <a:gd name="T7" fmla="*/ 28 h 29"/>
                <a:gd name="T8" fmla="*/ 0 w 17"/>
                <a:gd name="T9" fmla="*/ 10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9">
                  <a:moveTo>
                    <a:pt x="0" y="29"/>
                  </a:moveTo>
                  <a:cubicBezTo>
                    <a:pt x="6" y="27"/>
                    <a:pt x="11" y="24"/>
                    <a:pt x="17" y="2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6" y="5"/>
                    <a:pt x="0" y="8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75" name="Freeform 363">
              <a:extLst>
                <a:ext uri="{FF2B5EF4-FFF2-40B4-BE49-F238E27FC236}">
                  <a16:creationId xmlns="" xmlns:a16="http://schemas.microsoft.com/office/drawing/2014/main" id="{04DDA154-7D51-4CEF-BC26-7DE19638A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342"/>
              <a:ext cx="18" cy="54"/>
            </a:xfrm>
            <a:custGeom>
              <a:avLst/>
              <a:gdLst>
                <a:gd name="T0" fmla="*/ 32 w 10"/>
                <a:gd name="T1" fmla="*/ 63 h 29"/>
                <a:gd name="T2" fmla="*/ 32 w 10"/>
                <a:gd name="T3" fmla="*/ 0 h 29"/>
                <a:gd name="T4" fmla="*/ 0 w 10"/>
                <a:gd name="T5" fmla="*/ 35 h 29"/>
                <a:gd name="T6" fmla="*/ 0 w 10"/>
                <a:gd name="T7" fmla="*/ 101 h 29"/>
                <a:gd name="T8" fmla="*/ 32 w 10"/>
                <a:gd name="T9" fmla="*/ 63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9">
                  <a:moveTo>
                    <a:pt x="10" y="18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6"/>
                    <a:pt x="7" y="22"/>
                    <a:pt x="10" y="18"/>
                  </a:cubicBez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76" name="Freeform 364">
              <a:extLst>
                <a:ext uri="{FF2B5EF4-FFF2-40B4-BE49-F238E27FC236}">
                  <a16:creationId xmlns="" xmlns:a16="http://schemas.microsoft.com/office/drawing/2014/main" id="{FDF8ABCD-2B60-4A36-B718-F11786B67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487"/>
              <a:ext cx="23" cy="45"/>
            </a:xfrm>
            <a:custGeom>
              <a:avLst/>
              <a:gdLst>
                <a:gd name="T0" fmla="*/ 0 w 13"/>
                <a:gd name="T1" fmla="*/ 77 h 24"/>
                <a:gd name="T2" fmla="*/ 41 w 13"/>
                <a:gd name="T3" fmla="*/ 84 h 24"/>
                <a:gd name="T4" fmla="*/ 41 w 13"/>
                <a:gd name="T5" fmla="*/ 4 h 24"/>
                <a:gd name="T6" fmla="*/ 0 w 13"/>
                <a:gd name="T7" fmla="*/ 0 h 24"/>
                <a:gd name="T8" fmla="*/ 0 w 13"/>
                <a:gd name="T9" fmla="*/ 7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4">
                  <a:moveTo>
                    <a:pt x="0" y="22"/>
                  </a:moveTo>
                  <a:cubicBezTo>
                    <a:pt x="4" y="23"/>
                    <a:pt x="9" y="23"/>
                    <a:pt x="13" y="2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77" name="Freeform 365">
              <a:extLst>
                <a:ext uri="{FF2B5EF4-FFF2-40B4-BE49-F238E27FC236}">
                  <a16:creationId xmlns="" xmlns:a16="http://schemas.microsoft.com/office/drawing/2014/main" id="{5F5AC669-C0EE-4A55-8173-7195CAE0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478"/>
              <a:ext cx="21" cy="43"/>
            </a:xfrm>
            <a:custGeom>
              <a:avLst/>
              <a:gdLst>
                <a:gd name="T0" fmla="*/ 0 w 12"/>
                <a:gd name="T1" fmla="*/ 73 h 23"/>
                <a:gd name="T2" fmla="*/ 37 w 12"/>
                <a:gd name="T3" fmla="*/ 80 h 23"/>
                <a:gd name="T4" fmla="*/ 37 w 12"/>
                <a:gd name="T5" fmla="*/ 7 h 23"/>
                <a:gd name="T6" fmla="*/ 0 w 12"/>
                <a:gd name="T7" fmla="*/ 0 h 23"/>
                <a:gd name="T8" fmla="*/ 0 w 12"/>
                <a:gd name="T9" fmla="*/ 7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3">
                  <a:moveTo>
                    <a:pt x="0" y="21"/>
                  </a:moveTo>
                  <a:cubicBezTo>
                    <a:pt x="4" y="22"/>
                    <a:pt x="8" y="23"/>
                    <a:pt x="12" y="2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78" name="Freeform 366">
              <a:extLst>
                <a:ext uri="{FF2B5EF4-FFF2-40B4-BE49-F238E27FC236}">
                  <a16:creationId xmlns="" xmlns:a16="http://schemas.microsoft.com/office/drawing/2014/main" id="{0C846440-36E3-4C38-B32A-8AB1F3C5A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2957"/>
              <a:ext cx="419" cy="213"/>
            </a:xfrm>
            <a:custGeom>
              <a:avLst/>
              <a:gdLst>
                <a:gd name="T0" fmla="*/ 0 w 239"/>
                <a:gd name="T1" fmla="*/ 0 h 114"/>
                <a:gd name="T2" fmla="*/ 735 w 239"/>
                <a:gd name="T3" fmla="*/ 398 h 114"/>
                <a:gd name="T4" fmla="*/ 9 w 239"/>
                <a:gd name="T5" fmla="*/ 88 h 114"/>
                <a:gd name="T6" fmla="*/ 130 w 239"/>
                <a:gd name="T7" fmla="*/ 52 h 114"/>
                <a:gd name="T8" fmla="*/ 0 w 23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14">
                  <a:moveTo>
                    <a:pt x="0" y="0"/>
                  </a:moveTo>
                  <a:cubicBezTo>
                    <a:pt x="52" y="0"/>
                    <a:pt x="213" y="32"/>
                    <a:pt x="239" y="114"/>
                  </a:cubicBezTo>
                  <a:cubicBezTo>
                    <a:pt x="196" y="62"/>
                    <a:pt x="102" y="25"/>
                    <a:pt x="3" y="25"/>
                  </a:cubicBezTo>
                  <a:cubicBezTo>
                    <a:pt x="22" y="23"/>
                    <a:pt x="42" y="21"/>
                    <a:pt x="42" y="15"/>
                  </a:cubicBezTo>
                  <a:cubicBezTo>
                    <a:pt x="42" y="9"/>
                    <a:pt x="20" y="3"/>
                    <a:pt x="0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79" name="Freeform 367">
              <a:extLst>
                <a:ext uri="{FF2B5EF4-FFF2-40B4-BE49-F238E27FC236}">
                  <a16:creationId xmlns="" xmlns:a16="http://schemas.microsoft.com/office/drawing/2014/main" id="{26A7F40C-13A1-4075-8C22-C99C0608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3047"/>
              <a:ext cx="156" cy="151"/>
            </a:xfrm>
            <a:custGeom>
              <a:avLst/>
              <a:gdLst>
                <a:gd name="T0" fmla="*/ 184 w 89"/>
                <a:gd name="T1" fmla="*/ 0 h 81"/>
                <a:gd name="T2" fmla="*/ 0 w 89"/>
                <a:gd name="T3" fmla="*/ 281 h 81"/>
                <a:gd name="T4" fmla="*/ 273 w 89"/>
                <a:gd name="T5" fmla="*/ 32 h 81"/>
                <a:gd name="T6" fmla="*/ 167 w 89"/>
                <a:gd name="T7" fmla="*/ 48 h 81"/>
                <a:gd name="T8" fmla="*/ 184 w 89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81">
                  <a:moveTo>
                    <a:pt x="60" y="0"/>
                  </a:moveTo>
                  <a:cubicBezTo>
                    <a:pt x="41" y="10"/>
                    <a:pt x="1" y="42"/>
                    <a:pt x="0" y="81"/>
                  </a:cubicBezTo>
                  <a:cubicBezTo>
                    <a:pt x="8" y="65"/>
                    <a:pt x="25" y="30"/>
                    <a:pt x="89" y="9"/>
                  </a:cubicBezTo>
                  <a:cubicBezTo>
                    <a:pt x="69" y="16"/>
                    <a:pt x="57" y="17"/>
                    <a:pt x="54" y="14"/>
                  </a:cubicBezTo>
                  <a:cubicBezTo>
                    <a:pt x="52" y="11"/>
                    <a:pt x="54" y="3"/>
                    <a:pt x="60" y="0"/>
                  </a:cubicBez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80" name="Freeform 368">
              <a:extLst>
                <a:ext uri="{FF2B5EF4-FFF2-40B4-BE49-F238E27FC236}">
                  <a16:creationId xmlns="" xmlns:a16="http://schemas.microsoft.com/office/drawing/2014/main" id="{C0C715EE-B7AA-47CB-935A-139A30B25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" y="3300"/>
              <a:ext cx="925" cy="320"/>
            </a:xfrm>
            <a:custGeom>
              <a:avLst/>
              <a:gdLst>
                <a:gd name="T0" fmla="*/ 1621 w 528"/>
                <a:gd name="T1" fmla="*/ 0 h 171"/>
                <a:gd name="T2" fmla="*/ 811 w 528"/>
                <a:gd name="T3" fmla="*/ 382 h 171"/>
                <a:gd name="T4" fmla="*/ 0 w 528"/>
                <a:gd name="T5" fmla="*/ 0 h 171"/>
                <a:gd name="T6" fmla="*/ 0 w 528"/>
                <a:gd name="T7" fmla="*/ 140 h 171"/>
                <a:gd name="T8" fmla="*/ 811 w 528"/>
                <a:gd name="T9" fmla="*/ 599 h 171"/>
                <a:gd name="T10" fmla="*/ 1621 w 528"/>
                <a:gd name="T11" fmla="*/ 140 h 171"/>
                <a:gd name="T12" fmla="*/ 1621 w 528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8" h="171">
                  <a:moveTo>
                    <a:pt x="528" y="0"/>
                  </a:moveTo>
                  <a:cubicBezTo>
                    <a:pt x="496" y="63"/>
                    <a:pt x="390" y="109"/>
                    <a:pt x="264" y="109"/>
                  </a:cubicBezTo>
                  <a:cubicBezTo>
                    <a:pt x="138" y="109"/>
                    <a:pt x="32" y="63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6"/>
                    <a:pt x="118" y="171"/>
                    <a:pt x="264" y="171"/>
                  </a:cubicBezTo>
                  <a:cubicBezTo>
                    <a:pt x="410" y="171"/>
                    <a:pt x="528" y="101"/>
                    <a:pt x="528" y="40"/>
                  </a:cubicBezTo>
                  <a:lnTo>
                    <a:pt x="528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81" name="Freeform 369">
              <a:extLst>
                <a:ext uri="{FF2B5EF4-FFF2-40B4-BE49-F238E27FC236}">
                  <a16:creationId xmlns="" xmlns:a16="http://schemas.microsoft.com/office/drawing/2014/main" id="{0FF947D9-7E34-4F6B-8F78-7C0C87718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284"/>
              <a:ext cx="919" cy="252"/>
            </a:xfrm>
            <a:custGeom>
              <a:avLst/>
              <a:gdLst>
                <a:gd name="T0" fmla="*/ 803 w 525"/>
                <a:gd name="T1" fmla="*/ 370 h 135"/>
                <a:gd name="T2" fmla="*/ 0 w 525"/>
                <a:gd name="T3" fmla="*/ 0 h 135"/>
                <a:gd name="T4" fmla="*/ 803 w 525"/>
                <a:gd name="T5" fmla="*/ 470 h 135"/>
                <a:gd name="T6" fmla="*/ 1609 w 525"/>
                <a:gd name="T7" fmla="*/ 0 h 135"/>
                <a:gd name="T8" fmla="*/ 803 w 525"/>
                <a:gd name="T9" fmla="*/ 37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EFD58D"/>
            </a:solidFill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82" name="Freeform 370">
              <a:extLst>
                <a:ext uri="{FF2B5EF4-FFF2-40B4-BE49-F238E27FC236}">
                  <a16:creationId xmlns="" xmlns:a16="http://schemas.microsoft.com/office/drawing/2014/main" id="{E605D417-DE91-4B73-863C-7D9D5F156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015"/>
              <a:ext cx="917" cy="448"/>
            </a:xfrm>
            <a:custGeom>
              <a:avLst/>
              <a:gdLst>
                <a:gd name="T0" fmla="*/ 1605 w 524"/>
                <a:gd name="T1" fmla="*/ 422 h 240"/>
                <a:gd name="T2" fmla="*/ 803 w 524"/>
                <a:gd name="T3" fmla="*/ 0 h 240"/>
                <a:gd name="T4" fmla="*/ 0 w 524"/>
                <a:gd name="T5" fmla="*/ 411 h 240"/>
                <a:gd name="T6" fmla="*/ 224 w 524"/>
                <a:gd name="T7" fmla="*/ 691 h 240"/>
                <a:gd name="T8" fmla="*/ 803 w 524"/>
                <a:gd name="T9" fmla="*/ 836 h 240"/>
                <a:gd name="T10" fmla="*/ 1384 w 524"/>
                <a:gd name="T11" fmla="*/ 691 h 240"/>
                <a:gd name="T12" fmla="*/ 1605 w 524"/>
                <a:gd name="T13" fmla="*/ 422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83" name="Freeform 371">
              <a:extLst>
                <a:ext uri="{FF2B5EF4-FFF2-40B4-BE49-F238E27FC236}">
                  <a16:creationId xmlns="" xmlns:a16="http://schemas.microsoft.com/office/drawing/2014/main" id="{159C8A72-880B-457A-8EA6-10124785C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3024"/>
              <a:ext cx="917" cy="448"/>
            </a:xfrm>
            <a:custGeom>
              <a:avLst/>
              <a:gdLst>
                <a:gd name="T0" fmla="*/ 1605 w 524"/>
                <a:gd name="T1" fmla="*/ 422 h 240"/>
                <a:gd name="T2" fmla="*/ 803 w 524"/>
                <a:gd name="T3" fmla="*/ 0 h 240"/>
                <a:gd name="T4" fmla="*/ 0 w 524"/>
                <a:gd name="T5" fmla="*/ 411 h 240"/>
                <a:gd name="T6" fmla="*/ 224 w 524"/>
                <a:gd name="T7" fmla="*/ 691 h 240"/>
                <a:gd name="T8" fmla="*/ 803 w 524"/>
                <a:gd name="T9" fmla="*/ 836 h 240"/>
                <a:gd name="T10" fmla="*/ 1384 w 524"/>
                <a:gd name="T11" fmla="*/ 691 h 240"/>
                <a:gd name="T12" fmla="*/ 1605 w 524"/>
                <a:gd name="T13" fmla="*/ 422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84" name="Freeform 372">
              <a:extLst>
                <a:ext uri="{FF2B5EF4-FFF2-40B4-BE49-F238E27FC236}">
                  <a16:creationId xmlns="" xmlns:a16="http://schemas.microsoft.com/office/drawing/2014/main" id="{71E3D8C4-503A-469F-9737-FE505CDAE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3078"/>
              <a:ext cx="863" cy="386"/>
            </a:xfrm>
            <a:custGeom>
              <a:avLst/>
              <a:gdLst>
                <a:gd name="T0" fmla="*/ 756 w 493"/>
                <a:gd name="T1" fmla="*/ 0 h 207"/>
                <a:gd name="T2" fmla="*/ 0 w 493"/>
                <a:gd name="T3" fmla="*/ 407 h 207"/>
                <a:gd name="T4" fmla="*/ 179 w 493"/>
                <a:gd name="T5" fmla="*/ 574 h 207"/>
                <a:gd name="T6" fmla="*/ 756 w 493"/>
                <a:gd name="T7" fmla="*/ 720 h 207"/>
                <a:gd name="T8" fmla="*/ 1339 w 493"/>
                <a:gd name="T9" fmla="*/ 574 h 207"/>
                <a:gd name="T10" fmla="*/ 1511 w 493"/>
                <a:gd name="T11" fmla="*/ 414 h 207"/>
                <a:gd name="T12" fmla="*/ 756 w 493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3" h="207">
                  <a:moveTo>
                    <a:pt x="247" y="0"/>
                  </a:moveTo>
                  <a:cubicBezTo>
                    <a:pt x="128" y="0"/>
                    <a:pt x="15" y="51"/>
                    <a:pt x="0" y="117"/>
                  </a:cubicBezTo>
                  <a:cubicBezTo>
                    <a:pt x="13" y="135"/>
                    <a:pt x="32" y="151"/>
                    <a:pt x="58" y="165"/>
                  </a:cubicBezTo>
                  <a:cubicBezTo>
                    <a:pt x="108" y="192"/>
                    <a:pt x="175" y="207"/>
                    <a:pt x="247" y="207"/>
                  </a:cubicBezTo>
                  <a:cubicBezTo>
                    <a:pt x="319" y="207"/>
                    <a:pt x="386" y="192"/>
                    <a:pt x="437" y="165"/>
                  </a:cubicBezTo>
                  <a:cubicBezTo>
                    <a:pt x="461" y="151"/>
                    <a:pt x="480" y="136"/>
                    <a:pt x="493" y="119"/>
                  </a:cubicBezTo>
                  <a:cubicBezTo>
                    <a:pt x="489" y="58"/>
                    <a:pt x="363" y="0"/>
                    <a:pt x="247" y="0"/>
                  </a:cubicBezTo>
                  <a:close/>
                </a:path>
              </a:pathLst>
            </a:custGeom>
            <a:solidFill>
              <a:srgbClr val="FFF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85" name="Freeform 373">
              <a:extLst>
                <a:ext uri="{FF2B5EF4-FFF2-40B4-BE49-F238E27FC236}">
                  <a16:creationId xmlns="" xmlns:a16="http://schemas.microsoft.com/office/drawing/2014/main" id="{340F0652-76D6-4795-89CE-124A1497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3032"/>
              <a:ext cx="539" cy="205"/>
            </a:xfrm>
            <a:custGeom>
              <a:avLst/>
              <a:gdLst>
                <a:gd name="T0" fmla="*/ 0 w 308"/>
                <a:gd name="T1" fmla="*/ 382 h 110"/>
                <a:gd name="T2" fmla="*/ 707 w 308"/>
                <a:gd name="T3" fmla="*/ 0 h 110"/>
                <a:gd name="T4" fmla="*/ 943 w 308"/>
                <a:gd name="T5" fmla="*/ 32 h 110"/>
                <a:gd name="T6" fmla="*/ 0 w 308"/>
                <a:gd name="T7" fmla="*/ 382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8" h="110">
                  <a:moveTo>
                    <a:pt x="0" y="110"/>
                  </a:moveTo>
                  <a:cubicBezTo>
                    <a:pt x="14" y="48"/>
                    <a:pt x="120" y="0"/>
                    <a:pt x="231" y="0"/>
                  </a:cubicBezTo>
                  <a:cubicBezTo>
                    <a:pt x="257" y="0"/>
                    <a:pt x="283" y="3"/>
                    <a:pt x="308" y="9"/>
                  </a:cubicBezTo>
                  <a:cubicBezTo>
                    <a:pt x="254" y="0"/>
                    <a:pt x="49" y="6"/>
                    <a:pt x="0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86" name="Freeform 374">
              <a:extLst>
                <a:ext uri="{FF2B5EF4-FFF2-40B4-BE49-F238E27FC236}">
                  <a16:creationId xmlns="" xmlns:a16="http://schemas.microsoft.com/office/drawing/2014/main" id="{0CE77E47-52F6-4B61-B15A-C9D85005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015"/>
              <a:ext cx="917" cy="448"/>
            </a:xfrm>
            <a:custGeom>
              <a:avLst/>
              <a:gdLst>
                <a:gd name="T0" fmla="*/ 1605 w 524"/>
                <a:gd name="T1" fmla="*/ 422 h 240"/>
                <a:gd name="T2" fmla="*/ 803 w 524"/>
                <a:gd name="T3" fmla="*/ 0 h 240"/>
                <a:gd name="T4" fmla="*/ 0 w 524"/>
                <a:gd name="T5" fmla="*/ 411 h 240"/>
                <a:gd name="T6" fmla="*/ 224 w 524"/>
                <a:gd name="T7" fmla="*/ 691 h 240"/>
                <a:gd name="T8" fmla="*/ 803 w 524"/>
                <a:gd name="T9" fmla="*/ 836 h 240"/>
                <a:gd name="T10" fmla="*/ 1384 w 524"/>
                <a:gd name="T11" fmla="*/ 691 h 240"/>
                <a:gd name="T12" fmla="*/ 1605 w 524"/>
                <a:gd name="T13" fmla="*/ 422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87" name="Freeform 375">
              <a:extLst>
                <a:ext uri="{FF2B5EF4-FFF2-40B4-BE49-F238E27FC236}">
                  <a16:creationId xmlns="" xmlns:a16="http://schemas.microsoft.com/office/drawing/2014/main" id="{317BABD3-5C4D-49DC-9241-2D1E696B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3204"/>
              <a:ext cx="961" cy="427"/>
            </a:xfrm>
            <a:custGeom>
              <a:avLst/>
              <a:gdLst>
                <a:gd name="T0" fmla="*/ 1682 w 549"/>
                <a:gd name="T1" fmla="*/ 282 h 229"/>
                <a:gd name="T2" fmla="*/ 840 w 549"/>
                <a:gd name="T3" fmla="*/ 796 h 229"/>
                <a:gd name="T4" fmla="*/ 0 w 549"/>
                <a:gd name="T5" fmla="*/ 282 h 229"/>
                <a:gd name="T6" fmla="*/ 0 w 549"/>
                <a:gd name="T7" fmla="*/ 0 h 229"/>
                <a:gd name="T8" fmla="*/ 840 w 549"/>
                <a:gd name="T9" fmla="*/ 518 h 229"/>
                <a:gd name="T10" fmla="*/ 1682 w 549"/>
                <a:gd name="T11" fmla="*/ 0 h 229"/>
                <a:gd name="T12" fmla="*/ 1682 w 549"/>
                <a:gd name="T13" fmla="*/ 282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9" h="229">
                  <a:moveTo>
                    <a:pt x="549" y="81"/>
                  </a:moveTo>
                  <a:cubicBezTo>
                    <a:pt x="549" y="163"/>
                    <a:pt x="426" y="229"/>
                    <a:pt x="274" y="229"/>
                  </a:cubicBezTo>
                  <a:cubicBezTo>
                    <a:pt x="123" y="229"/>
                    <a:pt x="0" y="163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123" y="149"/>
                    <a:pt x="274" y="149"/>
                  </a:cubicBezTo>
                  <a:cubicBezTo>
                    <a:pt x="426" y="149"/>
                    <a:pt x="549" y="82"/>
                    <a:pt x="549" y="0"/>
                  </a:cubicBezTo>
                  <a:lnTo>
                    <a:pt x="549" y="81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88" name="Oval 376">
              <a:extLst>
                <a:ext uri="{FF2B5EF4-FFF2-40B4-BE49-F238E27FC236}">
                  <a16:creationId xmlns="" xmlns:a16="http://schemas.microsoft.com/office/drawing/2014/main" id="{E9AD5775-C831-4022-846F-479080733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2927"/>
              <a:ext cx="961" cy="555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89" name="Freeform 377">
              <a:extLst>
                <a:ext uri="{FF2B5EF4-FFF2-40B4-BE49-F238E27FC236}">
                  <a16:creationId xmlns="" xmlns:a16="http://schemas.microsoft.com/office/drawing/2014/main" id="{DDD29C8F-B762-4767-874E-8880F716E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517"/>
            </a:xfrm>
            <a:custGeom>
              <a:avLst/>
              <a:gdLst>
                <a:gd name="T0" fmla="*/ 229 w 529"/>
                <a:gd name="T1" fmla="*/ 819 h 277"/>
                <a:gd name="T2" fmla="*/ 0 w 529"/>
                <a:gd name="T3" fmla="*/ 482 h 277"/>
                <a:gd name="T4" fmla="*/ 229 w 529"/>
                <a:gd name="T5" fmla="*/ 146 h 277"/>
                <a:gd name="T6" fmla="*/ 809 w 529"/>
                <a:gd name="T7" fmla="*/ 0 h 277"/>
                <a:gd name="T8" fmla="*/ 1392 w 529"/>
                <a:gd name="T9" fmla="*/ 146 h 277"/>
                <a:gd name="T10" fmla="*/ 1621 w 529"/>
                <a:gd name="T11" fmla="*/ 482 h 277"/>
                <a:gd name="T12" fmla="*/ 1392 w 529"/>
                <a:gd name="T13" fmla="*/ 819 h 277"/>
                <a:gd name="T14" fmla="*/ 809 w 529"/>
                <a:gd name="T15" fmla="*/ 965 h 277"/>
                <a:gd name="T16" fmla="*/ 229 w 529"/>
                <a:gd name="T17" fmla="*/ 81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90" name="Freeform 378">
              <a:extLst>
                <a:ext uri="{FF2B5EF4-FFF2-40B4-BE49-F238E27FC236}">
                  <a16:creationId xmlns="" xmlns:a16="http://schemas.microsoft.com/office/drawing/2014/main" id="{86989982-6A88-4944-A3E6-6B1A71526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075"/>
              <a:ext cx="681" cy="112"/>
            </a:xfrm>
            <a:custGeom>
              <a:avLst/>
              <a:gdLst>
                <a:gd name="T0" fmla="*/ 0 w 389"/>
                <a:gd name="T1" fmla="*/ 164 h 60"/>
                <a:gd name="T2" fmla="*/ 0 w 389"/>
                <a:gd name="T3" fmla="*/ 164 h 60"/>
                <a:gd name="T4" fmla="*/ 571 w 389"/>
                <a:gd name="T5" fmla="*/ 7 h 60"/>
                <a:gd name="T6" fmla="*/ 1192 w 389"/>
                <a:gd name="T7" fmla="*/ 209 h 60"/>
                <a:gd name="T8" fmla="*/ 1192 w 389"/>
                <a:gd name="T9" fmla="*/ 209 h 60"/>
                <a:gd name="T10" fmla="*/ 571 w 389"/>
                <a:gd name="T11" fmla="*/ 0 h 60"/>
                <a:gd name="T12" fmla="*/ 0 w 389"/>
                <a:gd name="T13" fmla="*/ 164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60">
                  <a:moveTo>
                    <a:pt x="0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8" y="18"/>
                    <a:pt x="118" y="2"/>
                    <a:pt x="186" y="2"/>
                  </a:cubicBezTo>
                  <a:cubicBezTo>
                    <a:pt x="258" y="2"/>
                    <a:pt x="340" y="25"/>
                    <a:pt x="389" y="60"/>
                  </a:cubicBezTo>
                  <a:cubicBezTo>
                    <a:pt x="389" y="60"/>
                    <a:pt x="389" y="60"/>
                    <a:pt x="389" y="60"/>
                  </a:cubicBezTo>
                  <a:cubicBezTo>
                    <a:pt x="340" y="24"/>
                    <a:pt x="258" y="0"/>
                    <a:pt x="186" y="0"/>
                  </a:cubicBezTo>
                  <a:cubicBezTo>
                    <a:pt x="118" y="0"/>
                    <a:pt x="48" y="18"/>
                    <a:pt x="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91" name="Oval 379">
              <a:extLst>
                <a:ext uri="{FF2B5EF4-FFF2-40B4-BE49-F238E27FC236}">
                  <a16:creationId xmlns="" xmlns:a16="http://schemas.microsoft.com/office/drawing/2014/main" id="{64E41DE0-043E-4879-83E2-5D3D95AF8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3444"/>
              <a:ext cx="25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92" name="Oval 380">
              <a:extLst>
                <a:ext uri="{FF2B5EF4-FFF2-40B4-BE49-F238E27FC236}">
                  <a16:creationId xmlns="" xmlns:a16="http://schemas.microsoft.com/office/drawing/2014/main" id="{D62DCF8C-EED1-4D08-BAAF-75807BF6F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3463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93" name="Oval 381">
              <a:extLst>
                <a:ext uri="{FF2B5EF4-FFF2-40B4-BE49-F238E27FC236}">
                  <a16:creationId xmlns="" xmlns:a16="http://schemas.microsoft.com/office/drawing/2014/main" id="{3CA85FF2-4442-48E5-9792-AA7A7A1CD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437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94" name="Freeform 382">
              <a:extLst>
                <a:ext uri="{FF2B5EF4-FFF2-40B4-BE49-F238E27FC236}">
                  <a16:creationId xmlns="" xmlns:a16="http://schemas.microsoft.com/office/drawing/2014/main" id="{0B5EC982-761F-49A0-96CE-F9D4BB66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133"/>
              <a:ext cx="40" cy="43"/>
            </a:xfrm>
            <a:custGeom>
              <a:avLst/>
              <a:gdLst>
                <a:gd name="T0" fmla="*/ 5 w 23"/>
                <a:gd name="T1" fmla="*/ 52 h 23"/>
                <a:gd name="T2" fmla="*/ 24 w 23"/>
                <a:gd name="T3" fmla="*/ 7 h 23"/>
                <a:gd name="T4" fmla="*/ 64 w 23"/>
                <a:gd name="T5" fmla="*/ 28 h 23"/>
                <a:gd name="T6" fmla="*/ 45 w 23"/>
                <a:gd name="T7" fmla="*/ 73 h 23"/>
                <a:gd name="T8" fmla="*/ 5 w 23"/>
                <a:gd name="T9" fmla="*/ 5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3">
                  <a:moveTo>
                    <a:pt x="2" y="15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ubicBezTo>
                    <a:pt x="10" y="23"/>
                    <a:pt x="4" y="20"/>
                    <a:pt x="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95" name="Freeform 383">
              <a:extLst>
                <a:ext uri="{FF2B5EF4-FFF2-40B4-BE49-F238E27FC236}">
                  <a16:creationId xmlns="" xmlns:a16="http://schemas.microsoft.com/office/drawing/2014/main" id="{09C4EB2D-0961-4545-9336-8C0C8F03B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127"/>
              <a:ext cx="28" cy="30"/>
            </a:xfrm>
            <a:custGeom>
              <a:avLst/>
              <a:gdLst>
                <a:gd name="T0" fmla="*/ 4 w 16"/>
                <a:gd name="T1" fmla="*/ 36 h 16"/>
                <a:gd name="T2" fmla="*/ 16 w 16"/>
                <a:gd name="T3" fmla="*/ 4 h 16"/>
                <a:gd name="T4" fmla="*/ 46 w 16"/>
                <a:gd name="T5" fmla="*/ 17 h 16"/>
                <a:gd name="T6" fmla="*/ 32 w 16"/>
                <a:gd name="T7" fmla="*/ 49 h 16"/>
                <a:gd name="T8" fmla="*/ 4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3" y="2"/>
                    <a:pt x="15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96" name="Freeform 384">
              <a:extLst>
                <a:ext uri="{FF2B5EF4-FFF2-40B4-BE49-F238E27FC236}">
                  <a16:creationId xmlns="" xmlns:a16="http://schemas.microsoft.com/office/drawing/2014/main" id="{9565B107-814C-42B6-8A81-4864C7624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3163"/>
              <a:ext cx="28" cy="29"/>
            </a:xfrm>
            <a:custGeom>
              <a:avLst/>
              <a:gdLst>
                <a:gd name="T0" fmla="*/ 4 w 16"/>
                <a:gd name="T1" fmla="*/ 33 h 16"/>
                <a:gd name="T2" fmla="*/ 19 w 16"/>
                <a:gd name="T3" fmla="*/ 4 h 16"/>
                <a:gd name="T4" fmla="*/ 46 w 16"/>
                <a:gd name="T5" fmla="*/ 16 h 16"/>
                <a:gd name="T6" fmla="*/ 32 w 16"/>
                <a:gd name="T7" fmla="*/ 45 h 16"/>
                <a:gd name="T8" fmla="*/ 4 w 16"/>
                <a:gd name="T9" fmla="*/ 3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97" name="Freeform 385">
              <a:extLst>
                <a:ext uri="{FF2B5EF4-FFF2-40B4-BE49-F238E27FC236}">
                  <a16:creationId xmlns="" xmlns:a16="http://schemas.microsoft.com/office/drawing/2014/main" id="{A725C43F-30A3-4DBD-9259-13557D68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2759"/>
              <a:ext cx="902" cy="855"/>
            </a:xfrm>
            <a:custGeom>
              <a:avLst/>
              <a:gdLst>
                <a:gd name="T0" fmla="*/ 1487 w 515"/>
                <a:gd name="T1" fmla="*/ 1374 h 458"/>
                <a:gd name="T2" fmla="*/ 531 w 515"/>
                <a:gd name="T3" fmla="*/ 1157 h 458"/>
                <a:gd name="T4" fmla="*/ 166 w 515"/>
                <a:gd name="T5" fmla="*/ 129 h 458"/>
                <a:gd name="T6" fmla="*/ 257 w 515"/>
                <a:gd name="T7" fmla="*/ 0 h 458"/>
                <a:gd name="T8" fmla="*/ 624 w 515"/>
                <a:gd name="T9" fmla="*/ 1029 h 458"/>
                <a:gd name="T10" fmla="*/ 1580 w 515"/>
                <a:gd name="T11" fmla="*/ 1243 h 458"/>
                <a:gd name="T12" fmla="*/ 1487 w 515"/>
                <a:gd name="T13" fmla="*/ 1374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5" h="458">
                  <a:moveTo>
                    <a:pt x="485" y="394"/>
                  </a:moveTo>
                  <a:cubicBezTo>
                    <a:pt x="432" y="458"/>
                    <a:pt x="292" y="430"/>
                    <a:pt x="173" y="332"/>
                  </a:cubicBezTo>
                  <a:cubicBezTo>
                    <a:pt x="54" y="233"/>
                    <a:pt x="0" y="101"/>
                    <a:pt x="54" y="3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0" y="65"/>
                    <a:pt x="84" y="197"/>
                    <a:pt x="203" y="295"/>
                  </a:cubicBezTo>
                  <a:cubicBezTo>
                    <a:pt x="322" y="394"/>
                    <a:pt x="462" y="422"/>
                    <a:pt x="515" y="357"/>
                  </a:cubicBezTo>
                  <a:lnTo>
                    <a:pt x="485" y="394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98" name="Freeform 386">
              <a:extLst>
                <a:ext uri="{FF2B5EF4-FFF2-40B4-BE49-F238E27FC236}">
                  <a16:creationId xmlns="" xmlns:a16="http://schemas.microsoft.com/office/drawing/2014/main" id="{C3BABAA6-09CD-4A9F-99C6-BC243F0E4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2640"/>
              <a:ext cx="942" cy="907"/>
            </a:xfrm>
            <a:custGeom>
              <a:avLst/>
              <a:gdLst>
                <a:gd name="T0" fmla="*/ 166 w 538"/>
                <a:gd name="T1" fmla="*/ 222 h 486"/>
                <a:gd name="T2" fmla="*/ 1122 w 538"/>
                <a:gd name="T3" fmla="*/ 439 h 486"/>
                <a:gd name="T4" fmla="*/ 1487 w 538"/>
                <a:gd name="T5" fmla="*/ 1467 h 486"/>
                <a:gd name="T6" fmla="*/ 531 w 538"/>
                <a:gd name="T7" fmla="*/ 1250 h 486"/>
                <a:gd name="T8" fmla="*/ 166 w 538"/>
                <a:gd name="T9" fmla="*/ 222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486">
                  <a:moveTo>
                    <a:pt x="54" y="64"/>
                  </a:moveTo>
                  <a:cubicBezTo>
                    <a:pt x="107" y="0"/>
                    <a:pt x="247" y="27"/>
                    <a:pt x="366" y="126"/>
                  </a:cubicBezTo>
                  <a:cubicBezTo>
                    <a:pt x="485" y="225"/>
                    <a:pt x="538" y="357"/>
                    <a:pt x="485" y="421"/>
                  </a:cubicBezTo>
                  <a:cubicBezTo>
                    <a:pt x="432" y="486"/>
                    <a:pt x="292" y="458"/>
                    <a:pt x="173" y="359"/>
                  </a:cubicBezTo>
                  <a:cubicBezTo>
                    <a:pt x="54" y="261"/>
                    <a:pt x="0" y="129"/>
                    <a:pt x="54" y="64"/>
                  </a:cubicBezTo>
                  <a:close/>
                </a:path>
              </a:pathLst>
            </a:custGeom>
            <a:solidFill>
              <a:srgbClr val="F0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99" name="Freeform 387">
              <a:extLst>
                <a:ext uri="{FF2B5EF4-FFF2-40B4-BE49-F238E27FC236}">
                  <a16:creationId xmlns="" xmlns:a16="http://schemas.microsoft.com/office/drawing/2014/main" id="{69EFA810-209D-4751-BC77-817F5B998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2733"/>
              <a:ext cx="755" cy="721"/>
            </a:xfrm>
            <a:custGeom>
              <a:avLst/>
              <a:gdLst>
                <a:gd name="T0" fmla="*/ 58 w 431"/>
                <a:gd name="T1" fmla="*/ 486 h 386"/>
                <a:gd name="T2" fmla="*/ 58 w 431"/>
                <a:gd name="T3" fmla="*/ 486 h 386"/>
                <a:gd name="T4" fmla="*/ 61 w 431"/>
                <a:gd name="T5" fmla="*/ 108 h 386"/>
                <a:gd name="T6" fmla="*/ 387 w 431"/>
                <a:gd name="T7" fmla="*/ 32 h 386"/>
                <a:gd name="T8" fmla="*/ 906 w 431"/>
                <a:gd name="T9" fmla="*/ 334 h 386"/>
                <a:gd name="T10" fmla="*/ 1265 w 431"/>
                <a:gd name="T11" fmla="*/ 857 h 386"/>
                <a:gd name="T12" fmla="*/ 1261 w 431"/>
                <a:gd name="T13" fmla="*/ 1238 h 386"/>
                <a:gd name="T14" fmla="*/ 935 w 431"/>
                <a:gd name="T15" fmla="*/ 1311 h 386"/>
                <a:gd name="T16" fmla="*/ 413 w 431"/>
                <a:gd name="T17" fmla="*/ 1009 h 386"/>
                <a:gd name="T18" fmla="*/ 58 w 431"/>
                <a:gd name="T19" fmla="*/ 486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1" h="386">
                  <a:moveTo>
                    <a:pt x="19" y="139"/>
                  </a:moveTo>
                  <a:cubicBezTo>
                    <a:pt x="19" y="139"/>
                    <a:pt x="19" y="139"/>
                    <a:pt x="19" y="139"/>
                  </a:cubicBezTo>
                  <a:cubicBezTo>
                    <a:pt x="0" y="93"/>
                    <a:pt x="0" y="54"/>
                    <a:pt x="20" y="31"/>
                  </a:cubicBezTo>
                  <a:cubicBezTo>
                    <a:pt x="39" y="7"/>
                    <a:pt x="77" y="0"/>
                    <a:pt x="126" y="9"/>
                  </a:cubicBezTo>
                  <a:cubicBezTo>
                    <a:pt x="181" y="20"/>
                    <a:pt x="241" y="51"/>
                    <a:pt x="295" y="96"/>
                  </a:cubicBezTo>
                  <a:cubicBezTo>
                    <a:pt x="350" y="141"/>
                    <a:pt x="391" y="194"/>
                    <a:pt x="412" y="246"/>
                  </a:cubicBezTo>
                  <a:cubicBezTo>
                    <a:pt x="431" y="293"/>
                    <a:pt x="430" y="331"/>
                    <a:pt x="411" y="355"/>
                  </a:cubicBezTo>
                  <a:cubicBezTo>
                    <a:pt x="392" y="378"/>
                    <a:pt x="354" y="386"/>
                    <a:pt x="305" y="376"/>
                  </a:cubicBezTo>
                  <a:cubicBezTo>
                    <a:pt x="250" y="365"/>
                    <a:pt x="190" y="334"/>
                    <a:pt x="135" y="289"/>
                  </a:cubicBezTo>
                  <a:cubicBezTo>
                    <a:pt x="81" y="244"/>
                    <a:pt x="40" y="191"/>
                    <a:pt x="19" y="139"/>
                  </a:cubicBezTo>
                  <a:close/>
                </a:path>
              </a:pathLst>
            </a:custGeom>
            <a:solidFill>
              <a:srgbClr val="CE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00" name="Freeform 388">
              <a:extLst>
                <a:ext uri="{FF2B5EF4-FFF2-40B4-BE49-F238E27FC236}">
                  <a16:creationId xmlns="" xmlns:a16="http://schemas.microsoft.com/office/drawing/2014/main" id="{98929900-E334-4C78-B9F0-B9456D65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2733"/>
              <a:ext cx="725" cy="669"/>
            </a:xfrm>
            <a:custGeom>
              <a:avLst/>
              <a:gdLst>
                <a:gd name="T0" fmla="*/ 1212 w 414"/>
                <a:gd name="T1" fmla="*/ 860 h 358"/>
                <a:gd name="T2" fmla="*/ 853 w 414"/>
                <a:gd name="T3" fmla="*/ 335 h 358"/>
                <a:gd name="T4" fmla="*/ 334 w 414"/>
                <a:gd name="T5" fmla="*/ 32 h 358"/>
                <a:gd name="T6" fmla="*/ 9 w 414"/>
                <a:gd name="T7" fmla="*/ 108 h 358"/>
                <a:gd name="T8" fmla="*/ 0 w 414"/>
                <a:gd name="T9" fmla="*/ 120 h 358"/>
                <a:gd name="T10" fmla="*/ 270 w 414"/>
                <a:gd name="T11" fmla="*/ 80 h 358"/>
                <a:gd name="T12" fmla="*/ 816 w 414"/>
                <a:gd name="T13" fmla="*/ 387 h 358"/>
                <a:gd name="T14" fmla="*/ 1184 w 414"/>
                <a:gd name="T15" fmla="*/ 940 h 358"/>
                <a:gd name="T16" fmla="*/ 1200 w 414"/>
                <a:gd name="T17" fmla="*/ 1250 h 358"/>
                <a:gd name="T18" fmla="*/ 1208 w 414"/>
                <a:gd name="T19" fmla="*/ 1239 h 358"/>
                <a:gd name="T20" fmla="*/ 1212 w 414"/>
                <a:gd name="T21" fmla="*/ 860 h 3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4" h="358">
                  <a:moveTo>
                    <a:pt x="395" y="246"/>
                  </a:moveTo>
                  <a:cubicBezTo>
                    <a:pt x="374" y="194"/>
                    <a:pt x="333" y="141"/>
                    <a:pt x="278" y="96"/>
                  </a:cubicBezTo>
                  <a:cubicBezTo>
                    <a:pt x="224" y="51"/>
                    <a:pt x="164" y="20"/>
                    <a:pt x="109" y="9"/>
                  </a:cubicBezTo>
                  <a:cubicBezTo>
                    <a:pt x="60" y="0"/>
                    <a:pt x="22" y="7"/>
                    <a:pt x="3" y="31"/>
                  </a:cubicBezTo>
                  <a:cubicBezTo>
                    <a:pt x="2" y="32"/>
                    <a:pt x="1" y="33"/>
                    <a:pt x="0" y="34"/>
                  </a:cubicBezTo>
                  <a:cubicBezTo>
                    <a:pt x="23" y="22"/>
                    <a:pt x="53" y="20"/>
                    <a:pt x="88" y="23"/>
                  </a:cubicBezTo>
                  <a:cubicBezTo>
                    <a:pt x="149" y="29"/>
                    <a:pt x="210" y="64"/>
                    <a:pt x="266" y="111"/>
                  </a:cubicBezTo>
                  <a:cubicBezTo>
                    <a:pt x="323" y="157"/>
                    <a:pt x="369" y="211"/>
                    <a:pt x="386" y="269"/>
                  </a:cubicBezTo>
                  <a:cubicBezTo>
                    <a:pt x="395" y="303"/>
                    <a:pt x="400" y="333"/>
                    <a:pt x="391" y="358"/>
                  </a:cubicBezTo>
                  <a:cubicBezTo>
                    <a:pt x="392" y="357"/>
                    <a:pt x="393" y="356"/>
                    <a:pt x="394" y="355"/>
                  </a:cubicBezTo>
                  <a:cubicBezTo>
                    <a:pt x="413" y="331"/>
                    <a:pt x="414" y="293"/>
                    <a:pt x="395" y="246"/>
                  </a:cubicBezTo>
                  <a:close/>
                </a:path>
              </a:pathLst>
            </a:custGeom>
            <a:solidFill>
              <a:srgbClr val="9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01" name="Freeform 389">
              <a:extLst>
                <a:ext uri="{FF2B5EF4-FFF2-40B4-BE49-F238E27FC236}">
                  <a16:creationId xmlns="" xmlns:a16="http://schemas.microsoft.com/office/drawing/2014/main" id="{ECDFC8BB-A55A-4C9E-83E5-5EBB4794F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940"/>
              <a:ext cx="58" cy="90"/>
            </a:xfrm>
            <a:custGeom>
              <a:avLst/>
              <a:gdLst>
                <a:gd name="T0" fmla="*/ 0 w 33"/>
                <a:gd name="T1" fmla="*/ 128 h 48"/>
                <a:gd name="T2" fmla="*/ 9 w 33"/>
                <a:gd name="T3" fmla="*/ 169 h 48"/>
                <a:gd name="T4" fmla="*/ 102 w 33"/>
                <a:gd name="T5" fmla="*/ 43 h 48"/>
                <a:gd name="T6" fmla="*/ 93 w 33"/>
                <a:gd name="T7" fmla="*/ 0 h 48"/>
                <a:gd name="T8" fmla="*/ 0 w 33"/>
                <a:gd name="T9" fmla="*/ 12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48">
                  <a:moveTo>
                    <a:pt x="0" y="36"/>
                  </a:moveTo>
                  <a:cubicBezTo>
                    <a:pt x="1" y="40"/>
                    <a:pt x="2" y="44"/>
                    <a:pt x="3" y="4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8"/>
                    <a:pt x="31" y="4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02" name="Freeform 390">
              <a:extLst>
                <a:ext uri="{FF2B5EF4-FFF2-40B4-BE49-F238E27FC236}">
                  <a16:creationId xmlns="" xmlns:a16="http://schemas.microsoft.com/office/drawing/2014/main" id="{65BEAB49-BE12-4290-A1CD-FCAA21B94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2978"/>
              <a:ext cx="70" cy="117"/>
            </a:xfrm>
            <a:custGeom>
              <a:avLst/>
              <a:gdLst>
                <a:gd name="T0" fmla="*/ 0 w 40"/>
                <a:gd name="T1" fmla="*/ 124 h 63"/>
                <a:gd name="T2" fmla="*/ 32 w 40"/>
                <a:gd name="T3" fmla="*/ 217 h 63"/>
                <a:gd name="T4" fmla="*/ 123 w 40"/>
                <a:gd name="T5" fmla="*/ 93 h 63"/>
                <a:gd name="T6" fmla="*/ 93 w 40"/>
                <a:gd name="T7" fmla="*/ 0 h 63"/>
                <a:gd name="T8" fmla="*/ 0 w 40"/>
                <a:gd name="T9" fmla="*/ 124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63">
                  <a:moveTo>
                    <a:pt x="0" y="36"/>
                  </a:moveTo>
                  <a:cubicBezTo>
                    <a:pt x="3" y="45"/>
                    <a:pt x="6" y="54"/>
                    <a:pt x="10" y="63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6" y="18"/>
                    <a:pt x="33" y="9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03" name="Freeform 391">
              <a:extLst>
                <a:ext uri="{FF2B5EF4-FFF2-40B4-BE49-F238E27FC236}">
                  <a16:creationId xmlns="" xmlns:a16="http://schemas.microsoft.com/office/drawing/2014/main" id="{BCEC4592-3143-4889-9E25-09BCFB6C4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26"/>
              <a:ext cx="74" cy="92"/>
            </a:xfrm>
            <a:custGeom>
              <a:avLst/>
              <a:gdLst>
                <a:gd name="T0" fmla="*/ 0 w 42"/>
                <a:gd name="T1" fmla="*/ 130 h 49"/>
                <a:gd name="T2" fmla="*/ 37 w 42"/>
                <a:gd name="T3" fmla="*/ 173 h 49"/>
                <a:gd name="T4" fmla="*/ 130 w 42"/>
                <a:gd name="T5" fmla="*/ 45 h 49"/>
                <a:gd name="T6" fmla="*/ 93 w 42"/>
                <a:gd name="T7" fmla="*/ 0 h 49"/>
                <a:gd name="T8" fmla="*/ 0 w 42"/>
                <a:gd name="T9" fmla="*/ 13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9">
                  <a:moveTo>
                    <a:pt x="0" y="37"/>
                  </a:moveTo>
                  <a:cubicBezTo>
                    <a:pt x="4" y="41"/>
                    <a:pt x="8" y="45"/>
                    <a:pt x="12" y="4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8" y="9"/>
                    <a:pt x="34" y="5"/>
                    <a:pt x="30" y="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04" name="Freeform 392">
              <a:extLst>
                <a:ext uri="{FF2B5EF4-FFF2-40B4-BE49-F238E27FC236}">
                  <a16:creationId xmlns="" xmlns:a16="http://schemas.microsoft.com/office/drawing/2014/main" id="{C4551CB2-6CAB-447D-972E-AF83189C1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" y="3256"/>
              <a:ext cx="60" cy="75"/>
            </a:xfrm>
            <a:custGeom>
              <a:avLst/>
              <a:gdLst>
                <a:gd name="T0" fmla="*/ 0 w 34"/>
                <a:gd name="T1" fmla="*/ 128 h 40"/>
                <a:gd name="T2" fmla="*/ 12 w 34"/>
                <a:gd name="T3" fmla="*/ 141 h 40"/>
                <a:gd name="T4" fmla="*/ 106 w 34"/>
                <a:gd name="T5" fmla="*/ 15 h 40"/>
                <a:gd name="T6" fmla="*/ 94 w 34"/>
                <a:gd name="T7" fmla="*/ 0 h 40"/>
                <a:gd name="T8" fmla="*/ 0 w 34"/>
                <a:gd name="T9" fmla="*/ 12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0">
                  <a:moveTo>
                    <a:pt x="0" y="36"/>
                  </a:moveTo>
                  <a:cubicBezTo>
                    <a:pt x="1" y="37"/>
                    <a:pt x="2" y="39"/>
                    <a:pt x="4" y="4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2"/>
                    <a:pt x="31" y="1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74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05" name="Freeform 393">
              <a:extLst>
                <a:ext uri="{FF2B5EF4-FFF2-40B4-BE49-F238E27FC236}">
                  <a16:creationId xmlns="" xmlns:a16="http://schemas.microsoft.com/office/drawing/2014/main" id="{FA309970-8F0A-4335-8B2E-76DF97D53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3278"/>
              <a:ext cx="79" cy="92"/>
            </a:xfrm>
            <a:custGeom>
              <a:avLst/>
              <a:gdLst>
                <a:gd name="T0" fmla="*/ 0 w 45"/>
                <a:gd name="T1" fmla="*/ 128 h 49"/>
                <a:gd name="T2" fmla="*/ 46 w 45"/>
                <a:gd name="T3" fmla="*/ 173 h 49"/>
                <a:gd name="T4" fmla="*/ 139 w 45"/>
                <a:gd name="T5" fmla="*/ 45 h 49"/>
                <a:gd name="T6" fmla="*/ 93 w 45"/>
                <a:gd name="T7" fmla="*/ 0 h 49"/>
                <a:gd name="T8" fmla="*/ 0 w 45"/>
                <a:gd name="T9" fmla="*/ 128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9">
                  <a:moveTo>
                    <a:pt x="0" y="36"/>
                  </a:moveTo>
                  <a:cubicBezTo>
                    <a:pt x="5" y="41"/>
                    <a:pt x="10" y="45"/>
                    <a:pt x="15" y="49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0" y="9"/>
                    <a:pt x="35" y="4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06" name="Freeform 394">
              <a:extLst>
                <a:ext uri="{FF2B5EF4-FFF2-40B4-BE49-F238E27FC236}">
                  <a16:creationId xmlns="" xmlns:a16="http://schemas.microsoft.com/office/drawing/2014/main" id="{BA0A263F-4BF1-498F-AE2B-A33758543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" y="3486"/>
              <a:ext cx="63" cy="69"/>
            </a:xfrm>
            <a:custGeom>
              <a:avLst/>
              <a:gdLst>
                <a:gd name="T0" fmla="*/ 0 w 36"/>
                <a:gd name="T1" fmla="*/ 125 h 37"/>
                <a:gd name="T2" fmla="*/ 19 w 36"/>
                <a:gd name="T3" fmla="*/ 129 h 37"/>
                <a:gd name="T4" fmla="*/ 110 w 36"/>
                <a:gd name="T5" fmla="*/ 4 h 37"/>
                <a:gd name="T6" fmla="*/ 93 w 36"/>
                <a:gd name="T7" fmla="*/ 0 h 37"/>
                <a:gd name="T8" fmla="*/ 0 w 36"/>
                <a:gd name="T9" fmla="*/ 1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7">
                  <a:moveTo>
                    <a:pt x="0" y="36"/>
                  </a:moveTo>
                  <a:cubicBezTo>
                    <a:pt x="2" y="36"/>
                    <a:pt x="4" y="37"/>
                    <a:pt x="6" y="3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07" name="Freeform 395">
              <a:extLst>
                <a:ext uri="{FF2B5EF4-FFF2-40B4-BE49-F238E27FC236}">
                  <a16:creationId xmlns="" xmlns:a16="http://schemas.microsoft.com/office/drawing/2014/main" id="{9CB09117-6AAA-4425-A298-3AF103193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" y="3489"/>
              <a:ext cx="95" cy="69"/>
            </a:xfrm>
            <a:custGeom>
              <a:avLst/>
              <a:gdLst>
                <a:gd name="T0" fmla="*/ 0 w 54"/>
                <a:gd name="T1" fmla="*/ 125 h 37"/>
                <a:gd name="T2" fmla="*/ 74 w 54"/>
                <a:gd name="T3" fmla="*/ 129 h 37"/>
                <a:gd name="T4" fmla="*/ 167 w 54"/>
                <a:gd name="T5" fmla="*/ 4 h 37"/>
                <a:gd name="T6" fmla="*/ 93 w 54"/>
                <a:gd name="T7" fmla="*/ 0 h 37"/>
                <a:gd name="T8" fmla="*/ 0 w 54"/>
                <a:gd name="T9" fmla="*/ 1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37">
                  <a:moveTo>
                    <a:pt x="0" y="36"/>
                  </a:moveTo>
                  <a:cubicBezTo>
                    <a:pt x="8" y="37"/>
                    <a:pt x="16" y="37"/>
                    <a:pt x="24" y="3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46" y="1"/>
                    <a:pt x="38" y="1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08" name="Freeform 396">
              <a:extLst>
                <a:ext uri="{FF2B5EF4-FFF2-40B4-BE49-F238E27FC236}">
                  <a16:creationId xmlns="" xmlns:a16="http://schemas.microsoft.com/office/drawing/2014/main" id="{64997EE8-3213-4A53-BEA7-EAE9164CB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" y="3489"/>
              <a:ext cx="70" cy="69"/>
            </a:xfrm>
            <a:custGeom>
              <a:avLst/>
              <a:gdLst>
                <a:gd name="T0" fmla="*/ 0 w 40"/>
                <a:gd name="T1" fmla="*/ 129 h 37"/>
                <a:gd name="T2" fmla="*/ 32 w 40"/>
                <a:gd name="T3" fmla="*/ 125 h 37"/>
                <a:gd name="T4" fmla="*/ 123 w 40"/>
                <a:gd name="T5" fmla="*/ 0 h 37"/>
                <a:gd name="T6" fmla="*/ 93 w 40"/>
                <a:gd name="T7" fmla="*/ 4 h 37"/>
                <a:gd name="T8" fmla="*/ 0 w 40"/>
                <a:gd name="T9" fmla="*/ 12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7">
                  <a:moveTo>
                    <a:pt x="0" y="37"/>
                  </a:moveTo>
                  <a:cubicBezTo>
                    <a:pt x="4" y="37"/>
                    <a:pt x="7" y="36"/>
                    <a:pt x="10" y="3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0"/>
                    <a:pt x="30" y="1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74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09" name="Freeform 397">
              <a:extLst>
                <a:ext uri="{FF2B5EF4-FFF2-40B4-BE49-F238E27FC236}">
                  <a16:creationId xmlns="" xmlns:a16="http://schemas.microsoft.com/office/drawing/2014/main" id="{D2C35FC9-DA82-478A-AE52-AB092E546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2980"/>
              <a:ext cx="697" cy="474"/>
            </a:xfrm>
            <a:custGeom>
              <a:avLst/>
              <a:gdLst>
                <a:gd name="T0" fmla="*/ 1221 w 398"/>
                <a:gd name="T1" fmla="*/ 760 h 254"/>
                <a:gd name="T2" fmla="*/ 905 w 398"/>
                <a:gd name="T3" fmla="*/ 821 h 254"/>
                <a:gd name="T4" fmla="*/ 387 w 398"/>
                <a:gd name="T5" fmla="*/ 519 h 254"/>
                <a:gd name="T6" fmla="*/ 0 w 398"/>
                <a:gd name="T7" fmla="*/ 0 h 254"/>
                <a:gd name="T8" fmla="*/ 0 w 398"/>
                <a:gd name="T9" fmla="*/ 0 h 254"/>
                <a:gd name="T10" fmla="*/ 9 w 398"/>
                <a:gd name="T11" fmla="*/ 24 h 254"/>
                <a:gd name="T12" fmla="*/ 364 w 398"/>
                <a:gd name="T13" fmla="*/ 547 h 254"/>
                <a:gd name="T14" fmla="*/ 886 w 398"/>
                <a:gd name="T15" fmla="*/ 849 h 254"/>
                <a:gd name="T16" fmla="*/ 1212 w 398"/>
                <a:gd name="T17" fmla="*/ 776 h 254"/>
                <a:gd name="T18" fmla="*/ 1221 w 398"/>
                <a:gd name="T19" fmla="*/ 760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8" h="254">
                  <a:moveTo>
                    <a:pt x="398" y="218"/>
                  </a:moveTo>
                  <a:cubicBezTo>
                    <a:pt x="378" y="239"/>
                    <a:pt x="342" y="245"/>
                    <a:pt x="295" y="236"/>
                  </a:cubicBezTo>
                  <a:cubicBezTo>
                    <a:pt x="241" y="225"/>
                    <a:pt x="180" y="194"/>
                    <a:pt x="126" y="149"/>
                  </a:cubicBezTo>
                  <a:cubicBezTo>
                    <a:pt x="72" y="104"/>
                    <a:pt x="21" y="5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7"/>
                  </a:cubicBezTo>
                  <a:cubicBezTo>
                    <a:pt x="24" y="59"/>
                    <a:pt x="65" y="112"/>
                    <a:pt x="119" y="157"/>
                  </a:cubicBezTo>
                  <a:cubicBezTo>
                    <a:pt x="174" y="202"/>
                    <a:pt x="234" y="233"/>
                    <a:pt x="289" y="244"/>
                  </a:cubicBezTo>
                  <a:cubicBezTo>
                    <a:pt x="338" y="254"/>
                    <a:pt x="376" y="246"/>
                    <a:pt x="395" y="223"/>
                  </a:cubicBezTo>
                  <a:cubicBezTo>
                    <a:pt x="396" y="221"/>
                    <a:pt x="397" y="220"/>
                    <a:pt x="398" y="218"/>
                  </a:cubicBezTo>
                  <a:close/>
                </a:path>
              </a:pathLst>
            </a:custGeom>
            <a:solidFill>
              <a:srgbClr val="C1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10" name="Freeform 398">
              <a:extLst>
                <a:ext uri="{FF2B5EF4-FFF2-40B4-BE49-F238E27FC236}">
                  <a16:creationId xmlns="" xmlns:a16="http://schemas.microsoft.com/office/drawing/2014/main" id="{807AA660-C220-4281-8D9A-7C733E0F7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3006"/>
              <a:ext cx="685" cy="470"/>
            </a:xfrm>
            <a:custGeom>
              <a:avLst/>
              <a:gdLst>
                <a:gd name="T0" fmla="*/ 1200 w 391"/>
                <a:gd name="T1" fmla="*/ 752 h 252"/>
                <a:gd name="T2" fmla="*/ 878 w 391"/>
                <a:gd name="T3" fmla="*/ 817 h 252"/>
                <a:gd name="T4" fmla="*/ 363 w 391"/>
                <a:gd name="T5" fmla="*/ 528 h 252"/>
                <a:gd name="T6" fmla="*/ 0 w 391"/>
                <a:gd name="T7" fmla="*/ 0 h 252"/>
                <a:gd name="T8" fmla="*/ 0 w 391"/>
                <a:gd name="T9" fmla="*/ 0 h 252"/>
                <a:gd name="T10" fmla="*/ 9 w 391"/>
                <a:gd name="T11" fmla="*/ 24 h 252"/>
                <a:gd name="T12" fmla="*/ 343 w 391"/>
                <a:gd name="T13" fmla="*/ 539 h 252"/>
                <a:gd name="T14" fmla="*/ 862 w 391"/>
                <a:gd name="T15" fmla="*/ 841 h 252"/>
                <a:gd name="T16" fmla="*/ 1191 w 391"/>
                <a:gd name="T17" fmla="*/ 768 h 252"/>
                <a:gd name="T18" fmla="*/ 1200 w 391"/>
                <a:gd name="T19" fmla="*/ 752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1" h="252">
                  <a:moveTo>
                    <a:pt x="391" y="216"/>
                  </a:moveTo>
                  <a:cubicBezTo>
                    <a:pt x="370" y="237"/>
                    <a:pt x="332" y="244"/>
                    <a:pt x="286" y="235"/>
                  </a:cubicBezTo>
                  <a:cubicBezTo>
                    <a:pt x="231" y="224"/>
                    <a:pt x="172" y="197"/>
                    <a:pt x="118" y="152"/>
                  </a:cubicBezTo>
                  <a:cubicBezTo>
                    <a:pt x="64" y="107"/>
                    <a:pt x="21" y="5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7"/>
                  </a:cubicBezTo>
                  <a:cubicBezTo>
                    <a:pt x="23" y="59"/>
                    <a:pt x="58" y="110"/>
                    <a:pt x="112" y="155"/>
                  </a:cubicBezTo>
                  <a:cubicBezTo>
                    <a:pt x="166" y="200"/>
                    <a:pt x="226" y="231"/>
                    <a:pt x="281" y="242"/>
                  </a:cubicBezTo>
                  <a:cubicBezTo>
                    <a:pt x="330" y="252"/>
                    <a:pt x="368" y="244"/>
                    <a:pt x="388" y="221"/>
                  </a:cubicBezTo>
                  <a:cubicBezTo>
                    <a:pt x="389" y="219"/>
                    <a:pt x="390" y="218"/>
                    <a:pt x="391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11" name="Freeform 399">
              <a:extLst>
                <a:ext uri="{FF2B5EF4-FFF2-40B4-BE49-F238E27FC236}">
                  <a16:creationId xmlns="" xmlns:a16="http://schemas.microsoft.com/office/drawing/2014/main" id="{313E4665-1EF7-47D0-A371-51601D74E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2770"/>
              <a:ext cx="700" cy="632"/>
            </a:xfrm>
            <a:custGeom>
              <a:avLst/>
              <a:gdLst>
                <a:gd name="T0" fmla="*/ 0 w 400"/>
                <a:gd name="T1" fmla="*/ 49 h 338"/>
                <a:gd name="T2" fmla="*/ 270 w 400"/>
                <a:gd name="T3" fmla="*/ 11 h 338"/>
                <a:gd name="T4" fmla="*/ 816 w 400"/>
                <a:gd name="T5" fmla="*/ 318 h 338"/>
                <a:gd name="T6" fmla="*/ 1183 w 400"/>
                <a:gd name="T7" fmla="*/ 871 h 338"/>
                <a:gd name="T8" fmla="*/ 1197 w 400"/>
                <a:gd name="T9" fmla="*/ 1182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" h="338">
                  <a:moveTo>
                    <a:pt x="0" y="14"/>
                  </a:moveTo>
                  <a:cubicBezTo>
                    <a:pt x="23" y="2"/>
                    <a:pt x="53" y="0"/>
                    <a:pt x="88" y="3"/>
                  </a:cubicBezTo>
                  <a:cubicBezTo>
                    <a:pt x="149" y="9"/>
                    <a:pt x="210" y="44"/>
                    <a:pt x="266" y="91"/>
                  </a:cubicBezTo>
                  <a:cubicBezTo>
                    <a:pt x="323" y="137"/>
                    <a:pt x="369" y="191"/>
                    <a:pt x="386" y="249"/>
                  </a:cubicBezTo>
                  <a:cubicBezTo>
                    <a:pt x="395" y="283"/>
                    <a:pt x="400" y="313"/>
                    <a:pt x="391" y="338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12" name="Freeform 400">
              <a:extLst>
                <a:ext uri="{FF2B5EF4-FFF2-40B4-BE49-F238E27FC236}">
                  <a16:creationId xmlns="" xmlns:a16="http://schemas.microsoft.com/office/drawing/2014/main" id="{67544D43-C2E3-4BDB-B141-006E53C57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2759"/>
              <a:ext cx="902" cy="855"/>
            </a:xfrm>
            <a:custGeom>
              <a:avLst/>
              <a:gdLst>
                <a:gd name="T0" fmla="*/ 1487 w 515"/>
                <a:gd name="T1" fmla="*/ 1374 h 458"/>
                <a:gd name="T2" fmla="*/ 531 w 515"/>
                <a:gd name="T3" fmla="*/ 1157 h 458"/>
                <a:gd name="T4" fmla="*/ 166 w 515"/>
                <a:gd name="T5" fmla="*/ 129 h 458"/>
                <a:gd name="T6" fmla="*/ 257 w 515"/>
                <a:gd name="T7" fmla="*/ 0 h 458"/>
                <a:gd name="T8" fmla="*/ 624 w 515"/>
                <a:gd name="T9" fmla="*/ 1029 h 458"/>
                <a:gd name="T10" fmla="*/ 1580 w 515"/>
                <a:gd name="T11" fmla="*/ 1243 h 458"/>
                <a:gd name="T12" fmla="*/ 1487 w 515"/>
                <a:gd name="T13" fmla="*/ 1374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5" h="458">
                  <a:moveTo>
                    <a:pt x="485" y="394"/>
                  </a:moveTo>
                  <a:cubicBezTo>
                    <a:pt x="432" y="458"/>
                    <a:pt x="292" y="430"/>
                    <a:pt x="173" y="332"/>
                  </a:cubicBezTo>
                  <a:cubicBezTo>
                    <a:pt x="54" y="233"/>
                    <a:pt x="0" y="101"/>
                    <a:pt x="54" y="3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0" y="65"/>
                    <a:pt x="84" y="197"/>
                    <a:pt x="203" y="295"/>
                  </a:cubicBezTo>
                  <a:cubicBezTo>
                    <a:pt x="322" y="394"/>
                    <a:pt x="462" y="422"/>
                    <a:pt x="515" y="357"/>
                  </a:cubicBezTo>
                  <a:lnTo>
                    <a:pt x="485" y="39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13" name="Freeform 401">
              <a:extLst>
                <a:ext uri="{FF2B5EF4-FFF2-40B4-BE49-F238E27FC236}">
                  <a16:creationId xmlns="" xmlns:a16="http://schemas.microsoft.com/office/drawing/2014/main" id="{52DAB7C5-2085-4AB5-A0E8-FC0BF16EF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2640"/>
              <a:ext cx="942" cy="907"/>
            </a:xfrm>
            <a:custGeom>
              <a:avLst/>
              <a:gdLst>
                <a:gd name="T0" fmla="*/ 166 w 538"/>
                <a:gd name="T1" fmla="*/ 222 h 486"/>
                <a:gd name="T2" fmla="*/ 1122 w 538"/>
                <a:gd name="T3" fmla="*/ 439 h 486"/>
                <a:gd name="T4" fmla="*/ 1487 w 538"/>
                <a:gd name="T5" fmla="*/ 1467 h 486"/>
                <a:gd name="T6" fmla="*/ 531 w 538"/>
                <a:gd name="T7" fmla="*/ 1250 h 486"/>
                <a:gd name="T8" fmla="*/ 166 w 538"/>
                <a:gd name="T9" fmla="*/ 222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486">
                  <a:moveTo>
                    <a:pt x="54" y="64"/>
                  </a:moveTo>
                  <a:cubicBezTo>
                    <a:pt x="107" y="0"/>
                    <a:pt x="247" y="27"/>
                    <a:pt x="366" y="126"/>
                  </a:cubicBezTo>
                  <a:cubicBezTo>
                    <a:pt x="485" y="225"/>
                    <a:pt x="538" y="357"/>
                    <a:pt x="485" y="421"/>
                  </a:cubicBezTo>
                  <a:cubicBezTo>
                    <a:pt x="432" y="486"/>
                    <a:pt x="292" y="458"/>
                    <a:pt x="173" y="359"/>
                  </a:cubicBezTo>
                  <a:cubicBezTo>
                    <a:pt x="54" y="261"/>
                    <a:pt x="0" y="129"/>
                    <a:pt x="54" y="6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14" name="Freeform 402">
              <a:extLst>
                <a:ext uri="{FF2B5EF4-FFF2-40B4-BE49-F238E27FC236}">
                  <a16:creationId xmlns="" xmlns:a16="http://schemas.microsoft.com/office/drawing/2014/main" id="{1B96885E-A5CE-4F05-8703-22AE0C13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2733"/>
              <a:ext cx="755" cy="721"/>
            </a:xfrm>
            <a:custGeom>
              <a:avLst/>
              <a:gdLst>
                <a:gd name="T0" fmla="*/ 58 w 431"/>
                <a:gd name="T1" fmla="*/ 486 h 386"/>
                <a:gd name="T2" fmla="*/ 58 w 431"/>
                <a:gd name="T3" fmla="*/ 486 h 386"/>
                <a:gd name="T4" fmla="*/ 61 w 431"/>
                <a:gd name="T5" fmla="*/ 108 h 386"/>
                <a:gd name="T6" fmla="*/ 387 w 431"/>
                <a:gd name="T7" fmla="*/ 32 h 386"/>
                <a:gd name="T8" fmla="*/ 906 w 431"/>
                <a:gd name="T9" fmla="*/ 334 h 386"/>
                <a:gd name="T10" fmla="*/ 1265 w 431"/>
                <a:gd name="T11" fmla="*/ 857 h 386"/>
                <a:gd name="T12" fmla="*/ 1261 w 431"/>
                <a:gd name="T13" fmla="*/ 1238 h 386"/>
                <a:gd name="T14" fmla="*/ 935 w 431"/>
                <a:gd name="T15" fmla="*/ 1311 h 386"/>
                <a:gd name="T16" fmla="*/ 413 w 431"/>
                <a:gd name="T17" fmla="*/ 1009 h 386"/>
                <a:gd name="T18" fmla="*/ 58 w 431"/>
                <a:gd name="T19" fmla="*/ 486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1" h="386">
                  <a:moveTo>
                    <a:pt x="19" y="139"/>
                  </a:moveTo>
                  <a:cubicBezTo>
                    <a:pt x="19" y="139"/>
                    <a:pt x="19" y="139"/>
                    <a:pt x="19" y="139"/>
                  </a:cubicBezTo>
                  <a:cubicBezTo>
                    <a:pt x="0" y="93"/>
                    <a:pt x="0" y="54"/>
                    <a:pt x="20" y="31"/>
                  </a:cubicBezTo>
                  <a:cubicBezTo>
                    <a:pt x="39" y="7"/>
                    <a:pt x="77" y="0"/>
                    <a:pt x="126" y="9"/>
                  </a:cubicBezTo>
                  <a:cubicBezTo>
                    <a:pt x="181" y="20"/>
                    <a:pt x="241" y="51"/>
                    <a:pt x="295" y="96"/>
                  </a:cubicBezTo>
                  <a:cubicBezTo>
                    <a:pt x="350" y="141"/>
                    <a:pt x="391" y="194"/>
                    <a:pt x="412" y="246"/>
                  </a:cubicBezTo>
                  <a:cubicBezTo>
                    <a:pt x="431" y="293"/>
                    <a:pt x="430" y="331"/>
                    <a:pt x="411" y="355"/>
                  </a:cubicBezTo>
                  <a:cubicBezTo>
                    <a:pt x="392" y="378"/>
                    <a:pt x="354" y="386"/>
                    <a:pt x="305" y="376"/>
                  </a:cubicBezTo>
                  <a:cubicBezTo>
                    <a:pt x="250" y="365"/>
                    <a:pt x="190" y="334"/>
                    <a:pt x="135" y="289"/>
                  </a:cubicBezTo>
                  <a:cubicBezTo>
                    <a:pt x="81" y="244"/>
                    <a:pt x="40" y="191"/>
                    <a:pt x="19" y="139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15" name="Freeform 403">
              <a:extLst>
                <a:ext uri="{FF2B5EF4-FFF2-40B4-BE49-F238E27FC236}">
                  <a16:creationId xmlns="" xmlns:a16="http://schemas.microsoft.com/office/drawing/2014/main" id="{578179E5-7A34-421E-8588-F71962619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3164"/>
              <a:ext cx="30" cy="47"/>
            </a:xfrm>
            <a:custGeom>
              <a:avLst/>
              <a:gdLst>
                <a:gd name="T0" fmla="*/ 53 w 17"/>
                <a:gd name="T1" fmla="*/ 88 h 25"/>
                <a:gd name="T2" fmla="*/ 0 w 17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5">
                  <a:moveTo>
                    <a:pt x="17" y="25"/>
                  </a:moveTo>
                  <a:cubicBezTo>
                    <a:pt x="13" y="17"/>
                    <a:pt x="8" y="8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16" name="Line 404">
              <a:extLst>
                <a:ext uri="{FF2B5EF4-FFF2-40B4-BE49-F238E27FC236}">
                  <a16:creationId xmlns="" xmlns:a16="http://schemas.microsoft.com/office/drawing/2014/main" id="{A0217E4F-C95B-4212-9ADA-5CC1ED2CA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3204"/>
              <a:ext cx="1" cy="4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17" name="Freeform 405">
              <a:extLst>
                <a:ext uri="{FF2B5EF4-FFF2-40B4-BE49-F238E27FC236}">
                  <a16:creationId xmlns="" xmlns:a16="http://schemas.microsoft.com/office/drawing/2014/main" id="{068E66BA-46B1-46DC-AC0B-572D01A68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3060"/>
              <a:ext cx="70" cy="183"/>
            </a:xfrm>
            <a:custGeom>
              <a:avLst/>
              <a:gdLst>
                <a:gd name="T0" fmla="*/ 0 w 40"/>
                <a:gd name="T1" fmla="*/ 0 h 98"/>
                <a:gd name="T2" fmla="*/ 123 w 40"/>
                <a:gd name="T3" fmla="*/ 269 h 98"/>
                <a:gd name="T4" fmla="*/ 114 w 40"/>
                <a:gd name="T5" fmla="*/ 342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98">
                  <a:moveTo>
                    <a:pt x="0" y="0"/>
                  </a:moveTo>
                  <a:cubicBezTo>
                    <a:pt x="25" y="23"/>
                    <a:pt x="40" y="49"/>
                    <a:pt x="40" y="77"/>
                  </a:cubicBezTo>
                  <a:cubicBezTo>
                    <a:pt x="40" y="84"/>
                    <a:pt x="39" y="91"/>
                    <a:pt x="37" y="9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18" name="Freeform 406">
              <a:extLst>
                <a:ext uri="{FF2B5EF4-FFF2-40B4-BE49-F238E27FC236}">
                  <a16:creationId xmlns="" xmlns:a16="http://schemas.microsoft.com/office/drawing/2014/main" id="{AB7C2523-706B-4B5C-919E-FBADE0560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3075"/>
              <a:ext cx="63" cy="147"/>
            </a:xfrm>
            <a:custGeom>
              <a:avLst/>
              <a:gdLst>
                <a:gd name="T0" fmla="*/ 107 w 36"/>
                <a:gd name="T1" fmla="*/ 274 h 79"/>
                <a:gd name="T2" fmla="*/ 110 w 36"/>
                <a:gd name="T3" fmla="*/ 238 h 79"/>
                <a:gd name="T4" fmla="*/ 0 w 36"/>
                <a:gd name="T5" fmla="*/ 0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79">
                  <a:moveTo>
                    <a:pt x="35" y="79"/>
                  </a:moveTo>
                  <a:cubicBezTo>
                    <a:pt x="36" y="76"/>
                    <a:pt x="36" y="73"/>
                    <a:pt x="36" y="69"/>
                  </a:cubicBezTo>
                  <a:cubicBezTo>
                    <a:pt x="36" y="45"/>
                    <a:pt x="23" y="2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19" name="Freeform 407">
              <a:extLst>
                <a:ext uri="{FF2B5EF4-FFF2-40B4-BE49-F238E27FC236}">
                  <a16:creationId xmlns="" xmlns:a16="http://schemas.microsoft.com/office/drawing/2014/main" id="{B69499B4-E36A-4F7F-9B8D-5DA85E474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3073"/>
              <a:ext cx="19" cy="30"/>
            </a:xfrm>
            <a:custGeom>
              <a:avLst/>
              <a:gdLst>
                <a:gd name="T0" fmla="*/ 9 w 11"/>
                <a:gd name="T1" fmla="*/ 0 h 16"/>
                <a:gd name="T2" fmla="*/ 3 w 11"/>
                <a:gd name="T3" fmla="*/ 17 h 16"/>
                <a:gd name="T4" fmla="*/ 17 w 11"/>
                <a:gd name="T5" fmla="*/ 8 h 16"/>
                <a:gd name="T6" fmla="*/ 12 w 11"/>
                <a:gd name="T7" fmla="*/ 32 h 16"/>
                <a:gd name="T8" fmla="*/ 33 w 11"/>
                <a:gd name="T9" fmla="*/ 2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5"/>
                    <a:pt x="5" y="1"/>
                    <a:pt x="6" y="2"/>
                  </a:cubicBezTo>
                  <a:cubicBezTo>
                    <a:pt x="9" y="4"/>
                    <a:pt x="4" y="7"/>
                    <a:pt x="4" y="9"/>
                  </a:cubicBezTo>
                  <a:cubicBezTo>
                    <a:pt x="2" y="16"/>
                    <a:pt x="9" y="9"/>
                    <a:pt x="11" y="7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20" name="Freeform 408">
              <a:extLst>
                <a:ext uri="{FF2B5EF4-FFF2-40B4-BE49-F238E27FC236}">
                  <a16:creationId xmlns="" xmlns:a16="http://schemas.microsoft.com/office/drawing/2014/main" id="{A70BFD02-8B9B-472D-B5C2-E00A3730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3060"/>
              <a:ext cx="17" cy="17"/>
            </a:xfrm>
            <a:custGeom>
              <a:avLst/>
              <a:gdLst>
                <a:gd name="T0" fmla="*/ 0 w 10"/>
                <a:gd name="T1" fmla="*/ 11 h 9"/>
                <a:gd name="T2" fmla="*/ 12 w 10"/>
                <a:gd name="T3" fmla="*/ 4 h 9"/>
                <a:gd name="T4" fmla="*/ 9 w 10"/>
                <a:gd name="T5" fmla="*/ 28 h 9"/>
                <a:gd name="T6" fmla="*/ 29 w 10"/>
                <a:gd name="T7" fmla="*/ 15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0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4" y="3"/>
                    <a:pt x="1" y="7"/>
                    <a:pt x="3" y="8"/>
                  </a:cubicBezTo>
                  <a:cubicBezTo>
                    <a:pt x="5" y="9"/>
                    <a:pt x="9" y="5"/>
                    <a:pt x="10" y="4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21" name="Freeform 409">
              <a:extLst>
                <a:ext uri="{FF2B5EF4-FFF2-40B4-BE49-F238E27FC236}">
                  <a16:creationId xmlns="" xmlns:a16="http://schemas.microsoft.com/office/drawing/2014/main" id="{F8F18378-DB55-4566-BC90-A5DEAE9B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3166"/>
              <a:ext cx="7" cy="11"/>
            </a:xfrm>
            <a:custGeom>
              <a:avLst/>
              <a:gdLst>
                <a:gd name="T0" fmla="*/ 0 w 4"/>
                <a:gd name="T1" fmla="*/ 7 h 6"/>
                <a:gd name="T2" fmla="*/ 12 w 4"/>
                <a:gd name="T3" fmla="*/ 4 h 6"/>
                <a:gd name="T4" fmla="*/ 7 w 4"/>
                <a:gd name="T5" fmla="*/ 2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4" y="3"/>
                    <a:pt x="3" y="4"/>
                    <a:pt x="2" y="6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22" name="Freeform 410">
              <a:extLst>
                <a:ext uri="{FF2B5EF4-FFF2-40B4-BE49-F238E27FC236}">
                  <a16:creationId xmlns="" xmlns:a16="http://schemas.microsoft.com/office/drawing/2014/main" id="{D0E00441-048D-416A-9381-D1C569DDE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3202"/>
              <a:ext cx="7" cy="7"/>
            </a:xfrm>
            <a:custGeom>
              <a:avLst/>
              <a:gdLst>
                <a:gd name="T0" fmla="*/ 7 w 4"/>
                <a:gd name="T1" fmla="*/ 12 h 4"/>
                <a:gd name="T2" fmla="*/ 9 w 4"/>
                <a:gd name="T3" fmla="*/ 0 h 4"/>
                <a:gd name="T4" fmla="*/ 0 w 4"/>
                <a:gd name="T5" fmla="*/ 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2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23" name="Freeform 411">
              <a:extLst>
                <a:ext uri="{FF2B5EF4-FFF2-40B4-BE49-F238E27FC236}">
                  <a16:creationId xmlns="" xmlns:a16="http://schemas.microsoft.com/office/drawing/2014/main" id="{B94F62D1-D639-493F-A1DE-6ED09117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3209"/>
              <a:ext cx="12" cy="10"/>
            </a:xfrm>
            <a:custGeom>
              <a:avLst/>
              <a:gdLst>
                <a:gd name="T0" fmla="*/ 5 w 7"/>
                <a:gd name="T1" fmla="*/ 16 h 5"/>
                <a:gd name="T2" fmla="*/ 3 w 7"/>
                <a:gd name="T3" fmla="*/ 20 h 5"/>
                <a:gd name="T4" fmla="*/ 17 w 7"/>
                <a:gd name="T5" fmla="*/ 16 h 5"/>
                <a:gd name="T6" fmla="*/ 0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2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5" y="5"/>
                    <a:pt x="6" y="4"/>
                  </a:cubicBezTo>
                  <a:cubicBezTo>
                    <a:pt x="7" y="1"/>
                    <a:pt x="2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24" name="Freeform 412">
              <a:extLst>
                <a:ext uri="{FF2B5EF4-FFF2-40B4-BE49-F238E27FC236}">
                  <a16:creationId xmlns="" xmlns:a16="http://schemas.microsoft.com/office/drawing/2014/main" id="{B9E9B9CA-1E4D-4A1D-AFC3-167E92715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245"/>
              <a:ext cx="5" cy="2"/>
            </a:xfrm>
            <a:custGeom>
              <a:avLst/>
              <a:gdLst>
                <a:gd name="T0" fmla="*/ 0 w 3"/>
                <a:gd name="T1" fmla="*/ 0 h 1"/>
                <a:gd name="T2" fmla="*/ 8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25" name="Freeform 413">
              <a:extLst>
                <a:ext uri="{FF2B5EF4-FFF2-40B4-BE49-F238E27FC236}">
                  <a16:creationId xmlns="" xmlns:a16="http://schemas.microsoft.com/office/drawing/2014/main" id="{285750A2-F6FA-4399-85B2-5C495711B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3342"/>
              <a:ext cx="17" cy="140"/>
            </a:xfrm>
            <a:custGeom>
              <a:avLst/>
              <a:gdLst>
                <a:gd name="T0" fmla="*/ 0 w 10"/>
                <a:gd name="T1" fmla="*/ 226 h 75"/>
                <a:gd name="T2" fmla="*/ 29 w 10"/>
                <a:gd name="T3" fmla="*/ 261 h 75"/>
                <a:gd name="T4" fmla="*/ 29 w 10"/>
                <a:gd name="T5" fmla="*/ 35 h 75"/>
                <a:gd name="T6" fmla="*/ 0 w 10"/>
                <a:gd name="T7" fmla="*/ 0 h 75"/>
                <a:gd name="T8" fmla="*/ 0 w 10"/>
                <a:gd name="T9" fmla="*/ 226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5">
                  <a:moveTo>
                    <a:pt x="0" y="65"/>
                  </a:moveTo>
                  <a:cubicBezTo>
                    <a:pt x="3" y="68"/>
                    <a:pt x="7" y="72"/>
                    <a:pt x="10" y="7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7" y="6"/>
                    <a:pt x="3" y="3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26" name="Freeform 414">
              <a:extLst>
                <a:ext uri="{FF2B5EF4-FFF2-40B4-BE49-F238E27FC236}">
                  <a16:creationId xmlns="" xmlns:a16="http://schemas.microsoft.com/office/drawing/2014/main" id="{26D8A5AE-82F9-49DB-ACA1-9A69E3447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" y="3416"/>
              <a:ext cx="7" cy="126"/>
            </a:xfrm>
            <a:custGeom>
              <a:avLst/>
              <a:gdLst>
                <a:gd name="T0" fmla="*/ 12 w 4"/>
                <a:gd name="T1" fmla="*/ 229 h 67"/>
                <a:gd name="T2" fmla="*/ 0 w 4"/>
                <a:gd name="T3" fmla="*/ 237 h 67"/>
                <a:gd name="T4" fmla="*/ 0 w 4"/>
                <a:gd name="T5" fmla="*/ 8 h 67"/>
                <a:gd name="T6" fmla="*/ 12 w 4"/>
                <a:gd name="T7" fmla="*/ 0 h 67"/>
                <a:gd name="T8" fmla="*/ 12 w 4"/>
                <a:gd name="T9" fmla="*/ 22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7">
                  <a:moveTo>
                    <a:pt x="4" y="65"/>
                  </a:moveTo>
                  <a:cubicBezTo>
                    <a:pt x="3" y="66"/>
                    <a:pt x="1" y="67"/>
                    <a:pt x="0" y="6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lnTo>
                    <a:pt x="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27" name="Freeform 415">
              <a:extLst>
                <a:ext uri="{FF2B5EF4-FFF2-40B4-BE49-F238E27FC236}">
                  <a16:creationId xmlns="" xmlns:a16="http://schemas.microsoft.com/office/drawing/2014/main" id="{2B642AFB-984C-4EDC-AF5E-BB91B6611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3392"/>
              <a:ext cx="41" cy="122"/>
            </a:xfrm>
            <a:custGeom>
              <a:avLst/>
              <a:gdLst>
                <a:gd name="T0" fmla="*/ 0 w 23"/>
                <a:gd name="T1" fmla="*/ 229 h 65"/>
                <a:gd name="T2" fmla="*/ 73 w 23"/>
                <a:gd name="T3" fmla="*/ 180 h 65"/>
                <a:gd name="T4" fmla="*/ 73 w 23"/>
                <a:gd name="T5" fmla="*/ 0 h 65"/>
                <a:gd name="T6" fmla="*/ 0 w 23"/>
                <a:gd name="T7" fmla="*/ 49 h 65"/>
                <a:gd name="T8" fmla="*/ 0 w 23"/>
                <a:gd name="T9" fmla="*/ 22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cubicBezTo>
                    <a:pt x="8" y="60"/>
                    <a:pt x="16" y="55"/>
                    <a:pt x="23" y="5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5"/>
                    <a:pt x="8" y="10"/>
                    <a:pt x="0" y="14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28" name="Freeform 416">
              <a:extLst>
                <a:ext uri="{FF2B5EF4-FFF2-40B4-BE49-F238E27FC236}">
                  <a16:creationId xmlns="" xmlns:a16="http://schemas.microsoft.com/office/drawing/2014/main" id="{F1C0FD09-30C8-4B1D-84F6-6A6BA9562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28"/>
              <a:ext cx="30" cy="110"/>
            </a:xfrm>
            <a:custGeom>
              <a:avLst/>
              <a:gdLst>
                <a:gd name="T0" fmla="*/ 0 w 17"/>
                <a:gd name="T1" fmla="*/ 205 h 59"/>
                <a:gd name="T2" fmla="*/ 53 w 17"/>
                <a:gd name="T3" fmla="*/ 181 h 59"/>
                <a:gd name="T4" fmla="*/ 53 w 17"/>
                <a:gd name="T5" fmla="*/ 0 h 59"/>
                <a:gd name="T6" fmla="*/ 0 w 17"/>
                <a:gd name="T7" fmla="*/ 28 h 59"/>
                <a:gd name="T8" fmla="*/ 0 w 17"/>
                <a:gd name="T9" fmla="*/ 20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9">
                  <a:moveTo>
                    <a:pt x="0" y="59"/>
                  </a:moveTo>
                  <a:cubicBezTo>
                    <a:pt x="6" y="57"/>
                    <a:pt x="11" y="54"/>
                    <a:pt x="17" y="5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6" y="5"/>
                    <a:pt x="0" y="8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29" name="Freeform 417">
              <a:extLst>
                <a:ext uri="{FF2B5EF4-FFF2-40B4-BE49-F238E27FC236}">
                  <a16:creationId xmlns="" xmlns:a16="http://schemas.microsoft.com/office/drawing/2014/main" id="{3DBD6F23-A57E-412A-8054-704658AE4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342"/>
              <a:ext cx="18" cy="116"/>
            </a:xfrm>
            <a:custGeom>
              <a:avLst/>
              <a:gdLst>
                <a:gd name="T0" fmla="*/ 0 w 10"/>
                <a:gd name="T1" fmla="*/ 36 h 62"/>
                <a:gd name="T2" fmla="*/ 0 w 10"/>
                <a:gd name="T3" fmla="*/ 217 h 62"/>
                <a:gd name="T4" fmla="*/ 32 w 10"/>
                <a:gd name="T5" fmla="*/ 181 h 62"/>
                <a:gd name="T6" fmla="*/ 32 w 10"/>
                <a:gd name="T7" fmla="*/ 0 h 62"/>
                <a:gd name="T8" fmla="*/ 0 w 10"/>
                <a:gd name="T9" fmla="*/ 36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62">
                  <a:moveTo>
                    <a:pt x="0" y="1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4" y="59"/>
                    <a:pt x="7" y="55"/>
                    <a:pt x="10" y="5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0" y="10"/>
                  </a:cubicBez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30" name="Freeform 418">
              <a:extLst>
                <a:ext uri="{FF2B5EF4-FFF2-40B4-BE49-F238E27FC236}">
                  <a16:creationId xmlns="" xmlns:a16="http://schemas.microsoft.com/office/drawing/2014/main" id="{64DC0F90-C1DD-4D02-870D-A167010A2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487"/>
              <a:ext cx="23" cy="105"/>
            </a:xfrm>
            <a:custGeom>
              <a:avLst/>
              <a:gdLst>
                <a:gd name="T0" fmla="*/ 0 w 13"/>
                <a:gd name="T1" fmla="*/ 193 h 56"/>
                <a:gd name="T2" fmla="*/ 41 w 13"/>
                <a:gd name="T3" fmla="*/ 197 h 56"/>
                <a:gd name="T4" fmla="*/ 41 w 13"/>
                <a:gd name="T5" fmla="*/ 4 h 56"/>
                <a:gd name="T6" fmla="*/ 0 w 13"/>
                <a:gd name="T7" fmla="*/ 0 h 56"/>
                <a:gd name="T8" fmla="*/ 0 w 13"/>
                <a:gd name="T9" fmla="*/ 19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56">
                  <a:moveTo>
                    <a:pt x="0" y="55"/>
                  </a:moveTo>
                  <a:cubicBezTo>
                    <a:pt x="4" y="55"/>
                    <a:pt x="9" y="56"/>
                    <a:pt x="13" y="56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31" name="Freeform 419">
              <a:extLst>
                <a:ext uri="{FF2B5EF4-FFF2-40B4-BE49-F238E27FC236}">
                  <a16:creationId xmlns="" xmlns:a16="http://schemas.microsoft.com/office/drawing/2014/main" id="{D0024EED-9512-4DF5-A1CA-3794111A3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3428"/>
              <a:ext cx="30" cy="112"/>
            </a:xfrm>
            <a:custGeom>
              <a:avLst/>
              <a:gdLst>
                <a:gd name="T0" fmla="*/ 0 w 17"/>
                <a:gd name="T1" fmla="*/ 185 h 60"/>
                <a:gd name="T2" fmla="*/ 53 w 17"/>
                <a:gd name="T3" fmla="*/ 209 h 60"/>
                <a:gd name="T4" fmla="*/ 53 w 17"/>
                <a:gd name="T5" fmla="*/ 28 h 60"/>
                <a:gd name="T6" fmla="*/ 0 w 17"/>
                <a:gd name="T7" fmla="*/ 0 h 60"/>
                <a:gd name="T8" fmla="*/ 0 w 17"/>
                <a:gd name="T9" fmla="*/ 18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0">
                  <a:moveTo>
                    <a:pt x="0" y="53"/>
                  </a:moveTo>
                  <a:cubicBezTo>
                    <a:pt x="5" y="55"/>
                    <a:pt x="11" y="58"/>
                    <a:pt x="17" y="6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32" name="Freeform 420">
              <a:extLst>
                <a:ext uri="{FF2B5EF4-FFF2-40B4-BE49-F238E27FC236}">
                  <a16:creationId xmlns="" xmlns:a16="http://schemas.microsoft.com/office/drawing/2014/main" id="{56D2202A-46A2-4693-849A-0EB6999C4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3416"/>
              <a:ext cx="9" cy="126"/>
            </a:xfrm>
            <a:custGeom>
              <a:avLst/>
              <a:gdLst>
                <a:gd name="T0" fmla="*/ 0 w 5"/>
                <a:gd name="T1" fmla="*/ 229 h 67"/>
                <a:gd name="T2" fmla="*/ 16 w 5"/>
                <a:gd name="T3" fmla="*/ 237 h 67"/>
                <a:gd name="T4" fmla="*/ 16 w 5"/>
                <a:gd name="T5" fmla="*/ 8 h 67"/>
                <a:gd name="T6" fmla="*/ 0 w 5"/>
                <a:gd name="T7" fmla="*/ 0 h 67"/>
                <a:gd name="T8" fmla="*/ 0 w 5"/>
                <a:gd name="T9" fmla="*/ 22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7">
                  <a:moveTo>
                    <a:pt x="0" y="65"/>
                  </a:moveTo>
                  <a:cubicBezTo>
                    <a:pt x="2" y="66"/>
                    <a:pt x="3" y="67"/>
                    <a:pt x="5" y="6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2" y="1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33" name="Freeform 421">
              <a:extLst>
                <a:ext uri="{FF2B5EF4-FFF2-40B4-BE49-F238E27FC236}">
                  <a16:creationId xmlns="" xmlns:a16="http://schemas.microsoft.com/office/drawing/2014/main" id="{3B6A7F9A-0DD8-46F8-859A-0EC924D9F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3465"/>
              <a:ext cx="81" cy="142"/>
            </a:xfrm>
            <a:custGeom>
              <a:avLst/>
              <a:gdLst>
                <a:gd name="T0" fmla="*/ 0 w 46"/>
                <a:gd name="T1" fmla="*/ 224 h 76"/>
                <a:gd name="T2" fmla="*/ 143 w 46"/>
                <a:gd name="T3" fmla="*/ 265 h 76"/>
                <a:gd name="T4" fmla="*/ 143 w 46"/>
                <a:gd name="T5" fmla="*/ 39 h 76"/>
                <a:gd name="T6" fmla="*/ 0 w 46"/>
                <a:gd name="T7" fmla="*/ 0 h 76"/>
                <a:gd name="T8" fmla="*/ 0 w 46"/>
                <a:gd name="T9" fmla="*/ 22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76">
                  <a:moveTo>
                    <a:pt x="0" y="64"/>
                  </a:moveTo>
                  <a:cubicBezTo>
                    <a:pt x="12" y="72"/>
                    <a:pt x="34" y="75"/>
                    <a:pt x="46" y="7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26" y="8"/>
                    <a:pt x="12" y="5"/>
                    <a:pt x="0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34" name="Freeform 422">
              <a:extLst>
                <a:ext uri="{FF2B5EF4-FFF2-40B4-BE49-F238E27FC236}">
                  <a16:creationId xmlns="" xmlns:a16="http://schemas.microsoft.com/office/drawing/2014/main" id="{5F0C8A7E-BDCB-4AED-BFEE-89A3E163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478"/>
              <a:ext cx="21" cy="105"/>
            </a:xfrm>
            <a:custGeom>
              <a:avLst/>
              <a:gdLst>
                <a:gd name="T0" fmla="*/ 0 w 12"/>
                <a:gd name="T1" fmla="*/ 189 h 56"/>
                <a:gd name="T2" fmla="*/ 37 w 12"/>
                <a:gd name="T3" fmla="*/ 197 h 56"/>
                <a:gd name="T4" fmla="*/ 37 w 12"/>
                <a:gd name="T5" fmla="*/ 8 h 56"/>
                <a:gd name="T6" fmla="*/ 0 w 12"/>
                <a:gd name="T7" fmla="*/ 0 h 56"/>
                <a:gd name="T8" fmla="*/ 0 w 12"/>
                <a:gd name="T9" fmla="*/ 18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6">
                  <a:moveTo>
                    <a:pt x="0" y="54"/>
                  </a:moveTo>
                  <a:cubicBezTo>
                    <a:pt x="4" y="54"/>
                    <a:pt x="8" y="55"/>
                    <a:pt x="12" y="5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835" name="Group 339">
            <a:extLst>
              <a:ext uri="{FF2B5EF4-FFF2-40B4-BE49-F238E27FC236}">
                <a16:creationId xmlns="" xmlns:a16="http://schemas.microsoft.com/office/drawing/2014/main" id="{C2A4A135-F060-4904-85F6-9B06B93FD07B}"/>
              </a:ext>
            </a:extLst>
          </p:cNvPr>
          <p:cNvGrpSpPr>
            <a:grpSpLocks/>
          </p:cNvGrpSpPr>
          <p:nvPr/>
        </p:nvGrpSpPr>
        <p:grpSpPr bwMode="auto">
          <a:xfrm>
            <a:off x="6758302" y="14297281"/>
            <a:ext cx="2112949" cy="1008297"/>
            <a:chOff x="3744" y="2640"/>
            <a:chExt cx="1772" cy="991"/>
          </a:xfrm>
        </p:grpSpPr>
        <p:sp>
          <p:nvSpPr>
            <p:cNvPr id="836" name="Freeform 340">
              <a:extLst>
                <a:ext uri="{FF2B5EF4-FFF2-40B4-BE49-F238E27FC236}">
                  <a16:creationId xmlns="" xmlns:a16="http://schemas.microsoft.com/office/drawing/2014/main" id="{D720FC2C-CB5A-47CA-BA47-4C3FEE38D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284"/>
              <a:ext cx="919" cy="252"/>
            </a:xfrm>
            <a:custGeom>
              <a:avLst/>
              <a:gdLst>
                <a:gd name="T0" fmla="*/ 803 w 525"/>
                <a:gd name="T1" fmla="*/ 370 h 135"/>
                <a:gd name="T2" fmla="*/ 0 w 525"/>
                <a:gd name="T3" fmla="*/ 0 h 135"/>
                <a:gd name="T4" fmla="*/ 803 w 525"/>
                <a:gd name="T5" fmla="*/ 470 h 135"/>
                <a:gd name="T6" fmla="*/ 1609 w 525"/>
                <a:gd name="T7" fmla="*/ 0 h 135"/>
                <a:gd name="T8" fmla="*/ 803 w 525"/>
                <a:gd name="T9" fmla="*/ 37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D3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37" name="Freeform 341">
              <a:extLst>
                <a:ext uri="{FF2B5EF4-FFF2-40B4-BE49-F238E27FC236}">
                  <a16:creationId xmlns="" xmlns:a16="http://schemas.microsoft.com/office/drawing/2014/main" id="{1C3DE5F8-858A-400D-9D34-8EB6A99FA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517"/>
            </a:xfrm>
            <a:custGeom>
              <a:avLst/>
              <a:gdLst>
                <a:gd name="T0" fmla="*/ 229 w 529"/>
                <a:gd name="T1" fmla="*/ 819 h 277"/>
                <a:gd name="T2" fmla="*/ 0 w 529"/>
                <a:gd name="T3" fmla="*/ 482 h 277"/>
                <a:gd name="T4" fmla="*/ 229 w 529"/>
                <a:gd name="T5" fmla="*/ 146 h 277"/>
                <a:gd name="T6" fmla="*/ 809 w 529"/>
                <a:gd name="T7" fmla="*/ 0 h 277"/>
                <a:gd name="T8" fmla="*/ 1392 w 529"/>
                <a:gd name="T9" fmla="*/ 146 h 277"/>
                <a:gd name="T10" fmla="*/ 1621 w 529"/>
                <a:gd name="T11" fmla="*/ 482 h 277"/>
                <a:gd name="T12" fmla="*/ 1392 w 529"/>
                <a:gd name="T13" fmla="*/ 819 h 277"/>
                <a:gd name="T14" fmla="*/ 809 w 529"/>
                <a:gd name="T15" fmla="*/ 965 h 277"/>
                <a:gd name="T16" fmla="*/ 229 w 529"/>
                <a:gd name="T17" fmla="*/ 81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38" name="Freeform 342">
              <a:extLst>
                <a:ext uri="{FF2B5EF4-FFF2-40B4-BE49-F238E27FC236}">
                  <a16:creationId xmlns="" xmlns:a16="http://schemas.microsoft.com/office/drawing/2014/main" id="{8414267E-0765-422D-9942-24478A60A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3204"/>
              <a:ext cx="961" cy="427"/>
            </a:xfrm>
            <a:custGeom>
              <a:avLst/>
              <a:gdLst>
                <a:gd name="T0" fmla="*/ 1682 w 549"/>
                <a:gd name="T1" fmla="*/ 282 h 229"/>
                <a:gd name="T2" fmla="*/ 840 w 549"/>
                <a:gd name="T3" fmla="*/ 796 h 229"/>
                <a:gd name="T4" fmla="*/ 0 w 549"/>
                <a:gd name="T5" fmla="*/ 282 h 229"/>
                <a:gd name="T6" fmla="*/ 0 w 549"/>
                <a:gd name="T7" fmla="*/ 0 h 229"/>
                <a:gd name="T8" fmla="*/ 840 w 549"/>
                <a:gd name="T9" fmla="*/ 518 h 229"/>
                <a:gd name="T10" fmla="*/ 1682 w 549"/>
                <a:gd name="T11" fmla="*/ 0 h 229"/>
                <a:gd name="T12" fmla="*/ 1682 w 549"/>
                <a:gd name="T13" fmla="*/ 282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9" h="229">
                  <a:moveTo>
                    <a:pt x="549" y="81"/>
                  </a:moveTo>
                  <a:cubicBezTo>
                    <a:pt x="549" y="163"/>
                    <a:pt x="426" y="229"/>
                    <a:pt x="274" y="229"/>
                  </a:cubicBezTo>
                  <a:cubicBezTo>
                    <a:pt x="123" y="229"/>
                    <a:pt x="0" y="163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123" y="149"/>
                    <a:pt x="274" y="149"/>
                  </a:cubicBezTo>
                  <a:cubicBezTo>
                    <a:pt x="426" y="149"/>
                    <a:pt x="549" y="82"/>
                    <a:pt x="549" y="0"/>
                  </a:cubicBezTo>
                  <a:lnTo>
                    <a:pt x="549" y="81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39" name="Freeform 343">
              <a:extLst>
                <a:ext uri="{FF2B5EF4-FFF2-40B4-BE49-F238E27FC236}">
                  <a16:creationId xmlns="" xmlns:a16="http://schemas.microsoft.com/office/drawing/2014/main" id="{74746DCC-3DBE-432A-AB23-A8E791E6F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3278"/>
              <a:ext cx="925" cy="320"/>
            </a:xfrm>
            <a:custGeom>
              <a:avLst/>
              <a:gdLst>
                <a:gd name="T0" fmla="*/ 1621 w 528"/>
                <a:gd name="T1" fmla="*/ 0 h 171"/>
                <a:gd name="T2" fmla="*/ 811 w 528"/>
                <a:gd name="T3" fmla="*/ 382 h 171"/>
                <a:gd name="T4" fmla="*/ 0 w 528"/>
                <a:gd name="T5" fmla="*/ 0 h 171"/>
                <a:gd name="T6" fmla="*/ 0 w 528"/>
                <a:gd name="T7" fmla="*/ 140 h 171"/>
                <a:gd name="T8" fmla="*/ 811 w 528"/>
                <a:gd name="T9" fmla="*/ 599 h 171"/>
                <a:gd name="T10" fmla="*/ 1621 w 528"/>
                <a:gd name="T11" fmla="*/ 140 h 171"/>
                <a:gd name="T12" fmla="*/ 1621 w 528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8" h="171">
                  <a:moveTo>
                    <a:pt x="528" y="0"/>
                  </a:moveTo>
                  <a:cubicBezTo>
                    <a:pt x="496" y="63"/>
                    <a:pt x="390" y="109"/>
                    <a:pt x="264" y="109"/>
                  </a:cubicBezTo>
                  <a:cubicBezTo>
                    <a:pt x="138" y="109"/>
                    <a:pt x="32" y="63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6"/>
                    <a:pt x="118" y="171"/>
                    <a:pt x="264" y="171"/>
                  </a:cubicBezTo>
                  <a:cubicBezTo>
                    <a:pt x="410" y="171"/>
                    <a:pt x="528" y="101"/>
                    <a:pt x="528" y="40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rgbClr val="EAC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40" name="Freeform 344">
              <a:extLst>
                <a:ext uri="{FF2B5EF4-FFF2-40B4-BE49-F238E27FC236}">
                  <a16:creationId xmlns="" xmlns:a16="http://schemas.microsoft.com/office/drawing/2014/main" id="{83D22FCA-71BE-4351-A274-EEB8C900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284"/>
              <a:ext cx="919" cy="252"/>
            </a:xfrm>
            <a:custGeom>
              <a:avLst/>
              <a:gdLst>
                <a:gd name="T0" fmla="*/ 803 w 525"/>
                <a:gd name="T1" fmla="*/ 370 h 135"/>
                <a:gd name="T2" fmla="*/ 0 w 525"/>
                <a:gd name="T3" fmla="*/ 0 h 135"/>
                <a:gd name="T4" fmla="*/ 803 w 525"/>
                <a:gd name="T5" fmla="*/ 470 h 135"/>
                <a:gd name="T6" fmla="*/ 1609 w 525"/>
                <a:gd name="T7" fmla="*/ 0 h 135"/>
                <a:gd name="T8" fmla="*/ 803 w 525"/>
                <a:gd name="T9" fmla="*/ 37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41" name="Oval 345">
              <a:extLst>
                <a:ext uri="{FF2B5EF4-FFF2-40B4-BE49-F238E27FC236}">
                  <a16:creationId xmlns="" xmlns:a16="http://schemas.microsoft.com/office/drawing/2014/main" id="{1B7475C2-FDE0-4CF3-B963-F951F8569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2927"/>
              <a:ext cx="961" cy="555"/>
            </a:xfrm>
            <a:prstGeom prst="ellipse">
              <a:avLst/>
            </a:prstGeom>
            <a:solidFill>
              <a:srgbClr val="F0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42" name="Freeform 346">
              <a:extLst>
                <a:ext uri="{FF2B5EF4-FFF2-40B4-BE49-F238E27FC236}">
                  <a16:creationId xmlns="" xmlns:a16="http://schemas.microsoft.com/office/drawing/2014/main" id="{50244A02-7518-49FE-AA6C-8F02646E1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517"/>
            </a:xfrm>
            <a:custGeom>
              <a:avLst/>
              <a:gdLst>
                <a:gd name="T0" fmla="*/ 229 w 529"/>
                <a:gd name="T1" fmla="*/ 819 h 277"/>
                <a:gd name="T2" fmla="*/ 0 w 529"/>
                <a:gd name="T3" fmla="*/ 482 h 277"/>
                <a:gd name="T4" fmla="*/ 229 w 529"/>
                <a:gd name="T5" fmla="*/ 146 h 277"/>
                <a:gd name="T6" fmla="*/ 809 w 529"/>
                <a:gd name="T7" fmla="*/ 0 h 277"/>
                <a:gd name="T8" fmla="*/ 1392 w 529"/>
                <a:gd name="T9" fmla="*/ 146 h 277"/>
                <a:gd name="T10" fmla="*/ 1621 w 529"/>
                <a:gd name="T11" fmla="*/ 482 h 277"/>
                <a:gd name="T12" fmla="*/ 1392 w 529"/>
                <a:gd name="T13" fmla="*/ 819 h 277"/>
                <a:gd name="T14" fmla="*/ 809 w 529"/>
                <a:gd name="T15" fmla="*/ 965 h 277"/>
                <a:gd name="T16" fmla="*/ 229 w 529"/>
                <a:gd name="T17" fmla="*/ 81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43" name="Freeform 347">
              <a:extLst>
                <a:ext uri="{FF2B5EF4-FFF2-40B4-BE49-F238E27FC236}">
                  <a16:creationId xmlns="" xmlns:a16="http://schemas.microsoft.com/office/drawing/2014/main" id="{2AD7B8E9-9514-46D6-9DBC-AB1626804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353"/>
            </a:xfrm>
            <a:custGeom>
              <a:avLst/>
              <a:gdLst>
                <a:gd name="T0" fmla="*/ 53 w 529"/>
                <a:gd name="T1" fmla="*/ 656 h 189"/>
                <a:gd name="T2" fmla="*/ 809 w 529"/>
                <a:gd name="T3" fmla="*/ 245 h 189"/>
                <a:gd name="T4" fmla="*/ 1563 w 529"/>
                <a:gd name="T5" fmla="*/ 659 h 189"/>
                <a:gd name="T6" fmla="*/ 1621 w 529"/>
                <a:gd name="T7" fmla="*/ 482 h 189"/>
                <a:gd name="T8" fmla="*/ 1392 w 529"/>
                <a:gd name="T9" fmla="*/ 146 h 189"/>
                <a:gd name="T10" fmla="*/ 809 w 529"/>
                <a:gd name="T11" fmla="*/ 0 h 189"/>
                <a:gd name="T12" fmla="*/ 229 w 529"/>
                <a:gd name="T13" fmla="*/ 146 h 189"/>
                <a:gd name="T14" fmla="*/ 0 w 529"/>
                <a:gd name="T15" fmla="*/ 482 h 189"/>
                <a:gd name="T16" fmla="*/ 53 w 529"/>
                <a:gd name="T17" fmla="*/ 656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189">
                  <a:moveTo>
                    <a:pt x="17" y="188"/>
                  </a:moveTo>
                  <a:cubicBezTo>
                    <a:pt x="32" y="121"/>
                    <a:pt x="145" y="70"/>
                    <a:pt x="264" y="70"/>
                  </a:cubicBezTo>
                  <a:cubicBezTo>
                    <a:pt x="380" y="70"/>
                    <a:pt x="506" y="128"/>
                    <a:pt x="510" y="189"/>
                  </a:cubicBezTo>
                  <a:cubicBezTo>
                    <a:pt x="522" y="173"/>
                    <a:pt x="529" y="156"/>
                    <a:pt x="529" y="138"/>
                  </a:cubicBezTo>
                  <a:cubicBezTo>
                    <a:pt x="529" y="102"/>
                    <a:pt x="502" y="68"/>
                    <a:pt x="454" y="42"/>
                  </a:cubicBezTo>
                  <a:cubicBezTo>
                    <a:pt x="403" y="15"/>
                    <a:pt x="336" y="0"/>
                    <a:pt x="264" y="0"/>
                  </a:cubicBezTo>
                  <a:cubicBezTo>
                    <a:pt x="192" y="0"/>
                    <a:pt x="125" y="15"/>
                    <a:pt x="75" y="42"/>
                  </a:cubicBezTo>
                  <a:cubicBezTo>
                    <a:pt x="26" y="68"/>
                    <a:pt x="0" y="102"/>
                    <a:pt x="0" y="138"/>
                  </a:cubicBezTo>
                  <a:cubicBezTo>
                    <a:pt x="0" y="155"/>
                    <a:pt x="6" y="172"/>
                    <a:pt x="17" y="188"/>
                  </a:cubicBez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44" name="Freeform 348">
              <a:extLst>
                <a:ext uri="{FF2B5EF4-FFF2-40B4-BE49-F238E27FC236}">
                  <a16:creationId xmlns="" xmlns:a16="http://schemas.microsoft.com/office/drawing/2014/main" id="{73C57B37-1098-4F8B-A425-15D0ED504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3065"/>
              <a:ext cx="205" cy="213"/>
            </a:xfrm>
            <a:custGeom>
              <a:avLst/>
              <a:gdLst>
                <a:gd name="T0" fmla="*/ 359 w 117"/>
                <a:gd name="T1" fmla="*/ 125 h 114"/>
                <a:gd name="T2" fmla="*/ 93 w 117"/>
                <a:gd name="T3" fmla="*/ 398 h 114"/>
                <a:gd name="T4" fmla="*/ 200 w 117"/>
                <a:gd name="T5" fmla="*/ 0 h 114"/>
                <a:gd name="T6" fmla="*/ 359 w 117"/>
                <a:gd name="T7" fmla="*/ 125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114">
                  <a:moveTo>
                    <a:pt x="117" y="36"/>
                  </a:moveTo>
                  <a:cubicBezTo>
                    <a:pt x="67" y="55"/>
                    <a:pt x="37" y="92"/>
                    <a:pt x="30" y="114"/>
                  </a:cubicBezTo>
                  <a:cubicBezTo>
                    <a:pt x="0" y="69"/>
                    <a:pt x="37" y="26"/>
                    <a:pt x="65" y="0"/>
                  </a:cubicBezTo>
                  <a:cubicBezTo>
                    <a:pt x="58" y="20"/>
                    <a:pt x="48" y="52"/>
                    <a:pt x="117" y="36"/>
                  </a:cubicBez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45" name="Freeform 349">
              <a:extLst>
                <a:ext uri="{FF2B5EF4-FFF2-40B4-BE49-F238E27FC236}">
                  <a16:creationId xmlns="" xmlns:a16="http://schemas.microsoft.com/office/drawing/2014/main" id="{738406B1-23DF-41A9-94FE-8D9D644E1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3177"/>
              <a:ext cx="56" cy="98"/>
            </a:xfrm>
            <a:custGeom>
              <a:avLst/>
              <a:gdLst>
                <a:gd name="T0" fmla="*/ 0 w 32"/>
                <a:gd name="T1" fmla="*/ 68 h 52"/>
                <a:gd name="T2" fmla="*/ 58 w 32"/>
                <a:gd name="T3" fmla="*/ 185 h 52"/>
                <a:gd name="T4" fmla="*/ 89 w 32"/>
                <a:gd name="T5" fmla="*/ 0 h 52"/>
                <a:gd name="T6" fmla="*/ 70 w 32"/>
                <a:gd name="T7" fmla="*/ 60 h 52"/>
                <a:gd name="T8" fmla="*/ 25 w 32"/>
                <a:gd name="T9" fmla="*/ 7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2">
                  <a:moveTo>
                    <a:pt x="0" y="19"/>
                  </a:moveTo>
                  <a:cubicBezTo>
                    <a:pt x="11" y="26"/>
                    <a:pt x="16" y="41"/>
                    <a:pt x="19" y="52"/>
                  </a:cubicBezTo>
                  <a:cubicBezTo>
                    <a:pt x="30" y="49"/>
                    <a:pt x="32" y="8"/>
                    <a:pt x="29" y="0"/>
                  </a:cubicBezTo>
                  <a:cubicBezTo>
                    <a:pt x="28" y="7"/>
                    <a:pt x="26" y="11"/>
                    <a:pt x="23" y="17"/>
                  </a:cubicBezTo>
                  <a:cubicBezTo>
                    <a:pt x="20" y="27"/>
                    <a:pt x="17" y="22"/>
                    <a:pt x="8" y="22"/>
                  </a:cubicBezTo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46" name="Freeform 350">
              <a:extLst>
                <a:ext uri="{FF2B5EF4-FFF2-40B4-BE49-F238E27FC236}">
                  <a16:creationId xmlns="" xmlns:a16="http://schemas.microsoft.com/office/drawing/2014/main" id="{171F8EB6-C062-4114-BFBC-DDE31FFCD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3392"/>
              <a:ext cx="39" cy="138"/>
            </a:xfrm>
            <a:custGeom>
              <a:avLst/>
              <a:gdLst>
                <a:gd name="T0" fmla="*/ 0 w 22"/>
                <a:gd name="T1" fmla="*/ 213 h 74"/>
                <a:gd name="T2" fmla="*/ 69 w 22"/>
                <a:gd name="T3" fmla="*/ 257 h 74"/>
                <a:gd name="T4" fmla="*/ 69 w 22"/>
                <a:gd name="T5" fmla="*/ 48 h 74"/>
                <a:gd name="T6" fmla="*/ 0 w 22"/>
                <a:gd name="T7" fmla="*/ 0 h 74"/>
                <a:gd name="T8" fmla="*/ 0 w 22"/>
                <a:gd name="T9" fmla="*/ 213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74">
                  <a:moveTo>
                    <a:pt x="0" y="61"/>
                  </a:moveTo>
                  <a:cubicBezTo>
                    <a:pt x="6" y="65"/>
                    <a:pt x="14" y="70"/>
                    <a:pt x="22" y="7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47" name="Freeform 351">
              <a:extLst>
                <a:ext uri="{FF2B5EF4-FFF2-40B4-BE49-F238E27FC236}">
                  <a16:creationId xmlns="" xmlns:a16="http://schemas.microsoft.com/office/drawing/2014/main" id="{B450B9A4-F832-49D2-96E7-307780D4C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3428"/>
              <a:ext cx="30" cy="130"/>
            </a:xfrm>
            <a:custGeom>
              <a:avLst/>
              <a:gdLst>
                <a:gd name="T0" fmla="*/ 0 w 17"/>
                <a:gd name="T1" fmla="*/ 217 h 70"/>
                <a:gd name="T2" fmla="*/ 53 w 17"/>
                <a:gd name="T3" fmla="*/ 241 h 70"/>
                <a:gd name="T4" fmla="*/ 53 w 17"/>
                <a:gd name="T5" fmla="*/ 28 h 70"/>
                <a:gd name="T6" fmla="*/ 0 w 17"/>
                <a:gd name="T7" fmla="*/ 0 h 70"/>
                <a:gd name="T8" fmla="*/ 0 w 17"/>
                <a:gd name="T9" fmla="*/ 21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0">
                  <a:moveTo>
                    <a:pt x="0" y="63"/>
                  </a:moveTo>
                  <a:cubicBezTo>
                    <a:pt x="5" y="65"/>
                    <a:pt x="11" y="68"/>
                    <a:pt x="17" y="7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48" name="Freeform 352">
              <a:extLst>
                <a:ext uri="{FF2B5EF4-FFF2-40B4-BE49-F238E27FC236}">
                  <a16:creationId xmlns="" xmlns:a16="http://schemas.microsoft.com/office/drawing/2014/main" id="{5819366A-89A7-48E7-BB4E-419645D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3392"/>
              <a:ext cx="41" cy="138"/>
            </a:xfrm>
            <a:custGeom>
              <a:avLst/>
              <a:gdLst>
                <a:gd name="T0" fmla="*/ 73 w 23"/>
                <a:gd name="T1" fmla="*/ 213 h 74"/>
                <a:gd name="T2" fmla="*/ 0 w 23"/>
                <a:gd name="T3" fmla="*/ 257 h 74"/>
                <a:gd name="T4" fmla="*/ 0 w 23"/>
                <a:gd name="T5" fmla="*/ 48 h 74"/>
                <a:gd name="T6" fmla="*/ 73 w 23"/>
                <a:gd name="T7" fmla="*/ 0 h 74"/>
                <a:gd name="T8" fmla="*/ 73 w 23"/>
                <a:gd name="T9" fmla="*/ 213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74">
                  <a:moveTo>
                    <a:pt x="23" y="61"/>
                  </a:moveTo>
                  <a:cubicBezTo>
                    <a:pt x="16" y="65"/>
                    <a:pt x="8" y="70"/>
                    <a:pt x="0" y="7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0"/>
                    <a:pt x="16" y="5"/>
                    <a:pt x="23" y="0"/>
                  </a:cubicBezTo>
                  <a:lnTo>
                    <a:pt x="23" y="61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49" name="Freeform 353">
              <a:extLst>
                <a:ext uri="{FF2B5EF4-FFF2-40B4-BE49-F238E27FC236}">
                  <a16:creationId xmlns="" xmlns:a16="http://schemas.microsoft.com/office/drawing/2014/main" id="{809F445A-21FF-43C7-A4E3-3F569F134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28"/>
              <a:ext cx="30" cy="130"/>
            </a:xfrm>
            <a:custGeom>
              <a:avLst/>
              <a:gdLst>
                <a:gd name="T0" fmla="*/ 53 w 17"/>
                <a:gd name="T1" fmla="*/ 217 h 70"/>
                <a:gd name="T2" fmla="*/ 0 w 17"/>
                <a:gd name="T3" fmla="*/ 241 h 70"/>
                <a:gd name="T4" fmla="*/ 0 w 17"/>
                <a:gd name="T5" fmla="*/ 28 h 70"/>
                <a:gd name="T6" fmla="*/ 53 w 17"/>
                <a:gd name="T7" fmla="*/ 0 h 70"/>
                <a:gd name="T8" fmla="*/ 53 w 17"/>
                <a:gd name="T9" fmla="*/ 21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0">
                  <a:moveTo>
                    <a:pt x="17" y="63"/>
                  </a:moveTo>
                  <a:cubicBezTo>
                    <a:pt x="11" y="65"/>
                    <a:pt x="6" y="68"/>
                    <a:pt x="0" y="7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5"/>
                    <a:pt x="11" y="3"/>
                    <a:pt x="17" y="0"/>
                  </a:cubicBezTo>
                  <a:lnTo>
                    <a:pt x="17" y="63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50" name="Freeform 354">
              <a:extLst>
                <a:ext uri="{FF2B5EF4-FFF2-40B4-BE49-F238E27FC236}">
                  <a16:creationId xmlns="" xmlns:a16="http://schemas.microsoft.com/office/drawing/2014/main" id="{14A73703-78C9-4327-9A27-11DCAAB76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342"/>
              <a:ext cx="18" cy="140"/>
            </a:xfrm>
            <a:custGeom>
              <a:avLst/>
              <a:gdLst>
                <a:gd name="T0" fmla="*/ 32 w 10"/>
                <a:gd name="T1" fmla="*/ 226 h 75"/>
                <a:gd name="T2" fmla="*/ 0 w 10"/>
                <a:gd name="T3" fmla="*/ 261 h 75"/>
                <a:gd name="T4" fmla="*/ 0 w 10"/>
                <a:gd name="T5" fmla="*/ 35 h 75"/>
                <a:gd name="T6" fmla="*/ 32 w 10"/>
                <a:gd name="T7" fmla="*/ 0 h 75"/>
                <a:gd name="T8" fmla="*/ 32 w 10"/>
                <a:gd name="T9" fmla="*/ 226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5">
                  <a:moveTo>
                    <a:pt x="10" y="65"/>
                  </a:moveTo>
                  <a:cubicBezTo>
                    <a:pt x="7" y="68"/>
                    <a:pt x="4" y="72"/>
                    <a:pt x="0" y="7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6"/>
                    <a:pt x="7" y="3"/>
                    <a:pt x="10" y="0"/>
                  </a:cubicBezTo>
                  <a:lnTo>
                    <a:pt x="10" y="65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51" name="Freeform 355">
              <a:extLst>
                <a:ext uri="{FF2B5EF4-FFF2-40B4-BE49-F238E27FC236}">
                  <a16:creationId xmlns="" xmlns:a16="http://schemas.microsoft.com/office/drawing/2014/main" id="{81A24317-F8B1-4A58-9E80-E451DA1C1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487"/>
              <a:ext cx="23" cy="126"/>
            </a:xfrm>
            <a:custGeom>
              <a:avLst/>
              <a:gdLst>
                <a:gd name="T0" fmla="*/ 0 w 13"/>
                <a:gd name="T1" fmla="*/ 229 h 67"/>
                <a:gd name="T2" fmla="*/ 41 w 13"/>
                <a:gd name="T3" fmla="*/ 237 h 67"/>
                <a:gd name="T4" fmla="*/ 41 w 13"/>
                <a:gd name="T5" fmla="*/ 4 h 67"/>
                <a:gd name="T6" fmla="*/ 0 w 13"/>
                <a:gd name="T7" fmla="*/ 0 h 67"/>
                <a:gd name="T8" fmla="*/ 0 w 13"/>
                <a:gd name="T9" fmla="*/ 22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7">
                  <a:moveTo>
                    <a:pt x="0" y="65"/>
                  </a:moveTo>
                  <a:cubicBezTo>
                    <a:pt x="4" y="66"/>
                    <a:pt x="9" y="67"/>
                    <a:pt x="13" y="6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52" name="Freeform 356">
              <a:extLst>
                <a:ext uri="{FF2B5EF4-FFF2-40B4-BE49-F238E27FC236}">
                  <a16:creationId xmlns="" xmlns:a16="http://schemas.microsoft.com/office/drawing/2014/main" id="{F8E0BF7D-0770-4666-800E-2A8F265F6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478"/>
              <a:ext cx="21" cy="127"/>
            </a:xfrm>
            <a:custGeom>
              <a:avLst/>
              <a:gdLst>
                <a:gd name="T0" fmla="*/ 0 w 12"/>
                <a:gd name="T1" fmla="*/ 230 h 68"/>
                <a:gd name="T2" fmla="*/ 37 w 12"/>
                <a:gd name="T3" fmla="*/ 237 h 68"/>
                <a:gd name="T4" fmla="*/ 37 w 12"/>
                <a:gd name="T5" fmla="*/ 7 h 68"/>
                <a:gd name="T6" fmla="*/ 0 w 12"/>
                <a:gd name="T7" fmla="*/ 0 h 68"/>
                <a:gd name="T8" fmla="*/ 0 w 12"/>
                <a:gd name="T9" fmla="*/ 23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8">
                  <a:moveTo>
                    <a:pt x="0" y="66"/>
                  </a:moveTo>
                  <a:cubicBezTo>
                    <a:pt x="4" y="67"/>
                    <a:pt x="8" y="67"/>
                    <a:pt x="12" y="6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53" name="Freeform 357">
              <a:extLst>
                <a:ext uri="{FF2B5EF4-FFF2-40B4-BE49-F238E27FC236}">
                  <a16:creationId xmlns="" xmlns:a16="http://schemas.microsoft.com/office/drawing/2014/main" id="{66FD1D23-5DB7-473A-BF98-33EE0B378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3392"/>
              <a:ext cx="39" cy="123"/>
            </a:xfrm>
            <a:custGeom>
              <a:avLst/>
              <a:gdLst>
                <a:gd name="T0" fmla="*/ 0 w 22"/>
                <a:gd name="T1" fmla="*/ 181 h 66"/>
                <a:gd name="T2" fmla="*/ 69 w 22"/>
                <a:gd name="T3" fmla="*/ 229 h 66"/>
                <a:gd name="T4" fmla="*/ 69 w 22"/>
                <a:gd name="T5" fmla="*/ 48 h 66"/>
                <a:gd name="T6" fmla="*/ 0 w 22"/>
                <a:gd name="T7" fmla="*/ 0 h 66"/>
                <a:gd name="T8" fmla="*/ 0 w 22"/>
                <a:gd name="T9" fmla="*/ 18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6">
                  <a:moveTo>
                    <a:pt x="0" y="52"/>
                  </a:moveTo>
                  <a:cubicBezTo>
                    <a:pt x="7" y="57"/>
                    <a:pt x="14" y="61"/>
                    <a:pt x="22" y="6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54" name="Freeform 358">
              <a:extLst>
                <a:ext uri="{FF2B5EF4-FFF2-40B4-BE49-F238E27FC236}">
                  <a16:creationId xmlns="" xmlns:a16="http://schemas.microsoft.com/office/drawing/2014/main" id="{32B60A28-351F-4B50-B33C-CC03C3B91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297"/>
              <a:ext cx="443" cy="153"/>
            </a:xfrm>
            <a:custGeom>
              <a:avLst/>
              <a:gdLst>
                <a:gd name="T0" fmla="*/ 0 w 253"/>
                <a:gd name="T1" fmla="*/ 285 h 82"/>
                <a:gd name="T2" fmla="*/ 776 w 253"/>
                <a:gd name="T3" fmla="*/ 0 h 82"/>
                <a:gd name="T4" fmla="*/ 0 w 253"/>
                <a:gd name="T5" fmla="*/ 285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3" h="82">
                  <a:moveTo>
                    <a:pt x="0" y="82"/>
                  </a:moveTo>
                  <a:cubicBezTo>
                    <a:pt x="57" y="82"/>
                    <a:pt x="193" y="71"/>
                    <a:pt x="253" y="0"/>
                  </a:cubicBezTo>
                  <a:cubicBezTo>
                    <a:pt x="233" y="14"/>
                    <a:pt x="140" y="68"/>
                    <a:pt x="0" y="82"/>
                  </a:cubicBezTo>
                  <a:close/>
                </a:path>
              </a:pathLst>
            </a:custGeom>
            <a:solidFill>
              <a:srgbClr val="9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55" name="Freeform 359">
              <a:extLst>
                <a:ext uri="{FF2B5EF4-FFF2-40B4-BE49-F238E27FC236}">
                  <a16:creationId xmlns="" xmlns:a16="http://schemas.microsoft.com/office/drawing/2014/main" id="{B98FC8A6-F0B8-45FA-8601-77DE82948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3392"/>
              <a:ext cx="39" cy="62"/>
            </a:xfrm>
            <a:custGeom>
              <a:avLst/>
              <a:gdLst>
                <a:gd name="T0" fmla="*/ 0 w 22"/>
                <a:gd name="T1" fmla="*/ 64 h 33"/>
                <a:gd name="T2" fmla="*/ 69 w 22"/>
                <a:gd name="T3" fmla="*/ 116 h 33"/>
                <a:gd name="T4" fmla="*/ 69 w 22"/>
                <a:gd name="T5" fmla="*/ 49 h 33"/>
                <a:gd name="T6" fmla="*/ 0 w 22"/>
                <a:gd name="T7" fmla="*/ 0 h 33"/>
                <a:gd name="T8" fmla="*/ 0 w 22"/>
                <a:gd name="T9" fmla="*/ 6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3">
                  <a:moveTo>
                    <a:pt x="0" y="18"/>
                  </a:moveTo>
                  <a:cubicBezTo>
                    <a:pt x="7" y="24"/>
                    <a:pt x="14" y="29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56" name="Freeform 360">
              <a:extLst>
                <a:ext uri="{FF2B5EF4-FFF2-40B4-BE49-F238E27FC236}">
                  <a16:creationId xmlns="" xmlns:a16="http://schemas.microsoft.com/office/drawing/2014/main" id="{F7BF5381-82AA-4D24-9F48-AC02AC8B2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3428"/>
              <a:ext cx="30" cy="52"/>
            </a:xfrm>
            <a:custGeom>
              <a:avLst/>
              <a:gdLst>
                <a:gd name="T0" fmla="*/ 0 w 17"/>
                <a:gd name="T1" fmla="*/ 72 h 28"/>
                <a:gd name="T2" fmla="*/ 53 w 17"/>
                <a:gd name="T3" fmla="*/ 97 h 28"/>
                <a:gd name="T4" fmla="*/ 53 w 17"/>
                <a:gd name="T5" fmla="*/ 28 h 28"/>
                <a:gd name="T6" fmla="*/ 0 w 17"/>
                <a:gd name="T7" fmla="*/ 0 h 28"/>
                <a:gd name="T8" fmla="*/ 0 w 17"/>
                <a:gd name="T9" fmla="*/ 7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8">
                  <a:moveTo>
                    <a:pt x="0" y="21"/>
                  </a:moveTo>
                  <a:cubicBezTo>
                    <a:pt x="5" y="23"/>
                    <a:pt x="11" y="26"/>
                    <a:pt x="17" y="2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57" name="Freeform 361">
              <a:extLst>
                <a:ext uri="{FF2B5EF4-FFF2-40B4-BE49-F238E27FC236}">
                  <a16:creationId xmlns="" xmlns:a16="http://schemas.microsoft.com/office/drawing/2014/main" id="{3B12BCC1-C9D3-45ED-903D-50AAD0F9F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3392"/>
              <a:ext cx="41" cy="64"/>
            </a:xfrm>
            <a:custGeom>
              <a:avLst/>
              <a:gdLst>
                <a:gd name="T0" fmla="*/ 0 w 23"/>
                <a:gd name="T1" fmla="*/ 120 h 34"/>
                <a:gd name="T2" fmla="*/ 73 w 23"/>
                <a:gd name="T3" fmla="*/ 72 h 34"/>
                <a:gd name="T4" fmla="*/ 73 w 23"/>
                <a:gd name="T5" fmla="*/ 0 h 34"/>
                <a:gd name="T6" fmla="*/ 0 w 23"/>
                <a:gd name="T7" fmla="*/ 49 h 34"/>
                <a:gd name="T8" fmla="*/ 0 w 23"/>
                <a:gd name="T9" fmla="*/ 12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4">
                  <a:moveTo>
                    <a:pt x="0" y="34"/>
                  </a:moveTo>
                  <a:cubicBezTo>
                    <a:pt x="8" y="30"/>
                    <a:pt x="16" y="25"/>
                    <a:pt x="23" y="2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5"/>
                    <a:pt x="8" y="10"/>
                    <a:pt x="0" y="14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58" name="Freeform 362">
              <a:extLst>
                <a:ext uri="{FF2B5EF4-FFF2-40B4-BE49-F238E27FC236}">
                  <a16:creationId xmlns="" xmlns:a16="http://schemas.microsoft.com/office/drawing/2014/main" id="{9AC685BD-73A8-470E-A0F7-3EF504C1E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28"/>
              <a:ext cx="30" cy="54"/>
            </a:xfrm>
            <a:custGeom>
              <a:avLst/>
              <a:gdLst>
                <a:gd name="T0" fmla="*/ 0 w 17"/>
                <a:gd name="T1" fmla="*/ 101 h 29"/>
                <a:gd name="T2" fmla="*/ 53 w 17"/>
                <a:gd name="T3" fmla="*/ 76 h 29"/>
                <a:gd name="T4" fmla="*/ 53 w 17"/>
                <a:gd name="T5" fmla="*/ 0 h 29"/>
                <a:gd name="T6" fmla="*/ 0 w 17"/>
                <a:gd name="T7" fmla="*/ 28 h 29"/>
                <a:gd name="T8" fmla="*/ 0 w 17"/>
                <a:gd name="T9" fmla="*/ 10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9">
                  <a:moveTo>
                    <a:pt x="0" y="29"/>
                  </a:moveTo>
                  <a:cubicBezTo>
                    <a:pt x="6" y="27"/>
                    <a:pt x="11" y="24"/>
                    <a:pt x="17" y="2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6" y="5"/>
                    <a:pt x="0" y="8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59" name="Freeform 363">
              <a:extLst>
                <a:ext uri="{FF2B5EF4-FFF2-40B4-BE49-F238E27FC236}">
                  <a16:creationId xmlns="" xmlns:a16="http://schemas.microsoft.com/office/drawing/2014/main" id="{A8EE1CAC-233E-4324-A3BE-A5F15237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342"/>
              <a:ext cx="18" cy="54"/>
            </a:xfrm>
            <a:custGeom>
              <a:avLst/>
              <a:gdLst>
                <a:gd name="T0" fmla="*/ 32 w 10"/>
                <a:gd name="T1" fmla="*/ 63 h 29"/>
                <a:gd name="T2" fmla="*/ 32 w 10"/>
                <a:gd name="T3" fmla="*/ 0 h 29"/>
                <a:gd name="T4" fmla="*/ 0 w 10"/>
                <a:gd name="T5" fmla="*/ 35 h 29"/>
                <a:gd name="T6" fmla="*/ 0 w 10"/>
                <a:gd name="T7" fmla="*/ 101 h 29"/>
                <a:gd name="T8" fmla="*/ 32 w 10"/>
                <a:gd name="T9" fmla="*/ 63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9">
                  <a:moveTo>
                    <a:pt x="10" y="18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6"/>
                    <a:pt x="7" y="22"/>
                    <a:pt x="10" y="18"/>
                  </a:cubicBez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60" name="Freeform 364">
              <a:extLst>
                <a:ext uri="{FF2B5EF4-FFF2-40B4-BE49-F238E27FC236}">
                  <a16:creationId xmlns="" xmlns:a16="http://schemas.microsoft.com/office/drawing/2014/main" id="{CD5288A6-7B92-4372-9200-4733A35BA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487"/>
              <a:ext cx="23" cy="45"/>
            </a:xfrm>
            <a:custGeom>
              <a:avLst/>
              <a:gdLst>
                <a:gd name="T0" fmla="*/ 0 w 13"/>
                <a:gd name="T1" fmla="*/ 77 h 24"/>
                <a:gd name="T2" fmla="*/ 41 w 13"/>
                <a:gd name="T3" fmla="*/ 84 h 24"/>
                <a:gd name="T4" fmla="*/ 41 w 13"/>
                <a:gd name="T5" fmla="*/ 4 h 24"/>
                <a:gd name="T6" fmla="*/ 0 w 13"/>
                <a:gd name="T7" fmla="*/ 0 h 24"/>
                <a:gd name="T8" fmla="*/ 0 w 13"/>
                <a:gd name="T9" fmla="*/ 7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4">
                  <a:moveTo>
                    <a:pt x="0" y="22"/>
                  </a:moveTo>
                  <a:cubicBezTo>
                    <a:pt x="4" y="23"/>
                    <a:pt x="9" y="23"/>
                    <a:pt x="13" y="2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61" name="Freeform 365">
              <a:extLst>
                <a:ext uri="{FF2B5EF4-FFF2-40B4-BE49-F238E27FC236}">
                  <a16:creationId xmlns="" xmlns:a16="http://schemas.microsoft.com/office/drawing/2014/main" id="{3CAC5558-F3A1-4017-B415-5AE6B1FF2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478"/>
              <a:ext cx="21" cy="43"/>
            </a:xfrm>
            <a:custGeom>
              <a:avLst/>
              <a:gdLst>
                <a:gd name="T0" fmla="*/ 0 w 12"/>
                <a:gd name="T1" fmla="*/ 73 h 23"/>
                <a:gd name="T2" fmla="*/ 37 w 12"/>
                <a:gd name="T3" fmla="*/ 80 h 23"/>
                <a:gd name="T4" fmla="*/ 37 w 12"/>
                <a:gd name="T5" fmla="*/ 7 h 23"/>
                <a:gd name="T6" fmla="*/ 0 w 12"/>
                <a:gd name="T7" fmla="*/ 0 h 23"/>
                <a:gd name="T8" fmla="*/ 0 w 12"/>
                <a:gd name="T9" fmla="*/ 7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3">
                  <a:moveTo>
                    <a:pt x="0" y="21"/>
                  </a:moveTo>
                  <a:cubicBezTo>
                    <a:pt x="4" y="22"/>
                    <a:pt x="8" y="23"/>
                    <a:pt x="12" y="2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62" name="Freeform 366">
              <a:extLst>
                <a:ext uri="{FF2B5EF4-FFF2-40B4-BE49-F238E27FC236}">
                  <a16:creationId xmlns="" xmlns:a16="http://schemas.microsoft.com/office/drawing/2014/main" id="{25C9D9D0-B53B-4B22-86CF-287086708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2957"/>
              <a:ext cx="419" cy="213"/>
            </a:xfrm>
            <a:custGeom>
              <a:avLst/>
              <a:gdLst>
                <a:gd name="T0" fmla="*/ 0 w 239"/>
                <a:gd name="T1" fmla="*/ 0 h 114"/>
                <a:gd name="T2" fmla="*/ 735 w 239"/>
                <a:gd name="T3" fmla="*/ 398 h 114"/>
                <a:gd name="T4" fmla="*/ 9 w 239"/>
                <a:gd name="T5" fmla="*/ 88 h 114"/>
                <a:gd name="T6" fmla="*/ 130 w 239"/>
                <a:gd name="T7" fmla="*/ 52 h 114"/>
                <a:gd name="T8" fmla="*/ 0 w 23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14">
                  <a:moveTo>
                    <a:pt x="0" y="0"/>
                  </a:moveTo>
                  <a:cubicBezTo>
                    <a:pt x="52" y="0"/>
                    <a:pt x="213" y="32"/>
                    <a:pt x="239" y="114"/>
                  </a:cubicBezTo>
                  <a:cubicBezTo>
                    <a:pt x="196" y="62"/>
                    <a:pt x="102" y="25"/>
                    <a:pt x="3" y="25"/>
                  </a:cubicBezTo>
                  <a:cubicBezTo>
                    <a:pt x="22" y="23"/>
                    <a:pt x="42" y="21"/>
                    <a:pt x="42" y="15"/>
                  </a:cubicBezTo>
                  <a:cubicBezTo>
                    <a:pt x="42" y="9"/>
                    <a:pt x="20" y="3"/>
                    <a:pt x="0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63" name="Freeform 367">
              <a:extLst>
                <a:ext uri="{FF2B5EF4-FFF2-40B4-BE49-F238E27FC236}">
                  <a16:creationId xmlns="" xmlns:a16="http://schemas.microsoft.com/office/drawing/2014/main" id="{D7A3CFFC-22F1-4677-B978-20D6A12E5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3047"/>
              <a:ext cx="156" cy="151"/>
            </a:xfrm>
            <a:custGeom>
              <a:avLst/>
              <a:gdLst>
                <a:gd name="T0" fmla="*/ 184 w 89"/>
                <a:gd name="T1" fmla="*/ 0 h 81"/>
                <a:gd name="T2" fmla="*/ 0 w 89"/>
                <a:gd name="T3" fmla="*/ 281 h 81"/>
                <a:gd name="T4" fmla="*/ 273 w 89"/>
                <a:gd name="T5" fmla="*/ 32 h 81"/>
                <a:gd name="T6" fmla="*/ 167 w 89"/>
                <a:gd name="T7" fmla="*/ 48 h 81"/>
                <a:gd name="T8" fmla="*/ 184 w 89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81">
                  <a:moveTo>
                    <a:pt x="60" y="0"/>
                  </a:moveTo>
                  <a:cubicBezTo>
                    <a:pt x="41" y="10"/>
                    <a:pt x="1" y="42"/>
                    <a:pt x="0" y="81"/>
                  </a:cubicBezTo>
                  <a:cubicBezTo>
                    <a:pt x="8" y="65"/>
                    <a:pt x="25" y="30"/>
                    <a:pt x="89" y="9"/>
                  </a:cubicBezTo>
                  <a:cubicBezTo>
                    <a:pt x="69" y="16"/>
                    <a:pt x="57" y="17"/>
                    <a:pt x="54" y="14"/>
                  </a:cubicBezTo>
                  <a:cubicBezTo>
                    <a:pt x="52" y="11"/>
                    <a:pt x="54" y="3"/>
                    <a:pt x="60" y="0"/>
                  </a:cubicBez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64" name="Freeform 368">
              <a:extLst>
                <a:ext uri="{FF2B5EF4-FFF2-40B4-BE49-F238E27FC236}">
                  <a16:creationId xmlns="" xmlns:a16="http://schemas.microsoft.com/office/drawing/2014/main" id="{DF916087-B743-45CD-ACB5-F5AE8071F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" y="3300"/>
              <a:ext cx="925" cy="320"/>
            </a:xfrm>
            <a:custGeom>
              <a:avLst/>
              <a:gdLst>
                <a:gd name="T0" fmla="*/ 1621 w 528"/>
                <a:gd name="T1" fmla="*/ 0 h 171"/>
                <a:gd name="T2" fmla="*/ 811 w 528"/>
                <a:gd name="T3" fmla="*/ 382 h 171"/>
                <a:gd name="T4" fmla="*/ 0 w 528"/>
                <a:gd name="T5" fmla="*/ 0 h 171"/>
                <a:gd name="T6" fmla="*/ 0 w 528"/>
                <a:gd name="T7" fmla="*/ 140 h 171"/>
                <a:gd name="T8" fmla="*/ 811 w 528"/>
                <a:gd name="T9" fmla="*/ 599 h 171"/>
                <a:gd name="T10" fmla="*/ 1621 w 528"/>
                <a:gd name="T11" fmla="*/ 140 h 171"/>
                <a:gd name="T12" fmla="*/ 1621 w 528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8" h="171">
                  <a:moveTo>
                    <a:pt x="528" y="0"/>
                  </a:moveTo>
                  <a:cubicBezTo>
                    <a:pt x="496" y="63"/>
                    <a:pt x="390" y="109"/>
                    <a:pt x="264" y="109"/>
                  </a:cubicBezTo>
                  <a:cubicBezTo>
                    <a:pt x="138" y="109"/>
                    <a:pt x="32" y="63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6"/>
                    <a:pt x="118" y="171"/>
                    <a:pt x="264" y="171"/>
                  </a:cubicBezTo>
                  <a:cubicBezTo>
                    <a:pt x="410" y="171"/>
                    <a:pt x="528" y="101"/>
                    <a:pt x="528" y="40"/>
                  </a:cubicBezTo>
                  <a:lnTo>
                    <a:pt x="528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65" name="Freeform 369">
              <a:extLst>
                <a:ext uri="{FF2B5EF4-FFF2-40B4-BE49-F238E27FC236}">
                  <a16:creationId xmlns="" xmlns:a16="http://schemas.microsoft.com/office/drawing/2014/main" id="{0015468E-C115-4746-9B82-7CC5C23F5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284"/>
              <a:ext cx="919" cy="252"/>
            </a:xfrm>
            <a:custGeom>
              <a:avLst/>
              <a:gdLst>
                <a:gd name="T0" fmla="*/ 803 w 525"/>
                <a:gd name="T1" fmla="*/ 370 h 135"/>
                <a:gd name="T2" fmla="*/ 0 w 525"/>
                <a:gd name="T3" fmla="*/ 0 h 135"/>
                <a:gd name="T4" fmla="*/ 803 w 525"/>
                <a:gd name="T5" fmla="*/ 470 h 135"/>
                <a:gd name="T6" fmla="*/ 1609 w 525"/>
                <a:gd name="T7" fmla="*/ 0 h 135"/>
                <a:gd name="T8" fmla="*/ 803 w 525"/>
                <a:gd name="T9" fmla="*/ 37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EFD58D"/>
            </a:solidFill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66" name="Freeform 370">
              <a:extLst>
                <a:ext uri="{FF2B5EF4-FFF2-40B4-BE49-F238E27FC236}">
                  <a16:creationId xmlns="" xmlns:a16="http://schemas.microsoft.com/office/drawing/2014/main" id="{EAFACDEC-172C-4305-B9FD-D42489FF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015"/>
              <a:ext cx="917" cy="448"/>
            </a:xfrm>
            <a:custGeom>
              <a:avLst/>
              <a:gdLst>
                <a:gd name="T0" fmla="*/ 1605 w 524"/>
                <a:gd name="T1" fmla="*/ 422 h 240"/>
                <a:gd name="T2" fmla="*/ 803 w 524"/>
                <a:gd name="T3" fmla="*/ 0 h 240"/>
                <a:gd name="T4" fmla="*/ 0 w 524"/>
                <a:gd name="T5" fmla="*/ 411 h 240"/>
                <a:gd name="T6" fmla="*/ 224 w 524"/>
                <a:gd name="T7" fmla="*/ 691 h 240"/>
                <a:gd name="T8" fmla="*/ 803 w 524"/>
                <a:gd name="T9" fmla="*/ 836 h 240"/>
                <a:gd name="T10" fmla="*/ 1384 w 524"/>
                <a:gd name="T11" fmla="*/ 691 h 240"/>
                <a:gd name="T12" fmla="*/ 1605 w 524"/>
                <a:gd name="T13" fmla="*/ 422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67" name="Freeform 371">
              <a:extLst>
                <a:ext uri="{FF2B5EF4-FFF2-40B4-BE49-F238E27FC236}">
                  <a16:creationId xmlns="" xmlns:a16="http://schemas.microsoft.com/office/drawing/2014/main" id="{8FBC18E8-766E-430D-89CE-1116366D5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3024"/>
              <a:ext cx="917" cy="448"/>
            </a:xfrm>
            <a:custGeom>
              <a:avLst/>
              <a:gdLst>
                <a:gd name="T0" fmla="*/ 1605 w 524"/>
                <a:gd name="T1" fmla="*/ 422 h 240"/>
                <a:gd name="T2" fmla="*/ 803 w 524"/>
                <a:gd name="T3" fmla="*/ 0 h 240"/>
                <a:gd name="T4" fmla="*/ 0 w 524"/>
                <a:gd name="T5" fmla="*/ 411 h 240"/>
                <a:gd name="T6" fmla="*/ 224 w 524"/>
                <a:gd name="T7" fmla="*/ 691 h 240"/>
                <a:gd name="T8" fmla="*/ 803 w 524"/>
                <a:gd name="T9" fmla="*/ 836 h 240"/>
                <a:gd name="T10" fmla="*/ 1384 w 524"/>
                <a:gd name="T11" fmla="*/ 691 h 240"/>
                <a:gd name="T12" fmla="*/ 1605 w 524"/>
                <a:gd name="T13" fmla="*/ 422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68" name="Freeform 372">
              <a:extLst>
                <a:ext uri="{FF2B5EF4-FFF2-40B4-BE49-F238E27FC236}">
                  <a16:creationId xmlns="" xmlns:a16="http://schemas.microsoft.com/office/drawing/2014/main" id="{460A4A47-B2AA-48E3-8868-CFD4E2E03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3078"/>
              <a:ext cx="863" cy="386"/>
            </a:xfrm>
            <a:custGeom>
              <a:avLst/>
              <a:gdLst>
                <a:gd name="T0" fmla="*/ 756 w 493"/>
                <a:gd name="T1" fmla="*/ 0 h 207"/>
                <a:gd name="T2" fmla="*/ 0 w 493"/>
                <a:gd name="T3" fmla="*/ 407 h 207"/>
                <a:gd name="T4" fmla="*/ 179 w 493"/>
                <a:gd name="T5" fmla="*/ 574 h 207"/>
                <a:gd name="T6" fmla="*/ 756 w 493"/>
                <a:gd name="T7" fmla="*/ 720 h 207"/>
                <a:gd name="T8" fmla="*/ 1339 w 493"/>
                <a:gd name="T9" fmla="*/ 574 h 207"/>
                <a:gd name="T10" fmla="*/ 1511 w 493"/>
                <a:gd name="T11" fmla="*/ 414 h 207"/>
                <a:gd name="T12" fmla="*/ 756 w 493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3" h="207">
                  <a:moveTo>
                    <a:pt x="247" y="0"/>
                  </a:moveTo>
                  <a:cubicBezTo>
                    <a:pt x="128" y="0"/>
                    <a:pt x="15" y="51"/>
                    <a:pt x="0" y="117"/>
                  </a:cubicBezTo>
                  <a:cubicBezTo>
                    <a:pt x="13" y="135"/>
                    <a:pt x="32" y="151"/>
                    <a:pt x="58" y="165"/>
                  </a:cubicBezTo>
                  <a:cubicBezTo>
                    <a:pt x="108" y="192"/>
                    <a:pt x="175" y="207"/>
                    <a:pt x="247" y="207"/>
                  </a:cubicBezTo>
                  <a:cubicBezTo>
                    <a:pt x="319" y="207"/>
                    <a:pt x="386" y="192"/>
                    <a:pt x="437" y="165"/>
                  </a:cubicBezTo>
                  <a:cubicBezTo>
                    <a:pt x="461" y="151"/>
                    <a:pt x="480" y="136"/>
                    <a:pt x="493" y="119"/>
                  </a:cubicBezTo>
                  <a:cubicBezTo>
                    <a:pt x="489" y="58"/>
                    <a:pt x="363" y="0"/>
                    <a:pt x="247" y="0"/>
                  </a:cubicBezTo>
                  <a:close/>
                </a:path>
              </a:pathLst>
            </a:custGeom>
            <a:solidFill>
              <a:srgbClr val="FFF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69" name="Freeform 373">
              <a:extLst>
                <a:ext uri="{FF2B5EF4-FFF2-40B4-BE49-F238E27FC236}">
                  <a16:creationId xmlns="" xmlns:a16="http://schemas.microsoft.com/office/drawing/2014/main" id="{584A6600-E5FC-4ADB-87C3-F3749CD58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3032"/>
              <a:ext cx="539" cy="205"/>
            </a:xfrm>
            <a:custGeom>
              <a:avLst/>
              <a:gdLst>
                <a:gd name="T0" fmla="*/ 0 w 308"/>
                <a:gd name="T1" fmla="*/ 382 h 110"/>
                <a:gd name="T2" fmla="*/ 707 w 308"/>
                <a:gd name="T3" fmla="*/ 0 h 110"/>
                <a:gd name="T4" fmla="*/ 943 w 308"/>
                <a:gd name="T5" fmla="*/ 32 h 110"/>
                <a:gd name="T6" fmla="*/ 0 w 308"/>
                <a:gd name="T7" fmla="*/ 382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8" h="110">
                  <a:moveTo>
                    <a:pt x="0" y="110"/>
                  </a:moveTo>
                  <a:cubicBezTo>
                    <a:pt x="14" y="48"/>
                    <a:pt x="120" y="0"/>
                    <a:pt x="231" y="0"/>
                  </a:cubicBezTo>
                  <a:cubicBezTo>
                    <a:pt x="257" y="0"/>
                    <a:pt x="283" y="3"/>
                    <a:pt x="308" y="9"/>
                  </a:cubicBezTo>
                  <a:cubicBezTo>
                    <a:pt x="254" y="0"/>
                    <a:pt x="49" y="6"/>
                    <a:pt x="0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70" name="Freeform 374">
              <a:extLst>
                <a:ext uri="{FF2B5EF4-FFF2-40B4-BE49-F238E27FC236}">
                  <a16:creationId xmlns="" xmlns:a16="http://schemas.microsoft.com/office/drawing/2014/main" id="{2405674D-C8FE-4413-81D8-D6F2DF306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015"/>
              <a:ext cx="917" cy="448"/>
            </a:xfrm>
            <a:custGeom>
              <a:avLst/>
              <a:gdLst>
                <a:gd name="T0" fmla="*/ 1605 w 524"/>
                <a:gd name="T1" fmla="*/ 422 h 240"/>
                <a:gd name="T2" fmla="*/ 803 w 524"/>
                <a:gd name="T3" fmla="*/ 0 h 240"/>
                <a:gd name="T4" fmla="*/ 0 w 524"/>
                <a:gd name="T5" fmla="*/ 411 h 240"/>
                <a:gd name="T6" fmla="*/ 224 w 524"/>
                <a:gd name="T7" fmla="*/ 691 h 240"/>
                <a:gd name="T8" fmla="*/ 803 w 524"/>
                <a:gd name="T9" fmla="*/ 836 h 240"/>
                <a:gd name="T10" fmla="*/ 1384 w 524"/>
                <a:gd name="T11" fmla="*/ 691 h 240"/>
                <a:gd name="T12" fmla="*/ 1605 w 524"/>
                <a:gd name="T13" fmla="*/ 422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71" name="Freeform 375">
              <a:extLst>
                <a:ext uri="{FF2B5EF4-FFF2-40B4-BE49-F238E27FC236}">
                  <a16:creationId xmlns="" xmlns:a16="http://schemas.microsoft.com/office/drawing/2014/main" id="{C13199AD-C359-4CD8-879B-16A24C883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3204"/>
              <a:ext cx="961" cy="427"/>
            </a:xfrm>
            <a:custGeom>
              <a:avLst/>
              <a:gdLst>
                <a:gd name="T0" fmla="*/ 1682 w 549"/>
                <a:gd name="T1" fmla="*/ 282 h 229"/>
                <a:gd name="T2" fmla="*/ 840 w 549"/>
                <a:gd name="T3" fmla="*/ 796 h 229"/>
                <a:gd name="T4" fmla="*/ 0 w 549"/>
                <a:gd name="T5" fmla="*/ 282 h 229"/>
                <a:gd name="T6" fmla="*/ 0 w 549"/>
                <a:gd name="T7" fmla="*/ 0 h 229"/>
                <a:gd name="T8" fmla="*/ 840 w 549"/>
                <a:gd name="T9" fmla="*/ 518 h 229"/>
                <a:gd name="T10" fmla="*/ 1682 w 549"/>
                <a:gd name="T11" fmla="*/ 0 h 229"/>
                <a:gd name="T12" fmla="*/ 1682 w 549"/>
                <a:gd name="T13" fmla="*/ 282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9" h="229">
                  <a:moveTo>
                    <a:pt x="549" y="81"/>
                  </a:moveTo>
                  <a:cubicBezTo>
                    <a:pt x="549" y="163"/>
                    <a:pt x="426" y="229"/>
                    <a:pt x="274" y="229"/>
                  </a:cubicBezTo>
                  <a:cubicBezTo>
                    <a:pt x="123" y="229"/>
                    <a:pt x="0" y="163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123" y="149"/>
                    <a:pt x="274" y="149"/>
                  </a:cubicBezTo>
                  <a:cubicBezTo>
                    <a:pt x="426" y="149"/>
                    <a:pt x="549" y="82"/>
                    <a:pt x="549" y="0"/>
                  </a:cubicBezTo>
                  <a:lnTo>
                    <a:pt x="549" y="81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72" name="Oval 376">
              <a:extLst>
                <a:ext uri="{FF2B5EF4-FFF2-40B4-BE49-F238E27FC236}">
                  <a16:creationId xmlns="" xmlns:a16="http://schemas.microsoft.com/office/drawing/2014/main" id="{5516D28E-53F9-4968-A9A9-7A287AB22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2927"/>
              <a:ext cx="961" cy="555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73" name="Freeform 377">
              <a:extLst>
                <a:ext uri="{FF2B5EF4-FFF2-40B4-BE49-F238E27FC236}">
                  <a16:creationId xmlns="" xmlns:a16="http://schemas.microsoft.com/office/drawing/2014/main" id="{72AF90FD-8B32-4CF6-8BCE-2F5647090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517"/>
            </a:xfrm>
            <a:custGeom>
              <a:avLst/>
              <a:gdLst>
                <a:gd name="T0" fmla="*/ 229 w 529"/>
                <a:gd name="T1" fmla="*/ 819 h 277"/>
                <a:gd name="T2" fmla="*/ 0 w 529"/>
                <a:gd name="T3" fmla="*/ 482 h 277"/>
                <a:gd name="T4" fmla="*/ 229 w 529"/>
                <a:gd name="T5" fmla="*/ 146 h 277"/>
                <a:gd name="T6" fmla="*/ 809 w 529"/>
                <a:gd name="T7" fmla="*/ 0 h 277"/>
                <a:gd name="T8" fmla="*/ 1392 w 529"/>
                <a:gd name="T9" fmla="*/ 146 h 277"/>
                <a:gd name="T10" fmla="*/ 1621 w 529"/>
                <a:gd name="T11" fmla="*/ 482 h 277"/>
                <a:gd name="T12" fmla="*/ 1392 w 529"/>
                <a:gd name="T13" fmla="*/ 819 h 277"/>
                <a:gd name="T14" fmla="*/ 809 w 529"/>
                <a:gd name="T15" fmla="*/ 965 h 277"/>
                <a:gd name="T16" fmla="*/ 229 w 529"/>
                <a:gd name="T17" fmla="*/ 81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74" name="Freeform 378">
              <a:extLst>
                <a:ext uri="{FF2B5EF4-FFF2-40B4-BE49-F238E27FC236}">
                  <a16:creationId xmlns="" xmlns:a16="http://schemas.microsoft.com/office/drawing/2014/main" id="{BBE0335F-ADAD-4B6E-BC29-FB0647A20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075"/>
              <a:ext cx="681" cy="112"/>
            </a:xfrm>
            <a:custGeom>
              <a:avLst/>
              <a:gdLst>
                <a:gd name="T0" fmla="*/ 0 w 389"/>
                <a:gd name="T1" fmla="*/ 164 h 60"/>
                <a:gd name="T2" fmla="*/ 0 w 389"/>
                <a:gd name="T3" fmla="*/ 164 h 60"/>
                <a:gd name="T4" fmla="*/ 571 w 389"/>
                <a:gd name="T5" fmla="*/ 7 h 60"/>
                <a:gd name="T6" fmla="*/ 1192 w 389"/>
                <a:gd name="T7" fmla="*/ 209 h 60"/>
                <a:gd name="T8" fmla="*/ 1192 w 389"/>
                <a:gd name="T9" fmla="*/ 209 h 60"/>
                <a:gd name="T10" fmla="*/ 571 w 389"/>
                <a:gd name="T11" fmla="*/ 0 h 60"/>
                <a:gd name="T12" fmla="*/ 0 w 389"/>
                <a:gd name="T13" fmla="*/ 164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60">
                  <a:moveTo>
                    <a:pt x="0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8" y="18"/>
                    <a:pt x="118" y="2"/>
                    <a:pt x="186" y="2"/>
                  </a:cubicBezTo>
                  <a:cubicBezTo>
                    <a:pt x="258" y="2"/>
                    <a:pt x="340" y="25"/>
                    <a:pt x="389" y="60"/>
                  </a:cubicBezTo>
                  <a:cubicBezTo>
                    <a:pt x="389" y="60"/>
                    <a:pt x="389" y="60"/>
                    <a:pt x="389" y="60"/>
                  </a:cubicBezTo>
                  <a:cubicBezTo>
                    <a:pt x="340" y="24"/>
                    <a:pt x="258" y="0"/>
                    <a:pt x="186" y="0"/>
                  </a:cubicBezTo>
                  <a:cubicBezTo>
                    <a:pt x="118" y="0"/>
                    <a:pt x="48" y="18"/>
                    <a:pt x="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75" name="Oval 379">
              <a:extLst>
                <a:ext uri="{FF2B5EF4-FFF2-40B4-BE49-F238E27FC236}">
                  <a16:creationId xmlns="" xmlns:a16="http://schemas.microsoft.com/office/drawing/2014/main" id="{68676173-E94F-4D06-A97F-DCE0EF10A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3444"/>
              <a:ext cx="25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76" name="Oval 380">
              <a:extLst>
                <a:ext uri="{FF2B5EF4-FFF2-40B4-BE49-F238E27FC236}">
                  <a16:creationId xmlns="" xmlns:a16="http://schemas.microsoft.com/office/drawing/2014/main" id="{605F61D6-2A4C-4821-B932-21FD8FC2E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3463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77" name="Oval 381">
              <a:extLst>
                <a:ext uri="{FF2B5EF4-FFF2-40B4-BE49-F238E27FC236}">
                  <a16:creationId xmlns="" xmlns:a16="http://schemas.microsoft.com/office/drawing/2014/main" id="{4098E950-FD31-4E93-8D25-77F41A46F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437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78" name="Freeform 382">
              <a:extLst>
                <a:ext uri="{FF2B5EF4-FFF2-40B4-BE49-F238E27FC236}">
                  <a16:creationId xmlns="" xmlns:a16="http://schemas.microsoft.com/office/drawing/2014/main" id="{FE377ACF-093B-4104-AD81-6958D4FB5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133"/>
              <a:ext cx="40" cy="43"/>
            </a:xfrm>
            <a:custGeom>
              <a:avLst/>
              <a:gdLst>
                <a:gd name="T0" fmla="*/ 5 w 23"/>
                <a:gd name="T1" fmla="*/ 52 h 23"/>
                <a:gd name="T2" fmla="*/ 24 w 23"/>
                <a:gd name="T3" fmla="*/ 7 h 23"/>
                <a:gd name="T4" fmla="*/ 64 w 23"/>
                <a:gd name="T5" fmla="*/ 28 h 23"/>
                <a:gd name="T6" fmla="*/ 45 w 23"/>
                <a:gd name="T7" fmla="*/ 73 h 23"/>
                <a:gd name="T8" fmla="*/ 5 w 23"/>
                <a:gd name="T9" fmla="*/ 5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3">
                  <a:moveTo>
                    <a:pt x="2" y="15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ubicBezTo>
                    <a:pt x="10" y="23"/>
                    <a:pt x="4" y="20"/>
                    <a:pt x="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79" name="Freeform 383">
              <a:extLst>
                <a:ext uri="{FF2B5EF4-FFF2-40B4-BE49-F238E27FC236}">
                  <a16:creationId xmlns="" xmlns:a16="http://schemas.microsoft.com/office/drawing/2014/main" id="{E04D6D6A-5C69-4C88-ADF1-58A963C12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127"/>
              <a:ext cx="28" cy="30"/>
            </a:xfrm>
            <a:custGeom>
              <a:avLst/>
              <a:gdLst>
                <a:gd name="T0" fmla="*/ 4 w 16"/>
                <a:gd name="T1" fmla="*/ 36 h 16"/>
                <a:gd name="T2" fmla="*/ 16 w 16"/>
                <a:gd name="T3" fmla="*/ 4 h 16"/>
                <a:gd name="T4" fmla="*/ 46 w 16"/>
                <a:gd name="T5" fmla="*/ 17 h 16"/>
                <a:gd name="T6" fmla="*/ 32 w 16"/>
                <a:gd name="T7" fmla="*/ 49 h 16"/>
                <a:gd name="T8" fmla="*/ 4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3" y="2"/>
                    <a:pt x="15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80" name="Freeform 384">
              <a:extLst>
                <a:ext uri="{FF2B5EF4-FFF2-40B4-BE49-F238E27FC236}">
                  <a16:creationId xmlns="" xmlns:a16="http://schemas.microsoft.com/office/drawing/2014/main" id="{F5243504-BD4C-4CB8-923E-01FE273FD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3163"/>
              <a:ext cx="28" cy="29"/>
            </a:xfrm>
            <a:custGeom>
              <a:avLst/>
              <a:gdLst>
                <a:gd name="T0" fmla="*/ 4 w 16"/>
                <a:gd name="T1" fmla="*/ 33 h 16"/>
                <a:gd name="T2" fmla="*/ 19 w 16"/>
                <a:gd name="T3" fmla="*/ 4 h 16"/>
                <a:gd name="T4" fmla="*/ 46 w 16"/>
                <a:gd name="T5" fmla="*/ 16 h 16"/>
                <a:gd name="T6" fmla="*/ 32 w 16"/>
                <a:gd name="T7" fmla="*/ 45 h 16"/>
                <a:gd name="T8" fmla="*/ 4 w 16"/>
                <a:gd name="T9" fmla="*/ 3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81" name="Freeform 385">
              <a:extLst>
                <a:ext uri="{FF2B5EF4-FFF2-40B4-BE49-F238E27FC236}">
                  <a16:creationId xmlns="" xmlns:a16="http://schemas.microsoft.com/office/drawing/2014/main" id="{4E01B0A8-AC34-4147-B950-B9CBEB763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2759"/>
              <a:ext cx="902" cy="855"/>
            </a:xfrm>
            <a:custGeom>
              <a:avLst/>
              <a:gdLst>
                <a:gd name="T0" fmla="*/ 1487 w 515"/>
                <a:gd name="T1" fmla="*/ 1374 h 458"/>
                <a:gd name="T2" fmla="*/ 531 w 515"/>
                <a:gd name="T3" fmla="*/ 1157 h 458"/>
                <a:gd name="T4" fmla="*/ 166 w 515"/>
                <a:gd name="T5" fmla="*/ 129 h 458"/>
                <a:gd name="T6" fmla="*/ 257 w 515"/>
                <a:gd name="T7" fmla="*/ 0 h 458"/>
                <a:gd name="T8" fmla="*/ 624 w 515"/>
                <a:gd name="T9" fmla="*/ 1029 h 458"/>
                <a:gd name="T10" fmla="*/ 1580 w 515"/>
                <a:gd name="T11" fmla="*/ 1243 h 458"/>
                <a:gd name="T12" fmla="*/ 1487 w 515"/>
                <a:gd name="T13" fmla="*/ 1374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5" h="458">
                  <a:moveTo>
                    <a:pt x="485" y="394"/>
                  </a:moveTo>
                  <a:cubicBezTo>
                    <a:pt x="432" y="458"/>
                    <a:pt x="292" y="430"/>
                    <a:pt x="173" y="332"/>
                  </a:cubicBezTo>
                  <a:cubicBezTo>
                    <a:pt x="54" y="233"/>
                    <a:pt x="0" y="101"/>
                    <a:pt x="54" y="3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0" y="65"/>
                    <a:pt x="84" y="197"/>
                    <a:pt x="203" y="295"/>
                  </a:cubicBezTo>
                  <a:cubicBezTo>
                    <a:pt x="322" y="394"/>
                    <a:pt x="462" y="422"/>
                    <a:pt x="515" y="357"/>
                  </a:cubicBezTo>
                  <a:lnTo>
                    <a:pt x="485" y="394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82" name="Freeform 386">
              <a:extLst>
                <a:ext uri="{FF2B5EF4-FFF2-40B4-BE49-F238E27FC236}">
                  <a16:creationId xmlns="" xmlns:a16="http://schemas.microsoft.com/office/drawing/2014/main" id="{47FE0FA1-DBBB-48DA-9C5A-7E715AC07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2640"/>
              <a:ext cx="942" cy="907"/>
            </a:xfrm>
            <a:custGeom>
              <a:avLst/>
              <a:gdLst>
                <a:gd name="T0" fmla="*/ 166 w 538"/>
                <a:gd name="T1" fmla="*/ 222 h 486"/>
                <a:gd name="T2" fmla="*/ 1122 w 538"/>
                <a:gd name="T3" fmla="*/ 439 h 486"/>
                <a:gd name="T4" fmla="*/ 1487 w 538"/>
                <a:gd name="T5" fmla="*/ 1467 h 486"/>
                <a:gd name="T6" fmla="*/ 531 w 538"/>
                <a:gd name="T7" fmla="*/ 1250 h 486"/>
                <a:gd name="T8" fmla="*/ 166 w 538"/>
                <a:gd name="T9" fmla="*/ 222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486">
                  <a:moveTo>
                    <a:pt x="54" y="64"/>
                  </a:moveTo>
                  <a:cubicBezTo>
                    <a:pt x="107" y="0"/>
                    <a:pt x="247" y="27"/>
                    <a:pt x="366" y="126"/>
                  </a:cubicBezTo>
                  <a:cubicBezTo>
                    <a:pt x="485" y="225"/>
                    <a:pt x="538" y="357"/>
                    <a:pt x="485" y="421"/>
                  </a:cubicBezTo>
                  <a:cubicBezTo>
                    <a:pt x="432" y="486"/>
                    <a:pt x="292" y="458"/>
                    <a:pt x="173" y="359"/>
                  </a:cubicBezTo>
                  <a:cubicBezTo>
                    <a:pt x="54" y="261"/>
                    <a:pt x="0" y="129"/>
                    <a:pt x="54" y="64"/>
                  </a:cubicBezTo>
                  <a:close/>
                </a:path>
              </a:pathLst>
            </a:custGeom>
            <a:solidFill>
              <a:srgbClr val="F0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83" name="Freeform 387">
              <a:extLst>
                <a:ext uri="{FF2B5EF4-FFF2-40B4-BE49-F238E27FC236}">
                  <a16:creationId xmlns="" xmlns:a16="http://schemas.microsoft.com/office/drawing/2014/main" id="{8FABC542-4496-4D49-9552-EC1E4CEB6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2733"/>
              <a:ext cx="755" cy="721"/>
            </a:xfrm>
            <a:custGeom>
              <a:avLst/>
              <a:gdLst>
                <a:gd name="T0" fmla="*/ 58 w 431"/>
                <a:gd name="T1" fmla="*/ 486 h 386"/>
                <a:gd name="T2" fmla="*/ 58 w 431"/>
                <a:gd name="T3" fmla="*/ 486 h 386"/>
                <a:gd name="T4" fmla="*/ 61 w 431"/>
                <a:gd name="T5" fmla="*/ 108 h 386"/>
                <a:gd name="T6" fmla="*/ 387 w 431"/>
                <a:gd name="T7" fmla="*/ 32 h 386"/>
                <a:gd name="T8" fmla="*/ 906 w 431"/>
                <a:gd name="T9" fmla="*/ 334 h 386"/>
                <a:gd name="T10" fmla="*/ 1265 w 431"/>
                <a:gd name="T11" fmla="*/ 857 h 386"/>
                <a:gd name="T12" fmla="*/ 1261 w 431"/>
                <a:gd name="T13" fmla="*/ 1238 h 386"/>
                <a:gd name="T14" fmla="*/ 935 w 431"/>
                <a:gd name="T15" fmla="*/ 1311 h 386"/>
                <a:gd name="T16" fmla="*/ 413 w 431"/>
                <a:gd name="T17" fmla="*/ 1009 h 386"/>
                <a:gd name="T18" fmla="*/ 58 w 431"/>
                <a:gd name="T19" fmla="*/ 486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1" h="386">
                  <a:moveTo>
                    <a:pt x="19" y="139"/>
                  </a:moveTo>
                  <a:cubicBezTo>
                    <a:pt x="19" y="139"/>
                    <a:pt x="19" y="139"/>
                    <a:pt x="19" y="139"/>
                  </a:cubicBezTo>
                  <a:cubicBezTo>
                    <a:pt x="0" y="93"/>
                    <a:pt x="0" y="54"/>
                    <a:pt x="20" y="31"/>
                  </a:cubicBezTo>
                  <a:cubicBezTo>
                    <a:pt x="39" y="7"/>
                    <a:pt x="77" y="0"/>
                    <a:pt x="126" y="9"/>
                  </a:cubicBezTo>
                  <a:cubicBezTo>
                    <a:pt x="181" y="20"/>
                    <a:pt x="241" y="51"/>
                    <a:pt x="295" y="96"/>
                  </a:cubicBezTo>
                  <a:cubicBezTo>
                    <a:pt x="350" y="141"/>
                    <a:pt x="391" y="194"/>
                    <a:pt x="412" y="246"/>
                  </a:cubicBezTo>
                  <a:cubicBezTo>
                    <a:pt x="431" y="293"/>
                    <a:pt x="430" y="331"/>
                    <a:pt x="411" y="355"/>
                  </a:cubicBezTo>
                  <a:cubicBezTo>
                    <a:pt x="392" y="378"/>
                    <a:pt x="354" y="386"/>
                    <a:pt x="305" y="376"/>
                  </a:cubicBezTo>
                  <a:cubicBezTo>
                    <a:pt x="250" y="365"/>
                    <a:pt x="190" y="334"/>
                    <a:pt x="135" y="289"/>
                  </a:cubicBezTo>
                  <a:cubicBezTo>
                    <a:pt x="81" y="244"/>
                    <a:pt x="40" y="191"/>
                    <a:pt x="19" y="139"/>
                  </a:cubicBezTo>
                  <a:close/>
                </a:path>
              </a:pathLst>
            </a:custGeom>
            <a:solidFill>
              <a:srgbClr val="CE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84" name="Freeform 388">
              <a:extLst>
                <a:ext uri="{FF2B5EF4-FFF2-40B4-BE49-F238E27FC236}">
                  <a16:creationId xmlns="" xmlns:a16="http://schemas.microsoft.com/office/drawing/2014/main" id="{24C6FB95-D045-4D5C-94AB-0EAA13360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2733"/>
              <a:ext cx="725" cy="669"/>
            </a:xfrm>
            <a:custGeom>
              <a:avLst/>
              <a:gdLst>
                <a:gd name="T0" fmla="*/ 1212 w 414"/>
                <a:gd name="T1" fmla="*/ 860 h 358"/>
                <a:gd name="T2" fmla="*/ 853 w 414"/>
                <a:gd name="T3" fmla="*/ 335 h 358"/>
                <a:gd name="T4" fmla="*/ 334 w 414"/>
                <a:gd name="T5" fmla="*/ 32 h 358"/>
                <a:gd name="T6" fmla="*/ 9 w 414"/>
                <a:gd name="T7" fmla="*/ 108 h 358"/>
                <a:gd name="T8" fmla="*/ 0 w 414"/>
                <a:gd name="T9" fmla="*/ 120 h 358"/>
                <a:gd name="T10" fmla="*/ 270 w 414"/>
                <a:gd name="T11" fmla="*/ 80 h 358"/>
                <a:gd name="T12" fmla="*/ 816 w 414"/>
                <a:gd name="T13" fmla="*/ 387 h 358"/>
                <a:gd name="T14" fmla="*/ 1184 w 414"/>
                <a:gd name="T15" fmla="*/ 940 h 358"/>
                <a:gd name="T16" fmla="*/ 1200 w 414"/>
                <a:gd name="T17" fmla="*/ 1250 h 358"/>
                <a:gd name="T18" fmla="*/ 1208 w 414"/>
                <a:gd name="T19" fmla="*/ 1239 h 358"/>
                <a:gd name="T20" fmla="*/ 1212 w 414"/>
                <a:gd name="T21" fmla="*/ 860 h 3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4" h="358">
                  <a:moveTo>
                    <a:pt x="395" y="246"/>
                  </a:moveTo>
                  <a:cubicBezTo>
                    <a:pt x="374" y="194"/>
                    <a:pt x="333" y="141"/>
                    <a:pt x="278" y="96"/>
                  </a:cubicBezTo>
                  <a:cubicBezTo>
                    <a:pt x="224" y="51"/>
                    <a:pt x="164" y="20"/>
                    <a:pt x="109" y="9"/>
                  </a:cubicBezTo>
                  <a:cubicBezTo>
                    <a:pt x="60" y="0"/>
                    <a:pt x="22" y="7"/>
                    <a:pt x="3" y="31"/>
                  </a:cubicBezTo>
                  <a:cubicBezTo>
                    <a:pt x="2" y="32"/>
                    <a:pt x="1" y="33"/>
                    <a:pt x="0" y="34"/>
                  </a:cubicBezTo>
                  <a:cubicBezTo>
                    <a:pt x="23" y="22"/>
                    <a:pt x="53" y="20"/>
                    <a:pt x="88" y="23"/>
                  </a:cubicBezTo>
                  <a:cubicBezTo>
                    <a:pt x="149" y="29"/>
                    <a:pt x="210" y="64"/>
                    <a:pt x="266" y="111"/>
                  </a:cubicBezTo>
                  <a:cubicBezTo>
                    <a:pt x="323" y="157"/>
                    <a:pt x="369" y="211"/>
                    <a:pt x="386" y="269"/>
                  </a:cubicBezTo>
                  <a:cubicBezTo>
                    <a:pt x="395" y="303"/>
                    <a:pt x="400" y="333"/>
                    <a:pt x="391" y="358"/>
                  </a:cubicBezTo>
                  <a:cubicBezTo>
                    <a:pt x="392" y="357"/>
                    <a:pt x="393" y="356"/>
                    <a:pt x="394" y="355"/>
                  </a:cubicBezTo>
                  <a:cubicBezTo>
                    <a:pt x="413" y="331"/>
                    <a:pt x="414" y="293"/>
                    <a:pt x="395" y="246"/>
                  </a:cubicBezTo>
                  <a:close/>
                </a:path>
              </a:pathLst>
            </a:custGeom>
            <a:solidFill>
              <a:srgbClr val="9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85" name="Freeform 389">
              <a:extLst>
                <a:ext uri="{FF2B5EF4-FFF2-40B4-BE49-F238E27FC236}">
                  <a16:creationId xmlns="" xmlns:a16="http://schemas.microsoft.com/office/drawing/2014/main" id="{C45B7E8C-CF75-4B38-8D9B-3CC04366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940"/>
              <a:ext cx="58" cy="90"/>
            </a:xfrm>
            <a:custGeom>
              <a:avLst/>
              <a:gdLst>
                <a:gd name="T0" fmla="*/ 0 w 33"/>
                <a:gd name="T1" fmla="*/ 128 h 48"/>
                <a:gd name="T2" fmla="*/ 9 w 33"/>
                <a:gd name="T3" fmla="*/ 169 h 48"/>
                <a:gd name="T4" fmla="*/ 102 w 33"/>
                <a:gd name="T5" fmla="*/ 43 h 48"/>
                <a:gd name="T6" fmla="*/ 93 w 33"/>
                <a:gd name="T7" fmla="*/ 0 h 48"/>
                <a:gd name="T8" fmla="*/ 0 w 33"/>
                <a:gd name="T9" fmla="*/ 12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48">
                  <a:moveTo>
                    <a:pt x="0" y="36"/>
                  </a:moveTo>
                  <a:cubicBezTo>
                    <a:pt x="1" y="40"/>
                    <a:pt x="2" y="44"/>
                    <a:pt x="3" y="4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8"/>
                    <a:pt x="31" y="4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86" name="Freeform 390">
              <a:extLst>
                <a:ext uri="{FF2B5EF4-FFF2-40B4-BE49-F238E27FC236}">
                  <a16:creationId xmlns="" xmlns:a16="http://schemas.microsoft.com/office/drawing/2014/main" id="{785FFD8A-9E13-4A8A-8857-87A8887A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2978"/>
              <a:ext cx="70" cy="117"/>
            </a:xfrm>
            <a:custGeom>
              <a:avLst/>
              <a:gdLst>
                <a:gd name="T0" fmla="*/ 0 w 40"/>
                <a:gd name="T1" fmla="*/ 124 h 63"/>
                <a:gd name="T2" fmla="*/ 32 w 40"/>
                <a:gd name="T3" fmla="*/ 217 h 63"/>
                <a:gd name="T4" fmla="*/ 123 w 40"/>
                <a:gd name="T5" fmla="*/ 93 h 63"/>
                <a:gd name="T6" fmla="*/ 93 w 40"/>
                <a:gd name="T7" fmla="*/ 0 h 63"/>
                <a:gd name="T8" fmla="*/ 0 w 40"/>
                <a:gd name="T9" fmla="*/ 124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63">
                  <a:moveTo>
                    <a:pt x="0" y="36"/>
                  </a:moveTo>
                  <a:cubicBezTo>
                    <a:pt x="3" y="45"/>
                    <a:pt x="6" y="54"/>
                    <a:pt x="10" y="63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6" y="18"/>
                    <a:pt x="33" y="9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87" name="Freeform 391">
              <a:extLst>
                <a:ext uri="{FF2B5EF4-FFF2-40B4-BE49-F238E27FC236}">
                  <a16:creationId xmlns="" xmlns:a16="http://schemas.microsoft.com/office/drawing/2014/main" id="{F101269E-A4F9-4371-8FCE-1124E832F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26"/>
              <a:ext cx="74" cy="92"/>
            </a:xfrm>
            <a:custGeom>
              <a:avLst/>
              <a:gdLst>
                <a:gd name="T0" fmla="*/ 0 w 42"/>
                <a:gd name="T1" fmla="*/ 130 h 49"/>
                <a:gd name="T2" fmla="*/ 37 w 42"/>
                <a:gd name="T3" fmla="*/ 173 h 49"/>
                <a:gd name="T4" fmla="*/ 130 w 42"/>
                <a:gd name="T5" fmla="*/ 45 h 49"/>
                <a:gd name="T6" fmla="*/ 93 w 42"/>
                <a:gd name="T7" fmla="*/ 0 h 49"/>
                <a:gd name="T8" fmla="*/ 0 w 42"/>
                <a:gd name="T9" fmla="*/ 13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9">
                  <a:moveTo>
                    <a:pt x="0" y="37"/>
                  </a:moveTo>
                  <a:cubicBezTo>
                    <a:pt x="4" y="41"/>
                    <a:pt x="8" y="45"/>
                    <a:pt x="12" y="4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8" y="9"/>
                    <a:pt x="34" y="5"/>
                    <a:pt x="30" y="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88" name="Freeform 392">
              <a:extLst>
                <a:ext uri="{FF2B5EF4-FFF2-40B4-BE49-F238E27FC236}">
                  <a16:creationId xmlns="" xmlns:a16="http://schemas.microsoft.com/office/drawing/2014/main" id="{5C720879-300B-4B5B-88B6-021E5D2B3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" y="3256"/>
              <a:ext cx="60" cy="75"/>
            </a:xfrm>
            <a:custGeom>
              <a:avLst/>
              <a:gdLst>
                <a:gd name="T0" fmla="*/ 0 w 34"/>
                <a:gd name="T1" fmla="*/ 128 h 40"/>
                <a:gd name="T2" fmla="*/ 12 w 34"/>
                <a:gd name="T3" fmla="*/ 141 h 40"/>
                <a:gd name="T4" fmla="*/ 106 w 34"/>
                <a:gd name="T5" fmla="*/ 15 h 40"/>
                <a:gd name="T6" fmla="*/ 94 w 34"/>
                <a:gd name="T7" fmla="*/ 0 h 40"/>
                <a:gd name="T8" fmla="*/ 0 w 34"/>
                <a:gd name="T9" fmla="*/ 12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0">
                  <a:moveTo>
                    <a:pt x="0" y="36"/>
                  </a:moveTo>
                  <a:cubicBezTo>
                    <a:pt x="1" y="37"/>
                    <a:pt x="2" y="39"/>
                    <a:pt x="4" y="4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2"/>
                    <a:pt x="31" y="1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74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89" name="Freeform 393">
              <a:extLst>
                <a:ext uri="{FF2B5EF4-FFF2-40B4-BE49-F238E27FC236}">
                  <a16:creationId xmlns="" xmlns:a16="http://schemas.microsoft.com/office/drawing/2014/main" id="{AA34438A-D00B-41CA-A4BB-3F639CD09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3278"/>
              <a:ext cx="79" cy="92"/>
            </a:xfrm>
            <a:custGeom>
              <a:avLst/>
              <a:gdLst>
                <a:gd name="T0" fmla="*/ 0 w 45"/>
                <a:gd name="T1" fmla="*/ 128 h 49"/>
                <a:gd name="T2" fmla="*/ 46 w 45"/>
                <a:gd name="T3" fmla="*/ 173 h 49"/>
                <a:gd name="T4" fmla="*/ 139 w 45"/>
                <a:gd name="T5" fmla="*/ 45 h 49"/>
                <a:gd name="T6" fmla="*/ 93 w 45"/>
                <a:gd name="T7" fmla="*/ 0 h 49"/>
                <a:gd name="T8" fmla="*/ 0 w 45"/>
                <a:gd name="T9" fmla="*/ 128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9">
                  <a:moveTo>
                    <a:pt x="0" y="36"/>
                  </a:moveTo>
                  <a:cubicBezTo>
                    <a:pt x="5" y="41"/>
                    <a:pt x="10" y="45"/>
                    <a:pt x="15" y="49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0" y="9"/>
                    <a:pt x="35" y="4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90" name="Freeform 394">
              <a:extLst>
                <a:ext uri="{FF2B5EF4-FFF2-40B4-BE49-F238E27FC236}">
                  <a16:creationId xmlns="" xmlns:a16="http://schemas.microsoft.com/office/drawing/2014/main" id="{B5C371DF-2173-4B3F-956D-CBE603983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" y="3486"/>
              <a:ext cx="63" cy="69"/>
            </a:xfrm>
            <a:custGeom>
              <a:avLst/>
              <a:gdLst>
                <a:gd name="T0" fmla="*/ 0 w 36"/>
                <a:gd name="T1" fmla="*/ 125 h 37"/>
                <a:gd name="T2" fmla="*/ 19 w 36"/>
                <a:gd name="T3" fmla="*/ 129 h 37"/>
                <a:gd name="T4" fmla="*/ 110 w 36"/>
                <a:gd name="T5" fmla="*/ 4 h 37"/>
                <a:gd name="T6" fmla="*/ 93 w 36"/>
                <a:gd name="T7" fmla="*/ 0 h 37"/>
                <a:gd name="T8" fmla="*/ 0 w 36"/>
                <a:gd name="T9" fmla="*/ 1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7">
                  <a:moveTo>
                    <a:pt x="0" y="36"/>
                  </a:moveTo>
                  <a:cubicBezTo>
                    <a:pt x="2" y="36"/>
                    <a:pt x="4" y="37"/>
                    <a:pt x="6" y="3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91" name="Freeform 395">
              <a:extLst>
                <a:ext uri="{FF2B5EF4-FFF2-40B4-BE49-F238E27FC236}">
                  <a16:creationId xmlns="" xmlns:a16="http://schemas.microsoft.com/office/drawing/2014/main" id="{029B36F9-C145-4466-B9B7-05DB16E2E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" y="3489"/>
              <a:ext cx="95" cy="69"/>
            </a:xfrm>
            <a:custGeom>
              <a:avLst/>
              <a:gdLst>
                <a:gd name="T0" fmla="*/ 0 w 54"/>
                <a:gd name="T1" fmla="*/ 125 h 37"/>
                <a:gd name="T2" fmla="*/ 74 w 54"/>
                <a:gd name="T3" fmla="*/ 129 h 37"/>
                <a:gd name="T4" fmla="*/ 167 w 54"/>
                <a:gd name="T5" fmla="*/ 4 h 37"/>
                <a:gd name="T6" fmla="*/ 93 w 54"/>
                <a:gd name="T7" fmla="*/ 0 h 37"/>
                <a:gd name="T8" fmla="*/ 0 w 54"/>
                <a:gd name="T9" fmla="*/ 1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37">
                  <a:moveTo>
                    <a:pt x="0" y="36"/>
                  </a:moveTo>
                  <a:cubicBezTo>
                    <a:pt x="8" y="37"/>
                    <a:pt x="16" y="37"/>
                    <a:pt x="24" y="3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46" y="1"/>
                    <a:pt x="38" y="1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92" name="Freeform 396">
              <a:extLst>
                <a:ext uri="{FF2B5EF4-FFF2-40B4-BE49-F238E27FC236}">
                  <a16:creationId xmlns="" xmlns:a16="http://schemas.microsoft.com/office/drawing/2014/main" id="{A84D12A6-36A1-4632-ADFC-F4D6F4F71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" y="3489"/>
              <a:ext cx="70" cy="69"/>
            </a:xfrm>
            <a:custGeom>
              <a:avLst/>
              <a:gdLst>
                <a:gd name="T0" fmla="*/ 0 w 40"/>
                <a:gd name="T1" fmla="*/ 129 h 37"/>
                <a:gd name="T2" fmla="*/ 32 w 40"/>
                <a:gd name="T3" fmla="*/ 125 h 37"/>
                <a:gd name="T4" fmla="*/ 123 w 40"/>
                <a:gd name="T5" fmla="*/ 0 h 37"/>
                <a:gd name="T6" fmla="*/ 93 w 40"/>
                <a:gd name="T7" fmla="*/ 4 h 37"/>
                <a:gd name="T8" fmla="*/ 0 w 40"/>
                <a:gd name="T9" fmla="*/ 12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7">
                  <a:moveTo>
                    <a:pt x="0" y="37"/>
                  </a:moveTo>
                  <a:cubicBezTo>
                    <a:pt x="4" y="37"/>
                    <a:pt x="7" y="36"/>
                    <a:pt x="10" y="3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0"/>
                    <a:pt x="30" y="1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74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93" name="Freeform 397">
              <a:extLst>
                <a:ext uri="{FF2B5EF4-FFF2-40B4-BE49-F238E27FC236}">
                  <a16:creationId xmlns="" xmlns:a16="http://schemas.microsoft.com/office/drawing/2014/main" id="{B72EC233-0382-402E-BFE8-F45E72107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2980"/>
              <a:ext cx="697" cy="474"/>
            </a:xfrm>
            <a:custGeom>
              <a:avLst/>
              <a:gdLst>
                <a:gd name="T0" fmla="*/ 1221 w 398"/>
                <a:gd name="T1" fmla="*/ 760 h 254"/>
                <a:gd name="T2" fmla="*/ 905 w 398"/>
                <a:gd name="T3" fmla="*/ 821 h 254"/>
                <a:gd name="T4" fmla="*/ 387 w 398"/>
                <a:gd name="T5" fmla="*/ 519 h 254"/>
                <a:gd name="T6" fmla="*/ 0 w 398"/>
                <a:gd name="T7" fmla="*/ 0 h 254"/>
                <a:gd name="T8" fmla="*/ 0 w 398"/>
                <a:gd name="T9" fmla="*/ 0 h 254"/>
                <a:gd name="T10" fmla="*/ 9 w 398"/>
                <a:gd name="T11" fmla="*/ 24 h 254"/>
                <a:gd name="T12" fmla="*/ 364 w 398"/>
                <a:gd name="T13" fmla="*/ 547 h 254"/>
                <a:gd name="T14" fmla="*/ 886 w 398"/>
                <a:gd name="T15" fmla="*/ 849 h 254"/>
                <a:gd name="T16" fmla="*/ 1212 w 398"/>
                <a:gd name="T17" fmla="*/ 776 h 254"/>
                <a:gd name="T18" fmla="*/ 1221 w 398"/>
                <a:gd name="T19" fmla="*/ 760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8" h="254">
                  <a:moveTo>
                    <a:pt x="398" y="218"/>
                  </a:moveTo>
                  <a:cubicBezTo>
                    <a:pt x="378" y="239"/>
                    <a:pt x="342" y="245"/>
                    <a:pt x="295" y="236"/>
                  </a:cubicBezTo>
                  <a:cubicBezTo>
                    <a:pt x="241" y="225"/>
                    <a:pt x="180" y="194"/>
                    <a:pt x="126" y="149"/>
                  </a:cubicBezTo>
                  <a:cubicBezTo>
                    <a:pt x="72" y="104"/>
                    <a:pt x="21" y="5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7"/>
                  </a:cubicBezTo>
                  <a:cubicBezTo>
                    <a:pt x="24" y="59"/>
                    <a:pt x="65" y="112"/>
                    <a:pt x="119" y="157"/>
                  </a:cubicBezTo>
                  <a:cubicBezTo>
                    <a:pt x="174" y="202"/>
                    <a:pt x="234" y="233"/>
                    <a:pt x="289" y="244"/>
                  </a:cubicBezTo>
                  <a:cubicBezTo>
                    <a:pt x="338" y="254"/>
                    <a:pt x="376" y="246"/>
                    <a:pt x="395" y="223"/>
                  </a:cubicBezTo>
                  <a:cubicBezTo>
                    <a:pt x="396" y="221"/>
                    <a:pt x="397" y="220"/>
                    <a:pt x="398" y="218"/>
                  </a:cubicBezTo>
                  <a:close/>
                </a:path>
              </a:pathLst>
            </a:custGeom>
            <a:solidFill>
              <a:srgbClr val="C1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94" name="Freeform 398">
              <a:extLst>
                <a:ext uri="{FF2B5EF4-FFF2-40B4-BE49-F238E27FC236}">
                  <a16:creationId xmlns="" xmlns:a16="http://schemas.microsoft.com/office/drawing/2014/main" id="{1E4C1D6D-4779-47A6-95A4-930712527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3006"/>
              <a:ext cx="685" cy="470"/>
            </a:xfrm>
            <a:custGeom>
              <a:avLst/>
              <a:gdLst>
                <a:gd name="T0" fmla="*/ 1200 w 391"/>
                <a:gd name="T1" fmla="*/ 752 h 252"/>
                <a:gd name="T2" fmla="*/ 878 w 391"/>
                <a:gd name="T3" fmla="*/ 817 h 252"/>
                <a:gd name="T4" fmla="*/ 363 w 391"/>
                <a:gd name="T5" fmla="*/ 528 h 252"/>
                <a:gd name="T6" fmla="*/ 0 w 391"/>
                <a:gd name="T7" fmla="*/ 0 h 252"/>
                <a:gd name="T8" fmla="*/ 0 w 391"/>
                <a:gd name="T9" fmla="*/ 0 h 252"/>
                <a:gd name="T10" fmla="*/ 9 w 391"/>
                <a:gd name="T11" fmla="*/ 24 h 252"/>
                <a:gd name="T12" fmla="*/ 343 w 391"/>
                <a:gd name="T13" fmla="*/ 539 h 252"/>
                <a:gd name="T14" fmla="*/ 862 w 391"/>
                <a:gd name="T15" fmla="*/ 841 h 252"/>
                <a:gd name="T16" fmla="*/ 1191 w 391"/>
                <a:gd name="T17" fmla="*/ 768 h 252"/>
                <a:gd name="T18" fmla="*/ 1200 w 391"/>
                <a:gd name="T19" fmla="*/ 752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1" h="252">
                  <a:moveTo>
                    <a:pt x="391" y="216"/>
                  </a:moveTo>
                  <a:cubicBezTo>
                    <a:pt x="370" y="237"/>
                    <a:pt x="332" y="244"/>
                    <a:pt x="286" y="235"/>
                  </a:cubicBezTo>
                  <a:cubicBezTo>
                    <a:pt x="231" y="224"/>
                    <a:pt x="172" y="197"/>
                    <a:pt x="118" y="152"/>
                  </a:cubicBezTo>
                  <a:cubicBezTo>
                    <a:pt x="64" y="107"/>
                    <a:pt x="21" y="5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7"/>
                  </a:cubicBezTo>
                  <a:cubicBezTo>
                    <a:pt x="23" y="59"/>
                    <a:pt x="58" y="110"/>
                    <a:pt x="112" y="155"/>
                  </a:cubicBezTo>
                  <a:cubicBezTo>
                    <a:pt x="166" y="200"/>
                    <a:pt x="226" y="231"/>
                    <a:pt x="281" y="242"/>
                  </a:cubicBezTo>
                  <a:cubicBezTo>
                    <a:pt x="330" y="252"/>
                    <a:pt x="368" y="244"/>
                    <a:pt x="388" y="221"/>
                  </a:cubicBezTo>
                  <a:cubicBezTo>
                    <a:pt x="389" y="219"/>
                    <a:pt x="390" y="218"/>
                    <a:pt x="391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95" name="Freeform 399">
              <a:extLst>
                <a:ext uri="{FF2B5EF4-FFF2-40B4-BE49-F238E27FC236}">
                  <a16:creationId xmlns="" xmlns:a16="http://schemas.microsoft.com/office/drawing/2014/main" id="{F912D229-9A80-4C87-90AA-04EB19A60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2770"/>
              <a:ext cx="700" cy="632"/>
            </a:xfrm>
            <a:custGeom>
              <a:avLst/>
              <a:gdLst>
                <a:gd name="T0" fmla="*/ 0 w 400"/>
                <a:gd name="T1" fmla="*/ 49 h 338"/>
                <a:gd name="T2" fmla="*/ 270 w 400"/>
                <a:gd name="T3" fmla="*/ 11 h 338"/>
                <a:gd name="T4" fmla="*/ 816 w 400"/>
                <a:gd name="T5" fmla="*/ 318 h 338"/>
                <a:gd name="T6" fmla="*/ 1183 w 400"/>
                <a:gd name="T7" fmla="*/ 871 h 338"/>
                <a:gd name="T8" fmla="*/ 1197 w 400"/>
                <a:gd name="T9" fmla="*/ 1182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" h="338">
                  <a:moveTo>
                    <a:pt x="0" y="14"/>
                  </a:moveTo>
                  <a:cubicBezTo>
                    <a:pt x="23" y="2"/>
                    <a:pt x="53" y="0"/>
                    <a:pt x="88" y="3"/>
                  </a:cubicBezTo>
                  <a:cubicBezTo>
                    <a:pt x="149" y="9"/>
                    <a:pt x="210" y="44"/>
                    <a:pt x="266" y="91"/>
                  </a:cubicBezTo>
                  <a:cubicBezTo>
                    <a:pt x="323" y="137"/>
                    <a:pt x="369" y="191"/>
                    <a:pt x="386" y="249"/>
                  </a:cubicBezTo>
                  <a:cubicBezTo>
                    <a:pt x="395" y="283"/>
                    <a:pt x="400" y="313"/>
                    <a:pt x="391" y="338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96" name="Freeform 400">
              <a:extLst>
                <a:ext uri="{FF2B5EF4-FFF2-40B4-BE49-F238E27FC236}">
                  <a16:creationId xmlns="" xmlns:a16="http://schemas.microsoft.com/office/drawing/2014/main" id="{D0029FC8-C162-470D-AB4D-0F248E9BE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2759"/>
              <a:ext cx="902" cy="855"/>
            </a:xfrm>
            <a:custGeom>
              <a:avLst/>
              <a:gdLst>
                <a:gd name="T0" fmla="*/ 1487 w 515"/>
                <a:gd name="T1" fmla="*/ 1374 h 458"/>
                <a:gd name="T2" fmla="*/ 531 w 515"/>
                <a:gd name="T3" fmla="*/ 1157 h 458"/>
                <a:gd name="T4" fmla="*/ 166 w 515"/>
                <a:gd name="T5" fmla="*/ 129 h 458"/>
                <a:gd name="T6" fmla="*/ 257 w 515"/>
                <a:gd name="T7" fmla="*/ 0 h 458"/>
                <a:gd name="T8" fmla="*/ 624 w 515"/>
                <a:gd name="T9" fmla="*/ 1029 h 458"/>
                <a:gd name="T10" fmla="*/ 1580 w 515"/>
                <a:gd name="T11" fmla="*/ 1243 h 458"/>
                <a:gd name="T12" fmla="*/ 1487 w 515"/>
                <a:gd name="T13" fmla="*/ 1374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5" h="458">
                  <a:moveTo>
                    <a:pt x="485" y="394"/>
                  </a:moveTo>
                  <a:cubicBezTo>
                    <a:pt x="432" y="458"/>
                    <a:pt x="292" y="430"/>
                    <a:pt x="173" y="332"/>
                  </a:cubicBezTo>
                  <a:cubicBezTo>
                    <a:pt x="54" y="233"/>
                    <a:pt x="0" y="101"/>
                    <a:pt x="54" y="3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0" y="65"/>
                    <a:pt x="84" y="197"/>
                    <a:pt x="203" y="295"/>
                  </a:cubicBezTo>
                  <a:cubicBezTo>
                    <a:pt x="322" y="394"/>
                    <a:pt x="462" y="422"/>
                    <a:pt x="515" y="357"/>
                  </a:cubicBezTo>
                  <a:lnTo>
                    <a:pt x="485" y="39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97" name="Freeform 401">
              <a:extLst>
                <a:ext uri="{FF2B5EF4-FFF2-40B4-BE49-F238E27FC236}">
                  <a16:creationId xmlns="" xmlns:a16="http://schemas.microsoft.com/office/drawing/2014/main" id="{87EDB771-606B-45C3-AE79-A6E3344F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2640"/>
              <a:ext cx="942" cy="907"/>
            </a:xfrm>
            <a:custGeom>
              <a:avLst/>
              <a:gdLst>
                <a:gd name="T0" fmla="*/ 166 w 538"/>
                <a:gd name="T1" fmla="*/ 222 h 486"/>
                <a:gd name="T2" fmla="*/ 1122 w 538"/>
                <a:gd name="T3" fmla="*/ 439 h 486"/>
                <a:gd name="T4" fmla="*/ 1487 w 538"/>
                <a:gd name="T5" fmla="*/ 1467 h 486"/>
                <a:gd name="T6" fmla="*/ 531 w 538"/>
                <a:gd name="T7" fmla="*/ 1250 h 486"/>
                <a:gd name="T8" fmla="*/ 166 w 538"/>
                <a:gd name="T9" fmla="*/ 222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486">
                  <a:moveTo>
                    <a:pt x="54" y="64"/>
                  </a:moveTo>
                  <a:cubicBezTo>
                    <a:pt x="107" y="0"/>
                    <a:pt x="247" y="27"/>
                    <a:pt x="366" y="126"/>
                  </a:cubicBezTo>
                  <a:cubicBezTo>
                    <a:pt x="485" y="225"/>
                    <a:pt x="538" y="357"/>
                    <a:pt x="485" y="421"/>
                  </a:cubicBezTo>
                  <a:cubicBezTo>
                    <a:pt x="432" y="486"/>
                    <a:pt x="292" y="458"/>
                    <a:pt x="173" y="359"/>
                  </a:cubicBezTo>
                  <a:cubicBezTo>
                    <a:pt x="54" y="261"/>
                    <a:pt x="0" y="129"/>
                    <a:pt x="54" y="6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98" name="Freeform 402">
              <a:extLst>
                <a:ext uri="{FF2B5EF4-FFF2-40B4-BE49-F238E27FC236}">
                  <a16:creationId xmlns="" xmlns:a16="http://schemas.microsoft.com/office/drawing/2014/main" id="{7DC1AF6E-C1FC-4741-843B-89B3107E0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2733"/>
              <a:ext cx="755" cy="721"/>
            </a:xfrm>
            <a:custGeom>
              <a:avLst/>
              <a:gdLst>
                <a:gd name="T0" fmla="*/ 58 w 431"/>
                <a:gd name="T1" fmla="*/ 486 h 386"/>
                <a:gd name="T2" fmla="*/ 58 w 431"/>
                <a:gd name="T3" fmla="*/ 486 h 386"/>
                <a:gd name="T4" fmla="*/ 61 w 431"/>
                <a:gd name="T5" fmla="*/ 108 h 386"/>
                <a:gd name="T6" fmla="*/ 387 w 431"/>
                <a:gd name="T7" fmla="*/ 32 h 386"/>
                <a:gd name="T8" fmla="*/ 906 w 431"/>
                <a:gd name="T9" fmla="*/ 334 h 386"/>
                <a:gd name="T10" fmla="*/ 1265 w 431"/>
                <a:gd name="T11" fmla="*/ 857 h 386"/>
                <a:gd name="T12" fmla="*/ 1261 w 431"/>
                <a:gd name="T13" fmla="*/ 1238 h 386"/>
                <a:gd name="T14" fmla="*/ 935 w 431"/>
                <a:gd name="T15" fmla="*/ 1311 h 386"/>
                <a:gd name="T16" fmla="*/ 413 w 431"/>
                <a:gd name="T17" fmla="*/ 1009 h 386"/>
                <a:gd name="T18" fmla="*/ 58 w 431"/>
                <a:gd name="T19" fmla="*/ 486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1" h="386">
                  <a:moveTo>
                    <a:pt x="19" y="139"/>
                  </a:moveTo>
                  <a:cubicBezTo>
                    <a:pt x="19" y="139"/>
                    <a:pt x="19" y="139"/>
                    <a:pt x="19" y="139"/>
                  </a:cubicBezTo>
                  <a:cubicBezTo>
                    <a:pt x="0" y="93"/>
                    <a:pt x="0" y="54"/>
                    <a:pt x="20" y="31"/>
                  </a:cubicBezTo>
                  <a:cubicBezTo>
                    <a:pt x="39" y="7"/>
                    <a:pt x="77" y="0"/>
                    <a:pt x="126" y="9"/>
                  </a:cubicBezTo>
                  <a:cubicBezTo>
                    <a:pt x="181" y="20"/>
                    <a:pt x="241" y="51"/>
                    <a:pt x="295" y="96"/>
                  </a:cubicBezTo>
                  <a:cubicBezTo>
                    <a:pt x="350" y="141"/>
                    <a:pt x="391" y="194"/>
                    <a:pt x="412" y="246"/>
                  </a:cubicBezTo>
                  <a:cubicBezTo>
                    <a:pt x="431" y="293"/>
                    <a:pt x="430" y="331"/>
                    <a:pt x="411" y="355"/>
                  </a:cubicBezTo>
                  <a:cubicBezTo>
                    <a:pt x="392" y="378"/>
                    <a:pt x="354" y="386"/>
                    <a:pt x="305" y="376"/>
                  </a:cubicBezTo>
                  <a:cubicBezTo>
                    <a:pt x="250" y="365"/>
                    <a:pt x="190" y="334"/>
                    <a:pt x="135" y="289"/>
                  </a:cubicBezTo>
                  <a:cubicBezTo>
                    <a:pt x="81" y="244"/>
                    <a:pt x="40" y="191"/>
                    <a:pt x="19" y="139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99" name="Freeform 403">
              <a:extLst>
                <a:ext uri="{FF2B5EF4-FFF2-40B4-BE49-F238E27FC236}">
                  <a16:creationId xmlns="" xmlns:a16="http://schemas.microsoft.com/office/drawing/2014/main" id="{93BA83EA-D64C-478E-8CC3-2946F8810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3164"/>
              <a:ext cx="30" cy="47"/>
            </a:xfrm>
            <a:custGeom>
              <a:avLst/>
              <a:gdLst>
                <a:gd name="T0" fmla="*/ 53 w 17"/>
                <a:gd name="T1" fmla="*/ 88 h 25"/>
                <a:gd name="T2" fmla="*/ 0 w 17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5">
                  <a:moveTo>
                    <a:pt x="17" y="25"/>
                  </a:moveTo>
                  <a:cubicBezTo>
                    <a:pt x="13" y="17"/>
                    <a:pt x="8" y="8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00" name="Line 404">
              <a:extLst>
                <a:ext uri="{FF2B5EF4-FFF2-40B4-BE49-F238E27FC236}">
                  <a16:creationId xmlns="" xmlns:a16="http://schemas.microsoft.com/office/drawing/2014/main" id="{E09AA7A6-80EF-42E7-8363-1E78D7254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3204"/>
              <a:ext cx="1" cy="4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01" name="Freeform 405">
              <a:extLst>
                <a:ext uri="{FF2B5EF4-FFF2-40B4-BE49-F238E27FC236}">
                  <a16:creationId xmlns="" xmlns:a16="http://schemas.microsoft.com/office/drawing/2014/main" id="{F8AE8B81-0F9F-4D5F-9FB8-ECA227EF2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3060"/>
              <a:ext cx="70" cy="183"/>
            </a:xfrm>
            <a:custGeom>
              <a:avLst/>
              <a:gdLst>
                <a:gd name="T0" fmla="*/ 0 w 40"/>
                <a:gd name="T1" fmla="*/ 0 h 98"/>
                <a:gd name="T2" fmla="*/ 123 w 40"/>
                <a:gd name="T3" fmla="*/ 269 h 98"/>
                <a:gd name="T4" fmla="*/ 114 w 40"/>
                <a:gd name="T5" fmla="*/ 342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98">
                  <a:moveTo>
                    <a:pt x="0" y="0"/>
                  </a:moveTo>
                  <a:cubicBezTo>
                    <a:pt x="25" y="23"/>
                    <a:pt x="40" y="49"/>
                    <a:pt x="40" y="77"/>
                  </a:cubicBezTo>
                  <a:cubicBezTo>
                    <a:pt x="40" y="84"/>
                    <a:pt x="39" y="91"/>
                    <a:pt x="37" y="9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02" name="Freeform 406">
              <a:extLst>
                <a:ext uri="{FF2B5EF4-FFF2-40B4-BE49-F238E27FC236}">
                  <a16:creationId xmlns="" xmlns:a16="http://schemas.microsoft.com/office/drawing/2014/main" id="{BD5517F9-C74A-441D-B441-13F089BC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3075"/>
              <a:ext cx="63" cy="147"/>
            </a:xfrm>
            <a:custGeom>
              <a:avLst/>
              <a:gdLst>
                <a:gd name="T0" fmla="*/ 107 w 36"/>
                <a:gd name="T1" fmla="*/ 274 h 79"/>
                <a:gd name="T2" fmla="*/ 110 w 36"/>
                <a:gd name="T3" fmla="*/ 238 h 79"/>
                <a:gd name="T4" fmla="*/ 0 w 36"/>
                <a:gd name="T5" fmla="*/ 0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79">
                  <a:moveTo>
                    <a:pt x="35" y="79"/>
                  </a:moveTo>
                  <a:cubicBezTo>
                    <a:pt x="36" y="76"/>
                    <a:pt x="36" y="73"/>
                    <a:pt x="36" y="69"/>
                  </a:cubicBezTo>
                  <a:cubicBezTo>
                    <a:pt x="36" y="45"/>
                    <a:pt x="23" y="2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03" name="Freeform 407">
              <a:extLst>
                <a:ext uri="{FF2B5EF4-FFF2-40B4-BE49-F238E27FC236}">
                  <a16:creationId xmlns="" xmlns:a16="http://schemas.microsoft.com/office/drawing/2014/main" id="{68F28160-AA42-4A5E-8241-AFB9E9D3C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3073"/>
              <a:ext cx="19" cy="30"/>
            </a:xfrm>
            <a:custGeom>
              <a:avLst/>
              <a:gdLst>
                <a:gd name="T0" fmla="*/ 9 w 11"/>
                <a:gd name="T1" fmla="*/ 0 h 16"/>
                <a:gd name="T2" fmla="*/ 3 w 11"/>
                <a:gd name="T3" fmla="*/ 17 h 16"/>
                <a:gd name="T4" fmla="*/ 17 w 11"/>
                <a:gd name="T5" fmla="*/ 8 h 16"/>
                <a:gd name="T6" fmla="*/ 12 w 11"/>
                <a:gd name="T7" fmla="*/ 32 h 16"/>
                <a:gd name="T8" fmla="*/ 33 w 11"/>
                <a:gd name="T9" fmla="*/ 2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5"/>
                    <a:pt x="5" y="1"/>
                    <a:pt x="6" y="2"/>
                  </a:cubicBezTo>
                  <a:cubicBezTo>
                    <a:pt x="9" y="4"/>
                    <a:pt x="4" y="7"/>
                    <a:pt x="4" y="9"/>
                  </a:cubicBezTo>
                  <a:cubicBezTo>
                    <a:pt x="2" y="16"/>
                    <a:pt x="9" y="9"/>
                    <a:pt x="11" y="7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04" name="Freeform 408">
              <a:extLst>
                <a:ext uri="{FF2B5EF4-FFF2-40B4-BE49-F238E27FC236}">
                  <a16:creationId xmlns="" xmlns:a16="http://schemas.microsoft.com/office/drawing/2014/main" id="{34CD61AF-9CAA-4AB6-9012-71EC9190F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3060"/>
              <a:ext cx="17" cy="17"/>
            </a:xfrm>
            <a:custGeom>
              <a:avLst/>
              <a:gdLst>
                <a:gd name="T0" fmla="*/ 0 w 10"/>
                <a:gd name="T1" fmla="*/ 11 h 9"/>
                <a:gd name="T2" fmla="*/ 12 w 10"/>
                <a:gd name="T3" fmla="*/ 4 h 9"/>
                <a:gd name="T4" fmla="*/ 9 w 10"/>
                <a:gd name="T5" fmla="*/ 28 h 9"/>
                <a:gd name="T6" fmla="*/ 29 w 10"/>
                <a:gd name="T7" fmla="*/ 15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0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4" y="3"/>
                    <a:pt x="1" y="7"/>
                    <a:pt x="3" y="8"/>
                  </a:cubicBezTo>
                  <a:cubicBezTo>
                    <a:pt x="5" y="9"/>
                    <a:pt x="9" y="5"/>
                    <a:pt x="10" y="4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05" name="Freeform 409">
              <a:extLst>
                <a:ext uri="{FF2B5EF4-FFF2-40B4-BE49-F238E27FC236}">
                  <a16:creationId xmlns="" xmlns:a16="http://schemas.microsoft.com/office/drawing/2014/main" id="{06729F33-7580-406E-BBBF-A482483B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3166"/>
              <a:ext cx="7" cy="11"/>
            </a:xfrm>
            <a:custGeom>
              <a:avLst/>
              <a:gdLst>
                <a:gd name="T0" fmla="*/ 0 w 4"/>
                <a:gd name="T1" fmla="*/ 7 h 6"/>
                <a:gd name="T2" fmla="*/ 12 w 4"/>
                <a:gd name="T3" fmla="*/ 4 h 6"/>
                <a:gd name="T4" fmla="*/ 7 w 4"/>
                <a:gd name="T5" fmla="*/ 2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4" y="3"/>
                    <a:pt x="3" y="4"/>
                    <a:pt x="2" y="6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06" name="Freeform 410">
              <a:extLst>
                <a:ext uri="{FF2B5EF4-FFF2-40B4-BE49-F238E27FC236}">
                  <a16:creationId xmlns="" xmlns:a16="http://schemas.microsoft.com/office/drawing/2014/main" id="{B13B0EBB-D20D-46DD-A569-113CCFEB4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3202"/>
              <a:ext cx="7" cy="7"/>
            </a:xfrm>
            <a:custGeom>
              <a:avLst/>
              <a:gdLst>
                <a:gd name="T0" fmla="*/ 7 w 4"/>
                <a:gd name="T1" fmla="*/ 12 h 4"/>
                <a:gd name="T2" fmla="*/ 9 w 4"/>
                <a:gd name="T3" fmla="*/ 0 h 4"/>
                <a:gd name="T4" fmla="*/ 0 w 4"/>
                <a:gd name="T5" fmla="*/ 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2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07" name="Freeform 411">
              <a:extLst>
                <a:ext uri="{FF2B5EF4-FFF2-40B4-BE49-F238E27FC236}">
                  <a16:creationId xmlns="" xmlns:a16="http://schemas.microsoft.com/office/drawing/2014/main" id="{483790A9-E403-4C3F-BCB2-9B2AC2961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3209"/>
              <a:ext cx="12" cy="10"/>
            </a:xfrm>
            <a:custGeom>
              <a:avLst/>
              <a:gdLst>
                <a:gd name="T0" fmla="*/ 5 w 7"/>
                <a:gd name="T1" fmla="*/ 16 h 5"/>
                <a:gd name="T2" fmla="*/ 3 w 7"/>
                <a:gd name="T3" fmla="*/ 20 h 5"/>
                <a:gd name="T4" fmla="*/ 17 w 7"/>
                <a:gd name="T5" fmla="*/ 16 h 5"/>
                <a:gd name="T6" fmla="*/ 0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2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5" y="5"/>
                    <a:pt x="6" y="4"/>
                  </a:cubicBezTo>
                  <a:cubicBezTo>
                    <a:pt x="7" y="1"/>
                    <a:pt x="2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08" name="Freeform 412">
              <a:extLst>
                <a:ext uri="{FF2B5EF4-FFF2-40B4-BE49-F238E27FC236}">
                  <a16:creationId xmlns="" xmlns:a16="http://schemas.microsoft.com/office/drawing/2014/main" id="{42D2B718-3466-4632-B31E-A534BE929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245"/>
              <a:ext cx="5" cy="2"/>
            </a:xfrm>
            <a:custGeom>
              <a:avLst/>
              <a:gdLst>
                <a:gd name="T0" fmla="*/ 0 w 3"/>
                <a:gd name="T1" fmla="*/ 0 h 1"/>
                <a:gd name="T2" fmla="*/ 8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09" name="Freeform 413">
              <a:extLst>
                <a:ext uri="{FF2B5EF4-FFF2-40B4-BE49-F238E27FC236}">
                  <a16:creationId xmlns="" xmlns:a16="http://schemas.microsoft.com/office/drawing/2014/main" id="{ACCD95BF-A618-4016-BECE-6F319D90A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3342"/>
              <a:ext cx="17" cy="140"/>
            </a:xfrm>
            <a:custGeom>
              <a:avLst/>
              <a:gdLst>
                <a:gd name="T0" fmla="*/ 0 w 10"/>
                <a:gd name="T1" fmla="*/ 226 h 75"/>
                <a:gd name="T2" fmla="*/ 29 w 10"/>
                <a:gd name="T3" fmla="*/ 261 h 75"/>
                <a:gd name="T4" fmla="*/ 29 w 10"/>
                <a:gd name="T5" fmla="*/ 35 h 75"/>
                <a:gd name="T6" fmla="*/ 0 w 10"/>
                <a:gd name="T7" fmla="*/ 0 h 75"/>
                <a:gd name="T8" fmla="*/ 0 w 10"/>
                <a:gd name="T9" fmla="*/ 226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5">
                  <a:moveTo>
                    <a:pt x="0" y="65"/>
                  </a:moveTo>
                  <a:cubicBezTo>
                    <a:pt x="3" y="68"/>
                    <a:pt x="7" y="72"/>
                    <a:pt x="10" y="7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7" y="6"/>
                    <a:pt x="3" y="3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10" name="Freeform 414">
              <a:extLst>
                <a:ext uri="{FF2B5EF4-FFF2-40B4-BE49-F238E27FC236}">
                  <a16:creationId xmlns="" xmlns:a16="http://schemas.microsoft.com/office/drawing/2014/main" id="{AD929780-CA02-4756-A157-759F24D6E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" y="3416"/>
              <a:ext cx="7" cy="126"/>
            </a:xfrm>
            <a:custGeom>
              <a:avLst/>
              <a:gdLst>
                <a:gd name="T0" fmla="*/ 12 w 4"/>
                <a:gd name="T1" fmla="*/ 229 h 67"/>
                <a:gd name="T2" fmla="*/ 0 w 4"/>
                <a:gd name="T3" fmla="*/ 237 h 67"/>
                <a:gd name="T4" fmla="*/ 0 w 4"/>
                <a:gd name="T5" fmla="*/ 8 h 67"/>
                <a:gd name="T6" fmla="*/ 12 w 4"/>
                <a:gd name="T7" fmla="*/ 0 h 67"/>
                <a:gd name="T8" fmla="*/ 12 w 4"/>
                <a:gd name="T9" fmla="*/ 22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7">
                  <a:moveTo>
                    <a:pt x="4" y="65"/>
                  </a:moveTo>
                  <a:cubicBezTo>
                    <a:pt x="3" y="66"/>
                    <a:pt x="1" y="67"/>
                    <a:pt x="0" y="6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lnTo>
                    <a:pt x="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11" name="Freeform 415">
              <a:extLst>
                <a:ext uri="{FF2B5EF4-FFF2-40B4-BE49-F238E27FC236}">
                  <a16:creationId xmlns="" xmlns:a16="http://schemas.microsoft.com/office/drawing/2014/main" id="{14F86138-3F2E-411D-B67E-F2269CDE9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3392"/>
              <a:ext cx="41" cy="122"/>
            </a:xfrm>
            <a:custGeom>
              <a:avLst/>
              <a:gdLst>
                <a:gd name="T0" fmla="*/ 0 w 23"/>
                <a:gd name="T1" fmla="*/ 229 h 65"/>
                <a:gd name="T2" fmla="*/ 73 w 23"/>
                <a:gd name="T3" fmla="*/ 180 h 65"/>
                <a:gd name="T4" fmla="*/ 73 w 23"/>
                <a:gd name="T5" fmla="*/ 0 h 65"/>
                <a:gd name="T6" fmla="*/ 0 w 23"/>
                <a:gd name="T7" fmla="*/ 49 h 65"/>
                <a:gd name="T8" fmla="*/ 0 w 23"/>
                <a:gd name="T9" fmla="*/ 22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cubicBezTo>
                    <a:pt x="8" y="60"/>
                    <a:pt x="16" y="55"/>
                    <a:pt x="23" y="5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5"/>
                    <a:pt x="8" y="10"/>
                    <a:pt x="0" y="14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12" name="Freeform 416">
              <a:extLst>
                <a:ext uri="{FF2B5EF4-FFF2-40B4-BE49-F238E27FC236}">
                  <a16:creationId xmlns="" xmlns:a16="http://schemas.microsoft.com/office/drawing/2014/main" id="{0973244D-2D6E-4FBF-A854-87F015DA9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28"/>
              <a:ext cx="30" cy="110"/>
            </a:xfrm>
            <a:custGeom>
              <a:avLst/>
              <a:gdLst>
                <a:gd name="T0" fmla="*/ 0 w 17"/>
                <a:gd name="T1" fmla="*/ 205 h 59"/>
                <a:gd name="T2" fmla="*/ 53 w 17"/>
                <a:gd name="T3" fmla="*/ 181 h 59"/>
                <a:gd name="T4" fmla="*/ 53 w 17"/>
                <a:gd name="T5" fmla="*/ 0 h 59"/>
                <a:gd name="T6" fmla="*/ 0 w 17"/>
                <a:gd name="T7" fmla="*/ 28 h 59"/>
                <a:gd name="T8" fmla="*/ 0 w 17"/>
                <a:gd name="T9" fmla="*/ 20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9">
                  <a:moveTo>
                    <a:pt x="0" y="59"/>
                  </a:moveTo>
                  <a:cubicBezTo>
                    <a:pt x="6" y="57"/>
                    <a:pt x="11" y="54"/>
                    <a:pt x="17" y="5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6" y="5"/>
                    <a:pt x="0" y="8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13" name="Freeform 417">
              <a:extLst>
                <a:ext uri="{FF2B5EF4-FFF2-40B4-BE49-F238E27FC236}">
                  <a16:creationId xmlns="" xmlns:a16="http://schemas.microsoft.com/office/drawing/2014/main" id="{C589205F-AF90-4D53-8C79-58E67EF64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342"/>
              <a:ext cx="18" cy="116"/>
            </a:xfrm>
            <a:custGeom>
              <a:avLst/>
              <a:gdLst>
                <a:gd name="T0" fmla="*/ 0 w 10"/>
                <a:gd name="T1" fmla="*/ 36 h 62"/>
                <a:gd name="T2" fmla="*/ 0 w 10"/>
                <a:gd name="T3" fmla="*/ 217 h 62"/>
                <a:gd name="T4" fmla="*/ 32 w 10"/>
                <a:gd name="T5" fmla="*/ 181 h 62"/>
                <a:gd name="T6" fmla="*/ 32 w 10"/>
                <a:gd name="T7" fmla="*/ 0 h 62"/>
                <a:gd name="T8" fmla="*/ 0 w 10"/>
                <a:gd name="T9" fmla="*/ 36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62">
                  <a:moveTo>
                    <a:pt x="0" y="1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4" y="59"/>
                    <a:pt x="7" y="55"/>
                    <a:pt x="10" y="5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0" y="10"/>
                  </a:cubicBez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14" name="Freeform 418">
              <a:extLst>
                <a:ext uri="{FF2B5EF4-FFF2-40B4-BE49-F238E27FC236}">
                  <a16:creationId xmlns="" xmlns:a16="http://schemas.microsoft.com/office/drawing/2014/main" id="{A17DCF97-9C31-4647-95D3-2F25B8F1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487"/>
              <a:ext cx="23" cy="105"/>
            </a:xfrm>
            <a:custGeom>
              <a:avLst/>
              <a:gdLst>
                <a:gd name="T0" fmla="*/ 0 w 13"/>
                <a:gd name="T1" fmla="*/ 193 h 56"/>
                <a:gd name="T2" fmla="*/ 41 w 13"/>
                <a:gd name="T3" fmla="*/ 197 h 56"/>
                <a:gd name="T4" fmla="*/ 41 w 13"/>
                <a:gd name="T5" fmla="*/ 4 h 56"/>
                <a:gd name="T6" fmla="*/ 0 w 13"/>
                <a:gd name="T7" fmla="*/ 0 h 56"/>
                <a:gd name="T8" fmla="*/ 0 w 13"/>
                <a:gd name="T9" fmla="*/ 19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56">
                  <a:moveTo>
                    <a:pt x="0" y="55"/>
                  </a:moveTo>
                  <a:cubicBezTo>
                    <a:pt x="4" y="55"/>
                    <a:pt x="9" y="56"/>
                    <a:pt x="13" y="56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15" name="Freeform 419">
              <a:extLst>
                <a:ext uri="{FF2B5EF4-FFF2-40B4-BE49-F238E27FC236}">
                  <a16:creationId xmlns="" xmlns:a16="http://schemas.microsoft.com/office/drawing/2014/main" id="{4586B66E-22DA-439B-BF97-711A8DF78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3428"/>
              <a:ext cx="30" cy="112"/>
            </a:xfrm>
            <a:custGeom>
              <a:avLst/>
              <a:gdLst>
                <a:gd name="T0" fmla="*/ 0 w 17"/>
                <a:gd name="T1" fmla="*/ 185 h 60"/>
                <a:gd name="T2" fmla="*/ 53 w 17"/>
                <a:gd name="T3" fmla="*/ 209 h 60"/>
                <a:gd name="T4" fmla="*/ 53 w 17"/>
                <a:gd name="T5" fmla="*/ 28 h 60"/>
                <a:gd name="T6" fmla="*/ 0 w 17"/>
                <a:gd name="T7" fmla="*/ 0 h 60"/>
                <a:gd name="T8" fmla="*/ 0 w 17"/>
                <a:gd name="T9" fmla="*/ 18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0">
                  <a:moveTo>
                    <a:pt x="0" y="53"/>
                  </a:moveTo>
                  <a:cubicBezTo>
                    <a:pt x="5" y="55"/>
                    <a:pt x="11" y="58"/>
                    <a:pt x="17" y="6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16" name="Freeform 420">
              <a:extLst>
                <a:ext uri="{FF2B5EF4-FFF2-40B4-BE49-F238E27FC236}">
                  <a16:creationId xmlns="" xmlns:a16="http://schemas.microsoft.com/office/drawing/2014/main" id="{51B2654D-9E80-440A-A51B-AFE84309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3416"/>
              <a:ext cx="9" cy="126"/>
            </a:xfrm>
            <a:custGeom>
              <a:avLst/>
              <a:gdLst>
                <a:gd name="T0" fmla="*/ 0 w 5"/>
                <a:gd name="T1" fmla="*/ 229 h 67"/>
                <a:gd name="T2" fmla="*/ 16 w 5"/>
                <a:gd name="T3" fmla="*/ 237 h 67"/>
                <a:gd name="T4" fmla="*/ 16 w 5"/>
                <a:gd name="T5" fmla="*/ 8 h 67"/>
                <a:gd name="T6" fmla="*/ 0 w 5"/>
                <a:gd name="T7" fmla="*/ 0 h 67"/>
                <a:gd name="T8" fmla="*/ 0 w 5"/>
                <a:gd name="T9" fmla="*/ 22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7">
                  <a:moveTo>
                    <a:pt x="0" y="65"/>
                  </a:moveTo>
                  <a:cubicBezTo>
                    <a:pt x="2" y="66"/>
                    <a:pt x="3" y="67"/>
                    <a:pt x="5" y="6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2" y="1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17" name="Freeform 421">
              <a:extLst>
                <a:ext uri="{FF2B5EF4-FFF2-40B4-BE49-F238E27FC236}">
                  <a16:creationId xmlns="" xmlns:a16="http://schemas.microsoft.com/office/drawing/2014/main" id="{8179F79E-1A99-438C-8375-F538B8E5A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3465"/>
              <a:ext cx="81" cy="142"/>
            </a:xfrm>
            <a:custGeom>
              <a:avLst/>
              <a:gdLst>
                <a:gd name="T0" fmla="*/ 0 w 46"/>
                <a:gd name="T1" fmla="*/ 224 h 76"/>
                <a:gd name="T2" fmla="*/ 143 w 46"/>
                <a:gd name="T3" fmla="*/ 265 h 76"/>
                <a:gd name="T4" fmla="*/ 143 w 46"/>
                <a:gd name="T5" fmla="*/ 39 h 76"/>
                <a:gd name="T6" fmla="*/ 0 w 46"/>
                <a:gd name="T7" fmla="*/ 0 h 76"/>
                <a:gd name="T8" fmla="*/ 0 w 46"/>
                <a:gd name="T9" fmla="*/ 22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76">
                  <a:moveTo>
                    <a:pt x="0" y="64"/>
                  </a:moveTo>
                  <a:cubicBezTo>
                    <a:pt x="12" y="72"/>
                    <a:pt x="34" y="75"/>
                    <a:pt x="46" y="7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26" y="8"/>
                    <a:pt x="12" y="5"/>
                    <a:pt x="0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18" name="Freeform 422">
              <a:extLst>
                <a:ext uri="{FF2B5EF4-FFF2-40B4-BE49-F238E27FC236}">
                  <a16:creationId xmlns="" xmlns:a16="http://schemas.microsoft.com/office/drawing/2014/main" id="{FF962921-01D7-4C8F-BD95-B78B09944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478"/>
              <a:ext cx="21" cy="105"/>
            </a:xfrm>
            <a:custGeom>
              <a:avLst/>
              <a:gdLst>
                <a:gd name="T0" fmla="*/ 0 w 12"/>
                <a:gd name="T1" fmla="*/ 189 h 56"/>
                <a:gd name="T2" fmla="*/ 37 w 12"/>
                <a:gd name="T3" fmla="*/ 197 h 56"/>
                <a:gd name="T4" fmla="*/ 37 w 12"/>
                <a:gd name="T5" fmla="*/ 8 h 56"/>
                <a:gd name="T6" fmla="*/ 0 w 12"/>
                <a:gd name="T7" fmla="*/ 0 h 56"/>
                <a:gd name="T8" fmla="*/ 0 w 12"/>
                <a:gd name="T9" fmla="*/ 18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6">
                  <a:moveTo>
                    <a:pt x="0" y="54"/>
                  </a:moveTo>
                  <a:cubicBezTo>
                    <a:pt x="4" y="54"/>
                    <a:pt x="8" y="55"/>
                    <a:pt x="12" y="5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919" name="Group 3">
            <a:extLst>
              <a:ext uri="{FF2B5EF4-FFF2-40B4-BE49-F238E27FC236}">
                <a16:creationId xmlns="" xmlns:a16="http://schemas.microsoft.com/office/drawing/2014/main" id="{26E08C4B-C7B9-4474-B480-808F7C550EEB}"/>
              </a:ext>
            </a:extLst>
          </p:cNvPr>
          <p:cNvGrpSpPr>
            <a:grpSpLocks/>
          </p:cNvGrpSpPr>
          <p:nvPr/>
        </p:nvGrpSpPr>
        <p:grpSpPr bwMode="auto">
          <a:xfrm>
            <a:off x="6747159" y="12321825"/>
            <a:ext cx="541818" cy="2070019"/>
            <a:chOff x="2525" y="595"/>
            <a:chExt cx="707" cy="3132"/>
          </a:xfrm>
        </p:grpSpPr>
        <p:sp>
          <p:nvSpPr>
            <p:cNvPr id="920" name="Freeform 4">
              <a:extLst>
                <a:ext uri="{FF2B5EF4-FFF2-40B4-BE49-F238E27FC236}">
                  <a16:creationId xmlns="" xmlns:a16="http://schemas.microsoft.com/office/drawing/2014/main" id="{5D9466E5-D4B3-47E7-96A5-FB2A161FC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2082"/>
              <a:ext cx="180" cy="803"/>
            </a:xfrm>
            <a:custGeom>
              <a:avLst/>
              <a:gdLst>
                <a:gd name="T0" fmla="*/ 180 w 180"/>
                <a:gd name="T1" fmla="*/ 135 h 803"/>
                <a:gd name="T2" fmla="*/ 180 w 180"/>
                <a:gd name="T3" fmla="*/ 0 h 803"/>
                <a:gd name="T4" fmla="*/ 0 w 180"/>
                <a:gd name="T5" fmla="*/ 0 h 803"/>
                <a:gd name="T6" fmla="*/ 0 w 180"/>
                <a:gd name="T7" fmla="*/ 135 h 803"/>
                <a:gd name="T8" fmla="*/ 33 w 180"/>
                <a:gd name="T9" fmla="*/ 209 h 803"/>
                <a:gd name="T10" fmla="*/ 33 w 180"/>
                <a:gd name="T11" fmla="*/ 803 h 803"/>
                <a:gd name="T12" fmla="*/ 148 w 180"/>
                <a:gd name="T13" fmla="*/ 803 h 803"/>
                <a:gd name="T14" fmla="*/ 148 w 180"/>
                <a:gd name="T15" fmla="*/ 209 h 803"/>
                <a:gd name="T16" fmla="*/ 180 w 180"/>
                <a:gd name="T17" fmla="*/ 135 h 8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803">
                  <a:moveTo>
                    <a:pt x="180" y="135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33" y="209"/>
                  </a:lnTo>
                  <a:lnTo>
                    <a:pt x="33" y="803"/>
                  </a:lnTo>
                  <a:lnTo>
                    <a:pt x="148" y="803"/>
                  </a:lnTo>
                  <a:lnTo>
                    <a:pt x="148" y="209"/>
                  </a:lnTo>
                  <a:lnTo>
                    <a:pt x="180" y="135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" name="Freeform 5">
              <a:extLst>
                <a:ext uri="{FF2B5EF4-FFF2-40B4-BE49-F238E27FC236}">
                  <a16:creationId xmlns="" xmlns:a16="http://schemas.microsoft.com/office/drawing/2014/main" id="{12C90ED6-ABC1-4EB1-97FC-A9A8B5534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885"/>
              <a:ext cx="95" cy="120"/>
            </a:xfrm>
            <a:custGeom>
              <a:avLst/>
              <a:gdLst>
                <a:gd name="T0" fmla="*/ 0 w 42"/>
                <a:gd name="T1" fmla="*/ 0 h 53"/>
                <a:gd name="T2" fmla="*/ 0 w 42"/>
                <a:gd name="T3" fmla="*/ 478 h 53"/>
                <a:gd name="T4" fmla="*/ 138 w 42"/>
                <a:gd name="T5" fmla="*/ 616 h 53"/>
                <a:gd name="T6" fmla="*/ 357 w 42"/>
                <a:gd name="T7" fmla="*/ 616 h 53"/>
                <a:gd name="T8" fmla="*/ 486 w 42"/>
                <a:gd name="T9" fmla="*/ 478 h 53"/>
                <a:gd name="T10" fmla="*/ 486 w 42"/>
                <a:gd name="T11" fmla="*/ 0 h 53"/>
                <a:gd name="T12" fmla="*/ 0 w 42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53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6" y="53"/>
                    <a:pt x="12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7" y="53"/>
                    <a:pt x="42" y="47"/>
                    <a:pt x="42" y="41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2" name="Freeform 6">
              <a:extLst>
                <a:ext uri="{FF2B5EF4-FFF2-40B4-BE49-F238E27FC236}">
                  <a16:creationId xmlns="" xmlns:a16="http://schemas.microsoft.com/office/drawing/2014/main" id="{90D6F10C-3E11-45C3-9035-1ED19DCF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921"/>
              <a:ext cx="110" cy="104"/>
            </a:xfrm>
            <a:custGeom>
              <a:avLst/>
              <a:gdLst>
                <a:gd name="T0" fmla="*/ 2 w 110"/>
                <a:gd name="T1" fmla="*/ 104 h 104"/>
                <a:gd name="T2" fmla="*/ 108 w 110"/>
                <a:gd name="T3" fmla="*/ 104 h 104"/>
                <a:gd name="T4" fmla="*/ 110 w 110"/>
                <a:gd name="T5" fmla="*/ 0 h 104"/>
                <a:gd name="T6" fmla="*/ 0 w 110"/>
                <a:gd name="T7" fmla="*/ 0 h 104"/>
                <a:gd name="T8" fmla="*/ 2 w 110"/>
                <a:gd name="T9" fmla="*/ 10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04">
                  <a:moveTo>
                    <a:pt x="2" y="104"/>
                  </a:moveTo>
                  <a:lnTo>
                    <a:pt x="108" y="10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A8C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" name="Freeform 7">
              <a:extLst>
                <a:ext uri="{FF2B5EF4-FFF2-40B4-BE49-F238E27FC236}">
                  <a16:creationId xmlns="" xmlns:a16="http://schemas.microsoft.com/office/drawing/2014/main" id="{0DEBEA06-C06A-4764-BCFE-4C299492B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3025"/>
              <a:ext cx="101" cy="702"/>
            </a:xfrm>
            <a:custGeom>
              <a:avLst/>
              <a:gdLst>
                <a:gd name="T0" fmla="*/ 43 w 101"/>
                <a:gd name="T1" fmla="*/ 702 h 702"/>
                <a:gd name="T2" fmla="*/ 56 w 101"/>
                <a:gd name="T3" fmla="*/ 702 h 702"/>
                <a:gd name="T4" fmla="*/ 92 w 101"/>
                <a:gd name="T5" fmla="*/ 450 h 702"/>
                <a:gd name="T6" fmla="*/ 101 w 101"/>
                <a:gd name="T7" fmla="*/ 0 h 702"/>
                <a:gd name="T8" fmla="*/ 0 w 101"/>
                <a:gd name="T9" fmla="*/ 0 h 702"/>
                <a:gd name="T10" fmla="*/ 7 w 101"/>
                <a:gd name="T11" fmla="*/ 450 h 702"/>
                <a:gd name="T12" fmla="*/ 43 w 101"/>
                <a:gd name="T13" fmla="*/ 702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702">
                  <a:moveTo>
                    <a:pt x="43" y="702"/>
                  </a:moveTo>
                  <a:lnTo>
                    <a:pt x="56" y="702"/>
                  </a:lnTo>
                  <a:lnTo>
                    <a:pt x="92" y="45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7" y="450"/>
                  </a:lnTo>
                  <a:lnTo>
                    <a:pt x="43" y="702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" name="Freeform 8">
              <a:extLst>
                <a:ext uri="{FF2B5EF4-FFF2-40B4-BE49-F238E27FC236}">
                  <a16:creationId xmlns="" xmlns:a16="http://schemas.microsoft.com/office/drawing/2014/main" id="{4A7E365A-F86C-4496-97AB-1D361BCC1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3050"/>
              <a:ext cx="34" cy="634"/>
            </a:xfrm>
            <a:custGeom>
              <a:avLst/>
              <a:gdLst>
                <a:gd name="T0" fmla="*/ 0 w 34"/>
                <a:gd name="T1" fmla="*/ 0 h 634"/>
                <a:gd name="T2" fmla="*/ 7 w 34"/>
                <a:gd name="T3" fmla="*/ 425 h 634"/>
                <a:gd name="T4" fmla="*/ 34 w 34"/>
                <a:gd name="T5" fmla="*/ 634 h 634"/>
                <a:gd name="T6" fmla="*/ 20 w 34"/>
                <a:gd name="T7" fmla="*/ 418 h 634"/>
                <a:gd name="T8" fmla="*/ 11 w 34"/>
                <a:gd name="T9" fmla="*/ 0 h 634"/>
                <a:gd name="T10" fmla="*/ 0 w 34"/>
                <a:gd name="T11" fmla="*/ 0 h 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634">
                  <a:moveTo>
                    <a:pt x="0" y="0"/>
                  </a:moveTo>
                  <a:lnTo>
                    <a:pt x="7" y="425"/>
                  </a:lnTo>
                  <a:lnTo>
                    <a:pt x="34" y="634"/>
                  </a:lnTo>
                  <a:lnTo>
                    <a:pt x="20" y="418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5" name="Freeform 9">
              <a:extLst>
                <a:ext uri="{FF2B5EF4-FFF2-40B4-BE49-F238E27FC236}">
                  <a16:creationId xmlns="" xmlns:a16="http://schemas.microsoft.com/office/drawing/2014/main" id="{13D1D127-16E0-4D2C-88C9-5D21CD023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3050"/>
              <a:ext cx="34" cy="634"/>
            </a:xfrm>
            <a:custGeom>
              <a:avLst/>
              <a:gdLst>
                <a:gd name="T0" fmla="*/ 0 w 34"/>
                <a:gd name="T1" fmla="*/ 0 h 634"/>
                <a:gd name="T2" fmla="*/ 7 w 34"/>
                <a:gd name="T3" fmla="*/ 425 h 634"/>
                <a:gd name="T4" fmla="*/ 34 w 34"/>
                <a:gd name="T5" fmla="*/ 634 h 634"/>
                <a:gd name="T6" fmla="*/ 20 w 34"/>
                <a:gd name="T7" fmla="*/ 418 h 634"/>
                <a:gd name="T8" fmla="*/ 11 w 34"/>
                <a:gd name="T9" fmla="*/ 0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34">
                  <a:moveTo>
                    <a:pt x="0" y="0"/>
                  </a:moveTo>
                  <a:lnTo>
                    <a:pt x="7" y="425"/>
                  </a:lnTo>
                  <a:lnTo>
                    <a:pt x="34" y="634"/>
                  </a:lnTo>
                  <a:lnTo>
                    <a:pt x="20" y="418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6" name="Freeform 10">
              <a:extLst>
                <a:ext uri="{FF2B5EF4-FFF2-40B4-BE49-F238E27FC236}">
                  <a16:creationId xmlns="" xmlns:a16="http://schemas.microsoft.com/office/drawing/2014/main" id="{C38EE39C-2104-49D2-A6D2-8D130FA9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3027"/>
              <a:ext cx="85" cy="657"/>
            </a:xfrm>
            <a:custGeom>
              <a:avLst/>
              <a:gdLst>
                <a:gd name="T0" fmla="*/ 74 w 85"/>
                <a:gd name="T1" fmla="*/ 23 h 657"/>
                <a:gd name="T2" fmla="*/ 67 w 85"/>
                <a:gd name="T3" fmla="*/ 441 h 657"/>
                <a:gd name="T4" fmla="*/ 52 w 85"/>
                <a:gd name="T5" fmla="*/ 657 h 657"/>
                <a:gd name="T6" fmla="*/ 79 w 85"/>
                <a:gd name="T7" fmla="*/ 448 h 657"/>
                <a:gd name="T8" fmla="*/ 85 w 85"/>
                <a:gd name="T9" fmla="*/ 0 h 657"/>
                <a:gd name="T10" fmla="*/ 0 w 85"/>
                <a:gd name="T11" fmla="*/ 0 h 657"/>
                <a:gd name="T12" fmla="*/ 74 w 85"/>
                <a:gd name="T13" fmla="*/ 23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657">
                  <a:moveTo>
                    <a:pt x="74" y="23"/>
                  </a:moveTo>
                  <a:lnTo>
                    <a:pt x="67" y="441"/>
                  </a:lnTo>
                  <a:lnTo>
                    <a:pt x="52" y="657"/>
                  </a:lnTo>
                  <a:lnTo>
                    <a:pt x="79" y="448"/>
                  </a:lnTo>
                  <a:lnTo>
                    <a:pt x="85" y="0"/>
                  </a:lnTo>
                  <a:lnTo>
                    <a:pt x="0" y="0"/>
                  </a:lnTo>
                  <a:lnTo>
                    <a:pt x="74" y="23"/>
                  </a:lnTo>
                  <a:close/>
                </a:path>
              </a:pathLst>
            </a:custGeom>
            <a:solidFill>
              <a:srgbClr val="78C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7" name="Freeform 11">
              <a:extLst>
                <a:ext uri="{FF2B5EF4-FFF2-40B4-BE49-F238E27FC236}">
                  <a16:creationId xmlns="" xmlns:a16="http://schemas.microsoft.com/office/drawing/2014/main" id="{5F2AB2F4-FF42-469C-A89D-52196C4EF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3027"/>
              <a:ext cx="85" cy="657"/>
            </a:xfrm>
            <a:custGeom>
              <a:avLst/>
              <a:gdLst>
                <a:gd name="T0" fmla="*/ 74 w 85"/>
                <a:gd name="T1" fmla="*/ 23 h 657"/>
                <a:gd name="T2" fmla="*/ 67 w 85"/>
                <a:gd name="T3" fmla="*/ 441 h 657"/>
                <a:gd name="T4" fmla="*/ 52 w 85"/>
                <a:gd name="T5" fmla="*/ 657 h 657"/>
                <a:gd name="T6" fmla="*/ 79 w 85"/>
                <a:gd name="T7" fmla="*/ 448 h 657"/>
                <a:gd name="T8" fmla="*/ 85 w 85"/>
                <a:gd name="T9" fmla="*/ 0 h 657"/>
                <a:gd name="T10" fmla="*/ 0 w 85"/>
                <a:gd name="T11" fmla="*/ 0 h 6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657">
                  <a:moveTo>
                    <a:pt x="74" y="23"/>
                  </a:moveTo>
                  <a:lnTo>
                    <a:pt x="67" y="441"/>
                  </a:lnTo>
                  <a:lnTo>
                    <a:pt x="52" y="657"/>
                  </a:lnTo>
                  <a:lnTo>
                    <a:pt x="79" y="448"/>
                  </a:lnTo>
                  <a:lnTo>
                    <a:pt x="8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8" name="Freeform 12">
              <a:extLst>
                <a:ext uri="{FF2B5EF4-FFF2-40B4-BE49-F238E27FC236}">
                  <a16:creationId xmlns="" xmlns:a16="http://schemas.microsoft.com/office/drawing/2014/main" id="{7568F846-D307-4693-A24E-6284C28F2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942"/>
              <a:ext cx="67" cy="58"/>
            </a:xfrm>
            <a:custGeom>
              <a:avLst/>
              <a:gdLst>
                <a:gd name="T0" fmla="*/ 335 w 30"/>
                <a:gd name="T1" fmla="*/ 0 h 26"/>
                <a:gd name="T2" fmla="*/ 335 w 30"/>
                <a:gd name="T3" fmla="*/ 178 h 26"/>
                <a:gd name="T4" fmla="*/ 235 w 30"/>
                <a:gd name="T5" fmla="*/ 288 h 26"/>
                <a:gd name="T6" fmla="*/ 0 w 30"/>
                <a:gd name="T7" fmla="*/ 288 h 26"/>
                <a:gd name="T8" fmla="*/ 279 w 30"/>
                <a:gd name="T9" fmla="*/ 178 h 26"/>
                <a:gd name="T10" fmla="*/ 335 w 30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26">
                  <a:moveTo>
                    <a:pt x="30" y="0"/>
                  </a:moveTo>
                  <a:cubicBezTo>
                    <a:pt x="30" y="8"/>
                    <a:pt x="30" y="13"/>
                    <a:pt x="30" y="16"/>
                  </a:cubicBezTo>
                  <a:cubicBezTo>
                    <a:pt x="30" y="20"/>
                    <a:pt x="26" y="26"/>
                    <a:pt x="21" y="26"/>
                  </a:cubicBezTo>
                  <a:cubicBezTo>
                    <a:pt x="15" y="26"/>
                    <a:pt x="0" y="26"/>
                    <a:pt x="0" y="26"/>
                  </a:cubicBezTo>
                  <a:cubicBezTo>
                    <a:pt x="10" y="24"/>
                    <a:pt x="22" y="21"/>
                    <a:pt x="25" y="16"/>
                  </a:cubicBezTo>
                  <a:cubicBezTo>
                    <a:pt x="27" y="11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669F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9" name="Freeform 13">
              <a:extLst>
                <a:ext uri="{FF2B5EF4-FFF2-40B4-BE49-F238E27FC236}">
                  <a16:creationId xmlns="" xmlns:a16="http://schemas.microsoft.com/office/drawing/2014/main" id="{9423BED6-46A7-4E20-B4D0-BC600A051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892"/>
              <a:ext cx="90" cy="29"/>
            </a:xfrm>
            <a:custGeom>
              <a:avLst/>
              <a:gdLst>
                <a:gd name="T0" fmla="*/ 0 w 40"/>
                <a:gd name="T1" fmla="*/ 0 h 13"/>
                <a:gd name="T2" fmla="*/ 457 w 40"/>
                <a:gd name="T3" fmla="*/ 0 h 13"/>
                <a:gd name="T4" fmla="*/ 457 w 40"/>
                <a:gd name="T5" fmla="*/ 145 h 13"/>
                <a:gd name="T6" fmla="*/ 320 w 40"/>
                <a:gd name="T7" fmla="*/ 145 h 13"/>
                <a:gd name="T8" fmla="*/ 0 w 4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13">
                  <a:moveTo>
                    <a:pt x="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8"/>
                    <a:pt x="8" y="1"/>
                    <a:pt x="0" y="0"/>
                  </a:cubicBezTo>
                  <a:close/>
                </a:path>
              </a:pathLst>
            </a:custGeom>
            <a:solidFill>
              <a:srgbClr val="9CA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0" name="Freeform 14">
              <a:extLst>
                <a:ext uri="{FF2B5EF4-FFF2-40B4-BE49-F238E27FC236}">
                  <a16:creationId xmlns="" xmlns:a16="http://schemas.microsoft.com/office/drawing/2014/main" id="{0B3C189E-E3F6-4F7D-89FA-51E89566C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741"/>
              <a:ext cx="538" cy="1341"/>
            </a:xfrm>
            <a:custGeom>
              <a:avLst/>
              <a:gdLst>
                <a:gd name="T0" fmla="*/ 1425 w 239"/>
                <a:gd name="T1" fmla="*/ 936 h 596"/>
                <a:gd name="T2" fmla="*/ 1425 w 239"/>
                <a:gd name="T3" fmla="*/ 6788 h 596"/>
                <a:gd name="T4" fmla="*/ 2726 w 239"/>
                <a:gd name="T5" fmla="*/ 6788 h 596"/>
                <a:gd name="T6" fmla="*/ 2726 w 239"/>
                <a:gd name="T7" fmla="*/ 410 h 596"/>
                <a:gd name="T8" fmla="*/ 2636 w 239"/>
                <a:gd name="T9" fmla="*/ 299 h 596"/>
                <a:gd name="T10" fmla="*/ 1058 w 239"/>
                <a:gd name="T11" fmla="*/ 11 h 596"/>
                <a:gd name="T12" fmla="*/ 903 w 239"/>
                <a:gd name="T13" fmla="*/ 0 h 596"/>
                <a:gd name="T14" fmla="*/ 0 w 239"/>
                <a:gd name="T15" fmla="*/ 821 h 596"/>
                <a:gd name="T16" fmla="*/ 126 w 239"/>
                <a:gd name="T17" fmla="*/ 902 h 596"/>
                <a:gd name="T18" fmla="*/ 254 w 239"/>
                <a:gd name="T19" fmla="*/ 821 h 596"/>
                <a:gd name="T20" fmla="*/ 855 w 239"/>
                <a:gd name="T21" fmla="*/ 356 h 596"/>
                <a:gd name="T22" fmla="*/ 1425 w 239"/>
                <a:gd name="T23" fmla="*/ 936 h 5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9" h="596">
                  <a:moveTo>
                    <a:pt x="125" y="82"/>
                  </a:moveTo>
                  <a:cubicBezTo>
                    <a:pt x="125" y="596"/>
                    <a:pt x="125" y="596"/>
                    <a:pt x="125" y="596"/>
                  </a:cubicBezTo>
                  <a:cubicBezTo>
                    <a:pt x="239" y="596"/>
                    <a:pt x="239" y="596"/>
                    <a:pt x="239" y="59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28"/>
                    <a:pt x="231" y="26"/>
                    <a:pt x="231" y="26"/>
                  </a:cubicBezTo>
                  <a:cubicBezTo>
                    <a:pt x="231" y="26"/>
                    <a:pt x="117" y="4"/>
                    <a:pt x="93" y="1"/>
                  </a:cubicBezTo>
                  <a:cubicBezTo>
                    <a:pt x="84" y="0"/>
                    <a:pt x="79" y="0"/>
                    <a:pt x="79" y="0"/>
                  </a:cubicBezTo>
                  <a:cubicBezTo>
                    <a:pt x="32" y="0"/>
                    <a:pt x="5" y="28"/>
                    <a:pt x="0" y="72"/>
                  </a:cubicBezTo>
                  <a:cubicBezTo>
                    <a:pt x="0" y="76"/>
                    <a:pt x="5" y="79"/>
                    <a:pt x="11" y="79"/>
                  </a:cubicBezTo>
                  <a:cubicBezTo>
                    <a:pt x="17" y="79"/>
                    <a:pt x="22" y="76"/>
                    <a:pt x="22" y="72"/>
                  </a:cubicBezTo>
                  <a:cubicBezTo>
                    <a:pt x="28" y="48"/>
                    <a:pt x="47" y="31"/>
                    <a:pt x="75" y="31"/>
                  </a:cubicBezTo>
                  <a:cubicBezTo>
                    <a:pt x="103" y="31"/>
                    <a:pt x="125" y="50"/>
                    <a:pt x="125" y="82"/>
                  </a:cubicBezTo>
                </a:path>
              </a:pathLst>
            </a:custGeom>
            <a:solidFill>
              <a:srgbClr val="E4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1" name="Freeform 15">
              <a:extLst>
                <a:ext uri="{FF2B5EF4-FFF2-40B4-BE49-F238E27FC236}">
                  <a16:creationId xmlns="" xmlns:a16="http://schemas.microsoft.com/office/drawing/2014/main" id="{F8D4EED5-1A81-418D-89ED-F73157BC2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793"/>
              <a:ext cx="185" cy="119"/>
            </a:xfrm>
            <a:custGeom>
              <a:avLst/>
              <a:gdLst>
                <a:gd name="T0" fmla="*/ 941 w 82"/>
                <a:gd name="T1" fmla="*/ 81 h 53"/>
                <a:gd name="T2" fmla="*/ 722 w 82"/>
                <a:gd name="T3" fmla="*/ 36 h 53"/>
                <a:gd name="T4" fmla="*/ 102 w 82"/>
                <a:gd name="T5" fmla="*/ 519 h 53"/>
                <a:gd name="T6" fmla="*/ 0 w 82"/>
                <a:gd name="T7" fmla="*/ 599 h 53"/>
                <a:gd name="T8" fmla="*/ 72 w 82"/>
                <a:gd name="T9" fmla="*/ 510 h 53"/>
                <a:gd name="T10" fmla="*/ 657 w 82"/>
                <a:gd name="T11" fmla="*/ 0 h 53"/>
                <a:gd name="T12" fmla="*/ 941 w 82"/>
                <a:gd name="T13" fmla="*/ 81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53">
                  <a:moveTo>
                    <a:pt x="82" y="7"/>
                  </a:moveTo>
                  <a:cubicBezTo>
                    <a:pt x="76" y="4"/>
                    <a:pt x="70" y="3"/>
                    <a:pt x="63" y="3"/>
                  </a:cubicBezTo>
                  <a:cubicBezTo>
                    <a:pt x="35" y="3"/>
                    <a:pt x="14" y="22"/>
                    <a:pt x="9" y="46"/>
                  </a:cubicBezTo>
                  <a:cubicBezTo>
                    <a:pt x="8" y="50"/>
                    <a:pt x="6" y="53"/>
                    <a:pt x="0" y="53"/>
                  </a:cubicBezTo>
                  <a:cubicBezTo>
                    <a:pt x="3" y="52"/>
                    <a:pt x="4" y="51"/>
                    <a:pt x="6" y="45"/>
                  </a:cubicBezTo>
                  <a:cubicBezTo>
                    <a:pt x="8" y="39"/>
                    <a:pt x="13" y="0"/>
                    <a:pt x="57" y="0"/>
                  </a:cubicBezTo>
                  <a:cubicBezTo>
                    <a:pt x="74" y="0"/>
                    <a:pt x="82" y="7"/>
                    <a:pt x="82" y="7"/>
                  </a:cubicBezTo>
                  <a:close/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2" name="Freeform 16">
              <a:extLst>
                <a:ext uri="{FF2B5EF4-FFF2-40B4-BE49-F238E27FC236}">
                  <a16:creationId xmlns="" xmlns:a16="http://schemas.microsoft.com/office/drawing/2014/main" id="{732244E5-5E86-462B-86E0-CABC39067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826"/>
              <a:ext cx="68" cy="1038"/>
            </a:xfrm>
            <a:custGeom>
              <a:avLst/>
              <a:gdLst>
                <a:gd name="T0" fmla="*/ 256 w 30"/>
                <a:gd name="T1" fmla="*/ 5262 h 461"/>
                <a:gd name="T2" fmla="*/ 256 w 30"/>
                <a:gd name="T3" fmla="*/ 502 h 461"/>
                <a:gd name="T4" fmla="*/ 256 w 30"/>
                <a:gd name="T5" fmla="*/ 502 h 461"/>
                <a:gd name="T6" fmla="*/ 0 w 30"/>
                <a:gd name="T7" fmla="*/ 0 h 461"/>
                <a:gd name="T8" fmla="*/ 340 w 30"/>
                <a:gd name="T9" fmla="*/ 619 h 461"/>
                <a:gd name="T10" fmla="*/ 304 w 30"/>
                <a:gd name="T11" fmla="*/ 4157 h 461"/>
                <a:gd name="T12" fmla="*/ 256 w 30"/>
                <a:gd name="T13" fmla="*/ 5262 h 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61">
                  <a:moveTo>
                    <a:pt x="22" y="461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24"/>
                    <a:pt x="14" y="9"/>
                    <a:pt x="0" y="0"/>
                  </a:cubicBezTo>
                  <a:cubicBezTo>
                    <a:pt x="22" y="9"/>
                    <a:pt x="28" y="31"/>
                    <a:pt x="29" y="54"/>
                  </a:cubicBezTo>
                  <a:cubicBezTo>
                    <a:pt x="30" y="77"/>
                    <a:pt x="26" y="306"/>
                    <a:pt x="26" y="364"/>
                  </a:cubicBezTo>
                  <a:cubicBezTo>
                    <a:pt x="26" y="379"/>
                    <a:pt x="22" y="461"/>
                    <a:pt x="2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3" name="Rectangle 932">
              <a:extLst>
                <a:ext uri="{FF2B5EF4-FFF2-40B4-BE49-F238E27FC236}">
                  <a16:creationId xmlns="" xmlns:a16="http://schemas.microsoft.com/office/drawing/2014/main" id="{AE1A6E93-140F-49E4-B672-43B28BFC5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1965"/>
              <a:ext cx="79" cy="45"/>
            </a:xfrm>
            <a:prstGeom prst="rect">
              <a:avLst/>
            </a:prstGeom>
            <a:solidFill>
              <a:srgbClr val="82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4" name="Rectangle 933">
              <a:extLst>
                <a:ext uri="{FF2B5EF4-FFF2-40B4-BE49-F238E27FC236}">
                  <a16:creationId xmlns="" xmlns:a16="http://schemas.microsoft.com/office/drawing/2014/main" id="{E3902183-5678-4873-96EE-8B2BDE111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398"/>
              <a:ext cx="180" cy="400"/>
            </a:xfrm>
            <a:prstGeom prst="rect">
              <a:avLst/>
            </a:prstGeom>
            <a:solidFill>
              <a:srgbClr val="858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5" name="Rectangle 934">
              <a:extLst>
                <a:ext uri="{FF2B5EF4-FFF2-40B4-BE49-F238E27FC236}">
                  <a16:creationId xmlns="" xmlns:a16="http://schemas.microsoft.com/office/drawing/2014/main" id="{0599F832-6C7E-4630-B34D-90EDF4172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398"/>
              <a:ext cx="92" cy="400"/>
            </a:xfrm>
            <a:prstGeom prst="rect">
              <a:avLst/>
            </a:prstGeom>
            <a:solidFill>
              <a:srgbClr val="434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6" name="Freeform 20">
              <a:extLst>
                <a:ext uri="{FF2B5EF4-FFF2-40B4-BE49-F238E27FC236}">
                  <a16:creationId xmlns="" xmlns:a16="http://schemas.microsoft.com/office/drawing/2014/main" id="{B17FB603-71BB-4A8D-B812-94032004A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597"/>
              <a:ext cx="203" cy="88"/>
            </a:xfrm>
            <a:custGeom>
              <a:avLst/>
              <a:gdLst>
                <a:gd name="T0" fmla="*/ 1033 w 90"/>
                <a:gd name="T1" fmla="*/ 45 h 39"/>
                <a:gd name="T2" fmla="*/ 519 w 90"/>
                <a:gd name="T3" fmla="*/ 0 h 39"/>
                <a:gd name="T4" fmla="*/ 0 w 90"/>
                <a:gd name="T5" fmla="*/ 45 h 39"/>
                <a:gd name="T6" fmla="*/ 0 w 90"/>
                <a:gd name="T7" fmla="*/ 449 h 39"/>
                <a:gd name="T8" fmla="*/ 519 w 90"/>
                <a:gd name="T9" fmla="*/ 402 h 39"/>
                <a:gd name="T10" fmla="*/ 1033 w 90"/>
                <a:gd name="T11" fmla="*/ 449 h 39"/>
                <a:gd name="T12" fmla="*/ 1033 w 90"/>
                <a:gd name="T13" fmla="*/ 45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39">
                  <a:moveTo>
                    <a:pt x="90" y="4"/>
                  </a:moveTo>
                  <a:cubicBezTo>
                    <a:pt x="90" y="2"/>
                    <a:pt x="70" y="0"/>
                    <a:pt x="45" y="0"/>
                  </a:cubicBezTo>
                  <a:cubicBezTo>
                    <a:pt x="20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7"/>
                    <a:pt x="20" y="35"/>
                    <a:pt x="45" y="35"/>
                  </a:cubicBezTo>
                  <a:cubicBezTo>
                    <a:pt x="70" y="35"/>
                    <a:pt x="90" y="37"/>
                    <a:pt x="90" y="39"/>
                  </a:cubicBezTo>
                  <a:lnTo>
                    <a:pt x="90" y="4"/>
                  </a:lnTo>
                  <a:close/>
                </a:path>
              </a:pathLst>
            </a:custGeom>
            <a:solidFill>
              <a:srgbClr val="FCA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7" name="Line 21">
              <a:extLst>
                <a:ext uri="{FF2B5EF4-FFF2-40B4-BE49-F238E27FC236}">
                  <a16:creationId xmlns="" xmlns:a16="http://schemas.microsoft.com/office/drawing/2014/main" id="{F2B81F02-51B1-4928-B874-5691EC23FC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0" y="599"/>
              <a:ext cx="1" cy="79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8" name="Line 22">
              <a:extLst>
                <a:ext uri="{FF2B5EF4-FFF2-40B4-BE49-F238E27FC236}">
                  <a16:creationId xmlns="" xmlns:a16="http://schemas.microsoft.com/office/drawing/2014/main" id="{CD1471C1-AF3B-4AFD-BBDB-1F8B72DC2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2" y="597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9" name="Line 23">
              <a:extLst>
                <a:ext uri="{FF2B5EF4-FFF2-40B4-BE49-F238E27FC236}">
                  <a16:creationId xmlns="" xmlns:a16="http://schemas.microsoft.com/office/drawing/2014/main" id="{5B002EED-744B-4D81-AC08-9FE7803F7A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7" y="595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0" name="Line 24">
              <a:extLst>
                <a:ext uri="{FF2B5EF4-FFF2-40B4-BE49-F238E27FC236}">
                  <a16:creationId xmlns="" xmlns:a16="http://schemas.microsoft.com/office/drawing/2014/main" id="{FD7A3280-DE02-436A-ADA3-3E608CF2E2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9" y="595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1" name="Line 25">
              <a:extLst>
                <a:ext uri="{FF2B5EF4-FFF2-40B4-BE49-F238E27FC236}">
                  <a16:creationId xmlns="" xmlns:a16="http://schemas.microsoft.com/office/drawing/2014/main" id="{5353DD8B-CCF4-4FCA-867D-FFA27BC95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3" y="597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2" name="Line 26">
              <a:extLst>
                <a:ext uri="{FF2B5EF4-FFF2-40B4-BE49-F238E27FC236}">
                  <a16:creationId xmlns="" xmlns:a16="http://schemas.microsoft.com/office/drawing/2014/main" id="{708EBC0A-3C34-4E19-904D-E6D0EDA81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5" y="595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3" name="Line 27">
              <a:extLst>
                <a:ext uri="{FF2B5EF4-FFF2-40B4-BE49-F238E27FC236}">
                  <a16:creationId xmlns="" xmlns:a16="http://schemas.microsoft.com/office/drawing/2014/main" id="{E4231A37-ADCF-4BD1-BA38-0B9C1617A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9" y="597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4" name="Line 28">
              <a:extLst>
                <a:ext uri="{FF2B5EF4-FFF2-40B4-BE49-F238E27FC236}">
                  <a16:creationId xmlns="" xmlns:a16="http://schemas.microsoft.com/office/drawing/2014/main" id="{5EF212DC-63CB-413B-AD89-BC96609B2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" y="595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5" name="Line 29">
              <a:extLst>
                <a:ext uri="{FF2B5EF4-FFF2-40B4-BE49-F238E27FC236}">
                  <a16:creationId xmlns="" xmlns:a16="http://schemas.microsoft.com/office/drawing/2014/main" id="{9C735DC7-FD57-49FF-B468-B1DA4BA58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" y="595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6" name="Line 30">
              <a:extLst>
                <a:ext uri="{FF2B5EF4-FFF2-40B4-BE49-F238E27FC236}">
                  <a16:creationId xmlns="" xmlns:a16="http://schemas.microsoft.com/office/drawing/2014/main" id="{09DBE306-E1D5-4162-9786-B458136BB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7" y="597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7" name="Line 31">
              <a:extLst>
                <a:ext uri="{FF2B5EF4-FFF2-40B4-BE49-F238E27FC236}">
                  <a16:creationId xmlns="" xmlns:a16="http://schemas.microsoft.com/office/drawing/2014/main" id="{2520EE0B-7DB5-4463-9F19-79C4A2B34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" y="599"/>
              <a:ext cx="1" cy="79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8" name="Line 32">
              <a:extLst>
                <a:ext uri="{FF2B5EF4-FFF2-40B4-BE49-F238E27FC236}">
                  <a16:creationId xmlns="" xmlns:a16="http://schemas.microsoft.com/office/drawing/2014/main" id="{8F8582EA-9BD7-4899-AFD0-A27EAE4DE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4" y="606"/>
              <a:ext cx="1" cy="79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9" name="Line 33">
              <a:extLst>
                <a:ext uri="{FF2B5EF4-FFF2-40B4-BE49-F238E27FC236}">
                  <a16:creationId xmlns="" xmlns:a16="http://schemas.microsoft.com/office/drawing/2014/main" id="{645703EC-3F99-4791-BD56-129BD43FEF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6" y="599"/>
              <a:ext cx="1" cy="79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0" name="Line 34">
              <a:extLst>
                <a:ext uri="{FF2B5EF4-FFF2-40B4-BE49-F238E27FC236}">
                  <a16:creationId xmlns="" xmlns:a16="http://schemas.microsoft.com/office/drawing/2014/main" id="{3962B9C9-6760-4BA7-B29F-C51C6A8B9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8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1" name="Line 35">
              <a:extLst>
                <a:ext uri="{FF2B5EF4-FFF2-40B4-BE49-F238E27FC236}">
                  <a16:creationId xmlns="" xmlns:a16="http://schemas.microsoft.com/office/drawing/2014/main" id="{D606450C-A096-4DFD-B3C9-C86705F82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2" y="595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2" name="Line 36">
              <a:extLst>
                <a:ext uri="{FF2B5EF4-FFF2-40B4-BE49-F238E27FC236}">
                  <a16:creationId xmlns="" xmlns:a16="http://schemas.microsoft.com/office/drawing/2014/main" id="{6F3120D4-7F7E-4F38-B64D-E56A71F14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595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3" name="Line 37">
              <a:extLst>
                <a:ext uri="{FF2B5EF4-FFF2-40B4-BE49-F238E27FC236}">
                  <a16:creationId xmlns="" xmlns:a16="http://schemas.microsoft.com/office/drawing/2014/main" id="{E6F2A4C8-8BA2-46A4-AD98-52AF356645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6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4" name="Line 38">
              <a:extLst>
                <a:ext uri="{FF2B5EF4-FFF2-40B4-BE49-F238E27FC236}">
                  <a16:creationId xmlns="" xmlns:a16="http://schemas.microsoft.com/office/drawing/2014/main" id="{F127EA71-5244-49EA-91C9-48505C072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0" y="595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5" name="Line 39">
              <a:extLst>
                <a:ext uri="{FF2B5EF4-FFF2-40B4-BE49-F238E27FC236}">
                  <a16:creationId xmlns="" xmlns:a16="http://schemas.microsoft.com/office/drawing/2014/main" id="{D0847F9B-79FC-4811-A78B-B5347DB74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6" name="Line 40">
              <a:extLst>
                <a:ext uri="{FF2B5EF4-FFF2-40B4-BE49-F238E27FC236}">
                  <a16:creationId xmlns="" xmlns:a16="http://schemas.microsoft.com/office/drawing/2014/main" id="{9D9C8030-1795-4C83-BFFE-65C8B15B7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595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7" name="Line 41">
              <a:extLst>
                <a:ext uri="{FF2B5EF4-FFF2-40B4-BE49-F238E27FC236}">
                  <a16:creationId xmlns="" xmlns:a16="http://schemas.microsoft.com/office/drawing/2014/main" id="{FF8BF171-903A-4731-8D54-B6AA4B883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9" y="595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8" name="Line 42">
              <a:extLst>
                <a:ext uri="{FF2B5EF4-FFF2-40B4-BE49-F238E27FC236}">
                  <a16:creationId xmlns="" xmlns:a16="http://schemas.microsoft.com/office/drawing/2014/main" id="{426D7EBE-49D5-41EB-882E-0F171CF99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3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9" name="Line 43">
              <a:extLst>
                <a:ext uri="{FF2B5EF4-FFF2-40B4-BE49-F238E27FC236}">
                  <a16:creationId xmlns="" xmlns:a16="http://schemas.microsoft.com/office/drawing/2014/main" id="{E518E065-42EE-4B26-8CE9-0B2ED8AB9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599"/>
              <a:ext cx="1" cy="79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0" name="Line 44">
              <a:extLst>
                <a:ext uri="{FF2B5EF4-FFF2-40B4-BE49-F238E27FC236}">
                  <a16:creationId xmlns="" xmlns:a16="http://schemas.microsoft.com/office/drawing/2014/main" id="{F4774A61-A8FD-4CFA-B337-F83DDCACC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6" y="599"/>
              <a:ext cx="1" cy="79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1" name="Line 45">
              <a:extLst>
                <a:ext uri="{FF2B5EF4-FFF2-40B4-BE49-F238E27FC236}">
                  <a16:creationId xmlns="" xmlns:a16="http://schemas.microsoft.com/office/drawing/2014/main" id="{B3D7DDD5-15DB-4127-BC2B-230FA1D51E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8" y="597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2" name="Line 46">
              <a:extLst>
                <a:ext uri="{FF2B5EF4-FFF2-40B4-BE49-F238E27FC236}">
                  <a16:creationId xmlns="" xmlns:a16="http://schemas.microsoft.com/office/drawing/2014/main" id="{61E66558-25A1-4E6B-B9F2-A24A74BAC5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2" y="595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3" name="Line 47">
              <a:extLst>
                <a:ext uri="{FF2B5EF4-FFF2-40B4-BE49-F238E27FC236}">
                  <a16:creationId xmlns="" xmlns:a16="http://schemas.microsoft.com/office/drawing/2014/main" id="{12DFEB7C-41C3-487A-8240-3A7B162CF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595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4" name="Line 48">
              <a:extLst>
                <a:ext uri="{FF2B5EF4-FFF2-40B4-BE49-F238E27FC236}">
                  <a16:creationId xmlns="" xmlns:a16="http://schemas.microsoft.com/office/drawing/2014/main" id="{A6D50B6E-4671-4D4E-94FD-8A2274F7D2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6" y="597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5" name="Line 49">
              <a:extLst>
                <a:ext uri="{FF2B5EF4-FFF2-40B4-BE49-F238E27FC236}">
                  <a16:creationId xmlns="" xmlns:a16="http://schemas.microsoft.com/office/drawing/2014/main" id="{2F262029-68F8-417D-9455-40915AAAE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0" y="595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6" name="Line 50">
              <a:extLst>
                <a:ext uri="{FF2B5EF4-FFF2-40B4-BE49-F238E27FC236}">
                  <a16:creationId xmlns="" xmlns:a16="http://schemas.microsoft.com/office/drawing/2014/main" id="{A875A29D-D138-4EEF-8914-C742DBDD2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" y="597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7" name="Line 51">
              <a:extLst>
                <a:ext uri="{FF2B5EF4-FFF2-40B4-BE49-F238E27FC236}">
                  <a16:creationId xmlns="" xmlns:a16="http://schemas.microsoft.com/office/drawing/2014/main" id="{0A02D9B2-CE39-47B2-A527-F9B95C697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595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8" name="Line 52">
              <a:extLst>
                <a:ext uri="{FF2B5EF4-FFF2-40B4-BE49-F238E27FC236}">
                  <a16:creationId xmlns="" xmlns:a16="http://schemas.microsoft.com/office/drawing/2014/main" id="{34F3E201-C67F-43BA-9DFD-8B095F5BC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9" y="595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9" name="Line 53">
              <a:extLst>
                <a:ext uri="{FF2B5EF4-FFF2-40B4-BE49-F238E27FC236}">
                  <a16:creationId xmlns="" xmlns:a16="http://schemas.microsoft.com/office/drawing/2014/main" id="{FFD97406-AF52-440D-B5DA-34A13A9A4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3" y="597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0" name="Line 54">
              <a:extLst>
                <a:ext uri="{FF2B5EF4-FFF2-40B4-BE49-F238E27FC236}">
                  <a16:creationId xmlns="" xmlns:a16="http://schemas.microsoft.com/office/drawing/2014/main" id="{38FBA868-FA31-48DC-8E30-444049724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599"/>
              <a:ext cx="1" cy="79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1" name="Freeform 55">
              <a:extLst>
                <a:ext uri="{FF2B5EF4-FFF2-40B4-BE49-F238E27FC236}">
                  <a16:creationId xmlns="" xmlns:a16="http://schemas.microsoft.com/office/drawing/2014/main" id="{6CD091A3-3836-4872-9C54-62695D7E7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606"/>
              <a:ext cx="1" cy="79"/>
            </a:xfrm>
            <a:custGeom>
              <a:avLst/>
              <a:gdLst>
                <a:gd name="T0" fmla="*/ 0 w 1"/>
                <a:gd name="T1" fmla="*/ 79 h 79"/>
                <a:gd name="T2" fmla="*/ 0 w 1"/>
                <a:gd name="T3" fmla="*/ 0 h 79"/>
                <a:gd name="T4" fmla="*/ 0 w 1"/>
                <a:gd name="T5" fmla="*/ 79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9">
                  <a:moveTo>
                    <a:pt x="0" y="79"/>
                  </a:moveTo>
                  <a:lnTo>
                    <a:pt x="0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2" name="Line 56">
              <a:extLst>
                <a:ext uri="{FF2B5EF4-FFF2-40B4-BE49-F238E27FC236}">
                  <a16:creationId xmlns="" xmlns:a16="http://schemas.microsoft.com/office/drawing/2014/main" id="{19C180A0-D189-4C03-A8DB-F08E283ED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4" y="606"/>
              <a:ext cx="1" cy="7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3" name="Freeform 57">
              <a:extLst>
                <a:ext uri="{FF2B5EF4-FFF2-40B4-BE49-F238E27FC236}">
                  <a16:creationId xmlns="" xmlns:a16="http://schemas.microsoft.com/office/drawing/2014/main" id="{D311E3C2-358A-4D6A-8E7A-14523270F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682"/>
              <a:ext cx="131" cy="113"/>
            </a:xfrm>
            <a:custGeom>
              <a:avLst/>
              <a:gdLst>
                <a:gd name="T0" fmla="*/ 669 w 58"/>
                <a:gd name="T1" fmla="*/ 576 h 50"/>
                <a:gd name="T2" fmla="*/ 669 w 58"/>
                <a:gd name="T3" fmla="*/ 11 h 50"/>
                <a:gd name="T4" fmla="*/ 669 w 58"/>
                <a:gd name="T5" fmla="*/ 11 h 50"/>
                <a:gd name="T6" fmla="*/ 337 w 58"/>
                <a:gd name="T7" fmla="*/ 0 h 50"/>
                <a:gd name="T8" fmla="*/ 0 w 58"/>
                <a:gd name="T9" fmla="*/ 11 h 50"/>
                <a:gd name="T10" fmla="*/ 0 w 58"/>
                <a:gd name="T11" fmla="*/ 11 h 50"/>
                <a:gd name="T12" fmla="*/ 0 w 58"/>
                <a:gd name="T13" fmla="*/ 450 h 50"/>
                <a:gd name="T14" fmla="*/ 669 w 58"/>
                <a:gd name="T15" fmla="*/ 576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50">
                  <a:moveTo>
                    <a:pt x="58" y="5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0" y="1"/>
                    <a:pt x="40" y="0"/>
                    <a:pt x="29" y="0"/>
                  </a:cubicBezTo>
                  <a:cubicBezTo>
                    <a:pt x="18" y="0"/>
                    <a:pt x="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43"/>
                    <a:pt x="45" y="47"/>
                    <a:pt x="58" y="50"/>
                  </a:cubicBez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4" name="Freeform 58">
              <a:extLst>
                <a:ext uri="{FF2B5EF4-FFF2-40B4-BE49-F238E27FC236}">
                  <a16:creationId xmlns="" xmlns:a16="http://schemas.microsoft.com/office/drawing/2014/main" id="{6C3456AC-9C21-4905-B472-7210CCA01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676"/>
              <a:ext cx="203" cy="18"/>
            </a:xfrm>
            <a:custGeom>
              <a:avLst/>
              <a:gdLst>
                <a:gd name="T0" fmla="*/ 519 w 90"/>
                <a:gd name="T1" fmla="*/ 0 h 8"/>
                <a:gd name="T2" fmla="*/ 0 w 90"/>
                <a:gd name="T3" fmla="*/ 45 h 8"/>
                <a:gd name="T4" fmla="*/ 183 w 90"/>
                <a:gd name="T5" fmla="*/ 92 h 8"/>
                <a:gd name="T6" fmla="*/ 183 w 90"/>
                <a:gd name="T7" fmla="*/ 45 h 8"/>
                <a:gd name="T8" fmla="*/ 183 w 90"/>
                <a:gd name="T9" fmla="*/ 45 h 8"/>
                <a:gd name="T10" fmla="*/ 519 w 90"/>
                <a:gd name="T11" fmla="*/ 36 h 8"/>
                <a:gd name="T12" fmla="*/ 850 w 90"/>
                <a:gd name="T13" fmla="*/ 45 h 8"/>
                <a:gd name="T14" fmla="*/ 850 w 90"/>
                <a:gd name="T15" fmla="*/ 45 h 8"/>
                <a:gd name="T16" fmla="*/ 850 w 90"/>
                <a:gd name="T17" fmla="*/ 92 h 8"/>
                <a:gd name="T18" fmla="*/ 1033 w 90"/>
                <a:gd name="T19" fmla="*/ 45 h 8"/>
                <a:gd name="T20" fmla="*/ 519 w 9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8">
                  <a:moveTo>
                    <a:pt x="45" y="0"/>
                  </a:moveTo>
                  <a:cubicBezTo>
                    <a:pt x="20" y="0"/>
                    <a:pt x="0" y="2"/>
                    <a:pt x="0" y="4"/>
                  </a:cubicBezTo>
                  <a:cubicBezTo>
                    <a:pt x="0" y="6"/>
                    <a:pt x="6" y="7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4" y="4"/>
                    <a:pt x="34" y="3"/>
                    <a:pt x="45" y="3"/>
                  </a:cubicBezTo>
                  <a:cubicBezTo>
                    <a:pt x="56" y="3"/>
                    <a:pt x="66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84" y="7"/>
                    <a:pt x="90" y="6"/>
                    <a:pt x="90" y="4"/>
                  </a:cubicBezTo>
                  <a:cubicBezTo>
                    <a:pt x="90" y="2"/>
                    <a:pt x="70" y="0"/>
                    <a:pt x="45" y="0"/>
                  </a:cubicBezTo>
                  <a:close/>
                </a:path>
              </a:pathLst>
            </a:custGeom>
            <a:solidFill>
              <a:srgbClr val="FC7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5" name="Freeform 59">
              <a:extLst>
                <a:ext uri="{FF2B5EF4-FFF2-40B4-BE49-F238E27FC236}">
                  <a16:creationId xmlns="" xmlns:a16="http://schemas.microsoft.com/office/drawing/2014/main" id="{69C093D8-905B-44BE-B7D2-9DAA15546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813"/>
              <a:ext cx="169" cy="1269"/>
            </a:xfrm>
            <a:custGeom>
              <a:avLst/>
              <a:gdLst>
                <a:gd name="T0" fmla="*/ 766 w 75"/>
                <a:gd name="T1" fmla="*/ 146 h 564"/>
                <a:gd name="T2" fmla="*/ 0 w 75"/>
                <a:gd name="T3" fmla="*/ 0 h 564"/>
                <a:gd name="T4" fmla="*/ 0 w 75"/>
                <a:gd name="T5" fmla="*/ 45 h 564"/>
                <a:gd name="T6" fmla="*/ 0 w 75"/>
                <a:gd name="T7" fmla="*/ 6424 h 564"/>
                <a:gd name="T8" fmla="*/ 284 w 75"/>
                <a:gd name="T9" fmla="*/ 6343 h 564"/>
                <a:gd name="T10" fmla="*/ 401 w 75"/>
                <a:gd name="T11" fmla="*/ 6253 h 564"/>
                <a:gd name="T12" fmla="*/ 446 w 75"/>
                <a:gd name="T13" fmla="*/ 6208 h 564"/>
                <a:gd name="T14" fmla="*/ 446 w 75"/>
                <a:gd name="T15" fmla="*/ 1969 h 564"/>
                <a:gd name="T16" fmla="*/ 527 w 75"/>
                <a:gd name="T17" fmla="*/ 1969 h 564"/>
                <a:gd name="T18" fmla="*/ 595 w 75"/>
                <a:gd name="T19" fmla="*/ 1895 h 564"/>
                <a:gd name="T20" fmla="*/ 595 w 75"/>
                <a:gd name="T21" fmla="*/ 891 h 564"/>
                <a:gd name="T22" fmla="*/ 859 w 75"/>
                <a:gd name="T23" fmla="*/ 457 h 564"/>
                <a:gd name="T24" fmla="*/ 859 w 75"/>
                <a:gd name="T25" fmla="*/ 263 h 564"/>
                <a:gd name="T26" fmla="*/ 766 w 75"/>
                <a:gd name="T27" fmla="*/ 146 h 5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564">
                  <a:moveTo>
                    <a:pt x="67" y="13"/>
                  </a:moveTo>
                  <a:cubicBezTo>
                    <a:pt x="67" y="13"/>
                    <a:pt x="34" y="7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15" y="560"/>
                    <a:pt x="25" y="557"/>
                  </a:cubicBezTo>
                  <a:cubicBezTo>
                    <a:pt x="34" y="554"/>
                    <a:pt x="35" y="549"/>
                    <a:pt x="35" y="549"/>
                  </a:cubicBezTo>
                  <a:cubicBezTo>
                    <a:pt x="37" y="549"/>
                    <a:pt x="39" y="550"/>
                    <a:pt x="39" y="545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39" y="173"/>
                    <a:pt x="42" y="173"/>
                    <a:pt x="46" y="173"/>
                  </a:cubicBezTo>
                  <a:cubicBezTo>
                    <a:pt x="50" y="173"/>
                    <a:pt x="52" y="171"/>
                    <a:pt x="52" y="166"/>
                  </a:cubicBezTo>
                  <a:cubicBezTo>
                    <a:pt x="52" y="166"/>
                    <a:pt x="52" y="88"/>
                    <a:pt x="52" y="78"/>
                  </a:cubicBezTo>
                  <a:cubicBezTo>
                    <a:pt x="52" y="68"/>
                    <a:pt x="75" y="47"/>
                    <a:pt x="75" y="40"/>
                  </a:cubicBezTo>
                  <a:cubicBezTo>
                    <a:pt x="75" y="32"/>
                    <a:pt x="75" y="23"/>
                    <a:pt x="75" y="23"/>
                  </a:cubicBezTo>
                  <a:cubicBezTo>
                    <a:pt x="75" y="15"/>
                    <a:pt x="67" y="13"/>
                    <a:pt x="67" y="13"/>
                  </a:cubicBez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6" name="Freeform 60">
              <a:extLst>
                <a:ext uri="{FF2B5EF4-FFF2-40B4-BE49-F238E27FC236}">
                  <a16:creationId xmlns="" xmlns:a16="http://schemas.microsoft.com/office/drawing/2014/main" id="{9CC35F0A-1229-433F-92F7-878E72105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858"/>
              <a:ext cx="81" cy="335"/>
            </a:xfrm>
            <a:custGeom>
              <a:avLst/>
              <a:gdLst>
                <a:gd name="T0" fmla="*/ 11 w 36"/>
                <a:gd name="T1" fmla="*/ 1693 h 149"/>
                <a:gd name="T2" fmla="*/ 81 w 36"/>
                <a:gd name="T3" fmla="*/ 1693 h 149"/>
                <a:gd name="T4" fmla="*/ 162 w 36"/>
                <a:gd name="T5" fmla="*/ 1612 h 149"/>
                <a:gd name="T6" fmla="*/ 162 w 36"/>
                <a:gd name="T7" fmla="*/ 627 h 149"/>
                <a:gd name="T8" fmla="*/ 410 w 36"/>
                <a:gd name="T9" fmla="*/ 191 h 149"/>
                <a:gd name="T10" fmla="*/ 410 w 36"/>
                <a:gd name="T11" fmla="*/ 0 h 149"/>
                <a:gd name="T12" fmla="*/ 299 w 36"/>
                <a:gd name="T13" fmla="*/ 227 h 149"/>
                <a:gd name="T14" fmla="*/ 25 w 36"/>
                <a:gd name="T15" fmla="*/ 603 h 149"/>
                <a:gd name="T16" fmla="*/ 11 w 36"/>
                <a:gd name="T17" fmla="*/ 992 h 149"/>
                <a:gd name="T18" fmla="*/ 11 w 36"/>
                <a:gd name="T19" fmla="*/ 1583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149">
                  <a:moveTo>
                    <a:pt x="1" y="149"/>
                  </a:moveTo>
                  <a:cubicBezTo>
                    <a:pt x="1" y="149"/>
                    <a:pt x="3" y="149"/>
                    <a:pt x="7" y="149"/>
                  </a:cubicBezTo>
                  <a:cubicBezTo>
                    <a:pt x="11" y="149"/>
                    <a:pt x="14" y="147"/>
                    <a:pt x="14" y="142"/>
                  </a:cubicBezTo>
                  <a:cubicBezTo>
                    <a:pt x="14" y="142"/>
                    <a:pt x="14" y="65"/>
                    <a:pt x="14" y="55"/>
                  </a:cubicBezTo>
                  <a:cubicBezTo>
                    <a:pt x="14" y="45"/>
                    <a:pt x="36" y="24"/>
                    <a:pt x="36" y="17"/>
                  </a:cubicBezTo>
                  <a:cubicBezTo>
                    <a:pt x="36" y="9"/>
                    <a:pt x="36" y="0"/>
                    <a:pt x="36" y="0"/>
                  </a:cubicBezTo>
                  <a:cubicBezTo>
                    <a:pt x="35" y="9"/>
                    <a:pt x="30" y="17"/>
                    <a:pt x="26" y="20"/>
                  </a:cubicBezTo>
                  <a:cubicBezTo>
                    <a:pt x="22" y="23"/>
                    <a:pt x="4" y="44"/>
                    <a:pt x="2" y="53"/>
                  </a:cubicBezTo>
                  <a:cubicBezTo>
                    <a:pt x="0" y="61"/>
                    <a:pt x="1" y="71"/>
                    <a:pt x="1" y="87"/>
                  </a:cubicBezTo>
                  <a:cubicBezTo>
                    <a:pt x="1" y="104"/>
                    <a:pt x="1" y="139"/>
                    <a:pt x="1" y="139"/>
                  </a:cubicBezTo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7" name="Freeform 61">
              <a:extLst>
                <a:ext uri="{FF2B5EF4-FFF2-40B4-BE49-F238E27FC236}">
                  <a16:creationId xmlns="" xmlns:a16="http://schemas.microsoft.com/office/drawing/2014/main" id="{09B53C51-F82B-494E-BD20-FCA106DB3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896"/>
              <a:ext cx="60" cy="281"/>
            </a:xfrm>
            <a:custGeom>
              <a:avLst/>
              <a:gdLst>
                <a:gd name="T0" fmla="*/ 53 w 27"/>
                <a:gd name="T1" fmla="*/ 1421 h 125"/>
                <a:gd name="T2" fmla="*/ 53 w 27"/>
                <a:gd name="T3" fmla="*/ 429 h 125"/>
                <a:gd name="T4" fmla="*/ 296 w 27"/>
                <a:gd name="T5" fmla="*/ 0 h 125"/>
                <a:gd name="T6" fmla="*/ 53 w 27"/>
                <a:gd name="T7" fmla="*/ 319 h 125"/>
                <a:gd name="T8" fmla="*/ 20 w 27"/>
                <a:gd name="T9" fmla="*/ 636 h 125"/>
                <a:gd name="T10" fmla="*/ 53 w 27"/>
                <a:gd name="T11" fmla="*/ 1421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25">
                  <a:moveTo>
                    <a:pt x="5" y="125"/>
                  </a:moveTo>
                  <a:cubicBezTo>
                    <a:pt x="5" y="125"/>
                    <a:pt x="5" y="48"/>
                    <a:pt x="5" y="38"/>
                  </a:cubicBezTo>
                  <a:cubicBezTo>
                    <a:pt x="5" y="28"/>
                    <a:pt x="27" y="7"/>
                    <a:pt x="27" y="0"/>
                  </a:cubicBezTo>
                  <a:cubicBezTo>
                    <a:pt x="27" y="4"/>
                    <a:pt x="10" y="23"/>
                    <a:pt x="5" y="28"/>
                  </a:cubicBezTo>
                  <a:cubicBezTo>
                    <a:pt x="0" y="32"/>
                    <a:pt x="2" y="35"/>
                    <a:pt x="2" y="56"/>
                  </a:cubicBezTo>
                  <a:cubicBezTo>
                    <a:pt x="2" y="77"/>
                    <a:pt x="5" y="125"/>
                    <a:pt x="5" y="125"/>
                  </a:cubicBezTo>
                  <a:close/>
                </a:path>
              </a:pathLst>
            </a:custGeom>
            <a:solidFill>
              <a:srgbClr val="7E9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8" name="Freeform 62">
              <a:extLst>
                <a:ext uri="{FF2B5EF4-FFF2-40B4-BE49-F238E27FC236}">
                  <a16:creationId xmlns="" xmlns:a16="http://schemas.microsoft.com/office/drawing/2014/main" id="{D94AF657-6086-4B8C-A92F-7E755A2BC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" y="1204"/>
              <a:ext cx="72" cy="849"/>
            </a:xfrm>
            <a:custGeom>
              <a:avLst/>
              <a:gdLst>
                <a:gd name="T0" fmla="*/ 0 w 32"/>
                <a:gd name="T1" fmla="*/ 4306 h 377"/>
                <a:gd name="T2" fmla="*/ 0 w 32"/>
                <a:gd name="T3" fmla="*/ 4306 h 377"/>
                <a:gd name="T4" fmla="*/ 320 w 32"/>
                <a:gd name="T5" fmla="*/ 4306 h 377"/>
                <a:gd name="T6" fmla="*/ 320 w 32"/>
                <a:gd name="T7" fmla="*/ 4234 h 377"/>
                <a:gd name="T8" fmla="*/ 365 w 32"/>
                <a:gd name="T9" fmla="*/ 4189 h 377"/>
                <a:gd name="T10" fmla="*/ 365 w 32"/>
                <a:gd name="T11" fmla="*/ 0 h 377"/>
                <a:gd name="T12" fmla="*/ 0 w 32"/>
                <a:gd name="T13" fmla="*/ 0 h 377"/>
                <a:gd name="T14" fmla="*/ 0 w 32"/>
                <a:gd name="T15" fmla="*/ 4250 h 377"/>
                <a:gd name="T16" fmla="*/ 92 w 32"/>
                <a:gd name="T17" fmla="*/ 4250 h 377"/>
                <a:gd name="T18" fmla="*/ 254 w 32"/>
                <a:gd name="T19" fmla="*/ 194 h 377"/>
                <a:gd name="T20" fmla="*/ 254 w 32"/>
                <a:gd name="T21" fmla="*/ 4306 h 377"/>
                <a:gd name="T22" fmla="*/ 0 w 32"/>
                <a:gd name="T23" fmla="*/ 4306 h 3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" h="377">
                  <a:moveTo>
                    <a:pt x="0" y="377"/>
                  </a:moveTo>
                  <a:cubicBezTo>
                    <a:pt x="0" y="377"/>
                    <a:pt x="0" y="377"/>
                    <a:pt x="0" y="377"/>
                  </a:cubicBezTo>
                  <a:cubicBezTo>
                    <a:pt x="28" y="377"/>
                    <a:pt x="28" y="377"/>
                    <a:pt x="28" y="377"/>
                  </a:cubicBezTo>
                  <a:cubicBezTo>
                    <a:pt x="28" y="370"/>
                    <a:pt x="28" y="371"/>
                    <a:pt x="28" y="371"/>
                  </a:cubicBezTo>
                  <a:cubicBezTo>
                    <a:pt x="30" y="371"/>
                    <a:pt x="32" y="371"/>
                    <a:pt x="32" y="36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8" y="372"/>
                    <a:pt x="8" y="372"/>
                    <a:pt x="8" y="37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377"/>
                    <a:pt x="22" y="377"/>
                    <a:pt x="22" y="377"/>
                  </a:cubicBezTo>
                  <a:lnTo>
                    <a:pt x="0" y="377"/>
                  </a:lnTo>
                  <a:close/>
                </a:path>
              </a:pathLst>
            </a:custGeom>
            <a:solidFill>
              <a:srgbClr val="BD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9" name="Freeform 63">
              <a:extLst>
                <a:ext uri="{FF2B5EF4-FFF2-40B4-BE49-F238E27FC236}">
                  <a16:creationId xmlns="" xmlns:a16="http://schemas.microsoft.com/office/drawing/2014/main" id="{76D203CD-3528-4FC1-824F-68191C07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1704"/>
              <a:ext cx="166" cy="119"/>
            </a:xfrm>
            <a:custGeom>
              <a:avLst/>
              <a:gdLst>
                <a:gd name="T0" fmla="*/ 11 w 166"/>
                <a:gd name="T1" fmla="*/ 0 h 119"/>
                <a:gd name="T2" fmla="*/ 11 w 166"/>
                <a:gd name="T3" fmla="*/ 106 h 119"/>
                <a:gd name="T4" fmla="*/ 166 w 166"/>
                <a:gd name="T5" fmla="*/ 106 h 119"/>
                <a:gd name="T6" fmla="*/ 0 w 166"/>
                <a:gd name="T7" fmla="*/ 119 h 119"/>
                <a:gd name="T8" fmla="*/ 11 w 166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" h="119">
                  <a:moveTo>
                    <a:pt x="11" y="0"/>
                  </a:moveTo>
                  <a:lnTo>
                    <a:pt x="11" y="106"/>
                  </a:lnTo>
                  <a:lnTo>
                    <a:pt x="166" y="106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0" name="Line 64">
              <a:extLst>
                <a:ext uri="{FF2B5EF4-FFF2-40B4-BE49-F238E27FC236}">
                  <a16:creationId xmlns="" xmlns:a16="http://schemas.microsoft.com/office/drawing/2014/main" id="{D4A2F55D-7E28-40C6-9661-6C2082B18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" y="183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1" name="Line 65">
              <a:extLst>
                <a:ext uri="{FF2B5EF4-FFF2-40B4-BE49-F238E27FC236}">
                  <a16:creationId xmlns="" xmlns:a16="http://schemas.microsoft.com/office/drawing/2014/main" id="{17C8B41E-FAA6-4C2E-97BF-4E451B262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" y="183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2" name="Freeform 66">
              <a:extLst>
                <a:ext uri="{FF2B5EF4-FFF2-40B4-BE49-F238E27FC236}">
                  <a16:creationId xmlns="" xmlns:a16="http://schemas.microsoft.com/office/drawing/2014/main" id="{4A92F2F1-7E2F-44C0-8540-172A5E996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981"/>
              <a:ext cx="67" cy="40"/>
            </a:xfrm>
            <a:custGeom>
              <a:avLst/>
              <a:gdLst>
                <a:gd name="T0" fmla="*/ 0 w 67"/>
                <a:gd name="T1" fmla="*/ 34 h 40"/>
                <a:gd name="T2" fmla="*/ 63 w 67"/>
                <a:gd name="T3" fmla="*/ 34 h 40"/>
                <a:gd name="T4" fmla="*/ 63 w 67"/>
                <a:gd name="T5" fmla="*/ 0 h 40"/>
                <a:gd name="T6" fmla="*/ 67 w 67"/>
                <a:gd name="T7" fmla="*/ 40 h 40"/>
                <a:gd name="T8" fmla="*/ 0 w 67"/>
                <a:gd name="T9" fmla="*/ 3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40">
                  <a:moveTo>
                    <a:pt x="0" y="34"/>
                  </a:moveTo>
                  <a:lnTo>
                    <a:pt x="63" y="34"/>
                  </a:lnTo>
                  <a:lnTo>
                    <a:pt x="63" y="0"/>
                  </a:lnTo>
                  <a:lnTo>
                    <a:pt x="67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3" name="Freeform 67">
              <a:extLst>
                <a:ext uri="{FF2B5EF4-FFF2-40B4-BE49-F238E27FC236}">
                  <a16:creationId xmlns="" xmlns:a16="http://schemas.microsoft.com/office/drawing/2014/main" id="{BC4BAFD5-BD78-4F89-85E4-47F2A983F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1954"/>
              <a:ext cx="67" cy="38"/>
            </a:xfrm>
            <a:custGeom>
              <a:avLst/>
              <a:gdLst>
                <a:gd name="T0" fmla="*/ 67 w 67"/>
                <a:gd name="T1" fmla="*/ 6 h 38"/>
                <a:gd name="T2" fmla="*/ 7 w 67"/>
                <a:gd name="T3" fmla="*/ 6 h 38"/>
                <a:gd name="T4" fmla="*/ 7 w 67"/>
                <a:gd name="T5" fmla="*/ 38 h 38"/>
                <a:gd name="T6" fmla="*/ 0 w 67"/>
                <a:gd name="T7" fmla="*/ 0 h 38"/>
                <a:gd name="T8" fmla="*/ 67 w 67"/>
                <a:gd name="T9" fmla="*/ 6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38">
                  <a:moveTo>
                    <a:pt x="67" y="6"/>
                  </a:moveTo>
                  <a:lnTo>
                    <a:pt x="7" y="6"/>
                  </a:lnTo>
                  <a:lnTo>
                    <a:pt x="7" y="38"/>
                  </a:lnTo>
                  <a:lnTo>
                    <a:pt x="0" y="0"/>
                  </a:lnTo>
                  <a:lnTo>
                    <a:pt x="67" y="6"/>
                  </a:lnTo>
                  <a:close/>
                </a:path>
              </a:pathLst>
            </a:custGeom>
            <a:solidFill>
              <a:srgbClr val="BE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4" name="Freeform 68">
              <a:extLst>
                <a:ext uri="{FF2B5EF4-FFF2-40B4-BE49-F238E27FC236}">
                  <a16:creationId xmlns="" xmlns:a16="http://schemas.microsoft.com/office/drawing/2014/main" id="{47810966-CD10-4594-84D2-A7C71213A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1965"/>
              <a:ext cx="79" cy="45"/>
            </a:xfrm>
            <a:custGeom>
              <a:avLst/>
              <a:gdLst>
                <a:gd name="T0" fmla="*/ 402 w 35"/>
                <a:gd name="T1" fmla="*/ 0 h 20"/>
                <a:gd name="T2" fmla="*/ 0 w 35"/>
                <a:gd name="T3" fmla="*/ 0 h 20"/>
                <a:gd name="T4" fmla="*/ 0 w 35"/>
                <a:gd name="T5" fmla="*/ 227 h 20"/>
                <a:gd name="T6" fmla="*/ 0 w 35"/>
                <a:gd name="T7" fmla="*/ 218 h 20"/>
                <a:gd name="T8" fmla="*/ 56 w 35"/>
                <a:gd name="T9" fmla="*/ 56 h 20"/>
                <a:gd name="T10" fmla="*/ 393 w 35"/>
                <a:gd name="T11" fmla="*/ 56 h 20"/>
                <a:gd name="T12" fmla="*/ 402 w 35"/>
                <a:gd name="T13" fmla="*/ 45 h 20"/>
                <a:gd name="T14" fmla="*/ 402 w 35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20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5" y="5"/>
                    <a:pt x="35" y="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4F6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5" name="Freeform 69">
              <a:extLst>
                <a:ext uri="{FF2B5EF4-FFF2-40B4-BE49-F238E27FC236}">
                  <a16:creationId xmlns="" xmlns:a16="http://schemas.microsoft.com/office/drawing/2014/main" id="{0136D814-0394-479A-8EE0-D126BDEEC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1398"/>
              <a:ext cx="180" cy="373"/>
            </a:xfrm>
            <a:custGeom>
              <a:avLst/>
              <a:gdLst>
                <a:gd name="T0" fmla="*/ 180 w 180"/>
                <a:gd name="T1" fmla="*/ 0 h 373"/>
                <a:gd name="T2" fmla="*/ 0 w 180"/>
                <a:gd name="T3" fmla="*/ 0 h 373"/>
                <a:gd name="T4" fmla="*/ 0 w 180"/>
                <a:gd name="T5" fmla="*/ 373 h 373"/>
                <a:gd name="T6" fmla="*/ 25 w 180"/>
                <a:gd name="T7" fmla="*/ 25 h 373"/>
                <a:gd name="T8" fmla="*/ 180 w 180"/>
                <a:gd name="T9" fmla="*/ 25 h 373"/>
                <a:gd name="T10" fmla="*/ 180 w 180"/>
                <a:gd name="T11" fmla="*/ 22 h 373"/>
                <a:gd name="T12" fmla="*/ 180 w 180"/>
                <a:gd name="T13" fmla="*/ 0 h 3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373">
                  <a:moveTo>
                    <a:pt x="180" y="0"/>
                  </a:moveTo>
                  <a:lnTo>
                    <a:pt x="0" y="0"/>
                  </a:lnTo>
                  <a:lnTo>
                    <a:pt x="0" y="373"/>
                  </a:lnTo>
                  <a:lnTo>
                    <a:pt x="25" y="25"/>
                  </a:lnTo>
                  <a:lnTo>
                    <a:pt x="180" y="25"/>
                  </a:lnTo>
                  <a:lnTo>
                    <a:pt x="180" y="22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585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6" name="Freeform 70">
              <a:extLst>
                <a:ext uri="{FF2B5EF4-FFF2-40B4-BE49-F238E27FC236}">
                  <a16:creationId xmlns="" xmlns:a16="http://schemas.microsoft.com/office/drawing/2014/main" id="{993FCEBB-531C-4482-A80D-C9DEAD244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1398"/>
              <a:ext cx="92" cy="373"/>
            </a:xfrm>
            <a:custGeom>
              <a:avLst/>
              <a:gdLst>
                <a:gd name="T0" fmla="*/ 25 w 92"/>
                <a:gd name="T1" fmla="*/ 25 h 373"/>
                <a:gd name="T2" fmla="*/ 92 w 92"/>
                <a:gd name="T3" fmla="*/ 25 h 373"/>
                <a:gd name="T4" fmla="*/ 92 w 92"/>
                <a:gd name="T5" fmla="*/ 0 h 373"/>
                <a:gd name="T6" fmla="*/ 0 w 92"/>
                <a:gd name="T7" fmla="*/ 0 h 373"/>
                <a:gd name="T8" fmla="*/ 0 w 92"/>
                <a:gd name="T9" fmla="*/ 373 h 373"/>
                <a:gd name="T10" fmla="*/ 25 w 92"/>
                <a:gd name="T11" fmla="*/ 25 h 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" h="373">
                  <a:moveTo>
                    <a:pt x="25" y="25"/>
                  </a:moveTo>
                  <a:lnTo>
                    <a:pt x="92" y="2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373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222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7" name="Freeform 71">
              <a:extLst>
                <a:ext uri="{FF2B5EF4-FFF2-40B4-BE49-F238E27FC236}">
                  <a16:creationId xmlns="" xmlns:a16="http://schemas.microsoft.com/office/drawing/2014/main" id="{7DEC51F1-EAE5-415C-8168-1D9D01415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1414"/>
              <a:ext cx="16" cy="384"/>
            </a:xfrm>
            <a:custGeom>
              <a:avLst/>
              <a:gdLst>
                <a:gd name="T0" fmla="*/ 0 w 16"/>
                <a:gd name="T1" fmla="*/ 6 h 384"/>
                <a:gd name="T2" fmla="*/ 16 w 16"/>
                <a:gd name="T3" fmla="*/ 384 h 384"/>
                <a:gd name="T4" fmla="*/ 16 w 16"/>
                <a:gd name="T5" fmla="*/ 0 h 384"/>
                <a:gd name="T6" fmla="*/ 0 w 16"/>
                <a:gd name="T7" fmla="*/ 6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84">
                  <a:moveTo>
                    <a:pt x="0" y="6"/>
                  </a:moveTo>
                  <a:lnTo>
                    <a:pt x="16" y="384"/>
                  </a:lnTo>
                  <a:lnTo>
                    <a:pt x="1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22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8" name="Freeform 72">
              <a:extLst>
                <a:ext uri="{FF2B5EF4-FFF2-40B4-BE49-F238E27FC236}">
                  <a16:creationId xmlns="" xmlns:a16="http://schemas.microsoft.com/office/drawing/2014/main" id="{4895A1BB-2C03-470A-9E09-2A2D8A7C1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1414"/>
              <a:ext cx="16" cy="384"/>
            </a:xfrm>
            <a:custGeom>
              <a:avLst/>
              <a:gdLst>
                <a:gd name="T0" fmla="*/ 0 w 16"/>
                <a:gd name="T1" fmla="*/ 6 h 384"/>
                <a:gd name="T2" fmla="*/ 16 w 16"/>
                <a:gd name="T3" fmla="*/ 384 h 384"/>
                <a:gd name="T4" fmla="*/ 16 w 16"/>
                <a:gd name="T5" fmla="*/ 0 h 3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84">
                  <a:moveTo>
                    <a:pt x="0" y="6"/>
                  </a:moveTo>
                  <a:lnTo>
                    <a:pt x="16" y="38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9" name="Freeform 73">
              <a:extLst>
                <a:ext uri="{FF2B5EF4-FFF2-40B4-BE49-F238E27FC236}">
                  <a16:creationId xmlns="" xmlns:a16="http://schemas.microsoft.com/office/drawing/2014/main" id="{D30091E6-45FA-442D-A2CA-22223FFF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1438"/>
              <a:ext cx="14" cy="349"/>
            </a:xfrm>
            <a:custGeom>
              <a:avLst/>
              <a:gdLst>
                <a:gd name="T0" fmla="*/ 0 w 14"/>
                <a:gd name="T1" fmla="*/ 0 h 349"/>
                <a:gd name="T2" fmla="*/ 0 w 14"/>
                <a:gd name="T3" fmla="*/ 349 h 349"/>
                <a:gd name="T4" fmla="*/ 14 w 14"/>
                <a:gd name="T5" fmla="*/ 0 h 349"/>
                <a:gd name="T6" fmla="*/ 0 w 14"/>
                <a:gd name="T7" fmla="*/ 0 h 3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49">
                  <a:moveTo>
                    <a:pt x="0" y="0"/>
                  </a:moveTo>
                  <a:lnTo>
                    <a:pt x="0" y="34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0" name="Freeform 74">
              <a:extLst>
                <a:ext uri="{FF2B5EF4-FFF2-40B4-BE49-F238E27FC236}">
                  <a16:creationId xmlns="" xmlns:a16="http://schemas.microsoft.com/office/drawing/2014/main" id="{7AC36FF5-9BE9-460F-BEC4-5989A8BCF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1438"/>
              <a:ext cx="14" cy="349"/>
            </a:xfrm>
            <a:custGeom>
              <a:avLst/>
              <a:gdLst>
                <a:gd name="T0" fmla="*/ 0 w 14"/>
                <a:gd name="T1" fmla="*/ 0 h 349"/>
                <a:gd name="T2" fmla="*/ 0 w 14"/>
                <a:gd name="T3" fmla="*/ 349 h 349"/>
                <a:gd name="T4" fmla="*/ 14 w 14"/>
                <a:gd name="T5" fmla="*/ 0 h 3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349">
                  <a:moveTo>
                    <a:pt x="0" y="0"/>
                  </a:moveTo>
                  <a:lnTo>
                    <a:pt x="0" y="349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1" name="Freeform 75">
              <a:extLst>
                <a:ext uri="{FF2B5EF4-FFF2-40B4-BE49-F238E27FC236}">
                  <a16:creationId xmlns="" xmlns:a16="http://schemas.microsoft.com/office/drawing/2014/main" id="{5623B4FF-120B-4DAE-96B3-91FDCC95D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750"/>
              <a:ext cx="497" cy="160"/>
            </a:xfrm>
            <a:custGeom>
              <a:avLst/>
              <a:gdLst>
                <a:gd name="T0" fmla="*/ 81 w 221"/>
                <a:gd name="T1" fmla="*/ 721 h 71"/>
                <a:gd name="T2" fmla="*/ 20 w 221"/>
                <a:gd name="T3" fmla="*/ 721 h 71"/>
                <a:gd name="T4" fmla="*/ 900 w 221"/>
                <a:gd name="T5" fmla="*/ 0 h 71"/>
                <a:gd name="T6" fmla="*/ 1057 w 221"/>
                <a:gd name="T7" fmla="*/ 25 h 71"/>
                <a:gd name="T8" fmla="*/ 1538 w 221"/>
                <a:gd name="T9" fmla="*/ 101 h 71"/>
                <a:gd name="T10" fmla="*/ 2514 w 221"/>
                <a:gd name="T11" fmla="*/ 309 h 71"/>
                <a:gd name="T12" fmla="*/ 931 w 221"/>
                <a:gd name="T13" fmla="*/ 81 h 71"/>
                <a:gd name="T14" fmla="*/ 238 w 221"/>
                <a:gd name="T15" fmla="*/ 356 h 71"/>
                <a:gd name="T16" fmla="*/ 81 w 221"/>
                <a:gd name="T17" fmla="*/ 721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1" h="71">
                  <a:moveTo>
                    <a:pt x="7" y="63"/>
                  </a:moveTo>
                  <a:cubicBezTo>
                    <a:pt x="4" y="71"/>
                    <a:pt x="0" y="70"/>
                    <a:pt x="2" y="63"/>
                  </a:cubicBezTo>
                  <a:cubicBezTo>
                    <a:pt x="8" y="23"/>
                    <a:pt x="34" y="0"/>
                    <a:pt x="79" y="0"/>
                  </a:cubicBezTo>
                  <a:cubicBezTo>
                    <a:pt x="79" y="0"/>
                    <a:pt x="83" y="0"/>
                    <a:pt x="93" y="2"/>
                  </a:cubicBezTo>
                  <a:cubicBezTo>
                    <a:pt x="100" y="3"/>
                    <a:pt x="116" y="5"/>
                    <a:pt x="135" y="9"/>
                  </a:cubicBezTo>
                  <a:cubicBezTo>
                    <a:pt x="144" y="10"/>
                    <a:pt x="221" y="27"/>
                    <a:pt x="221" y="27"/>
                  </a:cubicBezTo>
                  <a:cubicBezTo>
                    <a:pt x="187" y="24"/>
                    <a:pt x="97" y="7"/>
                    <a:pt x="82" y="7"/>
                  </a:cubicBezTo>
                  <a:cubicBezTo>
                    <a:pt x="67" y="7"/>
                    <a:pt x="37" y="9"/>
                    <a:pt x="21" y="31"/>
                  </a:cubicBezTo>
                  <a:cubicBezTo>
                    <a:pt x="13" y="44"/>
                    <a:pt x="9" y="56"/>
                    <a:pt x="7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2" name="Freeform 76">
              <a:extLst>
                <a:ext uri="{FF2B5EF4-FFF2-40B4-BE49-F238E27FC236}">
                  <a16:creationId xmlns="" xmlns:a16="http://schemas.microsoft.com/office/drawing/2014/main" id="{E07C9ED1-C82A-4420-B6CE-3F48D4D17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840"/>
              <a:ext cx="33" cy="540"/>
            </a:xfrm>
            <a:custGeom>
              <a:avLst/>
              <a:gdLst>
                <a:gd name="T0" fmla="*/ 161 w 15"/>
                <a:gd name="T1" fmla="*/ 0 h 240"/>
                <a:gd name="T2" fmla="*/ 161 w 15"/>
                <a:gd name="T3" fmla="*/ 2734 h 240"/>
                <a:gd name="T4" fmla="*/ 161 w 15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40">
                  <a:moveTo>
                    <a:pt x="15" y="0"/>
                  </a:moveTo>
                  <a:cubicBezTo>
                    <a:pt x="15" y="240"/>
                    <a:pt x="15" y="240"/>
                    <a:pt x="15" y="240"/>
                  </a:cubicBezTo>
                  <a:cubicBezTo>
                    <a:pt x="15" y="240"/>
                    <a:pt x="0" y="89"/>
                    <a:pt x="15" y="0"/>
                  </a:cubicBezTo>
                  <a:close/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3" name="Freeform 77">
              <a:extLst>
                <a:ext uri="{FF2B5EF4-FFF2-40B4-BE49-F238E27FC236}">
                  <a16:creationId xmlns="" xmlns:a16="http://schemas.microsoft.com/office/drawing/2014/main" id="{1EC1F933-97EA-4553-8706-B22B47127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1375"/>
              <a:ext cx="121" cy="212"/>
            </a:xfrm>
            <a:custGeom>
              <a:avLst/>
              <a:gdLst>
                <a:gd name="T0" fmla="*/ 121 w 121"/>
                <a:gd name="T1" fmla="*/ 12 h 212"/>
                <a:gd name="T2" fmla="*/ 16 w 121"/>
                <a:gd name="T3" fmla="*/ 12 h 212"/>
                <a:gd name="T4" fmla="*/ 16 w 121"/>
                <a:gd name="T5" fmla="*/ 212 h 212"/>
                <a:gd name="T6" fmla="*/ 0 w 121"/>
                <a:gd name="T7" fmla="*/ 0 h 212"/>
                <a:gd name="T8" fmla="*/ 121 w 121"/>
                <a:gd name="T9" fmla="*/ 12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212">
                  <a:moveTo>
                    <a:pt x="121" y="12"/>
                  </a:moveTo>
                  <a:lnTo>
                    <a:pt x="16" y="12"/>
                  </a:lnTo>
                  <a:lnTo>
                    <a:pt x="16" y="212"/>
                  </a:lnTo>
                  <a:lnTo>
                    <a:pt x="0" y="0"/>
                  </a:lnTo>
                  <a:lnTo>
                    <a:pt x="121" y="12"/>
                  </a:lnTo>
                  <a:close/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4" name="Freeform 78">
              <a:extLst>
                <a:ext uri="{FF2B5EF4-FFF2-40B4-BE49-F238E27FC236}">
                  <a16:creationId xmlns="" xmlns:a16="http://schemas.microsoft.com/office/drawing/2014/main" id="{ACABE03E-66EC-4AB7-B3B4-F30C8C2F2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803"/>
              <a:ext cx="236" cy="79"/>
            </a:xfrm>
            <a:custGeom>
              <a:avLst/>
              <a:gdLst>
                <a:gd name="T0" fmla="*/ 0 w 236"/>
                <a:gd name="T1" fmla="*/ 79 h 79"/>
                <a:gd name="T2" fmla="*/ 236 w 236"/>
                <a:gd name="T3" fmla="*/ 79 h 79"/>
                <a:gd name="T4" fmla="*/ 236 w 236"/>
                <a:gd name="T5" fmla="*/ 0 h 79"/>
                <a:gd name="T6" fmla="*/ 213 w 236"/>
                <a:gd name="T7" fmla="*/ 56 h 79"/>
                <a:gd name="T8" fmla="*/ 0 w 236"/>
                <a:gd name="T9" fmla="*/ 79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" h="79">
                  <a:moveTo>
                    <a:pt x="0" y="79"/>
                  </a:moveTo>
                  <a:lnTo>
                    <a:pt x="236" y="79"/>
                  </a:lnTo>
                  <a:lnTo>
                    <a:pt x="236" y="0"/>
                  </a:lnTo>
                  <a:lnTo>
                    <a:pt x="213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5" name="Freeform 79">
              <a:extLst>
                <a:ext uri="{FF2B5EF4-FFF2-40B4-BE49-F238E27FC236}">
                  <a16:creationId xmlns="" xmlns:a16="http://schemas.microsoft.com/office/drawing/2014/main" id="{0E3A2721-88BF-47A7-A879-565567BE8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895"/>
              <a:ext cx="241" cy="178"/>
            </a:xfrm>
            <a:custGeom>
              <a:avLst/>
              <a:gdLst>
                <a:gd name="T0" fmla="*/ 241 w 241"/>
                <a:gd name="T1" fmla="*/ 0 h 178"/>
                <a:gd name="T2" fmla="*/ 241 w 241"/>
                <a:gd name="T3" fmla="*/ 178 h 178"/>
                <a:gd name="T4" fmla="*/ 0 w 241"/>
                <a:gd name="T5" fmla="*/ 178 h 178"/>
                <a:gd name="T6" fmla="*/ 225 w 241"/>
                <a:gd name="T7" fmla="*/ 162 h 178"/>
                <a:gd name="T8" fmla="*/ 241 w 241"/>
                <a:gd name="T9" fmla="*/ 0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" h="178">
                  <a:moveTo>
                    <a:pt x="241" y="0"/>
                  </a:moveTo>
                  <a:lnTo>
                    <a:pt x="241" y="178"/>
                  </a:lnTo>
                  <a:lnTo>
                    <a:pt x="0" y="178"/>
                  </a:lnTo>
                  <a:lnTo>
                    <a:pt x="225" y="16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6" name="Freeform 80">
              <a:extLst>
                <a:ext uri="{FF2B5EF4-FFF2-40B4-BE49-F238E27FC236}">
                  <a16:creationId xmlns="" xmlns:a16="http://schemas.microsoft.com/office/drawing/2014/main" id="{FFD38A3B-66BC-44F9-B60E-EE9121F51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895"/>
              <a:ext cx="241" cy="178"/>
            </a:xfrm>
            <a:custGeom>
              <a:avLst/>
              <a:gdLst>
                <a:gd name="T0" fmla="*/ 241 w 241"/>
                <a:gd name="T1" fmla="*/ 0 h 178"/>
                <a:gd name="T2" fmla="*/ 241 w 241"/>
                <a:gd name="T3" fmla="*/ 178 h 178"/>
                <a:gd name="T4" fmla="*/ 0 w 241"/>
                <a:gd name="T5" fmla="*/ 178 h 178"/>
                <a:gd name="T6" fmla="*/ 225 w 241"/>
                <a:gd name="T7" fmla="*/ 162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1" h="178">
                  <a:moveTo>
                    <a:pt x="241" y="0"/>
                  </a:moveTo>
                  <a:lnTo>
                    <a:pt x="241" y="178"/>
                  </a:lnTo>
                  <a:lnTo>
                    <a:pt x="0" y="178"/>
                  </a:lnTo>
                  <a:lnTo>
                    <a:pt x="225" y="1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7" name="Freeform 81">
              <a:extLst>
                <a:ext uri="{FF2B5EF4-FFF2-40B4-BE49-F238E27FC236}">
                  <a16:creationId xmlns="" xmlns:a16="http://schemas.microsoft.com/office/drawing/2014/main" id="{6112D7FE-551E-4FD6-9CA1-423CCD05D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893"/>
              <a:ext cx="207" cy="117"/>
            </a:xfrm>
            <a:custGeom>
              <a:avLst/>
              <a:gdLst>
                <a:gd name="T0" fmla="*/ 0 w 207"/>
                <a:gd name="T1" fmla="*/ 117 h 117"/>
                <a:gd name="T2" fmla="*/ 0 w 207"/>
                <a:gd name="T3" fmla="*/ 0 h 117"/>
                <a:gd name="T4" fmla="*/ 207 w 207"/>
                <a:gd name="T5" fmla="*/ 0 h 117"/>
                <a:gd name="T6" fmla="*/ 18 w 207"/>
                <a:gd name="T7" fmla="*/ 16 h 117"/>
                <a:gd name="T8" fmla="*/ 0 w 207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117">
                  <a:moveTo>
                    <a:pt x="0" y="117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18" y="16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8" name="Freeform 82">
              <a:extLst>
                <a:ext uri="{FF2B5EF4-FFF2-40B4-BE49-F238E27FC236}">
                  <a16:creationId xmlns="" xmlns:a16="http://schemas.microsoft.com/office/drawing/2014/main" id="{6D4EBCE7-DEEA-47FB-A743-007F0FA8A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893"/>
              <a:ext cx="207" cy="117"/>
            </a:xfrm>
            <a:custGeom>
              <a:avLst/>
              <a:gdLst>
                <a:gd name="T0" fmla="*/ 0 w 207"/>
                <a:gd name="T1" fmla="*/ 117 h 117"/>
                <a:gd name="T2" fmla="*/ 0 w 207"/>
                <a:gd name="T3" fmla="*/ 0 h 117"/>
                <a:gd name="T4" fmla="*/ 207 w 207"/>
                <a:gd name="T5" fmla="*/ 0 h 117"/>
                <a:gd name="T6" fmla="*/ 18 w 207"/>
                <a:gd name="T7" fmla="*/ 16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" h="117">
                  <a:moveTo>
                    <a:pt x="0" y="117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18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9" name="Line 83">
              <a:extLst>
                <a:ext uri="{FF2B5EF4-FFF2-40B4-BE49-F238E27FC236}">
                  <a16:creationId xmlns="" xmlns:a16="http://schemas.microsoft.com/office/drawing/2014/main" id="{3B477748-10C9-4CFA-A5E1-881BD152F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2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0" name="Line 84">
              <a:extLst>
                <a:ext uri="{FF2B5EF4-FFF2-40B4-BE49-F238E27FC236}">
                  <a16:creationId xmlns="" xmlns:a16="http://schemas.microsoft.com/office/drawing/2014/main" id="{735298CE-9F90-4E4D-AE20-C5A938E2B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2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1" name="Freeform 85">
              <a:extLst>
                <a:ext uri="{FF2B5EF4-FFF2-40B4-BE49-F238E27FC236}">
                  <a16:creationId xmlns="" xmlns:a16="http://schemas.microsoft.com/office/drawing/2014/main" id="{F8E9D2C8-0D5D-4F49-A7A3-6A14A2A6A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835"/>
              <a:ext cx="86" cy="342"/>
            </a:xfrm>
            <a:custGeom>
              <a:avLst/>
              <a:gdLst>
                <a:gd name="T0" fmla="*/ 0 w 38"/>
                <a:gd name="T1" fmla="*/ 0 h 152"/>
                <a:gd name="T2" fmla="*/ 0 w 38"/>
                <a:gd name="T3" fmla="*/ 1733 h 152"/>
                <a:gd name="T4" fmla="*/ 81 w 38"/>
                <a:gd name="T5" fmla="*/ 239 h 152"/>
                <a:gd name="T6" fmla="*/ 441 w 38"/>
                <a:gd name="T7" fmla="*/ 72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52">
                  <a:moveTo>
                    <a:pt x="0" y="0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7" y="30"/>
                    <a:pt x="7" y="21"/>
                  </a:cubicBezTo>
                  <a:cubicBezTo>
                    <a:pt x="7" y="12"/>
                    <a:pt x="38" y="6"/>
                    <a:pt x="3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2" name="Freeform 86">
              <a:extLst>
                <a:ext uri="{FF2B5EF4-FFF2-40B4-BE49-F238E27FC236}">
                  <a16:creationId xmlns="" xmlns:a16="http://schemas.microsoft.com/office/drawing/2014/main" id="{EE0B2F5F-2E90-406A-80DE-16450516D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204"/>
              <a:ext cx="79" cy="844"/>
            </a:xfrm>
            <a:custGeom>
              <a:avLst/>
              <a:gdLst>
                <a:gd name="T0" fmla="*/ 0 w 79"/>
                <a:gd name="T1" fmla="*/ 844 h 844"/>
                <a:gd name="T2" fmla="*/ 0 w 79"/>
                <a:gd name="T3" fmla="*/ 0 h 844"/>
                <a:gd name="T4" fmla="*/ 79 w 79"/>
                <a:gd name="T5" fmla="*/ 0 h 844"/>
                <a:gd name="T6" fmla="*/ 16 w 79"/>
                <a:gd name="T7" fmla="*/ 14 h 844"/>
                <a:gd name="T8" fmla="*/ 7 w 79"/>
                <a:gd name="T9" fmla="*/ 844 h 844"/>
                <a:gd name="T10" fmla="*/ 0 w 79"/>
                <a:gd name="T11" fmla="*/ 844 h 8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" h="844">
                  <a:moveTo>
                    <a:pt x="0" y="844"/>
                  </a:moveTo>
                  <a:lnTo>
                    <a:pt x="0" y="0"/>
                  </a:lnTo>
                  <a:lnTo>
                    <a:pt x="79" y="0"/>
                  </a:lnTo>
                  <a:lnTo>
                    <a:pt x="16" y="14"/>
                  </a:lnTo>
                  <a:lnTo>
                    <a:pt x="7" y="844"/>
                  </a:lnTo>
                  <a:lnTo>
                    <a:pt x="0" y="844"/>
                  </a:lnTo>
                  <a:close/>
                </a:path>
              </a:pathLst>
            </a:custGeom>
            <a:solidFill>
              <a:srgbClr val="7E9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3" name="Freeform 87">
              <a:extLst>
                <a:ext uri="{FF2B5EF4-FFF2-40B4-BE49-F238E27FC236}">
                  <a16:creationId xmlns="" xmlns:a16="http://schemas.microsoft.com/office/drawing/2014/main" id="{129F4EE3-0285-47BE-AA20-C11432AE7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204"/>
              <a:ext cx="79" cy="844"/>
            </a:xfrm>
            <a:custGeom>
              <a:avLst/>
              <a:gdLst>
                <a:gd name="T0" fmla="*/ 0 w 79"/>
                <a:gd name="T1" fmla="*/ 844 h 844"/>
                <a:gd name="T2" fmla="*/ 0 w 79"/>
                <a:gd name="T3" fmla="*/ 0 h 844"/>
                <a:gd name="T4" fmla="*/ 79 w 79"/>
                <a:gd name="T5" fmla="*/ 0 h 844"/>
                <a:gd name="T6" fmla="*/ 16 w 79"/>
                <a:gd name="T7" fmla="*/ 14 h 844"/>
                <a:gd name="T8" fmla="*/ 7 w 79"/>
                <a:gd name="T9" fmla="*/ 844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844">
                  <a:moveTo>
                    <a:pt x="0" y="844"/>
                  </a:moveTo>
                  <a:lnTo>
                    <a:pt x="0" y="0"/>
                  </a:lnTo>
                  <a:lnTo>
                    <a:pt x="79" y="0"/>
                  </a:lnTo>
                  <a:lnTo>
                    <a:pt x="16" y="14"/>
                  </a:lnTo>
                  <a:lnTo>
                    <a:pt x="7" y="8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4" name="Freeform 88">
              <a:extLst>
                <a:ext uri="{FF2B5EF4-FFF2-40B4-BE49-F238E27FC236}">
                  <a16:creationId xmlns="" xmlns:a16="http://schemas.microsoft.com/office/drawing/2014/main" id="{6A05685F-9AE1-42C8-9777-8D82CDB9B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682"/>
              <a:ext cx="128" cy="113"/>
            </a:xfrm>
            <a:custGeom>
              <a:avLst/>
              <a:gdLst>
                <a:gd name="T0" fmla="*/ 317 w 57"/>
                <a:gd name="T1" fmla="*/ 0 h 50"/>
                <a:gd name="T2" fmla="*/ 0 w 57"/>
                <a:gd name="T3" fmla="*/ 11 h 50"/>
                <a:gd name="T4" fmla="*/ 445 w 57"/>
                <a:gd name="T5" fmla="*/ 163 h 50"/>
                <a:gd name="T6" fmla="*/ 409 w 57"/>
                <a:gd name="T7" fmla="*/ 393 h 50"/>
                <a:gd name="T8" fmla="*/ 56 w 57"/>
                <a:gd name="T9" fmla="*/ 459 h 50"/>
                <a:gd name="T10" fmla="*/ 56 w 57"/>
                <a:gd name="T11" fmla="*/ 459 h 50"/>
                <a:gd name="T12" fmla="*/ 644 w 57"/>
                <a:gd name="T13" fmla="*/ 576 h 50"/>
                <a:gd name="T14" fmla="*/ 644 w 57"/>
                <a:gd name="T15" fmla="*/ 11 h 50"/>
                <a:gd name="T16" fmla="*/ 644 w 57"/>
                <a:gd name="T17" fmla="*/ 11 h 50"/>
                <a:gd name="T18" fmla="*/ 317 w 57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" h="50">
                  <a:moveTo>
                    <a:pt x="28" y="0"/>
                  </a:moveTo>
                  <a:cubicBezTo>
                    <a:pt x="17" y="0"/>
                    <a:pt x="8" y="1"/>
                    <a:pt x="0" y="1"/>
                  </a:cubicBezTo>
                  <a:cubicBezTo>
                    <a:pt x="2" y="1"/>
                    <a:pt x="32" y="8"/>
                    <a:pt x="39" y="14"/>
                  </a:cubicBezTo>
                  <a:cubicBezTo>
                    <a:pt x="45" y="19"/>
                    <a:pt x="44" y="28"/>
                    <a:pt x="36" y="34"/>
                  </a:cubicBezTo>
                  <a:cubicBezTo>
                    <a:pt x="30" y="38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5" y="44"/>
                    <a:pt x="45" y="48"/>
                    <a:pt x="57" y="5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49" y="1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B4B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5" name="Freeform 89">
              <a:extLst>
                <a:ext uri="{FF2B5EF4-FFF2-40B4-BE49-F238E27FC236}">
                  <a16:creationId xmlns="" xmlns:a16="http://schemas.microsoft.com/office/drawing/2014/main" id="{8C3AAD56-467A-482C-8EF0-750FB9F7B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703"/>
              <a:ext cx="5" cy="56"/>
            </a:xfrm>
            <a:custGeom>
              <a:avLst/>
              <a:gdLst>
                <a:gd name="T0" fmla="*/ 0 w 2"/>
                <a:gd name="T1" fmla="*/ 0 h 25"/>
                <a:gd name="T2" fmla="*/ 0 w 2"/>
                <a:gd name="T3" fmla="*/ 28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5">
                  <a:moveTo>
                    <a:pt x="0" y="0"/>
                  </a:moveTo>
                  <a:cubicBezTo>
                    <a:pt x="2" y="2"/>
                    <a:pt x="2" y="17"/>
                    <a:pt x="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6" name="Freeform 90">
              <a:extLst>
                <a:ext uri="{FF2B5EF4-FFF2-40B4-BE49-F238E27FC236}">
                  <a16:creationId xmlns="" xmlns:a16="http://schemas.microsoft.com/office/drawing/2014/main" id="{92CA9103-BA67-410A-A8F9-28599A608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682"/>
              <a:ext cx="81" cy="113"/>
            </a:xfrm>
            <a:custGeom>
              <a:avLst/>
              <a:gdLst>
                <a:gd name="T0" fmla="*/ 410 w 36"/>
                <a:gd name="T1" fmla="*/ 11 h 50"/>
                <a:gd name="T2" fmla="*/ 410 w 36"/>
                <a:gd name="T3" fmla="*/ 11 h 50"/>
                <a:gd name="T4" fmla="*/ 81 w 36"/>
                <a:gd name="T5" fmla="*/ 0 h 50"/>
                <a:gd name="T6" fmla="*/ 11 w 36"/>
                <a:gd name="T7" fmla="*/ 0 h 50"/>
                <a:gd name="T8" fmla="*/ 0 w 36"/>
                <a:gd name="T9" fmla="*/ 11 h 50"/>
                <a:gd name="T10" fmla="*/ 329 w 36"/>
                <a:gd name="T11" fmla="*/ 267 h 50"/>
                <a:gd name="T12" fmla="*/ 81 w 36"/>
                <a:gd name="T13" fmla="*/ 506 h 50"/>
                <a:gd name="T14" fmla="*/ 410 w 36"/>
                <a:gd name="T15" fmla="*/ 576 h 50"/>
                <a:gd name="T16" fmla="*/ 410 w 36"/>
                <a:gd name="T17" fmla="*/ 1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50">
                  <a:moveTo>
                    <a:pt x="36" y="1"/>
                  </a:moveTo>
                  <a:cubicBezTo>
                    <a:pt x="36" y="1"/>
                    <a:pt x="36" y="1"/>
                    <a:pt x="36" y="1"/>
                  </a:cubicBezTo>
                  <a:cubicBezTo>
                    <a:pt x="28" y="1"/>
                    <a:pt x="18" y="0"/>
                    <a:pt x="7" y="0"/>
                  </a:cubicBezTo>
                  <a:cubicBezTo>
                    <a:pt x="5" y="0"/>
                    <a:pt x="3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1" y="3"/>
                    <a:pt x="29" y="11"/>
                    <a:pt x="29" y="23"/>
                  </a:cubicBezTo>
                  <a:cubicBezTo>
                    <a:pt x="29" y="35"/>
                    <a:pt x="25" y="40"/>
                    <a:pt x="7" y="44"/>
                  </a:cubicBezTo>
                  <a:cubicBezTo>
                    <a:pt x="19" y="47"/>
                    <a:pt x="29" y="49"/>
                    <a:pt x="36" y="50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7E9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7" name="Freeform 91">
              <a:extLst>
                <a:ext uri="{FF2B5EF4-FFF2-40B4-BE49-F238E27FC236}">
                  <a16:creationId xmlns="" xmlns:a16="http://schemas.microsoft.com/office/drawing/2014/main" id="{FB0BEE29-BF7E-467B-AD62-5D2E5EDC5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" y="2044"/>
              <a:ext cx="68" cy="31"/>
            </a:xfrm>
            <a:custGeom>
              <a:avLst/>
              <a:gdLst>
                <a:gd name="T0" fmla="*/ 11 w 30"/>
                <a:gd name="T1" fmla="*/ 53 h 14"/>
                <a:gd name="T2" fmla="*/ 11 w 30"/>
                <a:gd name="T3" fmla="*/ 97 h 14"/>
                <a:gd name="T4" fmla="*/ 45 w 30"/>
                <a:gd name="T5" fmla="*/ 153 h 14"/>
                <a:gd name="T6" fmla="*/ 211 w 30"/>
                <a:gd name="T7" fmla="*/ 89 h 14"/>
                <a:gd name="T8" fmla="*/ 349 w 30"/>
                <a:gd name="T9" fmla="*/ 64 h 14"/>
                <a:gd name="T10" fmla="*/ 150 w 30"/>
                <a:gd name="T11" fmla="*/ 4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4">
                  <a:moveTo>
                    <a:pt x="1" y="5"/>
                  </a:moveTo>
                  <a:cubicBezTo>
                    <a:pt x="0" y="9"/>
                    <a:pt x="0" y="5"/>
                    <a:pt x="1" y="9"/>
                  </a:cubicBezTo>
                  <a:cubicBezTo>
                    <a:pt x="1" y="13"/>
                    <a:pt x="0" y="14"/>
                    <a:pt x="4" y="14"/>
                  </a:cubicBezTo>
                  <a:cubicBezTo>
                    <a:pt x="7" y="14"/>
                    <a:pt x="15" y="10"/>
                    <a:pt x="18" y="8"/>
                  </a:cubicBezTo>
                  <a:cubicBezTo>
                    <a:pt x="22" y="7"/>
                    <a:pt x="30" y="11"/>
                    <a:pt x="30" y="6"/>
                  </a:cubicBezTo>
                  <a:cubicBezTo>
                    <a:pt x="29" y="0"/>
                    <a:pt x="17" y="4"/>
                    <a:pt x="13" y="4"/>
                  </a:cubicBezTo>
                </a:path>
              </a:pathLst>
            </a:custGeom>
            <a:solidFill>
              <a:srgbClr val="BD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8" name="Freeform 92">
              <a:extLst>
                <a:ext uri="{FF2B5EF4-FFF2-40B4-BE49-F238E27FC236}">
                  <a16:creationId xmlns="" xmlns:a16="http://schemas.microsoft.com/office/drawing/2014/main" id="{58E42B66-4981-48DA-81D0-36CDDCC60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2217"/>
              <a:ext cx="180" cy="72"/>
            </a:xfrm>
            <a:custGeom>
              <a:avLst/>
              <a:gdLst>
                <a:gd name="T0" fmla="*/ 180 w 180"/>
                <a:gd name="T1" fmla="*/ 0 h 72"/>
                <a:gd name="T2" fmla="*/ 0 w 180"/>
                <a:gd name="T3" fmla="*/ 0 h 72"/>
                <a:gd name="T4" fmla="*/ 31 w 180"/>
                <a:gd name="T5" fmla="*/ 72 h 72"/>
                <a:gd name="T6" fmla="*/ 148 w 180"/>
                <a:gd name="T7" fmla="*/ 72 h 72"/>
                <a:gd name="T8" fmla="*/ 180 w 180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0" h="72">
                  <a:moveTo>
                    <a:pt x="180" y="0"/>
                  </a:moveTo>
                  <a:lnTo>
                    <a:pt x="0" y="0"/>
                  </a:lnTo>
                  <a:lnTo>
                    <a:pt x="31" y="72"/>
                  </a:lnTo>
                  <a:lnTo>
                    <a:pt x="148" y="72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DC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9" name="Freeform 93">
              <a:extLst>
                <a:ext uri="{FF2B5EF4-FFF2-40B4-BE49-F238E27FC236}">
                  <a16:creationId xmlns="" xmlns:a16="http://schemas.microsoft.com/office/drawing/2014/main" id="{30D301CB-0C9E-44D9-A16E-CF3D91E8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2091"/>
              <a:ext cx="149" cy="117"/>
            </a:xfrm>
            <a:custGeom>
              <a:avLst/>
              <a:gdLst>
                <a:gd name="T0" fmla="*/ 0 w 66"/>
                <a:gd name="T1" fmla="*/ 0 h 52"/>
                <a:gd name="T2" fmla="*/ 759 w 66"/>
                <a:gd name="T3" fmla="*/ 0 h 52"/>
                <a:gd name="T4" fmla="*/ 759 w 66"/>
                <a:gd name="T5" fmla="*/ 592 h 52"/>
                <a:gd name="T6" fmla="*/ 147 w 66"/>
                <a:gd name="T7" fmla="*/ 592 h 52"/>
                <a:gd name="T8" fmla="*/ 567 w 66"/>
                <a:gd name="T9" fmla="*/ 299 h 52"/>
                <a:gd name="T10" fmla="*/ 0 w 66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52">
                  <a:moveTo>
                    <a:pt x="0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32" y="50"/>
                    <a:pt x="49" y="48"/>
                    <a:pt x="49" y="26"/>
                  </a:cubicBezTo>
                  <a:cubicBezTo>
                    <a:pt x="49" y="3"/>
                    <a:pt x="11" y="0"/>
                    <a:pt x="0" y="0"/>
                  </a:cubicBezTo>
                  <a:close/>
                </a:path>
              </a:pathLst>
            </a:custGeom>
            <a:solidFill>
              <a:srgbClr val="DC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0" name="Freeform 94">
              <a:extLst>
                <a:ext uri="{FF2B5EF4-FFF2-40B4-BE49-F238E27FC236}">
                  <a16:creationId xmlns="" xmlns:a16="http://schemas.microsoft.com/office/drawing/2014/main" id="{899F106C-E803-449A-A54F-173C5754C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300"/>
              <a:ext cx="92" cy="574"/>
            </a:xfrm>
            <a:custGeom>
              <a:avLst/>
              <a:gdLst>
                <a:gd name="T0" fmla="*/ 0 w 41"/>
                <a:gd name="T1" fmla="*/ 0 h 255"/>
                <a:gd name="T2" fmla="*/ 462 w 41"/>
                <a:gd name="T3" fmla="*/ 0 h 255"/>
                <a:gd name="T4" fmla="*/ 462 w 41"/>
                <a:gd name="T5" fmla="*/ 2908 h 255"/>
                <a:gd name="T6" fmla="*/ 0 w 41"/>
                <a:gd name="T7" fmla="*/ 2908 h 255"/>
                <a:gd name="T8" fmla="*/ 328 w 41"/>
                <a:gd name="T9" fmla="*/ 1790 h 255"/>
                <a:gd name="T10" fmla="*/ 0 w 41"/>
                <a:gd name="T11" fmla="*/ 0 h 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255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6" y="252"/>
                    <a:pt x="29" y="235"/>
                    <a:pt x="29" y="157"/>
                  </a:cubicBezTo>
                  <a:cubicBezTo>
                    <a:pt x="29" y="78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DC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1" name="Freeform 95">
              <a:extLst>
                <a:ext uri="{FF2B5EF4-FFF2-40B4-BE49-F238E27FC236}">
                  <a16:creationId xmlns="" xmlns:a16="http://schemas.microsoft.com/office/drawing/2014/main" id="{EE52CF4D-D4A8-4541-9B51-85BC703A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316"/>
              <a:ext cx="24" cy="536"/>
            </a:xfrm>
            <a:custGeom>
              <a:avLst/>
              <a:gdLst>
                <a:gd name="T0" fmla="*/ 0 w 11"/>
                <a:gd name="T1" fmla="*/ 0 h 238"/>
                <a:gd name="T2" fmla="*/ 0 w 11"/>
                <a:gd name="T3" fmla="*/ 2718 h 238"/>
                <a:gd name="T4" fmla="*/ 0 w 11"/>
                <a:gd name="T5" fmla="*/ 0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38">
                  <a:moveTo>
                    <a:pt x="0" y="0"/>
                  </a:moveTo>
                  <a:cubicBezTo>
                    <a:pt x="0" y="238"/>
                    <a:pt x="0" y="238"/>
                    <a:pt x="0" y="238"/>
                  </a:cubicBezTo>
                  <a:cubicBezTo>
                    <a:pt x="4" y="210"/>
                    <a:pt x="11" y="8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2" name="Freeform 96">
              <a:extLst>
                <a:ext uri="{FF2B5EF4-FFF2-40B4-BE49-F238E27FC236}">
                  <a16:creationId xmlns="" xmlns:a16="http://schemas.microsoft.com/office/drawing/2014/main" id="{784AF5C0-FAA6-41B4-852A-7FBF0F69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102"/>
              <a:ext cx="20" cy="97"/>
            </a:xfrm>
            <a:custGeom>
              <a:avLst/>
              <a:gdLst>
                <a:gd name="T0" fmla="*/ 0 w 9"/>
                <a:gd name="T1" fmla="*/ 0 h 43"/>
                <a:gd name="T2" fmla="*/ 0 w 9"/>
                <a:gd name="T3" fmla="*/ 494 h 43"/>
                <a:gd name="T4" fmla="*/ 0 w 9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3" name="Freeform 97">
              <a:extLst>
                <a:ext uri="{FF2B5EF4-FFF2-40B4-BE49-F238E27FC236}">
                  <a16:creationId xmlns="" xmlns:a16="http://schemas.microsoft.com/office/drawing/2014/main" id="{C595A334-4E3A-453F-A151-228D28859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2219"/>
              <a:ext cx="168" cy="70"/>
            </a:xfrm>
            <a:custGeom>
              <a:avLst/>
              <a:gdLst>
                <a:gd name="T0" fmla="*/ 0 w 168"/>
                <a:gd name="T1" fmla="*/ 0 h 70"/>
                <a:gd name="T2" fmla="*/ 168 w 168"/>
                <a:gd name="T3" fmla="*/ 0 h 70"/>
                <a:gd name="T4" fmla="*/ 137 w 168"/>
                <a:gd name="T5" fmla="*/ 70 h 70"/>
                <a:gd name="T6" fmla="*/ 144 w 168"/>
                <a:gd name="T7" fmla="*/ 21 h 70"/>
                <a:gd name="T8" fmla="*/ 0 w 168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70">
                  <a:moveTo>
                    <a:pt x="0" y="0"/>
                  </a:moveTo>
                  <a:lnTo>
                    <a:pt x="168" y="0"/>
                  </a:lnTo>
                  <a:lnTo>
                    <a:pt x="137" y="70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4" name="Freeform 98">
              <a:extLst>
                <a:ext uri="{FF2B5EF4-FFF2-40B4-BE49-F238E27FC236}">
                  <a16:creationId xmlns="" xmlns:a16="http://schemas.microsoft.com/office/drawing/2014/main" id="{8E8A2AA9-EAE5-4171-8D7A-462945761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2219"/>
              <a:ext cx="168" cy="70"/>
            </a:xfrm>
            <a:custGeom>
              <a:avLst/>
              <a:gdLst>
                <a:gd name="T0" fmla="*/ 0 w 168"/>
                <a:gd name="T1" fmla="*/ 0 h 70"/>
                <a:gd name="T2" fmla="*/ 168 w 168"/>
                <a:gd name="T3" fmla="*/ 0 h 70"/>
                <a:gd name="T4" fmla="*/ 137 w 168"/>
                <a:gd name="T5" fmla="*/ 70 h 70"/>
                <a:gd name="T6" fmla="*/ 144 w 168"/>
                <a:gd name="T7" fmla="*/ 21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8" h="70">
                  <a:moveTo>
                    <a:pt x="0" y="0"/>
                  </a:moveTo>
                  <a:lnTo>
                    <a:pt x="168" y="0"/>
                  </a:lnTo>
                  <a:lnTo>
                    <a:pt x="137" y="70"/>
                  </a:lnTo>
                  <a:lnTo>
                    <a:pt x="144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5" name="Freeform 99">
              <a:extLst>
                <a:ext uri="{FF2B5EF4-FFF2-40B4-BE49-F238E27FC236}">
                  <a16:creationId xmlns="" xmlns:a16="http://schemas.microsoft.com/office/drawing/2014/main" id="{5F0DB39D-42C2-4342-9ACD-2F999E8DC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087"/>
              <a:ext cx="106" cy="123"/>
            </a:xfrm>
            <a:custGeom>
              <a:avLst/>
              <a:gdLst>
                <a:gd name="T0" fmla="*/ 0 w 47"/>
                <a:gd name="T1" fmla="*/ 615 h 55"/>
                <a:gd name="T2" fmla="*/ 539 w 47"/>
                <a:gd name="T3" fmla="*/ 615 h 55"/>
                <a:gd name="T4" fmla="*/ 539 w 47"/>
                <a:gd name="T5" fmla="*/ 0 h 55"/>
                <a:gd name="T6" fmla="*/ 183 w 47"/>
                <a:gd name="T7" fmla="*/ 0 h 55"/>
                <a:gd name="T8" fmla="*/ 494 w 47"/>
                <a:gd name="T9" fmla="*/ 134 h 55"/>
                <a:gd name="T10" fmla="*/ 401 w 47"/>
                <a:gd name="T11" fmla="*/ 534 h 55"/>
                <a:gd name="T12" fmla="*/ 0 w 47"/>
                <a:gd name="T13" fmla="*/ 615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55">
                  <a:moveTo>
                    <a:pt x="0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1"/>
                    <a:pt x="43" y="2"/>
                    <a:pt x="43" y="12"/>
                  </a:cubicBezTo>
                  <a:cubicBezTo>
                    <a:pt x="44" y="23"/>
                    <a:pt x="44" y="42"/>
                    <a:pt x="35" y="48"/>
                  </a:cubicBezTo>
                  <a:cubicBezTo>
                    <a:pt x="29" y="52"/>
                    <a:pt x="0" y="55"/>
                    <a:pt x="0" y="55"/>
                  </a:cubicBezTo>
                  <a:close/>
                </a:path>
              </a:pathLst>
            </a:custGeom>
            <a:solidFill>
              <a:srgbClr val="ADB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6" name="Freeform 100">
              <a:extLst>
                <a:ext uri="{FF2B5EF4-FFF2-40B4-BE49-F238E27FC236}">
                  <a16:creationId xmlns="" xmlns:a16="http://schemas.microsoft.com/office/drawing/2014/main" id="{9920E85D-FD19-48EE-9530-792487ADC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2300"/>
              <a:ext cx="63" cy="574"/>
            </a:xfrm>
            <a:custGeom>
              <a:avLst/>
              <a:gdLst>
                <a:gd name="T0" fmla="*/ 320 w 28"/>
                <a:gd name="T1" fmla="*/ 0 h 255"/>
                <a:gd name="T2" fmla="*/ 320 w 28"/>
                <a:gd name="T3" fmla="*/ 2908 h 255"/>
                <a:gd name="T4" fmla="*/ 0 w 28"/>
                <a:gd name="T5" fmla="*/ 2908 h 255"/>
                <a:gd name="T6" fmla="*/ 263 w 28"/>
                <a:gd name="T7" fmla="*/ 2762 h 255"/>
                <a:gd name="T8" fmla="*/ 320 w 28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55">
                  <a:moveTo>
                    <a:pt x="28" y="0"/>
                  </a:moveTo>
                  <a:cubicBezTo>
                    <a:pt x="28" y="255"/>
                    <a:pt x="28" y="255"/>
                    <a:pt x="28" y="2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2" y="254"/>
                    <a:pt x="21" y="249"/>
                    <a:pt x="23" y="242"/>
                  </a:cubicBezTo>
                  <a:cubicBezTo>
                    <a:pt x="24" y="235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DB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7" name="Freeform 101">
              <a:extLst>
                <a:ext uri="{FF2B5EF4-FFF2-40B4-BE49-F238E27FC236}">
                  <a16:creationId xmlns="" xmlns:a16="http://schemas.microsoft.com/office/drawing/2014/main" id="{1BBA714A-1A9C-462F-A93A-7702276B9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885"/>
              <a:ext cx="95" cy="36"/>
            </a:xfrm>
            <a:custGeom>
              <a:avLst/>
              <a:gdLst>
                <a:gd name="T0" fmla="*/ 95 w 95"/>
                <a:gd name="T1" fmla="*/ 36 h 36"/>
                <a:gd name="T2" fmla="*/ 95 w 95"/>
                <a:gd name="T3" fmla="*/ 0 h 36"/>
                <a:gd name="T4" fmla="*/ 0 w 95"/>
                <a:gd name="T5" fmla="*/ 0 h 36"/>
                <a:gd name="T6" fmla="*/ 0 w 95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36">
                  <a:moveTo>
                    <a:pt x="95" y="36"/>
                  </a:moveTo>
                  <a:lnTo>
                    <a:pt x="95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8" name="Freeform 102">
              <a:extLst>
                <a:ext uri="{FF2B5EF4-FFF2-40B4-BE49-F238E27FC236}">
                  <a16:creationId xmlns="" xmlns:a16="http://schemas.microsoft.com/office/drawing/2014/main" id="{23E71975-600C-4A5A-86D6-9D906D857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921"/>
              <a:ext cx="95" cy="84"/>
            </a:xfrm>
            <a:custGeom>
              <a:avLst/>
              <a:gdLst>
                <a:gd name="T0" fmla="*/ 0 w 42"/>
                <a:gd name="T1" fmla="*/ 0 h 37"/>
                <a:gd name="T2" fmla="*/ 0 w 42"/>
                <a:gd name="T3" fmla="*/ 293 h 37"/>
                <a:gd name="T4" fmla="*/ 138 w 42"/>
                <a:gd name="T5" fmla="*/ 434 h 37"/>
                <a:gd name="T6" fmla="*/ 357 w 42"/>
                <a:gd name="T7" fmla="*/ 434 h 37"/>
                <a:gd name="T8" fmla="*/ 486 w 42"/>
                <a:gd name="T9" fmla="*/ 293 h 37"/>
                <a:gd name="T10" fmla="*/ 486 w 42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37">
                  <a:moveTo>
                    <a:pt x="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31"/>
                    <a:pt x="6" y="37"/>
                    <a:pt x="1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7" y="37"/>
                    <a:pt x="42" y="31"/>
                    <a:pt x="42" y="25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9" name="Freeform 103">
              <a:extLst>
                <a:ext uri="{FF2B5EF4-FFF2-40B4-BE49-F238E27FC236}">
                  <a16:creationId xmlns="" xmlns:a16="http://schemas.microsoft.com/office/drawing/2014/main" id="{D971B80F-40DE-4B8C-B415-7B9780C7A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3025"/>
              <a:ext cx="101" cy="702"/>
            </a:xfrm>
            <a:custGeom>
              <a:avLst/>
              <a:gdLst>
                <a:gd name="T0" fmla="*/ 43 w 101"/>
                <a:gd name="T1" fmla="*/ 702 h 702"/>
                <a:gd name="T2" fmla="*/ 56 w 101"/>
                <a:gd name="T3" fmla="*/ 702 h 702"/>
                <a:gd name="T4" fmla="*/ 92 w 101"/>
                <a:gd name="T5" fmla="*/ 450 h 702"/>
                <a:gd name="T6" fmla="*/ 101 w 101"/>
                <a:gd name="T7" fmla="*/ 0 h 702"/>
                <a:gd name="T8" fmla="*/ 0 w 101"/>
                <a:gd name="T9" fmla="*/ 0 h 702"/>
                <a:gd name="T10" fmla="*/ 7 w 101"/>
                <a:gd name="T11" fmla="*/ 450 h 702"/>
                <a:gd name="T12" fmla="*/ 43 w 101"/>
                <a:gd name="T13" fmla="*/ 702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702">
                  <a:moveTo>
                    <a:pt x="43" y="702"/>
                  </a:moveTo>
                  <a:lnTo>
                    <a:pt x="56" y="702"/>
                  </a:lnTo>
                  <a:lnTo>
                    <a:pt x="92" y="45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7" y="450"/>
                  </a:lnTo>
                  <a:lnTo>
                    <a:pt x="43" y="702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0" name="Line 104">
              <a:extLst>
                <a:ext uri="{FF2B5EF4-FFF2-40B4-BE49-F238E27FC236}">
                  <a16:creationId xmlns="" xmlns:a16="http://schemas.microsoft.com/office/drawing/2014/main" id="{F0578230-C575-4AF8-9FD3-431BD106E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1" y="2928"/>
              <a:ext cx="11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1" name="Freeform 105">
              <a:extLst>
                <a:ext uri="{FF2B5EF4-FFF2-40B4-BE49-F238E27FC236}">
                  <a16:creationId xmlns="" xmlns:a16="http://schemas.microsoft.com/office/drawing/2014/main" id="{D2CA67F1-70B7-4A8E-9919-8E382DF5B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921"/>
              <a:ext cx="110" cy="104"/>
            </a:xfrm>
            <a:custGeom>
              <a:avLst/>
              <a:gdLst>
                <a:gd name="T0" fmla="*/ 2 w 110"/>
                <a:gd name="T1" fmla="*/ 104 h 104"/>
                <a:gd name="T2" fmla="*/ 108 w 110"/>
                <a:gd name="T3" fmla="*/ 104 h 104"/>
                <a:gd name="T4" fmla="*/ 110 w 110"/>
                <a:gd name="T5" fmla="*/ 0 h 104"/>
                <a:gd name="T6" fmla="*/ 0 w 110"/>
                <a:gd name="T7" fmla="*/ 0 h 104"/>
                <a:gd name="T8" fmla="*/ 2 w 110"/>
                <a:gd name="T9" fmla="*/ 10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04">
                  <a:moveTo>
                    <a:pt x="2" y="104"/>
                  </a:moveTo>
                  <a:lnTo>
                    <a:pt x="108" y="10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2" y="10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2" name="Freeform 106">
              <a:extLst>
                <a:ext uri="{FF2B5EF4-FFF2-40B4-BE49-F238E27FC236}">
                  <a16:creationId xmlns="" xmlns:a16="http://schemas.microsoft.com/office/drawing/2014/main" id="{8977CB66-F98D-4A68-861D-C932F63C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741"/>
              <a:ext cx="538" cy="1298"/>
            </a:xfrm>
            <a:custGeom>
              <a:avLst/>
              <a:gdLst>
                <a:gd name="T0" fmla="*/ 2726 w 239"/>
                <a:gd name="T1" fmla="*/ 6569 h 577"/>
                <a:gd name="T2" fmla="*/ 2726 w 239"/>
                <a:gd name="T3" fmla="*/ 409 h 577"/>
                <a:gd name="T4" fmla="*/ 2636 w 239"/>
                <a:gd name="T5" fmla="*/ 292 h 577"/>
                <a:gd name="T6" fmla="*/ 1058 w 239"/>
                <a:gd name="T7" fmla="*/ 9 h 577"/>
                <a:gd name="T8" fmla="*/ 903 w 239"/>
                <a:gd name="T9" fmla="*/ 0 h 577"/>
                <a:gd name="T10" fmla="*/ 0 w 239"/>
                <a:gd name="T11" fmla="*/ 819 h 577"/>
                <a:gd name="T12" fmla="*/ 126 w 239"/>
                <a:gd name="T13" fmla="*/ 900 h 577"/>
                <a:gd name="T14" fmla="*/ 254 w 239"/>
                <a:gd name="T15" fmla="*/ 819 h 577"/>
                <a:gd name="T16" fmla="*/ 855 w 239"/>
                <a:gd name="T17" fmla="*/ 353 h 577"/>
                <a:gd name="T18" fmla="*/ 1425 w 239"/>
                <a:gd name="T19" fmla="*/ 931 h 5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577">
                  <a:moveTo>
                    <a:pt x="239" y="577"/>
                  </a:moveTo>
                  <a:cubicBezTo>
                    <a:pt x="239" y="36"/>
                    <a:pt x="239" y="36"/>
                    <a:pt x="239" y="36"/>
                  </a:cubicBezTo>
                  <a:cubicBezTo>
                    <a:pt x="239" y="28"/>
                    <a:pt x="231" y="26"/>
                    <a:pt x="231" y="26"/>
                  </a:cubicBezTo>
                  <a:cubicBezTo>
                    <a:pt x="231" y="26"/>
                    <a:pt x="117" y="4"/>
                    <a:pt x="93" y="1"/>
                  </a:cubicBezTo>
                  <a:cubicBezTo>
                    <a:pt x="84" y="0"/>
                    <a:pt x="79" y="0"/>
                    <a:pt x="79" y="0"/>
                  </a:cubicBezTo>
                  <a:cubicBezTo>
                    <a:pt x="32" y="0"/>
                    <a:pt x="5" y="28"/>
                    <a:pt x="0" y="72"/>
                  </a:cubicBezTo>
                  <a:cubicBezTo>
                    <a:pt x="0" y="76"/>
                    <a:pt x="5" y="79"/>
                    <a:pt x="11" y="79"/>
                  </a:cubicBezTo>
                  <a:cubicBezTo>
                    <a:pt x="17" y="79"/>
                    <a:pt x="22" y="76"/>
                    <a:pt x="22" y="72"/>
                  </a:cubicBezTo>
                  <a:cubicBezTo>
                    <a:pt x="28" y="48"/>
                    <a:pt x="47" y="31"/>
                    <a:pt x="75" y="31"/>
                  </a:cubicBezTo>
                  <a:cubicBezTo>
                    <a:pt x="103" y="31"/>
                    <a:pt x="125" y="50"/>
                    <a:pt x="125" y="82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3" name="Freeform 107">
              <a:extLst>
                <a:ext uri="{FF2B5EF4-FFF2-40B4-BE49-F238E27FC236}">
                  <a16:creationId xmlns="" xmlns:a16="http://schemas.microsoft.com/office/drawing/2014/main" id="{DDF43765-ED9C-4F75-9DDE-BDFE8724F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925"/>
              <a:ext cx="257" cy="1157"/>
            </a:xfrm>
            <a:custGeom>
              <a:avLst/>
              <a:gdLst>
                <a:gd name="T0" fmla="*/ 0 w 257"/>
                <a:gd name="T1" fmla="*/ 0 h 1157"/>
                <a:gd name="T2" fmla="*/ 0 w 257"/>
                <a:gd name="T3" fmla="*/ 1157 h 1157"/>
                <a:gd name="T4" fmla="*/ 257 w 257"/>
                <a:gd name="T5" fmla="*/ 1157 h 11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7" h="1157">
                  <a:moveTo>
                    <a:pt x="0" y="0"/>
                  </a:moveTo>
                  <a:lnTo>
                    <a:pt x="0" y="1157"/>
                  </a:lnTo>
                  <a:lnTo>
                    <a:pt x="257" y="1157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" name="Line 108">
              <a:extLst>
                <a:ext uri="{FF2B5EF4-FFF2-40B4-BE49-F238E27FC236}">
                  <a16:creationId xmlns="" xmlns:a16="http://schemas.microsoft.com/office/drawing/2014/main" id="{562BDAB5-1CCA-4D4A-8139-1BBED6DB8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5" y="968"/>
              <a:ext cx="1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" name="Line 109">
              <a:extLst>
                <a:ext uri="{FF2B5EF4-FFF2-40B4-BE49-F238E27FC236}">
                  <a16:creationId xmlns="" xmlns:a16="http://schemas.microsoft.com/office/drawing/2014/main" id="{317E8C6B-1D7A-44D7-AA7C-6E1FED5A8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6" y="1882"/>
              <a:ext cx="257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0" name="Rectangle 1029">
              <a:extLst>
                <a:ext uri="{FF2B5EF4-FFF2-40B4-BE49-F238E27FC236}">
                  <a16:creationId xmlns="" xmlns:a16="http://schemas.microsoft.com/office/drawing/2014/main" id="{56624B66-CF9C-45E4-B7EA-B687316FC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1965"/>
              <a:ext cx="79" cy="45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="" xmlns:a16="http://schemas.microsoft.com/office/drawing/2014/main" id="{E86D4855-66BD-4E52-B24F-4B9D93E20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398"/>
              <a:ext cx="180" cy="400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="" xmlns:a16="http://schemas.microsoft.com/office/drawing/2014/main" id="{BDBB2290-D70B-4721-BC88-95F48D466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398"/>
              <a:ext cx="92" cy="400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" name="Freeform 113">
              <a:extLst>
                <a:ext uri="{FF2B5EF4-FFF2-40B4-BE49-F238E27FC236}">
                  <a16:creationId xmlns="" xmlns:a16="http://schemas.microsoft.com/office/drawing/2014/main" id="{4AA207BB-7F84-4158-A653-6683CEA82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597"/>
              <a:ext cx="203" cy="88"/>
            </a:xfrm>
            <a:custGeom>
              <a:avLst/>
              <a:gdLst>
                <a:gd name="T0" fmla="*/ 1033 w 90"/>
                <a:gd name="T1" fmla="*/ 45 h 39"/>
                <a:gd name="T2" fmla="*/ 519 w 90"/>
                <a:gd name="T3" fmla="*/ 0 h 39"/>
                <a:gd name="T4" fmla="*/ 0 w 90"/>
                <a:gd name="T5" fmla="*/ 45 h 39"/>
                <a:gd name="T6" fmla="*/ 0 w 90"/>
                <a:gd name="T7" fmla="*/ 449 h 39"/>
                <a:gd name="T8" fmla="*/ 519 w 90"/>
                <a:gd name="T9" fmla="*/ 402 h 39"/>
                <a:gd name="T10" fmla="*/ 1033 w 90"/>
                <a:gd name="T11" fmla="*/ 449 h 39"/>
                <a:gd name="T12" fmla="*/ 1033 w 90"/>
                <a:gd name="T13" fmla="*/ 45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39">
                  <a:moveTo>
                    <a:pt x="90" y="4"/>
                  </a:moveTo>
                  <a:cubicBezTo>
                    <a:pt x="90" y="2"/>
                    <a:pt x="70" y="0"/>
                    <a:pt x="45" y="0"/>
                  </a:cubicBezTo>
                  <a:cubicBezTo>
                    <a:pt x="20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7"/>
                    <a:pt x="20" y="35"/>
                    <a:pt x="45" y="35"/>
                  </a:cubicBezTo>
                  <a:cubicBezTo>
                    <a:pt x="70" y="35"/>
                    <a:pt x="90" y="37"/>
                    <a:pt x="90" y="39"/>
                  </a:cubicBezTo>
                  <a:lnTo>
                    <a:pt x="90" y="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Line 114">
              <a:extLst>
                <a:ext uri="{FF2B5EF4-FFF2-40B4-BE49-F238E27FC236}">
                  <a16:creationId xmlns="" xmlns:a16="http://schemas.microsoft.com/office/drawing/2014/main" id="{C5459489-48B4-4586-B29B-338BAADC12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4" y="606"/>
              <a:ext cx="1" cy="79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Line 115">
              <a:extLst>
                <a:ext uri="{FF2B5EF4-FFF2-40B4-BE49-F238E27FC236}">
                  <a16:creationId xmlns="" xmlns:a16="http://schemas.microsoft.com/office/drawing/2014/main" id="{8198D68E-63FE-4133-A1E2-4B20C5390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8" y="599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7" name="Line 116">
              <a:extLst>
                <a:ext uri="{FF2B5EF4-FFF2-40B4-BE49-F238E27FC236}">
                  <a16:creationId xmlns="" xmlns:a16="http://schemas.microsoft.com/office/drawing/2014/main" id="{8383F57B-A735-418E-9E8C-9AC4F27451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0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Line 117">
              <a:extLst>
                <a:ext uri="{FF2B5EF4-FFF2-40B4-BE49-F238E27FC236}">
                  <a16:creationId xmlns="" xmlns:a16="http://schemas.microsoft.com/office/drawing/2014/main" id="{18AB7B9C-8349-4318-A634-B7107BAD2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2" y="597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Line 118">
              <a:extLst>
                <a:ext uri="{FF2B5EF4-FFF2-40B4-BE49-F238E27FC236}">
                  <a16:creationId xmlns="" xmlns:a16="http://schemas.microsoft.com/office/drawing/2014/main" id="{BFEA0D95-4E15-497F-AC8F-0C3C573AB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6" y="597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Line 119">
              <a:extLst>
                <a:ext uri="{FF2B5EF4-FFF2-40B4-BE49-F238E27FC236}">
                  <a16:creationId xmlns="" xmlns:a16="http://schemas.microsoft.com/office/drawing/2014/main" id="{D89211E6-13A0-4477-AF0D-EE41415D10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8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Line 120">
              <a:extLst>
                <a:ext uri="{FF2B5EF4-FFF2-40B4-BE49-F238E27FC236}">
                  <a16:creationId xmlns="" xmlns:a16="http://schemas.microsoft.com/office/drawing/2014/main" id="{D3AE0DB6-A27D-47D3-9487-6358639060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3" y="597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Line 121">
              <a:extLst>
                <a:ext uri="{FF2B5EF4-FFF2-40B4-BE49-F238E27FC236}">
                  <a16:creationId xmlns="" xmlns:a16="http://schemas.microsoft.com/office/drawing/2014/main" id="{D986E44C-B568-491E-8C1E-FFA535AE2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5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Line 122">
              <a:extLst>
                <a:ext uri="{FF2B5EF4-FFF2-40B4-BE49-F238E27FC236}">
                  <a16:creationId xmlns="" xmlns:a16="http://schemas.microsoft.com/office/drawing/2014/main" id="{0079955F-FC6A-43BF-821F-D39770ADF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" y="597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Line 123">
              <a:extLst>
                <a:ext uri="{FF2B5EF4-FFF2-40B4-BE49-F238E27FC236}">
                  <a16:creationId xmlns="" xmlns:a16="http://schemas.microsoft.com/office/drawing/2014/main" id="{01603A5F-3EC0-43BE-8AF1-242CEBC17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" y="597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Line 124">
              <a:extLst>
                <a:ext uri="{FF2B5EF4-FFF2-40B4-BE49-F238E27FC236}">
                  <a16:creationId xmlns="" xmlns:a16="http://schemas.microsoft.com/office/drawing/2014/main" id="{6EE14AB9-87C7-4BB1-989C-9BE1C8BD7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5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6" name="Line 125">
              <a:extLst>
                <a:ext uri="{FF2B5EF4-FFF2-40B4-BE49-F238E27FC236}">
                  <a16:creationId xmlns="" xmlns:a16="http://schemas.microsoft.com/office/drawing/2014/main" id="{F076F72C-5F00-41C0-BA34-AAE9E4B0F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7" y="599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Line 126">
              <a:extLst>
                <a:ext uri="{FF2B5EF4-FFF2-40B4-BE49-F238E27FC236}">
                  <a16:creationId xmlns="" xmlns:a16="http://schemas.microsoft.com/office/drawing/2014/main" id="{9D45557E-9689-47B2-AD4E-9A8C01DCE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1" y="606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Freeform 127">
              <a:extLst>
                <a:ext uri="{FF2B5EF4-FFF2-40B4-BE49-F238E27FC236}">
                  <a16:creationId xmlns="" xmlns:a16="http://schemas.microsoft.com/office/drawing/2014/main" id="{4876041E-37B3-464A-9481-0B4CD779F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682"/>
              <a:ext cx="131" cy="113"/>
            </a:xfrm>
            <a:custGeom>
              <a:avLst/>
              <a:gdLst>
                <a:gd name="T0" fmla="*/ 669 w 58"/>
                <a:gd name="T1" fmla="*/ 576 h 50"/>
                <a:gd name="T2" fmla="*/ 669 w 58"/>
                <a:gd name="T3" fmla="*/ 11 h 50"/>
                <a:gd name="T4" fmla="*/ 669 w 58"/>
                <a:gd name="T5" fmla="*/ 11 h 50"/>
                <a:gd name="T6" fmla="*/ 337 w 58"/>
                <a:gd name="T7" fmla="*/ 0 h 50"/>
                <a:gd name="T8" fmla="*/ 0 w 58"/>
                <a:gd name="T9" fmla="*/ 11 h 50"/>
                <a:gd name="T10" fmla="*/ 0 w 58"/>
                <a:gd name="T11" fmla="*/ 11 h 50"/>
                <a:gd name="T12" fmla="*/ 0 w 58"/>
                <a:gd name="T13" fmla="*/ 450 h 50"/>
                <a:gd name="T14" fmla="*/ 669 w 58"/>
                <a:gd name="T15" fmla="*/ 576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50">
                  <a:moveTo>
                    <a:pt x="58" y="5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0" y="1"/>
                    <a:pt x="40" y="0"/>
                    <a:pt x="29" y="0"/>
                  </a:cubicBezTo>
                  <a:cubicBezTo>
                    <a:pt x="18" y="0"/>
                    <a:pt x="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43"/>
                    <a:pt x="45" y="47"/>
                    <a:pt x="58" y="5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Freeform 128">
              <a:extLst>
                <a:ext uri="{FF2B5EF4-FFF2-40B4-BE49-F238E27FC236}">
                  <a16:creationId xmlns="" xmlns:a16="http://schemas.microsoft.com/office/drawing/2014/main" id="{97893F32-8062-4771-8CA8-373FD33D4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676"/>
              <a:ext cx="203" cy="18"/>
            </a:xfrm>
            <a:custGeom>
              <a:avLst/>
              <a:gdLst>
                <a:gd name="T0" fmla="*/ 519 w 90"/>
                <a:gd name="T1" fmla="*/ 0 h 8"/>
                <a:gd name="T2" fmla="*/ 0 w 90"/>
                <a:gd name="T3" fmla="*/ 45 h 8"/>
                <a:gd name="T4" fmla="*/ 183 w 90"/>
                <a:gd name="T5" fmla="*/ 92 h 8"/>
                <a:gd name="T6" fmla="*/ 183 w 90"/>
                <a:gd name="T7" fmla="*/ 45 h 8"/>
                <a:gd name="T8" fmla="*/ 183 w 90"/>
                <a:gd name="T9" fmla="*/ 45 h 8"/>
                <a:gd name="T10" fmla="*/ 519 w 90"/>
                <a:gd name="T11" fmla="*/ 36 h 8"/>
                <a:gd name="T12" fmla="*/ 850 w 90"/>
                <a:gd name="T13" fmla="*/ 45 h 8"/>
                <a:gd name="T14" fmla="*/ 850 w 90"/>
                <a:gd name="T15" fmla="*/ 45 h 8"/>
                <a:gd name="T16" fmla="*/ 850 w 90"/>
                <a:gd name="T17" fmla="*/ 92 h 8"/>
                <a:gd name="T18" fmla="*/ 1033 w 90"/>
                <a:gd name="T19" fmla="*/ 45 h 8"/>
                <a:gd name="T20" fmla="*/ 519 w 9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8">
                  <a:moveTo>
                    <a:pt x="45" y="0"/>
                  </a:moveTo>
                  <a:cubicBezTo>
                    <a:pt x="20" y="0"/>
                    <a:pt x="0" y="2"/>
                    <a:pt x="0" y="4"/>
                  </a:cubicBezTo>
                  <a:cubicBezTo>
                    <a:pt x="0" y="6"/>
                    <a:pt x="6" y="7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4" y="4"/>
                    <a:pt x="34" y="3"/>
                    <a:pt x="45" y="3"/>
                  </a:cubicBezTo>
                  <a:cubicBezTo>
                    <a:pt x="56" y="3"/>
                    <a:pt x="66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84" y="7"/>
                    <a:pt x="90" y="6"/>
                    <a:pt x="90" y="4"/>
                  </a:cubicBezTo>
                  <a:cubicBezTo>
                    <a:pt x="90" y="2"/>
                    <a:pt x="70" y="0"/>
                    <a:pt x="45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Freeform 129">
              <a:extLst>
                <a:ext uri="{FF2B5EF4-FFF2-40B4-BE49-F238E27FC236}">
                  <a16:creationId xmlns="" xmlns:a16="http://schemas.microsoft.com/office/drawing/2014/main" id="{23F76A78-AE5D-4E2A-9A73-F75455ED8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813"/>
              <a:ext cx="169" cy="1269"/>
            </a:xfrm>
            <a:custGeom>
              <a:avLst/>
              <a:gdLst>
                <a:gd name="T0" fmla="*/ 0 w 75"/>
                <a:gd name="T1" fmla="*/ 6424 h 564"/>
                <a:gd name="T2" fmla="*/ 284 w 75"/>
                <a:gd name="T3" fmla="*/ 6343 h 564"/>
                <a:gd name="T4" fmla="*/ 401 w 75"/>
                <a:gd name="T5" fmla="*/ 6253 h 564"/>
                <a:gd name="T6" fmla="*/ 446 w 75"/>
                <a:gd name="T7" fmla="*/ 6208 h 564"/>
                <a:gd name="T8" fmla="*/ 446 w 75"/>
                <a:gd name="T9" fmla="*/ 1969 h 564"/>
                <a:gd name="T10" fmla="*/ 527 w 75"/>
                <a:gd name="T11" fmla="*/ 1969 h 564"/>
                <a:gd name="T12" fmla="*/ 595 w 75"/>
                <a:gd name="T13" fmla="*/ 1895 h 564"/>
                <a:gd name="T14" fmla="*/ 595 w 75"/>
                <a:gd name="T15" fmla="*/ 891 h 564"/>
                <a:gd name="T16" fmla="*/ 859 w 75"/>
                <a:gd name="T17" fmla="*/ 457 h 564"/>
                <a:gd name="T18" fmla="*/ 859 w 75"/>
                <a:gd name="T19" fmla="*/ 263 h 564"/>
                <a:gd name="T20" fmla="*/ 766 w 75"/>
                <a:gd name="T21" fmla="*/ 146 h 564"/>
                <a:gd name="T22" fmla="*/ 0 w 75"/>
                <a:gd name="T23" fmla="*/ 0 h 564"/>
                <a:gd name="T24" fmla="*/ 0 w 75"/>
                <a:gd name="T25" fmla="*/ 45 h 564"/>
                <a:gd name="T26" fmla="*/ 0 w 75"/>
                <a:gd name="T27" fmla="*/ 6253 h 5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564">
                  <a:moveTo>
                    <a:pt x="0" y="564"/>
                  </a:moveTo>
                  <a:cubicBezTo>
                    <a:pt x="0" y="564"/>
                    <a:pt x="15" y="560"/>
                    <a:pt x="25" y="557"/>
                  </a:cubicBezTo>
                  <a:cubicBezTo>
                    <a:pt x="34" y="554"/>
                    <a:pt x="35" y="549"/>
                    <a:pt x="35" y="549"/>
                  </a:cubicBezTo>
                  <a:cubicBezTo>
                    <a:pt x="37" y="549"/>
                    <a:pt x="39" y="550"/>
                    <a:pt x="39" y="545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39" y="173"/>
                    <a:pt x="42" y="173"/>
                    <a:pt x="46" y="173"/>
                  </a:cubicBezTo>
                  <a:cubicBezTo>
                    <a:pt x="50" y="173"/>
                    <a:pt x="52" y="171"/>
                    <a:pt x="52" y="166"/>
                  </a:cubicBezTo>
                  <a:cubicBezTo>
                    <a:pt x="52" y="166"/>
                    <a:pt x="52" y="88"/>
                    <a:pt x="52" y="78"/>
                  </a:cubicBezTo>
                  <a:cubicBezTo>
                    <a:pt x="52" y="68"/>
                    <a:pt x="75" y="47"/>
                    <a:pt x="75" y="40"/>
                  </a:cubicBezTo>
                  <a:cubicBezTo>
                    <a:pt x="75" y="32"/>
                    <a:pt x="75" y="23"/>
                    <a:pt x="75" y="23"/>
                  </a:cubicBezTo>
                  <a:cubicBezTo>
                    <a:pt x="75" y="15"/>
                    <a:pt x="67" y="13"/>
                    <a:pt x="67" y="13"/>
                  </a:cubicBezTo>
                  <a:cubicBezTo>
                    <a:pt x="67" y="13"/>
                    <a:pt x="34" y="7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49"/>
                    <a:pt x="0" y="549"/>
                    <a:pt x="0" y="54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Line 130">
              <a:extLst>
                <a:ext uri="{FF2B5EF4-FFF2-40B4-BE49-F238E27FC236}">
                  <a16:creationId xmlns="" xmlns:a16="http://schemas.microsoft.com/office/drawing/2014/main" id="{E538FD60-AF52-4E0D-B3BC-1CF664D03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2042"/>
              <a:ext cx="1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Line 131">
              <a:extLst>
                <a:ext uri="{FF2B5EF4-FFF2-40B4-BE49-F238E27FC236}">
                  <a16:creationId xmlns="" xmlns:a16="http://schemas.microsoft.com/office/drawing/2014/main" id="{67EB1C30-D593-4968-846E-07DFAD192D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5" y="2048"/>
              <a:ext cx="77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3" name="Line 132">
              <a:extLst>
                <a:ext uri="{FF2B5EF4-FFF2-40B4-BE49-F238E27FC236}">
                  <a16:creationId xmlns="" xmlns:a16="http://schemas.microsoft.com/office/drawing/2014/main" id="{D320F7CE-7960-439B-9344-842B3278E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3" y="1202"/>
              <a:ext cx="88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" name="Oval 133">
              <a:extLst>
                <a:ext uri="{FF2B5EF4-FFF2-40B4-BE49-F238E27FC236}">
                  <a16:creationId xmlns="" xmlns:a16="http://schemas.microsoft.com/office/drawing/2014/main" id="{31716093-475D-4EBD-A365-BCF40117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1468"/>
              <a:ext cx="27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" name="Oval 134">
              <a:extLst>
                <a:ext uri="{FF2B5EF4-FFF2-40B4-BE49-F238E27FC236}">
                  <a16:creationId xmlns="" xmlns:a16="http://schemas.microsoft.com/office/drawing/2014/main" id="{0EEA8AB6-DC83-4D94-85D2-10CDE947D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1504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6" name="Oval 135">
              <a:extLst>
                <a:ext uri="{FF2B5EF4-FFF2-40B4-BE49-F238E27FC236}">
                  <a16:creationId xmlns="" xmlns:a16="http://schemas.microsoft.com/office/drawing/2014/main" id="{0282EE15-2D7D-4BA1-83A7-D8C9D0294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1450"/>
              <a:ext cx="14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7" name="Line 136">
              <a:extLst>
                <a:ext uri="{FF2B5EF4-FFF2-40B4-BE49-F238E27FC236}">
                  <a16:creationId xmlns="" xmlns:a16="http://schemas.microsoft.com/office/drawing/2014/main" id="{801BD90F-9174-4C38-AA8D-7E70B8255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5" y="2217"/>
              <a:ext cx="180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8" name="Line 137">
              <a:extLst>
                <a:ext uri="{FF2B5EF4-FFF2-40B4-BE49-F238E27FC236}">
                  <a16:creationId xmlns="" xmlns:a16="http://schemas.microsoft.com/office/drawing/2014/main" id="{3845301A-1824-4222-BC13-C09059C5D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" y="2291"/>
              <a:ext cx="115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9" name="Freeform 138">
              <a:extLst>
                <a:ext uri="{FF2B5EF4-FFF2-40B4-BE49-F238E27FC236}">
                  <a16:creationId xmlns="" xmlns:a16="http://schemas.microsoft.com/office/drawing/2014/main" id="{31F1136E-ED0F-40FA-B220-EF115387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2082"/>
              <a:ext cx="180" cy="803"/>
            </a:xfrm>
            <a:custGeom>
              <a:avLst/>
              <a:gdLst>
                <a:gd name="T0" fmla="*/ 180 w 180"/>
                <a:gd name="T1" fmla="*/ 135 h 803"/>
                <a:gd name="T2" fmla="*/ 180 w 180"/>
                <a:gd name="T3" fmla="*/ 0 h 803"/>
                <a:gd name="T4" fmla="*/ 0 w 180"/>
                <a:gd name="T5" fmla="*/ 0 h 803"/>
                <a:gd name="T6" fmla="*/ 0 w 180"/>
                <a:gd name="T7" fmla="*/ 135 h 803"/>
                <a:gd name="T8" fmla="*/ 33 w 180"/>
                <a:gd name="T9" fmla="*/ 209 h 803"/>
                <a:gd name="T10" fmla="*/ 33 w 180"/>
                <a:gd name="T11" fmla="*/ 803 h 803"/>
                <a:gd name="T12" fmla="*/ 148 w 180"/>
                <a:gd name="T13" fmla="*/ 803 h 803"/>
                <a:gd name="T14" fmla="*/ 148 w 180"/>
                <a:gd name="T15" fmla="*/ 209 h 803"/>
                <a:gd name="T16" fmla="*/ 180 w 180"/>
                <a:gd name="T17" fmla="*/ 135 h 8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803">
                  <a:moveTo>
                    <a:pt x="180" y="135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33" y="209"/>
                  </a:lnTo>
                  <a:lnTo>
                    <a:pt x="33" y="803"/>
                  </a:lnTo>
                  <a:lnTo>
                    <a:pt x="148" y="803"/>
                  </a:lnTo>
                  <a:lnTo>
                    <a:pt x="148" y="209"/>
                  </a:lnTo>
                  <a:lnTo>
                    <a:pt x="180" y="135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60" name="Flèche droite 638">
            <a:extLst>
              <a:ext uri="{FF2B5EF4-FFF2-40B4-BE49-F238E27FC236}">
                <a16:creationId xmlns="" xmlns:a16="http://schemas.microsoft.com/office/drawing/2014/main" id="{28454806-040A-4D78-8915-6C607AE64E7E}"/>
              </a:ext>
            </a:extLst>
          </p:cNvPr>
          <p:cNvSpPr/>
          <p:nvPr/>
        </p:nvSpPr>
        <p:spPr>
          <a:xfrm>
            <a:off x="9029728" y="15399445"/>
            <a:ext cx="1082841" cy="236213"/>
          </a:xfrm>
          <a:prstGeom prst="rightArrow">
            <a:avLst/>
          </a:prstGeom>
          <a:solidFill>
            <a:srgbClr val="9CBEBD"/>
          </a:solidFill>
          <a:ln w="15875" cap="flat" cmpd="sng" algn="ctr">
            <a:solidFill>
              <a:srgbClr val="9CBE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61" name="ZoneTexte 626">
            <a:extLst>
              <a:ext uri="{FF2B5EF4-FFF2-40B4-BE49-F238E27FC236}">
                <a16:creationId xmlns="" xmlns:a16="http://schemas.microsoft.com/office/drawing/2014/main" id="{9C7F5923-6BFC-415F-91E0-B03CB733FC53}"/>
              </a:ext>
            </a:extLst>
          </p:cNvPr>
          <p:cNvSpPr txBox="1"/>
          <p:nvPr/>
        </p:nvSpPr>
        <p:spPr>
          <a:xfrm>
            <a:off x="8701467" y="14845393"/>
            <a:ext cx="1683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rPr>
              <a:t>20-25 </a:t>
            </a:r>
            <a:r>
              <a:rPr kumimoji="0" lang="fr-B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rPr>
              <a:t>days</a:t>
            </a:r>
            <a:r>
              <a:rPr kumimoji="0" lang="fr-B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fr-BE" sz="1600" b="0" i="0" u="none" strike="noStrike" kern="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T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°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= 25°C</a:t>
            </a:r>
            <a:endParaRPr kumimoji="0" lang="fr-BE" sz="1600" b="0" i="0" u="none" strike="noStrike" kern="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62" name="ZoneTexte 632">
            <a:extLst>
              <a:ext uri="{FF2B5EF4-FFF2-40B4-BE49-F238E27FC236}">
                <a16:creationId xmlns="" xmlns:a16="http://schemas.microsoft.com/office/drawing/2014/main" id="{661BAA5F-9DFC-44DB-86F5-F1FD4B915150}"/>
              </a:ext>
            </a:extLst>
          </p:cNvPr>
          <p:cNvSpPr txBox="1"/>
          <p:nvPr/>
        </p:nvSpPr>
        <p:spPr>
          <a:xfrm>
            <a:off x="9359624" y="12327756"/>
            <a:ext cx="234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kern="0" dirty="0" smtClean="0">
                <a:solidFill>
                  <a:sysClr val="windowText" lastClr="000000"/>
                </a:solidFill>
                <a:latin typeface="+mj-lt"/>
              </a:rPr>
              <a:t>Conidial suspension diluted in water + 0.05% Tween 80 ®</a:t>
            </a: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63" name="ZoneTexte 633">
            <a:extLst>
              <a:ext uri="{FF2B5EF4-FFF2-40B4-BE49-F238E27FC236}">
                <a16:creationId xmlns="" xmlns:a16="http://schemas.microsoft.com/office/drawing/2014/main" id="{7A8539B5-1AEE-4CC4-8493-0828DD9BAC79}"/>
              </a:ext>
            </a:extLst>
          </p:cNvPr>
          <p:cNvSpPr txBox="1"/>
          <p:nvPr/>
        </p:nvSpPr>
        <p:spPr>
          <a:xfrm>
            <a:off x="15585385" y="11517772"/>
            <a:ext cx="4307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1800" kern="0" dirty="0">
                <a:solidFill>
                  <a:srgbClr val="2E2B21"/>
                </a:solidFill>
                <a:latin typeface="+mj-lt"/>
              </a:rPr>
              <a:t>Hand spraying </a:t>
            </a:r>
          </a:p>
          <a:p>
            <a:pPr lvl="0" defTabSz="914400"/>
            <a:r>
              <a:rPr lang="en-US" sz="1800" kern="0" dirty="0">
                <a:solidFill>
                  <a:srgbClr val="2E2B21"/>
                </a:solidFill>
                <a:latin typeface="+mj-lt"/>
              </a:rPr>
              <a:t>1 ml of </a:t>
            </a:r>
            <a:r>
              <a:rPr lang="en-US" sz="1800" kern="0" dirty="0" smtClean="0">
                <a:solidFill>
                  <a:srgbClr val="2E2B21"/>
                </a:solidFill>
                <a:latin typeface="+mj-lt"/>
              </a:rPr>
              <a:t>10^8 CFU/ml </a:t>
            </a:r>
            <a:r>
              <a:rPr lang="en-US" sz="1800" kern="0" dirty="0" smtClean="0">
                <a:solidFill>
                  <a:srgbClr val="2E2B21"/>
                </a:solidFill>
                <a:latin typeface="+mj-lt"/>
              </a:rPr>
              <a:t>of conidial suspensions</a:t>
            </a:r>
            <a:endParaRPr lang="en-US" sz="1800" kern="0" dirty="0">
              <a:solidFill>
                <a:srgbClr val="2E2B21"/>
              </a:solidFill>
              <a:latin typeface="+mj-lt"/>
            </a:endParaRPr>
          </a:p>
          <a:p>
            <a:pPr lvl="0" defTabSz="914400"/>
            <a:r>
              <a:rPr lang="en-US" sz="1800" kern="0" dirty="0">
                <a:solidFill>
                  <a:srgbClr val="2E2B21"/>
                </a:solidFill>
                <a:latin typeface="+mj-lt"/>
              </a:rPr>
              <a:t>1 ml of water + 0.05% Tween 80 ®</a:t>
            </a:r>
          </a:p>
        </p:txBody>
      </p:sp>
      <p:grpSp>
        <p:nvGrpSpPr>
          <p:cNvPr id="1064" name="Group 339">
            <a:extLst>
              <a:ext uri="{FF2B5EF4-FFF2-40B4-BE49-F238E27FC236}">
                <a16:creationId xmlns="" xmlns:a16="http://schemas.microsoft.com/office/drawing/2014/main" id="{C6466608-AA82-4860-B764-5142B9D44477}"/>
              </a:ext>
            </a:extLst>
          </p:cNvPr>
          <p:cNvGrpSpPr>
            <a:grpSpLocks/>
          </p:cNvGrpSpPr>
          <p:nvPr/>
        </p:nvGrpSpPr>
        <p:grpSpPr bwMode="auto">
          <a:xfrm>
            <a:off x="6765016" y="15284637"/>
            <a:ext cx="2112949" cy="1008297"/>
            <a:chOff x="3744" y="2640"/>
            <a:chExt cx="1772" cy="991"/>
          </a:xfrm>
        </p:grpSpPr>
        <p:sp>
          <p:nvSpPr>
            <p:cNvPr id="1065" name="Freeform 340">
              <a:extLst>
                <a:ext uri="{FF2B5EF4-FFF2-40B4-BE49-F238E27FC236}">
                  <a16:creationId xmlns="" xmlns:a16="http://schemas.microsoft.com/office/drawing/2014/main" id="{A9AF622C-28DE-40AD-B106-D53CBE715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284"/>
              <a:ext cx="919" cy="252"/>
            </a:xfrm>
            <a:custGeom>
              <a:avLst/>
              <a:gdLst>
                <a:gd name="T0" fmla="*/ 803 w 525"/>
                <a:gd name="T1" fmla="*/ 370 h 135"/>
                <a:gd name="T2" fmla="*/ 0 w 525"/>
                <a:gd name="T3" fmla="*/ 0 h 135"/>
                <a:gd name="T4" fmla="*/ 803 w 525"/>
                <a:gd name="T5" fmla="*/ 470 h 135"/>
                <a:gd name="T6" fmla="*/ 1609 w 525"/>
                <a:gd name="T7" fmla="*/ 0 h 135"/>
                <a:gd name="T8" fmla="*/ 803 w 525"/>
                <a:gd name="T9" fmla="*/ 37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D3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66" name="Freeform 341">
              <a:extLst>
                <a:ext uri="{FF2B5EF4-FFF2-40B4-BE49-F238E27FC236}">
                  <a16:creationId xmlns="" xmlns:a16="http://schemas.microsoft.com/office/drawing/2014/main" id="{BA22B557-05D5-48FB-8F18-6C6388E9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517"/>
            </a:xfrm>
            <a:custGeom>
              <a:avLst/>
              <a:gdLst>
                <a:gd name="T0" fmla="*/ 229 w 529"/>
                <a:gd name="T1" fmla="*/ 819 h 277"/>
                <a:gd name="T2" fmla="*/ 0 w 529"/>
                <a:gd name="T3" fmla="*/ 482 h 277"/>
                <a:gd name="T4" fmla="*/ 229 w 529"/>
                <a:gd name="T5" fmla="*/ 146 h 277"/>
                <a:gd name="T6" fmla="*/ 809 w 529"/>
                <a:gd name="T7" fmla="*/ 0 h 277"/>
                <a:gd name="T8" fmla="*/ 1392 w 529"/>
                <a:gd name="T9" fmla="*/ 146 h 277"/>
                <a:gd name="T10" fmla="*/ 1621 w 529"/>
                <a:gd name="T11" fmla="*/ 482 h 277"/>
                <a:gd name="T12" fmla="*/ 1392 w 529"/>
                <a:gd name="T13" fmla="*/ 819 h 277"/>
                <a:gd name="T14" fmla="*/ 809 w 529"/>
                <a:gd name="T15" fmla="*/ 965 h 277"/>
                <a:gd name="T16" fmla="*/ 229 w 529"/>
                <a:gd name="T17" fmla="*/ 81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67" name="Freeform 342">
              <a:extLst>
                <a:ext uri="{FF2B5EF4-FFF2-40B4-BE49-F238E27FC236}">
                  <a16:creationId xmlns="" xmlns:a16="http://schemas.microsoft.com/office/drawing/2014/main" id="{49F5EE28-725F-47F9-99A2-DE1B53FB6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3204"/>
              <a:ext cx="961" cy="427"/>
            </a:xfrm>
            <a:custGeom>
              <a:avLst/>
              <a:gdLst>
                <a:gd name="T0" fmla="*/ 1682 w 549"/>
                <a:gd name="T1" fmla="*/ 282 h 229"/>
                <a:gd name="T2" fmla="*/ 840 w 549"/>
                <a:gd name="T3" fmla="*/ 796 h 229"/>
                <a:gd name="T4" fmla="*/ 0 w 549"/>
                <a:gd name="T5" fmla="*/ 282 h 229"/>
                <a:gd name="T6" fmla="*/ 0 w 549"/>
                <a:gd name="T7" fmla="*/ 0 h 229"/>
                <a:gd name="T8" fmla="*/ 840 w 549"/>
                <a:gd name="T9" fmla="*/ 518 h 229"/>
                <a:gd name="T10" fmla="*/ 1682 w 549"/>
                <a:gd name="T11" fmla="*/ 0 h 229"/>
                <a:gd name="T12" fmla="*/ 1682 w 549"/>
                <a:gd name="T13" fmla="*/ 282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9" h="229">
                  <a:moveTo>
                    <a:pt x="549" y="81"/>
                  </a:moveTo>
                  <a:cubicBezTo>
                    <a:pt x="549" y="163"/>
                    <a:pt x="426" y="229"/>
                    <a:pt x="274" y="229"/>
                  </a:cubicBezTo>
                  <a:cubicBezTo>
                    <a:pt x="123" y="229"/>
                    <a:pt x="0" y="163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123" y="149"/>
                    <a:pt x="274" y="149"/>
                  </a:cubicBezTo>
                  <a:cubicBezTo>
                    <a:pt x="426" y="149"/>
                    <a:pt x="549" y="82"/>
                    <a:pt x="549" y="0"/>
                  </a:cubicBezTo>
                  <a:lnTo>
                    <a:pt x="549" y="81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68" name="Freeform 343">
              <a:extLst>
                <a:ext uri="{FF2B5EF4-FFF2-40B4-BE49-F238E27FC236}">
                  <a16:creationId xmlns="" xmlns:a16="http://schemas.microsoft.com/office/drawing/2014/main" id="{F65D7511-25A4-4263-85D0-BD264DC76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3278"/>
              <a:ext cx="925" cy="320"/>
            </a:xfrm>
            <a:custGeom>
              <a:avLst/>
              <a:gdLst>
                <a:gd name="T0" fmla="*/ 1621 w 528"/>
                <a:gd name="T1" fmla="*/ 0 h 171"/>
                <a:gd name="T2" fmla="*/ 811 w 528"/>
                <a:gd name="T3" fmla="*/ 382 h 171"/>
                <a:gd name="T4" fmla="*/ 0 w 528"/>
                <a:gd name="T5" fmla="*/ 0 h 171"/>
                <a:gd name="T6" fmla="*/ 0 w 528"/>
                <a:gd name="T7" fmla="*/ 140 h 171"/>
                <a:gd name="T8" fmla="*/ 811 w 528"/>
                <a:gd name="T9" fmla="*/ 599 h 171"/>
                <a:gd name="T10" fmla="*/ 1621 w 528"/>
                <a:gd name="T11" fmla="*/ 140 h 171"/>
                <a:gd name="T12" fmla="*/ 1621 w 528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8" h="171">
                  <a:moveTo>
                    <a:pt x="528" y="0"/>
                  </a:moveTo>
                  <a:cubicBezTo>
                    <a:pt x="496" y="63"/>
                    <a:pt x="390" y="109"/>
                    <a:pt x="264" y="109"/>
                  </a:cubicBezTo>
                  <a:cubicBezTo>
                    <a:pt x="138" y="109"/>
                    <a:pt x="32" y="63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6"/>
                    <a:pt x="118" y="171"/>
                    <a:pt x="264" y="171"/>
                  </a:cubicBezTo>
                  <a:cubicBezTo>
                    <a:pt x="410" y="171"/>
                    <a:pt x="528" y="101"/>
                    <a:pt x="528" y="40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rgbClr val="EAC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69" name="Freeform 344">
              <a:extLst>
                <a:ext uri="{FF2B5EF4-FFF2-40B4-BE49-F238E27FC236}">
                  <a16:creationId xmlns="" xmlns:a16="http://schemas.microsoft.com/office/drawing/2014/main" id="{A1683C01-B701-47F3-B8A0-D48F8A730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284"/>
              <a:ext cx="919" cy="252"/>
            </a:xfrm>
            <a:custGeom>
              <a:avLst/>
              <a:gdLst>
                <a:gd name="T0" fmla="*/ 803 w 525"/>
                <a:gd name="T1" fmla="*/ 370 h 135"/>
                <a:gd name="T2" fmla="*/ 0 w 525"/>
                <a:gd name="T3" fmla="*/ 0 h 135"/>
                <a:gd name="T4" fmla="*/ 803 w 525"/>
                <a:gd name="T5" fmla="*/ 470 h 135"/>
                <a:gd name="T6" fmla="*/ 1609 w 525"/>
                <a:gd name="T7" fmla="*/ 0 h 135"/>
                <a:gd name="T8" fmla="*/ 803 w 525"/>
                <a:gd name="T9" fmla="*/ 37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70" name="Oval 345">
              <a:extLst>
                <a:ext uri="{FF2B5EF4-FFF2-40B4-BE49-F238E27FC236}">
                  <a16:creationId xmlns="" xmlns:a16="http://schemas.microsoft.com/office/drawing/2014/main" id="{B1598331-1724-4F6D-BDB9-2952F3864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2927"/>
              <a:ext cx="961" cy="555"/>
            </a:xfrm>
            <a:prstGeom prst="ellipse">
              <a:avLst/>
            </a:prstGeom>
            <a:solidFill>
              <a:srgbClr val="F0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71" name="Freeform 346">
              <a:extLst>
                <a:ext uri="{FF2B5EF4-FFF2-40B4-BE49-F238E27FC236}">
                  <a16:creationId xmlns="" xmlns:a16="http://schemas.microsoft.com/office/drawing/2014/main" id="{B862C9B8-A7E9-4A8F-8F48-D76135052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517"/>
            </a:xfrm>
            <a:custGeom>
              <a:avLst/>
              <a:gdLst>
                <a:gd name="T0" fmla="*/ 229 w 529"/>
                <a:gd name="T1" fmla="*/ 819 h 277"/>
                <a:gd name="T2" fmla="*/ 0 w 529"/>
                <a:gd name="T3" fmla="*/ 482 h 277"/>
                <a:gd name="T4" fmla="*/ 229 w 529"/>
                <a:gd name="T5" fmla="*/ 146 h 277"/>
                <a:gd name="T6" fmla="*/ 809 w 529"/>
                <a:gd name="T7" fmla="*/ 0 h 277"/>
                <a:gd name="T8" fmla="*/ 1392 w 529"/>
                <a:gd name="T9" fmla="*/ 146 h 277"/>
                <a:gd name="T10" fmla="*/ 1621 w 529"/>
                <a:gd name="T11" fmla="*/ 482 h 277"/>
                <a:gd name="T12" fmla="*/ 1392 w 529"/>
                <a:gd name="T13" fmla="*/ 819 h 277"/>
                <a:gd name="T14" fmla="*/ 809 w 529"/>
                <a:gd name="T15" fmla="*/ 965 h 277"/>
                <a:gd name="T16" fmla="*/ 229 w 529"/>
                <a:gd name="T17" fmla="*/ 81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72" name="Freeform 347">
              <a:extLst>
                <a:ext uri="{FF2B5EF4-FFF2-40B4-BE49-F238E27FC236}">
                  <a16:creationId xmlns="" xmlns:a16="http://schemas.microsoft.com/office/drawing/2014/main" id="{EC34E44E-871C-4F2B-BFF6-6BCA1016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353"/>
            </a:xfrm>
            <a:custGeom>
              <a:avLst/>
              <a:gdLst>
                <a:gd name="T0" fmla="*/ 53 w 529"/>
                <a:gd name="T1" fmla="*/ 656 h 189"/>
                <a:gd name="T2" fmla="*/ 809 w 529"/>
                <a:gd name="T3" fmla="*/ 245 h 189"/>
                <a:gd name="T4" fmla="*/ 1563 w 529"/>
                <a:gd name="T5" fmla="*/ 659 h 189"/>
                <a:gd name="T6" fmla="*/ 1621 w 529"/>
                <a:gd name="T7" fmla="*/ 482 h 189"/>
                <a:gd name="T8" fmla="*/ 1392 w 529"/>
                <a:gd name="T9" fmla="*/ 146 h 189"/>
                <a:gd name="T10" fmla="*/ 809 w 529"/>
                <a:gd name="T11" fmla="*/ 0 h 189"/>
                <a:gd name="T12" fmla="*/ 229 w 529"/>
                <a:gd name="T13" fmla="*/ 146 h 189"/>
                <a:gd name="T14" fmla="*/ 0 w 529"/>
                <a:gd name="T15" fmla="*/ 482 h 189"/>
                <a:gd name="T16" fmla="*/ 53 w 529"/>
                <a:gd name="T17" fmla="*/ 656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189">
                  <a:moveTo>
                    <a:pt x="17" y="188"/>
                  </a:moveTo>
                  <a:cubicBezTo>
                    <a:pt x="32" y="121"/>
                    <a:pt x="145" y="70"/>
                    <a:pt x="264" y="70"/>
                  </a:cubicBezTo>
                  <a:cubicBezTo>
                    <a:pt x="380" y="70"/>
                    <a:pt x="506" y="128"/>
                    <a:pt x="510" y="189"/>
                  </a:cubicBezTo>
                  <a:cubicBezTo>
                    <a:pt x="522" y="173"/>
                    <a:pt x="529" y="156"/>
                    <a:pt x="529" y="138"/>
                  </a:cubicBezTo>
                  <a:cubicBezTo>
                    <a:pt x="529" y="102"/>
                    <a:pt x="502" y="68"/>
                    <a:pt x="454" y="42"/>
                  </a:cubicBezTo>
                  <a:cubicBezTo>
                    <a:pt x="403" y="15"/>
                    <a:pt x="336" y="0"/>
                    <a:pt x="264" y="0"/>
                  </a:cubicBezTo>
                  <a:cubicBezTo>
                    <a:pt x="192" y="0"/>
                    <a:pt x="125" y="15"/>
                    <a:pt x="75" y="42"/>
                  </a:cubicBezTo>
                  <a:cubicBezTo>
                    <a:pt x="26" y="68"/>
                    <a:pt x="0" y="102"/>
                    <a:pt x="0" y="138"/>
                  </a:cubicBezTo>
                  <a:cubicBezTo>
                    <a:pt x="0" y="155"/>
                    <a:pt x="6" y="172"/>
                    <a:pt x="17" y="188"/>
                  </a:cubicBez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73" name="Freeform 348">
              <a:extLst>
                <a:ext uri="{FF2B5EF4-FFF2-40B4-BE49-F238E27FC236}">
                  <a16:creationId xmlns="" xmlns:a16="http://schemas.microsoft.com/office/drawing/2014/main" id="{4D8ABCF7-D65B-443C-9AE7-63F19273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3065"/>
              <a:ext cx="205" cy="213"/>
            </a:xfrm>
            <a:custGeom>
              <a:avLst/>
              <a:gdLst>
                <a:gd name="T0" fmla="*/ 359 w 117"/>
                <a:gd name="T1" fmla="*/ 125 h 114"/>
                <a:gd name="T2" fmla="*/ 93 w 117"/>
                <a:gd name="T3" fmla="*/ 398 h 114"/>
                <a:gd name="T4" fmla="*/ 200 w 117"/>
                <a:gd name="T5" fmla="*/ 0 h 114"/>
                <a:gd name="T6" fmla="*/ 359 w 117"/>
                <a:gd name="T7" fmla="*/ 125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114">
                  <a:moveTo>
                    <a:pt x="117" y="36"/>
                  </a:moveTo>
                  <a:cubicBezTo>
                    <a:pt x="67" y="55"/>
                    <a:pt x="37" y="92"/>
                    <a:pt x="30" y="114"/>
                  </a:cubicBezTo>
                  <a:cubicBezTo>
                    <a:pt x="0" y="69"/>
                    <a:pt x="37" y="26"/>
                    <a:pt x="65" y="0"/>
                  </a:cubicBezTo>
                  <a:cubicBezTo>
                    <a:pt x="58" y="20"/>
                    <a:pt x="48" y="52"/>
                    <a:pt x="117" y="36"/>
                  </a:cubicBez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74" name="Freeform 349">
              <a:extLst>
                <a:ext uri="{FF2B5EF4-FFF2-40B4-BE49-F238E27FC236}">
                  <a16:creationId xmlns="" xmlns:a16="http://schemas.microsoft.com/office/drawing/2014/main" id="{0C001832-66BC-4501-B7EC-23ACA6284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3177"/>
              <a:ext cx="56" cy="98"/>
            </a:xfrm>
            <a:custGeom>
              <a:avLst/>
              <a:gdLst>
                <a:gd name="T0" fmla="*/ 0 w 32"/>
                <a:gd name="T1" fmla="*/ 68 h 52"/>
                <a:gd name="T2" fmla="*/ 58 w 32"/>
                <a:gd name="T3" fmla="*/ 185 h 52"/>
                <a:gd name="T4" fmla="*/ 89 w 32"/>
                <a:gd name="T5" fmla="*/ 0 h 52"/>
                <a:gd name="T6" fmla="*/ 70 w 32"/>
                <a:gd name="T7" fmla="*/ 60 h 52"/>
                <a:gd name="T8" fmla="*/ 25 w 32"/>
                <a:gd name="T9" fmla="*/ 7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2">
                  <a:moveTo>
                    <a:pt x="0" y="19"/>
                  </a:moveTo>
                  <a:cubicBezTo>
                    <a:pt x="11" y="26"/>
                    <a:pt x="16" y="41"/>
                    <a:pt x="19" y="52"/>
                  </a:cubicBezTo>
                  <a:cubicBezTo>
                    <a:pt x="30" y="49"/>
                    <a:pt x="32" y="8"/>
                    <a:pt x="29" y="0"/>
                  </a:cubicBezTo>
                  <a:cubicBezTo>
                    <a:pt x="28" y="7"/>
                    <a:pt x="26" y="11"/>
                    <a:pt x="23" y="17"/>
                  </a:cubicBezTo>
                  <a:cubicBezTo>
                    <a:pt x="20" y="27"/>
                    <a:pt x="17" y="22"/>
                    <a:pt x="8" y="22"/>
                  </a:cubicBezTo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75" name="Freeform 350">
              <a:extLst>
                <a:ext uri="{FF2B5EF4-FFF2-40B4-BE49-F238E27FC236}">
                  <a16:creationId xmlns="" xmlns:a16="http://schemas.microsoft.com/office/drawing/2014/main" id="{5ABBC903-0368-4E54-8D1A-26357897B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3392"/>
              <a:ext cx="39" cy="138"/>
            </a:xfrm>
            <a:custGeom>
              <a:avLst/>
              <a:gdLst>
                <a:gd name="T0" fmla="*/ 0 w 22"/>
                <a:gd name="T1" fmla="*/ 213 h 74"/>
                <a:gd name="T2" fmla="*/ 69 w 22"/>
                <a:gd name="T3" fmla="*/ 257 h 74"/>
                <a:gd name="T4" fmla="*/ 69 w 22"/>
                <a:gd name="T5" fmla="*/ 48 h 74"/>
                <a:gd name="T6" fmla="*/ 0 w 22"/>
                <a:gd name="T7" fmla="*/ 0 h 74"/>
                <a:gd name="T8" fmla="*/ 0 w 22"/>
                <a:gd name="T9" fmla="*/ 213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74">
                  <a:moveTo>
                    <a:pt x="0" y="61"/>
                  </a:moveTo>
                  <a:cubicBezTo>
                    <a:pt x="6" y="65"/>
                    <a:pt x="14" y="70"/>
                    <a:pt x="22" y="7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76" name="Freeform 351">
              <a:extLst>
                <a:ext uri="{FF2B5EF4-FFF2-40B4-BE49-F238E27FC236}">
                  <a16:creationId xmlns="" xmlns:a16="http://schemas.microsoft.com/office/drawing/2014/main" id="{CE8AADA9-FAE2-4C52-9147-455729C92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3428"/>
              <a:ext cx="30" cy="130"/>
            </a:xfrm>
            <a:custGeom>
              <a:avLst/>
              <a:gdLst>
                <a:gd name="T0" fmla="*/ 0 w 17"/>
                <a:gd name="T1" fmla="*/ 217 h 70"/>
                <a:gd name="T2" fmla="*/ 53 w 17"/>
                <a:gd name="T3" fmla="*/ 241 h 70"/>
                <a:gd name="T4" fmla="*/ 53 w 17"/>
                <a:gd name="T5" fmla="*/ 28 h 70"/>
                <a:gd name="T6" fmla="*/ 0 w 17"/>
                <a:gd name="T7" fmla="*/ 0 h 70"/>
                <a:gd name="T8" fmla="*/ 0 w 17"/>
                <a:gd name="T9" fmla="*/ 21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0">
                  <a:moveTo>
                    <a:pt x="0" y="63"/>
                  </a:moveTo>
                  <a:cubicBezTo>
                    <a:pt x="5" y="65"/>
                    <a:pt x="11" y="68"/>
                    <a:pt x="17" y="7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77" name="Freeform 352">
              <a:extLst>
                <a:ext uri="{FF2B5EF4-FFF2-40B4-BE49-F238E27FC236}">
                  <a16:creationId xmlns="" xmlns:a16="http://schemas.microsoft.com/office/drawing/2014/main" id="{EEB5E2FD-47DC-4901-AC05-3A9B4C364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3392"/>
              <a:ext cx="41" cy="138"/>
            </a:xfrm>
            <a:custGeom>
              <a:avLst/>
              <a:gdLst>
                <a:gd name="T0" fmla="*/ 73 w 23"/>
                <a:gd name="T1" fmla="*/ 213 h 74"/>
                <a:gd name="T2" fmla="*/ 0 w 23"/>
                <a:gd name="T3" fmla="*/ 257 h 74"/>
                <a:gd name="T4" fmla="*/ 0 w 23"/>
                <a:gd name="T5" fmla="*/ 48 h 74"/>
                <a:gd name="T6" fmla="*/ 73 w 23"/>
                <a:gd name="T7" fmla="*/ 0 h 74"/>
                <a:gd name="T8" fmla="*/ 73 w 23"/>
                <a:gd name="T9" fmla="*/ 213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74">
                  <a:moveTo>
                    <a:pt x="23" y="61"/>
                  </a:moveTo>
                  <a:cubicBezTo>
                    <a:pt x="16" y="65"/>
                    <a:pt x="8" y="70"/>
                    <a:pt x="0" y="7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0"/>
                    <a:pt x="16" y="5"/>
                    <a:pt x="23" y="0"/>
                  </a:cubicBezTo>
                  <a:lnTo>
                    <a:pt x="23" y="61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78" name="Freeform 353">
              <a:extLst>
                <a:ext uri="{FF2B5EF4-FFF2-40B4-BE49-F238E27FC236}">
                  <a16:creationId xmlns="" xmlns:a16="http://schemas.microsoft.com/office/drawing/2014/main" id="{73D0955B-C98B-4C86-89D9-2B2B08764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28"/>
              <a:ext cx="30" cy="130"/>
            </a:xfrm>
            <a:custGeom>
              <a:avLst/>
              <a:gdLst>
                <a:gd name="T0" fmla="*/ 53 w 17"/>
                <a:gd name="T1" fmla="*/ 217 h 70"/>
                <a:gd name="T2" fmla="*/ 0 w 17"/>
                <a:gd name="T3" fmla="*/ 241 h 70"/>
                <a:gd name="T4" fmla="*/ 0 w 17"/>
                <a:gd name="T5" fmla="*/ 28 h 70"/>
                <a:gd name="T6" fmla="*/ 53 w 17"/>
                <a:gd name="T7" fmla="*/ 0 h 70"/>
                <a:gd name="T8" fmla="*/ 53 w 17"/>
                <a:gd name="T9" fmla="*/ 21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0">
                  <a:moveTo>
                    <a:pt x="17" y="63"/>
                  </a:moveTo>
                  <a:cubicBezTo>
                    <a:pt x="11" y="65"/>
                    <a:pt x="6" y="68"/>
                    <a:pt x="0" y="7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5"/>
                    <a:pt x="11" y="3"/>
                    <a:pt x="17" y="0"/>
                  </a:cubicBezTo>
                  <a:lnTo>
                    <a:pt x="17" y="63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79" name="Freeform 354">
              <a:extLst>
                <a:ext uri="{FF2B5EF4-FFF2-40B4-BE49-F238E27FC236}">
                  <a16:creationId xmlns="" xmlns:a16="http://schemas.microsoft.com/office/drawing/2014/main" id="{846EB60C-E519-4164-BF99-A434BF19A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342"/>
              <a:ext cx="18" cy="140"/>
            </a:xfrm>
            <a:custGeom>
              <a:avLst/>
              <a:gdLst>
                <a:gd name="T0" fmla="*/ 32 w 10"/>
                <a:gd name="T1" fmla="*/ 226 h 75"/>
                <a:gd name="T2" fmla="*/ 0 w 10"/>
                <a:gd name="T3" fmla="*/ 261 h 75"/>
                <a:gd name="T4" fmla="*/ 0 w 10"/>
                <a:gd name="T5" fmla="*/ 35 h 75"/>
                <a:gd name="T6" fmla="*/ 32 w 10"/>
                <a:gd name="T7" fmla="*/ 0 h 75"/>
                <a:gd name="T8" fmla="*/ 32 w 10"/>
                <a:gd name="T9" fmla="*/ 226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5">
                  <a:moveTo>
                    <a:pt x="10" y="65"/>
                  </a:moveTo>
                  <a:cubicBezTo>
                    <a:pt x="7" y="68"/>
                    <a:pt x="4" y="72"/>
                    <a:pt x="0" y="7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6"/>
                    <a:pt x="7" y="3"/>
                    <a:pt x="10" y="0"/>
                  </a:cubicBezTo>
                  <a:lnTo>
                    <a:pt x="10" y="65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80" name="Freeform 355">
              <a:extLst>
                <a:ext uri="{FF2B5EF4-FFF2-40B4-BE49-F238E27FC236}">
                  <a16:creationId xmlns="" xmlns:a16="http://schemas.microsoft.com/office/drawing/2014/main" id="{B7B38B74-3C7E-4766-B99B-9C32E63D1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487"/>
              <a:ext cx="23" cy="126"/>
            </a:xfrm>
            <a:custGeom>
              <a:avLst/>
              <a:gdLst>
                <a:gd name="T0" fmla="*/ 0 w 13"/>
                <a:gd name="T1" fmla="*/ 229 h 67"/>
                <a:gd name="T2" fmla="*/ 41 w 13"/>
                <a:gd name="T3" fmla="*/ 237 h 67"/>
                <a:gd name="T4" fmla="*/ 41 w 13"/>
                <a:gd name="T5" fmla="*/ 4 h 67"/>
                <a:gd name="T6" fmla="*/ 0 w 13"/>
                <a:gd name="T7" fmla="*/ 0 h 67"/>
                <a:gd name="T8" fmla="*/ 0 w 13"/>
                <a:gd name="T9" fmla="*/ 22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7">
                  <a:moveTo>
                    <a:pt x="0" y="65"/>
                  </a:moveTo>
                  <a:cubicBezTo>
                    <a:pt x="4" y="66"/>
                    <a:pt x="9" y="67"/>
                    <a:pt x="13" y="6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81" name="Freeform 356">
              <a:extLst>
                <a:ext uri="{FF2B5EF4-FFF2-40B4-BE49-F238E27FC236}">
                  <a16:creationId xmlns="" xmlns:a16="http://schemas.microsoft.com/office/drawing/2014/main" id="{0F7337E6-2045-4A93-A939-D256B9D30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478"/>
              <a:ext cx="21" cy="127"/>
            </a:xfrm>
            <a:custGeom>
              <a:avLst/>
              <a:gdLst>
                <a:gd name="T0" fmla="*/ 0 w 12"/>
                <a:gd name="T1" fmla="*/ 230 h 68"/>
                <a:gd name="T2" fmla="*/ 37 w 12"/>
                <a:gd name="T3" fmla="*/ 237 h 68"/>
                <a:gd name="T4" fmla="*/ 37 w 12"/>
                <a:gd name="T5" fmla="*/ 7 h 68"/>
                <a:gd name="T6" fmla="*/ 0 w 12"/>
                <a:gd name="T7" fmla="*/ 0 h 68"/>
                <a:gd name="T8" fmla="*/ 0 w 12"/>
                <a:gd name="T9" fmla="*/ 23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8">
                  <a:moveTo>
                    <a:pt x="0" y="66"/>
                  </a:moveTo>
                  <a:cubicBezTo>
                    <a:pt x="4" y="67"/>
                    <a:pt x="8" y="67"/>
                    <a:pt x="12" y="6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82" name="Freeform 357">
              <a:extLst>
                <a:ext uri="{FF2B5EF4-FFF2-40B4-BE49-F238E27FC236}">
                  <a16:creationId xmlns="" xmlns:a16="http://schemas.microsoft.com/office/drawing/2014/main" id="{E2100CD6-C09F-4839-9E22-CC8C31464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3392"/>
              <a:ext cx="39" cy="123"/>
            </a:xfrm>
            <a:custGeom>
              <a:avLst/>
              <a:gdLst>
                <a:gd name="T0" fmla="*/ 0 w 22"/>
                <a:gd name="T1" fmla="*/ 181 h 66"/>
                <a:gd name="T2" fmla="*/ 69 w 22"/>
                <a:gd name="T3" fmla="*/ 229 h 66"/>
                <a:gd name="T4" fmla="*/ 69 w 22"/>
                <a:gd name="T5" fmla="*/ 48 h 66"/>
                <a:gd name="T6" fmla="*/ 0 w 22"/>
                <a:gd name="T7" fmla="*/ 0 h 66"/>
                <a:gd name="T8" fmla="*/ 0 w 22"/>
                <a:gd name="T9" fmla="*/ 18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6">
                  <a:moveTo>
                    <a:pt x="0" y="52"/>
                  </a:moveTo>
                  <a:cubicBezTo>
                    <a:pt x="7" y="57"/>
                    <a:pt x="14" y="61"/>
                    <a:pt x="22" y="6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83" name="Freeform 358">
              <a:extLst>
                <a:ext uri="{FF2B5EF4-FFF2-40B4-BE49-F238E27FC236}">
                  <a16:creationId xmlns="" xmlns:a16="http://schemas.microsoft.com/office/drawing/2014/main" id="{DAD5C18E-4BF7-46D0-AA8C-FD95306AB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297"/>
              <a:ext cx="443" cy="153"/>
            </a:xfrm>
            <a:custGeom>
              <a:avLst/>
              <a:gdLst>
                <a:gd name="T0" fmla="*/ 0 w 253"/>
                <a:gd name="T1" fmla="*/ 285 h 82"/>
                <a:gd name="T2" fmla="*/ 776 w 253"/>
                <a:gd name="T3" fmla="*/ 0 h 82"/>
                <a:gd name="T4" fmla="*/ 0 w 253"/>
                <a:gd name="T5" fmla="*/ 285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3" h="82">
                  <a:moveTo>
                    <a:pt x="0" y="82"/>
                  </a:moveTo>
                  <a:cubicBezTo>
                    <a:pt x="57" y="82"/>
                    <a:pt x="193" y="71"/>
                    <a:pt x="253" y="0"/>
                  </a:cubicBezTo>
                  <a:cubicBezTo>
                    <a:pt x="233" y="14"/>
                    <a:pt x="140" y="68"/>
                    <a:pt x="0" y="82"/>
                  </a:cubicBezTo>
                  <a:close/>
                </a:path>
              </a:pathLst>
            </a:custGeom>
            <a:solidFill>
              <a:srgbClr val="9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84" name="Freeform 359">
              <a:extLst>
                <a:ext uri="{FF2B5EF4-FFF2-40B4-BE49-F238E27FC236}">
                  <a16:creationId xmlns="" xmlns:a16="http://schemas.microsoft.com/office/drawing/2014/main" id="{0589399C-3975-43EC-9F32-01D4B2C8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3392"/>
              <a:ext cx="39" cy="62"/>
            </a:xfrm>
            <a:custGeom>
              <a:avLst/>
              <a:gdLst>
                <a:gd name="T0" fmla="*/ 0 w 22"/>
                <a:gd name="T1" fmla="*/ 64 h 33"/>
                <a:gd name="T2" fmla="*/ 69 w 22"/>
                <a:gd name="T3" fmla="*/ 116 h 33"/>
                <a:gd name="T4" fmla="*/ 69 w 22"/>
                <a:gd name="T5" fmla="*/ 49 h 33"/>
                <a:gd name="T6" fmla="*/ 0 w 22"/>
                <a:gd name="T7" fmla="*/ 0 h 33"/>
                <a:gd name="T8" fmla="*/ 0 w 22"/>
                <a:gd name="T9" fmla="*/ 6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3">
                  <a:moveTo>
                    <a:pt x="0" y="18"/>
                  </a:moveTo>
                  <a:cubicBezTo>
                    <a:pt x="7" y="24"/>
                    <a:pt x="14" y="29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85" name="Freeform 360">
              <a:extLst>
                <a:ext uri="{FF2B5EF4-FFF2-40B4-BE49-F238E27FC236}">
                  <a16:creationId xmlns="" xmlns:a16="http://schemas.microsoft.com/office/drawing/2014/main" id="{ACBE49E2-80F7-403A-AD24-212CF5A37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3428"/>
              <a:ext cx="30" cy="52"/>
            </a:xfrm>
            <a:custGeom>
              <a:avLst/>
              <a:gdLst>
                <a:gd name="T0" fmla="*/ 0 w 17"/>
                <a:gd name="T1" fmla="*/ 72 h 28"/>
                <a:gd name="T2" fmla="*/ 53 w 17"/>
                <a:gd name="T3" fmla="*/ 97 h 28"/>
                <a:gd name="T4" fmla="*/ 53 w 17"/>
                <a:gd name="T5" fmla="*/ 28 h 28"/>
                <a:gd name="T6" fmla="*/ 0 w 17"/>
                <a:gd name="T7" fmla="*/ 0 h 28"/>
                <a:gd name="T8" fmla="*/ 0 w 17"/>
                <a:gd name="T9" fmla="*/ 7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8">
                  <a:moveTo>
                    <a:pt x="0" y="21"/>
                  </a:moveTo>
                  <a:cubicBezTo>
                    <a:pt x="5" y="23"/>
                    <a:pt x="11" y="26"/>
                    <a:pt x="17" y="2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86" name="Freeform 361">
              <a:extLst>
                <a:ext uri="{FF2B5EF4-FFF2-40B4-BE49-F238E27FC236}">
                  <a16:creationId xmlns="" xmlns:a16="http://schemas.microsoft.com/office/drawing/2014/main" id="{2624B032-9DFA-4530-AB7C-0E19CDD6A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3392"/>
              <a:ext cx="41" cy="64"/>
            </a:xfrm>
            <a:custGeom>
              <a:avLst/>
              <a:gdLst>
                <a:gd name="T0" fmla="*/ 0 w 23"/>
                <a:gd name="T1" fmla="*/ 120 h 34"/>
                <a:gd name="T2" fmla="*/ 73 w 23"/>
                <a:gd name="T3" fmla="*/ 72 h 34"/>
                <a:gd name="T4" fmla="*/ 73 w 23"/>
                <a:gd name="T5" fmla="*/ 0 h 34"/>
                <a:gd name="T6" fmla="*/ 0 w 23"/>
                <a:gd name="T7" fmla="*/ 49 h 34"/>
                <a:gd name="T8" fmla="*/ 0 w 23"/>
                <a:gd name="T9" fmla="*/ 12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4">
                  <a:moveTo>
                    <a:pt x="0" y="34"/>
                  </a:moveTo>
                  <a:cubicBezTo>
                    <a:pt x="8" y="30"/>
                    <a:pt x="16" y="25"/>
                    <a:pt x="23" y="2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5"/>
                    <a:pt x="8" y="10"/>
                    <a:pt x="0" y="14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87" name="Freeform 362">
              <a:extLst>
                <a:ext uri="{FF2B5EF4-FFF2-40B4-BE49-F238E27FC236}">
                  <a16:creationId xmlns="" xmlns:a16="http://schemas.microsoft.com/office/drawing/2014/main" id="{738C4CB7-1342-4D22-8870-58072DFB5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28"/>
              <a:ext cx="30" cy="54"/>
            </a:xfrm>
            <a:custGeom>
              <a:avLst/>
              <a:gdLst>
                <a:gd name="T0" fmla="*/ 0 w 17"/>
                <a:gd name="T1" fmla="*/ 101 h 29"/>
                <a:gd name="T2" fmla="*/ 53 w 17"/>
                <a:gd name="T3" fmla="*/ 76 h 29"/>
                <a:gd name="T4" fmla="*/ 53 w 17"/>
                <a:gd name="T5" fmla="*/ 0 h 29"/>
                <a:gd name="T6" fmla="*/ 0 w 17"/>
                <a:gd name="T7" fmla="*/ 28 h 29"/>
                <a:gd name="T8" fmla="*/ 0 w 17"/>
                <a:gd name="T9" fmla="*/ 10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9">
                  <a:moveTo>
                    <a:pt x="0" y="29"/>
                  </a:moveTo>
                  <a:cubicBezTo>
                    <a:pt x="6" y="27"/>
                    <a:pt x="11" y="24"/>
                    <a:pt x="17" y="2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6" y="5"/>
                    <a:pt x="0" y="8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88" name="Freeform 363">
              <a:extLst>
                <a:ext uri="{FF2B5EF4-FFF2-40B4-BE49-F238E27FC236}">
                  <a16:creationId xmlns="" xmlns:a16="http://schemas.microsoft.com/office/drawing/2014/main" id="{C5159DED-D745-47F5-9FE1-64A08149B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342"/>
              <a:ext cx="18" cy="54"/>
            </a:xfrm>
            <a:custGeom>
              <a:avLst/>
              <a:gdLst>
                <a:gd name="T0" fmla="*/ 32 w 10"/>
                <a:gd name="T1" fmla="*/ 63 h 29"/>
                <a:gd name="T2" fmla="*/ 32 w 10"/>
                <a:gd name="T3" fmla="*/ 0 h 29"/>
                <a:gd name="T4" fmla="*/ 0 w 10"/>
                <a:gd name="T5" fmla="*/ 35 h 29"/>
                <a:gd name="T6" fmla="*/ 0 w 10"/>
                <a:gd name="T7" fmla="*/ 101 h 29"/>
                <a:gd name="T8" fmla="*/ 32 w 10"/>
                <a:gd name="T9" fmla="*/ 63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9">
                  <a:moveTo>
                    <a:pt x="10" y="18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6"/>
                    <a:pt x="7" y="22"/>
                    <a:pt x="10" y="18"/>
                  </a:cubicBez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89" name="Freeform 364">
              <a:extLst>
                <a:ext uri="{FF2B5EF4-FFF2-40B4-BE49-F238E27FC236}">
                  <a16:creationId xmlns="" xmlns:a16="http://schemas.microsoft.com/office/drawing/2014/main" id="{47ABEC21-EC92-4846-9A26-38AE31E15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487"/>
              <a:ext cx="23" cy="45"/>
            </a:xfrm>
            <a:custGeom>
              <a:avLst/>
              <a:gdLst>
                <a:gd name="T0" fmla="*/ 0 w 13"/>
                <a:gd name="T1" fmla="*/ 77 h 24"/>
                <a:gd name="T2" fmla="*/ 41 w 13"/>
                <a:gd name="T3" fmla="*/ 84 h 24"/>
                <a:gd name="T4" fmla="*/ 41 w 13"/>
                <a:gd name="T5" fmla="*/ 4 h 24"/>
                <a:gd name="T6" fmla="*/ 0 w 13"/>
                <a:gd name="T7" fmla="*/ 0 h 24"/>
                <a:gd name="T8" fmla="*/ 0 w 13"/>
                <a:gd name="T9" fmla="*/ 7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4">
                  <a:moveTo>
                    <a:pt x="0" y="22"/>
                  </a:moveTo>
                  <a:cubicBezTo>
                    <a:pt x="4" y="23"/>
                    <a:pt x="9" y="23"/>
                    <a:pt x="13" y="2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90" name="Freeform 365">
              <a:extLst>
                <a:ext uri="{FF2B5EF4-FFF2-40B4-BE49-F238E27FC236}">
                  <a16:creationId xmlns="" xmlns:a16="http://schemas.microsoft.com/office/drawing/2014/main" id="{06199ED5-D42D-41DE-B30B-8ECD41BA4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478"/>
              <a:ext cx="21" cy="43"/>
            </a:xfrm>
            <a:custGeom>
              <a:avLst/>
              <a:gdLst>
                <a:gd name="T0" fmla="*/ 0 w 12"/>
                <a:gd name="T1" fmla="*/ 73 h 23"/>
                <a:gd name="T2" fmla="*/ 37 w 12"/>
                <a:gd name="T3" fmla="*/ 80 h 23"/>
                <a:gd name="T4" fmla="*/ 37 w 12"/>
                <a:gd name="T5" fmla="*/ 7 h 23"/>
                <a:gd name="T6" fmla="*/ 0 w 12"/>
                <a:gd name="T7" fmla="*/ 0 h 23"/>
                <a:gd name="T8" fmla="*/ 0 w 12"/>
                <a:gd name="T9" fmla="*/ 7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3">
                  <a:moveTo>
                    <a:pt x="0" y="21"/>
                  </a:moveTo>
                  <a:cubicBezTo>
                    <a:pt x="4" y="22"/>
                    <a:pt x="8" y="23"/>
                    <a:pt x="12" y="2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91" name="Freeform 366">
              <a:extLst>
                <a:ext uri="{FF2B5EF4-FFF2-40B4-BE49-F238E27FC236}">
                  <a16:creationId xmlns="" xmlns:a16="http://schemas.microsoft.com/office/drawing/2014/main" id="{35480B2E-AC49-4D6F-9008-F0F86BA90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2957"/>
              <a:ext cx="419" cy="213"/>
            </a:xfrm>
            <a:custGeom>
              <a:avLst/>
              <a:gdLst>
                <a:gd name="T0" fmla="*/ 0 w 239"/>
                <a:gd name="T1" fmla="*/ 0 h 114"/>
                <a:gd name="T2" fmla="*/ 735 w 239"/>
                <a:gd name="T3" fmla="*/ 398 h 114"/>
                <a:gd name="T4" fmla="*/ 9 w 239"/>
                <a:gd name="T5" fmla="*/ 88 h 114"/>
                <a:gd name="T6" fmla="*/ 130 w 239"/>
                <a:gd name="T7" fmla="*/ 52 h 114"/>
                <a:gd name="T8" fmla="*/ 0 w 23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14">
                  <a:moveTo>
                    <a:pt x="0" y="0"/>
                  </a:moveTo>
                  <a:cubicBezTo>
                    <a:pt x="52" y="0"/>
                    <a:pt x="213" y="32"/>
                    <a:pt x="239" y="114"/>
                  </a:cubicBezTo>
                  <a:cubicBezTo>
                    <a:pt x="196" y="62"/>
                    <a:pt x="102" y="25"/>
                    <a:pt x="3" y="25"/>
                  </a:cubicBezTo>
                  <a:cubicBezTo>
                    <a:pt x="22" y="23"/>
                    <a:pt x="42" y="21"/>
                    <a:pt x="42" y="15"/>
                  </a:cubicBezTo>
                  <a:cubicBezTo>
                    <a:pt x="42" y="9"/>
                    <a:pt x="20" y="3"/>
                    <a:pt x="0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92" name="Freeform 367">
              <a:extLst>
                <a:ext uri="{FF2B5EF4-FFF2-40B4-BE49-F238E27FC236}">
                  <a16:creationId xmlns="" xmlns:a16="http://schemas.microsoft.com/office/drawing/2014/main" id="{AE3BF85D-3DEC-4568-A5B1-2DEA0A2FE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3047"/>
              <a:ext cx="156" cy="151"/>
            </a:xfrm>
            <a:custGeom>
              <a:avLst/>
              <a:gdLst>
                <a:gd name="T0" fmla="*/ 184 w 89"/>
                <a:gd name="T1" fmla="*/ 0 h 81"/>
                <a:gd name="T2" fmla="*/ 0 w 89"/>
                <a:gd name="T3" fmla="*/ 281 h 81"/>
                <a:gd name="T4" fmla="*/ 273 w 89"/>
                <a:gd name="T5" fmla="*/ 32 h 81"/>
                <a:gd name="T6" fmla="*/ 167 w 89"/>
                <a:gd name="T7" fmla="*/ 48 h 81"/>
                <a:gd name="T8" fmla="*/ 184 w 89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81">
                  <a:moveTo>
                    <a:pt x="60" y="0"/>
                  </a:moveTo>
                  <a:cubicBezTo>
                    <a:pt x="41" y="10"/>
                    <a:pt x="1" y="42"/>
                    <a:pt x="0" y="81"/>
                  </a:cubicBezTo>
                  <a:cubicBezTo>
                    <a:pt x="8" y="65"/>
                    <a:pt x="25" y="30"/>
                    <a:pt x="89" y="9"/>
                  </a:cubicBezTo>
                  <a:cubicBezTo>
                    <a:pt x="69" y="16"/>
                    <a:pt x="57" y="17"/>
                    <a:pt x="54" y="14"/>
                  </a:cubicBezTo>
                  <a:cubicBezTo>
                    <a:pt x="52" y="11"/>
                    <a:pt x="54" y="3"/>
                    <a:pt x="60" y="0"/>
                  </a:cubicBez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93" name="Freeform 368">
              <a:extLst>
                <a:ext uri="{FF2B5EF4-FFF2-40B4-BE49-F238E27FC236}">
                  <a16:creationId xmlns="" xmlns:a16="http://schemas.microsoft.com/office/drawing/2014/main" id="{45D6015B-8D70-4DD7-B905-0F8D6319E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" y="3300"/>
              <a:ext cx="925" cy="320"/>
            </a:xfrm>
            <a:custGeom>
              <a:avLst/>
              <a:gdLst>
                <a:gd name="T0" fmla="*/ 1621 w 528"/>
                <a:gd name="T1" fmla="*/ 0 h 171"/>
                <a:gd name="T2" fmla="*/ 811 w 528"/>
                <a:gd name="T3" fmla="*/ 382 h 171"/>
                <a:gd name="T4" fmla="*/ 0 w 528"/>
                <a:gd name="T5" fmla="*/ 0 h 171"/>
                <a:gd name="T6" fmla="*/ 0 w 528"/>
                <a:gd name="T7" fmla="*/ 140 h 171"/>
                <a:gd name="T8" fmla="*/ 811 w 528"/>
                <a:gd name="T9" fmla="*/ 599 h 171"/>
                <a:gd name="T10" fmla="*/ 1621 w 528"/>
                <a:gd name="T11" fmla="*/ 140 h 171"/>
                <a:gd name="T12" fmla="*/ 1621 w 528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8" h="171">
                  <a:moveTo>
                    <a:pt x="528" y="0"/>
                  </a:moveTo>
                  <a:cubicBezTo>
                    <a:pt x="496" y="63"/>
                    <a:pt x="390" y="109"/>
                    <a:pt x="264" y="109"/>
                  </a:cubicBezTo>
                  <a:cubicBezTo>
                    <a:pt x="138" y="109"/>
                    <a:pt x="32" y="63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6"/>
                    <a:pt x="118" y="171"/>
                    <a:pt x="264" y="171"/>
                  </a:cubicBezTo>
                  <a:cubicBezTo>
                    <a:pt x="410" y="171"/>
                    <a:pt x="528" y="101"/>
                    <a:pt x="528" y="40"/>
                  </a:cubicBezTo>
                  <a:lnTo>
                    <a:pt x="528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94" name="Freeform 369">
              <a:extLst>
                <a:ext uri="{FF2B5EF4-FFF2-40B4-BE49-F238E27FC236}">
                  <a16:creationId xmlns="" xmlns:a16="http://schemas.microsoft.com/office/drawing/2014/main" id="{3890B90F-17F1-42A3-AEF1-DE0A29B79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284"/>
              <a:ext cx="919" cy="252"/>
            </a:xfrm>
            <a:custGeom>
              <a:avLst/>
              <a:gdLst>
                <a:gd name="T0" fmla="*/ 803 w 525"/>
                <a:gd name="T1" fmla="*/ 370 h 135"/>
                <a:gd name="T2" fmla="*/ 0 w 525"/>
                <a:gd name="T3" fmla="*/ 0 h 135"/>
                <a:gd name="T4" fmla="*/ 803 w 525"/>
                <a:gd name="T5" fmla="*/ 470 h 135"/>
                <a:gd name="T6" fmla="*/ 1609 w 525"/>
                <a:gd name="T7" fmla="*/ 0 h 135"/>
                <a:gd name="T8" fmla="*/ 803 w 525"/>
                <a:gd name="T9" fmla="*/ 37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EFD58D"/>
            </a:solidFill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95" name="Freeform 370">
              <a:extLst>
                <a:ext uri="{FF2B5EF4-FFF2-40B4-BE49-F238E27FC236}">
                  <a16:creationId xmlns="" xmlns:a16="http://schemas.microsoft.com/office/drawing/2014/main" id="{5C12BD80-9EB7-4258-991A-CAF57EEE1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015"/>
              <a:ext cx="917" cy="448"/>
            </a:xfrm>
            <a:custGeom>
              <a:avLst/>
              <a:gdLst>
                <a:gd name="T0" fmla="*/ 1605 w 524"/>
                <a:gd name="T1" fmla="*/ 422 h 240"/>
                <a:gd name="T2" fmla="*/ 803 w 524"/>
                <a:gd name="T3" fmla="*/ 0 h 240"/>
                <a:gd name="T4" fmla="*/ 0 w 524"/>
                <a:gd name="T5" fmla="*/ 411 h 240"/>
                <a:gd name="T6" fmla="*/ 224 w 524"/>
                <a:gd name="T7" fmla="*/ 691 h 240"/>
                <a:gd name="T8" fmla="*/ 803 w 524"/>
                <a:gd name="T9" fmla="*/ 836 h 240"/>
                <a:gd name="T10" fmla="*/ 1384 w 524"/>
                <a:gd name="T11" fmla="*/ 691 h 240"/>
                <a:gd name="T12" fmla="*/ 1605 w 524"/>
                <a:gd name="T13" fmla="*/ 422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96" name="Freeform 371">
              <a:extLst>
                <a:ext uri="{FF2B5EF4-FFF2-40B4-BE49-F238E27FC236}">
                  <a16:creationId xmlns="" xmlns:a16="http://schemas.microsoft.com/office/drawing/2014/main" id="{9FA37AE3-8447-4324-AAB8-95FEFFF4D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3024"/>
              <a:ext cx="917" cy="448"/>
            </a:xfrm>
            <a:custGeom>
              <a:avLst/>
              <a:gdLst>
                <a:gd name="T0" fmla="*/ 1605 w 524"/>
                <a:gd name="T1" fmla="*/ 422 h 240"/>
                <a:gd name="T2" fmla="*/ 803 w 524"/>
                <a:gd name="T3" fmla="*/ 0 h 240"/>
                <a:gd name="T4" fmla="*/ 0 w 524"/>
                <a:gd name="T5" fmla="*/ 411 h 240"/>
                <a:gd name="T6" fmla="*/ 224 w 524"/>
                <a:gd name="T7" fmla="*/ 691 h 240"/>
                <a:gd name="T8" fmla="*/ 803 w 524"/>
                <a:gd name="T9" fmla="*/ 836 h 240"/>
                <a:gd name="T10" fmla="*/ 1384 w 524"/>
                <a:gd name="T11" fmla="*/ 691 h 240"/>
                <a:gd name="T12" fmla="*/ 1605 w 524"/>
                <a:gd name="T13" fmla="*/ 422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97" name="Freeform 372">
              <a:extLst>
                <a:ext uri="{FF2B5EF4-FFF2-40B4-BE49-F238E27FC236}">
                  <a16:creationId xmlns="" xmlns:a16="http://schemas.microsoft.com/office/drawing/2014/main" id="{2FE04DA2-B9A8-4822-93BB-0E09927ED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3078"/>
              <a:ext cx="863" cy="386"/>
            </a:xfrm>
            <a:custGeom>
              <a:avLst/>
              <a:gdLst>
                <a:gd name="T0" fmla="*/ 756 w 493"/>
                <a:gd name="T1" fmla="*/ 0 h 207"/>
                <a:gd name="T2" fmla="*/ 0 w 493"/>
                <a:gd name="T3" fmla="*/ 407 h 207"/>
                <a:gd name="T4" fmla="*/ 179 w 493"/>
                <a:gd name="T5" fmla="*/ 574 h 207"/>
                <a:gd name="T6" fmla="*/ 756 w 493"/>
                <a:gd name="T7" fmla="*/ 720 h 207"/>
                <a:gd name="T8" fmla="*/ 1339 w 493"/>
                <a:gd name="T9" fmla="*/ 574 h 207"/>
                <a:gd name="T10" fmla="*/ 1511 w 493"/>
                <a:gd name="T11" fmla="*/ 414 h 207"/>
                <a:gd name="T12" fmla="*/ 756 w 493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3" h="207">
                  <a:moveTo>
                    <a:pt x="247" y="0"/>
                  </a:moveTo>
                  <a:cubicBezTo>
                    <a:pt x="128" y="0"/>
                    <a:pt x="15" y="51"/>
                    <a:pt x="0" y="117"/>
                  </a:cubicBezTo>
                  <a:cubicBezTo>
                    <a:pt x="13" y="135"/>
                    <a:pt x="32" y="151"/>
                    <a:pt x="58" y="165"/>
                  </a:cubicBezTo>
                  <a:cubicBezTo>
                    <a:pt x="108" y="192"/>
                    <a:pt x="175" y="207"/>
                    <a:pt x="247" y="207"/>
                  </a:cubicBezTo>
                  <a:cubicBezTo>
                    <a:pt x="319" y="207"/>
                    <a:pt x="386" y="192"/>
                    <a:pt x="437" y="165"/>
                  </a:cubicBezTo>
                  <a:cubicBezTo>
                    <a:pt x="461" y="151"/>
                    <a:pt x="480" y="136"/>
                    <a:pt x="493" y="119"/>
                  </a:cubicBezTo>
                  <a:cubicBezTo>
                    <a:pt x="489" y="58"/>
                    <a:pt x="363" y="0"/>
                    <a:pt x="247" y="0"/>
                  </a:cubicBezTo>
                  <a:close/>
                </a:path>
              </a:pathLst>
            </a:custGeom>
            <a:solidFill>
              <a:srgbClr val="FFF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98" name="Freeform 373">
              <a:extLst>
                <a:ext uri="{FF2B5EF4-FFF2-40B4-BE49-F238E27FC236}">
                  <a16:creationId xmlns="" xmlns:a16="http://schemas.microsoft.com/office/drawing/2014/main" id="{A19E1D73-A9BC-4754-981A-71BE70498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3032"/>
              <a:ext cx="539" cy="205"/>
            </a:xfrm>
            <a:custGeom>
              <a:avLst/>
              <a:gdLst>
                <a:gd name="T0" fmla="*/ 0 w 308"/>
                <a:gd name="T1" fmla="*/ 382 h 110"/>
                <a:gd name="T2" fmla="*/ 707 w 308"/>
                <a:gd name="T3" fmla="*/ 0 h 110"/>
                <a:gd name="T4" fmla="*/ 943 w 308"/>
                <a:gd name="T5" fmla="*/ 32 h 110"/>
                <a:gd name="T6" fmla="*/ 0 w 308"/>
                <a:gd name="T7" fmla="*/ 382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8" h="110">
                  <a:moveTo>
                    <a:pt x="0" y="110"/>
                  </a:moveTo>
                  <a:cubicBezTo>
                    <a:pt x="14" y="48"/>
                    <a:pt x="120" y="0"/>
                    <a:pt x="231" y="0"/>
                  </a:cubicBezTo>
                  <a:cubicBezTo>
                    <a:pt x="257" y="0"/>
                    <a:pt x="283" y="3"/>
                    <a:pt x="308" y="9"/>
                  </a:cubicBezTo>
                  <a:cubicBezTo>
                    <a:pt x="254" y="0"/>
                    <a:pt x="49" y="6"/>
                    <a:pt x="0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99" name="Freeform 374">
              <a:extLst>
                <a:ext uri="{FF2B5EF4-FFF2-40B4-BE49-F238E27FC236}">
                  <a16:creationId xmlns="" xmlns:a16="http://schemas.microsoft.com/office/drawing/2014/main" id="{99C9581A-713D-4E03-9242-4F32D0D18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015"/>
              <a:ext cx="917" cy="448"/>
            </a:xfrm>
            <a:custGeom>
              <a:avLst/>
              <a:gdLst>
                <a:gd name="T0" fmla="*/ 1605 w 524"/>
                <a:gd name="T1" fmla="*/ 422 h 240"/>
                <a:gd name="T2" fmla="*/ 803 w 524"/>
                <a:gd name="T3" fmla="*/ 0 h 240"/>
                <a:gd name="T4" fmla="*/ 0 w 524"/>
                <a:gd name="T5" fmla="*/ 411 h 240"/>
                <a:gd name="T6" fmla="*/ 224 w 524"/>
                <a:gd name="T7" fmla="*/ 691 h 240"/>
                <a:gd name="T8" fmla="*/ 803 w 524"/>
                <a:gd name="T9" fmla="*/ 836 h 240"/>
                <a:gd name="T10" fmla="*/ 1384 w 524"/>
                <a:gd name="T11" fmla="*/ 691 h 240"/>
                <a:gd name="T12" fmla="*/ 1605 w 524"/>
                <a:gd name="T13" fmla="*/ 422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00" name="Freeform 375">
              <a:extLst>
                <a:ext uri="{FF2B5EF4-FFF2-40B4-BE49-F238E27FC236}">
                  <a16:creationId xmlns="" xmlns:a16="http://schemas.microsoft.com/office/drawing/2014/main" id="{52AF075C-AADE-4EA5-9988-7D579E467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3204"/>
              <a:ext cx="961" cy="427"/>
            </a:xfrm>
            <a:custGeom>
              <a:avLst/>
              <a:gdLst>
                <a:gd name="T0" fmla="*/ 1682 w 549"/>
                <a:gd name="T1" fmla="*/ 282 h 229"/>
                <a:gd name="T2" fmla="*/ 840 w 549"/>
                <a:gd name="T3" fmla="*/ 796 h 229"/>
                <a:gd name="T4" fmla="*/ 0 w 549"/>
                <a:gd name="T5" fmla="*/ 282 h 229"/>
                <a:gd name="T6" fmla="*/ 0 w 549"/>
                <a:gd name="T7" fmla="*/ 0 h 229"/>
                <a:gd name="T8" fmla="*/ 840 w 549"/>
                <a:gd name="T9" fmla="*/ 518 h 229"/>
                <a:gd name="T10" fmla="*/ 1682 w 549"/>
                <a:gd name="T11" fmla="*/ 0 h 229"/>
                <a:gd name="T12" fmla="*/ 1682 w 549"/>
                <a:gd name="T13" fmla="*/ 282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9" h="229">
                  <a:moveTo>
                    <a:pt x="549" y="81"/>
                  </a:moveTo>
                  <a:cubicBezTo>
                    <a:pt x="549" y="163"/>
                    <a:pt x="426" y="229"/>
                    <a:pt x="274" y="229"/>
                  </a:cubicBezTo>
                  <a:cubicBezTo>
                    <a:pt x="123" y="229"/>
                    <a:pt x="0" y="163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123" y="149"/>
                    <a:pt x="274" y="149"/>
                  </a:cubicBezTo>
                  <a:cubicBezTo>
                    <a:pt x="426" y="149"/>
                    <a:pt x="549" y="82"/>
                    <a:pt x="549" y="0"/>
                  </a:cubicBezTo>
                  <a:lnTo>
                    <a:pt x="549" y="81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01" name="Oval 376">
              <a:extLst>
                <a:ext uri="{FF2B5EF4-FFF2-40B4-BE49-F238E27FC236}">
                  <a16:creationId xmlns="" xmlns:a16="http://schemas.microsoft.com/office/drawing/2014/main" id="{9804DCDC-1E46-40AF-8928-E115707D7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2927"/>
              <a:ext cx="961" cy="555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02" name="Freeform 377">
              <a:extLst>
                <a:ext uri="{FF2B5EF4-FFF2-40B4-BE49-F238E27FC236}">
                  <a16:creationId xmlns="" xmlns:a16="http://schemas.microsoft.com/office/drawing/2014/main" id="{ED2379B6-63F3-4817-A006-D817653A9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946"/>
              <a:ext cx="926" cy="517"/>
            </a:xfrm>
            <a:custGeom>
              <a:avLst/>
              <a:gdLst>
                <a:gd name="T0" fmla="*/ 229 w 529"/>
                <a:gd name="T1" fmla="*/ 819 h 277"/>
                <a:gd name="T2" fmla="*/ 0 w 529"/>
                <a:gd name="T3" fmla="*/ 482 h 277"/>
                <a:gd name="T4" fmla="*/ 229 w 529"/>
                <a:gd name="T5" fmla="*/ 146 h 277"/>
                <a:gd name="T6" fmla="*/ 809 w 529"/>
                <a:gd name="T7" fmla="*/ 0 h 277"/>
                <a:gd name="T8" fmla="*/ 1392 w 529"/>
                <a:gd name="T9" fmla="*/ 146 h 277"/>
                <a:gd name="T10" fmla="*/ 1621 w 529"/>
                <a:gd name="T11" fmla="*/ 482 h 277"/>
                <a:gd name="T12" fmla="*/ 1392 w 529"/>
                <a:gd name="T13" fmla="*/ 819 h 277"/>
                <a:gd name="T14" fmla="*/ 809 w 529"/>
                <a:gd name="T15" fmla="*/ 965 h 277"/>
                <a:gd name="T16" fmla="*/ 229 w 529"/>
                <a:gd name="T17" fmla="*/ 81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03" name="Freeform 378">
              <a:extLst>
                <a:ext uri="{FF2B5EF4-FFF2-40B4-BE49-F238E27FC236}">
                  <a16:creationId xmlns="" xmlns:a16="http://schemas.microsoft.com/office/drawing/2014/main" id="{1B87950A-6449-4691-A9D6-2AA69D074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075"/>
              <a:ext cx="681" cy="112"/>
            </a:xfrm>
            <a:custGeom>
              <a:avLst/>
              <a:gdLst>
                <a:gd name="T0" fmla="*/ 0 w 389"/>
                <a:gd name="T1" fmla="*/ 164 h 60"/>
                <a:gd name="T2" fmla="*/ 0 w 389"/>
                <a:gd name="T3" fmla="*/ 164 h 60"/>
                <a:gd name="T4" fmla="*/ 571 w 389"/>
                <a:gd name="T5" fmla="*/ 7 h 60"/>
                <a:gd name="T6" fmla="*/ 1192 w 389"/>
                <a:gd name="T7" fmla="*/ 209 h 60"/>
                <a:gd name="T8" fmla="*/ 1192 w 389"/>
                <a:gd name="T9" fmla="*/ 209 h 60"/>
                <a:gd name="T10" fmla="*/ 571 w 389"/>
                <a:gd name="T11" fmla="*/ 0 h 60"/>
                <a:gd name="T12" fmla="*/ 0 w 389"/>
                <a:gd name="T13" fmla="*/ 164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60">
                  <a:moveTo>
                    <a:pt x="0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8" y="18"/>
                    <a:pt x="118" y="2"/>
                    <a:pt x="186" y="2"/>
                  </a:cubicBezTo>
                  <a:cubicBezTo>
                    <a:pt x="258" y="2"/>
                    <a:pt x="340" y="25"/>
                    <a:pt x="389" y="60"/>
                  </a:cubicBezTo>
                  <a:cubicBezTo>
                    <a:pt x="389" y="60"/>
                    <a:pt x="389" y="60"/>
                    <a:pt x="389" y="60"/>
                  </a:cubicBezTo>
                  <a:cubicBezTo>
                    <a:pt x="340" y="24"/>
                    <a:pt x="258" y="0"/>
                    <a:pt x="186" y="0"/>
                  </a:cubicBezTo>
                  <a:cubicBezTo>
                    <a:pt x="118" y="0"/>
                    <a:pt x="48" y="18"/>
                    <a:pt x="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04" name="Oval 379">
              <a:extLst>
                <a:ext uri="{FF2B5EF4-FFF2-40B4-BE49-F238E27FC236}">
                  <a16:creationId xmlns="" xmlns:a16="http://schemas.microsoft.com/office/drawing/2014/main" id="{54D7A54C-8373-4F63-B5A1-203FC635F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3444"/>
              <a:ext cx="25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05" name="Oval 380">
              <a:extLst>
                <a:ext uri="{FF2B5EF4-FFF2-40B4-BE49-F238E27FC236}">
                  <a16:creationId xmlns="" xmlns:a16="http://schemas.microsoft.com/office/drawing/2014/main" id="{0A3825FA-EB22-4A11-9484-94D16C9A7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3463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06" name="Oval 381">
              <a:extLst>
                <a:ext uri="{FF2B5EF4-FFF2-40B4-BE49-F238E27FC236}">
                  <a16:creationId xmlns="" xmlns:a16="http://schemas.microsoft.com/office/drawing/2014/main" id="{8CFEBFD1-495C-4D9C-823C-2815CC555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437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07" name="Freeform 382">
              <a:extLst>
                <a:ext uri="{FF2B5EF4-FFF2-40B4-BE49-F238E27FC236}">
                  <a16:creationId xmlns="" xmlns:a16="http://schemas.microsoft.com/office/drawing/2014/main" id="{ECA06385-1BDA-4612-86E6-05B2447FC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133"/>
              <a:ext cx="40" cy="43"/>
            </a:xfrm>
            <a:custGeom>
              <a:avLst/>
              <a:gdLst>
                <a:gd name="T0" fmla="*/ 5 w 23"/>
                <a:gd name="T1" fmla="*/ 52 h 23"/>
                <a:gd name="T2" fmla="*/ 24 w 23"/>
                <a:gd name="T3" fmla="*/ 7 h 23"/>
                <a:gd name="T4" fmla="*/ 64 w 23"/>
                <a:gd name="T5" fmla="*/ 28 h 23"/>
                <a:gd name="T6" fmla="*/ 45 w 23"/>
                <a:gd name="T7" fmla="*/ 73 h 23"/>
                <a:gd name="T8" fmla="*/ 5 w 23"/>
                <a:gd name="T9" fmla="*/ 5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3">
                  <a:moveTo>
                    <a:pt x="2" y="15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ubicBezTo>
                    <a:pt x="10" y="23"/>
                    <a:pt x="4" y="20"/>
                    <a:pt x="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08" name="Freeform 383">
              <a:extLst>
                <a:ext uri="{FF2B5EF4-FFF2-40B4-BE49-F238E27FC236}">
                  <a16:creationId xmlns="" xmlns:a16="http://schemas.microsoft.com/office/drawing/2014/main" id="{355CE3E7-DB49-4B1C-8C93-51D780D69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127"/>
              <a:ext cx="28" cy="30"/>
            </a:xfrm>
            <a:custGeom>
              <a:avLst/>
              <a:gdLst>
                <a:gd name="T0" fmla="*/ 4 w 16"/>
                <a:gd name="T1" fmla="*/ 36 h 16"/>
                <a:gd name="T2" fmla="*/ 16 w 16"/>
                <a:gd name="T3" fmla="*/ 4 h 16"/>
                <a:gd name="T4" fmla="*/ 46 w 16"/>
                <a:gd name="T5" fmla="*/ 17 h 16"/>
                <a:gd name="T6" fmla="*/ 32 w 16"/>
                <a:gd name="T7" fmla="*/ 49 h 16"/>
                <a:gd name="T8" fmla="*/ 4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3" y="2"/>
                    <a:pt x="15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09" name="Freeform 384">
              <a:extLst>
                <a:ext uri="{FF2B5EF4-FFF2-40B4-BE49-F238E27FC236}">
                  <a16:creationId xmlns="" xmlns:a16="http://schemas.microsoft.com/office/drawing/2014/main" id="{2C9E1460-3C36-4A72-AE93-C1CC870D0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3163"/>
              <a:ext cx="28" cy="29"/>
            </a:xfrm>
            <a:custGeom>
              <a:avLst/>
              <a:gdLst>
                <a:gd name="T0" fmla="*/ 4 w 16"/>
                <a:gd name="T1" fmla="*/ 33 h 16"/>
                <a:gd name="T2" fmla="*/ 19 w 16"/>
                <a:gd name="T3" fmla="*/ 4 h 16"/>
                <a:gd name="T4" fmla="*/ 46 w 16"/>
                <a:gd name="T5" fmla="*/ 16 h 16"/>
                <a:gd name="T6" fmla="*/ 32 w 16"/>
                <a:gd name="T7" fmla="*/ 45 h 16"/>
                <a:gd name="T8" fmla="*/ 4 w 16"/>
                <a:gd name="T9" fmla="*/ 3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10" name="Freeform 385">
              <a:extLst>
                <a:ext uri="{FF2B5EF4-FFF2-40B4-BE49-F238E27FC236}">
                  <a16:creationId xmlns="" xmlns:a16="http://schemas.microsoft.com/office/drawing/2014/main" id="{B6DBF209-E305-4602-BA9F-05FC126DA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2759"/>
              <a:ext cx="902" cy="855"/>
            </a:xfrm>
            <a:custGeom>
              <a:avLst/>
              <a:gdLst>
                <a:gd name="T0" fmla="*/ 1487 w 515"/>
                <a:gd name="T1" fmla="*/ 1374 h 458"/>
                <a:gd name="T2" fmla="*/ 531 w 515"/>
                <a:gd name="T3" fmla="*/ 1157 h 458"/>
                <a:gd name="T4" fmla="*/ 166 w 515"/>
                <a:gd name="T5" fmla="*/ 129 h 458"/>
                <a:gd name="T6" fmla="*/ 257 w 515"/>
                <a:gd name="T7" fmla="*/ 0 h 458"/>
                <a:gd name="T8" fmla="*/ 624 w 515"/>
                <a:gd name="T9" fmla="*/ 1029 h 458"/>
                <a:gd name="T10" fmla="*/ 1580 w 515"/>
                <a:gd name="T11" fmla="*/ 1243 h 458"/>
                <a:gd name="T12" fmla="*/ 1487 w 515"/>
                <a:gd name="T13" fmla="*/ 1374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5" h="458">
                  <a:moveTo>
                    <a:pt x="485" y="394"/>
                  </a:moveTo>
                  <a:cubicBezTo>
                    <a:pt x="432" y="458"/>
                    <a:pt x="292" y="430"/>
                    <a:pt x="173" y="332"/>
                  </a:cubicBezTo>
                  <a:cubicBezTo>
                    <a:pt x="54" y="233"/>
                    <a:pt x="0" y="101"/>
                    <a:pt x="54" y="3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0" y="65"/>
                    <a:pt x="84" y="197"/>
                    <a:pt x="203" y="295"/>
                  </a:cubicBezTo>
                  <a:cubicBezTo>
                    <a:pt x="322" y="394"/>
                    <a:pt x="462" y="422"/>
                    <a:pt x="515" y="357"/>
                  </a:cubicBezTo>
                  <a:lnTo>
                    <a:pt x="485" y="394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11" name="Freeform 386">
              <a:extLst>
                <a:ext uri="{FF2B5EF4-FFF2-40B4-BE49-F238E27FC236}">
                  <a16:creationId xmlns="" xmlns:a16="http://schemas.microsoft.com/office/drawing/2014/main" id="{59E2EB34-5BF0-4F74-95D0-D0991225D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2640"/>
              <a:ext cx="942" cy="907"/>
            </a:xfrm>
            <a:custGeom>
              <a:avLst/>
              <a:gdLst>
                <a:gd name="T0" fmla="*/ 166 w 538"/>
                <a:gd name="T1" fmla="*/ 222 h 486"/>
                <a:gd name="T2" fmla="*/ 1122 w 538"/>
                <a:gd name="T3" fmla="*/ 439 h 486"/>
                <a:gd name="T4" fmla="*/ 1487 w 538"/>
                <a:gd name="T5" fmla="*/ 1467 h 486"/>
                <a:gd name="T6" fmla="*/ 531 w 538"/>
                <a:gd name="T7" fmla="*/ 1250 h 486"/>
                <a:gd name="T8" fmla="*/ 166 w 538"/>
                <a:gd name="T9" fmla="*/ 222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486">
                  <a:moveTo>
                    <a:pt x="54" y="64"/>
                  </a:moveTo>
                  <a:cubicBezTo>
                    <a:pt x="107" y="0"/>
                    <a:pt x="247" y="27"/>
                    <a:pt x="366" y="126"/>
                  </a:cubicBezTo>
                  <a:cubicBezTo>
                    <a:pt x="485" y="225"/>
                    <a:pt x="538" y="357"/>
                    <a:pt x="485" y="421"/>
                  </a:cubicBezTo>
                  <a:cubicBezTo>
                    <a:pt x="432" y="486"/>
                    <a:pt x="292" y="458"/>
                    <a:pt x="173" y="359"/>
                  </a:cubicBezTo>
                  <a:cubicBezTo>
                    <a:pt x="54" y="261"/>
                    <a:pt x="0" y="129"/>
                    <a:pt x="54" y="64"/>
                  </a:cubicBezTo>
                  <a:close/>
                </a:path>
              </a:pathLst>
            </a:custGeom>
            <a:solidFill>
              <a:srgbClr val="F0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12" name="Freeform 387">
              <a:extLst>
                <a:ext uri="{FF2B5EF4-FFF2-40B4-BE49-F238E27FC236}">
                  <a16:creationId xmlns="" xmlns:a16="http://schemas.microsoft.com/office/drawing/2014/main" id="{D130A7D0-0C90-4430-B5A9-8E761747D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2733"/>
              <a:ext cx="755" cy="721"/>
            </a:xfrm>
            <a:custGeom>
              <a:avLst/>
              <a:gdLst>
                <a:gd name="T0" fmla="*/ 58 w 431"/>
                <a:gd name="T1" fmla="*/ 486 h 386"/>
                <a:gd name="T2" fmla="*/ 58 w 431"/>
                <a:gd name="T3" fmla="*/ 486 h 386"/>
                <a:gd name="T4" fmla="*/ 61 w 431"/>
                <a:gd name="T5" fmla="*/ 108 h 386"/>
                <a:gd name="T6" fmla="*/ 387 w 431"/>
                <a:gd name="T7" fmla="*/ 32 h 386"/>
                <a:gd name="T8" fmla="*/ 906 w 431"/>
                <a:gd name="T9" fmla="*/ 334 h 386"/>
                <a:gd name="T10" fmla="*/ 1265 w 431"/>
                <a:gd name="T11" fmla="*/ 857 h 386"/>
                <a:gd name="T12" fmla="*/ 1261 w 431"/>
                <a:gd name="T13" fmla="*/ 1238 h 386"/>
                <a:gd name="T14" fmla="*/ 935 w 431"/>
                <a:gd name="T15" fmla="*/ 1311 h 386"/>
                <a:gd name="T16" fmla="*/ 413 w 431"/>
                <a:gd name="T17" fmla="*/ 1009 h 386"/>
                <a:gd name="T18" fmla="*/ 58 w 431"/>
                <a:gd name="T19" fmla="*/ 486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1" h="386">
                  <a:moveTo>
                    <a:pt x="19" y="139"/>
                  </a:moveTo>
                  <a:cubicBezTo>
                    <a:pt x="19" y="139"/>
                    <a:pt x="19" y="139"/>
                    <a:pt x="19" y="139"/>
                  </a:cubicBezTo>
                  <a:cubicBezTo>
                    <a:pt x="0" y="93"/>
                    <a:pt x="0" y="54"/>
                    <a:pt x="20" y="31"/>
                  </a:cubicBezTo>
                  <a:cubicBezTo>
                    <a:pt x="39" y="7"/>
                    <a:pt x="77" y="0"/>
                    <a:pt x="126" y="9"/>
                  </a:cubicBezTo>
                  <a:cubicBezTo>
                    <a:pt x="181" y="20"/>
                    <a:pt x="241" y="51"/>
                    <a:pt x="295" y="96"/>
                  </a:cubicBezTo>
                  <a:cubicBezTo>
                    <a:pt x="350" y="141"/>
                    <a:pt x="391" y="194"/>
                    <a:pt x="412" y="246"/>
                  </a:cubicBezTo>
                  <a:cubicBezTo>
                    <a:pt x="431" y="293"/>
                    <a:pt x="430" y="331"/>
                    <a:pt x="411" y="355"/>
                  </a:cubicBezTo>
                  <a:cubicBezTo>
                    <a:pt x="392" y="378"/>
                    <a:pt x="354" y="386"/>
                    <a:pt x="305" y="376"/>
                  </a:cubicBezTo>
                  <a:cubicBezTo>
                    <a:pt x="250" y="365"/>
                    <a:pt x="190" y="334"/>
                    <a:pt x="135" y="289"/>
                  </a:cubicBezTo>
                  <a:cubicBezTo>
                    <a:pt x="81" y="244"/>
                    <a:pt x="40" y="191"/>
                    <a:pt x="19" y="139"/>
                  </a:cubicBezTo>
                  <a:close/>
                </a:path>
              </a:pathLst>
            </a:custGeom>
            <a:solidFill>
              <a:srgbClr val="CE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13" name="Freeform 388">
              <a:extLst>
                <a:ext uri="{FF2B5EF4-FFF2-40B4-BE49-F238E27FC236}">
                  <a16:creationId xmlns="" xmlns:a16="http://schemas.microsoft.com/office/drawing/2014/main" id="{70052BA4-FE4D-4B70-A1A5-A3A67E4D2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2733"/>
              <a:ext cx="725" cy="669"/>
            </a:xfrm>
            <a:custGeom>
              <a:avLst/>
              <a:gdLst>
                <a:gd name="T0" fmla="*/ 1212 w 414"/>
                <a:gd name="T1" fmla="*/ 860 h 358"/>
                <a:gd name="T2" fmla="*/ 853 w 414"/>
                <a:gd name="T3" fmla="*/ 335 h 358"/>
                <a:gd name="T4" fmla="*/ 334 w 414"/>
                <a:gd name="T5" fmla="*/ 32 h 358"/>
                <a:gd name="T6" fmla="*/ 9 w 414"/>
                <a:gd name="T7" fmla="*/ 108 h 358"/>
                <a:gd name="T8" fmla="*/ 0 w 414"/>
                <a:gd name="T9" fmla="*/ 120 h 358"/>
                <a:gd name="T10" fmla="*/ 270 w 414"/>
                <a:gd name="T11" fmla="*/ 80 h 358"/>
                <a:gd name="T12" fmla="*/ 816 w 414"/>
                <a:gd name="T13" fmla="*/ 387 h 358"/>
                <a:gd name="T14" fmla="*/ 1184 w 414"/>
                <a:gd name="T15" fmla="*/ 940 h 358"/>
                <a:gd name="T16" fmla="*/ 1200 w 414"/>
                <a:gd name="T17" fmla="*/ 1250 h 358"/>
                <a:gd name="T18" fmla="*/ 1208 w 414"/>
                <a:gd name="T19" fmla="*/ 1239 h 358"/>
                <a:gd name="T20" fmla="*/ 1212 w 414"/>
                <a:gd name="T21" fmla="*/ 860 h 3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4" h="358">
                  <a:moveTo>
                    <a:pt x="395" y="246"/>
                  </a:moveTo>
                  <a:cubicBezTo>
                    <a:pt x="374" y="194"/>
                    <a:pt x="333" y="141"/>
                    <a:pt x="278" y="96"/>
                  </a:cubicBezTo>
                  <a:cubicBezTo>
                    <a:pt x="224" y="51"/>
                    <a:pt x="164" y="20"/>
                    <a:pt x="109" y="9"/>
                  </a:cubicBezTo>
                  <a:cubicBezTo>
                    <a:pt x="60" y="0"/>
                    <a:pt x="22" y="7"/>
                    <a:pt x="3" y="31"/>
                  </a:cubicBezTo>
                  <a:cubicBezTo>
                    <a:pt x="2" y="32"/>
                    <a:pt x="1" y="33"/>
                    <a:pt x="0" y="34"/>
                  </a:cubicBezTo>
                  <a:cubicBezTo>
                    <a:pt x="23" y="22"/>
                    <a:pt x="53" y="20"/>
                    <a:pt x="88" y="23"/>
                  </a:cubicBezTo>
                  <a:cubicBezTo>
                    <a:pt x="149" y="29"/>
                    <a:pt x="210" y="64"/>
                    <a:pt x="266" y="111"/>
                  </a:cubicBezTo>
                  <a:cubicBezTo>
                    <a:pt x="323" y="157"/>
                    <a:pt x="369" y="211"/>
                    <a:pt x="386" y="269"/>
                  </a:cubicBezTo>
                  <a:cubicBezTo>
                    <a:pt x="395" y="303"/>
                    <a:pt x="400" y="333"/>
                    <a:pt x="391" y="358"/>
                  </a:cubicBezTo>
                  <a:cubicBezTo>
                    <a:pt x="392" y="357"/>
                    <a:pt x="393" y="356"/>
                    <a:pt x="394" y="355"/>
                  </a:cubicBezTo>
                  <a:cubicBezTo>
                    <a:pt x="413" y="331"/>
                    <a:pt x="414" y="293"/>
                    <a:pt x="395" y="246"/>
                  </a:cubicBezTo>
                  <a:close/>
                </a:path>
              </a:pathLst>
            </a:custGeom>
            <a:solidFill>
              <a:srgbClr val="9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14" name="Freeform 389">
              <a:extLst>
                <a:ext uri="{FF2B5EF4-FFF2-40B4-BE49-F238E27FC236}">
                  <a16:creationId xmlns="" xmlns:a16="http://schemas.microsoft.com/office/drawing/2014/main" id="{615507C1-24BA-4C69-BF75-3A568ACB7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940"/>
              <a:ext cx="58" cy="90"/>
            </a:xfrm>
            <a:custGeom>
              <a:avLst/>
              <a:gdLst>
                <a:gd name="T0" fmla="*/ 0 w 33"/>
                <a:gd name="T1" fmla="*/ 128 h 48"/>
                <a:gd name="T2" fmla="*/ 9 w 33"/>
                <a:gd name="T3" fmla="*/ 169 h 48"/>
                <a:gd name="T4" fmla="*/ 102 w 33"/>
                <a:gd name="T5" fmla="*/ 43 h 48"/>
                <a:gd name="T6" fmla="*/ 93 w 33"/>
                <a:gd name="T7" fmla="*/ 0 h 48"/>
                <a:gd name="T8" fmla="*/ 0 w 33"/>
                <a:gd name="T9" fmla="*/ 12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48">
                  <a:moveTo>
                    <a:pt x="0" y="36"/>
                  </a:moveTo>
                  <a:cubicBezTo>
                    <a:pt x="1" y="40"/>
                    <a:pt x="2" y="44"/>
                    <a:pt x="3" y="4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8"/>
                    <a:pt x="31" y="4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15" name="Freeform 390">
              <a:extLst>
                <a:ext uri="{FF2B5EF4-FFF2-40B4-BE49-F238E27FC236}">
                  <a16:creationId xmlns="" xmlns:a16="http://schemas.microsoft.com/office/drawing/2014/main" id="{8BECE7A8-AEB6-4F53-9098-89EB76004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2978"/>
              <a:ext cx="70" cy="117"/>
            </a:xfrm>
            <a:custGeom>
              <a:avLst/>
              <a:gdLst>
                <a:gd name="T0" fmla="*/ 0 w 40"/>
                <a:gd name="T1" fmla="*/ 124 h 63"/>
                <a:gd name="T2" fmla="*/ 32 w 40"/>
                <a:gd name="T3" fmla="*/ 217 h 63"/>
                <a:gd name="T4" fmla="*/ 123 w 40"/>
                <a:gd name="T5" fmla="*/ 93 h 63"/>
                <a:gd name="T6" fmla="*/ 93 w 40"/>
                <a:gd name="T7" fmla="*/ 0 h 63"/>
                <a:gd name="T8" fmla="*/ 0 w 40"/>
                <a:gd name="T9" fmla="*/ 124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63">
                  <a:moveTo>
                    <a:pt x="0" y="36"/>
                  </a:moveTo>
                  <a:cubicBezTo>
                    <a:pt x="3" y="45"/>
                    <a:pt x="6" y="54"/>
                    <a:pt x="10" y="63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6" y="18"/>
                    <a:pt x="33" y="9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16" name="Freeform 391">
              <a:extLst>
                <a:ext uri="{FF2B5EF4-FFF2-40B4-BE49-F238E27FC236}">
                  <a16:creationId xmlns="" xmlns:a16="http://schemas.microsoft.com/office/drawing/2014/main" id="{06603425-770C-4BF4-ADE3-0F9B74A4B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26"/>
              <a:ext cx="74" cy="92"/>
            </a:xfrm>
            <a:custGeom>
              <a:avLst/>
              <a:gdLst>
                <a:gd name="T0" fmla="*/ 0 w 42"/>
                <a:gd name="T1" fmla="*/ 130 h 49"/>
                <a:gd name="T2" fmla="*/ 37 w 42"/>
                <a:gd name="T3" fmla="*/ 173 h 49"/>
                <a:gd name="T4" fmla="*/ 130 w 42"/>
                <a:gd name="T5" fmla="*/ 45 h 49"/>
                <a:gd name="T6" fmla="*/ 93 w 42"/>
                <a:gd name="T7" fmla="*/ 0 h 49"/>
                <a:gd name="T8" fmla="*/ 0 w 42"/>
                <a:gd name="T9" fmla="*/ 13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9">
                  <a:moveTo>
                    <a:pt x="0" y="37"/>
                  </a:moveTo>
                  <a:cubicBezTo>
                    <a:pt x="4" y="41"/>
                    <a:pt x="8" y="45"/>
                    <a:pt x="12" y="4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8" y="9"/>
                    <a:pt x="34" y="5"/>
                    <a:pt x="30" y="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17" name="Freeform 392">
              <a:extLst>
                <a:ext uri="{FF2B5EF4-FFF2-40B4-BE49-F238E27FC236}">
                  <a16:creationId xmlns="" xmlns:a16="http://schemas.microsoft.com/office/drawing/2014/main" id="{FC1052DE-FBB1-42F8-85F8-85D90866B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" y="3256"/>
              <a:ext cx="60" cy="75"/>
            </a:xfrm>
            <a:custGeom>
              <a:avLst/>
              <a:gdLst>
                <a:gd name="T0" fmla="*/ 0 w 34"/>
                <a:gd name="T1" fmla="*/ 128 h 40"/>
                <a:gd name="T2" fmla="*/ 12 w 34"/>
                <a:gd name="T3" fmla="*/ 141 h 40"/>
                <a:gd name="T4" fmla="*/ 106 w 34"/>
                <a:gd name="T5" fmla="*/ 15 h 40"/>
                <a:gd name="T6" fmla="*/ 94 w 34"/>
                <a:gd name="T7" fmla="*/ 0 h 40"/>
                <a:gd name="T8" fmla="*/ 0 w 34"/>
                <a:gd name="T9" fmla="*/ 12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0">
                  <a:moveTo>
                    <a:pt x="0" y="36"/>
                  </a:moveTo>
                  <a:cubicBezTo>
                    <a:pt x="1" y="37"/>
                    <a:pt x="2" y="39"/>
                    <a:pt x="4" y="4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2"/>
                    <a:pt x="31" y="1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74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18" name="Freeform 393">
              <a:extLst>
                <a:ext uri="{FF2B5EF4-FFF2-40B4-BE49-F238E27FC236}">
                  <a16:creationId xmlns="" xmlns:a16="http://schemas.microsoft.com/office/drawing/2014/main" id="{9565F0EA-9B96-47EF-AC0C-A2973B9F1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3278"/>
              <a:ext cx="79" cy="92"/>
            </a:xfrm>
            <a:custGeom>
              <a:avLst/>
              <a:gdLst>
                <a:gd name="T0" fmla="*/ 0 w 45"/>
                <a:gd name="T1" fmla="*/ 128 h 49"/>
                <a:gd name="T2" fmla="*/ 46 w 45"/>
                <a:gd name="T3" fmla="*/ 173 h 49"/>
                <a:gd name="T4" fmla="*/ 139 w 45"/>
                <a:gd name="T5" fmla="*/ 45 h 49"/>
                <a:gd name="T6" fmla="*/ 93 w 45"/>
                <a:gd name="T7" fmla="*/ 0 h 49"/>
                <a:gd name="T8" fmla="*/ 0 w 45"/>
                <a:gd name="T9" fmla="*/ 128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9">
                  <a:moveTo>
                    <a:pt x="0" y="36"/>
                  </a:moveTo>
                  <a:cubicBezTo>
                    <a:pt x="5" y="41"/>
                    <a:pt x="10" y="45"/>
                    <a:pt x="15" y="49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0" y="9"/>
                    <a:pt x="35" y="4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19" name="Freeform 394">
              <a:extLst>
                <a:ext uri="{FF2B5EF4-FFF2-40B4-BE49-F238E27FC236}">
                  <a16:creationId xmlns="" xmlns:a16="http://schemas.microsoft.com/office/drawing/2014/main" id="{78FBF756-5035-4879-935F-7C15CE05E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" y="3486"/>
              <a:ext cx="63" cy="69"/>
            </a:xfrm>
            <a:custGeom>
              <a:avLst/>
              <a:gdLst>
                <a:gd name="T0" fmla="*/ 0 w 36"/>
                <a:gd name="T1" fmla="*/ 125 h 37"/>
                <a:gd name="T2" fmla="*/ 19 w 36"/>
                <a:gd name="T3" fmla="*/ 129 h 37"/>
                <a:gd name="T4" fmla="*/ 110 w 36"/>
                <a:gd name="T5" fmla="*/ 4 h 37"/>
                <a:gd name="T6" fmla="*/ 93 w 36"/>
                <a:gd name="T7" fmla="*/ 0 h 37"/>
                <a:gd name="T8" fmla="*/ 0 w 36"/>
                <a:gd name="T9" fmla="*/ 1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7">
                  <a:moveTo>
                    <a:pt x="0" y="36"/>
                  </a:moveTo>
                  <a:cubicBezTo>
                    <a:pt x="2" y="36"/>
                    <a:pt x="4" y="37"/>
                    <a:pt x="6" y="3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20" name="Freeform 395">
              <a:extLst>
                <a:ext uri="{FF2B5EF4-FFF2-40B4-BE49-F238E27FC236}">
                  <a16:creationId xmlns="" xmlns:a16="http://schemas.microsoft.com/office/drawing/2014/main" id="{803D380E-F15F-4DC2-8E2F-E7468A1E9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" y="3489"/>
              <a:ext cx="95" cy="69"/>
            </a:xfrm>
            <a:custGeom>
              <a:avLst/>
              <a:gdLst>
                <a:gd name="T0" fmla="*/ 0 w 54"/>
                <a:gd name="T1" fmla="*/ 125 h 37"/>
                <a:gd name="T2" fmla="*/ 74 w 54"/>
                <a:gd name="T3" fmla="*/ 129 h 37"/>
                <a:gd name="T4" fmla="*/ 167 w 54"/>
                <a:gd name="T5" fmla="*/ 4 h 37"/>
                <a:gd name="T6" fmla="*/ 93 w 54"/>
                <a:gd name="T7" fmla="*/ 0 h 37"/>
                <a:gd name="T8" fmla="*/ 0 w 54"/>
                <a:gd name="T9" fmla="*/ 1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37">
                  <a:moveTo>
                    <a:pt x="0" y="36"/>
                  </a:moveTo>
                  <a:cubicBezTo>
                    <a:pt x="8" y="37"/>
                    <a:pt x="16" y="37"/>
                    <a:pt x="24" y="3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46" y="1"/>
                    <a:pt x="38" y="1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21" name="Freeform 396">
              <a:extLst>
                <a:ext uri="{FF2B5EF4-FFF2-40B4-BE49-F238E27FC236}">
                  <a16:creationId xmlns="" xmlns:a16="http://schemas.microsoft.com/office/drawing/2014/main" id="{233AD2DB-8560-4812-B2BC-94D541D84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" y="3489"/>
              <a:ext cx="70" cy="69"/>
            </a:xfrm>
            <a:custGeom>
              <a:avLst/>
              <a:gdLst>
                <a:gd name="T0" fmla="*/ 0 w 40"/>
                <a:gd name="T1" fmla="*/ 129 h 37"/>
                <a:gd name="T2" fmla="*/ 32 w 40"/>
                <a:gd name="T3" fmla="*/ 125 h 37"/>
                <a:gd name="T4" fmla="*/ 123 w 40"/>
                <a:gd name="T5" fmla="*/ 0 h 37"/>
                <a:gd name="T6" fmla="*/ 93 w 40"/>
                <a:gd name="T7" fmla="*/ 4 h 37"/>
                <a:gd name="T8" fmla="*/ 0 w 40"/>
                <a:gd name="T9" fmla="*/ 12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7">
                  <a:moveTo>
                    <a:pt x="0" y="37"/>
                  </a:moveTo>
                  <a:cubicBezTo>
                    <a:pt x="4" y="37"/>
                    <a:pt x="7" y="36"/>
                    <a:pt x="10" y="3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0"/>
                    <a:pt x="30" y="1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74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22" name="Freeform 397">
              <a:extLst>
                <a:ext uri="{FF2B5EF4-FFF2-40B4-BE49-F238E27FC236}">
                  <a16:creationId xmlns="" xmlns:a16="http://schemas.microsoft.com/office/drawing/2014/main" id="{DCF49953-E0D6-4C6A-B2C6-F8B7729B7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2980"/>
              <a:ext cx="697" cy="474"/>
            </a:xfrm>
            <a:custGeom>
              <a:avLst/>
              <a:gdLst>
                <a:gd name="T0" fmla="*/ 1221 w 398"/>
                <a:gd name="T1" fmla="*/ 760 h 254"/>
                <a:gd name="T2" fmla="*/ 905 w 398"/>
                <a:gd name="T3" fmla="*/ 821 h 254"/>
                <a:gd name="T4" fmla="*/ 387 w 398"/>
                <a:gd name="T5" fmla="*/ 519 h 254"/>
                <a:gd name="T6" fmla="*/ 0 w 398"/>
                <a:gd name="T7" fmla="*/ 0 h 254"/>
                <a:gd name="T8" fmla="*/ 0 w 398"/>
                <a:gd name="T9" fmla="*/ 0 h 254"/>
                <a:gd name="T10" fmla="*/ 9 w 398"/>
                <a:gd name="T11" fmla="*/ 24 h 254"/>
                <a:gd name="T12" fmla="*/ 364 w 398"/>
                <a:gd name="T13" fmla="*/ 547 h 254"/>
                <a:gd name="T14" fmla="*/ 886 w 398"/>
                <a:gd name="T15" fmla="*/ 849 h 254"/>
                <a:gd name="T16" fmla="*/ 1212 w 398"/>
                <a:gd name="T17" fmla="*/ 776 h 254"/>
                <a:gd name="T18" fmla="*/ 1221 w 398"/>
                <a:gd name="T19" fmla="*/ 760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8" h="254">
                  <a:moveTo>
                    <a:pt x="398" y="218"/>
                  </a:moveTo>
                  <a:cubicBezTo>
                    <a:pt x="378" y="239"/>
                    <a:pt x="342" y="245"/>
                    <a:pt x="295" y="236"/>
                  </a:cubicBezTo>
                  <a:cubicBezTo>
                    <a:pt x="241" y="225"/>
                    <a:pt x="180" y="194"/>
                    <a:pt x="126" y="149"/>
                  </a:cubicBezTo>
                  <a:cubicBezTo>
                    <a:pt x="72" y="104"/>
                    <a:pt x="21" y="5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7"/>
                  </a:cubicBezTo>
                  <a:cubicBezTo>
                    <a:pt x="24" y="59"/>
                    <a:pt x="65" y="112"/>
                    <a:pt x="119" y="157"/>
                  </a:cubicBezTo>
                  <a:cubicBezTo>
                    <a:pt x="174" y="202"/>
                    <a:pt x="234" y="233"/>
                    <a:pt x="289" y="244"/>
                  </a:cubicBezTo>
                  <a:cubicBezTo>
                    <a:pt x="338" y="254"/>
                    <a:pt x="376" y="246"/>
                    <a:pt x="395" y="223"/>
                  </a:cubicBezTo>
                  <a:cubicBezTo>
                    <a:pt x="396" y="221"/>
                    <a:pt x="397" y="220"/>
                    <a:pt x="398" y="218"/>
                  </a:cubicBezTo>
                  <a:close/>
                </a:path>
              </a:pathLst>
            </a:custGeom>
            <a:solidFill>
              <a:srgbClr val="C1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23" name="Freeform 398">
              <a:extLst>
                <a:ext uri="{FF2B5EF4-FFF2-40B4-BE49-F238E27FC236}">
                  <a16:creationId xmlns="" xmlns:a16="http://schemas.microsoft.com/office/drawing/2014/main" id="{887DEBC5-7C4A-4725-AB68-ED55D5D44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3006"/>
              <a:ext cx="685" cy="470"/>
            </a:xfrm>
            <a:custGeom>
              <a:avLst/>
              <a:gdLst>
                <a:gd name="T0" fmla="*/ 1200 w 391"/>
                <a:gd name="T1" fmla="*/ 752 h 252"/>
                <a:gd name="T2" fmla="*/ 878 w 391"/>
                <a:gd name="T3" fmla="*/ 817 h 252"/>
                <a:gd name="T4" fmla="*/ 363 w 391"/>
                <a:gd name="T5" fmla="*/ 528 h 252"/>
                <a:gd name="T6" fmla="*/ 0 w 391"/>
                <a:gd name="T7" fmla="*/ 0 h 252"/>
                <a:gd name="T8" fmla="*/ 0 w 391"/>
                <a:gd name="T9" fmla="*/ 0 h 252"/>
                <a:gd name="T10" fmla="*/ 9 w 391"/>
                <a:gd name="T11" fmla="*/ 24 h 252"/>
                <a:gd name="T12" fmla="*/ 343 w 391"/>
                <a:gd name="T13" fmla="*/ 539 h 252"/>
                <a:gd name="T14" fmla="*/ 862 w 391"/>
                <a:gd name="T15" fmla="*/ 841 h 252"/>
                <a:gd name="T16" fmla="*/ 1191 w 391"/>
                <a:gd name="T17" fmla="*/ 768 h 252"/>
                <a:gd name="T18" fmla="*/ 1200 w 391"/>
                <a:gd name="T19" fmla="*/ 752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1" h="252">
                  <a:moveTo>
                    <a:pt x="391" y="216"/>
                  </a:moveTo>
                  <a:cubicBezTo>
                    <a:pt x="370" y="237"/>
                    <a:pt x="332" y="244"/>
                    <a:pt x="286" y="235"/>
                  </a:cubicBezTo>
                  <a:cubicBezTo>
                    <a:pt x="231" y="224"/>
                    <a:pt x="172" y="197"/>
                    <a:pt x="118" y="152"/>
                  </a:cubicBezTo>
                  <a:cubicBezTo>
                    <a:pt x="64" y="107"/>
                    <a:pt x="21" y="5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7"/>
                  </a:cubicBezTo>
                  <a:cubicBezTo>
                    <a:pt x="23" y="59"/>
                    <a:pt x="58" y="110"/>
                    <a:pt x="112" y="155"/>
                  </a:cubicBezTo>
                  <a:cubicBezTo>
                    <a:pt x="166" y="200"/>
                    <a:pt x="226" y="231"/>
                    <a:pt x="281" y="242"/>
                  </a:cubicBezTo>
                  <a:cubicBezTo>
                    <a:pt x="330" y="252"/>
                    <a:pt x="368" y="244"/>
                    <a:pt x="388" y="221"/>
                  </a:cubicBezTo>
                  <a:cubicBezTo>
                    <a:pt x="389" y="219"/>
                    <a:pt x="390" y="218"/>
                    <a:pt x="391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24" name="Freeform 399">
              <a:extLst>
                <a:ext uri="{FF2B5EF4-FFF2-40B4-BE49-F238E27FC236}">
                  <a16:creationId xmlns="" xmlns:a16="http://schemas.microsoft.com/office/drawing/2014/main" id="{B0814D2C-3E25-4993-AB23-D53610094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2770"/>
              <a:ext cx="700" cy="632"/>
            </a:xfrm>
            <a:custGeom>
              <a:avLst/>
              <a:gdLst>
                <a:gd name="T0" fmla="*/ 0 w 400"/>
                <a:gd name="T1" fmla="*/ 49 h 338"/>
                <a:gd name="T2" fmla="*/ 270 w 400"/>
                <a:gd name="T3" fmla="*/ 11 h 338"/>
                <a:gd name="T4" fmla="*/ 816 w 400"/>
                <a:gd name="T5" fmla="*/ 318 h 338"/>
                <a:gd name="T6" fmla="*/ 1183 w 400"/>
                <a:gd name="T7" fmla="*/ 871 h 338"/>
                <a:gd name="T8" fmla="*/ 1197 w 400"/>
                <a:gd name="T9" fmla="*/ 1182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" h="338">
                  <a:moveTo>
                    <a:pt x="0" y="14"/>
                  </a:moveTo>
                  <a:cubicBezTo>
                    <a:pt x="23" y="2"/>
                    <a:pt x="53" y="0"/>
                    <a:pt x="88" y="3"/>
                  </a:cubicBezTo>
                  <a:cubicBezTo>
                    <a:pt x="149" y="9"/>
                    <a:pt x="210" y="44"/>
                    <a:pt x="266" y="91"/>
                  </a:cubicBezTo>
                  <a:cubicBezTo>
                    <a:pt x="323" y="137"/>
                    <a:pt x="369" y="191"/>
                    <a:pt x="386" y="249"/>
                  </a:cubicBezTo>
                  <a:cubicBezTo>
                    <a:pt x="395" y="283"/>
                    <a:pt x="400" y="313"/>
                    <a:pt x="391" y="338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25" name="Freeform 400">
              <a:extLst>
                <a:ext uri="{FF2B5EF4-FFF2-40B4-BE49-F238E27FC236}">
                  <a16:creationId xmlns="" xmlns:a16="http://schemas.microsoft.com/office/drawing/2014/main" id="{108CA8FD-D4A2-494B-8419-99A1DC320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2759"/>
              <a:ext cx="902" cy="855"/>
            </a:xfrm>
            <a:custGeom>
              <a:avLst/>
              <a:gdLst>
                <a:gd name="T0" fmla="*/ 1487 w 515"/>
                <a:gd name="T1" fmla="*/ 1374 h 458"/>
                <a:gd name="T2" fmla="*/ 531 w 515"/>
                <a:gd name="T3" fmla="*/ 1157 h 458"/>
                <a:gd name="T4" fmla="*/ 166 w 515"/>
                <a:gd name="T5" fmla="*/ 129 h 458"/>
                <a:gd name="T6" fmla="*/ 257 w 515"/>
                <a:gd name="T7" fmla="*/ 0 h 458"/>
                <a:gd name="T8" fmla="*/ 624 w 515"/>
                <a:gd name="T9" fmla="*/ 1029 h 458"/>
                <a:gd name="T10" fmla="*/ 1580 w 515"/>
                <a:gd name="T11" fmla="*/ 1243 h 458"/>
                <a:gd name="T12" fmla="*/ 1487 w 515"/>
                <a:gd name="T13" fmla="*/ 1374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5" h="458">
                  <a:moveTo>
                    <a:pt x="485" y="394"/>
                  </a:moveTo>
                  <a:cubicBezTo>
                    <a:pt x="432" y="458"/>
                    <a:pt x="292" y="430"/>
                    <a:pt x="173" y="332"/>
                  </a:cubicBezTo>
                  <a:cubicBezTo>
                    <a:pt x="54" y="233"/>
                    <a:pt x="0" y="101"/>
                    <a:pt x="54" y="3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0" y="65"/>
                    <a:pt x="84" y="197"/>
                    <a:pt x="203" y="295"/>
                  </a:cubicBezTo>
                  <a:cubicBezTo>
                    <a:pt x="322" y="394"/>
                    <a:pt x="462" y="422"/>
                    <a:pt x="515" y="357"/>
                  </a:cubicBezTo>
                  <a:lnTo>
                    <a:pt x="485" y="39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26" name="Freeform 401">
              <a:extLst>
                <a:ext uri="{FF2B5EF4-FFF2-40B4-BE49-F238E27FC236}">
                  <a16:creationId xmlns="" xmlns:a16="http://schemas.microsoft.com/office/drawing/2014/main" id="{6CECF5FD-AE57-49C7-A862-B808B983C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2640"/>
              <a:ext cx="942" cy="907"/>
            </a:xfrm>
            <a:custGeom>
              <a:avLst/>
              <a:gdLst>
                <a:gd name="T0" fmla="*/ 166 w 538"/>
                <a:gd name="T1" fmla="*/ 222 h 486"/>
                <a:gd name="T2" fmla="*/ 1122 w 538"/>
                <a:gd name="T3" fmla="*/ 439 h 486"/>
                <a:gd name="T4" fmla="*/ 1487 w 538"/>
                <a:gd name="T5" fmla="*/ 1467 h 486"/>
                <a:gd name="T6" fmla="*/ 531 w 538"/>
                <a:gd name="T7" fmla="*/ 1250 h 486"/>
                <a:gd name="T8" fmla="*/ 166 w 538"/>
                <a:gd name="T9" fmla="*/ 222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486">
                  <a:moveTo>
                    <a:pt x="54" y="64"/>
                  </a:moveTo>
                  <a:cubicBezTo>
                    <a:pt x="107" y="0"/>
                    <a:pt x="247" y="27"/>
                    <a:pt x="366" y="126"/>
                  </a:cubicBezTo>
                  <a:cubicBezTo>
                    <a:pt x="485" y="225"/>
                    <a:pt x="538" y="357"/>
                    <a:pt x="485" y="421"/>
                  </a:cubicBezTo>
                  <a:cubicBezTo>
                    <a:pt x="432" y="486"/>
                    <a:pt x="292" y="458"/>
                    <a:pt x="173" y="359"/>
                  </a:cubicBezTo>
                  <a:cubicBezTo>
                    <a:pt x="54" y="261"/>
                    <a:pt x="0" y="129"/>
                    <a:pt x="54" y="6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27" name="Freeform 402">
              <a:extLst>
                <a:ext uri="{FF2B5EF4-FFF2-40B4-BE49-F238E27FC236}">
                  <a16:creationId xmlns="" xmlns:a16="http://schemas.microsoft.com/office/drawing/2014/main" id="{3472D127-9A86-4E58-B819-DBE2670FF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2733"/>
              <a:ext cx="755" cy="721"/>
            </a:xfrm>
            <a:custGeom>
              <a:avLst/>
              <a:gdLst>
                <a:gd name="T0" fmla="*/ 58 w 431"/>
                <a:gd name="T1" fmla="*/ 486 h 386"/>
                <a:gd name="T2" fmla="*/ 58 w 431"/>
                <a:gd name="T3" fmla="*/ 486 h 386"/>
                <a:gd name="T4" fmla="*/ 61 w 431"/>
                <a:gd name="T5" fmla="*/ 108 h 386"/>
                <a:gd name="T6" fmla="*/ 387 w 431"/>
                <a:gd name="T7" fmla="*/ 32 h 386"/>
                <a:gd name="T8" fmla="*/ 906 w 431"/>
                <a:gd name="T9" fmla="*/ 334 h 386"/>
                <a:gd name="T10" fmla="*/ 1265 w 431"/>
                <a:gd name="T11" fmla="*/ 857 h 386"/>
                <a:gd name="T12" fmla="*/ 1261 w 431"/>
                <a:gd name="T13" fmla="*/ 1238 h 386"/>
                <a:gd name="T14" fmla="*/ 935 w 431"/>
                <a:gd name="T15" fmla="*/ 1311 h 386"/>
                <a:gd name="T16" fmla="*/ 413 w 431"/>
                <a:gd name="T17" fmla="*/ 1009 h 386"/>
                <a:gd name="T18" fmla="*/ 58 w 431"/>
                <a:gd name="T19" fmla="*/ 486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1" h="386">
                  <a:moveTo>
                    <a:pt x="19" y="139"/>
                  </a:moveTo>
                  <a:cubicBezTo>
                    <a:pt x="19" y="139"/>
                    <a:pt x="19" y="139"/>
                    <a:pt x="19" y="139"/>
                  </a:cubicBezTo>
                  <a:cubicBezTo>
                    <a:pt x="0" y="93"/>
                    <a:pt x="0" y="54"/>
                    <a:pt x="20" y="31"/>
                  </a:cubicBezTo>
                  <a:cubicBezTo>
                    <a:pt x="39" y="7"/>
                    <a:pt x="77" y="0"/>
                    <a:pt x="126" y="9"/>
                  </a:cubicBezTo>
                  <a:cubicBezTo>
                    <a:pt x="181" y="20"/>
                    <a:pt x="241" y="51"/>
                    <a:pt x="295" y="96"/>
                  </a:cubicBezTo>
                  <a:cubicBezTo>
                    <a:pt x="350" y="141"/>
                    <a:pt x="391" y="194"/>
                    <a:pt x="412" y="246"/>
                  </a:cubicBezTo>
                  <a:cubicBezTo>
                    <a:pt x="431" y="293"/>
                    <a:pt x="430" y="331"/>
                    <a:pt x="411" y="355"/>
                  </a:cubicBezTo>
                  <a:cubicBezTo>
                    <a:pt x="392" y="378"/>
                    <a:pt x="354" y="386"/>
                    <a:pt x="305" y="376"/>
                  </a:cubicBezTo>
                  <a:cubicBezTo>
                    <a:pt x="250" y="365"/>
                    <a:pt x="190" y="334"/>
                    <a:pt x="135" y="289"/>
                  </a:cubicBezTo>
                  <a:cubicBezTo>
                    <a:pt x="81" y="244"/>
                    <a:pt x="40" y="191"/>
                    <a:pt x="19" y="139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28" name="Freeform 403">
              <a:extLst>
                <a:ext uri="{FF2B5EF4-FFF2-40B4-BE49-F238E27FC236}">
                  <a16:creationId xmlns="" xmlns:a16="http://schemas.microsoft.com/office/drawing/2014/main" id="{C3FF3640-E0E2-4549-AF2F-91534EB5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3164"/>
              <a:ext cx="30" cy="47"/>
            </a:xfrm>
            <a:custGeom>
              <a:avLst/>
              <a:gdLst>
                <a:gd name="T0" fmla="*/ 53 w 17"/>
                <a:gd name="T1" fmla="*/ 88 h 25"/>
                <a:gd name="T2" fmla="*/ 0 w 17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5">
                  <a:moveTo>
                    <a:pt x="17" y="25"/>
                  </a:moveTo>
                  <a:cubicBezTo>
                    <a:pt x="13" y="17"/>
                    <a:pt x="8" y="8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29" name="Line 404">
              <a:extLst>
                <a:ext uri="{FF2B5EF4-FFF2-40B4-BE49-F238E27FC236}">
                  <a16:creationId xmlns="" xmlns:a16="http://schemas.microsoft.com/office/drawing/2014/main" id="{7DB6001A-7D19-4C3C-9E5D-5CCB2F49D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3204"/>
              <a:ext cx="1" cy="4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30" name="Freeform 405">
              <a:extLst>
                <a:ext uri="{FF2B5EF4-FFF2-40B4-BE49-F238E27FC236}">
                  <a16:creationId xmlns="" xmlns:a16="http://schemas.microsoft.com/office/drawing/2014/main" id="{BE7DB043-606D-49FF-A8A0-2895FD42C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3060"/>
              <a:ext cx="70" cy="183"/>
            </a:xfrm>
            <a:custGeom>
              <a:avLst/>
              <a:gdLst>
                <a:gd name="T0" fmla="*/ 0 w 40"/>
                <a:gd name="T1" fmla="*/ 0 h 98"/>
                <a:gd name="T2" fmla="*/ 123 w 40"/>
                <a:gd name="T3" fmla="*/ 269 h 98"/>
                <a:gd name="T4" fmla="*/ 114 w 40"/>
                <a:gd name="T5" fmla="*/ 342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98">
                  <a:moveTo>
                    <a:pt x="0" y="0"/>
                  </a:moveTo>
                  <a:cubicBezTo>
                    <a:pt x="25" y="23"/>
                    <a:pt x="40" y="49"/>
                    <a:pt x="40" y="77"/>
                  </a:cubicBezTo>
                  <a:cubicBezTo>
                    <a:pt x="40" y="84"/>
                    <a:pt x="39" y="91"/>
                    <a:pt x="37" y="9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31" name="Freeform 406">
              <a:extLst>
                <a:ext uri="{FF2B5EF4-FFF2-40B4-BE49-F238E27FC236}">
                  <a16:creationId xmlns="" xmlns:a16="http://schemas.microsoft.com/office/drawing/2014/main" id="{AA45194D-E9C5-4CD7-825D-D209C4885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3075"/>
              <a:ext cx="63" cy="147"/>
            </a:xfrm>
            <a:custGeom>
              <a:avLst/>
              <a:gdLst>
                <a:gd name="T0" fmla="*/ 107 w 36"/>
                <a:gd name="T1" fmla="*/ 274 h 79"/>
                <a:gd name="T2" fmla="*/ 110 w 36"/>
                <a:gd name="T3" fmla="*/ 238 h 79"/>
                <a:gd name="T4" fmla="*/ 0 w 36"/>
                <a:gd name="T5" fmla="*/ 0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79">
                  <a:moveTo>
                    <a:pt x="35" y="79"/>
                  </a:moveTo>
                  <a:cubicBezTo>
                    <a:pt x="36" y="76"/>
                    <a:pt x="36" y="73"/>
                    <a:pt x="36" y="69"/>
                  </a:cubicBezTo>
                  <a:cubicBezTo>
                    <a:pt x="36" y="45"/>
                    <a:pt x="23" y="2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32" name="Freeform 407">
              <a:extLst>
                <a:ext uri="{FF2B5EF4-FFF2-40B4-BE49-F238E27FC236}">
                  <a16:creationId xmlns="" xmlns:a16="http://schemas.microsoft.com/office/drawing/2014/main" id="{86E8F683-0AB3-4B05-8DBC-F5D3CB9A5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3073"/>
              <a:ext cx="19" cy="30"/>
            </a:xfrm>
            <a:custGeom>
              <a:avLst/>
              <a:gdLst>
                <a:gd name="T0" fmla="*/ 9 w 11"/>
                <a:gd name="T1" fmla="*/ 0 h 16"/>
                <a:gd name="T2" fmla="*/ 3 w 11"/>
                <a:gd name="T3" fmla="*/ 17 h 16"/>
                <a:gd name="T4" fmla="*/ 17 w 11"/>
                <a:gd name="T5" fmla="*/ 8 h 16"/>
                <a:gd name="T6" fmla="*/ 12 w 11"/>
                <a:gd name="T7" fmla="*/ 32 h 16"/>
                <a:gd name="T8" fmla="*/ 33 w 11"/>
                <a:gd name="T9" fmla="*/ 2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5"/>
                    <a:pt x="5" y="1"/>
                    <a:pt x="6" y="2"/>
                  </a:cubicBezTo>
                  <a:cubicBezTo>
                    <a:pt x="9" y="4"/>
                    <a:pt x="4" y="7"/>
                    <a:pt x="4" y="9"/>
                  </a:cubicBezTo>
                  <a:cubicBezTo>
                    <a:pt x="2" y="16"/>
                    <a:pt x="9" y="9"/>
                    <a:pt x="11" y="7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33" name="Freeform 408">
              <a:extLst>
                <a:ext uri="{FF2B5EF4-FFF2-40B4-BE49-F238E27FC236}">
                  <a16:creationId xmlns="" xmlns:a16="http://schemas.microsoft.com/office/drawing/2014/main" id="{6DE37A31-E7CA-4A57-A0BD-833B00F2D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3060"/>
              <a:ext cx="17" cy="17"/>
            </a:xfrm>
            <a:custGeom>
              <a:avLst/>
              <a:gdLst>
                <a:gd name="T0" fmla="*/ 0 w 10"/>
                <a:gd name="T1" fmla="*/ 11 h 9"/>
                <a:gd name="T2" fmla="*/ 12 w 10"/>
                <a:gd name="T3" fmla="*/ 4 h 9"/>
                <a:gd name="T4" fmla="*/ 9 w 10"/>
                <a:gd name="T5" fmla="*/ 28 h 9"/>
                <a:gd name="T6" fmla="*/ 29 w 10"/>
                <a:gd name="T7" fmla="*/ 15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0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4" y="3"/>
                    <a:pt x="1" y="7"/>
                    <a:pt x="3" y="8"/>
                  </a:cubicBezTo>
                  <a:cubicBezTo>
                    <a:pt x="5" y="9"/>
                    <a:pt x="9" y="5"/>
                    <a:pt x="10" y="4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34" name="Freeform 409">
              <a:extLst>
                <a:ext uri="{FF2B5EF4-FFF2-40B4-BE49-F238E27FC236}">
                  <a16:creationId xmlns="" xmlns:a16="http://schemas.microsoft.com/office/drawing/2014/main" id="{DAEBDB74-BC15-400F-B46C-B629EA80A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3166"/>
              <a:ext cx="7" cy="11"/>
            </a:xfrm>
            <a:custGeom>
              <a:avLst/>
              <a:gdLst>
                <a:gd name="T0" fmla="*/ 0 w 4"/>
                <a:gd name="T1" fmla="*/ 7 h 6"/>
                <a:gd name="T2" fmla="*/ 12 w 4"/>
                <a:gd name="T3" fmla="*/ 4 h 6"/>
                <a:gd name="T4" fmla="*/ 7 w 4"/>
                <a:gd name="T5" fmla="*/ 2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4" y="3"/>
                    <a:pt x="3" y="4"/>
                    <a:pt x="2" y="6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35" name="Freeform 410">
              <a:extLst>
                <a:ext uri="{FF2B5EF4-FFF2-40B4-BE49-F238E27FC236}">
                  <a16:creationId xmlns="" xmlns:a16="http://schemas.microsoft.com/office/drawing/2014/main" id="{B9BBA7C0-E876-43F6-A3BD-F5C81AC82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3202"/>
              <a:ext cx="7" cy="7"/>
            </a:xfrm>
            <a:custGeom>
              <a:avLst/>
              <a:gdLst>
                <a:gd name="T0" fmla="*/ 7 w 4"/>
                <a:gd name="T1" fmla="*/ 12 h 4"/>
                <a:gd name="T2" fmla="*/ 9 w 4"/>
                <a:gd name="T3" fmla="*/ 0 h 4"/>
                <a:gd name="T4" fmla="*/ 0 w 4"/>
                <a:gd name="T5" fmla="*/ 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2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36" name="Freeform 411">
              <a:extLst>
                <a:ext uri="{FF2B5EF4-FFF2-40B4-BE49-F238E27FC236}">
                  <a16:creationId xmlns="" xmlns:a16="http://schemas.microsoft.com/office/drawing/2014/main" id="{338AF764-87F7-40ED-9F47-7ABE343F7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3209"/>
              <a:ext cx="12" cy="10"/>
            </a:xfrm>
            <a:custGeom>
              <a:avLst/>
              <a:gdLst>
                <a:gd name="T0" fmla="*/ 5 w 7"/>
                <a:gd name="T1" fmla="*/ 16 h 5"/>
                <a:gd name="T2" fmla="*/ 3 w 7"/>
                <a:gd name="T3" fmla="*/ 20 h 5"/>
                <a:gd name="T4" fmla="*/ 17 w 7"/>
                <a:gd name="T5" fmla="*/ 16 h 5"/>
                <a:gd name="T6" fmla="*/ 0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2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5" y="5"/>
                    <a:pt x="6" y="4"/>
                  </a:cubicBezTo>
                  <a:cubicBezTo>
                    <a:pt x="7" y="1"/>
                    <a:pt x="2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37" name="Freeform 412">
              <a:extLst>
                <a:ext uri="{FF2B5EF4-FFF2-40B4-BE49-F238E27FC236}">
                  <a16:creationId xmlns="" xmlns:a16="http://schemas.microsoft.com/office/drawing/2014/main" id="{CB90C29D-F417-4168-922B-017AFDE32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245"/>
              <a:ext cx="5" cy="2"/>
            </a:xfrm>
            <a:custGeom>
              <a:avLst/>
              <a:gdLst>
                <a:gd name="T0" fmla="*/ 0 w 3"/>
                <a:gd name="T1" fmla="*/ 0 h 1"/>
                <a:gd name="T2" fmla="*/ 8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38" name="Freeform 413">
              <a:extLst>
                <a:ext uri="{FF2B5EF4-FFF2-40B4-BE49-F238E27FC236}">
                  <a16:creationId xmlns="" xmlns:a16="http://schemas.microsoft.com/office/drawing/2014/main" id="{80A7CD2F-E6F2-49BA-9040-53A4F1093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3342"/>
              <a:ext cx="17" cy="140"/>
            </a:xfrm>
            <a:custGeom>
              <a:avLst/>
              <a:gdLst>
                <a:gd name="T0" fmla="*/ 0 w 10"/>
                <a:gd name="T1" fmla="*/ 226 h 75"/>
                <a:gd name="T2" fmla="*/ 29 w 10"/>
                <a:gd name="T3" fmla="*/ 261 h 75"/>
                <a:gd name="T4" fmla="*/ 29 w 10"/>
                <a:gd name="T5" fmla="*/ 35 h 75"/>
                <a:gd name="T6" fmla="*/ 0 w 10"/>
                <a:gd name="T7" fmla="*/ 0 h 75"/>
                <a:gd name="T8" fmla="*/ 0 w 10"/>
                <a:gd name="T9" fmla="*/ 226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5">
                  <a:moveTo>
                    <a:pt x="0" y="65"/>
                  </a:moveTo>
                  <a:cubicBezTo>
                    <a:pt x="3" y="68"/>
                    <a:pt x="7" y="72"/>
                    <a:pt x="10" y="7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7" y="6"/>
                    <a:pt x="3" y="3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39" name="Freeform 414">
              <a:extLst>
                <a:ext uri="{FF2B5EF4-FFF2-40B4-BE49-F238E27FC236}">
                  <a16:creationId xmlns="" xmlns:a16="http://schemas.microsoft.com/office/drawing/2014/main" id="{5182E9B8-D8C7-409E-82EC-0CEBE5963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" y="3416"/>
              <a:ext cx="7" cy="126"/>
            </a:xfrm>
            <a:custGeom>
              <a:avLst/>
              <a:gdLst>
                <a:gd name="T0" fmla="*/ 12 w 4"/>
                <a:gd name="T1" fmla="*/ 229 h 67"/>
                <a:gd name="T2" fmla="*/ 0 w 4"/>
                <a:gd name="T3" fmla="*/ 237 h 67"/>
                <a:gd name="T4" fmla="*/ 0 w 4"/>
                <a:gd name="T5" fmla="*/ 8 h 67"/>
                <a:gd name="T6" fmla="*/ 12 w 4"/>
                <a:gd name="T7" fmla="*/ 0 h 67"/>
                <a:gd name="T8" fmla="*/ 12 w 4"/>
                <a:gd name="T9" fmla="*/ 22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7">
                  <a:moveTo>
                    <a:pt x="4" y="65"/>
                  </a:moveTo>
                  <a:cubicBezTo>
                    <a:pt x="3" y="66"/>
                    <a:pt x="1" y="67"/>
                    <a:pt x="0" y="6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lnTo>
                    <a:pt x="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40" name="Freeform 415">
              <a:extLst>
                <a:ext uri="{FF2B5EF4-FFF2-40B4-BE49-F238E27FC236}">
                  <a16:creationId xmlns="" xmlns:a16="http://schemas.microsoft.com/office/drawing/2014/main" id="{AC27BEAE-CC01-4AC0-B8AC-5442075CD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3392"/>
              <a:ext cx="41" cy="122"/>
            </a:xfrm>
            <a:custGeom>
              <a:avLst/>
              <a:gdLst>
                <a:gd name="T0" fmla="*/ 0 w 23"/>
                <a:gd name="T1" fmla="*/ 229 h 65"/>
                <a:gd name="T2" fmla="*/ 73 w 23"/>
                <a:gd name="T3" fmla="*/ 180 h 65"/>
                <a:gd name="T4" fmla="*/ 73 w 23"/>
                <a:gd name="T5" fmla="*/ 0 h 65"/>
                <a:gd name="T6" fmla="*/ 0 w 23"/>
                <a:gd name="T7" fmla="*/ 49 h 65"/>
                <a:gd name="T8" fmla="*/ 0 w 23"/>
                <a:gd name="T9" fmla="*/ 22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cubicBezTo>
                    <a:pt x="8" y="60"/>
                    <a:pt x="16" y="55"/>
                    <a:pt x="23" y="5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5"/>
                    <a:pt x="8" y="10"/>
                    <a:pt x="0" y="14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41" name="Freeform 416">
              <a:extLst>
                <a:ext uri="{FF2B5EF4-FFF2-40B4-BE49-F238E27FC236}">
                  <a16:creationId xmlns="" xmlns:a16="http://schemas.microsoft.com/office/drawing/2014/main" id="{7B4C0DAA-6822-43EE-AA0F-3E1FE1656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28"/>
              <a:ext cx="30" cy="110"/>
            </a:xfrm>
            <a:custGeom>
              <a:avLst/>
              <a:gdLst>
                <a:gd name="T0" fmla="*/ 0 w 17"/>
                <a:gd name="T1" fmla="*/ 205 h 59"/>
                <a:gd name="T2" fmla="*/ 53 w 17"/>
                <a:gd name="T3" fmla="*/ 181 h 59"/>
                <a:gd name="T4" fmla="*/ 53 w 17"/>
                <a:gd name="T5" fmla="*/ 0 h 59"/>
                <a:gd name="T6" fmla="*/ 0 w 17"/>
                <a:gd name="T7" fmla="*/ 28 h 59"/>
                <a:gd name="T8" fmla="*/ 0 w 17"/>
                <a:gd name="T9" fmla="*/ 20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9">
                  <a:moveTo>
                    <a:pt x="0" y="59"/>
                  </a:moveTo>
                  <a:cubicBezTo>
                    <a:pt x="6" y="57"/>
                    <a:pt x="11" y="54"/>
                    <a:pt x="17" y="5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6" y="5"/>
                    <a:pt x="0" y="8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42" name="Freeform 417">
              <a:extLst>
                <a:ext uri="{FF2B5EF4-FFF2-40B4-BE49-F238E27FC236}">
                  <a16:creationId xmlns="" xmlns:a16="http://schemas.microsoft.com/office/drawing/2014/main" id="{18089591-B13E-4044-A85E-0DAC688B6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342"/>
              <a:ext cx="18" cy="116"/>
            </a:xfrm>
            <a:custGeom>
              <a:avLst/>
              <a:gdLst>
                <a:gd name="T0" fmla="*/ 0 w 10"/>
                <a:gd name="T1" fmla="*/ 36 h 62"/>
                <a:gd name="T2" fmla="*/ 0 w 10"/>
                <a:gd name="T3" fmla="*/ 217 h 62"/>
                <a:gd name="T4" fmla="*/ 32 w 10"/>
                <a:gd name="T5" fmla="*/ 181 h 62"/>
                <a:gd name="T6" fmla="*/ 32 w 10"/>
                <a:gd name="T7" fmla="*/ 0 h 62"/>
                <a:gd name="T8" fmla="*/ 0 w 10"/>
                <a:gd name="T9" fmla="*/ 36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62">
                  <a:moveTo>
                    <a:pt x="0" y="1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4" y="59"/>
                    <a:pt x="7" y="55"/>
                    <a:pt x="10" y="5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0" y="10"/>
                  </a:cubicBez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43" name="Freeform 418">
              <a:extLst>
                <a:ext uri="{FF2B5EF4-FFF2-40B4-BE49-F238E27FC236}">
                  <a16:creationId xmlns="" xmlns:a16="http://schemas.microsoft.com/office/drawing/2014/main" id="{6003923C-9C5D-41CB-AFF0-F185BD80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487"/>
              <a:ext cx="23" cy="105"/>
            </a:xfrm>
            <a:custGeom>
              <a:avLst/>
              <a:gdLst>
                <a:gd name="T0" fmla="*/ 0 w 13"/>
                <a:gd name="T1" fmla="*/ 193 h 56"/>
                <a:gd name="T2" fmla="*/ 41 w 13"/>
                <a:gd name="T3" fmla="*/ 197 h 56"/>
                <a:gd name="T4" fmla="*/ 41 w 13"/>
                <a:gd name="T5" fmla="*/ 4 h 56"/>
                <a:gd name="T6" fmla="*/ 0 w 13"/>
                <a:gd name="T7" fmla="*/ 0 h 56"/>
                <a:gd name="T8" fmla="*/ 0 w 13"/>
                <a:gd name="T9" fmla="*/ 19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56">
                  <a:moveTo>
                    <a:pt x="0" y="55"/>
                  </a:moveTo>
                  <a:cubicBezTo>
                    <a:pt x="4" y="55"/>
                    <a:pt x="9" y="56"/>
                    <a:pt x="13" y="56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44" name="Freeform 419">
              <a:extLst>
                <a:ext uri="{FF2B5EF4-FFF2-40B4-BE49-F238E27FC236}">
                  <a16:creationId xmlns="" xmlns:a16="http://schemas.microsoft.com/office/drawing/2014/main" id="{C85504EA-A3B2-4B58-893B-1D105F28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3428"/>
              <a:ext cx="30" cy="112"/>
            </a:xfrm>
            <a:custGeom>
              <a:avLst/>
              <a:gdLst>
                <a:gd name="T0" fmla="*/ 0 w 17"/>
                <a:gd name="T1" fmla="*/ 185 h 60"/>
                <a:gd name="T2" fmla="*/ 53 w 17"/>
                <a:gd name="T3" fmla="*/ 209 h 60"/>
                <a:gd name="T4" fmla="*/ 53 w 17"/>
                <a:gd name="T5" fmla="*/ 28 h 60"/>
                <a:gd name="T6" fmla="*/ 0 w 17"/>
                <a:gd name="T7" fmla="*/ 0 h 60"/>
                <a:gd name="T8" fmla="*/ 0 w 17"/>
                <a:gd name="T9" fmla="*/ 18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0">
                  <a:moveTo>
                    <a:pt x="0" y="53"/>
                  </a:moveTo>
                  <a:cubicBezTo>
                    <a:pt x="5" y="55"/>
                    <a:pt x="11" y="58"/>
                    <a:pt x="17" y="6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45" name="Freeform 420">
              <a:extLst>
                <a:ext uri="{FF2B5EF4-FFF2-40B4-BE49-F238E27FC236}">
                  <a16:creationId xmlns="" xmlns:a16="http://schemas.microsoft.com/office/drawing/2014/main" id="{E9013D0A-53BC-4299-A483-13B1782A7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3416"/>
              <a:ext cx="9" cy="126"/>
            </a:xfrm>
            <a:custGeom>
              <a:avLst/>
              <a:gdLst>
                <a:gd name="T0" fmla="*/ 0 w 5"/>
                <a:gd name="T1" fmla="*/ 229 h 67"/>
                <a:gd name="T2" fmla="*/ 16 w 5"/>
                <a:gd name="T3" fmla="*/ 237 h 67"/>
                <a:gd name="T4" fmla="*/ 16 w 5"/>
                <a:gd name="T5" fmla="*/ 8 h 67"/>
                <a:gd name="T6" fmla="*/ 0 w 5"/>
                <a:gd name="T7" fmla="*/ 0 h 67"/>
                <a:gd name="T8" fmla="*/ 0 w 5"/>
                <a:gd name="T9" fmla="*/ 22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7">
                  <a:moveTo>
                    <a:pt x="0" y="65"/>
                  </a:moveTo>
                  <a:cubicBezTo>
                    <a:pt x="2" y="66"/>
                    <a:pt x="3" y="67"/>
                    <a:pt x="5" y="6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2" y="1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46" name="Freeform 421">
              <a:extLst>
                <a:ext uri="{FF2B5EF4-FFF2-40B4-BE49-F238E27FC236}">
                  <a16:creationId xmlns="" xmlns:a16="http://schemas.microsoft.com/office/drawing/2014/main" id="{830BA8B7-5FA5-43FF-BB20-80A820D3F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3465"/>
              <a:ext cx="81" cy="142"/>
            </a:xfrm>
            <a:custGeom>
              <a:avLst/>
              <a:gdLst>
                <a:gd name="T0" fmla="*/ 0 w 46"/>
                <a:gd name="T1" fmla="*/ 224 h 76"/>
                <a:gd name="T2" fmla="*/ 143 w 46"/>
                <a:gd name="T3" fmla="*/ 265 h 76"/>
                <a:gd name="T4" fmla="*/ 143 w 46"/>
                <a:gd name="T5" fmla="*/ 39 h 76"/>
                <a:gd name="T6" fmla="*/ 0 w 46"/>
                <a:gd name="T7" fmla="*/ 0 h 76"/>
                <a:gd name="T8" fmla="*/ 0 w 46"/>
                <a:gd name="T9" fmla="*/ 22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76">
                  <a:moveTo>
                    <a:pt x="0" y="64"/>
                  </a:moveTo>
                  <a:cubicBezTo>
                    <a:pt x="12" y="72"/>
                    <a:pt x="34" y="75"/>
                    <a:pt x="46" y="7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26" y="8"/>
                    <a:pt x="12" y="5"/>
                    <a:pt x="0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47" name="Freeform 422">
              <a:extLst>
                <a:ext uri="{FF2B5EF4-FFF2-40B4-BE49-F238E27FC236}">
                  <a16:creationId xmlns="" xmlns:a16="http://schemas.microsoft.com/office/drawing/2014/main" id="{FBDB22AF-B77F-4404-B040-514B3F1AE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478"/>
              <a:ext cx="21" cy="105"/>
            </a:xfrm>
            <a:custGeom>
              <a:avLst/>
              <a:gdLst>
                <a:gd name="T0" fmla="*/ 0 w 12"/>
                <a:gd name="T1" fmla="*/ 189 h 56"/>
                <a:gd name="T2" fmla="*/ 37 w 12"/>
                <a:gd name="T3" fmla="*/ 197 h 56"/>
                <a:gd name="T4" fmla="*/ 37 w 12"/>
                <a:gd name="T5" fmla="*/ 8 h 56"/>
                <a:gd name="T6" fmla="*/ 0 w 12"/>
                <a:gd name="T7" fmla="*/ 0 h 56"/>
                <a:gd name="T8" fmla="*/ 0 w 12"/>
                <a:gd name="T9" fmla="*/ 18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6">
                  <a:moveTo>
                    <a:pt x="0" y="54"/>
                  </a:moveTo>
                  <a:cubicBezTo>
                    <a:pt x="4" y="54"/>
                    <a:pt x="8" y="55"/>
                    <a:pt x="12" y="5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1302" name="Flèche courbée vers le bas 553">
            <a:extLst>
              <a:ext uri="{FF2B5EF4-FFF2-40B4-BE49-F238E27FC236}">
                <a16:creationId xmlns="" xmlns:a16="http://schemas.microsoft.com/office/drawing/2014/main" id="{47FEB9DE-3F4A-4784-9F91-9C7DC033520D}"/>
              </a:ext>
            </a:extLst>
          </p:cNvPr>
          <p:cNvSpPr/>
          <p:nvPr/>
        </p:nvSpPr>
        <p:spPr>
          <a:xfrm rot="19597070">
            <a:off x="10949125" y="13024476"/>
            <a:ext cx="1782527" cy="601756"/>
          </a:xfrm>
          <a:prstGeom prst="curvedDownArrow">
            <a:avLst/>
          </a:prstGeom>
          <a:solidFill>
            <a:srgbClr val="9CBEBD"/>
          </a:solidFill>
          <a:ln w="15875" cap="flat" cmpd="sng" algn="ctr">
            <a:solidFill>
              <a:srgbClr val="9CBE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pSp>
        <p:nvGrpSpPr>
          <p:cNvPr id="1303" name="Group 3">
            <a:extLst>
              <a:ext uri="{FF2B5EF4-FFF2-40B4-BE49-F238E27FC236}">
                <a16:creationId xmlns="" xmlns:a16="http://schemas.microsoft.com/office/drawing/2014/main" id="{850E6657-B71B-41FA-831A-81D9DD4A23FF}"/>
              </a:ext>
            </a:extLst>
          </p:cNvPr>
          <p:cNvGrpSpPr>
            <a:grpSpLocks/>
          </p:cNvGrpSpPr>
          <p:nvPr/>
        </p:nvGrpSpPr>
        <p:grpSpPr bwMode="auto">
          <a:xfrm>
            <a:off x="13001500" y="12308695"/>
            <a:ext cx="266636" cy="2116872"/>
            <a:chOff x="727" y="1376"/>
            <a:chExt cx="182" cy="1835"/>
          </a:xfrm>
        </p:grpSpPr>
        <p:sp>
          <p:nvSpPr>
            <p:cNvPr id="1304" name="Freeform 4">
              <a:extLst>
                <a:ext uri="{FF2B5EF4-FFF2-40B4-BE49-F238E27FC236}">
                  <a16:creationId xmlns="" xmlns:a16="http://schemas.microsoft.com/office/drawing/2014/main" id="{CEF6EDB0-A970-4EAF-9A47-0FF5C7BA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1480"/>
              <a:ext cx="172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4433 h 649"/>
                <a:gd name="T4" fmla="*/ 212 w 69"/>
                <a:gd name="T5" fmla="*/ 4617 h 649"/>
                <a:gd name="T6" fmla="*/ 429 w 69"/>
                <a:gd name="T7" fmla="*/ 4433 h 649"/>
                <a:gd name="T8" fmla="*/ 429 w 69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3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DA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5" name="Freeform 5">
              <a:extLst>
                <a:ext uri="{FF2B5EF4-FFF2-40B4-BE49-F238E27FC236}">
                  <a16:creationId xmlns="" xmlns:a16="http://schemas.microsoft.com/office/drawing/2014/main" id="{4E06B904-A430-44DA-8D04-1CFDB35B6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267"/>
              <a:ext cx="172" cy="944"/>
            </a:xfrm>
            <a:custGeom>
              <a:avLst/>
              <a:gdLst>
                <a:gd name="T0" fmla="*/ 212 w 69"/>
                <a:gd name="T1" fmla="*/ 2517 h 354"/>
                <a:gd name="T2" fmla="*/ 429 w 69"/>
                <a:gd name="T3" fmla="*/ 2333 h 354"/>
                <a:gd name="T4" fmla="*/ 429 w 69"/>
                <a:gd name="T5" fmla="*/ 8 h 354"/>
                <a:gd name="T6" fmla="*/ 212 w 69"/>
                <a:gd name="T7" fmla="*/ 21 h 354"/>
                <a:gd name="T8" fmla="*/ 0 w 69"/>
                <a:gd name="T9" fmla="*/ 0 h 354"/>
                <a:gd name="T10" fmla="*/ 0 w 69"/>
                <a:gd name="T11" fmla="*/ 2333 h 354"/>
                <a:gd name="T12" fmla="*/ 212 w 69"/>
                <a:gd name="T13" fmla="*/ 2517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354">
                  <a:moveTo>
                    <a:pt x="34" y="354"/>
                  </a:moveTo>
                  <a:cubicBezTo>
                    <a:pt x="53" y="354"/>
                    <a:pt x="69" y="347"/>
                    <a:pt x="69" y="328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2"/>
                    <a:pt x="52" y="3"/>
                    <a:pt x="34" y="3"/>
                  </a:cubicBezTo>
                  <a:cubicBezTo>
                    <a:pt x="16" y="3"/>
                    <a:pt x="1" y="2"/>
                    <a:pt x="0" y="0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47"/>
                    <a:pt x="15" y="354"/>
                    <a:pt x="34" y="354"/>
                  </a:cubicBezTo>
                  <a:close/>
                </a:path>
              </a:pathLst>
            </a:custGeom>
            <a:solidFill>
              <a:srgbClr val="D2CB6C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6" name="Freeform 6">
              <a:extLst>
                <a:ext uri="{FF2B5EF4-FFF2-40B4-BE49-F238E27FC236}">
                  <a16:creationId xmlns="" xmlns:a16="http://schemas.microsoft.com/office/drawing/2014/main" id="{6C378687-CFA8-45FD-8297-28C7367E6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2272"/>
              <a:ext cx="125" cy="907"/>
            </a:xfrm>
            <a:custGeom>
              <a:avLst/>
              <a:gdLst>
                <a:gd name="T0" fmla="*/ 158 w 50"/>
                <a:gd name="T1" fmla="*/ 8 h 340"/>
                <a:gd name="T2" fmla="*/ 0 w 50"/>
                <a:gd name="T3" fmla="*/ 0 h 340"/>
                <a:gd name="T4" fmla="*/ 0 w 50"/>
                <a:gd name="T5" fmla="*/ 2300 h 340"/>
                <a:gd name="T6" fmla="*/ 158 w 50"/>
                <a:gd name="T7" fmla="*/ 2420 h 340"/>
                <a:gd name="T8" fmla="*/ 313 w 50"/>
                <a:gd name="T9" fmla="*/ 2300 h 340"/>
                <a:gd name="T10" fmla="*/ 313 w 50"/>
                <a:gd name="T11" fmla="*/ 0 h 340"/>
                <a:gd name="T12" fmla="*/ 158 w 50"/>
                <a:gd name="T13" fmla="*/ 8 h 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40">
                  <a:moveTo>
                    <a:pt x="25" y="1"/>
                  </a:moveTo>
                  <a:cubicBezTo>
                    <a:pt x="15" y="1"/>
                    <a:pt x="7" y="1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36"/>
                    <a:pt x="12" y="340"/>
                    <a:pt x="25" y="340"/>
                  </a:cubicBezTo>
                  <a:cubicBezTo>
                    <a:pt x="39" y="340"/>
                    <a:pt x="50" y="336"/>
                    <a:pt x="50" y="3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1"/>
                    <a:pt x="35" y="1"/>
                    <a:pt x="25" y="1"/>
                  </a:cubicBezTo>
                  <a:close/>
                </a:path>
              </a:pathLst>
            </a:custGeom>
            <a:solidFill>
              <a:srgbClr val="D2CB6C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7" name="Freeform 7">
              <a:extLst>
                <a:ext uri="{FF2B5EF4-FFF2-40B4-BE49-F238E27FC236}">
                  <a16:creationId xmlns="" xmlns:a16="http://schemas.microsoft.com/office/drawing/2014/main" id="{9170A910-566F-4ED2-87F3-5EFC1497C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1499"/>
              <a:ext cx="125" cy="776"/>
            </a:xfrm>
            <a:custGeom>
              <a:avLst/>
              <a:gdLst>
                <a:gd name="T0" fmla="*/ 0 w 50"/>
                <a:gd name="T1" fmla="*/ 0 h 291"/>
                <a:gd name="T2" fmla="*/ 0 w 50"/>
                <a:gd name="T3" fmla="*/ 2061 h 291"/>
                <a:gd name="T4" fmla="*/ 158 w 50"/>
                <a:gd name="T5" fmla="*/ 2069 h 291"/>
                <a:gd name="T6" fmla="*/ 313 w 50"/>
                <a:gd name="T7" fmla="*/ 2061 h 291"/>
                <a:gd name="T8" fmla="*/ 313 w 50"/>
                <a:gd name="T9" fmla="*/ 0 h 291"/>
                <a:gd name="T10" fmla="*/ 0 w 50"/>
                <a:gd name="T11" fmla="*/ 0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91">
                  <a:moveTo>
                    <a:pt x="0" y="0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7" y="291"/>
                    <a:pt x="15" y="291"/>
                    <a:pt x="25" y="291"/>
                  </a:cubicBezTo>
                  <a:cubicBezTo>
                    <a:pt x="35" y="291"/>
                    <a:pt x="44" y="291"/>
                    <a:pt x="50" y="29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1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8" name="Freeform 8">
              <a:extLst>
                <a:ext uri="{FF2B5EF4-FFF2-40B4-BE49-F238E27FC236}">
                  <a16:creationId xmlns="" xmlns:a16="http://schemas.microsoft.com/office/drawing/2014/main" id="{0B15F586-49FE-4448-A53B-8D7071EBF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259"/>
              <a:ext cx="172" cy="16"/>
            </a:xfrm>
            <a:custGeom>
              <a:avLst/>
              <a:gdLst>
                <a:gd name="T0" fmla="*/ 0 w 69"/>
                <a:gd name="T1" fmla="*/ 21 h 6"/>
                <a:gd name="T2" fmla="*/ 212 w 69"/>
                <a:gd name="T3" fmla="*/ 43 h 6"/>
                <a:gd name="T4" fmla="*/ 429 w 69"/>
                <a:gd name="T5" fmla="*/ 21 h 6"/>
                <a:gd name="T6" fmla="*/ 429 w 69"/>
                <a:gd name="T7" fmla="*/ 21 h 6"/>
                <a:gd name="T8" fmla="*/ 212 w 69"/>
                <a:gd name="T9" fmla="*/ 0 h 6"/>
                <a:gd name="T10" fmla="*/ 0 w 69"/>
                <a:gd name="T11" fmla="*/ 2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6">
                  <a:moveTo>
                    <a:pt x="0" y="3"/>
                  </a:moveTo>
                  <a:cubicBezTo>
                    <a:pt x="0" y="5"/>
                    <a:pt x="16" y="6"/>
                    <a:pt x="34" y="6"/>
                  </a:cubicBezTo>
                  <a:cubicBezTo>
                    <a:pt x="52" y="6"/>
                    <a:pt x="67" y="5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1"/>
                    <a:pt x="53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solidFill>
              <a:srgbClr val="FE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9" name="Freeform 9">
              <a:extLst>
                <a:ext uri="{FF2B5EF4-FFF2-40B4-BE49-F238E27FC236}">
                  <a16:creationId xmlns="" xmlns:a16="http://schemas.microsoft.com/office/drawing/2014/main" id="{7F0DBD45-CA58-4AFE-82C7-2F4491FE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2272"/>
              <a:ext cx="62" cy="907"/>
            </a:xfrm>
            <a:custGeom>
              <a:avLst/>
              <a:gdLst>
                <a:gd name="T0" fmla="*/ 129 w 25"/>
                <a:gd name="T1" fmla="*/ 8 h 340"/>
                <a:gd name="T2" fmla="*/ 129 w 25"/>
                <a:gd name="T3" fmla="*/ 2278 h 340"/>
                <a:gd name="T4" fmla="*/ 0 w 25"/>
                <a:gd name="T5" fmla="*/ 2420 h 340"/>
                <a:gd name="T6" fmla="*/ 154 w 25"/>
                <a:gd name="T7" fmla="*/ 2300 h 340"/>
                <a:gd name="T8" fmla="*/ 154 w 25"/>
                <a:gd name="T9" fmla="*/ 0 h 340"/>
                <a:gd name="T10" fmla="*/ 129 w 25"/>
                <a:gd name="T11" fmla="*/ 8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340">
                  <a:moveTo>
                    <a:pt x="21" y="1"/>
                  </a:moveTo>
                  <a:cubicBezTo>
                    <a:pt x="21" y="320"/>
                    <a:pt x="21" y="320"/>
                    <a:pt x="21" y="320"/>
                  </a:cubicBezTo>
                  <a:cubicBezTo>
                    <a:pt x="21" y="335"/>
                    <a:pt x="10" y="339"/>
                    <a:pt x="0" y="340"/>
                  </a:cubicBezTo>
                  <a:cubicBezTo>
                    <a:pt x="14" y="340"/>
                    <a:pt x="25" y="336"/>
                    <a:pt x="25" y="3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D2CB6C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0" name="Freeform 10">
              <a:extLst>
                <a:ext uri="{FF2B5EF4-FFF2-40B4-BE49-F238E27FC236}">
                  <a16:creationId xmlns="" xmlns:a16="http://schemas.microsoft.com/office/drawing/2014/main" id="{E5E268FF-46ED-4062-B458-5B8A61BA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1499"/>
              <a:ext cx="10" cy="776"/>
            </a:xfrm>
            <a:custGeom>
              <a:avLst/>
              <a:gdLst>
                <a:gd name="T0" fmla="*/ 0 w 4"/>
                <a:gd name="T1" fmla="*/ 0 h 291"/>
                <a:gd name="T2" fmla="*/ 0 w 4"/>
                <a:gd name="T3" fmla="*/ 2069 h 291"/>
                <a:gd name="T4" fmla="*/ 25 w 4"/>
                <a:gd name="T5" fmla="*/ 2061 h 291"/>
                <a:gd name="T6" fmla="*/ 25 w 4"/>
                <a:gd name="T7" fmla="*/ 0 h 291"/>
                <a:gd name="T8" fmla="*/ 0 w 4"/>
                <a:gd name="T9" fmla="*/ 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1" y="291"/>
                    <a:pt x="3" y="291"/>
                    <a:pt x="4" y="29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8B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1" name="Freeform 11">
              <a:extLst>
                <a:ext uri="{FF2B5EF4-FFF2-40B4-BE49-F238E27FC236}">
                  <a16:creationId xmlns="" xmlns:a16="http://schemas.microsoft.com/office/drawing/2014/main" id="{5B5F9192-CAEB-4D9D-A05A-744FC0654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" y="1485"/>
              <a:ext cx="75" cy="1715"/>
            </a:xfrm>
            <a:custGeom>
              <a:avLst/>
              <a:gdLst>
                <a:gd name="T0" fmla="*/ 170 w 30"/>
                <a:gd name="T1" fmla="*/ 21 h 643"/>
                <a:gd name="T2" fmla="*/ 170 w 30"/>
                <a:gd name="T3" fmla="*/ 4438 h 643"/>
                <a:gd name="T4" fmla="*/ 0 w 30"/>
                <a:gd name="T5" fmla="*/ 4574 h 643"/>
                <a:gd name="T6" fmla="*/ 188 w 30"/>
                <a:gd name="T7" fmla="*/ 4446 h 643"/>
                <a:gd name="T8" fmla="*/ 188 w 30"/>
                <a:gd name="T9" fmla="*/ 0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643">
                  <a:moveTo>
                    <a:pt x="27" y="3"/>
                  </a:moveTo>
                  <a:cubicBezTo>
                    <a:pt x="27" y="20"/>
                    <a:pt x="27" y="614"/>
                    <a:pt x="27" y="624"/>
                  </a:cubicBezTo>
                  <a:cubicBezTo>
                    <a:pt x="27" y="634"/>
                    <a:pt x="10" y="643"/>
                    <a:pt x="0" y="643"/>
                  </a:cubicBezTo>
                  <a:cubicBezTo>
                    <a:pt x="10" y="643"/>
                    <a:pt x="30" y="641"/>
                    <a:pt x="30" y="625"/>
                  </a:cubicBezTo>
                  <a:cubicBezTo>
                    <a:pt x="30" y="609"/>
                    <a:pt x="30" y="11"/>
                    <a:pt x="30" y="0"/>
                  </a:cubicBezTo>
                </a:path>
              </a:pathLst>
            </a:custGeom>
            <a:solidFill>
              <a:srgbClr val="9F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2" name="Freeform 12">
              <a:extLst>
                <a:ext uri="{FF2B5EF4-FFF2-40B4-BE49-F238E27FC236}">
                  <a16:creationId xmlns="" xmlns:a16="http://schemas.microsoft.com/office/drawing/2014/main" id="{5E10DD0F-7FB1-4B9F-AE76-73221A20E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" y="2272"/>
              <a:ext cx="75" cy="928"/>
            </a:xfrm>
            <a:custGeom>
              <a:avLst/>
              <a:gdLst>
                <a:gd name="T0" fmla="*/ 188 w 30"/>
                <a:gd name="T1" fmla="*/ 0 h 348"/>
                <a:gd name="T2" fmla="*/ 170 w 30"/>
                <a:gd name="T3" fmla="*/ 0 h 348"/>
                <a:gd name="T4" fmla="*/ 170 w 30"/>
                <a:gd name="T5" fmla="*/ 2339 h 348"/>
                <a:gd name="T6" fmla="*/ 0 w 30"/>
                <a:gd name="T7" fmla="*/ 2475 h 348"/>
                <a:gd name="T8" fmla="*/ 188 w 30"/>
                <a:gd name="T9" fmla="*/ 2347 h 348"/>
                <a:gd name="T10" fmla="*/ 188 w 30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48">
                  <a:moveTo>
                    <a:pt x="30" y="0"/>
                  </a:moveTo>
                  <a:cubicBezTo>
                    <a:pt x="29" y="0"/>
                    <a:pt x="28" y="0"/>
                    <a:pt x="27" y="0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27" y="339"/>
                    <a:pt x="10" y="348"/>
                    <a:pt x="0" y="348"/>
                  </a:cubicBezTo>
                  <a:cubicBezTo>
                    <a:pt x="10" y="348"/>
                    <a:pt x="30" y="346"/>
                    <a:pt x="30" y="33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2CB6C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3" name="Freeform 13">
              <a:extLst>
                <a:ext uri="{FF2B5EF4-FFF2-40B4-BE49-F238E27FC236}">
                  <a16:creationId xmlns="" xmlns:a16="http://schemas.microsoft.com/office/drawing/2014/main" id="{F6355592-DE97-4036-A5AB-62782FAE0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267"/>
              <a:ext cx="7" cy="5"/>
            </a:xfrm>
            <a:custGeom>
              <a:avLst/>
              <a:gdLst>
                <a:gd name="T0" fmla="*/ 0 w 3"/>
                <a:gd name="T1" fmla="*/ 13 h 2"/>
                <a:gd name="T2" fmla="*/ 16 w 3"/>
                <a:gd name="T3" fmla="*/ 0 h 2"/>
                <a:gd name="T4" fmla="*/ 16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4" name="Freeform 14">
              <a:extLst>
                <a:ext uri="{FF2B5EF4-FFF2-40B4-BE49-F238E27FC236}">
                  <a16:creationId xmlns="" xmlns:a16="http://schemas.microsoft.com/office/drawing/2014/main" id="{99A7C50A-E67A-4A7B-B45E-327475E1F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272"/>
              <a:ext cx="30" cy="3"/>
            </a:xfrm>
            <a:custGeom>
              <a:avLst/>
              <a:gdLst>
                <a:gd name="T0" fmla="*/ 0 w 12"/>
                <a:gd name="T1" fmla="*/ 9 h 1"/>
                <a:gd name="T2" fmla="*/ 75 w 1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cubicBezTo>
                    <a:pt x="5" y="1"/>
                    <a:pt x="9" y="0"/>
                    <a:pt x="12" y="0"/>
                  </a:cubicBezTo>
                </a:path>
              </a:pathLst>
            </a:custGeom>
            <a:noFill/>
            <a:ln w="3175" cap="rnd">
              <a:solidFill>
                <a:srgbClr val="749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5" name="Freeform 15">
              <a:extLst>
                <a:ext uri="{FF2B5EF4-FFF2-40B4-BE49-F238E27FC236}">
                  <a16:creationId xmlns="" xmlns:a16="http://schemas.microsoft.com/office/drawing/2014/main" id="{0062EB47-10BD-4228-9512-0D4F74F0F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267"/>
              <a:ext cx="135" cy="8"/>
            </a:xfrm>
            <a:custGeom>
              <a:avLst/>
              <a:gdLst>
                <a:gd name="T0" fmla="*/ 0 w 54"/>
                <a:gd name="T1" fmla="*/ 0 h 3"/>
                <a:gd name="T2" fmla="*/ 213 w 54"/>
                <a:gd name="T3" fmla="*/ 21 h 3"/>
                <a:gd name="T4" fmla="*/ 338 w 54"/>
                <a:gd name="T5" fmla="*/ 21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3">
                  <a:moveTo>
                    <a:pt x="0" y="0"/>
                  </a:moveTo>
                  <a:cubicBezTo>
                    <a:pt x="0" y="2"/>
                    <a:pt x="16" y="3"/>
                    <a:pt x="34" y="3"/>
                  </a:cubicBezTo>
                  <a:cubicBezTo>
                    <a:pt x="42" y="3"/>
                    <a:pt x="49" y="3"/>
                    <a:pt x="54" y="3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6" name="Freeform 16">
              <a:extLst>
                <a:ext uri="{FF2B5EF4-FFF2-40B4-BE49-F238E27FC236}">
                  <a16:creationId xmlns="" xmlns:a16="http://schemas.microsoft.com/office/drawing/2014/main" id="{1965DF53-344E-44B0-801B-C5D7F6797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259"/>
              <a:ext cx="135" cy="8"/>
            </a:xfrm>
            <a:custGeom>
              <a:avLst/>
              <a:gdLst>
                <a:gd name="T0" fmla="*/ 338 w 54"/>
                <a:gd name="T1" fmla="*/ 8 h 3"/>
                <a:gd name="T2" fmla="*/ 213 w 54"/>
                <a:gd name="T3" fmla="*/ 0 h 3"/>
                <a:gd name="T4" fmla="*/ 0 w 54"/>
                <a:gd name="T5" fmla="*/ 21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3">
                  <a:moveTo>
                    <a:pt x="54" y="1"/>
                  </a:moveTo>
                  <a:cubicBezTo>
                    <a:pt x="49" y="0"/>
                    <a:pt x="42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7" name="Freeform 17">
              <a:extLst>
                <a:ext uri="{FF2B5EF4-FFF2-40B4-BE49-F238E27FC236}">
                  <a16:creationId xmlns="" xmlns:a16="http://schemas.microsoft.com/office/drawing/2014/main" id="{1A959528-FC2D-4BDD-BAB6-392525051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261"/>
              <a:ext cx="27" cy="3"/>
            </a:xfrm>
            <a:custGeom>
              <a:avLst/>
              <a:gdLst>
                <a:gd name="T0" fmla="*/ 66 w 11"/>
                <a:gd name="T1" fmla="*/ 9 h 1"/>
                <a:gd name="T2" fmla="*/ 0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9" y="0"/>
                    <a:pt x="5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7EA7B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8" name="Freeform 18">
              <a:extLst>
                <a:ext uri="{FF2B5EF4-FFF2-40B4-BE49-F238E27FC236}">
                  <a16:creationId xmlns="" xmlns:a16="http://schemas.microsoft.com/office/drawing/2014/main" id="{AF10653C-3EB1-4849-B366-3DA7D98D3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" y="2264"/>
              <a:ext cx="10" cy="3"/>
            </a:xfrm>
            <a:custGeom>
              <a:avLst/>
              <a:gdLst>
                <a:gd name="T0" fmla="*/ 25 w 4"/>
                <a:gd name="T1" fmla="*/ 9 h 1"/>
                <a:gd name="T2" fmla="*/ 0 w 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9" name="Freeform 19">
              <a:extLst>
                <a:ext uri="{FF2B5EF4-FFF2-40B4-BE49-F238E27FC236}">
                  <a16:creationId xmlns="" xmlns:a16="http://schemas.microsoft.com/office/drawing/2014/main" id="{69207DF5-8541-4B90-89C4-8B57BE3CA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1480"/>
              <a:ext cx="172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4433 h 649"/>
                <a:gd name="T4" fmla="*/ 212 w 69"/>
                <a:gd name="T5" fmla="*/ 4617 h 649"/>
                <a:gd name="T6" fmla="*/ 429 w 69"/>
                <a:gd name="T7" fmla="*/ 4433 h 649"/>
                <a:gd name="T8" fmla="*/ 429 w 69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3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0" name="Freeform 20">
              <a:extLst>
                <a:ext uri="{FF2B5EF4-FFF2-40B4-BE49-F238E27FC236}">
                  <a16:creationId xmlns="" xmlns:a16="http://schemas.microsoft.com/office/drawing/2014/main" id="{F4885101-58D8-446D-904B-651AA2EA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1496"/>
              <a:ext cx="162" cy="99"/>
            </a:xfrm>
            <a:custGeom>
              <a:avLst/>
              <a:gdLst>
                <a:gd name="T0" fmla="*/ 199 w 65"/>
                <a:gd name="T1" fmla="*/ 265 h 37"/>
                <a:gd name="T2" fmla="*/ 404 w 65"/>
                <a:gd name="T3" fmla="*/ 243 h 37"/>
                <a:gd name="T4" fmla="*/ 404 w 65"/>
                <a:gd name="T5" fmla="*/ 13 h 37"/>
                <a:gd name="T6" fmla="*/ 199 w 65"/>
                <a:gd name="T7" fmla="*/ 0 h 37"/>
                <a:gd name="T8" fmla="*/ 0 w 65"/>
                <a:gd name="T9" fmla="*/ 13 h 37"/>
                <a:gd name="T10" fmla="*/ 0 w 65"/>
                <a:gd name="T11" fmla="*/ 243 h 37"/>
                <a:gd name="T12" fmla="*/ 199 w 65"/>
                <a:gd name="T13" fmla="*/ 265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solidFill>
              <a:srgbClr val="B5E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1" name="Freeform 21">
              <a:extLst>
                <a:ext uri="{FF2B5EF4-FFF2-40B4-BE49-F238E27FC236}">
                  <a16:creationId xmlns="" xmlns:a16="http://schemas.microsoft.com/office/drawing/2014/main" id="{FA714ECD-48CA-4CF5-8ECC-066620712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" y="1512"/>
              <a:ext cx="152" cy="77"/>
            </a:xfrm>
            <a:custGeom>
              <a:avLst/>
              <a:gdLst>
                <a:gd name="T0" fmla="*/ 379 w 61"/>
                <a:gd name="T1" fmla="*/ 0 h 29"/>
                <a:gd name="T2" fmla="*/ 379 w 61"/>
                <a:gd name="T3" fmla="*/ 0 h 29"/>
                <a:gd name="T4" fmla="*/ 341 w 61"/>
                <a:gd name="T5" fmla="*/ 127 h 29"/>
                <a:gd name="T6" fmla="*/ 311 w 61"/>
                <a:gd name="T7" fmla="*/ 149 h 29"/>
                <a:gd name="T8" fmla="*/ 112 w 61"/>
                <a:gd name="T9" fmla="*/ 175 h 29"/>
                <a:gd name="T10" fmla="*/ 0 w 61"/>
                <a:gd name="T11" fmla="*/ 183 h 29"/>
                <a:gd name="T12" fmla="*/ 187 w 61"/>
                <a:gd name="T13" fmla="*/ 204 h 29"/>
                <a:gd name="T14" fmla="*/ 379 w 61"/>
                <a:gd name="T15" fmla="*/ 183 h 29"/>
                <a:gd name="T16" fmla="*/ 379 w 61"/>
                <a:gd name="T17" fmla="*/ 170 h 29"/>
                <a:gd name="T18" fmla="*/ 379 w 61"/>
                <a:gd name="T19" fmla="*/ 170 h 29"/>
                <a:gd name="T20" fmla="*/ 379 w 61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29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6"/>
                    <a:pt x="59" y="15"/>
                    <a:pt x="55" y="18"/>
                  </a:cubicBezTo>
                  <a:cubicBezTo>
                    <a:pt x="54" y="19"/>
                    <a:pt x="52" y="20"/>
                    <a:pt x="50" y="21"/>
                  </a:cubicBezTo>
                  <a:cubicBezTo>
                    <a:pt x="42" y="24"/>
                    <a:pt x="27" y="26"/>
                    <a:pt x="18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14" y="29"/>
                    <a:pt x="30" y="29"/>
                  </a:cubicBezTo>
                  <a:cubicBezTo>
                    <a:pt x="46" y="29"/>
                    <a:pt x="59" y="28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8DC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2" name="Freeform 22">
              <a:extLst>
                <a:ext uri="{FF2B5EF4-FFF2-40B4-BE49-F238E27FC236}">
                  <a16:creationId xmlns="" xmlns:a16="http://schemas.microsoft.com/office/drawing/2014/main" id="{5DFE7852-2803-44E2-BD25-98A93982F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" y="1523"/>
              <a:ext cx="80" cy="37"/>
            </a:xfrm>
            <a:custGeom>
              <a:avLst/>
              <a:gdLst>
                <a:gd name="T0" fmla="*/ 0 w 32"/>
                <a:gd name="T1" fmla="*/ 98 h 14"/>
                <a:gd name="T2" fmla="*/ 0 w 32"/>
                <a:gd name="T3" fmla="*/ 0 h 14"/>
                <a:gd name="T4" fmla="*/ 200 w 32"/>
                <a:gd name="T5" fmla="*/ 8 h 14"/>
                <a:gd name="T6" fmla="*/ 33 w 32"/>
                <a:gd name="T7" fmla="*/ 29 h 14"/>
                <a:gd name="T8" fmla="*/ 0 w 32"/>
                <a:gd name="T9" fmla="*/ 9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24" y="1"/>
                    <a:pt x="32" y="1"/>
                  </a:cubicBezTo>
                  <a:cubicBezTo>
                    <a:pt x="27" y="3"/>
                    <a:pt x="8" y="4"/>
                    <a:pt x="5" y="4"/>
                  </a:cubicBezTo>
                  <a:cubicBezTo>
                    <a:pt x="1" y="5"/>
                    <a:pt x="1" y="9"/>
                    <a:pt x="0" y="14"/>
                  </a:cubicBezTo>
                  <a:close/>
                </a:path>
              </a:pathLst>
            </a:custGeom>
            <a:solidFill>
              <a:srgbClr val="DEF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3" name="Freeform 23">
              <a:extLst>
                <a:ext uri="{FF2B5EF4-FFF2-40B4-BE49-F238E27FC236}">
                  <a16:creationId xmlns="" xmlns:a16="http://schemas.microsoft.com/office/drawing/2014/main" id="{78BD9E31-F8E4-4E67-A152-B4BB45C71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1496"/>
              <a:ext cx="162" cy="99"/>
            </a:xfrm>
            <a:custGeom>
              <a:avLst/>
              <a:gdLst>
                <a:gd name="T0" fmla="*/ 199 w 65"/>
                <a:gd name="T1" fmla="*/ 265 h 37"/>
                <a:gd name="T2" fmla="*/ 404 w 65"/>
                <a:gd name="T3" fmla="*/ 243 h 37"/>
                <a:gd name="T4" fmla="*/ 404 w 65"/>
                <a:gd name="T5" fmla="*/ 13 h 37"/>
                <a:gd name="T6" fmla="*/ 199 w 65"/>
                <a:gd name="T7" fmla="*/ 0 h 37"/>
                <a:gd name="T8" fmla="*/ 0 w 65"/>
                <a:gd name="T9" fmla="*/ 13 h 37"/>
                <a:gd name="T10" fmla="*/ 0 w 65"/>
                <a:gd name="T11" fmla="*/ 243 h 37"/>
                <a:gd name="T12" fmla="*/ 199 w 65"/>
                <a:gd name="T13" fmla="*/ 265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4" name="Oval 24">
              <a:extLst>
                <a:ext uri="{FF2B5EF4-FFF2-40B4-BE49-F238E27FC236}">
                  <a16:creationId xmlns="" xmlns:a16="http://schemas.microsoft.com/office/drawing/2014/main" id="{D08C8898-5608-4AF0-8CFC-6F6D1DE69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1576"/>
              <a:ext cx="28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25" name="Oval 25">
              <a:extLst>
                <a:ext uri="{FF2B5EF4-FFF2-40B4-BE49-F238E27FC236}">
                  <a16:creationId xmlns="" xmlns:a16="http://schemas.microsoft.com/office/drawing/2014/main" id="{76BCD9D8-3E5C-4C0C-B8FE-94BE1F1D7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1584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26" name="Oval 26">
              <a:extLst>
                <a:ext uri="{FF2B5EF4-FFF2-40B4-BE49-F238E27FC236}">
                  <a16:creationId xmlns="" xmlns:a16="http://schemas.microsoft.com/office/drawing/2014/main" id="{3A0C8807-A5FF-404F-94C5-0E23F45F7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" y="1584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27" name="Freeform 27">
              <a:extLst>
                <a:ext uri="{FF2B5EF4-FFF2-40B4-BE49-F238E27FC236}">
                  <a16:creationId xmlns="" xmlns:a16="http://schemas.microsoft.com/office/drawing/2014/main" id="{30A9405F-3F80-4B9C-80B9-611EB19D0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" y="1531"/>
              <a:ext cx="58" cy="1648"/>
            </a:xfrm>
            <a:custGeom>
              <a:avLst/>
              <a:gdLst>
                <a:gd name="T0" fmla="*/ 33 w 23"/>
                <a:gd name="T1" fmla="*/ 4253 h 618"/>
                <a:gd name="T2" fmla="*/ 146 w 23"/>
                <a:gd name="T3" fmla="*/ 4395 h 618"/>
                <a:gd name="T4" fmla="*/ 0 w 23"/>
                <a:gd name="T5" fmla="*/ 4288 h 618"/>
                <a:gd name="T6" fmla="*/ 0 w 23"/>
                <a:gd name="T7" fmla="*/ 0 h 618"/>
                <a:gd name="T8" fmla="*/ 33 w 23"/>
                <a:gd name="T9" fmla="*/ 4253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18">
                  <a:moveTo>
                    <a:pt x="5" y="598"/>
                  </a:moveTo>
                  <a:cubicBezTo>
                    <a:pt x="5" y="613"/>
                    <a:pt x="16" y="617"/>
                    <a:pt x="23" y="618"/>
                  </a:cubicBezTo>
                  <a:cubicBezTo>
                    <a:pt x="10" y="618"/>
                    <a:pt x="0" y="616"/>
                    <a:pt x="0" y="6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83"/>
                    <a:pt x="5" y="5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8" name="Freeform 28">
              <a:extLst>
                <a:ext uri="{FF2B5EF4-FFF2-40B4-BE49-F238E27FC236}">
                  <a16:creationId xmlns="" xmlns:a16="http://schemas.microsoft.com/office/drawing/2014/main" id="{66A85687-3316-493D-AE6D-D4E63938F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1504"/>
              <a:ext cx="70" cy="1696"/>
            </a:xfrm>
            <a:custGeom>
              <a:avLst/>
              <a:gdLst>
                <a:gd name="T0" fmla="*/ 8 w 28"/>
                <a:gd name="T1" fmla="*/ 4523 h 636"/>
                <a:gd name="T2" fmla="*/ 175 w 28"/>
                <a:gd name="T3" fmla="*/ 4387 h 636"/>
                <a:gd name="T4" fmla="*/ 175 w 28"/>
                <a:gd name="T5" fmla="*/ 0 h 636"/>
                <a:gd name="T6" fmla="*/ 158 w 28"/>
                <a:gd name="T7" fmla="*/ 0 h 636"/>
                <a:gd name="T8" fmla="*/ 158 w 28"/>
                <a:gd name="T9" fmla="*/ 4344 h 636"/>
                <a:gd name="T10" fmla="*/ 0 w 28"/>
                <a:gd name="T11" fmla="*/ 4523 h 6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636">
                  <a:moveTo>
                    <a:pt x="1" y="636"/>
                  </a:moveTo>
                  <a:cubicBezTo>
                    <a:pt x="11" y="636"/>
                    <a:pt x="28" y="627"/>
                    <a:pt x="28" y="617"/>
                  </a:cubicBezTo>
                  <a:cubicBezTo>
                    <a:pt x="28" y="607"/>
                    <a:pt x="28" y="16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611"/>
                    <a:pt x="25" y="611"/>
                    <a:pt x="25" y="611"/>
                  </a:cubicBezTo>
                  <a:cubicBezTo>
                    <a:pt x="25" y="624"/>
                    <a:pt x="14" y="636"/>
                    <a:pt x="0" y="636"/>
                  </a:cubicBezTo>
                </a:path>
              </a:pathLst>
            </a:custGeom>
            <a:solidFill>
              <a:srgbClr val="D2CB6C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9" name="Freeform 29">
              <a:extLst>
                <a:ext uri="{FF2B5EF4-FFF2-40B4-BE49-F238E27FC236}">
                  <a16:creationId xmlns="" xmlns:a16="http://schemas.microsoft.com/office/drawing/2014/main" id="{B31488CB-F9D9-4E76-8416-8CDB26686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1376"/>
              <a:ext cx="182" cy="139"/>
            </a:xfrm>
            <a:custGeom>
              <a:avLst/>
              <a:gdLst>
                <a:gd name="T0" fmla="*/ 454 w 73"/>
                <a:gd name="T1" fmla="*/ 342 h 52"/>
                <a:gd name="T2" fmla="*/ 454 w 73"/>
                <a:gd name="T3" fmla="*/ 29 h 52"/>
                <a:gd name="T4" fmla="*/ 224 w 73"/>
                <a:gd name="T5" fmla="*/ 0 h 52"/>
                <a:gd name="T6" fmla="*/ 0 w 73"/>
                <a:gd name="T7" fmla="*/ 29 h 52"/>
                <a:gd name="T8" fmla="*/ 0 w 73"/>
                <a:gd name="T9" fmla="*/ 342 h 52"/>
                <a:gd name="T10" fmla="*/ 0 w 73"/>
                <a:gd name="T11" fmla="*/ 342 h 52"/>
                <a:gd name="T12" fmla="*/ 224 w 73"/>
                <a:gd name="T13" fmla="*/ 372 h 52"/>
                <a:gd name="T14" fmla="*/ 454 w 73"/>
                <a:gd name="T15" fmla="*/ 34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solidFill>
              <a:srgbClr val="D5E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0" name="Line 30">
              <a:extLst>
                <a:ext uri="{FF2B5EF4-FFF2-40B4-BE49-F238E27FC236}">
                  <a16:creationId xmlns="" xmlns:a16="http://schemas.microsoft.com/office/drawing/2014/main" id="{7E6E0A97-537B-4A02-99D2-7CC46FD3C9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7" y="1379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1" name="Line 31">
              <a:extLst>
                <a:ext uri="{FF2B5EF4-FFF2-40B4-BE49-F238E27FC236}">
                  <a16:creationId xmlns="" xmlns:a16="http://schemas.microsoft.com/office/drawing/2014/main" id="{94DDC0B4-4440-47A3-B797-66653CE0B2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2" y="1379"/>
              <a:ext cx="1" cy="130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2" name="Line 32">
              <a:extLst>
                <a:ext uri="{FF2B5EF4-FFF2-40B4-BE49-F238E27FC236}">
                  <a16:creationId xmlns="" xmlns:a16="http://schemas.microsoft.com/office/drawing/2014/main" id="{8FBD688B-487E-4B80-BAD9-D2EB8D0C5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" y="1376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3" name="Line 33">
              <a:extLst>
                <a:ext uri="{FF2B5EF4-FFF2-40B4-BE49-F238E27FC236}">
                  <a16:creationId xmlns="" xmlns:a16="http://schemas.microsoft.com/office/drawing/2014/main" id="{C89D894E-F99D-41DE-A3E3-BBF597B346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2" y="1376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4" name="Line 34">
              <a:extLst>
                <a:ext uri="{FF2B5EF4-FFF2-40B4-BE49-F238E27FC236}">
                  <a16:creationId xmlns="" xmlns:a16="http://schemas.microsoft.com/office/drawing/2014/main" id="{D8B7EE10-CE83-4B22-B4CC-DE5FDEA5F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1376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5" name="Line 35">
              <a:extLst>
                <a:ext uri="{FF2B5EF4-FFF2-40B4-BE49-F238E27FC236}">
                  <a16:creationId xmlns="" xmlns:a16="http://schemas.microsoft.com/office/drawing/2014/main" id="{72519C0E-29AC-4CDE-89B0-9CC28CECA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9" y="1376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6" name="Line 36">
              <a:extLst>
                <a:ext uri="{FF2B5EF4-FFF2-40B4-BE49-F238E27FC236}">
                  <a16:creationId xmlns="" xmlns:a16="http://schemas.microsoft.com/office/drawing/2014/main" id="{1C3294FE-86B6-4266-B9A8-DC0958909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" y="1376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7" name="Line 37">
              <a:extLst>
                <a:ext uri="{FF2B5EF4-FFF2-40B4-BE49-F238E27FC236}">
                  <a16:creationId xmlns="" xmlns:a16="http://schemas.microsoft.com/office/drawing/2014/main" id="{B2199CC0-667F-4E69-99ED-ABED20802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" y="1376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8" name="Line 38">
              <a:extLst>
                <a:ext uri="{FF2B5EF4-FFF2-40B4-BE49-F238E27FC236}">
                  <a16:creationId xmlns="" xmlns:a16="http://schemas.microsoft.com/office/drawing/2014/main" id="{5BC23828-5112-4F4E-83B3-6770C80EF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1376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9" name="Line 39">
              <a:extLst>
                <a:ext uri="{FF2B5EF4-FFF2-40B4-BE49-F238E27FC236}">
                  <a16:creationId xmlns="" xmlns:a16="http://schemas.microsoft.com/office/drawing/2014/main" id="{EBFD2F5A-7A0D-460B-9A4C-5B142C2A7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" y="1379"/>
              <a:ext cx="1" cy="130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0" name="Line 40">
              <a:extLst>
                <a:ext uri="{FF2B5EF4-FFF2-40B4-BE49-F238E27FC236}">
                  <a16:creationId xmlns="" xmlns:a16="http://schemas.microsoft.com/office/drawing/2014/main" id="{D7CDB904-33A1-4A86-A50A-8841B8A20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" y="1379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1" name="Line 41">
              <a:extLst>
                <a:ext uri="{FF2B5EF4-FFF2-40B4-BE49-F238E27FC236}">
                  <a16:creationId xmlns="" xmlns:a16="http://schemas.microsoft.com/office/drawing/2014/main" id="{EE188E7B-0A6C-4B79-BC2E-7AB5608E8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" y="1387"/>
              <a:ext cx="1" cy="117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2" name="Line 42">
              <a:extLst>
                <a:ext uri="{FF2B5EF4-FFF2-40B4-BE49-F238E27FC236}">
                  <a16:creationId xmlns="" xmlns:a16="http://schemas.microsoft.com/office/drawing/2014/main" id="{8DA7CEB6-5BDE-439F-B64E-C2E5E1E572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2" y="1379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3" name="Line 43">
              <a:extLst>
                <a:ext uri="{FF2B5EF4-FFF2-40B4-BE49-F238E27FC236}">
                  <a16:creationId xmlns="" xmlns:a16="http://schemas.microsoft.com/office/drawing/2014/main" id="{78FE8F86-73A5-40E4-930D-C21354937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7" y="1379"/>
              <a:ext cx="1" cy="130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4" name="Line 44">
              <a:extLst>
                <a:ext uri="{FF2B5EF4-FFF2-40B4-BE49-F238E27FC236}">
                  <a16:creationId xmlns="" xmlns:a16="http://schemas.microsoft.com/office/drawing/2014/main" id="{92753453-A509-4D70-BE97-5CE604C148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2" y="1376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5" name="Line 45">
              <a:extLst>
                <a:ext uri="{FF2B5EF4-FFF2-40B4-BE49-F238E27FC236}">
                  <a16:creationId xmlns="" xmlns:a16="http://schemas.microsoft.com/office/drawing/2014/main" id="{8572D5BA-A04A-41DC-96EC-8CD8BB0D5C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7" y="1376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6" name="Line 46">
              <a:extLst>
                <a:ext uri="{FF2B5EF4-FFF2-40B4-BE49-F238E27FC236}">
                  <a16:creationId xmlns="" xmlns:a16="http://schemas.microsoft.com/office/drawing/2014/main" id="{AA14E6BB-626A-4385-A542-726F8CF77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2" y="1376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7" name="Line 47">
              <a:extLst>
                <a:ext uri="{FF2B5EF4-FFF2-40B4-BE49-F238E27FC236}">
                  <a16:creationId xmlns="" xmlns:a16="http://schemas.microsoft.com/office/drawing/2014/main" id="{9BD1FC96-169C-4961-825E-2C019C0FE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7" y="1376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8" name="Line 48">
              <a:extLst>
                <a:ext uri="{FF2B5EF4-FFF2-40B4-BE49-F238E27FC236}">
                  <a16:creationId xmlns="" xmlns:a16="http://schemas.microsoft.com/office/drawing/2014/main" id="{9E5B4E3E-C295-4950-9250-C1F61E96E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" y="1376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9" name="Line 49">
              <a:extLst>
                <a:ext uri="{FF2B5EF4-FFF2-40B4-BE49-F238E27FC236}">
                  <a16:creationId xmlns="" xmlns:a16="http://schemas.microsoft.com/office/drawing/2014/main" id="{113376E2-4451-4A8F-B14C-9F227BB03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" y="1376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0" name="Line 50">
              <a:extLst>
                <a:ext uri="{FF2B5EF4-FFF2-40B4-BE49-F238E27FC236}">
                  <a16:creationId xmlns="" xmlns:a16="http://schemas.microsoft.com/office/drawing/2014/main" id="{45455B82-15C4-441D-839D-DBB9FB9E6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" y="1376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1" name="Line 51">
              <a:extLst>
                <a:ext uri="{FF2B5EF4-FFF2-40B4-BE49-F238E27FC236}">
                  <a16:creationId xmlns="" xmlns:a16="http://schemas.microsoft.com/office/drawing/2014/main" id="{BB16787C-56F6-4C67-B784-7A35A3FF5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" y="1379"/>
              <a:ext cx="1" cy="130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2" name="Line 52">
              <a:extLst>
                <a:ext uri="{FF2B5EF4-FFF2-40B4-BE49-F238E27FC236}">
                  <a16:creationId xmlns="" xmlns:a16="http://schemas.microsoft.com/office/drawing/2014/main" id="{8D431596-8187-4082-BD44-686ECCFD0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" y="1379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3" name="Line 53">
              <a:extLst>
                <a:ext uri="{FF2B5EF4-FFF2-40B4-BE49-F238E27FC236}">
                  <a16:creationId xmlns="" xmlns:a16="http://schemas.microsoft.com/office/drawing/2014/main" id="{CD2EA0A6-C737-4EFC-8D1D-BD21B7F3F6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2" y="1379"/>
              <a:ext cx="1" cy="128"/>
            </a:xfrm>
            <a:prstGeom prst="line">
              <a:avLst/>
            </a:prstGeom>
            <a:noFill/>
            <a:ln w="11113">
              <a:solidFill>
                <a:srgbClr val="8AC81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4" name="Line 54">
              <a:extLst>
                <a:ext uri="{FF2B5EF4-FFF2-40B4-BE49-F238E27FC236}">
                  <a16:creationId xmlns="" xmlns:a16="http://schemas.microsoft.com/office/drawing/2014/main" id="{1A6C5F3E-7AE2-4661-B183-69C2EDFA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7" y="1379"/>
              <a:ext cx="1" cy="130"/>
            </a:xfrm>
            <a:prstGeom prst="line">
              <a:avLst/>
            </a:prstGeom>
            <a:noFill/>
            <a:ln w="11113">
              <a:solidFill>
                <a:srgbClr val="8AC81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5" name="Line 55">
              <a:extLst>
                <a:ext uri="{FF2B5EF4-FFF2-40B4-BE49-F238E27FC236}">
                  <a16:creationId xmlns="" xmlns:a16="http://schemas.microsoft.com/office/drawing/2014/main" id="{3C9D489D-A5BC-41E8-9E22-5861A51202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2" y="1376"/>
              <a:ext cx="1" cy="136"/>
            </a:xfrm>
            <a:prstGeom prst="line">
              <a:avLst/>
            </a:prstGeom>
            <a:noFill/>
            <a:ln w="11113">
              <a:solidFill>
                <a:srgbClr val="8AC81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6" name="Line 56">
              <a:extLst>
                <a:ext uri="{FF2B5EF4-FFF2-40B4-BE49-F238E27FC236}">
                  <a16:creationId xmlns="" xmlns:a16="http://schemas.microsoft.com/office/drawing/2014/main" id="{3CB997EE-C629-47D9-82B4-86EA3FAD1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7" y="1376"/>
              <a:ext cx="1" cy="136"/>
            </a:xfrm>
            <a:prstGeom prst="line">
              <a:avLst/>
            </a:prstGeom>
            <a:noFill/>
            <a:ln w="11113">
              <a:solidFill>
                <a:srgbClr val="8AC81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7" name="Line 57">
              <a:extLst>
                <a:ext uri="{FF2B5EF4-FFF2-40B4-BE49-F238E27FC236}">
                  <a16:creationId xmlns="" xmlns:a16="http://schemas.microsoft.com/office/drawing/2014/main" id="{D22D286E-1B0A-433E-B5BD-44A442A49E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2" y="1376"/>
              <a:ext cx="1" cy="136"/>
            </a:xfrm>
            <a:prstGeom prst="line">
              <a:avLst/>
            </a:prstGeom>
            <a:noFill/>
            <a:ln w="11113">
              <a:solidFill>
                <a:srgbClr val="8AC81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8" name="Line 58">
              <a:extLst>
                <a:ext uri="{FF2B5EF4-FFF2-40B4-BE49-F238E27FC236}">
                  <a16:creationId xmlns="" xmlns:a16="http://schemas.microsoft.com/office/drawing/2014/main" id="{A5F74AFF-8C16-42BD-9C3D-66163E0D3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7" y="1376"/>
              <a:ext cx="1" cy="136"/>
            </a:xfrm>
            <a:prstGeom prst="line">
              <a:avLst/>
            </a:prstGeom>
            <a:noFill/>
            <a:ln w="11113">
              <a:solidFill>
                <a:srgbClr val="8AC81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9" name="Line 59">
              <a:extLst>
                <a:ext uri="{FF2B5EF4-FFF2-40B4-BE49-F238E27FC236}">
                  <a16:creationId xmlns="" xmlns:a16="http://schemas.microsoft.com/office/drawing/2014/main" id="{D8940F2C-330E-4BB5-B2DD-3C0C1CA7C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" y="1376"/>
              <a:ext cx="1" cy="136"/>
            </a:xfrm>
            <a:prstGeom prst="line">
              <a:avLst/>
            </a:prstGeom>
            <a:noFill/>
            <a:ln w="11113">
              <a:solidFill>
                <a:srgbClr val="8AC81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0" name="Line 60">
              <a:extLst>
                <a:ext uri="{FF2B5EF4-FFF2-40B4-BE49-F238E27FC236}">
                  <a16:creationId xmlns="" xmlns:a16="http://schemas.microsoft.com/office/drawing/2014/main" id="{C5D6FA9E-785E-4D55-A1A4-307A843F9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" y="1376"/>
              <a:ext cx="1" cy="136"/>
            </a:xfrm>
            <a:prstGeom prst="line">
              <a:avLst/>
            </a:prstGeom>
            <a:noFill/>
            <a:ln w="11113">
              <a:solidFill>
                <a:srgbClr val="8AC81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1" name="Line 61">
              <a:extLst>
                <a:ext uri="{FF2B5EF4-FFF2-40B4-BE49-F238E27FC236}">
                  <a16:creationId xmlns="" xmlns:a16="http://schemas.microsoft.com/office/drawing/2014/main" id="{CA1C4156-E24E-4A9E-A85E-8734FCF4C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" y="1376"/>
              <a:ext cx="1" cy="136"/>
            </a:xfrm>
            <a:prstGeom prst="line">
              <a:avLst/>
            </a:prstGeom>
            <a:noFill/>
            <a:ln w="11113">
              <a:solidFill>
                <a:srgbClr val="8AC81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2" name="Line 62">
              <a:extLst>
                <a:ext uri="{FF2B5EF4-FFF2-40B4-BE49-F238E27FC236}">
                  <a16:creationId xmlns="" xmlns:a16="http://schemas.microsoft.com/office/drawing/2014/main" id="{795182CD-D350-42B2-9636-5B484B44D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" y="1379"/>
              <a:ext cx="1" cy="130"/>
            </a:xfrm>
            <a:prstGeom prst="line">
              <a:avLst/>
            </a:prstGeom>
            <a:noFill/>
            <a:ln w="11113">
              <a:solidFill>
                <a:srgbClr val="8AC81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3" name="Line 63">
              <a:extLst>
                <a:ext uri="{FF2B5EF4-FFF2-40B4-BE49-F238E27FC236}">
                  <a16:creationId xmlns="" xmlns:a16="http://schemas.microsoft.com/office/drawing/2014/main" id="{4CB55F55-9EF8-4407-A4DF-516834A26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" y="1379"/>
              <a:ext cx="1" cy="128"/>
            </a:xfrm>
            <a:prstGeom prst="line">
              <a:avLst/>
            </a:prstGeom>
            <a:noFill/>
            <a:ln w="11113">
              <a:solidFill>
                <a:srgbClr val="8AC81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4" name="Line 64">
              <a:extLst>
                <a:ext uri="{FF2B5EF4-FFF2-40B4-BE49-F238E27FC236}">
                  <a16:creationId xmlns="" xmlns:a16="http://schemas.microsoft.com/office/drawing/2014/main" id="{59482976-0AD4-4BEB-9839-87A5750B39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4" y="1379"/>
              <a:ext cx="1" cy="130"/>
            </a:xfrm>
            <a:prstGeom prst="line">
              <a:avLst/>
            </a:prstGeom>
            <a:noFill/>
            <a:ln w="3175" cap="rnd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5" name="Line 65">
              <a:extLst>
                <a:ext uri="{FF2B5EF4-FFF2-40B4-BE49-F238E27FC236}">
                  <a16:creationId xmlns="" xmlns:a16="http://schemas.microsoft.com/office/drawing/2014/main" id="{7789E785-C633-47D6-867C-7EE6CA5BB0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9" y="1379"/>
              <a:ext cx="1" cy="133"/>
            </a:xfrm>
            <a:prstGeom prst="line">
              <a:avLst/>
            </a:prstGeom>
            <a:noFill/>
            <a:ln w="3175" cap="rnd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6" name="Line 66">
              <a:extLst>
                <a:ext uri="{FF2B5EF4-FFF2-40B4-BE49-F238E27FC236}">
                  <a16:creationId xmlns="" xmlns:a16="http://schemas.microsoft.com/office/drawing/2014/main" id="{634D4152-E854-4C19-A621-6226BBF714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1376"/>
              <a:ext cx="1" cy="136"/>
            </a:xfrm>
            <a:prstGeom prst="line">
              <a:avLst/>
            </a:prstGeom>
            <a:noFill/>
            <a:ln w="3175" cap="rnd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7" name="Line 67">
              <a:extLst>
                <a:ext uri="{FF2B5EF4-FFF2-40B4-BE49-F238E27FC236}">
                  <a16:creationId xmlns="" xmlns:a16="http://schemas.microsoft.com/office/drawing/2014/main" id="{A8018E5D-A637-4B48-906F-45CCB4519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9" y="1376"/>
              <a:ext cx="1" cy="136"/>
            </a:xfrm>
            <a:prstGeom prst="line">
              <a:avLst/>
            </a:prstGeom>
            <a:noFill/>
            <a:ln w="3175" cap="rnd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8" name="Line 68">
              <a:extLst>
                <a:ext uri="{FF2B5EF4-FFF2-40B4-BE49-F238E27FC236}">
                  <a16:creationId xmlns="" xmlns:a16="http://schemas.microsoft.com/office/drawing/2014/main" id="{E4AB6F8D-E879-4643-84F1-284E92F0C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2" y="1379"/>
              <a:ext cx="1" cy="136"/>
            </a:xfrm>
            <a:prstGeom prst="line">
              <a:avLst/>
            </a:prstGeom>
            <a:noFill/>
            <a:ln w="3175" cap="rnd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9" name="Line 70">
              <a:extLst>
                <a:ext uri="{FF2B5EF4-FFF2-40B4-BE49-F238E27FC236}">
                  <a16:creationId xmlns="" xmlns:a16="http://schemas.microsoft.com/office/drawing/2014/main" id="{E42AFF94-7472-4813-ACB1-AAAD8B414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" y="1379"/>
              <a:ext cx="1" cy="136"/>
            </a:xfrm>
            <a:prstGeom prst="line">
              <a:avLst/>
            </a:prstGeom>
            <a:noFill/>
            <a:ln w="3175" cap="rnd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0" name="Line 71">
              <a:extLst>
                <a:ext uri="{FF2B5EF4-FFF2-40B4-BE49-F238E27FC236}">
                  <a16:creationId xmlns="" xmlns:a16="http://schemas.microsoft.com/office/drawing/2014/main" id="{13FC6157-47DB-4DC8-94D4-F54A75E56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" y="1376"/>
              <a:ext cx="1" cy="136"/>
            </a:xfrm>
            <a:prstGeom prst="line">
              <a:avLst/>
            </a:prstGeom>
            <a:noFill/>
            <a:ln w="3175" cap="rnd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1" name="Line 72">
              <a:extLst>
                <a:ext uri="{FF2B5EF4-FFF2-40B4-BE49-F238E27FC236}">
                  <a16:creationId xmlns="" xmlns:a16="http://schemas.microsoft.com/office/drawing/2014/main" id="{879576C8-CC22-491F-A5CB-7A0124707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" y="1376"/>
              <a:ext cx="1" cy="136"/>
            </a:xfrm>
            <a:prstGeom prst="line">
              <a:avLst/>
            </a:prstGeom>
            <a:noFill/>
            <a:ln w="3175" cap="rnd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2" name="Line 73">
              <a:extLst>
                <a:ext uri="{FF2B5EF4-FFF2-40B4-BE49-F238E27FC236}">
                  <a16:creationId xmlns="" xmlns:a16="http://schemas.microsoft.com/office/drawing/2014/main" id="{DA8E7C30-7C0E-4240-96C3-866004818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379"/>
              <a:ext cx="1" cy="133"/>
            </a:xfrm>
            <a:prstGeom prst="line">
              <a:avLst/>
            </a:prstGeom>
            <a:noFill/>
            <a:ln w="3175" cap="rnd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3" name="Line 74">
              <a:extLst>
                <a:ext uri="{FF2B5EF4-FFF2-40B4-BE49-F238E27FC236}">
                  <a16:creationId xmlns="" xmlns:a16="http://schemas.microsoft.com/office/drawing/2014/main" id="{F0721AF5-8DB0-42BE-9C6F-EBF1EE3E2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1379"/>
              <a:ext cx="1" cy="130"/>
            </a:xfrm>
            <a:prstGeom prst="line">
              <a:avLst/>
            </a:prstGeom>
            <a:noFill/>
            <a:ln w="3175" cap="rnd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4" name="Freeform 75">
              <a:extLst>
                <a:ext uri="{FF2B5EF4-FFF2-40B4-BE49-F238E27FC236}">
                  <a16:creationId xmlns="" xmlns:a16="http://schemas.microsoft.com/office/drawing/2014/main" id="{5E9F8DC4-5B7A-4D3F-AD56-74F0E7060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1376"/>
              <a:ext cx="182" cy="19"/>
            </a:xfrm>
            <a:custGeom>
              <a:avLst/>
              <a:gdLst>
                <a:gd name="T0" fmla="*/ 454 w 73"/>
                <a:gd name="T1" fmla="*/ 30 h 7"/>
                <a:gd name="T2" fmla="*/ 224 w 73"/>
                <a:gd name="T3" fmla="*/ 0 h 7"/>
                <a:gd name="T4" fmla="*/ 0 w 73"/>
                <a:gd name="T5" fmla="*/ 30 h 7"/>
                <a:gd name="T6" fmla="*/ 0 w 73"/>
                <a:gd name="T7" fmla="*/ 30 h 7"/>
                <a:gd name="T8" fmla="*/ 224 w 73"/>
                <a:gd name="T9" fmla="*/ 52 h 7"/>
                <a:gd name="T10" fmla="*/ 454 w 73"/>
                <a:gd name="T11" fmla="*/ 3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solidFill>
              <a:srgbClr val="EFF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5" name="Freeform 76">
              <a:extLst>
                <a:ext uri="{FF2B5EF4-FFF2-40B4-BE49-F238E27FC236}">
                  <a16:creationId xmlns="" xmlns:a16="http://schemas.microsoft.com/office/drawing/2014/main" id="{06E3B72A-C9A6-4CFA-995B-B94B4F940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1376"/>
              <a:ext cx="182" cy="19"/>
            </a:xfrm>
            <a:custGeom>
              <a:avLst/>
              <a:gdLst>
                <a:gd name="T0" fmla="*/ 454 w 73"/>
                <a:gd name="T1" fmla="*/ 30 h 7"/>
                <a:gd name="T2" fmla="*/ 224 w 73"/>
                <a:gd name="T3" fmla="*/ 0 h 7"/>
                <a:gd name="T4" fmla="*/ 0 w 73"/>
                <a:gd name="T5" fmla="*/ 30 h 7"/>
                <a:gd name="T6" fmla="*/ 0 w 73"/>
                <a:gd name="T7" fmla="*/ 30 h 7"/>
                <a:gd name="T8" fmla="*/ 224 w 73"/>
                <a:gd name="T9" fmla="*/ 52 h 7"/>
                <a:gd name="T10" fmla="*/ 454 w 73"/>
                <a:gd name="T11" fmla="*/ 3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6" name="Oval 78">
              <a:extLst>
                <a:ext uri="{FF2B5EF4-FFF2-40B4-BE49-F238E27FC236}">
                  <a16:creationId xmlns="" xmlns:a16="http://schemas.microsoft.com/office/drawing/2014/main" id="{97EC3844-5D65-4E79-B3BF-C569E7174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2267"/>
              <a:ext cx="20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77" name="Oval 79">
              <a:extLst>
                <a:ext uri="{FF2B5EF4-FFF2-40B4-BE49-F238E27FC236}">
                  <a16:creationId xmlns="" xmlns:a16="http://schemas.microsoft.com/office/drawing/2014/main" id="{89E608F9-4B84-4FCD-A21E-BCD886A34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" y="2272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78" name="Oval 80">
              <a:extLst>
                <a:ext uri="{FF2B5EF4-FFF2-40B4-BE49-F238E27FC236}">
                  <a16:creationId xmlns="" xmlns:a16="http://schemas.microsoft.com/office/drawing/2014/main" id="{2881B917-DD03-4C1B-BCA0-8AE77F9E1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" y="2269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pic>
        <p:nvPicPr>
          <p:cNvPr id="1379" name="Picture 6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4051" y="12662503"/>
            <a:ext cx="2876755" cy="228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6623" flipH="1">
            <a:off x="15529456" y="12215662"/>
            <a:ext cx="1889755" cy="1889755"/>
          </a:xfrm>
          <a:prstGeom prst="rect">
            <a:avLst/>
          </a:prstGeom>
        </p:spPr>
      </p:pic>
      <p:sp>
        <p:nvSpPr>
          <p:cNvPr id="1381" name="Flèche droite 638">
            <a:extLst>
              <a:ext uri="{FF2B5EF4-FFF2-40B4-BE49-F238E27FC236}">
                <a16:creationId xmlns="" xmlns:a16="http://schemas.microsoft.com/office/drawing/2014/main" id="{28454806-040A-4D78-8915-6C607AE64E7E}"/>
              </a:ext>
            </a:extLst>
          </p:cNvPr>
          <p:cNvSpPr/>
          <p:nvPr/>
        </p:nvSpPr>
        <p:spPr>
          <a:xfrm>
            <a:off x="13942295" y="12707028"/>
            <a:ext cx="1442881" cy="347763"/>
          </a:xfrm>
          <a:prstGeom prst="rightArrow">
            <a:avLst/>
          </a:prstGeom>
          <a:solidFill>
            <a:srgbClr val="9CBEBD"/>
          </a:solidFill>
          <a:ln w="15875" cap="flat" cmpd="sng" algn="ctr">
            <a:solidFill>
              <a:srgbClr val="9CBE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68136" y="13852301"/>
            <a:ext cx="235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10^8 CFU/ml</a:t>
            </a:r>
            <a:endParaRPr lang="fr-FR" sz="1800" dirty="0"/>
          </a:p>
        </p:txBody>
      </p:sp>
      <p:pic>
        <p:nvPicPr>
          <p:cNvPr id="1382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798" y="12636054"/>
            <a:ext cx="1588515" cy="2171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577996" y="14846457"/>
            <a:ext cx="32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i="1" dirty="0">
                <a:latin typeface="Calibri (heading)"/>
              </a:rPr>
              <a:t>Beauveria bassiana </a:t>
            </a:r>
            <a:r>
              <a:rPr lang="it-IT" sz="1800" dirty="0">
                <a:latin typeface="Calibri (heading)"/>
              </a:rPr>
              <a:t>(Bals.-Criv.) Vuill. 1912 (strain GHA)</a:t>
            </a:r>
            <a:endParaRPr lang="fr-FR" sz="1800" dirty="0">
              <a:latin typeface="Calibri (heading)"/>
            </a:endParaRPr>
          </a:p>
        </p:txBody>
      </p:sp>
      <p:pic>
        <p:nvPicPr>
          <p:cNvPr id="1384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86" y="15540677"/>
            <a:ext cx="1575727" cy="2111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5" name="TextBox 1384"/>
          <p:cNvSpPr txBox="1"/>
          <p:nvPr/>
        </p:nvSpPr>
        <p:spPr>
          <a:xfrm>
            <a:off x="1673704" y="17652399"/>
            <a:ext cx="313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>
                <a:latin typeface="Calibri (heading)"/>
              </a:rPr>
              <a:t>Aspergillus </a:t>
            </a:r>
            <a:r>
              <a:rPr lang="fr-FR" sz="1800" i="1" dirty="0" smtClean="0">
                <a:latin typeface="Calibri (heading)"/>
              </a:rPr>
              <a:t>flavus </a:t>
            </a:r>
            <a:r>
              <a:rPr lang="fr-FR" sz="1800" dirty="0" smtClean="0">
                <a:latin typeface="Calibri (heading)"/>
              </a:rPr>
              <a:t>Link </a:t>
            </a:r>
            <a:r>
              <a:rPr lang="fr-FR" sz="1800" dirty="0">
                <a:latin typeface="Calibri (heading)"/>
              </a:rPr>
              <a:t>1809</a:t>
            </a:r>
          </a:p>
        </p:txBody>
      </p:sp>
      <p:pic>
        <p:nvPicPr>
          <p:cNvPr id="138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42" y="18074769"/>
            <a:ext cx="1595471" cy="2131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43623" y="20379025"/>
            <a:ext cx="2998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i="1" dirty="0">
                <a:latin typeface="Calibri (heading)"/>
              </a:rPr>
              <a:t>Metarhizium acridum </a:t>
            </a:r>
            <a:r>
              <a:rPr lang="fr-FR" sz="1800" dirty="0">
                <a:latin typeface="Calibri (heading)"/>
              </a:rPr>
              <a:t>(Driver &amp; Milner) J. F. </a:t>
            </a:r>
            <a:r>
              <a:rPr lang="fr-FR" sz="1800" dirty="0" err="1">
                <a:latin typeface="Calibri (heading)"/>
              </a:rPr>
              <a:t>Bisch</a:t>
            </a:r>
            <a:r>
              <a:rPr lang="fr-FR" sz="1800" dirty="0">
                <a:latin typeface="Calibri (heading)"/>
              </a:rPr>
              <a:t>., S. A. </a:t>
            </a:r>
            <a:r>
              <a:rPr lang="fr-FR" sz="1800" dirty="0" err="1">
                <a:latin typeface="Calibri (heading)"/>
              </a:rPr>
              <a:t>Rehner</a:t>
            </a:r>
            <a:r>
              <a:rPr lang="fr-FR" sz="1800" dirty="0">
                <a:latin typeface="Calibri (heading)"/>
              </a:rPr>
              <a:t> &amp; Humber 2009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4782370" y="12559623"/>
            <a:ext cx="1160544" cy="8827514"/>
          </a:xfrm>
          <a:prstGeom prst="rightBrace">
            <a:avLst>
              <a:gd name="adj1" fmla="val 73554"/>
              <a:gd name="adj2" fmla="val 2669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88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606" y="16765524"/>
            <a:ext cx="1210206" cy="90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9" name="Picture 4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981" y="12125000"/>
            <a:ext cx="5064953" cy="3372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0" name="Flèche droite 638">
            <a:extLst>
              <a:ext uri="{FF2B5EF4-FFF2-40B4-BE49-F238E27FC236}">
                <a16:creationId xmlns="" xmlns:a16="http://schemas.microsoft.com/office/drawing/2014/main" id="{28454806-040A-4D78-8915-6C607AE64E7E}"/>
              </a:ext>
            </a:extLst>
          </p:cNvPr>
          <p:cNvSpPr/>
          <p:nvPr/>
        </p:nvSpPr>
        <p:spPr>
          <a:xfrm>
            <a:off x="20813971" y="13393846"/>
            <a:ext cx="1442881" cy="347763"/>
          </a:xfrm>
          <a:prstGeom prst="rightArrow">
            <a:avLst/>
          </a:prstGeom>
          <a:solidFill>
            <a:srgbClr val="9CBEBD"/>
          </a:solidFill>
          <a:ln w="15875" cap="flat" cmpd="sng" algn="ctr">
            <a:solidFill>
              <a:srgbClr val="9CBE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2" name="TextBox 1391"/>
          <p:cNvSpPr txBox="1"/>
          <p:nvPr/>
        </p:nvSpPr>
        <p:spPr>
          <a:xfrm>
            <a:off x="24105223" y="11088562"/>
            <a:ext cx="2435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latin typeface="Calibri (headings)"/>
              </a:rPr>
              <a:t>T° = 25 </a:t>
            </a:r>
            <a:r>
              <a:rPr lang="en-US" sz="1800" dirty="0">
                <a:latin typeface="Calibri (headings)"/>
              </a:rPr>
              <a:t>± </a:t>
            </a:r>
            <a:r>
              <a:rPr lang="en-US" sz="1800" dirty="0" smtClean="0">
                <a:latin typeface="Calibri (headings)"/>
              </a:rPr>
              <a:t>2°C </a:t>
            </a:r>
          </a:p>
          <a:p>
            <a:r>
              <a:rPr lang="en-US" sz="1800" dirty="0" smtClean="0">
                <a:latin typeface="Calibri (headings)"/>
              </a:rPr>
              <a:t>HR = 75%</a:t>
            </a:r>
          </a:p>
          <a:p>
            <a:r>
              <a:rPr lang="en-US" sz="1800" dirty="0" smtClean="0">
                <a:latin typeface="Calibri (headings)"/>
              </a:rPr>
              <a:t>Photoperiod = 16L:8D</a:t>
            </a:r>
            <a:endParaRPr lang="en-US" sz="1800" dirty="0">
              <a:latin typeface="Calibri (headings)"/>
            </a:endParaRPr>
          </a:p>
        </p:txBody>
      </p:sp>
      <p:sp>
        <p:nvSpPr>
          <p:cNvPr id="1393" name="Flèche droite 638">
            <a:extLst>
              <a:ext uri="{FF2B5EF4-FFF2-40B4-BE49-F238E27FC236}">
                <a16:creationId xmlns="" xmlns:a16="http://schemas.microsoft.com/office/drawing/2014/main" id="{28454806-040A-4D78-8915-6C607AE64E7E}"/>
              </a:ext>
            </a:extLst>
          </p:cNvPr>
          <p:cNvSpPr/>
          <p:nvPr/>
        </p:nvSpPr>
        <p:spPr>
          <a:xfrm rot="5400000">
            <a:off x="24666081" y="15980901"/>
            <a:ext cx="983731" cy="307915"/>
          </a:xfrm>
          <a:prstGeom prst="rightArrow">
            <a:avLst/>
          </a:prstGeom>
          <a:solidFill>
            <a:srgbClr val="9CBEBD"/>
          </a:solidFill>
          <a:ln w="15875" cap="flat" cmpd="sng" algn="ctr">
            <a:solidFill>
              <a:srgbClr val="9CBE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4" name="ZoneTexte 633">
            <a:extLst>
              <a:ext uri="{FF2B5EF4-FFF2-40B4-BE49-F238E27FC236}">
                <a16:creationId xmlns="" xmlns:a16="http://schemas.microsoft.com/office/drawing/2014/main" id="{7A8539B5-1AEE-4CC4-8493-0828DD9BAC79}"/>
              </a:ext>
            </a:extLst>
          </p:cNvPr>
          <p:cNvSpPr txBox="1"/>
          <p:nvPr/>
        </p:nvSpPr>
        <p:spPr>
          <a:xfrm>
            <a:off x="23820820" y="17751603"/>
            <a:ext cx="272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800" kern="0" noProof="0" dirty="0" err="1" smtClean="0">
                <a:solidFill>
                  <a:srgbClr val="2E2B21"/>
                </a:solidFill>
                <a:latin typeface="+mj-lt"/>
              </a:rPr>
              <a:t>Counting</a:t>
            </a:r>
            <a:r>
              <a:rPr lang="fr-BE" sz="1800" kern="0" noProof="0" dirty="0" smtClean="0">
                <a:solidFill>
                  <a:srgbClr val="2E2B21"/>
                </a:solidFill>
                <a:latin typeface="+mj-lt"/>
              </a:rPr>
              <a:t> </a:t>
            </a:r>
            <a:r>
              <a:rPr lang="fr-BE" sz="1800" kern="0" noProof="0" dirty="0" err="1" smtClean="0">
                <a:solidFill>
                  <a:srgbClr val="2E2B21"/>
                </a:solidFill>
                <a:latin typeface="+mj-lt"/>
              </a:rPr>
              <a:t>dead</a:t>
            </a:r>
            <a:r>
              <a:rPr lang="fr-BE" sz="1800" kern="0" noProof="0" dirty="0" smtClean="0">
                <a:solidFill>
                  <a:srgbClr val="2E2B21"/>
                </a:solidFill>
                <a:latin typeface="+mj-lt"/>
              </a:rPr>
              <a:t> </a:t>
            </a:r>
            <a:r>
              <a:rPr lang="fr-BE" sz="1800" kern="0" noProof="0" dirty="0" err="1" smtClean="0">
                <a:solidFill>
                  <a:srgbClr val="2E2B21"/>
                </a:solidFill>
                <a:latin typeface="+mj-lt"/>
              </a:rPr>
              <a:t>infected</a:t>
            </a:r>
            <a:r>
              <a:rPr lang="fr-BE" sz="1800" kern="0" noProof="0" dirty="0" smtClean="0">
                <a:solidFill>
                  <a:srgbClr val="2E2B21"/>
                </a:solidFill>
                <a:latin typeface="+mj-lt"/>
              </a:rPr>
              <a:t> </a:t>
            </a:r>
            <a:r>
              <a:rPr lang="fr-BE" sz="1800" kern="0" noProof="0" dirty="0" err="1" smtClean="0">
                <a:solidFill>
                  <a:srgbClr val="2E2B21"/>
                </a:solidFill>
                <a:latin typeface="+mj-lt"/>
              </a:rPr>
              <a:t>insects</a:t>
            </a:r>
            <a:r>
              <a:rPr lang="fr-BE" sz="1800" kern="0" noProof="0" dirty="0" smtClean="0">
                <a:solidFill>
                  <a:srgbClr val="2E2B21"/>
                </a:solidFill>
                <a:latin typeface="+mj-lt"/>
              </a:rPr>
              <a:t> (2 </a:t>
            </a:r>
            <a:r>
              <a:rPr lang="fr-BE" sz="1800" kern="0" noProof="0" dirty="0" err="1" smtClean="0">
                <a:solidFill>
                  <a:srgbClr val="2E2B21"/>
                </a:solidFill>
                <a:latin typeface="+mj-lt"/>
              </a:rPr>
              <a:t>days</a:t>
            </a:r>
            <a:r>
              <a:rPr lang="fr-BE" sz="1800" kern="0" noProof="0" dirty="0" smtClean="0">
                <a:solidFill>
                  <a:srgbClr val="2E2B21"/>
                </a:solidFill>
                <a:latin typeface="+mj-lt"/>
              </a:rPr>
              <a:t>)</a:t>
            </a: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96" name="ZoneTexte 633">
            <a:extLst>
              <a:ext uri="{FF2B5EF4-FFF2-40B4-BE49-F238E27FC236}">
                <a16:creationId xmlns="" xmlns:a16="http://schemas.microsoft.com/office/drawing/2014/main" id="{7A8539B5-1AEE-4CC4-8493-0828DD9BAC79}"/>
              </a:ext>
            </a:extLst>
          </p:cNvPr>
          <p:cNvSpPr txBox="1"/>
          <p:nvPr/>
        </p:nvSpPr>
        <p:spPr>
          <a:xfrm>
            <a:off x="6219138" y="16442359"/>
            <a:ext cx="272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800" kern="0" noProof="0" dirty="0" smtClean="0">
                <a:solidFill>
                  <a:srgbClr val="2E2B21"/>
                </a:solidFill>
                <a:latin typeface="+mj-lt"/>
              </a:rPr>
              <a:t>Medium = PDA + 0.005% of chloramphenicol</a:t>
            </a: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97" name="TextBox 1396"/>
          <p:cNvSpPr txBox="1"/>
          <p:nvPr/>
        </p:nvSpPr>
        <p:spPr>
          <a:xfrm>
            <a:off x="1955387" y="11047697"/>
            <a:ext cx="12612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35000" indent="-635000">
              <a:buFont typeface="Arial" pitchFamily="34" charset="0"/>
              <a:buChar char="•"/>
            </a:pPr>
            <a:r>
              <a:rPr lang="fr-FR" sz="3600" dirty="0" smtClean="0"/>
              <a:t>2 </a:t>
            </a:r>
            <a:r>
              <a:rPr lang="fr-FR" sz="3600" dirty="0" err="1" smtClean="0"/>
              <a:t>Bioassays</a:t>
            </a:r>
            <a:r>
              <a:rPr lang="fr-FR" sz="3600" dirty="0"/>
              <a:t> </a:t>
            </a:r>
            <a:r>
              <a:rPr lang="fr-FR" sz="3600" dirty="0" err="1" smtClean="0"/>
              <a:t>were</a:t>
            </a:r>
            <a:r>
              <a:rPr lang="fr-FR" sz="3600" dirty="0" smtClean="0"/>
              <a:t> </a:t>
            </a:r>
            <a:r>
              <a:rPr lang="fr-FR" sz="3600" dirty="0" err="1" smtClean="0"/>
              <a:t>led</a:t>
            </a:r>
            <a:r>
              <a:rPr lang="fr-FR" sz="3600" dirty="0" smtClean="0"/>
              <a:t> to </a:t>
            </a:r>
            <a:r>
              <a:rPr lang="fr-FR" sz="3600" dirty="0" err="1" smtClean="0"/>
              <a:t>determine</a:t>
            </a:r>
            <a:r>
              <a:rPr lang="fr-FR" sz="3600" dirty="0" smtClean="0"/>
              <a:t> LT 50 of </a:t>
            </a:r>
            <a:r>
              <a:rPr lang="fr-FR" sz="3600" dirty="0" err="1" smtClean="0"/>
              <a:t>three</a:t>
            </a:r>
            <a:r>
              <a:rPr lang="fr-FR" sz="3600" dirty="0" smtClean="0"/>
              <a:t> </a:t>
            </a:r>
            <a:r>
              <a:rPr lang="fr-FR" sz="3600" dirty="0" err="1" smtClean="0"/>
              <a:t>fungal</a:t>
            </a:r>
            <a:r>
              <a:rPr lang="fr-FR" sz="3600" dirty="0" smtClean="0"/>
              <a:t> </a:t>
            </a:r>
            <a:r>
              <a:rPr lang="fr-FR" sz="3600" dirty="0" err="1" smtClean="0"/>
              <a:t>strains</a:t>
            </a:r>
            <a:r>
              <a:rPr lang="fr-FR" sz="3600" dirty="0" smtClean="0"/>
              <a:t>:</a:t>
            </a:r>
            <a:endParaRPr lang="fr-FR" sz="3600" dirty="0"/>
          </a:p>
        </p:txBody>
      </p:sp>
      <p:graphicFrame>
        <p:nvGraphicFramePr>
          <p:cNvPr id="1400" name="Table 13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042773"/>
              </p:ext>
            </p:extLst>
          </p:nvPr>
        </p:nvGraphicFramePr>
        <p:xfrm>
          <a:off x="8019430" y="17541555"/>
          <a:ext cx="14738867" cy="3884944"/>
        </p:xfrm>
        <a:graphic>
          <a:graphicData uri="http://schemas.openxmlformats.org/drawingml/2006/table">
            <a:tbl>
              <a:tblPr/>
              <a:tblGrid>
                <a:gridCol w="2262400"/>
                <a:gridCol w="4192093"/>
                <a:gridCol w="2162587"/>
                <a:gridCol w="1297553"/>
                <a:gridCol w="2029505"/>
                <a:gridCol w="2794729"/>
              </a:tblGrid>
              <a:tr h="908064"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(headings)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Treatments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Repetition</a:t>
                      </a:r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 (</a:t>
                      </a:r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Batches</a:t>
                      </a:r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n insects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CO₂ anesthesia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Estimated conidial amount per insect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Bioassay n°1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150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No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&gt; 2.56 10⁵</a:t>
                      </a:r>
                      <a:b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</a:br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conidia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/</a:t>
                      </a:r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insects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(headings)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1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B. bassiana</a:t>
                      </a:r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 (10^8 CFU/ml)</a:t>
                      </a:r>
                      <a:endParaRPr lang="fr-FR" sz="2400" b="0" i="1" u="none" strike="noStrike">
                        <a:solidFill>
                          <a:srgbClr val="000000"/>
                        </a:solidFill>
                        <a:effectLst/>
                        <a:latin typeface="Calibri (headings)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150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92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1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M. acridum</a:t>
                      </a:r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 (10^8 CFU/ml)</a:t>
                      </a:r>
                      <a:endParaRPr lang="fr-FR" sz="2400" b="0" i="1" u="none" strike="noStrike">
                        <a:solidFill>
                          <a:srgbClr val="000000"/>
                        </a:solidFill>
                        <a:effectLst/>
                        <a:latin typeface="Calibri (headings)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5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1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A. flavus</a:t>
                      </a:r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 (10^8 CFU/ml)</a:t>
                      </a:r>
                      <a:endParaRPr lang="fr-FR" sz="2400" b="0" i="1" u="none" strike="noStrike">
                        <a:solidFill>
                          <a:srgbClr val="000000"/>
                        </a:solidFill>
                        <a:effectLst/>
                        <a:latin typeface="Calibri (headings)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92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Bioassay n°2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150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Yes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(headings)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= 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2.56 10⁵</a:t>
                      </a:r>
                      <a:b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</a:br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conidia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/</a:t>
                      </a:r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insects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(headings)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92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1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B. bassiana</a:t>
                      </a:r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 (10^8 CFU/ml)</a:t>
                      </a:r>
                      <a:endParaRPr lang="fr-FR" sz="2400" b="0" i="1" u="none" strike="noStrike">
                        <a:solidFill>
                          <a:srgbClr val="000000"/>
                        </a:solidFill>
                        <a:effectLst/>
                        <a:latin typeface="Calibri (headings)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150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92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1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M. acridum</a:t>
                      </a:r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 (10^8 CFU/ml)</a:t>
                      </a:r>
                      <a:endParaRPr lang="fr-FR" sz="2400" b="0" i="1" u="none" strike="noStrike">
                        <a:solidFill>
                          <a:srgbClr val="000000"/>
                        </a:solidFill>
                        <a:effectLst/>
                        <a:latin typeface="Calibri (headings)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150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92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1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A. flavus</a:t>
                      </a:r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 (10^8 CFU/ml)</a:t>
                      </a:r>
                      <a:endParaRPr lang="fr-FR" sz="2400" b="0" i="1" u="none" strike="noStrike">
                        <a:solidFill>
                          <a:srgbClr val="000000"/>
                        </a:solidFill>
                        <a:effectLst/>
                        <a:latin typeface="Calibri (headings)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headings)"/>
                        </a:rPr>
                        <a:t>150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02" name="ZoneTexte 633">
            <a:extLst>
              <a:ext uri="{FF2B5EF4-FFF2-40B4-BE49-F238E27FC236}">
                <a16:creationId xmlns="" xmlns:a16="http://schemas.microsoft.com/office/drawing/2014/main" id="{7A8539B5-1AEE-4CC4-8493-0828DD9BAC79}"/>
              </a:ext>
            </a:extLst>
          </p:cNvPr>
          <p:cNvSpPr txBox="1"/>
          <p:nvPr/>
        </p:nvSpPr>
        <p:spPr>
          <a:xfrm>
            <a:off x="25201392" y="20332858"/>
            <a:ext cx="3900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2400" kern="0" dirty="0" smtClean="0">
                <a:solidFill>
                  <a:srgbClr val="2E2B21"/>
                </a:solidFill>
                <a:latin typeface="+mj-lt"/>
              </a:rPr>
              <a:t>Statistical </a:t>
            </a:r>
            <a:r>
              <a:rPr lang="en-US" sz="2400" kern="0" dirty="0">
                <a:solidFill>
                  <a:srgbClr val="2E2B21"/>
                </a:solidFill>
                <a:latin typeface="+mj-lt"/>
              </a:rPr>
              <a:t>analyses for estimations of </a:t>
            </a:r>
            <a:r>
              <a:rPr lang="en-US" sz="2400" kern="0" dirty="0" smtClean="0">
                <a:solidFill>
                  <a:srgbClr val="2E2B21"/>
                </a:solidFill>
                <a:latin typeface="+mj-lt"/>
              </a:rPr>
              <a:t>LT50: Kaplan-Meier log-rank test</a:t>
            </a:r>
            <a:endParaRPr lang="en-US" sz="2400" kern="0" dirty="0">
              <a:solidFill>
                <a:srgbClr val="2E2B21"/>
              </a:solidFill>
              <a:latin typeface="+mj-lt"/>
            </a:endParaRPr>
          </a:p>
        </p:txBody>
      </p:sp>
      <p:sp>
        <p:nvSpPr>
          <p:cNvPr id="1403" name="Right Brace 1402"/>
          <p:cNvSpPr/>
          <p:nvPr/>
        </p:nvSpPr>
        <p:spPr>
          <a:xfrm rot="2889480">
            <a:off x="24906026" y="17121773"/>
            <a:ext cx="886766" cy="5481563"/>
          </a:xfrm>
          <a:prstGeom prst="rightBrace">
            <a:avLst>
              <a:gd name="adj1" fmla="val 9333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4" name="ZoneTexte 633">
            <a:extLst>
              <a:ext uri="{FF2B5EF4-FFF2-40B4-BE49-F238E27FC236}">
                <a16:creationId xmlns="" xmlns:a16="http://schemas.microsoft.com/office/drawing/2014/main" id="{7A8539B5-1AEE-4CC4-8493-0828DD9BAC79}"/>
              </a:ext>
            </a:extLst>
          </p:cNvPr>
          <p:cNvSpPr txBox="1"/>
          <p:nvPr/>
        </p:nvSpPr>
        <p:spPr>
          <a:xfrm>
            <a:off x="17561539" y="15184679"/>
            <a:ext cx="272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800" dirty="0" err="1">
                <a:solidFill>
                  <a:prstClr val="black"/>
                </a:solidFill>
              </a:rPr>
              <a:t>Batches</a:t>
            </a:r>
            <a:r>
              <a:rPr lang="fr-FR" sz="1800" dirty="0">
                <a:solidFill>
                  <a:prstClr val="black"/>
                </a:solidFill>
              </a:rPr>
              <a:t> of 30 </a:t>
            </a:r>
            <a:r>
              <a:rPr lang="fr-FR" sz="1800" dirty="0" err="1">
                <a:solidFill>
                  <a:prstClr val="black"/>
                </a:solidFill>
              </a:rPr>
              <a:t>insects</a:t>
            </a:r>
            <a:r>
              <a:rPr lang="fr-FR" sz="1800" dirty="0">
                <a:solidFill>
                  <a:prstClr val="black"/>
                </a:solidFill>
              </a:rPr>
              <a:t> </a:t>
            </a:r>
            <a:r>
              <a:rPr lang="fr-FR" sz="1800" dirty="0" err="1">
                <a:solidFill>
                  <a:prstClr val="black"/>
                </a:solidFill>
              </a:rPr>
              <a:t>aged</a:t>
            </a:r>
            <a:r>
              <a:rPr lang="fr-FR" sz="1800" dirty="0">
                <a:solidFill>
                  <a:prstClr val="black"/>
                </a:solidFill>
              </a:rPr>
              <a:t> of  1 </a:t>
            </a:r>
            <a:r>
              <a:rPr lang="fr-FR" sz="1800" dirty="0" err="1">
                <a:solidFill>
                  <a:prstClr val="black"/>
                </a:solidFill>
              </a:rPr>
              <a:t>month</a:t>
            </a:r>
            <a:r>
              <a:rPr lang="fr-FR" sz="1800" dirty="0">
                <a:solidFill>
                  <a:prstClr val="black"/>
                </a:solidFill>
              </a:rPr>
              <a:t> per </a:t>
            </a:r>
            <a:r>
              <a:rPr lang="fr-FR" sz="1800" dirty="0" err="1">
                <a:solidFill>
                  <a:prstClr val="black"/>
                </a:solidFill>
              </a:rPr>
              <a:t>treatment</a:t>
            </a:r>
            <a:endParaRPr lang="fr-FR" sz="1800" dirty="0">
              <a:solidFill>
                <a:prstClr val="black"/>
              </a:solidFill>
            </a:endParaRPr>
          </a:p>
        </p:txBody>
      </p:sp>
      <p:pic>
        <p:nvPicPr>
          <p:cNvPr id="1405" name="Picture 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944" y="30058072"/>
            <a:ext cx="225425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" name="TextBox 1405"/>
          <p:cNvSpPr txBox="1"/>
          <p:nvPr/>
        </p:nvSpPr>
        <p:spPr>
          <a:xfrm>
            <a:off x="2213620" y="28087540"/>
            <a:ext cx="4866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Kaplan-Meier </a:t>
            </a:r>
            <a:r>
              <a:rPr lang="fr-FR" sz="2000" dirty="0" err="1" smtClean="0"/>
              <a:t>survival</a:t>
            </a:r>
            <a:r>
              <a:rPr lang="fr-FR" sz="2000" dirty="0" smtClean="0"/>
              <a:t> </a:t>
            </a:r>
            <a:r>
              <a:rPr lang="fr-FR" sz="2000" dirty="0" err="1" smtClean="0"/>
              <a:t>curves</a:t>
            </a:r>
            <a:r>
              <a:rPr lang="fr-FR" sz="2000" dirty="0" smtClean="0"/>
              <a:t>  of </a:t>
            </a:r>
            <a:r>
              <a:rPr lang="fr-FR" sz="2000" dirty="0" err="1" smtClean="0"/>
              <a:t>bioassay</a:t>
            </a:r>
            <a:r>
              <a:rPr lang="fr-FR" sz="2000" dirty="0" smtClean="0"/>
              <a:t> n°1</a:t>
            </a:r>
            <a:endParaRPr lang="fr-FR" sz="2000" dirty="0"/>
          </a:p>
        </p:txBody>
      </p:sp>
      <p:sp>
        <p:nvSpPr>
          <p:cNvPr id="1407" name="TextBox 1406"/>
          <p:cNvSpPr txBox="1"/>
          <p:nvPr/>
        </p:nvSpPr>
        <p:spPr>
          <a:xfrm>
            <a:off x="15070432" y="28087540"/>
            <a:ext cx="4866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Kaplan-Meier </a:t>
            </a:r>
            <a:r>
              <a:rPr lang="fr-FR" sz="2000" dirty="0" err="1" smtClean="0"/>
              <a:t>survival</a:t>
            </a:r>
            <a:r>
              <a:rPr lang="fr-FR" sz="2000" dirty="0" smtClean="0"/>
              <a:t> </a:t>
            </a:r>
            <a:r>
              <a:rPr lang="fr-FR" sz="2000" dirty="0" err="1" smtClean="0"/>
              <a:t>curves</a:t>
            </a:r>
            <a:r>
              <a:rPr lang="fr-FR" sz="2000" dirty="0" smtClean="0"/>
              <a:t>  of </a:t>
            </a:r>
            <a:r>
              <a:rPr lang="fr-FR" sz="2000" dirty="0" err="1" smtClean="0"/>
              <a:t>bioassay</a:t>
            </a:r>
            <a:r>
              <a:rPr lang="fr-FR" sz="2000" dirty="0" smtClean="0"/>
              <a:t> n°1</a:t>
            </a:r>
            <a:endParaRPr lang="fr-FR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842371" y="35661846"/>
            <a:ext cx="27260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itchFamily="34" charset="0"/>
              <a:buChar char="•"/>
            </a:pPr>
            <a:r>
              <a:rPr lang="fr-FR" sz="3200" b="1" dirty="0" smtClean="0">
                <a:latin typeface="+mj-lt"/>
              </a:rPr>
              <a:t>LT 50 are </a:t>
            </a:r>
            <a:r>
              <a:rPr lang="fr-FR" sz="3200" b="1" dirty="0" err="1" smtClean="0">
                <a:latin typeface="+mj-lt"/>
              </a:rPr>
              <a:t>too</a:t>
            </a:r>
            <a:r>
              <a:rPr lang="fr-FR" sz="3200" b="1" dirty="0" smtClean="0">
                <a:latin typeface="+mj-lt"/>
              </a:rPr>
              <a:t> long </a:t>
            </a:r>
            <a:r>
              <a:rPr lang="fr-FR" sz="3200" dirty="0" err="1" smtClean="0">
                <a:latin typeface="+mj-lt"/>
              </a:rPr>
              <a:t>when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adults</a:t>
            </a:r>
            <a:r>
              <a:rPr lang="fr-FR" sz="3200" dirty="0" smtClean="0">
                <a:latin typeface="+mj-lt"/>
              </a:rPr>
              <a:t> are in contact </a:t>
            </a:r>
            <a:r>
              <a:rPr lang="fr-FR" sz="3200" dirty="0" err="1" smtClean="0">
                <a:latin typeface="+mj-lt"/>
              </a:rPr>
              <a:t>with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conidial</a:t>
            </a:r>
            <a:r>
              <a:rPr lang="fr-FR" sz="3200" dirty="0" smtClean="0">
                <a:latin typeface="+mj-lt"/>
              </a:rPr>
              <a:t> suspensions to </a:t>
            </a:r>
            <a:r>
              <a:rPr lang="fr-FR" sz="3200" dirty="0" err="1" smtClean="0">
                <a:latin typeface="+mj-lt"/>
              </a:rPr>
              <a:t>avoid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any</a:t>
            </a:r>
            <a:r>
              <a:rPr lang="fr-FR" sz="3200" dirty="0" smtClean="0">
                <a:latin typeface="+mj-lt"/>
              </a:rPr>
              <a:t> oviposition ;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fr-FR" sz="3200" b="1" dirty="0" smtClean="0">
                <a:latin typeface="+mj-lt"/>
              </a:rPr>
              <a:t>Innundative </a:t>
            </a:r>
            <a:r>
              <a:rPr lang="fr-FR" sz="3200" b="1" dirty="0" err="1" smtClean="0">
                <a:latin typeface="+mj-lt"/>
              </a:rPr>
              <a:t>delivery</a:t>
            </a:r>
            <a:r>
              <a:rPr lang="fr-FR" sz="3200" b="1" dirty="0" smtClean="0">
                <a:latin typeface="+mj-lt"/>
              </a:rPr>
              <a:t> </a:t>
            </a:r>
            <a:r>
              <a:rPr lang="fr-FR" sz="3200" b="1" dirty="0" err="1" smtClean="0">
                <a:latin typeface="+mj-lt"/>
              </a:rPr>
              <a:t>methods</a:t>
            </a:r>
            <a:r>
              <a:rPr lang="fr-FR" sz="3200" b="1" dirty="0" smtClean="0">
                <a:latin typeface="+mj-lt"/>
              </a:rPr>
              <a:t> of </a:t>
            </a:r>
            <a:r>
              <a:rPr lang="fr-FR" sz="3200" b="1" dirty="0" err="1" smtClean="0">
                <a:latin typeface="+mj-lt"/>
              </a:rPr>
              <a:t>MBCAs</a:t>
            </a:r>
            <a:r>
              <a:rPr lang="fr-FR" sz="3200" dirty="0" smtClean="0">
                <a:latin typeface="+mj-lt"/>
              </a:rPr>
              <a:t> on the </a:t>
            </a:r>
            <a:r>
              <a:rPr lang="fr-FR" sz="3200" dirty="0" err="1" smtClean="0">
                <a:latin typeface="+mj-lt"/>
              </a:rPr>
              <a:t>canopy</a:t>
            </a:r>
            <a:r>
              <a:rPr lang="fr-FR" sz="3200" dirty="0" smtClean="0">
                <a:latin typeface="+mj-lt"/>
              </a:rPr>
              <a:t> of </a:t>
            </a:r>
            <a:r>
              <a:rPr lang="fr-FR" sz="3200" i="1" dirty="0" smtClean="0">
                <a:latin typeface="+mj-lt"/>
              </a:rPr>
              <a:t>V. faba </a:t>
            </a:r>
            <a:r>
              <a:rPr lang="fr-FR" sz="3200" dirty="0" smtClean="0">
                <a:latin typeface="+mj-lt"/>
              </a:rPr>
              <a:t>(as </a:t>
            </a:r>
            <a:r>
              <a:rPr lang="fr-FR" sz="3200" dirty="0" err="1" smtClean="0">
                <a:latin typeface="+mj-lt"/>
              </a:rPr>
              <a:t>it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could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be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performed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with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conventionnal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sprayers</a:t>
            </a:r>
            <a:r>
              <a:rPr lang="fr-FR" sz="3200" dirty="0" smtClean="0">
                <a:latin typeface="+mj-lt"/>
              </a:rPr>
              <a:t>) </a:t>
            </a:r>
            <a:r>
              <a:rPr lang="fr-FR" sz="3200" dirty="0" err="1" smtClean="0">
                <a:latin typeface="+mj-lt"/>
              </a:rPr>
              <a:t>seems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b="1" dirty="0" err="1" smtClean="0">
                <a:latin typeface="+mj-lt"/>
              </a:rPr>
              <a:t>complicated</a:t>
            </a:r>
            <a:r>
              <a:rPr lang="fr-FR" sz="3200" dirty="0">
                <a:latin typeface="+mj-lt"/>
              </a:rPr>
              <a:t> </a:t>
            </a:r>
            <a:r>
              <a:rPr lang="fr-FR" sz="3200" dirty="0" smtClean="0">
                <a:latin typeface="+mj-lt"/>
              </a:rPr>
              <a:t>for </a:t>
            </a:r>
            <a:r>
              <a:rPr lang="fr-FR" sz="3200" dirty="0" err="1" smtClean="0">
                <a:latin typeface="+mj-lt"/>
              </a:rPr>
              <a:t>implementation</a:t>
            </a:r>
            <a:r>
              <a:rPr lang="fr-FR" sz="3200" dirty="0" smtClean="0">
                <a:latin typeface="+mj-lt"/>
              </a:rPr>
              <a:t> of </a:t>
            </a:r>
            <a:r>
              <a:rPr lang="fr-FR" sz="3200" dirty="0" err="1" smtClean="0">
                <a:latin typeface="+mj-lt"/>
              </a:rPr>
              <a:t>successful</a:t>
            </a:r>
            <a:r>
              <a:rPr lang="fr-FR" sz="3200" dirty="0" smtClean="0">
                <a:latin typeface="+mj-lt"/>
              </a:rPr>
              <a:t> control </a:t>
            </a:r>
            <a:r>
              <a:rPr lang="fr-FR" sz="3200" dirty="0" err="1" smtClean="0">
                <a:latin typeface="+mj-lt"/>
              </a:rPr>
              <a:t>pethods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against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adults</a:t>
            </a:r>
            <a:r>
              <a:rPr lang="fr-FR" sz="3200" dirty="0" smtClean="0">
                <a:latin typeface="+mj-lt"/>
              </a:rPr>
              <a:t> of </a:t>
            </a:r>
            <a:r>
              <a:rPr lang="fr-FR" sz="3200" i="1" dirty="0" smtClean="0">
                <a:latin typeface="+mj-lt"/>
              </a:rPr>
              <a:t>B. rufimanus </a:t>
            </a:r>
            <a:r>
              <a:rPr lang="fr-FR" sz="3200" dirty="0" err="1" smtClean="0">
                <a:latin typeface="+mj-lt"/>
              </a:rPr>
              <a:t>before</a:t>
            </a:r>
            <a:r>
              <a:rPr lang="fr-FR" sz="3200" dirty="0" smtClean="0">
                <a:latin typeface="+mj-lt"/>
              </a:rPr>
              <a:t> oviposition on </a:t>
            </a:r>
            <a:r>
              <a:rPr lang="fr-FR" sz="3200" dirty="0" err="1" smtClean="0">
                <a:latin typeface="+mj-lt"/>
              </a:rPr>
              <a:t>forming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pods</a:t>
            </a:r>
            <a:r>
              <a:rPr lang="fr-FR" sz="3200" dirty="0" smtClean="0">
                <a:latin typeface="+mj-lt"/>
              </a:rPr>
              <a:t> ;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fr-FR" sz="3200" dirty="0" err="1" smtClean="0">
                <a:latin typeface="+mj-lt"/>
              </a:rPr>
              <a:t>Moreover</a:t>
            </a:r>
            <a:r>
              <a:rPr lang="fr-FR" sz="3200" dirty="0" smtClean="0">
                <a:latin typeface="+mj-lt"/>
              </a:rPr>
              <a:t>, </a:t>
            </a:r>
            <a:r>
              <a:rPr lang="fr-FR" sz="3200" b="1" dirty="0" err="1" smtClean="0">
                <a:latin typeface="+mj-lt"/>
              </a:rPr>
              <a:t>additionnal</a:t>
            </a:r>
            <a:r>
              <a:rPr lang="fr-FR" sz="3200" b="1" dirty="0" smtClean="0">
                <a:latin typeface="+mj-lt"/>
              </a:rPr>
              <a:t> </a:t>
            </a:r>
            <a:r>
              <a:rPr lang="fr-FR" sz="3200" b="1" dirty="0" err="1" smtClean="0">
                <a:latin typeface="+mj-lt"/>
              </a:rPr>
              <a:t>field</a:t>
            </a:r>
            <a:r>
              <a:rPr lang="fr-FR" sz="3200" b="1" dirty="0" smtClean="0">
                <a:latin typeface="+mj-lt"/>
              </a:rPr>
              <a:t> </a:t>
            </a:r>
            <a:r>
              <a:rPr lang="fr-FR" sz="3200" b="1" dirty="0" err="1" smtClean="0">
                <a:latin typeface="+mj-lt"/>
              </a:rPr>
              <a:t>factors</a:t>
            </a:r>
            <a:r>
              <a:rPr lang="fr-FR" sz="3200" b="1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would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decrease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conidia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viabilities</a:t>
            </a:r>
            <a:r>
              <a:rPr lang="fr-FR" sz="3200" dirty="0" smtClean="0">
                <a:latin typeface="+mj-lt"/>
              </a:rPr>
              <a:t> and application on </a:t>
            </a:r>
            <a:r>
              <a:rPr lang="fr-FR" sz="3200" i="1" dirty="0" smtClean="0">
                <a:latin typeface="+mj-lt"/>
              </a:rPr>
              <a:t>V. faba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such</a:t>
            </a:r>
            <a:r>
              <a:rPr lang="fr-FR" sz="3200" dirty="0" smtClean="0">
                <a:latin typeface="+mj-lt"/>
              </a:rPr>
              <a:t> as</a:t>
            </a:r>
            <a:r>
              <a:rPr lang="fr-FR" sz="3200" dirty="0" smtClean="0"/>
              <a:t> </a:t>
            </a:r>
            <a:r>
              <a:rPr lang="fr-FR" sz="3200" dirty="0"/>
              <a:t>UV light, </a:t>
            </a:r>
            <a:r>
              <a:rPr lang="fr-FR" sz="3200" dirty="0" smtClean="0"/>
              <a:t>dessiccation, </a:t>
            </a:r>
            <a:r>
              <a:rPr lang="fr-FR" sz="3200" dirty="0" err="1"/>
              <a:t>unfavorable</a:t>
            </a:r>
            <a:r>
              <a:rPr lang="fr-FR" sz="3200" dirty="0"/>
              <a:t> </a:t>
            </a:r>
            <a:r>
              <a:rPr lang="fr-FR" sz="3200" dirty="0" err="1"/>
              <a:t>temperature</a:t>
            </a:r>
            <a:r>
              <a:rPr lang="fr-FR" sz="3200" dirty="0"/>
              <a:t> ranges, or the dense </a:t>
            </a:r>
            <a:r>
              <a:rPr lang="fr-FR" sz="3200" dirty="0" err="1"/>
              <a:t>canopy</a:t>
            </a:r>
            <a:r>
              <a:rPr lang="fr-FR" sz="3200" dirty="0"/>
              <a:t> of </a:t>
            </a:r>
            <a:r>
              <a:rPr lang="fr-FR" sz="3200" i="1" dirty="0"/>
              <a:t>V. faba</a:t>
            </a:r>
            <a:r>
              <a:rPr lang="fr-FR" sz="3200" dirty="0"/>
              <a:t> </a:t>
            </a:r>
            <a:r>
              <a:rPr lang="fr-FR" sz="3200" dirty="0" err="1"/>
              <a:t>preventing</a:t>
            </a:r>
            <a:r>
              <a:rPr lang="fr-FR" sz="3200" dirty="0"/>
              <a:t> the </a:t>
            </a:r>
            <a:r>
              <a:rPr lang="fr-FR" sz="3200" dirty="0" err="1"/>
              <a:t>conidial</a:t>
            </a:r>
            <a:r>
              <a:rPr lang="fr-FR" sz="3200" dirty="0"/>
              <a:t> suspensions spray to </a:t>
            </a:r>
            <a:r>
              <a:rPr lang="fr-FR" sz="3200" dirty="0" err="1"/>
              <a:t>reach</a:t>
            </a:r>
            <a:r>
              <a:rPr lang="fr-FR" sz="3200" dirty="0"/>
              <a:t> the </a:t>
            </a:r>
            <a:r>
              <a:rPr lang="fr-FR" sz="3200" dirty="0" err="1"/>
              <a:t>target</a:t>
            </a:r>
            <a:r>
              <a:rPr lang="fr-FR" sz="3200" dirty="0"/>
              <a:t> parts of the </a:t>
            </a:r>
            <a:r>
              <a:rPr lang="fr-FR" sz="3200" dirty="0" smtClean="0"/>
              <a:t>plants.</a:t>
            </a:r>
            <a:endParaRPr lang="fr-FR" sz="3200" dirty="0">
              <a:latin typeface="+mj-lt"/>
            </a:endParaRPr>
          </a:p>
        </p:txBody>
      </p:sp>
      <p:sp>
        <p:nvSpPr>
          <p:cNvPr id="615" name="Flèche droite 638">
            <a:extLst>
              <a:ext uri="{FF2B5EF4-FFF2-40B4-BE49-F238E27FC236}">
                <a16:creationId xmlns="" xmlns:a16="http://schemas.microsoft.com/office/drawing/2014/main" id="{28454806-040A-4D78-8915-6C607AE64E7E}"/>
              </a:ext>
            </a:extLst>
          </p:cNvPr>
          <p:cNvSpPr/>
          <p:nvPr/>
        </p:nvSpPr>
        <p:spPr>
          <a:xfrm rot="10800000" flipH="1">
            <a:off x="2020985" y="38532498"/>
            <a:ext cx="983731" cy="307915"/>
          </a:xfrm>
          <a:prstGeom prst="rightArrow">
            <a:avLst/>
          </a:prstGeom>
          <a:solidFill>
            <a:srgbClr val="9CBEBD"/>
          </a:solidFill>
          <a:ln w="15875" cap="flat" cmpd="sng" algn="ctr">
            <a:solidFill>
              <a:srgbClr val="9CBE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7390" y="38301804"/>
            <a:ext cx="2553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latin typeface="+mj-lt"/>
              </a:rPr>
              <a:t>Further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studies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should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be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performed</a:t>
            </a:r>
            <a:r>
              <a:rPr lang="fr-FR" sz="3200" dirty="0" smtClean="0">
                <a:latin typeface="+mj-lt"/>
              </a:rPr>
              <a:t> on </a:t>
            </a:r>
            <a:r>
              <a:rPr lang="fr-FR" sz="3200" b="1" dirty="0" err="1" smtClean="0">
                <a:latin typeface="+mj-lt"/>
              </a:rPr>
              <a:t>other</a:t>
            </a:r>
            <a:r>
              <a:rPr lang="fr-FR" sz="3200" b="1" dirty="0" smtClean="0">
                <a:latin typeface="+mj-lt"/>
              </a:rPr>
              <a:t> </a:t>
            </a:r>
            <a:r>
              <a:rPr lang="fr-FR" sz="3200" b="1" dirty="0" err="1" smtClean="0">
                <a:latin typeface="+mj-lt"/>
              </a:rPr>
              <a:t>strains</a:t>
            </a:r>
            <a:r>
              <a:rPr lang="fr-FR" sz="3200" b="1" dirty="0" smtClean="0">
                <a:latin typeface="+mj-lt"/>
              </a:rPr>
              <a:t> </a:t>
            </a:r>
            <a:r>
              <a:rPr lang="fr-FR" sz="3200" b="1" smtClean="0">
                <a:latin typeface="+mj-lt"/>
              </a:rPr>
              <a:t>of entomopathogenic </a:t>
            </a:r>
            <a:r>
              <a:rPr lang="fr-FR" sz="3200" b="1" dirty="0" smtClean="0">
                <a:latin typeface="+mj-lt"/>
              </a:rPr>
              <a:t>agents</a:t>
            </a:r>
            <a:r>
              <a:rPr lang="fr-FR" sz="3200" dirty="0" smtClean="0">
                <a:latin typeface="+mj-lt"/>
              </a:rPr>
              <a:t> and/or </a:t>
            </a:r>
            <a:r>
              <a:rPr lang="fr-FR" sz="3200" b="1" dirty="0" err="1" smtClean="0">
                <a:latin typeface="+mj-lt"/>
              </a:rPr>
              <a:t>other</a:t>
            </a:r>
            <a:r>
              <a:rPr lang="fr-FR" sz="3200" b="1" dirty="0" smtClean="0">
                <a:latin typeface="+mj-lt"/>
              </a:rPr>
              <a:t> modes of application to </a:t>
            </a:r>
            <a:r>
              <a:rPr lang="fr-FR" sz="3200" b="1" dirty="0" err="1" smtClean="0">
                <a:latin typeface="+mj-lt"/>
              </a:rPr>
              <a:t>adults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such</a:t>
            </a:r>
            <a:r>
              <a:rPr lang="fr-FR" sz="3200" dirty="0" smtClean="0">
                <a:latin typeface="+mj-lt"/>
              </a:rPr>
              <a:t> as « </a:t>
            </a:r>
            <a:r>
              <a:rPr lang="fr-FR" sz="3200" b="1" dirty="0" err="1" smtClean="0">
                <a:latin typeface="+mj-lt"/>
              </a:rPr>
              <a:t>attract</a:t>
            </a:r>
            <a:r>
              <a:rPr lang="fr-FR" sz="3200" b="1" dirty="0" smtClean="0">
                <a:latin typeface="+mj-lt"/>
              </a:rPr>
              <a:t> and infect</a:t>
            </a:r>
            <a:r>
              <a:rPr lang="fr-FR" sz="3200" dirty="0" smtClean="0">
                <a:latin typeface="+mj-lt"/>
              </a:rPr>
              <a:t> » </a:t>
            </a:r>
            <a:r>
              <a:rPr lang="fr-FR" sz="3200" dirty="0" err="1" smtClean="0">
                <a:latin typeface="+mj-lt"/>
              </a:rPr>
              <a:t>strategies</a:t>
            </a:r>
            <a:endParaRPr lang="fr-F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" grpId="0" animBg="1"/>
      <p:bldP spid="1061" grpId="0"/>
      <p:bldP spid="1062" grpId="0"/>
      <p:bldP spid="1063" grpId="0"/>
      <p:bldP spid="1302" grpId="0" animBg="1"/>
      <p:bldP spid="1381" grpId="0" animBg="1"/>
      <p:bldP spid="1390" grpId="0" animBg="1"/>
      <p:bldP spid="1393" grpId="0" animBg="1"/>
      <p:bldP spid="1394" grpId="0"/>
      <p:bldP spid="1396" grpId="0"/>
      <p:bldP spid="1402" grpId="0"/>
      <p:bldP spid="1404" grpId="0"/>
      <p:bldP spid="61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15034</TotalTime>
  <Words>772</Words>
  <Application>Microsoft Office PowerPoint</Application>
  <PresentationFormat>Custom</PresentationFormat>
  <Paragraphs>163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Thème Office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Greg</dc:creator>
  <cp:lastModifiedBy>AS</cp:lastModifiedBy>
  <cp:revision>384</cp:revision>
  <cp:lastPrinted>2013-10-17T07:50:52Z</cp:lastPrinted>
  <dcterms:created xsi:type="dcterms:W3CDTF">2011-08-17T13:27:47Z</dcterms:created>
  <dcterms:modified xsi:type="dcterms:W3CDTF">2021-06-24T20:03:14Z</dcterms:modified>
</cp:coreProperties>
</file>