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"/>
  </p:handoutMasterIdLst>
  <p:sldIdLst>
    <p:sldId id="269" r:id="rId2"/>
  </p:sldIdLst>
  <p:sldSz cx="21383625" cy="30275213"/>
  <p:notesSz cx="29464000" cy="41744900"/>
  <p:defaultTextStyle>
    <a:defPPr>
      <a:defRPr lang="fr-FR"/>
    </a:defPPr>
    <a:lvl1pPr marL="0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A00"/>
    <a:srgbClr val="C6C0B4"/>
    <a:srgbClr val="F07F3C"/>
    <a:srgbClr val="F1F1F0"/>
    <a:srgbClr val="006972"/>
    <a:srgbClr val="00707F"/>
    <a:srgbClr val="5FA4B0"/>
    <a:srgbClr val="175865"/>
    <a:srgbClr val="5B257D"/>
    <a:srgbClr val="0C5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>
        <p:scale>
          <a:sx n="50" d="100"/>
          <a:sy n="50" d="100"/>
        </p:scale>
        <p:origin x="1794" y="42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2375FD1-5E51-4CFB-BA71-3B2A79E45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12766638" cy="2091456"/>
          </a:xfrm>
          <a:prstGeom prst="rect">
            <a:avLst/>
          </a:prstGeom>
        </p:spPr>
        <p:txBody>
          <a:bodyPr vert="horz" lIns="375515" tIns="187757" rIns="375515" bIns="187757" rtlCol="0"/>
          <a:lstStyle>
            <a:lvl1pPr algn="l">
              <a:defRPr sz="49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66C1D0-0557-48AB-9136-7D12796EF9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6690781" y="2"/>
            <a:ext cx="12766633" cy="2091456"/>
          </a:xfrm>
          <a:prstGeom prst="rect">
            <a:avLst/>
          </a:prstGeom>
        </p:spPr>
        <p:txBody>
          <a:bodyPr vert="horz" lIns="375515" tIns="187757" rIns="375515" bIns="187757" rtlCol="0"/>
          <a:lstStyle>
            <a:lvl1pPr algn="r">
              <a:defRPr sz="4900"/>
            </a:lvl1pPr>
          </a:lstStyle>
          <a:p>
            <a:fld id="{0AAA54CB-7EE3-40D4-ACE7-82BA9E4DF850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774DD-9FD5-4BCB-B5D7-E8A7BF0A5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39653447"/>
            <a:ext cx="12766638" cy="2091456"/>
          </a:xfrm>
          <a:prstGeom prst="rect">
            <a:avLst/>
          </a:prstGeom>
        </p:spPr>
        <p:txBody>
          <a:bodyPr vert="horz" lIns="375515" tIns="187757" rIns="375515" bIns="187757" rtlCol="0" anchor="b"/>
          <a:lstStyle>
            <a:lvl1pPr algn="l">
              <a:defRPr sz="49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389CF-BF5D-4ADD-A775-0091AA211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6690781" y="39653447"/>
            <a:ext cx="12766633" cy="2091456"/>
          </a:xfrm>
          <a:prstGeom prst="rect">
            <a:avLst/>
          </a:prstGeom>
        </p:spPr>
        <p:txBody>
          <a:bodyPr vert="horz" lIns="375515" tIns="187757" rIns="375515" bIns="187757" rtlCol="0" anchor="b"/>
          <a:lstStyle>
            <a:lvl1pPr algn="r">
              <a:defRPr sz="4900"/>
            </a:lvl1pPr>
          </a:lstStyle>
          <a:p>
            <a:fld id="{962029BB-11B7-49F3-A07C-C1FC20E0C6C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87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S4038_ULiege-place du 20 Août-bâtiment-exterieur-OM-2017 (3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167" y="0"/>
            <a:ext cx="21383625" cy="30275213"/>
          </a:xfrm>
          <a:prstGeom prst="rect">
            <a:avLst/>
          </a:prstGeom>
        </p:spPr>
      </p:pic>
      <p:sp>
        <p:nvSpPr>
          <p:cNvPr id="11" name="Triangle rectangle 10"/>
          <p:cNvSpPr/>
          <p:nvPr/>
        </p:nvSpPr>
        <p:spPr>
          <a:xfrm rot="10800000" flipV="1">
            <a:off x="5728950" y="12478864"/>
            <a:ext cx="16332006" cy="1021180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7" name="Triangle rectangle 6"/>
          <p:cNvSpPr/>
          <p:nvPr/>
        </p:nvSpPr>
        <p:spPr>
          <a:xfrm>
            <a:off x="0" y="11849643"/>
            <a:ext cx="19419554" cy="11213015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10" name="Triangle rectangle 9"/>
          <p:cNvSpPr/>
          <p:nvPr/>
        </p:nvSpPr>
        <p:spPr>
          <a:xfrm rot="10800000" flipH="1">
            <a:off x="-3759665" y="-840804"/>
            <a:ext cx="16333200" cy="1021180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pic>
        <p:nvPicPr>
          <p:cNvPr id="3" name="Image 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924" y="1312025"/>
            <a:ext cx="414337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6" userDrawn="1">
          <p15:clr>
            <a:srgbClr val="FBAE40"/>
          </p15:clr>
        </p15:guide>
        <p15:guide id="2" pos="67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304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183" y="1205402"/>
            <a:ext cx="6236891" cy="5129967"/>
          </a:xfrm>
        </p:spPr>
        <p:txBody>
          <a:bodyPr anchor="b"/>
          <a:lstStyle>
            <a:lvl1pPr algn="l">
              <a:defRPr sz="467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70657" y="1205404"/>
            <a:ext cx="10722150" cy="25839056"/>
          </a:xfrm>
        </p:spPr>
        <p:txBody>
          <a:bodyPr/>
          <a:lstStyle>
            <a:lvl1pPr>
              <a:buSzPct val="70000"/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9182" y="6335371"/>
            <a:ext cx="6236893" cy="20709089"/>
          </a:xfrm>
        </p:spPr>
        <p:txBody>
          <a:bodyPr/>
          <a:lstStyle>
            <a:lvl1pPr marL="0" indent="0">
              <a:buNone/>
              <a:defRPr sz="3274">
                <a:solidFill>
                  <a:schemeClr val="tx2"/>
                </a:solidFill>
              </a:defRPr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2"/>
          </a:xfrm>
        </p:spPr>
        <p:txBody>
          <a:bodyPr anchor="b"/>
          <a:lstStyle>
            <a:lvl1pPr algn="l">
              <a:defRPr sz="467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191340" y="2705146"/>
            <a:ext cx="12830175" cy="18165128"/>
          </a:xfrm>
        </p:spPr>
        <p:txBody>
          <a:bodyPr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1340" y="23694561"/>
            <a:ext cx="12830175" cy="3553130"/>
          </a:xfrm>
        </p:spPr>
        <p:txBody>
          <a:bodyPr/>
          <a:lstStyle>
            <a:lvl1pPr marL="0" indent="0">
              <a:buNone/>
              <a:defRPr sz="3274">
                <a:solidFill>
                  <a:schemeClr val="tx2"/>
                </a:solidFill>
              </a:defRPr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30635" y="25016790"/>
            <a:ext cx="3593219" cy="20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4450008" y="1150655"/>
            <a:ext cx="4316611" cy="2583204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4496" y="1150655"/>
            <a:ext cx="13273057" cy="2583204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30635" y="25016790"/>
            <a:ext cx="3593219" cy="20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5051617" y="13494863"/>
            <a:ext cx="16332006" cy="16780357"/>
          </a:xfrm>
          <a:prstGeom prst="rtTriangle">
            <a:avLst/>
          </a:prstGeom>
          <a:solidFill>
            <a:srgbClr val="5FA4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0" y="16665874"/>
            <a:ext cx="14343511" cy="13609348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8" name="Triangle isocèle 7"/>
          <p:cNvSpPr/>
          <p:nvPr userDrawn="1"/>
        </p:nvSpPr>
        <p:spPr>
          <a:xfrm>
            <a:off x="5058696" y="25695665"/>
            <a:ext cx="9297064" cy="4579548"/>
          </a:xfrm>
          <a:prstGeom prst="triangle">
            <a:avLst>
              <a:gd name="adj" fmla="val 47947"/>
            </a:avLst>
          </a:prstGeom>
          <a:solidFill>
            <a:srgbClr val="0C5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68" y="9178138"/>
            <a:ext cx="7912294" cy="72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5051617" y="13494863"/>
            <a:ext cx="16332006" cy="16780357"/>
          </a:xfrm>
          <a:prstGeom prst="rtTriangle">
            <a:avLst/>
          </a:prstGeom>
          <a:solidFill>
            <a:srgbClr val="C6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0" y="16665874"/>
            <a:ext cx="14343511" cy="13609348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8" name="Triangle isocèle 7"/>
          <p:cNvSpPr/>
          <p:nvPr userDrawn="1"/>
        </p:nvSpPr>
        <p:spPr>
          <a:xfrm>
            <a:off x="5058696" y="25695665"/>
            <a:ext cx="9297064" cy="4579548"/>
          </a:xfrm>
          <a:prstGeom prst="triangle">
            <a:avLst>
              <a:gd name="adj" fmla="val 47947"/>
            </a:avLst>
          </a:prstGeom>
          <a:solidFill>
            <a:srgbClr val="006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68" y="9178138"/>
            <a:ext cx="7912294" cy="72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54" y="-3737790"/>
            <a:ext cx="17642962" cy="22206286"/>
          </a:xfrm>
          <a:prstGeom prst="rect">
            <a:avLst/>
          </a:prstGeom>
        </p:spPr>
      </p:pic>
      <p:sp>
        <p:nvSpPr>
          <p:cNvPr id="3" name="Pentagone 2"/>
          <p:cNvSpPr/>
          <p:nvPr userDrawn="1"/>
        </p:nvSpPr>
        <p:spPr>
          <a:xfrm>
            <a:off x="-435378" y="-272753"/>
            <a:ext cx="22009105" cy="31312592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4203050"/>
                </a:moveTo>
                <a:lnTo>
                  <a:pt x="6313069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4203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14" name="Triangle isocèle 13"/>
          <p:cNvSpPr/>
          <p:nvPr userDrawn="1"/>
        </p:nvSpPr>
        <p:spPr>
          <a:xfrm rot="5400000">
            <a:off x="-739735" y="14104484"/>
            <a:ext cx="16910468" cy="1543099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742">
                <a:solidFill>
                  <a:schemeClr val="tx2"/>
                </a:solidFill>
              </a:defRPr>
            </a:lvl1pPr>
          </a:lstStyle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52242" y="19667009"/>
            <a:ext cx="19245263" cy="2777744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52241" y="23465171"/>
            <a:ext cx="19245260" cy="292179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380" y="1156345"/>
            <a:ext cx="2831469" cy="25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293" y="-2264244"/>
            <a:ext cx="15677361" cy="19732287"/>
          </a:xfrm>
          <a:prstGeom prst="rect">
            <a:avLst/>
          </a:prstGeom>
        </p:spPr>
      </p:pic>
      <p:sp>
        <p:nvSpPr>
          <p:cNvPr id="13" name="Pentagone 2"/>
          <p:cNvSpPr/>
          <p:nvPr userDrawn="1"/>
        </p:nvSpPr>
        <p:spPr>
          <a:xfrm>
            <a:off x="-435378" y="-272753"/>
            <a:ext cx="22009105" cy="31312592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4203050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3975095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3975095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3975095"/>
                </a:moveTo>
                <a:lnTo>
                  <a:pt x="5979302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3975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17" name="Triangle isocèle 16"/>
          <p:cNvSpPr/>
          <p:nvPr userDrawn="1"/>
        </p:nvSpPr>
        <p:spPr>
          <a:xfrm rot="5400000">
            <a:off x="-739735" y="14104484"/>
            <a:ext cx="16910468" cy="1543099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2396" y="15924866"/>
            <a:ext cx="17372844" cy="3248114"/>
          </a:xfrm>
        </p:spPr>
        <p:txBody>
          <a:bodyPr anchor="t">
            <a:normAutofit/>
          </a:bodyPr>
          <a:lstStyle>
            <a:lvl1pPr algn="l">
              <a:defRPr sz="7483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92399" y="19225844"/>
            <a:ext cx="17372844" cy="4696168"/>
          </a:xfrm>
        </p:spPr>
        <p:txBody>
          <a:bodyPr anchor="t"/>
          <a:lstStyle>
            <a:lvl1pPr marL="0" indent="0" algn="l">
              <a:buNone/>
              <a:defRPr sz="4677">
                <a:solidFill>
                  <a:schemeClr val="tx2"/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380" y="1156345"/>
            <a:ext cx="2831469" cy="25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182" y="1212412"/>
            <a:ext cx="16812817" cy="50458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182" y="7064219"/>
            <a:ext cx="16812817" cy="19980241"/>
          </a:xfrm>
        </p:spPr>
        <p:txBody>
          <a:bodyPr/>
          <a:lstStyle>
            <a:lvl1pPr>
              <a:buSzPct val="75000"/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9181" y="7064219"/>
            <a:ext cx="7997813" cy="19980241"/>
          </a:xfrm>
        </p:spPr>
        <p:txBody>
          <a:bodyPr/>
          <a:lstStyle>
            <a:lvl1pPr>
              <a:defRPr sz="6548"/>
            </a:lvl1pPr>
            <a:lvl2pPr>
              <a:defRPr sz="5612"/>
            </a:lvl2pPr>
            <a:lvl3pPr>
              <a:defRPr sz="4677"/>
            </a:lvl3pPr>
            <a:lvl4pPr>
              <a:defRPr sz="4209"/>
            </a:lvl4pPr>
            <a:lvl5pPr>
              <a:defRPr sz="4209"/>
            </a:lvl5pPr>
            <a:lvl6pPr>
              <a:defRPr sz="4209"/>
            </a:lvl6pPr>
            <a:lvl7pPr>
              <a:defRPr sz="4209"/>
            </a:lvl7pPr>
            <a:lvl8pPr>
              <a:defRPr sz="4209"/>
            </a:lvl8pPr>
            <a:lvl9pPr>
              <a:defRPr sz="420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908869" y="7064219"/>
            <a:ext cx="7997813" cy="19980241"/>
          </a:xfrm>
        </p:spPr>
        <p:txBody>
          <a:bodyPr/>
          <a:lstStyle>
            <a:lvl1pPr>
              <a:defRPr sz="6548"/>
            </a:lvl1pPr>
            <a:lvl2pPr>
              <a:defRPr sz="5612"/>
            </a:lvl2pPr>
            <a:lvl3pPr>
              <a:defRPr sz="4677"/>
            </a:lvl3pPr>
            <a:lvl4pPr>
              <a:defRPr sz="4209"/>
            </a:lvl4pPr>
            <a:lvl5pPr>
              <a:defRPr sz="4209"/>
            </a:lvl5pPr>
            <a:lvl6pPr>
              <a:defRPr sz="4209"/>
            </a:lvl6pPr>
            <a:lvl7pPr>
              <a:defRPr sz="4209"/>
            </a:lvl7pPr>
            <a:lvl8pPr>
              <a:defRPr sz="4209"/>
            </a:lvl8pPr>
            <a:lvl9pPr>
              <a:defRPr sz="420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181" y="6776884"/>
            <a:ext cx="7997813" cy="2860650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181" y="9601167"/>
            <a:ext cx="7997813" cy="17443290"/>
          </a:xfrm>
        </p:spPr>
        <p:txBody>
          <a:bodyPr/>
          <a:lstStyle>
            <a:lvl1pPr>
              <a:defRPr sz="5612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908869" y="6813252"/>
            <a:ext cx="7997813" cy="282428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908869" y="9601167"/>
            <a:ext cx="7997813" cy="17443290"/>
          </a:xfrm>
        </p:spPr>
        <p:txBody>
          <a:bodyPr/>
          <a:lstStyle>
            <a:lvl1pPr>
              <a:defRPr sz="5612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11" name="Image 10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9181" y="1212412"/>
            <a:ext cx="16837500" cy="504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IN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181" y="7064219"/>
            <a:ext cx="16837500" cy="199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n-IN" dirty="0"/>
              <a:t>Cliquez pour modifier les styles du texte du masque</a:t>
            </a:r>
          </a:p>
          <a:p>
            <a:pPr lvl="1"/>
            <a:r>
              <a:rPr lang="bn-IN" dirty="0"/>
              <a:t>Deuxième niveau</a:t>
            </a:r>
          </a:p>
          <a:p>
            <a:pPr lvl="2"/>
            <a:r>
              <a:rPr lang="bn-IN" dirty="0"/>
              <a:t>Troisième niveau</a:t>
            </a:r>
          </a:p>
          <a:p>
            <a:pPr lvl="3"/>
            <a:r>
              <a:rPr lang="bn-IN" dirty="0"/>
              <a:t>Quatrième niveau</a:t>
            </a:r>
          </a:p>
          <a:p>
            <a:pPr lvl="4"/>
            <a:r>
              <a:rPr lang="bn-IN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69181" y="28060639"/>
            <a:ext cx="49895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8916-E6E8-4346-AB9B-377CDB8FFF0D}" type="datetimeFigureOut">
              <a:rPr lang="fr-BE" smtClean="0"/>
              <a:t>12-04-24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06072" y="28060639"/>
            <a:ext cx="677148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324931" y="28060639"/>
            <a:ext cx="49895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976-1BC8-4935-81A1-7E6BDE2026D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03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defTabSz="1069162" rtl="0" eaLnBrk="1" latinLnBrk="0" hangingPunct="1">
        <a:spcBef>
          <a:spcPct val="0"/>
        </a:spcBef>
        <a:buNone/>
        <a:defRPr sz="841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39463" indent="-1039463" algn="l" defTabSz="1069162" rtl="0" eaLnBrk="1" latinLnBrk="0" hangingPunct="1">
        <a:spcBef>
          <a:spcPct val="20000"/>
        </a:spcBef>
        <a:buClr>
          <a:schemeClr val="accent1"/>
        </a:buClr>
        <a:buSzPct val="75000"/>
        <a:buFont typeface="Franklin Gothic Book" panose="020B0503020102020204" pitchFamily="34" charset="0"/>
        <a:buChar char="►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737389" indent="-668226" algn="l" defTabSz="1069162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1069162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106916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1069162" rtl="0" eaLnBrk="1" latinLnBrk="0" hangingPunct="1">
        <a:spcBef>
          <a:spcPct val="20000"/>
        </a:spcBef>
        <a:buClr>
          <a:schemeClr val="accent1"/>
        </a:buClr>
        <a:buSzPct val="85000"/>
        <a:buFont typeface="Wingdings" panose="05000000000000000000" pitchFamily="2" charset="2"/>
        <a:buChar char="v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1069162" rtl="0" eaLnBrk="1" latinLnBrk="0" hangingPunct="1">
        <a:spcBef>
          <a:spcPct val="20000"/>
        </a:spcBef>
        <a:buFont typeface="Arial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1069162" rtl="0" eaLnBrk="1" latinLnBrk="0" hangingPunct="1">
        <a:spcBef>
          <a:spcPct val="20000"/>
        </a:spcBef>
        <a:buFont typeface="Arial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1069162" rtl="0" eaLnBrk="1" latinLnBrk="0" hangingPunct="1">
        <a:spcBef>
          <a:spcPct val="20000"/>
        </a:spcBef>
        <a:buFont typeface="Arial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1069162" rtl="0" eaLnBrk="1" latinLnBrk="0" hangingPunct="1">
        <a:spcBef>
          <a:spcPct val="20000"/>
        </a:spcBef>
        <a:buFont typeface="Arial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ECF1C349-E43D-C92E-227D-15CBE63F77B7}"/>
              </a:ext>
            </a:extLst>
          </p:cNvPr>
          <p:cNvSpPr/>
          <p:nvPr/>
        </p:nvSpPr>
        <p:spPr>
          <a:xfrm>
            <a:off x="6202681" y="4455677"/>
            <a:ext cx="13415338" cy="4128749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6F8E78DE-7D34-4671-89A7-BE93922EB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45" y="28208238"/>
            <a:ext cx="6333458" cy="1855711"/>
          </a:xfrm>
          <a:prstGeom prst="rect">
            <a:avLst/>
          </a:prstGeom>
        </p:spPr>
      </p:pic>
      <p:pic>
        <p:nvPicPr>
          <p:cNvPr id="6" name="Image 5" descr="uLIEGE_Logo_Compact_CMJN_pos@2x.png">
            <a:extLst>
              <a:ext uri="{FF2B5EF4-FFF2-40B4-BE49-F238E27FC236}">
                <a16:creationId xmlns:a16="http://schemas.microsoft.com/office/drawing/2014/main" id="{0ADD4774-6F93-4370-B740-EEEF3D651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38" y="5385759"/>
            <a:ext cx="1762294" cy="8556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C3C53F-7D40-4E6B-8D34-96E07FF9B56B}"/>
              </a:ext>
            </a:extLst>
          </p:cNvPr>
          <p:cNvSpPr/>
          <p:nvPr/>
        </p:nvSpPr>
        <p:spPr>
          <a:xfrm>
            <a:off x="-22703" y="-1"/>
            <a:ext cx="21433371" cy="4157634"/>
          </a:xfrm>
          <a:prstGeom prst="rect">
            <a:avLst/>
          </a:prstGeom>
          <a:solidFill>
            <a:srgbClr val="F07F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C72DC60-CBD3-4C2D-96E1-7AD3B20B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757" y="409283"/>
            <a:ext cx="18435860" cy="354404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chemeClr val="bg1"/>
                </a:solidFill>
              </a:rPr>
              <a:t>Valorization of mineral waste through accelerated carbonation</a:t>
            </a:r>
            <a:endParaRPr lang="fr-BE" sz="6600" b="1" dirty="0">
              <a:solidFill>
                <a:schemeClr val="bg1"/>
              </a:solidFill>
            </a:endParaRPr>
          </a:p>
          <a:p>
            <a:pPr algn="just"/>
            <a:r>
              <a:rPr lang="fr-BE" altLang="fr-FR" sz="4400" b="1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S. Grigoletto</a:t>
            </a:r>
            <a:r>
              <a:rPr lang="en-US" sz="3000" baseline="30000" dirty="0">
                <a:solidFill>
                  <a:schemeClr val="bg1"/>
                </a:solidFill>
              </a:rPr>
              <a:t>1</a:t>
            </a:r>
            <a:r>
              <a:rPr lang="en-US" sz="3000" dirty="0">
                <a:solidFill>
                  <a:schemeClr val="bg1"/>
                </a:solidFill>
              </a:rPr>
              <a:t>, A.F. </a:t>
            </a:r>
            <a:r>
              <a:rPr lang="en-US" sz="3000" dirty="0" err="1">
                <a:solidFill>
                  <a:schemeClr val="bg1"/>
                </a:solidFill>
              </a:rPr>
              <a:t>Kameni</a:t>
            </a:r>
            <a:r>
              <a:rPr lang="en-US" sz="3000" dirty="0">
                <a:solidFill>
                  <a:schemeClr val="bg1"/>
                </a:solidFill>
              </a:rPr>
              <a:t> Wontcheu</a:t>
            </a:r>
            <a:r>
              <a:rPr lang="en-US" sz="3000" baseline="30000" dirty="0">
                <a:solidFill>
                  <a:schemeClr val="bg1"/>
                </a:solidFill>
              </a:rPr>
              <a:t>1</a:t>
            </a:r>
            <a:r>
              <a:rPr lang="en-US" sz="3000" dirty="0">
                <a:solidFill>
                  <a:schemeClr val="bg1"/>
                </a:solidFill>
              </a:rPr>
              <a:t>, E. Aubry², S. Marquis³, L. Courard</a:t>
            </a:r>
            <a:r>
              <a:rPr lang="en-US" sz="3000" baseline="30000" dirty="0">
                <a:solidFill>
                  <a:schemeClr val="bg1"/>
                </a:solidFill>
              </a:rPr>
              <a:t>1</a:t>
            </a:r>
          </a:p>
          <a:p>
            <a:pPr indent="269875" algn="just">
              <a:spcBef>
                <a:spcPts val="300"/>
              </a:spcBef>
            </a:pPr>
            <a:r>
              <a:rPr lang="en-US" sz="1800" b="1" i="1" kern="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b="1" i="1" kern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 and Environmental Engineering, University of Liège, Belgium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LTStd-Roman"/>
            </a:endParaRPr>
          </a:p>
          <a:p>
            <a:pPr indent="269875" algn="just">
              <a:spcBef>
                <a:spcPts val="300"/>
              </a:spcBef>
            </a:pPr>
            <a:r>
              <a:rPr lang="fr-BE" sz="1800" b="1" i="1" kern="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BE" sz="1800" b="1" i="1" kern="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Carmeuse</a:t>
            </a:r>
            <a:r>
              <a:rPr lang="fr-BE" sz="1800" b="1" i="1" kern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 S.A., </a:t>
            </a:r>
            <a:r>
              <a:rPr lang="fr-BE" sz="1800" b="1" i="1" kern="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LTStd-Roman"/>
            </a:endParaRPr>
          </a:p>
          <a:p>
            <a:pPr indent="269875" algn="just">
              <a:spcBef>
                <a:spcPts val="300"/>
              </a:spcBef>
            </a:pPr>
            <a:r>
              <a:rPr lang="fr-BE" sz="1800" b="1" i="1" kern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³ Centre Terre et Pierre, </a:t>
            </a:r>
            <a:r>
              <a:rPr lang="fr-BE" sz="1800" b="1" i="1" kern="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LTStd-Roman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C564852-5CC1-4FB1-BB84-BBE24B9D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667" y="3383806"/>
            <a:ext cx="10329333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schemeClr val="bg1"/>
                </a:solidFill>
              </a:rPr>
              <a:t>sophie.grigoletto@uliege.be  +32 4 366 92 24</a:t>
            </a:r>
            <a:endParaRPr lang="fr-BE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77C55-D8D1-468F-9161-BEEB58FA9F82}"/>
              </a:ext>
            </a:extLst>
          </p:cNvPr>
          <p:cNvSpPr/>
          <p:nvPr/>
        </p:nvSpPr>
        <p:spPr>
          <a:xfrm>
            <a:off x="1834446" y="8913587"/>
            <a:ext cx="11795152" cy="6501603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39B299C-1D3B-4E3A-B67F-0FA3C942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951" y="9205968"/>
            <a:ext cx="7204831" cy="60785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MATERIALS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Fines from three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different material flows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studied: </a:t>
            </a:r>
          </a:p>
          <a:p>
            <a:pPr marL="361950" indent="-1793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fiber cement</a:t>
            </a:r>
          </a:p>
          <a:p>
            <a:pPr marL="361950" indent="-1793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aerated concrete</a:t>
            </a:r>
          </a:p>
          <a:p>
            <a:pPr marL="361950" indent="-179388" defTabSz="914400" eaLnBrk="0" fontAlgn="base" hangingPunct="0">
              <a:spcBef>
                <a:spcPct val="0"/>
              </a:spcBef>
              <a:spcAft>
                <a:spcPts val="1800"/>
              </a:spcAft>
              <a:buFontTx/>
              <a:buChar char="-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limed sludge from waste water treatment plant (WWTP).</a:t>
            </a:r>
          </a:p>
          <a:p>
            <a:pPr defTabSz="914400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are all passing through a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μm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sieve. A limestone with a high content of finely ground pure calcium carbonate is used as a reference filler.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 of the resulting fine particles undergoes a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dynamic carbonation process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an industrial mixer, composed of: </a:t>
            </a:r>
          </a:p>
          <a:p>
            <a:pPr marL="365125" lvl="0" indent="-182563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120 L tank, hermetically closed</a:t>
            </a:r>
          </a:p>
          <a:p>
            <a:pPr marL="365125" lvl="0" indent="-182563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valves installed in its upper part allowing gas supply and evacuation</a:t>
            </a:r>
          </a:p>
          <a:p>
            <a:pPr marL="365125" lvl="0" indent="-182563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main axial rotor equipped with 6 lifting blades, ensuring mixing of the materials.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6997CF-7124-437D-B284-7F2105D1A0D1}"/>
              </a:ext>
            </a:extLst>
          </p:cNvPr>
          <p:cNvSpPr/>
          <p:nvPr/>
        </p:nvSpPr>
        <p:spPr>
          <a:xfrm>
            <a:off x="13921415" y="8910057"/>
            <a:ext cx="5723467" cy="12253396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32AC4195-C5CD-43A9-ADE7-744B9FBA1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921" y="9227839"/>
            <a:ext cx="5020753" cy="114492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METHODS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Fines are used as fillers, substituting Portland cement (CEM I 52,5 N) at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10, 20 and 30% rates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(by mass). Mortars compositions complies with the requirements of NBN EN 196-1 standard.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Tests are conducted according to NBN EN 1015-11 standard on hardened mortar specimens to determine their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compressive strength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7 and 28 days.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consistency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freshly mixed mortars is estimated by means of the flow value, according to NBN EN 1015-3 standard.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setting time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cement paste is determined by measuring the penetration of a needle of well-defined weight and diameter into a paste of standard consistency until it reaches a specified value, according to NBN EN 196–3. The water content of the cement paste of standard consistency must be determined from several different mixtures. Replacement rate is set at 30% for this test. </a:t>
            </a: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D3BA4E-70BB-45D1-8B96-9625A4430CDF}"/>
              </a:ext>
            </a:extLst>
          </p:cNvPr>
          <p:cNvSpPr/>
          <p:nvPr/>
        </p:nvSpPr>
        <p:spPr>
          <a:xfrm>
            <a:off x="1818757" y="15744350"/>
            <a:ext cx="11810841" cy="12170237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CE3747A-6EB1-47D3-8771-040F536B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97" y="16053459"/>
            <a:ext cx="5401084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RESULTS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BFB24AFF-688F-4DD7-A6EB-145F29F9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1642" y="22582584"/>
            <a:ext cx="4279296" cy="51090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ts val="2400"/>
              </a:spcAft>
            </a:pPr>
            <a:r>
              <a:rPr lang="en-US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Cement can be partially replaced by carbonated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fiber cement and aerated concrete fines to 30% replacement rate without losing more than 30% of 28 days compressive strength. </a:t>
            </a:r>
            <a:endParaRPr lang="en-US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2400"/>
              </a:spcAft>
            </a:pPr>
            <a:r>
              <a:rPr lang="en-US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Due to its high organic matter content,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limed WWTP sludge fines cannot be used as cement substitute, even when carbonated. </a:t>
            </a:r>
            <a:endParaRPr lang="en-US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2400"/>
              </a:spcAft>
            </a:pPr>
            <a:r>
              <a:rPr lang="en-US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Carbonation of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aerated concrete fines improve mortars workability and initial setting time. </a:t>
            </a:r>
            <a:endParaRPr lang="en-US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5CDA30C-B3D9-4F9A-90F9-2C1254468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512" y="16670363"/>
            <a:ext cx="4777819" cy="85561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substituted to Portland cement, all tested fines lead to a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loss of mechanical properties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For fiber cement and aerated concrete fines, this loss is comparable to the one of limestone filler. However, with a reduction of nearly 50% of the compressive strength at only 10% of replacement, limed WWTP sludge is rejected and not tested further. In any case,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carbonation treatment of fines seems to contribute to improve the mechanical performances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mortar specimens compared to specimens made of raw fines.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Unlike limestone filler,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workability of mortars decreases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replacement rate is increased. At a fixed substitution rate,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carbonation of aerated concrete fines improves the workability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mortars. It is not the case for fiber cement fines, probably because carbonated and not carbonated fines come from different batches. 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FD1A28A1-07C4-4B4E-A6A1-6DA49BD6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690" y="4719635"/>
            <a:ext cx="5401084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PARTNERS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798F667-3E95-4E8D-8E2F-0F752EAC0A9E}"/>
              </a:ext>
            </a:extLst>
          </p:cNvPr>
          <p:cNvCxnSpPr>
            <a:cxnSpLocks/>
          </p:cNvCxnSpPr>
          <p:nvPr/>
        </p:nvCxnSpPr>
        <p:spPr>
          <a:xfrm>
            <a:off x="1884140" y="5299023"/>
            <a:ext cx="3856226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4">
            <a:extLst>
              <a:ext uri="{FF2B5EF4-FFF2-40B4-BE49-F238E27FC236}">
                <a16:creationId xmlns:a16="http://schemas.microsoft.com/office/drawing/2014/main" id="{3D59EC54-7E72-433F-8F88-AE282CDE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496" y="4756274"/>
            <a:ext cx="5401084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CONTEXT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266ADAD8-7040-4B56-9BC3-AB2E5968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732" y="5506296"/>
            <a:ext cx="8648725" cy="280076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Mineral waste is by far the largest waste stream in Europe. Unlike other waste streams, it is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rarely recycled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predominantly stored of in landfills.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Carbonation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a way to transform industrial by-products of an alkaline nature into new products which have technical characteristics compatible with their most general use as construction materials. The aim of this study, which is a part of the Mineral Loop project, is to bring added value to some carbonated mineral waste by valorizing them as a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partial substitute for cement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mortar composition.</a:t>
            </a: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DF5D16A1-23BA-4F13-8E06-980EEB12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2915" y="21670052"/>
            <a:ext cx="5401084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E088223-ACB0-4E86-AFE9-BDD2889FA7E8}"/>
              </a:ext>
            </a:extLst>
          </p:cNvPr>
          <p:cNvCxnSpPr/>
          <p:nvPr/>
        </p:nvCxnSpPr>
        <p:spPr>
          <a:xfrm>
            <a:off x="14020001" y="22254827"/>
            <a:ext cx="5625857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A8F759D2-BF62-4077-8FBD-4DCBC4A8C1A7}"/>
              </a:ext>
            </a:extLst>
          </p:cNvPr>
          <p:cNvSpPr/>
          <p:nvPr/>
        </p:nvSpPr>
        <p:spPr>
          <a:xfrm>
            <a:off x="14086259" y="22683424"/>
            <a:ext cx="921590" cy="921590"/>
          </a:xfrm>
          <a:prstGeom prst="ellipse">
            <a:avLst/>
          </a:prstGeom>
          <a:solidFill>
            <a:srgbClr val="F07F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4A8A4C7-0E6B-4CBA-948D-4703D9423F9D}"/>
              </a:ext>
            </a:extLst>
          </p:cNvPr>
          <p:cNvSpPr/>
          <p:nvPr/>
        </p:nvSpPr>
        <p:spPr>
          <a:xfrm>
            <a:off x="14086259" y="24971262"/>
            <a:ext cx="921590" cy="921590"/>
          </a:xfrm>
          <a:prstGeom prst="ellipse">
            <a:avLst/>
          </a:prstGeom>
          <a:solidFill>
            <a:srgbClr val="C6C0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5FA399F-88ED-46E7-973F-89E2FAB67713}"/>
              </a:ext>
            </a:extLst>
          </p:cNvPr>
          <p:cNvSpPr/>
          <p:nvPr/>
        </p:nvSpPr>
        <p:spPr>
          <a:xfrm>
            <a:off x="14086259" y="26631931"/>
            <a:ext cx="921590" cy="921590"/>
          </a:xfrm>
          <a:prstGeom prst="ellipse">
            <a:avLst/>
          </a:prstGeom>
          <a:solidFill>
            <a:srgbClr val="F8A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A2874DB-4AF1-49C6-823B-5BD08D291FED}"/>
              </a:ext>
            </a:extLst>
          </p:cNvPr>
          <p:cNvCxnSpPr>
            <a:cxnSpLocks/>
          </p:cNvCxnSpPr>
          <p:nvPr/>
        </p:nvCxnSpPr>
        <p:spPr>
          <a:xfrm>
            <a:off x="1781368" y="28198274"/>
            <a:ext cx="17863514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134204B-1423-D315-10B2-CF95C2DE4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12643"/>
              </p:ext>
            </p:extLst>
          </p:nvPr>
        </p:nvGraphicFramePr>
        <p:xfrm>
          <a:off x="14320206" y="11810313"/>
          <a:ext cx="4817884" cy="13673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45795">
                  <a:extLst>
                    <a:ext uri="{9D8B030D-6E8A-4147-A177-3AD203B41FA5}">
                      <a16:colId xmlns:a16="http://schemas.microsoft.com/office/drawing/2014/main" val="2368184858"/>
                    </a:ext>
                  </a:extLst>
                </a:gridCol>
                <a:gridCol w="1012089">
                  <a:extLst>
                    <a:ext uri="{9D8B030D-6E8A-4147-A177-3AD203B41FA5}">
                      <a16:colId xmlns:a16="http://schemas.microsoft.com/office/drawing/2014/main" val="6823877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63621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861597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59387089"/>
                    </a:ext>
                  </a:extLst>
                </a:gridCol>
              </a:tblGrid>
              <a:tr h="164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 err="1">
                          <a:effectLst/>
                        </a:rPr>
                        <a:t>Material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Reference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10%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20%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30%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0581377"/>
                  </a:ext>
                </a:extLst>
              </a:tr>
              <a:tr h="27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 err="1">
                          <a:effectLst/>
                        </a:rPr>
                        <a:t>Normalized</a:t>
                      </a:r>
                      <a:r>
                        <a:rPr lang="fr-BE" sz="1600" dirty="0">
                          <a:effectLst/>
                        </a:rPr>
                        <a:t> </a:t>
                      </a:r>
                      <a:r>
                        <a:rPr lang="fr-BE" sz="1600" dirty="0" err="1">
                          <a:effectLst/>
                        </a:rPr>
                        <a:t>sand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1350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1350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1350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>
                          <a:effectLst/>
                        </a:rPr>
                        <a:t>1350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35942238"/>
                  </a:ext>
                </a:extLst>
              </a:tr>
              <a:tr h="27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Cement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450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>
                          <a:effectLst/>
                        </a:rPr>
                        <a:t>405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360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>
                          <a:effectLst/>
                        </a:rPr>
                        <a:t>315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0570939"/>
                  </a:ext>
                </a:extLst>
              </a:tr>
              <a:tr h="27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>
                          <a:effectLst/>
                        </a:rPr>
                        <a:t>Fillers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>
                          <a:effectLst/>
                        </a:rPr>
                        <a:t>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>
                          <a:effectLst/>
                        </a:rPr>
                        <a:t>45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90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135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33841965"/>
                  </a:ext>
                </a:extLst>
              </a:tr>
              <a:tr h="27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225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>
                          <a:effectLst/>
                        </a:rPr>
                        <a:t>225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225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600" dirty="0">
                          <a:effectLst/>
                        </a:rPr>
                        <a:t>225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7275219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9F99F379-1A8E-52B0-C634-D074612A6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34680"/>
              </p:ext>
            </p:extLst>
          </p:nvPr>
        </p:nvGraphicFramePr>
        <p:xfrm>
          <a:off x="9436100" y="12792093"/>
          <a:ext cx="3924000" cy="224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9717458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0463424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0301418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1834731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65074836"/>
                    </a:ext>
                  </a:extLst>
                </a:gridCol>
              </a:tblGrid>
              <a:tr h="3110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Materials</a:t>
                      </a:r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conditions</a:t>
                      </a:r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367200"/>
                  </a:ext>
                </a:extLst>
              </a:tr>
              <a:tr h="31106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W/P</a:t>
                      </a:r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CO</a:t>
                      </a:r>
                      <a:r>
                        <a:rPr lang="en-US" sz="1600" b="1" kern="1200" baseline="-250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 (L/min)</a:t>
                      </a:r>
                    </a:p>
                  </a:txBody>
                  <a:tcPr marL="45720" marR="45720" marT="18000" marB="1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(min)</a:t>
                      </a:r>
                    </a:p>
                  </a:txBody>
                  <a:tcPr marL="5080" marR="5080" marT="508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39582"/>
                  </a:ext>
                </a:extLst>
              </a:tr>
              <a:tr h="320675">
                <a:tc rowSpan="2">
                  <a:txBody>
                    <a:bodyPr/>
                    <a:lstStyle/>
                    <a:p>
                      <a:pPr marL="0" marR="0" lvl="0" indent="0" algn="l" defTabSz="1069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Limed WWTP sludge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080" marR="5080" marT="5080" marB="0" anchor="ctr"/>
                </a:tc>
                <a:extLst>
                  <a:ext uri="{0D108BD9-81ED-4DB2-BD59-A6C34878D82A}">
                    <a16:rowId xmlns:a16="http://schemas.microsoft.com/office/drawing/2014/main" val="857976664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1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080" marR="5080" marT="5080" marB="0" anchor="ctr"/>
                </a:tc>
                <a:extLst>
                  <a:ext uri="{0D108BD9-81ED-4DB2-BD59-A6C34878D82A}">
                    <a16:rowId xmlns:a16="http://schemas.microsoft.com/office/drawing/2014/main" val="126901474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10691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Fiber cement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1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080" marR="5080" marT="5080" marB="0" anchor="ctr"/>
                </a:tc>
                <a:extLst>
                  <a:ext uri="{0D108BD9-81ED-4DB2-BD59-A6C34878D82A}">
                    <a16:rowId xmlns:a16="http://schemas.microsoft.com/office/drawing/2014/main" val="67448479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l" defTabSz="10691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Aerated concrete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en-US" sz="1600" dirty="0"/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080" marR="5080" marT="5080" marB="0" anchor="ctr"/>
                </a:tc>
                <a:extLst>
                  <a:ext uri="{0D108BD9-81ED-4DB2-BD59-A6C34878D82A}">
                    <a16:rowId xmlns:a16="http://schemas.microsoft.com/office/drawing/2014/main" val="477869803"/>
                  </a:ext>
                </a:extLst>
              </a:tr>
            </a:tbl>
          </a:graphicData>
        </a:graphic>
      </p:graphicFrame>
      <p:pic>
        <p:nvPicPr>
          <p:cNvPr id="56" name="Picture 3" descr="A machine in a factory&#10;&#10;Description automatically generated">
            <a:extLst>
              <a:ext uri="{FF2B5EF4-FFF2-40B4-BE49-F238E27FC236}">
                <a16:creationId xmlns:a16="http://schemas.microsoft.com/office/drawing/2014/main" id="{1218E56C-7C76-B5B5-751C-FDBF86C3D4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6"/>
          <a:stretch/>
        </p:blipFill>
        <p:spPr bwMode="auto">
          <a:xfrm>
            <a:off x="9436099" y="9945874"/>
            <a:ext cx="3904231" cy="26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88FAC99B-23A1-E5D6-F11C-2198B272D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065" y="16731675"/>
            <a:ext cx="6019130" cy="4371699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CB9BCADE-DD1B-F068-9626-02ACD2354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065" y="21262655"/>
            <a:ext cx="6028148" cy="3999065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4658798-6467-2DF5-340E-92A55610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72" y="25130236"/>
            <a:ext cx="6021744" cy="26776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use of 30% of aerated concrete fines tends to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 significantly the initial setting time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cement paste, more than the use of limestone filler at the same rate. However,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carbonatation of these fines reduces slightly this increase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 on fiber cement fines not yet available. 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1F768E35-AE23-3F43-CDA8-B69EE6811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0902" y="7750273"/>
            <a:ext cx="1931153" cy="605852"/>
          </a:xfrm>
          <a:prstGeom prst="rect">
            <a:avLst/>
          </a:prstGeom>
        </p:spPr>
      </p:pic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386FD3C-B191-D862-F15D-9F3234F91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2" y="6883699"/>
            <a:ext cx="1954663" cy="799409"/>
          </a:xfrm>
          <a:prstGeom prst="rect">
            <a:avLst/>
          </a:prstGeom>
        </p:spPr>
      </p:pic>
      <p:pic>
        <p:nvPicPr>
          <p:cNvPr id="16" name="Image 15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EBF8D34-ADDE-6287-37FE-419506352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47" y="5362688"/>
            <a:ext cx="1593783" cy="804901"/>
          </a:xfrm>
          <a:prstGeom prst="rect">
            <a:avLst/>
          </a:prstGeom>
        </p:spPr>
      </p:pic>
      <p:pic>
        <p:nvPicPr>
          <p:cNvPr id="18" name="Image 1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D589D9A-07F2-AF21-A5D1-C0C118254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62" y="7096860"/>
            <a:ext cx="1601724" cy="368808"/>
          </a:xfrm>
          <a:prstGeom prst="rect">
            <a:avLst/>
          </a:prstGeom>
        </p:spPr>
      </p:pic>
      <p:pic>
        <p:nvPicPr>
          <p:cNvPr id="25" name="Image 2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D835A9E-033B-1316-C355-C08CFCBAE6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99" y="6271476"/>
            <a:ext cx="3030921" cy="56940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8D91DFE-4D2D-74CF-7793-424F2965B8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9876" y="7765116"/>
            <a:ext cx="1544730" cy="631423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15F5AEC6-3A1E-B4CD-BCB5-7419DE0949B7}"/>
              </a:ext>
            </a:extLst>
          </p:cNvPr>
          <p:cNvSpPr/>
          <p:nvPr/>
        </p:nvSpPr>
        <p:spPr>
          <a:xfrm>
            <a:off x="4765879" y="10467610"/>
            <a:ext cx="93318" cy="47497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CCEADA-D02D-025F-D58F-437588A3A95D}"/>
              </a:ext>
            </a:extLst>
          </p:cNvPr>
          <p:cNvSpPr txBox="1"/>
          <p:nvPr/>
        </p:nvSpPr>
        <p:spPr>
          <a:xfrm>
            <a:off x="4882574" y="10485002"/>
            <a:ext cx="3908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coming from demolition wastes</a:t>
            </a:r>
            <a:endParaRPr lang="en-US" sz="22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3612958-DCFD-6307-0BA7-C0B10A74D4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9759" y="25287863"/>
            <a:ext cx="4597551" cy="2426369"/>
          </a:xfrm>
          <a:prstGeom prst="rect">
            <a:avLst/>
          </a:prstGeom>
        </p:spPr>
      </p:pic>
      <p:pic>
        <p:nvPicPr>
          <p:cNvPr id="30" name="Image 2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73390C-38E5-4CFE-20A3-F1FB184E4B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017" y="4691058"/>
            <a:ext cx="1353542" cy="823405"/>
          </a:xfrm>
          <a:prstGeom prst="rect">
            <a:avLst/>
          </a:prstGeom>
        </p:spPr>
      </p:pic>
      <p:pic>
        <p:nvPicPr>
          <p:cNvPr id="58" name="Image 57" descr="Une image contenant tente, origami&#10;&#10;Description générée automatiquement avec une confiance moyenne">
            <a:extLst>
              <a:ext uri="{FF2B5EF4-FFF2-40B4-BE49-F238E27FC236}">
                <a16:creationId xmlns:a16="http://schemas.microsoft.com/office/drawing/2014/main" id="{60107672-859C-6D78-5C44-07806B0393C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3640" b="78440" l="13432" r="43107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3" t="50540" r="53184" b="18460"/>
          <a:stretch/>
        </p:blipFill>
        <p:spPr>
          <a:xfrm>
            <a:off x="17669036" y="6940871"/>
            <a:ext cx="2209174" cy="923105"/>
          </a:xfrm>
          <a:prstGeom prst="rect">
            <a:avLst/>
          </a:prstGeom>
        </p:spPr>
      </p:pic>
      <p:pic>
        <p:nvPicPr>
          <p:cNvPr id="60" name="Image 59" descr="Une image contenant fenêtre, bâtiment, maison, Rectangle&#10;&#10;Description générée automatiquement">
            <a:extLst>
              <a:ext uri="{FF2B5EF4-FFF2-40B4-BE49-F238E27FC236}">
                <a16:creationId xmlns:a16="http://schemas.microsoft.com/office/drawing/2014/main" id="{A8861A53-977C-7B1B-56B1-32201037289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60" b="29343" l="39175" r="6492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56" r="31855" b="67397"/>
          <a:stretch/>
        </p:blipFill>
        <p:spPr>
          <a:xfrm>
            <a:off x="14853334" y="6299736"/>
            <a:ext cx="2044020" cy="2070319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3E04B6EE-23C6-7565-91A9-54CD57F75AB8}"/>
              </a:ext>
            </a:extLst>
          </p:cNvPr>
          <p:cNvSpPr txBox="1"/>
          <p:nvPr/>
        </p:nvSpPr>
        <p:spPr>
          <a:xfrm>
            <a:off x="16383333" y="6279027"/>
            <a:ext cx="1835913" cy="646331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Accelerated carbonation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E7857F4-9B9B-59BF-39D7-767E4CD39D72}"/>
              </a:ext>
            </a:extLst>
          </p:cNvPr>
          <p:cNvSpPr txBox="1"/>
          <p:nvPr/>
        </p:nvSpPr>
        <p:spPr>
          <a:xfrm>
            <a:off x="14902482" y="5464652"/>
            <a:ext cx="1835913" cy="3693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Mineral waste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A8655B4-8AFC-CBFE-2131-5E5E2F4375AE}"/>
              </a:ext>
            </a:extLst>
          </p:cNvPr>
          <p:cNvSpPr txBox="1"/>
          <p:nvPr/>
        </p:nvSpPr>
        <p:spPr>
          <a:xfrm>
            <a:off x="14853334" y="8080638"/>
            <a:ext cx="1835913" cy="3693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Industrial CO</a:t>
            </a:r>
            <a:r>
              <a:rPr lang="en-US" sz="1800" baseline="-25000" dirty="0"/>
              <a:t>2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0BB6B1B-F147-9D73-94F8-EEFD12261317}"/>
              </a:ext>
            </a:extLst>
          </p:cNvPr>
          <p:cNvSpPr txBox="1"/>
          <p:nvPr/>
        </p:nvSpPr>
        <p:spPr>
          <a:xfrm>
            <a:off x="17855666" y="7821856"/>
            <a:ext cx="1835913" cy="3693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Fillers</a:t>
            </a:r>
            <a:endParaRPr lang="en-US" sz="1800" baseline="-25000" dirty="0"/>
          </a:p>
        </p:txBody>
      </p:sp>
      <p:cxnSp>
        <p:nvCxnSpPr>
          <p:cNvPr id="67" name="Connecteur : en arc 66">
            <a:extLst>
              <a:ext uri="{FF2B5EF4-FFF2-40B4-BE49-F238E27FC236}">
                <a16:creationId xmlns:a16="http://schemas.microsoft.com/office/drawing/2014/main" id="{0480A1B4-A162-28B8-AD02-E8C1D8DC32DC}"/>
              </a:ext>
            </a:extLst>
          </p:cNvPr>
          <p:cNvCxnSpPr>
            <a:cxnSpLocks/>
          </p:cNvCxnSpPr>
          <p:nvPr/>
        </p:nvCxnSpPr>
        <p:spPr>
          <a:xfrm>
            <a:off x="15686887" y="5881039"/>
            <a:ext cx="561298" cy="409223"/>
          </a:xfrm>
          <a:prstGeom prst="curvedConnector3">
            <a:avLst>
              <a:gd name="adj1" fmla="val 23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 : en arc 69">
            <a:extLst>
              <a:ext uri="{FF2B5EF4-FFF2-40B4-BE49-F238E27FC236}">
                <a16:creationId xmlns:a16="http://schemas.microsoft.com/office/drawing/2014/main" id="{0FF23D8B-440A-77C8-2257-577867CBDA26}"/>
              </a:ext>
            </a:extLst>
          </p:cNvPr>
          <p:cNvCxnSpPr>
            <a:cxnSpLocks/>
          </p:cNvCxnSpPr>
          <p:nvPr/>
        </p:nvCxnSpPr>
        <p:spPr>
          <a:xfrm flipV="1">
            <a:off x="16497211" y="7044381"/>
            <a:ext cx="639281" cy="628235"/>
          </a:xfrm>
          <a:prstGeom prst="curvedConnector3">
            <a:avLst>
              <a:gd name="adj1" fmla="val 9841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eur : en arc 76">
            <a:extLst>
              <a:ext uri="{FF2B5EF4-FFF2-40B4-BE49-F238E27FC236}">
                <a16:creationId xmlns:a16="http://schemas.microsoft.com/office/drawing/2014/main" id="{9A109AB1-1256-1CDE-3CDB-361AB13BEB11}"/>
              </a:ext>
            </a:extLst>
          </p:cNvPr>
          <p:cNvCxnSpPr>
            <a:cxnSpLocks/>
          </p:cNvCxnSpPr>
          <p:nvPr/>
        </p:nvCxnSpPr>
        <p:spPr>
          <a:xfrm>
            <a:off x="18103486" y="6582942"/>
            <a:ext cx="578075" cy="255088"/>
          </a:xfrm>
          <a:prstGeom prst="curvedConnector3">
            <a:avLst>
              <a:gd name="adj1" fmla="val 1011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FE6ED67D-8D1F-AB3C-E8DB-0BEFDA6D8165}"/>
              </a:ext>
            </a:extLst>
          </p:cNvPr>
          <p:cNvSpPr/>
          <p:nvPr/>
        </p:nvSpPr>
        <p:spPr>
          <a:xfrm>
            <a:off x="16599804" y="6207691"/>
            <a:ext cx="1374338" cy="7627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Image 85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DADC6C3-F226-DCCF-D874-E3184D6878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340" y="28292600"/>
            <a:ext cx="5163786" cy="11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0211"/>
      </p:ext>
    </p:extLst>
  </p:cSld>
  <p:clrMapOvr>
    <a:masterClrMapping/>
  </p:clrMapOvr>
</p:sld>
</file>

<file path=ppt/theme/theme1.xml><?xml version="1.0" encoding="utf-8"?>
<a:theme xmlns:a="http://schemas.openxmlformats.org/drawingml/2006/main" name="ULiège_Droit CG">
  <a:themeElements>
    <a:clrScheme name="ULiège_Droit">
      <a:dk1>
        <a:sysClr val="windowText" lastClr="000000"/>
      </a:dk1>
      <a:lt1>
        <a:sysClr val="window" lastClr="FFFFFF"/>
      </a:lt1>
      <a:dk2>
        <a:srgbClr val="8C8B82"/>
      </a:dk2>
      <a:lt2>
        <a:srgbClr val="E8E2DE"/>
      </a:lt2>
      <a:accent1>
        <a:srgbClr val="00707F"/>
      </a:accent1>
      <a:accent2>
        <a:srgbClr val="5FA4B0"/>
      </a:accent2>
      <a:accent3>
        <a:srgbClr val="5B257D"/>
      </a:accent3>
      <a:accent4>
        <a:srgbClr val="A8589E"/>
      </a:accent4>
      <a:accent5>
        <a:srgbClr val="E62D31"/>
      </a:accent5>
      <a:accent6>
        <a:srgbClr val="FFD000"/>
      </a:accent6>
      <a:hlink>
        <a:srgbClr val="005CA9"/>
      </a:hlink>
      <a:folHlink>
        <a:srgbClr val="7DB928"/>
      </a:folHlink>
    </a:clrScheme>
    <a:fontScheme name="Droit_ULièg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Liège_Droit CG" id="{BEB2A208-D4BE-4D13-AE83-21D98275568F}" vid="{5261F897-011A-4FA9-ACD4-11F2CEFF49A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ULiège_Droit CG</Template>
  <TotalTime>0</TotalTime>
  <Words>791</Words>
  <Application>Microsoft Office PowerPoint</Application>
  <PresentationFormat>Personnalisé</PresentationFormat>
  <Paragraphs>102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Book</vt:lpstr>
      <vt:lpstr>Palatino Linotype</vt:lpstr>
      <vt:lpstr>Source Sans Pro</vt:lpstr>
      <vt:lpstr>Wingdings</vt:lpstr>
      <vt:lpstr>ULiège_Droit CG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Cordier;hello@caregraphic.be</dc:creator>
  <cp:lastModifiedBy>Sophie Grigoletto</cp:lastModifiedBy>
  <cp:revision>56</cp:revision>
  <cp:lastPrinted>2024-04-12T14:44:46Z</cp:lastPrinted>
  <dcterms:created xsi:type="dcterms:W3CDTF">2017-12-06T19:38:45Z</dcterms:created>
  <dcterms:modified xsi:type="dcterms:W3CDTF">2024-04-12T14:45:20Z</dcterms:modified>
</cp:coreProperties>
</file>