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60" r:id="rId4"/>
    <p:sldId id="259" r:id="rId5"/>
    <p:sldId id="266" r:id="rId6"/>
    <p:sldId id="263" r:id="rId7"/>
    <p:sldId id="271" r:id="rId8"/>
    <p:sldId id="268" r:id="rId9"/>
    <p:sldId id="269" r:id="rId10"/>
    <p:sldId id="274" r:id="rId11"/>
    <p:sldId id="275" r:id="rId12"/>
    <p:sldId id="273" r:id="rId13"/>
    <p:sldId id="277" r:id="rId14"/>
    <p:sldId id="278" r:id="rId15"/>
    <p:sldId id="279" r:id="rId16"/>
    <p:sldId id="280" r:id="rId17"/>
    <p:sldId id="281" r:id="rId18"/>
    <p:sldId id="282" r:id="rId19"/>
    <p:sldId id="276" r:id="rId20"/>
    <p:sldId id="284"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jaegher" initials="D" lastIdx="1" clrIdx="0">
    <p:extLst>
      <p:ext uri="{19B8F6BF-5375-455C-9EA6-DF929625EA0E}">
        <p15:presenceInfo xmlns:p15="http://schemas.microsoft.com/office/powerpoint/2012/main" userId="Dejaeg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82727" autoAdjust="0"/>
  </p:normalViewPr>
  <p:slideViewPr>
    <p:cSldViewPr snapToGrid="0">
      <p:cViewPr varScale="1">
        <p:scale>
          <a:sx n="57" d="100"/>
          <a:sy n="57" d="100"/>
        </p:scale>
        <p:origin x="180" y="72"/>
      </p:cViewPr>
      <p:guideLst/>
    </p:cSldViewPr>
  </p:slideViewPr>
  <p:notesTextViewPr>
    <p:cViewPr>
      <p:scale>
        <a:sx n="1" d="1"/>
        <a:sy n="1" d="1"/>
      </p:scale>
      <p:origin x="0" y="0"/>
    </p:cViewPr>
  </p:notesTextViewPr>
  <p:notesViewPr>
    <p:cSldViewPr snapToGrid="0">
      <p:cViewPr varScale="1">
        <p:scale>
          <a:sx n="53" d="100"/>
          <a:sy n="53" d="100"/>
        </p:scale>
        <p:origin x="181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8T16:12:33.322" idx="1">
    <p:pos x="4529" y="1754"/>
    <p:text>Je ne laisserais pas le "s" à familles</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C565E-4BED-4BAE-96AE-66F3ECAF8494}" type="doc">
      <dgm:prSet loTypeId="urn:microsoft.com/office/officeart/2005/8/layout/venn1" loCatId="relationship" qsTypeId="urn:microsoft.com/office/officeart/2005/8/quickstyle/simple1" qsCatId="simple" csTypeId="urn:microsoft.com/office/officeart/2005/8/colors/accent1_2" csCatId="accent1" phldr="1"/>
      <dgm:spPr/>
    </dgm:pt>
    <dgm:pt modelId="{64BA7DA4-D926-419C-BED7-397831496EFB}">
      <dgm:prSet phldrT="[Texte]" custT="1"/>
      <dgm:spPr/>
      <dgm:t>
        <a:bodyPr/>
        <a:lstStyle/>
        <a:p>
          <a:r>
            <a:rPr lang="fr-BE" sz="2000" dirty="0" err="1" smtClean="0"/>
            <a:t>Littératie</a:t>
          </a:r>
          <a:r>
            <a:rPr lang="fr-BE" sz="2000" dirty="0" smtClean="0"/>
            <a:t> scolaire </a:t>
          </a:r>
          <a:endParaRPr lang="fr-BE" sz="2000" dirty="0"/>
        </a:p>
      </dgm:t>
    </dgm:pt>
    <dgm:pt modelId="{65E75A2E-E637-47F5-984C-C939731ADCBF}" type="parTrans" cxnId="{D705D891-0E83-4A1C-BC33-DF383D593E1F}">
      <dgm:prSet/>
      <dgm:spPr/>
      <dgm:t>
        <a:bodyPr/>
        <a:lstStyle/>
        <a:p>
          <a:endParaRPr lang="fr-BE"/>
        </a:p>
      </dgm:t>
    </dgm:pt>
    <dgm:pt modelId="{5EB75913-05A3-4ECA-A97F-6CF251CBEE78}" type="sibTrans" cxnId="{D705D891-0E83-4A1C-BC33-DF383D593E1F}">
      <dgm:prSet/>
      <dgm:spPr/>
      <dgm:t>
        <a:bodyPr/>
        <a:lstStyle/>
        <a:p>
          <a:endParaRPr lang="fr-BE"/>
        </a:p>
      </dgm:t>
    </dgm:pt>
    <dgm:pt modelId="{BC44BD31-33B1-4A88-8AB1-074295C510AE}">
      <dgm:prSet phldrT="[Texte]" custT="1"/>
      <dgm:spPr/>
      <dgm:t>
        <a:bodyPr/>
        <a:lstStyle/>
        <a:p>
          <a:r>
            <a:rPr lang="fr-BE" sz="2000" dirty="0" err="1" smtClean="0"/>
            <a:t>Littératie</a:t>
          </a:r>
          <a:r>
            <a:rPr lang="fr-BE" sz="2000" dirty="0" smtClean="0"/>
            <a:t> </a:t>
          </a:r>
          <a:r>
            <a:rPr lang="fr-BE" sz="2000" dirty="0" err="1" smtClean="0"/>
            <a:t>familliale</a:t>
          </a:r>
          <a:r>
            <a:rPr lang="fr-BE" sz="2000" dirty="0" smtClean="0"/>
            <a:t> </a:t>
          </a:r>
          <a:endParaRPr lang="fr-BE" sz="2000" dirty="0"/>
        </a:p>
      </dgm:t>
    </dgm:pt>
    <dgm:pt modelId="{F88E83FE-B232-489F-AFBD-0B455F04ECEB}" type="parTrans" cxnId="{137668F2-3BC5-4045-A0A2-FA3CDE25C362}">
      <dgm:prSet/>
      <dgm:spPr/>
      <dgm:t>
        <a:bodyPr/>
        <a:lstStyle/>
        <a:p>
          <a:endParaRPr lang="fr-BE"/>
        </a:p>
      </dgm:t>
    </dgm:pt>
    <dgm:pt modelId="{11E56EFF-AA44-49E2-8313-8B28C13E6634}" type="sibTrans" cxnId="{137668F2-3BC5-4045-A0A2-FA3CDE25C362}">
      <dgm:prSet/>
      <dgm:spPr/>
      <dgm:t>
        <a:bodyPr/>
        <a:lstStyle/>
        <a:p>
          <a:endParaRPr lang="fr-BE"/>
        </a:p>
      </dgm:t>
    </dgm:pt>
    <dgm:pt modelId="{A5EF6DF0-F5F7-47DE-9267-D4A55F8950C8}">
      <dgm:prSet phldrT="[Texte]" custT="1"/>
      <dgm:spPr/>
      <dgm:t>
        <a:bodyPr/>
        <a:lstStyle/>
        <a:p>
          <a:r>
            <a:rPr lang="fr-BE" sz="2000" dirty="0" smtClean="0"/>
            <a:t>Rencontre avec l’écrit </a:t>
          </a:r>
          <a:endParaRPr lang="fr-BE" sz="2000" dirty="0"/>
        </a:p>
      </dgm:t>
    </dgm:pt>
    <dgm:pt modelId="{329A7184-C09E-4B0F-A2DF-B9CCCAAEA843}" type="sibTrans" cxnId="{EA01C72C-511E-4AE3-BE8D-9251E8A7CC08}">
      <dgm:prSet/>
      <dgm:spPr/>
      <dgm:t>
        <a:bodyPr/>
        <a:lstStyle/>
        <a:p>
          <a:endParaRPr lang="fr-BE"/>
        </a:p>
      </dgm:t>
    </dgm:pt>
    <dgm:pt modelId="{56C01EFF-CF60-4862-A89F-F397965203EA}" type="parTrans" cxnId="{EA01C72C-511E-4AE3-BE8D-9251E8A7CC08}">
      <dgm:prSet/>
      <dgm:spPr/>
      <dgm:t>
        <a:bodyPr/>
        <a:lstStyle/>
        <a:p>
          <a:endParaRPr lang="fr-BE"/>
        </a:p>
      </dgm:t>
    </dgm:pt>
    <dgm:pt modelId="{A78CA034-69AE-4856-9578-19B9A057E29D}" type="pres">
      <dgm:prSet presAssocID="{408C565E-4BED-4BAE-96AE-66F3ECAF8494}" presName="compositeShape" presStyleCnt="0">
        <dgm:presLayoutVars>
          <dgm:chMax val="7"/>
          <dgm:dir/>
          <dgm:resizeHandles val="exact"/>
        </dgm:presLayoutVars>
      </dgm:prSet>
      <dgm:spPr/>
    </dgm:pt>
    <dgm:pt modelId="{F5559961-C5FB-4A90-B100-9223CDEBAD2E}" type="pres">
      <dgm:prSet presAssocID="{A5EF6DF0-F5F7-47DE-9267-D4A55F8950C8}" presName="circ1" presStyleLbl="vennNode1" presStyleIdx="0" presStyleCnt="3"/>
      <dgm:spPr/>
      <dgm:t>
        <a:bodyPr/>
        <a:lstStyle/>
        <a:p>
          <a:endParaRPr lang="fr-BE"/>
        </a:p>
      </dgm:t>
    </dgm:pt>
    <dgm:pt modelId="{C14609E9-BA0E-47F8-BE68-3A6418F6034C}" type="pres">
      <dgm:prSet presAssocID="{A5EF6DF0-F5F7-47DE-9267-D4A55F8950C8}" presName="circ1Tx" presStyleLbl="revTx" presStyleIdx="0" presStyleCnt="0">
        <dgm:presLayoutVars>
          <dgm:chMax val="0"/>
          <dgm:chPref val="0"/>
          <dgm:bulletEnabled val="1"/>
        </dgm:presLayoutVars>
      </dgm:prSet>
      <dgm:spPr/>
      <dgm:t>
        <a:bodyPr/>
        <a:lstStyle/>
        <a:p>
          <a:endParaRPr lang="fr-BE"/>
        </a:p>
      </dgm:t>
    </dgm:pt>
    <dgm:pt modelId="{9448F5D2-F350-4CE5-A3E7-15BC71A742CC}" type="pres">
      <dgm:prSet presAssocID="{64BA7DA4-D926-419C-BED7-397831496EFB}" presName="circ2" presStyleLbl="vennNode1" presStyleIdx="1" presStyleCnt="3"/>
      <dgm:spPr/>
      <dgm:t>
        <a:bodyPr/>
        <a:lstStyle/>
        <a:p>
          <a:endParaRPr lang="fr-BE"/>
        </a:p>
      </dgm:t>
    </dgm:pt>
    <dgm:pt modelId="{AE0DA509-C735-46B5-A58C-434D8D8E291B}" type="pres">
      <dgm:prSet presAssocID="{64BA7DA4-D926-419C-BED7-397831496EFB}" presName="circ2Tx" presStyleLbl="revTx" presStyleIdx="0" presStyleCnt="0">
        <dgm:presLayoutVars>
          <dgm:chMax val="0"/>
          <dgm:chPref val="0"/>
          <dgm:bulletEnabled val="1"/>
        </dgm:presLayoutVars>
      </dgm:prSet>
      <dgm:spPr/>
      <dgm:t>
        <a:bodyPr/>
        <a:lstStyle/>
        <a:p>
          <a:endParaRPr lang="fr-BE"/>
        </a:p>
      </dgm:t>
    </dgm:pt>
    <dgm:pt modelId="{8750D453-F0FA-4152-A843-ED7DF640AD5D}" type="pres">
      <dgm:prSet presAssocID="{BC44BD31-33B1-4A88-8AB1-074295C510AE}" presName="circ3" presStyleLbl="vennNode1" presStyleIdx="2" presStyleCnt="3"/>
      <dgm:spPr/>
      <dgm:t>
        <a:bodyPr/>
        <a:lstStyle/>
        <a:p>
          <a:endParaRPr lang="fr-BE"/>
        </a:p>
      </dgm:t>
    </dgm:pt>
    <dgm:pt modelId="{A284D78F-D079-4A85-876B-0AE43383E869}" type="pres">
      <dgm:prSet presAssocID="{BC44BD31-33B1-4A88-8AB1-074295C510AE}" presName="circ3Tx" presStyleLbl="revTx" presStyleIdx="0" presStyleCnt="0">
        <dgm:presLayoutVars>
          <dgm:chMax val="0"/>
          <dgm:chPref val="0"/>
          <dgm:bulletEnabled val="1"/>
        </dgm:presLayoutVars>
      </dgm:prSet>
      <dgm:spPr/>
      <dgm:t>
        <a:bodyPr/>
        <a:lstStyle/>
        <a:p>
          <a:endParaRPr lang="fr-BE"/>
        </a:p>
      </dgm:t>
    </dgm:pt>
  </dgm:ptLst>
  <dgm:cxnLst>
    <dgm:cxn modelId="{C7CEA83E-9031-47A2-A31E-2C5DF271C5F9}" type="presOf" srcId="{A5EF6DF0-F5F7-47DE-9267-D4A55F8950C8}" destId="{F5559961-C5FB-4A90-B100-9223CDEBAD2E}" srcOrd="0" destOrd="0" presId="urn:microsoft.com/office/officeart/2005/8/layout/venn1"/>
    <dgm:cxn modelId="{ED8FEB36-E55D-48FB-883D-8AF9CE416677}" type="presOf" srcId="{BC44BD31-33B1-4A88-8AB1-074295C510AE}" destId="{A284D78F-D079-4A85-876B-0AE43383E869}" srcOrd="1" destOrd="0" presId="urn:microsoft.com/office/officeart/2005/8/layout/venn1"/>
    <dgm:cxn modelId="{08E43BF0-6766-40DC-9A48-B99BC8EF0A3E}" type="presOf" srcId="{BC44BD31-33B1-4A88-8AB1-074295C510AE}" destId="{8750D453-F0FA-4152-A843-ED7DF640AD5D}" srcOrd="0" destOrd="0" presId="urn:microsoft.com/office/officeart/2005/8/layout/venn1"/>
    <dgm:cxn modelId="{137668F2-3BC5-4045-A0A2-FA3CDE25C362}" srcId="{408C565E-4BED-4BAE-96AE-66F3ECAF8494}" destId="{BC44BD31-33B1-4A88-8AB1-074295C510AE}" srcOrd="2" destOrd="0" parTransId="{F88E83FE-B232-489F-AFBD-0B455F04ECEB}" sibTransId="{11E56EFF-AA44-49E2-8313-8B28C13E6634}"/>
    <dgm:cxn modelId="{BE8F8141-C50D-4EDE-9493-D46717871B62}" type="presOf" srcId="{64BA7DA4-D926-419C-BED7-397831496EFB}" destId="{9448F5D2-F350-4CE5-A3E7-15BC71A742CC}" srcOrd="0" destOrd="0" presId="urn:microsoft.com/office/officeart/2005/8/layout/venn1"/>
    <dgm:cxn modelId="{D705D891-0E83-4A1C-BC33-DF383D593E1F}" srcId="{408C565E-4BED-4BAE-96AE-66F3ECAF8494}" destId="{64BA7DA4-D926-419C-BED7-397831496EFB}" srcOrd="1" destOrd="0" parTransId="{65E75A2E-E637-47F5-984C-C939731ADCBF}" sibTransId="{5EB75913-05A3-4ECA-A97F-6CF251CBEE78}"/>
    <dgm:cxn modelId="{EA01C72C-511E-4AE3-BE8D-9251E8A7CC08}" srcId="{408C565E-4BED-4BAE-96AE-66F3ECAF8494}" destId="{A5EF6DF0-F5F7-47DE-9267-D4A55F8950C8}" srcOrd="0" destOrd="0" parTransId="{56C01EFF-CF60-4862-A89F-F397965203EA}" sibTransId="{329A7184-C09E-4B0F-A2DF-B9CCCAAEA843}"/>
    <dgm:cxn modelId="{B6CDDA8D-CAFF-487C-922A-C6E897CA185A}" type="presOf" srcId="{64BA7DA4-D926-419C-BED7-397831496EFB}" destId="{AE0DA509-C735-46B5-A58C-434D8D8E291B}" srcOrd="1" destOrd="0" presId="urn:microsoft.com/office/officeart/2005/8/layout/venn1"/>
    <dgm:cxn modelId="{D687A507-BF40-4F10-9739-08AED774AB5F}" type="presOf" srcId="{A5EF6DF0-F5F7-47DE-9267-D4A55F8950C8}" destId="{C14609E9-BA0E-47F8-BE68-3A6418F6034C}" srcOrd="1" destOrd="0" presId="urn:microsoft.com/office/officeart/2005/8/layout/venn1"/>
    <dgm:cxn modelId="{7896BEA3-B7F0-4A3E-B9AB-9563CE7F8BF3}" type="presOf" srcId="{408C565E-4BED-4BAE-96AE-66F3ECAF8494}" destId="{A78CA034-69AE-4856-9578-19B9A057E29D}" srcOrd="0" destOrd="0" presId="urn:microsoft.com/office/officeart/2005/8/layout/venn1"/>
    <dgm:cxn modelId="{3896DFDE-576A-451B-A9A1-E0976C6AE08A}" type="presParOf" srcId="{A78CA034-69AE-4856-9578-19B9A057E29D}" destId="{F5559961-C5FB-4A90-B100-9223CDEBAD2E}" srcOrd="0" destOrd="0" presId="urn:microsoft.com/office/officeart/2005/8/layout/venn1"/>
    <dgm:cxn modelId="{83D68AB5-F0CD-4CC8-8DB3-1A9347CD001E}" type="presParOf" srcId="{A78CA034-69AE-4856-9578-19B9A057E29D}" destId="{C14609E9-BA0E-47F8-BE68-3A6418F6034C}" srcOrd="1" destOrd="0" presId="urn:microsoft.com/office/officeart/2005/8/layout/venn1"/>
    <dgm:cxn modelId="{1AF42AEC-CB6A-43BB-BB28-602888BA2124}" type="presParOf" srcId="{A78CA034-69AE-4856-9578-19B9A057E29D}" destId="{9448F5D2-F350-4CE5-A3E7-15BC71A742CC}" srcOrd="2" destOrd="0" presId="urn:microsoft.com/office/officeart/2005/8/layout/venn1"/>
    <dgm:cxn modelId="{95263868-C5DA-4832-902A-791552DC57F2}" type="presParOf" srcId="{A78CA034-69AE-4856-9578-19B9A057E29D}" destId="{AE0DA509-C735-46B5-A58C-434D8D8E291B}" srcOrd="3" destOrd="0" presId="urn:microsoft.com/office/officeart/2005/8/layout/venn1"/>
    <dgm:cxn modelId="{43048BD0-E0A0-4FAD-A26C-4685FE5B63F5}" type="presParOf" srcId="{A78CA034-69AE-4856-9578-19B9A057E29D}" destId="{8750D453-F0FA-4152-A843-ED7DF640AD5D}" srcOrd="4" destOrd="0" presId="urn:microsoft.com/office/officeart/2005/8/layout/venn1"/>
    <dgm:cxn modelId="{BD4F3CBE-93B8-48A4-ADC8-B1D43B3FC513}" type="presParOf" srcId="{A78CA034-69AE-4856-9578-19B9A057E29D}" destId="{A284D78F-D079-4A85-876B-0AE43383E86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E30039-AB35-4F55-B3DB-976CA1261037}" type="doc">
      <dgm:prSet loTypeId="urn:microsoft.com/office/officeart/2005/8/layout/pyramid3" loCatId="pyramid" qsTypeId="urn:microsoft.com/office/officeart/2005/8/quickstyle/simple1" qsCatId="simple" csTypeId="urn:microsoft.com/office/officeart/2005/8/colors/accent1_2" csCatId="accent1" phldr="1"/>
      <dgm:spPr/>
    </dgm:pt>
    <dgm:pt modelId="{D7E731E9-4AD3-40DE-A199-BC33234D85CC}">
      <dgm:prSet phldrT="[Texte]" custT="1"/>
      <dgm:spPr/>
      <dgm:t>
        <a:bodyPr/>
        <a:lstStyle/>
        <a:p>
          <a:r>
            <a:rPr lang="fr-BE" sz="2000" dirty="0" smtClean="0"/>
            <a:t>2000-2010</a:t>
          </a:r>
        </a:p>
        <a:p>
          <a:r>
            <a:rPr lang="fr-BE" sz="2000" dirty="0" smtClean="0"/>
            <a:t>Revues scientifiques</a:t>
          </a:r>
          <a:endParaRPr lang="fr-BE" sz="2000" dirty="0"/>
        </a:p>
      </dgm:t>
    </dgm:pt>
    <dgm:pt modelId="{5C45C0C1-EDA3-4283-8FAE-4182D2D38BA2}" type="parTrans" cxnId="{6D77E57A-2D41-4DBE-8413-FDE2330DA16B}">
      <dgm:prSet/>
      <dgm:spPr/>
      <dgm:t>
        <a:bodyPr/>
        <a:lstStyle/>
        <a:p>
          <a:endParaRPr lang="fr-BE"/>
        </a:p>
      </dgm:t>
    </dgm:pt>
    <dgm:pt modelId="{B87F3B1B-F242-4D95-AEC5-59889995867F}" type="sibTrans" cxnId="{6D77E57A-2D41-4DBE-8413-FDE2330DA16B}">
      <dgm:prSet/>
      <dgm:spPr/>
      <dgm:t>
        <a:bodyPr/>
        <a:lstStyle/>
        <a:p>
          <a:endParaRPr lang="fr-BE"/>
        </a:p>
      </dgm:t>
    </dgm:pt>
    <dgm:pt modelId="{75416E37-61FE-48D9-9B94-47000516CD5C}">
      <dgm:prSet phldrT="[Texte]" custT="1"/>
      <dgm:spPr/>
      <dgm:t>
        <a:bodyPr/>
        <a:lstStyle/>
        <a:p>
          <a:r>
            <a:rPr lang="fr-BE" sz="2000" dirty="0" smtClean="0"/>
            <a:t>Évaluation </a:t>
          </a:r>
        </a:p>
        <a:p>
          <a:r>
            <a:rPr lang="fr-BE" sz="2000" dirty="0" smtClean="0"/>
            <a:t>Enfants 4-17 ans </a:t>
          </a:r>
          <a:endParaRPr lang="fr-BE" sz="2000" dirty="0"/>
        </a:p>
      </dgm:t>
    </dgm:pt>
    <dgm:pt modelId="{0D934340-CEF0-4577-B0B0-CC6DF1A67681}" type="parTrans" cxnId="{20B17D9F-C4E1-47F0-8D34-AE72927E0D8E}">
      <dgm:prSet/>
      <dgm:spPr/>
      <dgm:t>
        <a:bodyPr/>
        <a:lstStyle/>
        <a:p>
          <a:endParaRPr lang="fr-BE"/>
        </a:p>
      </dgm:t>
    </dgm:pt>
    <dgm:pt modelId="{25781C7A-E00E-46E2-A2C8-F064003182A1}" type="sibTrans" cxnId="{20B17D9F-C4E1-47F0-8D34-AE72927E0D8E}">
      <dgm:prSet/>
      <dgm:spPr/>
      <dgm:t>
        <a:bodyPr/>
        <a:lstStyle/>
        <a:p>
          <a:endParaRPr lang="fr-BE"/>
        </a:p>
      </dgm:t>
    </dgm:pt>
    <dgm:pt modelId="{9C14B63D-6FE6-406E-AAC0-A1217B3598F6}">
      <dgm:prSet phldrT="[Texte]" custT="1"/>
      <dgm:spPr/>
      <dgm:t>
        <a:bodyPr/>
        <a:lstStyle/>
        <a:p>
          <a:r>
            <a:rPr lang="fr-BE" sz="2000" dirty="0" smtClean="0"/>
            <a:t>Parents </a:t>
          </a:r>
        </a:p>
        <a:p>
          <a:r>
            <a:rPr lang="fr-BE" sz="2000" dirty="0" smtClean="0"/>
            <a:t>&amp;</a:t>
          </a:r>
        </a:p>
        <a:p>
          <a:r>
            <a:rPr lang="fr-BE" sz="2000" dirty="0" smtClean="0"/>
            <a:t> enfants </a:t>
          </a:r>
          <a:endParaRPr lang="fr-BE" sz="2000" dirty="0"/>
        </a:p>
      </dgm:t>
    </dgm:pt>
    <dgm:pt modelId="{6BA4754A-DA2B-40B8-80A9-E3E42FF09D54}" type="parTrans" cxnId="{34F5BAEB-783E-451D-9E9A-71381F658453}">
      <dgm:prSet/>
      <dgm:spPr/>
      <dgm:t>
        <a:bodyPr/>
        <a:lstStyle/>
        <a:p>
          <a:endParaRPr lang="fr-BE"/>
        </a:p>
      </dgm:t>
    </dgm:pt>
    <dgm:pt modelId="{4C95B765-AAAA-4429-8FC1-BCD6680D67FE}" type="sibTrans" cxnId="{34F5BAEB-783E-451D-9E9A-71381F658453}">
      <dgm:prSet/>
      <dgm:spPr/>
      <dgm:t>
        <a:bodyPr/>
        <a:lstStyle/>
        <a:p>
          <a:endParaRPr lang="fr-BE"/>
        </a:p>
      </dgm:t>
    </dgm:pt>
    <dgm:pt modelId="{C9B273BD-F22B-468C-A0FD-FA25316C43E3}" type="pres">
      <dgm:prSet presAssocID="{FFE30039-AB35-4F55-B3DB-976CA1261037}" presName="Name0" presStyleCnt="0">
        <dgm:presLayoutVars>
          <dgm:dir/>
          <dgm:animLvl val="lvl"/>
          <dgm:resizeHandles val="exact"/>
        </dgm:presLayoutVars>
      </dgm:prSet>
      <dgm:spPr/>
    </dgm:pt>
    <dgm:pt modelId="{995594AB-FDE1-4AA8-B62E-A544210F27AC}" type="pres">
      <dgm:prSet presAssocID="{D7E731E9-4AD3-40DE-A199-BC33234D85CC}" presName="Name8" presStyleCnt="0"/>
      <dgm:spPr/>
    </dgm:pt>
    <dgm:pt modelId="{0F97FB38-8960-42FD-9609-691ABCB19CEE}" type="pres">
      <dgm:prSet presAssocID="{D7E731E9-4AD3-40DE-A199-BC33234D85CC}" presName="level" presStyleLbl="node1" presStyleIdx="0" presStyleCnt="3" custScaleY="60190" custLinFactNeighborX="3827" custLinFactNeighborY="-21701">
        <dgm:presLayoutVars>
          <dgm:chMax val="1"/>
          <dgm:bulletEnabled val="1"/>
        </dgm:presLayoutVars>
      </dgm:prSet>
      <dgm:spPr/>
      <dgm:t>
        <a:bodyPr/>
        <a:lstStyle/>
        <a:p>
          <a:endParaRPr lang="fr-BE"/>
        </a:p>
      </dgm:t>
    </dgm:pt>
    <dgm:pt modelId="{054C1936-84A6-42CE-B775-91229A259D58}" type="pres">
      <dgm:prSet presAssocID="{D7E731E9-4AD3-40DE-A199-BC33234D85CC}" presName="levelTx" presStyleLbl="revTx" presStyleIdx="0" presStyleCnt="0">
        <dgm:presLayoutVars>
          <dgm:chMax val="1"/>
          <dgm:bulletEnabled val="1"/>
        </dgm:presLayoutVars>
      </dgm:prSet>
      <dgm:spPr/>
      <dgm:t>
        <a:bodyPr/>
        <a:lstStyle/>
        <a:p>
          <a:endParaRPr lang="fr-BE"/>
        </a:p>
      </dgm:t>
    </dgm:pt>
    <dgm:pt modelId="{65CAE185-BCC2-43D4-B39B-4AE66BCCBE3F}" type="pres">
      <dgm:prSet presAssocID="{75416E37-61FE-48D9-9B94-47000516CD5C}" presName="Name8" presStyleCnt="0"/>
      <dgm:spPr/>
    </dgm:pt>
    <dgm:pt modelId="{22BE8E3E-C717-48DE-919A-E33AC96C2B8C}" type="pres">
      <dgm:prSet presAssocID="{75416E37-61FE-48D9-9B94-47000516CD5C}" presName="level" presStyleLbl="node1" presStyleIdx="1" presStyleCnt="3" custScaleY="51441">
        <dgm:presLayoutVars>
          <dgm:chMax val="1"/>
          <dgm:bulletEnabled val="1"/>
        </dgm:presLayoutVars>
      </dgm:prSet>
      <dgm:spPr/>
      <dgm:t>
        <a:bodyPr/>
        <a:lstStyle/>
        <a:p>
          <a:endParaRPr lang="fr-BE"/>
        </a:p>
      </dgm:t>
    </dgm:pt>
    <dgm:pt modelId="{7C1523B5-9C62-4112-8A5B-B352CA9C741F}" type="pres">
      <dgm:prSet presAssocID="{75416E37-61FE-48D9-9B94-47000516CD5C}" presName="levelTx" presStyleLbl="revTx" presStyleIdx="0" presStyleCnt="0">
        <dgm:presLayoutVars>
          <dgm:chMax val="1"/>
          <dgm:bulletEnabled val="1"/>
        </dgm:presLayoutVars>
      </dgm:prSet>
      <dgm:spPr/>
      <dgm:t>
        <a:bodyPr/>
        <a:lstStyle/>
        <a:p>
          <a:endParaRPr lang="fr-BE"/>
        </a:p>
      </dgm:t>
    </dgm:pt>
    <dgm:pt modelId="{4D1DAA42-D0D7-4E78-997A-A98A82261264}" type="pres">
      <dgm:prSet presAssocID="{9C14B63D-6FE6-406E-AAC0-A1217B3598F6}" presName="Name8" presStyleCnt="0"/>
      <dgm:spPr/>
    </dgm:pt>
    <dgm:pt modelId="{BB707B78-5468-46AC-928F-FA4E07995033}" type="pres">
      <dgm:prSet presAssocID="{9C14B63D-6FE6-406E-AAC0-A1217B3598F6}" presName="level" presStyleLbl="node1" presStyleIdx="2" presStyleCnt="3">
        <dgm:presLayoutVars>
          <dgm:chMax val="1"/>
          <dgm:bulletEnabled val="1"/>
        </dgm:presLayoutVars>
      </dgm:prSet>
      <dgm:spPr/>
      <dgm:t>
        <a:bodyPr/>
        <a:lstStyle/>
        <a:p>
          <a:endParaRPr lang="fr-BE"/>
        </a:p>
      </dgm:t>
    </dgm:pt>
    <dgm:pt modelId="{53383F71-FB94-430A-9930-6637670156F5}" type="pres">
      <dgm:prSet presAssocID="{9C14B63D-6FE6-406E-AAC0-A1217B3598F6}" presName="levelTx" presStyleLbl="revTx" presStyleIdx="0" presStyleCnt="0">
        <dgm:presLayoutVars>
          <dgm:chMax val="1"/>
          <dgm:bulletEnabled val="1"/>
        </dgm:presLayoutVars>
      </dgm:prSet>
      <dgm:spPr/>
      <dgm:t>
        <a:bodyPr/>
        <a:lstStyle/>
        <a:p>
          <a:endParaRPr lang="fr-BE"/>
        </a:p>
      </dgm:t>
    </dgm:pt>
  </dgm:ptLst>
  <dgm:cxnLst>
    <dgm:cxn modelId="{6D77E57A-2D41-4DBE-8413-FDE2330DA16B}" srcId="{FFE30039-AB35-4F55-B3DB-976CA1261037}" destId="{D7E731E9-4AD3-40DE-A199-BC33234D85CC}" srcOrd="0" destOrd="0" parTransId="{5C45C0C1-EDA3-4283-8FAE-4182D2D38BA2}" sibTransId="{B87F3B1B-F242-4D95-AEC5-59889995867F}"/>
    <dgm:cxn modelId="{34F5BAEB-783E-451D-9E9A-71381F658453}" srcId="{FFE30039-AB35-4F55-B3DB-976CA1261037}" destId="{9C14B63D-6FE6-406E-AAC0-A1217B3598F6}" srcOrd="2" destOrd="0" parTransId="{6BA4754A-DA2B-40B8-80A9-E3E42FF09D54}" sibTransId="{4C95B765-AAAA-4429-8FC1-BCD6680D67FE}"/>
    <dgm:cxn modelId="{7D99B39F-B323-40D8-A267-AEF1AF6A2310}" type="presOf" srcId="{D7E731E9-4AD3-40DE-A199-BC33234D85CC}" destId="{0F97FB38-8960-42FD-9609-691ABCB19CEE}" srcOrd="0" destOrd="0" presId="urn:microsoft.com/office/officeart/2005/8/layout/pyramid3"/>
    <dgm:cxn modelId="{20B17D9F-C4E1-47F0-8D34-AE72927E0D8E}" srcId="{FFE30039-AB35-4F55-B3DB-976CA1261037}" destId="{75416E37-61FE-48D9-9B94-47000516CD5C}" srcOrd="1" destOrd="0" parTransId="{0D934340-CEF0-4577-B0B0-CC6DF1A67681}" sibTransId="{25781C7A-E00E-46E2-A2C8-F064003182A1}"/>
    <dgm:cxn modelId="{85D3CB54-D792-4993-9AE7-7BA0F38485B5}" type="presOf" srcId="{9C14B63D-6FE6-406E-AAC0-A1217B3598F6}" destId="{53383F71-FB94-430A-9930-6637670156F5}" srcOrd="1" destOrd="0" presId="urn:microsoft.com/office/officeart/2005/8/layout/pyramid3"/>
    <dgm:cxn modelId="{BB6D1443-EF88-4C9D-9508-FE6E968C0F6A}" type="presOf" srcId="{75416E37-61FE-48D9-9B94-47000516CD5C}" destId="{22BE8E3E-C717-48DE-919A-E33AC96C2B8C}" srcOrd="0" destOrd="0" presId="urn:microsoft.com/office/officeart/2005/8/layout/pyramid3"/>
    <dgm:cxn modelId="{170EFFC0-1CB4-477A-915D-5B8D5BA87BF6}" type="presOf" srcId="{FFE30039-AB35-4F55-B3DB-976CA1261037}" destId="{C9B273BD-F22B-468C-A0FD-FA25316C43E3}" srcOrd="0" destOrd="0" presId="urn:microsoft.com/office/officeart/2005/8/layout/pyramid3"/>
    <dgm:cxn modelId="{F27EBF6D-B010-4E57-B64F-3B154E39ACB8}" type="presOf" srcId="{D7E731E9-4AD3-40DE-A199-BC33234D85CC}" destId="{054C1936-84A6-42CE-B775-91229A259D58}" srcOrd="1" destOrd="0" presId="urn:microsoft.com/office/officeart/2005/8/layout/pyramid3"/>
    <dgm:cxn modelId="{172925C1-894D-4F7F-B1CE-0F485BCB8BF1}" type="presOf" srcId="{9C14B63D-6FE6-406E-AAC0-A1217B3598F6}" destId="{BB707B78-5468-46AC-928F-FA4E07995033}" srcOrd="0" destOrd="0" presId="urn:microsoft.com/office/officeart/2005/8/layout/pyramid3"/>
    <dgm:cxn modelId="{0A33435F-1390-4C06-A390-8E40531FAE1C}" type="presOf" srcId="{75416E37-61FE-48D9-9B94-47000516CD5C}" destId="{7C1523B5-9C62-4112-8A5B-B352CA9C741F}" srcOrd="1" destOrd="0" presId="urn:microsoft.com/office/officeart/2005/8/layout/pyramid3"/>
    <dgm:cxn modelId="{8DD05907-D0EB-4AF4-AA8F-BB7BCCC0473A}" type="presParOf" srcId="{C9B273BD-F22B-468C-A0FD-FA25316C43E3}" destId="{995594AB-FDE1-4AA8-B62E-A544210F27AC}" srcOrd="0" destOrd="0" presId="urn:microsoft.com/office/officeart/2005/8/layout/pyramid3"/>
    <dgm:cxn modelId="{940EE69A-01E9-41BD-82C2-1CD1CAE448ED}" type="presParOf" srcId="{995594AB-FDE1-4AA8-B62E-A544210F27AC}" destId="{0F97FB38-8960-42FD-9609-691ABCB19CEE}" srcOrd="0" destOrd="0" presId="urn:microsoft.com/office/officeart/2005/8/layout/pyramid3"/>
    <dgm:cxn modelId="{EF2E7F50-8CEF-4055-8363-79ED0CDD9C8E}" type="presParOf" srcId="{995594AB-FDE1-4AA8-B62E-A544210F27AC}" destId="{054C1936-84A6-42CE-B775-91229A259D58}" srcOrd="1" destOrd="0" presId="urn:microsoft.com/office/officeart/2005/8/layout/pyramid3"/>
    <dgm:cxn modelId="{F38EA727-71D8-47AB-BEC1-15C7C4C6B809}" type="presParOf" srcId="{C9B273BD-F22B-468C-A0FD-FA25316C43E3}" destId="{65CAE185-BCC2-43D4-B39B-4AE66BCCBE3F}" srcOrd="1" destOrd="0" presId="urn:microsoft.com/office/officeart/2005/8/layout/pyramid3"/>
    <dgm:cxn modelId="{5787B179-29ED-4663-801C-A68DAC6211D6}" type="presParOf" srcId="{65CAE185-BCC2-43D4-B39B-4AE66BCCBE3F}" destId="{22BE8E3E-C717-48DE-919A-E33AC96C2B8C}" srcOrd="0" destOrd="0" presId="urn:microsoft.com/office/officeart/2005/8/layout/pyramid3"/>
    <dgm:cxn modelId="{29920F74-F0AD-46FA-AD69-8DF9630183E6}" type="presParOf" srcId="{65CAE185-BCC2-43D4-B39B-4AE66BCCBE3F}" destId="{7C1523B5-9C62-4112-8A5B-B352CA9C741F}" srcOrd="1" destOrd="0" presId="urn:microsoft.com/office/officeart/2005/8/layout/pyramid3"/>
    <dgm:cxn modelId="{E527F963-5935-4F71-8671-9F45C583293F}" type="presParOf" srcId="{C9B273BD-F22B-468C-A0FD-FA25316C43E3}" destId="{4D1DAA42-D0D7-4E78-997A-A98A82261264}" srcOrd="2" destOrd="0" presId="urn:microsoft.com/office/officeart/2005/8/layout/pyramid3"/>
    <dgm:cxn modelId="{0B4D6FA6-8277-44B1-B628-4F0FCEDE75B2}" type="presParOf" srcId="{4D1DAA42-D0D7-4E78-997A-A98A82261264}" destId="{BB707B78-5468-46AC-928F-FA4E07995033}" srcOrd="0" destOrd="0" presId="urn:microsoft.com/office/officeart/2005/8/layout/pyramid3"/>
    <dgm:cxn modelId="{D196CE39-D1E6-4660-B646-0492DE62AACD}" type="presParOf" srcId="{4D1DAA42-D0D7-4E78-997A-A98A82261264}" destId="{53383F71-FB94-430A-9930-6637670156F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4AD18-3EFD-4ADE-AA58-E553540D0B59}" type="datetimeFigureOut">
              <a:rPr lang="fr-BE" smtClean="0"/>
              <a:t>05-03-19</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DC58F-7F28-4929-A1CC-14B497799B5F}" type="slidenum">
              <a:rPr lang="fr-BE" smtClean="0"/>
              <a:t>‹N°›</a:t>
            </a:fld>
            <a:endParaRPr lang="fr-BE"/>
          </a:p>
        </p:txBody>
      </p:sp>
    </p:spTree>
    <p:extLst>
      <p:ext uri="{BB962C8B-B14F-4D97-AF65-F5344CB8AC3E}">
        <p14:creationId xmlns:p14="http://schemas.microsoft.com/office/powerpoint/2010/main" val="3066662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famille, comme espace de contact avec l'écrit </a:t>
            </a:r>
            <a:endParaRPr lang="fr-BE" dirty="0"/>
          </a:p>
        </p:txBody>
      </p:sp>
      <p:sp>
        <p:nvSpPr>
          <p:cNvPr id="4" name="Espace réservé du numéro de diapositive 3"/>
          <p:cNvSpPr>
            <a:spLocks noGrp="1"/>
          </p:cNvSpPr>
          <p:nvPr>
            <p:ph type="sldNum" sz="quarter" idx="10"/>
          </p:nvPr>
        </p:nvSpPr>
        <p:spPr/>
        <p:txBody>
          <a:bodyPr/>
          <a:lstStyle/>
          <a:p>
            <a:fld id="{2C0DC58F-7F28-4929-A1CC-14B497799B5F}" type="slidenum">
              <a:rPr lang="fr-BE" smtClean="0"/>
              <a:t>1</a:t>
            </a:fld>
            <a:endParaRPr lang="fr-BE"/>
          </a:p>
        </p:txBody>
      </p:sp>
    </p:spTree>
    <p:extLst>
      <p:ext uri="{BB962C8B-B14F-4D97-AF65-F5344CB8AC3E}">
        <p14:creationId xmlns:p14="http://schemas.microsoft.com/office/powerpoint/2010/main" val="3704923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des études démontrent que les parents ne réalisent pas toujours qu’ils ont des pratiques de </a:t>
            </a:r>
            <a:r>
              <a:rPr lang="fr-FR" sz="1200" kern="1200" dirty="0" err="1" smtClean="0">
                <a:solidFill>
                  <a:schemeClr val="tx1"/>
                </a:solidFill>
                <a:effectLst/>
                <a:latin typeface="+mn-lt"/>
                <a:ea typeface="+mn-ea"/>
                <a:cs typeface="+mn-cs"/>
              </a:rPr>
              <a:t>littératie</a:t>
            </a:r>
            <a:r>
              <a:rPr lang="fr-FR" sz="1200" kern="1200" dirty="0" smtClean="0">
                <a:solidFill>
                  <a:schemeClr val="tx1"/>
                </a:solidFill>
                <a:effectLst/>
                <a:latin typeface="+mn-lt"/>
                <a:ea typeface="+mn-ea"/>
                <a:cs typeface="+mn-cs"/>
              </a:rPr>
              <a:t> familiale (</a:t>
            </a:r>
            <a:r>
              <a:rPr lang="fr-FR" sz="1200" kern="1200" dirty="0" err="1" smtClean="0">
                <a:solidFill>
                  <a:schemeClr val="tx1"/>
                </a:solidFill>
                <a:effectLst/>
                <a:latin typeface="+mn-lt"/>
                <a:ea typeface="+mn-ea"/>
                <a:cs typeface="+mn-cs"/>
              </a:rPr>
              <a:t>Fagan</a:t>
            </a:r>
            <a:r>
              <a:rPr lang="fr-FR" sz="1200" kern="1200" dirty="0" smtClean="0">
                <a:solidFill>
                  <a:schemeClr val="tx1"/>
                </a:solidFill>
                <a:effectLst/>
                <a:latin typeface="+mn-lt"/>
                <a:ea typeface="+mn-ea"/>
                <a:cs typeface="+mn-cs"/>
              </a:rPr>
              <a:t>, 2001; </a:t>
            </a:r>
            <a:r>
              <a:rPr lang="fr-FR" sz="1200" kern="1200" dirty="0" err="1" smtClean="0">
                <a:solidFill>
                  <a:schemeClr val="tx1"/>
                </a:solidFill>
                <a:effectLst/>
                <a:latin typeface="+mn-lt"/>
                <a:ea typeface="+mn-ea"/>
                <a:cs typeface="+mn-cs"/>
              </a:rPr>
              <a:t>Karther</a:t>
            </a:r>
            <a:r>
              <a:rPr lang="fr-FR" sz="1200" kern="1200" dirty="0" smtClean="0">
                <a:solidFill>
                  <a:schemeClr val="tx1"/>
                </a:solidFill>
                <a:effectLst/>
                <a:latin typeface="+mn-lt"/>
                <a:ea typeface="+mn-ea"/>
                <a:cs typeface="+mn-cs"/>
              </a:rPr>
              <a:t>, 2003). D’autres parents ont réalisé qu’il n’est jamais trop tôt pour s’engager dans des activités de </a:t>
            </a:r>
            <a:r>
              <a:rPr lang="fr-FR" sz="1200" kern="1200" dirty="0" err="1" smtClean="0">
                <a:solidFill>
                  <a:schemeClr val="tx1"/>
                </a:solidFill>
                <a:effectLst/>
                <a:latin typeface="+mn-lt"/>
                <a:ea typeface="+mn-ea"/>
                <a:cs typeface="+mn-cs"/>
              </a:rPr>
              <a:t>littératie</a:t>
            </a:r>
            <a:r>
              <a:rPr lang="fr-FR" sz="1200" kern="1200" dirty="0" smtClean="0">
                <a:solidFill>
                  <a:schemeClr val="tx1"/>
                </a:solidFill>
                <a:effectLst/>
                <a:latin typeface="+mn-lt"/>
                <a:ea typeface="+mn-ea"/>
                <a:cs typeface="+mn-cs"/>
              </a:rPr>
              <a:t> avec leurs enfants. Enfin, des parents ont surtout compris que les activités ludiques favorisent les apprentissages et qu’il est important de s’engager activement dans ce type d’activités avec leurs </a:t>
            </a:r>
            <a:r>
              <a:rPr lang="fr-FR" sz="1200" kern="1200" dirty="0" err="1" smtClean="0">
                <a:solidFill>
                  <a:schemeClr val="tx1"/>
                </a:solidFill>
                <a:effectLst/>
                <a:latin typeface="+mn-lt"/>
                <a:ea typeface="+mn-ea"/>
                <a:cs typeface="+mn-cs"/>
              </a:rPr>
              <a:t>enfants.Ainsi</a:t>
            </a:r>
            <a:r>
              <a:rPr lang="fr-FR" sz="1200" kern="1200" dirty="0" smtClean="0">
                <a:solidFill>
                  <a:schemeClr val="tx1"/>
                </a:solidFill>
                <a:effectLst/>
                <a:latin typeface="+mn-lt"/>
                <a:ea typeface="+mn-ea"/>
                <a:cs typeface="+mn-cs"/>
              </a:rPr>
              <a:t>, les parents qui ont de faibles compétences en lecture ont souvent reçu une stimulation plutôt faible à la </a:t>
            </a:r>
            <a:r>
              <a:rPr lang="fr-FR" sz="1200" kern="1200" dirty="0" err="1" smtClean="0">
                <a:solidFill>
                  <a:schemeClr val="tx1"/>
                </a:solidFill>
                <a:effectLst/>
                <a:latin typeface="+mn-lt"/>
                <a:ea typeface="+mn-ea"/>
                <a:cs typeface="+mn-cs"/>
              </a:rPr>
              <a:t>littératie</a:t>
            </a:r>
            <a:r>
              <a:rPr lang="fr-FR" sz="1200" kern="1200" dirty="0" smtClean="0">
                <a:solidFill>
                  <a:schemeClr val="tx1"/>
                </a:solidFill>
                <a:effectLst/>
                <a:latin typeface="+mn-lt"/>
                <a:ea typeface="+mn-ea"/>
                <a:cs typeface="+mn-cs"/>
              </a:rPr>
              <a:t>. De plus, ils ont vécu une expérience scolaire souvent négative. Leurs croyances sont traditionnelles à l’égard de l’acquisition de la lecture et leur vision du développement de la </a:t>
            </a:r>
            <a:r>
              <a:rPr lang="fr-FR" sz="1200" kern="1200" dirty="0" err="1" smtClean="0">
                <a:solidFill>
                  <a:schemeClr val="tx1"/>
                </a:solidFill>
                <a:effectLst/>
                <a:latin typeface="+mn-lt"/>
                <a:ea typeface="+mn-ea"/>
                <a:cs typeface="+mn-cs"/>
              </a:rPr>
              <a:t>littératie</a:t>
            </a:r>
            <a:r>
              <a:rPr lang="fr-FR" sz="1200" kern="1200" dirty="0" smtClean="0">
                <a:solidFill>
                  <a:schemeClr val="tx1"/>
                </a:solidFill>
                <a:effectLst/>
                <a:latin typeface="+mn-lt"/>
                <a:ea typeface="+mn-ea"/>
                <a:cs typeface="+mn-cs"/>
              </a:rPr>
              <a:t> est orientée vers la maitrise d’habiletés isolées.</a:t>
            </a:r>
            <a:endParaRPr lang="fr-BE" dirty="0"/>
          </a:p>
        </p:txBody>
      </p:sp>
      <p:sp>
        <p:nvSpPr>
          <p:cNvPr id="4" name="Espace réservé du numéro de diapositive 3"/>
          <p:cNvSpPr>
            <a:spLocks noGrp="1"/>
          </p:cNvSpPr>
          <p:nvPr>
            <p:ph type="sldNum" sz="quarter" idx="10"/>
          </p:nvPr>
        </p:nvSpPr>
        <p:spPr/>
        <p:txBody>
          <a:bodyPr/>
          <a:lstStyle/>
          <a:p>
            <a:fld id="{2C0DC58F-7F28-4929-A1CC-14B497799B5F}" type="slidenum">
              <a:rPr lang="fr-BE" smtClean="0"/>
              <a:t>10</a:t>
            </a:fld>
            <a:endParaRPr lang="fr-BE"/>
          </a:p>
        </p:txBody>
      </p:sp>
    </p:spTree>
    <p:extLst>
      <p:ext uri="{BB962C8B-B14F-4D97-AF65-F5344CB8AC3E}">
        <p14:creationId xmlns:p14="http://schemas.microsoft.com/office/powerpoint/2010/main" val="2877865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mn-ea"/>
                <a:cs typeface="+mn-cs"/>
              </a:rPr>
              <a:t>Sous contrôle de l’origine socioéconomique et culturelle (indice « Home Ressources</a:t>
            </a:r>
          </a:p>
          <a:p>
            <a:r>
              <a:rPr lang="fr-FR" sz="1200" kern="1200" dirty="0" smtClean="0">
                <a:solidFill>
                  <a:schemeClr val="tx1"/>
                </a:solidFill>
                <a:latin typeface="+mn-lt"/>
                <a:ea typeface="+mn-ea"/>
                <a:cs typeface="+mn-cs"/>
              </a:rPr>
              <a:t>for Learning »), un premier modèle met en évidence l’effet direct des attitudes et pratiques parentales</a:t>
            </a:r>
          </a:p>
          <a:p>
            <a:r>
              <a:rPr lang="fr-FR" sz="1200" kern="1200" dirty="0" smtClean="0">
                <a:solidFill>
                  <a:schemeClr val="tx1"/>
                </a:solidFill>
                <a:latin typeface="+mn-lt"/>
                <a:ea typeface="+mn-ea"/>
                <a:cs typeface="+mn-cs"/>
              </a:rPr>
              <a:t>(variable dépendante) sur les performances de l’élève (variable indépendante) : les élèves dont les</a:t>
            </a:r>
          </a:p>
          <a:p>
            <a:r>
              <a:rPr lang="fr-FR" sz="1200" kern="1200" dirty="0" smtClean="0">
                <a:solidFill>
                  <a:schemeClr val="tx1"/>
                </a:solidFill>
                <a:latin typeface="+mn-lt"/>
                <a:ea typeface="+mn-ea"/>
                <a:cs typeface="+mn-cs"/>
              </a:rPr>
              <a:t>parents apprécient la lecture réussissent mieux que les autres élèves, à niveau socio-économique</a:t>
            </a:r>
          </a:p>
          <a:p>
            <a:r>
              <a:rPr lang="fr-BE" sz="1200" kern="1200" dirty="0" smtClean="0">
                <a:solidFill>
                  <a:schemeClr val="tx1"/>
                </a:solidFill>
                <a:latin typeface="+mn-lt"/>
                <a:ea typeface="+mn-ea"/>
                <a:cs typeface="+mn-cs"/>
              </a:rPr>
              <a:t>équivalent. </a:t>
            </a:r>
            <a:r>
              <a:rPr lang="fr-FR" sz="1200" kern="1200" dirty="0" smtClean="0">
                <a:solidFill>
                  <a:schemeClr val="tx1"/>
                </a:solidFill>
                <a:latin typeface="+mn-lt"/>
                <a:ea typeface="+mn-ea"/>
                <a:cs typeface="+mn-cs"/>
              </a:rPr>
              <a:t>Le tableau 4.1 indique que sous contrôle de l’origine sociale et culturelle, le lien entre les pratiques et</a:t>
            </a:r>
          </a:p>
          <a:p>
            <a:r>
              <a:rPr lang="fr-FR" sz="1200" kern="1200" dirty="0" smtClean="0">
                <a:solidFill>
                  <a:schemeClr val="tx1"/>
                </a:solidFill>
                <a:latin typeface="+mn-lt"/>
                <a:ea typeface="+mn-ea"/>
                <a:cs typeface="+mn-cs"/>
              </a:rPr>
              <a:t>attitudes parentales et les performances de l’élève s’explique en partie par un plus grand plaisir de lire</a:t>
            </a:r>
          </a:p>
          <a:p>
            <a:r>
              <a:rPr lang="fr-FR" sz="1200" kern="1200" dirty="0" smtClean="0">
                <a:solidFill>
                  <a:schemeClr val="tx1"/>
                </a:solidFill>
                <a:latin typeface="+mn-lt"/>
                <a:ea typeface="+mn-ea"/>
                <a:cs typeface="+mn-cs"/>
              </a:rPr>
              <a:t>Les pratiques et attitudes des parents en lecture apparaissent comme une variable qui influence les</a:t>
            </a:r>
          </a:p>
          <a:p>
            <a:r>
              <a:rPr lang="fr-FR" sz="1200" kern="1200" dirty="0" smtClean="0">
                <a:solidFill>
                  <a:schemeClr val="tx1"/>
                </a:solidFill>
                <a:latin typeface="+mn-lt"/>
                <a:ea typeface="+mn-ea"/>
                <a:cs typeface="+mn-cs"/>
              </a:rPr>
              <a:t>performances en lecture des élèves en agissant sur leur plaisir de lire  mais également en exerçant un effet direct. </a:t>
            </a:r>
            <a:endParaRPr lang="fr-BE" dirty="0"/>
          </a:p>
        </p:txBody>
      </p:sp>
      <p:sp>
        <p:nvSpPr>
          <p:cNvPr id="4" name="Espace réservé du numéro de diapositive 3"/>
          <p:cNvSpPr>
            <a:spLocks noGrp="1"/>
          </p:cNvSpPr>
          <p:nvPr>
            <p:ph type="sldNum" sz="quarter" idx="10"/>
          </p:nvPr>
        </p:nvSpPr>
        <p:spPr/>
        <p:txBody>
          <a:bodyPr/>
          <a:lstStyle/>
          <a:p>
            <a:fld id="{2C0DC58F-7F28-4929-A1CC-14B497799B5F}" type="slidenum">
              <a:rPr lang="fr-BE" smtClean="0"/>
              <a:t>11</a:t>
            </a:fld>
            <a:endParaRPr lang="fr-BE"/>
          </a:p>
        </p:txBody>
      </p:sp>
    </p:spTree>
    <p:extLst>
      <p:ext uri="{BB962C8B-B14F-4D97-AF65-F5344CB8AC3E}">
        <p14:creationId xmlns:p14="http://schemas.microsoft.com/office/powerpoint/2010/main" val="177225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2C0DC58F-7F28-4929-A1CC-14B497799B5F}" type="slidenum">
              <a:rPr lang="fr-BE" smtClean="0"/>
              <a:t>16</a:t>
            </a:fld>
            <a:endParaRPr lang="fr-BE"/>
          </a:p>
        </p:txBody>
      </p:sp>
    </p:spTree>
    <p:extLst>
      <p:ext uri="{BB962C8B-B14F-4D97-AF65-F5344CB8AC3E}">
        <p14:creationId xmlns:p14="http://schemas.microsoft.com/office/powerpoint/2010/main" val="1881845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2C0DC58F-7F28-4929-A1CC-14B497799B5F}" type="slidenum">
              <a:rPr lang="fr-BE" smtClean="0"/>
              <a:t>17</a:t>
            </a:fld>
            <a:endParaRPr lang="fr-BE"/>
          </a:p>
        </p:txBody>
      </p:sp>
    </p:spTree>
    <p:extLst>
      <p:ext uri="{BB962C8B-B14F-4D97-AF65-F5344CB8AC3E}">
        <p14:creationId xmlns:p14="http://schemas.microsoft.com/office/powerpoint/2010/main" val="3537711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2C0DC58F-7F28-4929-A1CC-14B497799B5F}" type="slidenum">
              <a:rPr lang="fr-BE" smtClean="0"/>
              <a:t>18</a:t>
            </a:fld>
            <a:endParaRPr lang="fr-BE"/>
          </a:p>
        </p:txBody>
      </p:sp>
    </p:spTree>
    <p:extLst>
      <p:ext uri="{BB962C8B-B14F-4D97-AF65-F5344CB8AC3E}">
        <p14:creationId xmlns:p14="http://schemas.microsoft.com/office/powerpoint/2010/main" val="179635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2C0DC58F-7F28-4929-A1CC-14B497799B5F}" type="slidenum">
              <a:rPr lang="fr-BE" smtClean="0"/>
              <a:t>2</a:t>
            </a:fld>
            <a:endParaRPr lang="fr-BE"/>
          </a:p>
        </p:txBody>
      </p:sp>
    </p:spTree>
    <p:extLst>
      <p:ext uri="{BB962C8B-B14F-4D97-AF65-F5344CB8AC3E}">
        <p14:creationId xmlns:p14="http://schemas.microsoft.com/office/powerpoint/2010/main" val="39198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2C0DC58F-7F28-4929-A1CC-14B497799B5F}" type="slidenum">
              <a:rPr lang="fr-BE" smtClean="0"/>
              <a:t>3</a:t>
            </a:fld>
            <a:endParaRPr lang="fr-BE"/>
          </a:p>
        </p:txBody>
      </p:sp>
    </p:spTree>
    <p:extLst>
      <p:ext uri="{BB962C8B-B14F-4D97-AF65-F5344CB8AC3E}">
        <p14:creationId xmlns:p14="http://schemas.microsoft.com/office/powerpoint/2010/main" val="416902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L'enjeu majeur dans la construction des connaissances en </a:t>
            </a:r>
            <a:r>
              <a:rPr lang="fr-FR" sz="1200" kern="1200" dirty="0" err="1" smtClean="0">
                <a:solidFill>
                  <a:schemeClr val="tx1"/>
                </a:solidFill>
                <a:effectLst/>
                <a:latin typeface="+mn-lt"/>
                <a:ea typeface="+mn-ea"/>
                <a:cs typeface="+mn-cs"/>
              </a:rPr>
              <a:t>littératie</a:t>
            </a:r>
            <a:r>
              <a:rPr lang="fr-FR" sz="1200" kern="1200" dirty="0" smtClean="0">
                <a:solidFill>
                  <a:schemeClr val="tx1"/>
                </a:solidFill>
                <a:effectLst/>
                <a:latin typeface="+mn-lt"/>
                <a:ea typeface="+mn-ea"/>
                <a:cs typeface="+mn-cs"/>
              </a:rPr>
              <a:t> est la rencontre, au sein de la famille, de l'enfant avec l'écrit. C'est le parent qui va permettre ce contact en jouant le rôle de médiateur entre le monde de l'écrit et l'enfant, par un processus d'acculturation qui va lui permettre d'en comprendre les codes (André, 2007). La famille et l'école sont des espaces distincts d'apprentissage de la </a:t>
            </a:r>
            <a:r>
              <a:rPr lang="fr-FR" sz="1200" kern="1200" dirty="0" err="1" smtClean="0">
                <a:solidFill>
                  <a:schemeClr val="tx1"/>
                </a:solidFill>
                <a:effectLst/>
                <a:latin typeface="+mn-lt"/>
                <a:ea typeface="+mn-ea"/>
                <a:cs typeface="+mn-cs"/>
              </a:rPr>
              <a:t>littératie</a:t>
            </a:r>
            <a:r>
              <a:rPr lang="fr-FR" sz="1200" kern="1200" dirty="0" smtClean="0">
                <a:solidFill>
                  <a:schemeClr val="tx1"/>
                </a:solidFill>
                <a:effectLst/>
                <a:latin typeface="+mn-lt"/>
                <a:ea typeface="+mn-ea"/>
                <a:cs typeface="+mn-cs"/>
              </a:rPr>
              <a:t> et en particulier de la lecture, qui ont chacun leur importance et entre lesquels il s'agit de créer des synergies et de trouver des points d'articulation communs. </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2C0DC58F-7F28-4929-A1CC-14B497799B5F}" type="slidenum">
              <a:rPr lang="fr-BE" smtClean="0"/>
              <a:t>4</a:t>
            </a:fld>
            <a:endParaRPr lang="fr-BE"/>
          </a:p>
        </p:txBody>
      </p:sp>
    </p:spTree>
    <p:extLst>
      <p:ext uri="{BB962C8B-B14F-4D97-AF65-F5344CB8AC3E}">
        <p14:creationId xmlns:p14="http://schemas.microsoft.com/office/powerpoint/2010/main" val="69606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Recension de</a:t>
            </a:r>
            <a:r>
              <a:rPr lang="fr-BE" baseline="0" dirty="0" smtClean="0"/>
              <a:t> près de 2000</a:t>
            </a:r>
            <a:r>
              <a:rPr lang="fr-BE" dirty="0" smtClean="0"/>
              <a:t> écrits scientifiques sur la </a:t>
            </a:r>
            <a:r>
              <a:rPr lang="fr-BE" dirty="0" err="1" smtClean="0"/>
              <a:t>littératie</a:t>
            </a:r>
            <a:r>
              <a:rPr lang="fr-BE" dirty="0" smtClean="0"/>
              <a:t> familiale et communautaire</a:t>
            </a:r>
            <a:endParaRPr lang="fr-BE" dirty="0"/>
          </a:p>
        </p:txBody>
      </p:sp>
      <p:sp>
        <p:nvSpPr>
          <p:cNvPr id="4" name="Espace réservé du numéro de diapositive 3"/>
          <p:cNvSpPr>
            <a:spLocks noGrp="1"/>
          </p:cNvSpPr>
          <p:nvPr>
            <p:ph type="sldNum" sz="quarter" idx="10"/>
          </p:nvPr>
        </p:nvSpPr>
        <p:spPr/>
        <p:txBody>
          <a:bodyPr/>
          <a:lstStyle/>
          <a:p>
            <a:fld id="{2C0DC58F-7F28-4929-A1CC-14B497799B5F}" type="slidenum">
              <a:rPr lang="fr-BE" smtClean="0"/>
              <a:t>5</a:t>
            </a:fld>
            <a:endParaRPr lang="fr-BE"/>
          </a:p>
        </p:txBody>
      </p:sp>
    </p:spTree>
    <p:extLst>
      <p:ext uri="{BB962C8B-B14F-4D97-AF65-F5344CB8AC3E}">
        <p14:creationId xmlns:p14="http://schemas.microsoft.com/office/powerpoint/2010/main" val="2319714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Ce capital culturel concerne autant la langue parlée à la maison, notamment dans le cas des familles immigrantes ou en minorité linguistique (Jiménez et al., 2009; </a:t>
            </a:r>
            <a:r>
              <a:rPr lang="fr-FR" sz="1200" kern="1200" dirty="0" err="1" smtClean="0">
                <a:solidFill>
                  <a:schemeClr val="tx1"/>
                </a:solidFill>
                <a:effectLst/>
                <a:latin typeface="+mn-lt"/>
                <a:ea typeface="+mn-ea"/>
                <a:cs typeface="+mn-cs"/>
              </a:rPr>
              <a:t>Masny</a:t>
            </a:r>
            <a:r>
              <a:rPr lang="fr-FR" sz="1200" kern="1200" dirty="0" smtClean="0">
                <a:solidFill>
                  <a:schemeClr val="tx1"/>
                </a:solidFill>
                <a:effectLst/>
                <a:latin typeface="+mn-lt"/>
                <a:ea typeface="+mn-ea"/>
                <a:cs typeface="+mn-cs"/>
              </a:rPr>
              <a:t> et Waterhouse, 2009), que les pratiques de </a:t>
            </a:r>
            <a:r>
              <a:rPr lang="fr-FR" sz="1200" kern="1200" dirty="0" err="1" smtClean="0">
                <a:solidFill>
                  <a:schemeClr val="tx1"/>
                </a:solidFill>
                <a:effectLst/>
                <a:latin typeface="+mn-lt"/>
                <a:ea typeface="+mn-ea"/>
                <a:cs typeface="+mn-cs"/>
              </a:rPr>
              <a:t>littératie</a:t>
            </a:r>
            <a:r>
              <a:rPr lang="fr-FR" sz="1200" kern="1200" dirty="0" smtClean="0">
                <a:solidFill>
                  <a:schemeClr val="tx1"/>
                </a:solidFill>
                <a:effectLst/>
                <a:latin typeface="+mn-lt"/>
                <a:ea typeface="+mn-ea"/>
                <a:cs typeface="+mn-cs"/>
              </a:rPr>
              <a:t> familiale déjà en place (</a:t>
            </a:r>
            <a:r>
              <a:rPr lang="fr-FR" sz="1200" kern="1200" dirty="0" err="1" smtClean="0">
                <a:solidFill>
                  <a:schemeClr val="tx1"/>
                </a:solidFill>
                <a:effectLst/>
                <a:latin typeface="+mn-lt"/>
                <a:ea typeface="+mn-ea"/>
                <a:cs typeface="+mn-cs"/>
              </a:rPr>
              <a:t>Bloome</a:t>
            </a:r>
            <a:r>
              <a:rPr lang="fr-FR" sz="1200" kern="1200" dirty="0" smtClean="0">
                <a:solidFill>
                  <a:schemeClr val="tx1"/>
                </a:solidFill>
                <a:effectLst/>
                <a:latin typeface="+mn-lt"/>
                <a:ea typeface="+mn-ea"/>
                <a:cs typeface="+mn-cs"/>
              </a:rPr>
              <a:t> et al., 2000; </a:t>
            </a:r>
            <a:r>
              <a:rPr lang="fr-FR" sz="1200" kern="1200" dirty="0" err="1" smtClean="0">
                <a:solidFill>
                  <a:schemeClr val="tx1"/>
                </a:solidFill>
                <a:effectLst/>
                <a:latin typeface="+mn-lt"/>
                <a:ea typeface="+mn-ea"/>
                <a:cs typeface="+mn-cs"/>
              </a:rPr>
              <a:t>Cairney</a:t>
            </a:r>
            <a:r>
              <a:rPr lang="fr-FR" sz="1200" kern="1200" dirty="0" smtClean="0">
                <a:solidFill>
                  <a:schemeClr val="tx1"/>
                </a:solidFill>
                <a:effectLst/>
                <a:latin typeface="+mn-lt"/>
                <a:ea typeface="+mn-ea"/>
                <a:cs typeface="+mn-cs"/>
              </a:rPr>
              <a:t>, 2002). Ces pratiques devraient en fait être valorisées et non pas exclues du programme. </a:t>
            </a:r>
          </a:p>
          <a:p>
            <a:r>
              <a:rPr lang="fr-FR" sz="1200" kern="1200" dirty="0" smtClean="0">
                <a:solidFill>
                  <a:schemeClr val="tx1"/>
                </a:solidFill>
                <a:effectLst/>
                <a:latin typeface="+mn-lt"/>
                <a:ea typeface="+mn-ea"/>
                <a:cs typeface="+mn-cs"/>
              </a:rPr>
              <a:t>Certaines familles ne font pas de lecture partagée soit parce que cette pratique ne fait pas partie de leur culture (Anderson et al., 2010), soit parce qu’il est difficile de trouver des livres dans la langue maternelle (</a:t>
            </a:r>
            <a:r>
              <a:rPr lang="fr-FR" sz="1200" kern="1200" dirty="0" err="1" smtClean="0">
                <a:solidFill>
                  <a:schemeClr val="tx1"/>
                </a:solidFill>
                <a:effectLst/>
                <a:latin typeface="+mn-lt"/>
                <a:ea typeface="+mn-ea"/>
                <a:cs typeface="+mn-cs"/>
              </a:rPr>
              <a:t>Mui</a:t>
            </a:r>
            <a:r>
              <a:rPr lang="fr-FR" sz="1200" kern="1200" dirty="0" smtClean="0">
                <a:solidFill>
                  <a:schemeClr val="tx1"/>
                </a:solidFill>
                <a:effectLst/>
                <a:latin typeface="+mn-lt"/>
                <a:ea typeface="+mn-ea"/>
                <a:cs typeface="+mn-cs"/>
              </a:rPr>
              <a:t> et Anderson, 2008). Lorsqu’un parent lit un livre dans une langue qu’il possède mal, il se place en situation d’échec, car il a de la difficulté à s’exprimer. Les parents voient ceci comme une punition (</a:t>
            </a:r>
            <a:r>
              <a:rPr lang="fr-FR" sz="1200" kern="1200" dirty="0" err="1" smtClean="0">
                <a:solidFill>
                  <a:schemeClr val="tx1"/>
                </a:solidFill>
                <a:effectLst/>
                <a:latin typeface="+mn-lt"/>
                <a:ea typeface="+mn-ea"/>
                <a:cs typeface="+mn-cs"/>
              </a:rPr>
              <a:t>Janes</a:t>
            </a:r>
            <a:r>
              <a:rPr lang="fr-FR" sz="1200" kern="1200" dirty="0" smtClean="0">
                <a:solidFill>
                  <a:schemeClr val="tx1"/>
                </a:solidFill>
                <a:effectLst/>
                <a:latin typeface="+mn-lt"/>
                <a:ea typeface="+mn-ea"/>
                <a:cs typeface="+mn-cs"/>
              </a:rPr>
              <a:t> et Kermani, 2001). Carrington et Luke (2003) considèrent que la lecture partagée parent-enfant est en fait une pratique sociale et culturelle associée à la classe moyenne caucasienne. Elle a donc des limites culturelles et ne rejoint pas nécessairement les familles immigrantes. </a:t>
            </a:r>
            <a:endParaRPr lang="fr-BE" dirty="0"/>
          </a:p>
        </p:txBody>
      </p:sp>
      <p:sp>
        <p:nvSpPr>
          <p:cNvPr id="4" name="Espace réservé du numéro de diapositive 3"/>
          <p:cNvSpPr>
            <a:spLocks noGrp="1"/>
          </p:cNvSpPr>
          <p:nvPr>
            <p:ph type="sldNum" sz="quarter" idx="10"/>
          </p:nvPr>
        </p:nvSpPr>
        <p:spPr/>
        <p:txBody>
          <a:bodyPr/>
          <a:lstStyle/>
          <a:p>
            <a:fld id="{2C0DC58F-7F28-4929-A1CC-14B497799B5F}" type="slidenum">
              <a:rPr lang="fr-BE" smtClean="0"/>
              <a:t>6</a:t>
            </a:fld>
            <a:endParaRPr lang="fr-BE"/>
          </a:p>
        </p:txBody>
      </p:sp>
    </p:spTree>
    <p:extLst>
      <p:ext uri="{BB962C8B-B14F-4D97-AF65-F5344CB8AC3E}">
        <p14:creationId xmlns:p14="http://schemas.microsoft.com/office/powerpoint/2010/main" val="3304625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Des études démontrent que les parents ne réalisent pas toujours qu’ils ont des pratiques de </a:t>
            </a:r>
            <a:r>
              <a:rPr lang="fr-FR" sz="1200" kern="1200" dirty="0" err="1" smtClean="0">
                <a:solidFill>
                  <a:schemeClr val="tx1"/>
                </a:solidFill>
                <a:effectLst/>
                <a:latin typeface="+mn-lt"/>
                <a:ea typeface="+mn-ea"/>
                <a:cs typeface="+mn-cs"/>
              </a:rPr>
              <a:t>littératie</a:t>
            </a:r>
            <a:r>
              <a:rPr lang="fr-FR" sz="1200" kern="1200" dirty="0" smtClean="0">
                <a:solidFill>
                  <a:schemeClr val="tx1"/>
                </a:solidFill>
                <a:effectLst/>
                <a:latin typeface="+mn-lt"/>
                <a:ea typeface="+mn-ea"/>
                <a:cs typeface="+mn-cs"/>
              </a:rPr>
              <a:t> familiale (</a:t>
            </a:r>
            <a:r>
              <a:rPr lang="fr-FR" sz="1200" kern="1200" dirty="0" err="1" smtClean="0">
                <a:solidFill>
                  <a:schemeClr val="tx1"/>
                </a:solidFill>
                <a:effectLst/>
                <a:latin typeface="+mn-lt"/>
                <a:ea typeface="+mn-ea"/>
                <a:cs typeface="+mn-cs"/>
              </a:rPr>
              <a:t>Fagan</a:t>
            </a:r>
            <a:r>
              <a:rPr lang="fr-FR" sz="1200" kern="1200" dirty="0" smtClean="0">
                <a:solidFill>
                  <a:schemeClr val="tx1"/>
                </a:solidFill>
                <a:effectLst/>
                <a:latin typeface="+mn-lt"/>
                <a:ea typeface="+mn-ea"/>
                <a:cs typeface="+mn-cs"/>
              </a:rPr>
              <a:t>, 2001; </a:t>
            </a:r>
            <a:r>
              <a:rPr lang="fr-FR" sz="1200" kern="1200" dirty="0" err="1" smtClean="0">
                <a:solidFill>
                  <a:schemeClr val="tx1"/>
                </a:solidFill>
                <a:effectLst/>
                <a:latin typeface="+mn-lt"/>
                <a:ea typeface="+mn-ea"/>
                <a:cs typeface="+mn-cs"/>
              </a:rPr>
              <a:t>Karther</a:t>
            </a:r>
            <a:r>
              <a:rPr lang="fr-FR" sz="1200" kern="1200" dirty="0" smtClean="0">
                <a:solidFill>
                  <a:schemeClr val="tx1"/>
                </a:solidFill>
                <a:effectLst/>
                <a:latin typeface="+mn-lt"/>
                <a:ea typeface="+mn-ea"/>
                <a:cs typeface="+mn-cs"/>
              </a:rPr>
              <a:t>, 2003). D’autres parents ont réalisé qu’il n’est jamais trop tôt pour s’engager dans des activités de </a:t>
            </a:r>
            <a:r>
              <a:rPr lang="fr-FR" sz="1200" kern="1200" dirty="0" err="1" smtClean="0">
                <a:solidFill>
                  <a:schemeClr val="tx1"/>
                </a:solidFill>
                <a:effectLst/>
                <a:latin typeface="+mn-lt"/>
                <a:ea typeface="+mn-ea"/>
                <a:cs typeface="+mn-cs"/>
              </a:rPr>
              <a:t>littératie</a:t>
            </a:r>
            <a:r>
              <a:rPr lang="fr-FR" sz="1200" kern="1200" dirty="0" smtClean="0">
                <a:solidFill>
                  <a:schemeClr val="tx1"/>
                </a:solidFill>
                <a:effectLst/>
                <a:latin typeface="+mn-lt"/>
                <a:ea typeface="+mn-ea"/>
                <a:cs typeface="+mn-cs"/>
              </a:rPr>
              <a:t> avec leurs enfants. Enfin, des parents ont surtout compris que les activités ludiques favorisent les apprentissages et qu’il est important de s’engager activement dans ce type d’activités avec leurs enfants. Ainsi, les parents qui ont de faibles compétences en lecture ont souvent reçu une stimulation plutôt faible à la </a:t>
            </a:r>
            <a:r>
              <a:rPr lang="fr-FR" sz="1200" kern="1200" dirty="0" err="1" smtClean="0">
                <a:solidFill>
                  <a:schemeClr val="tx1"/>
                </a:solidFill>
                <a:effectLst/>
                <a:latin typeface="+mn-lt"/>
                <a:ea typeface="+mn-ea"/>
                <a:cs typeface="+mn-cs"/>
              </a:rPr>
              <a:t>littératie</a:t>
            </a:r>
            <a:r>
              <a:rPr lang="fr-FR" sz="1200" kern="1200" dirty="0" smtClean="0">
                <a:solidFill>
                  <a:schemeClr val="tx1"/>
                </a:solidFill>
                <a:effectLst/>
                <a:latin typeface="+mn-lt"/>
                <a:ea typeface="+mn-ea"/>
                <a:cs typeface="+mn-cs"/>
              </a:rPr>
              <a:t>. De plus, ils ont vécu une expérience scolaire souvent négative. Leurs croyances sont traditionnelles à l’égard de l’acquisition de la lecture et leur vision du développement de la </a:t>
            </a:r>
            <a:r>
              <a:rPr lang="fr-FR" sz="1200" kern="1200" dirty="0" err="1" smtClean="0">
                <a:solidFill>
                  <a:schemeClr val="tx1"/>
                </a:solidFill>
                <a:effectLst/>
                <a:latin typeface="+mn-lt"/>
                <a:ea typeface="+mn-ea"/>
                <a:cs typeface="+mn-cs"/>
              </a:rPr>
              <a:t>littératie</a:t>
            </a:r>
            <a:r>
              <a:rPr lang="fr-FR" sz="1200" kern="1200" dirty="0" smtClean="0">
                <a:solidFill>
                  <a:schemeClr val="tx1"/>
                </a:solidFill>
                <a:effectLst/>
                <a:latin typeface="+mn-lt"/>
                <a:ea typeface="+mn-ea"/>
                <a:cs typeface="+mn-cs"/>
              </a:rPr>
              <a:t> est orientée vers la maitrise d’habiletés isolées.</a:t>
            </a:r>
            <a:endParaRPr lang="fr-BE" dirty="0"/>
          </a:p>
        </p:txBody>
      </p:sp>
      <p:sp>
        <p:nvSpPr>
          <p:cNvPr id="4" name="Espace réservé du numéro de diapositive 3"/>
          <p:cNvSpPr>
            <a:spLocks noGrp="1"/>
          </p:cNvSpPr>
          <p:nvPr>
            <p:ph type="sldNum" sz="quarter" idx="10"/>
          </p:nvPr>
        </p:nvSpPr>
        <p:spPr/>
        <p:txBody>
          <a:bodyPr/>
          <a:lstStyle/>
          <a:p>
            <a:fld id="{2C0DC58F-7F28-4929-A1CC-14B497799B5F}" type="slidenum">
              <a:rPr lang="fr-BE" smtClean="0"/>
              <a:t>7</a:t>
            </a:fld>
            <a:endParaRPr lang="fr-BE"/>
          </a:p>
        </p:txBody>
      </p:sp>
    </p:spTree>
    <p:extLst>
      <p:ext uri="{BB962C8B-B14F-4D97-AF65-F5344CB8AC3E}">
        <p14:creationId xmlns:p14="http://schemas.microsoft.com/office/powerpoint/2010/main" val="685316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2C0DC58F-7F28-4929-A1CC-14B497799B5F}" type="slidenum">
              <a:rPr lang="fr-BE" smtClean="0"/>
              <a:t>8</a:t>
            </a:fld>
            <a:endParaRPr lang="fr-BE"/>
          </a:p>
        </p:txBody>
      </p:sp>
    </p:spTree>
    <p:extLst>
      <p:ext uri="{BB962C8B-B14F-4D97-AF65-F5344CB8AC3E}">
        <p14:creationId xmlns:p14="http://schemas.microsoft.com/office/powerpoint/2010/main" val="2632355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Changement d’attitude des parents2) . Les parents ne se sont pas rendu compte qu’ils faisaient déjà des activités de </a:t>
            </a:r>
            <a:r>
              <a:rPr lang="fr-FR" sz="1200" kern="1200" dirty="0" err="1" smtClean="0">
                <a:solidFill>
                  <a:schemeClr val="tx1"/>
                </a:solidFill>
                <a:effectLst/>
                <a:latin typeface="+mn-lt"/>
                <a:ea typeface="+mn-ea"/>
                <a:cs typeface="+mn-cs"/>
              </a:rPr>
              <a:t>littératie</a:t>
            </a:r>
            <a:r>
              <a:rPr lang="fr-FR" sz="1200" kern="1200" dirty="0" smtClean="0">
                <a:solidFill>
                  <a:schemeClr val="tx1"/>
                </a:solidFill>
                <a:effectLst/>
                <a:latin typeface="+mn-lt"/>
                <a:ea typeface="+mn-ea"/>
                <a:cs typeface="+mn-cs"/>
              </a:rPr>
              <a:t> à la maison. Certains parents ont réalisé qu’il n’est jamais trop tôt pour les enfants de s’engager dans des activités de </a:t>
            </a:r>
            <a:r>
              <a:rPr lang="fr-FR" sz="1200" kern="1200" dirty="0" err="1" smtClean="0">
                <a:solidFill>
                  <a:schemeClr val="tx1"/>
                </a:solidFill>
                <a:effectLst/>
                <a:latin typeface="+mn-lt"/>
                <a:ea typeface="+mn-ea"/>
                <a:cs typeface="+mn-cs"/>
              </a:rPr>
              <a:t>littératie</a:t>
            </a:r>
            <a:r>
              <a:rPr lang="fr-FR" sz="1200" kern="1200" dirty="0" smtClean="0">
                <a:solidFill>
                  <a:schemeClr val="tx1"/>
                </a:solidFill>
                <a:effectLst/>
                <a:latin typeface="+mn-lt"/>
                <a:ea typeface="+mn-ea"/>
                <a:cs typeface="+mn-cs"/>
              </a:rPr>
              <a:t>. Enfin, les parents ont surtout compris que les activités ludiques sont un terreau d’apprentissage incontournable et qu’il est important de s’engager activement dans des activités de </a:t>
            </a:r>
            <a:r>
              <a:rPr lang="fr-FR" sz="1200" kern="1200" dirty="0" err="1" smtClean="0">
                <a:solidFill>
                  <a:schemeClr val="tx1"/>
                </a:solidFill>
                <a:effectLst/>
                <a:latin typeface="+mn-lt"/>
                <a:ea typeface="+mn-ea"/>
                <a:cs typeface="+mn-cs"/>
              </a:rPr>
              <a:t>littératie</a:t>
            </a:r>
            <a:r>
              <a:rPr lang="fr-FR" sz="1200" kern="1200" dirty="0" smtClean="0">
                <a:solidFill>
                  <a:schemeClr val="tx1"/>
                </a:solidFill>
                <a:effectLst/>
                <a:latin typeface="+mn-lt"/>
                <a:ea typeface="+mn-ea"/>
                <a:cs typeface="+mn-cs"/>
              </a:rPr>
              <a:t> familiale avec leurs jeunes enfants.</a:t>
            </a:r>
          </a:p>
          <a:p>
            <a:r>
              <a:rPr lang="fr-FR" sz="1200" kern="1200" dirty="0" smtClean="0">
                <a:solidFill>
                  <a:schemeClr val="tx1"/>
                </a:solidFill>
                <a:effectLst/>
                <a:latin typeface="+mn-lt"/>
                <a:ea typeface="+mn-ea"/>
                <a:cs typeface="+mn-cs"/>
              </a:rPr>
              <a:t>Avec PRINTS, les parents ont compris qu’il n’y a pas d’heure spécifique pour la lecture. L’absence de contraintes et la reconnaissance de l’importance des interactions avec leurs enfants ont stimulé la créativité des parents. Le cadre de vie des enfants devient donc le centre d’intérêt de l’apprentissage et non une activité particulière</a:t>
            </a:r>
          </a:p>
          <a:p>
            <a:r>
              <a:rPr lang="fr-FR" sz="1200" kern="1200" dirty="0" smtClean="0">
                <a:solidFill>
                  <a:schemeClr val="tx1"/>
                </a:solidFill>
                <a:effectLst/>
                <a:latin typeface="+mn-lt"/>
                <a:ea typeface="+mn-ea"/>
                <a:cs typeface="+mn-cs"/>
              </a:rPr>
              <a:t>Développer le sentiment d’appropriation4) (</a:t>
            </a:r>
            <a:r>
              <a:rPr lang="fr-FR" sz="1200" kern="1200" dirty="0" err="1" smtClean="0">
                <a:solidFill>
                  <a:schemeClr val="tx1"/>
                </a:solidFill>
                <a:effectLst/>
                <a:latin typeface="+mn-lt"/>
                <a:ea typeface="+mn-ea"/>
                <a:cs typeface="+mn-cs"/>
              </a:rPr>
              <a:t>ownership</a:t>
            </a:r>
            <a:r>
              <a:rPr lang="fr-FR" sz="1200" kern="1200" dirty="0" smtClean="0">
                <a:solidFill>
                  <a:schemeClr val="tx1"/>
                </a:solidFill>
                <a:effectLst/>
                <a:latin typeface="+mn-lt"/>
                <a:ea typeface="+mn-ea"/>
                <a:cs typeface="+mn-cs"/>
              </a:rPr>
              <a:t>). Le fait que le programme n’était pas directif a permis de développer le sentiment d’indépendance des parents de même que leur estime de soi et leur sentiment d’efficacité personnelle</a:t>
            </a:r>
            <a:endParaRPr lang="fr-BE" dirty="0"/>
          </a:p>
        </p:txBody>
      </p:sp>
      <p:sp>
        <p:nvSpPr>
          <p:cNvPr id="4" name="Espace réservé du numéro de diapositive 3"/>
          <p:cNvSpPr>
            <a:spLocks noGrp="1"/>
          </p:cNvSpPr>
          <p:nvPr>
            <p:ph type="sldNum" sz="quarter" idx="10"/>
          </p:nvPr>
        </p:nvSpPr>
        <p:spPr/>
        <p:txBody>
          <a:bodyPr/>
          <a:lstStyle/>
          <a:p>
            <a:fld id="{2C0DC58F-7F28-4929-A1CC-14B497799B5F}" type="slidenum">
              <a:rPr lang="fr-BE" smtClean="0"/>
              <a:t>9</a:t>
            </a:fld>
            <a:endParaRPr lang="fr-BE"/>
          </a:p>
        </p:txBody>
      </p:sp>
    </p:spTree>
    <p:extLst>
      <p:ext uri="{BB962C8B-B14F-4D97-AF65-F5344CB8AC3E}">
        <p14:creationId xmlns:p14="http://schemas.microsoft.com/office/powerpoint/2010/main" val="328326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D879F697-7C7F-4D9B-A029-DFABCD74F595}" type="datetimeFigureOut">
              <a:rPr lang="fr-BE" smtClean="0"/>
              <a:t>05-03-19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ACF312E-D454-49D3-BDEB-B93E8145463E}" type="slidenum">
              <a:rPr lang="fr-BE" smtClean="0"/>
              <a:t>‹N°›</a:t>
            </a:fld>
            <a:endParaRPr lang="fr-BE"/>
          </a:p>
        </p:txBody>
      </p:sp>
    </p:spTree>
    <p:extLst>
      <p:ext uri="{BB962C8B-B14F-4D97-AF65-F5344CB8AC3E}">
        <p14:creationId xmlns:p14="http://schemas.microsoft.com/office/powerpoint/2010/main" val="150513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879F697-7C7F-4D9B-A029-DFABCD74F595}" type="datetimeFigureOut">
              <a:rPr lang="fr-BE" smtClean="0"/>
              <a:t>05-03-19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ACF312E-D454-49D3-BDEB-B93E8145463E}" type="slidenum">
              <a:rPr lang="fr-BE" smtClean="0"/>
              <a:t>‹N°›</a:t>
            </a:fld>
            <a:endParaRPr lang="fr-BE"/>
          </a:p>
        </p:txBody>
      </p:sp>
    </p:spTree>
    <p:extLst>
      <p:ext uri="{BB962C8B-B14F-4D97-AF65-F5344CB8AC3E}">
        <p14:creationId xmlns:p14="http://schemas.microsoft.com/office/powerpoint/2010/main" val="295055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879F697-7C7F-4D9B-A029-DFABCD74F595}" type="datetimeFigureOut">
              <a:rPr lang="fr-BE" smtClean="0"/>
              <a:t>05-03-19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ACF312E-D454-49D3-BDEB-B93E8145463E}" type="slidenum">
              <a:rPr lang="fr-BE" smtClean="0"/>
              <a:t>‹N°›</a:t>
            </a:fld>
            <a:endParaRPr lang="fr-BE"/>
          </a:p>
        </p:txBody>
      </p:sp>
    </p:spTree>
    <p:extLst>
      <p:ext uri="{BB962C8B-B14F-4D97-AF65-F5344CB8AC3E}">
        <p14:creationId xmlns:p14="http://schemas.microsoft.com/office/powerpoint/2010/main" val="169874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879F697-7C7F-4D9B-A029-DFABCD74F595}" type="datetimeFigureOut">
              <a:rPr lang="fr-BE" smtClean="0"/>
              <a:t>05-03-19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ACF312E-D454-49D3-BDEB-B93E8145463E}" type="slidenum">
              <a:rPr lang="fr-BE" smtClean="0"/>
              <a:t>‹N°›</a:t>
            </a:fld>
            <a:endParaRPr lang="fr-BE"/>
          </a:p>
        </p:txBody>
      </p:sp>
    </p:spTree>
    <p:extLst>
      <p:ext uri="{BB962C8B-B14F-4D97-AF65-F5344CB8AC3E}">
        <p14:creationId xmlns:p14="http://schemas.microsoft.com/office/powerpoint/2010/main" val="367273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879F697-7C7F-4D9B-A029-DFABCD74F595}" type="datetimeFigureOut">
              <a:rPr lang="fr-BE" smtClean="0"/>
              <a:t>05-03-19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ACF312E-D454-49D3-BDEB-B93E8145463E}" type="slidenum">
              <a:rPr lang="fr-BE" smtClean="0"/>
              <a:t>‹N°›</a:t>
            </a:fld>
            <a:endParaRPr lang="fr-BE"/>
          </a:p>
        </p:txBody>
      </p:sp>
    </p:spTree>
    <p:extLst>
      <p:ext uri="{BB962C8B-B14F-4D97-AF65-F5344CB8AC3E}">
        <p14:creationId xmlns:p14="http://schemas.microsoft.com/office/powerpoint/2010/main" val="138103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D879F697-7C7F-4D9B-A029-DFABCD74F595}" type="datetimeFigureOut">
              <a:rPr lang="fr-BE" smtClean="0"/>
              <a:t>05-03-19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ACF312E-D454-49D3-BDEB-B93E8145463E}" type="slidenum">
              <a:rPr lang="fr-BE" smtClean="0"/>
              <a:t>‹N°›</a:t>
            </a:fld>
            <a:endParaRPr lang="fr-BE"/>
          </a:p>
        </p:txBody>
      </p:sp>
    </p:spTree>
    <p:extLst>
      <p:ext uri="{BB962C8B-B14F-4D97-AF65-F5344CB8AC3E}">
        <p14:creationId xmlns:p14="http://schemas.microsoft.com/office/powerpoint/2010/main" val="309717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D879F697-7C7F-4D9B-A029-DFABCD74F595}" type="datetimeFigureOut">
              <a:rPr lang="fr-BE" smtClean="0"/>
              <a:t>05-03-19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7ACF312E-D454-49D3-BDEB-B93E8145463E}" type="slidenum">
              <a:rPr lang="fr-BE" smtClean="0"/>
              <a:t>‹N°›</a:t>
            </a:fld>
            <a:endParaRPr lang="fr-BE"/>
          </a:p>
        </p:txBody>
      </p:sp>
    </p:spTree>
    <p:extLst>
      <p:ext uri="{BB962C8B-B14F-4D97-AF65-F5344CB8AC3E}">
        <p14:creationId xmlns:p14="http://schemas.microsoft.com/office/powerpoint/2010/main" val="113841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D879F697-7C7F-4D9B-A029-DFABCD74F595}" type="datetimeFigureOut">
              <a:rPr lang="fr-BE" smtClean="0"/>
              <a:t>05-03-19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7ACF312E-D454-49D3-BDEB-B93E8145463E}" type="slidenum">
              <a:rPr lang="fr-BE" smtClean="0"/>
              <a:t>‹N°›</a:t>
            </a:fld>
            <a:endParaRPr lang="fr-BE"/>
          </a:p>
        </p:txBody>
      </p:sp>
    </p:spTree>
    <p:extLst>
      <p:ext uri="{BB962C8B-B14F-4D97-AF65-F5344CB8AC3E}">
        <p14:creationId xmlns:p14="http://schemas.microsoft.com/office/powerpoint/2010/main" val="370128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879F697-7C7F-4D9B-A029-DFABCD74F595}" type="datetimeFigureOut">
              <a:rPr lang="fr-BE" smtClean="0"/>
              <a:t>05-03-19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7ACF312E-D454-49D3-BDEB-B93E8145463E}" type="slidenum">
              <a:rPr lang="fr-BE" smtClean="0"/>
              <a:t>‹N°›</a:t>
            </a:fld>
            <a:endParaRPr lang="fr-BE"/>
          </a:p>
        </p:txBody>
      </p:sp>
    </p:spTree>
    <p:extLst>
      <p:ext uri="{BB962C8B-B14F-4D97-AF65-F5344CB8AC3E}">
        <p14:creationId xmlns:p14="http://schemas.microsoft.com/office/powerpoint/2010/main" val="16100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879F697-7C7F-4D9B-A029-DFABCD74F595}" type="datetimeFigureOut">
              <a:rPr lang="fr-BE" smtClean="0"/>
              <a:t>05-03-19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ACF312E-D454-49D3-BDEB-B93E8145463E}" type="slidenum">
              <a:rPr lang="fr-BE" smtClean="0"/>
              <a:t>‹N°›</a:t>
            </a:fld>
            <a:endParaRPr lang="fr-BE"/>
          </a:p>
        </p:txBody>
      </p:sp>
    </p:spTree>
    <p:extLst>
      <p:ext uri="{BB962C8B-B14F-4D97-AF65-F5344CB8AC3E}">
        <p14:creationId xmlns:p14="http://schemas.microsoft.com/office/powerpoint/2010/main" val="204235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879F697-7C7F-4D9B-A029-DFABCD74F595}" type="datetimeFigureOut">
              <a:rPr lang="fr-BE" smtClean="0"/>
              <a:t>05-03-19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ACF312E-D454-49D3-BDEB-B93E8145463E}" type="slidenum">
              <a:rPr lang="fr-BE" smtClean="0"/>
              <a:t>‹N°›</a:t>
            </a:fld>
            <a:endParaRPr lang="fr-BE"/>
          </a:p>
        </p:txBody>
      </p:sp>
    </p:spTree>
    <p:extLst>
      <p:ext uri="{BB962C8B-B14F-4D97-AF65-F5344CB8AC3E}">
        <p14:creationId xmlns:p14="http://schemas.microsoft.com/office/powerpoint/2010/main" val="379356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9F697-7C7F-4D9B-A029-DFABCD74F595}" type="datetimeFigureOut">
              <a:rPr lang="fr-BE" smtClean="0"/>
              <a:t>05-03-19</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F312E-D454-49D3-BDEB-B93E8145463E}" type="slidenum">
              <a:rPr lang="fr-BE" smtClean="0"/>
              <a:t>‹N°›</a:t>
            </a:fld>
            <a:endParaRPr lang="fr-BE"/>
          </a:p>
        </p:txBody>
      </p:sp>
    </p:spTree>
    <p:extLst>
      <p:ext uri="{BB962C8B-B14F-4D97-AF65-F5344CB8AC3E}">
        <p14:creationId xmlns:p14="http://schemas.microsoft.com/office/powerpoint/2010/main" val="3401887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rumlecture.ch/myUploadData/files/2013_3_Dionne.pdf" TargetMode="External"/><Relationship Id="rId2" Type="http://schemas.openxmlformats.org/officeDocument/2006/relationships/hyperlink" Target="https://www.youtube.com/watch?v=_Nc_8Ry9wX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1098" y="1900668"/>
            <a:ext cx="9144000" cy="2387600"/>
          </a:xfrm>
        </p:spPr>
        <p:txBody>
          <a:bodyPr>
            <a:normAutofit fontScale="90000"/>
          </a:bodyPr>
          <a:lstStyle/>
          <a:p>
            <a:r>
              <a:rPr lang="en-US" dirty="0" smtClean="0"/>
              <a:t>Le </a:t>
            </a:r>
            <a:r>
              <a:rPr lang="en-US" dirty="0" err="1" smtClean="0"/>
              <a:t>rôle</a:t>
            </a:r>
            <a:r>
              <a:rPr lang="en-US" dirty="0" smtClean="0"/>
              <a:t> de la </a:t>
            </a:r>
            <a:r>
              <a:rPr lang="en-US" dirty="0" err="1" smtClean="0"/>
              <a:t>famille</a:t>
            </a:r>
            <a:r>
              <a:rPr lang="en-US" dirty="0" smtClean="0"/>
              <a:t> </a:t>
            </a:r>
            <a:r>
              <a:rPr lang="en-US" dirty="0" err="1" smtClean="0"/>
              <a:t>dans</a:t>
            </a:r>
            <a:r>
              <a:rPr lang="en-US" dirty="0" smtClean="0"/>
              <a:t> le </a:t>
            </a:r>
            <a:r>
              <a:rPr lang="en-US" dirty="0" err="1" smtClean="0"/>
              <a:t>développement</a:t>
            </a:r>
            <a:r>
              <a:rPr lang="en-US" dirty="0" smtClean="0"/>
              <a:t> de la </a:t>
            </a:r>
            <a:r>
              <a:rPr lang="en-US" dirty="0" err="1" smtClean="0"/>
              <a:t>littératie</a:t>
            </a:r>
            <a:r>
              <a:rPr lang="en-US" dirty="0" smtClean="0"/>
              <a:t> </a:t>
            </a:r>
            <a:endParaRPr lang="fr-BE" dirty="0"/>
          </a:p>
        </p:txBody>
      </p:sp>
      <p:sp>
        <p:nvSpPr>
          <p:cNvPr id="3" name="Sous-titre 2"/>
          <p:cNvSpPr>
            <a:spLocks noGrp="1"/>
          </p:cNvSpPr>
          <p:nvPr>
            <p:ph type="subTitle" idx="1"/>
          </p:nvPr>
        </p:nvSpPr>
        <p:spPr>
          <a:xfrm>
            <a:off x="1768929" y="4402138"/>
            <a:ext cx="9144000" cy="1655762"/>
          </a:xfrm>
        </p:spPr>
        <p:txBody>
          <a:bodyPr>
            <a:normAutofit lnSpcReduction="10000"/>
          </a:bodyPr>
          <a:lstStyle/>
          <a:p>
            <a:endParaRPr lang="fr-BE" dirty="0" smtClean="0"/>
          </a:p>
          <a:p>
            <a:r>
              <a:rPr lang="fr-BE" dirty="0" smtClean="0"/>
              <a:t>Patricia Schillings, </a:t>
            </a:r>
            <a:r>
              <a:rPr lang="fr-BE" dirty="0" err="1" smtClean="0"/>
              <a:t>Uliège</a:t>
            </a:r>
            <a:r>
              <a:rPr lang="fr-BE" dirty="0" smtClean="0"/>
              <a:t>, </a:t>
            </a:r>
            <a:r>
              <a:rPr lang="fr-BE" dirty="0" err="1" smtClean="0"/>
              <a:t>Belgium</a:t>
            </a:r>
            <a:endParaRPr lang="fr-BE" dirty="0"/>
          </a:p>
          <a:p>
            <a:r>
              <a:rPr lang="en-US" dirty="0"/>
              <a:t>"Training family literacy facilitators for a literate society" </a:t>
            </a:r>
            <a:endParaRPr lang="en-US" dirty="0" smtClean="0"/>
          </a:p>
          <a:p>
            <a:r>
              <a:rPr lang="en-US" dirty="0" err="1" smtClean="0"/>
              <a:t>Cluj</a:t>
            </a:r>
            <a:r>
              <a:rPr lang="en-US" dirty="0" smtClean="0"/>
              <a:t>, 23th February 2019</a:t>
            </a:r>
            <a:endParaRPr lang="fr-BE"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8704" y="40006"/>
            <a:ext cx="4273296" cy="2072640"/>
          </a:xfrm>
          <a:prstGeom prst="rect">
            <a:avLst/>
          </a:prstGeom>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23" y="151721"/>
            <a:ext cx="3496268" cy="1628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519375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
            </a:r>
            <a:br>
              <a:rPr lang="fr-BE" dirty="0" smtClean="0"/>
            </a:br>
            <a:r>
              <a:rPr lang="fr-BE" sz="3600" b="1" dirty="0" smtClean="0"/>
              <a:t>Facteur </a:t>
            </a:r>
            <a:r>
              <a:rPr lang="fr-BE" sz="3600" b="1" dirty="0"/>
              <a:t>2 : modifier les perceptions à l’égard de la lecture </a:t>
            </a:r>
            <a:r>
              <a:rPr lang="fr-BE" sz="3600" b="1" dirty="0">
                <a:solidFill>
                  <a:schemeClr val="accent1"/>
                </a:solidFill>
              </a:rPr>
              <a:t/>
            </a:r>
            <a:br>
              <a:rPr lang="fr-BE" sz="3600" b="1" dirty="0">
                <a:solidFill>
                  <a:schemeClr val="accent1"/>
                </a:solidFill>
              </a:rPr>
            </a:br>
            <a:r>
              <a:rPr lang="fr-BE" dirty="0" smtClean="0">
                <a:solidFill>
                  <a:schemeClr val="accent1"/>
                </a:solidFill>
              </a:rPr>
              <a:t/>
            </a:r>
            <a:br>
              <a:rPr lang="fr-BE" dirty="0" smtClean="0">
                <a:solidFill>
                  <a:schemeClr val="accent1"/>
                </a:solidFill>
              </a:rPr>
            </a:br>
            <a:endParaRPr lang="fr-BE" dirty="0">
              <a:solidFill>
                <a:schemeClr val="accent1"/>
              </a:solidFill>
            </a:endParaRPr>
          </a:p>
        </p:txBody>
      </p:sp>
      <p:sp>
        <p:nvSpPr>
          <p:cNvPr id="4" name="ZoneTexte 3"/>
          <p:cNvSpPr txBox="1"/>
          <p:nvPr/>
        </p:nvSpPr>
        <p:spPr>
          <a:xfrm>
            <a:off x="1483178" y="2943755"/>
            <a:ext cx="9225643" cy="2308324"/>
          </a:xfrm>
          <a:prstGeom prst="rect">
            <a:avLst/>
          </a:prstGeom>
          <a:noFill/>
        </p:spPr>
        <p:txBody>
          <a:bodyPr wrap="square" rtlCol="0">
            <a:spAutoFit/>
          </a:bodyPr>
          <a:lstStyle/>
          <a:p>
            <a:r>
              <a:rPr lang="fr-BE" dirty="0" smtClean="0"/>
              <a:t>En Belgique francophone, les résultats de PIRLS montrent que  l’effet des pratiques et attitudes parentales sur les performances en lecture en 4</a:t>
            </a:r>
            <a:r>
              <a:rPr lang="fr-BE" baseline="30000" dirty="0" smtClean="0"/>
              <a:t>e</a:t>
            </a:r>
            <a:r>
              <a:rPr lang="fr-BE" dirty="0" smtClean="0"/>
              <a:t> année primaire  est médiatisé par le plaisir de lire des enfants.  </a:t>
            </a:r>
          </a:p>
          <a:p>
            <a:endParaRPr lang="fr-BE" dirty="0"/>
          </a:p>
          <a:p>
            <a:endParaRPr lang="fr-BE" dirty="0"/>
          </a:p>
          <a:p>
            <a:pPr algn="r"/>
            <a:r>
              <a:rPr lang="fr-BE" dirty="0"/>
              <a:t>(Schillings, Dupont, </a:t>
            </a:r>
            <a:r>
              <a:rPr lang="fr-BE" dirty="0" err="1"/>
              <a:t>Dejaegher</a:t>
            </a:r>
            <a:r>
              <a:rPr lang="fr-BE" dirty="0"/>
              <a:t>, Géron et  </a:t>
            </a:r>
            <a:r>
              <a:rPr lang="fr-BE" dirty="0" err="1"/>
              <a:t>Matoul</a:t>
            </a:r>
            <a:r>
              <a:rPr lang="fr-BE" dirty="0"/>
              <a:t> , 2018)</a:t>
            </a:r>
          </a:p>
          <a:p>
            <a:pPr algn="r"/>
            <a:endParaRPr lang="fr-BE" dirty="0"/>
          </a:p>
          <a:p>
            <a:endParaRPr lang="fr-BE" dirty="0"/>
          </a:p>
        </p:txBody>
      </p:sp>
    </p:spTree>
    <p:extLst>
      <p:ext uri="{BB962C8B-B14F-4D97-AF65-F5344CB8AC3E}">
        <p14:creationId xmlns:p14="http://schemas.microsoft.com/office/powerpoint/2010/main" val="3590442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1" y="658586"/>
            <a:ext cx="11190514" cy="1894114"/>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2"/>
          <p:cNvSpPr/>
          <p:nvPr/>
        </p:nvSpPr>
        <p:spPr>
          <a:xfrm>
            <a:off x="487681" y="3182978"/>
            <a:ext cx="11190514" cy="345294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Rectangle 3"/>
          <p:cNvSpPr/>
          <p:nvPr/>
        </p:nvSpPr>
        <p:spPr>
          <a:xfrm>
            <a:off x="877251" y="981359"/>
            <a:ext cx="2499361" cy="1277254"/>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p:cNvSpPr/>
          <p:nvPr/>
        </p:nvSpPr>
        <p:spPr>
          <a:xfrm>
            <a:off x="8630194" y="963124"/>
            <a:ext cx="2643051" cy="1277255"/>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6" name="Rectangle 5"/>
          <p:cNvSpPr/>
          <p:nvPr/>
        </p:nvSpPr>
        <p:spPr>
          <a:xfrm>
            <a:off x="863096" y="3468270"/>
            <a:ext cx="2499362" cy="1125586"/>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8619173" y="3534433"/>
            <a:ext cx="2643051" cy="1125586"/>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a:off x="4732564" y="5551799"/>
            <a:ext cx="2882537" cy="931819"/>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ZoneTexte 9"/>
          <p:cNvSpPr txBox="1"/>
          <p:nvPr/>
        </p:nvSpPr>
        <p:spPr>
          <a:xfrm>
            <a:off x="946922" y="3430899"/>
            <a:ext cx="2429690" cy="1200329"/>
          </a:xfrm>
          <a:prstGeom prst="rect">
            <a:avLst/>
          </a:prstGeom>
          <a:noFill/>
        </p:spPr>
        <p:txBody>
          <a:bodyPr wrap="square" rtlCol="0">
            <a:spAutoFit/>
          </a:bodyPr>
          <a:lstStyle/>
          <a:p>
            <a:pPr algn="ctr"/>
            <a:r>
              <a:rPr lang="fr-BE" sz="2400" dirty="0" smtClean="0"/>
              <a:t>Pratiques et attitudes des parents</a:t>
            </a:r>
            <a:endParaRPr lang="fr-BE" sz="2400" dirty="0"/>
          </a:p>
        </p:txBody>
      </p:sp>
      <p:sp>
        <p:nvSpPr>
          <p:cNvPr id="11" name="ZoneTexte 10"/>
          <p:cNvSpPr txBox="1"/>
          <p:nvPr/>
        </p:nvSpPr>
        <p:spPr>
          <a:xfrm>
            <a:off x="1010194" y="1047521"/>
            <a:ext cx="2137953" cy="1200329"/>
          </a:xfrm>
          <a:prstGeom prst="rect">
            <a:avLst/>
          </a:prstGeom>
          <a:noFill/>
        </p:spPr>
        <p:txBody>
          <a:bodyPr wrap="square" rtlCol="0">
            <a:spAutoFit/>
          </a:bodyPr>
          <a:lstStyle/>
          <a:p>
            <a:pPr algn="ctr"/>
            <a:r>
              <a:rPr lang="fr-BE" sz="2400" dirty="0" smtClean="0"/>
              <a:t>Pratiques et attitudes des parents</a:t>
            </a:r>
            <a:endParaRPr lang="fr-BE" sz="2400" dirty="0"/>
          </a:p>
        </p:txBody>
      </p:sp>
      <p:sp>
        <p:nvSpPr>
          <p:cNvPr id="12" name="ZoneTexte 11"/>
          <p:cNvSpPr txBox="1"/>
          <p:nvPr/>
        </p:nvSpPr>
        <p:spPr>
          <a:xfrm>
            <a:off x="8721632" y="1204486"/>
            <a:ext cx="2460173" cy="830997"/>
          </a:xfrm>
          <a:prstGeom prst="rect">
            <a:avLst/>
          </a:prstGeom>
          <a:noFill/>
        </p:spPr>
        <p:txBody>
          <a:bodyPr wrap="square" rtlCol="0">
            <a:spAutoFit/>
          </a:bodyPr>
          <a:lstStyle/>
          <a:p>
            <a:pPr algn="ctr"/>
            <a:r>
              <a:rPr lang="fr-BE" sz="2400" dirty="0" smtClean="0"/>
              <a:t>Performance en lecture</a:t>
            </a:r>
            <a:endParaRPr lang="fr-BE" sz="2400" dirty="0"/>
          </a:p>
        </p:txBody>
      </p:sp>
      <p:sp>
        <p:nvSpPr>
          <p:cNvPr id="13" name="ZoneTexte 12"/>
          <p:cNvSpPr txBox="1"/>
          <p:nvPr/>
        </p:nvSpPr>
        <p:spPr>
          <a:xfrm>
            <a:off x="8680806" y="3646478"/>
            <a:ext cx="2460173" cy="830997"/>
          </a:xfrm>
          <a:prstGeom prst="rect">
            <a:avLst/>
          </a:prstGeom>
          <a:noFill/>
        </p:spPr>
        <p:txBody>
          <a:bodyPr wrap="square" rtlCol="0">
            <a:spAutoFit/>
          </a:bodyPr>
          <a:lstStyle/>
          <a:p>
            <a:pPr algn="ctr"/>
            <a:r>
              <a:rPr lang="fr-BE" sz="2400" dirty="0" smtClean="0"/>
              <a:t>Performance en lecture</a:t>
            </a:r>
            <a:endParaRPr lang="fr-BE" sz="2400" dirty="0"/>
          </a:p>
        </p:txBody>
      </p:sp>
      <p:sp>
        <p:nvSpPr>
          <p:cNvPr id="14" name="ZoneTexte 13"/>
          <p:cNvSpPr txBox="1"/>
          <p:nvPr/>
        </p:nvSpPr>
        <p:spPr>
          <a:xfrm>
            <a:off x="4943746" y="5786875"/>
            <a:ext cx="2460173" cy="461665"/>
          </a:xfrm>
          <a:prstGeom prst="rect">
            <a:avLst/>
          </a:prstGeom>
          <a:noFill/>
        </p:spPr>
        <p:txBody>
          <a:bodyPr wrap="square" rtlCol="0">
            <a:spAutoFit/>
          </a:bodyPr>
          <a:lstStyle/>
          <a:p>
            <a:pPr algn="ctr"/>
            <a:r>
              <a:rPr lang="fr-BE" sz="2400" dirty="0" smtClean="0"/>
              <a:t>Plaisir de lire</a:t>
            </a:r>
            <a:endParaRPr lang="fr-BE" sz="2400" dirty="0"/>
          </a:p>
        </p:txBody>
      </p:sp>
      <p:cxnSp>
        <p:nvCxnSpPr>
          <p:cNvPr id="19" name="Connecteur droit avec flèche 18"/>
          <p:cNvCxnSpPr>
            <a:stCxn id="4" idx="3"/>
          </p:cNvCxnSpPr>
          <p:nvPr/>
        </p:nvCxnSpPr>
        <p:spPr>
          <a:xfrm flipV="1">
            <a:off x="3376612" y="1619985"/>
            <a:ext cx="5242561"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3387633" y="4097226"/>
            <a:ext cx="5242561"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endCxn id="8" idx="1"/>
          </p:cNvCxnSpPr>
          <p:nvPr/>
        </p:nvCxnSpPr>
        <p:spPr>
          <a:xfrm>
            <a:off x="2022021" y="4593856"/>
            <a:ext cx="2710543" cy="1423853"/>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8" idx="3"/>
            <a:endCxn id="7" idx="2"/>
          </p:cNvCxnSpPr>
          <p:nvPr/>
        </p:nvCxnSpPr>
        <p:spPr>
          <a:xfrm flipV="1">
            <a:off x="7615101" y="4660019"/>
            <a:ext cx="2325598" cy="135769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5627166" y="1153924"/>
            <a:ext cx="1266825" cy="369332"/>
          </a:xfrm>
          <a:prstGeom prst="rect">
            <a:avLst/>
          </a:prstGeom>
          <a:noFill/>
        </p:spPr>
        <p:txBody>
          <a:bodyPr wrap="square" rtlCol="0">
            <a:spAutoFit/>
          </a:bodyPr>
          <a:lstStyle/>
          <a:p>
            <a:r>
              <a:rPr lang="fr-BE" dirty="0" smtClean="0"/>
              <a:t>3,66 ***</a:t>
            </a:r>
            <a:endParaRPr lang="fr-BE" dirty="0"/>
          </a:p>
        </p:txBody>
      </p:sp>
      <p:sp>
        <p:nvSpPr>
          <p:cNvPr id="30" name="ZoneTexte 29"/>
          <p:cNvSpPr txBox="1"/>
          <p:nvPr/>
        </p:nvSpPr>
        <p:spPr>
          <a:xfrm>
            <a:off x="5613012" y="3677482"/>
            <a:ext cx="1266825" cy="369332"/>
          </a:xfrm>
          <a:prstGeom prst="rect">
            <a:avLst/>
          </a:prstGeom>
          <a:noFill/>
        </p:spPr>
        <p:txBody>
          <a:bodyPr wrap="square" rtlCol="0">
            <a:spAutoFit/>
          </a:bodyPr>
          <a:lstStyle/>
          <a:p>
            <a:r>
              <a:rPr lang="fr-BE" dirty="0" smtClean="0"/>
              <a:t>3,47 ***</a:t>
            </a:r>
            <a:endParaRPr lang="fr-BE" dirty="0"/>
          </a:p>
        </p:txBody>
      </p:sp>
      <p:sp>
        <p:nvSpPr>
          <p:cNvPr id="31" name="ZoneTexte 30"/>
          <p:cNvSpPr txBox="1"/>
          <p:nvPr/>
        </p:nvSpPr>
        <p:spPr>
          <a:xfrm>
            <a:off x="2120808" y="5231393"/>
            <a:ext cx="1266825" cy="369332"/>
          </a:xfrm>
          <a:prstGeom prst="rect">
            <a:avLst/>
          </a:prstGeom>
          <a:noFill/>
        </p:spPr>
        <p:txBody>
          <a:bodyPr wrap="square" rtlCol="0">
            <a:spAutoFit/>
          </a:bodyPr>
          <a:lstStyle/>
          <a:p>
            <a:r>
              <a:rPr lang="fr-BE" dirty="0" smtClean="0"/>
              <a:t>0,12 ***</a:t>
            </a:r>
            <a:endParaRPr lang="fr-BE" dirty="0"/>
          </a:p>
        </p:txBody>
      </p:sp>
      <p:sp>
        <p:nvSpPr>
          <p:cNvPr id="32" name="ZoneTexte 31"/>
          <p:cNvSpPr txBox="1"/>
          <p:nvPr/>
        </p:nvSpPr>
        <p:spPr>
          <a:xfrm>
            <a:off x="8777900" y="5278641"/>
            <a:ext cx="1266825" cy="369332"/>
          </a:xfrm>
          <a:prstGeom prst="rect">
            <a:avLst/>
          </a:prstGeom>
          <a:noFill/>
        </p:spPr>
        <p:txBody>
          <a:bodyPr wrap="square" rtlCol="0">
            <a:spAutoFit/>
          </a:bodyPr>
          <a:lstStyle/>
          <a:p>
            <a:r>
              <a:rPr lang="fr-BE" dirty="0" smtClean="0"/>
              <a:t>1,98 ***</a:t>
            </a:r>
            <a:endParaRPr lang="fr-BE" dirty="0"/>
          </a:p>
        </p:txBody>
      </p:sp>
      <p:sp>
        <p:nvSpPr>
          <p:cNvPr id="33" name="ZoneTexte 32"/>
          <p:cNvSpPr txBox="1"/>
          <p:nvPr/>
        </p:nvSpPr>
        <p:spPr>
          <a:xfrm>
            <a:off x="487681" y="266823"/>
            <a:ext cx="2750819" cy="400110"/>
          </a:xfrm>
          <a:prstGeom prst="rect">
            <a:avLst/>
          </a:prstGeom>
          <a:noFill/>
        </p:spPr>
        <p:txBody>
          <a:bodyPr wrap="square" rtlCol="0">
            <a:spAutoFit/>
          </a:bodyPr>
          <a:lstStyle/>
          <a:p>
            <a:r>
              <a:rPr lang="fr-BE" sz="2000" b="1" dirty="0" smtClean="0"/>
              <a:t>Modèle 1</a:t>
            </a:r>
            <a:endParaRPr lang="fr-BE" sz="2000" b="1" dirty="0"/>
          </a:p>
        </p:txBody>
      </p:sp>
      <p:sp>
        <p:nvSpPr>
          <p:cNvPr id="37" name="ZoneTexte 36"/>
          <p:cNvSpPr txBox="1"/>
          <p:nvPr/>
        </p:nvSpPr>
        <p:spPr>
          <a:xfrm>
            <a:off x="487680" y="2790805"/>
            <a:ext cx="2750819" cy="400110"/>
          </a:xfrm>
          <a:prstGeom prst="rect">
            <a:avLst/>
          </a:prstGeom>
          <a:noFill/>
        </p:spPr>
        <p:txBody>
          <a:bodyPr wrap="square" rtlCol="0">
            <a:spAutoFit/>
          </a:bodyPr>
          <a:lstStyle/>
          <a:p>
            <a:r>
              <a:rPr lang="fr-BE" sz="2000" b="1" dirty="0" smtClean="0"/>
              <a:t>Modèle 2</a:t>
            </a:r>
            <a:endParaRPr lang="fr-BE" sz="2000" b="1" dirty="0"/>
          </a:p>
        </p:txBody>
      </p:sp>
    </p:spTree>
    <p:extLst>
      <p:ext uri="{BB962C8B-B14F-4D97-AF65-F5344CB8AC3E}">
        <p14:creationId xmlns:p14="http://schemas.microsoft.com/office/powerpoint/2010/main" val="73778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0" grpId="0"/>
      <p:bldP spid="13" grpId="0"/>
      <p:bldP spid="14" grpId="0"/>
      <p:bldP spid="30" grpId="0"/>
      <p:bldP spid="31" grpId="0"/>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60266" y="2609374"/>
            <a:ext cx="3048000" cy="3291840"/>
          </a:xfrm>
        </p:spPr>
      </p:pic>
      <p:sp>
        <p:nvSpPr>
          <p:cNvPr id="5" name="Titre 1"/>
          <p:cNvSpPr>
            <a:spLocks noGrp="1"/>
          </p:cNvSpPr>
          <p:nvPr>
            <p:ph type="title"/>
          </p:nvPr>
        </p:nvSpPr>
        <p:spPr>
          <a:xfrm>
            <a:off x="838200" y="365125"/>
            <a:ext cx="10515600" cy="1325563"/>
          </a:xfrm>
        </p:spPr>
        <p:txBody>
          <a:bodyPr>
            <a:normAutofit/>
          </a:bodyPr>
          <a:lstStyle/>
          <a:p>
            <a:r>
              <a:rPr lang="en-US" sz="4000" dirty="0"/>
              <a:t>2. Comment </a:t>
            </a:r>
            <a:r>
              <a:rPr lang="en-US" sz="4000" dirty="0" err="1"/>
              <a:t>créer</a:t>
            </a:r>
            <a:r>
              <a:rPr lang="en-US" sz="4000" dirty="0"/>
              <a:t> un </a:t>
            </a:r>
            <a:r>
              <a:rPr lang="en-US" sz="4000" dirty="0" err="1"/>
              <a:t>climat</a:t>
            </a:r>
            <a:r>
              <a:rPr lang="en-US" sz="4000" dirty="0"/>
              <a:t> favorable pour faire la lecture avec </a:t>
            </a:r>
            <a:r>
              <a:rPr lang="en-US" sz="4000" dirty="0" err="1"/>
              <a:t>l’enfant</a:t>
            </a:r>
            <a:r>
              <a:rPr lang="en-US" sz="4000" dirty="0"/>
              <a:t>?</a:t>
            </a:r>
            <a:endParaRPr lang="fr-BE" sz="4000" dirty="0"/>
          </a:p>
        </p:txBody>
      </p:sp>
      <p:sp>
        <p:nvSpPr>
          <p:cNvPr id="6" name="ZoneTexte 5"/>
          <p:cNvSpPr txBox="1"/>
          <p:nvPr/>
        </p:nvSpPr>
        <p:spPr>
          <a:xfrm>
            <a:off x="880531" y="2044359"/>
            <a:ext cx="9590617" cy="923330"/>
          </a:xfrm>
          <a:prstGeom prst="rect">
            <a:avLst/>
          </a:prstGeom>
          <a:noFill/>
        </p:spPr>
        <p:txBody>
          <a:bodyPr wrap="square" rtlCol="0">
            <a:spAutoFit/>
          </a:bodyPr>
          <a:lstStyle/>
          <a:p>
            <a:pPr marL="342900" indent="-342900" fontAlgn="t">
              <a:buAutoNum type="arabicPeriod"/>
            </a:pPr>
            <a:r>
              <a:rPr lang="fr-BE" dirty="0" smtClean="0"/>
              <a:t>Établir </a:t>
            </a:r>
            <a:r>
              <a:rPr lang="fr-BE" dirty="0"/>
              <a:t>une routine quotidienne  </a:t>
            </a:r>
            <a:endParaRPr lang="fr-BE" dirty="0" smtClean="0"/>
          </a:p>
          <a:p>
            <a:pPr marL="342900" indent="-342900" fontAlgn="t">
              <a:buAutoNum type="arabicPeriod"/>
            </a:pPr>
            <a:endParaRPr lang="fr-BE" dirty="0"/>
          </a:p>
          <a:p>
            <a:pPr fontAlgn="t"/>
            <a:endParaRPr lang="fr-BE" dirty="0"/>
          </a:p>
        </p:txBody>
      </p:sp>
    </p:spTree>
    <p:extLst>
      <p:ext uri="{BB962C8B-B14F-4D97-AF65-F5344CB8AC3E}">
        <p14:creationId xmlns:p14="http://schemas.microsoft.com/office/powerpoint/2010/main" val="136323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838200" y="365125"/>
            <a:ext cx="10515600" cy="1325563"/>
          </a:xfrm>
        </p:spPr>
        <p:txBody>
          <a:bodyPr>
            <a:normAutofit/>
          </a:bodyPr>
          <a:lstStyle/>
          <a:p>
            <a:r>
              <a:rPr lang="en-US" sz="4000" dirty="0"/>
              <a:t>2. Comment </a:t>
            </a:r>
            <a:r>
              <a:rPr lang="en-US" sz="4000" dirty="0" err="1"/>
              <a:t>créer</a:t>
            </a:r>
            <a:r>
              <a:rPr lang="en-US" sz="4000" dirty="0"/>
              <a:t> un </a:t>
            </a:r>
            <a:r>
              <a:rPr lang="en-US" sz="4000" dirty="0" err="1"/>
              <a:t>climat</a:t>
            </a:r>
            <a:r>
              <a:rPr lang="en-US" sz="4000" dirty="0"/>
              <a:t> favorable pour faire la lecture avec </a:t>
            </a:r>
            <a:r>
              <a:rPr lang="en-US" sz="4000" dirty="0" err="1"/>
              <a:t>l’enfant</a:t>
            </a:r>
            <a:r>
              <a:rPr lang="en-US" sz="4000" dirty="0"/>
              <a:t>?</a:t>
            </a:r>
            <a:endParaRPr lang="fr-BE" sz="4000" dirty="0"/>
          </a:p>
        </p:txBody>
      </p:sp>
      <p:sp>
        <p:nvSpPr>
          <p:cNvPr id="6" name="ZoneTexte 5"/>
          <p:cNvSpPr txBox="1"/>
          <p:nvPr/>
        </p:nvSpPr>
        <p:spPr>
          <a:xfrm>
            <a:off x="880531" y="2044359"/>
            <a:ext cx="9590617" cy="1477328"/>
          </a:xfrm>
          <a:prstGeom prst="rect">
            <a:avLst/>
          </a:prstGeom>
          <a:noFill/>
        </p:spPr>
        <p:txBody>
          <a:bodyPr wrap="square" rtlCol="0">
            <a:spAutoFit/>
          </a:bodyPr>
          <a:lstStyle/>
          <a:p>
            <a:pPr marL="342900" indent="-342900" fontAlgn="t">
              <a:buAutoNum type="arabicPeriod"/>
            </a:pPr>
            <a:r>
              <a:rPr lang="fr-BE" dirty="0" smtClean="0"/>
              <a:t>Établir </a:t>
            </a:r>
            <a:r>
              <a:rPr lang="fr-BE" dirty="0"/>
              <a:t>une routine quotidienne  </a:t>
            </a:r>
            <a:endParaRPr lang="fr-BE" dirty="0" smtClean="0"/>
          </a:p>
          <a:p>
            <a:pPr marL="342900" indent="-342900" fontAlgn="t">
              <a:buAutoNum type="arabicPeriod"/>
            </a:pPr>
            <a:endParaRPr lang="fr-BE" dirty="0"/>
          </a:p>
          <a:p>
            <a:pPr fontAlgn="t"/>
            <a:r>
              <a:rPr lang="fr-BE" dirty="0"/>
              <a:t>2. </a:t>
            </a:r>
            <a:r>
              <a:rPr lang="fr-BE" dirty="0" smtClean="0"/>
              <a:t>  Relire </a:t>
            </a:r>
            <a:r>
              <a:rPr lang="fr-BE" dirty="0"/>
              <a:t>souvent les livres </a:t>
            </a:r>
            <a:r>
              <a:rPr lang="fr-BE" dirty="0" smtClean="0"/>
              <a:t>préférés</a:t>
            </a:r>
          </a:p>
          <a:p>
            <a:pPr fontAlgn="t"/>
            <a:endParaRPr lang="fr-BE" dirty="0"/>
          </a:p>
          <a:p>
            <a:pPr fontAlgn="t"/>
            <a:endParaRPr lang="fr-BE"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5839" y="3231388"/>
            <a:ext cx="5943600" cy="2935224"/>
          </a:xfrm>
          <a:prstGeom prst="rect">
            <a:avLst/>
          </a:prstGeom>
        </p:spPr>
      </p:pic>
    </p:spTree>
    <p:extLst>
      <p:ext uri="{BB962C8B-B14F-4D97-AF65-F5344CB8AC3E}">
        <p14:creationId xmlns:p14="http://schemas.microsoft.com/office/powerpoint/2010/main" val="3306129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838200" y="365125"/>
            <a:ext cx="10515600" cy="1325563"/>
          </a:xfrm>
        </p:spPr>
        <p:txBody>
          <a:bodyPr>
            <a:normAutofit/>
          </a:bodyPr>
          <a:lstStyle/>
          <a:p>
            <a:r>
              <a:rPr lang="en-US" sz="4000" dirty="0"/>
              <a:t>2. Comment </a:t>
            </a:r>
            <a:r>
              <a:rPr lang="en-US" sz="4000" dirty="0" err="1"/>
              <a:t>créer</a:t>
            </a:r>
            <a:r>
              <a:rPr lang="en-US" sz="4000" dirty="0"/>
              <a:t> un </a:t>
            </a:r>
            <a:r>
              <a:rPr lang="en-US" sz="4000" dirty="0" err="1"/>
              <a:t>climat</a:t>
            </a:r>
            <a:r>
              <a:rPr lang="en-US" sz="4000" dirty="0"/>
              <a:t> favorable pour faire la lecture avec </a:t>
            </a:r>
            <a:r>
              <a:rPr lang="en-US" sz="4000" dirty="0" err="1"/>
              <a:t>l’enfant</a:t>
            </a:r>
            <a:r>
              <a:rPr lang="en-US" sz="4000" dirty="0"/>
              <a:t>?</a:t>
            </a:r>
            <a:endParaRPr lang="fr-BE" sz="4000" dirty="0"/>
          </a:p>
        </p:txBody>
      </p:sp>
      <p:sp>
        <p:nvSpPr>
          <p:cNvPr id="6" name="ZoneTexte 5"/>
          <p:cNvSpPr txBox="1"/>
          <p:nvPr/>
        </p:nvSpPr>
        <p:spPr>
          <a:xfrm>
            <a:off x="880531" y="2044359"/>
            <a:ext cx="9590617" cy="2031325"/>
          </a:xfrm>
          <a:prstGeom prst="rect">
            <a:avLst/>
          </a:prstGeom>
          <a:noFill/>
        </p:spPr>
        <p:txBody>
          <a:bodyPr wrap="square" rtlCol="0">
            <a:spAutoFit/>
          </a:bodyPr>
          <a:lstStyle/>
          <a:p>
            <a:pPr marL="342900" indent="-342900" fontAlgn="t">
              <a:buAutoNum type="arabicPeriod"/>
            </a:pPr>
            <a:r>
              <a:rPr lang="fr-BE" dirty="0" smtClean="0"/>
              <a:t>Établir </a:t>
            </a:r>
            <a:r>
              <a:rPr lang="fr-BE" dirty="0"/>
              <a:t>une routine quotidienne  </a:t>
            </a:r>
            <a:endParaRPr lang="fr-BE" dirty="0" smtClean="0"/>
          </a:p>
          <a:p>
            <a:pPr marL="342900" indent="-342900" fontAlgn="t">
              <a:buAutoNum type="arabicPeriod"/>
            </a:pPr>
            <a:endParaRPr lang="fr-BE" dirty="0"/>
          </a:p>
          <a:p>
            <a:pPr fontAlgn="t"/>
            <a:r>
              <a:rPr lang="fr-BE" dirty="0"/>
              <a:t>2. </a:t>
            </a:r>
            <a:r>
              <a:rPr lang="fr-BE" dirty="0" smtClean="0"/>
              <a:t>  Relire </a:t>
            </a:r>
            <a:r>
              <a:rPr lang="fr-BE" dirty="0"/>
              <a:t>souvent les livres </a:t>
            </a:r>
            <a:r>
              <a:rPr lang="fr-BE" dirty="0" smtClean="0"/>
              <a:t>préférés</a:t>
            </a:r>
          </a:p>
          <a:p>
            <a:pPr fontAlgn="t"/>
            <a:endParaRPr lang="fr-BE" dirty="0"/>
          </a:p>
          <a:p>
            <a:pPr fontAlgn="t"/>
            <a:r>
              <a:rPr lang="fr-BE" dirty="0"/>
              <a:t>3. </a:t>
            </a:r>
            <a:r>
              <a:rPr lang="fr-BE" dirty="0" smtClean="0"/>
              <a:t>  Faire </a:t>
            </a:r>
            <a:r>
              <a:rPr lang="fr-BE" dirty="0"/>
              <a:t>des liens entre le langage du livre et le langage de </a:t>
            </a:r>
            <a:r>
              <a:rPr lang="fr-BE" dirty="0" smtClean="0"/>
              <a:t>l’enfant</a:t>
            </a:r>
          </a:p>
          <a:p>
            <a:pPr fontAlgn="t"/>
            <a:r>
              <a:rPr lang="fr-BE" dirty="0" smtClean="0"/>
              <a:t>  </a:t>
            </a:r>
            <a:endParaRPr lang="fr-BE" dirty="0"/>
          </a:p>
          <a:p>
            <a:pPr fontAlgn="t"/>
            <a:endParaRPr lang="fr-BE"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3725" y="1461071"/>
            <a:ext cx="3486150" cy="5229225"/>
          </a:xfrm>
          <a:prstGeom prst="rect">
            <a:avLst/>
          </a:prstGeom>
        </p:spPr>
      </p:pic>
    </p:spTree>
    <p:extLst>
      <p:ext uri="{BB962C8B-B14F-4D97-AF65-F5344CB8AC3E}">
        <p14:creationId xmlns:p14="http://schemas.microsoft.com/office/powerpoint/2010/main" val="114858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838200" y="365125"/>
            <a:ext cx="10515600" cy="1325563"/>
          </a:xfrm>
        </p:spPr>
        <p:txBody>
          <a:bodyPr>
            <a:normAutofit/>
          </a:bodyPr>
          <a:lstStyle/>
          <a:p>
            <a:r>
              <a:rPr lang="en-US" sz="4000" dirty="0"/>
              <a:t>2. Comment </a:t>
            </a:r>
            <a:r>
              <a:rPr lang="en-US" sz="4000" dirty="0" err="1"/>
              <a:t>créer</a:t>
            </a:r>
            <a:r>
              <a:rPr lang="en-US" sz="4000" dirty="0"/>
              <a:t> un </a:t>
            </a:r>
            <a:r>
              <a:rPr lang="en-US" sz="4000" dirty="0" err="1"/>
              <a:t>climat</a:t>
            </a:r>
            <a:r>
              <a:rPr lang="en-US" sz="4000" dirty="0"/>
              <a:t> favorable pour faire la lecture avec </a:t>
            </a:r>
            <a:r>
              <a:rPr lang="en-US" sz="4000" dirty="0" err="1"/>
              <a:t>l’enfant</a:t>
            </a:r>
            <a:r>
              <a:rPr lang="en-US" sz="4000" dirty="0"/>
              <a:t>?</a:t>
            </a:r>
            <a:endParaRPr lang="fr-BE" sz="4000" dirty="0"/>
          </a:p>
        </p:txBody>
      </p:sp>
      <p:sp>
        <p:nvSpPr>
          <p:cNvPr id="6" name="ZoneTexte 5"/>
          <p:cNvSpPr txBox="1"/>
          <p:nvPr/>
        </p:nvSpPr>
        <p:spPr>
          <a:xfrm>
            <a:off x="880531" y="2044359"/>
            <a:ext cx="9590617" cy="2585323"/>
          </a:xfrm>
          <a:prstGeom prst="rect">
            <a:avLst/>
          </a:prstGeom>
          <a:noFill/>
        </p:spPr>
        <p:txBody>
          <a:bodyPr wrap="square" rtlCol="0">
            <a:spAutoFit/>
          </a:bodyPr>
          <a:lstStyle/>
          <a:p>
            <a:pPr marL="342900" indent="-342900" fontAlgn="t">
              <a:buAutoNum type="arabicPeriod"/>
            </a:pPr>
            <a:r>
              <a:rPr lang="fr-BE" dirty="0" smtClean="0"/>
              <a:t>Établir </a:t>
            </a:r>
            <a:r>
              <a:rPr lang="fr-BE" dirty="0"/>
              <a:t>une routine quotidienne  </a:t>
            </a:r>
            <a:endParaRPr lang="fr-BE" dirty="0" smtClean="0"/>
          </a:p>
          <a:p>
            <a:pPr marL="342900" indent="-342900" fontAlgn="t">
              <a:buAutoNum type="arabicPeriod"/>
            </a:pPr>
            <a:endParaRPr lang="fr-BE" dirty="0"/>
          </a:p>
          <a:p>
            <a:pPr fontAlgn="t"/>
            <a:r>
              <a:rPr lang="fr-BE" dirty="0"/>
              <a:t>2. </a:t>
            </a:r>
            <a:r>
              <a:rPr lang="fr-BE" dirty="0" smtClean="0"/>
              <a:t>  Relire </a:t>
            </a:r>
            <a:r>
              <a:rPr lang="fr-BE" dirty="0"/>
              <a:t>souvent les livres </a:t>
            </a:r>
            <a:r>
              <a:rPr lang="fr-BE" dirty="0" smtClean="0"/>
              <a:t>préférés</a:t>
            </a:r>
          </a:p>
          <a:p>
            <a:pPr fontAlgn="t"/>
            <a:endParaRPr lang="fr-BE" dirty="0"/>
          </a:p>
          <a:p>
            <a:pPr fontAlgn="t"/>
            <a:r>
              <a:rPr lang="fr-BE" dirty="0"/>
              <a:t>3. </a:t>
            </a:r>
            <a:r>
              <a:rPr lang="fr-BE" dirty="0" smtClean="0"/>
              <a:t>  Faire </a:t>
            </a:r>
            <a:r>
              <a:rPr lang="fr-BE" dirty="0"/>
              <a:t>des liens entre le langage du livre et le langage de </a:t>
            </a:r>
            <a:r>
              <a:rPr lang="fr-BE" dirty="0" smtClean="0"/>
              <a:t>l’enfant</a:t>
            </a:r>
          </a:p>
          <a:p>
            <a:pPr fontAlgn="t"/>
            <a:r>
              <a:rPr lang="fr-BE" dirty="0" smtClean="0"/>
              <a:t>  </a:t>
            </a:r>
            <a:endParaRPr lang="fr-BE" dirty="0"/>
          </a:p>
          <a:p>
            <a:pPr fontAlgn="t"/>
            <a:r>
              <a:rPr lang="fr-BE" dirty="0"/>
              <a:t>4. </a:t>
            </a:r>
            <a:r>
              <a:rPr lang="fr-BE" dirty="0" smtClean="0"/>
              <a:t>  Etre </a:t>
            </a:r>
            <a:r>
              <a:rPr lang="fr-BE" dirty="0"/>
              <a:t>attentif aux signaux que donne l’enfant </a:t>
            </a:r>
            <a:endParaRPr lang="fr-BE" dirty="0" smtClean="0"/>
          </a:p>
          <a:p>
            <a:pPr fontAlgn="t"/>
            <a:endParaRPr lang="fr-BE" dirty="0"/>
          </a:p>
          <a:p>
            <a:pPr fontAlgn="t"/>
            <a:endParaRPr lang="fr-BE" dirty="0"/>
          </a:p>
        </p:txBody>
      </p:sp>
      <p:pic>
        <p:nvPicPr>
          <p:cNvPr id="3" name="Image 2"/>
          <p:cNvPicPr>
            <a:picLocks noChangeAspect="1"/>
          </p:cNvPicPr>
          <p:nvPr/>
        </p:nvPicPr>
        <p:blipFill>
          <a:blip r:embed="rId2"/>
          <a:stretch>
            <a:fillRect/>
          </a:stretch>
        </p:blipFill>
        <p:spPr>
          <a:xfrm>
            <a:off x="8564033" y="3337020"/>
            <a:ext cx="3429000" cy="3324225"/>
          </a:xfrm>
          <a:prstGeom prst="rect">
            <a:avLst/>
          </a:prstGeom>
        </p:spPr>
      </p:pic>
      <p:pic>
        <p:nvPicPr>
          <p:cNvPr id="9" name="Image 8"/>
          <p:cNvPicPr>
            <a:picLocks noChangeAspect="1"/>
          </p:cNvPicPr>
          <p:nvPr/>
        </p:nvPicPr>
        <p:blipFill>
          <a:blip r:embed="rId3"/>
          <a:stretch>
            <a:fillRect/>
          </a:stretch>
        </p:blipFill>
        <p:spPr>
          <a:xfrm>
            <a:off x="3847039" y="4629682"/>
            <a:ext cx="3657600" cy="1247775"/>
          </a:xfrm>
          <a:prstGeom prst="rect">
            <a:avLst/>
          </a:prstGeom>
        </p:spPr>
      </p:pic>
    </p:spTree>
    <p:extLst>
      <p:ext uri="{BB962C8B-B14F-4D97-AF65-F5344CB8AC3E}">
        <p14:creationId xmlns:p14="http://schemas.microsoft.com/office/powerpoint/2010/main" val="127493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80531" y="2044359"/>
            <a:ext cx="9590617" cy="2862322"/>
          </a:xfrm>
          <a:prstGeom prst="rect">
            <a:avLst/>
          </a:prstGeom>
          <a:noFill/>
        </p:spPr>
        <p:txBody>
          <a:bodyPr wrap="square" rtlCol="0">
            <a:spAutoFit/>
          </a:bodyPr>
          <a:lstStyle/>
          <a:p>
            <a:pPr marL="342900" indent="-342900" fontAlgn="t">
              <a:buAutoNum type="arabicPeriod"/>
            </a:pPr>
            <a:r>
              <a:rPr lang="fr-BE" dirty="0" smtClean="0"/>
              <a:t>Établir </a:t>
            </a:r>
            <a:r>
              <a:rPr lang="fr-BE" dirty="0"/>
              <a:t>une routine quotidienne  </a:t>
            </a:r>
            <a:endParaRPr lang="fr-BE" dirty="0" smtClean="0"/>
          </a:p>
          <a:p>
            <a:pPr marL="342900" indent="-342900" fontAlgn="t">
              <a:buAutoNum type="arabicPeriod"/>
            </a:pPr>
            <a:endParaRPr lang="fr-BE" dirty="0"/>
          </a:p>
          <a:p>
            <a:pPr fontAlgn="t"/>
            <a:r>
              <a:rPr lang="fr-BE" dirty="0"/>
              <a:t>2. </a:t>
            </a:r>
            <a:r>
              <a:rPr lang="fr-BE" dirty="0" smtClean="0"/>
              <a:t>  Relire </a:t>
            </a:r>
            <a:r>
              <a:rPr lang="fr-BE" dirty="0"/>
              <a:t>souvent les livres </a:t>
            </a:r>
            <a:r>
              <a:rPr lang="fr-BE" dirty="0" smtClean="0"/>
              <a:t>préférés</a:t>
            </a:r>
          </a:p>
          <a:p>
            <a:pPr fontAlgn="t"/>
            <a:endParaRPr lang="fr-BE" dirty="0"/>
          </a:p>
          <a:p>
            <a:pPr fontAlgn="t"/>
            <a:r>
              <a:rPr lang="fr-BE" dirty="0"/>
              <a:t>3. </a:t>
            </a:r>
            <a:r>
              <a:rPr lang="fr-BE" dirty="0" smtClean="0"/>
              <a:t>  Faire </a:t>
            </a:r>
            <a:r>
              <a:rPr lang="fr-BE" dirty="0"/>
              <a:t>des liens entre le langage du livre et le langage de </a:t>
            </a:r>
            <a:r>
              <a:rPr lang="fr-BE" dirty="0" smtClean="0"/>
              <a:t>l’enfant</a:t>
            </a:r>
          </a:p>
          <a:p>
            <a:pPr fontAlgn="t"/>
            <a:r>
              <a:rPr lang="fr-BE" dirty="0" smtClean="0"/>
              <a:t>  </a:t>
            </a:r>
            <a:endParaRPr lang="fr-BE" dirty="0"/>
          </a:p>
          <a:p>
            <a:pPr fontAlgn="t"/>
            <a:r>
              <a:rPr lang="fr-BE" dirty="0"/>
              <a:t>4. </a:t>
            </a:r>
            <a:r>
              <a:rPr lang="fr-BE" dirty="0" smtClean="0"/>
              <a:t>  Etre </a:t>
            </a:r>
            <a:r>
              <a:rPr lang="fr-BE" dirty="0"/>
              <a:t>attentif aux signaux que donne l’enfant </a:t>
            </a:r>
            <a:endParaRPr lang="fr-BE" dirty="0" smtClean="0"/>
          </a:p>
          <a:p>
            <a:pPr fontAlgn="t"/>
            <a:endParaRPr lang="fr-BE" dirty="0"/>
          </a:p>
          <a:p>
            <a:pPr fontAlgn="t"/>
            <a:r>
              <a:rPr lang="fr-BE" dirty="0"/>
              <a:t>5. </a:t>
            </a:r>
            <a:r>
              <a:rPr lang="fr-BE" dirty="0" smtClean="0"/>
              <a:t>  Parler </a:t>
            </a:r>
            <a:r>
              <a:rPr lang="fr-BE" dirty="0"/>
              <a:t>du code écrit </a:t>
            </a:r>
            <a:endParaRPr lang="fr-BE" dirty="0" smtClean="0"/>
          </a:p>
          <a:p>
            <a:pPr fontAlgn="t"/>
            <a:endParaRPr lang="fr-BE" dirty="0"/>
          </a:p>
        </p:txBody>
      </p:sp>
      <p:sp>
        <p:nvSpPr>
          <p:cNvPr id="5" name="Titre 1"/>
          <p:cNvSpPr>
            <a:spLocks noGrp="1"/>
          </p:cNvSpPr>
          <p:nvPr>
            <p:ph type="title"/>
          </p:nvPr>
        </p:nvSpPr>
        <p:spPr>
          <a:xfrm>
            <a:off x="838200" y="365125"/>
            <a:ext cx="10515600" cy="1325563"/>
          </a:xfrm>
        </p:spPr>
        <p:txBody>
          <a:bodyPr>
            <a:normAutofit/>
          </a:bodyPr>
          <a:lstStyle/>
          <a:p>
            <a:r>
              <a:rPr lang="en-US" sz="4000" dirty="0"/>
              <a:t>2. Comment </a:t>
            </a:r>
            <a:r>
              <a:rPr lang="en-US" sz="4000" dirty="0" err="1"/>
              <a:t>créer</a:t>
            </a:r>
            <a:r>
              <a:rPr lang="en-US" sz="4000" dirty="0"/>
              <a:t> un </a:t>
            </a:r>
            <a:r>
              <a:rPr lang="en-US" sz="4000" dirty="0" err="1"/>
              <a:t>climat</a:t>
            </a:r>
            <a:r>
              <a:rPr lang="en-US" sz="4000" dirty="0"/>
              <a:t> favorable pour faire la lecture avec </a:t>
            </a:r>
            <a:r>
              <a:rPr lang="en-US" sz="4000" dirty="0" err="1"/>
              <a:t>l’enfant</a:t>
            </a:r>
            <a:r>
              <a:rPr lang="en-US" sz="4000" dirty="0"/>
              <a:t>?</a:t>
            </a:r>
            <a:endParaRPr lang="fr-BE" sz="4000" dirty="0"/>
          </a:p>
        </p:txBody>
      </p:sp>
      <p:pic>
        <p:nvPicPr>
          <p:cNvPr id="3" name="Image 2"/>
          <p:cNvPicPr>
            <a:picLocks noChangeAspect="1"/>
          </p:cNvPicPr>
          <p:nvPr/>
        </p:nvPicPr>
        <p:blipFill>
          <a:blip r:embed="rId3"/>
          <a:stretch>
            <a:fillRect/>
          </a:stretch>
        </p:blipFill>
        <p:spPr>
          <a:xfrm>
            <a:off x="8530695" y="3650720"/>
            <a:ext cx="3190875" cy="2943225"/>
          </a:xfrm>
          <a:prstGeom prst="rect">
            <a:avLst/>
          </a:prstGeom>
        </p:spPr>
      </p:pic>
    </p:spTree>
    <p:extLst>
      <p:ext uri="{BB962C8B-B14F-4D97-AF65-F5344CB8AC3E}">
        <p14:creationId xmlns:p14="http://schemas.microsoft.com/office/powerpoint/2010/main" val="3102781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80531" y="2044359"/>
            <a:ext cx="9590617" cy="3416320"/>
          </a:xfrm>
          <a:prstGeom prst="rect">
            <a:avLst/>
          </a:prstGeom>
          <a:noFill/>
        </p:spPr>
        <p:txBody>
          <a:bodyPr wrap="square" rtlCol="0">
            <a:spAutoFit/>
          </a:bodyPr>
          <a:lstStyle/>
          <a:p>
            <a:pPr marL="342900" indent="-342900" fontAlgn="t">
              <a:buAutoNum type="arabicPeriod"/>
            </a:pPr>
            <a:r>
              <a:rPr lang="fr-BE" dirty="0" smtClean="0"/>
              <a:t>Établir </a:t>
            </a:r>
            <a:r>
              <a:rPr lang="fr-BE" dirty="0"/>
              <a:t>une routine quotidienne  </a:t>
            </a:r>
            <a:endParaRPr lang="fr-BE" dirty="0" smtClean="0"/>
          </a:p>
          <a:p>
            <a:pPr marL="342900" indent="-342900" fontAlgn="t">
              <a:buAutoNum type="arabicPeriod"/>
            </a:pPr>
            <a:endParaRPr lang="fr-BE" dirty="0"/>
          </a:p>
          <a:p>
            <a:pPr fontAlgn="t"/>
            <a:r>
              <a:rPr lang="fr-BE" dirty="0"/>
              <a:t>2. </a:t>
            </a:r>
            <a:r>
              <a:rPr lang="fr-BE" dirty="0" smtClean="0"/>
              <a:t>  Relire </a:t>
            </a:r>
            <a:r>
              <a:rPr lang="fr-BE" dirty="0"/>
              <a:t>souvent les livres </a:t>
            </a:r>
            <a:r>
              <a:rPr lang="fr-BE" dirty="0" smtClean="0"/>
              <a:t>préférés</a:t>
            </a:r>
          </a:p>
          <a:p>
            <a:pPr fontAlgn="t"/>
            <a:endParaRPr lang="fr-BE" dirty="0"/>
          </a:p>
          <a:p>
            <a:pPr fontAlgn="t"/>
            <a:r>
              <a:rPr lang="fr-BE" dirty="0"/>
              <a:t>3. </a:t>
            </a:r>
            <a:r>
              <a:rPr lang="fr-BE" dirty="0" smtClean="0"/>
              <a:t>  Faire </a:t>
            </a:r>
            <a:r>
              <a:rPr lang="fr-BE" dirty="0"/>
              <a:t>des liens entre le langage du livre et le langage de </a:t>
            </a:r>
            <a:r>
              <a:rPr lang="fr-BE" dirty="0" smtClean="0"/>
              <a:t>l’enfant</a:t>
            </a:r>
          </a:p>
          <a:p>
            <a:pPr fontAlgn="t"/>
            <a:r>
              <a:rPr lang="fr-BE" dirty="0" smtClean="0"/>
              <a:t>  </a:t>
            </a:r>
            <a:endParaRPr lang="fr-BE" dirty="0"/>
          </a:p>
          <a:p>
            <a:pPr fontAlgn="t"/>
            <a:r>
              <a:rPr lang="fr-BE" dirty="0"/>
              <a:t>4. </a:t>
            </a:r>
            <a:r>
              <a:rPr lang="fr-BE" dirty="0" smtClean="0"/>
              <a:t>  Etre </a:t>
            </a:r>
            <a:r>
              <a:rPr lang="fr-BE" dirty="0"/>
              <a:t>attentif aux signaux que donne l’enfant </a:t>
            </a:r>
            <a:endParaRPr lang="fr-BE" dirty="0" smtClean="0"/>
          </a:p>
          <a:p>
            <a:pPr fontAlgn="t"/>
            <a:endParaRPr lang="fr-BE" dirty="0"/>
          </a:p>
          <a:p>
            <a:pPr fontAlgn="t"/>
            <a:r>
              <a:rPr lang="fr-BE" dirty="0"/>
              <a:t>5. </a:t>
            </a:r>
            <a:r>
              <a:rPr lang="fr-BE" dirty="0" smtClean="0"/>
              <a:t>  Parler </a:t>
            </a:r>
            <a:r>
              <a:rPr lang="fr-BE" dirty="0"/>
              <a:t>du code écrit </a:t>
            </a:r>
            <a:endParaRPr lang="fr-BE" dirty="0" smtClean="0"/>
          </a:p>
          <a:p>
            <a:pPr fontAlgn="t"/>
            <a:endParaRPr lang="fr-BE" dirty="0"/>
          </a:p>
          <a:p>
            <a:pPr fontAlgn="t"/>
            <a:r>
              <a:rPr lang="fr-BE" dirty="0"/>
              <a:t>6. </a:t>
            </a:r>
            <a:r>
              <a:rPr lang="fr-BE" dirty="0" smtClean="0"/>
              <a:t> Lire </a:t>
            </a:r>
            <a:r>
              <a:rPr lang="fr-BE" dirty="0"/>
              <a:t>des textes variés </a:t>
            </a:r>
            <a:endParaRPr lang="fr-BE" dirty="0" smtClean="0"/>
          </a:p>
          <a:p>
            <a:pPr fontAlgn="t"/>
            <a:endParaRPr lang="fr-BE" dirty="0"/>
          </a:p>
        </p:txBody>
      </p:sp>
      <p:sp>
        <p:nvSpPr>
          <p:cNvPr id="5" name="Titre 1"/>
          <p:cNvSpPr>
            <a:spLocks noGrp="1"/>
          </p:cNvSpPr>
          <p:nvPr>
            <p:ph type="title"/>
          </p:nvPr>
        </p:nvSpPr>
        <p:spPr>
          <a:xfrm>
            <a:off x="838200" y="365125"/>
            <a:ext cx="10515600" cy="1325563"/>
          </a:xfrm>
        </p:spPr>
        <p:txBody>
          <a:bodyPr>
            <a:normAutofit/>
          </a:bodyPr>
          <a:lstStyle/>
          <a:p>
            <a:r>
              <a:rPr lang="en-US" sz="4000" dirty="0"/>
              <a:t>2. Comment </a:t>
            </a:r>
            <a:r>
              <a:rPr lang="en-US" sz="4000" dirty="0" err="1"/>
              <a:t>créer</a:t>
            </a:r>
            <a:r>
              <a:rPr lang="en-US" sz="4000" dirty="0"/>
              <a:t> un </a:t>
            </a:r>
            <a:r>
              <a:rPr lang="en-US" sz="4000" dirty="0" err="1"/>
              <a:t>climat</a:t>
            </a:r>
            <a:r>
              <a:rPr lang="en-US" sz="4000" dirty="0"/>
              <a:t> favorable pour faire la lecture avec </a:t>
            </a:r>
            <a:r>
              <a:rPr lang="en-US" sz="4000" dirty="0" err="1"/>
              <a:t>l’enfant</a:t>
            </a:r>
            <a:r>
              <a:rPr lang="en-US" sz="4000" dirty="0"/>
              <a:t>?</a:t>
            </a:r>
            <a:endParaRPr lang="fr-BE" sz="4000" dirty="0"/>
          </a:p>
        </p:txBody>
      </p:sp>
      <p:pic>
        <p:nvPicPr>
          <p:cNvPr id="3" name="Image 2"/>
          <p:cNvPicPr>
            <a:picLocks noChangeAspect="1"/>
          </p:cNvPicPr>
          <p:nvPr/>
        </p:nvPicPr>
        <p:blipFill>
          <a:blip r:embed="rId3"/>
          <a:stretch>
            <a:fillRect/>
          </a:stretch>
        </p:blipFill>
        <p:spPr>
          <a:xfrm>
            <a:off x="9710209" y="1690688"/>
            <a:ext cx="2152650" cy="2124075"/>
          </a:xfrm>
          <a:prstGeom prst="rect">
            <a:avLst/>
          </a:prstGeom>
        </p:spPr>
      </p:pic>
      <p:pic>
        <p:nvPicPr>
          <p:cNvPr id="7" name="Image 6"/>
          <p:cNvPicPr>
            <a:picLocks noChangeAspect="1"/>
          </p:cNvPicPr>
          <p:nvPr/>
        </p:nvPicPr>
        <p:blipFill>
          <a:blip r:embed="rId4"/>
          <a:stretch>
            <a:fillRect/>
          </a:stretch>
        </p:blipFill>
        <p:spPr>
          <a:xfrm>
            <a:off x="9690788" y="3944938"/>
            <a:ext cx="2172071" cy="2712387"/>
          </a:xfrm>
          <a:prstGeom prst="rect">
            <a:avLst/>
          </a:prstGeom>
        </p:spPr>
      </p:pic>
      <p:pic>
        <p:nvPicPr>
          <p:cNvPr id="9" name="Image 8"/>
          <p:cNvPicPr>
            <a:picLocks noChangeAspect="1"/>
          </p:cNvPicPr>
          <p:nvPr/>
        </p:nvPicPr>
        <p:blipFill>
          <a:blip r:embed="rId5"/>
          <a:stretch>
            <a:fillRect/>
          </a:stretch>
        </p:blipFill>
        <p:spPr>
          <a:xfrm>
            <a:off x="5655734" y="4444284"/>
            <a:ext cx="3183466" cy="2213041"/>
          </a:xfrm>
          <a:prstGeom prst="rect">
            <a:avLst/>
          </a:prstGeom>
        </p:spPr>
      </p:pic>
    </p:spTree>
    <p:extLst>
      <p:ext uri="{BB962C8B-B14F-4D97-AF65-F5344CB8AC3E}">
        <p14:creationId xmlns:p14="http://schemas.microsoft.com/office/powerpoint/2010/main" val="354767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80531" y="2044359"/>
            <a:ext cx="9590617" cy="3693319"/>
          </a:xfrm>
          <a:prstGeom prst="rect">
            <a:avLst/>
          </a:prstGeom>
          <a:noFill/>
        </p:spPr>
        <p:txBody>
          <a:bodyPr wrap="square" rtlCol="0">
            <a:spAutoFit/>
          </a:bodyPr>
          <a:lstStyle/>
          <a:p>
            <a:pPr marL="342900" indent="-342900" fontAlgn="t">
              <a:buAutoNum type="arabicPeriod"/>
            </a:pPr>
            <a:r>
              <a:rPr lang="fr-BE" dirty="0" smtClean="0"/>
              <a:t>Établir </a:t>
            </a:r>
            <a:r>
              <a:rPr lang="fr-BE" dirty="0"/>
              <a:t>une routine quotidienne  </a:t>
            </a:r>
            <a:endParaRPr lang="fr-BE" dirty="0" smtClean="0"/>
          </a:p>
          <a:p>
            <a:pPr marL="342900" indent="-342900" fontAlgn="t">
              <a:buAutoNum type="arabicPeriod"/>
            </a:pPr>
            <a:endParaRPr lang="fr-BE" dirty="0"/>
          </a:p>
          <a:p>
            <a:pPr fontAlgn="t"/>
            <a:r>
              <a:rPr lang="fr-BE" dirty="0"/>
              <a:t>2. </a:t>
            </a:r>
            <a:r>
              <a:rPr lang="fr-BE" dirty="0" smtClean="0"/>
              <a:t>  Relire </a:t>
            </a:r>
            <a:r>
              <a:rPr lang="fr-BE" dirty="0"/>
              <a:t>souvent les livres </a:t>
            </a:r>
            <a:r>
              <a:rPr lang="fr-BE" dirty="0" smtClean="0"/>
              <a:t>préférés</a:t>
            </a:r>
          </a:p>
          <a:p>
            <a:pPr fontAlgn="t"/>
            <a:endParaRPr lang="fr-BE" dirty="0"/>
          </a:p>
          <a:p>
            <a:pPr fontAlgn="t"/>
            <a:r>
              <a:rPr lang="fr-BE" dirty="0"/>
              <a:t>3. </a:t>
            </a:r>
            <a:r>
              <a:rPr lang="fr-BE" dirty="0" smtClean="0"/>
              <a:t>  Faire </a:t>
            </a:r>
            <a:r>
              <a:rPr lang="fr-BE" dirty="0"/>
              <a:t>des liens entre le langage du livre et le langage de </a:t>
            </a:r>
            <a:r>
              <a:rPr lang="fr-BE" dirty="0" smtClean="0"/>
              <a:t>l’enfant</a:t>
            </a:r>
          </a:p>
          <a:p>
            <a:pPr fontAlgn="t"/>
            <a:r>
              <a:rPr lang="fr-BE" dirty="0" smtClean="0"/>
              <a:t>  </a:t>
            </a:r>
            <a:endParaRPr lang="fr-BE" dirty="0"/>
          </a:p>
          <a:p>
            <a:pPr fontAlgn="t"/>
            <a:r>
              <a:rPr lang="fr-BE" dirty="0"/>
              <a:t>4. </a:t>
            </a:r>
            <a:r>
              <a:rPr lang="fr-BE" dirty="0" smtClean="0"/>
              <a:t>  Etre </a:t>
            </a:r>
            <a:r>
              <a:rPr lang="fr-BE" dirty="0"/>
              <a:t>attentif aux signaux que donne l’enfant </a:t>
            </a:r>
            <a:endParaRPr lang="fr-BE" dirty="0" smtClean="0"/>
          </a:p>
          <a:p>
            <a:pPr fontAlgn="t"/>
            <a:endParaRPr lang="fr-BE" dirty="0"/>
          </a:p>
          <a:p>
            <a:pPr fontAlgn="t"/>
            <a:r>
              <a:rPr lang="fr-BE" dirty="0"/>
              <a:t>5. </a:t>
            </a:r>
            <a:r>
              <a:rPr lang="fr-BE" dirty="0" smtClean="0"/>
              <a:t>  Parler </a:t>
            </a:r>
            <a:r>
              <a:rPr lang="fr-BE" dirty="0"/>
              <a:t>du code écrit </a:t>
            </a:r>
            <a:endParaRPr lang="fr-BE" dirty="0" smtClean="0"/>
          </a:p>
          <a:p>
            <a:pPr fontAlgn="t"/>
            <a:endParaRPr lang="fr-BE" dirty="0"/>
          </a:p>
          <a:p>
            <a:pPr fontAlgn="t"/>
            <a:r>
              <a:rPr lang="fr-BE" dirty="0"/>
              <a:t>6. </a:t>
            </a:r>
            <a:r>
              <a:rPr lang="fr-BE" dirty="0" smtClean="0"/>
              <a:t> Lire </a:t>
            </a:r>
            <a:r>
              <a:rPr lang="fr-BE" dirty="0"/>
              <a:t>des textes variés </a:t>
            </a:r>
            <a:endParaRPr lang="fr-BE" dirty="0" smtClean="0"/>
          </a:p>
          <a:p>
            <a:pPr fontAlgn="t"/>
            <a:endParaRPr lang="fr-BE" dirty="0"/>
          </a:p>
          <a:p>
            <a:pPr fontAlgn="t"/>
            <a:r>
              <a:rPr lang="fr-BE" dirty="0"/>
              <a:t>7. </a:t>
            </a:r>
            <a:r>
              <a:rPr lang="fr-BE" dirty="0" smtClean="0"/>
              <a:t> Lire </a:t>
            </a:r>
            <a:r>
              <a:rPr lang="fr-BE" dirty="0"/>
              <a:t>avec l’apprenti lecteur</a:t>
            </a:r>
          </a:p>
        </p:txBody>
      </p:sp>
      <p:sp>
        <p:nvSpPr>
          <p:cNvPr id="5" name="Titre 1"/>
          <p:cNvSpPr>
            <a:spLocks noGrp="1"/>
          </p:cNvSpPr>
          <p:nvPr>
            <p:ph type="title"/>
          </p:nvPr>
        </p:nvSpPr>
        <p:spPr>
          <a:xfrm>
            <a:off x="838200" y="365125"/>
            <a:ext cx="10515600" cy="1325563"/>
          </a:xfrm>
        </p:spPr>
        <p:txBody>
          <a:bodyPr>
            <a:normAutofit/>
          </a:bodyPr>
          <a:lstStyle/>
          <a:p>
            <a:r>
              <a:rPr lang="en-US" sz="4000" dirty="0"/>
              <a:t>2. Comment </a:t>
            </a:r>
            <a:r>
              <a:rPr lang="en-US" sz="4000" dirty="0" err="1"/>
              <a:t>créer</a:t>
            </a:r>
            <a:r>
              <a:rPr lang="en-US" sz="4000" dirty="0"/>
              <a:t> un </a:t>
            </a:r>
            <a:r>
              <a:rPr lang="en-US" sz="4000" dirty="0" err="1"/>
              <a:t>climat</a:t>
            </a:r>
            <a:r>
              <a:rPr lang="en-US" sz="4000" dirty="0"/>
              <a:t> favorable pour faire la lecture avec </a:t>
            </a:r>
            <a:r>
              <a:rPr lang="en-US" sz="4000" dirty="0" err="1"/>
              <a:t>l’enfant</a:t>
            </a:r>
            <a:r>
              <a:rPr lang="en-US" sz="4000" dirty="0"/>
              <a:t>?</a:t>
            </a:r>
            <a:endParaRPr lang="fr-BE" sz="4000"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6825" y="4504267"/>
            <a:ext cx="2669024" cy="1999192"/>
          </a:xfrm>
          <a:prstGeom prst="rect">
            <a:avLst/>
          </a:prstGeom>
        </p:spPr>
      </p:pic>
      <p:sp>
        <p:nvSpPr>
          <p:cNvPr id="7" name="Rectangle 6"/>
          <p:cNvSpPr/>
          <p:nvPr/>
        </p:nvSpPr>
        <p:spPr>
          <a:xfrm>
            <a:off x="6750211" y="5935902"/>
            <a:ext cx="1739579" cy="3693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alibri" panose="020F0502020204030204" pitchFamily="34" charset="0"/>
                <a:cs typeface="Times New Roman" panose="02020603050405020304" pitchFamily="18" charset="0"/>
              </a:rPr>
              <a:t>(Dionne, 2013)   </a:t>
            </a:r>
            <a:endParaRPr lang="fr-BE" dirty="0"/>
          </a:p>
        </p:txBody>
      </p:sp>
    </p:spTree>
    <p:extLst>
      <p:ext uri="{BB962C8B-B14F-4D97-AF65-F5344CB8AC3E}">
        <p14:creationId xmlns:p14="http://schemas.microsoft.com/office/powerpoint/2010/main" val="352382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sp>
        <p:nvSpPr>
          <p:cNvPr id="3" name="Espace réservé du contenu 2"/>
          <p:cNvSpPr>
            <a:spLocks noGrp="1"/>
          </p:cNvSpPr>
          <p:nvPr>
            <p:ph idx="1"/>
          </p:nvPr>
        </p:nvSpPr>
        <p:spPr/>
        <p:txBody>
          <a:bodyPr/>
          <a:lstStyle/>
          <a:p>
            <a:pPr marL="0" indent="0">
              <a:buNone/>
            </a:pPr>
            <a:endParaRPr lang="fr-BE" dirty="0" smtClean="0"/>
          </a:p>
          <a:p>
            <a:pPr marL="0" indent="0">
              <a:buNone/>
            </a:pPr>
            <a:endParaRPr lang="fr-BE" dirty="0"/>
          </a:p>
          <a:p>
            <a:pPr marL="0" indent="0">
              <a:buNone/>
            </a:pPr>
            <a:endParaRPr lang="fr-BE" dirty="0" smtClean="0"/>
          </a:p>
          <a:p>
            <a:pPr marL="0" indent="0">
              <a:buNone/>
            </a:pPr>
            <a:endParaRPr lang="fr-BE" dirty="0"/>
          </a:p>
          <a:p>
            <a:pPr marL="0" indent="0">
              <a:buNone/>
            </a:pPr>
            <a:r>
              <a:rPr lang="fr-BE" i="1" dirty="0" smtClean="0"/>
              <a:t>V</a:t>
            </a:r>
            <a:r>
              <a:rPr lang="ro-RO" i="1" dirty="0" smtClean="0"/>
              <a:t>ă </a:t>
            </a:r>
            <a:r>
              <a:rPr lang="ro-RO" i="1" dirty="0"/>
              <a:t>mulţumesc pentru atenţie</a:t>
            </a:r>
            <a:endParaRPr lang="fr-BE" dirty="0"/>
          </a:p>
        </p:txBody>
      </p:sp>
      <p:pic>
        <p:nvPicPr>
          <p:cNvPr id="5" name="Image 4"/>
          <p:cNvPicPr>
            <a:picLocks noChangeAspect="1"/>
          </p:cNvPicPr>
          <p:nvPr/>
        </p:nvPicPr>
        <p:blipFill>
          <a:blip r:embed="rId2"/>
          <a:stretch>
            <a:fillRect/>
          </a:stretch>
        </p:blipFill>
        <p:spPr>
          <a:xfrm>
            <a:off x="8010525" y="1825625"/>
            <a:ext cx="3343275" cy="3305175"/>
          </a:xfrm>
          <a:prstGeom prst="rect">
            <a:avLst/>
          </a:prstGeom>
        </p:spPr>
      </p:pic>
    </p:spTree>
    <p:extLst>
      <p:ext uri="{BB962C8B-B14F-4D97-AF65-F5344CB8AC3E}">
        <p14:creationId xmlns:p14="http://schemas.microsoft.com/office/powerpoint/2010/main" val="394290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Plan </a:t>
            </a:r>
            <a:endParaRPr lang="fr-BE" b="1" dirty="0"/>
          </a:p>
        </p:txBody>
      </p:sp>
      <p:sp>
        <p:nvSpPr>
          <p:cNvPr id="3" name="Espace réservé du contenu 2"/>
          <p:cNvSpPr>
            <a:spLocks noGrp="1"/>
          </p:cNvSpPr>
          <p:nvPr>
            <p:ph idx="1"/>
          </p:nvPr>
        </p:nvSpPr>
        <p:spPr>
          <a:xfrm>
            <a:off x="838201" y="2028825"/>
            <a:ext cx="10761132" cy="4351338"/>
          </a:xfrm>
        </p:spPr>
        <p:txBody>
          <a:bodyPr/>
          <a:lstStyle/>
          <a:p>
            <a:pPr marL="0" indent="0">
              <a:buNone/>
            </a:pPr>
            <a:r>
              <a:rPr lang="en-US" dirty="0" smtClean="0">
                <a:latin typeface="Calibri" panose="020F0502020204030204" pitchFamily="34" charset="0"/>
                <a:cs typeface="Times New Roman" panose="02020603050405020304" pitchFamily="18" charset="0"/>
              </a:rPr>
              <a:t>1. Les  </a:t>
            </a:r>
            <a:r>
              <a:rPr lang="en-US" dirty="0" err="1">
                <a:latin typeface="Calibri" panose="020F0502020204030204" pitchFamily="34" charset="0"/>
                <a:cs typeface="Times New Roman" panose="02020603050405020304" pitchFamily="18" charset="0"/>
              </a:rPr>
              <a:t>facteurs</a:t>
            </a:r>
            <a:r>
              <a:rPr lang="en-US" dirty="0">
                <a:latin typeface="Calibri" panose="020F0502020204030204" pitchFamily="34" charset="0"/>
                <a:cs typeface="Times New Roman" panose="02020603050405020304" pitchFamily="18" charset="0"/>
              </a:rPr>
              <a:t> de </a:t>
            </a:r>
            <a:r>
              <a:rPr lang="en-US" dirty="0" err="1">
                <a:latin typeface="Calibri" panose="020F0502020204030204" pitchFamily="34" charset="0"/>
                <a:cs typeface="Times New Roman" panose="02020603050405020304" pitchFamily="18" charset="0"/>
              </a:rPr>
              <a:t>réussite</a:t>
            </a:r>
            <a:r>
              <a:rPr lang="en-US" dirty="0">
                <a:latin typeface="Calibri" panose="020F0502020204030204" pitchFamily="34" charset="0"/>
                <a:cs typeface="Times New Roman" panose="02020603050405020304" pitchFamily="18" charset="0"/>
              </a:rPr>
              <a:t> des </a:t>
            </a:r>
            <a:r>
              <a:rPr lang="en-US" dirty="0" err="1">
                <a:latin typeface="Calibri" panose="020F0502020204030204" pitchFamily="34" charset="0"/>
                <a:cs typeface="Times New Roman" panose="02020603050405020304" pitchFamily="18" charset="0"/>
              </a:rPr>
              <a:t>programmes</a:t>
            </a:r>
            <a:r>
              <a:rPr lang="en-US" dirty="0">
                <a:latin typeface="Calibri" panose="020F0502020204030204" pitchFamily="34" charset="0"/>
                <a:cs typeface="Times New Roman" panose="02020603050405020304" pitchFamily="18" charset="0"/>
              </a:rPr>
              <a:t> de </a:t>
            </a:r>
            <a:r>
              <a:rPr lang="en-US" dirty="0" err="1">
                <a:latin typeface="Calibri" panose="020F0502020204030204" pitchFamily="34" charset="0"/>
                <a:cs typeface="Times New Roman" panose="02020603050405020304" pitchFamily="18" charset="0"/>
              </a:rPr>
              <a:t>littératie</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familiale</a:t>
            </a:r>
            <a:r>
              <a:rPr lang="en-US" dirty="0">
                <a:latin typeface="Calibri" panose="020F0502020204030204" pitchFamily="34" charset="0"/>
                <a:cs typeface="Times New Roman" panose="02020603050405020304" pitchFamily="18" charset="0"/>
              </a:rPr>
              <a:t> </a:t>
            </a:r>
            <a:endParaRPr lang="en-US" dirty="0" smtClean="0">
              <a:latin typeface="Calibri" panose="020F0502020204030204" pitchFamily="34" charset="0"/>
              <a:cs typeface="Times New Roman" panose="02020603050405020304" pitchFamily="18" charset="0"/>
            </a:endParaRPr>
          </a:p>
          <a:p>
            <a:pPr marL="0" indent="0">
              <a:buNone/>
            </a:pPr>
            <a:endParaRPr lang="en-US" sz="2900" dirty="0">
              <a:solidFill>
                <a:schemeClr val="accent1"/>
              </a:solidFill>
              <a:latin typeface="Calibri" panose="020F0502020204030204" pitchFamily="34" charset="0"/>
              <a:ea typeface="+mj-ea"/>
              <a:cs typeface="Times New Roman" panose="02020603050405020304" pitchFamily="18" charset="0"/>
            </a:endParaRPr>
          </a:p>
          <a:p>
            <a:pPr marL="0" indent="0">
              <a:buNone/>
            </a:pPr>
            <a:r>
              <a:rPr lang="en-US" dirty="0" smtClean="0">
                <a:latin typeface="Calibri" panose="020F0502020204030204" pitchFamily="34" charset="0"/>
                <a:cs typeface="Times New Roman" panose="02020603050405020304" pitchFamily="18" charset="0"/>
              </a:rPr>
              <a:t>2. Comment </a:t>
            </a:r>
            <a:r>
              <a:rPr lang="en-US" dirty="0" err="1" smtClean="0">
                <a:latin typeface="Calibri" panose="020F0502020204030204" pitchFamily="34" charset="0"/>
                <a:cs typeface="Times New Roman" panose="02020603050405020304" pitchFamily="18" charset="0"/>
              </a:rPr>
              <a:t>créer</a:t>
            </a:r>
            <a:r>
              <a:rPr lang="en-US" dirty="0" smtClean="0">
                <a:latin typeface="Calibri" panose="020F0502020204030204" pitchFamily="34" charset="0"/>
                <a:cs typeface="Times New Roman" panose="02020603050405020304" pitchFamily="18" charset="0"/>
              </a:rPr>
              <a:t> un </a:t>
            </a:r>
            <a:r>
              <a:rPr lang="en-US" dirty="0" err="1" smtClean="0">
                <a:latin typeface="Calibri" panose="020F0502020204030204" pitchFamily="34" charset="0"/>
                <a:cs typeface="Times New Roman" panose="02020603050405020304" pitchFamily="18" charset="0"/>
              </a:rPr>
              <a:t>climat</a:t>
            </a:r>
            <a:r>
              <a:rPr lang="en-US" dirty="0" smtClean="0">
                <a:latin typeface="Calibri" panose="020F0502020204030204" pitchFamily="34" charset="0"/>
                <a:cs typeface="Times New Roman" panose="02020603050405020304" pitchFamily="18" charset="0"/>
              </a:rPr>
              <a:t> favorable pour faire la lecture avec </a:t>
            </a:r>
            <a:r>
              <a:rPr lang="en-US" dirty="0" err="1" smtClean="0">
                <a:latin typeface="Calibri" panose="020F0502020204030204" pitchFamily="34" charset="0"/>
                <a:cs typeface="Times New Roman" panose="02020603050405020304" pitchFamily="18" charset="0"/>
              </a:rPr>
              <a:t>l’enfant</a:t>
            </a:r>
            <a:r>
              <a:rPr lang="en-US" dirty="0" smtClean="0">
                <a:latin typeface="Calibri" panose="020F0502020204030204" pitchFamily="34" charset="0"/>
                <a:cs typeface="Times New Roman" panose="02020603050405020304" pitchFamily="18" charset="0"/>
              </a:rPr>
              <a:t>?  </a:t>
            </a:r>
            <a:endParaRPr lang="fr-BE"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123" y="4695826"/>
            <a:ext cx="4615877" cy="2162174"/>
          </a:xfrm>
          <a:prstGeom prst="rect">
            <a:avLst/>
          </a:prstGeom>
        </p:spPr>
      </p:pic>
    </p:spTree>
    <p:extLst>
      <p:ext uri="{BB962C8B-B14F-4D97-AF65-F5344CB8AC3E}">
        <p14:creationId xmlns:p14="http://schemas.microsoft.com/office/powerpoint/2010/main" val="3984416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Bibliographie</a:t>
            </a:r>
            <a:endParaRPr lang="fr-BE" dirty="0"/>
          </a:p>
        </p:txBody>
      </p:sp>
      <p:sp>
        <p:nvSpPr>
          <p:cNvPr id="3" name="Espace réservé du contenu 2"/>
          <p:cNvSpPr>
            <a:spLocks noGrp="1"/>
          </p:cNvSpPr>
          <p:nvPr>
            <p:ph idx="1"/>
          </p:nvPr>
        </p:nvSpPr>
        <p:spPr/>
        <p:txBody>
          <a:bodyPr>
            <a:normAutofit fontScale="92500" lnSpcReduction="20000"/>
          </a:bodyPr>
          <a:lstStyle/>
          <a:p>
            <a:r>
              <a:rPr lang="fr-FR" dirty="0"/>
              <a:t>Beauregard, F., Carignan, I. &amp; </a:t>
            </a:r>
            <a:r>
              <a:rPr lang="fr-FR" dirty="0" err="1"/>
              <a:t>Létourneau</a:t>
            </a:r>
            <a:r>
              <a:rPr lang="fr-FR" dirty="0"/>
              <a:t>, M.-D. (</a:t>
            </a:r>
            <a:r>
              <a:rPr lang="fr-FR" i="1" dirty="0"/>
              <a:t>2011</a:t>
            </a:r>
            <a:r>
              <a:rPr lang="fr-FR" dirty="0"/>
              <a:t>). </a:t>
            </a:r>
            <a:r>
              <a:rPr lang="fr-FR" i="1" dirty="0"/>
              <a:t>Recension des écrits scientifiques sur la </a:t>
            </a:r>
            <a:r>
              <a:rPr lang="fr-FR" i="1" dirty="0" err="1"/>
              <a:t>littératie</a:t>
            </a:r>
            <a:r>
              <a:rPr lang="fr-FR" i="1" dirty="0"/>
              <a:t> familiale et communautaire </a:t>
            </a:r>
            <a:r>
              <a:rPr lang="fr-FR" dirty="0"/>
              <a:t>(Rapport</a:t>
            </a:r>
            <a:r>
              <a:rPr lang="fr-FR" dirty="0" smtClean="0"/>
              <a:t>).</a:t>
            </a:r>
          </a:p>
          <a:p>
            <a:r>
              <a:rPr lang="fr-BE" dirty="0">
                <a:hlinkClick r:id="rId2"/>
              </a:rPr>
              <a:t>https://www.youtube.com/watch?v=_</a:t>
            </a:r>
            <a:r>
              <a:rPr lang="fr-BE" dirty="0" smtClean="0">
                <a:hlinkClick r:id="rId2"/>
              </a:rPr>
              <a:t>Nc_8Ry9wX8</a:t>
            </a:r>
            <a:endParaRPr lang="fr-BE" dirty="0" smtClean="0"/>
          </a:p>
          <a:p>
            <a:endParaRPr lang="fr-BE" dirty="0" smtClean="0"/>
          </a:p>
          <a:p>
            <a:r>
              <a:rPr lang="fr-BE" dirty="0"/>
              <a:t>Schillings, Dupont, </a:t>
            </a:r>
            <a:r>
              <a:rPr lang="fr-BE" dirty="0" err="1"/>
              <a:t>Dejaegher</a:t>
            </a:r>
            <a:r>
              <a:rPr lang="fr-BE" dirty="0"/>
              <a:t>, Géron et  </a:t>
            </a:r>
            <a:r>
              <a:rPr lang="fr-BE" dirty="0" err="1"/>
              <a:t>Matoul</a:t>
            </a:r>
            <a:r>
              <a:rPr lang="fr-BE" dirty="0"/>
              <a:t> </a:t>
            </a:r>
            <a:r>
              <a:rPr lang="fr-BE" dirty="0"/>
              <a:t>(</a:t>
            </a:r>
            <a:r>
              <a:rPr lang="fr-BE" dirty="0" smtClean="0"/>
              <a:t>2018).</a:t>
            </a:r>
            <a:r>
              <a:rPr lang="fr-FR" dirty="0"/>
              <a:t> </a:t>
            </a:r>
            <a:r>
              <a:rPr lang="fr-FR" i="1" dirty="0" err="1" smtClean="0"/>
              <a:t>Pirls</a:t>
            </a:r>
            <a:r>
              <a:rPr lang="fr-FR" i="1" dirty="0" smtClean="0"/>
              <a:t> 2016. Étude </a:t>
            </a:r>
            <a:r>
              <a:rPr lang="fr-FR" i="1" dirty="0"/>
              <a:t>internationale sur les compétences en </a:t>
            </a:r>
            <a:r>
              <a:rPr lang="fr-FR" i="1" dirty="0" smtClean="0"/>
              <a:t>lecture</a:t>
            </a:r>
            <a:r>
              <a:rPr lang="fr-FR" dirty="0" smtClean="0"/>
              <a:t>. Rapport final.</a:t>
            </a:r>
            <a:r>
              <a:rPr lang="fr-BE" dirty="0"/>
              <a:t> Liège : </a:t>
            </a:r>
            <a:r>
              <a:rPr lang="fr-BE" dirty="0" smtClean="0"/>
              <a:t>Service </a:t>
            </a:r>
            <a:r>
              <a:rPr lang="fr-FR" dirty="0" smtClean="0"/>
              <a:t>d’Analyse </a:t>
            </a:r>
            <a:r>
              <a:rPr lang="fr-FR" dirty="0"/>
              <a:t>des Systèmes et des Pratiques d’enseignement de l’Université.</a:t>
            </a:r>
          </a:p>
          <a:p>
            <a:endParaRPr lang="fr-BE" dirty="0" smtClean="0"/>
          </a:p>
          <a:p>
            <a:r>
              <a:rPr lang="en-US" dirty="0" smtClean="0">
                <a:latin typeface="Calibri" panose="020F0502020204030204" pitchFamily="34" charset="0"/>
                <a:cs typeface="Times New Roman" panose="02020603050405020304" pitchFamily="18" charset="0"/>
              </a:rPr>
              <a:t>Dionne, A.M. (2013).</a:t>
            </a:r>
            <a:r>
              <a:rPr lang="fr-FR" dirty="0" smtClean="0"/>
              <a:t>Le </a:t>
            </a:r>
            <a:r>
              <a:rPr lang="fr-FR" dirty="0"/>
              <a:t>plaisir de lire avec son enfant: un enjeu déterminant pour une pratique de </a:t>
            </a:r>
            <a:r>
              <a:rPr lang="fr-FR" dirty="0" err="1"/>
              <a:t>littératie</a:t>
            </a:r>
            <a:r>
              <a:rPr lang="fr-FR" dirty="0"/>
              <a:t> familiale aux multiples </a:t>
            </a:r>
            <a:r>
              <a:rPr lang="fr-FR" dirty="0" smtClean="0"/>
              <a:t>facettes.</a:t>
            </a:r>
            <a:r>
              <a:rPr lang="fr-BE" dirty="0"/>
              <a:t> </a:t>
            </a:r>
            <a:r>
              <a:rPr lang="fr-BE" dirty="0" smtClean="0">
                <a:hlinkClick r:id="rId3"/>
              </a:rPr>
              <a:t>https</a:t>
            </a:r>
            <a:r>
              <a:rPr lang="fr-BE" dirty="0">
                <a:hlinkClick r:id="rId3"/>
              </a:rPr>
              <a:t>://</a:t>
            </a:r>
            <a:r>
              <a:rPr lang="fr-BE" dirty="0" smtClean="0">
                <a:hlinkClick r:id="rId3"/>
              </a:rPr>
              <a:t>www.forumlecture.ch/myUploadData/files/2013_3_Dionne.pdf</a:t>
            </a:r>
            <a:endParaRPr lang="fr-BE" dirty="0" smtClean="0"/>
          </a:p>
          <a:p>
            <a:endParaRPr lang="fr-BE" dirty="0" smtClean="0"/>
          </a:p>
          <a:p>
            <a:endParaRPr lang="fr-BE" dirty="0" smtClean="0"/>
          </a:p>
          <a:p>
            <a:endParaRPr lang="fr-BE" dirty="0"/>
          </a:p>
        </p:txBody>
      </p:sp>
    </p:spTree>
    <p:extLst>
      <p:ext uri="{BB962C8B-B14F-4D97-AF65-F5344CB8AC3E}">
        <p14:creationId xmlns:p14="http://schemas.microsoft.com/office/powerpoint/2010/main" val="3591680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38200" y="1944687"/>
            <a:ext cx="9225643" cy="5355312"/>
          </a:xfrm>
          <a:prstGeom prst="rect">
            <a:avLst/>
          </a:prstGeom>
          <a:noFill/>
        </p:spPr>
        <p:txBody>
          <a:bodyPr wrap="square" rtlCol="0">
            <a:spAutoFit/>
          </a:bodyPr>
          <a:lstStyle/>
          <a:p>
            <a:pPr marL="285750" indent="-285750">
              <a:buFont typeface="Wingdings" panose="05000000000000000000" pitchFamily="2" charset="2"/>
              <a:buChar char="v"/>
            </a:pPr>
            <a:r>
              <a:rPr lang="fr-BE" b="1" dirty="0" err="1" smtClean="0"/>
              <a:t>Littératie</a:t>
            </a:r>
            <a:r>
              <a:rPr lang="fr-BE" dirty="0" smtClean="0"/>
              <a:t> est l’habileté, la confiance et la volonté d’interagir avec le langage pour acquérir , construire et communiquer un sens  dans tous les aspects de la vie quotidienne </a:t>
            </a:r>
          </a:p>
          <a:p>
            <a:endParaRPr lang="fr-BE" dirty="0" smtClean="0"/>
          </a:p>
          <a:p>
            <a:r>
              <a:rPr lang="fr-BE" dirty="0" smtClean="0"/>
              <a:t>	http: //eduaction.alberta.ca</a:t>
            </a:r>
          </a:p>
          <a:p>
            <a:endParaRPr lang="fr-BE" dirty="0"/>
          </a:p>
          <a:p>
            <a:endParaRPr lang="fr-BE" dirty="0" smtClean="0"/>
          </a:p>
          <a:p>
            <a:endParaRPr lang="fr-BE" dirty="0"/>
          </a:p>
          <a:p>
            <a:endParaRPr lang="fr-BE" dirty="0" smtClean="0"/>
          </a:p>
          <a:p>
            <a:pPr marL="285750" indent="-285750">
              <a:buFont typeface="Wingdings" panose="05000000000000000000" pitchFamily="2" charset="2"/>
              <a:buChar char="v"/>
            </a:pPr>
            <a:r>
              <a:rPr lang="fr-BE" b="1" dirty="0" err="1" smtClean="0"/>
              <a:t>Littératie</a:t>
            </a:r>
            <a:r>
              <a:rPr lang="fr-BE" b="1" dirty="0" smtClean="0"/>
              <a:t> familiale </a:t>
            </a:r>
            <a:r>
              <a:rPr lang="fr-BE" dirty="0" smtClean="0"/>
              <a:t>renvoie aux différentes interactions entre le parent et son enfant entourant la lecture et l’écriture dans la vie quotidienne (</a:t>
            </a:r>
            <a:r>
              <a:rPr lang="fr-BE" dirty="0" err="1" smtClean="0"/>
              <a:t>Saint-laurent</a:t>
            </a:r>
            <a:r>
              <a:rPr lang="fr-BE" dirty="0" smtClean="0"/>
              <a:t> et </a:t>
            </a:r>
            <a:r>
              <a:rPr lang="fr-BE" dirty="0" err="1" smtClean="0"/>
              <a:t>Giasson</a:t>
            </a:r>
            <a:r>
              <a:rPr lang="fr-BE" dirty="0" smtClean="0"/>
              <a:t>, 2006).</a:t>
            </a:r>
          </a:p>
          <a:p>
            <a:r>
              <a:rPr lang="fr-FR" dirty="0"/>
              <a:t>	</a:t>
            </a:r>
            <a:endParaRPr lang="fr-FR" dirty="0" smtClean="0"/>
          </a:p>
          <a:p>
            <a:r>
              <a:rPr lang="fr-FR" dirty="0" smtClean="0"/>
              <a:t>Elle vise aussi  les activités </a:t>
            </a:r>
            <a:r>
              <a:rPr lang="fr-FR" dirty="0"/>
              <a:t>qui </a:t>
            </a:r>
            <a:r>
              <a:rPr lang="fr-FR" dirty="0" smtClean="0"/>
              <a:t>cherchent à </a:t>
            </a:r>
            <a:r>
              <a:rPr lang="fr-FR" dirty="0"/>
              <a:t>encourager les parents dans le </a:t>
            </a:r>
            <a:r>
              <a:rPr lang="fr-FR" dirty="0" smtClean="0"/>
              <a:t>développement </a:t>
            </a:r>
            <a:r>
              <a:rPr lang="fr-FR" dirty="0"/>
              <a:t>de la </a:t>
            </a:r>
            <a:r>
              <a:rPr lang="fr-FR" dirty="0" err="1"/>
              <a:t>littératie</a:t>
            </a:r>
            <a:r>
              <a:rPr lang="fr-FR" dirty="0"/>
              <a:t> de leurs </a:t>
            </a:r>
            <a:r>
              <a:rPr lang="fr-FR" dirty="0" smtClean="0"/>
              <a:t>enfants. </a:t>
            </a:r>
            <a:endParaRPr lang="fr-BE" dirty="0" smtClean="0"/>
          </a:p>
          <a:p>
            <a:r>
              <a:rPr lang="fr-BE" dirty="0" smtClean="0"/>
              <a:t> </a:t>
            </a:r>
          </a:p>
          <a:p>
            <a:endParaRPr lang="fr-BE" dirty="0"/>
          </a:p>
          <a:p>
            <a:endParaRPr lang="fr-BE" dirty="0" smtClean="0"/>
          </a:p>
          <a:p>
            <a:endParaRPr lang="fr-BE" dirty="0" smtClean="0"/>
          </a:p>
          <a:p>
            <a:endParaRPr lang="fr-BE" dirty="0"/>
          </a:p>
          <a:p>
            <a:endParaRPr lang="fr-BE" dirty="0"/>
          </a:p>
        </p:txBody>
      </p:sp>
      <p:sp>
        <p:nvSpPr>
          <p:cNvPr id="6" name="Titre 1"/>
          <p:cNvSpPr>
            <a:spLocks noGrp="1"/>
          </p:cNvSpPr>
          <p:nvPr>
            <p:ph type="title"/>
          </p:nvPr>
        </p:nvSpPr>
        <p:spPr>
          <a:xfrm>
            <a:off x="838200" y="365125"/>
            <a:ext cx="10515600" cy="1325563"/>
          </a:xfrm>
        </p:spPr>
        <p:txBody>
          <a:bodyPr>
            <a:normAutofit/>
          </a:bodyPr>
          <a:lstStyle/>
          <a:p>
            <a:r>
              <a:rPr lang="en-US" sz="2900" dirty="0">
                <a:latin typeface="Calibri" panose="020F0502020204030204" pitchFamily="34" charset="0"/>
                <a:cs typeface="Times New Roman" panose="02020603050405020304" pitchFamily="18" charset="0"/>
              </a:rPr>
              <a:t>1. Les  </a:t>
            </a:r>
            <a:r>
              <a:rPr lang="en-US" sz="2900" dirty="0" err="1">
                <a:latin typeface="Calibri" panose="020F0502020204030204" pitchFamily="34" charset="0"/>
                <a:cs typeface="Times New Roman" panose="02020603050405020304" pitchFamily="18" charset="0"/>
              </a:rPr>
              <a:t>facteurs</a:t>
            </a:r>
            <a:r>
              <a:rPr lang="en-US" sz="2900" dirty="0">
                <a:latin typeface="Calibri" panose="020F0502020204030204" pitchFamily="34" charset="0"/>
                <a:cs typeface="Times New Roman" panose="02020603050405020304" pitchFamily="18" charset="0"/>
              </a:rPr>
              <a:t> de </a:t>
            </a:r>
            <a:r>
              <a:rPr lang="en-US" sz="2900" dirty="0" err="1">
                <a:latin typeface="Calibri" panose="020F0502020204030204" pitchFamily="34" charset="0"/>
                <a:cs typeface="Times New Roman" panose="02020603050405020304" pitchFamily="18" charset="0"/>
              </a:rPr>
              <a:t>réussite</a:t>
            </a:r>
            <a:r>
              <a:rPr lang="en-US" sz="2900" dirty="0">
                <a:latin typeface="Calibri" panose="020F0502020204030204" pitchFamily="34" charset="0"/>
                <a:cs typeface="Times New Roman" panose="02020603050405020304" pitchFamily="18" charset="0"/>
              </a:rPr>
              <a:t> des </a:t>
            </a:r>
            <a:r>
              <a:rPr lang="en-US" sz="2900" dirty="0" err="1">
                <a:latin typeface="Calibri" panose="020F0502020204030204" pitchFamily="34" charset="0"/>
                <a:cs typeface="Times New Roman" panose="02020603050405020304" pitchFamily="18" charset="0"/>
              </a:rPr>
              <a:t>programmes</a:t>
            </a:r>
            <a:r>
              <a:rPr lang="en-US" sz="2900" dirty="0">
                <a:latin typeface="Calibri" panose="020F0502020204030204" pitchFamily="34" charset="0"/>
                <a:cs typeface="Times New Roman" panose="02020603050405020304" pitchFamily="18" charset="0"/>
              </a:rPr>
              <a:t> de </a:t>
            </a:r>
            <a:r>
              <a:rPr lang="en-US" sz="2900" dirty="0" err="1">
                <a:latin typeface="Calibri" panose="020F0502020204030204" pitchFamily="34" charset="0"/>
                <a:cs typeface="Times New Roman" panose="02020603050405020304" pitchFamily="18" charset="0"/>
              </a:rPr>
              <a:t>littératie</a:t>
            </a:r>
            <a:r>
              <a:rPr lang="en-US" sz="2900" dirty="0">
                <a:latin typeface="Calibri" panose="020F0502020204030204" pitchFamily="34" charset="0"/>
                <a:cs typeface="Times New Roman" panose="02020603050405020304" pitchFamily="18" charset="0"/>
              </a:rPr>
              <a:t> </a:t>
            </a:r>
            <a:r>
              <a:rPr lang="en-US" sz="2900" dirty="0" err="1">
                <a:latin typeface="Calibri" panose="020F0502020204030204" pitchFamily="34" charset="0"/>
                <a:cs typeface="Times New Roman" panose="02020603050405020304" pitchFamily="18" charset="0"/>
              </a:rPr>
              <a:t>familiale</a:t>
            </a:r>
            <a:r>
              <a:rPr lang="en-US" sz="2900" dirty="0">
                <a:latin typeface="Calibri" panose="020F0502020204030204" pitchFamily="34" charset="0"/>
                <a:cs typeface="Times New Roman" panose="02020603050405020304" pitchFamily="18" charset="0"/>
              </a:rPr>
              <a:t> </a:t>
            </a:r>
            <a:r>
              <a:rPr lang="en-US" sz="2900" dirty="0">
                <a:solidFill>
                  <a:schemeClr val="accent1"/>
                </a:solidFill>
                <a:latin typeface="Calibri" panose="020F0502020204030204" pitchFamily="34" charset="0"/>
                <a:cs typeface="Times New Roman" panose="02020603050405020304" pitchFamily="18" charset="0"/>
              </a:rPr>
              <a:t/>
            </a:r>
            <a:br>
              <a:rPr lang="en-US" sz="2900" dirty="0">
                <a:solidFill>
                  <a:schemeClr val="accent1"/>
                </a:solidFill>
                <a:latin typeface="Calibri" panose="020F0502020204030204" pitchFamily="34" charset="0"/>
                <a:cs typeface="Times New Roman" panose="02020603050405020304" pitchFamily="18" charset="0"/>
              </a:rPr>
            </a:br>
            <a:endParaRPr lang="fr-BE" sz="2900" dirty="0">
              <a:solidFill>
                <a:schemeClr val="accent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4642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766287623"/>
              </p:ext>
            </p:extLst>
          </p:nvPr>
        </p:nvGraphicFramePr>
        <p:xfrm>
          <a:off x="1896533" y="1608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p:cNvSpPr txBox="1"/>
          <p:nvPr/>
        </p:nvSpPr>
        <p:spPr>
          <a:xfrm>
            <a:off x="4080933" y="6327801"/>
            <a:ext cx="5638800" cy="369332"/>
          </a:xfrm>
          <a:prstGeom prst="rect">
            <a:avLst/>
          </a:prstGeom>
          <a:noFill/>
        </p:spPr>
        <p:txBody>
          <a:bodyPr wrap="square" rtlCol="0">
            <a:spAutoFit/>
          </a:bodyPr>
          <a:lstStyle/>
          <a:p>
            <a:r>
              <a:rPr lang="fr-BE" b="1" dirty="0" smtClean="0"/>
              <a:t>Figure 1 : </a:t>
            </a:r>
            <a:r>
              <a:rPr lang="fr-BE" dirty="0" smtClean="0"/>
              <a:t>Processus d’ acculturation en famille et à l’</a:t>
            </a:r>
            <a:r>
              <a:rPr lang="fr-BE" dirty="0"/>
              <a:t>é</a:t>
            </a:r>
            <a:r>
              <a:rPr lang="fr-BE" dirty="0" smtClean="0"/>
              <a:t>cole  </a:t>
            </a:r>
            <a:endParaRPr lang="fr-BE" dirty="0"/>
          </a:p>
        </p:txBody>
      </p:sp>
    </p:spTree>
    <p:extLst>
      <p:ext uri="{BB962C8B-B14F-4D97-AF65-F5344CB8AC3E}">
        <p14:creationId xmlns:p14="http://schemas.microsoft.com/office/powerpoint/2010/main" val="423652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942758967"/>
              </p:ext>
            </p:extLst>
          </p:nvPr>
        </p:nvGraphicFramePr>
        <p:xfrm>
          <a:off x="1049867" y="1690688"/>
          <a:ext cx="6858000" cy="4032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p:cNvSpPr txBox="1"/>
          <p:nvPr/>
        </p:nvSpPr>
        <p:spPr>
          <a:xfrm>
            <a:off x="4049024" y="5987535"/>
            <a:ext cx="1164486" cy="369332"/>
          </a:xfrm>
          <a:prstGeom prst="rect">
            <a:avLst/>
          </a:prstGeom>
          <a:noFill/>
        </p:spPr>
        <p:txBody>
          <a:bodyPr wrap="none" rtlCol="0">
            <a:spAutoFit/>
          </a:bodyPr>
          <a:lstStyle/>
          <a:p>
            <a:r>
              <a:rPr lang="fr-BE" b="1" dirty="0" smtClean="0"/>
              <a:t>48 études </a:t>
            </a:r>
            <a:endParaRPr lang="fr-BE" b="1" dirty="0"/>
          </a:p>
        </p:txBody>
      </p:sp>
      <p:sp>
        <p:nvSpPr>
          <p:cNvPr id="10" name="ZoneTexte 9"/>
          <p:cNvSpPr txBox="1"/>
          <p:nvPr/>
        </p:nvSpPr>
        <p:spPr>
          <a:xfrm>
            <a:off x="7907867" y="6297601"/>
            <a:ext cx="4244367" cy="369332"/>
          </a:xfrm>
          <a:prstGeom prst="rect">
            <a:avLst/>
          </a:prstGeom>
          <a:noFill/>
        </p:spPr>
        <p:txBody>
          <a:bodyPr wrap="none" rtlCol="0">
            <a:spAutoFit/>
          </a:bodyPr>
          <a:lstStyle/>
          <a:p>
            <a:r>
              <a:rPr lang="fr-BE" dirty="0" smtClean="0"/>
              <a:t>Beauregard, Carignan et Letourneau (2011)</a:t>
            </a:r>
            <a:endParaRPr lang="fr-BE" dirty="0"/>
          </a:p>
        </p:txBody>
      </p:sp>
      <p:sp>
        <p:nvSpPr>
          <p:cNvPr id="7" name="ZoneTexte 6"/>
          <p:cNvSpPr txBox="1"/>
          <p:nvPr/>
        </p:nvSpPr>
        <p:spPr>
          <a:xfrm>
            <a:off x="7907867" y="3342946"/>
            <a:ext cx="4072466" cy="1754326"/>
          </a:xfrm>
          <a:prstGeom prst="rect">
            <a:avLst/>
          </a:prstGeom>
          <a:noFill/>
        </p:spPr>
        <p:txBody>
          <a:bodyPr wrap="square" rtlCol="0">
            <a:spAutoFit/>
          </a:bodyPr>
          <a:lstStyle/>
          <a:p>
            <a:r>
              <a:rPr lang="fr-BE" b="1" dirty="0" smtClean="0"/>
              <a:t>Facteur 1 : </a:t>
            </a:r>
          </a:p>
          <a:p>
            <a:r>
              <a:rPr lang="fr-BE" dirty="0" smtClean="0"/>
              <a:t>Valoriser la culture des familles </a:t>
            </a:r>
          </a:p>
          <a:p>
            <a:endParaRPr lang="fr-BE" dirty="0" smtClean="0"/>
          </a:p>
          <a:p>
            <a:endParaRPr lang="fr-BE" dirty="0"/>
          </a:p>
          <a:p>
            <a:r>
              <a:rPr lang="fr-BE" b="1" dirty="0" smtClean="0"/>
              <a:t>Facteur 2 : </a:t>
            </a:r>
            <a:r>
              <a:rPr lang="fr-BE" dirty="0" smtClean="0"/>
              <a:t>Modifier les perceptions à l’égard de la lecture </a:t>
            </a:r>
            <a:endParaRPr lang="fr-BE" dirty="0"/>
          </a:p>
        </p:txBody>
      </p:sp>
      <p:sp>
        <p:nvSpPr>
          <p:cNvPr id="2" name="Flèche vers le bas 1"/>
          <p:cNvSpPr/>
          <p:nvPr/>
        </p:nvSpPr>
        <p:spPr>
          <a:xfrm rot="13221056">
            <a:off x="6448409" y="4090003"/>
            <a:ext cx="491066" cy="2040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Titre 1"/>
          <p:cNvSpPr>
            <a:spLocks noGrp="1"/>
          </p:cNvSpPr>
          <p:nvPr>
            <p:ph type="title"/>
          </p:nvPr>
        </p:nvSpPr>
        <p:spPr>
          <a:xfrm>
            <a:off x="838200" y="365125"/>
            <a:ext cx="10515600" cy="1325563"/>
          </a:xfrm>
        </p:spPr>
        <p:txBody>
          <a:bodyPr>
            <a:normAutofit/>
          </a:bodyPr>
          <a:lstStyle/>
          <a:p>
            <a:r>
              <a:rPr lang="en-US" sz="2900" dirty="0">
                <a:latin typeface="Calibri" panose="020F0502020204030204" pitchFamily="34" charset="0"/>
                <a:cs typeface="Times New Roman" panose="02020603050405020304" pitchFamily="18" charset="0"/>
              </a:rPr>
              <a:t>1. Les  </a:t>
            </a:r>
            <a:r>
              <a:rPr lang="en-US" sz="2900" dirty="0" err="1">
                <a:latin typeface="Calibri" panose="020F0502020204030204" pitchFamily="34" charset="0"/>
                <a:cs typeface="Times New Roman" panose="02020603050405020304" pitchFamily="18" charset="0"/>
              </a:rPr>
              <a:t>facteurs</a:t>
            </a:r>
            <a:r>
              <a:rPr lang="en-US" sz="2900" dirty="0">
                <a:latin typeface="Calibri" panose="020F0502020204030204" pitchFamily="34" charset="0"/>
                <a:cs typeface="Times New Roman" panose="02020603050405020304" pitchFamily="18" charset="0"/>
              </a:rPr>
              <a:t> de </a:t>
            </a:r>
            <a:r>
              <a:rPr lang="en-US" sz="2900" dirty="0" err="1">
                <a:latin typeface="Calibri" panose="020F0502020204030204" pitchFamily="34" charset="0"/>
                <a:cs typeface="Times New Roman" panose="02020603050405020304" pitchFamily="18" charset="0"/>
              </a:rPr>
              <a:t>réussite</a:t>
            </a:r>
            <a:r>
              <a:rPr lang="en-US" sz="2900" dirty="0">
                <a:latin typeface="Calibri" panose="020F0502020204030204" pitchFamily="34" charset="0"/>
                <a:cs typeface="Times New Roman" panose="02020603050405020304" pitchFamily="18" charset="0"/>
              </a:rPr>
              <a:t> des </a:t>
            </a:r>
            <a:r>
              <a:rPr lang="en-US" sz="2900" dirty="0" err="1">
                <a:latin typeface="Calibri" panose="020F0502020204030204" pitchFamily="34" charset="0"/>
                <a:cs typeface="Times New Roman" panose="02020603050405020304" pitchFamily="18" charset="0"/>
              </a:rPr>
              <a:t>programmes</a:t>
            </a:r>
            <a:r>
              <a:rPr lang="en-US" sz="2900" dirty="0">
                <a:latin typeface="Calibri" panose="020F0502020204030204" pitchFamily="34" charset="0"/>
                <a:cs typeface="Times New Roman" panose="02020603050405020304" pitchFamily="18" charset="0"/>
              </a:rPr>
              <a:t> de </a:t>
            </a:r>
            <a:r>
              <a:rPr lang="en-US" sz="2900" dirty="0" err="1">
                <a:latin typeface="Calibri" panose="020F0502020204030204" pitchFamily="34" charset="0"/>
                <a:cs typeface="Times New Roman" panose="02020603050405020304" pitchFamily="18" charset="0"/>
              </a:rPr>
              <a:t>littératie</a:t>
            </a:r>
            <a:r>
              <a:rPr lang="en-US" sz="2900" dirty="0">
                <a:latin typeface="Calibri" panose="020F0502020204030204" pitchFamily="34" charset="0"/>
                <a:cs typeface="Times New Roman" panose="02020603050405020304" pitchFamily="18" charset="0"/>
              </a:rPr>
              <a:t> </a:t>
            </a:r>
            <a:r>
              <a:rPr lang="en-US" sz="2900" dirty="0" err="1">
                <a:latin typeface="Calibri" panose="020F0502020204030204" pitchFamily="34" charset="0"/>
                <a:cs typeface="Times New Roman" panose="02020603050405020304" pitchFamily="18" charset="0"/>
              </a:rPr>
              <a:t>familiale</a:t>
            </a:r>
            <a:r>
              <a:rPr lang="en-US" sz="2900" dirty="0">
                <a:latin typeface="Calibri" panose="020F0502020204030204" pitchFamily="34" charset="0"/>
                <a:cs typeface="Times New Roman" panose="02020603050405020304" pitchFamily="18" charset="0"/>
              </a:rPr>
              <a:t> </a:t>
            </a:r>
            <a:r>
              <a:rPr lang="en-US" sz="2900" dirty="0">
                <a:solidFill>
                  <a:schemeClr val="accent1"/>
                </a:solidFill>
                <a:latin typeface="Calibri" panose="020F0502020204030204" pitchFamily="34" charset="0"/>
                <a:cs typeface="Times New Roman" panose="02020603050405020304" pitchFamily="18" charset="0"/>
              </a:rPr>
              <a:t/>
            </a:r>
            <a:br>
              <a:rPr lang="en-US" sz="2900" dirty="0">
                <a:solidFill>
                  <a:schemeClr val="accent1"/>
                </a:solidFill>
                <a:latin typeface="Calibri" panose="020F0502020204030204" pitchFamily="34" charset="0"/>
                <a:cs typeface="Times New Roman" panose="02020603050405020304" pitchFamily="18" charset="0"/>
              </a:rPr>
            </a:br>
            <a:endParaRPr lang="fr-BE" sz="2900" dirty="0">
              <a:solidFill>
                <a:schemeClr val="accent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057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200" b="1" dirty="0" smtClean="0"/>
              <a:t>Facteur 1 : </a:t>
            </a:r>
            <a:r>
              <a:rPr lang="fr-BE" sz="3200" b="1" dirty="0"/>
              <a:t>v</a:t>
            </a:r>
            <a:r>
              <a:rPr lang="fr-BE" sz="3200" b="1" dirty="0" smtClean="0"/>
              <a:t>aloriser la culture des familles </a:t>
            </a:r>
            <a:r>
              <a:rPr lang="fr-BE" dirty="0" smtClean="0"/>
              <a:t/>
            </a:r>
            <a:br>
              <a:rPr lang="fr-BE" dirty="0" smtClean="0"/>
            </a:br>
            <a:endParaRPr lang="fr-BE" dirty="0"/>
          </a:p>
        </p:txBody>
      </p:sp>
      <p:sp>
        <p:nvSpPr>
          <p:cNvPr id="4" name="ZoneTexte 3"/>
          <p:cNvSpPr txBox="1"/>
          <p:nvPr/>
        </p:nvSpPr>
        <p:spPr>
          <a:xfrm>
            <a:off x="1059241" y="1690688"/>
            <a:ext cx="9225643" cy="4801314"/>
          </a:xfrm>
          <a:prstGeom prst="rect">
            <a:avLst/>
          </a:prstGeom>
          <a:noFill/>
        </p:spPr>
        <p:txBody>
          <a:bodyPr wrap="square" rtlCol="0">
            <a:spAutoFit/>
          </a:bodyPr>
          <a:lstStyle/>
          <a:p>
            <a:r>
              <a:rPr lang="fr-BE" dirty="0" smtClean="0">
                <a:solidFill>
                  <a:schemeClr val="tx2">
                    <a:lumMod val="50000"/>
                  </a:schemeClr>
                </a:solidFill>
              </a:rPr>
              <a:t>Les programmes </a:t>
            </a:r>
            <a:r>
              <a:rPr lang="fr-BE" dirty="0">
                <a:solidFill>
                  <a:schemeClr val="tx2">
                    <a:lumMod val="50000"/>
                  </a:schemeClr>
                </a:solidFill>
              </a:rPr>
              <a:t>de </a:t>
            </a:r>
            <a:r>
              <a:rPr lang="fr-BE" dirty="0" err="1">
                <a:solidFill>
                  <a:schemeClr val="tx2">
                    <a:lumMod val="50000"/>
                  </a:schemeClr>
                </a:solidFill>
              </a:rPr>
              <a:t>littératie</a:t>
            </a:r>
            <a:r>
              <a:rPr lang="fr-BE" dirty="0">
                <a:solidFill>
                  <a:schemeClr val="tx2">
                    <a:lumMod val="50000"/>
                  </a:schemeClr>
                </a:solidFill>
              </a:rPr>
              <a:t> </a:t>
            </a:r>
            <a:r>
              <a:rPr lang="fr-BE" dirty="0" smtClean="0">
                <a:solidFill>
                  <a:schemeClr val="tx2">
                    <a:lumMod val="50000"/>
                  </a:schemeClr>
                </a:solidFill>
              </a:rPr>
              <a:t>souvent créés pour répondre à un besoin du milieu scolaire plutôt qu’à un besoin des familles !</a:t>
            </a:r>
            <a:endParaRPr lang="fr-BE" dirty="0">
              <a:solidFill>
                <a:schemeClr val="tx2">
                  <a:lumMod val="50000"/>
                </a:schemeClr>
              </a:solidFill>
            </a:endParaRPr>
          </a:p>
          <a:p>
            <a:endParaRPr lang="fr-BE" dirty="0">
              <a:solidFill>
                <a:schemeClr val="tx2">
                  <a:lumMod val="50000"/>
                </a:schemeClr>
              </a:solidFill>
            </a:endParaRPr>
          </a:p>
          <a:p>
            <a:r>
              <a:rPr lang="fr-BE" dirty="0" smtClean="0">
                <a:solidFill>
                  <a:schemeClr val="tx2">
                    <a:lumMod val="50000"/>
                  </a:schemeClr>
                </a:solidFill>
              </a:rPr>
              <a:t>=&gt; Connaitre, comprendre , respecter et valoriser le capital culturel ( </a:t>
            </a:r>
            <a:r>
              <a:rPr lang="fr-BE" dirty="0" err="1" smtClean="0">
                <a:solidFill>
                  <a:schemeClr val="tx2">
                    <a:lumMod val="50000"/>
                  </a:schemeClr>
                </a:solidFill>
              </a:rPr>
              <a:t>Arzubiaga</a:t>
            </a:r>
            <a:r>
              <a:rPr lang="fr-BE" dirty="0" smtClean="0">
                <a:solidFill>
                  <a:schemeClr val="tx2">
                    <a:lumMod val="50000"/>
                  </a:schemeClr>
                </a:solidFill>
              </a:rPr>
              <a:t>, Rueda et </a:t>
            </a:r>
            <a:r>
              <a:rPr lang="fr-BE" dirty="0" err="1" smtClean="0">
                <a:solidFill>
                  <a:schemeClr val="tx2">
                    <a:lumMod val="50000"/>
                  </a:schemeClr>
                </a:solidFill>
              </a:rPr>
              <a:t>Monzó</a:t>
            </a:r>
            <a:r>
              <a:rPr lang="fr-BE" dirty="0" smtClean="0">
                <a:solidFill>
                  <a:schemeClr val="tx2">
                    <a:lumMod val="50000"/>
                  </a:schemeClr>
                </a:solidFill>
              </a:rPr>
              <a:t>, 2002; Baker et </a:t>
            </a:r>
            <a:r>
              <a:rPr lang="fr-BE" dirty="0" err="1" smtClean="0">
                <a:solidFill>
                  <a:schemeClr val="tx2">
                    <a:lumMod val="50000"/>
                  </a:schemeClr>
                </a:solidFill>
              </a:rPr>
              <a:t>Schern</a:t>
            </a:r>
            <a:r>
              <a:rPr lang="fr-BE" dirty="0" smtClean="0">
                <a:solidFill>
                  <a:schemeClr val="tx2">
                    <a:lumMod val="50000"/>
                  </a:schemeClr>
                </a:solidFill>
              </a:rPr>
              <a:t>, 2002; Caspe, 2003; </a:t>
            </a:r>
            <a:r>
              <a:rPr lang="fr-BE" dirty="0" err="1" smtClean="0">
                <a:solidFill>
                  <a:schemeClr val="tx2">
                    <a:lumMod val="50000"/>
                  </a:schemeClr>
                </a:solidFill>
              </a:rPr>
              <a:t>Janes</a:t>
            </a:r>
            <a:r>
              <a:rPr lang="fr-BE" dirty="0" smtClean="0">
                <a:solidFill>
                  <a:schemeClr val="tx2">
                    <a:lumMod val="50000"/>
                  </a:schemeClr>
                </a:solidFill>
              </a:rPr>
              <a:t> et Kermani, 2001; </a:t>
            </a:r>
            <a:r>
              <a:rPr lang="fr-BE" dirty="0" err="1" smtClean="0">
                <a:solidFill>
                  <a:schemeClr val="tx2">
                    <a:lumMod val="50000"/>
                  </a:schemeClr>
                </a:solidFill>
              </a:rPr>
              <a:t>Saracho</a:t>
            </a:r>
            <a:r>
              <a:rPr lang="fr-BE" dirty="0" smtClean="0">
                <a:solidFill>
                  <a:schemeClr val="tx2">
                    <a:lumMod val="50000"/>
                  </a:schemeClr>
                </a:solidFill>
              </a:rPr>
              <a:t>, 2002)</a:t>
            </a:r>
          </a:p>
          <a:p>
            <a:pPr marL="285750" indent="-285750">
              <a:buFontTx/>
              <a:buChar char="-"/>
            </a:pPr>
            <a:endParaRPr lang="fr-BE" dirty="0" smtClean="0">
              <a:solidFill>
                <a:schemeClr val="tx2">
                  <a:lumMod val="50000"/>
                </a:schemeClr>
              </a:solidFill>
            </a:endParaRPr>
          </a:p>
          <a:p>
            <a:endParaRPr lang="fr-BE" dirty="0">
              <a:solidFill>
                <a:schemeClr val="tx2">
                  <a:lumMod val="50000"/>
                </a:schemeClr>
              </a:solidFill>
            </a:endParaRPr>
          </a:p>
          <a:p>
            <a:pPr marL="285750" indent="-285750">
              <a:buFont typeface="Wingdings" panose="05000000000000000000" pitchFamily="2" charset="2"/>
              <a:buChar char="v"/>
            </a:pPr>
            <a:r>
              <a:rPr lang="fr-BE" dirty="0" smtClean="0">
                <a:solidFill>
                  <a:schemeClr val="tx2">
                    <a:lumMod val="50000"/>
                  </a:schemeClr>
                </a:solidFill>
              </a:rPr>
              <a:t>	Langue parlée en famille </a:t>
            </a:r>
          </a:p>
          <a:p>
            <a:pPr marL="285750" indent="-285750">
              <a:buFont typeface="Wingdings" panose="05000000000000000000" pitchFamily="2" charset="2"/>
              <a:buChar char="v"/>
            </a:pPr>
            <a:endParaRPr lang="fr-BE" dirty="0" smtClean="0">
              <a:solidFill>
                <a:schemeClr val="tx2">
                  <a:lumMod val="50000"/>
                </a:schemeClr>
              </a:solidFill>
            </a:endParaRPr>
          </a:p>
          <a:p>
            <a:pPr marL="285750" indent="-285750">
              <a:buFont typeface="Wingdings" panose="05000000000000000000" pitchFamily="2" charset="2"/>
              <a:buChar char="v"/>
            </a:pPr>
            <a:r>
              <a:rPr lang="fr-BE" dirty="0" smtClean="0">
                <a:solidFill>
                  <a:schemeClr val="tx2">
                    <a:lumMod val="50000"/>
                  </a:schemeClr>
                </a:solidFill>
              </a:rPr>
              <a:t>	Pratiques de </a:t>
            </a:r>
            <a:r>
              <a:rPr lang="fr-BE" dirty="0" err="1" smtClean="0">
                <a:solidFill>
                  <a:schemeClr val="tx2">
                    <a:lumMod val="50000"/>
                  </a:schemeClr>
                </a:solidFill>
              </a:rPr>
              <a:t>littératie</a:t>
            </a:r>
            <a:r>
              <a:rPr lang="fr-BE" dirty="0" smtClean="0">
                <a:solidFill>
                  <a:schemeClr val="tx2">
                    <a:lumMod val="50000"/>
                  </a:schemeClr>
                </a:solidFill>
              </a:rPr>
              <a:t> déjà en place </a:t>
            </a:r>
          </a:p>
          <a:p>
            <a:pPr marL="285750" indent="-285750">
              <a:buFont typeface="Wingdings" panose="05000000000000000000" pitchFamily="2" charset="2"/>
              <a:buChar char="v"/>
            </a:pPr>
            <a:endParaRPr lang="fr-BE" dirty="0">
              <a:solidFill>
                <a:schemeClr val="tx2">
                  <a:lumMod val="50000"/>
                </a:schemeClr>
              </a:solidFill>
            </a:endParaRPr>
          </a:p>
          <a:p>
            <a:pPr marL="285750" indent="-285750">
              <a:buFont typeface="Wingdings" panose="05000000000000000000" pitchFamily="2" charset="2"/>
              <a:buChar char="v"/>
            </a:pPr>
            <a:r>
              <a:rPr lang="fr-BE" dirty="0">
                <a:solidFill>
                  <a:schemeClr val="tx2">
                    <a:lumMod val="50000"/>
                  </a:schemeClr>
                </a:solidFill>
              </a:rPr>
              <a:t>	Disponibilité affective (expérience migratoire) </a:t>
            </a:r>
          </a:p>
          <a:p>
            <a:pPr marL="285750" indent="-285750">
              <a:buFont typeface="Wingdings" panose="05000000000000000000" pitchFamily="2" charset="2"/>
              <a:buChar char="v"/>
            </a:pPr>
            <a:endParaRPr lang="fr-BE" dirty="0" smtClean="0">
              <a:solidFill>
                <a:schemeClr val="tx2">
                  <a:lumMod val="50000"/>
                </a:schemeClr>
              </a:solidFill>
            </a:endParaRPr>
          </a:p>
          <a:p>
            <a:pPr marL="285750" indent="-285750">
              <a:buFont typeface="Wingdings" panose="05000000000000000000" pitchFamily="2" charset="2"/>
              <a:buChar char="v"/>
            </a:pPr>
            <a:r>
              <a:rPr lang="fr-BE" dirty="0" smtClean="0">
                <a:solidFill>
                  <a:schemeClr val="tx2">
                    <a:lumMod val="50000"/>
                  </a:schemeClr>
                </a:solidFill>
              </a:rPr>
              <a:t>             Valeurs  </a:t>
            </a:r>
            <a:r>
              <a:rPr lang="fr-BE" b="1" dirty="0" smtClean="0">
                <a:solidFill>
                  <a:schemeClr val="tx2">
                    <a:lumMod val="50000"/>
                  </a:schemeClr>
                </a:solidFill>
              </a:rPr>
              <a:t>:  </a:t>
            </a:r>
            <a:r>
              <a:rPr lang="fr-BE" dirty="0">
                <a:solidFill>
                  <a:schemeClr val="tx2">
                    <a:lumMod val="50000"/>
                  </a:schemeClr>
                </a:solidFill>
              </a:rPr>
              <a:t>l</a:t>
            </a:r>
            <a:r>
              <a:rPr lang="fr-BE" dirty="0" smtClean="0">
                <a:solidFill>
                  <a:schemeClr val="tx2">
                    <a:lumMod val="50000"/>
                  </a:schemeClr>
                </a:solidFill>
              </a:rPr>
              <a:t>a lecture partagée n’est  pas un phénomène universel ! </a:t>
            </a:r>
            <a:endParaRPr lang="fr-BE" dirty="0">
              <a:solidFill>
                <a:schemeClr val="tx2">
                  <a:lumMod val="50000"/>
                </a:schemeClr>
              </a:solidFill>
            </a:endParaRPr>
          </a:p>
          <a:p>
            <a:pPr marL="285750" indent="-285750">
              <a:buFont typeface="Wingdings" panose="05000000000000000000" pitchFamily="2" charset="2"/>
              <a:buChar char="v"/>
            </a:pPr>
            <a:endParaRPr lang="fr-BE" dirty="0"/>
          </a:p>
          <a:p>
            <a:pPr marL="0" lvl="2"/>
            <a:endParaRPr lang="fr-BE" dirty="0"/>
          </a:p>
          <a:p>
            <a:endParaRPr lang="fr-BE"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 y="1690688"/>
            <a:ext cx="829574" cy="829574"/>
          </a:xfrm>
          <a:prstGeom prst="rect">
            <a:avLst/>
          </a:prstGeom>
        </p:spPr>
      </p:pic>
      <p:pic>
        <p:nvPicPr>
          <p:cNvPr id="5" name="Image 4"/>
          <p:cNvPicPr>
            <a:picLocks noChangeAspect="1"/>
          </p:cNvPicPr>
          <p:nvPr/>
        </p:nvPicPr>
        <p:blipFill>
          <a:blip r:embed="rId4"/>
          <a:stretch>
            <a:fillRect/>
          </a:stretch>
        </p:blipFill>
        <p:spPr>
          <a:xfrm>
            <a:off x="9102379" y="5344398"/>
            <a:ext cx="3089621" cy="1513602"/>
          </a:xfrm>
          <a:prstGeom prst="rect">
            <a:avLst/>
          </a:prstGeom>
        </p:spPr>
      </p:pic>
    </p:spTree>
    <p:extLst>
      <p:ext uri="{BB962C8B-B14F-4D97-AF65-F5344CB8AC3E}">
        <p14:creationId xmlns:p14="http://schemas.microsoft.com/office/powerpoint/2010/main" val="2986541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
            </a:r>
            <a:br>
              <a:rPr lang="fr-BE" dirty="0" smtClean="0"/>
            </a:br>
            <a:r>
              <a:rPr lang="fr-BE" sz="3600" b="1" dirty="0" smtClean="0"/>
              <a:t>Facteur 2 : modifier les perceptions à l’égard de la lecture </a:t>
            </a:r>
            <a:br>
              <a:rPr lang="fr-BE" sz="3600" b="1" dirty="0" smtClean="0"/>
            </a:br>
            <a:r>
              <a:rPr lang="fr-BE" dirty="0" smtClean="0"/>
              <a:t/>
            </a:r>
            <a:br>
              <a:rPr lang="fr-BE" dirty="0" smtClean="0"/>
            </a:br>
            <a:endParaRPr lang="fr-BE" dirty="0"/>
          </a:p>
        </p:txBody>
      </p:sp>
      <p:sp>
        <p:nvSpPr>
          <p:cNvPr id="4" name="ZoneTexte 3"/>
          <p:cNvSpPr txBox="1"/>
          <p:nvPr/>
        </p:nvSpPr>
        <p:spPr>
          <a:xfrm>
            <a:off x="1059241" y="1927758"/>
            <a:ext cx="9225643" cy="3416320"/>
          </a:xfrm>
          <a:prstGeom prst="rect">
            <a:avLst/>
          </a:prstGeom>
          <a:noFill/>
        </p:spPr>
        <p:txBody>
          <a:bodyPr wrap="square" rtlCol="0">
            <a:spAutoFit/>
          </a:bodyPr>
          <a:lstStyle/>
          <a:p>
            <a:pPr marL="285750" indent="-285750">
              <a:buFont typeface="Wingdings" panose="05000000000000000000" pitchFamily="2" charset="2"/>
              <a:buChar char="v"/>
            </a:pPr>
            <a:r>
              <a:rPr lang="fr-BE" dirty="0" smtClean="0">
                <a:solidFill>
                  <a:schemeClr val="tx2">
                    <a:lumMod val="50000"/>
                  </a:schemeClr>
                </a:solidFill>
              </a:rPr>
              <a:t> </a:t>
            </a:r>
            <a:r>
              <a:rPr lang="fr-BE" dirty="0" smtClean="0"/>
              <a:t>Vision de la lecture comme un phénomène scolaire </a:t>
            </a:r>
          </a:p>
          <a:p>
            <a:pPr marL="285750" indent="-285750">
              <a:buFont typeface="Wingdings" panose="05000000000000000000" pitchFamily="2" charset="2"/>
              <a:buChar char="v"/>
            </a:pPr>
            <a:endParaRPr lang="fr-BE" dirty="0" smtClean="0"/>
          </a:p>
          <a:p>
            <a:pPr lvl="2"/>
            <a:r>
              <a:rPr lang="fr-BE" dirty="0" smtClean="0"/>
              <a:t>- Jamais trop tôt pour débuter </a:t>
            </a:r>
          </a:p>
          <a:p>
            <a:pPr lvl="2"/>
            <a:r>
              <a:rPr lang="fr-BE" dirty="0" smtClean="0"/>
              <a:t>- Activités de </a:t>
            </a:r>
            <a:r>
              <a:rPr lang="fr-BE" dirty="0" err="1" smtClean="0"/>
              <a:t>littératie</a:t>
            </a:r>
            <a:r>
              <a:rPr lang="fr-BE" dirty="0" smtClean="0"/>
              <a:t> familiales organisées en familles &gt;&lt; à l’école </a:t>
            </a:r>
            <a:endParaRPr lang="fr-BE" dirty="0"/>
          </a:p>
          <a:p>
            <a:endParaRPr lang="fr-BE" dirty="0" smtClean="0"/>
          </a:p>
          <a:p>
            <a:endParaRPr lang="fr-BE" dirty="0"/>
          </a:p>
          <a:p>
            <a:pPr marL="285750" indent="-285750">
              <a:buFont typeface="Wingdings" panose="05000000000000000000" pitchFamily="2" charset="2"/>
              <a:buChar char="v"/>
            </a:pPr>
            <a:r>
              <a:rPr lang="fr-BE" dirty="0" smtClean="0"/>
              <a:t>Valoriser différents types d’activité </a:t>
            </a:r>
            <a:r>
              <a:rPr lang="fr-BE" dirty="0" err="1" smtClean="0"/>
              <a:t>littéraciques</a:t>
            </a:r>
            <a:r>
              <a:rPr lang="fr-BE" dirty="0" smtClean="0"/>
              <a:t> ( album jeunesse, bande dessinée , film , …)</a:t>
            </a:r>
          </a:p>
          <a:p>
            <a:endParaRPr lang="fr-BE" dirty="0"/>
          </a:p>
          <a:p>
            <a:endParaRPr lang="fr-BE" dirty="0" smtClean="0"/>
          </a:p>
          <a:p>
            <a:pPr marL="285750" indent="-285750">
              <a:buFont typeface="Wingdings" panose="05000000000000000000" pitchFamily="2" charset="2"/>
              <a:buChar char="v"/>
            </a:pPr>
            <a:r>
              <a:rPr lang="fr-BE" dirty="0" smtClean="0"/>
              <a:t>Engagement actif des parents dans des activités ludiques vectrices d’apprentissages  </a:t>
            </a:r>
          </a:p>
          <a:p>
            <a:endParaRPr lang="fr-BE" dirty="0"/>
          </a:p>
          <a:p>
            <a:endParaRPr lang="fr-BE" dirty="0"/>
          </a:p>
        </p:txBody>
      </p:sp>
      <p:pic>
        <p:nvPicPr>
          <p:cNvPr id="6" name="Image 5"/>
          <p:cNvPicPr>
            <a:picLocks noChangeAspect="1"/>
          </p:cNvPicPr>
          <p:nvPr/>
        </p:nvPicPr>
        <p:blipFill>
          <a:blip r:embed="rId3"/>
          <a:stretch>
            <a:fillRect/>
          </a:stretch>
        </p:blipFill>
        <p:spPr>
          <a:xfrm>
            <a:off x="8991599" y="4846581"/>
            <a:ext cx="3037417" cy="2011419"/>
          </a:xfrm>
          <a:prstGeom prst="rect">
            <a:avLst/>
          </a:prstGeom>
        </p:spPr>
      </p:pic>
      <p:pic>
        <p:nvPicPr>
          <p:cNvPr id="3" name="Image 2"/>
          <p:cNvPicPr>
            <a:picLocks noChangeAspect="1"/>
          </p:cNvPicPr>
          <p:nvPr/>
        </p:nvPicPr>
        <p:blipFill>
          <a:blip r:embed="rId4"/>
          <a:stretch>
            <a:fillRect/>
          </a:stretch>
        </p:blipFill>
        <p:spPr>
          <a:xfrm>
            <a:off x="4453619" y="4846581"/>
            <a:ext cx="3627287" cy="2011419"/>
          </a:xfrm>
          <a:prstGeom prst="rect">
            <a:avLst/>
          </a:prstGeom>
        </p:spPr>
      </p:pic>
      <p:pic>
        <p:nvPicPr>
          <p:cNvPr id="7" name="Image 6"/>
          <p:cNvPicPr>
            <a:picLocks noChangeAspect="1"/>
          </p:cNvPicPr>
          <p:nvPr/>
        </p:nvPicPr>
        <p:blipFill>
          <a:blip r:embed="rId5"/>
          <a:stretch>
            <a:fillRect/>
          </a:stretch>
        </p:blipFill>
        <p:spPr>
          <a:xfrm>
            <a:off x="837293" y="4846581"/>
            <a:ext cx="2899455" cy="1907197"/>
          </a:xfrm>
          <a:prstGeom prst="rect">
            <a:avLst/>
          </a:prstGeom>
        </p:spPr>
      </p:pic>
    </p:spTree>
    <p:extLst>
      <p:ext uri="{BB962C8B-B14F-4D97-AF65-F5344CB8AC3E}">
        <p14:creationId xmlns:p14="http://schemas.microsoft.com/office/powerpoint/2010/main" val="481078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266" y="0"/>
            <a:ext cx="10515600" cy="1096093"/>
          </a:xfrm>
        </p:spPr>
        <p:txBody>
          <a:bodyPr>
            <a:normAutofit/>
          </a:bodyPr>
          <a:lstStyle/>
          <a:p>
            <a:r>
              <a:rPr lang="fr-BE" sz="2700" i="1" dirty="0" smtClean="0"/>
              <a:t>Le programme PRINTS (</a:t>
            </a:r>
            <a:r>
              <a:rPr lang="fr-BE" sz="2700" i="1" dirty="0" err="1" smtClean="0"/>
              <a:t>Parents’Roles</a:t>
            </a:r>
            <a:r>
              <a:rPr lang="fr-BE" sz="2700" i="1" dirty="0" smtClean="0"/>
              <a:t> </a:t>
            </a:r>
            <a:r>
              <a:rPr lang="fr-BE" sz="2700" i="1" dirty="0" err="1" smtClean="0"/>
              <a:t>interacting</a:t>
            </a:r>
            <a:r>
              <a:rPr lang="fr-BE" sz="2700" i="1" dirty="0" smtClean="0"/>
              <a:t> </a:t>
            </a:r>
            <a:r>
              <a:rPr lang="fr-BE" sz="2700" i="1" dirty="0" err="1" smtClean="0"/>
              <a:t>with</a:t>
            </a:r>
            <a:r>
              <a:rPr lang="fr-BE" sz="2700" i="1" dirty="0" smtClean="0"/>
              <a:t> </a:t>
            </a:r>
            <a:r>
              <a:rPr lang="fr-BE" sz="2700" i="1" dirty="0" err="1" smtClean="0"/>
              <a:t>teacher</a:t>
            </a:r>
            <a:r>
              <a:rPr lang="fr-BE" sz="2700" i="1" dirty="0" smtClean="0"/>
              <a:t> Support ) </a:t>
            </a:r>
            <a:endParaRPr lang="fr-BE" sz="2700" i="1" dirty="0"/>
          </a:p>
        </p:txBody>
      </p:sp>
      <p:sp>
        <p:nvSpPr>
          <p:cNvPr id="4" name="ZoneTexte 3"/>
          <p:cNvSpPr txBox="1"/>
          <p:nvPr/>
        </p:nvSpPr>
        <p:spPr>
          <a:xfrm>
            <a:off x="694265" y="1096093"/>
            <a:ext cx="9590617" cy="2585323"/>
          </a:xfrm>
          <a:prstGeom prst="rect">
            <a:avLst/>
          </a:prstGeom>
          <a:noFill/>
        </p:spPr>
        <p:txBody>
          <a:bodyPr wrap="square" rtlCol="0">
            <a:spAutoFit/>
          </a:bodyPr>
          <a:lstStyle/>
          <a:p>
            <a:r>
              <a:rPr lang="fr-BE" dirty="0" smtClean="0"/>
              <a:t>- Enfants 1-6 ans </a:t>
            </a:r>
          </a:p>
          <a:p>
            <a:endParaRPr lang="fr-BE" dirty="0" smtClean="0"/>
          </a:p>
          <a:p>
            <a:r>
              <a:rPr lang="fr-BE" dirty="0" smtClean="0"/>
              <a:t>- Un manuel pour le facilitateur </a:t>
            </a:r>
          </a:p>
          <a:p>
            <a:endParaRPr lang="fr-BE" dirty="0" smtClean="0"/>
          </a:p>
          <a:p>
            <a:r>
              <a:rPr lang="fr-BE" dirty="0" smtClean="0"/>
              <a:t>- Vidéo démontrant les interactions parent-enfant lors d’activités de </a:t>
            </a:r>
            <a:r>
              <a:rPr lang="fr-BE" dirty="0" err="1" smtClean="0"/>
              <a:t>littératie</a:t>
            </a:r>
            <a:endParaRPr lang="fr-BE" dirty="0" smtClean="0"/>
          </a:p>
          <a:p>
            <a:endParaRPr lang="fr-BE" dirty="0" smtClean="0"/>
          </a:p>
          <a:p>
            <a:r>
              <a:rPr lang="fr-BE" dirty="0" smtClean="0"/>
              <a:t>- Structure déterminée mais </a:t>
            </a:r>
            <a:r>
              <a:rPr lang="fr-BE" b="1" dirty="0" smtClean="0"/>
              <a:t>ouverte aux suggestions des parents </a:t>
            </a:r>
          </a:p>
          <a:p>
            <a:r>
              <a:rPr lang="fr-BE" b="1" dirty="0" smtClean="0"/>
              <a:t> </a:t>
            </a:r>
          </a:p>
          <a:p>
            <a:r>
              <a:rPr lang="fr-BE" dirty="0" smtClean="0"/>
              <a:t>- Trousse de matériel offerte aux parents (colle , crayons, livres) </a:t>
            </a:r>
            <a:endParaRPr lang="fr-BE" dirty="0"/>
          </a:p>
        </p:txBody>
      </p:sp>
      <p:graphicFrame>
        <p:nvGraphicFramePr>
          <p:cNvPr id="3" name="Tableau 2"/>
          <p:cNvGraphicFramePr>
            <a:graphicFrameLocks noGrp="1"/>
          </p:cNvGraphicFramePr>
          <p:nvPr>
            <p:extLst>
              <p:ext uri="{D42A27DB-BD31-4B8C-83A1-F6EECF244321}">
                <p14:modId xmlns:p14="http://schemas.microsoft.com/office/powerpoint/2010/main" val="2632423725"/>
              </p:ext>
            </p:extLst>
          </p:nvPr>
        </p:nvGraphicFramePr>
        <p:xfrm>
          <a:off x="604306" y="3669514"/>
          <a:ext cx="11176001" cy="3092193"/>
        </p:xfrm>
        <a:graphic>
          <a:graphicData uri="http://schemas.openxmlformats.org/drawingml/2006/table">
            <a:tbl>
              <a:tblPr firstRow="1" bandRow="1">
                <a:tableStyleId>{5C22544A-7EE6-4342-B048-85BDC9FD1C3A}</a:tableStyleId>
              </a:tblPr>
              <a:tblGrid>
                <a:gridCol w="3155748"/>
                <a:gridCol w="2347587"/>
                <a:gridCol w="2370667"/>
                <a:gridCol w="1896533"/>
                <a:gridCol w="1405466"/>
              </a:tblGrid>
              <a:tr h="370840">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BE" dirty="0" smtClean="0">
                          <a:solidFill>
                            <a:schemeClr val="tx2">
                              <a:lumMod val="50000"/>
                            </a:schemeClr>
                          </a:solidFill>
                        </a:rPr>
                        <a:t>Créer des occasions d’échanges avec les enfants </a:t>
                      </a:r>
                      <a:endParaRPr lang="fr-BE"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BE" dirty="0" smtClean="0">
                          <a:solidFill>
                            <a:schemeClr val="tx2">
                              <a:lumMod val="50000"/>
                            </a:schemeClr>
                          </a:solidFill>
                        </a:rPr>
                        <a:t>Donner des rétroactions positives </a:t>
                      </a:r>
                    </a:p>
                    <a:p>
                      <a:endParaRPr lang="fr-BE" dirty="0" smtClean="0">
                        <a:solidFill>
                          <a:schemeClr val="tx2">
                            <a:lumMod val="50000"/>
                          </a:schemeClr>
                        </a:solidFill>
                      </a:endParaRPr>
                    </a:p>
                    <a:p>
                      <a:endParaRPr lang="fr-BE"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BE" dirty="0" smtClean="0">
                          <a:solidFill>
                            <a:schemeClr val="tx2">
                              <a:lumMod val="50000"/>
                            </a:schemeClr>
                          </a:solidFill>
                        </a:rPr>
                        <a:t>Interagir de manière efficace</a:t>
                      </a:r>
                      <a:endParaRPr lang="fr-BE"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BE" dirty="0" smtClean="0">
                          <a:solidFill>
                            <a:schemeClr val="tx2">
                              <a:lumMod val="50000"/>
                            </a:schemeClr>
                          </a:solidFill>
                        </a:rPr>
                        <a:t>Modeler leur </a:t>
                      </a:r>
                      <a:r>
                        <a:rPr lang="fr-BE" dirty="0" err="1" smtClean="0">
                          <a:solidFill>
                            <a:schemeClr val="tx2">
                              <a:lumMod val="50000"/>
                            </a:schemeClr>
                          </a:solidFill>
                        </a:rPr>
                        <a:t>littératie</a:t>
                      </a:r>
                      <a:r>
                        <a:rPr lang="fr-BE" dirty="0" smtClean="0">
                          <a:solidFill>
                            <a:schemeClr val="tx2">
                              <a:lumMod val="50000"/>
                            </a:schemeClr>
                          </a:solidFill>
                        </a:rPr>
                        <a:t> </a:t>
                      </a:r>
                      <a:endParaRPr lang="fr-BE"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285750" indent="-285750">
                        <a:buFontTx/>
                        <a:buChar char="-"/>
                      </a:pPr>
                      <a:r>
                        <a:rPr lang="fr-BE" dirty="0" smtClean="0"/>
                        <a:t>La communication orale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BE" sz="1800" kern="1200" dirty="0" smtClean="0">
                          <a:solidFill>
                            <a:schemeClr val="dk1"/>
                          </a:solidFill>
                          <a:latin typeface="+mn-lt"/>
                          <a:ea typeface="+mn-ea"/>
                          <a:cs typeface="+mn-cs"/>
                        </a:rPr>
                        <a:t>Les jeux </a:t>
                      </a:r>
                      <a:endParaRPr lang="fr-BE"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5193">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BE" sz="1800" kern="1200" dirty="0" smtClean="0">
                          <a:solidFill>
                            <a:schemeClr val="dk1"/>
                          </a:solidFill>
                          <a:latin typeface="+mn-lt"/>
                          <a:ea typeface="+mn-ea"/>
                          <a:cs typeface="+mn-cs"/>
                        </a:rPr>
                        <a:t>Le partage de livres</a:t>
                      </a:r>
                      <a:endParaRPr lang="fr-BE"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BE" sz="1800" kern="1200" dirty="0" smtClean="0">
                          <a:solidFill>
                            <a:schemeClr val="dk1"/>
                          </a:solidFill>
                          <a:latin typeface="+mn-lt"/>
                          <a:ea typeface="+mn-ea"/>
                          <a:cs typeface="+mn-cs"/>
                        </a:rPr>
                        <a:t>Les écrits situationnels</a:t>
                      </a:r>
                      <a:endParaRPr lang="fr-BE"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613">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BE" sz="1800" kern="1200" dirty="0" smtClean="0">
                          <a:solidFill>
                            <a:schemeClr val="dk1"/>
                          </a:solidFill>
                          <a:latin typeface="+mn-lt"/>
                          <a:ea typeface="+mn-ea"/>
                          <a:cs typeface="+mn-cs"/>
                        </a:rPr>
                        <a:t>Le dessin </a:t>
                      </a:r>
                      <a:endParaRPr lang="fr-BE"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575424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266" y="0"/>
            <a:ext cx="10515600" cy="1096093"/>
          </a:xfrm>
        </p:spPr>
        <p:txBody>
          <a:bodyPr>
            <a:normAutofit/>
          </a:bodyPr>
          <a:lstStyle/>
          <a:p>
            <a:r>
              <a:rPr lang="fr-BE" sz="2700" i="1" dirty="0" smtClean="0"/>
              <a:t>Le programme PRINTS (</a:t>
            </a:r>
            <a:r>
              <a:rPr lang="fr-BE" sz="2700" i="1" dirty="0" err="1" smtClean="0"/>
              <a:t>Parents’Roles</a:t>
            </a:r>
            <a:r>
              <a:rPr lang="fr-BE" sz="2700" i="1" dirty="0" smtClean="0"/>
              <a:t> </a:t>
            </a:r>
            <a:r>
              <a:rPr lang="fr-BE" sz="2700" i="1" dirty="0" err="1" smtClean="0"/>
              <a:t>interacting</a:t>
            </a:r>
            <a:r>
              <a:rPr lang="fr-BE" sz="2700" i="1" dirty="0" smtClean="0"/>
              <a:t> </a:t>
            </a:r>
            <a:r>
              <a:rPr lang="fr-BE" sz="2700" i="1" dirty="0" err="1" smtClean="0"/>
              <a:t>with</a:t>
            </a:r>
            <a:r>
              <a:rPr lang="fr-BE" sz="2700" i="1" dirty="0" smtClean="0"/>
              <a:t> </a:t>
            </a:r>
            <a:r>
              <a:rPr lang="fr-BE" sz="2700" i="1" dirty="0" err="1" smtClean="0"/>
              <a:t>teacher</a:t>
            </a:r>
            <a:r>
              <a:rPr lang="fr-BE" sz="2700" i="1" dirty="0" smtClean="0"/>
              <a:t> Support ) </a:t>
            </a:r>
            <a:endParaRPr lang="fr-BE" sz="2700" i="1" dirty="0"/>
          </a:p>
        </p:txBody>
      </p:sp>
      <p:sp>
        <p:nvSpPr>
          <p:cNvPr id="4" name="ZoneTexte 3"/>
          <p:cNvSpPr txBox="1"/>
          <p:nvPr/>
        </p:nvSpPr>
        <p:spPr>
          <a:xfrm>
            <a:off x="880531" y="2044359"/>
            <a:ext cx="9590617" cy="3970318"/>
          </a:xfrm>
          <a:prstGeom prst="rect">
            <a:avLst/>
          </a:prstGeom>
          <a:noFill/>
        </p:spPr>
        <p:txBody>
          <a:bodyPr wrap="square" rtlCol="0">
            <a:spAutoFit/>
          </a:bodyPr>
          <a:lstStyle/>
          <a:p>
            <a:pPr marL="342900" indent="-342900">
              <a:buAutoNum type="arabicPeriod"/>
            </a:pPr>
            <a:r>
              <a:rPr lang="fr-BE" dirty="0" smtClean="0"/>
              <a:t>Changement d’attitudes chez les parents </a:t>
            </a:r>
          </a:p>
          <a:p>
            <a:pPr marL="342900" indent="-342900">
              <a:buAutoNum type="arabicPeriod"/>
            </a:pPr>
            <a:endParaRPr lang="fr-BE" dirty="0" smtClean="0"/>
          </a:p>
          <a:p>
            <a:pPr marL="342900" indent="-342900">
              <a:buAutoNum type="arabicPeriod"/>
            </a:pPr>
            <a:endParaRPr lang="fr-BE" dirty="0" smtClean="0"/>
          </a:p>
          <a:p>
            <a:r>
              <a:rPr lang="fr-BE" dirty="0" smtClean="0"/>
              <a:t>2.    Créativité des parents stimulée par </a:t>
            </a:r>
          </a:p>
          <a:p>
            <a:endParaRPr lang="fr-BE" dirty="0" smtClean="0"/>
          </a:p>
          <a:p>
            <a:r>
              <a:rPr lang="fr-BE" dirty="0"/>
              <a:t>	</a:t>
            </a:r>
            <a:r>
              <a:rPr lang="fr-BE" dirty="0" smtClean="0"/>
              <a:t>- l’absence de contraintes (pas d’heure spécifique pour la lecture) </a:t>
            </a:r>
          </a:p>
          <a:p>
            <a:r>
              <a:rPr lang="fr-BE" dirty="0" smtClean="0"/>
              <a:t>	- la reconnaissance de l’importance des interactions avec </a:t>
            </a:r>
            <a:r>
              <a:rPr lang="fr-BE" smtClean="0"/>
              <a:t>leurs enfants</a:t>
            </a:r>
            <a:endParaRPr lang="fr-BE" dirty="0" smtClean="0"/>
          </a:p>
          <a:p>
            <a:endParaRPr lang="fr-BE" dirty="0"/>
          </a:p>
          <a:p>
            <a:endParaRPr lang="fr-BE" dirty="0" smtClean="0"/>
          </a:p>
          <a:p>
            <a:r>
              <a:rPr lang="fr-BE" dirty="0" smtClean="0"/>
              <a:t>3.    Développement d’un sentiment d’indépendance des parents (</a:t>
            </a:r>
            <a:r>
              <a:rPr lang="fr-BE" dirty="0" err="1" smtClean="0"/>
              <a:t>empowerment</a:t>
            </a:r>
            <a:r>
              <a:rPr lang="fr-BE" dirty="0" smtClean="0"/>
              <a:t>) </a:t>
            </a:r>
          </a:p>
          <a:p>
            <a:endParaRPr lang="fr-BE" dirty="0"/>
          </a:p>
          <a:p>
            <a:r>
              <a:rPr lang="fr-BE" dirty="0" smtClean="0"/>
              <a:t> </a:t>
            </a:r>
            <a:endParaRPr lang="fr-BE" dirty="0"/>
          </a:p>
          <a:p>
            <a:pPr indent="-285750">
              <a:buFontTx/>
              <a:buChar char="-"/>
            </a:pPr>
            <a:endParaRPr lang="fr-BE" dirty="0"/>
          </a:p>
          <a:p>
            <a:pPr marL="285750" indent="-285750">
              <a:buFontTx/>
              <a:buChar char="-"/>
            </a:pPr>
            <a:endParaRPr lang="fr-BE" dirty="0"/>
          </a:p>
        </p:txBody>
      </p:sp>
    </p:spTree>
    <p:extLst>
      <p:ext uri="{BB962C8B-B14F-4D97-AF65-F5344CB8AC3E}">
        <p14:creationId xmlns:p14="http://schemas.microsoft.com/office/powerpoint/2010/main" val="2181907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TotalTime>
  <Words>1827</Words>
  <Application>Microsoft Office PowerPoint</Application>
  <PresentationFormat>Grand écran</PresentationFormat>
  <Paragraphs>219</Paragraphs>
  <Slides>20</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Calibri Light</vt:lpstr>
      <vt:lpstr>Times New Roman</vt:lpstr>
      <vt:lpstr>Wingdings</vt:lpstr>
      <vt:lpstr>Thème Office</vt:lpstr>
      <vt:lpstr>Le rôle de la famille dans le développement de la littératie </vt:lpstr>
      <vt:lpstr>Plan </vt:lpstr>
      <vt:lpstr>1. Les  facteurs de réussite des programmes de littératie familiale  </vt:lpstr>
      <vt:lpstr>Présentation PowerPoint</vt:lpstr>
      <vt:lpstr>1. Les  facteurs de réussite des programmes de littératie familiale  </vt:lpstr>
      <vt:lpstr>Facteur 1 : valoriser la culture des familles  </vt:lpstr>
      <vt:lpstr> Facteur 2 : modifier les perceptions à l’égard de la lecture   </vt:lpstr>
      <vt:lpstr>Le programme PRINTS (Parents’Roles interacting with teacher Support ) </vt:lpstr>
      <vt:lpstr>Le programme PRINTS (Parents’Roles interacting with teacher Support ) </vt:lpstr>
      <vt:lpstr> Facteur 2 : modifier les perceptions à l’égard de la lecture   </vt:lpstr>
      <vt:lpstr>Présentation PowerPoint</vt:lpstr>
      <vt:lpstr>2. Comment créer un climat favorable pour faire la lecture avec l’enfant?</vt:lpstr>
      <vt:lpstr>2. Comment créer un climat favorable pour faire la lecture avec l’enfant?</vt:lpstr>
      <vt:lpstr>2. Comment créer un climat favorable pour faire la lecture avec l’enfant?</vt:lpstr>
      <vt:lpstr>2. Comment créer un climat favorable pour faire la lecture avec l’enfant?</vt:lpstr>
      <vt:lpstr>2. Comment créer un climat favorable pour faire la lecture avec l’enfant?</vt:lpstr>
      <vt:lpstr>2. Comment créer un climat favorable pour faire la lecture avec l’enfant?</vt:lpstr>
      <vt:lpstr>2. Comment créer un climat favorable pour faire la lecture avec l’enfant?</vt:lpstr>
      <vt:lpstr>Présentation PowerPoint</vt:lpstr>
      <vt:lpstr>Bibliographie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Influences on Children’s Literacy Development</dc:title>
  <dc:creator>Patricia Schillings</dc:creator>
  <cp:lastModifiedBy>Patricia Schillings</cp:lastModifiedBy>
  <cp:revision>43</cp:revision>
  <dcterms:created xsi:type="dcterms:W3CDTF">2019-02-11T12:42:19Z</dcterms:created>
  <dcterms:modified xsi:type="dcterms:W3CDTF">2019-03-05T18:36:07Z</dcterms:modified>
</cp:coreProperties>
</file>