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30275213" cy="42803763"/>
  <p:notesSz cx="6858000" cy="9144000"/>
  <p:defaultTextStyle>
    <a:defPPr>
      <a:defRPr lang="zh-CN"/>
    </a:defPPr>
    <a:lvl1pPr marL="0" algn="l" defTabSz="4173809" rtl="0" eaLnBrk="1" latinLnBrk="0" hangingPunct="1">
      <a:defRPr sz="8218" kern="1200">
        <a:solidFill>
          <a:schemeClr val="tx1"/>
        </a:solidFill>
        <a:latin typeface="+mn-lt"/>
        <a:ea typeface="+mn-ea"/>
        <a:cs typeface="+mn-cs"/>
      </a:defRPr>
    </a:lvl1pPr>
    <a:lvl2pPr marL="2086902" algn="l" defTabSz="4173809" rtl="0" eaLnBrk="1" latinLnBrk="0" hangingPunct="1">
      <a:defRPr sz="8218" kern="1200">
        <a:solidFill>
          <a:schemeClr val="tx1"/>
        </a:solidFill>
        <a:latin typeface="+mn-lt"/>
        <a:ea typeface="+mn-ea"/>
        <a:cs typeface="+mn-cs"/>
      </a:defRPr>
    </a:lvl2pPr>
    <a:lvl3pPr marL="4173809" algn="l" defTabSz="4173809" rtl="0" eaLnBrk="1" latinLnBrk="0" hangingPunct="1">
      <a:defRPr sz="8218" kern="1200">
        <a:solidFill>
          <a:schemeClr val="tx1"/>
        </a:solidFill>
        <a:latin typeface="+mn-lt"/>
        <a:ea typeface="+mn-ea"/>
        <a:cs typeface="+mn-cs"/>
      </a:defRPr>
    </a:lvl3pPr>
    <a:lvl4pPr marL="6260711" algn="l" defTabSz="4173809" rtl="0" eaLnBrk="1" latinLnBrk="0" hangingPunct="1">
      <a:defRPr sz="8218" kern="1200">
        <a:solidFill>
          <a:schemeClr val="tx1"/>
        </a:solidFill>
        <a:latin typeface="+mn-lt"/>
        <a:ea typeface="+mn-ea"/>
        <a:cs typeface="+mn-cs"/>
      </a:defRPr>
    </a:lvl4pPr>
    <a:lvl5pPr marL="8347613" algn="l" defTabSz="4173809" rtl="0" eaLnBrk="1" latinLnBrk="0" hangingPunct="1">
      <a:defRPr sz="8218" kern="1200">
        <a:solidFill>
          <a:schemeClr val="tx1"/>
        </a:solidFill>
        <a:latin typeface="+mn-lt"/>
        <a:ea typeface="+mn-ea"/>
        <a:cs typeface="+mn-cs"/>
      </a:defRPr>
    </a:lvl5pPr>
    <a:lvl6pPr marL="10434514" algn="l" defTabSz="4173809" rtl="0" eaLnBrk="1" latinLnBrk="0" hangingPunct="1">
      <a:defRPr sz="8218" kern="1200">
        <a:solidFill>
          <a:schemeClr val="tx1"/>
        </a:solidFill>
        <a:latin typeface="+mn-lt"/>
        <a:ea typeface="+mn-ea"/>
        <a:cs typeface="+mn-cs"/>
      </a:defRPr>
    </a:lvl6pPr>
    <a:lvl7pPr marL="12521422" algn="l" defTabSz="4173809" rtl="0" eaLnBrk="1" latinLnBrk="0" hangingPunct="1">
      <a:defRPr sz="8218" kern="1200">
        <a:solidFill>
          <a:schemeClr val="tx1"/>
        </a:solidFill>
        <a:latin typeface="+mn-lt"/>
        <a:ea typeface="+mn-ea"/>
        <a:cs typeface="+mn-cs"/>
      </a:defRPr>
    </a:lvl7pPr>
    <a:lvl8pPr marL="14608325" algn="l" defTabSz="4173809" rtl="0" eaLnBrk="1" latinLnBrk="0" hangingPunct="1">
      <a:defRPr sz="8218" kern="1200">
        <a:solidFill>
          <a:schemeClr val="tx1"/>
        </a:solidFill>
        <a:latin typeface="+mn-lt"/>
        <a:ea typeface="+mn-ea"/>
        <a:cs typeface="+mn-cs"/>
      </a:defRPr>
    </a:lvl8pPr>
    <a:lvl9pPr marL="16695226" algn="l" defTabSz="4173809" rtl="0" eaLnBrk="1" latinLnBrk="0" hangingPunct="1">
      <a:defRPr sz="821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00"/>
    <a:srgbClr val="003300"/>
    <a:srgbClr val="0000FF"/>
    <a:srgbClr val="006600"/>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172" autoAdjust="0"/>
    <p:restoredTop sz="94660"/>
  </p:normalViewPr>
  <p:slideViewPr>
    <p:cSldViewPr>
      <p:cViewPr varScale="1">
        <p:scale>
          <a:sx n="17" d="100"/>
          <a:sy n="17" d="100"/>
        </p:scale>
        <p:origin x="3804" y="96"/>
      </p:cViewPr>
      <p:guideLst>
        <p:guide orient="horz" pos="13482"/>
        <p:guide pos="953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2270647" y="13296919"/>
            <a:ext cx="25733932" cy="9175064"/>
          </a:xfrm>
        </p:spPr>
        <p:txBody>
          <a:bodyPr/>
          <a:lstStyle/>
          <a:p>
            <a:r>
              <a:rPr lang="zh-CN" altLang="en-US"/>
              <a:t>单击此处编辑母版标题样式</a:t>
            </a:r>
          </a:p>
        </p:txBody>
      </p:sp>
      <p:sp>
        <p:nvSpPr>
          <p:cNvPr id="3" name="副标题 2"/>
          <p:cNvSpPr>
            <a:spLocks noGrp="1"/>
          </p:cNvSpPr>
          <p:nvPr>
            <p:ph type="subTitle" idx="1"/>
          </p:nvPr>
        </p:nvSpPr>
        <p:spPr>
          <a:xfrm>
            <a:off x="4541282" y="24255466"/>
            <a:ext cx="21192650" cy="10938739"/>
          </a:xfrm>
        </p:spPr>
        <p:txBody>
          <a:bodyPr/>
          <a:lstStyle>
            <a:lvl1pPr marL="0" indent="0" algn="ctr">
              <a:buNone/>
              <a:defRPr>
                <a:solidFill>
                  <a:schemeClr val="tx1">
                    <a:tint val="75000"/>
                  </a:schemeClr>
                </a:solidFill>
              </a:defRPr>
            </a:lvl1pPr>
            <a:lvl2pPr marL="2085216" indent="0" algn="ctr">
              <a:buNone/>
              <a:defRPr>
                <a:solidFill>
                  <a:schemeClr val="tx1">
                    <a:tint val="75000"/>
                  </a:schemeClr>
                </a:solidFill>
              </a:defRPr>
            </a:lvl2pPr>
            <a:lvl3pPr marL="4170437" indent="0" algn="ctr">
              <a:buNone/>
              <a:defRPr>
                <a:solidFill>
                  <a:schemeClr val="tx1">
                    <a:tint val="75000"/>
                  </a:schemeClr>
                </a:solidFill>
              </a:defRPr>
            </a:lvl3pPr>
            <a:lvl4pPr marL="6255653" indent="0" algn="ctr">
              <a:buNone/>
              <a:defRPr>
                <a:solidFill>
                  <a:schemeClr val="tx1">
                    <a:tint val="75000"/>
                  </a:schemeClr>
                </a:solidFill>
              </a:defRPr>
            </a:lvl4pPr>
            <a:lvl5pPr marL="8340868" indent="0" algn="ctr">
              <a:buNone/>
              <a:defRPr>
                <a:solidFill>
                  <a:schemeClr val="tx1">
                    <a:tint val="75000"/>
                  </a:schemeClr>
                </a:solidFill>
              </a:defRPr>
            </a:lvl5pPr>
            <a:lvl6pPr marL="10426083" indent="0" algn="ctr">
              <a:buNone/>
              <a:defRPr>
                <a:solidFill>
                  <a:schemeClr val="tx1">
                    <a:tint val="75000"/>
                  </a:schemeClr>
                </a:solidFill>
              </a:defRPr>
            </a:lvl6pPr>
            <a:lvl7pPr marL="12511305" indent="0" algn="ctr">
              <a:buNone/>
              <a:defRPr>
                <a:solidFill>
                  <a:schemeClr val="tx1">
                    <a:tint val="75000"/>
                  </a:schemeClr>
                </a:solidFill>
              </a:defRPr>
            </a:lvl7pPr>
            <a:lvl8pPr marL="14596521" indent="0" algn="ctr">
              <a:buNone/>
              <a:defRPr>
                <a:solidFill>
                  <a:schemeClr val="tx1">
                    <a:tint val="75000"/>
                  </a:schemeClr>
                </a:solidFill>
              </a:defRPr>
            </a:lvl8pPr>
            <a:lvl9pPr marL="16681736"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1949537" y="1714142"/>
            <a:ext cx="6811919" cy="36521913"/>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513762" y="1714142"/>
            <a:ext cx="19931185" cy="36521913"/>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2391536" y="27505383"/>
            <a:ext cx="25733932" cy="8501303"/>
          </a:xfrm>
        </p:spPr>
        <p:txBody>
          <a:bodyPr anchor="t"/>
          <a:lstStyle>
            <a:lvl1pPr algn="l">
              <a:defRPr sz="18401" b="1" cap="all"/>
            </a:lvl1pPr>
          </a:lstStyle>
          <a:p>
            <a:r>
              <a:rPr lang="zh-CN" altLang="en-US"/>
              <a:t>单击此处编辑母版标题样式</a:t>
            </a:r>
          </a:p>
        </p:txBody>
      </p:sp>
      <p:sp>
        <p:nvSpPr>
          <p:cNvPr id="3" name="文本占位符 2"/>
          <p:cNvSpPr>
            <a:spLocks noGrp="1"/>
          </p:cNvSpPr>
          <p:nvPr>
            <p:ph type="body" idx="1"/>
          </p:nvPr>
        </p:nvSpPr>
        <p:spPr>
          <a:xfrm>
            <a:off x="2391536" y="18142067"/>
            <a:ext cx="25733932" cy="9363318"/>
          </a:xfrm>
        </p:spPr>
        <p:txBody>
          <a:bodyPr anchor="b"/>
          <a:lstStyle>
            <a:lvl1pPr marL="0" indent="0">
              <a:buNone/>
              <a:defRPr sz="9200">
                <a:solidFill>
                  <a:schemeClr val="tx1">
                    <a:tint val="75000"/>
                  </a:schemeClr>
                </a:solidFill>
              </a:defRPr>
            </a:lvl1pPr>
            <a:lvl2pPr marL="2085216" indent="0">
              <a:buNone/>
              <a:defRPr sz="8211">
                <a:solidFill>
                  <a:schemeClr val="tx1">
                    <a:tint val="75000"/>
                  </a:schemeClr>
                </a:solidFill>
              </a:defRPr>
            </a:lvl2pPr>
            <a:lvl3pPr marL="4170437" indent="0">
              <a:buNone/>
              <a:defRPr sz="7222">
                <a:solidFill>
                  <a:schemeClr val="tx1">
                    <a:tint val="75000"/>
                  </a:schemeClr>
                </a:solidFill>
              </a:defRPr>
            </a:lvl3pPr>
            <a:lvl4pPr marL="6255653" indent="0">
              <a:buNone/>
              <a:defRPr sz="6727">
                <a:solidFill>
                  <a:schemeClr val="tx1">
                    <a:tint val="75000"/>
                  </a:schemeClr>
                </a:solidFill>
              </a:defRPr>
            </a:lvl4pPr>
            <a:lvl5pPr marL="8340868" indent="0">
              <a:buNone/>
              <a:defRPr sz="6727">
                <a:solidFill>
                  <a:schemeClr val="tx1">
                    <a:tint val="75000"/>
                  </a:schemeClr>
                </a:solidFill>
              </a:defRPr>
            </a:lvl5pPr>
            <a:lvl6pPr marL="10426083" indent="0">
              <a:buNone/>
              <a:defRPr sz="6727">
                <a:solidFill>
                  <a:schemeClr val="tx1">
                    <a:tint val="75000"/>
                  </a:schemeClr>
                </a:solidFill>
              </a:defRPr>
            </a:lvl6pPr>
            <a:lvl7pPr marL="12511305" indent="0">
              <a:buNone/>
              <a:defRPr sz="6727">
                <a:solidFill>
                  <a:schemeClr val="tx1">
                    <a:tint val="75000"/>
                  </a:schemeClr>
                </a:solidFill>
              </a:defRPr>
            </a:lvl7pPr>
            <a:lvl8pPr marL="14596521" indent="0">
              <a:buNone/>
              <a:defRPr sz="6727">
                <a:solidFill>
                  <a:schemeClr val="tx1">
                    <a:tint val="75000"/>
                  </a:schemeClr>
                </a:solidFill>
              </a:defRPr>
            </a:lvl8pPr>
            <a:lvl9pPr marL="16681736" indent="0">
              <a:buNone/>
              <a:defRPr sz="6727">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513764" y="9987552"/>
            <a:ext cx="13371556" cy="28248503"/>
          </a:xfrm>
        </p:spPr>
        <p:txBody>
          <a:bodyPr/>
          <a:lstStyle>
            <a:lvl1pPr>
              <a:defRPr sz="12762"/>
            </a:lvl1pPr>
            <a:lvl2pPr>
              <a:defRPr sz="10684"/>
            </a:lvl2pPr>
            <a:lvl3pPr>
              <a:defRPr sz="9200"/>
            </a:lvl3pPr>
            <a:lvl4pPr>
              <a:defRPr sz="8211"/>
            </a:lvl4pPr>
            <a:lvl5pPr>
              <a:defRPr sz="8211"/>
            </a:lvl5pPr>
            <a:lvl6pPr>
              <a:defRPr sz="8211"/>
            </a:lvl6pPr>
            <a:lvl7pPr>
              <a:defRPr sz="8211"/>
            </a:lvl7pPr>
            <a:lvl8pPr>
              <a:defRPr sz="8211"/>
            </a:lvl8pPr>
            <a:lvl9pPr>
              <a:defRPr sz="8211"/>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5389900" y="9987552"/>
            <a:ext cx="13371556" cy="28248503"/>
          </a:xfrm>
        </p:spPr>
        <p:txBody>
          <a:bodyPr/>
          <a:lstStyle>
            <a:lvl1pPr>
              <a:defRPr sz="12762"/>
            </a:lvl1pPr>
            <a:lvl2pPr>
              <a:defRPr sz="10684"/>
            </a:lvl2pPr>
            <a:lvl3pPr>
              <a:defRPr sz="9200"/>
            </a:lvl3pPr>
            <a:lvl4pPr>
              <a:defRPr sz="8211"/>
            </a:lvl4pPr>
            <a:lvl5pPr>
              <a:defRPr sz="8211"/>
            </a:lvl5pPr>
            <a:lvl6pPr>
              <a:defRPr sz="8211"/>
            </a:lvl6pPr>
            <a:lvl7pPr>
              <a:defRPr sz="8211"/>
            </a:lvl7pPr>
            <a:lvl8pPr>
              <a:defRPr sz="8211"/>
            </a:lvl8pPr>
            <a:lvl9pPr>
              <a:defRPr sz="8211"/>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513761" y="9581312"/>
            <a:ext cx="13376812" cy="3993033"/>
          </a:xfrm>
        </p:spPr>
        <p:txBody>
          <a:bodyPr anchor="b"/>
          <a:lstStyle>
            <a:lvl1pPr marL="0" indent="0">
              <a:buNone/>
              <a:defRPr sz="10684" b="1"/>
            </a:lvl1pPr>
            <a:lvl2pPr marL="2085216" indent="0">
              <a:buNone/>
              <a:defRPr sz="9200" b="1"/>
            </a:lvl2pPr>
            <a:lvl3pPr marL="4170437" indent="0">
              <a:buNone/>
              <a:defRPr sz="8211" b="1"/>
            </a:lvl3pPr>
            <a:lvl4pPr marL="6255653" indent="0">
              <a:buNone/>
              <a:defRPr sz="7222" b="1"/>
            </a:lvl4pPr>
            <a:lvl5pPr marL="8340868" indent="0">
              <a:buNone/>
              <a:defRPr sz="7222" b="1"/>
            </a:lvl5pPr>
            <a:lvl6pPr marL="10426083" indent="0">
              <a:buNone/>
              <a:defRPr sz="7222" b="1"/>
            </a:lvl6pPr>
            <a:lvl7pPr marL="12511305" indent="0">
              <a:buNone/>
              <a:defRPr sz="7222" b="1"/>
            </a:lvl7pPr>
            <a:lvl8pPr marL="14596521" indent="0">
              <a:buNone/>
              <a:defRPr sz="7222" b="1"/>
            </a:lvl8pPr>
            <a:lvl9pPr marL="16681736" indent="0">
              <a:buNone/>
              <a:defRPr sz="7222" b="1"/>
            </a:lvl9pPr>
          </a:lstStyle>
          <a:p>
            <a:pPr lvl="0"/>
            <a:r>
              <a:rPr lang="zh-CN" altLang="en-US"/>
              <a:t>单击此处编辑母版文本样式</a:t>
            </a:r>
          </a:p>
        </p:txBody>
      </p:sp>
      <p:sp>
        <p:nvSpPr>
          <p:cNvPr id="4" name="内容占位符 3"/>
          <p:cNvSpPr>
            <a:spLocks noGrp="1"/>
          </p:cNvSpPr>
          <p:nvPr>
            <p:ph sz="half" idx="2"/>
          </p:nvPr>
        </p:nvSpPr>
        <p:spPr>
          <a:xfrm>
            <a:off x="1513761" y="13574340"/>
            <a:ext cx="13376812" cy="24661709"/>
          </a:xfrm>
        </p:spPr>
        <p:txBody>
          <a:bodyPr/>
          <a:lstStyle>
            <a:lvl1pPr>
              <a:defRPr sz="10684"/>
            </a:lvl1pPr>
            <a:lvl2pPr>
              <a:defRPr sz="9200"/>
            </a:lvl2pPr>
            <a:lvl3pPr>
              <a:defRPr sz="8211"/>
            </a:lvl3pPr>
            <a:lvl4pPr>
              <a:defRPr sz="7222"/>
            </a:lvl4pPr>
            <a:lvl5pPr>
              <a:defRPr sz="7222"/>
            </a:lvl5pPr>
            <a:lvl6pPr>
              <a:defRPr sz="7222"/>
            </a:lvl6pPr>
            <a:lvl7pPr>
              <a:defRPr sz="7222"/>
            </a:lvl7pPr>
            <a:lvl8pPr>
              <a:defRPr sz="7222"/>
            </a:lvl8pPr>
            <a:lvl9pPr>
              <a:defRPr sz="7222"/>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5379394" y="9581312"/>
            <a:ext cx="13382068" cy="3993033"/>
          </a:xfrm>
        </p:spPr>
        <p:txBody>
          <a:bodyPr anchor="b"/>
          <a:lstStyle>
            <a:lvl1pPr marL="0" indent="0">
              <a:buNone/>
              <a:defRPr sz="10684" b="1"/>
            </a:lvl1pPr>
            <a:lvl2pPr marL="2085216" indent="0">
              <a:buNone/>
              <a:defRPr sz="9200" b="1"/>
            </a:lvl2pPr>
            <a:lvl3pPr marL="4170437" indent="0">
              <a:buNone/>
              <a:defRPr sz="8211" b="1"/>
            </a:lvl3pPr>
            <a:lvl4pPr marL="6255653" indent="0">
              <a:buNone/>
              <a:defRPr sz="7222" b="1"/>
            </a:lvl4pPr>
            <a:lvl5pPr marL="8340868" indent="0">
              <a:buNone/>
              <a:defRPr sz="7222" b="1"/>
            </a:lvl5pPr>
            <a:lvl6pPr marL="10426083" indent="0">
              <a:buNone/>
              <a:defRPr sz="7222" b="1"/>
            </a:lvl6pPr>
            <a:lvl7pPr marL="12511305" indent="0">
              <a:buNone/>
              <a:defRPr sz="7222" b="1"/>
            </a:lvl7pPr>
            <a:lvl8pPr marL="14596521" indent="0">
              <a:buNone/>
              <a:defRPr sz="7222" b="1"/>
            </a:lvl8pPr>
            <a:lvl9pPr marL="16681736" indent="0">
              <a:buNone/>
              <a:defRPr sz="7222" b="1"/>
            </a:lvl9pPr>
          </a:lstStyle>
          <a:p>
            <a:pPr lvl="0"/>
            <a:r>
              <a:rPr lang="zh-CN" altLang="en-US"/>
              <a:t>单击此处编辑母版文本样式</a:t>
            </a:r>
          </a:p>
        </p:txBody>
      </p:sp>
      <p:sp>
        <p:nvSpPr>
          <p:cNvPr id="6" name="内容占位符 5"/>
          <p:cNvSpPr>
            <a:spLocks noGrp="1"/>
          </p:cNvSpPr>
          <p:nvPr>
            <p:ph sz="quarter" idx="4"/>
          </p:nvPr>
        </p:nvSpPr>
        <p:spPr>
          <a:xfrm>
            <a:off x="15379394" y="13574340"/>
            <a:ext cx="13382068" cy="24661709"/>
          </a:xfrm>
        </p:spPr>
        <p:txBody>
          <a:bodyPr/>
          <a:lstStyle>
            <a:lvl1pPr>
              <a:defRPr sz="10684"/>
            </a:lvl1pPr>
            <a:lvl2pPr>
              <a:defRPr sz="9200"/>
            </a:lvl2pPr>
            <a:lvl3pPr>
              <a:defRPr sz="8211"/>
            </a:lvl3pPr>
            <a:lvl4pPr>
              <a:defRPr sz="7222"/>
            </a:lvl4pPr>
            <a:lvl5pPr>
              <a:defRPr sz="7222"/>
            </a:lvl5pPr>
            <a:lvl6pPr>
              <a:defRPr sz="7222"/>
            </a:lvl6pPr>
            <a:lvl7pPr>
              <a:defRPr sz="7222"/>
            </a:lvl7pPr>
            <a:lvl8pPr>
              <a:defRPr sz="7222"/>
            </a:lvl8pPr>
            <a:lvl9pPr>
              <a:defRPr sz="7222"/>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513762" y="1704226"/>
            <a:ext cx="9960336" cy="7252860"/>
          </a:xfrm>
        </p:spPr>
        <p:txBody>
          <a:bodyPr anchor="b"/>
          <a:lstStyle>
            <a:lvl1pPr algn="l">
              <a:defRPr sz="9200" b="1"/>
            </a:lvl1pPr>
          </a:lstStyle>
          <a:p>
            <a:r>
              <a:rPr lang="zh-CN" altLang="en-US"/>
              <a:t>单击此处编辑母版标题样式</a:t>
            </a:r>
          </a:p>
        </p:txBody>
      </p:sp>
      <p:sp>
        <p:nvSpPr>
          <p:cNvPr id="3" name="内容占位符 2"/>
          <p:cNvSpPr>
            <a:spLocks noGrp="1"/>
          </p:cNvSpPr>
          <p:nvPr>
            <p:ph idx="1"/>
          </p:nvPr>
        </p:nvSpPr>
        <p:spPr>
          <a:xfrm>
            <a:off x="11836773" y="1704227"/>
            <a:ext cx="16924683" cy="36531828"/>
          </a:xfrm>
        </p:spPr>
        <p:txBody>
          <a:bodyPr/>
          <a:lstStyle>
            <a:lvl1pPr>
              <a:defRPr sz="14741"/>
            </a:lvl1pPr>
            <a:lvl2pPr>
              <a:defRPr sz="12762"/>
            </a:lvl2pPr>
            <a:lvl3pPr>
              <a:defRPr sz="10684"/>
            </a:lvl3pPr>
            <a:lvl4pPr>
              <a:defRPr sz="9200"/>
            </a:lvl4pPr>
            <a:lvl5pPr>
              <a:defRPr sz="9200"/>
            </a:lvl5pPr>
            <a:lvl6pPr>
              <a:defRPr sz="9200"/>
            </a:lvl6pPr>
            <a:lvl7pPr>
              <a:defRPr sz="9200"/>
            </a:lvl7pPr>
            <a:lvl8pPr>
              <a:defRPr sz="9200"/>
            </a:lvl8pPr>
            <a:lvl9pPr>
              <a:defRPr sz="9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513762" y="8957088"/>
            <a:ext cx="9960336" cy="29278968"/>
          </a:xfrm>
        </p:spPr>
        <p:txBody>
          <a:bodyPr/>
          <a:lstStyle>
            <a:lvl1pPr marL="0" indent="0">
              <a:buNone/>
              <a:defRPr sz="6727"/>
            </a:lvl1pPr>
            <a:lvl2pPr marL="2085216" indent="0">
              <a:buNone/>
              <a:defRPr sz="5639"/>
            </a:lvl2pPr>
            <a:lvl3pPr marL="4170437" indent="0">
              <a:buNone/>
              <a:defRPr sz="4551"/>
            </a:lvl3pPr>
            <a:lvl4pPr marL="6255653" indent="0">
              <a:buNone/>
              <a:defRPr sz="4056"/>
            </a:lvl4pPr>
            <a:lvl5pPr marL="8340868" indent="0">
              <a:buNone/>
              <a:defRPr sz="4056"/>
            </a:lvl5pPr>
            <a:lvl6pPr marL="10426083" indent="0">
              <a:buNone/>
              <a:defRPr sz="4056"/>
            </a:lvl6pPr>
            <a:lvl7pPr marL="12511305" indent="0">
              <a:buNone/>
              <a:defRPr sz="4056"/>
            </a:lvl7pPr>
            <a:lvl8pPr marL="14596521" indent="0">
              <a:buNone/>
              <a:defRPr sz="4056"/>
            </a:lvl8pPr>
            <a:lvl9pPr marL="16681736" indent="0">
              <a:buNone/>
              <a:defRPr sz="4056"/>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5934154" y="29962638"/>
            <a:ext cx="18165128" cy="3537260"/>
          </a:xfrm>
        </p:spPr>
        <p:txBody>
          <a:bodyPr anchor="b"/>
          <a:lstStyle>
            <a:lvl1pPr algn="l">
              <a:defRPr sz="9200" b="1"/>
            </a:lvl1pPr>
          </a:lstStyle>
          <a:p>
            <a:r>
              <a:rPr lang="zh-CN" altLang="en-US"/>
              <a:t>单击此处编辑母版标题样式</a:t>
            </a:r>
          </a:p>
        </p:txBody>
      </p:sp>
      <p:sp>
        <p:nvSpPr>
          <p:cNvPr id="3" name="图片占位符 2"/>
          <p:cNvSpPr>
            <a:spLocks noGrp="1"/>
          </p:cNvSpPr>
          <p:nvPr>
            <p:ph type="pic" idx="1"/>
          </p:nvPr>
        </p:nvSpPr>
        <p:spPr>
          <a:xfrm>
            <a:off x="5934154" y="3824594"/>
            <a:ext cx="18165128" cy="25682258"/>
          </a:xfrm>
        </p:spPr>
        <p:txBody>
          <a:bodyPr/>
          <a:lstStyle>
            <a:lvl1pPr marL="0" indent="0">
              <a:buNone/>
              <a:defRPr sz="14741"/>
            </a:lvl1pPr>
            <a:lvl2pPr marL="2085216" indent="0">
              <a:buNone/>
              <a:defRPr sz="12762"/>
            </a:lvl2pPr>
            <a:lvl3pPr marL="4170437" indent="0">
              <a:buNone/>
              <a:defRPr sz="10684"/>
            </a:lvl3pPr>
            <a:lvl4pPr marL="6255653" indent="0">
              <a:buNone/>
              <a:defRPr sz="9200"/>
            </a:lvl4pPr>
            <a:lvl5pPr marL="8340868" indent="0">
              <a:buNone/>
              <a:defRPr sz="9200"/>
            </a:lvl5pPr>
            <a:lvl6pPr marL="10426083" indent="0">
              <a:buNone/>
              <a:defRPr sz="9200"/>
            </a:lvl6pPr>
            <a:lvl7pPr marL="12511305" indent="0">
              <a:buNone/>
              <a:defRPr sz="9200"/>
            </a:lvl7pPr>
            <a:lvl8pPr marL="14596521" indent="0">
              <a:buNone/>
              <a:defRPr sz="9200"/>
            </a:lvl8pPr>
            <a:lvl9pPr marL="16681736" indent="0">
              <a:buNone/>
              <a:defRPr sz="9200"/>
            </a:lvl9pPr>
          </a:lstStyle>
          <a:p>
            <a:endParaRPr lang="zh-CN" altLang="en-US"/>
          </a:p>
        </p:txBody>
      </p:sp>
      <p:sp>
        <p:nvSpPr>
          <p:cNvPr id="4" name="文本占位符 3"/>
          <p:cNvSpPr>
            <a:spLocks noGrp="1"/>
          </p:cNvSpPr>
          <p:nvPr>
            <p:ph type="body" sz="half" idx="2"/>
          </p:nvPr>
        </p:nvSpPr>
        <p:spPr>
          <a:xfrm>
            <a:off x="5934154" y="33499898"/>
            <a:ext cx="18165128" cy="5023492"/>
          </a:xfrm>
        </p:spPr>
        <p:txBody>
          <a:bodyPr/>
          <a:lstStyle>
            <a:lvl1pPr marL="0" indent="0">
              <a:buNone/>
              <a:defRPr sz="6727"/>
            </a:lvl1pPr>
            <a:lvl2pPr marL="2085216" indent="0">
              <a:buNone/>
              <a:defRPr sz="5639"/>
            </a:lvl2pPr>
            <a:lvl3pPr marL="4170437" indent="0">
              <a:buNone/>
              <a:defRPr sz="4551"/>
            </a:lvl3pPr>
            <a:lvl4pPr marL="6255653" indent="0">
              <a:buNone/>
              <a:defRPr sz="4056"/>
            </a:lvl4pPr>
            <a:lvl5pPr marL="8340868" indent="0">
              <a:buNone/>
              <a:defRPr sz="4056"/>
            </a:lvl5pPr>
            <a:lvl6pPr marL="10426083" indent="0">
              <a:buNone/>
              <a:defRPr sz="4056"/>
            </a:lvl6pPr>
            <a:lvl7pPr marL="12511305" indent="0">
              <a:buNone/>
              <a:defRPr sz="4056"/>
            </a:lvl7pPr>
            <a:lvl8pPr marL="14596521" indent="0">
              <a:buNone/>
              <a:defRPr sz="4056"/>
            </a:lvl8pPr>
            <a:lvl9pPr marL="16681736" indent="0">
              <a:buNone/>
              <a:defRPr sz="4056"/>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2023/8/14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513762" y="1714135"/>
            <a:ext cx="27247692" cy="7133961"/>
          </a:xfrm>
          <a:prstGeom prst="rect">
            <a:avLst/>
          </a:prstGeom>
        </p:spPr>
        <p:txBody>
          <a:bodyPr vert="horz" lIns="421552" tIns="210779" rIns="421552" bIns="210779" rtlCol="0" anchor="ctr">
            <a:normAutofit/>
          </a:bodyPr>
          <a:lstStyle/>
          <a:p>
            <a:r>
              <a:rPr lang="zh-CN" altLang="en-US"/>
              <a:t>单击此处编辑母版标题样式</a:t>
            </a:r>
          </a:p>
        </p:txBody>
      </p:sp>
      <p:sp>
        <p:nvSpPr>
          <p:cNvPr id="3" name="文本占位符 2"/>
          <p:cNvSpPr>
            <a:spLocks noGrp="1"/>
          </p:cNvSpPr>
          <p:nvPr>
            <p:ph type="body" idx="1"/>
          </p:nvPr>
        </p:nvSpPr>
        <p:spPr>
          <a:xfrm>
            <a:off x="1513762" y="9987552"/>
            <a:ext cx="27247692" cy="28248503"/>
          </a:xfrm>
          <a:prstGeom prst="rect">
            <a:avLst/>
          </a:prstGeom>
        </p:spPr>
        <p:txBody>
          <a:bodyPr vert="horz" lIns="421552" tIns="210779" rIns="421552" bIns="210779"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1513762" y="39672752"/>
            <a:ext cx="7064217" cy="2278903"/>
          </a:xfrm>
          <a:prstGeom prst="rect">
            <a:avLst/>
          </a:prstGeom>
        </p:spPr>
        <p:txBody>
          <a:bodyPr vert="horz" lIns="421552" tIns="210779" rIns="421552" bIns="210779" rtlCol="0" anchor="ctr"/>
          <a:lstStyle>
            <a:lvl1pPr algn="l">
              <a:defRPr sz="5639">
                <a:solidFill>
                  <a:schemeClr val="tx1">
                    <a:tint val="75000"/>
                  </a:schemeClr>
                </a:solidFill>
              </a:defRPr>
            </a:lvl1pPr>
          </a:lstStyle>
          <a:p>
            <a:fld id="{530820CF-B880-4189-942D-D702A7CBA730}" type="datetimeFigureOut">
              <a:rPr lang="zh-CN" altLang="en-US" smtClean="0"/>
              <a:pPr/>
              <a:t>2023/8/14</a:t>
            </a:fld>
            <a:endParaRPr lang="zh-CN" altLang="en-US"/>
          </a:p>
        </p:txBody>
      </p:sp>
      <p:sp>
        <p:nvSpPr>
          <p:cNvPr id="5" name="页脚占位符 4"/>
          <p:cNvSpPr>
            <a:spLocks noGrp="1"/>
          </p:cNvSpPr>
          <p:nvPr>
            <p:ph type="ftr" sz="quarter" idx="3"/>
          </p:nvPr>
        </p:nvSpPr>
        <p:spPr>
          <a:xfrm>
            <a:off x="10344037" y="39672752"/>
            <a:ext cx="9587152" cy="2278903"/>
          </a:xfrm>
          <a:prstGeom prst="rect">
            <a:avLst/>
          </a:prstGeom>
        </p:spPr>
        <p:txBody>
          <a:bodyPr vert="horz" lIns="421552" tIns="210779" rIns="421552" bIns="210779" rtlCol="0" anchor="ctr"/>
          <a:lstStyle>
            <a:lvl1pPr algn="ctr">
              <a:defRPr sz="5639">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21697237" y="39672752"/>
            <a:ext cx="7064217" cy="2278903"/>
          </a:xfrm>
          <a:prstGeom prst="rect">
            <a:avLst/>
          </a:prstGeom>
        </p:spPr>
        <p:txBody>
          <a:bodyPr vert="horz" lIns="421552" tIns="210779" rIns="421552" bIns="210779" rtlCol="0" anchor="ctr"/>
          <a:lstStyle>
            <a:lvl1pPr algn="r">
              <a:defRPr sz="5639">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0437" rtl="0" eaLnBrk="1" latinLnBrk="0" hangingPunct="1">
        <a:spcBef>
          <a:spcPct val="0"/>
        </a:spcBef>
        <a:buNone/>
        <a:defRPr sz="19984" kern="1200">
          <a:solidFill>
            <a:schemeClr val="tx1"/>
          </a:solidFill>
          <a:latin typeface="+mj-lt"/>
          <a:ea typeface="+mj-ea"/>
          <a:cs typeface="+mj-cs"/>
        </a:defRPr>
      </a:lvl1pPr>
    </p:titleStyle>
    <p:bodyStyle>
      <a:lvl1pPr marL="1563913" indent="-1563913" algn="l" defTabSz="4170437" rtl="0" eaLnBrk="1" latinLnBrk="0" hangingPunct="1">
        <a:spcBef>
          <a:spcPct val="20000"/>
        </a:spcBef>
        <a:buFont typeface="Arial" pitchFamily="34" charset="0"/>
        <a:buChar char="•"/>
        <a:defRPr sz="14741" kern="1200">
          <a:solidFill>
            <a:schemeClr val="tx1"/>
          </a:solidFill>
          <a:latin typeface="+mn-lt"/>
          <a:ea typeface="+mn-ea"/>
          <a:cs typeface="+mn-cs"/>
        </a:defRPr>
      </a:lvl1pPr>
      <a:lvl2pPr marL="3388481" indent="-1303259" algn="l" defTabSz="4170437" rtl="0" eaLnBrk="1" latinLnBrk="0" hangingPunct="1">
        <a:spcBef>
          <a:spcPct val="20000"/>
        </a:spcBef>
        <a:buFont typeface="Arial" pitchFamily="34" charset="0"/>
        <a:buChar char="–"/>
        <a:defRPr sz="12762" kern="1200">
          <a:solidFill>
            <a:schemeClr val="tx1"/>
          </a:solidFill>
          <a:latin typeface="+mn-lt"/>
          <a:ea typeface="+mn-ea"/>
          <a:cs typeface="+mn-cs"/>
        </a:defRPr>
      </a:lvl2pPr>
      <a:lvl3pPr marL="5213042" indent="-1042610" algn="l" defTabSz="4170437" rtl="0" eaLnBrk="1" latinLnBrk="0" hangingPunct="1">
        <a:spcBef>
          <a:spcPct val="20000"/>
        </a:spcBef>
        <a:buFont typeface="Arial" pitchFamily="34" charset="0"/>
        <a:buChar char="•"/>
        <a:defRPr sz="10684" kern="1200">
          <a:solidFill>
            <a:schemeClr val="tx1"/>
          </a:solidFill>
          <a:latin typeface="+mn-lt"/>
          <a:ea typeface="+mn-ea"/>
          <a:cs typeface="+mn-cs"/>
        </a:defRPr>
      </a:lvl3pPr>
      <a:lvl4pPr marL="7298258" indent="-1042610" algn="l" defTabSz="4170437" rtl="0" eaLnBrk="1" latinLnBrk="0" hangingPunct="1">
        <a:spcBef>
          <a:spcPct val="20000"/>
        </a:spcBef>
        <a:buFont typeface="Arial" pitchFamily="34" charset="0"/>
        <a:buChar char="–"/>
        <a:defRPr sz="9200" kern="1200">
          <a:solidFill>
            <a:schemeClr val="tx1"/>
          </a:solidFill>
          <a:latin typeface="+mn-lt"/>
          <a:ea typeface="+mn-ea"/>
          <a:cs typeface="+mn-cs"/>
        </a:defRPr>
      </a:lvl4pPr>
      <a:lvl5pPr marL="9383479" indent="-1042610" algn="l" defTabSz="4170437" rtl="0" eaLnBrk="1" latinLnBrk="0" hangingPunct="1">
        <a:spcBef>
          <a:spcPct val="20000"/>
        </a:spcBef>
        <a:buFont typeface="Arial" pitchFamily="34" charset="0"/>
        <a:buChar char="»"/>
        <a:defRPr sz="9200" kern="1200">
          <a:solidFill>
            <a:schemeClr val="tx1"/>
          </a:solidFill>
          <a:latin typeface="+mn-lt"/>
          <a:ea typeface="+mn-ea"/>
          <a:cs typeface="+mn-cs"/>
        </a:defRPr>
      </a:lvl5pPr>
      <a:lvl6pPr marL="11468695" indent="-1042610" algn="l" defTabSz="4170437" rtl="0" eaLnBrk="1" latinLnBrk="0" hangingPunct="1">
        <a:spcBef>
          <a:spcPct val="20000"/>
        </a:spcBef>
        <a:buFont typeface="Arial" pitchFamily="34" charset="0"/>
        <a:buChar char="•"/>
        <a:defRPr sz="9200" kern="1200">
          <a:solidFill>
            <a:schemeClr val="tx1"/>
          </a:solidFill>
          <a:latin typeface="+mn-lt"/>
          <a:ea typeface="+mn-ea"/>
          <a:cs typeface="+mn-cs"/>
        </a:defRPr>
      </a:lvl6pPr>
      <a:lvl7pPr marL="13553911" indent="-1042610" algn="l" defTabSz="4170437" rtl="0" eaLnBrk="1" latinLnBrk="0" hangingPunct="1">
        <a:spcBef>
          <a:spcPct val="20000"/>
        </a:spcBef>
        <a:buFont typeface="Arial" pitchFamily="34" charset="0"/>
        <a:buChar char="•"/>
        <a:defRPr sz="9200" kern="1200">
          <a:solidFill>
            <a:schemeClr val="tx1"/>
          </a:solidFill>
          <a:latin typeface="+mn-lt"/>
          <a:ea typeface="+mn-ea"/>
          <a:cs typeface="+mn-cs"/>
        </a:defRPr>
      </a:lvl7pPr>
      <a:lvl8pPr marL="15639131" indent="-1042610" algn="l" defTabSz="4170437" rtl="0" eaLnBrk="1" latinLnBrk="0" hangingPunct="1">
        <a:spcBef>
          <a:spcPct val="20000"/>
        </a:spcBef>
        <a:buFont typeface="Arial" pitchFamily="34" charset="0"/>
        <a:buChar char="•"/>
        <a:defRPr sz="9200" kern="1200">
          <a:solidFill>
            <a:schemeClr val="tx1"/>
          </a:solidFill>
          <a:latin typeface="+mn-lt"/>
          <a:ea typeface="+mn-ea"/>
          <a:cs typeface="+mn-cs"/>
        </a:defRPr>
      </a:lvl8pPr>
      <a:lvl9pPr marL="17724347" indent="-1042610" algn="l" defTabSz="4170437" rtl="0" eaLnBrk="1" latinLnBrk="0" hangingPunct="1">
        <a:spcBef>
          <a:spcPct val="20000"/>
        </a:spcBef>
        <a:buFont typeface="Arial" pitchFamily="34" charset="0"/>
        <a:buChar char="•"/>
        <a:defRPr sz="9200" kern="1200">
          <a:solidFill>
            <a:schemeClr val="tx1"/>
          </a:solidFill>
          <a:latin typeface="+mn-lt"/>
          <a:ea typeface="+mn-ea"/>
          <a:cs typeface="+mn-cs"/>
        </a:defRPr>
      </a:lvl9pPr>
    </p:bodyStyle>
    <p:otherStyle>
      <a:defPPr>
        <a:defRPr lang="zh-CN"/>
      </a:defPPr>
      <a:lvl1pPr marL="0" algn="l" defTabSz="4170437" rtl="0" eaLnBrk="1" latinLnBrk="0" hangingPunct="1">
        <a:defRPr sz="8211" kern="1200">
          <a:solidFill>
            <a:schemeClr val="tx1"/>
          </a:solidFill>
          <a:latin typeface="+mn-lt"/>
          <a:ea typeface="+mn-ea"/>
          <a:cs typeface="+mn-cs"/>
        </a:defRPr>
      </a:lvl1pPr>
      <a:lvl2pPr marL="2085216" algn="l" defTabSz="4170437" rtl="0" eaLnBrk="1" latinLnBrk="0" hangingPunct="1">
        <a:defRPr sz="8211" kern="1200">
          <a:solidFill>
            <a:schemeClr val="tx1"/>
          </a:solidFill>
          <a:latin typeface="+mn-lt"/>
          <a:ea typeface="+mn-ea"/>
          <a:cs typeface="+mn-cs"/>
        </a:defRPr>
      </a:lvl2pPr>
      <a:lvl3pPr marL="4170437" algn="l" defTabSz="4170437" rtl="0" eaLnBrk="1" latinLnBrk="0" hangingPunct="1">
        <a:defRPr sz="8211" kern="1200">
          <a:solidFill>
            <a:schemeClr val="tx1"/>
          </a:solidFill>
          <a:latin typeface="+mn-lt"/>
          <a:ea typeface="+mn-ea"/>
          <a:cs typeface="+mn-cs"/>
        </a:defRPr>
      </a:lvl3pPr>
      <a:lvl4pPr marL="6255653" algn="l" defTabSz="4170437" rtl="0" eaLnBrk="1" latinLnBrk="0" hangingPunct="1">
        <a:defRPr sz="8211" kern="1200">
          <a:solidFill>
            <a:schemeClr val="tx1"/>
          </a:solidFill>
          <a:latin typeface="+mn-lt"/>
          <a:ea typeface="+mn-ea"/>
          <a:cs typeface="+mn-cs"/>
        </a:defRPr>
      </a:lvl4pPr>
      <a:lvl5pPr marL="8340868" algn="l" defTabSz="4170437" rtl="0" eaLnBrk="1" latinLnBrk="0" hangingPunct="1">
        <a:defRPr sz="8211" kern="1200">
          <a:solidFill>
            <a:schemeClr val="tx1"/>
          </a:solidFill>
          <a:latin typeface="+mn-lt"/>
          <a:ea typeface="+mn-ea"/>
          <a:cs typeface="+mn-cs"/>
        </a:defRPr>
      </a:lvl5pPr>
      <a:lvl6pPr marL="10426083" algn="l" defTabSz="4170437" rtl="0" eaLnBrk="1" latinLnBrk="0" hangingPunct="1">
        <a:defRPr sz="8211" kern="1200">
          <a:solidFill>
            <a:schemeClr val="tx1"/>
          </a:solidFill>
          <a:latin typeface="+mn-lt"/>
          <a:ea typeface="+mn-ea"/>
          <a:cs typeface="+mn-cs"/>
        </a:defRPr>
      </a:lvl6pPr>
      <a:lvl7pPr marL="12511305" algn="l" defTabSz="4170437" rtl="0" eaLnBrk="1" latinLnBrk="0" hangingPunct="1">
        <a:defRPr sz="8211" kern="1200">
          <a:solidFill>
            <a:schemeClr val="tx1"/>
          </a:solidFill>
          <a:latin typeface="+mn-lt"/>
          <a:ea typeface="+mn-ea"/>
          <a:cs typeface="+mn-cs"/>
        </a:defRPr>
      </a:lvl7pPr>
      <a:lvl8pPr marL="14596521" algn="l" defTabSz="4170437" rtl="0" eaLnBrk="1" latinLnBrk="0" hangingPunct="1">
        <a:defRPr sz="8211" kern="1200">
          <a:solidFill>
            <a:schemeClr val="tx1"/>
          </a:solidFill>
          <a:latin typeface="+mn-lt"/>
          <a:ea typeface="+mn-ea"/>
          <a:cs typeface="+mn-cs"/>
        </a:defRPr>
      </a:lvl8pPr>
      <a:lvl9pPr marL="16681736" algn="l" defTabSz="4170437" rtl="0" eaLnBrk="1" latinLnBrk="0" hangingPunct="1">
        <a:defRPr sz="821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158" y="147466"/>
            <a:ext cx="26134792" cy="3791518"/>
          </a:xfrm>
          <a:prstGeom prst="rect">
            <a:avLst/>
          </a:prstGeom>
          <a:noFill/>
        </p:spPr>
        <p:txBody>
          <a:bodyPr wrap="square" lIns="91345" tIns="45672" rIns="91345" bIns="45672" rtlCol="0" anchor="ctr">
            <a:spAutoFit/>
          </a:bodyPr>
          <a:lstStyle/>
          <a:p>
            <a:pPr algn="ctr"/>
            <a:r>
              <a:rPr lang="en-US" altLang="zh-CN" sz="8013" b="1" dirty="0">
                <a:solidFill>
                  <a:srgbClr val="006600"/>
                </a:solidFill>
                <a:latin typeface="Arial" panose="020B0604020202020204" pitchFamily="34" charset="0"/>
                <a:cs typeface="Arial" panose="020B0604020202020204" pitchFamily="34" charset="0"/>
              </a:rPr>
              <a:t>Phosphorylation and acetylation of glycolytic enzymes cooperatively regulate their activity and meat quality</a:t>
            </a:r>
          </a:p>
        </p:txBody>
      </p:sp>
      <p:sp>
        <p:nvSpPr>
          <p:cNvPr id="6" name="TextBox 5"/>
          <p:cNvSpPr txBox="1"/>
          <p:nvPr/>
        </p:nvSpPr>
        <p:spPr>
          <a:xfrm>
            <a:off x="2684458" y="3871407"/>
            <a:ext cx="26926756" cy="783601"/>
          </a:xfrm>
          <a:prstGeom prst="rect">
            <a:avLst/>
          </a:prstGeom>
          <a:noFill/>
        </p:spPr>
        <p:txBody>
          <a:bodyPr wrap="square" lIns="91345" tIns="45672" rIns="91345" bIns="45672" rtlCol="0" anchor="ctr">
            <a:spAutoFit/>
          </a:bodyPr>
          <a:lstStyle/>
          <a:p>
            <a:pPr algn="ctr"/>
            <a:r>
              <a:rPr lang="en-US" altLang="zh-CN" sz="4452" b="1" dirty="0">
                <a:latin typeface="Arial" panose="020B0604020202020204" pitchFamily="34" charset="0"/>
                <a:cs typeface="Arial" panose="020B0604020202020204" pitchFamily="34" charset="0"/>
              </a:rPr>
              <a:t>Chi Ren, Xin Li, </a:t>
            </a:r>
            <a:r>
              <a:rPr lang="en-US" altLang="zh-CN" sz="4452" b="1" dirty="0" err="1">
                <a:latin typeface="Arial" panose="020B0604020202020204" pitchFamily="34" charset="0"/>
                <a:cs typeface="Arial" panose="020B0604020202020204" pitchFamily="34" charset="0"/>
              </a:rPr>
              <a:t>Chengli</a:t>
            </a:r>
            <a:r>
              <a:rPr lang="en-US" altLang="zh-CN" sz="4452" b="1" dirty="0">
                <a:latin typeface="Arial" panose="020B0604020202020204" pitchFamily="34" charset="0"/>
                <a:cs typeface="Arial" panose="020B0604020202020204" pitchFamily="34" charset="0"/>
              </a:rPr>
              <a:t> Hou, Li Chen, </a:t>
            </a:r>
            <a:r>
              <a:rPr lang="en-US" altLang="zh-CN" sz="4452" b="1" dirty="0" err="1">
                <a:latin typeface="Arial" panose="020B0604020202020204" pitchFamily="34" charset="0"/>
                <a:cs typeface="Arial" panose="020B0604020202020204" pitchFamily="34" charset="0"/>
              </a:rPr>
              <a:t>Xiaochun</a:t>
            </a:r>
            <a:r>
              <a:rPr lang="en-US" altLang="zh-CN" sz="4452" b="1" dirty="0">
                <a:latin typeface="Arial" panose="020B0604020202020204" pitchFamily="34" charset="0"/>
                <a:cs typeface="Arial" panose="020B0604020202020204" pitchFamily="34" charset="0"/>
              </a:rPr>
              <a:t> Zheng, </a:t>
            </a:r>
            <a:r>
              <a:rPr lang="en-US" altLang="zh-CN" sz="4452" b="1" dirty="0" err="1">
                <a:latin typeface="Arial" panose="020B0604020202020204" pitchFamily="34" charset="0"/>
                <a:cs typeface="Arial" panose="020B0604020202020204" pitchFamily="34" charset="0"/>
              </a:rPr>
              <a:t>Zhenyu</a:t>
            </a:r>
            <a:r>
              <a:rPr lang="en-US" altLang="zh-CN" sz="4452" b="1" dirty="0">
                <a:latin typeface="Arial" panose="020B0604020202020204" pitchFamily="34" charset="0"/>
                <a:cs typeface="Arial" panose="020B0604020202020204" pitchFamily="34" charset="0"/>
              </a:rPr>
              <a:t> Wang and Dequan Zhang*</a:t>
            </a:r>
          </a:p>
        </p:txBody>
      </p:sp>
      <p:sp>
        <p:nvSpPr>
          <p:cNvPr id="7" name="TextBox 6"/>
          <p:cNvSpPr txBox="1"/>
          <p:nvPr/>
        </p:nvSpPr>
        <p:spPr>
          <a:xfrm>
            <a:off x="3620222" y="4585819"/>
            <a:ext cx="24766856" cy="3278558"/>
          </a:xfrm>
          <a:prstGeom prst="rect">
            <a:avLst/>
          </a:prstGeom>
          <a:noFill/>
        </p:spPr>
        <p:txBody>
          <a:bodyPr wrap="square" lIns="91345" tIns="45672" rIns="91345" bIns="45672" rtlCol="0" anchor="ctr">
            <a:spAutoFit/>
          </a:bodyPr>
          <a:lstStyle/>
          <a:p>
            <a:pPr algn="ctr">
              <a:lnSpc>
                <a:spcPct val="150000"/>
              </a:lnSpc>
            </a:pPr>
            <a:r>
              <a:rPr lang="en-US" altLang="zh-CN" sz="3561" dirty="0">
                <a:latin typeface="Arial" panose="020B0604020202020204" pitchFamily="34" charset="0"/>
                <a:cs typeface="Arial" panose="020B0604020202020204" pitchFamily="34" charset="0"/>
              </a:rPr>
              <a:t>Institute of Food Science and Technology, Chinese Academy of Agricultural Sciences/ Key Laboratory of </a:t>
            </a:r>
            <a:r>
              <a:rPr lang="en-US" altLang="zh-CN" sz="3561" dirty="0" err="1">
                <a:latin typeface="Arial" panose="020B0604020202020204" pitchFamily="34" charset="0"/>
                <a:cs typeface="Arial" panose="020B0604020202020204" pitchFamily="34" charset="0"/>
              </a:rPr>
              <a:t>Agro</a:t>
            </a:r>
            <a:r>
              <a:rPr lang="en-US" altLang="zh-CN" sz="3561" dirty="0">
                <a:latin typeface="Arial" panose="020B0604020202020204" pitchFamily="34" charset="0"/>
                <a:cs typeface="Arial" panose="020B0604020202020204" pitchFamily="34" charset="0"/>
              </a:rPr>
              <a:t>-products Quality &amp; Safety in Harvest, Storage, Transportation, Management and Control, Ministry of Agriculture and Rural Affairs, Beijing 100193, P. R. China</a:t>
            </a:r>
          </a:p>
          <a:p>
            <a:pPr algn="ctr">
              <a:lnSpc>
                <a:spcPct val="150000"/>
              </a:lnSpc>
            </a:pPr>
            <a:r>
              <a:rPr lang="en-US" altLang="zh-CN" sz="3561" dirty="0">
                <a:latin typeface="Arial" panose="020B0604020202020204" pitchFamily="34" charset="0"/>
                <a:cs typeface="Arial" panose="020B0604020202020204" pitchFamily="34" charset="0"/>
              </a:rPr>
              <a:t>*Corresponding author email: dequan_zhang0118@126.com</a:t>
            </a:r>
          </a:p>
        </p:txBody>
      </p:sp>
      <p:sp>
        <p:nvSpPr>
          <p:cNvPr id="8" name="TextBox 7"/>
          <p:cNvSpPr txBox="1"/>
          <p:nvPr/>
        </p:nvSpPr>
        <p:spPr>
          <a:xfrm>
            <a:off x="1026258" y="8856876"/>
            <a:ext cx="13751366" cy="9012691"/>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Glycolysis is the main pathway of energy metabolism in the postmortem muscle, which greatly determines meat quality. Hexokinase (HK), phosphofructokinase (PFK) and pyruvate kinase (PK) are the three rate-limiting enzymes of glycolysis. The activity of glycolytic enzymes is of great concern for meat quality development due to their effects on the glycolysis rate. Previous studies have showed that the activities of glycolytic enzymes are vital to regulate meat quality through a single PTM of protein phosphorylation or acetylation. However, the role of phosphorylation and acetylation crosstalk on the activities of glycolytic enzymes in postmortem muscle is still unknown. The objectives of present study were to investigate the coregulation pattern of phosphorylation and acetylation of HK, PFK and PK in muscle samples with different glycolysis rates, and the consequent influence on meat quality. </a:t>
            </a:r>
          </a:p>
        </p:txBody>
      </p:sp>
      <p:sp>
        <p:nvSpPr>
          <p:cNvPr id="10" name="TextBox 9"/>
          <p:cNvSpPr txBox="1"/>
          <p:nvPr/>
        </p:nvSpPr>
        <p:spPr>
          <a:xfrm>
            <a:off x="1026258" y="26291378"/>
            <a:ext cx="6047721" cy="921884"/>
          </a:xfrm>
          <a:prstGeom prst="rect">
            <a:avLst/>
          </a:prstGeom>
          <a:noFill/>
        </p:spPr>
        <p:txBody>
          <a:bodyPr wrap="square" lIns="91345" tIns="45672" rIns="91345" bIns="45672" rtlCol="0">
            <a:spAutoFit/>
          </a:bodyPr>
          <a:lstStyle/>
          <a:p>
            <a:r>
              <a:rPr lang="en-US" altLang="zh-CN" sz="5441" b="1" dirty="0">
                <a:solidFill>
                  <a:srgbClr val="006600"/>
                </a:solidFill>
                <a:latin typeface="Arial" panose="020B0604020202020204" pitchFamily="34" charset="0"/>
                <a:cs typeface="Arial" panose="020B0604020202020204" pitchFamily="34" charset="0"/>
              </a:rPr>
              <a:t>III. Results</a:t>
            </a:r>
          </a:p>
        </p:txBody>
      </p:sp>
      <p:sp>
        <p:nvSpPr>
          <p:cNvPr id="11" name="TextBox 10"/>
          <p:cNvSpPr txBox="1"/>
          <p:nvPr/>
        </p:nvSpPr>
        <p:spPr>
          <a:xfrm>
            <a:off x="990767" y="18318755"/>
            <a:ext cx="10762995" cy="921884"/>
          </a:xfrm>
          <a:prstGeom prst="rect">
            <a:avLst/>
          </a:prstGeom>
          <a:noFill/>
        </p:spPr>
        <p:txBody>
          <a:bodyPr wrap="square" lIns="91345" tIns="45672" rIns="91345" bIns="45672" rtlCol="0">
            <a:spAutoFit/>
          </a:bodyPr>
          <a:lstStyle/>
          <a:p>
            <a:r>
              <a:rPr lang="en-US" altLang="zh-CN" sz="5441" b="1" dirty="0">
                <a:solidFill>
                  <a:srgbClr val="006600"/>
                </a:solidFill>
                <a:latin typeface="Arial" panose="020B0604020202020204" pitchFamily="34" charset="0"/>
                <a:cs typeface="Arial" panose="020B0604020202020204" pitchFamily="34" charset="0"/>
              </a:rPr>
              <a:t>II. Material and Methods</a:t>
            </a:r>
          </a:p>
        </p:txBody>
      </p:sp>
      <p:sp>
        <p:nvSpPr>
          <p:cNvPr id="12" name="TextBox 11"/>
          <p:cNvSpPr txBox="1"/>
          <p:nvPr/>
        </p:nvSpPr>
        <p:spPr>
          <a:xfrm>
            <a:off x="1098255" y="7732856"/>
            <a:ext cx="9143578" cy="921884"/>
          </a:xfrm>
          <a:prstGeom prst="rect">
            <a:avLst/>
          </a:prstGeom>
          <a:noFill/>
        </p:spPr>
        <p:txBody>
          <a:bodyPr wrap="square" lIns="91345" tIns="45672" rIns="91345" bIns="45672" rtlCol="0">
            <a:spAutoFit/>
          </a:bodyPr>
          <a:lstStyle/>
          <a:p>
            <a:r>
              <a:rPr lang="en-US" altLang="zh-CN" sz="5441" b="1" dirty="0">
                <a:solidFill>
                  <a:srgbClr val="006600"/>
                </a:solidFill>
                <a:latin typeface="Arial" panose="020B0604020202020204" pitchFamily="34" charset="0"/>
                <a:cs typeface="Arial" panose="020B0604020202020204" pitchFamily="34" charset="0"/>
              </a:rPr>
              <a:t>I. Introduction</a:t>
            </a:r>
          </a:p>
        </p:txBody>
      </p:sp>
      <p:sp>
        <p:nvSpPr>
          <p:cNvPr id="74" name="Rectangle 54"/>
          <p:cNvSpPr/>
          <p:nvPr/>
        </p:nvSpPr>
        <p:spPr>
          <a:xfrm>
            <a:off x="1" y="31144"/>
            <a:ext cx="30275213" cy="42741476"/>
          </a:xfrm>
          <a:prstGeom prst="rect">
            <a:avLst/>
          </a:prstGeom>
          <a:noFill/>
          <a:ln w="190500">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lIns="91345" tIns="45672" rIns="91345" bIns="45672" rtlCol="0" anchor="ctr"/>
          <a:lstStyle/>
          <a:p>
            <a:pPr algn="ctr"/>
            <a:endParaRPr lang="sv-SE" sz="8130"/>
          </a:p>
        </p:txBody>
      </p:sp>
      <p:pic>
        <p:nvPicPr>
          <p:cNvPr id="2053" name="Picture 5" descr="C:\Users\lixin\Desktop\所标.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76" y="178848"/>
            <a:ext cx="3365450" cy="3464914"/>
          </a:xfrm>
          <a:prstGeom prst="rect">
            <a:avLst/>
          </a:prstGeom>
          <a:noFill/>
          <a:extLst>
            <a:ext uri="{909E8E84-426E-40DD-AFC4-6F175D3DCCD1}">
              <a14:hiddenFill xmlns:a14="http://schemas.microsoft.com/office/drawing/2010/main">
                <a:solidFill>
                  <a:srgbClr val="FFFFFF"/>
                </a:solidFill>
              </a14:hiddenFill>
            </a:ext>
          </a:extLst>
        </p:spPr>
      </p:pic>
      <p:pic>
        <p:nvPicPr>
          <p:cNvPr id="9" name="图片 8">
            <a:extLst>
              <a:ext uri="{FF2B5EF4-FFF2-40B4-BE49-F238E27FC236}">
                <a16:creationId xmlns:a16="http://schemas.microsoft.com/office/drawing/2014/main" id="{2479E789-9F57-E469-831A-FB708809E5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1592" y="38833749"/>
            <a:ext cx="7519270" cy="3772957"/>
          </a:xfrm>
          <a:prstGeom prst="rect">
            <a:avLst/>
          </a:prstGeom>
        </p:spPr>
      </p:pic>
      <p:sp>
        <p:nvSpPr>
          <p:cNvPr id="14" name="文本框 13">
            <a:extLst>
              <a:ext uri="{FF2B5EF4-FFF2-40B4-BE49-F238E27FC236}">
                <a16:creationId xmlns:a16="http://schemas.microsoft.com/office/drawing/2014/main" id="{0BEA79C4-5103-B88B-D59D-94DB41A194ED}"/>
              </a:ext>
            </a:extLst>
          </p:cNvPr>
          <p:cNvSpPr txBox="1"/>
          <p:nvPr/>
        </p:nvSpPr>
        <p:spPr>
          <a:xfrm>
            <a:off x="8621801" y="40096818"/>
            <a:ext cx="16791638" cy="1938992"/>
          </a:xfrm>
          <a:prstGeom prst="rect">
            <a:avLst/>
          </a:prstGeom>
          <a:noFill/>
        </p:spPr>
        <p:txBody>
          <a:bodyPr wrap="square">
            <a:spAutoFit/>
          </a:bodyPr>
          <a:lstStyle/>
          <a:p>
            <a:pPr algn="ctr"/>
            <a:r>
              <a:rPr lang="en-US" altLang="zh-CN" sz="6000" dirty="0">
                <a:latin typeface="Arial" panose="020B0604020202020204" pitchFamily="34" charset="0"/>
                <a:cs typeface="Arial" panose="020B0604020202020204" pitchFamily="34" charset="0"/>
              </a:rPr>
              <a:t>69th International Congress of Meat Science and Technology, 20-25 August 2023, Padova, Italy</a:t>
            </a:r>
            <a:endParaRPr lang="zh-CN" altLang="en-US" sz="6000" dirty="0">
              <a:latin typeface="Arial" panose="020B0604020202020204" pitchFamily="34" charset="0"/>
              <a:cs typeface="Arial" panose="020B0604020202020204" pitchFamily="34" charset="0"/>
            </a:endParaRPr>
          </a:p>
        </p:txBody>
      </p:sp>
      <p:sp>
        <p:nvSpPr>
          <p:cNvPr id="15" name="TextBox 7">
            <a:extLst>
              <a:ext uri="{FF2B5EF4-FFF2-40B4-BE49-F238E27FC236}">
                <a16:creationId xmlns:a16="http://schemas.microsoft.com/office/drawing/2014/main" id="{6C29D532-8E61-EB72-3B82-CC455E273F6F}"/>
              </a:ext>
            </a:extLst>
          </p:cNvPr>
          <p:cNvSpPr txBox="1"/>
          <p:nvPr/>
        </p:nvSpPr>
        <p:spPr>
          <a:xfrm>
            <a:off x="1026258" y="19542065"/>
            <a:ext cx="13751366" cy="6447887"/>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The pH changes from 1 h to 1 d at 4°C of lamb longissimus thoracis lumborum (LTL) muscle were measured. LTL muscle of fast and slow pH decline were selected respectively (n = 9). Meat quality traits including </a:t>
            </a:r>
            <a:r>
              <a:rPr lang="en-US" altLang="zh-CN" sz="3561" dirty="0" err="1">
                <a:latin typeface="Arial" panose="020B0604020202020204" pitchFamily="34" charset="0"/>
                <a:cs typeface="Arial" panose="020B0604020202020204" pitchFamily="34" charset="0"/>
              </a:rPr>
              <a:t>colour</a:t>
            </a:r>
            <a:r>
              <a:rPr lang="en-US" altLang="zh-CN" sz="3561" dirty="0">
                <a:latin typeface="Arial" panose="020B0604020202020204" pitchFamily="34" charset="0"/>
                <a:cs typeface="Arial" panose="020B0604020202020204" pitchFamily="34" charset="0"/>
              </a:rPr>
              <a:t>, shear force and cooking loss were measured. The activity, abundance, phosphorylation and acetylation level of HK, PFK and PK were evaluated, respectively. The data of three replications were recorded as means ± standard deviation and analyzed by a general linear model with different glycolysis rate groups and postmortem times in SPSS Statistic 19.0. P &lt; 0.05 represented the significant difference.</a:t>
            </a:r>
          </a:p>
        </p:txBody>
      </p:sp>
      <p:sp>
        <p:nvSpPr>
          <p:cNvPr id="16" name="TextBox 7">
            <a:extLst>
              <a:ext uri="{FF2B5EF4-FFF2-40B4-BE49-F238E27FC236}">
                <a16:creationId xmlns:a16="http://schemas.microsoft.com/office/drawing/2014/main" id="{8935F71D-08F8-8801-3716-8C2DA2E80BB1}"/>
              </a:ext>
            </a:extLst>
          </p:cNvPr>
          <p:cNvSpPr txBox="1"/>
          <p:nvPr/>
        </p:nvSpPr>
        <p:spPr>
          <a:xfrm>
            <a:off x="1026258" y="27543065"/>
            <a:ext cx="13751366" cy="10936295"/>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HK activity was positively correlated with its acetylation and phosphorylation (</a:t>
            </a:r>
            <a:r>
              <a:rPr lang="en-US" altLang="zh-CN" sz="3561" i="1" dirty="0">
                <a:latin typeface="Arial" panose="020B0604020202020204" pitchFamily="34" charset="0"/>
                <a:cs typeface="Arial" panose="020B0604020202020204" pitchFamily="34" charset="0"/>
              </a:rPr>
              <a:t>P</a:t>
            </a:r>
            <a:r>
              <a:rPr lang="en-US" altLang="zh-CN" sz="3561" dirty="0">
                <a:latin typeface="Arial" panose="020B0604020202020204" pitchFamily="34" charset="0"/>
                <a:cs typeface="Arial" panose="020B0604020202020204" pitchFamily="34" charset="0"/>
              </a:rPr>
              <a:t> &lt; 0.05, Fig.1). The acetylation and Ser/</a:t>
            </a:r>
            <a:r>
              <a:rPr lang="en-US" altLang="zh-CN" sz="3561" dirty="0" err="1">
                <a:latin typeface="Arial" panose="020B0604020202020204" pitchFamily="34" charset="0"/>
                <a:cs typeface="Arial" panose="020B0604020202020204" pitchFamily="34" charset="0"/>
              </a:rPr>
              <a:t>Thr</a:t>
            </a:r>
            <a:r>
              <a:rPr lang="en-US" altLang="zh-CN" sz="3561" dirty="0">
                <a:latin typeface="Arial" panose="020B0604020202020204" pitchFamily="34" charset="0"/>
                <a:cs typeface="Arial" panose="020B0604020202020204" pitchFamily="34" charset="0"/>
              </a:rPr>
              <a:t> phosphorylation of PFK showed a negative correlation with its activity (</a:t>
            </a:r>
            <a:r>
              <a:rPr lang="en-US" altLang="zh-CN" sz="3561" i="1" dirty="0">
                <a:latin typeface="Arial" panose="020B0604020202020204" pitchFamily="34" charset="0"/>
                <a:cs typeface="Arial" panose="020B0604020202020204" pitchFamily="34" charset="0"/>
              </a:rPr>
              <a:t>P</a:t>
            </a:r>
            <a:r>
              <a:rPr lang="en-US" altLang="zh-CN" sz="3561" dirty="0">
                <a:latin typeface="Arial" panose="020B0604020202020204" pitchFamily="34" charset="0"/>
                <a:cs typeface="Arial" panose="020B0604020202020204" pitchFamily="34" charset="0"/>
              </a:rPr>
              <a:t> &lt; 0.05, Fig.1). Although there was positive correlation between PK acetylation level and Ser/</a:t>
            </a:r>
            <a:r>
              <a:rPr lang="en-US" altLang="zh-CN" sz="3561" dirty="0" err="1">
                <a:latin typeface="Arial" panose="020B0604020202020204" pitchFamily="34" charset="0"/>
                <a:cs typeface="Arial" panose="020B0604020202020204" pitchFamily="34" charset="0"/>
              </a:rPr>
              <a:t>Thr</a:t>
            </a:r>
            <a:r>
              <a:rPr lang="en-US" altLang="zh-CN" sz="3561" dirty="0">
                <a:latin typeface="Arial" panose="020B0604020202020204" pitchFamily="34" charset="0"/>
                <a:cs typeface="Arial" panose="020B0604020202020204" pitchFamily="34" charset="0"/>
              </a:rPr>
              <a:t> phosphorylation level, it was negatively correlated with Tyr phosphorylation level (</a:t>
            </a:r>
            <a:r>
              <a:rPr lang="en-US" altLang="zh-CN" sz="3561" i="1" dirty="0">
                <a:latin typeface="Arial" panose="020B0604020202020204" pitchFamily="34" charset="0"/>
                <a:cs typeface="Arial" panose="020B0604020202020204" pitchFamily="34" charset="0"/>
              </a:rPr>
              <a:t>P</a:t>
            </a:r>
            <a:r>
              <a:rPr lang="en-US" altLang="zh-CN" sz="3561" dirty="0">
                <a:latin typeface="Arial" panose="020B0604020202020204" pitchFamily="34" charset="0"/>
                <a:cs typeface="Arial" panose="020B0604020202020204" pitchFamily="34" charset="0"/>
              </a:rPr>
              <a:t> &lt; 0.05, Fig.1). The results of principal component analysis (PCA) showed that a total of 87% was assigned to PC1 (54.7%) and PC2 (32.3%) (Fig.2). The features of HK including its activity, acetylation level, Ser/</a:t>
            </a:r>
            <a:r>
              <a:rPr lang="en-US" altLang="zh-CN" sz="3561" dirty="0" err="1">
                <a:latin typeface="Arial" panose="020B0604020202020204" pitchFamily="34" charset="0"/>
                <a:cs typeface="Arial" panose="020B0604020202020204" pitchFamily="34" charset="0"/>
              </a:rPr>
              <a:t>Thr</a:t>
            </a:r>
            <a:r>
              <a:rPr lang="en-US" altLang="zh-CN" sz="3561" dirty="0">
                <a:latin typeface="Arial" panose="020B0604020202020204" pitchFamily="34" charset="0"/>
                <a:cs typeface="Arial" panose="020B0604020202020204" pitchFamily="34" charset="0"/>
              </a:rPr>
              <a:t> and Tyr phosphorylation levels were closely related with the lactate content. The protein acetylation of PK was linked with cooking loss. The shear force was mostly related with the properties of PFK and they were strongly affected by PC2. PFK is the most attracting one for actin and presents higher catalytic activity compared to other binding proteins, which might be the reason of the close relationship between PFK and tenderness. Thus, there are two possible pathways of how phosphorylation and acetylation</a:t>
            </a:r>
          </a:p>
        </p:txBody>
      </p:sp>
      <p:sp>
        <p:nvSpPr>
          <p:cNvPr id="17" name="TextBox 7">
            <a:extLst>
              <a:ext uri="{FF2B5EF4-FFF2-40B4-BE49-F238E27FC236}">
                <a16:creationId xmlns:a16="http://schemas.microsoft.com/office/drawing/2014/main" id="{260DBD3A-A43E-A609-D258-811028918440}"/>
              </a:ext>
            </a:extLst>
          </p:cNvPr>
          <p:cNvSpPr txBox="1"/>
          <p:nvPr/>
        </p:nvSpPr>
        <p:spPr>
          <a:xfrm>
            <a:off x="15626510" y="8856876"/>
            <a:ext cx="13751366" cy="3883082"/>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affect the biological characteristics of meat. First, the phosphorylation and acetylation of glycolytic enzymes influence meat quality through the effect of enzymes activity on glycolysis. Second, the phosphorylation and acetylation of glycolytic enzymes regulate the interaction of them with other proteins such as those located in mitochondria and the cytoskeleton.</a:t>
            </a:r>
          </a:p>
        </p:txBody>
      </p:sp>
      <p:pic>
        <p:nvPicPr>
          <p:cNvPr id="2048" name="图片 2047">
            <a:extLst>
              <a:ext uri="{FF2B5EF4-FFF2-40B4-BE49-F238E27FC236}">
                <a16:creationId xmlns:a16="http://schemas.microsoft.com/office/drawing/2014/main" id="{C6C7A5C9-232C-7FE6-31FD-CD7D0C9A5F25}"/>
              </a:ext>
            </a:extLst>
          </p:cNvPr>
          <p:cNvPicPr>
            <a:picLocks noChangeAspect="1"/>
          </p:cNvPicPr>
          <p:nvPr/>
        </p:nvPicPr>
        <p:blipFill>
          <a:blip r:embed="rId4"/>
          <a:stretch>
            <a:fillRect/>
          </a:stretch>
        </p:blipFill>
        <p:spPr>
          <a:xfrm>
            <a:off x="16073710" y="12976945"/>
            <a:ext cx="12671416" cy="10065237"/>
          </a:xfrm>
          <a:prstGeom prst="rect">
            <a:avLst/>
          </a:prstGeom>
        </p:spPr>
      </p:pic>
      <p:sp>
        <p:nvSpPr>
          <p:cNvPr id="2049" name="TextBox 7">
            <a:extLst>
              <a:ext uri="{FF2B5EF4-FFF2-40B4-BE49-F238E27FC236}">
                <a16:creationId xmlns:a16="http://schemas.microsoft.com/office/drawing/2014/main" id="{0C995571-E716-9F8B-FCDB-36A727974A3C}"/>
              </a:ext>
            </a:extLst>
          </p:cNvPr>
          <p:cNvSpPr txBox="1"/>
          <p:nvPr/>
        </p:nvSpPr>
        <p:spPr>
          <a:xfrm>
            <a:off x="15626510" y="22730710"/>
            <a:ext cx="13751366" cy="3883082"/>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Figure 1. Correlation analysis between phosphorylation level, acetylation level and activity of HK (A), PFK (B) and PK (C). “AC” means protein acetylation level, “ST” means protein Ser/</a:t>
            </a:r>
            <a:r>
              <a:rPr lang="en-US" altLang="zh-CN" sz="3561" dirty="0" err="1">
                <a:latin typeface="Arial" panose="020B0604020202020204" pitchFamily="34" charset="0"/>
                <a:cs typeface="Arial" panose="020B0604020202020204" pitchFamily="34" charset="0"/>
              </a:rPr>
              <a:t>Thr</a:t>
            </a:r>
            <a:r>
              <a:rPr lang="en-US" altLang="zh-CN" sz="3561" dirty="0">
                <a:latin typeface="Arial" panose="020B0604020202020204" pitchFamily="34" charset="0"/>
                <a:cs typeface="Arial" panose="020B0604020202020204" pitchFamily="34" charset="0"/>
              </a:rPr>
              <a:t> phosphorylation level, “Y” means protein Tyr phosphorylation level. Red color represents positive correlation, green color represents negative correlation. * </a:t>
            </a:r>
            <a:r>
              <a:rPr lang="en-US" altLang="zh-CN" sz="3561" i="1" dirty="0">
                <a:latin typeface="Arial" panose="020B0604020202020204" pitchFamily="34" charset="0"/>
                <a:cs typeface="Arial" panose="020B0604020202020204" pitchFamily="34" charset="0"/>
              </a:rPr>
              <a:t>P</a:t>
            </a:r>
            <a:r>
              <a:rPr lang="en-US" altLang="zh-CN" sz="3561" dirty="0">
                <a:latin typeface="Arial" panose="020B0604020202020204" pitchFamily="34" charset="0"/>
                <a:cs typeface="Arial" panose="020B0604020202020204" pitchFamily="34" charset="0"/>
              </a:rPr>
              <a:t> &lt; 0.05.</a:t>
            </a:r>
          </a:p>
        </p:txBody>
      </p:sp>
      <p:pic>
        <p:nvPicPr>
          <p:cNvPr id="2050" name="图片 2049">
            <a:extLst>
              <a:ext uri="{FF2B5EF4-FFF2-40B4-BE49-F238E27FC236}">
                <a16:creationId xmlns:a16="http://schemas.microsoft.com/office/drawing/2014/main" id="{959B45B3-B801-DA7C-C649-877FC293EA99}"/>
              </a:ext>
            </a:extLst>
          </p:cNvPr>
          <p:cNvPicPr>
            <a:picLocks noChangeAspect="1"/>
          </p:cNvPicPr>
          <p:nvPr/>
        </p:nvPicPr>
        <p:blipFill>
          <a:blip r:embed="rId5"/>
          <a:stretch>
            <a:fillRect/>
          </a:stretch>
        </p:blipFill>
        <p:spPr>
          <a:xfrm>
            <a:off x="16441015" y="26658465"/>
            <a:ext cx="9353775" cy="7076995"/>
          </a:xfrm>
          <a:prstGeom prst="rect">
            <a:avLst/>
          </a:prstGeom>
        </p:spPr>
      </p:pic>
      <p:sp>
        <p:nvSpPr>
          <p:cNvPr id="2051" name="TextBox 7">
            <a:extLst>
              <a:ext uri="{FF2B5EF4-FFF2-40B4-BE49-F238E27FC236}">
                <a16:creationId xmlns:a16="http://schemas.microsoft.com/office/drawing/2014/main" id="{F665DE0B-CB41-A241-9F32-0D8192E1CC3A}"/>
              </a:ext>
            </a:extLst>
          </p:cNvPr>
          <p:cNvSpPr txBox="1"/>
          <p:nvPr/>
        </p:nvSpPr>
        <p:spPr>
          <a:xfrm>
            <a:off x="15626510" y="33817810"/>
            <a:ext cx="13751366" cy="1318277"/>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Figure 2. The first two principal components for 20 variables. PC1 and PC2 accounted for 54.7% and 32.3%, respectively.</a:t>
            </a:r>
          </a:p>
        </p:txBody>
      </p:sp>
      <p:sp>
        <p:nvSpPr>
          <p:cNvPr id="2052" name="TextBox 9">
            <a:extLst>
              <a:ext uri="{FF2B5EF4-FFF2-40B4-BE49-F238E27FC236}">
                <a16:creationId xmlns:a16="http://schemas.microsoft.com/office/drawing/2014/main" id="{586C56C8-FEE3-BF31-6C4C-2EEFE82B17E4}"/>
              </a:ext>
            </a:extLst>
          </p:cNvPr>
          <p:cNvSpPr txBox="1"/>
          <p:nvPr/>
        </p:nvSpPr>
        <p:spPr>
          <a:xfrm>
            <a:off x="15626510" y="35371433"/>
            <a:ext cx="6047721" cy="921884"/>
          </a:xfrm>
          <a:prstGeom prst="rect">
            <a:avLst/>
          </a:prstGeom>
          <a:noFill/>
        </p:spPr>
        <p:txBody>
          <a:bodyPr wrap="square" lIns="91345" tIns="45672" rIns="91345" bIns="45672" rtlCol="0">
            <a:spAutoFit/>
          </a:bodyPr>
          <a:lstStyle/>
          <a:p>
            <a:r>
              <a:rPr lang="en-US" altLang="zh-CN" sz="5441" b="1" dirty="0">
                <a:solidFill>
                  <a:srgbClr val="006600"/>
                </a:solidFill>
                <a:latin typeface="Arial" panose="020B0604020202020204" pitchFamily="34" charset="0"/>
                <a:cs typeface="Arial" panose="020B0604020202020204" pitchFamily="34" charset="0"/>
              </a:rPr>
              <a:t>Ⅳ. Conclusions</a:t>
            </a:r>
          </a:p>
        </p:txBody>
      </p:sp>
      <p:sp>
        <p:nvSpPr>
          <p:cNvPr id="2054" name="TextBox 7">
            <a:extLst>
              <a:ext uri="{FF2B5EF4-FFF2-40B4-BE49-F238E27FC236}">
                <a16:creationId xmlns:a16="http://schemas.microsoft.com/office/drawing/2014/main" id="{281628AF-582F-76BC-4EDB-B489535D666A}"/>
              </a:ext>
            </a:extLst>
          </p:cNvPr>
          <p:cNvSpPr txBox="1"/>
          <p:nvPr/>
        </p:nvSpPr>
        <p:spPr>
          <a:xfrm>
            <a:off x="15626510" y="36399156"/>
            <a:ext cx="13751366" cy="1959478"/>
          </a:xfrm>
          <a:prstGeom prst="rect">
            <a:avLst/>
          </a:prstGeom>
          <a:noFill/>
        </p:spPr>
        <p:txBody>
          <a:bodyPr wrap="square" lIns="91345" tIns="45672" rIns="91345" bIns="45672" rtlCol="0">
            <a:spAutoFit/>
          </a:bodyPr>
          <a:lstStyle/>
          <a:p>
            <a:pPr algn="just">
              <a:lnSpc>
                <a:spcPts val="4995"/>
              </a:lnSpc>
            </a:pPr>
            <a:r>
              <a:rPr lang="en-US" altLang="zh-CN" sz="3561" dirty="0">
                <a:latin typeface="Arial" panose="020B0604020202020204" pitchFamily="34" charset="0"/>
                <a:cs typeface="Arial" panose="020B0604020202020204" pitchFamily="34" charset="0"/>
              </a:rPr>
              <a:t>The phosphorylation and acetylation of HK, PFK and PK coregulate glycolysis through different crosstalk patterns on their activity and this might affect meat quality.</a:t>
            </a:r>
          </a:p>
        </p:txBody>
      </p:sp>
      <p:pic>
        <p:nvPicPr>
          <p:cNvPr id="5" name="图片 4">
            <a:extLst>
              <a:ext uri="{FF2B5EF4-FFF2-40B4-BE49-F238E27FC236}">
                <a16:creationId xmlns:a16="http://schemas.microsoft.com/office/drawing/2014/main" id="{2ACA47ED-C545-0650-F473-C273F0494583}"/>
              </a:ext>
            </a:extLst>
          </p:cNvPr>
          <p:cNvPicPr>
            <a:picLocks noChangeAspect="1"/>
          </p:cNvPicPr>
          <p:nvPr/>
        </p:nvPicPr>
        <p:blipFill>
          <a:blip r:embed="rId6"/>
          <a:stretch>
            <a:fillRect/>
          </a:stretch>
        </p:blipFill>
        <p:spPr>
          <a:xfrm>
            <a:off x="26077439" y="38943814"/>
            <a:ext cx="3533775" cy="3552825"/>
          </a:xfrm>
          <a:prstGeom prst="rect">
            <a:avLst/>
          </a:prstGeom>
        </p:spPr>
      </p:pic>
    </p:spTree>
    <p:extLst>
      <p:ext uri="{BB962C8B-B14F-4D97-AF65-F5344CB8AC3E}">
        <p14:creationId xmlns:p14="http://schemas.microsoft.com/office/powerpoint/2010/main" val="1453099921"/>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904</TotalTime>
  <Words>771</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2</vt:i4>
      </vt:variant>
      <vt:variant>
        <vt:lpstr>主题</vt:lpstr>
      </vt:variant>
      <vt:variant>
        <vt:i4>1</vt:i4>
      </vt:variant>
      <vt:variant>
        <vt:lpstr>幻灯片标题</vt:lpstr>
      </vt:variant>
      <vt:variant>
        <vt:i4>1</vt:i4>
      </vt:variant>
    </vt:vector>
  </HeadingPairs>
  <TitlesOfParts>
    <vt:vector size="4" baseType="lpstr">
      <vt:lpstr>Arial</vt:lpstr>
      <vt:lpstr>Calibri</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lixin</dc:creator>
  <cp:lastModifiedBy>Ren Chi</cp:lastModifiedBy>
  <cp:revision>66</cp:revision>
  <dcterms:created xsi:type="dcterms:W3CDTF">2015-06-24T05:33:46Z</dcterms:created>
  <dcterms:modified xsi:type="dcterms:W3CDTF">2023-08-14T06:57:17Z</dcterms:modified>
</cp:coreProperties>
</file>