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48"/>
  </p:notesMasterIdLst>
  <p:handoutMasterIdLst>
    <p:handoutMasterId r:id="rId49"/>
  </p:handoutMasterIdLst>
  <p:sldIdLst>
    <p:sldId id="310" r:id="rId2"/>
    <p:sldId id="259" r:id="rId3"/>
    <p:sldId id="257" r:id="rId4"/>
    <p:sldId id="258" r:id="rId5"/>
    <p:sldId id="285" r:id="rId6"/>
    <p:sldId id="260" r:id="rId7"/>
    <p:sldId id="286" r:id="rId8"/>
    <p:sldId id="284" r:id="rId9"/>
    <p:sldId id="304" r:id="rId10"/>
    <p:sldId id="267" r:id="rId11"/>
    <p:sldId id="268" r:id="rId12"/>
    <p:sldId id="269" r:id="rId13"/>
    <p:sldId id="270" r:id="rId14"/>
    <p:sldId id="271" r:id="rId15"/>
    <p:sldId id="272" r:id="rId16"/>
    <p:sldId id="274" r:id="rId17"/>
    <p:sldId id="275" r:id="rId18"/>
    <p:sldId id="273" r:id="rId19"/>
    <p:sldId id="282" r:id="rId20"/>
    <p:sldId id="287" r:id="rId21"/>
    <p:sldId id="288" r:id="rId22"/>
    <p:sldId id="276" r:id="rId23"/>
    <p:sldId id="283" r:id="rId24"/>
    <p:sldId id="289" r:id="rId25"/>
    <p:sldId id="293" r:id="rId26"/>
    <p:sldId id="280" r:id="rId27"/>
    <p:sldId id="323" r:id="rId28"/>
    <p:sldId id="324" r:id="rId29"/>
    <p:sldId id="314" r:id="rId30"/>
    <p:sldId id="315" r:id="rId31"/>
    <p:sldId id="316" r:id="rId32"/>
    <p:sldId id="317" r:id="rId33"/>
    <p:sldId id="318" r:id="rId34"/>
    <p:sldId id="319" r:id="rId35"/>
    <p:sldId id="320" r:id="rId36"/>
    <p:sldId id="321" r:id="rId37"/>
    <p:sldId id="291" r:id="rId38"/>
    <p:sldId id="308" r:id="rId39"/>
    <p:sldId id="309" r:id="rId40"/>
    <p:sldId id="295" r:id="rId41"/>
    <p:sldId id="325" r:id="rId42"/>
    <p:sldId id="294" r:id="rId43"/>
    <p:sldId id="292" r:id="rId44"/>
    <p:sldId id="311" r:id="rId45"/>
    <p:sldId id="322" r:id="rId46"/>
    <p:sldId id="312" r:id="rId47"/>
  </p:sldIdLst>
  <p:sldSz cx="12192000" cy="685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81" autoAdjust="0"/>
    <p:restoredTop sz="94660"/>
  </p:normalViewPr>
  <p:slideViewPr>
    <p:cSldViewPr snapToGrid="0">
      <p:cViewPr varScale="1">
        <p:scale>
          <a:sx n="103" d="100"/>
          <a:sy n="103" d="100"/>
        </p:scale>
        <p:origin x="150"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6B2DDA1-87B7-43F3-B563-0BD3E854D2BF}" type="doc">
      <dgm:prSet loTypeId="urn:microsoft.com/office/officeart/2005/8/layout/chevron1" loCatId="process" qsTypeId="urn:microsoft.com/office/officeart/2005/8/quickstyle/simple1" qsCatId="simple" csTypeId="urn:microsoft.com/office/officeart/2005/8/colors/accent1_2" csCatId="accent1" phldr="1"/>
      <dgm:spPr/>
    </dgm:pt>
    <dgm:pt modelId="{4F6BC337-03F6-42D9-AD0D-724F1C18FA28}">
      <dgm:prSet phldrT="[Texte]"/>
      <dgm:spPr/>
      <dgm:t>
        <a:bodyPr/>
        <a:lstStyle/>
        <a:p>
          <a:r>
            <a:rPr lang="fr-BE" dirty="0"/>
            <a:t>Idéologie sous-jacente</a:t>
          </a:r>
        </a:p>
      </dgm:t>
    </dgm:pt>
    <dgm:pt modelId="{BDB86532-A565-4BE5-AB20-E19E78870DCF}" type="parTrans" cxnId="{8AA582C2-7FA3-44A6-A5A6-9895EE47ED46}">
      <dgm:prSet/>
      <dgm:spPr/>
      <dgm:t>
        <a:bodyPr/>
        <a:lstStyle/>
        <a:p>
          <a:endParaRPr lang="fr-BE"/>
        </a:p>
      </dgm:t>
    </dgm:pt>
    <dgm:pt modelId="{C13A4FCC-810A-4C6D-9D08-06963C681BD2}" type="sibTrans" cxnId="{8AA582C2-7FA3-44A6-A5A6-9895EE47ED46}">
      <dgm:prSet/>
      <dgm:spPr/>
      <dgm:t>
        <a:bodyPr/>
        <a:lstStyle/>
        <a:p>
          <a:endParaRPr lang="fr-BE"/>
        </a:p>
      </dgm:t>
    </dgm:pt>
    <dgm:pt modelId="{427F4850-EB89-4B80-BB4C-FBD55DF34D25}">
      <dgm:prSet phldrT="[Texte]"/>
      <dgm:spPr/>
      <dgm:t>
        <a:bodyPr/>
        <a:lstStyle/>
        <a:p>
          <a:r>
            <a:rPr lang="fr-BE" dirty="0"/>
            <a:t>Contenu épistémologique</a:t>
          </a:r>
        </a:p>
      </dgm:t>
    </dgm:pt>
    <dgm:pt modelId="{ED84DA63-4693-4C62-8EC3-BD54D3C14A82}" type="parTrans" cxnId="{03D679CB-E0F1-410F-9EDF-F4C157223345}">
      <dgm:prSet/>
      <dgm:spPr/>
      <dgm:t>
        <a:bodyPr/>
        <a:lstStyle/>
        <a:p>
          <a:endParaRPr lang="fr-BE"/>
        </a:p>
      </dgm:t>
    </dgm:pt>
    <dgm:pt modelId="{D99B2174-6D03-43D6-9DED-5CDB43C3B6FF}" type="sibTrans" cxnId="{03D679CB-E0F1-410F-9EDF-F4C157223345}">
      <dgm:prSet/>
      <dgm:spPr/>
      <dgm:t>
        <a:bodyPr/>
        <a:lstStyle/>
        <a:p>
          <a:endParaRPr lang="fr-BE"/>
        </a:p>
      </dgm:t>
    </dgm:pt>
    <dgm:pt modelId="{D78552B5-88FC-48A4-82D1-DF412CB491E0}">
      <dgm:prSet phldrT="[Texte]"/>
      <dgm:spPr/>
      <dgm:t>
        <a:bodyPr/>
        <a:lstStyle/>
        <a:p>
          <a:r>
            <a:rPr lang="fr-BE" dirty="0"/>
            <a:t>Pratique(s) épistémique(s)</a:t>
          </a:r>
        </a:p>
      </dgm:t>
    </dgm:pt>
    <dgm:pt modelId="{0ABDD485-EAF6-46A9-9E2E-21243EBDDEF7}" type="parTrans" cxnId="{E19468CB-5600-49F8-B102-4F440FC7A683}">
      <dgm:prSet/>
      <dgm:spPr/>
      <dgm:t>
        <a:bodyPr/>
        <a:lstStyle/>
        <a:p>
          <a:endParaRPr lang="fr-BE"/>
        </a:p>
      </dgm:t>
    </dgm:pt>
    <dgm:pt modelId="{B447E10B-D663-4499-8394-5E08A9520D11}" type="sibTrans" cxnId="{E19468CB-5600-49F8-B102-4F440FC7A683}">
      <dgm:prSet/>
      <dgm:spPr/>
      <dgm:t>
        <a:bodyPr/>
        <a:lstStyle/>
        <a:p>
          <a:endParaRPr lang="fr-BE"/>
        </a:p>
      </dgm:t>
    </dgm:pt>
    <dgm:pt modelId="{57C428E9-F522-4335-BB70-5945511590D9}" type="pres">
      <dgm:prSet presAssocID="{C6B2DDA1-87B7-43F3-B563-0BD3E854D2BF}" presName="Name0" presStyleCnt="0">
        <dgm:presLayoutVars>
          <dgm:dir/>
          <dgm:animLvl val="lvl"/>
          <dgm:resizeHandles val="exact"/>
        </dgm:presLayoutVars>
      </dgm:prSet>
      <dgm:spPr/>
    </dgm:pt>
    <dgm:pt modelId="{062895AB-B3B0-4CF0-A10E-4F44AB933471}" type="pres">
      <dgm:prSet presAssocID="{4F6BC337-03F6-42D9-AD0D-724F1C18FA28}" presName="parTxOnly" presStyleLbl="node1" presStyleIdx="0" presStyleCnt="3">
        <dgm:presLayoutVars>
          <dgm:chMax val="0"/>
          <dgm:chPref val="0"/>
          <dgm:bulletEnabled val="1"/>
        </dgm:presLayoutVars>
      </dgm:prSet>
      <dgm:spPr/>
    </dgm:pt>
    <dgm:pt modelId="{9657E6F3-E5DD-42CC-BDC2-9AD886A82AEB}" type="pres">
      <dgm:prSet presAssocID="{C13A4FCC-810A-4C6D-9D08-06963C681BD2}" presName="parTxOnlySpace" presStyleCnt="0"/>
      <dgm:spPr/>
    </dgm:pt>
    <dgm:pt modelId="{F75303F6-8725-4D8F-86ED-BF1A222815F8}" type="pres">
      <dgm:prSet presAssocID="{427F4850-EB89-4B80-BB4C-FBD55DF34D25}" presName="parTxOnly" presStyleLbl="node1" presStyleIdx="1" presStyleCnt="3">
        <dgm:presLayoutVars>
          <dgm:chMax val="0"/>
          <dgm:chPref val="0"/>
          <dgm:bulletEnabled val="1"/>
        </dgm:presLayoutVars>
      </dgm:prSet>
      <dgm:spPr/>
    </dgm:pt>
    <dgm:pt modelId="{32459C73-1C62-416F-B67E-30088BC470E6}" type="pres">
      <dgm:prSet presAssocID="{D99B2174-6D03-43D6-9DED-5CDB43C3B6FF}" presName="parTxOnlySpace" presStyleCnt="0"/>
      <dgm:spPr/>
    </dgm:pt>
    <dgm:pt modelId="{A4F1CD74-4BAB-4985-ABAD-9E6A093DDE42}" type="pres">
      <dgm:prSet presAssocID="{D78552B5-88FC-48A4-82D1-DF412CB491E0}" presName="parTxOnly" presStyleLbl="node1" presStyleIdx="2" presStyleCnt="3">
        <dgm:presLayoutVars>
          <dgm:chMax val="0"/>
          <dgm:chPref val="0"/>
          <dgm:bulletEnabled val="1"/>
        </dgm:presLayoutVars>
      </dgm:prSet>
      <dgm:spPr/>
    </dgm:pt>
  </dgm:ptLst>
  <dgm:cxnLst>
    <dgm:cxn modelId="{7D399720-A812-438C-B473-B43CB07AE610}" type="presOf" srcId="{C6B2DDA1-87B7-43F3-B563-0BD3E854D2BF}" destId="{57C428E9-F522-4335-BB70-5945511590D9}" srcOrd="0" destOrd="0" presId="urn:microsoft.com/office/officeart/2005/8/layout/chevron1"/>
    <dgm:cxn modelId="{F6FC0B49-EA16-4E76-8D2C-11B13E9DEA92}" type="presOf" srcId="{427F4850-EB89-4B80-BB4C-FBD55DF34D25}" destId="{F75303F6-8725-4D8F-86ED-BF1A222815F8}" srcOrd="0" destOrd="0" presId="urn:microsoft.com/office/officeart/2005/8/layout/chevron1"/>
    <dgm:cxn modelId="{6577654E-5B7A-4DD9-86DD-5D860B42C616}" type="presOf" srcId="{4F6BC337-03F6-42D9-AD0D-724F1C18FA28}" destId="{062895AB-B3B0-4CF0-A10E-4F44AB933471}" srcOrd="0" destOrd="0" presId="urn:microsoft.com/office/officeart/2005/8/layout/chevron1"/>
    <dgm:cxn modelId="{34A7E17B-A1C8-410B-8994-534EE8C1F04F}" type="presOf" srcId="{D78552B5-88FC-48A4-82D1-DF412CB491E0}" destId="{A4F1CD74-4BAB-4985-ABAD-9E6A093DDE42}" srcOrd="0" destOrd="0" presId="urn:microsoft.com/office/officeart/2005/8/layout/chevron1"/>
    <dgm:cxn modelId="{8AA582C2-7FA3-44A6-A5A6-9895EE47ED46}" srcId="{C6B2DDA1-87B7-43F3-B563-0BD3E854D2BF}" destId="{4F6BC337-03F6-42D9-AD0D-724F1C18FA28}" srcOrd="0" destOrd="0" parTransId="{BDB86532-A565-4BE5-AB20-E19E78870DCF}" sibTransId="{C13A4FCC-810A-4C6D-9D08-06963C681BD2}"/>
    <dgm:cxn modelId="{E19468CB-5600-49F8-B102-4F440FC7A683}" srcId="{C6B2DDA1-87B7-43F3-B563-0BD3E854D2BF}" destId="{D78552B5-88FC-48A4-82D1-DF412CB491E0}" srcOrd="2" destOrd="0" parTransId="{0ABDD485-EAF6-46A9-9E2E-21243EBDDEF7}" sibTransId="{B447E10B-D663-4499-8394-5E08A9520D11}"/>
    <dgm:cxn modelId="{03D679CB-E0F1-410F-9EDF-F4C157223345}" srcId="{C6B2DDA1-87B7-43F3-B563-0BD3E854D2BF}" destId="{427F4850-EB89-4B80-BB4C-FBD55DF34D25}" srcOrd="1" destOrd="0" parTransId="{ED84DA63-4693-4C62-8EC3-BD54D3C14A82}" sibTransId="{D99B2174-6D03-43D6-9DED-5CDB43C3B6FF}"/>
    <dgm:cxn modelId="{8AAC87F2-AB05-461A-88BF-4A02C12D697E}" type="presParOf" srcId="{57C428E9-F522-4335-BB70-5945511590D9}" destId="{062895AB-B3B0-4CF0-A10E-4F44AB933471}" srcOrd="0" destOrd="0" presId="urn:microsoft.com/office/officeart/2005/8/layout/chevron1"/>
    <dgm:cxn modelId="{42BFA99C-671F-454D-9678-A8CBB6D463C4}" type="presParOf" srcId="{57C428E9-F522-4335-BB70-5945511590D9}" destId="{9657E6F3-E5DD-42CC-BDC2-9AD886A82AEB}" srcOrd="1" destOrd="0" presId="urn:microsoft.com/office/officeart/2005/8/layout/chevron1"/>
    <dgm:cxn modelId="{03B556E0-6642-4BC9-8858-15DEF0FF8F86}" type="presParOf" srcId="{57C428E9-F522-4335-BB70-5945511590D9}" destId="{F75303F6-8725-4D8F-86ED-BF1A222815F8}" srcOrd="2" destOrd="0" presId="urn:microsoft.com/office/officeart/2005/8/layout/chevron1"/>
    <dgm:cxn modelId="{19AF1D0A-2C37-4031-90CA-7DD51BAE6692}" type="presParOf" srcId="{57C428E9-F522-4335-BB70-5945511590D9}" destId="{32459C73-1C62-416F-B67E-30088BC470E6}" srcOrd="3" destOrd="0" presId="urn:microsoft.com/office/officeart/2005/8/layout/chevron1"/>
    <dgm:cxn modelId="{8DE58671-23EB-47B9-8607-FDAF97BCB250}" type="presParOf" srcId="{57C428E9-F522-4335-BB70-5945511590D9}" destId="{A4F1CD74-4BAB-4985-ABAD-9E6A093DDE42}" srcOrd="4"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2895AB-B3B0-4CF0-A10E-4F44AB933471}">
      <dsp:nvSpPr>
        <dsp:cNvPr id="0" name=""/>
        <dsp:cNvSpPr/>
      </dsp:nvSpPr>
      <dsp:spPr>
        <a:xfrm>
          <a:off x="1760" y="1749210"/>
          <a:ext cx="2144413" cy="857765"/>
        </a:xfrm>
        <a:prstGeom prst="chevron">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marL="0" lvl="0" indent="0" algn="ctr" defTabSz="577850">
            <a:lnSpc>
              <a:spcPct val="90000"/>
            </a:lnSpc>
            <a:spcBef>
              <a:spcPct val="0"/>
            </a:spcBef>
            <a:spcAft>
              <a:spcPct val="35000"/>
            </a:spcAft>
            <a:buNone/>
          </a:pPr>
          <a:r>
            <a:rPr lang="fr-BE" sz="1300" kern="1200" dirty="0"/>
            <a:t>Idéologie sous-jacente</a:t>
          </a:r>
        </a:p>
      </dsp:txBody>
      <dsp:txXfrm>
        <a:off x="430643" y="1749210"/>
        <a:ext cx="1286648" cy="857765"/>
      </dsp:txXfrm>
    </dsp:sp>
    <dsp:sp modelId="{F75303F6-8725-4D8F-86ED-BF1A222815F8}">
      <dsp:nvSpPr>
        <dsp:cNvPr id="0" name=""/>
        <dsp:cNvSpPr/>
      </dsp:nvSpPr>
      <dsp:spPr>
        <a:xfrm>
          <a:off x="1931732" y="1749210"/>
          <a:ext cx="2144413" cy="857765"/>
        </a:xfrm>
        <a:prstGeom prst="chevron">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marL="0" lvl="0" indent="0" algn="ctr" defTabSz="577850">
            <a:lnSpc>
              <a:spcPct val="90000"/>
            </a:lnSpc>
            <a:spcBef>
              <a:spcPct val="0"/>
            </a:spcBef>
            <a:spcAft>
              <a:spcPct val="35000"/>
            </a:spcAft>
            <a:buNone/>
          </a:pPr>
          <a:r>
            <a:rPr lang="fr-BE" sz="1300" kern="1200" dirty="0"/>
            <a:t>Contenu épistémologique</a:t>
          </a:r>
        </a:p>
      </dsp:txBody>
      <dsp:txXfrm>
        <a:off x="2360615" y="1749210"/>
        <a:ext cx="1286648" cy="857765"/>
      </dsp:txXfrm>
    </dsp:sp>
    <dsp:sp modelId="{A4F1CD74-4BAB-4985-ABAD-9E6A093DDE42}">
      <dsp:nvSpPr>
        <dsp:cNvPr id="0" name=""/>
        <dsp:cNvSpPr/>
      </dsp:nvSpPr>
      <dsp:spPr>
        <a:xfrm>
          <a:off x="3861704" y="1749210"/>
          <a:ext cx="2144413" cy="857765"/>
        </a:xfrm>
        <a:prstGeom prst="chevron">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marL="0" lvl="0" indent="0" algn="ctr" defTabSz="577850">
            <a:lnSpc>
              <a:spcPct val="90000"/>
            </a:lnSpc>
            <a:spcBef>
              <a:spcPct val="0"/>
            </a:spcBef>
            <a:spcAft>
              <a:spcPct val="35000"/>
            </a:spcAft>
            <a:buNone/>
          </a:pPr>
          <a:r>
            <a:rPr lang="fr-BE" sz="1300" kern="1200" dirty="0"/>
            <a:t>Pratique(s) épistémique(s)</a:t>
          </a:r>
        </a:p>
      </dsp:txBody>
      <dsp:txXfrm>
        <a:off x="4290587" y="1749210"/>
        <a:ext cx="1286648" cy="857765"/>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23336EDA-D7CE-4B34-9BF1-E9F382B13620}" type="datetimeFigureOut">
              <a:rPr lang="fr-BE" smtClean="0"/>
              <a:t>12-04-24</a:t>
            </a:fld>
            <a:endParaRPr lang="fr-BE"/>
          </a:p>
        </p:txBody>
      </p:sp>
      <p:sp>
        <p:nvSpPr>
          <p:cNvPr id="4" name="Espace réservé du pied de page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fr-BE"/>
          </a:p>
        </p:txBody>
      </p:sp>
      <p:sp>
        <p:nvSpPr>
          <p:cNvPr id="5" name="Espace réservé du numéro de diapositive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0447C7A1-A093-4F75-8140-F43BBD6FEED0}" type="slidenum">
              <a:rPr lang="fr-BE" smtClean="0"/>
              <a:t>‹N°›</a:t>
            </a:fld>
            <a:endParaRPr lang="fr-BE"/>
          </a:p>
        </p:txBody>
      </p:sp>
    </p:spTree>
    <p:extLst>
      <p:ext uri="{BB962C8B-B14F-4D97-AF65-F5344CB8AC3E}">
        <p14:creationId xmlns:p14="http://schemas.microsoft.com/office/powerpoint/2010/main" val="31384377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F75C9723-7829-40BD-99A1-34A0E129E9A0}" type="datetimeFigureOut">
              <a:rPr lang="fr-BE" smtClean="0"/>
              <a:t>12-04-24</a:t>
            </a:fld>
            <a:endParaRPr lang="fr-BE"/>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BE"/>
          </a:p>
        </p:txBody>
      </p:sp>
      <p:sp>
        <p:nvSpPr>
          <p:cNvPr id="5" name="Espace réservé des commentaires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6" name="Espace réservé du pied de page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fr-BE"/>
          </a:p>
        </p:txBody>
      </p:sp>
      <p:sp>
        <p:nvSpPr>
          <p:cNvPr id="7" name="Espace réservé du numéro de diapositive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2B028DED-5B1B-41C4-A6B6-72E789C60A86}" type="slidenum">
              <a:rPr lang="fr-BE" smtClean="0"/>
              <a:t>‹N°›</a:t>
            </a:fld>
            <a:endParaRPr lang="fr-BE"/>
          </a:p>
        </p:txBody>
      </p:sp>
    </p:spTree>
    <p:extLst>
      <p:ext uri="{BB962C8B-B14F-4D97-AF65-F5344CB8AC3E}">
        <p14:creationId xmlns:p14="http://schemas.microsoft.com/office/powerpoint/2010/main" val="10028160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dirty="0"/>
              <a:t>André Martinet,</a:t>
            </a:r>
            <a:r>
              <a:rPr lang="fr-BE" baseline="0" dirty="0"/>
              <a:t> revue </a:t>
            </a:r>
            <a:r>
              <a:rPr lang="fr-BE" baseline="0" dirty="0" err="1"/>
              <a:t>word</a:t>
            </a:r>
            <a:r>
              <a:rPr lang="fr-BE" baseline="0" dirty="0"/>
              <a:t>, cercle de </a:t>
            </a:r>
            <a:r>
              <a:rPr lang="fr-BE" baseline="0" dirty="0" err="1"/>
              <a:t>Prague,n</a:t>
            </a:r>
            <a:r>
              <a:rPr lang="fr-BE" baseline="0" dirty="0"/>
              <a:t> jakobsonien </a:t>
            </a:r>
            <a:r>
              <a:rPr lang="fr-BE" baseline="0" dirty="0" err="1"/>
              <a:t>fonctionaliste</a:t>
            </a:r>
            <a:endParaRPr lang="fr-BE" dirty="0"/>
          </a:p>
        </p:txBody>
      </p:sp>
      <p:sp>
        <p:nvSpPr>
          <p:cNvPr id="4" name="Espace réservé du numéro de diapositive 3"/>
          <p:cNvSpPr>
            <a:spLocks noGrp="1"/>
          </p:cNvSpPr>
          <p:nvPr>
            <p:ph type="sldNum" sz="quarter" idx="10"/>
          </p:nvPr>
        </p:nvSpPr>
        <p:spPr/>
        <p:txBody>
          <a:bodyPr/>
          <a:lstStyle/>
          <a:p>
            <a:fld id="{2B028DED-5B1B-41C4-A6B6-72E789C60A86}" type="slidenum">
              <a:rPr lang="fr-BE" smtClean="0"/>
              <a:t>6</a:t>
            </a:fld>
            <a:endParaRPr lang="fr-BE"/>
          </a:p>
        </p:txBody>
      </p:sp>
    </p:spTree>
    <p:extLst>
      <p:ext uri="{BB962C8B-B14F-4D97-AF65-F5344CB8AC3E}">
        <p14:creationId xmlns:p14="http://schemas.microsoft.com/office/powerpoint/2010/main" val="37428303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dirty="0"/>
              <a:t>André Martinet,</a:t>
            </a:r>
            <a:r>
              <a:rPr lang="fr-BE" baseline="0" dirty="0"/>
              <a:t> revue </a:t>
            </a:r>
            <a:r>
              <a:rPr lang="fr-BE" baseline="0" dirty="0" err="1"/>
              <a:t>word</a:t>
            </a:r>
            <a:r>
              <a:rPr lang="fr-BE" baseline="0" dirty="0"/>
              <a:t>, cercle de </a:t>
            </a:r>
            <a:r>
              <a:rPr lang="fr-BE" baseline="0" dirty="0" err="1"/>
              <a:t>Prague,n</a:t>
            </a:r>
            <a:r>
              <a:rPr lang="fr-BE" baseline="0" dirty="0"/>
              <a:t> jakobsonien </a:t>
            </a:r>
            <a:r>
              <a:rPr lang="fr-BE" baseline="0" dirty="0" err="1"/>
              <a:t>fonctionaliste</a:t>
            </a:r>
            <a:endParaRPr lang="fr-BE" dirty="0"/>
          </a:p>
        </p:txBody>
      </p:sp>
      <p:sp>
        <p:nvSpPr>
          <p:cNvPr id="4" name="Espace réservé du numéro de diapositive 3"/>
          <p:cNvSpPr>
            <a:spLocks noGrp="1"/>
          </p:cNvSpPr>
          <p:nvPr>
            <p:ph type="sldNum" sz="quarter" idx="10"/>
          </p:nvPr>
        </p:nvSpPr>
        <p:spPr/>
        <p:txBody>
          <a:bodyPr/>
          <a:lstStyle/>
          <a:p>
            <a:fld id="{2B028DED-5B1B-41C4-A6B6-72E789C60A86}" type="slidenum">
              <a:rPr lang="fr-BE" smtClean="0"/>
              <a:t>7</a:t>
            </a:fld>
            <a:endParaRPr lang="fr-BE"/>
          </a:p>
        </p:txBody>
      </p:sp>
    </p:spTree>
    <p:extLst>
      <p:ext uri="{BB962C8B-B14F-4D97-AF65-F5344CB8AC3E}">
        <p14:creationId xmlns:p14="http://schemas.microsoft.com/office/powerpoint/2010/main" val="4670750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dirty="0"/>
              <a:t>L’opposition</a:t>
            </a:r>
            <a:r>
              <a:rPr lang="fr-BE" baseline="0" dirty="0"/>
              <a:t> entre langage et langues est </a:t>
            </a:r>
            <a:r>
              <a:rPr lang="fr-BE" baseline="0" dirty="0" err="1"/>
              <a:t>fodamentale</a:t>
            </a:r>
            <a:r>
              <a:rPr lang="fr-BE" baseline="0" dirty="0"/>
              <a:t> dans la lecture du travail linguistique de l’époque. </a:t>
            </a:r>
          </a:p>
          <a:p>
            <a:r>
              <a:rPr lang="fr-BE" baseline="0" dirty="0"/>
              <a:t>On le retrouve chez Milner dans son axiomatisation. L’amour de la langue : ajouter citation de Milner</a:t>
            </a:r>
            <a:endParaRPr lang="fr-BE" dirty="0"/>
          </a:p>
        </p:txBody>
      </p:sp>
      <p:sp>
        <p:nvSpPr>
          <p:cNvPr id="4" name="Espace réservé du numéro de diapositive 3"/>
          <p:cNvSpPr>
            <a:spLocks noGrp="1"/>
          </p:cNvSpPr>
          <p:nvPr>
            <p:ph type="sldNum" sz="quarter" idx="10"/>
          </p:nvPr>
        </p:nvSpPr>
        <p:spPr/>
        <p:txBody>
          <a:bodyPr/>
          <a:lstStyle/>
          <a:p>
            <a:fld id="{2B028DED-5B1B-41C4-A6B6-72E789C60A86}" type="slidenum">
              <a:rPr lang="fr-BE" smtClean="0"/>
              <a:t>20</a:t>
            </a:fld>
            <a:endParaRPr lang="fr-BE"/>
          </a:p>
        </p:txBody>
      </p:sp>
    </p:spTree>
    <p:extLst>
      <p:ext uri="{BB962C8B-B14F-4D97-AF65-F5344CB8AC3E}">
        <p14:creationId xmlns:p14="http://schemas.microsoft.com/office/powerpoint/2010/main" val="13828599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dirty="0"/>
              <a:t>Donc, quand on dit qu’une phrase est impossible, par </a:t>
            </a:r>
            <a:r>
              <a:rPr lang="fr-BE" dirty="0" err="1"/>
              <a:t>compareaison</a:t>
            </a:r>
            <a:r>
              <a:rPr lang="fr-BE" dirty="0"/>
              <a:t> </a:t>
            </a:r>
            <a:r>
              <a:rPr lang="fr-BE" dirty="0" err="1"/>
              <a:t>avecv</a:t>
            </a:r>
            <a:r>
              <a:rPr lang="fr-BE" dirty="0"/>
              <a:t> l’une qui est possible, on s’intéresse aux opérations qui</a:t>
            </a:r>
            <a:r>
              <a:rPr lang="fr-BE" baseline="0" dirty="0"/>
              <a:t> permettent l’énoncé (2), ces opérations métalinguistiques (niveau 3) on </a:t>
            </a:r>
            <a:r>
              <a:rPr lang="fr-BE" baseline="0" dirty="0" err="1"/>
              <a:t>suppoise</a:t>
            </a:r>
            <a:r>
              <a:rPr lang="fr-BE" baseline="0" dirty="0"/>
              <a:t> qu’elles reflètent le niveau 2 et on les représente elle-même. </a:t>
            </a:r>
            <a:endParaRPr lang="fr-BE" dirty="0"/>
          </a:p>
        </p:txBody>
      </p:sp>
      <p:sp>
        <p:nvSpPr>
          <p:cNvPr id="4" name="Espace réservé du numéro de diapositive 3"/>
          <p:cNvSpPr>
            <a:spLocks noGrp="1"/>
          </p:cNvSpPr>
          <p:nvPr>
            <p:ph type="sldNum" sz="quarter" idx="10"/>
          </p:nvPr>
        </p:nvSpPr>
        <p:spPr/>
        <p:txBody>
          <a:bodyPr/>
          <a:lstStyle/>
          <a:p>
            <a:fld id="{2B028DED-5B1B-41C4-A6B6-72E789C60A86}" type="slidenum">
              <a:rPr lang="fr-BE" smtClean="0"/>
              <a:t>21</a:t>
            </a:fld>
            <a:endParaRPr lang="fr-BE"/>
          </a:p>
        </p:txBody>
      </p:sp>
    </p:spTree>
    <p:extLst>
      <p:ext uri="{BB962C8B-B14F-4D97-AF65-F5344CB8AC3E}">
        <p14:creationId xmlns:p14="http://schemas.microsoft.com/office/powerpoint/2010/main" val="13884252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dirty="0"/>
              <a:t>Donc, quand on dit qu’une phrase est impossible, par </a:t>
            </a:r>
            <a:r>
              <a:rPr lang="fr-BE" dirty="0" err="1"/>
              <a:t>compareaison</a:t>
            </a:r>
            <a:r>
              <a:rPr lang="fr-BE" dirty="0"/>
              <a:t> </a:t>
            </a:r>
            <a:r>
              <a:rPr lang="fr-BE" dirty="0" err="1"/>
              <a:t>avecv</a:t>
            </a:r>
            <a:r>
              <a:rPr lang="fr-BE" dirty="0"/>
              <a:t> l’une qui est possible, on s’intéresse aux opérations qui</a:t>
            </a:r>
            <a:r>
              <a:rPr lang="fr-BE" baseline="0" dirty="0"/>
              <a:t> permettent l’énoncé (2), ces opérations métalinguistiques (niveau 3) on </a:t>
            </a:r>
            <a:r>
              <a:rPr lang="fr-BE" baseline="0" dirty="0" err="1"/>
              <a:t>suppoise</a:t>
            </a:r>
            <a:r>
              <a:rPr lang="fr-BE" baseline="0" dirty="0"/>
              <a:t> qu’elles reflètent le niveau 2 et on les représente elle-même. </a:t>
            </a:r>
            <a:endParaRPr lang="fr-BE" dirty="0"/>
          </a:p>
        </p:txBody>
      </p:sp>
      <p:sp>
        <p:nvSpPr>
          <p:cNvPr id="4" name="Espace réservé du numéro de diapositive 3"/>
          <p:cNvSpPr>
            <a:spLocks noGrp="1"/>
          </p:cNvSpPr>
          <p:nvPr>
            <p:ph type="sldNum" sz="quarter" idx="10"/>
          </p:nvPr>
        </p:nvSpPr>
        <p:spPr/>
        <p:txBody>
          <a:bodyPr/>
          <a:lstStyle/>
          <a:p>
            <a:fld id="{2B028DED-5B1B-41C4-A6B6-72E789C60A86}" type="slidenum">
              <a:rPr lang="fr-BE" smtClean="0"/>
              <a:t>22</a:t>
            </a:fld>
            <a:endParaRPr lang="fr-BE"/>
          </a:p>
        </p:txBody>
      </p:sp>
    </p:spTree>
    <p:extLst>
      <p:ext uri="{BB962C8B-B14F-4D97-AF65-F5344CB8AC3E}">
        <p14:creationId xmlns:p14="http://schemas.microsoft.com/office/powerpoint/2010/main" val="4328020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dirty="0" err="1"/>
              <a:t>Merleau-Pointy</a:t>
            </a:r>
            <a:r>
              <a:rPr lang="fr-BE" dirty="0"/>
              <a:t> de 1950-54</a:t>
            </a:r>
          </a:p>
        </p:txBody>
      </p:sp>
      <p:sp>
        <p:nvSpPr>
          <p:cNvPr id="4" name="Espace réservé du numéro de diapositive 3"/>
          <p:cNvSpPr>
            <a:spLocks noGrp="1"/>
          </p:cNvSpPr>
          <p:nvPr>
            <p:ph type="sldNum" sz="quarter" idx="10"/>
          </p:nvPr>
        </p:nvSpPr>
        <p:spPr/>
        <p:txBody>
          <a:bodyPr/>
          <a:lstStyle/>
          <a:p>
            <a:fld id="{2B028DED-5B1B-41C4-A6B6-72E789C60A86}" type="slidenum">
              <a:rPr lang="fr-BE" smtClean="0"/>
              <a:t>30</a:t>
            </a:fld>
            <a:endParaRPr lang="fr-BE"/>
          </a:p>
        </p:txBody>
      </p:sp>
    </p:spTree>
    <p:extLst>
      <p:ext uri="{BB962C8B-B14F-4D97-AF65-F5344CB8AC3E}">
        <p14:creationId xmlns:p14="http://schemas.microsoft.com/office/powerpoint/2010/main" val="8015919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10"/>
          </p:nvPr>
        </p:nvSpPr>
        <p:spPr/>
        <p:txBody>
          <a:bodyPr/>
          <a:lstStyle/>
          <a:p>
            <a:fld id="{2B028DED-5B1B-41C4-A6B6-72E789C60A86}" type="slidenum">
              <a:rPr lang="fr-BE" smtClean="0"/>
              <a:t>38</a:t>
            </a:fld>
            <a:endParaRPr lang="fr-BE"/>
          </a:p>
        </p:txBody>
      </p:sp>
    </p:spTree>
    <p:extLst>
      <p:ext uri="{BB962C8B-B14F-4D97-AF65-F5344CB8AC3E}">
        <p14:creationId xmlns:p14="http://schemas.microsoft.com/office/powerpoint/2010/main" val="19033295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10"/>
          </p:nvPr>
        </p:nvSpPr>
        <p:spPr/>
        <p:txBody>
          <a:bodyPr/>
          <a:lstStyle/>
          <a:p>
            <a:fld id="{2B028DED-5B1B-41C4-A6B6-72E789C60A86}" type="slidenum">
              <a:rPr lang="fr-BE" smtClean="0"/>
              <a:t>39</a:t>
            </a:fld>
            <a:endParaRPr lang="fr-BE"/>
          </a:p>
        </p:txBody>
      </p:sp>
    </p:spTree>
    <p:extLst>
      <p:ext uri="{BB962C8B-B14F-4D97-AF65-F5344CB8AC3E}">
        <p14:creationId xmlns:p14="http://schemas.microsoft.com/office/powerpoint/2010/main" val="25008393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4/12/2024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4/12/2024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4/12/2024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4/12/2024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4/12/2024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4/12/2024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4/12/2024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4/12/2024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4/12/2024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4/12/2024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42A54C80-263E-416B-A8E0-580EDEADCBDC}" type="datetimeFigureOut">
              <a:rPr lang="en-US" dirty="0"/>
              <a:t>4/12/2024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4/12/2024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4/12/2024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BE" dirty="0"/>
              <a:t>La notion d’énonciation</a:t>
            </a:r>
          </a:p>
        </p:txBody>
      </p:sp>
      <p:sp>
        <p:nvSpPr>
          <p:cNvPr id="3" name="Sous-titre 2"/>
          <p:cNvSpPr>
            <a:spLocks noGrp="1"/>
          </p:cNvSpPr>
          <p:nvPr>
            <p:ph type="subTitle" idx="1"/>
          </p:nvPr>
        </p:nvSpPr>
        <p:spPr/>
        <p:txBody>
          <a:bodyPr/>
          <a:lstStyle/>
          <a:p>
            <a:r>
              <a:rPr lang="fr-BE" dirty="0"/>
              <a:t>Questions épistémologiques, épistémiques et idéologiques</a:t>
            </a:r>
          </a:p>
          <a:p>
            <a:r>
              <a:rPr lang="fr-BE" dirty="0"/>
              <a:t>Culioli, </a:t>
            </a:r>
            <a:r>
              <a:rPr lang="fr-BE" dirty="0" err="1"/>
              <a:t>Plékhanov</a:t>
            </a:r>
            <a:r>
              <a:rPr lang="fr-BE" dirty="0"/>
              <a:t>, Benveniste, Pêcheux, Chomsky, Milner, Lacan </a:t>
            </a:r>
          </a:p>
        </p:txBody>
      </p:sp>
    </p:spTree>
    <p:extLst>
      <p:ext uri="{BB962C8B-B14F-4D97-AF65-F5344CB8AC3E}">
        <p14:creationId xmlns:p14="http://schemas.microsoft.com/office/powerpoint/2010/main" val="979040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3. Benveniste &amp; Culioli : approche comparative</a:t>
            </a:r>
          </a:p>
        </p:txBody>
      </p:sp>
      <p:sp>
        <p:nvSpPr>
          <p:cNvPr id="3" name="Espace réservé du contenu 2"/>
          <p:cNvSpPr>
            <a:spLocks noGrp="1"/>
          </p:cNvSpPr>
          <p:nvPr>
            <p:ph idx="1"/>
          </p:nvPr>
        </p:nvSpPr>
        <p:spPr>
          <a:xfrm>
            <a:off x="677334" y="2160589"/>
            <a:ext cx="8596668" cy="4264274"/>
          </a:xfrm>
        </p:spPr>
        <p:txBody>
          <a:bodyPr>
            <a:normAutofit lnSpcReduction="10000"/>
          </a:bodyPr>
          <a:lstStyle/>
          <a:p>
            <a:pPr algn="just"/>
            <a:r>
              <a:rPr lang="fr-BE" sz="2400" dirty="0"/>
              <a:t>Pour Benveniste il s’agit de définir : </a:t>
            </a:r>
          </a:p>
          <a:p>
            <a:pPr lvl="1" algn="just"/>
            <a:r>
              <a:rPr lang="fr-BE" sz="2200" dirty="0"/>
              <a:t>Comment le sujet s’énonce : acte d’énonciation</a:t>
            </a:r>
          </a:p>
          <a:p>
            <a:pPr lvl="1" algn="just"/>
            <a:r>
              <a:rPr lang="fr-BE" sz="2200" dirty="0"/>
              <a:t>L’analyse porte sur le sujet s’énonçant, dont l’énoncé est le produit de cette énonciation (du sujet) (de Voguë, 1992 : 80).</a:t>
            </a:r>
          </a:p>
          <a:p>
            <a:pPr algn="just"/>
            <a:r>
              <a:rPr lang="fr-BE" sz="2400" dirty="0"/>
              <a:t>Pour Culioli il s’agit de définir : </a:t>
            </a:r>
          </a:p>
          <a:p>
            <a:pPr lvl="1" algn="just"/>
            <a:r>
              <a:rPr lang="fr-BE" sz="2200" dirty="0"/>
              <a:t>« La façon dont un énoncé s’énonce (dont il a la forme qu’il a) » (de Voguë, </a:t>
            </a:r>
            <a:r>
              <a:rPr lang="fr-BE" sz="2200" i="1" dirty="0"/>
              <a:t>idem</a:t>
            </a:r>
            <a:r>
              <a:rPr lang="fr-BE" sz="2200" dirty="0"/>
              <a:t>).</a:t>
            </a:r>
          </a:p>
          <a:p>
            <a:pPr lvl="1" algn="just"/>
            <a:r>
              <a:rPr lang="fr-BE" sz="2200" dirty="0"/>
              <a:t>L’analyse porte sur l’énoncé dans sa matérialité formelle en tant qu’agencements de marqueurs porteurs d’effets de sens. </a:t>
            </a:r>
          </a:p>
          <a:p>
            <a:pPr lvl="1" algn="just"/>
            <a:endParaRPr lang="fr-BE" sz="2200" dirty="0"/>
          </a:p>
          <a:p>
            <a:pPr algn="just"/>
            <a:endParaRPr lang="fr-BE" dirty="0"/>
          </a:p>
        </p:txBody>
      </p:sp>
    </p:spTree>
    <p:extLst>
      <p:ext uri="{BB962C8B-B14F-4D97-AF65-F5344CB8AC3E}">
        <p14:creationId xmlns:p14="http://schemas.microsoft.com/office/powerpoint/2010/main" val="17790922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3. Benveniste &amp; Culioli : approche comparative</a:t>
            </a:r>
          </a:p>
        </p:txBody>
      </p:sp>
      <p:sp>
        <p:nvSpPr>
          <p:cNvPr id="3" name="Espace réservé du contenu 2"/>
          <p:cNvSpPr>
            <a:spLocks noGrp="1"/>
          </p:cNvSpPr>
          <p:nvPr>
            <p:ph idx="1"/>
          </p:nvPr>
        </p:nvSpPr>
        <p:spPr>
          <a:xfrm>
            <a:off x="677334" y="2160589"/>
            <a:ext cx="8596668" cy="4264274"/>
          </a:xfrm>
        </p:spPr>
        <p:txBody>
          <a:bodyPr>
            <a:normAutofit fontScale="92500"/>
          </a:bodyPr>
          <a:lstStyle/>
          <a:p>
            <a:pPr algn="just"/>
            <a:r>
              <a:rPr lang="fr-BE" sz="2400" dirty="0"/>
              <a:t>Pour Benveniste : </a:t>
            </a:r>
          </a:p>
          <a:p>
            <a:pPr lvl="1" algn="just"/>
            <a:r>
              <a:rPr lang="fr-BE" sz="2200" dirty="0"/>
              <a:t>Locuteur qui s’approprie (met en œuvre) le système langue par l’acte d’énonciation. </a:t>
            </a:r>
          </a:p>
          <a:p>
            <a:pPr algn="just"/>
            <a:r>
              <a:rPr lang="fr-BE" sz="2400" dirty="0"/>
              <a:t>Pour Culioli :</a:t>
            </a:r>
          </a:p>
          <a:p>
            <a:pPr lvl="1" algn="just"/>
            <a:r>
              <a:rPr lang="fr-BE" sz="2000" dirty="0"/>
              <a:t>Le sens et le forme sont construit corrélativement dans un processus (co-)énonciatif. L’énonciation est donc construction du sens. </a:t>
            </a:r>
          </a:p>
          <a:p>
            <a:pPr lvl="1" algn="just"/>
            <a:r>
              <a:rPr lang="fr-BE" sz="2000" dirty="0"/>
              <a:t>Culioli distingue dans cette perspective l’énonciation de l’acte de locution (qui désigne l’acte d’énonciation benvenistien).</a:t>
            </a:r>
          </a:p>
          <a:p>
            <a:pPr marL="400050" algn="just"/>
            <a:r>
              <a:rPr lang="fr-BE" sz="2200" dirty="0"/>
              <a:t>Question théorique : les opérations énonciatives sont-elles à rapprocher du sujet-locuteur ? Autrement dit, l’énonciation culiolienne procède-t-elle de l’acte d’énonciation benvenistien ?</a:t>
            </a:r>
          </a:p>
          <a:p>
            <a:pPr lvl="1" algn="just"/>
            <a:endParaRPr lang="fr-BE" sz="2200" dirty="0"/>
          </a:p>
          <a:p>
            <a:pPr algn="just"/>
            <a:endParaRPr lang="fr-BE" dirty="0"/>
          </a:p>
        </p:txBody>
      </p:sp>
    </p:spTree>
    <p:extLst>
      <p:ext uri="{BB962C8B-B14F-4D97-AF65-F5344CB8AC3E}">
        <p14:creationId xmlns:p14="http://schemas.microsoft.com/office/powerpoint/2010/main" val="4983991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3. Benveniste &amp; Culioli : approche comparative</a:t>
            </a:r>
          </a:p>
        </p:txBody>
      </p:sp>
      <p:sp>
        <p:nvSpPr>
          <p:cNvPr id="3" name="Espace réservé du contenu 2"/>
          <p:cNvSpPr>
            <a:spLocks noGrp="1"/>
          </p:cNvSpPr>
          <p:nvPr>
            <p:ph idx="1"/>
          </p:nvPr>
        </p:nvSpPr>
        <p:spPr>
          <a:xfrm>
            <a:off x="677334" y="2160589"/>
            <a:ext cx="8596668" cy="4264274"/>
          </a:xfrm>
        </p:spPr>
        <p:txBody>
          <a:bodyPr>
            <a:normAutofit/>
          </a:bodyPr>
          <a:lstStyle/>
          <a:p>
            <a:pPr algn="just"/>
            <a:r>
              <a:rPr lang="fr-BE" sz="2400" dirty="0"/>
              <a:t>Maitrise du locuteur &gt;&lt; détermination de l’ordre du langage : domaine sémantique/énonciatif entre le système-langue et la parole.</a:t>
            </a:r>
            <a:endParaRPr lang="fr-BE" sz="2200" dirty="0"/>
          </a:p>
          <a:p>
            <a:pPr algn="just"/>
            <a:r>
              <a:rPr lang="fr-BE" sz="2200" dirty="0"/>
              <a:t>Le locuteur ne peut être à l’origine des effets de sens énonciatifs.</a:t>
            </a:r>
          </a:p>
          <a:p>
            <a:pPr algn="just"/>
            <a:endParaRPr lang="fr-BE" sz="2200" dirty="0"/>
          </a:p>
          <a:p>
            <a:pPr marL="457200" lvl="1" indent="0" algn="just">
              <a:buNone/>
            </a:pPr>
            <a:r>
              <a:rPr lang="fr-BE" sz="2800" b="1" dirty="0"/>
              <a:t>Par conséquent : </a:t>
            </a:r>
          </a:p>
        </p:txBody>
      </p:sp>
    </p:spTree>
    <p:extLst>
      <p:ext uri="{BB962C8B-B14F-4D97-AF65-F5344CB8AC3E}">
        <p14:creationId xmlns:p14="http://schemas.microsoft.com/office/powerpoint/2010/main" val="24065187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3. Benveniste &amp; Culioli : approche comparative</a:t>
            </a:r>
          </a:p>
        </p:txBody>
      </p:sp>
      <p:sp>
        <p:nvSpPr>
          <p:cNvPr id="3" name="Espace réservé du contenu 2"/>
          <p:cNvSpPr>
            <a:spLocks noGrp="1"/>
          </p:cNvSpPr>
          <p:nvPr>
            <p:ph idx="1"/>
          </p:nvPr>
        </p:nvSpPr>
        <p:spPr>
          <a:xfrm>
            <a:off x="677334" y="2160589"/>
            <a:ext cx="8596668" cy="4264274"/>
          </a:xfrm>
        </p:spPr>
        <p:txBody>
          <a:bodyPr>
            <a:normAutofit lnSpcReduction="10000"/>
          </a:bodyPr>
          <a:lstStyle/>
          <a:p>
            <a:pPr algn="just"/>
            <a:r>
              <a:rPr lang="fr-BE" sz="2400" dirty="0"/>
              <a:t>Pour Benveniste : </a:t>
            </a:r>
          </a:p>
          <a:p>
            <a:pPr lvl="1" algn="just"/>
            <a:r>
              <a:rPr lang="fr-BE" sz="2200" dirty="0"/>
              <a:t>Énonciation : locuteur qui s’approprie (met en œuvre) le système langue par l’acte d’énonciation. </a:t>
            </a:r>
          </a:p>
          <a:p>
            <a:pPr algn="just"/>
            <a:r>
              <a:rPr lang="fr-BE" sz="2400" dirty="0"/>
              <a:t>Pour Culioli :</a:t>
            </a:r>
          </a:p>
          <a:p>
            <a:pPr lvl="1" algn="just"/>
            <a:r>
              <a:rPr lang="fr-BE" sz="2200" dirty="0"/>
              <a:t>Énonciation : processus de production d’énoncés qui repose sur des opérations ordonnées par des lois* de l’ordre du système-langue. </a:t>
            </a:r>
          </a:p>
          <a:p>
            <a:pPr algn="just"/>
            <a:r>
              <a:rPr lang="fr-BE" sz="2200" dirty="0"/>
              <a:t>Par conséquent : l’énonciation culiolienne ne suppose aucun sujet </a:t>
            </a:r>
            <a:r>
              <a:rPr lang="fr-BE" sz="2200" i="1" dirty="0"/>
              <a:t>a priori</a:t>
            </a:r>
            <a:r>
              <a:rPr lang="fr-BE" sz="2200" dirty="0"/>
              <a:t> mais des opérations de repérage et de « détermination de points de vue différenciés » (de </a:t>
            </a:r>
            <a:r>
              <a:rPr lang="fr-BE" sz="2200" dirty="0" err="1"/>
              <a:t>Vogüé</a:t>
            </a:r>
            <a:r>
              <a:rPr lang="fr-BE" sz="2200" dirty="0"/>
              <a:t>, 1992 : 81)</a:t>
            </a:r>
          </a:p>
          <a:p>
            <a:pPr algn="just"/>
            <a:endParaRPr lang="fr-BE" dirty="0"/>
          </a:p>
        </p:txBody>
      </p:sp>
    </p:spTree>
    <p:extLst>
      <p:ext uri="{BB962C8B-B14F-4D97-AF65-F5344CB8AC3E}">
        <p14:creationId xmlns:p14="http://schemas.microsoft.com/office/powerpoint/2010/main" val="2841439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3. Benveniste &amp; Culioli : approche comparative</a:t>
            </a:r>
          </a:p>
        </p:txBody>
      </p:sp>
      <p:sp>
        <p:nvSpPr>
          <p:cNvPr id="3" name="Espace réservé du contenu 2"/>
          <p:cNvSpPr>
            <a:spLocks noGrp="1"/>
          </p:cNvSpPr>
          <p:nvPr>
            <p:ph idx="1"/>
          </p:nvPr>
        </p:nvSpPr>
        <p:spPr>
          <a:xfrm>
            <a:off x="677334" y="2160589"/>
            <a:ext cx="8596668" cy="4264274"/>
          </a:xfrm>
        </p:spPr>
        <p:txBody>
          <a:bodyPr>
            <a:normAutofit lnSpcReduction="10000"/>
          </a:bodyPr>
          <a:lstStyle/>
          <a:p>
            <a:pPr algn="just"/>
            <a:r>
              <a:rPr lang="fr-BE" sz="2400" dirty="0"/>
              <a:t>Pour Benveniste : </a:t>
            </a:r>
          </a:p>
          <a:p>
            <a:pPr lvl="1" algn="just"/>
            <a:r>
              <a:rPr lang="fr-BE" sz="2200" dirty="0"/>
              <a:t>Le sujet-locuteur se constitue comme sujet par l’acte énonciatif.</a:t>
            </a:r>
          </a:p>
          <a:p>
            <a:pPr lvl="1" algn="just"/>
            <a:r>
              <a:rPr lang="fr-BE" sz="2200" dirty="0"/>
              <a:t>Autrement dit : le sujet est constitué par la parole et sa place dans la parole. Le langage produit l’homme. </a:t>
            </a:r>
          </a:p>
          <a:p>
            <a:pPr algn="just"/>
            <a:r>
              <a:rPr lang="fr-BE" sz="2400" dirty="0"/>
              <a:t>Pour Culioli :</a:t>
            </a:r>
          </a:p>
          <a:p>
            <a:pPr lvl="1" algn="just"/>
            <a:r>
              <a:rPr lang="fr-BE" sz="2200" dirty="0"/>
              <a:t>Le locuteur se constitue comme l’origine des opérations de repérage (et non comme origine du mécanisme énonciatif)</a:t>
            </a:r>
          </a:p>
          <a:p>
            <a:pPr lvl="1" algn="just"/>
            <a:r>
              <a:rPr lang="fr-BE" sz="2200" dirty="0"/>
              <a:t>Pour </a:t>
            </a:r>
            <a:r>
              <a:rPr lang="fr-BE" sz="2200" dirty="0" err="1"/>
              <a:t>Vogüé</a:t>
            </a:r>
            <a:r>
              <a:rPr lang="fr-BE" sz="2200" dirty="0"/>
              <a:t>, la théorie culiolienne n’est qu’une extension de la théorie jakobsoniennes des embrayage (de </a:t>
            </a:r>
            <a:r>
              <a:rPr lang="fr-BE" sz="2200" dirty="0" err="1"/>
              <a:t>Vogüé</a:t>
            </a:r>
            <a:r>
              <a:rPr lang="fr-BE" sz="2200" dirty="0"/>
              <a:t>, 1992 : 84) </a:t>
            </a:r>
            <a:r>
              <a:rPr lang="fr-BE" sz="2200" dirty="0">
                <a:sym typeface="Wingdings" panose="05000000000000000000" pitchFamily="2" charset="2"/>
              </a:rPr>
              <a:t> Lecture compréhensible mais néanmoins critiquable</a:t>
            </a:r>
            <a:endParaRPr lang="fr-BE" sz="2200" dirty="0"/>
          </a:p>
          <a:p>
            <a:pPr algn="just"/>
            <a:endParaRPr lang="fr-BE" dirty="0"/>
          </a:p>
        </p:txBody>
      </p:sp>
    </p:spTree>
    <p:extLst>
      <p:ext uri="{BB962C8B-B14F-4D97-AF65-F5344CB8AC3E}">
        <p14:creationId xmlns:p14="http://schemas.microsoft.com/office/powerpoint/2010/main" val="28459392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3. Benveniste &amp; Culioli : approche comparative</a:t>
            </a:r>
          </a:p>
        </p:txBody>
      </p:sp>
      <p:sp>
        <p:nvSpPr>
          <p:cNvPr id="3" name="Espace réservé du contenu 2"/>
          <p:cNvSpPr>
            <a:spLocks noGrp="1"/>
          </p:cNvSpPr>
          <p:nvPr>
            <p:ph idx="1"/>
          </p:nvPr>
        </p:nvSpPr>
        <p:spPr>
          <a:xfrm>
            <a:off x="677334" y="2160589"/>
            <a:ext cx="8596668" cy="4264274"/>
          </a:xfrm>
        </p:spPr>
        <p:txBody>
          <a:bodyPr>
            <a:normAutofit/>
          </a:bodyPr>
          <a:lstStyle/>
          <a:p>
            <a:pPr algn="just"/>
            <a:r>
              <a:rPr lang="fr-BE" sz="2400" dirty="0"/>
              <a:t>Pour Benveniste : </a:t>
            </a:r>
          </a:p>
          <a:p>
            <a:pPr lvl="1" algn="just"/>
            <a:r>
              <a:rPr lang="fr-BE" sz="2200" dirty="0"/>
              <a:t>Appareil formel de l’énonciation : déictique, embrayeurs, etc. </a:t>
            </a:r>
          </a:p>
          <a:p>
            <a:pPr algn="just"/>
            <a:r>
              <a:rPr lang="fr-BE" sz="2400" dirty="0"/>
              <a:t>Pour Culioli :</a:t>
            </a:r>
          </a:p>
          <a:p>
            <a:pPr lvl="1" algn="just"/>
            <a:r>
              <a:rPr lang="fr-BE" sz="2200" dirty="0"/>
              <a:t>Il n’y a pas d’appareil formel </a:t>
            </a:r>
            <a:r>
              <a:rPr lang="fr-BE" sz="2400" dirty="0"/>
              <a:t>– </a:t>
            </a:r>
            <a:r>
              <a:rPr lang="fr-BE" sz="2200" dirty="0"/>
              <a:t>ou plutôt l’appareil n’est pas dans la forme mais dans les mécanismes. </a:t>
            </a:r>
          </a:p>
          <a:p>
            <a:pPr lvl="2" algn="just"/>
            <a:r>
              <a:rPr lang="fr-BE" sz="2000" dirty="0"/>
              <a:t>Pas d’ensemble fini d’indices formels puisque tout procède de l’énonciation. </a:t>
            </a:r>
          </a:p>
          <a:p>
            <a:pPr lvl="2" algn="just"/>
            <a:r>
              <a:rPr lang="fr-BE" sz="2000" dirty="0"/>
              <a:t>Les mécanismes énonciatifs transcendent la forme. </a:t>
            </a:r>
          </a:p>
          <a:p>
            <a:pPr algn="just"/>
            <a:endParaRPr lang="fr-BE" dirty="0"/>
          </a:p>
        </p:txBody>
      </p:sp>
    </p:spTree>
    <p:extLst>
      <p:ext uri="{BB962C8B-B14F-4D97-AF65-F5344CB8AC3E}">
        <p14:creationId xmlns:p14="http://schemas.microsoft.com/office/powerpoint/2010/main" val="31776051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3. Benveniste &amp; Culioli : approche comparative</a:t>
            </a:r>
          </a:p>
        </p:txBody>
      </p:sp>
      <p:sp>
        <p:nvSpPr>
          <p:cNvPr id="3" name="Espace réservé du contenu 2"/>
          <p:cNvSpPr>
            <a:spLocks noGrp="1"/>
          </p:cNvSpPr>
          <p:nvPr>
            <p:ph idx="1"/>
          </p:nvPr>
        </p:nvSpPr>
        <p:spPr>
          <a:xfrm>
            <a:off x="677334" y="2160589"/>
            <a:ext cx="8596668" cy="4264274"/>
          </a:xfrm>
        </p:spPr>
        <p:txBody>
          <a:bodyPr>
            <a:normAutofit/>
          </a:bodyPr>
          <a:lstStyle/>
          <a:p>
            <a:pPr marL="0" indent="0" algn="just">
              <a:buNone/>
            </a:pPr>
            <a:endParaRPr lang="fr-BE" dirty="0"/>
          </a:p>
          <a:p>
            <a:pPr algn="just"/>
            <a:r>
              <a:rPr lang="fr-BE" dirty="0"/>
              <a:t>   Le </a:t>
            </a:r>
            <a:r>
              <a:rPr lang="fr-BE" i="1" dirty="0"/>
              <a:t>nous de modestie</a:t>
            </a:r>
            <a:r>
              <a:rPr lang="fr-BE" dirty="0"/>
              <a:t> et le cas de l’énonciateur-chercheur : question de repérage : « Nous tenons à remarquer que la notion de repérage est complexe »</a:t>
            </a:r>
          </a:p>
          <a:p>
            <a:pPr lvl="1" algn="just"/>
            <a:r>
              <a:rPr lang="fr-BE" dirty="0"/>
              <a:t>S0 : point d’origine du repérage, sujet de l’énonciation, sujet énonciateur</a:t>
            </a:r>
          </a:p>
          <a:p>
            <a:pPr lvl="1" algn="just"/>
            <a:r>
              <a:rPr lang="fr-BE" dirty="0"/>
              <a:t>S1 : locuteur comme être qui prend la parole</a:t>
            </a:r>
          </a:p>
          <a:p>
            <a:pPr lvl="2" algn="just"/>
            <a:r>
              <a:rPr lang="fr-BE" dirty="0"/>
              <a:t>S1a : locuteur </a:t>
            </a:r>
            <a:r>
              <a:rPr lang="fr-BE" dirty="0" err="1"/>
              <a:t>asserteur</a:t>
            </a:r>
            <a:endParaRPr lang="fr-BE" dirty="0"/>
          </a:p>
          <a:p>
            <a:pPr lvl="2" algn="just"/>
            <a:r>
              <a:rPr lang="fr-BE" dirty="0"/>
              <a:t>S1s : locuteur symbolique</a:t>
            </a:r>
          </a:p>
          <a:p>
            <a:pPr lvl="2" algn="just"/>
            <a:r>
              <a:rPr lang="fr-BE" dirty="0"/>
              <a:t>S1p : locuteur physique</a:t>
            </a:r>
          </a:p>
          <a:p>
            <a:pPr lvl="2" algn="just"/>
            <a:r>
              <a:rPr lang="fr-BE" dirty="0"/>
              <a:t>S1v : locuteur </a:t>
            </a:r>
            <a:r>
              <a:rPr lang="fr-BE" dirty="0" err="1"/>
              <a:t>valideur</a:t>
            </a:r>
            <a:endParaRPr lang="fr-BE" dirty="0"/>
          </a:p>
          <a:p>
            <a:pPr lvl="1" algn="just"/>
            <a:r>
              <a:rPr lang="fr-BE" dirty="0"/>
              <a:t>S2 : sujet dans l’énoncé</a:t>
            </a:r>
          </a:p>
          <a:p>
            <a:pPr algn="just"/>
            <a:endParaRPr lang="fr-BE" dirty="0"/>
          </a:p>
        </p:txBody>
      </p:sp>
    </p:spTree>
    <p:extLst>
      <p:ext uri="{BB962C8B-B14F-4D97-AF65-F5344CB8AC3E}">
        <p14:creationId xmlns:p14="http://schemas.microsoft.com/office/powerpoint/2010/main" val="39974368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3. Benveniste &amp; Culioli : approche comparative</a:t>
            </a:r>
          </a:p>
        </p:txBody>
      </p:sp>
      <p:sp>
        <p:nvSpPr>
          <p:cNvPr id="3" name="Espace réservé du contenu 2"/>
          <p:cNvSpPr>
            <a:spLocks noGrp="1"/>
          </p:cNvSpPr>
          <p:nvPr>
            <p:ph idx="1"/>
          </p:nvPr>
        </p:nvSpPr>
        <p:spPr>
          <a:xfrm>
            <a:off x="677334" y="2160589"/>
            <a:ext cx="8596668" cy="4264274"/>
          </a:xfrm>
        </p:spPr>
        <p:txBody>
          <a:bodyPr>
            <a:normAutofit/>
          </a:bodyPr>
          <a:lstStyle/>
          <a:p>
            <a:pPr marL="0" indent="0" algn="just">
              <a:buNone/>
            </a:pPr>
            <a:endParaRPr lang="fr-BE" dirty="0"/>
          </a:p>
          <a:p>
            <a:pPr algn="just"/>
            <a:endParaRPr lang="fr-BE" dirty="0"/>
          </a:p>
          <a:p>
            <a:pPr marL="0" indent="0" algn="just">
              <a:buNone/>
            </a:pPr>
            <a:r>
              <a:rPr lang="fr-BE" dirty="0"/>
              <a:t> « Moi (marqué par nous) en tant que source de mes paroles en tant que chercheur (S2 + telle propriété-site), je tiens à (locuteur symbolique S1s) dire (locuteur physique S1p = je dis), depuis ce site énonciatif ainsi construit et dont l’origine est l’énonciateur (S0), que je pense/crois/sais (</a:t>
            </a:r>
            <a:r>
              <a:rPr lang="fr-BE" dirty="0" err="1"/>
              <a:t>asserteur</a:t>
            </a:r>
            <a:r>
              <a:rPr lang="fr-BE" dirty="0"/>
              <a:t> S1a) que p est le cas (</a:t>
            </a:r>
            <a:r>
              <a:rPr lang="fr-BE" dirty="0" err="1"/>
              <a:t>valideur</a:t>
            </a:r>
            <a:r>
              <a:rPr lang="fr-BE" dirty="0"/>
              <a:t> S1v) » (</a:t>
            </a:r>
            <a:r>
              <a:rPr lang="fr-BE" dirty="0" err="1"/>
              <a:t>Filippi-Deswelle</a:t>
            </a:r>
            <a:r>
              <a:rPr lang="fr-BE" dirty="0"/>
              <a:t>, 2012),</a:t>
            </a:r>
          </a:p>
          <a:p>
            <a:pPr algn="just"/>
            <a:endParaRPr lang="fr-BE" dirty="0"/>
          </a:p>
        </p:txBody>
      </p:sp>
    </p:spTree>
    <p:extLst>
      <p:ext uri="{BB962C8B-B14F-4D97-AF65-F5344CB8AC3E}">
        <p14:creationId xmlns:p14="http://schemas.microsoft.com/office/powerpoint/2010/main" val="23943968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3. Benveniste &amp; Culioli : approche comparative</a:t>
            </a:r>
          </a:p>
        </p:txBody>
      </p:sp>
      <p:sp>
        <p:nvSpPr>
          <p:cNvPr id="3" name="Espace réservé du contenu 2"/>
          <p:cNvSpPr>
            <a:spLocks noGrp="1"/>
          </p:cNvSpPr>
          <p:nvPr>
            <p:ph idx="1"/>
          </p:nvPr>
        </p:nvSpPr>
        <p:spPr>
          <a:xfrm>
            <a:off x="677334" y="2160589"/>
            <a:ext cx="8596668" cy="4264274"/>
          </a:xfrm>
        </p:spPr>
        <p:txBody>
          <a:bodyPr>
            <a:normAutofit fontScale="92500"/>
          </a:bodyPr>
          <a:lstStyle/>
          <a:p>
            <a:pPr algn="just"/>
            <a:r>
              <a:rPr lang="fr-BE" sz="2400" dirty="0"/>
              <a:t>Pour Benveniste : </a:t>
            </a:r>
          </a:p>
          <a:p>
            <a:pPr lvl="1" algn="just"/>
            <a:r>
              <a:rPr lang="fr-BE" sz="2200" dirty="0"/>
              <a:t>Inscrire la linguistique dans une théorie sémiologique générale, dans une science de l’homme. </a:t>
            </a:r>
          </a:p>
          <a:p>
            <a:pPr lvl="1" algn="just"/>
            <a:r>
              <a:rPr lang="fr-BE" sz="2200" dirty="0"/>
              <a:t>Le langage constitue et le sujet et les catégories de l’expérience humaine = théorie des représentations symboliques</a:t>
            </a:r>
          </a:p>
          <a:p>
            <a:pPr algn="just"/>
            <a:r>
              <a:rPr lang="fr-BE" sz="2400" dirty="0"/>
              <a:t>Pour Culioli :</a:t>
            </a:r>
          </a:p>
          <a:p>
            <a:pPr lvl="1" algn="just"/>
            <a:r>
              <a:rPr lang="fr-BE" sz="2200" dirty="0"/>
              <a:t>En rester à la linguistique, en écartant les questions anthropologiques : rendre compte du processus de création des énoncés, à l’aide d’une théorie des opérations énonciatives. </a:t>
            </a:r>
          </a:p>
          <a:p>
            <a:pPr lvl="1" algn="just"/>
            <a:r>
              <a:rPr lang="fr-BE" sz="2200" dirty="0"/>
              <a:t>Le langage constitue une capacité cognitive spécifique à l’humain = théorie cognitive</a:t>
            </a:r>
          </a:p>
          <a:p>
            <a:pPr algn="just"/>
            <a:endParaRPr lang="fr-BE" dirty="0"/>
          </a:p>
        </p:txBody>
      </p:sp>
    </p:spTree>
    <p:extLst>
      <p:ext uri="{BB962C8B-B14F-4D97-AF65-F5344CB8AC3E}">
        <p14:creationId xmlns:p14="http://schemas.microsoft.com/office/powerpoint/2010/main" val="21769377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4. Culioli : aspects théoriques et formulaïques</a:t>
            </a:r>
          </a:p>
        </p:txBody>
      </p:sp>
      <p:sp>
        <p:nvSpPr>
          <p:cNvPr id="3" name="Espace réservé du contenu 2"/>
          <p:cNvSpPr>
            <a:spLocks noGrp="1"/>
          </p:cNvSpPr>
          <p:nvPr>
            <p:ph idx="1"/>
          </p:nvPr>
        </p:nvSpPr>
        <p:spPr>
          <a:xfrm>
            <a:off x="677334" y="2160589"/>
            <a:ext cx="8596668" cy="4264274"/>
          </a:xfrm>
        </p:spPr>
        <p:txBody>
          <a:bodyPr>
            <a:normAutofit/>
          </a:bodyPr>
          <a:lstStyle/>
          <a:p>
            <a:pPr algn="just"/>
            <a:r>
              <a:rPr lang="fr-BE" dirty="0"/>
              <a:t>« A. Culioli dit être passé par plusieurs phases, dont la première consacrée à </a:t>
            </a:r>
            <a:r>
              <a:rPr lang="fr-BE" b="1" dirty="0"/>
              <a:t>la collecte, au tri et à l’organisation des données</a:t>
            </a:r>
            <a:r>
              <a:rPr lang="fr-BE" dirty="0"/>
              <a:t>, dans plusieurs langues, avec pour premier résultat « une sorte de corps de doctrine». Cette période de </a:t>
            </a:r>
            <a:r>
              <a:rPr lang="fr-BE" b="1" dirty="0"/>
              <a:t>systématisation des problèmes et d’axiomatisation</a:t>
            </a:r>
            <a:r>
              <a:rPr lang="fr-BE" dirty="0"/>
              <a:t>, qui conduit à des propositions théoriques et à une conceptualisation d’objets métalinguistiques (relation primitive, lexis, domaine notionnel, marqueurs et catégories, espace de référence,…) a été suivie ou plutôt accompagnée de ce qu’il appelle le « passage à un stade </a:t>
            </a:r>
            <a:r>
              <a:rPr lang="fr-BE" b="1" dirty="0"/>
              <a:t>« formulaïque </a:t>
            </a:r>
            <a:r>
              <a:rPr lang="fr-BE" dirty="0"/>
              <a:t>» ou « formulaire » (Culioli 1999a, p. 71), selon l’idéal d’un modèle métalinguistique où </a:t>
            </a:r>
            <a:r>
              <a:rPr lang="fr-BE" b="1" dirty="0"/>
              <a:t>« tout ce qui est pertinent doit pouvoir être représenté par l’écriture »</a:t>
            </a:r>
            <a:r>
              <a:rPr lang="fr-BE" dirty="0"/>
              <a:t> (Culioli 1999a, p. 55) » (Ducard, 2016 : 116). </a:t>
            </a:r>
          </a:p>
          <a:p>
            <a:pPr algn="just"/>
            <a:r>
              <a:rPr lang="fr-BE" dirty="0"/>
              <a:t>Comment passe-t-on d’une étude des langues à un modèle formel calculable ? </a:t>
            </a:r>
          </a:p>
        </p:txBody>
      </p:sp>
    </p:spTree>
    <p:extLst>
      <p:ext uri="{BB962C8B-B14F-4D97-AF65-F5344CB8AC3E}">
        <p14:creationId xmlns:p14="http://schemas.microsoft.com/office/powerpoint/2010/main" val="3847093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1. Plan et problématique</a:t>
            </a:r>
          </a:p>
        </p:txBody>
      </p:sp>
      <p:sp>
        <p:nvSpPr>
          <p:cNvPr id="3" name="Espace réservé du contenu 2"/>
          <p:cNvSpPr>
            <a:spLocks noGrp="1"/>
          </p:cNvSpPr>
          <p:nvPr>
            <p:ph idx="1"/>
          </p:nvPr>
        </p:nvSpPr>
        <p:spPr/>
        <p:txBody>
          <a:bodyPr/>
          <a:lstStyle/>
          <a:p>
            <a:r>
              <a:rPr lang="fr-BE" dirty="0"/>
              <a:t>1. Plan et problématique</a:t>
            </a:r>
          </a:p>
          <a:p>
            <a:r>
              <a:rPr lang="fr-BE" dirty="0"/>
              <a:t>2. Contexte épistémologique et période historique</a:t>
            </a:r>
          </a:p>
          <a:p>
            <a:r>
              <a:rPr lang="fr-BE" dirty="0"/>
              <a:t>3. Benveniste et Culioli : approche comparative</a:t>
            </a:r>
          </a:p>
          <a:p>
            <a:r>
              <a:rPr lang="fr-BE" dirty="0"/>
              <a:t>4. Culioli : aspects théoriques et formulaïques</a:t>
            </a:r>
          </a:p>
          <a:p>
            <a:r>
              <a:rPr lang="fr-BE" dirty="0"/>
              <a:t>5. Idéologie(s) et philosophie(s) sous-jacentes aux épistémologies linguistiques</a:t>
            </a:r>
          </a:p>
          <a:p>
            <a:pPr lvl="1"/>
            <a:r>
              <a:rPr lang="fr-FR" dirty="0"/>
              <a:t>5.1 : Un espace philosophique</a:t>
            </a:r>
          </a:p>
          <a:p>
            <a:pPr lvl="1"/>
            <a:r>
              <a:rPr lang="fr-FR" dirty="0"/>
              <a:t>5.2 : Une inscription dans une théorie du discours</a:t>
            </a:r>
          </a:p>
          <a:p>
            <a:pPr lvl="1"/>
            <a:r>
              <a:rPr lang="fr-FR" dirty="0"/>
              <a:t>5.3 : Des pratiques épistémiques situées</a:t>
            </a:r>
            <a:endParaRPr lang="fr-BE" dirty="0"/>
          </a:p>
        </p:txBody>
      </p:sp>
    </p:spTree>
    <p:extLst>
      <p:ext uri="{BB962C8B-B14F-4D97-AF65-F5344CB8AC3E}">
        <p14:creationId xmlns:p14="http://schemas.microsoft.com/office/powerpoint/2010/main" val="23601311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4. Culioli : aspects théoriques et formulaïques</a:t>
            </a:r>
          </a:p>
        </p:txBody>
      </p:sp>
      <p:sp>
        <p:nvSpPr>
          <p:cNvPr id="3" name="Espace réservé du contenu 2"/>
          <p:cNvSpPr>
            <a:spLocks noGrp="1"/>
          </p:cNvSpPr>
          <p:nvPr>
            <p:ph idx="1"/>
          </p:nvPr>
        </p:nvSpPr>
        <p:spPr>
          <a:xfrm>
            <a:off x="677334" y="2160588"/>
            <a:ext cx="8596668" cy="4697411"/>
          </a:xfrm>
        </p:spPr>
        <p:txBody>
          <a:bodyPr>
            <a:normAutofit/>
          </a:bodyPr>
          <a:lstStyle/>
          <a:p>
            <a:pPr algn="just"/>
            <a:r>
              <a:rPr lang="fr-BE" dirty="0"/>
              <a:t>Première problématique : de quoi s’occupe la linguistique ?</a:t>
            </a:r>
          </a:p>
          <a:p>
            <a:pPr lvl="1" algn="just"/>
            <a:r>
              <a:rPr lang="fr-BE" dirty="0"/>
              <a:t>Opposition entre langage et langues (DEA : 1)</a:t>
            </a:r>
          </a:p>
          <a:p>
            <a:pPr lvl="1" algn="just"/>
            <a:r>
              <a:rPr lang="fr-BE" dirty="0"/>
              <a:t>La linguistique étudie le langage à partir de la pluralité des langues naturelles</a:t>
            </a:r>
          </a:p>
          <a:p>
            <a:pPr lvl="1" algn="just"/>
            <a:r>
              <a:rPr lang="fr-BE" dirty="0"/>
              <a:t>Critique du modèle jakobsonien :</a:t>
            </a:r>
          </a:p>
          <a:p>
            <a:pPr lvl="2" algn="just"/>
            <a:r>
              <a:rPr lang="fr-BE" dirty="0"/>
              <a:t>Le langage ne peut pas être individuel et subjectif, sinon pas de communication possible.</a:t>
            </a:r>
          </a:p>
          <a:p>
            <a:pPr lvl="2" algn="just"/>
            <a:r>
              <a:rPr lang="fr-BE" dirty="0"/>
              <a:t>MAIS le langage ne peut pas être trans-individuel, sinon il s’agirait d’un simple codage auquel cas il n’y aurait ni malentendu, ni métaphore, ni lapsus, etc. </a:t>
            </a:r>
          </a:p>
          <a:p>
            <a:pPr lvl="2" algn="just"/>
            <a:r>
              <a:rPr lang="fr-BE" dirty="0"/>
              <a:t>Le langage est un système de prédication et de représentation. </a:t>
            </a:r>
          </a:p>
          <a:p>
            <a:pPr algn="just"/>
            <a:r>
              <a:rPr lang="fr-BE" dirty="0"/>
              <a:t>Deuxième problématique : quel rapport entre le réel et la représentation linguistique ?</a:t>
            </a:r>
          </a:p>
          <a:p>
            <a:pPr lvl="1" algn="just"/>
            <a:r>
              <a:rPr lang="fr-BE" dirty="0"/>
              <a:t>Théorie des observables : il faut travailler sur des suites, des énoncés, du texte, du possible que l’on compare avec de l’impossible pour envisager le système représentationnel. </a:t>
            </a:r>
          </a:p>
          <a:p>
            <a:pPr lvl="1" algn="just"/>
            <a:r>
              <a:rPr lang="fr-BE" dirty="0"/>
              <a:t>Morphologie &amp; abstraction</a:t>
            </a:r>
          </a:p>
          <a:p>
            <a:pPr lvl="1" algn="just"/>
            <a:endParaRPr lang="fr-BE" dirty="0"/>
          </a:p>
        </p:txBody>
      </p:sp>
    </p:spTree>
    <p:extLst>
      <p:ext uri="{BB962C8B-B14F-4D97-AF65-F5344CB8AC3E}">
        <p14:creationId xmlns:p14="http://schemas.microsoft.com/office/powerpoint/2010/main" val="5281649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just"/>
            <a:r>
              <a:rPr lang="fr-BE" dirty="0"/>
              <a:t>4. Culioli : aspects théoriques et formulaïques</a:t>
            </a:r>
          </a:p>
        </p:txBody>
      </p:sp>
      <p:sp>
        <p:nvSpPr>
          <p:cNvPr id="3" name="Espace réservé du contenu 2"/>
          <p:cNvSpPr>
            <a:spLocks noGrp="1"/>
          </p:cNvSpPr>
          <p:nvPr>
            <p:ph idx="1"/>
          </p:nvPr>
        </p:nvSpPr>
        <p:spPr>
          <a:xfrm>
            <a:off x="677334" y="2160589"/>
            <a:ext cx="8596668" cy="4264274"/>
          </a:xfrm>
        </p:spPr>
        <p:txBody>
          <a:bodyPr>
            <a:normAutofit/>
          </a:bodyPr>
          <a:lstStyle/>
          <a:p>
            <a:pPr algn="just"/>
            <a:r>
              <a:rPr lang="fr-BE" dirty="0"/>
              <a:t>« L’activité du langage […] est une activité de production et de reconnaissance de formes, au sens abstrait du terme et non pas au sens morphologique » (DEA : 7)</a:t>
            </a:r>
          </a:p>
          <a:p>
            <a:pPr lvl="1" algn="just"/>
            <a:r>
              <a:rPr lang="fr-BE" dirty="0"/>
              <a:t>Qu’est-ce que cette activité de production de formes ? </a:t>
            </a:r>
          </a:p>
          <a:p>
            <a:pPr lvl="1" algn="just"/>
            <a:r>
              <a:rPr lang="fr-BE" dirty="0"/>
              <a:t>Pourquoi les formes ont-elles les caractéristiques qu’elles ont pour pouvoir être à la fois produites et reconnues ? Car, les formes dont il est question ne sont pas du codage immédiat. </a:t>
            </a:r>
          </a:p>
          <a:p>
            <a:pPr lvl="2" algn="just"/>
            <a:r>
              <a:rPr lang="fr-BE" dirty="0"/>
              <a:t>Les formes dont on parle ne sont pas les formes morphologiques, ce sont les opérations mêmes dont participent l’ajustement ou la rectification, la rupture, la déformation, la recherche, etc. </a:t>
            </a:r>
          </a:p>
          <a:p>
            <a:pPr lvl="2" algn="just"/>
            <a:r>
              <a:rPr lang="fr-BE" dirty="0"/>
              <a:t>Culioli sort du paradigme pragmatiste de la communication réussie. </a:t>
            </a:r>
          </a:p>
          <a:p>
            <a:pPr lvl="1" algn="just"/>
            <a:r>
              <a:rPr lang="fr-BE" dirty="0"/>
              <a:t>Culioli met donc en place une théorie des opérations énonciatives. </a:t>
            </a:r>
          </a:p>
          <a:p>
            <a:pPr lvl="1" algn="just"/>
            <a:r>
              <a:rPr lang="fr-BE" dirty="0"/>
              <a:t>« La compréhension comme cas particulier de malentendu » (Culioli, 1990 : 30)</a:t>
            </a:r>
          </a:p>
          <a:p>
            <a:pPr lvl="2" algn="just"/>
            <a:endParaRPr lang="fr-BE" dirty="0"/>
          </a:p>
        </p:txBody>
      </p:sp>
    </p:spTree>
    <p:extLst>
      <p:ext uri="{BB962C8B-B14F-4D97-AF65-F5344CB8AC3E}">
        <p14:creationId xmlns:p14="http://schemas.microsoft.com/office/powerpoint/2010/main" val="34478891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just"/>
            <a:r>
              <a:rPr lang="fr-BE" dirty="0"/>
              <a:t>4. Culioli : aspects théoriques et formulaïques</a:t>
            </a:r>
          </a:p>
        </p:txBody>
      </p:sp>
      <p:sp>
        <p:nvSpPr>
          <p:cNvPr id="3" name="Espace réservé du contenu 2"/>
          <p:cNvSpPr>
            <a:spLocks noGrp="1"/>
          </p:cNvSpPr>
          <p:nvPr>
            <p:ph idx="1"/>
          </p:nvPr>
        </p:nvSpPr>
        <p:spPr>
          <a:xfrm>
            <a:off x="677334" y="2160589"/>
            <a:ext cx="8596668" cy="4264274"/>
          </a:xfrm>
        </p:spPr>
        <p:txBody>
          <a:bodyPr>
            <a:normAutofit/>
          </a:bodyPr>
          <a:lstStyle/>
          <a:p>
            <a:pPr algn="just"/>
            <a:r>
              <a:rPr lang="fr-BE" dirty="0"/>
              <a:t>Culioli définit trois niveaux d’activité de représentation : </a:t>
            </a:r>
          </a:p>
          <a:p>
            <a:pPr lvl="1" algn="just"/>
            <a:r>
              <a:rPr lang="fr-BE" dirty="0"/>
              <a:t>Le niveau des opérations cognitives (niveau 1)</a:t>
            </a:r>
          </a:p>
          <a:p>
            <a:pPr lvl="1" algn="just"/>
            <a:r>
              <a:rPr lang="fr-BE" dirty="0"/>
              <a:t>Le niveau des agencements formels dans l’énoncé, qui en sont la trace (niveau 2)</a:t>
            </a:r>
          </a:p>
          <a:p>
            <a:pPr lvl="1" algn="just"/>
            <a:r>
              <a:rPr lang="fr-BE" dirty="0"/>
              <a:t>Les opérations métalinguistiques qui vise à représenter le niveau 1 sur la base des observables dans le niveau 2 (niveau 3). </a:t>
            </a:r>
          </a:p>
          <a:p>
            <a:pPr algn="just"/>
            <a:r>
              <a:rPr lang="fr-BE" dirty="0"/>
              <a:t>La tâche du linguistique se définit dans l’articulation des trois niveaux : il produit du métalangage (niveau 3) à partir des énoncés (niveau 2) en vue de représentation des opérations cognitives inaccessibles (niveau 1). </a:t>
            </a:r>
          </a:p>
          <a:p>
            <a:pPr algn="just"/>
            <a:r>
              <a:rPr lang="fr-BE" dirty="0"/>
              <a:t>Entre les niveaux, il n’y a pas de relation biunivoque, mais un jeu d’ajustement dont Culioli va rendre compte avec des outils de calcul. </a:t>
            </a:r>
          </a:p>
          <a:p>
            <a:pPr algn="just"/>
            <a:r>
              <a:rPr lang="fr-BE" dirty="0"/>
              <a:t>En représentant les relations entre 3 &amp; 2, rendre compte des relations entre 2 &amp; 1. (Culioli, 1983-84 : 7)</a:t>
            </a:r>
          </a:p>
        </p:txBody>
      </p:sp>
    </p:spTree>
    <p:extLst>
      <p:ext uri="{BB962C8B-B14F-4D97-AF65-F5344CB8AC3E}">
        <p14:creationId xmlns:p14="http://schemas.microsoft.com/office/powerpoint/2010/main" val="26241406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4. Culioli : aspects théoriques et formulaïques</a:t>
            </a:r>
          </a:p>
        </p:txBody>
      </p:sp>
      <p:sp>
        <p:nvSpPr>
          <p:cNvPr id="3" name="Espace réservé du contenu 2"/>
          <p:cNvSpPr>
            <a:spLocks noGrp="1"/>
          </p:cNvSpPr>
          <p:nvPr>
            <p:ph idx="1"/>
          </p:nvPr>
        </p:nvSpPr>
        <p:spPr>
          <a:xfrm>
            <a:off x="677334" y="2160589"/>
            <a:ext cx="8596668" cy="4264274"/>
          </a:xfrm>
        </p:spPr>
        <p:txBody>
          <a:bodyPr>
            <a:normAutofit/>
          </a:bodyPr>
          <a:lstStyle/>
          <a:p>
            <a:pPr algn="just"/>
            <a:r>
              <a:rPr lang="fr-BE" dirty="0"/>
              <a:t>Comment passe-t-on concrètement d’une théorie des opérations énonciatives à un système de calcul ? Autrement dit, en quoi l’épistémologie d’une théorie de l’énonciation implique-t-elle l’opération épistémique du calcul ? </a:t>
            </a:r>
          </a:p>
          <a:p>
            <a:pPr lvl="1" algn="just"/>
            <a:r>
              <a:rPr lang="fr-BE" dirty="0"/>
              <a:t>La linguistique pose toujours le problème de la représentation. </a:t>
            </a:r>
          </a:p>
          <a:p>
            <a:pPr lvl="1" algn="just"/>
            <a:r>
              <a:rPr lang="fr-BE" dirty="0"/>
              <a:t>Double tradition philosophique : Boole et l’idée que l’on peut représenter des opérations de pensée avec du calcul &amp; Frege et l’idée que l’on peut utiliser la logique avec de produire une écriture représentationnelle. </a:t>
            </a:r>
          </a:p>
          <a:p>
            <a:pPr algn="just"/>
            <a:r>
              <a:rPr lang="fr-BE" dirty="0"/>
              <a:t>Le problème linguistique de la représentation tel qu’il est envisagé par Culioli suppose que : le rapport entre le niveau 3 et 2 soit en homologie sur le rapport entre le niveau 1 et le niveau 2 ; le niveau 3 représente donc, indirectement, des opérations de pensée ; le niveau 3 peut représenter le niveau 1 avec des opérations de calcul à l’aide d’un langage logique. </a:t>
            </a:r>
          </a:p>
        </p:txBody>
      </p:sp>
    </p:spTree>
    <p:extLst>
      <p:ext uri="{BB962C8B-B14F-4D97-AF65-F5344CB8AC3E}">
        <p14:creationId xmlns:p14="http://schemas.microsoft.com/office/powerpoint/2010/main" val="6468253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4. Culioli : aspects théoriques et formulaïques</a:t>
            </a:r>
          </a:p>
        </p:txBody>
      </p:sp>
      <p:sp>
        <p:nvSpPr>
          <p:cNvPr id="3" name="Espace réservé du contenu 2"/>
          <p:cNvSpPr>
            <a:spLocks noGrp="1"/>
          </p:cNvSpPr>
          <p:nvPr>
            <p:ph idx="1"/>
          </p:nvPr>
        </p:nvSpPr>
        <p:spPr>
          <a:xfrm>
            <a:off x="677334" y="2160589"/>
            <a:ext cx="8596668" cy="4264274"/>
          </a:xfrm>
        </p:spPr>
        <p:txBody>
          <a:bodyPr>
            <a:normAutofit/>
          </a:bodyPr>
          <a:lstStyle/>
          <a:p>
            <a:pPr algn="just"/>
            <a:r>
              <a:rPr lang="fr-BE" dirty="0"/>
              <a:t>Pour Culioli la symbolisation permet de raccourcir l’énoncé métalinguistique et donc de changer le traitement du problème posé (comparaison avec les mathématiques du XVIIe).</a:t>
            </a:r>
          </a:p>
          <a:p>
            <a:pPr algn="just"/>
            <a:r>
              <a:rPr lang="fr-BE" dirty="0"/>
              <a:t>L’écriture mathématique est une sténographie qui renferme toute l’histoire d’un concept. </a:t>
            </a:r>
          </a:p>
          <a:p>
            <a:pPr algn="just"/>
            <a:r>
              <a:rPr lang="fr-BE" dirty="0"/>
              <a:t>L’écriture mathématique permet du calcul : établir une relation entre des termes et, compte tenu de règles, pouvoir valider ou non la relation en question</a:t>
            </a:r>
            <a:r>
              <a:rPr lang="fr-BE" dirty="0">
                <a:sym typeface="Wingdings" panose="05000000000000000000" pitchFamily="2" charset="2"/>
              </a:rPr>
              <a:t>  la validation se substitue à la grammaticalité. </a:t>
            </a:r>
            <a:r>
              <a:rPr lang="fr-BE" dirty="0"/>
              <a:t>  </a:t>
            </a:r>
          </a:p>
          <a:p>
            <a:pPr algn="just"/>
            <a:r>
              <a:rPr lang="fr-FR" dirty="0"/>
              <a:t>Il faut donc distinguer les aspects épistémologiques (théorie des opérations, place du sujet-énonciateur, rôle des langues et du langage, etc.) des aspects épistémiques (heuristiques empiriques, pratiques d’écritures mathématiques) même si ils sont </a:t>
            </a:r>
            <a:r>
              <a:rPr lang="fr-FR" i="1" dirty="0"/>
              <a:t>a priori</a:t>
            </a:r>
            <a:r>
              <a:rPr lang="fr-FR" dirty="0"/>
              <a:t> liés. </a:t>
            </a:r>
            <a:endParaRPr lang="fr-BE" dirty="0"/>
          </a:p>
        </p:txBody>
      </p:sp>
    </p:spTree>
    <p:extLst>
      <p:ext uri="{BB962C8B-B14F-4D97-AF65-F5344CB8AC3E}">
        <p14:creationId xmlns:p14="http://schemas.microsoft.com/office/powerpoint/2010/main" val="328181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4. Culioli : aspects théoriques et formulaïques</a:t>
            </a:r>
          </a:p>
        </p:txBody>
      </p:sp>
      <mc:AlternateContent xmlns:mc="http://schemas.openxmlformats.org/markup-compatibility/2006" xmlns:a14="http://schemas.microsoft.com/office/drawing/2010/main">
        <mc:Choice Requires="a14">
          <p:sp>
            <p:nvSpPr>
              <p:cNvPr id="3" name="Espace réservé du contenu 2"/>
              <p:cNvSpPr>
                <a:spLocks noGrp="1"/>
              </p:cNvSpPr>
              <p:nvPr>
                <p:ph idx="1"/>
              </p:nvPr>
            </p:nvSpPr>
            <p:spPr>
              <a:xfrm>
                <a:off x="677334" y="1930400"/>
                <a:ext cx="8746584" cy="4927599"/>
              </a:xfrm>
            </p:spPr>
            <p:txBody>
              <a:bodyPr>
                <a:normAutofit/>
              </a:bodyPr>
              <a:lstStyle/>
              <a:p>
                <a:pPr algn="just"/>
                <a:r>
                  <a:rPr lang="fr-BE" dirty="0"/>
                  <a:t>Au cœur de l’appareil théorique et formulaïque de Culioli : la notion de </a:t>
                </a:r>
                <a:r>
                  <a:rPr lang="fr-BE" i="1" dirty="0"/>
                  <a:t>lexis</a:t>
                </a:r>
                <a:r>
                  <a:rPr lang="fr-BE" dirty="0"/>
                  <a:t>. </a:t>
                </a:r>
              </a:p>
              <a:p>
                <a:pPr lvl="1" algn="just"/>
                <a:r>
                  <a:rPr lang="fr-BE" dirty="0"/>
                  <a:t>« […] j’ai dû poser la notion de lexis. On trouve chez les Stoïciens une partie de cet objet formel dans le « </a:t>
                </a:r>
                <a:r>
                  <a:rPr lang="fr-BE" i="1" dirty="0" err="1"/>
                  <a:t>lekton</a:t>
                </a:r>
                <a:r>
                  <a:rPr lang="fr-BE" dirty="0"/>
                  <a:t> » qui est […] un des incorporels par opposition aux corporels ou </a:t>
                </a:r>
                <a:r>
                  <a:rPr lang="fr-BE" dirty="0" err="1"/>
                  <a:t>somata</a:t>
                </a:r>
                <a:r>
                  <a:rPr lang="fr-BE" dirty="0"/>
                  <a:t> comme la voix » (Culioli, 1990 : 49). </a:t>
                </a:r>
              </a:p>
              <a:p>
                <a:pPr lvl="1" algn="just"/>
                <a:r>
                  <a:rPr lang="fr-BE" dirty="0"/>
                  <a:t>La lexis est une « forme organisatrice et génératrice de relations prédicatives » (Culioli, </a:t>
                </a:r>
                <a:r>
                  <a:rPr lang="fr-BE" i="1" dirty="0"/>
                  <a:t>idem</a:t>
                </a:r>
                <a:r>
                  <a:rPr lang="fr-BE" dirty="0"/>
                  <a:t>) : </a:t>
                </a:r>
                <a14:m>
                  <m:oMath xmlns:m="http://schemas.openxmlformats.org/officeDocument/2006/math">
                    <m:d>
                      <m:dPr>
                        <m:begChr m:val="⟨"/>
                        <m:endChr m:val="⟩"/>
                        <m:ctrlPr>
                          <a:rPr lang="fr-BE" i="1" smtClean="0">
                            <a:latin typeface="Cambria Math" panose="02040503050406030204" pitchFamily="18" charset="0"/>
                          </a:rPr>
                        </m:ctrlPr>
                      </m:dPr>
                      <m:e>
                        <m:sSub>
                          <m:sSubPr>
                            <m:ctrlPr>
                              <a:rPr lang="fr-BE" i="1" smtClean="0">
                                <a:latin typeface="Cambria Math" panose="02040503050406030204" pitchFamily="18" charset="0"/>
                              </a:rPr>
                            </m:ctrlPr>
                          </m:sSubPr>
                          <m:e>
                            <m:r>
                              <a:rPr lang="fr-BE" i="1" smtClean="0">
                                <a:latin typeface="Cambria Math" panose="02040503050406030204" pitchFamily="18" charset="0"/>
                                <a:ea typeface="Cambria Math" panose="02040503050406030204" pitchFamily="18" charset="0"/>
                              </a:rPr>
                              <m:t>𝜉</m:t>
                            </m:r>
                          </m:e>
                          <m:sub>
                            <m:r>
                              <a:rPr lang="fr-BE" b="0" i="1" smtClean="0">
                                <a:latin typeface="Cambria Math" panose="02040503050406030204" pitchFamily="18" charset="0"/>
                              </a:rPr>
                              <m:t>1</m:t>
                            </m:r>
                          </m:sub>
                        </m:sSub>
                        <m:r>
                          <a:rPr lang="fr-BE" b="0" i="1" smtClean="0">
                            <a:latin typeface="Cambria Math" panose="02040503050406030204" pitchFamily="18" charset="0"/>
                          </a:rPr>
                          <m:t>,</m:t>
                        </m:r>
                        <m:sSub>
                          <m:sSubPr>
                            <m:ctrlPr>
                              <a:rPr lang="fr-BE" b="0" i="1" smtClean="0">
                                <a:latin typeface="Cambria Math" panose="02040503050406030204" pitchFamily="18" charset="0"/>
                              </a:rPr>
                            </m:ctrlPr>
                          </m:sSubPr>
                          <m:e>
                            <m:r>
                              <a:rPr lang="fr-BE" b="0" i="1" smtClean="0">
                                <a:latin typeface="Cambria Math" panose="02040503050406030204" pitchFamily="18" charset="0"/>
                                <a:ea typeface="Cambria Math" panose="02040503050406030204" pitchFamily="18" charset="0"/>
                              </a:rPr>
                              <m:t>𝜉</m:t>
                            </m:r>
                          </m:e>
                          <m:sub>
                            <m:r>
                              <a:rPr lang="fr-BE" b="0" i="1" smtClean="0">
                                <a:latin typeface="Cambria Math" panose="02040503050406030204" pitchFamily="18" charset="0"/>
                              </a:rPr>
                              <m:t>0</m:t>
                            </m:r>
                          </m:sub>
                        </m:sSub>
                        <m:r>
                          <a:rPr lang="fr-BE" b="0" i="1" smtClean="0">
                            <a:latin typeface="Cambria Math" panose="02040503050406030204" pitchFamily="18" charset="0"/>
                          </a:rPr>
                          <m:t>,</m:t>
                        </m:r>
                        <m:sSub>
                          <m:sSubPr>
                            <m:ctrlPr>
                              <a:rPr lang="fr-BE" b="0" i="1" smtClean="0">
                                <a:latin typeface="Cambria Math" panose="02040503050406030204" pitchFamily="18" charset="0"/>
                              </a:rPr>
                            </m:ctrlPr>
                          </m:sSubPr>
                          <m:e>
                            <m:r>
                              <a:rPr lang="fr-BE" b="0" i="1" smtClean="0">
                                <a:latin typeface="Cambria Math" panose="02040503050406030204" pitchFamily="18" charset="0"/>
                                <a:ea typeface="Cambria Math" panose="02040503050406030204" pitchFamily="18" charset="0"/>
                              </a:rPr>
                              <m:t>𝜋</m:t>
                            </m:r>
                          </m:e>
                          <m:sub>
                            <m:r>
                              <a:rPr lang="fr-BE" b="0" i="1" smtClean="0">
                                <a:latin typeface="Cambria Math" panose="02040503050406030204" pitchFamily="18" charset="0"/>
                              </a:rPr>
                              <m:t>,</m:t>
                            </m:r>
                          </m:sub>
                        </m:sSub>
                      </m:e>
                    </m:d>
                  </m:oMath>
                </a14:m>
                <a:r>
                  <a:rPr lang="fr-BE" dirty="0"/>
                  <a:t> (</a:t>
                </a:r>
                <a:r>
                  <a:rPr lang="fr-BE" i="1" dirty="0"/>
                  <a:t>idem</a:t>
                </a:r>
                <a:r>
                  <a:rPr lang="fr-BE" dirty="0"/>
                  <a:t> : 78)</a:t>
                </a:r>
              </a:p>
              <a:p>
                <a:pPr lvl="1" algn="just"/>
                <a:r>
                  <a:rPr lang="fr-BE" dirty="0"/>
                  <a:t>« A lexis </a:t>
                </a:r>
                <a:r>
                  <a:rPr lang="fr-BE" dirty="0" err="1"/>
                  <a:t>is</a:t>
                </a:r>
                <a:r>
                  <a:rPr lang="fr-BE" dirty="0"/>
                  <a:t> not an </a:t>
                </a:r>
                <a:r>
                  <a:rPr lang="fr-BE" dirty="0" err="1"/>
                  <a:t>utterance</a:t>
                </a:r>
                <a:r>
                  <a:rPr lang="fr-BE" dirty="0"/>
                  <a:t> (énoncé). It </a:t>
                </a:r>
                <a:r>
                  <a:rPr lang="fr-BE" dirty="0" err="1"/>
                  <a:t>is</a:t>
                </a:r>
                <a:r>
                  <a:rPr lang="fr-BE" dirty="0"/>
                  <a:t> </a:t>
                </a:r>
                <a:r>
                  <a:rPr lang="fr-BE" dirty="0" err="1"/>
                  <a:t>neither</a:t>
                </a:r>
                <a:r>
                  <a:rPr lang="fr-BE" dirty="0"/>
                  <a:t> </a:t>
                </a:r>
                <a:r>
                  <a:rPr lang="fr-BE" dirty="0" err="1"/>
                  <a:t>asserted</a:t>
                </a:r>
                <a:r>
                  <a:rPr lang="fr-BE" dirty="0"/>
                  <a:t> </a:t>
                </a:r>
                <a:r>
                  <a:rPr lang="fr-BE" dirty="0" err="1"/>
                  <a:t>nor</a:t>
                </a:r>
                <a:r>
                  <a:rPr lang="fr-BE" dirty="0"/>
                  <a:t> </a:t>
                </a:r>
                <a:r>
                  <a:rPr lang="fr-BE" dirty="0" err="1"/>
                  <a:t>unasserted</a:t>
                </a:r>
                <a:r>
                  <a:rPr lang="fr-BE" dirty="0"/>
                  <a:t>, for </a:t>
                </a:r>
                <a:r>
                  <a:rPr lang="fr-BE" dirty="0" err="1"/>
                  <a:t>it</a:t>
                </a:r>
                <a:r>
                  <a:rPr lang="fr-BE" dirty="0"/>
                  <a:t> has not </a:t>
                </a:r>
                <a:r>
                  <a:rPr lang="fr-BE" dirty="0" err="1"/>
                  <a:t>yet</a:t>
                </a:r>
                <a:r>
                  <a:rPr lang="fr-BE" dirty="0"/>
                  <a:t> been </a:t>
                </a:r>
                <a:r>
                  <a:rPr lang="fr-BE" dirty="0" err="1"/>
                  <a:t>situated</a:t>
                </a:r>
                <a:r>
                  <a:rPr lang="fr-BE" dirty="0"/>
                  <a:t> (or </a:t>
                </a:r>
                <a:r>
                  <a:rPr lang="fr-BE" dirty="0" err="1"/>
                  <a:t>located</a:t>
                </a:r>
                <a:r>
                  <a:rPr lang="fr-BE" dirty="0"/>
                  <a:t>) </a:t>
                </a:r>
                <a:r>
                  <a:rPr lang="fr-BE" dirty="0" err="1"/>
                  <a:t>within</a:t>
                </a:r>
                <a:r>
                  <a:rPr lang="fr-BE" dirty="0"/>
                  <a:t> an enunciative </a:t>
                </a:r>
                <a:r>
                  <a:rPr lang="fr-BE" dirty="0" err="1"/>
                  <a:t>space</a:t>
                </a:r>
                <a:r>
                  <a:rPr lang="fr-BE" dirty="0"/>
                  <a:t> </a:t>
                </a:r>
                <a:r>
                  <a:rPr lang="fr-BE" dirty="0" err="1"/>
                  <a:t>defined</a:t>
                </a:r>
                <a:r>
                  <a:rPr lang="fr-BE" dirty="0"/>
                  <a:t> by a </a:t>
                </a:r>
                <a:r>
                  <a:rPr lang="fr-BE" dirty="0" err="1"/>
                  <a:t>referential</a:t>
                </a:r>
                <a:r>
                  <a:rPr lang="fr-BE" dirty="0"/>
                  <a:t> network (a system of </a:t>
                </a:r>
                <a:r>
                  <a:rPr lang="fr-BE" dirty="0" err="1"/>
                  <a:t>utterance</a:t>
                </a:r>
                <a:r>
                  <a:rPr lang="fr-BE" dirty="0"/>
                  <a:t> (enunciative) </a:t>
                </a:r>
                <a:r>
                  <a:rPr lang="fr-BE" dirty="0" err="1"/>
                  <a:t>coordinates</a:t>
                </a:r>
                <a:r>
                  <a:rPr lang="fr-BE" dirty="0"/>
                  <a:t>). If </a:t>
                </a:r>
                <a:r>
                  <a:rPr lang="fr-BE" dirty="0" err="1"/>
                  <a:t>we</a:t>
                </a:r>
                <a:r>
                  <a:rPr lang="fr-BE" dirty="0"/>
                  <a:t> use the </a:t>
                </a:r>
                <a:r>
                  <a:rPr lang="fr-BE" dirty="0" err="1"/>
                  <a:t>symbol</a:t>
                </a:r>
                <a:r>
                  <a:rPr lang="fr-BE" dirty="0"/>
                  <a:t> </a:t>
                </a:r>
                <a14:m>
                  <m:oMath xmlns:m="http://schemas.openxmlformats.org/officeDocument/2006/math">
                    <m:r>
                      <a:rPr lang="fr-BE" i="1" smtClean="0">
                        <a:latin typeface="Cambria Math" panose="02040503050406030204" pitchFamily="18" charset="0"/>
                        <a:ea typeface="Cambria Math" panose="02040503050406030204" pitchFamily="18" charset="0"/>
                      </a:rPr>
                      <m:t>𝜆</m:t>
                    </m:r>
                  </m:oMath>
                </a14:m>
                <a:r>
                  <a:rPr lang="fr-BE" dirty="0"/>
                  <a:t> to </a:t>
                </a:r>
                <a:r>
                  <a:rPr lang="fr-BE" dirty="0" err="1"/>
                  <a:t>refer</a:t>
                </a:r>
                <a:r>
                  <a:rPr lang="fr-BE" dirty="0"/>
                  <a:t> to lexis and </a:t>
                </a:r>
                <a:r>
                  <a:rPr lang="fr-BE" dirty="0" err="1"/>
                  <a:t>Sit</a:t>
                </a:r>
                <a:r>
                  <a:rPr lang="fr-BE" dirty="0"/>
                  <a:t> (for enunciative situation) to </a:t>
                </a:r>
                <a:r>
                  <a:rPr lang="fr-BE" dirty="0" err="1"/>
                  <a:t>refer</a:t>
                </a:r>
                <a:r>
                  <a:rPr lang="fr-BE" dirty="0"/>
                  <a:t> to the </a:t>
                </a:r>
                <a:r>
                  <a:rPr lang="fr-BE" dirty="0" err="1"/>
                  <a:t>locational</a:t>
                </a:r>
                <a:r>
                  <a:rPr lang="fr-BE" dirty="0"/>
                  <a:t> structure of speech situation, </a:t>
                </a:r>
                <a:r>
                  <a:rPr lang="fr-BE" dirty="0" err="1"/>
                  <a:t>then</a:t>
                </a:r>
                <a:r>
                  <a:rPr lang="fr-BE" dirty="0"/>
                  <a:t> an </a:t>
                </a:r>
                <a:r>
                  <a:rPr lang="fr-BE" i="1" dirty="0"/>
                  <a:t>énoncé</a:t>
                </a:r>
                <a:r>
                  <a:rPr lang="fr-BE" dirty="0"/>
                  <a:t> </a:t>
                </a:r>
                <a:r>
                  <a:rPr lang="fr-BE" dirty="0" err="1"/>
                  <a:t>can</a:t>
                </a:r>
                <a:r>
                  <a:rPr lang="fr-BE" dirty="0"/>
                  <a:t> </a:t>
                </a:r>
                <a:r>
                  <a:rPr lang="fr-BE" dirty="0" err="1"/>
                  <a:t>be</a:t>
                </a:r>
                <a:r>
                  <a:rPr lang="fr-BE" dirty="0"/>
                  <a:t> </a:t>
                </a:r>
                <a:r>
                  <a:rPr lang="fr-BE" dirty="0" err="1"/>
                  <a:t>said</a:t>
                </a:r>
                <a:r>
                  <a:rPr lang="fr-BE" dirty="0"/>
                  <a:t> to </a:t>
                </a:r>
                <a:r>
                  <a:rPr lang="fr-BE" dirty="0" err="1"/>
                  <a:t>be</a:t>
                </a:r>
                <a:r>
                  <a:rPr lang="fr-BE" dirty="0"/>
                  <a:t> the </a:t>
                </a:r>
                <a:r>
                  <a:rPr lang="fr-BE" dirty="0" err="1"/>
                  <a:t>product</a:t>
                </a:r>
                <a:r>
                  <a:rPr lang="fr-BE" dirty="0"/>
                  <a:t> of an </a:t>
                </a:r>
                <a:r>
                  <a:rPr lang="fr-BE" dirty="0" err="1"/>
                  <a:t>operation</a:t>
                </a:r>
                <a:r>
                  <a:rPr lang="fr-BE" dirty="0"/>
                  <a:t> </a:t>
                </a:r>
                <a14:m>
                  <m:oMath xmlns:m="http://schemas.openxmlformats.org/officeDocument/2006/math">
                    <m:d>
                      <m:dPr>
                        <m:begChr m:val="⟨"/>
                        <m:endChr m:val="⟩"/>
                        <m:ctrlPr>
                          <a:rPr lang="fr-BE" i="1">
                            <a:latin typeface="Cambria Math" panose="02040503050406030204" pitchFamily="18" charset="0"/>
                          </a:rPr>
                        </m:ctrlPr>
                      </m:dPr>
                      <m:e>
                        <m:r>
                          <a:rPr lang="fr-BE" i="1">
                            <a:latin typeface="Cambria Math" panose="02040503050406030204" pitchFamily="18" charset="0"/>
                            <a:ea typeface="Cambria Math" panose="02040503050406030204" pitchFamily="18" charset="0"/>
                          </a:rPr>
                          <m:t>𝜆</m:t>
                        </m:r>
                        <m:r>
                          <a:rPr lang="fr-BE" i="1">
                            <a:latin typeface="Cambria Math" panose="02040503050406030204" pitchFamily="18" charset="0"/>
                          </a:rPr>
                          <m:t>,</m:t>
                        </m:r>
                        <m:bar>
                          <m:barPr>
                            <m:ctrlPr>
                              <a:rPr lang="fr-BE" i="1" smtClean="0">
                                <a:latin typeface="Cambria Math" panose="02040503050406030204" pitchFamily="18" charset="0"/>
                              </a:rPr>
                            </m:ctrlPr>
                          </m:barPr>
                          <m:e>
                            <m:r>
                              <a:rPr lang="fr-BE" i="1">
                                <a:latin typeface="Cambria Math" panose="02040503050406030204" pitchFamily="18" charset="0"/>
                                <a:ea typeface="Cambria Math" panose="02040503050406030204" pitchFamily="18" charset="0"/>
                              </a:rPr>
                              <m:t>∈</m:t>
                            </m:r>
                          </m:e>
                        </m:bar>
                        <m:r>
                          <a:rPr lang="fr-BE" b="0" i="1" smtClean="0">
                            <a:latin typeface="Cambria Math" panose="02040503050406030204" pitchFamily="18" charset="0"/>
                          </a:rPr>
                          <m:t>,</m:t>
                        </m:r>
                        <m:r>
                          <a:rPr lang="fr-BE" i="1">
                            <a:latin typeface="Cambria Math" panose="02040503050406030204" pitchFamily="18" charset="0"/>
                          </a:rPr>
                          <m:t>𝑆𝑖𝑡</m:t>
                        </m:r>
                      </m:e>
                    </m:d>
                  </m:oMath>
                </a14:m>
                <a:r>
                  <a:rPr lang="fr-BE" dirty="0"/>
                  <a:t>. A lexis </a:t>
                </a:r>
                <a:r>
                  <a:rPr lang="fr-BE" dirty="0" err="1"/>
                  <a:t>is</a:t>
                </a:r>
                <a:r>
                  <a:rPr lang="fr-BE" dirty="0"/>
                  <a:t> </a:t>
                </a:r>
                <a:r>
                  <a:rPr lang="fr-BE" dirty="0" err="1"/>
                  <a:t>therefore</a:t>
                </a:r>
                <a:r>
                  <a:rPr lang="fr-BE" dirty="0"/>
                  <a:t> </a:t>
                </a:r>
                <a:r>
                  <a:rPr lang="fr-BE" dirty="0" err="1"/>
                  <a:t>both</a:t>
                </a:r>
                <a:r>
                  <a:rPr lang="fr-BE" dirty="0"/>
                  <a:t> </a:t>
                </a:r>
                <a:r>
                  <a:rPr lang="fr-BE" dirty="0" err="1"/>
                  <a:t>what</a:t>
                </a:r>
                <a:r>
                  <a:rPr lang="fr-BE" dirty="0"/>
                  <a:t> </a:t>
                </a:r>
                <a:r>
                  <a:rPr lang="fr-BE" dirty="0" err="1"/>
                  <a:t>is</a:t>
                </a:r>
                <a:r>
                  <a:rPr lang="fr-BE" dirty="0"/>
                  <a:t> </a:t>
                </a:r>
                <a:r>
                  <a:rPr lang="fr-BE" dirty="0" err="1"/>
                  <a:t>often</a:t>
                </a:r>
                <a:r>
                  <a:rPr lang="fr-BE" dirty="0"/>
                  <a:t> </a:t>
                </a:r>
                <a:r>
                  <a:rPr lang="fr-BE" dirty="0" err="1"/>
                  <a:t>called</a:t>
                </a:r>
                <a:r>
                  <a:rPr lang="fr-BE" dirty="0"/>
                  <a:t> a </a:t>
                </a:r>
                <a:r>
                  <a:rPr lang="fr-BE" dirty="0" err="1"/>
                  <a:t>propositional</a:t>
                </a:r>
                <a:r>
                  <a:rPr lang="fr-BE" dirty="0"/>
                  <a:t> content […] and a </a:t>
                </a:r>
                <a:r>
                  <a:rPr lang="fr-BE" dirty="0" err="1"/>
                  <a:t>form</a:t>
                </a:r>
                <a:r>
                  <a:rPr lang="fr-BE" dirty="0"/>
                  <a:t> </a:t>
                </a:r>
                <a:r>
                  <a:rPr lang="fr-BE" dirty="0" err="1"/>
                  <a:t>wich</a:t>
                </a:r>
                <a:r>
                  <a:rPr lang="fr-BE" dirty="0"/>
                  <a:t> </a:t>
                </a:r>
                <a:r>
                  <a:rPr lang="fr-BE" dirty="0" err="1"/>
                  <a:t>generates</a:t>
                </a:r>
                <a:r>
                  <a:rPr lang="fr-BE" dirty="0"/>
                  <a:t> </a:t>
                </a:r>
                <a:r>
                  <a:rPr lang="fr-BE" dirty="0" err="1"/>
                  <a:t>other</a:t>
                </a:r>
                <a:r>
                  <a:rPr lang="fr-BE" dirty="0"/>
                  <a:t> </a:t>
                </a:r>
                <a:r>
                  <a:rPr lang="fr-BE" dirty="0" err="1"/>
                  <a:t>derived</a:t>
                </a:r>
                <a:r>
                  <a:rPr lang="fr-BE" dirty="0"/>
                  <a:t> </a:t>
                </a:r>
                <a:r>
                  <a:rPr lang="fr-BE" dirty="0" err="1"/>
                  <a:t>forms</a:t>
                </a:r>
                <a:r>
                  <a:rPr lang="fr-BE" dirty="0"/>
                  <a:t> ( a </a:t>
                </a:r>
                <a:r>
                  <a:rPr lang="fr-BE" dirty="0" err="1"/>
                  <a:t>family</a:t>
                </a:r>
                <a:r>
                  <a:rPr lang="fr-BE" dirty="0"/>
                  <a:t> of </a:t>
                </a:r>
                <a:r>
                  <a:rPr lang="fr-BE" dirty="0" err="1"/>
                  <a:t>predicative</a:t>
                </a:r>
                <a:r>
                  <a:rPr lang="fr-BE" dirty="0"/>
                  <a:t> </a:t>
                </a:r>
                <a:r>
                  <a:rPr lang="fr-BE" dirty="0" err="1"/>
                  <a:t>relationship</a:t>
                </a:r>
                <a:r>
                  <a:rPr lang="fr-BE" dirty="0"/>
                  <a:t>, </a:t>
                </a:r>
                <a:r>
                  <a:rPr lang="fr-BE" dirty="0" err="1"/>
                  <a:t>from</a:t>
                </a:r>
                <a:r>
                  <a:rPr lang="fr-BE" dirty="0"/>
                  <a:t> </a:t>
                </a:r>
                <a:r>
                  <a:rPr lang="fr-BE" i="1" dirty="0" err="1"/>
                  <a:t>witch</a:t>
                </a:r>
                <a:r>
                  <a:rPr lang="fr-BE" dirty="0"/>
                  <a:t> </a:t>
                </a:r>
                <a:r>
                  <a:rPr lang="fr-BE" dirty="0" err="1"/>
                  <a:t>it</a:t>
                </a:r>
                <a:r>
                  <a:rPr lang="fr-BE" dirty="0"/>
                  <a:t> </a:t>
                </a:r>
                <a:r>
                  <a:rPr lang="fr-BE" dirty="0" err="1"/>
                  <a:t>will</a:t>
                </a:r>
                <a:r>
                  <a:rPr lang="fr-BE" dirty="0"/>
                  <a:t> </a:t>
                </a:r>
                <a:r>
                  <a:rPr lang="fr-BE" dirty="0" err="1"/>
                  <a:t>be</a:t>
                </a:r>
                <a:r>
                  <a:rPr lang="fr-BE" dirty="0"/>
                  <a:t> possible to </a:t>
                </a:r>
                <a:r>
                  <a:rPr lang="fr-BE" dirty="0" err="1"/>
                  <a:t>construct</a:t>
                </a:r>
                <a:r>
                  <a:rPr lang="fr-BE" dirty="0"/>
                  <a:t> </a:t>
                </a:r>
                <a:r>
                  <a:rPr lang="fr-BE" dirty="0" err="1"/>
                  <a:t>paraphrastic</a:t>
                </a:r>
                <a:r>
                  <a:rPr lang="fr-BE" dirty="0"/>
                  <a:t> </a:t>
                </a:r>
                <a:r>
                  <a:rPr lang="fr-BE" dirty="0" err="1"/>
                  <a:t>family</a:t>
                </a:r>
                <a:r>
                  <a:rPr lang="fr-BE" dirty="0"/>
                  <a:t> of </a:t>
                </a:r>
                <a:r>
                  <a:rPr lang="fr-BE" i="1" dirty="0"/>
                  <a:t>énoncé</a:t>
                </a:r>
                <a:r>
                  <a:rPr lang="fr-BE" dirty="0"/>
                  <a:t>) » (</a:t>
                </a:r>
                <a:r>
                  <a:rPr lang="fr-BE" i="1" dirty="0"/>
                  <a:t>idem</a:t>
                </a:r>
                <a:r>
                  <a:rPr lang="fr-BE" dirty="0"/>
                  <a:t>, 79). </a:t>
                </a:r>
              </a:p>
              <a:p>
                <a:pPr lvl="1" algn="just"/>
                <a14:m>
                  <m:oMath xmlns:m="http://schemas.openxmlformats.org/officeDocument/2006/math">
                    <m:r>
                      <a:rPr lang="fr-BE" i="1">
                        <a:latin typeface="Cambria Math" panose="02040503050406030204" pitchFamily="18" charset="0"/>
                        <a:ea typeface="Cambria Math" panose="02040503050406030204" pitchFamily="18" charset="0"/>
                      </a:rPr>
                      <m:t>𝜆</m:t>
                    </m:r>
                    <m:r>
                      <a:rPr lang="fr-BE" i="1">
                        <a:latin typeface="Cambria Math" panose="02040503050406030204" pitchFamily="18" charset="0"/>
                        <a:ea typeface="Cambria Math" panose="02040503050406030204" pitchFamily="18" charset="0"/>
                      </a:rPr>
                      <m:t> </m:t>
                    </m:r>
                    <m:bar>
                      <m:barPr>
                        <m:ctrlPr>
                          <a:rPr lang="fr-BE" i="1">
                            <a:latin typeface="Cambria Math" panose="02040503050406030204" pitchFamily="18" charset="0"/>
                            <a:ea typeface="Cambria Math" panose="02040503050406030204" pitchFamily="18" charset="0"/>
                          </a:rPr>
                        </m:ctrlPr>
                      </m:barPr>
                      <m:e>
                        <m:r>
                          <a:rPr lang="fr-BE" i="1">
                            <a:latin typeface="Cambria Math" panose="02040503050406030204" pitchFamily="18" charset="0"/>
                            <a:ea typeface="Cambria Math" panose="02040503050406030204" pitchFamily="18" charset="0"/>
                          </a:rPr>
                          <m:t>∈</m:t>
                        </m:r>
                      </m:e>
                    </m:bar>
                    <m:d>
                      <m:dPr>
                        <m:begChr m:val="⟨"/>
                        <m:endChr m:val="⟩"/>
                        <m:ctrlPr>
                          <a:rPr lang="fr-BE" i="1">
                            <a:latin typeface="Cambria Math" panose="02040503050406030204" pitchFamily="18" charset="0"/>
                          </a:rPr>
                        </m:ctrlPr>
                      </m:dPr>
                      <m:e>
                        <m:sSub>
                          <m:sSubPr>
                            <m:ctrlPr>
                              <a:rPr lang="fr-BE" i="1">
                                <a:latin typeface="Cambria Math" panose="02040503050406030204" pitchFamily="18" charset="0"/>
                              </a:rPr>
                            </m:ctrlPr>
                          </m:sSubPr>
                          <m:e>
                            <m:r>
                              <a:rPr lang="fr-BE" i="1">
                                <a:latin typeface="Cambria Math" panose="02040503050406030204" pitchFamily="18" charset="0"/>
                              </a:rPr>
                              <m:t>𝑆𝑖𝑡</m:t>
                            </m:r>
                          </m:e>
                          <m:sub>
                            <m:r>
                              <a:rPr lang="fr-BE" i="1">
                                <a:latin typeface="Cambria Math" panose="02040503050406030204" pitchFamily="18" charset="0"/>
                              </a:rPr>
                              <m:t>2</m:t>
                            </m:r>
                          </m:sub>
                        </m:sSub>
                        <m:r>
                          <a:rPr lang="fr-BE" i="1">
                            <a:latin typeface="Cambria Math" panose="02040503050406030204" pitchFamily="18" charset="0"/>
                          </a:rPr>
                          <m:t> </m:t>
                        </m:r>
                        <m:d>
                          <m:dPr>
                            <m:ctrlPr>
                              <a:rPr lang="fr-BE" i="1">
                                <a:latin typeface="Cambria Math" panose="02040503050406030204" pitchFamily="18" charset="0"/>
                              </a:rPr>
                            </m:ctrlPr>
                          </m:dPr>
                          <m:e>
                            <m:sSub>
                              <m:sSubPr>
                                <m:ctrlPr>
                                  <a:rPr lang="fr-BE" i="1">
                                    <a:latin typeface="Cambria Math" panose="02040503050406030204" pitchFamily="18" charset="0"/>
                                  </a:rPr>
                                </m:ctrlPr>
                              </m:sSubPr>
                              <m:e>
                                <m:r>
                                  <a:rPr lang="fr-BE" i="1">
                                    <a:latin typeface="Cambria Math" panose="02040503050406030204" pitchFamily="18" charset="0"/>
                                  </a:rPr>
                                  <m:t>𝑆</m:t>
                                </m:r>
                              </m:e>
                              <m:sub>
                                <m:r>
                                  <a:rPr lang="fr-BE" i="1">
                                    <a:latin typeface="Cambria Math" panose="02040503050406030204" pitchFamily="18" charset="0"/>
                                  </a:rPr>
                                  <m:t>2</m:t>
                                </m:r>
                              </m:sub>
                            </m:sSub>
                            <m:r>
                              <a:rPr lang="fr-BE" i="1">
                                <a:latin typeface="Cambria Math" panose="02040503050406030204" pitchFamily="18" charset="0"/>
                              </a:rPr>
                              <m:t>,</m:t>
                            </m:r>
                            <m:sSub>
                              <m:sSubPr>
                                <m:ctrlPr>
                                  <a:rPr lang="fr-BE" i="1">
                                    <a:latin typeface="Cambria Math" panose="02040503050406030204" pitchFamily="18" charset="0"/>
                                  </a:rPr>
                                </m:ctrlPr>
                              </m:sSubPr>
                              <m:e>
                                <m:r>
                                  <a:rPr lang="fr-BE" i="1">
                                    <a:latin typeface="Cambria Math" panose="02040503050406030204" pitchFamily="18" charset="0"/>
                                  </a:rPr>
                                  <m:t>𝑇</m:t>
                                </m:r>
                              </m:e>
                              <m:sub>
                                <m:r>
                                  <a:rPr lang="fr-BE" i="1">
                                    <a:latin typeface="Cambria Math" panose="02040503050406030204" pitchFamily="18" charset="0"/>
                                  </a:rPr>
                                  <m:t>2</m:t>
                                </m:r>
                              </m:sub>
                            </m:sSub>
                          </m:e>
                        </m:d>
                        <m:bar>
                          <m:barPr>
                            <m:ctrlPr>
                              <a:rPr lang="fr-BE" i="1">
                                <a:latin typeface="Cambria Math" panose="02040503050406030204" pitchFamily="18" charset="0"/>
                              </a:rPr>
                            </m:ctrlPr>
                          </m:barPr>
                          <m:e>
                            <m:r>
                              <a:rPr lang="fr-BE" i="1">
                                <a:latin typeface="Cambria Math" panose="02040503050406030204" pitchFamily="18" charset="0"/>
                                <a:ea typeface="Cambria Math" panose="02040503050406030204" pitchFamily="18" charset="0"/>
                              </a:rPr>
                              <m:t>∈</m:t>
                            </m:r>
                          </m:e>
                        </m:bar>
                        <m:sSub>
                          <m:sSubPr>
                            <m:ctrlPr>
                              <a:rPr lang="fr-BE" i="1">
                                <a:latin typeface="Cambria Math" panose="02040503050406030204" pitchFamily="18" charset="0"/>
                              </a:rPr>
                            </m:ctrlPr>
                          </m:sSubPr>
                          <m:e>
                            <m:r>
                              <a:rPr lang="fr-BE" i="1">
                                <a:latin typeface="Cambria Math" panose="02040503050406030204" pitchFamily="18" charset="0"/>
                              </a:rPr>
                              <m:t>𝑆𝑖𝑡</m:t>
                            </m:r>
                          </m:e>
                          <m:sub>
                            <m:r>
                              <a:rPr lang="fr-BE" i="1">
                                <a:latin typeface="Cambria Math" panose="02040503050406030204" pitchFamily="18" charset="0"/>
                              </a:rPr>
                              <m:t>1</m:t>
                            </m:r>
                          </m:sub>
                        </m:sSub>
                        <m:r>
                          <a:rPr lang="fr-BE" i="1">
                            <a:latin typeface="Cambria Math" panose="02040503050406030204" pitchFamily="18" charset="0"/>
                          </a:rPr>
                          <m:t> </m:t>
                        </m:r>
                        <m:d>
                          <m:dPr>
                            <m:ctrlPr>
                              <a:rPr lang="fr-BE" i="1">
                                <a:latin typeface="Cambria Math" panose="02040503050406030204" pitchFamily="18" charset="0"/>
                              </a:rPr>
                            </m:ctrlPr>
                          </m:dPr>
                          <m:e>
                            <m:sSub>
                              <m:sSubPr>
                                <m:ctrlPr>
                                  <a:rPr lang="fr-BE" i="1">
                                    <a:latin typeface="Cambria Math" panose="02040503050406030204" pitchFamily="18" charset="0"/>
                                  </a:rPr>
                                </m:ctrlPr>
                              </m:sSubPr>
                              <m:e>
                                <m:r>
                                  <a:rPr lang="fr-BE" i="1">
                                    <a:latin typeface="Cambria Math" panose="02040503050406030204" pitchFamily="18" charset="0"/>
                                  </a:rPr>
                                  <m:t>𝑆</m:t>
                                </m:r>
                              </m:e>
                              <m:sub>
                                <m:r>
                                  <a:rPr lang="fr-BE" i="1">
                                    <a:latin typeface="Cambria Math" panose="02040503050406030204" pitchFamily="18" charset="0"/>
                                  </a:rPr>
                                  <m:t>1</m:t>
                                </m:r>
                              </m:sub>
                            </m:sSub>
                            <m:r>
                              <a:rPr lang="fr-BE" i="1">
                                <a:latin typeface="Cambria Math" panose="02040503050406030204" pitchFamily="18" charset="0"/>
                              </a:rPr>
                              <m:t>,</m:t>
                            </m:r>
                            <m:sSub>
                              <m:sSubPr>
                                <m:ctrlPr>
                                  <a:rPr lang="fr-BE" i="1">
                                    <a:latin typeface="Cambria Math" panose="02040503050406030204" pitchFamily="18" charset="0"/>
                                  </a:rPr>
                                </m:ctrlPr>
                              </m:sSubPr>
                              <m:e>
                                <m:r>
                                  <a:rPr lang="fr-BE" i="1">
                                    <a:latin typeface="Cambria Math" panose="02040503050406030204" pitchFamily="18" charset="0"/>
                                  </a:rPr>
                                  <m:t>𝑇</m:t>
                                </m:r>
                              </m:e>
                              <m:sub>
                                <m:r>
                                  <a:rPr lang="fr-BE" i="1">
                                    <a:latin typeface="Cambria Math" panose="02040503050406030204" pitchFamily="18" charset="0"/>
                                  </a:rPr>
                                  <m:t>1</m:t>
                                </m:r>
                              </m:sub>
                            </m:sSub>
                          </m:e>
                        </m:d>
                        <m:bar>
                          <m:barPr>
                            <m:ctrlPr>
                              <a:rPr lang="fr-BE" i="1">
                                <a:latin typeface="Cambria Math" panose="02040503050406030204" pitchFamily="18" charset="0"/>
                              </a:rPr>
                            </m:ctrlPr>
                          </m:barPr>
                          <m:e>
                            <m:r>
                              <a:rPr lang="fr-BE" i="1">
                                <a:latin typeface="Cambria Math" panose="02040503050406030204" pitchFamily="18" charset="0"/>
                                <a:ea typeface="Cambria Math" panose="02040503050406030204" pitchFamily="18" charset="0"/>
                              </a:rPr>
                              <m:t>∈</m:t>
                            </m:r>
                          </m:e>
                        </m:bar>
                        <m:sSub>
                          <m:sSubPr>
                            <m:ctrlPr>
                              <a:rPr lang="fr-BE" i="1">
                                <a:latin typeface="Cambria Math" panose="02040503050406030204" pitchFamily="18" charset="0"/>
                              </a:rPr>
                            </m:ctrlPr>
                          </m:sSubPr>
                          <m:e>
                            <m:r>
                              <a:rPr lang="fr-BE" i="1">
                                <a:latin typeface="Cambria Math" panose="02040503050406030204" pitchFamily="18" charset="0"/>
                              </a:rPr>
                              <m:t>𝑆𝑖𝑡</m:t>
                            </m:r>
                          </m:e>
                          <m:sub>
                            <m:r>
                              <a:rPr lang="fr-BE" i="1">
                                <a:latin typeface="Cambria Math" panose="02040503050406030204" pitchFamily="18" charset="0"/>
                              </a:rPr>
                              <m:t>0</m:t>
                            </m:r>
                          </m:sub>
                        </m:sSub>
                        <m:r>
                          <a:rPr lang="fr-BE" i="1">
                            <a:latin typeface="Cambria Math" panose="02040503050406030204" pitchFamily="18" charset="0"/>
                          </a:rPr>
                          <m:t> </m:t>
                        </m:r>
                        <m:d>
                          <m:dPr>
                            <m:ctrlPr>
                              <a:rPr lang="fr-BE" i="1">
                                <a:latin typeface="Cambria Math" panose="02040503050406030204" pitchFamily="18" charset="0"/>
                              </a:rPr>
                            </m:ctrlPr>
                          </m:dPr>
                          <m:e>
                            <m:sSub>
                              <m:sSubPr>
                                <m:ctrlPr>
                                  <a:rPr lang="fr-BE" i="1">
                                    <a:latin typeface="Cambria Math" panose="02040503050406030204" pitchFamily="18" charset="0"/>
                                  </a:rPr>
                                </m:ctrlPr>
                              </m:sSubPr>
                              <m:e>
                                <m:r>
                                  <a:rPr lang="fr-BE" i="1">
                                    <a:latin typeface="Cambria Math" panose="02040503050406030204" pitchFamily="18" charset="0"/>
                                  </a:rPr>
                                  <m:t>𝑆</m:t>
                                </m:r>
                              </m:e>
                              <m:sub>
                                <m:r>
                                  <a:rPr lang="fr-BE" i="1">
                                    <a:latin typeface="Cambria Math" panose="02040503050406030204" pitchFamily="18" charset="0"/>
                                  </a:rPr>
                                  <m:t>0</m:t>
                                </m:r>
                              </m:sub>
                            </m:sSub>
                            <m:r>
                              <a:rPr lang="fr-BE" i="1">
                                <a:latin typeface="Cambria Math" panose="02040503050406030204" pitchFamily="18" charset="0"/>
                              </a:rPr>
                              <m:t>,</m:t>
                            </m:r>
                            <m:sSub>
                              <m:sSubPr>
                                <m:ctrlPr>
                                  <a:rPr lang="fr-BE" i="1">
                                    <a:latin typeface="Cambria Math" panose="02040503050406030204" pitchFamily="18" charset="0"/>
                                  </a:rPr>
                                </m:ctrlPr>
                              </m:sSubPr>
                              <m:e>
                                <m:r>
                                  <a:rPr lang="fr-BE" i="1">
                                    <a:latin typeface="Cambria Math" panose="02040503050406030204" pitchFamily="18" charset="0"/>
                                  </a:rPr>
                                  <m:t>𝑇</m:t>
                                </m:r>
                              </m:e>
                              <m:sub>
                                <m:r>
                                  <a:rPr lang="fr-BE" i="1">
                                    <a:latin typeface="Cambria Math" panose="02040503050406030204" pitchFamily="18" charset="0"/>
                                  </a:rPr>
                                  <m:t>0</m:t>
                                </m:r>
                              </m:sub>
                            </m:sSub>
                          </m:e>
                        </m:d>
                      </m:e>
                    </m:d>
                  </m:oMath>
                </a14:m>
                <a:endParaRPr lang="fr-BE" dirty="0"/>
              </a:p>
            </p:txBody>
          </p:sp>
        </mc:Choice>
        <mc:Fallback xmlns="">
          <p:sp>
            <p:nvSpPr>
              <p:cNvPr id="3" name="Espace réservé du contenu 2"/>
              <p:cNvSpPr>
                <a:spLocks noGrp="1" noRot="1" noChangeAspect="1" noMove="1" noResize="1" noEditPoints="1" noAdjustHandles="1" noChangeArrowheads="1" noChangeShapeType="1" noTextEdit="1"/>
              </p:cNvSpPr>
              <p:nvPr>
                <p:ph idx="1"/>
              </p:nvPr>
            </p:nvSpPr>
            <p:spPr>
              <a:xfrm>
                <a:off x="677334" y="1930400"/>
                <a:ext cx="8746584" cy="4927599"/>
              </a:xfrm>
              <a:blipFill rotWithShape="0">
                <a:blip r:embed="rId2"/>
                <a:stretch>
                  <a:fillRect l="-139" t="-866" r="-418"/>
                </a:stretch>
              </a:blipFill>
            </p:spPr>
            <p:txBody>
              <a:bodyPr/>
              <a:lstStyle/>
              <a:p>
                <a:r>
                  <a:rPr lang="fr-BE">
                    <a:noFill/>
                  </a:rPr>
                  <a:t> </a:t>
                </a:r>
              </a:p>
            </p:txBody>
          </p:sp>
        </mc:Fallback>
      </mc:AlternateContent>
    </p:spTree>
    <p:extLst>
      <p:ext uri="{BB962C8B-B14F-4D97-AF65-F5344CB8AC3E}">
        <p14:creationId xmlns:p14="http://schemas.microsoft.com/office/powerpoint/2010/main" val="5975247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5. Idéologie(s) &amp; philosophies sous-jacentes </a:t>
            </a:r>
          </a:p>
        </p:txBody>
      </p:sp>
      <p:sp>
        <p:nvSpPr>
          <p:cNvPr id="3" name="Espace réservé du contenu 2"/>
          <p:cNvSpPr>
            <a:spLocks noGrp="1"/>
          </p:cNvSpPr>
          <p:nvPr>
            <p:ph idx="1"/>
          </p:nvPr>
        </p:nvSpPr>
        <p:spPr>
          <a:xfrm>
            <a:off x="677334" y="2160589"/>
            <a:ext cx="8596668" cy="4264274"/>
          </a:xfrm>
        </p:spPr>
        <p:txBody>
          <a:bodyPr>
            <a:normAutofit/>
          </a:bodyPr>
          <a:lstStyle/>
          <a:p>
            <a:pPr algn="just"/>
            <a:r>
              <a:rPr lang="fr-BE" sz="2000" dirty="0"/>
              <a:t>Comment situer Culioli et sa vision de l’énonciation dans l’espace épistémologique de son époque ? </a:t>
            </a:r>
          </a:p>
          <a:p>
            <a:pPr lvl="1" algn="just"/>
            <a:r>
              <a:rPr lang="fr-BE" dirty="0"/>
              <a:t>Situer l’énonciation par rapport à la notion de discours et de sémantique</a:t>
            </a:r>
          </a:p>
          <a:p>
            <a:pPr lvl="1" algn="just"/>
            <a:endParaRPr lang="fr-BE" dirty="0"/>
          </a:p>
          <a:p>
            <a:pPr algn="just"/>
            <a:endParaRPr lang="fr-BE" sz="2000" dirty="0"/>
          </a:p>
        </p:txBody>
      </p:sp>
    </p:spTree>
    <p:extLst>
      <p:ext uri="{BB962C8B-B14F-4D97-AF65-F5344CB8AC3E}">
        <p14:creationId xmlns:p14="http://schemas.microsoft.com/office/powerpoint/2010/main" val="8970609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5. Idéologie(s) &amp; philosophies sous-jacentes </a:t>
            </a:r>
          </a:p>
        </p:txBody>
      </p:sp>
      <p:sp>
        <p:nvSpPr>
          <p:cNvPr id="3" name="Espace réservé du contenu 2"/>
          <p:cNvSpPr>
            <a:spLocks noGrp="1"/>
          </p:cNvSpPr>
          <p:nvPr>
            <p:ph idx="1"/>
          </p:nvPr>
        </p:nvSpPr>
        <p:spPr>
          <a:xfrm>
            <a:off x="677334" y="2160589"/>
            <a:ext cx="8596668" cy="4264274"/>
          </a:xfrm>
        </p:spPr>
        <p:txBody>
          <a:bodyPr>
            <a:normAutofit fontScale="92500" lnSpcReduction="10000"/>
          </a:bodyPr>
          <a:lstStyle/>
          <a:p>
            <a:pPr marL="0" indent="0" algn="just">
              <a:buNone/>
            </a:pPr>
            <a:r>
              <a:rPr lang="fr-BE" sz="2000" b="1" cap="small" dirty="0">
                <a:solidFill>
                  <a:schemeClr val="accent1">
                    <a:lumMod val="75000"/>
                  </a:schemeClr>
                </a:solidFill>
              </a:rPr>
              <a:t>A. Énonciation et discours/sémantique</a:t>
            </a:r>
            <a:endParaRPr lang="fr-BE" sz="2000" cap="small" dirty="0"/>
          </a:p>
          <a:p>
            <a:pPr algn="just"/>
            <a:endParaRPr lang="fr-BE" sz="2000" dirty="0"/>
          </a:p>
          <a:p>
            <a:pPr algn="just"/>
            <a:r>
              <a:rPr lang="fr-BE" sz="2000" dirty="0"/>
              <a:t>La question de l’</a:t>
            </a:r>
            <a:r>
              <a:rPr lang="fr-BE" sz="2000" i="1" dirty="0"/>
              <a:t>énonciation</a:t>
            </a:r>
            <a:r>
              <a:rPr lang="fr-BE" sz="2000" dirty="0"/>
              <a:t> est, </a:t>
            </a:r>
            <a:r>
              <a:rPr lang="fr-BE" sz="2000" i="1" dirty="0"/>
              <a:t>in fine</a:t>
            </a:r>
            <a:r>
              <a:rPr lang="fr-BE" sz="2000" dirty="0"/>
              <a:t>, articulée à celle du discours. La manière dont est appréhendé le discours – et son rapport à l’énonciation – est intrinsèquement lié à une vision philosophique et idéologique du monde. </a:t>
            </a:r>
          </a:p>
          <a:p>
            <a:pPr lvl="1" algn="just"/>
            <a:r>
              <a:rPr lang="fr-FR" dirty="0"/>
              <a:t>La notion de discours apparaît chez Benveniste à travers les termes de « situation de l’énonciation » ou d’ »univers discursif ».</a:t>
            </a:r>
          </a:p>
          <a:p>
            <a:pPr lvl="1" algn="just"/>
            <a:r>
              <a:rPr lang="fr-FR" dirty="0"/>
              <a:t>La notion de discours n’apparaît que très peu chez Culioli (qui utilise préférentiellement texte) qui estime qu’elle n’est que trop confuse et qu’elle n’est pas affaire du linguistique (Culioli, 1978). </a:t>
            </a:r>
            <a:endParaRPr lang="fr-BE" dirty="0"/>
          </a:p>
          <a:p>
            <a:pPr lvl="2" algn="just"/>
            <a:r>
              <a:rPr lang="fr-FR" dirty="0"/>
              <a:t>« non seulement il n'existe pas une science du langage, ni, au demeurant, un ensemble que l'on pourrait appeler les sciences du langage, mais on peut affirmer que le langage ne constitue pas un objet homogène, accessible à travers des données hétérogènes dont le seul point commun serait d'être des données textuelles (phoniques ou graphiques) ; comme s'il existait des données immédiates en dehors d'une théorie des observables ! » (Culioli, 1978 : 487).  </a:t>
            </a:r>
            <a:endParaRPr lang="fr-BE" dirty="0"/>
          </a:p>
          <a:p>
            <a:pPr algn="just"/>
            <a:endParaRPr lang="fr-BE" sz="2000" dirty="0"/>
          </a:p>
        </p:txBody>
      </p:sp>
    </p:spTree>
    <p:extLst>
      <p:ext uri="{BB962C8B-B14F-4D97-AF65-F5344CB8AC3E}">
        <p14:creationId xmlns:p14="http://schemas.microsoft.com/office/powerpoint/2010/main" val="11850492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5. Idéologie(s) &amp; philosophies sous-jacentes </a:t>
            </a:r>
          </a:p>
        </p:txBody>
      </p:sp>
      <p:sp>
        <p:nvSpPr>
          <p:cNvPr id="3" name="Espace réservé du contenu 2"/>
          <p:cNvSpPr>
            <a:spLocks noGrp="1"/>
          </p:cNvSpPr>
          <p:nvPr>
            <p:ph idx="1"/>
          </p:nvPr>
        </p:nvSpPr>
        <p:spPr>
          <a:xfrm>
            <a:off x="677334" y="2160589"/>
            <a:ext cx="8596668" cy="4264274"/>
          </a:xfrm>
        </p:spPr>
        <p:txBody>
          <a:bodyPr>
            <a:normAutofit fontScale="92500" lnSpcReduction="10000"/>
          </a:bodyPr>
          <a:lstStyle/>
          <a:p>
            <a:pPr marL="0" indent="0" algn="just">
              <a:buNone/>
            </a:pPr>
            <a:r>
              <a:rPr lang="fr-BE" sz="2000" b="1" cap="small" dirty="0">
                <a:solidFill>
                  <a:schemeClr val="accent1">
                    <a:lumMod val="75000"/>
                  </a:schemeClr>
                </a:solidFill>
              </a:rPr>
              <a:t>A. Énonciation et discours/sémantique</a:t>
            </a:r>
            <a:endParaRPr lang="fr-BE" sz="2000" cap="small" dirty="0"/>
          </a:p>
          <a:p>
            <a:pPr marL="0" indent="0" algn="just">
              <a:buNone/>
            </a:pPr>
            <a:endParaRPr lang="fr-FR" sz="2000" dirty="0"/>
          </a:p>
          <a:p>
            <a:pPr algn="just"/>
            <a:r>
              <a:rPr lang="fr-FR" sz="2000" dirty="0"/>
              <a:t>En quoi le rapport au discours est-il lié à une vision idéologique ou philosophique ? Parce qu’il témoigne du rapport à la linguistique en tant que science et en tant qu’elle a un objet. </a:t>
            </a:r>
          </a:p>
          <a:p>
            <a:pPr lvl="1" algn="just"/>
            <a:r>
              <a:rPr lang="fr-FR" dirty="0"/>
              <a:t>« Il nous faut donc ou rejeter le langage hors des frontières de la linguistique ou introduire une qualification sur le domaine, afin de ne pas sombrer dans la confusion théorique et méthodologique de discours disparates. Nous poserons que la linguistique a pour objet spécifique le langage appréhendé à travers la diversité des langues » (Culioli, 1978 : 487)</a:t>
            </a:r>
          </a:p>
          <a:p>
            <a:pPr lvl="1" algn="just"/>
            <a:r>
              <a:rPr lang="fr-FR" dirty="0"/>
              <a:t>« Le foisonnement des linguistiques textuelles et discursives aura, pendant un temps, rappelé au linguistique qu’il ne pouvait se tailler un objet à sa convenance, et l'aura forcé à définir avec rigueur son domaine et sa pratique... Substituer à la linguistique de la phrase une linguistique des énoncés, passer d'une linguistique des états et des classements à une linguistique des opérations, [...] quels sont quelques uns des buts que se propose la linguistique théorique » (</a:t>
            </a:r>
            <a:r>
              <a:rPr lang="fr-FR" i="1" dirty="0"/>
              <a:t>idem</a:t>
            </a:r>
            <a:r>
              <a:rPr lang="fr-FR" dirty="0"/>
              <a:t> : 488)</a:t>
            </a:r>
            <a:endParaRPr lang="fr-BE" dirty="0"/>
          </a:p>
          <a:p>
            <a:pPr algn="just"/>
            <a:endParaRPr lang="fr-BE" sz="2000" dirty="0"/>
          </a:p>
        </p:txBody>
      </p:sp>
    </p:spTree>
    <p:extLst>
      <p:ext uri="{BB962C8B-B14F-4D97-AF65-F5344CB8AC3E}">
        <p14:creationId xmlns:p14="http://schemas.microsoft.com/office/powerpoint/2010/main" val="17302917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5. Idéologie(s) &amp; philosophies sous-jacentes. </a:t>
            </a:r>
          </a:p>
        </p:txBody>
      </p:sp>
      <p:sp>
        <p:nvSpPr>
          <p:cNvPr id="3" name="Espace réservé du contenu 2"/>
          <p:cNvSpPr>
            <a:spLocks noGrp="1"/>
          </p:cNvSpPr>
          <p:nvPr>
            <p:ph idx="1"/>
          </p:nvPr>
        </p:nvSpPr>
        <p:spPr/>
        <p:txBody>
          <a:bodyPr>
            <a:normAutofit fontScale="92500" lnSpcReduction="20000"/>
          </a:bodyPr>
          <a:lstStyle/>
          <a:p>
            <a:pPr marL="0" indent="0" algn="just">
              <a:buNone/>
            </a:pPr>
            <a:r>
              <a:rPr lang="fr-BE" b="1" cap="small" dirty="0">
                <a:solidFill>
                  <a:schemeClr val="accent1">
                    <a:lumMod val="75000"/>
                  </a:schemeClr>
                </a:solidFill>
              </a:rPr>
              <a:t>A. Énonciation et discours/sémantique</a:t>
            </a:r>
          </a:p>
          <a:p>
            <a:pPr marL="0" indent="0" algn="just">
              <a:buNone/>
            </a:pPr>
            <a:endParaRPr lang="fr-BE" cap="small" dirty="0"/>
          </a:p>
          <a:p>
            <a:pPr algn="just"/>
            <a:r>
              <a:rPr lang="fr-BE" dirty="0"/>
              <a:t>Pour envisager le rapport entre discours et énonciation, il faut réinscrire la question de l’énonciation dans la question du structuralisme et de la coupure saussurienne. </a:t>
            </a:r>
          </a:p>
          <a:p>
            <a:r>
              <a:rPr lang="fr-BE" dirty="0"/>
              <a:t>La réception du </a:t>
            </a:r>
            <a:r>
              <a:rPr lang="fr-BE" i="1" dirty="0"/>
              <a:t>CLG </a:t>
            </a:r>
            <a:r>
              <a:rPr lang="fr-BE" dirty="0"/>
              <a:t>implique en France une opposition théorique entre l’espace de la langue et l’espace de la parole.</a:t>
            </a:r>
          </a:p>
          <a:p>
            <a:pPr lvl="1"/>
            <a:r>
              <a:rPr lang="fr-BE" dirty="0"/>
              <a:t>Distinction valeur/fonction</a:t>
            </a:r>
          </a:p>
          <a:p>
            <a:pPr lvl="1"/>
            <a:r>
              <a:rPr lang="fr-BE" dirty="0"/>
              <a:t>Distinction système/liberté</a:t>
            </a:r>
          </a:p>
          <a:p>
            <a:pPr lvl="1"/>
            <a:r>
              <a:rPr lang="fr-BE" dirty="0"/>
              <a:t>La linguistique en tant que science ne peut s’occuper que de ce qui est de l’ordre de l’objectivable, autrement dit du système et de la valeur. La fonction ne relève pas du scientifique. </a:t>
            </a:r>
          </a:p>
          <a:p>
            <a:pPr lvl="1"/>
            <a:r>
              <a:rPr lang="fr-BE" dirty="0"/>
              <a:t>Problème : cette distinction pose une difficulté épistémologique de taille avec la question sémantique. </a:t>
            </a:r>
          </a:p>
        </p:txBody>
      </p:sp>
    </p:spTree>
    <p:extLst>
      <p:ext uri="{BB962C8B-B14F-4D97-AF65-F5344CB8AC3E}">
        <p14:creationId xmlns:p14="http://schemas.microsoft.com/office/powerpoint/2010/main" val="3606581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1. Plan et problématique</a:t>
            </a:r>
          </a:p>
        </p:txBody>
      </p:sp>
      <p:sp>
        <p:nvSpPr>
          <p:cNvPr id="3" name="Espace réservé du contenu 2"/>
          <p:cNvSpPr>
            <a:spLocks noGrp="1"/>
          </p:cNvSpPr>
          <p:nvPr>
            <p:ph idx="1"/>
          </p:nvPr>
        </p:nvSpPr>
        <p:spPr/>
        <p:txBody>
          <a:bodyPr>
            <a:normAutofit/>
          </a:bodyPr>
          <a:lstStyle/>
          <a:p>
            <a:r>
              <a:rPr lang="fr-BE" sz="2400" dirty="0"/>
              <a:t>Comment aborder la notion d’énonciation ? </a:t>
            </a:r>
          </a:p>
          <a:p>
            <a:pPr lvl="1"/>
            <a:r>
              <a:rPr lang="fr-BE" sz="2200" dirty="0"/>
              <a:t>Pourquoi privilégier une approche plus qu’une autre ? </a:t>
            </a:r>
          </a:p>
          <a:p>
            <a:pPr lvl="1"/>
            <a:r>
              <a:rPr lang="fr-BE" sz="2200" dirty="0"/>
              <a:t>Mettre en lumière, à travers la comparaison, trois aspects : </a:t>
            </a:r>
          </a:p>
          <a:p>
            <a:pPr lvl="1"/>
            <a:endParaRPr lang="fr-BE" sz="2200" dirty="0"/>
          </a:p>
          <a:p>
            <a:pPr lvl="1"/>
            <a:endParaRPr lang="fr-BE" sz="2000" dirty="0"/>
          </a:p>
          <a:p>
            <a:pPr lvl="2"/>
            <a:endParaRPr lang="fr-BE" sz="2000" dirty="0"/>
          </a:p>
        </p:txBody>
      </p:sp>
      <p:graphicFrame>
        <p:nvGraphicFramePr>
          <p:cNvPr id="4" name="Diagramme 3"/>
          <p:cNvGraphicFramePr/>
          <p:nvPr>
            <p:extLst>
              <p:ext uri="{D42A27DB-BD31-4B8C-83A1-F6EECF244321}">
                <p14:modId xmlns:p14="http://schemas.microsoft.com/office/powerpoint/2010/main" val="3728650959"/>
              </p:ext>
            </p:extLst>
          </p:nvPr>
        </p:nvGraphicFramePr>
        <p:xfrm>
          <a:off x="1971729" y="2501814"/>
          <a:ext cx="6007878" cy="43561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319341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5. Idéologie(s) &amp; philosophies sous-jacentes </a:t>
            </a:r>
          </a:p>
        </p:txBody>
      </p:sp>
      <p:sp>
        <p:nvSpPr>
          <p:cNvPr id="3" name="Espace réservé du contenu 2"/>
          <p:cNvSpPr>
            <a:spLocks noGrp="1"/>
          </p:cNvSpPr>
          <p:nvPr>
            <p:ph idx="1"/>
          </p:nvPr>
        </p:nvSpPr>
        <p:spPr>
          <a:xfrm>
            <a:off x="354563" y="2160589"/>
            <a:ext cx="8919439" cy="4604105"/>
          </a:xfrm>
        </p:spPr>
        <p:txBody>
          <a:bodyPr>
            <a:normAutofit lnSpcReduction="10000"/>
          </a:bodyPr>
          <a:lstStyle/>
          <a:p>
            <a:pPr marL="0" indent="0" algn="just">
              <a:buNone/>
            </a:pPr>
            <a:r>
              <a:rPr lang="fr-BE" sz="2000" b="1" cap="small" dirty="0">
                <a:solidFill>
                  <a:schemeClr val="accent1">
                    <a:lumMod val="75000"/>
                  </a:schemeClr>
                </a:solidFill>
              </a:rPr>
              <a:t>A. Énonciation et discours/sémantique</a:t>
            </a:r>
            <a:endParaRPr lang="fr-BE" sz="2000" cap="small" dirty="0"/>
          </a:p>
          <a:p>
            <a:endParaRPr lang="fr-BE" sz="2400" dirty="0"/>
          </a:p>
          <a:p>
            <a:r>
              <a:rPr lang="fr-BE" sz="2400" dirty="0"/>
              <a:t>La question sémantique et la rupture saussurienne</a:t>
            </a:r>
          </a:p>
          <a:p>
            <a:pPr lvl="1"/>
            <a:r>
              <a:rPr lang="fr-BE" sz="2000" dirty="0"/>
              <a:t>Relève du système : la phonologie et la morphosyntaxe</a:t>
            </a:r>
          </a:p>
          <a:p>
            <a:pPr lvl="1"/>
            <a:r>
              <a:rPr lang="fr-BE" sz="2000" dirty="0"/>
              <a:t>Mais qu’en est-il de la sémantique ? Trois solutions théoriques sont possibles : </a:t>
            </a:r>
          </a:p>
          <a:p>
            <a:pPr lvl="2"/>
            <a:r>
              <a:rPr lang="fr-BE" sz="1800" dirty="0"/>
              <a:t>Solution 1 : « N’appartient à la linguistique que le domaine des faits de syntaxe ». La sémantique renvoie du domaine subjectif du sens, autrement dit à la parole. Dès lors, la syntaxe et la sémantique doivent être indépendantes. Cette approche s’inscrit pleinement dans la logique structuraliste qui vise à caractériser un système formel. </a:t>
            </a:r>
          </a:p>
          <a:p>
            <a:pPr lvl="3"/>
            <a:r>
              <a:rPr lang="fr-BE" sz="1600" dirty="0"/>
              <a:t>Problème : certains fait de syntaxe sont inexplicables sans introduire de la sémantique. </a:t>
            </a:r>
          </a:p>
        </p:txBody>
      </p:sp>
    </p:spTree>
    <p:extLst>
      <p:ext uri="{BB962C8B-B14F-4D97-AF65-F5344CB8AC3E}">
        <p14:creationId xmlns:p14="http://schemas.microsoft.com/office/powerpoint/2010/main" val="40903603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5. Idéologie(s) &amp; philosophies sous-jacentes </a:t>
            </a:r>
          </a:p>
        </p:txBody>
      </p:sp>
      <p:sp>
        <p:nvSpPr>
          <p:cNvPr id="3" name="Espace réservé du contenu 2"/>
          <p:cNvSpPr>
            <a:spLocks noGrp="1"/>
          </p:cNvSpPr>
          <p:nvPr>
            <p:ph idx="1"/>
          </p:nvPr>
        </p:nvSpPr>
        <p:spPr>
          <a:xfrm>
            <a:off x="677334" y="1744824"/>
            <a:ext cx="8596668" cy="4680039"/>
          </a:xfrm>
        </p:spPr>
        <p:txBody>
          <a:bodyPr>
            <a:noAutofit/>
          </a:bodyPr>
          <a:lstStyle/>
          <a:p>
            <a:pPr marL="0" indent="0" algn="just">
              <a:buNone/>
            </a:pPr>
            <a:r>
              <a:rPr lang="fr-BE" sz="2000" b="1" cap="small" dirty="0">
                <a:solidFill>
                  <a:schemeClr val="accent1">
                    <a:lumMod val="75000"/>
                  </a:schemeClr>
                </a:solidFill>
              </a:rPr>
              <a:t>A. Énonciation et discours/sémantique</a:t>
            </a:r>
            <a:endParaRPr lang="fr-BE" sz="2000" cap="small" dirty="0"/>
          </a:p>
          <a:p>
            <a:pPr marL="0" indent="0" algn="just">
              <a:buNone/>
            </a:pPr>
            <a:endParaRPr lang="fr-BE" sz="2000" dirty="0"/>
          </a:p>
          <a:p>
            <a:pPr algn="just"/>
            <a:r>
              <a:rPr lang="fr-BE" sz="2000" dirty="0"/>
              <a:t>La question sémantique et la rupture saussurienne (</a:t>
            </a:r>
            <a:r>
              <a:rPr lang="fr-BE" sz="2000" dirty="0" err="1"/>
              <a:t>Haroche</a:t>
            </a:r>
            <a:r>
              <a:rPr lang="fr-BE" sz="2000" dirty="0"/>
              <a:t> </a:t>
            </a:r>
            <a:r>
              <a:rPr lang="fr-BE" sz="2000" i="1" dirty="0"/>
              <a:t>et al., </a:t>
            </a:r>
            <a:r>
              <a:rPr lang="fr-BE" sz="2000" dirty="0"/>
              <a:t>1971</a:t>
            </a:r>
            <a:r>
              <a:rPr lang="fr-BE" sz="2000" i="1" dirty="0"/>
              <a:t>)</a:t>
            </a:r>
            <a:endParaRPr lang="fr-BE" sz="2000" dirty="0"/>
          </a:p>
          <a:p>
            <a:pPr lvl="1" algn="just"/>
            <a:r>
              <a:rPr lang="fr-BE" sz="1800" dirty="0"/>
              <a:t>Relève du système : la phonologie et la morphosyntaxe</a:t>
            </a:r>
          </a:p>
          <a:p>
            <a:pPr lvl="1" algn="just"/>
            <a:r>
              <a:rPr lang="fr-BE" sz="1800" dirty="0"/>
              <a:t>Mais qu’en est-il de la sémantique ? Trois solutions théoriques sont possibles : </a:t>
            </a:r>
          </a:p>
          <a:p>
            <a:pPr lvl="2" algn="just"/>
            <a:r>
              <a:rPr lang="fr-BE" sz="1600" dirty="0"/>
              <a:t>Solution A : « N’appartient à la linguistique que le domaine des faits de syntaxe » (Pêcheux &amp; Fuchs, 1975 : 77). La sémantique renvoie du domaine subjectif du sens, autrement dit à la parole. Dès lors, la syntaxe et la sémantique doivent être indépendantes. Cette approche s’inscrit pleinement dans la logique structuraliste qui vise à caractériser un système formel. </a:t>
            </a:r>
          </a:p>
          <a:p>
            <a:pPr lvl="2" algn="just"/>
            <a:r>
              <a:rPr lang="fr-BE" sz="1600" dirty="0"/>
              <a:t>Solution B : « La sémantique appartient tout entière au champ de la linguistique » (Pêcheux &amp; Fuchs, 1975 : 78). La sémantique est un prolongement de la syntaxe. Le sens est un fait de langue décomposable, sur le modèle phonologie en traits. </a:t>
            </a:r>
          </a:p>
        </p:txBody>
      </p:sp>
    </p:spTree>
    <p:extLst>
      <p:ext uri="{BB962C8B-B14F-4D97-AF65-F5344CB8AC3E}">
        <p14:creationId xmlns:p14="http://schemas.microsoft.com/office/powerpoint/2010/main" val="29511931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5. Idéologie(s) &amp; philosophies sous-jacentes </a:t>
            </a:r>
          </a:p>
        </p:txBody>
      </p:sp>
      <mc:AlternateContent xmlns:mc="http://schemas.openxmlformats.org/markup-compatibility/2006" xmlns:a14="http://schemas.microsoft.com/office/drawing/2010/main">
        <mc:Choice Requires="a14">
          <p:sp>
            <p:nvSpPr>
              <p:cNvPr id="3" name="Espace réservé du contenu 2"/>
              <p:cNvSpPr>
                <a:spLocks noGrp="1"/>
              </p:cNvSpPr>
              <p:nvPr>
                <p:ph idx="1"/>
              </p:nvPr>
            </p:nvSpPr>
            <p:spPr>
              <a:xfrm>
                <a:off x="677334" y="2160588"/>
                <a:ext cx="8596668" cy="4604105"/>
              </a:xfrm>
            </p:spPr>
            <p:txBody>
              <a:bodyPr>
                <a:noAutofit/>
              </a:bodyPr>
              <a:lstStyle/>
              <a:p>
                <a:pPr marL="0" indent="0" algn="just">
                  <a:buNone/>
                </a:pPr>
                <a:r>
                  <a:rPr lang="fr-BE" b="1" cap="small" dirty="0">
                    <a:solidFill>
                      <a:schemeClr val="accent1">
                        <a:lumMod val="75000"/>
                      </a:schemeClr>
                    </a:solidFill>
                  </a:rPr>
                  <a:t>A. Énonciation et discours/sémantique</a:t>
                </a:r>
                <a:endParaRPr lang="fr-BE" cap="small" dirty="0"/>
              </a:p>
              <a:p>
                <a:pPr marL="0" indent="0" algn="just">
                  <a:buNone/>
                </a:pPr>
                <a:endParaRPr lang="fr-BE" sz="2400" dirty="0"/>
              </a:p>
              <a:p>
                <a:pPr algn="just"/>
                <a:r>
                  <a:rPr lang="fr-BE" sz="2000" dirty="0"/>
                  <a:t>Ces deux solutions posent divers problèmes : </a:t>
                </a:r>
              </a:p>
              <a:p>
                <a:pPr lvl="1" algn="just"/>
                <a:r>
                  <a:rPr lang="fr-BE" sz="1400" dirty="0"/>
                  <a:t>Solution A : si la sémantique n’appartient pas au domaine de la langue, certains phénomènes syntaxiques sont inexplicables. </a:t>
                </a:r>
              </a:p>
              <a:p>
                <a:pPr lvl="2" algn="just"/>
                <a:r>
                  <a:rPr lang="fr-BE" sz="1200" dirty="0"/>
                  <a:t>Banfield (1973, 1982) &amp; Milner (1978)</a:t>
                </a:r>
              </a:p>
              <a:p>
                <a:pPr lvl="3" algn="just"/>
                <a:r>
                  <a:rPr lang="fr-BE" sz="1100" i="1" dirty="0"/>
                  <a:t>Amusant, ce petit jeu</a:t>
                </a:r>
                <a:endParaRPr lang="fr-BE" sz="1100" dirty="0"/>
              </a:p>
              <a:p>
                <a:pPr lvl="3" algn="just"/>
                <a:r>
                  <a:rPr lang="fr-BE" sz="1100" i="1" dirty="0"/>
                  <a:t>Merde à Vauban</a:t>
                </a:r>
                <a:endParaRPr lang="fr-BE" sz="1100" dirty="0"/>
              </a:p>
              <a:p>
                <a:pPr lvl="3" algn="just"/>
                <a:r>
                  <a:rPr lang="fr-BE" sz="1100" i="1" dirty="0"/>
                  <a:t>Une bière de plus ou je pars tout de suite</a:t>
                </a:r>
              </a:p>
              <a:p>
                <a:pPr lvl="2" algn="just"/>
                <a:r>
                  <a:rPr lang="fr-BE" sz="1200" dirty="0"/>
                  <a:t>Impliquent une situation dialogique dans laquelle l’énonciateur est impliqué. </a:t>
                </a:r>
              </a:p>
              <a:p>
                <a:pPr marL="914400" lvl="2" indent="0" algn="just">
                  <a:buNone/>
                </a:pPr>
                <a:endParaRPr lang="fr-BE" sz="1200" i="1" dirty="0"/>
              </a:p>
              <a:p>
                <a:pPr marL="914400" lvl="2" indent="0" algn="just">
                  <a:buNone/>
                </a:pPr>
                <a14:m>
                  <m:oMath xmlns:m="http://schemas.openxmlformats.org/officeDocument/2006/math">
                    <m:r>
                      <a:rPr lang="fr-BE" sz="1600" i="1">
                        <a:latin typeface="Cambria Math" panose="02040503050406030204" pitchFamily="18" charset="0"/>
                      </a:rPr>
                      <m:t>𝑆</m:t>
                    </m:r>
                    <m:r>
                      <a:rPr lang="fr-BE" sz="1600" i="1">
                        <a:latin typeface="Cambria Math" panose="02040503050406030204" pitchFamily="18" charset="0"/>
                      </a:rPr>
                      <m:t> →</m:t>
                    </m:r>
                    <m:r>
                      <a:rPr lang="fr-BE" sz="1600" i="1">
                        <a:latin typeface="Cambria Math" panose="02040503050406030204" pitchFamily="18" charset="0"/>
                      </a:rPr>
                      <m:t>𝑁𝑃</m:t>
                    </m:r>
                    <m:r>
                      <a:rPr lang="fr-BE" sz="1600" i="1">
                        <a:latin typeface="Cambria Math" panose="02040503050406030204" pitchFamily="18" charset="0"/>
                      </a:rPr>
                      <m:t> </m:t>
                    </m:r>
                    <m:r>
                      <a:rPr lang="fr-BE" sz="1600" i="1">
                        <a:latin typeface="Cambria Math" panose="02040503050406030204" pitchFamily="18" charset="0"/>
                      </a:rPr>
                      <m:t>𝑉𝑃</m:t>
                    </m:r>
                  </m:oMath>
                </a14:m>
                <a:r>
                  <a:rPr lang="fr-BE" sz="1600" dirty="0"/>
                  <a:t> </a:t>
                </a:r>
                <a:r>
                  <a:rPr lang="fr-FR" sz="1600" b="1" dirty="0"/>
                  <a:t>≠</a:t>
                </a:r>
                <a:r>
                  <a:rPr lang="fr-FR" sz="1600" dirty="0"/>
                  <a:t> </a:t>
                </a:r>
                <a:r>
                  <a:rPr lang="fr-BE" sz="1600" dirty="0"/>
                  <a:t>E = </a:t>
                </a:r>
                <a14:m>
                  <m:oMath xmlns:m="http://schemas.openxmlformats.org/officeDocument/2006/math">
                    <m:r>
                      <a:rPr lang="fr-BE" sz="1600" i="1">
                        <a:latin typeface="Cambria Math" panose="02040503050406030204" pitchFamily="18" charset="0"/>
                      </a:rPr>
                      <m:t>𝑁𝑃</m:t>
                    </m:r>
                    <m:d>
                      <m:dPr>
                        <m:ctrlPr>
                          <a:rPr lang="fr-BE" sz="1600" i="1">
                            <a:latin typeface="Cambria Math" panose="02040503050406030204" pitchFamily="18" charset="0"/>
                          </a:rPr>
                        </m:ctrlPr>
                      </m:dPr>
                      <m:e>
                        <m:r>
                          <a:rPr lang="fr-BE" sz="1600" i="1">
                            <a:latin typeface="Cambria Math" panose="02040503050406030204" pitchFamily="18" charset="0"/>
                          </a:rPr>
                          <m:t>𝑈𝑛𝑒</m:t>
                        </m:r>
                        <m:r>
                          <a:rPr lang="fr-BE" sz="1600" i="1">
                            <a:latin typeface="Cambria Math" panose="02040503050406030204" pitchFamily="18" charset="0"/>
                          </a:rPr>
                          <m:t> </m:t>
                        </m:r>
                        <m:r>
                          <a:rPr lang="fr-BE" sz="1600" i="1">
                            <a:latin typeface="Cambria Math" panose="02040503050406030204" pitchFamily="18" charset="0"/>
                          </a:rPr>
                          <m:t>𝑏𝑖</m:t>
                        </m:r>
                        <m:r>
                          <a:rPr lang="fr-BE" sz="1600" i="1">
                            <a:latin typeface="Cambria Math" panose="02040503050406030204" pitchFamily="18" charset="0"/>
                          </a:rPr>
                          <m:t>è</m:t>
                        </m:r>
                        <m:r>
                          <a:rPr lang="fr-BE" sz="1600" i="1">
                            <a:latin typeface="Cambria Math" panose="02040503050406030204" pitchFamily="18" charset="0"/>
                          </a:rPr>
                          <m:t>𝑟𝑒</m:t>
                        </m:r>
                        <m:r>
                          <a:rPr lang="fr-BE" sz="1600" i="1">
                            <a:latin typeface="Cambria Math" panose="02040503050406030204" pitchFamily="18" charset="0"/>
                          </a:rPr>
                          <m:t> </m:t>
                        </m:r>
                        <m:r>
                          <a:rPr lang="fr-BE" sz="1600" i="1">
                            <a:latin typeface="Cambria Math" panose="02040503050406030204" pitchFamily="18" charset="0"/>
                          </a:rPr>
                          <m:t>𝑑𝑒</m:t>
                        </m:r>
                        <m:r>
                          <a:rPr lang="fr-BE" sz="1600" i="1">
                            <a:latin typeface="Cambria Math" panose="02040503050406030204" pitchFamily="18" charset="0"/>
                          </a:rPr>
                          <m:t> </m:t>
                        </m:r>
                        <m:r>
                          <a:rPr lang="fr-BE" sz="1600" i="1">
                            <a:latin typeface="Cambria Math" panose="02040503050406030204" pitchFamily="18" charset="0"/>
                          </a:rPr>
                          <m:t>𝑝𝑙𝑢𝑠</m:t>
                        </m:r>
                      </m:e>
                    </m:d>
                    <m:r>
                      <a:rPr lang="fr-BE" sz="1600" i="1">
                        <a:latin typeface="Cambria Math" panose="02040503050406030204" pitchFamily="18" charset="0"/>
                      </a:rPr>
                      <m:t> </m:t>
                    </m:r>
                    <m:d>
                      <m:dPr>
                        <m:begChr m:val="{"/>
                        <m:endChr m:val="}"/>
                        <m:ctrlPr>
                          <a:rPr lang="fr-BE" sz="1600" i="1">
                            <a:latin typeface="Cambria Math" panose="02040503050406030204" pitchFamily="18" charset="0"/>
                          </a:rPr>
                        </m:ctrlPr>
                      </m:dPr>
                      <m:e>
                        <m:r>
                          <a:rPr lang="fr-BE" sz="1600" i="1">
                            <a:latin typeface="Cambria Math" panose="02040503050406030204" pitchFamily="18" charset="0"/>
                          </a:rPr>
                          <m:t>𝑜𝑢</m:t>
                        </m:r>
                      </m:e>
                    </m:d>
                    <m:r>
                      <a:rPr lang="fr-BE" sz="1600" i="1">
                        <a:latin typeface="Cambria Math" panose="02040503050406030204" pitchFamily="18" charset="0"/>
                      </a:rPr>
                      <m:t> </m:t>
                    </m:r>
                    <m:r>
                      <a:rPr lang="fr-BE" sz="1600" i="1">
                        <a:latin typeface="Cambria Math" panose="02040503050406030204" pitchFamily="18" charset="0"/>
                      </a:rPr>
                      <m:t>𝑆</m:t>
                    </m:r>
                    <m:r>
                      <a:rPr lang="fr-BE" sz="1600" i="1">
                        <a:latin typeface="Cambria Math" panose="02040503050406030204" pitchFamily="18" charset="0"/>
                      </a:rPr>
                      <m:t>(</m:t>
                    </m:r>
                    <m:r>
                      <a:rPr lang="fr-BE" sz="1600" i="1">
                        <a:latin typeface="Cambria Math" panose="02040503050406030204" pitchFamily="18" charset="0"/>
                      </a:rPr>
                      <m:t>𝑗𝑒</m:t>
                    </m:r>
                    <m:r>
                      <a:rPr lang="fr-BE" sz="1600" i="1">
                        <a:latin typeface="Cambria Math" panose="02040503050406030204" pitchFamily="18" charset="0"/>
                      </a:rPr>
                      <m:t> </m:t>
                    </m:r>
                    <m:r>
                      <a:rPr lang="fr-BE" sz="1600" i="1">
                        <a:latin typeface="Cambria Math" panose="02040503050406030204" pitchFamily="18" charset="0"/>
                      </a:rPr>
                      <m:t>𝑝𝑎𝑟𝑠</m:t>
                    </m:r>
                    <m:r>
                      <a:rPr lang="fr-BE" sz="1600" i="1">
                        <a:latin typeface="Cambria Math" panose="02040503050406030204" pitchFamily="18" charset="0"/>
                      </a:rPr>
                      <m:t> </m:t>
                    </m:r>
                    <m:r>
                      <a:rPr lang="fr-BE" sz="1600" i="1">
                        <a:latin typeface="Cambria Math" panose="02040503050406030204" pitchFamily="18" charset="0"/>
                      </a:rPr>
                      <m:t>𝑡𝑜𝑢𝑡</m:t>
                    </m:r>
                    <m:r>
                      <a:rPr lang="fr-BE" sz="1600" i="1">
                        <a:latin typeface="Cambria Math" panose="02040503050406030204" pitchFamily="18" charset="0"/>
                      </a:rPr>
                      <m:t> </m:t>
                    </m:r>
                    <m:r>
                      <a:rPr lang="fr-BE" sz="1600" i="1">
                        <a:latin typeface="Cambria Math" panose="02040503050406030204" pitchFamily="18" charset="0"/>
                      </a:rPr>
                      <m:t>𝑑𝑒</m:t>
                    </m:r>
                    <m:r>
                      <a:rPr lang="fr-BE" sz="1600" i="1">
                        <a:latin typeface="Cambria Math" panose="02040503050406030204" pitchFamily="18" charset="0"/>
                      </a:rPr>
                      <m:t> </m:t>
                    </m:r>
                    <m:r>
                      <a:rPr lang="fr-BE" sz="1600" i="1">
                        <a:latin typeface="Cambria Math" panose="02040503050406030204" pitchFamily="18" charset="0"/>
                      </a:rPr>
                      <m:t>𝑠𝑢𝑖𝑡𝑒</m:t>
                    </m:r>
                    <m:r>
                      <a:rPr lang="fr-BE" sz="1600" i="1">
                        <a:latin typeface="Cambria Math" panose="02040503050406030204" pitchFamily="18" charset="0"/>
                      </a:rPr>
                      <m:t>)</m:t>
                    </m:r>
                  </m:oMath>
                </a14:m>
                <a:endParaRPr lang="fr-BE" sz="1600" dirty="0"/>
              </a:p>
            </p:txBody>
          </p:sp>
        </mc:Choice>
        <mc:Fallback xmlns="">
          <p:sp>
            <p:nvSpPr>
              <p:cNvPr id="3" name="Espace réservé du contenu 2"/>
              <p:cNvSpPr>
                <a:spLocks noGrp="1" noRot="1" noChangeAspect="1" noMove="1" noResize="1" noEditPoints="1" noAdjustHandles="1" noChangeArrowheads="1" noChangeShapeType="1" noTextEdit="1"/>
              </p:cNvSpPr>
              <p:nvPr>
                <p:ph idx="1"/>
              </p:nvPr>
            </p:nvSpPr>
            <p:spPr>
              <a:xfrm>
                <a:off x="677334" y="2160588"/>
                <a:ext cx="8596668" cy="4604105"/>
              </a:xfrm>
              <a:blipFill rotWithShape="0">
                <a:blip r:embed="rId2"/>
                <a:stretch>
                  <a:fillRect l="-567" t="-794" r="-213"/>
                </a:stretch>
              </a:blipFill>
            </p:spPr>
            <p:txBody>
              <a:bodyPr/>
              <a:lstStyle/>
              <a:p>
                <a:r>
                  <a:rPr lang="fr-BE">
                    <a:noFill/>
                  </a:rPr>
                  <a:t> </a:t>
                </a:r>
              </a:p>
            </p:txBody>
          </p:sp>
        </mc:Fallback>
      </mc:AlternateContent>
    </p:spTree>
    <p:extLst>
      <p:ext uri="{BB962C8B-B14F-4D97-AF65-F5344CB8AC3E}">
        <p14:creationId xmlns:p14="http://schemas.microsoft.com/office/powerpoint/2010/main" val="14324621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5. Idéologie(s) &amp; philosophies sous-jacentes </a:t>
            </a:r>
          </a:p>
        </p:txBody>
      </p:sp>
      <p:sp>
        <p:nvSpPr>
          <p:cNvPr id="3" name="Espace réservé du contenu 2"/>
          <p:cNvSpPr>
            <a:spLocks noGrp="1"/>
          </p:cNvSpPr>
          <p:nvPr>
            <p:ph idx="1"/>
          </p:nvPr>
        </p:nvSpPr>
        <p:spPr>
          <a:xfrm>
            <a:off x="677334" y="2160589"/>
            <a:ext cx="8596668" cy="4408162"/>
          </a:xfrm>
        </p:spPr>
        <p:txBody>
          <a:bodyPr>
            <a:normAutofit/>
          </a:bodyPr>
          <a:lstStyle/>
          <a:p>
            <a:pPr marL="0" indent="0" algn="just">
              <a:buNone/>
            </a:pPr>
            <a:r>
              <a:rPr lang="fr-BE" b="1" cap="small" dirty="0">
                <a:solidFill>
                  <a:schemeClr val="accent1">
                    <a:lumMod val="75000"/>
                  </a:schemeClr>
                </a:solidFill>
              </a:rPr>
              <a:t>A. Énonciation et discours/sémantique</a:t>
            </a:r>
            <a:endParaRPr lang="fr-BE" cap="small" dirty="0"/>
          </a:p>
          <a:p>
            <a:pPr marL="0" indent="0">
              <a:buNone/>
            </a:pPr>
            <a:endParaRPr lang="fr-BE" dirty="0"/>
          </a:p>
          <a:p>
            <a:r>
              <a:rPr lang="fr-BE" dirty="0"/>
              <a:t>Est-une référence sémantique ? </a:t>
            </a:r>
          </a:p>
          <a:p>
            <a:pPr lvl="1" algn="just"/>
            <a:r>
              <a:rPr lang="fr-BE" dirty="0"/>
              <a:t>Mais l’enjeu se révèle plus important qu’on ne pouvait d’abord le croire : il a fallu pour que la notation syntaxique se prête à décrire tous les phénomènes pertinents, l’étendre, en </a:t>
            </a:r>
            <a:r>
              <a:rPr lang="fr-BE" b="1" dirty="0"/>
              <a:t>intégrant des symboles d’un statut singulier</a:t>
            </a:r>
            <a:r>
              <a:rPr lang="fr-BE" dirty="0"/>
              <a:t>, nommément E […] Sans doute, on l’a vu, le caractère proprement syntaxique de la notation n’en est pas pour autant affecté : </a:t>
            </a:r>
            <a:r>
              <a:rPr lang="fr-BE" b="1" dirty="0"/>
              <a:t>ce ne sont pas à proprement parler des termes sémantiques qui sont ainsi introduits</a:t>
            </a:r>
            <a:r>
              <a:rPr lang="fr-BE" dirty="0"/>
              <a:t>. Mais en fait, les fondements mêmes de la linguistique sont mis en cause : on l’avait définie comme le projet d’une </a:t>
            </a:r>
            <a:r>
              <a:rPr lang="fr-BE" b="1" dirty="0"/>
              <a:t>représentation formalisée </a:t>
            </a:r>
            <a:r>
              <a:rPr lang="fr-BE" dirty="0"/>
              <a:t>(ou formalisable) de la langue ; elle s’oblige ici à restituer dans sa notation </a:t>
            </a:r>
            <a:r>
              <a:rPr lang="fr-BE" b="1" dirty="0"/>
              <a:t>les effets d’une instance en elle-même non formalisable et non représentable : le sujet de l’énonciation </a:t>
            </a:r>
            <a:r>
              <a:rPr lang="fr-BE" dirty="0"/>
              <a:t>(Milner, 1978).</a:t>
            </a:r>
          </a:p>
        </p:txBody>
      </p:sp>
    </p:spTree>
    <p:extLst>
      <p:ext uri="{BB962C8B-B14F-4D97-AF65-F5344CB8AC3E}">
        <p14:creationId xmlns:p14="http://schemas.microsoft.com/office/powerpoint/2010/main" val="13602400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5. Idéologie(s) &amp; philosophies sous-jacentes </a:t>
            </a:r>
          </a:p>
        </p:txBody>
      </p:sp>
      <p:sp>
        <p:nvSpPr>
          <p:cNvPr id="3" name="Espace réservé du contenu 2"/>
          <p:cNvSpPr>
            <a:spLocks noGrp="1"/>
          </p:cNvSpPr>
          <p:nvPr>
            <p:ph idx="1"/>
          </p:nvPr>
        </p:nvSpPr>
        <p:spPr>
          <a:xfrm>
            <a:off x="677334" y="2160589"/>
            <a:ext cx="8596668" cy="4264274"/>
          </a:xfrm>
        </p:spPr>
        <p:txBody>
          <a:bodyPr>
            <a:normAutofit/>
          </a:bodyPr>
          <a:lstStyle/>
          <a:p>
            <a:pPr marL="0" indent="0" algn="just">
              <a:buNone/>
            </a:pPr>
            <a:r>
              <a:rPr lang="fr-BE" b="1" cap="small" dirty="0">
                <a:solidFill>
                  <a:schemeClr val="accent1">
                    <a:lumMod val="75000"/>
                  </a:schemeClr>
                </a:solidFill>
              </a:rPr>
              <a:t>A. Énonciation et discours/sémantique</a:t>
            </a:r>
            <a:endParaRPr lang="fr-BE" cap="small" dirty="0"/>
          </a:p>
          <a:p>
            <a:pPr marL="0" indent="0" algn="just">
              <a:buNone/>
            </a:pPr>
            <a:endParaRPr lang="fr-BE" sz="2400" dirty="0"/>
          </a:p>
          <a:p>
            <a:pPr algn="just"/>
            <a:r>
              <a:rPr lang="fr-BE" sz="2000" dirty="0"/>
              <a:t>Ces deux solutions posent divers problèmes : </a:t>
            </a:r>
          </a:p>
          <a:p>
            <a:pPr lvl="1" algn="just"/>
            <a:r>
              <a:rPr lang="fr-BE" sz="1400" dirty="0"/>
              <a:t>Solution A : si la sémantique n’appartient pas au domaine de la langue, certains phénomènes syntaxiques sont inexplicables. </a:t>
            </a:r>
          </a:p>
          <a:p>
            <a:pPr lvl="1" algn="just"/>
            <a:r>
              <a:rPr lang="fr-BE" sz="1400" dirty="0"/>
              <a:t>Solution B : si la sémantique appartient totalement au système langue, alors il doit exister une grammaire sémantique. Dès lors, le sens est univoque et bijectif. Or, ce n’est pas le cas. </a:t>
            </a:r>
          </a:p>
          <a:p>
            <a:pPr algn="just"/>
            <a:r>
              <a:rPr lang="fr-BE" sz="1600" dirty="0"/>
              <a:t>Il existe une troisième solution : </a:t>
            </a:r>
          </a:p>
          <a:p>
            <a:pPr lvl="1" algn="just"/>
            <a:r>
              <a:rPr lang="fr-BE" sz="1400" dirty="0"/>
              <a:t>« Seule une partie des faits sémantiques relève d’une étude linguistique » (Pêcheux &amp; Fuchs, 1978 : 78). Il existe deux solutions qui relèvent de cette catégorie : la solution benvenistienne et la solution culiolienne qui font appelle à l’énonciation… qui recouvre donc deux concepts différents. </a:t>
            </a:r>
          </a:p>
        </p:txBody>
      </p:sp>
    </p:spTree>
    <p:extLst>
      <p:ext uri="{BB962C8B-B14F-4D97-AF65-F5344CB8AC3E}">
        <p14:creationId xmlns:p14="http://schemas.microsoft.com/office/powerpoint/2010/main" val="26276970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5. Idéologie(s) &amp; philosophies sous-jacentes </a:t>
            </a:r>
          </a:p>
        </p:txBody>
      </p:sp>
      <p:sp>
        <p:nvSpPr>
          <p:cNvPr id="3" name="Espace réservé du contenu 2"/>
          <p:cNvSpPr>
            <a:spLocks noGrp="1"/>
          </p:cNvSpPr>
          <p:nvPr>
            <p:ph idx="1"/>
          </p:nvPr>
        </p:nvSpPr>
        <p:spPr>
          <a:xfrm>
            <a:off x="677334" y="2160589"/>
            <a:ext cx="8596668" cy="4264274"/>
          </a:xfrm>
        </p:spPr>
        <p:txBody>
          <a:bodyPr>
            <a:normAutofit fontScale="92500" lnSpcReduction="10000"/>
          </a:bodyPr>
          <a:lstStyle/>
          <a:p>
            <a:pPr marL="0" indent="0" algn="just">
              <a:buNone/>
            </a:pPr>
            <a:r>
              <a:rPr lang="fr-BE" sz="2000" b="1" cap="small" dirty="0">
                <a:solidFill>
                  <a:schemeClr val="accent1">
                    <a:lumMod val="75000"/>
                  </a:schemeClr>
                </a:solidFill>
              </a:rPr>
              <a:t>A. Énonciation et discours/sémantique</a:t>
            </a:r>
            <a:endParaRPr lang="fr-BE" sz="2000" cap="small" dirty="0"/>
          </a:p>
          <a:p>
            <a:pPr marL="0" indent="0" algn="just">
              <a:buNone/>
            </a:pPr>
            <a:endParaRPr lang="fr-BE" sz="2000" dirty="0"/>
          </a:p>
          <a:p>
            <a:pPr algn="just"/>
            <a:r>
              <a:rPr lang="fr-BE" sz="2000" dirty="0"/>
              <a:t>Solution C : « Seule une partie des faits sémantiques relève d’une étude linguistique » (Pêcheux &amp; Fuchs, 1978 : 78). Il existe deux solutions qui relèvent de cette catégorie : la solution benvenistienne et la solution culiolienne qui font appelle à deux concepts mutuellement exclusifs d’énonciation. </a:t>
            </a:r>
          </a:p>
          <a:p>
            <a:pPr lvl="1" algn="just"/>
            <a:r>
              <a:rPr lang="fr-BE" sz="1500" dirty="0"/>
              <a:t>Solution C1 (benvenistienne) : sens &gt;&lt; référence. Le sens a une « fonction propositionnelle » (Benveniste : 127) la référence renvoie au « monde des objets généraux […] pris dans l’expérience ». La langue est un système de signe dont le locuteur s’empare comme moyen de communication pour produire du discours. Dans cette perspective, la phrase est le lieu de rencontre de deux linguistiques : une linguistique du sens qui étudient les signes qui composent la phrase ; une linguistique discursive qui étudie « les situations concrètes empiriques », la référence de la phrase. </a:t>
            </a:r>
          </a:p>
          <a:p>
            <a:pPr lvl="1" algn="just"/>
            <a:r>
              <a:rPr lang="fr-BE" sz="1500" dirty="0"/>
              <a:t>Solution C2 : sémantique formelle &gt;&lt; sémantique discursive. L’énonciation comme mise en forme de l’énoncé – et subséquemment, comme illusion subjective de la parole. </a:t>
            </a:r>
          </a:p>
        </p:txBody>
      </p:sp>
    </p:spTree>
    <p:extLst>
      <p:ext uri="{BB962C8B-B14F-4D97-AF65-F5344CB8AC3E}">
        <p14:creationId xmlns:p14="http://schemas.microsoft.com/office/powerpoint/2010/main" val="17169624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5. Idéologie(s) &amp; philosophies sous-jacentes </a:t>
            </a:r>
          </a:p>
        </p:txBody>
      </p:sp>
      <p:sp>
        <p:nvSpPr>
          <p:cNvPr id="3" name="Espace réservé du contenu 2"/>
          <p:cNvSpPr>
            <a:spLocks noGrp="1"/>
          </p:cNvSpPr>
          <p:nvPr>
            <p:ph idx="1"/>
          </p:nvPr>
        </p:nvSpPr>
        <p:spPr>
          <a:xfrm>
            <a:off x="677334" y="2160589"/>
            <a:ext cx="8596668" cy="4264274"/>
          </a:xfrm>
        </p:spPr>
        <p:txBody>
          <a:bodyPr>
            <a:normAutofit fontScale="92500" lnSpcReduction="20000"/>
          </a:bodyPr>
          <a:lstStyle/>
          <a:p>
            <a:pPr marL="0" indent="0" algn="just">
              <a:buNone/>
            </a:pPr>
            <a:r>
              <a:rPr lang="fr-BE" sz="2000" b="1" cap="small" dirty="0">
                <a:solidFill>
                  <a:schemeClr val="accent1">
                    <a:lumMod val="75000"/>
                  </a:schemeClr>
                </a:solidFill>
              </a:rPr>
              <a:t>A. Énonciation et discours/sémantique</a:t>
            </a:r>
            <a:endParaRPr lang="fr-BE" sz="2000" cap="small" dirty="0"/>
          </a:p>
          <a:p>
            <a:pPr marL="0" indent="0" algn="just">
              <a:buNone/>
            </a:pPr>
            <a:endParaRPr lang="fr-BE" sz="2000" dirty="0"/>
          </a:p>
          <a:p>
            <a:pPr algn="just"/>
            <a:r>
              <a:rPr lang="fr-BE" sz="2000" dirty="0"/>
              <a:t>Le discours est l’ensemble des effets de sens d’un énoncé, dans une perspective de co-construction d’un sens discursif, dont le sujet n’est pas à la source, sur base de formations discursives et idéologiques, matérialisé par l’énonciation, comme rapport formel de la langue à sa propre matérialité – dans la perspective culiolienne : sémantique formelle et sémantique discursive. </a:t>
            </a:r>
          </a:p>
          <a:p>
            <a:pPr algn="just"/>
            <a:r>
              <a:rPr lang="fr-FR" sz="2000" dirty="0"/>
              <a:t>S’oppose à une vision benvenistienne d’un sens sémiotique et d’un sens sémantique qui suppose une sémantique universelle d’un sens immanent dont s’empare, par l’énonciation, le sujet-locuteur, afin de produire un sens manifesté (Haroche </a:t>
            </a:r>
            <a:r>
              <a:rPr lang="fr-FR" sz="2000" i="1" dirty="0"/>
              <a:t>et al</a:t>
            </a:r>
            <a:r>
              <a:rPr lang="fr-FR" sz="2000" dirty="0"/>
              <a:t>., 1971). On retrouve pas ailleurs cette vision en AD (par ex. chez Chareaudeau). </a:t>
            </a:r>
          </a:p>
          <a:p>
            <a:pPr algn="just"/>
            <a:r>
              <a:rPr lang="fr-FR" sz="2000" dirty="0"/>
              <a:t>S’oppose à une vision sociologique d’un sens dont les conditions socio-historiques sont secondaires (</a:t>
            </a:r>
            <a:r>
              <a:rPr lang="fr-FR" sz="2000" i="1" dirty="0"/>
              <a:t>idem</a:t>
            </a:r>
            <a:r>
              <a:rPr lang="fr-FR" sz="2000" dirty="0"/>
              <a:t> : 98).</a:t>
            </a:r>
            <a:endParaRPr lang="fr-BE" sz="1500" dirty="0"/>
          </a:p>
        </p:txBody>
      </p:sp>
    </p:spTree>
    <p:extLst>
      <p:ext uri="{BB962C8B-B14F-4D97-AF65-F5344CB8AC3E}">
        <p14:creationId xmlns:p14="http://schemas.microsoft.com/office/powerpoint/2010/main" val="30856770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5. Idéologie(s) &amp; philosophies sous-jacentes </a:t>
            </a:r>
          </a:p>
        </p:txBody>
      </p:sp>
      <p:sp>
        <p:nvSpPr>
          <p:cNvPr id="3" name="Espace réservé du contenu 2"/>
          <p:cNvSpPr>
            <a:spLocks noGrp="1"/>
          </p:cNvSpPr>
          <p:nvPr>
            <p:ph idx="1"/>
          </p:nvPr>
        </p:nvSpPr>
        <p:spPr>
          <a:xfrm>
            <a:off x="677334" y="2160588"/>
            <a:ext cx="8596668" cy="4594541"/>
          </a:xfrm>
        </p:spPr>
        <p:txBody>
          <a:bodyPr>
            <a:normAutofit fontScale="92500"/>
          </a:bodyPr>
          <a:lstStyle/>
          <a:p>
            <a:pPr marL="0" indent="0" algn="just">
              <a:buNone/>
            </a:pPr>
            <a:r>
              <a:rPr lang="fr-BE" sz="2000" b="1" cap="small" dirty="0">
                <a:solidFill>
                  <a:schemeClr val="accent1">
                    <a:lumMod val="75000"/>
                  </a:schemeClr>
                </a:solidFill>
              </a:rPr>
              <a:t>B. Énonciation et </a:t>
            </a:r>
            <a:r>
              <a:rPr lang="fr-BE" sz="2000" b="1" i="1" cap="small" dirty="0">
                <a:solidFill>
                  <a:schemeClr val="accent1">
                    <a:lumMod val="75000"/>
                  </a:schemeClr>
                </a:solidFill>
              </a:rPr>
              <a:t>sujet</a:t>
            </a:r>
            <a:r>
              <a:rPr lang="fr-BE" sz="2000" b="1" cap="small" dirty="0">
                <a:solidFill>
                  <a:schemeClr val="accent1">
                    <a:lumMod val="75000"/>
                  </a:schemeClr>
                </a:solidFill>
              </a:rPr>
              <a:t> </a:t>
            </a:r>
          </a:p>
          <a:p>
            <a:pPr marL="0" indent="0" algn="just">
              <a:buNone/>
            </a:pPr>
            <a:endParaRPr lang="fr-BE" sz="2000" dirty="0"/>
          </a:p>
          <a:p>
            <a:pPr algn="just"/>
            <a:r>
              <a:rPr lang="fr-BE" sz="2000" dirty="0"/>
              <a:t>La question du </a:t>
            </a:r>
            <a:r>
              <a:rPr lang="fr-BE" sz="2000" i="1" dirty="0"/>
              <a:t>sujet</a:t>
            </a:r>
            <a:r>
              <a:rPr lang="fr-BE" sz="2000" dirty="0"/>
              <a:t> est au centre de la notion d’énonciation : </a:t>
            </a:r>
          </a:p>
          <a:p>
            <a:pPr lvl="1" algn="just"/>
            <a:r>
              <a:rPr lang="fr-BE" sz="1800" dirty="0"/>
              <a:t>Position benvenistienne : transpose à la linguistique les positions du courant idéaliste; à savoir la liberté d’un sujet individuel qui s’approprie le monde par l’intermédiaire de la langue (</a:t>
            </a:r>
            <a:r>
              <a:rPr lang="fr-BE" sz="1800" dirty="0" err="1"/>
              <a:t>Hirsbrunner</a:t>
            </a:r>
            <a:r>
              <a:rPr lang="fr-BE" sz="1800" dirty="0"/>
              <a:t> et Fiala, 1972 : 26-27 ; Pêcheux et Fuchs 1975 : 18). Dépasser Saussure en produit une théorie générale de la signification ; mais reste saussurien dans l’opposition langue/parole. </a:t>
            </a:r>
          </a:p>
          <a:p>
            <a:pPr lvl="1" algn="just"/>
            <a:r>
              <a:rPr lang="fr-BE" sz="1800" dirty="0"/>
              <a:t>Position péchaldienne : le sujet procède d’une double illusion. Il se croit à la source des effets de sens et il croit que son discours existe en soi, alors qu’il n’est que répétition d’une structure idéologique. L’énonciation est l’espace où se joue les contraintes de la structure idéologique qui définit le dit et le non dit par la matérialisation de l’énoncé, comme processus continu composé d’aller-retour (Pêcheux intègre la position de Culioli). Dépasse l’opposition langue/parole.</a:t>
            </a:r>
            <a:endParaRPr lang="fr-BE" sz="2400" dirty="0"/>
          </a:p>
          <a:p>
            <a:pPr algn="just"/>
            <a:endParaRPr lang="fr-BE" sz="2000" dirty="0"/>
          </a:p>
        </p:txBody>
      </p:sp>
    </p:spTree>
    <p:extLst>
      <p:ext uri="{BB962C8B-B14F-4D97-AF65-F5344CB8AC3E}">
        <p14:creationId xmlns:p14="http://schemas.microsoft.com/office/powerpoint/2010/main" val="680049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5. Idéologie(s) &amp; philosophies sous-jacentes </a:t>
            </a:r>
          </a:p>
        </p:txBody>
      </p:sp>
      <p:sp>
        <p:nvSpPr>
          <p:cNvPr id="3" name="Espace réservé du contenu 2"/>
          <p:cNvSpPr>
            <a:spLocks noGrp="1"/>
          </p:cNvSpPr>
          <p:nvPr>
            <p:ph idx="1"/>
          </p:nvPr>
        </p:nvSpPr>
        <p:spPr>
          <a:xfrm>
            <a:off x="677334" y="2160588"/>
            <a:ext cx="8596668" cy="4594541"/>
          </a:xfrm>
        </p:spPr>
        <p:txBody>
          <a:bodyPr>
            <a:normAutofit lnSpcReduction="10000"/>
          </a:bodyPr>
          <a:lstStyle/>
          <a:p>
            <a:pPr marL="0" indent="0" algn="just">
              <a:buNone/>
            </a:pPr>
            <a:r>
              <a:rPr lang="fr-BE" sz="2000" b="1" cap="small" dirty="0">
                <a:solidFill>
                  <a:schemeClr val="accent1">
                    <a:lumMod val="75000"/>
                  </a:schemeClr>
                </a:solidFill>
              </a:rPr>
              <a:t>C. Énonciation et contraintes</a:t>
            </a:r>
            <a:endParaRPr lang="fr-BE" sz="2000" cap="small" dirty="0"/>
          </a:p>
          <a:p>
            <a:pPr algn="just"/>
            <a:endParaRPr lang="fr-BE" sz="2000" dirty="0"/>
          </a:p>
          <a:p>
            <a:pPr algn="just"/>
            <a:r>
              <a:rPr lang="fr-BE" sz="2000" dirty="0"/>
              <a:t>Position chomskyenne </a:t>
            </a:r>
            <a:r>
              <a:rPr lang="fr-BE" sz="2000" i="1" dirty="0"/>
              <a:t>avant</a:t>
            </a:r>
            <a:r>
              <a:rPr lang="fr-BE" sz="2000" dirty="0"/>
              <a:t> Aspects (1965) : « langue comme puissance d’un système fini capable d’infini » – Théorie de la langue : théorie logiciste du système. Distinguo entre la compétence et la performance du « sujet parlant » (Gadet &amp; Pêcheux : 1981 : 51)</a:t>
            </a:r>
          </a:p>
          <a:p>
            <a:pPr lvl="1" algn="just"/>
            <a:r>
              <a:rPr lang="fr-BE" sz="1800" dirty="0"/>
              <a:t>Position empirico-formaliste : « Il s’agit d’un tout autre processus lorsque les grammairiens générativistes « interprètent » une syntaxe en la projetant sur l’espace sémantique bivalent du acceptable/inacceptable, censé équivaloir, pour les énoncés linguistiques, à ce que le couple bivalent vrai/faux représente à l’égard des énoncés mathématiques : mais comment peut-on ainsi </a:t>
            </a:r>
            <a:r>
              <a:rPr lang="fr-BE" sz="1800" dirty="0" err="1"/>
              <a:t>analogiser</a:t>
            </a:r>
            <a:r>
              <a:rPr lang="fr-BE" sz="1800" dirty="0"/>
              <a:t> « théorème vrai » par « phrase acceptable » ? Il semble que ce ne puisse être qu’au prix d’un retournement injustifiable du concept mathématique de modèle, par lequel un système formel (une syntaxe G.G.T.). (Gadet &amp; Pêcheux, 1981 : 117).</a:t>
            </a:r>
          </a:p>
        </p:txBody>
      </p:sp>
    </p:spTree>
    <p:extLst>
      <p:ext uri="{BB962C8B-B14F-4D97-AF65-F5344CB8AC3E}">
        <p14:creationId xmlns:p14="http://schemas.microsoft.com/office/powerpoint/2010/main" val="32849157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5. Idéologie(s) &amp; philosophies sous-jacentes </a:t>
            </a:r>
          </a:p>
        </p:txBody>
      </p:sp>
      <p:sp>
        <p:nvSpPr>
          <p:cNvPr id="3" name="Espace réservé du contenu 2"/>
          <p:cNvSpPr>
            <a:spLocks noGrp="1"/>
          </p:cNvSpPr>
          <p:nvPr>
            <p:ph idx="1"/>
          </p:nvPr>
        </p:nvSpPr>
        <p:spPr>
          <a:xfrm>
            <a:off x="677334" y="2160588"/>
            <a:ext cx="8596668" cy="4594541"/>
          </a:xfrm>
        </p:spPr>
        <p:txBody>
          <a:bodyPr>
            <a:normAutofit fontScale="85000" lnSpcReduction="20000"/>
          </a:bodyPr>
          <a:lstStyle/>
          <a:p>
            <a:pPr marL="0" indent="0" algn="just">
              <a:buNone/>
            </a:pPr>
            <a:r>
              <a:rPr lang="fr-BE" sz="2000" b="1" cap="small" dirty="0">
                <a:solidFill>
                  <a:schemeClr val="accent1">
                    <a:lumMod val="75000"/>
                  </a:schemeClr>
                </a:solidFill>
              </a:rPr>
              <a:t>C. Énonciation et contraintes</a:t>
            </a:r>
            <a:endParaRPr lang="fr-BE" sz="2000" cap="small" dirty="0"/>
          </a:p>
          <a:p>
            <a:pPr marL="457200" lvl="1" indent="0" algn="just">
              <a:buNone/>
            </a:pPr>
            <a:endParaRPr lang="fr-BE" sz="1800" dirty="0"/>
          </a:p>
          <a:p>
            <a:r>
              <a:rPr lang="fr-BE" sz="2000" dirty="0"/>
              <a:t>Position chomskyenne </a:t>
            </a:r>
            <a:r>
              <a:rPr lang="fr-BE" sz="2000" i="1" dirty="0"/>
              <a:t>après</a:t>
            </a:r>
            <a:r>
              <a:rPr lang="fr-BE" sz="2000" dirty="0"/>
              <a:t> Aspects (1965) : « la notion théologique du bienheureux agencement des contraintes comme expression de la liberté humaine » (Gadet &amp; Pêcheux, 1981 : 51) ; Théorie humaniste du sujet-système. </a:t>
            </a:r>
          </a:p>
          <a:p>
            <a:pPr lvl="1" algn="just"/>
            <a:r>
              <a:rPr lang="fr-BE" dirty="0"/>
              <a:t>« Ainsi se trouve engagé dans la philosophie de la G.G.T. un second usage du terme « modèle », renvoyant non à l’espace logico-mathématique, mais à celui de la simulation des processus biologiques. L’activité de construction d’écritures, de syntaxes et de machines linguistiques prend dès lors une nouvelle direction : elle s’oriente vers la construction d’automates au sens cartésien du terme, c’est-à-dire d’animaux-machines […] la fusion tendancielle entre les divers types de modèles (résultant des développements conjoints de la logique mathématique, de l’informatique, de la théorie des langages artificiels et de l’automatique de simulation) suscite un renouveau des projets cybernétiques des années cinquante, visant à la construction de cerveaux artificiels doués de pensée et de langage […] l’aspect créatif du langage ressortit désormais à la grammaire, et non plus comme dans le structuralisme à une mise en </a:t>
            </a:r>
            <a:r>
              <a:rPr lang="fr-BE" dirty="0" err="1"/>
              <a:t>oeuvre</a:t>
            </a:r>
            <a:r>
              <a:rPr lang="fr-BE" dirty="0"/>
              <a:t> de la subjectivité et de la liberté humaine. Chomsky introduit ici un élément théorique capital qui contrebat la conception de la langue comme outil conscient. Mais simultanément, et de façon contradictoire, le fantasme philosophique de totalisation, le narcissisme théorique du passage à l’infini apparaît comme le prix à payer. Le projet d’une théorie du langage sans reste ni décalage, partiellement déjoué par Chomsky au niveau logicomathématique, réapparaît à celui de la construction abstraite de mécanismes d’intelligence artificielle appliqués au langage humain. » (</a:t>
            </a:r>
            <a:r>
              <a:rPr lang="fr-BE" i="1" dirty="0"/>
              <a:t>idem</a:t>
            </a:r>
            <a:r>
              <a:rPr lang="fr-BE" dirty="0"/>
              <a:t>).</a:t>
            </a:r>
          </a:p>
        </p:txBody>
      </p:sp>
    </p:spTree>
    <p:extLst>
      <p:ext uri="{BB962C8B-B14F-4D97-AF65-F5344CB8AC3E}">
        <p14:creationId xmlns:p14="http://schemas.microsoft.com/office/powerpoint/2010/main" val="2072160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1. Plan et problématique</a:t>
            </a:r>
          </a:p>
        </p:txBody>
      </p:sp>
      <p:sp>
        <p:nvSpPr>
          <p:cNvPr id="3" name="Espace réservé du contenu 2"/>
          <p:cNvSpPr>
            <a:spLocks noGrp="1"/>
          </p:cNvSpPr>
          <p:nvPr>
            <p:ph idx="1"/>
          </p:nvPr>
        </p:nvSpPr>
        <p:spPr/>
        <p:txBody>
          <a:bodyPr/>
          <a:lstStyle/>
          <a:p>
            <a:r>
              <a:rPr lang="fr-BE" dirty="0"/>
              <a:t>Dans ce contexte : </a:t>
            </a:r>
          </a:p>
          <a:p>
            <a:pPr lvl="1"/>
            <a:r>
              <a:rPr lang="fr-BE" dirty="0"/>
              <a:t>Épistémologique : relatif à un ensemble de connaissances socio-historiquement situées. </a:t>
            </a:r>
          </a:p>
          <a:p>
            <a:pPr lvl="2"/>
            <a:r>
              <a:rPr lang="fr-BE" dirty="0"/>
              <a:t>Ex. Mathématiques, linguistique, physique.</a:t>
            </a:r>
          </a:p>
          <a:p>
            <a:pPr lvl="1"/>
            <a:r>
              <a:rPr lang="fr-BE" dirty="0"/>
              <a:t>Épistémique : relatif à un ensemble d’opérations relatives à la connaissance. </a:t>
            </a:r>
          </a:p>
          <a:p>
            <a:pPr lvl="2"/>
            <a:r>
              <a:rPr lang="fr-BE" dirty="0"/>
              <a:t>Ex. Pratiques inductives, exploration axiomatico-déductive, etc. </a:t>
            </a:r>
          </a:p>
          <a:p>
            <a:pPr lvl="1"/>
            <a:r>
              <a:rPr lang="fr-BE" dirty="0"/>
              <a:t>Les deux s’entremêlent</a:t>
            </a:r>
          </a:p>
          <a:p>
            <a:pPr lvl="2"/>
            <a:r>
              <a:rPr lang="fr-BE" dirty="0"/>
              <a:t>Ex. écriture mathématique suppose une posture épistémique (inscriptions kuhniennes) et, potentiellement, des usages épistémologiques précis. </a:t>
            </a:r>
          </a:p>
          <a:p>
            <a:pPr lvl="1"/>
            <a:endParaRPr lang="fr-BE" dirty="0"/>
          </a:p>
        </p:txBody>
      </p:sp>
    </p:spTree>
    <p:extLst>
      <p:ext uri="{BB962C8B-B14F-4D97-AF65-F5344CB8AC3E}">
        <p14:creationId xmlns:p14="http://schemas.microsoft.com/office/powerpoint/2010/main" val="20179621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5. Idéologie(s) &amp; philosophies sous-jacentes </a:t>
            </a:r>
          </a:p>
        </p:txBody>
      </p:sp>
      <p:sp>
        <p:nvSpPr>
          <p:cNvPr id="3" name="Espace réservé du contenu 2"/>
          <p:cNvSpPr>
            <a:spLocks noGrp="1"/>
          </p:cNvSpPr>
          <p:nvPr>
            <p:ph idx="1"/>
          </p:nvPr>
        </p:nvSpPr>
        <p:spPr>
          <a:xfrm>
            <a:off x="677334" y="2160589"/>
            <a:ext cx="8596668" cy="4264274"/>
          </a:xfrm>
        </p:spPr>
        <p:txBody>
          <a:bodyPr>
            <a:normAutofit/>
          </a:bodyPr>
          <a:lstStyle/>
          <a:p>
            <a:pPr marL="0" indent="0" algn="just">
              <a:buNone/>
            </a:pPr>
            <a:r>
              <a:rPr lang="fr-BE" sz="2000" b="1" cap="small" dirty="0">
                <a:solidFill>
                  <a:schemeClr val="accent1">
                    <a:lumMod val="75000"/>
                  </a:schemeClr>
                </a:solidFill>
              </a:rPr>
              <a:t>D. Énonciation et </a:t>
            </a:r>
            <a:r>
              <a:rPr lang="fr-BE" sz="2000" b="1" i="1" cap="small" dirty="0">
                <a:solidFill>
                  <a:schemeClr val="accent1">
                    <a:lumMod val="75000"/>
                  </a:schemeClr>
                </a:solidFill>
              </a:rPr>
              <a:t>représentation du réel</a:t>
            </a:r>
          </a:p>
          <a:p>
            <a:pPr marL="0" indent="0" algn="just">
              <a:buNone/>
            </a:pPr>
            <a:endParaRPr lang="fr-BE" sz="2000" b="1" dirty="0">
              <a:solidFill>
                <a:schemeClr val="accent1">
                  <a:lumMod val="75000"/>
                </a:schemeClr>
              </a:solidFill>
            </a:endParaRPr>
          </a:p>
          <a:p>
            <a:pPr lvl="1" algn="just"/>
            <a:r>
              <a:rPr lang="fr-FR" sz="1800" dirty="0"/>
              <a:t>Vision plékhanovienne : la langue est le reflet de la réalité, voire le reflet de la pensée (de Volochinov à Marr). Dérive du sociologisme et de l’historicisme. </a:t>
            </a:r>
          </a:p>
          <a:p>
            <a:pPr lvl="1" algn="just"/>
            <a:r>
              <a:rPr lang="fr-FR" sz="1800" dirty="0"/>
              <a:t>Vision benvenistienne : la langue comme sémiotique a pour fonction de signifier, la langue comme sémantique a pour fonction de communiquer (</a:t>
            </a:r>
            <a:r>
              <a:rPr lang="fr-FR" sz="1800" dirty="0" err="1"/>
              <a:t>Derycke</a:t>
            </a:r>
            <a:r>
              <a:rPr lang="fr-FR" sz="1800" dirty="0"/>
              <a:t>, 1994 : 42). Benveniste fait ainsi référence à une « situation de discours » (1974 : 225). Vision fonctionnaliste. </a:t>
            </a:r>
          </a:p>
          <a:p>
            <a:pPr lvl="1" algn="just"/>
            <a:r>
              <a:rPr lang="fr-FR" sz="1800" dirty="0"/>
              <a:t>Vision chomskyenne : idée d’une langue mentale de la grammaire universelle ; universel biologique ; inversion du rapport entre le modèle et le réel. </a:t>
            </a:r>
          </a:p>
          <a:p>
            <a:pPr lvl="1" algn="just"/>
            <a:endParaRPr lang="fr-BE" sz="1800" dirty="0"/>
          </a:p>
          <a:p>
            <a:pPr algn="just"/>
            <a:endParaRPr lang="fr-BE" sz="2000" dirty="0"/>
          </a:p>
        </p:txBody>
      </p:sp>
    </p:spTree>
    <p:extLst>
      <p:ext uri="{BB962C8B-B14F-4D97-AF65-F5344CB8AC3E}">
        <p14:creationId xmlns:p14="http://schemas.microsoft.com/office/powerpoint/2010/main" val="31655308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5. Idéologie(s) &amp; philosophies sous-jacentes </a:t>
            </a:r>
          </a:p>
        </p:txBody>
      </p:sp>
      <p:sp>
        <p:nvSpPr>
          <p:cNvPr id="3" name="Espace réservé du contenu 2"/>
          <p:cNvSpPr>
            <a:spLocks noGrp="1"/>
          </p:cNvSpPr>
          <p:nvPr>
            <p:ph idx="1"/>
          </p:nvPr>
        </p:nvSpPr>
        <p:spPr>
          <a:xfrm>
            <a:off x="677334" y="2160589"/>
            <a:ext cx="8596668" cy="4264274"/>
          </a:xfrm>
        </p:spPr>
        <p:txBody>
          <a:bodyPr>
            <a:normAutofit lnSpcReduction="10000"/>
          </a:bodyPr>
          <a:lstStyle/>
          <a:p>
            <a:pPr marL="0" indent="0" algn="just">
              <a:buNone/>
            </a:pPr>
            <a:r>
              <a:rPr lang="fr-BE" sz="2000" b="1" cap="small" dirty="0">
                <a:solidFill>
                  <a:schemeClr val="accent1">
                    <a:lumMod val="75000"/>
                  </a:schemeClr>
                </a:solidFill>
              </a:rPr>
              <a:t>D. Énonciation et </a:t>
            </a:r>
            <a:r>
              <a:rPr lang="fr-BE" sz="2000" b="1" i="1" cap="small" dirty="0">
                <a:solidFill>
                  <a:schemeClr val="accent1">
                    <a:lumMod val="75000"/>
                  </a:schemeClr>
                </a:solidFill>
              </a:rPr>
              <a:t>représentation du réel</a:t>
            </a:r>
          </a:p>
          <a:p>
            <a:pPr marL="0" indent="0" algn="just">
              <a:buNone/>
            </a:pPr>
            <a:endParaRPr lang="fr-BE" sz="2000" b="1" dirty="0">
              <a:solidFill>
                <a:schemeClr val="accent1">
                  <a:lumMod val="75000"/>
                </a:schemeClr>
              </a:solidFill>
            </a:endParaRPr>
          </a:p>
          <a:p>
            <a:pPr lvl="1" algn="just"/>
            <a:r>
              <a:rPr lang="fr-FR" sz="1800" dirty="0"/>
              <a:t>Double question : en quoi la langue représente le réel et en quoi la linguistique (la métalangue) représente la langue. </a:t>
            </a:r>
          </a:p>
          <a:p>
            <a:pPr lvl="1" algn="just"/>
            <a:r>
              <a:rPr lang="fr-FR" sz="1800" dirty="0"/>
              <a:t>Chomsky suppose un rapport homologique entre la langue et la pensée d’une part et, d’autre part, entre la langue et son modèle métalinguistique. </a:t>
            </a:r>
          </a:p>
          <a:p>
            <a:pPr lvl="1" algn="just"/>
            <a:r>
              <a:rPr lang="fr-FR" sz="1800" dirty="0"/>
              <a:t>Culioli a conscience de « [l’] opacité du réel de la langue » : il n’oppose pas une compétence (biologico-axiomatique) a une performance dégradée ; il n’inverse par l’ordre du modèle et du réel. </a:t>
            </a:r>
          </a:p>
          <a:p>
            <a:pPr lvl="1" algn="just"/>
            <a:r>
              <a:rPr lang="fr-FR" sz="1800" dirty="0"/>
              <a:t>La langue ne représente/code pas une pensée ; ne reflète pas le réel (hypostase de catégories sémantiques comme catégorie du monde (cf. </a:t>
            </a:r>
            <a:r>
              <a:rPr lang="fr-FR" sz="1800" dirty="0" err="1"/>
              <a:t>Haroche</a:t>
            </a:r>
            <a:r>
              <a:rPr lang="fr-FR" sz="1800" dirty="0"/>
              <a:t> </a:t>
            </a:r>
            <a:r>
              <a:rPr lang="fr-FR" sz="1800" i="1" dirty="0"/>
              <a:t>et al</a:t>
            </a:r>
            <a:r>
              <a:rPr lang="fr-FR" sz="1800" dirty="0"/>
              <a:t>., 1971 : 100) : il faut se méfier du sens et de l’intention (cf. Culioli, 2018 : 233).</a:t>
            </a:r>
          </a:p>
          <a:p>
            <a:pPr lvl="1" algn="just"/>
            <a:endParaRPr lang="fr-BE" sz="1800" dirty="0"/>
          </a:p>
          <a:p>
            <a:pPr algn="just"/>
            <a:endParaRPr lang="fr-BE" sz="2000" dirty="0"/>
          </a:p>
        </p:txBody>
      </p:sp>
    </p:spTree>
    <p:extLst>
      <p:ext uri="{BB962C8B-B14F-4D97-AF65-F5344CB8AC3E}">
        <p14:creationId xmlns:p14="http://schemas.microsoft.com/office/powerpoint/2010/main" val="336037982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5. Idéologie(s) &amp; philosophies sous-jacentes </a:t>
            </a:r>
          </a:p>
        </p:txBody>
      </p:sp>
      <p:sp>
        <p:nvSpPr>
          <p:cNvPr id="3" name="Espace réservé du contenu 2"/>
          <p:cNvSpPr>
            <a:spLocks noGrp="1"/>
          </p:cNvSpPr>
          <p:nvPr>
            <p:ph idx="1"/>
          </p:nvPr>
        </p:nvSpPr>
        <p:spPr>
          <a:xfrm>
            <a:off x="677334" y="2160589"/>
            <a:ext cx="8596668" cy="4475342"/>
          </a:xfrm>
        </p:spPr>
        <p:txBody>
          <a:bodyPr>
            <a:normAutofit lnSpcReduction="10000"/>
          </a:bodyPr>
          <a:lstStyle/>
          <a:p>
            <a:pPr marL="0" indent="0" algn="just">
              <a:buNone/>
            </a:pPr>
            <a:r>
              <a:rPr lang="fr-BE" sz="2000" b="1" cap="small" dirty="0">
                <a:solidFill>
                  <a:schemeClr val="accent1">
                    <a:lumMod val="75000"/>
                  </a:schemeClr>
                </a:solidFill>
              </a:rPr>
              <a:t>e. Énonciation et </a:t>
            </a:r>
            <a:r>
              <a:rPr lang="fr-BE" sz="2000" b="1" i="1" cap="small" dirty="0">
                <a:solidFill>
                  <a:schemeClr val="accent1">
                    <a:lumMod val="75000"/>
                  </a:schemeClr>
                </a:solidFill>
              </a:rPr>
              <a:t>représentation du réel : </a:t>
            </a:r>
            <a:r>
              <a:rPr lang="fr-BE" sz="2000" b="1" cap="small" dirty="0">
                <a:solidFill>
                  <a:schemeClr val="accent1">
                    <a:lumMod val="75000"/>
                  </a:schemeClr>
                </a:solidFill>
              </a:rPr>
              <a:t>la question mathématique</a:t>
            </a:r>
          </a:p>
          <a:p>
            <a:pPr marL="0" indent="0" algn="just">
              <a:buNone/>
            </a:pPr>
            <a:endParaRPr lang="fr-BE" sz="2000" dirty="0"/>
          </a:p>
          <a:p>
            <a:pPr algn="just"/>
            <a:r>
              <a:rPr lang="fr-BE" sz="2000" dirty="0"/>
              <a:t>Le rapport au mathématique produit des effets sociologiques : </a:t>
            </a:r>
          </a:p>
          <a:p>
            <a:pPr lvl="1" algn="just"/>
            <a:r>
              <a:rPr lang="fr-BE" sz="1800" dirty="0"/>
              <a:t>« Ce qui déconcerte aussi c’est que très souvent les gens qui, par hasard, lisent un de mes articles, par exemple, dans certains cas, me disent : c’est compliqué ; dans d’autres cas, parce que j’ai mis un malheureux </a:t>
            </a:r>
            <a:r>
              <a:rPr lang="fr-BE" sz="1800" i="1" dirty="0"/>
              <a:t>epsilon</a:t>
            </a:r>
            <a:r>
              <a:rPr lang="fr-BE" sz="1800" dirty="0"/>
              <a:t> avec une petite barre en dessous, ils sont affolés ; ils ont peut être des souvenirs de </a:t>
            </a:r>
            <a:r>
              <a:rPr lang="fr-BE" sz="1800" i="1" dirty="0"/>
              <a:t>x</a:t>
            </a:r>
            <a:r>
              <a:rPr lang="fr-BE" sz="1800" dirty="0"/>
              <a:t> ou </a:t>
            </a:r>
            <a:r>
              <a:rPr lang="fr-BE" sz="1800" i="1" dirty="0"/>
              <a:t>y </a:t>
            </a:r>
            <a:r>
              <a:rPr lang="fr-BE" sz="1800" dirty="0"/>
              <a:t>en classe qui les ont troublés, alors que c’est une simple astuce, presque sténographique. L’avantage </a:t>
            </a:r>
            <a:r>
              <a:rPr lang="fr-BE" sz="1800" i="1" dirty="0"/>
              <a:t>d’epsilon </a:t>
            </a:r>
            <a:r>
              <a:rPr lang="fr-BE" sz="1800" dirty="0"/>
              <a:t>c’est qu’on peut le mettre à l’envers, ça vous donne : </a:t>
            </a:r>
            <a:r>
              <a:rPr lang="fr-BE" sz="1800" i="1" dirty="0"/>
              <a:t>être repéré par rapport</a:t>
            </a:r>
            <a:r>
              <a:rPr lang="fr-BE" sz="1800" dirty="0"/>
              <a:t>, et </a:t>
            </a:r>
            <a:r>
              <a:rPr lang="fr-BE" sz="1800" i="1" dirty="0"/>
              <a:t>servir de repère</a:t>
            </a:r>
            <a:r>
              <a:rPr lang="fr-BE" sz="1800" dirty="0"/>
              <a:t> à. » (Culioli &amp; Normand, 2005 : 78). </a:t>
            </a:r>
          </a:p>
          <a:p>
            <a:pPr lvl="1" algn="just"/>
            <a:r>
              <a:rPr lang="fr-FR" sz="1800" dirty="0"/>
              <a:t>Il ne s’agit pas d’une simple astuce sténographique. Il s’agit d’un processus énonciatif qui opère un rapport épistémique particulier et s’inscrit dans une idéologie scientifique spécifique. </a:t>
            </a:r>
            <a:endParaRPr lang="fr-BE" sz="1800" dirty="0"/>
          </a:p>
          <a:p>
            <a:pPr algn="just"/>
            <a:endParaRPr lang="fr-BE" sz="2000" dirty="0"/>
          </a:p>
          <a:p>
            <a:pPr algn="just"/>
            <a:endParaRPr lang="fr-BE" sz="2000" dirty="0"/>
          </a:p>
        </p:txBody>
      </p:sp>
    </p:spTree>
    <p:extLst>
      <p:ext uri="{BB962C8B-B14F-4D97-AF65-F5344CB8AC3E}">
        <p14:creationId xmlns:p14="http://schemas.microsoft.com/office/powerpoint/2010/main" val="383245405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5. Idéologie(s) &amp; philosophies sous-jacentes </a:t>
            </a:r>
          </a:p>
        </p:txBody>
      </p:sp>
      <p:sp>
        <p:nvSpPr>
          <p:cNvPr id="3" name="Espace réservé du contenu 2"/>
          <p:cNvSpPr>
            <a:spLocks noGrp="1"/>
          </p:cNvSpPr>
          <p:nvPr>
            <p:ph idx="1"/>
          </p:nvPr>
        </p:nvSpPr>
        <p:spPr>
          <a:xfrm>
            <a:off x="677334" y="1930400"/>
            <a:ext cx="8596668" cy="4494463"/>
          </a:xfrm>
        </p:spPr>
        <p:txBody>
          <a:bodyPr>
            <a:normAutofit fontScale="92500" lnSpcReduction="10000"/>
          </a:bodyPr>
          <a:lstStyle/>
          <a:p>
            <a:pPr marL="0" indent="0" algn="just">
              <a:buNone/>
            </a:pPr>
            <a:r>
              <a:rPr lang="fr-BE" sz="2000" b="1" cap="small" dirty="0">
                <a:solidFill>
                  <a:schemeClr val="accent1">
                    <a:lumMod val="75000"/>
                  </a:schemeClr>
                </a:solidFill>
              </a:rPr>
              <a:t>e. Énonciation et </a:t>
            </a:r>
            <a:r>
              <a:rPr lang="fr-BE" sz="2000" b="1" i="1" cap="small" dirty="0">
                <a:solidFill>
                  <a:schemeClr val="accent1">
                    <a:lumMod val="75000"/>
                  </a:schemeClr>
                </a:solidFill>
              </a:rPr>
              <a:t>représentation du réel : </a:t>
            </a:r>
            <a:r>
              <a:rPr lang="fr-BE" sz="2000" b="1" cap="small" dirty="0">
                <a:solidFill>
                  <a:schemeClr val="accent1">
                    <a:lumMod val="75000"/>
                  </a:schemeClr>
                </a:solidFill>
              </a:rPr>
              <a:t>la question mathématique</a:t>
            </a:r>
          </a:p>
          <a:p>
            <a:pPr marL="0" indent="0" algn="just">
              <a:buNone/>
            </a:pPr>
            <a:endParaRPr lang="fr-BE" sz="2000" dirty="0"/>
          </a:p>
          <a:p>
            <a:pPr algn="just"/>
            <a:r>
              <a:rPr lang="fr-BE" dirty="0"/>
              <a:t>Galiléisme milnérien : </a:t>
            </a:r>
          </a:p>
          <a:p>
            <a:pPr lvl="1" algn="just"/>
            <a:r>
              <a:rPr lang="fr-FR" dirty="0"/>
              <a:t>La science linguistique implique une approche galiléenne qui suppose (1) une procédure d’axiomatisation et (2) une procédure de reproduction empirique. (Milner, 1978 ; 2002). Une vraie science ne peut être que galiléenne. </a:t>
            </a:r>
            <a:endParaRPr lang="fr-BE" dirty="0"/>
          </a:p>
          <a:p>
            <a:pPr algn="just"/>
            <a:r>
              <a:rPr lang="fr-BE" dirty="0"/>
              <a:t>Structuralisme : </a:t>
            </a:r>
          </a:p>
          <a:p>
            <a:pPr lvl="1" algn="just"/>
            <a:r>
              <a:rPr lang="fr-FR" dirty="0"/>
              <a:t>Le structuralisme tendrait naturellement vers la formalisation mathématique comme acmé de la formalisation et stade final de toutes les sciences (Marcus 1988).</a:t>
            </a:r>
            <a:endParaRPr lang="fr-BE" dirty="0"/>
          </a:p>
          <a:p>
            <a:pPr algn="just"/>
            <a:r>
              <a:rPr lang="fr-BE" dirty="0"/>
              <a:t>Galiléisme husserlien et modernité scientifique européenne : </a:t>
            </a:r>
          </a:p>
          <a:p>
            <a:pPr lvl="1" algn="just"/>
            <a:r>
              <a:rPr lang="fr-FR" dirty="0"/>
              <a:t>La modernité scientifique occidentale serait caractérisée par un mouvement d’abstraction métrique qui trouve ses origines dans la géométrique grecque et son tournant dans les mathématiques galiléennes. </a:t>
            </a:r>
          </a:p>
          <a:p>
            <a:pPr lvl="1" algn="just"/>
            <a:r>
              <a:rPr lang="fr-FR" dirty="0"/>
              <a:t>Il est possible de mathématiser tout ce qui existe pas un double mouvement : le chomskysme est caractéristique du galiléisme husserlien. </a:t>
            </a:r>
          </a:p>
          <a:p>
            <a:pPr algn="just"/>
            <a:endParaRPr lang="fr-BE" sz="2000" dirty="0"/>
          </a:p>
          <a:p>
            <a:pPr algn="just"/>
            <a:endParaRPr lang="fr-BE" sz="2000" dirty="0"/>
          </a:p>
        </p:txBody>
      </p:sp>
    </p:spTree>
    <p:extLst>
      <p:ext uri="{BB962C8B-B14F-4D97-AF65-F5344CB8AC3E}">
        <p14:creationId xmlns:p14="http://schemas.microsoft.com/office/powerpoint/2010/main" val="394439307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6. Conclusion</a:t>
            </a:r>
          </a:p>
        </p:txBody>
      </p:sp>
      <p:sp>
        <p:nvSpPr>
          <p:cNvPr id="3" name="Espace réservé du contenu 2"/>
          <p:cNvSpPr>
            <a:spLocks noGrp="1"/>
          </p:cNvSpPr>
          <p:nvPr>
            <p:ph idx="1"/>
          </p:nvPr>
        </p:nvSpPr>
        <p:spPr>
          <a:xfrm>
            <a:off x="550506" y="1464906"/>
            <a:ext cx="8723496" cy="4959957"/>
          </a:xfrm>
        </p:spPr>
        <p:txBody>
          <a:bodyPr>
            <a:normAutofit fontScale="92500" lnSpcReduction="20000"/>
          </a:bodyPr>
          <a:lstStyle/>
          <a:p>
            <a:pPr marL="0" indent="0" algn="just">
              <a:buNone/>
            </a:pPr>
            <a:r>
              <a:rPr lang="fr-BE" sz="2000" cap="small" dirty="0">
                <a:solidFill>
                  <a:schemeClr val="accent1">
                    <a:lumMod val="75000"/>
                  </a:schemeClr>
                </a:solidFill>
              </a:rPr>
              <a:t>Situer Culioli</a:t>
            </a:r>
          </a:p>
          <a:p>
            <a:pPr marL="0" indent="0" algn="just">
              <a:buNone/>
            </a:pPr>
            <a:endParaRPr lang="fr-BE" sz="2000" cap="small" dirty="0">
              <a:solidFill>
                <a:schemeClr val="accent1">
                  <a:lumMod val="75000"/>
                </a:schemeClr>
              </a:solidFill>
            </a:endParaRPr>
          </a:p>
          <a:p>
            <a:pPr algn="just"/>
            <a:r>
              <a:rPr lang="fr-BE" sz="2000" dirty="0"/>
              <a:t>Réinscrire les pratiques et les discours scientifiques dans un espace différentié qui envisage les aspects épistémologiques, épistémiques et idéologiques.</a:t>
            </a:r>
          </a:p>
          <a:p>
            <a:pPr algn="just"/>
            <a:r>
              <a:rPr lang="fr-BE" sz="2000" dirty="0"/>
              <a:t>Antoine Culioli défend une vision de la linguistique restreinte (par opposition aux </a:t>
            </a:r>
            <a:r>
              <a:rPr lang="fr-BE" sz="2000" i="1" dirty="0"/>
              <a:t>sciences du langage</a:t>
            </a:r>
            <a:r>
              <a:rPr lang="fr-BE" sz="2000" dirty="0"/>
              <a:t>), autonome et résistant aux hétéronomies multiples en définissant son objet comme l’étude du langage à partir des langues. </a:t>
            </a:r>
          </a:p>
          <a:p>
            <a:pPr algn="just"/>
            <a:r>
              <a:rPr lang="fr-BE" sz="2000" dirty="0"/>
              <a:t>Cette vision s’appuie sur une approche simultanément anti-positiviste, anti-empirique et anti-formaliste : il n’est pas possible de formuler des lois générales, il ne faut pas en rester à une casuistique ou à un empirisme naïf, il ne faut confondre le réel et le modèle et penser que tout est représentable. </a:t>
            </a:r>
          </a:p>
          <a:p>
            <a:pPr algn="just"/>
            <a:r>
              <a:rPr lang="fr-BE" sz="2000" dirty="0"/>
              <a:t>La tâche du linguiste est une tâche de représentation médiate d’opérations mentales de production d’un énoncé. Cette représentation repose sur un appareil métalinguistique mathématisé, au sens sténographique. </a:t>
            </a:r>
          </a:p>
          <a:p>
            <a:pPr algn="just"/>
            <a:endParaRPr lang="fr-BE" sz="2000" dirty="0"/>
          </a:p>
        </p:txBody>
      </p:sp>
    </p:spTree>
    <p:extLst>
      <p:ext uri="{BB962C8B-B14F-4D97-AF65-F5344CB8AC3E}">
        <p14:creationId xmlns:p14="http://schemas.microsoft.com/office/powerpoint/2010/main" val="196408156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5. Idéologie(s) &amp; philosophies sous-jacentes </a:t>
            </a:r>
          </a:p>
        </p:txBody>
      </p:sp>
      <p:sp>
        <p:nvSpPr>
          <p:cNvPr id="3" name="Espace réservé du contenu 2"/>
          <p:cNvSpPr>
            <a:spLocks noGrp="1"/>
          </p:cNvSpPr>
          <p:nvPr>
            <p:ph idx="1"/>
          </p:nvPr>
        </p:nvSpPr>
        <p:spPr>
          <a:xfrm>
            <a:off x="677334" y="2160589"/>
            <a:ext cx="8596668" cy="4264274"/>
          </a:xfrm>
        </p:spPr>
        <p:txBody>
          <a:bodyPr>
            <a:normAutofit/>
          </a:bodyPr>
          <a:lstStyle/>
          <a:p>
            <a:pPr algn="just"/>
            <a:r>
              <a:rPr lang="fr-BE" sz="2000" dirty="0"/>
              <a:t>Rejet du positivisme (« cercle magique de l’idéologie positiviste » (Culioli, 1968)) qui énonce des lois générales et qui s’intéresse aux langues plus qu’au langage. </a:t>
            </a:r>
          </a:p>
          <a:p>
            <a:pPr algn="just"/>
            <a:r>
              <a:rPr lang="fr-BE" sz="2000" dirty="0"/>
              <a:t>Rejet du formalisme (néo-positivisme ou empirisme logique) : posture idéalisante qui confond les propriétés du modèle avec les propriétés de l’objet. Construction mathématique </a:t>
            </a:r>
            <a:r>
              <a:rPr lang="fr-BE" sz="2000" i="1" dirty="0"/>
              <a:t>a priori</a:t>
            </a:r>
            <a:r>
              <a:rPr lang="fr-BE" sz="2000" dirty="0"/>
              <a:t>.</a:t>
            </a:r>
          </a:p>
          <a:p>
            <a:pPr algn="just"/>
            <a:r>
              <a:rPr lang="fr-BE" sz="2000" dirty="0"/>
              <a:t>Rejet de l’empirisme («empirisme ‘naïf’ ou ‘spontané’ (Culioli, 1968)) qui ne cherche pas à saisir ce qu’il y a au-delà des formes morphologiques, c’est-à-dire les formes abstraites (par ex. la </a:t>
            </a:r>
            <a:r>
              <a:rPr lang="fr-BE" sz="2000" i="1" dirty="0"/>
              <a:t>lexis</a:t>
            </a:r>
            <a:r>
              <a:rPr lang="fr-BE" sz="2000" dirty="0"/>
              <a:t>). </a:t>
            </a:r>
          </a:p>
          <a:p>
            <a:pPr algn="just"/>
            <a:r>
              <a:rPr lang="fr-BE" sz="2000" dirty="0"/>
              <a:t>Rejet de l’empirico-formalisme chomskyen qui inverse le rapport entre le réel et le modèle. </a:t>
            </a:r>
          </a:p>
        </p:txBody>
      </p:sp>
    </p:spTree>
    <p:extLst>
      <p:ext uri="{BB962C8B-B14F-4D97-AF65-F5344CB8AC3E}">
        <p14:creationId xmlns:p14="http://schemas.microsoft.com/office/powerpoint/2010/main" val="24298217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6. Conclusion</a:t>
            </a:r>
          </a:p>
        </p:txBody>
      </p:sp>
      <p:sp>
        <p:nvSpPr>
          <p:cNvPr id="3" name="Espace réservé du contenu 2"/>
          <p:cNvSpPr>
            <a:spLocks noGrp="1"/>
          </p:cNvSpPr>
          <p:nvPr>
            <p:ph idx="1"/>
          </p:nvPr>
        </p:nvSpPr>
        <p:spPr>
          <a:xfrm>
            <a:off x="677334" y="1930400"/>
            <a:ext cx="8596668" cy="4494463"/>
          </a:xfrm>
        </p:spPr>
        <p:txBody>
          <a:bodyPr>
            <a:normAutofit fontScale="92500" lnSpcReduction="10000"/>
          </a:bodyPr>
          <a:lstStyle/>
          <a:p>
            <a:pPr algn="just"/>
            <a:r>
              <a:rPr lang="fr-BE" sz="2000" dirty="0"/>
              <a:t>Approche qui part du particulier, non pour former des lois, mais un système de représentation des opérations appliquées, au-delà d’une perspective communicationnelle, en considérant que tout n’est pas représentable. </a:t>
            </a:r>
          </a:p>
          <a:p>
            <a:pPr algn="just"/>
            <a:r>
              <a:rPr lang="fr-BE" sz="2000" dirty="0"/>
              <a:t>La notion d’énonciation s’inscrit dans un débat linguistique et philosophique plus large à savoir l’opposition structurante entre la Loi et la Vie (Gadet 1971 ; Gadet &amp; Pêcheux, 1981) : la langue et la parole, le système et la créativité, la contrainte et la liberté. Cette opposition réapparaît, tendanciellement, dans la question sémantique et discursive. </a:t>
            </a:r>
          </a:p>
          <a:p>
            <a:pPr algn="just"/>
            <a:r>
              <a:rPr lang="fr-BE" sz="2000" dirty="0"/>
              <a:t>Cette opposition s’articule avec d’autres structurations philosophiques : l’opposition sociologisme/logicisme, l’opposition anti-fonctionnalisme/fonctionnalisme, l’opposition anti-behaviorisme/behaviorisme. </a:t>
            </a:r>
          </a:p>
          <a:p>
            <a:pPr algn="just"/>
            <a:r>
              <a:rPr lang="fr-BE" sz="2000" dirty="0"/>
              <a:t>La vision du </a:t>
            </a:r>
            <a:r>
              <a:rPr lang="fr-BE" sz="2000" i="1" dirty="0"/>
              <a:t>sujet</a:t>
            </a:r>
            <a:r>
              <a:rPr lang="fr-BE" sz="2000" dirty="0"/>
              <a:t> comme entité subjective, libre, capable de création &gt;&lt; vision matérialiste du </a:t>
            </a:r>
            <a:r>
              <a:rPr lang="fr-BE" sz="2000" i="1" dirty="0"/>
              <a:t>sujet </a:t>
            </a:r>
            <a:r>
              <a:rPr lang="fr-BE" sz="2000" dirty="0"/>
              <a:t>au sens marxiste. </a:t>
            </a:r>
            <a:endParaRPr lang="fr-BE" sz="2000" i="1" dirty="0"/>
          </a:p>
          <a:p>
            <a:pPr algn="just"/>
            <a:endParaRPr lang="fr-BE" sz="2000" dirty="0"/>
          </a:p>
        </p:txBody>
      </p:sp>
    </p:spTree>
    <p:extLst>
      <p:ext uri="{BB962C8B-B14F-4D97-AF65-F5344CB8AC3E}">
        <p14:creationId xmlns:p14="http://schemas.microsoft.com/office/powerpoint/2010/main" val="21273148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609600"/>
            <a:ext cx="8820996" cy="1320800"/>
          </a:xfrm>
        </p:spPr>
        <p:txBody>
          <a:bodyPr/>
          <a:lstStyle/>
          <a:p>
            <a:r>
              <a:rPr lang="fr-BE" dirty="0"/>
              <a:t>2. Contexte épistémologique &amp; historique</a:t>
            </a:r>
          </a:p>
        </p:txBody>
      </p:sp>
      <p:sp>
        <p:nvSpPr>
          <p:cNvPr id="3" name="Espace réservé du contenu 2"/>
          <p:cNvSpPr>
            <a:spLocks noGrp="1"/>
          </p:cNvSpPr>
          <p:nvPr>
            <p:ph idx="1"/>
          </p:nvPr>
        </p:nvSpPr>
        <p:spPr/>
        <p:txBody>
          <a:bodyPr/>
          <a:lstStyle/>
          <a:p>
            <a:r>
              <a:rPr lang="fr-BE" dirty="0"/>
              <a:t>Pour appréhender les travaux d’Antoine Culioli, il faut se replonger dans un contexte épistémologique et historique précis. </a:t>
            </a:r>
          </a:p>
          <a:p>
            <a:pPr algn="just"/>
            <a:r>
              <a:rPr lang="fr-BE" dirty="0"/>
              <a:t>Quelques éléments de biographie </a:t>
            </a:r>
          </a:p>
          <a:p>
            <a:pPr lvl="1" algn="just"/>
            <a:r>
              <a:rPr lang="fr-BE" dirty="0"/>
              <a:t>Antoine Culioli (1924-2018)</a:t>
            </a:r>
          </a:p>
          <a:p>
            <a:pPr lvl="1" algn="just"/>
            <a:r>
              <a:rPr lang="fr-BE" dirty="0"/>
              <a:t>Promotion 1944 à l’ENS (20 ans)</a:t>
            </a:r>
          </a:p>
          <a:p>
            <a:pPr lvl="1" algn="just"/>
            <a:r>
              <a:rPr lang="fr-BE" dirty="0"/>
              <a:t>Thèse de doctorat en 1960 (36 ans)</a:t>
            </a:r>
          </a:p>
          <a:p>
            <a:pPr lvl="1" algn="just"/>
            <a:r>
              <a:rPr lang="fr-BE" dirty="0"/>
              <a:t>Séminaire de linguistique formelle à l’ENS en 1963 (39 ans)</a:t>
            </a:r>
          </a:p>
          <a:p>
            <a:pPr lvl="1" algn="just"/>
            <a:r>
              <a:rPr lang="fr-BE" dirty="0"/>
              <a:t>Publication dans une revue étudiante de son programme en 1968 (44 ans)</a:t>
            </a:r>
          </a:p>
          <a:p>
            <a:pPr lvl="1" algn="just"/>
            <a:r>
              <a:rPr lang="fr-BE" dirty="0"/>
              <a:t>Fondation de Paris VII en 1970 (46 ans)</a:t>
            </a:r>
          </a:p>
          <a:p>
            <a:pPr lvl="1" algn="just"/>
            <a:r>
              <a:rPr lang="fr-BE" dirty="0"/>
              <a:t>DRL en 1972 (48 ans)</a:t>
            </a:r>
          </a:p>
        </p:txBody>
      </p:sp>
    </p:spTree>
    <p:extLst>
      <p:ext uri="{BB962C8B-B14F-4D97-AF65-F5344CB8AC3E}">
        <p14:creationId xmlns:p14="http://schemas.microsoft.com/office/powerpoint/2010/main" val="2758819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609600"/>
            <a:ext cx="8820996" cy="1320800"/>
          </a:xfrm>
        </p:spPr>
        <p:txBody>
          <a:bodyPr/>
          <a:lstStyle/>
          <a:p>
            <a:r>
              <a:rPr lang="fr-BE" dirty="0"/>
              <a:t>2. Contexte épistémologique &amp; historique</a:t>
            </a:r>
          </a:p>
        </p:txBody>
      </p:sp>
      <p:sp>
        <p:nvSpPr>
          <p:cNvPr id="3" name="Espace réservé du contenu 2"/>
          <p:cNvSpPr>
            <a:spLocks noGrp="1"/>
          </p:cNvSpPr>
          <p:nvPr>
            <p:ph idx="1"/>
          </p:nvPr>
        </p:nvSpPr>
        <p:spPr>
          <a:xfrm>
            <a:off x="476250" y="1466850"/>
            <a:ext cx="8782050" cy="5124450"/>
          </a:xfrm>
        </p:spPr>
        <p:txBody>
          <a:bodyPr>
            <a:normAutofit fontScale="77500" lnSpcReduction="20000"/>
          </a:bodyPr>
          <a:lstStyle/>
          <a:p>
            <a:r>
              <a:rPr lang="fr-BE" dirty="0"/>
              <a:t>Quelques repères pour saisir l’époque : </a:t>
            </a:r>
          </a:p>
          <a:p>
            <a:pPr lvl="1"/>
            <a:r>
              <a:rPr lang="fr-BE" sz="1900" dirty="0"/>
              <a:t>1920 : Structuralisme linguistique (J-C. Milner)</a:t>
            </a:r>
          </a:p>
          <a:p>
            <a:pPr lvl="1"/>
            <a:r>
              <a:rPr lang="fr-BE" sz="1900" dirty="0"/>
              <a:t>1929 : Affiliation saussurienne des linguistes structuralistes (Puech)</a:t>
            </a:r>
          </a:p>
          <a:p>
            <a:pPr lvl="1"/>
            <a:r>
              <a:rPr lang="fr-BE" sz="1900" dirty="0"/>
              <a:t>1945 : Premier usage du terme «structuraliste »</a:t>
            </a:r>
          </a:p>
          <a:p>
            <a:pPr lvl="1"/>
            <a:r>
              <a:rPr lang="fr-BE" sz="1900" dirty="0"/>
              <a:t>1950 : Création d’une section linguistique au CNRS</a:t>
            </a:r>
          </a:p>
          <a:p>
            <a:pPr lvl="1"/>
            <a:r>
              <a:rPr lang="fr-BE" sz="1900" dirty="0"/>
              <a:t>1955 : Retour d’André Martinet en France</a:t>
            </a:r>
          </a:p>
          <a:p>
            <a:pPr lvl="1"/>
            <a:r>
              <a:rPr lang="fr-BE" sz="1900" dirty="0"/>
              <a:t>1956 : Éclosion du structuralisme [philosophique] (Dosse)</a:t>
            </a:r>
          </a:p>
          <a:p>
            <a:pPr lvl="1"/>
            <a:r>
              <a:rPr lang="fr-BE" sz="1900" dirty="0"/>
              <a:t>1956 : premiers textes de Chomsky (</a:t>
            </a:r>
            <a:r>
              <a:rPr lang="fr-BE" sz="1900" i="1" dirty="0"/>
              <a:t>Word</a:t>
            </a:r>
            <a:r>
              <a:rPr lang="fr-BE" sz="1900" dirty="0"/>
              <a:t>)</a:t>
            </a:r>
          </a:p>
          <a:p>
            <a:pPr lvl="1"/>
            <a:r>
              <a:rPr lang="fr-BE" sz="1900" dirty="0"/>
              <a:t>1960 Création du CERM par Marcelle Cohen</a:t>
            </a:r>
          </a:p>
          <a:p>
            <a:pPr lvl="1"/>
            <a:r>
              <a:rPr lang="fr-BE" sz="1900" dirty="0"/>
              <a:t>1965 : Publication de </a:t>
            </a:r>
            <a:r>
              <a:rPr lang="fr-BE" sz="1900" i="1" dirty="0"/>
              <a:t>Lire le capital</a:t>
            </a:r>
            <a:r>
              <a:rPr lang="fr-BE" sz="1900" dirty="0"/>
              <a:t> par Althusser (avec </a:t>
            </a:r>
            <a:r>
              <a:rPr lang="fr-BE" sz="1900" dirty="0" err="1"/>
              <a:t>Balibar</a:t>
            </a:r>
            <a:r>
              <a:rPr lang="fr-BE" sz="1900" dirty="0"/>
              <a:t>, </a:t>
            </a:r>
            <a:r>
              <a:rPr lang="fr-BE" sz="1900" dirty="0" err="1"/>
              <a:t>Rancière</a:t>
            </a:r>
            <a:r>
              <a:rPr lang="fr-BE" sz="1900" dirty="0"/>
              <a:t>, etc.)</a:t>
            </a:r>
          </a:p>
          <a:p>
            <a:pPr lvl="1"/>
            <a:r>
              <a:rPr lang="fr-BE" sz="1900" dirty="0"/>
              <a:t>1966 : Publication des </a:t>
            </a:r>
            <a:r>
              <a:rPr lang="fr-BE" sz="1900" i="1" dirty="0"/>
              <a:t>Écrits </a:t>
            </a:r>
            <a:r>
              <a:rPr lang="fr-BE" sz="1900" dirty="0"/>
              <a:t>de Lacan &amp; Publication de </a:t>
            </a:r>
            <a:r>
              <a:rPr lang="fr-BE" sz="1900" i="1" dirty="0"/>
              <a:t>Les mots et les choses de </a:t>
            </a:r>
            <a:r>
              <a:rPr lang="fr-BE" sz="1900" dirty="0"/>
              <a:t>Foucault</a:t>
            </a:r>
          </a:p>
          <a:p>
            <a:pPr lvl="1"/>
            <a:r>
              <a:rPr lang="fr-BE" sz="1900" dirty="0"/>
              <a:t>1968 : Création de Vincennes</a:t>
            </a:r>
          </a:p>
          <a:p>
            <a:pPr lvl="1"/>
            <a:r>
              <a:rPr lang="fr-BE" sz="1900" dirty="0"/>
              <a:t>1969 : Élection de Foucault au Collège de France</a:t>
            </a:r>
          </a:p>
          <a:p>
            <a:pPr lvl="1"/>
            <a:r>
              <a:rPr lang="fr-BE" sz="1900" dirty="0"/>
              <a:t>1971 : Première traduction de Chomsky par J-C. Milner</a:t>
            </a:r>
          </a:p>
          <a:p>
            <a:pPr lvl="1"/>
            <a:r>
              <a:rPr lang="fr-BE" sz="1900" dirty="0"/>
              <a:t>1972 : Séminaire XX de Lacan</a:t>
            </a:r>
          </a:p>
          <a:p>
            <a:pPr lvl="1"/>
            <a:r>
              <a:rPr lang="fr-BE" sz="1900" dirty="0"/>
              <a:t>1982-83 : Notes de DEA de Culioli</a:t>
            </a:r>
          </a:p>
          <a:p>
            <a:pPr lvl="1"/>
            <a:endParaRPr lang="fr-BE" dirty="0"/>
          </a:p>
        </p:txBody>
      </p:sp>
    </p:spTree>
    <p:extLst>
      <p:ext uri="{BB962C8B-B14F-4D97-AF65-F5344CB8AC3E}">
        <p14:creationId xmlns:p14="http://schemas.microsoft.com/office/powerpoint/2010/main" val="6897172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609600"/>
            <a:ext cx="8820996" cy="1320800"/>
          </a:xfrm>
        </p:spPr>
        <p:txBody>
          <a:bodyPr/>
          <a:lstStyle/>
          <a:p>
            <a:r>
              <a:rPr lang="fr-BE" dirty="0"/>
              <a:t>2. Contexte épistémologique &amp; historique</a:t>
            </a:r>
          </a:p>
        </p:txBody>
      </p:sp>
      <p:sp>
        <p:nvSpPr>
          <p:cNvPr id="3" name="Espace réservé du contenu 2"/>
          <p:cNvSpPr>
            <a:spLocks noGrp="1"/>
          </p:cNvSpPr>
          <p:nvPr>
            <p:ph idx="1"/>
          </p:nvPr>
        </p:nvSpPr>
        <p:spPr>
          <a:xfrm>
            <a:off x="476250" y="1466850"/>
            <a:ext cx="8782050" cy="5124450"/>
          </a:xfrm>
        </p:spPr>
        <p:txBody>
          <a:bodyPr>
            <a:normAutofit/>
          </a:bodyPr>
          <a:lstStyle/>
          <a:p>
            <a:r>
              <a:rPr lang="fr-BE" dirty="0"/>
              <a:t>Le structuralisme philosophique est à son apogée (Lacan, Althusser, Foucault, Greimas, Barthes)</a:t>
            </a:r>
          </a:p>
          <a:p>
            <a:r>
              <a:rPr lang="fr-BE" sz="1900" dirty="0"/>
              <a:t>La linguistique marxiste est </a:t>
            </a:r>
            <a:r>
              <a:rPr lang="fr-BE" sz="1900" i="1" dirty="0"/>
              <a:t>a priori </a:t>
            </a:r>
            <a:r>
              <a:rPr lang="fr-BE" sz="1900" dirty="0"/>
              <a:t>dépassée… mais le marxisme (sous sa forme althussérienne) reste une référence philosophique. </a:t>
            </a:r>
          </a:p>
          <a:p>
            <a:r>
              <a:rPr lang="fr-BE" sz="1900" dirty="0"/>
              <a:t>Émergence d’un poststructuralisme dans les années 1960-1970 (étiquette critiquable)</a:t>
            </a:r>
          </a:p>
          <a:p>
            <a:r>
              <a:rPr lang="fr-BE" sz="1900" dirty="0"/>
              <a:t>Période d’effervescence intellectuelle : création de Vincennes et de Paris VII ; puissance intellectuelle de l’ENS et de l’EPHE</a:t>
            </a:r>
          </a:p>
          <a:p>
            <a:r>
              <a:rPr lang="fr-BE" sz="1900" dirty="0"/>
              <a:t>Période d’interdisciplinarité : philosophie, psychanalyse, linguistique, mathématiques et sciences formelles, etc. </a:t>
            </a:r>
          </a:p>
          <a:p>
            <a:pPr lvl="1"/>
            <a:endParaRPr lang="fr-BE" dirty="0"/>
          </a:p>
        </p:txBody>
      </p:sp>
    </p:spTree>
    <p:extLst>
      <p:ext uri="{BB962C8B-B14F-4D97-AF65-F5344CB8AC3E}">
        <p14:creationId xmlns:p14="http://schemas.microsoft.com/office/powerpoint/2010/main" val="3610943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609600"/>
            <a:ext cx="8820996" cy="1320800"/>
          </a:xfrm>
        </p:spPr>
        <p:txBody>
          <a:bodyPr/>
          <a:lstStyle/>
          <a:p>
            <a:r>
              <a:rPr lang="fr-BE" dirty="0"/>
              <a:t>2. Contexte épistémologique &amp; historique</a:t>
            </a:r>
          </a:p>
        </p:txBody>
      </p:sp>
      <p:sp>
        <p:nvSpPr>
          <p:cNvPr id="3" name="Espace réservé du contenu 2"/>
          <p:cNvSpPr>
            <a:spLocks noGrp="1"/>
          </p:cNvSpPr>
          <p:nvPr>
            <p:ph idx="1"/>
          </p:nvPr>
        </p:nvSpPr>
        <p:spPr>
          <a:xfrm>
            <a:off x="677333" y="2160589"/>
            <a:ext cx="8727923" cy="4389501"/>
          </a:xfrm>
        </p:spPr>
        <p:txBody>
          <a:bodyPr>
            <a:normAutofit lnSpcReduction="10000"/>
          </a:bodyPr>
          <a:lstStyle/>
          <a:p>
            <a:pPr algn="just"/>
            <a:r>
              <a:rPr lang="fr-BE" dirty="0"/>
              <a:t>La notion d’énonciation n’existe pas. Il y a </a:t>
            </a:r>
            <a:r>
              <a:rPr lang="fr-BE" i="1" dirty="0"/>
              <a:t>des </a:t>
            </a:r>
            <a:r>
              <a:rPr lang="fr-BE" dirty="0"/>
              <a:t>notions d’énonciation qui s’inscrivent dans logiques épistémologiques, épistémiques et idéologiques distinctes. Le terme </a:t>
            </a:r>
            <a:r>
              <a:rPr lang="fr-BE" i="1" dirty="0"/>
              <a:t>énonciation </a:t>
            </a:r>
            <a:r>
              <a:rPr lang="fr-BE" dirty="0"/>
              <a:t>trouve toutefois son origine dans la psychanalyse (particulièrement utilisé par Lacan).</a:t>
            </a:r>
            <a:endParaRPr lang="fr-BE" i="1" dirty="0"/>
          </a:p>
          <a:p>
            <a:pPr algn="just"/>
            <a:r>
              <a:rPr lang="fr-BE" dirty="0"/>
              <a:t>L’</a:t>
            </a:r>
            <a:r>
              <a:rPr lang="fr-BE" b="1" dirty="0"/>
              <a:t>acte d’énonciation </a:t>
            </a:r>
            <a:r>
              <a:rPr lang="fr-BE" dirty="0"/>
              <a:t>chez Benveniste n’est pas l’</a:t>
            </a:r>
            <a:r>
              <a:rPr lang="fr-BE" b="1" dirty="0"/>
              <a:t>énonciation comme processus</a:t>
            </a:r>
            <a:r>
              <a:rPr lang="fr-BE" dirty="0"/>
              <a:t> chez Culioli qui n’est pas la </a:t>
            </a:r>
            <a:r>
              <a:rPr lang="fr-BE" b="1" dirty="0"/>
              <a:t>praxis énonciative </a:t>
            </a:r>
            <a:r>
              <a:rPr lang="fr-BE" dirty="0"/>
              <a:t>chez Fontanille qui n’est pas la </a:t>
            </a:r>
            <a:r>
              <a:rPr lang="fr-BE" b="1" dirty="0"/>
              <a:t>scène d’énonciation </a:t>
            </a:r>
            <a:r>
              <a:rPr lang="fr-BE" dirty="0"/>
              <a:t>chez Maingueneau. </a:t>
            </a:r>
          </a:p>
          <a:p>
            <a:pPr algn="just"/>
            <a:r>
              <a:rPr lang="fr-BE" dirty="0"/>
              <a:t>L’énonciation suppose plusieurs articulations avec : </a:t>
            </a:r>
          </a:p>
          <a:p>
            <a:pPr lvl="1" algn="just"/>
            <a:r>
              <a:rPr lang="fr-BE" dirty="0"/>
              <a:t>La notion de discours et d’énoncés</a:t>
            </a:r>
          </a:p>
          <a:p>
            <a:pPr lvl="1" algn="just"/>
            <a:r>
              <a:rPr lang="fr-BE" dirty="0"/>
              <a:t>La notion de sujet/locuteur/énonciateur</a:t>
            </a:r>
          </a:p>
          <a:p>
            <a:pPr lvl="1" algn="just"/>
            <a:r>
              <a:rPr lang="fr-BE" dirty="0"/>
              <a:t>La notion de sémantique (formelle et discursive)</a:t>
            </a:r>
          </a:p>
          <a:p>
            <a:pPr lvl="1" algn="just"/>
            <a:r>
              <a:rPr lang="fr-BE" dirty="0"/>
              <a:t>La notion de langue et de parole</a:t>
            </a:r>
          </a:p>
          <a:p>
            <a:pPr algn="just"/>
            <a:r>
              <a:rPr lang="fr-BE" dirty="0"/>
              <a:t>Autrement dit, la notion d’énonciation pose la question du </a:t>
            </a:r>
            <a:r>
              <a:rPr lang="fr-BE" b="1" dirty="0"/>
              <a:t>sujet</a:t>
            </a:r>
            <a:r>
              <a:rPr lang="fr-BE" dirty="0"/>
              <a:t> et de sa </a:t>
            </a:r>
            <a:r>
              <a:rPr lang="fr-BE" b="1" dirty="0"/>
              <a:t>liberté</a:t>
            </a:r>
            <a:r>
              <a:rPr lang="fr-BE" dirty="0"/>
              <a:t>. </a:t>
            </a:r>
          </a:p>
          <a:p>
            <a:pPr algn="just"/>
            <a:endParaRPr lang="fr-BE" dirty="0"/>
          </a:p>
        </p:txBody>
      </p:sp>
    </p:spTree>
    <p:extLst>
      <p:ext uri="{BB962C8B-B14F-4D97-AF65-F5344CB8AC3E}">
        <p14:creationId xmlns:p14="http://schemas.microsoft.com/office/powerpoint/2010/main" val="39996256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609600"/>
            <a:ext cx="8820996" cy="1320800"/>
          </a:xfrm>
        </p:spPr>
        <p:txBody>
          <a:bodyPr/>
          <a:lstStyle/>
          <a:p>
            <a:r>
              <a:rPr lang="fr-BE" dirty="0"/>
              <a:t>2. Contexte épistémologique &amp; historique</a:t>
            </a:r>
          </a:p>
        </p:txBody>
      </p:sp>
      <p:sp>
        <p:nvSpPr>
          <p:cNvPr id="3" name="Espace réservé du contenu 2"/>
          <p:cNvSpPr>
            <a:spLocks noGrp="1"/>
          </p:cNvSpPr>
          <p:nvPr>
            <p:ph idx="1"/>
          </p:nvPr>
        </p:nvSpPr>
        <p:spPr>
          <a:xfrm>
            <a:off x="723870" y="1930400"/>
            <a:ext cx="8727923" cy="4389501"/>
          </a:xfrm>
        </p:spPr>
        <p:txBody>
          <a:bodyPr>
            <a:normAutofit/>
          </a:bodyPr>
          <a:lstStyle/>
          <a:p>
            <a:pPr algn="just"/>
            <a:r>
              <a:rPr lang="fr-BE" dirty="0"/>
              <a:t>L’énonciation n’est pas, à l’origine, un terme linguistique. On ne le retrouve pas chez Benveniste (qui parle de sujet ou d’</a:t>
            </a:r>
            <a:r>
              <a:rPr lang="fr-BE" i="1" dirty="0"/>
              <a:t>ego</a:t>
            </a:r>
            <a:r>
              <a:rPr lang="fr-BE" dirty="0"/>
              <a:t>) ; ou ne le trouve que tardivement chez Culioli, lorsque le terme a pris de l’ampleur. </a:t>
            </a:r>
          </a:p>
          <a:p>
            <a:pPr algn="just"/>
            <a:r>
              <a:rPr lang="fr-FR" dirty="0"/>
              <a:t>L’énonciation est une notion psychanalytique. </a:t>
            </a:r>
          </a:p>
          <a:p>
            <a:pPr algn="just"/>
            <a:r>
              <a:rPr lang="fr-FR" dirty="0"/>
              <a:t>En 1978, J-C. Milner utilise le terme d’énonciation dans un ouvrage linguistique et le glose : indique que le terme n’est pas inscrit dans le champ de la linguistique. </a:t>
            </a:r>
            <a:endParaRPr lang="fr-BE" dirty="0"/>
          </a:p>
          <a:p>
            <a:pPr algn="just"/>
            <a:r>
              <a:rPr lang="fr-BE" dirty="0"/>
              <a:t>La notion d’</a:t>
            </a:r>
            <a:r>
              <a:rPr lang="fr-BE" i="1" dirty="0"/>
              <a:t>énonciation</a:t>
            </a:r>
            <a:r>
              <a:rPr lang="fr-BE" dirty="0"/>
              <a:t> est à inscrire dans le structuralisme et dans son dépassement, simultanément. </a:t>
            </a:r>
          </a:p>
        </p:txBody>
      </p:sp>
    </p:spTree>
    <p:extLst>
      <p:ext uri="{BB962C8B-B14F-4D97-AF65-F5344CB8AC3E}">
        <p14:creationId xmlns:p14="http://schemas.microsoft.com/office/powerpoint/2010/main" val="1219890872"/>
      </p:ext>
    </p:extLst>
  </p:cSld>
  <p:clrMapOvr>
    <a:masterClrMapping/>
  </p:clrMapOvr>
</p:sld>
</file>

<file path=ppt/theme/theme1.xml><?xml version="1.0" encoding="utf-8"?>
<a:theme xmlns:a="http://schemas.openxmlformats.org/drawingml/2006/main" name="Facette">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1069</TotalTime>
  <Words>3553</Words>
  <Application>Microsoft Office PowerPoint</Application>
  <PresentationFormat>Grand écran</PresentationFormat>
  <Paragraphs>336</Paragraphs>
  <Slides>46</Slides>
  <Notes>8</Notes>
  <HiddenSlides>0</HiddenSlides>
  <MMClips>0</MMClips>
  <ScaleCrop>false</ScaleCrop>
  <HeadingPairs>
    <vt:vector size="4" baseType="variant">
      <vt:variant>
        <vt:lpstr>Thème</vt:lpstr>
      </vt:variant>
      <vt:variant>
        <vt:i4>1</vt:i4>
      </vt:variant>
      <vt:variant>
        <vt:lpstr>Titres des diapositives</vt:lpstr>
      </vt:variant>
      <vt:variant>
        <vt:i4>46</vt:i4>
      </vt:variant>
    </vt:vector>
  </HeadingPairs>
  <TitlesOfParts>
    <vt:vector size="47" baseType="lpstr">
      <vt:lpstr>Facette</vt:lpstr>
      <vt:lpstr>La notion d’énonciation</vt:lpstr>
      <vt:lpstr>1. Plan et problématique</vt:lpstr>
      <vt:lpstr>1. Plan et problématique</vt:lpstr>
      <vt:lpstr>1. Plan et problématique</vt:lpstr>
      <vt:lpstr>2. Contexte épistémologique &amp; historique</vt:lpstr>
      <vt:lpstr>2. Contexte épistémologique &amp; historique</vt:lpstr>
      <vt:lpstr>2. Contexte épistémologique &amp; historique</vt:lpstr>
      <vt:lpstr>2. Contexte épistémologique &amp; historique</vt:lpstr>
      <vt:lpstr>2. Contexte épistémologique &amp; historique</vt:lpstr>
      <vt:lpstr>3. Benveniste &amp; Culioli : approche comparative</vt:lpstr>
      <vt:lpstr>3. Benveniste &amp; Culioli : approche comparative</vt:lpstr>
      <vt:lpstr>3. Benveniste &amp; Culioli : approche comparative</vt:lpstr>
      <vt:lpstr>3. Benveniste &amp; Culioli : approche comparative</vt:lpstr>
      <vt:lpstr>3. Benveniste &amp; Culioli : approche comparative</vt:lpstr>
      <vt:lpstr>3. Benveniste &amp; Culioli : approche comparative</vt:lpstr>
      <vt:lpstr>3. Benveniste &amp; Culioli : approche comparative</vt:lpstr>
      <vt:lpstr>3. Benveniste &amp; Culioli : approche comparative</vt:lpstr>
      <vt:lpstr>3. Benveniste &amp; Culioli : approche comparative</vt:lpstr>
      <vt:lpstr>4. Culioli : aspects théoriques et formulaïques</vt:lpstr>
      <vt:lpstr>4. Culioli : aspects théoriques et formulaïques</vt:lpstr>
      <vt:lpstr>4. Culioli : aspects théoriques et formulaïques</vt:lpstr>
      <vt:lpstr>4. Culioli : aspects théoriques et formulaïques</vt:lpstr>
      <vt:lpstr>4. Culioli : aspects théoriques et formulaïques</vt:lpstr>
      <vt:lpstr>4. Culioli : aspects théoriques et formulaïques</vt:lpstr>
      <vt:lpstr>4. Culioli : aspects théoriques et formulaïques</vt:lpstr>
      <vt:lpstr>5. Idéologie(s) &amp; philosophies sous-jacentes </vt:lpstr>
      <vt:lpstr>5. Idéologie(s) &amp; philosophies sous-jacentes </vt:lpstr>
      <vt:lpstr>5. Idéologie(s) &amp; philosophies sous-jacentes </vt:lpstr>
      <vt:lpstr>5. Idéologie(s) &amp; philosophies sous-jacentes. </vt:lpstr>
      <vt:lpstr>5. Idéologie(s) &amp; philosophies sous-jacentes </vt:lpstr>
      <vt:lpstr>5. Idéologie(s) &amp; philosophies sous-jacentes </vt:lpstr>
      <vt:lpstr>5. Idéologie(s) &amp; philosophies sous-jacentes </vt:lpstr>
      <vt:lpstr>5. Idéologie(s) &amp; philosophies sous-jacentes </vt:lpstr>
      <vt:lpstr>5. Idéologie(s) &amp; philosophies sous-jacentes </vt:lpstr>
      <vt:lpstr>5. Idéologie(s) &amp; philosophies sous-jacentes </vt:lpstr>
      <vt:lpstr>5. Idéologie(s) &amp; philosophies sous-jacentes </vt:lpstr>
      <vt:lpstr>5. Idéologie(s) &amp; philosophies sous-jacentes </vt:lpstr>
      <vt:lpstr>5. Idéologie(s) &amp; philosophies sous-jacentes </vt:lpstr>
      <vt:lpstr>5. Idéologie(s) &amp; philosophies sous-jacentes </vt:lpstr>
      <vt:lpstr>5. Idéologie(s) &amp; philosophies sous-jacentes </vt:lpstr>
      <vt:lpstr>5. Idéologie(s) &amp; philosophies sous-jacentes </vt:lpstr>
      <vt:lpstr>5. Idéologie(s) &amp; philosophies sous-jacentes </vt:lpstr>
      <vt:lpstr>5. Idéologie(s) &amp; philosophies sous-jacentes </vt:lpstr>
      <vt:lpstr>6. Conclusion</vt:lpstr>
      <vt:lpstr>5. Idéologie(s) &amp; philosophies sous-jacentes </vt:lpstr>
      <vt:lpstr>6. Conclusion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notion d’énonciation</dc:title>
  <dc:creator>Adrien Mathy</dc:creator>
  <cp:lastModifiedBy>Compte Microsoft</cp:lastModifiedBy>
  <cp:revision>175</cp:revision>
  <cp:lastPrinted>2023-04-24T10:15:26Z</cp:lastPrinted>
  <dcterms:created xsi:type="dcterms:W3CDTF">2023-04-19T06:54:57Z</dcterms:created>
  <dcterms:modified xsi:type="dcterms:W3CDTF">2024-04-12T08:49:53Z</dcterms:modified>
</cp:coreProperties>
</file>