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pic>
        <p:nvPicPr>
          <p:cNvPr id="12" name="Image 10" descr="Image 10"/>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 name="Texte du titre"/>
          <p:cNvSpPr txBox="1">
            <a:spLocks noGrp="1"/>
          </p:cNvSpPr>
          <p:nvPr>
            <p:ph type="title"/>
          </p:nvPr>
        </p:nvSpPr>
        <p:spPr>
          <a:xfrm>
            <a:off x="532149" y="2098159"/>
            <a:ext cx="9144001" cy="1198564"/>
          </a:xfrm>
          <a:prstGeom prst="rect">
            <a:avLst/>
          </a:prstGeom>
        </p:spPr>
        <p:txBody>
          <a:bodyPr anchor="b"/>
          <a:lstStyle>
            <a:lvl1pPr algn="l">
              <a:defRPr sz="4000" b="0">
                <a:solidFill>
                  <a:srgbClr val="F2F2F2"/>
                </a:solidFill>
                <a:latin typeface="Source Sans Pro Bold"/>
                <a:ea typeface="Source Sans Pro Bold"/>
                <a:cs typeface="Source Sans Pro Bold"/>
                <a:sym typeface="Source Sans Pro Bold"/>
              </a:defRPr>
            </a:lvl1pPr>
          </a:lstStyle>
          <a:p>
            <a:r>
              <a:t>Texte du titre</a:t>
            </a:r>
          </a:p>
        </p:txBody>
      </p:sp>
      <p:sp>
        <p:nvSpPr>
          <p:cNvPr id="14" name="Texte niveau 1…"/>
          <p:cNvSpPr txBox="1">
            <a:spLocks noGrp="1"/>
          </p:cNvSpPr>
          <p:nvPr>
            <p:ph type="body" sz="quarter" idx="1"/>
          </p:nvPr>
        </p:nvSpPr>
        <p:spPr>
          <a:xfrm>
            <a:off x="532149" y="3503564"/>
            <a:ext cx="9144001" cy="1655762"/>
          </a:xfrm>
          <a:prstGeom prst="rect">
            <a:avLst/>
          </a:prstGeom>
        </p:spPr>
        <p:txBody>
          <a:bodyPr/>
          <a:lstStyle>
            <a:lvl1pPr marL="0" indent="0">
              <a:spcBef>
                <a:spcPts val="600"/>
              </a:spcBef>
              <a:buSzTx/>
              <a:buFontTx/>
              <a:buNone/>
              <a:defRPr>
                <a:solidFill>
                  <a:srgbClr val="F2F2F2"/>
                </a:solidFill>
                <a:latin typeface="Source Sans Pro Light"/>
                <a:ea typeface="Source Sans Pro Light"/>
                <a:cs typeface="Source Sans Pro Light"/>
                <a:sym typeface="Source Sans Pro Light"/>
              </a:defRPr>
            </a:lvl1pPr>
            <a:lvl2pPr marL="0" indent="457200">
              <a:spcBef>
                <a:spcPts val="600"/>
              </a:spcBef>
              <a:buSzTx/>
              <a:buFontTx/>
              <a:buNone/>
              <a:defRPr>
                <a:solidFill>
                  <a:srgbClr val="F2F2F2"/>
                </a:solidFill>
                <a:latin typeface="Source Sans Pro Light"/>
                <a:ea typeface="Source Sans Pro Light"/>
                <a:cs typeface="Source Sans Pro Light"/>
                <a:sym typeface="Source Sans Pro Light"/>
              </a:defRPr>
            </a:lvl2pPr>
            <a:lvl3pPr marL="0" indent="914400">
              <a:spcBef>
                <a:spcPts val="600"/>
              </a:spcBef>
              <a:buSzTx/>
              <a:buFontTx/>
              <a:buNone/>
              <a:defRPr>
                <a:solidFill>
                  <a:srgbClr val="F2F2F2"/>
                </a:solidFill>
                <a:latin typeface="Source Sans Pro Light"/>
                <a:ea typeface="Source Sans Pro Light"/>
                <a:cs typeface="Source Sans Pro Light"/>
                <a:sym typeface="Source Sans Pro Light"/>
              </a:defRPr>
            </a:lvl3pPr>
            <a:lvl4pPr marL="0" indent="1371600">
              <a:spcBef>
                <a:spcPts val="600"/>
              </a:spcBef>
              <a:buSzTx/>
              <a:buFontTx/>
              <a:buNone/>
              <a:defRPr>
                <a:solidFill>
                  <a:srgbClr val="F2F2F2"/>
                </a:solidFill>
                <a:latin typeface="Source Sans Pro Light"/>
                <a:ea typeface="Source Sans Pro Light"/>
                <a:cs typeface="Source Sans Pro Light"/>
                <a:sym typeface="Source Sans Pro Light"/>
              </a:defRPr>
            </a:lvl4pPr>
            <a:lvl5pPr marL="0" indent="1828800">
              <a:spcBef>
                <a:spcPts val="600"/>
              </a:spcBef>
              <a:buSzTx/>
              <a:buFontTx/>
              <a:buNone/>
              <a:defRPr>
                <a:solidFill>
                  <a:srgbClr val="F2F2F2"/>
                </a:solidFill>
                <a:latin typeface="Source Sans Pro Light"/>
                <a:ea typeface="Source Sans Pro Light"/>
                <a:cs typeface="Source Sans Pro Light"/>
                <a:sym typeface="Source Sans Pro Light"/>
              </a:defRPr>
            </a:lvl5pPr>
          </a:lstStyle>
          <a:p>
            <a:r>
              <a:t>Texte niveau 1</a:t>
            </a:r>
          </a:p>
          <a:p>
            <a:pPr lvl="1"/>
            <a:r>
              <a:t>Texte niveau 2</a:t>
            </a:r>
          </a:p>
          <a:p>
            <a:pPr lvl="2"/>
            <a:r>
              <a:t>Texte niveau 3</a:t>
            </a:r>
          </a:p>
          <a:p>
            <a:pPr lvl="3"/>
            <a:r>
              <a:t>Texte niveau 4</a:t>
            </a:r>
          </a:p>
          <a:p>
            <a:pPr lvl="4"/>
            <a:r>
              <a:t>Texte niveau 5</a:t>
            </a:r>
          </a:p>
        </p:txBody>
      </p:sp>
      <p:pic>
        <p:nvPicPr>
          <p:cNvPr id="15" name="Image" descr="Image"/>
          <p:cNvPicPr>
            <a:picLocks noChangeAspect="1"/>
          </p:cNvPicPr>
          <p:nvPr/>
        </p:nvPicPr>
        <p:blipFill>
          <a:blip r:embed="rId3"/>
          <a:stretch>
            <a:fillRect/>
          </a:stretch>
        </p:blipFill>
        <p:spPr>
          <a:xfrm>
            <a:off x="7403289" y="723157"/>
            <a:ext cx="2527301" cy="889001"/>
          </a:xfrm>
          <a:prstGeom prst="rect">
            <a:avLst/>
          </a:prstGeom>
          <a:ln w="12700">
            <a:miter lim="400000"/>
          </a:ln>
        </p:spPr>
      </p:pic>
      <p:pic>
        <p:nvPicPr>
          <p:cNvPr id="16" name="Image" descr="Image"/>
          <p:cNvPicPr>
            <a:picLocks noChangeAspect="1"/>
          </p:cNvPicPr>
          <p:nvPr/>
        </p:nvPicPr>
        <p:blipFill>
          <a:blip r:embed="rId4"/>
          <a:stretch>
            <a:fillRect/>
          </a:stretch>
        </p:blipFill>
        <p:spPr>
          <a:xfrm>
            <a:off x="9634340" y="691407"/>
            <a:ext cx="2501901" cy="952501"/>
          </a:xfrm>
          <a:prstGeom prst="rect">
            <a:avLst/>
          </a:prstGeom>
          <a:ln w="12700">
            <a:miter lim="400000"/>
          </a:ln>
        </p:spPr>
      </p:pic>
      <p:sp>
        <p:nvSpPr>
          <p:cNvPr id="17" name="Numéro de diapositive"/>
          <p:cNvSpPr txBox="1">
            <a:spLocks noGrp="1"/>
          </p:cNvSpPr>
          <p:nvPr>
            <p:ph type="sldNum" sz="quarter" idx="2"/>
          </p:nvPr>
        </p:nvSpPr>
        <p:spPr>
          <a:xfrm>
            <a:off x="8737600" y="6356350"/>
            <a:ext cx="2844800" cy="37084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4" name="Texte du titre"/>
          <p:cNvSpPr txBox="1">
            <a:spLocks noGrp="1"/>
          </p:cNvSpPr>
          <p:nvPr>
            <p:ph type="title"/>
          </p:nvPr>
        </p:nvSpPr>
        <p:spPr>
          <a:prstGeom prst="rect">
            <a:avLst/>
          </a:prstGeom>
        </p:spPr>
        <p:txBody>
          <a:bodyPr/>
          <a:lstStyle/>
          <a:p>
            <a:r>
              <a:t>Texte du titre</a:t>
            </a:r>
          </a:p>
        </p:txBody>
      </p:sp>
      <p:sp>
        <p:nvSpPr>
          <p:cNvPr id="25"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7" descr="Image 17"/>
          <p:cNvPicPr>
            <a:picLocks noChangeAspect="1"/>
          </p:cNvPicPr>
          <p:nvPr/>
        </p:nvPicPr>
        <p:blipFill>
          <a:blip r:embed="rId4"/>
          <a:stretch>
            <a:fillRect/>
          </a:stretch>
        </p:blipFill>
        <p:spPr>
          <a:xfrm>
            <a:off x="0" y="0"/>
            <a:ext cx="12192000" cy="6858000"/>
          </a:xfrm>
          <a:prstGeom prst="rect">
            <a:avLst/>
          </a:prstGeom>
          <a:ln w="12700">
            <a:miter lim="400000"/>
          </a:ln>
        </p:spPr>
      </p:pic>
      <p:sp>
        <p:nvSpPr>
          <p:cNvPr id="3" name="Texte du titre"/>
          <p:cNvSpPr txBox="1">
            <a:spLocks noGrp="1"/>
          </p:cNvSpPr>
          <p:nvPr>
            <p:ph type="title"/>
          </p:nvPr>
        </p:nvSpPr>
        <p:spPr>
          <a:xfrm>
            <a:off x="532149" y="602852"/>
            <a:ext cx="10515601" cy="61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Texte du titre</a:t>
            </a:r>
          </a:p>
        </p:txBody>
      </p:sp>
      <p:sp>
        <p:nvSpPr>
          <p:cNvPr id="4" name="Texte niveau 1…"/>
          <p:cNvSpPr txBox="1">
            <a:spLocks noGrp="1"/>
          </p:cNvSpPr>
          <p:nvPr>
            <p:ph type="body" idx="1"/>
          </p:nvPr>
        </p:nvSpPr>
        <p:spPr>
          <a:xfrm>
            <a:off x="532149" y="1613891"/>
            <a:ext cx="10515601" cy="435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8304549" y="6356350"/>
            <a:ext cx="358414" cy="370840"/>
          </a:xfrm>
          <a:prstGeom prst="rect">
            <a:avLst/>
          </a:prstGeom>
          <a:ln w="12700">
            <a:miter lim="400000"/>
          </a:ln>
        </p:spPr>
        <p:txBody>
          <a:bodyPr wrap="none" lIns="45719" rIns="45719">
            <a:spAutoFit/>
          </a:bodyPr>
          <a:lstStyle>
            <a:lvl1pPr>
              <a:defRPr>
                <a:solidFill>
                  <a:srgbClr val="5FA4B0"/>
                </a:solidFill>
                <a:latin typeface="Source Sans Pro"/>
                <a:ea typeface="Source Sans Pro"/>
                <a:cs typeface="Source Sans Pro"/>
                <a:sym typeface="Source Sans Pro"/>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1pPr>
      <a:lvl2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2pPr>
      <a:lvl3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3pPr>
      <a:lvl4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4pPr>
      <a:lvl5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5pPr>
      <a:lvl6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6pPr>
      <a:lvl7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7pPr>
      <a:lvl8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8pPr>
      <a:lvl9pPr marL="0" marR="0" indent="0" algn="ctr" defTabSz="914400" rtl="0" latinLnBrk="0">
        <a:lnSpc>
          <a:spcPct val="90000"/>
        </a:lnSpc>
        <a:spcBef>
          <a:spcPts val="0"/>
        </a:spcBef>
        <a:spcAft>
          <a:spcPts val="0"/>
        </a:spcAft>
        <a:buClrTx/>
        <a:buSzTx/>
        <a:buFontTx/>
        <a:buNone/>
        <a:tabLst/>
        <a:defRPr sz="1900" b="1" i="0" u="none" strike="noStrike" cap="none" spc="0" baseline="0">
          <a:solidFill>
            <a:srgbClr val="011993"/>
          </a:solidFill>
          <a:uFillTx/>
          <a:latin typeface="Times New Roman"/>
          <a:ea typeface="Times New Roman"/>
          <a:cs typeface="Times New Roman"/>
          <a:sym typeface="Times New Roman"/>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1pPr>
      <a:lvl2pPr marL="742950" marR="0" indent="-28575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2pPr>
      <a:lvl3pPr marL="1257300" marR="0" indent="-3429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3pPr>
      <a:lvl4pPr marL="17526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4pPr>
      <a:lvl5pPr marL="22098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5pPr>
      <a:lvl6pPr marL="26670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6pPr>
      <a:lvl7pPr marL="31242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7pPr>
      <a:lvl8pPr marL="35814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8pPr>
      <a:lvl9pPr marL="4038600" marR="0" indent="-381000" algn="l" defTabSz="914400" rtl="0" latinLnBrk="0">
        <a:lnSpc>
          <a:spcPct val="90000"/>
        </a:lnSpc>
        <a:spcBef>
          <a:spcPts val="1000"/>
        </a:spcBef>
        <a:spcAft>
          <a:spcPts val="0"/>
        </a:spcAft>
        <a:buClrTx/>
        <a:buSzPct val="100000"/>
        <a:buFont typeface="Arial"/>
        <a:buChar char="•"/>
        <a:tabLst/>
        <a:defRPr sz="3000" b="0" i="0" u="none" strike="noStrike" cap="none" spc="0" baseline="0">
          <a:solidFill>
            <a:srgbClr val="5FA4B0"/>
          </a:solidFill>
          <a:uFillTx/>
          <a:latin typeface="source sans pro"/>
          <a:ea typeface="source sans pro"/>
          <a:cs typeface="source sans pro"/>
          <a:sym typeface="source sans pro"/>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5.jpe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1"/>
          <p:cNvSpPr txBox="1">
            <a:spLocks noGrp="1"/>
          </p:cNvSpPr>
          <p:nvPr>
            <p:ph type="ctrTitle"/>
          </p:nvPr>
        </p:nvSpPr>
        <p:spPr>
          <a:xfrm>
            <a:off x="130849" y="1680520"/>
            <a:ext cx="7431486" cy="1359243"/>
          </a:xfrm>
          <a:prstGeom prst="rect">
            <a:avLst/>
          </a:prstGeom>
          <a:ln>
            <a:solidFill>
              <a:srgbClr val="FFFFFF"/>
            </a:solidFill>
          </a:ln>
        </p:spPr>
        <p:txBody>
          <a:bodyPr>
            <a:normAutofit/>
          </a:bodyPr>
          <a:lstStyle>
            <a:lvl1pPr algn="ctr" defTabSz="685800">
              <a:defRPr sz="3000" b="1">
                <a:latin typeface="Times New Roman"/>
                <a:ea typeface="Times New Roman"/>
                <a:cs typeface="Times New Roman"/>
                <a:sym typeface="Times New Roman"/>
              </a:defRPr>
            </a:lvl1pPr>
          </a:lstStyle>
          <a:p>
            <a:r>
              <a:rPr dirty="0"/>
              <a:t>Inconsistent administrative enforcement of EU law at Member State level: the Lisbon Treaty’s hidden constitutional challenge? </a:t>
            </a:r>
          </a:p>
        </p:txBody>
      </p:sp>
      <p:sp>
        <p:nvSpPr>
          <p:cNvPr id="36" name="Sous-titre 2"/>
          <p:cNvSpPr txBox="1">
            <a:spLocks noGrp="1"/>
          </p:cNvSpPr>
          <p:nvPr>
            <p:ph type="subTitle" sz="quarter" idx="1"/>
          </p:nvPr>
        </p:nvSpPr>
        <p:spPr>
          <a:xfrm>
            <a:off x="130849" y="4135472"/>
            <a:ext cx="5771933" cy="2470867"/>
          </a:xfrm>
          <a:prstGeom prst="rect">
            <a:avLst/>
          </a:prstGeom>
        </p:spPr>
        <p:txBody>
          <a:bodyPr>
            <a:normAutofit fontScale="85000" lnSpcReduction="10000"/>
          </a:bodyPr>
          <a:lstStyle/>
          <a:p>
            <a:pPr defTabSz="310895">
              <a:lnSpc>
                <a:spcPts val="3700"/>
              </a:lnSpc>
              <a:spcBef>
                <a:spcPts val="0"/>
              </a:spcBef>
              <a:defRPr sz="2516">
                <a:latin typeface="Times New Roman"/>
                <a:ea typeface="Times New Roman"/>
                <a:cs typeface="Times New Roman"/>
                <a:sym typeface="Times New Roman"/>
              </a:defRPr>
            </a:pPr>
            <a:r>
              <a:rPr sz="2900" dirty="0"/>
              <a:t>Université de Liège</a:t>
            </a:r>
            <a:r>
              <a:rPr lang="fr-CA" sz="2900" dirty="0"/>
              <a:t> </a:t>
            </a:r>
          </a:p>
          <a:p>
            <a:pPr defTabSz="310895">
              <a:lnSpc>
                <a:spcPts val="3700"/>
              </a:lnSpc>
              <a:spcBef>
                <a:spcPts val="0"/>
              </a:spcBef>
              <a:defRPr sz="2516">
                <a:latin typeface="Times New Roman"/>
                <a:ea typeface="Times New Roman"/>
                <a:cs typeface="Times New Roman"/>
                <a:sym typeface="Times New Roman"/>
              </a:defRPr>
            </a:pPr>
            <a:r>
              <a:rPr lang="fr-CA" dirty="0"/>
              <a:t>This </a:t>
            </a:r>
            <a:r>
              <a:rPr lang="fr-CA" dirty="0" err="1"/>
              <a:t>project</a:t>
            </a:r>
            <a:r>
              <a:rPr lang="fr-CA" dirty="0"/>
              <a:t> has </a:t>
            </a:r>
            <a:r>
              <a:rPr lang="fr-CA" dirty="0" err="1"/>
              <a:t>received</a:t>
            </a:r>
            <a:r>
              <a:rPr lang="fr-CA" dirty="0"/>
              <a:t> </a:t>
            </a:r>
            <a:r>
              <a:rPr lang="fr-CA" dirty="0" err="1"/>
              <a:t>funding</a:t>
            </a:r>
            <a:r>
              <a:rPr lang="fr-CA" dirty="0"/>
              <a:t> </a:t>
            </a:r>
            <a:r>
              <a:rPr lang="fr-CA" dirty="0" err="1"/>
              <a:t>from</a:t>
            </a:r>
            <a:r>
              <a:rPr lang="fr-CA" dirty="0"/>
              <a:t> the </a:t>
            </a:r>
            <a:r>
              <a:rPr lang="fr-CA" dirty="0" err="1"/>
              <a:t>European</a:t>
            </a:r>
            <a:r>
              <a:rPr lang="fr-CA" dirty="0"/>
              <a:t> </a:t>
            </a:r>
            <a:r>
              <a:rPr lang="fr-CA" dirty="0" err="1"/>
              <a:t>Research</a:t>
            </a:r>
            <a:r>
              <a:rPr lang="fr-CA" dirty="0"/>
              <a:t> Council (ERC) </a:t>
            </a:r>
            <a:r>
              <a:rPr lang="fr-CA" dirty="0" err="1"/>
              <a:t>under</a:t>
            </a:r>
            <a:r>
              <a:rPr lang="fr-CA" dirty="0"/>
              <a:t> the </a:t>
            </a:r>
            <a:r>
              <a:rPr lang="fr-CA" dirty="0" err="1"/>
              <a:t>European</a:t>
            </a:r>
            <a:r>
              <a:rPr lang="fr-CA" dirty="0"/>
              <a:t> </a:t>
            </a:r>
            <a:r>
              <a:rPr lang="fr-CA" dirty="0" err="1"/>
              <a:t>Union's</a:t>
            </a:r>
            <a:r>
              <a:rPr lang="fr-CA" dirty="0"/>
              <a:t> Horizon 2020 </a:t>
            </a:r>
            <a:r>
              <a:rPr lang="fr-CA" dirty="0" err="1"/>
              <a:t>research</a:t>
            </a:r>
            <a:r>
              <a:rPr lang="fr-CA" dirty="0"/>
              <a:t> and innovation programme (</a:t>
            </a:r>
            <a:r>
              <a:rPr lang="fr-CA" dirty="0" err="1"/>
              <a:t>grant</a:t>
            </a:r>
            <a:r>
              <a:rPr lang="fr-CA" dirty="0"/>
              <a:t> agreement n° 948473).</a:t>
            </a:r>
            <a:endParaRPr lang="fr-BE" dirty="0">
              <a:solidFill>
                <a:srgbClr val="000000"/>
              </a:solidFill>
            </a:endParaRPr>
          </a:p>
        </p:txBody>
      </p:sp>
      <p:sp>
        <p:nvSpPr>
          <p:cNvPr id="37" name="Sous-titre 2"/>
          <p:cNvSpPr txBox="1"/>
          <p:nvPr/>
        </p:nvSpPr>
        <p:spPr>
          <a:xfrm>
            <a:off x="0" y="3240559"/>
            <a:ext cx="9235572" cy="1155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457200">
              <a:lnSpc>
                <a:spcPts val="4000"/>
              </a:lnSpc>
              <a:defRPr sz="2500">
                <a:solidFill>
                  <a:srgbClr val="F2F2F2"/>
                </a:solidFill>
                <a:latin typeface="Times New Roman"/>
                <a:ea typeface="Times New Roman"/>
                <a:cs typeface="Times New Roman"/>
                <a:sym typeface="Times New Roman"/>
              </a:defRPr>
            </a:lvl1pPr>
          </a:lstStyle>
          <a:p>
            <a:pPr algn="ctr"/>
            <a:r>
              <a:rPr lang="fr-BE" dirty="0"/>
              <a:t>Katarzyna A. Jancewicz, </a:t>
            </a:r>
            <a:r>
              <a:rPr lang="fr-CA" dirty="0"/>
              <a:t>Prof. Dr. </a:t>
            </a:r>
            <a:r>
              <a:rPr dirty="0"/>
              <a:t>Pieter Van </a:t>
            </a:r>
            <a:r>
              <a:rPr dirty="0" err="1"/>
              <a:t>Cleynenbreugel</a:t>
            </a:r>
            <a:r>
              <a:rPr dirty="0"/>
              <a:t>,</a:t>
            </a:r>
            <a:r>
              <a:rPr lang="fr-CA" dirty="0"/>
              <a:t> LL.M., Dr.</a:t>
            </a:r>
            <a:r>
              <a:rPr dirty="0"/>
              <a:t> Julien </a:t>
            </a:r>
            <a:r>
              <a:rPr dirty="0" err="1"/>
              <a:t>Bois</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t. 291(1) TFEU: EU law implemented and a fortiori enforced by the Member States"/>
          <p:cNvSpPr txBox="1"/>
          <p:nvPr/>
        </p:nvSpPr>
        <p:spPr>
          <a:xfrm>
            <a:off x="352084" y="157262"/>
            <a:ext cx="4928440" cy="1013241"/>
          </a:xfrm>
          <a:prstGeom prst="rect">
            <a:avLst/>
          </a:prstGeom>
          <a:ln w="25400">
            <a:solidFill>
              <a:srgbClr val="531B9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defTabSz="658368">
              <a:lnSpc>
                <a:spcPct val="90000"/>
              </a:lnSpc>
              <a:defRPr sz="2160" b="1">
                <a:solidFill>
                  <a:srgbClr val="011993"/>
                </a:solidFill>
                <a:latin typeface="Times New Roman"/>
                <a:ea typeface="Times New Roman"/>
                <a:cs typeface="Times New Roman"/>
                <a:sym typeface="Times New Roman"/>
              </a:defRPr>
            </a:pPr>
            <a:r>
              <a:t>Art. 291(1) TFEU: EU law implemented and </a:t>
            </a:r>
            <a:r>
              <a:rPr i="1"/>
              <a:t>a fortiori </a:t>
            </a:r>
            <a:r>
              <a:t>enforced by the Member States</a:t>
            </a:r>
          </a:p>
        </p:txBody>
      </p:sp>
      <p:sp>
        <p:nvSpPr>
          <p:cNvPr id="40" name="Rectangle"/>
          <p:cNvSpPr txBox="1"/>
          <p:nvPr/>
        </p:nvSpPr>
        <p:spPr>
          <a:xfrm>
            <a:off x="396632" y="3483455"/>
            <a:ext cx="10517445" cy="1013242"/>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3000" b="1">
                <a:blipFill rotWithShape="1">
                  <a:blip r:embed="rId2"/>
                  <a:srcRect/>
                  <a:stretch>
                    <a:fillRect/>
                  </a:stretch>
                </a:blipFill>
                <a:latin typeface="Times New Roman"/>
                <a:ea typeface="Times New Roman"/>
                <a:cs typeface="Times New Roman"/>
                <a:sym typeface="Times New Roman"/>
              </a:defRPr>
            </a:lvl1pPr>
          </a:lstStyle>
          <a:p>
            <a:pPr>
              <a:defRPr>
                <a:blipFill rotWithShape="1">
                  <a:blip r:embed="rId3"/>
                  <a:srcRect/>
                  <a:stretch>
                    <a:fillRect/>
                  </a:stretch>
                </a:blipFill>
              </a:defRPr>
            </a:pPr>
            <a:r>
              <a:rPr>
                <a:blipFill rotWithShape="1">
                  <a:blip r:embed="rId2"/>
                  <a:srcRect/>
                  <a:stretch>
                    <a:fillRect/>
                  </a:stretch>
                </a:blipFill>
              </a:rPr>
              <a:t> </a:t>
            </a:r>
          </a:p>
        </p:txBody>
      </p:sp>
      <p:sp>
        <p:nvSpPr>
          <p:cNvPr id="41" name="Rectangle"/>
          <p:cNvSpPr txBox="1"/>
          <p:nvPr/>
        </p:nvSpPr>
        <p:spPr>
          <a:xfrm>
            <a:off x="4859569" y="855333"/>
            <a:ext cx="6040862" cy="1759025"/>
          </a:xfrm>
          <a:prstGeom prst="rect">
            <a:avLst/>
          </a:prstGeom>
          <a:ln w="25400">
            <a:solidFill>
              <a:srgbClr val="011993"/>
            </a:solidFill>
            <a:miter lim="400000"/>
          </a:ln>
        </p:spPr>
        <p:txBody>
          <a:bodyPr lIns="45719" rIns="45719" anchor="ctr">
            <a:normAutofit/>
          </a:bodyPr>
          <a:lstStyle/>
          <a:p>
            <a:pPr algn="ctr">
              <a:lnSpc>
                <a:spcPct val="90000"/>
              </a:lnSpc>
              <a:defRPr sz="3000" b="1">
                <a:solidFill>
                  <a:srgbClr val="011993"/>
                </a:solidFill>
                <a:latin typeface="Times New Roman"/>
                <a:ea typeface="Times New Roman"/>
                <a:cs typeface="Times New Roman"/>
                <a:sym typeface="Times New Roman"/>
              </a:defRPr>
            </a:pPr>
            <a:endParaRPr/>
          </a:p>
        </p:txBody>
      </p:sp>
      <p:sp>
        <p:nvSpPr>
          <p:cNvPr id="42" name="National laws"/>
          <p:cNvSpPr txBox="1"/>
          <p:nvPr/>
        </p:nvSpPr>
        <p:spPr>
          <a:xfrm>
            <a:off x="396632" y="2855483"/>
            <a:ext cx="10517445" cy="604765"/>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defRPr sz="3000" b="1">
                <a:latin typeface="Times New Roman"/>
                <a:ea typeface="Times New Roman"/>
                <a:cs typeface="Times New Roman"/>
                <a:sym typeface="Times New Roman"/>
              </a:defRPr>
            </a:pPr>
            <a:r>
              <a:t>National </a:t>
            </a:r>
            <a:r>
              <a:rPr>
                <a:blipFill rotWithShape="1">
                  <a:blip r:embed="rId4"/>
                  <a:srcRect/>
                  <a:stretch>
                    <a:fillRect/>
                  </a:stretch>
                </a:blipFill>
              </a:rPr>
              <a:t>laws</a:t>
            </a:r>
          </a:p>
        </p:txBody>
      </p:sp>
      <p:sp>
        <p:nvSpPr>
          <p:cNvPr id="43" name="Flèche"/>
          <p:cNvSpPr/>
          <p:nvPr/>
        </p:nvSpPr>
        <p:spPr>
          <a:xfrm rot="5400000">
            <a:off x="546312" y="4552998"/>
            <a:ext cx="886588" cy="793701"/>
          </a:xfrm>
          <a:prstGeom prst="rightArrow">
            <a:avLst>
              <a:gd name="adj1" fmla="val 32000"/>
              <a:gd name="adj2" fmla="val 71490"/>
            </a:avLst>
          </a:prstGeom>
          <a:blipFill>
            <a:blip r:embed="rId5"/>
            <a:stretch>
              <a:fillRect/>
            </a:stretch>
          </a:blipFill>
          <a:ln w="12700">
            <a:solidFill>
              <a:srgbClr val="000000"/>
            </a:solidFill>
            <a:miter/>
          </a:ln>
        </p:spPr>
        <p:txBody>
          <a:bodyPr lIns="45719" rIns="45719" anchor="ctr"/>
          <a:lstStyle/>
          <a:p>
            <a:endParaRPr/>
          </a:p>
        </p:txBody>
      </p:sp>
      <p:sp>
        <p:nvSpPr>
          <p:cNvPr id="44" name="Flèche"/>
          <p:cNvSpPr/>
          <p:nvPr/>
        </p:nvSpPr>
        <p:spPr>
          <a:xfrm rot="5400000">
            <a:off x="2645417" y="4552998"/>
            <a:ext cx="886587" cy="793701"/>
          </a:xfrm>
          <a:prstGeom prst="rightArrow">
            <a:avLst>
              <a:gd name="adj1" fmla="val 32000"/>
              <a:gd name="adj2" fmla="val 71490"/>
            </a:avLst>
          </a:prstGeom>
          <a:blipFill>
            <a:blip r:embed="rId6"/>
            <a:stretch>
              <a:fillRect/>
            </a:stretch>
          </a:blipFill>
          <a:ln w="12700">
            <a:solidFill>
              <a:srgbClr val="000000"/>
            </a:solidFill>
            <a:miter/>
          </a:ln>
        </p:spPr>
        <p:txBody>
          <a:bodyPr lIns="45719" rIns="45719" anchor="ctr"/>
          <a:lstStyle/>
          <a:p>
            <a:endParaRPr/>
          </a:p>
        </p:txBody>
      </p:sp>
      <p:sp>
        <p:nvSpPr>
          <p:cNvPr id="45" name="Flèche"/>
          <p:cNvSpPr/>
          <p:nvPr/>
        </p:nvSpPr>
        <p:spPr>
          <a:xfrm rot="5400000">
            <a:off x="5085103" y="4552998"/>
            <a:ext cx="886587" cy="793701"/>
          </a:xfrm>
          <a:prstGeom prst="rightArrow">
            <a:avLst>
              <a:gd name="adj1" fmla="val 32000"/>
              <a:gd name="adj2" fmla="val 71490"/>
            </a:avLst>
          </a:prstGeom>
          <a:blipFill>
            <a:blip r:embed="rId7"/>
            <a:stretch>
              <a:fillRect/>
            </a:stretch>
          </a:blipFill>
          <a:ln w="12700">
            <a:solidFill>
              <a:srgbClr val="000000"/>
            </a:solidFill>
            <a:miter/>
          </a:ln>
        </p:spPr>
        <p:txBody>
          <a:bodyPr lIns="45719" rIns="45719" anchor="ctr"/>
          <a:lstStyle/>
          <a:p>
            <a:endParaRPr/>
          </a:p>
        </p:txBody>
      </p:sp>
      <p:pic>
        <p:nvPicPr>
          <p:cNvPr id="46" name="erc_logo_1000x400_2022-02-10_17-11-55_148.jpeg" descr="erc_logo_1000x400_2022-02-10_17-11-55_148.jpeg"/>
          <p:cNvPicPr>
            <a:picLocks noChangeAspect="1"/>
          </p:cNvPicPr>
          <p:nvPr/>
        </p:nvPicPr>
        <p:blipFill>
          <a:blip r:embed="rId8"/>
          <a:stretch>
            <a:fillRect/>
          </a:stretch>
        </p:blipFill>
        <p:spPr>
          <a:xfrm>
            <a:off x="9138384" y="5529992"/>
            <a:ext cx="2852673" cy="1141069"/>
          </a:xfrm>
          <a:prstGeom prst="rect">
            <a:avLst/>
          </a:prstGeom>
          <a:ln w="12700">
            <a:miter lim="400000"/>
          </a:ln>
        </p:spPr>
      </p:pic>
      <p:pic>
        <p:nvPicPr>
          <p:cNvPr id="47" name="small eudaimonia.png" descr="small eudaimonia.png"/>
          <p:cNvPicPr>
            <a:picLocks noChangeAspect="1"/>
          </p:cNvPicPr>
          <p:nvPr/>
        </p:nvPicPr>
        <p:blipFill>
          <a:blip r:embed="rId9"/>
          <a:stretch>
            <a:fillRect/>
          </a:stretch>
        </p:blipFill>
        <p:spPr>
          <a:xfrm>
            <a:off x="9394455" y="5140218"/>
            <a:ext cx="2629172" cy="265082"/>
          </a:xfrm>
          <a:prstGeom prst="rect">
            <a:avLst/>
          </a:prstGeom>
          <a:ln w="12700">
            <a:miter lim="400000"/>
          </a:ln>
        </p:spPr>
      </p:pic>
      <p:sp>
        <p:nvSpPr>
          <p:cNvPr id="48" name="Flèche"/>
          <p:cNvSpPr/>
          <p:nvPr/>
        </p:nvSpPr>
        <p:spPr>
          <a:xfrm rot="7949577">
            <a:off x="8215705" y="4572049"/>
            <a:ext cx="818065" cy="536814"/>
          </a:xfrm>
          <a:prstGeom prst="rightArrow">
            <a:avLst>
              <a:gd name="adj1" fmla="val 32000"/>
              <a:gd name="adj2" fmla="val 79057"/>
            </a:avLst>
          </a:prstGeom>
          <a:blipFill>
            <a:blip r:embed="rId4"/>
            <a:stretch>
              <a:fillRect/>
            </a:stretch>
          </a:blipFill>
          <a:ln w="25400">
            <a:solidFill>
              <a:srgbClr val="531B93"/>
            </a:solidFill>
            <a:miter/>
          </a:ln>
        </p:spPr>
        <p:txBody>
          <a:bodyPr lIns="45719" rIns="45719" anchor="ctr"/>
          <a:lstStyle/>
          <a:p>
            <a:endParaRPr/>
          </a:p>
        </p:txBody>
      </p:sp>
      <p:sp>
        <p:nvSpPr>
          <p:cNvPr id="49" name="École"/>
          <p:cNvSpPr/>
          <p:nvPr/>
        </p:nvSpPr>
        <p:spPr>
          <a:xfrm>
            <a:off x="7244800" y="5529343"/>
            <a:ext cx="1270400" cy="1189350"/>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0" y="5111"/>
                </a:cubicBezTo>
                <a:cubicBezTo>
                  <a:pt x="9760" y="4497"/>
                  <a:pt x="10225" y="3999"/>
                  <a:pt x="10800" y="3999"/>
                </a:cubicBezTo>
                <a:close/>
                <a:moveTo>
                  <a:pt x="494" y="7753"/>
                </a:moveTo>
                <a:lnTo>
                  <a:pt x="494" y="21594"/>
                </a:lnTo>
                <a:lnTo>
                  <a:pt x="7305" y="21594"/>
                </a:lnTo>
                <a:lnTo>
                  <a:pt x="7305" y="20913"/>
                </a:lnTo>
                <a:lnTo>
                  <a:pt x="8005" y="20913"/>
                </a:lnTo>
                <a:lnTo>
                  <a:pt x="8005" y="20205"/>
                </a:lnTo>
                <a:lnTo>
                  <a:pt x="8704" y="20205"/>
                </a:lnTo>
                <a:lnTo>
                  <a:pt x="8704" y="19498"/>
                </a:lnTo>
                <a:lnTo>
                  <a:pt x="9200" y="19498"/>
                </a:lnTo>
                <a:lnTo>
                  <a:pt x="9200" y="16916"/>
                </a:lnTo>
                <a:lnTo>
                  <a:pt x="8461" y="16916"/>
                </a:lnTo>
                <a:lnTo>
                  <a:pt x="10786"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3" y="16916"/>
                </a:moveTo>
                <a:lnTo>
                  <a:pt x="9733" y="19498"/>
                </a:lnTo>
                <a:lnTo>
                  <a:pt x="11868" y="19498"/>
                </a:lnTo>
                <a:lnTo>
                  <a:pt x="11868" y="16916"/>
                </a:lnTo>
                <a:lnTo>
                  <a:pt x="9733"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blipFill>
            <a:blip r:embed="rId10"/>
            <a:stretch>
              <a:fillRect/>
            </a:stretch>
          </a:blipFill>
          <a:ln w="12700">
            <a:solidFill>
              <a:srgbClr val="000000"/>
            </a:solidFill>
            <a:miter/>
          </a:ln>
        </p:spPr>
        <p:txBody>
          <a:bodyPr lIns="45719" rIns="45719" anchor="ctr"/>
          <a:lstStyle/>
          <a:p>
            <a:endParaRPr/>
          </a:p>
        </p:txBody>
      </p:sp>
      <p:sp>
        <p:nvSpPr>
          <p:cNvPr id="50" name="Flèche"/>
          <p:cNvSpPr/>
          <p:nvPr/>
        </p:nvSpPr>
        <p:spPr>
          <a:xfrm rot="5400000">
            <a:off x="7436707" y="4552998"/>
            <a:ext cx="886587" cy="793701"/>
          </a:xfrm>
          <a:prstGeom prst="rightArrow">
            <a:avLst>
              <a:gd name="adj1" fmla="val 32000"/>
              <a:gd name="adj2" fmla="val 71490"/>
            </a:avLst>
          </a:prstGeom>
          <a:blipFill>
            <a:blip r:embed="rId11"/>
            <a:stretch>
              <a:fillRect/>
            </a:stretch>
          </a:blipFill>
          <a:ln w="12700">
            <a:solidFill>
              <a:srgbClr val="000000"/>
            </a:solidFill>
            <a:miter/>
          </a:ln>
        </p:spPr>
        <p:txBody>
          <a:bodyPr lIns="45719" rIns="45719" anchor="ctr"/>
          <a:lstStyle/>
          <a:p>
            <a:endParaRPr/>
          </a:p>
        </p:txBody>
      </p:sp>
      <p:sp>
        <p:nvSpPr>
          <p:cNvPr id="51" name="École"/>
          <p:cNvSpPr/>
          <p:nvPr/>
        </p:nvSpPr>
        <p:spPr>
          <a:xfrm>
            <a:off x="332864" y="5527216"/>
            <a:ext cx="1270400" cy="1189350"/>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0" y="5111"/>
                </a:cubicBezTo>
                <a:cubicBezTo>
                  <a:pt x="9760" y="4497"/>
                  <a:pt x="10225" y="3999"/>
                  <a:pt x="10800" y="3999"/>
                </a:cubicBezTo>
                <a:close/>
                <a:moveTo>
                  <a:pt x="494" y="7753"/>
                </a:moveTo>
                <a:lnTo>
                  <a:pt x="494" y="21594"/>
                </a:lnTo>
                <a:lnTo>
                  <a:pt x="7305" y="21594"/>
                </a:lnTo>
                <a:lnTo>
                  <a:pt x="7305" y="20913"/>
                </a:lnTo>
                <a:lnTo>
                  <a:pt x="8005" y="20913"/>
                </a:lnTo>
                <a:lnTo>
                  <a:pt x="8005" y="20205"/>
                </a:lnTo>
                <a:lnTo>
                  <a:pt x="8704" y="20205"/>
                </a:lnTo>
                <a:lnTo>
                  <a:pt x="8704" y="19498"/>
                </a:lnTo>
                <a:lnTo>
                  <a:pt x="9200" y="19498"/>
                </a:lnTo>
                <a:lnTo>
                  <a:pt x="9200" y="16916"/>
                </a:lnTo>
                <a:lnTo>
                  <a:pt x="8461" y="16916"/>
                </a:lnTo>
                <a:lnTo>
                  <a:pt x="10786"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3" y="16916"/>
                </a:moveTo>
                <a:lnTo>
                  <a:pt x="9733" y="19498"/>
                </a:lnTo>
                <a:lnTo>
                  <a:pt x="11868" y="19498"/>
                </a:lnTo>
                <a:lnTo>
                  <a:pt x="11868" y="16916"/>
                </a:lnTo>
                <a:lnTo>
                  <a:pt x="9733"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blipFill>
            <a:blip r:embed="rId12"/>
            <a:stretch>
              <a:fillRect/>
            </a:stretch>
          </a:blipFill>
          <a:ln w="12700">
            <a:solidFill>
              <a:srgbClr val="000000"/>
            </a:solidFill>
            <a:miter/>
          </a:ln>
        </p:spPr>
        <p:txBody>
          <a:bodyPr lIns="45719" rIns="45719" anchor="ctr"/>
          <a:lstStyle/>
          <a:p>
            <a:endParaRPr/>
          </a:p>
        </p:txBody>
      </p:sp>
      <p:sp>
        <p:nvSpPr>
          <p:cNvPr id="52" name="École"/>
          <p:cNvSpPr/>
          <p:nvPr/>
        </p:nvSpPr>
        <p:spPr>
          <a:xfrm>
            <a:off x="2453510" y="5529343"/>
            <a:ext cx="1270400" cy="1189350"/>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0" y="5111"/>
                </a:cubicBezTo>
                <a:cubicBezTo>
                  <a:pt x="9760" y="4497"/>
                  <a:pt x="10225" y="3999"/>
                  <a:pt x="10800" y="3999"/>
                </a:cubicBezTo>
                <a:close/>
                <a:moveTo>
                  <a:pt x="494" y="7753"/>
                </a:moveTo>
                <a:lnTo>
                  <a:pt x="494" y="21594"/>
                </a:lnTo>
                <a:lnTo>
                  <a:pt x="7305" y="21594"/>
                </a:lnTo>
                <a:lnTo>
                  <a:pt x="7305" y="20913"/>
                </a:lnTo>
                <a:lnTo>
                  <a:pt x="8005" y="20913"/>
                </a:lnTo>
                <a:lnTo>
                  <a:pt x="8005" y="20205"/>
                </a:lnTo>
                <a:lnTo>
                  <a:pt x="8704" y="20205"/>
                </a:lnTo>
                <a:lnTo>
                  <a:pt x="8704" y="19498"/>
                </a:lnTo>
                <a:lnTo>
                  <a:pt x="9200" y="19498"/>
                </a:lnTo>
                <a:lnTo>
                  <a:pt x="9200" y="16916"/>
                </a:lnTo>
                <a:lnTo>
                  <a:pt x="8461" y="16916"/>
                </a:lnTo>
                <a:lnTo>
                  <a:pt x="10786"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3" y="16916"/>
                </a:moveTo>
                <a:lnTo>
                  <a:pt x="9733" y="19498"/>
                </a:lnTo>
                <a:lnTo>
                  <a:pt x="11868" y="19498"/>
                </a:lnTo>
                <a:lnTo>
                  <a:pt x="11868" y="16916"/>
                </a:lnTo>
                <a:lnTo>
                  <a:pt x="9733"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blipFill>
            <a:blip r:embed="rId13"/>
            <a:stretch>
              <a:fillRect/>
            </a:stretch>
          </a:blipFill>
          <a:ln w="12700">
            <a:solidFill>
              <a:srgbClr val="000000"/>
            </a:solidFill>
            <a:miter/>
          </a:ln>
        </p:spPr>
        <p:txBody>
          <a:bodyPr lIns="45719" rIns="45719" anchor="ctr"/>
          <a:lstStyle/>
          <a:p>
            <a:endParaRPr/>
          </a:p>
        </p:txBody>
      </p:sp>
      <p:sp>
        <p:nvSpPr>
          <p:cNvPr id="53" name="École"/>
          <p:cNvSpPr/>
          <p:nvPr/>
        </p:nvSpPr>
        <p:spPr>
          <a:xfrm>
            <a:off x="4893196" y="5529343"/>
            <a:ext cx="1270400" cy="1189350"/>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0" y="5111"/>
                </a:cubicBezTo>
                <a:cubicBezTo>
                  <a:pt x="9760" y="4497"/>
                  <a:pt x="10225" y="3999"/>
                  <a:pt x="10800" y="3999"/>
                </a:cubicBezTo>
                <a:close/>
                <a:moveTo>
                  <a:pt x="494" y="7753"/>
                </a:moveTo>
                <a:lnTo>
                  <a:pt x="494" y="21594"/>
                </a:lnTo>
                <a:lnTo>
                  <a:pt x="7305" y="21594"/>
                </a:lnTo>
                <a:lnTo>
                  <a:pt x="7305" y="20913"/>
                </a:lnTo>
                <a:lnTo>
                  <a:pt x="8005" y="20913"/>
                </a:lnTo>
                <a:lnTo>
                  <a:pt x="8005" y="20205"/>
                </a:lnTo>
                <a:lnTo>
                  <a:pt x="8704" y="20205"/>
                </a:lnTo>
                <a:lnTo>
                  <a:pt x="8704" y="19498"/>
                </a:lnTo>
                <a:lnTo>
                  <a:pt x="9200" y="19498"/>
                </a:lnTo>
                <a:lnTo>
                  <a:pt x="9200" y="16916"/>
                </a:lnTo>
                <a:lnTo>
                  <a:pt x="8461" y="16916"/>
                </a:lnTo>
                <a:lnTo>
                  <a:pt x="10786"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3" y="16916"/>
                </a:moveTo>
                <a:lnTo>
                  <a:pt x="9733" y="19498"/>
                </a:lnTo>
                <a:lnTo>
                  <a:pt x="11868" y="19498"/>
                </a:lnTo>
                <a:lnTo>
                  <a:pt x="11868" y="16916"/>
                </a:lnTo>
                <a:lnTo>
                  <a:pt x="9733"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blipFill>
            <a:blip r:embed="rId14"/>
            <a:stretch>
              <a:fillRect/>
            </a:stretch>
          </a:blipFill>
          <a:ln w="12700">
            <a:solidFill>
              <a:srgbClr val="000000"/>
            </a:solidFill>
            <a:miter/>
          </a:ln>
        </p:spPr>
        <p:txBody>
          <a:bodyPr lIns="45719" rIns="45719" anchor="ctr"/>
          <a:lstStyle/>
          <a:p>
            <a:endParaRPr/>
          </a:p>
        </p:txBody>
      </p:sp>
      <p:sp>
        <p:nvSpPr>
          <p:cNvPr id="54" name="FR"/>
          <p:cNvSpPr txBox="1"/>
          <p:nvPr/>
        </p:nvSpPr>
        <p:spPr>
          <a:xfrm>
            <a:off x="1472527" y="5133487"/>
            <a:ext cx="792681" cy="475992"/>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768095">
              <a:lnSpc>
                <a:spcPct val="90000"/>
              </a:lnSpc>
              <a:defRPr sz="2520" b="1">
                <a:latin typeface="Times New Roman"/>
                <a:ea typeface="Times New Roman"/>
                <a:cs typeface="Times New Roman"/>
                <a:sym typeface="Times New Roman"/>
              </a:defRPr>
            </a:lvl1pPr>
          </a:lstStyle>
          <a:p>
            <a:r>
              <a:t>FR</a:t>
            </a:r>
          </a:p>
        </p:txBody>
      </p:sp>
      <p:sp>
        <p:nvSpPr>
          <p:cNvPr id="55" name="PL"/>
          <p:cNvSpPr txBox="1"/>
          <p:nvPr/>
        </p:nvSpPr>
        <p:spPr>
          <a:xfrm>
            <a:off x="3632785" y="5145228"/>
            <a:ext cx="792681" cy="475992"/>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768095">
              <a:lnSpc>
                <a:spcPct val="90000"/>
              </a:lnSpc>
              <a:defRPr sz="2520" b="1">
                <a:latin typeface="Times New Roman"/>
                <a:ea typeface="Times New Roman"/>
                <a:cs typeface="Times New Roman"/>
                <a:sym typeface="Times New Roman"/>
              </a:defRPr>
            </a:lvl1pPr>
          </a:lstStyle>
          <a:p>
            <a:r>
              <a:t>PL</a:t>
            </a:r>
          </a:p>
        </p:txBody>
      </p:sp>
      <p:sp>
        <p:nvSpPr>
          <p:cNvPr id="56" name="PT"/>
          <p:cNvSpPr txBox="1"/>
          <p:nvPr/>
        </p:nvSpPr>
        <p:spPr>
          <a:xfrm>
            <a:off x="5993483" y="5145228"/>
            <a:ext cx="792681" cy="475992"/>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768095">
              <a:lnSpc>
                <a:spcPct val="90000"/>
              </a:lnSpc>
              <a:defRPr sz="2520" b="1">
                <a:latin typeface="Times New Roman"/>
                <a:ea typeface="Times New Roman"/>
                <a:cs typeface="Times New Roman"/>
                <a:sym typeface="Times New Roman"/>
              </a:defRPr>
            </a:lvl1pPr>
          </a:lstStyle>
          <a:p>
            <a:r>
              <a:t>PT</a:t>
            </a:r>
          </a:p>
        </p:txBody>
      </p:sp>
      <p:sp>
        <p:nvSpPr>
          <p:cNvPr id="57" name="RO"/>
          <p:cNvSpPr txBox="1"/>
          <p:nvPr/>
        </p:nvSpPr>
        <p:spPr>
          <a:xfrm>
            <a:off x="8133808" y="5152918"/>
            <a:ext cx="792682" cy="475992"/>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768095">
              <a:lnSpc>
                <a:spcPct val="90000"/>
              </a:lnSpc>
              <a:defRPr sz="2520" b="1">
                <a:latin typeface="Times New Roman"/>
                <a:ea typeface="Times New Roman"/>
                <a:cs typeface="Times New Roman"/>
                <a:sym typeface="Times New Roman"/>
              </a:defRPr>
            </a:lvl1pPr>
          </a:lstStyle>
          <a:p>
            <a:r>
              <a:t>RO</a:t>
            </a:r>
          </a:p>
        </p:txBody>
      </p:sp>
      <p:sp>
        <p:nvSpPr>
          <p:cNvPr id="58" name="27 Member States: competent to designate administrative authorities and provide for the enforcement powers"/>
          <p:cNvSpPr txBox="1"/>
          <p:nvPr/>
        </p:nvSpPr>
        <p:spPr>
          <a:xfrm>
            <a:off x="1140395" y="3563536"/>
            <a:ext cx="8364023" cy="754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defRPr sz="2500" b="1">
                <a:blipFill rotWithShape="1">
                  <a:blip r:embed="rId3"/>
                  <a:srcRect/>
                  <a:stretch>
                    <a:fillRect/>
                  </a:stretch>
                </a:blipFill>
                <a:latin typeface="Times New Roman"/>
                <a:ea typeface="Times New Roman"/>
                <a:cs typeface="Times New Roman"/>
                <a:sym typeface="Times New Roman"/>
              </a:defRPr>
            </a:pPr>
            <a:r>
              <a:t>27 </a:t>
            </a:r>
            <a:r>
              <a:rPr>
                <a:blipFill rotWithShape="1">
                  <a:blip r:embed="rId2"/>
                  <a:srcRect/>
                  <a:tile tx="0" ty="0" sx="100000" sy="100000" flip="none" algn="tl"/>
                </a:blipFill>
              </a:rPr>
              <a:t>Member</a:t>
            </a:r>
            <a:r>
              <a:rPr>
                <a:blipFill rotWithShape="1">
                  <a:blip r:embed="rId4"/>
                  <a:srcRect/>
                  <a:stretch>
                    <a:fillRect/>
                  </a:stretch>
                </a:blipFill>
              </a:rPr>
              <a:t> </a:t>
            </a:r>
            <a:r>
              <a:rPr>
                <a:blipFill rotWithShape="1">
                  <a:blip r:embed="rId15"/>
                  <a:srcRect/>
                  <a:tile tx="0" ty="0" sx="100000" sy="100000" flip="none" algn="tl"/>
                </a:blipFill>
              </a:rPr>
              <a:t>States</a:t>
            </a:r>
            <a:r>
              <a:rPr>
                <a:blipFill rotWithShape="1">
                  <a:blip r:embed="rId10"/>
                  <a:srcRect/>
                  <a:stretch>
                    <a:fillRect/>
                  </a:stretch>
                </a:blipFill>
              </a:rPr>
              <a:t>: competent</a:t>
            </a:r>
            <a:r>
              <a:t> </a:t>
            </a:r>
            <a:r>
              <a:rPr>
                <a:blipFill rotWithShape="1">
                  <a:blip r:embed="rId14"/>
                  <a:srcRect/>
                  <a:tile tx="0" ty="0" sx="100000" sy="100000" flip="none" algn="tl"/>
                </a:blipFill>
              </a:rPr>
              <a:t>to designate</a:t>
            </a:r>
            <a:r>
              <a:rPr>
                <a:blipFill rotWithShape="1">
                  <a:blip r:embed="rId16"/>
                  <a:srcRect/>
                  <a:stretch>
                    <a:fillRect/>
                  </a:stretch>
                </a:blipFill>
              </a:rPr>
              <a:t> administrative </a:t>
            </a:r>
            <a:r>
              <a:rPr>
                <a:blipFill rotWithShape="1">
                  <a:blip r:embed="rId17"/>
                  <a:srcRect/>
                  <a:stretch>
                    <a:fillRect/>
                  </a:stretch>
                </a:blipFill>
              </a:rPr>
              <a:t>authorities and provide</a:t>
            </a:r>
            <a:r>
              <a:rPr>
                <a:blipFill rotWithShape="1">
                  <a:blip r:embed="rId15"/>
                  <a:srcRect/>
                  <a:stretch>
                    <a:fillRect/>
                  </a:stretch>
                </a:blipFill>
              </a:rPr>
              <a:t> for the enforcement</a:t>
            </a:r>
            <a:r>
              <a:t> </a:t>
            </a:r>
            <a:r>
              <a:rPr>
                <a:blipFill rotWithShape="1">
                  <a:blip r:embed="rId2"/>
                  <a:srcRect/>
                  <a:tile tx="0" ty="0" sx="100000" sy="100000" flip="none" algn="tl"/>
                </a:blipFill>
              </a:rPr>
              <a:t>powers</a:t>
            </a:r>
          </a:p>
        </p:txBody>
      </p:sp>
      <p:sp>
        <p:nvSpPr>
          <p:cNvPr id="59" name="?"/>
          <p:cNvSpPr txBox="1"/>
          <p:nvPr/>
        </p:nvSpPr>
        <p:spPr>
          <a:xfrm>
            <a:off x="9049386" y="4367222"/>
            <a:ext cx="459741" cy="874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11993"/>
                </a:solidFill>
                <a:latin typeface="Times New Roman"/>
                <a:ea typeface="Times New Roman"/>
                <a:cs typeface="Times New Roman"/>
                <a:sym typeface="Times New Roman"/>
              </a:defRPr>
            </a:lvl1pPr>
          </a:lstStyle>
          <a:p>
            <a:r>
              <a:t>?</a:t>
            </a:r>
          </a:p>
        </p:txBody>
      </p:sp>
      <p:sp>
        <p:nvSpPr>
          <p:cNvPr id="60" name="Flèche"/>
          <p:cNvSpPr/>
          <p:nvPr/>
        </p:nvSpPr>
        <p:spPr>
          <a:xfrm rot="7949577">
            <a:off x="5855008" y="4572049"/>
            <a:ext cx="818064" cy="536815"/>
          </a:xfrm>
          <a:prstGeom prst="rightArrow">
            <a:avLst>
              <a:gd name="adj1" fmla="val 32000"/>
              <a:gd name="adj2" fmla="val 79057"/>
            </a:avLst>
          </a:prstGeom>
          <a:blipFill>
            <a:blip r:embed="rId4"/>
            <a:stretch>
              <a:fillRect/>
            </a:stretch>
          </a:blipFill>
          <a:ln w="25400">
            <a:solidFill>
              <a:srgbClr val="531B93"/>
            </a:solidFill>
            <a:miter/>
          </a:ln>
        </p:spPr>
        <p:txBody>
          <a:bodyPr lIns="45719" rIns="45719" anchor="ctr"/>
          <a:lstStyle/>
          <a:p>
            <a:endParaRPr/>
          </a:p>
        </p:txBody>
      </p:sp>
      <p:sp>
        <p:nvSpPr>
          <p:cNvPr id="61" name="?"/>
          <p:cNvSpPr txBox="1"/>
          <p:nvPr/>
        </p:nvSpPr>
        <p:spPr>
          <a:xfrm>
            <a:off x="6659604" y="4374220"/>
            <a:ext cx="459741" cy="874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11993"/>
                </a:solidFill>
                <a:latin typeface="Times New Roman"/>
                <a:ea typeface="Times New Roman"/>
                <a:cs typeface="Times New Roman"/>
                <a:sym typeface="Times New Roman"/>
              </a:defRPr>
            </a:lvl1pPr>
          </a:lstStyle>
          <a:p>
            <a:r>
              <a:t>?</a:t>
            </a:r>
          </a:p>
        </p:txBody>
      </p:sp>
      <p:sp>
        <p:nvSpPr>
          <p:cNvPr id="62" name="?"/>
          <p:cNvSpPr txBox="1"/>
          <p:nvPr/>
        </p:nvSpPr>
        <p:spPr>
          <a:xfrm>
            <a:off x="4202766" y="4367222"/>
            <a:ext cx="459741" cy="874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11993"/>
                </a:solidFill>
                <a:latin typeface="Times New Roman"/>
                <a:ea typeface="Times New Roman"/>
                <a:cs typeface="Times New Roman"/>
                <a:sym typeface="Times New Roman"/>
              </a:defRPr>
            </a:lvl1pPr>
          </a:lstStyle>
          <a:p>
            <a:r>
              <a:t>?</a:t>
            </a:r>
          </a:p>
        </p:txBody>
      </p:sp>
      <p:sp>
        <p:nvSpPr>
          <p:cNvPr id="63" name="Flèche"/>
          <p:cNvSpPr/>
          <p:nvPr/>
        </p:nvSpPr>
        <p:spPr>
          <a:xfrm rot="7949577">
            <a:off x="3408613" y="4572049"/>
            <a:ext cx="818064" cy="536815"/>
          </a:xfrm>
          <a:prstGeom prst="rightArrow">
            <a:avLst>
              <a:gd name="adj1" fmla="val 32000"/>
              <a:gd name="adj2" fmla="val 79057"/>
            </a:avLst>
          </a:prstGeom>
          <a:blipFill>
            <a:blip r:embed="rId4"/>
            <a:stretch>
              <a:fillRect/>
            </a:stretch>
          </a:blipFill>
          <a:ln w="25400">
            <a:solidFill>
              <a:srgbClr val="531B93"/>
            </a:solidFill>
            <a:miter/>
          </a:ln>
        </p:spPr>
        <p:txBody>
          <a:bodyPr lIns="45719" rIns="45719" anchor="ctr"/>
          <a:lstStyle/>
          <a:p>
            <a:endParaRPr/>
          </a:p>
        </p:txBody>
      </p:sp>
      <p:sp>
        <p:nvSpPr>
          <p:cNvPr id="64" name="Flèche"/>
          <p:cNvSpPr/>
          <p:nvPr/>
        </p:nvSpPr>
        <p:spPr>
          <a:xfrm rot="7949577">
            <a:off x="1349038" y="4565051"/>
            <a:ext cx="818064" cy="536815"/>
          </a:xfrm>
          <a:prstGeom prst="rightArrow">
            <a:avLst>
              <a:gd name="adj1" fmla="val 32000"/>
              <a:gd name="adj2" fmla="val 79057"/>
            </a:avLst>
          </a:prstGeom>
          <a:blipFill>
            <a:blip r:embed="rId4"/>
            <a:stretch>
              <a:fillRect/>
            </a:stretch>
          </a:blipFill>
          <a:ln w="25400">
            <a:solidFill>
              <a:srgbClr val="531B93"/>
            </a:solidFill>
            <a:miter/>
          </a:ln>
        </p:spPr>
        <p:txBody>
          <a:bodyPr lIns="45719" rIns="45719" anchor="ctr"/>
          <a:lstStyle/>
          <a:p>
            <a:endParaRPr/>
          </a:p>
        </p:txBody>
      </p:sp>
      <p:sp>
        <p:nvSpPr>
          <p:cNvPr id="65" name="?"/>
          <p:cNvSpPr txBox="1"/>
          <p:nvPr/>
        </p:nvSpPr>
        <p:spPr>
          <a:xfrm>
            <a:off x="2097594" y="4367222"/>
            <a:ext cx="459741" cy="874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11993"/>
                </a:solidFill>
                <a:latin typeface="Times New Roman"/>
                <a:ea typeface="Times New Roman"/>
                <a:cs typeface="Times New Roman"/>
                <a:sym typeface="Times New Roman"/>
              </a:defRPr>
            </a:lvl1pPr>
          </a:lstStyle>
          <a:p>
            <a:r>
              <a:t>?</a:t>
            </a:r>
          </a:p>
        </p:txBody>
      </p:sp>
      <p:sp>
        <p:nvSpPr>
          <p:cNvPr id="66" name="?"/>
          <p:cNvSpPr txBox="1"/>
          <p:nvPr/>
        </p:nvSpPr>
        <p:spPr>
          <a:xfrm>
            <a:off x="10475723" y="1067482"/>
            <a:ext cx="459741" cy="874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11993"/>
                </a:solidFill>
                <a:latin typeface="Times New Roman"/>
                <a:ea typeface="Times New Roman"/>
                <a:cs typeface="Times New Roman"/>
                <a:sym typeface="Times New Roman"/>
              </a:defRPr>
            </a:lvl1pPr>
          </a:lstStyle>
          <a:p>
            <a:r>
              <a:t>?</a:t>
            </a:r>
          </a:p>
        </p:txBody>
      </p:sp>
      <p:sp>
        <p:nvSpPr>
          <p:cNvPr id="67" name="EU secondary legislation: conditioning the design, decision-making powers and judicial review options left for Member States"/>
          <p:cNvSpPr txBox="1"/>
          <p:nvPr/>
        </p:nvSpPr>
        <p:spPr>
          <a:xfrm>
            <a:off x="5286440" y="952152"/>
            <a:ext cx="5187120" cy="97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2100" b="1">
                <a:solidFill>
                  <a:srgbClr val="011993"/>
                </a:solidFill>
                <a:latin typeface="Times New Roman"/>
                <a:ea typeface="Times New Roman"/>
                <a:cs typeface="Times New Roman"/>
                <a:sym typeface="Times New Roman"/>
              </a:defRPr>
            </a:lvl1pPr>
          </a:lstStyle>
          <a:p>
            <a:r>
              <a:t>EU secondary legislation: conditioning the design, decision-making powers and judicial review options left for Member States</a:t>
            </a:r>
          </a:p>
        </p:txBody>
      </p:sp>
      <p:sp>
        <p:nvSpPr>
          <p:cNvPr id="68" name="ERC Project mapping: 18 fields"/>
          <p:cNvSpPr txBox="1"/>
          <p:nvPr/>
        </p:nvSpPr>
        <p:spPr>
          <a:xfrm>
            <a:off x="5047046" y="1964349"/>
            <a:ext cx="5665908" cy="485141"/>
          </a:xfrm>
          <a:prstGeom prst="rect">
            <a:avLst/>
          </a:prstGeom>
          <a:ln w="25400">
            <a:solidFill>
              <a:srgbClr val="531B93"/>
            </a:solidFill>
            <a:prstDash val="sysDot"/>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433" b="1">
                <a:solidFill>
                  <a:srgbClr val="011993"/>
                </a:solidFill>
                <a:latin typeface="Times Roman"/>
                <a:ea typeface="Times Roman"/>
                <a:cs typeface="Times Roman"/>
                <a:sym typeface="Times Roman"/>
              </a:defRPr>
            </a:lvl1pPr>
          </a:lstStyle>
          <a:p>
            <a:r>
              <a:t>ERC Project mapping: 18 fields</a:t>
            </a:r>
          </a:p>
        </p:txBody>
      </p:sp>
      <p:sp>
        <p:nvSpPr>
          <p:cNvPr id="69" name="Flèche"/>
          <p:cNvSpPr/>
          <p:nvPr/>
        </p:nvSpPr>
        <p:spPr>
          <a:xfrm rot="5400000">
            <a:off x="1941379" y="1521292"/>
            <a:ext cx="1749850" cy="1108754"/>
          </a:xfrm>
          <a:prstGeom prst="rightArrow">
            <a:avLst>
              <a:gd name="adj1" fmla="val 32000"/>
              <a:gd name="adj2" fmla="val 69818"/>
            </a:avLst>
          </a:prstGeom>
          <a:blipFill>
            <a:blip r:embed="rId4"/>
            <a:stretch>
              <a:fillRect/>
            </a:stretch>
          </a:blipFill>
          <a:ln w="25400">
            <a:solidFill>
              <a:srgbClr val="531B93"/>
            </a:solidFill>
            <a:miter/>
          </a:ln>
        </p:spPr>
        <p:txBody>
          <a:bodyPr lIns="45719" rIns="45719" anchor="ctr"/>
          <a:lstStyle/>
          <a:p>
            <a:endParaRPr/>
          </a:p>
        </p:txBody>
      </p:sp>
      <p:sp>
        <p:nvSpPr>
          <p:cNvPr id="70" name="Flèche"/>
          <p:cNvSpPr/>
          <p:nvPr/>
        </p:nvSpPr>
        <p:spPr>
          <a:xfrm rot="5400000">
            <a:off x="4291769" y="1885667"/>
            <a:ext cx="1171362" cy="1021806"/>
          </a:xfrm>
          <a:prstGeom prst="rightArrow">
            <a:avLst>
              <a:gd name="adj1" fmla="val 32000"/>
              <a:gd name="adj2" fmla="val 76245"/>
            </a:avLst>
          </a:prstGeom>
          <a:blipFill>
            <a:blip r:embed="rId4"/>
            <a:stretch>
              <a:fillRect/>
            </a:stretch>
          </a:blipFill>
          <a:ln w="25400">
            <a:solidFill>
              <a:srgbClr val="531B93"/>
            </a:solidFill>
            <a:miter/>
          </a:ln>
        </p:spPr>
        <p:txBody>
          <a:bodyPr lIns="45719" rIns="45719" anchor="ct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Increasingly fragmented landscape = different resources are allocated in different Member States to the enforcement of different EU legal norms"/>
          <p:cNvSpPr txBox="1">
            <a:spLocks noGrp="1"/>
          </p:cNvSpPr>
          <p:nvPr>
            <p:ph type="title"/>
          </p:nvPr>
        </p:nvSpPr>
        <p:spPr>
          <a:xfrm>
            <a:off x="688663" y="211568"/>
            <a:ext cx="9785917" cy="1080107"/>
          </a:xfrm>
          <a:prstGeom prst="rect">
            <a:avLst/>
          </a:prstGeom>
        </p:spPr>
        <p:txBody>
          <a:bodyPr/>
          <a:lstStyle>
            <a:lvl1pPr defTabSz="704087">
              <a:defRPr sz="2464">
                <a:solidFill>
                  <a:srgbClr val="941100"/>
                </a:solidFill>
              </a:defRPr>
            </a:lvl1pPr>
          </a:lstStyle>
          <a:p>
            <a:r>
              <a:t>Increasingly fragmented landscape = different resources are allocated in different Member States to the enforcement of different EU legal norms </a:t>
            </a:r>
          </a:p>
        </p:txBody>
      </p:sp>
      <p:pic>
        <p:nvPicPr>
          <p:cNvPr id="94" name="openart-image_GNT_FpLR_1710309575512_raw.jpg" descr="openart-image_GNT_FpLR_1710309575512_raw.jpg"/>
          <p:cNvPicPr>
            <a:picLocks noChangeAspect="1"/>
          </p:cNvPicPr>
          <p:nvPr/>
        </p:nvPicPr>
        <p:blipFill>
          <a:blip r:embed="rId2"/>
          <a:srcRect l="17407" t="9019" r="31088" b="22680"/>
          <a:stretch>
            <a:fillRect/>
          </a:stretch>
        </p:blipFill>
        <p:spPr>
          <a:xfrm>
            <a:off x="278280" y="1089506"/>
            <a:ext cx="4039940" cy="5357311"/>
          </a:xfrm>
          <a:prstGeom prst="rect">
            <a:avLst/>
          </a:prstGeom>
          <a:ln w="12700">
            <a:miter lim="400000"/>
          </a:ln>
        </p:spPr>
      </p:pic>
      <p:sp>
        <p:nvSpPr>
          <p:cNvPr id="95" name="openart.ai (no copyrights)"/>
          <p:cNvSpPr txBox="1"/>
          <p:nvPr/>
        </p:nvSpPr>
        <p:spPr>
          <a:xfrm>
            <a:off x="930651" y="6446550"/>
            <a:ext cx="2735050"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a:latin typeface="Times New Roman"/>
                <a:ea typeface="Times New Roman"/>
                <a:cs typeface="Times New Roman"/>
                <a:sym typeface="Times New Roman"/>
              </a:defRPr>
            </a:lvl1pPr>
          </a:lstStyle>
          <a:p>
            <a:r>
              <a:t>openart.ai (no copyrights)</a:t>
            </a:r>
          </a:p>
        </p:txBody>
      </p:sp>
      <p:sp>
        <p:nvSpPr>
          <p:cNvPr id="96" name="At times, choices made by the EU legislator even appear somewhat contradictory in nature. In the realm of consumer protection law, no independent authority has to be established but competent authorities need to have a minimum amount of investigative and"/>
          <p:cNvSpPr/>
          <p:nvPr/>
        </p:nvSpPr>
        <p:spPr>
          <a:xfrm>
            <a:off x="4521917" y="1493407"/>
            <a:ext cx="7146542" cy="4879538"/>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just" defTabSz="457200">
              <a:spcBef>
                <a:spcPts val="1200"/>
              </a:spcBef>
              <a:defRPr sz="2500">
                <a:latin typeface="Times New Roman"/>
                <a:ea typeface="Times New Roman"/>
                <a:cs typeface="Times New Roman"/>
                <a:sym typeface="Times New Roman"/>
              </a:defRPr>
            </a:lvl1pPr>
          </a:lstStyle>
          <a:p>
            <a:r>
              <a:t>At times, choices made by the EU legislator even appear somewhat contradictory in nature. In the realm of consumer protection law, no independent authority has to be established but competent authorities need to have a minimum amount of investigative and enforcement powers. By contrast, in the realm of platform regulation, which is directly inspired by existing more general consumer protection obligations, Member States have to provide for independent competent authorities entrusted with enhanced investigative and sanctioning powers (Compare Art. 5 of Regulation 2017/2394 with Articles 49-51 of Regulation 2022/2065)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p:cNvSpPr txBox="1"/>
          <p:nvPr/>
        </p:nvSpPr>
        <p:spPr>
          <a:xfrm>
            <a:off x="633286" y="1092814"/>
            <a:ext cx="8553953" cy="3772902"/>
          </a:xfrm>
          <a:prstGeom prst="rect">
            <a:avLst/>
          </a:prstGeom>
          <a:ln w="25400">
            <a:solidFill>
              <a:srgbClr val="011993"/>
            </a:solidFill>
            <a:miter lim="400000"/>
          </a:ln>
        </p:spPr>
        <p:txBody>
          <a:bodyPr lIns="45719" rIns="45719" anchor="ctr">
            <a:normAutofit/>
          </a:bodyPr>
          <a:lstStyle/>
          <a:p>
            <a:pPr algn="ctr">
              <a:lnSpc>
                <a:spcPct val="90000"/>
              </a:lnSpc>
              <a:defRPr sz="3000" b="1">
                <a:solidFill>
                  <a:srgbClr val="011993"/>
                </a:solidFill>
                <a:latin typeface="Times New Roman"/>
                <a:ea typeface="Times New Roman"/>
                <a:cs typeface="Times New Roman"/>
                <a:sym typeface="Times New Roman"/>
              </a:defRPr>
            </a:pPr>
            <a:endParaRPr/>
          </a:p>
        </p:txBody>
      </p:sp>
      <p:sp>
        <p:nvSpPr>
          <p:cNvPr id="73" name="Flèche"/>
          <p:cNvSpPr/>
          <p:nvPr/>
        </p:nvSpPr>
        <p:spPr>
          <a:xfrm rot="5400000">
            <a:off x="2420330" y="4616972"/>
            <a:ext cx="801234" cy="701131"/>
          </a:xfrm>
          <a:prstGeom prst="rightArrow">
            <a:avLst>
              <a:gd name="adj1" fmla="val 32000"/>
              <a:gd name="adj2" fmla="val 76009"/>
            </a:avLst>
          </a:prstGeom>
          <a:blipFill>
            <a:blip r:embed="rId2"/>
            <a:stretch>
              <a:fillRect/>
            </a:stretch>
          </a:blipFill>
          <a:ln w="25400">
            <a:solidFill>
              <a:srgbClr val="531B93"/>
            </a:solidFill>
            <a:miter/>
          </a:ln>
        </p:spPr>
        <p:txBody>
          <a:bodyPr lIns="45719" rIns="45719" anchor="ctr"/>
          <a:lstStyle/>
          <a:p>
            <a:endParaRPr/>
          </a:p>
        </p:txBody>
      </p:sp>
      <p:sp>
        <p:nvSpPr>
          <p:cNvPr id="74" name="27 Member States: competent to designate administrative authorities and provide for the enforcement powers"/>
          <p:cNvSpPr txBox="1"/>
          <p:nvPr/>
        </p:nvSpPr>
        <p:spPr>
          <a:xfrm>
            <a:off x="168986" y="5766735"/>
            <a:ext cx="9018254" cy="1013241"/>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defTabSz="868680">
              <a:lnSpc>
                <a:spcPct val="90000"/>
              </a:lnSpc>
              <a:defRPr sz="2850" b="1">
                <a:latin typeface="Times New Roman"/>
                <a:ea typeface="Times New Roman"/>
                <a:cs typeface="Times New Roman"/>
                <a:sym typeface="Times New Roman"/>
              </a:defRPr>
            </a:pPr>
            <a:r>
              <a:t>27 </a:t>
            </a:r>
            <a:r>
              <a:rPr>
                <a:blipFill rotWithShape="1">
                  <a:blip r:embed="rId3"/>
                  <a:srcRect/>
                  <a:tile tx="0" ty="0" sx="100000" sy="100000" flip="none" algn="tl"/>
                </a:blipFill>
              </a:rPr>
              <a:t>Member</a:t>
            </a:r>
            <a:r>
              <a:rPr>
                <a:blipFill rotWithShape="1">
                  <a:blip r:embed="rId2"/>
                  <a:srcRect/>
                  <a:stretch>
                    <a:fillRect/>
                  </a:stretch>
                </a:blipFill>
              </a:rPr>
              <a:t> </a:t>
            </a:r>
            <a:r>
              <a:rPr>
                <a:blipFill rotWithShape="1">
                  <a:blip r:embed="rId4"/>
                  <a:srcRect/>
                  <a:tile tx="0" ty="0" sx="100000" sy="100000" flip="none" algn="tl"/>
                </a:blipFill>
              </a:rPr>
              <a:t>States</a:t>
            </a:r>
            <a:r>
              <a:rPr>
                <a:blipFill rotWithShape="1">
                  <a:blip r:embed="rId5"/>
                  <a:srcRect/>
                  <a:stretch>
                    <a:fillRect/>
                  </a:stretch>
                </a:blipFill>
              </a:rPr>
              <a:t>: competent</a:t>
            </a:r>
            <a:r>
              <a:t> </a:t>
            </a:r>
            <a:r>
              <a:rPr>
                <a:blipFill rotWithShape="1">
                  <a:blip r:embed="rId6"/>
                  <a:srcRect/>
                  <a:tile tx="0" ty="0" sx="100000" sy="100000" flip="none" algn="tl"/>
                </a:blipFill>
              </a:rPr>
              <a:t>to designate</a:t>
            </a:r>
            <a:r>
              <a:rPr>
                <a:blipFill rotWithShape="1">
                  <a:blip r:embed="rId7"/>
                  <a:srcRect/>
                  <a:stretch>
                    <a:fillRect/>
                  </a:stretch>
                </a:blipFill>
              </a:rPr>
              <a:t> administrative </a:t>
            </a:r>
            <a:r>
              <a:rPr>
                <a:blipFill rotWithShape="1">
                  <a:blip r:embed="rId8"/>
                  <a:srcRect/>
                  <a:stretch>
                    <a:fillRect/>
                  </a:stretch>
                </a:blipFill>
              </a:rPr>
              <a:t>authorities and provide</a:t>
            </a:r>
            <a:r>
              <a:rPr>
                <a:blipFill rotWithShape="1">
                  <a:blip r:embed="rId4"/>
                  <a:srcRect/>
                  <a:stretch>
                    <a:fillRect/>
                  </a:stretch>
                </a:blipFill>
              </a:rPr>
              <a:t> for the enforcement</a:t>
            </a:r>
            <a:r>
              <a:t> </a:t>
            </a:r>
            <a:r>
              <a:rPr>
                <a:blipFill rotWithShape="1">
                  <a:blip r:embed="rId3"/>
                  <a:srcRect/>
                  <a:tile tx="0" ty="0" sx="100000" sy="100000" flip="none" algn="tl"/>
                </a:blipFill>
              </a:rPr>
              <a:t>powers</a:t>
            </a:r>
          </a:p>
        </p:txBody>
      </p:sp>
      <p:sp>
        <p:nvSpPr>
          <p:cNvPr id="75" name="National laws"/>
          <p:cNvSpPr txBox="1"/>
          <p:nvPr/>
        </p:nvSpPr>
        <p:spPr>
          <a:xfrm>
            <a:off x="168986" y="5088705"/>
            <a:ext cx="9018254" cy="602933"/>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defRPr sz="2500" b="1">
                <a:latin typeface="Times New Roman"/>
                <a:ea typeface="Times New Roman"/>
                <a:cs typeface="Times New Roman"/>
                <a:sym typeface="Times New Roman"/>
              </a:defRPr>
            </a:pPr>
            <a:r>
              <a:t>National </a:t>
            </a:r>
            <a:r>
              <a:rPr>
                <a:blipFill rotWithShape="1">
                  <a:blip r:embed="rId2"/>
                  <a:srcRect/>
                  <a:stretch>
                    <a:fillRect/>
                  </a:stretch>
                </a:blipFill>
              </a:rPr>
              <a:t>laws</a:t>
            </a:r>
          </a:p>
        </p:txBody>
      </p:sp>
      <p:sp>
        <p:nvSpPr>
          <p:cNvPr id="76" name="EU secondary legislation: conditioning the design, decision-making powers and judicial review options left for Member States"/>
          <p:cNvSpPr txBox="1"/>
          <p:nvPr/>
        </p:nvSpPr>
        <p:spPr>
          <a:xfrm>
            <a:off x="1363798" y="1450701"/>
            <a:ext cx="7182826" cy="6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1900" b="1">
                <a:solidFill>
                  <a:srgbClr val="011993"/>
                </a:solidFill>
                <a:latin typeface="Times New Roman"/>
                <a:ea typeface="Times New Roman"/>
                <a:cs typeface="Times New Roman"/>
                <a:sym typeface="Times New Roman"/>
              </a:defRPr>
            </a:lvl1pPr>
          </a:lstStyle>
          <a:p>
            <a:r>
              <a:t>EU secondary legislation: conditioning the design, decision-making powers and judicial review options left for Member States</a:t>
            </a:r>
          </a:p>
        </p:txBody>
      </p:sp>
      <p:sp>
        <p:nvSpPr>
          <p:cNvPr id="77" name="Contradictory?"/>
          <p:cNvSpPr/>
          <p:nvPr/>
        </p:nvSpPr>
        <p:spPr>
          <a:xfrm>
            <a:off x="9543737" y="195712"/>
            <a:ext cx="2509632" cy="1131499"/>
          </a:xfrm>
          <a:prstGeom prst="wedgeEllipseCallout">
            <a:avLst>
              <a:gd name="adj1" fmla="val -49427"/>
              <a:gd name="adj2" fmla="val 69226"/>
            </a:avLst>
          </a:prstGeom>
          <a:solidFill>
            <a:srgbClr val="FFFFFF"/>
          </a:solidFill>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000" b="1">
                <a:solidFill>
                  <a:srgbClr val="941100"/>
                </a:solidFill>
                <a:latin typeface="Times New Roman"/>
                <a:ea typeface="Times New Roman"/>
                <a:cs typeface="Times New Roman"/>
                <a:sym typeface="Times New Roman"/>
              </a:defRPr>
            </a:lvl1pPr>
          </a:lstStyle>
          <a:p>
            <a:r>
              <a:rPr dirty="0"/>
              <a:t>Contradictory?</a:t>
            </a:r>
          </a:p>
        </p:txBody>
      </p:sp>
      <p:sp>
        <p:nvSpPr>
          <p:cNvPr id="78" name="Sector-specific?"/>
          <p:cNvSpPr/>
          <p:nvPr/>
        </p:nvSpPr>
        <p:spPr>
          <a:xfrm>
            <a:off x="9531928" y="1556657"/>
            <a:ext cx="2521441" cy="1035861"/>
          </a:xfrm>
          <a:prstGeom prst="wedgeEllipseCallout">
            <a:avLst>
              <a:gd name="adj1" fmla="val -49427"/>
              <a:gd name="adj2" fmla="val 71224"/>
            </a:avLst>
          </a:prstGeom>
          <a:solidFill>
            <a:srgbClr val="FFFFFF"/>
          </a:solidFill>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000" b="1">
                <a:solidFill>
                  <a:srgbClr val="941100"/>
                </a:solidFill>
                <a:latin typeface="Times New Roman"/>
                <a:ea typeface="Times New Roman"/>
                <a:cs typeface="Times New Roman"/>
                <a:sym typeface="Times New Roman"/>
              </a:defRPr>
            </a:lvl1pPr>
          </a:lstStyle>
          <a:p>
            <a:r>
              <a:t>Sector-specific?</a:t>
            </a:r>
          </a:p>
        </p:txBody>
      </p:sp>
      <p:sp>
        <p:nvSpPr>
          <p:cNvPr id="79" name="Rectangle"/>
          <p:cNvSpPr txBox="1"/>
          <p:nvPr/>
        </p:nvSpPr>
        <p:spPr>
          <a:xfrm>
            <a:off x="187240" y="176579"/>
            <a:ext cx="4837614" cy="1173104"/>
          </a:xfrm>
          <a:prstGeom prst="rect">
            <a:avLst/>
          </a:prstGeom>
          <a:ln w="25400">
            <a:solidFill>
              <a:srgbClr val="531B93"/>
            </a:solidFill>
            <a:miter lim="400000"/>
          </a:ln>
        </p:spPr>
        <p:txBody>
          <a:bodyPr lIns="45719" rIns="45719" anchor="ctr">
            <a:normAutofit/>
          </a:bodyPr>
          <a:lstStyle/>
          <a:p>
            <a:pPr algn="ctr">
              <a:lnSpc>
                <a:spcPct val="90000"/>
              </a:lnSpc>
              <a:defRPr sz="3000" b="1">
                <a:solidFill>
                  <a:srgbClr val="011993"/>
                </a:solidFill>
                <a:latin typeface="Times New Roman"/>
                <a:ea typeface="Times New Roman"/>
                <a:cs typeface="Times New Roman"/>
                <a:sym typeface="Times New Roman"/>
              </a:defRPr>
            </a:pPr>
            <a:endParaRPr/>
          </a:p>
        </p:txBody>
      </p:sp>
      <p:sp>
        <p:nvSpPr>
          <p:cNvPr id="80" name="Art. 291(1) TFEU: EU law implemented and a fortiori enforced by the Member States"/>
          <p:cNvSpPr txBox="1"/>
          <p:nvPr/>
        </p:nvSpPr>
        <p:spPr>
          <a:xfrm>
            <a:off x="455910" y="429205"/>
            <a:ext cx="4300274" cy="494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defRPr sz="1500" b="1">
                <a:solidFill>
                  <a:srgbClr val="011993"/>
                </a:solidFill>
                <a:latin typeface="Times New Roman"/>
                <a:ea typeface="Times New Roman"/>
                <a:cs typeface="Times New Roman"/>
                <a:sym typeface="Times New Roman"/>
              </a:defRPr>
            </a:pPr>
            <a:r>
              <a:t>Art. 291(1) TFEU: EU law implemented and </a:t>
            </a:r>
            <a:r>
              <a:rPr i="1"/>
              <a:t>a fortiori </a:t>
            </a:r>
            <a:r>
              <a:t>enforced by the Member States</a:t>
            </a:r>
          </a:p>
        </p:txBody>
      </p:sp>
      <p:sp>
        <p:nvSpPr>
          <p:cNvPr id="81" name="Flèche"/>
          <p:cNvSpPr/>
          <p:nvPr/>
        </p:nvSpPr>
        <p:spPr>
          <a:xfrm rot="5400000">
            <a:off x="-1598279" y="2845570"/>
            <a:ext cx="3754807" cy="545079"/>
          </a:xfrm>
          <a:prstGeom prst="rightArrow">
            <a:avLst>
              <a:gd name="adj1" fmla="val 32000"/>
              <a:gd name="adj2" fmla="val 110447"/>
            </a:avLst>
          </a:prstGeom>
          <a:blipFill>
            <a:blip r:embed="rId2"/>
            <a:stretch>
              <a:fillRect/>
            </a:stretch>
          </a:blipFill>
          <a:ln w="25400">
            <a:solidFill>
              <a:srgbClr val="531B93"/>
            </a:solidFill>
            <a:miter/>
          </a:ln>
        </p:spPr>
        <p:txBody>
          <a:bodyPr lIns="45719" rIns="45719" anchor="ctr"/>
          <a:lstStyle/>
          <a:p>
            <a:endParaRPr/>
          </a:p>
        </p:txBody>
      </p:sp>
      <p:sp>
        <p:nvSpPr>
          <p:cNvPr id="82" name="Flèche"/>
          <p:cNvSpPr/>
          <p:nvPr/>
        </p:nvSpPr>
        <p:spPr>
          <a:xfrm rot="5400000">
            <a:off x="10318368" y="3840086"/>
            <a:ext cx="787049" cy="969996"/>
          </a:xfrm>
          <a:prstGeom prst="rightArrow">
            <a:avLst>
              <a:gd name="adj1" fmla="val 32000"/>
              <a:gd name="adj2" fmla="val 78877"/>
            </a:avLst>
          </a:prstGeom>
          <a:solidFill>
            <a:srgbClr val="FFFFFF"/>
          </a:solidFill>
          <a:ln w="38100">
            <a:solidFill>
              <a:srgbClr val="941100"/>
            </a:solidFill>
            <a:miter/>
          </a:ln>
        </p:spPr>
        <p:txBody>
          <a:bodyPr lIns="45719" rIns="45719" anchor="ctr"/>
          <a:lstStyle/>
          <a:p>
            <a:endParaRPr/>
          </a:p>
        </p:txBody>
      </p:sp>
      <p:sp>
        <p:nvSpPr>
          <p:cNvPr id="83" name="Q: How does the EU constitutional law framework affect this increasingly fragmented landscape ???"/>
          <p:cNvSpPr txBox="1"/>
          <p:nvPr/>
        </p:nvSpPr>
        <p:spPr>
          <a:xfrm>
            <a:off x="9420955" y="4747549"/>
            <a:ext cx="2581875" cy="2023211"/>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Q: How does the EU constitutional law framework affect this increasingly fragmented landscape ???</a:t>
            </a:r>
          </a:p>
        </p:txBody>
      </p:sp>
      <p:sp>
        <p:nvSpPr>
          <p:cNvPr id="84" name="Independent data protection authorities to be set up"/>
          <p:cNvSpPr/>
          <p:nvPr/>
        </p:nvSpPr>
        <p:spPr>
          <a:xfrm>
            <a:off x="704886" y="2240112"/>
            <a:ext cx="2938350" cy="3005793"/>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51" y="0"/>
                  <a:pt x="0" y="250"/>
                  <a:pt x="0" y="557"/>
                </a:cubicBezTo>
                <a:lnTo>
                  <a:pt x="0" y="15411"/>
                </a:lnTo>
                <a:cubicBezTo>
                  <a:pt x="0" y="15717"/>
                  <a:pt x="251" y="15967"/>
                  <a:pt x="559" y="15967"/>
                </a:cubicBezTo>
                <a:lnTo>
                  <a:pt x="5699" y="15967"/>
                </a:lnTo>
                <a:cubicBezTo>
                  <a:pt x="6442" y="16247"/>
                  <a:pt x="6547" y="16971"/>
                  <a:pt x="6548" y="16971"/>
                </a:cubicBezTo>
                <a:cubicBezTo>
                  <a:pt x="6592" y="17343"/>
                  <a:pt x="6223" y="17890"/>
                  <a:pt x="6075" y="18092"/>
                </a:cubicBezTo>
                <a:cubicBezTo>
                  <a:pt x="5749" y="18463"/>
                  <a:pt x="5552" y="18940"/>
                  <a:pt x="5552" y="19460"/>
                </a:cubicBezTo>
                <a:cubicBezTo>
                  <a:pt x="5552" y="20642"/>
                  <a:pt x="6569" y="21600"/>
                  <a:pt x="7823" y="21600"/>
                </a:cubicBezTo>
                <a:cubicBezTo>
                  <a:pt x="9077" y="21600"/>
                  <a:pt x="10095" y="20642"/>
                  <a:pt x="10095" y="19460"/>
                </a:cubicBezTo>
                <a:cubicBezTo>
                  <a:pt x="10095" y="18976"/>
                  <a:pt x="9923" y="18530"/>
                  <a:pt x="9636" y="18172"/>
                </a:cubicBezTo>
                <a:lnTo>
                  <a:pt x="9634" y="18170"/>
                </a:lnTo>
                <a:cubicBezTo>
                  <a:pt x="9604" y="18133"/>
                  <a:pt x="9050" y="17422"/>
                  <a:pt x="9104" y="16971"/>
                </a:cubicBezTo>
                <a:cubicBezTo>
                  <a:pt x="9104" y="16971"/>
                  <a:pt x="9211" y="16247"/>
                  <a:pt x="9955" y="15967"/>
                </a:cubicBezTo>
                <a:lnTo>
                  <a:pt x="15373" y="15967"/>
                </a:lnTo>
                <a:cubicBezTo>
                  <a:pt x="15681" y="15967"/>
                  <a:pt x="15932" y="15717"/>
                  <a:pt x="15932" y="15411"/>
                </a:cubicBezTo>
                <a:lnTo>
                  <a:pt x="15932" y="9979"/>
                </a:lnTo>
                <a:cubicBezTo>
                  <a:pt x="16201" y="9201"/>
                  <a:pt x="16953" y="9092"/>
                  <a:pt x="16953" y="9092"/>
                </a:cubicBezTo>
                <a:cubicBezTo>
                  <a:pt x="17326" y="9047"/>
                  <a:pt x="17877" y="9415"/>
                  <a:pt x="18080" y="9562"/>
                </a:cubicBezTo>
                <a:cubicBezTo>
                  <a:pt x="18452" y="9888"/>
                  <a:pt x="18930" y="10084"/>
                  <a:pt x="19452" y="10084"/>
                </a:cubicBezTo>
                <a:cubicBezTo>
                  <a:pt x="20639" y="10084"/>
                  <a:pt x="21600" y="9070"/>
                  <a:pt x="21600" y="7820"/>
                </a:cubicBezTo>
                <a:cubicBezTo>
                  <a:pt x="21600" y="6571"/>
                  <a:pt x="20639" y="5559"/>
                  <a:pt x="19452" y="5559"/>
                </a:cubicBezTo>
                <a:cubicBezTo>
                  <a:pt x="18965" y="5559"/>
                  <a:pt x="18518" y="5731"/>
                  <a:pt x="18157" y="6018"/>
                </a:cubicBezTo>
                <a:lnTo>
                  <a:pt x="18157" y="6015"/>
                </a:lnTo>
                <a:cubicBezTo>
                  <a:pt x="18125" y="6041"/>
                  <a:pt x="17407" y="6598"/>
                  <a:pt x="16953" y="6544"/>
                </a:cubicBezTo>
                <a:cubicBezTo>
                  <a:pt x="16953" y="6544"/>
                  <a:pt x="16201" y="6436"/>
                  <a:pt x="15932" y="5658"/>
                </a:cubicBezTo>
                <a:lnTo>
                  <a:pt x="15932" y="5036"/>
                </a:lnTo>
                <a:lnTo>
                  <a:pt x="15932" y="557"/>
                </a:lnTo>
                <a:cubicBezTo>
                  <a:pt x="15932" y="250"/>
                  <a:pt x="15681" y="0"/>
                  <a:pt x="15373" y="0"/>
                </a:cubicBezTo>
                <a:lnTo>
                  <a:pt x="9592" y="0"/>
                </a:lnTo>
                <a:cubicBezTo>
                  <a:pt x="9174" y="329"/>
                  <a:pt x="9104" y="800"/>
                  <a:pt x="9104" y="800"/>
                </a:cubicBezTo>
                <a:cubicBezTo>
                  <a:pt x="9050" y="1253"/>
                  <a:pt x="9609" y="1969"/>
                  <a:pt x="9636" y="2001"/>
                </a:cubicBezTo>
                <a:lnTo>
                  <a:pt x="9634" y="2001"/>
                </a:lnTo>
                <a:cubicBezTo>
                  <a:pt x="9922" y="2360"/>
                  <a:pt x="10095" y="2804"/>
                  <a:pt x="10095" y="3289"/>
                </a:cubicBezTo>
                <a:cubicBezTo>
                  <a:pt x="10095" y="4471"/>
                  <a:pt x="9077" y="5431"/>
                  <a:pt x="7823" y="5431"/>
                </a:cubicBezTo>
                <a:cubicBezTo>
                  <a:pt x="6569" y="5431"/>
                  <a:pt x="5552" y="4471"/>
                  <a:pt x="5552" y="3289"/>
                </a:cubicBezTo>
                <a:cubicBezTo>
                  <a:pt x="5552" y="2769"/>
                  <a:pt x="5749" y="2294"/>
                  <a:pt x="6075" y="1924"/>
                </a:cubicBezTo>
                <a:cubicBezTo>
                  <a:pt x="6223" y="1721"/>
                  <a:pt x="6592" y="1172"/>
                  <a:pt x="6548" y="800"/>
                </a:cubicBezTo>
                <a:cubicBezTo>
                  <a:pt x="6548" y="800"/>
                  <a:pt x="6479" y="329"/>
                  <a:pt x="6062" y="0"/>
                </a:cubicBezTo>
                <a:lnTo>
                  <a:pt x="559" y="0"/>
                </a:lnTo>
                <a:close/>
              </a:path>
            </a:pathLst>
          </a:custGeom>
          <a:solidFill>
            <a:srgbClr val="FFFFFF"/>
          </a:solidFill>
          <a:ln w="50800">
            <a:solidFill>
              <a:srgbClr val="9452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b="1">
                <a:solidFill>
                  <a:srgbClr val="945200"/>
                </a:solidFill>
                <a:latin typeface="Times New Roman"/>
                <a:ea typeface="Times New Roman"/>
                <a:cs typeface="Times New Roman"/>
                <a:sym typeface="Times New Roman"/>
              </a:defRPr>
            </a:lvl1pPr>
          </a:lstStyle>
          <a:p>
            <a:pPr algn="l"/>
            <a:endParaRPr dirty="0"/>
          </a:p>
        </p:txBody>
      </p:sp>
      <p:sp>
        <p:nvSpPr>
          <p:cNvPr id="85" name="Pièce de puzzle"/>
          <p:cNvSpPr/>
          <p:nvPr/>
        </p:nvSpPr>
        <p:spPr>
          <a:xfrm flipH="1">
            <a:off x="3643236" y="2284103"/>
            <a:ext cx="2844932" cy="2855156"/>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51" y="0"/>
                  <a:pt x="0" y="250"/>
                  <a:pt x="0" y="557"/>
                </a:cubicBezTo>
                <a:lnTo>
                  <a:pt x="0" y="15411"/>
                </a:lnTo>
                <a:cubicBezTo>
                  <a:pt x="0" y="15717"/>
                  <a:pt x="251" y="15967"/>
                  <a:pt x="559" y="15967"/>
                </a:cubicBezTo>
                <a:lnTo>
                  <a:pt x="5699" y="15967"/>
                </a:lnTo>
                <a:cubicBezTo>
                  <a:pt x="6442" y="16247"/>
                  <a:pt x="6547" y="16971"/>
                  <a:pt x="6548" y="16971"/>
                </a:cubicBezTo>
                <a:cubicBezTo>
                  <a:pt x="6592" y="17343"/>
                  <a:pt x="6223" y="17890"/>
                  <a:pt x="6075" y="18092"/>
                </a:cubicBezTo>
                <a:cubicBezTo>
                  <a:pt x="5749" y="18463"/>
                  <a:pt x="5552" y="18940"/>
                  <a:pt x="5552" y="19460"/>
                </a:cubicBezTo>
                <a:cubicBezTo>
                  <a:pt x="5552" y="20642"/>
                  <a:pt x="6569" y="21600"/>
                  <a:pt x="7823" y="21600"/>
                </a:cubicBezTo>
                <a:cubicBezTo>
                  <a:pt x="9077" y="21600"/>
                  <a:pt x="10095" y="20642"/>
                  <a:pt x="10095" y="19460"/>
                </a:cubicBezTo>
                <a:cubicBezTo>
                  <a:pt x="10095" y="18976"/>
                  <a:pt x="9923" y="18530"/>
                  <a:pt x="9636" y="18172"/>
                </a:cubicBezTo>
                <a:lnTo>
                  <a:pt x="9634" y="18170"/>
                </a:lnTo>
                <a:cubicBezTo>
                  <a:pt x="9604" y="18133"/>
                  <a:pt x="9050" y="17422"/>
                  <a:pt x="9104" y="16971"/>
                </a:cubicBezTo>
                <a:cubicBezTo>
                  <a:pt x="9104" y="16971"/>
                  <a:pt x="9211" y="16247"/>
                  <a:pt x="9955" y="15967"/>
                </a:cubicBezTo>
                <a:lnTo>
                  <a:pt x="15373" y="15967"/>
                </a:lnTo>
                <a:cubicBezTo>
                  <a:pt x="15681" y="15967"/>
                  <a:pt x="15932" y="15717"/>
                  <a:pt x="15932" y="15411"/>
                </a:cubicBezTo>
                <a:lnTo>
                  <a:pt x="15932" y="9979"/>
                </a:lnTo>
                <a:cubicBezTo>
                  <a:pt x="16201" y="9201"/>
                  <a:pt x="16953" y="9092"/>
                  <a:pt x="16953" y="9092"/>
                </a:cubicBezTo>
                <a:cubicBezTo>
                  <a:pt x="17326" y="9047"/>
                  <a:pt x="17877" y="9415"/>
                  <a:pt x="18080" y="9562"/>
                </a:cubicBezTo>
                <a:cubicBezTo>
                  <a:pt x="18452" y="9888"/>
                  <a:pt x="18930" y="10084"/>
                  <a:pt x="19452" y="10084"/>
                </a:cubicBezTo>
                <a:cubicBezTo>
                  <a:pt x="20639" y="10084"/>
                  <a:pt x="21600" y="9070"/>
                  <a:pt x="21600" y="7820"/>
                </a:cubicBezTo>
                <a:cubicBezTo>
                  <a:pt x="21600" y="6571"/>
                  <a:pt x="20639" y="5559"/>
                  <a:pt x="19452" y="5559"/>
                </a:cubicBezTo>
                <a:cubicBezTo>
                  <a:pt x="18965" y="5559"/>
                  <a:pt x="18518" y="5731"/>
                  <a:pt x="18157" y="6018"/>
                </a:cubicBezTo>
                <a:lnTo>
                  <a:pt x="18157" y="6015"/>
                </a:lnTo>
                <a:cubicBezTo>
                  <a:pt x="18125" y="6041"/>
                  <a:pt x="17407" y="6598"/>
                  <a:pt x="16953" y="6544"/>
                </a:cubicBezTo>
                <a:cubicBezTo>
                  <a:pt x="16953" y="6544"/>
                  <a:pt x="16201" y="6436"/>
                  <a:pt x="15932" y="5658"/>
                </a:cubicBezTo>
                <a:lnTo>
                  <a:pt x="15932" y="5036"/>
                </a:lnTo>
                <a:lnTo>
                  <a:pt x="15932" y="557"/>
                </a:lnTo>
                <a:cubicBezTo>
                  <a:pt x="15932" y="250"/>
                  <a:pt x="15681" y="0"/>
                  <a:pt x="15373" y="0"/>
                </a:cubicBezTo>
                <a:lnTo>
                  <a:pt x="9592" y="0"/>
                </a:lnTo>
                <a:cubicBezTo>
                  <a:pt x="9174" y="329"/>
                  <a:pt x="9104" y="800"/>
                  <a:pt x="9104" y="800"/>
                </a:cubicBezTo>
                <a:cubicBezTo>
                  <a:pt x="9050" y="1253"/>
                  <a:pt x="9609" y="1969"/>
                  <a:pt x="9636" y="2001"/>
                </a:cubicBezTo>
                <a:lnTo>
                  <a:pt x="9634" y="2001"/>
                </a:lnTo>
                <a:cubicBezTo>
                  <a:pt x="9922" y="2360"/>
                  <a:pt x="10095" y="2804"/>
                  <a:pt x="10095" y="3289"/>
                </a:cubicBezTo>
                <a:cubicBezTo>
                  <a:pt x="10095" y="4471"/>
                  <a:pt x="9077" y="5431"/>
                  <a:pt x="7823" y="5431"/>
                </a:cubicBezTo>
                <a:cubicBezTo>
                  <a:pt x="6569" y="5431"/>
                  <a:pt x="5552" y="4471"/>
                  <a:pt x="5552" y="3289"/>
                </a:cubicBezTo>
                <a:cubicBezTo>
                  <a:pt x="5552" y="2769"/>
                  <a:pt x="5749" y="2294"/>
                  <a:pt x="6075" y="1924"/>
                </a:cubicBezTo>
                <a:cubicBezTo>
                  <a:pt x="6223" y="1721"/>
                  <a:pt x="6592" y="1172"/>
                  <a:pt x="6548" y="800"/>
                </a:cubicBezTo>
                <a:cubicBezTo>
                  <a:pt x="6548" y="800"/>
                  <a:pt x="6479" y="329"/>
                  <a:pt x="6062" y="0"/>
                </a:cubicBezTo>
                <a:lnTo>
                  <a:pt x="559" y="0"/>
                </a:lnTo>
                <a:close/>
              </a:path>
            </a:pathLst>
          </a:custGeom>
          <a:solidFill>
            <a:srgbClr val="FFFFFF"/>
          </a:solidFill>
          <a:ln w="50800">
            <a:solidFill>
              <a:srgbClr val="FF2F92"/>
            </a:solidFill>
            <a:miter/>
          </a:ln>
        </p:spPr>
        <p:txBody>
          <a:bodyPr lIns="45719" rIns="45719" anchor="ctr"/>
          <a:lstStyle/>
          <a:p>
            <a:pPr>
              <a:defRPr>
                <a:solidFill>
                  <a:srgbClr val="011993"/>
                </a:solidFill>
              </a:defRPr>
            </a:pPr>
            <a:endParaRPr/>
          </a:p>
        </p:txBody>
      </p:sp>
      <p:sp>
        <p:nvSpPr>
          <p:cNvPr id="86" name="Pièce de puzzle"/>
          <p:cNvSpPr/>
          <p:nvPr/>
        </p:nvSpPr>
        <p:spPr>
          <a:xfrm>
            <a:off x="6602779" y="2315431"/>
            <a:ext cx="2844933" cy="2855157"/>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51" y="0"/>
                  <a:pt x="0" y="250"/>
                  <a:pt x="0" y="557"/>
                </a:cubicBezTo>
                <a:lnTo>
                  <a:pt x="0" y="15411"/>
                </a:lnTo>
                <a:cubicBezTo>
                  <a:pt x="0" y="15717"/>
                  <a:pt x="251" y="15967"/>
                  <a:pt x="559" y="15967"/>
                </a:cubicBezTo>
                <a:lnTo>
                  <a:pt x="5699" y="15967"/>
                </a:lnTo>
                <a:cubicBezTo>
                  <a:pt x="6442" y="16247"/>
                  <a:pt x="6547" y="16971"/>
                  <a:pt x="6548" y="16971"/>
                </a:cubicBezTo>
                <a:cubicBezTo>
                  <a:pt x="6592" y="17343"/>
                  <a:pt x="6223" y="17890"/>
                  <a:pt x="6075" y="18092"/>
                </a:cubicBezTo>
                <a:cubicBezTo>
                  <a:pt x="5749" y="18463"/>
                  <a:pt x="5552" y="18940"/>
                  <a:pt x="5552" y="19460"/>
                </a:cubicBezTo>
                <a:cubicBezTo>
                  <a:pt x="5552" y="20642"/>
                  <a:pt x="6569" y="21600"/>
                  <a:pt x="7823" y="21600"/>
                </a:cubicBezTo>
                <a:cubicBezTo>
                  <a:pt x="9077" y="21600"/>
                  <a:pt x="10095" y="20642"/>
                  <a:pt x="10095" y="19460"/>
                </a:cubicBezTo>
                <a:cubicBezTo>
                  <a:pt x="10095" y="18976"/>
                  <a:pt x="9923" y="18530"/>
                  <a:pt x="9636" y="18172"/>
                </a:cubicBezTo>
                <a:lnTo>
                  <a:pt x="9634" y="18170"/>
                </a:lnTo>
                <a:cubicBezTo>
                  <a:pt x="9604" y="18133"/>
                  <a:pt x="9050" y="17422"/>
                  <a:pt x="9104" y="16971"/>
                </a:cubicBezTo>
                <a:cubicBezTo>
                  <a:pt x="9104" y="16971"/>
                  <a:pt x="9211" y="16247"/>
                  <a:pt x="9955" y="15967"/>
                </a:cubicBezTo>
                <a:lnTo>
                  <a:pt x="15373" y="15967"/>
                </a:lnTo>
                <a:cubicBezTo>
                  <a:pt x="15681" y="15967"/>
                  <a:pt x="15932" y="15717"/>
                  <a:pt x="15932" y="15411"/>
                </a:cubicBezTo>
                <a:lnTo>
                  <a:pt x="15932" y="9979"/>
                </a:lnTo>
                <a:cubicBezTo>
                  <a:pt x="16201" y="9201"/>
                  <a:pt x="16953" y="9092"/>
                  <a:pt x="16953" y="9092"/>
                </a:cubicBezTo>
                <a:cubicBezTo>
                  <a:pt x="17326" y="9047"/>
                  <a:pt x="17877" y="9415"/>
                  <a:pt x="18080" y="9562"/>
                </a:cubicBezTo>
                <a:cubicBezTo>
                  <a:pt x="18452" y="9888"/>
                  <a:pt x="18930" y="10084"/>
                  <a:pt x="19452" y="10084"/>
                </a:cubicBezTo>
                <a:cubicBezTo>
                  <a:pt x="20639" y="10084"/>
                  <a:pt x="21600" y="9070"/>
                  <a:pt x="21600" y="7820"/>
                </a:cubicBezTo>
                <a:cubicBezTo>
                  <a:pt x="21600" y="6571"/>
                  <a:pt x="20639" y="5559"/>
                  <a:pt x="19452" y="5559"/>
                </a:cubicBezTo>
                <a:cubicBezTo>
                  <a:pt x="18965" y="5559"/>
                  <a:pt x="18518" y="5731"/>
                  <a:pt x="18157" y="6018"/>
                </a:cubicBezTo>
                <a:lnTo>
                  <a:pt x="18157" y="6015"/>
                </a:lnTo>
                <a:cubicBezTo>
                  <a:pt x="18125" y="6041"/>
                  <a:pt x="17407" y="6598"/>
                  <a:pt x="16953" y="6544"/>
                </a:cubicBezTo>
                <a:cubicBezTo>
                  <a:pt x="16953" y="6544"/>
                  <a:pt x="16201" y="6436"/>
                  <a:pt x="15932" y="5658"/>
                </a:cubicBezTo>
                <a:lnTo>
                  <a:pt x="15932" y="5036"/>
                </a:lnTo>
                <a:lnTo>
                  <a:pt x="15932" y="557"/>
                </a:lnTo>
                <a:cubicBezTo>
                  <a:pt x="15932" y="250"/>
                  <a:pt x="15681" y="0"/>
                  <a:pt x="15373" y="0"/>
                </a:cubicBezTo>
                <a:lnTo>
                  <a:pt x="9592" y="0"/>
                </a:lnTo>
                <a:cubicBezTo>
                  <a:pt x="9174" y="329"/>
                  <a:pt x="9104" y="800"/>
                  <a:pt x="9104" y="800"/>
                </a:cubicBezTo>
                <a:cubicBezTo>
                  <a:pt x="9050" y="1253"/>
                  <a:pt x="9609" y="1969"/>
                  <a:pt x="9636" y="2001"/>
                </a:cubicBezTo>
                <a:lnTo>
                  <a:pt x="9634" y="2001"/>
                </a:lnTo>
                <a:cubicBezTo>
                  <a:pt x="9922" y="2360"/>
                  <a:pt x="10095" y="2804"/>
                  <a:pt x="10095" y="3289"/>
                </a:cubicBezTo>
                <a:cubicBezTo>
                  <a:pt x="10095" y="4471"/>
                  <a:pt x="9077" y="5431"/>
                  <a:pt x="7823" y="5431"/>
                </a:cubicBezTo>
                <a:cubicBezTo>
                  <a:pt x="6569" y="5431"/>
                  <a:pt x="5552" y="4471"/>
                  <a:pt x="5552" y="3289"/>
                </a:cubicBezTo>
                <a:cubicBezTo>
                  <a:pt x="5552" y="2769"/>
                  <a:pt x="5749" y="2294"/>
                  <a:pt x="6075" y="1924"/>
                </a:cubicBezTo>
                <a:cubicBezTo>
                  <a:pt x="6223" y="1721"/>
                  <a:pt x="6592" y="1172"/>
                  <a:pt x="6548" y="800"/>
                </a:cubicBezTo>
                <a:cubicBezTo>
                  <a:pt x="6548" y="800"/>
                  <a:pt x="6479" y="329"/>
                  <a:pt x="6062" y="0"/>
                </a:cubicBezTo>
                <a:lnTo>
                  <a:pt x="559" y="0"/>
                </a:lnTo>
                <a:close/>
              </a:path>
            </a:pathLst>
          </a:custGeom>
          <a:solidFill>
            <a:srgbClr val="FFFFFF"/>
          </a:solidFill>
          <a:ln w="50800">
            <a:solidFill>
              <a:srgbClr val="009051"/>
            </a:solidFill>
            <a:miter/>
          </a:ln>
        </p:spPr>
        <p:txBody>
          <a:bodyPr lIns="45719" rIns="45719" anchor="ctr"/>
          <a:lstStyle/>
          <a:p>
            <a:pPr>
              <a:defRPr>
                <a:solidFill>
                  <a:srgbClr val="011993"/>
                </a:solidFill>
              </a:defRPr>
            </a:pPr>
            <a:endParaRPr/>
          </a:p>
        </p:txBody>
      </p:sp>
      <p:sp>
        <p:nvSpPr>
          <p:cNvPr id="87" name="Flèche"/>
          <p:cNvSpPr/>
          <p:nvPr/>
        </p:nvSpPr>
        <p:spPr>
          <a:xfrm rot="5400000">
            <a:off x="6189541" y="4616972"/>
            <a:ext cx="801234" cy="701131"/>
          </a:xfrm>
          <a:prstGeom prst="rightArrow">
            <a:avLst>
              <a:gd name="adj1" fmla="val 32000"/>
              <a:gd name="adj2" fmla="val 76009"/>
            </a:avLst>
          </a:prstGeom>
          <a:blipFill>
            <a:blip r:embed="rId2"/>
            <a:stretch>
              <a:fillRect/>
            </a:stretch>
          </a:blipFill>
          <a:ln w="25400">
            <a:solidFill>
              <a:srgbClr val="531B93"/>
            </a:solidFill>
            <a:miter/>
          </a:ln>
        </p:spPr>
        <p:txBody>
          <a:bodyPr lIns="45719" rIns="45719" anchor="ctr"/>
          <a:lstStyle/>
          <a:p>
            <a:endParaRPr/>
          </a:p>
        </p:txBody>
      </p:sp>
      <p:sp>
        <p:nvSpPr>
          <p:cNvPr id="88" name="Flèche"/>
          <p:cNvSpPr/>
          <p:nvPr/>
        </p:nvSpPr>
        <p:spPr>
          <a:xfrm rot="5400000">
            <a:off x="8175441" y="4616972"/>
            <a:ext cx="801234" cy="701131"/>
          </a:xfrm>
          <a:prstGeom prst="rightArrow">
            <a:avLst>
              <a:gd name="adj1" fmla="val 32000"/>
              <a:gd name="adj2" fmla="val 76009"/>
            </a:avLst>
          </a:prstGeom>
          <a:blipFill>
            <a:blip r:embed="rId2"/>
            <a:stretch>
              <a:fillRect/>
            </a:stretch>
          </a:blipFill>
          <a:ln w="25400">
            <a:solidFill>
              <a:srgbClr val="531B93"/>
            </a:solidFill>
            <a:miter/>
          </a:ln>
        </p:spPr>
        <p:txBody>
          <a:bodyPr lIns="45719" rIns="45719" anchor="ctr"/>
          <a:lstStyle/>
          <a:p>
            <a:endParaRPr/>
          </a:p>
        </p:txBody>
      </p:sp>
      <p:sp>
        <p:nvSpPr>
          <p:cNvPr id="89" name="Member States shall identify competent authority or authorities"/>
          <p:cNvSpPr txBox="1"/>
          <p:nvPr/>
        </p:nvSpPr>
        <p:spPr>
          <a:xfrm>
            <a:off x="4377631" y="3042919"/>
            <a:ext cx="2136627" cy="1148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solidFill>
                  <a:srgbClr val="FF2F92"/>
                </a:solidFill>
                <a:latin typeface="Times New Roman"/>
                <a:ea typeface="Times New Roman"/>
                <a:cs typeface="Times New Roman"/>
                <a:sym typeface="Times New Roman"/>
              </a:defRPr>
            </a:lvl1pPr>
          </a:lstStyle>
          <a:p>
            <a:r>
              <a:rPr dirty="0"/>
              <a:t>Member States shall identify competent authority or authorities</a:t>
            </a:r>
          </a:p>
        </p:txBody>
      </p:sp>
      <p:sp>
        <p:nvSpPr>
          <p:cNvPr id="90" name="Competent authorities or criminal prosecution authorities"/>
          <p:cNvSpPr txBox="1"/>
          <p:nvPr/>
        </p:nvSpPr>
        <p:spPr>
          <a:xfrm>
            <a:off x="6695824" y="3004066"/>
            <a:ext cx="1847443" cy="1415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solidFill>
                  <a:srgbClr val="008F00"/>
                </a:solidFill>
                <a:latin typeface="Times New Roman"/>
                <a:ea typeface="Times New Roman"/>
                <a:cs typeface="Times New Roman"/>
                <a:sym typeface="Times New Roman"/>
              </a:defRPr>
            </a:lvl1pPr>
          </a:lstStyle>
          <a:p>
            <a:r>
              <a:t>Competent authorities or criminal prosecution authorities</a:t>
            </a:r>
          </a:p>
        </p:txBody>
      </p:sp>
      <p:sp>
        <p:nvSpPr>
          <p:cNvPr id="91" name="Fragmentation?"/>
          <p:cNvSpPr/>
          <p:nvPr/>
        </p:nvSpPr>
        <p:spPr>
          <a:xfrm>
            <a:off x="9531928" y="2788475"/>
            <a:ext cx="2521441" cy="1035861"/>
          </a:xfrm>
          <a:prstGeom prst="wedgeEllipseCallout">
            <a:avLst>
              <a:gd name="adj1" fmla="val -49427"/>
              <a:gd name="adj2" fmla="val 71224"/>
            </a:avLst>
          </a:prstGeom>
          <a:solidFill>
            <a:srgbClr val="FFFFFF"/>
          </a:solidFill>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2000" b="1">
                <a:solidFill>
                  <a:srgbClr val="941100"/>
                </a:solidFill>
                <a:latin typeface="Times New Roman"/>
                <a:ea typeface="Times New Roman"/>
                <a:cs typeface="Times New Roman"/>
                <a:sym typeface="Times New Roman"/>
              </a:defRPr>
            </a:lvl1pPr>
          </a:lstStyle>
          <a:p>
            <a:r>
              <a:t>Fragmentation?</a:t>
            </a:r>
          </a:p>
        </p:txBody>
      </p:sp>
      <p:sp>
        <p:nvSpPr>
          <p:cNvPr id="2" name="Member States shall identify competent authority or authorities">
            <a:extLst>
              <a:ext uri="{FF2B5EF4-FFF2-40B4-BE49-F238E27FC236}">
                <a16:creationId xmlns:a16="http://schemas.microsoft.com/office/drawing/2014/main" id="{259A5AFF-F9F5-E04C-6CE9-3325033A768C}"/>
              </a:ext>
            </a:extLst>
          </p:cNvPr>
          <p:cNvSpPr txBox="1"/>
          <p:nvPr/>
        </p:nvSpPr>
        <p:spPr>
          <a:xfrm>
            <a:off x="783100" y="3004066"/>
            <a:ext cx="2136627"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solidFill>
                  <a:srgbClr val="FF2F92"/>
                </a:solidFill>
                <a:latin typeface="Times New Roman"/>
                <a:ea typeface="Times New Roman"/>
                <a:cs typeface="Times New Roman"/>
                <a:sym typeface="Times New Roman"/>
              </a:defRPr>
            </a:lvl1pPr>
          </a:lstStyle>
          <a:p>
            <a:r>
              <a:rPr lang="fr-BE" dirty="0">
                <a:solidFill>
                  <a:schemeClr val="accent2">
                    <a:lumMod val="50000"/>
                  </a:schemeClr>
                </a:solidFill>
              </a:rPr>
              <a:t>Independent data protection </a:t>
            </a:r>
            <a:r>
              <a:rPr lang="fr-BE" dirty="0" err="1">
                <a:solidFill>
                  <a:schemeClr val="accent2">
                    <a:lumMod val="50000"/>
                  </a:schemeClr>
                </a:solidFill>
              </a:rPr>
              <a:t>authorities</a:t>
            </a:r>
            <a:r>
              <a:rPr lang="fr-BE" dirty="0">
                <a:solidFill>
                  <a:schemeClr val="accent2">
                    <a:lumMod val="50000"/>
                  </a:schemeClr>
                </a:solidFill>
              </a:rPr>
              <a:t> to </a:t>
            </a:r>
            <a:r>
              <a:rPr lang="fr-BE" dirty="0" err="1">
                <a:solidFill>
                  <a:schemeClr val="accent2">
                    <a:lumMod val="50000"/>
                  </a:schemeClr>
                </a:solidFill>
              </a:rPr>
              <a:t>be</a:t>
            </a:r>
            <a:r>
              <a:rPr lang="fr-BE" dirty="0">
                <a:solidFill>
                  <a:schemeClr val="accent2">
                    <a:lumMod val="50000"/>
                  </a:schemeClr>
                </a:solidFill>
              </a:rPr>
              <a:t> set 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descr="Image"/>
          <p:cNvPicPr>
            <a:picLocks noChangeAspect="1"/>
          </p:cNvPicPr>
          <p:nvPr/>
        </p:nvPicPr>
        <p:blipFill>
          <a:blip r:embed="rId2"/>
          <a:stretch>
            <a:fillRect/>
          </a:stretch>
        </p:blipFill>
        <p:spPr>
          <a:xfrm>
            <a:off x="4800858" y="669895"/>
            <a:ext cx="7246805" cy="5518210"/>
          </a:xfrm>
          <a:prstGeom prst="rect">
            <a:avLst/>
          </a:prstGeom>
          <a:ln w="12700">
            <a:miter lim="400000"/>
          </a:ln>
          <a:effectLst>
            <a:outerShdw blurRad="254000" dist="127000" dir="16200000" rotWithShape="0">
              <a:srgbClr val="000000">
                <a:alpha val="70000"/>
              </a:srgbClr>
            </a:outerShdw>
          </a:effectLst>
        </p:spPr>
      </p:pic>
      <p:sp>
        <p:nvSpPr>
          <p:cNvPr id="99" name="Q: How does the EU constitutional law framework affect this increasingly fragmented landscape ???"/>
          <p:cNvSpPr txBox="1"/>
          <p:nvPr/>
        </p:nvSpPr>
        <p:spPr>
          <a:xfrm>
            <a:off x="239538" y="247480"/>
            <a:ext cx="4201168" cy="1388212"/>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Q: How does the EU constitutional law framework affect this increasingly fragmented landscape ???</a:t>
            </a:r>
          </a:p>
        </p:txBody>
      </p:sp>
      <p:sp>
        <p:nvSpPr>
          <p:cNvPr id="100" name="Flèche"/>
          <p:cNvSpPr/>
          <p:nvPr/>
        </p:nvSpPr>
        <p:spPr>
          <a:xfrm rot="5400000">
            <a:off x="1874474" y="1693412"/>
            <a:ext cx="931295" cy="987017"/>
          </a:xfrm>
          <a:prstGeom prst="rightArrow">
            <a:avLst>
              <a:gd name="adj1" fmla="val 32000"/>
              <a:gd name="adj2" fmla="val 67829"/>
            </a:avLst>
          </a:prstGeom>
          <a:solidFill>
            <a:srgbClr val="FFFFFF"/>
          </a:solidFill>
          <a:ln w="38100">
            <a:solidFill>
              <a:srgbClr val="941100"/>
            </a:solidFill>
            <a:miter/>
          </a:ln>
        </p:spPr>
        <p:txBody>
          <a:bodyPr lIns="45719" rIns="45719" anchor="ctr"/>
          <a:lstStyle/>
          <a:p>
            <a:pPr>
              <a:defRPr>
                <a:solidFill>
                  <a:srgbClr val="008F00"/>
                </a:solidFill>
              </a:defRPr>
            </a:pPr>
            <a:endParaRPr/>
          </a:p>
        </p:txBody>
      </p:sp>
      <p:sp>
        <p:nvSpPr>
          <p:cNvPr id="101" name="1) mapping of disparate references to coordinated enforcement of EU law that can be found in the EU’s founding Treaties"/>
          <p:cNvSpPr txBox="1"/>
          <p:nvPr/>
        </p:nvSpPr>
        <p:spPr>
          <a:xfrm>
            <a:off x="305493" y="2750042"/>
            <a:ext cx="4069258" cy="1705711"/>
          </a:xfrm>
          <a:prstGeom prst="rect">
            <a:avLst/>
          </a:prstGeom>
          <a:ln w="38100">
            <a:solidFill>
              <a:srgbClr val="008F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008F00"/>
                </a:solidFill>
                <a:latin typeface="Times New Roman"/>
                <a:ea typeface="Times New Roman"/>
                <a:cs typeface="Times New Roman"/>
                <a:sym typeface="Times New Roman"/>
              </a:defRPr>
            </a:lvl1pPr>
          </a:lstStyle>
          <a:p>
            <a:r>
              <a:t>1) mapping of disparate references to coordinated enforcement of EU law that can be found in the EU’s founding Treaties</a:t>
            </a:r>
          </a:p>
        </p:txBody>
      </p:sp>
      <p:sp>
        <p:nvSpPr>
          <p:cNvPr id="102" name="Trombone"/>
          <p:cNvSpPr/>
          <p:nvPr/>
        </p:nvSpPr>
        <p:spPr>
          <a:xfrm>
            <a:off x="6354765" y="426971"/>
            <a:ext cx="584631" cy="1531613"/>
          </a:xfrm>
          <a:custGeom>
            <a:avLst/>
            <a:gdLst/>
            <a:ahLst/>
            <a:cxnLst>
              <a:cxn ang="0">
                <a:pos x="wd2" y="hd2"/>
              </a:cxn>
              <a:cxn ang="5400000">
                <a:pos x="wd2" y="hd2"/>
              </a:cxn>
              <a:cxn ang="10800000">
                <a:pos x="wd2" y="hd2"/>
              </a:cxn>
              <a:cxn ang="16200000">
                <a:pos x="wd2" y="hd2"/>
              </a:cxn>
            </a:cxnLst>
            <a:rect l="0" t="0" r="r" b="b"/>
            <a:pathLst>
              <a:path w="21600" h="21587" extrusionOk="0">
                <a:moveTo>
                  <a:pt x="8320" y="1"/>
                </a:moveTo>
                <a:cubicBezTo>
                  <a:pt x="7923" y="-3"/>
                  <a:pt x="4263" y="-13"/>
                  <a:pt x="1919" y="849"/>
                </a:cubicBezTo>
                <a:cubicBezTo>
                  <a:pt x="644" y="1318"/>
                  <a:pt x="0" y="1941"/>
                  <a:pt x="0" y="2701"/>
                </a:cubicBezTo>
                <a:lnTo>
                  <a:pt x="0" y="18022"/>
                </a:lnTo>
                <a:cubicBezTo>
                  <a:pt x="0" y="18058"/>
                  <a:pt x="120" y="21587"/>
                  <a:pt x="10672" y="21587"/>
                </a:cubicBezTo>
                <a:cubicBezTo>
                  <a:pt x="14452" y="21587"/>
                  <a:pt x="21600" y="20874"/>
                  <a:pt x="21600" y="18177"/>
                </a:cubicBezTo>
                <a:lnTo>
                  <a:pt x="21600" y="5534"/>
                </a:lnTo>
                <a:cubicBezTo>
                  <a:pt x="21600" y="5247"/>
                  <a:pt x="20990" y="5015"/>
                  <a:pt x="20238" y="5015"/>
                </a:cubicBezTo>
                <a:cubicBezTo>
                  <a:pt x="19487" y="5015"/>
                  <a:pt x="18881" y="5247"/>
                  <a:pt x="18881" y="5534"/>
                </a:cubicBezTo>
                <a:lnTo>
                  <a:pt x="18881" y="18177"/>
                </a:lnTo>
                <a:cubicBezTo>
                  <a:pt x="18881" y="20510"/>
                  <a:pt x="11004" y="20548"/>
                  <a:pt x="10672" y="20548"/>
                </a:cubicBezTo>
                <a:cubicBezTo>
                  <a:pt x="3010" y="20548"/>
                  <a:pt x="2726" y="18278"/>
                  <a:pt x="2719" y="18022"/>
                </a:cubicBezTo>
                <a:lnTo>
                  <a:pt x="2719" y="2701"/>
                </a:lnTo>
                <a:cubicBezTo>
                  <a:pt x="2719" y="2229"/>
                  <a:pt x="3075" y="1870"/>
                  <a:pt x="3802" y="1601"/>
                </a:cubicBezTo>
                <a:cubicBezTo>
                  <a:pt x="5389" y="1014"/>
                  <a:pt x="8225" y="1039"/>
                  <a:pt x="8249" y="1040"/>
                </a:cubicBezTo>
                <a:lnTo>
                  <a:pt x="8298" y="1040"/>
                </a:lnTo>
                <a:cubicBezTo>
                  <a:pt x="10640" y="1040"/>
                  <a:pt x="12331" y="1244"/>
                  <a:pt x="13183" y="1628"/>
                </a:cubicBezTo>
                <a:cubicBezTo>
                  <a:pt x="14071" y="2030"/>
                  <a:pt x="13857" y="2528"/>
                  <a:pt x="13850" y="2544"/>
                </a:cubicBezTo>
                <a:lnTo>
                  <a:pt x="13828" y="2593"/>
                </a:lnTo>
                <a:lnTo>
                  <a:pt x="13828" y="13797"/>
                </a:lnTo>
                <a:cubicBezTo>
                  <a:pt x="13828" y="14163"/>
                  <a:pt x="13588" y="14429"/>
                  <a:pt x="13099" y="14612"/>
                </a:cubicBezTo>
                <a:cubicBezTo>
                  <a:pt x="12278" y="14919"/>
                  <a:pt x="10962" y="14913"/>
                  <a:pt x="10950" y="14914"/>
                </a:cubicBezTo>
                <a:lnTo>
                  <a:pt x="10902" y="14912"/>
                </a:lnTo>
                <a:cubicBezTo>
                  <a:pt x="9968" y="14912"/>
                  <a:pt x="9268" y="14822"/>
                  <a:pt x="8824" y="14642"/>
                </a:cubicBezTo>
                <a:cubicBezTo>
                  <a:pt x="8062" y="14335"/>
                  <a:pt x="8125" y="13836"/>
                  <a:pt x="8125" y="13835"/>
                </a:cubicBezTo>
                <a:lnTo>
                  <a:pt x="8130" y="8716"/>
                </a:lnTo>
                <a:cubicBezTo>
                  <a:pt x="8130" y="8430"/>
                  <a:pt x="7520" y="8197"/>
                  <a:pt x="6768" y="8197"/>
                </a:cubicBezTo>
                <a:cubicBezTo>
                  <a:pt x="6016" y="8197"/>
                  <a:pt x="5407" y="8430"/>
                  <a:pt x="5407" y="8716"/>
                </a:cubicBezTo>
                <a:lnTo>
                  <a:pt x="5407" y="13782"/>
                </a:lnTo>
                <a:cubicBezTo>
                  <a:pt x="5385" y="13948"/>
                  <a:pt x="5363" y="14748"/>
                  <a:pt x="6821" y="15346"/>
                </a:cubicBezTo>
                <a:cubicBezTo>
                  <a:pt x="7798" y="15746"/>
                  <a:pt x="9166" y="15949"/>
                  <a:pt x="10884" y="15951"/>
                </a:cubicBezTo>
                <a:cubicBezTo>
                  <a:pt x="11241" y="15954"/>
                  <a:pt x="13390" y="15949"/>
                  <a:pt x="14978" y="15364"/>
                </a:cubicBezTo>
                <a:cubicBezTo>
                  <a:pt x="16020" y="14980"/>
                  <a:pt x="16551" y="14453"/>
                  <a:pt x="16551" y="13797"/>
                </a:cubicBezTo>
                <a:lnTo>
                  <a:pt x="16551" y="2681"/>
                </a:lnTo>
                <a:cubicBezTo>
                  <a:pt x="16629" y="2456"/>
                  <a:pt x="16773" y="1656"/>
                  <a:pt x="15300" y="976"/>
                </a:cubicBezTo>
                <a:cubicBezTo>
                  <a:pt x="13903" y="330"/>
                  <a:pt x="11555" y="2"/>
                  <a:pt x="8320" y="1"/>
                </a:cubicBezTo>
                <a:close/>
              </a:path>
            </a:pathLst>
          </a:cu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p:spPr>
        <p:txBody>
          <a:bodyPr lIns="45719" rIns="45719" anchor="ctr"/>
          <a:lstStyle/>
          <a:p>
            <a:endParaRPr/>
          </a:p>
        </p:txBody>
      </p:sp>
      <p:sp>
        <p:nvSpPr>
          <p:cNvPr id="103" name="Methodology: mapping all references to public authorities of Member States (incl. ambiguous ones) and to cooperation/coordination"/>
          <p:cNvSpPr txBox="1"/>
          <p:nvPr/>
        </p:nvSpPr>
        <p:spPr>
          <a:xfrm>
            <a:off x="305493" y="4756642"/>
            <a:ext cx="4069258" cy="1705711"/>
          </a:xfrm>
          <a:prstGeom prst="rect">
            <a:avLst/>
          </a:prstGeom>
          <a:ln w="381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latin typeface="Times New Roman"/>
                <a:ea typeface="Times New Roman"/>
                <a:cs typeface="Times New Roman"/>
                <a:sym typeface="Times New Roman"/>
              </a:defRPr>
            </a:lvl1pPr>
          </a:lstStyle>
          <a:p>
            <a:r>
              <a:t>Methodology: mapping all references to public authorities of Member States (incl. ambiguous ones) and to cooperation/coordination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Q: How does the EU constitutional law framework affect this increasingly fragmented landscape ???"/>
          <p:cNvSpPr txBox="1"/>
          <p:nvPr/>
        </p:nvSpPr>
        <p:spPr>
          <a:xfrm>
            <a:off x="239538" y="95080"/>
            <a:ext cx="11712925" cy="435712"/>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Q: How does the EU constitutional law framework affect this increasingly fragmented landscape ???</a:t>
            </a:r>
          </a:p>
        </p:txBody>
      </p:sp>
      <p:sp>
        <p:nvSpPr>
          <p:cNvPr id="106" name="Flèche"/>
          <p:cNvSpPr/>
          <p:nvPr/>
        </p:nvSpPr>
        <p:spPr>
          <a:xfrm rot="5400000">
            <a:off x="967771" y="592387"/>
            <a:ext cx="931295" cy="987017"/>
          </a:xfrm>
          <a:prstGeom prst="rightArrow">
            <a:avLst>
              <a:gd name="adj1" fmla="val 32000"/>
              <a:gd name="adj2" fmla="val 67829"/>
            </a:avLst>
          </a:prstGeom>
          <a:solidFill>
            <a:srgbClr val="FFFFFF"/>
          </a:solidFill>
          <a:ln w="38100">
            <a:solidFill>
              <a:srgbClr val="941100"/>
            </a:solidFill>
            <a:miter/>
          </a:ln>
        </p:spPr>
        <p:txBody>
          <a:bodyPr lIns="45719" rIns="45719" anchor="ctr"/>
          <a:lstStyle/>
          <a:p>
            <a:pPr>
              <a:defRPr>
                <a:solidFill>
                  <a:srgbClr val="008F00"/>
                </a:solidFill>
              </a:defRPr>
            </a:pPr>
            <a:endParaRPr/>
          </a:p>
        </p:txBody>
      </p:sp>
      <p:sp>
        <p:nvSpPr>
          <p:cNvPr id="107" name="1) mapping of disparate references to coordinated enforcement of EU law  that can be found in the EU’s founding Treaties"/>
          <p:cNvSpPr txBox="1"/>
          <p:nvPr/>
        </p:nvSpPr>
        <p:spPr>
          <a:xfrm>
            <a:off x="155687" y="1652892"/>
            <a:ext cx="2854587" cy="2023212"/>
          </a:xfrm>
          <a:prstGeom prst="rect">
            <a:avLst/>
          </a:prstGeom>
          <a:ln w="38100">
            <a:solidFill>
              <a:srgbClr val="008F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008F00"/>
                </a:solidFill>
                <a:latin typeface="Times New Roman"/>
                <a:ea typeface="Times New Roman"/>
                <a:cs typeface="Times New Roman"/>
                <a:sym typeface="Times New Roman"/>
              </a:defRPr>
            </a:lvl1pPr>
          </a:lstStyle>
          <a:p>
            <a:r>
              <a:t>1) mapping of disparate references to coordinated enforcement of EU law  that can be found in the EU’s founding Treaties</a:t>
            </a:r>
          </a:p>
        </p:txBody>
      </p:sp>
      <p:sp>
        <p:nvSpPr>
          <p:cNvPr id="108" name="Little coherence"/>
          <p:cNvSpPr txBox="1"/>
          <p:nvPr/>
        </p:nvSpPr>
        <p:spPr>
          <a:xfrm>
            <a:off x="533275" y="4798204"/>
            <a:ext cx="1800288" cy="753212"/>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Little coherence</a:t>
            </a:r>
          </a:p>
        </p:txBody>
      </p:sp>
      <p:sp>
        <p:nvSpPr>
          <p:cNvPr id="109" name="Conceptual confusion"/>
          <p:cNvSpPr txBox="1"/>
          <p:nvPr/>
        </p:nvSpPr>
        <p:spPr>
          <a:xfrm>
            <a:off x="533275" y="5659453"/>
            <a:ext cx="1800288" cy="753211"/>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Conceptual confusion</a:t>
            </a:r>
          </a:p>
        </p:txBody>
      </p:sp>
      <p:sp>
        <p:nvSpPr>
          <p:cNvPr id="110" name="Flèche"/>
          <p:cNvSpPr/>
          <p:nvPr/>
        </p:nvSpPr>
        <p:spPr>
          <a:xfrm>
            <a:off x="2453189" y="5122848"/>
            <a:ext cx="931295" cy="987017"/>
          </a:xfrm>
          <a:prstGeom prst="rightArrow">
            <a:avLst>
              <a:gd name="adj1" fmla="val 32000"/>
              <a:gd name="adj2" fmla="val 67829"/>
            </a:avLst>
          </a:prstGeom>
          <a:solidFill>
            <a:srgbClr val="FFFFFF"/>
          </a:solidFill>
          <a:ln w="38100">
            <a:solidFill>
              <a:srgbClr val="941100"/>
            </a:solidFill>
            <a:miter/>
          </a:ln>
        </p:spPr>
        <p:txBody>
          <a:bodyPr lIns="45719" rIns="45719" anchor="ctr"/>
          <a:lstStyle/>
          <a:p>
            <a:pPr>
              <a:defRPr>
                <a:solidFill>
                  <a:srgbClr val="008F00"/>
                </a:solidFill>
              </a:defRPr>
            </a:pPr>
            <a:endParaRPr/>
          </a:p>
        </p:txBody>
      </p:sp>
      <p:sp>
        <p:nvSpPr>
          <p:cNvPr id="111" name="Contribution to the emergence of patchwork of sector-specific EU-influenced national institutional arrangements"/>
          <p:cNvSpPr txBox="1"/>
          <p:nvPr/>
        </p:nvSpPr>
        <p:spPr>
          <a:xfrm>
            <a:off x="3515828" y="4011765"/>
            <a:ext cx="2227654" cy="2658211"/>
          </a:xfrm>
          <a:prstGeom prst="rect">
            <a:avLst/>
          </a:prstGeom>
          <a:ln w="381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Contribution to the emergence of patchwork of sector-specific EU-influenced national institutional arrangements</a:t>
            </a:r>
          </a:p>
        </p:txBody>
      </p:sp>
      <p:sp>
        <p:nvSpPr>
          <p:cNvPr id="112" name="Flèche"/>
          <p:cNvSpPr/>
          <p:nvPr/>
        </p:nvSpPr>
        <p:spPr>
          <a:xfrm rot="5400000">
            <a:off x="967946" y="3737699"/>
            <a:ext cx="931295" cy="987017"/>
          </a:xfrm>
          <a:prstGeom prst="rightArrow">
            <a:avLst>
              <a:gd name="adj1" fmla="val 32000"/>
              <a:gd name="adj2" fmla="val 67829"/>
            </a:avLst>
          </a:prstGeom>
          <a:solidFill>
            <a:srgbClr val="FFFFFF"/>
          </a:solidFill>
          <a:ln w="38100">
            <a:solidFill>
              <a:srgbClr val="941100"/>
            </a:solidFill>
            <a:miter/>
          </a:ln>
        </p:spPr>
        <p:txBody>
          <a:bodyPr lIns="45719" rIns="45719" anchor="ctr"/>
          <a:lstStyle/>
          <a:p>
            <a:pPr>
              <a:defRPr>
                <a:solidFill>
                  <a:srgbClr val="008F00"/>
                </a:solidFill>
              </a:defRPr>
            </a:pPr>
            <a:endParaRPr/>
          </a:p>
        </p:txBody>
      </p:sp>
      <p:sp>
        <p:nvSpPr>
          <p:cNvPr id="113" name="Flèche"/>
          <p:cNvSpPr/>
          <p:nvPr/>
        </p:nvSpPr>
        <p:spPr>
          <a:xfrm rot="5400000" flipH="1">
            <a:off x="4164007" y="2905522"/>
            <a:ext cx="931296" cy="987017"/>
          </a:xfrm>
          <a:prstGeom prst="rightArrow">
            <a:avLst>
              <a:gd name="adj1" fmla="val 32000"/>
              <a:gd name="adj2" fmla="val 67829"/>
            </a:avLst>
          </a:prstGeom>
          <a:solidFill>
            <a:srgbClr val="FFFFFF"/>
          </a:solidFill>
          <a:ln w="38100">
            <a:solidFill>
              <a:srgbClr val="941100"/>
            </a:solidFill>
            <a:miter/>
          </a:ln>
        </p:spPr>
        <p:txBody>
          <a:bodyPr lIns="45719" rIns="45719" anchor="ctr"/>
          <a:lstStyle/>
          <a:p>
            <a:pPr>
              <a:defRPr>
                <a:solidFill>
                  <a:srgbClr val="008F00"/>
                </a:solidFill>
              </a:defRPr>
            </a:pPr>
            <a:endParaRPr/>
          </a:p>
        </p:txBody>
      </p:sp>
      <p:sp>
        <p:nvSpPr>
          <p:cNvPr id="114" name="Lack of consistency in practice"/>
          <p:cNvSpPr txBox="1"/>
          <p:nvPr/>
        </p:nvSpPr>
        <p:spPr>
          <a:xfrm>
            <a:off x="3528702" y="1665592"/>
            <a:ext cx="2201906" cy="1096112"/>
          </a:xfrm>
          <a:prstGeom prst="rect">
            <a:avLst/>
          </a:prstGeom>
          <a:ln w="635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Lack of consistency in practice</a:t>
            </a:r>
          </a:p>
        </p:txBody>
      </p:sp>
      <p:sp>
        <p:nvSpPr>
          <p:cNvPr id="115" name="Légende"/>
          <p:cNvSpPr/>
          <p:nvPr/>
        </p:nvSpPr>
        <p:spPr>
          <a:xfrm>
            <a:off x="5686039" y="771911"/>
            <a:ext cx="6235304" cy="5877720"/>
          </a:xfrm>
          <a:custGeom>
            <a:avLst/>
            <a:gdLst/>
            <a:ahLst/>
            <a:cxnLst>
              <a:cxn ang="0">
                <a:pos x="wd2" y="hd2"/>
              </a:cxn>
              <a:cxn ang="5400000">
                <a:pos x="wd2" y="hd2"/>
              </a:cxn>
              <a:cxn ang="10800000">
                <a:pos x="wd2" y="hd2"/>
              </a:cxn>
              <a:cxn ang="16200000">
                <a:pos x="wd2" y="hd2"/>
              </a:cxn>
            </a:cxnLst>
            <a:rect l="0" t="0" r="r" b="b"/>
            <a:pathLst>
              <a:path w="21600" h="21600" extrusionOk="0">
                <a:moveTo>
                  <a:pt x="2183" y="0"/>
                </a:moveTo>
                <a:cubicBezTo>
                  <a:pt x="1919" y="0"/>
                  <a:pt x="1705" y="227"/>
                  <a:pt x="1705" y="508"/>
                </a:cubicBezTo>
                <a:lnTo>
                  <a:pt x="1705" y="4365"/>
                </a:lnTo>
                <a:lnTo>
                  <a:pt x="0" y="5380"/>
                </a:lnTo>
                <a:lnTo>
                  <a:pt x="1705" y="6395"/>
                </a:lnTo>
                <a:lnTo>
                  <a:pt x="1705" y="21091"/>
                </a:lnTo>
                <a:cubicBezTo>
                  <a:pt x="1705" y="21372"/>
                  <a:pt x="1919" y="21600"/>
                  <a:pt x="2183" y="21600"/>
                </a:cubicBezTo>
                <a:lnTo>
                  <a:pt x="21122" y="21600"/>
                </a:lnTo>
                <a:cubicBezTo>
                  <a:pt x="21386" y="21600"/>
                  <a:pt x="21600" y="21372"/>
                  <a:pt x="21600" y="21091"/>
                </a:cubicBezTo>
                <a:lnTo>
                  <a:pt x="21600" y="508"/>
                </a:lnTo>
                <a:cubicBezTo>
                  <a:pt x="21600" y="227"/>
                  <a:pt x="21386" y="0"/>
                  <a:pt x="21122" y="0"/>
                </a:cubicBezTo>
                <a:lnTo>
                  <a:pt x="2183" y="0"/>
                </a:lnTo>
                <a:close/>
              </a:path>
            </a:pathLst>
          </a:custGeom>
          <a:solidFill>
            <a:srgbClr val="FFFFFF"/>
          </a:solidFill>
          <a:ln w="50800">
            <a:solidFill>
              <a:srgbClr val="011993"/>
            </a:solidFill>
            <a:miter/>
          </a:ln>
        </p:spPr>
        <p:txBody>
          <a:bodyPr lIns="45719" rIns="45719" anchor="ctr"/>
          <a:lstStyle/>
          <a:p>
            <a:endParaRPr/>
          </a:p>
        </p:txBody>
      </p:sp>
      <p:sp>
        <p:nvSpPr>
          <p:cNvPr id="116" name="Article 197 TFEU implicitly legitimises this situation:…"/>
          <p:cNvSpPr txBox="1"/>
          <p:nvPr/>
        </p:nvSpPr>
        <p:spPr>
          <a:xfrm>
            <a:off x="6229986" y="1042365"/>
            <a:ext cx="5378185" cy="5336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2300" b="1">
                <a:solidFill>
                  <a:srgbClr val="011993"/>
                </a:solidFill>
                <a:latin typeface="Times New Roman"/>
                <a:ea typeface="Times New Roman"/>
                <a:cs typeface="Times New Roman"/>
                <a:sym typeface="Times New Roman"/>
              </a:defRPr>
            </a:pPr>
            <a:r>
              <a:t>Article 197 TFEU implicitly legitimises this situation:</a:t>
            </a:r>
          </a:p>
          <a:p>
            <a:pPr marL="210552" indent="-210552" algn="just" defTabSz="457200">
              <a:spcBef>
                <a:spcPts val="1200"/>
              </a:spcBef>
              <a:buSzPct val="100000"/>
              <a:buChar char="•"/>
              <a:defRPr sz="2300" b="1">
                <a:solidFill>
                  <a:srgbClr val="011993"/>
                </a:solidFill>
                <a:latin typeface="Times New Roman"/>
                <a:ea typeface="Times New Roman"/>
                <a:cs typeface="Times New Roman"/>
                <a:sym typeface="Times New Roman"/>
              </a:defRPr>
            </a:pPr>
            <a:r>
              <a:t>the provision only refers to ‘effective’ implementation rather than ‘consistent’ implementation -&gt; tailored enforcement approaches to administrative design based on sector-specific needs -&gt; Constitutionally enshrined diversity and, therefore, potentially inconsistent enforcement;</a:t>
            </a:r>
          </a:p>
          <a:p>
            <a:pPr marL="210552" indent="-210552" algn="just" defTabSz="457200">
              <a:spcBef>
                <a:spcPts val="1200"/>
              </a:spcBef>
              <a:buSzPct val="100000"/>
              <a:buChar char="•"/>
              <a:defRPr sz="2300" b="1">
                <a:solidFill>
                  <a:srgbClr val="011993"/>
                </a:solidFill>
                <a:latin typeface="Times New Roman"/>
                <a:ea typeface="Times New Roman"/>
                <a:cs typeface="Times New Roman"/>
                <a:sym typeface="Times New Roman"/>
              </a:defRPr>
            </a:pPr>
            <a:r>
              <a:t>Article 197(2) TFEU: no measures harmonising Member States’ administrative structures even if those are different across Member States and policy fields.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Lack of consistency in practice"/>
          <p:cNvSpPr txBox="1"/>
          <p:nvPr/>
        </p:nvSpPr>
        <p:spPr>
          <a:xfrm>
            <a:off x="259316" y="289009"/>
            <a:ext cx="2201906" cy="1096111"/>
          </a:xfrm>
          <a:prstGeom prst="rect">
            <a:avLst/>
          </a:prstGeom>
          <a:ln w="635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941100"/>
                </a:solidFill>
                <a:latin typeface="Times New Roman"/>
                <a:ea typeface="Times New Roman"/>
                <a:cs typeface="Times New Roman"/>
                <a:sym typeface="Times New Roman"/>
              </a:defRPr>
            </a:lvl1pPr>
          </a:lstStyle>
          <a:p>
            <a:r>
              <a:t>Lack of consistency in practice</a:t>
            </a:r>
          </a:p>
        </p:txBody>
      </p:sp>
      <p:sp>
        <p:nvSpPr>
          <p:cNvPr id="119" name="Légende"/>
          <p:cNvSpPr/>
          <p:nvPr/>
        </p:nvSpPr>
        <p:spPr>
          <a:xfrm>
            <a:off x="2536907" y="282629"/>
            <a:ext cx="2187179" cy="1108870"/>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cubicBezTo>
                  <a:pt x="1986" y="0"/>
                  <a:pt x="1768" y="430"/>
                  <a:pt x="1768" y="959"/>
                </a:cubicBezTo>
                <a:lnTo>
                  <a:pt x="1768" y="3657"/>
                </a:lnTo>
                <a:lnTo>
                  <a:pt x="0" y="5566"/>
                </a:lnTo>
                <a:lnTo>
                  <a:pt x="1768" y="7483"/>
                </a:lnTo>
                <a:lnTo>
                  <a:pt x="1768" y="20641"/>
                </a:lnTo>
                <a:cubicBezTo>
                  <a:pt x="1768" y="21170"/>
                  <a:pt x="1986" y="21600"/>
                  <a:pt x="2254" y="21600"/>
                </a:cubicBezTo>
                <a:lnTo>
                  <a:pt x="21114" y="21600"/>
                </a:lnTo>
                <a:cubicBezTo>
                  <a:pt x="21382" y="21600"/>
                  <a:pt x="21600" y="21170"/>
                  <a:pt x="21600" y="20641"/>
                </a:cubicBezTo>
                <a:lnTo>
                  <a:pt x="21600" y="959"/>
                </a:lnTo>
                <a:cubicBezTo>
                  <a:pt x="21600" y="430"/>
                  <a:pt x="21382" y="0"/>
                  <a:pt x="21114" y="0"/>
                </a:cubicBezTo>
                <a:lnTo>
                  <a:pt x="2254" y="0"/>
                </a:lnTo>
                <a:close/>
              </a:path>
            </a:pathLst>
          </a:custGeom>
          <a:solidFill>
            <a:srgbClr val="FFFFFF"/>
          </a:solidFill>
          <a:ln w="50800">
            <a:solidFill>
              <a:srgbClr val="011993"/>
            </a:solidFill>
            <a:miter/>
          </a:ln>
        </p:spPr>
        <p:txBody>
          <a:bodyPr lIns="45719" rIns="45719" anchor="ctr"/>
          <a:lstStyle/>
          <a:p>
            <a:endParaRPr/>
          </a:p>
        </p:txBody>
      </p:sp>
      <p:sp>
        <p:nvSpPr>
          <p:cNvPr id="120" name="Article 197 TFEU"/>
          <p:cNvSpPr txBox="1"/>
          <p:nvPr/>
        </p:nvSpPr>
        <p:spPr>
          <a:xfrm>
            <a:off x="2744880" y="479509"/>
            <a:ext cx="1743838" cy="715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011993"/>
                </a:solidFill>
                <a:latin typeface="Times New Roman"/>
                <a:ea typeface="Times New Roman"/>
                <a:cs typeface="Times New Roman"/>
                <a:sym typeface="Times New Roman"/>
              </a:defRPr>
            </a:lvl1pPr>
          </a:lstStyle>
          <a:p>
            <a:r>
              <a:t>Article 197 TFEU</a:t>
            </a:r>
          </a:p>
        </p:txBody>
      </p:sp>
      <p:sp>
        <p:nvSpPr>
          <p:cNvPr id="121" name="Q: 2) Could other EU constitutional principles be relied on to coordinate administrative enforcement across different sectors?"/>
          <p:cNvSpPr txBox="1"/>
          <p:nvPr/>
        </p:nvSpPr>
        <p:spPr>
          <a:xfrm>
            <a:off x="185485" y="2399874"/>
            <a:ext cx="4654404" cy="1437932"/>
          </a:xfrm>
          <a:prstGeom prst="rect">
            <a:avLst/>
          </a:prstGeom>
          <a:ln w="38100">
            <a:solidFill>
              <a:srgbClr val="FF26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300" b="1">
                <a:solidFill>
                  <a:srgbClr val="FF2600"/>
                </a:solidFill>
                <a:latin typeface="Times New Roman"/>
                <a:ea typeface="Times New Roman"/>
                <a:cs typeface="Times New Roman"/>
                <a:sym typeface="Times New Roman"/>
              </a:defRPr>
            </a:lvl1pPr>
          </a:lstStyle>
          <a:p>
            <a:r>
              <a:t>Q: 2) Could other EU constitutional principles be relied on to coordinate administrative enforcement across different sectors?</a:t>
            </a:r>
          </a:p>
        </p:txBody>
      </p:sp>
      <p:sp>
        <p:nvSpPr>
          <p:cNvPr id="122" name="Flèche"/>
          <p:cNvSpPr/>
          <p:nvPr/>
        </p:nvSpPr>
        <p:spPr>
          <a:xfrm rot="5400000">
            <a:off x="2098935" y="1359707"/>
            <a:ext cx="827504" cy="1069316"/>
          </a:xfrm>
          <a:prstGeom prst="rightArrow">
            <a:avLst>
              <a:gd name="adj1" fmla="val 32000"/>
              <a:gd name="adj2" fmla="val 67829"/>
            </a:avLst>
          </a:prstGeom>
          <a:solidFill>
            <a:srgbClr val="FFFFFF"/>
          </a:solidFill>
          <a:ln w="38100">
            <a:solidFill>
              <a:srgbClr val="FF2600"/>
            </a:solidFill>
            <a:miter/>
          </a:ln>
        </p:spPr>
        <p:txBody>
          <a:bodyPr lIns="45719" rIns="45719" anchor="ctr"/>
          <a:lstStyle/>
          <a:p>
            <a:pPr>
              <a:defRPr>
                <a:solidFill>
                  <a:srgbClr val="FF2600"/>
                </a:solidFill>
              </a:defRPr>
            </a:pPr>
            <a:endParaRPr/>
          </a:p>
        </p:txBody>
      </p:sp>
      <p:sp>
        <p:nvSpPr>
          <p:cNvPr id="123" name="Principle of sincere cooperation (Article 4(3) TEU)"/>
          <p:cNvSpPr txBox="1"/>
          <p:nvPr/>
        </p:nvSpPr>
        <p:spPr>
          <a:xfrm>
            <a:off x="174789" y="4761754"/>
            <a:ext cx="4675796" cy="753211"/>
          </a:xfrm>
          <a:prstGeom prst="rect">
            <a:avLst/>
          </a:prstGeom>
          <a:ln w="38100">
            <a:solidFill>
              <a:srgbClr val="009193"/>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009193"/>
                </a:solidFill>
                <a:latin typeface="Times New Roman"/>
                <a:ea typeface="Times New Roman"/>
                <a:cs typeface="Times New Roman"/>
                <a:sym typeface="Times New Roman"/>
              </a:defRPr>
            </a:lvl1pPr>
          </a:lstStyle>
          <a:p>
            <a:r>
              <a:t>Principle of sincere cooperation (Article 4(3) TEU)</a:t>
            </a:r>
          </a:p>
        </p:txBody>
      </p:sp>
      <p:sp>
        <p:nvSpPr>
          <p:cNvPr id="124" name="?"/>
          <p:cNvSpPr txBox="1"/>
          <p:nvPr/>
        </p:nvSpPr>
        <p:spPr>
          <a:xfrm>
            <a:off x="2153762" y="3901944"/>
            <a:ext cx="459741" cy="874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5600" b="1">
                <a:solidFill>
                  <a:srgbClr val="009193"/>
                </a:solidFill>
                <a:latin typeface="Times New Roman"/>
                <a:ea typeface="Times New Roman"/>
                <a:cs typeface="Times New Roman"/>
                <a:sym typeface="Times New Roman"/>
              </a:defRPr>
            </a:lvl1pPr>
          </a:lstStyle>
          <a:p>
            <a:r>
              <a:t>?</a:t>
            </a:r>
          </a:p>
        </p:txBody>
      </p:sp>
      <p:sp>
        <p:nvSpPr>
          <p:cNvPr id="125" name="Flèche"/>
          <p:cNvSpPr/>
          <p:nvPr/>
        </p:nvSpPr>
        <p:spPr>
          <a:xfrm rot="5400000">
            <a:off x="3251921" y="4057254"/>
            <a:ext cx="606530" cy="548096"/>
          </a:xfrm>
          <a:prstGeom prst="rightArrow">
            <a:avLst>
              <a:gd name="adj1" fmla="val 32000"/>
              <a:gd name="adj2" fmla="val 75061"/>
            </a:avLst>
          </a:prstGeom>
          <a:solidFill>
            <a:srgbClr val="FFFFFF"/>
          </a:solidFill>
          <a:ln w="38100">
            <a:solidFill>
              <a:srgbClr val="009193"/>
            </a:solidFill>
            <a:miter/>
          </a:ln>
        </p:spPr>
        <p:txBody>
          <a:bodyPr lIns="45719" rIns="45719" anchor="ctr"/>
          <a:lstStyle/>
          <a:p>
            <a:pPr>
              <a:defRPr>
                <a:solidFill>
                  <a:srgbClr val="008F00"/>
                </a:solidFill>
              </a:defRPr>
            </a:pPr>
            <a:endParaRPr/>
          </a:p>
        </p:txBody>
      </p:sp>
      <p:sp>
        <p:nvSpPr>
          <p:cNvPr id="126" name="Flèche"/>
          <p:cNvSpPr/>
          <p:nvPr/>
        </p:nvSpPr>
        <p:spPr>
          <a:xfrm rot="5400000">
            <a:off x="908813" y="4057254"/>
            <a:ext cx="606530" cy="548096"/>
          </a:xfrm>
          <a:prstGeom prst="rightArrow">
            <a:avLst>
              <a:gd name="adj1" fmla="val 32000"/>
              <a:gd name="adj2" fmla="val 75061"/>
            </a:avLst>
          </a:prstGeom>
          <a:solidFill>
            <a:srgbClr val="FFFFFF"/>
          </a:solidFill>
          <a:ln w="38100">
            <a:solidFill>
              <a:srgbClr val="009193"/>
            </a:solidFill>
            <a:miter/>
          </a:ln>
        </p:spPr>
        <p:txBody>
          <a:bodyPr lIns="45719" rIns="45719" anchor="ctr"/>
          <a:lstStyle/>
          <a:p>
            <a:pPr>
              <a:defRPr>
                <a:solidFill>
                  <a:srgbClr val="008F00"/>
                </a:solidFill>
              </a:defRPr>
            </a:pPr>
            <a:endParaRPr/>
          </a:p>
        </p:txBody>
      </p:sp>
      <p:sp>
        <p:nvSpPr>
          <p:cNvPr id="127" name="Fundamental good administration and judicial protection rights (CFR)"/>
          <p:cNvSpPr txBox="1"/>
          <p:nvPr/>
        </p:nvSpPr>
        <p:spPr>
          <a:xfrm>
            <a:off x="174789" y="5751173"/>
            <a:ext cx="4675796" cy="753212"/>
          </a:xfrm>
          <a:prstGeom prst="rect">
            <a:avLst/>
          </a:prstGeom>
          <a:ln w="38100">
            <a:solidFill>
              <a:srgbClr val="009193"/>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100" b="1">
                <a:solidFill>
                  <a:srgbClr val="009193"/>
                </a:solidFill>
                <a:latin typeface="Times New Roman"/>
                <a:ea typeface="Times New Roman"/>
                <a:cs typeface="Times New Roman"/>
                <a:sym typeface="Times New Roman"/>
              </a:defRPr>
            </a:lvl1pPr>
          </a:lstStyle>
          <a:p>
            <a:r>
              <a:t>Fundamental good administration and judicial protection rights (CFR)</a:t>
            </a:r>
          </a:p>
        </p:txBody>
      </p:sp>
      <p:sp>
        <p:nvSpPr>
          <p:cNvPr id="128" name="Légende"/>
          <p:cNvSpPr/>
          <p:nvPr/>
        </p:nvSpPr>
        <p:spPr>
          <a:xfrm>
            <a:off x="4674150" y="261208"/>
            <a:ext cx="7195345" cy="6335714"/>
          </a:xfrm>
          <a:custGeom>
            <a:avLst/>
            <a:gdLst/>
            <a:ahLst/>
            <a:cxnLst>
              <a:cxn ang="0">
                <a:pos x="wd2" y="hd2"/>
              </a:cxn>
              <a:cxn ang="5400000">
                <a:pos x="wd2" y="hd2"/>
              </a:cxn>
              <a:cxn ang="10800000">
                <a:pos x="wd2" y="hd2"/>
              </a:cxn>
              <a:cxn ang="16200000">
                <a:pos x="wd2" y="hd2"/>
              </a:cxn>
            </a:cxnLst>
            <a:rect l="0" t="0" r="r" b="b"/>
            <a:pathLst>
              <a:path w="21600" h="21600" extrusionOk="0">
                <a:moveTo>
                  <a:pt x="2295" y="0"/>
                </a:moveTo>
                <a:cubicBezTo>
                  <a:pt x="2046" y="0"/>
                  <a:pt x="1844" y="229"/>
                  <a:pt x="1844" y="511"/>
                </a:cubicBezTo>
                <a:lnTo>
                  <a:pt x="1844" y="17230"/>
                </a:lnTo>
                <a:lnTo>
                  <a:pt x="0" y="18251"/>
                </a:lnTo>
                <a:lnTo>
                  <a:pt x="1844" y="19274"/>
                </a:lnTo>
                <a:lnTo>
                  <a:pt x="1844" y="21089"/>
                </a:lnTo>
                <a:cubicBezTo>
                  <a:pt x="1844" y="21371"/>
                  <a:pt x="2046" y="21600"/>
                  <a:pt x="2295" y="21600"/>
                </a:cubicBezTo>
                <a:lnTo>
                  <a:pt x="21150" y="21600"/>
                </a:lnTo>
                <a:cubicBezTo>
                  <a:pt x="21398" y="21600"/>
                  <a:pt x="21600" y="21371"/>
                  <a:pt x="21600" y="21089"/>
                </a:cubicBezTo>
                <a:lnTo>
                  <a:pt x="21600" y="511"/>
                </a:lnTo>
                <a:cubicBezTo>
                  <a:pt x="21600" y="229"/>
                  <a:pt x="21398" y="0"/>
                  <a:pt x="21150" y="0"/>
                </a:cubicBezTo>
                <a:lnTo>
                  <a:pt x="2295" y="0"/>
                </a:lnTo>
                <a:close/>
              </a:path>
            </a:pathLst>
          </a:custGeom>
          <a:solidFill>
            <a:srgbClr val="FFFFFF"/>
          </a:solidFill>
          <a:ln w="50800">
            <a:solidFill>
              <a:srgbClr val="009193"/>
            </a:solidFill>
            <a:miter/>
          </a:ln>
        </p:spPr>
        <p:txBody>
          <a:bodyPr lIns="45719" rIns="45719" anchor="ctr"/>
          <a:lstStyle/>
          <a:p>
            <a:pPr>
              <a:defRPr>
                <a:solidFill>
                  <a:srgbClr val="009193"/>
                </a:solidFill>
              </a:defRPr>
            </a:pPr>
            <a:endParaRPr/>
          </a:p>
        </p:txBody>
      </p:sp>
      <p:sp>
        <p:nvSpPr>
          <p:cNvPr id="129" name="Article 4(3) TEU: Member States shall refrain from any measure which could jeopardise the attainment of the EU’s objectives = requiring the Member States to design their administrative enforcement structures in compliance with a coherent EU-structured te"/>
          <p:cNvSpPr txBox="1"/>
          <p:nvPr/>
        </p:nvSpPr>
        <p:spPr>
          <a:xfrm>
            <a:off x="5588667" y="461594"/>
            <a:ext cx="5980696" cy="5934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10552" indent="-210552" algn="just" defTabSz="457200">
              <a:spcBef>
                <a:spcPts val="1200"/>
              </a:spcBef>
              <a:buSzPct val="100000"/>
              <a:buChar char="•"/>
              <a:defRPr sz="2100" b="1">
                <a:solidFill>
                  <a:srgbClr val="009193"/>
                </a:solidFill>
                <a:latin typeface="Times New Roman"/>
                <a:ea typeface="Times New Roman"/>
                <a:cs typeface="Times New Roman"/>
                <a:sym typeface="Times New Roman"/>
              </a:defRPr>
            </a:pPr>
            <a:r>
              <a:t>Article 4(3) TEU: Member States shall refrain from any measure which could jeopardise the attainment of the EU’s objectives = requiring the Member States to design their administrative enforcement structures in compliance with a coherent EU-structured template ???</a:t>
            </a:r>
          </a:p>
          <a:p>
            <a:pPr algn="just" defTabSz="457200">
              <a:spcBef>
                <a:spcPts val="1200"/>
              </a:spcBef>
              <a:defRPr sz="2100" b="1">
                <a:solidFill>
                  <a:srgbClr val="FF2600"/>
                </a:solidFill>
                <a:latin typeface="Times New Roman"/>
                <a:ea typeface="Times New Roman"/>
                <a:cs typeface="Times New Roman"/>
                <a:sym typeface="Times New Roman"/>
              </a:defRPr>
            </a:pPr>
            <a:r>
              <a:t>-&gt; In practice, neither the EU legislator nor the CJEU have interpreted the principle in that manner </a:t>
            </a:r>
          </a:p>
          <a:p>
            <a:pPr marL="210552" indent="-210552" algn="just" defTabSz="457200">
              <a:spcBef>
                <a:spcPts val="1200"/>
              </a:spcBef>
              <a:buSzPct val="100000"/>
              <a:buChar char="•"/>
              <a:defRPr sz="2100" b="1">
                <a:solidFill>
                  <a:srgbClr val="009193"/>
                </a:solidFill>
                <a:latin typeface="Times New Roman"/>
                <a:ea typeface="Times New Roman"/>
                <a:cs typeface="Times New Roman"/>
                <a:sym typeface="Times New Roman"/>
              </a:defRPr>
            </a:pPr>
            <a:r>
              <a:t>The rights to good administrative protection and effective judicial protection can be found respectively in Articles 41 and 47 CFR = to be interpreted as design standards against which Member States’ administrative enforcement structures can be held ???</a:t>
            </a:r>
          </a:p>
          <a:p>
            <a:pPr algn="just" defTabSz="457200">
              <a:spcBef>
                <a:spcPts val="1200"/>
              </a:spcBef>
              <a:defRPr sz="2100" b="1">
                <a:solidFill>
                  <a:srgbClr val="FF2600"/>
                </a:solidFill>
                <a:latin typeface="Times New Roman"/>
                <a:ea typeface="Times New Roman"/>
                <a:cs typeface="Times New Roman"/>
                <a:sym typeface="Times New Roman"/>
              </a:defRPr>
            </a:pPr>
            <a:r>
              <a:t>-&gt; In practice, the EU legislator has not fundamentally relied on them in that manner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agmentation -&gt; Lack of consistency in practice"/>
          <p:cNvSpPr txBox="1"/>
          <p:nvPr/>
        </p:nvSpPr>
        <p:spPr>
          <a:xfrm>
            <a:off x="128765" y="191708"/>
            <a:ext cx="3652427" cy="865353"/>
          </a:xfrm>
          <a:prstGeom prst="rect">
            <a:avLst/>
          </a:prstGeom>
          <a:ln w="76200">
            <a:solidFill>
              <a:srgbClr val="9411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500" b="1">
                <a:solidFill>
                  <a:srgbClr val="941100"/>
                </a:solidFill>
                <a:latin typeface="Times New Roman"/>
                <a:ea typeface="Times New Roman"/>
                <a:cs typeface="Times New Roman"/>
                <a:sym typeface="Times New Roman"/>
              </a:defRPr>
            </a:lvl1pPr>
          </a:lstStyle>
          <a:p>
            <a:r>
              <a:t>Fragmentation -&gt; Lack of consistency in practice</a:t>
            </a:r>
          </a:p>
        </p:txBody>
      </p:sp>
      <p:sp>
        <p:nvSpPr>
          <p:cNvPr id="132" name="?"/>
          <p:cNvSpPr txBox="1"/>
          <p:nvPr/>
        </p:nvSpPr>
        <p:spPr>
          <a:xfrm>
            <a:off x="2771471" y="2801911"/>
            <a:ext cx="485141" cy="9353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6000" b="1">
                <a:solidFill>
                  <a:srgbClr val="FF2600"/>
                </a:solidFill>
                <a:latin typeface="Times New Roman"/>
                <a:ea typeface="Times New Roman"/>
                <a:cs typeface="Times New Roman"/>
                <a:sym typeface="Times New Roman"/>
              </a:defRPr>
            </a:lvl1pPr>
          </a:lstStyle>
          <a:p>
            <a:r>
              <a:t>?</a:t>
            </a:r>
          </a:p>
        </p:txBody>
      </p:sp>
      <p:sp>
        <p:nvSpPr>
          <p:cNvPr id="133" name="Article 7 TFEU: call for consistency among policy areas and activities…"/>
          <p:cNvSpPr txBox="1"/>
          <p:nvPr/>
        </p:nvSpPr>
        <p:spPr>
          <a:xfrm>
            <a:off x="152242" y="3879641"/>
            <a:ext cx="3665126" cy="2654974"/>
          </a:xfrm>
          <a:prstGeom prst="rect">
            <a:avLst/>
          </a:prstGeom>
          <a:ln w="63500">
            <a:solidFill>
              <a:srgbClr val="531B93"/>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2700" b="1">
                <a:solidFill>
                  <a:srgbClr val="531B93"/>
                </a:solidFill>
                <a:latin typeface="Times New Roman"/>
                <a:ea typeface="Times New Roman"/>
                <a:cs typeface="Times New Roman"/>
                <a:sym typeface="Times New Roman"/>
              </a:defRPr>
            </a:pPr>
            <a:r>
              <a:t>Article 7 TFEU: call for consistency among policy areas and activities</a:t>
            </a:r>
          </a:p>
          <a:p>
            <a:pPr algn="ctr" defTabSz="457200">
              <a:spcBef>
                <a:spcPts val="1200"/>
              </a:spcBef>
              <a:defRPr sz="2700" b="1">
                <a:solidFill>
                  <a:srgbClr val="531B93"/>
                </a:solidFill>
                <a:latin typeface="Times New Roman"/>
                <a:ea typeface="Times New Roman"/>
                <a:cs typeface="Times New Roman"/>
                <a:sym typeface="Times New Roman"/>
              </a:defRPr>
            </a:pPr>
            <a:r>
              <a:t>-&gt; Introduced by the Lisbon Treaty</a:t>
            </a:r>
          </a:p>
        </p:txBody>
      </p:sp>
      <p:sp>
        <p:nvSpPr>
          <p:cNvPr id="134" name="Flèche"/>
          <p:cNvSpPr/>
          <p:nvPr/>
        </p:nvSpPr>
        <p:spPr>
          <a:xfrm rot="16200000" flipH="1">
            <a:off x="1541226" y="2727797"/>
            <a:ext cx="827505" cy="1069316"/>
          </a:xfrm>
          <a:prstGeom prst="rightArrow">
            <a:avLst>
              <a:gd name="adj1" fmla="val 32000"/>
              <a:gd name="adj2" fmla="val 67829"/>
            </a:avLst>
          </a:prstGeom>
          <a:solidFill>
            <a:srgbClr val="941100"/>
          </a:solidFill>
          <a:ln w="63500">
            <a:solidFill>
              <a:srgbClr val="FF2600"/>
            </a:solidFill>
            <a:miter/>
          </a:ln>
        </p:spPr>
        <p:txBody>
          <a:bodyPr lIns="45719" rIns="45719" anchor="ctr"/>
          <a:lstStyle/>
          <a:p>
            <a:pPr>
              <a:defRPr>
                <a:solidFill>
                  <a:srgbClr val="FF9300"/>
                </a:solidFill>
              </a:defRPr>
            </a:pPr>
            <a:endParaRPr/>
          </a:p>
        </p:txBody>
      </p:sp>
      <p:sp>
        <p:nvSpPr>
          <p:cNvPr id="135" name="Article 4(3) TEU (-)…"/>
          <p:cNvSpPr/>
          <p:nvPr/>
        </p:nvSpPr>
        <p:spPr>
          <a:xfrm>
            <a:off x="122415" y="1095698"/>
            <a:ext cx="3665127" cy="1563854"/>
          </a:xfrm>
          <a:prstGeom prst="rect">
            <a:avLst/>
          </a:prstGeom>
          <a:ln w="63500">
            <a:solidFill>
              <a:srgbClr val="FF26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sz="2500" b="1">
                <a:solidFill>
                  <a:srgbClr val="FF2600"/>
                </a:solidFill>
                <a:latin typeface="Times New Roman"/>
                <a:ea typeface="Times New Roman"/>
                <a:cs typeface="Times New Roman"/>
                <a:sym typeface="Times New Roman"/>
              </a:defRPr>
            </a:pPr>
            <a:r>
              <a:t>Article 4(3) TEU (-)</a:t>
            </a:r>
          </a:p>
          <a:p>
            <a:pPr algn="ctr">
              <a:defRPr sz="2500" b="1">
                <a:solidFill>
                  <a:srgbClr val="FF2600"/>
                </a:solidFill>
                <a:latin typeface="Times New Roman"/>
                <a:ea typeface="Times New Roman"/>
                <a:cs typeface="Times New Roman"/>
                <a:sym typeface="Times New Roman"/>
              </a:defRPr>
            </a:pPr>
            <a:r>
              <a:t>Articles 41 and 47 CFR (-)</a:t>
            </a:r>
          </a:p>
        </p:txBody>
      </p:sp>
      <p:sp>
        <p:nvSpPr>
          <p:cNvPr id="136" name="Légende"/>
          <p:cNvSpPr/>
          <p:nvPr/>
        </p:nvSpPr>
        <p:spPr>
          <a:xfrm>
            <a:off x="3835647" y="546438"/>
            <a:ext cx="8057358" cy="5446317"/>
          </a:xfrm>
          <a:custGeom>
            <a:avLst/>
            <a:gdLst/>
            <a:ahLst/>
            <a:cxnLst>
              <a:cxn ang="0">
                <a:pos x="wd2" y="hd2"/>
              </a:cxn>
              <a:cxn ang="5400000">
                <a:pos x="wd2" y="hd2"/>
              </a:cxn>
              <a:cxn ang="10800000">
                <a:pos x="wd2" y="hd2"/>
              </a:cxn>
              <a:cxn ang="16200000">
                <a:pos x="wd2" y="hd2"/>
              </a:cxn>
            </a:cxnLst>
            <a:rect l="0" t="0" r="r" b="b"/>
            <a:pathLst>
              <a:path w="21600" h="21600" extrusionOk="0">
                <a:moveTo>
                  <a:pt x="2344" y="0"/>
                </a:moveTo>
                <a:cubicBezTo>
                  <a:pt x="2139" y="0"/>
                  <a:pt x="1974" y="245"/>
                  <a:pt x="1974" y="548"/>
                </a:cubicBezTo>
                <a:lnTo>
                  <a:pt x="1974" y="15817"/>
                </a:lnTo>
                <a:lnTo>
                  <a:pt x="0" y="17330"/>
                </a:lnTo>
                <a:lnTo>
                  <a:pt x="1974" y="18844"/>
                </a:lnTo>
                <a:lnTo>
                  <a:pt x="1974" y="21052"/>
                </a:lnTo>
                <a:cubicBezTo>
                  <a:pt x="1974" y="21355"/>
                  <a:pt x="2139" y="21600"/>
                  <a:pt x="2344" y="21600"/>
                </a:cubicBezTo>
                <a:lnTo>
                  <a:pt x="21230" y="21600"/>
                </a:lnTo>
                <a:cubicBezTo>
                  <a:pt x="21434" y="21600"/>
                  <a:pt x="21600" y="21355"/>
                  <a:pt x="21600" y="21052"/>
                </a:cubicBezTo>
                <a:lnTo>
                  <a:pt x="21600" y="548"/>
                </a:lnTo>
                <a:cubicBezTo>
                  <a:pt x="21600" y="245"/>
                  <a:pt x="21434" y="0"/>
                  <a:pt x="21230" y="0"/>
                </a:cubicBezTo>
                <a:lnTo>
                  <a:pt x="2344" y="0"/>
                </a:lnTo>
                <a:close/>
              </a:path>
            </a:pathLst>
          </a:custGeom>
          <a:solidFill>
            <a:srgbClr val="FFFFFF"/>
          </a:solidFill>
          <a:ln w="50800">
            <a:solidFill>
              <a:srgbClr val="531B93"/>
            </a:solidFill>
            <a:miter/>
          </a:ln>
        </p:spPr>
        <p:txBody>
          <a:bodyPr lIns="45719" rIns="45719" anchor="ctr"/>
          <a:lstStyle/>
          <a:p>
            <a:pPr>
              <a:defRPr sz="2000">
                <a:solidFill>
                  <a:srgbClr val="9437FF"/>
                </a:solidFill>
              </a:defRPr>
            </a:pPr>
            <a:endParaRPr/>
          </a:p>
        </p:txBody>
      </p:sp>
      <p:sp>
        <p:nvSpPr>
          <p:cNvPr id="137" name="Q: 3) To what extent the existing fragmentation identified before is at odds with Article 7 TFEU?…"/>
          <p:cNvSpPr txBox="1"/>
          <p:nvPr/>
        </p:nvSpPr>
        <p:spPr>
          <a:xfrm>
            <a:off x="5083957" y="1281664"/>
            <a:ext cx="6261851" cy="4266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defTabSz="457200">
              <a:spcBef>
                <a:spcPts val="1200"/>
              </a:spcBef>
              <a:defRPr sz="3000" b="1">
                <a:solidFill>
                  <a:srgbClr val="531B93"/>
                </a:solidFill>
                <a:latin typeface="Times New Roman"/>
                <a:ea typeface="Times New Roman"/>
                <a:cs typeface="Times New Roman"/>
                <a:sym typeface="Times New Roman"/>
              </a:defRPr>
            </a:pPr>
            <a:r>
              <a:t>Q: 3) To what extent the existing fragmentation identified before is at odds with Article 7 TFEU?</a:t>
            </a:r>
          </a:p>
          <a:p>
            <a:pPr marL="210552" indent="-210552" algn="just" defTabSz="457200">
              <a:spcBef>
                <a:spcPts val="1200"/>
              </a:spcBef>
              <a:buSzPct val="100000"/>
              <a:buChar char="•"/>
              <a:defRPr sz="3000" b="1">
                <a:solidFill>
                  <a:srgbClr val="531B93"/>
                </a:solidFill>
                <a:latin typeface="Times New Roman"/>
                <a:ea typeface="Times New Roman"/>
                <a:cs typeface="Times New Roman"/>
                <a:sym typeface="Times New Roman"/>
              </a:defRPr>
            </a:pPr>
            <a:r>
              <a:t>The notion of consistency?</a:t>
            </a:r>
          </a:p>
          <a:p>
            <a:pPr marL="210552" indent="-210552" algn="just" defTabSz="457200">
              <a:spcBef>
                <a:spcPts val="1200"/>
              </a:spcBef>
              <a:buSzPct val="100000"/>
              <a:buChar char="•"/>
              <a:defRPr sz="3000" b="1">
                <a:solidFill>
                  <a:srgbClr val="531B93"/>
                </a:solidFill>
                <a:latin typeface="Times New Roman"/>
                <a:ea typeface="Times New Roman"/>
                <a:cs typeface="Times New Roman"/>
                <a:sym typeface="Times New Roman"/>
              </a:defRPr>
            </a:pPr>
            <a:r>
              <a:t>Its potential relevance as a means to overcome the constitutional challenges raised by the Lisbon Treaty in terms of consistent administrative enforcement?</a:t>
            </a:r>
          </a:p>
        </p:txBody>
      </p:sp>
      <p:sp>
        <p:nvSpPr>
          <p:cNvPr id="138" name="?"/>
          <p:cNvSpPr txBox="1"/>
          <p:nvPr/>
        </p:nvSpPr>
        <p:spPr>
          <a:xfrm>
            <a:off x="653344" y="2801911"/>
            <a:ext cx="485141" cy="9353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defRPr sz="6000" b="1">
                <a:solidFill>
                  <a:srgbClr val="FF2600"/>
                </a:solidFill>
                <a:latin typeface="Times New Roman"/>
                <a:ea typeface="Times New Roman"/>
                <a:cs typeface="Times New Roman"/>
                <a:sym typeface="Times New Roman"/>
              </a:defRPr>
            </a:lvl1pPr>
          </a:lstStyle>
          <a:p>
            <a: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onclusion:"/>
          <p:cNvSpPr txBox="1"/>
          <p:nvPr/>
        </p:nvSpPr>
        <p:spPr>
          <a:xfrm>
            <a:off x="2038774" y="3029914"/>
            <a:ext cx="7756408" cy="433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500" b="1">
                <a:solidFill>
                  <a:srgbClr val="212121"/>
                </a:solidFill>
                <a:latin typeface="Times New Roman"/>
                <a:ea typeface="Times New Roman"/>
                <a:cs typeface="Times New Roman"/>
                <a:sym typeface="Times New Roman"/>
              </a:defRPr>
            </a:lvl1pPr>
          </a:lstStyle>
          <a:p>
            <a:r>
              <a:t>Conclusion: </a:t>
            </a:r>
          </a:p>
        </p:txBody>
      </p:sp>
      <p:sp>
        <p:nvSpPr>
          <p:cNvPr id="141" name="Flèche"/>
          <p:cNvSpPr/>
          <p:nvPr/>
        </p:nvSpPr>
        <p:spPr>
          <a:xfrm rot="5400000">
            <a:off x="3417271" y="38141"/>
            <a:ext cx="742012" cy="836974"/>
          </a:xfrm>
          <a:prstGeom prst="rightArrow">
            <a:avLst>
              <a:gd name="adj1" fmla="val 32000"/>
              <a:gd name="adj2" fmla="val 67829"/>
            </a:avLst>
          </a:prstGeom>
          <a:solidFill>
            <a:srgbClr val="FFFFFF"/>
          </a:solidFill>
          <a:ln w="63500">
            <a:solidFill>
              <a:srgbClr val="000000"/>
            </a:solidFill>
            <a:miter/>
          </a:ln>
        </p:spPr>
        <p:txBody>
          <a:bodyPr lIns="45719" rIns="45719" anchor="ctr"/>
          <a:lstStyle/>
          <a:p>
            <a:endParaRPr/>
          </a:p>
        </p:txBody>
      </p:sp>
      <p:sp>
        <p:nvSpPr>
          <p:cNvPr id="142" name="Rectangle"/>
          <p:cNvSpPr/>
          <p:nvPr/>
        </p:nvSpPr>
        <p:spPr>
          <a:xfrm>
            <a:off x="839171" y="1103035"/>
            <a:ext cx="10155614" cy="1431803"/>
          </a:xfrm>
          <a:prstGeom prst="rect">
            <a:avLst/>
          </a:prstGeom>
          <a:solidFill>
            <a:srgbClr val="FFFFFF"/>
          </a:solidFill>
          <a:ln w="63500">
            <a:solidFill>
              <a:srgbClr val="000000"/>
            </a:solidFill>
            <a:miter/>
          </a:ln>
        </p:spPr>
        <p:txBody>
          <a:bodyPr lIns="45719" rIns="45719" anchor="ctr"/>
          <a:lstStyle/>
          <a:p>
            <a:endParaRPr/>
          </a:p>
        </p:txBody>
      </p:sp>
      <p:sp>
        <p:nvSpPr>
          <p:cNvPr id="143" name="The role currently played by Article 7 TFEU remains limited, although not entirely insignificant; Consistent policies = those adopted in accordance with a correct legal basis (CJEU)"/>
          <p:cNvSpPr txBox="1"/>
          <p:nvPr/>
        </p:nvSpPr>
        <p:spPr>
          <a:xfrm>
            <a:off x="1039203" y="1274146"/>
            <a:ext cx="10177297" cy="114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500" b="1">
                <a:solidFill>
                  <a:srgbClr val="212121"/>
                </a:solidFill>
                <a:latin typeface="Times New Roman"/>
                <a:ea typeface="Times New Roman"/>
                <a:cs typeface="Times New Roman"/>
                <a:sym typeface="Times New Roman"/>
              </a:defRPr>
            </a:lvl1pPr>
          </a:lstStyle>
          <a:p>
            <a:r>
              <a:t>The role currently played by Article 7 TFEU remains limited, although not entirely insignificant; Consistent policies = those adopted in accordance with a correct legal basis (CJEU)</a:t>
            </a:r>
          </a:p>
        </p:txBody>
      </p:sp>
      <p:sp>
        <p:nvSpPr>
          <p:cNvPr id="144" name="Rectangle"/>
          <p:cNvSpPr/>
          <p:nvPr/>
        </p:nvSpPr>
        <p:spPr>
          <a:xfrm>
            <a:off x="846324" y="2711115"/>
            <a:ext cx="10141308" cy="1653623"/>
          </a:xfrm>
          <a:prstGeom prst="rect">
            <a:avLst/>
          </a:prstGeom>
          <a:solidFill>
            <a:srgbClr val="FFFFFF"/>
          </a:solidFill>
          <a:ln w="63500">
            <a:solidFill>
              <a:srgbClr val="000000"/>
            </a:solidFill>
            <a:miter/>
          </a:ln>
        </p:spPr>
        <p:txBody>
          <a:bodyPr lIns="45719" rIns="45719" anchor="ctr"/>
          <a:lstStyle/>
          <a:p>
            <a:endParaRPr/>
          </a:p>
        </p:txBody>
      </p:sp>
      <p:sp>
        <p:nvSpPr>
          <p:cNvPr id="145" name="Flèche"/>
          <p:cNvSpPr/>
          <p:nvPr/>
        </p:nvSpPr>
        <p:spPr>
          <a:xfrm rot="5400000">
            <a:off x="8079832" y="38141"/>
            <a:ext cx="742012" cy="836974"/>
          </a:xfrm>
          <a:prstGeom prst="rightArrow">
            <a:avLst>
              <a:gd name="adj1" fmla="val 32000"/>
              <a:gd name="adj2" fmla="val 67829"/>
            </a:avLst>
          </a:prstGeom>
          <a:solidFill>
            <a:srgbClr val="FFFFFF"/>
          </a:solidFill>
          <a:ln w="63500">
            <a:solidFill>
              <a:srgbClr val="000000"/>
            </a:solidFill>
            <a:miter/>
          </a:ln>
        </p:spPr>
        <p:txBody>
          <a:bodyPr lIns="45719" rIns="45719" anchor="ctr"/>
          <a:lstStyle/>
          <a:p>
            <a:endParaRPr/>
          </a:p>
        </p:txBody>
      </p:sp>
      <p:sp>
        <p:nvSpPr>
          <p:cNvPr id="146" name="The focus on consistency between activities may nevertheless impose a higher burden on the EU legislator than currently relied on; No EU Treaties’s provision to impose a narrow interpretation of Article 7 TFEU;"/>
          <p:cNvSpPr txBox="1"/>
          <p:nvPr/>
        </p:nvSpPr>
        <p:spPr>
          <a:xfrm>
            <a:off x="768846" y="2965550"/>
            <a:ext cx="10296264" cy="1144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500" b="1">
                <a:solidFill>
                  <a:srgbClr val="212121"/>
                </a:solidFill>
                <a:latin typeface="Times New Roman"/>
                <a:ea typeface="Times New Roman"/>
                <a:cs typeface="Times New Roman"/>
                <a:sym typeface="Times New Roman"/>
              </a:defRPr>
            </a:lvl1pPr>
          </a:lstStyle>
          <a:p>
            <a:r>
              <a:t>The focus on consistency between activities may nevertheless impose a higher burden on the EU legislator than currently relied on; No EU Treaties’s provision to impose a narrow interpretation of Article 7 TFEU;</a:t>
            </a:r>
          </a:p>
        </p:txBody>
      </p:sp>
      <p:sp>
        <p:nvSpPr>
          <p:cNvPr id="147" name="Article 7 TFEU"/>
          <p:cNvSpPr txBox="1"/>
          <p:nvPr/>
        </p:nvSpPr>
        <p:spPr>
          <a:xfrm>
            <a:off x="4509018" y="180305"/>
            <a:ext cx="3221080" cy="570556"/>
          </a:xfrm>
          <a:prstGeom prst="rect">
            <a:avLst/>
          </a:prstGeom>
          <a:ln w="63500">
            <a:solidFill>
              <a:srgbClr val="531B93"/>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3000" b="1">
                <a:solidFill>
                  <a:srgbClr val="531B93"/>
                </a:solidFill>
                <a:latin typeface="Times New Roman"/>
                <a:ea typeface="Times New Roman"/>
                <a:cs typeface="Times New Roman"/>
                <a:sym typeface="Times New Roman"/>
              </a:defRPr>
            </a:lvl1pPr>
          </a:lstStyle>
          <a:p>
            <a:r>
              <a:t>Article 7 TFEU</a:t>
            </a:r>
          </a:p>
        </p:txBody>
      </p:sp>
      <p:sp>
        <p:nvSpPr>
          <p:cNvPr id="148" name="Rectangle"/>
          <p:cNvSpPr/>
          <p:nvPr/>
        </p:nvSpPr>
        <p:spPr>
          <a:xfrm>
            <a:off x="876290" y="4716913"/>
            <a:ext cx="10113797" cy="2055465"/>
          </a:xfrm>
          <a:prstGeom prst="rect">
            <a:avLst/>
          </a:prstGeom>
          <a:solidFill>
            <a:srgbClr val="FFFFFF"/>
          </a:solidFill>
          <a:ln w="63500">
            <a:solidFill>
              <a:srgbClr val="008F00"/>
            </a:solidFill>
            <a:miter/>
          </a:ln>
        </p:spPr>
        <p:txBody>
          <a:bodyPr lIns="45719" rIns="45719" anchor="ctr"/>
          <a:lstStyle/>
          <a:p>
            <a:endParaRPr/>
          </a:p>
        </p:txBody>
      </p:sp>
      <p:sp>
        <p:nvSpPr>
          <p:cNvPr id="149" name="CONCLUSION:…"/>
          <p:cNvSpPr txBox="1"/>
          <p:nvPr/>
        </p:nvSpPr>
        <p:spPr>
          <a:xfrm>
            <a:off x="1255443" y="5096069"/>
            <a:ext cx="9728229" cy="12971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2500" b="1">
                <a:solidFill>
                  <a:srgbClr val="008F00"/>
                </a:solidFill>
                <a:latin typeface="Times New Roman"/>
                <a:ea typeface="Times New Roman"/>
                <a:cs typeface="Times New Roman"/>
                <a:sym typeface="Times New Roman"/>
              </a:defRPr>
            </a:pPr>
            <a:r>
              <a:t>CONCLUSION:</a:t>
            </a:r>
          </a:p>
          <a:p>
            <a:pPr algn="ctr" defTabSz="457200">
              <a:spcBef>
                <a:spcPts val="1200"/>
              </a:spcBef>
              <a:defRPr sz="2500" b="1">
                <a:solidFill>
                  <a:srgbClr val="008F00"/>
                </a:solidFill>
                <a:latin typeface="Times New Roman"/>
                <a:ea typeface="Times New Roman"/>
                <a:cs typeface="Times New Roman"/>
                <a:sym typeface="Times New Roman"/>
              </a:defRPr>
            </a:pPr>
            <a:r>
              <a:t>EU legislator to face a higher consistency burden when designing or adopting administrative enforcement structures</a:t>
            </a:r>
          </a:p>
        </p:txBody>
      </p:sp>
      <p:sp>
        <p:nvSpPr>
          <p:cNvPr id="150" name="Flèche"/>
          <p:cNvSpPr/>
          <p:nvPr/>
        </p:nvSpPr>
        <p:spPr>
          <a:xfrm rot="5400000">
            <a:off x="5724994" y="4058584"/>
            <a:ext cx="742012" cy="836973"/>
          </a:xfrm>
          <a:prstGeom prst="rightArrow">
            <a:avLst>
              <a:gd name="adj1" fmla="val 32000"/>
              <a:gd name="adj2" fmla="val 67829"/>
            </a:avLst>
          </a:prstGeom>
          <a:solidFill>
            <a:srgbClr val="FFFFFF"/>
          </a:solidFill>
          <a:ln w="63500">
            <a:solidFill>
              <a:srgbClr val="008F00"/>
            </a:solidFill>
            <a:miter/>
          </a:ln>
        </p:spPr>
        <p:txBody>
          <a:bodyPr lIns="45719" rIns="45719" anchor="ctr"/>
          <a:lstStyle/>
          <a:p>
            <a:endParaRPr/>
          </a:p>
        </p:txBody>
      </p:sp>
    </p:spTree>
  </p:cSld>
  <p:clrMapOvr>
    <a:masterClrMapping/>
  </p:clrMapOvr>
  <p:transition spd="med"/>
</p:sld>
</file>

<file path=ppt/theme/theme1.xml><?xml version="1.0" encoding="utf-8"?>
<a:theme xmlns:a="http://schemas.openxmlformats.org/drawingml/2006/main" name="ULIEGE CITE THEME">
  <a:themeElements>
    <a:clrScheme name="ULIEGE CIT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ULIEGE CITE THEME">
      <a:majorFont>
        <a:latin typeface="Calibri"/>
        <a:ea typeface="Calibri"/>
        <a:cs typeface="Calibri"/>
      </a:majorFont>
      <a:minorFont>
        <a:latin typeface="Helvetica"/>
        <a:ea typeface="Helvetica"/>
        <a:cs typeface="Helvetica"/>
      </a:minorFont>
    </a:fontScheme>
    <a:fmtScheme name="ULIEGE CIT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LIEGE CITE THEME">
  <a:themeElements>
    <a:clrScheme name="ULIEGE CIT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ULIEGE CITE THEME">
      <a:majorFont>
        <a:latin typeface="Calibri"/>
        <a:ea typeface="Calibri"/>
        <a:cs typeface="Calibri"/>
      </a:majorFont>
      <a:minorFont>
        <a:latin typeface="Helvetica"/>
        <a:ea typeface="Helvetica"/>
        <a:cs typeface="Helvetica"/>
      </a:minorFont>
    </a:fontScheme>
    <a:fmtScheme name="ULIEGE CIT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883</Words>
  <Application>Microsoft Macintosh PowerPoint</Application>
  <PresentationFormat>Grand écran</PresentationFormat>
  <Paragraphs>71</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Calibri</vt:lpstr>
      <vt:lpstr>Source Sans Pro</vt:lpstr>
      <vt:lpstr>Source Sans Pro</vt:lpstr>
      <vt:lpstr>Source Sans Pro Bold</vt:lpstr>
      <vt:lpstr>Source Sans Pro Light</vt:lpstr>
      <vt:lpstr>Times New Roman</vt:lpstr>
      <vt:lpstr>ULIEGE CITE THEME</vt:lpstr>
      <vt:lpstr>Inconsistent administrative enforcement of EU law at Member State level: the Lisbon Treaty’s hidden constitutional challenge? </vt:lpstr>
      <vt:lpstr>Présentation PowerPoint</vt:lpstr>
      <vt:lpstr>Increasingly fragmented landscape = different resources are allocated in different Member States to the enforcement of different EU legal norms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Inconsistent administrative enforcement of EU law at Member State level: the Lisbon Treaty’s hidden constitutional challenge?</dc:title>
  <dc:creator>Van Cleynenbreugel Pieter</dc:creator>
  <cp:lastModifiedBy>PhD researcher</cp:lastModifiedBy>
  <cp:revision>6</cp:revision>
  <dcterms:modified xsi:type="dcterms:W3CDTF">2024-04-25T21:40:17Z</dcterms:modified>
</cp:coreProperties>
</file>