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58" r:id="rId3"/>
    <p:sldId id="259" r:id="rId4"/>
    <p:sldId id="273" r:id="rId5"/>
    <p:sldId id="257" r:id="rId6"/>
    <p:sldId id="281" r:id="rId7"/>
    <p:sldId id="283" r:id="rId8"/>
    <p:sldId id="284" r:id="rId9"/>
    <p:sldId id="285" r:id="rId10"/>
    <p:sldId id="289" r:id="rId11"/>
    <p:sldId id="290" r:id="rId12"/>
    <p:sldId id="302" r:id="rId13"/>
    <p:sldId id="264" r:id="rId14"/>
    <p:sldId id="280" r:id="rId15"/>
    <p:sldId id="272" r:id="rId16"/>
    <p:sldId id="303" r:id="rId17"/>
    <p:sldId id="266" r:id="rId18"/>
    <p:sldId id="300" r:id="rId19"/>
    <p:sldId id="274" r:id="rId20"/>
    <p:sldId id="295" r:id="rId21"/>
    <p:sldId id="292" r:id="rId22"/>
    <p:sldId id="304" r:id="rId23"/>
    <p:sldId id="294" r:id="rId24"/>
    <p:sldId id="291" r:id="rId25"/>
    <p:sldId id="301" r:id="rId26"/>
    <p:sldId id="297" r:id="rId27"/>
    <p:sldId id="298"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ane Jaegers" initials="DJ" lastIdx="1" clrIdx="0">
    <p:extLst>
      <p:ext uri="{19B8F6BF-5375-455C-9EA6-DF929625EA0E}">
        <p15:presenceInfo xmlns:p15="http://schemas.microsoft.com/office/powerpoint/2012/main" userId="S-1-5-21-3205763546-3074751149-1356581639-12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9A5"/>
    <a:srgbClr val="58B6C0"/>
    <a:srgbClr val="8D99A4"/>
    <a:srgbClr val="035D9F"/>
    <a:srgbClr val="CEDBE6"/>
    <a:srgbClr val="EFF3F7"/>
    <a:srgbClr val="F7FBFA"/>
    <a:srgbClr val="EEF7F8"/>
    <a:srgbClr val="EB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258" autoAdjust="0"/>
  </p:normalViewPr>
  <p:slideViewPr>
    <p:cSldViewPr snapToGrid="0">
      <p:cViewPr varScale="1">
        <p:scale>
          <a:sx n="75" d="100"/>
          <a:sy n="75" d="100"/>
        </p:scale>
        <p:origin x="931" y="48"/>
      </p:cViewPr>
      <p:guideLst/>
    </p:cSldViewPr>
  </p:slideViewPr>
  <p:notesTextViewPr>
    <p:cViewPr>
      <p:scale>
        <a:sx n="1" d="1"/>
        <a:sy n="1" d="1"/>
      </p:scale>
      <p:origin x="0" y="0"/>
    </p:cViewPr>
  </p:notesTextViewPr>
  <p:notesViewPr>
    <p:cSldViewPr snapToGrid="0">
      <p:cViewPr varScale="1">
        <p:scale>
          <a:sx n="80" d="100"/>
          <a:sy n="80"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DFF74-380B-46EC-877A-07A2CEDD2AB2}" type="doc">
      <dgm:prSet loTypeId="urn:microsoft.com/office/officeart/2005/8/layout/gear1" loCatId="cycle" qsTypeId="urn:microsoft.com/office/officeart/2005/8/quickstyle/simple2" qsCatId="simple" csTypeId="urn:microsoft.com/office/officeart/2005/8/colors/colorful1" csCatId="colorful" phldr="1"/>
      <dgm:spPr/>
    </dgm:pt>
    <dgm:pt modelId="{67FAB057-F7A6-4E96-BDDB-41993B37578E}">
      <dgm:prSet phldrT="[Texte]" custT="1"/>
      <dgm:spPr/>
      <dgm:t>
        <a:bodyPr/>
        <a:lstStyle/>
        <a:p>
          <a:r>
            <a:rPr lang="fr-BE" sz="3200" b="1" dirty="0" smtClean="0">
              <a:effectLst>
                <a:outerShdw blurRad="38100" dist="38100" dir="2700000" algn="tl">
                  <a:srgbClr val="000000">
                    <a:alpha val="43137"/>
                  </a:srgbClr>
                </a:outerShdw>
              </a:effectLst>
              <a:latin typeface="Tw Cen MT Condensed" panose="020B0606020104020203" pitchFamily="34" charset="0"/>
            </a:rPr>
            <a:t>Pistes d’action</a:t>
          </a:r>
          <a:endParaRPr lang="fr-BE" sz="3200" b="1" dirty="0">
            <a:effectLst>
              <a:outerShdw blurRad="38100" dist="38100" dir="2700000" algn="tl">
                <a:srgbClr val="000000">
                  <a:alpha val="43137"/>
                </a:srgbClr>
              </a:outerShdw>
            </a:effectLst>
            <a:latin typeface="Tw Cen MT Condensed" panose="020B0606020104020203" pitchFamily="34" charset="0"/>
          </a:endParaRPr>
        </a:p>
      </dgm:t>
    </dgm:pt>
    <dgm:pt modelId="{35BF9D29-F33C-48A0-B7A1-21335CDA6C2B}" type="parTrans" cxnId="{04760196-455A-47D3-B136-49318383393A}">
      <dgm:prSet/>
      <dgm:spPr/>
      <dgm:t>
        <a:bodyPr/>
        <a:lstStyle/>
        <a:p>
          <a:endParaRPr lang="fr-BE"/>
        </a:p>
      </dgm:t>
    </dgm:pt>
    <dgm:pt modelId="{0C24EDE7-5B3B-4B06-9F29-0D8237202F91}" type="sibTrans" cxnId="{04760196-455A-47D3-B136-49318383393A}">
      <dgm:prSet/>
      <dgm:spPr/>
      <dgm:t>
        <a:bodyPr/>
        <a:lstStyle/>
        <a:p>
          <a:endParaRPr lang="fr-BE"/>
        </a:p>
      </dgm:t>
    </dgm:pt>
    <dgm:pt modelId="{59E90F49-677C-4DE3-AB3B-10096EAD5790}">
      <dgm:prSet phldrT="[Texte]" custT="1"/>
      <dgm:spPr/>
      <dgm:t>
        <a:bodyPr/>
        <a:lstStyle/>
        <a:p>
          <a:r>
            <a:rPr lang="fr-BE" sz="2000" b="1" dirty="0" smtClean="0">
              <a:effectLst>
                <a:outerShdw blurRad="38100" dist="38100" dir="2700000" algn="tl">
                  <a:srgbClr val="000000">
                    <a:alpha val="43137"/>
                  </a:srgbClr>
                </a:outerShdw>
              </a:effectLst>
              <a:latin typeface="Tw Cen MT Condensed" panose="020B0606020104020203" pitchFamily="34" charset="0"/>
            </a:rPr>
            <a:t>Conditions</a:t>
          </a:r>
          <a:endParaRPr lang="fr-BE" sz="2000" b="1" dirty="0">
            <a:effectLst>
              <a:outerShdw blurRad="38100" dist="38100" dir="2700000" algn="tl">
                <a:srgbClr val="000000">
                  <a:alpha val="43137"/>
                </a:srgbClr>
              </a:outerShdw>
            </a:effectLst>
            <a:latin typeface="Tw Cen MT Condensed" panose="020B0606020104020203" pitchFamily="34" charset="0"/>
          </a:endParaRPr>
        </a:p>
      </dgm:t>
    </dgm:pt>
    <dgm:pt modelId="{F03CE4D3-CC29-46DB-BAF1-A7CF9043316D}" type="parTrans" cxnId="{7E1520F7-6B54-4B07-AAC1-541F87FB7B83}">
      <dgm:prSet/>
      <dgm:spPr/>
      <dgm:t>
        <a:bodyPr/>
        <a:lstStyle/>
        <a:p>
          <a:endParaRPr lang="fr-BE"/>
        </a:p>
      </dgm:t>
    </dgm:pt>
    <dgm:pt modelId="{A3C5EBC4-3322-42F9-BFEA-42D6956C580C}" type="sibTrans" cxnId="{7E1520F7-6B54-4B07-AAC1-541F87FB7B83}">
      <dgm:prSet/>
      <dgm:spPr/>
      <dgm:t>
        <a:bodyPr/>
        <a:lstStyle/>
        <a:p>
          <a:endParaRPr lang="fr-BE"/>
        </a:p>
      </dgm:t>
    </dgm:pt>
    <dgm:pt modelId="{C807FFC5-D96B-4F13-BCE9-174DDD48B725}">
      <dgm:prSet phldrT="[Texte]" custT="1"/>
      <dgm:spPr>
        <a:solidFill>
          <a:schemeClr val="accent5"/>
        </a:solidFill>
      </dgm:spPr>
      <dgm:t>
        <a:bodyPr/>
        <a:lstStyle/>
        <a:p>
          <a:r>
            <a:rPr lang="fr-BE" sz="2000" b="1" dirty="0" smtClean="0">
              <a:effectLst>
                <a:outerShdw blurRad="38100" dist="38100" dir="2700000" algn="tl">
                  <a:srgbClr val="000000">
                    <a:alpha val="43137"/>
                  </a:srgbClr>
                </a:outerShdw>
              </a:effectLst>
              <a:latin typeface="Tw Cen MT Condensed" panose="020B0606020104020203" pitchFamily="34" charset="0"/>
            </a:rPr>
            <a:t>Pratiques</a:t>
          </a:r>
        </a:p>
      </dgm:t>
    </dgm:pt>
    <dgm:pt modelId="{F10A63B0-DE25-4774-9BFC-646C773B8B7F}" type="parTrans" cxnId="{F0B7A898-1A8A-4494-9A4E-770AD5F0333B}">
      <dgm:prSet/>
      <dgm:spPr/>
      <dgm:t>
        <a:bodyPr/>
        <a:lstStyle/>
        <a:p>
          <a:endParaRPr lang="fr-BE"/>
        </a:p>
      </dgm:t>
    </dgm:pt>
    <dgm:pt modelId="{161BBD9B-EDD5-4103-943F-363039FF72F4}" type="sibTrans" cxnId="{F0B7A898-1A8A-4494-9A4E-770AD5F0333B}">
      <dgm:prSet/>
      <dgm:spPr>
        <a:solidFill>
          <a:schemeClr val="accent5"/>
        </a:solidFill>
      </dgm:spPr>
      <dgm:t>
        <a:bodyPr/>
        <a:lstStyle/>
        <a:p>
          <a:endParaRPr lang="fr-BE"/>
        </a:p>
      </dgm:t>
    </dgm:pt>
    <dgm:pt modelId="{21DD15B9-2AE0-4B57-B655-C6608E03ECF7}" type="pres">
      <dgm:prSet presAssocID="{B1FDFF74-380B-46EC-877A-07A2CEDD2AB2}" presName="composite" presStyleCnt="0">
        <dgm:presLayoutVars>
          <dgm:chMax val="3"/>
          <dgm:animLvl val="lvl"/>
          <dgm:resizeHandles val="exact"/>
        </dgm:presLayoutVars>
      </dgm:prSet>
      <dgm:spPr/>
    </dgm:pt>
    <dgm:pt modelId="{C963F5CD-4FF4-4C99-A67F-88F917255B37}" type="pres">
      <dgm:prSet presAssocID="{67FAB057-F7A6-4E96-BDDB-41993B37578E}" presName="gear1" presStyleLbl="node1" presStyleIdx="0" presStyleCnt="3">
        <dgm:presLayoutVars>
          <dgm:chMax val="1"/>
          <dgm:bulletEnabled val="1"/>
        </dgm:presLayoutVars>
      </dgm:prSet>
      <dgm:spPr/>
      <dgm:t>
        <a:bodyPr/>
        <a:lstStyle/>
        <a:p>
          <a:endParaRPr lang="fr-BE"/>
        </a:p>
      </dgm:t>
    </dgm:pt>
    <dgm:pt modelId="{0DF4BB7E-F9B3-4F43-9EFD-5B466FA517B6}" type="pres">
      <dgm:prSet presAssocID="{67FAB057-F7A6-4E96-BDDB-41993B37578E}" presName="gear1srcNode" presStyleLbl="node1" presStyleIdx="0" presStyleCnt="3"/>
      <dgm:spPr/>
      <dgm:t>
        <a:bodyPr/>
        <a:lstStyle/>
        <a:p>
          <a:endParaRPr lang="fr-FR"/>
        </a:p>
      </dgm:t>
    </dgm:pt>
    <dgm:pt modelId="{C6022406-B5C3-41BA-8F20-99791D09333D}" type="pres">
      <dgm:prSet presAssocID="{67FAB057-F7A6-4E96-BDDB-41993B37578E}" presName="gear1dstNode" presStyleLbl="node1" presStyleIdx="0" presStyleCnt="3"/>
      <dgm:spPr/>
      <dgm:t>
        <a:bodyPr/>
        <a:lstStyle/>
        <a:p>
          <a:endParaRPr lang="fr-FR"/>
        </a:p>
      </dgm:t>
    </dgm:pt>
    <dgm:pt modelId="{39D240D2-E418-4FF3-84A5-FECE7CF52527}" type="pres">
      <dgm:prSet presAssocID="{59E90F49-677C-4DE3-AB3B-10096EAD5790}" presName="gear2" presStyleLbl="node1" presStyleIdx="1" presStyleCnt="3" custScaleX="102638">
        <dgm:presLayoutVars>
          <dgm:chMax val="1"/>
          <dgm:bulletEnabled val="1"/>
        </dgm:presLayoutVars>
      </dgm:prSet>
      <dgm:spPr/>
      <dgm:t>
        <a:bodyPr/>
        <a:lstStyle/>
        <a:p>
          <a:endParaRPr lang="fr-BE"/>
        </a:p>
      </dgm:t>
    </dgm:pt>
    <dgm:pt modelId="{3F23C297-38F2-444F-8854-5F36ECD76A41}" type="pres">
      <dgm:prSet presAssocID="{59E90F49-677C-4DE3-AB3B-10096EAD5790}" presName="gear2srcNode" presStyleLbl="node1" presStyleIdx="1" presStyleCnt="3"/>
      <dgm:spPr/>
      <dgm:t>
        <a:bodyPr/>
        <a:lstStyle/>
        <a:p>
          <a:endParaRPr lang="fr-FR"/>
        </a:p>
      </dgm:t>
    </dgm:pt>
    <dgm:pt modelId="{44EE3FDF-7131-4434-B6C6-3B83E7ADA0FE}" type="pres">
      <dgm:prSet presAssocID="{59E90F49-677C-4DE3-AB3B-10096EAD5790}" presName="gear2dstNode" presStyleLbl="node1" presStyleIdx="1" presStyleCnt="3"/>
      <dgm:spPr/>
      <dgm:t>
        <a:bodyPr/>
        <a:lstStyle/>
        <a:p>
          <a:endParaRPr lang="fr-FR"/>
        </a:p>
      </dgm:t>
    </dgm:pt>
    <dgm:pt modelId="{8413B7D2-106E-4651-BFE7-94BF23018805}" type="pres">
      <dgm:prSet presAssocID="{C807FFC5-D96B-4F13-BCE9-174DDD48B725}" presName="gear3" presStyleLbl="node1" presStyleIdx="2" presStyleCnt="3" custScaleX="101198"/>
      <dgm:spPr/>
      <dgm:t>
        <a:bodyPr/>
        <a:lstStyle/>
        <a:p>
          <a:endParaRPr lang="fr-BE"/>
        </a:p>
      </dgm:t>
    </dgm:pt>
    <dgm:pt modelId="{D882FF6C-4745-4732-82FC-950E43482402}" type="pres">
      <dgm:prSet presAssocID="{C807FFC5-D96B-4F13-BCE9-174DDD48B725}" presName="gear3tx" presStyleLbl="node1" presStyleIdx="2" presStyleCnt="3">
        <dgm:presLayoutVars>
          <dgm:chMax val="1"/>
          <dgm:bulletEnabled val="1"/>
        </dgm:presLayoutVars>
      </dgm:prSet>
      <dgm:spPr/>
      <dgm:t>
        <a:bodyPr/>
        <a:lstStyle/>
        <a:p>
          <a:endParaRPr lang="fr-BE"/>
        </a:p>
      </dgm:t>
    </dgm:pt>
    <dgm:pt modelId="{D5085C52-7C41-4CD9-9B9C-0F24F74794B5}" type="pres">
      <dgm:prSet presAssocID="{C807FFC5-D96B-4F13-BCE9-174DDD48B725}" presName="gear3srcNode" presStyleLbl="node1" presStyleIdx="2" presStyleCnt="3"/>
      <dgm:spPr/>
      <dgm:t>
        <a:bodyPr/>
        <a:lstStyle/>
        <a:p>
          <a:endParaRPr lang="fr-FR"/>
        </a:p>
      </dgm:t>
    </dgm:pt>
    <dgm:pt modelId="{167151B7-696F-478D-854E-84BDC53F6859}" type="pres">
      <dgm:prSet presAssocID="{C807FFC5-D96B-4F13-BCE9-174DDD48B725}" presName="gear3dstNode" presStyleLbl="node1" presStyleIdx="2" presStyleCnt="3"/>
      <dgm:spPr/>
      <dgm:t>
        <a:bodyPr/>
        <a:lstStyle/>
        <a:p>
          <a:endParaRPr lang="fr-FR"/>
        </a:p>
      </dgm:t>
    </dgm:pt>
    <dgm:pt modelId="{849770E2-9760-4638-9977-B53753D92D5C}" type="pres">
      <dgm:prSet presAssocID="{0C24EDE7-5B3B-4B06-9F29-0D8237202F91}" presName="connector1" presStyleLbl="sibTrans2D1" presStyleIdx="0" presStyleCnt="3"/>
      <dgm:spPr/>
      <dgm:t>
        <a:bodyPr/>
        <a:lstStyle/>
        <a:p>
          <a:endParaRPr lang="fr-FR"/>
        </a:p>
      </dgm:t>
    </dgm:pt>
    <dgm:pt modelId="{5583C783-A0A9-4F29-8530-EF11FD2F1AB6}" type="pres">
      <dgm:prSet presAssocID="{A3C5EBC4-3322-42F9-BFEA-42D6956C580C}" presName="connector2" presStyleLbl="sibTrans2D1" presStyleIdx="1" presStyleCnt="3"/>
      <dgm:spPr/>
      <dgm:t>
        <a:bodyPr/>
        <a:lstStyle/>
        <a:p>
          <a:endParaRPr lang="fr-FR"/>
        </a:p>
      </dgm:t>
    </dgm:pt>
    <dgm:pt modelId="{3DA49EDD-DDC7-40D3-875A-218E08961A88}" type="pres">
      <dgm:prSet presAssocID="{161BBD9B-EDD5-4103-943F-363039FF72F4}" presName="connector3" presStyleLbl="sibTrans2D1" presStyleIdx="2" presStyleCnt="3"/>
      <dgm:spPr/>
      <dgm:t>
        <a:bodyPr/>
        <a:lstStyle/>
        <a:p>
          <a:endParaRPr lang="fr-FR"/>
        </a:p>
      </dgm:t>
    </dgm:pt>
  </dgm:ptLst>
  <dgm:cxnLst>
    <dgm:cxn modelId="{233272B4-901B-402D-81D9-70760FC2BA75}" type="presOf" srcId="{67FAB057-F7A6-4E96-BDDB-41993B37578E}" destId="{C6022406-B5C3-41BA-8F20-99791D09333D}" srcOrd="2" destOrd="0" presId="urn:microsoft.com/office/officeart/2005/8/layout/gear1"/>
    <dgm:cxn modelId="{F0B7A898-1A8A-4494-9A4E-770AD5F0333B}" srcId="{B1FDFF74-380B-46EC-877A-07A2CEDD2AB2}" destId="{C807FFC5-D96B-4F13-BCE9-174DDD48B725}" srcOrd="2" destOrd="0" parTransId="{F10A63B0-DE25-4774-9BFC-646C773B8B7F}" sibTransId="{161BBD9B-EDD5-4103-943F-363039FF72F4}"/>
    <dgm:cxn modelId="{5BB81D63-EA7A-4C96-B813-82A301067C01}" type="presOf" srcId="{0C24EDE7-5B3B-4B06-9F29-0D8237202F91}" destId="{849770E2-9760-4638-9977-B53753D92D5C}" srcOrd="0" destOrd="0" presId="urn:microsoft.com/office/officeart/2005/8/layout/gear1"/>
    <dgm:cxn modelId="{75B3F36F-B12D-4A6D-86FC-156A2E28E39D}" type="presOf" srcId="{C807FFC5-D96B-4F13-BCE9-174DDD48B725}" destId="{D882FF6C-4745-4732-82FC-950E43482402}" srcOrd="1" destOrd="0" presId="urn:microsoft.com/office/officeart/2005/8/layout/gear1"/>
    <dgm:cxn modelId="{4270F28E-C844-4366-B233-4B60DE1F2B3A}" type="presOf" srcId="{59E90F49-677C-4DE3-AB3B-10096EAD5790}" destId="{39D240D2-E418-4FF3-84A5-FECE7CF52527}" srcOrd="0" destOrd="0" presId="urn:microsoft.com/office/officeart/2005/8/layout/gear1"/>
    <dgm:cxn modelId="{3726FFCF-0F13-42AA-A0C9-AA7B6F4638D7}" type="presOf" srcId="{C807FFC5-D96B-4F13-BCE9-174DDD48B725}" destId="{D5085C52-7C41-4CD9-9B9C-0F24F74794B5}" srcOrd="2" destOrd="0" presId="urn:microsoft.com/office/officeart/2005/8/layout/gear1"/>
    <dgm:cxn modelId="{C9EE32D2-6C5A-4ABB-B52D-34B4A98FC5C1}" type="presOf" srcId="{59E90F49-677C-4DE3-AB3B-10096EAD5790}" destId="{3F23C297-38F2-444F-8854-5F36ECD76A41}" srcOrd="1" destOrd="0" presId="urn:microsoft.com/office/officeart/2005/8/layout/gear1"/>
    <dgm:cxn modelId="{596CF4E2-FEBF-48B5-89D9-8D05D445D4DC}" type="presOf" srcId="{A3C5EBC4-3322-42F9-BFEA-42D6956C580C}" destId="{5583C783-A0A9-4F29-8530-EF11FD2F1AB6}" srcOrd="0" destOrd="0" presId="urn:microsoft.com/office/officeart/2005/8/layout/gear1"/>
    <dgm:cxn modelId="{B0ED430E-A8F4-49B2-B9C8-694516A2AFB1}" type="presOf" srcId="{67FAB057-F7A6-4E96-BDDB-41993B37578E}" destId="{0DF4BB7E-F9B3-4F43-9EFD-5B466FA517B6}" srcOrd="1" destOrd="0" presId="urn:microsoft.com/office/officeart/2005/8/layout/gear1"/>
    <dgm:cxn modelId="{7DD51D69-3B8D-41FB-A5EB-885E9E87EAA3}" type="presOf" srcId="{C807FFC5-D96B-4F13-BCE9-174DDD48B725}" destId="{8413B7D2-106E-4651-BFE7-94BF23018805}" srcOrd="0" destOrd="0" presId="urn:microsoft.com/office/officeart/2005/8/layout/gear1"/>
    <dgm:cxn modelId="{04760196-455A-47D3-B136-49318383393A}" srcId="{B1FDFF74-380B-46EC-877A-07A2CEDD2AB2}" destId="{67FAB057-F7A6-4E96-BDDB-41993B37578E}" srcOrd="0" destOrd="0" parTransId="{35BF9D29-F33C-48A0-B7A1-21335CDA6C2B}" sibTransId="{0C24EDE7-5B3B-4B06-9F29-0D8237202F91}"/>
    <dgm:cxn modelId="{7E1520F7-6B54-4B07-AAC1-541F87FB7B83}" srcId="{B1FDFF74-380B-46EC-877A-07A2CEDD2AB2}" destId="{59E90F49-677C-4DE3-AB3B-10096EAD5790}" srcOrd="1" destOrd="0" parTransId="{F03CE4D3-CC29-46DB-BAF1-A7CF9043316D}" sibTransId="{A3C5EBC4-3322-42F9-BFEA-42D6956C580C}"/>
    <dgm:cxn modelId="{7AC8A00D-0199-4CBE-BC3A-F1B349431B03}" type="presOf" srcId="{59E90F49-677C-4DE3-AB3B-10096EAD5790}" destId="{44EE3FDF-7131-4434-B6C6-3B83E7ADA0FE}" srcOrd="2" destOrd="0" presId="urn:microsoft.com/office/officeart/2005/8/layout/gear1"/>
    <dgm:cxn modelId="{3CBB0422-36B0-4778-A1A2-A79BAFE351CE}" type="presOf" srcId="{67FAB057-F7A6-4E96-BDDB-41993B37578E}" destId="{C963F5CD-4FF4-4C99-A67F-88F917255B37}" srcOrd="0" destOrd="0" presId="urn:microsoft.com/office/officeart/2005/8/layout/gear1"/>
    <dgm:cxn modelId="{C901DEED-901E-404D-B00E-C928C7B62F59}" type="presOf" srcId="{B1FDFF74-380B-46EC-877A-07A2CEDD2AB2}" destId="{21DD15B9-2AE0-4B57-B655-C6608E03ECF7}" srcOrd="0" destOrd="0" presId="urn:microsoft.com/office/officeart/2005/8/layout/gear1"/>
    <dgm:cxn modelId="{61229D87-7B71-4456-BEE3-46B508EBC40E}" type="presOf" srcId="{C807FFC5-D96B-4F13-BCE9-174DDD48B725}" destId="{167151B7-696F-478D-854E-84BDC53F6859}" srcOrd="3" destOrd="0" presId="urn:microsoft.com/office/officeart/2005/8/layout/gear1"/>
    <dgm:cxn modelId="{D58C4FE2-708F-41C6-B6E9-43D7000CDEE7}" type="presOf" srcId="{161BBD9B-EDD5-4103-943F-363039FF72F4}" destId="{3DA49EDD-DDC7-40D3-875A-218E08961A88}" srcOrd="0" destOrd="0" presId="urn:microsoft.com/office/officeart/2005/8/layout/gear1"/>
    <dgm:cxn modelId="{A181D974-CDA4-41CA-8954-BD89E6F374FD}" type="presParOf" srcId="{21DD15B9-2AE0-4B57-B655-C6608E03ECF7}" destId="{C963F5CD-4FF4-4C99-A67F-88F917255B37}" srcOrd="0" destOrd="0" presId="urn:microsoft.com/office/officeart/2005/8/layout/gear1"/>
    <dgm:cxn modelId="{7A123C47-1F86-475E-826D-BDB506344615}" type="presParOf" srcId="{21DD15B9-2AE0-4B57-B655-C6608E03ECF7}" destId="{0DF4BB7E-F9B3-4F43-9EFD-5B466FA517B6}" srcOrd="1" destOrd="0" presId="urn:microsoft.com/office/officeart/2005/8/layout/gear1"/>
    <dgm:cxn modelId="{1B18A4C1-FD32-44B9-9DB3-96BD30558FB8}" type="presParOf" srcId="{21DD15B9-2AE0-4B57-B655-C6608E03ECF7}" destId="{C6022406-B5C3-41BA-8F20-99791D09333D}" srcOrd="2" destOrd="0" presId="urn:microsoft.com/office/officeart/2005/8/layout/gear1"/>
    <dgm:cxn modelId="{A5A9BB8E-53AE-4382-8A6C-703C1AEF9FBF}" type="presParOf" srcId="{21DD15B9-2AE0-4B57-B655-C6608E03ECF7}" destId="{39D240D2-E418-4FF3-84A5-FECE7CF52527}" srcOrd="3" destOrd="0" presId="urn:microsoft.com/office/officeart/2005/8/layout/gear1"/>
    <dgm:cxn modelId="{7DA2E9B5-D04E-4FD5-9B62-494DFEA31FB5}" type="presParOf" srcId="{21DD15B9-2AE0-4B57-B655-C6608E03ECF7}" destId="{3F23C297-38F2-444F-8854-5F36ECD76A41}" srcOrd="4" destOrd="0" presId="urn:microsoft.com/office/officeart/2005/8/layout/gear1"/>
    <dgm:cxn modelId="{5E88DC33-4B3B-4415-B0B3-47A247AD78B5}" type="presParOf" srcId="{21DD15B9-2AE0-4B57-B655-C6608E03ECF7}" destId="{44EE3FDF-7131-4434-B6C6-3B83E7ADA0FE}" srcOrd="5" destOrd="0" presId="urn:microsoft.com/office/officeart/2005/8/layout/gear1"/>
    <dgm:cxn modelId="{59110B77-0E37-457E-8300-5740883C00CB}" type="presParOf" srcId="{21DD15B9-2AE0-4B57-B655-C6608E03ECF7}" destId="{8413B7D2-106E-4651-BFE7-94BF23018805}" srcOrd="6" destOrd="0" presId="urn:microsoft.com/office/officeart/2005/8/layout/gear1"/>
    <dgm:cxn modelId="{5DD1FD4C-39B9-41A3-B44C-45FA9D3C94F8}" type="presParOf" srcId="{21DD15B9-2AE0-4B57-B655-C6608E03ECF7}" destId="{D882FF6C-4745-4732-82FC-950E43482402}" srcOrd="7" destOrd="0" presId="urn:microsoft.com/office/officeart/2005/8/layout/gear1"/>
    <dgm:cxn modelId="{3F1CB3E0-4F8B-421B-812C-6D076714F1B1}" type="presParOf" srcId="{21DD15B9-2AE0-4B57-B655-C6608E03ECF7}" destId="{D5085C52-7C41-4CD9-9B9C-0F24F74794B5}" srcOrd="8" destOrd="0" presId="urn:microsoft.com/office/officeart/2005/8/layout/gear1"/>
    <dgm:cxn modelId="{732E7E2A-FABB-47F4-8AC6-1D43D127D7C3}" type="presParOf" srcId="{21DD15B9-2AE0-4B57-B655-C6608E03ECF7}" destId="{167151B7-696F-478D-854E-84BDC53F6859}" srcOrd="9" destOrd="0" presId="urn:microsoft.com/office/officeart/2005/8/layout/gear1"/>
    <dgm:cxn modelId="{51CF926F-40BC-4DFD-9851-84A77AA4689C}" type="presParOf" srcId="{21DD15B9-2AE0-4B57-B655-C6608E03ECF7}" destId="{849770E2-9760-4638-9977-B53753D92D5C}" srcOrd="10" destOrd="0" presId="urn:microsoft.com/office/officeart/2005/8/layout/gear1"/>
    <dgm:cxn modelId="{6D54D13E-FA7A-4162-A408-34F6D82A6014}" type="presParOf" srcId="{21DD15B9-2AE0-4B57-B655-C6608E03ECF7}" destId="{5583C783-A0A9-4F29-8530-EF11FD2F1AB6}" srcOrd="11" destOrd="0" presId="urn:microsoft.com/office/officeart/2005/8/layout/gear1"/>
    <dgm:cxn modelId="{2DEFF307-BECB-431F-B794-6588F365B788}" type="presParOf" srcId="{21DD15B9-2AE0-4B57-B655-C6608E03ECF7}" destId="{3DA49EDD-DDC7-40D3-875A-218E08961A8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3F5CD-4FF4-4C99-A67F-88F917255B37}">
      <dsp:nvSpPr>
        <dsp:cNvPr id="0" name=""/>
        <dsp:cNvSpPr/>
      </dsp:nvSpPr>
      <dsp:spPr>
        <a:xfrm>
          <a:off x="5237480" y="2190273"/>
          <a:ext cx="2677001" cy="2677001"/>
        </a:xfrm>
        <a:prstGeom prst="gear9">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BE" sz="3200" b="1" kern="1200" dirty="0" smtClean="0">
              <a:effectLst>
                <a:outerShdw blurRad="38100" dist="38100" dir="2700000" algn="tl">
                  <a:srgbClr val="000000">
                    <a:alpha val="43137"/>
                  </a:srgbClr>
                </a:outerShdw>
              </a:effectLst>
              <a:latin typeface="Tw Cen MT Condensed" panose="020B0606020104020203" pitchFamily="34" charset="0"/>
            </a:rPr>
            <a:t>Pistes d’action</a:t>
          </a:r>
          <a:endParaRPr lang="fr-BE" sz="3200" b="1" kern="1200" dirty="0">
            <a:effectLst>
              <a:outerShdw blurRad="38100" dist="38100" dir="2700000" algn="tl">
                <a:srgbClr val="000000">
                  <a:alpha val="43137"/>
                </a:srgbClr>
              </a:outerShdw>
            </a:effectLst>
            <a:latin typeface="Tw Cen MT Condensed" panose="020B0606020104020203" pitchFamily="34" charset="0"/>
          </a:endParaRPr>
        </a:p>
      </dsp:txBody>
      <dsp:txXfrm>
        <a:off x="5775676" y="2817348"/>
        <a:ext cx="1600609" cy="1376034"/>
      </dsp:txXfrm>
    </dsp:sp>
    <dsp:sp modelId="{39D240D2-E418-4FF3-84A5-FECE7CF52527}">
      <dsp:nvSpPr>
        <dsp:cNvPr id="0" name=""/>
        <dsp:cNvSpPr/>
      </dsp:nvSpPr>
      <dsp:spPr>
        <a:xfrm>
          <a:off x="3654272" y="1557527"/>
          <a:ext cx="1998269" cy="1946910"/>
        </a:xfrm>
        <a:prstGeom prst="gear6">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b="1" kern="1200" dirty="0" smtClean="0">
              <a:effectLst>
                <a:outerShdw blurRad="38100" dist="38100" dir="2700000" algn="tl">
                  <a:srgbClr val="000000">
                    <a:alpha val="43137"/>
                  </a:srgbClr>
                </a:outerShdw>
              </a:effectLst>
              <a:latin typeface="Tw Cen MT Condensed" panose="020B0606020104020203" pitchFamily="34" charset="0"/>
            </a:rPr>
            <a:t>Conditions</a:t>
          </a:r>
          <a:endParaRPr lang="fr-BE" sz="2000" b="1" kern="1200" dirty="0">
            <a:effectLst>
              <a:outerShdw blurRad="38100" dist="38100" dir="2700000" algn="tl">
                <a:srgbClr val="000000">
                  <a:alpha val="43137"/>
                </a:srgbClr>
              </a:outerShdw>
            </a:effectLst>
            <a:latin typeface="Tw Cen MT Condensed" panose="020B0606020104020203" pitchFamily="34" charset="0"/>
          </a:endParaRPr>
        </a:p>
      </dsp:txBody>
      <dsp:txXfrm>
        <a:off x="4151878" y="2050630"/>
        <a:ext cx="1003057" cy="960704"/>
      </dsp:txXfrm>
    </dsp:sp>
    <dsp:sp modelId="{8413B7D2-106E-4651-BFE7-94BF23018805}">
      <dsp:nvSpPr>
        <dsp:cNvPr id="0" name=""/>
        <dsp:cNvSpPr/>
      </dsp:nvSpPr>
      <dsp:spPr>
        <a:xfrm rot="20700000">
          <a:off x="4754811" y="218541"/>
          <a:ext cx="1938791" cy="1899209"/>
        </a:xfrm>
        <a:prstGeom prst="gear6">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b="1" kern="1200" dirty="0" smtClean="0">
              <a:effectLst>
                <a:outerShdw blurRad="38100" dist="38100" dir="2700000" algn="tl">
                  <a:srgbClr val="000000">
                    <a:alpha val="43137"/>
                  </a:srgbClr>
                </a:outerShdw>
              </a:effectLst>
              <a:latin typeface="Tw Cen MT Condensed" panose="020B0606020104020203" pitchFamily="34" charset="0"/>
            </a:rPr>
            <a:t>Pratiques</a:t>
          </a:r>
        </a:p>
      </dsp:txBody>
      <dsp:txXfrm rot="-20700000">
        <a:off x="5182393" y="632745"/>
        <a:ext cx="1083628" cy="1070800"/>
      </dsp:txXfrm>
    </dsp:sp>
    <dsp:sp modelId="{849770E2-9760-4638-9977-B53753D92D5C}">
      <dsp:nvSpPr>
        <dsp:cNvPr id="0" name=""/>
        <dsp:cNvSpPr/>
      </dsp:nvSpPr>
      <dsp:spPr>
        <a:xfrm>
          <a:off x="5039093" y="1782065"/>
          <a:ext cx="3426561" cy="3426561"/>
        </a:xfrm>
        <a:prstGeom prst="circularArrow">
          <a:avLst>
            <a:gd name="adj1" fmla="val 4687"/>
            <a:gd name="adj2" fmla="val 299029"/>
            <a:gd name="adj3" fmla="val 2530188"/>
            <a:gd name="adj4" fmla="val 15831394"/>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583C783-A0A9-4F29-8530-EF11FD2F1AB6}">
      <dsp:nvSpPr>
        <dsp:cNvPr id="0" name=""/>
        <dsp:cNvSpPr/>
      </dsp:nvSpPr>
      <dsp:spPr>
        <a:xfrm>
          <a:off x="3335158" y="1123862"/>
          <a:ext cx="2489611" cy="2489611"/>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DA49EDD-DDC7-40D3-875A-218E08961A88}">
      <dsp:nvSpPr>
        <dsp:cNvPr id="0" name=""/>
        <dsp:cNvSpPr/>
      </dsp:nvSpPr>
      <dsp:spPr>
        <a:xfrm>
          <a:off x="4329178" y="-206359"/>
          <a:ext cx="2684302" cy="2684302"/>
        </a:xfrm>
        <a:prstGeom prst="circularArrow">
          <a:avLst>
            <a:gd name="adj1" fmla="val 5984"/>
            <a:gd name="adj2" fmla="val 394124"/>
            <a:gd name="adj3" fmla="val 13313824"/>
            <a:gd name="adj4" fmla="val 10508221"/>
            <a:gd name="adj5" fmla="val 6981"/>
          </a:avLst>
        </a:prstGeom>
        <a:solidFill>
          <a:schemeClr val="accent5"/>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72CAF-8AA8-4D27-8E5E-4DADE1CB916B}" type="datetimeFigureOut">
              <a:rPr lang="fr-BE" smtClean="0"/>
              <a:t>03-12-19</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60060-96F5-406F-9801-FEBB6D8284B5}" type="slidenum">
              <a:rPr lang="fr-BE" smtClean="0"/>
              <a:t>‹N°›</a:t>
            </a:fld>
            <a:endParaRPr lang="fr-BE"/>
          </a:p>
        </p:txBody>
      </p:sp>
    </p:spTree>
    <p:extLst>
      <p:ext uri="{BB962C8B-B14F-4D97-AF65-F5344CB8AC3E}">
        <p14:creationId xmlns:p14="http://schemas.microsoft.com/office/powerpoint/2010/main" val="185617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Mesdames</a:t>
            </a:r>
            <a:r>
              <a:rPr lang="fr-FR" baseline="0" dirty="0" smtClean="0"/>
              <a:t> et messieurs, chers collègues, les membres du jury, bonjour. </a:t>
            </a:r>
          </a:p>
          <a:p>
            <a:r>
              <a:rPr lang="fr-FR" dirty="0" smtClean="0"/>
              <a:t>Aujourd’hui je vais vous parler</a:t>
            </a:r>
            <a:r>
              <a:rPr lang="fr-FR" baseline="0" dirty="0" smtClean="0"/>
              <a:t> d’une période importante dans la vie d’un enfant et de sa famille : L’entrée à l’école maternelle.</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1</a:t>
            </a:fld>
            <a:endParaRPr lang="fr-BE"/>
          </a:p>
        </p:txBody>
      </p:sp>
    </p:spTree>
    <p:extLst>
      <p:ext uri="{BB962C8B-B14F-4D97-AF65-F5344CB8AC3E}">
        <p14:creationId xmlns:p14="http://schemas.microsoft.com/office/powerpoint/2010/main" val="239782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Notamment dans la déclaration de politique de la FWB</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10</a:t>
            </a:fld>
            <a:endParaRPr lang="fr-BE"/>
          </a:p>
        </p:txBody>
      </p:sp>
    </p:spTree>
    <p:extLst>
      <p:ext uri="{BB962C8B-B14F-4D97-AF65-F5344CB8AC3E}">
        <p14:creationId xmlns:p14="http://schemas.microsoft.com/office/powerpoint/2010/main" val="288616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Mais aussi</a:t>
            </a:r>
            <a:r>
              <a:rPr lang="fr-FR" baseline="0" dirty="0" smtClean="0"/>
              <a:t> dans le pacte pour un enseignement d’excellence</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11</a:t>
            </a:fld>
            <a:endParaRPr lang="fr-BE"/>
          </a:p>
        </p:txBody>
      </p:sp>
    </p:spTree>
    <p:extLst>
      <p:ext uri="{BB962C8B-B14F-4D97-AF65-F5344CB8AC3E}">
        <p14:creationId xmlns:p14="http://schemas.microsoft.com/office/powerpoint/2010/main" val="3595121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Tout cela en accord avec les recommandations internationales qui insistent sur l’importance de soigner</a:t>
            </a:r>
            <a:r>
              <a:rPr lang="fr-FR" baseline="0" dirty="0" smtClean="0"/>
              <a:t> ce moment d’entrée l’école maternelle. En FWB, selon les professionnel il y a donc un enfant sur 4 qui coure le risque d’être affecté dans son développement socio affectif dans sa réussite scolaire et dans la continuité de ses acquis et ce dès son entrée à l’école. Un enfant sur 4 … peut-être le vôtre, peut-être celui votre petit-fils ou petite-fille, votre neveu, nièce, …</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12</a:t>
            </a:fld>
            <a:endParaRPr lang="fr-BE"/>
          </a:p>
        </p:txBody>
      </p:sp>
    </p:spTree>
    <p:extLst>
      <p:ext uri="{BB962C8B-B14F-4D97-AF65-F5344CB8AC3E}">
        <p14:creationId xmlns:p14="http://schemas.microsoft.com/office/powerpoint/2010/main" val="244458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Afin de comprendre ce qu’il se passe ne FWB en termes d’entrée à l’école maternelle trois questions de recherche ont guidé ce travail.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Tout d’abord quelles sont les pratiques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Dans quelle conditions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Et quelles pistes d’action</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Afin </a:t>
            </a:r>
            <a:r>
              <a:rPr lang="fr-BE" sz="1200" kern="1200" dirty="0" smtClean="0">
                <a:solidFill>
                  <a:schemeClr val="tx1"/>
                </a:solidFill>
                <a:effectLst/>
                <a:latin typeface="+mn-lt"/>
                <a:ea typeface="+mn-ea"/>
                <a:cs typeface="+mn-cs"/>
              </a:rPr>
              <a:t>de répondre à ces questions nous avons interrogé les professionnels (directions, enseignants et assistants de l’enseignants) de 500 implantations scolaires de la FWB.</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13</a:t>
            </a:fld>
            <a:endParaRPr lang="fr-BE"/>
          </a:p>
        </p:txBody>
      </p:sp>
    </p:spTree>
    <p:extLst>
      <p:ext uri="{BB962C8B-B14F-4D97-AF65-F5344CB8AC3E}">
        <p14:creationId xmlns:p14="http://schemas.microsoft.com/office/powerpoint/2010/main" val="149967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Nous avons obtenu un taux de participation record de 85% témoignant de l’intérêt </a:t>
            </a:r>
            <a:r>
              <a:rPr lang="fr-FR" sz="1200" kern="1200" dirty="0" smtClean="0">
                <a:solidFill>
                  <a:schemeClr val="tx1"/>
                </a:solidFill>
                <a:effectLst/>
                <a:latin typeface="+mn-lt"/>
                <a:ea typeface="+mn-ea"/>
                <a:cs typeface="+mn-cs"/>
              </a:rPr>
              <a:t>que suscite cette thématique chez les professionnels. </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professionnels</a:t>
            </a:r>
            <a:r>
              <a:rPr lang="fr-FR" baseline="0" dirty="0" smtClean="0"/>
              <a:t> qui nous ont répondu proviennent des différentes provinces de la FWB.</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a:t>
            </a:r>
            <a:r>
              <a:rPr lang="fr-FR" baseline="0" dirty="0" smtClean="0"/>
              <a:t> trois catégories (faible, moyen et élevé) d’indice socio-économique sont représentés de manière équivalente au sein de l’échantillon. Les </a:t>
            </a:r>
            <a:r>
              <a:rPr lang="fr-FR" baseline="0" dirty="0" err="1" smtClean="0"/>
              <a:t>réusltats</a:t>
            </a:r>
            <a:r>
              <a:rPr lang="fr-FR" baseline="0" dirty="0" smtClean="0"/>
              <a:t> présentés ci-après sont valables quelque soit l’indice SES de l’établissement.</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Et enfin les</a:t>
            </a:r>
            <a:r>
              <a:rPr lang="fr-FR" baseline="0" dirty="0" smtClean="0"/>
              <a:t> différents réseaux sont représentés au pourcentage près à l’ensemble des établissements de la FWB</a:t>
            </a:r>
            <a:endParaRPr lang="fr-FR" dirty="0" smtClean="0"/>
          </a:p>
          <a:p>
            <a:r>
              <a:rPr lang="fr-FR" dirty="0" smtClean="0"/>
              <a:t>Ces critères étant respectés</a:t>
            </a:r>
            <a:r>
              <a:rPr lang="fr-FR" baseline="0" dirty="0" smtClean="0"/>
              <a:t> nous pouvons considérer que notre échantillon est représentatif ce qui contribue à la validité des résultats que je vais d’emblée vous présenter.</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14</a:t>
            </a:fld>
            <a:endParaRPr lang="fr-BE"/>
          </a:p>
        </p:txBody>
      </p:sp>
    </p:spTree>
    <p:extLst>
      <p:ext uri="{BB962C8B-B14F-4D97-AF65-F5344CB8AC3E}">
        <p14:creationId xmlns:p14="http://schemas.microsoft.com/office/powerpoint/2010/main" val="337192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Comme nous</a:t>
            </a:r>
            <a:r>
              <a:rPr lang="fr-FR" baseline="0" dirty="0" smtClean="0"/>
              <a:t> l’avons vu l’entrée à l’école peut être un moment sensible pour lequel il est important d’accompagner les jeunes enfants qui rappelons-le n’ont que 2 ans et demi. Afin de faciliter ce passage différentes pratiques peuvent être mises en place. Mais quelles sont ces pratiques? Dans notre outil de collecte nous avions répertoriés 21 pratiques d’intensité variable pouvant aller du simple courrier type envoyé à tous les parents aux pratiques de collaboration avec les milieux d’accueil. Sur les 21 pratiques les professionnels déclarent mobiliser en moyenne seulement 10 pratiques.</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15</a:t>
            </a:fld>
            <a:endParaRPr lang="fr-BE"/>
          </a:p>
        </p:txBody>
      </p:sp>
    </p:spTree>
    <p:extLst>
      <p:ext uri="{BB962C8B-B14F-4D97-AF65-F5344CB8AC3E}">
        <p14:creationId xmlns:p14="http://schemas.microsoft.com/office/powerpoint/2010/main" val="3089808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 y</a:t>
            </a:r>
            <a:r>
              <a:rPr lang="fr-FR" baseline="0" dirty="0" smtClean="0"/>
              <a:t> a donc globalement peu de pratiques et en plus il s’agit de pratiques très générales, qui ne sont pas individualisées et qui sont principalement organisées après la rentrée scolaire. Il s’agit d’autoriser la tétine ou le doudou à certains moments de la journée, de tenir un réunion de parents, d’envoyer une lettre de bienvenue, de communiquer avec les parents lors des moments d’accueil/retrouvaille, … Et pourtant derrière ces pratiques se cachent des enjeux majeurs.</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16</a:t>
            </a:fld>
            <a:endParaRPr lang="fr-BE"/>
          </a:p>
        </p:txBody>
      </p:sp>
    </p:spTree>
    <p:extLst>
      <p:ext uri="{BB962C8B-B14F-4D97-AF65-F5344CB8AC3E}">
        <p14:creationId xmlns:p14="http://schemas.microsoft.com/office/powerpoint/2010/main" val="2284895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Par exemple</a:t>
            </a:r>
            <a:r>
              <a:rPr lang="fr-FR" baseline="0" dirty="0" smtClean="0"/>
              <a:t> derrière l’utilisation doudou ou de la tétine qui sot majoritairement autorisés à certains moments de la journée et par contre à seulement 59%à tous les moments. Derrière cette utilisation se cache un enjeu de sécurité affective</a:t>
            </a:r>
            <a:endParaRPr lang="fr-FR" dirty="0" smtClean="0"/>
          </a:p>
          <a:p>
            <a:endParaRPr lang="fr-FR" dirty="0" smtClean="0"/>
          </a:p>
          <a:p>
            <a:r>
              <a:rPr lang="fr-FR" dirty="0" smtClean="0"/>
              <a:t>Prenons </a:t>
            </a:r>
            <a:r>
              <a:rPr lang="fr-FR" dirty="0" smtClean="0"/>
              <a:t>pour exemple, la gestion des objets tels que le doudou,</a:t>
            </a:r>
            <a:r>
              <a:rPr lang="fr-FR" baseline="0" dirty="0" smtClean="0"/>
              <a:t> la tétine ou tout autres objets transitionnels. La presque totalité (99%) des professionnels nous ont déclaré autorisé l’utilisation des ces objets à certains moments de la journée. Tandis que 59% nous ont déclaré l’autoriser à tous les moments. L’analyse de ces résultats montre une reconnaissance de l’importance de la présence de ces objets mais de manière restreinte. Or ces objets peuvent être indispensables pour assurer la sécurité affective des enfants. Limiter leur accès peut donc étonner. Comment l’enfant si jeune peut-il s’intégrer au groupe, s’engager dans les activités proposées lorsqu’il ne sent pas en sécurité ?</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17</a:t>
            </a:fld>
            <a:endParaRPr lang="fr-BE"/>
          </a:p>
        </p:txBody>
      </p:sp>
    </p:spTree>
    <p:extLst>
      <p:ext uri="{BB962C8B-B14F-4D97-AF65-F5344CB8AC3E}">
        <p14:creationId xmlns:p14="http://schemas.microsoft.com/office/powerpoint/2010/main" val="2150254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 autre exemple concerne les pratiques de familiarisation. Ces pratiques sont censées permettre à l’enfant de se familiariser progressivement avec</a:t>
            </a:r>
            <a:r>
              <a:rPr lang="fr-FR" baseline="0" dirty="0" smtClean="0"/>
              <a:t> l’environnement scolaire. Il s’agit par exemple d’organiser des journées moins longues en présence des parents.</a:t>
            </a:r>
          </a:p>
          <a:p>
            <a:r>
              <a:rPr lang="fr-FR" baseline="0" dirty="0" smtClean="0"/>
              <a:t> Alors que ces pratiques sont reconnues et recommandées dans les lieux d’accueil 0-3 ans elles ne sont que très peu mises en place à l’école </a:t>
            </a:r>
            <a:r>
              <a:rPr lang="fr-FR" sz="1200" kern="1200" dirty="0" smtClean="0">
                <a:solidFill>
                  <a:schemeClr val="tx1"/>
                </a:solidFill>
                <a:effectLst/>
                <a:latin typeface="+mn-lt"/>
                <a:ea typeface="+mn-ea"/>
                <a:cs typeface="+mn-cs"/>
              </a:rPr>
              <a:t>et le plus souvent à la demande des parents.</a:t>
            </a:r>
            <a:r>
              <a:rPr lang="fr-FR" sz="1200" kern="1200" baseline="0" dirty="0" smtClean="0">
                <a:solidFill>
                  <a:schemeClr val="tx1"/>
                </a:solidFill>
                <a:effectLst/>
                <a:latin typeface="+mn-lt"/>
                <a:ea typeface="+mn-ea"/>
                <a:cs typeface="+mn-cs"/>
              </a:rPr>
              <a:t> Organiser des pratiques à la demande revient à exclure d’emblée des parents qui n’en font pas le demande</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18</a:t>
            </a:fld>
            <a:endParaRPr lang="fr-BE"/>
          </a:p>
        </p:txBody>
      </p:sp>
    </p:spTree>
    <p:extLst>
      <p:ext uri="{BB962C8B-B14F-4D97-AF65-F5344CB8AC3E}">
        <p14:creationId xmlns:p14="http://schemas.microsoft.com/office/powerpoint/2010/main" val="511874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Enjeu</a:t>
            </a:r>
            <a:r>
              <a:rPr lang="fr-FR" baseline="0" dirty="0" smtClean="0"/>
              <a:t> de </a:t>
            </a:r>
            <a:r>
              <a:rPr lang="fr-FR" baseline="0" smtClean="0"/>
              <a:t>continuité éducative</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19</a:t>
            </a:fld>
            <a:endParaRPr lang="fr-BE"/>
          </a:p>
        </p:txBody>
      </p:sp>
    </p:spTree>
    <p:extLst>
      <p:ext uri="{BB962C8B-B14F-4D97-AF65-F5344CB8AC3E}">
        <p14:creationId xmlns:p14="http://schemas.microsoft.com/office/powerpoint/2010/main" val="132241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Afin de vous plonger dans ma thématique</a:t>
            </a:r>
            <a:r>
              <a:rPr lang="fr-FR" baseline="0" dirty="0" smtClean="0"/>
              <a:t> je vais vous demander de vous imaginer </a:t>
            </a:r>
            <a:r>
              <a:rPr lang="fr-FR" sz="1200" kern="1200" dirty="0" smtClean="0">
                <a:solidFill>
                  <a:schemeClr val="tx1"/>
                </a:solidFill>
                <a:effectLst/>
                <a:latin typeface="+mn-lt"/>
                <a:ea typeface="+mn-ea"/>
                <a:cs typeface="+mn-cs"/>
              </a:rPr>
              <a:t>vous réveillez un matin, vous sortez de votre lit, prenez votre douche, votre petit-déjeuner vous sortez de chez vous. </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2</a:t>
            </a:fld>
            <a:endParaRPr lang="fr-BE"/>
          </a:p>
        </p:txBody>
      </p:sp>
    </p:spTree>
    <p:extLst>
      <p:ext uri="{BB962C8B-B14F-4D97-AF65-F5344CB8AC3E}">
        <p14:creationId xmlns:p14="http://schemas.microsoft.com/office/powerpoint/2010/main" val="938902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23</a:t>
            </a:fld>
            <a:endParaRPr lang="fr-BE"/>
          </a:p>
        </p:txBody>
      </p:sp>
    </p:spTree>
    <p:extLst>
      <p:ext uri="{BB962C8B-B14F-4D97-AF65-F5344CB8AC3E}">
        <p14:creationId xmlns:p14="http://schemas.microsoft.com/office/powerpoint/2010/main" val="1840826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50000"/>
              </a:lnSpc>
              <a:buFont typeface="Arial" panose="020B0604020202020204" pitchFamily="34" charset="0"/>
              <a:buChar char="•"/>
            </a:pPr>
            <a:r>
              <a:rPr lang="fr-FR" baseline="0" dirty="0" smtClean="0"/>
              <a:t>Stabiliser le personnel en évitant ces contrats précaires limitant temporellement le travail d’une équipe qui sera dans les conditions actuelles soumises à de nombreux changements de personnes</a:t>
            </a:r>
            <a:endParaRPr lang="fr-FR" dirty="0" smtClean="0"/>
          </a:p>
          <a:p>
            <a:pPr marL="285750" indent="-285750">
              <a:lnSpc>
                <a:spcPct val="150000"/>
              </a:lnSpc>
              <a:buFont typeface="Arial" panose="020B0604020202020204" pitchFamily="34" charset="0"/>
              <a:buChar char="•"/>
            </a:pPr>
            <a:r>
              <a:rPr lang="fr-FR" dirty="0" smtClean="0"/>
              <a:t>Investir</a:t>
            </a:r>
            <a:r>
              <a:rPr lang="fr-FR" baseline="0" dirty="0" smtClean="0"/>
              <a:t> dans la formation tant initiale en créant des modules spécifiquement centrés sur l’entrée à l’école maternelle et de manière plus large sur la classe d’accueil que continue en permettant </a:t>
            </a:r>
            <a:r>
              <a:rPr lang="fr-FR" baseline="0" dirty="0" smtClean="0"/>
              <a:t>la mise en place de formations </a:t>
            </a:r>
            <a:r>
              <a:rPr lang="fr-FR" baseline="0" dirty="0" smtClean="0"/>
              <a:t>intersectorielles MA et école (ONE et IFC)</a:t>
            </a:r>
          </a:p>
          <a:p>
            <a:pPr marL="285750" indent="-285750">
              <a:lnSpc>
                <a:spcPct val="150000"/>
              </a:lnSpc>
              <a:buFont typeface="Arial" panose="020B0604020202020204" pitchFamily="34" charset="0"/>
              <a:buChar char="•"/>
            </a:pPr>
            <a:r>
              <a:rPr lang="fr-FR" baseline="0" dirty="0" smtClean="0"/>
              <a:t>Susciter la collaboration crèches/écoles notamment par l’organisation de de formations réunissant ces types de professionnels.</a:t>
            </a:r>
          </a:p>
          <a:p>
            <a:pPr marL="285750" indent="-285750">
              <a:lnSpc>
                <a:spcPct val="150000"/>
              </a:lnSpc>
              <a:buFont typeface="Arial" panose="020B0604020202020204" pitchFamily="34" charset="0"/>
              <a:buChar char="•"/>
            </a:pPr>
            <a:r>
              <a:rPr lang="fr-FR" baseline="0" dirty="0" smtClean="0"/>
              <a:t>Définir un cadre en légiférant sur des normes d’espace et d’encadrement respectueuses des besoins des enfants de 2,5 ans et donc proche de celles établies par l’ONE.</a:t>
            </a:r>
          </a:p>
          <a:p>
            <a:pPr marL="285750" indent="-285750">
              <a:lnSpc>
                <a:spcPct val="150000"/>
              </a:lnSpc>
              <a:buFont typeface="Arial" panose="020B0604020202020204" pitchFamily="34" charset="0"/>
              <a:buChar char="•"/>
            </a:pPr>
            <a:r>
              <a:rPr lang="fr-FR" baseline="0" dirty="0" smtClean="0"/>
              <a:t>Tout ceci en vue de pouvoir créer les conditions permettant notamment la mise en place de période de familiarisation pour chaque enfant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24</a:t>
            </a:fld>
            <a:endParaRPr lang="fr-BE"/>
          </a:p>
        </p:txBody>
      </p:sp>
    </p:spTree>
    <p:extLst>
      <p:ext uri="{BB962C8B-B14F-4D97-AF65-F5344CB8AC3E}">
        <p14:creationId xmlns:p14="http://schemas.microsoft.com/office/powerpoint/2010/main" val="2542428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Comme nous l’avons vu cette période de transition peut représenter une période de vulnérabilité lorsque les conditions ne sont pas réunies mais elle représente aussi une période d’opportunités notamment de rencontres avec les familles mais aussi de potentialités rendant possibles l’émergence de nouvelles habilités. </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25</a:t>
            </a:fld>
            <a:endParaRPr lang="fr-BE"/>
          </a:p>
        </p:txBody>
      </p:sp>
    </p:spTree>
    <p:extLst>
      <p:ext uri="{BB962C8B-B14F-4D97-AF65-F5344CB8AC3E}">
        <p14:creationId xmlns:p14="http://schemas.microsoft.com/office/powerpoint/2010/main" val="3263845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Revenons au début, replongez-vous dans ce moment où vous arrivez dans un pays inconnu mais cette fois vous savez pourquoi vous y êtes, vous avez été préparé à ce voyage vous avez votre smartphone, un traducteur vous accompagne, … Dans ces conditions, sous ne ressentiriez</a:t>
            </a:r>
            <a:r>
              <a:rPr lang="fr-BE" sz="1200" kern="1200" baseline="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très certainement pas les</a:t>
            </a:r>
            <a:r>
              <a:rPr lang="fr-BE" sz="1200" kern="1200" baseline="0" dirty="0" smtClean="0">
                <a:solidFill>
                  <a:schemeClr val="tx1"/>
                </a:solidFill>
                <a:effectLst/>
                <a:latin typeface="+mn-lt"/>
                <a:ea typeface="+mn-ea"/>
                <a:cs typeface="+mn-cs"/>
              </a:rPr>
              <a:t> mêmes sentiments que ceux évoqués en début de présentation.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baseline="0" dirty="0" smtClean="0">
                <a:solidFill>
                  <a:schemeClr val="tx1"/>
                </a:solidFill>
                <a:effectLst/>
                <a:latin typeface="+mn-lt"/>
                <a:ea typeface="+mn-ea"/>
                <a:cs typeface="+mn-cs"/>
              </a:rPr>
              <a:t>Si nous faisons le parallèle avec Jean, vous vous avez votre smartphone et bien lui il a cet objet auquel il tient, il a été accompagné par la ou les personnes qui prennent soin de lui il a été préparé à cette rentrée.</a:t>
            </a:r>
            <a:endParaRPr lang="fr-B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Les conditions que l’on nous octroie vous influencer la manière dont on va vivre les évènements.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Alors donnons la possibilité à nos jeunes enfants de vivre cette entrée à l’école maternelle comme une opportunité.</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26</a:t>
            </a:fld>
            <a:endParaRPr lang="fr-BE"/>
          </a:p>
        </p:txBody>
      </p:sp>
    </p:spTree>
    <p:extLst>
      <p:ext uri="{BB962C8B-B14F-4D97-AF65-F5344CB8AC3E}">
        <p14:creationId xmlns:p14="http://schemas.microsoft.com/office/powerpoint/2010/main" val="1185353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50000"/>
              </a:lnSpc>
              <a:buFont typeface="Arial" panose="020B0604020202020204" pitchFamily="34" charset="0"/>
              <a:buChar char="•"/>
            </a:pPr>
            <a:r>
              <a:rPr lang="fr-FR" dirty="0" smtClean="0"/>
              <a:t>Définir des normes d’encadrement et d’espace respectueux des besoins des jeunes enfants </a:t>
            </a:r>
            <a:r>
              <a:rPr lang="fr-FR" dirty="0" smtClean="0">
                <a:sym typeface="Wingdings" panose="05000000000000000000" pitchFamily="2" charset="2"/>
              </a:rPr>
              <a:t> Définir un cadre</a:t>
            </a:r>
            <a:endParaRPr lang="fr-FR" dirty="0" smtClean="0"/>
          </a:p>
          <a:p>
            <a:pPr marL="285750" indent="-285750">
              <a:lnSpc>
                <a:spcPct val="150000"/>
              </a:lnSpc>
              <a:buFont typeface="Arial" panose="020B0604020202020204" pitchFamily="34" charset="0"/>
              <a:buChar char="•"/>
            </a:pPr>
            <a:r>
              <a:rPr lang="fr-FR" dirty="0" smtClean="0"/>
              <a:t>Investir dans la FI et FC des professionnels de l’accueil de l’enfance ET de l’école </a:t>
            </a:r>
            <a:r>
              <a:rPr lang="fr-FR" dirty="0" smtClean="0">
                <a:sym typeface="Wingdings" panose="05000000000000000000" pitchFamily="2" charset="2"/>
              </a:rPr>
              <a:t> Investir dans la formation </a:t>
            </a:r>
            <a:endParaRPr lang="fr-FR" dirty="0" smtClean="0"/>
          </a:p>
          <a:p>
            <a:pPr marL="285750" indent="-285750">
              <a:lnSpc>
                <a:spcPct val="150000"/>
              </a:lnSpc>
              <a:buFont typeface="Arial" panose="020B0604020202020204" pitchFamily="34" charset="0"/>
              <a:buChar char="•"/>
            </a:pPr>
            <a:r>
              <a:rPr lang="fr-FR" dirty="0" smtClean="0"/>
              <a:t>Stabiliser le personnel / renforcer le travail d’équipe</a:t>
            </a:r>
          </a:p>
          <a:p>
            <a:pPr marL="285750" indent="-285750">
              <a:lnSpc>
                <a:spcPct val="150000"/>
              </a:lnSpc>
              <a:buFont typeface="Arial" panose="020B0604020202020204" pitchFamily="34" charset="0"/>
              <a:buChar char="•"/>
            </a:pPr>
            <a:r>
              <a:rPr lang="fr-FR" dirty="0" smtClean="0"/>
              <a:t>Susciter la collaboration crèche/école</a:t>
            </a:r>
          </a:p>
          <a:p>
            <a:pPr marL="285750" indent="-285750">
              <a:lnSpc>
                <a:spcPct val="150000"/>
              </a:lnSpc>
              <a:buFont typeface="Arial" panose="020B0604020202020204" pitchFamily="34" charset="0"/>
              <a:buChar char="•"/>
            </a:pPr>
            <a:r>
              <a:rPr lang="fr-FR" dirty="0" smtClean="0"/>
              <a:t>Assurer une familiarisation pour chaque enfant</a:t>
            </a:r>
          </a:p>
          <a:p>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27</a:t>
            </a:fld>
            <a:endParaRPr lang="fr-BE"/>
          </a:p>
        </p:txBody>
      </p:sp>
    </p:spTree>
    <p:extLst>
      <p:ext uri="{BB962C8B-B14F-4D97-AF65-F5344CB8AC3E}">
        <p14:creationId xmlns:p14="http://schemas.microsoft.com/office/powerpoint/2010/main" val="209378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Et là vous vous rendez compte que vous êtes dans une ville que vous ne connaissez pas, vous n’avez pas votre smartphone, vous ne connaissez personne, vous ne savez pas pourquoi vous êtes ni pour combien de temps</a:t>
            </a:r>
          </a:p>
          <a:p>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3</a:t>
            </a:fld>
            <a:endParaRPr lang="fr-BE"/>
          </a:p>
        </p:txBody>
      </p:sp>
    </p:spTree>
    <p:extLst>
      <p:ext uri="{BB962C8B-B14F-4D97-AF65-F5344CB8AC3E}">
        <p14:creationId xmlns:p14="http://schemas.microsoft.com/office/powerpoint/2010/main" val="292686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BE" sz="1200" kern="1200" dirty="0" smtClean="0">
                <a:solidFill>
                  <a:schemeClr val="tx1"/>
                </a:solidFill>
                <a:effectLst/>
                <a:latin typeface="+mn-lt"/>
                <a:ea typeface="+mn-ea"/>
                <a:cs typeface="+mn-cs"/>
              </a:rPr>
              <a:t>Si cela devait se passer à votre avis que ressentiriez-vous ? De la nervosité voire de l’anxiété ou encore une certaine tristesse. Peut-être seriez-vous désorienté ou à tout le moins déstabilisé. </a:t>
            </a:r>
          </a:p>
          <a:p>
            <a:pPr lvl="0"/>
            <a:r>
              <a:rPr lang="fr-FR" sz="1200" kern="1200" dirty="0" smtClean="0">
                <a:solidFill>
                  <a:schemeClr val="tx1"/>
                </a:solidFill>
                <a:effectLst/>
                <a:latin typeface="+mn-lt"/>
                <a:ea typeface="+mn-ea"/>
                <a:cs typeface="+mn-cs"/>
              </a:rPr>
              <a:t>Dans notre étude, les professionnels ont déclaré percevoir ces sentiments chez au moins un quart des enfants qui entrent à l’école maternelle. Cela peut paraître anodin et sans importance mais pourtant la manière dont l’enfant vit son entrée à l’école n’est pas sans incidence.</a:t>
            </a:r>
          </a:p>
          <a:p>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4</a:t>
            </a:fld>
            <a:endParaRPr lang="fr-BE"/>
          </a:p>
        </p:txBody>
      </p:sp>
    </p:spTree>
    <p:extLst>
      <p:ext uri="{BB962C8B-B14F-4D97-AF65-F5344CB8AC3E}">
        <p14:creationId xmlns:p14="http://schemas.microsoft.com/office/powerpoint/2010/main" val="257621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Cette entrée à l’école</a:t>
            </a:r>
            <a:r>
              <a:rPr lang="fr-FR" baseline="0" dirty="0" smtClean="0"/>
              <a:t> maternelle, cette période de transition entre deux mondes, entre le familier et l’inconnu est considérée comme une question clé. </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5</a:t>
            </a:fld>
            <a:endParaRPr lang="fr-BE"/>
          </a:p>
        </p:txBody>
      </p:sp>
    </p:spTree>
    <p:extLst>
      <p:ext uri="{BB962C8B-B14F-4D97-AF65-F5344CB8AC3E}">
        <p14:creationId xmlns:p14="http://schemas.microsoft.com/office/powerpoint/2010/main" val="307273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Notamment dans la littérature qui montre que c’est une période déterminante </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6</a:t>
            </a:fld>
            <a:endParaRPr lang="fr-BE"/>
          </a:p>
        </p:txBody>
      </p:sp>
    </p:spTree>
    <p:extLst>
      <p:ext uri="{BB962C8B-B14F-4D97-AF65-F5344CB8AC3E}">
        <p14:creationId xmlns:p14="http://schemas.microsoft.com/office/powerpoint/2010/main" val="50760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qui aura une influence sur le développement socio-affectif de l’enfant</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7</a:t>
            </a:fld>
            <a:endParaRPr lang="fr-BE"/>
          </a:p>
        </p:txBody>
      </p:sp>
    </p:spTree>
    <p:extLst>
      <p:ext uri="{BB962C8B-B14F-4D97-AF65-F5344CB8AC3E}">
        <p14:creationId xmlns:p14="http://schemas.microsoft.com/office/powerpoint/2010/main" val="72714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sur sa réussite scolaire </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8</a:t>
            </a:fld>
            <a:endParaRPr lang="fr-BE"/>
          </a:p>
        </p:txBody>
      </p:sp>
    </p:spTree>
    <p:extLst>
      <p:ext uri="{BB962C8B-B14F-4D97-AF65-F5344CB8AC3E}">
        <p14:creationId xmlns:p14="http://schemas.microsoft.com/office/powerpoint/2010/main" val="1229312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mais aussi sur la continuité de ses acquis. Cette question de transition est au cœur des politiques publiques en FWB.</a:t>
            </a:r>
            <a:endParaRPr lang="fr-FR" dirty="0"/>
          </a:p>
        </p:txBody>
      </p:sp>
      <p:sp>
        <p:nvSpPr>
          <p:cNvPr id="4" name="Espace réservé du numéro de diapositive 3"/>
          <p:cNvSpPr>
            <a:spLocks noGrp="1"/>
          </p:cNvSpPr>
          <p:nvPr>
            <p:ph type="sldNum" sz="quarter" idx="10"/>
          </p:nvPr>
        </p:nvSpPr>
        <p:spPr/>
        <p:txBody>
          <a:bodyPr/>
          <a:lstStyle/>
          <a:p>
            <a:fld id="{80660060-96F5-406F-9801-FEBB6D8284B5}" type="slidenum">
              <a:rPr lang="fr-BE" smtClean="0"/>
              <a:t>9</a:t>
            </a:fld>
            <a:endParaRPr lang="fr-BE"/>
          </a:p>
        </p:txBody>
      </p:sp>
    </p:spTree>
    <p:extLst>
      <p:ext uri="{BB962C8B-B14F-4D97-AF65-F5344CB8AC3E}">
        <p14:creationId xmlns:p14="http://schemas.microsoft.com/office/powerpoint/2010/main" val="2780500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Rectangle 8"/>
          <p:cNvSpPr/>
          <p:nvPr/>
        </p:nvSpPr>
        <p:spPr>
          <a:xfrm>
            <a:off x="0" y="6176963"/>
            <a:ext cx="12192000" cy="681037"/>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re 1"/>
          <p:cNvSpPr>
            <a:spLocks noGrp="1"/>
          </p:cNvSpPr>
          <p:nvPr>
            <p:ph type="ctrTitle"/>
          </p:nvPr>
        </p:nvSpPr>
        <p:spPr>
          <a:xfrm>
            <a:off x="1524000" y="1664043"/>
            <a:ext cx="9144000" cy="1845920"/>
          </a:xfrm>
        </p:spPr>
        <p:txBody>
          <a:bodyPr anchor="b"/>
          <a:lstStyle>
            <a:lvl1pPr algn="ctr">
              <a:defRPr sz="6000" b="0">
                <a:latin typeface="Tw Cen MT Condensed" panose="020B0606020104020203" pitchFamily="34" charset="0"/>
              </a:defRPr>
            </a:lvl1pPr>
          </a:lstStyle>
          <a:p>
            <a:r>
              <a:rPr lang="fr-FR" dirty="0" smtClean="0"/>
              <a:t>Modifiez le style du titre</a:t>
            </a:r>
            <a:endParaRPr lang="fr-BE" dirty="0"/>
          </a:p>
        </p:txBody>
      </p:sp>
      <p:sp>
        <p:nvSpPr>
          <p:cNvPr id="3" name="Sous-titre 2"/>
          <p:cNvSpPr>
            <a:spLocks noGrp="1"/>
          </p:cNvSpPr>
          <p:nvPr>
            <p:ph type="subTitle" idx="1"/>
          </p:nvPr>
        </p:nvSpPr>
        <p:spPr>
          <a:xfrm>
            <a:off x="1524000" y="4077172"/>
            <a:ext cx="9144000" cy="1180627"/>
          </a:xfrm>
        </p:spPr>
        <p:txBody>
          <a:bodyPr/>
          <a:lstStyle>
            <a:lvl1pPr marL="0" indent="0" algn="ctr">
              <a:buNone/>
              <a:defRPr sz="2400">
                <a:solidFill>
                  <a:schemeClr val="tx1">
                    <a:lumMod val="95000"/>
                    <a:lumOff val="5000"/>
                  </a:schemeClr>
                </a:solidFill>
                <a:latin typeface="Eras Light ITC" panose="020B04020305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fr-BE" dirty="0"/>
          </a:p>
        </p:txBody>
      </p:sp>
      <p:sp>
        <p:nvSpPr>
          <p:cNvPr id="4" name="Espace réservé de la date 3"/>
          <p:cNvSpPr>
            <a:spLocks noGrp="1"/>
          </p:cNvSpPr>
          <p:nvPr>
            <p:ph type="dt" sz="half" idx="10"/>
          </p:nvPr>
        </p:nvSpPr>
        <p:spPr/>
        <p:txBody>
          <a:bodyPr/>
          <a:lstStyle>
            <a:lvl1pPr>
              <a:defRPr>
                <a:solidFill>
                  <a:schemeClr val="tx1">
                    <a:lumMod val="95000"/>
                    <a:lumOff val="5000"/>
                  </a:schemeClr>
                </a:solidFill>
              </a:defRPr>
            </a:lvl1pPr>
          </a:lstStyle>
          <a:p>
            <a:fld id="{A7DC1D92-99E6-4572-941E-E163EF64E30C}" type="datetimeFigureOut">
              <a:rPr lang="fr-BE" smtClean="0"/>
              <a:t>03-12-19</a:t>
            </a:fld>
            <a:endParaRPr lang="fr-BE"/>
          </a:p>
        </p:txBody>
      </p:sp>
      <p:sp>
        <p:nvSpPr>
          <p:cNvPr id="5" name="Espace réservé du pied de page 4"/>
          <p:cNvSpPr>
            <a:spLocks noGrp="1"/>
          </p:cNvSpPr>
          <p:nvPr>
            <p:ph type="ftr" sz="quarter" idx="11"/>
          </p:nvPr>
        </p:nvSpPr>
        <p:spPr/>
        <p:txBody>
          <a:bodyPr/>
          <a:lstStyle>
            <a:lvl1pPr>
              <a:defRPr>
                <a:solidFill>
                  <a:schemeClr val="tx1">
                    <a:lumMod val="95000"/>
                    <a:lumOff val="5000"/>
                  </a:schemeClr>
                </a:solidFill>
              </a:defRPr>
            </a:lvl1pPr>
          </a:lstStyle>
          <a:p>
            <a:endParaRPr lang="fr-BE"/>
          </a:p>
        </p:txBody>
      </p:sp>
      <p:sp>
        <p:nvSpPr>
          <p:cNvPr id="6" name="Espace réservé du numéro de diapositive 5"/>
          <p:cNvSpPr>
            <a:spLocks noGrp="1"/>
          </p:cNvSpPr>
          <p:nvPr>
            <p:ph type="sldNum" sz="quarter" idx="12"/>
          </p:nvPr>
        </p:nvSpPr>
        <p:spPr/>
        <p:txBody>
          <a:bodyPr/>
          <a:lstStyle>
            <a:lvl1pPr>
              <a:defRPr>
                <a:solidFill>
                  <a:schemeClr val="tx1">
                    <a:lumMod val="95000"/>
                    <a:lumOff val="5000"/>
                  </a:schemeClr>
                </a:solidFill>
              </a:defRPr>
            </a:lvl1pPr>
          </a:lstStyle>
          <a:p>
            <a:fld id="{F7AD7946-2025-461F-8570-D477B0B7C83F}" type="slidenum">
              <a:rPr lang="fr-BE" smtClean="0"/>
              <a:t>‹N°›</a:t>
            </a:fld>
            <a:endParaRPr lang="fr-BE"/>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613" y="208135"/>
            <a:ext cx="1250133" cy="1197429"/>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089" y="206764"/>
            <a:ext cx="5057440" cy="1198800"/>
          </a:xfrm>
          <a:prstGeom prst="rect">
            <a:avLst/>
          </a:prstGeom>
        </p:spPr>
      </p:pic>
    </p:spTree>
    <p:extLst>
      <p:ext uri="{BB962C8B-B14F-4D97-AF65-F5344CB8AC3E}">
        <p14:creationId xmlns:p14="http://schemas.microsoft.com/office/powerpoint/2010/main" val="13329584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8" name="Rectangle 7"/>
          <p:cNvSpPr/>
          <p:nvPr/>
        </p:nvSpPr>
        <p:spPr>
          <a:xfrm>
            <a:off x="66504" y="6475614"/>
            <a:ext cx="12045142" cy="307571"/>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3" name="Espace réservé du contenu 2"/>
          <p:cNvSpPr>
            <a:spLocks noGrp="1"/>
          </p:cNvSpPr>
          <p:nvPr>
            <p:ph idx="1"/>
          </p:nvPr>
        </p:nvSpPr>
        <p:spPr>
          <a:xfrm>
            <a:off x="739833" y="1693889"/>
            <a:ext cx="10961681" cy="4483074"/>
          </a:xfrm>
        </p:spPr>
        <p:txBody>
          <a:bodyPr/>
          <a:lstStyle>
            <a:lvl1pPr marL="0" indent="0" algn="just">
              <a:buNone/>
              <a:defRPr>
                <a:solidFill>
                  <a:schemeClr val="tx1">
                    <a:lumMod val="95000"/>
                    <a:lumOff val="5000"/>
                  </a:schemeClr>
                </a:solidFill>
                <a:latin typeface="Tw Cen MT" panose="020B0602020104020603" pitchFamily="34" charset="0"/>
              </a:defRPr>
            </a:lvl1pPr>
            <a:lvl2pPr algn="just">
              <a:buClr>
                <a:schemeClr val="accent3">
                  <a:lumMod val="50000"/>
                </a:schemeClr>
              </a:buClr>
              <a:defRPr>
                <a:solidFill>
                  <a:schemeClr val="tx1">
                    <a:lumMod val="95000"/>
                    <a:lumOff val="5000"/>
                  </a:schemeClr>
                </a:solidFill>
                <a:latin typeface="Tw Cen MT Condensed" panose="020B0606020104020203" pitchFamily="34" charset="0"/>
              </a:defRPr>
            </a:lvl2pPr>
            <a:lvl3pPr algn="just">
              <a:buClr>
                <a:schemeClr val="accent3">
                  <a:lumMod val="50000"/>
                </a:schemeClr>
              </a:buClr>
              <a:defRPr>
                <a:solidFill>
                  <a:schemeClr val="tx1">
                    <a:lumMod val="95000"/>
                    <a:lumOff val="5000"/>
                  </a:schemeClr>
                </a:solidFill>
                <a:latin typeface="Tw Cen MT Condensed" panose="020B0606020104020203" pitchFamily="34" charset="0"/>
              </a:defRPr>
            </a:lvl3pPr>
            <a:lvl4pPr algn="just">
              <a:buClr>
                <a:schemeClr val="accent3">
                  <a:lumMod val="50000"/>
                </a:schemeClr>
              </a:buClr>
              <a:defRPr>
                <a:solidFill>
                  <a:schemeClr val="tx1">
                    <a:lumMod val="95000"/>
                    <a:lumOff val="5000"/>
                  </a:schemeClr>
                </a:solidFill>
                <a:latin typeface="Tw Cen MT Condensed" panose="020B0606020104020203" pitchFamily="34" charset="0"/>
              </a:defRPr>
            </a:lvl4pPr>
            <a:lvl5pPr algn="just">
              <a:buClr>
                <a:schemeClr val="accent3">
                  <a:lumMod val="50000"/>
                </a:schemeClr>
              </a:buClr>
              <a:defRPr>
                <a:solidFill>
                  <a:schemeClr val="tx1">
                    <a:lumMod val="95000"/>
                    <a:lumOff val="5000"/>
                  </a:schemeClr>
                </a:solidFill>
                <a:latin typeface="Tw Cen MT Condensed" panose="020B0606020104020203" pitchFamily="34" charset="0"/>
              </a:defRPr>
            </a:lvl5pPr>
          </a:lstStyle>
          <a:p>
            <a:pPr lvl="0"/>
            <a:endParaRPr lang="fr-BE" dirty="0"/>
          </a:p>
        </p:txBody>
      </p:sp>
      <p:sp>
        <p:nvSpPr>
          <p:cNvPr id="4" name="Espace réservé de la date 3"/>
          <p:cNvSpPr>
            <a:spLocks noGrp="1"/>
          </p:cNvSpPr>
          <p:nvPr>
            <p:ph type="dt" sz="half" idx="10"/>
          </p:nvPr>
        </p:nvSpPr>
        <p:spPr>
          <a:xfrm>
            <a:off x="739833" y="6500554"/>
            <a:ext cx="2841567" cy="245860"/>
          </a:xfrm>
        </p:spPr>
        <p:txBody>
          <a:bodyPr/>
          <a:lstStyle>
            <a:lvl1pPr>
              <a:defRPr>
                <a:solidFill>
                  <a:schemeClr val="tx1">
                    <a:lumMod val="95000"/>
                    <a:lumOff val="5000"/>
                  </a:schemeClr>
                </a:solidFill>
                <a:latin typeface="Eras Light ITC" panose="020B0402030504020804" pitchFamily="34" charset="0"/>
              </a:defRPr>
            </a:lvl1pPr>
          </a:lstStyle>
          <a:p>
            <a:fld id="{A7DC1D92-99E6-4572-941E-E163EF64E30C}" type="datetimeFigureOut">
              <a:rPr lang="fr-BE" smtClean="0"/>
              <a:t>03-12-19</a:t>
            </a:fld>
            <a:endParaRPr lang="fr-BE"/>
          </a:p>
        </p:txBody>
      </p:sp>
      <p:sp>
        <p:nvSpPr>
          <p:cNvPr id="5" name="Espace réservé du pied de page 4"/>
          <p:cNvSpPr>
            <a:spLocks noGrp="1"/>
          </p:cNvSpPr>
          <p:nvPr>
            <p:ph type="ftr" sz="quarter" idx="11"/>
          </p:nvPr>
        </p:nvSpPr>
        <p:spPr>
          <a:xfrm>
            <a:off x="3690851" y="6517178"/>
            <a:ext cx="4572034" cy="245860"/>
          </a:xfrm>
        </p:spPr>
        <p:txBody>
          <a:bodyPr/>
          <a:lstStyle>
            <a:lvl1pPr>
              <a:defRPr>
                <a:solidFill>
                  <a:schemeClr val="tx1">
                    <a:lumMod val="95000"/>
                    <a:lumOff val="5000"/>
                  </a:schemeClr>
                </a:solidFill>
                <a:latin typeface="Eras Light ITC" panose="020B0402030504020804" pitchFamily="34" charset="0"/>
              </a:defRPr>
            </a:lvl1pPr>
          </a:lstStyle>
          <a:p>
            <a:endParaRPr lang="fr-BE"/>
          </a:p>
        </p:txBody>
      </p:sp>
      <p:sp>
        <p:nvSpPr>
          <p:cNvPr id="6" name="Espace réservé du numéro de diapositive 5"/>
          <p:cNvSpPr>
            <a:spLocks noGrp="1"/>
          </p:cNvSpPr>
          <p:nvPr>
            <p:ph type="sldNum" sz="quarter" idx="12"/>
          </p:nvPr>
        </p:nvSpPr>
        <p:spPr>
          <a:xfrm>
            <a:off x="8372337" y="6517180"/>
            <a:ext cx="2758405" cy="245860"/>
          </a:xfrm>
        </p:spPr>
        <p:txBody>
          <a:bodyPr/>
          <a:lstStyle>
            <a:lvl1pPr>
              <a:defRPr>
                <a:solidFill>
                  <a:schemeClr val="tx1">
                    <a:lumMod val="95000"/>
                    <a:lumOff val="5000"/>
                  </a:schemeClr>
                </a:solidFill>
                <a:latin typeface="Eras Light ITC" panose="020B0402030504020804" pitchFamily="34" charset="0"/>
              </a:defRPr>
            </a:lvl1pPr>
          </a:lstStyle>
          <a:p>
            <a:fld id="{F7AD7946-2025-461F-8570-D477B0B7C83F}" type="slidenum">
              <a:rPr lang="fr-BE" smtClean="0"/>
              <a:t>‹N°›</a:t>
            </a:fld>
            <a:endParaRPr lang="fr-BE"/>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0223" y="6521651"/>
            <a:ext cx="197057" cy="219970"/>
          </a:xfrm>
          <a:prstGeom prst="rect">
            <a:avLst/>
          </a:prstGeom>
        </p:spPr>
      </p:pic>
      <p:sp>
        <p:nvSpPr>
          <p:cNvPr id="17" name="Espace réservé du titre 1"/>
          <p:cNvSpPr>
            <a:spLocks noGrp="1"/>
          </p:cNvSpPr>
          <p:nvPr>
            <p:ph type="title"/>
          </p:nvPr>
        </p:nvSpPr>
        <p:spPr>
          <a:xfrm>
            <a:off x="620885" y="593126"/>
            <a:ext cx="11316395" cy="716691"/>
          </a:xfrm>
          <a:prstGeom prst="rect">
            <a:avLst/>
          </a:prstGeom>
        </p:spPr>
        <p:txBody>
          <a:bodyPr vert="horz" lIns="91440" tIns="45720" rIns="91440" bIns="45720" rtlCol="0" anchor="ctr">
            <a:normAutofit/>
          </a:bodyPr>
          <a:lstStyle>
            <a:lvl1pPr>
              <a:defRPr>
                <a:latin typeface="Tw Cen MT Condensed" panose="020B0606020104020203" pitchFamily="34" charset="0"/>
              </a:defRPr>
            </a:lvl1pPr>
          </a:lstStyle>
          <a:p>
            <a:r>
              <a:rPr lang="fr-FR" dirty="0" smtClean="0"/>
              <a:t>Modifiez le style du titre</a:t>
            </a:r>
            <a:endParaRPr lang="fr-BE" dirty="0"/>
          </a:p>
        </p:txBody>
      </p:sp>
      <p:cxnSp>
        <p:nvCxnSpPr>
          <p:cNvPr id="7" name="Connecteur droit 6"/>
          <p:cNvCxnSpPr/>
          <p:nvPr userDrawn="1"/>
        </p:nvCxnSpPr>
        <p:spPr>
          <a:xfrm>
            <a:off x="376416" y="593126"/>
            <a:ext cx="0" cy="71669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307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p:nvPr/>
        </p:nvSpPr>
        <p:spPr>
          <a:xfrm>
            <a:off x="66501" y="6475614"/>
            <a:ext cx="12045142" cy="307571"/>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re 1"/>
          <p:cNvSpPr>
            <a:spLocks noGrp="1"/>
          </p:cNvSpPr>
          <p:nvPr>
            <p:ph type="title"/>
          </p:nvPr>
        </p:nvSpPr>
        <p:spPr>
          <a:xfrm>
            <a:off x="903342" y="2393353"/>
            <a:ext cx="10515600" cy="1402112"/>
          </a:xfrm>
        </p:spPr>
        <p:txBody>
          <a:bodyPr anchor="b"/>
          <a:lstStyle>
            <a:lvl1pPr algn="ctr">
              <a:defRPr sz="6000">
                <a:solidFill>
                  <a:schemeClr val="accent3">
                    <a:lumMod val="50000"/>
                  </a:schemeClr>
                </a:solidFill>
                <a:latin typeface="Tw Cen MT Condensed" panose="020B0606020104020203" pitchFamily="34" charset="0"/>
              </a:defRPr>
            </a:lvl1pPr>
          </a:lstStyle>
          <a:p>
            <a:r>
              <a:rPr lang="fr-FR" dirty="0" smtClean="0"/>
              <a:t>Modifiez le style du titre</a:t>
            </a:r>
            <a:endParaRPr lang="fr-BE" dirty="0"/>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lumMod val="95000"/>
                    <a:lumOff val="5000"/>
                  </a:schemeClr>
                </a:solidFill>
                <a:latin typeface="Eras Light ITC" panose="020B04020305040208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Modifiez les styles du texte du masque</a:t>
            </a:r>
          </a:p>
        </p:txBody>
      </p:sp>
      <p:sp>
        <p:nvSpPr>
          <p:cNvPr id="9" name="Espace réservé de la date 3"/>
          <p:cNvSpPr txBox="1">
            <a:spLocks/>
          </p:cNvSpPr>
          <p:nvPr/>
        </p:nvSpPr>
        <p:spPr>
          <a:xfrm>
            <a:off x="739833" y="6500554"/>
            <a:ext cx="2841567" cy="245860"/>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Eras Light ITC" panose="020B04020305040208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4427B9-28FF-4635-AC14-3AB35CDCFE59}" type="datetimeFigureOut">
              <a:rPr lang="fr-BE" smtClean="0">
                <a:solidFill>
                  <a:schemeClr val="tx1">
                    <a:lumMod val="95000"/>
                    <a:lumOff val="5000"/>
                  </a:schemeClr>
                </a:solidFill>
              </a:rPr>
              <a:pPr/>
              <a:t>03-12-19</a:t>
            </a:fld>
            <a:endParaRPr lang="fr-BE" dirty="0">
              <a:solidFill>
                <a:schemeClr val="tx1">
                  <a:lumMod val="95000"/>
                  <a:lumOff val="5000"/>
                </a:schemeClr>
              </a:solidFill>
            </a:endParaRPr>
          </a:p>
        </p:txBody>
      </p:sp>
      <p:sp>
        <p:nvSpPr>
          <p:cNvPr id="10" name="Espace réservé du numéro de diapositive 5"/>
          <p:cNvSpPr txBox="1">
            <a:spLocks/>
          </p:cNvSpPr>
          <p:nvPr/>
        </p:nvSpPr>
        <p:spPr>
          <a:xfrm>
            <a:off x="8372337" y="6517180"/>
            <a:ext cx="2758405" cy="24586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Eras Light ITC" panose="020B04020305040208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E722E6-1AA8-4476-B19A-6FC497C7156A}" type="slidenum">
              <a:rPr lang="fr-BE" smtClean="0">
                <a:solidFill>
                  <a:schemeClr val="tx1">
                    <a:lumMod val="95000"/>
                    <a:lumOff val="5000"/>
                  </a:schemeClr>
                </a:solidFill>
              </a:rPr>
              <a:pPr/>
              <a:t>‹N°›</a:t>
            </a:fld>
            <a:endParaRPr lang="fr-BE" dirty="0">
              <a:solidFill>
                <a:schemeClr val="tx1">
                  <a:lumMod val="95000"/>
                  <a:lumOff val="5000"/>
                </a:schemeClr>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0906" y="6529537"/>
            <a:ext cx="197057" cy="219970"/>
          </a:xfrm>
          <a:prstGeom prst="rect">
            <a:avLst/>
          </a:prstGeom>
        </p:spPr>
      </p:pic>
    </p:spTree>
    <p:extLst>
      <p:ext uri="{BB962C8B-B14F-4D97-AF65-F5344CB8AC3E}">
        <p14:creationId xmlns:p14="http://schemas.microsoft.com/office/powerpoint/2010/main" val="14812278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838200" y="1503996"/>
            <a:ext cx="5181600" cy="4672967"/>
          </a:xfrm>
        </p:spPr>
        <p:txBody>
          <a:bodyPr/>
          <a:lstStyle>
            <a:lvl1pPr>
              <a:defRPr lang="fr-FR" sz="2800" kern="1200" dirty="0" smtClean="0">
                <a:solidFill>
                  <a:schemeClr val="tx1">
                    <a:lumMod val="95000"/>
                    <a:lumOff val="5000"/>
                  </a:schemeClr>
                </a:solidFill>
                <a:latin typeface="Eras Light ITC" panose="020B0402030504020804" pitchFamily="34" charset="0"/>
                <a:ea typeface="+mn-ea"/>
                <a:cs typeface="+mn-cs"/>
              </a:defRPr>
            </a:lvl1pPr>
            <a:lvl2pPr>
              <a:defRPr>
                <a:solidFill>
                  <a:schemeClr val="tx1">
                    <a:lumMod val="95000"/>
                    <a:lumOff val="5000"/>
                  </a:schemeClr>
                </a:solidFill>
                <a:latin typeface="Eras Light ITC" panose="020B0402030504020804" pitchFamily="34" charset="0"/>
              </a:defRPr>
            </a:lvl2pPr>
            <a:lvl3pPr>
              <a:defRPr>
                <a:solidFill>
                  <a:schemeClr val="tx1">
                    <a:lumMod val="95000"/>
                    <a:lumOff val="5000"/>
                  </a:schemeClr>
                </a:solidFill>
                <a:latin typeface="Eras Light ITC" panose="020B0402030504020804" pitchFamily="34" charset="0"/>
              </a:defRPr>
            </a:lvl3pPr>
            <a:lvl4pPr>
              <a:defRPr>
                <a:solidFill>
                  <a:schemeClr val="tx1">
                    <a:lumMod val="95000"/>
                    <a:lumOff val="5000"/>
                  </a:schemeClr>
                </a:solidFill>
                <a:latin typeface="Eras Light ITC" panose="020B0402030504020804" pitchFamily="34" charset="0"/>
              </a:defRPr>
            </a:lvl4pPr>
            <a:lvl5pPr>
              <a:defRPr>
                <a:solidFill>
                  <a:schemeClr val="tx1">
                    <a:lumMod val="95000"/>
                    <a:lumOff val="5000"/>
                  </a:schemeClr>
                </a:solidFill>
                <a:latin typeface="Eras Light ITC" panose="020B04020305040208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u contenu 3"/>
          <p:cNvSpPr>
            <a:spLocks noGrp="1"/>
          </p:cNvSpPr>
          <p:nvPr>
            <p:ph sz="half" idx="2"/>
          </p:nvPr>
        </p:nvSpPr>
        <p:spPr>
          <a:xfrm>
            <a:off x="6172200" y="1503996"/>
            <a:ext cx="5181600" cy="4672967"/>
          </a:xfrm>
        </p:spPr>
        <p:txBody>
          <a:bodyPr/>
          <a:lstStyle>
            <a:lvl1pPr marL="228600" indent="-228600">
              <a:defRPr lang="fr-FR" sz="2800" kern="1200" dirty="0" smtClean="0">
                <a:solidFill>
                  <a:schemeClr val="tx1">
                    <a:lumMod val="95000"/>
                    <a:lumOff val="5000"/>
                  </a:schemeClr>
                </a:solidFill>
                <a:latin typeface="Eras Light ITC" panose="020B0402030504020804" pitchFamily="34" charset="0"/>
                <a:ea typeface="+mn-ea"/>
                <a:cs typeface="+mn-cs"/>
              </a:defRPr>
            </a:lvl1pPr>
            <a:lvl2pPr>
              <a:defRPr>
                <a:solidFill>
                  <a:schemeClr val="tx1">
                    <a:lumMod val="95000"/>
                    <a:lumOff val="5000"/>
                  </a:schemeClr>
                </a:solidFill>
                <a:latin typeface="Eras Light ITC" panose="020B0402030504020804" pitchFamily="34" charset="0"/>
              </a:defRPr>
            </a:lvl2pPr>
            <a:lvl3pPr>
              <a:defRPr>
                <a:solidFill>
                  <a:schemeClr val="tx1">
                    <a:lumMod val="95000"/>
                    <a:lumOff val="5000"/>
                  </a:schemeClr>
                </a:solidFill>
                <a:latin typeface="Eras Light ITC" panose="020B0402030504020804" pitchFamily="34" charset="0"/>
              </a:defRPr>
            </a:lvl3pPr>
            <a:lvl4pPr>
              <a:defRPr>
                <a:solidFill>
                  <a:schemeClr val="tx1">
                    <a:lumMod val="95000"/>
                    <a:lumOff val="5000"/>
                  </a:schemeClr>
                </a:solidFill>
                <a:latin typeface="Eras Light ITC" panose="020B0402030504020804" pitchFamily="34" charset="0"/>
              </a:defRPr>
            </a:lvl4pPr>
            <a:lvl5pPr>
              <a:defRPr>
                <a:solidFill>
                  <a:schemeClr val="tx1">
                    <a:lumMod val="95000"/>
                    <a:lumOff val="5000"/>
                  </a:schemeClr>
                </a:solidFill>
                <a:latin typeface="Eras Light ITC" panose="020B0402030504020804" pitchFamily="34" charset="0"/>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smtClean="0"/>
              <a:t>Modifiez les styles du texte du masque</a:t>
            </a:r>
          </a:p>
          <a:p>
            <a:pPr marL="228600" lvl="1" indent="-228600" algn="l" defTabSz="914400" rtl="0" eaLnBrk="1" latinLnBrk="0" hangingPunct="1">
              <a:lnSpc>
                <a:spcPct val="90000"/>
              </a:lnSpc>
              <a:spcBef>
                <a:spcPts val="1000"/>
              </a:spcBef>
              <a:buFont typeface="Arial" panose="020B0604020202020204" pitchFamily="34" charset="0"/>
              <a:buChar char="•"/>
            </a:pPr>
            <a:r>
              <a:rPr lang="fr-FR" dirty="0" smtClean="0"/>
              <a:t>Deuxième niveau</a:t>
            </a:r>
          </a:p>
          <a:p>
            <a:pPr marL="228600" lvl="2" indent="-228600" algn="l" defTabSz="914400" rtl="0" eaLnBrk="1" latinLnBrk="0" hangingPunct="1">
              <a:lnSpc>
                <a:spcPct val="90000"/>
              </a:lnSpc>
              <a:spcBef>
                <a:spcPts val="1000"/>
              </a:spcBef>
              <a:buFont typeface="Arial" panose="020B0604020202020204" pitchFamily="34" charset="0"/>
              <a:buChar char="•"/>
            </a:pPr>
            <a:r>
              <a:rPr lang="fr-FR" dirty="0" smtClean="0"/>
              <a:t>Troisième niveau</a:t>
            </a:r>
          </a:p>
          <a:p>
            <a:pPr marL="228600" lvl="3" indent="-228600" algn="l" defTabSz="914400" rtl="0" eaLnBrk="1" latinLnBrk="0" hangingPunct="1">
              <a:lnSpc>
                <a:spcPct val="90000"/>
              </a:lnSpc>
              <a:spcBef>
                <a:spcPts val="1000"/>
              </a:spcBef>
              <a:buFont typeface="Arial" panose="020B0604020202020204" pitchFamily="34" charset="0"/>
              <a:buChar char="•"/>
            </a:pPr>
            <a:r>
              <a:rPr lang="fr-FR" dirty="0" smtClean="0"/>
              <a:t>Quatrième niveau</a:t>
            </a:r>
          </a:p>
          <a:p>
            <a:pPr marL="228600" lvl="4" indent="-228600" algn="l" defTabSz="914400" rtl="0" eaLnBrk="1" latinLnBrk="0" hangingPunct="1">
              <a:lnSpc>
                <a:spcPct val="90000"/>
              </a:lnSpc>
              <a:spcBef>
                <a:spcPts val="1000"/>
              </a:spcBef>
              <a:buFont typeface="Arial" panose="020B0604020202020204" pitchFamily="34" charset="0"/>
              <a:buChar char="•"/>
            </a:pPr>
            <a:r>
              <a:rPr lang="fr-FR" dirty="0" smtClean="0"/>
              <a:t>Cinquième niveau</a:t>
            </a:r>
            <a:endParaRPr lang="fr-BE" dirty="0"/>
          </a:p>
        </p:txBody>
      </p:sp>
      <p:sp>
        <p:nvSpPr>
          <p:cNvPr id="10" name="Rectangle 9"/>
          <p:cNvSpPr/>
          <p:nvPr/>
        </p:nvSpPr>
        <p:spPr>
          <a:xfrm>
            <a:off x="66504" y="6475614"/>
            <a:ext cx="12045142" cy="307571"/>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1" name="Espace réservé de la date 3"/>
          <p:cNvSpPr>
            <a:spLocks noGrp="1"/>
          </p:cNvSpPr>
          <p:nvPr>
            <p:ph type="dt" sz="half" idx="10"/>
          </p:nvPr>
        </p:nvSpPr>
        <p:spPr>
          <a:xfrm>
            <a:off x="739833" y="6500554"/>
            <a:ext cx="2841567" cy="245860"/>
          </a:xfrm>
        </p:spPr>
        <p:txBody>
          <a:bodyPr/>
          <a:lstStyle>
            <a:lvl1pPr>
              <a:defRPr>
                <a:solidFill>
                  <a:schemeClr val="tx1">
                    <a:lumMod val="95000"/>
                    <a:lumOff val="5000"/>
                  </a:schemeClr>
                </a:solidFill>
                <a:latin typeface="Eras Light ITC" panose="020B0402030504020804" pitchFamily="34" charset="0"/>
              </a:defRPr>
            </a:lvl1pPr>
          </a:lstStyle>
          <a:p>
            <a:fld id="{A7DC1D92-99E6-4572-941E-E163EF64E30C}" type="datetimeFigureOut">
              <a:rPr lang="fr-BE" smtClean="0"/>
              <a:t>03-12-19</a:t>
            </a:fld>
            <a:endParaRPr lang="fr-BE"/>
          </a:p>
        </p:txBody>
      </p:sp>
      <p:sp>
        <p:nvSpPr>
          <p:cNvPr id="12" name="Espace réservé du pied de page 4"/>
          <p:cNvSpPr>
            <a:spLocks noGrp="1"/>
          </p:cNvSpPr>
          <p:nvPr>
            <p:ph type="ftr" sz="quarter" idx="11"/>
          </p:nvPr>
        </p:nvSpPr>
        <p:spPr>
          <a:xfrm>
            <a:off x="3690851" y="6517178"/>
            <a:ext cx="4572034" cy="245860"/>
          </a:xfrm>
        </p:spPr>
        <p:txBody>
          <a:bodyPr/>
          <a:lstStyle>
            <a:lvl1pPr>
              <a:defRPr>
                <a:solidFill>
                  <a:schemeClr val="tx1">
                    <a:lumMod val="95000"/>
                    <a:lumOff val="5000"/>
                  </a:schemeClr>
                </a:solidFill>
                <a:latin typeface="Eras Light ITC" panose="020B0402030504020804" pitchFamily="34" charset="0"/>
              </a:defRPr>
            </a:lvl1pPr>
          </a:lstStyle>
          <a:p>
            <a:endParaRPr lang="fr-BE"/>
          </a:p>
        </p:txBody>
      </p:sp>
      <p:sp>
        <p:nvSpPr>
          <p:cNvPr id="13" name="Espace réservé du numéro de diapositive 5"/>
          <p:cNvSpPr>
            <a:spLocks noGrp="1"/>
          </p:cNvSpPr>
          <p:nvPr>
            <p:ph type="sldNum" sz="quarter" idx="12"/>
          </p:nvPr>
        </p:nvSpPr>
        <p:spPr>
          <a:xfrm>
            <a:off x="8372337" y="6517180"/>
            <a:ext cx="2758405" cy="245860"/>
          </a:xfrm>
        </p:spPr>
        <p:txBody>
          <a:bodyPr/>
          <a:lstStyle>
            <a:lvl1pPr>
              <a:defRPr>
                <a:solidFill>
                  <a:schemeClr val="tx1">
                    <a:lumMod val="95000"/>
                    <a:lumOff val="5000"/>
                  </a:schemeClr>
                </a:solidFill>
                <a:latin typeface="Eras Light ITC" panose="020B0402030504020804" pitchFamily="34" charset="0"/>
              </a:defRPr>
            </a:lvl1pPr>
          </a:lstStyle>
          <a:p>
            <a:fld id="{F7AD7946-2025-461F-8570-D477B0B7C83F}" type="slidenum">
              <a:rPr lang="fr-BE" smtClean="0"/>
              <a:t>‹N°›</a:t>
            </a:fld>
            <a:endParaRPr lang="fr-BE"/>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2575" y="6521651"/>
            <a:ext cx="197057" cy="219970"/>
          </a:xfrm>
          <a:prstGeom prst="rect">
            <a:avLst/>
          </a:prstGeom>
        </p:spPr>
      </p:pic>
      <p:sp>
        <p:nvSpPr>
          <p:cNvPr id="21" name="Espace réservé du titre 1"/>
          <p:cNvSpPr>
            <a:spLocks noGrp="1"/>
          </p:cNvSpPr>
          <p:nvPr>
            <p:ph type="title"/>
          </p:nvPr>
        </p:nvSpPr>
        <p:spPr>
          <a:xfrm>
            <a:off x="656973" y="213739"/>
            <a:ext cx="10943968" cy="716691"/>
          </a:xfrm>
          <a:prstGeom prst="rect">
            <a:avLst/>
          </a:prstGeom>
        </p:spPr>
        <p:txBody>
          <a:bodyPr vert="horz" lIns="91440" tIns="45720" rIns="91440" bIns="45720" rtlCol="0" anchor="ctr">
            <a:normAutofit/>
          </a:bodyPr>
          <a:lstStyle>
            <a:lvl1pPr>
              <a:defRPr>
                <a:latin typeface="Tw Cen MT Condensed" panose="020B0606020104020203" pitchFamily="34" charset="0"/>
              </a:defRPr>
            </a:lvl1pPr>
          </a:lstStyle>
          <a:p>
            <a:r>
              <a:rPr lang="fr-FR" dirty="0" smtClean="0"/>
              <a:t>Modifiez le style du titre</a:t>
            </a:r>
            <a:endParaRPr lang="fr-BE" dirty="0"/>
          </a:p>
        </p:txBody>
      </p:sp>
      <p:cxnSp>
        <p:nvCxnSpPr>
          <p:cNvPr id="16" name="Connecteur droit 15"/>
          <p:cNvCxnSpPr/>
          <p:nvPr userDrawn="1"/>
        </p:nvCxnSpPr>
        <p:spPr>
          <a:xfrm>
            <a:off x="385118" y="213739"/>
            <a:ext cx="0" cy="71669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3616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8" y="1342767"/>
            <a:ext cx="5157787" cy="617837"/>
          </a:xfrm>
        </p:spPr>
        <p:txBody>
          <a:bodyPr anchor="b">
            <a:noAutofit/>
          </a:bodyPr>
          <a:lstStyle>
            <a:lvl1pPr marL="0" indent="0">
              <a:buNone/>
              <a:defRPr sz="2300" b="1">
                <a:solidFill>
                  <a:schemeClr val="tx1">
                    <a:lumMod val="95000"/>
                    <a:lumOff val="5000"/>
                  </a:schemeClr>
                </a:solidFill>
                <a:latin typeface="Eras Medium ITC" panose="020B06020305040208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090038"/>
            <a:ext cx="5157787" cy="4099625"/>
          </a:xfrm>
        </p:spPr>
        <p:txBody>
          <a:bodyPr/>
          <a:lstStyle>
            <a:lvl1pPr>
              <a:defRPr sz="2400">
                <a:solidFill>
                  <a:schemeClr val="tx1">
                    <a:lumMod val="95000"/>
                    <a:lumOff val="5000"/>
                  </a:schemeClr>
                </a:solidFill>
                <a:latin typeface="+mj-lt"/>
              </a:defRPr>
            </a:lvl1pPr>
            <a:lvl2pPr>
              <a:defRPr sz="2200">
                <a:solidFill>
                  <a:schemeClr val="tx1">
                    <a:lumMod val="95000"/>
                    <a:lumOff val="5000"/>
                  </a:schemeClr>
                </a:solidFill>
                <a:latin typeface="+mj-lt"/>
              </a:defRPr>
            </a:lvl2pPr>
            <a:lvl3pPr>
              <a:defRPr>
                <a:solidFill>
                  <a:schemeClr val="tx1">
                    <a:lumMod val="95000"/>
                    <a:lumOff val="5000"/>
                  </a:schemeClr>
                </a:solidFill>
                <a:latin typeface="+mj-lt"/>
              </a:defRPr>
            </a:lvl3pPr>
            <a:lvl4pPr>
              <a:defRPr>
                <a:solidFill>
                  <a:schemeClr val="tx1">
                    <a:lumMod val="95000"/>
                    <a:lumOff val="5000"/>
                  </a:schemeClr>
                </a:solidFill>
                <a:latin typeface="+mj-lt"/>
              </a:defRPr>
            </a:lvl4pPr>
            <a:lvl5pPr>
              <a:defRPr>
                <a:solidFill>
                  <a:schemeClr val="tx1">
                    <a:lumMod val="95000"/>
                    <a:lumOff val="5000"/>
                  </a:schemeClr>
                </a:solidFill>
                <a:latin typeface="+mj-l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u texte 4"/>
          <p:cNvSpPr>
            <a:spLocks noGrp="1"/>
          </p:cNvSpPr>
          <p:nvPr>
            <p:ph type="body" sz="quarter" idx="3"/>
          </p:nvPr>
        </p:nvSpPr>
        <p:spPr>
          <a:xfrm>
            <a:off x="6172200" y="1342766"/>
            <a:ext cx="5183188" cy="617837"/>
          </a:xfrm>
        </p:spPr>
        <p:txBody>
          <a:bodyPr anchor="b">
            <a:normAutofit/>
          </a:bodyPr>
          <a:lstStyle>
            <a:lvl1pPr marL="0" indent="0">
              <a:buNone/>
              <a:defRPr sz="2300" b="1">
                <a:solidFill>
                  <a:schemeClr val="tx1">
                    <a:lumMod val="95000"/>
                    <a:lumOff val="5000"/>
                  </a:schemeClr>
                </a:solidFill>
                <a:latin typeface="Eras Medium ITC" panose="020B06020305040208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090038"/>
            <a:ext cx="5183188" cy="4099625"/>
          </a:xfrm>
        </p:spPr>
        <p:txBody>
          <a:bodyPr/>
          <a:lstStyle>
            <a:lvl1pPr>
              <a:defRPr sz="2400">
                <a:solidFill>
                  <a:schemeClr val="tx1">
                    <a:lumMod val="95000"/>
                    <a:lumOff val="5000"/>
                  </a:schemeClr>
                </a:solidFill>
                <a:latin typeface="+mj-lt"/>
              </a:defRPr>
            </a:lvl1pPr>
            <a:lvl2pPr>
              <a:defRPr sz="2200">
                <a:solidFill>
                  <a:schemeClr val="tx1">
                    <a:lumMod val="95000"/>
                    <a:lumOff val="5000"/>
                  </a:schemeClr>
                </a:solidFill>
                <a:latin typeface="+mj-lt"/>
              </a:defRPr>
            </a:lvl2pPr>
            <a:lvl3pPr>
              <a:defRPr>
                <a:solidFill>
                  <a:schemeClr val="tx1">
                    <a:lumMod val="95000"/>
                    <a:lumOff val="5000"/>
                  </a:schemeClr>
                </a:solidFill>
                <a:latin typeface="+mj-lt"/>
              </a:defRPr>
            </a:lvl3pPr>
            <a:lvl4pPr>
              <a:defRPr>
                <a:solidFill>
                  <a:schemeClr val="tx1">
                    <a:lumMod val="95000"/>
                    <a:lumOff val="5000"/>
                  </a:schemeClr>
                </a:solidFill>
                <a:latin typeface="+mj-lt"/>
              </a:defRPr>
            </a:lvl4pPr>
            <a:lvl5pPr>
              <a:defRPr>
                <a:solidFill>
                  <a:schemeClr val="tx1">
                    <a:lumMod val="95000"/>
                    <a:lumOff val="5000"/>
                  </a:schemeClr>
                </a:solidFill>
                <a:latin typeface="+mj-l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12" name="Rectangle 11"/>
          <p:cNvSpPr/>
          <p:nvPr/>
        </p:nvSpPr>
        <p:spPr>
          <a:xfrm>
            <a:off x="66504" y="6475614"/>
            <a:ext cx="12045142" cy="307571"/>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3" name="Espace réservé de la date 3"/>
          <p:cNvSpPr>
            <a:spLocks noGrp="1"/>
          </p:cNvSpPr>
          <p:nvPr>
            <p:ph type="dt" sz="half" idx="10"/>
          </p:nvPr>
        </p:nvSpPr>
        <p:spPr>
          <a:xfrm>
            <a:off x="739833" y="6500554"/>
            <a:ext cx="2841567" cy="245860"/>
          </a:xfrm>
        </p:spPr>
        <p:txBody>
          <a:bodyPr/>
          <a:lstStyle>
            <a:lvl1pPr>
              <a:defRPr>
                <a:solidFill>
                  <a:schemeClr val="tx1">
                    <a:lumMod val="95000"/>
                    <a:lumOff val="5000"/>
                  </a:schemeClr>
                </a:solidFill>
                <a:latin typeface="Eras Light ITC" panose="020B0402030504020804" pitchFamily="34" charset="0"/>
              </a:defRPr>
            </a:lvl1pPr>
          </a:lstStyle>
          <a:p>
            <a:fld id="{A7DC1D92-99E6-4572-941E-E163EF64E30C}" type="datetimeFigureOut">
              <a:rPr lang="fr-BE" smtClean="0"/>
              <a:t>03-12-19</a:t>
            </a:fld>
            <a:endParaRPr lang="fr-BE"/>
          </a:p>
        </p:txBody>
      </p:sp>
      <p:sp>
        <p:nvSpPr>
          <p:cNvPr id="14" name="Espace réservé du pied de page 4"/>
          <p:cNvSpPr>
            <a:spLocks noGrp="1"/>
          </p:cNvSpPr>
          <p:nvPr>
            <p:ph type="ftr" sz="quarter" idx="11"/>
          </p:nvPr>
        </p:nvSpPr>
        <p:spPr>
          <a:xfrm>
            <a:off x="3690851" y="6517178"/>
            <a:ext cx="4572034" cy="245860"/>
          </a:xfrm>
        </p:spPr>
        <p:txBody>
          <a:bodyPr/>
          <a:lstStyle>
            <a:lvl1pPr>
              <a:defRPr>
                <a:solidFill>
                  <a:schemeClr val="tx1">
                    <a:lumMod val="95000"/>
                    <a:lumOff val="5000"/>
                  </a:schemeClr>
                </a:solidFill>
                <a:latin typeface="Eras Light ITC" panose="020B0402030504020804" pitchFamily="34" charset="0"/>
              </a:defRPr>
            </a:lvl1pPr>
          </a:lstStyle>
          <a:p>
            <a:endParaRPr lang="fr-BE"/>
          </a:p>
        </p:txBody>
      </p:sp>
      <p:sp>
        <p:nvSpPr>
          <p:cNvPr id="15" name="Espace réservé du numéro de diapositive 5"/>
          <p:cNvSpPr>
            <a:spLocks noGrp="1"/>
          </p:cNvSpPr>
          <p:nvPr>
            <p:ph type="sldNum" sz="quarter" idx="12"/>
          </p:nvPr>
        </p:nvSpPr>
        <p:spPr>
          <a:xfrm>
            <a:off x="8372337" y="6517180"/>
            <a:ext cx="2758405" cy="245860"/>
          </a:xfrm>
        </p:spPr>
        <p:txBody>
          <a:bodyPr/>
          <a:lstStyle>
            <a:lvl1pPr>
              <a:defRPr>
                <a:solidFill>
                  <a:schemeClr val="tx1">
                    <a:lumMod val="95000"/>
                    <a:lumOff val="5000"/>
                  </a:schemeClr>
                </a:solidFill>
                <a:latin typeface="Eras Light ITC" panose="020B0402030504020804" pitchFamily="34" charset="0"/>
              </a:defRPr>
            </a:lvl1pPr>
          </a:lstStyle>
          <a:p>
            <a:fld id="{F7AD7946-2025-461F-8570-D477B0B7C83F}" type="slidenum">
              <a:rPr lang="fr-BE" smtClean="0"/>
              <a:t>‹N°›</a:t>
            </a:fld>
            <a:endParaRPr lang="fr-BE"/>
          </a:p>
        </p:txBody>
      </p:sp>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2581" y="6521651"/>
            <a:ext cx="197057" cy="219970"/>
          </a:xfrm>
          <a:prstGeom prst="rect">
            <a:avLst/>
          </a:prstGeom>
        </p:spPr>
      </p:pic>
      <p:sp>
        <p:nvSpPr>
          <p:cNvPr id="21" name="Espace réservé du titre 1"/>
          <p:cNvSpPr>
            <a:spLocks noGrp="1"/>
          </p:cNvSpPr>
          <p:nvPr>
            <p:ph type="title"/>
          </p:nvPr>
        </p:nvSpPr>
        <p:spPr>
          <a:xfrm>
            <a:off x="751704" y="350595"/>
            <a:ext cx="11011458" cy="716691"/>
          </a:xfrm>
          <a:prstGeom prst="rect">
            <a:avLst/>
          </a:prstGeom>
        </p:spPr>
        <p:txBody>
          <a:bodyPr vert="horz" lIns="91440" tIns="45720" rIns="91440" bIns="45720" rtlCol="0" anchor="ctr">
            <a:normAutofit/>
          </a:bodyPr>
          <a:lstStyle>
            <a:lvl1pPr>
              <a:defRPr>
                <a:latin typeface="Tw Cen MT Condensed" panose="020B0606020104020203" pitchFamily="34" charset="0"/>
              </a:defRPr>
            </a:lvl1pPr>
          </a:lstStyle>
          <a:p>
            <a:r>
              <a:rPr lang="fr-FR" dirty="0" smtClean="0"/>
              <a:t>Modifiez le style du titre</a:t>
            </a:r>
            <a:endParaRPr lang="fr-BE" dirty="0"/>
          </a:p>
        </p:txBody>
      </p:sp>
      <p:cxnSp>
        <p:nvCxnSpPr>
          <p:cNvPr id="18" name="Connecteur droit 17"/>
          <p:cNvCxnSpPr/>
          <p:nvPr userDrawn="1"/>
        </p:nvCxnSpPr>
        <p:spPr>
          <a:xfrm>
            <a:off x="343930" y="350595"/>
            <a:ext cx="0" cy="71669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476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8" name="Rectangle 7"/>
          <p:cNvSpPr/>
          <p:nvPr/>
        </p:nvSpPr>
        <p:spPr>
          <a:xfrm>
            <a:off x="66504" y="6475614"/>
            <a:ext cx="12045142" cy="307571"/>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9" name="Espace réservé de la date 3"/>
          <p:cNvSpPr>
            <a:spLocks noGrp="1"/>
          </p:cNvSpPr>
          <p:nvPr>
            <p:ph type="dt" sz="half" idx="10"/>
          </p:nvPr>
        </p:nvSpPr>
        <p:spPr>
          <a:xfrm>
            <a:off x="739833" y="6500554"/>
            <a:ext cx="2841567" cy="245860"/>
          </a:xfrm>
        </p:spPr>
        <p:txBody>
          <a:bodyPr/>
          <a:lstStyle>
            <a:lvl1pPr>
              <a:defRPr>
                <a:solidFill>
                  <a:schemeClr val="tx1">
                    <a:lumMod val="95000"/>
                    <a:lumOff val="5000"/>
                  </a:schemeClr>
                </a:solidFill>
                <a:latin typeface="Eras Light ITC" panose="020B0402030504020804" pitchFamily="34" charset="0"/>
              </a:defRPr>
            </a:lvl1pPr>
          </a:lstStyle>
          <a:p>
            <a:fld id="{A7DC1D92-99E6-4572-941E-E163EF64E30C}" type="datetimeFigureOut">
              <a:rPr lang="fr-BE" smtClean="0"/>
              <a:t>03-12-19</a:t>
            </a:fld>
            <a:endParaRPr lang="fr-BE"/>
          </a:p>
        </p:txBody>
      </p:sp>
      <p:sp>
        <p:nvSpPr>
          <p:cNvPr id="10" name="Espace réservé du pied de page 4"/>
          <p:cNvSpPr>
            <a:spLocks noGrp="1"/>
          </p:cNvSpPr>
          <p:nvPr>
            <p:ph type="ftr" sz="quarter" idx="11"/>
          </p:nvPr>
        </p:nvSpPr>
        <p:spPr>
          <a:xfrm>
            <a:off x="3690851" y="6517178"/>
            <a:ext cx="4572034" cy="245860"/>
          </a:xfrm>
        </p:spPr>
        <p:txBody>
          <a:bodyPr/>
          <a:lstStyle>
            <a:lvl1pPr>
              <a:defRPr>
                <a:solidFill>
                  <a:schemeClr val="tx1">
                    <a:lumMod val="95000"/>
                    <a:lumOff val="5000"/>
                  </a:schemeClr>
                </a:solidFill>
                <a:latin typeface="Eras Light ITC" panose="020B0402030504020804" pitchFamily="34" charset="0"/>
              </a:defRPr>
            </a:lvl1pPr>
          </a:lstStyle>
          <a:p>
            <a:endParaRPr lang="fr-BE"/>
          </a:p>
        </p:txBody>
      </p:sp>
      <p:sp>
        <p:nvSpPr>
          <p:cNvPr id="11" name="Espace réservé du numéro de diapositive 5"/>
          <p:cNvSpPr>
            <a:spLocks noGrp="1"/>
          </p:cNvSpPr>
          <p:nvPr>
            <p:ph type="sldNum" sz="quarter" idx="12"/>
          </p:nvPr>
        </p:nvSpPr>
        <p:spPr>
          <a:xfrm>
            <a:off x="8372337" y="6517180"/>
            <a:ext cx="2758405" cy="245860"/>
          </a:xfrm>
        </p:spPr>
        <p:txBody>
          <a:bodyPr/>
          <a:lstStyle>
            <a:lvl1pPr>
              <a:defRPr>
                <a:solidFill>
                  <a:schemeClr val="tx1">
                    <a:lumMod val="95000"/>
                    <a:lumOff val="5000"/>
                  </a:schemeClr>
                </a:solidFill>
                <a:latin typeface="Eras Light ITC" panose="020B0402030504020804" pitchFamily="34" charset="0"/>
              </a:defRPr>
            </a:lvl1pPr>
          </a:lstStyle>
          <a:p>
            <a:fld id="{F7AD7946-2025-461F-8570-D477B0B7C83F}" type="slidenum">
              <a:rPr lang="fr-BE" smtClean="0"/>
              <a:t>‹N°›</a:t>
            </a:fld>
            <a:endParaRPr lang="fr-BE"/>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2579" y="6521651"/>
            <a:ext cx="197057" cy="219970"/>
          </a:xfrm>
          <a:prstGeom prst="rect">
            <a:avLst/>
          </a:prstGeom>
        </p:spPr>
      </p:pic>
      <p:sp>
        <p:nvSpPr>
          <p:cNvPr id="17" name="Espace réservé du titre 1"/>
          <p:cNvSpPr>
            <a:spLocks noGrp="1"/>
          </p:cNvSpPr>
          <p:nvPr>
            <p:ph type="title"/>
          </p:nvPr>
        </p:nvSpPr>
        <p:spPr>
          <a:xfrm>
            <a:off x="343929" y="350595"/>
            <a:ext cx="11075013" cy="716691"/>
          </a:xfrm>
          <a:prstGeom prst="rect">
            <a:avLst/>
          </a:prstGeom>
        </p:spPr>
        <p:txBody>
          <a:bodyPr vert="horz" lIns="91440" tIns="45720" rIns="91440" bIns="45720" rtlCol="0" anchor="ctr">
            <a:normAutofit/>
          </a:bodyPr>
          <a:lstStyle>
            <a:lvl1pPr>
              <a:defRPr>
                <a:latin typeface="Eras Medium ITC" panose="020B0602030504020804" pitchFamily="34" charset="0"/>
              </a:defRPr>
            </a:lvl1pPr>
          </a:lstStyle>
          <a:p>
            <a:r>
              <a:rPr lang="fr-FR" smtClean="0"/>
              <a:t>Modifiez le style du titre</a:t>
            </a:r>
            <a:endParaRPr lang="fr-BE" dirty="0"/>
          </a:p>
        </p:txBody>
      </p:sp>
    </p:spTree>
    <p:extLst>
      <p:ext uri="{BB962C8B-B14F-4D97-AF65-F5344CB8AC3E}">
        <p14:creationId xmlns:p14="http://schemas.microsoft.com/office/powerpoint/2010/main" val="48235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8" name="Rectangle 7"/>
          <p:cNvSpPr/>
          <p:nvPr/>
        </p:nvSpPr>
        <p:spPr>
          <a:xfrm>
            <a:off x="66504" y="6475614"/>
            <a:ext cx="12045142" cy="307571"/>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9" name="Espace réservé de la date 3"/>
          <p:cNvSpPr>
            <a:spLocks noGrp="1"/>
          </p:cNvSpPr>
          <p:nvPr>
            <p:ph type="dt" sz="half" idx="10"/>
          </p:nvPr>
        </p:nvSpPr>
        <p:spPr>
          <a:xfrm>
            <a:off x="739833" y="6500554"/>
            <a:ext cx="2841567" cy="245860"/>
          </a:xfrm>
        </p:spPr>
        <p:txBody>
          <a:bodyPr/>
          <a:lstStyle>
            <a:lvl1pPr>
              <a:defRPr>
                <a:solidFill>
                  <a:schemeClr val="tx1">
                    <a:lumMod val="95000"/>
                    <a:lumOff val="5000"/>
                  </a:schemeClr>
                </a:solidFill>
                <a:latin typeface="Eras Light ITC" panose="020B0402030504020804" pitchFamily="34" charset="0"/>
              </a:defRPr>
            </a:lvl1pPr>
          </a:lstStyle>
          <a:p>
            <a:fld id="{A7DC1D92-99E6-4572-941E-E163EF64E30C}" type="datetimeFigureOut">
              <a:rPr lang="fr-BE" smtClean="0"/>
              <a:t>03-12-19</a:t>
            </a:fld>
            <a:endParaRPr lang="fr-BE"/>
          </a:p>
        </p:txBody>
      </p:sp>
      <p:sp>
        <p:nvSpPr>
          <p:cNvPr id="10" name="Espace réservé du pied de page 4"/>
          <p:cNvSpPr>
            <a:spLocks noGrp="1"/>
          </p:cNvSpPr>
          <p:nvPr>
            <p:ph type="ftr" sz="quarter" idx="11"/>
          </p:nvPr>
        </p:nvSpPr>
        <p:spPr>
          <a:xfrm>
            <a:off x="3690851" y="6517178"/>
            <a:ext cx="4572034" cy="245860"/>
          </a:xfrm>
        </p:spPr>
        <p:txBody>
          <a:bodyPr/>
          <a:lstStyle>
            <a:lvl1pPr>
              <a:defRPr>
                <a:solidFill>
                  <a:schemeClr val="tx1">
                    <a:lumMod val="95000"/>
                    <a:lumOff val="5000"/>
                  </a:schemeClr>
                </a:solidFill>
                <a:latin typeface="Eras Light ITC" panose="020B0402030504020804" pitchFamily="34" charset="0"/>
              </a:defRPr>
            </a:lvl1pPr>
          </a:lstStyle>
          <a:p>
            <a:endParaRPr lang="fr-BE"/>
          </a:p>
        </p:txBody>
      </p:sp>
      <p:sp>
        <p:nvSpPr>
          <p:cNvPr id="11" name="Espace réservé du numéro de diapositive 5"/>
          <p:cNvSpPr>
            <a:spLocks noGrp="1"/>
          </p:cNvSpPr>
          <p:nvPr>
            <p:ph type="sldNum" sz="quarter" idx="12"/>
          </p:nvPr>
        </p:nvSpPr>
        <p:spPr>
          <a:xfrm>
            <a:off x="8372337" y="6517180"/>
            <a:ext cx="2758405" cy="245860"/>
          </a:xfrm>
        </p:spPr>
        <p:txBody>
          <a:bodyPr/>
          <a:lstStyle>
            <a:lvl1pPr>
              <a:defRPr>
                <a:solidFill>
                  <a:schemeClr val="tx1">
                    <a:lumMod val="95000"/>
                    <a:lumOff val="5000"/>
                  </a:schemeClr>
                </a:solidFill>
                <a:latin typeface="Eras Light ITC" panose="020B0402030504020804" pitchFamily="34" charset="0"/>
              </a:defRPr>
            </a:lvl1pPr>
          </a:lstStyle>
          <a:p>
            <a:fld id="{F7AD7946-2025-461F-8570-D477B0B7C83F}" type="slidenum">
              <a:rPr lang="fr-BE" smtClean="0"/>
              <a:t>‹N°›</a:t>
            </a:fld>
            <a:endParaRPr lang="fr-BE"/>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2579" y="6521651"/>
            <a:ext cx="197057" cy="219970"/>
          </a:xfrm>
          <a:prstGeom prst="rect">
            <a:avLst/>
          </a:prstGeom>
        </p:spPr>
      </p:pic>
    </p:spTree>
    <p:extLst>
      <p:ext uri="{BB962C8B-B14F-4D97-AF65-F5344CB8AC3E}">
        <p14:creationId xmlns:p14="http://schemas.microsoft.com/office/powerpoint/2010/main" val="40719545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09832" y="164757"/>
            <a:ext cx="10943968" cy="716691"/>
          </a:xfrm>
          <a:prstGeom prst="rect">
            <a:avLst/>
          </a:prstGeom>
        </p:spPr>
        <p:txBody>
          <a:bodyPr vert="horz" lIns="91440" tIns="45720" rIns="91440" bIns="45720" rtlCol="0" anchor="ctr">
            <a:normAutofit/>
          </a:bodyPr>
          <a:lstStyle/>
          <a:p>
            <a:r>
              <a:rPr lang="fr-FR" dirty="0" smtClean="0"/>
              <a:t>Modifiez le style du titre</a:t>
            </a:r>
            <a:endParaRPr lang="fr-BE" dirty="0"/>
          </a:p>
        </p:txBody>
      </p:sp>
      <p:sp>
        <p:nvSpPr>
          <p:cNvPr id="3" name="Espace réservé du texte 2"/>
          <p:cNvSpPr>
            <a:spLocks noGrp="1"/>
          </p:cNvSpPr>
          <p:nvPr>
            <p:ph type="body" idx="1"/>
          </p:nvPr>
        </p:nvSpPr>
        <p:spPr>
          <a:xfrm>
            <a:off x="838200" y="1112108"/>
            <a:ext cx="10515600" cy="5064855"/>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A7DC1D92-99E6-4572-941E-E163EF64E30C}" type="datetimeFigureOut">
              <a:rPr lang="fr-BE" smtClean="0"/>
              <a:t>03-12-19</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95000"/>
                    <a:lumOff val="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95000"/>
                    <a:lumOff val="5000"/>
                  </a:schemeClr>
                </a:solidFill>
              </a:defRPr>
            </a:lvl1pPr>
          </a:lstStyle>
          <a:p>
            <a:fld id="{F7AD7946-2025-461F-8570-D477B0B7C83F}" type="slidenum">
              <a:rPr lang="fr-BE" smtClean="0"/>
              <a:t>‹N°›</a:t>
            </a:fld>
            <a:endParaRPr lang="fr-BE"/>
          </a:p>
        </p:txBody>
      </p:sp>
    </p:spTree>
    <p:extLst>
      <p:ext uri="{BB962C8B-B14F-4D97-AF65-F5344CB8AC3E}">
        <p14:creationId xmlns:p14="http://schemas.microsoft.com/office/powerpoint/2010/main" val="3430956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fr-BE" sz="4400" kern="1200" spc="250" baseline="0">
          <a:solidFill>
            <a:schemeClr val="accent3">
              <a:lumMod val="50000"/>
            </a:schemeClr>
          </a:solidFill>
          <a:latin typeface="Eras Medium ITC" panose="020B06020305040208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350759"/>
            <a:ext cx="9144000" cy="962706"/>
          </a:xfrm>
        </p:spPr>
        <p:txBody>
          <a:bodyPr/>
          <a:lstStyle/>
          <a:p>
            <a:r>
              <a:rPr lang="fr-BE" dirty="0" smtClean="0"/>
              <a:t>L’entrée à l’école maternelle</a:t>
            </a:r>
            <a:endParaRPr lang="fr-BE" dirty="0"/>
          </a:p>
        </p:txBody>
      </p:sp>
      <p:sp>
        <p:nvSpPr>
          <p:cNvPr id="3" name="Sous-titre 2"/>
          <p:cNvSpPr>
            <a:spLocks noGrp="1"/>
          </p:cNvSpPr>
          <p:nvPr>
            <p:ph type="subTitle" idx="1"/>
          </p:nvPr>
        </p:nvSpPr>
        <p:spPr>
          <a:xfrm>
            <a:off x="1524000" y="3935656"/>
            <a:ext cx="9144000" cy="1180627"/>
          </a:xfrm>
        </p:spPr>
        <p:txBody>
          <a:bodyPr/>
          <a:lstStyle/>
          <a:p>
            <a:r>
              <a:rPr lang="fr-BE" dirty="0" smtClean="0"/>
              <a:t>Quelles pratiques ? Quelles conditions ? Quelles pistes d’action ?</a:t>
            </a:r>
            <a:endParaRPr lang="fr-BE" dirty="0"/>
          </a:p>
        </p:txBody>
      </p:sp>
      <p:cxnSp>
        <p:nvCxnSpPr>
          <p:cNvPr id="5" name="Connecteur droit 4"/>
          <p:cNvCxnSpPr/>
          <p:nvPr/>
        </p:nvCxnSpPr>
        <p:spPr>
          <a:xfrm>
            <a:off x="3422822" y="3553804"/>
            <a:ext cx="5239264"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9" name="Sous-titre 2"/>
          <p:cNvSpPr txBox="1">
            <a:spLocks/>
          </p:cNvSpPr>
          <p:nvPr/>
        </p:nvSpPr>
        <p:spPr>
          <a:xfrm>
            <a:off x="1866968" y="5639652"/>
            <a:ext cx="9977120" cy="5004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r"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kumimoji="0" lang="fr-FR" sz="1600" b="1" i="0" u="none" strike="noStrike" kern="1200" cap="all" spc="200" normalizeH="0" baseline="0" noProof="0" dirty="0" smtClean="0">
                <a:ln>
                  <a:noFill/>
                </a:ln>
                <a:solidFill>
                  <a:srgbClr val="455F51"/>
                </a:solidFill>
                <a:effectLst/>
                <a:uLnTx/>
                <a:uFillTx/>
                <a:latin typeface="Calibri Light" panose="020F0302020204030204"/>
                <a:ea typeface="+mn-ea"/>
                <a:cs typeface="+mn-cs"/>
              </a:rPr>
              <a:t>Marie Housen,</a:t>
            </a:r>
            <a:r>
              <a:rPr kumimoji="0" lang="fr-FR" sz="1600" b="1" i="0" u="none" strike="noStrike" kern="1200" cap="all" spc="200" normalizeH="0" noProof="0" dirty="0" smtClean="0">
                <a:ln>
                  <a:noFill/>
                </a:ln>
                <a:solidFill>
                  <a:srgbClr val="455F51"/>
                </a:solidFill>
                <a:effectLst/>
                <a:uLnTx/>
                <a:uFillTx/>
                <a:latin typeface="Calibri Light" panose="020F0302020204030204"/>
                <a:ea typeface="+mn-ea"/>
                <a:cs typeface="+mn-cs"/>
              </a:rPr>
              <a:t> doctorante</a:t>
            </a:r>
            <a:endParaRPr kumimoji="0" lang="fr-FR" sz="900" b="0" i="0" u="none" strike="noStrike" kern="1200" cap="all" spc="200" normalizeH="0" baseline="0" noProof="0" dirty="0">
              <a:ln>
                <a:noFill/>
              </a:ln>
              <a:solidFill>
                <a:srgbClr val="455F51"/>
              </a:solidFill>
              <a:effectLst/>
              <a:uLnTx/>
              <a:uFillTx/>
              <a:latin typeface="Calibri Light" panose="020F0302020204030204"/>
              <a:ea typeface="+mn-ea"/>
              <a:cs typeface="+mn-cs"/>
            </a:endParaRPr>
          </a:p>
        </p:txBody>
      </p:sp>
      <p:sp>
        <p:nvSpPr>
          <p:cNvPr id="10" name="Rectangle 9"/>
          <p:cNvSpPr/>
          <p:nvPr/>
        </p:nvSpPr>
        <p:spPr>
          <a:xfrm>
            <a:off x="3855308" y="6269073"/>
            <a:ext cx="8246076" cy="548868"/>
          </a:xfrm>
          <a:prstGeom prst="rect">
            <a:avLst/>
          </a:prstGeom>
        </p:spPr>
        <p:txBody>
          <a:bodyPr wrap="square">
            <a:spAutoFit/>
          </a:bodyPr>
          <a:lstStyle/>
          <a:p>
            <a:pPr lvl="0" algn="r">
              <a:lnSpc>
                <a:spcPct val="90000"/>
              </a:lnSpc>
              <a:spcBef>
                <a:spcPts val="1200"/>
              </a:spcBef>
              <a:spcAft>
                <a:spcPts val="200"/>
              </a:spcAft>
              <a:buClr>
                <a:srgbClr val="99CB38"/>
              </a:buClr>
              <a:buSzPct val="100000"/>
              <a:defRPr/>
            </a:pPr>
            <a:r>
              <a:rPr lang="fr-FR" sz="1050" cap="all" spc="200" dirty="0">
                <a:solidFill>
                  <a:srgbClr val="455F51"/>
                </a:solidFill>
                <a:latin typeface="Calibri Light" panose="020F0302020204030204"/>
              </a:rPr>
              <a:t>Sous la direction de </a:t>
            </a:r>
            <a:r>
              <a:rPr lang="fr-FR" sz="1050" b="1" cap="all" spc="200" dirty="0">
                <a:solidFill>
                  <a:srgbClr val="455F51"/>
                </a:solidFill>
                <a:latin typeface="Calibri Light" panose="020F0302020204030204"/>
              </a:rPr>
              <a:t>Florence Pirard </a:t>
            </a:r>
            <a:r>
              <a:rPr lang="fr-FR" sz="1050" cap="all" spc="200" dirty="0">
                <a:solidFill>
                  <a:srgbClr val="455F51"/>
                </a:solidFill>
                <a:latin typeface="Calibri Light" panose="020F0302020204030204"/>
              </a:rPr>
              <a:t>en collaboration avec </a:t>
            </a:r>
            <a:r>
              <a:rPr lang="fr-FR" sz="1050" b="1" cap="all" spc="200" dirty="0">
                <a:solidFill>
                  <a:srgbClr val="455F51"/>
                </a:solidFill>
                <a:latin typeface="Calibri Light" panose="020F0302020204030204"/>
              </a:rPr>
              <a:t>Christian </a:t>
            </a:r>
            <a:r>
              <a:rPr lang="fr-FR" sz="1050" b="1" cap="all" spc="200" dirty="0" err="1" smtClean="0">
                <a:solidFill>
                  <a:srgbClr val="455F51"/>
                </a:solidFill>
                <a:latin typeface="Calibri Light" panose="020F0302020204030204"/>
              </a:rPr>
              <a:t>Monseur</a:t>
            </a:r>
            <a:endParaRPr lang="fr-FR" sz="1050" b="1" cap="all" spc="200" dirty="0">
              <a:solidFill>
                <a:srgbClr val="455F51"/>
              </a:solidFill>
              <a:latin typeface="Calibri Light" panose="020F0302020204030204"/>
            </a:endParaRPr>
          </a:p>
          <a:p>
            <a:pPr lvl="0" algn="r">
              <a:lnSpc>
                <a:spcPct val="90000"/>
              </a:lnSpc>
              <a:spcBef>
                <a:spcPts val="1200"/>
              </a:spcBef>
              <a:spcAft>
                <a:spcPts val="200"/>
              </a:spcAft>
              <a:buClr>
                <a:srgbClr val="99CB38"/>
              </a:buClr>
              <a:buSzPct val="100000"/>
              <a:defRPr/>
            </a:pPr>
            <a:r>
              <a:rPr lang="fr-FR" sz="950" cap="all" spc="200" dirty="0">
                <a:solidFill>
                  <a:srgbClr val="455F51"/>
                </a:solidFill>
                <a:latin typeface="Calibri Light" panose="020F0302020204030204"/>
              </a:rPr>
              <a:t>Avec la participation De </a:t>
            </a:r>
            <a:r>
              <a:rPr lang="fr-FR" sz="950" cap="all" spc="200" dirty="0" smtClean="0">
                <a:solidFill>
                  <a:srgbClr val="455F51"/>
                </a:solidFill>
                <a:latin typeface="Calibri Light" panose="020F0302020204030204"/>
              </a:rPr>
              <a:t>: </a:t>
            </a:r>
            <a:r>
              <a:rPr lang="fr-FR" sz="950" b="1" cap="all" spc="200" dirty="0" smtClean="0">
                <a:solidFill>
                  <a:srgbClr val="455F51"/>
                </a:solidFill>
                <a:latin typeface="Calibri Light" panose="020F0302020204030204"/>
              </a:rPr>
              <a:t>Élodie Royen,</a:t>
            </a:r>
            <a:r>
              <a:rPr lang="fr-FR" sz="950" cap="all" spc="200" dirty="0" smtClean="0">
                <a:solidFill>
                  <a:srgbClr val="455F51"/>
                </a:solidFill>
                <a:latin typeface="Calibri Light" panose="020F0302020204030204"/>
              </a:rPr>
              <a:t> </a:t>
            </a:r>
            <a:r>
              <a:rPr lang="fr-FR" sz="950" b="1" cap="all" spc="200" dirty="0">
                <a:solidFill>
                  <a:srgbClr val="455F51"/>
                </a:solidFill>
                <a:latin typeface="Calibri Light" panose="020F0302020204030204"/>
              </a:rPr>
              <a:t>Silvana Guarneri</a:t>
            </a:r>
            <a:r>
              <a:rPr lang="fr-FR" sz="950" cap="all" spc="200" dirty="0">
                <a:solidFill>
                  <a:srgbClr val="455F51"/>
                </a:solidFill>
                <a:latin typeface="Calibri Light" panose="020F0302020204030204"/>
              </a:rPr>
              <a:t>, </a:t>
            </a:r>
            <a:r>
              <a:rPr lang="fr-FR" sz="950" b="1" cap="all" spc="200" dirty="0">
                <a:solidFill>
                  <a:srgbClr val="455F51"/>
                </a:solidFill>
                <a:latin typeface="Calibri Light" panose="020F0302020204030204"/>
              </a:rPr>
              <a:t>Isabelle Lambert </a:t>
            </a:r>
            <a:r>
              <a:rPr lang="fr-FR" sz="950" cap="all" spc="200" dirty="0">
                <a:solidFill>
                  <a:srgbClr val="455F51"/>
                </a:solidFill>
                <a:latin typeface="Calibri Light" panose="020F0302020204030204"/>
              </a:rPr>
              <a:t>ET </a:t>
            </a:r>
            <a:r>
              <a:rPr lang="fr-FR" sz="950" b="1" cap="all" spc="200" dirty="0">
                <a:solidFill>
                  <a:srgbClr val="455F51"/>
                </a:solidFill>
                <a:latin typeface="Calibri Light" panose="020F0302020204030204"/>
              </a:rPr>
              <a:t>Bérangère Laurent</a:t>
            </a:r>
          </a:p>
        </p:txBody>
      </p:sp>
      <p:sp>
        <p:nvSpPr>
          <p:cNvPr id="11" name="Espace réservé du pied de page 6"/>
          <p:cNvSpPr>
            <a:spLocks noGrp="1"/>
          </p:cNvSpPr>
          <p:nvPr>
            <p:ph type="ftr" sz="quarter" idx="11"/>
          </p:nvPr>
        </p:nvSpPr>
        <p:spPr>
          <a:xfrm>
            <a:off x="0" y="6268791"/>
            <a:ext cx="3196528" cy="5062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all" spc="0" normalizeH="0" baseline="0" noProof="0" dirty="0" smtClean="0">
                <a:ln>
                  <a:noFill/>
                </a:ln>
                <a:solidFill>
                  <a:schemeClr val="accent3"/>
                </a:solidFill>
                <a:effectLst/>
                <a:uLnTx/>
                <a:uFillTx/>
                <a:latin typeface="Tw Cen MT Condensed" panose="020B0606020104020203" pitchFamily="34" charset="0"/>
              </a:rPr>
              <a:t>UR </a:t>
            </a:r>
            <a:r>
              <a:rPr kumimoji="0" lang="fr-FR" sz="1800" b="0" i="0" u="none" strike="noStrike" kern="1200" cap="all" spc="0" normalizeH="0" baseline="0" noProof="0" dirty="0" err="1" smtClean="0">
                <a:ln>
                  <a:noFill/>
                </a:ln>
                <a:solidFill>
                  <a:schemeClr val="accent3"/>
                </a:solidFill>
                <a:effectLst/>
                <a:uLnTx/>
                <a:uFillTx/>
                <a:latin typeface="Tw Cen MT Condensed" panose="020B0606020104020203" pitchFamily="34" charset="0"/>
              </a:rPr>
              <a:t>DIDACTI</a:t>
            </a:r>
            <a:r>
              <a:rPr kumimoji="0" lang="fr-FR" sz="1800" b="0" i="0" u="none" strike="noStrike" kern="1200" cap="none" spc="0" normalizeH="0" baseline="0" noProof="0" dirty="0" err="1" smtClean="0">
                <a:ln>
                  <a:noFill/>
                </a:ln>
                <a:solidFill>
                  <a:schemeClr val="accent3"/>
                </a:solidFill>
                <a:effectLst/>
                <a:uLnTx/>
                <a:uFillTx/>
                <a:latin typeface="Tw Cen MT Condensed" panose="020B0606020104020203" pitchFamily="34" charset="0"/>
              </a:rPr>
              <a:t>fen</a:t>
            </a:r>
            <a:r>
              <a:rPr kumimoji="0" lang="fr-FR" sz="1800" b="0" i="0" u="none" strike="noStrike" kern="1200" cap="all" spc="0" normalizeH="0" baseline="0" noProof="0" dirty="0" smtClean="0">
                <a:ln>
                  <a:noFill/>
                </a:ln>
                <a:solidFill>
                  <a:schemeClr val="accent3"/>
                </a:solidFill>
                <a:effectLst/>
                <a:uLnTx/>
                <a:uFillTx/>
                <a:latin typeface="Tw Cen MT Condensed" panose="020B0606020104020203" pitchFamily="34" charset="0"/>
              </a:rPr>
              <a:t> - UR Enfances - Unité PERF</a:t>
            </a:r>
            <a:endParaRPr kumimoji="0" lang="en-US" sz="1800" b="0" i="0" u="none" strike="noStrike" kern="1200" cap="all" spc="0" normalizeH="0" baseline="0" noProof="0" dirty="0">
              <a:ln>
                <a:noFill/>
              </a:ln>
              <a:solidFill>
                <a:schemeClr val="accent3"/>
              </a:solidFill>
              <a:effectLst/>
              <a:uLnTx/>
              <a:uFillTx/>
              <a:latin typeface="Tw Cen MT Condensed" panose="020B0606020104020203" pitchFamily="34" charset="0"/>
            </a:endParaRPr>
          </a:p>
        </p:txBody>
      </p:sp>
    </p:spTree>
    <p:extLst>
      <p:ext uri="{BB962C8B-B14F-4D97-AF65-F5344CB8AC3E}">
        <p14:creationId xmlns:p14="http://schemas.microsoft.com/office/powerpoint/2010/main" val="1374376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smtClean="0"/>
              <a:t>La transition : une question clé</a:t>
            </a:r>
            <a:endParaRPr lang="fr-BE" dirty="0"/>
          </a:p>
        </p:txBody>
      </p:sp>
      <p:sp>
        <p:nvSpPr>
          <p:cNvPr id="8" name="Ellipse 7"/>
          <p:cNvSpPr/>
          <p:nvPr/>
        </p:nvSpPr>
        <p:spPr>
          <a:xfrm>
            <a:off x="5748979" y="2968089"/>
            <a:ext cx="2160000" cy="2160000"/>
          </a:xfrm>
          <a:prstGeom prst="ellipse">
            <a:avLst/>
          </a:prstGeom>
          <a:solidFill>
            <a:schemeClr val="accent2">
              <a:lumMod val="20000"/>
              <a:lumOff val="80000"/>
            </a:schemeClr>
          </a:solidFill>
          <a:ln w="762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Image 6"/>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7251" r="9064" b="14035"/>
          <a:stretch/>
        </p:blipFill>
        <p:spPr>
          <a:xfrm>
            <a:off x="6197658" y="3340663"/>
            <a:ext cx="1338445" cy="1374925"/>
          </a:xfrm>
          <a:prstGeom prst="rect">
            <a:avLst/>
          </a:prstGeom>
        </p:spPr>
      </p:pic>
      <p:cxnSp>
        <p:nvCxnSpPr>
          <p:cNvPr id="9" name="Connecteur droit 8"/>
          <p:cNvCxnSpPr/>
          <p:nvPr/>
        </p:nvCxnSpPr>
        <p:spPr>
          <a:xfrm>
            <a:off x="4760821" y="3002134"/>
            <a:ext cx="1084153" cy="52357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2979293" y="1902799"/>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Espace réservé du contenu 1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90413" y="2026365"/>
            <a:ext cx="577760" cy="666439"/>
          </a:xfrm>
        </p:spPr>
      </p:pic>
      <p:sp>
        <p:nvSpPr>
          <p:cNvPr id="14" name="ZoneTexte 13"/>
          <p:cNvSpPr txBox="1"/>
          <p:nvPr/>
        </p:nvSpPr>
        <p:spPr>
          <a:xfrm>
            <a:off x="3145002" y="2692804"/>
            <a:ext cx="1468582" cy="646331"/>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Période déterminante</a:t>
            </a:r>
            <a:endParaRPr lang="fr-FR" dirty="0">
              <a:solidFill>
                <a:schemeClr val="tx1">
                  <a:lumMod val="65000"/>
                  <a:lumOff val="35000"/>
                </a:schemeClr>
              </a:solidFill>
              <a:latin typeface="Tw Cen MT" panose="020B0602020104020603" pitchFamily="34" charset="0"/>
            </a:endParaRPr>
          </a:p>
        </p:txBody>
      </p:sp>
      <p:sp>
        <p:nvSpPr>
          <p:cNvPr id="11" name="Ellipse 10"/>
          <p:cNvSpPr/>
          <p:nvPr/>
        </p:nvSpPr>
        <p:spPr>
          <a:xfrm>
            <a:off x="986837" y="2588125"/>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2" name="Connecteur droit 11"/>
          <p:cNvCxnSpPr/>
          <p:nvPr/>
        </p:nvCxnSpPr>
        <p:spPr>
          <a:xfrm flipV="1">
            <a:off x="2352158" y="2769380"/>
            <a:ext cx="627135" cy="19871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890145" y="2846460"/>
            <a:ext cx="1633383"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le développement </a:t>
            </a:r>
            <a:r>
              <a:rPr lang="fr-FR" dirty="0" smtClean="0">
                <a:solidFill>
                  <a:schemeClr val="tx1">
                    <a:lumMod val="65000"/>
                    <a:lumOff val="35000"/>
                  </a:schemeClr>
                </a:solidFill>
                <a:latin typeface="Tw Cen MT" panose="020B0602020104020603" pitchFamily="34" charset="0"/>
              </a:rPr>
              <a:t>socio-affectif</a:t>
            </a:r>
            <a:endParaRPr lang="fr-FR" dirty="0">
              <a:solidFill>
                <a:schemeClr val="tx1">
                  <a:lumMod val="65000"/>
                  <a:lumOff val="35000"/>
                </a:schemeClr>
              </a:solidFill>
              <a:latin typeface="Tw Cen MT" panose="020B0602020104020603" pitchFamily="34" charset="0"/>
            </a:endParaRPr>
          </a:p>
        </p:txBody>
      </p:sp>
      <p:sp>
        <p:nvSpPr>
          <p:cNvPr id="16" name="Ellipse 15"/>
          <p:cNvSpPr/>
          <p:nvPr/>
        </p:nvSpPr>
        <p:spPr>
          <a:xfrm>
            <a:off x="1144403" y="4717749"/>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ZoneTexte 16"/>
          <p:cNvSpPr txBox="1"/>
          <p:nvPr/>
        </p:nvSpPr>
        <p:spPr>
          <a:xfrm>
            <a:off x="1096057" y="5015079"/>
            <a:ext cx="1536692"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la réussite scolaire</a:t>
            </a:r>
            <a:endParaRPr lang="fr-FR" dirty="0">
              <a:solidFill>
                <a:schemeClr val="tx1">
                  <a:lumMod val="65000"/>
                  <a:lumOff val="35000"/>
                </a:schemeClr>
              </a:solidFill>
              <a:latin typeface="Tw Cen MT" panose="020B0602020104020603" pitchFamily="34" charset="0"/>
            </a:endParaRPr>
          </a:p>
        </p:txBody>
      </p:sp>
      <p:cxnSp>
        <p:nvCxnSpPr>
          <p:cNvPr id="18" name="Connecteur droit 17"/>
          <p:cNvCxnSpPr/>
          <p:nvPr/>
        </p:nvCxnSpPr>
        <p:spPr>
          <a:xfrm flipV="1">
            <a:off x="2236457" y="3597470"/>
            <a:ext cx="1230079" cy="122066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3676457" y="4303088"/>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ZoneTexte 19"/>
          <p:cNvSpPr txBox="1"/>
          <p:nvPr/>
        </p:nvSpPr>
        <p:spPr>
          <a:xfrm>
            <a:off x="3656265" y="4561423"/>
            <a:ext cx="1536692"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la continuité des acquis</a:t>
            </a:r>
            <a:endParaRPr lang="fr-FR" dirty="0">
              <a:solidFill>
                <a:schemeClr val="tx1">
                  <a:lumMod val="65000"/>
                  <a:lumOff val="35000"/>
                </a:schemeClr>
              </a:solidFill>
              <a:latin typeface="Tw Cen MT" panose="020B0602020104020603" pitchFamily="34" charset="0"/>
            </a:endParaRPr>
          </a:p>
        </p:txBody>
      </p:sp>
      <p:cxnSp>
        <p:nvCxnSpPr>
          <p:cNvPr id="21" name="Connecteur droit 20"/>
          <p:cNvCxnSpPr/>
          <p:nvPr/>
        </p:nvCxnSpPr>
        <p:spPr>
          <a:xfrm flipH="1" flipV="1">
            <a:off x="4099058" y="3673322"/>
            <a:ext cx="168144" cy="64800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7777018" y="3597470"/>
            <a:ext cx="824650" cy="25249"/>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8592430" y="2778378"/>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7" name="Imag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0712" y="2975362"/>
            <a:ext cx="1005732" cy="1424258"/>
          </a:xfrm>
          <a:prstGeom prst="rect">
            <a:avLst/>
          </a:prstGeom>
        </p:spPr>
      </p:pic>
    </p:spTree>
    <p:extLst>
      <p:ext uri="{BB962C8B-B14F-4D97-AF65-F5344CB8AC3E}">
        <p14:creationId xmlns:p14="http://schemas.microsoft.com/office/powerpoint/2010/main" val="4054143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smtClean="0"/>
              <a:t>La transition : une question clé</a:t>
            </a:r>
            <a:endParaRPr lang="fr-BE" dirty="0"/>
          </a:p>
        </p:txBody>
      </p:sp>
      <p:sp>
        <p:nvSpPr>
          <p:cNvPr id="8" name="Ellipse 7"/>
          <p:cNvSpPr/>
          <p:nvPr/>
        </p:nvSpPr>
        <p:spPr>
          <a:xfrm>
            <a:off x="5748979" y="2968089"/>
            <a:ext cx="2160000" cy="2160000"/>
          </a:xfrm>
          <a:prstGeom prst="ellipse">
            <a:avLst/>
          </a:prstGeom>
          <a:solidFill>
            <a:schemeClr val="accent2">
              <a:lumMod val="20000"/>
              <a:lumOff val="80000"/>
            </a:schemeClr>
          </a:solidFill>
          <a:ln w="762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Image 6"/>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7251" r="9064" b="14035"/>
          <a:stretch/>
        </p:blipFill>
        <p:spPr>
          <a:xfrm>
            <a:off x="6197658" y="3340663"/>
            <a:ext cx="1338445" cy="1374925"/>
          </a:xfrm>
          <a:prstGeom prst="rect">
            <a:avLst/>
          </a:prstGeom>
        </p:spPr>
      </p:pic>
      <p:cxnSp>
        <p:nvCxnSpPr>
          <p:cNvPr id="9" name="Connecteur droit 8"/>
          <p:cNvCxnSpPr/>
          <p:nvPr/>
        </p:nvCxnSpPr>
        <p:spPr>
          <a:xfrm>
            <a:off x="4760821" y="3002134"/>
            <a:ext cx="1084153" cy="52357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2979293" y="1902799"/>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Espace réservé du contenu 1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90413" y="2026365"/>
            <a:ext cx="577760" cy="666439"/>
          </a:xfrm>
        </p:spPr>
      </p:pic>
      <p:sp>
        <p:nvSpPr>
          <p:cNvPr id="14" name="ZoneTexte 13"/>
          <p:cNvSpPr txBox="1"/>
          <p:nvPr/>
        </p:nvSpPr>
        <p:spPr>
          <a:xfrm>
            <a:off x="3145002" y="2692804"/>
            <a:ext cx="1468582" cy="646331"/>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Période déterminante</a:t>
            </a:r>
            <a:endParaRPr lang="fr-FR" dirty="0">
              <a:solidFill>
                <a:schemeClr val="tx1">
                  <a:lumMod val="65000"/>
                  <a:lumOff val="35000"/>
                </a:schemeClr>
              </a:solidFill>
              <a:latin typeface="Tw Cen MT" panose="020B0602020104020603" pitchFamily="34" charset="0"/>
            </a:endParaRPr>
          </a:p>
        </p:txBody>
      </p:sp>
      <p:sp>
        <p:nvSpPr>
          <p:cNvPr id="11" name="Ellipse 10"/>
          <p:cNvSpPr/>
          <p:nvPr/>
        </p:nvSpPr>
        <p:spPr>
          <a:xfrm>
            <a:off x="986837" y="2588125"/>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2" name="Connecteur droit 11"/>
          <p:cNvCxnSpPr/>
          <p:nvPr/>
        </p:nvCxnSpPr>
        <p:spPr>
          <a:xfrm flipV="1">
            <a:off x="2352158" y="2769380"/>
            <a:ext cx="627135" cy="19871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890145" y="2846460"/>
            <a:ext cx="1633383"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le développement </a:t>
            </a:r>
            <a:r>
              <a:rPr lang="fr-FR" dirty="0" smtClean="0">
                <a:solidFill>
                  <a:schemeClr val="tx1">
                    <a:lumMod val="65000"/>
                    <a:lumOff val="35000"/>
                  </a:schemeClr>
                </a:solidFill>
                <a:latin typeface="Tw Cen MT" panose="020B0602020104020603" pitchFamily="34" charset="0"/>
              </a:rPr>
              <a:t>socio-affectif</a:t>
            </a:r>
            <a:endParaRPr lang="fr-FR" dirty="0">
              <a:solidFill>
                <a:schemeClr val="tx1">
                  <a:lumMod val="65000"/>
                  <a:lumOff val="35000"/>
                </a:schemeClr>
              </a:solidFill>
              <a:latin typeface="Tw Cen MT" panose="020B0602020104020603" pitchFamily="34" charset="0"/>
            </a:endParaRPr>
          </a:p>
        </p:txBody>
      </p:sp>
      <p:sp>
        <p:nvSpPr>
          <p:cNvPr id="16" name="Ellipse 15"/>
          <p:cNvSpPr/>
          <p:nvPr/>
        </p:nvSpPr>
        <p:spPr>
          <a:xfrm>
            <a:off x="1144403" y="4717749"/>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ZoneTexte 16"/>
          <p:cNvSpPr txBox="1"/>
          <p:nvPr/>
        </p:nvSpPr>
        <p:spPr>
          <a:xfrm>
            <a:off x="1096057" y="5015079"/>
            <a:ext cx="1536692"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la réussite scolaire</a:t>
            </a:r>
            <a:endParaRPr lang="fr-FR" dirty="0">
              <a:solidFill>
                <a:schemeClr val="tx1">
                  <a:lumMod val="65000"/>
                  <a:lumOff val="35000"/>
                </a:schemeClr>
              </a:solidFill>
              <a:latin typeface="Tw Cen MT" panose="020B0602020104020603" pitchFamily="34" charset="0"/>
            </a:endParaRPr>
          </a:p>
        </p:txBody>
      </p:sp>
      <p:cxnSp>
        <p:nvCxnSpPr>
          <p:cNvPr id="18" name="Connecteur droit 17"/>
          <p:cNvCxnSpPr/>
          <p:nvPr/>
        </p:nvCxnSpPr>
        <p:spPr>
          <a:xfrm flipV="1">
            <a:off x="2236457" y="3597470"/>
            <a:ext cx="1230079" cy="122066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3676457" y="4303088"/>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ZoneTexte 19"/>
          <p:cNvSpPr txBox="1"/>
          <p:nvPr/>
        </p:nvSpPr>
        <p:spPr>
          <a:xfrm>
            <a:off x="3656265" y="4561423"/>
            <a:ext cx="1536692"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la continuité des acquis</a:t>
            </a:r>
            <a:endParaRPr lang="fr-FR" dirty="0">
              <a:solidFill>
                <a:schemeClr val="tx1">
                  <a:lumMod val="65000"/>
                  <a:lumOff val="35000"/>
                </a:schemeClr>
              </a:solidFill>
              <a:latin typeface="Tw Cen MT" panose="020B0602020104020603" pitchFamily="34" charset="0"/>
            </a:endParaRPr>
          </a:p>
        </p:txBody>
      </p:sp>
      <p:cxnSp>
        <p:nvCxnSpPr>
          <p:cNvPr id="21" name="Connecteur droit 20"/>
          <p:cNvCxnSpPr/>
          <p:nvPr/>
        </p:nvCxnSpPr>
        <p:spPr>
          <a:xfrm flipH="1" flipV="1">
            <a:off x="4099058" y="3673322"/>
            <a:ext cx="168144" cy="64800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7777018" y="3597470"/>
            <a:ext cx="824650" cy="25249"/>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8592430" y="2778378"/>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7" name="Imag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0712" y="2975362"/>
            <a:ext cx="1005732" cy="1424258"/>
          </a:xfrm>
          <a:prstGeom prst="rect">
            <a:avLst/>
          </a:prstGeom>
        </p:spPr>
      </p:pic>
      <p:cxnSp>
        <p:nvCxnSpPr>
          <p:cNvPr id="28" name="Connecteur droit 27"/>
          <p:cNvCxnSpPr>
            <a:endCxn id="8" idx="5"/>
          </p:cNvCxnSpPr>
          <p:nvPr/>
        </p:nvCxnSpPr>
        <p:spPr>
          <a:xfrm flipH="1" flipV="1">
            <a:off x="7592654" y="4811764"/>
            <a:ext cx="2518439" cy="59400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Ellipse 28"/>
          <p:cNvSpPr/>
          <p:nvPr/>
        </p:nvSpPr>
        <p:spPr>
          <a:xfrm>
            <a:off x="10111092" y="4561423"/>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7592" y="5169461"/>
            <a:ext cx="1656114" cy="614565"/>
          </a:xfrm>
          <a:prstGeom prst="rect">
            <a:avLst/>
          </a:prstGeom>
        </p:spPr>
      </p:pic>
    </p:spTree>
    <p:extLst>
      <p:ext uri="{BB962C8B-B14F-4D97-AF65-F5344CB8AC3E}">
        <p14:creationId xmlns:p14="http://schemas.microsoft.com/office/powerpoint/2010/main" val="2334979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smtClean="0"/>
              <a:t>La transition : une question clé</a:t>
            </a:r>
            <a:endParaRPr lang="fr-BE" dirty="0"/>
          </a:p>
        </p:txBody>
      </p:sp>
      <p:sp>
        <p:nvSpPr>
          <p:cNvPr id="8" name="Ellipse 7"/>
          <p:cNvSpPr/>
          <p:nvPr/>
        </p:nvSpPr>
        <p:spPr>
          <a:xfrm>
            <a:off x="5748979" y="2968089"/>
            <a:ext cx="2160000" cy="2160000"/>
          </a:xfrm>
          <a:prstGeom prst="ellipse">
            <a:avLst/>
          </a:prstGeom>
          <a:solidFill>
            <a:schemeClr val="accent2">
              <a:lumMod val="20000"/>
              <a:lumOff val="80000"/>
            </a:schemeClr>
          </a:solidFill>
          <a:ln w="762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Image 6"/>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7251" r="9064" b="14035"/>
          <a:stretch/>
        </p:blipFill>
        <p:spPr>
          <a:xfrm>
            <a:off x="6197658" y="3340663"/>
            <a:ext cx="1338445" cy="1374925"/>
          </a:xfrm>
          <a:prstGeom prst="rect">
            <a:avLst/>
          </a:prstGeom>
        </p:spPr>
      </p:pic>
      <p:cxnSp>
        <p:nvCxnSpPr>
          <p:cNvPr id="9" name="Connecteur droit 8"/>
          <p:cNvCxnSpPr/>
          <p:nvPr/>
        </p:nvCxnSpPr>
        <p:spPr>
          <a:xfrm>
            <a:off x="4760821" y="3002134"/>
            <a:ext cx="1084153" cy="52357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2979293" y="1902799"/>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Espace réservé du contenu 1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90413" y="2026365"/>
            <a:ext cx="577760" cy="666439"/>
          </a:xfrm>
        </p:spPr>
      </p:pic>
      <p:sp>
        <p:nvSpPr>
          <p:cNvPr id="14" name="ZoneTexte 13"/>
          <p:cNvSpPr txBox="1"/>
          <p:nvPr/>
        </p:nvSpPr>
        <p:spPr>
          <a:xfrm>
            <a:off x="3145002" y="2692804"/>
            <a:ext cx="1468582" cy="646331"/>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Période déterminante</a:t>
            </a:r>
            <a:endParaRPr lang="fr-FR" dirty="0">
              <a:solidFill>
                <a:schemeClr val="tx1">
                  <a:lumMod val="65000"/>
                  <a:lumOff val="35000"/>
                </a:schemeClr>
              </a:solidFill>
              <a:latin typeface="Tw Cen MT" panose="020B0602020104020603" pitchFamily="34" charset="0"/>
            </a:endParaRPr>
          </a:p>
        </p:txBody>
      </p:sp>
      <p:sp>
        <p:nvSpPr>
          <p:cNvPr id="11" name="Ellipse 10"/>
          <p:cNvSpPr/>
          <p:nvPr/>
        </p:nvSpPr>
        <p:spPr>
          <a:xfrm>
            <a:off x="986837" y="2588125"/>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2" name="Connecteur droit 11"/>
          <p:cNvCxnSpPr/>
          <p:nvPr/>
        </p:nvCxnSpPr>
        <p:spPr>
          <a:xfrm flipV="1">
            <a:off x="2352158" y="2769380"/>
            <a:ext cx="627135" cy="19871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890145" y="2846460"/>
            <a:ext cx="1633383"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le développement </a:t>
            </a:r>
            <a:r>
              <a:rPr lang="fr-FR" dirty="0" smtClean="0">
                <a:solidFill>
                  <a:schemeClr val="tx1">
                    <a:lumMod val="65000"/>
                    <a:lumOff val="35000"/>
                  </a:schemeClr>
                </a:solidFill>
                <a:latin typeface="Tw Cen MT" panose="020B0602020104020603" pitchFamily="34" charset="0"/>
              </a:rPr>
              <a:t>socio-affectif</a:t>
            </a:r>
            <a:endParaRPr lang="fr-FR" dirty="0">
              <a:solidFill>
                <a:schemeClr val="tx1">
                  <a:lumMod val="65000"/>
                  <a:lumOff val="35000"/>
                </a:schemeClr>
              </a:solidFill>
              <a:latin typeface="Tw Cen MT" panose="020B0602020104020603" pitchFamily="34" charset="0"/>
            </a:endParaRPr>
          </a:p>
        </p:txBody>
      </p:sp>
      <p:sp>
        <p:nvSpPr>
          <p:cNvPr id="16" name="Ellipse 15"/>
          <p:cNvSpPr/>
          <p:nvPr/>
        </p:nvSpPr>
        <p:spPr>
          <a:xfrm>
            <a:off x="1144403" y="4717749"/>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ZoneTexte 16"/>
          <p:cNvSpPr txBox="1"/>
          <p:nvPr/>
        </p:nvSpPr>
        <p:spPr>
          <a:xfrm>
            <a:off x="1096057" y="5015079"/>
            <a:ext cx="1536692"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la réussite scolaire</a:t>
            </a:r>
            <a:endParaRPr lang="fr-FR" dirty="0">
              <a:solidFill>
                <a:schemeClr val="tx1">
                  <a:lumMod val="65000"/>
                  <a:lumOff val="35000"/>
                </a:schemeClr>
              </a:solidFill>
              <a:latin typeface="Tw Cen MT" panose="020B0602020104020603" pitchFamily="34" charset="0"/>
            </a:endParaRPr>
          </a:p>
        </p:txBody>
      </p:sp>
      <p:cxnSp>
        <p:nvCxnSpPr>
          <p:cNvPr id="18" name="Connecteur droit 17"/>
          <p:cNvCxnSpPr/>
          <p:nvPr/>
        </p:nvCxnSpPr>
        <p:spPr>
          <a:xfrm flipV="1">
            <a:off x="2236457" y="3597470"/>
            <a:ext cx="1230079" cy="122066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3676457" y="4303088"/>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ZoneTexte 19"/>
          <p:cNvSpPr txBox="1"/>
          <p:nvPr/>
        </p:nvSpPr>
        <p:spPr>
          <a:xfrm>
            <a:off x="3656265" y="4561423"/>
            <a:ext cx="1536692"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la continuité des acquis</a:t>
            </a:r>
            <a:endParaRPr lang="fr-FR" dirty="0">
              <a:solidFill>
                <a:schemeClr val="tx1">
                  <a:lumMod val="65000"/>
                  <a:lumOff val="35000"/>
                </a:schemeClr>
              </a:solidFill>
              <a:latin typeface="Tw Cen MT" panose="020B0602020104020603" pitchFamily="34" charset="0"/>
            </a:endParaRPr>
          </a:p>
        </p:txBody>
      </p:sp>
      <p:cxnSp>
        <p:nvCxnSpPr>
          <p:cNvPr id="21" name="Connecteur droit 20"/>
          <p:cNvCxnSpPr/>
          <p:nvPr/>
        </p:nvCxnSpPr>
        <p:spPr>
          <a:xfrm flipH="1" flipV="1">
            <a:off x="4099058" y="3673322"/>
            <a:ext cx="168144" cy="64800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a:stCxn id="23" idx="3"/>
            <a:endCxn id="8" idx="7"/>
          </p:cNvCxnSpPr>
          <p:nvPr/>
        </p:nvCxnSpPr>
        <p:spPr>
          <a:xfrm flipH="1">
            <a:off x="7592654" y="2013564"/>
            <a:ext cx="1500144" cy="127085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Ellipse 22"/>
          <p:cNvSpPr/>
          <p:nvPr/>
        </p:nvSpPr>
        <p:spPr>
          <a:xfrm>
            <a:off x="8829194" y="477168"/>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t="-4171" r="61051"/>
          <a:stretch/>
        </p:blipFill>
        <p:spPr>
          <a:xfrm>
            <a:off x="9317517" y="790410"/>
            <a:ext cx="860297" cy="551866"/>
          </a:xfrm>
          <a:prstGeom prst="rect">
            <a:avLst/>
          </a:prstGeom>
        </p:spPr>
      </p:pic>
      <p:pic>
        <p:nvPicPr>
          <p:cNvPr id="25" name="Image 24"/>
          <p:cNvPicPr>
            <a:picLocks noChangeAspect="1"/>
          </p:cNvPicPr>
          <p:nvPr/>
        </p:nvPicPr>
        <p:blipFill rotWithShape="1">
          <a:blip r:embed="rId5" cstate="print">
            <a:extLst>
              <a:ext uri="{28A0092B-C50C-407E-A947-70E740481C1C}">
                <a14:useLocalDpi xmlns:a14="http://schemas.microsoft.com/office/drawing/2010/main" val="0"/>
              </a:ext>
            </a:extLst>
          </a:blip>
          <a:srcRect l="40186" b="2732"/>
          <a:stretch/>
        </p:blipFill>
        <p:spPr>
          <a:xfrm>
            <a:off x="9012832" y="1353082"/>
            <a:ext cx="1321162" cy="515293"/>
          </a:xfrm>
          <a:prstGeom prst="rect">
            <a:avLst/>
          </a:prstGeom>
        </p:spPr>
      </p:pic>
      <p:cxnSp>
        <p:nvCxnSpPr>
          <p:cNvPr id="24" name="Connecteur droit 23"/>
          <p:cNvCxnSpPr/>
          <p:nvPr/>
        </p:nvCxnSpPr>
        <p:spPr>
          <a:xfrm flipH="1" flipV="1">
            <a:off x="7777018" y="3597470"/>
            <a:ext cx="824650" cy="25249"/>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8592430" y="2778378"/>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7" name="Imag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0712" y="2975362"/>
            <a:ext cx="1005732" cy="1424258"/>
          </a:xfrm>
          <a:prstGeom prst="rect">
            <a:avLst/>
          </a:prstGeom>
        </p:spPr>
      </p:pic>
      <p:cxnSp>
        <p:nvCxnSpPr>
          <p:cNvPr id="28" name="Connecteur droit 27"/>
          <p:cNvCxnSpPr>
            <a:endCxn id="8" idx="5"/>
          </p:cNvCxnSpPr>
          <p:nvPr/>
        </p:nvCxnSpPr>
        <p:spPr>
          <a:xfrm flipH="1" flipV="1">
            <a:off x="7592654" y="4811764"/>
            <a:ext cx="2518439" cy="59400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Ellipse 28"/>
          <p:cNvSpPr/>
          <p:nvPr/>
        </p:nvSpPr>
        <p:spPr>
          <a:xfrm>
            <a:off x="10111092" y="4561423"/>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87592" y="5169461"/>
            <a:ext cx="1656114" cy="614565"/>
          </a:xfrm>
          <a:prstGeom prst="rect">
            <a:avLst/>
          </a:prstGeom>
        </p:spPr>
      </p:pic>
    </p:spTree>
    <p:extLst>
      <p:ext uri="{BB962C8B-B14F-4D97-AF65-F5344CB8AC3E}">
        <p14:creationId xmlns:p14="http://schemas.microsoft.com/office/powerpoint/2010/main" val="4184628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4021714940"/>
              </p:ext>
            </p:extLst>
          </p:nvPr>
        </p:nvGraphicFramePr>
        <p:xfrm>
          <a:off x="3168182" y="1084835"/>
          <a:ext cx="10961688"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p:txBody>
          <a:bodyPr/>
          <a:lstStyle/>
          <a:p>
            <a:r>
              <a:rPr lang="fr-BE" dirty="0"/>
              <a:t>Trois questions de recherche</a:t>
            </a:r>
          </a:p>
        </p:txBody>
      </p:sp>
      <p:sp>
        <p:nvSpPr>
          <p:cNvPr id="8" name="Rectangle 7"/>
          <p:cNvSpPr/>
          <p:nvPr/>
        </p:nvSpPr>
        <p:spPr>
          <a:xfrm>
            <a:off x="769348" y="1801526"/>
            <a:ext cx="5376619" cy="4524315"/>
          </a:xfrm>
          <a:prstGeom prst="rect">
            <a:avLst/>
          </a:prstGeom>
        </p:spPr>
        <p:txBody>
          <a:bodyPr wrap="square">
            <a:spAutoFit/>
          </a:bodyPr>
          <a:lstStyle/>
          <a:p>
            <a:pPr marL="342900" indent="-342900" algn="just">
              <a:buFont typeface="Arial" panose="020B0604020202020204" pitchFamily="34" charset="0"/>
              <a:buChar char="•"/>
            </a:pPr>
            <a:r>
              <a:rPr lang="fr-FR" sz="2400" dirty="0" smtClean="0">
                <a:solidFill>
                  <a:schemeClr val="tx1">
                    <a:lumMod val="65000"/>
                    <a:lumOff val="35000"/>
                  </a:schemeClr>
                </a:solidFill>
                <a:latin typeface="+mj-lt"/>
              </a:rPr>
              <a:t>Quelles sont les </a:t>
            </a:r>
            <a:r>
              <a:rPr lang="fr-FR" sz="2400" b="1" dirty="0" smtClean="0">
                <a:solidFill>
                  <a:schemeClr val="accent5"/>
                </a:solidFill>
              </a:rPr>
              <a:t>pratiques</a:t>
            </a:r>
            <a:r>
              <a:rPr lang="fr-FR" sz="2400" dirty="0" smtClean="0">
                <a:solidFill>
                  <a:schemeClr val="tx1">
                    <a:lumMod val="65000"/>
                    <a:lumOff val="35000"/>
                  </a:schemeClr>
                </a:solidFill>
                <a:latin typeface="+mj-lt"/>
              </a:rPr>
              <a:t> mises en place  lors de l’entrée à l’école maternelle en FWB ?</a:t>
            </a:r>
          </a:p>
          <a:p>
            <a:pPr marL="342900" indent="-342900" algn="just">
              <a:buFont typeface="Arial" panose="020B0604020202020204" pitchFamily="34" charset="0"/>
              <a:buChar char="•"/>
            </a:pPr>
            <a:endParaRPr lang="fr-FR" sz="2400" dirty="0" smtClean="0">
              <a:solidFill>
                <a:schemeClr val="tx1">
                  <a:lumMod val="65000"/>
                  <a:lumOff val="35000"/>
                </a:schemeClr>
              </a:solidFill>
              <a:latin typeface="+mj-lt"/>
            </a:endParaRPr>
          </a:p>
          <a:p>
            <a:pPr marL="342900" indent="-342900" algn="just">
              <a:buFont typeface="Arial" panose="020B0604020202020204" pitchFamily="34" charset="0"/>
              <a:buChar char="•"/>
            </a:pPr>
            <a:r>
              <a:rPr lang="fr-BE" sz="2400" dirty="0" smtClean="0">
                <a:solidFill>
                  <a:schemeClr val="tx1">
                    <a:lumMod val="65000"/>
                    <a:lumOff val="35000"/>
                  </a:schemeClr>
                </a:solidFill>
                <a:latin typeface="+mj-lt"/>
              </a:rPr>
              <a:t>Dans quelles </a:t>
            </a:r>
            <a:r>
              <a:rPr lang="fr-BE" sz="2400" b="1" dirty="0" smtClean="0">
                <a:solidFill>
                  <a:schemeClr val="accent3"/>
                </a:solidFill>
              </a:rPr>
              <a:t>conditions</a:t>
            </a:r>
            <a:r>
              <a:rPr lang="fr-BE" sz="2400" b="1" dirty="0" smtClean="0">
                <a:solidFill>
                  <a:schemeClr val="tx1">
                    <a:lumMod val="65000"/>
                    <a:lumOff val="35000"/>
                  </a:schemeClr>
                </a:solidFill>
                <a:latin typeface="+mj-lt"/>
              </a:rPr>
              <a:t> </a:t>
            </a:r>
            <a:r>
              <a:rPr lang="fr-BE" sz="2400" dirty="0" smtClean="0">
                <a:solidFill>
                  <a:schemeClr val="tx1">
                    <a:lumMod val="65000"/>
                    <a:lumOff val="35000"/>
                  </a:schemeClr>
                </a:solidFill>
                <a:latin typeface="+mj-lt"/>
              </a:rPr>
              <a:t>ces pratiques sont-elles ou non</a:t>
            </a:r>
            <a:r>
              <a:rPr lang="fr-BE" sz="2400" b="1" dirty="0" smtClean="0">
                <a:solidFill>
                  <a:schemeClr val="tx1">
                    <a:lumMod val="65000"/>
                    <a:lumOff val="35000"/>
                  </a:schemeClr>
                </a:solidFill>
                <a:latin typeface="+mj-lt"/>
              </a:rPr>
              <a:t> </a:t>
            </a:r>
            <a:r>
              <a:rPr lang="fr-BE" sz="2400" dirty="0" smtClean="0">
                <a:solidFill>
                  <a:schemeClr val="tx1">
                    <a:lumMod val="65000"/>
                    <a:lumOff val="35000"/>
                  </a:schemeClr>
                </a:solidFill>
                <a:latin typeface="+mj-lt"/>
              </a:rPr>
              <a:t>mises en œuvre  ?</a:t>
            </a:r>
          </a:p>
          <a:p>
            <a:pPr marL="342900" indent="-342900" algn="just">
              <a:buFont typeface="Arial" panose="020B0604020202020204" pitchFamily="34" charset="0"/>
              <a:buChar char="•"/>
            </a:pPr>
            <a:endParaRPr lang="fr-BE" sz="2400" dirty="0" smtClean="0">
              <a:solidFill>
                <a:schemeClr val="tx1">
                  <a:lumMod val="65000"/>
                  <a:lumOff val="35000"/>
                </a:schemeClr>
              </a:solidFill>
              <a:latin typeface="+mj-lt"/>
            </a:endParaRPr>
          </a:p>
          <a:p>
            <a:pPr marL="342900" indent="-342900" algn="just">
              <a:buFont typeface="Arial" panose="020B0604020202020204" pitchFamily="34" charset="0"/>
              <a:buChar char="•"/>
            </a:pPr>
            <a:r>
              <a:rPr lang="fr-BE" sz="2400" dirty="0" smtClean="0">
                <a:solidFill>
                  <a:schemeClr val="tx1">
                    <a:lumMod val="65000"/>
                    <a:lumOff val="35000"/>
                  </a:schemeClr>
                </a:solidFill>
                <a:latin typeface="+mj-lt"/>
              </a:rPr>
              <a:t>Quelles </a:t>
            </a:r>
            <a:r>
              <a:rPr lang="fr-BE" sz="2400" b="1" dirty="0" smtClean="0">
                <a:solidFill>
                  <a:schemeClr val="accent2"/>
                </a:solidFill>
              </a:rPr>
              <a:t>pistes d’action </a:t>
            </a:r>
            <a:r>
              <a:rPr lang="fr-BE" sz="2400" dirty="0" smtClean="0">
                <a:solidFill>
                  <a:schemeClr val="tx1">
                    <a:lumMod val="65000"/>
                    <a:lumOff val="35000"/>
                  </a:schemeClr>
                </a:solidFill>
                <a:latin typeface="+mj-lt"/>
              </a:rPr>
              <a:t>pour un meilleur accompagnement de l’enfant ?</a:t>
            </a:r>
          </a:p>
          <a:p>
            <a:pPr marL="342900" indent="-342900" algn="just">
              <a:buFont typeface="Arial" panose="020B0604020202020204" pitchFamily="34" charset="0"/>
              <a:buChar char="•"/>
            </a:pPr>
            <a:endParaRPr lang="fr-BE" sz="2400" dirty="0" smtClean="0">
              <a:solidFill>
                <a:schemeClr val="accent3">
                  <a:lumMod val="75000"/>
                </a:schemeClr>
              </a:solidFill>
              <a:latin typeface="Tw Cen MT Condensed" panose="020B0606020104020203" pitchFamily="34" charset="0"/>
            </a:endParaRPr>
          </a:p>
          <a:p>
            <a:pPr marL="342900" indent="-342900" algn="just">
              <a:buFont typeface="Arial" panose="020B0604020202020204" pitchFamily="34" charset="0"/>
              <a:buChar char="•"/>
            </a:pPr>
            <a:endParaRPr lang="fr-FR" sz="2400" dirty="0" smtClean="0">
              <a:solidFill>
                <a:schemeClr val="accent4">
                  <a:lumMod val="75000"/>
                </a:schemeClr>
              </a:solidFill>
              <a:latin typeface="Tw Cen MT Condensed" panose="020B0606020104020203" pitchFamily="34" charset="0"/>
            </a:endParaRPr>
          </a:p>
          <a:p>
            <a:pPr marL="342900" indent="-342900" algn="just">
              <a:buFont typeface="Arial" panose="020B0604020202020204" pitchFamily="34" charset="0"/>
              <a:buChar char="•"/>
            </a:pPr>
            <a:endParaRPr lang="fr-FR" sz="2400" dirty="0">
              <a:solidFill>
                <a:schemeClr val="accent4">
                  <a:lumMod val="75000"/>
                </a:schemeClr>
              </a:solidFill>
              <a:latin typeface="Tw Cen MT Condensed" panose="020B0606020104020203" pitchFamily="34" charset="0"/>
            </a:endParaRPr>
          </a:p>
        </p:txBody>
      </p:sp>
    </p:spTree>
    <p:extLst>
      <p:ext uri="{BB962C8B-B14F-4D97-AF65-F5344CB8AC3E}">
        <p14:creationId xmlns:p14="http://schemas.microsoft.com/office/powerpoint/2010/main" val="94640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062333"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129667"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5001" y="-19050"/>
            <a:ext cx="4062333"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PRATIQUES</a:t>
            </a:r>
            <a:endParaRPr lang="fr-BE" b="1" spc="600" dirty="0">
              <a:solidFill>
                <a:schemeClr val="bg1">
                  <a:lumMod val="65000"/>
                </a:schemeClr>
              </a:solidFill>
              <a:latin typeface="Tw Cen MT Condensed" panose="020B0606020104020203" pitchFamily="34" charset="0"/>
            </a:endParaRPr>
          </a:p>
        </p:txBody>
      </p:sp>
      <p:sp>
        <p:nvSpPr>
          <p:cNvPr id="12" name="ZoneTexte 11"/>
          <p:cNvSpPr txBox="1"/>
          <p:nvPr/>
        </p:nvSpPr>
        <p:spPr>
          <a:xfrm>
            <a:off x="4057332" y="-13613"/>
            <a:ext cx="4062333" cy="369332"/>
          </a:xfrm>
          <a:prstGeom prst="rect">
            <a:avLst/>
          </a:prstGeom>
          <a:noFill/>
          <a:ln>
            <a:noFill/>
          </a:ln>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CONDITIONS</a:t>
            </a:r>
            <a:endParaRPr lang="fr-BE" b="1" spc="600" dirty="0">
              <a:solidFill>
                <a:schemeClr val="bg1">
                  <a:lumMod val="65000"/>
                </a:schemeClr>
              </a:solidFill>
              <a:latin typeface="Tw Cen MT Condensed" panose="020B0606020104020203" pitchFamily="34" charset="0"/>
            </a:endParaRPr>
          </a:p>
        </p:txBody>
      </p:sp>
      <p:sp>
        <p:nvSpPr>
          <p:cNvPr id="13" name="ZoneTexte 12"/>
          <p:cNvSpPr txBox="1"/>
          <p:nvPr/>
        </p:nvSpPr>
        <p:spPr>
          <a:xfrm>
            <a:off x="8129667" y="-18227"/>
            <a:ext cx="4062333"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PISTES D’ACTION</a:t>
            </a:r>
            <a:endParaRPr lang="fr-BE" b="1" spc="600" dirty="0">
              <a:solidFill>
                <a:schemeClr val="bg1">
                  <a:lumMod val="65000"/>
                </a:schemeClr>
              </a:solidFill>
              <a:latin typeface="Tw Cen MT Condensed" panose="020B0606020104020203" pitchFamily="34" charset="0"/>
            </a:endParaRPr>
          </a:p>
        </p:txBody>
      </p:sp>
      <p:sp>
        <p:nvSpPr>
          <p:cNvPr id="2" name="Titre 1"/>
          <p:cNvSpPr>
            <a:spLocks noGrp="1"/>
          </p:cNvSpPr>
          <p:nvPr>
            <p:ph type="title"/>
          </p:nvPr>
        </p:nvSpPr>
        <p:spPr/>
        <p:txBody>
          <a:bodyPr/>
          <a:lstStyle/>
          <a:p>
            <a:r>
              <a:rPr lang="fr-BE" dirty="0" smtClean="0"/>
              <a:t>Un échantillon représentatif</a:t>
            </a:r>
            <a:endParaRPr lang="fr-BE" dirty="0"/>
          </a:p>
        </p:txBody>
      </p:sp>
      <p:sp>
        <p:nvSpPr>
          <p:cNvPr id="5" name="ZoneTexte 4"/>
          <p:cNvSpPr txBox="1"/>
          <p:nvPr/>
        </p:nvSpPr>
        <p:spPr>
          <a:xfrm>
            <a:off x="3916219" y="1726108"/>
            <a:ext cx="4213448" cy="3416320"/>
          </a:xfrm>
          <a:prstGeom prst="rect">
            <a:avLst/>
          </a:prstGeom>
          <a:noFill/>
        </p:spPr>
        <p:txBody>
          <a:bodyPr wrap="square" rtlCol="0">
            <a:spAutoFit/>
          </a:bodyPr>
          <a:lstStyle/>
          <a:p>
            <a:r>
              <a:rPr lang="fr-BE" sz="21600" dirty="0" smtClean="0">
                <a:solidFill>
                  <a:schemeClr val="bg2">
                    <a:lumMod val="50000"/>
                  </a:schemeClr>
                </a:solidFill>
                <a:effectLst>
                  <a:outerShdw blurRad="38100" dist="38100" dir="2700000" algn="tl">
                    <a:srgbClr val="000000">
                      <a:alpha val="43137"/>
                    </a:srgbClr>
                  </a:outerShdw>
                </a:effectLst>
                <a:latin typeface="Tw Cen MT Condensed" panose="020B0606020104020203" pitchFamily="34" charset="0"/>
              </a:rPr>
              <a:t>85%</a:t>
            </a:r>
            <a:endParaRPr lang="fr-BE" sz="21600" dirty="0">
              <a:solidFill>
                <a:schemeClr val="bg2">
                  <a:lumMod val="50000"/>
                </a:schemeClr>
              </a:solidFill>
              <a:effectLst>
                <a:outerShdw blurRad="38100" dist="38100" dir="2700000" algn="tl">
                  <a:srgbClr val="000000">
                    <a:alpha val="43137"/>
                  </a:srgbClr>
                </a:outerShdw>
              </a:effectLst>
              <a:latin typeface="Tw Cen MT Condensed" panose="020B0606020104020203" pitchFamily="34" charset="0"/>
            </a:endParaRPr>
          </a:p>
        </p:txBody>
      </p:sp>
      <p:pic>
        <p:nvPicPr>
          <p:cNvPr id="25" name="Image 2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794" t="874" r="7086" b="13881"/>
          <a:stretch/>
        </p:blipFill>
        <p:spPr>
          <a:xfrm>
            <a:off x="10929280" y="5331693"/>
            <a:ext cx="1008000" cy="997766"/>
          </a:xfrm>
          <a:prstGeom prst="rect">
            <a:avLst/>
          </a:prstGeom>
        </p:spPr>
      </p:pic>
    </p:spTree>
    <p:extLst>
      <p:ext uri="{BB962C8B-B14F-4D97-AF65-F5344CB8AC3E}">
        <p14:creationId xmlns:p14="http://schemas.microsoft.com/office/powerpoint/2010/main" val="28136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62333" cy="328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062333"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129667"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5003" y="0"/>
            <a:ext cx="4062333" cy="369332"/>
          </a:xfrm>
          <a:prstGeom prst="rect">
            <a:avLst/>
          </a:prstGeom>
          <a:noFill/>
        </p:spPr>
        <p:txBody>
          <a:bodyPr wrap="square" rtlCol="0">
            <a:spAutoFit/>
          </a:bodyPr>
          <a:lstStyle/>
          <a:p>
            <a:pPr algn="ctr"/>
            <a:r>
              <a:rPr lang="fr-BE" b="1" spc="600" dirty="0" smtClean="0">
                <a:solidFill>
                  <a:schemeClr val="bg2">
                    <a:lumMod val="50000"/>
                  </a:schemeClr>
                </a:solidFill>
                <a:latin typeface="Tw Cen MT Condensed" panose="020B0606020104020203" pitchFamily="34" charset="0"/>
              </a:rPr>
              <a:t>PRATIQUES</a:t>
            </a:r>
            <a:endParaRPr lang="fr-BE" b="1" spc="600" dirty="0">
              <a:solidFill>
                <a:schemeClr val="bg2">
                  <a:lumMod val="50000"/>
                </a:schemeClr>
              </a:solidFill>
              <a:latin typeface="Tw Cen MT Condensed" panose="020B0606020104020203" pitchFamily="34" charset="0"/>
            </a:endParaRPr>
          </a:p>
        </p:txBody>
      </p:sp>
      <p:sp>
        <p:nvSpPr>
          <p:cNvPr id="12" name="ZoneTexte 11"/>
          <p:cNvSpPr txBox="1"/>
          <p:nvPr/>
        </p:nvSpPr>
        <p:spPr>
          <a:xfrm>
            <a:off x="4057332" y="-13613"/>
            <a:ext cx="4062333" cy="369332"/>
          </a:xfrm>
          <a:prstGeom prst="rect">
            <a:avLst/>
          </a:prstGeom>
          <a:noFill/>
          <a:ln>
            <a:noFill/>
          </a:ln>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CONDITIONS</a:t>
            </a:r>
            <a:endParaRPr lang="fr-BE" b="1" spc="600" dirty="0">
              <a:solidFill>
                <a:schemeClr val="bg1">
                  <a:lumMod val="65000"/>
                </a:schemeClr>
              </a:solidFill>
              <a:latin typeface="Tw Cen MT Condensed" panose="020B0606020104020203" pitchFamily="34" charset="0"/>
            </a:endParaRPr>
          </a:p>
        </p:txBody>
      </p:sp>
      <p:sp>
        <p:nvSpPr>
          <p:cNvPr id="13" name="ZoneTexte 12"/>
          <p:cNvSpPr txBox="1"/>
          <p:nvPr/>
        </p:nvSpPr>
        <p:spPr>
          <a:xfrm>
            <a:off x="8129667" y="-18227"/>
            <a:ext cx="4062333"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PISTES D’ACTION</a:t>
            </a:r>
            <a:endParaRPr lang="fr-BE" b="1" spc="600" dirty="0">
              <a:solidFill>
                <a:schemeClr val="bg1">
                  <a:lumMod val="65000"/>
                </a:schemeClr>
              </a:solidFill>
              <a:latin typeface="Tw Cen MT Condensed" panose="020B0606020104020203" pitchFamily="34" charset="0"/>
            </a:endParaRPr>
          </a:p>
        </p:txBody>
      </p:sp>
      <p:sp>
        <p:nvSpPr>
          <p:cNvPr id="21" name="Rectangle 20"/>
          <p:cNvSpPr/>
          <p:nvPr/>
        </p:nvSpPr>
        <p:spPr>
          <a:xfrm>
            <a:off x="697434" y="1356373"/>
            <a:ext cx="2325510" cy="2646878"/>
          </a:xfrm>
          <a:prstGeom prst="rect">
            <a:avLst/>
          </a:prstGeom>
        </p:spPr>
        <p:txBody>
          <a:bodyPr wrap="square">
            <a:spAutoFit/>
          </a:bodyPr>
          <a:lstStyle/>
          <a:p>
            <a:r>
              <a:rPr lang="fr-FR" sz="16600" dirty="0" smtClean="0">
                <a:solidFill>
                  <a:schemeClr val="accent1"/>
                </a:solidFill>
              </a:rPr>
              <a:t>10</a:t>
            </a:r>
          </a:p>
        </p:txBody>
      </p:sp>
      <p:sp>
        <p:nvSpPr>
          <p:cNvPr id="22" name="Rectangle 21"/>
          <p:cNvSpPr/>
          <p:nvPr/>
        </p:nvSpPr>
        <p:spPr>
          <a:xfrm>
            <a:off x="3582257" y="3308299"/>
            <a:ext cx="2325510" cy="2646878"/>
          </a:xfrm>
          <a:prstGeom prst="rect">
            <a:avLst/>
          </a:prstGeom>
        </p:spPr>
        <p:txBody>
          <a:bodyPr wrap="square">
            <a:spAutoFit/>
          </a:bodyPr>
          <a:lstStyle/>
          <a:p>
            <a:r>
              <a:rPr lang="fr-FR" sz="16600" dirty="0" smtClean="0">
                <a:solidFill>
                  <a:schemeClr val="accent1"/>
                </a:solidFill>
              </a:rPr>
              <a:t>21</a:t>
            </a:r>
          </a:p>
        </p:txBody>
      </p:sp>
      <p:cxnSp>
        <p:nvCxnSpPr>
          <p:cNvPr id="23" name="Connecteur droit 22"/>
          <p:cNvCxnSpPr/>
          <p:nvPr/>
        </p:nvCxnSpPr>
        <p:spPr>
          <a:xfrm flipV="1">
            <a:off x="2292865" y="1832928"/>
            <a:ext cx="2452147" cy="3331308"/>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29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62333" cy="328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062333"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129667"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5003" y="0"/>
            <a:ext cx="4062333" cy="369332"/>
          </a:xfrm>
          <a:prstGeom prst="rect">
            <a:avLst/>
          </a:prstGeom>
          <a:noFill/>
        </p:spPr>
        <p:txBody>
          <a:bodyPr wrap="square" rtlCol="0">
            <a:spAutoFit/>
          </a:bodyPr>
          <a:lstStyle/>
          <a:p>
            <a:pPr algn="ctr"/>
            <a:r>
              <a:rPr lang="fr-BE" b="1" spc="600" dirty="0" smtClean="0">
                <a:solidFill>
                  <a:schemeClr val="bg2">
                    <a:lumMod val="50000"/>
                  </a:schemeClr>
                </a:solidFill>
                <a:latin typeface="Tw Cen MT Condensed" panose="020B0606020104020203" pitchFamily="34" charset="0"/>
              </a:rPr>
              <a:t>PRATIQUES</a:t>
            </a:r>
            <a:endParaRPr lang="fr-BE" b="1" spc="600" dirty="0">
              <a:solidFill>
                <a:schemeClr val="bg2">
                  <a:lumMod val="50000"/>
                </a:schemeClr>
              </a:solidFill>
              <a:latin typeface="Tw Cen MT Condensed" panose="020B0606020104020203" pitchFamily="34" charset="0"/>
            </a:endParaRPr>
          </a:p>
        </p:txBody>
      </p:sp>
      <p:sp>
        <p:nvSpPr>
          <p:cNvPr id="12" name="ZoneTexte 11"/>
          <p:cNvSpPr txBox="1"/>
          <p:nvPr/>
        </p:nvSpPr>
        <p:spPr>
          <a:xfrm>
            <a:off x="4057332" y="-13613"/>
            <a:ext cx="4062333" cy="369332"/>
          </a:xfrm>
          <a:prstGeom prst="rect">
            <a:avLst/>
          </a:prstGeom>
          <a:noFill/>
          <a:ln>
            <a:noFill/>
          </a:ln>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CONDITIONS</a:t>
            </a:r>
            <a:endParaRPr lang="fr-BE" b="1" spc="600" dirty="0">
              <a:solidFill>
                <a:schemeClr val="bg1">
                  <a:lumMod val="65000"/>
                </a:schemeClr>
              </a:solidFill>
              <a:latin typeface="Tw Cen MT Condensed" panose="020B0606020104020203" pitchFamily="34" charset="0"/>
            </a:endParaRPr>
          </a:p>
        </p:txBody>
      </p:sp>
      <p:sp>
        <p:nvSpPr>
          <p:cNvPr id="13" name="ZoneTexte 12"/>
          <p:cNvSpPr txBox="1"/>
          <p:nvPr/>
        </p:nvSpPr>
        <p:spPr>
          <a:xfrm>
            <a:off x="8129667" y="-18227"/>
            <a:ext cx="4062333"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PISTES D’ACTION</a:t>
            </a:r>
            <a:endParaRPr lang="fr-BE" b="1" spc="600" dirty="0">
              <a:solidFill>
                <a:schemeClr val="bg1">
                  <a:lumMod val="65000"/>
                </a:schemeClr>
              </a:solidFill>
              <a:latin typeface="Tw Cen MT Condensed" panose="020B0606020104020203" pitchFamily="34" charset="0"/>
            </a:endParaRPr>
          </a:p>
        </p:txBody>
      </p:sp>
      <p:sp>
        <p:nvSpPr>
          <p:cNvPr id="18" name="Rectangle 17"/>
          <p:cNvSpPr/>
          <p:nvPr/>
        </p:nvSpPr>
        <p:spPr>
          <a:xfrm>
            <a:off x="697434" y="1356373"/>
            <a:ext cx="2325510" cy="2646878"/>
          </a:xfrm>
          <a:prstGeom prst="rect">
            <a:avLst/>
          </a:prstGeom>
        </p:spPr>
        <p:txBody>
          <a:bodyPr wrap="square">
            <a:spAutoFit/>
          </a:bodyPr>
          <a:lstStyle/>
          <a:p>
            <a:r>
              <a:rPr lang="fr-FR" sz="16600" dirty="0" smtClean="0">
                <a:solidFill>
                  <a:schemeClr val="accent1"/>
                </a:solidFill>
              </a:rPr>
              <a:t>10</a:t>
            </a:r>
          </a:p>
        </p:txBody>
      </p:sp>
      <p:sp>
        <p:nvSpPr>
          <p:cNvPr id="24" name="Rectangle 23"/>
          <p:cNvSpPr/>
          <p:nvPr/>
        </p:nvSpPr>
        <p:spPr>
          <a:xfrm>
            <a:off x="3582257" y="3308299"/>
            <a:ext cx="2325510" cy="2646878"/>
          </a:xfrm>
          <a:prstGeom prst="rect">
            <a:avLst/>
          </a:prstGeom>
        </p:spPr>
        <p:txBody>
          <a:bodyPr wrap="square">
            <a:spAutoFit/>
          </a:bodyPr>
          <a:lstStyle/>
          <a:p>
            <a:r>
              <a:rPr lang="fr-FR" sz="16600" dirty="0" smtClean="0">
                <a:solidFill>
                  <a:schemeClr val="accent1"/>
                </a:solidFill>
              </a:rPr>
              <a:t>21</a:t>
            </a:r>
          </a:p>
        </p:txBody>
      </p:sp>
      <p:cxnSp>
        <p:nvCxnSpPr>
          <p:cNvPr id="25" name="Connecteur droit 24"/>
          <p:cNvCxnSpPr/>
          <p:nvPr/>
        </p:nvCxnSpPr>
        <p:spPr>
          <a:xfrm flipV="1">
            <a:off x="2292865" y="1832928"/>
            <a:ext cx="2452147" cy="3331308"/>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2" name="Titre 1"/>
          <p:cNvSpPr>
            <a:spLocks noGrp="1"/>
          </p:cNvSpPr>
          <p:nvPr>
            <p:ph type="title"/>
          </p:nvPr>
        </p:nvSpPr>
        <p:spPr/>
        <p:txBody>
          <a:bodyPr/>
          <a:lstStyle/>
          <a:p>
            <a:r>
              <a:rPr lang="fr-FR" dirty="0" smtClean="0"/>
              <a:t>Peu de pratiques</a:t>
            </a:r>
            <a:endParaRPr lang="fr-FR" dirty="0"/>
          </a:p>
        </p:txBody>
      </p:sp>
      <p:sp>
        <p:nvSpPr>
          <p:cNvPr id="5" name="ZoneTexte 4"/>
          <p:cNvSpPr txBox="1"/>
          <p:nvPr/>
        </p:nvSpPr>
        <p:spPr>
          <a:xfrm>
            <a:off x="6743658" y="1747916"/>
            <a:ext cx="4350327"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400" dirty="0" smtClean="0">
                <a:solidFill>
                  <a:schemeClr val="tx1">
                    <a:lumMod val="65000"/>
                    <a:lumOff val="35000"/>
                  </a:schemeClr>
                </a:solidFill>
                <a:latin typeface="Tw Cen MT" panose="020B0602020104020603" pitchFamily="34" charset="0"/>
              </a:rPr>
              <a:t>Autoriser à certains moments tétines, doudous, …</a:t>
            </a:r>
          </a:p>
          <a:p>
            <a:pPr marL="285750" indent="-285750">
              <a:lnSpc>
                <a:spcPct val="150000"/>
              </a:lnSpc>
              <a:buFont typeface="Arial" panose="020B0604020202020204" pitchFamily="34" charset="0"/>
              <a:buChar char="•"/>
            </a:pPr>
            <a:r>
              <a:rPr lang="fr-FR" sz="2400" dirty="0" smtClean="0">
                <a:solidFill>
                  <a:schemeClr val="tx1">
                    <a:lumMod val="65000"/>
                    <a:lumOff val="35000"/>
                  </a:schemeClr>
                </a:solidFill>
                <a:latin typeface="Tw Cen MT" panose="020B0602020104020603" pitchFamily="34" charset="0"/>
              </a:rPr>
              <a:t>Tenir une réunion de parents</a:t>
            </a:r>
          </a:p>
          <a:p>
            <a:pPr marL="285750" indent="-285750">
              <a:lnSpc>
                <a:spcPct val="150000"/>
              </a:lnSpc>
              <a:buFont typeface="Arial" panose="020B0604020202020204" pitchFamily="34" charset="0"/>
              <a:buChar char="•"/>
            </a:pPr>
            <a:r>
              <a:rPr lang="fr-FR" sz="2400" dirty="0" smtClean="0">
                <a:solidFill>
                  <a:schemeClr val="tx1">
                    <a:lumMod val="65000"/>
                    <a:lumOff val="35000"/>
                  </a:schemeClr>
                </a:solidFill>
                <a:latin typeface="Tw Cen MT" panose="020B0602020104020603" pitchFamily="34" charset="0"/>
              </a:rPr>
              <a:t>Envoyer une lettre de bienvenue</a:t>
            </a:r>
          </a:p>
          <a:p>
            <a:pPr marL="285750" indent="-285750">
              <a:lnSpc>
                <a:spcPct val="150000"/>
              </a:lnSpc>
              <a:buFont typeface="Arial" panose="020B0604020202020204" pitchFamily="34" charset="0"/>
              <a:buChar char="•"/>
            </a:pPr>
            <a:r>
              <a:rPr lang="fr-FR" sz="2400" dirty="0" smtClean="0">
                <a:solidFill>
                  <a:schemeClr val="tx1">
                    <a:lumMod val="65000"/>
                    <a:lumOff val="35000"/>
                  </a:schemeClr>
                </a:solidFill>
                <a:latin typeface="Tw Cen MT" panose="020B0602020104020603" pitchFamily="34" charset="0"/>
              </a:rPr>
              <a:t>Communiquer avec les parents</a:t>
            </a:r>
          </a:p>
          <a:p>
            <a:pPr marL="285750" indent="-285750">
              <a:lnSpc>
                <a:spcPct val="150000"/>
              </a:lnSpc>
              <a:buFont typeface="Arial" panose="020B0604020202020204" pitchFamily="34" charset="0"/>
              <a:buChar char="•"/>
            </a:pPr>
            <a:r>
              <a:rPr lang="fr-FR" sz="2400" dirty="0" smtClean="0">
                <a:solidFill>
                  <a:schemeClr val="tx1">
                    <a:lumMod val="65000"/>
                    <a:lumOff val="35000"/>
                  </a:schemeClr>
                </a:solidFill>
                <a:latin typeface="Tw Cen MT" panose="020B0602020104020603" pitchFamily="34" charset="0"/>
              </a:rPr>
              <a:t>…</a:t>
            </a:r>
            <a:endParaRPr lang="fr-FR" sz="2400" dirty="0">
              <a:solidFill>
                <a:schemeClr val="tx1">
                  <a:lumMod val="65000"/>
                  <a:lumOff val="35000"/>
                </a:schemeClr>
              </a:solidFill>
              <a:latin typeface="Tw Cen MT" panose="020B0602020104020603" pitchFamily="34" charset="0"/>
            </a:endParaRPr>
          </a:p>
        </p:txBody>
      </p:sp>
    </p:spTree>
    <p:extLst>
      <p:ext uri="{BB962C8B-B14F-4D97-AF65-F5344CB8AC3E}">
        <p14:creationId xmlns:p14="http://schemas.microsoft.com/office/powerpoint/2010/main" val="224603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p:cNvSpPr/>
          <p:nvPr/>
        </p:nvSpPr>
        <p:spPr>
          <a:xfrm>
            <a:off x="6390931" y="1806461"/>
            <a:ext cx="3600000" cy="360000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p:cNvSpPr/>
          <p:nvPr/>
        </p:nvSpPr>
        <p:spPr>
          <a:xfrm>
            <a:off x="0" y="0"/>
            <a:ext cx="4062333" cy="328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062333"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129667"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5003" y="0"/>
            <a:ext cx="4062333" cy="369332"/>
          </a:xfrm>
          <a:prstGeom prst="rect">
            <a:avLst/>
          </a:prstGeom>
          <a:noFill/>
        </p:spPr>
        <p:txBody>
          <a:bodyPr wrap="square" rtlCol="0">
            <a:spAutoFit/>
          </a:bodyPr>
          <a:lstStyle/>
          <a:p>
            <a:pPr algn="ctr"/>
            <a:r>
              <a:rPr lang="fr-BE" b="1" spc="600" dirty="0" smtClean="0">
                <a:solidFill>
                  <a:schemeClr val="bg2">
                    <a:lumMod val="50000"/>
                  </a:schemeClr>
                </a:solidFill>
                <a:latin typeface="Tw Cen MT Condensed" panose="020B0606020104020203" pitchFamily="34" charset="0"/>
              </a:rPr>
              <a:t>PRATIQUES</a:t>
            </a:r>
            <a:endParaRPr lang="fr-BE" b="1" spc="600" dirty="0">
              <a:solidFill>
                <a:schemeClr val="bg2">
                  <a:lumMod val="50000"/>
                </a:schemeClr>
              </a:solidFill>
              <a:latin typeface="Tw Cen MT Condensed" panose="020B0606020104020203" pitchFamily="34" charset="0"/>
            </a:endParaRPr>
          </a:p>
        </p:txBody>
      </p:sp>
      <p:sp>
        <p:nvSpPr>
          <p:cNvPr id="12" name="ZoneTexte 11"/>
          <p:cNvSpPr txBox="1"/>
          <p:nvPr/>
        </p:nvSpPr>
        <p:spPr>
          <a:xfrm>
            <a:off x="4057332" y="-13613"/>
            <a:ext cx="4062333" cy="369332"/>
          </a:xfrm>
          <a:prstGeom prst="rect">
            <a:avLst/>
          </a:prstGeom>
          <a:noFill/>
          <a:ln>
            <a:noFill/>
          </a:ln>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CONDITIONS</a:t>
            </a:r>
            <a:endParaRPr lang="fr-BE" b="1" spc="600" dirty="0">
              <a:solidFill>
                <a:schemeClr val="bg1">
                  <a:lumMod val="65000"/>
                </a:schemeClr>
              </a:solidFill>
              <a:latin typeface="Tw Cen MT Condensed" panose="020B0606020104020203" pitchFamily="34" charset="0"/>
            </a:endParaRPr>
          </a:p>
        </p:txBody>
      </p:sp>
      <p:sp>
        <p:nvSpPr>
          <p:cNvPr id="13" name="ZoneTexte 12"/>
          <p:cNvSpPr txBox="1"/>
          <p:nvPr/>
        </p:nvSpPr>
        <p:spPr>
          <a:xfrm>
            <a:off x="8129667" y="-18227"/>
            <a:ext cx="4062333"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PISTES D’ACTION</a:t>
            </a:r>
            <a:endParaRPr lang="fr-BE" b="1" spc="600" dirty="0">
              <a:solidFill>
                <a:schemeClr val="bg1">
                  <a:lumMod val="65000"/>
                </a:schemeClr>
              </a:solidFill>
              <a:latin typeface="Tw Cen MT Condensed" panose="020B0606020104020203" pitchFamily="34" charset="0"/>
            </a:endParaRPr>
          </a:p>
        </p:txBody>
      </p:sp>
      <p:pic>
        <p:nvPicPr>
          <p:cNvPr id="17" name="Image 16"/>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b="20212"/>
          <a:stretch/>
        </p:blipFill>
        <p:spPr>
          <a:xfrm rot="2881409">
            <a:off x="9748085" y="5114030"/>
            <a:ext cx="1552856" cy="1238999"/>
          </a:xfrm>
          <a:prstGeom prst="rect">
            <a:avLst/>
          </a:prstGeom>
        </p:spPr>
      </p:pic>
      <p:sp>
        <p:nvSpPr>
          <p:cNvPr id="20" name="Ellipse 19"/>
          <p:cNvSpPr/>
          <p:nvPr/>
        </p:nvSpPr>
        <p:spPr>
          <a:xfrm>
            <a:off x="1234060" y="1822362"/>
            <a:ext cx="3600000" cy="360000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Secteurs 18"/>
          <p:cNvSpPr/>
          <p:nvPr/>
        </p:nvSpPr>
        <p:spPr>
          <a:xfrm>
            <a:off x="1234060" y="1826663"/>
            <a:ext cx="3600000" cy="3600000"/>
          </a:xfrm>
          <a:prstGeom prst="pie">
            <a:avLst>
              <a:gd name="adj1" fmla="val 16330834"/>
              <a:gd name="adj2" fmla="val 15948406"/>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1" name="ZoneTexte 20"/>
          <p:cNvSpPr txBox="1"/>
          <p:nvPr/>
        </p:nvSpPr>
        <p:spPr>
          <a:xfrm>
            <a:off x="2122340" y="3584517"/>
            <a:ext cx="2044305" cy="1569660"/>
          </a:xfrm>
          <a:prstGeom prst="rect">
            <a:avLst/>
          </a:prstGeom>
          <a:noFill/>
        </p:spPr>
        <p:txBody>
          <a:bodyPr wrap="square" rtlCol="0">
            <a:spAutoFit/>
          </a:bodyPr>
          <a:lstStyle/>
          <a:p>
            <a:r>
              <a:rPr lang="fr-BE" sz="9600" dirty="0" smtClean="0">
                <a:solidFill>
                  <a:schemeClr val="bg1">
                    <a:lumMod val="95000"/>
                  </a:schemeClr>
                </a:solidFill>
                <a:latin typeface="Tw Cen MT Condensed" panose="020B0606020104020203" pitchFamily="34" charset="0"/>
              </a:rPr>
              <a:t>99%</a:t>
            </a:r>
            <a:endParaRPr lang="fr-BE" sz="9600" dirty="0">
              <a:solidFill>
                <a:schemeClr val="bg1">
                  <a:lumMod val="95000"/>
                </a:schemeClr>
              </a:solidFill>
              <a:latin typeface="Tw Cen MT Condensed" panose="020B0606020104020203" pitchFamily="34" charset="0"/>
            </a:endParaRPr>
          </a:p>
        </p:txBody>
      </p:sp>
      <p:sp>
        <p:nvSpPr>
          <p:cNvPr id="22" name="ZoneTexte 21"/>
          <p:cNvSpPr txBox="1"/>
          <p:nvPr/>
        </p:nvSpPr>
        <p:spPr>
          <a:xfrm>
            <a:off x="1788053" y="5626922"/>
            <a:ext cx="2712881" cy="461665"/>
          </a:xfrm>
          <a:prstGeom prst="rect">
            <a:avLst/>
          </a:prstGeom>
          <a:noFill/>
        </p:spPr>
        <p:txBody>
          <a:bodyPr wrap="square" rtlCol="0">
            <a:spAutoFit/>
          </a:bodyPr>
          <a:lstStyle/>
          <a:p>
            <a:r>
              <a:rPr lang="fr-BE" sz="2400" dirty="0" smtClean="0">
                <a:solidFill>
                  <a:schemeClr val="tx1">
                    <a:lumMod val="75000"/>
                    <a:lumOff val="25000"/>
                  </a:schemeClr>
                </a:solidFill>
                <a:latin typeface="+mj-lt"/>
              </a:rPr>
              <a:t>À certains moments</a:t>
            </a:r>
            <a:endParaRPr lang="fr-BE" sz="2400" dirty="0">
              <a:solidFill>
                <a:schemeClr val="tx1">
                  <a:lumMod val="75000"/>
                  <a:lumOff val="25000"/>
                </a:schemeClr>
              </a:solidFill>
              <a:latin typeface="+mj-lt"/>
            </a:endParaRPr>
          </a:p>
        </p:txBody>
      </p:sp>
      <p:sp>
        <p:nvSpPr>
          <p:cNvPr id="26" name="Titre 2"/>
          <p:cNvSpPr>
            <a:spLocks noGrp="1"/>
          </p:cNvSpPr>
          <p:nvPr>
            <p:ph type="title"/>
          </p:nvPr>
        </p:nvSpPr>
        <p:spPr/>
        <p:txBody>
          <a:bodyPr>
            <a:noAutofit/>
          </a:bodyPr>
          <a:lstStyle/>
          <a:p>
            <a:r>
              <a:rPr lang="fr-BE" sz="4000" dirty="0"/>
              <a:t>O</a:t>
            </a:r>
            <a:r>
              <a:rPr lang="fr-BE" sz="4000" dirty="0" smtClean="0"/>
              <a:t>bjets transitionnels accessibles?</a:t>
            </a:r>
            <a:endParaRPr lang="fr-BE" sz="4000" dirty="0"/>
          </a:p>
        </p:txBody>
      </p:sp>
      <p:sp>
        <p:nvSpPr>
          <p:cNvPr id="25" name="Secteurs 24"/>
          <p:cNvSpPr/>
          <p:nvPr/>
        </p:nvSpPr>
        <p:spPr>
          <a:xfrm>
            <a:off x="6390931" y="1801979"/>
            <a:ext cx="3600000" cy="3600000"/>
          </a:xfrm>
          <a:prstGeom prst="pie">
            <a:avLst>
              <a:gd name="adj1" fmla="val 16189674"/>
              <a:gd name="adj2" fmla="val 16178119"/>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0" name="Secteurs 29"/>
          <p:cNvSpPr/>
          <p:nvPr/>
        </p:nvSpPr>
        <p:spPr>
          <a:xfrm flipH="1">
            <a:off x="6376785" y="1802596"/>
            <a:ext cx="3600000" cy="3604482"/>
          </a:xfrm>
          <a:prstGeom prst="pie">
            <a:avLst>
              <a:gd name="adj1" fmla="val 16189674"/>
              <a:gd name="adj2" fmla="val 422534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4" name="ZoneTexte 23"/>
          <p:cNvSpPr txBox="1"/>
          <p:nvPr/>
        </p:nvSpPr>
        <p:spPr>
          <a:xfrm>
            <a:off x="7833491" y="3560281"/>
            <a:ext cx="2044305" cy="1569660"/>
          </a:xfrm>
          <a:prstGeom prst="rect">
            <a:avLst/>
          </a:prstGeom>
          <a:noFill/>
        </p:spPr>
        <p:txBody>
          <a:bodyPr wrap="square" rtlCol="0">
            <a:spAutoFit/>
          </a:bodyPr>
          <a:lstStyle/>
          <a:p>
            <a:r>
              <a:rPr lang="fr-BE" sz="9600" dirty="0">
                <a:solidFill>
                  <a:schemeClr val="bg1">
                    <a:lumMod val="95000"/>
                  </a:schemeClr>
                </a:solidFill>
                <a:latin typeface="Tw Cen MT Condensed" panose="020B0606020104020203" pitchFamily="34" charset="0"/>
              </a:rPr>
              <a:t>5</a:t>
            </a:r>
            <a:r>
              <a:rPr lang="fr-BE" sz="9600" dirty="0" smtClean="0">
                <a:solidFill>
                  <a:schemeClr val="bg1">
                    <a:lumMod val="95000"/>
                  </a:schemeClr>
                </a:solidFill>
                <a:latin typeface="Tw Cen MT Condensed" panose="020B0606020104020203" pitchFamily="34" charset="0"/>
              </a:rPr>
              <a:t>9%</a:t>
            </a:r>
            <a:endParaRPr lang="fr-BE" sz="9600" dirty="0">
              <a:solidFill>
                <a:schemeClr val="bg1">
                  <a:lumMod val="95000"/>
                </a:schemeClr>
              </a:solidFill>
              <a:latin typeface="Tw Cen MT Condensed" panose="020B0606020104020203" pitchFamily="34" charset="0"/>
            </a:endParaRPr>
          </a:p>
        </p:txBody>
      </p:sp>
      <p:sp>
        <p:nvSpPr>
          <p:cNvPr id="32" name="ZoneTexte 31"/>
          <p:cNvSpPr txBox="1"/>
          <p:nvPr/>
        </p:nvSpPr>
        <p:spPr>
          <a:xfrm>
            <a:off x="7085677" y="5626922"/>
            <a:ext cx="2202537" cy="461665"/>
          </a:xfrm>
          <a:prstGeom prst="rect">
            <a:avLst/>
          </a:prstGeom>
          <a:noFill/>
        </p:spPr>
        <p:txBody>
          <a:bodyPr wrap="square" rtlCol="0">
            <a:spAutoFit/>
          </a:bodyPr>
          <a:lstStyle/>
          <a:p>
            <a:r>
              <a:rPr lang="fr-BE" sz="2400" dirty="0" smtClean="0">
                <a:solidFill>
                  <a:schemeClr val="tx1">
                    <a:lumMod val="75000"/>
                    <a:lumOff val="25000"/>
                  </a:schemeClr>
                </a:solidFill>
                <a:latin typeface="+mj-lt"/>
              </a:rPr>
              <a:t>À tous moments</a:t>
            </a:r>
            <a:endParaRPr lang="fr-BE" sz="2400" dirty="0">
              <a:solidFill>
                <a:schemeClr val="tx1">
                  <a:lumMod val="75000"/>
                  <a:lumOff val="25000"/>
                </a:schemeClr>
              </a:solidFill>
              <a:latin typeface="+mj-lt"/>
            </a:endParaRPr>
          </a:p>
        </p:txBody>
      </p:sp>
      <p:pic>
        <p:nvPicPr>
          <p:cNvPr id="2" name="Image 1"/>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78" r="9310" b="16764"/>
          <a:stretch/>
        </p:blipFill>
        <p:spPr>
          <a:xfrm>
            <a:off x="10960227" y="5154177"/>
            <a:ext cx="1138887" cy="1158709"/>
          </a:xfrm>
          <a:prstGeom prst="rect">
            <a:avLst/>
          </a:prstGeom>
        </p:spPr>
      </p:pic>
    </p:spTree>
    <p:extLst>
      <p:ext uri="{BB962C8B-B14F-4D97-AF65-F5344CB8AC3E}">
        <p14:creationId xmlns:p14="http://schemas.microsoft.com/office/powerpoint/2010/main" val="391249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2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21" presetClass="entr" presetSubtype="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heel(1)">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0" grpId="0" animBg="1"/>
      <p:bldP spid="19" grpId="0" animBg="1"/>
      <p:bldP spid="21" grpId="0"/>
      <p:bldP spid="22" grpId="0"/>
      <p:bldP spid="25" grpId="0" animBg="1"/>
      <p:bldP spid="30" grpId="0" animBg="1"/>
      <p:bldP spid="24"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cteur droit 29"/>
          <p:cNvCxnSpPr/>
          <p:nvPr/>
        </p:nvCxnSpPr>
        <p:spPr>
          <a:xfrm>
            <a:off x="1043708" y="5763490"/>
            <a:ext cx="93425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043708" y="4987639"/>
            <a:ext cx="93425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043708" y="4211788"/>
            <a:ext cx="93425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043708" y="3445173"/>
            <a:ext cx="93425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043708" y="2678558"/>
            <a:ext cx="93425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043708" y="1911943"/>
            <a:ext cx="93425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12155" t="4310" r="11617" b="17576"/>
          <a:stretch/>
        </p:blipFill>
        <p:spPr>
          <a:xfrm flipH="1">
            <a:off x="10841130" y="5148505"/>
            <a:ext cx="1174049" cy="1203089"/>
          </a:xfrm>
          <a:prstGeom prst="rect">
            <a:avLst/>
          </a:prstGeom>
        </p:spPr>
      </p:pic>
      <p:sp>
        <p:nvSpPr>
          <p:cNvPr id="3" name="Titre 2"/>
          <p:cNvSpPr>
            <a:spLocks noGrp="1"/>
          </p:cNvSpPr>
          <p:nvPr>
            <p:ph type="title"/>
          </p:nvPr>
        </p:nvSpPr>
        <p:spPr/>
        <p:txBody>
          <a:bodyPr/>
          <a:lstStyle/>
          <a:p>
            <a:r>
              <a:rPr lang="fr-BE" dirty="0"/>
              <a:t>Pratiques de familiarisation tous égaux ? </a:t>
            </a:r>
          </a:p>
        </p:txBody>
      </p:sp>
      <p:sp>
        <p:nvSpPr>
          <p:cNvPr id="4" name="Rectangle 3"/>
          <p:cNvSpPr/>
          <p:nvPr/>
        </p:nvSpPr>
        <p:spPr>
          <a:xfrm>
            <a:off x="0" y="0"/>
            <a:ext cx="4062333" cy="328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062333"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129667"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5003" y="0"/>
            <a:ext cx="4062333" cy="369332"/>
          </a:xfrm>
          <a:prstGeom prst="rect">
            <a:avLst/>
          </a:prstGeom>
          <a:noFill/>
        </p:spPr>
        <p:txBody>
          <a:bodyPr wrap="square" rtlCol="0">
            <a:spAutoFit/>
          </a:bodyPr>
          <a:lstStyle/>
          <a:p>
            <a:pPr algn="ctr"/>
            <a:r>
              <a:rPr lang="fr-BE" b="1" spc="600" dirty="0" smtClean="0">
                <a:solidFill>
                  <a:schemeClr val="bg2">
                    <a:lumMod val="50000"/>
                  </a:schemeClr>
                </a:solidFill>
                <a:latin typeface="Tw Cen MT Condensed" panose="020B0606020104020203" pitchFamily="34" charset="0"/>
              </a:rPr>
              <a:t>PRATIQUES</a:t>
            </a:r>
            <a:endParaRPr lang="fr-BE" b="1" spc="600" dirty="0">
              <a:solidFill>
                <a:schemeClr val="bg2">
                  <a:lumMod val="50000"/>
                </a:schemeClr>
              </a:solidFill>
              <a:latin typeface="Tw Cen MT Condensed" panose="020B0606020104020203" pitchFamily="34" charset="0"/>
            </a:endParaRPr>
          </a:p>
        </p:txBody>
      </p:sp>
      <p:sp>
        <p:nvSpPr>
          <p:cNvPr id="12" name="ZoneTexte 11"/>
          <p:cNvSpPr txBox="1"/>
          <p:nvPr/>
        </p:nvSpPr>
        <p:spPr>
          <a:xfrm>
            <a:off x="4057332" y="-13613"/>
            <a:ext cx="4062333" cy="369332"/>
          </a:xfrm>
          <a:prstGeom prst="rect">
            <a:avLst/>
          </a:prstGeom>
          <a:noFill/>
          <a:ln>
            <a:noFill/>
          </a:ln>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CONDITIONS</a:t>
            </a:r>
            <a:endParaRPr lang="fr-BE" b="1" spc="600" dirty="0">
              <a:solidFill>
                <a:schemeClr val="bg1">
                  <a:lumMod val="65000"/>
                </a:schemeClr>
              </a:solidFill>
              <a:latin typeface="Tw Cen MT Condensed" panose="020B0606020104020203" pitchFamily="34" charset="0"/>
            </a:endParaRPr>
          </a:p>
        </p:txBody>
      </p:sp>
      <p:sp>
        <p:nvSpPr>
          <p:cNvPr id="13" name="ZoneTexte 12"/>
          <p:cNvSpPr txBox="1"/>
          <p:nvPr/>
        </p:nvSpPr>
        <p:spPr>
          <a:xfrm>
            <a:off x="8129667" y="-18227"/>
            <a:ext cx="4062333"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PISTES D’ACTION</a:t>
            </a:r>
            <a:endParaRPr lang="fr-BE" b="1" spc="600" dirty="0">
              <a:solidFill>
                <a:schemeClr val="bg1">
                  <a:lumMod val="65000"/>
                </a:schemeClr>
              </a:solidFill>
              <a:latin typeface="Tw Cen MT Condensed" panose="020B0606020104020203" pitchFamily="34" charset="0"/>
            </a:endParaRPr>
          </a:p>
        </p:txBody>
      </p:sp>
      <p:pic>
        <p:nvPicPr>
          <p:cNvPr id="7" name="Image 6"/>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b="13266"/>
          <a:stretch/>
        </p:blipFill>
        <p:spPr>
          <a:xfrm>
            <a:off x="10410324" y="5262358"/>
            <a:ext cx="1245186" cy="1080000"/>
          </a:xfrm>
          <a:prstGeom prst="rect">
            <a:avLst/>
          </a:prstGeom>
        </p:spPr>
      </p:pic>
      <p:sp>
        <p:nvSpPr>
          <p:cNvPr id="8" name="Rectangle 7"/>
          <p:cNvSpPr/>
          <p:nvPr/>
        </p:nvSpPr>
        <p:spPr>
          <a:xfrm>
            <a:off x="2172273" y="3634449"/>
            <a:ext cx="1043709" cy="2133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858901" y="4812144"/>
            <a:ext cx="1043709" cy="95596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8191811" y="5024583"/>
            <a:ext cx="1043709" cy="7434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512691" y="4498109"/>
            <a:ext cx="1043709" cy="1265382"/>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683891" y="5835341"/>
            <a:ext cx="3620655" cy="369332"/>
          </a:xfrm>
          <a:prstGeom prst="rect">
            <a:avLst/>
          </a:prstGeom>
          <a:noFill/>
        </p:spPr>
        <p:txBody>
          <a:bodyPr wrap="square" rtlCol="0">
            <a:spAutoFit/>
          </a:bodyPr>
          <a:lstStyle/>
          <a:p>
            <a:r>
              <a:rPr lang="fr-FR" dirty="0" smtClean="0">
                <a:solidFill>
                  <a:schemeClr val="tx1">
                    <a:lumMod val="65000"/>
                    <a:lumOff val="35000"/>
                  </a:schemeClr>
                </a:solidFill>
                <a:latin typeface="Tw Cen MT" panose="020B0602020104020603" pitchFamily="34" charset="0"/>
              </a:rPr>
              <a:t>Journées moins longues </a:t>
            </a:r>
            <a:r>
              <a:rPr lang="fr-FR" b="1" u="sng" dirty="0" smtClean="0">
                <a:solidFill>
                  <a:schemeClr val="tx1">
                    <a:lumMod val="65000"/>
                    <a:lumOff val="35000"/>
                  </a:schemeClr>
                </a:solidFill>
                <a:latin typeface="Tw Cen MT" panose="020B0602020104020603" pitchFamily="34" charset="0"/>
              </a:rPr>
              <a:t>sans</a:t>
            </a:r>
            <a:r>
              <a:rPr lang="fr-FR" dirty="0" smtClean="0">
                <a:solidFill>
                  <a:schemeClr val="tx1">
                    <a:lumMod val="65000"/>
                    <a:lumOff val="35000"/>
                  </a:schemeClr>
                </a:solidFill>
                <a:latin typeface="Tw Cen MT" panose="020B0602020104020603" pitchFamily="34" charset="0"/>
              </a:rPr>
              <a:t> parents</a:t>
            </a:r>
            <a:endParaRPr lang="fr-FR" dirty="0">
              <a:solidFill>
                <a:schemeClr val="tx1">
                  <a:lumMod val="65000"/>
                  <a:lumOff val="35000"/>
                </a:schemeClr>
              </a:solidFill>
              <a:latin typeface="Tw Cen MT" panose="020B0602020104020603" pitchFamily="34" charset="0"/>
            </a:endParaRPr>
          </a:p>
        </p:txBody>
      </p:sp>
      <p:sp>
        <p:nvSpPr>
          <p:cNvPr id="19" name="ZoneTexte 18"/>
          <p:cNvSpPr txBox="1"/>
          <p:nvPr/>
        </p:nvSpPr>
        <p:spPr>
          <a:xfrm>
            <a:off x="6185459" y="5835341"/>
            <a:ext cx="3620655" cy="369332"/>
          </a:xfrm>
          <a:prstGeom prst="rect">
            <a:avLst/>
          </a:prstGeom>
          <a:noFill/>
        </p:spPr>
        <p:txBody>
          <a:bodyPr wrap="square" rtlCol="0">
            <a:spAutoFit/>
          </a:bodyPr>
          <a:lstStyle/>
          <a:p>
            <a:r>
              <a:rPr lang="fr-FR" dirty="0" smtClean="0">
                <a:solidFill>
                  <a:schemeClr val="tx1">
                    <a:lumMod val="65000"/>
                    <a:lumOff val="35000"/>
                  </a:schemeClr>
                </a:solidFill>
                <a:latin typeface="Tw Cen MT" panose="020B0602020104020603" pitchFamily="34" charset="0"/>
              </a:rPr>
              <a:t>Journées moins longues </a:t>
            </a:r>
            <a:r>
              <a:rPr lang="fr-FR" b="1" u="sng" dirty="0" smtClean="0">
                <a:solidFill>
                  <a:schemeClr val="tx1">
                    <a:lumMod val="65000"/>
                    <a:lumOff val="35000"/>
                  </a:schemeClr>
                </a:solidFill>
                <a:latin typeface="Tw Cen MT" panose="020B0602020104020603" pitchFamily="34" charset="0"/>
              </a:rPr>
              <a:t>avec</a:t>
            </a:r>
            <a:r>
              <a:rPr lang="fr-FR" dirty="0" smtClean="0">
                <a:solidFill>
                  <a:schemeClr val="tx1">
                    <a:lumMod val="65000"/>
                    <a:lumOff val="35000"/>
                  </a:schemeClr>
                </a:solidFill>
                <a:latin typeface="Tw Cen MT" panose="020B0602020104020603" pitchFamily="34" charset="0"/>
              </a:rPr>
              <a:t> parents</a:t>
            </a:r>
            <a:endParaRPr lang="fr-FR" dirty="0">
              <a:solidFill>
                <a:schemeClr val="tx1">
                  <a:lumMod val="65000"/>
                  <a:lumOff val="35000"/>
                </a:schemeClr>
              </a:solidFill>
              <a:latin typeface="Tw Cen MT" panose="020B0602020104020603" pitchFamily="34" charset="0"/>
            </a:endParaRPr>
          </a:p>
        </p:txBody>
      </p:sp>
      <p:sp>
        <p:nvSpPr>
          <p:cNvPr id="21" name="ZoneTexte 1"/>
          <p:cNvSpPr txBox="1"/>
          <p:nvPr/>
        </p:nvSpPr>
        <p:spPr>
          <a:xfrm>
            <a:off x="2197482" y="5258666"/>
            <a:ext cx="1005971" cy="5048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dirty="0" smtClean="0">
                <a:solidFill>
                  <a:schemeClr val="bg1"/>
                </a:solidFill>
                <a:effectLst>
                  <a:outerShdw blurRad="38100" dist="38100" dir="2700000" algn="tl">
                    <a:srgbClr val="000000">
                      <a:alpha val="43137"/>
                    </a:srgbClr>
                  </a:outerShdw>
                </a:effectLst>
                <a:latin typeface="Tw Cen MT" panose="020B0602020104020603" pitchFamily="34" charset="0"/>
              </a:rPr>
              <a:t>À LA DEMANDE</a:t>
            </a:r>
            <a:endParaRPr lang="fr-FR" sz="1400" dirty="0">
              <a:solidFill>
                <a:schemeClr val="bg1"/>
              </a:solidFill>
              <a:effectLst>
                <a:outerShdw blurRad="38100" dist="38100" dir="2700000" algn="tl">
                  <a:srgbClr val="000000">
                    <a:alpha val="43137"/>
                  </a:srgbClr>
                </a:outerShdw>
              </a:effectLst>
              <a:latin typeface="Tw Cen MT" panose="020B0602020104020603" pitchFamily="34" charset="0"/>
            </a:endParaRPr>
          </a:p>
        </p:txBody>
      </p:sp>
      <p:sp>
        <p:nvSpPr>
          <p:cNvPr id="22" name="ZoneTexte 1"/>
          <p:cNvSpPr txBox="1"/>
          <p:nvPr/>
        </p:nvSpPr>
        <p:spPr>
          <a:xfrm>
            <a:off x="6883808" y="5245226"/>
            <a:ext cx="1005971" cy="5048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dirty="0" smtClean="0">
                <a:solidFill>
                  <a:schemeClr val="bg1"/>
                </a:solidFill>
                <a:effectLst>
                  <a:outerShdw blurRad="38100" dist="38100" dir="2700000" algn="tl">
                    <a:srgbClr val="000000">
                      <a:alpha val="43137"/>
                    </a:srgbClr>
                  </a:outerShdw>
                </a:effectLst>
                <a:latin typeface="Tw Cen MT" panose="020B0602020104020603" pitchFamily="34" charset="0"/>
              </a:rPr>
              <a:t>À LA DEMANDE</a:t>
            </a:r>
            <a:endParaRPr lang="fr-FR" sz="1400" dirty="0">
              <a:solidFill>
                <a:schemeClr val="bg1"/>
              </a:solidFill>
              <a:effectLst>
                <a:outerShdw blurRad="38100" dist="38100" dir="2700000" algn="tl">
                  <a:srgbClr val="000000">
                    <a:alpha val="43137"/>
                  </a:srgbClr>
                </a:outerShdw>
              </a:effectLst>
              <a:latin typeface="Tw Cen MT" panose="020B0602020104020603" pitchFamily="34" charset="0"/>
            </a:endParaRPr>
          </a:p>
        </p:txBody>
      </p:sp>
      <p:sp>
        <p:nvSpPr>
          <p:cNvPr id="23" name="ZoneTexte 1"/>
          <p:cNvSpPr txBox="1"/>
          <p:nvPr/>
        </p:nvSpPr>
        <p:spPr>
          <a:xfrm>
            <a:off x="8191811" y="5258665"/>
            <a:ext cx="1005971" cy="5048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dirty="0" smtClean="0">
                <a:solidFill>
                  <a:schemeClr val="bg1"/>
                </a:solidFill>
                <a:effectLst>
                  <a:outerShdw blurRad="38100" dist="38100" dir="2700000" algn="tl">
                    <a:srgbClr val="000000">
                      <a:alpha val="43137"/>
                    </a:srgbClr>
                  </a:outerShdw>
                </a:effectLst>
                <a:latin typeface="Tw Cen MT" panose="020B0602020104020603" pitchFamily="34" charset="0"/>
              </a:rPr>
              <a:t>POUR TOUS</a:t>
            </a:r>
            <a:endParaRPr lang="fr-FR" sz="1400" dirty="0">
              <a:solidFill>
                <a:schemeClr val="bg1"/>
              </a:solidFill>
              <a:effectLst>
                <a:outerShdw blurRad="38100" dist="38100" dir="2700000" algn="tl">
                  <a:srgbClr val="000000">
                    <a:alpha val="43137"/>
                  </a:srgbClr>
                </a:outerShdw>
              </a:effectLst>
              <a:latin typeface="Tw Cen MT" panose="020B0602020104020603" pitchFamily="34" charset="0"/>
            </a:endParaRPr>
          </a:p>
        </p:txBody>
      </p:sp>
      <p:sp>
        <p:nvSpPr>
          <p:cNvPr id="24" name="ZoneTexte 1"/>
          <p:cNvSpPr txBox="1"/>
          <p:nvPr/>
        </p:nvSpPr>
        <p:spPr>
          <a:xfrm>
            <a:off x="3500691" y="5245225"/>
            <a:ext cx="1005971" cy="5048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dirty="0" smtClean="0">
                <a:solidFill>
                  <a:schemeClr val="bg1"/>
                </a:solidFill>
                <a:effectLst>
                  <a:outerShdw blurRad="38100" dist="38100" dir="2700000" algn="tl">
                    <a:srgbClr val="000000">
                      <a:alpha val="43137"/>
                    </a:srgbClr>
                  </a:outerShdw>
                </a:effectLst>
                <a:latin typeface="Tw Cen MT" panose="020B0602020104020603" pitchFamily="34" charset="0"/>
              </a:rPr>
              <a:t>POUR TOUS</a:t>
            </a:r>
            <a:endParaRPr lang="fr-FR" sz="1400" dirty="0">
              <a:solidFill>
                <a:schemeClr val="bg1"/>
              </a:solidFill>
              <a:effectLst>
                <a:outerShdw blurRad="38100" dist="38100" dir="2700000" algn="tl">
                  <a:srgbClr val="000000">
                    <a:alpha val="43137"/>
                  </a:srgbClr>
                </a:outerShdw>
              </a:effectLst>
              <a:latin typeface="Tw Cen MT" panose="020B0602020104020603" pitchFamily="34" charset="0"/>
            </a:endParaRPr>
          </a:p>
        </p:txBody>
      </p:sp>
      <p:sp>
        <p:nvSpPr>
          <p:cNvPr id="25" name="ZoneTexte 24"/>
          <p:cNvSpPr txBox="1"/>
          <p:nvPr/>
        </p:nvSpPr>
        <p:spPr>
          <a:xfrm>
            <a:off x="2376394" y="3274353"/>
            <a:ext cx="690882" cy="369332"/>
          </a:xfrm>
          <a:prstGeom prst="rect">
            <a:avLst/>
          </a:prstGeom>
          <a:noFill/>
        </p:spPr>
        <p:txBody>
          <a:bodyPr wrap="square" rtlCol="0">
            <a:spAutoFit/>
          </a:bodyPr>
          <a:lstStyle/>
          <a:p>
            <a:r>
              <a:rPr lang="fr-FR" dirty="0" smtClean="0">
                <a:solidFill>
                  <a:schemeClr val="tx1">
                    <a:lumMod val="65000"/>
                    <a:lumOff val="35000"/>
                  </a:schemeClr>
                </a:solidFill>
                <a:latin typeface="Tw Cen MT" panose="020B0602020104020603" pitchFamily="34" charset="0"/>
              </a:rPr>
              <a:t>55%</a:t>
            </a:r>
            <a:endParaRPr lang="fr-FR" dirty="0">
              <a:solidFill>
                <a:schemeClr val="tx1">
                  <a:lumMod val="65000"/>
                  <a:lumOff val="35000"/>
                </a:schemeClr>
              </a:solidFill>
              <a:latin typeface="Tw Cen MT" panose="020B0602020104020603" pitchFamily="34" charset="0"/>
            </a:endParaRPr>
          </a:p>
        </p:txBody>
      </p:sp>
      <p:sp>
        <p:nvSpPr>
          <p:cNvPr id="26" name="ZoneTexte 25"/>
          <p:cNvSpPr txBox="1"/>
          <p:nvPr/>
        </p:nvSpPr>
        <p:spPr>
          <a:xfrm>
            <a:off x="3753756" y="4131165"/>
            <a:ext cx="690882" cy="369332"/>
          </a:xfrm>
          <a:prstGeom prst="rect">
            <a:avLst/>
          </a:prstGeom>
          <a:noFill/>
        </p:spPr>
        <p:txBody>
          <a:bodyPr wrap="square" rtlCol="0">
            <a:spAutoFit/>
          </a:bodyPr>
          <a:lstStyle/>
          <a:p>
            <a:r>
              <a:rPr lang="fr-FR" dirty="0" smtClean="0">
                <a:solidFill>
                  <a:schemeClr val="tx1">
                    <a:lumMod val="65000"/>
                    <a:lumOff val="35000"/>
                  </a:schemeClr>
                </a:solidFill>
                <a:latin typeface="Tw Cen MT" panose="020B0602020104020603" pitchFamily="34" charset="0"/>
              </a:rPr>
              <a:t>33%</a:t>
            </a:r>
            <a:endParaRPr lang="fr-FR" dirty="0">
              <a:solidFill>
                <a:schemeClr val="tx1">
                  <a:lumMod val="65000"/>
                  <a:lumOff val="35000"/>
                </a:schemeClr>
              </a:solidFill>
              <a:latin typeface="Tw Cen MT" panose="020B0602020104020603" pitchFamily="34" charset="0"/>
            </a:endParaRPr>
          </a:p>
        </p:txBody>
      </p:sp>
      <p:sp>
        <p:nvSpPr>
          <p:cNvPr id="27" name="ZoneTexte 26"/>
          <p:cNvSpPr txBox="1"/>
          <p:nvPr/>
        </p:nvSpPr>
        <p:spPr>
          <a:xfrm>
            <a:off x="7072258" y="4447812"/>
            <a:ext cx="690882" cy="369332"/>
          </a:xfrm>
          <a:prstGeom prst="rect">
            <a:avLst/>
          </a:prstGeom>
          <a:noFill/>
        </p:spPr>
        <p:txBody>
          <a:bodyPr wrap="square" rtlCol="0">
            <a:spAutoFit/>
          </a:bodyPr>
          <a:lstStyle/>
          <a:p>
            <a:r>
              <a:rPr lang="fr-FR" dirty="0" smtClean="0">
                <a:solidFill>
                  <a:schemeClr val="tx1">
                    <a:lumMod val="65000"/>
                    <a:lumOff val="35000"/>
                  </a:schemeClr>
                </a:solidFill>
                <a:latin typeface="Tw Cen MT" panose="020B0602020104020603" pitchFamily="34" charset="0"/>
              </a:rPr>
              <a:t>25%</a:t>
            </a:r>
            <a:endParaRPr lang="fr-FR" dirty="0">
              <a:solidFill>
                <a:schemeClr val="tx1">
                  <a:lumMod val="65000"/>
                  <a:lumOff val="35000"/>
                </a:schemeClr>
              </a:solidFill>
              <a:latin typeface="Tw Cen MT" panose="020B0602020104020603" pitchFamily="34" charset="0"/>
            </a:endParaRPr>
          </a:p>
        </p:txBody>
      </p:sp>
      <p:sp>
        <p:nvSpPr>
          <p:cNvPr id="28" name="ZoneTexte 27"/>
          <p:cNvSpPr txBox="1"/>
          <p:nvPr/>
        </p:nvSpPr>
        <p:spPr>
          <a:xfrm>
            <a:off x="8386696" y="4671049"/>
            <a:ext cx="690882" cy="369332"/>
          </a:xfrm>
          <a:prstGeom prst="rect">
            <a:avLst/>
          </a:prstGeom>
          <a:noFill/>
        </p:spPr>
        <p:txBody>
          <a:bodyPr wrap="square" rtlCol="0">
            <a:spAutoFit/>
          </a:bodyPr>
          <a:lstStyle/>
          <a:p>
            <a:r>
              <a:rPr lang="fr-FR" dirty="0" smtClean="0">
                <a:solidFill>
                  <a:schemeClr val="tx1">
                    <a:lumMod val="65000"/>
                    <a:lumOff val="35000"/>
                  </a:schemeClr>
                </a:solidFill>
                <a:latin typeface="Tw Cen MT" panose="020B0602020104020603" pitchFamily="34" charset="0"/>
              </a:rPr>
              <a:t>19%</a:t>
            </a:r>
            <a:endParaRPr lang="fr-FR" dirty="0">
              <a:solidFill>
                <a:schemeClr val="tx1">
                  <a:lumMod val="65000"/>
                  <a:lumOff val="35000"/>
                </a:schemeClr>
              </a:solidFill>
              <a:latin typeface="Tw Cen MT" panose="020B0602020104020603" pitchFamily="34" charset="0"/>
            </a:endParaRPr>
          </a:p>
        </p:txBody>
      </p:sp>
    </p:spTree>
    <p:extLst>
      <p:ext uri="{BB962C8B-B14F-4D97-AF65-F5344CB8AC3E}">
        <p14:creationId xmlns:p14="http://schemas.microsoft.com/office/powerpoint/2010/main" val="113960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p:bldP spid="19" grpId="0"/>
      <p:bldP spid="21" grpId="0"/>
      <p:bldP spid="22" grpId="0"/>
      <p:bldP spid="23"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cteurs 26"/>
          <p:cNvSpPr/>
          <p:nvPr/>
        </p:nvSpPr>
        <p:spPr>
          <a:xfrm>
            <a:off x="1234060" y="1826663"/>
            <a:ext cx="3600000" cy="3600000"/>
          </a:xfrm>
          <a:prstGeom prst="pie">
            <a:avLst>
              <a:gd name="adj1" fmla="val 16229262"/>
              <a:gd name="adj2" fmla="val 1621144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4" name="Rectangle 3"/>
          <p:cNvSpPr/>
          <p:nvPr/>
        </p:nvSpPr>
        <p:spPr>
          <a:xfrm>
            <a:off x="0" y="0"/>
            <a:ext cx="4062333" cy="328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062333"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129667"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5003" y="0"/>
            <a:ext cx="4062333" cy="369332"/>
          </a:xfrm>
          <a:prstGeom prst="rect">
            <a:avLst/>
          </a:prstGeom>
          <a:noFill/>
        </p:spPr>
        <p:txBody>
          <a:bodyPr wrap="square" rtlCol="0">
            <a:spAutoFit/>
          </a:bodyPr>
          <a:lstStyle/>
          <a:p>
            <a:pPr algn="ctr"/>
            <a:r>
              <a:rPr lang="fr-BE" b="1" spc="600" dirty="0" smtClean="0">
                <a:solidFill>
                  <a:schemeClr val="bg2">
                    <a:lumMod val="50000"/>
                  </a:schemeClr>
                </a:solidFill>
                <a:latin typeface="Tw Cen MT Condensed" panose="020B0606020104020203" pitchFamily="34" charset="0"/>
              </a:rPr>
              <a:t>PRATIQUES</a:t>
            </a:r>
            <a:endParaRPr lang="fr-BE" b="1" spc="600" dirty="0">
              <a:solidFill>
                <a:schemeClr val="bg2">
                  <a:lumMod val="50000"/>
                </a:schemeClr>
              </a:solidFill>
              <a:latin typeface="Tw Cen MT Condensed" panose="020B0606020104020203" pitchFamily="34" charset="0"/>
            </a:endParaRPr>
          </a:p>
        </p:txBody>
      </p:sp>
      <p:sp>
        <p:nvSpPr>
          <p:cNvPr id="12" name="ZoneTexte 11"/>
          <p:cNvSpPr txBox="1"/>
          <p:nvPr/>
        </p:nvSpPr>
        <p:spPr>
          <a:xfrm>
            <a:off x="4057332" y="-13613"/>
            <a:ext cx="4062333" cy="369332"/>
          </a:xfrm>
          <a:prstGeom prst="rect">
            <a:avLst/>
          </a:prstGeom>
          <a:noFill/>
          <a:ln>
            <a:noFill/>
          </a:ln>
        </p:spPr>
        <p:txBody>
          <a:bodyPr wrap="square" rtlCol="0">
            <a:spAutoFit/>
          </a:bodyPr>
          <a:lstStyle/>
          <a:p>
            <a:pPr algn="ctr"/>
            <a:r>
              <a:rPr lang="fr-BE" b="1" spc="600" smtClean="0">
                <a:solidFill>
                  <a:schemeClr val="bg1">
                    <a:lumMod val="65000"/>
                  </a:schemeClr>
                </a:solidFill>
                <a:latin typeface="Tw Cen MT Condensed" panose="020B0606020104020203" pitchFamily="34" charset="0"/>
              </a:rPr>
              <a:t>CONDITIONS</a:t>
            </a:r>
            <a:endParaRPr lang="fr-BE" b="1" spc="600" dirty="0">
              <a:solidFill>
                <a:schemeClr val="bg1">
                  <a:lumMod val="65000"/>
                </a:schemeClr>
              </a:solidFill>
              <a:latin typeface="Tw Cen MT Condensed" panose="020B0606020104020203" pitchFamily="34" charset="0"/>
            </a:endParaRPr>
          </a:p>
        </p:txBody>
      </p:sp>
      <p:sp>
        <p:nvSpPr>
          <p:cNvPr id="13" name="ZoneTexte 12"/>
          <p:cNvSpPr txBox="1"/>
          <p:nvPr/>
        </p:nvSpPr>
        <p:spPr>
          <a:xfrm>
            <a:off x="8129667" y="-18227"/>
            <a:ext cx="4062333"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PISTES D’ACTION</a:t>
            </a:r>
            <a:endParaRPr lang="fr-BE" b="1" spc="600" dirty="0">
              <a:solidFill>
                <a:schemeClr val="bg1">
                  <a:lumMod val="65000"/>
                </a:schemeClr>
              </a:solidFill>
              <a:latin typeface="Tw Cen MT Condensed" panose="020B0606020104020203" pitchFamily="34" charset="0"/>
            </a:endParaRPr>
          </a:p>
        </p:txBody>
      </p:sp>
      <p:sp>
        <p:nvSpPr>
          <p:cNvPr id="19" name="Secteurs 18"/>
          <p:cNvSpPr/>
          <p:nvPr/>
        </p:nvSpPr>
        <p:spPr>
          <a:xfrm>
            <a:off x="1234060" y="1826663"/>
            <a:ext cx="3600000" cy="3600000"/>
          </a:xfrm>
          <a:prstGeom prst="pie">
            <a:avLst>
              <a:gd name="adj1" fmla="val 16217187"/>
              <a:gd name="adj2" fmla="val 1617844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6" name="Titre 2"/>
          <p:cNvSpPr>
            <a:spLocks noGrp="1"/>
          </p:cNvSpPr>
          <p:nvPr>
            <p:ph type="title"/>
          </p:nvPr>
        </p:nvSpPr>
        <p:spPr>
          <a:xfrm>
            <a:off x="620885" y="583890"/>
            <a:ext cx="11316395" cy="716691"/>
          </a:xfrm>
        </p:spPr>
        <p:txBody>
          <a:bodyPr>
            <a:noAutofit/>
          </a:bodyPr>
          <a:lstStyle/>
          <a:p>
            <a:r>
              <a:rPr lang="fr-BE" sz="4000" dirty="0" smtClean="0"/>
              <a:t>Collaboration avec les lieux d’accueil quasi inexistante?</a:t>
            </a:r>
            <a:endParaRPr lang="fr-BE" sz="4000" dirty="0"/>
          </a:p>
        </p:txBody>
      </p:sp>
      <p:sp>
        <p:nvSpPr>
          <p:cNvPr id="23" name="Secteurs 22"/>
          <p:cNvSpPr/>
          <p:nvPr/>
        </p:nvSpPr>
        <p:spPr>
          <a:xfrm>
            <a:off x="1234060" y="1826663"/>
            <a:ext cx="3600000" cy="3600000"/>
          </a:xfrm>
          <a:prstGeom prst="pie">
            <a:avLst>
              <a:gd name="adj1" fmla="val 17417435"/>
              <a:gd name="adj2" fmla="val 1621144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1" name="ZoneTexte 20"/>
          <p:cNvSpPr txBox="1"/>
          <p:nvPr/>
        </p:nvSpPr>
        <p:spPr>
          <a:xfrm>
            <a:off x="2336878" y="3626663"/>
            <a:ext cx="1579342" cy="1569660"/>
          </a:xfrm>
          <a:prstGeom prst="rect">
            <a:avLst/>
          </a:prstGeom>
          <a:noFill/>
        </p:spPr>
        <p:txBody>
          <a:bodyPr wrap="square" rtlCol="0">
            <a:spAutoFit/>
          </a:bodyPr>
          <a:lstStyle/>
          <a:p>
            <a:r>
              <a:rPr lang="fr-BE" sz="9600" dirty="0">
                <a:solidFill>
                  <a:schemeClr val="bg1">
                    <a:lumMod val="65000"/>
                  </a:schemeClr>
                </a:solidFill>
                <a:latin typeface="Tw Cen MT Condensed" panose="020B0606020104020203" pitchFamily="34" charset="0"/>
              </a:rPr>
              <a:t>7</a:t>
            </a:r>
            <a:r>
              <a:rPr lang="fr-BE" sz="9600" dirty="0" smtClean="0">
                <a:solidFill>
                  <a:schemeClr val="bg1">
                    <a:lumMod val="65000"/>
                  </a:schemeClr>
                </a:solidFill>
                <a:latin typeface="Tw Cen MT Condensed" panose="020B0606020104020203" pitchFamily="34" charset="0"/>
              </a:rPr>
              <a:t>%</a:t>
            </a:r>
            <a:endParaRPr lang="fr-BE" sz="9600" dirty="0">
              <a:solidFill>
                <a:schemeClr val="bg1">
                  <a:lumMod val="65000"/>
                </a:schemeClr>
              </a:solidFill>
              <a:latin typeface="Tw Cen MT Condensed" panose="020B0606020104020203" pitchFamily="34" charset="0"/>
            </a:endParaRPr>
          </a:p>
        </p:txBody>
      </p:sp>
      <p:pic>
        <p:nvPicPr>
          <p:cNvPr id="3" name="Image 2"/>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9327" t="7138" r="10269" b="14882"/>
          <a:stretch/>
        </p:blipFill>
        <p:spPr>
          <a:xfrm>
            <a:off x="10926619" y="5365192"/>
            <a:ext cx="1010662" cy="980190"/>
          </a:xfrm>
          <a:prstGeom prst="rect">
            <a:avLst/>
          </a:prstGeom>
        </p:spPr>
      </p:pic>
      <p:sp>
        <p:nvSpPr>
          <p:cNvPr id="5" name="ZoneTexte 4"/>
          <p:cNvSpPr txBox="1"/>
          <p:nvPr/>
        </p:nvSpPr>
        <p:spPr>
          <a:xfrm>
            <a:off x="5669482" y="2472501"/>
            <a:ext cx="2781791" cy="23083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fr-FR" sz="2400" spc="300" dirty="0">
                <a:solidFill>
                  <a:schemeClr val="tx1">
                    <a:lumMod val="65000"/>
                    <a:lumOff val="35000"/>
                  </a:schemeClr>
                </a:solidFill>
                <a:latin typeface="Tw Cen MT" panose="020B0602020104020603" pitchFamily="34" charset="0"/>
              </a:rPr>
              <a:t>Contact</a:t>
            </a:r>
          </a:p>
          <a:p>
            <a:pPr marL="342900" indent="-342900">
              <a:lnSpc>
                <a:spcPct val="150000"/>
              </a:lnSpc>
              <a:buFont typeface="Arial" panose="020B0604020202020204" pitchFamily="34" charset="0"/>
              <a:buChar char="•"/>
            </a:pPr>
            <a:r>
              <a:rPr lang="fr-FR" sz="2400" spc="300" dirty="0" smtClean="0">
                <a:solidFill>
                  <a:schemeClr val="tx1">
                    <a:lumMod val="65000"/>
                    <a:lumOff val="35000"/>
                  </a:schemeClr>
                </a:solidFill>
                <a:latin typeface="Tw Cen MT" panose="020B0602020104020603" pitchFamily="34" charset="0"/>
              </a:rPr>
              <a:t>Échanges</a:t>
            </a:r>
          </a:p>
          <a:p>
            <a:pPr marL="342900" indent="-342900">
              <a:lnSpc>
                <a:spcPct val="150000"/>
              </a:lnSpc>
              <a:buFont typeface="Arial" panose="020B0604020202020204" pitchFamily="34" charset="0"/>
              <a:buChar char="•"/>
            </a:pPr>
            <a:r>
              <a:rPr lang="fr-FR" sz="2400" spc="300" dirty="0" smtClean="0">
                <a:solidFill>
                  <a:schemeClr val="tx1">
                    <a:lumMod val="65000"/>
                    <a:lumOff val="35000"/>
                  </a:schemeClr>
                </a:solidFill>
                <a:latin typeface="Tw Cen MT" panose="020B0602020104020603" pitchFamily="34" charset="0"/>
              </a:rPr>
              <a:t>Visites</a:t>
            </a:r>
          </a:p>
          <a:p>
            <a:pPr marL="342900" indent="-342900">
              <a:lnSpc>
                <a:spcPct val="150000"/>
              </a:lnSpc>
              <a:buFont typeface="Arial" panose="020B0604020202020204" pitchFamily="34" charset="0"/>
              <a:buChar char="•"/>
            </a:pPr>
            <a:r>
              <a:rPr lang="fr-FR" sz="2400" spc="300" dirty="0" smtClean="0">
                <a:solidFill>
                  <a:schemeClr val="tx1">
                    <a:lumMod val="65000"/>
                    <a:lumOff val="35000"/>
                  </a:schemeClr>
                </a:solidFill>
                <a:latin typeface="Tw Cen MT" panose="020B0602020104020603" pitchFamily="34" charset="0"/>
              </a:rPr>
              <a:t>…</a:t>
            </a:r>
          </a:p>
        </p:txBody>
      </p:sp>
    </p:spTree>
    <p:extLst>
      <p:ext uri="{BB962C8B-B14F-4D97-AF65-F5344CB8AC3E}">
        <p14:creationId xmlns:p14="http://schemas.microsoft.com/office/powerpoint/2010/main" val="2300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9" grpId="0" animBg="1"/>
      <p:bldP spid="23"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6150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062332" y="0"/>
            <a:ext cx="4062333" cy="328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129667"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109265" y="-6546"/>
            <a:ext cx="1843802"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PRATIQUES</a:t>
            </a:r>
            <a:endParaRPr lang="fr-BE" b="1" spc="600" dirty="0">
              <a:solidFill>
                <a:schemeClr val="bg1">
                  <a:lumMod val="65000"/>
                </a:schemeClr>
              </a:solidFill>
              <a:latin typeface="Tw Cen MT Condensed" panose="020B0606020104020203" pitchFamily="34" charset="0"/>
            </a:endParaRPr>
          </a:p>
        </p:txBody>
      </p:sp>
      <p:sp>
        <p:nvSpPr>
          <p:cNvPr id="12" name="ZoneTexte 11"/>
          <p:cNvSpPr txBox="1"/>
          <p:nvPr/>
        </p:nvSpPr>
        <p:spPr>
          <a:xfrm>
            <a:off x="5285722" y="-6546"/>
            <a:ext cx="1986719" cy="369332"/>
          </a:xfrm>
          <a:prstGeom prst="rect">
            <a:avLst/>
          </a:prstGeom>
          <a:noFill/>
          <a:ln>
            <a:noFill/>
          </a:ln>
        </p:spPr>
        <p:txBody>
          <a:bodyPr wrap="square" rtlCol="0">
            <a:spAutoFit/>
          </a:bodyPr>
          <a:lstStyle/>
          <a:p>
            <a:pPr algn="ctr"/>
            <a:r>
              <a:rPr lang="fr-BE" b="1" spc="600" dirty="0" smtClean="0">
                <a:solidFill>
                  <a:schemeClr val="bg2">
                    <a:lumMod val="50000"/>
                  </a:schemeClr>
                </a:solidFill>
                <a:latin typeface="Tw Cen MT Condensed" panose="020B0606020104020203" pitchFamily="34" charset="0"/>
              </a:rPr>
              <a:t>CONDITIONS</a:t>
            </a:r>
            <a:endParaRPr lang="fr-BE" b="1" spc="600" dirty="0">
              <a:solidFill>
                <a:schemeClr val="bg2">
                  <a:lumMod val="50000"/>
                </a:schemeClr>
              </a:solidFill>
              <a:latin typeface="Tw Cen MT Condensed" panose="020B0606020104020203" pitchFamily="34" charset="0"/>
            </a:endParaRPr>
          </a:p>
        </p:txBody>
      </p:sp>
      <p:sp>
        <p:nvSpPr>
          <p:cNvPr id="13" name="ZoneTexte 12"/>
          <p:cNvSpPr txBox="1"/>
          <p:nvPr/>
        </p:nvSpPr>
        <p:spPr>
          <a:xfrm>
            <a:off x="9105647" y="-20178"/>
            <a:ext cx="2703348"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PISTES D’ACTION</a:t>
            </a:r>
            <a:endParaRPr lang="fr-BE" b="1" spc="600" dirty="0">
              <a:solidFill>
                <a:schemeClr val="bg1">
                  <a:lumMod val="65000"/>
                </a:schemeClr>
              </a:solidFill>
              <a:latin typeface="Tw Cen MT Condensed" panose="020B0606020104020203" pitchFamily="34" charset="0"/>
            </a:endParaRPr>
          </a:p>
        </p:txBody>
      </p:sp>
      <p:sp>
        <p:nvSpPr>
          <p:cNvPr id="26" name="Titre 2"/>
          <p:cNvSpPr>
            <a:spLocks noGrp="1"/>
          </p:cNvSpPr>
          <p:nvPr>
            <p:ph type="title"/>
          </p:nvPr>
        </p:nvSpPr>
        <p:spPr>
          <a:xfrm>
            <a:off x="620883" y="568318"/>
            <a:ext cx="11316395" cy="716691"/>
          </a:xfrm>
        </p:spPr>
        <p:txBody>
          <a:bodyPr>
            <a:noAutofit/>
          </a:bodyPr>
          <a:lstStyle/>
          <a:p>
            <a:r>
              <a:rPr lang="fr-BE" sz="4000" dirty="0" smtClean="0"/>
              <a:t>Les conditions</a:t>
            </a:r>
            <a:r>
              <a:rPr lang="fr-BE" sz="4000" dirty="0"/>
              <a:t> </a:t>
            </a:r>
            <a:r>
              <a:rPr lang="fr-BE" sz="4000" dirty="0" smtClean="0"/>
              <a:t>sont-elles un frein ?</a:t>
            </a:r>
            <a:endParaRPr lang="fr-BE" sz="4000" dirty="0"/>
          </a:p>
        </p:txBody>
      </p:sp>
      <p:sp>
        <p:nvSpPr>
          <p:cNvPr id="15" name="Espace réservé du contenu 1"/>
          <p:cNvSpPr>
            <a:spLocks noGrp="1"/>
          </p:cNvSpPr>
          <p:nvPr>
            <p:ph idx="1"/>
          </p:nvPr>
        </p:nvSpPr>
        <p:spPr>
          <a:xfrm>
            <a:off x="685535" y="1690648"/>
            <a:ext cx="10961681" cy="4483074"/>
          </a:xfrm>
        </p:spPr>
        <p:txBody>
          <a:bodyPr/>
          <a:lstStyle/>
          <a:p>
            <a:pPr marL="285750" indent="-285750">
              <a:lnSpc>
                <a:spcPct val="150000"/>
              </a:lnSpc>
              <a:buFont typeface="Arial" panose="020B0604020202020204" pitchFamily="34" charset="0"/>
              <a:buChar char="•"/>
            </a:pPr>
            <a:r>
              <a:rPr lang="fr-FR" dirty="0">
                <a:solidFill>
                  <a:schemeClr val="tx1">
                    <a:lumMod val="65000"/>
                    <a:lumOff val="35000"/>
                  </a:schemeClr>
                </a:solidFill>
              </a:rPr>
              <a:t>Instabilité des équipes éducatives</a:t>
            </a:r>
          </a:p>
          <a:p>
            <a:pPr marL="285750" indent="-285750">
              <a:lnSpc>
                <a:spcPct val="150000"/>
              </a:lnSpc>
              <a:buFont typeface="Arial" panose="020B0604020202020204" pitchFamily="34" charset="0"/>
              <a:buChar char="•"/>
            </a:pPr>
            <a:r>
              <a:rPr lang="fr-FR" dirty="0">
                <a:solidFill>
                  <a:schemeClr val="tx1">
                    <a:lumMod val="65000"/>
                    <a:lumOff val="35000"/>
                  </a:schemeClr>
                </a:solidFill>
              </a:rPr>
              <a:t>Formation continue : seulement 4%</a:t>
            </a:r>
          </a:p>
          <a:p>
            <a:pPr marL="285750" indent="-285750">
              <a:lnSpc>
                <a:spcPct val="150000"/>
              </a:lnSpc>
              <a:buFont typeface="Arial" panose="020B0604020202020204" pitchFamily="34" charset="0"/>
              <a:buChar char="•"/>
            </a:pPr>
            <a:r>
              <a:rPr lang="fr-FR" dirty="0" smtClean="0">
                <a:solidFill>
                  <a:schemeClr val="tx1">
                    <a:lumMod val="65000"/>
                    <a:lumOff val="35000"/>
                  </a:schemeClr>
                </a:solidFill>
              </a:rPr>
              <a:t>Classes surpeuplées ? </a:t>
            </a:r>
            <a:endParaRPr lang="fr-FR" dirty="0">
              <a:solidFill>
                <a:schemeClr val="tx1">
                  <a:lumMod val="65000"/>
                  <a:lumOff val="35000"/>
                </a:schemeClr>
              </a:solidFill>
            </a:endParaRPr>
          </a:p>
        </p:txBody>
      </p:sp>
      <p:pic>
        <p:nvPicPr>
          <p:cNvPr id="16" name="Image 15"/>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5397" r="4445" b="13492"/>
          <a:stretch/>
        </p:blipFill>
        <p:spPr>
          <a:xfrm>
            <a:off x="10913403" y="5406241"/>
            <a:ext cx="1050539" cy="1008000"/>
          </a:xfrm>
          <a:prstGeom prst="rect">
            <a:avLst/>
          </a:prstGeom>
        </p:spPr>
      </p:pic>
    </p:spTree>
    <p:extLst>
      <p:ext uri="{BB962C8B-B14F-4D97-AF65-F5344CB8AC3E}">
        <p14:creationId xmlns:p14="http://schemas.microsoft.com/office/powerpoint/2010/main" val="40256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cteurs 13"/>
          <p:cNvSpPr/>
          <p:nvPr/>
        </p:nvSpPr>
        <p:spPr>
          <a:xfrm>
            <a:off x="4082597" y="1440874"/>
            <a:ext cx="3600000" cy="3600000"/>
          </a:xfrm>
          <a:prstGeom prst="pie">
            <a:avLst>
              <a:gd name="adj1" fmla="val 16216299"/>
              <a:gd name="adj2" fmla="val 162194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Rectangle 3"/>
          <p:cNvSpPr/>
          <p:nvPr/>
        </p:nvSpPr>
        <p:spPr>
          <a:xfrm>
            <a:off x="0"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062332" y="0"/>
            <a:ext cx="4062333" cy="328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129667"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109265" y="-6546"/>
            <a:ext cx="1843802"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PRATIQUES</a:t>
            </a:r>
            <a:endParaRPr lang="fr-BE" b="1" spc="600" dirty="0">
              <a:solidFill>
                <a:schemeClr val="bg1">
                  <a:lumMod val="65000"/>
                </a:schemeClr>
              </a:solidFill>
              <a:latin typeface="Tw Cen MT Condensed" panose="020B0606020104020203" pitchFamily="34" charset="0"/>
            </a:endParaRPr>
          </a:p>
        </p:txBody>
      </p:sp>
      <p:sp>
        <p:nvSpPr>
          <p:cNvPr id="12" name="ZoneTexte 11"/>
          <p:cNvSpPr txBox="1"/>
          <p:nvPr/>
        </p:nvSpPr>
        <p:spPr>
          <a:xfrm>
            <a:off x="5285722" y="-6546"/>
            <a:ext cx="1986719" cy="369332"/>
          </a:xfrm>
          <a:prstGeom prst="rect">
            <a:avLst/>
          </a:prstGeom>
          <a:noFill/>
          <a:ln>
            <a:noFill/>
          </a:ln>
        </p:spPr>
        <p:txBody>
          <a:bodyPr wrap="square" rtlCol="0">
            <a:spAutoFit/>
          </a:bodyPr>
          <a:lstStyle/>
          <a:p>
            <a:pPr algn="ctr"/>
            <a:r>
              <a:rPr lang="fr-BE" b="1" spc="600" dirty="0" smtClean="0">
                <a:solidFill>
                  <a:schemeClr val="bg2">
                    <a:lumMod val="50000"/>
                  </a:schemeClr>
                </a:solidFill>
                <a:latin typeface="Tw Cen MT Condensed" panose="020B0606020104020203" pitchFamily="34" charset="0"/>
              </a:rPr>
              <a:t>CONDITIONS</a:t>
            </a:r>
            <a:endParaRPr lang="fr-BE" b="1" spc="600" dirty="0">
              <a:solidFill>
                <a:schemeClr val="bg2">
                  <a:lumMod val="50000"/>
                </a:schemeClr>
              </a:solidFill>
              <a:latin typeface="Tw Cen MT Condensed" panose="020B0606020104020203" pitchFamily="34" charset="0"/>
            </a:endParaRPr>
          </a:p>
        </p:txBody>
      </p:sp>
      <p:sp>
        <p:nvSpPr>
          <p:cNvPr id="13" name="ZoneTexte 12"/>
          <p:cNvSpPr txBox="1"/>
          <p:nvPr/>
        </p:nvSpPr>
        <p:spPr>
          <a:xfrm>
            <a:off x="9105647" y="-20178"/>
            <a:ext cx="2703348"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PISTES D’ACTION</a:t>
            </a:r>
            <a:endParaRPr lang="fr-BE" b="1" spc="600" dirty="0">
              <a:solidFill>
                <a:schemeClr val="bg1">
                  <a:lumMod val="65000"/>
                </a:schemeClr>
              </a:solidFill>
              <a:latin typeface="Tw Cen MT Condensed" panose="020B0606020104020203" pitchFamily="34" charset="0"/>
            </a:endParaRPr>
          </a:p>
        </p:txBody>
      </p:sp>
      <p:graphicFrame>
        <p:nvGraphicFramePr>
          <p:cNvPr id="7" name="Espace réservé du contenu 6"/>
          <p:cNvGraphicFramePr>
            <a:graphicFrameLocks noGrp="1"/>
          </p:cNvGraphicFramePr>
          <p:nvPr>
            <p:ph idx="4294967295"/>
            <p:extLst>
              <p:ext uri="{D42A27DB-BD31-4B8C-83A1-F6EECF244321}">
                <p14:modId xmlns:p14="http://schemas.microsoft.com/office/powerpoint/2010/main" val="2041938843"/>
              </p:ext>
            </p:extLst>
          </p:nvPr>
        </p:nvGraphicFramePr>
        <p:xfrm>
          <a:off x="0" y="1795463"/>
          <a:ext cx="6565900" cy="4483100"/>
        </p:xfrm>
        <a:graphic>
          <a:graphicData uri="http://schemas.openxmlformats.org/drawingml/2006/chart">
            <c:chart xmlns:c="http://schemas.openxmlformats.org/drawingml/2006/chart" xmlns:r="http://schemas.openxmlformats.org/officeDocument/2006/relationships" r:id="rId2"/>
          </a:graphicData>
        </a:graphic>
      </p:graphicFrame>
      <p:pic>
        <p:nvPicPr>
          <p:cNvPr id="16" name="Image 15"/>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397" r="4445" b="13492"/>
          <a:stretch/>
        </p:blipFill>
        <p:spPr>
          <a:xfrm>
            <a:off x="10913403" y="5406241"/>
            <a:ext cx="1050539" cy="1008000"/>
          </a:xfrm>
          <a:prstGeom prst="rect">
            <a:avLst/>
          </a:prstGeom>
        </p:spPr>
      </p:pic>
      <p:grpSp>
        <p:nvGrpSpPr>
          <p:cNvPr id="43" name="Groupe 42"/>
          <p:cNvGrpSpPr/>
          <p:nvPr/>
        </p:nvGrpSpPr>
        <p:grpSpPr>
          <a:xfrm>
            <a:off x="4104857" y="1328993"/>
            <a:ext cx="6061899" cy="3711881"/>
            <a:chOff x="4021729" y="1864702"/>
            <a:chExt cx="6061899" cy="3711881"/>
          </a:xfrm>
        </p:grpSpPr>
        <p:grpSp>
          <p:nvGrpSpPr>
            <p:cNvPr id="40" name="Groupe 39"/>
            <p:cNvGrpSpPr/>
            <p:nvPr/>
          </p:nvGrpSpPr>
          <p:grpSpPr>
            <a:xfrm>
              <a:off x="4021729" y="1864702"/>
              <a:ext cx="6061899" cy="3711881"/>
              <a:chOff x="4021729" y="1864702"/>
              <a:chExt cx="6061899" cy="3711881"/>
            </a:xfrm>
          </p:grpSpPr>
          <p:grpSp>
            <p:nvGrpSpPr>
              <p:cNvPr id="20" name="Groupe 19"/>
              <p:cNvGrpSpPr/>
              <p:nvPr/>
            </p:nvGrpSpPr>
            <p:grpSpPr>
              <a:xfrm>
                <a:off x="4021729" y="1976583"/>
                <a:ext cx="3600000" cy="3600000"/>
                <a:chOff x="4021729" y="1976583"/>
                <a:chExt cx="3600000" cy="3600000"/>
              </a:xfrm>
            </p:grpSpPr>
            <p:sp>
              <p:nvSpPr>
                <p:cNvPr id="18" name="Secteurs 17"/>
                <p:cNvSpPr/>
                <p:nvPr/>
              </p:nvSpPr>
              <p:spPr>
                <a:xfrm>
                  <a:off x="4021729" y="1976583"/>
                  <a:ext cx="3600000" cy="3600000"/>
                </a:xfrm>
                <a:prstGeom prst="pie">
                  <a:avLst>
                    <a:gd name="adj1" fmla="val 16198659"/>
                    <a:gd name="adj2" fmla="val 170589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ZoneTexte 20"/>
                <p:cNvSpPr txBox="1"/>
                <p:nvPr/>
              </p:nvSpPr>
              <p:spPr>
                <a:xfrm>
                  <a:off x="5927340" y="2527782"/>
                  <a:ext cx="1579342" cy="1200329"/>
                </a:xfrm>
                <a:prstGeom prst="rect">
                  <a:avLst/>
                </a:prstGeom>
                <a:noFill/>
              </p:spPr>
              <p:txBody>
                <a:bodyPr wrap="square" rtlCol="0">
                  <a:spAutoFit/>
                </a:bodyPr>
                <a:lstStyle/>
                <a:p>
                  <a:r>
                    <a:rPr lang="fr-BE" sz="7200" dirty="0" smtClean="0">
                      <a:solidFill>
                        <a:schemeClr val="bg1">
                          <a:lumMod val="65000"/>
                        </a:schemeClr>
                      </a:solidFill>
                      <a:latin typeface="Tw Cen MT Condensed" panose="020B0606020104020203" pitchFamily="34" charset="0"/>
                    </a:rPr>
                    <a:t>33%</a:t>
                  </a:r>
                  <a:endParaRPr lang="fr-BE" sz="7200" dirty="0">
                    <a:solidFill>
                      <a:schemeClr val="bg1">
                        <a:lumMod val="65000"/>
                      </a:schemeClr>
                    </a:solidFill>
                    <a:latin typeface="Tw Cen MT Condensed" panose="020B0606020104020203" pitchFamily="34" charset="0"/>
                  </a:endParaRPr>
                </a:p>
              </p:txBody>
            </p:sp>
          </p:grpSp>
          <p:grpSp>
            <p:nvGrpSpPr>
              <p:cNvPr id="29" name="Groupe 28"/>
              <p:cNvGrpSpPr/>
              <p:nvPr/>
            </p:nvGrpSpPr>
            <p:grpSpPr>
              <a:xfrm>
                <a:off x="7488210" y="1864702"/>
                <a:ext cx="2595418" cy="572776"/>
                <a:chOff x="988291" y="2345915"/>
                <a:chExt cx="2595418" cy="572776"/>
              </a:xfrm>
            </p:grpSpPr>
            <p:sp>
              <p:nvSpPr>
                <p:cNvPr id="25" name="Rectangle à coins arrondis 24"/>
                <p:cNvSpPr/>
                <p:nvPr/>
              </p:nvSpPr>
              <p:spPr>
                <a:xfrm>
                  <a:off x="988291" y="2345915"/>
                  <a:ext cx="2595418" cy="572776"/>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072321" y="2380188"/>
                  <a:ext cx="2471126" cy="461665"/>
                </a:xfrm>
                <a:prstGeom prst="rect">
                  <a:avLst/>
                </a:prstGeom>
              </p:spPr>
              <p:txBody>
                <a:bodyPr wrap="none">
                  <a:spAutoFit/>
                </a:bodyPr>
                <a:lstStyle/>
                <a:p>
                  <a:r>
                    <a:rPr lang="fr-FR" sz="2400" dirty="0">
                      <a:solidFill>
                        <a:schemeClr val="accent2">
                          <a:lumMod val="60000"/>
                          <a:lumOff val="40000"/>
                        </a:schemeClr>
                      </a:solidFill>
                      <a:latin typeface="Tw Cen MT" panose="020B0602020104020603" pitchFamily="34" charset="0"/>
                    </a:rPr>
                    <a:t>Jusqu’à 20 enfants</a:t>
                  </a:r>
                </a:p>
              </p:txBody>
            </p:sp>
          </p:grpSp>
        </p:grpSp>
        <p:cxnSp>
          <p:nvCxnSpPr>
            <p:cNvPr id="31" name="Connecteur droit 30"/>
            <p:cNvCxnSpPr/>
            <p:nvPr/>
          </p:nvCxnSpPr>
          <p:spPr>
            <a:xfrm flipV="1">
              <a:off x="7142480" y="2407944"/>
              <a:ext cx="360218" cy="292307"/>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e 40"/>
          <p:cNvGrpSpPr/>
          <p:nvPr/>
        </p:nvGrpSpPr>
        <p:grpSpPr>
          <a:xfrm>
            <a:off x="1979624" y="1458194"/>
            <a:ext cx="5714103" cy="4059587"/>
            <a:chOff x="1896496" y="1993903"/>
            <a:chExt cx="5714103" cy="4059587"/>
          </a:xfrm>
        </p:grpSpPr>
        <p:sp>
          <p:nvSpPr>
            <p:cNvPr id="17" name="Secteurs 16"/>
            <p:cNvSpPr/>
            <p:nvPr/>
          </p:nvSpPr>
          <p:spPr>
            <a:xfrm>
              <a:off x="4010599" y="1993903"/>
              <a:ext cx="3600000" cy="3600000"/>
            </a:xfrm>
            <a:prstGeom prst="pie">
              <a:avLst>
                <a:gd name="adj1" fmla="val 1714915"/>
                <a:gd name="adj2" fmla="val 1058778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ZoneTexte 21"/>
            <p:cNvSpPr txBox="1"/>
            <p:nvPr/>
          </p:nvSpPr>
          <p:spPr>
            <a:xfrm>
              <a:off x="4889726" y="4037198"/>
              <a:ext cx="1579342" cy="1200329"/>
            </a:xfrm>
            <a:prstGeom prst="rect">
              <a:avLst/>
            </a:prstGeom>
            <a:noFill/>
          </p:spPr>
          <p:txBody>
            <a:bodyPr wrap="square" rtlCol="0">
              <a:spAutoFit/>
            </a:bodyPr>
            <a:lstStyle/>
            <a:p>
              <a:r>
                <a:rPr lang="fr-BE" sz="7200" dirty="0" smtClean="0">
                  <a:solidFill>
                    <a:schemeClr val="bg1">
                      <a:lumMod val="65000"/>
                    </a:schemeClr>
                  </a:solidFill>
                  <a:latin typeface="Tw Cen MT Condensed" panose="020B0606020104020203" pitchFamily="34" charset="0"/>
                </a:rPr>
                <a:t>41%</a:t>
              </a:r>
              <a:endParaRPr lang="fr-BE" sz="7200" dirty="0">
                <a:solidFill>
                  <a:schemeClr val="bg1">
                    <a:lumMod val="65000"/>
                  </a:schemeClr>
                </a:solidFill>
                <a:latin typeface="Tw Cen MT Condensed" panose="020B0606020104020203" pitchFamily="34" charset="0"/>
              </a:endParaRPr>
            </a:p>
          </p:txBody>
        </p:sp>
        <p:sp>
          <p:nvSpPr>
            <p:cNvPr id="33" name="Rectangle à coins arrondis 32"/>
            <p:cNvSpPr/>
            <p:nvPr/>
          </p:nvSpPr>
          <p:spPr>
            <a:xfrm>
              <a:off x="1904828" y="5480714"/>
              <a:ext cx="2595418" cy="572776"/>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1896496" y="5542695"/>
              <a:ext cx="2595582" cy="461665"/>
            </a:xfrm>
            <a:prstGeom prst="rect">
              <a:avLst/>
            </a:prstGeom>
            <a:ln>
              <a:noFill/>
            </a:ln>
          </p:spPr>
          <p:txBody>
            <a:bodyPr wrap="none">
              <a:spAutoFit/>
            </a:bodyPr>
            <a:lstStyle/>
            <a:p>
              <a:r>
                <a:rPr lang="fr-FR" sz="2400" dirty="0" smtClean="0">
                  <a:solidFill>
                    <a:schemeClr val="accent2">
                      <a:lumMod val="75000"/>
                    </a:schemeClr>
                  </a:solidFill>
                  <a:latin typeface="Tw Cen MT" panose="020B0602020104020603" pitchFamily="34" charset="0"/>
                </a:rPr>
                <a:t>De 20 à 30 enfants</a:t>
              </a:r>
              <a:endParaRPr lang="fr-FR" sz="2400" dirty="0">
                <a:solidFill>
                  <a:schemeClr val="accent2">
                    <a:lumMod val="75000"/>
                  </a:schemeClr>
                </a:solidFill>
                <a:latin typeface="Tw Cen MT" panose="020B0602020104020603" pitchFamily="34" charset="0"/>
              </a:endParaRPr>
            </a:p>
          </p:txBody>
        </p:sp>
        <p:cxnSp>
          <p:nvCxnSpPr>
            <p:cNvPr id="35" name="Connecteur droit 34"/>
            <p:cNvCxnSpPr/>
            <p:nvPr/>
          </p:nvCxnSpPr>
          <p:spPr>
            <a:xfrm flipV="1">
              <a:off x="4483550" y="5214934"/>
              <a:ext cx="360218" cy="29230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e 41"/>
          <p:cNvGrpSpPr/>
          <p:nvPr/>
        </p:nvGrpSpPr>
        <p:grpSpPr>
          <a:xfrm>
            <a:off x="1550042" y="1154486"/>
            <a:ext cx="6132555" cy="3886388"/>
            <a:chOff x="1466914" y="1690195"/>
            <a:chExt cx="6132555" cy="3886388"/>
          </a:xfrm>
        </p:grpSpPr>
        <p:sp>
          <p:nvSpPr>
            <p:cNvPr id="19" name="Secteurs 18"/>
            <p:cNvSpPr/>
            <p:nvPr/>
          </p:nvSpPr>
          <p:spPr>
            <a:xfrm>
              <a:off x="3999469" y="1976583"/>
              <a:ext cx="3600000" cy="3600000"/>
            </a:xfrm>
            <a:prstGeom prst="pie">
              <a:avLst>
                <a:gd name="adj1" fmla="val 10596484"/>
                <a:gd name="adj2" fmla="val 1619754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ZoneTexte 22"/>
            <p:cNvSpPr txBox="1"/>
            <p:nvPr/>
          </p:nvSpPr>
          <p:spPr>
            <a:xfrm>
              <a:off x="4255211" y="2522184"/>
              <a:ext cx="1579342" cy="1200329"/>
            </a:xfrm>
            <a:prstGeom prst="rect">
              <a:avLst/>
            </a:prstGeom>
            <a:noFill/>
          </p:spPr>
          <p:txBody>
            <a:bodyPr wrap="square" rtlCol="0">
              <a:spAutoFit/>
            </a:bodyPr>
            <a:lstStyle/>
            <a:p>
              <a:r>
                <a:rPr lang="fr-BE" sz="7200" dirty="0" smtClean="0">
                  <a:solidFill>
                    <a:schemeClr val="bg1">
                      <a:lumMod val="65000"/>
                    </a:schemeClr>
                  </a:solidFill>
                  <a:latin typeface="Tw Cen MT Condensed" panose="020B0606020104020203" pitchFamily="34" charset="0"/>
                </a:rPr>
                <a:t>26%</a:t>
              </a:r>
              <a:endParaRPr lang="fr-BE" sz="7200" dirty="0">
                <a:solidFill>
                  <a:schemeClr val="bg1">
                    <a:lumMod val="65000"/>
                  </a:schemeClr>
                </a:solidFill>
                <a:latin typeface="Tw Cen MT Condensed" panose="020B0606020104020203" pitchFamily="34" charset="0"/>
              </a:endParaRPr>
            </a:p>
          </p:txBody>
        </p:sp>
        <p:sp>
          <p:nvSpPr>
            <p:cNvPr id="36" name="Rectangle à coins arrondis 35"/>
            <p:cNvSpPr/>
            <p:nvPr/>
          </p:nvSpPr>
          <p:spPr>
            <a:xfrm>
              <a:off x="1466914" y="1690195"/>
              <a:ext cx="2595418" cy="572776"/>
            </a:xfrm>
            <a:prstGeom prst="round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36"/>
            <p:cNvCxnSpPr/>
            <p:nvPr/>
          </p:nvCxnSpPr>
          <p:spPr>
            <a:xfrm>
              <a:off x="4044924" y="2195294"/>
              <a:ext cx="539362" cy="281984"/>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541487" y="1725327"/>
              <a:ext cx="2443298" cy="461665"/>
            </a:xfrm>
            <a:prstGeom prst="rect">
              <a:avLst/>
            </a:prstGeom>
            <a:ln>
              <a:noFill/>
            </a:ln>
          </p:spPr>
          <p:txBody>
            <a:bodyPr wrap="none">
              <a:spAutoFit/>
            </a:bodyPr>
            <a:lstStyle/>
            <a:p>
              <a:r>
                <a:rPr lang="fr-FR" sz="2400" dirty="0" smtClean="0">
                  <a:solidFill>
                    <a:schemeClr val="accent2">
                      <a:lumMod val="50000"/>
                    </a:schemeClr>
                  </a:solidFill>
                  <a:latin typeface="Tw Cen MT" panose="020B0602020104020603" pitchFamily="34" charset="0"/>
                </a:rPr>
                <a:t>Plus de 30 enfants</a:t>
              </a:r>
              <a:endParaRPr lang="fr-FR" sz="2400" dirty="0">
                <a:solidFill>
                  <a:schemeClr val="accent2">
                    <a:lumMod val="50000"/>
                  </a:schemeClr>
                </a:solidFill>
                <a:latin typeface="Tw Cen MT" panose="020B0602020104020603" pitchFamily="34" charset="0"/>
              </a:endParaRPr>
            </a:p>
          </p:txBody>
        </p:sp>
      </p:grpSp>
    </p:spTree>
    <p:extLst>
      <p:ext uri="{BB962C8B-B14F-4D97-AF65-F5344CB8AC3E}">
        <p14:creationId xmlns:p14="http://schemas.microsoft.com/office/powerpoint/2010/main" val="19583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062332" y="0"/>
            <a:ext cx="4062333" cy="328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129667"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109265" y="-6546"/>
            <a:ext cx="1843802"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PRATIQUES</a:t>
            </a:r>
            <a:endParaRPr lang="fr-BE" b="1" spc="600" dirty="0">
              <a:solidFill>
                <a:schemeClr val="bg1">
                  <a:lumMod val="65000"/>
                </a:schemeClr>
              </a:solidFill>
              <a:latin typeface="Tw Cen MT Condensed" panose="020B0606020104020203" pitchFamily="34" charset="0"/>
            </a:endParaRPr>
          </a:p>
        </p:txBody>
      </p:sp>
      <p:sp>
        <p:nvSpPr>
          <p:cNvPr id="12" name="ZoneTexte 11"/>
          <p:cNvSpPr txBox="1"/>
          <p:nvPr/>
        </p:nvSpPr>
        <p:spPr>
          <a:xfrm>
            <a:off x="5285722" y="-6546"/>
            <a:ext cx="1986719" cy="369332"/>
          </a:xfrm>
          <a:prstGeom prst="rect">
            <a:avLst/>
          </a:prstGeom>
          <a:noFill/>
          <a:ln>
            <a:noFill/>
          </a:ln>
        </p:spPr>
        <p:txBody>
          <a:bodyPr wrap="square" rtlCol="0">
            <a:spAutoFit/>
          </a:bodyPr>
          <a:lstStyle/>
          <a:p>
            <a:pPr algn="ctr"/>
            <a:r>
              <a:rPr lang="fr-BE" b="1" spc="600" dirty="0" smtClean="0">
                <a:solidFill>
                  <a:schemeClr val="bg2">
                    <a:lumMod val="50000"/>
                  </a:schemeClr>
                </a:solidFill>
                <a:latin typeface="Tw Cen MT Condensed" panose="020B0606020104020203" pitchFamily="34" charset="0"/>
              </a:rPr>
              <a:t>CONDITIONS</a:t>
            </a:r>
            <a:endParaRPr lang="fr-BE" b="1" spc="600" dirty="0">
              <a:solidFill>
                <a:schemeClr val="bg2">
                  <a:lumMod val="50000"/>
                </a:schemeClr>
              </a:solidFill>
              <a:latin typeface="Tw Cen MT Condensed" panose="020B0606020104020203" pitchFamily="34" charset="0"/>
            </a:endParaRPr>
          </a:p>
        </p:txBody>
      </p:sp>
      <p:sp>
        <p:nvSpPr>
          <p:cNvPr id="13" name="ZoneTexte 12"/>
          <p:cNvSpPr txBox="1"/>
          <p:nvPr/>
        </p:nvSpPr>
        <p:spPr>
          <a:xfrm>
            <a:off x="9105647" y="-20178"/>
            <a:ext cx="2703348"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PISTES D’ACTION</a:t>
            </a:r>
            <a:endParaRPr lang="fr-BE" b="1" spc="600" dirty="0">
              <a:solidFill>
                <a:schemeClr val="bg1">
                  <a:lumMod val="65000"/>
                </a:schemeClr>
              </a:solidFill>
              <a:latin typeface="Tw Cen MT Condensed" panose="020B0606020104020203" pitchFamily="34" charset="0"/>
            </a:endParaRPr>
          </a:p>
        </p:txBody>
      </p:sp>
      <p:sp>
        <p:nvSpPr>
          <p:cNvPr id="26" name="Titre 2"/>
          <p:cNvSpPr>
            <a:spLocks noGrp="1"/>
          </p:cNvSpPr>
          <p:nvPr>
            <p:ph type="title"/>
          </p:nvPr>
        </p:nvSpPr>
        <p:spPr>
          <a:xfrm>
            <a:off x="620883" y="568318"/>
            <a:ext cx="11316395" cy="716691"/>
          </a:xfrm>
        </p:spPr>
        <p:txBody>
          <a:bodyPr>
            <a:noAutofit/>
          </a:bodyPr>
          <a:lstStyle/>
          <a:p>
            <a:r>
              <a:rPr lang="fr-BE" sz="4000" dirty="0" smtClean="0"/>
              <a:t>Les conditions</a:t>
            </a:r>
            <a:r>
              <a:rPr lang="fr-BE" sz="4000" dirty="0"/>
              <a:t> </a:t>
            </a:r>
            <a:r>
              <a:rPr lang="fr-BE" sz="4000" dirty="0" smtClean="0"/>
              <a:t>sont-elles un frein ?</a:t>
            </a:r>
            <a:endParaRPr lang="fr-BE" sz="4000" dirty="0"/>
          </a:p>
        </p:txBody>
      </p:sp>
      <p:sp>
        <p:nvSpPr>
          <p:cNvPr id="15" name="Espace réservé du contenu 1"/>
          <p:cNvSpPr>
            <a:spLocks noGrp="1"/>
          </p:cNvSpPr>
          <p:nvPr>
            <p:ph idx="1"/>
          </p:nvPr>
        </p:nvSpPr>
        <p:spPr>
          <a:xfrm>
            <a:off x="685535" y="1690648"/>
            <a:ext cx="10961681" cy="4483074"/>
          </a:xfrm>
        </p:spPr>
        <p:txBody>
          <a:bodyPr>
            <a:normAutofit/>
          </a:bodyPr>
          <a:lstStyle/>
          <a:p>
            <a:pPr marL="285750" indent="-285750">
              <a:lnSpc>
                <a:spcPct val="150000"/>
              </a:lnSpc>
              <a:buFont typeface="Arial" panose="020B0604020202020204" pitchFamily="34" charset="0"/>
              <a:buChar char="•"/>
            </a:pPr>
            <a:r>
              <a:rPr lang="fr-FR" dirty="0">
                <a:solidFill>
                  <a:schemeClr val="tx1">
                    <a:lumMod val="65000"/>
                    <a:lumOff val="35000"/>
                  </a:schemeClr>
                </a:solidFill>
              </a:rPr>
              <a:t>Instabilité des équipes </a:t>
            </a:r>
            <a:r>
              <a:rPr lang="fr-FR" dirty="0" smtClean="0">
                <a:solidFill>
                  <a:schemeClr val="tx1">
                    <a:lumMod val="65000"/>
                    <a:lumOff val="35000"/>
                  </a:schemeClr>
                </a:solidFill>
              </a:rPr>
              <a:t>éducatives</a:t>
            </a:r>
          </a:p>
          <a:p>
            <a:pPr marL="285750" indent="-285750">
              <a:lnSpc>
                <a:spcPct val="150000"/>
              </a:lnSpc>
              <a:buFont typeface="Arial" panose="020B0604020202020204" pitchFamily="34" charset="0"/>
              <a:buChar char="•"/>
            </a:pPr>
            <a:r>
              <a:rPr lang="fr-FR" dirty="0" smtClean="0">
                <a:solidFill>
                  <a:schemeClr val="tx1">
                    <a:lumMod val="65000"/>
                    <a:lumOff val="35000"/>
                  </a:schemeClr>
                </a:solidFill>
              </a:rPr>
              <a:t>Formation continue : seulement </a:t>
            </a:r>
            <a:r>
              <a:rPr lang="fr-FR" dirty="0">
                <a:solidFill>
                  <a:schemeClr val="tx1">
                    <a:lumMod val="65000"/>
                    <a:lumOff val="35000"/>
                  </a:schemeClr>
                </a:solidFill>
              </a:rPr>
              <a:t>4%</a:t>
            </a:r>
          </a:p>
          <a:p>
            <a:pPr marL="285750" indent="-285750">
              <a:lnSpc>
                <a:spcPct val="150000"/>
              </a:lnSpc>
              <a:buFont typeface="Arial" panose="020B0604020202020204" pitchFamily="34" charset="0"/>
              <a:buChar char="•"/>
            </a:pPr>
            <a:r>
              <a:rPr lang="fr-FR" dirty="0" smtClean="0">
                <a:solidFill>
                  <a:schemeClr val="tx1">
                    <a:lumMod val="65000"/>
                    <a:lumOff val="35000"/>
                  </a:schemeClr>
                </a:solidFill>
              </a:rPr>
              <a:t>Classes </a:t>
            </a:r>
            <a:r>
              <a:rPr lang="fr-FR" dirty="0">
                <a:solidFill>
                  <a:schemeClr val="tx1">
                    <a:lumMod val="65000"/>
                    <a:lumOff val="35000"/>
                  </a:schemeClr>
                </a:solidFill>
              </a:rPr>
              <a:t>surpeuplées </a:t>
            </a:r>
            <a:endParaRPr lang="fr-FR" dirty="0" smtClean="0">
              <a:solidFill>
                <a:schemeClr val="tx1">
                  <a:lumMod val="65000"/>
                  <a:lumOff val="35000"/>
                </a:schemeClr>
              </a:solidFill>
            </a:endParaRPr>
          </a:p>
          <a:p>
            <a:pPr marL="285750" indent="-285750">
              <a:lnSpc>
                <a:spcPct val="150000"/>
              </a:lnSpc>
              <a:buFont typeface="Arial" panose="020B0604020202020204" pitchFamily="34" charset="0"/>
              <a:buChar char="•"/>
            </a:pPr>
            <a:r>
              <a:rPr lang="fr-FR" dirty="0" smtClean="0">
                <a:solidFill>
                  <a:schemeClr val="tx1">
                    <a:lumMod val="65000"/>
                    <a:lumOff val="35000"/>
                  </a:schemeClr>
                </a:solidFill>
              </a:rPr>
              <a:t>Crèches/écoles </a:t>
            </a:r>
            <a:r>
              <a:rPr lang="fr-FR" dirty="0">
                <a:solidFill>
                  <a:schemeClr val="tx1">
                    <a:lumMod val="65000"/>
                    <a:lumOff val="35000"/>
                  </a:schemeClr>
                </a:solidFill>
              </a:rPr>
              <a:t>: fossé entre deux mondes</a:t>
            </a:r>
          </a:p>
          <a:p>
            <a:pPr>
              <a:lnSpc>
                <a:spcPct val="150000"/>
              </a:lnSpc>
            </a:pPr>
            <a:endParaRPr lang="fr-FR" dirty="0">
              <a:solidFill>
                <a:schemeClr val="tx1">
                  <a:lumMod val="65000"/>
                  <a:lumOff val="35000"/>
                </a:schemeClr>
              </a:solidFill>
            </a:endParaRPr>
          </a:p>
        </p:txBody>
      </p:sp>
      <p:pic>
        <p:nvPicPr>
          <p:cNvPr id="16" name="Image 15"/>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5397" r="4445" b="13492"/>
          <a:stretch/>
        </p:blipFill>
        <p:spPr>
          <a:xfrm>
            <a:off x="10913403" y="5406241"/>
            <a:ext cx="1050539" cy="1008000"/>
          </a:xfrm>
          <a:prstGeom prst="rect">
            <a:avLst/>
          </a:prstGeom>
        </p:spPr>
      </p:pic>
    </p:spTree>
    <p:extLst>
      <p:ext uri="{BB962C8B-B14F-4D97-AF65-F5344CB8AC3E}">
        <p14:creationId xmlns:p14="http://schemas.microsoft.com/office/powerpoint/2010/main" val="391365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à coins arrondis 110"/>
          <p:cNvSpPr/>
          <p:nvPr/>
        </p:nvSpPr>
        <p:spPr>
          <a:xfrm>
            <a:off x="5276708" y="1004644"/>
            <a:ext cx="6480000" cy="3600000"/>
          </a:xfrm>
          <a:prstGeom prst="roundRect">
            <a:avLst/>
          </a:prstGeom>
          <a:solidFill>
            <a:srgbClr val="8D9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0" name="Image 4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7239" t="8349" r="27912" b="22695"/>
          <a:stretch/>
        </p:blipFill>
        <p:spPr>
          <a:xfrm>
            <a:off x="5850120" y="4928788"/>
            <a:ext cx="468281" cy="720000"/>
          </a:xfrm>
          <a:prstGeom prst="rect">
            <a:avLst/>
          </a:prstGeom>
        </p:spPr>
      </p:pic>
      <p:sp>
        <p:nvSpPr>
          <p:cNvPr id="24" name="Rectangle 23"/>
          <p:cNvSpPr/>
          <p:nvPr/>
        </p:nvSpPr>
        <p:spPr>
          <a:xfrm>
            <a:off x="0"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26"/>
          <p:cNvSpPr/>
          <p:nvPr/>
        </p:nvSpPr>
        <p:spPr>
          <a:xfrm>
            <a:off x="4062332" y="0"/>
            <a:ext cx="4062333" cy="328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Rectangle 27"/>
          <p:cNvSpPr/>
          <p:nvPr/>
        </p:nvSpPr>
        <p:spPr>
          <a:xfrm>
            <a:off x="8129667"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ZoneTexte 28"/>
          <p:cNvSpPr txBox="1"/>
          <p:nvPr/>
        </p:nvSpPr>
        <p:spPr>
          <a:xfrm>
            <a:off x="1109265" y="-6546"/>
            <a:ext cx="1843802"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PRATIQUES</a:t>
            </a:r>
            <a:endParaRPr lang="fr-BE" b="1" spc="600" dirty="0">
              <a:solidFill>
                <a:schemeClr val="bg1">
                  <a:lumMod val="65000"/>
                </a:schemeClr>
              </a:solidFill>
              <a:latin typeface="Tw Cen MT Condensed" panose="020B0606020104020203" pitchFamily="34" charset="0"/>
            </a:endParaRPr>
          </a:p>
        </p:txBody>
      </p:sp>
      <p:sp>
        <p:nvSpPr>
          <p:cNvPr id="30" name="ZoneTexte 29"/>
          <p:cNvSpPr txBox="1"/>
          <p:nvPr/>
        </p:nvSpPr>
        <p:spPr>
          <a:xfrm>
            <a:off x="5285722" y="-6546"/>
            <a:ext cx="1986719" cy="369332"/>
          </a:xfrm>
          <a:prstGeom prst="rect">
            <a:avLst/>
          </a:prstGeom>
          <a:noFill/>
          <a:ln>
            <a:noFill/>
          </a:ln>
        </p:spPr>
        <p:txBody>
          <a:bodyPr wrap="square" rtlCol="0">
            <a:spAutoFit/>
          </a:bodyPr>
          <a:lstStyle/>
          <a:p>
            <a:pPr algn="ctr"/>
            <a:r>
              <a:rPr lang="fr-BE" b="1" spc="600" dirty="0" smtClean="0">
                <a:solidFill>
                  <a:schemeClr val="bg2">
                    <a:lumMod val="50000"/>
                  </a:schemeClr>
                </a:solidFill>
                <a:latin typeface="Tw Cen MT Condensed" panose="020B0606020104020203" pitchFamily="34" charset="0"/>
              </a:rPr>
              <a:t>CONDITIONS</a:t>
            </a:r>
            <a:endParaRPr lang="fr-BE" b="1" spc="600" dirty="0">
              <a:solidFill>
                <a:schemeClr val="bg2">
                  <a:lumMod val="50000"/>
                </a:schemeClr>
              </a:solidFill>
              <a:latin typeface="Tw Cen MT Condensed" panose="020B0606020104020203" pitchFamily="34" charset="0"/>
            </a:endParaRPr>
          </a:p>
        </p:txBody>
      </p:sp>
      <p:sp>
        <p:nvSpPr>
          <p:cNvPr id="31" name="ZoneTexte 30"/>
          <p:cNvSpPr txBox="1"/>
          <p:nvPr/>
        </p:nvSpPr>
        <p:spPr>
          <a:xfrm>
            <a:off x="9105647" y="-20178"/>
            <a:ext cx="2703348"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PISTES D’ACTION</a:t>
            </a:r>
            <a:endParaRPr lang="fr-BE" b="1" spc="600" dirty="0">
              <a:solidFill>
                <a:schemeClr val="bg1">
                  <a:lumMod val="65000"/>
                </a:schemeClr>
              </a:solidFill>
              <a:latin typeface="Tw Cen MT Condensed" panose="020B0606020104020203" pitchFamily="34" charset="0"/>
            </a:endParaRPr>
          </a:p>
        </p:txBody>
      </p:sp>
      <p:pic>
        <p:nvPicPr>
          <p:cNvPr id="32" name="Image 31"/>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5397" r="4445" b="13492"/>
          <a:stretch/>
        </p:blipFill>
        <p:spPr>
          <a:xfrm>
            <a:off x="11420495" y="5892799"/>
            <a:ext cx="543447" cy="521441"/>
          </a:xfrm>
          <a:prstGeom prst="rect">
            <a:avLst/>
          </a:prstGeom>
        </p:spPr>
      </p:pic>
      <p:grpSp>
        <p:nvGrpSpPr>
          <p:cNvPr id="52" name="Groupe 51"/>
          <p:cNvGrpSpPr/>
          <p:nvPr/>
        </p:nvGrpSpPr>
        <p:grpSpPr>
          <a:xfrm>
            <a:off x="909459" y="3509838"/>
            <a:ext cx="2964458" cy="727241"/>
            <a:chOff x="909805" y="3883700"/>
            <a:chExt cx="2964458" cy="727241"/>
          </a:xfrm>
        </p:grpSpPr>
        <p:pic>
          <p:nvPicPr>
            <p:cNvPr id="43" name="Image 42"/>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308724" y="3890941"/>
              <a:ext cx="398919" cy="720000"/>
            </a:xfrm>
            <a:prstGeom prst="rect">
              <a:avLst/>
            </a:prstGeom>
          </p:spPr>
        </p:pic>
        <p:pic>
          <p:nvPicPr>
            <p:cNvPr id="44" name="Image 43"/>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702792" y="3890941"/>
              <a:ext cx="398919" cy="720000"/>
            </a:xfrm>
            <a:prstGeom prst="rect">
              <a:avLst/>
            </a:prstGeom>
          </p:spPr>
        </p:pic>
        <p:pic>
          <p:nvPicPr>
            <p:cNvPr id="15" name="Image 14"/>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909805" y="3890941"/>
              <a:ext cx="398919" cy="720000"/>
            </a:xfrm>
            <a:prstGeom prst="rect">
              <a:avLst/>
            </a:prstGeom>
          </p:spPr>
        </p:pic>
        <p:pic>
          <p:nvPicPr>
            <p:cNvPr id="46" name="Image 45"/>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3076425" y="3883700"/>
              <a:ext cx="398919" cy="720000"/>
            </a:xfrm>
            <a:prstGeom prst="rect">
              <a:avLst/>
            </a:prstGeom>
          </p:spPr>
        </p:pic>
        <p:pic>
          <p:nvPicPr>
            <p:cNvPr id="45" name="Image 44"/>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2686287" y="3890941"/>
              <a:ext cx="398919" cy="720000"/>
            </a:xfrm>
            <a:prstGeom prst="rect">
              <a:avLst/>
            </a:prstGeom>
          </p:spPr>
        </p:pic>
        <p:pic>
          <p:nvPicPr>
            <p:cNvPr id="47" name="Image 46"/>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3475344" y="3890941"/>
              <a:ext cx="398919" cy="720000"/>
            </a:xfrm>
            <a:prstGeom prst="rect">
              <a:avLst/>
            </a:prstGeom>
          </p:spPr>
        </p:pic>
      </p:grpSp>
      <p:sp>
        <p:nvSpPr>
          <p:cNvPr id="19" name="Rectangle à coins arrondis 18"/>
          <p:cNvSpPr/>
          <p:nvPr/>
        </p:nvSpPr>
        <p:spPr>
          <a:xfrm>
            <a:off x="1131689" y="1226811"/>
            <a:ext cx="2520000" cy="2161309"/>
          </a:xfrm>
          <a:prstGeom prst="roundRect">
            <a:avLst/>
          </a:prstGeom>
          <a:solidFill>
            <a:srgbClr val="035D9F"/>
          </a:solidFill>
          <a:ln>
            <a:solidFill>
              <a:srgbClr val="156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Parenthèse ouvrante 53"/>
          <p:cNvSpPr/>
          <p:nvPr/>
        </p:nvSpPr>
        <p:spPr>
          <a:xfrm rot="16200000">
            <a:off x="2262380" y="2752461"/>
            <a:ext cx="258617" cy="3140319"/>
          </a:xfrm>
          <a:prstGeom prst="leftBracket">
            <a:avLst>
              <a:gd name="adj" fmla="val 222619"/>
            </a:avLst>
          </a:prstGeom>
          <a:ln w="28575">
            <a:solidFill>
              <a:srgbClr val="1569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57" name="Image 56"/>
          <p:cNvPicPr>
            <a:picLocks noChangeAspect="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2040516" y="5144510"/>
            <a:ext cx="702344" cy="1267645"/>
          </a:xfrm>
          <a:prstGeom prst="rect">
            <a:avLst/>
          </a:prstGeom>
        </p:spPr>
      </p:pic>
      <p:pic>
        <p:nvPicPr>
          <p:cNvPr id="66" name="Image 65"/>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7239" t="8349" r="27912" b="22695"/>
          <a:stretch/>
        </p:blipFill>
        <p:spPr>
          <a:xfrm>
            <a:off x="5842999" y="4944854"/>
            <a:ext cx="468281" cy="720000"/>
          </a:xfrm>
          <a:prstGeom prst="rect">
            <a:avLst/>
          </a:prstGeom>
        </p:spPr>
      </p:pic>
      <p:grpSp>
        <p:nvGrpSpPr>
          <p:cNvPr id="34" name="Groupe 33"/>
          <p:cNvGrpSpPr/>
          <p:nvPr/>
        </p:nvGrpSpPr>
        <p:grpSpPr>
          <a:xfrm>
            <a:off x="5410741" y="4636687"/>
            <a:ext cx="1302328" cy="1775468"/>
            <a:chOff x="5442334" y="4610941"/>
            <a:chExt cx="1302328" cy="1775468"/>
          </a:xfrm>
        </p:grpSpPr>
        <p:sp>
          <p:nvSpPr>
            <p:cNvPr id="7" name="Rectangle à coins arrondis 6"/>
            <p:cNvSpPr/>
            <p:nvPr/>
          </p:nvSpPr>
          <p:spPr>
            <a:xfrm>
              <a:off x="5442334" y="4610941"/>
              <a:ext cx="1302328" cy="1773382"/>
            </a:xfrm>
            <a:prstGeom prst="roundRect">
              <a:avLst/>
            </a:prstGeom>
            <a:solidFill>
              <a:schemeClr val="bg1">
                <a:lumMod val="9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27239" t="8349" r="27912" b="22695"/>
            <a:stretch/>
          </p:blipFill>
          <p:spPr>
            <a:xfrm>
              <a:off x="5807171" y="4795671"/>
              <a:ext cx="554181" cy="852074"/>
            </a:xfrm>
            <a:prstGeom prst="rect">
              <a:avLst/>
            </a:prstGeom>
          </p:spPr>
        </p:pic>
        <p:sp>
          <p:nvSpPr>
            <p:cNvPr id="10" name="ZoneTexte 9"/>
            <p:cNvSpPr txBox="1"/>
            <p:nvPr/>
          </p:nvSpPr>
          <p:spPr>
            <a:xfrm>
              <a:off x="5509298" y="5647745"/>
              <a:ext cx="1149928" cy="738664"/>
            </a:xfrm>
            <a:prstGeom prst="rect">
              <a:avLst/>
            </a:prstGeom>
            <a:noFill/>
          </p:spPr>
          <p:txBody>
            <a:bodyPr wrap="square" rtlCol="0">
              <a:spAutoFit/>
            </a:bodyPr>
            <a:lstStyle/>
            <a:p>
              <a:pPr algn="ctr"/>
              <a:r>
                <a:rPr lang="fr-FR" dirty="0" smtClean="0">
                  <a:latin typeface="Tw Cen MT" panose="020B0602020104020603" pitchFamily="34" charset="0"/>
                </a:rPr>
                <a:t>Jean</a:t>
              </a:r>
            </a:p>
            <a:p>
              <a:pPr algn="ctr"/>
              <a:r>
                <a:rPr lang="fr-FR" sz="2400" b="1" dirty="0" smtClean="0">
                  <a:latin typeface="Tw Cen MT" panose="020B0602020104020603" pitchFamily="34" charset="0"/>
                </a:rPr>
                <a:t>2,5 ans</a:t>
              </a:r>
              <a:endParaRPr lang="fr-FR" sz="2400" b="1" dirty="0">
                <a:latin typeface="Tw Cen MT" panose="020B0602020104020603" pitchFamily="34" charset="0"/>
              </a:endParaRPr>
            </a:p>
          </p:txBody>
        </p:sp>
      </p:grpSp>
      <p:grpSp>
        <p:nvGrpSpPr>
          <p:cNvPr id="99" name="Groupe 98"/>
          <p:cNvGrpSpPr/>
          <p:nvPr/>
        </p:nvGrpSpPr>
        <p:grpSpPr>
          <a:xfrm>
            <a:off x="6911772" y="3509838"/>
            <a:ext cx="5200552" cy="1444788"/>
            <a:chOff x="7014903" y="3890941"/>
            <a:chExt cx="5200552" cy="1444788"/>
          </a:xfrm>
        </p:grpSpPr>
        <p:pic>
          <p:nvPicPr>
            <p:cNvPr id="68" name="Image 67"/>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8794795" y="3894561"/>
              <a:ext cx="398919" cy="720000"/>
            </a:xfrm>
            <a:prstGeom prst="rect">
              <a:avLst/>
            </a:prstGeom>
          </p:spPr>
        </p:pic>
        <p:pic>
          <p:nvPicPr>
            <p:cNvPr id="69" name="Image 68"/>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9142683" y="3894561"/>
              <a:ext cx="398919" cy="720000"/>
            </a:xfrm>
            <a:prstGeom prst="rect">
              <a:avLst/>
            </a:prstGeom>
          </p:spPr>
        </p:pic>
        <p:pic>
          <p:nvPicPr>
            <p:cNvPr id="70" name="Image 69"/>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8423584" y="3894561"/>
              <a:ext cx="398919" cy="720000"/>
            </a:xfrm>
            <a:prstGeom prst="rect">
              <a:avLst/>
            </a:prstGeom>
          </p:spPr>
        </p:pic>
        <p:pic>
          <p:nvPicPr>
            <p:cNvPr id="71" name="Image 70"/>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0401864" y="3890941"/>
              <a:ext cx="398919" cy="720000"/>
            </a:xfrm>
            <a:prstGeom prst="rect">
              <a:avLst/>
            </a:prstGeom>
          </p:spPr>
        </p:pic>
        <p:pic>
          <p:nvPicPr>
            <p:cNvPr id="72" name="Image 71"/>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0043051" y="3894561"/>
              <a:ext cx="398919" cy="720000"/>
            </a:xfrm>
            <a:prstGeom prst="rect">
              <a:avLst/>
            </a:prstGeom>
          </p:spPr>
        </p:pic>
        <p:pic>
          <p:nvPicPr>
            <p:cNvPr id="73" name="Image 72"/>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0748985" y="3894561"/>
              <a:ext cx="398919" cy="720000"/>
            </a:xfrm>
            <a:prstGeom prst="rect">
              <a:avLst/>
            </a:prstGeom>
          </p:spPr>
        </p:pic>
        <p:pic>
          <p:nvPicPr>
            <p:cNvPr id="75" name="Image 74"/>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7894427" y="4259142"/>
              <a:ext cx="398919" cy="720000"/>
            </a:xfrm>
            <a:prstGeom prst="rect">
              <a:avLst/>
            </a:prstGeom>
          </p:spPr>
        </p:pic>
        <p:pic>
          <p:nvPicPr>
            <p:cNvPr id="76" name="Image 75"/>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7547517" y="4258182"/>
              <a:ext cx="398919" cy="720000"/>
            </a:xfrm>
            <a:prstGeom prst="rect">
              <a:avLst/>
            </a:prstGeom>
          </p:spPr>
        </p:pic>
        <p:pic>
          <p:nvPicPr>
            <p:cNvPr id="77" name="Image 76"/>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7191008" y="4248337"/>
              <a:ext cx="398919" cy="720000"/>
            </a:xfrm>
            <a:prstGeom prst="rect">
              <a:avLst/>
            </a:prstGeom>
          </p:spPr>
        </p:pic>
        <p:pic>
          <p:nvPicPr>
            <p:cNvPr id="78" name="Image 77"/>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1816536" y="3890941"/>
              <a:ext cx="398919" cy="720000"/>
            </a:xfrm>
            <a:prstGeom prst="rect">
              <a:avLst/>
            </a:prstGeom>
          </p:spPr>
        </p:pic>
        <p:pic>
          <p:nvPicPr>
            <p:cNvPr id="79" name="Image 78"/>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7014903" y="3890941"/>
              <a:ext cx="398919" cy="720000"/>
            </a:xfrm>
            <a:prstGeom prst="rect">
              <a:avLst/>
            </a:prstGeom>
          </p:spPr>
        </p:pic>
        <p:pic>
          <p:nvPicPr>
            <p:cNvPr id="80" name="Image 79"/>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7371991" y="3890941"/>
              <a:ext cx="398919" cy="720000"/>
            </a:xfrm>
            <a:prstGeom prst="rect">
              <a:avLst/>
            </a:prstGeom>
          </p:spPr>
        </p:pic>
        <p:pic>
          <p:nvPicPr>
            <p:cNvPr id="81" name="Image 80"/>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7717818" y="3890941"/>
              <a:ext cx="398919" cy="720000"/>
            </a:xfrm>
            <a:prstGeom prst="rect">
              <a:avLst/>
            </a:prstGeom>
          </p:spPr>
        </p:pic>
        <p:pic>
          <p:nvPicPr>
            <p:cNvPr id="82" name="Image 81"/>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8071724" y="3902173"/>
              <a:ext cx="398919" cy="720000"/>
            </a:xfrm>
            <a:prstGeom prst="rect">
              <a:avLst/>
            </a:prstGeom>
          </p:spPr>
        </p:pic>
        <p:pic>
          <p:nvPicPr>
            <p:cNvPr id="83" name="Image 82"/>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1463799" y="3890941"/>
              <a:ext cx="398919" cy="720000"/>
            </a:xfrm>
            <a:prstGeom prst="rect">
              <a:avLst/>
            </a:prstGeom>
          </p:spPr>
        </p:pic>
        <p:pic>
          <p:nvPicPr>
            <p:cNvPr id="84" name="Image 83"/>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1106389" y="3890941"/>
              <a:ext cx="398919" cy="720000"/>
            </a:xfrm>
            <a:prstGeom prst="rect">
              <a:avLst/>
            </a:prstGeom>
          </p:spPr>
        </p:pic>
        <p:pic>
          <p:nvPicPr>
            <p:cNvPr id="85" name="Image 84"/>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8241924" y="4261794"/>
              <a:ext cx="398919" cy="720000"/>
            </a:xfrm>
            <a:prstGeom prst="rect">
              <a:avLst/>
            </a:prstGeom>
          </p:spPr>
        </p:pic>
        <p:pic>
          <p:nvPicPr>
            <p:cNvPr id="86" name="Image 85"/>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8968739" y="4258182"/>
              <a:ext cx="398919" cy="720000"/>
            </a:xfrm>
            <a:prstGeom prst="rect">
              <a:avLst/>
            </a:prstGeom>
          </p:spPr>
        </p:pic>
        <p:pic>
          <p:nvPicPr>
            <p:cNvPr id="87" name="Image 86"/>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8607552" y="4258182"/>
              <a:ext cx="398919" cy="720000"/>
            </a:xfrm>
            <a:prstGeom prst="rect">
              <a:avLst/>
            </a:prstGeom>
          </p:spPr>
        </p:pic>
        <p:pic>
          <p:nvPicPr>
            <p:cNvPr id="88" name="Image 87"/>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0936252" y="4251957"/>
              <a:ext cx="398919" cy="720000"/>
            </a:xfrm>
            <a:prstGeom prst="rect">
              <a:avLst/>
            </a:prstGeom>
          </p:spPr>
        </p:pic>
        <p:pic>
          <p:nvPicPr>
            <p:cNvPr id="89" name="Image 88"/>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0573615" y="4248337"/>
              <a:ext cx="398919" cy="720000"/>
            </a:xfrm>
            <a:prstGeom prst="rect">
              <a:avLst/>
            </a:prstGeom>
          </p:spPr>
        </p:pic>
        <p:pic>
          <p:nvPicPr>
            <p:cNvPr id="90" name="Image 89"/>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1639163" y="4245597"/>
              <a:ext cx="398919" cy="720000"/>
            </a:xfrm>
            <a:prstGeom prst="rect">
              <a:avLst/>
            </a:prstGeom>
          </p:spPr>
        </p:pic>
        <p:pic>
          <p:nvPicPr>
            <p:cNvPr id="91" name="Image 90"/>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1285094" y="4253395"/>
              <a:ext cx="398919" cy="720000"/>
            </a:xfrm>
            <a:prstGeom prst="rect">
              <a:avLst/>
            </a:prstGeom>
          </p:spPr>
        </p:pic>
        <p:pic>
          <p:nvPicPr>
            <p:cNvPr id="92" name="Image 91"/>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7715764" y="4611957"/>
              <a:ext cx="398919" cy="720000"/>
            </a:xfrm>
            <a:prstGeom prst="rect">
              <a:avLst/>
            </a:prstGeom>
          </p:spPr>
        </p:pic>
        <p:pic>
          <p:nvPicPr>
            <p:cNvPr id="93" name="Image 92"/>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8058960" y="4615729"/>
              <a:ext cx="398919" cy="720000"/>
            </a:xfrm>
            <a:prstGeom prst="rect">
              <a:avLst/>
            </a:prstGeom>
          </p:spPr>
        </p:pic>
        <p:pic>
          <p:nvPicPr>
            <p:cNvPr id="94" name="Image 93"/>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8431712" y="4605597"/>
              <a:ext cx="398919" cy="720000"/>
            </a:xfrm>
            <a:prstGeom prst="rect">
              <a:avLst/>
            </a:prstGeom>
          </p:spPr>
        </p:pic>
        <p:pic>
          <p:nvPicPr>
            <p:cNvPr id="95" name="Image 94"/>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0227030" y="4258182"/>
              <a:ext cx="398919" cy="720000"/>
            </a:xfrm>
            <a:prstGeom prst="rect">
              <a:avLst/>
            </a:prstGeom>
          </p:spPr>
        </p:pic>
        <p:pic>
          <p:nvPicPr>
            <p:cNvPr id="96" name="Image 95"/>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0757547" y="4612935"/>
              <a:ext cx="398919" cy="720000"/>
            </a:xfrm>
            <a:prstGeom prst="rect">
              <a:avLst/>
            </a:prstGeom>
          </p:spPr>
        </p:pic>
        <p:pic>
          <p:nvPicPr>
            <p:cNvPr id="97" name="Image 96"/>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1113625" y="4609353"/>
              <a:ext cx="398919" cy="720000"/>
            </a:xfrm>
            <a:prstGeom prst="rect">
              <a:avLst/>
            </a:prstGeom>
          </p:spPr>
        </p:pic>
        <p:pic>
          <p:nvPicPr>
            <p:cNvPr id="98" name="Image 97"/>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11460920" y="4603700"/>
              <a:ext cx="398919" cy="720000"/>
            </a:xfrm>
            <a:prstGeom prst="rect">
              <a:avLst/>
            </a:prstGeom>
          </p:spPr>
        </p:pic>
      </p:grpSp>
      <p:sp>
        <p:nvSpPr>
          <p:cNvPr id="100" name="Parenthèse ouvrante 99"/>
          <p:cNvSpPr/>
          <p:nvPr/>
        </p:nvSpPr>
        <p:spPr>
          <a:xfrm rot="16200000">
            <a:off x="9429713" y="2517473"/>
            <a:ext cx="203120" cy="4847073"/>
          </a:xfrm>
          <a:prstGeom prst="leftBracket">
            <a:avLst>
              <a:gd name="adj" fmla="val 222619"/>
            </a:avLst>
          </a:prstGeom>
          <a:ln w="28575">
            <a:solidFill>
              <a:srgbClr val="1569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01" name="Image 100"/>
          <p:cNvPicPr>
            <a:picLocks noChangeAspect="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9158020" y="5168353"/>
            <a:ext cx="702344" cy="1267645"/>
          </a:xfrm>
          <a:prstGeom prst="rect">
            <a:avLst/>
          </a:prstGeom>
        </p:spPr>
      </p:pic>
      <p:sp>
        <p:nvSpPr>
          <p:cNvPr id="102" name="Rectangle à coins arrondis 101"/>
          <p:cNvSpPr/>
          <p:nvPr/>
        </p:nvSpPr>
        <p:spPr>
          <a:xfrm>
            <a:off x="8393403" y="1221051"/>
            <a:ext cx="2520000" cy="2161309"/>
          </a:xfrm>
          <a:prstGeom prst="roundRect">
            <a:avLst/>
          </a:prstGeom>
          <a:solidFill>
            <a:srgbClr val="035D9F"/>
          </a:solidFill>
          <a:ln>
            <a:solidFill>
              <a:srgbClr val="156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 name="Rectangle 102"/>
          <p:cNvSpPr/>
          <p:nvPr/>
        </p:nvSpPr>
        <p:spPr>
          <a:xfrm>
            <a:off x="1815177" y="1922744"/>
            <a:ext cx="1153022" cy="769441"/>
          </a:xfrm>
          <a:prstGeom prst="rect">
            <a:avLst/>
          </a:prstGeom>
          <a:ln>
            <a:noFill/>
          </a:ln>
        </p:spPr>
        <p:txBody>
          <a:bodyPr wrap="square">
            <a:spAutoFit/>
          </a:bodyPr>
          <a:lstStyle/>
          <a:p>
            <a:r>
              <a:rPr lang="fr-BE" sz="4400" dirty="0" smtClean="0">
                <a:solidFill>
                  <a:schemeClr val="bg1">
                    <a:lumMod val="65000"/>
                  </a:schemeClr>
                </a:solidFill>
                <a:latin typeface="Tw Cen MT Condensed" panose="020B0606020104020203" pitchFamily="34" charset="0"/>
              </a:rPr>
              <a:t>42 m²</a:t>
            </a:r>
            <a:endParaRPr lang="fr-BE" sz="4400" dirty="0">
              <a:solidFill>
                <a:schemeClr val="bg1">
                  <a:lumMod val="65000"/>
                </a:schemeClr>
              </a:solidFill>
              <a:latin typeface="Tw Cen MT Condensed" panose="020B0606020104020203" pitchFamily="34" charset="0"/>
            </a:endParaRPr>
          </a:p>
        </p:txBody>
      </p:sp>
      <p:sp>
        <p:nvSpPr>
          <p:cNvPr id="33" name="Rectangle 32"/>
          <p:cNvSpPr/>
          <p:nvPr/>
        </p:nvSpPr>
        <p:spPr>
          <a:xfrm>
            <a:off x="9239011" y="1916984"/>
            <a:ext cx="1153022" cy="769441"/>
          </a:xfrm>
          <a:prstGeom prst="rect">
            <a:avLst/>
          </a:prstGeom>
          <a:ln>
            <a:noFill/>
          </a:ln>
        </p:spPr>
        <p:txBody>
          <a:bodyPr wrap="square">
            <a:spAutoFit/>
          </a:bodyPr>
          <a:lstStyle/>
          <a:p>
            <a:r>
              <a:rPr lang="fr-BE" sz="4400" dirty="0">
                <a:solidFill>
                  <a:schemeClr val="bg1">
                    <a:lumMod val="65000"/>
                  </a:schemeClr>
                </a:solidFill>
                <a:latin typeface="Tw Cen MT Condensed" panose="020B0606020104020203" pitchFamily="34" charset="0"/>
              </a:rPr>
              <a:t>?</a:t>
            </a:r>
            <a:r>
              <a:rPr lang="fr-BE" sz="4400" dirty="0" smtClean="0">
                <a:solidFill>
                  <a:schemeClr val="bg1">
                    <a:lumMod val="65000"/>
                  </a:schemeClr>
                </a:solidFill>
                <a:latin typeface="Tw Cen MT Condensed" panose="020B0606020104020203" pitchFamily="34" charset="0"/>
              </a:rPr>
              <a:t> m²</a:t>
            </a:r>
            <a:endParaRPr lang="fr-BE" sz="4400" dirty="0">
              <a:solidFill>
                <a:schemeClr val="bg1">
                  <a:lumMod val="65000"/>
                </a:schemeClr>
              </a:solidFill>
              <a:latin typeface="Tw Cen MT Condensed" panose="020B0606020104020203" pitchFamily="34" charset="0"/>
            </a:endParaRPr>
          </a:p>
        </p:txBody>
      </p:sp>
      <p:grpSp>
        <p:nvGrpSpPr>
          <p:cNvPr id="107" name="Groupe 106"/>
          <p:cNvGrpSpPr/>
          <p:nvPr/>
        </p:nvGrpSpPr>
        <p:grpSpPr>
          <a:xfrm>
            <a:off x="6973505" y="5168351"/>
            <a:ext cx="1980600" cy="1267645"/>
            <a:chOff x="6973505" y="5168351"/>
            <a:chExt cx="1980600" cy="1267645"/>
          </a:xfrm>
        </p:grpSpPr>
        <p:pic>
          <p:nvPicPr>
            <p:cNvPr id="104" name="Image 103"/>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8251761" y="5168351"/>
              <a:ext cx="702344" cy="1267645"/>
            </a:xfrm>
            <a:prstGeom prst="rect">
              <a:avLst/>
            </a:prstGeom>
          </p:spPr>
        </p:pic>
        <p:pic>
          <p:nvPicPr>
            <p:cNvPr id="105" name="Image 104"/>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7612633" y="5168351"/>
              <a:ext cx="702344" cy="1267645"/>
            </a:xfrm>
            <a:prstGeom prst="rect">
              <a:avLst/>
            </a:prstGeom>
          </p:spPr>
        </p:pic>
        <p:pic>
          <p:nvPicPr>
            <p:cNvPr id="106" name="Image 105"/>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39899" t="23838" r="38013" b="36296"/>
            <a:stretch/>
          </p:blipFill>
          <p:spPr>
            <a:xfrm>
              <a:off x="6973505" y="5168351"/>
              <a:ext cx="702344" cy="1267645"/>
            </a:xfrm>
            <a:prstGeom prst="rect">
              <a:avLst/>
            </a:prstGeom>
          </p:spPr>
        </p:pic>
      </p:grpSp>
      <p:sp>
        <p:nvSpPr>
          <p:cNvPr id="108" name="ZoneTexte 107"/>
          <p:cNvSpPr txBox="1"/>
          <p:nvPr/>
        </p:nvSpPr>
        <p:spPr>
          <a:xfrm>
            <a:off x="1143631" y="655257"/>
            <a:ext cx="2597096" cy="400110"/>
          </a:xfrm>
          <a:prstGeom prst="rect">
            <a:avLst/>
          </a:prstGeom>
          <a:noFill/>
        </p:spPr>
        <p:txBody>
          <a:bodyPr wrap="square" rtlCol="0">
            <a:spAutoFit/>
          </a:bodyPr>
          <a:lstStyle/>
          <a:p>
            <a:r>
              <a:rPr lang="fr-FR" sz="2000" b="1" spc="300" dirty="0" smtClean="0">
                <a:solidFill>
                  <a:schemeClr val="tx1">
                    <a:lumMod val="65000"/>
                    <a:lumOff val="35000"/>
                  </a:schemeClr>
                </a:solidFill>
                <a:latin typeface="Tw Cen MT" panose="020B0602020104020603" pitchFamily="34" charset="0"/>
              </a:rPr>
              <a:t>LIEUX D’ACCUEIL</a:t>
            </a:r>
            <a:endParaRPr lang="fr-FR" sz="2000" b="1" spc="300" dirty="0">
              <a:solidFill>
                <a:schemeClr val="tx1">
                  <a:lumMod val="65000"/>
                  <a:lumOff val="35000"/>
                </a:schemeClr>
              </a:solidFill>
              <a:latin typeface="Tw Cen MT" panose="020B0602020104020603" pitchFamily="34" charset="0"/>
            </a:endParaRPr>
          </a:p>
        </p:txBody>
      </p:sp>
      <p:sp>
        <p:nvSpPr>
          <p:cNvPr id="109" name="ZoneTexte 108"/>
          <p:cNvSpPr txBox="1"/>
          <p:nvPr/>
        </p:nvSpPr>
        <p:spPr>
          <a:xfrm>
            <a:off x="9213256" y="655257"/>
            <a:ext cx="1067432" cy="400110"/>
          </a:xfrm>
          <a:prstGeom prst="rect">
            <a:avLst/>
          </a:prstGeom>
          <a:noFill/>
        </p:spPr>
        <p:txBody>
          <a:bodyPr wrap="square" rtlCol="0">
            <a:spAutoFit/>
          </a:bodyPr>
          <a:lstStyle/>
          <a:p>
            <a:r>
              <a:rPr lang="fr-FR" sz="2000" b="1" spc="300" dirty="0" smtClean="0">
                <a:solidFill>
                  <a:schemeClr val="tx1">
                    <a:lumMod val="65000"/>
                    <a:lumOff val="35000"/>
                  </a:schemeClr>
                </a:solidFill>
                <a:latin typeface="Tw Cen MT" panose="020B0602020104020603" pitchFamily="34" charset="0"/>
              </a:rPr>
              <a:t>ÉCOLE</a:t>
            </a:r>
            <a:endParaRPr lang="fr-FR" sz="2000" b="1" spc="300" dirty="0">
              <a:solidFill>
                <a:schemeClr val="tx1">
                  <a:lumMod val="65000"/>
                  <a:lumOff val="35000"/>
                </a:schemeClr>
              </a:solidFill>
              <a:latin typeface="Tw Cen MT" panose="020B0602020104020603" pitchFamily="34" charset="0"/>
            </a:endParaRPr>
          </a:p>
        </p:txBody>
      </p:sp>
      <p:sp>
        <p:nvSpPr>
          <p:cNvPr id="112" name="Rectangle 111"/>
          <p:cNvSpPr/>
          <p:nvPr/>
        </p:nvSpPr>
        <p:spPr>
          <a:xfrm>
            <a:off x="5890973" y="1916984"/>
            <a:ext cx="1377887" cy="769441"/>
          </a:xfrm>
          <a:prstGeom prst="rect">
            <a:avLst/>
          </a:prstGeom>
          <a:ln>
            <a:noFill/>
          </a:ln>
        </p:spPr>
        <p:txBody>
          <a:bodyPr wrap="square">
            <a:spAutoFit/>
          </a:bodyPr>
          <a:lstStyle/>
          <a:p>
            <a:r>
              <a:rPr lang="fr-BE" sz="4400" dirty="0" smtClean="0">
                <a:solidFill>
                  <a:schemeClr val="bg1">
                    <a:lumMod val="95000"/>
                  </a:schemeClr>
                </a:solidFill>
                <a:latin typeface="Tw Cen MT Condensed" panose="020B0606020104020203" pitchFamily="34" charset="0"/>
              </a:rPr>
              <a:t>180 m²</a:t>
            </a:r>
            <a:endParaRPr lang="fr-BE" sz="4400" dirty="0">
              <a:solidFill>
                <a:schemeClr val="bg1">
                  <a:lumMod val="95000"/>
                </a:schemeClr>
              </a:solidFill>
              <a:latin typeface="Tw Cen MT Condensed" panose="020B0606020104020203" pitchFamily="34" charset="0"/>
            </a:endParaRPr>
          </a:p>
        </p:txBody>
      </p:sp>
    </p:spTree>
    <p:extLst>
      <p:ext uri="{BB962C8B-B14F-4D97-AF65-F5344CB8AC3E}">
        <p14:creationId xmlns:p14="http://schemas.microsoft.com/office/powerpoint/2010/main" val="223310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4.81481E-6 L -0.30274 -0.20416 " pathEditMode="relative" rAng="0" ptsTypes="AA">
                                      <p:cBhvr>
                                        <p:cTn id="6" dur="2000" fill="hold"/>
                                        <p:tgtEl>
                                          <p:spTgt spid="50"/>
                                        </p:tgtEl>
                                        <p:attrNameLst>
                                          <p:attrName>ppt_x</p:attrName>
                                          <p:attrName>ppt_y</p:attrName>
                                        </p:attrNameLst>
                                      </p:cBhvr>
                                      <p:rCtr x="-15143" y="-1020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01927 0.01713 L 0.29713 -0.21366 " pathEditMode="relative" rAng="0" ptsTypes="AA">
                                      <p:cBhvr>
                                        <p:cTn id="26" dur="2000" fill="hold"/>
                                        <p:tgtEl>
                                          <p:spTgt spid="66"/>
                                        </p:tgtEl>
                                        <p:attrNameLst>
                                          <p:attrName>ppt_x</p:attrName>
                                          <p:attrName>ppt_y</p:attrName>
                                        </p:attrNameLst>
                                      </p:cBhvr>
                                      <p:rCtr x="13893" y="-11551"/>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wipe(right)">
                                      <p:cBhvr>
                                        <p:cTn id="51" dur="1500"/>
                                        <p:tgtEl>
                                          <p:spTgt spid="111"/>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9" grpId="0" animBg="1"/>
      <p:bldP spid="54" grpId="0" animBg="1"/>
      <p:bldP spid="100" grpId="0" animBg="1"/>
      <p:bldP spid="102" grpId="0" animBg="1"/>
      <p:bldP spid="103" grpId="0"/>
      <p:bldP spid="33" grpId="0"/>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062332"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129667" y="0"/>
            <a:ext cx="4062333" cy="328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109265" y="-6546"/>
            <a:ext cx="1843802"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PRATIQUES</a:t>
            </a:r>
            <a:endParaRPr lang="fr-BE" b="1" spc="600" dirty="0">
              <a:solidFill>
                <a:schemeClr val="bg1">
                  <a:lumMod val="65000"/>
                </a:schemeClr>
              </a:solidFill>
              <a:latin typeface="Tw Cen MT Condensed" panose="020B0606020104020203" pitchFamily="34" charset="0"/>
            </a:endParaRPr>
          </a:p>
        </p:txBody>
      </p:sp>
      <p:sp>
        <p:nvSpPr>
          <p:cNvPr id="12" name="ZoneTexte 11"/>
          <p:cNvSpPr txBox="1"/>
          <p:nvPr/>
        </p:nvSpPr>
        <p:spPr>
          <a:xfrm>
            <a:off x="5285722" y="-6546"/>
            <a:ext cx="1986719" cy="369332"/>
          </a:xfrm>
          <a:prstGeom prst="rect">
            <a:avLst/>
          </a:prstGeom>
          <a:noFill/>
          <a:ln>
            <a:noFill/>
          </a:ln>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CONDITIONS</a:t>
            </a:r>
            <a:endParaRPr lang="fr-BE" b="1" spc="600" dirty="0">
              <a:solidFill>
                <a:schemeClr val="bg1">
                  <a:lumMod val="65000"/>
                </a:schemeClr>
              </a:solidFill>
              <a:latin typeface="Tw Cen MT Condensed" panose="020B0606020104020203" pitchFamily="34" charset="0"/>
            </a:endParaRPr>
          </a:p>
        </p:txBody>
      </p:sp>
      <p:sp>
        <p:nvSpPr>
          <p:cNvPr id="13" name="ZoneTexte 12"/>
          <p:cNvSpPr txBox="1"/>
          <p:nvPr/>
        </p:nvSpPr>
        <p:spPr>
          <a:xfrm>
            <a:off x="9105647" y="-20178"/>
            <a:ext cx="2703348" cy="369332"/>
          </a:xfrm>
          <a:prstGeom prst="rect">
            <a:avLst/>
          </a:prstGeom>
          <a:noFill/>
        </p:spPr>
        <p:txBody>
          <a:bodyPr wrap="square" rtlCol="0">
            <a:spAutoFit/>
          </a:bodyPr>
          <a:lstStyle/>
          <a:p>
            <a:pPr algn="ctr"/>
            <a:r>
              <a:rPr lang="fr-BE" b="1" spc="600" dirty="0" smtClean="0">
                <a:solidFill>
                  <a:schemeClr val="bg2">
                    <a:lumMod val="50000"/>
                  </a:schemeClr>
                </a:solidFill>
                <a:latin typeface="Tw Cen MT Condensed" panose="020B0606020104020203" pitchFamily="34" charset="0"/>
              </a:rPr>
              <a:t>PISTES D’ACTION</a:t>
            </a:r>
            <a:endParaRPr lang="fr-BE" b="1" spc="600" dirty="0">
              <a:solidFill>
                <a:schemeClr val="bg2">
                  <a:lumMod val="50000"/>
                </a:schemeClr>
              </a:solidFill>
              <a:latin typeface="Tw Cen MT Condensed" panose="020B0606020104020203" pitchFamily="34" charset="0"/>
            </a:endParaRPr>
          </a:p>
        </p:txBody>
      </p:sp>
      <p:sp>
        <p:nvSpPr>
          <p:cNvPr id="26" name="Titre 2"/>
          <p:cNvSpPr>
            <a:spLocks noGrp="1"/>
          </p:cNvSpPr>
          <p:nvPr>
            <p:ph type="title"/>
          </p:nvPr>
        </p:nvSpPr>
        <p:spPr>
          <a:xfrm>
            <a:off x="620883" y="568318"/>
            <a:ext cx="11316395" cy="716691"/>
          </a:xfrm>
        </p:spPr>
        <p:txBody>
          <a:bodyPr>
            <a:noAutofit/>
          </a:bodyPr>
          <a:lstStyle/>
          <a:p>
            <a:r>
              <a:rPr lang="fr-BE" sz="4000" dirty="0" smtClean="0"/>
              <a:t>Que faire ?</a:t>
            </a:r>
            <a:endParaRPr lang="fr-BE" sz="4000" dirty="0"/>
          </a:p>
        </p:txBody>
      </p:sp>
      <p:sp>
        <p:nvSpPr>
          <p:cNvPr id="15" name="Espace réservé du contenu 1"/>
          <p:cNvSpPr>
            <a:spLocks noGrp="1"/>
          </p:cNvSpPr>
          <p:nvPr>
            <p:ph idx="1"/>
          </p:nvPr>
        </p:nvSpPr>
        <p:spPr>
          <a:xfrm>
            <a:off x="685535" y="1690648"/>
            <a:ext cx="10961681" cy="4483074"/>
          </a:xfrm>
        </p:spPr>
        <p:txBody>
          <a:bodyPr>
            <a:normAutofit/>
          </a:bodyPr>
          <a:lstStyle/>
          <a:p>
            <a:pPr marL="285750" indent="-285750">
              <a:lnSpc>
                <a:spcPct val="150000"/>
              </a:lnSpc>
              <a:buFont typeface="Arial" panose="020B0604020202020204" pitchFamily="34" charset="0"/>
              <a:buChar char="•"/>
            </a:pPr>
            <a:r>
              <a:rPr lang="fr-FR" dirty="0">
                <a:solidFill>
                  <a:schemeClr val="tx1">
                    <a:lumMod val="65000"/>
                    <a:lumOff val="35000"/>
                  </a:schemeClr>
                </a:solidFill>
              </a:rPr>
              <a:t>Stabiliser le personnel/renforcer le travail </a:t>
            </a:r>
            <a:r>
              <a:rPr lang="fr-FR" dirty="0" smtClean="0">
                <a:solidFill>
                  <a:schemeClr val="tx1">
                    <a:lumMod val="65000"/>
                    <a:lumOff val="35000"/>
                  </a:schemeClr>
                </a:solidFill>
              </a:rPr>
              <a:t>d’équipe</a:t>
            </a:r>
            <a:endParaRPr lang="fr-FR" dirty="0" smtClean="0">
              <a:solidFill>
                <a:schemeClr val="tx1">
                  <a:lumMod val="65000"/>
                  <a:lumOff val="35000"/>
                </a:schemeClr>
              </a:solidFill>
              <a:sym typeface="Wingdings" panose="05000000000000000000" pitchFamily="2" charset="2"/>
            </a:endParaRPr>
          </a:p>
          <a:p>
            <a:pPr marL="285750" indent="-285750">
              <a:lnSpc>
                <a:spcPct val="150000"/>
              </a:lnSpc>
              <a:buFont typeface="Arial" panose="020B0604020202020204" pitchFamily="34" charset="0"/>
              <a:buChar char="•"/>
            </a:pPr>
            <a:r>
              <a:rPr lang="fr-FR" dirty="0" smtClean="0">
                <a:solidFill>
                  <a:schemeClr val="tx1">
                    <a:lumMod val="65000"/>
                    <a:lumOff val="35000"/>
                  </a:schemeClr>
                </a:solidFill>
                <a:sym typeface="Wingdings" panose="05000000000000000000" pitchFamily="2" charset="2"/>
              </a:rPr>
              <a:t>Investir </a:t>
            </a:r>
            <a:r>
              <a:rPr lang="fr-FR" dirty="0">
                <a:solidFill>
                  <a:schemeClr val="tx1">
                    <a:lumMod val="65000"/>
                    <a:lumOff val="35000"/>
                  </a:schemeClr>
                </a:solidFill>
                <a:sym typeface="Wingdings" panose="05000000000000000000" pitchFamily="2" charset="2"/>
              </a:rPr>
              <a:t>dans la formation </a:t>
            </a:r>
            <a:endParaRPr lang="fr-FR" dirty="0">
              <a:solidFill>
                <a:schemeClr val="tx1">
                  <a:lumMod val="65000"/>
                  <a:lumOff val="35000"/>
                </a:schemeClr>
              </a:solidFill>
            </a:endParaRPr>
          </a:p>
          <a:p>
            <a:pPr marL="285750" indent="-285750">
              <a:lnSpc>
                <a:spcPct val="150000"/>
              </a:lnSpc>
              <a:buFont typeface="Arial" panose="020B0604020202020204" pitchFamily="34" charset="0"/>
              <a:buChar char="•"/>
            </a:pPr>
            <a:r>
              <a:rPr lang="fr-FR" dirty="0" smtClean="0">
                <a:solidFill>
                  <a:schemeClr val="tx1">
                    <a:lumMod val="65000"/>
                    <a:lumOff val="35000"/>
                  </a:schemeClr>
                </a:solidFill>
              </a:rPr>
              <a:t>Susciter </a:t>
            </a:r>
            <a:r>
              <a:rPr lang="fr-FR" dirty="0">
                <a:solidFill>
                  <a:schemeClr val="tx1">
                    <a:lumMod val="65000"/>
                    <a:lumOff val="35000"/>
                  </a:schemeClr>
                </a:solidFill>
              </a:rPr>
              <a:t>la collaboration </a:t>
            </a:r>
            <a:r>
              <a:rPr lang="fr-FR" dirty="0" smtClean="0">
                <a:solidFill>
                  <a:schemeClr val="tx1">
                    <a:lumMod val="65000"/>
                    <a:lumOff val="35000"/>
                  </a:schemeClr>
                </a:solidFill>
              </a:rPr>
              <a:t>crèche/école</a:t>
            </a:r>
          </a:p>
          <a:p>
            <a:pPr marL="285750" indent="-285750">
              <a:lnSpc>
                <a:spcPct val="150000"/>
              </a:lnSpc>
              <a:buFont typeface="Arial" panose="020B0604020202020204" pitchFamily="34" charset="0"/>
              <a:buChar char="•"/>
            </a:pPr>
            <a:r>
              <a:rPr lang="fr-FR" dirty="0">
                <a:solidFill>
                  <a:schemeClr val="tx1">
                    <a:lumMod val="65000"/>
                    <a:lumOff val="35000"/>
                  </a:schemeClr>
                </a:solidFill>
                <a:sym typeface="Wingdings" panose="05000000000000000000" pitchFamily="2" charset="2"/>
              </a:rPr>
              <a:t>Définir un </a:t>
            </a:r>
            <a:r>
              <a:rPr lang="fr-FR" dirty="0" smtClean="0">
                <a:solidFill>
                  <a:schemeClr val="tx1">
                    <a:lumMod val="65000"/>
                    <a:lumOff val="35000"/>
                  </a:schemeClr>
                </a:solidFill>
                <a:sym typeface="Wingdings" panose="05000000000000000000" pitchFamily="2" charset="2"/>
              </a:rPr>
              <a:t>cadre</a:t>
            </a:r>
            <a:endParaRPr lang="fr-FR" dirty="0">
              <a:solidFill>
                <a:schemeClr val="tx1">
                  <a:lumMod val="65000"/>
                  <a:lumOff val="35000"/>
                </a:schemeClr>
              </a:solidFill>
            </a:endParaRPr>
          </a:p>
          <a:p>
            <a:pPr marL="285750" indent="-285750">
              <a:lnSpc>
                <a:spcPct val="150000"/>
              </a:lnSpc>
              <a:buFont typeface="Arial" panose="020B0604020202020204" pitchFamily="34" charset="0"/>
              <a:buChar char="•"/>
            </a:pPr>
            <a:r>
              <a:rPr lang="fr-FR" dirty="0">
                <a:solidFill>
                  <a:schemeClr val="tx1">
                    <a:lumMod val="65000"/>
                    <a:lumOff val="35000"/>
                  </a:schemeClr>
                </a:solidFill>
              </a:rPr>
              <a:t>Assurer une familiarisation pour chaque enfant</a:t>
            </a:r>
          </a:p>
        </p:txBody>
      </p:sp>
      <p:pic>
        <p:nvPicPr>
          <p:cNvPr id="14" name="Image 1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809" r="7619" b="14445"/>
          <a:stretch/>
        </p:blipFill>
        <p:spPr>
          <a:xfrm>
            <a:off x="10945445" y="5363153"/>
            <a:ext cx="1043533" cy="1008000"/>
          </a:xfrm>
          <a:prstGeom prst="rect">
            <a:avLst/>
          </a:prstGeom>
        </p:spPr>
      </p:pic>
    </p:spTree>
    <p:extLst>
      <p:ext uri="{BB962C8B-B14F-4D97-AF65-F5344CB8AC3E}">
        <p14:creationId xmlns:p14="http://schemas.microsoft.com/office/powerpoint/2010/main" val="236861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062332"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129667"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109265" y="-6546"/>
            <a:ext cx="1843802"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PRATIQUES</a:t>
            </a:r>
            <a:endParaRPr lang="fr-BE" b="1" spc="600" dirty="0">
              <a:solidFill>
                <a:schemeClr val="bg1">
                  <a:lumMod val="65000"/>
                </a:schemeClr>
              </a:solidFill>
              <a:latin typeface="Tw Cen MT Condensed" panose="020B0606020104020203" pitchFamily="34" charset="0"/>
            </a:endParaRPr>
          </a:p>
        </p:txBody>
      </p:sp>
      <p:sp>
        <p:nvSpPr>
          <p:cNvPr id="12" name="ZoneTexte 11"/>
          <p:cNvSpPr txBox="1"/>
          <p:nvPr/>
        </p:nvSpPr>
        <p:spPr>
          <a:xfrm>
            <a:off x="5285722" y="-6546"/>
            <a:ext cx="1986719" cy="369332"/>
          </a:xfrm>
          <a:prstGeom prst="rect">
            <a:avLst/>
          </a:prstGeom>
          <a:noFill/>
          <a:ln>
            <a:noFill/>
          </a:ln>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CONDITIONS</a:t>
            </a:r>
            <a:endParaRPr lang="fr-BE" b="1" spc="600" dirty="0">
              <a:solidFill>
                <a:schemeClr val="bg1">
                  <a:lumMod val="65000"/>
                </a:schemeClr>
              </a:solidFill>
              <a:latin typeface="Tw Cen MT Condensed" panose="020B0606020104020203" pitchFamily="34" charset="0"/>
            </a:endParaRPr>
          </a:p>
        </p:txBody>
      </p:sp>
      <p:sp>
        <p:nvSpPr>
          <p:cNvPr id="13" name="ZoneTexte 12"/>
          <p:cNvSpPr txBox="1"/>
          <p:nvPr/>
        </p:nvSpPr>
        <p:spPr>
          <a:xfrm>
            <a:off x="9105647" y="-20178"/>
            <a:ext cx="2703348" cy="369332"/>
          </a:xfrm>
          <a:prstGeom prst="rect">
            <a:avLst/>
          </a:prstGeom>
          <a:noFill/>
        </p:spPr>
        <p:txBody>
          <a:bodyPr wrap="square" rtlCol="0">
            <a:spAutoFit/>
          </a:bodyPr>
          <a:lstStyle/>
          <a:p>
            <a:pPr algn="ctr"/>
            <a:r>
              <a:rPr lang="fr-BE" b="1" spc="600" dirty="0" smtClean="0">
                <a:solidFill>
                  <a:srgbClr val="8D99A4"/>
                </a:solidFill>
                <a:latin typeface="Tw Cen MT Condensed" panose="020B0606020104020203" pitchFamily="34" charset="0"/>
              </a:rPr>
              <a:t>PISTES D’ACTION</a:t>
            </a:r>
            <a:endParaRPr lang="fr-BE" b="1" spc="600" dirty="0">
              <a:solidFill>
                <a:srgbClr val="8D99A4"/>
              </a:solidFill>
              <a:latin typeface="Tw Cen MT Condensed" panose="020B0606020104020203" pitchFamily="34" charset="0"/>
            </a:endParaRPr>
          </a:p>
        </p:txBody>
      </p:sp>
      <p:sp>
        <p:nvSpPr>
          <p:cNvPr id="26" name="Titre 2"/>
          <p:cNvSpPr>
            <a:spLocks noGrp="1"/>
          </p:cNvSpPr>
          <p:nvPr>
            <p:ph type="title"/>
          </p:nvPr>
        </p:nvSpPr>
        <p:spPr>
          <a:xfrm>
            <a:off x="620883" y="568318"/>
            <a:ext cx="11316395" cy="716691"/>
          </a:xfrm>
        </p:spPr>
        <p:txBody>
          <a:bodyPr>
            <a:noAutofit/>
          </a:bodyPr>
          <a:lstStyle/>
          <a:p>
            <a:r>
              <a:rPr lang="fr-BE" sz="4000" dirty="0" smtClean="0"/>
              <a:t>Conclusion</a:t>
            </a:r>
            <a:endParaRPr lang="fr-BE" sz="4000" dirty="0"/>
          </a:p>
        </p:txBody>
      </p:sp>
      <p:grpSp>
        <p:nvGrpSpPr>
          <p:cNvPr id="7" name="Groupe 6"/>
          <p:cNvGrpSpPr/>
          <p:nvPr/>
        </p:nvGrpSpPr>
        <p:grpSpPr>
          <a:xfrm>
            <a:off x="4293498" y="1524351"/>
            <a:ext cx="3600000" cy="3600000"/>
            <a:chOff x="4248150" y="1644034"/>
            <a:chExt cx="3600000" cy="3600000"/>
          </a:xfrm>
        </p:grpSpPr>
        <p:sp>
          <p:nvSpPr>
            <p:cNvPr id="17" name="Ellipse 16"/>
            <p:cNvSpPr/>
            <p:nvPr/>
          </p:nvSpPr>
          <p:spPr>
            <a:xfrm>
              <a:off x="4248150" y="1644034"/>
              <a:ext cx="3600000" cy="3600000"/>
            </a:xfrm>
            <a:prstGeom prst="ellipse">
              <a:avLst/>
            </a:prstGeom>
            <a:solidFill>
              <a:schemeClr val="accent1">
                <a:lumMod val="20000"/>
                <a:lumOff val="80000"/>
              </a:schemeClr>
            </a:solidFill>
            <a:ln w="28575">
              <a:solidFill>
                <a:srgbClr val="035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Espace réservé du contenu 1"/>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3478"/>
            <a:stretch/>
          </p:blipFill>
          <p:spPr>
            <a:xfrm>
              <a:off x="4591863" y="2148656"/>
              <a:ext cx="2912575" cy="2520000"/>
            </a:xfrm>
            <a:prstGeom prst="rect">
              <a:avLst/>
            </a:prstGeom>
          </p:spPr>
        </p:pic>
      </p:grpSp>
      <p:grpSp>
        <p:nvGrpSpPr>
          <p:cNvPr id="6" name="Groupe 5"/>
          <p:cNvGrpSpPr/>
          <p:nvPr/>
        </p:nvGrpSpPr>
        <p:grpSpPr>
          <a:xfrm>
            <a:off x="4293498" y="1524351"/>
            <a:ext cx="3600000" cy="3600000"/>
            <a:chOff x="6871277" y="1770315"/>
            <a:chExt cx="3600000" cy="3600000"/>
          </a:xfrm>
        </p:grpSpPr>
        <p:sp>
          <p:nvSpPr>
            <p:cNvPr id="16" name="Ellipse 15"/>
            <p:cNvSpPr/>
            <p:nvPr/>
          </p:nvSpPr>
          <p:spPr>
            <a:xfrm>
              <a:off x="6871277" y="1770315"/>
              <a:ext cx="3600000" cy="3600000"/>
            </a:xfrm>
            <a:prstGeom prst="ellipse">
              <a:avLst/>
            </a:prstGeom>
            <a:solidFill>
              <a:schemeClr val="accent5">
                <a:lumMod val="20000"/>
                <a:lumOff val="80000"/>
              </a:schemeClr>
            </a:solidFill>
            <a:ln w="28575">
              <a:solidFill>
                <a:srgbClr val="035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b="16229"/>
            <a:stretch/>
          </p:blipFill>
          <p:spPr>
            <a:xfrm>
              <a:off x="7115061" y="2148656"/>
              <a:ext cx="3136895" cy="2627809"/>
            </a:xfrm>
            <a:prstGeom prst="rect">
              <a:avLst/>
            </a:prstGeom>
          </p:spPr>
        </p:pic>
      </p:grpSp>
    </p:spTree>
    <p:extLst>
      <p:ext uri="{BB962C8B-B14F-4D97-AF65-F5344CB8AC3E}">
        <p14:creationId xmlns:p14="http://schemas.microsoft.com/office/powerpoint/2010/main" val="30873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2609"/>
          <a:stretch/>
        </p:blipFill>
        <p:spPr>
          <a:xfrm>
            <a:off x="0" y="645200"/>
            <a:ext cx="9653639" cy="4961272"/>
          </a:xfrm>
          <a:prstGeom prst="rect">
            <a:avLst/>
          </a:prstGeom>
        </p:spPr>
      </p:pic>
      <p:pic>
        <p:nvPicPr>
          <p:cNvPr id="4" name="Image 3"/>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5623" t="3098" r="25757" b="16902"/>
          <a:stretch/>
        </p:blipFill>
        <p:spPr>
          <a:xfrm>
            <a:off x="10329490" y="2463191"/>
            <a:ext cx="788598" cy="1297582"/>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2424" t="4445" r="11347" b="18249"/>
          <a:stretch/>
        </p:blipFill>
        <p:spPr>
          <a:xfrm>
            <a:off x="10103293" y="635964"/>
            <a:ext cx="1277937" cy="129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12290" t="4849" r="11346" b="16094"/>
          <a:stretch/>
        </p:blipFill>
        <p:spPr>
          <a:xfrm>
            <a:off x="10116339" y="4338180"/>
            <a:ext cx="1251843" cy="129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98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70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062332"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129667" y="0"/>
            <a:ext cx="4062333" cy="32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109265" y="-6546"/>
            <a:ext cx="1843802" cy="369332"/>
          </a:xfrm>
          <a:prstGeom prst="rect">
            <a:avLst/>
          </a:prstGeom>
          <a:noFill/>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PRATIQUES</a:t>
            </a:r>
            <a:endParaRPr lang="fr-BE" b="1" spc="600" dirty="0">
              <a:solidFill>
                <a:schemeClr val="bg1">
                  <a:lumMod val="65000"/>
                </a:schemeClr>
              </a:solidFill>
              <a:latin typeface="Tw Cen MT Condensed" panose="020B0606020104020203" pitchFamily="34" charset="0"/>
            </a:endParaRPr>
          </a:p>
        </p:txBody>
      </p:sp>
      <p:sp>
        <p:nvSpPr>
          <p:cNvPr id="12" name="ZoneTexte 11"/>
          <p:cNvSpPr txBox="1"/>
          <p:nvPr/>
        </p:nvSpPr>
        <p:spPr>
          <a:xfrm>
            <a:off x="5285722" y="-6546"/>
            <a:ext cx="1986719" cy="369332"/>
          </a:xfrm>
          <a:prstGeom prst="rect">
            <a:avLst/>
          </a:prstGeom>
          <a:noFill/>
          <a:ln>
            <a:noFill/>
          </a:ln>
        </p:spPr>
        <p:txBody>
          <a:bodyPr wrap="square" rtlCol="0">
            <a:spAutoFit/>
          </a:bodyPr>
          <a:lstStyle/>
          <a:p>
            <a:pPr algn="ctr"/>
            <a:r>
              <a:rPr lang="fr-BE" b="1" spc="600" dirty="0" smtClean="0">
                <a:solidFill>
                  <a:schemeClr val="bg1">
                    <a:lumMod val="65000"/>
                  </a:schemeClr>
                </a:solidFill>
                <a:latin typeface="Tw Cen MT Condensed" panose="020B0606020104020203" pitchFamily="34" charset="0"/>
              </a:rPr>
              <a:t>CONDITIONS</a:t>
            </a:r>
            <a:endParaRPr lang="fr-BE" b="1" spc="600" dirty="0">
              <a:solidFill>
                <a:schemeClr val="bg1">
                  <a:lumMod val="65000"/>
                </a:schemeClr>
              </a:solidFill>
              <a:latin typeface="Tw Cen MT Condensed" panose="020B0606020104020203" pitchFamily="34" charset="0"/>
            </a:endParaRPr>
          </a:p>
        </p:txBody>
      </p:sp>
      <p:sp>
        <p:nvSpPr>
          <p:cNvPr id="13" name="ZoneTexte 12"/>
          <p:cNvSpPr txBox="1"/>
          <p:nvPr/>
        </p:nvSpPr>
        <p:spPr>
          <a:xfrm>
            <a:off x="9105647" y="-20178"/>
            <a:ext cx="2703348" cy="369332"/>
          </a:xfrm>
          <a:prstGeom prst="rect">
            <a:avLst/>
          </a:prstGeom>
          <a:noFill/>
        </p:spPr>
        <p:txBody>
          <a:bodyPr wrap="square" rtlCol="0">
            <a:spAutoFit/>
          </a:bodyPr>
          <a:lstStyle/>
          <a:p>
            <a:pPr algn="ctr"/>
            <a:r>
              <a:rPr lang="fr-BE" b="1" spc="600" dirty="0" smtClean="0">
                <a:solidFill>
                  <a:srgbClr val="8D99A4"/>
                </a:solidFill>
                <a:latin typeface="Tw Cen MT Condensed" panose="020B0606020104020203" pitchFamily="34" charset="0"/>
              </a:rPr>
              <a:t>PISTES D’ACTION</a:t>
            </a:r>
            <a:endParaRPr lang="fr-BE" b="1" spc="600" dirty="0">
              <a:solidFill>
                <a:srgbClr val="8D99A4"/>
              </a:solidFill>
              <a:latin typeface="Tw Cen MT Condensed" panose="020B0606020104020203" pitchFamily="34" charset="0"/>
            </a:endParaRPr>
          </a:p>
        </p:txBody>
      </p:sp>
      <p:sp>
        <p:nvSpPr>
          <p:cNvPr id="26" name="Titre 2"/>
          <p:cNvSpPr>
            <a:spLocks noGrp="1"/>
          </p:cNvSpPr>
          <p:nvPr>
            <p:ph type="title"/>
          </p:nvPr>
        </p:nvSpPr>
        <p:spPr>
          <a:xfrm>
            <a:off x="620883" y="568318"/>
            <a:ext cx="11316395" cy="716691"/>
          </a:xfrm>
        </p:spPr>
        <p:txBody>
          <a:bodyPr>
            <a:noAutofit/>
          </a:bodyPr>
          <a:lstStyle/>
          <a:p>
            <a:r>
              <a:rPr lang="fr-BE" sz="4000" dirty="0" smtClean="0"/>
              <a:t>Merci</a:t>
            </a:r>
            <a:endParaRPr lang="fr-BE" sz="4000" dirty="0"/>
          </a:p>
        </p:txBody>
      </p:sp>
      <p:sp>
        <p:nvSpPr>
          <p:cNvPr id="19" name="Espace réservé du contenu 1"/>
          <p:cNvSpPr>
            <a:spLocks noGrp="1"/>
          </p:cNvSpPr>
          <p:nvPr>
            <p:ph idx="1"/>
          </p:nvPr>
        </p:nvSpPr>
        <p:spPr>
          <a:xfrm>
            <a:off x="685535" y="1690648"/>
            <a:ext cx="10961681" cy="4483074"/>
          </a:xfrm>
        </p:spPr>
        <p:txBody>
          <a:bodyPr>
            <a:normAutofit fontScale="62500" lnSpcReduction="20000"/>
          </a:bodyPr>
          <a:lstStyle/>
          <a:p>
            <a:pPr marL="285750" indent="-285750">
              <a:lnSpc>
                <a:spcPct val="150000"/>
              </a:lnSpc>
              <a:buFont typeface="Arial" panose="020B0604020202020204" pitchFamily="34" charset="0"/>
              <a:buChar char="•"/>
            </a:pPr>
            <a:r>
              <a:rPr lang="fr-FR" dirty="0" smtClean="0">
                <a:solidFill>
                  <a:schemeClr val="tx1">
                    <a:lumMod val="65000"/>
                    <a:lumOff val="35000"/>
                  </a:schemeClr>
                </a:solidFill>
                <a:sym typeface="Wingdings" panose="05000000000000000000" pitchFamily="2" charset="2"/>
              </a:rPr>
              <a:t>À tous les participants de l’étude</a:t>
            </a:r>
          </a:p>
          <a:p>
            <a:pPr marL="285750" indent="-285750">
              <a:lnSpc>
                <a:spcPct val="150000"/>
              </a:lnSpc>
              <a:buFont typeface="Arial" panose="020B0604020202020204" pitchFamily="34" charset="0"/>
              <a:buChar char="•"/>
            </a:pPr>
            <a:r>
              <a:rPr lang="fr-FR" dirty="0">
                <a:solidFill>
                  <a:schemeClr val="tx1">
                    <a:lumMod val="65000"/>
                    <a:lumOff val="35000"/>
                  </a:schemeClr>
                </a:solidFill>
                <a:sym typeface="Wingdings" panose="05000000000000000000" pitchFamily="2" charset="2"/>
              </a:rPr>
              <a:t>À l’Administration Générale de </a:t>
            </a:r>
            <a:r>
              <a:rPr lang="fr-FR" dirty="0" smtClean="0">
                <a:solidFill>
                  <a:schemeClr val="tx1">
                    <a:lumMod val="65000"/>
                    <a:lumOff val="35000"/>
                  </a:schemeClr>
                </a:solidFill>
                <a:sym typeface="Wingdings" panose="05000000000000000000" pitchFamily="2" charset="2"/>
              </a:rPr>
              <a:t>l’Enseignement</a:t>
            </a:r>
          </a:p>
          <a:p>
            <a:pPr marL="285750" indent="-285750">
              <a:lnSpc>
                <a:spcPct val="150000"/>
              </a:lnSpc>
              <a:buFont typeface="Arial" panose="020B0604020202020204" pitchFamily="34" charset="0"/>
              <a:buChar char="•"/>
            </a:pPr>
            <a:r>
              <a:rPr lang="fr-FR" dirty="0" smtClean="0">
                <a:solidFill>
                  <a:schemeClr val="tx1">
                    <a:lumMod val="65000"/>
                    <a:lumOff val="35000"/>
                  </a:schemeClr>
                </a:solidFill>
                <a:sym typeface="Wingdings" panose="05000000000000000000" pitchFamily="2" charset="2"/>
              </a:rPr>
              <a:t>À l’équipe du FRAJE</a:t>
            </a:r>
            <a:endParaRPr lang="fr-FR" dirty="0">
              <a:solidFill>
                <a:schemeClr val="tx1">
                  <a:lumMod val="65000"/>
                  <a:lumOff val="35000"/>
                </a:schemeClr>
              </a:solidFill>
            </a:endParaRPr>
          </a:p>
          <a:p>
            <a:pPr marL="285750" indent="-285750">
              <a:lnSpc>
                <a:spcPct val="150000"/>
              </a:lnSpc>
              <a:buFont typeface="Arial" panose="020B0604020202020204" pitchFamily="34" charset="0"/>
              <a:buChar char="•"/>
            </a:pPr>
            <a:r>
              <a:rPr lang="fr-FR" dirty="0" smtClean="0">
                <a:solidFill>
                  <a:schemeClr val="tx1">
                    <a:lumMod val="65000"/>
                    <a:lumOff val="35000"/>
                  </a:schemeClr>
                </a:solidFill>
              </a:rPr>
              <a:t>À la Fondation Roi Baudouin</a:t>
            </a:r>
            <a:endParaRPr lang="fr-FR" dirty="0">
              <a:solidFill>
                <a:schemeClr val="tx1">
                  <a:lumMod val="65000"/>
                  <a:lumOff val="35000"/>
                </a:schemeClr>
              </a:solidFill>
            </a:endParaRPr>
          </a:p>
          <a:p>
            <a:pPr marL="285750" indent="-285750">
              <a:lnSpc>
                <a:spcPct val="150000"/>
              </a:lnSpc>
              <a:buFont typeface="Arial" panose="020B0604020202020204" pitchFamily="34" charset="0"/>
              <a:buChar char="•"/>
            </a:pPr>
            <a:r>
              <a:rPr lang="fr-FR" dirty="0" smtClean="0">
                <a:solidFill>
                  <a:schemeClr val="tx1">
                    <a:lumMod val="65000"/>
                    <a:lumOff val="35000"/>
                  </a:schemeClr>
                </a:solidFill>
              </a:rPr>
              <a:t>À l’APEF</a:t>
            </a:r>
          </a:p>
          <a:p>
            <a:pPr marL="285750" indent="-285750">
              <a:lnSpc>
                <a:spcPct val="150000"/>
              </a:lnSpc>
              <a:buFont typeface="Arial" panose="020B0604020202020204" pitchFamily="34" charset="0"/>
              <a:buChar char="•"/>
            </a:pPr>
            <a:r>
              <a:rPr lang="fr-FR" dirty="0" smtClean="0">
                <a:solidFill>
                  <a:schemeClr val="tx1">
                    <a:lumMod val="65000"/>
                    <a:lumOff val="35000"/>
                  </a:schemeClr>
                </a:solidFill>
                <a:sym typeface="Wingdings" panose="05000000000000000000" pitchFamily="2" charset="2"/>
              </a:rPr>
              <a:t>Aux experts (P. Garnier; N. </a:t>
            </a:r>
            <a:r>
              <a:rPr lang="fr-FR" dirty="0" err="1" smtClean="0">
                <a:solidFill>
                  <a:schemeClr val="tx1">
                    <a:lumMod val="65000"/>
                    <a:lumOff val="35000"/>
                  </a:schemeClr>
                </a:solidFill>
                <a:sym typeface="Wingdings" panose="05000000000000000000" pitchFamily="2" charset="2"/>
              </a:rPr>
              <a:t>Bigras</a:t>
            </a:r>
            <a:r>
              <a:rPr lang="fr-FR" dirty="0" smtClean="0">
                <a:solidFill>
                  <a:schemeClr val="tx1">
                    <a:lumMod val="65000"/>
                    <a:lumOff val="35000"/>
                  </a:schemeClr>
                </a:solidFill>
                <a:sym typeface="Wingdings" panose="05000000000000000000" pitchFamily="2" charset="2"/>
              </a:rPr>
              <a:t>; S. </a:t>
            </a:r>
            <a:r>
              <a:rPr lang="fr-FR" dirty="0" err="1" smtClean="0">
                <a:solidFill>
                  <a:schemeClr val="tx1">
                    <a:lumMod val="65000"/>
                    <a:lumOff val="35000"/>
                  </a:schemeClr>
                </a:solidFill>
                <a:sym typeface="Wingdings" panose="05000000000000000000" pitchFamily="2" charset="2"/>
              </a:rPr>
              <a:t>Rayna</a:t>
            </a:r>
            <a:r>
              <a:rPr lang="fr-FR" dirty="0" smtClean="0">
                <a:solidFill>
                  <a:schemeClr val="tx1">
                    <a:lumMod val="65000"/>
                    <a:lumOff val="35000"/>
                  </a:schemeClr>
                </a:solidFill>
                <a:sym typeface="Wingdings" panose="05000000000000000000" pitchFamily="2" charset="2"/>
              </a:rPr>
              <a:t>; J. Ruel; P. </a:t>
            </a:r>
            <a:r>
              <a:rPr lang="fr-FR" dirty="0" err="1" smtClean="0">
                <a:solidFill>
                  <a:schemeClr val="tx1">
                    <a:lumMod val="65000"/>
                    <a:lumOff val="35000"/>
                  </a:schemeClr>
                </a:solidFill>
                <a:sym typeface="Wingdings" panose="05000000000000000000" pitchFamily="2" charset="2"/>
              </a:rPr>
              <a:t>Humblet</a:t>
            </a:r>
            <a:r>
              <a:rPr lang="fr-FR" dirty="0" smtClean="0">
                <a:solidFill>
                  <a:schemeClr val="tx1">
                    <a:lumMod val="65000"/>
                    <a:lumOff val="35000"/>
                  </a:schemeClr>
                </a:solidFill>
                <a:sym typeface="Wingdings" panose="05000000000000000000" pitchFamily="2" charset="2"/>
              </a:rPr>
              <a:t>; P. Camus; K. Van </a:t>
            </a:r>
            <a:r>
              <a:rPr lang="fr-FR" dirty="0" err="1" smtClean="0">
                <a:solidFill>
                  <a:schemeClr val="tx1">
                    <a:lumMod val="65000"/>
                    <a:lumOff val="35000"/>
                  </a:schemeClr>
                </a:solidFill>
                <a:sym typeface="Wingdings" panose="05000000000000000000" pitchFamily="2" charset="2"/>
              </a:rPr>
              <a:t>Laere</a:t>
            </a:r>
            <a:r>
              <a:rPr lang="fr-FR" dirty="0" smtClean="0">
                <a:solidFill>
                  <a:schemeClr val="tx1">
                    <a:lumMod val="65000"/>
                    <a:lumOff val="35000"/>
                  </a:schemeClr>
                </a:solidFill>
                <a:sym typeface="Wingdings" panose="05000000000000000000" pitchFamily="2" charset="2"/>
              </a:rPr>
              <a:t>; C. Boudry)</a:t>
            </a:r>
            <a:endParaRPr lang="fr-FR" dirty="0">
              <a:solidFill>
                <a:schemeClr val="tx1">
                  <a:lumMod val="65000"/>
                  <a:lumOff val="35000"/>
                </a:schemeClr>
              </a:solidFill>
            </a:endParaRPr>
          </a:p>
          <a:p>
            <a:pPr marL="285750" indent="-285750">
              <a:lnSpc>
                <a:spcPct val="150000"/>
              </a:lnSpc>
              <a:buFont typeface="Arial" panose="020B0604020202020204" pitchFamily="34" charset="0"/>
              <a:buChar char="•"/>
            </a:pPr>
            <a:r>
              <a:rPr lang="fr-FR" dirty="0" smtClean="0">
                <a:solidFill>
                  <a:schemeClr val="tx1">
                    <a:lumMod val="65000"/>
                    <a:lumOff val="35000"/>
                  </a:schemeClr>
                </a:solidFill>
              </a:rPr>
              <a:t>À mes collègues (de l’UR </a:t>
            </a:r>
            <a:r>
              <a:rPr lang="fr-FR" dirty="0" err="1" smtClean="0">
                <a:solidFill>
                  <a:schemeClr val="tx1">
                    <a:lumMod val="65000"/>
                    <a:lumOff val="35000"/>
                  </a:schemeClr>
                </a:solidFill>
              </a:rPr>
              <a:t>EnfanceS</a:t>
            </a:r>
            <a:r>
              <a:rPr lang="fr-FR" dirty="0" smtClean="0">
                <a:solidFill>
                  <a:schemeClr val="tx1">
                    <a:lumMod val="65000"/>
                    <a:lumOff val="35000"/>
                  </a:schemeClr>
                </a:solidFill>
              </a:rPr>
              <a:t>, de l’UR </a:t>
            </a:r>
            <a:r>
              <a:rPr lang="fr-FR" dirty="0" err="1" smtClean="0">
                <a:solidFill>
                  <a:schemeClr val="tx1">
                    <a:lumMod val="65000"/>
                    <a:lumOff val="35000"/>
                  </a:schemeClr>
                </a:solidFill>
              </a:rPr>
              <a:t>DIDACTIfen</a:t>
            </a:r>
            <a:r>
              <a:rPr lang="fr-FR" dirty="0" smtClean="0">
                <a:solidFill>
                  <a:schemeClr val="tx1">
                    <a:lumMod val="65000"/>
                    <a:lumOff val="35000"/>
                  </a:schemeClr>
                </a:solidFill>
              </a:rPr>
              <a:t>, Doriane, Élodie, Jonathan, Maëlle, Noémie</a:t>
            </a:r>
            <a:r>
              <a:rPr lang="fr-FR" dirty="0">
                <a:solidFill>
                  <a:schemeClr val="tx1">
                    <a:lumMod val="65000"/>
                    <a:lumOff val="35000"/>
                  </a:schemeClr>
                </a:solidFill>
              </a:rPr>
              <a:t> </a:t>
            </a:r>
            <a:r>
              <a:rPr lang="fr-FR" dirty="0" smtClean="0">
                <a:solidFill>
                  <a:schemeClr val="tx1">
                    <a:lumMod val="65000"/>
                    <a:lumOff val="35000"/>
                  </a:schemeClr>
                </a:solidFill>
              </a:rPr>
              <a:t>et Virginie</a:t>
            </a:r>
            <a:r>
              <a:rPr lang="fr-FR" dirty="0">
                <a:solidFill>
                  <a:schemeClr val="tx1">
                    <a:lumMod val="65000"/>
                    <a:lumOff val="35000"/>
                  </a:schemeClr>
                </a:solidFill>
              </a:rPr>
              <a:t>)</a:t>
            </a:r>
            <a:r>
              <a:rPr lang="fr-FR" dirty="0" smtClean="0">
                <a:solidFill>
                  <a:schemeClr val="tx1">
                    <a:lumMod val="65000"/>
                    <a:lumOff val="35000"/>
                  </a:schemeClr>
                </a:solidFill>
              </a:rPr>
              <a:t> </a:t>
            </a:r>
          </a:p>
          <a:p>
            <a:pPr>
              <a:lnSpc>
                <a:spcPct val="150000"/>
              </a:lnSpc>
              <a:spcBef>
                <a:spcPts val="1800"/>
              </a:spcBef>
            </a:pPr>
            <a:r>
              <a:rPr lang="fr-FR" dirty="0" smtClean="0">
                <a:solidFill>
                  <a:schemeClr val="tx1">
                    <a:lumMod val="65000"/>
                    <a:lumOff val="35000"/>
                  </a:schemeClr>
                </a:solidFill>
              </a:rPr>
              <a:t>Et à tous les acteurs qui ont contribué de près ou de loin à la recherche</a:t>
            </a:r>
            <a:endParaRPr lang="fr-FR" dirty="0">
              <a:solidFill>
                <a:schemeClr val="tx1">
                  <a:lumMod val="65000"/>
                  <a:lumOff val="35000"/>
                </a:schemeClr>
              </a:solidFill>
            </a:endParaRPr>
          </a:p>
        </p:txBody>
      </p:sp>
    </p:spTree>
    <p:extLst>
      <p:ext uri="{BB962C8B-B14F-4D97-AF65-F5344CB8AC3E}">
        <p14:creationId xmlns:p14="http://schemas.microsoft.com/office/powerpoint/2010/main" val="3051203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5">
            <a:extLst>
              <a:ext uri="{28A0092B-C50C-407E-A947-70E740481C1C}">
                <a14:useLocalDpi xmlns:a14="http://schemas.microsoft.com/office/drawing/2010/main" val="0"/>
              </a:ext>
            </a:extLst>
          </a:blip>
          <a:srcRect t="2609"/>
          <a:stretch/>
        </p:blipFill>
        <p:spPr>
          <a:xfrm>
            <a:off x="0" y="494273"/>
            <a:ext cx="12192000" cy="5900106"/>
          </a:xfrm>
          <a:prstGeom prst="rect">
            <a:avLst/>
          </a:prstGeom>
        </p:spPr>
      </p:pic>
      <p:pic>
        <p:nvPicPr>
          <p:cNvPr id="5" name="sf_bangkok-ambi-city">
            <a:hlinkClick r:id="" action="ppaction://media"/>
          </p:cNvPr>
          <p:cNvPicPr>
            <a:picLocks noChangeAspect="1"/>
          </p:cNvPicPr>
          <p:nvPr>
            <a:audioFile r:link="rId1"/>
            <p:extLst>
              <p:ext uri="{DAA4B4D4-6D71-4841-9C94-3DE7FCFB9230}">
                <p14:media xmlns:p14="http://schemas.microsoft.com/office/powerpoint/2010/main" r:embed="rId2">
                  <p14:trim st="15044" end="61931.7165"/>
                  <p14:fade in="6000" out="4750"/>
                </p14:media>
              </p:ext>
            </p:extLst>
          </p:nvPr>
        </p:nvPicPr>
        <p:blipFill>
          <a:blip r:embed="rId6"/>
          <a:stretch>
            <a:fillRect/>
          </a:stretch>
        </p:blipFill>
        <p:spPr>
          <a:xfrm>
            <a:off x="11550361" y="672235"/>
            <a:ext cx="487363" cy="487363"/>
          </a:xfrm>
          <a:prstGeom prst="rect">
            <a:avLst/>
          </a:prstGeom>
        </p:spPr>
      </p:pic>
    </p:spTree>
    <p:extLst>
      <p:ext uri="{BB962C8B-B14F-4D97-AF65-F5344CB8AC3E}">
        <p14:creationId xmlns:p14="http://schemas.microsoft.com/office/powerpoint/2010/main" val="364138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 37"/>
          <p:cNvGrpSpPr/>
          <p:nvPr/>
        </p:nvGrpSpPr>
        <p:grpSpPr>
          <a:xfrm>
            <a:off x="4391297" y="1263232"/>
            <a:ext cx="2880000" cy="2880000"/>
            <a:chOff x="4391297" y="1263232"/>
            <a:chExt cx="2880000" cy="2880000"/>
          </a:xfrm>
        </p:grpSpPr>
        <p:sp>
          <p:nvSpPr>
            <p:cNvPr id="12" name="Ellipse 11"/>
            <p:cNvSpPr/>
            <p:nvPr/>
          </p:nvSpPr>
          <p:spPr>
            <a:xfrm>
              <a:off x="4391297" y="1263232"/>
              <a:ext cx="2880000" cy="2880000"/>
            </a:xfrm>
            <a:prstGeom prst="ellipse">
              <a:avLst/>
            </a:prstGeom>
            <a:solidFill>
              <a:srgbClr val="EFF3F7"/>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p:cNvSpPr txBox="1"/>
            <p:nvPr/>
          </p:nvSpPr>
          <p:spPr>
            <a:xfrm>
              <a:off x="4632691" y="3415363"/>
              <a:ext cx="2397211" cy="461665"/>
            </a:xfrm>
            <a:prstGeom prst="rect">
              <a:avLst/>
            </a:prstGeom>
            <a:noFill/>
            <a:ln>
              <a:noFill/>
            </a:ln>
          </p:spPr>
          <p:txBody>
            <a:bodyPr wrap="square" rtlCol="0">
              <a:spAutoFit/>
            </a:bodyPr>
            <a:lstStyle/>
            <a:p>
              <a:pPr algn="ctr"/>
              <a:r>
                <a:rPr lang="fr-BE" sz="2400" b="1" dirty="0" smtClean="0">
                  <a:solidFill>
                    <a:schemeClr val="accent6">
                      <a:lumMod val="75000"/>
                    </a:schemeClr>
                  </a:solidFill>
                  <a:latin typeface="Tw Cen MT" panose="020B0602020104020603" pitchFamily="34" charset="0"/>
                </a:rPr>
                <a:t>Anxiété</a:t>
              </a:r>
              <a:endParaRPr lang="fr-BE" sz="2400" b="1" dirty="0">
                <a:solidFill>
                  <a:schemeClr val="accent6">
                    <a:lumMod val="75000"/>
                  </a:schemeClr>
                </a:solidFill>
                <a:latin typeface="Tw Cen MT" panose="020B0602020104020603" pitchFamily="34" charset="0"/>
              </a:endParaRPr>
            </a:p>
          </p:txBody>
        </p:sp>
      </p:grpSp>
      <p:grpSp>
        <p:nvGrpSpPr>
          <p:cNvPr id="39" name="Groupe 38"/>
          <p:cNvGrpSpPr/>
          <p:nvPr/>
        </p:nvGrpSpPr>
        <p:grpSpPr>
          <a:xfrm>
            <a:off x="6674738" y="3518545"/>
            <a:ext cx="2880000" cy="2880000"/>
            <a:chOff x="6674738" y="3518545"/>
            <a:chExt cx="2880000" cy="2880000"/>
          </a:xfrm>
        </p:grpSpPr>
        <p:sp>
          <p:nvSpPr>
            <p:cNvPr id="16" name="Ellipse 15"/>
            <p:cNvSpPr/>
            <p:nvPr/>
          </p:nvSpPr>
          <p:spPr>
            <a:xfrm>
              <a:off x="6674738" y="3518545"/>
              <a:ext cx="2880000" cy="2880000"/>
            </a:xfrm>
            <a:prstGeom prst="ellipse">
              <a:avLst/>
            </a:prstGeom>
            <a:solidFill>
              <a:srgbClr val="F7FBFA"/>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ZoneTexte 17"/>
            <p:cNvSpPr txBox="1"/>
            <p:nvPr/>
          </p:nvSpPr>
          <p:spPr>
            <a:xfrm>
              <a:off x="6916132" y="5670676"/>
              <a:ext cx="2397211" cy="461665"/>
            </a:xfrm>
            <a:prstGeom prst="rect">
              <a:avLst/>
            </a:prstGeom>
            <a:noFill/>
          </p:spPr>
          <p:txBody>
            <a:bodyPr wrap="square" rtlCol="0">
              <a:spAutoFit/>
            </a:bodyPr>
            <a:lstStyle/>
            <a:p>
              <a:pPr algn="ctr"/>
              <a:r>
                <a:rPr lang="fr-BE" sz="2400" b="1" dirty="0" smtClean="0">
                  <a:solidFill>
                    <a:schemeClr val="accent3">
                      <a:lumMod val="75000"/>
                    </a:schemeClr>
                  </a:solidFill>
                  <a:latin typeface="Tw Cen MT" panose="020B0602020104020603" pitchFamily="34" charset="0"/>
                </a:rPr>
                <a:t>Nervosité</a:t>
              </a:r>
              <a:endParaRPr lang="fr-BE" sz="2400" b="1" dirty="0">
                <a:solidFill>
                  <a:schemeClr val="accent3">
                    <a:lumMod val="75000"/>
                  </a:schemeClr>
                </a:solidFill>
                <a:latin typeface="Tw Cen MT" panose="020B0602020104020603" pitchFamily="34" charset="0"/>
              </a:endParaRPr>
            </a:p>
          </p:txBody>
        </p:sp>
      </p:grpSp>
      <p:grpSp>
        <p:nvGrpSpPr>
          <p:cNvPr id="37" name="Groupe 36"/>
          <p:cNvGrpSpPr/>
          <p:nvPr/>
        </p:nvGrpSpPr>
        <p:grpSpPr>
          <a:xfrm>
            <a:off x="2248772" y="3514699"/>
            <a:ext cx="2880000" cy="2880000"/>
            <a:chOff x="2248772" y="3514699"/>
            <a:chExt cx="2880000" cy="2880000"/>
          </a:xfrm>
        </p:grpSpPr>
        <p:sp>
          <p:nvSpPr>
            <p:cNvPr id="8" name="Ellipse 7"/>
            <p:cNvSpPr/>
            <p:nvPr/>
          </p:nvSpPr>
          <p:spPr>
            <a:xfrm>
              <a:off x="2248772" y="3514699"/>
              <a:ext cx="2880000" cy="2880000"/>
            </a:xfrm>
            <a:prstGeom prst="ellipse">
              <a:avLst/>
            </a:prstGeom>
            <a:solidFill>
              <a:srgbClr val="EEF7F8"/>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2490166" y="5666830"/>
              <a:ext cx="2397211" cy="461665"/>
            </a:xfrm>
            <a:prstGeom prst="rect">
              <a:avLst/>
            </a:prstGeom>
            <a:noFill/>
          </p:spPr>
          <p:txBody>
            <a:bodyPr wrap="square" rtlCol="0">
              <a:spAutoFit/>
            </a:bodyPr>
            <a:lstStyle/>
            <a:p>
              <a:pPr algn="ctr"/>
              <a:r>
                <a:rPr lang="fr-BE" sz="2400" b="1" dirty="0" smtClean="0">
                  <a:solidFill>
                    <a:schemeClr val="accent2">
                      <a:lumMod val="75000"/>
                    </a:schemeClr>
                  </a:solidFill>
                  <a:latin typeface="Tw Cen MT" panose="020B0602020104020603" pitchFamily="34" charset="0"/>
                </a:rPr>
                <a:t>Tristesse</a:t>
              </a:r>
              <a:endParaRPr lang="fr-BE" sz="2400" b="1" dirty="0">
                <a:solidFill>
                  <a:schemeClr val="accent2">
                    <a:lumMod val="75000"/>
                  </a:schemeClr>
                </a:solidFill>
                <a:latin typeface="Tw Cen MT" panose="020B0602020104020603" pitchFamily="34" charset="0"/>
              </a:endParaRPr>
            </a:p>
          </p:txBody>
        </p:sp>
      </p:grpSp>
      <p:grpSp>
        <p:nvGrpSpPr>
          <p:cNvPr id="40" name="Groupe 39"/>
          <p:cNvGrpSpPr/>
          <p:nvPr/>
        </p:nvGrpSpPr>
        <p:grpSpPr>
          <a:xfrm>
            <a:off x="8646542" y="1148862"/>
            <a:ext cx="2888966" cy="3032859"/>
            <a:chOff x="8646542" y="1148862"/>
            <a:chExt cx="2888966" cy="3032859"/>
          </a:xfrm>
        </p:grpSpPr>
        <p:sp>
          <p:nvSpPr>
            <p:cNvPr id="20" name="Ellipse 19"/>
            <p:cNvSpPr/>
            <p:nvPr/>
          </p:nvSpPr>
          <p:spPr>
            <a:xfrm>
              <a:off x="8646542" y="1148862"/>
              <a:ext cx="2888966" cy="2928012"/>
            </a:xfrm>
            <a:prstGeom prst="ellipse">
              <a:avLst/>
            </a:prstGeom>
            <a:solidFill>
              <a:srgbClr val="EEF7F8"/>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ZoneTexte 21"/>
            <p:cNvSpPr txBox="1"/>
            <p:nvPr/>
          </p:nvSpPr>
          <p:spPr>
            <a:xfrm>
              <a:off x="8888688" y="3336871"/>
              <a:ext cx="2404674" cy="844850"/>
            </a:xfrm>
            <a:prstGeom prst="rect">
              <a:avLst/>
            </a:prstGeom>
            <a:noFill/>
          </p:spPr>
          <p:txBody>
            <a:bodyPr wrap="square" rtlCol="0">
              <a:spAutoFit/>
            </a:bodyPr>
            <a:lstStyle/>
            <a:p>
              <a:pPr algn="ctr"/>
              <a:r>
                <a:rPr lang="fr-BE" sz="2400" b="1" dirty="0" smtClean="0">
                  <a:solidFill>
                    <a:schemeClr val="accent2">
                      <a:lumMod val="75000"/>
                    </a:schemeClr>
                  </a:solidFill>
                  <a:latin typeface="Tw Cen MT" panose="020B0602020104020603" pitchFamily="34" charset="0"/>
                </a:rPr>
                <a:t>Déstabilisé</a:t>
              </a:r>
            </a:p>
            <a:p>
              <a:pPr algn="ctr"/>
              <a:endParaRPr lang="fr-BE" sz="2400" b="1" dirty="0">
                <a:solidFill>
                  <a:schemeClr val="accent2">
                    <a:lumMod val="75000"/>
                  </a:schemeClr>
                </a:solidFill>
                <a:latin typeface="Tw Cen MT" panose="020B0602020104020603" pitchFamily="34" charset="0"/>
              </a:endParaRPr>
            </a:p>
          </p:txBody>
        </p:sp>
      </p:grpSp>
      <p:grpSp>
        <p:nvGrpSpPr>
          <p:cNvPr id="41" name="Groupe 40"/>
          <p:cNvGrpSpPr/>
          <p:nvPr/>
        </p:nvGrpSpPr>
        <p:grpSpPr>
          <a:xfrm>
            <a:off x="284200" y="1198593"/>
            <a:ext cx="2880000" cy="2880000"/>
            <a:chOff x="284200" y="1198593"/>
            <a:chExt cx="2880000" cy="2880000"/>
          </a:xfrm>
        </p:grpSpPr>
        <p:sp>
          <p:nvSpPr>
            <p:cNvPr id="4" name="Ellipse 3"/>
            <p:cNvSpPr/>
            <p:nvPr/>
          </p:nvSpPr>
          <p:spPr>
            <a:xfrm>
              <a:off x="284200" y="1198593"/>
              <a:ext cx="2880000" cy="2880000"/>
            </a:xfrm>
            <a:prstGeom prst="ellipse">
              <a:avLst/>
            </a:prstGeom>
            <a:solidFill>
              <a:srgbClr val="EBEDED"/>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525595" y="3278378"/>
              <a:ext cx="2397211" cy="461665"/>
            </a:xfrm>
            <a:prstGeom prst="rect">
              <a:avLst/>
            </a:prstGeom>
            <a:noFill/>
          </p:spPr>
          <p:txBody>
            <a:bodyPr wrap="square" rtlCol="0">
              <a:spAutoFit/>
            </a:bodyPr>
            <a:lstStyle/>
            <a:p>
              <a:pPr algn="ctr"/>
              <a:r>
                <a:rPr lang="fr-BE" sz="2400" b="1" dirty="0" smtClean="0">
                  <a:solidFill>
                    <a:schemeClr val="accent4">
                      <a:lumMod val="75000"/>
                    </a:schemeClr>
                  </a:solidFill>
                  <a:latin typeface="Tw Cen MT" panose="020B0602020104020603" pitchFamily="34" charset="0"/>
                </a:rPr>
                <a:t>Désorienté</a:t>
              </a:r>
              <a:endParaRPr lang="fr-BE" sz="2400" b="1" dirty="0">
                <a:solidFill>
                  <a:schemeClr val="accent4">
                    <a:lumMod val="75000"/>
                  </a:schemeClr>
                </a:solidFill>
                <a:latin typeface="Tw Cen MT" panose="020B0602020104020603" pitchFamily="34" charset="0"/>
              </a:endParaRPr>
            </a:p>
          </p:txBody>
        </p:sp>
      </p:grpSp>
      <p:grpSp>
        <p:nvGrpSpPr>
          <p:cNvPr id="42" name="Groupe 41"/>
          <p:cNvGrpSpPr/>
          <p:nvPr/>
        </p:nvGrpSpPr>
        <p:grpSpPr>
          <a:xfrm>
            <a:off x="936589" y="1263232"/>
            <a:ext cx="9977952" cy="4522295"/>
            <a:chOff x="936589" y="1263232"/>
            <a:chExt cx="9977952" cy="4522295"/>
          </a:xfrm>
        </p:grpSpPr>
        <p:pic>
          <p:nvPicPr>
            <p:cNvPr id="13" name="Image 12"/>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4616" r="14444" b="12821"/>
            <a:stretch/>
          </p:blipFill>
          <p:spPr>
            <a:xfrm>
              <a:off x="5003580" y="1385079"/>
              <a:ext cx="1655432" cy="2034386"/>
            </a:xfrm>
            <a:prstGeom prst="rect">
              <a:avLst/>
            </a:prstGeom>
          </p:spPr>
        </p:pic>
        <p:pic>
          <p:nvPicPr>
            <p:cNvPr id="17" name="Image 16"/>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7351" r="18034" b="14188"/>
            <a:stretch/>
          </p:blipFill>
          <p:spPr>
            <a:xfrm>
              <a:off x="7275671" y="3586289"/>
              <a:ext cx="1656000" cy="2199238"/>
            </a:xfrm>
            <a:prstGeom prst="rect">
              <a:avLst/>
            </a:prstGeom>
          </p:spPr>
        </p:pic>
        <p:pic>
          <p:nvPicPr>
            <p:cNvPr id="21" name="Image 20"/>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16325" r="16496" b="13333"/>
            <a:stretch/>
          </p:blipFill>
          <p:spPr>
            <a:xfrm>
              <a:off x="2905919" y="3668568"/>
              <a:ext cx="1576651" cy="2034000"/>
            </a:xfrm>
            <a:prstGeom prst="rect">
              <a:avLst/>
            </a:prstGeom>
          </p:spPr>
        </p:pic>
        <p:pic>
          <p:nvPicPr>
            <p:cNvPr id="25" name="Image 24"/>
            <p:cNvPicPr>
              <a:picLocks noChangeAspect="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17350" r="17863" b="14530"/>
            <a:stretch/>
          </p:blipFill>
          <p:spPr>
            <a:xfrm>
              <a:off x="9258541" y="1263232"/>
              <a:ext cx="1656000" cy="2184697"/>
            </a:xfrm>
            <a:prstGeom prst="rect">
              <a:avLst/>
            </a:prstGeom>
          </p:spPr>
        </p:pic>
        <p:pic>
          <p:nvPicPr>
            <p:cNvPr id="26" name="Image 25"/>
            <p:cNvPicPr>
              <a:picLocks noChangeAspect="1"/>
            </p:cNvPicPr>
            <p:nvPr/>
          </p:nvPicPr>
          <p:blipFill rotWithShape="1">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l="15983" r="17180" b="13162"/>
            <a:stretch/>
          </p:blipFill>
          <p:spPr>
            <a:xfrm>
              <a:off x="936589" y="1338580"/>
              <a:ext cx="1565539" cy="2034000"/>
            </a:xfrm>
            <a:prstGeom prst="rect">
              <a:avLst/>
            </a:prstGeom>
          </p:spPr>
        </p:pic>
      </p:grpSp>
    </p:spTree>
    <p:extLst>
      <p:ext uri="{BB962C8B-B14F-4D97-AF65-F5344CB8AC3E}">
        <p14:creationId xmlns:p14="http://schemas.microsoft.com/office/powerpoint/2010/main" val="194029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smtClean="0"/>
              <a:t>La transition : une question clé</a:t>
            </a:r>
            <a:endParaRPr lang="fr-BE" dirty="0"/>
          </a:p>
        </p:txBody>
      </p:sp>
      <p:sp>
        <p:nvSpPr>
          <p:cNvPr id="6" name="Espace réservé du contenu 5"/>
          <p:cNvSpPr>
            <a:spLocks noGrp="1"/>
          </p:cNvSpPr>
          <p:nvPr>
            <p:ph idx="1"/>
          </p:nvPr>
        </p:nvSpPr>
        <p:spPr>
          <a:xfrm>
            <a:off x="739834" y="1693889"/>
            <a:ext cx="10833330" cy="4483074"/>
          </a:xfrm>
        </p:spPr>
        <p:txBody>
          <a:bodyPr/>
          <a:lstStyle/>
          <a:p>
            <a:endParaRPr lang="fr-FR" dirty="0"/>
          </a:p>
        </p:txBody>
      </p:sp>
      <p:sp>
        <p:nvSpPr>
          <p:cNvPr id="8" name="Ellipse 7"/>
          <p:cNvSpPr/>
          <p:nvPr/>
        </p:nvSpPr>
        <p:spPr>
          <a:xfrm>
            <a:off x="5748979" y="2968089"/>
            <a:ext cx="2235805" cy="2117531"/>
          </a:xfrm>
          <a:prstGeom prst="ellipse">
            <a:avLst/>
          </a:prstGeom>
          <a:solidFill>
            <a:schemeClr val="accent2">
              <a:lumMod val="20000"/>
              <a:lumOff val="80000"/>
            </a:schemeClr>
          </a:solidFill>
          <a:ln w="762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Image 6"/>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7251" r="9064" b="14035"/>
          <a:stretch/>
        </p:blipFill>
        <p:spPr>
          <a:xfrm>
            <a:off x="6253074" y="3340663"/>
            <a:ext cx="1338445" cy="1374925"/>
          </a:xfrm>
          <a:prstGeom prst="rect">
            <a:avLst/>
          </a:prstGeom>
        </p:spPr>
      </p:pic>
    </p:spTree>
    <p:extLst>
      <p:ext uri="{BB962C8B-B14F-4D97-AF65-F5344CB8AC3E}">
        <p14:creationId xmlns:p14="http://schemas.microsoft.com/office/powerpoint/2010/main" val="102222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smtClean="0"/>
              <a:t>La transition : une question clé</a:t>
            </a:r>
            <a:endParaRPr lang="fr-BE" dirty="0"/>
          </a:p>
        </p:txBody>
      </p:sp>
      <p:sp>
        <p:nvSpPr>
          <p:cNvPr id="8" name="Ellipse 7"/>
          <p:cNvSpPr/>
          <p:nvPr/>
        </p:nvSpPr>
        <p:spPr>
          <a:xfrm>
            <a:off x="5748979" y="2968089"/>
            <a:ext cx="2160000" cy="2160000"/>
          </a:xfrm>
          <a:prstGeom prst="ellipse">
            <a:avLst/>
          </a:prstGeom>
          <a:solidFill>
            <a:schemeClr val="accent2">
              <a:lumMod val="20000"/>
              <a:lumOff val="80000"/>
            </a:schemeClr>
          </a:solidFill>
          <a:ln w="762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Image 6"/>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7251" r="9064" b="14035"/>
          <a:stretch/>
        </p:blipFill>
        <p:spPr>
          <a:xfrm>
            <a:off x="6197658" y="3340663"/>
            <a:ext cx="1338445" cy="1374925"/>
          </a:xfrm>
          <a:prstGeom prst="rect">
            <a:avLst/>
          </a:prstGeom>
        </p:spPr>
      </p:pic>
      <p:cxnSp>
        <p:nvCxnSpPr>
          <p:cNvPr id="9" name="Connecteur droit 8"/>
          <p:cNvCxnSpPr/>
          <p:nvPr/>
        </p:nvCxnSpPr>
        <p:spPr>
          <a:xfrm>
            <a:off x="4760821" y="3002134"/>
            <a:ext cx="1084153" cy="52357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2979293" y="1902799"/>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Espace réservé du contenu 1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90413" y="2026365"/>
            <a:ext cx="577760" cy="666439"/>
          </a:xfrm>
        </p:spPr>
      </p:pic>
      <p:sp>
        <p:nvSpPr>
          <p:cNvPr id="14" name="ZoneTexte 13"/>
          <p:cNvSpPr txBox="1"/>
          <p:nvPr/>
        </p:nvSpPr>
        <p:spPr>
          <a:xfrm>
            <a:off x="3145002" y="2692804"/>
            <a:ext cx="1468582" cy="646331"/>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Période déterminante</a:t>
            </a:r>
            <a:endParaRPr lang="fr-FR" dirty="0">
              <a:solidFill>
                <a:schemeClr val="tx1">
                  <a:lumMod val="65000"/>
                  <a:lumOff val="35000"/>
                </a:schemeClr>
              </a:solidFill>
              <a:latin typeface="Tw Cen MT" panose="020B0602020104020603" pitchFamily="34" charset="0"/>
            </a:endParaRPr>
          </a:p>
        </p:txBody>
      </p:sp>
    </p:spTree>
    <p:extLst>
      <p:ext uri="{BB962C8B-B14F-4D97-AF65-F5344CB8AC3E}">
        <p14:creationId xmlns:p14="http://schemas.microsoft.com/office/powerpoint/2010/main" val="2281927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smtClean="0"/>
              <a:t>La transition : une question clé</a:t>
            </a:r>
            <a:endParaRPr lang="fr-BE" dirty="0"/>
          </a:p>
        </p:txBody>
      </p:sp>
      <p:sp>
        <p:nvSpPr>
          <p:cNvPr id="8" name="Ellipse 7"/>
          <p:cNvSpPr/>
          <p:nvPr/>
        </p:nvSpPr>
        <p:spPr>
          <a:xfrm>
            <a:off x="5748979" y="2968089"/>
            <a:ext cx="2160000" cy="2160000"/>
          </a:xfrm>
          <a:prstGeom prst="ellipse">
            <a:avLst/>
          </a:prstGeom>
          <a:solidFill>
            <a:schemeClr val="accent2">
              <a:lumMod val="20000"/>
              <a:lumOff val="80000"/>
            </a:schemeClr>
          </a:solidFill>
          <a:ln w="762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Image 6"/>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7251" r="9064" b="14035"/>
          <a:stretch/>
        </p:blipFill>
        <p:spPr>
          <a:xfrm>
            <a:off x="6197658" y="3340663"/>
            <a:ext cx="1338445" cy="1374925"/>
          </a:xfrm>
          <a:prstGeom prst="rect">
            <a:avLst/>
          </a:prstGeom>
        </p:spPr>
      </p:pic>
      <p:cxnSp>
        <p:nvCxnSpPr>
          <p:cNvPr id="9" name="Connecteur droit 8"/>
          <p:cNvCxnSpPr/>
          <p:nvPr/>
        </p:nvCxnSpPr>
        <p:spPr>
          <a:xfrm>
            <a:off x="4760821" y="3002134"/>
            <a:ext cx="1084153" cy="52357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2979293" y="1902799"/>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Espace réservé du contenu 1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90413" y="2026365"/>
            <a:ext cx="577760" cy="666439"/>
          </a:xfrm>
        </p:spPr>
      </p:pic>
      <p:sp>
        <p:nvSpPr>
          <p:cNvPr id="14" name="ZoneTexte 13"/>
          <p:cNvSpPr txBox="1"/>
          <p:nvPr/>
        </p:nvSpPr>
        <p:spPr>
          <a:xfrm>
            <a:off x="3145002" y="2692804"/>
            <a:ext cx="1468582" cy="646331"/>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Période déterminante</a:t>
            </a:r>
            <a:endParaRPr lang="fr-FR" dirty="0">
              <a:solidFill>
                <a:schemeClr val="tx1">
                  <a:lumMod val="65000"/>
                  <a:lumOff val="35000"/>
                </a:schemeClr>
              </a:solidFill>
              <a:latin typeface="Tw Cen MT" panose="020B0602020104020603" pitchFamily="34" charset="0"/>
            </a:endParaRPr>
          </a:p>
        </p:txBody>
      </p:sp>
      <p:sp>
        <p:nvSpPr>
          <p:cNvPr id="11" name="Ellipse 10"/>
          <p:cNvSpPr/>
          <p:nvPr/>
        </p:nvSpPr>
        <p:spPr>
          <a:xfrm>
            <a:off x="986837" y="2588125"/>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2" name="Connecteur droit 11"/>
          <p:cNvCxnSpPr/>
          <p:nvPr/>
        </p:nvCxnSpPr>
        <p:spPr>
          <a:xfrm flipV="1">
            <a:off x="2352158" y="2769380"/>
            <a:ext cx="627135" cy="19871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890145" y="2846460"/>
            <a:ext cx="1633383"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le développement </a:t>
            </a:r>
            <a:r>
              <a:rPr lang="fr-FR" dirty="0" smtClean="0">
                <a:solidFill>
                  <a:schemeClr val="tx1">
                    <a:lumMod val="65000"/>
                    <a:lumOff val="35000"/>
                  </a:schemeClr>
                </a:solidFill>
                <a:latin typeface="Tw Cen MT" panose="020B0602020104020603" pitchFamily="34" charset="0"/>
              </a:rPr>
              <a:t>socio-affectif</a:t>
            </a:r>
            <a:endParaRPr lang="fr-FR" dirty="0">
              <a:solidFill>
                <a:schemeClr val="tx1">
                  <a:lumMod val="65000"/>
                  <a:lumOff val="35000"/>
                </a:schemeClr>
              </a:solidFill>
              <a:latin typeface="Tw Cen MT" panose="020B0602020104020603" pitchFamily="34" charset="0"/>
            </a:endParaRPr>
          </a:p>
        </p:txBody>
      </p:sp>
    </p:spTree>
    <p:extLst>
      <p:ext uri="{BB962C8B-B14F-4D97-AF65-F5344CB8AC3E}">
        <p14:creationId xmlns:p14="http://schemas.microsoft.com/office/powerpoint/2010/main" val="4208272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smtClean="0"/>
              <a:t>La transition : une question clé</a:t>
            </a:r>
            <a:endParaRPr lang="fr-BE" dirty="0"/>
          </a:p>
        </p:txBody>
      </p:sp>
      <p:sp>
        <p:nvSpPr>
          <p:cNvPr id="8" name="Ellipse 7"/>
          <p:cNvSpPr/>
          <p:nvPr/>
        </p:nvSpPr>
        <p:spPr>
          <a:xfrm>
            <a:off x="5748979" y="2968089"/>
            <a:ext cx="2160000" cy="2160000"/>
          </a:xfrm>
          <a:prstGeom prst="ellipse">
            <a:avLst/>
          </a:prstGeom>
          <a:solidFill>
            <a:schemeClr val="accent2">
              <a:lumMod val="20000"/>
              <a:lumOff val="80000"/>
            </a:schemeClr>
          </a:solidFill>
          <a:ln w="762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Image 6"/>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7251" r="9064" b="14035"/>
          <a:stretch/>
        </p:blipFill>
        <p:spPr>
          <a:xfrm>
            <a:off x="6197658" y="3340663"/>
            <a:ext cx="1338445" cy="1374925"/>
          </a:xfrm>
          <a:prstGeom prst="rect">
            <a:avLst/>
          </a:prstGeom>
        </p:spPr>
      </p:pic>
      <p:cxnSp>
        <p:nvCxnSpPr>
          <p:cNvPr id="9" name="Connecteur droit 8"/>
          <p:cNvCxnSpPr/>
          <p:nvPr/>
        </p:nvCxnSpPr>
        <p:spPr>
          <a:xfrm>
            <a:off x="4760821" y="3002134"/>
            <a:ext cx="1084153" cy="52357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2979293" y="1902799"/>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Espace réservé du contenu 1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90413" y="2026365"/>
            <a:ext cx="577760" cy="666439"/>
          </a:xfrm>
        </p:spPr>
      </p:pic>
      <p:sp>
        <p:nvSpPr>
          <p:cNvPr id="14" name="ZoneTexte 13"/>
          <p:cNvSpPr txBox="1"/>
          <p:nvPr/>
        </p:nvSpPr>
        <p:spPr>
          <a:xfrm>
            <a:off x="3145002" y="2692804"/>
            <a:ext cx="1468582" cy="646331"/>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Période déterminante</a:t>
            </a:r>
            <a:endParaRPr lang="fr-FR" dirty="0">
              <a:solidFill>
                <a:schemeClr val="tx1">
                  <a:lumMod val="65000"/>
                  <a:lumOff val="35000"/>
                </a:schemeClr>
              </a:solidFill>
              <a:latin typeface="Tw Cen MT" panose="020B0602020104020603" pitchFamily="34" charset="0"/>
            </a:endParaRPr>
          </a:p>
        </p:txBody>
      </p:sp>
      <p:sp>
        <p:nvSpPr>
          <p:cNvPr id="11" name="Ellipse 10"/>
          <p:cNvSpPr/>
          <p:nvPr/>
        </p:nvSpPr>
        <p:spPr>
          <a:xfrm>
            <a:off x="986837" y="2588125"/>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2" name="Connecteur droit 11"/>
          <p:cNvCxnSpPr/>
          <p:nvPr/>
        </p:nvCxnSpPr>
        <p:spPr>
          <a:xfrm flipV="1">
            <a:off x="2352158" y="2769380"/>
            <a:ext cx="627135" cy="19871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890145" y="2846460"/>
            <a:ext cx="1633383"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le développement </a:t>
            </a:r>
            <a:r>
              <a:rPr lang="fr-FR" dirty="0" smtClean="0">
                <a:solidFill>
                  <a:schemeClr val="tx1">
                    <a:lumMod val="65000"/>
                    <a:lumOff val="35000"/>
                  </a:schemeClr>
                </a:solidFill>
                <a:latin typeface="Tw Cen MT" panose="020B0602020104020603" pitchFamily="34" charset="0"/>
              </a:rPr>
              <a:t>socio-affectif</a:t>
            </a:r>
            <a:endParaRPr lang="fr-FR" dirty="0">
              <a:solidFill>
                <a:schemeClr val="tx1">
                  <a:lumMod val="65000"/>
                  <a:lumOff val="35000"/>
                </a:schemeClr>
              </a:solidFill>
              <a:latin typeface="Tw Cen MT" panose="020B0602020104020603" pitchFamily="34" charset="0"/>
            </a:endParaRPr>
          </a:p>
        </p:txBody>
      </p:sp>
      <p:sp>
        <p:nvSpPr>
          <p:cNvPr id="16" name="Ellipse 15"/>
          <p:cNvSpPr/>
          <p:nvPr/>
        </p:nvSpPr>
        <p:spPr>
          <a:xfrm>
            <a:off x="1144403" y="4717749"/>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ZoneTexte 16"/>
          <p:cNvSpPr txBox="1"/>
          <p:nvPr/>
        </p:nvSpPr>
        <p:spPr>
          <a:xfrm>
            <a:off x="1096057" y="5015079"/>
            <a:ext cx="1536692"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la réussite scolaire</a:t>
            </a:r>
            <a:endParaRPr lang="fr-FR" dirty="0">
              <a:solidFill>
                <a:schemeClr val="tx1">
                  <a:lumMod val="65000"/>
                  <a:lumOff val="35000"/>
                </a:schemeClr>
              </a:solidFill>
              <a:latin typeface="Tw Cen MT" panose="020B0602020104020603" pitchFamily="34" charset="0"/>
            </a:endParaRPr>
          </a:p>
        </p:txBody>
      </p:sp>
      <p:cxnSp>
        <p:nvCxnSpPr>
          <p:cNvPr id="18" name="Connecteur droit 17"/>
          <p:cNvCxnSpPr/>
          <p:nvPr/>
        </p:nvCxnSpPr>
        <p:spPr>
          <a:xfrm flipV="1">
            <a:off x="2236457" y="3597470"/>
            <a:ext cx="1230079" cy="122066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642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smtClean="0"/>
              <a:t>La transition : une question clé</a:t>
            </a:r>
            <a:endParaRPr lang="fr-BE" dirty="0"/>
          </a:p>
        </p:txBody>
      </p:sp>
      <p:sp>
        <p:nvSpPr>
          <p:cNvPr id="8" name="Ellipse 7"/>
          <p:cNvSpPr/>
          <p:nvPr/>
        </p:nvSpPr>
        <p:spPr>
          <a:xfrm>
            <a:off x="5748979" y="2968089"/>
            <a:ext cx="2160000" cy="2160000"/>
          </a:xfrm>
          <a:prstGeom prst="ellipse">
            <a:avLst/>
          </a:prstGeom>
          <a:solidFill>
            <a:schemeClr val="accent2">
              <a:lumMod val="20000"/>
              <a:lumOff val="80000"/>
            </a:schemeClr>
          </a:solidFill>
          <a:ln w="762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Image 6"/>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7251" r="9064" b="14035"/>
          <a:stretch/>
        </p:blipFill>
        <p:spPr>
          <a:xfrm>
            <a:off x="6197658" y="3340663"/>
            <a:ext cx="1338445" cy="1374925"/>
          </a:xfrm>
          <a:prstGeom prst="rect">
            <a:avLst/>
          </a:prstGeom>
        </p:spPr>
      </p:pic>
      <p:cxnSp>
        <p:nvCxnSpPr>
          <p:cNvPr id="9" name="Connecteur droit 8"/>
          <p:cNvCxnSpPr/>
          <p:nvPr/>
        </p:nvCxnSpPr>
        <p:spPr>
          <a:xfrm>
            <a:off x="4760821" y="3002134"/>
            <a:ext cx="1084153" cy="52357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2979293" y="1902799"/>
            <a:ext cx="1800000" cy="1800000"/>
          </a:xfrm>
          <a:prstGeom prst="ellipse">
            <a:avLst/>
          </a:prstGeom>
          <a:solidFill>
            <a:schemeClr val="accent2">
              <a:lumMod val="20000"/>
              <a:lumOff val="80000"/>
            </a:schemeClr>
          </a:solidFill>
          <a:ln w="28575">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Espace réservé du contenu 1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90413" y="2026365"/>
            <a:ext cx="577760" cy="666439"/>
          </a:xfrm>
        </p:spPr>
      </p:pic>
      <p:sp>
        <p:nvSpPr>
          <p:cNvPr id="14" name="ZoneTexte 13"/>
          <p:cNvSpPr txBox="1"/>
          <p:nvPr/>
        </p:nvSpPr>
        <p:spPr>
          <a:xfrm>
            <a:off x="3145002" y="2692804"/>
            <a:ext cx="1468582" cy="646331"/>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Période déterminante</a:t>
            </a:r>
            <a:endParaRPr lang="fr-FR" dirty="0">
              <a:solidFill>
                <a:schemeClr val="tx1">
                  <a:lumMod val="65000"/>
                  <a:lumOff val="35000"/>
                </a:schemeClr>
              </a:solidFill>
              <a:latin typeface="Tw Cen MT" panose="020B0602020104020603" pitchFamily="34" charset="0"/>
            </a:endParaRPr>
          </a:p>
        </p:txBody>
      </p:sp>
      <p:sp>
        <p:nvSpPr>
          <p:cNvPr id="11" name="Ellipse 10"/>
          <p:cNvSpPr/>
          <p:nvPr/>
        </p:nvSpPr>
        <p:spPr>
          <a:xfrm>
            <a:off x="986837" y="2588125"/>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2" name="Connecteur droit 11"/>
          <p:cNvCxnSpPr/>
          <p:nvPr/>
        </p:nvCxnSpPr>
        <p:spPr>
          <a:xfrm flipV="1">
            <a:off x="2352158" y="2769380"/>
            <a:ext cx="627135" cy="19871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890145" y="2846460"/>
            <a:ext cx="1633383"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le développement </a:t>
            </a:r>
            <a:r>
              <a:rPr lang="fr-FR" dirty="0" smtClean="0">
                <a:solidFill>
                  <a:schemeClr val="tx1">
                    <a:lumMod val="65000"/>
                    <a:lumOff val="35000"/>
                  </a:schemeClr>
                </a:solidFill>
                <a:latin typeface="Tw Cen MT" panose="020B0602020104020603" pitchFamily="34" charset="0"/>
              </a:rPr>
              <a:t>socio-affectif</a:t>
            </a:r>
            <a:endParaRPr lang="fr-FR" dirty="0">
              <a:solidFill>
                <a:schemeClr val="tx1">
                  <a:lumMod val="65000"/>
                  <a:lumOff val="35000"/>
                </a:schemeClr>
              </a:solidFill>
              <a:latin typeface="Tw Cen MT" panose="020B0602020104020603" pitchFamily="34" charset="0"/>
            </a:endParaRPr>
          </a:p>
        </p:txBody>
      </p:sp>
      <p:sp>
        <p:nvSpPr>
          <p:cNvPr id="16" name="Ellipse 15"/>
          <p:cNvSpPr/>
          <p:nvPr/>
        </p:nvSpPr>
        <p:spPr>
          <a:xfrm>
            <a:off x="1144403" y="4717749"/>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ZoneTexte 16"/>
          <p:cNvSpPr txBox="1"/>
          <p:nvPr/>
        </p:nvSpPr>
        <p:spPr>
          <a:xfrm>
            <a:off x="1096057" y="5015079"/>
            <a:ext cx="1536692"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la réussite scolaire</a:t>
            </a:r>
            <a:endParaRPr lang="fr-FR" dirty="0">
              <a:solidFill>
                <a:schemeClr val="tx1">
                  <a:lumMod val="65000"/>
                  <a:lumOff val="35000"/>
                </a:schemeClr>
              </a:solidFill>
              <a:latin typeface="Tw Cen MT" panose="020B0602020104020603" pitchFamily="34" charset="0"/>
            </a:endParaRPr>
          </a:p>
        </p:txBody>
      </p:sp>
      <p:cxnSp>
        <p:nvCxnSpPr>
          <p:cNvPr id="18" name="Connecteur droit 17"/>
          <p:cNvCxnSpPr/>
          <p:nvPr/>
        </p:nvCxnSpPr>
        <p:spPr>
          <a:xfrm flipV="1">
            <a:off x="2236457" y="3597470"/>
            <a:ext cx="1230079" cy="122066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3676457" y="4303088"/>
            <a:ext cx="1440000" cy="1440000"/>
          </a:xfrm>
          <a:prstGeom prst="ellipse">
            <a:avLst/>
          </a:prstGeom>
          <a:solidFill>
            <a:schemeClr val="bg1">
              <a:lumMod val="95000"/>
            </a:schemeClr>
          </a:solidFill>
          <a:ln w="28575">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ZoneTexte 19"/>
          <p:cNvSpPr txBox="1"/>
          <p:nvPr/>
        </p:nvSpPr>
        <p:spPr>
          <a:xfrm>
            <a:off x="3656265" y="4561423"/>
            <a:ext cx="1536692" cy="923330"/>
          </a:xfrm>
          <a:prstGeom prst="rect">
            <a:avLst/>
          </a:prstGeom>
          <a:noFill/>
        </p:spPr>
        <p:txBody>
          <a:bodyPr wrap="square" rtlCol="0">
            <a:spAutoFit/>
          </a:bodyPr>
          <a:lstStyle/>
          <a:p>
            <a:pPr algn="ctr"/>
            <a:r>
              <a:rPr lang="fr-FR" dirty="0" smtClean="0">
                <a:solidFill>
                  <a:schemeClr val="tx1">
                    <a:lumMod val="65000"/>
                    <a:lumOff val="35000"/>
                  </a:schemeClr>
                </a:solidFill>
                <a:latin typeface="Tw Cen MT" panose="020B0602020104020603" pitchFamily="34" charset="0"/>
              </a:rPr>
              <a:t>Influence la continuité des acquis</a:t>
            </a:r>
            <a:endParaRPr lang="fr-FR" dirty="0">
              <a:solidFill>
                <a:schemeClr val="tx1">
                  <a:lumMod val="65000"/>
                  <a:lumOff val="35000"/>
                </a:schemeClr>
              </a:solidFill>
              <a:latin typeface="Tw Cen MT" panose="020B0602020104020603" pitchFamily="34" charset="0"/>
            </a:endParaRPr>
          </a:p>
        </p:txBody>
      </p:sp>
      <p:cxnSp>
        <p:nvCxnSpPr>
          <p:cNvPr id="21" name="Connecteur droit 20"/>
          <p:cNvCxnSpPr/>
          <p:nvPr/>
        </p:nvCxnSpPr>
        <p:spPr>
          <a:xfrm flipH="1" flipV="1">
            <a:off x="4099058" y="3673322"/>
            <a:ext cx="168144" cy="64800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41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ASPEpourPPT">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ASPEpourPPT" id="{F0379FA5-40C2-4821-9203-B89ED0F2E2FF}" vid="{CB263E80-6207-4E6D-8CF4-CB44703ECC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ThèmeASPEpourPPT</Template>
  <TotalTime>5455</TotalTime>
  <Words>1900</Words>
  <Application>Microsoft Office PowerPoint</Application>
  <PresentationFormat>Grand écran</PresentationFormat>
  <Paragraphs>236</Paragraphs>
  <Slides>27</Slides>
  <Notes>24</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27</vt:i4>
      </vt:variant>
    </vt:vector>
  </HeadingPairs>
  <TitlesOfParts>
    <vt:vector size="36" baseType="lpstr">
      <vt:lpstr>Arial</vt:lpstr>
      <vt:lpstr>Calibri</vt:lpstr>
      <vt:lpstr>Calibri Light</vt:lpstr>
      <vt:lpstr>Eras Light ITC</vt:lpstr>
      <vt:lpstr>Eras Medium ITC</vt:lpstr>
      <vt:lpstr>Tw Cen MT</vt:lpstr>
      <vt:lpstr>Tw Cen MT Condensed</vt:lpstr>
      <vt:lpstr>Wingdings</vt:lpstr>
      <vt:lpstr>ThèmeASPEpourPPT</vt:lpstr>
      <vt:lpstr>L’entrée à l’école maternelle</vt:lpstr>
      <vt:lpstr>Présentation PowerPoint</vt:lpstr>
      <vt:lpstr>Présentation PowerPoint</vt:lpstr>
      <vt:lpstr>Présentation PowerPoint</vt:lpstr>
      <vt:lpstr>La transition : une question clé</vt:lpstr>
      <vt:lpstr>La transition : une question clé</vt:lpstr>
      <vt:lpstr>La transition : une question clé</vt:lpstr>
      <vt:lpstr>La transition : une question clé</vt:lpstr>
      <vt:lpstr>La transition : une question clé</vt:lpstr>
      <vt:lpstr>La transition : une question clé</vt:lpstr>
      <vt:lpstr>La transition : une question clé</vt:lpstr>
      <vt:lpstr>La transition : une question clé</vt:lpstr>
      <vt:lpstr>Trois questions de recherche</vt:lpstr>
      <vt:lpstr>Un échantillon représentatif</vt:lpstr>
      <vt:lpstr>Présentation PowerPoint</vt:lpstr>
      <vt:lpstr>Peu de pratiques</vt:lpstr>
      <vt:lpstr>Objets transitionnels accessibles?</vt:lpstr>
      <vt:lpstr>Pratiques de familiarisation tous égaux ? </vt:lpstr>
      <vt:lpstr>Collaboration avec les lieux d’accueil quasi inexistante?</vt:lpstr>
      <vt:lpstr>Les conditions sont-elles un frein ?</vt:lpstr>
      <vt:lpstr>Présentation PowerPoint</vt:lpstr>
      <vt:lpstr>Les conditions sont-elles un frein ?</vt:lpstr>
      <vt:lpstr>Présentation PowerPoint</vt:lpstr>
      <vt:lpstr>Que faire ?</vt:lpstr>
      <vt:lpstr>Conclusion</vt:lpstr>
      <vt:lpstr>Présentation PowerPoint</vt:lpstr>
      <vt:lpstr>Merci</vt:lpstr>
    </vt:vector>
  </TitlesOfParts>
  <Company>PRIMINFO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Doriane Jaegers</dc:creator>
  <cp:lastModifiedBy>Marie Housen</cp:lastModifiedBy>
  <cp:revision>138</cp:revision>
  <dcterms:created xsi:type="dcterms:W3CDTF">2019-11-29T10:38:22Z</dcterms:created>
  <dcterms:modified xsi:type="dcterms:W3CDTF">2019-12-03T07:13:19Z</dcterms:modified>
</cp:coreProperties>
</file>