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8"/>
  </p:notesMasterIdLst>
  <p:sldIdLst>
    <p:sldId id="256" r:id="rId2"/>
    <p:sldId id="259" r:id="rId3"/>
    <p:sldId id="266" r:id="rId4"/>
    <p:sldId id="276" r:id="rId5"/>
    <p:sldId id="275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 Renaud" initials="SR" lastIdx="1" clrIdx="0">
    <p:extLst>
      <p:ext uri="{19B8F6BF-5375-455C-9EA6-DF929625EA0E}">
        <p15:presenceInfo xmlns:p15="http://schemas.microsoft.com/office/powerpoint/2012/main" userId="ee606fa5b545283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0939" autoAdjust="0"/>
  </p:normalViewPr>
  <p:slideViewPr>
    <p:cSldViewPr snapToGrid="0">
      <p:cViewPr varScale="1">
        <p:scale>
          <a:sx n="78" d="100"/>
          <a:sy n="78" d="100"/>
        </p:scale>
        <p:origin x="78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4CF45-EB1B-4D86-8337-7EF6F4821869}" type="datetimeFigureOut">
              <a:rPr lang="fr-BE" smtClean="0"/>
              <a:t>13-03-24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72ED-6A35-4BF9-AC0B-FE9F11AB14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3411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Échantillonnage au volontaire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372ED-6A35-4BF9-AC0B-FE9F11AB14AF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47296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372ED-6A35-4BF9-AC0B-FE9F11AB14AF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15602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dirty="0"/>
              <a:t>Multivarié : uniquement volonté de quitter la profession</a:t>
            </a:r>
          </a:p>
          <a:p>
            <a:endParaRPr lang="fr-BE" dirty="0"/>
          </a:p>
          <a:p>
            <a:r>
              <a:rPr lang="fr-BE" dirty="0"/>
              <a:t>Engagement affectif = attachement relatif à ses valeurs (j’éprouve de la considération envers ; j’apprécie personnellement, …)</a:t>
            </a:r>
          </a:p>
          <a:p>
            <a:r>
              <a:rPr lang="fr-BE" dirty="0"/>
              <a:t>Soutien organisationnel perçu = la manière dont le travailleur estime que son organisation prend en compte ses efforts, valorise son investissement personnel et contribue à son bien-être personnel (on respecte mes valeurs ; on peut m’aider en cas de problème, …)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372ED-6A35-4BF9-AC0B-FE9F11AB14AF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01006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372ED-6A35-4BF9-AC0B-FE9F11AB14AF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44010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07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9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78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3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9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2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58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4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4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0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ED2348-0C92-4B24-9A22-3E70151C8D71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5BDE836-4FA4-4546-B75F-DA6EB5407689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995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05231" y="1717483"/>
            <a:ext cx="10058400" cy="2496312"/>
          </a:xfrm>
        </p:spPr>
        <p:txBody>
          <a:bodyPr>
            <a:normAutofit/>
          </a:bodyPr>
          <a:lstStyle/>
          <a:p>
            <a:r>
              <a:rPr lang="fr-BE" sz="3600" dirty="0"/>
              <a:t>Le vécu de la pandémie COVID-19 par les infirmiers des urgences et des soins intensifs et son impact sur la volonté d’y travailler à nouveau lors d’une prochaine pandémie : approche quantitative</a:t>
            </a:r>
            <a:endParaRPr lang="en-US" sz="3600" dirty="0"/>
          </a:p>
        </p:txBody>
      </p:sp>
      <p:pic>
        <p:nvPicPr>
          <p:cNvPr id="5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206734" y="251754"/>
            <a:ext cx="1596666" cy="73038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105231" y="5383033"/>
            <a:ext cx="6552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Auteurs : S. Renaud, S. Chevalier, Y. Maule, A. </a:t>
            </a:r>
            <a:r>
              <a:rPr lang="fr-BE" dirty="0" err="1"/>
              <a:t>Ghuysen</a:t>
            </a:r>
            <a:r>
              <a:rPr lang="fr-BE" dirty="0"/>
              <a:t>, S. </a:t>
            </a:r>
            <a:r>
              <a:rPr lang="fr-BE" dirty="0" err="1"/>
              <a:t>Stipulante</a:t>
            </a:r>
            <a:endParaRPr lang="fr-BE" dirty="0"/>
          </a:p>
        </p:txBody>
      </p:sp>
      <p:pic>
        <p:nvPicPr>
          <p:cNvPr id="3" name="Picture 2" descr="Association Francophone des Infirmiers d&amp;#39;Urgence">
            <a:extLst>
              <a:ext uri="{FF2B5EF4-FFF2-40B4-BE49-F238E27FC236}">
                <a16:creationId xmlns:a16="http://schemas.microsoft.com/office/drawing/2014/main" id="{D3227E15-178B-94DB-1EB4-2C72C73F3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566" y="251754"/>
            <a:ext cx="1596667" cy="863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316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Méthodologie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BE" dirty="0"/>
          </a:p>
          <a:p>
            <a:r>
              <a:rPr lang="fr-BE" dirty="0"/>
              <a:t>Questionnaire en ligne</a:t>
            </a:r>
          </a:p>
          <a:p>
            <a:r>
              <a:rPr lang="fr-BE" dirty="0"/>
              <a:t>Validation par méthode Delphi</a:t>
            </a:r>
          </a:p>
          <a:p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Diffusion du 17 février au 31 mars 2021</a:t>
            </a:r>
          </a:p>
          <a:p>
            <a:endParaRPr lang="fr-BE" dirty="0"/>
          </a:p>
        </p:txBody>
      </p:sp>
      <p:pic>
        <p:nvPicPr>
          <p:cNvPr id="5" name="Image 4" descr="Aucune description disponible.">
            <a:extLst>
              <a:ext uri="{FF2B5EF4-FFF2-40B4-BE49-F238E27FC236}">
                <a16:creationId xmlns:a16="http://schemas.microsoft.com/office/drawing/2014/main" id="{5A9C2212-EB15-4726-866C-B9F7C653E05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9480" y="1771227"/>
            <a:ext cx="4126653" cy="17966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 descr="Association Francophone des Infirmiers d&amp;#39;Urgence">
            <a:extLst>
              <a:ext uri="{FF2B5EF4-FFF2-40B4-BE49-F238E27FC236}">
                <a16:creationId xmlns:a16="http://schemas.microsoft.com/office/drawing/2014/main" id="{24A4F056-62D8-B92F-538A-5D208DAF8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0814" y="4736148"/>
            <a:ext cx="2094234" cy="113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Siz Nursing - infirmiers de soins intensifs - asbl francophone">
            <a:extLst>
              <a:ext uri="{FF2B5EF4-FFF2-40B4-BE49-F238E27FC236}">
                <a16:creationId xmlns:a16="http://schemas.microsoft.com/office/drawing/2014/main" id="{0E9CA25A-BC20-B2AF-F0F1-2A39F7E4E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8190" y="3857414"/>
            <a:ext cx="1485684" cy="230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286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Résultats et discussion: volonté de travailler</a:t>
            </a:r>
            <a:endParaRPr lang="en-US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7C65A02C-D8DC-42A4-BA09-E334B500C6E2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3906" y="2726729"/>
            <a:ext cx="5964186" cy="358940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98E36E0-612E-49EF-9AE1-E0F58C59137E}"/>
              </a:ext>
            </a:extLst>
          </p:cNvPr>
          <p:cNvSpPr txBox="1"/>
          <p:nvPr/>
        </p:nvSpPr>
        <p:spPr>
          <a:xfrm>
            <a:off x="3602566" y="1955801"/>
            <a:ext cx="4986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Comparaison de la volonté de travailler des infirmiers lors d’une catastrophe ou d’une pandémie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0C7C311-F28F-0EA5-7C51-8D51A00078C2}"/>
              </a:ext>
            </a:extLst>
          </p:cNvPr>
          <p:cNvSpPr txBox="1"/>
          <p:nvPr/>
        </p:nvSpPr>
        <p:spPr>
          <a:xfrm>
            <a:off x="849534" y="20635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Total : </a:t>
            </a:r>
            <a:r>
              <a:rPr lang="en-US" b="1" dirty="0"/>
              <a:t>226 </a:t>
            </a:r>
            <a:r>
              <a:rPr lang="en-US" b="1" dirty="0" err="1"/>
              <a:t>répondants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9102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116D52-B896-484D-BCEF-4E8D0D5B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Profils théoriques de motivation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73C0A6-92C6-476D-A1F9-432BAE359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3429000"/>
            <a:ext cx="4876801" cy="2716318"/>
          </a:xfrm>
        </p:spPr>
        <p:txBody>
          <a:bodyPr/>
          <a:lstStyle/>
          <a:p>
            <a:pPr marL="0" indent="0">
              <a:buNone/>
            </a:pPr>
            <a:r>
              <a:rPr lang="fr-BE" dirty="0"/>
              <a:t> Volonté de travailler en catastrophe</a:t>
            </a:r>
          </a:p>
          <a:p>
            <a:r>
              <a:rPr lang="fr-BE" dirty="0"/>
              <a:t>Soutien familial</a:t>
            </a:r>
          </a:p>
          <a:p>
            <a:r>
              <a:rPr lang="fr-BE" dirty="0"/>
              <a:t>Sentiment d’être préparé</a:t>
            </a:r>
          </a:p>
          <a:p>
            <a:r>
              <a:rPr lang="fr-BE" dirty="0"/>
              <a:t>Satisfaction des informations reçues</a:t>
            </a:r>
          </a:p>
          <a:p>
            <a:r>
              <a:rPr lang="fr-BE" dirty="0"/>
              <a:t>Engagement affectif envers le supérieur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A37D7D-7E7B-4A99-9DFE-430CBD9A6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8" y="3428998"/>
            <a:ext cx="4876802" cy="2716320"/>
          </a:xfrm>
        </p:spPr>
        <p:txBody>
          <a:bodyPr/>
          <a:lstStyle/>
          <a:p>
            <a:r>
              <a:rPr lang="fr-BE" dirty="0"/>
              <a:t>Volonté de quitter l’hôpital ou la profession</a:t>
            </a:r>
          </a:p>
          <a:p>
            <a:r>
              <a:rPr lang="fr-BE" dirty="0"/>
              <a:t>Peu satisfait de son travail</a:t>
            </a:r>
          </a:p>
          <a:p>
            <a:r>
              <a:rPr lang="fr-BE" dirty="0"/>
              <a:t>Soutien organisationnel faible</a:t>
            </a:r>
          </a:p>
          <a:p>
            <a:r>
              <a:rPr lang="fr-BE" dirty="0"/>
              <a:t>Peur de la COVID-19</a:t>
            </a:r>
          </a:p>
        </p:txBody>
      </p:sp>
      <p:pic>
        <p:nvPicPr>
          <p:cNvPr id="3074" name="Picture 2" descr="Animation, bad-mood, chat, creative, demotivate, down, email ... - ClipArt  Best - ClipArt Best">
            <a:extLst>
              <a:ext uri="{FF2B5EF4-FFF2-40B4-BE49-F238E27FC236}">
                <a16:creationId xmlns:a16="http://schemas.microsoft.com/office/drawing/2014/main" id="{BB6C2E33-766F-46BC-9D2C-FE59D0820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4242" y="1980142"/>
            <a:ext cx="1206074" cy="120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Free Thumbs up Icon of Line style - Available in SVG, PNG, EPS, AI &amp;amp; Icon  fonts">
            <a:extLst>
              <a:ext uri="{FF2B5EF4-FFF2-40B4-BE49-F238E27FC236}">
                <a16:creationId xmlns:a16="http://schemas.microsoft.com/office/drawing/2014/main" id="{A4B80DBF-6945-4E70-B266-4195DF88D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606" y="1980142"/>
            <a:ext cx="1206074" cy="120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20F08A7-2E6B-50D4-13AC-22B40E0C1D89}"/>
              </a:ext>
            </a:extLst>
          </p:cNvPr>
          <p:cNvSpPr/>
          <p:nvPr/>
        </p:nvSpPr>
        <p:spPr>
          <a:xfrm>
            <a:off x="6278878" y="3428998"/>
            <a:ext cx="2933948" cy="326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1709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67553"/>
            <a:ext cx="10058400" cy="1450757"/>
          </a:xfrm>
        </p:spPr>
        <p:txBody>
          <a:bodyPr/>
          <a:lstStyle/>
          <a:p>
            <a:r>
              <a:rPr lang="fr-BE" dirty="0"/>
              <a:t>Résultats et discussion</a:t>
            </a:r>
            <a:endParaRPr lang="en-US" dirty="0"/>
          </a:p>
        </p:txBody>
      </p:sp>
      <p:graphicFrame>
        <p:nvGraphicFramePr>
          <p:cNvPr id="3" name="Tableau 4">
            <a:extLst>
              <a:ext uri="{FF2B5EF4-FFF2-40B4-BE49-F238E27FC236}">
                <a16:creationId xmlns:a16="http://schemas.microsoft.com/office/drawing/2014/main" id="{6C2EEFD7-6EBC-47AE-9D02-43C762545E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269300"/>
              </p:ext>
            </p:extLst>
          </p:nvPr>
        </p:nvGraphicFramePr>
        <p:xfrm>
          <a:off x="2851150" y="2497879"/>
          <a:ext cx="6489700" cy="337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2675">
                  <a:extLst>
                    <a:ext uri="{9D8B030D-6E8A-4147-A177-3AD203B41FA5}">
                      <a16:colId xmlns:a16="http://schemas.microsoft.com/office/drawing/2014/main" val="707391619"/>
                    </a:ext>
                  </a:extLst>
                </a:gridCol>
                <a:gridCol w="1597025">
                  <a:extLst>
                    <a:ext uri="{9D8B030D-6E8A-4147-A177-3AD203B41FA5}">
                      <a16:colId xmlns:a16="http://schemas.microsoft.com/office/drawing/2014/main" val="3306876436"/>
                    </a:ext>
                  </a:extLst>
                </a:gridCol>
              </a:tblGrid>
              <a:tr h="408304"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Mesure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% d’efficacité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712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Compensation financière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90,22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970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Information régulière par l’hôpital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82,22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403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Aménagement des horaires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77,78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588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Garde d’enfants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68,89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555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Médicaments pour le travailleur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63,56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912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Médicaments pour sa famille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225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Soutien psychologique dans l’hôpital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56,44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0393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dirty="0"/>
                        <a:t>Garde d’animaux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10,67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788600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6648746E-A080-4683-868F-1D1D3CECA661}"/>
              </a:ext>
            </a:extLst>
          </p:cNvPr>
          <p:cNvSpPr txBox="1"/>
          <p:nvPr/>
        </p:nvSpPr>
        <p:spPr>
          <a:xfrm>
            <a:off x="1066800" y="1984614"/>
            <a:ext cx="5506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u="sng" dirty="0"/>
              <a:t>Mesures permettant d’augmenter la volonté de travailler</a:t>
            </a:r>
          </a:p>
        </p:txBody>
      </p:sp>
    </p:spTree>
    <p:extLst>
      <p:ext uri="{BB962C8B-B14F-4D97-AF65-F5344CB8AC3E}">
        <p14:creationId xmlns:p14="http://schemas.microsoft.com/office/powerpoint/2010/main" val="3930088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06A769-63BD-45F0-B87F-F5497F7F0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2292FD-5447-4F37-B7EB-A9C3BC6DC18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BE" dirty="0"/>
          </a:p>
          <a:p>
            <a:r>
              <a:rPr lang="fr-BE" dirty="0"/>
              <a:t>75,52% d’infirmiers prêts à travailler lors d’une prochaine pandémie</a:t>
            </a:r>
          </a:p>
          <a:p>
            <a:endParaRPr lang="fr-BE" dirty="0"/>
          </a:p>
          <a:p>
            <a:r>
              <a:rPr lang="fr-BE" dirty="0"/>
              <a:t>Impact de la volonté de quitter la profession</a:t>
            </a:r>
          </a:p>
          <a:p>
            <a:endParaRPr lang="fr-BE" dirty="0"/>
          </a:p>
          <a:p>
            <a:r>
              <a:rPr lang="fr-BE" dirty="0"/>
              <a:t>Augmentation de la motivation : </a:t>
            </a:r>
            <a:br>
              <a:rPr lang="fr-BE" dirty="0"/>
            </a:br>
            <a:r>
              <a:rPr lang="fr-BE" dirty="0"/>
              <a:t>- compensation financière</a:t>
            </a:r>
            <a:br>
              <a:rPr lang="fr-BE" dirty="0"/>
            </a:br>
            <a:r>
              <a:rPr lang="fr-BE" dirty="0"/>
              <a:t>- informations régulières</a:t>
            </a:r>
            <a:br>
              <a:rPr lang="fr-BE" dirty="0"/>
            </a:br>
            <a:r>
              <a:rPr lang="fr-BE" dirty="0"/>
              <a:t>- soutien organisationnel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544BBDDF-391E-428C-AA27-59C6F3F2DA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595" y="2167596"/>
            <a:ext cx="4937125" cy="2775761"/>
          </a:xfr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37394F4E-C60B-4FFD-9A58-5D01E0B27E0B}"/>
              </a:ext>
            </a:extLst>
          </p:cNvPr>
          <p:cNvSpPr txBox="1"/>
          <p:nvPr/>
        </p:nvSpPr>
        <p:spPr>
          <a:xfrm>
            <a:off x="8626157" y="4951364"/>
            <a:ext cx="2769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600" dirty="0"/>
              <a:t>© Lennart Preiss, AFP, 2020</a:t>
            </a:r>
          </a:p>
        </p:txBody>
      </p:sp>
    </p:spTree>
    <p:extLst>
      <p:ext uri="{BB962C8B-B14F-4D97-AF65-F5344CB8AC3E}">
        <p14:creationId xmlns:p14="http://schemas.microsoft.com/office/powerpoint/2010/main" val="2904399115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1869</TotalTime>
  <Words>304</Words>
  <Application>Microsoft Office PowerPoint</Application>
  <PresentationFormat>Grand écran</PresentationFormat>
  <Paragraphs>59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Rétrospective</vt:lpstr>
      <vt:lpstr>Le vécu de la pandémie COVID-19 par les infirmiers des urgences et des soins intensifs et son impact sur la volonté d’y travailler à nouveau lors d’une prochaine pandémie : approche quantitative</vt:lpstr>
      <vt:lpstr>Méthodologie </vt:lpstr>
      <vt:lpstr>Résultats et discussion: volonté de travailler</vt:lpstr>
      <vt:lpstr>Profils théoriques de motivation</vt:lpstr>
      <vt:lpstr>Résultats et 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 Renaud</dc:creator>
  <cp:lastModifiedBy>Steph Renaud</cp:lastModifiedBy>
  <cp:revision>66</cp:revision>
  <dcterms:created xsi:type="dcterms:W3CDTF">2021-06-06T15:21:05Z</dcterms:created>
  <dcterms:modified xsi:type="dcterms:W3CDTF">2024-03-13T08:46:12Z</dcterms:modified>
</cp:coreProperties>
</file>