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23_6EA543DC.xml" ContentType="application/vnd.ms-powerpoint.comments+xml"/>
  <Override PartName="/ppt/comments/modernComment_12C_325E2629.xml" ContentType="application/vnd.ms-powerpoint.comments+xml"/>
  <Override PartName="/ppt/comments/modernComment_118_FE566D8B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3"/>
  </p:notesMasterIdLst>
  <p:sldIdLst>
    <p:sldId id="308" r:id="rId2"/>
    <p:sldId id="291" r:id="rId3"/>
    <p:sldId id="289" r:id="rId4"/>
    <p:sldId id="292" r:id="rId5"/>
    <p:sldId id="294" r:id="rId6"/>
    <p:sldId id="295" r:id="rId7"/>
    <p:sldId id="259" r:id="rId8"/>
    <p:sldId id="281" r:id="rId9"/>
    <p:sldId id="296" r:id="rId10"/>
    <p:sldId id="297" r:id="rId11"/>
    <p:sldId id="298" r:id="rId12"/>
    <p:sldId id="301" r:id="rId13"/>
    <p:sldId id="304" r:id="rId14"/>
    <p:sldId id="300" r:id="rId15"/>
    <p:sldId id="302" r:id="rId16"/>
    <p:sldId id="282" r:id="rId17"/>
    <p:sldId id="299" r:id="rId18"/>
    <p:sldId id="258" r:id="rId19"/>
    <p:sldId id="280" r:id="rId20"/>
    <p:sldId id="305" r:id="rId21"/>
    <p:sldId id="303" r:id="rId22"/>
  </p:sldIdLst>
  <p:sldSz cx="10693400" cy="8032750"/>
  <p:notesSz cx="10693400" cy="8032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4546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F95FDA-F71C-545E-28C5-5B7DB635989B}" name="Thibaut Techy" initials="TT" userId="711b2cbd23ba362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46B1E1"/>
    <a:srgbClr val="474E5A"/>
    <a:srgbClr val="F7F7F7"/>
    <a:srgbClr val="E26F6F"/>
    <a:srgbClr val="000000"/>
    <a:srgbClr val="4F81BD"/>
    <a:srgbClr val="3135D3"/>
    <a:srgbClr val="35896C"/>
    <a:srgbClr val="001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5033" autoAdjust="0"/>
  </p:normalViewPr>
  <p:slideViewPr>
    <p:cSldViewPr>
      <p:cViewPr varScale="1">
        <p:scale>
          <a:sx n="47" d="100"/>
          <a:sy n="47" d="100"/>
        </p:scale>
        <p:origin x="1308" y="56"/>
      </p:cViewPr>
      <p:guideLst>
        <p:guide orient="horz" pos="4546"/>
        <p:guide pos="2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modernComment_118_FE566D8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4F84F07-FC68-43DD-8FD0-897FEC60E0CB}" authorId="{5EF95FDA-F71C-545E-28C5-5B7DB635989B}" created="2024-03-18T14:22:20.306">
    <pc:sldMkLst xmlns:pc="http://schemas.microsoft.com/office/powerpoint/2013/main/command">
      <pc:docMk/>
      <pc:sldMk cId="4267077003" sldId="280"/>
    </pc:sldMkLst>
    <p188:txBody>
      <a:bodyPr/>
      <a:lstStyle/>
      <a:p>
        <a:r>
          <a:rPr lang="fr-BE"/>
          <a:t>electric airplane that can carry 100 paying passengers on short flights of an hour</a:t>
        </a:r>
      </a:p>
    </p188:txBody>
  </p188:cm>
</p188:cmLst>
</file>

<file path=ppt/comments/modernComment_123_6EA543D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B41930-2162-48A3-8328-02B6F8C1017B}" authorId="{5EF95FDA-F71C-545E-28C5-5B7DB635989B}" created="2024-03-18T07:15:26.398">
    <pc:sldMkLst xmlns:pc="http://schemas.microsoft.com/office/powerpoint/2013/main/command">
      <pc:docMk/>
      <pc:sldMk cId="1856324572" sldId="291"/>
    </pc:sldMkLst>
    <p188:txBody>
      <a:bodyPr/>
      <a:lstStyle/>
      <a:p>
        <a:r>
          <a:rPr lang="fr-BE"/>
          <a:t>https://www.britishairways.com/content/information/about-ba/fleet-facts/airbus-a380-800</a:t>
        </a:r>
      </a:p>
    </p188:txBody>
  </p188:cm>
</p188:cmLst>
</file>

<file path=ppt/comments/modernComment_12C_325E262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19BF70-4691-4C09-8D32-C54BC38CFC56}" authorId="{5EF95FDA-F71C-545E-28C5-5B7DB635989B}" created="2024-03-18T12:57:08.551">
    <pc:sldMkLst xmlns:pc="http://schemas.microsoft.com/office/powerpoint/2013/main/command">
      <pc:docMk/>
      <pc:sldMk cId="845030953" sldId="300"/>
    </pc:sldMkLst>
    <p188:txBody>
      <a:bodyPr/>
      <a:lstStyle/>
      <a:p>
        <a:r>
          <a:rPr lang="fr-BE"/>
          <a:t>1559.71*1000*159*365 = 90 517 769 850 liters
90 517 769 850 * 10.3 = 932 333 029 455 kWh
5.27 * 365 kWh/m² = 1 923 550 000 kWh/km² = 485 km2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4032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4032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B09B2-757B-4D5A-984F-5BE72D324DE6}" type="datetimeFigureOut">
              <a:rPr lang="fr-BE" smtClean="0"/>
              <a:t>24-03-24</a:t>
            </a:fld>
            <a:endParaRPr lang="fr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1004888"/>
            <a:ext cx="3606800" cy="2709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865563"/>
            <a:ext cx="8553450" cy="31638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629525"/>
            <a:ext cx="4633913" cy="403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629525"/>
            <a:ext cx="4632325" cy="403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EDF16-A0CE-47FD-99C8-10F4C2A4DBF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910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DF16-A0CE-47FD-99C8-10F4C2A4DBFD}" type="slidenum">
              <a:rPr lang="fr-BE" smtClean="0"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8247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60675" y="2716519"/>
            <a:ext cx="5011420" cy="652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498340"/>
            <a:ext cx="7485380" cy="2008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8E2FE-E1CF-4618-97C3-98B5604A64C0}" type="datetime1">
              <a:rPr lang="en-US" smtClean="0"/>
              <a:t>3/24/2024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60"/>
              </a:lnSpc>
            </a:pPr>
            <a:fld id="{81D60167-4931-47E6-BA6A-407CBD079E47}" type="slidenum">
              <a:rPr spc="80" dirty="0"/>
              <a:t>‹N°›</a:t>
            </a:fld>
            <a:endParaRPr spc="8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7F99-0274-4DAA-B5ED-22EAE482E3AD}" type="datetime1">
              <a:rPr lang="en-US" smtClean="0"/>
              <a:t>3/24/2024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60"/>
              </a:lnSpc>
            </a:pPr>
            <a:fld id="{81D60167-4931-47E6-BA6A-407CBD079E47}" type="slidenum">
              <a:rPr spc="80" dirty="0"/>
              <a:t>‹N°›</a:t>
            </a:fld>
            <a:endParaRPr spc="8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847532"/>
            <a:ext cx="4651629" cy="5301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847532"/>
            <a:ext cx="4651629" cy="5301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B90C8-6262-440F-A465-A9C56C1FDEA7}" type="datetime1">
              <a:rPr lang="en-US" smtClean="0"/>
              <a:t>3/24/2024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60"/>
              </a:lnSpc>
            </a:pPr>
            <a:fld id="{81D60167-4931-47E6-BA6A-407CBD079E47}" type="slidenum">
              <a:rPr spc="80" dirty="0"/>
              <a:t>‹N°›</a:t>
            </a:fld>
            <a:endParaRPr spc="8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F4C7-6AB9-46EB-8141-7BFA0725E739}" type="datetime1">
              <a:rPr lang="en-US" smtClean="0"/>
              <a:t>3/24/2024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60"/>
              </a:lnSpc>
            </a:pPr>
            <a:fld id="{81D60167-4931-47E6-BA6A-407CBD079E47}" type="slidenum">
              <a:rPr spc="80" dirty="0"/>
              <a:t>‹N°›</a:t>
            </a:fld>
            <a:endParaRPr spc="8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9CD78-E822-4FD0-AE25-47A54970BD2C}" type="datetime1">
              <a:rPr lang="en-US" smtClean="0"/>
              <a:t>3/24/2024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60"/>
              </a:lnSpc>
            </a:pPr>
            <a:fld id="{81D60167-4931-47E6-BA6A-407CBD079E47}" type="slidenum">
              <a:rPr spc="80" dirty="0"/>
              <a:t>‹N°›</a:t>
            </a:fld>
            <a:endParaRPr spc="8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6475" y="843892"/>
            <a:ext cx="8880449" cy="1012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7554" y="2014784"/>
            <a:ext cx="8978290" cy="2176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470457"/>
            <a:ext cx="3421888" cy="401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470457"/>
            <a:ext cx="2459482" cy="401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64BAC-325A-47CB-A457-A492677B1535}" type="datetime1">
              <a:rPr lang="en-US" smtClean="0"/>
              <a:t>3/24/2024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17355" y="7159816"/>
            <a:ext cx="307975" cy="213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60"/>
              </a:lnSpc>
            </a:pPr>
            <a:fld id="{81D60167-4931-47E6-BA6A-407CBD079E47}" type="slidenum">
              <a:rPr spc="80" dirty="0"/>
              <a:t>‹N°›</a:t>
            </a:fld>
            <a:endParaRPr spc="8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2C_325E26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8_FE566D8B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3_6EA543DC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5A6C30C-3D96-E096-59B6-BBA9A2E85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3" b="44664"/>
          <a:stretch/>
        </p:blipFill>
        <p:spPr bwMode="auto">
          <a:xfrm>
            <a:off x="0" y="2909723"/>
            <a:ext cx="10697711" cy="369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67D3F8A-4EBA-0105-D80C-927E51CC9123}"/>
              </a:ext>
            </a:extLst>
          </p:cNvPr>
          <p:cNvSpPr txBox="1"/>
          <p:nvPr/>
        </p:nvSpPr>
        <p:spPr>
          <a:xfrm>
            <a:off x="152400" y="348126"/>
            <a:ext cx="103759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300" b="1" i="0" dirty="0">
                <a:solidFill>
                  <a:srgbClr val="0D0D0D"/>
                </a:solidFill>
                <a:effectLst/>
                <a:latin typeface="+mj-lt"/>
                <a:cs typeface="Arial" panose="020B0604020202020204" pitchFamily="34" charset="0"/>
              </a:rPr>
              <a:t>Modern aviation:</a:t>
            </a:r>
          </a:p>
          <a:p>
            <a:pPr algn="ctr"/>
            <a:r>
              <a:rPr lang="fr-BE" sz="3300" b="1" i="0" dirty="0">
                <a:solidFill>
                  <a:srgbClr val="0D0D0D"/>
                </a:solidFill>
                <a:effectLst/>
                <a:latin typeface="+mj-lt"/>
                <a:cs typeface="Arial" panose="020B0604020202020204" pitchFamily="34" charset="0"/>
              </a:rPr>
              <a:t>Taking off </a:t>
            </a:r>
            <a:r>
              <a:rPr lang="fr-BE" sz="3300" b="1" dirty="0">
                <a:solidFill>
                  <a:srgbClr val="0D0D0D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fr-BE" sz="3300" b="1" i="0" dirty="0">
                <a:solidFill>
                  <a:srgbClr val="0D0D0D"/>
                </a:solidFill>
                <a:effectLst/>
                <a:latin typeface="+mj-lt"/>
                <a:cs typeface="Arial" panose="020B0604020202020204" pitchFamily="34" charset="0"/>
              </a:rPr>
              <a:t>owards a new carbon-neutral technological </a:t>
            </a:r>
            <a:r>
              <a:rPr lang="fr-BE" sz="3300" b="1" dirty="0">
                <a:solidFill>
                  <a:srgbClr val="0D0D0D"/>
                </a:solidFill>
                <a:latin typeface="+mj-lt"/>
                <a:cs typeface="Arial" panose="020B0604020202020204" pitchFamily="34" charset="0"/>
              </a:rPr>
              <a:t>e</a:t>
            </a:r>
            <a:r>
              <a:rPr lang="fr-BE" sz="3300" b="1" i="0" dirty="0">
                <a:solidFill>
                  <a:srgbClr val="0D0D0D"/>
                </a:solidFill>
                <a:effectLst/>
                <a:latin typeface="+mj-lt"/>
                <a:cs typeface="Arial" panose="020B0604020202020204" pitchFamily="34" charset="0"/>
              </a:rPr>
              <a:t>ra</a:t>
            </a:r>
            <a:endParaRPr lang="fr-BE" sz="3300" b="0" i="0" dirty="0">
              <a:solidFill>
                <a:srgbClr val="0D0D0D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BEA0F6A-E1A1-68D0-7C1A-9C9A36479AEC}"/>
              </a:ext>
            </a:extLst>
          </p:cNvPr>
          <p:cNvSpPr txBox="1"/>
          <p:nvPr/>
        </p:nvSpPr>
        <p:spPr>
          <a:xfrm>
            <a:off x="488950" y="7059909"/>
            <a:ext cx="5695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400" b="1" dirty="0" err="1">
                <a:latin typeface="+mn-lt"/>
                <a:cs typeface="Arial" panose="020B0604020202020204" pitchFamily="34" charset="0"/>
              </a:rPr>
              <a:t>Orizio</a:t>
            </a:r>
            <a:r>
              <a:rPr lang="fr-BE" sz="2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fr-BE" sz="2400" b="1" dirty="0" err="1">
                <a:latin typeface="+mn-lt"/>
                <a:cs typeface="Arial" panose="020B0604020202020204" pitchFamily="34" charset="0"/>
              </a:rPr>
              <a:t>event</a:t>
            </a:r>
            <a:r>
              <a:rPr lang="fr-BE" sz="2400" b="1" dirty="0">
                <a:latin typeface="+mn-lt"/>
                <a:cs typeface="Arial" panose="020B0604020202020204" pitchFamily="34" charset="0"/>
              </a:rPr>
              <a:t>: A Century of </a:t>
            </a:r>
            <a:r>
              <a:rPr lang="fr-BE" sz="2400" b="1" dirty="0" err="1">
                <a:latin typeface="+mn-lt"/>
                <a:cs typeface="Arial" panose="020B0604020202020204" pitchFamily="34" charset="0"/>
              </a:rPr>
              <a:t>Belgian</a:t>
            </a:r>
            <a:r>
              <a:rPr lang="fr-BE" sz="2400" b="1" dirty="0">
                <a:latin typeface="+mn-lt"/>
                <a:cs typeface="Arial" panose="020B0604020202020204" pitchFamily="34" charset="0"/>
              </a:rPr>
              <a:t> Aviation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704A5-3AD2-CC1A-09AE-74129E8D2586}"/>
              </a:ext>
            </a:extLst>
          </p:cNvPr>
          <p:cNvSpPr txBox="1"/>
          <p:nvPr/>
        </p:nvSpPr>
        <p:spPr>
          <a:xfrm>
            <a:off x="516890" y="2004274"/>
            <a:ext cx="7024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400" b="1" dirty="0">
                <a:latin typeface="+mn-lt"/>
                <a:cs typeface="Arial" panose="020B0604020202020204" pitchFamily="34" charset="0"/>
              </a:rPr>
              <a:t>Prof. Damien Ernst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C316B2A-BEAD-2507-7431-FBC773B5394A}"/>
              </a:ext>
            </a:extLst>
          </p:cNvPr>
          <p:cNvSpPr txBox="1"/>
          <p:nvPr/>
        </p:nvSpPr>
        <p:spPr>
          <a:xfrm>
            <a:off x="7785100" y="7059910"/>
            <a:ext cx="236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400" b="1" i="0" dirty="0">
                <a:solidFill>
                  <a:srgbClr val="0D0D0D"/>
                </a:solidFill>
                <a:effectLst/>
                <a:latin typeface="+mn-lt"/>
                <a:cs typeface="Arial" panose="020B0604020202020204" pitchFamily="34" charset="0"/>
              </a:rPr>
              <a:t>March 28, 2024</a:t>
            </a:r>
            <a:endParaRPr lang="fr-BE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FA964B-392A-940D-1646-95B5D55B2ACC}"/>
              </a:ext>
            </a:extLst>
          </p:cNvPr>
          <p:cNvSpPr/>
          <p:nvPr/>
        </p:nvSpPr>
        <p:spPr>
          <a:xfrm>
            <a:off x="8034032" y="6216070"/>
            <a:ext cx="2550137" cy="266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EED4923-F7F2-D66B-E626-F8541E0B3D8C}"/>
              </a:ext>
            </a:extLst>
          </p:cNvPr>
          <p:cNvSpPr txBox="1"/>
          <p:nvPr/>
        </p:nvSpPr>
        <p:spPr>
          <a:xfrm>
            <a:off x="8013700" y="6226175"/>
            <a:ext cx="25907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1000" dirty="0"/>
              <a:t>Boeing 777X, currently under development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25" y="1840397"/>
            <a:ext cx="21621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>
            <a:extLst>
              <a:ext uri="{FF2B5EF4-FFF2-40B4-BE49-F238E27FC236}">
                <a16:creationId xmlns:a16="http://schemas.microsoft.com/office/drawing/2014/main" id="{2E9FF169-44F3-7A24-2EBB-213DEE0FA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" t="54622" r="20668" b="3775"/>
          <a:stretch/>
        </p:blipFill>
        <p:spPr>
          <a:xfrm>
            <a:off x="5880100" y="3742055"/>
            <a:ext cx="4813300" cy="37003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4B8662-0A3D-787F-DFDF-63950F411BB2}"/>
              </a:ext>
            </a:extLst>
          </p:cNvPr>
          <p:cNvSpPr txBox="1"/>
          <p:nvPr/>
        </p:nvSpPr>
        <p:spPr>
          <a:xfrm>
            <a:off x="1041400" y="358775"/>
            <a:ext cx="861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2.1) Production of kerosene from biofuels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8CDBFE-9E7B-CA7A-0ADA-8C0797AF2C6B}"/>
              </a:ext>
            </a:extLst>
          </p:cNvPr>
          <p:cNvSpPr txBox="1"/>
          <p:nvPr/>
        </p:nvSpPr>
        <p:spPr>
          <a:xfrm>
            <a:off x="622300" y="1425575"/>
            <a:ext cx="9677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latin typeface="+mn-lt"/>
              </a:rPr>
              <a:t>Algae are the most efficient biomass </a:t>
            </a:r>
            <a:r>
              <a:rPr lang="fr-BE" sz="2400" dirty="0" err="1">
                <a:latin typeface="+mn-lt"/>
              </a:rPr>
              <a:t>producers</a:t>
            </a:r>
            <a:r>
              <a:rPr lang="fr-BE" sz="2400" dirty="0">
                <a:latin typeface="+mn-lt"/>
              </a:rPr>
              <a:t>. In water, they can                   </a:t>
            </a:r>
            <a:r>
              <a:rPr lang="fr-BE" sz="2400" dirty="0" err="1">
                <a:latin typeface="+mn-lt"/>
              </a:rPr>
              <a:t>generate</a:t>
            </a:r>
            <a:r>
              <a:rPr lang="fr-BE" sz="2400" dirty="0">
                <a:latin typeface="+mn-lt"/>
              </a:rPr>
              <a:t> up to 4 W/m².</a:t>
            </a:r>
          </a:p>
          <a:p>
            <a:endParaRPr lang="fr-BE" sz="2400" dirty="0">
              <a:latin typeface="+mn-lt"/>
            </a:endParaRPr>
          </a:p>
          <a:p>
            <a:r>
              <a:rPr lang="fr-BE" sz="2400" u="sng" dirty="0">
                <a:latin typeface="+mn-lt"/>
              </a:rPr>
              <a:t>Note</a:t>
            </a:r>
            <a:r>
              <a:rPr lang="fr-BE" sz="2400" dirty="0">
                <a:latin typeface="+mn-lt"/>
              </a:rPr>
              <a:t>: Photovoltaic panels in Texas produce around 50 W/m².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FE8DF24-09E6-DA33-1749-40A6B15A5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b="5983"/>
          <a:stretch/>
        </p:blipFill>
        <p:spPr bwMode="auto">
          <a:xfrm>
            <a:off x="0" y="3742055"/>
            <a:ext cx="5944393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FCACA5A-7AC5-2DE8-82AC-47E4C5A10C61}"/>
              </a:ext>
            </a:extLst>
          </p:cNvPr>
          <p:cNvCxnSpPr>
            <a:cxnSpLocks/>
          </p:cNvCxnSpPr>
          <p:nvPr/>
        </p:nvCxnSpPr>
        <p:spPr>
          <a:xfrm>
            <a:off x="-13104" y="7442441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E2FE398-BF10-880A-0F16-E94937D7D9F4}"/>
              </a:ext>
            </a:extLst>
          </p:cNvPr>
          <p:cNvCxnSpPr>
            <a:cxnSpLocks/>
          </p:cNvCxnSpPr>
          <p:nvPr/>
        </p:nvCxnSpPr>
        <p:spPr>
          <a:xfrm>
            <a:off x="0" y="3736187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E6052F2-EDA1-5B4B-35D5-85337DB4D756}"/>
              </a:ext>
            </a:extLst>
          </p:cNvPr>
          <p:cNvCxnSpPr>
            <a:cxnSpLocks/>
          </p:cNvCxnSpPr>
          <p:nvPr/>
        </p:nvCxnSpPr>
        <p:spPr>
          <a:xfrm>
            <a:off x="5944393" y="3742055"/>
            <a:ext cx="0" cy="370038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799B136-E9AE-551F-5434-1BF7A51B2069}"/>
              </a:ext>
            </a:extLst>
          </p:cNvPr>
          <p:cNvSpPr/>
          <p:nvPr/>
        </p:nvSpPr>
        <p:spPr>
          <a:xfrm>
            <a:off x="88900" y="7064375"/>
            <a:ext cx="2438400" cy="278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56D12A8-C1BA-C834-92B1-179FA9C08662}"/>
              </a:ext>
            </a:extLst>
          </p:cNvPr>
          <p:cNvSpPr txBox="1"/>
          <p:nvPr/>
        </p:nvSpPr>
        <p:spPr>
          <a:xfrm>
            <a:off x="101599" y="7087307"/>
            <a:ext cx="2425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Qualitas Health algae cultivation, Texas</a:t>
            </a:r>
            <a:endParaRPr lang="fr-BE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8290A-CF43-962F-8509-3B5FB3C711C8}"/>
              </a:ext>
            </a:extLst>
          </p:cNvPr>
          <p:cNvSpPr/>
          <p:nvPr/>
        </p:nvSpPr>
        <p:spPr>
          <a:xfrm>
            <a:off x="6033293" y="6911975"/>
            <a:ext cx="2217355" cy="437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FF1ED9-B060-43B2-594B-82E3D9A9BDB8}"/>
              </a:ext>
            </a:extLst>
          </p:cNvPr>
          <p:cNvSpPr txBox="1"/>
          <p:nvPr/>
        </p:nvSpPr>
        <p:spPr>
          <a:xfrm>
            <a:off x="6019988" y="6927473"/>
            <a:ext cx="2230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Stacked tubular algae reactors, Algae PARC Wageningen University</a:t>
            </a:r>
            <a:endParaRPr lang="fr-BE" sz="1000" dirty="0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2C4C426-67B8-9758-3A2B-ADF4480FDE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10</a:t>
            </a:fld>
            <a:endParaRPr lang="fr-BE" spc="80" dirty="0"/>
          </a:p>
        </p:txBody>
      </p:sp>
    </p:spTree>
    <p:extLst>
      <p:ext uri="{BB962C8B-B14F-4D97-AF65-F5344CB8AC3E}">
        <p14:creationId xmlns:p14="http://schemas.microsoft.com/office/powerpoint/2010/main" val="23526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 Commercial Products You Probably Didn't Know Are Made with Algae: You  Probably Ate #3 for Breakfast | Department of Energy">
            <a:extLst>
              <a:ext uri="{FF2B5EF4-FFF2-40B4-BE49-F238E27FC236}">
                <a16:creationId xmlns:a16="http://schemas.microsoft.com/office/drawing/2014/main" id="{075211BA-56D5-B652-81E7-4B7387CFA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4" r="9246"/>
          <a:stretch/>
        </p:blipFill>
        <p:spPr bwMode="auto">
          <a:xfrm>
            <a:off x="7352029" y="4624022"/>
            <a:ext cx="2261871" cy="16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E434B6E-ED71-8D15-70B7-8B9628F48AEE}"/>
              </a:ext>
            </a:extLst>
          </p:cNvPr>
          <p:cNvSpPr txBox="1"/>
          <p:nvPr/>
        </p:nvSpPr>
        <p:spPr>
          <a:xfrm>
            <a:off x="1041400" y="358775"/>
            <a:ext cx="861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How large would the exploitable area be?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3DF624-5EE2-439A-971B-DE639C2D8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09" y="3482975"/>
            <a:ext cx="6326741" cy="4267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6AEB0D-29B6-004E-989F-7E7B731C5243}"/>
              </a:ext>
            </a:extLst>
          </p:cNvPr>
          <p:cNvSpPr/>
          <p:nvPr/>
        </p:nvSpPr>
        <p:spPr>
          <a:xfrm>
            <a:off x="7327900" y="4624022"/>
            <a:ext cx="2286000" cy="16954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A581490-5F39-44CE-7DE9-D18075E77634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746500" y="5471747"/>
            <a:ext cx="3581400" cy="847725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1E140181-FA2B-0644-0A65-5063C860F952}"/>
              </a:ext>
            </a:extLst>
          </p:cNvPr>
          <p:cNvSpPr txBox="1"/>
          <p:nvPr/>
        </p:nvSpPr>
        <p:spPr>
          <a:xfrm>
            <a:off x="7423150" y="6376622"/>
            <a:ext cx="2095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000" dirty="0">
                <a:solidFill>
                  <a:srgbClr val="0D0D0D"/>
                </a:solidFill>
                <a:latin typeface="Söhne"/>
              </a:rPr>
              <a:t>A</a:t>
            </a:r>
            <a:r>
              <a:rPr lang="fr-BE" sz="2000" b="0" i="0" dirty="0">
                <a:solidFill>
                  <a:srgbClr val="0D0D0D"/>
                </a:solidFill>
                <a:effectLst/>
                <a:latin typeface="Söhne"/>
              </a:rPr>
              <a:t>n </a:t>
            </a:r>
            <a:r>
              <a:rPr lang="fr-BE" sz="2000" dirty="0">
                <a:solidFill>
                  <a:srgbClr val="0D0D0D"/>
                </a:solidFill>
                <a:latin typeface="Söhne"/>
              </a:rPr>
              <a:t>area of </a:t>
            </a:r>
            <a:r>
              <a:rPr lang="fr-BE" sz="2000" dirty="0">
                <a:latin typeface="+mn-lt"/>
              </a:rPr>
              <a:t>53,370</a:t>
            </a:r>
            <a:r>
              <a:rPr lang="fr-BE" sz="2000" b="0" i="0" dirty="0">
                <a:solidFill>
                  <a:srgbClr val="0D0D0D"/>
                </a:solidFill>
                <a:effectLst/>
                <a:latin typeface="Söhne"/>
              </a:rPr>
              <a:t> km² of </a:t>
            </a:r>
            <a:r>
              <a:rPr lang="fr-BE" sz="2000" b="0" i="0" dirty="0" err="1">
                <a:solidFill>
                  <a:srgbClr val="0D0D0D"/>
                </a:solidFill>
                <a:effectLst/>
                <a:latin typeface="Söhne"/>
              </a:rPr>
              <a:t>algea</a:t>
            </a:r>
            <a:r>
              <a:rPr lang="fr-BE" sz="2000" b="0" i="0" dirty="0">
                <a:solidFill>
                  <a:srgbClr val="0D0D0D"/>
                </a:solidFill>
                <a:effectLst/>
                <a:latin typeface="Söhne"/>
              </a:rPr>
              <a:t> cultivation.</a:t>
            </a:r>
            <a:endParaRPr lang="fr-BE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F4CBF0-8266-CFA5-DF7C-9A898B0A42BB}"/>
              </a:ext>
            </a:extLst>
          </p:cNvPr>
          <p:cNvSpPr/>
          <p:nvPr/>
        </p:nvSpPr>
        <p:spPr>
          <a:xfrm>
            <a:off x="3831659" y="6391862"/>
            <a:ext cx="95181" cy="95181"/>
          </a:xfrm>
          <a:prstGeom prst="rect">
            <a:avLst/>
          </a:prstGeom>
          <a:solidFill>
            <a:srgbClr val="FCFCFC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118194-7B03-5A97-BE71-C4EDFF07A487}"/>
              </a:ext>
            </a:extLst>
          </p:cNvPr>
          <p:cNvSpPr/>
          <p:nvPr/>
        </p:nvSpPr>
        <p:spPr>
          <a:xfrm>
            <a:off x="5499100" y="5235575"/>
            <a:ext cx="228599" cy="200547"/>
          </a:xfrm>
          <a:prstGeom prst="rect">
            <a:avLst/>
          </a:prstGeom>
          <a:solidFill>
            <a:srgbClr val="FCFCFC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DC05F92-027F-4D9F-CD6D-327D8769C6C5}"/>
              </a:ext>
            </a:extLst>
          </p:cNvPr>
          <p:cNvSpPr txBox="1"/>
          <p:nvPr/>
        </p:nvSpPr>
        <p:spPr>
          <a:xfrm>
            <a:off x="622300" y="1239183"/>
            <a:ext cx="9448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solidFill>
                  <a:schemeClr val="tx1"/>
                </a:solidFill>
                <a:latin typeface="+mn-lt"/>
              </a:rPr>
              <a:t>In 2022, the demand for jet fuel in the US was 1.6 million barrels per day, the highest in the world. </a:t>
            </a:r>
            <a:r>
              <a:rPr lang="fr-BE" sz="2400" dirty="0" err="1">
                <a:solidFill>
                  <a:schemeClr val="tx1"/>
                </a:solidFill>
                <a:latin typeface="+mn-lt"/>
              </a:rPr>
              <a:t>Considering</a:t>
            </a:r>
            <a:r>
              <a:rPr lang="fr-BE" sz="2400" dirty="0">
                <a:solidFill>
                  <a:schemeClr val="tx1"/>
                </a:solidFill>
                <a:latin typeface="+mn-lt"/>
              </a:rPr>
              <a:t> that </a:t>
            </a:r>
            <a:r>
              <a:rPr lang="fr-BE" sz="2400" dirty="0" err="1">
                <a:solidFill>
                  <a:schemeClr val="tx1"/>
                </a:solidFill>
                <a:latin typeface="+mn-lt"/>
              </a:rPr>
              <a:t>there</a:t>
            </a:r>
            <a:r>
              <a:rPr lang="fr-BE" sz="2400" dirty="0">
                <a:solidFill>
                  <a:schemeClr val="tx1"/>
                </a:solidFill>
                <a:latin typeface="+mn-lt"/>
              </a:rPr>
              <a:t> are 1.6 </a:t>
            </a:r>
            <a:r>
              <a:rPr lang="fr-BE" sz="2400" dirty="0" err="1">
                <a:solidFill>
                  <a:schemeClr val="tx1"/>
                </a:solidFill>
                <a:latin typeface="+mn-lt"/>
              </a:rPr>
              <a:t>MWh</a:t>
            </a:r>
            <a:r>
              <a:rPr lang="fr-BE" sz="24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fr-BE" sz="2400" dirty="0" err="1">
                <a:solidFill>
                  <a:schemeClr val="tx1"/>
                </a:solidFill>
                <a:latin typeface="+mn-lt"/>
              </a:rPr>
              <a:t>energy</a:t>
            </a:r>
            <a:r>
              <a:rPr lang="fr-BE" sz="2400" dirty="0">
                <a:solidFill>
                  <a:schemeClr val="tx1"/>
                </a:solidFill>
                <a:latin typeface="+mn-lt"/>
              </a:rPr>
              <a:t> in one barrel of </a:t>
            </a:r>
            <a:r>
              <a:rPr lang="fr-BE" sz="2400" dirty="0" err="1">
                <a:solidFill>
                  <a:schemeClr val="tx1"/>
                </a:solidFill>
                <a:latin typeface="+mn-lt"/>
              </a:rPr>
              <a:t>oil</a:t>
            </a:r>
            <a:r>
              <a:rPr lang="fr-BE" sz="2400" dirty="0">
                <a:solidFill>
                  <a:schemeClr val="tx1"/>
                </a:solidFill>
                <a:latin typeface="+mn-lt"/>
              </a:rPr>
              <a:t> and that the </a:t>
            </a:r>
            <a:r>
              <a:rPr lang="fr-BE" sz="2400" dirty="0" err="1">
                <a:solidFill>
                  <a:schemeClr val="tx1"/>
                </a:solidFill>
                <a:latin typeface="+mn-lt"/>
              </a:rPr>
              <a:t>efficiency</a:t>
            </a:r>
            <a:r>
              <a:rPr lang="fr-BE" sz="24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fr-BE" sz="2400" dirty="0" err="1">
                <a:solidFill>
                  <a:schemeClr val="tx1"/>
                </a:solidFill>
                <a:latin typeface="+mn-lt"/>
              </a:rPr>
              <a:t>algae</a:t>
            </a:r>
            <a:r>
              <a:rPr lang="fr-BE" sz="2400" dirty="0">
                <a:solidFill>
                  <a:schemeClr val="tx1"/>
                </a:solidFill>
                <a:latin typeface="+mn-lt"/>
              </a:rPr>
              <a:t>-to-kerosene conversion is 50%, it would </a:t>
            </a:r>
            <a:r>
              <a:rPr lang="fr-BE" sz="2400" dirty="0" err="1">
                <a:solidFill>
                  <a:schemeClr val="tx1"/>
                </a:solidFill>
                <a:latin typeface="+mn-lt"/>
              </a:rPr>
              <a:t>require</a:t>
            </a:r>
            <a:r>
              <a:rPr lang="fr-BE" sz="2400" dirty="0">
                <a:solidFill>
                  <a:schemeClr val="tx1"/>
                </a:solidFill>
                <a:latin typeface="+mn-lt"/>
              </a:rPr>
              <a:t> a cultivation area of 53,370 km² for </a:t>
            </a:r>
            <a:r>
              <a:rPr lang="fr-BE" sz="2400" dirty="0" err="1">
                <a:solidFill>
                  <a:schemeClr val="tx1"/>
                </a:solidFill>
                <a:latin typeface="+mn-lt"/>
              </a:rPr>
              <a:t>algae</a:t>
            </a:r>
            <a:r>
              <a:rPr lang="fr-BE" sz="2400" dirty="0">
                <a:solidFill>
                  <a:schemeClr val="tx1"/>
                </a:solidFill>
                <a:latin typeface="+mn-lt"/>
              </a:rPr>
              <a:t>, which is equivalent to 7.7% of the size of the state of Texas (695,662 km²).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5D53EC-9F4F-D799-98C7-673480487541}"/>
              </a:ext>
            </a:extLst>
          </p:cNvPr>
          <p:cNvSpPr/>
          <p:nvPr/>
        </p:nvSpPr>
        <p:spPr>
          <a:xfrm>
            <a:off x="3416300" y="6156843"/>
            <a:ext cx="330200" cy="330200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572B4157-CE72-E3CC-8C61-0BB6AA52FA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11</a:t>
            </a:fld>
            <a:endParaRPr lang="fr-BE" spc="80" dirty="0"/>
          </a:p>
        </p:txBody>
      </p:sp>
    </p:spTree>
    <p:extLst>
      <p:ext uri="{BB962C8B-B14F-4D97-AF65-F5344CB8AC3E}">
        <p14:creationId xmlns:p14="http://schemas.microsoft.com/office/powerpoint/2010/main" val="69953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08C70B1-8CE1-BD63-6972-90EB019A88C2}"/>
              </a:ext>
            </a:extLst>
          </p:cNvPr>
          <p:cNvSpPr/>
          <p:nvPr/>
        </p:nvSpPr>
        <p:spPr>
          <a:xfrm>
            <a:off x="-13105" y="3784841"/>
            <a:ext cx="5641192" cy="367009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6146C0-3797-9663-3AD0-85EB8BCD116D}"/>
              </a:ext>
            </a:extLst>
          </p:cNvPr>
          <p:cNvSpPr txBox="1"/>
          <p:nvPr/>
        </p:nvSpPr>
        <p:spPr>
          <a:xfrm>
            <a:off x="241300" y="358775"/>
            <a:ext cx="10363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2.2) Production of </a:t>
            </a:r>
            <a:r>
              <a:rPr lang="fr-BE" sz="3200" b="1" dirty="0" err="1">
                <a:latin typeface="+mn-lt"/>
              </a:rPr>
              <a:t>carbon</a:t>
            </a:r>
            <a:r>
              <a:rPr lang="fr-BE" sz="3200" b="1" dirty="0">
                <a:latin typeface="+mn-lt"/>
              </a:rPr>
              <a:t>-neural </a:t>
            </a:r>
            <a:r>
              <a:rPr lang="fr-BE" sz="3200" b="1" dirty="0" err="1">
                <a:latin typeface="+mn-lt"/>
              </a:rPr>
              <a:t>kerosene</a:t>
            </a:r>
            <a:r>
              <a:rPr lang="fr-BE" sz="3200" b="1" dirty="0">
                <a:latin typeface="+mn-lt"/>
              </a:rPr>
              <a:t>                                     </a:t>
            </a:r>
            <a:r>
              <a:rPr lang="fr-BE" sz="3200" b="1" dirty="0" err="1">
                <a:latin typeface="+mn-lt"/>
              </a:rPr>
              <a:t>from</a:t>
            </a:r>
            <a:r>
              <a:rPr lang="fr-BE" sz="3200" b="1" dirty="0">
                <a:latin typeface="+mn-lt"/>
              </a:rPr>
              <a:t> </a:t>
            </a:r>
            <a:r>
              <a:rPr lang="en-US" sz="3200" b="1" i="0" dirty="0">
                <a:solidFill>
                  <a:srgbClr val="0D0D0D"/>
                </a:solidFill>
                <a:effectLst/>
                <a:latin typeface="+mn-lt"/>
                <a:cs typeface="Arial" panose="020B0604020202020204" pitchFamily="34" charset="0"/>
              </a:rPr>
              <a:t>Fischer-Tropsch synthesis</a:t>
            </a:r>
            <a:r>
              <a:rPr lang="fr-BE" sz="3200" b="1" dirty="0">
                <a:latin typeface="+mn-lt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A06F71-79B0-1D65-3FC2-B87710EC4DB6}"/>
              </a:ext>
            </a:extLst>
          </p:cNvPr>
          <p:cNvSpPr txBox="1"/>
          <p:nvPr/>
        </p:nvSpPr>
        <p:spPr>
          <a:xfrm>
            <a:off x="622300" y="1543983"/>
            <a:ext cx="10210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latin typeface="+mn-lt"/>
              </a:rPr>
              <a:t>1</a:t>
            </a:r>
            <a:r>
              <a:rPr lang="fr-BE" sz="2400" b="1" baseline="30000" dirty="0">
                <a:latin typeface="+mn-lt"/>
              </a:rPr>
              <a:t>st </a:t>
            </a:r>
            <a:r>
              <a:rPr lang="fr-BE" sz="2400" b="1" dirty="0" err="1">
                <a:latin typeface="+mn-lt"/>
              </a:rPr>
              <a:t>step</a:t>
            </a:r>
            <a:r>
              <a:rPr lang="fr-BE" sz="2400" b="1" dirty="0">
                <a:latin typeface="+mn-lt"/>
              </a:rPr>
              <a:t>: </a:t>
            </a:r>
            <a:r>
              <a:rPr lang="fr-BE" sz="2400" dirty="0" err="1">
                <a:latin typeface="+mn-lt"/>
              </a:rPr>
              <a:t>Produce</a:t>
            </a:r>
            <a:r>
              <a:rPr lang="fr-BE" sz="2400" dirty="0">
                <a:latin typeface="+mn-lt"/>
              </a:rPr>
              <a:t> H</a:t>
            </a:r>
            <a:r>
              <a:rPr lang="fr-BE" sz="2400" baseline="-25000" dirty="0">
                <a:latin typeface="+mn-lt"/>
              </a:rPr>
              <a:t>2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from</a:t>
            </a:r>
            <a:r>
              <a:rPr lang="fr-BE" sz="2400" dirty="0">
                <a:latin typeface="+mn-lt"/>
              </a:rPr>
              <a:t> water </a:t>
            </a:r>
            <a:r>
              <a:rPr lang="fr-BE" sz="2400" dirty="0" err="1">
                <a:latin typeface="+mn-lt"/>
              </a:rPr>
              <a:t>using</a:t>
            </a:r>
            <a:r>
              <a:rPr lang="fr-BE" sz="2400" dirty="0">
                <a:latin typeface="+mn-lt"/>
              </a:rPr>
              <a:t> water </a:t>
            </a:r>
            <a:r>
              <a:rPr lang="fr-BE" sz="2400" dirty="0" err="1">
                <a:latin typeface="+mn-lt"/>
              </a:rPr>
              <a:t>electrolysis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with</a:t>
            </a:r>
            <a:r>
              <a:rPr lang="fr-BE" sz="2400" dirty="0">
                <a:latin typeface="+mn-lt"/>
              </a:rPr>
              <a:t>                                   </a:t>
            </a:r>
            <a:r>
              <a:rPr lang="fr-BE" sz="2400" dirty="0" err="1">
                <a:latin typeface="+mn-lt"/>
              </a:rPr>
              <a:t>carbon</a:t>
            </a:r>
            <a:r>
              <a:rPr lang="fr-BE" sz="2400" dirty="0">
                <a:latin typeface="+mn-lt"/>
              </a:rPr>
              <a:t>-neutral </a:t>
            </a:r>
            <a:r>
              <a:rPr lang="fr-BE" sz="2400" dirty="0" err="1">
                <a:latin typeface="+mn-lt"/>
              </a:rPr>
              <a:t>electricity</a:t>
            </a:r>
            <a:r>
              <a:rPr lang="fr-BE" sz="2400" dirty="0">
                <a:latin typeface="+mn-lt"/>
              </a:rPr>
              <a:t>.</a:t>
            </a:r>
          </a:p>
          <a:p>
            <a:r>
              <a:rPr lang="fr-BE" sz="2400" b="1" dirty="0">
                <a:latin typeface="+mn-lt"/>
              </a:rPr>
              <a:t>2</a:t>
            </a:r>
            <a:r>
              <a:rPr lang="fr-BE" sz="2400" b="1" baseline="30000" dirty="0">
                <a:latin typeface="+mn-lt"/>
              </a:rPr>
              <a:t>nd</a:t>
            </a:r>
            <a:r>
              <a:rPr lang="fr-BE" sz="2400" b="1" dirty="0">
                <a:latin typeface="+mn-lt"/>
              </a:rPr>
              <a:t> </a:t>
            </a:r>
            <a:r>
              <a:rPr lang="fr-BE" sz="2400" b="1" dirty="0" err="1">
                <a:latin typeface="+mn-lt"/>
              </a:rPr>
              <a:t>step</a:t>
            </a:r>
            <a:r>
              <a:rPr lang="fr-BE" sz="2400" dirty="0">
                <a:latin typeface="+mn-lt"/>
              </a:rPr>
              <a:t>: </a:t>
            </a:r>
            <a:r>
              <a:rPr lang="fr-BE" sz="2400" dirty="0" err="1">
                <a:latin typeface="+mn-lt"/>
              </a:rPr>
              <a:t>Directly</a:t>
            </a:r>
            <a:r>
              <a:rPr lang="fr-BE" sz="2400" dirty="0">
                <a:latin typeface="+mn-lt"/>
              </a:rPr>
              <a:t> capture CO</a:t>
            </a:r>
            <a:r>
              <a:rPr lang="fr-BE" sz="2400" baseline="-25000" dirty="0">
                <a:latin typeface="+mn-lt"/>
              </a:rPr>
              <a:t>2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from</a:t>
            </a:r>
            <a:r>
              <a:rPr lang="fr-BE" sz="2400" dirty="0">
                <a:latin typeface="+mn-lt"/>
              </a:rPr>
              <a:t> the air (Direct Air Capture). </a:t>
            </a:r>
          </a:p>
          <a:p>
            <a:r>
              <a:rPr lang="fr-BE" sz="2400" b="1" dirty="0">
                <a:latin typeface="+mn-lt"/>
              </a:rPr>
              <a:t>3</a:t>
            </a:r>
            <a:r>
              <a:rPr lang="fr-BE" sz="2400" b="1" baseline="30000" dirty="0">
                <a:latin typeface="+mn-lt"/>
              </a:rPr>
              <a:t>rd</a:t>
            </a:r>
            <a:r>
              <a:rPr lang="fr-BE" sz="2400" b="1" dirty="0">
                <a:latin typeface="+mn-lt"/>
              </a:rPr>
              <a:t> </a:t>
            </a:r>
            <a:r>
              <a:rPr lang="fr-BE" sz="2400" b="1" dirty="0" err="1">
                <a:latin typeface="+mn-lt"/>
              </a:rPr>
              <a:t>step</a:t>
            </a:r>
            <a:r>
              <a:rPr lang="fr-BE" sz="2400" b="1" dirty="0">
                <a:latin typeface="+mn-lt"/>
              </a:rPr>
              <a:t>: </a:t>
            </a:r>
            <a:r>
              <a:rPr lang="fr-BE" sz="2400" dirty="0">
                <a:latin typeface="+mn-lt"/>
              </a:rPr>
              <a:t>Use the Fischer-Tropsch </a:t>
            </a:r>
            <a:r>
              <a:rPr lang="fr-BE" sz="2400" dirty="0" err="1">
                <a:latin typeface="+mn-lt"/>
              </a:rPr>
              <a:t>reaction</a:t>
            </a:r>
            <a:r>
              <a:rPr lang="fr-BE" sz="2400" dirty="0">
                <a:latin typeface="+mn-lt"/>
              </a:rPr>
              <a:t> to </a:t>
            </a:r>
            <a:r>
              <a:rPr lang="fr-BE" sz="2400" dirty="0" err="1">
                <a:latin typeface="+mn-lt"/>
              </a:rPr>
              <a:t>transform</a:t>
            </a:r>
            <a:r>
              <a:rPr lang="fr-BE" sz="2400" dirty="0">
                <a:latin typeface="+mn-lt"/>
              </a:rPr>
              <a:t> H</a:t>
            </a:r>
            <a:r>
              <a:rPr lang="fr-BE" sz="2400" baseline="-25000" dirty="0">
                <a:latin typeface="+mn-lt"/>
              </a:rPr>
              <a:t>2</a:t>
            </a:r>
            <a:r>
              <a:rPr lang="fr-BE" sz="2400" dirty="0">
                <a:latin typeface="+mn-lt"/>
              </a:rPr>
              <a:t> and CO</a:t>
            </a:r>
            <a:r>
              <a:rPr lang="fr-BE" sz="2400" baseline="-25000" dirty="0">
                <a:latin typeface="+mn-lt"/>
              </a:rPr>
              <a:t>2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into</a:t>
            </a:r>
            <a:r>
              <a:rPr lang="fr-BE" sz="2400" dirty="0">
                <a:latin typeface="+mn-lt"/>
              </a:rPr>
              <a:t>                   </a:t>
            </a:r>
            <a:r>
              <a:rPr lang="fr-BE" sz="2400" dirty="0" err="1">
                <a:latin typeface="+mn-lt"/>
              </a:rPr>
              <a:t>carbon</a:t>
            </a:r>
            <a:r>
              <a:rPr lang="fr-BE" sz="2400" dirty="0">
                <a:latin typeface="+mn-lt"/>
              </a:rPr>
              <a:t>-neutral kerosene</a:t>
            </a:r>
            <a:r>
              <a:rPr lang="fr-BE" sz="2400" dirty="0"/>
              <a:t>. </a:t>
            </a:r>
            <a:endParaRPr lang="fr-BE" sz="2400" dirty="0"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334CC58-37C2-A224-BF7E-A3CFB4431EA3}"/>
              </a:ext>
            </a:extLst>
          </p:cNvPr>
          <p:cNvSpPr txBox="1"/>
          <p:nvPr/>
        </p:nvSpPr>
        <p:spPr>
          <a:xfrm>
            <a:off x="384959" y="4648927"/>
            <a:ext cx="45045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latin typeface="+mn-lt"/>
              </a:rPr>
              <a:t>Water </a:t>
            </a:r>
            <a:r>
              <a:rPr lang="fr-BE" sz="2400" dirty="0" err="1">
                <a:latin typeface="+mn-lt"/>
              </a:rPr>
              <a:t>electrolysis</a:t>
            </a:r>
            <a:r>
              <a:rPr lang="fr-BE" sz="2400" dirty="0">
                <a:latin typeface="+mn-lt"/>
              </a:rPr>
              <a:t> since 1890</a:t>
            </a:r>
          </a:p>
          <a:p>
            <a:endParaRPr lang="fr-BE" sz="2400" dirty="0">
              <a:latin typeface="+mn-lt"/>
            </a:endParaRPr>
          </a:p>
          <a:p>
            <a:r>
              <a:rPr lang="fr-BE" sz="2400" dirty="0">
                <a:latin typeface="+mn-lt"/>
              </a:rPr>
              <a:t>Direct Air Capture </a:t>
            </a:r>
            <a:r>
              <a:rPr lang="fr-BE" sz="2400" dirty="0" err="1">
                <a:latin typeface="+mn-lt"/>
              </a:rPr>
              <a:t>since</a:t>
            </a:r>
            <a:r>
              <a:rPr lang="fr-BE" sz="2400" dirty="0">
                <a:latin typeface="+mn-lt"/>
              </a:rPr>
              <a:t> the 2010s</a:t>
            </a:r>
          </a:p>
          <a:p>
            <a:endParaRPr lang="fr-BE" sz="2400" dirty="0">
              <a:latin typeface="+mn-lt"/>
            </a:endParaRPr>
          </a:p>
          <a:p>
            <a:r>
              <a:rPr lang="fr-BE" sz="2400" dirty="0">
                <a:latin typeface="+mn-lt"/>
              </a:rPr>
              <a:t>Fischer-</a:t>
            </a:r>
            <a:r>
              <a:rPr lang="fr-BE" sz="2400" dirty="0" err="1">
                <a:latin typeface="+mn-lt"/>
              </a:rPr>
              <a:t>Tropsch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since</a:t>
            </a:r>
            <a:r>
              <a:rPr lang="fr-BE" sz="2400" dirty="0">
                <a:latin typeface="+mn-lt"/>
              </a:rPr>
              <a:t> WW2</a:t>
            </a:r>
          </a:p>
        </p:txBody>
      </p:sp>
      <p:pic>
        <p:nvPicPr>
          <p:cNvPr id="11266" name="Picture 2" descr="IG Farben - Ludwigshafen - usine chimique">
            <a:extLst>
              <a:ext uri="{FF2B5EF4-FFF2-40B4-BE49-F238E27FC236}">
                <a16:creationId xmlns:a16="http://schemas.microsoft.com/office/drawing/2014/main" id="{BA396DDC-C807-0C8A-DA2F-598239F5C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 b="3907"/>
          <a:stretch/>
        </p:blipFill>
        <p:spPr bwMode="auto">
          <a:xfrm>
            <a:off x="5211914" y="3784841"/>
            <a:ext cx="5481486" cy="36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C83FAC3-077C-3BD4-C280-2330A61A0643}"/>
              </a:ext>
            </a:extLst>
          </p:cNvPr>
          <p:cNvCxnSpPr>
            <a:cxnSpLocks/>
          </p:cNvCxnSpPr>
          <p:nvPr/>
        </p:nvCxnSpPr>
        <p:spPr>
          <a:xfrm>
            <a:off x="-13104" y="7442441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E05AB4C-4B75-8BA7-D0F1-9426E04AD77E}"/>
              </a:ext>
            </a:extLst>
          </p:cNvPr>
          <p:cNvCxnSpPr>
            <a:cxnSpLocks/>
          </p:cNvCxnSpPr>
          <p:nvPr/>
        </p:nvCxnSpPr>
        <p:spPr>
          <a:xfrm>
            <a:off x="-13104" y="3784841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D59A5FD-15F1-C04D-D93F-B75A2E1354E8}"/>
              </a:ext>
            </a:extLst>
          </p:cNvPr>
          <p:cNvCxnSpPr>
            <a:cxnSpLocks/>
          </p:cNvCxnSpPr>
          <p:nvPr/>
        </p:nvCxnSpPr>
        <p:spPr>
          <a:xfrm>
            <a:off x="5211914" y="3784841"/>
            <a:ext cx="0" cy="364586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F074DC9-C64A-562C-6B55-E2820DE67A6B}"/>
              </a:ext>
            </a:extLst>
          </p:cNvPr>
          <p:cNvSpPr/>
          <p:nvPr/>
        </p:nvSpPr>
        <p:spPr>
          <a:xfrm>
            <a:off x="5373188" y="6908111"/>
            <a:ext cx="3783511" cy="403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E0FB1E-E6DF-9174-6787-E0F787CA4586}"/>
              </a:ext>
            </a:extLst>
          </p:cNvPr>
          <p:cNvSpPr txBox="1"/>
          <p:nvPr/>
        </p:nvSpPr>
        <p:spPr>
          <a:xfrm>
            <a:off x="5386289" y="6911046"/>
            <a:ext cx="37704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In 1944, half of the fuel used by the Wehrmacht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the Fischer-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Tropsch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4F0C344-2C6F-C13C-C594-034808D39B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12</a:t>
            </a:fld>
            <a:endParaRPr lang="fr-BE" spc="80" dirty="0"/>
          </a:p>
        </p:txBody>
      </p:sp>
    </p:spTree>
    <p:extLst>
      <p:ext uri="{BB962C8B-B14F-4D97-AF65-F5344CB8AC3E}">
        <p14:creationId xmlns:p14="http://schemas.microsoft.com/office/powerpoint/2010/main" val="1965818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8500" y="1425575"/>
            <a:ext cx="9753600" cy="1477328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</a:rPr>
              <a:t>The world's first large-scale Direct Air Capture unit was launched in Iceland in 2021.</a:t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</a:rPr>
              <a:t>Capture capacity: up to 4,000 tons of CO₂ per year.</a:t>
            </a:r>
            <a:endParaRPr lang="en-US" dirty="0"/>
          </a:p>
        </p:txBody>
      </p:sp>
      <p:pic>
        <p:nvPicPr>
          <p:cNvPr id="2050" name="Picture 2" descr="Orca is Climeworks' new large-scale carbon dioxide removal plant">
            <a:extLst>
              <a:ext uri="{FF2B5EF4-FFF2-40B4-BE49-F238E27FC236}">
                <a16:creationId xmlns:a16="http://schemas.microsoft.com/office/drawing/2014/main" id="{40981220-F711-9D8C-66B5-EBF7A982D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3"/>
          <a:stretch/>
        </p:blipFill>
        <p:spPr bwMode="auto">
          <a:xfrm>
            <a:off x="-13104" y="3708641"/>
            <a:ext cx="584368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World's Largest Carbon Capture Plant Opens in Iceland | Smart News|  Smithsonian Magazine">
            <a:extLst>
              <a:ext uri="{FF2B5EF4-FFF2-40B4-BE49-F238E27FC236}">
                <a16:creationId xmlns:a16="http://schemas.microsoft.com/office/drawing/2014/main" id="{47FCAFBA-4DB8-35DA-4A07-3D823BAC0D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6567" y="42837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5B40BE-C4E6-FED4-4A98-A9193E0C7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110" y="3711575"/>
            <a:ext cx="4939290" cy="373086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4AFB781-AA1B-7896-2E04-B538F68D4F87}"/>
              </a:ext>
            </a:extLst>
          </p:cNvPr>
          <p:cNvSpPr txBox="1"/>
          <p:nvPr/>
        </p:nvSpPr>
        <p:spPr>
          <a:xfrm>
            <a:off x="1041400" y="358775"/>
            <a:ext cx="861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CO</a:t>
            </a:r>
            <a:r>
              <a:rPr lang="fr-BE" sz="3200" b="1" baseline="-25000" dirty="0">
                <a:latin typeface="+mn-lt"/>
              </a:rPr>
              <a:t>2</a:t>
            </a:r>
            <a:r>
              <a:rPr lang="fr-BE" sz="3200" b="1" dirty="0">
                <a:latin typeface="+mn-lt"/>
              </a:rPr>
              <a:t> removal plant – a reality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C48B03A-EE9E-5772-2C06-6120CB8153D5}"/>
              </a:ext>
            </a:extLst>
          </p:cNvPr>
          <p:cNvCxnSpPr>
            <a:cxnSpLocks/>
          </p:cNvCxnSpPr>
          <p:nvPr/>
        </p:nvCxnSpPr>
        <p:spPr>
          <a:xfrm>
            <a:off x="-13104" y="7442441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DCC3511-D26E-4BBD-460B-58911705CF1F}"/>
              </a:ext>
            </a:extLst>
          </p:cNvPr>
          <p:cNvCxnSpPr>
            <a:cxnSpLocks/>
          </p:cNvCxnSpPr>
          <p:nvPr/>
        </p:nvCxnSpPr>
        <p:spPr>
          <a:xfrm>
            <a:off x="0" y="3711575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2BC9086-C76C-8CB5-26BA-166C87B07CA8}"/>
              </a:ext>
            </a:extLst>
          </p:cNvPr>
          <p:cNvCxnSpPr>
            <a:cxnSpLocks/>
          </p:cNvCxnSpPr>
          <p:nvPr/>
        </p:nvCxnSpPr>
        <p:spPr>
          <a:xfrm flipH="1">
            <a:off x="5727700" y="3711575"/>
            <a:ext cx="26410" cy="371913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68065E4-9D88-FB1D-F8B6-EF24CE981998}"/>
              </a:ext>
            </a:extLst>
          </p:cNvPr>
          <p:cNvSpPr/>
          <p:nvPr/>
        </p:nvSpPr>
        <p:spPr>
          <a:xfrm>
            <a:off x="79231" y="6929579"/>
            <a:ext cx="2576479" cy="419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53D3B0-2289-1989-C7CE-DF0C1B3C4857}"/>
              </a:ext>
            </a:extLst>
          </p:cNvPr>
          <p:cNvSpPr txBox="1"/>
          <p:nvPr/>
        </p:nvSpPr>
        <p:spPr>
          <a:xfrm>
            <a:off x="70970" y="6926645"/>
            <a:ext cx="274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irst direct air capture and storage plants             by the Swiss company Climeworks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Iceland</a:t>
            </a:r>
            <a:endParaRPr lang="en-US" sz="10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3C6DE16-6E62-DDF3-F213-230F9F9715A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13</a:t>
            </a:fld>
            <a:endParaRPr lang="fr-BE" spc="80" dirty="0"/>
          </a:p>
        </p:txBody>
      </p:sp>
    </p:spTree>
    <p:extLst>
      <p:ext uri="{BB962C8B-B14F-4D97-AF65-F5344CB8AC3E}">
        <p14:creationId xmlns:p14="http://schemas.microsoft.com/office/powerpoint/2010/main" val="177203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8775E33-09F8-F7C4-750F-CB9B84255586}"/>
              </a:ext>
            </a:extLst>
          </p:cNvPr>
          <p:cNvSpPr txBox="1"/>
          <p:nvPr/>
        </p:nvSpPr>
        <p:spPr>
          <a:xfrm>
            <a:off x="622300" y="1344672"/>
            <a:ext cx="8991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By utilizing renewable electricity from photovoltaic panels and considering a Fischer-Tropsch synthesis conversion efficiency of 50%,  it would require an area of approximately 4,250 km² of panels in Texas to power the entire US airplane fleet with carbon-neutral kerosene.</a:t>
            </a:r>
            <a:endParaRPr lang="en-GB" sz="2400" dirty="0"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CEB4662-FF10-7001-5416-C14DA5B7376B}"/>
              </a:ext>
            </a:extLst>
          </p:cNvPr>
          <p:cNvSpPr txBox="1"/>
          <p:nvPr/>
        </p:nvSpPr>
        <p:spPr>
          <a:xfrm>
            <a:off x="1041400" y="368955"/>
            <a:ext cx="861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How large would the exploitable area be?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BF06F9B-FF23-D3A7-7F0C-E4E437B2B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09" y="3482975"/>
            <a:ext cx="6326741" cy="4267200"/>
          </a:xfrm>
          <a:prstGeom prst="rect">
            <a:avLst/>
          </a:prstGeom>
        </p:spPr>
      </p:pic>
      <p:pic>
        <p:nvPicPr>
          <p:cNvPr id="26" name="Picture 2" descr="OCI Solar Power Starts Construction of Texas' Largest Solar Plant">
            <a:extLst>
              <a:ext uri="{FF2B5EF4-FFF2-40B4-BE49-F238E27FC236}">
                <a16:creationId xmlns:a16="http://schemas.microsoft.com/office/drawing/2014/main" id="{89959849-697B-AF66-F8E1-0583F36E1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/>
          <a:stretch/>
        </p:blipFill>
        <p:spPr bwMode="auto">
          <a:xfrm>
            <a:off x="7327900" y="4624022"/>
            <a:ext cx="22860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267203-0B14-A1F7-331E-6E217102D086}"/>
              </a:ext>
            </a:extLst>
          </p:cNvPr>
          <p:cNvSpPr/>
          <p:nvPr/>
        </p:nvSpPr>
        <p:spPr>
          <a:xfrm>
            <a:off x="7327900" y="4624022"/>
            <a:ext cx="2286000" cy="16954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3FE5556-1DF4-45C1-2AB4-FADC2296F641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3926840" y="5471410"/>
            <a:ext cx="3401060" cy="968043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30E67877-AD6F-5F39-D4A0-973AA1BDB829}"/>
              </a:ext>
            </a:extLst>
          </p:cNvPr>
          <p:cNvSpPr txBox="1"/>
          <p:nvPr/>
        </p:nvSpPr>
        <p:spPr>
          <a:xfrm>
            <a:off x="7462554" y="6386730"/>
            <a:ext cx="20166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000" dirty="0">
                <a:solidFill>
                  <a:schemeClr val="tx1"/>
                </a:solidFill>
                <a:latin typeface="+mn-lt"/>
              </a:rPr>
              <a:t>A</a:t>
            </a:r>
            <a:r>
              <a:rPr lang="fr-BE" sz="2000" b="0" i="0" dirty="0">
                <a:solidFill>
                  <a:schemeClr val="tx1"/>
                </a:solidFill>
                <a:effectLst/>
                <a:latin typeface="+mn-lt"/>
              </a:rPr>
              <a:t>n extra </a:t>
            </a:r>
            <a:r>
              <a:rPr lang="fr-BE" sz="2000" dirty="0">
                <a:solidFill>
                  <a:schemeClr val="tx1"/>
                </a:solidFill>
                <a:latin typeface="+mn-lt"/>
              </a:rPr>
              <a:t>area of </a:t>
            </a:r>
            <a:r>
              <a:rPr lang="fr-BE" sz="2000" b="0" i="0" dirty="0">
                <a:solidFill>
                  <a:schemeClr val="tx1"/>
                </a:solidFill>
                <a:effectLst/>
                <a:latin typeface="+mn-lt"/>
              </a:rPr>
              <a:t>4,250 km²                 of  solar panels.</a:t>
            </a:r>
            <a:endParaRPr lang="fr-BE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628202-9A93-5518-5ABE-28D9E44210E7}"/>
              </a:ext>
            </a:extLst>
          </p:cNvPr>
          <p:cNvSpPr/>
          <p:nvPr/>
        </p:nvSpPr>
        <p:spPr>
          <a:xfrm>
            <a:off x="3831659" y="6391862"/>
            <a:ext cx="95181" cy="95181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39638A-E4CC-A9E9-2E9D-A95B9F27EB89}"/>
              </a:ext>
            </a:extLst>
          </p:cNvPr>
          <p:cNvSpPr/>
          <p:nvPr/>
        </p:nvSpPr>
        <p:spPr>
          <a:xfrm>
            <a:off x="3416300" y="6156843"/>
            <a:ext cx="330200" cy="330200"/>
          </a:xfrm>
          <a:prstGeom prst="rect">
            <a:avLst/>
          </a:prstGeom>
          <a:solidFill>
            <a:srgbClr val="C00000">
              <a:alpha val="34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11F936-89BE-85B6-1F53-0F7E456E964C}"/>
              </a:ext>
            </a:extLst>
          </p:cNvPr>
          <p:cNvSpPr/>
          <p:nvPr/>
        </p:nvSpPr>
        <p:spPr>
          <a:xfrm>
            <a:off x="5499100" y="5235575"/>
            <a:ext cx="228599" cy="200547"/>
          </a:xfrm>
          <a:prstGeom prst="rect">
            <a:avLst/>
          </a:prstGeom>
          <a:solidFill>
            <a:srgbClr val="FCFCFC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7584B9C7-48B6-517B-69CF-A5E8FBA6FE2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14</a:t>
            </a:fld>
            <a:endParaRPr lang="fr-BE" spc="80" dirty="0"/>
          </a:p>
        </p:txBody>
      </p:sp>
    </p:spTree>
    <p:extLst>
      <p:ext uri="{BB962C8B-B14F-4D97-AF65-F5344CB8AC3E}">
        <p14:creationId xmlns:p14="http://schemas.microsoft.com/office/powerpoint/2010/main" val="845030953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9CEDA4D-BB1F-2345-B0CF-0BD81B896B98}"/>
              </a:ext>
            </a:extLst>
          </p:cNvPr>
          <p:cNvSpPr txBox="1"/>
          <p:nvPr/>
        </p:nvSpPr>
        <p:spPr>
          <a:xfrm>
            <a:off x="622300" y="1227515"/>
            <a:ext cx="9296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solidFill>
                  <a:schemeClr val="tx1"/>
                </a:solidFill>
                <a:latin typeface="+mn-lt"/>
              </a:rPr>
              <a:t>To avoid problems with land use (conflicts with agriculture, deforestation, etc.), we can undertake the production of </a:t>
            </a:r>
            <a:r>
              <a:rPr lang="fr-BE" sz="2400" dirty="0" err="1">
                <a:solidFill>
                  <a:schemeClr val="tx1"/>
                </a:solidFill>
                <a:latin typeface="+mn-lt"/>
              </a:rPr>
              <a:t>carbon-neutral</a:t>
            </a:r>
            <a:r>
              <a:rPr lang="fr-BE" sz="2400" dirty="0">
                <a:solidFill>
                  <a:schemeClr val="tx1"/>
                </a:solidFill>
                <a:latin typeface="+mn-lt"/>
              </a:rPr>
              <a:t> kerosene in regions abundant in wind and solar resources, using the concept of </a:t>
            </a:r>
            <a:r>
              <a:rPr lang="fr-BE" sz="2400" b="1" dirty="0">
                <a:solidFill>
                  <a:schemeClr val="tx1"/>
                </a:solidFill>
                <a:latin typeface="+mn-lt"/>
              </a:rPr>
              <a:t>remote renewable energy hubs for carbon-neutral fuel production</a:t>
            </a:r>
            <a:r>
              <a:rPr lang="fr-BE" sz="240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142167-82D8-C067-2AA9-74C4B2045A70}"/>
              </a:ext>
            </a:extLst>
          </p:cNvPr>
          <p:cNvSpPr txBox="1"/>
          <p:nvPr/>
        </p:nvSpPr>
        <p:spPr>
          <a:xfrm>
            <a:off x="0" y="434975"/>
            <a:ext cx="1069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What about conflicts in land use?</a:t>
            </a:r>
          </a:p>
        </p:txBody>
      </p:sp>
      <p:pic>
        <p:nvPicPr>
          <p:cNvPr id="2" name="Picture 2" descr="Remote hub system configuration. Icons represent conversion or storage nodes, while bullets and arrows schematically represent conservation hyperedges.">
            <a:extLst>
              <a:ext uri="{FF2B5EF4-FFF2-40B4-BE49-F238E27FC236}">
                <a16:creationId xmlns:a16="http://schemas.microsoft.com/office/drawing/2014/main" id="{5C72FD96-A537-5F15-C6E3-14395A4B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27" y="3178175"/>
            <a:ext cx="6674145" cy="44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A90B69D1-F88C-9B72-2E57-DC321C64B4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15</a:t>
            </a:fld>
            <a:endParaRPr lang="fr-BE" spc="80" dirty="0"/>
          </a:p>
        </p:txBody>
      </p:sp>
    </p:spTree>
    <p:extLst>
      <p:ext uri="{BB962C8B-B14F-4D97-AF65-F5344CB8AC3E}">
        <p14:creationId xmlns:p14="http://schemas.microsoft.com/office/powerpoint/2010/main" val="250696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07B103B2-C50B-A855-ADFC-C43A06D21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" r="5375" b="5376"/>
          <a:stretch/>
        </p:blipFill>
        <p:spPr>
          <a:xfrm>
            <a:off x="-19956" y="3759893"/>
            <a:ext cx="5690938" cy="3685482"/>
          </a:xfrm>
          <a:prstGeom prst="rect">
            <a:avLst/>
          </a:prstGeom>
        </p:spPr>
      </p:pic>
      <p:pic>
        <p:nvPicPr>
          <p:cNvPr id="3074" name="Picture 2" descr="Airbus A380 Demonstrator Jet Will Test Hydrogen-Powered Engines">
            <a:extLst>
              <a:ext uri="{FF2B5EF4-FFF2-40B4-BE49-F238E27FC236}">
                <a16:creationId xmlns:a16="http://schemas.microsoft.com/office/drawing/2014/main" id="{4E2D6C1A-6AAF-8583-4B5C-7227D59CB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"/>
          <a:stretch/>
        </p:blipFill>
        <p:spPr bwMode="auto">
          <a:xfrm>
            <a:off x="5674639" y="3781179"/>
            <a:ext cx="5007713" cy="36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AFD9374-F06F-5684-D634-1209C1F73ED4}"/>
              </a:ext>
            </a:extLst>
          </p:cNvPr>
          <p:cNvSpPr txBox="1"/>
          <p:nvPr/>
        </p:nvSpPr>
        <p:spPr>
          <a:xfrm>
            <a:off x="0" y="459800"/>
            <a:ext cx="1069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3) Hydrogen-powered airplanes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DA458-F41B-3E68-75DE-C92D8CD09368}"/>
              </a:ext>
            </a:extLst>
          </p:cNvPr>
          <p:cNvSpPr txBox="1"/>
          <p:nvPr/>
        </p:nvSpPr>
        <p:spPr>
          <a:xfrm>
            <a:off x="622300" y="1451983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Airbus' ZEROe project aims to develop the world's first commercial hydrogen-powered aircraft by 2035.</a:t>
            </a:r>
          </a:p>
          <a:p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can be generated from carbon-neutral electricity. </a:t>
            </a:r>
            <a:endParaRPr lang="fr-FR" sz="24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8346B9A-F21B-0CB9-F03C-9747AD64AB78}"/>
              </a:ext>
            </a:extLst>
          </p:cNvPr>
          <p:cNvCxnSpPr>
            <a:cxnSpLocks/>
          </p:cNvCxnSpPr>
          <p:nvPr/>
        </p:nvCxnSpPr>
        <p:spPr>
          <a:xfrm>
            <a:off x="-13104" y="7442441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9BB0DAB-8C58-00A7-08AB-2CCEAF19E686}"/>
              </a:ext>
            </a:extLst>
          </p:cNvPr>
          <p:cNvCxnSpPr>
            <a:cxnSpLocks/>
          </p:cNvCxnSpPr>
          <p:nvPr/>
        </p:nvCxnSpPr>
        <p:spPr>
          <a:xfrm>
            <a:off x="-19957" y="3759893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3E0C78C-6DB7-245A-A40B-3924CBD41A8A}"/>
              </a:ext>
            </a:extLst>
          </p:cNvPr>
          <p:cNvCxnSpPr>
            <a:cxnSpLocks/>
          </p:cNvCxnSpPr>
          <p:nvPr/>
        </p:nvCxnSpPr>
        <p:spPr>
          <a:xfrm>
            <a:off x="5669213" y="3772003"/>
            <a:ext cx="0" cy="36704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6899D48-2F0D-BDD8-4613-D02800B6685D}"/>
              </a:ext>
            </a:extLst>
          </p:cNvPr>
          <p:cNvSpPr/>
          <p:nvPr/>
        </p:nvSpPr>
        <p:spPr>
          <a:xfrm>
            <a:off x="8775700" y="7084142"/>
            <a:ext cx="1828800" cy="285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BEA164-44F8-ADBD-28F5-61D02BC3A3C8}"/>
              </a:ext>
            </a:extLst>
          </p:cNvPr>
          <p:cNvSpPr txBox="1"/>
          <p:nvPr/>
        </p:nvSpPr>
        <p:spPr>
          <a:xfrm>
            <a:off x="8699500" y="7103547"/>
            <a:ext cx="1921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Airbus ZEROe hydrogen tanks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A5EEE0-5022-2BB0-04D9-58DD6514DA67}"/>
              </a:ext>
            </a:extLst>
          </p:cNvPr>
          <p:cNvSpPr/>
          <p:nvPr/>
        </p:nvSpPr>
        <p:spPr>
          <a:xfrm>
            <a:off x="88901" y="7064375"/>
            <a:ext cx="2081552" cy="285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0D9B84-1BAE-A801-8DC0-232429BA873F}"/>
              </a:ext>
            </a:extLst>
          </p:cNvPr>
          <p:cNvSpPr txBox="1"/>
          <p:nvPr/>
        </p:nvSpPr>
        <p:spPr>
          <a:xfrm>
            <a:off x="82751" y="7083780"/>
            <a:ext cx="2063549" cy="25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JetZero design concept by Airbus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47545E71-0E95-F6A5-F623-4B451B2DCE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16</a:t>
            </a:fld>
            <a:endParaRPr lang="fr-BE" spc="80" dirty="0"/>
          </a:p>
        </p:txBody>
      </p:sp>
    </p:spTree>
    <p:extLst>
      <p:ext uri="{BB962C8B-B14F-4D97-AF65-F5344CB8AC3E}">
        <p14:creationId xmlns:p14="http://schemas.microsoft.com/office/powerpoint/2010/main" val="1097593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EDC30F0C-14E7-80DD-76F0-FD2792C68B6E}"/>
              </a:ext>
            </a:extLst>
          </p:cNvPr>
          <p:cNvSpPr txBox="1"/>
          <p:nvPr/>
        </p:nvSpPr>
        <p:spPr>
          <a:xfrm>
            <a:off x="622300" y="1349375"/>
            <a:ext cx="9601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latin typeface="+mn-lt"/>
              </a:rPr>
              <a:t>The amount of kerosene needed for a New York to Brussels trip (7,838 km) aboard a Boeing 747 is equal to 76,860 liters.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1DC74F1-EC87-BA0B-5F80-8E8CAF0D306A}"/>
              </a:ext>
            </a:extLst>
          </p:cNvPr>
          <p:cNvSpPr txBox="1"/>
          <p:nvPr/>
        </p:nvSpPr>
        <p:spPr>
          <a:xfrm>
            <a:off x="622300" y="2367292"/>
            <a:ext cx="883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latin typeface="+mn-lt"/>
              </a:rPr>
              <a:t>If this chemical energy was stored using H</a:t>
            </a:r>
            <a:r>
              <a:rPr lang="fr-BE" sz="2400" baseline="-25000" dirty="0">
                <a:latin typeface="+mn-lt"/>
              </a:rPr>
              <a:t>2</a:t>
            </a:r>
            <a:r>
              <a:rPr lang="fr-BE" sz="2400" dirty="0">
                <a:latin typeface="+mn-lt"/>
              </a:rPr>
              <a:t>, much bigger tanks would be needed due to the low volumetric energy density of H</a:t>
            </a:r>
            <a:r>
              <a:rPr lang="fr-BE" sz="2400" baseline="-25000" dirty="0">
                <a:latin typeface="+mn-lt"/>
              </a:rPr>
              <a:t>2</a:t>
            </a:r>
            <a:r>
              <a:rPr lang="fr-BE" sz="2400" dirty="0">
                <a:latin typeface="+mn-lt"/>
              </a:rPr>
              <a:t>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FCFA034-FAB9-8852-882B-F2517AE80D5D}"/>
              </a:ext>
            </a:extLst>
          </p:cNvPr>
          <p:cNvSpPr txBox="1"/>
          <p:nvPr/>
        </p:nvSpPr>
        <p:spPr>
          <a:xfrm>
            <a:off x="0" y="434975"/>
            <a:ext cx="1069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Comparison with a kerosene-fueled airplane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F27C49-E88E-38CE-EEAA-51630EF81344}"/>
              </a:ext>
            </a:extLst>
          </p:cNvPr>
          <p:cNvSpPr/>
          <p:nvPr/>
        </p:nvSpPr>
        <p:spPr>
          <a:xfrm>
            <a:off x="0" y="3711575"/>
            <a:ext cx="10693400" cy="373379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88CD59A-04B5-926C-A71B-CBE0D5576872}"/>
              </a:ext>
            </a:extLst>
          </p:cNvPr>
          <p:cNvCxnSpPr>
            <a:cxnSpLocks/>
          </p:cNvCxnSpPr>
          <p:nvPr/>
        </p:nvCxnSpPr>
        <p:spPr>
          <a:xfrm>
            <a:off x="0" y="3711575"/>
            <a:ext cx="10693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45FDB6D-9A77-0359-F028-C7C878D5F4A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17</a:t>
            </a:fld>
            <a:endParaRPr lang="fr-BE" spc="80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09116415-F158-7DCD-B1CE-5B914A01900A}"/>
              </a:ext>
            </a:extLst>
          </p:cNvPr>
          <p:cNvGrpSpPr/>
          <p:nvPr/>
        </p:nvGrpSpPr>
        <p:grpSpPr>
          <a:xfrm>
            <a:off x="0" y="3852814"/>
            <a:ext cx="10693400" cy="3592561"/>
            <a:chOff x="0" y="3852814"/>
            <a:chExt cx="10693400" cy="3592561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BB420657-10E7-E7DB-2698-B393E18D8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445375"/>
              <a:ext cx="106934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9C21045-3731-1067-42DB-207B58C89F86}"/>
                </a:ext>
              </a:extLst>
            </p:cNvPr>
            <p:cNvSpPr txBox="1"/>
            <p:nvPr/>
          </p:nvSpPr>
          <p:spPr>
            <a:xfrm>
              <a:off x="5752412" y="6078002"/>
              <a:ext cx="2438400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BE" sz="2000" b="1" dirty="0">
                  <a:latin typeface="Aptos" panose="020B0004020202020204" pitchFamily="34" charset="0"/>
                  <a:cs typeface="Arial" panose="020B0604020202020204" pitchFamily="34" charset="0"/>
                </a:rPr>
                <a:t>282,735 </a:t>
              </a:r>
              <a:r>
                <a:rPr lang="fr-BE" sz="2000" b="1" dirty="0" err="1">
                  <a:latin typeface="Aptos" panose="020B0004020202020204" pitchFamily="34" charset="0"/>
                  <a:cs typeface="Arial" panose="020B0604020202020204" pitchFamily="34" charset="0"/>
                </a:rPr>
                <a:t>liters</a:t>
              </a:r>
              <a:r>
                <a:rPr lang="fr-BE" sz="2000" b="1" dirty="0">
                  <a:latin typeface="Aptos" panose="020B0004020202020204" pitchFamily="34" charset="0"/>
                  <a:cs typeface="Arial" panose="020B0604020202020204" pitchFamily="34" charset="0"/>
                </a:rPr>
                <a:t> of liquid hydrogen</a:t>
              </a:r>
            </a:p>
            <a:p>
              <a:pPr algn="ctr"/>
              <a:endParaRPr lang="fr-BE" sz="800" b="1" dirty="0">
                <a:latin typeface="Aptos" panose="020B00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BE" sz="2000" b="1" dirty="0">
                  <a:latin typeface="Aptos" panose="020B0004020202020204" pitchFamily="34" charset="0"/>
                  <a:cs typeface="Arial" panose="020B0604020202020204" pitchFamily="34" charset="0"/>
                </a:rPr>
                <a:t>(2.8 kWh/liter)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872F74B-BD3E-BA87-C656-0CAB8D1F9577}"/>
                </a:ext>
              </a:extLst>
            </p:cNvPr>
            <p:cNvSpPr txBox="1"/>
            <p:nvPr/>
          </p:nvSpPr>
          <p:spPr>
            <a:xfrm>
              <a:off x="2426389" y="6062613"/>
              <a:ext cx="2183023" cy="1154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BE" sz="2000" b="1" dirty="0">
                  <a:latin typeface="Aptos" panose="020B0004020202020204" pitchFamily="34" charset="0"/>
                  <a:cs typeface="Arial" panose="020B0604020202020204" pitchFamily="34" charset="0"/>
                </a:rPr>
                <a:t>76,860 </a:t>
              </a:r>
              <a:r>
                <a:rPr lang="fr-BE" sz="2000" b="1" dirty="0" err="1">
                  <a:latin typeface="Aptos" panose="020B0004020202020204" pitchFamily="34" charset="0"/>
                  <a:cs typeface="Arial" panose="020B0604020202020204" pitchFamily="34" charset="0"/>
                </a:rPr>
                <a:t>liters</a:t>
              </a:r>
              <a:r>
                <a:rPr lang="fr-BE" sz="2000" b="1" dirty="0">
                  <a:latin typeface="Aptos" panose="020B0004020202020204" pitchFamily="34" charset="0"/>
                  <a:cs typeface="Arial" panose="020B0604020202020204" pitchFamily="34" charset="0"/>
                </a:rPr>
                <a:t> of kerosene</a:t>
              </a:r>
            </a:p>
            <a:p>
              <a:pPr algn="ctr"/>
              <a:endParaRPr lang="fr-BE" sz="800" b="1" dirty="0">
                <a:latin typeface="Aptos" panose="020B00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BE" sz="2000" b="1" dirty="0">
                  <a:latin typeface="Aptos" panose="020B0004020202020204" pitchFamily="34" charset="0"/>
                  <a:cs typeface="Arial" panose="020B0604020202020204" pitchFamily="34" charset="0"/>
                </a:rPr>
                <a:t>(10.3 kWh/liter)</a:t>
              </a:r>
              <a:endParaRPr lang="fr-BE" sz="2000" dirty="0">
                <a:latin typeface="Aptos" panose="020B0004020202020204" pitchFamily="34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F5C73276-3F85-938D-DD0F-FDDC1CA554DF}"/>
                </a:ext>
              </a:extLst>
            </p:cNvPr>
            <p:cNvSpPr txBox="1"/>
            <p:nvPr/>
          </p:nvSpPr>
          <p:spPr>
            <a:xfrm>
              <a:off x="5600012" y="3852814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b="1" dirty="0">
                  <a:latin typeface="Aptos" panose="020B0004020202020204" pitchFamily="34" charset="0"/>
                </a:rPr>
                <a:t>H</a:t>
              </a:r>
              <a:r>
                <a:rPr lang="fr-BE" sz="2400" b="1" baseline="-25000" dirty="0">
                  <a:latin typeface="Aptos" panose="020B0004020202020204" pitchFamily="34" charset="0"/>
                </a:rPr>
                <a:t>2</a:t>
              </a:r>
              <a:r>
                <a:rPr lang="fr-BE" sz="2400" b="1" dirty="0">
                  <a:latin typeface="Aptos" panose="020B0004020202020204" pitchFamily="34" charset="0"/>
                </a:rPr>
                <a:t>-powered</a:t>
              </a:r>
              <a:r>
                <a:rPr lang="fr-BE" b="1" dirty="0"/>
                <a:t> 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92AAC25D-B918-9DC5-6E41-F548B3393F99}"/>
                </a:ext>
              </a:extLst>
            </p:cNvPr>
            <p:cNvSpPr txBox="1"/>
            <p:nvPr/>
          </p:nvSpPr>
          <p:spPr>
            <a:xfrm>
              <a:off x="1974163" y="3852814"/>
              <a:ext cx="3131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b="1" dirty="0">
                  <a:latin typeface="Aptos" panose="020B0004020202020204" pitchFamily="34" charset="0"/>
                </a:rPr>
                <a:t>Kerosene-powered</a:t>
              </a:r>
              <a:r>
                <a:rPr lang="fr-BE" b="1" dirty="0"/>
                <a:t> </a:t>
              </a: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94F66830-A268-715F-793D-5733625B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4412" y="4502767"/>
              <a:ext cx="4880975" cy="141860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64ED05-160A-E1E2-AC9B-F347B53E53DB}"/>
                </a:ext>
              </a:extLst>
            </p:cNvPr>
            <p:cNvSpPr/>
            <p:nvPr/>
          </p:nvSpPr>
          <p:spPr>
            <a:xfrm>
              <a:off x="3099436" y="5578474"/>
              <a:ext cx="937260" cy="1136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171D349-DB8E-169B-177B-94B4AE762E7E}"/>
                </a:ext>
              </a:extLst>
            </p:cNvPr>
            <p:cNvSpPr/>
            <p:nvPr/>
          </p:nvSpPr>
          <p:spPr>
            <a:xfrm>
              <a:off x="3099435" y="5692140"/>
              <a:ext cx="937260" cy="74295"/>
            </a:xfrm>
            <a:custGeom>
              <a:avLst/>
              <a:gdLst>
                <a:gd name="connsiteX0" fmla="*/ 28575 w 937260"/>
                <a:gd name="connsiteY0" fmla="*/ 74295 h 74295"/>
                <a:gd name="connsiteX1" fmla="*/ 0 w 937260"/>
                <a:gd name="connsiteY1" fmla="*/ 0 h 74295"/>
                <a:gd name="connsiteX2" fmla="*/ 937260 w 937260"/>
                <a:gd name="connsiteY2" fmla="*/ 1905 h 74295"/>
                <a:gd name="connsiteX3" fmla="*/ 908685 w 937260"/>
                <a:gd name="connsiteY3" fmla="*/ 62865 h 74295"/>
                <a:gd name="connsiteX4" fmla="*/ 28575 w 937260"/>
                <a:gd name="connsiteY4" fmla="*/ 74295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260" h="74295">
                  <a:moveTo>
                    <a:pt x="28575" y="74295"/>
                  </a:moveTo>
                  <a:lnTo>
                    <a:pt x="0" y="0"/>
                  </a:lnTo>
                  <a:lnTo>
                    <a:pt x="937260" y="1905"/>
                  </a:lnTo>
                  <a:lnTo>
                    <a:pt x="908685" y="62865"/>
                  </a:lnTo>
                  <a:lnTo>
                    <a:pt x="28575" y="74295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3422985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728AF0F6-3669-817B-CD76-A08FFC5FA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81" t="12371" r="1"/>
          <a:stretch/>
        </p:blipFill>
        <p:spPr>
          <a:xfrm>
            <a:off x="4995076" y="3733269"/>
            <a:ext cx="5728463" cy="370623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E53EFEA-EAD0-7DB2-2663-A498539E8A84}"/>
              </a:ext>
            </a:extLst>
          </p:cNvPr>
          <p:cNvSpPr txBox="1"/>
          <p:nvPr/>
        </p:nvSpPr>
        <p:spPr>
          <a:xfrm>
            <a:off x="0" y="434975"/>
            <a:ext cx="1069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Emission of other GHG – radiative forcing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E238D17-650C-ABD0-F59D-4A2194C8EBBD}"/>
              </a:ext>
            </a:extLst>
          </p:cNvPr>
          <p:cNvSpPr txBox="1"/>
          <p:nvPr/>
        </p:nvSpPr>
        <p:spPr>
          <a:xfrm>
            <a:off x="563298" y="1252339"/>
            <a:ext cx="9050602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latin typeface="+mn-lt"/>
              </a:rPr>
              <a:t>Even if you burn carbon-neutral fuels, degrowth ecologists will say that the contrails left by airplanes contribute to the greenhouse effect.</a:t>
            </a:r>
          </a:p>
          <a:p>
            <a:endParaRPr lang="fr-BE" sz="1400" dirty="0">
              <a:latin typeface="+mn-lt"/>
            </a:endParaRPr>
          </a:p>
          <a:p>
            <a:r>
              <a:rPr lang="fr-BE" sz="2400" dirty="0">
                <a:latin typeface="+mn-lt"/>
              </a:rPr>
              <a:t>However, this problem can be addressed, for example using AI that generates predictions on the time and location of contrails formation to avoid them.</a:t>
            </a:r>
          </a:p>
        </p:txBody>
      </p:sp>
      <p:pic>
        <p:nvPicPr>
          <p:cNvPr id="9" name="Picture 2" descr="Contrails or condensation trails - Met Office">
            <a:extLst>
              <a:ext uri="{FF2B5EF4-FFF2-40B4-BE49-F238E27FC236}">
                <a16:creationId xmlns:a16="http://schemas.microsoft.com/office/drawing/2014/main" id="{6B6A87A3-38D1-02C5-1A44-ABEC4970B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7" t="8721" r="11536" b="19830"/>
          <a:stretch/>
        </p:blipFill>
        <p:spPr bwMode="auto">
          <a:xfrm>
            <a:off x="0" y="3744789"/>
            <a:ext cx="4995077" cy="369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4B4CEDB-17DF-C306-B6CD-AD6D100A84E9}"/>
              </a:ext>
            </a:extLst>
          </p:cNvPr>
          <p:cNvCxnSpPr>
            <a:cxnSpLocks/>
          </p:cNvCxnSpPr>
          <p:nvPr/>
        </p:nvCxnSpPr>
        <p:spPr>
          <a:xfrm>
            <a:off x="-13102" y="3733269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D16C521-CB0F-822E-6AB7-968F1F908909}"/>
              </a:ext>
            </a:extLst>
          </p:cNvPr>
          <p:cNvCxnSpPr>
            <a:cxnSpLocks/>
          </p:cNvCxnSpPr>
          <p:nvPr/>
        </p:nvCxnSpPr>
        <p:spPr>
          <a:xfrm>
            <a:off x="-26204" y="7442441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235C46E-7794-53E8-D798-D0730B3C17F0}"/>
              </a:ext>
            </a:extLst>
          </p:cNvPr>
          <p:cNvCxnSpPr>
            <a:cxnSpLocks/>
          </p:cNvCxnSpPr>
          <p:nvPr/>
        </p:nvCxnSpPr>
        <p:spPr>
          <a:xfrm flipV="1">
            <a:off x="4995079" y="3733269"/>
            <a:ext cx="0" cy="371063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98A543E-F7D7-130B-0210-D946267D18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18</a:t>
            </a:fld>
            <a:endParaRPr lang="fr-BE" spc="8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E7221B-25BF-E96D-6719-CBC9710AD27D}"/>
              </a:ext>
            </a:extLst>
          </p:cNvPr>
          <p:cNvSpPr/>
          <p:nvPr/>
        </p:nvSpPr>
        <p:spPr>
          <a:xfrm>
            <a:off x="88901" y="7064375"/>
            <a:ext cx="685796" cy="285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6141A6-339D-4B94-C594-0C03FA32C13E}"/>
              </a:ext>
            </a:extLst>
          </p:cNvPr>
          <p:cNvSpPr txBox="1"/>
          <p:nvPr/>
        </p:nvSpPr>
        <p:spPr>
          <a:xfrm>
            <a:off x="82751" y="7083780"/>
            <a:ext cx="6919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Contrails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447992-782B-B1E3-4B7D-27948F014452}"/>
              </a:ext>
            </a:extLst>
          </p:cNvPr>
          <p:cNvSpPr/>
          <p:nvPr/>
        </p:nvSpPr>
        <p:spPr>
          <a:xfrm>
            <a:off x="5093948" y="6911975"/>
            <a:ext cx="2386351" cy="43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D430D4-F3A2-530B-8D55-D3CCA209034F}"/>
              </a:ext>
            </a:extLst>
          </p:cNvPr>
          <p:cNvSpPr txBox="1"/>
          <p:nvPr/>
        </p:nvSpPr>
        <p:spPr>
          <a:xfrm>
            <a:off x="5118100" y="6937562"/>
            <a:ext cx="2402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Google AI detecting contrails            over the US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 on satellite imagery</a:t>
            </a:r>
            <a:endParaRPr lang="fr-B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27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1B3458B-1438-76EE-F39F-4E3B1CF270EF}"/>
              </a:ext>
            </a:extLst>
          </p:cNvPr>
          <p:cNvSpPr txBox="1"/>
          <p:nvPr/>
        </p:nvSpPr>
        <p:spPr>
          <a:xfrm>
            <a:off x="2086977" y="383600"/>
            <a:ext cx="65194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4) The electric airplane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54C83A4-343A-52D6-51FB-6764EE3A9ADB}"/>
              </a:ext>
            </a:extLst>
          </p:cNvPr>
          <p:cNvSpPr txBox="1"/>
          <p:nvPr/>
        </p:nvSpPr>
        <p:spPr>
          <a:xfrm>
            <a:off x="546100" y="1654175"/>
            <a:ext cx="47244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tx1"/>
                </a:solidFill>
                <a:latin typeface="+mn-lt"/>
              </a:rPr>
              <a:t>Standard approach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A battery powers an electro-mechanical motor. </a:t>
            </a: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 u="sng" dirty="0">
                <a:solidFill>
                  <a:schemeClr val="tx1"/>
                </a:solidFill>
                <a:latin typeface="+mn-lt"/>
              </a:rPr>
              <a:t>Main weakness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The energy density of commercial battery is around 270 Wh/kg.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This is relatively small with respect to the energy density of kerosene which is 12,000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Wh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/kg.</a:t>
            </a:r>
          </a:p>
          <a:p>
            <a:endParaRPr lang="en-US" sz="2400" b="0" i="0" dirty="0">
              <a:solidFill>
                <a:schemeClr val="tx1"/>
              </a:solidFill>
              <a:effectLst/>
              <a:latin typeface="+mn-lt"/>
            </a:endParaRPr>
          </a:p>
          <a:p>
            <a:r>
              <a:rPr lang="en-US" sz="2400" b="0" i="0" dirty="0">
                <a:solidFill>
                  <a:schemeClr val="tx1"/>
                </a:solidFill>
                <a:effectLst/>
                <a:latin typeface="+mn-lt"/>
              </a:rPr>
              <a:t>That limits the range of electric airplanes to around 500 - 1,000 km. </a:t>
            </a:r>
          </a:p>
        </p:txBody>
      </p:sp>
      <p:pic>
        <p:nvPicPr>
          <p:cNvPr id="5122" name="Picture 2" descr="Wright Electric squeezes 1MW from in-development electric motor | News |  Flight Global">
            <a:extLst>
              <a:ext uri="{FF2B5EF4-FFF2-40B4-BE49-F238E27FC236}">
                <a16:creationId xmlns:a16="http://schemas.microsoft.com/office/drawing/2014/main" id="{E8A3BA6F-C65E-E801-7B19-66983F1E8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" b="4863"/>
          <a:stretch/>
        </p:blipFill>
        <p:spPr bwMode="auto">
          <a:xfrm>
            <a:off x="5727700" y="1577974"/>
            <a:ext cx="4144909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7838567-EDC2-2B3F-E69B-B6A4C777761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19</a:t>
            </a:fld>
            <a:endParaRPr lang="fr-BE" spc="8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E6D80-4141-41CC-6067-6563CF2539B8}"/>
              </a:ext>
            </a:extLst>
          </p:cNvPr>
          <p:cNvSpPr/>
          <p:nvPr/>
        </p:nvSpPr>
        <p:spPr>
          <a:xfrm>
            <a:off x="5803900" y="6232165"/>
            <a:ext cx="1600200" cy="431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68D2F4-B94A-9894-B064-DFCA46172597}"/>
              </a:ext>
            </a:extLst>
          </p:cNvPr>
          <p:cNvSpPr txBox="1"/>
          <p:nvPr/>
        </p:nvSpPr>
        <p:spPr>
          <a:xfrm>
            <a:off x="5803901" y="6248011"/>
            <a:ext cx="160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lectric motor with 1 MW of power, Wright Electric</a:t>
            </a:r>
            <a:endParaRPr lang="fr-B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1B84B4-7B04-BEF8-59FF-719FCFD2EACB}"/>
              </a:ext>
            </a:extLst>
          </p:cNvPr>
          <p:cNvSpPr/>
          <p:nvPr/>
        </p:nvSpPr>
        <p:spPr>
          <a:xfrm>
            <a:off x="5727700" y="1577974"/>
            <a:ext cx="4144909" cy="5181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7077003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itish Airways A380 in flight over clouds at high altitude.">
            <a:extLst>
              <a:ext uri="{FF2B5EF4-FFF2-40B4-BE49-F238E27FC236}">
                <a16:creationId xmlns:a16="http://schemas.microsoft.com/office/drawing/2014/main" id="{578A6558-5DF0-9DBE-6D06-8628E08CA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3" b="8445"/>
          <a:stretch/>
        </p:blipFill>
        <p:spPr bwMode="auto">
          <a:xfrm>
            <a:off x="-2" y="3733253"/>
            <a:ext cx="10693400" cy="371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AACCBFD-96FB-BC79-BDBE-B2BE3B04F44C}"/>
              </a:ext>
            </a:extLst>
          </p:cNvPr>
          <p:cNvSpPr txBox="1"/>
          <p:nvPr/>
        </p:nvSpPr>
        <p:spPr>
          <a:xfrm>
            <a:off x="2600777" y="1395353"/>
            <a:ext cx="549184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dirty="0">
                <a:solidFill>
                  <a:srgbClr val="0D0D0D"/>
                </a:solidFill>
                <a:effectLst/>
                <a:latin typeface="+mn-lt"/>
              </a:rPr>
              <a:t>Bringing </a:t>
            </a:r>
            <a:r>
              <a:rPr lang="en-US" sz="2400" dirty="0">
                <a:solidFill>
                  <a:srgbClr val="0D0D0D"/>
                </a:solidFill>
                <a:latin typeface="+mn-lt"/>
              </a:rPr>
              <a:t>p</a:t>
            </a:r>
            <a:r>
              <a:rPr lang="en-US" sz="2400" i="0" dirty="0">
                <a:solidFill>
                  <a:srgbClr val="0D0D0D"/>
                </a:solidFill>
                <a:effectLst/>
                <a:latin typeface="+mn-lt"/>
              </a:rPr>
              <a:t>eople </a:t>
            </a:r>
            <a:r>
              <a:rPr lang="en-US" sz="2400" dirty="0">
                <a:solidFill>
                  <a:srgbClr val="0D0D0D"/>
                </a:solidFill>
                <a:latin typeface="+mn-lt"/>
              </a:rPr>
              <a:t>t</a:t>
            </a:r>
            <a:r>
              <a:rPr lang="en-US" sz="2400" i="0" dirty="0">
                <a:solidFill>
                  <a:srgbClr val="0D0D0D"/>
                </a:solidFill>
                <a:effectLst/>
                <a:latin typeface="+mn-lt"/>
              </a:rPr>
              <a:t>ogether</a:t>
            </a:r>
          </a:p>
          <a:p>
            <a:pPr algn="ctr"/>
            <a:endParaRPr lang="en-US" sz="1600" i="0" dirty="0">
              <a:solidFill>
                <a:srgbClr val="0D0D0D"/>
              </a:solidFill>
              <a:effectLst/>
              <a:latin typeface="+mn-lt"/>
            </a:endParaRPr>
          </a:p>
          <a:p>
            <a:pPr algn="ctr"/>
            <a:r>
              <a:rPr lang="en-US" sz="2400" dirty="0">
                <a:solidFill>
                  <a:srgbClr val="0D0D0D"/>
                </a:solidFill>
                <a:latin typeface="+mn-lt"/>
              </a:rPr>
              <a:t>An e</a:t>
            </a:r>
            <a:r>
              <a:rPr lang="en-US" sz="2400" i="0" dirty="0">
                <a:solidFill>
                  <a:srgbClr val="0D0D0D"/>
                </a:solidFill>
                <a:effectLst/>
                <a:latin typeface="+mn-lt"/>
              </a:rPr>
              <a:t>ngineering marvel</a:t>
            </a:r>
          </a:p>
          <a:p>
            <a:pPr algn="ctr"/>
            <a:endParaRPr lang="en-US" sz="1600" i="0" dirty="0">
              <a:solidFill>
                <a:srgbClr val="0D0D0D"/>
              </a:solidFill>
              <a:effectLst/>
              <a:latin typeface="+mn-lt"/>
            </a:endParaRPr>
          </a:p>
          <a:p>
            <a:pPr algn="ctr"/>
            <a:r>
              <a:rPr lang="fr-BE" sz="2400" dirty="0">
                <a:latin typeface="+mn-lt"/>
              </a:rPr>
              <a:t>Essential lifeline for business and tourism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EE39A0-EE0E-9ED2-E36C-BACCCE76798E}"/>
              </a:ext>
            </a:extLst>
          </p:cNvPr>
          <p:cNvSpPr txBox="1"/>
          <p:nvPr/>
        </p:nvSpPr>
        <p:spPr>
          <a:xfrm>
            <a:off x="1347106" y="511175"/>
            <a:ext cx="7999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D0D0D"/>
                </a:solidFill>
                <a:effectLst/>
                <a:latin typeface="+mn-lt"/>
              </a:rPr>
              <a:t>The airplane: a fascinating object…</a:t>
            </a:r>
            <a:endParaRPr lang="fr-BE" sz="3200" b="1" dirty="0">
              <a:latin typeface="+mn-lt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C34238B-2B9D-643E-A826-DDCE8ED269EA}"/>
              </a:ext>
            </a:extLst>
          </p:cNvPr>
          <p:cNvCxnSpPr>
            <a:cxnSpLocks/>
          </p:cNvCxnSpPr>
          <p:nvPr/>
        </p:nvCxnSpPr>
        <p:spPr>
          <a:xfrm>
            <a:off x="-39308" y="7445375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B5574CB-92A5-9C85-99E7-D57B1792CE2D}"/>
              </a:ext>
            </a:extLst>
          </p:cNvPr>
          <p:cNvCxnSpPr>
            <a:cxnSpLocks/>
          </p:cNvCxnSpPr>
          <p:nvPr/>
        </p:nvCxnSpPr>
        <p:spPr>
          <a:xfrm>
            <a:off x="-39308" y="3733253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DE7D53A-ABDF-7723-986D-998ECB394BE7}"/>
              </a:ext>
            </a:extLst>
          </p:cNvPr>
          <p:cNvSpPr/>
          <p:nvPr/>
        </p:nvSpPr>
        <p:spPr>
          <a:xfrm>
            <a:off x="9898371" y="7102743"/>
            <a:ext cx="706128" cy="266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F421E94-D70C-1C8E-0665-FB76A26BE6FA}"/>
              </a:ext>
            </a:extLst>
          </p:cNvPr>
          <p:cNvSpPr txBox="1"/>
          <p:nvPr/>
        </p:nvSpPr>
        <p:spPr>
          <a:xfrm>
            <a:off x="9898371" y="7112848"/>
            <a:ext cx="7823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1000" dirty="0"/>
              <a:t>A380-800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CB035D4-CA73-0621-03BB-D77EEFCDB6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2</a:t>
            </a:fld>
            <a:endParaRPr lang="fr-BE" spc="80" dirty="0"/>
          </a:p>
        </p:txBody>
      </p:sp>
    </p:spTree>
    <p:extLst>
      <p:ext uri="{BB962C8B-B14F-4D97-AF65-F5344CB8AC3E}">
        <p14:creationId xmlns:p14="http://schemas.microsoft.com/office/powerpoint/2010/main" val="1856324572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nfinitus Aero reveals E22 Spark electric aircraft - Australian  Manufacturing Forum">
            <a:extLst>
              <a:ext uri="{FF2B5EF4-FFF2-40B4-BE49-F238E27FC236}">
                <a16:creationId xmlns:a16="http://schemas.microsoft.com/office/drawing/2014/main" id="{1DF5022C-1AA8-E4BC-A14E-C6D2FB218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"/>
          <a:stretch/>
        </p:blipFill>
        <p:spPr bwMode="auto">
          <a:xfrm>
            <a:off x="-6290" y="3746187"/>
            <a:ext cx="5029939" cy="37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5974" y="1273175"/>
            <a:ext cx="9533725" cy="2215991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Batteries with much higher energy densities are on the way.</a:t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b="0" i="0" dirty="0">
                <a:solidFill>
                  <a:schemeClr val="tx1"/>
                </a:solidFill>
                <a:effectLst/>
                <a:latin typeface="+mn-lt"/>
              </a:rPr>
              <a:t>Some cutting-edge battery developers such as CATL and Amprius have already hit the 500 Wh/kg threshold.</a:t>
            </a:r>
            <a:br>
              <a:rPr lang="en-US" sz="2400" b="0" i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2400" b="0" i="0" dirty="0">
                <a:solidFill>
                  <a:schemeClr val="tx1"/>
                </a:solidFill>
                <a:effectLst/>
                <a:latin typeface="+mn-lt"/>
              </a:rPr>
              <a:t>We have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insight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+mn-lt"/>
              </a:rPr>
              <a:t>into new battery chemistries that could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reach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+mn-lt"/>
              </a:rPr>
              <a:t>                        1,000 Wh/kg.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With such batteries, one could think about having electric airplanes with 3,000 km of range soon.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6A423A5-3915-42A9-9415-DA88F13D1D64}"/>
              </a:ext>
            </a:extLst>
          </p:cNvPr>
          <p:cNvSpPr txBox="1"/>
          <p:nvPr/>
        </p:nvSpPr>
        <p:spPr>
          <a:xfrm>
            <a:off x="2086977" y="383600"/>
            <a:ext cx="65194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Progress in batteries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9E6B5BB-BECB-B7F3-BEDC-5E060B9462AC}"/>
              </a:ext>
            </a:extLst>
          </p:cNvPr>
          <p:cNvCxnSpPr>
            <a:cxnSpLocks/>
          </p:cNvCxnSpPr>
          <p:nvPr/>
        </p:nvCxnSpPr>
        <p:spPr>
          <a:xfrm>
            <a:off x="-13102" y="3733269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2373366-8425-0B74-9528-03177E131C8A}"/>
              </a:ext>
            </a:extLst>
          </p:cNvPr>
          <p:cNvCxnSpPr>
            <a:cxnSpLocks/>
          </p:cNvCxnSpPr>
          <p:nvPr/>
        </p:nvCxnSpPr>
        <p:spPr>
          <a:xfrm>
            <a:off x="-26204" y="7442441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CA40DCB-EBA3-0B9F-D578-07AB3703E597}"/>
              </a:ext>
            </a:extLst>
          </p:cNvPr>
          <p:cNvCxnSpPr>
            <a:cxnSpLocks/>
          </p:cNvCxnSpPr>
          <p:nvPr/>
        </p:nvCxnSpPr>
        <p:spPr>
          <a:xfrm flipV="1">
            <a:off x="4995079" y="3733269"/>
            <a:ext cx="0" cy="371063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>
            <a:extLst>
              <a:ext uri="{FF2B5EF4-FFF2-40B4-BE49-F238E27FC236}">
                <a16:creationId xmlns:a16="http://schemas.microsoft.com/office/drawing/2014/main" id="{0BD71E87-AACC-C328-1787-273FF6419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"/>
          <a:stretch/>
        </p:blipFill>
        <p:spPr bwMode="auto">
          <a:xfrm>
            <a:off x="4995079" y="3746186"/>
            <a:ext cx="5698317" cy="369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2F5007DA-9F5A-7FB8-6DCC-73D51112CC8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20</a:t>
            </a:fld>
            <a:endParaRPr lang="fr-BE" spc="8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A6A3D-5A54-F973-BB41-9305E6BB2B5F}"/>
              </a:ext>
            </a:extLst>
          </p:cNvPr>
          <p:cNvSpPr/>
          <p:nvPr/>
        </p:nvSpPr>
        <p:spPr>
          <a:xfrm>
            <a:off x="1966140" y="7062309"/>
            <a:ext cx="2923359" cy="250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6172B6-8480-56CA-C5C7-F2E7C618EB05}"/>
              </a:ext>
            </a:extLst>
          </p:cNvPr>
          <p:cNvSpPr txBox="1"/>
          <p:nvPr/>
        </p:nvSpPr>
        <p:spPr>
          <a:xfrm>
            <a:off x="1994710" y="7062309"/>
            <a:ext cx="2971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Infinitus Aero revealed E22 Spark electric aircraft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A8234D-0D59-E9CE-6B5D-6C4ED664F938}"/>
              </a:ext>
            </a:extLst>
          </p:cNvPr>
          <p:cNvSpPr/>
          <p:nvPr/>
        </p:nvSpPr>
        <p:spPr>
          <a:xfrm>
            <a:off x="8903505" y="6975376"/>
            <a:ext cx="172875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8C48B9-164B-9DAC-0759-E1F9084AE388}"/>
              </a:ext>
            </a:extLst>
          </p:cNvPr>
          <p:cNvSpPr txBox="1"/>
          <p:nvPr/>
        </p:nvSpPr>
        <p:spPr>
          <a:xfrm>
            <a:off x="8932074" y="6985364"/>
            <a:ext cx="1761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CATL battery-powered car at the Munich Motor Show</a:t>
            </a:r>
            <a:endParaRPr lang="fr-B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56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5062AF6-EF8B-E9F6-4880-255AC54BD6B8}"/>
              </a:ext>
            </a:extLst>
          </p:cNvPr>
          <p:cNvSpPr txBox="1"/>
          <p:nvPr/>
        </p:nvSpPr>
        <p:spPr>
          <a:xfrm>
            <a:off x="469900" y="1313894"/>
            <a:ext cx="93726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latin typeface="+mn-lt"/>
              </a:rPr>
              <a:t>Limited distance range of </a:t>
            </a:r>
            <a:r>
              <a:rPr lang="fr-BE" sz="2400" dirty="0" err="1">
                <a:latin typeface="+mn-lt"/>
              </a:rPr>
              <a:t>electric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airplanes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may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be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solved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with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battery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developments</a:t>
            </a:r>
            <a:r>
              <a:rPr lang="fr-BE" sz="2400" dirty="0">
                <a:latin typeface="+mn-lt"/>
              </a:rPr>
              <a:t>, but </a:t>
            </a:r>
            <a:r>
              <a:rPr lang="fr-BE" sz="2400" dirty="0" err="1">
                <a:latin typeface="+mn-lt"/>
              </a:rPr>
              <a:t>electromechanical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motors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may</a:t>
            </a:r>
            <a:r>
              <a:rPr lang="fr-BE" sz="2400" dirty="0">
                <a:latin typeface="+mn-lt"/>
              </a:rPr>
              <a:t> lead </a:t>
            </a:r>
            <a:r>
              <a:rPr lang="en-US" sz="2400" dirty="0">
                <a:latin typeface="+mn-lt"/>
              </a:rPr>
              <a:t>to electric airplanes that travel too slowly </a:t>
            </a:r>
            <a:r>
              <a:rPr lang="fr-BE" sz="2400" dirty="0">
                <a:latin typeface="+mn-lt"/>
              </a:rPr>
              <a:t>(</a:t>
            </a:r>
            <a:r>
              <a:rPr lang="fr-BE" sz="2400" dirty="0" err="1">
                <a:latin typeface="+mn-lt"/>
              </a:rPr>
              <a:t>fastest</a:t>
            </a:r>
            <a:r>
              <a:rPr lang="fr-BE" sz="2400" dirty="0">
                <a:latin typeface="+mn-lt"/>
              </a:rPr>
              <a:t> one </a:t>
            </a:r>
            <a:r>
              <a:rPr lang="fr-BE" sz="2400" dirty="0" err="1">
                <a:latin typeface="+mn-lt"/>
              </a:rPr>
              <a:t>travels</a:t>
            </a:r>
            <a:r>
              <a:rPr lang="fr-BE" sz="2400" dirty="0">
                <a:latin typeface="+mn-lt"/>
              </a:rPr>
              <a:t> 670 km/h).</a:t>
            </a:r>
          </a:p>
          <a:p>
            <a:endParaRPr lang="fr-BE" sz="1000" dirty="0">
              <a:latin typeface="+mn-lt"/>
            </a:endParaRPr>
          </a:p>
          <a:p>
            <a:r>
              <a:rPr lang="fr-BE" sz="2400" dirty="0">
                <a:latin typeface="+mn-lt"/>
              </a:rPr>
              <a:t>New technological development with electric plasma motors could lead to much faster electric airplanes!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061CA7D-488E-201A-B572-0765C7291147}"/>
              </a:ext>
            </a:extLst>
          </p:cNvPr>
          <p:cNvSpPr txBox="1"/>
          <p:nvPr/>
        </p:nvSpPr>
        <p:spPr>
          <a:xfrm>
            <a:off x="0" y="434975"/>
            <a:ext cx="1069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Toward faster electric airplanes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047F5DB-3FE8-6F72-49D6-2EEBE6883B26}"/>
              </a:ext>
            </a:extLst>
          </p:cNvPr>
          <p:cNvCxnSpPr>
            <a:cxnSpLocks/>
          </p:cNvCxnSpPr>
          <p:nvPr/>
        </p:nvCxnSpPr>
        <p:spPr>
          <a:xfrm>
            <a:off x="-13104" y="7442441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6F5D440-08CA-EE24-50A6-BF69BE888EC9}"/>
              </a:ext>
            </a:extLst>
          </p:cNvPr>
          <p:cNvCxnSpPr>
            <a:cxnSpLocks/>
          </p:cNvCxnSpPr>
          <p:nvPr/>
        </p:nvCxnSpPr>
        <p:spPr>
          <a:xfrm>
            <a:off x="-13104" y="3740850"/>
            <a:ext cx="10693400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B44419D-26F4-671E-2474-24C8DB714D34}"/>
              </a:ext>
            </a:extLst>
          </p:cNvPr>
          <p:cNvCxnSpPr>
            <a:cxnSpLocks/>
          </p:cNvCxnSpPr>
          <p:nvPr/>
        </p:nvCxnSpPr>
        <p:spPr>
          <a:xfrm flipH="1">
            <a:off x="5422900" y="3748372"/>
            <a:ext cx="1" cy="368948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hina surprises the world with new plusma electric motor ">
            <a:extLst>
              <a:ext uri="{FF2B5EF4-FFF2-40B4-BE49-F238E27FC236}">
                <a16:creationId xmlns:a16="http://schemas.microsoft.com/office/drawing/2014/main" id="{E24542A3-803E-77B8-EF18-85AF9AC38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t="4952" r="33137" b="13974"/>
          <a:stretch/>
        </p:blipFill>
        <p:spPr bwMode="auto">
          <a:xfrm>
            <a:off x="5425115" y="3743784"/>
            <a:ext cx="5268286" cy="37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70BE44A0-E006-62E0-691C-1FEFDEB3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8" y="3955692"/>
            <a:ext cx="5172250" cy="318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9B01BD-C94D-7B63-58AD-6F8ED85D576E}"/>
              </a:ext>
            </a:extLst>
          </p:cNvPr>
          <p:cNvSpPr/>
          <p:nvPr/>
        </p:nvSpPr>
        <p:spPr>
          <a:xfrm>
            <a:off x="1790181" y="3900048"/>
            <a:ext cx="2438397" cy="344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CEA805-8F9D-656E-4713-50294800910D}"/>
              </a:ext>
            </a:extLst>
          </p:cNvPr>
          <p:cNvSpPr txBox="1"/>
          <p:nvPr/>
        </p:nvSpPr>
        <p:spPr>
          <a:xfrm>
            <a:off x="12700" y="7140575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VASIMR laboratory Experiment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F4C34A-F242-C07D-CA5A-76C6B2982E94}"/>
              </a:ext>
            </a:extLst>
          </p:cNvPr>
          <p:cNvSpPr/>
          <p:nvPr/>
        </p:nvSpPr>
        <p:spPr>
          <a:xfrm>
            <a:off x="5499099" y="7085479"/>
            <a:ext cx="2514601" cy="27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42FB09-1B01-1F99-085E-964D184867D8}"/>
              </a:ext>
            </a:extLst>
          </p:cNvPr>
          <p:cNvSpPr txBox="1"/>
          <p:nvPr/>
        </p:nvSpPr>
        <p:spPr>
          <a:xfrm>
            <a:off x="5490827" y="7105432"/>
            <a:ext cx="2599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Electric plasma motor concept on Blender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C9A91-5EC3-87E7-82FB-C51060D989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21</a:t>
            </a:fld>
            <a:endParaRPr lang="fr-BE" spc="80" dirty="0"/>
          </a:p>
        </p:txBody>
      </p:sp>
    </p:spTree>
    <p:extLst>
      <p:ext uri="{BB962C8B-B14F-4D97-AF65-F5344CB8AC3E}">
        <p14:creationId xmlns:p14="http://schemas.microsoft.com/office/powerpoint/2010/main" val="356992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B505556-AAC8-4F52-D412-D31E25E0CD29}"/>
              </a:ext>
            </a:extLst>
          </p:cNvPr>
          <p:cNvSpPr txBox="1"/>
          <p:nvPr/>
        </p:nvSpPr>
        <p:spPr>
          <a:xfrm>
            <a:off x="2070100" y="1503025"/>
            <a:ext cx="64008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400" dirty="0">
                <a:latin typeface="+mn-lt"/>
              </a:rPr>
              <a:t>« Flygskam »: flight shame in Swedish</a:t>
            </a:r>
          </a:p>
          <a:p>
            <a:pPr algn="ctr"/>
            <a:endParaRPr lang="fr-BE" sz="1600" dirty="0">
              <a:latin typeface="+mn-lt"/>
            </a:endParaRPr>
          </a:p>
          <a:p>
            <a:pPr algn="ctr"/>
            <a:r>
              <a:rPr lang="en-US" sz="2400" dirty="0">
                <a:solidFill>
                  <a:srgbClr val="0D0D0D"/>
                </a:solidFill>
                <a:latin typeface="+mn-lt"/>
              </a:rPr>
              <a:t>Frequently</a:t>
            </a:r>
            <a:r>
              <a:rPr lang="en-US" sz="2400" b="0" i="0" dirty="0">
                <a:solidFill>
                  <a:srgbClr val="0D0D0D"/>
                </a:solidFill>
                <a:effectLst/>
                <a:latin typeface="+mn-lt"/>
              </a:rPr>
              <a:t> associated with global warming</a:t>
            </a:r>
          </a:p>
          <a:p>
            <a:pPr algn="ctr"/>
            <a:endParaRPr lang="en-US" sz="1600" b="0" i="0" dirty="0">
              <a:solidFill>
                <a:srgbClr val="0D0D0D"/>
              </a:solidFill>
              <a:effectLst/>
              <a:latin typeface="+mn-lt"/>
            </a:endParaRPr>
          </a:p>
          <a:p>
            <a:pPr algn="ctr"/>
            <a:r>
              <a:rPr lang="en-US" sz="2400" dirty="0">
                <a:solidFill>
                  <a:srgbClr val="0D0D0D"/>
                </a:solidFill>
                <a:latin typeface="+mn-lt"/>
              </a:rPr>
              <a:t>First</a:t>
            </a:r>
            <a:r>
              <a:rPr lang="en-US" sz="2400" b="0" i="0" dirty="0">
                <a:solidFill>
                  <a:srgbClr val="0D0D0D"/>
                </a:solidFill>
                <a:effectLst/>
                <a:latin typeface="+mn-lt"/>
              </a:rPr>
              <a:t> target for degrowth ecologists</a:t>
            </a:r>
            <a:endParaRPr lang="fr-BE" sz="2400" dirty="0"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C3F95A-D3C2-2043-53E7-2B4C68AA5CA5}"/>
              </a:ext>
            </a:extLst>
          </p:cNvPr>
          <p:cNvSpPr txBox="1"/>
          <p:nvPr/>
        </p:nvSpPr>
        <p:spPr>
          <a:xfrm>
            <a:off x="1347106" y="535861"/>
            <a:ext cx="7999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D0D0D"/>
                </a:solidFill>
                <a:latin typeface="Arial Rounded MT Bold" panose="020F0704030504030204" pitchFamily="34" charset="0"/>
              </a:rPr>
              <a:t>…y</a:t>
            </a:r>
            <a:r>
              <a:rPr lang="en-US" sz="2800" i="0" dirty="0">
                <a:solidFill>
                  <a:srgbClr val="0D0D0D"/>
                </a:solidFill>
                <a:effectLst/>
                <a:latin typeface="Arial Rounded MT Bold" panose="020F0704030504030204" pitchFamily="34" charset="0"/>
              </a:rPr>
              <a:t>et questioned and criticized</a:t>
            </a:r>
            <a:endParaRPr lang="fr-BE" sz="2800" dirty="0"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Protesters take part in a demonstration against the expansion of London's Heathrow airport">
            <a:extLst>
              <a:ext uri="{FF2B5EF4-FFF2-40B4-BE49-F238E27FC236}">
                <a16:creationId xmlns:a16="http://schemas.microsoft.com/office/drawing/2014/main" id="{4C68635A-F578-FA60-A652-E59ECF2BF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r="3498"/>
          <a:stretch/>
        </p:blipFill>
        <p:spPr bwMode="auto">
          <a:xfrm>
            <a:off x="0" y="3742055"/>
            <a:ext cx="5715000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CB696FA-D523-C8A7-C6D2-F719F52AB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/>
          <a:stretch/>
        </p:blipFill>
        <p:spPr bwMode="auto">
          <a:xfrm>
            <a:off x="5610839" y="3742054"/>
            <a:ext cx="5082561" cy="37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1B33885-4850-188E-A058-D17A88F75631}"/>
              </a:ext>
            </a:extLst>
          </p:cNvPr>
          <p:cNvCxnSpPr>
            <a:cxnSpLocks/>
          </p:cNvCxnSpPr>
          <p:nvPr/>
        </p:nvCxnSpPr>
        <p:spPr>
          <a:xfrm>
            <a:off x="0" y="7443909"/>
            <a:ext cx="10693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D132EBF-0716-95C4-E2C2-82FDBA9BAD23}"/>
              </a:ext>
            </a:extLst>
          </p:cNvPr>
          <p:cNvCxnSpPr>
            <a:cxnSpLocks/>
          </p:cNvCxnSpPr>
          <p:nvPr/>
        </p:nvCxnSpPr>
        <p:spPr>
          <a:xfrm>
            <a:off x="0" y="3742054"/>
            <a:ext cx="10693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A0485D8-1E88-6009-5285-C5924F78E462}"/>
              </a:ext>
            </a:extLst>
          </p:cNvPr>
          <p:cNvCxnSpPr>
            <a:cxnSpLocks/>
          </p:cNvCxnSpPr>
          <p:nvPr/>
        </p:nvCxnSpPr>
        <p:spPr>
          <a:xfrm flipV="1">
            <a:off x="5610839" y="3742054"/>
            <a:ext cx="0" cy="37018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EA219C6-3855-7FD3-F079-36F70ABF62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3</a:t>
            </a:fld>
            <a:endParaRPr lang="fr-BE" spc="80" dirty="0"/>
          </a:p>
        </p:txBody>
      </p:sp>
    </p:spTree>
    <p:extLst>
      <p:ext uri="{BB962C8B-B14F-4D97-AF65-F5344CB8AC3E}">
        <p14:creationId xmlns:p14="http://schemas.microsoft.com/office/powerpoint/2010/main" val="401998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5BBEF65-4D51-CB76-E29F-2B0432A684EC}"/>
              </a:ext>
            </a:extLst>
          </p:cNvPr>
          <p:cNvSpPr/>
          <p:nvPr/>
        </p:nvSpPr>
        <p:spPr>
          <a:xfrm>
            <a:off x="0" y="3743520"/>
            <a:ext cx="10693400" cy="370185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C54B86E-E3E0-0FE8-0C4D-59A575B4FC9C}"/>
              </a:ext>
            </a:extLst>
          </p:cNvPr>
          <p:cNvSpPr txBox="1"/>
          <p:nvPr/>
        </p:nvSpPr>
        <p:spPr>
          <a:xfrm>
            <a:off x="2672948" y="511175"/>
            <a:ext cx="5347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Are such fears rational?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B32E1E3-F9E1-E744-3FC4-E5115B99E760}"/>
              </a:ext>
            </a:extLst>
          </p:cNvPr>
          <p:cNvCxnSpPr>
            <a:cxnSpLocks/>
          </p:cNvCxnSpPr>
          <p:nvPr/>
        </p:nvCxnSpPr>
        <p:spPr>
          <a:xfrm>
            <a:off x="0" y="3743520"/>
            <a:ext cx="10693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E098D27-3891-AC0F-A73E-B5D5CBF36CE4}"/>
              </a:ext>
            </a:extLst>
          </p:cNvPr>
          <p:cNvCxnSpPr>
            <a:cxnSpLocks/>
          </p:cNvCxnSpPr>
          <p:nvPr/>
        </p:nvCxnSpPr>
        <p:spPr>
          <a:xfrm>
            <a:off x="0" y="7445375"/>
            <a:ext cx="10693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2D1F665B-6170-7BF6-3234-7CF9C50AB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90" y="3984731"/>
            <a:ext cx="6517220" cy="32161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BB8600-E175-392C-9F5B-4459EE074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5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/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36997B-38D6-B111-C559-AEC9F8E19C4F}"/>
              </a:ext>
            </a:extLst>
          </p:cNvPr>
          <p:cNvSpPr txBox="1"/>
          <p:nvPr/>
        </p:nvSpPr>
        <p:spPr>
          <a:xfrm>
            <a:off x="622299" y="1654175"/>
            <a:ext cx="9521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2400" dirty="0">
                <a:latin typeface="+mn-lt"/>
              </a:rPr>
              <a:t>An </a:t>
            </a:r>
            <a:r>
              <a:rPr lang="fr-BE" sz="2400" dirty="0" err="1">
                <a:latin typeface="+mn-lt"/>
              </a:rPr>
              <a:t>airplane</a:t>
            </a:r>
            <a:r>
              <a:rPr lang="fr-BE" sz="2400" dirty="0">
                <a:latin typeface="+mn-lt"/>
              </a:rPr>
              <a:t> actually emits about the same amount of CO</a:t>
            </a:r>
            <a:r>
              <a:rPr lang="fr-BE" sz="2400" baseline="-25000" dirty="0">
                <a:latin typeface="+mn-lt"/>
              </a:rPr>
              <a:t>2</a:t>
            </a:r>
            <a:r>
              <a:rPr lang="fr-BE" sz="2400" dirty="0">
                <a:latin typeface="+mn-lt"/>
              </a:rPr>
              <a:t> per passenger-kilometer as a car </a:t>
            </a:r>
            <a:r>
              <a:rPr lang="fr-BE" sz="2400" dirty="0" err="1">
                <a:latin typeface="+mn-lt"/>
              </a:rPr>
              <a:t>with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internal</a:t>
            </a:r>
            <a:r>
              <a:rPr lang="fr-BE" sz="2400" dirty="0">
                <a:latin typeface="+mn-lt"/>
              </a:rPr>
              <a:t> combustion </a:t>
            </a:r>
            <a:r>
              <a:rPr lang="fr-BE" sz="2400" dirty="0" err="1">
                <a:latin typeface="+mn-lt"/>
              </a:rPr>
              <a:t>engine</a:t>
            </a:r>
            <a:r>
              <a:rPr lang="fr-BE" sz="2400" dirty="0">
                <a:latin typeface="+mn-lt"/>
              </a:rPr>
              <a:t>, yet it also provides superior comfort and opportunities (needs?) for longer distance travel.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AFF5BA5-7EC2-C825-7C2F-41BEA7259C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4</a:t>
            </a:fld>
            <a:endParaRPr lang="fr-BE" spc="80" dirty="0"/>
          </a:p>
        </p:txBody>
      </p:sp>
    </p:spTree>
    <p:extLst>
      <p:ext uri="{BB962C8B-B14F-4D97-AF65-F5344CB8AC3E}">
        <p14:creationId xmlns:p14="http://schemas.microsoft.com/office/powerpoint/2010/main" val="266276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egacy-wordpress-upload">
            <a:extLst>
              <a:ext uri="{FF2B5EF4-FFF2-40B4-BE49-F238E27FC236}">
                <a16:creationId xmlns:a16="http://schemas.microsoft.com/office/drawing/2014/main" id="{E8280E6A-FCB4-6A45-6FA5-1BA9AD733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4941"/>
          <a:stretch/>
        </p:blipFill>
        <p:spPr bwMode="auto">
          <a:xfrm>
            <a:off x="2013307" y="2088664"/>
            <a:ext cx="6666786" cy="54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257AD0-2703-636E-07C5-F5E4B0BA5019}"/>
              </a:ext>
            </a:extLst>
          </p:cNvPr>
          <p:cNvSpPr txBox="1"/>
          <p:nvPr/>
        </p:nvSpPr>
        <p:spPr>
          <a:xfrm>
            <a:off x="622300" y="1257135"/>
            <a:ext cx="9639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In 2022, aviation accounted for 2% of global energy-related CO</a:t>
            </a:r>
            <a:r>
              <a:rPr lang="en-US" sz="2400" b="0" i="0" baseline="-250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 emissions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fr-BE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7D596B-EBD3-E50F-B23C-F32580A97CC0}"/>
              </a:ext>
            </a:extLst>
          </p:cNvPr>
          <p:cNvSpPr txBox="1"/>
          <p:nvPr/>
        </p:nvSpPr>
        <p:spPr>
          <a:xfrm>
            <a:off x="1678866" y="468704"/>
            <a:ext cx="7335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Overall CO</a:t>
            </a:r>
            <a:r>
              <a:rPr lang="fr-BE" sz="3200" b="1" baseline="-25000" dirty="0">
                <a:latin typeface="+mn-lt"/>
              </a:rPr>
              <a:t>2</a:t>
            </a:r>
            <a:r>
              <a:rPr lang="fr-BE" sz="3200" b="1" dirty="0">
                <a:latin typeface="+mn-lt"/>
              </a:rPr>
              <a:t> emissions from airplanes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F4A0043-DF59-93AE-715D-BAD3D2E0AC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5</a:t>
            </a:fld>
            <a:endParaRPr lang="fr-BE" spc="80" dirty="0"/>
          </a:p>
        </p:txBody>
      </p:sp>
    </p:spTree>
    <p:extLst>
      <p:ext uri="{BB962C8B-B14F-4D97-AF65-F5344CB8AC3E}">
        <p14:creationId xmlns:p14="http://schemas.microsoft.com/office/powerpoint/2010/main" val="218889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58AFCFE-C667-5534-1BCC-67EA4639F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4" b="3525"/>
          <a:stretch/>
        </p:blipFill>
        <p:spPr>
          <a:xfrm rot="4000885">
            <a:off x="933053" y="3282117"/>
            <a:ext cx="4048248" cy="395698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0F5A017-6ED7-4676-92FD-427AE0906081}"/>
              </a:ext>
            </a:extLst>
          </p:cNvPr>
          <p:cNvSpPr txBox="1"/>
          <p:nvPr/>
        </p:nvSpPr>
        <p:spPr>
          <a:xfrm>
            <a:off x="622299" y="1520646"/>
            <a:ext cx="9448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2400" dirty="0">
                <a:latin typeface="+mn-lt"/>
              </a:rPr>
              <a:t>Even if aviation is only responsible for 2% of CO</a:t>
            </a:r>
            <a:r>
              <a:rPr lang="fr-BE" sz="2400" baseline="-25000" dirty="0">
                <a:latin typeface="+mn-lt"/>
              </a:rPr>
              <a:t>2</a:t>
            </a:r>
            <a:r>
              <a:rPr lang="fr-BE" sz="2400" dirty="0">
                <a:latin typeface="+mn-lt"/>
              </a:rPr>
              <a:t> emissions, it is very important to decarbonize the aviation sector, especially since we want everyone to be able to </a:t>
            </a:r>
            <a:r>
              <a:rPr lang="fr-BE" sz="2400" dirty="0" err="1">
                <a:latin typeface="+mn-lt"/>
              </a:rPr>
              <a:t>travel</a:t>
            </a:r>
            <a:r>
              <a:rPr lang="fr-BE" sz="2400" dirty="0">
                <a:latin typeface="+mn-lt"/>
              </a:rPr>
              <a:t> by </a:t>
            </a:r>
            <a:r>
              <a:rPr lang="fr-BE" sz="2400" dirty="0" err="1">
                <a:latin typeface="+mn-lt"/>
              </a:rPr>
              <a:t>airplane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while</a:t>
            </a:r>
            <a:r>
              <a:rPr lang="fr-BE" sz="2400" dirty="0">
                <a:latin typeface="+mn-lt"/>
              </a:rPr>
              <a:t> </a:t>
            </a:r>
            <a:r>
              <a:rPr lang="fr-BE" sz="2400" dirty="0" err="1">
                <a:latin typeface="+mn-lt"/>
              </a:rPr>
              <a:t>respecting</a:t>
            </a:r>
            <a:r>
              <a:rPr lang="fr-BE" sz="2400" dirty="0">
                <a:latin typeface="+mn-lt"/>
              </a:rPr>
              <a:t> the </a:t>
            </a:r>
            <a:r>
              <a:rPr lang="fr-BE" sz="2400" dirty="0" err="1">
                <a:latin typeface="+mn-lt"/>
              </a:rPr>
              <a:t>environment</a:t>
            </a:r>
            <a:r>
              <a:rPr lang="fr-BE" sz="2400" dirty="0">
                <a:latin typeface="+mn-lt"/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491C79E-FEDD-6DD7-E9E0-D1074A875FDD}"/>
              </a:ext>
            </a:extLst>
          </p:cNvPr>
          <p:cNvSpPr txBox="1"/>
          <p:nvPr/>
        </p:nvSpPr>
        <p:spPr>
          <a:xfrm>
            <a:off x="1347106" y="511175"/>
            <a:ext cx="7999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D0D0D"/>
                </a:solidFill>
                <a:effectLst/>
                <a:latin typeface="+mn-lt"/>
              </a:rPr>
              <a:t>Decarbonizing: a social purpose</a:t>
            </a:r>
            <a:endParaRPr lang="fr-BE" sz="3200" b="1" dirty="0">
              <a:latin typeface="+mn-lt"/>
            </a:endParaRPr>
          </a:p>
        </p:txBody>
      </p:sp>
      <p:pic>
        <p:nvPicPr>
          <p:cNvPr id="22" name="Image 21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0A0D2543-7A17-3ABC-769B-CB22A067BE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2"/>
          <a:stretch/>
        </p:blipFill>
        <p:spPr>
          <a:xfrm>
            <a:off x="3920455" y="5002942"/>
            <a:ext cx="637497" cy="548549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F5231D1-1C26-F0BA-3B68-DE0F0C9A27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6</a:t>
            </a:fld>
            <a:endParaRPr lang="fr-BE" spc="8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7CA457-EF58-19BE-FCFA-8D5BA218A651}"/>
              </a:ext>
            </a:extLst>
          </p:cNvPr>
          <p:cNvSpPr txBox="1"/>
          <p:nvPr/>
        </p:nvSpPr>
        <p:spPr>
          <a:xfrm>
            <a:off x="5698960" y="4123054"/>
            <a:ext cx="41507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2400" dirty="0">
                <a:latin typeface="+mn-lt"/>
              </a:rPr>
              <a:t>« </a:t>
            </a:r>
            <a:r>
              <a:rPr lang="en-US" sz="2400" dirty="0">
                <a:latin typeface="+mn-lt"/>
              </a:rPr>
              <a:t>Only</a:t>
            </a:r>
            <a:r>
              <a:rPr lang="fr-BE" sz="2400" dirty="0">
                <a:latin typeface="+mn-lt"/>
              </a:rPr>
              <a:t> » </a:t>
            </a:r>
            <a:r>
              <a:rPr lang="en-US" sz="2400" dirty="0">
                <a:latin typeface="+mn-lt"/>
              </a:rPr>
              <a:t>4.5 billion scheduled passengers boarded by the global airline industry in 2019. It is assumed that this corresponds to 866 million individuals.</a:t>
            </a:r>
          </a:p>
        </p:txBody>
      </p:sp>
    </p:spTree>
    <p:extLst>
      <p:ext uri="{BB962C8B-B14F-4D97-AF65-F5344CB8AC3E}">
        <p14:creationId xmlns:p14="http://schemas.microsoft.com/office/powerpoint/2010/main" val="228856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52CCEC32-513D-AB96-B328-7AC8C6A1FE1A}"/>
              </a:ext>
            </a:extLst>
          </p:cNvPr>
          <p:cNvSpPr txBox="1"/>
          <p:nvPr/>
        </p:nvSpPr>
        <p:spPr>
          <a:xfrm>
            <a:off x="1327772" y="521940"/>
            <a:ext cx="8037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Can we have planes emitting less or no CO</a:t>
            </a:r>
            <a:r>
              <a:rPr lang="fr-BE" sz="3200" b="1" baseline="-25000" dirty="0">
                <a:latin typeface="+mn-lt"/>
              </a:rPr>
              <a:t>2</a:t>
            </a:r>
            <a:r>
              <a:rPr lang="fr-BE" sz="3200" b="1" dirty="0">
                <a:latin typeface="+mn-lt"/>
              </a:rPr>
              <a:t>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C60429-8F85-69B9-9E96-3E84F0293833}"/>
              </a:ext>
            </a:extLst>
          </p:cNvPr>
          <p:cNvSpPr txBox="1"/>
          <p:nvPr/>
        </p:nvSpPr>
        <p:spPr>
          <a:xfrm>
            <a:off x="622300" y="1654175"/>
            <a:ext cx="10137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i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There are four ongoing strategies to reduce CO</a:t>
            </a:r>
            <a:r>
              <a:rPr lang="en-US" sz="2400" i="0" baseline="-250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i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emissions:</a:t>
            </a:r>
            <a:endParaRPr lang="fr-BE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6C750CB-F3F1-1A10-7969-154ACCFC5010}"/>
              </a:ext>
            </a:extLst>
          </p:cNvPr>
          <p:cNvSpPr txBox="1"/>
          <p:nvPr/>
        </p:nvSpPr>
        <p:spPr>
          <a:xfrm>
            <a:off x="622300" y="2663300"/>
            <a:ext cx="8534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sz="2400" dirty="0">
              <a:solidFill>
                <a:srgbClr val="0D0D0D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fr-BE" sz="2400" b="1" dirty="0">
                <a:latin typeface="+mn-lt"/>
                <a:cs typeface="Arial" panose="020B0604020202020204" pitchFamily="34" charset="0"/>
              </a:rPr>
              <a:t>1)  </a:t>
            </a:r>
            <a:r>
              <a:rPr lang="fr-BE" sz="2400" dirty="0">
                <a:latin typeface="+mn-lt"/>
                <a:cs typeface="Arial" panose="020B0604020202020204" pitchFamily="34" charset="0"/>
              </a:rPr>
              <a:t>Technical optimizations of airplanes;</a:t>
            </a:r>
          </a:p>
          <a:p>
            <a:pPr marL="342900" indent="-342900">
              <a:buFontTx/>
              <a:buAutoNum type="arabicParenR"/>
            </a:pPr>
            <a:endParaRPr lang="fr-BE" sz="3200" dirty="0">
              <a:latin typeface="+mn-lt"/>
              <a:cs typeface="Arial" panose="020B0604020202020204" pitchFamily="34" charset="0"/>
            </a:endParaRPr>
          </a:p>
          <a:p>
            <a:r>
              <a:rPr lang="fr-BE" sz="2400" b="1" dirty="0">
                <a:latin typeface="+mn-lt"/>
                <a:cs typeface="Arial" panose="020B0604020202020204" pitchFamily="34" charset="0"/>
              </a:rPr>
              <a:t>2)  </a:t>
            </a:r>
            <a:r>
              <a:rPr lang="fr-BE" sz="2400" dirty="0">
                <a:latin typeface="+mn-lt"/>
                <a:cs typeface="Arial" panose="020B0604020202020204" pitchFamily="34" charset="0"/>
              </a:rPr>
              <a:t>Carbon-neutral kerosene-powered airplanes;</a:t>
            </a:r>
          </a:p>
          <a:p>
            <a:pPr marL="342900" indent="-342900">
              <a:buFontTx/>
              <a:buAutoNum type="arabicParenR"/>
            </a:pPr>
            <a:endParaRPr lang="fr-BE" sz="3200" i="0" dirty="0">
              <a:solidFill>
                <a:srgbClr val="0D0D0D"/>
              </a:solidFill>
              <a:effectLst/>
              <a:latin typeface="+mn-lt"/>
              <a:cs typeface="Arial" panose="020B0604020202020204" pitchFamily="34" charset="0"/>
            </a:endParaRPr>
          </a:p>
          <a:p>
            <a:r>
              <a:rPr lang="fr-BE" sz="2400" b="1" i="0" dirty="0">
                <a:solidFill>
                  <a:srgbClr val="0D0D0D"/>
                </a:solidFill>
                <a:effectLst/>
                <a:latin typeface="+mn-lt"/>
                <a:cs typeface="Arial" panose="020B0604020202020204" pitchFamily="34" charset="0"/>
              </a:rPr>
              <a:t>3)  </a:t>
            </a:r>
            <a:r>
              <a:rPr lang="fr-BE" sz="2400" i="0" dirty="0">
                <a:solidFill>
                  <a:srgbClr val="0D0D0D"/>
                </a:solidFill>
                <a:effectLst/>
                <a:latin typeface="+mn-lt"/>
                <a:cs typeface="Arial" panose="020B0604020202020204" pitchFamily="34" charset="0"/>
              </a:rPr>
              <a:t>Hydrogen-powered airplanes;</a:t>
            </a:r>
            <a:endParaRPr lang="fr-BE" sz="2400" i="0" dirty="0">
              <a:solidFill>
                <a:srgbClr val="0D0D0D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endParaRPr lang="fr-BE" sz="3200" kern="100" dirty="0">
              <a:solidFill>
                <a:srgbClr val="0D0D0D"/>
              </a:solidFill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400" b="1" kern="1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4)  </a:t>
            </a: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Electric airplanes.</a:t>
            </a:r>
            <a:endParaRPr lang="en-GB" sz="2400" kern="100" dirty="0"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3846E02-7DF0-348C-4218-ACA8D48D882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7</a:t>
            </a:fld>
            <a:endParaRPr lang="fr-BE" spc="80" dirty="0"/>
          </a:p>
        </p:txBody>
      </p:sp>
    </p:spTree>
    <p:extLst>
      <p:ext uri="{BB962C8B-B14F-4D97-AF65-F5344CB8AC3E}">
        <p14:creationId xmlns:p14="http://schemas.microsoft.com/office/powerpoint/2010/main" val="360490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64B645D-4350-1E35-5157-B9572B43A195}"/>
              </a:ext>
            </a:extLst>
          </p:cNvPr>
          <p:cNvSpPr/>
          <p:nvPr/>
        </p:nvSpPr>
        <p:spPr>
          <a:xfrm>
            <a:off x="4989156" y="4372262"/>
            <a:ext cx="5730448" cy="303549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9DDFE1-CFBF-BEFC-925E-CE330D5E614E}"/>
              </a:ext>
            </a:extLst>
          </p:cNvPr>
          <p:cNvSpPr/>
          <p:nvPr/>
        </p:nvSpPr>
        <p:spPr>
          <a:xfrm>
            <a:off x="12700" y="1364922"/>
            <a:ext cx="5641192" cy="303549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DB8E18-F03D-1999-EE49-A344C7345ECE}"/>
              </a:ext>
            </a:extLst>
          </p:cNvPr>
          <p:cNvSpPr txBox="1"/>
          <p:nvPr/>
        </p:nvSpPr>
        <p:spPr>
          <a:xfrm>
            <a:off x="641932" y="468258"/>
            <a:ext cx="975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1) Technical optimization of airplanes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27E359-2CBC-564E-8BA8-2FAC429EE210}"/>
              </a:ext>
            </a:extLst>
          </p:cNvPr>
          <p:cNvSpPr txBox="1"/>
          <p:nvPr/>
        </p:nvSpPr>
        <p:spPr>
          <a:xfrm>
            <a:off x="641932" y="2233117"/>
            <a:ext cx="4347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The biomimetic coating AeroSHARK by Lufthansa Technik (2023, already operationnal).</a:t>
            </a:r>
            <a:endParaRPr lang="fr-BE" sz="2400" dirty="0">
              <a:latin typeface="+mn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563774-9220-79F2-EDD1-8B49DE129D90}"/>
              </a:ext>
            </a:extLst>
          </p:cNvPr>
          <p:cNvSpPr txBox="1"/>
          <p:nvPr/>
        </p:nvSpPr>
        <p:spPr>
          <a:xfrm>
            <a:off x="5657091" y="5484323"/>
            <a:ext cx="4418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latin typeface="+mn-lt"/>
                <a:cs typeface="Arial" panose="020B0604020202020204" pitchFamily="34" charset="0"/>
              </a:rPr>
              <a:t>Transonic Truss Braced Wing </a:t>
            </a:r>
            <a:r>
              <a:rPr lang="fr-BE" sz="2400" dirty="0" err="1">
                <a:latin typeface="+mn-lt"/>
                <a:cs typeface="Arial" panose="020B0604020202020204" pitchFamily="34" charset="0"/>
              </a:rPr>
              <a:t>developed</a:t>
            </a:r>
            <a:r>
              <a:rPr lang="fr-BE" sz="2400" dirty="0">
                <a:latin typeface="+mn-lt"/>
                <a:cs typeface="Arial" panose="020B0604020202020204" pitchFamily="34" charset="0"/>
              </a:rPr>
              <a:t> by Boeing (on-going).</a:t>
            </a:r>
          </a:p>
        </p:txBody>
      </p:sp>
      <p:pic>
        <p:nvPicPr>
          <p:cNvPr id="15" name="Picture 2" descr="Boeing TTBW, il nuovo concept di aereo in collaborazione con la Nasa">
            <a:extLst>
              <a:ext uri="{FF2B5EF4-FFF2-40B4-BE49-F238E27FC236}">
                <a16:creationId xmlns:a16="http://schemas.microsoft.com/office/drawing/2014/main" id="{75CE2F7E-1F94-1144-5983-749D75D5A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6"/>
          <a:stretch/>
        </p:blipFill>
        <p:spPr bwMode="auto">
          <a:xfrm>
            <a:off x="0" y="4389730"/>
            <a:ext cx="5034542" cy="30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ogether with BASF Coatings, Lufthansa Technik has succeeded in replicating the unique properties of sharkskin on a large area – the new surface film AeroSHARK will soon reduce kerosene consumption and thus CO2 emissions in air travel by tens of thousands of tons.">
            <a:extLst>
              <a:ext uri="{FF2B5EF4-FFF2-40B4-BE49-F238E27FC236}">
                <a16:creationId xmlns:a16="http://schemas.microsoft.com/office/drawing/2014/main" id="{75A744F9-DC6B-AD3F-366E-897F16C5F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4"/>
          <a:stretch/>
        </p:blipFill>
        <p:spPr bwMode="auto">
          <a:xfrm>
            <a:off x="5695725" y="1349375"/>
            <a:ext cx="5006517" cy="30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DDCDA2C-35C5-4A0F-0A80-E6364DF38182}"/>
              </a:ext>
            </a:extLst>
          </p:cNvPr>
          <p:cNvCxnSpPr>
            <a:cxnSpLocks/>
          </p:cNvCxnSpPr>
          <p:nvPr/>
        </p:nvCxnSpPr>
        <p:spPr>
          <a:xfrm>
            <a:off x="0" y="1349375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F8F3212-15B8-CDF8-6D4B-EED9721B8692}"/>
              </a:ext>
            </a:extLst>
          </p:cNvPr>
          <p:cNvCxnSpPr>
            <a:cxnSpLocks/>
          </p:cNvCxnSpPr>
          <p:nvPr/>
        </p:nvCxnSpPr>
        <p:spPr>
          <a:xfrm>
            <a:off x="-29740" y="4389731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F444DD4-60F3-E3EB-96B9-41DC4D9CCE72}"/>
              </a:ext>
            </a:extLst>
          </p:cNvPr>
          <p:cNvCxnSpPr>
            <a:cxnSpLocks/>
          </p:cNvCxnSpPr>
          <p:nvPr/>
        </p:nvCxnSpPr>
        <p:spPr>
          <a:xfrm>
            <a:off x="-17362" y="7437844"/>
            <a:ext cx="10719604" cy="29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585AC48-6EDF-30EF-8F29-C27C5C464CAD}"/>
              </a:ext>
            </a:extLst>
          </p:cNvPr>
          <p:cNvCxnSpPr>
            <a:cxnSpLocks/>
          </p:cNvCxnSpPr>
          <p:nvPr/>
        </p:nvCxnSpPr>
        <p:spPr>
          <a:xfrm>
            <a:off x="5695725" y="1349375"/>
            <a:ext cx="0" cy="30403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8E38A49-98E6-A900-C61A-A8330B039381}"/>
              </a:ext>
            </a:extLst>
          </p:cNvPr>
          <p:cNvCxnSpPr>
            <a:cxnSpLocks/>
          </p:cNvCxnSpPr>
          <p:nvPr/>
        </p:nvCxnSpPr>
        <p:spPr>
          <a:xfrm>
            <a:off x="5034542" y="4384875"/>
            <a:ext cx="0" cy="30403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B99F1FE-47D1-6030-3F32-3C95C249D3DB}"/>
              </a:ext>
            </a:extLst>
          </p:cNvPr>
          <p:cNvSpPr/>
          <p:nvPr/>
        </p:nvSpPr>
        <p:spPr>
          <a:xfrm>
            <a:off x="8394700" y="3882697"/>
            <a:ext cx="220979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45402D-BFF4-8CD5-8069-3151F554A5D4}"/>
              </a:ext>
            </a:extLst>
          </p:cNvPr>
          <p:cNvSpPr txBox="1"/>
          <p:nvPr/>
        </p:nvSpPr>
        <p:spPr>
          <a:xfrm>
            <a:off x="8318505" y="3882697"/>
            <a:ext cx="2285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BE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Swiss International Air Lines</a:t>
            </a:r>
            <a:endParaRPr lang="fr-B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Boeing 777-300ER with AeroSHARK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D31915-48A8-CCC8-C06F-FD701A18388B}"/>
              </a:ext>
            </a:extLst>
          </p:cNvPr>
          <p:cNvSpPr/>
          <p:nvPr/>
        </p:nvSpPr>
        <p:spPr>
          <a:xfrm>
            <a:off x="88900" y="7070921"/>
            <a:ext cx="2209799" cy="278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50CA8C5-9808-02F1-3148-47708B261803}"/>
              </a:ext>
            </a:extLst>
          </p:cNvPr>
          <p:cNvSpPr txBox="1"/>
          <p:nvPr/>
        </p:nvSpPr>
        <p:spPr>
          <a:xfrm>
            <a:off x="88900" y="7090009"/>
            <a:ext cx="23655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X-66A concept by Boeing and NASA</a:t>
            </a:r>
            <a:endParaRPr lang="fr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31EF7A4-06AA-1482-97C4-FE3FCCA415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8</a:t>
            </a:fld>
            <a:endParaRPr lang="fr-BE" spc="80" dirty="0"/>
          </a:p>
        </p:txBody>
      </p:sp>
    </p:spTree>
    <p:extLst>
      <p:ext uri="{BB962C8B-B14F-4D97-AF65-F5344CB8AC3E}">
        <p14:creationId xmlns:p14="http://schemas.microsoft.com/office/powerpoint/2010/main" val="135268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D0EFE8A-D5DA-82A1-7033-77966EECFC9E}"/>
              </a:ext>
            </a:extLst>
          </p:cNvPr>
          <p:cNvSpPr txBox="1"/>
          <p:nvPr/>
        </p:nvSpPr>
        <p:spPr>
          <a:xfrm>
            <a:off x="622300" y="2536541"/>
            <a:ext cx="10515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    </a:t>
            </a:r>
            <a:r>
              <a:rPr lang="en-US" sz="24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iofuels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</a:p>
          <a:p>
            <a:pPr marL="457200" indent="-457200">
              <a:buAutoNum type="arabicParenR"/>
            </a:pPr>
            <a:endParaRPr lang="en-US" sz="2400" b="0" i="0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    I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nvolving the cultivation of plants rich in oils/sugars.</a:t>
            </a:r>
          </a:p>
          <a:p>
            <a:endParaRPr lang="en-US" sz="1200" b="0" i="0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r>
              <a:rPr lang="en-US" sz="2400" b="0" i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       The CO</a:t>
            </a:r>
            <a:r>
              <a:rPr lang="en-US" sz="2400" b="0" i="0" baseline="-250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emitted when burning the biofuels is “cancelle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 out”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    by the absorption of CO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by plants during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growth.</a:t>
            </a:r>
            <a:endParaRPr lang="fr-BE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779B41-0465-EE83-21D6-EFED955810D6}"/>
              </a:ext>
            </a:extLst>
          </p:cNvPr>
          <p:cNvSpPr txBox="1"/>
          <p:nvPr/>
        </p:nvSpPr>
        <p:spPr>
          <a:xfrm>
            <a:off x="622300" y="5113715"/>
            <a:ext cx="9677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D0D0D"/>
                </a:solidFill>
                <a:latin typeface="+mn-lt"/>
                <a:cs typeface="Arial" panose="020B0604020202020204" pitchFamily="34" charset="0"/>
              </a:rPr>
              <a:t>2.    </a:t>
            </a:r>
            <a:r>
              <a:rPr lang="en-US" sz="2400" b="1" i="0" u="sng" dirty="0">
                <a:solidFill>
                  <a:srgbClr val="0D0D0D"/>
                </a:solidFill>
                <a:effectLst/>
                <a:latin typeface="+mn-lt"/>
                <a:cs typeface="Arial" panose="020B0604020202020204" pitchFamily="34" charset="0"/>
              </a:rPr>
              <a:t>Fischer-Tropsch synthesis</a:t>
            </a:r>
            <a:r>
              <a:rPr lang="en-US" sz="2400" dirty="0">
                <a:solidFill>
                  <a:srgbClr val="0D0D0D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buAutoNum type="arabicParenR" startAt="2"/>
            </a:pPr>
            <a:endParaRPr lang="en-US" sz="2400" dirty="0">
              <a:solidFill>
                <a:srgbClr val="0D0D0D"/>
              </a:solidFill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rgbClr val="0D0D0D"/>
                </a:solidFill>
                <a:latin typeface="+mn-lt"/>
                <a:cs typeface="Arial" panose="020B0604020202020204" pitchFamily="34" charset="0"/>
              </a:rPr>
              <a:t>       C</a:t>
            </a:r>
            <a:r>
              <a:rPr lang="en-US" sz="2400" b="0" i="0" dirty="0">
                <a:solidFill>
                  <a:srgbClr val="0D0D0D"/>
                </a:solidFill>
                <a:effectLst/>
                <a:latin typeface="+mn-lt"/>
                <a:cs typeface="Arial" panose="020B0604020202020204" pitchFamily="34" charset="0"/>
              </a:rPr>
              <a:t>hemical process used to convert a mixture of carbon dioxide (CO</a:t>
            </a:r>
            <a:r>
              <a:rPr lang="en-US" sz="2400" b="0" i="0" baseline="-25000" dirty="0">
                <a:solidFill>
                  <a:srgbClr val="0D0D0D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b="0" i="0" dirty="0">
                <a:solidFill>
                  <a:srgbClr val="0D0D0D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US" sz="2400" dirty="0">
                <a:solidFill>
                  <a:srgbClr val="0D0D0D"/>
                </a:solidFill>
                <a:latin typeface="+mn-lt"/>
                <a:cs typeface="Arial" panose="020B0604020202020204" pitchFamily="34" charset="0"/>
              </a:rPr>
              <a:t>       </a:t>
            </a:r>
            <a:r>
              <a:rPr lang="en-US" sz="2400" b="0" i="0" dirty="0">
                <a:solidFill>
                  <a:srgbClr val="0D0D0D"/>
                </a:solidFill>
                <a:effectLst/>
                <a:latin typeface="+mn-lt"/>
                <a:cs typeface="Arial" panose="020B0604020202020204" pitchFamily="34" charset="0"/>
              </a:rPr>
              <a:t>and hydrogen (H</a:t>
            </a:r>
            <a:r>
              <a:rPr lang="en-US" sz="2400" b="0" i="0" baseline="-25000" dirty="0">
                <a:solidFill>
                  <a:srgbClr val="0D0D0D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b="0" i="0" dirty="0">
                <a:solidFill>
                  <a:srgbClr val="0D0D0D"/>
                </a:solidFill>
                <a:effectLst/>
                <a:latin typeface="+mn-lt"/>
                <a:cs typeface="Arial" panose="020B0604020202020204" pitchFamily="34" charset="0"/>
              </a:rPr>
              <a:t>) into </a:t>
            </a:r>
            <a:r>
              <a:rPr lang="fr-BE" sz="2400" dirty="0" err="1">
                <a:latin typeface="+mn-lt"/>
                <a:cs typeface="Arial" panose="020B0604020202020204" pitchFamily="34" charset="0"/>
              </a:rPr>
              <a:t>carbon</a:t>
            </a:r>
            <a:r>
              <a:rPr lang="fr-BE" sz="2400" dirty="0">
                <a:latin typeface="+mn-lt"/>
                <a:cs typeface="Arial" panose="020B0604020202020204" pitchFamily="34" charset="0"/>
              </a:rPr>
              <a:t>-neutral</a:t>
            </a:r>
            <a:r>
              <a:rPr lang="en-US" sz="2400" b="0" i="0" dirty="0">
                <a:solidFill>
                  <a:srgbClr val="0D0D0D"/>
                </a:solidFill>
                <a:effectLst/>
                <a:latin typeface="+mn-lt"/>
                <a:cs typeface="Arial" panose="020B0604020202020204" pitchFamily="34" charset="0"/>
              </a:rPr>
              <a:t> kerosene.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9260E4-57B4-262F-6046-1B0269C3EF72}"/>
              </a:ext>
            </a:extLst>
          </p:cNvPr>
          <p:cNvSpPr txBox="1"/>
          <p:nvPr/>
        </p:nvSpPr>
        <p:spPr>
          <a:xfrm>
            <a:off x="812800" y="372864"/>
            <a:ext cx="9067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latin typeface="+mn-lt"/>
              </a:rPr>
              <a:t>2) Carbon-neutral kerosene-powered airplanes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FE5C09-9438-F47D-007E-D8325363ACCF}"/>
              </a:ext>
            </a:extLst>
          </p:cNvPr>
          <p:cNvSpPr txBox="1"/>
          <p:nvPr/>
        </p:nvSpPr>
        <p:spPr>
          <a:xfrm>
            <a:off x="622300" y="1573510"/>
            <a:ext cx="86827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latin typeface="+mn-lt"/>
                <a:cs typeface="Arial" panose="020B0604020202020204" pitchFamily="34" charset="0"/>
              </a:rPr>
              <a:t>Two methods are considered to </a:t>
            </a:r>
            <a:r>
              <a:rPr lang="fr-BE" sz="2400" dirty="0" err="1">
                <a:latin typeface="+mn-lt"/>
                <a:cs typeface="Arial" panose="020B0604020202020204" pitchFamily="34" charset="0"/>
              </a:rPr>
              <a:t>produce</a:t>
            </a:r>
            <a:r>
              <a:rPr lang="fr-BE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+mn-lt"/>
                <a:cs typeface="Arial" panose="020B0604020202020204" pitchFamily="34" charset="0"/>
              </a:rPr>
              <a:t>carbon-neutral</a:t>
            </a:r>
            <a:r>
              <a:rPr lang="fr-BE" sz="2400" dirty="0">
                <a:latin typeface="+mn-lt"/>
                <a:cs typeface="Arial" panose="020B0604020202020204" pitchFamily="34" charset="0"/>
              </a:rPr>
              <a:t> kerosene: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EDFA63-F72F-51C0-8999-33DB9BF55A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144125" y="7613016"/>
            <a:ext cx="307975" cy="213359"/>
          </a:xfrm>
        </p:spPr>
        <p:txBody>
          <a:bodyPr/>
          <a:lstStyle/>
          <a:p>
            <a:pPr marL="38100">
              <a:lnSpc>
                <a:spcPts val="1560"/>
              </a:lnSpc>
            </a:pPr>
            <a:fld id="{81D60167-4931-47E6-BA6A-407CBD079E47}" type="slidenum">
              <a:rPr lang="fr-BE" spc="80" smtClean="0"/>
              <a:t>9</a:t>
            </a:fld>
            <a:endParaRPr lang="fr-BE" spc="80" dirty="0"/>
          </a:p>
        </p:txBody>
      </p:sp>
    </p:spTree>
    <p:extLst>
      <p:ext uri="{BB962C8B-B14F-4D97-AF65-F5344CB8AC3E}">
        <p14:creationId xmlns:p14="http://schemas.microsoft.com/office/powerpoint/2010/main" val="186162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4232</TotalTime>
  <Words>1069</Words>
  <Application>Microsoft Office PowerPoint</Application>
  <PresentationFormat>Personnalisé</PresentationFormat>
  <Paragraphs>146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Aptos</vt:lpstr>
      <vt:lpstr>Arial</vt:lpstr>
      <vt:lpstr>Arial Rounded MT Bold</vt:lpstr>
      <vt:lpstr>Calibri</vt:lpstr>
      <vt:lpstr>Söhne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world's first large-scale Direct Air Capture unit was launched in Iceland in 2021.  Capture capacity: up to 4,000 tons of CO₂ per year.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Batteries with much higher energy densities are on the way. Some cutting-edge battery developers such as CATL and Amprius have already hit the 500 Wh/kg threshold. We have insight into new battery chemistries that could reach                        1,000 Wh/kg. With such batteries, one could think about having electric airplanes with 3,000 km of range soon.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energy</dc:title>
  <dc:creator>Damien Ernst</dc:creator>
  <cp:lastModifiedBy>Damien Ernst</cp:lastModifiedBy>
  <cp:revision>76</cp:revision>
  <dcterms:created xsi:type="dcterms:W3CDTF">2024-01-26T06:18:23Z</dcterms:created>
  <dcterms:modified xsi:type="dcterms:W3CDTF">2024-03-24T15:41:25Z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2019-02-02T00:00:00Z</vt:filetime>
  </property>
  <property fmtid="{D5CDD505-2E9C-101B-9397-08002B2CF9AE}" pid="3" name="Creator">
    <vt:lpwstr>TeX</vt:lpwstr>
  </property>
  <property fmtid="{D5CDD505-2E9C-101B-9397-08002B2CF9AE}" pid="4" name="LastSaved">
    <vt:filetime>2024-01-26T00:00:00Z</vt:filetime>
  </property>
  <property fmtid="{D5CDD505-2E9C-101B-9397-08002B2CF9AE}" pid="5" name="PTEX.Fullbanner">
    <vt:lpwstr>This is pdfTeX, Version 3.14159265-2.6-1.40.19 (TeX Live 2018/Cygwin) kpathsea version 6.3.0</vt:lpwstr>
  </property>
  <property fmtid="{D5CDD505-2E9C-101B-9397-08002B2CF9AE}" pid="6" name="Producer">
    <vt:lpwstr>3-Heights(TM) PDF Security Shell 4.8.25.2 (http://www.pdf-tools.com)</vt:lpwstr>
  </property>
</Properties>
</file>