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705" r:id="rId2"/>
    <p:sldMasterId id="2147483711" r:id="rId3"/>
    <p:sldMasterId id="214748372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74" r:id="rId7"/>
    <p:sldId id="273" r:id="rId8"/>
    <p:sldId id="265" r:id="rId9"/>
    <p:sldId id="275" r:id="rId10"/>
    <p:sldId id="262" r:id="rId11"/>
    <p:sldId id="263" r:id="rId12"/>
    <p:sldId id="269" r:id="rId13"/>
    <p:sldId id="271" r:id="rId14"/>
    <p:sldId id="270" r:id="rId15"/>
    <p:sldId id="266" r:id="rId16"/>
    <p:sldId id="264" r:id="rId17"/>
  </p:sldIdLst>
  <p:sldSz cx="13444538" cy="7562850"/>
  <p:notesSz cx="6858000" cy="9144000"/>
  <p:defaultTextStyle>
    <a:defPPr>
      <a:defRPr lang="en-US"/>
    </a:defPPr>
    <a:lvl1pPr marL="0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Enrich" initials="ME" lastIdx="1" clrIdx="0">
    <p:extLst>
      <p:ext uri="{19B8F6BF-5375-455C-9EA6-DF929625EA0E}">
        <p15:presenceInfo xmlns:p15="http://schemas.microsoft.com/office/powerpoint/2012/main" userId="S::MEnrich@ivascular.global::58d49d52-a899-42da-98a8-0c9a56c9c2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779"/>
    <a:srgbClr val="E80F76"/>
    <a:srgbClr val="761F36"/>
    <a:srgbClr val="762037"/>
    <a:srgbClr val="145CA1"/>
    <a:srgbClr val="2CA95A"/>
    <a:srgbClr val="28377A"/>
    <a:srgbClr val="D0CDD1"/>
    <a:srgbClr val="A01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37"/>
    <p:restoredTop sz="94705"/>
  </p:normalViewPr>
  <p:slideViewPr>
    <p:cSldViewPr snapToGrid="0" snapToObjects="1">
      <p:cViewPr varScale="1">
        <p:scale>
          <a:sx n="78" d="100"/>
          <a:sy n="78" d="100"/>
        </p:scale>
        <p:origin x="893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9" d="100"/>
          <a:sy n="119" d="100"/>
        </p:scale>
        <p:origin x="56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0E779DBC-25B1-4BAA-86A0-D17F1299B7C5}"/>
    <pc:docChg chg="custSel modSld">
      <pc:chgData name="Arnaud Kerzmann" userId="905c2296cb856666" providerId="LiveId" clId="{0E779DBC-25B1-4BAA-86A0-D17F1299B7C5}" dt="2024-03-18T22:01:30.249" v="4" actId="5793"/>
      <pc:docMkLst>
        <pc:docMk/>
      </pc:docMkLst>
      <pc:sldChg chg="modSp mod delCm">
        <pc:chgData name="Arnaud Kerzmann" userId="905c2296cb856666" providerId="LiveId" clId="{0E779DBC-25B1-4BAA-86A0-D17F1299B7C5}" dt="2024-03-18T22:00:58.584" v="1" actId="20577"/>
        <pc:sldMkLst>
          <pc:docMk/>
          <pc:sldMk cId="2147289238" sldId="264"/>
        </pc:sldMkLst>
        <pc:spChg chg="mod">
          <ac:chgData name="Arnaud Kerzmann" userId="905c2296cb856666" providerId="LiveId" clId="{0E779DBC-25B1-4BAA-86A0-D17F1299B7C5}" dt="2024-03-18T22:00:58.584" v="1" actId="20577"/>
          <ac:spMkLst>
            <pc:docMk/>
            <pc:sldMk cId="2147289238" sldId="264"/>
            <ac:spMk id="2" creationId="{5168CD41-6D75-8BE6-5BFD-22D54497214E}"/>
          </ac:spMkLst>
        </pc:spChg>
      </pc:sldChg>
      <pc:sldChg chg="modSp mod">
        <pc:chgData name="Arnaud Kerzmann" userId="905c2296cb856666" providerId="LiveId" clId="{0E779DBC-25B1-4BAA-86A0-D17F1299B7C5}" dt="2024-03-18T22:01:30.249" v="4" actId="5793"/>
        <pc:sldMkLst>
          <pc:docMk/>
          <pc:sldMk cId="3475829683" sldId="269"/>
        </pc:sldMkLst>
        <pc:spChg chg="mod">
          <ac:chgData name="Arnaud Kerzmann" userId="905c2296cb856666" providerId="LiveId" clId="{0E779DBC-25B1-4BAA-86A0-D17F1299B7C5}" dt="2024-03-18T22:01:30.249" v="4" actId="5793"/>
          <ac:spMkLst>
            <pc:docMk/>
            <pc:sldMk cId="3475829683" sldId="269"/>
            <ac:spMk id="2" creationId="{3519D5FE-BD3B-47D5-9087-5255A8286C6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4BE72-3B5B-8542-819C-A008863EA12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53A9E-5121-6F4E-8DA8-962B6B8DC50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85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C1F52-B9AA-CD45-9DED-39B1116CA2A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36393-4193-C247-B50B-4BC87D0074F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36393-4193-C247-B50B-4BC87D007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4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2220B-4D72-3D45-BC1A-D1BD294B28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5869" y="4165875"/>
            <a:ext cx="6854282" cy="696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5030" b="1" i="0">
                <a:solidFill>
                  <a:srgbClr val="203779"/>
                </a:solidFill>
                <a:latin typeface="Aeroportal" panose="020B0503040000000003" pitchFamily="34" charset="77"/>
              </a:defRPr>
            </a:lvl1pPr>
            <a:lvl2pPr marL="634032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2pPr>
            <a:lvl3pPr marL="1268063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3pPr>
            <a:lvl4pPr marL="1902096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4pPr>
            <a:lvl5pPr marL="2536127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5pPr>
          </a:lstStyle>
          <a:p>
            <a:pPr lvl="0"/>
            <a:r>
              <a:rPr lang="en-US" dirty="0"/>
              <a:t>Insert Presentation Title</a:t>
            </a:r>
            <a:endParaRPr lang="es-E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3D649E0-E87C-E244-B362-D6D1CF59DB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869" y="5059563"/>
            <a:ext cx="6854282" cy="41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018" b="0" i="0">
                <a:solidFill>
                  <a:srgbClr val="E80F76"/>
                </a:solidFill>
                <a:latin typeface="Aeroportal" panose="020B0503040000000003" pitchFamily="34" charset="77"/>
              </a:defRPr>
            </a:lvl1pPr>
            <a:lvl2pPr marL="634032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2pPr>
            <a:lvl3pPr marL="1268063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3pPr>
            <a:lvl4pPr marL="1902096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4pPr>
            <a:lvl5pPr marL="2536127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5pPr>
          </a:lstStyle>
          <a:p>
            <a:pPr lvl="0"/>
            <a:r>
              <a:rPr lang="en-US" dirty="0"/>
              <a:t>Insert Speaker Name and Country</a:t>
            </a:r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C897E-F5E5-1D48-BC45-87CD46F5B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6140" y="896644"/>
            <a:ext cx="3253739" cy="17704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9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0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0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1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94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75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73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87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2220B-4D72-3D45-BC1A-D1BD294B28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5869" y="4165875"/>
            <a:ext cx="6854282" cy="696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5030" b="1" i="0">
                <a:solidFill>
                  <a:srgbClr val="203779"/>
                </a:solidFill>
                <a:latin typeface="Aeroportal" panose="020B0503040000000003" pitchFamily="34" charset="77"/>
              </a:defRPr>
            </a:lvl1pPr>
            <a:lvl2pPr marL="634032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2pPr>
            <a:lvl3pPr marL="1268063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3pPr>
            <a:lvl4pPr marL="1902096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4pPr>
            <a:lvl5pPr marL="2536127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5pPr>
          </a:lstStyle>
          <a:p>
            <a:pPr lvl="0"/>
            <a:r>
              <a:rPr lang="en-US" dirty="0"/>
              <a:t>Insert Presentation Title</a:t>
            </a:r>
            <a:endParaRPr lang="es-E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3D649E0-E87C-E244-B362-D6D1CF59DB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869" y="5059563"/>
            <a:ext cx="6854282" cy="41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018" b="0" i="0">
                <a:solidFill>
                  <a:srgbClr val="E80F76"/>
                </a:solidFill>
                <a:latin typeface="Aeroportal" panose="020B0503040000000003" pitchFamily="34" charset="77"/>
              </a:defRPr>
            </a:lvl1pPr>
            <a:lvl2pPr marL="634032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2pPr>
            <a:lvl3pPr marL="1268063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3pPr>
            <a:lvl4pPr marL="1902096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4pPr>
            <a:lvl5pPr marL="2536127" indent="0" algn="ctr">
              <a:buNone/>
              <a:defRPr>
                <a:solidFill>
                  <a:srgbClr val="E80F76"/>
                </a:solidFill>
                <a:latin typeface="Aeroportal" panose="020B0503040000000003" pitchFamily="34" charset="77"/>
              </a:defRPr>
            </a:lvl5pPr>
          </a:lstStyle>
          <a:p>
            <a:pPr lvl="0"/>
            <a:r>
              <a:rPr lang="en-US" dirty="0"/>
              <a:t>Insert Speaker Name</a:t>
            </a:r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C897E-F5E5-1D48-BC45-87CD46F5B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5775" y="896644"/>
            <a:ext cx="2954104" cy="17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9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5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Left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E862A2F-C264-D049-8302-27958215EC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25998" y="1393794"/>
            <a:ext cx="861854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C5F944A-E1C4-3F4E-8BBE-D5DB212A5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5342D1-E988-5C45-AF42-42518DE20CA8}"/>
              </a:ext>
            </a:extLst>
          </p:cNvPr>
          <p:cNvCxnSpPr>
            <a:cxnSpLocks/>
          </p:cNvCxnSpPr>
          <p:nvPr userDrawn="1"/>
        </p:nvCxnSpPr>
        <p:spPr>
          <a:xfrm flipH="1">
            <a:off x="549889" y="980404"/>
            <a:ext cx="12894649" cy="0"/>
          </a:xfrm>
          <a:prstGeom prst="line">
            <a:avLst/>
          </a:prstGeom>
          <a:ln w="50800">
            <a:gradFill>
              <a:gsLst>
                <a:gs pos="0">
                  <a:srgbClr val="203779"/>
                </a:gs>
                <a:gs pos="100000">
                  <a:srgbClr val="E80F7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4">
            <a:extLst>
              <a:ext uri="{FF2B5EF4-FFF2-40B4-BE49-F238E27FC236}">
                <a16:creationId xmlns:a16="http://schemas.microsoft.com/office/drawing/2014/main" id="{F214AF7C-3746-EC4F-9382-E4E2E147229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9888" y="266299"/>
            <a:ext cx="12368629" cy="78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5970">
              <a:lnSpc>
                <a:spcPct val="100000"/>
              </a:lnSpc>
              <a:spcBef>
                <a:spcPts val="126"/>
              </a:spcBef>
              <a:defRPr sz="5533" b="0" i="0" baseline="0">
                <a:solidFill>
                  <a:srgbClr val="203779"/>
                </a:solidFill>
                <a:latin typeface="Aeroportal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030" spc="-57" dirty="0" err="1"/>
              <a:t>Add</a:t>
            </a:r>
            <a:r>
              <a:rPr lang="es-ES" sz="5030" spc="-57" dirty="0"/>
              <a:t> a </a:t>
            </a:r>
            <a:r>
              <a:rPr lang="es-ES" sz="5030" spc="-57" dirty="0" err="1"/>
              <a:t>title</a:t>
            </a:r>
            <a:endParaRPr sz="503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07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4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89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38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53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3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202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06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73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6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+ 2 Columns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2E525E3-10A5-5B4D-9D91-4FFEEDF38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5039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D309906-2B65-E445-93A8-47EA35C87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0188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3EF6900-D61C-CD4B-BDE7-F188FB69C1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5858" y="1393794"/>
            <a:ext cx="3832380" cy="48827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E8CF6F4-CE87-9A4B-9D21-FFD9135A0A1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9888" y="266299"/>
            <a:ext cx="12368629" cy="78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5970">
              <a:lnSpc>
                <a:spcPct val="100000"/>
              </a:lnSpc>
              <a:spcBef>
                <a:spcPts val="126"/>
              </a:spcBef>
              <a:defRPr sz="5533" b="0" i="0" baseline="0">
                <a:solidFill>
                  <a:srgbClr val="203779"/>
                </a:solidFill>
                <a:latin typeface="Aeroportal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030" spc="-57" dirty="0" err="1"/>
              <a:t>Add</a:t>
            </a:r>
            <a:r>
              <a:rPr lang="es-ES" sz="5030" spc="-57" dirty="0"/>
              <a:t> a </a:t>
            </a:r>
            <a:r>
              <a:rPr lang="es-ES" sz="5030" spc="-57" dirty="0" err="1"/>
              <a:t>title</a:t>
            </a:r>
            <a:endParaRPr sz="5030" dirty="0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1E67CC60-67C3-45F3-8F42-A3EFFDB38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549889" y="980404"/>
            <a:ext cx="12894649" cy="0"/>
          </a:xfrm>
          <a:prstGeom prst="line">
            <a:avLst/>
          </a:prstGeom>
          <a:ln w="50800">
            <a:gradFill>
              <a:gsLst>
                <a:gs pos="0">
                  <a:srgbClr val="203779"/>
                </a:gs>
                <a:gs pos="100000">
                  <a:srgbClr val="E80F7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 Left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E862A2F-C264-D049-8302-27958215EC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25998" y="1393794"/>
            <a:ext cx="861854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C5F944A-E1C4-3F4E-8BBE-D5DB212A5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5342D1-E988-5C45-AF42-42518DE20CA8}"/>
              </a:ext>
            </a:extLst>
          </p:cNvPr>
          <p:cNvCxnSpPr>
            <a:cxnSpLocks/>
          </p:cNvCxnSpPr>
          <p:nvPr userDrawn="1"/>
        </p:nvCxnSpPr>
        <p:spPr>
          <a:xfrm flipH="1">
            <a:off x="549889" y="980404"/>
            <a:ext cx="12894649" cy="0"/>
          </a:xfrm>
          <a:prstGeom prst="line">
            <a:avLst/>
          </a:prstGeom>
          <a:ln w="50800">
            <a:gradFill>
              <a:gsLst>
                <a:gs pos="0">
                  <a:srgbClr val="203779"/>
                </a:gs>
                <a:gs pos="100000">
                  <a:srgbClr val="E80F7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ject 4">
            <a:extLst>
              <a:ext uri="{FF2B5EF4-FFF2-40B4-BE49-F238E27FC236}">
                <a16:creationId xmlns:a16="http://schemas.microsoft.com/office/drawing/2014/main" id="{F214AF7C-3746-EC4F-9382-E4E2E147229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9888" y="266299"/>
            <a:ext cx="12368629" cy="78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5970">
              <a:lnSpc>
                <a:spcPct val="100000"/>
              </a:lnSpc>
              <a:spcBef>
                <a:spcPts val="126"/>
              </a:spcBef>
              <a:defRPr sz="5533" b="0" i="0" baseline="0">
                <a:solidFill>
                  <a:srgbClr val="203779"/>
                </a:solidFill>
                <a:latin typeface="Aeroportal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030" spc="-57" dirty="0" err="1"/>
              <a:t>Add</a:t>
            </a:r>
            <a:r>
              <a:rPr lang="es-ES" sz="5030" spc="-57" dirty="0"/>
              <a:t> a </a:t>
            </a:r>
            <a:r>
              <a:rPr lang="es-ES" sz="5030" spc="-57" dirty="0" err="1"/>
              <a:t>title</a:t>
            </a:r>
            <a:endParaRPr sz="5030" dirty="0"/>
          </a:p>
        </p:txBody>
      </p:sp>
    </p:spTree>
    <p:extLst>
      <p:ext uri="{BB962C8B-B14F-4D97-AF65-F5344CB8AC3E}">
        <p14:creationId xmlns:p14="http://schemas.microsoft.com/office/powerpoint/2010/main" val="667658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 + 2 Columns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2E525E3-10A5-5B4D-9D91-4FFEEDF38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5039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2D309906-2B65-E445-93A8-47EA35C87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0188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3EF6900-D61C-CD4B-BDE7-F188FB69C1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5858" y="1393794"/>
            <a:ext cx="3832380" cy="48827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E8CF6F4-CE87-9A4B-9D21-FFD9135A0A1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9888" y="266299"/>
            <a:ext cx="12368629" cy="78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5970">
              <a:lnSpc>
                <a:spcPct val="100000"/>
              </a:lnSpc>
              <a:spcBef>
                <a:spcPts val="126"/>
              </a:spcBef>
              <a:defRPr sz="5533" b="0" i="0" baseline="0">
                <a:solidFill>
                  <a:srgbClr val="203779"/>
                </a:solidFill>
                <a:latin typeface="Aeroportal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030" spc="-57" dirty="0" err="1"/>
              <a:t>Add</a:t>
            </a:r>
            <a:r>
              <a:rPr lang="es-ES" sz="5030" spc="-57" dirty="0"/>
              <a:t> a </a:t>
            </a:r>
            <a:r>
              <a:rPr lang="es-ES" sz="5030" spc="-57" dirty="0" err="1"/>
              <a:t>title</a:t>
            </a:r>
            <a:endParaRPr sz="5030" dirty="0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1E67CC60-67C3-45F3-8F42-A3EFFDB38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549889" y="980404"/>
            <a:ext cx="12894649" cy="0"/>
          </a:xfrm>
          <a:prstGeom prst="line">
            <a:avLst/>
          </a:prstGeom>
          <a:ln w="50800">
            <a:gradFill>
              <a:gsLst>
                <a:gs pos="0">
                  <a:srgbClr val="203779"/>
                </a:gs>
                <a:gs pos="100000">
                  <a:srgbClr val="E80F7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6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E3BBD7-18BA-F947-AB3B-08905C8694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5039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B80FA6E-7D5F-AE4B-8BC5-E759B6926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0188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2F75D3-DE7A-F845-89B0-A6DBB32D64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858" y="1393794"/>
            <a:ext cx="3838331" cy="488271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charset="0"/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34032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2pPr>
            <a:lvl3pPr marL="1268063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3pPr>
            <a:lvl4pPr marL="1902096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4pPr>
            <a:lvl5pPr marL="2536127" indent="0" algn="l">
              <a:buFont typeface="Arial" charset="0"/>
              <a:buNone/>
              <a:defRPr sz="1509" b="0" i="0">
                <a:latin typeface="Roboto Light" charset="0"/>
                <a:ea typeface="Roboto Light" charset="0"/>
                <a:cs typeface="Roboto Light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EF8D21AC-E50A-9945-A99F-E2D10C083A3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9888" y="266299"/>
            <a:ext cx="12368629" cy="78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5970">
              <a:lnSpc>
                <a:spcPct val="100000"/>
              </a:lnSpc>
              <a:spcBef>
                <a:spcPts val="126"/>
              </a:spcBef>
              <a:defRPr sz="5533" b="0" i="0" baseline="0">
                <a:solidFill>
                  <a:srgbClr val="203779"/>
                </a:solidFill>
                <a:latin typeface="Aeroportal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5030" spc="-57" dirty="0" err="1"/>
              <a:t>Add</a:t>
            </a:r>
            <a:r>
              <a:rPr lang="es-ES" sz="5030" spc="-57" dirty="0"/>
              <a:t> a </a:t>
            </a:r>
            <a:r>
              <a:rPr lang="es-ES" sz="5030" spc="-57" dirty="0" err="1"/>
              <a:t>title</a:t>
            </a:r>
            <a:endParaRPr sz="50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B8A918DA-2769-F648-887F-EB08C26C01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4368415" cy="62765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C1101C8A-66C1-6246-B718-30D845BAEF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25998" y="2"/>
            <a:ext cx="8618541" cy="62765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61" b="0" i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Special Slid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6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40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2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8C0C78-0F1A-D049-870F-F260ADAF9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184" r="13530"/>
          <a:stretch/>
        </p:blipFill>
        <p:spPr>
          <a:xfrm>
            <a:off x="1" y="-2"/>
            <a:ext cx="7205381" cy="75628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2A151F-3435-E54F-A973-A454D1C3A433}"/>
              </a:ext>
            </a:extLst>
          </p:cNvPr>
          <p:cNvSpPr/>
          <p:nvPr userDrawn="1"/>
        </p:nvSpPr>
        <p:spPr>
          <a:xfrm>
            <a:off x="3795531" y="1"/>
            <a:ext cx="3409851" cy="7562849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65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47F78-A404-214E-BB16-4C3624A29F5A}"/>
              </a:ext>
            </a:extLst>
          </p:cNvPr>
          <p:cNvSpPr txBox="1"/>
          <p:nvPr userDrawn="1"/>
        </p:nvSpPr>
        <p:spPr>
          <a:xfrm>
            <a:off x="3312709" y="7193919"/>
            <a:ext cx="2454198" cy="232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9" b="0" i="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Barcelona 14</a:t>
            </a:r>
            <a:r>
              <a:rPr lang="en-US" sz="1509" b="0" i="0" baseline="3000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 /15</a:t>
            </a:r>
            <a:r>
              <a:rPr lang="en-US" sz="1509" b="0" i="0" baseline="3000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  March 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E45547-D9B0-443A-AFCA-ADEC53831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5700"/>
          <a:stretch/>
        </p:blipFill>
        <p:spPr>
          <a:xfrm>
            <a:off x="11134725" y="6733718"/>
            <a:ext cx="2028346" cy="6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1268063" rtl="0" eaLnBrk="1" latinLnBrk="0" hangingPunct="1">
        <a:lnSpc>
          <a:spcPct val="90000"/>
        </a:lnSpc>
        <a:spcBef>
          <a:spcPct val="0"/>
        </a:spcBef>
        <a:buNone/>
        <a:defRPr sz="61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7016" indent="-317016" algn="l" defTabSz="1268063" rtl="0" eaLnBrk="1" latinLnBrk="0" hangingPunct="1">
        <a:lnSpc>
          <a:spcPct val="90000"/>
        </a:lnSpc>
        <a:spcBef>
          <a:spcPts val="1387"/>
        </a:spcBef>
        <a:buFont typeface="Arial" panose="020B0604020202020204" pitchFamily="34" charset="0"/>
        <a:buChar char="•"/>
        <a:defRPr sz="3883" kern="1200">
          <a:solidFill>
            <a:schemeClr val="tx1"/>
          </a:solidFill>
          <a:latin typeface="+mn-lt"/>
          <a:ea typeface="+mn-ea"/>
          <a:cs typeface="+mn-cs"/>
        </a:defRPr>
      </a:lvl1pPr>
      <a:lvl2pPr marL="951047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3329" kern="1200">
          <a:solidFill>
            <a:schemeClr val="tx1"/>
          </a:solidFill>
          <a:latin typeface="+mn-lt"/>
          <a:ea typeface="+mn-ea"/>
          <a:cs typeface="+mn-cs"/>
        </a:defRPr>
      </a:lvl2pPr>
      <a:lvl3pPr marL="1585079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774" kern="1200">
          <a:solidFill>
            <a:schemeClr val="tx1"/>
          </a:solidFill>
          <a:latin typeface="+mn-lt"/>
          <a:ea typeface="+mn-ea"/>
          <a:cs typeface="+mn-cs"/>
        </a:defRPr>
      </a:lvl3pPr>
      <a:lvl4pPr marL="2219112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4pPr>
      <a:lvl5pPr marL="2853143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5pPr>
      <a:lvl6pPr marL="3487175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6pPr>
      <a:lvl7pPr marL="4121206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7pPr>
      <a:lvl8pPr marL="4755238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8pPr>
      <a:lvl9pPr marL="5389269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1pPr>
      <a:lvl2pPr marL="634032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2pPr>
      <a:lvl3pPr marL="1268063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3pPr>
      <a:lvl4pPr marL="1902095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4pPr>
      <a:lvl5pPr marL="2536127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5pPr>
      <a:lvl6pPr marL="3170159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6pPr>
      <a:lvl7pPr marL="3804190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7pPr>
      <a:lvl8pPr marL="4438222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8pPr>
      <a:lvl9pPr marL="5072253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46FFFD-9F5C-E04D-80AD-0A44DB6B8A10}"/>
              </a:ext>
            </a:extLst>
          </p:cNvPr>
          <p:cNvSpPr txBox="1"/>
          <p:nvPr userDrawn="1"/>
        </p:nvSpPr>
        <p:spPr>
          <a:xfrm>
            <a:off x="565857" y="7245038"/>
            <a:ext cx="217697" cy="541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0E40CA6F-B42C-914A-834B-BCD3BA23F6E0}" type="slidenum">
              <a:rPr lang="en-US" sz="1761" b="1" i="0" smtClean="0">
                <a:solidFill>
                  <a:srgbClr val="203779"/>
                </a:solidFill>
                <a:latin typeface="Aeroportal" panose="020B0503040000000003" pitchFamily="34" charset="77"/>
                <a:ea typeface="Fira Sans Book" charset="0"/>
                <a:cs typeface="Fira Sans Book" charset="0"/>
              </a:rPr>
              <a:pPr algn="l"/>
              <a:t>‹N°›</a:t>
            </a:fld>
            <a:endParaRPr lang="en-US" sz="1761" b="1" i="0" dirty="0">
              <a:solidFill>
                <a:srgbClr val="203779"/>
              </a:solidFill>
              <a:latin typeface="Aeroportal" panose="020B0503040000000003" pitchFamily="34" charset="77"/>
              <a:ea typeface="Fira Sans Book" charset="0"/>
              <a:cs typeface="Fira Sans Book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699D53-81BD-D848-A1B7-8858FBC341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37707" y="6619978"/>
            <a:ext cx="1440974" cy="784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F680A-896D-5948-B30F-82059A0E4D63}"/>
              </a:ext>
            </a:extLst>
          </p:cNvPr>
          <p:cNvSpPr txBox="1"/>
          <p:nvPr userDrawn="1"/>
        </p:nvSpPr>
        <p:spPr>
          <a:xfrm>
            <a:off x="5378796" y="7219375"/>
            <a:ext cx="2409314" cy="232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9" b="0" i="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Barcelona 14</a:t>
            </a:r>
            <a:r>
              <a:rPr lang="en-US" sz="1509" b="0" i="0" baseline="3000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/ 15</a:t>
            </a:r>
            <a:r>
              <a:rPr lang="en-US" sz="1509" b="0" i="0" baseline="3000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18834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09" r:id="rId4"/>
    <p:sldLayoutId id="2147483706" r:id="rId5"/>
  </p:sldLayoutIdLst>
  <p:txStyles>
    <p:titleStyle>
      <a:lvl1pPr algn="l" defTabSz="1268063" rtl="0" eaLnBrk="1" latinLnBrk="0" hangingPunct="1">
        <a:lnSpc>
          <a:spcPct val="90000"/>
        </a:lnSpc>
        <a:spcBef>
          <a:spcPct val="0"/>
        </a:spcBef>
        <a:buNone/>
        <a:defRPr sz="61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7016" indent="-317016" algn="l" defTabSz="1268063" rtl="0" eaLnBrk="1" latinLnBrk="0" hangingPunct="1">
        <a:lnSpc>
          <a:spcPct val="90000"/>
        </a:lnSpc>
        <a:spcBef>
          <a:spcPts val="1387"/>
        </a:spcBef>
        <a:buFont typeface="Arial" panose="020B0604020202020204" pitchFamily="34" charset="0"/>
        <a:buChar char="•"/>
        <a:defRPr sz="3883" kern="1200">
          <a:solidFill>
            <a:schemeClr val="tx1"/>
          </a:solidFill>
          <a:latin typeface="+mn-lt"/>
          <a:ea typeface="+mn-ea"/>
          <a:cs typeface="+mn-cs"/>
        </a:defRPr>
      </a:lvl1pPr>
      <a:lvl2pPr marL="951047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3329" kern="1200">
          <a:solidFill>
            <a:schemeClr val="tx1"/>
          </a:solidFill>
          <a:latin typeface="+mn-lt"/>
          <a:ea typeface="+mn-ea"/>
          <a:cs typeface="+mn-cs"/>
        </a:defRPr>
      </a:lvl2pPr>
      <a:lvl3pPr marL="1585079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774" kern="1200">
          <a:solidFill>
            <a:schemeClr val="tx1"/>
          </a:solidFill>
          <a:latin typeface="+mn-lt"/>
          <a:ea typeface="+mn-ea"/>
          <a:cs typeface="+mn-cs"/>
        </a:defRPr>
      </a:lvl3pPr>
      <a:lvl4pPr marL="2219112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4pPr>
      <a:lvl5pPr marL="2853143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5pPr>
      <a:lvl6pPr marL="3487175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6pPr>
      <a:lvl7pPr marL="4121206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7pPr>
      <a:lvl8pPr marL="4755238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8pPr>
      <a:lvl9pPr marL="5389269" indent="-317016" algn="l" defTabSz="1268063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1pPr>
      <a:lvl2pPr marL="634032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2pPr>
      <a:lvl3pPr marL="1268063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3pPr>
      <a:lvl4pPr marL="1902095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4pPr>
      <a:lvl5pPr marL="2536127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5pPr>
      <a:lvl6pPr marL="3170159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6pPr>
      <a:lvl7pPr marL="3804190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7pPr>
      <a:lvl8pPr marL="4438222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8pPr>
      <a:lvl9pPr marL="5072253" algn="l" defTabSz="1268063" rtl="0" eaLnBrk="1" latinLnBrk="0" hangingPunct="1">
        <a:defRPr sz="24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98EF2A07-7B89-5DBE-8C5B-773691B4A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184" r="13530"/>
          <a:stretch/>
        </p:blipFill>
        <p:spPr>
          <a:xfrm>
            <a:off x="1" y="-2"/>
            <a:ext cx="7205381" cy="7562851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36FD032F-9EE4-2615-B4C7-A59D8A9AD24D}"/>
              </a:ext>
            </a:extLst>
          </p:cNvPr>
          <p:cNvSpPr/>
          <p:nvPr userDrawn="1"/>
        </p:nvSpPr>
        <p:spPr>
          <a:xfrm>
            <a:off x="3795531" y="1"/>
            <a:ext cx="3409851" cy="7562849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65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D484639-58C4-3830-B916-560C0CC56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25700"/>
          <a:stretch/>
        </p:blipFill>
        <p:spPr>
          <a:xfrm>
            <a:off x="11125199" y="6733718"/>
            <a:ext cx="2037871" cy="64486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E3F446F0-DAD5-D395-A5C7-A9692AC1F9DB}"/>
              </a:ext>
            </a:extLst>
          </p:cNvPr>
          <p:cNvSpPr txBox="1"/>
          <p:nvPr userDrawn="1"/>
        </p:nvSpPr>
        <p:spPr>
          <a:xfrm>
            <a:off x="3312709" y="7193919"/>
            <a:ext cx="2454198" cy="232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9" b="0" i="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Barcelona 14</a:t>
            </a:r>
            <a:r>
              <a:rPr lang="en-US" sz="1509" b="0" i="0" baseline="3000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 /15</a:t>
            </a:r>
            <a:r>
              <a:rPr lang="en-US" sz="1509" b="0" i="0" baseline="3000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chemeClr val="bg1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  March 2024</a:t>
            </a:r>
          </a:p>
        </p:txBody>
      </p:sp>
    </p:spTree>
    <p:extLst>
      <p:ext uri="{BB962C8B-B14F-4D97-AF65-F5344CB8AC3E}">
        <p14:creationId xmlns:p14="http://schemas.microsoft.com/office/powerpoint/2010/main" val="211394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3F72051-8CE6-A5BE-241C-DAF33C984729}"/>
              </a:ext>
            </a:extLst>
          </p:cNvPr>
          <p:cNvSpPr txBox="1"/>
          <p:nvPr userDrawn="1"/>
        </p:nvSpPr>
        <p:spPr>
          <a:xfrm>
            <a:off x="565857" y="7245038"/>
            <a:ext cx="217697" cy="541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0E40CA6F-B42C-914A-834B-BCD3BA23F6E0}" type="slidenum">
              <a:rPr lang="en-US" sz="1761" b="1" i="0" smtClean="0">
                <a:solidFill>
                  <a:srgbClr val="203779"/>
                </a:solidFill>
                <a:latin typeface="Aeroportal" panose="020B0503040000000003" pitchFamily="34" charset="77"/>
                <a:ea typeface="Fira Sans Book" charset="0"/>
                <a:cs typeface="Fira Sans Book" charset="0"/>
              </a:rPr>
              <a:pPr algn="l"/>
              <a:t>‹N°›</a:t>
            </a:fld>
            <a:endParaRPr lang="en-US" sz="1761" b="1" i="0" dirty="0">
              <a:solidFill>
                <a:srgbClr val="203779"/>
              </a:solidFill>
              <a:latin typeface="Aeroportal" panose="020B0503040000000003" pitchFamily="34" charset="77"/>
              <a:ea typeface="Fira Sans Book" charset="0"/>
              <a:cs typeface="Fira Sans Book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6F48A-75B2-5DF7-11FE-234FB4174E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37707" y="6619978"/>
            <a:ext cx="1440974" cy="784063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EA08F732-B70D-A4E2-3895-715B754A7678}"/>
              </a:ext>
            </a:extLst>
          </p:cNvPr>
          <p:cNvSpPr txBox="1"/>
          <p:nvPr userDrawn="1"/>
        </p:nvSpPr>
        <p:spPr>
          <a:xfrm>
            <a:off x="5378796" y="7219375"/>
            <a:ext cx="2409314" cy="232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9" b="0" i="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Barcelona 14</a:t>
            </a:r>
            <a:r>
              <a:rPr lang="en-US" sz="1509" b="0" i="0" baseline="3000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/ 15</a:t>
            </a:r>
            <a:r>
              <a:rPr lang="en-US" sz="1509" b="0" i="0" baseline="3000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th</a:t>
            </a:r>
            <a:r>
              <a:rPr lang="en-US" sz="1509" b="0" i="0" dirty="0">
                <a:solidFill>
                  <a:srgbClr val="203779"/>
                </a:solidFill>
                <a:latin typeface="Aeroportal Medium" panose="020B0503040000000003" pitchFamily="34" charset="77"/>
                <a:ea typeface="Roboto Condensed Light" panose="02000000000000000000" pitchFamily="2" charset="0"/>
                <a:cs typeface="Roboto Condensed Light" panose="02000000000000000000" pitchFamily="2" charset="0"/>
              </a:rPr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143471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BCD70E-4458-1543-A6FD-EC71498DF0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5869" y="3643746"/>
            <a:ext cx="6854282" cy="1218795"/>
          </a:xfrm>
        </p:spPr>
        <p:txBody>
          <a:bodyPr/>
          <a:lstStyle/>
          <a:p>
            <a:r>
              <a:rPr lang="es-ES" sz="8800" dirty="0"/>
              <a:t>CERAB </a:t>
            </a:r>
            <a:r>
              <a:rPr lang="es-ES" sz="8800" dirty="0" err="1"/>
              <a:t>for</a:t>
            </a:r>
            <a:r>
              <a:rPr lang="es-ES" sz="8800" dirty="0"/>
              <a:t> ISR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1BC01-4830-E440-A9BD-C4FF0369E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5869" y="5020581"/>
            <a:ext cx="6854282" cy="977062"/>
          </a:xfrm>
        </p:spPr>
        <p:txBody>
          <a:bodyPr/>
          <a:lstStyle/>
          <a:p>
            <a:r>
              <a:rPr lang="es-ES" i="1" dirty="0"/>
              <a:t>Arnaud Kerzmann, MD</a:t>
            </a:r>
          </a:p>
          <a:p>
            <a:r>
              <a:rPr lang="es-ES" i="1" dirty="0"/>
              <a:t>CHU </a:t>
            </a:r>
            <a:r>
              <a:rPr lang="es-ES" i="1" dirty="0" err="1"/>
              <a:t>Liège</a:t>
            </a:r>
            <a:r>
              <a:rPr lang="es-ES" i="1" dirty="0"/>
              <a:t>, </a:t>
            </a:r>
            <a:r>
              <a:rPr lang="es-ES" i="1" dirty="0" err="1"/>
              <a:t>Belgium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0371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11BC-316C-E1F3-2D57-3D86B530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54F354-6028-3A87-5B4B-75BA097C89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888" y="2934131"/>
            <a:ext cx="1753330" cy="4882719"/>
          </a:xfrm>
        </p:spPr>
        <p:txBody>
          <a:bodyPr>
            <a:normAutofit/>
          </a:bodyPr>
          <a:lstStyle/>
          <a:p>
            <a:r>
              <a:rPr lang="fr-FR" sz="3200" dirty="0"/>
              <a:t>post-</a:t>
            </a:r>
            <a:r>
              <a:rPr lang="fr-FR" sz="3200" dirty="0" err="1"/>
              <a:t>treatment</a:t>
            </a:r>
            <a:r>
              <a:rPr lang="fr-FR" sz="3200" dirty="0"/>
              <a:t> </a:t>
            </a:r>
            <a:r>
              <a:rPr lang="fr-FR" sz="3200" dirty="0" err="1"/>
              <a:t>angiog</a:t>
            </a:r>
            <a:r>
              <a:rPr lang="fr-FR" sz="3200" dirty="0"/>
              <a:t>- </a:t>
            </a:r>
            <a:r>
              <a:rPr lang="fr-FR" sz="3200" dirty="0" err="1"/>
              <a:t>raphies</a:t>
            </a:r>
            <a:endParaRPr lang="fr-FR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AE522C-483B-7CAF-6CAF-0155A928787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and </a:t>
            </a:r>
            <a:r>
              <a:rPr lang="es-ES" dirty="0" err="1"/>
              <a:t>explanation</a:t>
            </a:r>
            <a:endParaRPr lang="es-E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30ABC6-CC1B-2624-083C-6E33711F7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18" y="1395700"/>
            <a:ext cx="5633208" cy="49453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1807803-10CD-8979-EE34-1A8BB620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180" y="1395699"/>
            <a:ext cx="5178060" cy="49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EF55B-19A2-D087-D9B6-E6AD62C7C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900C430-29FD-319C-8E96-923894A78B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888" y="1708754"/>
            <a:ext cx="11585502" cy="488271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no </a:t>
            </a:r>
            <a:r>
              <a:rPr lang="fr-FR" sz="3200" dirty="0" err="1"/>
              <a:t>operative</a:t>
            </a:r>
            <a:r>
              <a:rPr lang="fr-FR" sz="3200" dirty="0"/>
              <a:t> complication</a:t>
            </a:r>
          </a:p>
          <a:p>
            <a:r>
              <a:rPr lang="fr-FR" sz="3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discharge</a:t>
            </a:r>
            <a:r>
              <a:rPr lang="fr-FR" sz="3200" dirty="0"/>
              <a:t> on the first post-</a:t>
            </a:r>
            <a:r>
              <a:rPr lang="fr-FR" sz="3200" dirty="0" err="1"/>
              <a:t>operative</a:t>
            </a:r>
            <a:r>
              <a:rPr lang="fr-FR" sz="3200" dirty="0"/>
              <a:t> </a:t>
            </a:r>
            <a:r>
              <a:rPr lang="fr-FR" sz="3200" dirty="0" err="1"/>
              <a:t>day</a:t>
            </a:r>
            <a:endParaRPr lang="fr-FR" sz="3200" dirty="0"/>
          </a:p>
          <a:p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improved</a:t>
            </a:r>
            <a:r>
              <a:rPr lang="fr-FR" sz="3200" dirty="0"/>
              <a:t> </a:t>
            </a:r>
            <a:r>
              <a:rPr lang="fr-FR" sz="3200" dirty="0" err="1"/>
              <a:t>walking</a:t>
            </a:r>
            <a:r>
              <a:rPr lang="fr-FR" sz="3200" dirty="0"/>
              <a:t> </a:t>
            </a:r>
            <a:r>
              <a:rPr lang="fr-FR" sz="3200" dirty="0" err="1"/>
              <a:t>ability</a:t>
            </a:r>
            <a:r>
              <a:rPr lang="fr-FR" sz="3200" dirty="0"/>
              <a:t>, Rutherford stage 1</a:t>
            </a:r>
          </a:p>
          <a:p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palpable pulses, ABI = 1 on </a:t>
            </a:r>
            <a:r>
              <a:rPr lang="fr-FR" sz="3200" dirty="0" err="1"/>
              <a:t>both</a:t>
            </a:r>
            <a:r>
              <a:rPr lang="fr-FR" sz="3200" dirty="0"/>
              <a:t> </a:t>
            </a:r>
            <a:r>
              <a:rPr lang="fr-FR" sz="3200" dirty="0" err="1"/>
              <a:t>sides</a:t>
            </a:r>
            <a:endParaRPr lang="fr-FR" sz="3200" dirty="0"/>
          </a:p>
          <a:p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after</a:t>
            </a:r>
            <a:r>
              <a:rPr lang="fr-FR" sz="3200" dirty="0"/>
              <a:t> 7 </a:t>
            </a:r>
            <a:r>
              <a:rPr lang="fr-FR" sz="3200" dirty="0" err="1"/>
              <a:t>months</a:t>
            </a:r>
            <a:r>
              <a:rPr lang="fr-FR" sz="3200" dirty="0"/>
              <a:t> of follow-up, no </a:t>
            </a:r>
            <a:r>
              <a:rPr lang="fr-FR" sz="3200" dirty="0" err="1"/>
              <a:t>recurrence</a:t>
            </a:r>
            <a:r>
              <a:rPr lang="fr-FR" sz="3200" dirty="0"/>
              <a:t>, patient happy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FC0DE-C417-CA29-B8FD-8AEEBCF791D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and </a:t>
            </a:r>
            <a:r>
              <a:rPr lang="es-ES" dirty="0" err="1"/>
              <a:t>explanation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990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C913-17CB-B146-118A-526F9849F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65C72F-0425-9F3E-8A48-7D4A8837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2368631" cy="864276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Final </a:t>
            </a:r>
            <a:r>
              <a:rPr lang="es-ES" dirty="0" err="1"/>
              <a:t>images</a:t>
            </a:r>
            <a:r>
              <a:rPr lang="es-ES" dirty="0"/>
              <a:t> – after 7 </a:t>
            </a:r>
            <a:r>
              <a:rPr lang="es-ES" dirty="0" err="1"/>
              <a:t>months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follow</a:t>
            </a:r>
            <a:r>
              <a:rPr lang="es-ES" dirty="0"/>
              <a:t>-up</a:t>
            </a:r>
          </a:p>
        </p:txBody>
      </p:sp>
      <p:pic>
        <p:nvPicPr>
          <p:cNvPr id="2" name="Vidéo sans titre (1)">
            <a:hlinkClick r:id="" action="ppaction://media"/>
            <a:extLst>
              <a:ext uri="{FF2B5EF4-FFF2-40B4-BE49-F238E27FC236}">
                <a16:creationId xmlns:a16="http://schemas.microsoft.com/office/drawing/2014/main" id="{E3E22510-9516-94C6-00F7-3DB27679D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556" y="1164684"/>
            <a:ext cx="10711707" cy="60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6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168CD41-6D75-8BE6-5BFD-22D544972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888" y="2413832"/>
            <a:ext cx="12475232" cy="488271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normal </a:t>
            </a:r>
            <a:r>
              <a:rPr lang="fr-FR" sz="3200" dirty="0" err="1"/>
              <a:t>clinical</a:t>
            </a:r>
            <a:r>
              <a:rPr lang="fr-FR" sz="3200" dirty="0"/>
              <a:t> </a:t>
            </a:r>
            <a:r>
              <a:rPr lang="fr-FR" sz="3200" dirty="0" err="1"/>
              <a:t>examination</a:t>
            </a:r>
            <a:r>
              <a:rPr lang="fr-FR" sz="3200" dirty="0"/>
              <a:t> </a:t>
            </a:r>
            <a:r>
              <a:rPr lang="fr-FR" sz="3200" dirty="0" err="1"/>
              <a:t>doesn’t</a:t>
            </a:r>
            <a:r>
              <a:rPr lang="fr-FR" sz="3200" dirty="0"/>
              <a:t> </a:t>
            </a:r>
            <a:r>
              <a:rPr lang="fr-FR" sz="3200" dirty="0" err="1"/>
              <a:t>exclude</a:t>
            </a:r>
            <a:r>
              <a:rPr lang="fr-FR" sz="3200" dirty="0"/>
              <a:t> PAD</a:t>
            </a:r>
          </a:p>
          <a:p>
            <a:endParaRPr lang="fr-FR" sz="3200" dirty="0"/>
          </a:p>
          <a:p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A new </a:t>
            </a:r>
            <a:r>
              <a:rPr lang="fr-FR" sz="3200" dirty="0" err="1"/>
              <a:t>generation</a:t>
            </a:r>
            <a:r>
              <a:rPr lang="fr-FR" sz="3200" dirty="0"/>
              <a:t> </a:t>
            </a:r>
            <a:r>
              <a:rPr lang="fr-FR" sz="3200" dirty="0" err="1"/>
              <a:t>covered</a:t>
            </a:r>
            <a:r>
              <a:rPr lang="fr-FR" sz="3200" dirty="0"/>
              <a:t> stent </a:t>
            </a:r>
            <a:r>
              <a:rPr lang="fr-FR" sz="3200" dirty="0" err="1"/>
              <a:t>may</a:t>
            </a:r>
            <a:r>
              <a:rPr lang="fr-FR" sz="3200" dirty="0"/>
              <a:t> </a:t>
            </a:r>
            <a:r>
              <a:rPr lang="fr-FR" sz="3200" dirty="0" err="1"/>
              <a:t>be</a:t>
            </a:r>
            <a:r>
              <a:rPr lang="fr-FR" sz="3200" dirty="0"/>
              <a:t> </a:t>
            </a:r>
            <a:r>
              <a:rPr lang="fr-FR" sz="3200" dirty="0" err="1"/>
              <a:t>deployed</a:t>
            </a:r>
            <a:r>
              <a:rPr lang="fr-FR" sz="3200" dirty="0"/>
              <a:t> </a:t>
            </a:r>
            <a:r>
              <a:rPr lang="fr-FR" sz="3200" dirty="0" err="1"/>
              <a:t>into</a:t>
            </a:r>
            <a:r>
              <a:rPr lang="fr-FR" sz="3200" dirty="0"/>
              <a:t> the distal </a:t>
            </a:r>
            <a:r>
              <a:rPr lang="fr-FR" sz="3200" dirty="0" err="1"/>
              <a:t>aorta</a:t>
            </a:r>
            <a:r>
              <a:rPr lang="fr-FR" sz="3200" dirty="0"/>
              <a:t>, for </a:t>
            </a:r>
            <a:r>
              <a:rPr lang="fr-FR" sz="3200" dirty="0" err="1"/>
              <a:t>example</a:t>
            </a:r>
            <a:r>
              <a:rPr lang="fr-FR" sz="3200" dirty="0"/>
              <a:t> for CERAB,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err="1"/>
              <a:t>safety</a:t>
            </a:r>
            <a:r>
              <a:rPr lang="fr-FR" sz="3200" dirty="0"/>
              <a:t> and </a:t>
            </a:r>
            <a:r>
              <a:rPr lang="fr-FR" sz="3200" dirty="0" err="1"/>
              <a:t>efficacy</a:t>
            </a:r>
            <a:r>
              <a:rPr lang="fr-FR" sz="3200" dirty="0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34C093-C96E-8040-B406-B2B134D0636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728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E1257-265D-E24B-A91B-90847169DE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393794"/>
            <a:ext cx="11433102" cy="4882719"/>
          </a:xfrm>
        </p:spPr>
        <p:txBody>
          <a:bodyPr>
            <a:normAutofit/>
          </a:bodyPr>
          <a:lstStyle/>
          <a:p>
            <a:endParaRPr lang="es-E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err="1"/>
              <a:t>Consultant</a:t>
            </a:r>
            <a:r>
              <a:rPr lang="es-ES" sz="3200" dirty="0"/>
              <a:t> </a:t>
            </a:r>
          </a:p>
          <a:p>
            <a:r>
              <a:rPr lang="es-ES" sz="3200" dirty="0"/>
              <a:t>	Boston </a:t>
            </a:r>
            <a:r>
              <a:rPr lang="es-ES" sz="3200" dirty="0" err="1"/>
              <a:t>Scientific</a:t>
            </a:r>
            <a:r>
              <a:rPr lang="es-ES" sz="3200" dirty="0"/>
              <a:t>, BD</a:t>
            </a:r>
          </a:p>
          <a:p>
            <a:endParaRPr lang="es-E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</a:rPr>
              <a:t>Grant</a:t>
            </a:r>
            <a:r>
              <a:rPr lang="es-ES" sz="3200" dirty="0"/>
              <a:t>/</a:t>
            </a:r>
            <a:r>
              <a:rPr lang="es-ES" sz="3200" dirty="0" err="1">
                <a:solidFill>
                  <a:schemeClr val="accent5">
                    <a:lumMod val="50000"/>
                  </a:schemeClr>
                </a:solidFill>
              </a:rPr>
              <a:t>research</a:t>
            </a:r>
            <a:r>
              <a:rPr lang="es-E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3200" dirty="0" err="1">
                <a:solidFill>
                  <a:schemeClr val="accent5">
                    <a:lumMod val="50000"/>
                  </a:schemeClr>
                </a:solidFill>
              </a:rPr>
              <a:t>support</a:t>
            </a:r>
            <a:endParaRPr lang="es-ES" sz="32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s-ES" sz="2948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s-ES" sz="2948" dirty="0" err="1">
                <a:solidFill>
                  <a:schemeClr val="accent5">
                    <a:lumMod val="50000"/>
                  </a:schemeClr>
                </a:solidFill>
              </a:rPr>
              <a:t>Medicor</a:t>
            </a:r>
            <a:r>
              <a:rPr lang="es-ES" sz="2948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" sz="2948" dirty="0" err="1">
                <a:solidFill>
                  <a:schemeClr val="accent5">
                    <a:lumMod val="50000"/>
                  </a:schemeClr>
                </a:solidFill>
              </a:rPr>
              <a:t>iVascular</a:t>
            </a:r>
            <a:r>
              <a:rPr lang="es-ES" sz="2948" dirty="0">
                <a:solidFill>
                  <a:schemeClr val="accent5">
                    <a:lumMod val="50000"/>
                  </a:schemeClr>
                </a:solidFill>
              </a:rPr>
              <a:t>, Medtronic, </a:t>
            </a:r>
            <a:r>
              <a:rPr lang="es-ES" sz="2948" dirty="0" err="1">
                <a:solidFill>
                  <a:schemeClr val="accent5">
                    <a:lumMod val="50000"/>
                  </a:schemeClr>
                </a:solidFill>
              </a:rPr>
              <a:t>Artivion</a:t>
            </a:r>
            <a:r>
              <a:rPr lang="es-ES" sz="2948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" sz="2948" dirty="0" err="1">
                <a:solidFill>
                  <a:schemeClr val="accent5">
                    <a:lumMod val="50000"/>
                  </a:schemeClr>
                </a:solidFill>
              </a:rPr>
              <a:t>Biotronik</a:t>
            </a:r>
            <a:r>
              <a:rPr lang="es-ES" sz="2948" dirty="0">
                <a:solidFill>
                  <a:schemeClr val="accent5">
                    <a:lumMod val="50000"/>
                  </a:schemeClr>
                </a:solidFill>
              </a:rPr>
              <a:t>, DMB Medical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838778-2CED-3D45-8052-CA0A3BBE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0579945" cy="864276"/>
          </a:xfrm>
          <a:prstGeom prst="rect">
            <a:avLst/>
          </a:prstGeom>
        </p:spPr>
        <p:txBody>
          <a:bodyPr/>
          <a:lstStyle/>
          <a:p>
            <a:r>
              <a:rPr lang="es-ES" dirty="0" err="1"/>
              <a:t>Disclosures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2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B9B8F-78E3-8DC1-EF06-D554CA97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0284EB-9CC9-BFBC-D996-9713619B68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393794"/>
            <a:ext cx="12195102" cy="488271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59 years old woman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Past history:	</a:t>
            </a:r>
          </a:p>
          <a:p>
            <a:pPr lvl="3"/>
            <a:r>
              <a:rPr lang="en-US" sz="2696" dirty="0">
                <a:solidFill>
                  <a:schemeClr val="accent5">
                    <a:lumMod val="50000"/>
                  </a:schemeClr>
                </a:solidFill>
              </a:rPr>
              <a:t> - smoking habit</a:t>
            </a:r>
            <a:endParaRPr lang="en-US" sz="3200" dirty="0"/>
          </a:p>
          <a:p>
            <a:r>
              <a:rPr lang="en-US" sz="3200" dirty="0"/>
              <a:t>		- arterial hypertension</a:t>
            </a:r>
          </a:p>
          <a:p>
            <a:r>
              <a:rPr lang="en-US" sz="3200" dirty="0"/>
              <a:t>		- dyslipidemia</a:t>
            </a:r>
          </a:p>
          <a:p>
            <a:r>
              <a:rPr lang="en-US" sz="3200" dirty="0"/>
              <a:t>		- emphysema</a:t>
            </a:r>
          </a:p>
          <a:p>
            <a:r>
              <a:rPr lang="en-US" sz="3200" dirty="0"/>
              <a:t>		- left adrenalectomy</a:t>
            </a:r>
          </a:p>
          <a:p>
            <a:r>
              <a:rPr lang="en-US" sz="3200" dirty="0"/>
              <a:t>		- </a:t>
            </a:r>
            <a:r>
              <a:rPr lang="en-US" sz="3200" dirty="0" err="1"/>
              <a:t>varicoces</a:t>
            </a:r>
            <a:r>
              <a:rPr lang="en-US" sz="3200" dirty="0"/>
              <a:t> veins treatment on both lower limbs</a:t>
            </a:r>
          </a:p>
          <a:p>
            <a:r>
              <a:rPr lang="en-US" sz="3200" dirty="0"/>
              <a:t>		- right common iliac artery stenting 14 months earlier</a:t>
            </a:r>
          </a:p>
          <a:p>
            <a:pPr lvl="2"/>
            <a:endParaRPr lang="en-US" sz="2948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A9317F-8926-7189-8E60-7B9E756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2438942" cy="864276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Case </a:t>
            </a:r>
            <a:r>
              <a:rPr lang="es-ES" dirty="0" err="1"/>
              <a:t>introduction</a:t>
            </a:r>
            <a:r>
              <a:rPr lang="es-ES" dirty="0"/>
              <a:t> – </a:t>
            </a: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history</a:t>
            </a:r>
            <a:r>
              <a:rPr lang="es-ES" dirty="0"/>
              <a:t> (1) </a:t>
            </a:r>
          </a:p>
        </p:txBody>
      </p:sp>
    </p:spTree>
    <p:extLst>
      <p:ext uri="{BB962C8B-B14F-4D97-AF65-F5344CB8AC3E}">
        <p14:creationId xmlns:p14="http://schemas.microsoft.com/office/powerpoint/2010/main" val="405022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AD9EE-71E1-5989-E2FD-C2E383AC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DAEA8E-789D-E69A-E3A1-15AABC0D5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393794"/>
            <a:ext cx="12195102" cy="513908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medications: 	- calcium antagonist</a:t>
            </a:r>
          </a:p>
          <a:p>
            <a:r>
              <a:rPr lang="en-US" sz="3200" dirty="0"/>
              <a:t>			</a:t>
            </a:r>
            <a:r>
              <a:rPr lang="en-US" sz="2948" dirty="0"/>
              <a:t>- aspirin</a:t>
            </a:r>
            <a:endParaRPr lang="en-US" sz="3200" dirty="0"/>
          </a:p>
          <a:p>
            <a:r>
              <a:rPr lang="en-US" sz="3200" dirty="0"/>
              <a:t>		           - statin and ezetimibe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48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both </a:t>
            </a:r>
            <a:r>
              <a:rPr lang="en-US" sz="3200" dirty="0" err="1"/>
              <a:t>calfs</a:t>
            </a:r>
            <a:r>
              <a:rPr lang="en-US" sz="3200" dirty="0"/>
              <a:t> Rutherford stage 3 peripheral arterial disease (PAD)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imprecise walking distance but short, worse uphill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palpable pulses, ABI = 1 on the right and 1,1 on the left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2"/>
            <a:endParaRPr lang="en-US" sz="2948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70770E-8D76-11FB-CE3A-DFEEF46F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1331502" cy="864276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Case </a:t>
            </a:r>
            <a:r>
              <a:rPr lang="es-ES" dirty="0" err="1"/>
              <a:t>introduction</a:t>
            </a:r>
            <a:r>
              <a:rPr lang="es-ES" dirty="0"/>
              <a:t> – </a:t>
            </a:r>
            <a:r>
              <a:rPr lang="es-ES" dirty="0" err="1"/>
              <a:t>Patient</a:t>
            </a:r>
            <a:r>
              <a:rPr lang="es-ES" dirty="0"/>
              <a:t> </a:t>
            </a:r>
            <a:r>
              <a:rPr lang="es-ES" dirty="0" err="1"/>
              <a:t>history</a:t>
            </a:r>
            <a:r>
              <a:rPr lang="es-ES" dirty="0"/>
              <a:t> (2) </a:t>
            </a:r>
          </a:p>
        </p:txBody>
      </p:sp>
    </p:spTree>
    <p:extLst>
      <p:ext uri="{BB962C8B-B14F-4D97-AF65-F5344CB8AC3E}">
        <p14:creationId xmlns:p14="http://schemas.microsoft.com/office/powerpoint/2010/main" val="28283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578B0-A2C7-5EEF-4A25-65915DBD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EC018-33FE-A3F0-7495-10876F50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0579945" cy="864276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Case </a:t>
            </a:r>
            <a:r>
              <a:rPr lang="es-ES" dirty="0" err="1"/>
              <a:t>introduction</a:t>
            </a:r>
            <a:r>
              <a:rPr lang="es-ES" dirty="0"/>
              <a:t> – CT </a:t>
            </a:r>
            <a:r>
              <a:rPr lang="es-ES" dirty="0" err="1"/>
              <a:t>angiography</a:t>
            </a:r>
            <a:r>
              <a:rPr lang="es-ES" dirty="0"/>
              <a:t> </a:t>
            </a:r>
          </a:p>
        </p:txBody>
      </p:sp>
      <p:pic>
        <p:nvPicPr>
          <p:cNvPr id="4" name="Vidéo sans titre">
            <a:hlinkClick r:id="" action="ppaction://media"/>
            <a:extLst>
              <a:ext uri="{FF2B5EF4-FFF2-40B4-BE49-F238E27FC236}">
                <a16:creationId xmlns:a16="http://schemas.microsoft.com/office/drawing/2014/main" id="{D6793D44-979A-BF67-3C91-88CCA1902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858" y="1158240"/>
            <a:ext cx="10467484" cy="58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F7764-FD2F-8C26-5153-61993A0AE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036013-11F7-74DB-A81F-3B1C1BD7D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6480" y="1859280"/>
            <a:ext cx="11287760" cy="5029200"/>
          </a:xfrm>
        </p:spPr>
        <p:txBody>
          <a:bodyPr/>
          <a:lstStyle/>
          <a:p>
            <a:r>
              <a:rPr lang="fr-FR" sz="3200" dirty="0"/>
              <a:t>        stent </a:t>
            </a:r>
            <a:r>
              <a:rPr lang="fr-FR" sz="3200" dirty="0" err="1"/>
              <a:t>into</a:t>
            </a:r>
            <a:r>
              <a:rPr lang="fr-FR" sz="3200" dirty="0"/>
              <a:t> the distal </a:t>
            </a:r>
            <a:r>
              <a:rPr lang="fr-FR" sz="3200" dirty="0" err="1"/>
              <a:t>aorta</a:t>
            </a:r>
            <a:r>
              <a:rPr lang="fr-FR" sz="3200" dirty="0"/>
              <a:t>               </a:t>
            </a:r>
            <a:r>
              <a:rPr lang="fr-FR" sz="3200" dirty="0" err="1"/>
              <a:t>thin</a:t>
            </a:r>
            <a:r>
              <a:rPr lang="fr-FR" sz="3200" dirty="0"/>
              <a:t> </a:t>
            </a:r>
            <a:r>
              <a:rPr lang="fr-FR" sz="3200" dirty="0" err="1"/>
              <a:t>stented</a:t>
            </a:r>
            <a:r>
              <a:rPr lang="fr-FR" sz="3200" dirty="0"/>
              <a:t> right </a:t>
            </a:r>
            <a:r>
              <a:rPr lang="fr-FR" sz="3200" dirty="0" err="1"/>
              <a:t>common</a:t>
            </a:r>
            <a:r>
              <a:rPr lang="fr-FR" sz="3200" dirty="0"/>
              <a:t>								       </a:t>
            </a:r>
            <a:r>
              <a:rPr lang="fr-FR" sz="3200" dirty="0" err="1"/>
              <a:t>iliac</a:t>
            </a:r>
            <a:r>
              <a:rPr lang="fr-FR" sz="3200" dirty="0"/>
              <a:t> </a:t>
            </a:r>
            <a:r>
              <a:rPr lang="fr-FR" sz="3200" dirty="0" err="1"/>
              <a:t>artery</a:t>
            </a:r>
            <a:endParaRPr lang="fr-FR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9BB5B0-3501-B2C4-7013-3D9E6C950AA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/>
              <a:t>Case </a:t>
            </a:r>
            <a:r>
              <a:rPr lang="es-ES" dirty="0" err="1"/>
              <a:t>introduction</a:t>
            </a:r>
            <a:r>
              <a:rPr lang="es-ES" dirty="0"/>
              <a:t> - CT </a:t>
            </a:r>
            <a:r>
              <a:rPr lang="es-ES" dirty="0" err="1"/>
              <a:t>angiography</a:t>
            </a:r>
            <a:r>
              <a:rPr lang="es-ES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36A72B-AA0E-5F8B-C8AB-651D1089B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6" t="37883" r="30324" b="15314"/>
          <a:stretch/>
        </p:blipFill>
        <p:spPr>
          <a:xfrm>
            <a:off x="1272859" y="2987040"/>
            <a:ext cx="5161280" cy="35394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D1BC71-1D32-811C-7CE9-2A190B3BF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8" t="38287" r="33423" b="14911"/>
          <a:stretch/>
        </p:blipFill>
        <p:spPr>
          <a:xfrm>
            <a:off x="7010401" y="2987040"/>
            <a:ext cx="5161280" cy="35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7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E1257-265D-E24B-A91B-90847169DE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129634"/>
            <a:ext cx="11809022" cy="5636926"/>
          </a:xfrm>
        </p:spPr>
        <p:txBody>
          <a:bodyPr>
            <a:normAutofit/>
          </a:bodyPr>
          <a:lstStyle/>
          <a:p>
            <a:r>
              <a:rPr lang="es-ES" dirty="0"/>
              <a:t> </a:t>
            </a:r>
            <a:endParaRPr lang="es-E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/>
              <a:t>CERAB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err="1"/>
              <a:t>strategy</a:t>
            </a:r>
            <a:r>
              <a:rPr lang="es-ES" sz="3200" dirty="0"/>
              <a:t>:</a:t>
            </a:r>
          </a:p>
          <a:p>
            <a:r>
              <a:rPr lang="es-ES" sz="3200" dirty="0"/>
              <a:t>		- </a:t>
            </a:r>
            <a:r>
              <a:rPr lang="es-ES" sz="3200" dirty="0" err="1"/>
              <a:t>spinal</a:t>
            </a:r>
            <a:r>
              <a:rPr lang="es-ES" sz="3200" dirty="0"/>
              <a:t> </a:t>
            </a:r>
            <a:r>
              <a:rPr lang="es-ES" sz="3200" dirty="0" err="1"/>
              <a:t>anesthesia</a:t>
            </a:r>
            <a:r>
              <a:rPr lang="es-ES" sz="3200" dirty="0"/>
              <a:t>		</a:t>
            </a:r>
          </a:p>
          <a:p>
            <a:r>
              <a:rPr lang="es-ES" sz="3200" dirty="0"/>
              <a:t>		- 6 F and 7 F </a:t>
            </a:r>
            <a:r>
              <a:rPr lang="es-ES" sz="3200" dirty="0" err="1"/>
              <a:t>sheaths</a:t>
            </a:r>
            <a:r>
              <a:rPr lang="es-ES" sz="3200" dirty="0"/>
              <a:t> </a:t>
            </a:r>
            <a:r>
              <a:rPr lang="es-ES" sz="3200" dirty="0" err="1"/>
              <a:t>into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common</a:t>
            </a:r>
            <a:r>
              <a:rPr lang="es-ES" sz="3200" dirty="0"/>
              <a:t> femoral </a:t>
            </a:r>
            <a:r>
              <a:rPr lang="es-ES" sz="3200" dirty="0" err="1"/>
              <a:t>arteries</a:t>
            </a:r>
            <a:endParaRPr lang="es-ES" sz="3200" dirty="0"/>
          </a:p>
          <a:p>
            <a:r>
              <a:rPr lang="es-ES" sz="3200" dirty="0"/>
              <a:t>		- </a:t>
            </a:r>
            <a:r>
              <a:rPr lang="es-ES" sz="3200" dirty="0" err="1"/>
              <a:t>heparin</a:t>
            </a:r>
            <a:r>
              <a:rPr lang="es-ES" sz="3200" dirty="0"/>
              <a:t> 5000 IU</a:t>
            </a:r>
          </a:p>
          <a:p>
            <a:r>
              <a:rPr lang="es-ES" sz="3200" dirty="0"/>
              <a:t>		- </a:t>
            </a:r>
            <a:r>
              <a:rPr lang="es-ES" sz="3200" dirty="0" err="1"/>
              <a:t>iCover</a:t>
            </a:r>
            <a:r>
              <a:rPr lang="es-ES" sz="3200" dirty="0"/>
              <a:t>™ 10 mm </a:t>
            </a:r>
            <a:r>
              <a:rPr lang="es-ES" sz="3200" dirty="0" err="1"/>
              <a:t>into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distal abdominal aorta, post-		   </a:t>
            </a:r>
            <a:r>
              <a:rPr lang="es-ES" sz="3200" dirty="0" err="1"/>
              <a:t>dilation</a:t>
            </a:r>
            <a:r>
              <a:rPr lang="es-ES" sz="3200" dirty="0"/>
              <a:t> </a:t>
            </a:r>
            <a:r>
              <a:rPr lang="es-ES" sz="3200" dirty="0" err="1"/>
              <a:t>with</a:t>
            </a:r>
            <a:r>
              <a:rPr lang="es-ES" sz="3200" dirty="0"/>
              <a:t> </a:t>
            </a:r>
            <a:r>
              <a:rPr lang="es-ES" sz="3200" dirty="0" err="1"/>
              <a:t>Oceanus</a:t>
            </a:r>
            <a:r>
              <a:rPr lang="es-ES" sz="3200" dirty="0"/>
              <a:t>™ 12 mm</a:t>
            </a:r>
          </a:p>
          <a:p>
            <a:r>
              <a:rPr lang="es-ES" sz="3200" dirty="0"/>
              <a:t>		- </a:t>
            </a:r>
            <a:r>
              <a:rPr lang="es-ES" sz="3200" dirty="0" err="1"/>
              <a:t>iCover</a:t>
            </a:r>
            <a:r>
              <a:rPr lang="es-ES" sz="3200" dirty="0"/>
              <a:t>™ 6 </a:t>
            </a:r>
            <a:r>
              <a:rPr lang="es-ES" sz="3200" dirty="0" err="1"/>
              <a:t>or</a:t>
            </a:r>
            <a:r>
              <a:rPr lang="es-ES" sz="3200" dirty="0"/>
              <a:t> 7 mm </a:t>
            </a:r>
            <a:r>
              <a:rPr lang="es-ES" sz="3200" dirty="0" err="1"/>
              <a:t>into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both</a:t>
            </a:r>
            <a:r>
              <a:rPr lang="es-ES" sz="3200" dirty="0"/>
              <a:t> </a:t>
            </a:r>
            <a:r>
              <a:rPr lang="es-ES" sz="3200" dirty="0" err="1"/>
              <a:t>common</a:t>
            </a:r>
            <a:r>
              <a:rPr lang="es-ES" sz="3200" dirty="0"/>
              <a:t> </a:t>
            </a:r>
            <a:r>
              <a:rPr lang="es-ES" sz="3200" dirty="0" err="1"/>
              <a:t>iliac</a:t>
            </a:r>
            <a:r>
              <a:rPr lang="es-ES" sz="3200" dirty="0"/>
              <a:t> </a:t>
            </a:r>
            <a:r>
              <a:rPr lang="es-ES" sz="3200" dirty="0" err="1"/>
              <a:t>arteries</a:t>
            </a:r>
            <a:endParaRPr lang="es-ES" sz="3200" dirty="0"/>
          </a:p>
          <a:p>
            <a:r>
              <a:rPr lang="es-ES" sz="3200" dirty="0"/>
              <a:t>		- </a:t>
            </a:r>
            <a:r>
              <a:rPr lang="es-ES" sz="3200" dirty="0" err="1"/>
              <a:t>closure</a:t>
            </a:r>
            <a:r>
              <a:rPr lang="es-ES" sz="3200" dirty="0"/>
              <a:t> </a:t>
            </a:r>
            <a:r>
              <a:rPr lang="es-ES" sz="3200" dirty="0" err="1"/>
              <a:t>devices</a:t>
            </a:r>
            <a:endParaRPr lang="es-ES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838778-2CED-3D45-8052-CA0A3BBE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0579945" cy="864276"/>
          </a:xfrm>
          <a:prstGeom prst="rect">
            <a:avLst/>
          </a:prstGeom>
        </p:spPr>
        <p:txBody>
          <a:bodyPr/>
          <a:lstStyle/>
          <a:p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approach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424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E1257-265D-E24B-A91B-90847169DE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58" y="1413619"/>
            <a:ext cx="5337102" cy="48827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/>
              <a:t>6 F </a:t>
            </a:r>
            <a:r>
              <a:rPr lang="es-ES" sz="3200" dirty="0" err="1"/>
              <a:t>sheath</a:t>
            </a:r>
            <a:r>
              <a:rPr lang="es-ES" sz="3200" dirty="0"/>
              <a:t> </a:t>
            </a:r>
            <a:r>
              <a:rPr lang="es-ES" sz="3200" dirty="0" err="1"/>
              <a:t>on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right</a:t>
            </a:r>
            <a:r>
              <a:rPr lang="es-ES" sz="3200" dirty="0"/>
              <a:t> </a:t>
            </a:r>
            <a:r>
              <a:rPr lang="es-ES" sz="3200" dirty="0" err="1"/>
              <a:t>side</a:t>
            </a:r>
            <a:r>
              <a:rPr lang="es-ES" sz="3200" dirty="0"/>
              <a:t> and 7 F </a:t>
            </a:r>
            <a:r>
              <a:rPr lang="es-ES" sz="3200" dirty="0" err="1"/>
              <a:t>sheath</a:t>
            </a:r>
            <a:r>
              <a:rPr lang="es-ES" sz="3200" dirty="0"/>
              <a:t> </a:t>
            </a:r>
            <a:r>
              <a:rPr lang="es-ES" sz="3200" dirty="0" err="1"/>
              <a:t>on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left</a:t>
            </a:r>
            <a:r>
              <a:rPr lang="es-ES" sz="3200" dirty="0"/>
              <a:t> </a:t>
            </a:r>
            <a:r>
              <a:rPr lang="es-ES" sz="3200" dirty="0" err="1"/>
              <a:t>side</a:t>
            </a:r>
            <a:endParaRPr lang="es-E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dirty="0" err="1"/>
              <a:t>pre-treatment</a:t>
            </a:r>
            <a:r>
              <a:rPr lang="es-ES" sz="3200" dirty="0"/>
              <a:t> </a:t>
            </a:r>
            <a:r>
              <a:rPr lang="es-ES" sz="3200" dirty="0" err="1"/>
              <a:t>angiographies</a:t>
            </a:r>
            <a:endParaRPr lang="es-ES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838778-2CED-3D45-8052-CA0A3BBE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8" y="39023"/>
            <a:ext cx="10579945" cy="864276"/>
          </a:xfrm>
          <a:prstGeom prst="rect">
            <a:avLst/>
          </a:prstGeom>
        </p:spPr>
        <p:txBody>
          <a:bodyPr/>
          <a:lstStyle/>
          <a:p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and </a:t>
            </a:r>
            <a:r>
              <a:rPr lang="es-ES" dirty="0" err="1"/>
              <a:t>explanation</a:t>
            </a:r>
            <a:endParaRPr lang="es-E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5511C4-F735-16B3-98EB-F6FB873F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563" y="1389982"/>
            <a:ext cx="5633192" cy="50540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3BE1D7-2CA4-0C7D-2A7A-66D165447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461" y="3209918"/>
            <a:ext cx="4113620" cy="32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C4F2-645A-6284-BBFC-151DA3DCD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19D5FE-BD3B-47D5-9087-5255A8286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888" y="1324346"/>
            <a:ext cx="2699345" cy="542215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/>
              <a:t>The Oceanus</a:t>
            </a:r>
            <a:r>
              <a:rPr lang="fr-FR" sz="3000" dirty="0"/>
              <a:t>™12-40 mm </a:t>
            </a:r>
            <a:r>
              <a:rPr lang="fr-FR" sz="3000" dirty="0" err="1"/>
              <a:t>balloon</a:t>
            </a:r>
            <a:r>
              <a:rPr lang="fr-FR" sz="3000" dirty="0"/>
              <a:t> </a:t>
            </a:r>
            <a:r>
              <a:rPr lang="fr-FR" sz="3000" dirty="0" err="1"/>
              <a:t>pushed</a:t>
            </a:r>
            <a:r>
              <a:rPr lang="fr-FR" sz="3000" dirty="0"/>
              <a:t> the </a:t>
            </a:r>
            <a:r>
              <a:rPr lang="fr-FR" sz="3000" dirty="0" err="1"/>
              <a:t>iCover</a:t>
            </a:r>
            <a:r>
              <a:rPr lang="fr-FR" sz="3000" dirty="0"/>
              <a:t>™ 10-27 mm </a:t>
            </a:r>
            <a:r>
              <a:rPr lang="fr-FR" sz="3000" dirty="0" err="1"/>
              <a:t>upper</a:t>
            </a:r>
            <a:r>
              <a:rPr lang="fr-FR" sz="3000" dirty="0"/>
              <a:t> </a:t>
            </a:r>
            <a:r>
              <a:rPr lang="fr-FR" sz="3000" dirty="0" err="1"/>
              <a:t>into</a:t>
            </a:r>
            <a:r>
              <a:rPr lang="fr-FR" sz="3000" dirty="0"/>
              <a:t> the </a:t>
            </a:r>
            <a:r>
              <a:rPr lang="fr-FR" sz="3000" dirty="0" err="1"/>
              <a:t>dilated</a:t>
            </a:r>
            <a:r>
              <a:rPr lang="fr-FR" sz="3000" dirty="0"/>
              <a:t> </a:t>
            </a:r>
            <a:r>
              <a:rPr lang="fr-FR" sz="3000" dirty="0" err="1"/>
              <a:t>aorta</a:t>
            </a:r>
            <a:endParaRPr lang="fr-FR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 err="1"/>
              <a:t>iCover</a:t>
            </a:r>
            <a:r>
              <a:rPr lang="fr-FR" sz="3000" dirty="0"/>
              <a:t>™ 7-57 mm </a:t>
            </a:r>
            <a:r>
              <a:rPr lang="fr-FR" sz="3000" dirty="0" err="1"/>
              <a:t>into</a:t>
            </a:r>
            <a:r>
              <a:rPr lang="fr-FR" sz="3000" dirty="0"/>
              <a:t> </a:t>
            </a:r>
            <a:r>
              <a:rPr lang="fr-FR" sz="3000" dirty="0" err="1"/>
              <a:t>both</a:t>
            </a:r>
            <a:r>
              <a:rPr lang="fr-FR" sz="3000" dirty="0"/>
              <a:t> </a:t>
            </a:r>
            <a:r>
              <a:rPr lang="fr-FR" sz="3000" dirty="0" err="1"/>
              <a:t>common</a:t>
            </a:r>
            <a:r>
              <a:rPr lang="fr-FR" sz="3000" dirty="0"/>
              <a:t> </a:t>
            </a:r>
            <a:r>
              <a:rPr lang="fr-FR" sz="3000" dirty="0" err="1"/>
              <a:t>iliac</a:t>
            </a:r>
            <a:r>
              <a:rPr lang="fr-FR" sz="3000" dirty="0"/>
              <a:t> </a:t>
            </a:r>
            <a:r>
              <a:rPr lang="fr-FR" sz="3000" dirty="0" err="1"/>
              <a:t>arteries</a:t>
            </a:r>
            <a:endParaRPr lang="fr-FR" sz="3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B63F7-9B7C-2B56-BF5E-BD4D18BE330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 and </a:t>
            </a:r>
            <a:r>
              <a:rPr lang="es-ES" dirty="0" err="1"/>
              <a:t>explanation</a:t>
            </a:r>
            <a:endParaRPr lang="es-E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DC6F9DE-B6BA-A306-85CA-D7AD8686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08" y="1674812"/>
            <a:ext cx="4932822" cy="47212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E3CABD-4407-14F9-F2F7-0892E73A4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405" y="1674812"/>
            <a:ext cx="4785989" cy="47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nal 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vers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Internal Content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</TotalTime>
  <Words>398</Words>
  <Application>Microsoft Office PowerPoint</Application>
  <PresentationFormat>Personnalisé</PresentationFormat>
  <Paragraphs>72</Paragraphs>
  <Slides>13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Aeroportal</vt:lpstr>
      <vt:lpstr>Aeroportal Medium</vt:lpstr>
      <vt:lpstr>Arial</vt:lpstr>
      <vt:lpstr>Calibri</vt:lpstr>
      <vt:lpstr>Calibri Light</vt:lpstr>
      <vt:lpstr>Roboto Light</vt:lpstr>
      <vt:lpstr>Covers</vt:lpstr>
      <vt:lpstr>Internal Content</vt:lpstr>
      <vt:lpstr>1_Covers</vt:lpstr>
      <vt:lpstr>1_Internal Content</vt:lpstr>
      <vt:lpstr>Présentation PowerPoint</vt:lpstr>
      <vt:lpstr>Disclosures </vt:lpstr>
      <vt:lpstr>Case introduction – Patient history (1) </vt:lpstr>
      <vt:lpstr>Case introduction – Patient history (2) </vt:lpstr>
      <vt:lpstr>Case introduction – CT angiography </vt:lpstr>
      <vt:lpstr>Case introduction - CT angiography </vt:lpstr>
      <vt:lpstr>Treatment approach</vt:lpstr>
      <vt:lpstr>Treatment images and explanation</vt:lpstr>
      <vt:lpstr>Treatment images and explanation</vt:lpstr>
      <vt:lpstr>Treatment images and explanation</vt:lpstr>
      <vt:lpstr>Treatment images and explanation</vt:lpstr>
      <vt:lpstr>Final images – after 7 months of follow-up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Arnaud Kerzmann</cp:lastModifiedBy>
  <cp:revision>63</cp:revision>
  <dcterms:created xsi:type="dcterms:W3CDTF">2017-07-24T10:30:22Z</dcterms:created>
  <dcterms:modified xsi:type="dcterms:W3CDTF">2024-03-18T22:01:37Z</dcterms:modified>
</cp:coreProperties>
</file>