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69" r:id="rId2"/>
  </p:sldIdLst>
  <p:sldSz cx="30276800" cy="42799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lvl1pPr>
    <a:lvl2pPr marL="1616321"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2pPr>
    <a:lvl3pPr marL="2203253" marR="0" indent="-677229"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3pPr>
    <a:lvl4pPr marL="2857909" marR="0" indent="-74495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4pPr>
    <a:lvl5pPr marL="3300365" marR="0" indent="-541783"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5pPr>
    <a:lvl6pPr marL="10882576"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6pPr>
    <a:lvl7pPr marL="12990359" marR="0" indent="-343660"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7pPr>
    <a:lvl8pPr marL="15098145"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8pPr>
    <a:lvl9pPr marL="17205928" marR="0" indent="-343661" algn="l" defTabSz="4215567" rtl="0" fontAlgn="auto" latinLnBrk="0" hangingPunct="0">
      <a:lnSpc>
        <a:spcPct val="100000"/>
      </a:lnSpc>
      <a:spcBef>
        <a:spcPts val="700"/>
      </a:spcBef>
      <a:spcAft>
        <a:spcPts val="0"/>
      </a:spcAft>
      <a:buClrTx/>
      <a:buSzPct val="100000"/>
      <a:buFontTx/>
      <a:buChar char="•"/>
      <a:tabLst/>
      <a:defRPr kumimoji="0" sz="3000" b="0" i="0" u="none" strike="noStrike" cap="none" spc="0" normalizeH="0" baseline="0">
        <a:ln>
          <a:noFill/>
        </a:ln>
        <a:solidFill>
          <a:srgbClr val="000000"/>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C0"/>
    <a:srgbClr val="5579D3"/>
    <a:srgbClr val="213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07" autoAdjust="0"/>
  </p:normalViewPr>
  <p:slideViewPr>
    <p:cSldViewPr snapToGrid="0">
      <p:cViewPr varScale="1">
        <p:scale>
          <a:sx n="13" d="100"/>
          <a:sy n="13" d="100"/>
        </p:scale>
        <p:origin x="2635" y="125"/>
      </p:cViewPr>
      <p:guideLst/>
    </p:cSldViewPr>
  </p:slideViewPr>
  <p:notesTextViewPr>
    <p:cViewPr>
      <p:scale>
        <a:sx n="1" d="1"/>
        <a:sy n="1" d="1"/>
      </p:scale>
      <p:origin x="0" y="0"/>
    </p:cViewPr>
  </p:notesTextViewPr>
  <p:notesViewPr>
    <p:cSldViewPr snapToGrid="0">
      <p:cViewPr varScale="1">
        <p:scale>
          <a:sx n="77" d="100"/>
          <a:sy n="77" d="100"/>
        </p:scale>
        <p:origin x="1956" y="6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48CC66-08EF-AF46-29BB-D9D29B22E4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AD07F9-AF93-2394-DA3C-243AFF761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A7A36C2-0AE8-4312-9A79-4F81793A527C}" type="datetimeFigureOut">
              <a:rPr lang="en-US" smtClean="0"/>
              <a:t>2/1/2024</a:t>
            </a:fld>
            <a:endParaRPr lang="en-US"/>
          </a:p>
        </p:txBody>
      </p:sp>
      <p:sp>
        <p:nvSpPr>
          <p:cNvPr id="4" name="Footer Placeholder 3">
            <a:extLst>
              <a:ext uri="{FF2B5EF4-FFF2-40B4-BE49-F238E27FC236}">
                <a16:creationId xmlns:a16="http://schemas.microsoft.com/office/drawing/2014/main" id="{7A9D4BB9-DD7E-80D8-9CFB-7D2D8F2522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E32A9D4-7B26-D82B-AA08-6128DC38474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5A4F59-1F0C-462E-955A-320E77C8344F}" type="slidenum">
              <a:rPr lang="en-US" smtClean="0"/>
              <a:t>‹N°›</a:t>
            </a:fld>
            <a:endParaRPr lang="en-US"/>
          </a:p>
        </p:txBody>
      </p:sp>
    </p:spTree>
    <p:extLst>
      <p:ext uri="{BB962C8B-B14F-4D97-AF65-F5344CB8AC3E}">
        <p14:creationId xmlns:p14="http://schemas.microsoft.com/office/powerpoint/2010/main" val="26246401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9" name="Shape 69"/>
          <p:cNvSpPr>
            <a:spLocks noGrp="1" noRot="1" noChangeAspect="1"/>
          </p:cNvSpPr>
          <p:nvPr>
            <p:ph type="sldImg"/>
          </p:nvPr>
        </p:nvSpPr>
        <p:spPr>
          <a:xfrm>
            <a:off x="1143000" y="685800"/>
            <a:ext cx="4572000" cy="3429000"/>
          </a:xfrm>
          <a:prstGeom prst="rect">
            <a:avLst/>
          </a:prstGeom>
        </p:spPr>
        <p:txBody>
          <a:bodyPr/>
          <a:lstStyle/>
          <a:p>
            <a:endParaRPr/>
          </a:p>
        </p:txBody>
      </p:sp>
      <p:sp>
        <p:nvSpPr>
          <p:cNvPr id="70" name="Shape 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685800"/>
            <a:ext cx="2425700" cy="3429000"/>
          </a:xfrm>
        </p:spPr>
      </p:sp>
      <p:sp>
        <p:nvSpPr>
          <p:cNvPr id="3" name="Espace réservé des notes 2"/>
          <p:cNvSpPr>
            <a:spLocks noGrp="1"/>
          </p:cNvSpPr>
          <p:nvPr>
            <p:ph type="body" idx="1"/>
          </p:nvPr>
        </p:nvSpPr>
        <p:spPr/>
        <p:txBody>
          <a:bodyPr/>
          <a:lstStyle/>
          <a:p>
            <a:endParaRPr lang="fr-BE" dirty="0"/>
          </a:p>
        </p:txBody>
      </p:sp>
    </p:spTree>
    <p:extLst>
      <p:ext uri="{BB962C8B-B14F-4D97-AF65-F5344CB8AC3E}">
        <p14:creationId xmlns:p14="http://schemas.microsoft.com/office/powerpoint/2010/main" val="2549205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3" name="Text Placeholder 2" descr="Click to add email">
            <a:extLst>
              <a:ext uri="{FF2B5EF4-FFF2-40B4-BE49-F238E27FC236}">
                <a16:creationId xmlns:a16="http://schemas.microsoft.com/office/drawing/2014/main" id="{8335F60A-ACB1-6EDB-7E0D-92218AEA3635}"/>
              </a:ext>
            </a:extLst>
          </p:cNvPr>
          <p:cNvSpPr>
            <a:spLocks noGrp="1"/>
          </p:cNvSpPr>
          <p:nvPr>
            <p:ph type="body" sz="quarter" idx="24" hasCustomPrompt="1"/>
          </p:nvPr>
        </p:nvSpPr>
        <p:spPr>
          <a:xfrm>
            <a:off x="1431534" y="40925240"/>
            <a:ext cx="12117388" cy="581025"/>
          </a:xfrm>
          <a:prstGeom prst="rect">
            <a:avLst/>
          </a:prstGeom>
        </p:spPr>
        <p:txBody>
          <a:bodyPr>
            <a:normAutofit/>
          </a:bodyPr>
          <a:lstStyle>
            <a:lvl1pPr>
              <a:defRPr sz="3600">
                <a:solidFill>
                  <a:schemeClr val="tx1"/>
                </a:solidFill>
              </a:defRPr>
            </a:lvl1pPr>
          </a:lstStyle>
          <a:p>
            <a:pPr marL="0" marR="0" lvl="0" indent="0" algn="l" defTabSz="4215567" rtl="0" eaLnBrk="1" fontAlgn="auto" latinLnBrk="0" hangingPunct="1">
              <a:lnSpc>
                <a:spcPct val="100000"/>
              </a:lnSpc>
              <a:spcBef>
                <a:spcPts val="1000"/>
              </a:spcBef>
              <a:spcAft>
                <a:spcPts val="0"/>
              </a:spcAft>
              <a:buClrTx/>
              <a:buSzTx/>
              <a:buFontTx/>
              <a:buNone/>
              <a:tabLst/>
              <a:defRPr/>
            </a:pPr>
            <a:r>
              <a:rPr lang="en-US" b="1" dirty="0"/>
              <a:t>Click to add email</a:t>
            </a:r>
          </a:p>
        </p:txBody>
      </p:sp>
      <p:sp>
        <p:nvSpPr>
          <p:cNvPr id="17" name="Text Placeholder 16">
            <a:extLst>
              <a:ext uri="{FF2B5EF4-FFF2-40B4-BE49-F238E27FC236}">
                <a16:creationId xmlns:a16="http://schemas.microsoft.com/office/drawing/2014/main" id="{91112869-3EE5-7578-93B0-B85961A78D92}"/>
              </a:ext>
            </a:extLst>
          </p:cNvPr>
          <p:cNvSpPr>
            <a:spLocks noGrp="1"/>
          </p:cNvSpPr>
          <p:nvPr>
            <p:ph type="body" sz="quarter" idx="25" hasCustomPrompt="1"/>
          </p:nvPr>
        </p:nvSpPr>
        <p:spPr>
          <a:xfrm>
            <a:off x="11187016" y="6293588"/>
            <a:ext cx="18189266" cy="1932143"/>
          </a:xfrm>
          <a:prstGeom prst="rect">
            <a:avLst/>
          </a:prstGeom>
        </p:spPr>
        <p:txBody>
          <a:bodyPr>
            <a:normAutofit/>
          </a:bodyPr>
          <a:lstStyle>
            <a:lvl1pPr>
              <a:defRPr sz="3800" b="0"/>
            </a:lvl1pPr>
            <a:lvl5pPr>
              <a:defRPr/>
            </a:lvl5pPr>
          </a:lstStyle>
          <a:p>
            <a:pPr lvl="0"/>
            <a:r>
              <a:rPr lang="en-US" dirty="0"/>
              <a:t>Click to add affiliations</a:t>
            </a:r>
          </a:p>
        </p:txBody>
      </p:sp>
      <p:sp>
        <p:nvSpPr>
          <p:cNvPr id="30" name="Text Placeholder 16">
            <a:extLst>
              <a:ext uri="{FF2B5EF4-FFF2-40B4-BE49-F238E27FC236}">
                <a16:creationId xmlns:a16="http://schemas.microsoft.com/office/drawing/2014/main" id="{0C5E84F8-4F24-4D3E-6CB2-1EA96F65C310}"/>
              </a:ext>
            </a:extLst>
          </p:cNvPr>
          <p:cNvSpPr>
            <a:spLocks noGrp="1"/>
          </p:cNvSpPr>
          <p:nvPr>
            <p:ph type="body" sz="quarter" idx="26" hasCustomPrompt="1"/>
          </p:nvPr>
        </p:nvSpPr>
        <p:spPr>
          <a:xfrm>
            <a:off x="11187016" y="759788"/>
            <a:ext cx="18189266" cy="2817241"/>
          </a:xfrm>
          <a:prstGeom prst="rect">
            <a:avLst/>
          </a:prstGeom>
        </p:spPr>
        <p:txBody>
          <a:bodyPr>
            <a:normAutofit/>
          </a:bodyPr>
          <a:lstStyle>
            <a:lvl1pPr>
              <a:defRPr sz="5500" b="1"/>
            </a:lvl1pPr>
            <a:lvl5pPr>
              <a:defRPr/>
            </a:lvl5pPr>
          </a:lstStyle>
          <a:p>
            <a:pPr lvl="0"/>
            <a:r>
              <a:rPr lang="en-US" dirty="0"/>
              <a:t>CLICK TO ADD TITLE</a:t>
            </a:r>
          </a:p>
        </p:txBody>
      </p:sp>
      <p:sp>
        <p:nvSpPr>
          <p:cNvPr id="31" name="Text Placeholder 16">
            <a:extLst>
              <a:ext uri="{FF2B5EF4-FFF2-40B4-BE49-F238E27FC236}">
                <a16:creationId xmlns:a16="http://schemas.microsoft.com/office/drawing/2014/main" id="{15F5AC59-B717-8B10-FF03-0EAFD1698B50}"/>
              </a:ext>
            </a:extLst>
          </p:cNvPr>
          <p:cNvSpPr>
            <a:spLocks noGrp="1"/>
          </p:cNvSpPr>
          <p:nvPr>
            <p:ph type="body" sz="quarter" idx="27" hasCustomPrompt="1"/>
          </p:nvPr>
        </p:nvSpPr>
        <p:spPr>
          <a:xfrm>
            <a:off x="11187017" y="3677951"/>
            <a:ext cx="18189265" cy="2514715"/>
          </a:xfrm>
          <a:prstGeom prst="rect">
            <a:avLst/>
          </a:prstGeom>
        </p:spPr>
        <p:txBody>
          <a:bodyPr>
            <a:normAutofit/>
          </a:bodyPr>
          <a:lstStyle>
            <a:lvl1pPr>
              <a:defRPr sz="5000" b="0"/>
            </a:lvl1pPr>
            <a:lvl5pPr>
              <a:defRPr/>
            </a:lvl5pPr>
          </a:lstStyle>
          <a:p>
            <a:pPr lvl="0"/>
            <a:r>
              <a:rPr lang="en-US" dirty="0"/>
              <a:t>Click to add authors</a:t>
            </a:r>
          </a:p>
        </p:txBody>
      </p:sp>
      <p:sp>
        <p:nvSpPr>
          <p:cNvPr id="32" name="Text Placeholder 23">
            <a:extLst>
              <a:ext uri="{FF2B5EF4-FFF2-40B4-BE49-F238E27FC236}">
                <a16:creationId xmlns:a16="http://schemas.microsoft.com/office/drawing/2014/main" id="{6550E8E2-EB6B-7C12-DA52-5A0AA0A5E79F}"/>
              </a:ext>
            </a:extLst>
          </p:cNvPr>
          <p:cNvSpPr>
            <a:spLocks noGrp="1"/>
          </p:cNvSpPr>
          <p:nvPr>
            <p:ph type="body" sz="quarter" idx="32" hasCustomPrompt="1"/>
          </p:nvPr>
        </p:nvSpPr>
        <p:spPr>
          <a:xfrm>
            <a:off x="1431534" y="918149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33" name="Text Placeholder 25">
            <a:extLst>
              <a:ext uri="{FF2B5EF4-FFF2-40B4-BE49-F238E27FC236}">
                <a16:creationId xmlns:a16="http://schemas.microsoft.com/office/drawing/2014/main" id="{C96EADA4-D925-523B-F6F5-5EEF38B81A88}"/>
              </a:ext>
            </a:extLst>
          </p:cNvPr>
          <p:cNvSpPr>
            <a:spLocks noGrp="1"/>
          </p:cNvSpPr>
          <p:nvPr>
            <p:ph type="body" sz="quarter" idx="33" hasCustomPrompt="1"/>
          </p:nvPr>
        </p:nvSpPr>
        <p:spPr>
          <a:xfrm>
            <a:off x="1431534" y="1004346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4" name="Text Placeholder 23">
            <a:extLst>
              <a:ext uri="{FF2B5EF4-FFF2-40B4-BE49-F238E27FC236}">
                <a16:creationId xmlns:a16="http://schemas.microsoft.com/office/drawing/2014/main" id="{5EEF4B74-CC25-637D-8598-AEFB548D8352}"/>
              </a:ext>
            </a:extLst>
          </p:cNvPr>
          <p:cNvSpPr>
            <a:spLocks noGrp="1"/>
          </p:cNvSpPr>
          <p:nvPr>
            <p:ph type="body" sz="quarter" idx="34" hasCustomPrompt="1"/>
          </p:nvPr>
        </p:nvSpPr>
        <p:spPr>
          <a:xfrm>
            <a:off x="1431534" y="15684007"/>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5" name="Text Placeholder 25">
            <a:extLst>
              <a:ext uri="{FF2B5EF4-FFF2-40B4-BE49-F238E27FC236}">
                <a16:creationId xmlns:a16="http://schemas.microsoft.com/office/drawing/2014/main" id="{ED2FB3ED-BDA7-4526-3848-EA0081A601F5}"/>
              </a:ext>
            </a:extLst>
          </p:cNvPr>
          <p:cNvSpPr>
            <a:spLocks noGrp="1"/>
          </p:cNvSpPr>
          <p:nvPr>
            <p:ph type="body" sz="quarter" idx="35" hasCustomPrompt="1"/>
          </p:nvPr>
        </p:nvSpPr>
        <p:spPr>
          <a:xfrm>
            <a:off x="1431534" y="16545975"/>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6" name="Text Placeholder 23">
            <a:extLst>
              <a:ext uri="{FF2B5EF4-FFF2-40B4-BE49-F238E27FC236}">
                <a16:creationId xmlns:a16="http://schemas.microsoft.com/office/drawing/2014/main" id="{A3933FD0-89DE-DAE5-9E45-13FE20937D48}"/>
              </a:ext>
            </a:extLst>
          </p:cNvPr>
          <p:cNvSpPr>
            <a:spLocks noGrp="1"/>
          </p:cNvSpPr>
          <p:nvPr>
            <p:ph type="body" sz="quarter" idx="36" hasCustomPrompt="1"/>
          </p:nvPr>
        </p:nvSpPr>
        <p:spPr>
          <a:xfrm>
            <a:off x="1431534" y="27426666"/>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7" name="Text Placeholder 25">
            <a:extLst>
              <a:ext uri="{FF2B5EF4-FFF2-40B4-BE49-F238E27FC236}">
                <a16:creationId xmlns:a16="http://schemas.microsoft.com/office/drawing/2014/main" id="{AD3ED400-919E-188E-16A0-16C84AE052AC}"/>
              </a:ext>
            </a:extLst>
          </p:cNvPr>
          <p:cNvSpPr>
            <a:spLocks noGrp="1"/>
          </p:cNvSpPr>
          <p:nvPr>
            <p:ph type="body" sz="quarter" idx="37" hasCustomPrompt="1"/>
          </p:nvPr>
        </p:nvSpPr>
        <p:spPr>
          <a:xfrm>
            <a:off x="1431534" y="28288634"/>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48" name="Text Placeholder 23">
            <a:extLst>
              <a:ext uri="{FF2B5EF4-FFF2-40B4-BE49-F238E27FC236}">
                <a16:creationId xmlns:a16="http://schemas.microsoft.com/office/drawing/2014/main" id="{337BF8B9-836A-F378-02EC-095BE9930F24}"/>
              </a:ext>
            </a:extLst>
          </p:cNvPr>
          <p:cNvSpPr>
            <a:spLocks noGrp="1"/>
          </p:cNvSpPr>
          <p:nvPr>
            <p:ph type="body" sz="quarter" idx="38" hasCustomPrompt="1"/>
          </p:nvPr>
        </p:nvSpPr>
        <p:spPr>
          <a:xfrm>
            <a:off x="1431534" y="34228231"/>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49" name="Text Placeholder 25">
            <a:extLst>
              <a:ext uri="{FF2B5EF4-FFF2-40B4-BE49-F238E27FC236}">
                <a16:creationId xmlns:a16="http://schemas.microsoft.com/office/drawing/2014/main" id="{0E79AD40-A8ED-7BF2-83E0-059BAF535C05}"/>
              </a:ext>
            </a:extLst>
          </p:cNvPr>
          <p:cNvSpPr>
            <a:spLocks noGrp="1"/>
          </p:cNvSpPr>
          <p:nvPr>
            <p:ph type="body" sz="quarter" idx="39" hasCustomPrompt="1"/>
          </p:nvPr>
        </p:nvSpPr>
        <p:spPr>
          <a:xfrm>
            <a:off x="1431534" y="35090199"/>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
        <p:nvSpPr>
          <p:cNvPr id="50" name="Text Placeholder 23">
            <a:extLst>
              <a:ext uri="{FF2B5EF4-FFF2-40B4-BE49-F238E27FC236}">
                <a16:creationId xmlns:a16="http://schemas.microsoft.com/office/drawing/2014/main" id="{B1C46E13-97CE-E024-937C-4A9AD0EC2511}"/>
              </a:ext>
            </a:extLst>
          </p:cNvPr>
          <p:cNvSpPr>
            <a:spLocks noGrp="1"/>
          </p:cNvSpPr>
          <p:nvPr>
            <p:ph type="body" sz="quarter" idx="40" hasCustomPrompt="1"/>
          </p:nvPr>
        </p:nvSpPr>
        <p:spPr>
          <a:xfrm>
            <a:off x="1431534" y="38140929"/>
            <a:ext cx="27413732" cy="828001"/>
          </a:xfrm>
          <a:prstGeom prst="rect">
            <a:avLst/>
          </a:prstGeom>
        </p:spPr>
        <p:txBody>
          <a:bodyPr anchor="ctr">
            <a:normAutofit/>
          </a:bodyPr>
          <a:lstStyle>
            <a:lvl1pPr algn="ctr">
              <a:defRPr sz="4200" b="1">
                <a:solidFill>
                  <a:srgbClr val="213C8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ADD TITLE</a:t>
            </a:r>
          </a:p>
        </p:txBody>
      </p:sp>
      <p:sp>
        <p:nvSpPr>
          <p:cNvPr id="51" name="Text Placeholder 25">
            <a:extLst>
              <a:ext uri="{FF2B5EF4-FFF2-40B4-BE49-F238E27FC236}">
                <a16:creationId xmlns:a16="http://schemas.microsoft.com/office/drawing/2014/main" id="{2E1BF181-F60D-9E75-8218-BF1996BFE797}"/>
              </a:ext>
            </a:extLst>
          </p:cNvPr>
          <p:cNvSpPr>
            <a:spLocks noGrp="1"/>
          </p:cNvSpPr>
          <p:nvPr>
            <p:ph type="body" sz="quarter" idx="41" hasCustomPrompt="1"/>
          </p:nvPr>
        </p:nvSpPr>
        <p:spPr>
          <a:xfrm>
            <a:off x="1431534" y="39002897"/>
            <a:ext cx="27413732" cy="966577"/>
          </a:xfrm>
          <a:prstGeom prst="rect">
            <a:avLst/>
          </a:prstGeom>
        </p:spPr>
        <p:txBody>
          <a:bodyPr anchor="ctr">
            <a:normAutofit/>
          </a:bodyPr>
          <a:lstStyle>
            <a:lvl1pPr>
              <a:defRPr sz="3000">
                <a:solidFill>
                  <a:schemeClr val="tx1"/>
                </a:solidFill>
              </a:defRPr>
            </a:lvl1pPr>
            <a:lvl2pPr>
              <a:defRPr sz="3200">
                <a:solidFill>
                  <a:schemeClr val="tx1"/>
                </a:solidFill>
              </a:defRPr>
            </a:lvl2pPr>
            <a:lvl3pPr>
              <a:defRPr sz="3200">
                <a:solidFill>
                  <a:schemeClr val="tx1"/>
                </a:solidFill>
              </a:defRPr>
            </a:lvl3pPr>
            <a:lvl4pPr>
              <a:defRPr sz="3200">
                <a:solidFill>
                  <a:schemeClr val="tx1"/>
                </a:solidFill>
              </a:defRPr>
            </a:lvl4pPr>
            <a:lvl5pPr marL="8431133" indent="0">
              <a:buNone/>
              <a:defRPr/>
            </a:lvl5pPr>
          </a:lstStyle>
          <a:p>
            <a:pPr lvl="0"/>
            <a:r>
              <a:rPr lang="en-US" dirty="0"/>
              <a:t>Click to add text</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953143"/>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l="-68000" t="-7000" r="-68000"/>
          </a:stretch>
        </a:blipFill>
        <a:effectLst/>
      </p:bgPr>
    </p:bg>
    <p:spTree>
      <p:nvGrpSpPr>
        <p:cNvPr id="1" name=""/>
        <p:cNvGrpSpPr/>
        <p:nvPr/>
      </p:nvGrpSpPr>
      <p:grpSpPr>
        <a:xfrm>
          <a:off x="0" y="0"/>
          <a:ext cx="0" cy="0"/>
          <a:chOff x="0" y="0"/>
          <a:chExt cx="0" cy="0"/>
        </a:xfrm>
      </p:grpSpPr>
      <p:sp>
        <p:nvSpPr>
          <p:cNvPr id="3" name="(—THIS SIDEBAR DOES NOT PRINT—)…"/>
          <p:cNvSpPr txBox="1"/>
          <p:nvPr/>
        </p:nvSpPr>
        <p:spPr>
          <a:xfrm>
            <a:off x="-12594130" y="-141598"/>
            <a:ext cx="12249225" cy="29336236"/>
          </a:xfrm>
          <a:prstGeom prst="rect">
            <a:avLst/>
          </a:prstGeom>
          <a:solidFill>
            <a:srgbClr val="3A4F92"/>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DESIGN GUIDE</a:t>
            </a:r>
          </a:p>
          <a:p>
            <a:pPr>
              <a:defRPr sz="4100">
                <a:solidFill>
                  <a:srgbClr val="FFFFFF"/>
                </a:solidFill>
              </a:defRPr>
            </a:pPr>
            <a:r>
              <a:rPr lang="en-GB" dirty="0"/>
              <a:t>This PowerPoint template produces a standard A0 format (84,1cm x 118,9cm) research poster. You can use it to create your poster that will be displayed on the EBMT-EHA </a:t>
            </a:r>
            <a:r>
              <a:rPr lang="en-GB" sz="4400" baseline="0" dirty="0">
                <a:latin typeface="Trebuchet MS" pitchFamily="34" charset="0"/>
              </a:rPr>
              <a:t>6</a:t>
            </a:r>
            <a:r>
              <a:rPr lang="en-GB" sz="4400" baseline="30000" dirty="0">
                <a:latin typeface="Trebuchet MS" pitchFamily="34" charset="0"/>
              </a:rPr>
              <a:t>th</a:t>
            </a:r>
            <a:r>
              <a:rPr lang="en-GB" sz="4400" baseline="0" dirty="0">
                <a:latin typeface="Trebuchet MS" pitchFamily="34" charset="0"/>
              </a:rPr>
              <a:t> CAR T-cell meeting</a:t>
            </a:r>
            <a:r>
              <a:rPr lang="en-GB" dirty="0"/>
              <a:t>. This template will save valuable time placing titles, subtitles, text, and graphics, and it will allow homogeneity throughout the various posters.</a:t>
            </a:r>
          </a:p>
          <a:p>
            <a:pPr>
              <a:defRPr sz="4100">
                <a:solidFill>
                  <a:srgbClr val="FFFFFF"/>
                </a:solidFill>
              </a:defRPr>
            </a:pPr>
            <a:endParaRPr lang="en-GB" dirty="0"/>
          </a:p>
          <a:p>
            <a:pPr>
              <a:defRPr sz="4100">
                <a:solidFill>
                  <a:srgbClr val="FFFFFF"/>
                </a:solidFill>
              </a:defRPr>
            </a:pPr>
            <a:r>
              <a:rPr lang="en-GB" dirty="0"/>
              <a:t>QUICK START</a:t>
            </a:r>
          </a:p>
          <a:p>
            <a:pPr>
              <a:defRPr sz="4100">
                <a:solidFill>
                  <a:srgbClr val="FFFFFF"/>
                </a:solidFill>
              </a:defRPr>
            </a:pPr>
            <a:endParaRPr lang="en-GB" dirty="0"/>
          </a:p>
          <a:p>
            <a:pPr>
              <a:defRPr sz="4100">
                <a:solidFill>
                  <a:srgbClr val="FFFFFF"/>
                </a:solidFill>
              </a:defRPr>
            </a:pPr>
            <a:r>
              <a:rPr lang="en-GB" dirty="0"/>
              <a:t>SELECT DESIRED LAYOUT</a:t>
            </a:r>
          </a:p>
          <a:p>
            <a:pPr>
              <a:defRPr sz="4100">
                <a:solidFill>
                  <a:srgbClr val="FFFFFF"/>
                </a:solidFill>
              </a:defRPr>
            </a:pPr>
            <a:r>
              <a:rPr lang="en-GB" dirty="0"/>
              <a:t>When designing your own poster, you will be able to choose between the two proposed  layouts - the single or the double column - according to the information you will have to present. Simply click right on the slide&gt;layout: office theme, single column or double column</a:t>
            </a:r>
          </a:p>
          <a:p>
            <a:pPr>
              <a:defRPr sz="4100">
                <a:solidFill>
                  <a:srgbClr val="FFFFFF"/>
                </a:solidFill>
              </a:defRPr>
            </a:pPr>
            <a:endParaRPr lang="en-GB" dirty="0"/>
          </a:p>
          <a:p>
            <a:pPr>
              <a:defRPr sz="4100">
                <a:solidFill>
                  <a:srgbClr val="FFFFFF"/>
                </a:solidFill>
              </a:defRPr>
            </a:pPr>
            <a:r>
              <a:rPr lang="en-GB" dirty="0"/>
              <a:t>TITLE, AUTHORS, AND AFFILIATIONS</a:t>
            </a:r>
          </a:p>
          <a:p>
            <a:pPr>
              <a:defRPr sz="4100">
                <a:solidFill>
                  <a:srgbClr val="FFFFFF"/>
                </a:solidFill>
              </a:defRPr>
            </a:pPr>
            <a:r>
              <a:rPr lang="en-GB" dirty="0"/>
              <a:t>Start designing your poster by adding the title of your work, the names of the authors, and the affiliated institutions. This information should be the exact same as what you submitted - no changes are permitted.</a:t>
            </a:r>
          </a:p>
          <a:p>
            <a:pPr>
              <a:defRPr sz="4100">
                <a:solidFill>
                  <a:srgbClr val="FFFFFF"/>
                </a:solidFill>
              </a:defRPr>
            </a:pPr>
            <a:endParaRPr lang="en-GB" dirty="0"/>
          </a:p>
          <a:p>
            <a:pPr>
              <a:defRPr sz="4100">
                <a:solidFill>
                  <a:srgbClr val="FFFFFF"/>
                </a:solidFill>
              </a:defRPr>
            </a:pPr>
            <a:r>
              <a:rPr lang="en-GB" dirty="0"/>
              <a:t>TITLES FONT</a:t>
            </a:r>
          </a:p>
          <a:p>
            <a:pPr>
              <a:defRPr sz="4100">
                <a:solidFill>
                  <a:srgbClr val="FFFFFF"/>
                </a:solidFill>
              </a:defRPr>
            </a:pPr>
            <a:r>
              <a:rPr lang="en-GB" dirty="0"/>
              <a:t>For titles use Arial Bold 42 in corporate dark blue: CMYK (100/91/10/1)</a:t>
            </a:r>
          </a:p>
          <a:p>
            <a:pPr>
              <a:defRPr sz="4100">
                <a:solidFill>
                  <a:srgbClr val="FFFFFF"/>
                </a:solidFill>
              </a:defRPr>
            </a:pPr>
            <a:r>
              <a:rPr lang="en-GB" dirty="0"/>
              <a:t>RGB (41/49/133)</a:t>
            </a:r>
          </a:p>
          <a:p>
            <a:pPr>
              <a:defRPr sz="4100">
                <a:solidFill>
                  <a:srgbClr val="FFFFFF"/>
                </a:solidFill>
              </a:defRPr>
            </a:pPr>
            <a:r>
              <a:rPr lang="en-GB" dirty="0"/>
              <a:t>HEX (#293185)</a:t>
            </a:r>
          </a:p>
          <a:p>
            <a:pPr>
              <a:defRPr sz="4100">
                <a:solidFill>
                  <a:srgbClr val="FFFFFF"/>
                </a:solidFill>
              </a:defRPr>
            </a:pPr>
            <a:endParaRPr lang="en-GB" dirty="0"/>
          </a:p>
          <a:p>
            <a:pPr>
              <a:defRPr sz="4100">
                <a:solidFill>
                  <a:srgbClr val="FFFFFF"/>
                </a:solidFill>
              </a:defRPr>
            </a:pPr>
            <a:r>
              <a:rPr lang="en-GB" dirty="0"/>
              <a:t>BODY FONT</a:t>
            </a:r>
          </a:p>
          <a:p>
            <a:pPr>
              <a:defRPr sz="4100">
                <a:solidFill>
                  <a:srgbClr val="FFFFFF"/>
                </a:solidFill>
              </a:defRPr>
            </a:pPr>
            <a:r>
              <a:rPr lang="en-GB" dirty="0"/>
              <a:t>For body text use Arial Regular 30 in black.</a:t>
            </a:r>
          </a:p>
          <a:p>
            <a:pPr>
              <a:defRPr sz="4100">
                <a:solidFill>
                  <a:srgbClr val="FFFFFF"/>
                </a:solidFill>
              </a:defRPr>
            </a:pPr>
            <a:endParaRPr lang="en-GB" dirty="0"/>
          </a:p>
          <a:p>
            <a:pPr>
              <a:defRPr sz="4100">
                <a:solidFill>
                  <a:srgbClr val="FFFFFF"/>
                </a:solidFill>
              </a:defRPr>
            </a:pPr>
            <a:r>
              <a:rPr lang="en-GB" dirty="0"/>
              <a:t>TEXT SIZE </a:t>
            </a:r>
          </a:p>
          <a:p>
            <a:pPr>
              <a:defRPr sz="4100">
                <a:solidFill>
                  <a:srgbClr val="FFFFFF"/>
                </a:solidFill>
              </a:defRPr>
            </a:pPr>
            <a:r>
              <a:rPr lang="en-GB" dirty="0"/>
              <a:t>Adjust the size of your text based on how much content you have to present. The default template text offers a good starting point.</a:t>
            </a:r>
          </a:p>
        </p:txBody>
      </p:sp>
      <p:sp>
        <p:nvSpPr>
          <p:cNvPr id="6" name="(—THIS SIDEBAR DOES NOT PRINT—)…"/>
          <p:cNvSpPr txBox="1"/>
          <p:nvPr/>
        </p:nvSpPr>
        <p:spPr>
          <a:xfrm>
            <a:off x="30621705" y="-99862"/>
            <a:ext cx="12284835" cy="31947207"/>
          </a:xfrm>
          <a:prstGeom prst="rect">
            <a:avLst/>
          </a:prstGeom>
          <a:solidFill>
            <a:srgbClr val="294C84"/>
          </a:solidFill>
          <a:ln w="9525" cap="flat">
            <a:solidFill>
              <a:srgbClr val="46AAC4"/>
            </a:solidFill>
            <a:prstDash val="solid"/>
            <a:round/>
          </a:ln>
          <a:effectLst>
            <a:outerShdw blurRad="38100" dist="23000" dir="5400000" rotWithShape="0">
              <a:srgbClr val="000000">
                <a:alpha val="35000"/>
              </a:srgbClr>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81000" tIns="381000" rIns="381000" bIns="381000" numCol="1" anchor="t">
            <a:spAutoFit/>
          </a:bodyPr>
          <a:lstStyle/>
          <a:p>
            <a:pPr>
              <a:defRPr sz="4100">
                <a:solidFill>
                  <a:srgbClr val="FFFFFF"/>
                </a:solidFill>
              </a:defRPr>
            </a:pPr>
            <a:r>
              <a:rPr lang="en-GB" dirty="0"/>
              <a:t>(—THIS SIDEBAR DOES NOT PRINT—)</a:t>
            </a:r>
          </a:p>
          <a:p>
            <a:pPr>
              <a:defRPr sz="4100">
                <a:solidFill>
                  <a:srgbClr val="FFFFFF"/>
                </a:solidFill>
              </a:defRPr>
            </a:pPr>
            <a:endParaRPr lang="en-GB" dirty="0"/>
          </a:p>
          <a:p>
            <a:pPr>
              <a:defRPr sz="4100">
                <a:solidFill>
                  <a:srgbClr val="FFFFFF"/>
                </a:solidFill>
              </a:defRPr>
            </a:pPr>
            <a:r>
              <a:rPr lang="en-GB" dirty="0"/>
              <a:t>QUICK START (cont.)</a:t>
            </a:r>
          </a:p>
          <a:p>
            <a:pPr>
              <a:defRPr sz="4100">
                <a:solidFill>
                  <a:srgbClr val="FFFFFF"/>
                </a:solidFill>
              </a:defRPr>
            </a:pPr>
            <a:endParaRPr lang="en-GB" dirty="0"/>
          </a:p>
          <a:p>
            <a:pPr>
              <a:defRPr sz="4100">
                <a:solidFill>
                  <a:srgbClr val="FFFFFF"/>
                </a:solidFill>
              </a:defRPr>
            </a:pPr>
            <a:r>
              <a:rPr lang="en-GB" dirty="0"/>
              <a:t>GRAPHS / CHARTS</a:t>
            </a:r>
          </a:p>
          <a:p>
            <a:pPr>
              <a:defRPr sz="4100">
                <a:solidFill>
                  <a:srgbClr val="FFFFFF"/>
                </a:solidFill>
              </a:defRPr>
            </a:pPr>
            <a:r>
              <a:rPr lang="en-GB" dirty="0"/>
              <a:t>You can simply copy and paste charts and graphs from Excel or Word. Some reformatting may be required depending on how the original document has been created.</a:t>
            </a:r>
          </a:p>
          <a:p>
            <a:pPr>
              <a:defRPr sz="4100">
                <a:solidFill>
                  <a:srgbClr val="FFFFFF"/>
                </a:solidFill>
              </a:defRPr>
            </a:pPr>
            <a:endParaRPr lang="en-GB" dirty="0"/>
          </a:p>
          <a:p>
            <a:pPr>
              <a:defRPr sz="4100">
                <a:solidFill>
                  <a:srgbClr val="FFFFFF"/>
                </a:solidFill>
              </a:defRPr>
            </a:pPr>
            <a:r>
              <a:rPr lang="en-GB" dirty="0"/>
              <a:t>PHOTOGRAPHS / GRAPHICS</a:t>
            </a:r>
          </a:p>
          <a:p>
            <a:pPr>
              <a:defRPr sz="4100">
                <a:solidFill>
                  <a:srgbClr val="FFFFFF"/>
                </a:solidFill>
              </a:defRPr>
            </a:pPr>
            <a:r>
              <a:rPr lang="en-GB" dirty="0"/>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disproportionally. The image and/or graphic captions should be written in Arial 20 and </a:t>
            </a:r>
            <a:r>
              <a:rPr lang="en-GB" dirty="0" err="1"/>
              <a:t>centered</a:t>
            </a:r>
            <a:r>
              <a:rPr lang="en-GB" dirty="0"/>
              <a:t>.</a:t>
            </a:r>
          </a:p>
          <a:p>
            <a:pPr>
              <a:defRPr sz="4100">
                <a:solidFill>
                  <a:srgbClr val="FFFFFF"/>
                </a:solidFill>
              </a:defRPr>
            </a:pPr>
            <a:endParaRPr lang="en-GB" dirty="0"/>
          </a:p>
          <a:p>
            <a:pPr>
              <a:defRPr sz="4100">
                <a:solidFill>
                  <a:srgbClr val="FFFFFF"/>
                </a:solidFill>
              </a:defRPr>
            </a:pPr>
            <a:r>
              <a:rPr lang="en-GB" dirty="0"/>
              <a:t>ADDING SPONSORS LOGOS</a:t>
            </a:r>
            <a:endParaRPr lang="en-GB" dirty="0">
              <a:solidFill>
                <a:srgbClr val="222222"/>
              </a:solidFill>
            </a:endParaRPr>
          </a:p>
          <a:p>
            <a:pPr>
              <a:defRPr sz="4100">
                <a:solidFill>
                  <a:srgbClr val="FFFFFF"/>
                </a:solidFill>
              </a:defRPr>
            </a:pPr>
            <a:r>
              <a:rPr lang="en-GB" dirty="0"/>
              <a:t>Do not remove or move the EBMT-EHA logo. You can insert a logo (of a sponsor for instance) where applicable in the poster as long as it does not cover up EBMT-EHA's logo. Logos taken from web sites are likely to be low quality when printed. Zoom in at 100% to see what the logo will look like on the final poster and make any necessary adjustments. Use the white version of the logo if added on top of the blue space.</a:t>
            </a:r>
            <a:endParaRPr lang="en-GB" dirty="0">
              <a:solidFill>
                <a:srgbClr val="222222"/>
              </a:solidFill>
            </a:endParaRPr>
          </a:p>
          <a:p>
            <a:pPr>
              <a:defRPr sz="4100">
                <a:solidFill>
                  <a:srgbClr val="FFFFFF"/>
                </a:solidFill>
              </a:defRPr>
            </a:pPr>
            <a:endParaRPr lang="en-GB" dirty="0">
              <a:solidFill>
                <a:srgbClr val="222222"/>
              </a:solidFill>
            </a:endParaRPr>
          </a:p>
          <a:p>
            <a:pPr>
              <a:defRPr sz="4100">
                <a:solidFill>
                  <a:srgbClr val="FFFFFF"/>
                </a:solidFill>
              </a:defRPr>
            </a:pPr>
            <a:r>
              <a:rPr lang="en-GB" dirty="0"/>
              <a:t>IMAGE QUALITY CHECK</a:t>
            </a:r>
            <a:endParaRPr lang="en-GB" dirty="0">
              <a:solidFill>
                <a:srgbClr val="222222"/>
              </a:solidFill>
            </a:endParaRPr>
          </a:p>
          <a:p>
            <a:pPr>
              <a:defRPr sz="4100">
                <a:solidFill>
                  <a:srgbClr val="FFFFFF"/>
                </a:solidFill>
              </a:defRPr>
            </a:pPr>
            <a:r>
              <a:rPr lang="en-GB" dirty="0"/>
              <a:t>Zoom in and look at your images at 100% magnification. If they look good, they will print well. </a:t>
            </a:r>
          </a:p>
          <a:p>
            <a:pPr>
              <a:defRPr sz="4100">
                <a:solidFill>
                  <a:srgbClr val="FFFFFF"/>
                </a:solidFill>
              </a:defRPr>
            </a:pPr>
            <a:endParaRPr lang="en-GB" dirty="0"/>
          </a:p>
          <a:p>
            <a:pPr>
              <a:defRPr sz="4100">
                <a:solidFill>
                  <a:srgbClr val="FFFFFF"/>
                </a:solidFill>
              </a:defRPr>
            </a:pPr>
            <a:r>
              <a:rPr lang="en-GB" dirty="0"/>
              <a:t>SAVE YOUR WORK</a:t>
            </a:r>
            <a:endParaRPr lang="en-GB" dirty="0">
              <a:solidFill>
                <a:srgbClr val="222222"/>
              </a:solidFill>
            </a:endParaRPr>
          </a:p>
          <a:p>
            <a:pPr>
              <a:defRPr sz="4100">
                <a:solidFill>
                  <a:srgbClr val="FFFFFF"/>
                </a:solidFill>
              </a:defRPr>
            </a:pPr>
            <a:r>
              <a:rPr lang="en-GB" dirty="0"/>
              <a:t>Save your poster as a PDF document (.pdf).</a:t>
            </a:r>
          </a:p>
          <a:p>
            <a:pPr>
              <a:defRPr sz="4100">
                <a:solidFill>
                  <a:srgbClr val="FFFFFF"/>
                </a:solidFill>
              </a:defRPr>
            </a:pPr>
            <a:r>
              <a:rPr lang="en-GB" dirty="0"/>
              <a:t>File &gt; save as &gt; PDF.</a:t>
            </a:r>
          </a:p>
          <a:p>
            <a:pPr>
              <a:defRPr sz="4100">
                <a:solidFill>
                  <a:srgbClr val="FFFFFF"/>
                </a:solidFill>
              </a:defRPr>
            </a:pPr>
            <a:endParaRPr lang="en-GB" dirty="0"/>
          </a:p>
          <a:p>
            <a:pPr>
              <a:defRPr sz="4100">
                <a:solidFill>
                  <a:srgbClr val="FFFFFF"/>
                </a:solidFill>
              </a:defRPr>
            </a:pPr>
            <a:r>
              <a:rPr lang="en-GB" dirty="0"/>
              <a:t>TO PRINT</a:t>
            </a:r>
            <a:endParaRPr lang="en-GB" dirty="0">
              <a:solidFill>
                <a:srgbClr val="222222"/>
              </a:solidFill>
            </a:endParaRPr>
          </a:p>
          <a:p>
            <a:pPr>
              <a:defRPr sz="4100">
                <a:solidFill>
                  <a:srgbClr val="FFFFFF"/>
                </a:solidFill>
              </a:defRPr>
            </a:pPr>
            <a:r>
              <a:rPr lang="en-GB" dirty="0"/>
              <a:t>Ask for a white matte paper, +180 grams.</a:t>
            </a:r>
          </a:p>
          <a:p>
            <a:pPr>
              <a:defRPr sz="4100">
                <a:solidFill>
                  <a:srgbClr val="FFFFFF"/>
                </a:solidFill>
              </a:defRPr>
            </a:pPr>
            <a:r>
              <a:rPr lang="en-GB" dirty="0"/>
              <a:t>A0 format (84,1cm x 118,9cm)</a:t>
            </a:r>
          </a:p>
          <a:p>
            <a:pPr>
              <a:defRPr sz="4100">
                <a:solidFill>
                  <a:srgbClr val="FFFFFF"/>
                </a:solidFill>
              </a:defRPr>
            </a:pPr>
            <a:endParaRPr lang="en-GB" dirty="0"/>
          </a:p>
          <a:p>
            <a:pPr>
              <a:defRPr sz="4100">
                <a:solidFill>
                  <a:srgbClr val="FFFFFF"/>
                </a:solidFill>
              </a:defRPr>
            </a:pPr>
            <a:r>
              <a:rPr lang="en-GB" dirty="0"/>
              <a:t>THANK YOU!</a:t>
            </a:r>
          </a:p>
        </p:txBody>
      </p:sp>
      <p:sp>
        <p:nvSpPr>
          <p:cNvPr id="8" name="Rectángulo redondeado 3"/>
          <p:cNvSpPr/>
          <p:nvPr/>
        </p:nvSpPr>
        <p:spPr>
          <a:xfrm>
            <a:off x="874479" y="8618567"/>
            <a:ext cx="28477042" cy="33430611"/>
          </a:xfrm>
          <a:prstGeom prst="roundRect">
            <a:avLst>
              <a:gd name="adj" fmla="val 1387"/>
            </a:avLst>
          </a:prstGeom>
          <a:solidFill>
            <a:srgbClr val="FFFFFF"/>
          </a:solidFill>
          <a:ln w="12700">
            <a:miter lim="400000"/>
          </a:ln>
        </p:spPr>
        <p:txBody>
          <a:bodyPr lIns="45719" rIns="45719" anchor="ctr"/>
          <a:lstStyle/>
          <a:p>
            <a:pPr algn="ctr"/>
            <a:endParaRPr dirty="0"/>
          </a:p>
        </p:txBody>
      </p:sp>
      <p:pic>
        <p:nvPicPr>
          <p:cNvPr id="4" name="Gráfico 3">
            <a:extLst>
              <a:ext uri="{FF2B5EF4-FFF2-40B4-BE49-F238E27FC236}">
                <a16:creationId xmlns:a16="http://schemas.microsoft.com/office/drawing/2014/main" id="{B7A16331-BC54-4662-AFA6-CEF81F144589}"/>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9891" y="2804160"/>
            <a:ext cx="10070485" cy="304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1pPr>
      <a:lvl2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2pPr>
      <a:lvl3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3pPr>
      <a:lvl4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4pPr>
      <a:lvl5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5pPr>
      <a:lvl6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6pPr>
      <a:lvl7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7pPr>
      <a:lvl8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8pPr>
      <a:lvl9pPr marL="0" marR="0" indent="0" algn="l" defTabSz="4215567" rtl="0" latinLnBrk="0">
        <a:lnSpc>
          <a:spcPct val="100000"/>
        </a:lnSpc>
        <a:spcBef>
          <a:spcPts val="0"/>
        </a:spcBef>
        <a:spcAft>
          <a:spcPts val="0"/>
        </a:spcAft>
        <a:buClrTx/>
        <a:buSzTx/>
        <a:buFontTx/>
        <a:buNone/>
        <a:tabLst/>
        <a:defRPr sz="5500" b="1" i="0" u="none" strike="noStrike" cap="all" spc="0" baseline="0">
          <a:ln>
            <a:noFill/>
          </a:ln>
          <a:solidFill>
            <a:srgbClr val="FFFFFF"/>
          </a:solidFill>
          <a:uFillTx/>
          <a:latin typeface="Arial"/>
          <a:ea typeface="Arial"/>
          <a:cs typeface="Arial"/>
          <a:sym typeface="Arial"/>
        </a:defRPr>
      </a:lvl9pPr>
    </p:titleStyle>
    <p:bodyStyle>
      <a:lvl1pPr marL="0" marR="0" indent="0" algn="l" defTabSz="4215567" rtl="0" latinLnBrk="0">
        <a:lnSpc>
          <a:spcPct val="100000"/>
        </a:lnSpc>
        <a:spcBef>
          <a:spcPts val="1000"/>
        </a:spcBef>
        <a:spcAft>
          <a:spcPts val="0"/>
        </a:spcAft>
        <a:buClrTx/>
        <a:buSzTx/>
        <a:buFontTx/>
        <a:buNone/>
        <a:tabLst/>
        <a:defRPr sz="3800" b="0" i="0" u="none" strike="noStrike" cap="none" spc="0" baseline="0">
          <a:ln>
            <a:noFill/>
          </a:ln>
          <a:solidFill>
            <a:srgbClr val="FFFFFF"/>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4pPr>
      <a:lvl5pPr marL="8913637" marR="0" indent="-482504"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p:bodyStyle>
    <p:otherStyle>
      <a:lvl1pPr marL="0" marR="0" indent="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1pPr>
      <a:lvl2pPr marL="0" marR="0" indent="2107782"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2pPr>
      <a:lvl3pPr marL="0" marR="0" indent="421556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3pPr>
      <a:lvl4pPr marL="0" marR="0" indent="632335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4pPr>
      <a:lvl5pPr marL="0" marR="0" indent="8431134"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5pPr>
      <a:lvl6pPr marL="0" marR="0" indent="10538917"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6pPr>
      <a:lvl7pPr marL="0" marR="0" indent="12646700"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7pPr>
      <a:lvl8pPr marL="0" marR="0" indent="14754483"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8pPr>
      <a:lvl9pPr marL="0" marR="0" indent="16862268" algn="l" defTabSz="4215567" rtl="0" latinLnBrk="0">
        <a:lnSpc>
          <a:spcPct val="100000"/>
        </a:lnSpc>
        <a:spcBef>
          <a:spcPts val="700"/>
        </a:spcBef>
        <a:spcAft>
          <a:spcPts val="0"/>
        </a:spcAft>
        <a:buClrTx/>
        <a:buSzTx/>
        <a:buFontTx/>
        <a:buNone/>
        <a:tabLst/>
        <a:defRPr sz="30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emf"/><Relationship Id="rId18" Type="http://schemas.openxmlformats.org/officeDocument/2006/relationships/oleObject" Target="../embeddings/oleObject6.bin"/><Relationship Id="rId26" Type="http://schemas.openxmlformats.org/officeDocument/2006/relationships/oleObject" Target="../embeddings/oleObject10.bin"/><Relationship Id="rId39" Type="http://schemas.openxmlformats.org/officeDocument/2006/relationships/image" Target="../media/image30.png"/><Relationship Id="rId21" Type="http://schemas.openxmlformats.org/officeDocument/2006/relationships/image" Target="../media/image15.emf"/><Relationship Id="rId34" Type="http://schemas.openxmlformats.org/officeDocument/2006/relationships/image" Target="../media/image25.png"/><Relationship Id="rId42" Type="http://schemas.openxmlformats.org/officeDocument/2006/relationships/image" Target="../media/image33.png"/><Relationship Id="rId47" Type="http://schemas.openxmlformats.org/officeDocument/2006/relationships/image" Target="../media/image38.png"/><Relationship Id="rId7" Type="http://schemas.openxmlformats.org/officeDocument/2006/relationships/image" Target="../media/image8.png"/><Relationship Id="rId2" Type="http://schemas.openxmlformats.org/officeDocument/2006/relationships/notesSlide" Target="../notesSlides/notesSlide1.xml"/><Relationship Id="rId16" Type="http://schemas.openxmlformats.org/officeDocument/2006/relationships/oleObject" Target="../embeddings/oleObject5.bin"/><Relationship Id="rId29"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0.emf"/><Relationship Id="rId24" Type="http://schemas.openxmlformats.org/officeDocument/2006/relationships/oleObject" Target="../embeddings/oleObject9.bin"/><Relationship Id="rId32" Type="http://schemas.openxmlformats.org/officeDocument/2006/relationships/image" Target="../media/image23.png"/><Relationship Id="rId37" Type="http://schemas.openxmlformats.org/officeDocument/2006/relationships/image" Target="../media/image28.png"/><Relationship Id="rId40" Type="http://schemas.openxmlformats.org/officeDocument/2006/relationships/image" Target="../media/image31.png"/><Relationship Id="rId45" Type="http://schemas.openxmlformats.org/officeDocument/2006/relationships/image" Target="../media/image36.png"/><Relationship Id="rId5" Type="http://schemas.openxmlformats.org/officeDocument/2006/relationships/image" Target="../media/image6.png"/><Relationship Id="rId15" Type="http://schemas.openxmlformats.org/officeDocument/2006/relationships/image" Target="../media/image12.emf"/><Relationship Id="rId23" Type="http://schemas.openxmlformats.org/officeDocument/2006/relationships/image" Target="../media/image16.emf"/><Relationship Id="rId28" Type="http://schemas.openxmlformats.org/officeDocument/2006/relationships/image" Target="../media/image19.png"/><Relationship Id="rId36" Type="http://schemas.openxmlformats.org/officeDocument/2006/relationships/image" Target="../media/image27.png"/><Relationship Id="rId10" Type="http://schemas.openxmlformats.org/officeDocument/2006/relationships/oleObject" Target="../embeddings/oleObject2.bin"/><Relationship Id="rId19" Type="http://schemas.openxmlformats.org/officeDocument/2006/relationships/image" Target="../media/image14.emf"/><Relationship Id="rId31" Type="http://schemas.openxmlformats.org/officeDocument/2006/relationships/image" Target="../media/image22.png"/><Relationship Id="rId44" Type="http://schemas.openxmlformats.org/officeDocument/2006/relationships/image" Target="../media/image35.png"/><Relationship Id="rId4" Type="http://schemas.openxmlformats.org/officeDocument/2006/relationships/image" Target="../media/image5.png"/><Relationship Id="rId9" Type="http://schemas.openxmlformats.org/officeDocument/2006/relationships/image" Target="../media/image9.emf"/><Relationship Id="rId14" Type="http://schemas.openxmlformats.org/officeDocument/2006/relationships/oleObject" Target="../embeddings/oleObject4.bin"/><Relationship Id="rId22" Type="http://schemas.openxmlformats.org/officeDocument/2006/relationships/oleObject" Target="../embeddings/oleObject8.bin"/><Relationship Id="rId27" Type="http://schemas.openxmlformats.org/officeDocument/2006/relationships/image" Target="../media/image18.emf"/><Relationship Id="rId30" Type="http://schemas.openxmlformats.org/officeDocument/2006/relationships/image" Target="../media/image21.png"/><Relationship Id="rId35" Type="http://schemas.openxmlformats.org/officeDocument/2006/relationships/image" Target="../media/image26.png"/><Relationship Id="rId43" Type="http://schemas.openxmlformats.org/officeDocument/2006/relationships/image" Target="../media/image34.png"/><Relationship Id="rId8" Type="http://schemas.openxmlformats.org/officeDocument/2006/relationships/oleObject" Target="../embeddings/oleObject1.bin"/><Relationship Id="rId3" Type="http://schemas.openxmlformats.org/officeDocument/2006/relationships/image" Target="../media/image4.png"/><Relationship Id="rId12" Type="http://schemas.openxmlformats.org/officeDocument/2006/relationships/oleObject" Target="../embeddings/oleObject3.bin"/><Relationship Id="rId17" Type="http://schemas.openxmlformats.org/officeDocument/2006/relationships/image" Target="../media/image13.emf"/><Relationship Id="rId25" Type="http://schemas.openxmlformats.org/officeDocument/2006/relationships/image" Target="../media/image17.emf"/><Relationship Id="rId33" Type="http://schemas.openxmlformats.org/officeDocument/2006/relationships/image" Target="../media/image24.png"/><Relationship Id="rId38" Type="http://schemas.openxmlformats.org/officeDocument/2006/relationships/image" Target="../media/image29.png"/><Relationship Id="rId46" Type="http://schemas.openxmlformats.org/officeDocument/2006/relationships/image" Target="../media/image37.png"/><Relationship Id="rId20" Type="http://schemas.openxmlformats.org/officeDocument/2006/relationships/oleObject" Target="../embeddings/oleObject7.bin"/><Relationship Id="rId41"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 name="Rectangle 1039">
            <a:extLst>
              <a:ext uri="{FF2B5EF4-FFF2-40B4-BE49-F238E27FC236}">
                <a16:creationId xmlns:a16="http://schemas.microsoft.com/office/drawing/2014/main" id="{57C94385-82A5-157D-AE5D-2544FBF554AE}"/>
              </a:ext>
            </a:extLst>
          </p:cNvPr>
          <p:cNvSpPr/>
          <p:nvPr/>
        </p:nvSpPr>
        <p:spPr>
          <a:xfrm>
            <a:off x="-38100" y="-114301"/>
            <a:ext cx="30276800" cy="42984000"/>
          </a:xfrm>
          <a:prstGeom prst="rect">
            <a:avLst/>
          </a:prstGeom>
          <a:gradFill flip="none" rotWithShape="1">
            <a:gsLst>
              <a:gs pos="73350">
                <a:srgbClr val="E5D0D0"/>
              </a:gs>
              <a:gs pos="0">
                <a:srgbClr val="5579D3"/>
              </a:gs>
              <a:gs pos="50000">
                <a:schemeClr val="accent2">
                  <a:lumMod val="60000"/>
                  <a:lumOff val="40000"/>
                </a:schemeClr>
              </a:gs>
              <a:gs pos="100000">
                <a:schemeClr val="accent2">
                  <a:lumMod val="75000"/>
                </a:schemeClr>
              </a:gs>
            </a:gsLst>
            <a:lin ang="2700000" scaled="1"/>
            <a:tileRect/>
          </a:gradFill>
          <a:ln w="25400" cap="flat">
            <a:solidFill>
              <a:schemeClr val="accent2">
                <a:lumMod val="60000"/>
                <a:lumOff val="4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47" name="Rectangle 1046">
            <a:extLst>
              <a:ext uri="{FF2B5EF4-FFF2-40B4-BE49-F238E27FC236}">
                <a16:creationId xmlns:a16="http://schemas.microsoft.com/office/drawing/2014/main" id="{3A9F3412-EC36-D0F6-6C04-37C29A70AB9A}"/>
              </a:ext>
            </a:extLst>
          </p:cNvPr>
          <p:cNvSpPr/>
          <p:nvPr/>
        </p:nvSpPr>
        <p:spPr>
          <a:xfrm>
            <a:off x="692521" y="8872829"/>
            <a:ext cx="28800000" cy="32633436"/>
          </a:xfrm>
          <a:prstGeom prst="rect">
            <a:avLst/>
          </a:prstGeom>
          <a:solidFill>
            <a:srgbClr val="FFFFFF"/>
          </a:solidFill>
          <a:ln w="25400" cap="flat">
            <a:solidFill>
              <a:srgbClr val="325BC0"/>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2" name="Text Placeholder 1">
            <a:extLst>
              <a:ext uri="{FF2B5EF4-FFF2-40B4-BE49-F238E27FC236}">
                <a16:creationId xmlns:a16="http://schemas.microsoft.com/office/drawing/2014/main" id="{58D93C7E-5121-1E2B-72D2-A2D83B59BD7F}"/>
              </a:ext>
            </a:extLst>
          </p:cNvPr>
          <p:cNvSpPr>
            <a:spLocks noGrp="1"/>
          </p:cNvSpPr>
          <p:nvPr>
            <p:ph type="body" sz="quarter" idx="24"/>
          </p:nvPr>
        </p:nvSpPr>
        <p:spPr/>
        <p:txBody>
          <a:bodyPr>
            <a:normAutofit fontScale="92500" lnSpcReduction="10000"/>
          </a:bodyPr>
          <a:lstStyle/>
          <a:p>
            <a:r>
              <a:rPr lang="en-US" dirty="0"/>
              <a:t>Megane.Jassin@uliege.be</a:t>
            </a:r>
          </a:p>
        </p:txBody>
      </p:sp>
      <p:sp>
        <p:nvSpPr>
          <p:cNvPr id="3" name="Text Placeholder 2">
            <a:extLst>
              <a:ext uri="{FF2B5EF4-FFF2-40B4-BE49-F238E27FC236}">
                <a16:creationId xmlns:a16="http://schemas.microsoft.com/office/drawing/2014/main" id="{87CCA51E-4E38-EC96-3CE5-F73DEF50558B}"/>
              </a:ext>
            </a:extLst>
          </p:cNvPr>
          <p:cNvSpPr>
            <a:spLocks noGrp="1"/>
          </p:cNvSpPr>
          <p:nvPr>
            <p:ph type="body" sz="quarter" idx="25"/>
          </p:nvPr>
        </p:nvSpPr>
        <p:spPr>
          <a:xfrm>
            <a:off x="11187016" y="6762509"/>
            <a:ext cx="18189266" cy="1932143"/>
          </a:xfrm>
        </p:spPr>
        <p:txBody>
          <a:bodyPr>
            <a:normAutofit/>
          </a:bodyPr>
          <a:lstStyle/>
          <a:p>
            <a:pPr eaLnBrk="1" hangingPunct="1">
              <a:spcBef>
                <a:spcPct val="0"/>
              </a:spcBef>
              <a:buFontTx/>
              <a:buNone/>
            </a:pPr>
            <a:r>
              <a:rPr lang="fr-BE" altLang="fr-FR" sz="2000" b="1" dirty="0">
                <a:solidFill>
                  <a:schemeClr val="tx1"/>
                </a:solidFill>
              </a:rPr>
              <a:t>1 </a:t>
            </a:r>
            <a:r>
              <a:rPr lang="fr-BE" altLang="fr-FR" sz="2000" b="1" dirty="0" err="1">
                <a:solidFill>
                  <a:schemeClr val="tx1"/>
                </a:solidFill>
              </a:rPr>
              <a:t>Laboratory</a:t>
            </a:r>
            <a:r>
              <a:rPr lang="fr-BE" altLang="fr-FR" sz="2000" b="1" dirty="0">
                <a:solidFill>
                  <a:schemeClr val="tx1"/>
                </a:solidFill>
              </a:rPr>
              <a:t> of </a:t>
            </a:r>
            <a:r>
              <a:rPr lang="fr-BE" altLang="fr-FR" sz="2000" b="1" dirty="0" err="1">
                <a:solidFill>
                  <a:schemeClr val="tx1"/>
                </a:solidFill>
              </a:rPr>
              <a:t>Hematology</a:t>
            </a:r>
            <a:r>
              <a:rPr lang="fr-BE" altLang="fr-FR" sz="2000" b="1" dirty="0">
                <a:solidFill>
                  <a:schemeClr val="tx1"/>
                </a:solidFill>
              </a:rPr>
              <a:t>, GIGA-I3, </a:t>
            </a:r>
            <a:r>
              <a:rPr lang="fr-BE" altLang="fr-FR" sz="2000" b="1" dirty="0" err="1">
                <a:solidFill>
                  <a:schemeClr val="tx1"/>
                </a:solidFill>
              </a:rPr>
              <a:t>University</a:t>
            </a:r>
            <a:r>
              <a:rPr lang="fr-BE" altLang="fr-FR" sz="2000" b="1" dirty="0">
                <a:solidFill>
                  <a:schemeClr val="tx1"/>
                </a:solidFill>
              </a:rPr>
              <a:t> of Liège, Liège, </a:t>
            </a:r>
            <a:r>
              <a:rPr lang="fr-BE" altLang="fr-FR" sz="2000" b="1" dirty="0" err="1">
                <a:solidFill>
                  <a:schemeClr val="tx1"/>
                </a:solidFill>
              </a:rPr>
              <a:t>Belgium</a:t>
            </a:r>
            <a:endParaRPr lang="fr-BE" altLang="fr-FR" sz="2000" b="1" dirty="0">
              <a:solidFill>
                <a:schemeClr val="tx1"/>
              </a:solidFill>
            </a:endParaRPr>
          </a:p>
          <a:p>
            <a:pPr eaLnBrk="1" hangingPunct="1">
              <a:spcBef>
                <a:spcPct val="0"/>
              </a:spcBef>
              <a:buFontTx/>
              <a:buNone/>
            </a:pPr>
            <a:r>
              <a:rPr lang="fr-BE" altLang="fr-FR" sz="2000" b="1" dirty="0">
                <a:solidFill>
                  <a:schemeClr val="tx1"/>
                </a:solidFill>
              </a:rPr>
              <a:t>2 </a:t>
            </a:r>
            <a:r>
              <a:rPr lang="fr-BE" altLang="fr-FR" sz="2000" b="1" dirty="0" err="1">
                <a:solidFill>
                  <a:schemeClr val="tx1"/>
                </a:solidFill>
              </a:rPr>
              <a:t>Department</a:t>
            </a:r>
            <a:r>
              <a:rPr lang="fr-BE" altLang="fr-FR" sz="2000" b="1" dirty="0">
                <a:solidFill>
                  <a:schemeClr val="tx1"/>
                </a:solidFill>
              </a:rPr>
              <a:t> of </a:t>
            </a:r>
            <a:r>
              <a:rPr lang="fr-BE" altLang="fr-FR" sz="2000" b="1" dirty="0" err="1">
                <a:solidFill>
                  <a:schemeClr val="tx1"/>
                </a:solidFill>
              </a:rPr>
              <a:t>Hematology</a:t>
            </a:r>
            <a:r>
              <a:rPr lang="fr-BE" altLang="fr-FR" sz="2000" b="1" dirty="0">
                <a:solidFill>
                  <a:schemeClr val="tx1"/>
                </a:solidFill>
              </a:rPr>
              <a:t>, CHU de Liège, Liège, </a:t>
            </a:r>
            <a:r>
              <a:rPr lang="fr-BE" altLang="fr-FR" sz="2000" b="1" dirty="0" err="1">
                <a:solidFill>
                  <a:schemeClr val="tx1"/>
                </a:solidFill>
              </a:rPr>
              <a:t>Belgium</a:t>
            </a:r>
            <a:endParaRPr lang="fr-BE" altLang="fr-FR" sz="2000" b="1" dirty="0">
              <a:solidFill>
                <a:schemeClr val="tx1"/>
              </a:solidFill>
            </a:endParaRPr>
          </a:p>
          <a:p>
            <a:pPr eaLnBrk="1" hangingPunct="1">
              <a:spcBef>
                <a:spcPct val="0"/>
              </a:spcBef>
              <a:buFontTx/>
              <a:buNone/>
            </a:pPr>
            <a:r>
              <a:rPr lang="fr-BE" altLang="fr-FR" sz="2000" b="1" dirty="0">
                <a:solidFill>
                  <a:schemeClr val="tx1"/>
                </a:solidFill>
              </a:rPr>
              <a:t>3 Viral </a:t>
            </a:r>
            <a:r>
              <a:rPr lang="fr-BE" altLang="fr-FR" sz="2000" b="1" dirty="0" err="1">
                <a:solidFill>
                  <a:schemeClr val="tx1"/>
                </a:solidFill>
              </a:rPr>
              <a:t>Vectors</a:t>
            </a:r>
            <a:r>
              <a:rPr lang="fr-BE" altLang="fr-FR" sz="2000" b="1" dirty="0">
                <a:solidFill>
                  <a:schemeClr val="tx1"/>
                </a:solidFill>
              </a:rPr>
              <a:t>, GIGA, </a:t>
            </a:r>
            <a:r>
              <a:rPr lang="fr-BE" altLang="fr-FR" sz="2000" b="1" dirty="0" err="1">
                <a:solidFill>
                  <a:schemeClr val="tx1"/>
                </a:solidFill>
              </a:rPr>
              <a:t>University</a:t>
            </a:r>
            <a:r>
              <a:rPr lang="fr-BE" altLang="fr-FR" sz="2000" b="1" dirty="0">
                <a:solidFill>
                  <a:schemeClr val="tx1"/>
                </a:solidFill>
              </a:rPr>
              <a:t> of Liège, Liège, </a:t>
            </a:r>
            <a:r>
              <a:rPr lang="fr-BE" altLang="fr-FR" sz="2000" b="1" dirty="0" err="1">
                <a:solidFill>
                  <a:schemeClr val="tx1"/>
                </a:solidFill>
              </a:rPr>
              <a:t>Belgium</a:t>
            </a:r>
            <a:endParaRPr lang="fr-BE" altLang="fr-FR" sz="2000" b="1" baseline="30000" dirty="0">
              <a:solidFill>
                <a:schemeClr val="tx1"/>
              </a:solidFill>
            </a:endParaRPr>
          </a:p>
          <a:p>
            <a:endParaRPr lang="en-US" dirty="0">
              <a:solidFill>
                <a:schemeClr val="tx1"/>
              </a:solidFill>
            </a:endParaRPr>
          </a:p>
        </p:txBody>
      </p:sp>
      <p:sp>
        <p:nvSpPr>
          <p:cNvPr id="4" name="Text Placeholder 3">
            <a:extLst>
              <a:ext uri="{FF2B5EF4-FFF2-40B4-BE49-F238E27FC236}">
                <a16:creationId xmlns:a16="http://schemas.microsoft.com/office/drawing/2014/main" id="{841E74D4-68C5-CA03-D584-682AEA8778BF}"/>
              </a:ext>
            </a:extLst>
          </p:cNvPr>
          <p:cNvSpPr>
            <a:spLocks noGrp="1"/>
          </p:cNvSpPr>
          <p:nvPr>
            <p:ph type="body" sz="quarter" idx="26"/>
          </p:nvPr>
        </p:nvSpPr>
        <p:spPr/>
        <p:txBody>
          <a:bodyPr>
            <a:noAutofit/>
          </a:bodyPr>
          <a:lstStyle/>
          <a:p>
            <a:pPr algn="just"/>
            <a:r>
              <a:rPr lang="en-GB" sz="9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CAR-T and </a:t>
            </a:r>
            <a:r>
              <a:rPr lang="en-GB" sz="9000" kern="1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nanoCAR</a:t>
            </a:r>
            <a:r>
              <a:rPr lang="en-GB" sz="9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-T for multiple myeloma: Does smaller </a:t>
            </a:r>
            <a:r>
              <a:rPr lang="en-GB" sz="9000" kern="100">
                <a:solidFill>
                  <a:schemeClr val="tx1"/>
                </a:solidFill>
                <a:effectLst/>
                <a:latin typeface="Arial" panose="020B0604020202020204" pitchFamily="34" charset="0"/>
                <a:ea typeface="Calibri" panose="020F0502020204030204" pitchFamily="34" charset="0"/>
                <a:cs typeface="Arial" panose="020B0604020202020204" pitchFamily="34" charset="0"/>
              </a:rPr>
              <a:t>mean smarter ? </a:t>
            </a:r>
            <a:endParaRPr lang="fr-BE" sz="9000"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en-US" sz="9000" dirty="0">
              <a:solidFill>
                <a:schemeClr val="tx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7E743BD6-A857-9A28-81DC-332CC43201ED}"/>
              </a:ext>
            </a:extLst>
          </p:cNvPr>
          <p:cNvSpPr>
            <a:spLocks noGrp="1"/>
          </p:cNvSpPr>
          <p:nvPr>
            <p:ph type="body" sz="quarter" idx="27"/>
          </p:nvPr>
        </p:nvSpPr>
        <p:spPr>
          <a:xfrm>
            <a:off x="11187017" y="5016898"/>
            <a:ext cx="18189265" cy="2514715"/>
          </a:xfrm>
        </p:spPr>
        <p:txBody>
          <a:bodyPr>
            <a:normAutofit/>
          </a:bodyPr>
          <a:lstStyle/>
          <a:p>
            <a:pPr algn="just"/>
            <a:r>
              <a:rPr lang="fr-BE" altLang="fr-FR" sz="3600" b="1" dirty="0">
                <a:solidFill>
                  <a:schemeClr val="tx1"/>
                </a:solidFill>
              </a:rPr>
              <a:t>Mégane Jassin</a:t>
            </a:r>
            <a:r>
              <a:rPr lang="fr-BE" altLang="fr-FR" sz="3600" b="1" baseline="30000" dirty="0">
                <a:solidFill>
                  <a:schemeClr val="tx1"/>
                </a:solidFill>
              </a:rPr>
              <a:t>1</a:t>
            </a:r>
            <a:r>
              <a:rPr lang="fr-BE" altLang="fr-FR" sz="3600" b="1" dirty="0">
                <a:solidFill>
                  <a:schemeClr val="tx1"/>
                </a:solidFill>
              </a:rPr>
              <a:t>, Chloé Onkelinx</a:t>
            </a:r>
            <a:r>
              <a:rPr lang="fr-BE" altLang="fr-FR" sz="3600" b="1" baseline="30000" dirty="0">
                <a:solidFill>
                  <a:schemeClr val="tx1"/>
                </a:solidFill>
              </a:rPr>
              <a:t>1</a:t>
            </a:r>
            <a:r>
              <a:rPr lang="fr-BE" altLang="fr-FR" sz="3600" b="1" dirty="0">
                <a:solidFill>
                  <a:schemeClr val="tx1"/>
                </a:solidFill>
              </a:rPr>
              <a:t>, Bianca E Silva</a:t>
            </a:r>
            <a:r>
              <a:rPr lang="fr-BE" altLang="fr-FR" sz="3600" b="1" baseline="30000" dirty="0">
                <a:solidFill>
                  <a:schemeClr val="tx1"/>
                </a:solidFill>
              </a:rPr>
              <a:t>1</a:t>
            </a:r>
            <a:r>
              <a:rPr lang="fr-BE" altLang="fr-FR" sz="3600" b="1" dirty="0">
                <a:solidFill>
                  <a:schemeClr val="tx1"/>
                </a:solidFill>
              </a:rPr>
              <a:t>, Valentina Bocuzzi</a:t>
            </a:r>
            <a:r>
              <a:rPr lang="fr-BE" altLang="fr-FR" sz="3600" b="1" baseline="30000" dirty="0">
                <a:solidFill>
                  <a:schemeClr val="tx1"/>
                </a:solidFill>
              </a:rPr>
              <a:t>1</a:t>
            </a:r>
            <a:r>
              <a:rPr lang="fr-BE" altLang="fr-FR" sz="3600" b="1" dirty="0">
                <a:solidFill>
                  <a:schemeClr val="tx1"/>
                </a:solidFill>
              </a:rPr>
              <a:t>, Guillaume Marcion</a:t>
            </a:r>
            <a:r>
              <a:rPr lang="fr-BE" altLang="fr-FR" sz="3600" b="1" baseline="30000" dirty="0">
                <a:solidFill>
                  <a:schemeClr val="tx1"/>
                </a:solidFill>
              </a:rPr>
              <a:t>1</a:t>
            </a:r>
            <a:r>
              <a:rPr lang="fr-BE" altLang="fr-FR" sz="3600" b="1" dirty="0">
                <a:solidFill>
                  <a:schemeClr val="tx1"/>
                </a:solidFill>
              </a:rPr>
              <a:t>, Grégory Ehx</a:t>
            </a:r>
            <a:r>
              <a:rPr lang="fr-BE" altLang="fr-FR" sz="3600" b="1" baseline="30000" dirty="0">
                <a:solidFill>
                  <a:schemeClr val="tx1"/>
                </a:solidFill>
              </a:rPr>
              <a:t>1</a:t>
            </a:r>
            <a:r>
              <a:rPr lang="fr-BE" altLang="fr-FR" sz="3600" b="1" dirty="0">
                <a:solidFill>
                  <a:schemeClr val="tx1"/>
                </a:solidFill>
              </a:rPr>
              <a:t>, Frédéric Baron</a:t>
            </a:r>
            <a:r>
              <a:rPr lang="fr-BE" altLang="fr-FR" sz="3600" b="1" baseline="30000" dirty="0">
                <a:solidFill>
                  <a:schemeClr val="tx1"/>
                </a:solidFill>
              </a:rPr>
              <a:t>1,2</a:t>
            </a:r>
            <a:r>
              <a:rPr lang="fr-BE" altLang="fr-FR" sz="3600" b="1" dirty="0">
                <a:solidFill>
                  <a:schemeClr val="tx1"/>
                </a:solidFill>
              </a:rPr>
              <a:t>, Emmanuel Di Valentin</a:t>
            </a:r>
            <a:r>
              <a:rPr lang="fr-BE" altLang="fr-FR" sz="3600" b="1" baseline="30000" dirty="0">
                <a:solidFill>
                  <a:schemeClr val="tx1"/>
                </a:solidFill>
              </a:rPr>
              <a:t>3</a:t>
            </a:r>
            <a:r>
              <a:rPr lang="fr-BE" altLang="fr-FR" sz="3600" b="1" dirty="0">
                <a:solidFill>
                  <a:schemeClr val="tx1"/>
                </a:solidFill>
              </a:rPr>
              <a:t>, Jo Caers</a:t>
            </a:r>
            <a:r>
              <a:rPr lang="fr-BE" altLang="fr-FR" sz="3600" b="1" baseline="30000" dirty="0">
                <a:solidFill>
                  <a:schemeClr val="tx1"/>
                </a:solidFill>
              </a:rPr>
              <a:t>1,2</a:t>
            </a:r>
            <a:r>
              <a:rPr lang="fr-BE" altLang="fr-FR" sz="3600" b="1" dirty="0">
                <a:solidFill>
                  <a:schemeClr val="tx1"/>
                </a:solidFill>
              </a:rPr>
              <a:t> and Nguyen Tham</a:t>
            </a:r>
            <a:r>
              <a:rPr lang="fr-BE" altLang="fr-FR" sz="3600" b="1" baseline="30000" dirty="0">
                <a:solidFill>
                  <a:schemeClr val="tx1"/>
                </a:solidFill>
              </a:rPr>
              <a:t>1</a:t>
            </a:r>
          </a:p>
          <a:p>
            <a:pPr algn="just"/>
            <a:endParaRPr lang="en-US" sz="3200" b="1" dirty="0">
              <a:solidFill>
                <a:schemeClr val="tx1"/>
              </a:solidFill>
            </a:endParaRPr>
          </a:p>
        </p:txBody>
      </p:sp>
      <p:sp>
        <p:nvSpPr>
          <p:cNvPr id="6" name="Text Placeholder 5">
            <a:extLst>
              <a:ext uri="{FF2B5EF4-FFF2-40B4-BE49-F238E27FC236}">
                <a16:creationId xmlns:a16="http://schemas.microsoft.com/office/drawing/2014/main" id="{63145B95-C217-1EAE-300E-C72D1DB87470}"/>
              </a:ext>
            </a:extLst>
          </p:cNvPr>
          <p:cNvSpPr>
            <a:spLocks noGrp="1"/>
          </p:cNvSpPr>
          <p:nvPr>
            <p:ph type="body" sz="quarter" idx="32"/>
          </p:nvPr>
        </p:nvSpPr>
        <p:spPr>
          <a:ln w="28575">
            <a:solidFill>
              <a:schemeClr val="accent1">
                <a:lumMod val="50000"/>
              </a:schemeClr>
            </a:solidFill>
          </a:ln>
        </p:spPr>
        <p:txBody>
          <a:bodyPr/>
          <a:lstStyle/>
          <a:p>
            <a:r>
              <a:rPr lang="en-US" dirty="0"/>
              <a:t>INTRODUCTION &amp; OBJECTIVE</a:t>
            </a:r>
          </a:p>
        </p:txBody>
      </p:sp>
      <p:sp>
        <p:nvSpPr>
          <p:cNvPr id="8" name="Text Placeholder 7">
            <a:extLst>
              <a:ext uri="{FF2B5EF4-FFF2-40B4-BE49-F238E27FC236}">
                <a16:creationId xmlns:a16="http://schemas.microsoft.com/office/drawing/2014/main" id="{6A944BB4-D20E-FC18-E865-CBC3C82C0051}"/>
              </a:ext>
            </a:extLst>
          </p:cNvPr>
          <p:cNvSpPr>
            <a:spLocks noGrp="1"/>
          </p:cNvSpPr>
          <p:nvPr>
            <p:ph type="body" sz="quarter" idx="34"/>
          </p:nvPr>
        </p:nvSpPr>
        <p:spPr>
          <a:xfrm>
            <a:off x="1431534" y="15355766"/>
            <a:ext cx="27413732" cy="828001"/>
          </a:xfrm>
          <a:ln w="28575">
            <a:solidFill>
              <a:schemeClr val="accent1">
                <a:lumMod val="50000"/>
              </a:schemeClr>
            </a:solidFill>
          </a:ln>
        </p:spPr>
        <p:txBody>
          <a:bodyPr/>
          <a:lstStyle/>
          <a:p>
            <a:r>
              <a:rPr lang="en-US" dirty="0"/>
              <a:t>METHODS &amp; RESULTS</a:t>
            </a:r>
          </a:p>
        </p:txBody>
      </p:sp>
      <p:sp>
        <p:nvSpPr>
          <p:cNvPr id="12" name="Text Placeholder 11">
            <a:extLst>
              <a:ext uri="{FF2B5EF4-FFF2-40B4-BE49-F238E27FC236}">
                <a16:creationId xmlns:a16="http://schemas.microsoft.com/office/drawing/2014/main" id="{A1A296E2-3284-D978-52E8-08D16A58059B}"/>
              </a:ext>
            </a:extLst>
          </p:cNvPr>
          <p:cNvSpPr>
            <a:spLocks noGrp="1"/>
          </p:cNvSpPr>
          <p:nvPr>
            <p:ph type="body" sz="quarter" idx="38"/>
          </p:nvPr>
        </p:nvSpPr>
        <p:spPr>
          <a:xfrm>
            <a:off x="1431534" y="38769749"/>
            <a:ext cx="27413732" cy="828001"/>
          </a:xfrm>
          <a:ln w="28575">
            <a:solidFill>
              <a:schemeClr val="accent1">
                <a:lumMod val="50000"/>
              </a:schemeClr>
            </a:solidFill>
          </a:ln>
        </p:spPr>
        <p:txBody>
          <a:bodyPr/>
          <a:lstStyle/>
          <a:p>
            <a:r>
              <a:rPr lang="en-US" dirty="0"/>
              <a:t>CONCLUSION</a:t>
            </a:r>
          </a:p>
        </p:txBody>
      </p:sp>
      <p:sp>
        <p:nvSpPr>
          <p:cNvPr id="13" name="Text Placeholder 12">
            <a:extLst>
              <a:ext uri="{FF2B5EF4-FFF2-40B4-BE49-F238E27FC236}">
                <a16:creationId xmlns:a16="http://schemas.microsoft.com/office/drawing/2014/main" id="{733FB557-3B08-9E9E-0F67-276AE33F8350}"/>
              </a:ext>
            </a:extLst>
          </p:cNvPr>
          <p:cNvSpPr>
            <a:spLocks noGrp="1"/>
          </p:cNvSpPr>
          <p:nvPr>
            <p:ph type="body" sz="quarter" idx="39"/>
          </p:nvPr>
        </p:nvSpPr>
        <p:spPr>
          <a:xfrm>
            <a:off x="1431534" y="39631717"/>
            <a:ext cx="27413732" cy="966577"/>
          </a:xfrm>
        </p:spPr>
        <p:txBody>
          <a:bodyPr>
            <a:normAutofit lnSpcReduction="10000"/>
          </a:bodyPr>
          <a:lstStyle/>
          <a:p>
            <a:r>
              <a:rPr lang="en-US" dirty="0"/>
              <a:t>The </a:t>
            </a:r>
            <a:r>
              <a:rPr lang="en-US" dirty="0" err="1"/>
              <a:t>nanoCAR</a:t>
            </a:r>
            <a:r>
              <a:rPr lang="en-US" dirty="0"/>
              <a:t>-T generated in our lab demonstrates excellent anti-cancer efficacy equivalent to the standard CAR-T CT103a. Further investigation of activation and degranulation markers and transcriptomic levels may reveal mechanistic differences and potential improvements to CAR-T therapy.</a:t>
            </a:r>
          </a:p>
        </p:txBody>
      </p:sp>
      <p:pic>
        <p:nvPicPr>
          <p:cNvPr id="17" name="Image 16">
            <a:extLst>
              <a:ext uri="{FF2B5EF4-FFF2-40B4-BE49-F238E27FC236}">
                <a16:creationId xmlns:a16="http://schemas.microsoft.com/office/drawing/2014/main" id="{38AE26F2-1BC3-7DAA-6B1A-795AB59AF57B}"/>
              </a:ext>
            </a:extLst>
          </p:cNvPr>
          <p:cNvPicPr>
            <a:picLocks noChangeAspect="1"/>
          </p:cNvPicPr>
          <p:nvPr/>
        </p:nvPicPr>
        <p:blipFill rotWithShape="1">
          <a:blip r:embed="rId3">
            <a:extLst>
              <a:ext uri="{28A0092B-C50C-407E-A947-70E740481C1C}">
                <a14:useLocalDpi xmlns:a14="http://schemas.microsoft.com/office/drawing/2010/main" val="0"/>
              </a:ext>
            </a:extLst>
          </a:blip>
          <a:srcRect l="1795" t="7405" r="5166" b="-513"/>
          <a:stretch/>
        </p:blipFill>
        <p:spPr>
          <a:xfrm>
            <a:off x="1571557" y="813233"/>
            <a:ext cx="8085390" cy="7183580"/>
          </a:xfrm>
          <a:prstGeom prst="rect">
            <a:avLst/>
          </a:prstGeom>
        </p:spPr>
      </p:pic>
      <p:pic>
        <p:nvPicPr>
          <p:cNvPr id="18" name="Picture 4" descr="Logos">
            <a:extLst>
              <a:ext uri="{FF2B5EF4-FFF2-40B4-BE49-F238E27FC236}">
                <a16:creationId xmlns:a16="http://schemas.microsoft.com/office/drawing/2014/main" id="{B3DA982B-BE2B-F4C7-4B23-376999480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94418" y="7205734"/>
            <a:ext cx="1998103" cy="1268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Image 20">
            <a:extLst>
              <a:ext uri="{FF2B5EF4-FFF2-40B4-BE49-F238E27FC236}">
                <a16:creationId xmlns:a16="http://schemas.microsoft.com/office/drawing/2014/main" id="{72119E3C-C988-CD71-4519-4A876B504D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194888" y="7523632"/>
            <a:ext cx="4228937" cy="977789"/>
          </a:xfrm>
          <a:prstGeom prst="rect">
            <a:avLst/>
          </a:prstGeom>
        </p:spPr>
      </p:pic>
      <p:pic>
        <p:nvPicPr>
          <p:cNvPr id="24" name="Image 23">
            <a:extLst>
              <a:ext uri="{FF2B5EF4-FFF2-40B4-BE49-F238E27FC236}">
                <a16:creationId xmlns:a16="http://schemas.microsoft.com/office/drawing/2014/main" id="{A28BF2C7-FA5A-D981-A470-78FE858DA4D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906" t="24050" r="25555" b="5232"/>
          <a:stretch/>
        </p:blipFill>
        <p:spPr>
          <a:xfrm>
            <a:off x="19554093" y="10181421"/>
            <a:ext cx="7283494" cy="5040000"/>
          </a:xfrm>
          <a:prstGeom prst="rect">
            <a:avLst/>
          </a:prstGeom>
          <a:ln w="12700">
            <a:solidFill>
              <a:schemeClr val="accent1">
                <a:lumMod val="50000"/>
              </a:schemeClr>
            </a:solidFill>
          </a:ln>
        </p:spPr>
      </p:pic>
      <p:sp>
        <p:nvSpPr>
          <p:cNvPr id="26" name="Espace réservé du texte 25">
            <a:extLst>
              <a:ext uri="{FF2B5EF4-FFF2-40B4-BE49-F238E27FC236}">
                <a16:creationId xmlns:a16="http://schemas.microsoft.com/office/drawing/2014/main" id="{BAE5EA99-98FA-BA41-0E38-88D13BBE0400}"/>
              </a:ext>
            </a:extLst>
          </p:cNvPr>
          <p:cNvSpPr>
            <a:spLocks noGrp="1"/>
          </p:cNvSpPr>
          <p:nvPr>
            <p:ph type="body" sz="quarter" idx="33"/>
          </p:nvPr>
        </p:nvSpPr>
        <p:spPr>
          <a:xfrm>
            <a:off x="1431534" y="10043464"/>
            <a:ext cx="17888097" cy="4935402"/>
          </a:xfrm>
        </p:spPr>
        <p:txBody>
          <a:bodyPr>
            <a:normAutofit/>
          </a:bodyPr>
          <a:lstStyle/>
          <a:p>
            <a:pPr marL="457200" indent="-457200" algn="just">
              <a:buFont typeface="Wingdings" panose="05000000000000000000" pitchFamily="2" charset="2"/>
              <a:buChar char="v"/>
            </a:pPr>
            <a:r>
              <a:rPr lang="en-US" b="1" dirty="0"/>
              <a:t>Multiple myeloma </a:t>
            </a:r>
            <a:r>
              <a:rPr lang="en-US" dirty="0"/>
              <a:t>(MM) is an incurable hematologic malignancy of plasma cells. </a:t>
            </a:r>
            <a:r>
              <a:rPr lang="en-US" b="1" dirty="0"/>
              <a:t>Chimeric antigen receptor T lymphocyt</a:t>
            </a:r>
            <a:r>
              <a:rPr lang="en-US" dirty="0"/>
              <a:t>e (CAR-T) immunotherapy has shown remarkable results in relapse patients. </a:t>
            </a:r>
            <a:r>
              <a:rPr lang="en-US" b="1" dirty="0"/>
              <a:t>Single-domain antibody </a:t>
            </a:r>
            <a:r>
              <a:rPr lang="en-US" dirty="0"/>
              <a:t>(</a:t>
            </a:r>
            <a:r>
              <a:rPr lang="en-US" dirty="0" err="1"/>
              <a:t>sdAb</a:t>
            </a:r>
            <a:r>
              <a:rPr lang="en-US" dirty="0"/>
              <a:t>) offers an excellent alternative to </a:t>
            </a:r>
            <a:r>
              <a:rPr lang="en-US" b="1" dirty="0" err="1"/>
              <a:t>scFv</a:t>
            </a:r>
            <a:r>
              <a:rPr lang="en-US" dirty="0"/>
              <a:t> due to the advantage of having a small and stable folding structure, therefore avoiding tonic signaling. Despite the development of numerous </a:t>
            </a:r>
            <a:r>
              <a:rPr lang="en-US" dirty="0" err="1"/>
              <a:t>nanoCAR</a:t>
            </a:r>
            <a:r>
              <a:rPr lang="en-US" dirty="0"/>
              <a:t>-Ts, there is limited data demonstrating the direct differences and their mechanisms of action.</a:t>
            </a:r>
          </a:p>
          <a:p>
            <a:pPr marL="457200" indent="-457200" algn="just">
              <a:buFont typeface="Wingdings" panose="05000000000000000000" pitchFamily="2" charset="2"/>
              <a:buChar char="v"/>
            </a:pPr>
            <a:endParaRPr lang="en-US" dirty="0"/>
          </a:p>
          <a:p>
            <a:pPr marL="457200" indent="-457200" algn="just">
              <a:buFont typeface="Wingdings" panose="05000000000000000000" pitchFamily="2" charset="2"/>
              <a:buChar char="v"/>
            </a:pPr>
            <a:r>
              <a:rPr lang="en-US" dirty="0"/>
              <a:t>This </a:t>
            </a:r>
            <a:r>
              <a:rPr lang="en-US" b="1" dirty="0"/>
              <a:t>project</a:t>
            </a:r>
            <a:r>
              <a:rPr lang="en-US" dirty="0"/>
              <a:t> aims to characterize the activity of a </a:t>
            </a:r>
            <a:r>
              <a:rPr lang="en-US" b="1" dirty="0" err="1"/>
              <a:t>nanoCAR</a:t>
            </a:r>
            <a:r>
              <a:rPr lang="en-US" b="1" dirty="0"/>
              <a:t>-T</a:t>
            </a:r>
            <a:r>
              <a:rPr lang="en-US" dirty="0"/>
              <a:t> (containing </a:t>
            </a:r>
            <a:r>
              <a:rPr lang="en-US" dirty="0" err="1"/>
              <a:t>sdAb</a:t>
            </a:r>
            <a:r>
              <a:rPr lang="en-US" dirty="0"/>
              <a:t>, called Nb17) to a </a:t>
            </a:r>
            <a:r>
              <a:rPr lang="en-US" b="1" dirty="0"/>
              <a:t>standard CAR-T</a:t>
            </a:r>
            <a:r>
              <a:rPr lang="en-US" dirty="0"/>
              <a:t> (called CT103a) and elucidate the underlying mechanisms driving these differences. These findings may reveal new potential targets for novel CAR-T design strategies.</a:t>
            </a:r>
          </a:p>
        </p:txBody>
      </p:sp>
      <p:pic>
        <p:nvPicPr>
          <p:cNvPr id="28" name="Image 27">
            <a:extLst>
              <a:ext uri="{FF2B5EF4-FFF2-40B4-BE49-F238E27FC236}">
                <a16:creationId xmlns:a16="http://schemas.microsoft.com/office/drawing/2014/main" id="{9F09A119-811A-6E7D-1806-1AFE2EEA11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129349" y="6659261"/>
            <a:ext cx="2304585" cy="2304585"/>
          </a:xfrm>
          <a:prstGeom prst="rect">
            <a:avLst/>
          </a:prstGeom>
        </p:spPr>
      </p:pic>
      <p:graphicFrame>
        <p:nvGraphicFramePr>
          <p:cNvPr id="38" name="Objet 37">
            <a:extLst>
              <a:ext uri="{FF2B5EF4-FFF2-40B4-BE49-F238E27FC236}">
                <a16:creationId xmlns:a16="http://schemas.microsoft.com/office/drawing/2014/main" id="{81480E1D-A4FD-B6BD-ECCC-053A9710D9E3}"/>
              </a:ext>
            </a:extLst>
          </p:cNvPr>
          <p:cNvGraphicFramePr>
            <a:graphicFrameLocks noChangeAspect="1"/>
          </p:cNvGraphicFramePr>
          <p:nvPr/>
        </p:nvGraphicFramePr>
        <p:xfrm>
          <a:off x="11198961" y="16256226"/>
          <a:ext cx="4299109" cy="4571597"/>
        </p:xfrm>
        <a:graphic>
          <a:graphicData uri="http://schemas.openxmlformats.org/presentationml/2006/ole">
            <mc:AlternateContent xmlns:mc="http://schemas.openxmlformats.org/markup-compatibility/2006">
              <mc:Choice xmlns:v="urn:schemas-microsoft-com:vml" Requires="v">
                <p:oleObj name="Prism 8" r:id="rId8" imgW="3590184" imgH="4085564" progId="Prism8.Document">
                  <p:embed/>
                </p:oleObj>
              </mc:Choice>
              <mc:Fallback>
                <p:oleObj name="Prism 8" r:id="rId8" imgW="3590184" imgH="4085564" progId="Prism8.Document">
                  <p:embed/>
                  <p:pic>
                    <p:nvPicPr>
                      <p:cNvPr id="38" name="Objet 37">
                        <a:extLst>
                          <a:ext uri="{FF2B5EF4-FFF2-40B4-BE49-F238E27FC236}">
                            <a16:creationId xmlns:a16="http://schemas.microsoft.com/office/drawing/2014/main" id="{81480E1D-A4FD-B6BD-ECCC-053A9710D9E3}"/>
                          </a:ext>
                        </a:extLst>
                      </p:cNvPr>
                      <p:cNvPicPr/>
                      <p:nvPr/>
                    </p:nvPicPr>
                    <p:blipFill>
                      <a:blip r:embed="rId9"/>
                      <a:stretch>
                        <a:fillRect/>
                      </a:stretch>
                    </p:blipFill>
                    <p:spPr>
                      <a:xfrm>
                        <a:off x="11198961" y="16256226"/>
                        <a:ext cx="4299109" cy="4571597"/>
                      </a:xfrm>
                      <a:prstGeom prst="rect">
                        <a:avLst/>
                      </a:prstGeom>
                    </p:spPr>
                  </p:pic>
                </p:oleObj>
              </mc:Fallback>
            </mc:AlternateContent>
          </a:graphicData>
        </a:graphic>
      </p:graphicFrame>
      <p:cxnSp>
        <p:nvCxnSpPr>
          <p:cNvPr id="41" name="Connecteur droit 40">
            <a:extLst>
              <a:ext uri="{FF2B5EF4-FFF2-40B4-BE49-F238E27FC236}">
                <a16:creationId xmlns:a16="http://schemas.microsoft.com/office/drawing/2014/main" id="{07747F62-D997-C6D4-5EB5-7FD1F8EDD31F}"/>
              </a:ext>
            </a:extLst>
          </p:cNvPr>
          <p:cNvCxnSpPr>
            <a:cxnSpLocks/>
          </p:cNvCxnSpPr>
          <p:nvPr/>
        </p:nvCxnSpPr>
        <p:spPr>
          <a:xfrm>
            <a:off x="11321568" y="16349933"/>
            <a:ext cx="0" cy="4453833"/>
          </a:xfrm>
          <a:prstGeom prst="line">
            <a:avLst/>
          </a:prstGeom>
          <a:noFill/>
          <a:ln w="28575"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48" name="Espace réservé du texte 47">
            <a:extLst>
              <a:ext uri="{FF2B5EF4-FFF2-40B4-BE49-F238E27FC236}">
                <a16:creationId xmlns:a16="http://schemas.microsoft.com/office/drawing/2014/main" id="{A1A0987E-9ADA-898D-2CFA-CCD450F831AA}"/>
              </a:ext>
            </a:extLst>
          </p:cNvPr>
          <p:cNvSpPr>
            <a:spLocks noGrp="1"/>
          </p:cNvSpPr>
          <p:nvPr>
            <p:ph type="body" sz="quarter" idx="35"/>
          </p:nvPr>
        </p:nvSpPr>
        <p:spPr>
          <a:xfrm>
            <a:off x="968680" y="16468083"/>
            <a:ext cx="5176132" cy="4608000"/>
          </a:xfrm>
        </p:spPr>
        <p:txBody>
          <a:bodyPr>
            <a:noAutofit/>
          </a:bodyPr>
          <a:lstStyle/>
          <a:p>
            <a:pPr algn="just"/>
            <a:r>
              <a:rPr lang="fr-FR" b="1" dirty="0"/>
              <a:t>1) </a:t>
            </a:r>
            <a:r>
              <a:rPr lang="fr-FR" dirty="0"/>
              <a:t>Cell surface BCMA </a:t>
            </a:r>
            <a:r>
              <a:rPr lang="fr-FR" dirty="0" err="1"/>
              <a:t>was</a:t>
            </a:r>
            <a:r>
              <a:rPr lang="fr-FR" dirty="0"/>
              <a:t> </a:t>
            </a:r>
            <a:r>
              <a:rPr lang="fr-FR" dirty="0" err="1"/>
              <a:t>quantified</a:t>
            </a:r>
            <a:r>
              <a:rPr lang="fr-FR" dirty="0"/>
              <a:t> in </a:t>
            </a:r>
            <a:r>
              <a:rPr lang="fr-FR" dirty="0" err="1"/>
              <a:t>seven</a:t>
            </a:r>
            <a:r>
              <a:rPr lang="fr-FR" dirty="0"/>
              <a:t> MM cell </a:t>
            </a:r>
            <a:r>
              <a:rPr lang="fr-FR" dirty="0" err="1"/>
              <a:t>lines</a:t>
            </a:r>
            <a:r>
              <a:rPr lang="fr-FR" dirty="0"/>
              <a:t> using the BD </a:t>
            </a:r>
            <a:r>
              <a:rPr lang="en-GB" altLang="ja-JP" dirty="0" err="1">
                <a:ea typeface="MS PGothic" panose="020B0600070205080204" pitchFamily="34" charset="-128"/>
              </a:rPr>
              <a:t>Quantibrite</a:t>
            </a:r>
            <a:r>
              <a:rPr lang="en-GB" altLang="ja-JP" baseline="30000" dirty="0" err="1">
                <a:ea typeface="MS PGothic" panose="020B0600070205080204" pitchFamily="34" charset="-128"/>
              </a:rPr>
              <a:t>TM</a:t>
            </a:r>
            <a:r>
              <a:rPr lang="en-GB" altLang="ja-JP" dirty="0" err="1">
                <a:ea typeface="MS PGothic" panose="020B0600070205080204" pitchFamily="34" charset="-128"/>
              </a:rPr>
              <a:t>Beads</a:t>
            </a:r>
            <a:r>
              <a:rPr lang="en-GB" altLang="ja-JP" dirty="0">
                <a:ea typeface="MS PGothic" panose="020B0600070205080204" pitchFamily="34" charset="-128"/>
              </a:rPr>
              <a:t>-PE kit, using OPM-2 as a negative control </a:t>
            </a:r>
            <a:r>
              <a:rPr lang="en-GB" altLang="ja-JP" b="1" dirty="0">
                <a:ea typeface="MS PGothic" panose="020B0600070205080204" pitchFamily="34" charset="-128"/>
              </a:rPr>
              <a:t>(a)</a:t>
            </a:r>
            <a:r>
              <a:rPr lang="en-GB" altLang="ja-JP" dirty="0">
                <a:ea typeface="MS PGothic" panose="020B0600070205080204" pitchFamily="34" charset="-128"/>
              </a:rPr>
              <a:t>. Then, t</a:t>
            </a:r>
            <a:r>
              <a:rPr lang="fr-FR" altLang="ja-JP" dirty="0" err="1">
                <a:ea typeface="MS PGothic" panose="020B0600070205080204" pitchFamily="34" charset="-128"/>
              </a:rPr>
              <a:t>he</a:t>
            </a:r>
            <a:r>
              <a:rPr lang="fr-FR" altLang="ja-JP" dirty="0">
                <a:ea typeface="MS PGothic" panose="020B0600070205080204" pitchFamily="34" charset="-128"/>
              </a:rPr>
              <a:t> binding </a:t>
            </a:r>
            <a:r>
              <a:rPr lang="fr-FR" altLang="ja-JP" dirty="0" err="1">
                <a:ea typeface="MS PGothic" panose="020B0600070205080204" pitchFamily="34" charset="-128"/>
              </a:rPr>
              <a:t>capacity</a:t>
            </a:r>
            <a:r>
              <a:rPr lang="fr-FR" altLang="ja-JP" dirty="0">
                <a:ea typeface="MS PGothic" panose="020B0600070205080204" pitchFamily="34" charset="-128"/>
              </a:rPr>
              <a:t> of the </a:t>
            </a:r>
            <a:r>
              <a:rPr lang="fr-FR" altLang="ja-JP" dirty="0" err="1">
                <a:ea typeface="MS PGothic" panose="020B0600070205080204" pitchFamily="34" charset="-128"/>
              </a:rPr>
              <a:t>sdAb</a:t>
            </a:r>
            <a:r>
              <a:rPr lang="fr-FR" altLang="ja-JP" dirty="0">
                <a:ea typeface="MS PGothic" panose="020B0600070205080204" pitchFamily="34" charset="-128"/>
              </a:rPr>
              <a:t> (Nb17) to BCMA cell surface </a:t>
            </a:r>
            <a:r>
              <a:rPr lang="fr-FR" altLang="ja-JP" dirty="0" err="1">
                <a:ea typeface="MS PGothic" panose="020B0600070205080204" pitchFamily="34" charset="-128"/>
              </a:rPr>
              <a:t>was</a:t>
            </a:r>
            <a:r>
              <a:rPr lang="fr-FR" altLang="ja-JP" dirty="0">
                <a:ea typeface="MS PGothic" panose="020B0600070205080204" pitchFamily="34" charset="-128"/>
              </a:rPr>
              <a:t> </a:t>
            </a:r>
            <a:r>
              <a:rPr lang="fr-FR" altLang="ja-JP" dirty="0" err="1">
                <a:ea typeface="MS PGothic" panose="020B0600070205080204" pitchFamily="34" charset="-128"/>
              </a:rPr>
              <a:t>analyzed</a:t>
            </a:r>
            <a:r>
              <a:rPr lang="fr-FR" altLang="ja-JP" dirty="0">
                <a:ea typeface="MS PGothic" panose="020B0600070205080204" pitchFamily="34" charset="-128"/>
              </a:rPr>
              <a:t> on </a:t>
            </a:r>
            <a:r>
              <a:rPr lang="fr-FR" altLang="ja-JP" dirty="0" err="1">
                <a:ea typeface="MS PGothic" panose="020B0600070205080204" pitchFamily="34" charset="-128"/>
              </a:rPr>
              <a:t>each</a:t>
            </a:r>
            <a:r>
              <a:rPr lang="fr-FR" altLang="ja-JP" dirty="0">
                <a:ea typeface="MS PGothic" panose="020B0600070205080204" pitchFamily="34" charset="-128"/>
              </a:rPr>
              <a:t> MM cell </a:t>
            </a:r>
            <a:r>
              <a:rPr lang="fr-FR" altLang="ja-JP" dirty="0" err="1">
                <a:ea typeface="MS PGothic" panose="020B0600070205080204" pitchFamily="34" charset="-128"/>
              </a:rPr>
              <a:t>lines</a:t>
            </a:r>
            <a:r>
              <a:rPr lang="fr-FR" altLang="ja-JP" dirty="0">
                <a:ea typeface="MS PGothic" panose="020B0600070205080204" pitchFamily="34" charset="-128"/>
              </a:rPr>
              <a:t> </a:t>
            </a:r>
            <a:r>
              <a:rPr lang="fr-FR" altLang="ja-JP" b="1" dirty="0">
                <a:ea typeface="MS PGothic" panose="020B0600070205080204" pitchFamily="34" charset="-128"/>
              </a:rPr>
              <a:t>(b)</a:t>
            </a:r>
            <a:r>
              <a:rPr lang="fr-FR" altLang="ja-JP" dirty="0">
                <a:ea typeface="MS PGothic" panose="020B0600070205080204" pitchFamily="34" charset="-128"/>
              </a:rPr>
              <a:t>.</a:t>
            </a:r>
            <a:endParaRPr lang="fr-BE" dirty="0"/>
          </a:p>
        </p:txBody>
      </p:sp>
      <p:graphicFrame>
        <p:nvGraphicFramePr>
          <p:cNvPr id="49" name="Objet 48">
            <a:extLst>
              <a:ext uri="{FF2B5EF4-FFF2-40B4-BE49-F238E27FC236}">
                <a16:creationId xmlns:a16="http://schemas.microsoft.com/office/drawing/2014/main" id="{B14C67FE-7F03-B3D4-877B-FF54A99ADEE0}"/>
              </a:ext>
            </a:extLst>
          </p:cNvPr>
          <p:cNvGraphicFramePr>
            <a:graphicFrameLocks noChangeAspect="1"/>
          </p:cNvGraphicFramePr>
          <p:nvPr/>
        </p:nvGraphicFramePr>
        <p:xfrm>
          <a:off x="6122785" y="16587889"/>
          <a:ext cx="5176131" cy="4393636"/>
        </p:xfrm>
        <a:graphic>
          <a:graphicData uri="http://schemas.openxmlformats.org/presentationml/2006/ole">
            <mc:AlternateContent xmlns:mc="http://schemas.openxmlformats.org/markup-compatibility/2006">
              <mc:Choice xmlns:v="urn:schemas-microsoft-com:vml" Requires="v">
                <p:oleObj name="Prism 8" r:id="rId10" imgW="3661815" imgH="3421075" progId="Prism8.Document">
                  <p:embed/>
                </p:oleObj>
              </mc:Choice>
              <mc:Fallback>
                <p:oleObj name="Prism 8" r:id="rId10" imgW="3661815" imgH="3421075" progId="Prism8.Document">
                  <p:embed/>
                  <p:pic>
                    <p:nvPicPr>
                      <p:cNvPr id="49" name="Objet 48">
                        <a:extLst>
                          <a:ext uri="{FF2B5EF4-FFF2-40B4-BE49-F238E27FC236}">
                            <a16:creationId xmlns:a16="http://schemas.microsoft.com/office/drawing/2014/main" id="{B14C67FE-7F03-B3D4-877B-FF54A99ADEE0}"/>
                          </a:ext>
                        </a:extLst>
                      </p:cNvPr>
                      <p:cNvPicPr/>
                      <p:nvPr/>
                    </p:nvPicPr>
                    <p:blipFill>
                      <a:blip r:embed="rId11"/>
                      <a:stretch>
                        <a:fillRect/>
                      </a:stretch>
                    </p:blipFill>
                    <p:spPr>
                      <a:xfrm>
                        <a:off x="6122785" y="16587889"/>
                        <a:ext cx="5176131" cy="4393636"/>
                      </a:xfrm>
                      <a:prstGeom prst="rect">
                        <a:avLst/>
                      </a:prstGeom>
                    </p:spPr>
                  </p:pic>
                </p:oleObj>
              </mc:Fallback>
            </mc:AlternateContent>
          </a:graphicData>
        </a:graphic>
      </p:graphicFrame>
      <p:cxnSp>
        <p:nvCxnSpPr>
          <p:cNvPr id="61" name="Connecteur droit 60">
            <a:extLst>
              <a:ext uri="{FF2B5EF4-FFF2-40B4-BE49-F238E27FC236}">
                <a16:creationId xmlns:a16="http://schemas.microsoft.com/office/drawing/2014/main" id="{2E5EAFCD-485A-127A-1E4E-7D9E2A1F917A}"/>
              </a:ext>
            </a:extLst>
          </p:cNvPr>
          <p:cNvCxnSpPr>
            <a:cxnSpLocks/>
          </p:cNvCxnSpPr>
          <p:nvPr/>
        </p:nvCxnSpPr>
        <p:spPr>
          <a:xfrm flipH="1">
            <a:off x="6196906" y="16349933"/>
            <a:ext cx="9754" cy="4805898"/>
          </a:xfrm>
          <a:prstGeom prst="line">
            <a:avLst/>
          </a:prstGeom>
          <a:noFill/>
          <a:ln w="28575"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62" name="ZoneTexte 61">
            <a:extLst>
              <a:ext uri="{FF2B5EF4-FFF2-40B4-BE49-F238E27FC236}">
                <a16:creationId xmlns:a16="http://schemas.microsoft.com/office/drawing/2014/main" id="{14B64BBF-D219-8719-A57F-5572A74A3E01}"/>
              </a:ext>
            </a:extLst>
          </p:cNvPr>
          <p:cNvSpPr txBox="1"/>
          <p:nvPr/>
        </p:nvSpPr>
        <p:spPr>
          <a:xfrm>
            <a:off x="6206660" y="16165547"/>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(a)</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63" name="ZoneTexte 62">
            <a:extLst>
              <a:ext uri="{FF2B5EF4-FFF2-40B4-BE49-F238E27FC236}">
                <a16:creationId xmlns:a16="http://schemas.microsoft.com/office/drawing/2014/main" id="{B59CD21B-07EA-AE31-6E94-BE5E12FB2425}"/>
              </a:ext>
            </a:extLst>
          </p:cNvPr>
          <p:cNvSpPr txBox="1"/>
          <p:nvPr/>
        </p:nvSpPr>
        <p:spPr>
          <a:xfrm>
            <a:off x="11358301" y="16165547"/>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(b)</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8" name="Rectangle 1037">
            <a:extLst>
              <a:ext uri="{FF2B5EF4-FFF2-40B4-BE49-F238E27FC236}">
                <a16:creationId xmlns:a16="http://schemas.microsoft.com/office/drawing/2014/main" id="{1DC774F9-5972-D3DE-E795-B30C8C83DD77}"/>
              </a:ext>
            </a:extLst>
          </p:cNvPr>
          <p:cNvSpPr/>
          <p:nvPr/>
        </p:nvSpPr>
        <p:spPr>
          <a:xfrm>
            <a:off x="1031571" y="16370649"/>
            <a:ext cx="14506834" cy="4791569"/>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43" name="Marcador de texto 6">
            <a:extLst>
              <a:ext uri="{FF2B5EF4-FFF2-40B4-BE49-F238E27FC236}">
                <a16:creationId xmlns:a16="http://schemas.microsoft.com/office/drawing/2014/main" id="{4344F456-D6E6-86A5-939C-23F2D0BA34FB}"/>
              </a:ext>
            </a:extLst>
          </p:cNvPr>
          <p:cNvSpPr txBox="1">
            <a:spLocks/>
          </p:cNvSpPr>
          <p:nvPr/>
        </p:nvSpPr>
        <p:spPr>
          <a:xfrm>
            <a:off x="6428787" y="20606401"/>
            <a:ext cx="8500976"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buFont typeface="Wingdings" panose="05000000000000000000" pitchFamily="2" charset="2"/>
              <a:buChar char="Ø"/>
            </a:pPr>
            <a:r>
              <a:rPr lang="fr-FR" altLang="fr-FR" sz="2000" dirty="0"/>
              <a:t>Mann-Whitney tests: </a:t>
            </a:r>
            <a:r>
              <a:rPr lang="fr-FR" altLang="fr-FR" sz="2000" dirty="0" err="1"/>
              <a:t>Comparison</a:t>
            </a:r>
            <a:r>
              <a:rPr lang="fr-FR" altLang="fr-FR" sz="2000" dirty="0"/>
              <a:t> of </a:t>
            </a:r>
            <a:r>
              <a:rPr lang="fr-FR" altLang="fr-FR" sz="2000" dirty="0" err="1"/>
              <a:t>each</a:t>
            </a:r>
            <a:r>
              <a:rPr lang="fr-FR" altLang="fr-FR" sz="2000" dirty="0"/>
              <a:t> MM cell line </a:t>
            </a:r>
            <a:r>
              <a:rPr lang="fr-FR" altLang="fr-FR" sz="2000" dirty="0" err="1"/>
              <a:t>with</a:t>
            </a:r>
            <a:r>
              <a:rPr lang="fr-FR" altLang="fr-FR" sz="2000" dirty="0"/>
              <a:t> OPM-2</a:t>
            </a:r>
          </a:p>
        </p:txBody>
      </p:sp>
      <p:sp>
        <p:nvSpPr>
          <p:cNvPr id="1046" name="Rectangle 1045">
            <a:extLst>
              <a:ext uri="{FF2B5EF4-FFF2-40B4-BE49-F238E27FC236}">
                <a16:creationId xmlns:a16="http://schemas.microsoft.com/office/drawing/2014/main" id="{4DAF4DE2-960C-D9EB-881C-85534EAABF0D}"/>
              </a:ext>
            </a:extLst>
          </p:cNvPr>
          <p:cNvSpPr/>
          <p:nvPr/>
        </p:nvSpPr>
        <p:spPr>
          <a:xfrm>
            <a:off x="6212254" y="20803766"/>
            <a:ext cx="9334697"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61" name="Rectangle 1060">
            <a:extLst>
              <a:ext uri="{FF2B5EF4-FFF2-40B4-BE49-F238E27FC236}">
                <a16:creationId xmlns:a16="http://schemas.microsoft.com/office/drawing/2014/main" id="{51866BD2-72A1-63BE-7BE1-8F0CE7137FA4}"/>
              </a:ext>
            </a:extLst>
          </p:cNvPr>
          <p:cNvSpPr/>
          <p:nvPr/>
        </p:nvSpPr>
        <p:spPr>
          <a:xfrm>
            <a:off x="14201488" y="32078114"/>
            <a:ext cx="14946389" cy="648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63" name="Rectangle 1062">
            <a:extLst>
              <a:ext uri="{FF2B5EF4-FFF2-40B4-BE49-F238E27FC236}">
                <a16:creationId xmlns:a16="http://schemas.microsoft.com/office/drawing/2014/main" id="{2ED0A9D2-1B24-2927-D885-60E3EE04F3BA}"/>
              </a:ext>
            </a:extLst>
          </p:cNvPr>
          <p:cNvSpPr/>
          <p:nvPr/>
        </p:nvSpPr>
        <p:spPr>
          <a:xfrm>
            <a:off x="1042686" y="38217561"/>
            <a:ext cx="12652691"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aphicFrame>
        <p:nvGraphicFramePr>
          <p:cNvPr id="1079" name="Objet 1078">
            <a:extLst>
              <a:ext uri="{FF2B5EF4-FFF2-40B4-BE49-F238E27FC236}">
                <a16:creationId xmlns:a16="http://schemas.microsoft.com/office/drawing/2014/main" id="{B27D9103-D65B-6B79-9E66-6B4776BE1654}"/>
              </a:ext>
            </a:extLst>
          </p:cNvPr>
          <p:cNvGraphicFramePr>
            <a:graphicFrameLocks noChangeAspect="1"/>
          </p:cNvGraphicFramePr>
          <p:nvPr/>
        </p:nvGraphicFramePr>
        <p:xfrm>
          <a:off x="9075623" y="25058235"/>
          <a:ext cx="6519863" cy="3657600"/>
        </p:xfrm>
        <a:graphic>
          <a:graphicData uri="http://schemas.openxmlformats.org/presentationml/2006/ole">
            <mc:AlternateContent xmlns:mc="http://schemas.openxmlformats.org/markup-compatibility/2006">
              <mc:Choice xmlns:v="urn:schemas-microsoft-com:vml" Requires="v">
                <p:oleObj name="Prism 8" r:id="rId12" imgW="6520212" imgH="3657210" progId="Prism8.Document">
                  <p:embed/>
                </p:oleObj>
              </mc:Choice>
              <mc:Fallback>
                <p:oleObj name="Prism 8" r:id="rId12" imgW="6520212" imgH="3657210" progId="Prism8.Document">
                  <p:embed/>
                  <p:pic>
                    <p:nvPicPr>
                      <p:cNvPr id="1079" name="Objet 1078">
                        <a:extLst>
                          <a:ext uri="{FF2B5EF4-FFF2-40B4-BE49-F238E27FC236}">
                            <a16:creationId xmlns:a16="http://schemas.microsoft.com/office/drawing/2014/main" id="{B27D9103-D65B-6B79-9E66-6B4776BE1654}"/>
                          </a:ext>
                        </a:extLst>
                      </p:cNvPr>
                      <p:cNvPicPr/>
                      <p:nvPr/>
                    </p:nvPicPr>
                    <p:blipFill>
                      <a:blip r:embed="rId13"/>
                      <a:stretch>
                        <a:fillRect/>
                      </a:stretch>
                    </p:blipFill>
                    <p:spPr>
                      <a:xfrm>
                        <a:off x="9075623" y="25058235"/>
                        <a:ext cx="6519863" cy="3657600"/>
                      </a:xfrm>
                      <a:prstGeom prst="rect">
                        <a:avLst/>
                      </a:prstGeom>
                    </p:spPr>
                  </p:pic>
                </p:oleObj>
              </mc:Fallback>
            </mc:AlternateContent>
          </a:graphicData>
        </a:graphic>
      </p:graphicFrame>
      <p:graphicFrame>
        <p:nvGraphicFramePr>
          <p:cNvPr id="1080" name="Objet 1079">
            <a:extLst>
              <a:ext uri="{FF2B5EF4-FFF2-40B4-BE49-F238E27FC236}">
                <a16:creationId xmlns:a16="http://schemas.microsoft.com/office/drawing/2014/main" id="{0551579D-4C21-500B-7370-434D55A067EB}"/>
              </a:ext>
            </a:extLst>
          </p:cNvPr>
          <p:cNvGraphicFramePr>
            <a:graphicFrameLocks noChangeAspect="1"/>
          </p:cNvGraphicFramePr>
          <p:nvPr/>
        </p:nvGraphicFramePr>
        <p:xfrm>
          <a:off x="1048627" y="21780831"/>
          <a:ext cx="6502400" cy="3509963"/>
        </p:xfrm>
        <a:graphic>
          <a:graphicData uri="http://schemas.openxmlformats.org/presentationml/2006/ole">
            <mc:AlternateContent xmlns:mc="http://schemas.openxmlformats.org/markup-compatibility/2006">
              <mc:Choice xmlns:v="urn:schemas-microsoft-com:vml" Requires="v">
                <p:oleObj name="Prism 8" r:id="rId14" imgW="6502214" imgH="3509266" progId="Prism8.Document">
                  <p:embed/>
                </p:oleObj>
              </mc:Choice>
              <mc:Fallback>
                <p:oleObj name="Prism 8" r:id="rId14" imgW="6502214" imgH="3509266" progId="Prism8.Document">
                  <p:embed/>
                  <p:pic>
                    <p:nvPicPr>
                      <p:cNvPr id="1080" name="Objet 1079">
                        <a:extLst>
                          <a:ext uri="{FF2B5EF4-FFF2-40B4-BE49-F238E27FC236}">
                            <a16:creationId xmlns:a16="http://schemas.microsoft.com/office/drawing/2014/main" id="{0551579D-4C21-500B-7370-434D55A067EB}"/>
                          </a:ext>
                        </a:extLst>
                      </p:cNvPr>
                      <p:cNvPicPr/>
                      <p:nvPr/>
                    </p:nvPicPr>
                    <p:blipFill>
                      <a:blip r:embed="rId15"/>
                      <a:stretch>
                        <a:fillRect/>
                      </a:stretch>
                    </p:blipFill>
                    <p:spPr>
                      <a:xfrm>
                        <a:off x="1048627" y="21780831"/>
                        <a:ext cx="6502400" cy="3509963"/>
                      </a:xfrm>
                      <a:prstGeom prst="rect">
                        <a:avLst/>
                      </a:prstGeom>
                    </p:spPr>
                  </p:pic>
                </p:oleObj>
              </mc:Fallback>
            </mc:AlternateContent>
          </a:graphicData>
        </a:graphic>
      </p:graphicFrame>
      <p:graphicFrame>
        <p:nvGraphicFramePr>
          <p:cNvPr id="1081" name="Objet 1080">
            <a:extLst>
              <a:ext uri="{FF2B5EF4-FFF2-40B4-BE49-F238E27FC236}">
                <a16:creationId xmlns:a16="http://schemas.microsoft.com/office/drawing/2014/main" id="{A37054AF-EB6E-36F6-B093-D6BE04B9F951}"/>
              </a:ext>
            </a:extLst>
          </p:cNvPr>
          <p:cNvGraphicFramePr>
            <a:graphicFrameLocks noChangeAspect="1"/>
          </p:cNvGraphicFramePr>
          <p:nvPr/>
        </p:nvGraphicFramePr>
        <p:xfrm>
          <a:off x="9052991" y="21339619"/>
          <a:ext cx="6548437" cy="3929063"/>
        </p:xfrm>
        <a:graphic>
          <a:graphicData uri="http://schemas.openxmlformats.org/presentationml/2006/ole">
            <mc:AlternateContent xmlns:mc="http://schemas.openxmlformats.org/markup-compatibility/2006">
              <mc:Choice xmlns:v="urn:schemas-microsoft-com:vml" Requires="v">
                <p:oleObj name="Prism 8" r:id="rId16" imgW="6547928" imgH="3928621" progId="Prism8.Document">
                  <p:embed/>
                </p:oleObj>
              </mc:Choice>
              <mc:Fallback>
                <p:oleObj name="Prism 8" r:id="rId16" imgW="6547928" imgH="3928621" progId="Prism8.Document">
                  <p:embed/>
                  <p:pic>
                    <p:nvPicPr>
                      <p:cNvPr id="1081" name="Objet 1080">
                        <a:extLst>
                          <a:ext uri="{FF2B5EF4-FFF2-40B4-BE49-F238E27FC236}">
                            <a16:creationId xmlns:a16="http://schemas.microsoft.com/office/drawing/2014/main" id="{A37054AF-EB6E-36F6-B093-D6BE04B9F951}"/>
                          </a:ext>
                        </a:extLst>
                      </p:cNvPr>
                      <p:cNvPicPr/>
                      <p:nvPr/>
                    </p:nvPicPr>
                    <p:blipFill>
                      <a:blip r:embed="rId17"/>
                      <a:stretch>
                        <a:fillRect/>
                      </a:stretch>
                    </p:blipFill>
                    <p:spPr>
                      <a:xfrm>
                        <a:off x="9052991" y="21339619"/>
                        <a:ext cx="6548437" cy="3929063"/>
                      </a:xfrm>
                      <a:prstGeom prst="rect">
                        <a:avLst/>
                      </a:prstGeom>
                    </p:spPr>
                  </p:pic>
                </p:oleObj>
              </mc:Fallback>
            </mc:AlternateContent>
          </a:graphicData>
        </a:graphic>
      </p:graphicFrame>
      <p:graphicFrame>
        <p:nvGraphicFramePr>
          <p:cNvPr id="1082" name="Objet 1081">
            <a:extLst>
              <a:ext uri="{FF2B5EF4-FFF2-40B4-BE49-F238E27FC236}">
                <a16:creationId xmlns:a16="http://schemas.microsoft.com/office/drawing/2014/main" id="{34286190-EE71-8194-74F1-8C4FCE233B7D}"/>
              </a:ext>
            </a:extLst>
          </p:cNvPr>
          <p:cNvGraphicFramePr>
            <a:graphicFrameLocks noChangeAspect="1"/>
          </p:cNvGraphicFramePr>
          <p:nvPr/>
        </p:nvGraphicFramePr>
        <p:xfrm>
          <a:off x="1021630" y="25121495"/>
          <a:ext cx="6646105" cy="3592513"/>
        </p:xfrm>
        <a:graphic>
          <a:graphicData uri="http://schemas.openxmlformats.org/presentationml/2006/ole">
            <mc:AlternateContent xmlns:mc="http://schemas.openxmlformats.org/markup-compatibility/2006">
              <mc:Choice xmlns:v="urn:schemas-microsoft-com:vml" Requires="v">
                <p:oleObj name="Prism 8" r:id="rId18" imgW="6523452" imgH="3593137" progId="Prism8.Document">
                  <p:embed/>
                </p:oleObj>
              </mc:Choice>
              <mc:Fallback>
                <p:oleObj name="Prism 8" r:id="rId18" imgW="6523452" imgH="3593137" progId="Prism8.Document">
                  <p:embed/>
                  <p:pic>
                    <p:nvPicPr>
                      <p:cNvPr id="1082" name="Objet 1081">
                        <a:extLst>
                          <a:ext uri="{FF2B5EF4-FFF2-40B4-BE49-F238E27FC236}">
                            <a16:creationId xmlns:a16="http://schemas.microsoft.com/office/drawing/2014/main" id="{34286190-EE71-8194-74F1-8C4FCE233B7D}"/>
                          </a:ext>
                        </a:extLst>
                      </p:cNvPr>
                      <p:cNvPicPr/>
                      <p:nvPr/>
                    </p:nvPicPr>
                    <p:blipFill>
                      <a:blip r:embed="rId19"/>
                      <a:stretch>
                        <a:fillRect/>
                      </a:stretch>
                    </p:blipFill>
                    <p:spPr>
                      <a:xfrm>
                        <a:off x="1021630" y="25121495"/>
                        <a:ext cx="6646105" cy="3592513"/>
                      </a:xfrm>
                      <a:prstGeom prst="rect">
                        <a:avLst/>
                      </a:prstGeom>
                    </p:spPr>
                  </p:pic>
                </p:oleObj>
              </mc:Fallback>
            </mc:AlternateContent>
          </a:graphicData>
        </a:graphic>
      </p:graphicFrame>
      <p:sp>
        <p:nvSpPr>
          <p:cNvPr id="1084" name="ZoneTexte 1083">
            <a:extLst>
              <a:ext uri="{FF2B5EF4-FFF2-40B4-BE49-F238E27FC236}">
                <a16:creationId xmlns:a16="http://schemas.microsoft.com/office/drawing/2014/main" id="{E87CC96C-3B8D-4A1C-B952-0BD7A1126F40}"/>
              </a:ext>
            </a:extLst>
          </p:cNvPr>
          <p:cNvSpPr txBox="1"/>
          <p:nvPr/>
        </p:nvSpPr>
        <p:spPr>
          <a:xfrm>
            <a:off x="3174121" y="28936553"/>
            <a:ext cx="2741772"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RPMI-8226</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endParaRPr kumimoji="0" lang="fr-BE" sz="1300" b="0" i="0" u="none" strike="noStrike" cap="none" spc="0" normalizeH="0" baseline="0" dirty="0">
              <a:ln>
                <a:noFill/>
              </a:ln>
              <a:solidFill>
                <a:srgbClr val="000000"/>
              </a:solidFill>
              <a:effectLst/>
              <a:uFillTx/>
              <a:latin typeface="Arial"/>
              <a:ea typeface="Arial"/>
              <a:cs typeface="Arial"/>
              <a:sym typeface="Arial"/>
            </a:endParaRPr>
          </a:p>
        </p:txBody>
      </p:sp>
      <p:sp>
        <p:nvSpPr>
          <p:cNvPr id="1086" name="ZoneTexte 1085">
            <a:extLst>
              <a:ext uri="{FF2B5EF4-FFF2-40B4-BE49-F238E27FC236}">
                <a16:creationId xmlns:a16="http://schemas.microsoft.com/office/drawing/2014/main" id="{1A6738E2-F3A1-3FEF-F208-1180E637E2DF}"/>
              </a:ext>
            </a:extLst>
          </p:cNvPr>
          <p:cNvSpPr txBox="1"/>
          <p:nvPr/>
        </p:nvSpPr>
        <p:spPr>
          <a:xfrm>
            <a:off x="3174433" y="30428972"/>
            <a:ext cx="2740049"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K562</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lang="fr-FR" sz="1300" dirty="0"/>
              <a:t>K562</a:t>
            </a:r>
            <a:r>
              <a:rPr kumimoji="0" lang="fr-FR" sz="1300" b="0" i="0" u="none" strike="noStrike" cap="none" spc="0" normalizeH="0" baseline="0" dirty="0">
                <a:ln>
                  <a:noFill/>
                </a:ln>
                <a:solidFill>
                  <a:srgbClr val="000000"/>
                </a:solidFill>
                <a:effectLst/>
                <a:uFillTx/>
                <a:latin typeface="Arial"/>
                <a:ea typeface="Arial"/>
                <a:cs typeface="Arial"/>
                <a:sym typeface="Arial"/>
              </a:rPr>
              <a:t>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p = 0,9811</a:t>
            </a:r>
          </a:p>
          <a:p>
            <a:pPr marL="0" marR="0" indent="0" algn="ctr" defTabSz="4215567" rtl="0" fontAlgn="auto" latinLnBrk="0" hangingPunct="0">
              <a:lnSpc>
                <a:spcPct val="100000"/>
              </a:lnSpc>
              <a:spcBef>
                <a:spcPts val="0"/>
              </a:spcBef>
              <a:spcAft>
                <a:spcPts val="0"/>
              </a:spcAft>
              <a:buClrTx/>
              <a:buSzTx/>
              <a:buFontTx/>
              <a:buNone/>
              <a:tabLst/>
            </a:pPr>
            <a:r>
              <a:rPr lang="fr-FR" sz="1300" dirty="0"/>
              <a:t>K562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K562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endParaRPr kumimoji="0" lang="fr-BE" sz="1300" b="0" i="0" u="none" strike="noStrike" cap="none" spc="0" normalizeH="0" baseline="0" dirty="0">
              <a:ln>
                <a:noFill/>
              </a:ln>
              <a:solidFill>
                <a:srgbClr val="000000"/>
              </a:solidFill>
              <a:effectLst/>
              <a:uFillTx/>
              <a:latin typeface="Arial"/>
              <a:ea typeface="Arial"/>
              <a:cs typeface="Arial"/>
              <a:sym typeface="Arial"/>
            </a:endParaRPr>
          </a:p>
        </p:txBody>
      </p:sp>
      <p:sp>
        <p:nvSpPr>
          <p:cNvPr id="1090" name="Rectangle 1089">
            <a:extLst>
              <a:ext uri="{FF2B5EF4-FFF2-40B4-BE49-F238E27FC236}">
                <a16:creationId xmlns:a16="http://schemas.microsoft.com/office/drawing/2014/main" id="{FEC2A7F1-D7D7-E96D-FD44-B22CB5BF97AF}"/>
              </a:ext>
            </a:extLst>
          </p:cNvPr>
          <p:cNvSpPr/>
          <p:nvPr/>
        </p:nvSpPr>
        <p:spPr>
          <a:xfrm>
            <a:off x="1041952" y="21388310"/>
            <a:ext cx="14508000" cy="1053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83" name="ZoneTexte 1082">
            <a:extLst>
              <a:ext uri="{FF2B5EF4-FFF2-40B4-BE49-F238E27FC236}">
                <a16:creationId xmlns:a16="http://schemas.microsoft.com/office/drawing/2014/main" id="{2740F082-7870-0397-9A63-D8455BBA5E53}"/>
              </a:ext>
            </a:extLst>
          </p:cNvPr>
          <p:cNvSpPr txBox="1"/>
          <p:nvPr/>
        </p:nvSpPr>
        <p:spPr>
          <a:xfrm>
            <a:off x="1046423" y="28936821"/>
            <a:ext cx="2125601"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kumimoji="0" lang="fr-FR" sz="1300" b="1" i="0" u="none" strike="noStrike" cap="none" spc="0" normalizeH="0" baseline="0" dirty="0">
                <a:ln>
                  <a:noFill/>
                </a:ln>
                <a:solidFill>
                  <a:srgbClr val="000000"/>
                </a:solidFill>
                <a:effectLst/>
                <a:uFillTx/>
                <a:latin typeface="Arial"/>
                <a:ea typeface="Arial"/>
                <a:cs typeface="Arial"/>
                <a:sym typeface="Arial"/>
              </a:rPr>
              <a:t>MM1.S</a:t>
            </a: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p>
        </p:txBody>
      </p:sp>
      <p:sp>
        <p:nvSpPr>
          <p:cNvPr id="1085" name="ZoneTexte 1084">
            <a:extLst>
              <a:ext uri="{FF2B5EF4-FFF2-40B4-BE49-F238E27FC236}">
                <a16:creationId xmlns:a16="http://schemas.microsoft.com/office/drawing/2014/main" id="{A67C7D30-976E-AF3E-7CB3-2E1CAA70F618}"/>
              </a:ext>
            </a:extLst>
          </p:cNvPr>
          <p:cNvSpPr txBox="1"/>
          <p:nvPr/>
        </p:nvSpPr>
        <p:spPr>
          <a:xfrm>
            <a:off x="1046177" y="30428250"/>
            <a:ext cx="2125847" cy="1492714"/>
          </a:xfrm>
          <a:prstGeom prst="rect">
            <a:avLst/>
          </a:prstGeom>
          <a:noFill/>
          <a:ln w="1270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215567" rtl="0" fontAlgn="auto" latinLnBrk="0" hangingPunct="0">
              <a:lnSpc>
                <a:spcPct val="100000"/>
              </a:lnSpc>
              <a:spcBef>
                <a:spcPts val="0"/>
              </a:spcBef>
              <a:spcAft>
                <a:spcPts val="0"/>
              </a:spcAft>
              <a:buClrTx/>
              <a:buSzTx/>
              <a:buFontTx/>
              <a:buNone/>
              <a:tabLst/>
            </a:pPr>
            <a:r>
              <a:rPr lang="fr-FR" sz="1300" b="1" dirty="0"/>
              <a:t>LP-1</a:t>
            </a:r>
            <a:endParaRPr kumimoji="0" lang="fr-FR" sz="1300" b="1" i="0" u="none" strike="noStrike" cap="none" spc="0" normalizeH="0" baseline="0" dirty="0">
              <a:ln>
                <a:noFill/>
              </a:ln>
              <a:solidFill>
                <a:srgbClr val="000000"/>
              </a:solidFill>
              <a:effectLst/>
              <a:uFillTx/>
              <a:latin typeface="Arial"/>
              <a:ea typeface="Arial"/>
              <a:cs typeface="Arial"/>
              <a:sym typeface="Arial"/>
            </a:endParaRPr>
          </a:p>
          <a:p>
            <a:pPr marL="0" marR="0" indent="0" algn="ctr" defTabSz="4215567" rtl="0" fontAlgn="auto" latinLnBrk="0" hangingPunct="0">
              <a:lnSpc>
                <a:spcPct val="100000"/>
              </a:lnSpc>
              <a:spcBef>
                <a:spcPts val="0"/>
              </a:spcBef>
              <a:spcAft>
                <a:spcPts val="0"/>
              </a:spcAft>
              <a:buClrTx/>
              <a:buSzTx/>
              <a:buFontTx/>
              <a:buNone/>
              <a:tabLst/>
            </a:pPr>
            <a:r>
              <a:rPr kumimoji="0" lang="fr-FR" sz="1300" b="0" i="0" u="none" strike="noStrike" cap="none" spc="0" normalizeH="0" baseline="0" dirty="0">
                <a:ln>
                  <a:noFill/>
                </a:ln>
                <a:solidFill>
                  <a:srgbClr val="000000"/>
                </a:solidFill>
                <a:effectLst/>
                <a:uFillTx/>
                <a:latin typeface="Arial"/>
                <a:ea typeface="Arial"/>
                <a:cs typeface="Arial"/>
                <a:sym typeface="Arial"/>
              </a:rPr>
              <a:t>MM - UNT: p = 0,6674</a:t>
            </a:r>
          </a:p>
          <a:p>
            <a:pPr marL="0" marR="0" indent="0" algn="ctr" defTabSz="4215567" rtl="0" fontAlgn="auto" latinLnBrk="0" hangingPunct="0">
              <a:lnSpc>
                <a:spcPct val="100000"/>
              </a:lnSpc>
              <a:spcBef>
                <a:spcPts val="0"/>
              </a:spcBef>
              <a:spcAft>
                <a:spcPts val="0"/>
              </a:spcAft>
              <a:buClrTx/>
              <a:buSzTx/>
              <a:buFontTx/>
              <a:buNone/>
              <a:tabLst/>
            </a:pPr>
            <a:r>
              <a:rPr lang="fr-FR" sz="1300" dirty="0" err="1"/>
              <a:t>NanoCAR</a:t>
            </a:r>
            <a:r>
              <a:rPr lang="fr-FR" sz="1300" dirty="0"/>
              <a:t>-T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MM – </a:t>
            </a:r>
            <a:r>
              <a:rPr lang="fr-FR" sz="1300" dirty="0" err="1"/>
              <a:t>NanoCAR</a:t>
            </a:r>
            <a:r>
              <a:rPr lang="fr-FR" sz="1300" dirty="0"/>
              <a:t>-T: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CT103a: ****</a:t>
            </a:r>
          </a:p>
          <a:p>
            <a:pPr marL="0" marR="0" indent="0" algn="ctr" defTabSz="4215567" rtl="0" fontAlgn="auto" latinLnBrk="0" hangingPunct="0">
              <a:lnSpc>
                <a:spcPct val="100000"/>
              </a:lnSpc>
              <a:spcBef>
                <a:spcPts val="0"/>
              </a:spcBef>
              <a:spcAft>
                <a:spcPts val="0"/>
              </a:spcAft>
              <a:buClrTx/>
              <a:buSzTx/>
              <a:buFontTx/>
              <a:buNone/>
              <a:tabLst/>
            </a:pPr>
            <a:r>
              <a:rPr lang="fr-FR" sz="1300" dirty="0"/>
              <a:t>UNT – </a:t>
            </a:r>
            <a:r>
              <a:rPr lang="fr-FR" sz="1300" dirty="0" err="1"/>
              <a:t>NanoCAR</a:t>
            </a:r>
            <a:r>
              <a:rPr lang="fr-FR" sz="1300" dirty="0"/>
              <a:t>-T: ****</a:t>
            </a:r>
          </a:p>
        </p:txBody>
      </p:sp>
      <p:sp>
        <p:nvSpPr>
          <p:cNvPr id="1095" name="Espace réservé du texte 47">
            <a:extLst>
              <a:ext uri="{FF2B5EF4-FFF2-40B4-BE49-F238E27FC236}">
                <a16:creationId xmlns:a16="http://schemas.microsoft.com/office/drawing/2014/main" id="{3CE9BFC3-69E9-D122-C076-8E5B96DF4BA4}"/>
              </a:ext>
            </a:extLst>
          </p:cNvPr>
          <p:cNvSpPr txBox="1">
            <a:spLocks/>
          </p:cNvSpPr>
          <p:nvPr/>
        </p:nvSpPr>
        <p:spPr>
          <a:xfrm>
            <a:off x="5908982" y="28369283"/>
            <a:ext cx="9678842" cy="3708831"/>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2) </a:t>
            </a:r>
            <a:r>
              <a:rPr lang="fr-FR" dirty="0"/>
              <a:t>Co-cultures of MM (MM1.S, RPMI-8226, LP-1), </a:t>
            </a:r>
            <a:r>
              <a:rPr lang="fr-FR" dirty="0" err="1"/>
              <a:t>expressing</a:t>
            </a:r>
            <a:r>
              <a:rPr lang="fr-FR" dirty="0"/>
              <a:t> BCMA or </a:t>
            </a:r>
            <a:r>
              <a:rPr lang="fr-FR" dirty="0" err="1"/>
              <a:t>lymphoma</a:t>
            </a:r>
            <a:r>
              <a:rPr lang="fr-FR" dirty="0"/>
              <a:t> (K562) cell </a:t>
            </a:r>
            <a:r>
              <a:rPr lang="fr-FR" dirty="0" err="1"/>
              <a:t>lines</a:t>
            </a:r>
            <a:r>
              <a:rPr lang="fr-FR" dirty="0"/>
              <a:t> </a:t>
            </a:r>
            <a:r>
              <a:rPr lang="fr-FR" dirty="0" err="1"/>
              <a:t>with</a:t>
            </a:r>
            <a:r>
              <a:rPr lang="fr-FR" dirty="0"/>
              <a:t> </a:t>
            </a:r>
            <a:r>
              <a:rPr lang="fr-FR" dirty="0" err="1"/>
              <a:t>untransduced</a:t>
            </a:r>
            <a:r>
              <a:rPr lang="fr-FR" dirty="0"/>
              <a:t> T cells (UNT) or CAR-T </a:t>
            </a:r>
            <a:r>
              <a:rPr lang="fr-FR" dirty="0" err="1"/>
              <a:t>were</a:t>
            </a:r>
            <a:r>
              <a:rPr lang="fr-FR" dirty="0"/>
              <a:t> </a:t>
            </a:r>
            <a:r>
              <a:rPr lang="fr-FR" dirty="0" err="1"/>
              <a:t>followed</a:t>
            </a:r>
            <a:r>
              <a:rPr lang="fr-FR" dirty="0"/>
              <a:t> for 96h using the </a:t>
            </a:r>
            <a:r>
              <a:rPr lang="fr-FR" b="1" dirty="0" err="1"/>
              <a:t>IncuCyte</a:t>
            </a:r>
            <a:r>
              <a:rPr lang="fr-FR" b="1" dirty="0"/>
              <a:t> S3</a:t>
            </a:r>
            <a:r>
              <a:rPr lang="fr-FR" dirty="0"/>
              <a:t>. Cell </a:t>
            </a:r>
            <a:r>
              <a:rPr lang="fr-FR" dirty="0" err="1"/>
              <a:t>lines</a:t>
            </a:r>
            <a:r>
              <a:rPr lang="fr-FR" dirty="0"/>
              <a:t> </a:t>
            </a:r>
            <a:r>
              <a:rPr lang="fr-FR" dirty="0" err="1"/>
              <a:t>expressed</a:t>
            </a:r>
            <a:r>
              <a:rPr lang="fr-FR" dirty="0"/>
              <a:t> GFP.  CT103a and </a:t>
            </a:r>
            <a:r>
              <a:rPr lang="fr-FR" dirty="0" err="1"/>
              <a:t>NanoCAR</a:t>
            </a:r>
            <a:r>
              <a:rPr lang="fr-FR" dirty="0"/>
              <a:t>-T </a:t>
            </a:r>
            <a:r>
              <a:rPr lang="fr-FR" dirty="0" err="1"/>
              <a:t>seem</a:t>
            </a:r>
            <a:r>
              <a:rPr lang="fr-FR" dirty="0"/>
              <a:t> to </a:t>
            </a:r>
            <a:r>
              <a:rPr lang="fr-FR" dirty="0" err="1"/>
              <a:t>specifically</a:t>
            </a:r>
            <a:r>
              <a:rPr lang="fr-FR" dirty="0"/>
              <a:t> </a:t>
            </a:r>
            <a:r>
              <a:rPr lang="fr-FR" dirty="0" err="1"/>
              <a:t>kill</a:t>
            </a:r>
            <a:r>
              <a:rPr lang="fr-FR" dirty="0"/>
              <a:t> cell </a:t>
            </a:r>
            <a:r>
              <a:rPr lang="fr-FR" dirty="0" err="1"/>
              <a:t>lines</a:t>
            </a:r>
            <a:r>
              <a:rPr lang="fr-FR" dirty="0"/>
              <a:t> </a:t>
            </a:r>
            <a:r>
              <a:rPr lang="fr-FR" dirty="0" err="1"/>
              <a:t>expressing</a:t>
            </a:r>
            <a:r>
              <a:rPr lang="fr-FR" dirty="0"/>
              <a:t> BCMA </a:t>
            </a:r>
            <a:r>
              <a:rPr lang="fr-FR" b="1" dirty="0"/>
              <a:t>(c)</a:t>
            </a:r>
            <a:r>
              <a:rPr lang="fr-FR" dirty="0"/>
              <a:t>, </a:t>
            </a:r>
            <a:r>
              <a:rPr lang="fr-FR" b="1" dirty="0"/>
              <a:t>(d</a:t>
            </a:r>
            <a:r>
              <a:rPr lang="fr-FR" dirty="0"/>
              <a:t>), </a:t>
            </a:r>
            <a:r>
              <a:rPr lang="fr-FR" b="1" dirty="0"/>
              <a:t>(e)</a:t>
            </a:r>
            <a:r>
              <a:rPr lang="fr-FR" dirty="0"/>
              <a:t>, </a:t>
            </a:r>
            <a:r>
              <a:rPr lang="fr-FR" b="1" dirty="0"/>
              <a:t>(f)</a:t>
            </a:r>
            <a:r>
              <a:rPr lang="fr-FR" dirty="0"/>
              <a:t>. Scan the QR code to </a:t>
            </a:r>
            <a:r>
              <a:rPr lang="fr-FR" dirty="0" err="1"/>
              <a:t>watch</a:t>
            </a:r>
            <a:r>
              <a:rPr lang="fr-FR" dirty="0"/>
              <a:t> </a:t>
            </a:r>
            <a:r>
              <a:rPr lang="fr-FR" dirty="0" err="1"/>
              <a:t>videos</a:t>
            </a:r>
            <a:r>
              <a:rPr lang="fr-FR" dirty="0"/>
              <a:t> of </a:t>
            </a:r>
            <a:r>
              <a:rPr lang="fr-FR" dirty="0" err="1"/>
              <a:t>these</a:t>
            </a:r>
            <a:r>
              <a:rPr lang="fr-FR" dirty="0"/>
              <a:t> co-cultures</a:t>
            </a:r>
            <a:r>
              <a:rPr lang="fr-FR" b="1" dirty="0"/>
              <a:t> (g)</a:t>
            </a:r>
            <a:r>
              <a:rPr lang="fr-FR" dirty="0"/>
              <a:t>.</a:t>
            </a:r>
          </a:p>
        </p:txBody>
      </p:sp>
      <p:sp>
        <p:nvSpPr>
          <p:cNvPr id="1096" name="ZoneTexte 1095">
            <a:extLst>
              <a:ext uri="{FF2B5EF4-FFF2-40B4-BE49-F238E27FC236}">
                <a16:creationId xmlns:a16="http://schemas.microsoft.com/office/drawing/2014/main" id="{D894B5CD-39B4-D0B7-A4E2-B96C223F5D19}"/>
              </a:ext>
            </a:extLst>
          </p:cNvPr>
          <p:cNvSpPr txBox="1"/>
          <p:nvPr/>
        </p:nvSpPr>
        <p:spPr>
          <a:xfrm>
            <a:off x="1094116" y="21226149"/>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(c)</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97" name="ZoneTexte 1096">
            <a:extLst>
              <a:ext uri="{FF2B5EF4-FFF2-40B4-BE49-F238E27FC236}">
                <a16:creationId xmlns:a16="http://schemas.microsoft.com/office/drawing/2014/main" id="{9796BE23-D255-7A76-2070-2A4113C895DC}"/>
              </a:ext>
            </a:extLst>
          </p:cNvPr>
          <p:cNvSpPr txBox="1"/>
          <p:nvPr/>
        </p:nvSpPr>
        <p:spPr>
          <a:xfrm>
            <a:off x="9260185" y="21285792"/>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(d)</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98" name="ZoneTexte 1097">
            <a:extLst>
              <a:ext uri="{FF2B5EF4-FFF2-40B4-BE49-F238E27FC236}">
                <a16:creationId xmlns:a16="http://schemas.microsoft.com/office/drawing/2014/main" id="{02E36E5E-BA60-86AE-A97E-6E29E5515BA7}"/>
              </a:ext>
            </a:extLst>
          </p:cNvPr>
          <p:cNvSpPr txBox="1"/>
          <p:nvPr/>
        </p:nvSpPr>
        <p:spPr>
          <a:xfrm>
            <a:off x="1098984" y="24674712"/>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(e)</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100" name="ZoneTexte 1099">
            <a:extLst>
              <a:ext uri="{FF2B5EF4-FFF2-40B4-BE49-F238E27FC236}">
                <a16:creationId xmlns:a16="http://schemas.microsoft.com/office/drawing/2014/main" id="{16E63F99-657A-6082-198F-1C0D3EA96928}"/>
              </a:ext>
            </a:extLst>
          </p:cNvPr>
          <p:cNvSpPr txBox="1"/>
          <p:nvPr/>
        </p:nvSpPr>
        <p:spPr>
          <a:xfrm>
            <a:off x="9454561" y="24705282"/>
            <a:ext cx="477052"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(f)</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101" name="ZoneTexte 1100">
            <a:extLst>
              <a:ext uri="{FF2B5EF4-FFF2-40B4-BE49-F238E27FC236}">
                <a16:creationId xmlns:a16="http://schemas.microsoft.com/office/drawing/2014/main" id="{078875A9-DCBB-CC15-383D-DF408E610443}"/>
              </a:ext>
            </a:extLst>
          </p:cNvPr>
          <p:cNvSpPr txBox="1"/>
          <p:nvPr/>
        </p:nvSpPr>
        <p:spPr>
          <a:xfrm>
            <a:off x="8143665" y="23499897"/>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(g)</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105" name="Marcador de texto 6">
            <a:extLst>
              <a:ext uri="{FF2B5EF4-FFF2-40B4-BE49-F238E27FC236}">
                <a16:creationId xmlns:a16="http://schemas.microsoft.com/office/drawing/2014/main" id="{BA7CC192-0283-116B-9590-169A84FBFC33}"/>
              </a:ext>
            </a:extLst>
          </p:cNvPr>
          <p:cNvSpPr txBox="1">
            <a:spLocks/>
          </p:cNvSpPr>
          <p:nvPr/>
        </p:nvSpPr>
        <p:spPr>
          <a:xfrm>
            <a:off x="1076657" y="28422590"/>
            <a:ext cx="4868305"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a:t>Mann-Whitney tests:</a:t>
            </a:r>
          </a:p>
        </p:txBody>
      </p:sp>
      <p:sp>
        <p:nvSpPr>
          <p:cNvPr id="1106" name="Rectangle 1105">
            <a:extLst>
              <a:ext uri="{FF2B5EF4-FFF2-40B4-BE49-F238E27FC236}">
                <a16:creationId xmlns:a16="http://schemas.microsoft.com/office/drawing/2014/main" id="{5FA9A6F2-E0FE-4FE5-D916-7C5B0DADA25F}"/>
              </a:ext>
            </a:extLst>
          </p:cNvPr>
          <p:cNvSpPr/>
          <p:nvPr/>
        </p:nvSpPr>
        <p:spPr>
          <a:xfrm>
            <a:off x="1048787" y="28659139"/>
            <a:ext cx="4869212" cy="272401"/>
          </a:xfrm>
          <a:prstGeom prst="rect">
            <a:avLst/>
          </a:prstGeom>
          <a:noFill/>
          <a:ln w="127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9" name="Rectangle 8">
            <a:extLst>
              <a:ext uri="{FF2B5EF4-FFF2-40B4-BE49-F238E27FC236}">
                <a16:creationId xmlns:a16="http://schemas.microsoft.com/office/drawing/2014/main" id="{05CAD4CF-FE39-F9CA-B4E1-1AFBB1F85651}"/>
              </a:ext>
            </a:extLst>
          </p:cNvPr>
          <p:cNvSpPr/>
          <p:nvPr/>
        </p:nvSpPr>
        <p:spPr>
          <a:xfrm>
            <a:off x="14201487" y="32085021"/>
            <a:ext cx="14946389" cy="1404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10" name="Rectangle 9">
            <a:extLst>
              <a:ext uri="{FF2B5EF4-FFF2-40B4-BE49-F238E27FC236}">
                <a16:creationId xmlns:a16="http://schemas.microsoft.com/office/drawing/2014/main" id="{A59DED77-1415-34F0-D355-5450A8A18372}"/>
              </a:ext>
            </a:extLst>
          </p:cNvPr>
          <p:cNvSpPr/>
          <p:nvPr/>
        </p:nvSpPr>
        <p:spPr>
          <a:xfrm>
            <a:off x="15866854" y="16353696"/>
            <a:ext cx="13284000" cy="15552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pSp>
        <p:nvGrpSpPr>
          <p:cNvPr id="44" name="Groupe 43">
            <a:extLst>
              <a:ext uri="{FF2B5EF4-FFF2-40B4-BE49-F238E27FC236}">
                <a16:creationId xmlns:a16="http://schemas.microsoft.com/office/drawing/2014/main" id="{4A718019-8599-7F3A-AB82-1B9107FE02A0}"/>
              </a:ext>
            </a:extLst>
          </p:cNvPr>
          <p:cNvGrpSpPr/>
          <p:nvPr/>
        </p:nvGrpSpPr>
        <p:grpSpPr>
          <a:xfrm>
            <a:off x="14131180" y="32021277"/>
            <a:ext cx="15064288" cy="6775553"/>
            <a:chOff x="13994020" y="32021277"/>
            <a:chExt cx="15064288" cy="6775553"/>
          </a:xfrm>
        </p:grpSpPr>
        <p:graphicFrame>
          <p:nvGraphicFramePr>
            <p:cNvPr id="45" name="Objet 44">
              <a:extLst>
                <a:ext uri="{FF2B5EF4-FFF2-40B4-BE49-F238E27FC236}">
                  <a16:creationId xmlns:a16="http://schemas.microsoft.com/office/drawing/2014/main" id="{FDD42F7A-9C26-C784-A6AE-ACDB23895299}"/>
                </a:ext>
              </a:extLst>
            </p:cNvPr>
            <p:cNvGraphicFramePr>
              <a:graphicFrameLocks noChangeAspect="1"/>
            </p:cNvGraphicFramePr>
            <p:nvPr/>
          </p:nvGraphicFramePr>
          <p:xfrm>
            <a:off x="14175592" y="33540064"/>
            <a:ext cx="4691143" cy="4849304"/>
          </p:xfrm>
          <a:graphic>
            <a:graphicData uri="http://schemas.openxmlformats.org/presentationml/2006/ole">
              <mc:AlternateContent xmlns:mc="http://schemas.openxmlformats.org/markup-compatibility/2006">
                <mc:Choice xmlns:v="urn:schemas-microsoft-com:vml" Requires="v">
                  <p:oleObj name="Prism 8" r:id="rId20" imgW="3596303" imgH="3687807" progId="Prism8.Document">
                    <p:embed/>
                  </p:oleObj>
                </mc:Choice>
                <mc:Fallback>
                  <p:oleObj name="Prism 8" r:id="rId20" imgW="3596303" imgH="3687807" progId="Prism8.Document">
                    <p:embed/>
                    <p:pic>
                      <p:nvPicPr>
                        <p:cNvPr id="45" name="Objet 44">
                          <a:extLst>
                            <a:ext uri="{FF2B5EF4-FFF2-40B4-BE49-F238E27FC236}">
                              <a16:creationId xmlns:a16="http://schemas.microsoft.com/office/drawing/2014/main" id="{FDD42F7A-9C26-C784-A6AE-ACDB23895299}"/>
                            </a:ext>
                          </a:extLst>
                        </p:cNvPr>
                        <p:cNvPicPr/>
                        <p:nvPr/>
                      </p:nvPicPr>
                      <p:blipFill>
                        <a:blip r:embed="rId21"/>
                        <a:stretch>
                          <a:fillRect/>
                        </a:stretch>
                      </p:blipFill>
                      <p:spPr>
                        <a:xfrm>
                          <a:off x="14175592" y="33540064"/>
                          <a:ext cx="4691143" cy="4849304"/>
                        </a:xfrm>
                        <a:prstGeom prst="rect">
                          <a:avLst/>
                        </a:prstGeom>
                      </p:spPr>
                    </p:pic>
                  </p:oleObj>
                </mc:Fallback>
              </mc:AlternateContent>
            </a:graphicData>
          </a:graphic>
        </p:graphicFrame>
        <p:graphicFrame>
          <p:nvGraphicFramePr>
            <p:cNvPr id="46" name="Objet 45">
              <a:extLst>
                <a:ext uri="{FF2B5EF4-FFF2-40B4-BE49-F238E27FC236}">
                  <a16:creationId xmlns:a16="http://schemas.microsoft.com/office/drawing/2014/main" id="{EE835DF8-996E-2312-0B99-C46C62CB8303}"/>
                </a:ext>
              </a:extLst>
            </p:cNvPr>
            <p:cNvGraphicFramePr>
              <a:graphicFrameLocks noChangeAspect="1"/>
            </p:cNvGraphicFramePr>
            <p:nvPr/>
          </p:nvGraphicFramePr>
          <p:xfrm>
            <a:off x="19230638" y="33341611"/>
            <a:ext cx="4878652" cy="5064604"/>
          </p:xfrm>
          <a:graphic>
            <a:graphicData uri="http://schemas.openxmlformats.org/presentationml/2006/ole">
              <mc:AlternateContent xmlns:mc="http://schemas.openxmlformats.org/markup-compatibility/2006">
                <mc:Choice xmlns:v="urn:schemas-microsoft-com:vml" Requires="v">
                  <p:oleObj name="Prism 8" r:id="rId22" imgW="3600623" imgH="3606815" progId="Prism8.Document">
                    <p:embed/>
                  </p:oleObj>
                </mc:Choice>
                <mc:Fallback>
                  <p:oleObj name="Prism 8" r:id="rId22" imgW="3600623" imgH="3606815" progId="Prism8.Document">
                    <p:embed/>
                    <p:pic>
                      <p:nvPicPr>
                        <p:cNvPr id="46" name="Objet 45">
                          <a:extLst>
                            <a:ext uri="{FF2B5EF4-FFF2-40B4-BE49-F238E27FC236}">
                              <a16:creationId xmlns:a16="http://schemas.microsoft.com/office/drawing/2014/main" id="{EE835DF8-996E-2312-0B99-C46C62CB8303}"/>
                            </a:ext>
                          </a:extLst>
                        </p:cNvPr>
                        <p:cNvPicPr/>
                        <p:nvPr/>
                      </p:nvPicPr>
                      <p:blipFill>
                        <a:blip r:embed="rId23"/>
                        <a:stretch>
                          <a:fillRect/>
                        </a:stretch>
                      </p:blipFill>
                      <p:spPr>
                        <a:xfrm>
                          <a:off x="19230638" y="33341611"/>
                          <a:ext cx="4878652" cy="5064604"/>
                        </a:xfrm>
                        <a:prstGeom prst="rect">
                          <a:avLst/>
                        </a:prstGeom>
                      </p:spPr>
                    </p:pic>
                  </p:oleObj>
                </mc:Fallback>
              </mc:AlternateContent>
            </a:graphicData>
          </a:graphic>
        </p:graphicFrame>
        <p:graphicFrame>
          <p:nvGraphicFramePr>
            <p:cNvPr id="47" name="Objet 46">
              <a:extLst>
                <a:ext uri="{FF2B5EF4-FFF2-40B4-BE49-F238E27FC236}">
                  <a16:creationId xmlns:a16="http://schemas.microsoft.com/office/drawing/2014/main" id="{BB2D2571-A922-1813-7270-B94D98637A7F}"/>
                </a:ext>
              </a:extLst>
            </p:cNvPr>
            <p:cNvGraphicFramePr>
              <a:graphicFrameLocks noChangeAspect="1"/>
            </p:cNvGraphicFramePr>
            <p:nvPr/>
          </p:nvGraphicFramePr>
          <p:xfrm>
            <a:off x="24618791" y="33533421"/>
            <a:ext cx="4439517" cy="4849304"/>
          </p:xfrm>
          <a:graphic>
            <a:graphicData uri="http://schemas.openxmlformats.org/presentationml/2006/ole">
              <mc:AlternateContent xmlns:mc="http://schemas.openxmlformats.org/markup-compatibility/2006">
                <mc:Choice xmlns:v="urn:schemas-microsoft-com:vml" Requires="v">
                  <p:oleObj name="Prism 8" r:id="rId24" imgW="3519993" imgH="3687807" progId="Prism8.Document">
                    <p:embed/>
                  </p:oleObj>
                </mc:Choice>
                <mc:Fallback>
                  <p:oleObj name="Prism 8" r:id="rId24" imgW="3519993" imgH="3687807" progId="Prism8.Document">
                    <p:embed/>
                    <p:pic>
                      <p:nvPicPr>
                        <p:cNvPr id="47" name="Objet 46">
                          <a:extLst>
                            <a:ext uri="{FF2B5EF4-FFF2-40B4-BE49-F238E27FC236}">
                              <a16:creationId xmlns:a16="http://schemas.microsoft.com/office/drawing/2014/main" id="{BB2D2571-A922-1813-7270-B94D98637A7F}"/>
                            </a:ext>
                          </a:extLst>
                        </p:cNvPr>
                        <p:cNvPicPr/>
                        <p:nvPr/>
                      </p:nvPicPr>
                      <p:blipFill>
                        <a:blip r:embed="rId25"/>
                        <a:stretch>
                          <a:fillRect/>
                        </a:stretch>
                      </p:blipFill>
                      <p:spPr>
                        <a:xfrm>
                          <a:off x="24618791" y="33533421"/>
                          <a:ext cx="4439517" cy="4849304"/>
                        </a:xfrm>
                        <a:prstGeom prst="rect">
                          <a:avLst/>
                        </a:prstGeom>
                      </p:spPr>
                    </p:pic>
                  </p:oleObj>
                </mc:Fallback>
              </mc:AlternateContent>
            </a:graphicData>
          </a:graphic>
        </p:graphicFrame>
        <p:sp>
          <p:nvSpPr>
            <p:cNvPr id="50" name="Espace réservé du texte 47">
              <a:extLst>
                <a:ext uri="{FF2B5EF4-FFF2-40B4-BE49-F238E27FC236}">
                  <a16:creationId xmlns:a16="http://schemas.microsoft.com/office/drawing/2014/main" id="{0EE49C10-A134-1FB6-276B-B8B42E064825}"/>
                </a:ext>
              </a:extLst>
            </p:cNvPr>
            <p:cNvSpPr txBox="1">
              <a:spLocks/>
            </p:cNvSpPr>
            <p:nvPr/>
          </p:nvSpPr>
          <p:spPr>
            <a:xfrm>
              <a:off x="14024700" y="32021277"/>
              <a:ext cx="14955336" cy="1540685"/>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5) </a:t>
              </a:r>
              <a:r>
                <a:rPr lang="fr-FR" b="1" dirty="0" err="1"/>
                <a:t>ELISAs</a:t>
              </a:r>
              <a:r>
                <a:rPr lang="fr-FR" b="1" dirty="0"/>
                <a:t> </a:t>
              </a:r>
              <a:r>
                <a:rPr lang="fr-FR" dirty="0" err="1"/>
                <a:t>were</a:t>
              </a:r>
              <a:r>
                <a:rPr lang="fr-FR" dirty="0"/>
                <a:t> </a:t>
              </a:r>
              <a:r>
                <a:rPr lang="fr-FR" dirty="0" err="1"/>
                <a:t>performed</a:t>
              </a:r>
              <a:r>
                <a:rPr lang="fr-FR" dirty="0"/>
                <a:t> for </a:t>
              </a:r>
              <a:r>
                <a:rPr lang="fr-FR" dirty="0" err="1"/>
                <a:t>different</a:t>
              </a:r>
              <a:r>
                <a:rPr lang="fr-FR" dirty="0"/>
                <a:t> </a:t>
              </a:r>
              <a:r>
                <a:rPr lang="fr-FR" dirty="0" err="1"/>
                <a:t>donors</a:t>
              </a:r>
              <a:r>
                <a:rPr lang="fr-FR" dirty="0"/>
                <a:t> </a:t>
              </a:r>
              <a:r>
                <a:rPr lang="fr-FR" dirty="0" err="1"/>
                <a:t>after</a:t>
              </a:r>
              <a:r>
                <a:rPr lang="fr-FR" dirty="0"/>
                <a:t> 24h of co-cultures </a:t>
              </a:r>
              <a:r>
                <a:rPr lang="fr-FR" dirty="0" err="1"/>
                <a:t>with</a:t>
              </a:r>
              <a:r>
                <a:rPr lang="fr-FR" dirty="0"/>
                <a:t> MM1.S cells. </a:t>
              </a:r>
              <a:r>
                <a:rPr lang="fr-FR" dirty="0" err="1"/>
                <a:t>NanoCAR</a:t>
              </a:r>
              <a:r>
                <a:rPr lang="fr-FR" dirty="0"/>
                <a:t>-T </a:t>
              </a:r>
              <a:r>
                <a:rPr lang="fr-FR" dirty="0" err="1"/>
                <a:t>produces</a:t>
              </a:r>
              <a:r>
                <a:rPr lang="fr-FR" dirty="0"/>
                <a:t> </a:t>
              </a:r>
              <a:r>
                <a:rPr lang="fr-FR" dirty="0" err="1"/>
                <a:t>less</a:t>
              </a:r>
              <a:r>
                <a:rPr lang="fr-FR" dirty="0"/>
                <a:t> IL-2 (</a:t>
              </a:r>
              <a:r>
                <a:rPr lang="fr-FR" dirty="0" err="1"/>
                <a:t>less</a:t>
              </a:r>
              <a:r>
                <a:rPr lang="fr-FR" dirty="0"/>
                <a:t> </a:t>
              </a:r>
              <a:r>
                <a:rPr lang="fr-FR" dirty="0" err="1"/>
                <a:t>proliferation</a:t>
              </a:r>
              <a:r>
                <a:rPr lang="fr-FR" dirty="0"/>
                <a:t>), </a:t>
              </a:r>
              <a:r>
                <a:rPr lang="fr-FR" dirty="0" err="1"/>
                <a:t>equal</a:t>
              </a:r>
              <a:r>
                <a:rPr lang="fr-FR" dirty="0"/>
                <a:t> </a:t>
              </a:r>
              <a:r>
                <a:rPr lang="fr-FR" dirty="0" err="1"/>
                <a:t>amounts</a:t>
              </a:r>
              <a:r>
                <a:rPr lang="fr-FR" dirty="0"/>
                <a:t> of IFN</a:t>
              </a:r>
              <a:r>
                <a:rPr lang="el-GR" dirty="0"/>
                <a:t>γ</a:t>
              </a:r>
              <a:r>
                <a:rPr lang="fr-FR" dirty="0"/>
                <a:t>, but more TNF</a:t>
              </a:r>
              <a:r>
                <a:rPr lang="el-GR" dirty="0"/>
                <a:t>α</a:t>
              </a:r>
              <a:r>
                <a:rPr lang="fr-FR" dirty="0"/>
                <a:t> (more </a:t>
              </a:r>
              <a:r>
                <a:rPr lang="fr-FR" dirty="0" err="1"/>
                <a:t>cytotoxicity</a:t>
              </a:r>
              <a:r>
                <a:rPr lang="fr-FR" dirty="0"/>
                <a:t>) </a:t>
              </a:r>
              <a:r>
                <a:rPr lang="fr-FR" dirty="0" err="1"/>
                <a:t>than</a:t>
              </a:r>
              <a:r>
                <a:rPr lang="fr-FR" dirty="0"/>
                <a:t> CT103a </a:t>
              </a:r>
              <a:r>
                <a:rPr lang="fr-FR" b="1" dirty="0"/>
                <a:t>(o</a:t>
              </a:r>
              <a:r>
                <a:rPr lang="fr-FR" dirty="0"/>
                <a:t>), </a:t>
              </a:r>
              <a:r>
                <a:rPr lang="fr-FR" b="1" dirty="0"/>
                <a:t>(p</a:t>
              </a:r>
              <a:r>
                <a:rPr lang="fr-FR" dirty="0"/>
                <a:t>), </a:t>
              </a:r>
              <a:r>
                <a:rPr lang="fr-FR" b="1" dirty="0"/>
                <a:t>(q)</a:t>
              </a:r>
              <a:r>
                <a:rPr lang="fr-FR" dirty="0"/>
                <a:t>.</a:t>
              </a:r>
              <a:endParaRPr lang="fr-BE" dirty="0"/>
            </a:p>
          </p:txBody>
        </p:sp>
        <p:grpSp>
          <p:nvGrpSpPr>
            <p:cNvPr id="51" name="Groupe 50">
              <a:extLst>
                <a:ext uri="{FF2B5EF4-FFF2-40B4-BE49-F238E27FC236}">
                  <a16:creationId xmlns:a16="http://schemas.microsoft.com/office/drawing/2014/main" id="{952E06B8-2363-BB97-3307-00EE89575DC7}"/>
                </a:ext>
              </a:extLst>
            </p:cNvPr>
            <p:cNvGrpSpPr/>
            <p:nvPr/>
          </p:nvGrpSpPr>
          <p:grpSpPr>
            <a:xfrm>
              <a:off x="13994020" y="38014920"/>
              <a:ext cx="15016697" cy="781910"/>
              <a:chOff x="8321324" y="28790785"/>
              <a:chExt cx="8007998" cy="781910"/>
            </a:xfrm>
          </p:grpSpPr>
          <p:sp>
            <p:nvSpPr>
              <p:cNvPr id="55" name="Marcador de texto 6">
                <a:extLst>
                  <a:ext uri="{FF2B5EF4-FFF2-40B4-BE49-F238E27FC236}">
                    <a16:creationId xmlns:a16="http://schemas.microsoft.com/office/drawing/2014/main" id="{046E7A23-5C06-7F70-DDE4-371E15D084D0}"/>
                  </a:ext>
                </a:extLst>
              </p:cNvPr>
              <p:cNvSpPr txBox="1">
                <a:spLocks/>
              </p:cNvSpPr>
              <p:nvPr/>
            </p:nvSpPr>
            <p:spPr>
              <a:xfrm>
                <a:off x="8321324" y="28790785"/>
                <a:ext cx="8007998"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err="1"/>
                  <a:t>Unpaired</a:t>
                </a:r>
                <a:r>
                  <a:rPr lang="fr-FR" altLang="fr-FR" sz="2000" dirty="0"/>
                  <a:t> T tests: C</a:t>
                </a:r>
                <a:r>
                  <a:rPr lang="fr-FR" altLang="fr-FR" sz="2000"/>
                  <a:t>omparison</a:t>
                </a:r>
                <a:r>
                  <a:rPr lang="fr-FR" altLang="fr-FR" sz="2000" dirty="0"/>
                  <a:t> </a:t>
                </a:r>
                <a:r>
                  <a:rPr lang="fr-FR" altLang="fr-FR" sz="2000" dirty="0" err="1"/>
                  <a:t>beetween</a:t>
                </a:r>
                <a:r>
                  <a:rPr lang="fr-FR" altLang="fr-FR" sz="2000" dirty="0"/>
                  <a:t> UNT/CT103a/</a:t>
                </a:r>
                <a:r>
                  <a:rPr lang="fr-FR" altLang="fr-FR" sz="2000" dirty="0" err="1"/>
                  <a:t>NanoCAR</a:t>
                </a:r>
                <a:r>
                  <a:rPr lang="fr-FR" altLang="fr-FR" sz="2000" dirty="0"/>
                  <a:t>-T one by one</a:t>
                </a:r>
              </a:p>
            </p:txBody>
          </p:sp>
          <p:sp>
            <p:nvSpPr>
              <p:cNvPr id="56" name="Rectangle 55">
                <a:extLst>
                  <a:ext uri="{FF2B5EF4-FFF2-40B4-BE49-F238E27FC236}">
                    <a16:creationId xmlns:a16="http://schemas.microsoft.com/office/drawing/2014/main" id="{499EE461-2ACB-4965-BFE4-00EE7E75D6B9}"/>
                  </a:ext>
                </a:extLst>
              </p:cNvPr>
              <p:cNvSpPr/>
              <p:nvPr/>
            </p:nvSpPr>
            <p:spPr>
              <a:xfrm>
                <a:off x="8358817" y="28995770"/>
                <a:ext cx="7970505" cy="343212"/>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grpSp>
        <p:sp>
          <p:nvSpPr>
            <p:cNvPr id="52" name="ZoneTexte 51">
              <a:extLst>
                <a:ext uri="{FF2B5EF4-FFF2-40B4-BE49-F238E27FC236}">
                  <a16:creationId xmlns:a16="http://schemas.microsoft.com/office/drawing/2014/main" id="{811FCC7D-C9BD-3E58-EA66-209143883807}"/>
                </a:ext>
              </a:extLst>
            </p:cNvPr>
            <p:cNvSpPr txBox="1"/>
            <p:nvPr/>
          </p:nvSpPr>
          <p:spPr>
            <a:xfrm>
              <a:off x="14102191" y="33338366"/>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(o)</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53" name="ZoneTexte 52">
              <a:extLst>
                <a:ext uri="{FF2B5EF4-FFF2-40B4-BE49-F238E27FC236}">
                  <a16:creationId xmlns:a16="http://schemas.microsoft.com/office/drawing/2014/main" id="{B30EED7C-BC8C-85FE-8334-B24779722533}"/>
                </a:ext>
              </a:extLst>
            </p:cNvPr>
            <p:cNvSpPr txBox="1"/>
            <p:nvPr/>
          </p:nvSpPr>
          <p:spPr>
            <a:xfrm>
              <a:off x="19157853" y="33325427"/>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(p)</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54" name="ZoneTexte 53">
              <a:extLst>
                <a:ext uri="{FF2B5EF4-FFF2-40B4-BE49-F238E27FC236}">
                  <a16:creationId xmlns:a16="http://schemas.microsoft.com/office/drawing/2014/main" id="{B432E108-4CCB-802C-98CC-B94FC63A76AC}"/>
                </a:ext>
              </a:extLst>
            </p:cNvPr>
            <p:cNvSpPr txBox="1"/>
            <p:nvPr/>
          </p:nvSpPr>
          <p:spPr>
            <a:xfrm>
              <a:off x="24491853" y="33326838"/>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(q)</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grpSp>
      <p:grpSp>
        <p:nvGrpSpPr>
          <p:cNvPr id="58" name="Groupe 57">
            <a:extLst>
              <a:ext uri="{FF2B5EF4-FFF2-40B4-BE49-F238E27FC236}">
                <a16:creationId xmlns:a16="http://schemas.microsoft.com/office/drawing/2014/main" id="{9BC817CF-FE8D-2B16-EE68-3F19FBB84622}"/>
              </a:ext>
            </a:extLst>
          </p:cNvPr>
          <p:cNvGrpSpPr/>
          <p:nvPr/>
        </p:nvGrpSpPr>
        <p:grpSpPr>
          <a:xfrm>
            <a:off x="844067" y="31967431"/>
            <a:ext cx="12848240" cy="6834675"/>
            <a:chOff x="1026947" y="31967431"/>
            <a:chExt cx="12848240" cy="6834675"/>
          </a:xfrm>
        </p:grpSpPr>
        <p:graphicFrame>
          <p:nvGraphicFramePr>
            <p:cNvPr id="59" name="Objet 58">
              <a:extLst>
                <a:ext uri="{FF2B5EF4-FFF2-40B4-BE49-F238E27FC236}">
                  <a16:creationId xmlns:a16="http://schemas.microsoft.com/office/drawing/2014/main" id="{2D0BFF4B-C569-A9BC-B59A-E7BEAF1AD520}"/>
                </a:ext>
              </a:extLst>
            </p:cNvPr>
            <p:cNvGraphicFramePr>
              <a:graphicFrameLocks noChangeAspect="1"/>
            </p:cNvGraphicFramePr>
            <p:nvPr/>
          </p:nvGraphicFramePr>
          <p:xfrm>
            <a:off x="1026947" y="32282842"/>
            <a:ext cx="11866093" cy="6011503"/>
          </p:xfrm>
          <a:graphic>
            <a:graphicData uri="http://schemas.openxmlformats.org/presentationml/2006/ole">
              <mc:AlternateContent xmlns:mc="http://schemas.openxmlformats.org/markup-compatibility/2006">
                <mc:Choice xmlns:v="urn:schemas-microsoft-com:vml" Requires="v">
                  <p:oleObj name="Prism 8" r:id="rId26" imgW="5401834" imgH="2736788" progId="Prism8.Document">
                    <p:embed/>
                  </p:oleObj>
                </mc:Choice>
                <mc:Fallback>
                  <p:oleObj name="Prism 8" r:id="rId26" imgW="5401834" imgH="2736788" progId="Prism8.Document">
                    <p:embed/>
                    <p:pic>
                      <p:nvPicPr>
                        <p:cNvPr id="59" name="Objet 58">
                          <a:extLst>
                            <a:ext uri="{FF2B5EF4-FFF2-40B4-BE49-F238E27FC236}">
                              <a16:creationId xmlns:a16="http://schemas.microsoft.com/office/drawing/2014/main" id="{2D0BFF4B-C569-A9BC-B59A-E7BEAF1AD520}"/>
                            </a:ext>
                          </a:extLst>
                        </p:cNvPr>
                        <p:cNvPicPr/>
                        <p:nvPr/>
                      </p:nvPicPr>
                      <p:blipFill>
                        <a:blip r:embed="rId27"/>
                        <a:stretch>
                          <a:fillRect/>
                        </a:stretch>
                      </p:blipFill>
                      <p:spPr>
                        <a:xfrm>
                          <a:off x="1026947" y="32282842"/>
                          <a:ext cx="11866093" cy="6011503"/>
                        </a:xfrm>
                        <a:prstGeom prst="rect">
                          <a:avLst/>
                        </a:prstGeom>
                      </p:spPr>
                    </p:pic>
                  </p:oleObj>
                </mc:Fallback>
              </mc:AlternateContent>
            </a:graphicData>
          </a:graphic>
        </p:graphicFrame>
        <p:sp>
          <p:nvSpPr>
            <p:cNvPr id="1024" name="Rectangle 1023">
              <a:extLst>
                <a:ext uri="{FF2B5EF4-FFF2-40B4-BE49-F238E27FC236}">
                  <a16:creationId xmlns:a16="http://schemas.microsoft.com/office/drawing/2014/main" id="{0C2A9A01-CC45-7BFD-23ED-2CADA82B4BAD}"/>
                </a:ext>
              </a:extLst>
            </p:cNvPr>
            <p:cNvSpPr/>
            <p:nvPr/>
          </p:nvSpPr>
          <p:spPr>
            <a:xfrm>
              <a:off x="1221017" y="32085021"/>
              <a:ext cx="12654170" cy="6480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25" name="ZoneTexte 1024">
              <a:extLst>
                <a:ext uri="{FF2B5EF4-FFF2-40B4-BE49-F238E27FC236}">
                  <a16:creationId xmlns:a16="http://schemas.microsoft.com/office/drawing/2014/main" id="{7F5047BF-07BD-3704-0989-145302D15E41}"/>
                </a:ext>
              </a:extLst>
            </p:cNvPr>
            <p:cNvSpPr txBox="1"/>
            <p:nvPr/>
          </p:nvSpPr>
          <p:spPr>
            <a:xfrm>
              <a:off x="1197867" y="31967431"/>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(n)</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26" name="Marcador de texto 6">
              <a:extLst>
                <a:ext uri="{FF2B5EF4-FFF2-40B4-BE49-F238E27FC236}">
                  <a16:creationId xmlns:a16="http://schemas.microsoft.com/office/drawing/2014/main" id="{42C5403C-A58C-F1B1-26E2-D4C80C52184A}"/>
                </a:ext>
              </a:extLst>
            </p:cNvPr>
            <p:cNvSpPr txBox="1">
              <a:spLocks/>
            </p:cNvSpPr>
            <p:nvPr/>
          </p:nvSpPr>
          <p:spPr>
            <a:xfrm>
              <a:off x="1217947" y="38020196"/>
              <a:ext cx="12645946" cy="781910"/>
            </a:xfrm>
            <a:prstGeom prst="rect">
              <a:avLst/>
            </a:prstGeom>
          </p:spPr>
          <p:txBody>
            <a:bodyPr wrap="square" lIns="234774" tIns="234774" rIns="234774" bIns="234774">
              <a:spAutoFit/>
            </a:bodyPr>
            <a:lstStyle>
              <a:lvl1pPr marL="0" indent="0" algn="l" defTabSz="4215567" rtl="0" eaLnBrk="1" latinLnBrk="0" hangingPunct="1">
                <a:spcBef>
                  <a:spcPct val="20000"/>
                </a:spcBef>
                <a:buFont typeface="Arial" pitchFamily="34" charset="0"/>
                <a:buNone/>
                <a:defRPr sz="3000" kern="1200">
                  <a:solidFill>
                    <a:schemeClr val="tx1"/>
                  </a:solidFill>
                  <a:latin typeface="Arial" panose="020B0604020202020204" pitchFamily="34" charset="0"/>
                  <a:ea typeface="+mn-ea"/>
                  <a:cs typeface="Arial" panose="020B0604020202020204" pitchFamily="34" charset="0"/>
                </a:defRPr>
              </a:lvl1pPr>
              <a:lvl2pPr marL="1526024"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2pPr>
              <a:lvl3pPr marL="2112956" indent="-586932"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3pPr>
              <a:lvl4pPr marL="2758582" indent="-64562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4pPr>
              <a:lvl5pPr marL="3228128" indent="-469546" algn="l" defTabSz="4215567" rtl="0" eaLnBrk="1" latinLnBrk="0" hangingPunct="1">
                <a:spcBef>
                  <a:spcPct val="20000"/>
                </a:spcBef>
                <a:buFont typeface="Arial" pitchFamily="34" charset="0"/>
                <a:buChar char="»"/>
                <a:defRPr sz="2600" kern="1200">
                  <a:solidFill>
                    <a:schemeClr val="tx1"/>
                  </a:solidFill>
                  <a:latin typeface="Trebuchet MS" pitchFamily="34" charset="0"/>
                  <a:ea typeface="+mn-ea"/>
                  <a:cs typeface="Arial" pitchFamily="34" charset="0"/>
                </a:defRPr>
              </a:lvl5pPr>
              <a:lvl6pPr marL="1159280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6pPr>
              <a:lvl7pPr marL="13700592"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7pPr>
              <a:lvl8pPr marL="15808376"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8pPr>
              <a:lvl9pPr marL="17916159" indent="-1053892" algn="l" defTabSz="4215567" rtl="0" eaLnBrk="1" latinLnBrk="0" hangingPunct="1">
                <a:spcBef>
                  <a:spcPct val="20000"/>
                </a:spcBef>
                <a:buFont typeface="Arial" pitchFamily="34" charset="0"/>
                <a:buChar char="•"/>
                <a:defRPr sz="9200" kern="1200">
                  <a:solidFill>
                    <a:schemeClr val="tx1"/>
                  </a:solidFill>
                  <a:latin typeface="+mn-lt"/>
                  <a:ea typeface="+mn-ea"/>
                  <a:cs typeface="+mn-cs"/>
                </a:defRPr>
              </a:lvl9pPr>
            </a:lstStyle>
            <a:p>
              <a:pPr marL="342900" indent="-342900" algn="ctr">
                <a:buFont typeface="Wingdings" panose="05000000000000000000" pitchFamily="2" charset="2"/>
                <a:buChar char="Ø"/>
              </a:pPr>
              <a:r>
                <a:rPr lang="fr-FR" altLang="fr-FR" sz="2000" dirty="0"/>
                <a:t>Mann-Whitney tests: </a:t>
              </a:r>
              <a:r>
                <a:rPr lang="fr-FR" altLang="fr-FR" sz="2000" dirty="0" err="1"/>
                <a:t>Comparison</a:t>
              </a:r>
              <a:r>
                <a:rPr lang="fr-FR" altLang="fr-FR" sz="2000" dirty="0"/>
                <a:t> </a:t>
              </a:r>
              <a:r>
                <a:rPr lang="fr-FR" altLang="fr-FR" sz="2000" dirty="0" err="1"/>
                <a:t>beetween</a:t>
              </a:r>
              <a:r>
                <a:rPr lang="fr-FR" altLang="fr-FR" sz="2000" dirty="0"/>
                <a:t> UNT/CT103a/</a:t>
              </a:r>
              <a:r>
                <a:rPr lang="fr-FR" altLang="fr-FR" sz="2000" dirty="0" err="1"/>
                <a:t>NanoCAR</a:t>
              </a:r>
              <a:r>
                <a:rPr lang="fr-FR" altLang="fr-FR" sz="2000" dirty="0"/>
                <a:t>-T one by one</a:t>
              </a:r>
            </a:p>
          </p:txBody>
        </p:sp>
      </p:grpSp>
      <p:cxnSp>
        <p:nvCxnSpPr>
          <p:cNvPr id="1028" name="Connecteur droit 1027">
            <a:extLst>
              <a:ext uri="{FF2B5EF4-FFF2-40B4-BE49-F238E27FC236}">
                <a16:creationId xmlns:a16="http://schemas.microsoft.com/office/drawing/2014/main" id="{1EF47496-BC38-B12B-49FD-E6AD314B0EAC}"/>
              </a:ext>
            </a:extLst>
          </p:cNvPr>
          <p:cNvCxnSpPr/>
          <p:nvPr/>
        </p:nvCxnSpPr>
        <p:spPr>
          <a:xfrm>
            <a:off x="13242018" y="38754912"/>
            <a:ext cx="2579117" cy="0"/>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049" name="Rectangle 1048">
            <a:extLst>
              <a:ext uri="{FF2B5EF4-FFF2-40B4-BE49-F238E27FC236}">
                <a16:creationId xmlns:a16="http://schemas.microsoft.com/office/drawing/2014/main" id="{63DA897C-4E23-992E-922D-A1E88DF3F887}"/>
              </a:ext>
            </a:extLst>
          </p:cNvPr>
          <p:cNvSpPr/>
          <p:nvPr/>
        </p:nvSpPr>
        <p:spPr>
          <a:xfrm>
            <a:off x="8516175" y="34147468"/>
            <a:ext cx="5176132" cy="4068000"/>
          </a:xfrm>
          <a:prstGeom prst="rect">
            <a:avLst/>
          </a:prstGeom>
          <a:no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215567" rtl="0" fontAlgn="auto" latinLnBrk="0" hangingPunct="0">
              <a:lnSpc>
                <a:spcPct val="100000"/>
              </a:lnSpc>
              <a:spcBef>
                <a:spcPts val="700"/>
              </a:spcBef>
              <a:spcAft>
                <a:spcPts val="0"/>
              </a:spcAft>
              <a:buClrTx/>
              <a:buSzTx/>
              <a:buFontTx/>
              <a:buNone/>
              <a:tabLst/>
            </a:pPr>
            <a:endParaRPr kumimoji="0" lang="fr-BE" sz="3000" b="0" i="0" u="none" strike="noStrike" cap="none" spc="0" normalizeH="0" baseline="0">
              <a:ln>
                <a:noFill/>
              </a:ln>
              <a:solidFill>
                <a:srgbClr val="000000"/>
              </a:solidFill>
              <a:effectLst/>
              <a:uFillTx/>
              <a:latin typeface="Arial"/>
              <a:ea typeface="Arial"/>
              <a:cs typeface="Arial"/>
              <a:sym typeface="Arial"/>
            </a:endParaRPr>
          </a:p>
        </p:txBody>
      </p:sp>
      <p:sp>
        <p:nvSpPr>
          <p:cNvPr id="43" name="Espace réservé du texte 47">
            <a:extLst>
              <a:ext uri="{FF2B5EF4-FFF2-40B4-BE49-F238E27FC236}">
                <a16:creationId xmlns:a16="http://schemas.microsoft.com/office/drawing/2014/main" id="{70B710A9-3998-6D8B-AC5B-6BCD7CC1B522}"/>
              </a:ext>
            </a:extLst>
          </p:cNvPr>
          <p:cNvSpPr txBox="1">
            <a:spLocks/>
          </p:cNvSpPr>
          <p:nvPr/>
        </p:nvSpPr>
        <p:spPr>
          <a:xfrm>
            <a:off x="8516175" y="34233706"/>
            <a:ext cx="5176132" cy="3960000"/>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4) </a:t>
            </a:r>
            <a:r>
              <a:rPr lang="fr-FR" b="1" dirty="0" err="1"/>
              <a:t>Luciferase</a:t>
            </a:r>
            <a:r>
              <a:rPr lang="fr-FR" b="1" dirty="0"/>
              <a:t> </a:t>
            </a:r>
            <a:r>
              <a:rPr lang="fr-FR" b="1" dirty="0" err="1"/>
              <a:t>assays</a:t>
            </a:r>
            <a:r>
              <a:rPr lang="fr-FR" b="1" dirty="0"/>
              <a:t> </a:t>
            </a:r>
            <a:r>
              <a:rPr lang="fr-FR" dirty="0" err="1"/>
              <a:t>were</a:t>
            </a:r>
            <a:r>
              <a:rPr lang="fr-FR" dirty="0"/>
              <a:t> </a:t>
            </a:r>
            <a:r>
              <a:rPr lang="fr-FR" dirty="0" err="1"/>
              <a:t>performed</a:t>
            </a:r>
            <a:r>
              <a:rPr lang="fr-FR" dirty="0"/>
              <a:t> for </a:t>
            </a:r>
            <a:r>
              <a:rPr lang="fr-FR" dirty="0" err="1"/>
              <a:t>different</a:t>
            </a:r>
            <a:r>
              <a:rPr lang="fr-FR" dirty="0"/>
              <a:t> </a:t>
            </a:r>
            <a:r>
              <a:rPr lang="fr-FR" dirty="0" err="1"/>
              <a:t>donors</a:t>
            </a:r>
            <a:r>
              <a:rPr lang="fr-FR" dirty="0"/>
              <a:t> </a:t>
            </a:r>
            <a:r>
              <a:rPr lang="fr-FR" dirty="0" err="1"/>
              <a:t>after</a:t>
            </a:r>
            <a:r>
              <a:rPr lang="fr-FR" dirty="0"/>
              <a:t> 48h of co-cultures </a:t>
            </a:r>
            <a:r>
              <a:rPr lang="fr-FR" dirty="0" err="1"/>
              <a:t>with</a:t>
            </a:r>
            <a:r>
              <a:rPr lang="fr-FR" dirty="0"/>
              <a:t> MM1.S-GFP-luciferase cells. </a:t>
            </a:r>
            <a:r>
              <a:rPr lang="fr-FR" dirty="0" err="1"/>
              <a:t>These</a:t>
            </a:r>
            <a:r>
              <a:rPr lang="fr-FR" dirty="0"/>
              <a:t> </a:t>
            </a:r>
            <a:r>
              <a:rPr lang="fr-FR" dirty="0" err="1"/>
              <a:t>assays</a:t>
            </a:r>
            <a:r>
              <a:rPr lang="fr-FR" dirty="0"/>
              <a:t> show </a:t>
            </a:r>
            <a:r>
              <a:rPr lang="fr-FR" dirty="0" err="1"/>
              <a:t>that</a:t>
            </a:r>
            <a:r>
              <a:rPr lang="fr-FR" dirty="0"/>
              <a:t> the </a:t>
            </a:r>
            <a:r>
              <a:rPr lang="fr-FR" dirty="0" err="1"/>
              <a:t>NanoCAR</a:t>
            </a:r>
            <a:r>
              <a:rPr lang="fr-FR" dirty="0"/>
              <a:t>-T </a:t>
            </a:r>
            <a:r>
              <a:rPr lang="fr-FR" dirty="0" err="1"/>
              <a:t>appears</a:t>
            </a:r>
            <a:r>
              <a:rPr lang="fr-FR" dirty="0"/>
              <a:t> to </a:t>
            </a:r>
            <a:r>
              <a:rPr lang="fr-FR" dirty="0" err="1"/>
              <a:t>kill</a:t>
            </a:r>
            <a:r>
              <a:rPr lang="fr-FR" dirty="0"/>
              <a:t> </a:t>
            </a:r>
            <a:r>
              <a:rPr lang="fr-FR" dirty="0" err="1"/>
              <a:t>better</a:t>
            </a:r>
            <a:r>
              <a:rPr lang="fr-FR" dirty="0"/>
              <a:t> </a:t>
            </a:r>
            <a:r>
              <a:rPr lang="fr-FR" dirty="0" err="1"/>
              <a:t>than</a:t>
            </a:r>
            <a:r>
              <a:rPr lang="fr-FR" dirty="0"/>
              <a:t> the standard CAR-T CT103a </a:t>
            </a:r>
            <a:r>
              <a:rPr lang="fr-FR" b="1" dirty="0"/>
              <a:t>(n)</a:t>
            </a:r>
            <a:r>
              <a:rPr lang="fr-FR" dirty="0"/>
              <a:t>.</a:t>
            </a:r>
            <a:endParaRPr lang="fr-BE" dirty="0"/>
          </a:p>
        </p:txBody>
      </p:sp>
      <p:grpSp>
        <p:nvGrpSpPr>
          <p:cNvPr id="7" name="Groupe 6">
            <a:extLst>
              <a:ext uri="{FF2B5EF4-FFF2-40B4-BE49-F238E27FC236}">
                <a16:creationId xmlns:a16="http://schemas.microsoft.com/office/drawing/2014/main" id="{23C0CB31-5B61-E8DA-1BBA-C778F0BE3375}"/>
              </a:ext>
            </a:extLst>
          </p:cNvPr>
          <p:cNvGrpSpPr/>
          <p:nvPr/>
        </p:nvGrpSpPr>
        <p:grpSpPr>
          <a:xfrm>
            <a:off x="19898985" y="16214120"/>
            <a:ext cx="9252378" cy="15701736"/>
            <a:chOff x="15891764" y="16214120"/>
            <a:chExt cx="9252378" cy="15701736"/>
          </a:xfrm>
        </p:grpSpPr>
        <p:sp>
          <p:nvSpPr>
            <p:cNvPr id="57" name="ZoneTexte 56">
              <a:extLst>
                <a:ext uri="{FF2B5EF4-FFF2-40B4-BE49-F238E27FC236}">
                  <a16:creationId xmlns:a16="http://schemas.microsoft.com/office/drawing/2014/main" id="{C5E76E78-5F79-0321-6278-CF108D4B5A35}"/>
                </a:ext>
              </a:extLst>
            </p:cNvPr>
            <p:cNvSpPr txBox="1"/>
            <p:nvPr/>
          </p:nvSpPr>
          <p:spPr>
            <a:xfrm>
              <a:off x="24056062" y="17925221"/>
              <a:ext cx="58445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(h)</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60" name="ZoneTexte 59">
              <a:extLst>
                <a:ext uri="{FF2B5EF4-FFF2-40B4-BE49-F238E27FC236}">
                  <a16:creationId xmlns:a16="http://schemas.microsoft.com/office/drawing/2014/main" id="{6F4A805D-A7D1-D8D5-815F-2426B1BEFEDE}"/>
                </a:ext>
              </a:extLst>
            </p:cNvPr>
            <p:cNvSpPr txBox="1"/>
            <p:nvPr/>
          </p:nvSpPr>
          <p:spPr>
            <a:xfrm>
              <a:off x="24117022" y="20424581"/>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(i)</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27" name="ZoneTexte 1026">
              <a:extLst>
                <a:ext uri="{FF2B5EF4-FFF2-40B4-BE49-F238E27FC236}">
                  <a16:creationId xmlns:a16="http://schemas.microsoft.com/office/drawing/2014/main" id="{CF18B946-94BE-4F30-55B6-0176047983D8}"/>
                </a:ext>
              </a:extLst>
            </p:cNvPr>
            <p:cNvSpPr txBox="1"/>
            <p:nvPr/>
          </p:nvSpPr>
          <p:spPr>
            <a:xfrm>
              <a:off x="24117022" y="22923941"/>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(j)</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7" name="ZoneTexte 1036">
              <a:extLst>
                <a:ext uri="{FF2B5EF4-FFF2-40B4-BE49-F238E27FC236}">
                  <a16:creationId xmlns:a16="http://schemas.microsoft.com/office/drawing/2014/main" id="{E4F1F0BD-1B46-0753-516A-6B642FF8E36D}"/>
                </a:ext>
              </a:extLst>
            </p:cNvPr>
            <p:cNvSpPr txBox="1"/>
            <p:nvPr/>
          </p:nvSpPr>
          <p:spPr>
            <a:xfrm>
              <a:off x="24109482" y="25374760"/>
              <a:ext cx="562011"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(k)</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39" name="ZoneTexte 1038">
              <a:extLst>
                <a:ext uri="{FF2B5EF4-FFF2-40B4-BE49-F238E27FC236}">
                  <a16:creationId xmlns:a16="http://schemas.microsoft.com/office/drawing/2014/main" id="{122508E5-C890-FA56-6AF5-477DF1F871A3}"/>
                </a:ext>
              </a:extLst>
            </p:cNvPr>
            <p:cNvSpPr txBox="1"/>
            <p:nvPr/>
          </p:nvSpPr>
          <p:spPr>
            <a:xfrm>
              <a:off x="24168586" y="27893010"/>
              <a:ext cx="45621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(l)</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sp>
          <p:nvSpPr>
            <p:cNvPr id="1041" name="ZoneTexte 1040">
              <a:extLst>
                <a:ext uri="{FF2B5EF4-FFF2-40B4-BE49-F238E27FC236}">
                  <a16:creationId xmlns:a16="http://schemas.microsoft.com/office/drawing/2014/main" id="{29E6CBEA-9ADC-A838-32EF-FE55683354C3}"/>
                </a:ext>
              </a:extLst>
            </p:cNvPr>
            <p:cNvSpPr txBox="1"/>
            <p:nvPr/>
          </p:nvSpPr>
          <p:spPr>
            <a:xfrm>
              <a:off x="24062512" y="30438724"/>
              <a:ext cx="690252"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1" i="0" u="none" strike="noStrike" cap="none" spc="0" normalizeH="0" baseline="0" dirty="0">
                  <a:ln>
                    <a:noFill/>
                  </a:ln>
                  <a:solidFill>
                    <a:srgbClr val="000000"/>
                  </a:solidFill>
                  <a:effectLst/>
                  <a:uFillTx/>
                  <a:latin typeface="Arial"/>
                  <a:ea typeface="Arial"/>
                  <a:cs typeface="Arial"/>
                  <a:sym typeface="Arial"/>
                </a:rPr>
                <a:t>(m)</a:t>
              </a:r>
              <a:endParaRPr kumimoji="0" lang="fr-BE" sz="3000" b="1" i="0" u="none" strike="noStrike" cap="none" spc="0" normalizeH="0" baseline="0" dirty="0">
                <a:ln>
                  <a:noFill/>
                </a:ln>
                <a:solidFill>
                  <a:srgbClr val="000000"/>
                </a:solidFill>
                <a:effectLst/>
                <a:uFillTx/>
                <a:latin typeface="Arial"/>
                <a:ea typeface="Arial"/>
                <a:cs typeface="Arial"/>
                <a:sym typeface="Arial"/>
              </a:endParaRPr>
            </a:p>
          </p:txBody>
        </p:sp>
        <p:grpSp>
          <p:nvGrpSpPr>
            <p:cNvPr id="1042" name="Groupe 1041">
              <a:extLst>
                <a:ext uri="{FF2B5EF4-FFF2-40B4-BE49-F238E27FC236}">
                  <a16:creationId xmlns:a16="http://schemas.microsoft.com/office/drawing/2014/main" id="{37B7C0C0-F8DF-8F0B-A092-1D3F30B5CD59}"/>
                </a:ext>
              </a:extLst>
            </p:cNvPr>
            <p:cNvGrpSpPr/>
            <p:nvPr/>
          </p:nvGrpSpPr>
          <p:grpSpPr>
            <a:xfrm>
              <a:off x="15891764" y="16214120"/>
              <a:ext cx="7720546" cy="15701736"/>
              <a:chOff x="6682250" y="12268638"/>
              <a:chExt cx="7720546" cy="15701736"/>
            </a:xfrm>
          </p:grpSpPr>
          <p:grpSp>
            <p:nvGrpSpPr>
              <p:cNvPr id="1053" name="Groupe 1052">
                <a:extLst>
                  <a:ext uri="{FF2B5EF4-FFF2-40B4-BE49-F238E27FC236}">
                    <a16:creationId xmlns:a16="http://schemas.microsoft.com/office/drawing/2014/main" id="{3C21EEE5-775D-BE5B-61C2-052C0963F7A9}"/>
                  </a:ext>
                </a:extLst>
              </p:cNvPr>
              <p:cNvGrpSpPr/>
              <p:nvPr/>
            </p:nvGrpSpPr>
            <p:grpSpPr>
              <a:xfrm>
                <a:off x="6682250" y="12533134"/>
                <a:ext cx="7720546" cy="15378943"/>
                <a:chOff x="6682250" y="12533134"/>
                <a:chExt cx="7720546" cy="15378943"/>
              </a:xfrm>
            </p:grpSpPr>
            <p:pic>
              <p:nvPicPr>
                <p:cNvPr id="1060" name="Image 1059">
                  <a:extLst>
                    <a:ext uri="{FF2B5EF4-FFF2-40B4-BE49-F238E27FC236}">
                      <a16:creationId xmlns:a16="http://schemas.microsoft.com/office/drawing/2014/main" id="{972834E7-6ABA-EA9C-303B-CA38934A9BD4}"/>
                    </a:ext>
                  </a:extLst>
                </p:cNvPr>
                <p:cNvPicPr>
                  <a:picLocks noChangeAspect="1"/>
                </p:cNvPicPr>
                <p:nvPr/>
              </p:nvPicPr>
              <p:blipFill rotWithShape="1">
                <a:blip r:embed="rId28"/>
                <a:srcRect l="10743" r="5076" b="12839"/>
                <a:stretch/>
              </p:blipFill>
              <p:spPr>
                <a:xfrm>
                  <a:off x="6710680" y="15009286"/>
                  <a:ext cx="2547048" cy="2824021"/>
                </a:xfrm>
                <a:prstGeom prst="rect">
                  <a:avLst/>
                </a:prstGeom>
              </p:spPr>
            </p:pic>
            <p:pic>
              <p:nvPicPr>
                <p:cNvPr id="1062" name="Image 1061">
                  <a:extLst>
                    <a:ext uri="{FF2B5EF4-FFF2-40B4-BE49-F238E27FC236}">
                      <a16:creationId xmlns:a16="http://schemas.microsoft.com/office/drawing/2014/main" id="{BA9A506D-61AA-BAB0-5CF3-286A75EA82C3}"/>
                    </a:ext>
                  </a:extLst>
                </p:cNvPr>
                <p:cNvPicPr>
                  <a:picLocks noChangeAspect="1"/>
                </p:cNvPicPr>
                <p:nvPr/>
              </p:nvPicPr>
              <p:blipFill rotWithShape="1">
                <a:blip r:embed="rId29"/>
                <a:srcRect l="10228" r="5521" b="12754"/>
                <a:stretch/>
              </p:blipFill>
              <p:spPr>
                <a:xfrm>
                  <a:off x="9249154" y="15014970"/>
                  <a:ext cx="2549189" cy="2826778"/>
                </a:xfrm>
                <a:prstGeom prst="rect">
                  <a:avLst/>
                </a:prstGeom>
              </p:spPr>
            </p:pic>
            <p:pic>
              <p:nvPicPr>
                <p:cNvPr id="1064" name="Image 1063">
                  <a:extLst>
                    <a:ext uri="{FF2B5EF4-FFF2-40B4-BE49-F238E27FC236}">
                      <a16:creationId xmlns:a16="http://schemas.microsoft.com/office/drawing/2014/main" id="{3E757DBF-CEF8-B07E-8B02-859A53A4A5B4}"/>
                    </a:ext>
                  </a:extLst>
                </p:cNvPr>
                <p:cNvPicPr>
                  <a:picLocks noChangeAspect="1"/>
                </p:cNvPicPr>
                <p:nvPr/>
              </p:nvPicPr>
              <p:blipFill rotWithShape="1">
                <a:blip r:embed="rId30"/>
                <a:srcRect l="9817" r="5933" b="13014"/>
                <a:stretch/>
              </p:blipFill>
              <p:spPr>
                <a:xfrm>
                  <a:off x="11760243" y="15014970"/>
                  <a:ext cx="2549189" cy="2818337"/>
                </a:xfrm>
                <a:prstGeom prst="rect">
                  <a:avLst/>
                </a:prstGeom>
              </p:spPr>
            </p:pic>
            <p:pic>
              <p:nvPicPr>
                <p:cNvPr id="1065" name="Image 1064">
                  <a:extLst>
                    <a:ext uri="{FF2B5EF4-FFF2-40B4-BE49-F238E27FC236}">
                      <a16:creationId xmlns:a16="http://schemas.microsoft.com/office/drawing/2014/main" id="{88BA8F0E-C255-6B2C-8274-62F2B1977DF4}"/>
                    </a:ext>
                  </a:extLst>
                </p:cNvPr>
                <p:cNvPicPr>
                  <a:picLocks noChangeAspect="1"/>
                </p:cNvPicPr>
                <p:nvPr/>
              </p:nvPicPr>
              <p:blipFill rotWithShape="1">
                <a:blip r:embed="rId31"/>
                <a:srcRect l="10743" r="5147" b="12839"/>
                <a:stretch/>
              </p:blipFill>
              <p:spPr>
                <a:xfrm>
                  <a:off x="6713434" y="17504821"/>
                  <a:ext cx="2544906" cy="2824021"/>
                </a:xfrm>
                <a:prstGeom prst="rect">
                  <a:avLst/>
                </a:prstGeom>
              </p:spPr>
            </p:pic>
            <p:pic>
              <p:nvPicPr>
                <p:cNvPr id="1066" name="Image 1065">
                  <a:extLst>
                    <a:ext uri="{FF2B5EF4-FFF2-40B4-BE49-F238E27FC236}">
                      <a16:creationId xmlns:a16="http://schemas.microsoft.com/office/drawing/2014/main" id="{A096A997-9312-204E-53AB-DE4571BF4BCF}"/>
                    </a:ext>
                  </a:extLst>
                </p:cNvPr>
                <p:cNvPicPr>
                  <a:picLocks noChangeAspect="1"/>
                </p:cNvPicPr>
                <p:nvPr/>
              </p:nvPicPr>
              <p:blipFill rotWithShape="1">
                <a:blip r:embed="rId32"/>
                <a:srcRect l="10169" r="5722" b="12839"/>
                <a:stretch/>
              </p:blipFill>
              <p:spPr>
                <a:xfrm>
                  <a:off x="9247486" y="17520061"/>
                  <a:ext cx="2544906" cy="2824021"/>
                </a:xfrm>
                <a:prstGeom prst="rect">
                  <a:avLst/>
                </a:prstGeom>
              </p:spPr>
            </p:pic>
            <p:pic>
              <p:nvPicPr>
                <p:cNvPr id="1067" name="Image 1066">
                  <a:extLst>
                    <a:ext uri="{FF2B5EF4-FFF2-40B4-BE49-F238E27FC236}">
                      <a16:creationId xmlns:a16="http://schemas.microsoft.com/office/drawing/2014/main" id="{9C660A18-82A2-6AF5-471D-CE3910D7E4E3}"/>
                    </a:ext>
                  </a:extLst>
                </p:cNvPr>
                <p:cNvPicPr>
                  <a:picLocks noChangeAspect="1"/>
                </p:cNvPicPr>
                <p:nvPr/>
              </p:nvPicPr>
              <p:blipFill rotWithShape="1">
                <a:blip r:embed="rId33"/>
                <a:srcRect l="9373" r="6518" b="13208"/>
                <a:stretch/>
              </p:blipFill>
              <p:spPr>
                <a:xfrm>
                  <a:off x="11760855" y="17516791"/>
                  <a:ext cx="2544907" cy="2812051"/>
                </a:xfrm>
                <a:prstGeom prst="rect">
                  <a:avLst/>
                </a:prstGeom>
              </p:spPr>
            </p:pic>
            <p:pic>
              <p:nvPicPr>
                <p:cNvPr id="1068" name="Image 1067">
                  <a:extLst>
                    <a:ext uri="{FF2B5EF4-FFF2-40B4-BE49-F238E27FC236}">
                      <a16:creationId xmlns:a16="http://schemas.microsoft.com/office/drawing/2014/main" id="{9939A518-F5C3-F778-2C97-0AE7C2511959}"/>
                    </a:ext>
                  </a:extLst>
                </p:cNvPr>
                <p:cNvPicPr>
                  <a:picLocks noChangeAspect="1"/>
                </p:cNvPicPr>
                <p:nvPr/>
              </p:nvPicPr>
              <p:blipFill rotWithShape="1">
                <a:blip r:embed="rId34"/>
                <a:srcRect l="9910" r="5358" b="13564"/>
                <a:stretch/>
              </p:blipFill>
              <p:spPr>
                <a:xfrm>
                  <a:off x="6682250" y="19991449"/>
                  <a:ext cx="2575478" cy="2824022"/>
                </a:xfrm>
                <a:prstGeom prst="rect">
                  <a:avLst/>
                </a:prstGeom>
              </p:spPr>
            </p:pic>
            <p:pic>
              <p:nvPicPr>
                <p:cNvPr id="1069" name="Image 1068">
                  <a:extLst>
                    <a:ext uri="{FF2B5EF4-FFF2-40B4-BE49-F238E27FC236}">
                      <a16:creationId xmlns:a16="http://schemas.microsoft.com/office/drawing/2014/main" id="{8DD2F1D7-4E64-933B-F742-5380588BF0B5}"/>
                    </a:ext>
                  </a:extLst>
                </p:cNvPr>
                <p:cNvPicPr>
                  <a:picLocks noChangeAspect="1"/>
                </p:cNvPicPr>
                <p:nvPr/>
              </p:nvPicPr>
              <p:blipFill rotWithShape="1">
                <a:blip r:embed="rId35"/>
                <a:srcRect l="9507" r="5782" b="14080"/>
                <a:stretch/>
              </p:blipFill>
              <p:spPr>
                <a:xfrm>
                  <a:off x="9228879" y="20008304"/>
                  <a:ext cx="2566880" cy="2807167"/>
                </a:xfrm>
                <a:prstGeom prst="rect">
                  <a:avLst/>
                </a:prstGeom>
              </p:spPr>
            </p:pic>
            <p:pic>
              <p:nvPicPr>
                <p:cNvPr id="1070" name="Image 1069">
                  <a:extLst>
                    <a:ext uri="{FF2B5EF4-FFF2-40B4-BE49-F238E27FC236}">
                      <a16:creationId xmlns:a16="http://schemas.microsoft.com/office/drawing/2014/main" id="{C70E0D7B-C3E9-2A9D-C04E-E68343F887CC}"/>
                    </a:ext>
                  </a:extLst>
                </p:cNvPr>
                <p:cNvPicPr>
                  <a:picLocks noChangeAspect="1"/>
                </p:cNvPicPr>
                <p:nvPr/>
              </p:nvPicPr>
              <p:blipFill rotWithShape="1">
                <a:blip r:embed="rId36"/>
                <a:srcRect l="10059" t="8697" r="4728" b="14123"/>
                <a:stretch/>
              </p:blipFill>
              <p:spPr>
                <a:xfrm>
                  <a:off x="11772267" y="20292060"/>
                  <a:ext cx="2603877" cy="2523412"/>
                </a:xfrm>
                <a:prstGeom prst="rect">
                  <a:avLst/>
                </a:prstGeom>
              </p:spPr>
            </p:pic>
            <p:pic>
              <p:nvPicPr>
                <p:cNvPr id="1071" name="Image 1070">
                  <a:extLst>
                    <a:ext uri="{FF2B5EF4-FFF2-40B4-BE49-F238E27FC236}">
                      <a16:creationId xmlns:a16="http://schemas.microsoft.com/office/drawing/2014/main" id="{96EC00DB-EC88-FB9F-3A4B-02AE8FB021F5}"/>
                    </a:ext>
                  </a:extLst>
                </p:cNvPr>
                <p:cNvPicPr>
                  <a:picLocks noChangeAspect="1"/>
                </p:cNvPicPr>
                <p:nvPr/>
              </p:nvPicPr>
              <p:blipFill rotWithShape="1">
                <a:blip r:embed="rId37"/>
                <a:srcRect l="10468" r="4424" b="13634"/>
                <a:stretch/>
              </p:blipFill>
              <p:spPr>
                <a:xfrm>
                  <a:off x="6682740" y="22516209"/>
                  <a:ext cx="2588515" cy="2824022"/>
                </a:xfrm>
                <a:prstGeom prst="rect">
                  <a:avLst/>
                </a:prstGeom>
              </p:spPr>
            </p:pic>
            <p:pic>
              <p:nvPicPr>
                <p:cNvPr id="1072" name="Image 1071">
                  <a:extLst>
                    <a:ext uri="{FF2B5EF4-FFF2-40B4-BE49-F238E27FC236}">
                      <a16:creationId xmlns:a16="http://schemas.microsoft.com/office/drawing/2014/main" id="{F34D7331-82C4-7001-3F4A-F3498A257F92}"/>
                    </a:ext>
                  </a:extLst>
                </p:cNvPr>
                <p:cNvPicPr>
                  <a:picLocks noChangeAspect="1"/>
                </p:cNvPicPr>
                <p:nvPr/>
              </p:nvPicPr>
              <p:blipFill rotWithShape="1">
                <a:blip r:embed="rId38"/>
                <a:srcRect l="11576" r="3316" b="13874"/>
                <a:stretch/>
              </p:blipFill>
              <p:spPr>
                <a:xfrm>
                  <a:off x="9272013" y="22529195"/>
                  <a:ext cx="2603877" cy="2819478"/>
                </a:xfrm>
                <a:prstGeom prst="rect">
                  <a:avLst/>
                </a:prstGeom>
              </p:spPr>
            </p:pic>
            <p:pic>
              <p:nvPicPr>
                <p:cNvPr id="1073" name="Image 1072">
                  <a:extLst>
                    <a:ext uri="{FF2B5EF4-FFF2-40B4-BE49-F238E27FC236}">
                      <a16:creationId xmlns:a16="http://schemas.microsoft.com/office/drawing/2014/main" id="{E73DD389-80B4-2DD0-EC8E-3777FBDAB7CC}"/>
                    </a:ext>
                  </a:extLst>
                </p:cNvPr>
                <p:cNvPicPr>
                  <a:picLocks noChangeAspect="1"/>
                </p:cNvPicPr>
                <p:nvPr/>
              </p:nvPicPr>
              <p:blipFill rotWithShape="1">
                <a:blip r:embed="rId39"/>
                <a:srcRect l="10793" r="4100" b="13719"/>
                <a:stretch/>
              </p:blipFill>
              <p:spPr>
                <a:xfrm>
                  <a:off x="11792392" y="22508588"/>
                  <a:ext cx="2610404" cy="2840085"/>
                </a:xfrm>
                <a:prstGeom prst="rect">
                  <a:avLst/>
                </a:prstGeom>
              </p:spPr>
            </p:pic>
            <p:pic>
              <p:nvPicPr>
                <p:cNvPr id="1074" name="Image 1073">
                  <a:extLst>
                    <a:ext uri="{FF2B5EF4-FFF2-40B4-BE49-F238E27FC236}">
                      <a16:creationId xmlns:a16="http://schemas.microsoft.com/office/drawing/2014/main" id="{8C576525-47FE-9839-555E-9394F38238C2}"/>
                    </a:ext>
                  </a:extLst>
                </p:cNvPr>
                <p:cNvPicPr>
                  <a:picLocks noChangeAspect="1"/>
                </p:cNvPicPr>
                <p:nvPr/>
              </p:nvPicPr>
              <p:blipFill rotWithShape="1">
                <a:blip r:embed="rId40"/>
                <a:srcRect l="9604" r="5289" b="13238"/>
                <a:stretch/>
              </p:blipFill>
              <p:spPr>
                <a:xfrm>
                  <a:off x="6684123" y="25041634"/>
                  <a:ext cx="2588516" cy="2870443"/>
                </a:xfrm>
                <a:prstGeom prst="rect">
                  <a:avLst/>
                </a:prstGeom>
              </p:spPr>
            </p:pic>
            <p:pic>
              <p:nvPicPr>
                <p:cNvPr id="1075" name="Image 1074">
                  <a:extLst>
                    <a:ext uri="{FF2B5EF4-FFF2-40B4-BE49-F238E27FC236}">
                      <a16:creationId xmlns:a16="http://schemas.microsoft.com/office/drawing/2014/main" id="{ABB4F39F-AAA3-BB89-B56D-C83E9E77BB13}"/>
                    </a:ext>
                  </a:extLst>
                </p:cNvPr>
                <p:cNvPicPr>
                  <a:picLocks noChangeAspect="1"/>
                </p:cNvPicPr>
                <p:nvPr/>
              </p:nvPicPr>
              <p:blipFill rotWithShape="1">
                <a:blip r:embed="rId41"/>
                <a:srcRect l="9666" r="5226" b="12629"/>
                <a:stretch/>
              </p:blipFill>
              <p:spPr>
                <a:xfrm>
                  <a:off x="11750084" y="25020190"/>
                  <a:ext cx="2629862" cy="2891887"/>
                </a:xfrm>
                <a:prstGeom prst="rect">
                  <a:avLst/>
                </a:prstGeom>
              </p:spPr>
            </p:pic>
            <p:pic>
              <p:nvPicPr>
                <p:cNvPr id="1076" name="Image 1075">
                  <a:extLst>
                    <a:ext uri="{FF2B5EF4-FFF2-40B4-BE49-F238E27FC236}">
                      <a16:creationId xmlns:a16="http://schemas.microsoft.com/office/drawing/2014/main" id="{E60D5A71-E4E3-DCD9-733C-0CFA528392E5}"/>
                    </a:ext>
                  </a:extLst>
                </p:cNvPr>
                <p:cNvPicPr>
                  <a:picLocks noChangeAspect="1"/>
                </p:cNvPicPr>
                <p:nvPr/>
              </p:nvPicPr>
              <p:blipFill rotWithShape="1">
                <a:blip r:embed="rId42"/>
                <a:srcRect l="10982" r="3874" b="12378"/>
                <a:stretch/>
              </p:blipFill>
              <p:spPr>
                <a:xfrm>
                  <a:off x="6744377" y="12533134"/>
                  <a:ext cx="2547047" cy="2838946"/>
                </a:xfrm>
                <a:prstGeom prst="rect">
                  <a:avLst/>
                </a:prstGeom>
              </p:spPr>
            </p:pic>
            <p:pic>
              <p:nvPicPr>
                <p:cNvPr id="1077" name="Image 1076">
                  <a:extLst>
                    <a:ext uri="{FF2B5EF4-FFF2-40B4-BE49-F238E27FC236}">
                      <a16:creationId xmlns:a16="http://schemas.microsoft.com/office/drawing/2014/main" id="{D951B917-3252-913D-C299-F9556BA2A8CF}"/>
                    </a:ext>
                  </a:extLst>
                </p:cNvPr>
                <p:cNvPicPr>
                  <a:picLocks noChangeAspect="1"/>
                </p:cNvPicPr>
                <p:nvPr/>
              </p:nvPicPr>
              <p:blipFill rotWithShape="1">
                <a:blip r:embed="rId43"/>
                <a:srcRect l="10982" r="3874" b="12378"/>
                <a:stretch/>
              </p:blipFill>
              <p:spPr>
                <a:xfrm>
                  <a:off x="9292612" y="12534717"/>
                  <a:ext cx="2547047" cy="2838946"/>
                </a:xfrm>
                <a:prstGeom prst="rect">
                  <a:avLst/>
                </a:prstGeom>
              </p:spPr>
            </p:pic>
            <p:pic>
              <p:nvPicPr>
                <p:cNvPr id="1087" name="Image 1086">
                  <a:extLst>
                    <a:ext uri="{FF2B5EF4-FFF2-40B4-BE49-F238E27FC236}">
                      <a16:creationId xmlns:a16="http://schemas.microsoft.com/office/drawing/2014/main" id="{6A2D062D-0283-DE07-E0AA-2037217FC04F}"/>
                    </a:ext>
                  </a:extLst>
                </p:cNvPr>
                <p:cNvPicPr>
                  <a:picLocks noChangeAspect="1"/>
                </p:cNvPicPr>
                <p:nvPr/>
              </p:nvPicPr>
              <p:blipFill rotWithShape="1">
                <a:blip r:embed="rId44"/>
                <a:srcRect l="10112" r="4743" b="14645"/>
                <a:stretch/>
              </p:blipFill>
              <p:spPr>
                <a:xfrm>
                  <a:off x="11795127" y="12544185"/>
                  <a:ext cx="2547047" cy="2765477"/>
                </a:xfrm>
                <a:prstGeom prst="rect">
                  <a:avLst/>
                </a:prstGeom>
              </p:spPr>
            </p:pic>
          </p:grpSp>
          <p:cxnSp>
            <p:nvCxnSpPr>
              <p:cNvPr id="1054" name="Connecteur droit 1053">
                <a:extLst>
                  <a:ext uri="{FF2B5EF4-FFF2-40B4-BE49-F238E27FC236}">
                    <a16:creationId xmlns:a16="http://schemas.microsoft.com/office/drawing/2014/main" id="{C1EBFBDC-D6DA-152E-987C-306C55707F3E}"/>
                  </a:ext>
                </a:extLst>
              </p:cNvPr>
              <p:cNvCxnSpPr/>
              <p:nvPr/>
            </p:nvCxnSpPr>
            <p:spPr>
              <a:xfrm>
                <a:off x="9221653" y="12418374"/>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1056" name="Connecteur droit 1055">
                <a:extLst>
                  <a:ext uri="{FF2B5EF4-FFF2-40B4-BE49-F238E27FC236}">
                    <a16:creationId xmlns:a16="http://schemas.microsoft.com/office/drawing/2014/main" id="{776DE18C-FBE3-906C-ABC5-9D3EA20AB3C0}"/>
                  </a:ext>
                </a:extLst>
              </p:cNvPr>
              <p:cNvCxnSpPr/>
              <p:nvPr/>
            </p:nvCxnSpPr>
            <p:spPr>
              <a:xfrm>
                <a:off x="14321516" y="12418374"/>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1057" name="ZoneTexte 1056">
                <a:extLst>
                  <a:ext uri="{FF2B5EF4-FFF2-40B4-BE49-F238E27FC236}">
                    <a16:creationId xmlns:a16="http://schemas.microsoft.com/office/drawing/2014/main" id="{9AEDDF14-A324-F803-1929-FEA9B2E09A57}"/>
                  </a:ext>
                </a:extLst>
              </p:cNvPr>
              <p:cNvSpPr txBox="1"/>
              <p:nvPr/>
            </p:nvSpPr>
            <p:spPr>
              <a:xfrm>
                <a:off x="7643035" y="12268638"/>
                <a:ext cx="731930"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24h</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58" name="ZoneTexte 1057">
                <a:extLst>
                  <a:ext uri="{FF2B5EF4-FFF2-40B4-BE49-F238E27FC236}">
                    <a16:creationId xmlns:a16="http://schemas.microsoft.com/office/drawing/2014/main" id="{91D50DBA-F904-09A6-9C96-52662E011C69}"/>
                  </a:ext>
                </a:extLst>
              </p:cNvPr>
              <p:cNvSpPr txBox="1"/>
              <p:nvPr/>
            </p:nvSpPr>
            <p:spPr>
              <a:xfrm>
                <a:off x="10244650" y="12270238"/>
                <a:ext cx="731930"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48h</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59" name="ZoneTexte 1058">
                <a:extLst>
                  <a:ext uri="{FF2B5EF4-FFF2-40B4-BE49-F238E27FC236}">
                    <a16:creationId xmlns:a16="http://schemas.microsoft.com/office/drawing/2014/main" id="{03084C4B-21D2-E6FD-EAAD-A1B6DB8AEDF1}"/>
                  </a:ext>
                </a:extLst>
              </p:cNvPr>
              <p:cNvSpPr txBox="1"/>
              <p:nvPr/>
            </p:nvSpPr>
            <p:spPr>
              <a:xfrm>
                <a:off x="11811543" y="12271491"/>
                <a:ext cx="2522483" cy="6437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err="1">
                    <a:ln>
                      <a:noFill/>
                    </a:ln>
                    <a:solidFill>
                      <a:srgbClr val="000000"/>
                    </a:solidFill>
                    <a:effectLst/>
                    <a:uFillTx/>
                    <a:latin typeface="Arial"/>
                    <a:ea typeface="Arial"/>
                    <a:cs typeface="Arial"/>
                    <a:sym typeface="Arial"/>
                  </a:rPr>
                  <a:t>Rechallenging</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grpSp>
        <p:sp>
          <p:nvSpPr>
            <p:cNvPr id="1044" name="Rectangle 1043">
              <a:extLst>
                <a:ext uri="{FF2B5EF4-FFF2-40B4-BE49-F238E27FC236}">
                  <a16:creationId xmlns:a16="http://schemas.microsoft.com/office/drawing/2014/main" id="{D3176618-59FA-E705-F97E-F3019EA5733B}"/>
                </a:ext>
              </a:extLst>
            </p:cNvPr>
            <p:cNvSpPr/>
            <p:nvPr/>
          </p:nvSpPr>
          <p:spPr>
            <a:xfrm>
              <a:off x="23543540" y="18579226"/>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LAG-3</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45" name="Rectangle 1044">
              <a:extLst>
                <a:ext uri="{FF2B5EF4-FFF2-40B4-BE49-F238E27FC236}">
                  <a16:creationId xmlns:a16="http://schemas.microsoft.com/office/drawing/2014/main" id="{73FA6F6B-BF61-8311-850D-E792E312160F}"/>
                </a:ext>
              </a:extLst>
            </p:cNvPr>
            <p:cNvSpPr/>
            <p:nvPr/>
          </p:nvSpPr>
          <p:spPr>
            <a:xfrm>
              <a:off x="23543540" y="21077189"/>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PD-1</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48" name="Rectangle 1047">
              <a:extLst>
                <a:ext uri="{FF2B5EF4-FFF2-40B4-BE49-F238E27FC236}">
                  <a16:creationId xmlns:a16="http://schemas.microsoft.com/office/drawing/2014/main" id="{14A1A5F1-7C3A-E542-961B-425DB651CCFE}"/>
                </a:ext>
              </a:extLst>
            </p:cNvPr>
            <p:cNvSpPr/>
            <p:nvPr/>
          </p:nvSpPr>
          <p:spPr>
            <a:xfrm>
              <a:off x="23543540" y="23563574"/>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TIM-3</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50" name="Rectangle 1049">
              <a:extLst>
                <a:ext uri="{FF2B5EF4-FFF2-40B4-BE49-F238E27FC236}">
                  <a16:creationId xmlns:a16="http://schemas.microsoft.com/office/drawing/2014/main" id="{E0C1EAF2-3ACF-4BE0-C2E5-356C6DED9C88}"/>
                </a:ext>
              </a:extLst>
            </p:cNvPr>
            <p:cNvSpPr/>
            <p:nvPr/>
          </p:nvSpPr>
          <p:spPr>
            <a:xfrm>
              <a:off x="23534950" y="26046749"/>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CD45RA</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51" name="Rectangle 1050">
              <a:extLst>
                <a:ext uri="{FF2B5EF4-FFF2-40B4-BE49-F238E27FC236}">
                  <a16:creationId xmlns:a16="http://schemas.microsoft.com/office/drawing/2014/main" id="{C599983B-7792-6961-6C4C-493005F34D68}"/>
                </a:ext>
              </a:extLst>
            </p:cNvPr>
            <p:cNvSpPr/>
            <p:nvPr/>
          </p:nvSpPr>
          <p:spPr>
            <a:xfrm>
              <a:off x="23534950" y="28568454"/>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CD62L</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
          <p:nvSpPr>
            <p:cNvPr id="1052" name="ZoneTexte 1051">
              <a:extLst>
                <a:ext uri="{FF2B5EF4-FFF2-40B4-BE49-F238E27FC236}">
                  <a16:creationId xmlns:a16="http://schemas.microsoft.com/office/drawing/2014/main" id="{F6EF56C6-BB1A-B3DA-1883-64163A0F0860}"/>
                </a:ext>
              </a:extLst>
            </p:cNvPr>
            <p:cNvSpPr txBox="1"/>
            <p:nvPr/>
          </p:nvSpPr>
          <p:spPr>
            <a:xfrm>
              <a:off x="23553317" y="16372203"/>
              <a:ext cx="1449195" cy="1682510"/>
            </a:xfrm>
            <a:prstGeom prst="rect">
              <a:avLst/>
            </a:prstGeom>
            <a:noFill/>
            <a:ln w="19050" cap="flat">
              <a:solidFill>
                <a:schemeClr val="accent5">
                  <a:lumMod val="75000"/>
                </a:schemeClr>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215567" rtl="0" fontAlgn="auto" latinLnBrk="0" hangingPunct="0">
                <a:lnSpc>
                  <a:spcPct val="100000"/>
                </a:lnSpc>
                <a:spcBef>
                  <a:spcPts val="700"/>
                </a:spcBef>
                <a:spcAft>
                  <a:spcPts val="0"/>
                </a:spcAft>
                <a:buClrTx/>
                <a:buSzTx/>
                <a:buFontTx/>
                <a:buNone/>
                <a:tabLst/>
              </a:pPr>
              <a:r>
                <a:rPr kumimoji="0" lang="fr-FR" sz="2000" b="0" i="0" u="none" strike="noStrike" cap="none" spc="0" normalizeH="0" baseline="0" dirty="0" err="1">
                  <a:ln>
                    <a:noFill/>
                  </a:ln>
                  <a:solidFill>
                    <a:srgbClr val="FF0000"/>
                  </a:solidFill>
                  <a:effectLst/>
                  <a:uFillTx/>
                  <a:latin typeface="Arial"/>
                  <a:ea typeface="Arial"/>
                  <a:cs typeface="Arial"/>
                  <a:sym typeface="Arial"/>
                </a:rPr>
                <a:t>Naive</a:t>
              </a:r>
              <a:r>
                <a:rPr kumimoji="0" lang="fr-FR" sz="2000" b="0" i="0" u="none" strike="noStrike" cap="none" spc="0" normalizeH="0" baseline="0" dirty="0">
                  <a:ln>
                    <a:noFill/>
                  </a:ln>
                  <a:solidFill>
                    <a:srgbClr val="FF0000"/>
                  </a:solidFill>
                  <a:effectLst/>
                  <a:uFillTx/>
                  <a:latin typeface="Arial"/>
                  <a:ea typeface="Arial"/>
                  <a:cs typeface="Arial"/>
                  <a:sym typeface="Arial"/>
                </a:rPr>
                <a:t> T</a:t>
              </a:r>
            </a:p>
            <a:p>
              <a:pPr marL="0" marR="0" indent="0" algn="l" defTabSz="4215567" rtl="0" fontAlgn="auto" latinLnBrk="0" hangingPunct="0">
                <a:lnSpc>
                  <a:spcPct val="100000"/>
                </a:lnSpc>
                <a:spcBef>
                  <a:spcPts val="700"/>
                </a:spcBef>
                <a:spcAft>
                  <a:spcPts val="0"/>
                </a:spcAft>
                <a:buClrTx/>
                <a:buSzTx/>
                <a:buFontTx/>
                <a:buNone/>
                <a:tabLst/>
              </a:pPr>
              <a:r>
                <a:rPr lang="fr-FR" sz="2000" dirty="0">
                  <a:solidFill>
                    <a:srgbClr val="00B0F0"/>
                  </a:solidFill>
                </a:rPr>
                <a:t>UNT</a:t>
              </a:r>
            </a:p>
            <a:p>
              <a:pPr marL="0" marR="0" indent="0" algn="l" defTabSz="4215567" rtl="0" fontAlgn="auto" latinLnBrk="0" hangingPunct="0">
                <a:lnSpc>
                  <a:spcPct val="100000"/>
                </a:lnSpc>
                <a:spcBef>
                  <a:spcPts val="700"/>
                </a:spcBef>
                <a:spcAft>
                  <a:spcPts val="0"/>
                </a:spcAft>
                <a:buClrTx/>
                <a:buSzTx/>
                <a:buFontTx/>
                <a:buNone/>
                <a:tabLst/>
              </a:pPr>
              <a:r>
                <a:rPr kumimoji="0" lang="fr-FR" sz="2000" b="0" i="0" u="none" strike="noStrike" cap="none" spc="0" normalizeH="0" baseline="0" dirty="0">
                  <a:ln>
                    <a:noFill/>
                  </a:ln>
                  <a:solidFill>
                    <a:schemeClr val="accent6"/>
                  </a:solidFill>
                  <a:effectLst/>
                  <a:uFillTx/>
                  <a:latin typeface="Arial"/>
                  <a:ea typeface="Arial"/>
                  <a:cs typeface="Arial"/>
                  <a:sym typeface="Arial"/>
                </a:rPr>
                <a:t>CT103a</a:t>
              </a:r>
            </a:p>
            <a:p>
              <a:pPr marL="0" marR="0" indent="0" algn="l" defTabSz="4215567" rtl="0" fontAlgn="auto" latinLnBrk="0" hangingPunct="0">
                <a:lnSpc>
                  <a:spcPct val="100000"/>
                </a:lnSpc>
                <a:spcBef>
                  <a:spcPts val="700"/>
                </a:spcBef>
                <a:spcAft>
                  <a:spcPts val="0"/>
                </a:spcAft>
                <a:buClrTx/>
                <a:buSzTx/>
                <a:buFontTx/>
                <a:buNone/>
                <a:tabLst/>
              </a:pPr>
              <a:r>
                <a:rPr lang="fr-FR" sz="2000" dirty="0" err="1">
                  <a:solidFill>
                    <a:srgbClr val="00B050"/>
                  </a:solidFill>
                </a:rPr>
                <a:t>NanoCAR</a:t>
              </a:r>
              <a:endParaRPr kumimoji="0" lang="fr-BE" sz="2000" b="0" i="0" u="none" strike="noStrike" cap="none" spc="0" normalizeH="0" baseline="0" dirty="0">
                <a:ln>
                  <a:noFill/>
                </a:ln>
                <a:solidFill>
                  <a:srgbClr val="00B050"/>
                </a:solidFill>
                <a:effectLst/>
                <a:uFillTx/>
                <a:latin typeface="Arial"/>
                <a:ea typeface="Arial"/>
                <a:cs typeface="Arial"/>
                <a:sym typeface="Arial"/>
              </a:endParaRPr>
            </a:p>
          </p:txBody>
        </p:sp>
      </p:grpSp>
      <p:sp>
        <p:nvSpPr>
          <p:cNvPr id="1088" name="Espace réservé du texte 47">
            <a:extLst>
              <a:ext uri="{FF2B5EF4-FFF2-40B4-BE49-F238E27FC236}">
                <a16:creationId xmlns:a16="http://schemas.microsoft.com/office/drawing/2014/main" id="{1BC51EEE-FD02-AD23-0AC7-8C6FD75B2E3E}"/>
              </a:ext>
            </a:extLst>
          </p:cNvPr>
          <p:cNvSpPr txBox="1">
            <a:spLocks/>
          </p:cNvSpPr>
          <p:nvPr/>
        </p:nvSpPr>
        <p:spPr>
          <a:xfrm>
            <a:off x="15854495" y="15882071"/>
            <a:ext cx="4034576" cy="15500026"/>
          </a:xfrm>
          <a:prstGeom prst="rect">
            <a:avLst/>
          </a:prstGeom>
        </p:spPr>
        <p:txBody>
          <a:bodyPr anchor="ctr">
            <a:noAutofit/>
          </a:bodyPr>
          <a:lstStyle>
            <a:lvl1pPr marL="0" marR="0" indent="0" algn="l" defTabSz="4215567" rtl="0" latinLnBrk="0">
              <a:lnSpc>
                <a:spcPct val="100000"/>
              </a:lnSpc>
              <a:spcBef>
                <a:spcPts val="1000"/>
              </a:spcBef>
              <a:spcAft>
                <a:spcPts val="0"/>
              </a:spcAft>
              <a:buClrTx/>
              <a:buSzTx/>
              <a:buFontTx/>
              <a:buNone/>
              <a:tabLst/>
              <a:defRPr sz="3000" b="0" i="0" u="none" strike="noStrike" cap="none" spc="0" baseline="0">
                <a:ln>
                  <a:noFill/>
                </a:ln>
                <a:solidFill>
                  <a:schemeClr val="tx1"/>
                </a:solidFill>
                <a:uFillTx/>
                <a:latin typeface="Arial"/>
                <a:ea typeface="Arial"/>
                <a:cs typeface="Arial"/>
                <a:sym typeface="Arial"/>
              </a:defRPr>
            </a:lvl1pPr>
            <a:lvl2pPr marL="2558772" marR="0" indent="-450989"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2pPr>
            <a:lvl3pPr marL="4650870" marR="0" indent="-435303"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3pPr>
            <a:lvl4pPr marL="6805855" marR="0" indent="-482505" algn="l" defTabSz="4215567" rtl="0" latinLnBrk="0">
              <a:lnSpc>
                <a:spcPct val="100000"/>
              </a:lnSpc>
              <a:spcBef>
                <a:spcPts val="1000"/>
              </a:spcBef>
              <a:spcAft>
                <a:spcPts val="0"/>
              </a:spcAft>
              <a:buClrTx/>
              <a:buSzPct val="100000"/>
              <a:buFontTx/>
              <a:buChar char="–"/>
              <a:tabLst/>
              <a:defRPr sz="3200" b="0" i="0" u="none" strike="noStrike" cap="none" spc="0" baseline="0">
                <a:ln>
                  <a:noFill/>
                </a:ln>
                <a:solidFill>
                  <a:schemeClr val="tx1"/>
                </a:solidFill>
                <a:uFillTx/>
                <a:latin typeface="Arial"/>
                <a:ea typeface="Arial"/>
                <a:cs typeface="Arial"/>
                <a:sym typeface="Arial"/>
              </a:defRPr>
            </a:lvl4pPr>
            <a:lvl5pPr marL="8431133" marR="0" indent="0" algn="l" defTabSz="4215567" rtl="0" latinLnBrk="0">
              <a:lnSpc>
                <a:spcPct val="100000"/>
              </a:lnSpc>
              <a:spcBef>
                <a:spcPts val="1000"/>
              </a:spcBef>
              <a:spcAft>
                <a:spcPts val="0"/>
              </a:spcAft>
              <a:buClrTx/>
              <a:buSzPct val="100000"/>
              <a:buFontTx/>
              <a:buNone/>
              <a:tabLst/>
              <a:defRPr sz="3800" b="0" i="0" u="none" strike="noStrike" cap="none" spc="0" baseline="0">
                <a:ln>
                  <a:noFill/>
                </a:ln>
                <a:solidFill>
                  <a:srgbClr val="FFFFFF"/>
                </a:solidFill>
                <a:uFillTx/>
                <a:latin typeface="Arial"/>
                <a:ea typeface="Arial"/>
                <a:cs typeface="Arial"/>
                <a:sym typeface="Arial"/>
              </a:defRPr>
            </a:lvl5pPr>
            <a:lvl6pPr marL="1097422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6pPr>
            <a:lvl7pPr marL="13082003"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7pPr>
            <a:lvl8pPr marL="15189787"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8pPr>
            <a:lvl9pPr marL="17297570" marR="0" indent="-435303" algn="l" defTabSz="4215567" rtl="0" latinLnBrk="0">
              <a:lnSpc>
                <a:spcPct val="100000"/>
              </a:lnSpc>
              <a:spcBef>
                <a:spcPts val="1000"/>
              </a:spcBef>
              <a:spcAft>
                <a:spcPts val="0"/>
              </a:spcAft>
              <a:buClrTx/>
              <a:buSzPct val="100000"/>
              <a:buFontTx/>
              <a:buChar char="•"/>
              <a:tabLst/>
              <a:defRPr sz="3800" b="0" i="0" u="none" strike="noStrike" cap="none" spc="0" baseline="0">
                <a:ln>
                  <a:noFill/>
                </a:ln>
                <a:solidFill>
                  <a:srgbClr val="FFFFFF"/>
                </a:solidFill>
                <a:uFillTx/>
                <a:latin typeface="Arial"/>
                <a:ea typeface="Arial"/>
                <a:cs typeface="Arial"/>
                <a:sym typeface="Arial"/>
              </a:defRPr>
            </a:lvl9pPr>
          </a:lstStyle>
          <a:p>
            <a:pPr algn="just" hangingPunct="1"/>
            <a:r>
              <a:rPr lang="fr-FR" b="1" dirty="0"/>
              <a:t>3) Flow </a:t>
            </a:r>
            <a:r>
              <a:rPr lang="fr-FR" b="1" dirty="0" err="1"/>
              <a:t>cytometry</a:t>
            </a:r>
            <a:r>
              <a:rPr lang="fr-FR" b="1" dirty="0"/>
              <a:t> </a:t>
            </a:r>
            <a:r>
              <a:rPr lang="fr-FR" dirty="0" err="1"/>
              <a:t>was</a:t>
            </a:r>
            <a:r>
              <a:rPr lang="fr-FR" dirty="0"/>
              <a:t> </a:t>
            </a:r>
            <a:r>
              <a:rPr lang="fr-FR" dirty="0" err="1"/>
              <a:t>performed</a:t>
            </a:r>
            <a:r>
              <a:rPr lang="fr-FR" dirty="0"/>
              <a:t> on co-cultures of MM1.S </a:t>
            </a:r>
            <a:r>
              <a:rPr lang="fr-FR" dirty="0" err="1"/>
              <a:t>with</a:t>
            </a:r>
            <a:r>
              <a:rPr lang="fr-FR" dirty="0"/>
              <a:t> UNT, CT103a or </a:t>
            </a:r>
            <a:r>
              <a:rPr lang="fr-FR" dirty="0" err="1"/>
              <a:t>NanoCAR</a:t>
            </a:r>
            <a:r>
              <a:rPr lang="fr-FR" dirty="0"/>
              <a:t>-T. </a:t>
            </a:r>
            <a:r>
              <a:rPr lang="fr-FR" dirty="0" err="1"/>
              <a:t>Several</a:t>
            </a:r>
            <a:r>
              <a:rPr lang="fr-FR" dirty="0"/>
              <a:t> markers </a:t>
            </a:r>
            <a:r>
              <a:rPr lang="fr-FR" dirty="0" err="1"/>
              <a:t>were</a:t>
            </a:r>
            <a:r>
              <a:rPr lang="fr-FR" dirty="0"/>
              <a:t> </a:t>
            </a:r>
            <a:r>
              <a:rPr lang="fr-FR" dirty="0" err="1"/>
              <a:t>analyzed</a:t>
            </a:r>
            <a:r>
              <a:rPr lang="fr-FR" dirty="0"/>
              <a:t> </a:t>
            </a:r>
            <a:r>
              <a:rPr lang="fr-FR" dirty="0" err="1"/>
              <a:t>after</a:t>
            </a:r>
            <a:r>
              <a:rPr lang="fr-FR" dirty="0"/>
              <a:t> 24h, 48h, or </a:t>
            </a:r>
            <a:r>
              <a:rPr lang="fr-FR" dirty="0" err="1"/>
              <a:t>rechallening</a:t>
            </a:r>
            <a:r>
              <a:rPr lang="fr-FR" dirty="0"/>
              <a:t> (addition of MM1.S for 2 </a:t>
            </a:r>
            <a:r>
              <a:rPr lang="fr-FR" dirty="0" err="1"/>
              <a:t>days</a:t>
            </a:r>
            <a:r>
              <a:rPr lang="fr-FR" dirty="0"/>
              <a:t> </a:t>
            </a:r>
            <a:r>
              <a:rPr lang="fr-FR" dirty="0" err="1"/>
              <a:t>with</a:t>
            </a:r>
            <a:r>
              <a:rPr lang="fr-FR" dirty="0"/>
              <a:t> co-cultures </a:t>
            </a:r>
            <a:r>
              <a:rPr lang="fr-FR" dirty="0" err="1"/>
              <a:t>that</a:t>
            </a:r>
            <a:r>
              <a:rPr lang="fr-FR" dirty="0"/>
              <a:t> </a:t>
            </a:r>
            <a:r>
              <a:rPr lang="fr-FR" dirty="0" err="1"/>
              <a:t>had</a:t>
            </a:r>
            <a:r>
              <a:rPr lang="fr-FR" dirty="0"/>
              <a:t> been </a:t>
            </a:r>
            <a:r>
              <a:rPr lang="fr-FR" dirty="0" err="1"/>
              <a:t>ongoing</a:t>
            </a:r>
            <a:r>
              <a:rPr lang="fr-FR" dirty="0"/>
              <a:t> for 48h). </a:t>
            </a:r>
            <a:r>
              <a:rPr lang="fr-FR" dirty="0" err="1"/>
              <a:t>We</a:t>
            </a:r>
            <a:r>
              <a:rPr lang="fr-FR" dirty="0"/>
              <a:t> </a:t>
            </a:r>
            <a:r>
              <a:rPr lang="fr-FR" dirty="0" err="1"/>
              <a:t>followed</a:t>
            </a:r>
            <a:r>
              <a:rPr lang="fr-FR" dirty="0"/>
              <a:t> exhaustion markers, LAG-3, PD-1 and TIM-3, </a:t>
            </a:r>
            <a:r>
              <a:rPr lang="fr-FR" dirty="0" err="1"/>
              <a:t>which</a:t>
            </a:r>
            <a:r>
              <a:rPr lang="fr-FR" dirty="0"/>
              <a:t> are </a:t>
            </a:r>
            <a:r>
              <a:rPr lang="fr-FR" dirty="0" err="1"/>
              <a:t>expressed</a:t>
            </a:r>
            <a:r>
              <a:rPr lang="fr-FR" dirty="0"/>
              <a:t> more over the course of the co-cultures. </a:t>
            </a:r>
            <a:r>
              <a:rPr lang="fr-FR" dirty="0" err="1"/>
              <a:t>However</a:t>
            </a:r>
            <a:r>
              <a:rPr lang="fr-FR" dirty="0"/>
              <a:t>, </a:t>
            </a:r>
            <a:r>
              <a:rPr lang="fr-FR" dirty="0" err="1"/>
              <a:t>levels</a:t>
            </a:r>
            <a:r>
              <a:rPr lang="fr-FR" dirty="0"/>
              <a:t> are not </a:t>
            </a:r>
            <a:r>
              <a:rPr lang="fr-FR" dirty="0" err="1"/>
              <a:t>higher</a:t>
            </a:r>
            <a:r>
              <a:rPr lang="fr-FR" dirty="0"/>
              <a:t> for CAR-Ts </a:t>
            </a:r>
            <a:r>
              <a:rPr lang="fr-FR" dirty="0" err="1"/>
              <a:t>than</a:t>
            </a:r>
            <a:r>
              <a:rPr lang="fr-FR" dirty="0"/>
              <a:t> UNT </a:t>
            </a:r>
            <a:r>
              <a:rPr lang="fr-FR" b="1" dirty="0"/>
              <a:t>(h</a:t>
            </a:r>
            <a:r>
              <a:rPr lang="fr-FR" dirty="0"/>
              <a:t>), </a:t>
            </a:r>
            <a:r>
              <a:rPr lang="fr-FR" b="1" dirty="0"/>
              <a:t>(i</a:t>
            </a:r>
            <a:r>
              <a:rPr lang="fr-FR" dirty="0"/>
              <a:t>), </a:t>
            </a:r>
            <a:r>
              <a:rPr lang="fr-FR" b="1" dirty="0"/>
              <a:t>(j)</a:t>
            </a:r>
            <a:r>
              <a:rPr lang="fr-FR" dirty="0"/>
              <a:t>.</a:t>
            </a:r>
          </a:p>
          <a:p>
            <a:pPr algn="just" hangingPunct="1"/>
            <a:r>
              <a:rPr lang="fr-FR" dirty="0"/>
              <a:t>CD45RA </a:t>
            </a:r>
            <a:r>
              <a:rPr lang="fr-FR" dirty="0" err="1"/>
              <a:t>is</a:t>
            </a:r>
            <a:r>
              <a:rPr lang="fr-FR" dirty="0"/>
              <a:t> </a:t>
            </a:r>
            <a:r>
              <a:rPr lang="fr-FR" dirty="0" err="1"/>
              <a:t>expressed</a:t>
            </a:r>
            <a:r>
              <a:rPr lang="fr-FR" dirty="0"/>
              <a:t> </a:t>
            </a:r>
            <a:r>
              <a:rPr lang="fr-FR" dirty="0" err="1"/>
              <a:t>less</a:t>
            </a:r>
            <a:r>
              <a:rPr lang="fr-FR" dirty="0"/>
              <a:t> for </a:t>
            </a:r>
            <a:r>
              <a:rPr lang="fr-FR" dirty="0" err="1"/>
              <a:t>each</a:t>
            </a:r>
            <a:r>
              <a:rPr lang="fr-FR" dirty="0"/>
              <a:t> </a:t>
            </a:r>
            <a:r>
              <a:rPr lang="fr-FR" dirty="0" err="1"/>
              <a:t>co-culture</a:t>
            </a:r>
            <a:r>
              <a:rPr lang="fr-FR" dirty="0"/>
              <a:t> condition </a:t>
            </a:r>
            <a:r>
              <a:rPr lang="fr-FR" dirty="0" err="1"/>
              <a:t>than</a:t>
            </a:r>
            <a:r>
              <a:rPr lang="fr-FR" dirty="0"/>
              <a:t> </a:t>
            </a:r>
            <a:r>
              <a:rPr lang="fr-FR" dirty="0" err="1"/>
              <a:t>naive</a:t>
            </a:r>
            <a:r>
              <a:rPr lang="fr-FR" dirty="0"/>
              <a:t> T cells </a:t>
            </a:r>
            <a:r>
              <a:rPr lang="fr-FR" b="1" dirty="0"/>
              <a:t>(k)</a:t>
            </a:r>
            <a:r>
              <a:rPr lang="fr-FR" dirty="0"/>
              <a:t>.</a:t>
            </a:r>
          </a:p>
          <a:p>
            <a:pPr algn="just" hangingPunct="1"/>
            <a:r>
              <a:rPr lang="fr-FR" dirty="0"/>
              <a:t>CD62L memory marker </a:t>
            </a:r>
            <a:r>
              <a:rPr lang="fr-FR" dirty="0" err="1"/>
              <a:t>is</a:t>
            </a:r>
            <a:r>
              <a:rPr lang="fr-FR" dirty="0"/>
              <a:t> </a:t>
            </a:r>
            <a:r>
              <a:rPr lang="fr-FR" dirty="0" err="1"/>
              <a:t>epxressed</a:t>
            </a:r>
            <a:r>
              <a:rPr lang="fr-FR" dirty="0"/>
              <a:t> more by CAR-Ts </a:t>
            </a:r>
            <a:r>
              <a:rPr lang="fr-FR" b="1" dirty="0"/>
              <a:t>(l)</a:t>
            </a:r>
            <a:r>
              <a:rPr lang="fr-FR" dirty="0"/>
              <a:t>. CCR7 has the </a:t>
            </a:r>
            <a:r>
              <a:rPr lang="fr-FR" dirty="0" err="1"/>
              <a:t>same</a:t>
            </a:r>
            <a:r>
              <a:rPr lang="fr-FR" dirty="0"/>
              <a:t> expression for </a:t>
            </a:r>
            <a:r>
              <a:rPr lang="fr-FR" dirty="0" err="1"/>
              <a:t>each</a:t>
            </a:r>
            <a:r>
              <a:rPr lang="fr-FR" dirty="0"/>
              <a:t> condition </a:t>
            </a:r>
            <a:r>
              <a:rPr lang="fr-FR" b="1" dirty="0"/>
              <a:t>(m)</a:t>
            </a:r>
            <a:r>
              <a:rPr lang="fr-FR" dirty="0"/>
              <a:t>.</a:t>
            </a:r>
            <a:endParaRPr lang="fr-BE" dirty="0"/>
          </a:p>
        </p:txBody>
      </p:sp>
      <p:cxnSp>
        <p:nvCxnSpPr>
          <p:cNvPr id="1089" name="Connecteur droit 1088">
            <a:extLst>
              <a:ext uri="{FF2B5EF4-FFF2-40B4-BE49-F238E27FC236}">
                <a16:creationId xmlns:a16="http://schemas.microsoft.com/office/drawing/2014/main" id="{684D804E-2EB9-DFD7-8521-9D0E08E69E74}"/>
              </a:ext>
            </a:extLst>
          </p:cNvPr>
          <p:cNvCxnSpPr/>
          <p:nvPr/>
        </p:nvCxnSpPr>
        <p:spPr>
          <a:xfrm>
            <a:off x="19901375" y="16345656"/>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1091" name="Image 1090">
            <a:extLst>
              <a:ext uri="{FF2B5EF4-FFF2-40B4-BE49-F238E27FC236}">
                <a16:creationId xmlns:a16="http://schemas.microsoft.com/office/drawing/2014/main" id="{F14B497E-9D9D-03D8-51D6-7B2E1D9184A9}"/>
              </a:ext>
            </a:extLst>
          </p:cNvPr>
          <p:cNvPicPr>
            <a:picLocks noChangeAspect="1"/>
          </p:cNvPicPr>
          <p:nvPr/>
        </p:nvPicPr>
        <p:blipFill rotWithShape="1">
          <a:blip r:embed="rId45"/>
          <a:srcRect l="8826" r="6067" b="13495"/>
          <a:stretch/>
        </p:blipFill>
        <p:spPr>
          <a:xfrm>
            <a:off x="22402996" y="28995557"/>
            <a:ext cx="2629862" cy="2862002"/>
          </a:xfrm>
          <a:prstGeom prst="rect">
            <a:avLst/>
          </a:prstGeom>
        </p:spPr>
      </p:pic>
      <p:cxnSp>
        <p:nvCxnSpPr>
          <p:cNvPr id="1092" name="Connecteur droit 1091">
            <a:extLst>
              <a:ext uri="{FF2B5EF4-FFF2-40B4-BE49-F238E27FC236}">
                <a16:creationId xmlns:a16="http://schemas.microsoft.com/office/drawing/2014/main" id="{5B0D06AD-3F3F-228C-B89B-08391C2E26A2}"/>
              </a:ext>
            </a:extLst>
          </p:cNvPr>
          <p:cNvCxnSpPr/>
          <p:nvPr/>
        </p:nvCxnSpPr>
        <p:spPr>
          <a:xfrm>
            <a:off x="24997548" y="16363937"/>
            <a:ext cx="0" cy="15552000"/>
          </a:xfrm>
          <a:prstGeom prst="line">
            <a:avLst/>
          </a:prstGeom>
          <a:noFill/>
          <a:ln w="25400" cap="flat">
            <a:solidFill>
              <a:schemeClr val="accent5">
                <a:lumMod val="75000"/>
              </a:schemeClr>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pic>
        <p:nvPicPr>
          <p:cNvPr id="1093" name="Picture 2" descr="Accueil | Fondation contre le cancer">
            <a:extLst>
              <a:ext uri="{FF2B5EF4-FFF2-40B4-BE49-F238E27FC236}">
                <a16:creationId xmlns:a16="http://schemas.microsoft.com/office/drawing/2014/main" id="{70C0445C-4AC8-C5A9-8AB3-B5920383C094}"/>
              </a:ext>
            </a:extLst>
          </p:cNvPr>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21939065" y="5916272"/>
            <a:ext cx="3480521" cy="3480521"/>
          </a:xfrm>
          <a:prstGeom prst="rect">
            <a:avLst/>
          </a:prstGeom>
          <a:noFill/>
          <a:extLst>
            <a:ext uri="{909E8E84-426E-40DD-AFC4-6F175D3DCCD1}">
              <a14:hiddenFill xmlns:a14="http://schemas.microsoft.com/office/drawing/2010/main">
                <a:solidFill>
                  <a:srgbClr val="FFFFFF"/>
                </a:solidFill>
              </a14:hiddenFill>
            </a:ext>
          </a:extLst>
        </p:spPr>
      </p:pic>
      <p:pic>
        <p:nvPicPr>
          <p:cNvPr id="16" name="Image 15">
            <a:extLst>
              <a:ext uri="{FF2B5EF4-FFF2-40B4-BE49-F238E27FC236}">
                <a16:creationId xmlns:a16="http://schemas.microsoft.com/office/drawing/2014/main" id="{1BB151CA-5C5A-20F2-F6CB-90058164F074}"/>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501068" y="24153207"/>
            <a:ext cx="1908000" cy="1908000"/>
          </a:xfrm>
          <a:prstGeom prst="rect">
            <a:avLst/>
          </a:prstGeom>
          <a:ln w="19050">
            <a:solidFill>
              <a:schemeClr val="accent5">
                <a:lumMod val="75000"/>
              </a:schemeClr>
            </a:solidFill>
          </a:ln>
        </p:spPr>
      </p:pic>
      <p:sp>
        <p:nvSpPr>
          <p:cNvPr id="11" name="Rectangle 10">
            <a:extLst>
              <a:ext uri="{FF2B5EF4-FFF2-40B4-BE49-F238E27FC236}">
                <a16:creationId xmlns:a16="http://schemas.microsoft.com/office/drawing/2014/main" id="{BE1B4960-023B-D931-AA00-4D95C2577960}"/>
              </a:ext>
            </a:extLst>
          </p:cNvPr>
          <p:cNvSpPr/>
          <p:nvPr/>
        </p:nvSpPr>
        <p:spPr>
          <a:xfrm>
            <a:off x="27546493" y="31096516"/>
            <a:ext cx="1600602" cy="432000"/>
          </a:xfrm>
          <a:prstGeom prst="rect">
            <a:avLst/>
          </a:prstGeom>
          <a:solidFill>
            <a:srgbClr val="FFFFFF"/>
          </a:solidFill>
          <a:ln w="25400" cap="flat">
            <a:solidFill>
              <a:schemeClr val="accent5">
                <a:lumMod val="75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215567" rtl="0" fontAlgn="auto" latinLnBrk="0" hangingPunct="0">
              <a:lnSpc>
                <a:spcPct val="100000"/>
              </a:lnSpc>
              <a:spcBef>
                <a:spcPts val="700"/>
              </a:spcBef>
              <a:spcAft>
                <a:spcPts val="0"/>
              </a:spcAft>
              <a:buClrTx/>
              <a:buSzTx/>
              <a:buFontTx/>
              <a:buNone/>
              <a:tabLst/>
            </a:pPr>
            <a:r>
              <a:rPr kumimoji="0" lang="fr-FR" sz="3000" b="0" i="0" u="none" strike="noStrike" cap="none" spc="0" normalizeH="0" baseline="0" dirty="0">
                <a:ln>
                  <a:noFill/>
                </a:ln>
                <a:solidFill>
                  <a:srgbClr val="000000"/>
                </a:solidFill>
                <a:effectLst/>
                <a:uFillTx/>
                <a:latin typeface="Arial"/>
                <a:ea typeface="Arial"/>
                <a:cs typeface="Arial"/>
                <a:sym typeface="Arial"/>
              </a:rPr>
              <a:t>CCR7</a:t>
            </a:r>
            <a:endParaRPr kumimoji="0" lang="fr-BE" sz="3000" b="0" i="0" u="none" strike="noStrike" cap="none" spc="0" normalizeH="0" baseline="0" dirty="0">
              <a:ln>
                <a:noFill/>
              </a:ln>
              <a:solidFill>
                <a:srgbClr val="000000"/>
              </a:solidFill>
              <a:effectLst/>
              <a:uFillTx/>
              <a:latin typeface="Arial"/>
              <a:ea typeface="Arial"/>
              <a:cs typeface="Arial"/>
              <a:sym typeface="Arial"/>
            </a:endParaRPr>
          </a:p>
        </p:txBody>
      </p:sp>
    </p:spTree>
    <p:extLst>
      <p:ext uri="{BB962C8B-B14F-4D97-AF65-F5344CB8AC3E}">
        <p14:creationId xmlns:p14="http://schemas.microsoft.com/office/powerpoint/2010/main" val="128871745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215567" rtl="0" fontAlgn="auto" latinLnBrk="0" hangingPunct="0">
          <a:lnSpc>
            <a:spcPct val="100000"/>
          </a:lnSpc>
          <a:spcBef>
            <a:spcPts val="700"/>
          </a:spcBef>
          <a:spcAft>
            <a:spcPts val="0"/>
          </a:spcAft>
          <a:buClrTx/>
          <a:buSzTx/>
          <a:buFontTx/>
          <a:buNone/>
          <a:tabLst/>
          <a:defRPr kumimoji="0" sz="30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3193</TotalTime>
  <Words>847</Words>
  <Application>Microsoft Office PowerPoint</Application>
  <PresentationFormat>Personnalisé</PresentationFormat>
  <Paragraphs>82</Paragraphs>
  <Slides>1</Slides>
  <Notes>1</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1</vt:i4>
      </vt:variant>
    </vt:vector>
  </HeadingPairs>
  <TitlesOfParts>
    <vt:vector size="8" baseType="lpstr">
      <vt:lpstr>MS PGothic</vt:lpstr>
      <vt:lpstr>Arial</vt:lpstr>
      <vt:lpstr>Calibri</vt:lpstr>
      <vt:lpstr>Trebuchet MS</vt:lpstr>
      <vt:lpstr>Wingdings</vt:lpstr>
      <vt:lpstr>Office Theme</vt:lpstr>
      <vt:lpstr>Prism 8</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EBMT</dc:creator>
  <cp:lastModifiedBy>Mégane Jassin</cp:lastModifiedBy>
  <cp:revision>71</cp:revision>
  <dcterms:modified xsi:type="dcterms:W3CDTF">2024-02-01T13:47:51Z</dcterms:modified>
</cp:coreProperties>
</file>