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8" r:id="rId2"/>
    <p:sldId id="280" r:id="rId3"/>
    <p:sldId id="408" r:id="rId4"/>
    <p:sldId id="409" r:id="rId5"/>
    <p:sldId id="456" r:id="rId6"/>
    <p:sldId id="455" r:id="rId7"/>
    <p:sldId id="454" r:id="rId8"/>
    <p:sldId id="452" r:id="rId9"/>
    <p:sldId id="453" r:id="rId10"/>
    <p:sldId id="470" r:id="rId11"/>
    <p:sldId id="462" r:id="rId12"/>
    <p:sldId id="464" r:id="rId13"/>
    <p:sldId id="463" r:id="rId14"/>
    <p:sldId id="457" r:id="rId15"/>
    <p:sldId id="411" r:id="rId16"/>
    <p:sldId id="415" r:id="rId17"/>
    <p:sldId id="416" r:id="rId18"/>
    <p:sldId id="426" r:id="rId19"/>
    <p:sldId id="427" r:id="rId20"/>
    <p:sldId id="428" r:id="rId21"/>
    <p:sldId id="425" r:id="rId22"/>
    <p:sldId id="430" r:id="rId23"/>
    <p:sldId id="429" r:id="rId24"/>
    <p:sldId id="414" r:id="rId25"/>
    <p:sldId id="435" r:id="rId26"/>
    <p:sldId id="432" r:id="rId27"/>
    <p:sldId id="433" r:id="rId28"/>
    <p:sldId id="434" r:id="rId29"/>
    <p:sldId id="436" r:id="rId30"/>
    <p:sldId id="468" r:id="rId31"/>
    <p:sldId id="469" r:id="rId32"/>
    <p:sldId id="417" r:id="rId33"/>
    <p:sldId id="450" r:id="rId34"/>
    <p:sldId id="465" r:id="rId35"/>
    <p:sldId id="467" r:id="rId36"/>
    <p:sldId id="273" r:id="rId37"/>
    <p:sldId id="341" r:id="rId38"/>
    <p:sldId id="359" r:id="rId39"/>
    <p:sldId id="360" r:id="rId40"/>
    <p:sldId id="361" r:id="rId41"/>
    <p:sldId id="362" r:id="rId42"/>
    <p:sldId id="364" r:id="rId43"/>
    <p:sldId id="365" r:id="rId44"/>
    <p:sldId id="363" r:id="rId45"/>
    <p:sldId id="352" r:id="rId46"/>
    <p:sldId id="368" r:id="rId47"/>
    <p:sldId id="437"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F3"/>
    <a:srgbClr val="4472C4"/>
    <a:srgbClr val="DFF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1"/>
    <p:restoredTop sz="80816"/>
  </p:normalViewPr>
  <p:slideViewPr>
    <p:cSldViewPr snapToGrid="0" snapToObjects="1">
      <p:cViewPr varScale="1">
        <p:scale>
          <a:sx n="102" d="100"/>
          <a:sy n="102" d="100"/>
        </p:scale>
        <p:origin x="1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33E77-B427-9646-985C-0D4E08A164E6}" type="datetimeFigureOut">
              <a:rPr lang="fr-FR" smtClean="0"/>
              <a:t>17/05/2023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32B4E-BEB6-B84E-A775-BA16D93A513F}" type="slidenum">
              <a:rPr lang="fr-FR" smtClean="0"/>
              <a:t>‹N°›</a:t>
            </a:fld>
            <a:endParaRPr lang="fr-FR"/>
          </a:p>
        </p:txBody>
      </p:sp>
    </p:spTree>
    <p:extLst>
      <p:ext uri="{BB962C8B-B14F-4D97-AF65-F5344CB8AC3E}">
        <p14:creationId xmlns:p14="http://schemas.microsoft.com/office/powerpoint/2010/main" val="404603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4FA1E-B468-4922-ACF7-3C3F5F6F0B7D}" type="slidenum">
              <a:rPr lang="fr-BE"/>
              <a:pPr/>
              <a:t>1</a:t>
            </a:fld>
            <a:endParaRPr lang="fr-B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14902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23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69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DIF </a:t>
            </a:r>
            <a:r>
              <a:rPr lang="fr-FR" b="1" dirty="0" err="1"/>
              <a:t>Diferential</a:t>
            </a:r>
            <a:r>
              <a:rPr lang="fr-FR" b="1" dirty="0"/>
              <a:t> Item </a:t>
            </a:r>
            <a:r>
              <a:rPr lang="fr-FR" b="1" dirty="0" err="1"/>
              <a:t>Functionning</a:t>
            </a:r>
            <a:r>
              <a:rPr lang="fr-FR" b="1" dirty="0"/>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37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Marín</a:t>
            </a:r>
            <a:r>
              <a:rPr lang="en-US" sz="1200" dirty="0"/>
              <a:t>, C., &amp; </a:t>
            </a:r>
            <a:r>
              <a:rPr lang="en-US" sz="1200" dirty="0" err="1"/>
              <a:t>Rosa-García</a:t>
            </a:r>
            <a:r>
              <a:rPr lang="en-US" sz="1200" dirty="0"/>
              <a:t>, A. (2011) </a:t>
            </a:r>
            <a:r>
              <a:rPr lang="en-US" sz="1200" dirty="0" err="1"/>
              <a:t>en</a:t>
            </a:r>
            <a:r>
              <a:rPr lang="en-US" sz="1200" dirty="0"/>
              <a:t> </a:t>
            </a:r>
            <a:r>
              <a:rPr lang="en-US" sz="1200" dirty="0" err="1"/>
              <a:t>économie</a:t>
            </a:r>
            <a:r>
              <a:rPr lang="en-US" sz="1200" dirty="0"/>
              <a:t> </a:t>
            </a:r>
            <a:r>
              <a:rPr lang="en-US" sz="1200" dirty="0" err="1"/>
              <a:t>en</a:t>
            </a:r>
            <a:r>
              <a:rPr lang="en-US" sz="1200" dirty="0"/>
              <a:t> </a:t>
            </a:r>
            <a:r>
              <a:rPr lang="en-US" sz="1200" dirty="0" err="1"/>
              <a:t>Espagne</a:t>
            </a:r>
            <a:r>
              <a:rPr lang="en-US" sz="1200" dirty="0"/>
              <a:t> : omission difference significative </a:t>
            </a:r>
            <a:r>
              <a:rPr lang="en-US" sz="1200" dirty="0" err="1"/>
              <a:t>mais</a:t>
            </a:r>
            <a:r>
              <a:rPr lang="en-US" sz="1200" dirty="0"/>
              <a:t> </a:t>
            </a:r>
            <a:r>
              <a:rPr lang="en-US" sz="1200" dirty="0" err="1"/>
              <a:t>résultats</a:t>
            </a:r>
            <a:r>
              <a:rPr lang="en-US" sz="1200" dirty="0"/>
              <a:t> non f&lt;g.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dirty="0">
                <a:solidFill>
                  <a:schemeClr val="tx1"/>
                </a:solidFill>
                <a:effectLst/>
                <a:latin typeface="+mn-lt"/>
                <a:ea typeface="+mn-ea"/>
                <a:cs typeface="+mn-cs"/>
              </a:rPr>
              <a:t>Part du principe qu'un étudiant qui obtient un score "incorrect" à la version écrite d'un test ne connaît pas la réponse à la question -&gt; classement des étudiants qui ont répondu à la question correspondante du QCM comme étant des devineurs.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dirty="0">
                <a:solidFill>
                  <a:schemeClr val="tx1"/>
                </a:solidFill>
                <a:effectLst/>
                <a:latin typeface="+mn-lt"/>
                <a:ea typeface="+mn-ea"/>
                <a:cs typeface="+mn-cs"/>
              </a:rPr>
              <a:t>Du Plessis, S., &amp; Du Plessis, S. (2007).</a:t>
            </a:r>
            <a:endParaRPr lang="en-US" sz="12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34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11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15</a:t>
            </a:fld>
            <a:endParaRPr lang="fr-FR"/>
          </a:p>
        </p:txBody>
      </p:sp>
    </p:spTree>
    <p:extLst>
      <p:ext uri="{BB962C8B-B14F-4D97-AF65-F5344CB8AC3E}">
        <p14:creationId xmlns:p14="http://schemas.microsoft.com/office/powerpoint/2010/main" val="2163970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16</a:t>
            </a:fld>
            <a:endParaRPr lang="fr-FR"/>
          </a:p>
        </p:txBody>
      </p:sp>
    </p:spTree>
    <p:extLst>
      <p:ext uri="{BB962C8B-B14F-4D97-AF65-F5344CB8AC3E}">
        <p14:creationId xmlns:p14="http://schemas.microsoft.com/office/powerpoint/2010/main" val="58210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17</a:t>
            </a:fld>
            <a:endParaRPr lang="fr-FR"/>
          </a:p>
        </p:txBody>
      </p:sp>
    </p:spTree>
    <p:extLst>
      <p:ext uri="{BB962C8B-B14F-4D97-AF65-F5344CB8AC3E}">
        <p14:creationId xmlns:p14="http://schemas.microsoft.com/office/powerpoint/2010/main" val="4133920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18</a:t>
            </a:fld>
            <a:endParaRPr lang="fr-FR"/>
          </a:p>
        </p:txBody>
      </p:sp>
    </p:spTree>
    <p:extLst>
      <p:ext uri="{BB962C8B-B14F-4D97-AF65-F5344CB8AC3E}">
        <p14:creationId xmlns:p14="http://schemas.microsoft.com/office/powerpoint/2010/main" val="275220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i="1" kern="1200" dirty="0">
                <a:solidFill>
                  <a:schemeClr val="tx1"/>
                </a:solidFill>
                <a:effectLst/>
                <a:latin typeface="+mn-lt"/>
                <a:ea typeface="+mn-ea"/>
                <a:cs typeface="+mn-cs"/>
              </a:rPr>
              <a:t>« One of the </a:t>
            </a:r>
            <a:r>
              <a:rPr lang="fr-BE" sz="1200" i="1" kern="1200" dirty="0" err="1">
                <a:solidFill>
                  <a:schemeClr val="tx1"/>
                </a:solidFill>
                <a:effectLst/>
                <a:latin typeface="+mn-lt"/>
                <a:ea typeface="+mn-ea"/>
                <a:cs typeface="+mn-cs"/>
              </a:rPr>
              <a:t>most</a:t>
            </a:r>
            <a:r>
              <a:rPr lang="fr-BE" sz="1200" i="1" kern="1200" dirty="0">
                <a:solidFill>
                  <a:schemeClr val="tx1"/>
                </a:solidFill>
                <a:effectLst/>
                <a:latin typeface="+mn-lt"/>
                <a:ea typeface="+mn-ea"/>
                <a:cs typeface="+mn-cs"/>
              </a:rPr>
              <a:t> consistent </a:t>
            </a:r>
            <a:r>
              <a:rPr lang="fr-BE" sz="1200" i="1" kern="1200" dirty="0" err="1">
                <a:solidFill>
                  <a:schemeClr val="tx1"/>
                </a:solidFill>
                <a:effectLst/>
                <a:latin typeface="+mn-lt"/>
                <a:ea typeface="+mn-ea"/>
                <a:cs typeface="+mn-cs"/>
              </a:rPr>
              <a:t>findings</a:t>
            </a:r>
            <a:r>
              <a:rPr lang="fr-BE" sz="1200" i="1" kern="1200" dirty="0">
                <a:solidFill>
                  <a:schemeClr val="tx1"/>
                </a:solidFill>
                <a:effectLst/>
                <a:latin typeface="+mn-lt"/>
                <a:ea typeface="+mn-ea"/>
                <a:cs typeface="+mn-cs"/>
              </a:rPr>
              <a:t> has been the </a:t>
            </a:r>
            <a:r>
              <a:rPr lang="fr-BE" sz="1200" i="1" kern="1200" dirty="0" err="1">
                <a:solidFill>
                  <a:schemeClr val="tx1"/>
                </a:solidFill>
                <a:effectLst/>
                <a:latin typeface="+mn-lt"/>
                <a:ea typeface="+mn-ea"/>
                <a:cs typeface="+mn-cs"/>
              </a:rPr>
              <a:t>generally</a:t>
            </a:r>
            <a:r>
              <a:rPr lang="fr-BE" sz="1200" i="1" kern="1200" dirty="0">
                <a:solidFill>
                  <a:schemeClr val="tx1"/>
                </a:solidFill>
                <a:effectLst/>
                <a:latin typeface="+mn-lt"/>
                <a:ea typeface="+mn-ea"/>
                <a:cs typeface="+mn-cs"/>
              </a:rPr>
              <a:t> </a:t>
            </a:r>
            <a:r>
              <a:rPr lang="fr-BE" sz="1200" i="1" kern="1200" dirty="0" err="1">
                <a:solidFill>
                  <a:schemeClr val="tx1"/>
                </a:solidFill>
                <a:effectLst/>
                <a:latin typeface="+mn-lt"/>
                <a:ea typeface="+mn-ea"/>
                <a:cs typeface="+mn-cs"/>
              </a:rPr>
              <a:t>similar</a:t>
            </a:r>
            <a:r>
              <a:rPr lang="fr-BE" sz="1200" i="1" kern="1200" dirty="0">
                <a:solidFill>
                  <a:schemeClr val="tx1"/>
                </a:solidFill>
                <a:effectLst/>
                <a:latin typeface="+mn-lt"/>
                <a:ea typeface="+mn-ea"/>
                <a:cs typeface="+mn-cs"/>
              </a:rPr>
              <a:t> </a:t>
            </a:r>
            <a:r>
              <a:rPr lang="fr-BE" sz="1200" i="1" kern="1200" dirty="0" err="1">
                <a:solidFill>
                  <a:schemeClr val="tx1"/>
                </a:solidFill>
                <a:effectLst/>
                <a:latin typeface="+mn-lt"/>
                <a:ea typeface="+mn-ea"/>
                <a:cs typeface="+mn-cs"/>
              </a:rPr>
              <a:t>achievements</a:t>
            </a:r>
            <a:r>
              <a:rPr lang="fr-BE" sz="1200" i="1" kern="1200" dirty="0">
                <a:solidFill>
                  <a:schemeClr val="tx1"/>
                </a:solidFill>
                <a:effectLst/>
                <a:latin typeface="+mn-lt"/>
                <a:ea typeface="+mn-ea"/>
                <a:cs typeface="+mn-cs"/>
              </a:rPr>
              <a:t> of girls and boys in </a:t>
            </a:r>
            <a:r>
              <a:rPr lang="fr-BE" sz="1200" i="1" kern="1200" dirty="0" err="1">
                <a:solidFill>
                  <a:schemeClr val="tx1"/>
                </a:solidFill>
                <a:effectLst/>
                <a:latin typeface="+mn-lt"/>
                <a:ea typeface="+mn-ea"/>
                <a:cs typeface="+mn-cs"/>
              </a:rPr>
              <a:t>mathematics</a:t>
            </a:r>
            <a:r>
              <a:rPr lang="fr-BE" sz="1200" i="1" kern="1200" dirty="0">
                <a:solidFill>
                  <a:schemeClr val="tx1"/>
                </a:solidFill>
                <a:effectLst/>
                <a:latin typeface="+mn-lt"/>
                <a:ea typeface="+mn-ea"/>
                <a:cs typeface="+mn-cs"/>
              </a:rPr>
              <a:t> in the </a:t>
            </a:r>
            <a:r>
              <a:rPr lang="fr-BE" sz="1200" i="1" kern="1200" dirty="0" err="1">
                <a:solidFill>
                  <a:schemeClr val="tx1"/>
                </a:solidFill>
                <a:effectLst/>
                <a:latin typeface="+mn-lt"/>
                <a:ea typeface="+mn-ea"/>
                <a:cs typeface="+mn-cs"/>
              </a:rPr>
              <a:t>early</a:t>
            </a:r>
            <a:r>
              <a:rPr lang="fr-BE" sz="1200" i="1" kern="1200" dirty="0">
                <a:solidFill>
                  <a:schemeClr val="tx1"/>
                </a:solidFill>
                <a:effectLst/>
                <a:latin typeface="+mn-lt"/>
                <a:ea typeface="+mn-ea"/>
                <a:cs typeface="+mn-cs"/>
              </a:rPr>
              <a:t> grades, and </a:t>
            </a:r>
            <a:r>
              <a:rPr lang="fr-BE" sz="1200" i="1" kern="1200" dirty="0" err="1">
                <a:solidFill>
                  <a:schemeClr val="tx1"/>
                </a:solidFill>
                <a:effectLst/>
                <a:latin typeface="+mn-lt"/>
                <a:ea typeface="+mn-ea"/>
                <a:cs typeface="+mn-cs"/>
              </a:rPr>
              <a:t>that</a:t>
            </a:r>
            <a:r>
              <a:rPr lang="fr-BE" sz="1200" i="1" kern="1200" dirty="0">
                <a:solidFill>
                  <a:schemeClr val="tx1"/>
                </a:solidFill>
                <a:effectLst/>
                <a:latin typeface="+mn-lt"/>
                <a:ea typeface="+mn-ea"/>
                <a:cs typeface="+mn-cs"/>
              </a:rPr>
              <a:t> boys tend to </a:t>
            </a:r>
            <a:r>
              <a:rPr lang="fr-BE" sz="1200" i="1" kern="1200" dirty="0" err="1">
                <a:solidFill>
                  <a:schemeClr val="tx1"/>
                </a:solidFill>
                <a:effectLst/>
                <a:latin typeface="+mn-lt"/>
                <a:ea typeface="+mn-ea"/>
                <a:cs typeface="+mn-cs"/>
              </a:rPr>
              <a:t>improve</a:t>
            </a:r>
            <a:r>
              <a:rPr lang="fr-BE" sz="1200" i="1" kern="1200" dirty="0">
                <a:solidFill>
                  <a:schemeClr val="tx1"/>
                </a:solidFill>
                <a:effectLst/>
                <a:latin typeface="+mn-lt"/>
                <a:ea typeface="+mn-ea"/>
                <a:cs typeface="+mn-cs"/>
              </a:rPr>
              <a:t> </a:t>
            </a:r>
            <a:r>
              <a:rPr lang="fr-BE" sz="1200" i="1" kern="1200" dirty="0" err="1">
                <a:solidFill>
                  <a:schemeClr val="tx1"/>
                </a:solidFill>
                <a:effectLst/>
                <a:latin typeface="+mn-lt"/>
                <a:ea typeface="+mn-ea"/>
                <a:cs typeface="+mn-cs"/>
              </a:rPr>
              <a:t>their</a:t>
            </a:r>
            <a:r>
              <a:rPr lang="fr-BE" sz="1200" i="1" kern="1200" dirty="0">
                <a:solidFill>
                  <a:schemeClr val="tx1"/>
                </a:solidFill>
                <a:effectLst/>
                <a:latin typeface="+mn-lt"/>
                <a:ea typeface="+mn-ea"/>
                <a:cs typeface="+mn-cs"/>
              </a:rPr>
              <a:t> math scores relative to girls as </a:t>
            </a:r>
            <a:r>
              <a:rPr lang="fr-BE" sz="1200" i="1" kern="1200" dirty="0" err="1">
                <a:solidFill>
                  <a:schemeClr val="tx1"/>
                </a:solidFill>
                <a:effectLst/>
                <a:latin typeface="+mn-lt"/>
                <a:ea typeface="+mn-ea"/>
                <a:cs typeface="+mn-cs"/>
              </a:rPr>
              <a:t>they</a:t>
            </a:r>
            <a:r>
              <a:rPr lang="fr-BE" sz="1200" i="1" kern="1200" dirty="0">
                <a:solidFill>
                  <a:schemeClr val="tx1"/>
                </a:solidFill>
                <a:effectLst/>
                <a:latin typeface="+mn-lt"/>
                <a:ea typeface="+mn-ea"/>
                <a:cs typeface="+mn-cs"/>
              </a:rPr>
              <a:t> move </a:t>
            </a:r>
            <a:r>
              <a:rPr lang="fr-BE" sz="1200" i="1" kern="1200" dirty="0" err="1">
                <a:solidFill>
                  <a:schemeClr val="tx1"/>
                </a:solidFill>
                <a:effectLst/>
                <a:latin typeface="+mn-lt"/>
                <a:ea typeface="+mn-ea"/>
                <a:cs typeface="+mn-cs"/>
              </a:rPr>
              <a:t>through</a:t>
            </a:r>
            <a:r>
              <a:rPr lang="fr-BE" sz="1200" i="1" kern="1200" dirty="0">
                <a:solidFill>
                  <a:schemeClr val="tx1"/>
                </a:solidFill>
                <a:effectLst/>
                <a:latin typeface="+mn-lt"/>
                <a:ea typeface="+mn-ea"/>
                <a:cs typeface="+mn-cs"/>
              </a:rPr>
              <a:t> </a:t>
            </a:r>
            <a:r>
              <a:rPr lang="fr-BE" sz="1200" i="1" kern="1200" dirty="0" err="1">
                <a:solidFill>
                  <a:schemeClr val="tx1"/>
                </a:solidFill>
                <a:effectLst/>
                <a:latin typeface="+mn-lt"/>
                <a:ea typeface="+mn-ea"/>
                <a:cs typeface="+mn-cs"/>
              </a:rPr>
              <a:t>school</a:t>
            </a:r>
            <a:r>
              <a:rPr lang="fr-BE" sz="1200" i="1" kern="1200" dirty="0">
                <a:solidFill>
                  <a:schemeClr val="tx1"/>
                </a:solidFill>
                <a:effectLst/>
                <a:latin typeface="+mn-lt"/>
                <a:ea typeface="+mn-ea"/>
                <a:cs typeface="+mn-cs"/>
              </a:rPr>
              <a:t> (</a:t>
            </a:r>
            <a:r>
              <a:rPr lang="fr-BE" sz="1200" i="1" kern="1200" dirty="0" err="1">
                <a:solidFill>
                  <a:schemeClr val="tx1"/>
                </a:solidFill>
                <a:effectLst/>
                <a:latin typeface="+mn-lt"/>
                <a:ea typeface="+mn-ea"/>
                <a:cs typeface="+mn-cs"/>
              </a:rPr>
              <a:t>Benbow</a:t>
            </a:r>
            <a:r>
              <a:rPr lang="fr-BE" sz="1200" i="1" kern="1200" dirty="0">
                <a:solidFill>
                  <a:schemeClr val="tx1"/>
                </a:solidFill>
                <a:effectLst/>
                <a:latin typeface="+mn-lt"/>
                <a:ea typeface="+mn-ea"/>
                <a:cs typeface="+mn-cs"/>
              </a:rPr>
              <a:t>, 1988; Mac- </a:t>
            </a:r>
            <a:r>
              <a:rPr lang="fr-BE" sz="1200" i="1" kern="1200" dirty="0" err="1">
                <a:solidFill>
                  <a:schemeClr val="tx1"/>
                </a:solidFill>
                <a:effectLst/>
                <a:latin typeface="+mn-lt"/>
                <a:ea typeface="+mn-ea"/>
                <a:cs typeface="+mn-cs"/>
              </a:rPr>
              <a:t>coby</a:t>
            </a:r>
            <a:r>
              <a:rPr lang="fr-BE" sz="1200" i="1" kern="1200" dirty="0">
                <a:solidFill>
                  <a:schemeClr val="tx1"/>
                </a:solidFill>
                <a:effectLst/>
                <a:latin typeface="+mn-lt"/>
                <a:ea typeface="+mn-ea"/>
                <a:cs typeface="+mn-cs"/>
              </a:rPr>
              <a:t> &amp; </a:t>
            </a:r>
            <a:r>
              <a:rPr lang="fr-BE" sz="1200" i="1" kern="1200" dirty="0" err="1">
                <a:solidFill>
                  <a:schemeClr val="tx1"/>
                </a:solidFill>
                <a:effectLst/>
                <a:latin typeface="+mn-lt"/>
                <a:ea typeface="+mn-ea"/>
                <a:cs typeface="+mn-cs"/>
              </a:rPr>
              <a:t>Jacklin</a:t>
            </a:r>
            <a:r>
              <a:rPr lang="fr-BE" sz="1200" i="1" kern="1200" dirty="0">
                <a:solidFill>
                  <a:schemeClr val="tx1"/>
                </a:solidFill>
                <a:effectLst/>
                <a:latin typeface="+mn-lt"/>
                <a:ea typeface="+mn-ea"/>
                <a:cs typeface="+mn-cs"/>
              </a:rPr>
              <a:t>, 1974, </a:t>
            </a:r>
            <a:r>
              <a:rPr lang="fr-BE" sz="1200" i="1" kern="1200" dirty="0" err="1">
                <a:solidFill>
                  <a:schemeClr val="tx1"/>
                </a:solidFill>
                <a:effectLst/>
                <a:latin typeface="+mn-lt"/>
                <a:ea typeface="+mn-ea"/>
                <a:cs typeface="+mn-cs"/>
              </a:rPr>
              <a:t>Willingham</a:t>
            </a:r>
            <a:r>
              <a:rPr lang="fr-BE" sz="1200" i="1" kern="1200" dirty="0">
                <a:solidFill>
                  <a:schemeClr val="tx1"/>
                </a:solidFill>
                <a:effectLst/>
                <a:latin typeface="+mn-lt"/>
                <a:ea typeface="+mn-ea"/>
                <a:cs typeface="+mn-cs"/>
              </a:rPr>
              <a:t> &amp; Cole, 1997).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i="0" dirty="0" err="1"/>
              <a:t>Beller</a:t>
            </a:r>
            <a:r>
              <a:rPr lang="fr-BE" i="0" dirty="0"/>
              <a:t>, M. &amp; </a:t>
            </a:r>
            <a:r>
              <a:rPr lang="fr-BE" i="0" dirty="0" err="1"/>
              <a:t>Gafni</a:t>
            </a:r>
            <a:r>
              <a:rPr lang="fr-BE" i="0" dirty="0"/>
              <a:t>, N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dirty="0">
                <a:solidFill>
                  <a:schemeClr val="tx1"/>
                </a:solidFill>
                <a:effectLst/>
                <a:latin typeface="+mn-lt"/>
                <a:ea typeface="+mn-ea"/>
                <a:cs typeface="+mn-cs"/>
              </a:rPr>
              <a:t>Des preuves empiriques montrent que ce biais est corrélé avec le niveau d'égalité des sexes dans le pays et semble diminuer au fil des années (</a:t>
            </a:r>
            <a:r>
              <a:rPr lang="fr-BE" sz="1200" b="0" i="0" u="none" strike="noStrike" kern="1200" dirty="0" err="1">
                <a:solidFill>
                  <a:schemeClr val="tx1"/>
                </a:solidFill>
                <a:effectLst/>
                <a:latin typeface="+mn-lt"/>
                <a:ea typeface="+mn-ea"/>
                <a:cs typeface="+mn-cs"/>
              </a:rPr>
              <a:t>Guiso</a:t>
            </a:r>
            <a:r>
              <a:rPr lang="fr-BE" sz="1200" b="0" i="0" u="none" strike="noStrike" kern="1200" dirty="0">
                <a:solidFill>
                  <a:schemeClr val="tx1"/>
                </a:solidFill>
                <a:effectLst/>
                <a:latin typeface="+mn-lt"/>
                <a:ea typeface="+mn-ea"/>
                <a:cs typeface="+mn-cs"/>
              </a:rPr>
              <a:t> et al., 2008).</a:t>
            </a:r>
            <a:endParaRPr lang="fr-BE" i="0" dirty="0"/>
          </a:p>
          <a:p>
            <a:endParaRPr lang="fr-FR" dirty="0"/>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19</a:t>
            </a:fld>
            <a:endParaRPr lang="fr-FR"/>
          </a:p>
        </p:txBody>
      </p:sp>
    </p:spTree>
    <p:extLst>
      <p:ext uri="{BB962C8B-B14F-4D97-AF65-F5344CB8AC3E}">
        <p14:creationId xmlns:p14="http://schemas.microsoft.com/office/powerpoint/2010/main" val="87243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4FA1E-B468-4922-ACF7-3C3F5F6F0B7D}" type="slidenum">
              <a:rPr lang="fr-BE"/>
              <a:pPr/>
              <a:t>2</a:t>
            </a:fld>
            <a:endParaRPr lang="fr-B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2222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20</a:t>
            </a:fld>
            <a:endParaRPr lang="fr-FR"/>
          </a:p>
        </p:txBody>
      </p:sp>
    </p:spTree>
    <p:extLst>
      <p:ext uri="{BB962C8B-B14F-4D97-AF65-F5344CB8AC3E}">
        <p14:creationId xmlns:p14="http://schemas.microsoft.com/office/powerpoint/2010/main" val="203024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21</a:t>
            </a:fld>
            <a:endParaRPr lang="fr-FR"/>
          </a:p>
        </p:txBody>
      </p:sp>
    </p:spTree>
    <p:extLst>
      <p:ext uri="{BB962C8B-B14F-4D97-AF65-F5344CB8AC3E}">
        <p14:creationId xmlns:p14="http://schemas.microsoft.com/office/powerpoint/2010/main" val="2556083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22</a:t>
            </a:fld>
            <a:endParaRPr lang="fr-FR"/>
          </a:p>
        </p:txBody>
      </p:sp>
    </p:spTree>
    <p:extLst>
      <p:ext uri="{BB962C8B-B14F-4D97-AF65-F5344CB8AC3E}">
        <p14:creationId xmlns:p14="http://schemas.microsoft.com/office/powerpoint/2010/main" val="349206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23</a:t>
            </a:fld>
            <a:endParaRPr lang="fr-FR"/>
          </a:p>
        </p:txBody>
      </p:sp>
    </p:spTree>
    <p:extLst>
      <p:ext uri="{BB962C8B-B14F-4D97-AF65-F5344CB8AC3E}">
        <p14:creationId xmlns:p14="http://schemas.microsoft.com/office/powerpoint/2010/main" val="3194992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24</a:t>
            </a:fld>
            <a:endParaRPr lang="fr-FR"/>
          </a:p>
        </p:txBody>
      </p:sp>
    </p:spTree>
    <p:extLst>
      <p:ext uri="{BB962C8B-B14F-4D97-AF65-F5344CB8AC3E}">
        <p14:creationId xmlns:p14="http://schemas.microsoft.com/office/powerpoint/2010/main" val="4141474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25</a:t>
            </a:fld>
            <a:endParaRPr lang="fr-FR"/>
          </a:p>
        </p:txBody>
      </p:sp>
    </p:spTree>
    <p:extLst>
      <p:ext uri="{BB962C8B-B14F-4D97-AF65-F5344CB8AC3E}">
        <p14:creationId xmlns:p14="http://schemas.microsoft.com/office/powerpoint/2010/main" val="4199729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26</a:t>
            </a:fld>
            <a:endParaRPr lang="fr-FR"/>
          </a:p>
        </p:txBody>
      </p:sp>
    </p:spTree>
    <p:extLst>
      <p:ext uri="{BB962C8B-B14F-4D97-AF65-F5344CB8AC3E}">
        <p14:creationId xmlns:p14="http://schemas.microsoft.com/office/powerpoint/2010/main" val="3845658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27</a:t>
            </a:fld>
            <a:endParaRPr lang="fr-FR"/>
          </a:p>
        </p:txBody>
      </p:sp>
    </p:spTree>
    <p:extLst>
      <p:ext uri="{BB962C8B-B14F-4D97-AF65-F5344CB8AC3E}">
        <p14:creationId xmlns:p14="http://schemas.microsoft.com/office/powerpoint/2010/main" val="3780069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28</a:t>
            </a:fld>
            <a:endParaRPr lang="fr-FR"/>
          </a:p>
        </p:txBody>
      </p:sp>
    </p:spTree>
    <p:extLst>
      <p:ext uri="{BB962C8B-B14F-4D97-AF65-F5344CB8AC3E}">
        <p14:creationId xmlns:p14="http://schemas.microsoft.com/office/powerpoint/2010/main" val="3374358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29</a:t>
            </a:fld>
            <a:endParaRPr lang="fr-FR"/>
          </a:p>
        </p:txBody>
      </p:sp>
    </p:spTree>
    <p:extLst>
      <p:ext uri="{BB962C8B-B14F-4D97-AF65-F5344CB8AC3E}">
        <p14:creationId xmlns:p14="http://schemas.microsoft.com/office/powerpoint/2010/main" val="414520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a:t>
            </a:fld>
            <a:endParaRPr lang="fr-FR"/>
          </a:p>
        </p:txBody>
      </p:sp>
    </p:spTree>
    <p:extLst>
      <p:ext uri="{BB962C8B-B14F-4D97-AF65-F5344CB8AC3E}">
        <p14:creationId xmlns:p14="http://schemas.microsoft.com/office/powerpoint/2010/main" val="898257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30</a:t>
            </a:fld>
            <a:endParaRPr lang="fr-FR"/>
          </a:p>
        </p:txBody>
      </p:sp>
    </p:spTree>
    <p:extLst>
      <p:ext uri="{BB962C8B-B14F-4D97-AF65-F5344CB8AC3E}">
        <p14:creationId xmlns:p14="http://schemas.microsoft.com/office/powerpoint/2010/main" val="2406740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31</a:t>
            </a:fld>
            <a:endParaRPr lang="fr-FR"/>
          </a:p>
        </p:txBody>
      </p:sp>
    </p:spTree>
    <p:extLst>
      <p:ext uri="{BB962C8B-B14F-4D97-AF65-F5344CB8AC3E}">
        <p14:creationId xmlns:p14="http://schemas.microsoft.com/office/powerpoint/2010/main" val="1052483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32</a:t>
            </a:fld>
            <a:endParaRPr lang="fr-FR"/>
          </a:p>
        </p:txBody>
      </p:sp>
    </p:spTree>
    <p:extLst>
      <p:ext uri="{BB962C8B-B14F-4D97-AF65-F5344CB8AC3E}">
        <p14:creationId xmlns:p14="http://schemas.microsoft.com/office/powerpoint/2010/main" val="1721542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33</a:t>
            </a:fld>
            <a:endParaRPr lang="fr-FR"/>
          </a:p>
        </p:txBody>
      </p:sp>
    </p:spTree>
    <p:extLst>
      <p:ext uri="{BB962C8B-B14F-4D97-AF65-F5344CB8AC3E}">
        <p14:creationId xmlns:p14="http://schemas.microsoft.com/office/powerpoint/2010/main" val="1928585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34</a:t>
            </a:fld>
            <a:endParaRPr lang="fr-FR"/>
          </a:p>
        </p:txBody>
      </p:sp>
    </p:spTree>
    <p:extLst>
      <p:ext uri="{BB962C8B-B14F-4D97-AF65-F5344CB8AC3E}">
        <p14:creationId xmlns:p14="http://schemas.microsoft.com/office/powerpoint/2010/main" val="2820633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35</a:t>
            </a:fld>
            <a:endParaRPr lang="fr-FR"/>
          </a:p>
        </p:txBody>
      </p:sp>
    </p:spTree>
    <p:extLst>
      <p:ext uri="{BB962C8B-B14F-4D97-AF65-F5344CB8AC3E}">
        <p14:creationId xmlns:p14="http://schemas.microsoft.com/office/powerpoint/2010/main" val="1524699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36</a:t>
            </a:fld>
            <a:endParaRPr lang="fr-FR"/>
          </a:p>
        </p:txBody>
      </p:sp>
    </p:spTree>
    <p:extLst>
      <p:ext uri="{BB962C8B-B14F-4D97-AF65-F5344CB8AC3E}">
        <p14:creationId xmlns:p14="http://schemas.microsoft.com/office/powerpoint/2010/main" val="543727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37</a:t>
            </a:fld>
            <a:endParaRPr lang="fr-FR"/>
          </a:p>
        </p:txBody>
      </p:sp>
    </p:spTree>
    <p:extLst>
      <p:ext uri="{BB962C8B-B14F-4D97-AF65-F5344CB8AC3E}">
        <p14:creationId xmlns:p14="http://schemas.microsoft.com/office/powerpoint/2010/main" val="1190677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38</a:t>
            </a:fld>
            <a:endParaRPr lang="fr-FR"/>
          </a:p>
        </p:txBody>
      </p:sp>
    </p:spTree>
    <p:extLst>
      <p:ext uri="{BB962C8B-B14F-4D97-AF65-F5344CB8AC3E}">
        <p14:creationId xmlns:p14="http://schemas.microsoft.com/office/powerpoint/2010/main" val="3406515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39</a:t>
            </a:fld>
            <a:endParaRPr lang="fr-FR"/>
          </a:p>
        </p:txBody>
      </p:sp>
    </p:spTree>
    <p:extLst>
      <p:ext uri="{BB962C8B-B14F-4D97-AF65-F5344CB8AC3E}">
        <p14:creationId xmlns:p14="http://schemas.microsoft.com/office/powerpoint/2010/main" val="238450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537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40</a:t>
            </a:fld>
            <a:endParaRPr lang="fr-FR"/>
          </a:p>
        </p:txBody>
      </p:sp>
    </p:spTree>
    <p:extLst>
      <p:ext uri="{BB962C8B-B14F-4D97-AF65-F5344CB8AC3E}">
        <p14:creationId xmlns:p14="http://schemas.microsoft.com/office/powerpoint/2010/main" val="2307269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41</a:t>
            </a:fld>
            <a:endParaRPr lang="fr-FR"/>
          </a:p>
        </p:txBody>
      </p:sp>
    </p:spTree>
    <p:extLst>
      <p:ext uri="{BB962C8B-B14F-4D97-AF65-F5344CB8AC3E}">
        <p14:creationId xmlns:p14="http://schemas.microsoft.com/office/powerpoint/2010/main" val="262974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42</a:t>
            </a:fld>
            <a:endParaRPr lang="fr-FR"/>
          </a:p>
        </p:txBody>
      </p:sp>
    </p:spTree>
    <p:extLst>
      <p:ext uri="{BB962C8B-B14F-4D97-AF65-F5344CB8AC3E}">
        <p14:creationId xmlns:p14="http://schemas.microsoft.com/office/powerpoint/2010/main" val="2071969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43</a:t>
            </a:fld>
            <a:endParaRPr lang="fr-FR"/>
          </a:p>
        </p:txBody>
      </p:sp>
    </p:spTree>
    <p:extLst>
      <p:ext uri="{BB962C8B-B14F-4D97-AF65-F5344CB8AC3E}">
        <p14:creationId xmlns:p14="http://schemas.microsoft.com/office/powerpoint/2010/main" val="3462312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44</a:t>
            </a:fld>
            <a:endParaRPr lang="fr-FR"/>
          </a:p>
        </p:txBody>
      </p:sp>
    </p:spTree>
    <p:extLst>
      <p:ext uri="{BB962C8B-B14F-4D97-AF65-F5344CB8AC3E}">
        <p14:creationId xmlns:p14="http://schemas.microsoft.com/office/powerpoint/2010/main" val="3227590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46</a:t>
            </a:fld>
            <a:endParaRPr lang="fr-FR"/>
          </a:p>
        </p:txBody>
      </p:sp>
    </p:spTree>
    <p:extLst>
      <p:ext uri="{BB962C8B-B14F-4D97-AF65-F5344CB8AC3E}">
        <p14:creationId xmlns:p14="http://schemas.microsoft.com/office/powerpoint/2010/main" val="3530725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B32B4E-BEB6-B84E-A775-BA16D93A513F}" type="slidenum">
              <a:rPr lang="fr-FR" smtClean="0"/>
              <a:t>47</a:t>
            </a:fld>
            <a:endParaRPr lang="fr-FR"/>
          </a:p>
        </p:txBody>
      </p:sp>
    </p:spTree>
    <p:extLst>
      <p:ext uri="{BB962C8B-B14F-4D97-AF65-F5344CB8AC3E}">
        <p14:creationId xmlns:p14="http://schemas.microsoft.com/office/powerpoint/2010/main" val="167878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5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52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44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62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32B4E-BEB6-B84E-A775-BA16D93A51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8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F7E7A3-2EDA-634F-9139-AAE0B0D924A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227C598-E9AF-014B-8748-502CD35E2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5C2F941-F9C7-464E-98B1-4ECC796917A7}"/>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5" name="Espace réservé du pied de page 4">
            <a:extLst>
              <a:ext uri="{FF2B5EF4-FFF2-40B4-BE49-F238E27FC236}">
                <a16:creationId xmlns:a16="http://schemas.microsoft.com/office/drawing/2014/main" id="{CE6CF62B-7A49-834E-8D92-C39221DA3D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ED34C9-9994-C342-9580-291BE3CE57AC}"/>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88148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1CD56-63BD-8944-8A0E-BE9A2B723E1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5979AA-E05A-8C4E-9B56-E6E7D814FA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84EDA1-D20A-2D4D-A8D2-D7BCDC0F97C9}"/>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5" name="Espace réservé du pied de page 4">
            <a:extLst>
              <a:ext uri="{FF2B5EF4-FFF2-40B4-BE49-F238E27FC236}">
                <a16:creationId xmlns:a16="http://schemas.microsoft.com/office/drawing/2014/main" id="{5E36AD7E-918F-3044-92EA-DC8BE2A1DC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40B1B0-D64C-0742-A119-ACCDB22750F6}"/>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186734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9B8C6F-5CAD-C14B-992E-5D32E89B5CC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EF3C31F-3077-3647-B2EB-6EB2A13A59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BD2779-6B44-E349-BAB2-7816C2C24875}"/>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5" name="Espace réservé du pied de page 4">
            <a:extLst>
              <a:ext uri="{FF2B5EF4-FFF2-40B4-BE49-F238E27FC236}">
                <a16:creationId xmlns:a16="http://schemas.microsoft.com/office/drawing/2014/main" id="{92261A20-50ED-8149-89C6-7CADF272F7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AC9701-EE29-2F4A-B535-150DE4F94B1F}"/>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580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7A734-B14E-F84C-BB87-27362A522D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A69FF8-B05E-7141-894D-030B6E1E22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1C0F1-BCEF-CF4D-A728-A45636DAD220}"/>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5" name="Espace réservé du pied de page 4">
            <a:extLst>
              <a:ext uri="{FF2B5EF4-FFF2-40B4-BE49-F238E27FC236}">
                <a16:creationId xmlns:a16="http://schemas.microsoft.com/office/drawing/2014/main" id="{815114FC-279E-4B4E-AB3A-D4AFF25976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5B8520-CF82-1B43-860D-5F5FD63A6B1C}"/>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78915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64C02-67C4-5647-BD22-DA23F0E2552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DD19D9E-8985-194B-9CAE-2ADFE5A62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ADBA54-D283-5348-8D21-19475DABA3A1}"/>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5" name="Espace réservé du pied de page 4">
            <a:extLst>
              <a:ext uri="{FF2B5EF4-FFF2-40B4-BE49-F238E27FC236}">
                <a16:creationId xmlns:a16="http://schemas.microsoft.com/office/drawing/2014/main" id="{7350FEA1-DE89-3643-89ED-09F6B5870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F7AEC5-4694-FB42-8DF1-139E4A6A554E}"/>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0879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7600C-B9B3-6E44-87EC-5CAED28A27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1C516A-7B02-CA45-8E27-D5BB6DAAD68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1B1B92-CDE1-0847-8ADF-71ECA3040E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FDACF17-9AC6-B44C-9EDA-764544ED81B8}"/>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6" name="Espace réservé du pied de page 5">
            <a:extLst>
              <a:ext uri="{FF2B5EF4-FFF2-40B4-BE49-F238E27FC236}">
                <a16:creationId xmlns:a16="http://schemas.microsoft.com/office/drawing/2014/main" id="{B356DBD5-7C3E-8D4E-A579-6A3E857D19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B6ACD1-1DCD-3547-995A-201B1E1A1C7D}"/>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50519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70F8F-6DCB-EA4A-B28C-DCE848F9395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A86E340-4EEF-D345-BB83-B12ACA6AB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41F1D96-737A-F44E-B56D-C22AFC1149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E33D3B-F835-BB43-915F-9D32E757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6C0E337-613F-E94D-8B87-3BC32CB28BF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A73104E-AD4A-3240-A92E-F3D0A20A0C05}"/>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8" name="Espace réservé du pied de page 7">
            <a:extLst>
              <a:ext uri="{FF2B5EF4-FFF2-40B4-BE49-F238E27FC236}">
                <a16:creationId xmlns:a16="http://schemas.microsoft.com/office/drawing/2014/main" id="{039CD8E1-0202-5941-B6AC-0B4DE18DE5A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D441B3-F2D0-7142-BA11-956DFB0B8526}"/>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171269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A0C17-13CA-2F49-9C95-75A071B74B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265313-B129-4C42-AC1C-F47607D877EA}"/>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4" name="Espace réservé du pied de page 3">
            <a:extLst>
              <a:ext uri="{FF2B5EF4-FFF2-40B4-BE49-F238E27FC236}">
                <a16:creationId xmlns:a16="http://schemas.microsoft.com/office/drawing/2014/main" id="{98C46B6D-5F7E-5541-A5AF-CF2C10A67F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E18F57C-A98E-F044-BFD8-29C1E9501F1D}"/>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160836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BFCA7C-DF9F-DC4E-80CC-7FB6F7C8C66E}"/>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3" name="Espace réservé du pied de page 2">
            <a:extLst>
              <a:ext uri="{FF2B5EF4-FFF2-40B4-BE49-F238E27FC236}">
                <a16:creationId xmlns:a16="http://schemas.microsoft.com/office/drawing/2014/main" id="{560C4D87-3175-0F4A-ADD3-A3DF7309FB7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75516A-98E5-8042-97AA-CF3DE7D49F12}"/>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20218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509F8-7155-4B43-BD17-B72BA422AC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AD617F-1A36-1A47-8A34-F61D5CADC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D94EA3-21A8-394E-8E70-EAD29C2A4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7ED8BB-CC57-FA4F-84D1-DE3972C278A2}"/>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6" name="Espace réservé du pied de page 5">
            <a:extLst>
              <a:ext uri="{FF2B5EF4-FFF2-40B4-BE49-F238E27FC236}">
                <a16:creationId xmlns:a16="http://schemas.microsoft.com/office/drawing/2014/main" id="{0C86491D-40B9-1943-A3EE-EEE92630EF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7FA69-2890-4740-9748-4CCFCAD0AC5B}"/>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382342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3E5DA-20F7-B140-9F75-E27B8B4A09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CDB718A-B200-524A-A2FD-775F4DD2E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F51D260-D1B2-E44D-A382-B4E651A05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08BE92-F73C-364B-8F20-2029B996AA7A}"/>
              </a:ext>
            </a:extLst>
          </p:cNvPr>
          <p:cNvSpPr>
            <a:spLocks noGrp="1"/>
          </p:cNvSpPr>
          <p:nvPr>
            <p:ph type="dt" sz="half" idx="10"/>
          </p:nvPr>
        </p:nvSpPr>
        <p:spPr/>
        <p:txBody>
          <a:bodyPr/>
          <a:lstStyle/>
          <a:p>
            <a:fld id="{50DD5379-F83B-D848-A9DA-0E4C148FF402}" type="datetimeFigureOut">
              <a:rPr lang="fr-FR" smtClean="0"/>
              <a:t>17/05/2023</a:t>
            </a:fld>
            <a:endParaRPr lang="fr-FR"/>
          </a:p>
        </p:txBody>
      </p:sp>
      <p:sp>
        <p:nvSpPr>
          <p:cNvPr id="6" name="Espace réservé du pied de page 5">
            <a:extLst>
              <a:ext uri="{FF2B5EF4-FFF2-40B4-BE49-F238E27FC236}">
                <a16:creationId xmlns:a16="http://schemas.microsoft.com/office/drawing/2014/main" id="{F5D04CBA-250B-6644-B806-BF32A54BA9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916E6B-DFA7-7141-98CC-57FFD9545C35}"/>
              </a:ext>
            </a:extLst>
          </p:cNvPr>
          <p:cNvSpPr>
            <a:spLocks noGrp="1"/>
          </p:cNvSpPr>
          <p:nvPr>
            <p:ph type="sldNum" sz="quarter" idx="12"/>
          </p:nvPr>
        </p:nvSpPr>
        <p:spPr/>
        <p:txBody>
          <a:bodyPr/>
          <a:lstStyle/>
          <a:p>
            <a:fld id="{B06D8756-DAEB-3044-AB1B-84C1EDA05D16}" type="slidenum">
              <a:rPr lang="fr-FR" smtClean="0"/>
              <a:t>‹N°›</a:t>
            </a:fld>
            <a:endParaRPr lang="fr-FR"/>
          </a:p>
        </p:txBody>
      </p:sp>
    </p:spTree>
    <p:extLst>
      <p:ext uri="{BB962C8B-B14F-4D97-AF65-F5344CB8AC3E}">
        <p14:creationId xmlns:p14="http://schemas.microsoft.com/office/powerpoint/2010/main" val="44587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A4D422A-1877-C643-BBE6-4CF93E4BD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FBA499-CC39-F944-9A32-58C689228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205550-45AA-DB4E-8F05-79EC02073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D5379-F83B-D848-A9DA-0E4C148FF402}" type="datetimeFigureOut">
              <a:rPr lang="fr-FR" smtClean="0"/>
              <a:t>17/05/2023</a:t>
            </a:fld>
            <a:endParaRPr lang="fr-FR"/>
          </a:p>
        </p:txBody>
      </p:sp>
      <p:sp>
        <p:nvSpPr>
          <p:cNvPr id="5" name="Espace réservé du pied de page 4">
            <a:extLst>
              <a:ext uri="{FF2B5EF4-FFF2-40B4-BE49-F238E27FC236}">
                <a16:creationId xmlns:a16="http://schemas.microsoft.com/office/drawing/2014/main" id="{D517957C-1EB5-094B-A984-6F9413CE1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E798AEC-04AA-0E4B-A5AA-D15E9BB55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D8756-DAEB-3044-AB1B-84C1EDA05D16}" type="slidenum">
              <a:rPr lang="fr-FR" smtClean="0"/>
              <a:t>‹N°›</a:t>
            </a:fld>
            <a:endParaRPr lang="fr-FR"/>
          </a:p>
        </p:txBody>
      </p:sp>
    </p:spTree>
    <p:extLst>
      <p:ext uri="{BB962C8B-B14F-4D97-AF65-F5344CB8AC3E}">
        <p14:creationId xmlns:p14="http://schemas.microsoft.com/office/powerpoint/2010/main" val="363679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052" descr="Many question marks on black background">
            <a:extLst>
              <a:ext uri="{FF2B5EF4-FFF2-40B4-BE49-F238E27FC236}">
                <a16:creationId xmlns:a16="http://schemas.microsoft.com/office/drawing/2014/main" id="{573C7D6A-E2CB-4A5F-B373-D6FD9D8EB651}"/>
              </a:ext>
            </a:extLst>
          </p:cNvPr>
          <p:cNvPicPr>
            <a:picLocks noChangeAspect="1"/>
          </p:cNvPicPr>
          <p:nvPr/>
        </p:nvPicPr>
        <p:blipFill rotWithShape="1">
          <a:blip r:embed="rId3">
            <a:alphaModFix amt="50000"/>
          </a:blip>
          <a:srcRect t="7787"/>
          <a:stretch/>
        </p:blipFill>
        <p:spPr>
          <a:xfrm>
            <a:off x="20" y="1"/>
            <a:ext cx="12191980" cy="6857999"/>
          </a:xfrm>
          <a:prstGeom prst="rect">
            <a:avLst/>
          </a:prstGeom>
        </p:spPr>
      </p:pic>
      <p:sp>
        <p:nvSpPr>
          <p:cNvPr id="2050" name="Rectangle 2"/>
          <p:cNvSpPr>
            <a:spLocks noGrp="1" noChangeArrowheads="1"/>
          </p:cNvSpPr>
          <p:nvPr>
            <p:ph type="ctrTitle"/>
          </p:nvPr>
        </p:nvSpPr>
        <p:spPr>
          <a:xfrm>
            <a:off x="1524000" y="1122362"/>
            <a:ext cx="9144000" cy="2900518"/>
          </a:xfrm>
        </p:spPr>
        <p:txBody>
          <a:bodyPr>
            <a:normAutofit/>
          </a:bodyPr>
          <a:lstStyle/>
          <a:p>
            <a:r>
              <a:rPr lang="fr-BE" dirty="0">
                <a:solidFill>
                  <a:srgbClr val="FFFFFF"/>
                </a:solidFill>
              </a:rPr>
              <a:t>Biais de genre et évaluation</a:t>
            </a:r>
          </a:p>
        </p:txBody>
      </p:sp>
      <p:sp>
        <p:nvSpPr>
          <p:cNvPr id="2051" name="Rectangle 3"/>
          <p:cNvSpPr>
            <a:spLocks noGrp="1" noChangeArrowheads="1"/>
          </p:cNvSpPr>
          <p:nvPr>
            <p:ph type="subTitle" idx="1"/>
          </p:nvPr>
        </p:nvSpPr>
        <p:spPr>
          <a:xfrm>
            <a:off x="1524000" y="4159404"/>
            <a:ext cx="9144000" cy="1098395"/>
          </a:xfrm>
        </p:spPr>
        <p:txBody>
          <a:bodyPr>
            <a:normAutofit/>
          </a:bodyPr>
          <a:lstStyle/>
          <a:p>
            <a:r>
              <a:rPr lang="fr-BE" dirty="0">
                <a:solidFill>
                  <a:srgbClr val="FFFFFF"/>
                </a:solidFill>
              </a:rPr>
              <a:t>Laura </a:t>
            </a:r>
            <a:r>
              <a:rPr lang="fr-BE" dirty="0" err="1">
                <a:solidFill>
                  <a:srgbClr val="FFFFFF"/>
                </a:solidFill>
              </a:rPr>
              <a:t>Malay</a:t>
            </a:r>
            <a:endParaRPr lang="fr-BE" dirty="0">
              <a:solidFill>
                <a:srgbClr val="FFFFFF"/>
              </a:solidFill>
            </a:endParaRPr>
          </a:p>
          <a:p>
            <a:r>
              <a:rPr lang="fr-BE" dirty="0">
                <a:solidFill>
                  <a:srgbClr val="FFFFFF"/>
                </a:solidFill>
              </a:rPr>
              <a:t>Pascal </a:t>
            </a:r>
            <a:r>
              <a:rPr lang="fr-BE" dirty="0" err="1">
                <a:solidFill>
                  <a:srgbClr val="FFFFFF"/>
                </a:solidFill>
              </a:rPr>
              <a:t>Detroz</a:t>
            </a:r>
            <a:endParaRPr lang="fr-BE" dirty="0">
              <a:solidFill>
                <a:srgbClr val="FFFFFF"/>
              </a:solidFill>
            </a:endParaRPr>
          </a:p>
        </p:txBody>
      </p:sp>
    </p:spTree>
    <p:extLst>
      <p:ext uri="{BB962C8B-B14F-4D97-AF65-F5344CB8AC3E}">
        <p14:creationId xmlns:p14="http://schemas.microsoft.com/office/powerpoint/2010/main" val="2706389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700"/>
                                        <p:tgtEl>
                                          <p:spTgt spid="2051">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050"/>
                                        </p:tgtEl>
                                        <p:attrNameLst>
                                          <p:attrName>style.visibility</p:attrName>
                                        </p:attrNameLst>
                                      </p:cBhvr>
                                      <p:to>
                                        <p:strVal val="visible"/>
                                      </p:to>
                                    </p:set>
                                    <p:animEffect transition="in" filter="fade">
                                      <p:cBhvr>
                                        <p:cTn id="10" dur="7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fade">
                                      <p:cBhvr>
                                        <p:cTn id="15" dur="7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22" name="Espace réservé du contenu 2">
            <a:extLst>
              <a:ext uri="{FF2B5EF4-FFF2-40B4-BE49-F238E27FC236}">
                <a16:creationId xmlns:a16="http://schemas.microsoft.com/office/drawing/2014/main" id="{3E9F147C-F184-3F43-A1FE-A3DD084C0AB1}"/>
              </a:ext>
            </a:extLst>
          </p:cNvPr>
          <p:cNvSpPr>
            <a:spLocks noGrp="1"/>
          </p:cNvSpPr>
          <p:nvPr>
            <p:ph idx="1"/>
          </p:nvPr>
        </p:nvSpPr>
        <p:spPr>
          <a:xfrm>
            <a:off x="5041906" y="1473875"/>
            <a:ext cx="6746439" cy="5039378"/>
          </a:xfrm>
        </p:spPr>
        <p:txBody>
          <a:bodyPr anchor="ctr">
            <a:normAutofit/>
          </a:bodyPr>
          <a:lstStyle/>
          <a:p>
            <a:pPr marL="0" indent="0">
              <a:spcAft>
                <a:spcPts val="600"/>
              </a:spcAft>
              <a:buNone/>
            </a:pPr>
            <a:r>
              <a:rPr lang="en-US" sz="1800" dirty="0" err="1"/>
              <a:t>L’utilisation</a:t>
            </a:r>
            <a:r>
              <a:rPr lang="en-US" sz="1800" dirty="0"/>
              <a:t> des question </a:t>
            </a:r>
            <a:r>
              <a:rPr lang="en-US" sz="1800" dirty="0" err="1"/>
              <a:t>à</a:t>
            </a:r>
            <a:r>
              <a:rPr lang="en-US" sz="1800" dirty="0"/>
              <a:t> </a:t>
            </a:r>
            <a:r>
              <a:rPr lang="en-US" sz="1800" dirty="0" err="1"/>
              <a:t>choix</a:t>
            </a:r>
            <a:r>
              <a:rPr lang="en-US" sz="1800" dirty="0"/>
              <a:t> multiples (QCM) </a:t>
            </a:r>
            <a:r>
              <a:rPr lang="en-US" sz="1800" dirty="0" err="1"/>
              <a:t>est</a:t>
            </a:r>
            <a:r>
              <a:rPr lang="en-US" sz="1800" dirty="0"/>
              <a:t> </a:t>
            </a:r>
            <a:r>
              <a:rPr lang="en-US" sz="1800" dirty="0" err="1"/>
              <a:t>en</a:t>
            </a:r>
            <a:r>
              <a:rPr lang="en-US" sz="1800" dirty="0"/>
              <a:t> augmentation </a:t>
            </a:r>
            <a:r>
              <a:rPr lang="en-US" sz="1800" dirty="0" err="1"/>
              <a:t>constante</a:t>
            </a:r>
            <a:r>
              <a:rPr lang="en-US" sz="1800" dirty="0"/>
              <a:t> </a:t>
            </a:r>
            <a:r>
              <a:rPr lang="en-US" sz="1800" dirty="0" err="1"/>
              <a:t>depuis</a:t>
            </a:r>
            <a:r>
              <a:rPr lang="en-US" sz="1800" dirty="0"/>
              <a:t> </a:t>
            </a:r>
            <a:r>
              <a:rPr lang="en-US" sz="1800" dirty="0" err="1"/>
              <a:t>plusieurs</a:t>
            </a:r>
            <a:r>
              <a:rPr lang="en-US" sz="1800" dirty="0"/>
              <a:t> </a:t>
            </a:r>
            <a:r>
              <a:rPr lang="en-US" sz="1800" dirty="0" err="1"/>
              <a:t>années</a:t>
            </a:r>
            <a:r>
              <a:rPr lang="en-US" sz="1800" dirty="0"/>
              <a:t> (</a:t>
            </a:r>
            <a:r>
              <a:rPr lang="en-US" sz="1800" dirty="0" err="1"/>
              <a:t>cfr</a:t>
            </a:r>
            <a:r>
              <a:rPr lang="en-US" sz="1800" dirty="0"/>
              <a:t> site du SMART). </a:t>
            </a:r>
          </a:p>
          <a:p>
            <a:pPr marL="0" indent="0">
              <a:spcAft>
                <a:spcPts val="600"/>
              </a:spcAft>
              <a:buNone/>
            </a:pPr>
            <a:r>
              <a:rPr lang="en-US" sz="1800" dirty="0" err="1"/>
              <a:t>L’un</a:t>
            </a:r>
            <a:r>
              <a:rPr lang="en-US" sz="1800" dirty="0"/>
              <a:t> des </a:t>
            </a:r>
            <a:r>
              <a:rPr lang="en-US" sz="1800" dirty="0" err="1"/>
              <a:t>inconvénients</a:t>
            </a:r>
            <a:r>
              <a:rPr lang="en-US" sz="1800" dirty="0"/>
              <a:t> de </a:t>
            </a:r>
            <a:r>
              <a:rPr lang="en-US" sz="1800" dirty="0" err="1"/>
              <a:t>l’utilisation</a:t>
            </a:r>
            <a:r>
              <a:rPr lang="en-US" sz="1800" dirty="0"/>
              <a:t> de </a:t>
            </a:r>
            <a:r>
              <a:rPr lang="en-US" sz="1800" dirty="0" err="1"/>
              <a:t>cette</a:t>
            </a:r>
            <a:r>
              <a:rPr lang="en-US" sz="1800" dirty="0"/>
              <a:t> </a:t>
            </a:r>
            <a:r>
              <a:rPr lang="en-US" sz="1800" dirty="0" err="1"/>
              <a:t>modalité</a:t>
            </a:r>
            <a:r>
              <a:rPr lang="en-US" sz="1800" dirty="0"/>
              <a:t> de </a:t>
            </a:r>
            <a:r>
              <a:rPr lang="en-US" sz="1800" dirty="0" err="1"/>
              <a:t>questionnement</a:t>
            </a:r>
            <a:r>
              <a:rPr lang="en-US" sz="1800" dirty="0"/>
              <a:t> </a:t>
            </a:r>
            <a:r>
              <a:rPr lang="en-US" sz="1800" dirty="0" err="1"/>
              <a:t>est</a:t>
            </a:r>
            <a:r>
              <a:rPr lang="en-US" sz="1800" dirty="0"/>
              <a:t> </a:t>
            </a:r>
            <a:r>
              <a:rPr lang="en-US" sz="1800" dirty="0" err="1"/>
              <a:t>qu’elle</a:t>
            </a:r>
            <a:r>
              <a:rPr lang="en-US" sz="1800" dirty="0"/>
              <a:t> </a:t>
            </a:r>
            <a:r>
              <a:rPr lang="en-US" sz="1800" dirty="0" err="1"/>
              <a:t>serait</a:t>
            </a:r>
            <a:r>
              <a:rPr lang="en-US" sz="1800" dirty="0"/>
              <a:t>, </a:t>
            </a:r>
            <a:r>
              <a:rPr lang="en-US" sz="1800" dirty="0" err="1"/>
              <a:t>selon</a:t>
            </a:r>
            <a:r>
              <a:rPr lang="en-US" sz="1800" dirty="0"/>
              <a:t> </a:t>
            </a:r>
            <a:r>
              <a:rPr lang="en-US" sz="1800" dirty="0" err="1"/>
              <a:t>certaines</a:t>
            </a:r>
            <a:r>
              <a:rPr lang="en-US" sz="1800" dirty="0"/>
              <a:t> études, susceptible </a:t>
            </a:r>
            <a:r>
              <a:rPr lang="en-US" sz="1800" dirty="0" err="1"/>
              <a:t>d’entraîner</a:t>
            </a:r>
            <a:r>
              <a:rPr lang="en-US" sz="1800" dirty="0"/>
              <a:t> un </a:t>
            </a:r>
            <a:r>
              <a:rPr lang="en-US" sz="1800" dirty="0" err="1"/>
              <a:t>biais</a:t>
            </a:r>
            <a:r>
              <a:rPr lang="en-US" sz="1800" dirty="0"/>
              <a:t> de genre. </a:t>
            </a:r>
          </a:p>
          <a:p>
            <a:pPr marL="0" indent="0">
              <a:spcAft>
                <a:spcPts val="600"/>
              </a:spcAft>
              <a:buNone/>
            </a:pPr>
            <a:r>
              <a:rPr lang="en-US" sz="1800" dirty="0"/>
              <a:t>Il a </a:t>
            </a:r>
            <a:r>
              <a:rPr lang="en-US" sz="1800" dirty="0" err="1"/>
              <a:t>été</a:t>
            </a:r>
            <a:r>
              <a:rPr lang="en-US" sz="1800" dirty="0"/>
              <a:t> </a:t>
            </a:r>
            <a:r>
              <a:rPr lang="en-US" sz="1800" dirty="0" err="1"/>
              <a:t>rapporté</a:t>
            </a:r>
            <a:r>
              <a:rPr lang="en-US" sz="1800" dirty="0"/>
              <a:t> par </a:t>
            </a:r>
            <a:r>
              <a:rPr lang="en-US" sz="1800" dirty="0" err="1"/>
              <a:t>plusieurs</a:t>
            </a:r>
            <a:r>
              <a:rPr lang="en-US" sz="1800" dirty="0"/>
              <a:t> auteurs que : </a:t>
            </a:r>
          </a:p>
          <a:p>
            <a:pPr lvl="1">
              <a:spcAft>
                <a:spcPts val="600"/>
              </a:spcAft>
              <a:buFont typeface="Wingdings" pitchFamily="2" charset="2"/>
              <a:buChar char="v"/>
            </a:pPr>
            <a:r>
              <a:rPr lang="en-US" sz="1800" dirty="0"/>
              <a:t>les QCM </a:t>
            </a:r>
            <a:r>
              <a:rPr lang="en-US" sz="1800" dirty="0" err="1"/>
              <a:t>favoriseraient</a:t>
            </a:r>
            <a:r>
              <a:rPr lang="en-US" sz="1800" dirty="0"/>
              <a:t> les garçons,</a:t>
            </a:r>
          </a:p>
          <a:p>
            <a:pPr lvl="1">
              <a:spcAft>
                <a:spcPts val="600"/>
              </a:spcAft>
              <a:buFont typeface="Wingdings" pitchFamily="2" charset="2"/>
              <a:buChar char="v"/>
            </a:pPr>
            <a:r>
              <a:rPr lang="en-US" sz="1800" dirty="0"/>
              <a:t>les questions ouvertes (QO) </a:t>
            </a:r>
            <a:r>
              <a:rPr lang="en-US" sz="1800" dirty="0" err="1"/>
              <a:t>favoriseraient</a:t>
            </a:r>
            <a:r>
              <a:rPr lang="en-US" sz="1800" dirty="0"/>
              <a:t> les filles. </a:t>
            </a:r>
          </a:p>
          <a:p>
            <a:pPr marL="0" indent="0">
              <a:spcAft>
                <a:spcPts val="600"/>
              </a:spcAft>
              <a:buNone/>
            </a:pPr>
            <a:r>
              <a:rPr lang="en-US" sz="1800" dirty="0" err="1"/>
              <a:t>Cependant</a:t>
            </a:r>
            <a:r>
              <a:rPr lang="en-US" sz="1800" dirty="0"/>
              <a:t>, les </a:t>
            </a:r>
            <a:r>
              <a:rPr lang="en-US" sz="1800" dirty="0" err="1"/>
              <a:t>résultats</a:t>
            </a:r>
            <a:r>
              <a:rPr lang="en-US" sz="1800" dirty="0"/>
              <a:t> ne </a:t>
            </a:r>
            <a:r>
              <a:rPr lang="en-US" sz="1800" dirty="0" err="1"/>
              <a:t>sont</a:t>
            </a:r>
            <a:r>
              <a:rPr lang="en-US" sz="1800" dirty="0"/>
              <a:t> pas </a:t>
            </a:r>
            <a:r>
              <a:rPr lang="en-US" sz="1800" dirty="0" err="1"/>
              <a:t>toujours</a:t>
            </a:r>
            <a:r>
              <a:rPr lang="en-US" sz="1800" dirty="0"/>
              <a:t> </a:t>
            </a:r>
            <a:r>
              <a:rPr lang="en-US" sz="1800" dirty="0" err="1"/>
              <a:t>uniformes</a:t>
            </a:r>
            <a:r>
              <a:rPr lang="en-US" sz="1800" dirty="0"/>
              <a:t>. </a:t>
            </a:r>
          </a:p>
          <a:p>
            <a:pPr marL="0" indent="0">
              <a:spcAft>
                <a:spcPts val="600"/>
              </a:spcAft>
              <a:buNone/>
            </a:pPr>
            <a:r>
              <a:rPr lang="en-US" sz="1800" dirty="0">
                <a:solidFill>
                  <a:srgbClr val="FF0000"/>
                </a:solidFill>
                <a:sym typeface="Wingdings" pitchFamily="2" charset="2"/>
              </a:rPr>
              <a:t> </a:t>
            </a:r>
            <a:r>
              <a:rPr lang="en-US" sz="1800" dirty="0">
                <a:solidFill>
                  <a:srgbClr val="FF0000"/>
                </a:solidFill>
              </a:rPr>
              <a:t>La recherche </a:t>
            </a:r>
            <a:r>
              <a:rPr lang="en-US" sz="1800" dirty="0" err="1">
                <a:solidFill>
                  <a:srgbClr val="FF0000"/>
                </a:solidFill>
              </a:rPr>
              <a:t>s’intéresse</a:t>
            </a:r>
            <a:r>
              <a:rPr lang="en-US" sz="1800" dirty="0">
                <a:solidFill>
                  <a:srgbClr val="FF0000"/>
                </a:solidFill>
              </a:rPr>
              <a:t> de manière </a:t>
            </a:r>
            <a:r>
              <a:rPr lang="en-US" sz="1800" dirty="0" err="1">
                <a:solidFill>
                  <a:srgbClr val="FF0000"/>
                </a:solidFill>
              </a:rPr>
              <a:t>croissante</a:t>
            </a:r>
            <a:r>
              <a:rPr lang="en-US" sz="1800" dirty="0">
                <a:solidFill>
                  <a:srgbClr val="FF0000"/>
                </a:solidFill>
              </a:rPr>
              <a:t> </a:t>
            </a:r>
            <a:r>
              <a:rPr lang="en-US" sz="1800" dirty="0" err="1">
                <a:solidFill>
                  <a:srgbClr val="FF0000"/>
                </a:solidFill>
              </a:rPr>
              <a:t>à</a:t>
            </a:r>
            <a:r>
              <a:rPr lang="en-US" sz="1800" dirty="0">
                <a:solidFill>
                  <a:srgbClr val="FF0000"/>
                </a:solidFill>
              </a:rPr>
              <a:t> </a:t>
            </a:r>
            <a:r>
              <a:rPr lang="en-US" sz="1800" dirty="0" err="1">
                <a:solidFill>
                  <a:srgbClr val="FF0000"/>
                </a:solidFill>
              </a:rPr>
              <a:t>l’impact</a:t>
            </a:r>
            <a:r>
              <a:rPr lang="en-US" sz="1800" dirty="0">
                <a:solidFill>
                  <a:srgbClr val="FF0000"/>
                </a:solidFill>
              </a:rPr>
              <a:t> des </a:t>
            </a:r>
            <a:r>
              <a:rPr lang="en-US" sz="1800" dirty="0" err="1">
                <a:solidFill>
                  <a:srgbClr val="FF0000"/>
                </a:solidFill>
              </a:rPr>
              <a:t>modalités</a:t>
            </a:r>
            <a:r>
              <a:rPr lang="en-US" sz="1800" dirty="0">
                <a:solidFill>
                  <a:srgbClr val="FF0000"/>
                </a:solidFill>
              </a:rPr>
              <a:t> de </a:t>
            </a:r>
            <a:r>
              <a:rPr lang="en-US" sz="1800" dirty="0" err="1">
                <a:solidFill>
                  <a:srgbClr val="FF0000"/>
                </a:solidFill>
              </a:rPr>
              <a:t>questionnement</a:t>
            </a:r>
            <a:r>
              <a:rPr lang="en-US" sz="1800" dirty="0">
                <a:solidFill>
                  <a:srgbClr val="FF0000"/>
                </a:solidFill>
              </a:rPr>
              <a:t>  sur </a:t>
            </a:r>
            <a:r>
              <a:rPr lang="en-US" sz="1800" dirty="0" err="1">
                <a:solidFill>
                  <a:srgbClr val="FF0000"/>
                </a:solidFill>
              </a:rPr>
              <a:t>certains</a:t>
            </a:r>
            <a:r>
              <a:rPr lang="en-US" sz="1800" dirty="0">
                <a:solidFill>
                  <a:srgbClr val="FF0000"/>
                </a:solidFill>
              </a:rPr>
              <a:t> </a:t>
            </a:r>
            <a:r>
              <a:rPr lang="en-US" sz="1800" dirty="0" err="1">
                <a:solidFill>
                  <a:srgbClr val="FF0000"/>
                </a:solidFill>
              </a:rPr>
              <a:t>groupes</a:t>
            </a:r>
            <a:r>
              <a:rPr lang="en-US" sz="1800" dirty="0">
                <a:solidFill>
                  <a:srgbClr val="FF0000"/>
                </a:solidFill>
              </a:rPr>
              <a:t> </a:t>
            </a:r>
            <a:r>
              <a:rPr lang="en-US" sz="1800" dirty="0" err="1">
                <a:solidFill>
                  <a:srgbClr val="FF0000"/>
                </a:solidFill>
              </a:rPr>
              <a:t>spécifiques</a:t>
            </a:r>
            <a:r>
              <a:rPr lang="en-US" sz="1800" dirty="0">
                <a:solidFill>
                  <a:srgbClr val="FF0000"/>
                </a:solidFill>
              </a:rPr>
              <a:t> </a:t>
            </a:r>
            <a:r>
              <a:rPr lang="en-US" sz="1800" dirty="0" err="1">
                <a:solidFill>
                  <a:srgbClr val="FF0000"/>
                </a:solidFill>
              </a:rPr>
              <a:t>d’étudiants</a:t>
            </a:r>
            <a:r>
              <a:rPr lang="en-US" sz="1800" dirty="0">
                <a:solidFill>
                  <a:srgbClr val="FF0000"/>
                </a:solidFill>
              </a:rPr>
              <a:t>.  </a:t>
            </a:r>
          </a:p>
        </p:txBody>
      </p:sp>
      <p:sp>
        <p:nvSpPr>
          <p:cNvPr id="3" name="Rectangle 2">
            <a:extLst>
              <a:ext uri="{FF2B5EF4-FFF2-40B4-BE49-F238E27FC236}">
                <a16:creationId xmlns:a16="http://schemas.microsoft.com/office/drawing/2014/main" id="{CE853E3A-E388-1443-B06D-A74E3880EFDE}"/>
              </a:ext>
            </a:extLst>
          </p:cNvPr>
          <p:cNvSpPr/>
          <p:nvPr/>
        </p:nvSpPr>
        <p:spPr>
          <a:xfrm>
            <a:off x="4958178" y="6458570"/>
            <a:ext cx="671780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Declerck</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S. (2010) ; Hartley, </a:t>
            </a: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Betts</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&amp; Murray, (2007) ; </a:t>
            </a: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Leaver</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R., &amp; van </a:t>
            </a: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Walbeek</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 (2006) </a:t>
            </a:r>
          </a:p>
        </p:txBody>
      </p:sp>
      <p:sp>
        <p:nvSpPr>
          <p:cNvPr id="21" name="Rectangle 20">
            <a:extLst>
              <a:ext uri="{FF2B5EF4-FFF2-40B4-BE49-F238E27FC236}">
                <a16:creationId xmlns:a16="http://schemas.microsoft.com/office/drawing/2014/main" id="{DF60F470-64C2-1843-9137-69C0F0D02E70}"/>
              </a:ext>
            </a:extLst>
          </p:cNvPr>
          <p:cNvSpPr/>
          <p:nvPr/>
        </p:nvSpPr>
        <p:spPr>
          <a:xfrm>
            <a:off x="5269079" y="326722"/>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Certaines </a:t>
            </a:r>
            <a:r>
              <a:rPr kumimoji="0" lang="fr-BE"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modalités</a:t>
            </a: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peuvent-elles favoriser certains groupes d’étudiants, à savoir les garçons ou les filles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73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17" name="Rectangle 16">
            <a:extLst>
              <a:ext uri="{FF2B5EF4-FFF2-40B4-BE49-F238E27FC236}">
                <a16:creationId xmlns:a16="http://schemas.microsoft.com/office/drawing/2014/main" id="{F0C7CF61-20FE-5348-9FD6-4E4D3AF78C80}"/>
              </a:ext>
            </a:extLst>
          </p:cNvPr>
          <p:cNvSpPr/>
          <p:nvPr/>
        </p:nvSpPr>
        <p:spPr>
          <a:xfrm>
            <a:off x="5269079" y="121242"/>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Le type d’</a:t>
            </a:r>
            <a:r>
              <a:rPr kumimoji="0" lang="fr-BE"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items</a:t>
            </a: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utilisé peut-il favoriser certains groupes d’étudiants, à savoir les garçons ou les filles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Espace réservé du contenu 2">
            <a:extLst>
              <a:ext uri="{FF2B5EF4-FFF2-40B4-BE49-F238E27FC236}">
                <a16:creationId xmlns:a16="http://schemas.microsoft.com/office/drawing/2014/main" id="{296645F9-468F-CD45-BB46-F4F1119B03D5}"/>
              </a:ext>
            </a:extLst>
          </p:cNvPr>
          <p:cNvSpPr>
            <a:spLocks noGrp="1"/>
          </p:cNvSpPr>
          <p:nvPr>
            <p:ph idx="1"/>
          </p:nvPr>
        </p:nvSpPr>
        <p:spPr>
          <a:xfrm>
            <a:off x="4634630" y="1475087"/>
            <a:ext cx="7202466" cy="5405048"/>
          </a:xfrm>
        </p:spPr>
        <p:txBody>
          <a:bodyPr anchor="ctr">
            <a:normAutofit/>
          </a:bodyPr>
          <a:lstStyle/>
          <a:p>
            <a:pPr marL="0" indent="0">
              <a:spcAft>
                <a:spcPts val="600"/>
              </a:spcAft>
              <a:buNone/>
            </a:pPr>
            <a:r>
              <a:rPr lang="en-US" sz="1800" b="1" i="1" dirty="0"/>
              <a:t>La </a:t>
            </a:r>
            <a:r>
              <a:rPr lang="en-US" sz="1800" b="1" i="1" dirty="0" err="1"/>
              <a:t>catégorie</a:t>
            </a:r>
            <a:r>
              <a:rPr lang="en-US" sz="1800" b="1" i="1" dirty="0"/>
              <a:t> de performance </a:t>
            </a:r>
            <a:r>
              <a:rPr lang="en-US" sz="1800" b="1" i="1" dirty="0" err="1"/>
              <a:t>visées</a:t>
            </a:r>
            <a:r>
              <a:rPr lang="en-US" sz="1800" b="1" i="1" dirty="0"/>
              <a:t> </a:t>
            </a:r>
            <a:r>
              <a:rPr lang="en-US" sz="1400" b="1" i="1" dirty="0"/>
              <a:t>(étude </a:t>
            </a:r>
            <a:r>
              <a:rPr lang="en-US" sz="1400" b="1" i="1" dirty="0" err="1"/>
              <a:t>principalement</a:t>
            </a:r>
            <a:r>
              <a:rPr lang="en-US" sz="1400" b="1" i="1" dirty="0"/>
              <a:t> </a:t>
            </a:r>
            <a:r>
              <a:rPr lang="en-US" sz="1400" b="1" i="1" dirty="0" err="1"/>
              <a:t>en</a:t>
            </a:r>
            <a:r>
              <a:rPr lang="en-US" sz="1400" b="1" i="1" dirty="0"/>
              <a:t> micro-</a:t>
            </a:r>
            <a:r>
              <a:rPr lang="en-US" sz="1400" b="1" i="1" dirty="0" err="1"/>
              <a:t>économie</a:t>
            </a:r>
            <a:r>
              <a:rPr lang="en-US" sz="1400" b="1" i="1" dirty="0"/>
              <a:t>)</a:t>
            </a:r>
          </a:p>
          <a:p>
            <a:pPr marL="0" indent="0">
              <a:spcAft>
                <a:spcPts val="600"/>
              </a:spcAft>
              <a:buNone/>
            </a:pPr>
            <a:r>
              <a:rPr lang="en-US" sz="1700" i="1" dirty="0"/>
              <a:t>{…} shows is that as questions move up on Bloom’s hierarchy, female students are performing increasingly poorly. </a:t>
            </a:r>
          </a:p>
          <a:p>
            <a:pPr marL="0" indent="0">
              <a:spcAft>
                <a:spcPts val="600"/>
              </a:spcAft>
              <a:buNone/>
            </a:pPr>
            <a:r>
              <a:rPr lang="en-US" sz="1700" i="1" dirty="0"/>
              <a:t>Should MCQs. test at higher levels on Bloom’s hierarchy, this study suggests that the “gender bias” will be exacerbated.</a:t>
            </a:r>
          </a:p>
          <a:p>
            <a:pPr marL="0" indent="0" algn="r">
              <a:spcAft>
                <a:spcPts val="600"/>
              </a:spcAft>
              <a:buNone/>
            </a:pPr>
            <a:r>
              <a:rPr lang="en-US" sz="1700" dirty="0"/>
              <a:t>Leaver, R., &amp; van </a:t>
            </a:r>
            <a:r>
              <a:rPr lang="en-US" sz="1700" dirty="0" err="1"/>
              <a:t>Walbeek</a:t>
            </a:r>
            <a:r>
              <a:rPr lang="en-US" sz="1700" dirty="0"/>
              <a:t>, C. (2006)</a:t>
            </a:r>
          </a:p>
          <a:p>
            <a:pPr marL="0" indent="0">
              <a:spcAft>
                <a:spcPts val="600"/>
              </a:spcAft>
              <a:buNone/>
            </a:pPr>
            <a:r>
              <a:rPr lang="en-US" sz="1700" dirty="0"/>
              <a:t>Les garçons </a:t>
            </a:r>
            <a:r>
              <a:rPr lang="en-US" sz="1700" dirty="0" err="1"/>
              <a:t>obtenaient</a:t>
            </a:r>
            <a:r>
              <a:rPr lang="en-US" sz="1700" dirty="0"/>
              <a:t> de </a:t>
            </a:r>
            <a:r>
              <a:rPr lang="en-US" sz="1700" dirty="0" err="1"/>
              <a:t>meilleurs</a:t>
            </a:r>
            <a:r>
              <a:rPr lang="en-US" sz="1700" dirty="0"/>
              <a:t> </a:t>
            </a:r>
            <a:r>
              <a:rPr lang="en-US" sz="1700" dirty="0" err="1"/>
              <a:t>résultats</a:t>
            </a:r>
            <a:r>
              <a:rPr lang="en-US" sz="1700" dirty="0"/>
              <a:t> dans la </a:t>
            </a:r>
            <a:r>
              <a:rPr lang="en-US" sz="1700" dirty="0" err="1"/>
              <a:t>majorite</a:t>
            </a:r>
            <a:r>
              <a:rPr lang="en-US" sz="1700" dirty="0"/>
              <a:t>́ des questions qui </a:t>
            </a:r>
            <a:r>
              <a:rPr lang="en-US" sz="1700" dirty="0" err="1"/>
              <a:t>étaient</a:t>
            </a:r>
            <a:r>
              <a:rPr lang="en-US" sz="1700" dirty="0"/>
              <a:t> " </a:t>
            </a:r>
            <a:r>
              <a:rPr lang="en-US" sz="1700" dirty="0" err="1"/>
              <a:t>classées</a:t>
            </a:r>
            <a:r>
              <a:rPr lang="en-US" sz="1700" dirty="0"/>
              <a:t> dans les </a:t>
            </a:r>
            <a:r>
              <a:rPr lang="en-US" sz="1700" dirty="0" err="1"/>
              <a:t>niveaux</a:t>
            </a:r>
            <a:r>
              <a:rPr lang="en-US" sz="1700" dirty="0"/>
              <a:t> </a:t>
            </a:r>
            <a:r>
              <a:rPr lang="en-US" sz="1700" dirty="0" err="1"/>
              <a:t>cognitifs</a:t>
            </a:r>
            <a:r>
              <a:rPr lang="en-US" sz="1700" dirty="0"/>
              <a:t> </a:t>
            </a:r>
            <a:r>
              <a:rPr lang="en-US" sz="1700" dirty="0" err="1"/>
              <a:t>supérieurs</a:t>
            </a:r>
            <a:r>
              <a:rPr lang="en-US" sz="1700" dirty="0"/>
              <a:t> de la </a:t>
            </a:r>
            <a:r>
              <a:rPr lang="en-US" sz="1700" dirty="0" err="1"/>
              <a:t>taxonomie</a:t>
            </a:r>
            <a:r>
              <a:rPr lang="en-US" sz="1700" dirty="0"/>
              <a:t> de Bloom ". </a:t>
            </a:r>
          </a:p>
          <a:p>
            <a:pPr marL="0" indent="0" algn="r">
              <a:spcAft>
                <a:spcPts val="600"/>
              </a:spcAft>
              <a:buNone/>
            </a:pPr>
            <a:r>
              <a:rPr lang="en-US" sz="1700" dirty="0"/>
              <a:t>Buck et al. (2002) </a:t>
            </a:r>
          </a:p>
          <a:p>
            <a:pPr marL="0" indent="0">
              <a:spcAft>
                <a:spcPts val="600"/>
              </a:spcAft>
              <a:buNone/>
            </a:pPr>
            <a:r>
              <a:rPr lang="en-US" sz="1700" i="1" dirty="0"/>
              <a:t>For performance on application questions, the results show a positive gender {…} </a:t>
            </a:r>
            <a:r>
              <a:rPr lang="en-US" sz="1700" dirty="0"/>
              <a:t>effect</a:t>
            </a:r>
            <a:r>
              <a:rPr lang="en-US" sz="1700" i="1" dirty="0"/>
              <a:t>. This positive gender effect means that women performed significantly better than men on application questions. Applications can be considered as the most difficult questions that have been posed on the exam. </a:t>
            </a:r>
          </a:p>
          <a:p>
            <a:pPr marL="0" indent="0" algn="r">
              <a:spcAft>
                <a:spcPts val="600"/>
              </a:spcAft>
              <a:buNone/>
            </a:pPr>
            <a:r>
              <a:rPr lang="en-US" sz="1700" dirty="0" err="1"/>
              <a:t>Dejonckheere</a:t>
            </a:r>
            <a:r>
              <a:rPr lang="en-US" sz="1700" dirty="0"/>
              <a:t>, D. (2017)</a:t>
            </a:r>
          </a:p>
          <a:p>
            <a:pPr marL="0" indent="0">
              <a:spcAft>
                <a:spcPts val="600"/>
              </a:spcAft>
              <a:buNone/>
            </a:pPr>
            <a:endParaRPr lang="en-US" sz="1700" dirty="0"/>
          </a:p>
        </p:txBody>
      </p:sp>
    </p:spTree>
    <p:extLst>
      <p:ext uri="{BB962C8B-B14F-4D97-AF65-F5344CB8AC3E}">
        <p14:creationId xmlns:p14="http://schemas.microsoft.com/office/powerpoint/2010/main" val="231037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17" name="Rectangle 16">
            <a:extLst>
              <a:ext uri="{FF2B5EF4-FFF2-40B4-BE49-F238E27FC236}">
                <a16:creationId xmlns:a16="http://schemas.microsoft.com/office/drawing/2014/main" id="{F0C7CF61-20FE-5348-9FD6-4E4D3AF78C80}"/>
              </a:ext>
            </a:extLst>
          </p:cNvPr>
          <p:cNvSpPr/>
          <p:nvPr/>
        </p:nvSpPr>
        <p:spPr>
          <a:xfrm>
            <a:off x="5269079" y="326722"/>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Le type d’</a:t>
            </a:r>
            <a:r>
              <a:rPr kumimoji="0" lang="fr-BE"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items</a:t>
            </a: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utilisé peut-il favoriser certains groupes d’étudiants, à savoir les garçons ou les filles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Espace réservé du contenu 2">
            <a:extLst>
              <a:ext uri="{FF2B5EF4-FFF2-40B4-BE49-F238E27FC236}">
                <a16:creationId xmlns:a16="http://schemas.microsoft.com/office/drawing/2014/main" id="{296645F9-468F-CD45-BB46-F4F1119B03D5}"/>
              </a:ext>
            </a:extLst>
          </p:cNvPr>
          <p:cNvSpPr>
            <a:spLocks noGrp="1"/>
          </p:cNvSpPr>
          <p:nvPr>
            <p:ph idx="1"/>
          </p:nvPr>
        </p:nvSpPr>
        <p:spPr>
          <a:xfrm>
            <a:off x="5041907" y="1299773"/>
            <a:ext cx="6538090" cy="5039378"/>
          </a:xfrm>
        </p:spPr>
        <p:txBody>
          <a:bodyPr anchor="ctr">
            <a:normAutofit/>
          </a:bodyPr>
          <a:lstStyle/>
          <a:p>
            <a:pPr marL="0" indent="0">
              <a:spcAft>
                <a:spcPts val="600"/>
              </a:spcAft>
              <a:buNone/>
            </a:pPr>
            <a:r>
              <a:rPr lang="en-US" sz="1800" b="1" i="1" dirty="0"/>
              <a:t>Le </a:t>
            </a:r>
            <a:r>
              <a:rPr lang="en-US" sz="1800" b="1" i="1" dirty="0" err="1"/>
              <a:t>contenu</a:t>
            </a:r>
            <a:endParaRPr lang="en-US" sz="1800" b="1" i="1" dirty="0"/>
          </a:p>
          <a:p>
            <a:pPr marL="0" indent="0">
              <a:spcAft>
                <a:spcPts val="600"/>
              </a:spcAft>
              <a:buNone/>
            </a:pPr>
            <a:r>
              <a:rPr lang="en-US" sz="1800" dirty="0"/>
              <a:t>Les filles </a:t>
            </a:r>
            <a:r>
              <a:rPr lang="en-US" sz="1800" dirty="0" err="1"/>
              <a:t>ont</a:t>
            </a:r>
            <a:r>
              <a:rPr lang="en-US" sz="1800" dirty="0"/>
              <a:t> plus de </a:t>
            </a:r>
            <a:r>
              <a:rPr lang="en-US" sz="1800" dirty="0" err="1"/>
              <a:t>difficultés</a:t>
            </a:r>
            <a:r>
              <a:rPr lang="en-US" sz="1800" dirty="0"/>
              <a:t> avec les questions </a:t>
            </a:r>
            <a:r>
              <a:rPr lang="en-US" sz="1800" dirty="0" err="1"/>
              <a:t>impliquant</a:t>
            </a:r>
            <a:r>
              <a:rPr lang="en-US" sz="1800" dirty="0"/>
              <a:t> des </a:t>
            </a:r>
            <a:r>
              <a:rPr lang="en-US" sz="1800" dirty="0" err="1"/>
              <a:t>compétences</a:t>
            </a:r>
            <a:r>
              <a:rPr lang="en-US" sz="1800" dirty="0"/>
              <a:t> </a:t>
            </a:r>
            <a:r>
              <a:rPr lang="en-US" sz="1800" dirty="0" err="1"/>
              <a:t>numériques</a:t>
            </a:r>
            <a:r>
              <a:rPr lang="en-US" sz="1800" dirty="0"/>
              <a:t>, </a:t>
            </a:r>
            <a:r>
              <a:rPr lang="en-US" sz="1800" dirty="0" err="1"/>
              <a:t>spatiales</a:t>
            </a:r>
            <a:r>
              <a:rPr lang="en-US" sz="1800" dirty="0"/>
              <a:t> </a:t>
            </a:r>
            <a:r>
              <a:rPr lang="en-US" sz="1800" dirty="0" err="1"/>
              <a:t>ou</a:t>
            </a:r>
            <a:r>
              <a:rPr lang="en-US" sz="1800" dirty="0"/>
              <a:t> de </a:t>
            </a:r>
            <a:r>
              <a:rPr lang="en-US" sz="1800" dirty="0" err="1"/>
              <a:t>raisonnement</a:t>
            </a:r>
            <a:r>
              <a:rPr lang="en-US" sz="1800" dirty="0"/>
              <a:t> </a:t>
            </a:r>
            <a:r>
              <a:rPr lang="en-US" sz="1800" dirty="0" err="1"/>
              <a:t>supérieur</a:t>
            </a:r>
            <a:r>
              <a:rPr lang="en-US" sz="1800" dirty="0"/>
              <a:t>.</a:t>
            </a:r>
          </a:p>
          <a:p>
            <a:pPr marL="0" indent="0" algn="r">
              <a:spcAft>
                <a:spcPts val="600"/>
              </a:spcAft>
              <a:buNone/>
            </a:pPr>
            <a:r>
              <a:rPr lang="en-US" sz="1800" dirty="0" err="1"/>
              <a:t>Walstad</a:t>
            </a:r>
            <a:r>
              <a:rPr lang="en-US" sz="1800" dirty="0"/>
              <a:t> et Robson (1997)</a:t>
            </a:r>
          </a:p>
          <a:p>
            <a:pPr marL="0" indent="0">
              <a:spcAft>
                <a:spcPts val="600"/>
              </a:spcAft>
              <a:buNone/>
            </a:pPr>
            <a:r>
              <a:rPr lang="en-US" sz="1800" dirty="0"/>
              <a:t>{…} </a:t>
            </a:r>
            <a:r>
              <a:rPr lang="en-US" sz="1800" i="1" dirty="0"/>
              <a:t>females are at a significant disadvantage in quantitative and graphical questions.</a:t>
            </a:r>
          </a:p>
          <a:p>
            <a:pPr marL="0" indent="0" algn="r">
              <a:spcAft>
                <a:spcPts val="600"/>
              </a:spcAft>
              <a:buNone/>
            </a:pPr>
            <a:r>
              <a:rPr lang="en-US" sz="1800" dirty="0"/>
              <a:t>Leaver, R., &amp; van </a:t>
            </a:r>
            <a:r>
              <a:rPr lang="en-US" sz="1800" dirty="0" err="1"/>
              <a:t>Walbeek</a:t>
            </a:r>
            <a:r>
              <a:rPr lang="en-US" sz="1800" dirty="0"/>
              <a:t>, C. (2006)</a:t>
            </a:r>
          </a:p>
          <a:p>
            <a:pPr marL="0" indent="0" algn="r">
              <a:spcAft>
                <a:spcPts val="600"/>
              </a:spcAft>
              <a:buNone/>
            </a:pPr>
            <a:endParaRPr lang="en-US" sz="1800" dirty="0"/>
          </a:p>
          <a:p>
            <a:pPr marL="0" indent="0" algn="ctr">
              <a:spcAft>
                <a:spcPts val="600"/>
              </a:spcAft>
              <a:buNone/>
            </a:pPr>
            <a:r>
              <a:rPr lang="en-US" sz="1800" dirty="0"/>
              <a:t>Pour </a:t>
            </a:r>
            <a:r>
              <a:rPr lang="en-US" sz="1800" dirty="0" err="1"/>
              <a:t>vérifier</a:t>
            </a:r>
            <a:r>
              <a:rPr lang="en-US" sz="1800" dirty="0"/>
              <a:t> </a:t>
            </a:r>
            <a:r>
              <a:rPr lang="en-US" sz="1800" dirty="0" err="1"/>
              <a:t>cela</a:t>
            </a:r>
            <a:r>
              <a:rPr lang="en-US" sz="1800" dirty="0"/>
              <a:t>, les </a:t>
            </a:r>
            <a:r>
              <a:rPr lang="en-US" sz="1800" u="sng" dirty="0"/>
              <a:t>Differential Item Functioning (DIF). </a:t>
            </a:r>
            <a:br>
              <a:rPr lang="en-US" sz="1800" dirty="0"/>
            </a:br>
            <a:r>
              <a:rPr lang="en-US" sz="1800" dirty="0"/>
              <a:t>It’s a statistical characteristic of an item that shows the extent to which the item might be measuring different abilities for members of separate subgroups. </a:t>
            </a:r>
          </a:p>
        </p:txBody>
      </p:sp>
    </p:spTree>
    <p:extLst>
      <p:ext uri="{BB962C8B-B14F-4D97-AF65-F5344CB8AC3E}">
        <p14:creationId xmlns:p14="http://schemas.microsoft.com/office/powerpoint/2010/main" val="340582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17" name="Rectangle 16">
            <a:extLst>
              <a:ext uri="{FF2B5EF4-FFF2-40B4-BE49-F238E27FC236}">
                <a16:creationId xmlns:a16="http://schemas.microsoft.com/office/drawing/2014/main" id="{F0C7CF61-20FE-5348-9FD6-4E4D3AF78C80}"/>
              </a:ext>
            </a:extLst>
          </p:cNvPr>
          <p:cNvSpPr/>
          <p:nvPr/>
        </p:nvSpPr>
        <p:spPr>
          <a:xfrm>
            <a:off x="5269079" y="326722"/>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Le </a:t>
            </a:r>
            <a:r>
              <a:rPr kumimoji="0" lang="fr-BE"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barème</a:t>
            </a: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utilisé peut-il favoriser certains groupes d’étudiants, à savoir les garçons ou les filles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Espace réservé du contenu 2">
            <a:extLst>
              <a:ext uri="{FF2B5EF4-FFF2-40B4-BE49-F238E27FC236}">
                <a16:creationId xmlns:a16="http://schemas.microsoft.com/office/drawing/2014/main" id="{296645F9-468F-CD45-BB46-F4F1119B03D5}"/>
              </a:ext>
            </a:extLst>
          </p:cNvPr>
          <p:cNvSpPr>
            <a:spLocks noGrp="1"/>
          </p:cNvSpPr>
          <p:nvPr>
            <p:ph idx="1"/>
          </p:nvPr>
        </p:nvSpPr>
        <p:spPr>
          <a:xfrm>
            <a:off x="5041907" y="1514932"/>
            <a:ext cx="6538090" cy="5039378"/>
          </a:xfrm>
        </p:spPr>
        <p:txBody>
          <a:bodyPr anchor="ctr">
            <a:normAutofit/>
          </a:bodyPr>
          <a:lstStyle/>
          <a:p>
            <a:pPr marL="0" indent="0" algn="ctr">
              <a:spcAft>
                <a:spcPts val="600"/>
              </a:spcAft>
              <a:buNone/>
            </a:pPr>
            <a:r>
              <a:rPr lang="en-US" sz="1800" dirty="0" err="1"/>
              <a:t>L’utilisation</a:t>
            </a:r>
            <a:r>
              <a:rPr lang="en-US" sz="1800" dirty="0"/>
              <a:t> de points </a:t>
            </a:r>
            <a:r>
              <a:rPr lang="en-US" sz="1800" dirty="0" err="1"/>
              <a:t>négatifs</a:t>
            </a:r>
            <a:r>
              <a:rPr lang="en-US" sz="1800" dirty="0"/>
              <a:t> </a:t>
            </a:r>
            <a:r>
              <a:rPr lang="en-US" sz="1800" dirty="0" err="1"/>
              <a:t>favoriserait</a:t>
            </a:r>
            <a:r>
              <a:rPr lang="en-US" sz="1800" dirty="0"/>
              <a:t> </a:t>
            </a:r>
            <a:r>
              <a:rPr lang="en-US" sz="1800" dirty="0" err="1"/>
              <a:t>certains</a:t>
            </a:r>
            <a:r>
              <a:rPr lang="en-US" sz="1800" dirty="0"/>
              <a:t> </a:t>
            </a:r>
            <a:r>
              <a:rPr lang="en-US" sz="1800" dirty="0" err="1"/>
              <a:t>groupes</a:t>
            </a:r>
            <a:r>
              <a:rPr lang="en-US" sz="1800" dirty="0"/>
              <a:t> </a:t>
            </a:r>
            <a:r>
              <a:rPr lang="en-US" sz="1800" dirty="0" err="1"/>
              <a:t>d’étudiants</a:t>
            </a:r>
            <a:r>
              <a:rPr lang="en-US" sz="1800" dirty="0"/>
              <a:t>, </a:t>
            </a:r>
            <a:r>
              <a:rPr lang="en-US" sz="1800" dirty="0" err="1"/>
              <a:t>notamment</a:t>
            </a:r>
            <a:r>
              <a:rPr lang="en-US" sz="1800" dirty="0"/>
              <a:t> les </a:t>
            </a:r>
            <a:r>
              <a:rPr lang="en-US" sz="1800" dirty="0" err="1"/>
              <a:t>étudiants</a:t>
            </a:r>
            <a:r>
              <a:rPr lang="en-US" sz="1800" dirty="0"/>
              <a:t> de </a:t>
            </a:r>
            <a:r>
              <a:rPr lang="en-US" sz="1800" dirty="0" err="1"/>
              <a:t>sexe</a:t>
            </a:r>
            <a:r>
              <a:rPr lang="en-US" sz="1800" dirty="0"/>
              <a:t> </a:t>
            </a:r>
            <a:r>
              <a:rPr lang="en-US" sz="1800" dirty="0" err="1"/>
              <a:t>masculin</a:t>
            </a:r>
            <a:r>
              <a:rPr lang="en-US" sz="1800" dirty="0"/>
              <a:t>.</a:t>
            </a:r>
            <a:endParaRPr lang="en-US" sz="600" i="1" dirty="0"/>
          </a:p>
          <a:p>
            <a:pPr marL="0" indent="0">
              <a:spcAft>
                <a:spcPts val="600"/>
              </a:spcAft>
              <a:buNone/>
            </a:pPr>
            <a:r>
              <a:rPr lang="en-US" sz="1800" b="1" i="1" dirty="0"/>
              <a:t>Risk aversion</a:t>
            </a:r>
          </a:p>
          <a:p>
            <a:pPr marL="0" indent="0">
              <a:spcAft>
                <a:spcPts val="600"/>
              </a:spcAft>
              <a:buNone/>
            </a:pPr>
            <a:r>
              <a:rPr lang="en-US" sz="1800" i="1" dirty="0"/>
              <a:t>Consistently with this prediction, we find that women answered less questions in our exams but the difference in scores between genders was very small and mostly non-significant.</a:t>
            </a:r>
          </a:p>
          <a:p>
            <a:pPr marL="0" indent="0" algn="r">
              <a:spcAft>
                <a:spcPts val="600"/>
              </a:spcAft>
              <a:buNone/>
            </a:pPr>
            <a:r>
              <a:rPr lang="en-US" sz="1800" dirty="0" err="1"/>
              <a:t>Marín</a:t>
            </a:r>
            <a:r>
              <a:rPr lang="en-US" sz="1800" dirty="0"/>
              <a:t>, C., &amp; </a:t>
            </a:r>
            <a:r>
              <a:rPr lang="en-US" sz="1800" dirty="0" err="1"/>
              <a:t>Rosa-García</a:t>
            </a:r>
            <a:r>
              <a:rPr lang="en-US" sz="1800" dirty="0"/>
              <a:t>, A. (2011)</a:t>
            </a:r>
          </a:p>
          <a:p>
            <a:pPr marL="0" indent="0">
              <a:spcAft>
                <a:spcPts val="600"/>
              </a:spcAft>
              <a:buNone/>
            </a:pPr>
            <a:r>
              <a:rPr lang="en-US" sz="1800" dirty="0"/>
              <a:t>Des </a:t>
            </a:r>
            <a:r>
              <a:rPr lang="en-US" sz="1800" dirty="0" err="1"/>
              <a:t>différences</a:t>
            </a:r>
            <a:r>
              <a:rPr lang="en-US" sz="1800" dirty="0"/>
              <a:t> entre les genres dans les performances aux QCM se </a:t>
            </a:r>
            <a:r>
              <a:rPr lang="en-US" sz="1800" dirty="0" err="1"/>
              <a:t>sont</a:t>
            </a:r>
            <a:r>
              <a:rPr lang="en-US" sz="1800" dirty="0"/>
              <a:t> </a:t>
            </a:r>
            <a:r>
              <a:rPr lang="en-US" sz="1800" dirty="0" err="1"/>
              <a:t>produites</a:t>
            </a:r>
            <a:r>
              <a:rPr lang="en-US" sz="1800" dirty="0"/>
              <a:t> avec et sans </a:t>
            </a:r>
            <a:r>
              <a:rPr lang="en-US" sz="1800" dirty="0" err="1"/>
              <a:t>l'utilisation</a:t>
            </a:r>
            <a:r>
              <a:rPr lang="en-US" sz="1800" dirty="0"/>
              <a:t> de points </a:t>
            </a:r>
            <a:r>
              <a:rPr lang="en-US" sz="1800" dirty="0" err="1"/>
              <a:t>négatifs</a:t>
            </a:r>
            <a:r>
              <a:rPr lang="en-US" sz="1800" dirty="0"/>
              <a:t>.</a:t>
            </a:r>
          </a:p>
          <a:p>
            <a:pPr marL="0" indent="0" algn="r">
              <a:spcAft>
                <a:spcPts val="600"/>
              </a:spcAft>
              <a:buNone/>
            </a:pPr>
            <a:r>
              <a:rPr lang="en-US" sz="1800" dirty="0" err="1"/>
              <a:t>Dejonckheere</a:t>
            </a:r>
            <a:r>
              <a:rPr lang="en-US" sz="1800" dirty="0"/>
              <a:t>, D. (2017)</a:t>
            </a:r>
          </a:p>
          <a:p>
            <a:pPr marL="0" indent="0">
              <a:spcAft>
                <a:spcPts val="600"/>
              </a:spcAft>
              <a:buNone/>
            </a:pPr>
            <a:r>
              <a:rPr lang="en-US" sz="1800" dirty="0"/>
              <a:t>Du Plessis &amp; Du Plessis (2007) </a:t>
            </a:r>
            <a:r>
              <a:rPr lang="en-US" sz="1800" dirty="0" err="1"/>
              <a:t>ont</a:t>
            </a:r>
            <a:r>
              <a:rPr lang="en-US" sz="1800" dirty="0"/>
              <a:t> </a:t>
            </a:r>
            <a:r>
              <a:rPr lang="en-US" sz="1800" dirty="0" err="1"/>
              <a:t>trouvés</a:t>
            </a:r>
            <a:r>
              <a:rPr lang="en-US" sz="1800" dirty="0"/>
              <a:t> un </a:t>
            </a:r>
            <a:r>
              <a:rPr lang="en-US" sz="1800" dirty="0" err="1"/>
              <a:t>autre</a:t>
            </a:r>
            <a:r>
              <a:rPr lang="en-US" sz="1800" dirty="0"/>
              <a:t> </a:t>
            </a:r>
            <a:r>
              <a:rPr lang="en-US" sz="1800" dirty="0" err="1"/>
              <a:t>résultat</a:t>
            </a:r>
            <a:r>
              <a:rPr lang="en-US" sz="1800" dirty="0"/>
              <a:t> </a:t>
            </a:r>
            <a:r>
              <a:rPr lang="en-US" sz="1800" dirty="0" err="1"/>
              <a:t>intéressant</a:t>
            </a:r>
            <a:r>
              <a:rPr lang="en-US" sz="1800" dirty="0"/>
              <a:t> : </a:t>
            </a:r>
          </a:p>
          <a:p>
            <a:pPr marL="457200" lvl="1" indent="0">
              <a:spcAft>
                <a:spcPts val="600"/>
              </a:spcAft>
              <a:buNone/>
            </a:pPr>
            <a:r>
              <a:rPr lang="en-US" sz="1700" dirty="0"/>
              <a:t>Une </a:t>
            </a:r>
            <a:r>
              <a:rPr lang="en-US" sz="1700" dirty="0" err="1"/>
              <a:t>différence</a:t>
            </a:r>
            <a:r>
              <a:rPr lang="en-US" sz="1700" dirty="0"/>
              <a:t> significative </a:t>
            </a:r>
            <a:r>
              <a:rPr lang="en-US" sz="1700" dirty="0" err="1"/>
              <a:t>uniquement</a:t>
            </a:r>
            <a:r>
              <a:rPr lang="en-US" sz="1700" dirty="0"/>
              <a:t> </a:t>
            </a:r>
            <a:r>
              <a:rPr lang="en-US" sz="1700" dirty="0" err="1"/>
              <a:t>dans</a:t>
            </a:r>
            <a:r>
              <a:rPr lang="en-US" sz="1700" dirty="0"/>
              <a:t> la </a:t>
            </a:r>
            <a:r>
              <a:rPr lang="en-US" sz="1700" dirty="0" err="1"/>
              <a:t>justesse</a:t>
            </a:r>
            <a:r>
              <a:rPr lang="en-US" sz="1700" dirty="0"/>
              <a:t> des « suppositions». </a:t>
            </a:r>
          </a:p>
        </p:txBody>
      </p:sp>
    </p:spTree>
    <p:extLst>
      <p:ext uri="{BB962C8B-B14F-4D97-AF65-F5344CB8AC3E}">
        <p14:creationId xmlns:p14="http://schemas.microsoft.com/office/powerpoint/2010/main" val="93840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br>
              <a:rPr lang="nl-BE" sz="4000" dirty="0">
                <a:solidFill>
                  <a:srgbClr val="FFFFFF"/>
                </a:solidFill>
              </a:rPr>
            </a:br>
            <a:br>
              <a:rPr lang="nl-BE" sz="4000" dirty="0">
                <a:solidFill>
                  <a:srgbClr val="FFFFFF"/>
                </a:solidFill>
              </a:rPr>
            </a:br>
            <a:r>
              <a:rPr lang="nl-BE" sz="4000" dirty="0">
                <a:solidFill>
                  <a:srgbClr val="FFFFFF"/>
                </a:solidFill>
              </a:rPr>
              <a:t>conclusion</a:t>
            </a:r>
            <a:endParaRPr lang="fr-FR" sz="4000" dirty="0">
              <a:solidFill>
                <a:srgbClr val="FFFFFF"/>
              </a:solidFill>
            </a:endParaRPr>
          </a:p>
        </p:txBody>
      </p:sp>
      <p:sp>
        <p:nvSpPr>
          <p:cNvPr id="19" name="Rectangle 18">
            <a:extLst>
              <a:ext uri="{FF2B5EF4-FFF2-40B4-BE49-F238E27FC236}">
                <a16:creationId xmlns:a16="http://schemas.microsoft.com/office/drawing/2014/main" id="{B83E97E8-BFAB-DD4E-88B0-CA06D1544BD0}"/>
              </a:ext>
            </a:extLst>
          </p:cNvPr>
          <p:cNvSpPr/>
          <p:nvPr/>
        </p:nvSpPr>
        <p:spPr>
          <a:xfrm>
            <a:off x="4499999" y="1484441"/>
            <a:ext cx="72000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t>
            </a: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 Pas de consensus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0C7CF61-20FE-5348-9FD6-4E4D3AF78C80}"/>
              </a:ext>
            </a:extLst>
          </p:cNvPr>
          <p:cNvSpPr/>
          <p:nvPr/>
        </p:nvSpPr>
        <p:spPr>
          <a:xfrm>
            <a:off x="4500000" y="536462"/>
            <a:ext cx="72000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Certaines modalités peuvent-elles favoriser certains groupes d’étudiants, à savoir les garçons ou les filles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A8EE8F0-7910-6341-BAD7-0B5A13DA7B5C}"/>
              </a:ext>
            </a:extLst>
          </p:cNvPr>
          <p:cNvSpPr/>
          <p:nvPr/>
        </p:nvSpPr>
        <p:spPr>
          <a:xfrm>
            <a:off x="4499999" y="1950447"/>
            <a:ext cx="72000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On ne peut toutefois rejeter par défaut que certaines modalités ne favorisent pas certains groupes. </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è"/>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Il est préférable pour limiter ce type de biais de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multiplier les modalités d’évaluation.</a:t>
            </a:r>
          </a:p>
        </p:txBody>
      </p:sp>
      <p:sp>
        <p:nvSpPr>
          <p:cNvPr id="3" name="Rectangle 2">
            <a:extLst>
              <a:ext uri="{FF2B5EF4-FFF2-40B4-BE49-F238E27FC236}">
                <a16:creationId xmlns:a16="http://schemas.microsoft.com/office/drawing/2014/main" id="{F8C7DBCA-F1C0-8F45-8397-F06AC0DD4608}"/>
              </a:ext>
            </a:extLst>
          </p:cNvPr>
          <p:cNvSpPr/>
          <p:nvPr/>
        </p:nvSpPr>
        <p:spPr>
          <a:xfrm>
            <a:off x="4499999" y="4308132"/>
            <a:ext cx="720000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 conclusion est semblable pour le barème d’évaluation, nous ne pouvons exclure la présence d’un léger biais de genre.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 dehors du </a:t>
            </a:r>
            <a:r>
              <a:rPr lang="fr-FR" dirty="0">
                <a:solidFill>
                  <a:prstClr val="black"/>
                </a:solidFill>
                <a:latin typeface="Calibri" panose="020F0502020204030204"/>
              </a:rPr>
              <a:t>genre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les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étudiant.e.s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qui ont une aversion pour le risque peuvent être désavantagés à performance égale par rapport à ceux et celles qui osent davantage. Ceci est dû aux compétences partielles que les étudiants ont. </a:t>
            </a:r>
            <a:r>
              <a:rPr lang="fr-FR" dirty="0">
                <a:solidFill>
                  <a:prstClr val="black"/>
                </a:solidFill>
                <a:latin typeface="Calibri" panose="020F0502020204030204"/>
              </a:rPr>
              <a:t>Dans ce contexte, prendre le risque de répondre en partie au hasard est une stratégie payante. On pallie ce phénomène en adoptant le « standard setting.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83F5DCE-ADCC-C843-ACA7-889492AF5C45}"/>
              </a:ext>
            </a:extLst>
          </p:cNvPr>
          <p:cNvSpPr/>
          <p:nvPr/>
        </p:nvSpPr>
        <p:spPr>
          <a:xfrm>
            <a:off x="4499999" y="3359971"/>
            <a:ext cx="72000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Le </a:t>
            </a:r>
            <a:r>
              <a:rPr kumimoji="0" lang="fr-BE" sz="240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barème</a:t>
            </a: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utilisé peut-il favoriser certains groupes d’étudiants, à savoir les garçons ou les filles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53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 performance</a:t>
            </a:r>
            <a:endParaRPr lang="fr-FR" sz="4000" dirty="0">
              <a:solidFill>
                <a:srgbClr val="FFFFFF"/>
              </a:solidFill>
            </a:endParaRPr>
          </a:p>
        </p:txBody>
      </p:sp>
      <p:pic>
        <p:nvPicPr>
          <p:cNvPr id="15" name="Image 14">
            <a:extLst>
              <a:ext uri="{FF2B5EF4-FFF2-40B4-BE49-F238E27FC236}">
                <a16:creationId xmlns:a16="http://schemas.microsoft.com/office/drawing/2014/main" id="{4DEB898C-B290-E445-9086-DD22E9FE233F}"/>
              </a:ext>
            </a:extLst>
          </p:cNvPr>
          <p:cNvPicPr>
            <a:picLocks noChangeAspect="1"/>
          </p:cNvPicPr>
          <p:nvPr/>
        </p:nvPicPr>
        <p:blipFill>
          <a:blip r:embed="rId3"/>
          <a:stretch>
            <a:fillRect/>
          </a:stretch>
        </p:blipFill>
        <p:spPr>
          <a:xfrm>
            <a:off x="4158139" y="1435100"/>
            <a:ext cx="7829145" cy="4403894"/>
          </a:xfrm>
          <a:prstGeom prst="rect">
            <a:avLst/>
          </a:prstGeom>
        </p:spPr>
      </p:pic>
      <p:sp>
        <p:nvSpPr>
          <p:cNvPr id="13" name="Rectangle : coins arrondis 12">
            <a:extLst>
              <a:ext uri="{FF2B5EF4-FFF2-40B4-BE49-F238E27FC236}">
                <a16:creationId xmlns:a16="http://schemas.microsoft.com/office/drawing/2014/main" id="{84A674FB-5D0E-C84B-88BF-D4CC7F60C418}"/>
              </a:ext>
            </a:extLst>
          </p:cNvPr>
          <p:cNvSpPr/>
          <p:nvPr/>
        </p:nvSpPr>
        <p:spPr>
          <a:xfrm>
            <a:off x="7095393" y="4889572"/>
            <a:ext cx="2136531" cy="513778"/>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317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 performance, la tâche, la compétence</a:t>
            </a:r>
            <a:endParaRPr lang="fr-FR" sz="4000" dirty="0">
              <a:solidFill>
                <a:srgbClr val="FFFFFF"/>
              </a:solidFill>
            </a:endParaRPr>
          </a:p>
        </p:txBody>
      </p:sp>
      <p:pic>
        <p:nvPicPr>
          <p:cNvPr id="13" name="Image 12">
            <a:extLst>
              <a:ext uri="{FF2B5EF4-FFF2-40B4-BE49-F238E27FC236}">
                <a16:creationId xmlns:a16="http://schemas.microsoft.com/office/drawing/2014/main" id="{161DEA5A-EC74-9D49-8A2C-B97C3A873286}"/>
              </a:ext>
            </a:extLst>
          </p:cNvPr>
          <p:cNvPicPr>
            <a:picLocks noChangeAspect="1"/>
          </p:cNvPicPr>
          <p:nvPr/>
        </p:nvPicPr>
        <p:blipFill>
          <a:blip r:embed="rId3"/>
          <a:stretch>
            <a:fillRect/>
          </a:stretch>
        </p:blipFill>
        <p:spPr>
          <a:xfrm>
            <a:off x="4709785" y="1605280"/>
            <a:ext cx="6807200" cy="2057400"/>
          </a:xfrm>
          <a:prstGeom prst="rect">
            <a:avLst/>
          </a:prstGeom>
        </p:spPr>
      </p:pic>
    </p:spTree>
    <p:extLst>
      <p:ext uri="{BB962C8B-B14F-4D97-AF65-F5344CB8AC3E}">
        <p14:creationId xmlns:p14="http://schemas.microsoft.com/office/powerpoint/2010/main" val="217010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282222" y="586855"/>
            <a:ext cx="3385866" cy="3387497"/>
          </a:xfrm>
        </p:spPr>
        <p:txBody>
          <a:bodyPr anchor="b">
            <a:normAutofit/>
          </a:bodyPr>
          <a:lstStyle/>
          <a:p>
            <a:pPr algn="r"/>
            <a:r>
              <a:rPr lang="nl-BE" sz="4000" dirty="0">
                <a:solidFill>
                  <a:srgbClr val="FFFFFF"/>
                </a:solidFill>
              </a:rPr>
              <a:t>La performance : quid du genre ?</a:t>
            </a:r>
            <a:endParaRPr lang="fr-FR" sz="4000" dirty="0">
              <a:solidFill>
                <a:srgbClr val="FFFFFF"/>
              </a:solidFill>
            </a:endParaRPr>
          </a:p>
        </p:txBody>
      </p:sp>
      <p:pic>
        <p:nvPicPr>
          <p:cNvPr id="11" name="Image 10">
            <a:extLst>
              <a:ext uri="{FF2B5EF4-FFF2-40B4-BE49-F238E27FC236}">
                <a16:creationId xmlns:a16="http://schemas.microsoft.com/office/drawing/2014/main" id="{F7A7321D-8728-EA47-99EB-36BB131F4E7A}"/>
              </a:ext>
            </a:extLst>
          </p:cNvPr>
          <p:cNvPicPr>
            <a:picLocks noChangeAspect="1"/>
          </p:cNvPicPr>
          <p:nvPr/>
        </p:nvPicPr>
        <p:blipFill>
          <a:blip r:embed="rId3"/>
          <a:stretch>
            <a:fillRect/>
          </a:stretch>
        </p:blipFill>
        <p:spPr>
          <a:xfrm>
            <a:off x="4709785" y="1701052"/>
            <a:ext cx="6807200" cy="4546600"/>
          </a:xfrm>
          <a:prstGeom prst="rect">
            <a:avLst/>
          </a:prstGeom>
        </p:spPr>
      </p:pic>
      <p:sp>
        <p:nvSpPr>
          <p:cNvPr id="3" name="ZoneTexte 2">
            <a:extLst>
              <a:ext uri="{FF2B5EF4-FFF2-40B4-BE49-F238E27FC236}">
                <a16:creationId xmlns:a16="http://schemas.microsoft.com/office/drawing/2014/main" id="{D2FD1E42-6352-324A-803C-F33DD5049A7E}"/>
              </a:ext>
            </a:extLst>
          </p:cNvPr>
          <p:cNvSpPr txBox="1"/>
          <p:nvPr/>
        </p:nvSpPr>
        <p:spPr>
          <a:xfrm>
            <a:off x="7608712" y="5561850"/>
            <a:ext cx="1091966" cy="369332"/>
          </a:xfrm>
          <a:prstGeom prst="rect">
            <a:avLst/>
          </a:prstGeom>
          <a:noFill/>
        </p:spPr>
        <p:txBody>
          <a:bodyPr wrap="none" rtlCol="0">
            <a:spAutoFit/>
          </a:bodyPr>
          <a:lstStyle/>
          <a:p>
            <a:r>
              <a:rPr lang="fr-FR" dirty="0"/>
              <a:t>LE GENRE</a:t>
            </a:r>
          </a:p>
        </p:txBody>
      </p:sp>
    </p:spTree>
    <p:extLst>
      <p:ext uri="{BB962C8B-B14F-4D97-AF65-F5344CB8AC3E}">
        <p14:creationId xmlns:p14="http://schemas.microsoft.com/office/powerpoint/2010/main" val="24042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4391545"/>
          </a:xfrm>
        </p:spPr>
        <p:txBody>
          <a:bodyPr anchor="b">
            <a:normAutofit fontScale="90000"/>
          </a:bodyPr>
          <a:lstStyle/>
          <a:p>
            <a:pPr algn="r"/>
            <a:r>
              <a:rPr lang="nl-BE" sz="4000" dirty="0">
                <a:solidFill>
                  <a:srgbClr val="FFFFFF"/>
                </a:solidFill>
              </a:rPr>
              <a:t>La peformance et le genre </a:t>
            </a:r>
            <a:br>
              <a:rPr lang="nl-BE" sz="4000" dirty="0">
                <a:solidFill>
                  <a:srgbClr val="FFFFFF"/>
                </a:solidFill>
              </a:rPr>
            </a:br>
            <a:br>
              <a:rPr lang="nl-BE" sz="4000" dirty="0">
                <a:solidFill>
                  <a:srgbClr val="FFFFFF"/>
                </a:solidFill>
              </a:rPr>
            </a:br>
            <a:r>
              <a:rPr lang="nl-BE" sz="4000" dirty="0">
                <a:solidFill>
                  <a:srgbClr val="FFFFFF"/>
                </a:solidFill>
              </a:rPr>
              <a:t>Stereotype Threat and Women’s Math Performance </a:t>
            </a:r>
            <a:endParaRPr lang="fr-FR" sz="4000" dirty="0">
              <a:solidFill>
                <a:srgbClr val="FFFFFF"/>
              </a:solidFill>
            </a:endParaRPr>
          </a:p>
        </p:txBody>
      </p:sp>
      <p:pic>
        <p:nvPicPr>
          <p:cNvPr id="11" name="Image 10">
            <a:extLst>
              <a:ext uri="{FF2B5EF4-FFF2-40B4-BE49-F238E27FC236}">
                <a16:creationId xmlns:a16="http://schemas.microsoft.com/office/drawing/2014/main" id="{658C6021-6D7C-2544-9869-D6E88DE2B5D4}"/>
              </a:ext>
            </a:extLst>
          </p:cNvPr>
          <p:cNvPicPr>
            <a:picLocks noChangeAspect="1"/>
          </p:cNvPicPr>
          <p:nvPr/>
        </p:nvPicPr>
        <p:blipFill>
          <a:blip r:embed="rId3"/>
          <a:stretch>
            <a:fillRect/>
          </a:stretch>
        </p:blipFill>
        <p:spPr>
          <a:xfrm>
            <a:off x="4677195" y="1254445"/>
            <a:ext cx="6953945" cy="4328829"/>
          </a:xfrm>
          <a:prstGeom prst="rect">
            <a:avLst/>
          </a:prstGeom>
        </p:spPr>
      </p:pic>
      <p:sp>
        <p:nvSpPr>
          <p:cNvPr id="3" name="Rectangle 2">
            <a:extLst>
              <a:ext uri="{FF2B5EF4-FFF2-40B4-BE49-F238E27FC236}">
                <a16:creationId xmlns:a16="http://schemas.microsoft.com/office/drawing/2014/main" id="{04A87330-6AEB-1A4A-B200-0B46E4319198}"/>
              </a:ext>
            </a:extLst>
          </p:cNvPr>
          <p:cNvSpPr/>
          <p:nvPr/>
        </p:nvSpPr>
        <p:spPr>
          <a:xfrm>
            <a:off x="5215467" y="5702279"/>
            <a:ext cx="6096000" cy="369332"/>
          </a:xfrm>
          <a:prstGeom prst="rect">
            <a:avLst/>
          </a:prstGeom>
        </p:spPr>
        <p:txBody>
          <a:bodyPr>
            <a:spAutoFit/>
          </a:bodyPr>
          <a:lstStyle/>
          <a:p>
            <a:pPr algn="ctr"/>
            <a:r>
              <a:rPr lang="fr-BE" dirty="0">
                <a:solidFill>
                  <a:schemeClr val="accent1">
                    <a:lumMod val="75000"/>
                  </a:schemeClr>
                </a:solidFill>
              </a:rPr>
              <a:t>Spencer, Steele et Quinn, 1999</a:t>
            </a:r>
            <a:endParaRPr lang="fr-FR" dirty="0">
              <a:solidFill>
                <a:schemeClr val="accent1">
                  <a:lumMod val="75000"/>
                </a:schemeClr>
              </a:solidFill>
            </a:endParaRPr>
          </a:p>
        </p:txBody>
      </p:sp>
    </p:spTree>
    <p:extLst>
      <p:ext uri="{BB962C8B-B14F-4D97-AF65-F5344CB8AC3E}">
        <p14:creationId xmlns:p14="http://schemas.microsoft.com/office/powerpoint/2010/main" val="155465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819822"/>
          </a:xfrm>
        </p:spPr>
        <p:txBody>
          <a:bodyPr anchor="b">
            <a:normAutofit fontScale="90000"/>
          </a:bodyPr>
          <a:lstStyle/>
          <a:p>
            <a:pPr algn="r"/>
            <a:r>
              <a:rPr lang="nl-BE" sz="4000" dirty="0">
                <a:solidFill>
                  <a:srgbClr val="FFFFFF"/>
                </a:solidFill>
              </a:rPr>
              <a:t>La peformance et le genre </a:t>
            </a:r>
            <a:br>
              <a:rPr lang="nl-BE" sz="4000" dirty="0">
                <a:solidFill>
                  <a:srgbClr val="FFFFFF"/>
                </a:solidFill>
              </a:rPr>
            </a:br>
            <a:br>
              <a:rPr lang="nl-BE" sz="4000" dirty="0">
                <a:solidFill>
                  <a:srgbClr val="FFFFFF"/>
                </a:solidFill>
              </a:rPr>
            </a:br>
            <a:r>
              <a:rPr lang="nl-BE" sz="4000" dirty="0">
                <a:solidFill>
                  <a:srgbClr val="FFFFFF"/>
                </a:solidFill>
              </a:rPr>
              <a:t>Une explication endogène</a:t>
            </a:r>
            <a:br>
              <a:rPr lang="nl-BE" sz="4000" dirty="0">
                <a:solidFill>
                  <a:srgbClr val="FFFFFF"/>
                </a:solidFill>
              </a:rPr>
            </a:br>
            <a:br>
              <a:rPr lang="nl-BE" sz="4000" dirty="0">
                <a:solidFill>
                  <a:srgbClr val="FFFFFF"/>
                </a:solidFill>
              </a:rPr>
            </a:br>
            <a:endParaRPr lang="fr-FR" sz="4000" dirty="0">
              <a:solidFill>
                <a:srgbClr val="FFFFFF"/>
              </a:solidFill>
            </a:endParaRPr>
          </a:p>
        </p:txBody>
      </p:sp>
      <p:sp>
        <p:nvSpPr>
          <p:cNvPr id="13" name="Espace réservé du contenu 2">
            <a:extLst>
              <a:ext uri="{FF2B5EF4-FFF2-40B4-BE49-F238E27FC236}">
                <a16:creationId xmlns:a16="http://schemas.microsoft.com/office/drawing/2014/main" id="{C7718B2D-2DBC-FC4C-ABB9-0474236B62D0}"/>
              </a:ext>
            </a:extLst>
          </p:cNvPr>
          <p:cNvSpPr>
            <a:spLocks noGrp="1"/>
          </p:cNvSpPr>
          <p:nvPr>
            <p:ph idx="1"/>
          </p:nvPr>
        </p:nvSpPr>
        <p:spPr>
          <a:xfrm>
            <a:off x="4367695" y="511388"/>
            <a:ext cx="7553372" cy="3473590"/>
          </a:xfrm>
        </p:spPr>
        <p:txBody>
          <a:bodyPr anchor="ctr">
            <a:normAutofit/>
          </a:bodyPr>
          <a:lstStyle/>
          <a:p>
            <a:pPr marL="0" indent="0">
              <a:buNone/>
            </a:pPr>
            <a:r>
              <a:rPr lang="fr-BE" sz="1800" dirty="0" err="1"/>
              <a:t>Relying</a:t>
            </a:r>
            <a:r>
              <a:rPr lang="fr-BE" sz="1800" dirty="0"/>
              <a:t> on </a:t>
            </a:r>
            <a:r>
              <a:rPr lang="fr-BE" sz="1800" dirty="0" err="1"/>
              <a:t>very</a:t>
            </a:r>
            <a:r>
              <a:rPr lang="fr-BE" sz="1800" dirty="0"/>
              <a:t> large </a:t>
            </a:r>
            <a:r>
              <a:rPr lang="fr-BE" sz="1800" dirty="0" err="1"/>
              <a:t>samples</a:t>
            </a:r>
            <a:r>
              <a:rPr lang="fr-BE" sz="1800" dirty="0"/>
              <a:t> (</a:t>
            </a:r>
            <a:r>
              <a:rPr lang="fr-BE" sz="1800" dirty="0" err="1"/>
              <a:t>thousands</a:t>
            </a:r>
            <a:r>
              <a:rPr lang="fr-BE" sz="1800" dirty="0"/>
              <a:t>) of </a:t>
            </a:r>
            <a:r>
              <a:rPr lang="fr-BE" sz="1800" dirty="0" err="1"/>
              <a:t>intellectually</a:t>
            </a:r>
            <a:r>
              <a:rPr lang="fr-BE" sz="1800" dirty="0"/>
              <a:t> </a:t>
            </a:r>
            <a:r>
              <a:rPr lang="fr-BE" sz="1800" dirty="0" err="1"/>
              <a:t>talented</a:t>
            </a:r>
            <a:r>
              <a:rPr lang="fr-BE" sz="1800" dirty="0"/>
              <a:t> adolescents </a:t>
            </a:r>
            <a:r>
              <a:rPr lang="fr-BE" sz="1800" dirty="0" err="1"/>
              <a:t>reported</a:t>
            </a:r>
            <a:r>
              <a:rPr lang="fr-BE" sz="1800" dirty="0"/>
              <a:t> </a:t>
            </a:r>
            <a:r>
              <a:rPr lang="fr-BE" sz="1800" dirty="0" err="1"/>
              <a:t>that</a:t>
            </a:r>
            <a:r>
              <a:rPr lang="fr-BE" sz="1800" dirty="0"/>
              <a:t> boys </a:t>
            </a:r>
            <a:r>
              <a:rPr lang="fr-BE" sz="1800" dirty="0" err="1"/>
              <a:t>outperformed</a:t>
            </a:r>
            <a:r>
              <a:rPr lang="fr-BE" sz="1800" dirty="0"/>
              <a:t> girls by about </a:t>
            </a:r>
            <a:r>
              <a:rPr lang="fr-BE" sz="1800" dirty="0" err="1"/>
              <a:t>half</a:t>
            </a:r>
            <a:r>
              <a:rPr lang="fr-BE" sz="1800" dirty="0"/>
              <a:t> a standard </a:t>
            </a:r>
            <a:r>
              <a:rPr lang="fr-BE" sz="1800" dirty="0" err="1"/>
              <a:t>deviation</a:t>
            </a:r>
            <a:r>
              <a:rPr lang="fr-BE" sz="1800" dirty="0"/>
              <a:t> (0.40) on the math portion of the SAT. </a:t>
            </a:r>
            <a:r>
              <a:rPr lang="fr-BE" sz="1800" dirty="0" err="1"/>
              <a:t>Although</a:t>
            </a:r>
            <a:r>
              <a:rPr lang="fr-BE" sz="1800" dirty="0"/>
              <a:t> </a:t>
            </a:r>
            <a:r>
              <a:rPr lang="fr-BE" sz="1800" dirty="0" err="1"/>
              <a:t>they</a:t>
            </a:r>
            <a:r>
              <a:rPr lang="fr-BE" sz="1800" dirty="0"/>
              <a:t> </a:t>
            </a:r>
            <a:r>
              <a:rPr lang="fr-BE" sz="1800" dirty="0" err="1"/>
              <a:t>attributed</a:t>
            </a:r>
            <a:r>
              <a:rPr lang="fr-BE" sz="1800" dirty="0"/>
              <a:t> </a:t>
            </a:r>
            <a:r>
              <a:rPr lang="fr-BE" sz="1800" dirty="0" err="1"/>
              <a:t>this</a:t>
            </a:r>
            <a:r>
              <a:rPr lang="fr-BE" sz="1800" dirty="0"/>
              <a:t> </a:t>
            </a:r>
            <a:r>
              <a:rPr lang="fr-BE" sz="1800" dirty="0" err="1"/>
              <a:t>difference</a:t>
            </a:r>
            <a:r>
              <a:rPr lang="fr-BE" sz="1800" dirty="0"/>
              <a:t> to “</a:t>
            </a:r>
            <a:r>
              <a:rPr lang="fr-BE" sz="1800" dirty="0" err="1"/>
              <a:t>superior</a:t>
            </a:r>
            <a:r>
              <a:rPr lang="fr-BE" sz="1800" dirty="0"/>
              <a:t> male </a:t>
            </a:r>
            <a:r>
              <a:rPr lang="fr-BE" sz="1800" dirty="0" err="1"/>
              <a:t>mathematical</a:t>
            </a:r>
            <a:r>
              <a:rPr lang="fr-BE" sz="1800" dirty="0"/>
              <a:t> </a:t>
            </a:r>
            <a:r>
              <a:rPr lang="fr-BE" sz="1800" dirty="0" err="1"/>
              <a:t>ability</a:t>
            </a:r>
            <a:r>
              <a:rPr lang="fr-BE" sz="1800" dirty="0"/>
              <a:t>, </a:t>
            </a:r>
            <a:r>
              <a:rPr lang="fr-BE" sz="1800" dirty="0" err="1"/>
              <a:t>which</a:t>
            </a:r>
            <a:r>
              <a:rPr lang="fr-BE" sz="1800" dirty="0"/>
              <a:t> </a:t>
            </a:r>
            <a:r>
              <a:rPr lang="fr-BE" sz="1800" dirty="0" err="1"/>
              <a:t>may</a:t>
            </a:r>
            <a:r>
              <a:rPr lang="fr-BE" sz="1800" dirty="0"/>
              <a:t> in </a:t>
            </a:r>
            <a:r>
              <a:rPr lang="fr-BE" sz="1800" dirty="0" err="1"/>
              <a:t>turn</a:t>
            </a:r>
            <a:r>
              <a:rPr lang="fr-BE" sz="1800" dirty="0"/>
              <a:t> </a:t>
            </a:r>
            <a:r>
              <a:rPr lang="fr-BE" sz="1800" dirty="0" err="1"/>
              <a:t>be</a:t>
            </a:r>
            <a:r>
              <a:rPr lang="fr-BE" sz="1800" dirty="0"/>
              <a:t> </a:t>
            </a:r>
            <a:r>
              <a:rPr lang="fr-BE" sz="1800" dirty="0" err="1"/>
              <a:t>related</a:t>
            </a:r>
            <a:r>
              <a:rPr lang="fr-BE" sz="1800" dirty="0"/>
              <a:t> to </a:t>
            </a:r>
            <a:r>
              <a:rPr lang="fr-BE" sz="1800" dirty="0" err="1"/>
              <a:t>greater</a:t>
            </a:r>
            <a:r>
              <a:rPr lang="fr-BE" sz="1800" dirty="0"/>
              <a:t> male </a:t>
            </a:r>
            <a:r>
              <a:rPr lang="fr-BE" sz="1800" dirty="0" err="1"/>
              <a:t>ability</a:t>
            </a:r>
            <a:r>
              <a:rPr lang="fr-BE" sz="1800" dirty="0"/>
              <a:t> in spatial </a:t>
            </a:r>
            <a:r>
              <a:rPr lang="fr-BE" sz="1800" dirty="0" err="1"/>
              <a:t>tasks</a:t>
            </a:r>
            <a:r>
              <a:rPr lang="fr-BE" sz="1800" dirty="0"/>
              <a:t>” (p. 1264), </a:t>
            </a:r>
            <a:r>
              <a:rPr lang="fr-BE" sz="1800" dirty="0" err="1"/>
              <a:t>they</a:t>
            </a:r>
            <a:r>
              <a:rPr lang="fr-BE" sz="1800" dirty="0"/>
              <a:t> </a:t>
            </a:r>
            <a:r>
              <a:rPr lang="fr-BE" sz="1800" dirty="0" err="1"/>
              <a:t>also</a:t>
            </a:r>
            <a:r>
              <a:rPr lang="fr-BE" sz="1800" dirty="0"/>
              <a:t> </a:t>
            </a:r>
            <a:r>
              <a:rPr lang="fr-BE" sz="1800" dirty="0" err="1"/>
              <a:t>noted</a:t>
            </a:r>
            <a:r>
              <a:rPr lang="fr-BE" sz="1800" dirty="0"/>
              <a:t> </a:t>
            </a:r>
            <a:r>
              <a:rPr lang="fr-BE" sz="1800" dirty="0" err="1"/>
              <a:t>that</a:t>
            </a:r>
            <a:r>
              <a:rPr lang="fr-BE" sz="1800" dirty="0"/>
              <a:t> </a:t>
            </a:r>
            <a:r>
              <a:rPr lang="fr-BE" sz="1800" dirty="0" err="1"/>
              <a:t>this</a:t>
            </a:r>
            <a:r>
              <a:rPr lang="fr-BE" sz="1800" dirty="0"/>
              <a:t> </a:t>
            </a:r>
            <a:r>
              <a:rPr lang="fr-BE" sz="1800" dirty="0" err="1"/>
              <a:t>superiority</a:t>
            </a:r>
            <a:r>
              <a:rPr lang="fr-BE" sz="1800" dirty="0"/>
              <a:t> </a:t>
            </a:r>
            <a:r>
              <a:rPr lang="fr-BE" sz="1800" dirty="0" err="1"/>
              <a:t>was</a:t>
            </a:r>
            <a:r>
              <a:rPr lang="fr-BE" sz="1800" dirty="0"/>
              <a:t> “</a:t>
            </a:r>
            <a:r>
              <a:rPr lang="fr-BE" sz="1800" dirty="0" err="1">
                <a:solidFill>
                  <a:srgbClr val="FF0000"/>
                </a:solidFill>
              </a:rPr>
              <a:t>probably</a:t>
            </a:r>
            <a:r>
              <a:rPr lang="fr-BE" sz="1800" dirty="0">
                <a:solidFill>
                  <a:srgbClr val="FF0000"/>
                </a:solidFill>
              </a:rPr>
              <a:t> an expression of a </a:t>
            </a:r>
            <a:r>
              <a:rPr lang="fr-BE" sz="1800" dirty="0" err="1">
                <a:solidFill>
                  <a:srgbClr val="FF0000"/>
                </a:solidFill>
              </a:rPr>
              <a:t>combination</a:t>
            </a:r>
            <a:r>
              <a:rPr lang="fr-BE" sz="1800" dirty="0">
                <a:solidFill>
                  <a:srgbClr val="FF0000"/>
                </a:solidFill>
              </a:rPr>
              <a:t> of </a:t>
            </a:r>
            <a:r>
              <a:rPr lang="fr-BE" sz="1800" dirty="0" err="1">
                <a:solidFill>
                  <a:srgbClr val="FF0000"/>
                </a:solidFill>
              </a:rPr>
              <a:t>both</a:t>
            </a:r>
            <a:r>
              <a:rPr lang="fr-BE" sz="1800" dirty="0">
                <a:solidFill>
                  <a:srgbClr val="FF0000"/>
                </a:solidFill>
              </a:rPr>
              <a:t> </a:t>
            </a:r>
            <a:r>
              <a:rPr lang="fr-BE" sz="1800" dirty="0" err="1">
                <a:solidFill>
                  <a:srgbClr val="FF0000"/>
                </a:solidFill>
              </a:rPr>
              <a:t>endogenous</a:t>
            </a:r>
            <a:r>
              <a:rPr lang="fr-BE" sz="1800" dirty="0">
                <a:solidFill>
                  <a:srgbClr val="FF0000"/>
                </a:solidFill>
              </a:rPr>
              <a:t> and </a:t>
            </a:r>
            <a:r>
              <a:rPr lang="fr-BE" sz="1800" dirty="0" err="1">
                <a:solidFill>
                  <a:srgbClr val="FF0000"/>
                </a:solidFill>
              </a:rPr>
              <a:t>exogenous</a:t>
            </a:r>
            <a:r>
              <a:rPr lang="fr-BE" sz="1800" dirty="0">
                <a:solidFill>
                  <a:srgbClr val="FF0000"/>
                </a:solidFill>
              </a:rPr>
              <a:t> variables</a:t>
            </a:r>
            <a:r>
              <a:rPr lang="fr-BE" sz="1800" dirty="0"/>
              <a:t>”. </a:t>
            </a:r>
            <a:r>
              <a:rPr lang="fr-BE" sz="1800" dirty="0" err="1"/>
              <a:t>Although</a:t>
            </a:r>
            <a:r>
              <a:rPr lang="fr-BE" sz="1800" dirty="0"/>
              <a:t> </a:t>
            </a:r>
            <a:r>
              <a:rPr lang="fr-BE" sz="1800" dirty="0" err="1"/>
              <a:t>they</a:t>
            </a:r>
            <a:r>
              <a:rPr lang="fr-BE" sz="1800" dirty="0"/>
              <a:t> </a:t>
            </a:r>
            <a:r>
              <a:rPr lang="fr-BE" sz="1800" dirty="0" err="1"/>
              <a:t>again</a:t>
            </a:r>
            <a:r>
              <a:rPr lang="fr-BE" sz="1800" dirty="0"/>
              <a:t> </a:t>
            </a:r>
            <a:r>
              <a:rPr lang="fr-BE" sz="1800" dirty="0" err="1"/>
              <a:t>acknowledged</a:t>
            </a:r>
            <a:r>
              <a:rPr lang="fr-BE" sz="1800" dirty="0"/>
              <a:t> </a:t>
            </a:r>
            <a:r>
              <a:rPr lang="fr-BE" sz="1800" dirty="0" err="1"/>
              <a:t>that</a:t>
            </a:r>
            <a:r>
              <a:rPr lang="fr-BE" sz="1800" dirty="0"/>
              <a:t> the “</a:t>
            </a:r>
            <a:r>
              <a:rPr lang="fr-BE" sz="1800" dirty="0" err="1"/>
              <a:t>reasons</a:t>
            </a:r>
            <a:r>
              <a:rPr lang="fr-BE" sz="1800" dirty="0"/>
              <a:t> for </a:t>
            </a:r>
            <a:r>
              <a:rPr lang="fr-BE" sz="1800" dirty="0" err="1"/>
              <a:t>this</a:t>
            </a:r>
            <a:r>
              <a:rPr lang="fr-BE" sz="1800" dirty="0"/>
              <a:t> </a:t>
            </a:r>
            <a:r>
              <a:rPr lang="fr-BE" sz="1800" dirty="0" err="1"/>
              <a:t>sex</a:t>
            </a:r>
            <a:r>
              <a:rPr lang="fr-BE" sz="1800" dirty="0"/>
              <a:t> </a:t>
            </a:r>
            <a:r>
              <a:rPr lang="fr-BE" sz="1800" dirty="0" err="1"/>
              <a:t>difference</a:t>
            </a:r>
            <a:r>
              <a:rPr lang="fr-BE" sz="1800" dirty="0"/>
              <a:t> are </a:t>
            </a:r>
            <a:r>
              <a:rPr lang="fr-BE" sz="1800" dirty="0" err="1"/>
              <a:t>unclear</a:t>
            </a:r>
            <a:r>
              <a:rPr lang="fr-BE" sz="1800" dirty="0"/>
              <a:t>” (p. 1031), </a:t>
            </a:r>
            <a:r>
              <a:rPr lang="fr-BE" sz="1800" dirty="0" err="1"/>
              <a:t>Benbow</a:t>
            </a:r>
            <a:r>
              <a:rPr lang="fr-BE" sz="1800" dirty="0"/>
              <a:t> and Stanley (1983) </a:t>
            </a:r>
            <a:r>
              <a:rPr lang="fr-BE" sz="1800" dirty="0" err="1">
                <a:solidFill>
                  <a:srgbClr val="FF0000"/>
                </a:solidFill>
              </a:rPr>
              <a:t>suggested</a:t>
            </a:r>
            <a:r>
              <a:rPr lang="fr-BE" sz="1800" dirty="0">
                <a:solidFill>
                  <a:srgbClr val="FF0000"/>
                </a:solidFill>
              </a:rPr>
              <a:t> </a:t>
            </a:r>
            <a:r>
              <a:rPr lang="fr-BE" sz="1800" dirty="0" err="1">
                <a:solidFill>
                  <a:srgbClr val="FF0000"/>
                </a:solidFill>
              </a:rPr>
              <a:t>sexual</a:t>
            </a:r>
            <a:r>
              <a:rPr lang="fr-BE" sz="1800" dirty="0">
                <a:solidFill>
                  <a:srgbClr val="FF0000"/>
                </a:solidFill>
              </a:rPr>
              <a:t> </a:t>
            </a:r>
            <a:r>
              <a:rPr lang="fr-BE" sz="1800" dirty="0" err="1">
                <a:solidFill>
                  <a:srgbClr val="FF0000"/>
                </a:solidFill>
              </a:rPr>
              <a:t>differentiation</a:t>
            </a:r>
            <a:r>
              <a:rPr lang="fr-BE" sz="1800" dirty="0">
                <a:solidFill>
                  <a:srgbClr val="FF0000"/>
                </a:solidFill>
              </a:rPr>
              <a:t> of the </a:t>
            </a:r>
            <a:r>
              <a:rPr lang="fr-BE" sz="1800" dirty="0" err="1">
                <a:solidFill>
                  <a:srgbClr val="FF0000"/>
                </a:solidFill>
              </a:rPr>
              <a:t>brain</a:t>
            </a:r>
            <a:r>
              <a:rPr lang="fr-BE" sz="1800" dirty="0">
                <a:solidFill>
                  <a:srgbClr val="FF0000"/>
                </a:solidFill>
              </a:rPr>
              <a:t> as a possible candidate</a:t>
            </a:r>
            <a:r>
              <a:rPr lang="fr-BE" sz="1800" dirty="0"/>
              <a:t>.</a:t>
            </a:r>
          </a:p>
        </p:txBody>
      </p:sp>
      <p:sp>
        <p:nvSpPr>
          <p:cNvPr id="4" name="Rectangle 3">
            <a:extLst>
              <a:ext uri="{FF2B5EF4-FFF2-40B4-BE49-F238E27FC236}">
                <a16:creationId xmlns:a16="http://schemas.microsoft.com/office/drawing/2014/main" id="{8DBE419E-547D-FE4C-A396-E1E4F1C5D142}"/>
              </a:ext>
            </a:extLst>
          </p:cNvPr>
          <p:cNvSpPr/>
          <p:nvPr/>
        </p:nvSpPr>
        <p:spPr>
          <a:xfrm>
            <a:off x="4504548" y="5146283"/>
            <a:ext cx="7309080" cy="1200329"/>
          </a:xfrm>
          <a:prstGeom prst="rect">
            <a:avLst/>
          </a:prstGeom>
        </p:spPr>
        <p:txBody>
          <a:bodyPr wrap="square">
            <a:spAutoFit/>
          </a:bodyPr>
          <a:lstStyle/>
          <a:p>
            <a:r>
              <a:rPr lang="fr-BE" dirty="0"/>
              <a:t>Or les différences ne sont pas constantes à travers les pays (en math, elle se retrouve seulement dans 32 dès 79 ayant participé à PISA 2018) </a:t>
            </a:r>
          </a:p>
          <a:p>
            <a:r>
              <a:rPr lang="fr-BE" dirty="0"/>
              <a:t> Elle n’est pas constante à travers les périodes de développement des enfants</a:t>
            </a:r>
            <a:endParaRPr lang="fr-FR" dirty="0"/>
          </a:p>
        </p:txBody>
      </p:sp>
      <p:sp>
        <p:nvSpPr>
          <p:cNvPr id="5" name="Rectangle 4">
            <a:extLst>
              <a:ext uri="{FF2B5EF4-FFF2-40B4-BE49-F238E27FC236}">
                <a16:creationId xmlns:a16="http://schemas.microsoft.com/office/drawing/2014/main" id="{A1C59B5E-5ED8-8941-9CD6-0442FB7C78BB}"/>
              </a:ext>
            </a:extLst>
          </p:cNvPr>
          <p:cNvSpPr/>
          <p:nvPr/>
        </p:nvSpPr>
        <p:spPr>
          <a:xfrm>
            <a:off x="613321" y="5043583"/>
            <a:ext cx="3054767" cy="1200329"/>
          </a:xfrm>
          <a:prstGeom prst="rect">
            <a:avLst/>
          </a:prstGeom>
        </p:spPr>
        <p:txBody>
          <a:bodyPr wrap="square">
            <a:spAutoFit/>
          </a:bodyPr>
          <a:lstStyle/>
          <a:p>
            <a:pPr algn="r"/>
            <a:r>
              <a:rPr lang="nl-BE" sz="3600" dirty="0">
                <a:solidFill>
                  <a:srgbClr val="FFFFFF"/>
                </a:solidFill>
              </a:rPr>
              <a:t>… qui tient peu la route </a:t>
            </a:r>
            <a:endParaRPr lang="fr-FR" sz="3600" dirty="0"/>
          </a:p>
        </p:txBody>
      </p:sp>
    </p:spTree>
    <p:extLst>
      <p:ext uri="{BB962C8B-B14F-4D97-AF65-F5344CB8AC3E}">
        <p14:creationId xmlns:p14="http://schemas.microsoft.com/office/powerpoint/2010/main" val="33214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053" name="Group 71">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73"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54" name="Oval 73">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75"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77" name="Rectangle 76">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0" name="Rectangle 2"/>
          <p:cNvSpPr>
            <a:spLocks noGrp="1" noChangeArrowheads="1"/>
          </p:cNvSpPr>
          <p:nvPr>
            <p:ph type="ctrTitle"/>
          </p:nvPr>
        </p:nvSpPr>
        <p:spPr>
          <a:xfrm>
            <a:off x="1524000" y="2776538"/>
            <a:ext cx="9144000" cy="1381188"/>
          </a:xfrm>
        </p:spPr>
        <p:txBody>
          <a:bodyPr anchor="ctr">
            <a:noAutofit/>
          </a:bodyPr>
          <a:lstStyle/>
          <a:p>
            <a:r>
              <a:rPr lang="fr-BE" sz="3200" dirty="0">
                <a:solidFill>
                  <a:schemeClr val="bg2"/>
                </a:solidFill>
              </a:rPr>
              <a:t>Évaluer c’est récolter de l’information sur laquelle sera porté un jugement qui mène à des décisions. </a:t>
            </a:r>
            <a:br>
              <a:rPr lang="fr-BE" sz="3200" dirty="0">
                <a:solidFill>
                  <a:schemeClr val="bg2"/>
                </a:solidFill>
              </a:rPr>
            </a:br>
            <a:r>
              <a:rPr lang="fr-BE" sz="3200" dirty="0">
                <a:solidFill>
                  <a:schemeClr val="bg2"/>
                </a:solidFill>
              </a:rPr>
              <a:t>Évaluer, c’est inférer.</a:t>
            </a:r>
          </a:p>
        </p:txBody>
      </p:sp>
    </p:spTree>
    <p:extLst>
      <p:ext uri="{BB962C8B-B14F-4D97-AF65-F5344CB8AC3E}">
        <p14:creationId xmlns:p14="http://schemas.microsoft.com/office/powerpoint/2010/main" val="240693897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508763" y="1519088"/>
            <a:ext cx="3201366" cy="3819822"/>
          </a:xfrm>
        </p:spPr>
        <p:txBody>
          <a:bodyPr anchor="b">
            <a:normAutofit fontScale="90000"/>
          </a:bodyPr>
          <a:lstStyle/>
          <a:p>
            <a:pPr algn="r"/>
            <a:r>
              <a:rPr lang="nl-BE" sz="4000" dirty="0">
                <a:solidFill>
                  <a:srgbClr val="FFFFFF"/>
                </a:solidFill>
              </a:rPr>
              <a:t>La peformance et le genre </a:t>
            </a:r>
            <a:br>
              <a:rPr lang="nl-BE" sz="4000" dirty="0">
                <a:solidFill>
                  <a:srgbClr val="FFFFFF"/>
                </a:solidFill>
              </a:rPr>
            </a:br>
            <a:br>
              <a:rPr lang="nl-BE" sz="4000" dirty="0">
                <a:solidFill>
                  <a:srgbClr val="FFFFFF"/>
                </a:solidFill>
              </a:rPr>
            </a:br>
            <a:r>
              <a:rPr lang="nl-BE" sz="4000" dirty="0">
                <a:solidFill>
                  <a:srgbClr val="FFFFFF"/>
                </a:solidFill>
              </a:rPr>
              <a:t>Une explication exogène : Le stéréotype de genre</a:t>
            </a:r>
            <a:br>
              <a:rPr lang="nl-BE" sz="4000" dirty="0">
                <a:solidFill>
                  <a:srgbClr val="FFFFFF"/>
                </a:solidFill>
              </a:rPr>
            </a:br>
            <a:br>
              <a:rPr lang="nl-BE" sz="4000" dirty="0">
                <a:solidFill>
                  <a:srgbClr val="FFFFFF"/>
                </a:solidFill>
              </a:rPr>
            </a:br>
            <a:endParaRPr lang="fr-FR" sz="4000" dirty="0">
              <a:solidFill>
                <a:srgbClr val="FFFFFF"/>
              </a:solidFill>
            </a:endParaRPr>
          </a:p>
        </p:txBody>
      </p:sp>
      <p:sp>
        <p:nvSpPr>
          <p:cNvPr id="15" name="Rectangle 14">
            <a:extLst>
              <a:ext uri="{FF2B5EF4-FFF2-40B4-BE49-F238E27FC236}">
                <a16:creationId xmlns:a16="http://schemas.microsoft.com/office/drawing/2014/main" id="{29E457D6-0B1C-C740-BCD7-FE80BC26DF3E}"/>
              </a:ext>
            </a:extLst>
          </p:cNvPr>
          <p:cNvSpPr/>
          <p:nvPr/>
        </p:nvSpPr>
        <p:spPr>
          <a:xfrm>
            <a:off x="4606575" y="197484"/>
            <a:ext cx="3022736" cy="341369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t>Ernest (1976) surveyed teachers and found that 63% believed boys were naturally better at math than were girls. None thought girls were naturally better. </a:t>
            </a:r>
          </a:p>
          <a:p>
            <a:pPr>
              <a:lnSpc>
                <a:spcPct val="90000"/>
              </a:lnSpc>
              <a:spcAft>
                <a:spcPts val="600"/>
              </a:spcAft>
            </a:pPr>
            <a:endParaRPr lang="en-US" sz="1600" dirty="0"/>
          </a:p>
          <a:p>
            <a:pPr indent="-228600">
              <a:lnSpc>
                <a:spcPct val="90000"/>
              </a:lnSpc>
              <a:spcAft>
                <a:spcPts val="600"/>
              </a:spcAft>
              <a:buFont typeface="Arial" panose="020B0604020202020204" pitchFamily="34" charset="0"/>
              <a:buChar char="•"/>
            </a:pPr>
            <a:r>
              <a:rPr lang="en-US" sz="1600" dirty="0"/>
              <a:t>Yee and Eccles (1988) reported that parents similarly believed mathematics to be more difficult for their daughters than for their sons. </a:t>
            </a:r>
          </a:p>
        </p:txBody>
      </p:sp>
      <p:pic>
        <p:nvPicPr>
          <p:cNvPr id="7" name="Image 6">
            <a:extLst>
              <a:ext uri="{FF2B5EF4-FFF2-40B4-BE49-F238E27FC236}">
                <a16:creationId xmlns:a16="http://schemas.microsoft.com/office/drawing/2014/main" id="{6CA67B6B-7A0D-3B47-8DD2-2788E1AA6600}"/>
              </a:ext>
            </a:extLst>
          </p:cNvPr>
          <p:cNvPicPr>
            <a:picLocks noChangeAspect="1"/>
          </p:cNvPicPr>
          <p:nvPr/>
        </p:nvPicPr>
        <p:blipFill>
          <a:blip r:embed="rId3"/>
          <a:stretch>
            <a:fillRect/>
          </a:stretch>
        </p:blipFill>
        <p:spPr>
          <a:xfrm>
            <a:off x="5634039" y="3797301"/>
            <a:ext cx="4937672" cy="2874578"/>
          </a:xfrm>
          <a:prstGeom prst="rect">
            <a:avLst/>
          </a:prstGeom>
        </p:spPr>
      </p:pic>
      <p:sp>
        <p:nvSpPr>
          <p:cNvPr id="9" name="Rectangle 8">
            <a:extLst>
              <a:ext uri="{FF2B5EF4-FFF2-40B4-BE49-F238E27FC236}">
                <a16:creationId xmlns:a16="http://schemas.microsoft.com/office/drawing/2014/main" id="{E99CF1A0-1FB0-0348-AC42-1942E23BECDF}"/>
              </a:ext>
            </a:extLst>
          </p:cNvPr>
          <p:cNvSpPr/>
          <p:nvPr/>
        </p:nvSpPr>
        <p:spPr>
          <a:xfrm>
            <a:off x="8198069" y="469348"/>
            <a:ext cx="3485168" cy="2982355"/>
          </a:xfrm>
          <a:prstGeom prst="rect">
            <a:avLst/>
          </a:prstGeom>
        </p:spPr>
        <p:txBody>
          <a:bodyPr wrap="square">
            <a:spAutoFit/>
          </a:bodyPr>
          <a:lstStyle/>
          <a:p>
            <a:pPr indent="-228600">
              <a:lnSpc>
                <a:spcPct val="90000"/>
              </a:lnSpc>
              <a:spcAft>
                <a:spcPts val="600"/>
              </a:spcAft>
              <a:buFont typeface="Arial" panose="020B0604020202020204" pitchFamily="34" charset="0"/>
              <a:buChar char="•"/>
            </a:pPr>
            <a:r>
              <a:rPr lang="en-US" sz="1600" dirty="0"/>
              <a:t>With such parental and institutional support for stereotypes of gender differences in math abilities, it is no wonder that young women are typically </a:t>
            </a:r>
          </a:p>
          <a:p>
            <a:pPr marL="285750" indent="-228600">
              <a:lnSpc>
                <a:spcPct val="90000"/>
              </a:lnSpc>
              <a:spcAft>
                <a:spcPts val="600"/>
              </a:spcAft>
              <a:buFont typeface="Arial" panose="020B0604020202020204" pitchFamily="34" charset="0"/>
              <a:buChar char="•"/>
            </a:pPr>
            <a:r>
              <a:rPr lang="en-US" sz="1600" dirty="0"/>
              <a:t>less confident in their math abilities (</a:t>
            </a:r>
            <a:r>
              <a:rPr lang="en-US" sz="1600" dirty="0" err="1"/>
              <a:t>Catsambis</a:t>
            </a:r>
            <a:r>
              <a:rPr lang="en-US" sz="1600" dirty="0"/>
              <a:t>, 1994), </a:t>
            </a:r>
          </a:p>
          <a:p>
            <a:pPr marL="285750" indent="-228600">
              <a:lnSpc>
                <a:spcPct val="90000"/>
              </a:lnSpc>
              <a:spcAft>
                <a:spcPts val="600"/>
              </a:spcAft>
              <a:buFont typeface="Arial" panose="020B0604020202020204" pitchFamily="34" charset="0"/>
              <a:buChar char="•"/>
            </a:pPr>
            <a:r>
              <a:rPr lang="en-US" sz="1600" dirty="0"/>
              <a:t>take fewer math courses (Elmore &amp; Vasu, 1986; Yee &amp; Eccles, 1988) </a:t>
            </a:r>
          </a:p>
          <a:p>
            <a:pPr marL="285750" indent="-228600">
              <a:lnSpc>
                <a:spcPct val="90000"/>
              </a:lnSpc>
              <a:spcAft>
                <a:spcPts val="600"/>
              </a:spcAft>
              <a:buFont typeface="Arial" panose="020B0604020202020204" pitchFamily="34" charset="0"/>
              <a:buChar char="•"/>
            </a:pPr>
            <a:r>
              <a:rPr lang="en-US" sz="1600" dirty="0"/>
              <a:t>and generally have more negative attitudes toward math (Hyde, </a:t>
            </a:r>
            <a:r>
              <a:rPr lang="en-US" sz="1600" dirty="0" err="1"/>
              <a:t>Fennema</a:t>
            </a:r>
            <a:r>
              <a:rPr lang="en-US" sz="1600" dirty="0"/>
              <a:t>, Ryan, Frost, &amp; </a:t>
            </a:r>
            <a:r>
              <a:rPr lang="en-US" sz="1600" dirty="0" err="1"/>
              <a:t>Hopp</a:t>
            </a:r>
            <a:r>
              <a:rPr lang="en-US" sz="1600" dirty="0"/>
              <a:t>, 1990). </a:t>
            </a:r>
          </a:p>
        </p:txBody>
      </p:sp>
    </p:spTree>
    <p:extLst>
      <p:ext uri="{BB962C8B-B14F-4D97-AF65-F5344CB8AC3E}">
        <p14:creationId xmlns:p14="http://schemas.microsoft.com/office/powerpoint/2010/main" val="27799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re 1">
            <a:extLst>
              <a:ext uri="{FF2B5EF4-FFF2-40B4-BE49-F238E27FC236}">
                <a16:creationId xmlns:a16="http://schemas.microsoft.com/office/drawing/2014/main" id="{FCF3A4B2-EFC6-0C47-B3D6-872106E22EC4}"/>
              </a:ext>
            </a:extLst>
          </p:cNvPr>
          <p:cNvSpPr>
            <a:spLocks noGrp="1"/>
          </p:cNvSpPr>
          <p:nvPr>
            <p:ph type="title"/>
          </p:nvPr>
        </p:nvSpPr>
        <p:spPr>
          <a:xfrm>
            <a:off x="603356" y="237930"/>
            <a:ext cx="3201366" cy="4391545"/>
          </a:xfrm>
        </p:spPr>
        <p:txBody>
          <a:bodyPr anchor="b">
            <a:normAutofit fontScale="90000"/>
          </a:bodyPr>
          <a:lstStyle/>
          <a:p>
            <a:pPr algn="r"/>
            <a:r>
              <a:rPr lang="nl-BE" sz="4000" dirty="0">
                <a:solidFill>
                  <a:srgbClr val="FFFFFF"/>
                </a:solidFill>
              </a:rPr>
              <a:t>La peformance et le genre </a:t>
            </a:r>
            <a:br>
              <a:rPr lang="nl-BE" sz="4000" dirty="0">
                <a:solidFill>
                  <a:srgbClr val="FFFFFF"/>
                </a:solidFill>
              </a:rPr>
            </a:br>
            <a:br>
              <a:rPr lang="nl-BE" sz="4000" dirty="0">
                <a:solidFill>
                  <a:srgbClr val="FFFFFF"/>
                </a:solidFill>
              </a:rPr>
            </a:br>
            <a:r>
              <a:rPr lang="nl-BE" sz="4000" dirty="0">
                <a:solidFill>
                  <a:srgbClr val="FFFFFF"/>
                </a:solidFill>
              </a:rPr>
              <a:t>Stereotype Threat and Women’s Math Performance </a:t>
            </a:r>
            <a:endParaRPr lang="fr-FR" sz="4000" dirty="0">
              <a:solidFill>
                <a:srgbClr val="FFFFFF"/>
              </a:solidFill>
            </a:endParaRPr>
          </a:p>
        </p:txBody>
      </p:sp>
      <p:pic>
        <p:nvPicPr>
          <p:cNvPr id="21" name="Image 20">
            <a:extLst>
              <a:ext uri="{FF2B5EF4-FFF2-40B4-BE49-F238E27FC236}">
                <a16:creationId xmlns:a16="http://schemas.microsoft.com/office/drawing/2014/main" id="{65CDBAFC-E266-4B46-BF93-76C15E25DF27}"/>
              </a:ext>
            </a:extLst>
          </p:cNvPr>
          <p:cNvPicPr>
            <a:picLocks noChangeAspect="1"/>
          </p:cNvPicPr>
          <p:nvPr/>
        </p:nvPicPr>
        <p:blipFill>
          <a:blip r:embed="rId3"/>
          <a:stretch>
            <a:fillRect/>
          </a:stretch>
        </p:blipFill>
        <p:spPr>
          <a:xfrm>
            <a:off x="785956" y="4740889"/>
            <a:ext cx="3018766" cy="1879181"/>
          </a:xfrm>
          <a:prstGeom prst="rect">
            <a:avLst/>
          </a:prstGeom>
        </p:spPr>
      </p:pic>
      <p:pic>
        <p:nvPicPr>
          <p:cNvPr id="22" name="Image 21">
            <a:extLst>
              <a:ext uri="{FF2B5EF4-FFF2-40B4-BE49-F238E27FC236}">
                <a16:creationId xmlns:a16="http://schemas.microsoft.com/office/drawing/2014/main" id="{4D71FCBC-91CF-B045-8E20-AD85CC93DCD0}"/>
              </a:ext>
            </a:extLst>
          </p:cNvPr>
          <p:cNvPicPr>
            <a:picLocks noChangeAspect="1"/>
          </p:cNvPicPr>
          <p:nvPr/>
        </p:nvPicPr>
        <p:blipFill>
          <a:blip r:embed="rId4"/>
          <a:stretch>
            <a:fillRect/>
          </a:stretch>
        </p:blipFill>
        <p:spPr>
          <a:xfrm>
            <a:off x="4688614" y="1163444"/>
            <a:ext cx="6931107" cy="4531111"/>
          </a:xfrm>
          <a:prstGeom prst="rect">
            <a:avLst/>
          </a:prstGeom>
        </p:spPr>
      </p:pic>
      <p:sp>
        <p:nvSpPr>
          <p:cNvPr id="23" name="Rectangle 22">
            <a:extLst>
              <a:ext uri="{FF2B5EF4-FFF2-40B4-BE49-F238E27FC236}">
                <a16:creationId xmlns:a16="http://schemas.microsoft.com/office/drawing/2014/main" id="{F94E7733-4F80-FE41-A796-EB57695D5F9D}"/>
              </a:ext>
            </a:extLst>
          </p:cNvPr>
          <p:cNvSpPr/>
          <p:nvPr/>
        </p:nvSpPr>
        <p:spPr>
          <a:xfrm>
            <a:off x="5106168" y="6187806"/>
            <a:ext cx="6096000" cy="369332"/>
          </a:xfrm>
          <a:prstGeom prst="rect">
            <a:avLst/>
          </a:prstGeom>
        </p:spPr>
        <p:txBody>
          <a:bodyPr>
            <a:spAutoFit/>
          </a:bodyPr>
          <a:lstStyle/>
          <a:p>
            <a:pPr algn="ctr"/>
            <a:r>
              <a:rPr lang="fr-BE" dirty="0">
                <a:solidFill>
                  <a:schemeClr val="accent1">
                    <a:lumMod val="75000"/>
                  </a:schemeClr>
                </a:solidFill>
              </a:rPr>
              <a:t>Spencer, Steele et Quinn, 1999</a:t>
            </a:r>
            <a:endParaRPr lang="fr-FR" dirty="0">
              <a:solidFill>
                <a:schemeClr val="accent1">
                  <a:lumMod val="75000"/>
                </a:schemeClr>
              </a:solidFill>
            </a:endParaRPr>
          </a:p>
        </p:txBody>
      </p:sp>
      <p:sp>
        <p:nvSpPr>
          <p:cNvPr id="24" name="Rectangle 23">
            <a:extLst>
              <a:ext uri="{FF2B5EF4-FFF2-40B4-BE49-F238E27FC236}">
                <a16:creationId xmlns:a16="http://schemas.microsoft.com/office/drawing/2014/main" id="{93E100C1-4409-5242-B5E3-3867F85271AD}"/>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Désactivation du stéréotype</a:t>
            </a:r>
            <a:endParaRPr lang="fr-FR" dirty="0">
              <a:solidFill>
                <a:schemeClr val="accent1">
                  <a:lumMod val="75000"/>
                </a:schemeClr>
              </a:solidFill>
            </a:endParaRPr>
          </a:p>
        </p:txBody>
      </p:sp>
    </p:spTree>
    <p:extLst>
      <p:ext uri="{BB962C8B-B14F-4D97-AF65-F5344CB8AC3E}">
        <p14:creationId xmlns:p14="http://schemas.microsoft.com/office/powerpoint/2010/main" val="266629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re 1">
            <a:extLst>
              <a:ext uri="{FF2B5EF4-FFF2-40B4-BE49-F238E27FC236}">
                <a16:creationId xmlns:a16="http://schemas.microsoft.com/office/drawing/2014/main" id="{FCF3A4B2-EFC6-0C47-B3D6-872106E22EC4}"/>
              </a:ext>
            </a:extLst>
          </p:cNvPr>
          <p:cNvSpPr>
            <a:spLocks noGrp="1"/>
          </p:cNvSpPr>
          <p:nvPr>
            <p:ph type="title"/>
          </p:nvPr>
        </p:nvSpPr>
        <p:spPr>
          <a:xfrm>
            <a:off x="550804" y="1215460"/>
            <a:ext cx="3201366" cy="4391545"/>
          </a:xfrm>
        </p:spPr>
        <p:txBody>
          <a:bodyPr anchor="b">
            <a:normAutofit fontScale="90000"/>
          </a:bodyPr>
          <a:lstStyle/>
          <a:p>
            <a:pPr algn="r"/>
            <a:r>
              <a:rPr lang="nl-BE" sz="4000" dirty="0">
                <a:solidFill>
                  <a:srgbClr val="FFFFFF"/>
                </a:solidFill>
              </a:rPr>
              <a:t>La peformance et le genre </a:t>
            </a:r>
            <a:br>
              <a:rPr lang="nl-BE" sz="4000" dirty="0">
                <a:solidFill>
                  <a:srgbClr val="FFFFFF"/>
                </a:solidFill>
              </a:rPr>
            </a:br>
            <a:br>
              <a:rPr lang="nl-BE" sz="4000" dirty="0">
                <a:solidFill>
                  <a:srgbClr val="FFFFFF"/>
                </a:solidFill>
              </a:rPr>
            </a:br>
            <a:r>
              <a:rPr lang="nl-BE" sz="4000" dirty="0">
                <a:solidFill>
                  <a:srgbClr val="FFFFFF"/>
                </a:solidFill>
              </a:rPr>
              <a:t>STEREOTYPE SUSCEPTIBILITY:Identity Salience and Shifts in Quantitative Performance </a:t>
            </a:r>
            <a:endParaRPr lang="fr-FR" sz="4000" dirty="0">
              <a:solidFill>
                <a:srgbClr val="FFFFFF"/>
              </a:solidFill>
            </a:endParaRPr>
          </a:p>
        </p:txBody>
      </p:sp>
      <p:sp>
        <p:nvSpPr>
          <p:cNvPr id="24" name="Rectangle 23">
            <a:extLst>
              <a:ext uri="{FF2B5EF4-FFF2-40B4-BE49-F238E27FC236}">
                <a16:creationId xmlns:a16="http://schemas.microsoft.com/office/drawing/2014/main" id="{93E100C1-4409-5242-B5E3-3867F85271AD}"/>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Désactivation du stéréotype</a:t>
            </a:r>
            <a:endParaRPr lang="fr-FR" dirty="0">
              <a:solidFill>
                <a:schemeClr val="accent1">
                  <a:lumMod val="75000"/>
                </a:schemeClr>
              </a:solidFill>
            </a:endParaRPr>
          </a:p>
        </p:txBody>
      </p:sp>
      <p:pic>
        <p:nvPicPr>
          <p:cNvPr id="15" name="Image 14">
            <a:extLst>
              <a:ext uri="{FF2B5EF4-FFF2-40B4-BE49-F238E27FC236}">
                <a16:creationId xmlns:a16="http://schemas.microsoft.com/office/drawing/2014/main" id="{BD727100-BDB1-524F-8AFB-F0EC834283D9}"/>
              </a:ext>
            </a:extLst>
          </p:cNvPr>
          <p:cNvPicPr>
            <a:picLocks noChangeAspect="1"/>
          </p:cNvPicPr>
          <p:nvPr/>
        </p:nvPicPr>
        <p:blipFill>
          <a:blip r:embed="rId3"/>
          <a:stretch>
            <a:fillRect/>
          </a:stretch>
        </p:blipFill>
        <p:spPr>
          <a:xfrm>
            <a:off x="4207524" y="2186743"/>
            <a:ext cx="7797363" cy="2648015"/>
          </a:xfrm>
          <a:prstGeom prst="rect">
            <a:avLst/>
          </a:prstGeom>
        </p:spPr>
      </p:pic>
      <p:sp>
        <p:nvSpPr>
          <p:cNvPr id="2" name="Rectangle 1">
            <a:extLst>
              <a:ext uri="{FF2B5EF4-FFF2-40B4-BE49-F238E27FC236}">
                <a16:creationId xmlns:a16="http://schemas.microsoft.com/office/drawing/2014/main" id="{F7015250-E993-0A4A-B55F-03B41830CA52}"/>
              </a:ext>
            </a:extLst>
          </p:cNvPr>
          <p:cNvSpPr/>
          <p:nvPr/>
        </p:nvSpPr>
        <p:spPr>
          <a:xfrm>
            <a:off x="6543278" y="5477047"/>
            <a:ext cx="3221779" cy="369332"/>
          </a:xfrm>
          <a:prstGeom prst="rect">
            <a:avLst/>
          </a:prstGeom>
        </p:spPr>
        <p:txBody>
          <a:bodyPr wrap="none">
            <a:spAutoFit/>
          </a:bodyPr>
          <a:lstStyle/>
          <a:p>
            <a:r>
              <a:rPr lang="fr-BE" dirty="0" err="1">
                <a:solidFill>
                  <a:schemeClr val="accent1">
                    <a:lumMod val="75000"/>
                  </a:schemeClr>
                </a:solidFill>
              </a:rPr>
              <a:t>Shih</a:t>
            </a:r>
            <a:r>
              <a:rPr lang="fr-BE" dirty="0">
                <a:solidFill>
                  <a:schemeClr val="accent1">
                    <a:lumMod val="75000"/>
                  </a:schemeClr>
                </a:solidFill>
              </a:rPr>
              <a:t>, </a:t>
            </a:r>
            <a:r>
              <a:rPr lang="fr-BE" dirty="0" err="1">
                <a:solidFill>
                  <a:schemeClr val="accent1">
                    <a:lumMod val="75000"/>
                  </a:schemeClr>
                </a:solidFill>
              </a:rPr>
              <a:t>Pittinsky</a:t>
            </a:r>
            <a:r>
              <a:rPr lang="fr-BE" dirty="0">
                <a:solidFill>
                  <a:schemeClr val="accent1">
                    <a:lumMod val="75000"/>
                  </a:schemeClr>
                </a:solidFill>
              </a:rPr>
              <a:t>, et </a:t>
            </a:r>
            <a:r>
              <a:rPr lang="fr-BE" dirty="0" err="1">
                <a:solidFill>
                  <a:schemeClr val="accent1">
                    <a:lumMod val="75000"/>
                  </a:schemeClr>
                </a:solidFill>
              </a:rPr>
              <a:t>Ambady</a:t>
            </a:r>
            <a:r>
              <a:rPr lang="fr-BE" dirty="0">
                <a:solidFill>
                  <a:schemeClr val="accent1">
                    <a:lumMod val="75000"/>
                  </a:schemeClr>
                </a:solidFill>
              </a:rPr>
              <a:t>, 1999 </a:t>
            </a:r>
            <a:endParaRPr lang="fr-FR" dirty="0">
              <a:solidFill>
                <a:schemeClr val="accent1">
                  <a:lumMod val="75000"/>
                </a:schemeClr>
              </a:solidFill>
            </a:endParaRPr>
          </a:p>
        </p:txBody>
      </p:sp>
    </p:spTree>
    <p:extLst>
      <p:ext uri="{BB962C8B-B14F-4D97-AF65-F5344CB8AC3E}">
        <p14:creationId xmlns:p14="http://schemas.microsoft.com/office/powerpoint/2010/main" val="58281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FFB2AA29-DADF-3E46-B825-BF1D8AA18371}"/>
              </a:ext>
            </a:extLst>
          </p:cNvPr>
          <p:cNvPicPr>
            <a:picLocks noChangeAspect="1"/>
          </p:cNvPicPr>
          <p:nvPr/>
        </p:nvPicPr>
        <p:blipFill>
          <a:blip r:embed="rId3"/>
          <a:stretch>
            <a:fillRect/>
          </a:stretch>
        </p:blipFill>
        <p:spPr>
          <a:xfrm>
            <a:off x="4662684" y="1772378"/>
            <a:ext cx="7062594" cy="4403947"/>
          </a:xfrm>
          <a:prstGeom prst="rect">
            <a:avLst/>
          </a:prstGeom>
        </p:spPr>
      </p:pic>
      <p:sp>
        <p:nvSpPr>
          <p:cNvPr id="17" name="ZoneTexte 16">
            <a:extLst>
              <a:ext uri="{FF2B5EF4-FFF2-40B4-BE49-F238E27FC236}">
                <a16:creationId xmlns:a16="http://schemas.microsoft.com/office/drawing/2014/main" id="{0397FBA8-D437-5649-9346-5FEAE1C25B36}"/>
              </a:ext>
            </a:extLst>
          </p:cNvPr>
          <p:cNvSpPr txBox="1"/>
          <p:nvPr/>
        </p:nvSpPr>
        <p:spPr>
          <a:xfrm>
            <a:off x="6853397" y="6309071"/>
            <a:ext cx="3047348" cy="369332"/>
          </a:xfrm>
          <a:prstGeom prst="rect">
            <a:avLst/>
          </a:prstGeom>
          <a:noFill/>
        </p:spPr>
        <p:txBody>
          <a:bodyPr wrap="square" rtlCol="0">
            <a:spAutoFit/>
          </a:bodyPr>
          <a:lstStyle/>
          <a:p>
            <a:r>
              <a:rPr lang="fr-BE" dirty="0">
                <a:solidFill>
                  <a:schemeClr val="accent1">
                    <a:lumMod val="75000"/>
                  </a:schemeClr>
                </a:solidFill>
              </a:rPr>
              <a:t>Huguet et </a:t>
            </a:r>
            <a:r>
              <a:rPr lang="fr-BE" dirty="0" err="1">
                <a:solidFill>
                  <a:schemeClr val="accent1">
                    <a:lumMod val="75000"/>
                  </a:schemeClr>
                </a:solidFill>
              </a:rPr>
              <a:t>Regnier</a:t>
            </a:r>
            <a:r>
              <a:rPr lang="fr-BE" dirty="0">
                <a:solidFill>
                  <a:schemeClr val="accent1">
                    <a:lumMod val="75000"/>
                  </a:schemeClr>
                </a:solidFill>
              </a:rPr>
              <a:t> (2007)</a:t>
            </a:r>
          </a:p>
        </p:txBody>
      </p:sp>
      <p:sp>
        <p:nvSpPr>
          <p:cNvPr id="15" name="Titre 1">
            <a:extLst>
              <a:ext uri="{FF2B5EF4-FFF2-40B4-BE49-F238E27FC236}">
                <a16:creationId xmlns:a16="http://schemas.microsoft.com/office/drawing/2014/main" id="{6A50EBEC-B059-AC41-A936-84FBBD7C76E3}"/>
              </a:ext>
            </a:extLst>
          </p:cNvPr>
          <p:cNvSpPr txBox="1">
            <a:spLocks/>
          </p:cNvSpPr>
          <p:nvPr/>
        </p:nvSpPr>
        <p:spPr>
          <a:xfrm>
            <a:off x="466722" y="586855"/>
            <a:ext cx="3201366" cy="4226883"/>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BE" sz="4000" dirty="0">
                <a:solidFill>
                  <a:srgbClr val="FFFFFF"/>
                </a:solidFill>
              </a:rPr>
              <a:t>La peformance et le genre</a:t>
            </a:r>
          </a:p>
          <a:p>
            <a:pPr algn="r"/>
            <a:endParaRPr lang="nl-BE" sz="4000" dirty="0">
              <a:solidFill>
                <a:srgbClr val="FFFFFF"/>
              </a:solidFill>
            </a:endParaRPr>
          </a:p>
          <a:p>
            <a:pPr algn="r"/>
            <a:r>
              <a:rPr lang="nl-BE" sz="4000" dirty="0">
                <a:solidFill>
                  <a:srgbClr val="FFFFFF"/>
                </a:solidFill>
              </a:rPr>
              <a:t>Stereotype Threat Among School Girls in Quasi-Ordinary Classroom </a:t>
            </a:r>
            <a:br>
              <a:rPr lang="nl-BE" sz="4000" dirty="0">
                <a:solidFill>
                  <a:srgbClr val="FFFFFF"/>
                </a:solidFill>
              </a:rPr>
            </a:br>
            <a:r>
              <a:rPr lang="nl-BE" sz="4000" dirty="0">
                <a:solidFill>
                  <a:srgbClr val="FFFFFF"/>
                </a:solidFill>
              </a:rPr>
              <a:t>Circumstances </a:t>
            </a:r>
            <a:endParaRPr lang="fr-FR" sz="4000" dirty="0">
              <a:solidFill>
                <a:srgbClr val="FFFFFF"/>
              </a:solidFill>
            </a:endParaRPr>
          </a:p>
        </p:txBody>
      </p:sp>
      <p:sp>
        <p:nvSpPr>
          <p:cNvPr id="19" name="Rectangle 18">
            <a:extLst>
              <a:ext uri="{FF2B5EF4-FFF2-40B4-BE49-F238E27FC236}">
                <a16:creationId xmlns:a16="http://schemas.microsoft.com/office/drawing/2014/main" id="{2DAF84D9-C0AD-8044-A75D-208ECBB84BA4}"/>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Suppression du stéréotype</a:t>
            </a:r>
            <a:endParaRPr lang="fr-FR" dirty="0">
              <a:solidFill>
                <a:schemeClr val="accent1">
                  <a:lumMod val="75000"/>
                </a:schemeClr>
              </a:solidFill>
            </a:endParaRPr>
          </a:p>
        </p:txBody>
      </p:sp>
    </p:spTree>
    <p:extLst>
      <p:ext uri="{BB962C8B-B14F-4D97-AF65-F5344CB8AC3E}">
        <p14:creationId xmlns:p14="http://schemas.microsoft.com/office/powerpoint/2010/main" val="224820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18225" y="1921668"/>
            <a:ext cx="3201366" cy="3387497"/>
          </a:xfrm>
        </p:spPr>
        <p:txBody>
          <a:bodyPr anchor="b">
            <a:normAutofit fontScale="90000"/>
          </a:bodyPr>
          <a:lstStyle/>
          <a:p>
            <a:pPr algn="r"/>
            <a:br>
              <a:rPr lang="nl-BE" sz="4000" dirty="0">
                <a:solidFill>
                  <a:srgbClr val="FFFFFF"/>
                </a:solidFill>
              </a:rPr>
            </a:br>
            <a:r>
              <a:rPr lang="nl-BE" sz="4000" dirty="0">
                <a:solidFill>
                  <a:srgbClr val="FFFFFF"/>
                </a:solidFill>
              </a:rPr>
              <a:t>La peformance et le genre</a:t>
            </a:r>
            <a:br>
              <a:rPr lang="nl-BE" sz="4000" dirty="0">
                <a:solidFill>
                  <a:srgbClr val="FFFFFF"/>
                </a:solidFill>
              </a:rPr>
            </a:br>
            <a:br>
              <a:rPr lang="nl-BE" sz="4000" dirty="0">
                <a:solidFill>
                  <a:srgbClr val="FFFFFF"/>
                </a:solidFill>
              </a:rPr>
            </a:br>
            <a:r>
              <a:rPr lang="nl-BE" sz="4000" dirty="0">
                <a:solidFill>
                  <a:srgbClr val="FFFFFF"/>
                </a:solidFill>
              </a:rPr>
              <a:t>Stereotype Threat Among School Girls in Quasi-Ordinary Classroom </a:t>
            </a:r>
            <a:br>
              <a:rPr lang="nl-BE" sz="4000" dirty="0">
                <a:solidFill>
                  <a:srgbClr val="FFFFFF"/>
                </a:solidFill>
              </a:rPr>
            </a:br>
            <a:r>
              <a:rPr lang="nl-BE" sz="4000" dirty="0">
                <a:solidFill>
                  <a:srgbClr val="FFFFFF"/>
                </a:solidFill>
              </a:rPr>
              <a:t>Circumstances </a:t>
            </a:r>
            <a:endParaRPr lang="fr-FR" sz="4000" dirty="0">
              <a:solidFill>
                <a:srgbClr val="FFFFFF"/>
              </a:solidFill>
            </a:endParaRPr>
          </a:p>
        </p:txBody>
      </p:sp>
      <p:pic>
        <p:nvPicPr>
          <p:cNvPr id="13" name="Image 12">
            <a:extLst>
              <a:ext uri="{FF2B5EF4-FFF2-40B4-BE49-F238E27FC236}">
                <a16:creationId xmlns:a16="http://schemas.microsoft.com/office/drawing/2014/main" id="{FE97089E-DCB9-F745-942E-FBC2FC6418E6}"/>
              </a:ext>
            </a:extLst>
          </p:cNvPr>
          <p:cNvPicPr>
            <a:picLocks noChangeAspect="1"/>
          </p:cNvPicPr>
          <p:nvPr/>
        </p:nvPicPr>
        <p:blipFill>
          <a:blip r:embed="rId3"/>
          <a:stretch>
            <a:fillRect/>
          </a:stretch>
        </p:blipFill>
        <p:spPr>
          <a:xfrm>
            <a:off x="4471168" y="1812074"/>
            <a:ext cx="7365999" cy="4444999"/>
          </a:xfrm>
          <a:prstGeom prst="rect">
            <a:avLst/>
          </a:prstGeom>
        </p:spPr>
      </p:pic>
      <p:sp>
        <p:nvSpPr>
          <p:cNvPr id="19" name="Rectangle 18">
            <a:extLst>
              <a:ext uri="{FF2B5EF4-FFF2-40B4-BE49-F238E27FC236}">
                <a16:creationId xmlns:a16="http://schemas.microsoft.com/office/drawing/2014/main" id="{5A409335-7F91-084C-8B03-5165090903DB}"/>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Suppression du stéréotype</a:t>
            </a:r>
            <a:endParaRPr lang="fr-FR" dirty="0">
              <a:solidFill>
                <a:schemeClr val="accent1">
                  <a:lumMod val="75000"/>
                </a:schemeClr>
              </a:solidFill>
            </a:endParaRPr>
          </a:p>
        </p:txBody>
      </p:sp>
      <p:sp>
        <p:nvSpPr>
          <p:cNvPr id="21" name="ZoneTexte 20">
            <a:extLst>
              <a:ext uri="{FF2B5EF4-FFF2-40B4-BE49-F238E27FC236}">
                <a16:creationId xmlns:a16="http://schemas.microsoft.com/office/drawing/2014/main" id="{DED26F54-1E46-2848-A7DD-B892476DFFD8}"/>
              </a:ext>
            </a:extLst>
          </p:cNvPr>
          <p:cNvSpPr txBox="1"/>
          <p:nvPr/>
        </p:nvSpPr>
        <p:spPr>
          <a:xfrm>
            <a:off x="6853397" y="6309071"/>
            <a:ext cx="3047348" cy="369332"/>
          </a:xfrm>
          <a:prstGeom prst="rect">
            <a:avLst/>
          </a:prstGeom>
          <a:noFill/>
        </p:spPr>
        <p:txBody>
          <a:bodyPr wrap="square" rtlCol="0">
            <a:spAutoFit/>
          </a:bodyPr>
          <a:lstStyle/>
          <a:p>
            <a:r>
              <a:rPr lang="fr-BE" dirty="0">
                <a:solidFill>
                  <a:schemeClr val="accent1">
                    <a:lumMod val="75000"/>
                  </a:schemeClr>
                </a:solidFill>
              </a:rPr>
              <a:t>Huguet et </a:t>
            </a:r>
            <a:r>
              <a:rPr lang="fr-BE" dirty="0" err="1">
                <a:solidFill>
                  <a:schemeClr val="accent1">
                    <a:lumMod val="75000"/>
                  </a:schemeClr>
                </a:solidFill>
              </a:rPr>
              <a:t>Regnier</a:t>
            </a:r>
            <a:r>
              <a:rPr lang="fr-BE" dirty="0">
                <a:solidFill>
                  <a:schemeClr val="accent1">
                    <a:lumMod val="75000"/>
                  </a:schemeClr>
                </a:solidFill>
              </a:rPr>
              <a:t> (2007)</a:t>
            </a:r>
          </a:p>
        </p:txBody>
      </p:sp>
    </p:spTree>
    <p:extLst>
      <p:ext uri="{BB962C8B-B14F-4D97-AF65-F5344CB8AC3E}">
        <p14:creationId xmlns:p14="http://schemas.microsoft.com/office/powerpoint/2010/main" val="1173776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344653" y="2850075"/>
            <a:ext cx="3201366" cy="3387497"/>
          </a:xfrm>
        </p:spPr>
        <p:txBody>
          <a:bodyPr anchor="b">
            <a:normAutofit fontScale="90000"/>
          </a:bodyPr>
          <a:lstStyle/>
          <a:p>
            <a:pPr algn="r"/>
            <a:br>
              <a:rPr lang="nl-BE" sz="4000" dirty="0">
                <a:solidFill>
                  <a:srgbClr val="FFFFFF"/>
                </a:solidFill>
              </a:rPr>
            </a:br>
            <a:r>
              <a:rPr lang="nl-BE" sz="4000" dirty="0">
                <a:solidFill>
                  <a:srgbClr val="FFFFFF"/>
                </a:solidFill>
              </a:rPr>
              <a:t>La peformance et le genre</a:t>
            </a:r>
            <a:br>
              <a:rPr lang="nl-BE" sz="4000" dirty="0">
                <a:solidFill>
                  <a:srgbClr val="FFFFFF"/>
                </a:solidFill>
              </a:rPr>
            </a:br>
            <a:br>
              <a:rPr lang="nl-BE" sz="4000" dirty="0">
                <a:solidFill>
                  <a:srgbClr val="FFFFFF"/>
                </a:solidFill>
              </a:rPr>
            </a:br>
            <a:r>
              <a:rPr lang="nl-BE" sz="4000" dirty="0">
                <a:solidFill>
                  <a:srgbClr val="FFFFFF"/>
                </a:solidFill>
              </a:rPr>
              <a:t>Knowing Is Half the Battle </a:t>
            </a:r>
            <a:br>
              <a:rPr lang="nl-BE" sz="4000" dirty="0">
                <a:solidFill>
                  <a:srgbClr val="FFFFFF"/>
                </a:solidFill>
              </a:rPr>
            </a:br>
            <a:r>
              <a:rPr lang="nl-BE" sz="4000" dirty="0">
                <a:solidFill>
                  <a:srgbClr val="FFFFFF"/>
                </a:solidFill>
              </a:rPr>
              <a:t>Teaching Stereotype Threat as a Means of Improving Women’s Math Performance</a:t>
            </a:r>
            <a:endParaRPr lang="fr-FR" sz="4000" dirty="0">
              <a:solidFill>
                <a:srgbClr val="FFFFFF"/>
              </a:solidFill>
            </a:endParaRPr>
          </a:p>
        </p:txBody>
      </p:sp>
      <p:sp>
        <p:nvSpPr>
          <p:cNvPr id="19" name="Rectangle 18">
            <a:extLst>
              <a:ext uri="{FF2B5EF4-FFF2-40B4-BE49-F238E27FC236}">
                <a16:creationId xmlns:a16="http://schemas.microsoft.com/office/drawing/2014/main" id="{5A409335-7F91-084C-8B03-5165090903DB}"/>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Suppression du stéréotype</a:t>
            </a:r>
            <a:endParaRPr lang="fr-FR" dirty="0">
              <a:solidFill>
                <a:schemeClr val="accent1">
                  <a:lumMod val="75000"/>
                </a:schemeClr>
              </a:solidFill>
            </a:endParaRPr>
          </a:p>
        </p:txBody>
      </p:sp>
      <p:sp>
        <p:nvSpPr>
          <p:cNvPr id="21" name="ZoneTexte 20">
            <a:extLst>
              <a:ext uri="{FF2B5EF4-FFF2-40B4-BE49-F238E27FC236}">
                <a16:creationId xmlns:a16="http://schemas.microsoft.com/office/drawing/2014/main" id="{DED26F54-1E46-2848-A7DD-B892476DFFD8}"/>
              </a:ext>
            </a:extLst>
          </p:cNvPr>
          <p:cNvSpPr txBox="1"/>
          <p:nvPr/>
        </p:nvSpPr>
        <p:spPr>
          <a:xfrm>
            <a:off x="6853396" y="6309071"/>
            <a:ext cx="3814604" cy="369332"/>
          </a:xfrm>
          <a:prstGeom prst="rect">
            <a:avLst/>
          </a:prstGeom>
          <a:noFill/>
        </p:spPr>
        <p:txBody>
          <a:bodyPr wrap="square" rtlCol="0">
            <a:spAutoFit/>
          </a:bodyPr>
          <a:lstStyle/>
          <a:p>
            <a:r>
              <a:rPr lang="fr-BE" dirty="0">
                <a:solidFill>
                  <a:schemeClr val="accent1">
                    <a:lumMod val="75000"/>
                  </a:schemeClr>
                </a:solidFill>
              </a:rPr>
              <a:t>Johns, </a:t>
            </a:r>
            <a:r>
              <a:rPr lang="fr-BE" dirty="0" err="1">
                <a:solidFill>
                  <a:schemeClr val="accent1">
                    <a:lumMod val="75000"/>
                  </a:schemeClr>
                </a:solidFill>
              </a:rPr>
              <a:t>Schmader</a:t>
            </a:r>
            <a:r>
              <a:rPr lang="fr-BE" dirty="0">
                <a:solidFill>
                  <a:schemeClr val="accent1">
                    <a:lumMod val="75000"/>
                  </a:schemeClr>
                </a:solidFill>
              </a:rPr>
              <a:t> et Martens (2005)</a:t>
            </a:r>
          </a:p>
        </p:txBody>
      </p:sp>
      <p:pic>
        <p:nvPicPr>
          <p:cNvPr id="15" name="Image 14">
            <a:extLst>
              <a:ext uri="{FF2B5EF4-FFF2-40B4-BE49-F238E27FC236}">
                <a16:creationId xmlns:a16="http://schemas.microsoft.com/office/drawing/2014/main" id="{92A58482-AF3B-1740-A437-D141A1AA65A2}"/>
              </a:ext>
            </a:extLst>
          </p:cNvPr>
          <p:cNvPicPr>
            <a:picLocks noChangeAspect="1"/>
          </p:cNvPicPr>
          <p:nvPr/>
        </p:nvPicPr>
        <p:blipFill>
          <a:blip r:embed="rId3"/>
          <a:stretch>
            <a:fillRect/>
          </a:stretch>
        </p:blipFill>
        <p:spPr>
          <a:xfrm>
            <a:off x="5377818" y="1174440"/>
            <a:ext cx="5998505" cy="4881952"/>
          </a:xfrm>
          <a:prstGeom prst="rect">
            <a:avLst/>
          </a:prstGeom>
        </p:spPr>
      </p:pic>
    </p:spTree>
    <p:extLst>
      <p:ext uri="{BB962C8B-B14F-4D97-AF65-F5344CB8AC3E}">
        <p14:creationId xmlns:p14="http://schemas.microsoft.com/office/powerpoint/2010/main" val="29167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18225" y="3200853"/>
            <a:ext cx="3201366" cy="3387497"/>
          </a:xfrm>
        </p:spPr>
        <p:txBody>
          <a:bodyPr anchor="b">
            <a:normAutofit fontScale="90000"/>
          </a:bodyPr>
          <a:lstStyle/>
          <a:p>
            <a:pPr algn="r"/>
            <a:br>
              <a:rPr lang="nl-BE" sz="4000" dirty="0">
                <a:solidFill>
                  <a:srgbClr val="FFFFFF"/>
                </a:solidFill>
              </a:rPr>
            </a:br>
            <a:br>
              <a:rPr lang="nl-BE" sz="4000" dirty="0">
                <a:solidFill>
                  <a:srgbClr val="FFFFFF"/>
                </a:solidFill>
              </a:rPr>
            </a:br>
            <a:r>
              <a:rPr lang="nl-BE" sz="4000" dirty="0">
                <a:solidFill>
                  <a:srgbClr val="FFFFFF"/>
                </a:solidFill>
              </a:rPr>
              <a:t>La peformance et le genre </a:t>
            </a:r>
            <a:br>
              <a:rPr lang="nl-BE" sz="4000" dirty="0">
                <a:solidFill>
                  <a:srgbClr val="FFFFFF"/>
                </a:solidFill>
              </a:rPr>
            </a:br>
            <a:br>
              <a:rPr lang="nl-BE" sz="4000" dirty="0">
                <a:solidFill>
                  <a:srgbClr val="FFFFFF"/>
                </a:solidFill>
              </a:rPr>
            </a:br>
            <a:r>
              <a:rPr lang="nl-BE" sz="4000" dirty="0">
                <a:solidFill>
                  <a:srgbClr val="FFFFFF"/>
                </a:solidFill>
              </a:rPr>
              <a:t>A THREATENING INTELLECTUAL ENVIRONMENT: Why Females Are Susceptible to Experiencing Problem-Solving Deficits in the Presence of Males </a:t>
            </a:r>
            <a:endParaRPr lang="fr-FR" sz="4000" dirty="0">
              <a:solidFill>
                <a:srgbClr val="FFFFFF"/>
              </a:solidFill>
            </a:endParaRPr>
          </a:p>
        </p:txBody>
      </p:sp>
      <p:sp>
        <p:nvSpPr>
          <p:cNvPr id="19" name="Rectangle 18">
            <a:extLst>
              <a:ext uri="{FF2B5EF4-FFF2-40B4-BE49-F238E27FC236}">
                <a16:creationId xmlns:a16="http://schemas.microsoft.com/office/drawing/2014/main" id="{5A409335-7F91-084C-8B03-5165090903DB}"/>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L’influence du groupe de pairs</a:t>
            </a:r>
            <a:endParaRPr lang="fr-FR" dirty="0">
              <a:solidFill>
                <a:schemeClr val="accent1">
                  <a:lumMod val="75000"/>
                </a:schemeClr>
              </a:solidFill>
            </a:endParaRPr>
          </a:p>
        </p:txBody>
      </p:sp>
      <p:sp>
        <p:nvSpPr>
          <p:cNvPr id="21" name="ZoneTexte 20">
            <a:extLst>
              <a:ext uri="{FF2B5EF4-FFF2-40B4-BE49-F238E27FC236}">
                <a16:creationId xmlns:a16="http://schemas.microsoft.com/office/drawing/2014/main" id="{DED26F54-1E46-2848-A7DD-B892476DFFD8}"/>
              </a:ext>
            </a:extLst>
          </p:cNvPr>
          <p:cNvSpPr txBox="1"/>
          <p:nvPr/>
        </p:nvSpPr>
        <p:spPr>
          <a:xfrm>
            <a:off x="6631518" y="6309071"/>
            <a:ext cx="4235669" cy="369332"/>
          </a:xfrm>
          <a:prstGeom prst="rect">
            <a:avLst/>
          </a:prstGeom>
          <a:noFill/>
        </p:spPr>
        <p:txBody>
          <a:bodyPr wrap="square" rtlCol="0">
            <a:spAutoFit/>
          </a:bodyPr>
          <a:lstStyle/>
          <a:p>
            <a:r>
              <a:rPr lang="fr-BE" dirty="0" err="1">
                <a:solidFill>
                  <a:schemeClr val="accent1">
                    <a:lumMod val="75000"/>
                  </a:schemeClr>
                </a:solidFill>
              </a:rPr>
              <a:t>Inzlicht</a:t>
            </a:r>
            <a:r>
              <a:rPr lang="fr-BE" dirty="0">
                <a:solidFill>
                  <a:schemeClr val="accent1">
                    <a:lumMod val="75000"/>
                  </a:schemeClr>
                </a:solidFill>
              </a:rPr>
              <a:t> et Ben-</a:t>
            </a:r>
            <a:r>
              <a:rPr lang="fr-BE" dirty="0" err="1">
                <a:solidFill>
                  <a:schemeClr val="accent1">
                    <a:lumMod val="75000"/>
                  </a:schemeClr>
                </a:solidFill>
              </a:rPr>
              <a:t>Zeev</a:t>
            </a:r>
            <a:r>
              <a:rPr lang="fr-BE" dirty="0">
                <a:solidFill>
                  <a:schemeClr val="accent1">
                    <a:lumMod val="75000"/>
                  </a:schemeClr>
                </a:solidFill>
              </a:rPr>
              <a:t>, 2000</a:t>
            </a:r>
          </a:p>
        </p:txBody>
      </p:sp>
      <p:pic>
        <p:nvPicPr>
          <p:cNvPr id="15" name="Image 14">
            <a:extLst>
              <a:ext uri="{FF2B5EF4-FFF2-40B4-BE49-F238E27FC236}">
                <a16:creationId xmlns:a16="http://schemas.microsoft.com/office/drawing/2014/main" id="{C9717EE7-4422-0846-8427-DB9314E5E737}"/>
              </a:ext>
            </a:extLst>
          </p:cNvPr>
          <p:cNvPicPr>
            <a:picLocks noChangeAspect="1"/>
          </p:cNvPicPr>
          <p:nvPr/>
        </p:nvPicPr>
        <p:blipFill>
          <a:blip r:embed="rId3"/>
          <a:stretch>
            <a:fillRect/>
          </a:stretch>
        </p:blipFill>
        <p:spPr>
          <a:xfrm>
            <a:off x="5359582" y="1094806"/>
            <a:ext cx="5507605" cy="4815512"/>
          </a:xfrm>
          <a:prstGeom prst="rect">
            <a:avLst/>
          </a:prstGeom>
        </p:spPr>
      </p:pic>
    </p:spTree>
    <p:extLst>
      <p:ext uri="{BB962C8B-B14F-4D97-AF65-F5344CB8AC3E}">
        <p14:creationId xmlns:p14="http://schemas.microsoft.com/office/powerpoint/2010/main" val="1186104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18225" y="3200853"/>
            <a:ext cx="3201366" cy="3387497"/>
          </a:xfrm>
        </p:spPr>
        <p:txBody>
          <a:bodyPr anchor="b">
            <a:normAutofit fontScale="90000"/>
          </a:bodyPr>
          <a:lstStyle/>
          <a:p>
            <a:pPr algn="r"/>
            <a:br>
              <a:rPr lang="nl-BE" sz="4000" dirty="0">
                <a:solidFill>
                  <a:srgbClr val="FFFFFF"/>
                </a:solidFill>
              </a:rPr>
            </a:br>
            <a:br>
              <a:rPr lang="nl-BE" sz="4000" dirty="0">
                <a:solidFill>
                  <a:srgbClr val="FFFFFF"/>
                </a:solidFill>
              </a:rPr>
            </a:br>
            <a:r>
              <a:rPr lang="nl-BE" sz="4000" dirty="0">
                <a:solidFill>
                  <a:srgbClr val="FFFFFF"/>
                </a:solidFill>
              </a:rPr>
              <a:t>La peformance et le genre </a:t>
            </a:r>
            <a:br>
              <a:rPr lang="nl-BE" sz="4000" dirty="0">
                <a:solidFill>
                  <a:srgbClr val="FFFFFF"/>
                </a:solidFill>
              </a:rPr>
            </a:br>
            <a:br>
              <a:rPr lang="nl-BE" sz="4000" dirty="0">
                <a:solidFill>
                  <a:srgbClr val="FFFFFF"/>
                </a:solidFill>
              </a:rPr>
            </a:br>
            <a:r>
              <a:rPr lang="nl-BE" sz="4000" dirty="0">
                <a:solidFill>
                  <a:srgbClr val="FFFFFF"/>
                </a:solidFill>
              </a:rPr>
              <a:t>A THREATENING INTELLECTUAL ENVIRONMENT: Why Females Are Susceptible to Experiencing Problem-Solving Deficits in the Presence of Males </a:t>
            </a:r>
            <a:endParaRPr lang="fr-FR" sz="4000" dirty="0">
              <a:solidFill>
                <a:srgbClr val="FFFFFF"/>
              </a:solidFill>
            </a:endParaRPr>
          </a:p>
        </p:txBody>
      </p:sp>
      <p:sp>
        <p:nvSpPr>
          <p:cNvPr id="19" name="Rectangle 18">
            <a:extLst>
              <a:ext uri="{FF2B5EF4-FFF2-40B4-BE49-F238E27FC236}">
                <a16:creationId xmlns:a16="http://schemas.microsoft.com/office/drawing/2014/main" id="{5A409335-7F91-084C-8B03-5165090903DB}"/>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L’influence du groupe de pairs</a:t>
            </a:r>
            <a:endParaRPr lang="fr-FR" dirty="0">
              <a:solidFill>
                <a:schemeClr val="accent1">
                  <a:lumMod val="75000"/>
                </a:schemeClr>
              </a:solidFill>
            </a:endParaRPr>
          </a:p>
        </p:txBody>
      </p:sp>
      <p:sp>
        <p:nvSpPr>
          <p:cNvPr id="21" name="ZoneTexte 20">
            <a:extLst>
              <a:ext uri="{FF2B5EF4-FFF2-40B4-BE49-F238E27FC236}">
                <a16:creationId xmlns:a16="http://schemas.microsoft.com/office/drawing/2014/main" id="{DED26F54-1E46-2848-A7DD-B892476DFFD8}"/>
              </a:ext>
            </a:extLst>
          </p:cNvPr>
          <p:cNvSpPr txBox="1"/>
          <p:nvPr/>
        </p:nvSpPr>
        <p:spPr>
          <a:xfrm>
            <a:off x="6631518" y="6309071"/>
            <a:ext cx="4235669" cy="369332"/>
          </a:xfrm>
          <a:prstGeom prst="rect">
            <a:avLst/>
          </a:prstGeom>
          <a:noFill/>
        </p:spPr>
        <p:txBody>
          <a:bodyPr wrap="square" rtlCol="0">
            <a:spAutoFit/>
          </a:bodyPr>
          <a:lstStyle/>
          <a:p>
            <a:r>
              <a:rPr lang="fr-BE" dirty="0" err="1">
                <a:solidFill>
                  <a:schemeClr val="accent1">
                    <a:lumMod val="75000"/>
                  </a:schemeClr>
                </a:solidFill>
              </a:rPr>
              <a:t>Inzlicht</a:t>
            </a:r>
            <a:r>
              <a:rPr lang="fr-BE" dirty="0">
                <a:solidFill>
                  <a:schemeClr val="accent1">
                    <a:lumMod val="75000"/>
                  </a:schemeClr>
                </a:solidFill>
              </a:rPr>
              <a:t> et Ben-</a:t>
            </a:r>
            <a:r>
              <a:rPr lang="fr-BE" dirty="0" err="1">
                <a:solidFill>
                  <a:schemeClr val="accent1">
                    <a:lumMod val="75000"/>
                  </a:schemeClr>
                </a:solidFill>
              </a:rPr>
              <a:t>Zeev</a:t>
            </a:r>
            <a:r>
              <a:rPr lang="fr-BE" dirty="0">
                <a:solidFill>
                  <a:schemeClr val="accent1">
                    <a:lumMod val="75000"/>
                  </a:schemeClr>
                </a:solidFill>
              </a:rPr>
              <a:t>, 2000</a:t>
            </a:r>
          </a:p>
        </p:txBody>
      </p:sp>
      <p:pic>
        <p:nvPicPr>
          <p:cNvPr id="13" name="Image 12">
            <a:extLst>
              <a:ext uri="{FF2B5EF4-FFF2-40B4-BE49-F238E27FC236}">
                <a16:creationId xmlns:a16="http://schemas.microsoft.com/office/drawing/2014/main" id="{D4477BF3-4A1E-B449-8B32-2D7E255C50B2}"/>
              </a:ext>
            </a:extLst>
          </p:cNvPr>
          <p:cNvPicPr>
            <a:picLocks noChangeAspect="1"/>
          </p:cNvPicPr>
          <p:nvPr/>
        </p:nvPicPr>
        <p:blipFill>
          <a:blip r:embed="rId3"/>
          <a:stretch>
            <a:fillRect/>
          </a:stretch>
        </p:blipFill>
        <p:spPr>
          <a:xfrm>
            <a:off x="5676337" y="1083816"/>
            <a:ext cx="5532745" cy="4837493"/>
          </a:xfrm>
          <a:prstGeom prst="rect">
            <a:avLst/>
          </a:prstGeom>
        </p:spPr>
      </p:pic>
    </p:spTree>
    <p:extLst>
      <p:ext uri="{BB962C8B-B14F-4D97-AF65-F5344CB8AC3E}">
        <p14:creationId xmlns:p14="http://schemas.microsoft.com/office/powerpoint/2010/main" val="451979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18225" y="2034205"/>
            <a:ext cx="3201366" cy="3387497"/>
          </a:xfrm>
        </p:spPr>
        <p:txBody>
          <a:bodyPr anchor="b">
            <a:normAutofit fontScale="90000"/>
          </a:bodyPr>
          <a:lstStyle/>
          <a:p>
            <a:pPr algn="r"/>
            <a:br>
              <a:rPr lang="nl-BE" sz="4000" dirty="0">
                <a:solidFill>
                  <a:srgbClr val="FFFFFF"/>
                </a:solidFill>
              </a:rPr>
            </a:br>
            <a:br>
              <a:rPr lang="nl-BE" sz="4000" dirty="0">
                <a:solidFill>
                  <a:srgbClr val="FFFFFF"/>
                </a:solidFill>
              </a:rPr>
            </a:br>
            <a:r>
              <a:rPr lang="nl-BE" sz="4000" dirty="0">
                <a:solidFill>
                  <a:srgbClr val="FFFFFF"/>
                </a:solidFill>
              </a:rPr>
              <a:t>La peformance et le genre</a:t>
            </a:r>
            <a:br>
              <a:rPr lang="nl-BE" sz="4000" dirty="0">
                <a:solidFill>
                  <a:srgbClr val="FFFFFF"/>
                </a:solidFill>
              </a:rPr>
            </a:br>
            <a:br>
              <a:rPr lang="nl-BE" sz="4000" dirty="0">
                <a:solidFill>
                  <a:srgbClr val="FFFFFF"/>
                </a:solidFill>
              </a:rPr>
            </a:br>
            <a:r>
              <a:rPr lang="nl-BE" sz="4000" dirty="0">
                <a:solidFill>
                  <a:srgbClr val="FFFFFF"/>
                </a:solidFill>
              </a:rPr>
              <a:t>Stereotype Threat Among School Girls in Quasi-Ordinary Classroom </a:t>
            </a:r>
            <a:br>
              <a:rPr lang="nl-BE" sz="4000" dirty="0">
                <a:solidFill>
                  <a:srgbClr val="FFFFFF"/>
                </a:solidFill>
              </a:rPr>
            </a:br>
            <a:r>
              <a:rPr lang="nl-BE" sz="4000" dirty="0">
                <a:solidFill>
                  <a:srgbClr val="FFFFFF"/>
                </a:solidFill>
              </a:rPr>
              <a:t>Circumstances </a:t>
            </a:r>
            <a:endParaRPr lang="fr-FR" sz="4000" dirty="0">
              <a:solidFill>
                <a:srgbClr val="FFFFFF"/>
              </a:solidFill>
            </a:endParaRPr>
          </a:p>
        </p:txBody>
      </p:sp>
      <p:sp>
        <p:nvSpPr>
          <p:cNvPr id="19" name="Rectangle 18">
            <a:extLst>
              <a:ext uri="{FF2B5EF4-FFF2-40B4-BE49-F238E27FC236}">
                <a16:creationId xmlns:a16="http://schemas.microsoft.com/office/drawing/2014/main" id="{5A409335-7F91-084C-8B03-5165090903DB}"/>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L’influence du groupe de pairs</a:t>
            </a:r>
            <a:endParaRPr lang="fr-FR" dirty="0">
              <a:solidFill>
                <a:schemeClr val="accent1">
                  <a:lumMod val="75000"/>
                </a:schemeClr>
              </a:solidFill>
            </a:endParaRPr>
          </a:p>
        </p:txBody>
      </p:sp>
      <p:pic>
        <p:nvPicPr>
          <p:cNvPr id="15" name="Image 14">
            <a:extLst>
              <a:ext uri="{FF2B5EF4-FFF2-40B4-BE49-F238E27FC236}">
                <a16:creationId xmlns:a16="http://schemas.microsoft.com/office/drawing/2014/main" id="{61390582-6FD8-2C4F-B526-8CE0C13187E5}"/>
              </a:ext>
            </a:extLst>
          </p:cNvPr>
          <p:cNvPicPr>
            <a:picLocks noChangeAspect="1"/>
          </p:cNvPicPr>
          <p:nvPr/>
        </p:nvPicPr>
        <p:blipFill>
          <a:blip r:embed="rId3"/>
          <a:stretch>
            <a:fillRect/>
          </a:stretch>
        </p:blipFill>
        <p:spPr>
          <a:xfrm>
            <a:off x="5370679" y="1906935"/>
            <a:ext cx="5892800" cy="4076700"/>
          </a:xfrm>
          <a:prstGeom prst="rect">
            <a:avLst/>
          </a:prstGeom>
        </p:spPr>
      </p:pic>
      <p:sp>
        <p:nvSpPr>
          <p:cNvPr id="17" name="ZoneTexte 16">
            <a:extLst>
              <a:ext uri="{FF2B5EF4-FFF2-40B4-BE49-F238E27FC236}">
                <a16:creationId xmlns:a16="http://schemas.microsoft.com/office/drawing/2014/main" id="{1BFC1450-5F9B-9747-AE8A-AD94C4EC5921}"/>
              </a:ext>
            </a:extLst>
          </p:cNvPr>
          <p:cNvSpPr txBox="1"/>
          <p:nvPr/>
        </p:nvSpPr>
        <p:spPr>
          <a:xfrm>
            <a:off x="6853397" y="6309071"/>
            <a:ext cx="3047348" cy="369332"/>
          </a:xfrm>
          <a:prstGeom prst="rect">
            <a:avLst/>
          </a:prstGeom>
          <a:noFill/>
        </p:spPr>
        <p:txBody>
          <a:bodyPr wrap="square" rtlCol="0">
            <a:spAutoFit/>
          </a:bodyPr>
          <a:lstStyle/>
          <a:p>
            <a:r>
              <a:rPr lang="fr-BE" dirty="0">
                <a:solidFill>
                  <a:schemeClr val="accent1">
                    <a:lumMod val="75000"/>
                  </a:schemeClr>
                </a:solidFill>
              </a:rPr>
              <a:t>Huguet et </a:t>
            </a:r>
            <a:r>
              <a:rPr lang="fr-BE" dirty="0" err="1">
                <a:solidFill>
                  <a:schemeClr val="accent1">
                    <a:lumMod val="75000"/>
                  </a:schemeClr>
                </a:solidFill>
              </a:rPr>
              <a:t>Regnier</a:t>
            </a:r>
            <a:r>
              <a:rPr lang="fr-BE" dirty="0">
                <a:solidFill>
                  <a:schemeClr val="accent1">
                    <a:lumMod val="75000"/>
                  </a:schemeClr>
                </a:solidFill>
              </a:rPr>
              <a:t> (2007)</a:t>
            </a:r>
          </a:p>
        </p:txBody>
      </p:sp>
    </p:spTree>
    <p:extLst>
      <p:ext uri="{BB962C8B-B14F-4D97-AF65-F5344CB8AC3E}">
        <p14:creationId xmlns:p14="http://schemas.microsoft.com/office/powerpoint/2010/main" val="352711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18225" y="2034205"/>
            <a:ext cx="3201366" cy="3387497"/>
          </a:xfrm>
        </p:spPr>
        <p:txBody>
          <a:bodyPr anchor="b">
            <a:normAutofit fontScale="90000"/>
          </a:bodyPr>
          <a:lstStyle/>
          <a:p>
            <a:pPr algn="r"/>
            <a:br>
              <a:rPr lang="nl-BE" sz="4000" dirty="0">
                <a:solidFill>
                  <a:srgbClr val="FFFFFF"/>
                </a:solidFill>
              </a:rPr>
            </a:br>
            <a:br>
              <a:rPr lang="nl-BE" sz="4000" dirty="0">
                <a:solidFill>
                  <a:srgbClr val="FFFFFF"/>
                </a:solidFill>
              </a:rPr>
            </a:br>
            <a:r>
              <a:rPr lang="nl-BE" sz="4000" dirty="0">
                <a:solidFill>
                  <a:srgbClr val="FFFFFF"/>
                </a:solidFill>
              </a:rPr>
              <a:t>La peformance et le genre</a:t>
            </a:r>
            <a:br>
              <a:rPr lang="nl-BE" sz="4000" dirty="0">
                <a:solidFill>
                  <a:srgbClr val="FFFFFF"/>
                </a:solidFill>
              </a:rPr>
            </a:br>
            <a:br>
              <a:rPr lang="nl-BE" sz="4000" dirty="0">
                <a:solidFill>
                  <a:srgbClr val="FFFFFF"/>
                </a:solidFill>
              </a:rPr>
            </a:br>
            <a:r>
              <a:rPr lang="nl-BE" sz="2000" dirty="0">
                <a:solidFill>
                  <a:srgbClr val="FFFFFF"/>
                </a:solidFill>
              </a:rPr>
              <a:t>Souchal, C., Toczek, M. C., Darnon, C., Smeding, A., Butera, F., &amp; Martinot, D. (2014)</a:t>
            </a:r>
            <a:endParaRPr lang="fr-FR" sz="4000" dirty="0">
              <a:solidFill>
                <a:srgbClr val="FFFFFF"/>
              </a:solidFill>
            </a:endParaRPr>
          </a:p>
        </p:txBody>
      </p:sp>
      <p:sp>
        <p:nvSpPr>
          <p:cNvPr id="19" name="Rectangle 18">
            <a:extLst>
              <a:ext uri="{FF2B5EF4-FFF2-40B4-BE49-F238E27FC236}">
                <a16:creationId xmlns:a16="http://schemas.microsoft.com/office/drawing/2014/main" id="{5A409335-7F91-084C-8B03-5165090903DB}"/>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Et si cela dépendait de la visée de l’évaluation</a:t>
            </a:r>
            <a:endParaRPr lang="fr-FR" dirty="0">
              <a:solidFill>
                <a:schemeClr val="accent1">
                  <a:lumMod val="75000"/>
                </a:schemeClr>
              </a:solidFill>
            </a:endParaRPr>
          </a:p>
        </p:txBody>
      </p:sp>
      <p:pic>
        <p:nvPicPr>
          <p:cNvPr id="13" name="Image 12">
            <a:extLst>
              <a:ext uri="{FF2B5EF4-FFF2-40B4-BE49-F238E27FC236}">
                <a16:creationId xmlns:a16="http://schemas.microsoft.com/office/drawing/2014/main" id="{B01311B8-F5CB-A24E-84B6-E1063DE91A7B}"/>
              </a:ext>
            </a:extLst>
          </p:cNvPr>
          <p:cNvPicPr>
            <a:picLocks noChangeAspect="1"/>
          </p:cNvPicPr>
          <p:nvPr/>
        </p:nvPicPr>
        <p:blipFill>
          <a:blip r:embed="rId3"/>
          <a:stretch>
            <a:fillRect/>
          </a:stretch>
        </p:blipFill>
        <p:spPr>
          <a:xfrm>
            <a:off x="4553742" y="1848185"/>
            <a:ext cx="7200852" cy="3573517"/>
          </a:xfrm>
          <a:prstGeom prst="rect">
            <a:avLst/>
          </a:prstGeom>
        </p:spPr>
      </p:pic>
    </p:spTree>
    <p:extLst>
      <p:ext uri="{BB962C8B-B14F-4D97-AF65-F5344CB8AC3E}">
        <p14:creationId xmlns:p14="http://schemas.microsoft.com/office/powerpoint/2010/main" val="177107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La note en éducation</a:t>
            </a:r>
            <a:endParaRPr lang="fr-FR" sz="4000" dirty="0">
              <a:solidFill>
                <a:srgbClr val="FFFFFF"/>
              </a:solidFill>
            </a:endParaRPr>
          </a:p>
        </p:txBody>
      </p:sp>
      <p:pic>
        <p:nvPicPr>
          <p:cNvPr id="21" name="Image 20">
            <a:extLst>
              <a:ext uri="{FF2B5EF4-FFF2-40B4-BE49-F238E27FC236}">
                <a16:creationId xmlns:a16="http://schemas.microsoft.com/office/drawing/2014/main" id="{992296F0-45C9-9C45-A5D0-ACAE7CFE9180}"/>
              </a:ext>
            </a:extLst>
          </p:cNvPr>
          <p:cNvPicPr>
            <a:picLocks noChangeAspect="1"/>
          </p:cNvPicPr>
          <p:nvPr/>
        </p:nvPicPr>
        <p:blipFill>
          <a:blip r:embed="rId3"/>
          <a:stretch>
            <a:fillRect/>
          </a:stretch>
        </p:blipFill>
        <p:spPr>
          <a:xfrm>
            <a:off x="4158139" y="1435100"/>
            <a:ext cx="7829145" cy="4403894"/>
          </a:xfrm>
          <a:prstGeom prst="rect">
            <a:avLst/>
          </a:prstGeom>
        </p:spPr>
      </p:pic>
    </p:spTree>
    <p:extLst>
      <p:ext uri="{BB962C8B-B14F-4D97-AF65-F5344CB8AC3E}">
        <p14:creationId xmlns:p14="http://schemas.microsoft.com/office/powerpoint/2010/main" val="260233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18225" y="4533686"/>
            <a:ext cx="3201366" cy="3387497"/>
          </a:xfrm>
        </p:spPr>
        <p:txBody>
          <a:bodyPr anchor="b">
            <a:normAutofit fontScale="90000"/>
          </a:bodyPr>
          <a:lstStyle/>
          <a:p>
            <a:pPr algn="r"/>
            <a:br>
              <a:rPr lang="nl-BE" sz="4000" dirty="0">
                <a:solidFill>
                  <a:srgbClr val="FFFFFF"/>
                </a:solidFill>
              </a:rPr>
            </a:br>
            <a:br>
              <a:rPr lang="nl-BE" sz="4000" dirty="0">
                <a:solidFill>
                  <a:srgbClr val="FFFFFF"/>
                </a:solidFill>
              </a:rPr>
            </a:br>
            <a:r>
              <a:rPr lang="nl-BE" sz="4000" dirty="0">
                <a:solidFill>
                  <a:srgbClr val="FFFFFF"/>
                </a:solidFill>
              </a:rPr>
              <a:t>La peformance et le genre</a:t>
            </a:r>
            <a:br>
              <a:rPr lang="nl-BE" sz="4000" dirty="0">
                <a:solidFill>
                  <a:srgbClr val="FFFFFF"/>
                </a:solidFill>
              </a:rPr>
            </a:br>
            <a:br>
              <a:rPr lang="nl-BE" sz="4000" dirty="0">
                <a:solidFill>
                  <a:srgbClr val="FFFFFF"/>
                </a:solidFill>
              </a:rPr>
            </a:br>
            <a:r>
              <a:rPr lang="nl-BE" sz="4000" dirty="0">
                <a:solidFill>
                  <a:srgbClr val="FFFFFF"/>
                </a:solidFill>
              </a:rPr>
              <a:t>Les garçons pas en reste </a:t>
            </a:r>
            <a:r>
              <a:rPr lang="nl-BE" sz="4000" dirty="0">
                <a:solidFill>
                  <a:srgbClr val="FFFFFF"/>
                </a:solidFill>
                <a:sym typeface="Wingdings" pitchFamily="2" charset="2"/>
              </a:rPr>
              <a:t></a:t>
            </a:r>
            <a:br>
              <a:rPr lang="nl-BE" sz="4000" dirty="0">
                <a:solidFill>
                  <a:srgbClr val="FFFFFF"/>
                </a:solidFill>
                <a:sym typeface="Wingdings" pitchFamily="2" charset="2"/>
              </a:rPr>
            </a:br>
            <a:br>
              <a:rPr lang="nl-BE" sz="4000" dirty="0">
                <a:solidFill>
                  <a:srgbClr val="FFFFFF"/>
                </a:solidFill>
                <a:sym typeface="Wingdings" pitchFamily="2" charset="2"/>
              </a:rPr>
            </a:br>
            <a:r>
              <a:rPr lang="fr-BE" sz="4000" b="1" dirty="0" err="1">
                <a:solidFill>
                  <a:schemeClr val="bg1"/>
                </a:solidFill>
              </a:rPr>
              <a:t>Stereotype</a:t>
            </a:r>
            <a:r>
              <a:rPr lang="fr-BE" sz="4000" b="1" dirty="0">
                <a:solidFill>
                  <a:schemeClr val="bg1"/>
                </a:solidFill>
              </a:rPr>
              <a:t> </a:t>
            </a:r>
            <a:r>
              <a:rPr lang="fr-BE" sz="4000" b="1" dirty="0" err="1">
                <a:solidFill>
                  <a:schemeClr val="bg1"/>
                </a:solidFill>
              </a:rPr>
              <a:t>Threat</a:t>
            </a:r>
            <a:r>
              <a:rPr lang="fr-BE" sz="4000" b="1" dirty="0">
                <a:solidFill>
                  <a:schemeClr val="bg1"/>
                </a:solidFill>
              </a:rPr>
              <a:t> in Men on a Test of Social </a:t>
            </a:r>
            <a:r>
              <a:rPr lang="fr-BE" sz="4000" b="1" dirty="0" err="1">
                <a:solidFill>
                  <a:schemeClr val="bg1"/>
                </a:solidFill>
              </a:rPr>
              <a:t>Sensitivity</a:t>
            </a:r>
            <a:br>
              <a:rPr lang="fr-BE" sz="4000" b="1" dirty="0">
                <a:solidFill>
                  <a:schemeClr val="bg1"/>
                </a:solidFill>
              </a:rPr>
            </a:br>
            <a:r>
              <a:rPr lang="fr-BE" sz="4000" b="1" dirty="0">
                <a:solidFill>
                  <a:schemeClr val="bg1"/>
                </a:solidFill>
              </a:rPr>
              <a:t> </a:t>
            </a:r>
            <a:br>
              <a:rPr lang="fr-BE" sz="6000" dirty="0"/>
            </a:br>
            <a:br>
              <a:rPr lang="fr-BE" sz="6000" dirty="0"/>
            </a:br>
            <a:br>
              <a:rPr lang="fr-FR" sz="4000" dirty="0"/>
            </a:br>
            <a:br>
              <a:rPr lang="nl-BE" sz="4000" dirty="0">
                <a:solidFill>
                  <a:srgbClr val="FFFFFF"/>
                </a:solidFill>
                <a:sym typeface="Wingdings" pitchFamily="2" charset="2"/>
              </a:rPr>
            </a:br>
            <a:br>
              <a:rPr lang="nl-BE" sz="4000" dirty="0">
                <a:solidFill>
                  <a:srgbClr val="FFFFFF"/>
                </a:solidFill>
                <a:sym typeface="Wingdings" pitchFamily="2" charset="2"/>
              </a:rPr>
            </a:br>
            <a:r>
              <a:rPr lang="nl-BE" sz="2000" dirty="0">
                <a:solidFill>
                  <a:srgbClr val="FFFFFF"/>
                </a:solidFill>
              </a:rPr>
              <a:t>)</a:t>
            </a:r>
            <a:endParaRPr lang="fr-FR" sz="4000" dirty="0">
              <a:solidFill>
                <a:srgbClr val="FFFFFF"/>
              </a:solidFill>
            </a:endParaRPr>
          </a:p>
        </p:txBody>
      </p:sp>
      <p:sp>
        <p:nvSpPr>
          <p:cNvPr id="19" name="Rectangle 18">
            <a:extLst>
              <a:ext uri="{FF2B5EF4-FFF2-40B4-BE49-F238E27FC236}">
                <a16:creationId xmlns:a16="http://schemas.microsoft.com/office/drawing/2014/main" id="{5A409335-7F91-084C-8B03-5165090903DB}"/>
              </a:ext>
            </a:extLst>
          </p:cNvPr>
          <p:cNvSpPr/>
          <p:nvPr/>
        </p:nvSpPr>
        <p:spPr>
          <a:xfrm>
            <a:off x="5269079" y="326722"/>
            <a:ext cx="6096000" cy="369332"/>
          </a:xfrm>
          <a:prstGeom prst="rect">
            <a:avLst/>
          </a:prstGeom>
        </p:spPr>
        <p:txBody>
          <a:bodyPr>
            <a:spAutoFit/>
          </a:bodyPr>
          <a:lstStyle/>
          <a:p>
            <a:pPr algn="ctr"/>
            <a:r>
              <a:rPr lang="fr-BE" dirty="0">
                <a:solidFill>
                  <a:schemeClr val="accent1">
                    <a:lumMod val="75000"/>
                  </a:schemeClr>
                </a:solidFill>
              </a:rPr>
              <a:t>Et si cela dépendait de la visée de l’évaluation</a:t>
            </a:r>
            <a:endParaRPr lang="fr-FR" dirty="0">
              <a:solidFill>
                <a:schemeClr val="accent1">
                  <a:lumMod val="75000"/>
                </a:schemeClr>
              </a:solidFill>
            </a:endParaRPr>
          </a:p>
        </p:txBody>
      </p:sp>
      <p:sp>
        <p:nvSpPr>
          <p:cNvPr id="15" name="Titre 5">
            <a:extLst>
              <a:ext uri="{FF2B5EF4-FFF2-40B4-BE49-F238E27FC236}">
                <a16:creationId xmlns:a16="http://schemas.microsoft.com/office/drawing/2014/main" id="{E7AAE2B6-BF27-B942-90BF-75DAEFC6BA6F}"/>
              </a:ext>
            </a:extLst>
          </p:cNvPr>
          <p:cNvSpPr txBox="1">
            <a:spLocks/>
          </p:cNvSpPr>
          <p:nvPr/>
        </p:nvSpPr>
        <p:spPr>
          <a:xfrm>
            <a:off x="556818" y="5683830"/>
            <a:ext cx="306277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pic>
        <p:nvPicPr>
          <p:cNvPr id="4" name="Image 3">
            <a:extLst>
              <a:ext uri="{FF2B5EF4-FFF2-40B4-BE49-F238E27FC236}">
                <a16:creationId xmlns:a16="http://schemas.microsoft.com/office/drawing/2014/main" id="{D3C68606-B5F3-644A-8BA2-00A5E9666662}"/>
              </a:ext>
            </a:extLst>
          </p:cNvPr>
          <p:cNvPicPr>
            <a:picLocks noChangeAspect="1"/>
          </p:cNvPicPr>
          <p:nvPr/>
        </p:nvPicPr>
        <p:blipFill>
          <a:blip r:embed="rId3"/>
          <a:stretch>
            <a:fillRect/>
          </a:stretch>
        </p:blipFill>
        <p:spPr>
          <a:xfrm>
            <a:off x="5041907" y="1153786"/>
            <a:ext cx="6375400" cy="2997200"/>
          </a:xfrm>
          <a:prstGeom prst="rect">
            <a:avLst/>
          </a:prstGeom>
        </p:spPr>
      </p:pic>
      <p:sp>
        <p:nvSpPr>
          <p:cNvPr id="17" name="ZoneTexte 16">
            <a:extLst>
              <a:ext uri="{FF2B5EF4-FFF2-40B4-BE49-F238E27FC236}">
                <a16:creationId xmlns:a16="http://schemas.microsoft.com/office/drawing/2014/main" id="{522B5EEE-6CA3-AA41-82E9-C20F975BC4C4}"/>
              </a:ext>
            </a:extLst>
          </p:cNvPr>
          <p:cNvSpPr txBox="1"/>
          <p:nvPr/>
        </p:nvSpPr>
        <p:spPr>
          <a:xfrm>
            <a:off x="5269079" y="4246329"/>
            <a:ext cx="6169068" cy="2585323"/>
          </a:xfrm>
          <a:prstGeom prst="rect">
            <a:avLst/>
          </a:prstGeom>
          <a:noFill/>
        </p:spPr>
        <p:txBody>
          <a:bodyPr wrap="square">
            <a:spAutoFit/>
          </a:bodyPr>
          <a:lstStyle/>
          <a:p>
            <a:r>
              <a:rPr lang="fr-BE" sz="1800" dirty="0">
                <a:effectLst/>
                <a:latin typeface="TimesTen"/>
              </a:rPr>
              <a:t>The </a:t>
            </a:r>
            <a:r>
              <a:rPr lang="fr-BE" sz="1800" dirty="0" err="1">
                <a:effectLst/>
                <a:latin typeface="TimesTen"/>
              </a:rPr>
              <a:t>threat</a:t>
            </a:r>
            <a:r>
              <a:rPr lang="fr-BE" sz="1800" dirty="0">
                <a:effectLst/>
                <a:latin typeface="TimesTen"/>
              </a:rPr>
              <a:t> and </a:t>
            </a:r>
            <a:r>
              <a:rPr lang="fr-BE" sz="1800" dirty="0" err="1">
                <a:effectLst/>
                <a:latin typeface="TimesTen"/>
              </a:rPr>
              <a:t>nonthreat</a:t>
            </a:r>
            <a:r>
              <a:rPr lang="fr-BE" sz="1800" dirty="0">
                <a:effectLst/>
                <a:latin typeface="TimesTen"/>
              </a:rPr>
              <a:t> conditions </a:t>
            </a:r>
            <a:r>
              <a:rPr lang="fr-BE" sz="1800" dirty="0" err="1">
                <a:effectLst/>
                <a:latin typeface="TimesTen"/>
              </a:rPr>
              <a:t>differed</a:t>
            </a:r>
            <a:r>
              <a:rPr lang="fr-BE" sz="1800" dirty="0">
                <a:effectLst/>
                <a:latin typeface="TimesTen"/>
              </a:rPr>
              <a:t> in the description of the test, the </a:t>
            </a:r>
            <a:r>
              <a:rPr lang="fr-BE" sz="1800" dirty="0" err="1">
                <a:effectLst/>
                <a:latin typeface="TimesTen"/>
              </a:rPr>
              <a:t>statement</a:t>
            </a:r>
            <a:r>
              <a:rPr lang="fr-BE" sz="1800" dirty="0">
                <a:effectLst/>
                <a:latin typeface="TimesTen"/>
              </a:rPr>
              <a:t> of a </a:t>
            </a:r>
            <a:r>
              <a:rPr lang="fr-BE" sz="1800" dirty="0" err="1">
                <a:effectLst/>
                <a:latin typeface="TimesTen"/>
              </a:rPr>
              <a:t>sex</a:t>
            </a:r>
            <a:r>
              <a:rPr lang="fr-BE" sz="1800" dirty="0">
                <a:effectLst/>
                <a:latin typeface="TimesTen"/>
              </a:rPr>
              <a:t> </a:t>
            </a:r>
            <a:r>
              <a:rPr lang="fr-BE" sz="1800" dirty="0" err="1">
                <a:effectLst/>
                <a:latin typeface="TimesTen"/>
              </a:rPr>
              <a:t>difference</a:t>
            </a:r>
            <a:r>
              <a:rPr lang="fr-BE" sz="1800" dirty="0">
                <a:effectLst/>
                <a:latin typeface="TimesTen"/>
              </a:rPr>
              <a:t>, and the indication of participants’ </a:t>
            </a:r>
            <a:r>
              <a:rPr lang="fr-BE" sz="1800" dirty="0" err="1">
                <a:effectLst/>
                <a:latin typeface="TimesTen"/>
              </a:rPr>
              <a:t>own</a:t>
            </a:r>
            <a:r>
              <a:rPr lang="fr-BE" sz="1800" dirty="0">
                <a:effectLst/>
                <a:latin typeface="TimesTen"/>
              </a:rPr>
              <a:t> </a:t>
            </a:r>
            <a:r>
              <a:rPr lang="fr-BE" sz="1800" dirty="0" err="1">
                <a:effectLst/>
                <a:latin typeface="TimesTen"/>
              </a:rPr>
              <a:t>sex</a:t>
            </a:r>
            <a:r>
              <a:rPr lang="fr-BE" sz="1800" dirty="0">
                <a:effectLst/>
                <a:latin typeface="TimesTen"/>
              </a:rPr>
              <a:t> on the </a:t>
            </a:r>
            <a:r>
              <a:rPr lang="fr-BE" sz="1800" dirty="0" err="1">
                <a:effectLst/>
                <a:latin typeface="TimesTen"/>
              </a:rPr>
              <a:t>answer</a:t>
            </a:r>
            <a:r>
              <a:rPr lang="fr-BE" sz="1800" dirty="0">
                <a:effectLst/>
                <a:latin typeface="TimesTen"/>
              </a:rPr>
              <a:t> </a:t>
            </a:r>
            <a:r>
              <a:rPr lang="fr-BE" sz="1800" dirty="0" err="1">
                <a:effectLst/>
                <a:latin typeface="TimesTen"/>
              </a:rPr>
              <a:t>sheet</a:t>
            </a:r>
            <a:r>
              <a:rPr lang="fr-BE" sz="1800" dirty="0">
                <a:effectLst/>
                <a:latin typeface="TimesTen"/>
              </a:rPr>
              <a:t>. In the </a:t>
            </a:r>
            <a:r>
              <a:rPr lang="fr-BE" sz="1800" dirty="0" err="1">
                <a:solidFill>
                  <a:srgbClr val="FF0000"/>
                </a:solidFill>
                <a:effectLst/>
                <a:latin typeface="TimesTen"/>
              </a:rPr>
              <a:t>threat</a:t>
            </a:r>
            <a:r>
              <a:rPr lang="fr-BE" sz="1800" dirty="0">
                <a:solidFill>
                  <a:srgbClr val="FF0000"/>
                </a:solidFill>
                <a:effectLst/>
                <a:latin typeface="TimesTen"/>
              </a:rPr>
              <a:t> condition </a:t>
            </a:r>
            <a:r>
              <a:rPr lang="fr-BE" sz="1800" dirty="0">
                <a:effectLst/>
                <a:latin typeface="TimesTen"/>
              </a:rPr>
              <a:t>the test </a:t>
            </a:r>
            <a:r>
              <a:rPr lang="fr-BE" sz="1800" dirty="0" err="1">
                <a:effectLst/>
                <a:latin typeface="TimesTen"/>
              </a:rPr>
              <a:t>was</a:t>
            </a:r>
            <a:r>
              <a:rPr lang="fr-BE" sz="1800" dirty="0">
                <a:effectLst/>
                <a:latin typeface="TimesTen"/>
              </a:rPr>
              <a:t> </a:t>
            </a:r>
            <a:r>
              <a:rPr lang="fr-BE" sz="1800" dirty="0" err="1">
                <a:effectLst/>
                <a:latin typeface="TimesTen"/>
              </a:rPr>
              <a:t>described</a:t>
            </a:r>
            <a:r>
              <a:rPr lang="fr-BE" sz="1800" dirty="0">
                <a:effectLst/>
                <a:latin typeface="TimesTen"/>
              </a:rPr>
              <a:t> as a </a:t>
            </a:r>
            <a:r>
              <a:rPr lang="fr-BE" sz="1800" dirty="0" err="1">
                <a:effectLst/>
                <a:latin typeface="TimesTen"/>
              </a:rPr>
              <a:t>measure</a:t>
            </a:r>
            <a:r>
              <a:rPr lang="fr-BE" sz="1800" dirty="0">
                <a:effectLst/>
                <a:latin typeface="TimesTen"/>
              </a:rPr>
              <a:t> of social </a:t>
            </a:r>
            <a:r>
              <a:rPr lang="fr-BE" sz="1800" dirty="0" err="1">
                <a:effectLst/>
                <a:latin typeface="TimesTen"/>
              </a:rPr>
              <a:t>sensitivity</a:t>
            </a:r>
            <a:r>
              <a:rPr lang="fr-BE" sz="1800" dirty="0">
                <a:effectLst/>
                <a:latin typeface="TimesTen"/>
              </a:rPr>
              <a:t>, or “how </a:t>
            </a:r>
            <a:r>
              <a:rPr lang="fr-BE" sz="1800" dirty="0" err="1">
                <a:effectLst/>
                <a:latin typeface="TimesTen"/>
              </a:rPr>
              <a:t>well</a:t>
            </a:r>
            <a:r>
              <a:rPr lang="fr-BE" sz="1800" dirty="0">
                <a:effectLst/>
                <a:latin typeface="TimesTen"/>
              </a:rPr>
              <a:t> people </a:t>
            </a:r>
            <a:r>
              <a:rPr lang="fr-BE" sz="1800" dirty="0" err="1">
                <a:effectLst/>
                <a:latin typeface="TimesTen"/>
              </a:rPr>
              <a:t>accurately</a:t>
            </a:r>
            <a:r>
              <a:rPr lang="fr-BE" sz="1800" dirty="0">
                <a:effectLst/>
                <a:latin typeface="TimesTen"/>
              </a:rPr>
              <a:t> </a:t>
            </a:r>
            <a:r>
              <a:rPr lang="fr-BE" sz="1800" dirty="0" err="1">
                <a:effectLst/>
                <a:latin typeface="TimesTen"/>
              </a:rPr>
              <a:t>understand</a:t>
            </a:r>
            <a:r>
              <a:rPr lang="fr-BE" sz="1800" dirty="0">
                <a:effectLst/>
                <a:latin typeface="TimesTen"/>
              </a:rPr>
              <a:t> the communication of </a:t>
            </a:r>
            <a:r>
              <a:rPr lang="fr-BE" sz="1800" dirty="0" err="1">
                <a:effectLst/>
                <a:latin typeface="TimesTen"/>
              </a:rPr>
              <a:t>others</a:t>
            </a:r>
            <a:r>
              <a:rPr lang="fr-BE" sz="1800" dirty="0">
                <a:effectLst/>
                <a:latin typeface="TimesTen"/>
              </a:rPr>
              <a:t> and the </a:t>
            </a:r>
            <a:r>
              <a:rPr lang="fr-BE" sz="1800" dirty="0" err="1">
                <a:effectLst/>
                <a:latin typeface="TimesTen"/>
              </a:rPr>
              <a:t>ability</a:t>
            </a:r>
            <a:r>
              <a:rPr lang="fr-BE" sz="1800" dirty="0">
                <a:effectLst/>
                <a:latin typeface="TimesTen"/>
              </a:rPr>
              <a:t> </a:t>
            </a:r>
            <a:r>
              <a:rPr lang="fr-BE" sz="1800" dirty="0">
                <a:solidFill>
                  <a:srgbClr val="FF0000"/>
                </a:solidFill>
                <a:effectLst/>
                <a:latin typeface="TimesTen"/>
              </a:rPr>
              <a:t>to use </a:t>
            </a:r>
            <a:r>
              <a:rPr lang="fr-BE" sz="1800" dirty="0" err="1">
                <a:solidFill>
                  <a:srgbClr val="FF0000"/>
                </a:solidFill>
                <a:effectLst/>
                <a:latin typeface="TimesTen"/>
              </a:rPr>
              <a:t>subtle</a:t>
            </a:r>
            <a:r>
              <a:rPr lang="fr-BE" sz="1800" dirty="0">
                <a:solidFill>
                  <a:srgbClr val="FF0000"/>
                </a:solidFill>
                <a:effectLst/>
                <a:latin typeface="TimesTen"/>
              </a:rPr>
              <a:t> </a:t>
            </a:r>
            <a:r>
              <a:rPr lang="fr-BE" sz="1800" dirty="0" err="1">
                <a:solidFill>
                  <a:srgbClr val="FF0000"/>
                </a:solidFill>
                <a:effectLst/>
                <a:latin typeface="TimesTen"/>
              </a:rPr>
              <a:t>nonverbal</a:t>
            </a:r>
            <a:r>
              <a:rPr lang="fr-BE" sz="1800" dirty="0">
                <a:solidFill>
                  <a:srgbClr val="FF0000"/>
                </a:solidFill>
                <a:effectLst/>
                <a:latin typeface="TimesTen"/>
              </a:rPr>
              <a:t> </a:t>
            </a:r>
            <a:r>
              <a:rPr lang="fr-BE" sz="1800" dirty="0" err="1">
                <a:solidFill>
                  <a:srgbClr val="FF0000"/>
                </a:solidFill>
                <a:effectLst/>
                <a:latin typeface="TimesTen"/>
              </a:rPr>
              <a:t>cues</a:t>
            </a:r>
            <a:r>
              <a:rPr lang="fr-BE" sz="1800" dirty="0">
                <a:solidFill>
                  <a:srgbClr val="FF0000"/>
                </a:solidFill>
                <a:effectLst/>
                <a:latin typeface="TimesTen"/>
              </a:rPr>
              <a:t> in </a:t>
            </a:r>
            <a:r>
              <a:rPr lang="fr-BE" sz="1800" dirty="0" err="1">
                <a:solidFill>
                  <a:srgbClr val="FF0000"/>
                </a:solidFill>
                <a:effectLst/>
                <a:latin typeface="TimesTen"/>
              </a:rPr>
              <a:t>everyday</a:t>
            </a:r>
            <a:r>
              <a:rPr lang="fr-BE" sz="1800" dirty="0">
                <a:solidFill>
                  <a:srgbClr val="FF0000"/>
                </a:solidFill>
                <a:effectLst/>
                <a:latin typeface="TimesTen"/>
              </a:rPr>
              <a:t> </a:t>
            </a:r>
            <a:r>
              <a:rPr lang="fr-BE" sz="1800" dirty="0">
                <a:effectLst/>
                <a:latin typeface="TimesTen"/>
              </a:rPr>
              <a:t>conversations.” In the </a:t>
            </a:r>
            <a:r>
              <a:rPr lang="fr-BE" sz="1800" dirty="0" err="1">
                <a:solidFill>
                  <a:srgbClr val="00B050"/>
                </a:solidFill>
                <a:effectLst/>
                <a:latin typeface="TimesTen"/>
              </a:rPr>
              <a:t>nonthreat</a:t>
            </a:r>
            <a:r>
              <a:rPr lang="fr-BE" sz="1800" dirty="0">
                <a:effectLst/>
                <a:latin typeface="TimesTen"/>
              </a:rPr>
              <a:t> condition the test </a:t>
            </a:r>
            <a:r>
              <a:rPr lang="fr-BE" sz="1800" dirty="0" err="1">
                <a:effectLst/>
                <a:latin typeface="TimesTen"/>
              </a:rPr>
              <a:t>was</a:t>
            </a:r>
            <a:r>
              <a:rPr lang="fr-BE" sz="1800" dirty="0">
                <a:effectLst/>
                <a:latin typeface="TimesTen"/>
              </a:rPr>
              <a:t> </a:t>
            </a:r>
            <a:r>
              <a:rPr lang="fr-BE" sz="1800" dirty="0" err="1">
                <a:effectLst/>
                <a:latin typeface="TimesTen"/>
              </a:rPr>
              <a:t>described</a:t>
            </a:r>
            <a:r>
              <a:rPr lang="fr-BE" sz="1800" dirty="0">
                <a:effectLst/>
                <a:latin typeface="TimesTen"/>
              </a:rPr>
              <a:t> as a </a:t>
            </a:r>
            <a:r>
              <a:rPr lang="fr-BE" sz="1800" dirty="0" err="1">
                <a:effectLst/>
                <a:latin typeface="TimesTen"/>
              </a:rPr>
              <a:t>measure</a:t>
            </a:r>
            <a:r>
              <a:rPr lang="fr-BE" sz="1800" dirty="0">
                <a:effectLst/>
                <a:latin typeface="TimesTen"/>
              </a:rPr>
              <a:t> of </a:t>
            </a:r>
            <a:r>
              <a:rPr lang="fr-BE" sz="1800" dirty="0" err="1">
                <a:solidFill>
                  <a:srgbClr val="00B050"/>
                </a:solidFill>
                <a:effectLst/>
                <a:latin typeface="TimesTen"/>
              </a:rPr>
              <a:t>complex</a:t>
            </a:r>
            <a:r>
              <a:rPr lang="fr-BE" sz="1800" dirty="0">
                <a:solidFill>
                  <a:srgbClr val="00B050"/>
                </a:solidFill>
                <a:effectLst/>
                <a:latin typeface="TimesTen"/>
              </a:rPr>
              <a:t> information </a:t>
            </a:r>
            <a:r>
              <a:rPr lang="fr-BE" sz="1800" dirty="0" err="1">
                <a:solidFill>
                  <a:srgbClr val="00B050"/>
                </a:solidFill>
                <a:effectLst/>
                <a:latin typeface="TimesTen"/>
              </a:rPr>
              <a:t>processing</a:t>
            </a:r>
            <a:r>
              <a:rPr lang="fr-BE" sz="1800" dirty="0">
                <a:effectLst/>
                <a:latin typeface="TimesTen"/>
              </a:rPr>
              <a:t>, or “how </a:t>
            </a:r>
            <a:r>
              <a:rPr lang="fr-BE" sz="1800" dirty="0" err="1">
                <a:effectLst/>
                <a:latin typeface="TimesTen"/>
              </a:rPr>
              <a:t>well</a:t>
            </a:r>
            <a:r>
              <a:rPr lang="fr-BE" sz="1800" dirty="0">
                <a:effectLst/>
                <a:latin typeface="TimesTen"/>
              </a:rPr>
              <a:t> people process </a:t>
            </a:r>
            <a:r>
              <a:rPr lang="fr-BE" sz="1800" dirty="0" err="1">
                <a:effectLst/>
                <a:latin typeface="TimesTen"/>
              </a:rPr>
              <a:t>different</a:t>
            </a:r>
            <a:r>
              <a:rPr lang="fr-BE" sz="1800" dirty="0">
                <a:effectLst/>
                <a:latin typeface="TimesTen"/>
              </a:rPr>
              <a:t> </a:t>
            </a:r>
            <a:r>
              <a:rPr lang="fr-BE" sz="1800" dirty="0" err="1">
                <a:effectLst/>
                <a:latin typeface="TimesTen"/>
              </a:rPr>
              <a:t>kinds</a:t>
            </a:r>
            <a:r>
              <a:rPr lang="fr-BE" sz="1800" dirty="0">
                <a:effectLst/>
                <a:latin typeface="TimesTen"/>
              </a:rPr>
              <a:t> of information </a:t>
            </a:r>
            <a:r>
              <a:rPr lang="fr-BE" sz="1800" dirty="0" err="1">
                <a:effectLst/>
                <a:latin typeface="TimesTen"/>
              </a:rPr>
              <a:t>accurately</a:t>
            </a:r>
            <a:r>
              <a:rPr lang="fr-BE" sz="1800" dirty="0">
                <a:effectLst/>
                <a:latin typeface="TimesTen"/>
              </a:rPr>
              <a:t>.” </a:t>
            </a:r>
            <a:endParaRPr lang="fr-BE" dirty="0"/>
          </a:p>
        </p:txBody>
      </p:sp>
      <p:sp>
        <p:nvSpPr>
          <p:cNvPr id="23" name="ZoneTexte 22">
            <a:extLst>
              <a:ext uri="{FF2B5EF4-FFF2-40B4-BE49-F238E27FC236}">
                <a16:creationId xmlns:a16="http://schemas.microsoft.com/office/drawing/2014/main" id="{8F79DB95-D95A-004C-A7A7-C3FE9B84F6D5}"/>
              </a:ext>
            </a:extLst>
          </p:cNvPr>
          <p:cNvSpPr txBox="1"/>
          <p:nvPr/>
        </p:nvSpPr>
        <p:spPr>
          <a:xfrm>
            <a:off x="9993834" y="10138"/>
            <a:ext cx="2198166" cy="369332"/>
          </a:xfrm>
          <a:prstGeom prst="rect">
            <a:avLst/>
          </a:prstGeom>
          <a:noFill/>
        </p:spPr>
        <p:txBody>
          <a:bodyPr wrap="none" rtlCol="0">
            <a:spAutoFit/>
          </a:bodyPr>
          <a:lstStyle/>
          <a:p>
            <a:r>
              <a:rPr lang="fr-BE" dirty="0">
                <a:solidFill>
                  <a:schemeClr val="accent1"/>
                </a:solidFill>
              </a:rPr>
              <a:t>Koenig et </a:t>
            </a:r>
            <a:r>
              <a:rPr lang="fr-BE" dirty="0" err="1">
                <a:solidFill>
                  <a:schemeClr val="accent1"/>
                </a:solidFill>
              </a:rPr>
              <a:t>Eagly</a:t>
            </a:r>
            <a:r>
              <a:rPr lang="fr-BE" dirty="0">
                <a:solidFill>
                  <a:schemeClr val="accent1"/>
                </a:solidFill>
              </a:rPr>
              <a:t>, 2005</a:t>
            </a:r>
            <a:endParaRPr lang="fr-FR" dirty="0">
              <a:solidFill>
                <a:schemeClr val="accent1"/>
              </a:solidFill>
            </a:endParaRPr>
          </a:p>
        </p:txBody>
      </p:sp>
    </p:spTree>
    <p:extLst>
      <p:ext uri="{BB962C8B-B14F-4D97-AF65-F5344CB8AC3E}">
        <p14:creationId xmlns:p14="http://schemas.microsoft.com/office/powerpoint/2010/main" val="2003290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18225" y="564173"/>
            <a:ext cx="3201366" cy="3387497"/>
          </a:xfrm>
        </p:spPr>
        <p:txBody>
          <a:bodyPr anchor="b">
            <a:normAutofit fontScale="90000"/>
          </a:bodyPr>
          <a:lstStyle/>
          <a:p>
            <a:pPr algn="r"/>
            <a:br>
              <a:rPr lang="nl-BE" sz="4000" dirty="0">
                <a:solidFill>
                  <a:srgbClr val="FFFFFF"/>
                </a:solidFill>
              </a:rPr>
            </a:br>
            <a:br>
              <a:rPr lang="nl-BE" sz="4000" dirty="0">
                <a:solidFill>
                  <a:srgbClr val="FFFFFF"/>
                </a:solidFill>
              </a:rPr>
            </a:br>
            <a:r>
              <a:rPr lang="nl-BE" sz="4000" dirty="0">
                <a:solidFill>
                  <a:srgbClr val="FFFFFF"/>
                </a:solidFill>
              </a:rPr>
              <a:t>La peformance et le genre</a:t>
            </a:r>
            <a:br>
              <a:rPr lang="nl-BE" sz="4000" dirty="0">
                <a:solidFill>
                  <a:srgbClr val="FFFFFF"/>
                </a:solidFill>
              </a:rPr>
            </a:br>
            <a:br>
              <a:rPr lang="nl-BE" sz="4000" dirty="0">
                <a:solidFill>
                  <a:srgbClr val="FFFFFF"/>
                </a:solidFill>
              </a:rPr>
            </a:br>
            <a:r>
              <a:rPr lang="nl-BE" sz="4000" dirty="0">
                <a:solidFill>
                  <a:srgbClr val="FFFFFF"/>
                </a:solidFill>
              </a:rPr>
              <a:t>Des stéréotypes à casser</a:t>
            </a:r>
            <a:endParaRPr lang="fr-FR" sz="4000" dirty="0">
              <a:solidFill>
                <a:srgbClr val="FFFFFF"/>
              </a:solidFill>
            </a:endParaRPr>
          </a:p>
        </p:txBody>
      </p:sp>
      <p:sp>
        <p:nvSpPr>
          <p:cNvPr id="15" name="Titre 5">
            <a:extLst>
              <a:ext uri="{FF2B5EF4-FFF2-40B4-BE49-F238E27FC236}">
                <a16:creationId xmlns:a16="http://schemas.microsoft.com/office/drawing/2014/main" id="{E7AAE2B6-BF27-B942-90BF-75DAEFC6BA6F}"/>
              </a:ext>
            </a:extLst>
          </p:cNvPr>
          <p:cNvSpPr txBox="1">
            <a:spLocks/>
          </p:cNvSpPr>
          <p:nvPr/>
        </p:nvSpPr>
        <p:spPr>
          <a:xfrm>
            <a:off x="556818" y="5683830"/>
            <a:ext cx="306277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sp>
        <p:nvSpPr>
          <p:cNvPr id="17" name="Espace réservé du contenu 2">
            <a:extLst>
              <a:ext uri="{FF2B5EF4-FFF2-40B4-BE49-F238E27FC236}">
                <a16:creationId xmlns:a16="http://schemas.microsoft.com/office/drawing/2014/main" id="{97F39AEB-6840-2247-8204-0C9C6AD83753}"/>
              </a:ext>
            </a:extLst>
          </p:cNvPr>
          <p:cNvSpPr>
            <a:spLocks noGrp="1"/>
          </p:cNvSpPr>
          <p:nvPr>
            <p:ph idx="1"/>
          </p:nvPr>
        </p:nvSpPr>
        <p:spPr>
          <a:xfrm>
            <a:off x="4377482" y="1484979"/>
            <a:ext cx="7553372" cy="3473590"/>
          </a:xfrm>
        </p:spPr>
        <p:txBody>
          <a:bodyPr anchor="ctr">
            <a:normAutofit/>
          </a:bodyPr>
          <a:lstStyle/>
          <a:p>
            <a:r>
              <a:rPr lang="fr-BE" dirty="0"/>
              <a:t>Présenter les tests comme égaux face au genre</a:t>
            </a:r>
          </a:p>
          <a:p>
            <a:r>
              <a:rPr lang="fr-BE" dirty="0"/>
              <a:t>Présenter les modalités d’évaluation comme égales face au genre</a:t>
            </a:r>
          </a:p>
          <a:p>
            <a:r>
              <a:rPr lang="fr-BE" dirty="0"/>
              <a:t>Diminuer les buts de performances pour favoriser les buts de maîtrise</a:t>
            </a:r>
          </a:p>
          <a:p>
            <a:r>
              <a:rPr lang="fr-BE" dirty="0"/>
              <a:t>Éliminer tout ce qui pourrait être perçu comme une activation de stéréotype</a:t>
            </a:r>
          </a:p>
          <a:p>
            <a:endParaRPr lang="fr-BE" sz="1800" dirty="0"/>
          </a:p>
          <a:p>
            <a:pPr marL="0" indent="0">
              <a:buNone/>
            </a:pPr>
            <a:endParaRPr lang="fr-BE" sz="1800" dirty="0"/>
          </a:p>
        </p:txBody>
      </p:sp>
    </p:spTree>
    <p:extLst>
      <p:ext uri="{BB962C8B-B14F-4D97-AF65-F5344CB8AC3E}">
        <p14:creationId xmlns:p14="http://schemas.microsoft.com/office/powerpoint/2010/main" val="1895247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 correction</a:t>
            </a:r>
            <a:endParaRPr lang="fr-FR" sz="4000" dirty="0">
              <a:solidFill>
                <a:srgbClr val="FFFFFF"/>
              </a:solidFill>
            </a:endParaRPr>
          </a:p>
        </p:txBody>
      </p:sp>
      <p:pic>
        <p:nvPicPr>
          <p:cNvPr id="15" name="Image 14">
            <a:extLst>
              <a:ext uri="{FF2B5EF4-FFF2-40B4-BE49-F238E27FC236}">
                <a16:creationId xmlns:a16="http://schemas.microsoft.com/office/drawing/2014/main" id="{4DEB898C-B290-E445-9086-DD22E9FE233F}"/>
              </a:ext>
            </a:extLst>
          </p:cNvPr>
          <p:cNvPicPr>
            <a:picLocks noChangeAspect="1"/>
          </p:cNvPicPr>
          <p:nvPr/>
        </p:nvPicPr>
        <p:blipFill>
          <a:blip r:embed="rId3"/>
          <a:stretch>
            <a:fillRect/>
          </a:stretch>
        </p:blipFill>
        <p:spPr>
          <a:xfrm>
            <a:off x="4158139" y="1435100"/>
            <a:ext cx="7829145" cy="4403894"/>
          </a:xfrm>
          <a:prstGeom prst="rect">
            <a:avLst/>
          </a:prstGeom>
        </p:spPr>
      </p:pic>
      <p:sp>
        <p:nvSpPr>
          <p:cNvPr id="13" name="Rectangle : coins arrondis 12">
            <a:extLst>
              <a:ext uri="{FF2B5EF4-FFF2-40B4-BE49-F238E27FC236}">
                <a16:creationId xmlns:a16="http://schemas.microsoft.com/office/drawing/2014/main" id="{0317715D-18B0-2F4C-A1AB-41A2ED1C7369}"/>
              </a:ext>
            </a:extLst>
          </p:cNvPr>
          <p:cNvSpPr/>
          <p:nvPr/>
        </p:nvSpPr>
        <p:spPr>
          <a:xfrm>
            <a:off x="9725704" y="4618108"/>
            <a:ext cx="2136531" cy="988898"/>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10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pace réservé du contenu 2">
            <a:extLst>
              <a:ext uri="{FF2B5EF4-FFF2-40B4-BE49-F238E27FC236}">
                <a16:creationId xmlns:a16="http://schemas.microsoft.com/office/drawing/2014/main" id="{44124678-35A9-9448-8B58-C54BEED90738}"/>
              </a:ext>
            </a:extLst>
          </p:cNvPr>
          <p:cNvSpPr>
            <a:spLocks noGrp="1"/>
          </p:cNvSpPr>
          <p:nvPr>
            <p:ph idx="1"/>
          </p:nvPr>
        </p:nvSpPr>
        <p:spPr>
          <a:xfrm>
            <a:off x="4134810" y="511388"/>
            <a:ext cx="7729530" cy="6097756"/>
          </a:xfrm>
        </p:spPr>
        <p:txBody>
          <a:bodyPr>
            <a:normAutofit fontScale="92500" lnSpcReduction="10000"/>
          </a:bodyPr>
          <a:lstStyle/>
          <a:p>
            <a:pPr lvl="1">
              <a:spcBef>
                <a:spcPts val="400"/>
              </a:spcBef>
              <a:defRPr sz="3400">
                <a:solidFill>
                  <a:srgbClr val="000000"/>
                </a:solidFill>
              </a:defRPr>
            </a:pPr>
            <a:r>
              <a:rPr lang="fr-BE" sz="2000" dirty="0"/>
              <a:t>Goddard-</a:t>
            </a:r>
            <a:r>
              <a:rPr lang="fr-BE" sz="2000" dirty="0" err="1"/>
              <a:t>Spear</a:t>
            </a:r>
            <a:r>
              <a:rPr lang="fr-BE" sz="2000" dirty="0"/>
              <a:t> (1984). Professeur de sciences évaluant un travail sur la distillation. Des copies (dont la moitié sont effectivement écrites par des filles) ont été assignées aléatoirement à des prénoms féminins ou masculins. Les copies à prénom masculin ont été évaluées plus positivement que les copies à prénom féminin.</a:t>
            </a:r>
          </a:p>
          <a:p>
            <a:pPr marL="457200" lvl="1" indent="0">
              <a:spcBef>
                <a:spcPts val="400"/>
              </a:spcBef>
              <a:buNone/>
              <a:defRPr sz="3400">
                <a:solidFill>
                  <a:srgbClr val="000000"/>
                </a:solidFill>
              </a:defRPr>
            </a:pPr>
            <a:endParaRPr lang="fr-BE" sz="2000" dirty="0"/>
          </a:p>
          <a:p>
            <a:pPr lvl="1">
              <a:spcBef>
                <a:spcPts val="400"/>
              </a:spcBef>
              <a:defRPr sz="3400">
                <a:solidFill>
                  <a:srgbClr val="000000"/>
                </a:solidFill>
              </a:defRPr>
            </a:pPr>
            <a:r>
              <a:rPr lang="fr-BE" sz="2100" dirty="0" err="1">
                <a:solidFill>
                  <a:srgbClr val="000000"/>
                </a:solidFill>
              </a:rPr>
              <a:t>Belsey</a:t>
            </a:r>
            <a:r>
              <a:rPr lang="fr-BE" sz="2100" dirty="0">
                <a:solidFill>
                  <a:srgbClr val="000000"/>
                </a:solidFill>
              </a:rPr>
              <a:t> (1988) a observé les scores avant et après avoir rendu les copies anonymes. Dans le test d’anglais observé, lorsque les noms étaient présents, 27 % des filles atteignent le niveau supérieur. C’était le cas de 45 % des garçons. Quand les copies ont été rendues anonymes, le pourcentage de filles atteignant le niveau supérieur a atteint 47 %, celui des garçons restant stable à 42 %.</a:t>
            </a:r>
          </a:p>
          <a:p>
            <a:pPr marL="457200" lvl="1" indent="0">
              <a:spcBef>
                <a:spcPts val="400"/>
              </a:spcBef>
              <a:buNone/>
              <a:defRPr sz="3400">
                <a:solidFill>
                  <a:srgbClr val="000000"/>
                </a:solidFill>
              </a:defRPr>
            </a:pPr>
            <a:endParaRPr lang="fr-BE" sz="2000" dirty="0"/>
          </a:p>
          <a:p>
            <a:pPr lvl="1">
              <a:spcBef>
                <a:spcPts val="400"/>
              </a:spcBef>
              <a:defRPr sz="3400">
                <a:solidFill>
                  <a:srgbClr val="000000"/>
                </a:solidFill>
              </a:defRPr>
            </a:pPr>
            <a:r>
              <a:rPr lang="fr-BE" sz="2000" dirty="0"/>
              <a:t>De manière générale, les analyses informatiques des dissertations écrites par des hommes et des femmes n'ont pas permis de trouver les différences parfois signalées dans les analyses manuelles (voir Hartley, 2004)".</a:t>
            </a:r>
          </a:p>
          <a:p>
            <a:pPr marL="457200" lvl="1" indent="0">
              <a:spcBef>
                <a:spcPts val="400"/>
              </a:spcBef>
              <a:buNone/>
              <a:defRPr sz="3400">
                <a:solidFill>
                  <a:srgbClr val="000000"/>
                </a:solidFill>
              </a:defRPr>
            </a:pPr>
            <a:endParaRPr lang="fr-BE" sz="2000" dirty="0"/>
          </a:p>
          <a:p>
            <a:pPr lvl="1">
              <a:spcBef>
                <a:spcPts val="400"/>
              </a:spcBef>
              <a:defRPr sz="3200">
                <a:solidFill>
                  <a:srgbClr val="000000"/>
                </a:solidFill>
              </a:defRPr>
            </a:pPr>
            <a:r>
              <a:rPr lang="fr-BE" sz="2000" dirty="0" err="1"/>
              <a:t>Eley</a:t>
            </a:r>
            <a:r>
              <a:rPr lang="fr-BE" sz="2000" dirty="0"/>
              <a:t> (1984) précise que ce biais lié au genre pourrait diminuer lorsque le correcteur connait les candidats. </a:t>
            </a:r>
          </a:p>
          <a:p>
            <a:pPr marL="457200" lvl="1" indent="0">
              <a:spcBef>
                <a:spcPts val="400"/>
              </a:spcBef>
              <a:buNone/>
              <a:defRPr sz="3200">
                <a:solidFill>
                  <a:srgbClr val="000000"/>
                </a:solidFill>
              </a:defRPr>
            </a:pPr>
            <a:endParaRPr lang="fr-BE" sz="2000" dirty="0"/>
          </a:p>
          <a:p>
            <a:pPr lvl="1">
              <a:spcBef>
                <a:spcPts val="400"/>
              </a:spcBef>
              <a:defRPr sz="3200">
                <a:solidFill>
                  <a:srgbClr val="000000"/>
                </a:solidFill>
              </a:defRPr>
            </a:pPr>
            <a:r>
              <a:rPr lang="fr-BE" sz="2000" dirty="0" err="1"/>
              <a:t>Lenney</a:t>
            </a:r>
            <a:r>
              <a:rPr lang="fr-BE" sz="2000" dirty="0"/>
              <a:t>, Mitchell et Browning (1983) démontrent que cet effet diminue lorsque les critères de correction sont nombreux, clairement établis et laissent peu de place à l’interprétation. </a:t>
            </a:r>
          </a:p>
        </p:txBody>
      </p:sp>
      <p:sp>
        <p:nvSpPr>
          <p:cNvPr id="11" name="Titre 1">
            <a:extLst>
              <a:ext uri="{FF2B5EF4-FFF2-40B4-BE49-F238E27FC236}">
                <a16:creationId xmlns:a16="http://schemas.microsoft.com/office/drawing/2014/main" id="{6C19BC49-6115-C343-A691-DF26FE6E3228}"/>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 correction</a:t>
            </a:r>
            <a:endParaRPr lang="fr-FR" sz="4000" dirty="0">
              <a:solidFill>
                <a:srgbClr val="FFFFFF"/>
              </a:solidFill>
            </a:endParaRPr>
          </a:p>
        </p:txBody>
      </p:sp>
    </p:spTree>
    <p:extLst>
      <p:ext uri="{BB962C8B-B14F-4D97-AF65-F5344CB8AC3E}">
        <p14:creationId xmlns:p14="http://schemas.microsoft.com/office/powerpoint/2010/main" val="465378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pace réservé du contenu 2">
            <a:extLst>
              <a:ext uri="{FF2B5EF4-FFF2-40B4-BE49-F238E27FC236}">
                <a16:creationId xmlns:a16="http://schemas.microsoft.com/office/drawing/2014/main" id="{44124678-35A9-9448-8B58-C54BEED90738}"/>
              </a:ext>
            </a:extLst>
          </p:cNvPr>
          <p:cNvSpPr>
            <a:spLocks noGrp="1"/>
          </p:cNvSpPr>
          <p:nvPr>
            <p:ph idx="1"/>
          </p:nvPr>
        </p:nvSpPr>
        <p:spPr>
          <a:xfrm>
            <a:off x="4365487" y="304800"/>
            <a:ext cx="7592676" cy="6053885"/>
          </a:xfrm>
        </p:spPr>
        <p:txBody>
          <a:bodyPr>
            <a:normAutofit/>
          </a:bodyPr>
          <a:lstStyle/>
          <a:p>
            <a:pPr lvl="1" algn="just">
              <a:spcBef>
                <a:spcPts val="400"/>
              </a:spcBef>
              <a:defRPr sz="3400">
                <a:solidFill>
                  <a:srgbClr val="000000"/>
                </a:solidFill>
              </a:defRPr>
            </a:pPr>
            <a:r>
              <a:rPr lang="fr-BE" sz="2800" dirty="0"/>
              <a:t>This article </a:t>
            </a:r>
            <a:r>
              <a:rPr lang="fr-BE" sz="2800" dirty="0" err="1"/>
              <a:t>provides</a:t>
            </a:r>
            <a:r>
              <a:rPr lang="fr-BE" sz="2800" dirty="0"/>
              <a:t> a </a:t>
            </a:r>
            <a:r>
              <a:rPr lang="fr-BE" sz="2800" dirty="0" err="1"/>
              <a:t>meta-analysis</a:t>
            </a:r>
            <a:r>
              <a:rPr lang="fr-BE" sz="2800" dirty="0"/>
              <a:t> of </a:t>
            </a:r>
            <a:r>
              <a:rPr lang="fr-BE" sz="2800" dirty="0" err="1"/>
              <a:t>experimental</a:t>
            </a:r>
            <a:r>
              <a:rPr lang="fr-BE" sz="2800" dirty="0"/>
              <a:t> </a:t>
            </a:r>
            <a:r>
              <a:rPr lang="fr-BE" sz="2800" dirty="0" err="1"/>
              <a:t>research</a:t>
            </a:r>
            <a:r>
              <a:rPr lang="fr-BE" sz="2800" dirty="0"/>
              <a:t> </a:t>
            </a:r>
            <a:r>
              <a:rPr lang="fr-BE" sz="2800" dirty="0" err="1"/>
              <a:t>findings</a:t>
            </a:r>
            <a:r>
              <a:rPr lang="fr-BE" sz="2800" dirty="0"/>
              <a:t> on the existence of </a:t>
            </a:r>
            <a:r>
              <a:rPr lang="fr-BE" sz="2800" dirty="0" err="1"/>
              <a:t>bias</a:t>
            </a:r>
            <a:r>
              <a:rPr lang="fr-BE" sz="2800" dirty="0"/>
              <a:t> in subjective </a:t>
            </a:r>
            <a:r>
              <a:rPr lang="fr-BE" sz="2800" dirty="0" err="1"/>
              <a:t>grading</a:t>
            </a:r>
            <a:r>
              <a:rPr lang="fr-BE" sz="2800" dirty="0"/>
              <a:t> of </a:t>
            </a:r>
            <a:r>
              <a:rPr lang="fr-BE" sz="2800" dirty="0" err="1"/>
              <a:t>student</a:t>
            </a:r>
            <a:r>
              <a:rPr lang="fr-BE" sz="2800" dirty="0"/>
              <a:t> </a:t>
            </a:r>
            <a:r>
              <a:rPr lang="fr-BE" sz="2800" dirty="0" err="1"/>
              <a:t>work</a:t>
            </a:r>
            <a:r>
              <a:rPr lang="fr-BE" sz="2800" dirty="0"/>
              <a:t> </a:t>
            </a:r>
            <a:r>
              <a:rPr lang="fr-BE" sz="2800" dirty="0" err="1"/>
              <a:t>such</a:t>
            </a:r>
            <a:r>
              <a:rPr lang="fr-BE" sz="2800" dirty="0"/>
              <a:t> as </a:t>
            </a:r>
            <a:r>
              <a:rPr lang="fr-BE" sz="2800" dirty="0" err="1"/>
              <a:t>essay</a:t>
            </a:r>
            <a:r>
              <a:rPr lang="fr-BE" sz="2800" dirty="0"/>
              <a:t> </a:t>
            </a:r>
            <a:r>
              <a:rPr lang="fr-BE" sz="2800" dirty="0" err="1"/>
              <a:t>writing</a:t>
            </a:r>
            <a:r>
              <a:rPr lang="fr-BE" sz="2800" dirty="0"/>
              <a:t>. </a:t>
            </a:r>
            <a:r>
              <a:rPr lang="fr-BE" sz="2800" dirty="0" err="1"/>
              <a:t>Twenty-three</a:t>
            </a:r>
            <a:r>
              <a:rPr lang="fr-BE" sz="2800" dirty="0"/>
              <a:t> analyses, </a:t>
            </a:r>
            <a:r>
              <a:rPr lang="fr-BE" sz="2800" dirty="0" err="1"/>
              <a:t>from</a:t>
            </a:r>
            <a:r>
              <a:rPr lang="fr-BE" sz="2800" dirty="0"/>
              <a:t> 20 </a:t>
            </a:r>
            <a:r>
              <a:rPr lang="fr-BE" sz="2800" dirty="0" err="1"/>
              <a:t>studies</a:t>
            </a:r>
            <a:r>
              <a:rPr lang="fr-BE" sz="2800" dirty="0"/>
              <a:t>, </a:t>
            </a:r>
            <a:r>
              <a:rPr lang="fr-BE" sz="2800" dirty="0" err="1"/>
              <a:t>with</a:t>
            </a:r>
            <a:r>
              <a:rPr lang="fr-BE" sz="2800" dirty="0"/>
              <a:t> a total of 1935 graders, met the inclusion </a:t>
            </a:r>
            <a:r>
              <a:rPr lang="fr-BE" sz="2800" dirty="0" err="1"/>
              <a:t>criteria</a:t>
            </a:r>
            <a:r>
              <a:rPr lang="fr-BE" sz="2800" dirty="0"/>
              <a:t> for the </a:t>
            </a:r>
            <a:r>
              <a:rPr lang="fr-BE" sz="2800" dirty="0" err="1"/>
              <a:t>meta-analysis</a:t>
            </a:r>
            <a:r>
              <a:rPr lang="fr-BE" sz="2800" dirty="0"/>
              <a:t>. All </a:t>
            </a:r>
            <a:r>
              <a:rPr lang="fr-BE" sz="2800" dirty="0" err="1"/>
              <a:t>studies</a:t>
            </a:r>
            <a:r>
              <a:rPr lang="fr-BE" sz="2800" dirty="0"/>
              <a:t> </a:t>
            </a:r>
            <a:r>
              <a:rPr lang="fr-BE" sz="2800" dirty="0" err="1"/>
              <a:t>involved</a:t>
            </a:r>
            <a:r>
              <a:rPr lang="fr-BE" sz="2800" dirty="0"/>
              <a:t> graders </a:t>
            </a:r>
            <a:r>
              <a:rPr lang="fr-BE" sz="2800" dirty="0" err="1"/>
              <a:t>being</a:t>
            </a:r>
            <a:r>
              <a:rPr lang="fr-BE" sz="2800" dirty="0"/>
              <a:t> </a:t>
            </a:r>
            <a:r>
              <a:rPr lang="fr-BE" sz="2800" dirty="0" err="1"/>
              <a:t>exposed</a:t>
            </a:r>
            <a:r>
              <a:rPr lang="fr-BE" sz="2800" dirty="0"/>
              <a:t> to a </a:t>
            </a:r>
            <a:r>
              <a:rPr lang="fr-BE" sz="2800" dirty="0" err="1"/>
              <a:t>specific</a:t>
            </a:r>
            <a:r>
              <a:rPr lang="fr-BE" sz="2800" dirty="0"/>
              <a:t> type of information about a </a:t>
            </a:r>
            <a:r>
              <a:rPr lang="fr-BE" sz="2800" dirty="0" err="1"/>
              <a:t>student</a:t>
            </a:r>
            <a:r>
              <a:rPr lang="fr-BE" sz="2800" dirty="0"/>
              <a:t> </a:t>
            </a:r>
            <a:r>
              <a:rPr lang="fr-BE" sz="2800" dirty="0" err="1"/>
              <a:t>other</a:t>
            </a:r>
            <a:r>
              <a:rPr lang="fr-BE" sz="2800" dirty="0"/>
              <a:t> </a:t>
            </a:r>
            <a:r>
              <a:rPr lang="fr-BE" sz="2800" dirty="0" err="1"/>
              <a:t>than</a:t>
            </a:r>
            <a:r>
              <a:rPr lang="fr-BE" sz="2800" dirty="0"/>
              <a:t> the </a:t>
            </a:r>
            <a:r>
              <a:rPr lang="fr-BE" sz="2800" dirty="0" err="1"/>
              <a:t>student’s</a:t>
            </a:r>
            <a:r>
              <a:rPr lang="fr-BE" sz="2800" dirty="0"/>
              <a:t> performance on a </a:t>
            </a:r>
            <a:r>
              <a:rPr lang="fr-BE" sz="2800" dirty="0" err="1"/>
              <a:t>task</a:t>
            </a:r>
            <a:r>
              <a:rPr lang="fr-BE" sz="2800" dirty="0"/>
              <a:t>. The </a:t>
            </a:r>
            <a:r>
              <a:rPr lang="fr-BE" sz="2800" dirty="0" err="1"/>
              <a:t>hypothesized</a:t>
            </a:r>
            <a:r>
              <a:rPr lang="fr-BE" sz="2800" dirty="0"/>
              <a:t> </a:t>
            </a:r>
            <a:r>
              <a:rPr lang="fr-BE" sz="2800" dirty="0" err="1"/>
              <a:t>biasing</a:t>
            </a:r>
            <a:r>
              <a:rPr lang="fr-BE" sz="2800" dirty="0"/>
              <a:t> </a:t>
            </a:r>
            <a:r>
              <a:rPr lang="fr-BE" sz="2800" dirty="0" err="1"/>
              <a:t>characteristics</a:t>
            </a:r>
            <a:r>
              <a:rPr lang="fr-BE" sz="2800" dirty="0"/>
              <a:t> </a:t>
            </a:r>
            <a:r>
              <a:rPr lang="fr-BE" sz="2800" dirty="0" err="1"/>
              <a:t>included</a:t>
            </a:r>
            <a:r>
              <a:rPr lang="fr-BE" sz="2800" dirty="0"/>
              <a:t> </a:t>
            </a:r>
            <a:r>
              <a:rPr lang="fr-BE" sz="2800" dirty="0" err="1"/>
              <a:t>different</a:t>
            </a:r>
            <a:r>
              <a:rPr lang="fr-BE" sz="2800" dirty="0"/>
              <a:t> race/</a:t>
            </a:r>
            <a:r>
              <a:rPr lang="fr-BE" sz="2800" dirty="0" err="1"/>
              <a:t>ethnic</a:t>
            </a:r>
            <a:r>
              <a:rPr lang="fr-BE" sz="2800" dirty="0"/>
              <a:t> backgrounds, </a:t>
            </a:r>
            <a:r>
              <a:rPr lang="fr-BE" sz="2800" dirty="0" err="1"/>
              <a:t>education-related</a:t>
            </a:r>
            <a:r>
              <a:rPr lang="fr-BE" sz="2800" dirty="0"/>
              <a:t> </a:t>
            </a:r>
            <a:r>
              <a:rPr lang="fr-BE" sz="2800" dirty="0" err="1"/>
              <a:t>deficiencies</a:t>
            </a:r>
            <a:r>
              <a:rPr lang="fr-BE" sz="2800" dirty="0"/>
              <a:t>, </a:t>
            </a:r>
            <a:r>
              <a:rPr lang="fr-BE" sz="2800" dirty="0" err="1"/>
              <a:t>physical</a:t>
            </a:r>
            <a:r>
              <a:rPr lang="fr-BE" sz="2800" dirty="0"/>
              <a:t> </a:t>
            </a:r>
            <a:r>
              <a:rPr lang="fr-BE" sz="2800" dirty="0" err="1"/>
              <a:t>unattractiveness</a:t>
            </a:r>
            <a:r>
              <a:rPr lang="fr-BE" sz="2800" dirty="0"/>
              <a:t> and </a:t>
            </a:r>
            <a:r>
              <a:rPr lang="fr-BE" sz="2800" dirty="0" err="1"/>
              <a:t>poor</a:t>
            </a:r>
            <a:r>
              <a:rPr lang="fr-BE" sz="2800" dirty="0"/>
              <a:t> </a:t>
            </a:r>
            <a:r>
              <a:rPr lang="fr-BE" sz="2800" dirty="0" err="1"/>
              <a:t>quality</a:t>
            </a:r>
            <a:r>
              <a:rPr lang="fr-BE" sz="2800" dirty="0"/>
              <a:t> of </a:t>
            </a:r>
            <a:r>
              <a:rPr lang="fr-BE" sz="2800" dirty="0" err="1"/>
              <a:t>prior</a:t>
            </a:r>
            <a:r>
              <a:rPr lang="fr-BE" sz="2800" dirty="0"/>
              <a:t> performance. </a:t>
            </a:r>
          </a:p>
        </p:txBody>
      </p:sp>
      <p:sp>
        <p:nvSpPr>
          <p:cNvPr id="11" name="Titre 1">
            <a:extLst>
              <a:ext uri="{FF2B5EF4-FFF2-40B4-BE49-F238E27FC236}">
                <a16:creationId xmlns:a16="http://schemas.microsoft.com/office/drawing/2014/main" id="{6C19BC49-6115-C343-A691-DF26FE6E3228}"/>
              </a:ext>
            </a:extLst>
          </p:cNvPr>
          <p:cNvSpPr>
            <a:spLocks noGrp="1"/>
          </p:cNvSpPr>
          <p:nvPr>
            <p:ph type="title"/>
          </p:nvPr>
        </p:nvSpPr>
        <p:spPr>
          <a:xfrm>
            <a:off x="327660" y="586855"/>
            <a:ext cx="3340428" cy="5759757"/>
          </a:xfrm>
        </p:spPr>
        <p:txBody>
          <a:bodyPr anchor="b">
            <a:normAutofit fontScale="90000"/>
          </a:bodyPr>
          <a:lstStyle/>
          <a:p>
            <a:pPr algn="r"/>
            <a:r>
              <a:rPr lang="nl-BE" sz="4000" dirty="0">
                <a:solidFill>
                  <a:srgbClr val="FFFFFF"/>
                </a:solidFill>
              </a:rPr>
              <a:t>Le genre et la correction</a:t>
            </a:r>
            <a:br>
              <a:rPr lang="nl-BE" sz="4000" dirty="0">
                <a:solidFill>
                  <a:srgbClr val="FFFFFF"/>
                </a:solidFill>
              </a:rPr>
            </a:br>
            <a:br>
              <a:rPr lang="nl-BE" sz="4000" dirty="0">
                <a:solidFill>
                  <a:srgbClr val="FFFFFF"/>
                </a:solidFill>
              </a:rPr>
            </a:br>
            <a:r>
              <a:rPr lang="fr-BE" b="1" dirty="0" err="1">
                <a:solidFill>
                  <a:schemeClr val="bg1"/>
                </a:solidFill>
              </a:rPr>
              <a:t>Bias</a:t>
            </a:r>
            <a:r>
              <a:rPr lang="fr-BE" b="1" dirty="0">
                <a:solidFill>
                  <a:schemeClr val="bg1"/>
                </a:solidFill>
              </a:rPr>
              <a:t> in </a:t>
            </a:r>
            <a:r>
              <a:rPr lang="fr-BE" b="1" dirty="0" err="1">
                <a:solidFill>
                  <a:schemeClr val="bg1"/>
                </a:solidFill>
              </a:rPr>
              <a:t>grading</a:t>
            </a:r>
            <a:r>
              <a:rPr lang="fr-BE" b="1" dirty="0">
                <a:solidFill>
                  <a:schemeClr val="bg1"/>
                </a:solidFill>
              </a:rPr>
              <a:t>: A </a:t>
            </a:r>
            <a:r>
              <a:rPr lang="fr-BE" b="1" dirty="0" err="1">
                <a:solidFill>
                  <a:schemeClr val="bg1"/>
                </a:solidFill>
              </a:rPr>
              <a:t>meta-analysis</a:t>
            </a:r>
            <a:r>
              <a:rPr lang="fr-BE" b="1" dirty="0">
                <a:solidFill>
                  <a:schemeClr val="bg1"/>
                </a:solidFill>
              </a:rPr>
              <a:t> of </a:t>
            </a:r>
            <a:r>
              <a:rPr lang="fr-BE" b="1" dirty="0" err="1">
                <a:solidFill>
                  <a:schemeClr val="bg1"/>
                </a:solidFill>
              </a:rPr>
              <a:t>experimental</a:t>
            </a:r>
            <a:r>
              <a:rPr lang="fr-BE" b="1" dirty="0">
                <a:solidFill>
                  <a:schemeClr val="bg1"/>
                </a:solidFill>
              </a:rPr>
              <a:t> </a:t>
            </a:r>
            <a:r>
              <a:rPr lang="fr-BE" b="1" dirty="0" err="1">
                <a:solidFill>
                  <a:schemeClr val="bg1"/>
                </a:solidFill>
              </a:rPr>
              <a:t>research</a:t>
            </a:r>
            <a:r>
              <a:rPr lang="fr-BE" b="1" dirty="0">
                <a:solidFill>
                  <a:schemeClr val="bg1"/>
                </a:solidFill>
              </a:rPr>
              <a:t> </a:t>
            </a:r>
            <a:r>
              <a:rPr lang="fr-BE" b="1" dirty="0" err="1">
                <a:solidFill>
                  <a:schemeClr val="bg1"/>
                </a:solidFill>
              </a:rPr>
              <a:t>findings</a:t>
            </a:r>
            <a:endParaRPr lang="fr-FR" sz="4000" dirty="0">
              <a:solidFill>
                <a:schemeClr val="bg1"/>
              </a:solidFill>
            </a:endParaRPr>
          </a:p>
        </p:txBody>
      </p:sp>
      <p:sp>
        <p:nvSpPr>
          <p:cNvPr id="2" name="ZoneTexte 1">
            <a:extLst>
              <a:ext uri="{FF2B5EF4-FFF2-40B4-BE49-F238E27FC236}">
                <a16:creationId xmlns:a16="http://schemas.microsoft.com/office/drawing/2014/main" id="{86788FE7-B249-104A-84AE-93AEA48BA7AD}"/>
              </a:ext>
            </a:extLst>
          </p:cNvPr>
          <p:cNvSpPr txBox="1"/>
          <p:nvPr/>
        </p:nvSpPr>
        <p:spPr>
          <a:xfrm>
            <a:off x="6658403" y="6434948"/>
            <a:ext cx="2909964" cy="369332"/>
          </a:xfrm>
          <a:prstGeom prst="rect">
            <a:avLst/>
          </a:prstGeom>
          <a:noFill/>
        </p:spPr>
        <p:txBody>
          <a:bodyPr wrap="none" rtlCol="0">
            <a:spAutoFit/>
          </a:bodyPr>
          <a:lstStyle/>
          <a:p>
            <a:r>
              <a:rPr lang="fr-BE" dirty="0" err="1">
                <a:solidFill>
                  <a:schemeClr val="accent1"/>
                </a:solidFill>
              </a:rPr>
              <a:t>Malouff</a:t>
            </a:r>
            <a:r>
              <a:rPr lang="fr-BE" dirty="0">
                <a:solidFill>
                  <a:schemeClr val="accent1"/>
                </a:solidFill>
              </a:rPr>
              <a:t>, </a:t>
            </a:r>
            <a:r>
              <a:rPr lang="fr-BE" dirty="0" err="1">
                <a:solidFill>
                  <a:schemeClr val="accent1"/>
                </a:solidFill>
              </a:rPr>
              <a:t>Thorsteinsson</a:t>
            </a:r>
            <a:r>
              <a:rPr lang="fr-BE" dirty="0">
                <a:solidFill>
                  <a:schemeClr val="accent1"/>
                </a:solidFill>
              </a:rPr>
              <a:t>, 2016</a:t>
            </a:r>
            <a:endParaRPr lang="fr-FR" dirty="0">
              <a:solidFill>
                <a:schemeClr val="accent1"/>
              </a:solidFill>
            </a:endParaRPr>
          </a:p>
        </p:txBody>
      </p:sp>
    </p:spTree>
    <p:extLst>
      <p:ext uri="{BB962C8B-B14F-4D97-AF65-F5344CB8AC3E}">
        <p14:creationId xmlns:p14="http://schemas.microsoft.com/office/powerpoint/2010/main" val="1560968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pace réservé du contenu 2">
            <a:extLst>
              <a:ext uri="{FF2B5EF4-FFF2-40B4-BE49-F238E27FC236}">
                <a16:creationId xmlns:a16="http://schemas.microsoft.com/office/drawing/2014/main" id="{44124678-35A9-9448-8B58-C54BEED90738}"/>
              </a:ext>
            </a:extLst>
          </p:cNvPr>
          <p:cNvSpPr>
            <a:spLocks noGrp="1"/>
          </p:cNvSpPr>
          <p:nvPr>
            <p:ph idx="1"/>
          </p:nvPr>
        </p:nvSpPr>
        <p:spPr>
          <a:xfrm>
            <a:off x="4228631" y="369982"/>
            <a:ext cx="7729530" cy="6097756"/>
          </a:xfrm>
        </p:spPr>
        <p:txBody>
          <a:bodyPr>
            <a:normAutofit fontScale="92500" lnSpcReduction="10000"/>
          </a:bodyPr>
          <a:lstStyle/>
          <a:p>
            <a:pPr marL="457200" lvl="1" indent="0" algn="just">
              <a:spcBef>
                <a:spcPts val="400"/>
              </a:spcBef>
              <a:buNone/>
              <a:defRPr sz="3400">
                <a:solidFill>
                  <a:srgbClr val="000000"/>
                </a:solidFill>
              </a:defRPr>
            </a:pPr>
            <a:r>
              <a:rPr lang="fr-BE" sz="2600" dirty="0">
                <a:solidFill>
                  <a:srgbClr val="374151"/>
                </a:solidFill>
                <a:latin typeface="Söhne"/>
              </a:rPr>
              <a:t>Littérature contradictoire. On ne peut, ici non plus, exclure un biais de genre lors de la correction. Mais, si celui-ci existe, de nouvelles études sont nécessaires pour en établir la teneur. Certaines études laissent apparaitre que les stéréotypes et les attentes nourries pas l’enseignant puissent influencer le jugement et donc la correction. Parfois négativement quoiqu’un effet de discrimination positive puisse également être observé. </a:t>
            </a:r>
          </a:p>
          <a:p>
            <a:pPr marL="457200" lvl="1" indent="0" algn="just">
              <a:spcBef>
                <a:spcPts val="400"/>
              </a:spcBef>
              <a:buNone/>
              <a:defRPr sz="3400">
                <a:solidFill>
                  <a:srgbClr val="000000"/>
                </a:solidFill>
              </a:defRPr>
            </a:pPr>
            <a:endParaRPr lang="fr-BE" sz="2600" dirty="0">
              <a:solidFill>
                <a:srgbClr val="374151"/>
              </a:solidFill>
              <a:latin typeface="Söhne"/>
            </a:endParaRPr>
          </a:p>
          <a:p>
            <a:pPr marL="457200" lvl="1" indent="0" algn="just">
              <a:spcBef>
                <a:spcPts val="400"/>
              </a:spcBef>
              <a:buNone/>
              <a:defRPr sz="3400">
                <a:solidFill>
                  <a:srgbClr val="000000"/>
                </a:solidFill>
              </a:defRPr>
            </a:pPr>
            <a:r>
              <a:rPr lang="fr-BE" sz="2600" dirty="0">
                <a:solidFill>
                  <a:srgbClr val="374151"/>
                </a:solidFill>
                <a:latin typeface="Söhne"/>
              </a:rPr>
              <a:t>On peut également se demander si des données vraies à certains moments perdurent à travers le temps. Les stéréotypes, eux aussi, évoluent…</a:t>
            </a:r>
          </a:p>
          <a:p>
            <a:pPr marL="457200" lvl="1" indent="0" algn="just">
              <a:spcBef>
                <a:spcPts val="400"/>
              </a:spcBef>
              <a:buNone/>
              <a:defRPr sz="3400">
                <a:solidFill>
                  <a:srgbClr val="000000"/>
                </a:solidFill>
              </a:defRPr>
            </a:pPr>
            <a:endParaRPr lang="fr-BE" sz="2600" dirty="0">
              <a:solidFill>
                <a:srgbClr val="374151"/>
              </a:solidFill>
              <a:latin typeface="Söhne"/>
            </a:endParaRPr>
          </a:p>
          <a:p>
            <a:pPr marL="457200" lvl="1" indent="0" algn="just">
              <a:spcBef>
                <a:spcPts val="400"/>
              </a:spcBef>
              <a:buNone/>
              <a:defRPr sz="3400">
                <a:solidFill>
                  <a:srgbClr val="000000"/>
                </a:solidFill>
              </a:defRPr>
            </a:pPr>
            <a:r>
              <a:rPr lang="fr-BE" sz="2600" dirty="0">
                <a:solidFill>
                  <a:srgbClr val="374151"/>
                </a:solidFill>
                <a:latin typeface="Söhne"/>
              </a:rPr>
              <a:t>Un principe de précaution consiste à évaluer les copies de manière anonymes… de demander qu’elles soient dactylographiées… et qu’elles soient corrigées avec une grille descriptive d’évaluation. Mixer QROL et QCM peut aussi être une solution efficace. </a:t>
            </a:r>
          </a:p>
        </p:txBody>
      </p:sp>
      <p:sp>
        <p:nvSpPr>
          <p:cNvPr id="11" name="Titre 1">
            <a:extLst>
              <a:ext uri="{FF2B5EF4-FFF2-40B4-BE49-F238E27FC236}">
                <a16:creationId xmlns:a16="http://schemas.microsoft.com/office/drawing/2014/main" id="{6C19BC49-6115-C343-A691-DF26FE6E3228}"/>
              </a:ext>
            </a:extLst>
          </p:cNvPr>
          <p:cNvSpPr>
            <a:spLocks noGrp="1"/>
          </p:cNvSpPr>
          <p:nvPr>
            <p:ph type="title"/>
          </p:nvPr>
        </p:nvSpPr>
        <p:spPr>
          <a:xfrm>
            <a:off x="327659" y="586855"/>
            <a:ext cx="3573313" cy="5759757"/>
          </a:xfrm>
        </p:spPr>
        <p:txBody>
          <a:bodyPr anchor="b">
            <a:normAutofit/>
          </a:bodyPr>
          <a:lstStyle/>
          <a:p>
            <a:pPr algn="r"/>
            <a:r>
              <a:rPr lang="nl-BE" sz="4000" dirty="0">
                <a:solidFill>
                  <a:srgbClr val="FFFFFF"/>
                </a:solidFill>
              </a:rPr>
              <a:t>Le genre et la correction</a:t>
            </a:r>
            <a:br>
              <a:rPr lang="nl-BE" sz="4000" dirty="0">
                <a:solidFill>
                  <a:srgbClr val="FFFFFF"/>
                </a:solidFill>
              </a:rPr>
            </a:br>
            <a:br>
              <a:rPr lang="nl-BE" sz="4000" dirty="0">
                <a:solidFill>
                  <a:srgbClr val="FFFFFF"/>
                </a:solidFill>
              </a:rPr>
            </a:br>
            <a:r>
              <a:rPr lang="fr-BE" b="1" dirty="0">
                <a:solidFill>
                  <a:schemeClr val="bg1"/>
                </a:solidFill>
              </a:rPr>
              <a:t>conclusions</a:t>
            </a:r>
            <a:endParaRPr lang="fr-FR" sz="4000" dirty="0">
              <a:solidFill>
                <a:schemeClr val="bg1"/>
              </a:solidFill>
            </a:endParaRPr>
          </a:p>
        </p:txBody>
      </p:sp>
    </p:spTree>
    <p:extLst>
      <p:ext uri="{BB962C8B-B14F-4D97-AF65-F5344CB8AC3E}">
        <p14:creationId xmlns:p14="http://schemas.microsoft.com/office/powerpoint/2010/main" val="509607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Les biais (de genre) en lien avec l’évaluation des enseignements pas les étudiants</a:t>
            </a:r>
          </a:p>
        </p:txBody>
      </p:sp>
      <p:sp>
        <p:nvSpPr>
          <p:cNvPr id="3" name="Sous-titre 2"/>
          <p:cNvSpPr>
            <a:spLocks noGrp="1"/>
          </p:cNvSpPr>
          <p:nvPr>
            <p:ph type="subTitle" idx="1"/>
          </p:nvPr>
        </p:nvSpPr>
        <p:spPr>
          <a:xfrm>
            <a:off x="1524000" y="4622800"/>
            <a:ext cx="9144000" cy="635000"/>
          </a:xfrm>
        </p:spPr>
        <p:txBody>
          <a:bodyPr>
            <a:noAutofit/>
          </a:bodyPr>
          <a:lstStyle/>
          <a:p>
            <a:r>
              <a:rPr lang="fr-FR" sz="3200" dirty="0"/>
              <a:t>Pascal </a:t>
            </a:r>
            <a:r>
              <a:rPr lang="fr-FR" sz="3200" dirty="0" err="1"/>
              <a:t>Detroz</a:t>
            </a:r>
            <a:r>
              <a:rPr lang="fr-FR" sz="3200" dirty="0"/>
              <a:t> – 24/03/2023</a:t>
            </a:r>
          </a:p>
        </p:txBody>
      </p:sp>
    </p:spTree>
    <p:extLst>
      <p:ext uri="{BB962C8B-B14F-4D97-AF65-F5344CB8AC3E}">
        <p14:creationId xmlns:p14="http://schemas.microsoft.com/office/powerpoint/2010/main" val="624501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Etudes contradictoires mais prudence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11" name="Rectangle : coins arrondis 10">
            <a:extLst>
              <a:ext uri="{FF2B5EF4-FFF2-40B4-BE49-F238E27FC236}">
                <a16:creationId xmlns:a16="http://schemas.microsoft.com/office/drawing/2014/main" id="{1861DBB4-7364-A079-49B6-C1F6CC91015C}"/>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30000" y="2340000"/>
            <a:ext cx="11302431" cy="4047262"/>
          </a:xfrm>
          <a:prstGeom prst="rect">
            <a:avLst/>
          </a:prstGeom>
          <a:noFill/>
        </p:spPr>
        <p:txBody>
          <a:bodyPr wrap="square" rtlCol="0">
            <a:spAutoFit/>
          </a:bodyPr>
          <a:lstStyle/>
          <a:p>
            <a:endParaRPr lang="fr-FR" dirty="0"/>
          </a:p>
          <a:p>
            <a:pPr marL="285750" indent="-285750">
              <a:buFont typeface="Arial" panose="020B0604020202020204" pitchFamily="34" charset="0"/>
              <a:buChar char="•"/>
            </a:pPr>
            <a:r>
              <a:rPr lang="fr-FR" sz="1700" dirty="0"/>
              <a:t>Les enseignants reçoivent de meilleurs scores que les enseignantes (McPherson at al., 2007, </a:t>
            </a:r>
            <a:r>
              <a:rPr lang="fr-FR" sz="1700" dirty="0" err="1"/>
              <a:t>Basow</a:t>
            </a:r>
            <a:r>
              <a:rPr lang="fr-FR" sz="1700" dirty="0"/>
              <a:t> et </a:t>
            </a:r>
            <a:r>
              <a:rPr lang="fr-FR" sz="1700" dirty="0" err="1"/>
              <a:t>Silberg</a:t>
            </a:r>
            <a:r>
              <a:rPr lang="fr-FR" sz="1700" dirty="0"/>
              <a:t>, 1987, </a:t>
            </a:r>
            <a:r>
              <a:rPr lang="fr-FR" sz="1700" dirty="0" err="1"/>
              <a:t>MacNell</a:t>
            </a:r>
            <a:r>
              <a:rPr lang="fr-FR" sz="1700" dirty="0"/>
              <a:t> et al., 2015, </a:t>
            </a:r>
            <a:r>
              <a:rPr lang="fr-FR" sz="1700" dirty="0" err="1"/>
              <a:t>Mengel</a:t>
            </a:r>
            <a:r>
              <a:rPr lang="fr-FR" sz="1700" dirty="0"/>
              <a:t> et al., 2018, </a:t>
            </a:r>
            <a:r>
              <a:rPr lang="fr-FR" sz="1700" dirty="0" err="1"/>
              <a:t>Hamermesh</a:t>
            </a:r>
            <a:r>
              <a:rPr lang="fr-FR" sz="1700" dirty="0"/>
              <a:t> et Parker, 2005, </a:t>
            </a:r>
            <a:r>
              <a:rPr lang="fr-FR" sz="1700" dirty="0" err="1"/>
              <a:t>Sidanus</a:t>
            </a:r>
            <a:r>
              <a:rPr lang="fr-FR" sz="1700" dirty="0"/>
              <a:t> et Crane, 1989, </a:t>
            </a:r>
            <a:r>
              <a:rPr lang="fr-FR" sz="1700" dirty="0" err="1"/>
              <a:t>Wigington</a:t>
            </a:r>
            <a:r>
              <a:rPr lang="fr-FR" sz="1700" dirty="0"/>
              <a:t> at al., 1989, </a:t>
            </a:r>
            <a:r>
              <a:rPr lang="fr-FR" sz="1700" dirty="0" err="1"/>
              <a:t>Friederike</a:t>
            </a:r>
            <a:r>
              <a:rPr lang="fr-FR" sz="1700" dirty="0"/>
              <a:t> et al. 2017, </a:t>
            </a:r>
            <a:r>
              <a:rPr lang="fr-FR" sz="1700" dirty="0" err="1"/>
              <a:t>Boring</a:t>
            </a:r>
            <a:r>
              <a:rPr lang="fr-FR" sz="1700" dirty="0"/>
              <a:t>, 2018, </a:t>
            </a:r>
            <a:r>
              <a:rPr lang="fr-FR" sz="1700" dirty="0" err="1"/>
              <a:t>Mengel</a:t>
            </a:r>
            <a:r>
              <a:rPr lang="fr-FR" sz="1700" dirty="0"/>
              <a:t> et </a:t>
            </a:r>
            <a:r>
              <a:rPr lang="fr-FR" sz="1700" dirty="0" err="1"/>
              <a:t>Sauermann</a:t>
            </a:r>
            <a:r>
              <a:rPr lang="fr-FR" sz="1700" dirty="0"/>
              <a:t>, 2019, </a:t>
            </a:r>
            <a:r>
              <a:rPr lang="fr-FR" sz="1700" dirty="0" err="1"/>
              <a:t>Mengel</a:t>
            </a:r>
            <a:r>
              <a:rPr lang="fr-FR" sz="1700" dirty="0"/>
              <a:t> et al., 2019, Abel et Meltzer, 2007, </a:t>
            </a:r>
            <a:r>
              <a:rPr lang="fr-FR" sz="1700" dirty="0" err="1"/>
              <a:t>Arbrukle</a:t>
            </a:r>
            <a:r>
              <a:rPr lang="fr-FR" sz="1700" dirty="0"/>
              <a:t> et Williams, 2003, </a:t>
            </a:r>
            <a:r>
              <a:rPr lang="fr-FR" sz="1700" dirty="0" err="1"/>
              <a:t>Basow</a:t>
            </a:r>
            <a:r>
              <a:rPr lang="fr-FR" sz="1700" dirty="0"/>
              <a:t> et </a:t>
            </a:r>
            <a:r>
              <a:rPr lang="fr-FR" sz="1700" dirty="0" err="1"/>
              <a:t>Silberg</a:t>
            </a:r>
            <a:r>
              <a:rPr lang="fr-FR" sz="1700" dirty="0"/>
              <a:t>, 1987, Fisher et al. 2019, </a:t>
            </a:r>
            <a:r>
              <a:rPr lang="fr-FR" sz="1700" dirty="0" err="1"/>
              <a:t>Nadler</a:t>
            </a:r>
            <a:r>
              <a:rPr lang="fr-FR" sz="1700" dirty="0"/>
              <a:t> et al, 2013, </a:t>
            </a:r>
            <a:r>
              <a:rPr lang="fr-FR" sz="1700" dirty="0" err="1"/>
              <a:t>Pounder</a:t>
            </a:r>
            <a:r>
              <a:rPr lang="fr-FR" sz="1700" dirty="0"/>
              <a:t>, 2007, </a:t>
            </a:r>
            <a:r>
              <a:rPr lang="fr-FR" sz="1700" dirty="0" err="1"/>
              <a:t>Sidanius</a:t>
            </a:r>
            <a:r>
              <a:rPr lang="fr-FR" sz="1700" dirty="0"/>
              <a:t> et Crane, 1989, Wagner et al., 2016).</a:t>
            </a:r>
          </a:p>
          <a:p>
            <a:pPr marL="285750" indent="-285750">
              <a:buFont typeface="Arial" panose="020B0604020202020204" pitchFamily="34" charset="0"/>
              <a:buChar char="•"/>
            </a:pPr>
            <a:r>
              <a:rPr lang="fr-FR" sz="1700" dirty="0"/>
              <a:t>Les enseignantes reçoivent de meilleurs scores que les enseignants (</a:t>
            </a:r>
            <a:r>
              <a:rPr lang="fr-FR" sz="1700" dirty="0" err="1"/>
              <a:t>Basow</a:t>
            </a:r>
            <a:r>
              <a:rPr lang="fr-FR" sz="1700" dirty="0"/>
              <a:t> et al., 2006 ; Smith et al,2007, </a:t>
            </a:r>
            <a:r>
              <a:rPr lang="fr-FR" sz="1700" dirty="0" err="1"/>
              <a:t>Kaschak</a:t>
            </a:r>
            <a:r>
              <a:rPr lang="fr-FR" sz="1700" dirty="0"/>
              <a:t>, 1981). </a:t>
            </a:r>
          </a:p>
          <a:p>
            <a:pPr marL="285750" indent="-285750">
              <a:buFont typeface="Arial" panose="020B0604020202020204" pitchFamily="34" charset="0"/>
              <a:buChar char="•"/>
            </a:pPr>
            <a:r>
              <a:rPr lang="fr-FR" sz="1700" dirty="0"/>
              <a:t>Pas de différences entre enseignantes et enseignants (McPherson et Todd </a:t>
            </a:r>
            <a:r>
              <a:rPr lang="fr-FR" sz="1700" dirty="0" err="1"/>
              <a:t>Jewel</a:t>
            </a:r>
            <a:r>
              <a:rPr lang="fr-FR" sz="1700" dirty="0"/>
              <a:t>, 2007, Marsh et Roche, 1997, Ellis et a. 2003, </a:t>
            </a:r>
            <a:r>
              <a:rPr lang="fr-FR" sz="1700" dirty="0" err="1"/>
              <a:t>Liaw</a:t>
            </a:r>
            <a:r>
              <a:rPr lang="fr-FR" sz="1700" dirty="0"/>
              <a:t> et Goh, 2003, De Witte et Rogge, 2011, </a:t>
            </a:r>
            <a:r>
              <a:rPr lang="fr-FR" sz="1700" dirty="0" err="1"/>
              <a:t>Bavishi</a:t>
            </a:r>
            <a:r>
              <a:rPr lang="fr-FR" sz="1700" dirty="0"/>
              <a:t> et al. 2010, Feldman, 1993, </a:t>
            </a:r>
            <a:r>
              <a:rPr lang="fr-FR" sz="1700" dirty="0" err="1"/>
              <a:t>Aleamoni</a:t>
            </a:r>
            <a:r>
              <a:rPr lang="fr-FR" sz="1700" dirty="0"/>
              <a:t>, 1999, </a:t>
            </a:r>
            <a:r>
              <a:rPr lang="fr-FR" sz="1700" dirty="0" err="1"/>
              <a:t>Bachen</a:t>
            </a:r>
            <a:r>
              <a:rPr lang="fr-FR" sz="1700" dirty="0"/>
              <a:t> et al. 1999, </a:t>
            </a:r>
            <a:r>
              <a:rPr lang="fr-FR" sz="1700" dirty="0" err="1"/>
              <a:t>Rosen</a:t>
            </a:r>
            <a:r>
              <a:rPr lang="fr-FR" sz="1700" dirty="0"/>
              <a:t>, 2017, Martin, 2016, Centra et </a:t>
            </a:r>
            <a:r>
              <a:rPr lang="fr-FR" sz="1700" dirty="0" err="1"/>
              <a:t>Gaubatz</a:t>
            </a:r>
            <a:r>
              <a:rPr lang="fr-FR" sz="1700" dirty="0"/>
              <a:t>, 2000, </a:t>
            </a:r>
            <a:r>
              <a:rPr lang="fr-FR" sz="1700" dirty="0" err="1"/>
              <a:t>Gelber</a:t>
            </a:r>
            <a:r>
              <a:rPr lang="fr-FR" sz="1700" dirty="0"/>
              <a:t> at al. 2022, </a:t>
            </a:r>
            <a:r>
              <a:rPr lang="fr-FR" sz="1700" dirty="0" err="1"/>
              <a:t>Elmore</a:t>
            </a:r>
            <a:r>
              <a:rPr lang="fr-FR" sz="1700" dirty="0"/>
              <a:t> et Lapointe, 1974, Harris, 1976, </a:t>
            </a:r>
            <a:r>
              <a:rPr lang="fr-FR" sz="1700" dirty="0" err="1"/>
              <a:t>Basow</a:t>
            </a:r>
            <a:r>
              <a:rPr lang="fr-FR" sz="1700" dirty="0"/>
              <a:t> et </a:t>
            </a:r>
            <a:r>
              <a:rPr lang="fr-FR" sz="1700" dirty="0" err="1"/>
              <a:t>Distenfeld</a:t>
            </a:r>
            <a:r>
              <a:rPr lang="fr-FR" sz="1700" dirty="0"/>
              <a:t>, 1985, </a:t>
            </a:r>
            <a:r>
              <a:rPr lang="fr-FR" sz="1700" dirty="0" err="1"/>
              <a:t>Basow</a:t>
            </a:r>
            <a:r>
              <a:rPr lang="fr-FR" sz="1700" dirty="0"/>
              <a:t> et How, 1987, Richardson et Cook, 1991.</a:t>
            </a:r>
          </a:p>
          <a:p>
            <a:pPr marL="285750" indent="-285750">
              <a:buFont typeface="Arial" panose="020B0604020202020204" pitchFamily="34" charset="0"/>
              <a:buChar char="•"/>
            </a:pPr>
            <a:r>
              <a:rPr lang="fr-FR" sz="1700" dirty="0"/>
              <a:t>Les étudiants sont plus enclins à décrire les enseignants comme « exceptionnels », « excellents » ou « les meilleurs » (</a:t>
            </a:r>
            <a:r>
              <a:rPr lang="fr-FR" sz="1700" dirty="0" err="1"/>
              <a:t>Basow</a:t>
            </a:r>
            <a:r>
              <a:rPr lang="fr-FR" sz="1700" dirty="0"/>
              <a:t>, 2000 ; Storage et al, 2016; </a:t>
            </a:r>
            <a:r>
              <a:rPr lang="fr-FR" sz="1700" dirty="0" err="1"/>
              <a:t>Boring</a:t>
            </a:r>
            <a:r>
              <a:rPr lang="fr-FR" sz="1700" dirty="0"/>
              <a:t>, 2017)/</a:t>
            </a:r>
          </a:p>
          <a:p>
            <a:pPr marL="285750" indent="-285750">
              <a:buFont typeface="Arial" panose="020B0604020202020204" pitchFamily="34" charset="0"/>
              <a:buChar char="•"/>
            </a:pPr>
            <a:r>
              <a:rPr lang="fr-FR" sz="1700" dirty="0"/>
              <a:t>Les enseignantes sont moins bien évaluées si elles sont d’une ethnie minoritaire (</a:t>
            </a:r>
            <a:r>
              <a:rPr lang="fr-FR" sz="1700" dirty="0" err="1"/>
              <a:t>Bavishi</a:t>
            </a:r>
            <a:r>
              <a:rPr lang="fr-FR" sz="1700" dirty="0"/>
              <a:t> et al., 2010).</a:t>
            </a:r>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stCxn id="11" idx="3"/>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Tree>
    <p:extLst>
      <p:ext uri="{BB962C8B-B14F-4D97-AF65-F5344CB8AC3E}">
        <p14:creationId xmlns:p14="http://schemas.microsoft.com/office/powerpoint/2010/main" val="2920978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Etudes contradictoires mais prudence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11" name="Rectangle : coins arrondis 10">
            <a:extLst>
              <a:ext uri="{FF2B5EF4-FFF2-40B4-BE49-F238E27FC236}">
                <a16:creationId xmlns:a16="http://schemas.microsoft.com/office/drawing/2014/main" id="{1861DBB4-7364-A079-49B6-C1F6CC91015C}"/>
              </a:ext>
            </a:extLst>
          </p:cNvPr>
          <p:cNvSpPr/>
          <p:nvPr/>
        </p:nvSpPr>
        <p:spPr>
          <a:xfrm>
            <a:off x="284790" y="997039"/>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Enseignant.e.s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stCxn id="11" idx="3"/>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9" y="2627319"/>
            <a:ext cx="10515600" cy="923330"/>
          </a:xfrm>
          <a:prstGeom prst="rect">
            <a:avLst/>
          </a:prstGeom>
          <a:noFill/>
        </p:spPr>
        <p:txBody>
          <a:bodyPr wrap="square" rtlCol="0">
            <a:spAutoFit/>
          </a:bodyPr>
          <a:lstStyle/>
          <a:p>
            <a:pPr marL="285750" indent="-285750">
              <a:buFont typeface="Arial" panose="020B0604020202020204" pitchFamily="34" charset="0"/>
              <a:buChar char="•"/>
            </a:pPr>
            <a:r>
              <a:rPr lang="fr-FR" dirty="0"/>
              <a:t>Les filles donnent de meilleurs scores que les garçons (Kohn et </a:t>
            </a:r>
            <a:r>
              <a:rPr lang="fr-FR" dirty="0" err="1"/>
              <a:t>Hartfield</a:t>
            </a:r>
            <a:r>
              <a:rPr lang="fr-FR" dirty="0"/>
              <a:t>, 2006,  </a:t>
            </a:r>
            <a:r>
              <a:rPr lang="fr-FR" dirty="0" err="1"/>
              <a:t>Santhanam</a:t>
            </a:r>
            <a:r>
              <a:rPr lang="fr-FR" dirty="0"/>
              <a:t> et Hicks, 2001 ; Smith at. Al., 2007).</a:t>
            </a:r>
          </a:p>
          <a:p>
            <a:pPr marL="285750" indent="-285750">
              <a:buFont typeface="Arial" panose="020B0604020202020204" pitchFamily="34" charset="0"/>
              <a:buChar char="•"/>
            </a:pPr>
            <a:r>
              <a:rPr lang="fr-FR" dirty="0"/>
              <a:t>Pas de différences entre filles et garçons (</a:t>
            </a:r>
            <a:r>
              <a:rPr lang="fr-FR" dirty="0" err="1"/>
              <a:t>Spooren</a:t>
            </a:r>
            <a:r>
              <a:rPr lang="fr-FR" dirty="0"/>
              <a:t>, 2010).</a:t>
            </a:r>
          </a:p>
        </p:txBody>
      </p:sp>
    </p:spTree>
    <p:extLst>
      <p:ext uri="{BB962C8B-B14F-4D97-AF65-F5344CB8AC3E}">
        <p14:creationId xmlns:p14="http://schemas.microsoft.com/office/powerpoint/2010/main" val="262123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étudiants évaluent mieux les enseignants</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9" y="2627319"/>
            <a:ext cx="10515600" cy="3139321"/>
          </a:xfrm>
          <a:prstGeom prst="rect">
            <a:avLst/>
          </a:prstGeom>
          <a:noFill/>
        </p:spPr>
        <p:txBody>
          <a:bodyPr wrap="square" rtlCol="0">
            <a:spAutoFit/>
          </a:bodyPr>
          <a:lstStyle/>
          <a:p>
            <a:pPr marL="285750" indent="-285750">
              <a:buFont typeface="Arial" panose="020B0604020202020204" pitchFamily="34" charset="0"/>
              <a:buChar char="•"/>
            </a:pPr>
            <a:r>
              <a:rPr lang="fr-FR" dirty="0"/>
              <a:t>Les étudiantes donnent de meilleurs scores aux enseignantes (</a:t>
            </a:r>
            <a:r>
              <a:rPr lang="fr-FR" dirty="0" err="1"/>
              <a:t>Basow</a:t>
            </a:r>
            <a:r>
              <a:rPr lang="fr-FR" dirty="0"/>
              <a:t> et al., 2006, Bray et Howard, 1980, Centra, 2000, </a:t>
            </a:r>
            <a:r>
              <a:rPr lang="fr-FR" dirty="0" err="1"/>
              <a:t>Rowden</a:t>
            </a:r>
            <a:r>
              <a:rPr lang="fr-FR" dirty="0"/>
              <a:t> et Carlson, 1996).</a:t>
            </a:r>
          </a:p>
          <a:p>
            <a:pPr marL="285750" indent="-285750">
              <a:buFont typeface="Arial" panose="020B0604020202020204" pitchFamily="34" charset="0"/>
              <a:buChar char="•"/>
            </a:pPr>
            <a:r>
              <a:rPr lang="fr-FR" dirty="0"/>
              <a:t>Les étudiantes donnent de meilleurs scores aux enseignants qu’aux enseignantes (Abel et Meltzer,2007, </a:t>
            </a:r>
            <a:r>
              <a:rPr lang="fr-FR" dirty="0" err="1"/>
              <a:t>Arbuckle</a:t>
            </a:r>
            <a:r>
              <a:rPr lang="fr-FR" dirty="0"/>
              <a:t> et Williams, 2003, </a:t>
            </a:r>
            <a:r>
              <a:rPr lang="fr-FR" dirty="0" err="1"/>
              <a:t>Nadler</a:t>
            </a:r>
            <a:r>
              <a:rPr lang="fr-FR" dirty="0"/>
              <a:t> et al., 2013, </a:t>
            </a:r>
            <a:r>
              <a:rPr lang="fr-FR" dirty="0" err="1"/>
              <a:t>Mengel</a:t>
            </a:r>
            <a:r>
              <a:rPr lang="fr-FR" dirty="0"/>
              <a:t> et al., 2019).</a:t>
            </a:r>
          </a:p>
          <a:p>
            <a:pPr marL="285750" indent="-285750">
              <a:buFont typeface="Arial" panose="020B0604020202020204" pitchFamily="34" charset="0"/>
              <a:buChar char="•"/>
            </a:pPr>
            <a:r>
              <a:rPr lang="fr-FR" dirty="0"/>
              <a:t>Les filles donnent de meilleurs scores aux enseignants masculins que les garçons (Kohn et </a:t>
            </a:r>
            <a:r>
              <a:rPr lang="fr-FR" dirty="0" err="1"/>
              <a:t>Hartfield</a:t>
            </a:r>
            <a:r>
              <a:rPr lang="fr-FR" dirty="0"/>
              <a:t>, 2006).</a:t>
            </a:r>
          </a:p>
          <a:p>
            <a:pPr marL="285750" indent="-285750">
              <a:buFont typeface="Arial" panose="020B0604020202020204" pitchFamily="34" charset="0"/>
              <a:buChar char="•"/>
            </a:pPr>
            <a:r>
              <a:rPr lang="fr-FR" dirty="0"/>
              <a:t>Pas de différences de genres (</a:t>
            </a:r>
            <a:r>
              <a:rPr lang="fr-FR" dirty="0" err="1"/>
              <a:t>Basow</a:t>
            </a:r>
            <a:r>
              <a:rPr lang="fr-FR" dirty="0"/>
              <a:t> et Montgomery, 2005).</a:t>
            </a:r>
          </a:p>
          <a:p>
            <a:pPr marL="285750" indent="-285750">
              <a:buFont typeface="Arial" panose="020B0604020202020204" pitchFamily="34" charset="0"/>
              <a:buChar char="•"/>
            </a:pPr>
            <a:r>
              <a:rPr lang="fr-FR" dirty="0"/>
              <a:t>Les garçons donnent de moins bons scores aux enseignantes (</a:t>
            </a:r>
            <a:r>
              <a:rPr lang="fr-FR" dirty="0" err="1"/>
              <a:t>Basow</a:t>
            </a:r>
            <a:r>
              <a:rPr lang="fr-FR" dirty="0"/>
              <a:t> et </a:t>
            </a:r>
            <a:r>
              <a:rPr lang="fr-FR" dirty="0" err="1"/>
              <a:t>Silberg</a:t>
            </a:r>
            <a:r>
              <a:rPr lang="fr-FR" dirty="0"/>
              <a:t>, 1987 ; </a:t>
            </a:r>
            <a:r>
              <a:rPr lang="fr-FR" dirty="0" err="1"/>
              <a:t>Basow</a:t>
            </a:r>
            <a:r>
              <a:rPr lang="fr-FR" dirty="0"/>
              <a:t>, 1995 ; Burns-Glover et </a:t>
            </a:r>
            <a:r>
              <a:rPr lang="fr-FR" dirty="0" err="1"/>
              <a:t>Veith</a:t>
            </a:r>
            <a:r>
              <a:rPr lang="fr-FR" dirty="0"/>
              <a:t>, 1995 ; Fan et al, 2019 ; </a:t>
            </a:r>
            <a:r>
              <a:rPr lang="fr-FR" dirty="0" err="1"/>
              <a:t>Kaschak</a:t>
            </a:r>
            <a:r>
              <a:rPr lang="fr-FR" dirty="0"/>
              <a:t>, 1981, 1978 ; </a:t>
            </a:r>
            <a:r>
              <a:rPr lang="fr-FR" dirty="0" err="1"/>
              <a:t>Mengel</a:t>
            </a:r>
            <a:r>
              <a:rPr lang="fr-FR" dirty="0"/>
              <a:t> et al., 2018, </a:t>
            </a:r>
            <a:r>
              <a:rPr lang="fr-FR" dirty="0" err="1"/>
              <a:t>Friederike</a:t>
            </a:r>
            <a:r>
              <a:rPr lang="fr-FR" dirty="0"/>
              <a:t> et al. 2017, </a:t>
            </a:r>
            <a:r>
              <a:rPr lang="fr-FR" dirty="0" err="1"/>
              <a:t>Boring</a:t>
            </a:r>
            <a:r>
              <a:rPr lang="fr-FR" dirty="0"/>
              <a:t>, 2017). C’est aussi le cas pour les jeunes enseignantes (</a:t>
            </a:r>
            <a:r>
              <a:rPr lang="fr-FR" dirty="0" err="1"/>
              <a:t>Friederike</a:t>
            </a:r>
            <a:r>
              <a:rPr lang="fr-FR" dirty="0"/>
              <a:t> et al. 2017). Surtout le cas pour les jeunes enseignantes (</a:t>
            </a:r>
            <a:r>
              <a:rPr lang="fr-FR" dirty="0" err="1"/>
              <a:t>Mengel</a:t>
            </a:r>
            <a:r>
              <a:rPr lang="fr-FR" dirty="0"/>
              <a:t> et al., 2019).</a:t>
            </a:r>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71009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pic>
        <p:nvPicPr>
          <p:cNvPr id="15" name="Image 14">
            <a:extLst>
              <a:ext uri="{FF2B5EF4-FFF2-40B4-BE49-F238E27FC236}">
                <a16:creationId xmlns:a16="http://schemas.microsoft.com/office/drawing/2014/main" id="{7CEB3B66-5671-C840-9422-41B06E8198A8}"/>
              </a:ext>
            </a:extLst>
          </p:cNvPr>
          <p:cNvPicPr>
            <a:picLocks noChangeAspect="1"/>
          </p:cNvPicPr>
          <p:nvPr/>
        </p:nvPicPr>
        <p:blipFill>
          <a:blip r:embed="rId3"/>
          <a:stretch>
            <a:fillRect/>
          </a:stretch>
        </p:blipFill>
        <p:spPr>
          <a:xfrm>
            <a:off x="4158139" y="1435100"/>
            <a:ext cx="7829145" cy="4403894"/>
          </a:xfrm>
          <a:prstGeom prst="rect">
            <a:avLst/>
          </a:prstGeom>
        </p:spPr>
      </p:pic>
      <p:sp>
        <p:nvSpPr>
          <p:cNvPr id="3" name="Rectangle : coins arrondis 2">
            <a:extLst>
              <a:ext uri="{FF2B5EF4-FFF2-40B4-BE49-F238E27FC236}">
                <a16:creationId xmlns:a16="http://schemas.microsoft.com/office/drawing/2014/main" id="{79A227AE-9C21-7C4D-830A-F64BDF5E28A4}"/>
              </a:ext>
            </a:extLst>
          </p:cNvPr>
          <p:cNvSpPr/>
          <p:nvPr/>
        </p:nvSpPr>
        <p:spPr>
          <a:xfrm>
            <a:off x="7086600" y="3842238"/>
            <a:ext cx="2136531" cy="513778"/>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951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biais de genre dépendent du genre dominant et de la discipline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cours</a:t>
            </a:r>
          </a:p>
          <a:p>
            <a:pPr algn="ctr"/>
            <a:endParaRPr lang="fr-FR" sz="1700" dirty="0">
              <a:solidFill>
                <a:schemeClr val="bg1"/>
              </a:solidFill>
            </a:endParaRPr>
          </a:p>
          <a:p>
            <a:pPr algn="ctr"/>
            <a:r>
              <a:rPr lang="fr-FR" sz="1700" dirty="0">
                <a:solidFill>
                  <a:schemeClr val="bg1"/>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444019" y="2635874"/>
            <a:ext cx="11474632" cy="4431983"/>
          </a:xfrm>
          <a:prstGeom prst="rect">
            <a:avLst/>
          </a:prstGeom>
          <a:noFill/>
        </p:spPr>
        <p:txBody>
          <a:bodyPr wrap="square" rtlCol="0">
            <a:spAutoFit/>
          </a:bodyPr>
          <a:lstStyle/>
          <a:p>
            <a:pPr marL="285750" indent="-285750">
              <a:buFont typeface="Arial" panose="020B0604020202020204" pitchFamily="34" charset="0"/>
              <a:buChar char="•"/>
            </a:pPr>
            <a:r>
              <a:rPr lang="fr-FR" sz="1700" dirty="0"/>
              <a:t>Dans les filières où les enseignants sont essentiellement des femmes, pas de biais de genre (Rivera et </a:t>
            </a:r>
            <a:r>
              <a:rPr lang="fr-FR" sz="1700" dirty="0" err="1"/>
              <a:t>Tilcsik</a:t>
            </a:r>
            <a:r>
              <a:rPr lang="fr-FR" sz="1700" dirty="0"/>
              <a:t>, 2019)</a:t>
            </a:r>
          </a:p>
          <a:p>
            <a:pPr marL="285750" indent="-285750">
              <a:buFont typeface="Arial" panose="020B0604020202020204" pitchFamily="34" charset="0"/>
              <a:buChar char="•"/>
            </a:pPr>
            <a:r>
              <a:rPr lang="fr-FR" sz="1700" dirty="0"/>
              <a:t>Les enseignantes sont avantagées dans les départements où les filles sont majoritaires (</a:t>
            </a:r>
            <a:r>
              <a:rPr lang="fr-FR" sz="1700" dirty="0" err="1"/>
              <a:t>Wigington</a:t>
            </a:r>
            <a:r>
              <a:rPr lang="fr-FR" sz="1700" dirty="0"/>
              <a:t> et al., 1989 ;  </a:t>
            </a:r>
            <a:r>
              <a:rPr lang="fr-FR" sz="1700" dirty="0" err="1"/>
              <a:t>Rowden</a:t>
            </a:r>
            <a:r>
              <a:rPr lang="fr-FR" sz="1700" dirty="0"/>
              <a:t> et Carlson, 1996 ; Whitworth et al., 2002). Selon Aragon et al (2022), les biais jouent en faveur de la majorité.</a:t>
            </a:r>
          </a:p>
          <a:p>
            <a:endParaRPr lang="fr-FR" sz="800" dirty="0"/>
          </a:p>
          <a:p>
            <a:pPr marL="285750" indent="-285750">
              <a:buFont typeface="Arial" panose="020B0604020202020204" pitchFamily="34" charset="0"/>
              <a:buChar char="•"/>
            </a:pPr>
            <a:r>
              <a:rPr lang="fr-FR" sz="1700" dirty="0"/>
              <a:t>Les enseignantes reçoivent des scores plus faibles en sciences sociales, mais plus élevés en sciences humaines (</a:t>
            </a:r>
            <a:r>
              <a:rPr lang="fr-FR" sz="1700" dirty="0" err="1"/>
              <a:t>Basow</a:t>
            </a:r>
            <a:r>
              <a:rPr lang="fr-FR" sz="1700" dirty="0"/>
              <a:t> et Montgomery, 2005). Les enseignantes reçoivent de moins bons scores dans les filières contenant des mathématiques (</a:t>
            </a:r>
            <a:r>
              <a:rPr lang="fr-FR" sz="1700" dirty="0" err="1"/>
              <a:t>Friederike</a:t>
            </a:r>
            <a:r>
              <a:rPr lang="fr-FR" sz="1700" dirty="0"/>
              <a:t> et al. 2017). Différences entre enseignantes et enseignants, mais pas dans toutes les facultés (Fan at al., 2018) avec effet supplémentaire si accent étranger.</a:t>
            </a:r>
          </a:p>
          <a:p>
            <a:pPr marL="285750" indent="-285750">
              <a:buFont typeface="Arial" panose="020B0604020202020204" pitchFamily="34" charset="0"/>
              <a:buChar char="•"/>
            </a:pPr>
            <a:r>
              <a:rPr lang="fr-FR" sz="1700" dirty="0"/>
              <a:t>Les évaluateurs ont moins bien évalué les enseignantes en sciences humaines que les enseignants en sciences (</a:t>
            </a:r>
            <a:r>
              <a:rPr lang="fr-FR" sz="1700" dirty="0" err="1"/>
              <a:t>Bavishi</a:t>
            </a:r>
            <a:r>
              <a:rPr lang="fr-FR" sz="1700" dirty="0"/>
              <a:t> et </a:t>
            </a:r>
            <a:r>
              <a:rPr lang="fr-FR" sz="1700" dirty="0" err="1"/>
              <a:t>Madera</a:t>
            </a:r>
            <a:r>
              <a:rPr lang="fr-FR" sz="1700" dirty="0"/>
              <a:t>, 2010).</a:t>
            </a:r>
          </a:p>
          <a:p>
            <a:pPr marL="285750" indent="-285750">
              <a:buFont typeface="Arial" panose="020B0604020202020204" pitchFamily="34" charset="0"/>
              <a:buChar char="•"/>
            </a:pPr>
            <a:r>
              <a:rPr lang="fr-FR" sz="1700" dirty="0"/>
              <a:t>Aucune discipline dans laquelle les enseignantes sont avantagées (</a:t>
            </a:r>
            <a:r>
              <a:rPr lang="fr-FR" sz="1700" dirty="0" err="1"/>
              <a:t>Rosen</a:t>
            </a:r>
            <a:r>
              <a:rPr lang="fr-FR" sz="1700" dirty="0"/>
              <a:t>, 2018).</a:t>
            </a:r>
          </a:p>
          <a:p>
            <a:pPr marL="285750" indent="-285750">
              <a:buFont typeface="Arial" panose="020B0604020202020204" pitchFamily="34" charset="0"/>
              <a:buChar char="•"/>
            </a:pPr>
            <a:r>
              <a:rPr lang="fr-FR" sz="1700" dirty="0"/>
              <a:t>Les cours avec de nombreux étudiants amplifient les biais de genre en défaveur des enseignantes (Martin, 2016, Ferber </a:t>
            </a:r>
            <a:r>
              <a:rPr lang="fr-FR" sz="1700" dirty="0" err="1"/>
              <a:t>ey</a:t>
            </a:r>
            <a:r>
              <a:rPr lang="fr-FR" sz="1700" dirty="0"/>
              <a:t> Huber, 1975)</a:t>
            </a:r>
          </a:p>
          <a:p>
            <a:pPr marL="285750" indent="-285750">
              <a:buFont typeface="Arial" panose="020B0604020202020204" pitchFamily="34" charset="0"/>
              <a:buChar char="•"/>
            </a:pPr>
            <a:r>
              <a:rPr lang="fr-FR" sz="1700" dirty="0"/>
              <a:t>Toutes choses égales par ailleurs, les enseignantes sont moins bien notées que les enseignants dans les cours en ligne (Chavez et Mitchell, 2020). </a:t>
            </a:r>
          </a:p>
          <a:p>
            <a:endParaRPr lang="fr-FR" dirty="0"/>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545875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biais de genre dépendent des questions et méthodes</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L’EEE</a:t>
            </a:r>
          </a:p>
          <a:p>
            <a:pPr algn="ctr"/>
            <a:endParaRPr lang="fr-FR" sz="1700" dirty="0">
              <a:solidFill>
                <a:schemeClr val="bg1"/>
              </a:solidFill>
            </a:endParaRPr>
          </a:p>
          <a:p>
            <a:pPr algn="ctr"/>
            <a:r>
              <a:rPr lang="fr-FR" sz="1700" dirty="0">
                <a:solidFill>
                  <a:schemeClr val="bg1"/>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9" y="2627319"/>
            <a:ext cx="11130952" cy="4047262"/>
          </a:xfrm>
          <a:prstGeom prst="rect">
            <a:avLst/>
          </a:prstGeom>
          <a:noFill/>
        </p:spPr>
        <p:txBody>
          <a:bodyPr wrap="square" rtlCol="0">
            <a:spAutoFit/>
          </a:bodyPr>
          <a:lstStyle/>
          <a:p>
            <a:r>
              <a:rPr lang="fr-FR" sz="1500" dirty="0"/>
              <a:t>Les étudiants ont des attentes différentes en ce qui concerne les enseignantes et les enseignants et réagissent durement quand ces attentes ne sont pas rencontrées :</a:t>
            </a:r>
          </a:p>
          <a:p>
            <a:pPr marL="285750" indent="-285750">
              <a:buFontTx/>
              <a:buChar char="-"/>
            </a:pPr>
            <a:r>
              <a:rPr lang="fr-FR" sz="1500" dirty="0"/>
              <a:t>Faveurs spéciales de l’enseignante (El-</a:t>
            </a:r>
            <a:r>
              <a:rPr lang="fr-FR" sz="1500" dirty="0" err="1"/>
              <a:t>Alayli</a:t>
            </a:r>
            <a:r>
              <a:rPr lang="fr-FR" sz="1500" dirty="0"/>
              <a:t> et al. 2018, </a:t>
            </a:r>
            <a:r>
              <a:rPr lang="fr-FR" sz="1500" dirty="0" err="1"/>
              <a:t>Piatak</a:t>
            </a:r>
            <a:r>
              <a:rPr lang="fr-FR" sz="1500" dirty="0"/>
              <a:t> et Mohr, 2019).</a:t>
            </a:r>
          </a:p>
          <a:p>
            <a:pPr marL="285750" indent="-285750">
              <a:buFontTx/>
              <a:buChar char="-"/>
            </a:pPr>
            <a:r>
              <a:rPr lang="fr-FR" sz="1500" dirty="0"/>
              <a:t>Les enseignantes sont mieux évaluées lorsqu’elles adoptent des comportements stéréotypés féminins (</a:t>
            </a:r>
            <a:r>
              <a:rPr lang="fr-FR" sz="1500" dirty="0" err="1"/>
              <a:t>Wallish</a:t>
            </a:r>
            <a:r>
              <a:rPr lang="fr-FR" sz="1500" dirty="0"/>
              <a:t> et </a:t>
            </a:r>
            <a:r>
              <a:rPr lang="fr-FR" sz="1500" dirty="0" err="1"/>
              <a:t>Cashia</a:t>
            </a:r>
            <a:r>
              <a:rPr lang="fr-FR" sz="1500" dirty="0"/>
              <a:t>, 2019, Bennett, 1982, </a:t>
            </a:r>
            <a:r>
              <a:rPr lang="fr-FR" sz="1500" dirty="0" err="1"/>
              <a:t>Boring</a:t>
            </a:r>
            <a:r>
              <a:rPr lang="fr-FR" sz="1500" dirty="0"/>
              <a:t>, 2017, Leslie et al., 2015, </a:t>
            </a:r>
            <a:r>
              <a:rPr lang="fr-FR" sz="1500" dirty="0" err="1"/>
              <a:t>Statham</a:t>
            </a:r>
            <a:r>
              <a:rPr lang="fr-FR" sz="1500" dirty="0"/>
              <a:t> et at al, 1991) mais sont punies par l’EEE quand elles ne les adoptent pas (Bennett, 1982, </a:t>
            </a:r>
            <a:r>
              <a:rPr lang="fr-FR" sz="1500" dirty="0" err="1"/>
              <a:t>Boring</a:t>
            </a:r>
            <a:r>
              <a:rPr lang="fr-FR" sz="1500" dirty="0"/>
              <a:t>, 2017, Leslie et al., 2015 ; </a:t>
            </a:r>
            <a:r>
              <a:rPr lang="fr-FR" sz="1500" dirty="0" err="1"/>
              <a:t>MacNell</a:t>
            </a:r>
            <a:r>
              <a:rPr lang="fr-FR" sz="1500" dirty="0"/>
              <a:t> at al. 2015)) ou quand elles adoptent des attributs stéréotypés masculins comme l’agressivité (</a:t>
            </a:r>
            <a:r>
              <a:rPr lang="fr-FR" sz="1500" dirty="0" err="1"/>
              <a:t>Correl</a:t>
            </a:r>
            <a:r>
              <a:rPr lang="fr-FR" sz="1500" dirty="0"/>
              <a:t> et al. 2020). </a:t>
            </a:r>
          </a:p>
          <a:p>
            <a:pPr marL="285750" indent="-285750">
              <a:buFontTx/>
              <a:buChar char="-"/>
            </a:pPr>
            <a:r>
              <a:rPr lang="fr-FR" sz="1500" dirty="0"/>
              <a:t>Pas de meilleures évaluations sur les comportements stéréotypés féminins pour les enseignantes (</a:t>
            </a:r>
            <a:r>
              <a:rPr lang="fr-FR" sz="1500" dirty="0" err="1"/>
              <a:t>Boring</a:t>
            </a:r>
            <a:r>
              <a:rPr lang="fr-FR" sz="1500" dirty="0"/>
              <a:t>, 2015).</a:t>
            </a:r>
          </a:p>
          <a:p>
            <a:pPr marL="285750" indent="-285750">
              <a:buFontTx/>
              <a:buChar char="-"/>
            </a:pPr>
            <a:r>
              <a:rPr lang="fr-FR" sz="1500" dirty="0"/>
              <a:t>Les enseignantes sont moins biens évaluées en cas d’échec des étudiants alors que pas de différences si réussite (Sinclair et </a:t>
            </a:r>
            <a:r>
              <a:rPr lang="fr-FR" sz="1500" dirty="0" err="1"/>
              <a:t>Kunda</a:t>
            </a:r>
            <a:r>
              <a:rPr lang="fr-FR" sz="1500" dirty="0"/>
              <a:t>, 2000).</a:t>
            </a:r>
          </a:p>
          <a:p>
            <a:pPr marL="285750" indent="-285750">
              <a:buFontTx/>
              <a:buChar char="-"/>
            </a:pPr>
            <a:r>
              <a:rPr lang="fr-FR" sz="1500" dirty="0"/>
              <a:t>Les enseignants sont mieux évalués que les enseignantes sur les traits stéréotypés masculins (Burns-Glover et </a:t>
            </a:r>
            <a:r>
              <a:rPr lang="fr-FR" sz="1500" dirty="0" err="1"/>
              <a:t>Veith</a:t>
            </a:r>
            <a:r>
              <a:rPr lang="fr-FR" sz="1500" dirty="0"/>
              <a:t>, 1995, </a:t>
            </a:r>
            <a:r>
              <a:rPr lang="fr-FR" sz="1500" dirty="0" err="1"/>
              <a:t>Statham</a:t>
            </a:r>
            <a:r>
              <a:rPr lang="fr-FR" sz="1500" dirty="0"/>
              <a:t> </a:t>
            </a:r>
            <a:r>
              <a:rPr lang="fr-FR" sz="1500" dirty="0" err="1"/>
              <a:t>t</a:t>
            </a:r>
            <a:r>
              <a:rPr lang="fr-FR" sz="1500" dirty="0"/>
              <a:t> al, 1991) comme la perception de leur connaissance, les prouesses ou le leadership (</a:t>
            </a:r>
            <a:r>
              <a:rPr lang="fr-FR" sz="1500" dirty="0" err="1"/>
              <a:t>Bian</a:t>
            </a:r>
            <a:r>
              <a:rPr lang="fr-FR" sz="1500" dirty="0"/>
              <a:t> et al., 2017, </a:t>
            </a:r>
            <a:r>
              <a:rPr lang="fr-FR" sz="1500" dirty="0" err="1"/>
              <a:t>Basow</a:t>
            </a:r>
            <a:r>
              <a:rPr lang="fr-FR" sz="1500" dirty="0"/>
              <a:t>, 2000, </a:t>
            </a:r>
            <a:r>
              <a:rPr lang="fr-FR" sz="1500" dirty="0" err="1"/>
              <a:t>Boring</a:t>
            </a:r>
            <a:r>
              <a:rPr lang="fr-FR" sz="1500" dirty="0"/>
              <a:t>, 2017, Leslie et al. 2015).</a:t>
            </a:r>
          </a:p>
          <a:p>
            <a:pPr marL="285750" indent="-285750">
              <a:buFontTx/>
              <a:buChar char="-"/>
            </a:pPr>
            <a:r>
              <a:rPr lang="fr-FR" sz="1500" dirty="0"/>
              <a:t>Pas de différences si EEE standardisée, mais bien sur les questions ouvertes (</a:t>
            </a:r>
            <a:r>
              <a:rPr lang="fr-FR" sz="1500" dirty="0" err="1"/>
              <a:t>Bachen</a:t>
            </a:r>
            <a:r>
              <a:rPr lang="fr-FR" sz="1500" dirty="0"/>
              <a:t> et al. , 1999 ; </a:t>
            </a:r>
            <a:r>
              <a:rPr lang="fr-FR" sz="1500" dirty="0" err="1"/>
              <a:t>Gelber</a:t>
            </a:r>
            <a:r>
              <a:rPr lang="fr-FR" sz="1500" dirty="0"/>
              <a:t> at al., 2022).</a:t>
            </a:r>
          </a:p>
          <a:p>
            <a:pPr marL="285750" indent="-285750">
              <a:buFontTx/>
              <a:buChar char="-"/>
            </a:pPr>
            <a:r>
              <a:rPr lang="fr-FR" sz="1500" dirty="0"/>
              <a:t>Les critères d’évaluation sont différents dans un cours en ligne si on évalue les verbatims. Les femmes sont plus jugées sur leur apparence, leur personnalité et sont plus souvent appelées « </a:t>
            </a:r>
            <a:r>
              <a:rPr lang="fr-FR" sz="1500" dirty="0" err="1"/>
              <a:t>teacher</a:t>
            </a:r>
            <a:r>
              <a:rPr lang="fr-FR" sz="1500" dirty="0"/>
              <a:t> » que « professeur » (Mitchell et Martin, 2020).</a:t>
            </a:r>
          </a:p>
          <a:p>
            <a:endParaRPr lang="fr-FR" sz="1400" dirty="0"/>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3691053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biais de genre dépendent de l’échelle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a:t>
            </a:r>
            <a:r>
              <a:rPr lang="fr-FR" sz="1700" dirty="0">
                <a:solidFill>
                  <a:srgbClr val="7F7F7F"/>
                </a:solidFill>
              </a:rPr>
              <a:t>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cours</a:t>
            </a:r>
          </a:p>
          <a:p>
            <a:pPr algn="ctr"/>
            <a:endParaRPr lang="fr-FR" sz="1700" dirty="0">
              <a:solidFill>
                <a:schemeClr val="bg1"/>
              </a:solidFill>
            </a:endParaRPr>
          </a:p>
          <a:p>
            <a:pPr algn="ctr"/>
            <a:r>
              <a:rPr lang="fr-FR" sz="1700" dirty="0">
                <a:solidFill>
                  <a:schemeClr val="bg1"/>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L’EEE</a:t>
            </a:r>
          </a:p>
          <a:p>
            <a:pPr algn="ctr"/>
            <a:endParaRPr lang="fr-FR" sz="1700" dirty="0">
              <a:solidFill>
                <a:schemeClr val="bg1"/>
              </a:solidFill>
            </a:endParaRPr>
          </a:p>
          <a:p>
            <a:pPr algn="ctr"/>
            <a:r>
              <a:rPr lang="fr-FR" sz="1700" dirty="0">
                <a:solidFill>
                  <a:schemeClr val="bg1"/>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646331"/>
          </a:xfrm>
          <a:prstGeom prst="rect">
            <a:avLst/>
          </a:prstGeom>
          <a:noFill/>
        </p:spPr>
        <p:txBody>
          <a:bodyPr wrap="square" rtlCol="0">
            <a:spAutoFit/>
          </a:bodyPr>
          <a:lstStyle/>
          <a:p>
            <a:pPr marL="285750" indent="-285750">
              <a:buFont typeface="Arial" panose="020B0604020202020204" pitchFamily="34" charset="0"/>
              <a:buChar char="•"/>
            </a:pPr>
            <a:r>
              <a:rPr lang="fr-FR" dirty="0"/>
              <a:t>Les échelles à 10 points désavantagent les enseignantes dans les sections où les enseignants masculins sont majoritaires. Si l’échelle est à 6 points, l’effet s’annule (Rivera et </a:t>
            </a:r>
            <a:r>
              <a:rPr lang="fr-FR" dirty="0" err="1"/>
              <a:t>Tilcsik</a:t>
            </a:r>
            <a:r>
              <a:rPr lang="fr-FR" dirty="0"/>
              <a:t>, 2019).</a:t>
            </a:r>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2891636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biais se cumulent</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C5E1B4"/>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L’EEE</a:t>
            </a:r>
          </a:p>
          <a:p>
            <a:pPr algn="ctr"/>
            <a:endParaRPr lang="fr-FR" sz="1700" dirty="0">
              <a:solidFill>
                <a:schemeClr val="bg1"/>
              </a:solidFill>
            </a:endParaRPr>
          </a:p>
          <a:p>
            <a:pPr algn="ctr"/>
            <a:r>
              <a:rPr lang="fr-FR" sz="1700" dirty="0">
                <a:solidFill>
                  <a:schemeClr val="bg1"/>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3970318"/>
          </a:xfrm>
          <a:prstGeom prst="rect">
            <a:avLst/>
          </a:prstGeom>
          <a:noFill/>
        </p:spPr>
        <p:txBody>
          <a:bodyPr wrap="square" rtlCol="0">
            <a:spAutoFit/>
          </a:bodyPr>
          <a:lstStyle/>
          <a:p>
            <a:pPr marL="285750" indent="-285750">
              <a:buFont typeface="Arial" panose="020B0604020202020204" pitchFamily="34" charset="0"/>
              <a:buChar char="•"/>
            </a:pPr>
            <a:r>
              <a:rPr lang="fr-FR" dirty="0"/>
              <a:t>Les étudiants sont plus enclins à noter « excellent » des enseignantes plutôt que des enseignants (</a:t>
            </a:r>
            <a:r>
              <a:rPr lang="fr-FR" dirty="0" err="1"/>
              <a:t>Boring</a:t>
            </a:r>
            <a:r>
              <a:rPr lang="fr-FR" dirty="0"/>
              <a:t>, 2016).</a:t>
            </a:r>
          </a:p>
          <a:p>
            <a:pPr marL="285750" indent="-285750">
              <a:buFont typeface="Arial" panose="020B0604020202020204" pitchFamily="34" charset="0"/>
              <a:buChar char="•"/>
            </a:pPr>
            <a:r>
              <a:rPr lang="fr-FR" dirty="0"/>
              <a:t>Les garçons évaluent mieux les enseignants que les enseignantes sur les dimensions « préparation et organisation de la classe, « qualité du matériel d’enseignement », « utilité du FB » (</a:t>
            </a:r>
            <a:r>
              <a:rPr lang="fr-FR" dirty="0" err="1"/>
              <a:t>Boring</a:t>
            </a:r>
            <a:r>
              <a:rPr lang="fr-FR" dirty="0"/>
              <a:t>, 2016).</a:t>
            </a:r>
          </a:p>
          <a:p>
            <a:pPr marL="285750" indent="-285750">
              <a:buFont typeface="Arial" panose="020B0604020202020204" pitchFamily="34" charset="0"/>
              <a:buChar char="•"/>
            </a:pPr>
            <a:r>
              <a:rPr lang="fr-FR" dirty="0"/>
              <a:t>Les garçons évaluent moins bien les enseignante sur des stéréotypes masculins comme l’équité et la stimulation intellectuelle</a:t>
            </a:r>
          </a:p>
          <a:p>
            <a:pPr marL="285750" indent="-285750">
              <a:buFont typeface="Arial" panose="020B0604020202020204" pitchFamily="34" charset="0"/>
              <a:buChar char="•"/>
            </a:pPr>
            <a:r>
              <a:rPr lang="fr-FR" dirty="0"/>
              <a:t>Les garçons sont plus enclin que les filles à estimer que les enseignante manquent de professionnalisme ou ne les stimulent pas intellectuellement (</a:t>
            </a:r>
            <a:r>
              <a:rPr lang="fr-FR" dirty="0" err="1"/>
              <a:t>Bachen</a:t>
            </a:r>
            <a:r>
              <a:rPr lang="fr-FR" dirty="0"/>
              <a:t> et al. 1999).</a:t>
            </a:r>
          </a:p>
          <a:p>
            <a:pPr marL="285750" indent="-285750">
              <a:buFont typeface="Arial" panose="020B0604020202020204" pitchFamily="34" charset="0"/>
              <a:buChar char="•"/>
            </a:pPr>
            <a:r>
              <a:rPr lang="fr-FR" dirty="0"/>
              <a:t>Les filles évaluent mieux les enseignantes que les enseignants sur les dimensions « préparation et organisation de la classe, « définition des critères d’évaluation » et « utilité du FB » (</a:t>
            </a:r>
            <a:r>
              <a:rPr lang="fr-FR" dirty="0" err="1"/>
              <a:t>Boring</a:t>
            </a:r>
            <a:r>
              <a:rPr lang="fr-FR" dirty="0"/>
              <a:t>, 2016) ou sensibilité, qualité de la relation (</a:t>
            </a:r>
            <a:r>
              <a:rPr lang="fr-FR" dirty="0" err="1"/>
              <a:t>Basow</a:t>
            </a:r>
            <a:r>
              <a:rPr lang="fr-FR" dirty="0"/>
              <a:t>, 1995.</a:t>
            </a:r>
          </a:p>
          <a:p>
            <a:pPr marL="285750" indent="-285750">
              <a:buFont typeface="Arial" panose="020B0604020202020204" pitchFamily="34" charset="0"/>
              <a:buChar char="•"/>
            </a:pPr>
            <a:r>
              <a:rPr lang="fr-FR" dirty="0"/>
              <a:t>Pas de différences pour les items en lien avec le « contenu du cours » ou « les travaux » (</a:t>
            </a:r>
            <a:r>
              <a:rPr lang="fr-FR" dirty="0" err="1"/>
              <a:t>Boring</a:t>
            </a:r>
            <a:r>
              <a:rPr lang="fr-FR" dirty="0"/>
              <a:t>, 2016).</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filles sont moins bien évaluées que les garçons sur le matériel du cours et la plateforme en ligne (</a:t>
            </a:r>
            <a:r>
              <a:rPr lang="fr-FR" dirty="0" err="1"/>
              <a:t>Mengel</a:t>
            </a:r>
            <a:r>
              <a:rPr lang="fr-FR" dirty="0"/>
              <a:t> at al., 2019).</a:t>
            </a:r>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776967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biais se pondèrent</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cours</a:t>
            </a:r>
          </a:p>
          <a:p>
            <a:pPr algn="ctr"/>
            <a:endParaRPr lang="fr-FR" sz="1700" dirty="0">
              <a:solidFill>
                <a:schemeClr val="bg1"/>
              </a:solidFill>
            </a:endParaRPr>
          </a:p>
          <a:p>
            <a:pPr algn="ctr"/>
            <a:r>
              <a:rPr lang="fr-FR" sz="1700" dirty="0">
                <a:solidFill>
                  <a:schemeClr val="bg1"/>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1477328"/>
          </a:xfrm>
          <a:prstGeom prst="rect">
            <a:avLst/>
          </a:prstGeom>
          <a:noFill/>
        </p:spPr>
        <p:txBody>
          <a:bodyPr wrap="square" rtlCol="0">
            <a:spAutoFit/>
          </a:bodyPr>
          <a:lstStyle/>
          <a:p>
            <a:pPr marL="285750" indent="-285750">
              <a:buFont typeface="Arial" panose="020B0604020202020204" pitchFamily="34" charset="0"/>
              <a:buChar char="•"/>
            </a:pPr>
            <a:r>
              <a:rPr lang="fr-FR" dirty="0"/>
              <a:t>La seule discipline, où les étudiants garçons n’évaluent pas mieux les enseignants que les enseignantes, est la sociologie, seule discipline où il y a un équilibre entre enseignants et enseignantes (</a:t>
            </a:r>
            <a:r>
              <a:rPr lang="fr-FR" dirty="0" err="1"/>
              <a:t>Boring</a:t>
            </a:r>
            <a:r>
              <a:rPr lang="fr-FR" dirty="0"/>
              <a:t>, 2018).</a:t>
            </a:r>
          </a:p>
          <a:p>
            <a:pPr marL="285750" indent="-285750">
              <a:buFont typeface="Arial" panose="020B0604020202020204" pitchFamily="34" charset="0"/>
              <a:buChar char="•"/>
            </a:pPr>
            <a:r>
              <a:rPr lang="fr-FR" dirty="0"/>
              <a:t>Les garçons donnent de moins bons scores aux enseignantes pour les cours reliés aux mathématiques. L’effet est plus grand pour les jeunes enseignantes (</a:t>
            </a:r>
            <a:r>
              <a:rPr lang="fr-FR" dirty="0" err="1"/>
              <a:t>Mengel</a:t>
            </a:r>
            <a:r>
              <a:rPr lang="fr-FR" dirty="0"/>
              <a:t> et al., 2019).</a:t>
            </a:r>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3596270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F71F646-EBE3-14E1-9D40-370260275A58}"/>
              </a:ext>
            </a:extLst>
          </p:cNvPr>
          <p:cNvSpPr>
            <a:spLocks noGrp="1"/>
          </p:cNvSpPr>
          <p:nvPr>
            <p:ph idx="1"/>
          </p:nvPr>
        </p:nvSpPr>
        <p:spPr>
          <a:xfrm>
            <a:off x="838200" y="2130950"/>
            <a:ext cx="10515600" cy="2185869"/>
          </a:xfrm>
        </p:spPr>
        <p:txBody>
          <a:bodyPr>
            <a:normAutofit/>
          </a:bodyPr>
          <a:lstStyle/>
          <a:p>
            <a:r>
              <a:rPr lang="fr-FR" sz="1800" dirty="0" err="1"/>
              <a:t>Mengel</a:t>
            </a:r>
            <a:r>
              <a:rPr lang="fr-FR" sz="1800" dirty="0"/>
              <a:t> et al. (2017) Les étudiants (en général) évaluent mieux les notes de cours quand ils pensent qu’elles proviennent d’enseignants et pas d’enseignantes.</a:t>
            </a:r>
          </a:p>
          <a:p>
            <a:r>
              <a:rPr lang="fr-FR" sz="1800" dirty="0"/>
              <a:t>Mc Nell et al. (2015) Les étudiants (en général) pensent que les enseignantes mettent plus de temps à rendre les FB que les enseignantes, même si cette durée est égale.  </a:t>
            </a:r>
          </a:p>
          <a:p>
            <a:r>
              <a:rPr lang="fr-FR" sz="1800" dirty="0"/>
              <a:t>Dans les environnements en ligne, les étudiants donnent des évaluations inférieures quand ils pensent que l’enseignant est une femme plutôt qu’un homme (</a:t>
            </a:r>
            <a:r>
              <a:rPr lang="fr-FR" sz="1800" dirty="0" err="1"/>
              <a:t>Boring</a:t>
            </a:r>
            <a:r>
              <a:rPr lang="fr-FR" sz="1800" dirty="0"/>
              <a:t> et al., 2016 ; </a:t>
            </a:r>
            <a:r>
              <a:rPr lang="fr-FR" sz="1800" dirty="0" err="1"/>
              <a:t>McNell</a:t>
            </a:r>
            <a:r>
              <a:rPr lang="fr-FR" sz="1800" dirty="0"/>
              <a:t> et al, 2015 ;  </a:t>
            </a:r>
            <a:r>
              <a:rPr lang="fr-FR" sz="1800" dirty="0" err="1"/>
              <a:t>Driscoll</a:t>
            </a:r>
            <a:r>
              <a:rPr lang="fr-FR" sz="1800" dirty="0"/>
              <a:t> et </a:t>
            </a:r>
            <a:r>
              <a:rPr lang="fr-FR" sz="1800" dirty="0" err="1"/>
              <a:t>hunt</a:t>
            </a:r>
            <a:r>
              <a:rPr lang="fr-FR" sz="1800" dirty="0"/>
              <a:t>, 2015). </a:t>
            </a:r>
          </a:p>
        </p:txBody>
      </p:sp>
      <p:sp>
        <p:nvSpPr>
          <p:cNvPr id="4" name="Rectangle 3">
            <a:extLst>
              <a:ext uri="{FF2B5EF4-FFF2-40B4-BE49-F238E27FC236}">
                <a16:creationId xmlns:a16="http://schemas.microsoft.com/office/drawing/2014/main" id="{ABA01C34-60E6-C651-FB00-E3C9624B9B70}"/>
              </a:ext>
            </a:extLst>
          </p:cNvPr>
          <p:cNvSpPr/>
          <p:nvPr/>
        </p:nvSpPr>
        <p:spPr>
          <a:xfrm>
            <a:off x="1424817" y="1102010"/>
            <a:ext cx="9476653" cy="85438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t>Etudes de laboratoire </a:t>
            </a:r>
          </a:p>
        </p:txBody>
      </p:sp>
      <p:sp>
        <p:nvSpPr>
          <p:cNvPr id="8" name="ZoneTexte 7">
            <a:extLst>
              <a:ext uri="{FF2B5EF4-FFF2-40B4-BE49-F238E27FC236}">
                <a16:creationId xmlns:a16="http://schemas.microsoft.com/office/drawing/2014/main" id="{ADA7DB63-97EF-C172-9EC3-0719921A714C}"/>
              </a:ext>
            </a:extLst>
          </p:cNvPr>
          <p:cNvSpPr txBox="1"/>
          <p:nvPr/>
        </p:nvSpPr>
        <p:spPr>
          <a:xfrm>
            <a:off x="1424816" y="4471696"/>
            <a:ext cx="9476653" cy="923330"/>
          </a:xfrm>
          <a:prstGeom prst="rect">
            <a:avLst/>
          </a:prstGeom>
          <a:solidFill>
            <a:srgbClr val="D37C4A"/>
          </a:solidFill>
        </p:spPr>
        <p:txBody>
          <a:bodyPr wrap="square">
            <a:spAutoFit/>
          </a:bodyPr>
          <a:lstStyle/>
          <a:p>
            <a:pPr algn="just"/>
            <a:r>
              <a:rPr lang="fr-F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Les conditions d’une invalidité sont donc que, premièrement, les variables exogènes soient corrélées avec l’EEE et que, deuxièmement, ces variables exogènes ne soient pas corrélées avec la qualité de l’enseignement ou l’apprentissage… mesurée à travers les résultats des étudiants.</a:t>
            </a:r>
            <a:endParaRPr lang="fr-BE"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Espace réservé du contenu 2">
            <a:extLst>
              <a:ext uri="{FF2B5EF4-FFF2-40B4-BE49-F238E27FC236}">
                <a16:creationId xmlns:a16="http://schemas.microsoft.com/office/drawing/2014/main" id="{D1211221-505D-A5F1-907A-E43821E8E095}"/>
              </a:ext>
            </a:extLst>
          </p:cNvPr>
          <p:cNvSpPr txBox="1">
            <a:spLocks/>
          </p:cNvSpPr>
          <p:nvPr/>
        </p:nvSpPr>
        <p:spPr>
          <a:xfrm>
            <a:off x="838200" y="5549903"/>
            <a:ext cx="10515600" cy="966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fr-FR" sz="1800" dirty="0"/>
          </a:p>
        </p:txBody>
      </p:sp>
      <p:sp>
        <p:nvSpPr>
          <p:cNvPr id="11" name="Espace réservé du contenu 2">
            <a:extLst>
              <a:ext uri="{FF2B5EF4-FFF2-40B4-BE49-F238E27FC236}">
                <a16:creationId xmlns:a16="http://schemas.microsoft.com/office/drawing/2014/main" id="{D0D6A37E-5987-2C7E-402C-A023FAE7F23D}"/>
              </a:ext>
            </a:extLst>
          </p:cNvPr>
          <p:cNvSpPr txBox="1">
            <a:spLocks/>
          </p:cNvSpPr>
          <p:nvPr/>
        </p:nvSpPr>
        <p:spPr>
          <a:xfrm>
            <a:off x="838200" y="5653871"/>
            <a:ext cx="10515600" cy="2185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1800" dirty="0"/>
              <a:t>Seuls </a:t>
            </a:r>
            <a:r>
              <a:rPr lang="fr-FR" sz="1800" dirty="0" err="1"/>
              <a:t>Boring</a:t>
            </a:r>
            <a:r>
              <a:rPr lang="fr-FR" sz="1800" dirty="0"/>
              <a:t> (2016) et </a:t>
            </a:r>
            <a:r>
              <a:rPr lang="fr-FR" sz="1800" dirty="0" err="1"/>
              <a:t>Mengel</a:t>
            </a:r>
            <a:r>
              <a:rPr lang="fr-FR" sz="1800" dirty="0"/>
              <a:t> (2018). </a:t>
            </a:r>
          </a:p>
        </p:txBody>
      </p:sp>
      <p:sp>
        <p:nvSpPr>
          <p:cNvPr id="2" name="Rectangle 1">
            <a:extLst>
              <a:ext uri="{FF2B5EF4-FFF2-40B4-BE49-F238E27FC236}">
                <a16:creationId xmlns:a16="http://schemas.microsoft.com/office/drawing/2014/main" id="{F760318D-D9E0-66BD-4AB5-9FD9F493EF75}"/>
              </a:ext>
            </a:extLst>
          </p:cNvPr>
          <p:cNvSpPr/>
          <p:nvPr/>
        </p:nvSpPr>
        <p:spPr>
          <a:xfrm>
            <a:off x="7164888" y="6299851"/>
            <a:ext cx="4583093"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études de laboratoires sont parfois faibles méthodologiquement mais nous inquiètent</a:t>
            </a:r>
          </a:p>
        </p:txBody>
      </p:sp>
    </p:spTree>
    <p:extLst>
      <p:ext uri="{BB962C8B-B14F-4D97-AF65-F5344CB8AC3E}">
        <p14:creationId xmlns:p14="http://schemas.microsoft.com/office/powerpoint/2010/main" val="39542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09D05-D8CC-97E5-5B76-9DB15D0545CE}"/>
              </a:ext>
            </a:extLst>
          </p:cNvPr>
          <p:cNvSpPr>
            <a:spLocks noGrp="1"/>
          </p:cNvSpPr>
          <p:nvPr>
            <p:ph type="title"/>
          </p:nvPr>
        </p:nvSpPr>
        <p:spPr/>
        <p:txBody>
          <a:bodyPr/>
          <a:lstStyle/>
          <a:p>
            <a:r>
              <a:rPr lang="fr-FR" dirty="0"/>
              <a:t>Conclusions sur la validité de l’EEE</a:t>
            </a:r>
          </a:p>
        </p:txBody>
      </p:sp>
      <p:sp>
        <p:nvSpPr>
          <p:cNvPr id="3" name="Espace réservé du contenu 2">
            <a:extLst>
              <a:ext uri="{FF2B5EF4-FFF2-40B4-BE49-F238E27FC236}">
                <a16:creationId xmlns:a16="http://schemas.microsoft.com/office/drawing/2014/main" id="{8BAA2753-C0F4-E2D1-07C2-C58C535B33CE}"/>
              </a:ext>
            </a:extLst>
          </p:cNvPr>
          <p:cNvSpPr>
            <a:spLocks noGrp="1"/>
          </p:cNvSpPr>
          <p:nvPr>
            <p:ph idx="1"/>
          </p:nvPr>
        </p:nvSpPr>
        <p:spPr>
          <a:xfrm>
            <a:off x="838200" y="2130950"/>
            <a:ext cx="10515600" cy="4326294"/>
          </a:xfrm>
        </p:spPr>
        <p:txBody>
          <a:bodyPr>
            <a:normAutofit/>
          </a:bodyPr>
          <a:lstStyle/>
          <a:p>
            <a:pPr>
              <a:lnSpc>
                <a:spcPct val="110000"/>
              </a:lnSpc>
            </a:pPr>
            <a:r>
              <a:rPr lang="fr-FR" sz="2600" dirty="0"/>
              <a:t>Une littérature qui incite à la prudence</a:t>
            </a:r>
          </a:p>
          <a:p>
            <a:pPr lvl="1">
              <a:lnSpc>
                <a:spcPct val="110000"/>
              </a:lnSpc>
            </a:pPr>
            <a:r>
              <a:rPr lang="fr-FR" sz="2200" dirty="0"/>
              <a:t>Dénoncer le biais de genre auprès des étudiants</a:t>
            </a:r>
          </a:p>
          <a:p>
            <a:pPr lvl="1">
              <a:lnSpc>
                <a:spcPct val="110000"/>
              </a:lnSpc>
            </a:pPr>
            <a:r>
              <a:rPr lang="fr-FR" sz="2200" dirty="0"/>
              <a:t>Pondérer les résultats en fonction des biais</a:t>
            </a:r>
          </a:p>
          <a:p>
            <a:pPr lvl="1">
              <a:lnSpc>
                <a:spcPct val="110000"/>
              </a:lnSpc>
            </a:pPr>
            <a:r>
              <a:rPr lang="fr-FR" sz="2200" dirty="0" err="1"/>
              <a:t>Assessment</a:t>
            </a:r>
            <a:r>
              <a:rPr lang="fr-FR" sz="2200" dirty="0"/>
              <a:t> </a:t>
            </a:r>
            <a:r>
              <a:rPr lang="fr-FR" sz="2200" dirty="0" err="1"/>
              <a:t>litteracy</a:t>
            </a:r>
            <a:endParaRPr lang="fr-FR" sz="2200" dirty="0"/>
          </a:p>
          <a:p>
            <a:pPr>
              <a:lnSpc>
                <a:spcPct val="110000"/>
              </a:lnSpc>
            </a:pPr>
            <a:r>
              <a:rPr lang="fr-FR" sz="2600" dirty="0"/>
              <a:t>L’EEE n’est pas une mesure, mais un indicateurs</a:t>
            </a:r>
          </a:p>
          <a:p>
            <a:pPr>
              <a:lnSpc>
                <a:spcPct val="110000"/>
              </a:lnSpc>
            </a:pPr>
            <a:r>
              <a:rPr lang="fr-FR" sz="2600" dirty="0"/>
              <a:t>Pas d’évaluation normative</a:t>
            </a:r>
          </a:p>
          <a:p>
            <a:pPr>
              <a:lnSpc>
                <a:spcPct val="110000"/>
              </a:lnSpc>
            </a:pPr>
            <a:r>
              <a:rPr lang="fr-FR" sz="2600" dirty="0"/>
              <a:t>Triangulation nécessaire</a:t>
            </a:r>
          </a:p>
          <a:p>
            <a:pPr>
              <a:lnSpc>
                <a:spcPct val="110000"/>
              </a:lnSpc>
            </a:pPr>
            <a:r>
              <a:rPr lang="fr-FR" sz="2600" dirty="0"/>
              <a:t>Ne pas utiliser seul dans une perspective administrative</a:t>
            </a:r>
          </a:p>
          <a:p>
            <a:endParaRPr lang="fr-FR" dirty="0"/>
          </a:p>
        </p:txBody>
      </p:sp>
    </p:spTree>
    <p:extLst>
      <p:ext uri="{BB962C8B-B14F-4D97-AF65-F5344CB8AC3E}">
        <p14:creationId xmlns:p14="http://schemas.microsoft.com/office/powerpoint/2010/main" val="1787974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Et pour conclure : </a:t>
            </a:r>
            <a:br>
              <a:rPr lang="nl-BE" sz="4000" dirty="0">
                <a:solidFill>
                  <a:srgbClr val="FFFFFF"/>
                </a:solidFill>
              </a:rPr>
            </a:br>
            <a:br>
              <a:rPr lang="nl-BE" sz="4000" dirty="0">
                <a:solidFill>
                  <a:srgbClr val="FFFFFF"/>
                </a:solidFill>
              </a:rPr>
            </a:br>
            <a:r>
              <a:rPr lang="nl-BE" sz="4000" dirty="0">
                <a:solidFill>
                  <a:srgbClr val="FFFFFF"/>
                </a:solidFill>
              </a:rPr>
              <a:t>Check your Stereotypes !</a:t>
            </a:r>
            <a:endParaRPr lang="fr-FR" sz="4000" dirty="0">
              <a:solidFill>
                <a:srgbClr val="FFFFFF"/>
              </a:solidFill>
            </a:endParaRPr>
          </a:p>
        </p:txBody>
      </p:sp>
      <p:sp>
        <p:nvSpPr>
          <p:cNvPr id="3" name="Rectangle 2">
            <a:extLst>
              <a:ext uri="{FF2B5EF4-FFF2-40B4-BE49-F238E27FC236}">
                <a16:creationId xmlns:a16="http://schemas.microsoft.com/office/drawing/2014/main" id="{2496A84B-C7AE-9A49-A5AD-60DE4C76EAFB}"/>
              </a:ext>
            </a:extLst>
          </p:cNvPr>
          <p:cNvSpPr/>
          <p:nvPr/>
        </p:nvSpPr>
        <p:spPr>
          <a:xfrm>
            <a:off x="4504548" y="1489536"/>
            <a:ext cx="7578882" cy="3416320"/>
          </a:xfrm>
          <a:prstGeom prst="rect">
            <a:avLst/>
          </a:prstGeom>
        </p:spPr>
        <p:txBody>
          <a:bodyPr wrap="square">
            <a:spAutoFit/>
          </a:bodyPr>
          <a:lstStyle/>
          <a:p>
            <a:r>
              <a:rPr lang="fr-BE" b="0" i="0" u="none" strike="noStrike" dirty="0">
                <a:solidFill>
                  <a:srgbClr val="374151"/>
                </a:solidFill>
                <a:effectLst/>
                <a:latin typeface="Söhne"/>
              </a:rPr>
              <a:t>le test de l'implicité de genre en sciences de Harvard. Il s'agit d'un test de préjugés implicites qui mesure les attitudes et croyances inconscientes envers les femmes et les hommes dans le domaine des sciences. Ce test a été développé par le Projet </a:t>
            </a:r>
            <a:r>
              <a:rPr lang="fr-BE" b="0" i="0" u="none" strike="noStrike" dirty="0" err="1">
                <a:solidFill>
                  <a:srgbClr val="374151"/>
                </a:solidFill>
                <a:effectLst/>
                <a:latin typeface="Söhne"/>
              </a:rPr>
              <a:t>Implicit</a:t>
            </a:r>
            <a:r>
              <a:rPr lang="fr-BE" b="0" i="0" u="none" strike="noStrike" dirty="0">
                <a:solidFill>
                  <a:srgbClr val="374151"/>
                </a:solidFill>
                <a:effectLst/>
                <a:latin typeface="Söhne"/>
              </a:rPr>
              <a:t> de Harvard et peut être trouvé sur leur site web.</a:t>
            </a:r>
            <a:endParaRPr lang="fr-FR" dirty="0"/>
          </a:p>
          <a:p>
            <a:endParaRPr lang="fr-FR" dirty="0"/>
          </a:p>
          <a:p>
            <a:r>
              <a:rPr lang="fr-BE" b="0" i="0" u="none" strike="noStrike" dirty="0">
                <a:solidFill>
                  <a:srgbClr val="374151"/>
                </a:solidFill>
                <a:effectLst/>
                <a:latin typeface="Söhne"/>
              </a:rPr>
              <a:t>Le lien pour accéder au test de l'implicité de genre en sciences de Harvard est le suivant: </a:t>
            </a:r>
            <a:r>
              <a:rPr lang="fr-BE" b="0" i="0" u="sng" dirty="0">
                <a:effectLst/>
                <a:latin typeface="Söhne"/>
                <a:hlinkClick r:id="rId3"/>
              </a:rPr>
              <a:t>https://implicit.harvard.edu/implicit/takeatest.html</a:t>
            </a:r>
            <a:r>
              <a:rPr lang="fr-BE" b="0" i="0" u="none" strike="noStrike" dirty="0">
                <a:solidFill>
                  <a:srgbClr val="374151"/>
                </a:solidFill>
                <a:effectLst/>
                <a:latin typeface="Söhne"/>
              </a:rPr>
              <a:t> . Il suffit de cliquer sur le lien et de suivre les instructions pour effectuer le test. Gardez à l'esprit que les résultats ne mesurent que les attitudes et les croyances implicites, et ne reflètent pas nécessairement les opinions conscientes ou les comportements d'une personne.</a:t>
            </a:r>
            <a:endParaRPr lang="fr-FR" dirty="0"/>
          </a:p>
        </p:txBody>
      </p:sp>
    </p:spTree>
    <p:extLst>
      <p:ext uri="{BB962C8B-B14F-4D97-AF65-F5344CB8AC3E}">
        <p14:creationId xmlns:p14="http://schemas.microsoft.com/office/powerpoint/2010/main" val="420592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22" name="Espace réservé du contenu 2">
            <a:extLst>
              <a:ext uri="{FF2B5EF4-FFF2-40B4-BE49-F238E27FC236}">
                <a16:creationId xmlns:a16="http://schemas.microsoft.com/office/drawing/2014/main" id="{3E9F147C-F184-3F43-A1FE-A3DD084C0AB1}"/>
              </a:ext>
            </a:extLst>
          </p:cNvPr>
          <p:cNvSpPr>
            <a:spLocks noGrp="1"/>
          </p:cNvSpPr>
          <p:nvPr>
            <p:ph idx="1"/>
          </p:nvPr>
        </p:nvSpPr>
        <p:spPr>
          <a:xfrm>
            <a:off x="5041906" y="1473875"/>
            <a:ext cx="6746439" cy="5039378"/>
          </a:xfrm>
        </p:spPr>
        <p:txBody>
          <a:bodyPr anchor="ctr">
            <a:normAutofit/>
          </a:bodyPr>
          <a:lstStyle/>
          <a:p>
            <a:pPr marL="0" indent="0">
              <a:spcAft>
                <a:spcPts val="600"/>
              </a:spcAft>
              <a:buNone/>
            </a:pPr>
            <a:r>
              <a:rPr lang="en-US" sz="1800" dirty="0" err="1"/>
              <a:t>L’utilisation</a:t>
            </a:r>
            <a:r>
              <a:rPr lang="en-US" sz="1800" dirty="0"/>
              <a:t> des question </a:t>
            </a:r>
            <a:r>
              <a:rPr lang="en-US" sz="1800" dirty="0" err="1"/>
              <a:t>à</a:t>
            </a:r>
            <a:r>
              <a:rPr lang="en-US" sz="1800" dirty="0"/>
              <a:t> </a:t>
            </a:r>
            <a:r>
              <a:rPr lang="en-US" sz="1800" dirty="0" err="1"/>
              <a:t>choix</a:t>
            </a:r>
            <a:r>
              <a:rPr lang="en-US" sz="1800" dirty="0"/>
              <a:t> multiples (QCM) </a:t>
            </a:r>
            <a:r>
              <a:rPr lang="en-US" sz="1800" dirty="0" err="1"/>
              <a:t>est</a:t>
            </a:r>
            <a:r>
              <a:rPr lang="en-US" sz="1800" dirty="0"/>
              <a:t> </a:t>
            </a:r>
            <a:r>
              <a:rPr lang="en-US" sz="1800" dirty="0" err="1"/>
              <a:t>en</a:t>
            </a:r>
            <a:r>
              <a:rPr lang="en-US" sz="1800" dirty="0"/>
              <a:t> augmentation </a:t>
            </a:r>
            <a:r>
              <a:rPr lang="en-US" sz="1800" dirty="0" err="1"/>
              <a:t>constante</a:t>
            </a:r>
            <a:r>
              <a:rPr lang="en-US" sz="1800" dirty="0"/>
              <a:t> </a:t>
            </a:r>
            <a:r>
              <a:rPr lang="en-US" sz="1800" dirty="0" err="1"/>
              <a:t>depuis</a:t>
            </a:r>
            <a:r>
              <a:rPr lang="en-US" sz="1800" dirty="0"/>
              <a:t> </a:t>
            </a:r>
            <a:r>
              <a:rPr lang="en-US" sz="1800" dirty="0" err="1"/>
              <a:t>plusieurs</a:t>
            </a:r>
            <a:r>
              <a:rPr lang="en-US" sz="1800" dirty="0"/>
              <a:t> </a:t>
            </a:r>
            <a:r>
              <a:rPr lang="en-US" sz="1800" dirty="0" err="1"/>
              <a:t>années</a:t>
            </a:r>
            <a:r>
              <a:rPr lang="en-US" sz="1800" dirty="0"/>
              <a:t> (</a:t>
            </a:r>
            <a:r>
              <a:rPr lang="en-US" sz="1800" dirty="0" err="1"/>
              <a:t>cfr</a:t>
            </a:r>
            <a:r>
              <a:rPr lang="en-US" sz="1800" dirty="0"/>
              <a:t> site du SMART). </a:t>
            </a:r>
          </a:p>
          <a:p>
            <a:pPr marL="0" indent="0">
              <a:spcAft>
                <a:spcPts val="600"/>
              </a:spcAft>
              <a:buNone/>
            </a:pPr>
            <a:r>
              <a:rPr lang="en-US" sz="1800" dirty="0" err="1"/>
              <a:t>L’un</a:t>
            </a:r>
            <a:r>
              <a:rPr lang="en-US" sz="1800" dirty="0"/>
              <a:t> des </a:t>
            </a:r>
            <a:r>
              <a:rPr lang="en-US" sz="1800" dirty="0" err="1"/>
              <a:t>inconvénients</a:t>
            </a:r>
            <a:r>
              <a:rPr lang="en-US" sz="1800" dirty="0"/>
              <a:t> de </a:t>
            </a:r>
            <a:r>
              <a:rPr lang="en-US" sz="1800" dirty="0" err="1"/>
              <a:t>l’utilisation</a:t>
            </a:r>
            <a:r>
              <a:rPr lang="en-US" sz="1800" dirty="0"/>
              <a:t> de </a:t>
            </a:r>
            <a:r>
              <a:rPr lang="en-US" sz="1800" dirty="0" err="1"/>
              <a:t>cette</a:t>
            </a:r>
            <a:r>
              <a:rPr lang="en-US" sz="1800" dirty="0"/>
              <a:t> </a:t>
            </a:r>
            <a:r>
              <a:rPr lang="en-US" sz="1800" dirty="0" err="1"/>
              <a:t>modalité</a:t>
            </a:r>
            <a:r>
              <a:rPr lang="en-US" sz="1800" dirty="0"/>
              <a:t> de </a:t>
            </a:r>
            <a:r>
              <a:rPr lang="en-US" sz="1800" dirty="0" err="1"/>
              <a:t>questionnement</a:t>
            </a:r>
            <a:r>
              <a:rPr lang="en-US" sz="1800" dirty="0"/>
              <a:t> </a:t>
            </a:r>
            <a:r>
              <a:rPr lang="en-US" sz="1800" dirty="0" err="1"/>
              <a:t>est</a:t>
            </a:r>
            <a:r>
              <a:rPr lang="en-US" sz="1800" dirty="0"/>
              <a:t> </a:t>
            </a:r>
            <a:r>
              <a:rPr lang="en-US" sz="1800" dirty="0" err="1"/>
              <a:t>qu’elle</a:t>
            </a:r>
            <a:r>
              <a:rPr lang="en-US" sz="1800" dirty="0"/>
              <a:t> </a:t>
            </a:r>
            <a:r>
              <a:rPr lang="en-US" sz="1800" dirty="0" err="1"/>
              <a:t>serait</a:t>
            </a:r>
            <a:r>
              <a:rPr lang="en-US" sz="1800" dirty="0"/>
              <a:t>, </a:t>
            </a:r>
            <a:r>
              <a:rPr lang="en-US" sz="1800" dirty="0" err="1"/>
              <a:t>selon</a:t>
            </a:r>
            <a:r>
              <a:rPr lang="en-US" sz="1800" dirty="0"/>
              <a:t> </a:t>
            </a:r>
            <a:r>
              <a:rPr lang="en-US" sz="1800" dirty="0" err="1"/>
              <a:t>certaines</a:t>
            </a:r>
            <a:r>
              <a:rPr lang="en-US" sz="1800" dirty="0"/>
              <a:t> études, susceptible </a:t>
            </a:r>
            <a:r>
              <a:rPr lang="en-US" sz="1800" dirty="0" err="1"/>
              <a:t>d’entraîner</a:t>
            </a:r>
            <a:r>
              <a:rPr lang="en-US" sz="1800" dirty="0"/>
              <a:t> un </a:t>
            </a:r>
            <a:r>
              <a:rPr lang="en-US" sz="1800" dirty="0" err="1"/>
              <a:t>biais</a:t>
            </a:r>
            <a:r>
              <a:rPr lang="en-US" sz="1800" dirty="0"/>
              <a:t> de genre. </a:t>
            </a:r>
          </a:p>
          <a:p>
            <a:pPr marL="0" indent="0">
              <a:spcAft>
                <a:spcPts val="600"/>
              </a:spcAft>
              <a:buNone/>
            </a:pPr>
            <a:r>
              <a:rPr lang="en-US" sz="1800" dirty="0"/>
              <a:t>Il a </a:t>
            </a:r>
            <a:r>
              <a:rPr lang="en-US" sz="1800" dirty="0" err="1"/>
              <a:t>été</a:t>
            </a:r>
            <a:r>
              <a:rPr lang="en-US" sz="1800" dirty="0"/>
              <a:t> </a:t>
            </a:r>
            <a:r>
              <a:rPr lang="en-US" sz="1800" dirty="0" err="1"/>
              <a:t>rapporté</a:t>
            </a:r>
            <a:r>
              <a:rPr lang="en-US" sz="1800" dirty="0"/>
              <a:t> par </a:t>
            </a:r>
            <a:r>
              <a:rPr lang="en-US" sz="1800" dirty="0" err="1"/>
              <a:t>plusieurs</a:t>
            </a:r>
            <a:r>
              <a:rPr lang="en-US" sz="1800" dirty="0"/>
              <a:t> auteurs que : </a:t>
            </a:r>
          </a:p>
          <a:p>
            <a:pPr lvl="1">
              <a:spcAft>
                <a:spcPts val="600"/>
              </a:spcAft>
              <a:buFont typeface="Wingdings" pitchFamily="2" charset="2"/>
              <a:buChar char="v"/>
            </a:pPr>
            <a:r>
              <a:rPr lang="en-US" sz="1800" dirty="0"/>
              <a:t>les QCM </a:t>
            </a:r>
            <a:r>
              <a:rPr lang="en-US" sz="1800" dirty="0" err="1"/>
              <a:t>favoriseraient</a:t>
            </a:r>
            <a:r>
              <a:rPr lang="en-US" sz="1800" dirty="0"/>
              <a:t> les garçons,</a:t>
            </a:r>
          </a:p>
          <a:p>
            <a:pPr lvl="1">
              <a:spcAft>
                <a:spcPts val="600"/>
              </a:spcAft>
              <a:buFont typeface="Wingdings" pitchFamily="2" charset="2"/>
              <a:buChar char="v"/>
            </a:pPr>
            <a:r>
              <a:rPr lang="en-US" sz="1800" dirty="0"/>
              <a:t>les questions ouvertes (QO) </a:t>
            </a:r>
            <a:r>
              <a:rPr lang="en-US" sz="1800" dirty="0" err="1"/>
              <a:t>favoriseraient</a:t>
            </a:r>
            <a:r>
              <a:rPr lang="en-US" sz="1800" dirty="0"/>
              <a:t> les filles. </a:t>
            </a:r>
          </a:p>
          <a:p>
            <a:pPr marL="0" indent="0">
              <a:spcAft>
                <a:spcPts val="600"/>
              </a:spcAft>
              <a:buNone/>
            </a:pPr>
            <a:r>
              <a:rPr lang="en-US" sz="1800" dirty="0" err="1"/>
              <a:t>Cependant</a:t>
            </a:r>
            <a:r>
              <a:rPr lang="en-US" sz="1800" dirty="0"/>
              <a:t>, les </a:t>
            </a:r>
            <a:r>
              <a:rPr lang="en-US" sz="1800" dirty="0" err="1"/>
              <a:t>résultats</a:t>
            </a:r>
            <a:r>
              <a:rPr lang="en-US" sz="1800" dirty="0"/>
              <a:t> ne </a:t>
            </a:r>
            <a:r>
              <a:rPr lang="en-US" sz="1800" dirty="0" err="1"/>
              <a:t>sont</a:t>
            </a:r>
            <a:r>
              <a:rPr lang="en-US" sz="1800" dirty="0"/>
              <a:t> pas </a:t>
            </a:r>
            <a:r>
              <a:rPr lang="en-US" sz="1800" dirty="0" err="1"/>
              <a:t>toujours</a:t>
            </a:r>
            <a:r>
              <a:rPr lang="en-US" sz="1800" dirty="0"/>
              <a:t> </a:t>
            </a:r>
            <a:r>
              <a:rPr lang="en-US" sz="1800" dirty="0" err="1"/>
              <a:t>uniformes</a:t>
            </a:r>
            <a:r>
              <a:rPr lang="en-US" sz="1800" dirty="0"/>
              <a:t>. </a:t>
            </a:r>
          </a:p>
        </p:txBody>
      </p:sp>
      <p:sp>
        <p:nvSpPr>
          <p:cNvPr id="3" name="Rectangle 2">
            <a:extLst>
              <a:ext uri="{FF2B5EF4-FFF2-40B4-BE49-F238E27FC236}">
                <a16:creationId xmlns:a16="http://schemas.microsoft.com/office/drawing/2014/main" id="{CE853E3A-E388-1443-B06D-A74E3880EFDE}"/>
              </a:ext>
            </a:extLst>
          </p:cNvPr>
          <p:cNvSpPr/>
          <p:nvPr/>
        </p:nvSpPr>
        <p:spPr>
          <a:xfrm>
            <a:off x="4958178" y="6458570"/>
            <a:ext cx="671780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Declerck</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S. (2010) ; Hartley, </a:t>
            </a: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Betts</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&amp; Murray, (2007) ; </a:t>
            </a: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Leaver</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R., &amp; van </a:t>
            </a:r>
            <a:r>
              <a:rPr kumimoji="0" lang="fr-FR"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Walbeek</a:t>
            </a:r>
            <a:r>
              <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 (2006) </a:t>
            </a:r>
          </a:p>
        </p:txBody>
      </p:sp>
      <p:sp>
        <p:nvSpPr>
          <p:cNvPr id="21" name="Rectangle 20">
            <a:extLst>
              <a:ext uri="{FF2B5EF4-FFF2-40B4-BE49-F238E27FC236}">
                <a16:creationId xmlns:a16="http://schemas.microsoft.com/office/drawing/2014/main" id="{DF60F470-64C2-1843-9137-69C0F0D02E70}"/>
              </a:ext>
            </a:extLst>
          </p:cNvPr>
          <p:cNvSpPr/>
          <p:nvPr/>
        </p:nvSpPr>
        <p:spPr>
          <a:xfrm>
            <a:off x="5269079" y="326722"/>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Certaines </a:t>
            </a:r>
            <a:r>
              <a:rPr kumimoji="0" lang="fr-BE"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modalités</a:t>
            </a:r>
            <a:r>
              <a:rPr kumimoji="0" lang="fr-BE"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peuvent-elles favoriser certains groupes d’étudiants, à savoir les garçons ou les filles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63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19" name="ZoneTexte 18">
            <a:extLst>
              <a:ext uri="{FF2B5EF4-FFF2-40B4-BE49-F238E27FC236}">
                <a16:creationId xmlns:a16="http://schemas.microsoft.com/office/drawing/2014/main" id="{0A2F8970-097D-9748-8BB8-6BC1EA5E9EEC}"/>
              </a:ext>
            </a:extLst>
          </p:cNvPr>
          <p:cNvSpPr txBox="1"/>
          <p:nvPr/>
        </p:nvSpPr>
        <p:spPr>
          <a:xfrm>
            <a:off x="6321904" y="4896108"/>
            <a:ext cx="35829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Du Plessis, S., &amp; Du Plessis, S. (2007)</a:t>
            </a:r>
          </a:p>
        </p:txBody>
      </p:sp>
      <p:pic>
        <p:nvPicPr>
          <p:cNvPr id="4" name="Image 3">
            <a:extLst>
              <a:ext uri="{FF2B5EF4-FFF2-40B4-BE49-F238E27FC236}">
                <a16:creationId xmlns:a16="http://schemas.microsoft.com/office/drawing/2014/main" id="{E594CE0A-0307-9D4C-8CD5-7B587286D45F}"/>
              </a:ext>
            </a:extLst>
          </p:cNvPr>
          <p:cNvPicPr>
            <a:picLocks noChangeAspect="1"/>
          </p:cNvPicPr>
          <p:nvPr/>
        </p:nvPicPr>
        <p:blipFill>
          <a:blip r:embed="rId3"/>
          <a:stretch>
            <a:fillRect/>
          </a:stretch>
        </p:blipFill>
        <p:spPr>
          <a:xfrm>
            <a:off x="4150490" y="2173032"/>
            <a:ext cx="7976962" cy="1861652"/>
          </a:xfrm>
          <a:prstGeom prst="rect">
            <a:avLst/>
          </a:prstGeom>
        </p:spPr>
      </p:pic>
      <p:sp>
        <p:nvSpPr>
          <p:cNvPr id="17" name="Rectangle 16">
            <a:extLst>
              <a:ext uri="{FF2B5EF4-FFF2-40B4-BE49-F238E27FC236}">
                <a16:creationId xmlns:a16="http://schemas.microsoft.com/office/drawing/2014/main" id="{D949BA23-BC65-9D42-980E-865C5D40B324}"/>
              </a:ext>
            </a:extLst>
          </p:cNvPr>
          <p:cNvSpPr/>
          <p:nvPr/>
        </p:nvSpPr>
        <p:spPr>
          <a:xfrm>
            <a:off x="5269078" y="511388"/>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Certaines modalités peuvent-elles favoriser certains groupes d’étudiants, à savoir les garçons ou les filles ?</a:t>
            </a:r>
            <a:endParaRPr kumimoji="0" lang="fr-FR"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74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19" name="Rectangle 18">
            <a:extLst>
              <a:ext uri="{FF2B5EF4-FFF2-40B4-BE49-F238E27FC236}">
                <a16:creationId xmlns:a16="http://schemas.microsoft.com/office/drawing/2014/main" id="{B83E97E8-BFAB-DD4E-88B0-CA06D1544BD0}"/>
              </a:ext>
            </a:extLst>
          </p:cNvPr>
          <p:cNvSpPr/>
          <p:nvPr/>
        </p:nvSpPr>
        <p:spPr>
          <a:xfrm>
            <a:off x="5269079" y="384589"/>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Certaines modalités peuvent-elles favoriser certains groupes d’étudiants, à savoir les garçons ou les filles ?</a:t>
            </a:r>
            <a:endParaRPr kumimoji="0" lang="fr-FR"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F763430-D0B9-C543-B377-D115B68D9E5F}"/>
              </a:ext>
            </a:extLst>
          </p:cNvPr>
          <p:cNvSpPr/>
          <p:nvPr/>
        </p:nvSpPr>
        <p:spPr>
          <a:xfrm>
            <a:off x="6707295" y="5996357"/>
            <a:ext cx="281218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Wester, A., &amp; </a:t>
            </a:r>
            <a:r>
              <a:rPr kumimoji="0" lang="en-US"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Henriksson</a:t>
            </a:r>
            <a:r>
              <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W. (2000) </a:t>
            </a:r>
            <a:endParaRPr kumimoji="0" lang="fr-FR"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4064C5C7-61B5-D849-9C79-B7B2F1A62E6A}"/>
              </a:ext>
            </a:extLst>
          </p:cNvPr>
          <p:cNvPicPr>
            <a:picLocks noChangeAspect="1"/>
          </p:cNvPicPr>
          <p:nvPr/>
        </p:nvPicPr>
        <p:blipFill>
          <a:blip r:embed="rId3"/>
          <a:stretch>
            <a:fillRect/>
          </a:stretch>
        </p:blipFill>
        <p:spPr>
          <a:xfrm>
            <a:off x="4389229" y="1415508"/>
            <a:ext cx="7519133" cy="4026983"/>
          </a:xfrm>
          <a:prstGeom prst="rect">
            <a:avLst/>
          </a:prstGeom>
        </p:spPr>
      </p:pic>
    </p:spTree>
    <p:extLst>
      <p:ext uri="{BB962C8B-B14F-4D97-AF65-F5344CB8AC3E}">
        <p14:creationId xmlns:p14="http://schemas.microsoft.com/office/powerpoint/2010/main" val="97995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466722" y="586855"/>
            <a:ext cx="3201366" cy="3387497"/>
          </a:xfrm>
        </p:spPr>
        <p:txBody>
          <a:bodyPr anchor="b">
            <a:normAutofit/>
          </a:bodyPr>
          <a:lstStyle/>
          <a:p>
            <a:pPr algn="r"/>
            <a:r>
              <a:rPr lang="nl-BE" sz="4000" dirty="0">
                <a:solidFill>
                  <a:srgbClr val="FFFFFF"/>
                </a:solidFill>
              </a:rPr>
              <a:t>Le genre et l’artefact</a:t>
            </a:r>
            <a:endParaRPr lang="fr-FR" sz="4000" dirty="0">
              <a:solidFill>
                <a:srgbClr val="FFFFFF"/>
              </a:solidFill>
            </a:endParaRPr>
          </a:p>
        </p:txBody>
      </p:sp>
      <p:sp>
        <p:nvSpPr>
          <p:cNvPr id="13" name="Rectangle 12">
            <a:extLst>
              <a:ext uri="{FF2B5EF4-FFF2-40B4-BE49-F238E27FC236}">
                <a16:creationId xmlns:a16="http://schemas.microsoft.com/office/drawing/2014/main" id="{9590CB9A-2276-F948-AFBE-2AD27900DD38}"/>
              </a:ext>
            </a:extLst>
          </p:cNvPr>
          <p:cNvSpPr/>
          <p:nvPr/>
        </p:nvSpPr>
        <p:spPr>
          <a:xfrm>
            <a:off x="5279836" y="460757"/>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Certaines modalités peuvent-elles favoriser certains groupes d’étudiants, à savoir les garçons ou les filles ?</a:t>
            </a:r>
            <a:endParaRPr kumimoji="0" lang="fr-FR"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7294D578-41F2-3E46-A338-55400BA7CC44}"/>
              </a:ext>
            </a:extLst>
          </p:cNvPr>
          <p:cNvPicPr>
            <a:picLocks noChangeAspect="1"/>
          </p:cNvPicPr>
          <p:nvPr/>
        </p:nvPicPr>
        <p:blipFill>
          <a:blip r:embed="rId3"/>
          <a:stretch>
            <a:fillRect/>
          </a:stretch>
        </p:blipFill>
        <p:spPr>
          <a:xfrm>
            <a:off x="4134810" y="1449822"/>
            <a:ext cx="7805213" cy="3978632"/>
          </a:xfrm>
          <a:prstGeom prst="rect">
            <a:avLst/>
          </a:prstGeom>
        </p:spPr>
      </p:pic>
      <p:sp>
        <p:nvSpPr>
          <p:cNvPr id="19" name="ZoneTexte 18">
            <a:extLst>
              <a:ext uri="{FF2B5EF4-FFF2-40B4-BE49-F238E27FC236}">
                <a16:creationId xmlns:a16="http://schemas.microsoft.com/office/drawing/2014/main" id="{0A2F8970-097D-9748-8BB8-6BC1EA5E9EEC}"/>
              </a:ext>
            </a:extLst>
          </p:cNvPr>
          <p:cNvSpPr txBox="1"/>
          <p:nvPr/>
        </p:nvSpPr>
        <p:spPr>
          <a:xfrm>
            <a:off x="6446406" y="6089466"/>
            <a:ext cx="33339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Arthur, N., &amp; Everaert, P. (2012)</a:t>
            </a:r>
          </a:p>
        </p:txBody>
      </p:sp>
      <p:sp>
        <p:nvSpPr>
          <p:cNvPr id="3" name="ZoneTexte 2">
            <a:extLst>
              <a:ext uri="{FF2B5EF4-FFF2-40B4-BE49-F238E27FC236}">
                <a16:creationId xmlns:a16="http://schemas.microsoft.com/office/drawing/2014/main" id="{D6098A54-C793-CD49-B244-8A173C63E935}"/>
              </a:ext>
            </a:extLst>
          </p:cNvPr>
          <p:cNvSpPr txBox="1"/>
          <p:nvPr/>
        </p:nvSpPr>
        <p:spPr>
          <a:xfrm>
            <a:off x="5897123" y="1265156"/>
            <a:ext cx="752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Bloc 1</a:t>
            </a:r>
          </a:p>
        </p:txBody>
      </p:sp>
      <p:sp>
        <p:nvSpPr>
          <p:cNvPr id="15" name="ZoneTexte 14">
            <a:extLst>
              <a:ext uri="{FF2B5EF4-FFF2-40B4-BE49-F238E27FC236}">
                <a16:creationId xmlns:a16="http://schemas.microsoft.com/office/drawing/2014/main" id="{043156E4-F054-AE43-8ECF-FB20BA651B22}"/>
              </a:ext>
            </a:extLst>
          </p:cNvPr>
          <p:cNvSpPr txBox="1"/>
          <p:nvPr/>
        </p:nvSpPr>
        <p:spPr>
          <a:xfrm>
            <a:off x="9534394" y="1265156"/>
            <a:ext cx="752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Bloc 3</a:t>
            </a:r>
          </a:p>
        </p:txBody>
      </p:sp>
    </p:spTree>
    <p:extLst>
      <p:ext uri="{BB962C8B-B14F-4D97-AF65-F5344CB8AC3E}">
        <p14:creationId xmlns:p14="http://schemas.microsoft.com/office/powerpoint/2010/main" val="125554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a:xfrm>
            <a:off x="250762" y="586855"/>
            <a:ext cx="3417326" cy="3387497"/>
          </a:xfrm>
        </p:spPr>
        <p:txBody>
          <a:bodyPr anchor="b">
            <a:normAutofit/>
          </a:bodyPr>
          <a:lstStyle/>
          <a:p>
            <a:pPr algn="r"/>
            <a:r>
              <a:rPr lang="nl-BE" sz="4000" dirty="0">
                <a:solidFill>
                  <a:srgbClr val="FFFFFF"/>
                </a:solidFill>
              </a:rPr>
              <a:t>Le genre et l’artefact</a:t>
            </a:r>
            <a:br>
              <a:rPr lang="nl-BE" sz="4000" dirty="0">
                <a:solidFill>
                  <a:srgbClr val="FFFFFF"/>
                </a:solidFill>
              </a:rPr>
            </a:br>
            <a:br>
              <a:rPr lang="nl-BE" sz="4000" dirty="0">
                <a:solidFill>
                  <a:srgbClr val="FFFFFF"/>
                </a:solidFill>
              </a:rPr>
            </a:br>
            <a:r>
              <a:rPr lang="nl-BE" sz="4000" dirty="0">
                <a:solidFill>
                  <a:srgbClr val="FFFFFF"/>
                </a:solidFill>
              </a:rPr>
              <a:t>Mathématique</a:t>
            </a:r>
            <a:endParaRPr lang="fr-FR" sz="4000" dirty="0">
              <a:solidFill>
                <a:srgbClr val="FFFFFF"/>
              </a:solidFill>
            </a:endParaRPr>
          </a:p>
        </p:txBody>
      </p:sp>
      <p:sp>
        <p:nvSpPr>
          <p:cNvPr id="13" name="Rectangle 12">
            <a:extLst>
              <a:ext uri="{FF2B5EF4-FFF2-40B4-BE49-F238E27FC236}">
                <a16:creationId xmlns:a16="http://schemas.microsoft.com/office/drawing/2014/main" id="{9590CB9A-2276-F948-AFBE-2AD27900DD38}"/>
              </a:ext>
            </a:extLst>
          </p:cNvPr>
          <p:cNvSpPr/>
          <p:nvPr/>
        </p:nvSpPr>
        <p:spPr>
          <a:xfrm>
            <a:off x="5269078" y="93981"/>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Certaines modalités peuvent-elles favoriser certains groupes d’étudiants, à savoir les garçons ou les filles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0A2F8970-097D-9748-8BB8-6BC1EA5E9EEC}"/>
              </a:ext>
            </a:extLst>
          </p:cNvPr>
          <p:cNvSpPr txBox="1"/>
          <p:nvPr/>
        </p:nvSpPr>
        <p:spPr>
          <a:xfrm>
            <a:off x="6446406" y="6396404"/>
            <a:ext cx="33339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Beller</a:t>
            </a:r>
            <a:r>
              <a:rPr kumimoji="0" lang="fr-BE"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M. &amp; </a:t>
            </a:r>
            <a:r>
              <a:rPr kumimoji="0" lang="fr-BE"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Gafni</a:t>
            </a:r>
            <a:r>
              <a:rPr kumimoji="0" lang="fr-BE"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N (2000)</a:t>
            </a:r>
          </a:p>
        </p:txBody>
      </p:sp>
      <p:pic>
        <p:nvPicPr>
          <p:cNvPr id="7" name="Image 6">
            <a:extLst>
              <a:ext uri="{FF2B5EF4-FFF2-40B4-BE49-F238E27FC236}">
                <a16:creationId xmlns:a16="http://schemas.microsoft.com/office/drawing/2014/main" id="{73AE2EC5-8E03-6B44-97B1-E63A4887015A}"/>
              </a:ext>
            </a:extLst>
          </p:cNvPr>
          <p:cNvPicPr>
            <a:picLocks noChangeAspect="1"/>
          </p:cNvPicPr>
          <p:nvPr/>
        </p:nvPicPr>
        <p:blipFill rotWithShape="1">
          <a:blip r:embed="rId3"/>
          <a:srcRect t="8617"/>
          <a:stretch/>
        </p:blipFill>
        <p:spPr>
          <a:xfrm>
            <a:off x="7432432" y="3528433"/>
            <a:ext cx="4300902" cy="2714152"/>
          </a:xfrm>
          <a:prstGeom prst="rect">
            <a:avLst/>
          </a:prstGeom>
        </p:spPr>
      </p:pic>
      <p:pic>
        <p:nvPicPr>
          <p:cNvPr id="6" name="Image 5">
            <a:extLst>
              <a:ext uri="{FF2B5EF4-FFF2-40B4-BE49-F238E27FC236}">
                <a16:creationId xmlns:a16="http://schemas.microsoft.com/office/drawing/2014/main" id="{88C70CFE-A0A6-3A42-8C12-B1A5484A6BC7}"/>
              </a:ext>
            </a:extLst>
          </p:cNvPr>
          <p:cNvPicPr>
            <a:picLocks noChangeAspect="1"/>
          </p:cNvPicPr>
          <p:nvPr/>
        </p:nvPicPr>
        <p:blipFill>
          <a:blip r:embed="rId4"/>
          <a:stretch>
            <a:fillRect/>
          </a:stretch>
        </p:blipFill>
        <p:spPr>
          <a:xfrm>
            <a:off x="4134810" y="730387"/>
            <a:ext cx="4170094" cy="2838174"/>
          </a:xfrm>
          <a:prstGeom prst="rect">
            <a:avLst/>
          </a:prstGeom>
        </p:spPr>
      </p:pic>
    </p:spTree>
    <p:extLst>
      <p:ext uri="{BB962C8B-B14F-4D97-AF65-F5344CB8AC3E}">
        <p14:creationId xmlns:p14="http://schemas.microsoft.com/office/powerpoint/2010/main" val="4257514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6338</TotalTime>
  <Words>4785</Words>
  <Application>Microsoft Macintosh PowerPoint</Application>
  <PresentationFormat>Grand écran</PresentationFormat>
  <Paragraphs>390</Paragraphs>
  <Slides>47</Slides>
  <Notes>46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47</vt:i4>
      </vt:variant>
    </vt:vector>
  </HeadingPairs>
  <TitlesOfParts>
    <vt:vector size="54" baseType="lpstr">
      <vt:lpstr>Arial</vt:lpstr>
      <vt:lpstr>Calibri</vt:lpstr>
      <vt:lpstr>Calibri Light</vt:lpstr>
      <vt:lpstr>Söhne</vt:lpstr>
      <vt:lpstr>TimesTen</vt:lpstr>
      <vt:lpstr>Wingdings</vt:lpstr>
      <vt:lpstr>Thème Office</vt:lpstr>
      <vt:lpstr>Biais de genre et évaluation</vt:lpstr>
      <vt:lpstr>Évaluer c’est récolter de l’information sur laquelle sera porté un jugement qui mène à des décisions.  Évaluer, c’est inférer.</vt:lpstr>
      <vt:lpstr>La note en éducation</vt:lpstr>
      <vt:lpstr>Le genre et l’artefact</vt:lpstr>
      <vt:lpstr>Le genre et l’artefact</vt:lpstr>
      <vt:lpstr>Le genre et l’artefact</vt:lpstr>
      <vt:lpstr>Le genre et l’artefact</vt:lpstr>
      <vt:lpstr>Le genre et l’artefact</vt:lpstr>
      <vt:lpstr>Le genre et l’artefact  Mathématique</vt:lpstr>
      <vt:lpstr>Le genre et l’artefact</vt:lpstr>
      <vt:lpstr>Le genre et l’artefact</vt:lpstr>
      <vt:lpstr>Le genre et l’artefact</vt:lpstr>
      <vt:lpstr>Le genre et l’artefact</vt:lpstr>
      <vt:lpstr>Le genre et l’artefact  conclusion</vt:lpstr>
      <vt:lpstr>Le genre et la performance</vt:lpstr>
      <vt:lpstr>La performance, la tâche, la compétence</vt:lpstr>
      <vt:lpstr>La performance : quid du genre ?</vt:lpstr>
      <vt:lpstr>La peformance et le genre   Stereotype Threat and Women’s Math Performance </vt:lpstr>
      <vt:lpstr>La peformance et le genre   Une explication endogène  </vt:lpstr>
      <vt:lpstr>La peformance et le genre   Une explication exogène : Le stéréotype de genre  </vt:lpstr>
      <vt:lpstr>La peformance et le genre   Stereotype Threat and Women’s Math Performance </vt:lpstr>
      <vt:lpstr>La peformance et le genre   STEREOTYPE SUSCEPTIBILITY:Identity Salience and Shifts in Quantitative Performance </vt:lpstr>
      <vt:lpstr>Présentation PowerPoint</vt:lpstr>
      <vt:lpstr> La peformance et le genre  Stereotype Threat Among School Girls in Quasi-Ordinary Classroom  Circumstances </vt:lpstr>
      <vt:lpstr> La peformance et le genre  Knowing Is Half the Battle  Teaching Stereotype Threat as a Means of Improving Women’s Math Performance</vt:lpstr>
      <vt:lpstr>  La peformance et le genre   A THREATENING INTELLECTUAL ENVIRONMENT: Why Females Are Susceptible to Experiencing Problem-Solving Deficits in the Presence of Males </vt:lpstr>
      <vt:lpstr>  La peformance et le genre   A THREATENING INTELLECTUAL ENVIRONMENT: Why Females Are Susceptible to Experiencing Problem-Solving Deficits in the Presence of Males </vt:lpstr>
      <vt:lpstr>  La peformance et le genre  Stereotype Threat Among School Girls in Quasi-Ordinary Classroom  Circumstances </vt:lpstr>
      <vt:lpstr>  La peformance et le genre  Souchal, C., Toczek, M. C., Darnon, C., Smeding, A., Butera, F., &amp; Martinot, D. (2014)</vt:lpstr>
      <vt:lpstr>  La peformance et le genre  Les garçons pas en reste   Stereotype Threat in Men on a Test of Social Sensitivity       )</vt:lpstr>
      <vt:lpstr>  La peformance et le genre  Des stéréotypes à casser</vt:lpstr>
      <vt:lpstr>Le genre et la correction</vt:lpstr>
      <vt:lpstr>Le genre et la correction</vt:lpstr>
      <vt:lpstr>Le genre et la correction  Bias in grading: A meta-analysis of experimental research findings</vt:lpstr>
      <vt:lpstr>Le genre et la correction  conclusions</vt:lpstr>
      <vt:lpstr>Les biais (de genre) en lien avec l’évaluation des enseignements pas les étudiants</vt:lpstr>
      <vt:lpstr>Une illustration : les biais de genre</vt:lpstr>
      <vt:lpstr>Une illustration : les biais de genre</vt:lpstr>
      <vt:lpstr>Une illustration : les biais de genre</vt:lpstr>
      <vt:lpstr>Une illustration : les biais de genre</vt:lpstr>
      <vt:lpstr>Une illustration : les biais de genre</vt:lpstr>
      <vt:lpstr>Une illustration : les biais de genre</vt:lpstr>
      <vt:lpstr>Une illustration : les biais de genre</vt:lpstr>
      <vt:lpstr>Une illustration : les biais de genre</vt:lpstr>
      <vt:lpstr>Présentation PowerPoint</vt:lpstr>
      <vt:lpstr>Conclusions sur la validité de l’EEE</vt:lpstr>
      <vt:lpstr>Et pour conclure :   Check your Stereotypes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d’évaluation 2020-2021</dc:title>
  <dc:creator>Pascal Detroz</dc:creator>
  <cp:lastModifiedBy>Detroz Pascal</cp:lastModifiedBy>
  <cp:revision>99</cp:revision>
  <dcterms:created xsi:type="dcterms:W3CDTF">2021-02-17T10:01:49Z</dcterms:created>
  <dcterms:modified xsi:type="dcterms:W3CDTF">2023-05-17T14:13:58Z</dcterms:modified>
</cp:coreProperties>
</file>