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0" descr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532149" y="2098159"/>
            <a:ext cx="9144001" cy="1198564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F2F2F2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32149" y="3503564"/>
            <a:ext cx="9144001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708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 descr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532149" y="602852"/>
            <a:ext cx="10515601" cy="61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532149" y="1613891"/>
            <a:ext cx="10515601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04549" y="6356350"/>
            <a:ext cx="358414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FA4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F399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429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2573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7526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2098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6670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1242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5814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40386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164011" y="3966744"/>
            <a:ext cx="4834572" cy="270449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612648">
              <a:spcBef>
                <a:spcPts val="400"/>
              </a:spcBef>
              <a:defRPr sz="2010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Katarzyna Aleksandra JANCEWICZ</a:t>
            </a:r>
          </a:p>
          <a:p>
            <a:pPr defTabSz="612648">
              <a:spcBef>
                <a:spcPts val="400"/>
              </a:spcBef>
              <a:defRPr sz="1876">
                <a:solidFill>
                  <a:srgbClr val="FFFFFF"/>
                </a:solidFill>
              </a:defRPr>
            </a:pPr>
            <a:b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Université de Liège (Belgium)</a:t>
            </a:r>
          </a:p>
          <a:p>
            <a:pPr defTabSz="612648">
              <a:spcBef>
                <a:spcPts val="400"/>
              </a:spcBef>
              <a:defRPr sz="2010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EU Legal Studies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12648">
              <a:spcBef>
                <a:spcPts val="400"/>
              </a:spcBef>
              <a:defRPr sz="2010">
                <a:solidFill>
                  <a:srgbClr val="FFFFFF"/>
                </a:solidFill>
              </a:defRPr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12648">
              <a:spcBef>
                <a:spcPts val="400"/>
              </a:spcBef>
              <a:defRPr sz="2010">
                <a:solidFill>
                  <a:srgbClr val="FFFFFF"/>
                </a:solidFill>
              </a:defRPr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Council (ERC)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Union's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Horizon 2020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and innovation programme (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agreement n° 948473).</a:t>
            </a:r>
          </a:p>
          <a:p>
            <a:pPr defTabSz="612648">
              <a:spcBef>
                <a:spcPts val="400"/>
              </a:spcBef>
              <a:defRPr sz="201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4" name="Titre 1"/>
          <p:cNvSpPr txBox="1"/>
          <p:nvPr/>
        </p:nvSpPr>
        <p:spPr>
          <a:xfrm>
            <a:off x="164011" y="695628"/>
            <a:ext cx="7106454" cy="207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676655">
              <a:lnSpc>
                <a:spcPct val="90000"/>
              </a:lnSpc>
              <a:defRPr sz="3700">
                <a:solidFill>
                  <a:srgbClr val="FFFFFF"/>
                </a:solidFill>
              </a:defRPr>
            </a:lvl1pPr>
          </a:lstStyle>
          <a:p>
            <a:r>
              <a:rPr dirty="0"/>
              <a:t>EU’s water management and climate change: Towards a European Union Water Agency?</a:t>
            </a:r>
          </a:p>
        </p:txBody>
      </p:sp>
      <p:sp>
        <p:nvSpPr>
          <p:cNvPr id="35" name="Are further agencification and simplification of networks an alternative to the international-law-based model of transboundary cooperation?"/>
          <p:cNvSpPr txBox="1"/>
          <p:nvPr/>
        </p:nvSpPr>
        <p:spPr>
          <a:xfrm>
            <a:off x="3717238" y="2909277"/>
            <a:ext cx="5842554" cy="902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 i="1">
                <a:solidFill>
                  <a:srgbClr val="FFFFFF"/>
                </a:solidFill>
              </a:defRPr>
            </a:lvl1pPr>
          </a:lstStyle>
          <a:p>
            <a:r>
              <a:rPr dirty="0"/>
              <a:t>Are further </a:t>
            </a:r>
            <a:r>
              <a:rPr dirty="0" err="1"/>
              <a:t>agencification</a:t>
            </a:r>
            <a:r>
              <a:rPr dirty="0"/>
              <a:t> and simplification of networks an alternative to the international-law-based model of transboundary cooperation?</a:t>
            </a:r>
          </a:p>
        </p:txBody>
      </p:sp>
      <p:pic>
        <p:nvPicPr>
          <p:cNvPr id="36" name="erc_logo_1000x400_2022-02-10_17-11-55_148.jpeg" descr="erc_logo_1000x400_2022-02-10_17-11-55_148.jpeg"/>
          <p:cNvPicPr>
            <a:picLocks noChangeAspect="1"/>
          </p:cNvPicPr>
          <p:nvPr/>
        </p:nvPicPr>
        <p:blipFill>
          <a:blip r:embed="rId2"/>
          <a:srcRect l="4905" b="9489"/>
          <a:stretch>
            <a:fillRect/>
          </a:stretch>
        </p:blipFill>
        <p:spPr>
          <a:xfrm>
            <a:off x="6450227" y="0"/>
            <a:ext cx="2491248" cy="94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ticle 130s (2) EEC -&gt; 175 (2) TEC -&gt; Article 192 (2) TFEU = ordinary legislative procedure = NEVER USED"/>
          <p:cNvSpPr/>
          <p:nvPr/>
        </p:nvSpPr>
        <p:spPr>
          <a:xfrm>
            <a:off x="4172954" y="1906775"/>
            <a:ext cx="7746405" cy="1923388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>
                <a:solidFill>
                  <a:srgbClr val="FF2600"/>
                </a:solidFill>
              </a:defRPr>
            </a:pPr>
            <a:r>
              <a:t>Article 130s (2) EEC -&gt; 175 (2) TEC -&gt; Article 192 (2) TFEU = ordinary legislative procedure = </a:t>
            </a:r>
            <a:r>
              <a:rPr b="1"/>
              <a:t>NEVER USED</a:t>
            </a:r>
          </a:p>
        </p:txBody>
      </p:sp>
      <p:sp>
        <p:nvSpPr>
          <p:cNvPr id="39" name="EC/EU Treaties on environment and water"/>
          <p:cNvSpPr txBox="1">
            <a:spLocks noGrp="1"/>
          </p:cNvSpPr>
          <p:nvPr>
            <p:ph type="title"/>
          </p:nvPr>
        </p:nvSpPr>
        <p:spPr>
          <a:xfrm>
            <a:off x="1797820" y="55606"/>
            <a:ext cx="8596360" cy="619920"/>
          </a:xfrm>
          <a:prstGeom prst="rect">
            <a:avLst/>
          </a:prstGeom>
        </p:spPr>
        <p:txBody>
          <a:bodyPr/>
          <a:lstStyle/>
          <a:p>
            <a:r>
              <a:t>EC/EU Treaties on environment and water</a:t>
            </a:r>
          </a:p>
        </p:txBody>
      </p:sp>
      <p:sp>
        <p:nvSpPr>
          <p:cNvPr id="40" name="Single European Act"/>
          <p:cNvSpPr txBox="1"/>
          <p:nvPr/>
        </p:nvSpPr>
        <p:spPr>
          <a:xfrm>
            <a:off x="338606" y="6394780"/>
            <a:ext cx="233120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5493"/>
                </a:solidFill>
              </a:defRPr>
            </a:lvl1pPr>
          </a:lstStyle>
          <a:p>
            <a:r>
              <a:t>Single European Act</a:t>
            </a:r>
          </a:p>
        </p:txBody>
      </p:sp>
      <p:sp>
        <p:nvSpPr>
          <p:cNvPr id="41" name="Maastricht Treaty"/>
          <p:cNvSpPr txBox="1"/>
          <p:nvPr/>
        </p:nvSpPr>
        <p:spPr>
          <a:xfrm>
            <a:off x="3009510" y="6394780"/>
            <a:ext cx="19845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531B93"/>
                </a:solidFill>
              </a:defRPr>
            </a:lvl1pPr>
          </a:lstStyle>
          <a:p>
            <a:r>
              <a:t>Maastricht Treaty</a:t>
            </a:r>
          </a:p>
        </p:txBody>
      </p:sp>
      <p:sp>
        <p:nvSpPr>
          <p:cNvPr id="42" name="Amsterdam Treaty"/>
          <p:cNvSpPr txBox="1"/>
          <p:nvPr/>
        </p:nvSpPr>
        <p:spPr>
          <a:xfrm>
            <a:off x="5212087" y="6394780"/>
            <a:ext cx="209892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D783FF"/>
                </a:solidFill>
              </a:defRPr>
            </a:lvl1pPr>
          </a:lstStyle>
          <a:p>
            <a:r>
              <a:t>Amsterdam Treaty</a:t>
            </a:r>
          </a:p>
        </p:txBody>
      </p:sp>
      <p:sp>
        <p:nvSpPr>
          <p:cNvPr id="43" name="Nice Treaty"/>
          <p:cNvSpPr txBox="1"/>
          <p:nvPr/>
        </p:nvSpPr>
        <p:spPr>
          <a:xfrm>
            <a:off x="7529076" y="6394780"/>
            <a:ext cx="132404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2F92"/>
                </a:solidFill>
              </a:defRPr>
            </a:lvl1pPr>
          </a:lstStyle>
          <a:p>
            <a:r>
              <a:t>Nice Treaty</a:t>
            </a:r>
          </a:p>
        </p:txBody>
      </p:sp>
      <p:sp>
        <p:nvSpPr>
          <p:cNvPr id="44" name="Lisbon Treaty"/>
          <p:cNvSpPr txBox="1"/>
          <p:nvPr/>
        </p:nvSpPr>
        <p:spPr>
          <a:xfrm>
            <a:off x="9106448" y="6408294"/>
            <a:ext cx="15903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433FF"/>
                </a:solidFill>
              </a:defRPr>
            </a:lvl1pPr>
          </a:lstStyle>
          <a:p>
            <a:r>
              <a:t>Lisbon Treaty</a:t>
            </a:r>
          </a:p>
        </p:txBody>
      </p:sp>
      <p:sp>
        <p:nvSpPr>
          <p:cNvPr id="45" name="Flèche"/>
          <p:cNvSpPr/>
          <p:nvPr/>
        </p:nvSpPr>
        <p:spPr>
          <a:xfrm>
            <a:off x="1969899" y="3355534"/>
            <a:ext cx="10151134" cy="3613673"/>
          </a:xfrm>
          <a:prstGeom prst="rightArrow">
            <a:avLst>
              <a:gd name="adj1" fmla="val 32000"/>
              <a:gd name="adj2" fmla="val 21245"/>
            </a:avLst>
          </a:prstGeom>
          <a:solidFill>
            <a:srgbClr val="FFFFFF"/>
          </a:solidFill>
          <a:ln w="63500">
            <a:solidFill>
              <a:srgbClr val="008F00"/>
            </a:solidFill>
            <a:miter/>
          </a:ln>
        </p:spPr>
        <p:txBody>
          <a:bodyPr lIns="45719" rIns="45719" anchor="ctr"/>
          <a:lstStyle/>
          <a:p>
            <a:pPr>
              <a:defRPr b="1"/>
            </a:pPr>
            <a:endParaRPr/>
          </a:p>
        </p:txBody>
      </p:sp>
      <p:sp>
        <p:nvSpPr>
          <p:cNvPr id="46" name="Ligne"/>
          <p:cNvSpPr/>
          <p:nvPr/>
        </p:nvSpPr>
        <p:spPr>
          <a:xfrm flipV="1">
            <a:off x="2519040" y="1105556"/>
            <a:ext cx="1" cy="5311394"/>
          </a:xfrm>
          <a:prstGeom prst="line">
            <a:avLst/>
          </a:prstGeom>
          <a:ln w="50800">
            <a:solidFill>
              <a:schemeClr val="accent1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Rectangle"/>
          <p:cNvSpPr/>
          <p:nvPr/>
        </p:nvSpPr>
        <p:spPr>
          <a:xfrm>
            <a:off x="61870" y="4584665"/>
            <a:ext cx="1937505" cy="1155411"/>
          </a:xfrm>
          <a:prstGeom prst="rect">
            <a:avLst/>
          </a:prstGeom>
          <a:solidFill>
            <a:srgbClr val="FFFFFF"/>
          </a:solidFill>
          <a:ln w="50800">
            <a:solidFill>
              <a:srgbClr val="941100"/>
            </a:solidFill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941100"/>
                </a:solidFill>
              </a:defRPr>
            </a:pPr>
            <a:endParaRPr/>
          </a:p>
        </p:txBody>
      </p:sp>
      <p:sp>
        <p:nvSpPr>
          <p:cNvPr id="48" name="Rectangle"/>
          <p:cNvSpPr/>
          <p:nvPr/>
        </p:nvSpPr>
        <p:spPr>
          <a:xfrm>
            <a:off x="2163562" y="4884908"/>
            <a:ext cx="9129695" cy="8356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" name="Title VII EEC"/>
          <p:cNvSpPr txBox="1"/>
          <p:nvPr/>
        </p:nvSpPr>
        <p:spPr>
          <a:xfrm>
            <a:off x="2564428" y="5374283"/>
            <a:ext cx="147652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5493"/>
                </a:solidFill>
              </a:defRPr>
            </a:lvl1pPr>
          </a:lstStyle>
          <a:p>
            <a:r>
              <a:t>Title VII EEC</a:t>
            </a:r>
          </a:p>
        </p:txBody>
      </p:sp>
      <p:sp>
        <p:nvSpPr>
          <p:cNvPr id="50" name="Title XX TFEU ‘’Environment’"/>
          <p:cNvSpPr txBox="1"/>
          <p:nvPr/>
        </p:nvSpPr>
        <p:spPr>
          <a:xfrm>
            <a:off x="9462423" y="4994064"/>
            <a:ext cx="177729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433FF"/>
                </a:solidFill>
              </a:defRPr>
            </a:lvl1pPr>
          </a:lstStyle>
          <a:p>
            <a:r>
              <a:t>Title XX TFEU ‘’Environment’</a:t>
            </a:r>
          </a:p>
        </p:txBody>
      </p:sp>
      <p:sp>
        <p:nvSpPr>
          <p:cNvPr id="51" name="Ligne"/>
          <p:cNvSpPr/>
          <p:nvPr/>
        </p:nvSpPr>
        <p:spPr>
          <a:xfrm flipV="1">
            <a:off x="9420875" y="3708005"/>
            <a:ext cx="1" cy="2764575"/>
          </a:xfrm>
          <a:prstGeom prst="line">
            <a:avLst/>
          </a:prstGeom>
          <a:ln w="50800">
            <a:solidFill>
              <a:srgbClr val="0433FF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" name="Article 100/235 EEC"/>
          <p:cNvSpPr txBox="1"/>
          <p:nvPr/>
        </p:nvSpPr>
        <p:spPr>
          <a:xfrm>
            <a:off x="91162" y="4813159"/>
            <a:ext cx="194625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941100"/>
                </a:solidFill>
              </a:defRPr>
            </a:lvl1pPr>
          </a:lstStyle>
          <a:p>
            <a:r>
              <a:t>Article 100/235 EEC </a:t>
            </a:r>
          </a:p>
        </p:txBody>
      </p:sp>
      <p:sp>
        <p:nvSpPr>
          <p:cNvPr id="53" name="Provisions dedicated to environment joined the (Communities) primary law firstly under SEA"/>
          <p:cNvSpPr/>
          <p:nvPr/>
        </p:nvSpPr>
        <p:spPr>
          <a:xfrm>
            <a:off x="239663" y="948432"/>
            <a:ext cx="2273028" cy="2005028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5493"/>
                </a:solidFill>
              </a:defRPr>
            </a:lvl1pPr>
          </a:lstStyle>
          <a:p>
            <a:r>
              <a:t>Provisions dedicated to environment joined the (Communities) primary law firstly under SEA</a:t>
            </a:r>
          </a:p>
        </p:txBody>
      </p:sp>
      <p:sp>
        <p:nvSpPr>
          <p:cNvPr id="54" name="Overall environmental objectives"/>
          <p:cNvSpPr txBox="1"/>
          <p:nvPr/>
        </p:nvSpPr>
        <p:spPr>
          <a:xfrm>
            <a:off x="4579866" y="4604517"/>
            <a:ext cx="340767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Overall environmental objectives</a:t>
            </a:r>
          </a:p>
        </p:txBody>
      </p:sp>
      <p:sp>
        <p:nvSpPr>
          <p:cNvPr id="55" name="Legal basis: Article 130s EEC (unanimity)"/>
          <p:cNvSpPr/>
          <p:nvPr/>
        </p:nvSpPr>
        <p:spPr>
          <a:xfrm>
            <a:off x="2623611" y="948432"/>
            <a:ext cx="1438422" cy="2005028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5493"/>
                </a:solidFill>
              </a:defRPr>
            </a:lvl1pPr>
          </a:lstStyle>
          <a:p>
            <a:r>
              <a:t>Legal basis: Article 130s EEC (unanimity)</a:t>
            </a:r>
          </a:p>
        </p:txBody>
      </p:sp>
      <p:sp>
        <p:nvSpPr>
          <p:cNvPr id="56" name="Article 130s (1) EEC -&gt; 175 (1) TEC -&gt; Article 192 (1) TFEU = ordinary legislative procedure"/>
          <p:cNvSpPr/>
          <p:nvPr/>
        </p:nvSpPr>
        <p:spPr>
          <a:xfrm>
            <a:off x="4172954" y="732250"/>
            <a:ext cx="7733471" cy="907465"/>
          </a:xfrm>
          <a:prstGeom prst="rect">
            <a:avLst/>
          </a:prstGeom>
          <a:solidFill>
            <a:srgbClr val="FFFFFF"/>
          </a:solidFill>
          <a:ln w="50800">
            <a:solidFill>
              <a:srgbClr val="531B93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solidFill>
                  <a:srgbClr val="531B93"/>
                </a:solidFill>
              </a:defRPr>
            </a:lvl1pPr>
          </a:lstStyle>
          <a:p>
            <a:r>
              <a:t>Article 130s (1) EEC -&gt; 175 (1) TEC -&gt; Article 192 (1) TFEU = ordinary legislative procedure</a:t>
            </a:r>
          </a:p>
        </p:txBody>
      </p:sp>
      <p:sp>
        <p:nvSpPr>
          <p:cNvPr id="57" name="’…Management of water resources’"/>
          <p:cNvSpPr txBox="1"/>
          <p:nvPr/>
        </p:nvSpPr>
        <p:spPr>
          <a:xfrm>
            <a:off x="4274328" y="2722313"/>
            <a:ext cx="3610365" cy="668162"/>
          </a:xfrm>
          <a:prstGeom prst="rect">
            <a:avLst/>
          </a:prstGeom>
          <a:ln w="50800">
            <a:solidFill>
              <a:srgbClr val="FF26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531B93"/>
                </a:solidFill>
              </a:defRPr>
            </a:lvl1pPr>
          </a:lstStyle>
          <a:p>
            <a:r>
              <a:t>’…Management of water resources’</a:t>
            </a:r>
          </a:p>
        </p:txBody>
      </p:sp>
      <p:sp>
        <p:nvSpPr>
          <p:cNvPr id="58" name="Part Three - Title ‘Environment’"/>
          <p:cNvSpPr txBox="1"/>
          <p:nvPr/>
        </p:nvSpPr>
        <p:spPr>
          <a:xfrm>
            <a:off x="4743384" y="4987040"/>
            <a:ext cx="35424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8F00"/>
                </a:solidFill>
              </a:defRPr>
            </a:lvl1pPr>
          </a:lstStyle>
          <a:p>
            <a:r>
              <a:t>Part Three - Title ‘Environment’ </a:t>
            </a:r>
          </a:p>
        </p:txBody>
      </p:sp>
      <p:sp>
        <p:nvSpPr>
          <p:cNvPr id="59" name="Ligne"/>
          <p:cNvSpPr/>
          <p:nvPr/>
        </p:nvSpPr>
        <p:spPr>
          <a:xfrm flipV="1">
            <a:off x="4172954" y="852136"/>
            <a:ext cx="1" cy="5588749"/>
          </a:xfrm>
          <a:prstGeom prst="line">
            <a:avLst/>
          </a:prstGeom>
          <a:ln w="50800">
            <a:solidFill>
              <a:srgbClr val="531B93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" name="Title XVI TEC"/>
          <p:cNvSpPr txBox="1"/>
          <p:nvPr/>
        </p:nvSpPr>
        <p:spPr>
          <a:xfrm>
            <a:off x="4219136" y="5374283"/>
            <a:ext cx="16526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531B93"/>
                </a:solidFill>
              </a:defRPr>
            </a:lvl1pPr>
          </a:lstStyle>
          <a:p>
            <a:r>
              <a:t>Title XVI TEC</a:t>
            </a:r>
          </a:p>
        </p:txBody>
      </p:sp>
      <p:sp>
        <p:nvSpPr>
          <p:cNvPr id="61" name="Title XIX TEC"/>
          <p:cNvSpPr txBox="1"/>
          <p:nvPr/>
        </p:nvSpPr>
        <p:spPr>
          <a:xfrm>
            <a:off x="6049922" y="5302744"/>
            <a:ext cx="282378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85FF"/>
                </a:solidFill>
              </a:defRPr>
            </a:lvl1pPr>
          </a:lstStyle>
          <a:p>
            <a:r>
              <a:t>Title XIX TEC</a:t>
            </a:r>
          </a:p>
        </p:txBody>
      </p:sp>
      <p:sp>
        <p:nvSpPr>
          <p:cNvPr id="62" name="Ligne"/>
          <p:cNvSpPr/>
          <p:nvPr/>
        </p:nvSpPr>
        <p:spPr>
          <a:xfrm flipV="1">
            <a:off x="5911568" y="3792435"/>
            <a:ext cx="1" cy="2595715"/>
          </a:xfrm>
          <a:prstGeom prst="line">
            <a:avLst/>
          </a:prstGeom>
          <a:ln w="38100">
            <a:solidFill>
              <a:srgbClr val="FF85FF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Texte"/>
          <p:cNvSpPr txBox="1"/>
          <p:nvPr/>
        </p:nvSpPr>
        <p:spPr>
          <a:xfrm>
            <a:off x="1026416" y="2657248"/>
            <a:ext cx="12700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sz="1600"/>
            </a:pPr>
            <a:br>
              <a:rPr sz="1200"/>
            </a:br>
            <a:endParaRPr sz="1200"/>
          </a:p>
        </p:txBody>
      </p:sp>
      <p:sp>
        <p:nvSpPr>
          <p:cNvPr id="64" name="…quantitative management of water resources or affecting, directly or indirectly, the availability of those resources…"/>
          <p:cNvSpPr txBox="1"/>
          <p:nvPr/>
        </p:nvSpPr>
        <p:spPr>
          <a:xfrm>
            <a:off x="8096800" y="2520626"/>
            <a:ext cx="3793121" cy="1201563"/>
          </a:xfrm>
          <a:prstGeom prst="rect">
            <a:avLst/>
          </a:prstGeom>
          <a:ln w="50800">
            <a:solidFill>
              <a:srgbClr val="FF2F92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2F92"/>
                </a:solidFill>
              </a:defRPr>
            </a:lvl1pPr>
          </a:lstStyle>
          <a:p>
            <a:r>
              <a:t>…quantitative management of water resources or affecting, directly or indirectly, the availability of those resources…</a:t>
            </a:r>
          </a:p>
        </p:txBody>
      </p:sp>
      <p:sp>
        <p:nvSpPr>
          <p:cNvPr id="65" name="Ligne"/>
          <p:cNvSpPr/>
          <p:nvPr/>
        </p:nvSpPr>
        <p:spPr>
          <a:xfrm flipV="1">
            <a:off x="8097848" y="3709937"/>
            <a:ext cx="1" cy="2760710"/>
          </a:xfrm>
          <a:prstGeom prst="line">
            <a:avLst/>
          </a:prstGeom>
          <a:ln w="63500">
            <a:solidFill>
              <a:srgbClr val="FF2F92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lèche"/>
          <p:cNvSpPr/>
          <p:nvPr/>
        </p:nvSpPr>
        <p:spPr>
          <a:xfrm>
            <a:off x="224651" y="6228514"/>
            <a:ext cx="11870320" cy="625255"/>
          </a:xfrm>
          <a:prstGeom prst="rightArrow">
            <a:avLst>
              <a:gd name="adj1" fmla="val 39952"/>
              <a:gd name="adj2" fmla="val 151340"/>
            </a:avLst>
          </a:prstGeom>
          <a:solidFill>
            <a:srgbClr val="FFFFFF"/>
          </a:solidFill>
          <a:ln w="25400">
            <a:solidFill>
              <a:srgbClr val="531B93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8" name="EU secondary legislation on water in force (overview, non-exclusive)"/>
          <p:cNvSpPr txBox="1">
            <a:spLocks noGrp="1"/>
          </p:cNvSpPr>
          <p:nvPr>
            <p:ph type="title"/>
          </p:nvPr>
        </p:nvSpPr>
        <p:spPr>
          <a:xfrm>
            <a:off x="1187206" y="37715"/>
            <a:ext cx="9817588" cy="620070"/>
          </a:xfrm>
          <a:prstGeom prst="rect">
            <a:avLst/>
          </a:prstGeom>
        </p:spPr>
        <p:txBody>
          <a:bodyPr/>
          <a:lstStyle>
            <a:lvl1pPr defTabSz="457200">
              <a:defRPr sz="2500"/>
            </a:lvl1pPr>
          </a:lstStyle>
          <a:p>
            <a:r>
              <a:t>EU secondary legislation on water in force (overview, non-exclusive)</a:t>
            </a:r>
          </a:p>
        </p:txBody>
      </p:sp>
      <p:sp>
        <p:nvSpPr>
          <p:cNvPr id="69" name="SEA"/>
          <p:cNvSpPr txBox="1"/>
          <p:nvPr/>
        </p:nvSpPr>
        <p:spPr>
          <a:xfrm>
            <a:off x="-163616" y="6365810"/>
            <a:ext cx="157973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531B93"/>
                </a:solidFill>
              </a:defRPr>
            </a:lvl1pPr>
          </a:lstStyle>
          <a:p>
            <a:r>
              <a:t>SEA</a:t>
            </a:r>
          </a:p>
        </p:txBody>
      </p:sp>
      <p:sp>
        <p:nvSpPr>
          <p:cNvPr id="70" name="Ligne"/>
          <p:cNvSpPr/>
          <p:nvPr/>
        </p:nvSpPr>
        <p:spPr>
          <a:xfrm flipV="1">
            <a:off x="1102367" y="764212"/>
            <a:ext cx="1" cy="5958204"/>
          </a:xfrm>
          <a:prstGeom prst="line">
            <a:avLst/>
          </a:prstGeom>
          <a:ln w="12700">
            <a:solidFill>
              <a:srgbClr val="7A81FF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" name="Maastricht Treaty"/>
          <p:cNvSpPr txBox="1"/>
          <p:nvPr/>
        </p:nvSpPr>
        <p:spPr>
          <a:xfrm>
            <a:off x="1181690" y="6365810"/>
            <a:ext cx="185726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31B93"/>
                </a:solidFill>
              </a:defRPr>
            </a:lvl1pPr>
          </a:lstStyle>
          <a:p>
            <a:r>
              <a:t>Maastricht Treaty</a:t>
            </a:r>
          </a:p>
        </p:txBody>
      </p:sp>
      <p:sp>
        <p:nvSpPr>
          <p:cNvPr id="72" name="Ligne"/>
          <p:cNvSpPr/>
          <p:nvPr/>
        </p:nvSpPr>
        <p:spPr>
          <a:xfrm flipV="1">
            <a:off x="3118127" y="764212"/>
            <a:ext cx="1" cy="5958205"/>
          </a:xfrm>
          <a:prstGeom prst="line">
            <a:avLst/>
          </a:prstGeom>
          <a:ln w="12700">
            <a:solidFill>
              <a:srgbClr val="7A81FF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Amsterdam Treaty"/>
          <p:cNvSpPr txBox="1"/>
          <p:nvPr/>
        </p:nvSpPr>
        <p:spPr>
          <a:xfrm>
            <a:off x="3159704" y="6365810"/>
            <a:ext cx="197156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31B93"/>
                </a:solidFill>
              </a:defRPr>
            </a:lvl1pPr>
          </a:lstStyle>
          <a:p>
            <a:r>
              <a:t>Amsterdam Treaty</a:t>
            </a:r>
          </a:p>
        </p:txBody>
      </p:sp>
      <p:sp>
        <p:nvSpPr>
          <p:cNvPr id="74" name="Nice Treaty"/>
          <p:cNvSpPr txBox="1"/>
          <p:nvPr/>
        </p:nvSpPr>
        <p:spPr>
          <a:xfrm>
            <a:off x="5372957" y="6365810"/>
            <a:ext cx="12602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31B93"/>
                </a:solidFill>
              </a:defRPr>
            </a:lvl1pPr>
          </a:lstStyle>
          <a:p>
            <a:r>
              <a:t>Nice Treaty</a:t>
            </a:r>
          </a:p>
        </p:txBody>
      </p:sp>
      <p:sp>
        <p:nvSpPr>
          <p:cNvPr id="75" name="Lisbon Treaty"/>
          <p:cNvSpPr txBox="1"/>
          <p:nvPr/>
        </p:nvSpPr>
        <p:spPr>
          <a:xfrm>
            <a:off x="7117897" y="6365810"/>
            <a:ext cx="147652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531B93"/>
                </a:solidFill>
              </a:defRPr>
            </a:lvl1pPr>
          </a:lstStyle>
          <a:p>
            <a:r>
              <a:t>Lisbon Treaty</a:t>
            </a:r>
          </a:p>
        </p:txBody>
      </p:sp>
      <p:sp>
        <p:nvSpPr>
          <p:cNvPr id="76" name="Directive 2000/60/EC - Water Framework Directive"/>
          <p:cNvSpPr/>
          <p:nvPr/>
        </p:nvSpPr>
        <p:spPr>
          <a:xfrm>
            <a:off x="4810895" y="1320433"/>
            <a:ext cx="6972950" cy="569270"/>
          </a:xfrm>
          <a:prstGeom prst="rect">
            <a:avLst/>
          </a:prstGeom>
          <a:solidFill>
            <a:srgbClr val="FFFFFF"/>
          </a:solidFill>
          <a:ln w="50800">
            <a:solidFill>
              <a:srgbClr val="011993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600" b="1">
                <a:solidFill>
                  <a:srgbClr val="011993"/>
                </a:solidFill>
              </a:defRPr>
            </a:lvl1pPr>
          </a:lstStyle>
          <a:p>
            <a:r>
              <a:t>Directive 2000/60/EC - Water Framework Directive</a:t>
            </a:r>
          </a:p>
        </p:txBody>
      </p:sp>
      <p:sp>
        <p:nvSpPr>
          <p:cNvPr id="77" name="Directive 2007/60/EC  - Floods Directive"/>
          <p:cNvSpPr txBox="1"/>
          <p:nvPr/>
        </p:nvSpPr>
        <p:spPr>
          <a:xfrm>
            <a:off x="6917224" y="2010077"/>
            <a:ext cx="4908467" cy="339209"/>
          </a:xfrm>
          <a:prstGeom prst="rect">
            <a:avLst/>
          </a:prstGeom>
          <a:ln w="38100">
            <a:solidFill>
              <a:srgbClr val="01199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1500">
                <a:solidFill>
                  <a:srgbClr val="011993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Directive 2007/60/EC  - Floods Directive</a:t>
            </a:r>
          </a:p>
        </p:txBody>
      </p:sp>
      <p:sp>
        <p:nvSpPr>
          <p:cNvPr id="78" name="Directive 2006/118/EC - Groundwater Directive"/>
          <p:cNvSpPr txBox="1"/>
          <p:nvPr/>
        </p:nvSpPr>
        <p:spPr>
          <a:xfrm>
            <a:off x="6122295" y="2463310"/>
            <a:ext cx="5674933" cy="351493"/>
          </a:xfrm>
          <a:prstGeom prst="rect">
            <a:avLst/>
          </a:prstGeom>
          <a:ln w="38100">
            <a:solidFill>
              <a:srgbClr val="01199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1600">
                <a:solidFill>
                  <a:srgbClr val="011993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Directive 2006/118/EC - Groundwater Directive</a:t>
            </a:r>
          </a:p>
        </p:txBody>
      </p:sp>
      <p:sp>
        <p:nvSpPr>
          <p:cNvPr id="79" name="Ligne"/>
          <p:cNvSpPr/>
          <p:nvPr/>
        </p:nvSpPr>
        <p:spPr>
          <a:xfrm flipV="1">
            <a:off x="6881200" y="833933"/>
            <a:ext cx="1" cy="6103389"/>
          </a:xfrm>
          <a:prstGeom prst="line">
            <a:avLst/>
          </a:prstGeom>
          <a:ln w="12700">
            <a:solidFill>
              <a:srgbClr val="011993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" name="Directive 2008/105/EC - Environmental Quality Standards Directive"/>
          <p:cNvSpPr txBox="1"/>
          <p:nvPr/>
        </p:nvSpPr>
        <p:spPr>
          <a:xfrm>
            <a:off x="7148293" y="2954887"/>
            <a:ext cx="4658864" cy="580093"/>
          </a:xfrm>
          <a:prstGeom prst="rect">
            <a:avLst/>
          </a:prstGeom>
          <a:ln w="38100">
            <a:solidFill>
              <a:srgbClr val="01199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1600">
                <a:solidFill>
                  <a:srgbClr val="011993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Directive 2008/105/EC - Environmental Quality Standards Directive</a:t>
            </a:r>
          </a:p>
        </p:txBody>
      </p:sp>
      <p:sp>
        <p:nvSpPr>
          <p:cNvPr id="81" name="Ligne"/>
          <p:cNvSpPr/>
          <p:nvPr/>
        </p:nvSpPr>
        <p:spPr>
          <a:xfrm flipV="1">
            <a:off x="5121187" y="821154"/>
            <a:ext cx="1" cy="6103389"/>
          </a:xfrm>
          <a:prstGeom prst="line">
            <a:avLst/>
          </a:prstGeom>
          <a:ln w="12700">
            <a:solidFill>
              <a:srgbClr val="7A81FF"/>
            </a:solidFill>
            <a:prstDash val="sysDot"/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Directive 2006/7/EC  - Bathing Water Directive"/>
          <p:cNvSpPr txBox="1"/>
          <p:nvPr/>
        </p:nvSpPr>
        <p:spPr>
          <a:xfrm>
            <a:off x="6120131" y="3673157"/>
            <a:ext cx="5679261" cy="338793"/>
          </a:xfrm>
          <a:prstGeom prst="rect">
            <a:avLst/>
          </a:prstGeom>
          <a:ln w="25400">
            <a:solidFill>
              <a:srgbClr val="7A81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16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Directive 2006/7/EC  - Bathing Water Directive</a:t>
            </a:r>
          </a:p>
        </p:txBody>
      </p:sp>
      <p:sp>
        <p:nvSpPr>
          <p:cNvPr id="83" name="Directive 91/271/EEC - Urban Waste Water Treatment Directive"/>
          <p:cNvSpPr txBox="1"/>
          <p:nvPr/>
        </p:nvSpPr>
        <p:spPr>
          <a:xfrm>
            <a:off x="590148" y="4140233"/>
            <a:ext cx="11167111" cy="338793"/>
          </a:xfrm>
          <a:prstGeom prst="rect">
            <a:avLst/>
          </a:prstGeom>
          <a:ln w="25400">
            <a:solidFill>
              <a:srgbClr val="7A81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16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Directive 91/271/EEC - Urban Waste Water Treatment Directive </a:t>
            </a:r>
          </a:p>
        </p:txBody>
      </p:sp>
      <p:sp>
        <p:nvSpPr>
          <p:cNvPr id="84" name="Directive 91/676/EEC - Nitrates Directive"/>
          <p:cNvSpPr txBox="1"/>
          <p:nvPr/>
        </p:nvSpPr>
        <p:spPr>
          <a:xfrm>
            <a:off x="584647" y="4633028"/>
            <a:ext cx="11178113" cy="338794"/>
          </a:xfrm>
          <a:prstGeom prst="rect">
            <a:avLst/>
          </a:prstGeom>
          <a:ln w="25400">
            <a:solidFill>
              <a:srgbClr val="7A81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16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Directive 91/676/EEC - Nitrates Directive</a:t>
            </a:r>
          </a:p>
        </p:txBody>
      </p:sp>
      <p:sp>
        <p:nvSpPr>
          <p:cNvPr id="85" name="Regulation (EU) 2020/741 - Water Reuse"/>
          <p:cNvSpPr txBox="1"/>
          <p:nvPr/>
        </p:nvSpPr>
        <p:spPr>
          <a:xfrm>
            <a:off x="7793678" y="5131513"/>
            <a:ext cx="3968070" cy="338794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16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Regulation (EU) 2020/741 - Water Reuse</a:t>
            </a:r>
          </a:p>
        </p:txBody>
      </p:sp>
      <p:sp>
        <p:nvSpPr>
          <p:cNvPr id="86" name="Directive 2008/56/EC - Marine Strategy Framework Directive"/>
          <p:cNvSpPr txBox="1"/>
          <p:nvPr/>
        </p:nvSpPr>
        <p:spPr>
          <a:xfrm>
            <a:off x="6995557" y="5605600"/>
            <a:ext cx="4751800" cy="592793"/>
          </a:xfrm>
          <a:prstGeom prst="rect">
            <a:avLst/>
          </a:prstGeom>
          <a:ln w="50800">
            <a:solidFill>
              <a:srgbClr val="00919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sz="1600">
                <a:solidFill>
                  <a:srgbClr val="009193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Directive 2008/56/EC - </a:t>
            </a:r>
            <a:r>
              <a:rPr b="1"/>
              <a:t>Marine Strategy Framework Directive</a:t>
            </a:r>
          </a:p>
        </p:txBody>
      </p:sp>
      <p:sp>
        <p:nvSpPr>
          <p:cNvPr id="87" name="Ligne"/>
          <p:cNvSpPr/>
          <p:nvPr/>
        </p:nvSpPr>
        <p:spPr>
          <a:xfrm>
            <a:off x="4808123" y="2179681"/>
            <a:ext cx="2103842" cy="1"/>
          </a:xfrm>
          <a:prstGeom prst="line">
            <a:avLst/>
          </a:prstGeom>
          <a:ln w="50800">
            <a:solidFill>
              <a:srgbClr val="01199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Ligne"/>
          <p:cNvSpPr/>
          <p:nvPr/>
        </p:nvSpPr>
        <p:spPr>
          <a:xfrm>
            <a:off x="4816981" y="2639056"/>
            <a:ext cx="1356128" cy="1"/>
          </a:xfrm>
          <a:prstGeom prst="line">
            <a:avLst/>
          </a:prstGeom>
          <a:ln w="50800">
            <a:solidFill>
              <a:srgbClr val="01199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Ligne"/>
          <p:cNvSpPr/>
          <p:nvPr/>
        </p:nvSpPr>
        <p:spPr>
          <a:xfrm>
            <a:off x="4808123" y="3247934"/>
            <a:ext cx="2341749" cy="1"/>
          </a:xfrm>
          <a:prstGeom prst="line">
            <a:avLst/>
          </a:prstGeom>
          <a:ln w="50800">
            <a:solidFill>
              <a:srgbClr val="01199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Ligne"/>
          <p:cNvSpPr/>
          <p:nvPr/>
        </p:nvSpPr>
        <p:spPr>
          <a:xfrm>
            <a:off x="4833523" y="1875532"/>
            <a:ext cx="1" cy="1397803"/>
          </a:xfrm>
          <a:prstGeom prst="line">
            <a:avLst/>
          </a:prstGeom>
          <a:ln w="50800">
            <a:solidFill>
              <a:srgbClr val="01199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‘Daughter Directives’ of Water Framework Directive"/>
          <p:cNvSpPr txBox="1"/>
          <p:nvPr/>
        </p:nvSpPr>
        <p:spPr>
          <a:xfrm>
            <a:off x="905459" y="2255777"/>
            <a:ext cx="3066344" cy="668162"/>
          </a:xfrm>
          <a:prstGeom prst="rect">
            <a:avLst/>
          </a:prstGeom>
          <a:ln w="50800">
            <a:solidFill>
              <a:srgbClr val="011993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11993"/>
                </a:solidFill>
              </a:defRPr>
            </a:lvl1pPr>
          </a:lstStyle>
          <a:p>
            <a:r>
              <a:t>‘Daughter Directives’ of Water Framework Directive</a:t>
            </a:r>
          </a:p>
        </p:txBody>
      </p:sp>
      <p:sp>
        <p:nvSpPr>
          <p:cNvPr id="92" name="Flèche"/>
          <p:cNvSpPr/>
          <p:nvPr/>
        </p:nvSpPr>
        <p:spPr>
          <a:xfrm>
            <a:off x="3997774" y="2278746"/>
            <a:ext cx="816408" cy="720622"/>
          </a:xfrm>
          <a:prstGeom prst="rightArrow">
            <a:avLst>
              <a:gd name="adj1" fmla="val 32000"/>
              <a:gd name="adj2" fmla="val 72507"/>
            </a:avLst>
          </a:prstGeom>
          <a:solidFill>
            <a:srgbClr val="FFFFFF"/>
          </a:solidFill>
          <a:ln w="50800">
            <a:solidFill>
              <a:srgbClr val="011993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What is a river basin district?"/>
          <p:cNvSpPr txBox="1"/>
          <p:nvPr/>
        </p:nvSpPr>
        <p:spPr>
          <a:xfrm>
            <a:off x="2900700" y="749649"/>
            <a:ext cx="5798431" cy="5848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500">
                <a:solidFill>
                  <a:srgbClr val="6F3990"/>
                </a:solidFill>
              </a:defRPr>
            </a:lvl1pPr>
          </a:lstStyle>
          <a:p>
            <a:r>
              <a:rPr dirty="0"/>
              <a:t>What is a river basin district? </a:t>
            </a:r>
          </a:p>
        </p:txBody>
      </p:sp>
      <p:sp>
        <p:nvSpPr>
          <p:cNvPr id="97" name="River basin district: optimal unit for water management…"/>
          <p:cNvSpPr txBox="1">
            <a:spLocks noGrp="1"/>
          </p:cNvSpPr>
          <p:nvPr>
            <p:ph type="body" sz="half" idx="1"/>
          </p:nvPr>
        </p:nvSpPr>
        <p:spPr>
          <a:xfrm>
            <a:off x="1233616" y="2014152"/>
            <a:ext cx="9726827" cy="3398108"/>
          </a:xfrm>
          <a:prstGeom prst="rect">
            <a:avLst/>
          </a:prstGeom>
        </p:spPr>
        <p:txBody>
          <a:bodyPr/>
          <a:lstStyle/>
          <a:p>
            <a:pPr marL="162305" indent="-162305" defTabSz="649223">
              <a:spcBef>
                <a:spcPts val="700"/>
              </a:spcBef>
              <a:defRPr sz="2130"/>
            </a:pPr>
            <a:r>
              <a:rPr dirty="0"/>
              <a:t>River basin district: optimal unit for water management</a:t>
            </a:r>
          </a:p>
          <a:p>
            <a:pPr marL="162305" indent="-162305" defTabSz="649223">
              <a:spcBef>
                <a:spcPts val="700"/>
              </a:spcBef>
              <a:defRPr sz="2130"/>
            </a:pPr>
            <a:r>
              <a:rPr dirty="0"/>
              <a:t>‘Hybrid form of territoriality’ (Johnson, 2012)</a:t>
            </a:r>
          </a:p>
          <a:p>
            <a:pPr marL="162305" indent="-162305" defTabSz="649223">
              <a:spcBef>
                <a:spcPts val="700"/>
              </a:spcBef>
              <a:defRPr sz="2130"/>
            </a:pPr>
            <a:r>
              <a:rPr dirty="0"/>
              <a:t>Ecosystem approach (Integrated Water Resources Management)</a:t>
            </a:r>
          </a:p>
          <a:p>
            <a:pPr marL="162305" indent="-162305" defTabSz="649223">
              <a:spcBef>
                <a:spcPts val="700"/>
              </a:spcBef>
              <a:defRPr sz="2130"/>
            </a:pPr>
            <a:r>
              <a:rPr dirty="0"/>
              <a:t>Below: local communities - traditional role in water management, subsidiarity principle</a:t>
            </a:r>
          </a:p>
          <a:p>
            <a:pPr marL="162305" indent="-162305" defTabSz="649223">
              <a:spcBef>
                <a:spcPts val="700"/>
              </a:spcBef>
              <a:defRPr sz="2130"/>
            </a:pPr>
            <a:r>
              <a:rPr dirty="0"/>
              <a:t>Discrepancy: administrative borders and river basin districts</a:t>
            </a:r>
          </a:p>
          <a:p>
            <a:pPr marL="162305" indent="-162305" defTabSz="649223">
              <a:spcBef>
                <a:spcPts val="700"/>
              </a:spcBef>
              <a:defRPr sz="2130">
                <a:solidFill>
                  <a:srgbClr val="9437FF"/>
                </a:solidFill>
              </a:defRPr>
            </a:pPr>
            <a:r>
              <a:rPr dirty="0"/>
              <a:t>Competent authorities under WFD ≠ international river commissions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"/>
          <p:cNvSpPr/>
          <p:nvPr/>
        </p:nvSpPr>
        <p:spPr>
          <a:xfrm>
            <a:off x="9072288" y="2987848"/>
            <a:ext cx="2748455" cy="1270001"/>
          </a:xfrm>
          <a:prstGeom prst="rect">
            <a:avLst/>
          </a:prstGeom>
          <a:solidFill>
            <a:srgbClr val="FFFFFF"/>
          </a:solidFill>
          <a:ln w="50800">
            <a:solidFill>
              <a:srgbClr val="008F00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4691598" y="3598073"/>
            <a:ext cx="3138517" cy="3057182"/>
          </a:xfrm>
          <a:prstGeom prst="rect">
            <a:avLst/>
          </a:prstGeom>
          <a:ln w="50800">
            <a:solidFill>
              <a:srgbClr val="5E5E5E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929292"/>
                </a:solidFill>
              </a:defRPr>
            </a:pPr>
            <a:endParaRPr/>
          </a:p>
        </p:txBody>
      </p:sp>
      <p:sp>
        <p:nvSpPr>
          <p:cNvPr id="114" name="Rectangle"/>
          <p:cNvSpPr/>
          <p:nvPr/>
        </p:nvSpPr>
        <p:spPr>
          <a:xfrm>
            <a:off x="7499348" y="4437560"/>
            <a:ext cx="3814822" cy="1080959"/>
          </a:xfrm>
          <a:prstGeom prst="rect">
            <a:avLst/>
          </a:prstGeom>
          <a:solidFill>
            <a:srgbClr val="FFFFFF"/>
          </a:solidFill>
          <a:ln w="50800">
            <a:solidFill>
              <a:srgbClr val="0096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96FF"/>
                </a:solidFill>
              </a:defRPr>
            </a:pPr>
            <a:endParaRPr/>
          </a:p>
        </p:txBody>
      </p:sp>
      <p:sp>
        <p:nvSpPr>
          <p:cNvPr id="115" name="Rectangle"/>
          <p:cNvSpPr/>
          <p:nvPr/>
        </p:nvSpPr>
        <p:spPr>
          <a:xfrm>
            <a:off x="5382100" y="645824"/>
            <a:ext cx="6603537" cy="2811454"/>
          </a:xfrm>
          <a:prstGeom prst="rect">
            <a:avLst/>
          </a:prstGeom>
          <a:ln w="50800">
            <a:solidFill>
              <a:srgbClr val="00905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131718" y="71419"/>
            <a:ext cx="4939759" cy="3698302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7" name="European_Commission.svg.png" descr="European_Commissi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68" y="19771"/>
            <a:ext cx="2055283" cy="142478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G ENV"/>
          <p:cNvSpPr/>
          <p:nvPr/>
        </p:nvSpPr>
        <p:spPr>
          <a:xfrm>
            <a:off x="3755985" y="2673961"/>
            <a:ext cx="1011088" cy="74824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5493"/>
                </a:solidFill>
              </a:defRPr>
            </a:lvl1pPr>
          </a:lstStyle>
          <a:p>
            <a:r>
              <a:t>DG ENV</a:t>
            </a:r>
          </a:p>
        </p:txBody>
      </p:sp>
      <p:sp>
        <p:nvSpPr>
          <p:cNvPr id="119" name="DG JRC"/>
          <p:cNvSpPr/>
          <p:nvPr/>
        </p:nvSpPr>
        <p:spPr>
          <a:xfrm>
            <a:off x="2537848" y="2673100"/>
            <a:ext cx="1114764" cy="7391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5493"/>
                </a:solidFill>
              </a:defRPr>
            </a:lvl1pPr>
          </a:lstStyle>
          <a:p>
            <a:r>
              <a:t>DG JRC</a:t>
            </a:r>
          </a:p>
        </p:txBody>
      </p:sp>
      <p:sp>
        <p:nvSpPr>
          <p:cNvPr id="120" name="DG CLIMA"/>
          <p:cNvSpPr/>
          <p:nvPr/>
        </p:nvSpPr>
        <p:spPr>
          <a:xfrm>
            <a:off x="220804" y="2652285"/>
            <a:ext cx="1011088" cy="7582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DG CLIMA</a:t>
            </a:r>
          </a:p>
        </p:txBody>
      </p:sp>
      <p:sp>
        <p:nvSpPr>
          <p:cNvPr id="121" name="DG MARE"/>
          <p:cNvSpPr/>
          <p:nvPr/>
        </p:nvSpPr>
        <p:spPr>
          <a:xfrm>
            <a:off x="1335265" y="2668964"/>
            <a:ext cx="1099210" cy="7582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5493"/>
                </a:solidFill>
              </a:defRPr>
            </a:lvl1pPr>
          </a:lstStyle>
          <a:p>
            <a:r>
              <a:t>DG MARE</a:t>
            </a:r>
          </a:p>
        </p:txBody>
      </p:sp>
      <p:pic>
        <p:nvPicPr>
          <p:cNvPr id="122" name="eea-logo.55fb94a4.png" descr="eea-logo.55fb94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63" y="985150"/>
            <a:ext cx="2374250" cy="87508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Informal networks related to Common Implementation Strategies"/>
          <p:cNvSpPr txBox="1"/>
          <p:nvPr/>
        </p:nvSpPr>
        <p:spPr>
          <a:xfrm>
            <a:off x="4887469" y="3799077"/>
            <a:ext cx="3101734" cy="846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5E5E5E"/>
                </a:solidFill>
              </a:defRPr>
            </a:lvl1pPr>
          </a:lstStyle>
          <a:p>
            <a:r>
              <a:t>Informal networks related to Common Implementation Strategies</a:t>
            </a:r>
          </a:p>
        </p:txBody>
      </p:sp>
      <p:sp>
        <p:nvSpPr>
          <p:cNvPr id="124" name="EASA"/>
          <p:cNvSpPr/>
          <p:nvPr/>
        </p:nvSpPr>
        <p:spPr>
          <a:xfrm>
            <a:off x="5415781" y="94724"/>
            <a:ext cx="1198541" cy="421042"/>
          </a:xfrm>
          <a:prstGeom prst="rect">
            <a:avLst/>
          </a:prstGeom>
          <a:solidFill>
            <a:srgbClr val="FFFFFF"/>
          </a:solidFill>
          <a:ln w="50800">
            <a:solidFill>
              <a:srgbClr val="00905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8F00"/>
                </a:solidFill>
              </a:defRPr>
            </a:lvl1pPr>
          </a:lstStyle>
          <a:p>
            <a:r>
              <a:t>EASA</a:t>
            </a:r>
          </a:p>
        </p:txBody>
      </p:sp>
      <p:sp>
        <p:nvSpPr>
          <p:cNvPr id="125" name="EFCA"/>
          <p:cNvSpPr/>
          <p:nvPr/>
        </p:nvSpPr>
        <p:spPr>
          <a:xfrm>
            <a:off x="6742901" y="94724"/>
            <a:ext cx="1198542" cy="421042"/>
          </a:xfrm>
          <a:prstGeom prst="rect">
            <a:avLst/>
          </a:prstGeom>
          <a:solidFill>
            <a:srgbClr val="FFFFFF"/>
          </a:solidFill>
          <a:ln w="50800">
            <a:solidFill>
              <a:srgbClr val="00905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8F00"/>
                </a:solidFill>
              </a:defRPr>
            </a:lvl1pPr>
          </a:lstStyle>
          <a:p>
            <a:r>
              <a:t>EFCA</a:t>
            </a:r>
          </a:p>
        </p:txBody>
      </p:sp>
      <p:sp>
        <p:nvSpPr>
          <p:cNvPr id="126" name="EMA"/>
          <p:cNvSpPr/>
          <p:nvPr/>
        </p:nvSpPr>
        <p:spPr>
          <a:xfrm>
            <a:off x="8073432" y="94724"/>
            <a:ext cx="1198542" cy="421042"/>
          </a:xfrm>
          <a:prstGeom prst="rect">
            <a:avLst/>
          </a:prstGeom>
          <a:solidFill>
            <a:srgbClr val="FFFFFF"/>
          </a:solidFill>
          <a:ln w="50800">
            <a:solidFill>
              <a:srgbClr val="00905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8F00"/>
                </a:solidFill>
              </a:defRPr>
            </a:lvl1pPr>
          </a:lstStyle>
          <a:p>
            <a:r>
              <a:t>EMA</a:t>
            </a:r>
          </a:p>
        </p:txBody>
      </p:sp>
      <p:sp>
        <p:nvSpPr>
          <p:cNvPr id="127" name="ECHA"/>
          <p:cNvSpPr/>
          <p:nvPr/>
        </p:nvSpPr>
        <p:spPr>
          <a:xfrm>
            <a:off x="9403963" y="94724"/>
            <a:ext cx="1198542" cy="421042"/>
          </a:xfrm>
          <a:prstGeom prst="rect">
            <a:avLst/>
          </a:prstGeom>
          <a:solidFill>
            <a:srgbClr val="FFFFFF"/>
          </a:solidFill>
          <a:ln w="50800">
            <a:solidFill>
              <a:srgbClr val="00905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8F00"/>
                </a:solidFill>
              </a:defRPr>
            </a:lvl1pPr>
          </a:lstStyle>
          <a:p>
            <a:r>
              <a:t>ECHA</a:t>
            </a:r>
          </a:p>
        </p:txBody>
      </p:sp>
      <p:sp>
        <p:nvSpPr>
          <p:cNvPr id="128" name="European Marine Observation and Data Network (EMODnet)"/>
          <p:cNvSpPr/>
          <p:nvPr/>
        </p:nvSpPr>
        <p:spPr>
          <a:xfrm>
            <a:off x="182890" y="5895283"/>
            <a:ext cx="4193693" cy="882032"/>
          </a:xfrm>
          <a:prstGeom prst="rect">
            <a:avLst/>
          </a:prstGeom>
          <a:solidFill>
            <a:srgbClr val="FFFFFF"/>
          </a:solidFill>
          <a:ln w="50800">
            <a:solidFill>
              <a:srgbClr val="929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929000"/>
                </a:solidFill>
              </a:defRPr>
            </a:lvl1pPr>
          </a:lstStyle>
          <a:p>
            <a:r>
              <a:t>European Marine Observation and Data Network (EMODnet)</a:t>
            </a:r>
          </a:p>
        </p:txBody>
      </p:sp>
      <p:sp>
        <p:nvSpPr>
          <p:cNvPr id="129" name="Copernicus Programme"/>
          <p:cNvSpPr/>
          <p:nvPr/>
        </p:nvSpPr>
        <p:spPr>
          <a:xfrm>
            <a:off x="188294" y="4814484"/>
            <a:ext cx="3913490" cy="948393"/>
          </a:xfrm>
          <a:prstGeom prst="rect">
            <a:avLst/>
          </a:prstGeom>
          <a:solidFill>
            <a:srgbClr val="FFFFFF"/>
          </a:solidFill>
          <a:ln w="50800">
            <a:solidFill>
              <a:srgbClr val="9452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>
                <a:solidFill>
                  <a:srgbClr val="945200"/>
                </a:solidFill>
              </a:defRPr>
            </a:lvl1pPr>
          </a:lstStyle>
          <a:p>
            <a:r>
              <a:t>Copernicus Programme</a:t>
            </a:r>
          </a:p>
        </p:txBody>
      </p:sp>
      <p:sp>
        <p:nvSpPr>
          <p:cNvPr id="130" name="WISE-Marine…"/>
          <p:cNvSpPr/>
          <p:nvPr/>
        </p:nvSpPr>
        <p:spPr>
          <a:xfrm>
            <a:off x="280423" y="3966274"/>
            <a:ext cx="3050934" cy="713741"/>
          </a:xfrm>
          <a:prstGeom prst="rect">
            <a:avLst/>
          </a:prstGeom>
          <a:solidFill>
            <a:srgbClr val="FFFFFF"/>
          </a:solidFill>
          <a:ln w="50800">
            <a:solidFill>
              <a:srgbClr val="00905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009193"/>
                </a:solidFill>
              </a:defRPr>
            </a:pPr>
            <a:r>
              <a:t>WISE-Marine</a:t>
            </a:r>
          </a:p>
          <a:p>
            <a:pPr algn="ctr">
              <a:defRPr>
                <a:solidFill>
                  <a:srgbClr val="009193"/>
                </a:solidFill>
              </a:defRPr>
            </a:pPr>
            <a:r>
              <a:t>WISE-Freshwater</a:t>
            </a:r>
          </a:p>
        </p:txBody>
      </p:sp>
      <p:sp>
        <p:nvSpPr>
          <p:cNvPr id="131" name="Ligne"/>
          <p:cNvSpPr/>
          <p:nvPr/>
        </p:nvSpPr>
        <p:spPr>
          <a:xfrm flipH="1" flipV="1">
            <a:off x="6067315" y="416317"/>
            <a:ext cx="12636" cy="463360"/>
          </a:xfrm>
          <a:prstGeom prst="line">
            <a:avLst/>
          </a:prstGeom>
          <a:ln w="38100">
            <a:solidFill>
              <a:srgbClr val="008F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Ligne"/>
          <p:cNvSpPr/>
          <p:nvPr/>
        </p:nvSpPr>
        <p:spPr>
          <a:xfrm flipH="1" flipV="1">
            <a:off x="7324926" y="416317"/>
            <a:ext cx="12636" cy="463360"/>
          </a:xfrm>
          <a:prstGeom prst="line">
            <a:avLst/>
          </a:prstGeom>
          <a:ln w="38100">
            <a:solidFill>
              <a:srgbClr val="008F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Ligne"/>
          <p:cNvSpPr/>
          <p:nvPr/>
        </p:nvSpPr>
        <p:spPr>
          <a:xfrm flipH="1" flipV="1">
            <a:off x="8666385" y="416317"/>
            <a:ext cx="12636" cy="463360"/>
          </a:xfrm>
          <a:prstGeom prst="line">
            <a:avLst/>
          </a:prstGeom>
          <a:ln w="38100">
            <a:solidFill>
              <a:srgbClr val="008F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⚠️"/>
          <p:cNvSpPr txBox="1"/>
          <p:nvPr/>
        </p:nvSpPr>
        <p:spPr>
          <a:xfrm>
            <a:off x="4679712" y="3252230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35" name="⚠️"/>
          <p:cNvSpPr txBox="1"/>
          <p:nvPr/>
        </p:nvSpPr>
        <p:spPr>
          <a:xfrm>
            <a:off x="2187868" y="2283545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36" name="Rectangle"/>
          <p:cNvSpPr/>
          <p:nvPr/>
        </p:nvSpPr>
        <p:spPr>
          <a:xfrm>
            <a:off x="5557502" y="2164446"/>
            <a:ext cx="6230403" cy="1146554"/>
          </a:xfrm>
          <a:prstGeom prst="rect">
            <a:avLst/>
          </a:prstGeom>
          <a:solidFill>
            <a:srgbClr val="FFFFFF"/>
          </a:solidFill>
          <a:ln w="50800">
            <a:solidFill>
              <a:srgbClr val="009051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7" name="Ligne"/>
          <p:cNvSpPr/>
          <p:nvPr/>
        </p:nvSpPr>
        <p:spPr>
          <a:xfrm flipV="1">
            <a:off x="1463492" y="3193374"/>
            <a:ext cx="1" cy="858949"/>
          </a:xfrm>
          <a:prstGeom prst="line">
            <a:avLst/>
          </a:prstGeom>
          <a:ln w="50800">
            <a:solidFill>
              <a:srgbClr val="009193"/>
            </a:solidFill>
            <a:miter lim="400000"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Ligne"/>
          <p:cNvSpPr/>
          <p:nvPr/>
        </p:nvSpPr>
        <p:spPr>
          <a:xfrm flipV="1">
            <a:off x="3463436" y="3385631"/>
            <a:ext cx="1" cy="1673271"/>
          </a:xfrm>
          <a:prstGeom prst="line">
            <a:avLst/>
          </a:prstGeom>
          <a:ln w="50800">
            <a:solidFill>
              <a:srgbClr val="945200"/>
            </a:solidFill>
            <a:miter lim="400000"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Ligne"/>
          <p:cNvSpPr/>
          <p:nvPr/>
        </p:nvSpPr>
        <p:spPr>
          <a:xfrm flipV="1">
            <a:off x="4236478" y="3427811"/>
            <a:ext cx="1" cy="2721976"/>
          </a:xfrm>
          <a:prstGeom prst="line">
            <a:avLst/>
          </a:prstGeom>
          <a:ln w="50800">
            <a:solidFill>
              <a:srgbClr val="929000"/>
            </a:solidFill>
            <a:miter lim="400000"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Flèche"/>
          <p:cNvSpPr/>
          <p:nvPr/>
        </p:nvSpPr>
        <p:spPr>
          <a:xfrm rot="10800000">
            <a:off x="4558160" y="1698767"/>
            <a:ext cx="1218847" cy="385805"/>
          </a:xfrm>
          <a:prstGeom prst="rightArrow">
            <a:avLst>
              <a:gd name="adj1" fmla="val 32000"/>
              <a:gd name="adj2" fmla="val 98072"/>
            </a:avLst>
          </a:prstGeom>
          <a:solidFill>
            <a:srgbClr val="008F00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Flèche"/>
          <p:cNvSpPr/>
          <p:nvPr/>
        </p:nvSpPr>
        <p:spPr>
          <a:xfrm>
            <a:off x="4722145" y="1108048"/>
            <a:ext cx="1218846" cy="385804"/>
          </a:xfrm>
          <a:prstGeom prst="rightArrow">
            <a:avLst>
              <a:gd name="adj1" fmla="val 32000"/>
              <a:gd name="adj2" fmla="val 98072"/>
            </a:avLst>
          </a:prstGeom>
          <a:solidFill>
            <a:srgbClr val="4F71BE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⚠️"/>
          <p:cNvSpPr txBox="1"/>
          <p:nvPr/>
        </p:nvSpPr>
        <p:spPr>
          <a:xfrm>
            <a:off x="4482839" y="918680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43" name="⚠️"/>
          <p:cNvSpPr txBox="1"/>
          <p:nvPr/>
        </p:nvSpPr>
        <p:spPr>
          <a:xfrm>
            <a:off x="5467741" y="1509399"/>
            <a:ext cx="102051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44" name="Rectangle"/>
          <p:cNvSpPr/>
          <p:nvPr/>
        </p:nvSpPr>
        <p:spPr>
          <a:xfrm>
            <a:off x="7499348" y="5698983"/>
            <a:ext cx="3814822" cy="1080959"/>
          </a:xfrm>
          <a:prstGeom prst="rect">
            <a:avLst/>
          </a:prstGeom>
          <a:solidFill>
            <a:srgbClr val="FFFFFF"/>
          </a:solidFill>
          <a:ln w="50800">
            <a:solidFill>
              <a:srgbClr val="009193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9193"/>
                </a:solidFill>
              </a:defRPr>
            </a:pPr>
            <a:endParaRPr/>
          </a:p>
        </p:txBody>
      </p:sp>
      <p:sp>
        <p:nvSpPr>
          <p:cNvPr id="145" name="Eau"/>
          <p:cNvSpPr/>
          <p:nvPr/>
        </p:nvSpPr>
        <p:spPr>
          <a:xfrm>
            <a:off x="7595133" y="6295924"/>
            <a:ext cx="1143785" cy="396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009193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Voilier"/>
          <p:cNvSpPr/>
          <p:nvPr/>
        </p:nvSpPr>
        <p:spPr>
          <a:xfrm>
            <a:off x="7869773" y="5840555"/>
            <a:ext cx="588292" cy="490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57" y="0"/>
                </a:moveTo>
                <a:lnTo>
                  <a:pt x="6072" y="480"/>
                </a:lnTo>
                <a:lnTo>
                  <a:pt x="7578" y="907"/>
                </a:lnTo>
                <a:lnTo>
                  <a:pt x="4572" y="3206"/>
                </a:lnTo>
                <a:lnTo>
                  <a:pt x="0" y="16309"/>
                </a:lnTo>
                <a:lnTo>
                  <a:pt x="7271" y="18161"/>
                </a:lnTo>
                <a:lnTo>
                  <a:pt x="7271" y="18505"/>
                </a:lnTo>
                <a:cubicBezTo>
                  <a:pt x="4146" y="18505"/>
                  <a:pt x="1165" y="18505"/>
                  <a:pt x="1165" y="18505"/>
                </a:cubicBezTo>
                <a:cubicBezTo>
                  <a:pt x="1165" y="18505"/>
                  <a:pt x="1165" y="19029"/>
                  <a:pt x="1165" y="19495"/>
                </a:cubicBezTo>
                <a:cubicBezTo>
                  <a:pt x="1991" y="19463"/>
                  <a:pt x="3233" y="20829"/>
                  <a:pt x="3287" y="21600"/>
                </a:cubicBezTo>
                <a:lnTo>
                  <a:pt x="16137" y="21600"/>
                </a:lnTo>
                <a:cubicBezTo>
                  <a:pt x="16137" y="21600"/>
                  <a:pt x="17390" y="19231"/>
                  <a:pt x="18696" y="18635"/>
                </a:cubicBezTo>
                <a:cubicBezTo>
                  <a:pt x="19635" y="18207"/>
                  <a:pt x="21600" y="17325"/>
                  <a:pt x="21600" y="17325"/>
                </a:cubicBezTo>
                <a:lnTo>
                  <a:pt x="21600" y="16860"/>
                </a:lnTo>
                <a:lnTo>
                  <a:pt x="16186" y="17501"/>
                </a:lnTo>
                <a:cubicBezTo>
                  <a:pt x="16186" y="17508"/>
                  <a:pt x="15873" y="18505"/>
                  <a:pt x="14297" y="18505"/>
                </a:cubicBezTo>
                <a:cubicBezTo>
                  <a:pt x="14087" y="18505"/>
                  <a:pt x="13337" y="18505"/>
                  <a:pt x="12295" y="18505"/>
                </a:cubicBezTo>
                <a:lnTo>
                  <a:pt x="12295" y="1089"/>
                </a:lnTo>
                <a:lnTo>
                  <a:pt x="10610" y="1569"/>
                </a:lnTo>
                <a:lnTo>
                  <a:pt x="12160" y="2008"/>
                </a:lnTo>
                <a:lnTo>
                  <a:pt x="9391" y="5052"/>
                </a:lnTo>
                <a:lnTo>
                  <a:pt x="8074" y="17760"/>
                </a:lnTo>
                <a:lnTo>
                  <a:pt x="11814" y="17734"/>
                </a:lnTo>
                <a:lnTo>
                  <a:pt x="11814" y="18505"/>
                </a:lnTo>
                <a:cubicBezTo>
                  <a:pt x="10649" y="18505"/>
                  <a:pt x="9203" y="18505"/>
                  <a:pt x="7757" y="18505"/>
                </a:cubicBezTo>
                <a:lnTo>
                  <a:pt x="7757" y="0"/>
                </a:lnTo>
                <a:close/>
                <a:moveTo>
                  <a:pt x="12722" y="5623"/>
                </a:moveTo>
                <a:lnTo>
                  <a:pt x="17454" y="16581"/>
                </a:lnTo>
                <a:lnTo>
                  <a:pt x="21600" y="16581"/>
                </a:lnTo>
                <a:lnTo>
                  <a:pt x="12722" y="5623"/>
                </a:lnTo>
                <a:close/>
                <a:moveTo>
                  <a:pt x="12646" y="8867"/>
                </a:moveTo>
                <a:lnTo>
                  <a:pt x="13423" y="17876"/>
                </a:lnTo>
                <a:lnTo>
                  <a:pt x="16942" y="16581"/>
                </a:lnTo>
                <a:lnTo>
                  <a:pt x="12646" y="886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9193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marine (sub)regions"/>
          <p:cNvSpPr txBox="1"/>
          <p:nvPr/>
        </p:nvSpPr>
        <p:spPr>
          <a:xfrm>
            <a:off x="8391071" y="5702553"/>
            <a:ext cx="2605960" cy="40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300" b="1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marine (sub)regions</a:t>
            </a:r>
          </a:p>
        </p:txBody>
      </p:sp>
      <p:sp>
        <p:nvSpPr>
          <p:cNvPr id="148" name="Marine Strategy Framework Directive"/>
          <p:cNvSpPr txBox="1"/>
          <p:nvPr/>
        </p:nvSpPr>
        <p:spPr>
          <a:xfrm>
            <a:off x="8672703" y="6293310"/>
            <a:ext cx="2353683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1100" b="1">
                <a:solidFill>
                  <a:srgbClr val="009193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0"/>
            </a:pPr>
            <a:r>
              <a:rPr b="1"/>
              <a:t>Marine Strategy Framework Directive</a:t>
            </a:r>
          </a:p>
        </p:txBody>
      </p:sp>
      <p:sp>
        <p:nvSpPr>
          <p:cNvPr id="149" name="‘Marine Directors’"/>
          <p:cNvSpPr/>
          <p:nvPr/>
        </p:nvSpPr>
        <p:spPr>
          <a:xfrm>
            <a:off x="4873929" y="5668048"/>
            <a:ext cx="2773855" cy="833550"/>
          </a:xfrm>
          <a:prstGeom prst="rect">
            <a:avLst/>
          </a:prstGeom>
          <a:solidFill>
            <a:srgbClr val="EBEBEB"/>
          </a:solidFill>
          <a:ln w="25400">
            <a:solidFill>
              <a:srgbClr val="5E5E5E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797979"/>
                </a:solidFill>
              </a:defRPr>
            </a:lvl1pPr>
          </a:lstStyle>
          <a:p>
            <a:r>
              <a:t>‘Marine Directors’</a:t>
            </a:r>
          </a:p>
        </p:txBody>
      </p:sp>
      <p:sp>
        <p:nvSpPr>
          <p:cNvPr id="150" name="⚠️"/>
          <p:cNvSpPr txBox="1"/>
          <p:nvPr/>
        </p:nvSpPr>
        <p:spPr>
          <a:xfrm>
            <a:off x="7250428" y="5702553"/>
            <a:ext cx="485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51" name="river basin districts"/>
          <p:cNvSpPr txBox="1"/>
          <p:nvPr/>
        </p:nvSpPr>
        <p:spPr>
          <a:xfrm>
            <a:off x="8641828" y="4597514"/>
            <a:ext cx="2532793" cy="40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300" b="1">
                <a:solidFill>
                  <a:srgbClr val="009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river basin districts</a:t>
            </a:r>
          </a:p>
        </p:txBody>
      </p:sp>
      <p:sp>
        <p:nvSpPr>
          <p:cNvPr id="152" name="Water Framework Directive"/>
          <p:cNvSpPr txBox="1"/>
          <p:nvPr/>
        </p:nvSpPr>
        <p:spPr>
          <a:xfrm>
            <a:off x="8641828" y="5163611"/>
            <a:ext cx="2622316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1100" b="1">
                <a:solidFill>
                  <a:srgbClr val="0096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0"/>
            </a:pPr>
            <a:r>
              <a:rPr b="1"/>
              <a:t>Water Framework Directive</a:t>
            </a:r>
          </a:p>
        </p:txBody>
      </p:sp>
      <p:sp>
        <p:nvSpPr>
          <p:cNvPr id="153" name="‘Water Directors’"/>
          <p:cNvSpPr/>
          <p:nvPr/>
        </p:nvSpPr>
        <p:spPr>
          <a:xfrm>
            <a:off x="4892154" y="4634698"/>
            <a:ext cx="2773854" cy="686683"/>
          </a:xfrm>
          <a:prstGeom prst="rect">
            <a:avLst/>
          </a:prstGeom>
          <a:solidFill>
            <a:srgbClr val="D6D6D6"/>
          </a:solidFill>
          <a:ln w="25400">
            <a:solidFill>
              <a:srgbClr val="5E5E5E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5E5E5E"/>
                </a:solidFill>
              </a:defRPr>
            </a:lvl1pPr>
          </a:lstStyle>
          <a:p>
            <a:r>
              <a:t>‘Water Directors’</a:t>
            </a:r>
          </a:p>
        </p:txBody>
      </p:sp>
      <p:sp>
        <p:nvSpPr>
          <p:cNvPr id="154" name="⚠️"/>
          <p:cNvSpPr txBox="1"/>
          <p:nvPr/>
        </p:nvSpPr>
        <p:spPr>
          <a:xfrm>
            <a:off x="7250428" y="4595769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55" name="Rivière"/>
          <p:cNvSpPr/>
          <p:nvPr/>
        </p:nvSpPr>
        <p:spPr>
          <a:xfrm>
            <a:off x="7700482" y="4508979"/>
            <a:ext cx="908782" cy="907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37" h="21568" extrusionOk="0">
                <a:moveTo>
                  <a:pt x="9496" y="0"/>
                </a:moveTo>
                <a:cubicBezTo>
                  <a:pt x="9451" y="0"/>
                  <a:pt x="9440" y="80"/>
                  <a:pt x="9485" y="86"/>
                </a:cubicBezTo>
                <a:cubicBezTo>
                  <a:pt x="10244" y="237"/>
                  <a:pt x="13119" y="378"/>
                  <a:pt x="13758" y="1230"/>
                </a:cubicBezTo>
                <a:cubicBezTo>
                  <a:pt x="14311" y="1963"/>
                  <a:pt x="11009" y="2372"/>
                  <a:pt x="8344" y="3505"/>
                </a:cubicBezTo>
                <a:cubicBezTo>
                  <a:pt x="5499" y="4718"/>
                  <a:pt x="4439" y="6939"/>
                  <a:pt x="5504" y="8303"/>
                </a:cubicBezTo>
                <a:cubicBezTo>
                  <a:pt x="6570" y="9668"/>
                  <a:pt x="12015" y="11545"/>
                  <a:pt x="11075" y="13416"/>
                </a:cubicBezTo>
                <a:cubicBezTo>
                  <a:pt x="10135" y="15287"/>
                  <a:pt x="6566" y="15729"/>
                  <a:pt x="3434" y="17923"/>
                </a:cubicBezTo>
                <a:cubicBezTo>
                  <a:pt x="302" y="20118"/>
                  <a:pt x="0" y="21568"/>
                  <a:pt x="0" y="21568"/>
                </a:cubicBezTo>
                <a:lnTo>
                  <a:pt x="12371" y="21568"/>
                </a:lnTo>
                <a:cubicBezTo>
                  <a:pt x="13215" y="20851"/>
                  <a:pt x="14849" y="19670"/>
                  <a:pt x="16317" y="18651"/>
                </a:cubicBezTo>
                <a:cubicBezTo>
                  <a:pt x="18523" y="17120"/>
                  <a:pt x="21600" y="14381"/>
                  <a:pt x="19353" y="12014"/>
                </a:cubicBezTo>
                <a:cubicBezTo>
                  <a:pt x="16035" y="8531"/>
                  <a:pt x="10018" y="7796"/>
                  <a:pt x="10566" y="6152"/>
                </a:cubicBezTo>
                <a:cubicBezTo>
                  <a:pt x="11114" y="4507"/>
                  <a:pt x="17457" y="3457"/>
                  <a:pt x="16397" y="1365"/>
                </a:cubicBezTo>
                <a:cubicBezTo>
                  <a:pt x="15683" y="-32"/>
                  <a:pt x="11024" y="0"/>
                  <a:pt x="9496" y="0"/>
                </a:cubicBezTo>
                <a:close/>
                <a:moveTo>
                  <a:pt x="8475" y="987"/>
                </a:moveTo>
                <a:cubicBezTo>
                  <a:pt x="8394" y="987"/>
                  <a:pt x="8329" y="1056"/>
                  <a:pt x="8329" y="1142"/>
                </a:cubicBezTo>
                <a:cubicBezTo>
                  <a:pt x="8329" y="1228"/>
                  <a:pt x="8394" y="1299"/>
                  <a:pt x="8475" y="1299"/>
                </a:cubicBezTo>
                <a:lnTo>
                  <a:pt x="11653" y="1299"/>
                </a:lnTo>
                <a:cubicBezTo>
                  <a:pt x="11733" y="1299"/>
                  <a:pt x="11797" y="1228"/>
                  <a:pt x="11797" y="1142"/>
                </a:cubicBezTo>
                <a:cubicBezTo>
                  <a:pt x="11797" y="1056"/>
                  <a:pt x="11733" y="987"/>
                  <a:pt x="11653" y="987"/>
                </a:cubicBezTo>
                <a:lnTo>
                  <a:pt x="8475" y="987"/>
                </a:lnTo>
                <a:close/>
                <a:moveTo>
                  <a:pt x="7595" y="1708"/>
                </a:moveTo>
                <a:cubicBezTo>
                  <a:pt x="7515" y="1708"/>
                  <a:pt x="7449" y="1779"/>
                  <a:pt x="7449" y="1865"/>
                </a:cubicBezTo>
                <a:cubicBezTo>
                  <a:pt x="7449" y="1951"/>
                  <a:pt x="7515" y="2022"/>
                  <a:pt x="7595" y="2022"/>
                </a:cubicBezTo>
                <a:lnTo>
                  <a:pt x="10773" y="2022"/>
                </a:lnTo>
                <a:cubicBezTo>
                  <a:pt x="10853" y="2022"/>
                  <a:pt x="10917" y="1951"/>
                  <a:pt x="10917" y="1865"/>
                </a:cubicBezTo>
                <a:cubicBezTo>
                  <a:pt x="10917" y="1779"/>
                  <a:pt x="10853" y="1708"/>
                  <a:pt x="10773" y="1708"/>
                </a:cubicBezTo>
                <a:lnTo>
                  <a:pt x="7595" y="1708"/>
                </a:lnTo>
                <a:close/>
                <a:moveTo>
                  <a:pt x="13677" y="5105"/>
                </a:moveTo>
                <a:cubicBezTo>
                  <a:pt x="13572" y="5105"/>
                  <a:pt x="13481" y="5197"/>
                  <a:pt x="13481" y="5316"/>
                </a:cubicBezTo>
                <a:cubicBezTo>
                  <a:pt x="13481" y="5435"/>
                  <a:pt x="13567" y="5527"/>
                  <a:pt x="13677" y="5527"/>
                </a:cubicBezTo>
                <a:lnTo>
                  <a:pt x="17488" y="5527"/>
                </a:lnTo>
                <a:cubicBezTo>
                  <a:pt x="17599" y="5527"/>
                  <a:pt x="17685" y="5435"/>
                  <a:pt x="17685" y="5316"/>
                </a:cubicBezTo>
                <a:cubicBezTo>
                  <a:pt x="17685" y="5197"/>
                  <a:pt x="17599" y="5105"/>
                  <a:pt x="17488" y="5105"/>
                </a:cubicBezTo>
                <a:lnTo>
                  <a:pt x="13677" y="5105"/>
                </a:lnTo>
                <a:close/>
                <a:moveTo>
                  <a:pt x="12507" y="6103"/>
                </a:moveTo>
                <a:cubicBezTo>
                  <a:pt x="12397" y="6103"/>
                  <a:pt x="12311" y="6195"/>
                  <a:pt x="12311" y="6313"/>
                </a:cubicBezTo>
                <a:cubicBezTo>
                  <a:pt x="12311" y="6432"/>
                  <a:pt x="12397" y="6524"/>
                  <a:pt x="12507" y="6524"/>
                </a:cubicBezTo>
                <a:lnTo>
                  <a:pt x="16317" y="6524"/>
                </a:lnTo>
                <a:cubicBezTo>
                  <a:pt x="16422" y="6524"/>
                  <a:pt x="16513" y="6427"/>
                  <a:pt x="16513" y="6313"/>
                </a:cubicBezTo>
                <a:cubicBezTo>
                  <a:pt x="16513" y="6195"/>
                  <a:pt x="16427" y="6103"/>
                  <a:pt x="16317" y="6103"/>
                </a:cubicBezTo>
                <a:lnTo>
                  <a:pt x="12507" y="6103"/>
                </a:lnTo>
                <a:close/>
                <a:moveTo>
                  <a:pt x="13657" y="7095"/>
                </a:moveTo>
                <a:cubicBezTo>
                  <a:pt x="13546" y="7095"/>
                  <a:pt x="13462" y="7187"/>
                  <a:pt x="13462" y="7306"/>
                </a:cubicBezTo>
                <a:cubicBezTo>
                  <a:pt x="13462" y="7425"/>
                  <a:pt x="13546" y="7517"/>
                  <a:pt x="13657" y="7517"/>
                </a:cubicBezTo>
                <a:lnTo>
                  <a:pt x="17468" y="7517"/>
                </a:lnTo>
                <a:cubicBezTo>
                  <a:pt x="17579" y="7517"/>
                  <a:pt x="17664" y="7425"/>
                  <a:pt x="17664" y="7306"/>
                </a:cubicBezTo>
                <a:cubicBezTo>
                  <a:pt x="17664" y="7187"/>
                  <a:pt x="17579" y="7095"/>
                  <a:pt x="17468" y="7095"/>
                </a:cubicBezTo>
                <a:lnTo>
                  <a:pt x="13657" y="7095"/>
                </a:lnTo>
                <a:close/>
                <a:moveTo>
                  <a:pt x="3786" y="11502"/>
                </a:moveTo>
                <a:cubicBezTo>
                  <a:pt x="3650" y="11502"/>
                  <a:pt x="3539" y="11619"/>
                  <a:pt x="3539" y="11765"/>
                </a:cubicBezTo>
                <a:cubicBezTo>
                  <a:pt x="3539" y="11910"/>
                  <a:pt x="3650" y="12029"/>
                  <a:pt x="3786" y="12029"/>
                </a:cubicBezTo>
                <a:lnTo>
                  <a:pt x="7595" y="12029"/>
                </a:lnTo>
                <a:cubicBezTo>
                  <a:pt x="7731" y="12029"/>
                  <a:pt x="7842" y="11910"/>
                  <a:pt x="7842" y="11765"/>
                </a:cubicBezTo>
                <a:cubicBezTo>
                  <a:pt x="7842" y="11619"/>
                  <a:pt x="7731" y="11502"/>
                  <a:pt x="7595" y="11502"/>
                </a:cubicBezTo>
                <a:lnTo>
                  <a:pt x="3786" y="11502"/>
                </a:lnTo>
                <a:close/>
                <a:moveTo>
                  <a:pt x="5193" y="12796"/>
                </a:moveTo>
                <a:cubicBezTo>
                  <a:pt x="5058" y="12796"/>
                  <a:pt x="4947" y="12913"/>
                  <a:pt x="4947" y="13059"/>
                </a:cubicBezTo>
                <a:cubicBezTo>
                  <a:pt x="4947" y="13204"/>
                  <a:pt x="5058" y="13323"/>
                  <a:pt x="5193" y="13323"/>
                </a:cubicBezTo>
                <a:lnTo>
                  <a:pt x="9003" y="13323"/>
                </a:lnTo>
                <a:cubicBezTo>
                  <a:pt x="9138" y="13323"/>
                  <a:pt x="9249" y="13204"/>
                  <a:pt x="9249" y="13059"/>
                </a:cubicBezTo>
                <a:cubicBezTo>
                  <a:pt x="9249" y="12913"/>
                  <a:pt x="9138" y="12796"/>
                  <a:pt x="9003" y="12796"/>
                </a:cubicBezTo>
                <a:lnTo>
                  <a:pt x="5193" y="12796"/>
                </a:lnTo>
                <a:close/>
                <a:moveTo>
                  <a:pt x="3871" y="14090"/>
                </a:moveTo>
                <a:cubicBezTo>
                  <a:pt x="3735" y="14090"/>
                  <a:pt x="3624" y="14207"/>
                  <a:pt x="3624" y="14353"/>
                </a:cubicBezTo>
                <a:cubicBezTo>
                  <a:pt x="3624" y="14498"/>
                  <a:pt x="3735" y="14617"/>
                  <a:pt x="3871" y="14617"/>
                </a:cubicBezTo>
                <a:lnTo>
                  <a:pt x="7682" y="14617"/>
                </a:lnTo>
                <a:cubicBezTo>
                  <a:pt x="7817" y="14617"/>
                  <a:pt x="7927" y="14498"/>
                  <a:pt x="7927" y="14353"/>
                </a:cubicBezTo>
                <a:cubicBezTo>
                  <a:pt x="7927" y="14207"/>
                  <a:pt x="7817" y="14090"/>
                  <a:pt x="7682" y="14090"/>
                </a:cubicBezTo>
                <a:lnTo>
                  <a:pt x="3871" y="14090"/>
                </a:lnTo>
                <a:close/>
              </a:path>
            </a:pathLst>
          </a:custGeom>
          <a:solidFill>
            <a:srgbClr val="0096FF"/>
          </a:solidFill>
          <a:ln w="25400">
            <a:solidFill>
              <a:srgbClr val="00905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⚠️"/>
          <p:cNvSpPr txBox="1"/>
          <p:nvPr/>
        </p:nvSpPr>
        <p:spPr>
          <a:xfrm>
            <a:off x="3477129" y="2283545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57" name="⚠️"/>
          <p:cNvSpPr txBox="1"/>
          <p:nvPr/>
        </p:nvSpPr>
        <p:spPr>
          <a:xfrm>
            <a:off x="898607" y="2283545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58" name="COMM Proposes, shapes, implements and manages the EU environmental law and policy framework"/>
          <p:cNvSpPr txBox="1"/>
          <p:nvPr/>
        </p:nvSpPr>
        <p:spPr>
          <a:xfrm>
            <a:off x="266533" y="1497381"/>
            <a:ext cx="4364153" cy="846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005493"/>
                </a:solidFill>
              </a:defRPr>
            </a:lvl1pPr>
          </a:lstStyle>
          <a:p>
            <a:r>
              <a:t>COMM Proposes, shapes, implements and manages the EU environmental law and policy framework</a:t>
            </a:r>
          </a:p>
        </p:txBody>
      </p:sp>
      <p:sp>
        <p:nvSpPr>
          <p:cNvPr id="159" name="EEA gathers, validates and processes environmental data; it shall provide the EU and the EU MS with information at the European level &amp; necessary technical/scientific support"/>
          <p:cNvSpPr txBox="1"/>
          <p:nvPr/>
        </p:nvSpPr>
        <p:spPr>
          <a:xfrm>
            <a:off x="8508214" y="694494"/>
            <a:ext cx="3358418" cy="1456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1600">
                <a:solidFill>
                  <a:srgbClr val="008F00"/>
                </a:solidFill>
              </a:defRPr>
            </a:pPr>
            <a:r>
              <a:t>EEA gathers, validates and processes environmental data; it shall provide the EU and the EU MS with </a:t>
            </a:r>
            <a:r>
              <a:rPr b="1"/>
              <a:t>information </a:t>
            </a:r>
            <a:r>
              <a:t>at the European level &amp; necessary technical/scientific support </a:t>
            </a:r>
          </a:p>
        </p:txBody>
      </p:sp>
      <p:sp>
        <p:nvSpPr>
          <p:cNvPr id="160" name="Ligne"/>
          <p:cNvSpPr/>
          <p:nvPr/>
        </p:nvSpPr>
        <p:spPr>
          <a:xfrm flipH="1" flipV="1">
            <a:off x="9915421" y="416317"/>
            <a:ext cx="12636" cy="463360"/>
          </a:xfrm>
          <a:prstGeom prst="line">
            <a:avLst/>
          </a:prstGeom>
          <a:ln w="38100">
            <a:solidFill>
              <a:srgbClr val="008F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…"/>
          <p:cNvSpPr/>
          <p:nvPr/>
        </p:nvSpPr>
        <p:spPr>
          <a:xfrm>
            <a:off x="10731085" y="94724"/>
            <a:ext cx="1198542" cy="421042"/>
          </a:xfrm>
          <a:prstGeom prst="rect">
            <a:avLst/>
          </a:prstGeom>
          <a:solidFill>
            <a:srgbClr val="FFFFFF"/>
          </a:solidFill>
          <a:ln w="50800">
            <a:solidFill>
              <a:srgbClr val="00905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008F00"/>
                </a:solidFill>
              </a:defRPr>
            </a:lvl1pPr>
          </a:lstStyle>
          <a:p>
            <a:r>
              <a:t>…</a:t>
            </a:r>
          </a:p>
        </p:txBody>
      </p:sp>
      <p:sp>
        <p:nvSpPr>
          <p:cNvPr id="162" name="Ligne"/>
          <p:cNvSpPr/>
          <p:nvPr/>
        </p:nvSpPr>
        <p:spPr>
          <a:xfrm flipH="1" flipV="1">
            <a:off x="11265455" y="353473"/>
            <a:ext cx="12636" cy="463361"/>
          </a:xfrm>
          <a:prstGeom prst="line">
            <a:avLst/>
          </a:prstGeom>
          <a:ln w="38100">
            <a:solidFill>
              <a:srgbClr val="008F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⚠️"/>
          <p:cNvSpPr txBox="1"/>
          <p:nvPr/>
        </p:nvSpPr>
        <p:spPr>
          <a:xfrm>
            <a:off x="10446504" y="250394"/>
            <a:ext cx="102051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pic>
        <p:nvPicPr>
          <p:cNvPr id="164" name="logo_eionet.png" descr="logo_eion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93" y="2265706"/>
            <a:ext cx="842881" cy="90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European Environment Information and Observation Network (Eionet)  - ‘partner network’/‘knowledge network’ with a ‘complex’ internal structure…"/>
          <p:cNvSpPr txBox="1"/>
          <p:nvPr/>
        </p:nvSpPr>
        <p:spPr>
          <a:xfrm>
            <a:off x="6606870" y="2265706"/>
            <a:ext cx="5144940" cy="999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009051"/>
                </a:solidFill>
              </a:defRPr>
            </a:pPr>
            <a:r>
              <a:t>European Environment Information and Observation Network (Eionet)  - ‘partner network’/‘knowledge network’ with a ‘complex’ internal structure</a:t>
            </a:r>
          </a:p>
          <a:p>
            <a:pPr algn="ctr">
              <a:defRPr sz="1600">
                <a:solidFill>
                  <a:srgbClr val="009051"/>
                </a:solidFill>
              </a:defRPr>
            </a:pPr>
            <a:r>
              <a:t>32 EEA member countries, incl. 27 EU MS</a:t>
            </a:r>
          </a:p>
        </p:txBody>
      </p:sp>
      <p:sp>
        <p:nvSpPr>
          <p:cNvPr id="166" name="National Focal Points"/>
          <p:cNvSpPr/>
          <p:nvPr/>
        </p:nvSpPr>
        <p:spPr>
          <a:xfrm>
            <a:off x="9176605" y="3602605"/>
            <a:ext cx="2539822" cy="530363"/>
          </a:xfrm>
          <a:prstGeom prst="rect">
            <a:avLst/>
          </a:prstGeom>
          <a:solidFill>
            <a:srgbClr val="D6D6D6"/>
          </a:solidFill>
          <a:ln w="25400">
            <a:solidFill>
              <a:srgbClr val="00905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National Focal Points</a:t>
            </a:r>
          </a:p>
        </p:txBody>
      </p:sp>
      <p:sp>
        <p:nvSpPr>
          <p:cNvPr id="167" name="Ligne"/>
          <p:cNvSpPr/>
          <p:nvPr/>
        </p:nvSpPr>
        <p:spPr>
          <a:xfrm flipV="1">
            <a:off x="11210076" y="3931032"/>
            <a:ext cx="285059" cy="775461"/>
          </a:xfrm>
          <a:prstGeom prst="line">
            <a:avLst/>
          </a:prstGeom>
          <a:ln w="50800">
            <a:solidFill>
              <a:srgbClr val="0096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⚠️"/>
          <p:cNvSpPr txBox="1"/>
          <p:nvPr/>
        </p:nvSpPr>
        <p:spPr>
          <a:xfrm>
            <a:off x="11024285" y="4262522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69" name="Ligne"/>
          <p:cNvSpPr/>
          <p:nvPr/>
        </p:nvSpPr>
        <p:spPr>
          <a:xfrm flipV="1">
            <a:off x="11649560" y="3879947"/>
            <a:ext cx="1" cy="1844366"/>
          </a:xfrm>
          <a:prstGeom prst="line">
            <a:avLst/>
          </a:prstGeom>
          <a:ln w="50800">
            <a:solidFill>
              <a:srgbClr val="009193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Ligne"/>
          <p:cNvSpPr/>
          <p:nvPr/>
        </p:nvSpPr>
        <p:spPr>
          <a:xfrm>
            <a:off x="11090122" y="5698983"/>
            <a:ext cx="527642" cy="1"/>
          </a:xfrm>
          <a:prstGeom prst="line">
            <a:avLst/>
          </a:prstGeom>
          <a:ln w="50800">
            <a:solidFill>
              <a:srgbClr val="00919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⚠️"/>
          <p:cNvSpPr txBox="1"/>
          <p:nvPr/>
        </p:nvSpPr>
        <p:spPr>
          <a:xfrm>
            <a:off x="11024285" y="5552857"/>
            <a:ext cx="612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72" name="EDO + EDO Partner Network"/>
          <p:cNvSpPr/>
          <p:nvPr/>
        </p:nvSpPr>
        <p:spPr>
          <a:xfrm>
            <a:off x="848835" y="5225838"/>
            <a:ext cx="2495354" cy="404200"/>
          </a:xfrm>
          <a:prstGeom prst="rect">
            <a:avLst/>
          </a:prstGeom>
          <a:solidFill>
            <a:srgbClr val="FFFFFF"/>
          </a:solidFill>
          <a:ln w="12700">
            <a:solidFill>
              <a:srgbClr val="9452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300">
                <a:solidFill>
                  <a:srgbClr val="945200"/>
                </a:solidFill>
              </a:defRPr>
            </a:lvl1pPr>
          </a:lstStyle>
          <a:p>
            <a:r>
              <a:t>EDO + EDO Partner Network</a:t>
            </a:r>
          </a:p>
        </p:txBody>
      </p:sp>
      <p:sp>
        <p:nvSpPr>
          <p:cNvPr id="173" name="CMS"/>
          <p:cNvSpPr txBox="1"/>
          <p:nvPr/>
        </p:nvSpPr>
        <p:spPr>
          <a:xfrm>
            <a:off x="190056" y="5248972"/>
            <a:ext cx="624829" cy="363362"/>
          </a:xfrm>
          <a:prstGeom prst="rect">
            <a:avLst/>
          </a:prstGeom>
          <a:ln w="12700">
            <a:solidFill>
              <a:srgbClr val="9452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r>
              <a:t>CMS</a:t>
            </a:r>
          </a:p>
        </p:txBody>
      </p:sp>
      <p:sp>
        <p:nvSpPr>
          <p:cNvPr id="174" name="EFAS"/>
          <p:cNvSpPr txBox="1"/>
          <p:nvPr/>
        </p:nvSpPr>
        <p:spPr>
          <a:xfrm>
            <a:off x="3398983" y="5255164"/>
            <a:ext cx="701289" cy="363362"/>
          </a:xfrm>
          <a:prstGeom prst="rect">
            <a:avLst/>
          </a:prstGeom>
          <a:ln w="12700">
            <a:solidFill>
              <a:srgbClr val="9452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r>
              <a:t>EFAS</a:t>
            </a:r>
          </a:p>
        </p:txBody>
      </p:sp>
      <p:sp>
        <p:nvSpPr>
          <p:cNvPr id="175" name="⚠️"/>
          <p:cNvSpPr txBox="1"/>
          <p:nvPr/>
        </p:nvSpPr>
        <p:spPr>
          <a:xfrm>
            <a:off x="10076460" y="3135629"/>
            <a:ext cx="102051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76" name="⚠️"/>
          <p:cNvSpPr txBox="1"/>
          <p:nvPr/>
        </p:nvSpPr>
        <p:spPr>
          <a:xfrm>
            <a:off x="411076" y="4684669"/>
            <a:ext cx="102051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re-warning : droughts, floods &amp; water scarcity…."/>
          <p:cNvSpPr txBox="1">
            <a:spLocks noGrp="1"/>
          </p:cNvSpPr>
          <p:nvPr>
            <p:ph type="title"/>
          </p:nvPr>
        </p:nvSpPr>
        <p:spPr>
          <a:xfrm>
            <a:off x="1897185" y="119378"/>
            <a:ext cx="10515601" cy="619920"/>
          </a:xfrm>
          <a:prstGeom prst="rect">
            <a:avLst/>
          </a:prstGeom>
        </p:spPr>
        <p:txBody>
          <a:bodyPr/>
          <a:lstStyle/>
          <a:p>
            <a:r>
              <a:t>Pre-warning : droughts, floods &amp; water scarcity….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4" y="1121266"/>
            <a:ext cx="6652662" cy="2169676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84" name="Image" descr="Imag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87027" y="3840853"/>
            <a:ext cx="6724027" cy="122646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963" y="5359846"/>
            <a:ext cx="6896101" cy="105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455" y="1625665"/>
            <a:ext cx="4741552" cy="159164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ent change proposals made by scientists &amp; policy-makers"/>
          <p:cNvSpPr txBox="1">
            <a:spLocks noGrp="1"/>
          </p:cNvSpPr>
          <p:nvPr>
            <p:ph type="title"/>
          </p:nvPr>
        </p:nvSpPr>
        <p:spPr>
          <a:xfrm>
            <a:off x="532149" y="400133"/>
            <a:ext cx="10235225" cy="619920"/>
          </a:xfrm>
          <a:prstGeom prst="rect">
            <a:avLst/>
          </a:prstGeom>
        </p:spPr>
        <p:txBody>
          <a:bodyPr/>
          <a:lstStyle>
            <a:lvl1pPr defTabSz="886968">
              <a:defRPr sz="2910"/>
            </a:lvl1pPr>
          </a:lstStyle>
          <a:p>
            <a:r>
              <a:t>Recent change proposals made by scientists &amp; policy-makers</a:t>
            </a:r>
          </a:p>
        </p:txBody>
      </p:sp>
      <p:sp>
        <p:nvSpPr>
          <p:cNvPr id="189" name="EU secondary legislation: adopting a new instrument a ‘Drought Directive’ (Blauhut et al., 2019), and amendment of the Water Framework Directive……"/>
          <p:cNvSpPr txBox="1">
            <a:spLocks noGrp="1"/>
          </p:cNvSpPr>
          <p:nvPr>
            <p:ph type="body" idx="1"/>
          </p:nvPr>
        </p:nvSpPr>
        <p:spPr>
          <a:xfrm>
            <a:off x="541332" y="1557231"/>
            <a:ext cx="11109336" cy="4592289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2910"/>
            </a:pPr>
            <a:r>
              <a:t>EU secondary legislation: adopting a new instrument a ‘Drought Directive’ (Blauhut et al., 2019), and amendment of the Water Framework Directive…</a:t>
            </a:r>
          </a:p>
          <a:p>
            <a:pPr marL="221742" indent="-221742" defTabSz="886968">
              <a:spcBef>
                <a:spcPts val="900"/>
              </a:spcBef>
              <a:defRPr sz="2910"/>
            </a:pPr>
            <a:r>
              <a:t>Even more databases and networks (TEN-W [Lekaviciute and Liselotte, 2023], Green Data for All)…</a:t>
            </a:r>
          </a:p>
          <a:p>
            <a:pPr marL="221742" indent="-221742" defTabSz="886968">
              <a:spcBef>
                <a:spcPts val="900"/>
              </a:spcBef>
              <a:defRPr sz="2910"/>
            </a:pPr>
            <a:r>
              <a:t>European Parliament recommends drafting guidances on transboundary drought management - but they were drafted by the ‘Water Directors’…</a:t>
            </a:r>
          </a:p>
          <a:p>
            <a:pPr marL="221742" indent="-221742" defTabSz="886968">
              <a:spcBef>
                <a:spcPts val="900"/>
              </a:spcBef>
              <a:defRPr sz="2910"/>
            </a:pPr>
            <a:r>
              <a:t> Save the date: a high-level conference of the EESC ‘Call for an EU Blue Deal’, 26.10. 2023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"/>
          <p:cNvSpPr/>
          <p:nvPr/>
        </p:nvSpPr>
        <p:spPr>
          <a:xfrm>
            <a:off x="4966867" y="1561447"/>
            <a:ext cx="6936234" cy="2786309"/>
          </a:xfrm>
          <a:prstGeom prst="rect">
            <a:avLst/>
          </a:prstGeom>
          <a:ln w="50800">
            <a:solidFill>
              <a:srgbClr val="008F00"/>
            </a:solidFill>
            <a:prstDash val="sysDot"/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2" name="Reform ideas: testing the limits of Lisbon Treaty"/>
          <p:cNvSpPr txBox="1">
            <a:spLocks noGrp="1"/>
          </p:cNvSpPr>
          <p:nvPr>
            <p:ph type="title"/>
          </p:nvPr>
        </p:nvSpPr>
        <p:spPr>
          <a:xfrm>
            <a:off x="2114571" y="80922"/>
            <a:ext cx="10040212" cy="619920"/>
          </a:xfrm>
          <a:prstGeom prst="rect">
            <a:avLst/>
          </a:prstGeom>
        </p:spPr>
        <p:txBody>
          <a:bodyPr/>
          <a:lstStyle/>
          <a:p>
            <a:r>
              <a:t>Reform ideas: testing the limits of Lisbon Treaty</a:t>
            </a:r>
          </a:p>
        </p:txBody>
      </p:sp>
      <p:sp>
        <p:nvSpPr>
          <p:cNvPr id="193" name="Clear role ascribed to…"/>
          <p:cNvSpPr txBox="1"/>
          <p:nvPr/>
        </p:nvSpPr>
        <p:spPr>
          <a:xfrm>
            <a:off x="248610" y="3251329"/>
            <a:ext cx="2212940" cy="2458032"/>
          </a:xfrm>
          <a:prstGeom prst="rect">
            <a:avLst/>
          </a:prstGeom>
          <a:ln w="38100">
            <a:solidFill>
              <a:srgbClr val="008F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008F00"/>
                </a:solidFill>
              </a:defRPr>
            </a:pPr>
            <a:r>
              <a:t>Clear role ascribed to </a:t>
            </a:r>
          </a:p>
          <a:p>
            <a:pPr algn="ctr">
              <a:defRPr sz="2000">
                <a:solidFill>
                  <a:srgbClr val="008F00"/>
                </a:solidFill>
              </a:defRPr>
            </a:pPr>
            <a:r>
              <a:t>river basin districts &amp;</a:t>
            </a:r>
          </a:p>
          <a:p>
            <a:pPr algn="ctr">
              <a:defRPr sz="2000">
                <a:solidFill>
                  <a:srgbClr val="008F00"/>
                </a:solidFill>
              </a:defRPr>
            </a:pPr>
            <a:r>
              <a:t>marine regions under EU secondary </a:t>
            </a:r>
          </a:p>
          <a:p>
            <a:pPr algn="ctr">
              <a:defRPr sz="2000">
                <a:solidFill>
                  <a:srgbClr val="008F00"/>
                </a:solidFill>
              </a:defRPr>
            </a:pPr>
            <a:r>
              <a:t>legal framework </a:t>
            </a:r>
          </a:p>
        </p:txBody>
      </p:sp>
      <p:sp>
        <p:nvSpPr>
          <p:cNvPr id="194" name="Reform: Eionet = simplification;…"/>
          <p:cNvSpPr txBox="1"/>
          <p:nvPr/>
        </p:nvSpPr>
        <p:spPr>
          <a:xfrm>
            <a:off x="2694810" y="2743678"/>
            <a:ext cx="2038798" cy="1873831"/>
          </a:xfrm>
          <a:prstGeom prst="rect">
            <a:avLst/>
          </a:prstGeom>
          <a:ln w="38100">
            <a:solidFill>
              <a:srgbClr val="008F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008F00"/>
                </a:solidFill>
              </a:defRPr>
            </a:pPr>
            <a:r>
              <a:t>Reform: Eionet = simplification;</a:t>
            </a:r>
          </a:p>
          <a:p>
            <a:pPr algn="ctr">
              <a:defRPr sz="2000">
                <a:solidFill>
                  <a:srgbClr val="008F00"/>
                </a:solidFill>
              </a:defRPr>
            </a:pPr>
            <a:r>
              <a:t>EEA = again as a central environmental data hub </a:t>
            </a:r>
          </a:p>
        </p:txBody>
      </p:sp>
      <p:sp>
        <p:nvSpPr>
          <p:cNvPr id="195" name="⚠️"/>
          <p:cNvSpPr txBox="1"/>
          <p:nvPr/>
        </p:nvSpPr>
        <p:spPr>
          <a:xfrm>
            <a:off x="10477001" y="1425120"/>
            <a:ext cx="485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196" name="Approuvé"/>
          <p:cNvSpPr/>
          <p:nvPr/>
        </p:nvSpPr>
        <p:spPr>
          <a:xfrm>
            <a:off x="938615" y="2355798"/>
            <a:ext cx="607220" cy="60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008F00"/>
          </a:solidFill>
          <a:ln w="12700">
            <a:solidFill>
              <a:srgbClr val="4F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" name="Approuvé"/>
          <p:cNvSpPr/>
          <p:nvPr/>
        </p:nvSpPr>
        <p:spPr>
          <a:xfrm>
            <a:off x="3410599" y="1946595"/>
            <a:ext cx="607220" cy="60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008F00"/>
          </a:solidFill>
          <a:ln w="12700">
            <a:solidFill>
              <a:srgbClr val="4F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" name="Approuvé"/>
          <p:cNvSpPr/>
          <p:nvPr/>
        </p:nvSpPr>
        <p:spPr>
          <a:xfrm>
            <a:off x="5644872" y="844718"/>
            <a:ext cx="607220" cy="60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008F00"/>
          </a:solidFill>
          <a:ln w="12700">
            <a:solidFill>
              <a:srgbClr val="4F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9" name="Rectangle"/>
          <p:cNvSpPr/>
          <p:nvPr/>
        </p:nvSpPr>
        <p:spPr>
          <a:xfrm>
            <a:off x="219852" y="5794254"/>
            <a:ext cx="2489224" cy="751841"/>
          </a:xfrm>
          <a:prstGeom prst="rect">
            <a:avLst/>
          </a:prstGeom>
          <a:solidFill>
            <a:srgbClr val="4F8F00"/>
          </a:solidFill>
          <a:ln w="12700">
            <a:solidFill>
              <a:srgbClr val="00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2675920" y="4960042"/>
            <a:ext cx="2340175" cy="1595582"/>
          </a:xfrm>
          <a:prstGeom prst="rect">
            <a:avLst/>
          </a:prstGeom>
          <a:solidFill>
            <a:srgbClr val="4F8F00"/>
          </a:solidFill>
          <a:ln w="12700">
            <a:solidFill>
              <a:srgbClr val="4F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4954167" y="4455692"/>
            <a:ext cx="2571527" cy="2099932"/>
          </a:xfrm>
          <a:prstGeom prst="rect">
            <a:avLst/>
          </a:prstGeom>
          <a:solidFill>
            <a:srgbClr val="4F8F00"/>
          </a:solidFill>
          <a:ln w="12700">
            <a:solidFill>
              <a:srgbClr val="4F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" name="Rectangle"/>
          <p:cNvSpPr/>
          <p:nvPr/>
        </p:nvSpPr>
        <p:spPr>
          <a:xfrm>
            <a:off x="7498936" y="4452313"/>
            <a:ext cx="2064199" cy="2106690"/>
          </a:xfrm>
          <a:prstGeom prst="rect">
            <a:avLst/>
          </a:prstGeom>
          <a:solidFill>
            <a:srgbClr val="4F8F00"/>
          </a:solidFill>
          <a:ln w="12700">
            <a:solidFill>
              <a:srgbClr val="4F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" name="Reform by EU secondary legislation amendments"/>
          <p:cNvSpPr txBox="1"/>
          <p:nvPr/>
        </p:nvSpPr>
        <p:spPr>
          <a:xfrm>
            <a:off x="4556143" y="5238082"/>
            <a:ext cx="4681679" cy="94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t>Reform by EU secondary legislation amendments </a:t>
            </a:r>
          </a:p>
        </p:txBody>
      </p:sp>
      <p:sp>
        <p:nvSpPr>
          <p:cNvPr id="204" name="empower EEA &amp; Eionet: EEA as a ‘regulatory agency’ AND/OR…"/>
          <p:cNvSpPr txBox="1"/>
          <p:nvPr/>
        </p:nvSpPr>
        <p:spPr>
          <a:xfrm>
            <a:off x="5173104" y="1595814"/>
            <a:ext cx="4245802" cy="271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008F00"/>
                </a:solidFill>
              </a:defRPr>
            </a:pPr>
            <a:r>
              <a:t>empower EEA &amp; Eionet: EEA as a ‘regulatory agency’ AND/OR</a:t>
            </a:r>
          </a:p>
          <a:p>
            <a:pPr algn="ctr">
              <a:defRPr sz="2000">
                <a:solidFill>
                  <a:srgbClr val="008F00"/>
                </a:solidFill>
              </a:defRPr>
            </a:pPr>
            <a:r>
              <a:t>create a distinct ‘European Union Water Agency’ or two distinct agencies dealing with freshwater and marine waters = with marine (sub)regions and river basin districts as field offices (under enhanced cooperation if needed)</a:t>
            </a:r>
          </a:p>
        </p:txBody>
      </p:sp>
      <p:sp>
        <p:nvSpPr>
          <p:cNvPr id="205" name="Ligne"/>
          <p:cNvSpPr/>
          <p:nvPr/>
        </p:nvSpPr>
        <p:spPr>
          <a:xfrm flipV="1">
            <a:off x="9614384" y="1326121"/>
            <a:ext cx="1" cy="5194468"/>
          </a:xfrm>
          <a:prstGeom prst="line">
            <a:avLst/>
          </a:prstGeom>
          <a:ln w="762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Meroni and Short - Selling judgements doctrines!"/>
          <p:cNvSpPr txBox="1"/>
          <p:nvPr/>
        </p:nvSpPr>
        <p:spPr>
          <a:xfrm>
            <a:off x="9885750" y="1993324"/>
            <a:ext cx="1794643" cy="192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 i="1">
                <a:solidFill>
                  <a:srgbClr val="FF2600"/>
                </a:solidFill>
              </a:defRPr>
            </a:pPr>
            <a:r>
              <a:t>Meroni </a:t>
            </a:r>
            <a:r>
              <a:rPr i="0"/>
              <a:t>and </a:t>
            </a:r>
            <a:r>
              <a:t>Short - Selling judgements doctrines! </a:t>
            </a:r>
          </a:p>
        </p:txBody>
      </p:sp>
      <p:sp>
        <p:nvSpPr>
          <p:cNvPr id="207" name="Rectangle"/>
          <p:cNvSpPr/>
          <p:nvPr/>
        </p:nvSpPr>
        <p:spPr>
          <a:xfrm>
            <a:off x="9663901" y="3986890"/>
            <a:ext cx="2238341" cy="2572113"/>
          </a:xfrm>
          <a:prstGeom prst="rect">
            <a:avLst/>
          </a:prstGeom>
          <a:solidFill>
            <a:srgbClr val="FF2600"/>
          </a:solidFill>
          <a:ln w="127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" name="⚠️"/>
          <p:cNvSpPr txBox="1"/>
          <p:nvPr/>
        </p:nvSpPr>
        <p:spPr>
          <a:xfrm>
            <a:off x="10517730" y="3980540"/>
            <a:ext cx="48514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6F3990"/>
                </a:solidFill>
              </a:defRPr>
            </a:lvl1pPr>
          </a:lstStyle>
          <a:p>
            <a:r>
              <a:t>⚠️</a:t>
            </a:r>
          </a:p>
        </p:txBody>
      </p:sp>
      <p:sp>
        <p:nvSpPr>
          <p:cNvPr id="209" name="? 1st package?"/>
          <p:cNvSpPr txBox="1"/>
          <p:nvPr/>
        </p:nvSpPr>
        <p:spPr>
          <a:xfrm>
            <a:off x="605373" y="1735875"/>
            <a:ext cx="17181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? 1st package? </a:t>
            </a:r>
          </a:p>
        </p:txBody>
      </p:sp>
      <p:sp>
        <p:nvSpPr>
          <p:cNvPr id="210" name="? 2nd package?"/>
          <p:cNvSpPr txBox="1"/>
          <p:nvPr/>
        </p:nvSpPr>
        <p:spPr>
          <a:xfrm>
            <a:off x="2948686" y="1425120"/>
            <a:ext cx="179464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? 2nd package? </a:t>
            </a:r>
          </a:p>
        </p:txBody>
      </p:sp>
      <p:sp>
        <p:nvSpPr>
          <p:cNvPr id="211" name="? …nd package(s)?"/>
          <p:cNvSpPr txBox="1"/>
          <p:nvPr/>
        </p:nvSpPr>
        <p:spPr>
          <a:xfrm>
            <a:off x="6548380" y="972997"/>
            <a:ext cx="216265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r>
              <a:t>? …nd package(s)? </a:t>
            </a:r>
          </a:p>
        </p:txBody>
      </p:sp>
      <p:sp>
        <p:nvSpPr>
          <p:cNvPr id="212" name="Article 192 (2) TFEU: quantitative management of water resources?"/>
          <p:cNvSpPr txBox="1"/>
          <p:nvPr/>
        </p:nvSpPr>
        <p:spPr>
          <a:xfrm>
            <a:off x="9863735" y="4587792"/>
            <a:ext cx="1838674" cy="183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t>Article 192 (2) TFEU: quantitative management of water resources?</a:t>
            </a:r>
          </a:p>
        </p:txBody>
      </p:sp>
      <p:sp>
        <p:nvSpPr>
          <p:cNvPr id="213" name="Recycler"/>
          <p:cNvSpPr/>
          <p:nvPr/>
        </p:nvSpPr>
        <p:spPr>
          <a:xfrm>
            <a:off x="3217086" y="5212760"/>
            <a:ext cx="994246" cy="980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8" h="21549" extrusionOk="0">
                <a:moveTo>
                  <a:pt x="13549" y="0"/>
                </a:moveTo>
                <a:lnTo>
                  <a:pt x="8485" y="132"/>
                </a:lnTo>
                <a:cubicBezTo>
                  <a:pt x="8486" y="132"/>
                  <a:pt x="9737" y="309"/>
                  <a:pt x="10848" y="2309"/>
                </a:cubicBezTo>
                <a:cubicBezTo>
                  <a:pt x="11978" y="4341"/>
                  <a:pt x="12984" y="6152"/>
                  <a:pt x="13455" y="6998"/>
                </a:cubicBezTo>
                <a:lnTo>
                  <a:pt x="12189" y="7756"/>
                </a:lnTo>
                <a:lnTo>
                  <a:pt x="16852" y="8291"/>
                </a:lnTo>
                <a:lnTo>
                  <a:pt x="18733" y="3832"/>
                </a:lnTo>
                <a:lnTo>
                  <a:pt x="17459" y="4597"/>
                </a:lnTo>
                <a:lnTo>
                  <a:pt x="15473" y="1025"/>
                </a:lnTo>
                <a:cubicBezTo>
                  <a:pt x="14873" y="-51"/>
                  <a:pt x="13549" y="0"/>
                  <a:pt x="13549" y="0"/>
                </a:cubicBezTo>
                <a:close/>
                <a:moveTo>
                  <a:pt x="7671" y="687"/>
                </a:moveTo>
                <a:cubicBezTo>
                  <a:pt x="6727" y="742"/>
                  <a:pt x="5937" y="1348"/>
                  <a:pt x="5499" y="2133"/>
                </a:cubicBezTo>
                <a:lnTo>
                  <a:pt x="3975" y="4872"/>
                </a:lnTo>
                <a:lnTo>
                  <a:pt x="7977" y="7271"/>
                </a:lnTo>
                <a:lnTo>
                  <a:pt x="10488" y="2756"/>
                </a:lnTo>
                <a:cubicBezTo>
                  <a:pt x="10488" y="2756"/>
                  <a:pt x="9649" y="1169"/>
                  <a:pt x="8660" y="829"/>
                </a:cubicBezTo>
                <a:cubicBezTo>
                  <a:pt x="8318" y="711"/>
                  <a:pt x="7986" y="668"/>
                  <a:pt x="7671" y="687"/>
                </a:cubicBezTo>
                <a:close/>
                <a:moveTo>
                  <a:pt x="5609" y="6730"/>
                </a:moveTo>
                <a:lnTo>
                  <a:pt x="951" y="7268"/>
                </a:lnTo>
                <a:lnTo>
                  <a:pt x="2227" y="8033"/>
                </a:lnTo>
                <a:lnTo>
                  <a:pt x="240" y="11604"/>
                </a:lnTo>
                <a:cubicBezTo>
                  <a:pt x="-357" y="12681"/>
                  <a:pt x="347" y="13848"/>
                  <a:pt x="347" y="13848"/>
                </a:cubicBezTo>
                <a:lnTo>
                  <a:pt x="2990" y="18335"/>
                </a:lnTo>
                <a:cubicBezTo>
                  <a:pt x="2990" y="18335"/>
                  <a:pt x="2513" y="17121"/>
                  <a:pt x="3625" y="15121"/>
                </a:cubicBezTo>
                <a:cubicBezTo>
                  <a:pt x="4755" y="13089"/>
                  <a:pt x="5760" y="11279"/>
                  <a:pt x="6231" y="10432"/>
                </a:cubicBezTo>
                <a:lnTo>
                  <a:pt x="7497" y="11192"/>
                </a:lnTo>
                <a:lnTo>
                  <a:pt x="5609" y="6730"/>
                </a:lnTo>
                <a:close/>
                <a:moveTo>
                  <a:pt x="19136" y="7756"/>
                </a:moveTo>
                <a:lnTo>
                  <a:pt x="15135" y="10156"/>
                </a:lnTo>
                <a:lnTo>
                  <a:pt x="17645" y="14671"/>
                </a:lnTo>
                <a:cubicBezTo>
                  <a:pt x="17645" y="14671"/>
                  <a:pt x="19388" y="14710"/>
                  <a:pt x="20166" y="13991"/>
                </a:cubicBezTo>
                <a:cubicBezTo>
                  <a:pt x="21243" y="12995"/>
                  <a:pt x="21240" y="11545"/>
                  <a:pt x="20659" y="10497"/>
                </a:cubicBezTo>
                <a:lnTo>
                  <a:pt x="19136" y="7756"/>
                </a:lnTo>
                <a:close/>
                <a:moveTo>
                  <a:pt x="12624" y="13701"/>
                </a:moveTo>
                <a:lnTo>
                  <a:pt x="9847" y="17628"/>
                </a:lnTo>
                <a:lnTo>
                  <a:pt x="12624" y="21549"/>
                </a:lnTo>
                <a:lnTo>
                  <a:pt x="12624" y="20021"/>
                </a:lnTo>
                <a:lnTo>
                  <a:pt x="16596" y="20021"/>
                </a:lnTo>
                <a:cubicBezTo>
                  <a:pt x="17793" y="20019"/>
                  <a:pt x="18413" y="18803"/>
                  <a:pt x="18413" y="18803"/>
                </a:cubicBezTo>
                <a:lnTo>
                  <a:pt x="20835" y="14184"/>
                </a:lnTo>
                <a:cubicBezTo>
                  <a:pt x="20835" y="14184"/>
                  <a:pt x="20061" y="15219"/>
                  <a:pt x="17837" y="15219"/>
                </a:cubicBezTo>
                <a:cubicBezTo>
                  <a:pt x="15577" y="15219"/>
                  <a:pt x="13566" y="15219"/>
                  <a:pt x="12624" y="15219"/>
                </a:cubicBezTo>
                <a:lnTo>
                  <a:pt x="12624" y="13701"/>
                </a:lnTo>
                <a:close/>
                <a:moveTo>
                  <a:pt x="4177" y="15222"/>
                </a:moveTo>
                <a:cubicBezTo>
                  <a:pt x="4177" y="15222"/>
                  <a:pt x="3272" y="16770"/>
                  <a:pt x="3483" y="17830"/>
                </a:cubicBezTo>
                <a:cubicBezTo>
                  <a:pt x="3775" y="19296"/>
                  <a:pt x="4988" y="20019"/>
                  <a:pt x="6152" y="20021"/>
                </a:cubicBezTo>
                <a:lnTo>
                  <a:pt x="9197" y="20021"/>
                </a:lnTo>
                <a:lnTo>
                  <a:pt x="9197" y="15222"/>
                </a:lnTo>
                <a:lnTo>
                  <a:pt x="4177" y="1522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4" name="Sens interdit"/>
          <p:cNvSpPr/>
          <p:nvPr/>
        </p:nvSpPr>
        <p:spPr>
          <a:xfrm>
            <a:off x="9238464" y="844718"/>
            <a:ext cx="751841" cy="751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8" y="0"/>
                </a:moveTo>
                <a:cubicBezTo>
                  <a:pt x="1080" y="0"/>
                  <a:pt x="0" y="1080"/>
                  <a:pt x="0" y="2408"/>
                </a:cubicBezTo>
                <a:lnTo>
                  <a:pt x="0" y="19192"/>
                </a:lnTo>
                <a:cubicBezTo>
                  <a:pt x="0" y="20520"/>
                  <a:pt x="1080" y="21600"/>
                  <a:pt x="2408" y="21600"/>
                </a:cubicBezTo>
                <a:lnTo>
                  <a:pt x="19192" y="21600"/>
                </a:lnTo>
                <a:cubicBezTo>
                  <a:pt x="20520" y="21600"/>
                  <a:pt x="21600" y="20520"/>
                  <a:pt x="21600" y="19192"/>
                </a:cubicBezTo>
                <a:lnTo>
                  <a:pt x="21600" y="2408"/>
                </a:lnTo>
                <a:cubicBezTo>
                  <a:pt x="21600" y="1080"/>
                  <a:pt x="20520" y="0"/>
                  <a:pt x="19192" y="0"/>
                </a:cubicBezTo>
                <a:lnTo>
                  <a:pt x="2408" y="0"/>
                </a:lnTo>
                <a:close/>
                <a:moveTo>
                  <a:pt x="2408" y="913"/>
                </a:moveTo>
                <a:lnTo>
                  <a:pt x="19192" y="913"/>
                </a:lnTo>
                <a:cubicBezTo>
                  <a:pt x="20018" y="913"/>
                  <a:pt x="20687" y="1582"/>
                  <a:pt x="20687" y="2408"/>
                </a:cubicBezTo>
                <a:lnTo>
                  <a:pt x="20687" y="19192"/>
                </a:lnTo>
                <a:cubicBezTo>
                  <a:pt x="20687" y="20018"/>
                  <a:pt x="20018" y="20687"/>
                  <a:pt x="19192" y="20687"/>
                </a:cubicBezTo>
                <a:lnTo>
                  <a:pt x="2408" y="20687"/>
                </a:lnTo>
                <a:cubicBezTo>
                  <a:pt x="1582" y="20687"/>
                  <a:pt x="913" y="20018"/>
                  <a:pt x="913" y="19192"/>
                </a:cubicBezTo>
                <a:lnTo>
                  <a:pt x="913" y="2408"/>
                </a:lnTo>
                <a:cubicBezTo>
                  <a:pt x="913" y="1582"/>
                  <a:pt x="1582" y="913"/>
                  <a:pt x="2408" y="913"/>
                </a:cubicBezTo>
                <a:close/>
                <a:moveTo>
                  <a:pt x="10800" y="1971"/>
                </a:moveTo>
                <a:cubicBezTo>
                  <a:pt x="5924" y="1971"/>
                  <a:pt x="1971" y="5924"/>
                  <a:pt x="1971" y="10800"/>
                </a:cubicBezTo>
                <a:cubicBezTo>
                  <a:pt x="1971" y="15676"/>
                  <a:pt x="5924" y="19629"/>
                  <a:pt x="10800" y="19629"/>
                </a:cubicBezTo>
                <a:cubicBezTo>
                  <a:pt x="15676" y="19629"/>
                  <a:pt x="19629" y="15676"/>
                  <a:pt x="19629" y="10800"/>
                </a:cubicBezTo>
                <a:cubicBezTo>
                  <a:pt x="19629" y="5924"/>
                  <a:pt x="15676" y="1971"/>
                  <a:pt x="10800" y="1971"/>
                </a:cubicBezTo>
                <a:close/>
                <a:moveTo>
                  <a:pt x="4379" y="9477"/>
                </a:moveTo>
                <a:lnTo>
                  <a:pt x="17221" y="9477"/>
                </a:lnTo>
                <a:lnTo>
                  <a:pt x="17221" y="12123"/>
                </a:lnTo>
                <a:lnTo>
                  <a:pt x="4379" y="12123"/>
                </a:lnTo>
                <a:lnTo>
                  <a:pt x="4379" y="9477"/>
                </a:lnTo>
                <a:close/>
              </a:path>
            </a:pathLst>
          </a:custGeom>
          <a:solidFill>
            <a:srgbClr val="FF2600"/>
          </a:solidFill>
          <a:ln w="127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o let’s talk about Article 192 (2) subpara 1 TFEU…"/>
          <p:cNvSpPr txBox="1">
            <a:spLocks noGrp="1"/>
          </p:cNvSpPr>
          <p:nvPr>
            <p:ph type="title"/>
          </p:nvPr>
        </p:nvSpPr>
        <p:spPr>
          <a:xfrm>
            <a:off x="728858" y="644180"/>
            <a:ext cx="7254978" cy="619920"/>
          </a:xfrm>
          <a:prstGeom prst="rect">
            <a:avLst/>
          </a:prstGeom>
        </p:spPr>
        <p:txBody>
          <a:bodyPr/>
          <a:lstStyle>
            <a:lvl1pPr defTabSz="749808">
              <a:defRPr sz="2460"/>
            </a:lvl1pPr>
          </a:lstStyle>
          <a:p>
            <a:r>
              <a:t>So let’s talk about Article 192 (2) subpara 1 TFEU…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/>
          <a:srcRect b="20465"/>
          <a:stretch>
            <a:fillRect/>
          </a:stretch>
        </p:blipFill>
        <p:spPr>
          <a:xfrm>
            <a:off x="1111632" y="1611876"/>
            <a:ext cx="9683927" cy="492811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1544459" y="3345841"/>
            <a:ext cx="1037107" cy="581820"/>
          </a:xfrm>
          <a:prstGeom prst="rect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" name="Rectangle"/>
          <p:cNvSpPr/>
          <p:nvPr/>
        </p:nvSpPr>
        <p:spPr>
          <a:xfrm>
            <a:off x="1384357" y="4428880"/>
            <a:ext cx="9423286" cy="817204"/>
          </a:xfrm>
          <a:prstGeom prst="rect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" name="Article 191 (1) TFEU:…"/>
          <p:cNvSpPr txBox="1"/>
          <p:nvPr/>
        </p:nvSpPr>
        <p:spPr>
          <a:xfrm>
            <a:off x="8152466" y="406354"/>
            <a:ext cx="3702019" cy="1095572"/>
          </a:xfrm>
          <a:prstGeom prst="rect">
            <a:avLst/>
          </a:prstGeom>
          <a:ln w="25400">
            <a:solidFill>
              <a:srgbClr val="008F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sz="2200">
                <a:solidFill>
                  <a:srgbClr val="008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Article 191 (1) TFEU:</a:t>
            </a:r>
          </a:p>
          <a:p>
            <a:pPr marL="220578" indent="-220578" algn="just" defTabSz="457200">
              <a:buSzPct val="100000"/>
              <a:buChar char="-"/>
              <a:defRPr sz="2200">
                <a:solidFill>
                  <a:srgbClr val="008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water quality</a:t>
            </a:r>
          </a:p>
          <a:p>
            <a:pPr marL="220578" indent="-220578" algn="just" defTabSz="457200">
              <a:buSzPct val="100000"/>
              <a:buChar char="-"/>
              <a:defRPr sz="2200">
                <a:solidFill>
                  <a:srgbClr val="008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limitation of discharges</a:t>
            </a:r>
          </a:p>
        </p:txBody>
      </p:sp>
      <p:sp>
        <p:nvSpPr>
          <p:cNvPr id="221" name="Approuvé"/>
          <p:cNvSpPr/>
          <p:nvPr/>
        </p:nvSpPr>
        <p:spPr>
          <a:xfrm>
            <a:off x="10978357" y="548260"/>
            <a:ext cx="607220" cy="60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008F00"/>
          </a:solidFill>
          <a:ln w="12700">
            <a:solidFill>
              <a:srgbClr val="4F8F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2" name="Texte"/>
          <p:cNvSpPr txBox="1"/>
          <p:nvPr/>
        </p:nvSpPr>
        <p:spPr>
          <a:xfrm>
            <a:off x="783827" y="6010660"/>
            <a:ext cx="16765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LIEGE CITE THEME">
  <a:themeElements>
    <a:clrScheme name="ULIEGE CIT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ULIEGE CIT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LIEGE CIT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LIEGE CITE THEME">
  <a:themeElements>
    <a:clrScheme name="ULIEGE CIT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ULIEGE CIT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LIEGE CIT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813</Words>
  <Application>Microsoft Macintosh PowerPoint</Application>
  <PresentationFormat>Grand écran</PresentationFormat>
  <Paragraphs>119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Source Sans Pro</vt:lpstr>
      <vt:lpstr>Source Sans Pro</vt:lpstr>
      <vt:lpstr>Source Sans Pro Bold</vt:lpstr>
      <vt:lpstr>Source Sans Pro Light</vt:lpstr>
      <vt:lpstr>ULIEGE CITE THEME</vt:lpstr>
      <vt:lpstr>Présentation PowerPoint</vt:lpstr>
      <vt:lpstr>EC/EU Treaties on environment and water</vt:lpstr>
      <vt:lpstr>EU secondary legislation on water in force (overview, non-exclusive)</vt:lpstr>
      <vt:lpstr>Présentation PowerPoint</vt:lpstr>
      <vt:lpstr>Présentation PowerPoint</vt:lpstr>
      <vt:lpstr>Pre-warning : droughts, floods &amp; water scarcity….</vt:lpstr>
      <vt:lpstr>Recent change proposals made by scientists &amp; policy-makers</vt:lpstr>
      <vt:lpstr>Reform ideas: testing the limits of Lisbon Treaty</vt:lpstr>
      <vt:lpstr>So let’s talk about Article 192 (2) subpara 1 TFEU…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PhD researcher</cp:lastModifiedBy>
  <cp:revision>4</cp:revision>
  <dcterms:modified xsi:type="dcterms:W3CDTF">2024-04-25T22:11:27Z</dcterms:modified>
</cp:coreProperties>
</file>