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479" r:id="rId3"/>
    <p:sldId id="480" r:id="rId4"/>
    <p:sldId id="463" r:id="rId5"/>
    <p:sldId id="484" r:id="rId6"/>
    <p:sldId id="481" r:id="rId7"/>
    <p:sldId id="485" r:id="rId8"/>
    <p:sldId id="482" r:id="rId9"/>
    <p:sldId id="486" r:id="rId10"/>
    <p:sldId id="483" r:id="rId11"/>
    <p:sldId id="487" r:id="rId12"/>
    <p:sldId id="478" r:id="rId13"/>
  </p:sldIdLst>
  <p:sldSz cx="9144000" cy="6858000" type="screen4x3"/>
  <p:notesSz cx="6858000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75367BCB-0BE9-4C37-A9A4-D08014729482}">
          <p14:sldIdLst>
            <p14:sldId id="256"/>
            <p14:sldId id="479"/>
            <p14:sldId id="480"/>
            <p14:sldId id="463"/>
            <p14:sldId id="484"/>
            <p14:sldId id="481"/>
            <p14:sldId id="485"/>
            <p14:sldId id="482"/>
            <p14:sldId id="486"/>
            <p14:sldId id="483"/>
            <p14:sldId id="487"/>
            <p14:sldId id="4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viewer" initials="REV" lastIdx="0" clrIdx="0">
    <p:extLst>
      <p:ext uri="{19B8F6BF-5375-455C-9EA6-DF929625EA0E}">
        <p15:presenceInfo xmlns:p15="http://schemas.microsoft.com/office/powerpoint/2012/main" userId="Review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8" autoAdjust="0"/>
    <p:restoredTop sz="86535" autoAdjust="0"/>
  </p:normalViewPr>
  <p:slideViewPr>
    <p:cSldViewPr>
      <p:cViewPr varScale="1">
        <p:scale>
          <a:sx n="74" d="100"/>
          <a:sy n="74" d="100"/>
        </p:scale>
        <p:origin x="1613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71800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5" y="2"/>
            <a:ext cx="2971800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r">
              <a:defRPr sz="1200"/>
            </a:lvl1pPr>
          </a:lstStyle>
          <a:p>
            <a:fld id="{ADAB02B1-87C0-44D7-94B4-F5A96040FDDC}" type="datetimeFigureOut">
              <a:rPr lang="nl-NL" smtClean="0"/>
              <a:t>5-4-2024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5"/>
            <a:ext cx="2971800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5" y="9428585"/>
            <a:ext cx="2971800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r">
              <a:defRPr sz="1200"/>
            </a:lvl1pPr>
          </a:lstStyle>
          <a:p>
            <a:fld id="{0469C916-0ACC-4B5F-B228-AF15055D4BE1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7632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71800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5" y="2"/>
            <a:ext cx="2971800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r">
              <a:defRPr sz="1200"/>
            </a:lvl1pPr>
          </a:lstStyle>
          <a:p>
            <a:fld id="{6615F3A3-B9A0-4FAB-B35D-FBCC04040375}" type="datetimeFigureOut">
              <a:rPr lang="nl-NL" smtClean="0"/>
              <a:t>5-4-2024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132" tIns="47567" rIns="95132" bIns="47567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715154"/>
            <a:ext cx="5486400" cy="4466986"/>
          </a:xfrm>
          <a:prstGeom prst="rect">
            <a:avLst/>
          </a:prstGeom>
        </p:spPr>
        <p:txBody>
          <a:bodyPr vert="horz" lIns="95132" tIns="47567" rIns="95132" bIns="4756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71800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5" y="9428585"/>
            <a:ext cx="2971800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r">
              <a:defRPr sz="1200"/>
            </a:lvl1pPr>
          </a:lstStyle>
          <a:p>
            <a:fld id="{5444AE83-E99F-4539-BD80-31D273EF0A1A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0563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Bundle N°</a:t>
            </a:r>
            <a:r>
              <a:rPr lang="fr-FR" baseline="0" dirty="0"/>
              <a:t> </a:t>
            </a:r>
            <a:r>
              <a:rPr lang="fr-FR" dirty="0"/>
              <a:t>2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4AE83-E99F-4539-BD80-31D273EF0A1A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048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44AE83-E99F-4539-BD80-31D273EF0A1A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2363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70D68-3603-47A8-90E1-9D113574117A}" type="datetime1">
              <a:rPr lang="nl-NL" smtClean="0"/>
              <a:t>5-4-2024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8140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85BB-F0CC-4BC2-8DA7-34D02B1A0171}" type="datetime1">
              <a:rPr lang="nl-NL" smtClean="0"/>
              <a:t>5-4-2024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148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A916-9CF1-4E4E-A60B-1766729F3041}" type="datetime1">
              <a:rPr lang="nl-NL" smtClean="0"/>
              <a:t>5-4-2024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763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3C24-6466-470F-9C63-89263AB8FB1F}" type="datetime1">
              <a:rPr lang="nl-NL" smtClean="0"/>
              <a:t>5-4-2024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1800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C9DA9-0197-413E-B093-13B59439F623}" type="datetime1">
              <a:rPr lang="nl-NL" smtClean="0"/>
              <a:t>5-4-2024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6034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AD479-23E0-4EE1-9CB3-AD138479C5A8}" type="datetime1">
              <a:rPr lang="nl-NL" smtClean="0"/>
              <a:t>5-4-2024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878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8AB8-DD16-4B88-9DBF-2A061D86DA6C}" type="datetime1">
              <a:rPr lang="nl-NL" smtClean="0"/>
              <a:t>5-4-2024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41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747A-0EE4-40F6-A22F-BE24E5329BCF}" type="datetime1">
              <a:rPr lang="nl-NL" smtClean="0"/>
              <a:t>5-4-2024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2826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9C73-1DBD-4FA3-8A62-7A3DEA89D81E}" type="datetime1">
              <a:rPr lang="nl-NL" smtClean="0"/>
              <a:t>5-4-2024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9533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326D-5C95-4C81-ADAF-0A0036E730D8}" type="datetime1">
              <a:rPr lang="nl-NL" smtClean="0"/>
              <a:t>5-4-2024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822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3375-1C3A-45D8-ACEC-1B0F0FDFDC7A}" type="datetime1">
              <a:rPr lang="nl-NL" smtClean="0"/>
              <a:t>5-4-2024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661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"/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17C0E-551E-43C8-A023-2EF8BBD97631}" type="datetime1">
              <a:rPr lang="nl-NL" smtClean="0"/>
              <a:t>5-4-2024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54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2436" y="1418030"/>
            <a:ext cx="8964488" cy="3600400"/>
          </a:xfrm>
        </p:spPr>
        <p:txBody>
          <a:bodyPr>
            <a:normAutofit/>
          </a:bodyPr>
          <a:lstStyle/>
          <a:p>
            <a:r>
              <a:rPr lang="en-US" sz="3600" dirty="0"/>
              <a:t>Competition ‘sandboxes’: by-design enforcement tools to promote fairness, accessibility and sustainability in EU digital and technology markets?</a:t>
            </a:r>
            <a:endParaRPr lang="nl-NL" sz="3600" b="1" dirty="0">
              <a:ea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78729"/>
            <a:ext cx="6400800" cy="1955242"/>
          </a:xfrm>
        </p:spPr>
        <p:txBody>
          <a:bodyPr>
            <a:normAutofit/>
          </a:bodyPr>
          <a:lstStyle/>
          <a:p>
            <a:r>
              <a:rPr lang="nl-NL" sz="2400" dirty="0" err="1"/>
              <a:t>CLaSF</a:t>
            </a:r>
            <a:r>
              <a:rPr lang="nl-NL" sz="2400" dirty="0"/>
              <a:t> Workshop – Malaga - 5 April 2024</a:t>
            </a:r>
            <a:endParaRPr lang="nl-NL" sz="2000" dirty="0">
              <a:solidFill>
                <a:schemeClr val="tx1"/>
              </a:solidFill>
            </a:endParaRPr>
          </a:p>
          <a:p>
            <a:r>
              <a:rPr lang="nl-NL" sz="2400" dirty="0">
                <a:solidFill>
                  <a:schemeClr val="tx1"/>
                </a:solidFill>
              </a:rPr>
              <a:t>Prof. Dr. Pieter Van Cleynenbreugel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979712" y="12687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1</a:t>
            </a:fld>
            <a:endParaRPr lang="nl-NL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5CB2BF4-6918-46F9-AEAD-220D1C443D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643" y="368052"/>
            <a:ext cx="36576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242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EF3370-5A23-42A3-A6CE-B3E97C12E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Overview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0A349A-2932-45EB-B857-FC781C693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BE" dirty="0" err="1"/>
              <a:t>Competition</a:t>
            </a:r>
            <a:r>
              <a:rPr lang="fr-BE" dirty="0"/>
              <a:t> </a:t>
            </a:r>
            <a:r>
              <a:rPr lang="fr-BE" dirty="0" err="1"/>
              <a:t>sandboxes</a:t>
            </a:r>
            <a:r>
              <a:rPr lang="fr-BE" dirty="0"/>
              <a:t>?</a:t>
            </a:r>
          </a:p>
          <a:p>
            <a:endParaRPr lang="fr-BE" dirty="0"/>
          </a:p>
          <a:p>
            <a:r>
              <a:rPr lang="fr-BE" dirty="0"/>
              <a:t>Promises and </a:t>
            </a:r>
            <a:r>
              <a:rPr lang="fr-BE" dirty="0" err="1"/>
              <a:t>pitfalls</a:t>
            </a:r>
            <a:r>
              <a:rPr lang="fr-BE" dirty="0"/>
              <a:t> of </a:t>
            </a:r>
            <a:r>
              <a:rPr lang="fr-BE" dirty="0" err="1"/>
              <a:t>sandboxes</a:t>
            </a:r>
            <a:r>
              <a:rPr lang="fr-BE" dirty="0"/>
              <a:t> as public </a:t>
            </a:r>
            <a:r>
              <a:rPr lang="fr-BE" dirty="0" err="1"/>
              <a:t>enforcement</a:t>
            </a:r>
            <a:r>
              <a:rPr lang="fr-BE" dirty="0"/>
              <a:t> instruments</a:t>
            </a:r>
          </a:p>
          <a:p>
            <a:endParaRPr lang="fr-BE" dirty="0"/>
          </a:p>
          <a:p>
            <a:r>
              <a:rPr lang="fr-BE" dirty="0" err="1"/>
              <a:t>Sandboxes</a:t>
            </a:r>
            <a:r>
              <a:rPr lang="fr-BE" dirty="0"/>
              <a:t>’ relevance for digital and </a:t>
            </a:r>
            <a:r>
              <a:rPr lang="fr-BE" dirty="0" err="1"/>
              <a:t>technology</a:t>
            </a:r>
            <a:r>
              <a:rPr lang="fr-BE" dirty="0"/>
              <a:t> </a:t>
            </a:r>
            <a:r>
              <a:rPr lang="fr-BE" dirty="0" err="1"/>
              <a:t>markets</a:t>
            </a:r>
            <a:r>
              <a:rPr lang="fr-BE" dirty="0"/>
              <a:t> (and </a:t>
            </a:r>
            <a:r>
              <a:rPr lang="fr-BE" dirty="0" err="1"/>
              <a:t>beyond</a:t>
            </a:r>
            <a:r>
              <a:rPr lang="fr-BE" dirty="0"/>
              <a:t>)?</a:t>
            </a:r>
          </a:p>
          <a:p>
            <a:endParaRPr lang="fr-BE" dirty="0"/>
          </a:p>
          <a:p>
            <a:r>
              <a:rPr lang="fr-BE" dirty="0">
                <a:solidFill>
                  <a:srgbClr val="FF0000"/>
                </a:solidFill>
              </a:rPr>
              <a:t>A call for </a:t>
            </a:r>
            <a:r>
              <a:rPr lang="fr-BE" dirty="0" err="1">
                <a:solidFill>
                  <a:srgbClr val="FF0000"/>
                </a:solidFill>
              </a:rPr>
              <a:t>modesty</a:t>
            </a:r>
            <a:r>
              <a:rPr lang="fr-BE" dirty="0">
                <a:solidFill>
                  <a:srgbClr val="FF0000"/>
                </a:solidFill>
              </a:rPr>
              <a:t>…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4019DEB-461C-46FC-8173-F12091014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9094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441F49-A602-42A8-808C-EEEF8C867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A call for </a:t>
            </a:r>
            <a:r>
              <a:rPr lang="fr-BE" dirty="0" err="1"/>
              <a:t>modesty</a:t>
            </a:r>
            <a:r>
              <a:rPr lang="fr-BE" dirty="0"/>
              <a:t>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6B3A26-97E9-488F-A69D-9F49DE0B9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fr-BE" dirty="0" err="1"/>
              <a:t>Potentially</a:t>
            </a:r>
            <a:r>
              <a:rPr lang="fr-BE" dirty="0"/>
              <a:t> relevant </a:t>
            </a:r>
            <a:r>
              <a:rPr lang="fr-BE" dirty="0" err="1"/>
              <a:t>complementary</a:t>
            </a:r>
            <a:r>
              <a:rPr lang="fr-BE" dirty="0"/>
              <a:t> </a:t>
            </a:r>
            <a:r>
              <a:rPr lang="fr-BE" dirty="0" err="1"/>
              <a:t>enforcement</a:t>
            </a:r>
            <a:r>
              <a:rPr lang="fr-BE" dirty="0"/>
              <a:t> instrument</a:t>
            </a:r>
          </a:p>
          <a:p>
            <a:pPr lvl="1"/>
            <a:r>
              <a:rPr lang="fr-BE" dirty="0" err="1"/>
              <a:t>framework</a:t>
            </a:r>
            <a:r>
              <a:rPr lang="fr-BE" dirty="0"/>
              <a:t> conditions </a:t>
            </a:r>
            <a:r>
              <a:rPr lang="fr-BE" dirty="0" err="1"/>
              <a:t>need</a:t>
            </a:r>
            <a:r>
              <a:rPr lang="fr-BE" dirty="0"/>
              <a:t> to </a:t>
            </a:r>
            <a:r>
              <a:rPr lang="fr-BE" dirty="0" err="1"/>
              <a:t>be</a:t>
            </a:r>
            <a:r>
              <a:rPr lang="fr-BE" dirty="0"/>
              <a:t> set right</a:t>
            </a:r>
          </a:p>
          <a:p>
            <a:pPr lvl="1"/>
            <a:r>
              <a:rPr lang="fr-BE" dirty="0" err="1"/>
              <a:t>delicate</a:t>
            </a:r>
            <a:r>
              <a:rPr lang="fr-BE" dirty="0"/>
              <a:t> balance </a:t>
            </a:r>
            <a:r>
              <a:rPr lang="fr-BE" dirty="0" err="1"/>
              <a:t>between</a:t>
            </a:r>
            <a:r>
              <a:rPr lang="fr-BE" dirty="0"/>
              <a:t> </a:t>
            </a:r>
            <a:r>
              <a:rPr lang="fr-BE" dirty="0" err="1"/>
              <a:t>uncertainty</a:t>
            </a:r>
            <a:r>
              <a:rPr lang="fr-BE" dirty="0"/>
              <a:t> and ‘</a:t>
            </a:r>
            <a:r>
              <a:rPr lang="fr-BE" dirty="0" err="1"/>
              <a:t>regulatory</a:t>
            </a:r>
            <a:r>
              <a:rPr lang="fr-BE" dirty="0"/>
              <a:t> antitrust’</a:t>
            </a:r>
          </a:p>
          <a:p>
            <a:pPr lvl="1"/>
            <a:r>
              <a:rPr lang="fr-BE" dirty="0"/>
              <a:t>focus </a:t>
            </a:r>
            <a:r>
              <a:rPr lang="fr-BE" dirty="0" err="1"/>
              <a:t>needs</a:t>
            </a:r>
            <a:r>
              <a:rPr lang="fr-BE" dirty="0"/>
              <a:t> to </a:t>
            </a:r>
            <a:r>
              <a:rPr lang="fr-BE" dirty="0" err="1"/>
              <a:t>remain</a:t>
            </a:r>
            <a:r>
              <a:rPr lang="fr-BE" dirty="0"/>
              <a:t> on </a:t>
            </a:r>
            <a:r>
              <a:rPr lang="fr-BE" dirty="0" err="1"/>
              <a:t>whether</a:t>
            </a:r>
            <a:r>
              <a:rPr lang="fr-BE" dirty="0"/>
              <a:t> or not </a:t>
            </a:r>
            <a:r>
              <a:rPr lang="fr-BE" dirty="0" err="1"/>
              <a:t>competitive</a:t>
            </a:r>
            <a:r>
              <a:rPr lang="fr-BE" dirty="0"/>
              <a:t> </a:t>
            </a:r>
            <a:r>
              <a:rPr lang="fr-BE" dirty="0" err="1"/>
              <a:t>harm</a:t>
            </a:r>
            <a:r>
              <a:rPr lang="fr-BE" dirty="0"/>
              <a:t> </a:t>
            </a:r>
            <a:r>
              <a:rPr lang="fr-BE" dirty="0" err="1"/>
              <a:t>is</a:t>
            </a:r>
            <a:r>
              <a:rPr lang="fr-BE" dirty="0"/>
              <a:t> </a:t>
            </a:r>
            <a:r>
              <a:rPr lang="fr-BE" dirty="0" err="1"/>
              <a:t>done</a:t>
            </a:r>
            <a:r>
              <a:rPr lang="fr-BE" dirty="0"/>
              <a:t> and </a:t>
            </a:r>
            <a:r>
              <a:rPr lang="fr-BE" dirty="0" err="1"/>
              <a:t>whether</a:t>
            </a:r>
            <a:r>
              <a:rPr lang="fr-BE" dirty="0"/>
              <a:t> </a:t>
            </a:r>
            <a:r>
              <a:rPr lang="fr-BE" dirty="0" err="1"/>
              <a:t>efficiencies</a:t>
            </a:r>
            <a:r>
              <a:rPr lang="fr-BE" dirty="0"/>
              <a:t> can </a:t>
            </a:r>
            <a:r>
              <a:rPr lang="fr-BE" dirty="0" err="1"/>
              <a:t>take</a:t>
            </a:r>
            <a:r>
              <a:rPr lang="fr-BE" dirty="0"/>
              <a:t> place</a:t>
            </a:r>
          </a:p>
          <a:p>
            <a:pPr lvl="2"/>
            <a:r>
              <a:rPr lang="fr-BE" dirty="0" err="1"/>
              <a:t>same</a:t>
            </a:r>
            <a:r>
              <a:rPr lang="fr-BE" dirty="0"/>
              <a:t> </a:t>
            </a:r>
            <a:r>
              <a:rPr lang="fr-BE" dirty="0" err="1"/>
              <a:t>old</a:t>
            </a:r>
            <a:r>
              <a:rPr lang="fr-BE" dirty="0"/>
              <a:t> </a:t>
            </a:r>
            <a:r>
              <a:rPr lang="fr-BE" dirty="0" err="1"/>
              <a:t>fairness</a:t>
            </a:r>
            <a:r>
              <a:rPr lang="fr-BE" dirty="0"/>
              <a:t> and </a:t>
            </a:r>
            <a:r>
              <a:rPr lang="fr-BE" dirty="0" err="1"/>
              <a:t>competition</a:t>
            </a:r>
            <a:r>
              <a:rPr lang="fr-BE" dirty="0"/>
              <a:t> </a:t>
            </a:r>
            <a:r>
              <a:rPr lang="fr-BE" dirty="0" err="1"/>
              <a:t>law</a:t>
            </a:r>
            <a:r>
              <a:rPr lang="fr-BE" dirty="0"/>
              <a:t> goals </a:t>
            </a:r>
            <a:r>
              <a:rPr lang="fr-BE" dirty="0" err="1"/>
              <a:t>debate</a:t>
            </a:r>
            <a:endParaRPr lang="fr-BE" dirty="0"/>
          </a:p>
          <a:p>
            <a:pPr lvl="2"/>
            <a:r>
              <a:rPr lang="fr-BE" dirty="0" err="1"/>
              <a:t>sandboxes</a:t>
            </a:r>
            <a:r>
              <a:rPr lang="fr-BE" dirty="0"/>
              <a:t> </a:t>
            </a:r>
            <a:r>
              <a:rPr lang="fr-BE" dirty="0" err="1"/>
              <a:t>cannot</a:t>
            </a:r>
            <a:r>
              <a:rPr lang="fr-BE" dirty="0"/>
              <a:t> </a:t>
            </a:r>
            <a:r>
              <a:rPr lang="fr-BE" dirty="0" err="1"/>
              <a:t>be</a:t>
            </a:r>
            <a:r>
              <a:rPr lang="fr-BE" dirty="0"/>
              <a:t> </a:t>
            </a:r>
            <a:r>
              <a:rPr lang="fr-BE" dirty="0" err="1"/>
              <a:t>envisaged</a:t>
            </a:r>
            <a:r>
              <a:rPr lang="fr-BE" dirty="0"/>
              <a:t> </a:t>
            </a:r>
            <a:r>
              <a:rPr lang="fr-BE" dirty="0" err="1"/>
              <a:t>simply</a:t>
            </a:r>
            <a:r>
              <a:rPr lang="fr-BE" dirty="0"/>
              <a:t> to </a:t>
            </a:r>
            <a:r>
              <a:rPr lang="fr-BE" dirty="0" err="1"/>
              <a:t>disguise</a:t>
            </a:r>
            <a:r>
              <a:rPr lang="fr-BE" dirty="0"/>
              <a:t> the importance of </a:t>
            </a:r>
            <a:r>
              <a:rPr lang="fr-BE" dirty="0" err="1"/>
              <a:t>those</a:t>
            </a:r>
            <a:r>
              <a:rPr lang="fr-BE" dirty="0"/>
              <a:t> </a:t>
            </a:r>
            <a:r>
              <a:rPr lang="fr-BE" dirty="0" err="1"/>
              <a:t>debates</a:t>
            </a:r>
            <a:r>
              <a:rPr lang="fr-BE" dirty="0"/>
              <a:t>!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29646A3-3768-4D92-9548-2D5C3D9A4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4545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r>
              <a:rPr lang="fr-FR" sz="4000" b="1" dirty="0" err="1"/>
              <a:t>Thank</a:t>
            </a:r>
            <a:r>
              <a:rPr lang="fr-FR" sz="4000" b="1" dirty="0"/>
              <a:t> </a:t>
            </a:r>
            <a:r>
              <a:rPr lang="fr-FR" sz="4000" b="1" dirty="0" err="1"/>
              <a:t>you</a:t>
            </a:r>
            <a:r>
              <a:rPr lang="fr-FR" sz="4000" b="1" dirty="0"/>
              <a:t> for </a:t>
            </a:r>
            <a:r>
              <a:rPr lang="fr-FR" sz="4000" b="1" dirty="0" err="1"/>
              <a:t>your</a:t>
            </a:r>
            <a:r>
              <a:rPr lang="fr-FR" sz="4000" b="1" dirty="0"/>
              <a:t> attention!</a:t>
            </a:r>
          </a:p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r>
              <a:rPr lang="fr-FR" sz="4000" dirty="0"/>
              <a:t>pieter.vancleynenbreugel@uliege.be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2943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EF3370-5A23-42A3-A6CE-B3E97C12E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Overview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0A349A-2932-45EB-B857-FC781C693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BE" dirty="0" err="1"/>
              <a:t>Competition</a:t>
            </a:r>
            <a:r>
              <a:rPr lang="fr-BE" dirty="0"/>
              <a:t> </a:t>
            </a:r>
            <a:r>
              <a:rPr lang="fr-BE" dirty="0" err="1"/>
              <a:t>sandboxes</a:t>
            </a:r>
            <a:r>
              <a:rPr lang="fr-BE" dirty="0"/>
              <a:t>?</a:t>
            </a:r>
          </a:p>
          <a:p>
            <a:endParaRPr lang="fr-BE" dirty="0"/>
          </a:p>
          <a:p>
            <a:r>
              <a:rPr lang="fr-BE" dirty="0"/>
              <a:t>Promises and </a:t>
            </a:r>
            <a:r>
              <a:rPr lang="fr-BE" dirty="0" err="1"/>
              <a:t>pitfalls</a:t>
            </a:r>
            <a:r>
              <a:rPr lang="fr-BE" dirty="0"/>
              <a:t> of </a:t>
            </a:r>
            <a:r>
              <a:rPr lang="fr-BE" dirty="0" err="1"/>
              <a:t>sandboxes</a:t>
            </a:r>
            <a:r>
              <a:rPr lang="fr-BE" dirty="0"/>
              <a:t> as public </a:t>
            </a:r>
            <a:r>
              <a:rPr lang="fr-BE" dirty="0" err="1"/>
              <a:t>enforcement</a:t>
            </a:r>
            <a:r>
              <a:rPr lang="fr-BE" dirty="0"/>
              <a:t> instruments</a:t>
            </a:r>
          </a:p>
          <a:p>
            <a:endParaRPr lang="fr-BE" dirty="0"/>
          </a:p>
          <a:p>
            <a:r>
              <a:rPr lang="fr-BE" dirty="0" err="1"/>
              <a:t>Sandboxes</a:t>
            </a:r>
            <a:r>
              <a:rPr lang="fr-BE" dirty="0"/>
              <a:t>’ relevance for digital and </a:t>
            </a:r>
            <a:r>
              <a:rPr lang="fr-BE" dirty="0" err="1"/>
              <a:t>technology</a:t>
            </a:r>
            <a:r>
              <a:rPr lang="fr-BE" dirty="0"/>
              <a:t> </a:t>
            </a:r>
            <a:r>
              <a:rPr lang="fr-BE" dirty="0" err="1"/>
              <a:t>markets</a:t>
            </a:r>
            <a:r>
              <a:rPr lang="fr-BE" dirty="0"/>
              <a:t> (and </a:t>
            </a:r>
            <a:r>
              <a:rPr lang="fr-BE" dirty="0" err="1"/>
              <a:t>beyond</a:t>
            </a:r>
            <a:r>
              <a:rPr lang="fr-BE" dirty="0"/>
              <a:t>)?</a:t>
            </a:r>
          </a:p>
          <a:p>
            <a:endParaRPr lang="fr-BE" dirty="0"/>
          </a:p>
          <a:p>
            <a:r>
              <a:rPr lang="fr-BE" dirty="0"/>
              <a:t>A call for </a:t>
            </a:r>
            <a:r>
              <a:rPr lang="fr-BE" dirty="0" err="1"/>
              <a:t>modesty</a:t>
            </a:r>
            <a:r>
              <a:rPr lang="fr-BE" dirty="0"/>
              <a:t>…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4019DEB-461C-46FC-8173-F12091014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2067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EF3370-5A23-42A3-A6CE-B3E97C12E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Overview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0A349A-2932-45EB-B857-FC781C693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BE" dirty="0" err="1">
                <a:solidFill>
                  <a:srgbClr val="FF0000"/>
                </a:solidFill>
              </a:rPr>
              <a:t>Competition</a:t>
            </a:r>
            <a:r>
              <a:rPr lang="fr-BE" dirty="0">
                <a:solidFill>
                  <a:srgbClr val="FF0000"/>
                </a:solidFill>
              </a:rPr>
              <a:t> </a:t>
            </a:r>
            <a:r>
              <a:rPr lang="fr-BE" dirty="0" err="1">
                <a:solidFill>
                  <a:srgbClr val="FF0000"/>
                </a:solidFill>
              </a:rPr>
              <a:t>sandboxes</a:t>
            </a:r>
            <a:r>
              <a:rPr lang="fr-BE" dirty="0">
                <a:solidFill>
                  <a:srgbClr val="FF0000"/>
                </a:solidFill>
              </a:rPr>
              <a:t>?</a:t>
            </a:r>
          </a:p>
          <a:p>
            <a:endParaRPr lang="fr-BE" dirty="0"/>
          </a:p>
          <a:p>
            <a:r>
              <a:rPr lang="fr-BE" dirty="0"/>
              <a:t>Promises and </a:t>
            </a:r>
            <a:r>
              <a:rPr lang="fr-BE" dirty="0" err="1"/>
              <a:t>pitfalls</a:t>
            </a:r>
            <a:r>
              <a:rPr lang="fr-BE" dirty="0"/>
              <a:t> of </a:t>
            </a:r>
            <a:r>
              <a:rPr lang="fr-BE" dirty="0" err="1"/>
              <a:t>sandboxes</a:t>
            </a:r>
            <a:r>
              <a:rPr lang="fr-BE" dirty="0"/>
              <a:t> as public </a:t>
            </a:r>
            <a:r>
              <a:rPr lang="fr-BE" dirty="0" err="1"/>
              <a:t>enforcement</a:t>
            </a:r>
            <a:r>
              <a:rPr lang="fr-BE" dirty="0"/>
              <a:t> instruments</a:t>
            </a:r>
          </a:p>
          <a:p>
            <a:endParaRPr lang="fr-BE" dirty="0"/>
          </a:p>
          <a:p>
            <a:r>
              <a:rPr lang="fr-BE" dirty="0" err="1"/>
              <a:t>Sandboxes</a:t>
            </a:r>
            <a:r>
              <a:rPr lang="fr-BE" dirty="0"/>
              <a:t>’ relevance for digital and </a:t>
            </a:r>
            <a:r>
              <a:rPr lang="fr-BE" dirty="0" err="1"/>
              <a:t>technology</a:t>
            </a:r>
            <a:r>
              <a:rPr lang="fr-BE" dirty="0"/>
              <a:t> </a:t>
            </a:r>
            <a:r>
              <a:rPr lang="fr-BE" dirty="0" err="1"/>
              <a:t>markets</a:t>
            </a:r>
            <a:r>
              <a:rPr lang="fr-BE" dirty="0"/>
              <a:t>?</a:t>
            </a:r>
          </a:p>
          <a:p>
            <a:endParaRPr lang="fr-BE" dirty="0"/>
          </a:p>
          <a:p>
            <a:r>
              <a:rPr lang="fr-BE" dirty="0"/>
              <a:t>A call for </a:t>
            </a:r>
            <a:r>
              <a:rPr lang="fr-BE" dirty="0" err="1"/>
              <a:t>modesty</a:t>
            </a:r>
            <a:r>
              <a:rPr lang="fr-BE" dirty="0"/>
              <a:t>…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4019DEB-461C-46FC-8173-F12091014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1057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Sandboxes</a:t>
            </a:r>
            <a:r>
              <a:rPr lang="fr-BE" dirty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573216"/>
          </a:xfrm>
        </p:spPr>
        <p:txBody>
          <a:bodyPr>
            <a:normAutofit/>
          </a:bodyPr>
          <a:lstStyle/>
          <a:p>
            <a:r>
              <a:rPr lang="fr-BE" dirty="0"/>
              <a:t>Origins in the </a:t>
            </a:r>
            <a:r>
              <a:rPr lang="fr-BE" dirty="0" err="1"/>
              <a:t>field</a:t>
            </a:r>
            <a:r>
              <a:rPr lang="fr-BE" dirty="0"/>
              <a:t> of </a:t>
            </a:r>
            <a:r>
              <a:rPr lang="fr-BE" dirty="0" err="1"/>
              <a:t>financial</a:t>
            </a:r>
            <a:r>
              <a:rPr lang="fr-BE" dirty="0"/>
              <a:t> and fintech </a:t>
            </a:r>
            <a:r>
              <a:rPr lang="fr-BE" dirty="0" err="1"/>
              <a:t>regulation</a:t>
            </a:r>
            <a:r>
              <a:rPr lang="fr-BE" dirty="0"/>
              <a:t>: </a:t>
            </a:r>
            <a:r>
              <a:rPr lang="fr-BE" dirty="0" err="1"/>
              <a:t>regulatory</a:t>
            </a:r>
            <a:r>
              <a:rPr lang="fr-BE" dirty="0"/>
              <a:t> </a:t>
            </a:r>
            <a:r>
              <a:rPr lang="fr-BE" dirty="0" err="1"/>
              <a:t>sandboxes</a:t>
            </a:r>
            <a:endParaRPr lang="fr-BE" dirty="0"/>
          </a:p>
          <a:p>
            <a:pPr lvl="1"/>
            <a:endParaRPr lang="fr-BE" dirty="0"/>
          </a:p>
          <a:p>
            <a:pPr marL="457200" lvl="1" indent="0">
              <a:buNone/>
            </a:pPr>
            <a:endParaRPr lang="fr-BE" dirty="0"/>
          </a:p>
          <a:p>
            <a:pPr lvl="1"/>
            <a:endParaRPr lang="fr-BE" dirty="0"/>
          </a:p>
          <a:p>
            <a:pPr marL="457200" lvl="1" indent="0">
              <a:buNone/>
            </a:pP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4</a:t>
            </a:fld>
            <a:endParaRPr lang="nl-NL"/>
          </a:p>
        </p:txBody>
      </p:sp>
      <p:pic>
        <p:nvPicPr>
          <p:cNvPr id="5" name="Picture 4" descr="Image result for regulatory sandbox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6656" y="3356992"/>
            <a:ext cx="5651648" cy="273630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7308304" y="414908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www.bbva.com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490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142676-BEF7-45B8-912B-71D314F24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Sandboxes</a:t>
            </a:r>
            <a:r>
              <a:rPr lang="fr-BE" dirty="0"/>
              <a:t>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93AC129-1F19-451A-89F7-EAC81FDFE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lvl="1"/>
            <a:r>
              <a:rPr lang="fr-BE" i="1" dirty="0"/>
              <a:t>a priori</a:t>
            </a:r>
            <a:r>
              <a:rPr lang="fr-BE" dirty="0"/>
              <a:t> </a:t>
            </a:r>
            <a:r>
              <a:rPr lang="fr-BE" dirty="0" err="1"/>
              <a:t>unfit</a:t>
            </a:r>
            <a:r>
              <a:rPr lang="fr-BE" dirty="0"/>
              <a:t> for </a:t>
            </a:r>
            <a:r>
              <a:rPr lang="fr-BE" dirty="0" err="1"/>
              <a:t>competition</a:t>
            </a:r>
            <a:r>
              <a:rPr lang="fr-BE" dirty="0"/>
              <a:t> </a:t>
            </a:r>
            <a:r>
              <a:rPr lang="fr-BE" dirty="0" err="1"/>
              <a:t>law</a:t>
            </a:r>
            <a:r>
              <a:rPr lang="fr-BE" dirty="0"/>
              <a:t> </a:t>
            </a:r>
            <a:r>
              <a:rPr lang="fr-BE" dirty="0" err="1"/>
              <a:t>enforcement</a:t>
            </a:r>
            <a:endParaRPr lang="fr-BE" i="1" dirty="0"/>
          </a:p>
          <a:p>
            <a:pPr lvl="2"/>
            <a:r>
              <a:rPr lang="fr-BE" dirty="0" err="1"/>
              <a:t>requires</a:t>
            </a:r>
            <a:r>
              <a:rPr lang="fr-BE" dirty="0"/>
              <a:t> close interactions </a:t>
            </a:r>
            <a:r>
              <a:rPr lang="fr-BE" dirty="0" err="1"/>
              <a:t>with</a:t>
            </a:r>
            <a:r>
              <a:rPr lang="fr-BE" dirty="0"/>
              <a:t> </a:t>
            </a:r>
            <a:r>
              <a:rPr lang="fr-BE" dirty="0" err="1"/>
              <a:t>industry</a:t>
            </a:r>
            <a:r>
              <a:rPr lang="fr-BE" dirty="0"/>
              <a:t> to </a:t>
            </a:r>
            <a:r>
              <a:rPr lang="fr-BE" dirty="0" err="1"/>
              <a:t>see</a:t>
            </a:r>
            <a:r>
              <a:rPr lang="fr-BE" dirty="0"/>
              <a:t> </a:t>
            </a:r>
            <a:r>
              <a:rPr lang="fr-BE" dirty="0" err="1"/>
              <a:t>where</a:t>
            </a:r>
            <a:r>
              <a:rPr lang="fr-BE" dirty="0"/>
              <a:t> and how possible </a:t>
            </a:r>
            <a:r>
              <a:rPr lang="fr-BE" dirty="0" err="1"/>
              <a:t>sandbox</a:t>
            </a:r>
            <a:r>
              <a:rPr lang="fr-BE" dirty="0"/>
              <a:t> </a:t>
            </a:r>
            <a:r>
              <a:rPr lang="fr-BE" dirty="0" err="1"/>
              <a:t>approaches</a:t>
            </a:r>
            <a:r>
              <a:rPr lang="fr-BE" dirty="0"/>
              <a:t> can </a:t>
            </a:r>
            <a:r>
              <a:rPr lang="fr-BE" dirty="0" err="1"/>
              <a:t>emerge</a:t>
            </a:r>
            <a:endParaRPr lang="fr-BE" dirty="0"/>
          </a:p>
          <a:p>
            <a:pPr lvl="2"/>
            <a:r>
              <a:rPr lang="fr-BE" dirty="0"/>
              <a:t>in </a:t>
            </a:r>
            <a:r>
              <a:rPr lang="fr-BE" dirty="0" err="1"/>
              <a:t>competition</a:t>
            </a:r>
            <a:r>
              <a:rPr lang="fr-BE" dirty="0"/>
              <a:t> </a:t>
            </a:r>
            <a:r>
              <a:rPr lang="fr-BE" dirty="0" err="1"/>
              <a:t>law</a:t>
            </a:r>
            <a:r>
              <a:rPr lang="fr-BE" dirty="0"/>
              <a:t>: </a:t>
            </a:r>
            <a:r>
              <a:rPr lang="fr-BE" dirty="0" err="1"/>
              <a:t>governments</a:t>
            </a:r>
            <a:r>
              <a:rPr lang="fr-BE" dirty="0"/>
              <a:t> </a:t>
            </a:r>
            <a:r>
              <a:rPr lang="fr-BE" dirty="0" err="1"/>
              <a:t>favouring</a:t>
            </a:r>
            <a:r>
              <a:rPr lang="fr-BE" dirty="0"/>
              <a:t> certain </a:t>
            </a:r>
            <a:r>
              <a:rPr lang="fr-BE" dirty="0" err="1"/>
              <a:t>undertakings</a:t>
            </a:r>
            <a:r>
              <a:rPr lang="fr-BE" dirty="0"/>
              <a:t> (</a:t>
            </a:r>
            <a:r>
              <a:rPr lang="fr-BE" dirty="0" err="1"/>
              <a:t>Poncibo</a:t>
            </a:r>
            <a:r>
              <a:rPr lang="fr-BE" dirty="0"/>
              <a:t> and </a:t>
            </a:r>
            <a:r>
              <a:rPr lang="fr-BE" dirty="0" err="1"/>
              <a:t>Zoboli</a:t>
            </a:r>
            <a:r>
              <a:rPr lang="fr-BE" dirty="0"/>
              <a:t>)? </a:t>
            </a:r>
            <a:r>
              <a:rPr lang="fr-BE" dirty="0" err="1"/>
              <a:t>legally</a:t>
            </a:r>
            <a:r>
              <a:rPr lang="fr-BE" dirty="0"/>
              <a:t> </a:t>
            </a:r>
            <a:r>
              <a:rPr lang="fr-BE" dirty="0" err="1"/>
              <a:t>organised</a:t>
            </a:r>
            <a:r>
              <a:rPr lang="fr-BE" dirty="0"/>
              <a:t> abuses of dominance </a:t>
            </a:r>
            <a:r>
              <a:rPr lang="fr-BE" dirty="0" err="1"/>
              <a:t>become</a:t>
            </a:r>
            <a:r>
              <a:rPr lang="fr-BE" dirty="0"/>
              <a:t> reality…</a:t>
            </a:r>
            <a:endParaRPr lang="en-GB" dirty="0"/>
          </a:p>
          <a:p>
            <a:pPr lvl="1"/>
            <a:r>
              <a:rPr lang="fr-BE" i="1" dirty="0" err="1"/>
              <a:t>however</a:t>
            </a:r>
            <a:r>
              <a:rPr lang="fr-BE" dirty="0"/>
              <a:t>,</a:t>
            </a:r>
          </a:p>
          <a:p>
            <a:pPr lvl="2"/>
            <a:r>
              <a:rPr lang="fr-BE" dirty="0" err="1"/>
              <a:t>mutual</a:t>
            </a:r>
            <a:r>
              <a:rPr lang="fr-BE" dirty="0"/>
              <a:t> </a:t>
            </a:r>
            <a:r>
              <a:rPr lang="fr-BE" dirty="0" err="1"/>
              <a:t>learning</a:t>
            </a:r>
            <a:r>
              <a:rPr lang="fr-BE" dirty="0"/>
              <a:t> </a:t>
            </a:r>
            <a:r>
              <a:rPr lang="fr-BE" dirty="0" err="1"/>
              <a:t>tool</a:t>
            </a:r>
            <a:r>
              <a:rPr lang="fr-BE" dirty="0"/>
              <a:t> in the face of </a:t>
            </a:r>
            <a:r>
              <a:rPr lang="fr-BE" dirty="0" err="1"/>
              <a:t>risks</a:t>
            </a:r>
            <a:r>
              <a:rPr lang="fr-BE" dirty="0"/>
              <a:t> and </a:t>
            </a:r>
            <a:r>
              <a:rPr lang="fr-BE" dirty="0" err="1"/>
              <a:t>uncertainties</a:t>
            </a:r>
            <a:endParaRPr lang="fr-BE" dirty="0"/>
          </a:p>
          <a:p>
            <a:pPr lvl="3"/>
            <a:r>
              <a:rPr lang="fr-BE" dirty="0" err="1"/>
              <a:t>algorithms</a:t>
            </a:r>
            <a:r>
              <a:rPr lang="fr-BE" dirty="0"/>
              <a:t> </a:t>
            </a:r>
            <a:r>
              <a:rPr lang="fr-BE" dirty="0" err="1"/>
              <a:t>having</a:t>
            </a:r>
            <a:r>
              <a:rPr lang="fr-BE" dirty="0"/>
              <a:t> </a:t>
            </a:r>
            <a:r>
              <a:rPr lang="fr-BE" dirty="0" err="1"/>
              <a:t>unexplored</a:t>
            </a:r>
            <a:r>
              <a:rPr lang="fr-BE" dirty="0"/>
              <a:t> </a:t>
            </a:r>
            <a:r>
              <a:rPr lang="fr-BE" dirty="0" err="1"/>
              <a:t>learning</a:t>
            </a:r>
            <a:r>
              <a:rPr lang="fr-BE" dirty="0"/>
              <a:t> </a:t>
            </a:r>
            <a:r>
              <a:rPr lang="fr-BE" dirty="0" err="1"/>
              <a:t>potential</a:t>
            </a:r>
            <a:r>
              <a:rPr lang="fr-BE" dirty="0"/>
              <a:t>?</a:t>
            </a:r>
          </a:p>
          <a:p>
            <a:pPr lvl="3"/>
            <a:r>
              <a:rPr lang="fr-BE" dirty="0"/>
              <a:t>impact of </a:t>
            </a:r>
            <a:r>
              <a:rPr lang="fr-BE" dirty="0" err="1"/>
              <a:t>sustainability</a:t>
            </a:r>
            <a:r>
              <a:rPr lang="fr-BE" dirty="0"/>
              <a:t> arrangements on </a:t>
            </a:r>
            <a:r>
              <a:rPr lang="fr-BE" dirty="0" err="1"/>
              <a:t>markets</a:t>
            </a:r>
            <a:r>
              <a:rPr lang="fr-BE"/>
              <a:t> and </a:t>
            </a:r>
            <a:r>
              <a:rPr lang="fr-BE" dirty="0" err="1"/>
              <a:t>market</a:t>
            </a:r>
            <a:r>
              <a:rPr lang="fr-BE" dirty="0"/>
              <a:t> conditions?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88DB9DD-0C84-4304-BA5E-04ED3BB40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5240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EF3370-5A23-42A3-A6CE-B3E97C12E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Overview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0A349A-2932-45EB-B857-FC781C693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BE" dirty="0" err="1"/>
              <a:t>Competition</a:t>
            </a:r>
            <a:r>
              <a:rPr lang="fr-BE" dirty="0"/>
              <a:t> </a:t>
            </a:r>
            <a:r>
              <a:rPr lang="fr-BE" dirty="0" err="1"/>
              <a:t>sandboxes</a:t>
            </a:r>
            <a:r>
              <a:rPr lang="fr-BE" dirty="0"/>
              <a:t>?</a:t>
            </a:r>
          </a:p>
          <a:p>
            <a:endParaRPr lang="fr-BE" dirty="0"/>
          </a:p>
          <a:p>
            <a:r>
              <a:rPr lang="fr-BE" dirty="0">
                <a:solidFill>
                  <a:srgbClr val="FF0000"/>
                </a:solidFill>
              </a:rPr>
              <a:t>Promises and </a:t>
            </a:r>
            <a:r>
              <a:rPr lang="fr-BE" dirty="0" err="1">
                <a:solidFill>
                  <a:srgbClr val="FF0000"/>
                </a:solidFill>
              </a:rPr>
              <a:t>pitfalls</a:t>
            </a:r>
            <a:r>
              <a:rPr lang="fr-BE" dirty="0">
                <a:solidFill>
                  <a:srgbClr val="FF0000"/>
                </a:solidFill>
              </a:rPr>
              <a:t> of </a:t>
            </a:r>
            <a:r>
              <a:rPr lang="fr-BE" dirty="0" err="1">
                <a:solidFill>
                  <a:srgbClr val="FF0000"/>
                </a:solidFill>
              </a:rPr>
              <a:t>sandboxes</a:t>
            </a:r>
            <a:r>
              <a:rPr lang="fr-BE" dirty="0">
                <a:solidFill>
                  <a:srgbClr val="FF0000"/>
                </a:solidFill>
              </a:rPr>
              <a:t> as public </a:t>
            </a:r>
            <a:r>
              <a:rPr lang="fr-BE" dirty="0" err="1">
                <a:solidFill>
                  <a:srgbClr val="FF0000"/>
                </a:solidFill>
              </a:rPr>
              <a:t>enforcement</a:t>
            </a:r>
            <a:r>
              <a:rPr lang="fr-BE" dirty="0">
                <a:solidFill>
                  <a:srgbClr val="FF0000"/>
                </a:solidFill>
              </a:rPr>
              <a:t> instruments</a:t>
            </a:r>
          </a:p>
          <a:p>
            <a:endParaRPr lang="fr-BE" dirty="0"/>
          </a:p>
          <a:p>
            <a:r>
              <a:rPr lang="fr-BE" dirty="0" err="1"/>
              <a:t>Sandboxes</a:t>
            </a:r>
            <a:r>
              <a:rPr lang="fr-BE" dirty="0"/>
              <a:t>’ relevance for digital and </a:t>
            </a:r>
            <a:r>
              <a:rPr lang="fr-BE" dirty="0" err="1"/>
              <a:t>technology</a:t>
            </a:r>
            <a:r>
              <a:rPr lang="fr-BE" dirty="0"/>
              <a:t> </a:t>
            </a:r>
            <a:r>
              <a:rPr lang="fr-BE" dirty="0" err="1"/>
              <a:t>markets</a:t>
            </a:r>
            <a:r>
              <a:rPr lang="fr-BE" dirty="0"/>
              <a:t>?</a:t>
            </a:r>
          </a:p>
          <a:p>
            <a:endParaRPr lang="fr-BE" dirty="0"/>
          </a:p>
          <a:p>
            <a:r>
              <a:rPr lang="fr-BE" dirty="0"/>
              <a:t>A </a:t>
            </a:r>
            <a:r>
              <a:rPr lang="fr-BE" dirty="0" err="1"/>
              <a:t>modest</a:t>
            </a:r>
            <a:r>
              <a:rPr lang="fr-BE" dirty="0"/>
              <a:t> </a:t>
            </a:r>
            <a:r>
              <a:rPr lang="fr-BE" dirty="0" err="1"/>
              <a:t>proposal</a:t>
            </a:r>
            <a:r>
              <a:rPr lang="fr-BE" dirty="0"/>
              <a:t>…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4019DEB-461C-46FC-8173-F12091014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1484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151600-B0E8-4E2F-BF1B-9A204B615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Promises and </a:t>
            </a:r>
            <a:r>
              <a:rPr lang="fr-BE" dirty="0" err="1"/>
              <a:t>pitfalls</a:t>
            </a:r>
            <a:endParaRPr lang="fr-BE" dirty="0"/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295882BA-AF22-42B8-A22E-828C902C18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2560770"/>
              </p:ext>
            </p:extLst>
          </p:nvPr>
        </p:nvGraphicFramePr>
        <p:xfrm>
          <a:off x="251520" y="1315790"/>
          <a:ext cx="8640960" cy="50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val="4109062392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1007687943"/>
                    </a:ext>
                  </a:extLst>
                </a:gridCol>
              </a:tblGrid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Promises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err="1"/>
                        <a:t>Pitfalls</a:t>
                      </a:r>
                      <a:endParaRPr lang="fr-BE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0432369"/>
                  </a:ext>
                </a:extLst>
              </a:tr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soft </a:t>
                      </a:r>
                      <a:r>
                        <a:rPr lang="fr-BE" dirty="0" err="1"/>
                        <a:t>interventionist</a:t>
                      </a:r>
                      <a:r>
                        <a:rPr lang="fr-BE" dirty="0"/>
                        <a:t> ‘</a:t>
                      </a:r>
                      <a:r>
                        <a:rPr lang="fr-BE" dirty="0" err="1"/>
                        <a:t>interim</a:t>
                      </a:r>
                      <a:r>
                        <a:rPr lang="fr-BE" dirty="0"/>
                        <a:t> </a:t>
                      </a:r>
                      <a:r>
                        <a:rPr lang="fr-BE" dirty="0" err="1"/>
                        <a:t>measure</a:t>
                      </a:r>
                      <a:r>
                        <a:rPr lang="fr-BE" dirty="0"/>
                        <a:t>’ </a:t>
                      </a:r>
                      <a:r>
                        <a:rPr lang="fr-BE" dirty="0" err="1"/>
                        <a:t>permitted</a:t>
                      </a:r>
                      <a:r>
                        <a:rPr lang="fr-BE" dirty="0"/>
                        <a:t> in public </a:t>
                      </a:r>
                      <a:r>
                        <a:rPr lang="fr-BE" dirty="0" err="1"/>
                        <a:t>enforcement</a:t>
                      </a:r>
                      <a:r>
                        <a:rPr lang="fr-BE" dirty="0"/>
                        <a:t> </a:t>
                      </a:r>
                      <a:r>
                        <a:rPr lang="fr-BE" dirty="0" err="1"/>
                        <a:t>procedures</a:t>
                      </a:r>
                      <a:endParaRPr lang="fr-B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exemption/notification </a:t>
                      </a:r>
                      <a:r>
                        <a:rPr lang="fr-BE" dirty="0" err="1"/>
                        <a:t>mechanism</a:t>
                      </a:r>
                      <a:r>
                        <a:rPr lang="fr-BE" dirty="0"/>
                        <a:t> in </a:t>
                      </a:r>
                      <a:r>
                        <a:rPr lang="fr-BE" dirty="0" err="1"/>
                        <a:t>disguise</a:t>
                      </a:r>
                      <a:endParaRPr lang="fr-BE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5889912"/>
                  </a:ext>
                </a:extLst>
              </a:tr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fr-BE" dirty="0" err="1"/>
                        <a:t>mutual</a:t>
                      </a:r>
                      <a:r>
                        <a:rPr lang="fr-BE" dirty="0"/>
                        <a:t> </a:t>
                      </a:r>
                      <a:r>
                        <a:rPr lang="fr-BE" dirty="0" err="1"/>
                        <a:t>learning</a:t>
                      </a:r>
                      <a:r>
                        <a:rPr lang="fr-BE" dirty="0"/>
                        <a:t> </a:t>
                      </a:r>
                      <a:r>
                        <a:rPr lang="fr-BE" dirty="0" err="1"/>
                        <a:t>tool</a:t>
                      </a:r>
                      <a:endParaRPr lang="fr-B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err="1"/>
                        <a:t>lack</a:t>
                      </a:r>
                      <a:r>
                        <a:rPr lang="fr-BE" dirty="0"/>
                        <a:t> of confidence and </a:t>
                      </a:r>
                      <a:r>
                        <a:rPr lang="fr-BE" dirty="0" err="1"/>
                        <a:t>risk</a:t>
                      </a:r>
                      <a:r>
                        <a:rPr lang="fr-BE" dirty="0"/>
                        <a:t> of </a:t>
                      </a:r>
                      <a:r>
                        <a:rPr lang="fr-BE" dirty="0" err="1"/>
                        <a:t>outsmarting</a:t>
                      </a:r>
                      <a:r>
                        <a:rPr lang="fr-BE" dirty="0"/>
                        <a:t> </a:t>
                      </a:r>
                      <a:r>
                        <a:rPr lang="fr-BE" dirty="0" err="1"/>
                        <a:t>enforcement</a:t>
                      </a:r>
                      <a:r>
                        <a:rPr lang="fr-BE" dirty="0"/>
                        <a:t> </a:t>
                      </a:r>
                      <a:r>
                        <a:rPr lang="fr-BE" dirty="0" err="1"/>
                        <a:t>agencies</a:t>
                      </a:r>
                      <a:endParaRPr lang="fr-BE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0445638"/>
                  </a:ext>
                </a:extLst>
              </a:tr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ex ante </a:t>
                      </a:r>
                      <a:r>
                        <a:rPr lang="fr-BE" dirty="0" err="1"/>
                        <a:t>predictability</a:t>
                      </a:r>
                      <a:r>
                        <a:rPr lang="fr-BE" dirty="0"/>
                        <a:t> – </a:t>
                      </a:r>
                      <a:r>
                        <a:rPr lang="fr-BE" dirty="0" err="1"/>
                        <a:t>legal</a:t>
                      </a:r>
                      <a:r>
                        <a:rPr lang="fr-BE" dirty="0"/>
                        <a:t> </a:t>
                      </a:r>
                      <a:r>
                        <a:rPr lang="fr-BE" dirty="0" err="1"/>
                        <a:t>certainty</a:t>
                      </a:r>
                      <a:r>
                        <a:rPr lang="fr-BE" dirty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err="1"/>
                        <a:t>insufficiently</a:t>
                      </a:r>
                      <a:r>
                        <a:rPr lang="fr-BE" dirty="0"/>
                        <a:t> </a:t>
                      </a:r>
                      <a:r>
                        <a:rPr lang="fr-BE" dirty="0" err="1"/>
                        <a:t>developed</a:t>
                      </a:r>
                      <a:r>
                        <a:rPr lang="fr-BE" dirty="0"/>
                        <a:t> </a:t>
                      </a:r>
                      <a:r>
                        <a:rPr lang="fr-BE" dirty="0" err="1"/>
                        <a:t>access</a:t>
                      </a:r>
                      <a:r>
                        <a:rPr lang="fr-BE" dirty="0"/>
                        <a:t> and </a:t>
                      </a:r>
                      <a:r>
                        <a:rPr lang="fr-BE" dirty="0" err="1"/>
                        <a:t>operation</a:t>
                      </a:r>
                      <a:r>
                        <a:rPr lang="fr-BE" dirty="0"/>
                        <a:t> conditions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8294690"/>
                  </a:ext>
                </a:extLst>
              </a:tr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fr-BE" dirty="0" err="1"/>
                        <a:t>temporary</a:t>
                      </a:r>
                      <a:r>
                        <a:rPr lang="fr-BE" dirty="0"/>
                        <a:t> or </a:t>
                      </a:r>
                      <a:r>
                        <a:rPr lang="fr-BE" dirty="0" err="1"/>
                        <a:t>conditional</a:t>
                      </a:r>
                      <a:r>
                        <a:rPr lang="fr-BE" dirty="0"/>
                        <a:t> limitation of </a:t>
                      </a:r>
                      <a:r>
                        <a:rPr lang="fr-BE" dirty="0" err="1"/>
                        <a:t>liability</a:t>
                      </a:r>
                      <a:endParaRPr lang="fr-B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err="1"/>
                        <a:t>disturbing</a:t>
                      </a:r>
                      <a:r>
                        <a:rPr lang="fr-BE" dirty="0"/>
                        <a:t> impact on </a:t>
                      </a:r>
                      <a:r>
                        <a:rPr lang="fr-BE" dirty="0" err="1"/>
                        <a:t>existing</a:t>
                      </a:r>
                      <a:r>
                        <a:rPr lang="fr-BE" dirty="0"/>
                        <a:t> </a:t>
                      </a:r>
                      <a:r>
                        <a:rPr lang="fr-BE" dirty="0" err="1"/>
                        <a:t>regulatory</a:t>
                      </a:r>
                      <a:r>
                        <a:rPr lang="fr-BE" dirty="0"/>
                        <a:t> and (public and </a:t>
                      </a:r>
                      <a:r>
                        <a:rPr lang="fr-BE" dirty="0" err="1"/>
                        <a:t>private</a:t>
                      </a:r>
                      <a:r>
                        <a:rPr lang="fr-BE" dirty="0"/>
                        <a:t>) </a:t>
                      </a:r>
                      <a:r>
                        <a:rPr lang="fr-BE" dirty="0" err="1"/>
                        <a:t>enforcement</a:t>
                      </a:r>
                      <a:r>
                        <a:rPr lang="fr-BE" dirty="0"/>
                        <a:t> </a:t>
                      </a:r>
                      <a:r>
                        <a:rPr lang="fr-BE" dirty="0" err="1"/>
                        <a:t>features</a:t>
                      </a:r>
                      <a:r>
                        <a:rPr lang="fr-BE" dirty="0"/>
                        <a:t> + DMA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861873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9278C03-AABA-4703-AAC7-4658686F4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9139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EF3370-5A23-42A3-A6CE-B3E97C12E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Overview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0A349A-2932-45EB-B857-FC781C693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BE" dirty="0" err="1"/>
              <a:t>Competition</a:t>
            </a:r>
            <a:r>
              <a:rPr lang="fr-BE" dirty="0"/>
              <a:t> </a:t>
            </a:r>
            <a:r>
              <a:rPr lang="fr-BE" dirty="0" err="1"/>
              <a:t>sandboxes</a:t>
            </a:r>
            <a:r>
              <a:rPr lang="fr-BE" dirty="0"/>
              <a:t>?</a:t>
            </a:r>
          </a:p>
          <a:p>
            <a:endParaRPr lang="fr-BE" dirty="0"/>
          </a:p>
          <a:p>
            <a:r>
              <a:rPr lang="fr-BE" dirty="0"/>
              <a:t>Promises and </a:t>
            </a:r>
            <a:r>
              <a:rPr lang="fr-BE" dirty="0" err="1"/>
              <a:t>pitfalls</a:t>
            </a:r>
            <a:r>
              <a:rPr lang="fr-BE" dirty="0"/>
              <a:t> of </a:t>
            </a:r>
            <a:r>
              <a:rPr lang="fr-BE" dirty="0" err="1"/>
              <a:t>sandboxes</a:t>
            </a:r>
            <a:r>
              <a:rPr lang="fr-BE" dirty="0"/>
              <a:t> as public </a:t>
            </a:r>
            <a:r>
              <a:rPr lang="fr-BE" dirty="0" err="1"/>
              <a:t>enforcement</a:t>
            </a:r>
            <a:r>
              <a:rPr lang="fr-BE" dirty="0"/>
              <a:t> instruments</a:t>
            </a:r>
          </a:p>
          <a:p>
            <a:endParaRPr lang="fr-BE" dirty="0"/>
          </a:p>
          <a:p>
            <a:r>
              <a:rPr lang="fr-BE" dirty="0" err="1">
                <a:solidFill>
                  <a:srgbClr val="FF0000"/>
                </a:solidFill>
              </a:rPr>
              <a:t>Sandboxes</a:t>
            </a:r>
            <a:r>
              <a:rPr lang="fr-BE" dirty="0">
                <a:solidFill>
                  <a:srgbClr val="FF0000"/>
                </a:solidFill>
              </a:rPr>
              <a:t>’ relevance for digital and </a:t>
            </a:r>
            <a:r>
              <a:rPr lang="fr-BE" dirty="0" err="1">
                <a:solidFill>
                  <a:srgbClr val="FF0000"/>
                </a:solidFill>
              </a:rPr>
              <a:t>technology</a:t>
            </a:r>
            <a:r>
              <a:rPr lang="fr-BE" dirty="0">
                <a:solidFill>
                  <a:srgbClr val="FF0000"/>
                </a:solidFill>
              </a:rPr>
              <a:t> </a:t>
            </a:r>
            <a:r>
              <a:rPr lang="fr-BE" dirty="0" err="1">
                <a:solidFill>
                  <a:srgbClr val="FF0000"/>
                </a:solidFill>
              </a:rPr>
              <a:t>markets</a:t>
            </a:r>
            <a:r>
              <a:rPr lang="fr-BE" dirty="0">
                <a:solidFill>
                  <a:srgbClr val="FF0000"/>
                </a:solidFill>
              </a:rPr>
              <a:t> (and </a:t>
            </a:r>
            <a:r>
              <a:rPr lang="fr-BE" dirty="0" err="1">
                <a:solidFill>
                  <a:srgbClr val="FF0000"/>
                </a:solidFill>
              </a:rPr>
              <a:t>beyond</a:t>
            </a:r>
            <a:r>
              <a:rPr lang="fr-BE" dirty="0">
                <a:solidFill>
                  <a:srgbClr val="FF0000"/>
                </a:solidFill>
              </a:rPr>
              <a:t>)?</a:t>
            </a:r>
          </a:p>
          <a:p>
            <a:endParaRPr lang="fr-BE" dirty="0"/>
          </a:p>
          <a:p>
            <a:r>
              <a:rPr lang="fr-BE" dirty="0"/>
              <a:t>A call for </a:t>
            </a:r>
            <a:r>
              <a:rPr lang="fr-BE" dirty="0" err="1"/>
              <a:t>modesty</a:t>
            </a:r>
            <a:r>
              <a:rPr lang="fr-BE" dirty="0"/>
              <a:t>…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4019DEB-461C-46FC-8173-F12091014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0175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CD061D-6244-46AA-8A5F-94D3BADCD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Relevance for digital and </a:t>
            </a:r>
            <a:r>
              <a:rPr lang="fr-BE" dirty="0" err="1"/>
              <a:t>technology</a:t>
            </a:r>
            <a:r>
              <a:rPr lang="fr-BE" dirty="0"/>
              <a:t> </a:t>
            </a:r>
            <a:r>
              <a:rPr lang="fr-BE" dirty="0" err="1"/>
              <a:t>markets</a:t>
            </a:r>
            <a:r>
              <a:rPr lang="fr-BE" dirty="0"/>
              <a:t> (and </a:t>
            </a:r>
            <a:r>
              <a:rPr lang="fr-BE" dirty="0" err="1"/>
              <a:t>beyond</a:t>
            </a:r>
            <a:r>
              <a:rPr lang="fr-BE" dirty="0"/>
              <a:t>?)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1E1BE0-27C2-4A18-869B-334F4D4F6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fr-BE" dirty="0"/>
              <a:t>direct relevance in </a:t>
            </a:r>
            <a:r>
              <a:rPr lang="fr-BE" dirty="0" err="1"/>
              <a:t>very</a:t>
            </a:r>
            <a:r>
              <a:rPr lang="fr-BE" dirty="0"/>
              <a:t> </a:t>
            </a:r>
            <a:r>
              <a:rPr lang="fr-BE" dirty="0" err="1"/>
              <a:t>narrow</a:t>
            </a:r>
            <a:r>
              <a:rPr lang="fr-BE" dirty="0"/>
              <a:t> and </a:t>
            </a:r>
            <a:r>
              <a:rPr lang="fr-BE" dirty="0" err="1"/>
              <a:t>specific</a:t>
            </a:r>
            <a:r>
              <a:rPr lang="fr-BE" dirty="0"/>
              <a:t> digital </a:t>
            </a:r>
            <a:r>
              <a:rPr lang="fr-BE" dirty="0" err="1"/>
              <a:t>market</a:t>
            </a:r>
            <a:r>
              <a:rPr lang="fr-BE" dirty="0"/>
              <a:t> arrangements and conditions </a:t>
            </a:r>
            <a:r>
              <a:rPr lang="fr-BE" dirty="0" err="1"/>
              <a:t>transcending</a:t>
            </a:r>
            <a:r>
              <a:rPr lang="fr-BE" dirty="0"/>
              <a:t> </a:t>
            </a:r>
            <a:r>
              <a:rPr lang="fr-BE" dirty="0" err="1"/>
              <a:t>human</a:t>
            </a:r>
            <a:r>
              <a:rPr lang="fr-BE" dirty="0"/>
              <a:t> control </a:t>
            </a:r>
            <a:r>
              <a:rPr lang="fr-BE" dirty="0" err="1"/>
              <a:t>possibilities</a:t>
            </a:r>
            <a:endParaRPr lang="fr-BE" dirty="0"/>
          </a:p>
          <a:p>
            <a:pPr lvl="1"/>
            <a:r>
              <a:rPr lang="fr-BE" dirty="0"/>
              <a:t>(future) </a:t>
            </a:r>
            <a:r>
              <a:rPr lang="fr-BE" dirty="0" err="1"/>
              <a:t>algorithmic</a:t>
            </a:r>
            <a:r>
              <a:rPr lang="fr-BE" dirty="0"/>
              <a:t> collusion</a:t>
            </a:r>
          </a:p>
          <a:p>
            <a:pPr lvl="1"/>
            <a:r>
              <a:rPr lang="fr-BE" dirty="0" err="1"/>
              <a:t>algorithmic</a:t>
            </a:r>
            <a:r>
              <a:rPr lang="fr-BE" dirty="0"/>
              <a:t> </a:t>
            </a:r>
            <a:r>
              <a:rPr lang="fr-BE" dirty="0" err="1"/>
              <a:t>price</a:t>
            </a:r>
            <a:r>
              <a:rPr lang="fr-BE" dirty="0"/>
              <a:t> discrimination </a:t>
            </a:r>
            <a:r>
              <a:rPr lang="fr-BE" dirty="0" err="1"/>
              <a:t>strategies</a:t>
            </a:r>
            <a:r>
              <a:rPr lang="fr-BE" dirty="0"/>
              <a:t> </a:t>
            </a:r>
          </a:p>
          <a:p>
            <a:pPr lvl="1"/>
            <a:r>
              <a:rPr lang="fr-BE" dirty="0"/>
              <a:t>data </a:t>
            </a:r>
            <a:r>
              <a:rPr lang="fr-BE" dirty="0" err="1"/>
              <a:t>portability</a:t>
            </a:r>
            <a:endParaRPr lang="fr-BE" dirty="0"/>
          </a:p>
          <a:p>
            <a:endParaRPr lang="fr-BE" dirty="0"/>
          </a:p>
          <a:p>
            <a:r>
              <a:rPr lang="fr-BE" dirty="0"/>
              <a:t>‘</a:t>
            </a:r>
            <a:r>
              <a:rPr lang="fr-BE" dirty="0" err="1"/>
              <a:t>less</a:t>
            </a:r>
            <a:r>
              <a:rPr lang="fr-BE" dirty="0"/>
              <a:t> direct’ relevance in </a:t>
            </a:r>
            <a:r>
              <a:rPr lang="fr-BE" dirty="0" err="1"/>
              <a:t>other</a:t>
            </a:r>
            <a:r>
              <a:rPr lang="fr-BE" dirty="0"/>
              <a:t>, </a:t>
            </a:r>
            <a:r>
              <a:rPr lang="fr-BE" dirty="0" err="1"/>
              <a:t>uncertain</a:t>
            </a:r>
            <a:r>
              <a:rPr lang="fr-BE" dirty="0"/>
              <a:t>, but more </a:t>
            </a:r>
            <a:r>
              <a:rPr lang="fr-BE" dirty="0" err="1"/>
              <a:t>humanly</a:t>
            </a:r>
            <a:r>
              <a:rPr lang="fr-BE" dirty="0"/>
              <a:t> </a:t>
            </a:r>
            <a:r>
              <a:rPr lang="fr-BE" dirty="0" err="1"/>
              <a:t>steered</a:t>
            </a:r>
            <a:r>
              <a:rPr lang="fr-BE" dirty="0"/>
              <a:t> practices</a:t>
            </a:r>
          </a:p>
          <a:p>
            <a:pPr lvl="1"/>
            <a:r>
              <a:rPr lang="fr-BE" dirty="0"/>
              <a:t>digital </a:t>
            </a:r>
            <a:r>
              <a:rPr lang="fr-BE" dirty="0" err="1"/>
              <a:t>markets</a:t>
            </a:r>
            <a:r>
              <a:rPr lang="fr-BE" dirty="0"/>
              <a:t> </a:t>
            </a:r>
            <a:r>
              <a:rPr lang="fr-BE" dirty="0" err="1"/>
              <a:t>regulation</a:t>
            </a:r>
            <a:r>
              <a:rPr lang="fr-BE" dirty="0"/>
              <a:t> (</a:t>
            </a:r>
            <a:r>
              <a:rPr lang="fr-BE" dirty="0" err="1"/>
              <a:t>see</a:t>
            </a:r>
            <a:r>
              <a:rPr lang="fr-BE" dirty="0"/>
              <a:t> </a:t>
            </a:r>
            <a:r>
              <a:rPr lang="fr-BE" dirty="0" err="1"/>
              <a:t>again</a:t>
            </a:r>
            <a:r>
              <a:rPr lang="fr-BE" dirty="0"/>
              <a:t>, </a:t>
            </a:r>
            <a:r>
              <a:rPr lang="fr-BE" dirty="0" err="1"/>
              <a:t>Poncibo</a:t>
            </a:r>
            <a:r>
              <a:rPr lang="fr-BE" dirty="0"/>
              <a:t> and </a:t>
            </a:r>
            <a:r>
              <a:rPr lang="fr-BE"/>
              <a:t>Zoboli)</a:t>
            </a:r>
            <a:endParaRPr lang="fr-BE" dirty="0"/>
          </a:p>
          <a:p>
            <a:pPr lvl="1"/>
            <a:r>
              <a:rPr lang="fr-BE" dirty="0"/>
              <a:t>more </a:t>
            </a:r>
            <a:r>
              <a:rPr lang="fr-BE" dirty="0" err="1"/>
              <a:t>general</a:t>
            </a:r>
            <a:r>
              <a:rPr lang="fr-BE" dirty="0"/>
              <a:t> </a:t>
            </a:r>
            <a:r>
              <a:rPr lang="fr-BE" dirty="0" err="1"/>
              <a:t>sustainability</a:t>
            </a:r>
            <a:r>
              <a:rPr lang="fr-BE" dirty="0"/>
              <a:t> objectives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6FFB56C-BF67-467B-9F01-1DDB7182B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1178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72893</TotalTime>
  <Words>502</Words>
  <Application>Microsoft Office PowerPoint</Application>
  <PresentationFormat>Affichage à l'écran (4:3)</PresentationFormat>
  <Paragraphs>102</Paragraphs>
  <Slides>12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Competition ‘sandboxes’: by-design enforcement tools to promote fairness, accessibility and sustainability in EU digital and technology markets?</vt:lpstr>
      <vt:lpstr>Overview</vt:lpstr>
      <vt:lpstr>Overview</vt:lpstr>
      <vt:lpstr>Sandboxes?</vt:lpstr>
      <vt:lpstr>Sandboxes?</vt:lpstr>
      <vt:lpstr>Overview</vt:lpstr>
      <vt:lpstr>Promises and pitfalls</vt:lpstr>
      <vt:lpstr>Overview</vt:lpstr>
      <vt:lpstr>Relevance for digital and technology markets (and beyond?)</vt:lpstr>
      <vt:lpstr>Overview</vt:lpstr>
      <vt:lpstr>A call for modesty…</vt:lpstr>
      <vt:lpstr>Présentation PowerPoint</vt:lpstr>
    </vt:vector>
  </TitlesOfParts>
  <Company>K.U.Leuven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Compliance in EU antitrust law</dc:title>
  <dc:creator>Pieter Van Cleynenbreugel</dc:creator>
  <cp:lastModifiedBy>Reviewer</cp:lastModifiedBy>
  <cp:revision>1206</cp:revision>
  <cp:lastPrinted>2024-03-08T14:44:44Z</cp:lastPrinted>
  <dcterms:created xsi:type="dcterms:W3CDTF">2014-10-20T14:43:26Z</dcterms:created>
  <dcterms:modified xsi:type="dcterms:W3CDTF">2024-04-05T12:53:43Z</dcterms:modified>
</cp:coreProperties>
</file>