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506" r:id="rId3"/>
    <p:sldId id="508" r:id="rId4"/>
    <p:sldId id="510" r:id="rId5"/>
    <p:sldId id="513" r:id="rId6"/>
    <p:sldId id="514" r:id="rId7"/>
    <p:sldId id="528" r:id="rId8"/>
    <p:sldId id="511" r:id="rId9"/>
    <p:sldId id="520" r:id="rId10"/>
    <p:sldId id="521" r:id="rId11"/>
    <p:sldId id="522" r:id="rId12"/>
    <p:sldId id="478" r:id="rId13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6535" autoAdjust="0"/>
  </p:normalViewPr>
  <p:slideViewPr>
    <p:cSldViewPr>
      <p:cViewPr varScale="1">
        <p:scale>
          <a:sx n="74" d="100"/>
          <a:sy n="74" d="100"/>
        </p:scale>
        <p:origin x="161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ADAB02B1-87C0-44D7-94B4-F5A96040FDDC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0469C916-0ACC-4B5F-B228-AF15055D4BE1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63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/>
          <a:lstStyle>
            <a:lvl1pPr algn="r">
              <a:defRPr sz="1200"/>
            </a:lvl1pPr>
          </a:lstStyle>
          <a:p>
            <a:fld id="{6615F3A3-B9A0-4FAB-B35D-FBCC04040375}" type="datetimeFigureOut">
              <a:rPr lang="nl-NL" smtClean="0"/>
              <a:t>26-4-2024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32" tIns="47567" rIns="95132" bIns="47567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5132" tIns="47567" rIns="95132" bIns="475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5132" tIns="47567" rIns="95132" bIns="47567" rtlCol="0" anchor="b"/>
          <a:lstStyle>
            <a:lvl1pPr algn="r">
              <a:defRPr sz="1200"/>
            </a:lvl1pPr>
          </a:lstStyle>
          <a:p>
            <a:fld id="{5444AE83-E99F-4539-BD80-31D273EF0A1A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3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Bundle N°</a:t>
            </a:r>
            <a:r>
              <a:rPr lang="fr-FR" baseline="0" dirty="0"/>
              <a:t> </a:t>
            </a:r>
            <a:r>
              <a:rPr lang="fr-FR" dirty="0"/>
              <a:t>2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44AE83-E99F-4539-BD80-31D273EF0A1A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08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70D68-3603-47A8-90E1-9D113574117A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14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85BB-F0CC-4BC2-8DA7-34D02B1A017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48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916-9CF1-4E4E-A60B-1766729F304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76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3C24-6466-470F-9C63-89263AB8FB1F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80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C9DA9-0197-413E-B093-13B59439F623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03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AD479-23E0-4EE1-9CB3-AD138479C5A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78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8AB8-DD16-4B88-9DBF-2A061D86DA6C}" type="datetime1">
              <a:rPr lang="nl-NL" smtClean="0"/>
              <a:t>26-4-2024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B747A-0EE4-40F6-A22F-BE24E5329BCF}" type="datetime1">
              <a:rPr lang="nl-NL" smtClean="0"/>
              <a:t>26-4-2024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282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9C73-1DBD-4FA3-8A62-7A3DEA89D81E}" type="datetime1">
              <a:rPr lang="nl-NL" smtClean="0"/>
              <a:t>26-4-2024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953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326D-5C95-4C81-ADAF-0A0036E730D8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2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3375-1C3A-45D8-ACEC-1B0F0FDFDC7A}" type="datetime1">
              <a:rPr lang="nl-NL" smtClean="0"/>
              <a:t>26-4-2024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6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17C0E-551E-43C8-A023-2EF8BBD97631}" type="datetime1">
              <a:rPr lang="nl-NL" smtClean="0"/>
              <a:t>26-4-2024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2F8B-98D8-40AE-9D5C-A3A12A49A35C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351" y="800708"/>
            <a:ext cx="8964488" cy="3600400"/>
          </a:xfrm>
        </p:spPr>
        <p:txBody>
          <a:bodyPr>
            <a:normAutofit/>
          </a:bodyPr>
          <a:lstStyle/>
          <a:p>
            <a:r>
              <a:rPr lang="en-GB" sz="4800" b="1" dirty="0">
                <a:ea typeface="Arial" charset="0"/>
                <a:cs typeface="Arial" charset="0"/>
              </a:rPr>
              <a:t>From codifying procedure to </a:t>
            </a:r>
            <a:r>
              <a:rPr lang="en-GB" sz="4800" b="1" dirty="0" err="1">
                <a:ea typeface="Arial" charset="0"/>
                <a:cs typeface="Arial" charset="0"/>
              </a:rPr>
              <a:t>proceduralising</a:t>
            </a:r>
            <a:r>
              <a:rPr lang="en-GB" sz="4800" b="1" dirty="0">
                <a:ea typeface="Arial" charset="0"/>
                <a:cs typeface="Arial" charset="0"/>
              </a:rPr>
              <a:t> code?</a:t>
            </a:r>
            <a:br>
              <a:rPr lang="en-GB" sz="4800" b="1" dirty="0">
                <a:ea typeface="Arial" charset="0"/>
                <a:cs typeface="Arial" charset="0"/>
              </a:rPr>
            </a:br>
            <a:br>
              <a:rPr lang="en-GB" sz="2800" b="1" dirty="0">
                <a:ea typeface="Arial" charset="0"/>
                <a:cs typeface="Arial" charset="0"/>
              </a:rPr>
            </a:br>
            <a:r>
              <a:rPr lang="en-GB" sz="2800" b="1" dirty="0">
                <a:ea typeface="Arial" charset="0"/>
                <a:cs typeface="Arial" charset="0"/>
              </a:rPr>
              <a:t>The European Union’s AI, Digital Services and Digital Markets Acts (and MICA) as instruments of cyberspace regulation and enforcement</a:t>
            </a:r>
            <a:endParaRPr lang="nl-NL" sz="2800" b="1" dirty="0"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331" y="4401108"/>
            <a:ext cx="6400800" cy="2232248"/>
          </a:xfrm>
        </p:spPr>
        <p:txBody>
          <a:bodyPr>
            <a:normAutofit fontScale="62500" lnSpcReduction="20000"/>
          </a:bodyPr>
          <a:lstStyle/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dirty="0"/>
          </a:p>
          <a:p>
            <a:r>
              <a:rPr lang="nl-NL" sz="2000" dirty="0">
                <a:solidFill>
                  <a:schemeClr val="tx1"/>
                </a:solidFill>
              </a:rPr>
              <a:t>Pieter Van Cleynenbreugel, </a:t>
            </a:r>
            <a:r>
              <a:rPr lang="nl-NL" sz="2000" dirty="0" err="1">
                <a:solidFill>
                  <a:schemeClr val="tx1"/>
                </a:solidFill>
              </a:rPr>
              <a:t>Ph.D</a:t>
            </a:r>
            <a:r>
              <a:rPr lang="nl-NL" sz="2000" dirty="0">
                <a:solidFill>
                  <a:schemeClr val="tx1"/>
                </a:solidFill>
              </a:rPr>
              <a:t>. (Leuven), LL.M. (Harvard)</a:t>
            </a:r>
          </a:p>
          <a:p>
            <a:r>
              <a:rPr lang="nl-NL" sz="2000" dirty="0">
                <a:solidFill>
                  <a:schemeClr val="tx1"/>
                </a:solidFill>
              </a:rPr>
              <a:t>Professor of </a:t>
            </a:r>
            <a:r>
              <a:rPr lang="nl-NL" sz="2000" dirty="0" err="1">
                <a:solidFill>
                  <a:schemeClr val="tx1"/>
                </a:solidFill>
              </a:rPr>
              <a:t>Law</a:t>
            </a:r>
            <a:r>
              <a:rPr lang="nl-NL" sz="2000" dirty="0">
                <a:solidFill>
                  <a:schemeClr val="tx1"/>
                </a:solidFill>
              </a:rPr>
              <a:t> </a:t>
            </a:r>
            <a:r>
              <a:rPr lang="nl-NL" sz="2000" dirty="0" err="1">
                <a:solidFill>
                  <a:schemeClr val="tx1"/>
                </a:solidFill>
              </a:rPr>
              <a:t>and</a:t>
            </a:r>
            <a:r>
              <a:rPr lang="nl-NL" sz="2000" dirty="0">
                <a:solidFill>
                  <a:schemeClr val="tx1"/>
                </a:solidFill>
              </a:rPr>
              <a:t> Head, EU Legal Studies, University of Liège, Belgium</a:t>
            </a:r>
          </a:p>
          <a:p>
            <a:r>
              <a:rPr lang="nl-NL" sz="2000" dirty="0" err="1">
                <a:solidFill>
                  <a:schemeClr val="tx1"/>
                </a:solidFill>
              </a:rPr>
              <a:t>Guest</a:t>
            </a:r>
            <a:r>
              <a:rPr lang="nl-NL" sz="2000" dirty="0">
                <a:solidFill>
                  <a:schemeClr val="tx1"/>
                </a:solidFill>
              </a:rPr>
              <a:t> professor, </a:t>
            </a:r>
            <a:r>
              <a:rPr lang="nl-NL" sz="2000" dirty="0" err="1">
                <a:solidFill>
                  <a:schemeClr val="tx1"/>
                </a:solidFill>
              </a:rPr>
              <a:t>Université</a:t>
            </a:r>
            <a:r>
              <a:rPr lang="nl-NL" sz="2000" dirty="0">
                <a:solidFill>
                  <a:schemeClr val="tx1"/>
                </a:solidFill>
              </a:rPr>
              <a:t> Paris-</a:t>
            </a:r>
            <a:r>
              <a:rPr lang="nl-NL" sz="2000" dirty="0" err="1">
                <a:solidFill>
                  <a:schemeClr val="tx1"/>
                </a:solidFill>
              </a:rPr>
              <a:t>Dauphine</a:t>
            </a:r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Kuwait International </a:t>
            </a:r>
            <a:r>
              <a:rPr lang="nl-NL" sz="2000" dirty="0" err="1">
                <a:solidFill>
                  <a:schemeClr val="tx1"/>
                </a:solidFill>
              </a:rPr>
              <a:t>Law</a:t>
            </a:r>
            <a:r>
              <a:rPr lang="nl-NL" sz="2000" dirty="0">
                <a:solidFill>
                  <a:schemeClr val="tx1"/>
                </a:solidFill>
              </a:rPr>
              <a:t> School, 4 May 2023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79712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</a:t>
            </a:fld>
            <a:endParaRPr lang="nl-NL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5033B52-6A26-4D5A-A6B4-1221519C27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54" y="57962"/>
            <a:ext cx="1175821" cy="109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42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BCEB6-C130-436F-96EB-3F2F96F8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3. </a:t>
            </a:r>
            <a:r>
              <a:rPr lang="fr-BE" dirty="0" err="1"/>
              <a:t>Proceduralising</a:t>
            </a:r>
            <a:r>
              <a:rPr lang="fr-BE" dirty="0"/>
              <a:t> code?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02FBB9-466E-46DA-A9CA-4548E4839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fr-BE" dirty="0" err="1"/>
              <a:t>Towards</a:t>
            </a:r>
            <a:r>
              <a:rPr lang="fr-BE" dirty="0"/>
              <a:t> a </a:t>
            </a:r>
            <a:r>
              <a:rPr lang="fr-BE" dirty="0" err="1"/>
              <a:t>complementary</a:t>
            </a:r>
            <a:r>
              <a:rPr lang="fr-BE" dirty="0"/>
              <a:t> </a:t>
            </a:r>
            <a:r>
              <a:rPr lang="fr-BE" dirty="0" err="1"/>
              <a:t>proceduralising</a:t>
            </a:r>
            <a:r>
              <a:rPr lang="fr-BE" dirty="0"/>
              <a:t> code posture</a:t>
            </a:r>
          </a:p>
          <a:p>
            <a:pPr lvl="1"/>
            <a:r>
              <a:rPr lang="fr-BE" dirty="0"/>
              <a:t>‘Code’?</a:t>
            </a:r>
          </a:p>
          <a:p>
            <a:pPr lvl="1"/>
            <a:r>
              <a:rPr lang="fr-BE" dirty="0" err="1"/>
              <a:t>Proceduralising</a:t>
            </a:r>
            <a:r>
              <a:rPr lang="fr-BE" dirty="0"/>
              <a:t> code</a:t>
            </a:r>
          </a:p>
          <a:p>
            <a:pPr lvl="2"/>
            <a:r>
              <a:rPr lang="fr-BE" dirty="0" err="1"/>
              <a:t>Debates</a:t>
            </a:r>
            <a:r>
              <a:rPr lang="fr-BE" dirty="0"/>
              <a:t> on the </a:t>
            </a:r>
            <a:r>
              <a:rPr lang="fr-BE" dirty="0" err="1"/>
              <a:t>ethical</a:t>
            </a:r>
            <a:r>
              <a:rPr lang="fr-BE" dirty="0"/>
              <a:t> standards </a:t>
            </a:r>
            <a:r>
              <a:rPr lang="fr-BE" dirty="0" err="1"/>
              <a:t>accompanying</a:t>
            </a:r>
            <a:r>
              <a:rPr lang="fr-BE" dirty="0"/>
              <a:t> </a:t>
            </a:r>
            <a:r>
              <a:rPr lang="fr-BE" dirty="0" err="1"/>
              <a:t>supervisory</a:t>
            </a:r>
            <a:r>
              <a:rPr lang="fr-BE" dirty="0"/>
              <a:t> </a:t>
            </a:r>
            <a:r>
              <a:rPr lang="fr-BE" dirty="0" err="1"/>
              <a:t>activities</a:t>
            </a:r>
            <a:r>
              <a:rPr lang="fr-BE" dirty="0"/>
              <a:t> </a:t>
            </a:r>
            <a:r>
              <a:rPr lang="fr-BE" dirty="0" err="1"/>
              <a:t>remain</a:t>
            </a:r>
            <a:r>
              <a:rPr lang="fr-BE" dirty="0"/>
              <a:t> key – value </a:t>
            </a:r>
            <a:r>
              <a:rPr lang="fr-BE" dirty="0" err="1"/>
              <a:t>debate</a:t>
            </a:r>
            <a:r>
              <a:rPr lang="fr-BE" dirty="0"/>
              <a:t>? </a:t>
            </a:r>
            <a:r>
              <a:rPr lang="fr-BE" dirty="0" err="1"/>
              <a:t>Virtues</a:t>
            </a:r>
            <a:r>
              <a:rPr lang="fr-BE" dirty="0"/>
              <a:t> </a:t>
            </a:r>
            <a:r>
              <a:rPr lang="fr-BE" dirty="0" err="1"/>
              <a:t>debate</a:t>
            </a:r>
            <a:r>
              <a:rPr lang="fr-BE" dirty="0"/>
              <a:t>?</a:t>
            </a:r>
          </a:p>
          <a:p>
            <a:pPr lvl="2"/>
            <a:r>
              <a:rPr lang="fr-BE" dirty="0"/>
              <a:t>EU </a:t>
            </a:r>
            <a:r>
              <a:rPr lang="fr-BE" dirty="0" err="1"/>
              <a:t>legislation</a:t>
            </a:r>
            <a:r>
              <a:rPr lang="fr-BE" dirty="0"/>
              <a:t> </a:t>
            </a:r>
            <a:r>
              <a:rPr lang="fr-BE" dirty="0" err="1"/>
              <a:t>could</a:t>
            </a:r>
            <a:r>
              <a:rPr lang="fr-BE" dirty="0"/>
              <a:t> </a:t>
            </a:r>
            <a:r>
              <a:rPr lang="fr-BE" dirty="0" err="1"/>
              <a:t>pay</a:t>
            </a:r>
            <a:r>
              <a:rPr lang="fr-BE" dirty="0"/>
              <a:t> more explicit attention to </a:t>
            </a:r>
            <a:r>
              <a:rPr lang="fr-BE" dirty="0" err="1"/>
              <a:t>this</a:t>
            </a:r>
            <a:r>
              <a:rPr lang="fr-BE" dirty="0"/>
              <a:t> issue</a:t>
            </a:r>
          </a:p>
          <a:p>
            <a:pPr lvl="3"/>
            <a:r>
              <a:rPr lang="fr-BE" dirty="0" err="1"/>
              <a:t>Ideally</a:t>
            </a:r>
            <a:r>
              <a:rPr lang="fr-BE" dirty="0"/>
              <a:t> </a:t>
            </a:r>
            <a:r>
              <a:rPr lang="fr-BE" dirty="0" err="1"/>
              <a:t>prior</a:t>
            </a:r>
            <a:r>
              <a:rPr lang="fr-BE" dirty="0"/>
              <a:t> to </a:t>
            </a:r>
            <a:r>
              <a:rPr lang="fr-BE" dirty="0" err="1"/>
              <a:t>adopting</a:t>
            </a:r>
            <a:r>
              <a:rPr lang="fr-BE" dirty="0"/>
              <a:t> </a:t>
            </a:r>
            <a:r>
              <a:rPr lang="fr-BE" dirty="0" err="1"/>
              <a:t>procedures</a:t>
            </a:r>
            <a:r>
              <a:rPr lang="fr-BE" dirty="0"/>
              <a:t>…</a:t>
            </a:r>
          </a:p>
          <a:p>
            <a:pPr lvl="3"/>
            <a:r>
              <a:rPr lang="fr-BE" dirty="0" err="1"/>
              <a:t>Also</a:t>
            </a:r>
            <a:r>
              <a:rPr lang="fr-BE" dirty="0"/>
              <a:t> </a:t>
            </a:r>
            <a:r>
              <a:rPr lang="fr-BE" dirty="0" err="1"/>
              <a:t>within</a:t>
            </a:r>
            <a:r>
              <a:rPr lang="fr-BE" dirty="0"/>
              <a:t> </a:t>
            </a:r>
            <a:r>
              <a:rPr lang="fr-BE" dirty="0" err="1"/>
              <a:t>procedural</a:t>
            </a:r>
            <a:r>
              <a:rPr lang="fr-BE" dirty="0"/>
              <a:t> </a:t>
            </a:r>
            <a:r>
              <a:rPr lang="fr-BE" dirty="0" err="1"/>
              <a:t>context</a:t>
            </a:r>
            <a:r>
              <a:rPr lang="fr-BE" dirty="0"/>
              <a:t> – </a:t>
            </a:r>
            <a:r>
              <a:rPr lang="fr-BE" dirty="0" err="1"/>
              <a:t>proceduralising</a:t>
            </a:r>
            <a:r>
              <a:rPr lang="fr-BE" dirty="0"/>
              <a:t> ‘code’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BEBA55-B51B-400B-B7FC-07DFC39A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303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BCEB6-C130-436F-96EB-3F2F96F8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3. </a:t>
            </a:r>
            <a:r>
              <a:rPr lang="fr-BE" dirty="0" err="1"/>
              <a:t>Proceduralising</a:t>
            </a:r>
            <a:r>
              <a:rPr lang="fr-BE" dirty="0"/>
              <a:t> code?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02FBB9-466E-46DA-A9CA-4548E4839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Proceduralising</a:t>
            </a:r>
            <a:r>
              <a:rPr lang="fr-BE" dirty="0"/>
              <a:t> code </a:t>
            </a:r>
            <a:r>
              <a:rPr lang="fr-BE" dirty="0" err="1"/>
              <a:t>within</a:t>
            </a:r>
            <a:r>
              <a:rPr lang="fr-BE" dirty="0"/>
              <a:t> the </a:t>
            </a:r>
            <a:r>
              <a:rPr lang="fr-BE" dirty="0" err="1"/>
              <a:t>existing</a:t>
            </a:r>
            <a:r>
              <a:rPr lang="fr-BE" dirty="0"/>
              <a:t> EU </a:t>
            </a:r>
            <a:r>
              <a:rPr lang="fr-BE" dirty="0" err="1"/>
              <a:t>legislative</a:t>
            </a:r>
            <a:r>
              <a:rPr lang="fr-BE" dirty="0"/>
              <a:t> </a:t>
            </a:r>
            <a:r>
              <a:rPr lang="fr-BE" dirty="0" err="1"/>
              <a:t>framework</a:t>
            </a:r>
            <a:r>
              <a:rPr lang="fr-BE" dirty="0"/>
              <a:t>: </a:t>
            </a:r>
            <a:r>
              <a:rPr lang="fr-BE" dirty="0" err="1"/>
              <a:t>two</a:t>
            </a:r>
            <a:r>
              <a:rPr lang="fr-BE" dirty="0"/>
              <a:t> </a:t>
            </a:r>
            <a:r>
              <a:rPr lang="fr-BE" dirty="0" err="1"/>
              <a:t>ways</a:t>
            </a:r>
            <a:r>
              <a:rPr lang="fr-BE" dirty="0"/>
              <a:t> </a:t>
            </a:r>
            <a:r>
              <a:rPr lang="fr-BE" dirty="0" err="1"/>
              <a:t>forward</a:t>
            </a:r>
            <a:endParaRPr lang="fr-BE" dirty="0"/>
          </a:p>
          <a:p>
            <a:endParaRPr lang="fr-BE" dirty="0"/>
          </a:p>
          <a:p>
            <a:pPr lvl="1"/>
            <a:r>
              <a:rPr lang="fr-BE" dirty="0"/>
              <a:t>Benchmarking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Sandboxing</a:t>
            </a:r>
            <a:r>
              <a:rPr lang="fr-BE" dirty="0"/>
              <a:t> (Art. 53 AIA as </a:t>
            </a:r>
            <a:r>
              <a:rPr lang="fr-BE" dirty="0" err="1"/>
              <a:t>starting</a:t>
            </a:r>
            <a:r>
              <a:rPr lang="fr-BE" dirty="0"/>
              <a:t> point)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BEBA55-B51B-400B-B7FC-07DFC39A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11</a:t>
            </a:fld>
            <a:endParaRPr lang="nl-NL"/>
          </a:p>
        </p:txBody>
      </p:sp>
      <p:pic>
        <p:nvPicPr>
          <p:cNvPr id="5" name="Picture 4" descr="Image result for regulatory sandbox">
            <a:extLst>
              <a:ext uri="{FF2B5EF4-FFF2-40B4-BE49-F238E27FC236}">
                <a16:creationId xmlns:a16="http://schemas.microsoft.com/office/drawing/2014/main" id="{EA421475-ECAB-4549-ACBE-716AA84843E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656" y="4955518"/>
            <a:ext cx="4896544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E9A78DC-32A6-4E28-B9CB-21302C69137E}"/>
              </a:ext>
            </a:extLst>
          </p:cNvPr>
          <p:cNvSpPr txBox="1"/>
          <p:nvPr/>
        </p:nvSpPr>
        <p:spPr>
          <a:xfrm>
            <a:off x="3361184" y="647935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www.bbva.com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4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b="1" dirty="0" err="1"/>
              <a:t>Thank</a:t>
            </a:r>
            <a:r>
              <a:rPr lang="fr-FR" sz="4000" b="1" dirty="0"/>
              <a:t> </a:t>
            </a:r>
            <a:r>
              <a:rPr lang="fr-FR" sz="4000" b="1" dirty="0" err="1"/>
              <a:t>you</a:t>
            </a:r>
            <a:r>
              <a:rPr lang="fr-FR" sz="4000" b="1" dirty="0"/>
              <a:t> for </a:t>
            </a:r>
            <a:r>
              <a:rPr lang="fr-FR" sz="4000" b="1" dirty="0" err="1"/>
              <a:t>your</a:t>
            </a:r>
            <a:r>
              <a:rPr lang="fr-FR" sz="4000" b="1" dirty="0"/>
              <a:t> attention!</a:t>
            </a:r>
          </a:p>
          <a:p>
            <a:pPr marL="0" indent="0" algn="ctr">
              <a:buNone/>
            </a:pPr>
            <a:endParaRPr lang="fr-FR" sz="4000" b="1" dirty="0"/>
          </a:p>
          <a:p>
            <a:pPr marL="0" indent="0" algn="ctr">
              <a:buNone/>
            </a:pPr>
            <a:r>
              <a:rPr lang="fr-FR" sz="4000" dirty="0"/>
              <a:t>pieter.vancleynenbreugel@uliege.be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0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C70AB-982C-4EFC-9DA4-3717EDB66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Structure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EA1C3F-0DBE-4A59-BE32-DE5F95D6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1. Cyberspace </a:t>
            </a:r>
            <a:r>
              <a:rPr lang="fr-BE" dirty="0" err="1">
                <a:solidFill>
                  <a:srgbClr val="FF0000"/>
                </a:solidFill>
              </a:rPr>
              <a:t>regulation</a:t>
            </a:r>
            <a:endParaRPr lang="fr-BE" dirty="0">
              <a:solidFill>
                <a:srgbClr val="FF0000"/>
              </a:solidFill>
            </a:endParaRPr>
          </a:p>
          <a:p>
            <a:endParaRPr lang="fr-BE" dirty="0"/>
          </a:p>
          <a:p>
            <a:r>
              <a:rPr lang="fr-BE" dirty="0"/>
              <a:t>2. The </a:t>
            </a:r>
            <a:r>
              <a:rPr lang="fr-BE" dirty="0" err="1"/>
              <a:t>EU’s</a:t>
            </a:r>
            <a:r>
              <a:rPr lang="fr-BE" dirty="0"/>
              <a:t> contribution to cyberspace </a:t>
            </a:r>
            <a:r>
              <a:rPr lang="fr-BE" dirty="0" err="1"/>
              <a:t>regulation</a:t>
            </a:r>
            <a:r>
              <a:rPr lang="fr-BE" dirty="0"/>
              <a:t>: </a:t>
            </a:r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/>
              <a:t>3.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</a:t>
            </a:r>
            <a:r>
              <a:rPr lang="fr-BE" dirty="0"/>
              <a:t> to </a:t>
            </a:r>
            <a:r>
              <a:rPr lang="fr-BE" dirty="0" err="1"/>
              <a:t>proceduralising</a:t>
            </a:r>
            <a:r>
              <a:rPr lang="fr-BE" dirty="0"/>
              <a:t> code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0CCBF7-EAFB-4A9C-B4A7-5CBB2C03F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389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C1B88-7577-43AA-A37E-4C93B552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1. Cyberspace </a:t>
            </a:r>
            <a:r>
              <a:rPr lang="fr-BE" dirty="0" err="1"/>
              <a:t>regulation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B8F404-E2DE-426F-BCB2-42302A299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fr-BE" dirty="0"/>
              <a:t>Cyberspace?</a:t>
            </a:r>
          </a:p>
          <a:p>
            <a:endParaRPr lang="fr-BE" dirty="0"/>
          </a:p>
          <a:p>
            <a:r>
              <a:rPr lang="fr-BE" dirty="0" err="1"/>
              <a:t>Regulatory</a:t>
            </a:r>
            <a:r>
              <a:rPr lang="fr-BE" dirty="0"/>
              <a:t> initiatives </a:t>
            </a:r>
            <a:r>
              <a:rPr lang="fr-BE" dirty="0" err="1"/>
              <a:t>seeking</a:t>
            </a:r>
            <a:r>
              <a:rPr lang="fr-BE" dirty="0"/>
              <a:t> to </a:t>
            </a:r>
            <a:r>
              <a:rPr lang="fr-BE" dirty="0" err="1"/>
              <a:t>govern</a:t>
            </a:r>
            <a:r>
              <a:rPr lang="fr-BE" dirty="0"/>
              <a:t> the world </a:t>
            </a:r>
            <a:r>
              <a:rPr lang="fr-BE" dirty="0" err="1"/>
              <a:t>wide</a:t>
            </a:r>
            <a:r>
              <a:rPr lang="fr-BE" dirty="0"/>
              <a:t> web</a:t>
            </a:r>
          </a:p>
          <a:p>
            <a:pPr lvl="1"/>
            <a:r>
              <a:rPr lang="fr-BE" dirty="0" err="1"/>
              <a:t>Regulating</a:t>
            </a:r>
            <a:r>
              <a:rPr lang="fr-BE" dirty="0"/>
              <a:t> infrastructure (architecture: hardware and/or software)</a:t>
            </a:r>
          </a:p>
          <a:p>
            <a:pPr lvl="1"/>
            <a:r>
              <a:rPr lang="fr-BE" dirty="0" err="1"/>
              <a:t>Regulating</a:t>
            </a:r>
            <a:r>
              <a:rPr lang="fr-BE" dirty="0"/>
              <a:t> </a:t>
            </a:r>
            <a:r>
              <a:rPr lang="fr-BE" dirty="0" err="1"/>
              <a:t>behaviour</a:t>
            </a:r>
            <a:r>
              <a:rPr lang="fr-BE" dirty="0"/>
              <a:t> (the use or contents of software, in an </a:t>
            </a:r>
            <a:r>
              <a:rPr lang="fr-BE" dirty="0" err="1"/>
              <a:t>attempt</a:t>
            </a:r>
            <a:r>
              <a:rPr lang="fr-BE" dirty="0"/>
              <a:t> to </a:t>
            </a:r>
            <a:r>
              <a:rPr lang="fr-BE" dirty="0" err="1"/>
              <a:t>limit</a:t>
            </a:r>
            <a:r>
              <a:rPr lang="fr-BE" dirty="0"/>
              <a:t> abusive </a:t>
            </a:r>
            <a:r>
              <a:rPr lang="fr-BE" dirty="0" err="1"/>
              <a:t>activities</a:t>
            </a:r>
            <a:r>
              <a:rPr lang="fr-BE" dirty="0"/>
              <a:t> in the online world)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EDC9DE-BE86-41BD-A70B-0BCC45B5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3</a:t>
            </a:fld>
            <a:endParaRPr lang="nl-NL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892FB9F-ADC3-43B1-ABC2-F617F7EC7A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124744"/>
            <a:ext cx="2984252" cy="168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58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C70AB-982C-4EFC-9DA4-3717EDB66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Structure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EA1C3F-0DBE-4A59-BE32-DE5F95D6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fr-BE" dirty="0"/>
              <a:t>1. Cyberspace </a:t>
            </a:r>
            <a:r>
              <a:rPr lang="fr-BE" dirty="0" err="1"/>
              <a:t>regulation</a:t>
            </a:r>
            <a:endParaRPr lang="fr-BE" dirty="0"/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2. The </a:t>
            </a:r>
            <a:r>
              <a:rPr lang="fr-BE" dirty="0" err="1">
                <a:solidFill>
                  <a:srgbClr val="FF0000"/>
                </a:solidFill>
              </a:rPr>
              <a:t>EU’s</a:t>
            </a:r>
            <a:r>
              <a:rPr lang="fr-BE" dirty="0">
                <a:solidFill>
                  <a:srgbClr val="FF0000"/>
                </a:solidFill>
              </a:rPr>
              <a:t> contribution to cyberspace </a:t>
            </a:r>
            <a:r>
              <a:rPr lang="fr-BE" dirty="0" err="1">
                <a:solidFill>
                  <a:srgbClr val="FF0000"/>
                </a:solidFill>
              </a:rPr>
              <a:t>regulation</a:t>
            </a:r>
            <a:r>
              <a:rPr lang="fr-BE" dirty="0">
                <a:solidFill>
                  <a:srgbClr val="FF0000"/>
                </a:solidFill>
              </a:rPr>
              <a:t>: </a:t>
            </a:r>
            <a:r>
              <a:rPr lang="fr-BE" dirty="0" err="1">
                <a:solidFill>
                  <a:srgbClr val="FF0000"/>
                </a:solidFill>
              </a:rPr>
              <a:t>codifying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procedure</a:t>
            </a:r>
            <a:r>
              <a:rPr lang="fr-BE" dirty="0">
                <a:solidFill>
                  <a:srgbClr val="FF0000"/>
                </a:solidFill>
              </a:rPr>
              <a:t>?</a:t>
            </a:r>
          </a:p>
          <a:p>
            <a:endParaRPr lang="fr-BE" dirty="0"/>
          </a:p>
          <a:p>
            <a:r>
              <a:rPr lang="fr-BE" dirty="0"/>
              <a:t>3.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</a:t>
            </a:r>
            <a:r>
              <a:rPr lang="fr-BE" dirty="0"/>
              <a:t> to </a:t>
            </a:r>
            <a:r>
              <a:rPr lang="fr-BE" dirty="0" err="1"/>
              <a:t>proceduralising</a:t>
            </a:r>
            <a:r>
              <a:rPr lang="fr-BE" dirty="0"/>
              <a:t> code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0CCBF7-EAFB-4A9C-B4A7-5CBB2C03F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03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58CC5-2513-4028-A896-1EADE0FB3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The </a:t>
            </a:r>
            <a:r>
              <a:rPr lang="fr-BE" dirty="0" err="1"/>
              <a:t>EU’s</a:t>
            </a:r>
            <a:r>
              <a:rPr lang="fr-BE" dirty="0"/>
              <a:t> contribution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0958E9-3F05-4188-A256-A86F78563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Building on the </a:t>
            </a:r>
            <a:r>
              <a:rPr lang="fr-BE" dirty="0" err="1"/>
              <a:t>perceived</a:t>
            </a:r>
            <a:r>
              <a:rPr lang="fr-BE" dirty="0"/>
              <a:t> </a:t>
            </a:r>
            <a:r>
              <a:rPr lang="fr-BE" dirty="0" err="1"/>
              <a:t>success</a:t>
            </a:r>
            <a:r>
              <a:rPr lang="fr-BE" dirty="0"/>
              <a:t> of </a:t>
            </a:r>
            <a:r>
              <a:rPr lang="fr-BE" dirty="0" err="1"/>
              <a:t>earlier</a:t>
            </a:r>
            <a:r>
              <a:rPr lang="fr-BE" dirty="0"/>
              <a:t> instruments </a:t>
            </a:r>
            <a:r>
              <a:rPr lang="fr-BE" dirty="0" err="1"/>
              <a:t>including</a:t>
            </a:r>
            <a:r>
              <a:rPr lang="fr-BE" dirty="0"/>
              <a:t> the General Data Protection </a:t>
            </a:r>
            <a:r>
              <a:rPr lang="fr-BE" dirty="0" err="1"/>
              <a:t>Regulation</a:t>
            </a:r>
            <a:r>
              <a:rPr lang="fr-BE" dirty="0"/>
              <a:t> (GDPR) of 2016…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41FDC-E310-4871-B184-D824601E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5</a:t>
            </a:fld>
            <a:endParaRPr lang="nl-NL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E111B3B-907D-4EB2-A106-95E09E4812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701586"/>
            <a:ext cx="3224979" cy="169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16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58CC5-2513-4028-A896-1EADE0FB3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The </a:t>
            </a:r>
            <a:r>
              <a:rPr lang="fr-BE" dirty="0" err="1"/>
              <a:t>EU’s</a:t>
            </a:r>
            <a:r>
              <a:rPr lang="fr-BE" dirty="0"/>
              <a:t> contribution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0958E9-3F05-4188-A256-A86F78563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BE" dirty="0" err="1"/>
              <a:t>Three</a:t>
            </a:r>
            <a:r>
              <a:rPr lang="fr-BE" dirty="0"/>
              <a:t> new </a:t>
            </a:r>
            <a:r>
              <a:rPr lang="fr-BE" dirty="0" err="1"/>
              <a:t>regulatory</a:t>
            </a:r>
            <a:r>
              <a:rPr lang="fr-BE" dirty="0"/>
              <a:t> instruments </a:t>
            </a:r>
            <a:r>
              <a:rPr lang="fr-BE" dirty="0" err="1"/>
              <a:t>adopted</a:t>
            </a:r>
            <a:r>
              <a:rPr lang="fr-BE" dirty="0"/>
              <a:t> or </a:t>
            </a:r>
            <a:r>
              <a:rPr lang="fr-BE" dirty="0" err="1"/>
              <a:t>proposed</a:t>
            </a:r>
            <a:endParaRPr lang="fr-BE" dirty="0"/>
          </a:p>
          <a:p>
            <a:pPr lvl="1"/>
            <a:endParaRPr lang="fr-BE" dirty="0"/>
          </a:p>
          <a:p>
            <a:pPr lvl="1"/>
            <a:r>
              <a:rPr lang="fr-BE" dirty="0"/>
              <a:t>Digital Services </a:t>
            </a:r>
            <a:r>
              <a:rPr lang="fr-BE" dirty="0" err="1"/>
              <a:t>Act</a:t>
            </a:r>
            <a:r>
              <a:rPr lang="fr-BE" dirty="0"/>
              <a:t> (</a:t>
            </a:r>
            <a:r>
              <a:rPr lang="fr-BE" dirty="0" err="1"/>
              <a:t>Regulation</a:t>
            </a:r>
            <a:r>
              <a:rPr lang="fr-BE" dirty="0"/>
              <a:t> 2022/2065) - DSA</a:t>
            </a:r>
          </a:p>
          <a:p>
            <a:pPr lvl="1"/>
            <a:r>
              <a:rPr lang="fr-BE" dirty="0"/>
              <a:t>Digital </a:t>
            </a:r>
            <a:r>
              <a:rPr lang="fr-BE" dirty="0" err="1"/>
              <a:t>Markets</a:t>
            </a:r>
            <a:r>
              <a:rPr lang="fr-BE" dirty="0"/>
              <a:t> </a:t>
            </a:r>
            <a:r>
              <a:rPr lang="fr-BE" dirty="0" err="1"/>
              <a:t>Act</a:t>
            </a:r>
            <a:r>
              <a:rPr lang="fr-BE" dirty="0"/>
              <a:t> (</a:t>
            </a:r>
            <a:r>
              <a:rPr lang="fr-BE" dirty="0" err="1"/>
              <a:t>Regulation</a:t>
            </a:r>
            <a:r>
              <a:rPr lang="fr-BE" dirty="0"/>
              <a:t> 2022/1925) - DMA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Proposal</a:t>
            </a:r>
            <a:r>
              <a:rPr lang="fr-BE" dirty="0"/>
              <a:t> for an </a:t>
            </a:r>
            <a:r>
              <a:rPr lang="fr-BE" dirty="0" err="1"/>
              <a:t>Artificial</a:t>
            </a:r>
            <a:r>
              <a:rPr lang="fr-BE" dirty="0"/>
              <a:t> Intelligence </a:t>
            </a:r>
            <a:r>
              <a:rPr lang="fr-BE" dirty="0" err="1"/>
              <a:t>Act</a:t>
            </a:r>
            <a:r>
              <a:rPr lang="fr-BE" dirty="0"/>
              <a:t> – AIA</a:t>
            </a:r>
          </a:p>
          <a:p>
            <a:pPr lvl="1"/>
            <a:endParaRPr lang="fr-BE" dirty="0"/>
          </a:p>
          <a:p>
            <a:pPr lvl="1"/>
            <a:r>
              <a:rPr lang="fr-BE" dirty="0" err="1"/>
              <a:t>Same</a:t>
            </a:r>
            <a:r>
              <a:rPr lang="fr-BE" dirty="0"/>
              <a:t> </a:t>
            </a:r>
            <a:r>
              <a:rPr lang="fr-BE" dirty="0" err="1"/>
              <a:t>approach</a:t>
            </a:r>
            <a:r>
              <a:rPr lang="fr-BE" dirty="0"/>
              <a:t> for </a:t>
            </a:r>
            <a:r>
              <a:rPr lang="fr-BE" dirty="0" err="1"/>
              <a:t>virtual</a:t>
            </a:r>
            <a:r>
              <a:rPr lang="fr-BE" dirty="0"/>
              <a:t> </a:t>
            </a:r>
            <a:r>
              <a:rPr lang="fr-BE" dirty="0" err="1"/>
              <a:t>currencies</a:t>
            </a:r>
            <a:r>
              <a:rPr lang="fr-BE" dirty="0"/>
              <a:t> (</a:t>
            </a:r>
            <a:r>
              <a:rPr lang="fr-BE" dirty="0" err="1"/>
              <a:t>MiCa</a:t>
            </a:r>
            <a:r>
              <a:rPr lang="fr-BE" dirty="0"/>
              <a:t> – </a:t>
            </a:r>
            <a:r>
              <a:rPr lang="fr-BE" dirty="0" err="1"/>
              <a:t>legislative</a:t>
            </a:r>
            <a:r>
              <a:rPr lang="fr-BE" dirty="0"/>
              <a:t> process </a:t>
            </a:r>
            <a:r>
              <a:rPr lang="fr-BE" dirty="0" err="1"/>
              <a:t>ongoing</a:t>
            </a:r>
            <a:r>
              <a:rPr lang="fr-BE" dirty="0"/>
              <a:t>…)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41FDC-E310-4871-B184-D824601E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43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58CC5-2513-4028-A896-1EADE0FB3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2. </a:t>
            </a:r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0958E9-3F05-4188-A256-A86F78563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A distinct </a:t>
            </a:r>
            <a:r>
              <a:rPr lang="fr-BE" dirty="0" err="1"/>
              <a:t>common</a:t>
            </a:r>
            <a:r>
              <a:rPr lang="fr-BE" dirty="0"/>
              <a:t> EU </a:t>
            </a:r>
            <a:r>
              <a:rPr lang="fr-BE" dirty="0" err="1"/>
              <a:t>regulatory</a:t>
            </a:r>
            <a:r>
              <a:rPr lang="fr-BE" dirty="0"/>
              <a:t> </a:t>
            </a:r>
            <a:r>
              <a:rPr lang="fr-BE" dirty="0" err="1"/>
              <a:t>approach</a:t>
            </a:r>
            <a:r>
              <a:rPr lang="fr-BE" dirty="0"/>
              <a:t>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41FDC-E310-4871-B184-D824601E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7</a:t>
            </a:fld>
            <a:endParaRPr lang="nl-NL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26D10B1-BCDA-444E-969D-EE7A75491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282781"/>
              </p:ext>
            </p:extLst>
          </p:nvPr>
        </p:nvGraphicFramePr>
        <p:xfrm>
          <a:off x="457200" y="2276872"/>
          <a:ext cx="8435280" cy="4513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617740805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1793996727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784804566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1792693684"/>
                    </a:ext>
                  </a:extLst>
                </a:gridCol>
              </a:tblGrid>
              <a:tr h="1068053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dirty="0"/>
                        <a:t>DSA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dirty="0"/>
                        <a:t>DMA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dirty="0"/>
                        <a:t>AIA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8632946"/>
                  </a:ext>
                </a:extLst>
              </a:tr>
              <a:tr h="1068053"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/>
                        <a:t>Regulatory</a:t>
                      </a:r>
                      <a:r>
                        <a:rPr lang="fr-BE" b="1" dirty="0"/>
                        <a:t> </a:t>
                      </a:r>
                      <a:r>
                        <a:rPr lang="fr-BE" b="1" dirty="0" err="1"/>
                        <a:t>procedure</a:t>
                      </a:r>
                      <a:r>
                        <a:rPr lang="fr-BE" b="1" dirty="0"/>
                        <a:t> </a:t>
                      </a:r>
                      <a:r>
                        <a:rPr lang="fr-BE" b="1" dirty="0" err="1"/>
                        <a:t>before</a:t>
                      </a:r>
                      <a:r>
                        <a:rPr lang="fr-BE" b="1" dirty="0"/>
                        <a:t> substantive prohibitions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/>
                        <a:t>Four-</a:t>
                      </a:r>
                      <a:r>
                        <a:rPr lang="fr-BE" sz="1800" b="1" dirty="0" err="1"/>
                        <a:t>layered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regulatory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framework</a:t>
                      </a:r>
                      <a:endParaRPr lang="fr-BE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 err="1"/>
                        <a:t>Gatekeeper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reporting</a:t>
                      </a:r>
                      <a:r>
                        <a:rPr lang="fr-BE" sz="1800" b="1" dirty="0"/>
                        <a:t>, </a:t>
                      </a:r>
                      <a:r>
                        <a:rPr lang="fr-BE" sz="1800" b="1" dirty="0" err="1"/>
                        <a:t>auditing</a:t>
                      </a:r>
                      <a:r>
                        <a:rPr lang="fr-BE" sz="1800" b="1" dirty="0"/>
                        <a:t> and self-</a:t>
                      </a:r>
                      <a:r>
                        <a:rPr lang="fr-BE" sz="1800" b="1" dirty="0" err="1"/>
                        <a:t>evaluation</a:t>
                      </a:r>
                      <a:endParaRPr lang="fr-BE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/>
                        <a:t>High-</a:t>
                      </a:r>
                      <a:r>
                        <a:rPr lang="fr-BE" sz="1800" b="1" dirty="0" err="1"/>
                        <a:t>risk</a:t>
                      </a:r>
                      <a:r>
                        <a:rPr lang="fr-BE" sz="1800" b="1" dirty="0"/>
                        <a:t> AI focus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6517256"/>
                  </a:ext>
                </a:extLst>
              </a:tr>
              <a:tr h="1068053"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/>
                        <a:t>Regulatory</a:t>
                      </a:r>
                      <a:r>
                        <a:rPr lang="fr-BE" b="1" dirty="0"/>
                        <a:t> dialogue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 err="1"/>
                        <a:t>Focused</a:t>
                      </a:r>
                      <a:r>
                        <a:rPr lang="fr-BE" sz="1800" b="1" dirty="0"/>
                        <a:t> on (</a:t>
                      </a:r>
                      <a:r>
                        <a:rPr lang="fr-BE" sz="1800" b="1" dirty="0" err="1"/>
                        <a:t>very</a:t>
                      </a:r>
                      <a:r>
                        <a:rPr lang="fr-BE" sz="1800" b="1" dirty="0"/>
                        <a:t> large) online platforms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 err="1"/>
                        <a:t>Gatekeeper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designation</a:t>
                      </a:r>
                      <a:r>
                        <a:rPr lang="fr-BE" sz="1800" b="1" dirty="0"/>
                        <a:t> and </a:t>
                      </a:r>
                      <a:r>
                        <a:rPr lang="fr-BE" sz="1800" b="1" dirty="0" err="1"/>
                        <a:t>market</a:t>
                      </a:r>
                      <a:r>
                        <a:rPr lang="fr-BE" sz="1800" b="1" dirty="0"/>
                        <a:t> investigations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/>
                        <a:t>Product placement and </a:t>
                      </a:r>
                      <a:r>
                        <a:rPr lang="fr-BE" sz="1800" b="1" dirty="0" err="1"/>
                        <a:t>market</a:t>
                      </a:r>
                      <a:r>
                        <a:rPr lang="fr-BE" sz="1800" b="1" dirty="0"/>
                        <a:t> surveillance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41440"/>
                  </a:ext>
                </a:extLst>
              </a:tr>
              <a:tr h="1068053">
                <a:tc>
                  <a:txBody>
                    <a:bodyPr/>
                    <a:lstStyle/>
                    <a:p>
                      <a:pPr algn="ctr"/>
                      <a:r>
                        <a:rPr lang="fr-BE" b="1" dirty="0"/>
                        <a:t>Command-and-control back-up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/>
                        <a:t>DSC + EDSB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b="1" dirty="0" err="1"/>
                        <a:t>European</a:t>
                      </a:r>
                      <a:r>
                        <a:rPr lang="fr-BE" sz="1800" b="1" dirty="0"/>
                        <a:t> Commission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BE" sz="1800" b="1" dirty="0"/>
                        <a:t>National </a:t>
                      </a:r>
                      <a:r>
                        <a:rPr lang="fr-BE" sz="1800" b="1" dirty="0" err="1"/>
                        <a:t>competent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authorities</a:t>
                      </a:r>
                      <a:r>
                        <a:rPr lang="fr-BE" sz="1800" b="1" dirty="0"/>
                        <a:t> + EAIB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321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880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C70AB-982C-4EFC-9DA4-3717EDB66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Structure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EA1C3F-0DBE-4A59-BE32-DE5F95D66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fr-BE" dirty="0"/>
              <a:t>1. Cyberspace </a:t>
            </a:r>
            <a:r>
              <a:rPr lang="fr-BE" dirty="0" err="1"/>
              <a:t>regulation</a:t>
            </a:r>
            <a:endParaRPr lang="fr-BE" dirty="0"/>
          </a:p>
          <a:p>
            <a:endParaRPr lang="fr-BE" dirty="0"/>
          </a:p>
          <a:p>
            <a:r>
              <a:rPr lang="fr-BE" dirty="0"/>
              <a:t>2. The </a:t>
            </a:r>
            <a:r>
              <a:rPr lang="fr-BE" dirty="0" err="1"/>
              <a:t>EU’s</a:t>
            </a:r>
            <a:r>
              <a:rPr lang="fr-BE" dirty="0"/>
              <a:t> contribution to cyberspace </a:t>
            </a:r>
            <a:r>
              <a:rPr lang="fr-BE" dirty="0" err="1"/>
              <a:t>regulation</a:t>
            </a:r>
            <a:r>
              <a:rPr lang="fr-BE" dirty="0"/>
              <a:t>: </a:t>
            </a:r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</a:t>
            </a:r>
            <a:r>
              <a:rPr lang="fr-BE" dirty="0"/>
              <a:t>?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3. </a:t>
            </a:r>
            <a:r>
              <a:rPr lang="fr-BE" dirty="0" err="1">
                <a:solidFill>
                  <a:srgbClr val="FF0000"/>
                </a:solidFill>
              </a:rPr>
              <a:t>From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codifying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procedure</a:t>
            </a:r>
            <a:r>
              <a:rPr lang="fr-BE" dirty="0">
                <a:solidFill>
                  <a:srgbClr val="FF0000"/>
                </a:solidFill>
              </a:rPr>
              <a:t> to </a:t>
            </a:r>
            <a:r>
              <a:rPr lang="fr-BE" dirty="0" err="1">
                <a:solidFill>
                  <a:srgbClr val="FF0000"/>
                </a:solidFill>
              </a:rPr>
              <a:t>proceduralising</a:t>
            </a:r>
            <a:r>
              <a:rPr lang="fr-BE" dirty="0">
                <a:solidFill>
                  <a:srgbClr val="FF0000"/>
                </a:solidFill>
              </a:rPr>
              <a:t> code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0CCBF7-EAFB-4A9C-B4A7-5CBB2C03F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50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BCEB6-C130-436F-96EB-3F2F96F8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3. </a:t>
            </a:r>
            <a:r>
              <a:rPr lang="fr-BE" dirty="0" err="1"/>
              <a:t>Proceduralising</a:t>
            </a:r>
            <a:r>
              <a:rPr lang="fr-BE" dirty="0"/>
              <a:t> code?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02FBB9-466E-46DA-A9CA-4548E4839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Codifying</a:t>
            </a:r>
            <a:r>
              <a:rPr lang="fr-BE" dirty="0"/>
              <a:t> </a:t>
            </a:r>
            <a:r>
              <a:rPr lang="fr-BE" dirty="0" err="1"/>
              <a:t>procedure’s</a:t>
            </a:r>
            <a:r>
              <a:rPr lang="fr-BE" dirty="0"/>
              <a:t> </a:t>
            </a:r>
            <a:r>
              <a:rPr lang="fr-BE" dirty="0" err="1"/>
              <a:t>three</a:t>
            </a:r>
            <a:r>
              <a:rPr lang="fr-BE" dirty="0"/>
              <a:t> </a:t>
            </a:r>
            <a:r>
              <a:rPr lang="fr-BE" dirty="0" err="1"/>
              <a:t>pitfalls</a:t>
            </a:r>
            <a:endParaRPr lang="fr-BE" dirty="0"/>
          </a:p>
          <a:p>
            <a:endParaRPr lang="fr-BE" dirty="0"/>
          </a:p>
          <a:p>
            <a:pPr lvl="1"/>
            <a:r>
              <a:rPr lang="fr-BE" dirty="0" err="1"/>
              <a:t>Lack</a:t>
            </a:r>
            <a:r>
              <a:rPr lang="fr-BE" dirty="0"/>
              <a:t> of attention to substantive </a:t>
            </a:r>
            <a:r>
              <a:rPr lang="fr-BE" dirty="0" err="1"/>
              <a:t>law</a:t>
            </a:r>
            <a:r>
              <a:rPr lang="fr-BE" dirty="0"/>
              <a:t> (</a:t>
            </a:r>
            <a:r>
              <a:rPr lang="fr-BE" dirty="0" err="1"/>
              <a:t>ethical</a:t>
            </a:r>
            <a:r>
              <a:rPr lang="fr-BE" dirty="0"/>
              <a:t>) standards </a:t>
            </a:r>
            <a:r>
              <a:rPr lang="fr-BE" dirty="0" err="1"/>
              <a:t>regulators</a:t>
            </a:r>
            <a:r>
              <a:rPr lang="fr-BE" dirty="0"/>
              <a:t> </a:t>
            </a:r>
            <a:r>
              <a:rPr lang="fr-BE" dirty="0" err="1"/>
              <a:t>should</a:t>
            </a:r>
            <a:r>
              <a:rPr lang="fr-BE" dirty="0"/>
              <a:t> </a:t>
            </a:r>
            <a:r>
              <a:rPr lang="fr-BE" dirty="0" err="1"/>
              <a:t>protect</a:t>
            </a:r>
            <a:r>
              <a:rPr lang="fr-BE" dirty="0"/>
              <a:t> (exception: AIA, but </a:t>
            </a:r>
            <a:r>
              <a:rPr lang="fr-BE" dirty="0" err="1"/>
              <a:t>limits</a:t>
            </a:r>
            <a:r>
              <a:rPr lang="fr-BE" dirty="0"/>
              <a:t>…)</a:t>
            </a:r>
          </a:p>
          <a:p>
            <a:pPr lvl="1"/>
            <a:r>
              <a:rPr lang="fr-BE" dirty="0"/>
              <a:t>Case-</a:t>
            </a:r>
            <a:r>
              <a:rPr lang="fr-BE" dirty="0" err="1"/>
              <a:t>specific</a:t>
            </a:r>
            <a:r>
              <a:rPr lang="fr-BE" dirty="0"/>
              <a:t> </a:t>
            </a:r>
            <a:r>
              <a:rPr lang="fr-BE" dirty="0" err="1"/>
              <a:t>enforcement</a:t>
            </a:r>
            <a:r>
              <a:rPr lang="fr-BE" dirty="0"/>
              <a:t> focus,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limited</a:t>
            </a:r>
            <a:r>
              <a:rPr lang="fr-BE" dirty="0"/>
              <a:t> room for </a:t>
            </a:r>
            <a:r>
              <a:rPr lang="fr-BE" dirty="0" err="1"/>
              <a:t>systemic</a:t>
            </a:r>
            <a:r>
              <a:rPr lang="fr-BE" dirty="0"/>
              <a:t> </a:t>
            </a:r>
            <a:r>
              <a:rPr lang="fr-BE" dirty="0" err="1"/>
              <a:t>reflection</a:t>
            </a:r>
            <a:endParaRPr lang="fr-BE" dirty="0"/>
          </a:p>
          <a:p>
            <a:pPr lvl="1"/>
            <a:r>
              <a:rPr lang="fr-BE" dirty="0" err="1"/>
              <a:t>Enforcement</a:t>
            </a:r>
            <a:r>
              <a:rPr lang="fr-BE" dirty="0"/>
              <a:t> </a:t>
            </a:r>
            <a:r>
              <a:rPr lang="fr-BE" dirty="0" err="1"/>
              <a:t>capacity</a:t>
            </a:r>
            <a:r>
              <a:rPr lang="fr-BE" dirty="0"/>
              <a:t> building </a:t>
            </a:r>
            <a:r>
              <a:rPr lang="fr-BE" dirty="0" err="1"/>
              <a:t>may</a:t>
            </a:r>
            <a:r>
              <a:rPr lang="fr-BE" dirty="0"/>
              <a:t> lag </a:t>
            </a:r>
            <a:r>
              <a:rPr lang="fr-BE" dirty="0" err="1"/>
              <a:t>behind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BEBA55-B51B-400B-B7FC-07DFC39A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E2F8B-98D8-40AE-9D5C-A3A12A49A35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704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64924</TotalTime>
  <Words>536</Words>
  <Application>Microsoft Office PowerPoint</Application>
  <PresentationFormat>Affichage à l'écran (4:3)</PresentationFormat>
  <Paragraphs>99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From codifying procedure to proceduralising code?  The European Union’s AI, Digital Services and Digital Markets Acts (and MICA) as instruments of cyberspace regulation and enforcement</vt:lpstr>
      <vt:lpstr>Structure</vt:lpstr>
      <vt:lpstr>1. Cyberspace regulation</vt:lpstr>
      <vt:lpstr>Structure</vt:lpstr>
      <vt:lpstr>2. The EU’s contribution</vt:lpstr>
      <vt:lpstr>2. The EU’s contribution</vt:lpstr>
      <vt:lpstr>2. Codifying procedure</vt:lpstr>
      <vt:lpstr>Structure</vt:lpstr>
      <vt:lpstr>3. Proceduralising code?</vt:lpstr>
      <vt:lpstr>3. Proceduralising code?</vt:lpstr>
      <vt:lpstr>3. Proceduralising code?</vt:lpstr>
      <vt:lpstr>Présentation PowerPoint</vt:lpstr>
    </vt:vector>
  </TitlesOfParts>
  <Company>K.U.Leuven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in EU antitrust law</dc:title>
  <dc:creator>Pieter Van Cleynenbreugel</dc:creator>
  <cp:lastModifiedBy>Reviewer</cp:lastModifiedBy>
  <cp:revision>1083</cp:revision>
  <cp:lastPrinted>2018-01-31T18:47:21Z</cp:lastPrinted>
  <dcterms:created xsi:type="dcterms:W3CDTF">2014-10-20T14:43:26Z</dcterms:created>
  <dcterms:modified xsi:type="dcterms:W3CDTF">2024-04-26T07:24:31Z</dcterms:modified>
</cp:coreProperties>
</file>