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tif" ContentType="image/ti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7"/>
  </p:notesMasterIdLst>
  <p:sldIdLst>
    <p:sldId id="256" r:id="rId2"/>
    <p:sldId id="280" r:id="rId3"/>
    <p:sldId id="281" r:id="rId4"/>
    <p:sldId id="276" r:id="rId5"/>
    <p:sldId id="279" r:id="rId6"/>
    <p:sldId id="274" r:id="rId7"/>
    <p:sldId id="297" r:id="rId8"/>
    <p:sldId id="295" r:id="rId9"/>
    <p:sldId id="283" r:id="rId10"/>
    <p:sldId id="285" r:id="rId11"/>
    <p:sldId id="257" r:id="rId12"/>
    <p:sldId id="278" r:id="rId13"/>
    <p:sldId id="293" r:id="rId14"/>
    <p:sldId id="261" r:id="rId15"/>
    <p:sldId id="287" r:id="rId16"/>
    <p:sldId id="270" r:id="rId17"/>
    <p:sldId id="319" r:id="rId18"/>
    <p:sldId id="258" r:id="rId19"/>
    <p:sldId id="309" r:id="rId20"/>
    <p:sldId id="298" r:id="rId21"/>
    <p:sldId id="318" r:id="rId22"/>
    <p:sldId id="282" r:id="rId23"/>
    <p:sldId id="265" r:id="rId24"/>
    <p:sldId id="284" r:id="rId25"/>
    <p:sldId id="271" r:id="rId26"/>
    <p:sldId id="290" r:id="rId27"/>
    <p:sldId id="266" r:id="rId28"/>
    <p:sldId id="268" r:id="rId29"/>
    <p:sldId id="263" r:id="rId30"/>
    <p:sldId id="264" r:id="rId31"/>
    <p:sldId id="292" r:id="rId32"/>
    <p:sldId id="317" r:id="rId33"/>
    <p:sldId id="289" r:id="rId34"/>
    <p:sldId id="294" r:id="rId35"/>
    <p:sldId id="286" r:id="rId36"/>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Aucun style, grille du tablea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81532"/>
  </p:normalViewPr>
  <p:slideViewPr>
    <p:cSldViewPr snapToGrid="0">
      <p:cViewPr varScale="1">
        <p:scale>
          <a:sx n="93" d="100"/>
          <a:sy n="93" d="100"/>
        </p:scale>
        <p:origin x="1320"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C6AAE6-FA1B-1944-BE6C-4679EEE78EE0}" type="datetimeFigureOut">
              <a:rPr lang="fr-FR" smtClean="0"/>
              <a:t>01/03/2024</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2D73F6-2AE3-3544-8B98-1052E28AB268}" type="slidenum">
              <a:rPr lang="fr-FR" smtClean="0"/>
              <a:t>‹N°›</a:t>
            </a:fld>
            <a:endParaRPr lang="fr-FR"/>
          </a:p>
        </p:txBody>
      </p:sp>
    </p:spTree>
    <p:extLst>
      <p:ext uri="{BB962C8B-B14F-4D97-AF65-F5344CB8AC3E}">
        <p14:creationId xmlns:p14="http://schemas.microsoft.com/office/powerpoint/2010/main" val="5193335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a:t>Easter</a:t>
            </a:r>
            <a:r>
              <a:rPr lang="fr-FR" dirty="0"/>
              <a:t> </a:t>
            </a:r>
            <a:r>
              <a:rPr lang="fr-FR" dirty="0" err="1"/>
              <a:t>egg</a:t>
            </a:r>
            <a:r>
              <a:rPr lang="fr-FR" dirty="0"/>
              <a:t> </a:t>
            </a:r>
          </a:p>
        </p:txBody>
      </p:sp>
      <p:sp>
        <p:nvSpPr>
          <p:cNvPr id="4" name="Espace réservé du numéro de diapositive 3"/>
          <p:cNvSpPr>
            <a:spLocks noGrp="1"/>
          </p:cNvSpPr>
          <p:nvPr>
            <p:ph type="sldNum" sz="quarter" idx="5"/>
          </p:nvPr>
        </p:nvSpPr>
        <p:spPr/>
        <p:txBody>
          <a:bodyPr/>
          <a:lstStyle/>
          <a:p>
            <a:fld id="{BC2D73F6-2AE3-3544-8B98-1052E28AB268}" type="slidenum">
              <a:rPr lang="fr-FR" smtClean="0"/>
              <a:t>1</a:t>
            </a:fld>
            <a:endParaRPr lang="fr-FR"/>
          </a:p>
        </p:txBody>
      </p:sp>
    </p:spTree>
    <p:extLst>
      <p:ext uri="{BB962C8B-B14F-4D97-AF65-F5344CB8AC3E}">
        <p14:creationId xmlns:p14="http://schemas.microsoft.com/office/powerpoint/2010/main" val="41774859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Ça vient du design MAIS c’est très utile en recherche! </a:t>
            </a:r>
          </a:p>
        </p:txBody>
      </p:sp>
      <p:sp>
        <p:nvSpPr>
          <p:cNvPr id="4" name="Espace réservé du numéro de diapositive 3"/>
          <p:cNvSpPr>
            <a:spLocks noGrp="1"/>
          </p:cNvSpPr>
          <p:nvPr>
            <p:ph type="sldNum" sz="quarter" idx="5"/>
          </p:nvPr>
        </p:nvSpPr>
        <p:spPr/>
        <p:txBody>
          <a:bodyPr/>
          <a:lstStyle/>
          <a:p>
            <a:fld id="{BC2D73F6-2AE3-3544-8B98-1052E28AB268}" type="slidenum">
              <a:rPr lang="fr-FR" smtClean="0"/>
              <a:t>14</a:t>
            </a:fld>
            <a:endParaRPr lang="fr-FR"/>
          </a:p>
        </p:txBody>
      </p:sp>
    </p:spTree>
    <p:extLst>
      <p:ext uri="{BB962C8B-B14F-4D97-AF65-F5344CB8AC3E}">
        <p14:creationId xmlns:p14="http://schemas.microsoft.com/office/powerpoint/2010/main" val="39927133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b="1" dirty="0"/>
              <a:t>(</a:t>
            </a:r>
            <a:r>
              <a:rPr lang="fr-BE" b="1" dirty="0" err="1"/>
              <a:t>purposive</a:t>
            </a:r>
            <a:r>
              <a:rPr lang="fr-BE" b="1" dirty="0"/>
              <a:t> sampling)</a:t>
            </a:r>
          </a:p>
          <a:p>
            <a:pPr marL="0" marR="0" lvl="0" indent="0" algn="l" defTabSz="914400" rtl="0" eaLnBrk="1" fontAlgn="auto" latinLnBrk="0" hangingPunct="1">
              <a:lnSpc>
                <a:spcPct val="100000"/>
              </a:lnSpc>
              <a:spcBef>
                <a:spcPts val="0"/>
              </a:spcBef>
              <a:spcAft>
                <a:spcPts val="0"/>
              </a:spcAft>
              <a:buClrTx/>
              <a:buSzTx/>
              <a:buFontTx/>
              <a:buNone/>
              <a:tabLst/>
              <a:defRPr/>
            </a:pPr>
            <a:r>
              <a:rPr lang="fr-BE" dirty="0"/>
              <a:t>Sélection de participants en fonction de leurs caractéristiques spécifiques ou de leur expérience, qui correspondent aux objectifs de l'étude. L'idée est de choisir des individus qui sont particulièrement informés ou concernés par le sujet de recherche.</a:t>
            </a:r>
          </a:p>
          <a:p>
            <a:r>
              <a:rPr lang="fr-BE" b="1" dirty="0"/>
              <a:t>(</a:t>
            </a:r>
            <a:r>
              <a:rPr lang="fr-BE" b="1" dirty="0" err="1"/>
              <a:t>criterion</a:t>
            </a:r>
            <a:r>
              <a:rPr lang="fr-BE" b="1" dirty="0"/>
              <a:t> sampling) </a:t>
            </a:r>
            <a:r>
              <a:rPr lang="fr-BE" dirty="0"/>
              <a:t>Sélection basée sur la présence (ou l'absence) de critères prédéfinis. Cela assure que tous les participants rencontrent certains standards ou conditions pertinents pour la recherche.</a:t>
            </a:r>
          </a:p>
          <a:p>
            <a:r>
              <a:rPr lang="fr-BE" b="1" dirty="0"/>
              <a:t>(</a:t>
            </a:r>
            <a:r>
              <a:rPr lang="fr-BE" b="1" dirty="0" err="1"/>
              <a:t>snowball</a:t>
            </a:r>
            <a:r>
              <a:rPr lang="fr-BE" b="1" dirty="0"/>
              <a:t> sampling) </a:t>
            </a:r>
            <a:r>
              <a:rPr lang="fr-BE" dirty="0"/>
              <a:t>Utilisé surtout lorsque les participants potentiels sont difficiles à trouver. Les chercheurs commencent avec quelques participants qui, à leur tour, recommandent d'autres participants. C'est particulièrement utile pour atteindre des populations spécifiques ou marginalisées.</a:t>
            </a:r>
          </a:p>
          <a:p>
            <a:r>
              <a:rPr lang="fr-BE" b="1" dirty="0"/>
              <a:t>(</a:t>
            </a:r>
            <a:r>
              <a:rPr lang="fr-BE" b="1" dirty="0" err="1"/>
              <a:t>convenience</a:t>
            </a:r>
            <a:r>
              <a:rPr lang="fr-BE" b="1" dirty="0"/>
              <a:t> sampling) </a:t>
            </a:r>
            <a:r>
              <a:rPr lang="fr-BE" dirty="0"/>
              <a:t>Bien que moins rigoureux, cet échantillonnage implique la sélection de participants disponibles et volontaires. Il est souvent utilisé dans des études exploratoires ou pilotes où l'accessibilité est une priorité.</a:t>
            </a:r>
          </a:p>
          <a:p>
            <a:endParaRPr lang="fr-BE" dirty="0"/>
          </a:p>
          <a:p>
            <a:r>
              <a:rPr lang="fr-BE" dirty="0"/>
              <a:t>les informations supplémentaires deviennent redondantes et n'apportent plus de nouvelles connaissances pertinentes à la recherche.</a:t>
            </a:r>
          </a:p>
          <a:p>
            <a:endParaRPr lang="fr-B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p:txBody>
      </p:sp>
      <p:sp>
        <p:nvSpPr>
          <p:cNvPr id="4" name="Espace réservé du numéro de diapositive 3"/>
          <p:cNvSpPr>
            <a:spLocks noGrp="1"/>
          </p:cNvSpPr>
          <p:nvPr>
            <p:ph type="sldNum" sz="quarter" idx="5"/>
          </p:nvPr>
        </p:nvSpPr>
        <p:spPr/>
        <p:txBody>
          <a:bodyPr/>
          <a:lstStyle/>
          <a:p>
            <a:fld id="{BC2D73F6-2AE3-3544-8B98-1052E28AB268}" type="slidenum">
              <a:rPr lang="fr-FR" smtClean="0"/>
              <a:t>15</a:t>
            </a:fld>
            <a:endParaRPr lang="fr-FR"/>
          </a:p>
        </p:txBody>
      </p:sp>
    </p:spTree>
    <p:extLst>
      <p:ext uri="{BB962C8B-B14F-4D97-AF65-F5344CB8AC3E}">
        <p14:creationId xmlns:p14="http://schemas.microsoft.com/office/powerpoint/2010/main" val="3037719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dirty="0" err="1"/>
              <a:t>Photovoice</a:t>
            </a:r>
            <a:r>
              <a:rPr lang="fr-BE" dirty="0"/>
              <a:t> est une méthode de recherche participative qui permet aux participants de capturer leur environnement et expériences via la photographie pour stimuler le dialogue et informer les changements sociaux.</a:t>
            </a:r>
          </a:p>
          <a:p>
            <a:pPr marL="0" marR="0" lvl="0" indent="0" algn="l" defTabSz="914400" rtl="0" eaLnBrk="1" fontAlgn="auto" latinLnBrk="0" hangingPunct="1">
              <a:lnSpc>
                <a:spcPct val="100000"/>
              </a:lnSpc>
              <a:spcBef>
                <a:spcPts val="0"/>
              </a:spcBef>
              <a:spcAft>
                <a:spcPts val="0"/>
              </a:spcAft>
              <a:buClrTx/>
              <a:buSzTx/>
              <a:buFontTx/>
              <a:buNone/>
              <a:tabLst/>
              <a:defRPr/>
            </a:pPr>
            <a:r>
              <a:rPr lang="fr-BE" dirty="0"/>
              <a:t>La cartographie participative est une approche qui implique les communautés locales dans la création de cartes, permettant de représenter leurs connaissances et perceptions spatiales pour influencer la prise de décision et la planification.</a:t>
            </a:r>
            <a:br>
              <a:rPr lang="fr-BE" dirty="0"/>
            </a:br>
            <a:r>
              <a:rPr lang="fr-BE" sz="1200" b="0" dirty="0"/>
              <a:t>auto/allo-confrontation: on demande au participant de commenter une </a:t>
            </a:r>
            <a:r>
              <a:rPr lang="fr-BE" sz="1200" b="0" dirty="0" err="1"/>
              <a:t>activitée</a:t>
            </a:r>
            <a:r>
              <a:rPr lang="fr-BE" sz="1200" b="0" dirty="0"/>
              <a:t> qu’il a réalisé ou que quelqu’un d’autre a réalisé. </a:t>
            </a:r>
            <a:br>
              <a:rPr lang="fr-BE" sz="1200" b="0" dirty="0"/>
            </a:br>
            <a:r>
              <a:rPr lang="fr-BE" sz="1200" dirty="0" err="1"/>
              <a:t>Users</a:t>
            </a:r>
            <a:r>
              <a:rPr lang="fr-BE" sz="1200" dirty="0"/>
              <a:t>’ </a:t>
            </a:r>
            <a:r>
              <a:rPr lang="fr-BE" sz="1200" dirty="0" err="1"/>
              <a:t>diaries</a:t>
            </a:r>
            <a:r>
              <a:rPr lang="fr-BE" sz="1200" dirty="0"/>
              <a:t>; Sondes culturelles; Auto-ethnographie…</a:t>
            </a:r>
          </a:p>
          <a:p>
            <a:endParaRPr lang="fr-FR" dirty="0"/>
          </a:p>
        </p:txBody>
      </p:sp>
      <p:sp>
        <p:nvSpPr>
          <p:cNvPr id="4" name="Espace réservé du numéro de diapositive 3"/>
          <p:cNvSpPr>
            <a:spLocks noGrp="1"/>
          </p:cNvSpPr>
          <p:nvPr>
            <p:ph type="sldNum" sz="quarter" idx="5"/>
          </p:nvPr>
        </p:nvSpPr>
        <p:spPr/>
        <p:txBody>
          <a:bodyPr/>
          <a:lstStyle/>
          <a:p>
            <a:fld id="{BC2D73F6-2AE3-3544-8B98-1052E28AB268}" type="slidenum">
              <a:rPr lang="fr-FR" smtClean="0"/>
              <a:t>16</a:t>
            </a:fld>
            <a:endParaRPr lang="fr-FR"/>
          </a:p>
        </p:txBody>
      </p:sp>
    </p:spTree>
    <p:extLst>
      <p:ext uri="{BB962C8B-B14F-4D97-AF65-F5344CB8AC3E}">
        <p14:creationId xmlns:p14="http://schemas.microsoft.com/office/powerpoint/2010/main" val="14960210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err="1"/>
              <a:t>Shadowing</a:t>
            </a:r>
            <a:r>
              <a:rPr lang="fr-FR" dirty="0"/>
              <a:t>: </a:t>
            </a:r>
            <a:r>
              <a:rPr lang="fr-BE" dirty="0"/>
              <a:t>Le "</a:t>
            </a:r>
            <a:r>
              <a:rPr lang="fr-BE" dirty="0" err="1"/>
              <a:t>shadowing</a:t>
            </a:r>
            <a:r>
              <a:rPr lang="fr-BE" dirty="0"/>
              <a:t>" est une méthode d'observation où le chercheur suit et observe une personne dans son environnement naturel sans intervention, </a:t>
            </a:r>
          </a:p>
          <a:p>
            <a:pPr marL="0" marR="0" lvl="0" indent="0" algn="l" defTabSz="914400" rtl="0" eaLnBrk="1" fontAlgn="auto" latinLnBrk="0" hangingPunct="1">
              <a:lnSpc>
                <a:spcPct val="100000"/>
              </a:lnSpc>
              <a:spcBef>
                <a:spcPts val="0"/>
              </a:spcBef>
              <a:spcAft>
                <a:spcPts val="0"/>
              </a:spcAft>
              <a:buClrTx/>
              <a:buSzTx/>
              <a:buFontTx/>
              <a:buNone/>
              <a:tabLst/>
              <a:defRPr/>
            </a:pPr>
            <a:r>
              <a:rPr lang="fr-BE" dirty="0"/>
              <a:t>tandis que la méthode "</a:t>
            </a:r>
            <a:r>
              <a:rPr lang="fr-BE" dirty="0" err="1"/>
              <a:t>fly</a:t>
            </a:r>
            <a:r>
              <a:rPr lang="fr-BE" dirty="0"/>
              <a:t> on the </a:t>
            </a:r>
            <a:r>
              <a:rPr lang="fr-BE" dirty="0" err="1"/>
              <a:t>wall</a:t>
            </a:r>
            <a:r>
              <a:rPr lang="fr-BE" dirty="0"/>
              <a:t>" implique une observation discrète où le chercheur reste non intrusif et quasi invisible, comme une mouche sur le mur, pour étudier les comportements dans un contexte naturel.</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p:txBody>
      </p:sp>
      <p:sp>
        <p:nvSpPr>
          <p:cNvPr id="4" name="Espace réservé du numéro de diapositive 3"/>
          <p:cNvSpPr>
            <a:spLocks noGrp="1"/>
          </p:cNvSpPr>
          <p:nvPr>
            <p:ph type="sldNum" sz="quarter" idx="5"/>
          </p:nvPr>
        </p:nvSpPr>
        <p:spPr/>
        <p:txBody>
          <a:bodyPr/>
          <a:lstStyle/>
          <a:p>
            <a:fld id="{BC2D73F6-2AE3-3544-8B98-1052E28AB268}" type="slidenum">
              <a:rPr lang="fr-FR" smtClean="0"/>
              <a:t>17</a:t>
            </a:fld>
            <a:endParaRPr lang="fr-FR"/>
          </a:p>
        </p:txBody>
      </p:sp>
    </p:spTree>
    <p:extLst>
      <p:ext uri="{BB962C8B-B14F-4D97-AF65-F5344CB8AC3E}">
        <p14:creationId xmlns:p14="http://schemas.microsoft.com/office/powerpoint/2010/main" val="18226102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 name="Shape 285"/>
          <p:cNvSpPr>
            <a:spLocks noGrp="1" noRot="1" noChangeAspect="1"/>
          </p:cNvSpPr>
          <p:nvPr>
            <p:ph type="sldImg"/>
          </p:nvPr>
        </p:nvSpPr>
        <p:spPr>
          <a:prstGeom prst="rect">
            <a:avLst/>
          </a:prstGeom>
        </p:spPr>
        <p:txBody>
          <a:bodyPr/>
          <a:lstStyle/>
          <a:p>
            <a:endParaRPr/>
          </a:p>
        </p:txBody>
      </p:sp>
      <p:sp>
        <p:nvSpPr>
          <p:cNvPr id="286" name="Shape 286"/>
          <p:cNvSpPr>
            <a:spLocks noGrp="1"/>
          </p:cNvSpPr>
          <p:nvPr>
            <p:ph type="body" sz="quarter" idx="1"/>
          </p:nvPr>
        </p:nvSpPr>
        <p:spPr>
          <a:prstGeom prst="rect">
            <a:avLst/>
          </a:prstGeom>
        </p:spPr>
        <p:txBody>
          <a:bodyPr/>
          <a:lstStyle>
            <a:lvl1pPr>
              <a:defRPr sz="14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sz="1400" dirty="0"/>
              <a:t>observation en contexte expérimental</a:t>
            </a:r>
          </a:p>
          <a:p>
            <a:pPr marL="224573" indent="-224573" defTabSz="321457">
              <a:defRPr sz="2600">
                <a:latin typeface="Avenir Book"/>
                <a:ea typeface="Avenir Book"/>
                <a:cs typeface="Avenir Book"/>
                <a:sym typeface="Avenir Book"/>
              </a:defRPr>
            </a:pPr>
            <a:r>
              <a:rPr lang="fr-BE" sz="1400" dirty="0"/>
              <a:t>Protocoles et outils systématiques de collecte des données</a:t>
            </a:r>
          </a:p>
          <a:p>
            <a:pPr marL="224573" indent="-224573" defTabSz="321457">
              <a:defRPr sz="2600">
                <a:latin typeface="Avenir Book"/>
                <a:ea typeface="Avenir Book"/>
                <a:cs typeface="Avenir Book"/>
                <a:sym typeface="Avenir Book"/>
              </a:defRPr>
            </a:pPr>
            <a:r>
              <a:rPr lang="fr-BE" sz="1400" dirty="0"/>
              <a:t>Contrôle des variables testées</a:t>
            </a:r>
          </a:p>
          <a:p>
            <a:pPr marL="224573" indent="-224573" defTabSz="321457">
              <a:defRPr sz="2600">
                <a:latin typeface="Avenir Book"/>
                <a:ea typeface="Avenir Book"/>
                <a:cs typeface="Avenir Book"/>
                <a:sym typeface="Avenir Book"/>
              </a:defRPr>
            </a:pPr>
            <a:r>
              <a:rPr lang="fr-BE" sz="1400" dirty="0"/>
              <a:t>Analyse automatisée des données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BE" sz="1400" dirty="0"/>
          </a:p>
          <a:p>
            <a:pPr marL="224573" indent="-224573" defTabSz="321457">
              <a:defRPr sz="2600">
                <a:latin typeface="Avenir Book"/>
                <a:ea typeface="Avenir Book"/>
                <a:cs typeface="Avenir Book"/>
                <a:sym typeface="Avenir Book"/>
              </a:defRPr>
            </a:pPr>
            <a:r>
              <a:rPr lang="fr-BE" sz="1400" dirty="0"/>
              <a:t>Magicien d’oz : Simuler des fonctionnalités</a:t>
            </a:r>
          </a:p>
          <a:p>
            <a:pPr marL="224573" indent="-224573" defTabSz="321457">
              <a:defRPr sz="2600">
                <a:latin typeface="Avenir Book"/>
                <a:ea typeface="Avenir Book"/>
                <a:cs typeface="Avenir Book"/>
                <a:sym typeface="Avenir Book"/>
              </a:defRPr>
            </a:pPr>
            <a:r>
              <a:rPr lang="fr-BE" sz="1400" dirty="0"/>
              <a:t>Un opérateur « testeur », un opérateur « agent virtuel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BE" sz="1400" dirty="0"/>
          </a:p>
          <a:p>
            <a:r>
              <a:rPr dirty="0"/>
              <a:t>… </a:t>
            </a:r>
            <a:r>
              <a:rPr dirty="0" err="1"/>
              <a:t>ou</a:t>
            </a:r>
            <a:r>
              <a:rPr dirty="0"/>
              <a:t> « mechanical </a:t>
            </a:r>
            <a:r>
              <a:rPr dirty="0" err="1"/>
              <a:t>turk</a:t>
            </a:r>
            <a:r>
              <a:rPr dirty="0"/>
              <a:t> »: </a:t>
            </a:r>
            <a:r>
              <a:rPr dirty="0" err="1"/>
              <a:t>inventeur</a:t>
            </a:r>
            <a:r>
              <a:rPr dirty="0"/>
              <a:t> </a:t>
            </a:r>
            <a:r>
              <a:rPr dirty="0" err="1"/>
              <a:t>hongrois</a:t>
            </a:r>
            <a:r>
              <a:rPr dirty="0"/>
              <a:t> du 18 </a:t>
            </a:r>
            <a:r>
              <a:rPr dirty="0" err="1"/>
              <a:t>ème</a:t>
            </a:r>
            <a:r>
              <a:rPr dirty="0"/>
              <a:t> qui </a:t>
            </a:r>
            <a:r>
              <a:rPr dirty="0" err="1"/>
              <a:t>aurait</a:t>
            </a:r>
            <a:r>
              <a:rPr dirty="0"/>
              <a:t> </a:t>
            </a:r>
            <a:r>
              <a:rPr dirty="0" err="1"/>
              <a:t>conçu</a:t>
            </a:r>
            <a:r>
              <a:rPr dirty="0"/>
              <a:t> un automate capable de </a:t>
            </a:r>
            <a:r>
              <a:rPr dirty="0" err="1"/>
              <a:t>battre</a:t>
            </a:r>
            <a:r>
              <a:rPr dirty="0"/>
              <a:t> des </a:t>
            </a:r>
            <a:r>
              <a:rPr dirty="0" err="1"/>
              <a:t>humains</a:t>
            </a:r>
            <a:r>
              <a:rPr dirty="0"/>
              <a:t> aux </a:t>
            </a:r>
            <a:r>
              <a:rPr dirty="0" err="1"/>
              <a:t>échecs</a:t>
            </a:r>
            <a:r>
              <a:rPr dirty="0"/>
              <a:t>. </a:t>
            </a:r>
            <a:r>
              <a:rPr dirty="0" err="1"/>
              <a:t>En</a:t>
            </a:r>
            <a:r>
              <a:rPr dirty="0"/>
              <a:t> </a:t>
            </a:r>
            <a:r>
              <a:rPr dirty="0" err="1"/>
              <a:t>réalité</a:t>
            </a:r>
            <a:r>
              <a:rPr dirty="0"/>
              <a:t> un homme de petite taille le </a:t>
            </a:r>
            <a:r>
              <a:rPr dirty="0" err="1"/>
              <a:t>contrôlait</a:t>
            </a:r>
            <a:r>
              <a:rPr dirty="0"/>
              <a:t> dans la </a:t>
            </a:r>
            <a:r>
              <a:rPr dirty="0" err="1"/>
              <a:t>partie</a:t>
            </a:r>
            <a:r>
              <a:rPr dirty="0"/>
              <a:t> </a:t>
            </a:r>
            <a:r>
              <a:rPr dirty="0" err="1"/>
              <a:t>basse</a:t>
            </a:r>
            <a:r>
              <a:rPr dirty="0"/>
              <a:t> de la machine</a:t>
            </a:r>
          </a:p>
        </p:txBody>
      </p:sp>
    </p:spTree>
    <p:extLst>
      <p:ext uri="{BB962C8B-B14F-4D97-AF65-F5344CB8AC3E}">
        <p14:creationId xmlns:p14="http://schemas.microsoft.com/office/powerpoint/2010/main" val="12716048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sz="1200" dirty="0"/>
              <a:t>Les </a:t>
            </a:r>
            <a:r>
              <a:rPr lang="fr-BE" sz="1200" dirty="0" err="1"/>
              <a:t>personas</a:t>
            </a:r>
            <a:r>
              <a:rPr lang="fr-BE" sz="1200" dirty="0"/>
              <a:t> ont été inventés par Cooper en 1999 afin de ne plus considérer les utilisateurs comme des entités abstraites, mais de prendre en compte leurs besoins réels au fil de processus de conception de systèmes numériques.</a:t>
            </a:r>
          </a:p>
          <a:p>
            <a:pPr marL="0" marR="0" lvl="0" indent="0" algn="l" defTabSz="914400" rtl="0" eaLnBrk="1" fontAlgn="auto" latinLnBrk="0" hangingPunct="1">
              <a:lnSpc>
                <a:spcPct val="100000"/>
              </a:lnSpc>
              <a:spcBef>
                <a:spcPts val="0"/>
              </a:spcBef>
              <a:spcAft>
                <a:spcPts val="0"/>
              </a:spcAft>
              <a:buClrTx/>
              <a:buSzTx/>
              <a:buFontTx/>
              <a:buNone/>
              <a:tabLst/>
              <a:defRPr/>
            </a:pPr>
            <a:r>
              <a:rPr lang="fr-BE" sz="1200" dirty="0"/>
              <a:t>Un persona est un profil d'utilisateur fictif et caricatural élaboré à partir de données réelles afin de saisir les caractéristiques d'un groupe d'utilisateurs cible.</a:t>
            </a:r>
          </a:p>
          <a:p>
            <a:pPr algn="r" defTabSz="321457">
              <a:defRPr sz="2200">
                <a:latin typeface="Avenir Book"/>
                <a:ea typeface="Avenir Book"/>
                <a:cs typeface="Avenir Book"/>
                <a:sym typeface="Avenir Book"/>
              </a:defRPr>
            </a:pPr>
            <a:r>
              <a:rPr lang="fr-BE" sz="1200" dirty="0"/>
              <a:t>(Lallemand &amp; </a:t>
            </a:r>
            <a:r>
              <a:rPr lang="fr-BE" sz="1200" dirty="0" err="1"/>
              <a:t>Gronier</a:t>
            </a:r>
            <a:r>
              <a:rPr lang="fr-BE" sz="1200" dirty="0"/>
              <a:t>, 2015)</a:t>
            </a:r>
          </a:p>
          <a:p>
            <a:pPr algn="r" defTabSz="321457">
              <a:defRPr sz="2200">
                <a:latin typeface="Avenir Book"/>
                <a:ea typeface="Avenir Book"/>
                <a:cs typeface="Avenir Book"/>
                <a:sym typeface="Avenir Book"/>
              </a:defRPr>
            </a:pPr>
            <a:r>
              <a:rPr lang="fr-BE" sz="1200" dirty="0"/>
              <a:t>(</a:t>
            </a:r>
            <a:r>
              <a:rPr lang="fr-BE" sz="1200" dirty="0" err="1"/>
              <a:t>Grudin</a:t>
            </a:r>
            <a:r>
              <a:rPr lang="fr-BE" sz="1200" dirty="0"/>
              <a:t> &amp; </a:t>
            </a:r>
            <a:r>
              <a:rPr lang="fr-BE" sz="1200" dirty="0" err="1"/>
              <a:t>Pruitt</a:t>
            </a:r>
            <a:r>
              <a:rPr lang="fr-BE" sz="1200" dirty="0"/>
              <a:t>, 2002)</a:t>
            </a:r>
          </a:p>
          <a:p>
            <a:pPr algn="l" defTabSz="321457">
              <a:defRPr sz="2266">
                <a:latin typeface="Avenir Heavy"/>
                <a:ea typeface="Avenir Heavy"/>
                <a:cs typeface="Avenir Heavy"/>
                <a:sym typeface="Avenir Heavy"/>
              </a:defRPr>
            </a:pPr>
            <a:r>
              <a:rPr lang="fr-BE" sz="1200" dirty="0" err="1"/>
              <a:t>Personas</a:t>
            </a:r>
            <a:r>
              <a:rPr lang="fr-BE" sz="1200" dirty="0"/>
              <a:t> subjectifs, qualitatifs, quantitatifs</a:t>
            </a:r>
            <a:br>
              <a:rPr lang="fr-BE" sz="1200" dirty="0"/>
            </a:br>
            <a:r>
              <a:rPr lang="fr-BE" sz="1200" dirty="0"/>
              <a:t>Rendez-les aussi crédibles que possible</a:t>
            </a:r>
          </a:p>
          <a:p>
            <a:pPr algn="just" defTabSz="321457">
              <a:defRPr sz="2266">
                <a:latin typeface="Avenir Book"/>
                <a:ea typeface="Avenir Book"/>
                <a:cs typeface="Avenir Book"/>
                <a:sym typeface="Avenir Book"/>
              </a:defRPr>
            </a:pPr>
            <a:r>
              <a:rPr lang="fr-BE" sz="1200" dirty="0"/>
              <a:t>&gt; Humanisez-les en leur donnant une identité réelle (nom, photo).</a:t>
            </a:r>
          </a:p>
          <a:p>
            <a:pPr algn="just" defTabSz="321457">
              <a:defRPr sz="2266">
                <a:latin typeface="Avenir Book"/>
                <a:ea typeface="Avenir Book"/>
                <a:cs typeface="Avenir Book"/>
                <a:sym typeface="Avenir Book"/>
              </a:defRPr>
            </a:pPr>
            <a:r>
              <a:rPr lang="fr-BE" sz="1200" dirty="0"/>
              <a:t>&gt; Utilisez la narration pour susciter l'empathie.</a:t>
            </a:r>
          </a:p>
          <a:p>
            <a:pPr algn="just" defTabSz="321457">
              <a:defRPr sz="2266">
                <a:latin typeface="Avenir Book"/>
                <a:ea typeface="Avenir Book"/>
                <a:cs typeface="Avenir Book"/>
                <a:sym typeface="Avenir Book"/>
              </a:defRPr>
            </a:pPr>
            <a:r>
              <a:rPr lang="fr-BE" sz="1200" dirty="0"/>
              <a:t>&gt; Ajoutez des informations spécifiques et détaillées basées sur des données réelles</a:t>
            </a:r>
          </a:p>
          <a:p>
            <a:pPr algn="just" defTabSz="321457">
              <a:defRPr sz="1200">
                <a:latin typeface="Avenir Book"/>
                <a:ea typeface="Avenir Book"/>
                <a:cs typeface="Avenir Book"/>
                <a:sym typeface="Avenir Book"/>
              </a:defRPr>
            </a:pPr>
            <a:endParaRPr lang="fr-BE" sz="800" dirty="0"/>
          </a:p>
          <a:p>
            <a:pPr algn="just" defTabSz="321457">
              <a:defRPr sz="2266">
                <a:latin typeface="Avenir Heavy"/>
                <a:ea typeface="Avenir Heavy"/>
                <a:cs typeface="Avenir Heavy"/>
                <a:sym typeface="Avenir Heavy"/>
              </a:defRPr>
            </a:pPr>
            <a:r>
              <a:rPr lang="fr-BE" sz="1200" dirty="0"/>
              <a:t>Rendez-les itératifs et enrichissez-les au cours de leur utilisation.</a:t>
            </a:r>
          </a:p>
          <a:p>
            <a:pPr algn="just" defTabSz="321457">
              <a:defRPr sz="2266">
                <a:latin typeface="Avenir Book"/>
                <a:ea typeface="Avenir Book"/>
                <a:cs typeface="Avenir Book"/>
                <a:sym typeface="Avenir Book"/>
              </a:defRPr>
            </a:pPr>
            <a:r>
              <a:rPr lang="fr-BE" sz="1200" dirty="0"/>
              <a:t>Surtout s'ils ont été inventés de toutes pièces ou s'ils sont basés sur une expérience personnelle.</a:t>
            </a:r>
          </a:p>
          <a:p>
            <a:pPr algn="just" defTabSz="321457">
              <a:defRPr sz="1200">
                <a:latin typeface="Avenir Book"/>
                <a:ea typeface="Avenir Book"/>
                <a:cs typeface="Avenir Book"/>
                <a:sym typeface="Avenir Book"/>
              </a:defRPr>
            </a:pPr>
            <a:endParaRPr lang="fr-BE" sz="800" dirty="0"/>
          </a:p>
          <a:p>
            <a:pPr algn="just" defTabSz="321457">
              <a:defRPr sz="2266">
                <a:latin typeface="Avenir Heavy"/>
                <a:ea typeface="Avenir Heavy"/>
                <a:cs typeface="Avenir Heavy"/>
                <a:sym typeface="Avenir Heavy"/>
              </a:defRPr>
            </a:pPr>
            <a:r>
              <a:rPr lang="fr-BE" sz="1200" dirty="0"/>
              <a:t>Rendez-les attrayants et faciles à manipuler</a:t>
            </a:r>
          </a:p>
          <a:p>
            <a:pPr algn="just" defTabSz="321457">
              <a:defRPr sz="2266">
                <a:latin typeface="Avenir Book"/>
                <a:ea typeface="Avenir Book"/>
                <a:cs typeface="Avenir Book"/>
                <a:sym typeface="Avenir Book"/>
              </a:defRPr>
            </a:pPr>
            <a:r>
              <a:rPr lang="fr-BE" sz="1200" dirty="0"/>
              <a:t>Concentrez-vous sur 3 à 7 profils pertinents pour le projet.</a:t>
            </a:r>
          </a:p>
          <a:p>
            <a:pPr algn="just" defTabSz="321457">
              <a:defRPr sz="2266">
                <a:latin typeface="Avenir Book"/>
                <a:ea typeface="Avenir Book"/>
                <a:cs typeface="Avenir Book"/>
                <a:sym typeface="Avenir Book"/>
              </a:defRPr>
            </a:pPr>
            <a:r>
              <a:rPr lang="fr-BE" sz="1200" dirty="0"/>
              <a:t>Synthétisez et illustrez les résultats dans des petites cartes (ludiques, esthétiques).</a:t>
            </a:r>
          </a:p>
          <a:p>
            <a:pPr algn="l" defTabSz="321457">
              <a:defRPr sz="2200">
                <a:latin typeface="Avenir Book"/>
                <a:ea typeface="Avenir Book"/>
                <a:cs typeface="Avenir Book"/>
                <a:sym typeface="Avenir Book"/>
              </a:defRPr>
            </a:pPr>
            <a:endParaRPr lang="fr-BE"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BE" sz="1200" dirty="0"/>
          </a:p>
          <a:p>
            <a:endParaRPr lang="fr-FR" dirty="0"/>
          </a:p>
        </p:txBody>
      </p:sp>
      <p:sp>
        <p:nvSpPr>
          <p:cNvPr id="4" name="Espace réservé du numéro de diapositive 3"/>
          <p:cNvSpPr>
            <a:spLocks noGrp="1"/>
          </p:cNvSpPr>
          <p:nvPr>
            <p:ph type="sldNum" sz="quarter" idx="5"/>
          </p:nvPr>
        </p:nvSpPr>
        <p:spPr/>
        <p:txBody>
          <a:bodyPr/>
          <a:lstStyle/>
          <a:p>
            <a:fld id="{BC2D73F6-2AE3-3544-8B98-1052E28AB268}" type="slidenum">
              <a:rPr lang="fr-FR" smtClean="0"/>
              <a:t>19</a:t>
            </a:fld>
            <a:endParaRPr lang="fr-FR"/>
          </a:p>
        </p:txBody>
      </p:sp>
    </p:spTree>
    <p:extLst>
      <p:ext uri="{BB962C8B-B14F-4D97-AF65-F5344CB8AC3E}">
        <p14:creationId xmlns:p14="http://schemas.microsoft.com/office/powerpoint/2010/main" val="30727010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Workshop</a:t>
            </a:r>
          </a:p>
        </p:txBody>
      </p:sp>
      <p:sp>
        <p:nvSpPr>
          <p:cNvPr id="4" name="Espace réservé du numéro de diapositive 3"/>
          <p:cNvSpPr>
            <a:spLocks noGrp="1"/>
          </p:cNvSpPr>
          <p:nvPr>
            <p:ph type="sldNum" sz="quarter" idx="5"/>
          </p:nvPr>
        </p:nvSpPr>
        <p:spPr/>
        <p:txBody>
          <a:bodyPr/>
          <a:lstStyle/>
          <a:p>
            <a:fld id="{BC2D73F6-2AE3-3544-8B98-1052E28AB268}" type="slidenum">
              <a:rPr lang="fr-FR" smtClean="0"/>
              <a:t>20</a:t>
            </a:fld>
            <a:endParaRPr lang="fr-FR"/>
          </a:p>
        </p:txBody>
      </p:sp>
    </p:spTree>
    <p:extLst>
      <p:ext uri="{BB962C8B-B14F-4D97-AF65-F5344CB8AC3E}">
        <p14:creationId xmlns:p14="http://schemas.microsoft.com/office/powerpoint/2010/main" val="29392374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455608" indent="-379673" defTabSz="321457">
              <a:lnSpc>
                <a:spcPct val="80000"/>
              </a:lnSpc>
              <a:spcBef>
                <a:spcPts val="1125"/>
              </a:spcBef>
              <a:buSzPct val="100000"/>
              <a:buChar char="•"/>
              <a:defRPr sz="3000">
                <a:latin typeface="Avenir Book"/>
                <a:ea typeface="Avenir Book"/>
                <a:cs typeface="Avenir Book"/>
                <a:sym typeface="Avenir Book"/>
              </a:defRPr>
            </a:pPr>
            <a:r>
              <a:rPr lang="fr-BE" sz="2109" dirty="0"/>
              <a:t>Guidelines (selon Catherine </a:t>
            </a:r>
            <a:r>
              <a:rPr lang="fr-BE" sz="2109" dirty="0" err="1"/>
              <a:t>Elsen</a:t>
            </a:r>
            <a:r>
              <a:rPr lang="fr-BE" sz="2109" dirty="0"/>
              <a:t>) </a:t>
            </a:r>
          </a:p>
          <a:p>
            <a:pPr marL="455608" indent="-379673" defTabSz="321457">
              <a:lnSpc>
                <a:spcPct val="80000"/>
              </a:lnSpc>
              <a:spcBef>
                <a:spcPts val="1125"/>
              </a:spcBef>
              <a:buSzPct val="100000"/>
              <a:buChar char="•"/>
              <a:defRPr sz="3000">
                <a:latin typeface="Avenir Book"/>
                <a:ea typeface="Avenir Book"/>
                <a:cs typeface="Avenir Book"/>
                <a:sym typeface="Avenir Book"/>
              </a:defRPr>
            </a:pPr>
            <a:r>
              <a:rPr lang="fr-BE" sz="2109" dirty="0"/>
              <a:t>Faire parler!</a:t>
            </a:r>
          </a:p>
          <a:p>
            <a:pPr marL="808283" lvl="2" indent="-379673" defTabSz="321457">
              <a:lnSpc>
                <a:spcPct val="80000"/>
              </a:lnSpc>
              <a:spcBef>
                <a:spcPts val="1125"/>
              </a:spcBef>
              <a:buSzPct val="100000"/>
              <a:buChar char="•"/>
              <a:defRPr sz="2600">
                <a:latin typeface="Avenir Book"/>
                <a:ea typeface="Avenir Book"/>
                <a:cs typeface="Avenir Book"/>
                <a:sym typeface="Avenir Book"/>
              </a:defRPr>
            </a:pPr>
            <a:r>
              <a:rPr lang="fr-BE" sz="1828" dirty="0"/>
              <a:t>formuler des questions non directives, non biaisées</a:t>
            </a:r>
          </a:p>
          <a:p>
            <a:pPr marL="808283" lvl="2" indent="-379673" defTabSz="321457">
              <a:lnSpc>
                <a:spcPct val="80000"/>
              </a:lnSpc>
              <a:spcBef>
                <a:spcPts val="1125"/>
              </a:spcBef>
              <a:buSzPct val="100000"/>
              <a:buChar char="•"/>
              <a:defRPr sz="2600">
                <a:latin typeface="Avenir Book"/>
                <a:ea typeface="Avenir Book"/>
                <a:cs typeface="Avenir Book"/>
                <a:sym typeface="Avenir Book"/>
              </a:defRPr>
            </a:pPr>
            <a:r>
              <a:rPr lang="fr-BE" sz="1828" dirty="0"/>
              <a:t>ne jamais couper la parole</a:t>
            </a:r>
          </a:p>
          <a:p>
            <a:pPr marL="808283" lvl="2" indent="-379673" defTabSz="321457">
              <a:lnSpc>
                <a:spcPct val="80000"/>
              </a:lnSpc>
              <a:spcBef>
                <a:spcPts val="1125"/>
              </a:spcBef>
              <a:buSzPct val="100000"/>
              <a:buChar char="•"/>
              <a:defRPr sz="2600">
                <a:latin typeface="Avenir Book"/>
                <a:ea typeface="Avenir Book"/>
                <a:cs typeface="Avenir Book"/>
                <a:sym typeface="Avenir Book"/>
              </a:defRPr>
            </a:pPr>
            <a:r>
              <a:rPr lang="fr-BE" sz="1828" dirty="0"/>
              <a:t>ne jamais porter un jugement de valeur</a:t>
            </a:r>
          </a:p>
          <a:p>
            <a:pPr marL="808283" lvl="2" indent="-379673" defTabSz="321457">
              <a:lnSpc>
                <a:spcPct val="80000"/>
              </a:lnSpc>
              <a:spcBef>
                <a:spcPts val="1125"/>
              </a:spcBef>
              <a:buSzPct val="100000"/>
              <a:buChar char="•"/>
              <a:defRPr sz="2600">
                <a:latin typeface="Avenir Book"/>
                <a:ea typeface="Avenir Book"/>
                <a:cs typeface="Avenir Book"/>
                <a:sym typeface="Avenir Book"/>
              </a:defRPr>
            </a:pPr>
            <a:r>
              <a:rPr lang="fr-BE" sz="1828" dirty="0"/>
              <a:t>pas d’interprétations hâtives</a:t>
            </a:r>
            <a:br>
              <a:rPr lang="fr-BE" sz="1828" dirty="0"/>
            </a:br>
            <a:endParaRPr lang="fr-BE" sz="1828" dirty="0"/>
          </a:p>
          <a:p>
            <a:pPr marL="455608" indent="-379673" defTabSz="321457">
              <a:lnSpc>
                <a:spcPct val="80000"/>
              </a:lnSpc>
              <a:spcBef>
                <a:spcPts val="1125"/>
              </a:spcBef>
              <a:buSzPct val="100000"/>
              <a:buChar char="•"/>
              <a:defRPr sz="3000">
                <a:latin typeface="Avenir Book"/>
                <a:ea typeface="Avenir Book"/>
                <a:cs typeface="Avenir Book"/>
                <a:sym typeface="Avenir Book"/>
              </a:defRPr>
            </a:pPr>
            <a:r>
              <a:rPr lang="fr-BE" sz="2109" dirty="0"/>
              <a:t>Techniques de relance</a:t>
            </a:r>
          </a:p>
          <a:p>
            <a:pPr marL="808283" lvl="2" indent="-379673" defTabSz="321457">
              <a:lnSpc>
                <a:spcPct val="80000"/>
              </a:lnSpc>
              <a:spcBef>
                <a:spcPts val="1125"/>
              </a:spcBef>
              <a:buSzPct val="100000"/>
              <a:buChar char="•"/>
              <a:defRPr sz="2600">
                <a:latin typeface="Avenir Book"/>
                <a:ea typeface="Avenir Book"/>
                <a:cs typeface="Avenir Book"/>
                <a:sym typeface="Avenir Book"/>
              </a:defRPr>
            </a:pPr>
            <a:r>
              <a:rPr lang="fr-BE" sz="1828" dirty="0"/>
              <a:t>laisser du temps !</a:t>
            </a:r>
          </a:p>
          <a:p>
            <a:pPr marL="808283" lvl="2" indent="-379673" defTabSz="321457">
              <a:lnSpc>
                <a:spcPct val="80000"/>
              </a:lnSpc>
              <a:spcBef>
                <a:spcPts val="1125"/>
              </a:spcBef>
              <a:buSzPct val="100000"/>
              <a:buChar char="•"/>
              <a:defRPr sz="2600">
                <a:latin typeface="Avenir Book"/>
                <a:ea typeface="Avenir Book"/>
                <a:cs typeface="Avenir Book"/>
                <a:sym typeface="Avenir Book"/>
              </a:defRPr>
            </a:pPr>
            <a:r>
              <a:rPr lang="fr-BE" sz="1828" dirty="0"/>
              <a:t>répéter une fin de phrase</a:t>
            </a:r>
          </a:p>
          <a:p>
            <a:pPr marL="808283" lvl="2" indent="-379673" defTabSz="321457">
              <a:lnSpc>
                <a:spcPct val="80000"/>
              </a:lnSpc>
              <a:spcBef>
                <a:spcPts val="1125"/>
              </a:spcBef>
              <a:buSzPct val="100000"/>
              <a:buChar char="•"/>
              <a:defRPr sz="2600">
                <a:latin typeface="Avenir Book"/>
                <a:ea typeface="Avenir Book"/>
                <a:cs typeface="Avenir Book"/>
                <a:sym typeface="Avenir Book"/>
              </a:defRPr>
            </a:pPr>
            <a:r>
              <a:rPr lang="fr-BE" sz="1828" dirty="0"/>
              <a:t>oser demander un complément d’information</a:t>
            </a:r>
            <a:br>
              <a:rPr lang="fr-BE" sz="1828" dirty="0"/>
            </a:br>
            <a:endParaRPr lang="fr-BE" sz="1828" dirty="0"/>
          </a:p>
          <a:p>
            <a:pPr marL="455608" indent="-379673" defTabSz="321457">
              <a:lnSpc>
                <a:spcPct val="80000"/>
              </a:lnSpc>
              <a:spcBef>
                <a:spcPts val="1125"/>
              </a:spcBef>
              <a:buSzPct val="100000"/>
              <a:buChar char="•"/>
              <a:defRPr sz="3000">
                <a:latin typeface="Avenir Book"/>
                <a:ea typeface="Avenir Book"/>
                <a:cs typeface="Avenir Book"/>
                <a:sym typeface="Avenir Book"/>
              </a:defRPr>
            </a:pPr>
            <a:r>
              <a:rPr lang="fr-BE" sz="2109" dirty="0"/>
              <a:t>Les reformulations</a:t>
            </a:r>
          </a:p>
          <a:p>
            <a:pPr marL="808283" lvl="2" indent="-379673" defTabSz="321457">
              <a:lnSpc>
                <a:spcPct val="80000"/>
              </a:lnSpc>
              <a:spcBef>
                <a:spcPts val="1125"/>
              </a:spcBef>
              <a:buSzPct val="100000"/>
              <a:buChar char="•"/>
              <a:defRPr sz="2600">
                <a:latin typeface="Avenir Book"/>
                <a:ea typeface="Avenir Book"/>
                <a:cs typeface="Avenir Book"/>
                <a:sym typeface="Avenir Book"/>
              </a:defRPr>
            </a:pPr>
            <a:r>
              <a:rPr lang="fr-BE" sz="1828" dirty="0"/>
              <a:t>pour assurer une compréhension mutuelle</a:t>
            </a:r>
          </a:p>
          <a:p>
            <a:pPr marL="808283" lvl="2" indent="-379673" defTabSz="321457">
              <a:lnSpc>
                <a:spcPct val="80000"/>
              </a:lnSpc>
              <a:spcBef>
                <a:spcPts val="1125"/>
              </a:spcBef>
              <a:buSzPct val="100000"/>
              <a:buChar char="•"/>
              <a:defRPr sz="2600">
                <a:latin typeface="Avenir Book"/>
                <a:ea typeface="Avenir Book"/>
                <a:cs typeface="Avenir Book"/>
                <a:sym typeface="Avenir Book"/>
              </a:defRPr>
            </a:pPr>
            <a:r>
              <a:rPr lang="fr-BE" sz="1828" dirty="0"/>
              <a:t>pour rebondir et recadrer</a:t>
            </a:r>
          </a:p>
          <a:p>
            <a:br>
              <a:rPr lang="fr-BE" dirty="0"/>
            </a:br>
            <a:r>
              <a:rPr lang="fr-BE" dirty="0"/>
              <a:t>le « pourquoi » met le sujet en position d’interrogé, de justification</a:t>
            </a:r>
          </a:p>
        </p:txBody>
      </p:sp>
      <p:sp>
        <p:nvSpPr>
          <p:cNvPr id="4" name="Espace réservé du numéro de diapositive 3"/>
          <p:cNvSpPr>
            <a:spLocks noGrp="1"/>
          </p:cNvSpPr>
          <p:nvPr>
            <p:ph type="sldNum" sz="quarter" idx="5"/>
          </p:nvPr>
        </p:nvSpPr>
        <p:spPr/>
        <p:txBody>
          <a:bodyPr/>
          <a:lstStyle/>
          <a:p>
            <a:fld id="{BC2D73F6-2AE3-3544-8B98-1052E28AB268}" type="slidenum">
              <a:rPr lang="fr-FR" smtClean="0"/>
              <a:t>21</a:t>
            </a:fld>
            <a:endParaRPr lang="fr-FR"/>
          </a:p>
        </p:txBody>
      </p:sp>
    </p:spTree>
    <p:extLst>
      <p:ext uri="{BB962C8B-B14F-4D97-AF65-F5344CB8AC3E}">
        <p14:creationId xmlns:p14="http://schemas.microsoft.com/office/powerpoint/2010/main" val="42698407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sz="1200" kern="100" dirty="0">
                <a:effectLst/>
                <a:latin typeface="Calibri" panose="020F0502020204030204" pitchFamily="34" charset="0"/>
                <a:ea typeface="Calibri" panose="020F0502020204030204" pitchFamily="34" charset="0"/>
                <a:cs typeface="Times New Roman" panose="02020603050405020304" pitchFamily="18" charset="0"/>
              </a:rPr>
              <a:t>-  Thématisation :</a:t>
            </a:r>
          </a:p>
          <a:p>
            <a:r>
              <a:rPr lang="fr-BE" sz="1200" kern="100" dirty="0">
                <a:effectLst/>
                <a:latin typeface="Calibri" panose="020F0502020204030204" pitchFamily="34" charset="0"/>
                <a:ea typeface="Calibri" panose="020F0502020204030204" pitchFamily="34" charset="0"/>
                <a:cs typeface="Times New Roman" panose="02020603050405020304" pitchFamily="18" charset="0"/>
              </a:rPr>
              <a:t>Identification de thèmes récurrents ou significatifs dans les données, catégorisation selon des axes analytiques, et interprétation des patterns émergents.</a:t>
            </a:r>
          </a:p>
          <a:p>
            <a:r>
              <a:rPr lang="fr-BE" sz="1200" kern="100" dirty="0">
                <a:effectLst/>
                <a:latin typeface="Calibri" panose="020F0502020204030204" pitchFamily="34" charset="0"/>
                <a:ea typeface="Calibri" panose="020F0502020204030204" pitchFamily="34" charset="0"/>
                <a:cs typeface="Times New Roman" panose="02020603050405020304" pitchFamily="18" charset="0"/>
              </a:rPr>
              <a:t>-  Analyse narrative :</a:t>
            </a:r>
          </a:p>
          <a:p>
            <a:r>
              <a:rPr lang="fr-BE" sz="1200" kern="100" dirty="0">
                <a:effectLst/>
                <a:latin typeface="Calibri" panose="020F0502020204030204" pitchFamily="34" charset="0"/>
                <a:ea typeface="Calibri" panose="020F0502020204030204" pitchFamily="34" charset="0"/>
                <a:cs typeface="Times New Roman" panose="02020603050405020304" pitchFamily="18" charset="0"/>
              </a:rPr>
              <a:t>Examine comment les individus racontent leurs expériences, structurant les récits pour comprendre comment ils donnent sens à leurs vies et actions.</a:t>
            </a:r>
          </a:p>
          <a:p>
            <a:r>
              <a:rPr lang="fr-BE" sz="1200" kern="100" dirty="0">
                <a:effectLst/>
                <a:latin typeface="Calibri" panose="020F0502020204030204" pitchFamily="34" charset="0"/>
                <a:ea typeface="Calibri" panose="020F0502020204030204" pitchFamily="34" charset="0"/>
                <a:cs typeface="Times New Roman" panose="02020603050405020304" pitchFamily="18" charset="0"/>
              </a:rPr>
              <a:t>-  Analyse du discours :</a:t>
            </a:r>
          </a:p>
          <a:p>
            <a:r>
              <a:rPr lang="fr-BE" sz="1200" kern="100" dirty="0">
                <a:effectLst/>
                <a:latin typeface="Calibri" panose="020F0502020204030204" pitchFamily="34" charset="0"/>
                <a:ea typeface="Calibri" panose="020F0502020204030204" pitchFamily="34" charset="0"/>
                <a:cs typeface="Times New Roman" panose="02020603050405020304" pitchFamily="18" charset="0"/>
              </a:rPr>
              <a:t>Étudie l'usage de la langue dans des contextes sociaux, analysant comment le discours façonne et est façonné par le contexte architectural.</a:t>
            </a:r>
            <a:endParaRPr lang="fr-BE"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fr-BE" sz="1200" dirty="0"/>
              <a:t>- Ajouter un mot sur l’occurrence</a:t>
            </a:r>
            <a:r>
              <a:rPr lang="fr-FR" sz="1200" dirty="0"/>
              <a:t>, la co-occurrence en analyse du discours.</a:t>
            </a:r>
            <a:endParaRPr lang="fr-FR" dirty="0"/>
          </a:p>
        </p:txBody>
      </p:sp>
      <p:sp>
        <p:nvSpPr>
          <p:cNvPr id="4" name="Espace réservé du numéro de diapositive 3"/>
          <p:cNvSpPr>
            <a:spLocks noGrp="1"/>
          </p:cNvSpPr>
          <p:nvPr>
            <p:ph type="sldNum" sz="quarter" idx="5"/>
          </p:nvPr>
        </p:nvSpPr>
        <p:spPr/>
        <p:txBody>
          <a:bodyPr/>
          <a:lstStyle/>
          <a:p>
            <a:fld id="{BC2D73F6-2AE3-3544-8B98-1052E28AB268}" type="slidenum">
              <a:rPr lang="fr-FR" smtClean="0"/>
              <a:t>22</a:t>
            </a:fld>
            <a:endParaRPr lang="fr-FR"/>
          </a:p>
        </p:txBody>
      </p:sp>
    </p:spTree>
    <p:extLst>
      <p:ext uri="{BB962C8B-B14F-4D97-AF65-F5344CB8AC3E}">
        <p14:creationId xmlns:p14="http://schemas.microsoft.com/office/powerpoint/2010/main" val="35679880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C2D73F6-2AE3-3544-8B98-1052E28AB268}" type="slidenum">
              <a:rPr lang="fr-FR" smtClean="0"/>
              <a:t>23</a:t>
            </a:fld>
            <a:endParaRPr lang="fr-FR"/>
          </a:p>
        </p:txBody>
      </p:sp>
    </p:spTree>
    <p:extLst>
      <p:ext uri="{BB962C8B-B14F-4D97-AF65-F5344CB8AC3E}">
        <p14:creationId xmlns:p14="http://schemas.microsoft.com/office/powerpoint/2010/main" val="27624486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L’ingénieur résout des problèmes. Le problème est-il toujours solvable par des sciences dures/naturelles? A-t-on réponse à tout avec des nombres?</a:t>
            </a:r>
            <a:br>
              <a:rPr lang="fr-FR" dirty="0"/>
            </a:br>
            <a:r>
              <a:rPr lang="fr-FR" dirty="0"/>
              <a:t>Le chercheur fait avancer l’état des connaissances du monde. </a:t>
            </a:r>
            <a:br>
              <a:rPr lang="fr-FR" dirty="0"/>
            </a:br>
            <a:r>
              <a:rPr lang="fr-FR" dirty="0" err="1"/>
              <a:t>RtD</a:t>
            </a:r>
            <a:r>
              <a:rPr lang="fr-FR" dirty="0"/>
              <a:t>/</a:t>
            </a:r>
            <a:r>
              <a:rPr lang="fr-FR" dirty="0" err="1"/>
              <a:t>RfD</a:t>
            </a:r>
            <a:r>
              <a:rPr lang="fr-FR" dirty="0"/>
              <a:t>/…</a:t>
            </a:r>
            <a:br>
              <a:rPr lang="fr-FR" dirty="0"/>
            </a:br>
            <a:r>
              <a:rPr lang="fr-BE" sz="1200" dirty="0"/>
              <a:t>Proposer quelques contre-exemples (typiquement : l’effet rebond en rénovation énergétique quand on ne tient pas compte de la composante humaine ; etc.). Insister aussi sur les limites inhérentes à l’interprétation (parfois hâtive) des « grands nombres » et résultats statistiques (en mode « on peut tout faire dire aux nombres ») : donner peut-être </a:t>
            </a:r>
            <a:r>
              <a:rPr lang="fr-BE" sz="1200" dirty="0" err="1"/>
              <a:t>qques</a:t>
            </a:r>
            <a:r>
              <a:rPr lang="fr-BE" sz="1200" dirty="0"/>
              <a:t> exemples d’interprétations hâtives, pour démontrer que la recherche quanti peut elle aussi souffrir de biais et d’interprétations simplistes &gt;&gt;&gt; en faveur d’une approche mixte pour apporter de la nuance </a:t>
            </a:r>
          </a:p>
          <a:p>
            <a:endParaRPr lang="fr-FR" dirty="0"/>
          </a:p>
        </p:txBody>
      </p:sp>
      <p:sp>
        <p:nvSpPr>
          <p:cNvPr id="4" name="Espace réservé du numéro de diapositive 3"/>
          <p:cNvSpPr>
            <a:spLocks noGrp="1"/>
          </p:cNvSpPr>
          <p:nvPr>
            <p:ph type="sldNum" sz="quarter" idx="5"/>
          </p:nvPr>
        </p:nvSpPr>
        <p:spPr/>
        <p:txBody>
          <a:bodyPr/>
          <a:lstStyle/>
          <a:p>
            <a:fld id="{BC2D73F6-2AE3-3544-8B98-1052E28AB268}" type="slidenum">
              <a:rPr lang="fr-FR" smtClean="0"/>
              <a:t>2</a:t>
            </a:fld>
            <a:endParaRPr lang="fr-FR"/>
          </a:p>
        </p:txBody>
      </p:sp>
    </p:spTree>
    <p:extLst>
      <p:ext uri="{BB962C8B-B14F-4D97-AF65-F5344CB8AC3E}">
        <p14:creationId xmlns:p14="http://schemas.microsoft.com/office/powerpoint/2010/main" val="15877731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Données Significatives: </a:t>
            </a:r>
            <a:r>
              <a:rPr lang="fr-BE" dirty="0"/>
              <a:t>des données ou des conclusions qui offrent une valeur ajoutée pertinente pour comprendre un phénomène, répondre à des questions de recherche, ou informer des décisions, souvent indiquant une différence ou un effet qui n'est pas dû au hasard.</a:t>
            </a:r>
            <a:endParaRPr lang="fr-FR" dirty="0"/>
          </a:p>
        </p:txBody>
      </p:sp>
      <p:sp>
        <p:nvSpPr>
          <p:cNvPr id="4" name="Espace réservé du numéro de diapositive 3"/>
          <p:cNvSpPr>
            <a:spLocks noGrp="1"/>
          </p:cNvSpPr>
          <p:nvPr>
            <p:ph type="sldNum" sz="quarter" idx="5"/>
          </p:nvPr>
        </p:nvSpPr>
        <p:spPr/>
        <p:txBody>
          <a:bodyPr/>
          <a:lstStyle/>
          <a:p>
            <a:fld id="{BC2D73F6-2AE3-3544-8B98-1052E28AB268}" type="slidenum">
              <a:rPr lang="fr-FR" smtClean="0"/>
              <a:t>24</a:t>
            </a:fld>
            <a:endParaRPr lang="fr-FR"/>
          </a:p>
        </p:txBody>
      </p:sp>
    </p:spTree>
    <p:extLst>
      <p:ext uri="{BB962C8B-B14F-4D97-AF65-F5344CB8AC3E}">
        <p14:creationId xmlns:p14="http://schemas.microsoft.com/office/powerpoint/2010/main" val="35259418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Analyse d’activités</a:t>
            </a:r>
          </a:p>
          <a:p>
            <a:endParaRPr lang="fr-FR" dirty="0"/>
          </a:p>
        </p:txBody>
      </p:sp>
      <p:sp>
        <p:nvSpPr>
          <p:cNvPr id="4" name="Espace réservé du numéro de diapositive 3"/>
          <p:cNvSpPr>
            <a:spLocks noGrp="1"/>
          </p:cNvSpPr>
          <p:nvPr>
            <p:ph type="sldNum" sz="quarter" idx="5"/>
          </p:nvPr>
        </p:nvSpPr>
        <p:spPr/>
        <p:txBody>
          <a:bodyPr/>
          <a:lstStyle/>
          <a:p>
            <a:fld id="{BC2D73F6-2AE3-3544-8B98-1052E28AB268}" type="slidenum">
              <a:rPr lang="fr-FR" smtClean="0"/>
              <a:t>26</a:t>
            </a:fld>
            <a:endParaRPr lang="fr-FR"/>
          </a:p>
        </p:txBody>
      </p:sp>
    </p:spTree>
    <p:extLst>
      <p:ext uri="{BB962C8B-B14F-4D97-AF65-F5344CB8AC3E}">
        <p14:creationId xmlns:p14="http://schemas.microsoft.com/office/powerpoint/2010/main" val="19412213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Relevé habité</a:t>
            </a:r>
          </a:p>
        </p:txBody>
      </p:sp>
      <p:sp>
        <p:nvSpPr>
          <p:cNvPr id="4" name="Espace réservé du numéro de diapositive 3"/>
          <p:cNvSpPr>
            <a:spLocks noGrp="1"/>
          </p:cNvSpPr>
          <p:nvPr>
            <p:ph type="sldNum" sz="quarter" idx="5"/>
          </p:nvPr>
        </p:nvSpPr>
        <p:spPr/>
        <p:txBody>
          <a:bodyPr/>
          <a:lstStyle/>
          <a:p>
            <a:fld id="{BC2D73F6-2AE3-3544-8B98-1052E28AB268}" type="slidenum">
              <a:rPr lang="fr-FR" smtClean="0"/>
              <a:t>27</a:t>
            </a:fld>
            <a:endParaRPr lang="fr-FR"/>
          </a:p>
        </p:txBody>
      </p:sp>
    </p:spTree>
    <p:extLst>
      <p:ext uri="{BB962C8B-B14F-4D97-AF65-F5344CB8AC3E}">
        <p14:creationId xmlns:p14="http://schemas.microsoft.com/office/powerpoint/2010/main" val="25624995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Organigramme/Carte conceptuelle</a:t>
            </a:r>
          </a:p>
        </p:txBody>
      </p:sp>
      <p:sp>
        <p:nvSpPr>
          <p:cNvPr id="4" name="Espace réservé du numéro de diapositive 3"/>
          <p:cNvSpPr>
            <a:spLocks noGrp="1"/>
          </p:cNvSpPr>
          <p:nvPr>
            <p:ph type="sldNum" sz="quarter" idx="5"/>
          </p:nvPr>
        </p:nvSpPr>
        <p:spPr/>
        <p:txBody>
          <a:bodyPr/>
          <a:lstStyle/>
          <a:p>
            <a:fld id="{BC2D73F6-2AE3-3544-8B98-1052E28AB268}" type="slidenum">
              <a:rPr lang="fr-FR" smtClean="0"/>
              <a:t>28</a:t>
            </a:fld>
            <a:endParaRPr lang="fr-FR"/>
          </a:p>
        </p:txBody>
      </p:sp>
    </p:spTree>
    <p:extLst>
      <p:ext uri="{BB962C8B-B14F-4D97-AF65-F5344CB8AC3E}">
        <p14:creationId xmlns:p14="http://schemas.microsoft.com/office/powerpoint/2010/main" val="3083335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Analyse d’activités</a:t>
            </a:r>
          </a:p>
          <a:p>
            <a:endParaRPr lang="fr-FR" dirty="0"/>
          </a:p>
        </p:txBody>
      </p:sp>
      <p:sp>
        <p:nvSpPr>
          <p:cNvPr id="4" name="Espace réservé du numéro de diapositive 3"/>
          <p:cNvSpPr>
            <a:spLocks noGrp="1"/>
          </p:cNvSpPr>
          <p:nvPr>
            <p:ph type="sldNum" sz="quarter" idx="5"/>
          </p:nvPr>
        </p:nvSpPr>
        <p:spPr/>
        <p:txBody>
          <a:bodyPr/>
          <a:lstStyle/>
          <a:p>
            <a:fld id="{BC2D73F6-2AE3-3544-8B98-1052E28AB268}" type="slidenum">
              <a:rPr lang="fr-FR" smtClean="0"/>
              <a:t>29</a:t>
            </a:fld>
            <a:endParaRPr lang="fr-FR"/>
          </a:p>
        </p:txBody>
      </p:sp>
    </p:spTree>
    <p:extLst>
      <p:ext uri="{BB962C8B-B14F-4D97-AF65-F5344CB8AC3E}">
        <p14:creationId xmlns:p14="http://schemas.microsoft.com/office/powerpoint/2010/main" val="29626897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Analyse d’activités</a:t>
            </a:r>
          </a:p>
        </p:txBody>
      </p:sp>
      <p:sp>
        <p:nvSpPr>
          <p:cNvPr id="4" name="Espace réservé du numéro de diapositive 3"/>
          <p:cNvSpPr>
            <a:spLocks noGrp="1"/>
          </p:cNvSpPr>
          <p:nvPr>
            <p:ph type="sldNum" sz="quarter" idx="5"/>
          </p:nvPr>
        </p:nvSpPr>
        <p:spPr/>
        <p:txBody>
          <a:bodyPr/>
          <a:lstStyle/>
          <a:p>
            <a:fld id="{BC2D73F6-2AE3-3544-8B98-1052E28AB268}" type="slidenum">
              <a:rPr lang="fr-FR" smtClean="0"/>
              <a:t>30</a:t>
            </a:fld>
            <a:endParaRPr lang="fr-FR"/>
          </a:p>
        </p:txBody>
      </p:sp>
    </p:spTree>
    <p:extLst>
      <p:ext uri="{BB962C8B-B14F-4D97-AF65-F5344CB8AC3E}">
        <p14:creationId xmlns:p14="http://schemas.microsoft.com/office/powerpoint/2010/main" val="17530252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C2D73F6-2AE3-3544-8B98-1052E28AB268}" type="slidenum">
              <a:rPr lang="fr-FR" smtClean="0"/>
              <a:t>34</a:t>
            </a:fld>
            <a:endParaRPr lang="fr-FR"/>
          </a:p>
        </p:txBody>
      </p:sp>
    </p:spTree>
    <p:extLst>
      <p:ext uri="{BB962C8B-B14F-4D97-AF65-F5344CB8AC3E}">
        <p14:creationId xmlns:p14="http://schemas.microsoft.com/office/powerpoint/2010/main" val="31807204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C2D73F6-2AE3-3544-8B98-1052E28AB268}" type="slidenum">
              <a:rPr lang="fr-FR" smtClean="0"/>
              <a:t>35</a:t>
            </a:fld>
            <a:endParaRPr lang="fr-FR"/>
          </a:p>
        </p:txBody>
      </p:sp>
    </p:spTree>
    <p:extLst>
      <p:ext uri="{BB962C8B-B14F-4D97-AF65-F5344CB8AC3E}">
        <p14:creationId xmlns:p14="http://schemas.microsoft.com/office/powerpoint/2010/main" val="9331220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buFont typeface="Arial" panose="020B0604020202020204" pitchFamily="34" charset="0"/>
              <a:buChar char="•"/>
            </a:pPr>
            <a:r>
              <a:rPr lang="fr-BE" b="1" dirty="0"/>
              <a:t>Positivisme: </a:t>
            </a:r>
            <a:r>
              <a:rPr lang="fr-BE" dirty="0"/>
              <a:t>valorise la neutralité du chercheur, la standardisation des procédures de recherche, et l'utilisation de statistiques pour généraliser les résultats. LIMITES A LA SUBJECTIVITE DU CHERCHEUR</a:t>
            </a:r>
            <a:br>
              <a:rPr lang="fr-BE" b="1" dirty="0"/>
            </a:br>
            <a:r>
              <a:rPr lang="fr-BE" b="1" dirty="0"/>
              <a:t>	Rationalisme</a:t>
            </a:r>
            <a:r>
              <a:rPr lang="fr-BE" dirty="0"/>
              <a:t> : La connaissance est principalement obtenue par la raison et l'intuition intellectuelle.	</a:t>
            </a:r>
          </a:p>
          <a:p>
            <a:pPr lvl="2">
              <a:buFont typeface="Arial" panose="020B0604020202020204" pitchFamily="34" charset="0"/>
              <a:buChar char="•"/>
            </a:pPr>
            <a:r>
              <a:rPr lang="fr-BE" b="1" dirty="0"/>
              <a:t>Empirisme</a:t>
            </a:r>
            <a:r>
              <a:rPr lang="fr-BE" dirty="0"/>
              <a:t> : La connaissance provient de l'expérience sensorielle.</a:t>
            </a:r>
          </a:p>
          <a:p>
            <a:pPr>
              <a:buFont typeface="Arial" panose="020B0604020202020204" pitchFamily="34" charset="0"/>
              <a:buChar char="•"/>
            </a:pPr>
            <a:r>
              <a:rPr lang="fr-BE" b="1" dirty="0"/>
              <a:t>Constructivisme</a:t>
            </a:r>
            <a:r>
              <a:rPr lang="fr-BE" dirty="0"/>
              <a:t> : La connaissance est construite par l'individu, influencée par le contexte social et culturel.</a:t>
            </a:r>
          </a:p>
          <a:p>
            <a:br>
              <a:rPr lang="fr-BE" sz="1200" dirty="0"/>
            </a:br>
            <a:r>
              <a:rPr lang="fr-BE" sz="1200" dirty="0"/>
              <a:t>Des disciplines entières se sont quasiment exclusivement structurées sur la recherche qualitative (ex : sociologie, anthropologie,…) et que ca n’a pas pour autant impacté la signifiance / l’importance de leurs résultats </a:t>
            </a:r>
          </a:p>
          <a:p>
            <a:r>
              <a:rPr lang="fr-BE" sz="1200" strike="sngStrike" dirty="0"/>
              <a:t>La recherche qualitative se justifie d’autant plus dans des domaines de recherche « jeunes » (typiquement : l’architecture) où les questions sont encore exploratoires  </a:t>
            </a:r>
            <a:r>
              <a:rPr lang="fr-BE" sz="1200" strike="noStrike" dirty="0"/>
              <a:t>Cultural </a:t>
            </a:r>
            <a:r>
              <a:rPr lang="fr-BE" sz="1200" strike="noStrike" dirty="0" err="1"/>
              <a:t>studies</a:t>
            </a:r>
            <a:r>
              <a:rPr lang="fr-BE" sz="1200" strike="noStrike" dirty="0"/>
              <a:t> / archi (</a:t>
            </a:r>
            <a:r>
              <a:rPr lang="fr-BE" sz="1200" strike="noStrike" dirty="0" err="1"/>
              <a:t>quali</a:t>
            </a:r>
            <a:r>
              <a:rPr lang="fr-BE" sz="1200" strike="noStrike" dirty="0"/>
              <a:t>); histoire de l’archi (</a:t>
            </a:r>
            <a:r>
              <a:rPr lang="fr-BE" sz="1200" strike="noStrike" dirty="0" err="1"/>
              <a:t>quali</a:t>
            </a:r>
            <a:r>
              <a:rPr lang="fr-BE" sz="1200" strike="noStrike" dirty="0"/>
              <a:t>) </a:t>
            </a:r>
            <a:endParaRPr lang="fr-BE" sz="1200" strike="sngStrike" dirty="0"/>
          </a:p>
          <a:p>
            <a:r>
              <a:rPr lang="fr-BE" sz="1200" dirty="0"/>
              <a:t>Mais aussi dans des domaines « engagés » et « activistes » (via les orientations données par l’</a:t>
            </a:r>
            <a:r>
              <a:rPr lang="fr-BE" sz="1200" dirty="0" err="1"/>
              <a:t>Engaged</a:t>
            </a:r>
            <a:r>
              <a:rPr lang="fr-BE" sz="1200" dirty="0"/>
              <a:t> </a:t>
            </a:r>
            <a:r>
              <a:rPr lang="fr-BE" sz="1200" dirty="0" err="1"/>
              <a:t>Research</a:t>
            </a:r>
            <a:r>
              <a:rPr lang="fr-BE" sz="1200" dirty="0"/>
              <a:t> ; Community </a:t>
            </a:r>
            <a:r>
              <a:rPr lang="fr-BE" sz="1200" dirty="0" err="1"/>
              <a:t>Research</a:t>
            </a:r>
            <a:r>
              <a:rPr lang="fr-BE" sz="1200" dirty="0"/>
              <a:t>…) </a:t>
            </a:r>
          </a:p>
        </p:txBody>
      </p:sp>
      <p:sp>
        <p:nvSpPr>
          <p:cNvPr id="4" name="Espace réservé du numéro de diapositive 3"/>
          <p:cNvSpPr>
            <a:spLocks noGrp="1"/>
          </p:cNvSpPr>
          <p:nvPr>
            <p:ph type="sldNum" sz="quarter" idx="5"/>
          </p:nvPr>
        </p:nvSpPr>
        <p:spPr/>
        <p:txBody>
          <a:bodyPr/>
          <a:lstStyle/>
          <a:p>
            <a:fld id="{BC2D73F6-2AE3-3544-8B98-1052E28AB268}" type="slidenum">
              <a:rPr lang="fr-FR" smtClean="0"/>
              <a:t>3</a:t>
            </a:fld>
            <a:endParaRPr lang="fr-FR"/>
          </a:p>
        </p:txBody>
      </p:sp>
    </p:spTree>
    <p:extLst>
      <p:ext uri="{BB962C8B-B14F-4D97-AF65-F5344CB8AC3E}">
        <p14:creationId xmlns:p14="http://schemas.microsoft.com/office/powerpoint/2010/main" val="11850846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sz="1200" dirty="0"/>
              <a:t>- Argumenter en faveur des méthodes mixtes ; donner quelques exemples de projets de recherche qui associent SHS et ST avec brio </a:t>
            </a:r>
          </a:p>
        </p:txBody>
      </p:sp>
      <p:sp>
        <p:nvSpPr>
          <p:cNvPr id="4" name="Espace réservé du numéro de diapositive 3"/>
          <p:cNvSpPr>
            <a:spLocks noGrp="1"/>
          </p:cNvSpPr>
          <p:nvPr>
            <p:ph type="sldNum" sz="quarter" idx="5"/>
          </p:nvPr>
        </p:nvSpPr>
        <p:spPr/>
        <p:txBody>
          <a:bodyPr/>
          <a:lstStyle/>
          <a:p>
            <a:fld id="{BC2D73F6-2AE3-3544-8B98-1052E28AB268}" type="slidenum">
              <a:rPr lang="fr-FR" smtClean="0"/>
              <a:t>4</a:t>
            </a:fld>
            <a:endParaRPr lang="fr-FR"/>
          </a:p>
        </p:txBody>
      </p:sp>
    </p:spTree>
    <p:extLst>
      <p:ext uri="{BB962C8B-B14F-4D97-AF65-F5344CB8AC3E}">
        <p14:creationId xmlns:p14="http://schemas.microsoft.com/office/powerpoint/2010/main" val="33290436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sz="1200" kern="100" dirty="0">
                <a:effectLst/>
                <a:latin typeface="Calibri" panose="020F0502020204030204" pitchFamily="34" charset="0"/>
                <a:ea typeface="Calibri" panose="020F0502020204030204" pitchFamily="34" charset="0"/>
                <a:cs typeface="Times New Roman" panose="02020603050405020304" pitchFamily="18" charset="0"/>
              </a:rPr>
              <a:t>La confidentialité assure que les informations personnelles ne sont pas divulguées sans autorisation, tandis que la sécurité des données se réfère à la protection contre l'accès non autorisé, la perte ou le vol de données. </a:t>
            </a:r>
            <a:r>
              <a:rPr lang="fr-BE" dirty="0"/>
              <a:t>Le consentement doit être libre, c’est-à-dire en l'absence de contrainte, et éclairé, c’est-à-dire précédé par une information.</a:t>
            </a:r>
          </a:p>
          <a:p>
            <a:endParaRPr lang="fr-BE" dirty="0"/>
          </a:p>
          <a:p>
            <a:pPr marL="455608" indent="-379673" defTabSz="321457">
              <a:lnSpc>
                <a:spcPct val="80000"/>
              </a:lnSpc>
              <a:spcBef>
                <a:spcPts val="1125"/>
              </a:spcBef>
              <a:buSzPct val="100000"/>
              <a:buChar char="•"/>
              <a:defRPr sz="3000">
                <a:latin typeface="Avenir Book"/>
                <a:ea typeface="Avenir Book"/>
                <a:cs typeface="Avenir Book"/>
                <a:sym typeface="Avenir Book"/>
              </a:defRPr>
            </a:pPr>
            <a:r>
              <a:rPr lang="fr-BE" sz="2109" dirty="0"/>
              <a:t>Précautions déontologiques !</a:t>
            </a:r>
            <a:br>
              <a:rPr lang="fr-BE" sz="2109" dirty="0"/>
            </a:br>
            <a:endParaRPr lang="fr-BE" sz="2109" dirty="0"/>
          </a:p>
          <a:p>
            <a:pPr marL="808283" lvl="2" indent="-379673" defTabSz="321457">
              <a:lnSpc>
                <a:spcPct val="80000"/>
              </a:lnSpc>
              <a:spcBef>
                <a:spcPts val="1125"/>
              </a:spcBef>
              <a:buSzPct val="100000"/>
              <a:buChar char="•"/>
              <a:defRPr sz="2600">
                <a:latin typeface="Avenir Book"/>
                <a:ea typeface="Avenir Book"/>
                <a:cs typeface="Avenir Book"/>
                <a:sym typeface="Avenir Book"/>
              </a:defRPr>
            </a:pPr>
            <a:r>
              <a:rPr lang="fr-BE" sz="1828" dirty="0"/>
              <a:t>toujours informer les sujets de l’objet de l’étude; du sort réservé aux données récoltées</a:t>
            </a:r>
          </a:p>
          <a:p>
            <a:pPr marL="808283" lvl="2" indent="-379673" defTabSz="321457">
              <a:lnSpc>
                <a:spcPct val="80000"/>
              </a:lnSpc>
              <a:spcBef>
                <a:spcPts val="1125"/>
              </a:spcBef>
              <a:buSzPct val="100000"/>
              <a:buChar char="•"/>
              <a:defRPr sz="2600">
                <a:latin typeface="Avenir Book"/>
                <a:ea typeface="Avenir Book"/>
                <a:cs typeface="Avenir Book"/>
                <a:sym typeface="Avenir Book"/>
              </a:defRPr>
            </a:pPr>
            <a:r>
              <a:rPr lang="fr-BE" sz="1828" dirty="0"/>
              <a:t>expliciter les conditions de la confiance (vis-à-vis de l’autorité, de collègues, de proches, …)</a:t>
            </a:r>
          </a:p>
          <a:p>
            <a:pPr marL="808283" lvl="2" indent="-379673" defTabSz="321457">
              <a:lnSpc>
                <a:spcPct val="80000"/>
              </a:lnSpc>
              <a:spcBef>
                <a:spcPts val="1125"/>
              </a:spcBef>
              <a:buSzPct val="100000"/>
              <a:buChar char="•"/>
              <a:defRPr sz="2600">
                <a:latin typeface="Avenir Book"/>
                <a:ea typeface="Avenir Book"/>
                <a:cs typeface="Avenir Book"/>
                <a:sym typeface="Avenir Book"/>
              </a:defRPr>
            </a:pPr>
            <a:r>
              <a:rPr lang="fr-BE" sz="1828" dirty="0"/>
              <a:t>rassurer quant au déroulement de la séance; assurer à tous un temps de parole; faciliter l’échange de points de vue (même opposés)</a:t>
            </a:r>
          </a:p>
          <a:p>
            <a:pPr marL="808283" lvl="2" indent="-379673" defTabSz="321457">
              <a:lnSpc>
                <a:spcPct val="80000"/>
              </a:lnSpc>
              <a:spcBef>
                <a:spcPts val="1125"/>
              </a:spcBef>
              <a:buSzPct val="100000"/>
              <a:buChar char="•"/>
              <a:defRPr sz="2600">
                <a:latin typeface="Avenir Book"/>
                <a:ea typeface="Avenir Book"/>
                <a:cs typeface="Avenir Book"/>
                <a:sym typeface="Avenir Book"/>
              </a:defRPr>
            </a:pPr>
            <a:r>
              <a:rPr lang="fr-BE" sz="1828" dirty="0"/>
              <a:t>par défaut (sauf si négocié différemment), toujours garantir l’anonymat, la confidentialité des données, le non-usage à des fins commerciales</a:t>
            </a:r>
          </a:p>
          <a:p>
            <a:pPr marL="808283" lvl="2" indent="-379673" defTabSz="321457">
              <a:lnSpc>
                <a:spcPct val="80000"/>
              </a:lnSpc>
              <a:spcBef>
                <a:spcPts val="1125"/>
              </a:spcBef>
              <a:buSzPct val="100000"/>
              <a:buChar char="•"/>
              <a:defRPr sz="2600">
                <a:latin typeface="Avenir Book"/>
                <a:ea typeface="Avenir Book"/>
                <a:cs typeface="Avenir Book"/>
                <a:sym typeface="Avenir Book"/>
              </a:defRPr>
            </a:pPr>
            <a:r>
              <a:rPr lang="fr-BE" sz="1828" dirty="0"/>
              <a:t>éviter le « pourquoi » ?</a:t>
            </a:r>
          </a:p>
          <a:p>
            <a:endParaRPr lang="fr-FR" dirty="0"/>
          </a:p>
        </p:txBody>
      </p:sp>
      <p:sp>
        <p:nvSpPr>
          <p:cNvPr id="4" name="Espace réservé du numéro de diapositive 3"/>
          <p:cNvSpPr>
            <a:spLocks noGrp="1"/>
          </p:cNvSpPr>
          <p:nvPr>
            <p:ph type="sldNum" sz="quarter" idx="5"/>
          </p:nvPr>
        </p:nvSpPr>
        <p:spPr/>
        <p:txBody>
          <a:bodyPr/>
          <a:lstStyle/>
          <a:p>
            <a:fld id="{BC2D73F6-2AE3-3544-8B98-1052E28AB268}" type="slidenum">
              <a:rPr lang="fr-FR" smtClean="0"/>
              <a:t>5</a:t>
            </a:fld>
            <a:endParaRPr lang="fr-FR"/>
          </a:p>
        </p:txBody>
      </p:sp>
    </p:spTree>
    <p:extLst>
      <p:ext uri="{BB962C8B-B14F-4D97-AF65-F5344CB8AC3E}">
        <p14:creationId xmlns:p14="http://schemas.microsoft.com/office/powerpoint/2010/main" val="28784827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a:t>Easter</a:t>
            </a:r>
            <a:r>
              <a:rPr lang="fr-FR" dirty="0"/>
              <a:t> </a:t>
            </a:r>
            <a:r>
              <a:rPr lang="fr-FR" dirty="0" err="1"/>
              <a:t>egg</a:t>
            </a:r>
            <a:endParaRPr lang="fr-FR" dirty="0"/>
          </a:p>
        </p:txBody>
      </p:sp>
      <p:sp>
        <p:nvSpPr>
          <p:cNvPr id="4" name="Espace réservé du numéro de diapositive 3"/>
          <p:cNvSpPr>
            <a:spLocks noGrp="1"/>
          </p:cNvSpPr>
          <p:nvPr>
            <p:ph type="sldNum" sz="quarter" idx="5"/>
          </p:nvPr>
        </p:nvSpPr>
        <p:spPr/>
        <p:txBody>
          <a:bodyPr/>
          <a:lstStyle/>
          <a:p>
            <a:fld id="{BC2D73F6-2AE3-3544-8B98-1052E28AB268}" type="slidenum">
              <a:rPr lang="fr-FR" smtClean="0"/>
              <a:t>7</a:t>
            </a:fld>
            <a:endParaRPr lang="fr-FR"/>
          </a:p>
        </p:txBody>
      </p:sp>
    </p:spTree>
    <p:extLst>
      <p:ext uri="{BB962C8B-B14F-4D97-AF65-F5344CB8AC3E}">
        <p14:creationId xmlns:p14="http://schemas.microsoft.com/office/powerpoint/2010/main" val="42759230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a:t>Easter</a:t>
            </a:r>
            <a:r>
              <a:rPr lang="fr-FR" dirty="0"/>
              <a:t> </a:t>
            </a:r>
            <a:r>
              <a:rPr lang="fr-FR" dirty="0" err="1"/>
              <a:t>egg</a:t>
            </a:r>
            <a:endParaRPr lang="fr-FR" dirty="0"/>
          </a:p>
        </p:txBody>
      </p:sp>
      <p:sp>
        <p:nvSpPr>
          <p:cNvPr id="4" name="Espace réservé du numéro de diapositive 3"/>
          <p:cNvSpPr>
            <a:spLocks noGrp="1"/>
          </p:cNvSpPr>
          <p:nvPr>
            <p:ph type="sldNum" sz="quarter" idx="5"/>
          </p:nvPr>
        </p:nvSpPr>
        <p:spPr/>
        <p:txBody>
          <a:bodyPr/>
          <a:lstStyle/>
          <a:p>
            <a:fld id="{BC2D73F6-2AE3-3544-8B98-1052E28AB268}" type="slidenum">
              <a:rPr lang="fr-FR" smtClean="0"/>
              <a:t>8</a:t>
            </a:fld>
            <a:endParaRPr lang="fr-FR"/>
          </a:p>
        </p:txBody>
      </p:sp>
    </p:spTree>
    <p:extLst>
      <p:ext uri="{BB962C8B-B14F-4D97-AF65-F5344CB8AC3E}">
        <p14:creationId xmlns:p14="http://schemas.microsoft.com/office/powerpoint/2010/main" val="10668712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Outputs (outils, probes…) </a:t>
            </a:r>
          </a:p>
        </p:txBody>
      </p:sp>
      <p:sp>
        <p:nvSpPr>
          <p:cNvPr id="4" name="Espace réservé du numéro de diapositive 3"/>
          <p:cNvSpPr>
            <a:spLocks noGrp="1"/>
          </p:cNvSpPr>
          <p:nvPr>
            <p:ph type="sldNum" sz="quarter" idx="5"/>
          </p:nvPr>
        </p:nvSpPr>
        <p:spPr/>
        <p:txBody>
          <a:bodyPr/>
          <a:lstStyle/>
          <a:p>
            <a:fld id="{BC2D73F6-2AE3-3544-8B98-1052E28AB268}" type="slidenum">
              <a:rPr lang="fr-FR" smtClean="0"/>
              <a:t>10</a:t>
            </a:fld>
            <a:endParaRPr lang="fr-FR"/>
          </a:p>
        </p:txBody>
      </p:sp>
    </p:spTree>
    <p:extLst>
      <p:ext uri="{BB962C8B-B14F-4D97-AF65-F5344CB8AC3E}">
        <p14:creationId xmlns:p14="http://schemas.microsoft.com/office/powerpoint/2010/main" val="15074530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buFont typeface="Arial" panose="020B0604020202020204" pitchFamily="34" charset="0"/>
              <a:buChar char="•"/>
            </a:pPr>
            <a:r>
              <a:rPr lang="fr-BE" b="1" dirty="0"/>
              <a:t>Positivisme: </a:t>
            </a:r>
            <a:r>
              <a:rPr lang="fr-BE" dirty="0"/>
              <a:t>valorise la neutralité du chercheur, la standardisation des procédures de recherche, et l'utilisation de statistiques pour généraliser les résultats. LIMITES A LA SUBJECTIVITE DU CHERCHEUR</a:t>
            </a:r>
            <a:br>
              <a:rPr lang="fr-BE" b="1" dirty="0"/>
            </a:br>
            <a:r>
              <a:rPr lang="fr-BE" b="1" dirty="0"/>
              <a:t>	Rationalisme</a:t>
            </a:r>
            <a:r>
              <a:rPr lang="fr-BE" dirty="0"/>
              <a:t> : La connaissance est principalement obtenue par la raison et l'intuition intellectuelle.	</a:t>
            </a:r>
          </a:p>
          <a:p>
            <a:pPr lvl="2">
              <a:buFont typeface="Arial" panose="020B0604020202020204" pitchFamily="34" charset="0"/>
              <a:buChar char="•"/>
            </a:pPr>
            <a:r>
              <a:rPr lang="fr-BE" b="1" dirty="0"/>
              <a:t>Empirisme</a:t>
            </a:r>
            <a:r>
              <a:rPr lang="fr-BE" dirty="0"/>
              <a:t> : La connaissance provient de l'expérience sensorielle.</a:t>
            </a:r>
          </a:p>
          <a:p>
            <a:pPr>
              <a:buFont typeface="Arial" panose="020B0604020202020204" pitchFamily="34" charset="0"/>
              <a:buChar char="•"/>
            </a:pPr>
            <a:r>
              <a:rPr lang="fr-BE" b="1" dirty="0"/>
              <a:t>Constructivisme</a:t>
            </a:r>
            <a:r>
              <a:rPr lang="fr-BE" dirty="0"/>
              <a:t> : La connaissance est construite par l'individu, influencée par le contexte social et culturel.</a:t>
            </a:r>
          </a:p>
          <a:p>
            <a:br>
              <a:rPr lang="fr-BE" sz="1200" dirty="0"/>
            </a:br>
            <a:r>
              <a:rPr lang="fr-BE" sz="1200" dirty="0"/>
              <a:t>Des disciplines entières se sont quasiment exclusivement structurées sur la recherche qualitative (ex : sociologie, anthropologie,…) et que ca n’a pas pour autant impacté la signifiance / l’importance de leurs résultats </a:t>
            </a:r>
          </a:p>
          <a:p>
            <a:r>
              <a:rPr lang="fr-BE" sz="1200" dirty="0"/>
              <a:t>La recherche qualitative se justifie d’autant plus dans des domaines de recherche « jeunes » (typiquement : l’architecture) où les questions sont encore exploratoires </a:t>
            </a:r>
          </a:p>
          <a:p>
            <a:r>
              <a:rPr lang="fr-BE" sz="1200" dirty="0"/>
              <a:t>Mais aussi dans des domaines « engagés » et « activistes » (via les orientations données par l’</a:t>
            </a:r>
            <a:r>
              <a:rPr lang="fr-BE" sz="1200" dirty="0" err="1"/>
              <a:t>Engaged</a:t>
            </a:r>
            <a:r>
              <a:rPr lang="fr-BE" sz="1200" dirty="0"/>
              <a:t> </a:t>
            </a:r>
            <a:r>
              <a:rPr lang="fr-BE" sz="1200" dirty="0" err="1"/>
              <a:t>Research</a:t>
            </a:r>
            <a:r>
              <a:rPr lang="fr-BE" sz="1200" dirty="0"/>
              <a:t> ; Community </a:t>
            </a:r>
            <a:r>
              <a:rPr lang="fr-BE" sz="1200" dirty="0" err="1"/>
              <a:t>Research</a:t>
            </a:r>
            <a:r>
              <a:rPr lang="fr-BE" sz="1200" dirty="0"/>
              <a:t>…) </a:t>
            </a:r>
          </a:p>
        </p:txBody>
      </p:sp>
      <p:sp>
        <p:nvSpPr>
          <p:cNvPr id="4" name="Espace réservé du numéro de diapositive 3"/>
          <p:cNvSpPr>
            <a:spLocks noGrp="1"/>
          </p:cNvSpPr>
          <p:nvPr>
            <p:ph type="sldNum" sz="quarter" idx="5"/>
          </p:nvPr>
        </p:nvSpPr>
        <p:spPr/>
        <p:txBody>
          <a:bodyPr/>
          <a:lstStyle/>
          <a:p>
            <a:fld id="{BC2D73F6-2AE3-3544-8B98-1052E28AB268}" type="slidenum">
              <a:rPr lang="fr-FR" smtClean="0"/>
              <a:t>13</a:t>
            </a:fld>
            <a:endParaRPr lang="fr-FR"/>
          </a:p>
        </p:txBody>
      </p:sp>
    </p:spTree>
    <p:extLst>
      <p:ext uri="{BB962C8B-B14F-4D97-AF65-F5344CB8AC3E}">
        <p14:creationId xmlns:p14="http://schemas.microsoft.com/office/powerpoint/2010/main" val="17907440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7424F77-17A9-CB4B-E0D8-CAD35C66D422}"/>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87A00ECD-393B-2C96-EE2C-96E8765E10F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C70975C9-A18D-4608-4CE8-8ABE9139DEB6}"/>
              </a:ext>
            </a:extLst>
          </p:cNvPr>
          <p:cNvSpPr>
            <a:spLocks noGrp="1"/>
          </p:cNvSpPr>
          <p:nvPr>
            <p:ph type="dt" sz="half" idx="10"/>
          </p:nvPr>
        </p:nvSpPr>
        <p:spPr/>
        <p:txBody>
          <a:bodyPr/>
          <a:lstStyle/>
          <a:p>
            <a:fld id="{62DA11C1-5EE6-9F4F-BD07-03C625230709}" type="datetimeFigureOut">
              <a:rPr lang="fr-FR" smtClean="0"/>
              <a:t>01/03/2024</a:t>
            </a:fld>
            <a:endParaRPr lang="fr-FR"/>
          </a:p>
        </p:txBody>
      </p:sp>
      <p:sp>
        <p:nvSpPr>
          <p:cNvPr id="5" name="Espace réservé du pied de page 4">
            <a:extLst>
              <a:ext uri="{FF2B5EF4-FFF2-40B4-BE49-F238E27FC236}">
                <a16:creationId xmlns:a16="http://schemas.microsoft.com/office/drawing/2014/main" id="{2C21C1D6-EEDA-7CAC-FAFC-E0C5B1B895D5}"/>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1B415FA5-D56C-4560-7F06-0A193C100C19}"/>
              </a:ext>
            </a:extLst>
          </p:cNvPr>
          <p:cNvSpPr>
            <a:spLocks noGrp="1"/>
          </p:cNvSpPr>
          <p:nvPr>
            <p:ph type="sldNum" sz="quarter" idx="12"/>
          </p:nvPr>
        </p:nvSpPr>
        <p:spPr/>
        <p:txBody>
          <a:bodyPr/>
          <a:lstStyle/>
          <a:p>
            <a:fld id="{84F8470E-1EF3-B84B-AA66-9B61FC5CCA84}" type="slidenum">
              <a:rPr lang="fr-FR" smtClean="0"/>
              <a:t>‹N°›</a:t>
            </a:fld>
            <a:endParaRPr lang="fr-FR"/>
          </a:p>
        </p:txBody>
      </p:sp>
    </p:spTree>
    <p:extLst>
      <p:ext uri="{BB962C8B-B14F-4D97-AF65-F5344CB8AC3E}">
        <p14:creationId xmlns:p14="http://schemas.microsoft.com/office/powerpoint/2010/main" val="2263360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FDC608A-0B33-77D4-1B4A-75006CA35D3A}"/>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5A6D5F15-E577-2FB2-EB9D-BA872D525B7D}"/>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54B90A79-8686-DFF8-9E9C-B8F746E8E054}"/>
              </a:ext>
            </a:extLst>
          </p:cNvPr>
          <p:cNvSpPr>
            <a:spLocks noGrp="1"/>
          </p:cNvSpPr>
          <p:nvPr>
            <p:ph type="dt" sz="half" idx="10"/>
          </p:nvPr>
        </p:nvSpPr>
        <p:spPr/>
        <p:txBody>
          <a:bodyPr/>
          <a:lstStyle/>
          <a:p>
            <a:fld id="{62DA11C1-5EE6-9F4F-BD07-03C625230709}" type="datetimeFigureOut">
              <a:rPr lang="fr-FR" smtClean="0"/>
              <a:t>01/03/2024</a:t>
            </a:fld>
            <a:endParaRPr lang="fr-FR"/>
          </a:p>
        </p:txBody>
      </p:sp>
      <p:sp>
        <p:nvSpPr>
          <p:cNvPr id="5" name="Espace réservé du pied de page 4">
            <a:extLst>
              <a:ext uri="{FF2B5EF4-FFF2-40B4-BE49-F238E27FC236}">
                <a16:creationId xmlns:a16="http://schemas.microsoft.com/office/drawing/2014/main" id="{12665532-73E2-8DDD-C7F3-08D05B39CBA0}"/>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11588D7A-A82D-5626-84FB-DA535CB04593}"/>
              </a:ext>
            </a:extLst>
          </p:cNvPr>
          <p:cNvSpPr>
            <a:spLocks noGrp="1"/>
          </p:cNvSpPr>
          <p:nvPr>
            <p:ph type="sldNum" sz="quarter" idx="12"/>
          </p:nvPr>
        </p:nvSpPr>
        <p:spPr/>
        <p:txBody>
          <a:bodyPr/>
          <a:lstStyle/>
          <a:p>
            <a:fld id="{84F8470E-1EF3-B84B-AA66-9B61FC5CCA84}" type="slidenum">
              <a:rPr lang="fr-FR" smtClean="0"/>
              <a:t>‹N°›</a:t>
            </a:fld>
            <a:endParaRPr lang="fr-FR"/>
          </a:p>
        </p:txBody>
      </p:sp>
    </p:spTree>
    <p:extLst>
      <p:ext uri="{BB962C8B-B14F-4D97-AF65-F5344CB8AC3E}">
        <p14:creationId xmlns:p14="http://schemas.microsoft.com/office/powerpoint/2010/main" val="22827724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B4F5B2FC-74A4-1813-B07D-52980FF50502}"/>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0BBAD45E-C36A-42F3-0FA2-BCA85230DCC0}"/>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FE2FAD39-6DB4-5E7A-63BC-5C1A2266DA68}"/>
              </a:ext>
            </a:extLst>
          </p:cNvPr>
          <p:cNvSpPr>
            <a:spLocks noGrp="1"/>
          </p:cNvSpPr>
          <p:nvPr>
            <p:ph type="dt" sz="half" idx="10"/>
          </p:nvPr>
        </p:nvSpPr>
        <p:spPr/>
        <p:txBody>
          <a:bodyPr/>
          <a:lstStyle/>
          <a:p>
            <a:fld id="{62DA11C1-5EE6-9F4F-BD07-03C625230709}" type="datetimeFigureOut">
              <a:rPr lang="fr-FR" smtClean="0"/>
              <a:t>01/03/2024</a:t>
            </a:fld>
            <a:endParaRPr lang="fr-FR"/>
          </a:p>
        </p:txBody>
      </p:sp>
      <p:sp>
        <p:nvSpPr>
          <p:cNvPr id="5" name="Espace réservé du pied de page 4">
            <a:extLst>
              <a:ext uri="{FF2B5EF4-FFF2-40B4-BE49-F238E27FC236}">
                <a16:creationId xmlns:a16="http://schemas.microsoft.com/office/drawing/2014/main" id="{9EEE7507-07B2-F971-8814-301D042435B4}"/>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05923AF1-6512-356D-5340-952CAF33F95B}"/>
              </a:ext>
            </a:extLst>
          </p:cNvPr>
          <p:cNvSpPr>
            <a:spLocks noGrp="1"/>
          </p:cNvSpPr>
          <p:nvPr>
            <p:ph type="sldNum" sz="quarter" idx="12"/>
          </p:nvPr>
        </p:nvSpPr>
        <p:spPr/>
        <p:txBody>
          <a:bodyPr/>
          <a:lstStyle/>
          <a:p>
            <a:fld id="{84F8470E-1EF3-B84B-AA66-9B61FC5CCA84}" type="slidenum">
              <a:rPr lang="fr-FR" smtClean="0"/>
              <a:t>‹N°›</a:t>
            </a:fld>
            <a:endParaRPr lang="fr-FR"/>
          </a:p>
        </p:txBody>
      </p:sp>
    </p:spTree>
    <p:extLst>
      <p:ext uri="{BB962C8B-B14F-4D97-AF65-F5344CB8AC3E}">
        <p14:creationId xmlns:p14="http://schemas.microsoft.com/office/powerpoint/2010/main" val="41128185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364C2AA-56D3-2098-0E22-B7912BC98357}"/>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A85D74E3-8AF9-9413-CC53-BB0E1866EF51}"/>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CB49F02D-E9F5-D2CD-FFA3-8241F8C2CE3D}"/>
              </a:ext>
            </a:extLst>
          </p:cNvPr>
          <p:cNvSpPr>
            <a:spLocks noGrp="1"/>
          </p:cNvSpPr>
          <p:nvPr>
            <p:ph type="dt" sz="half" idx="10"/>
          </p:nvPr>
        </p:nvSpPr>
        <p:spPr/>
        <p:txBody>
          <a:bodyPr/>
          <a:lstStyle/>
          <a:p>
            <a:fld id="{62DA11C1-5EE6-9F4F-BD07-03C625230709}" type="datetimeFigureOut">
              <a:rPr lang="fr-FR" smtClean="0"/>
              <a:t>01/03/2024</a:t>
            </a:fld>
            <a:endParaRPr lang="fr-FR"/>
          </a:p>
        </p:txBody>
      </p:sp>
      <p:sp>
        <p:nvSpPr>
          <p:cNvPr id="5" name="Espace réservé du pied de page 4">
            <a:extLst>
              <a:ext uri="{FF2B5EF4-FFF2-40B4-BE49-F238E27FC236}">
                <a16:creationId xmlns:a16="http://schemas.microsoft.com/office/drawing/2014/main" id="{645A50E8-CB3E-3804-D974-20F19DAD516F}"/>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C8FDC49F-89D7-2A6E-51F8-709F74426647}"/>
              </a:ext>
            </a:extLst>
          </p:cNvPr>
          <p:cNvSpPr>
            <a:spLocks noGrp="1"/>
          </p:cNvSpPr>
          <p:nvPr>
            <p:ph type="sldNum" sz="quarter" idx="12"/>
          </p:nvPr>
        </p:nvSpPr>
        <p:spPr/>
        <p:txBody>
          <a:bodyPr/>
          <a:lstStyle/>
          <a:p>
            <a:fld id="{84F8470E-1EF3-B84B-AA66-9B61FC5CCA84}" type="slidenum">
              <a:rPr lang="fr-FR" smtClean="0"/>
              <a:t>‹N°›</a:t>
            </a:fld>
            <a:endParaRPr lang="fr-FR"/>
          </a:p>
        </p:txBody>
      </p:sp>
    </p:spTree>
    <p:extLst>
      <p:ext uri="{BB962C8B-B14F-4D97-AF65-F5344CB8AC3E}">
        <p14:creationId xmlns:p14="http://schemas.microsoft.com/office/powerpoint/2010/main" val="14456237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A051083-EC64-837E-5DEE-5ECACE773EAA}"/>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816742B7-7A3B-AC1A-6FF0-C179FAE0EE4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1C7CC657-28D2-032C-7AFB-782281B951A9}"/>
              </a:ext>
            </a:extLst>
          </p:cNvPr>
          <p:cNvSpPr>
            <a:spLocks noGrp="1"/>
          </p:cNvSpPr>
          <p:nvPr>
            <p:ph type="dt" sz="half" idx="10"/>
          </p:nvPr>
        </p:nvSpPr>
        <p:spPr/>
        <p:txBody>
          <a:bodyPr/>
          <a:lstStyle/>
          <a:p>
            <a:fld id="{62DA11C1-5EE6-9F4F-BD07-03C625230709}" type="datetimeFigureOut">
              <a:rPr lang="fr-FR" smtClean="0"/>
              <a:t>01/03/2024</a:t>
            </a:fld>
            <a:endParaRPr lang="fr-FR"/>
          </a:p>
        </p:txBody>
      </p:sp>
      <p:sp>
        <p:nvSpPr>
          <p:cNvPr id="5" name="Espace réservé du pied de page 4">
            <a:extLst>
              <a:ext uri="{FF2B5EF4-FFF2-40B4-BE49-F238E27FC236}">
                <a16:creationId xmlns:a16="http://schemas.microsoft.com/office/drawing/2014/main" id="{C8CBD131-F93A-8BE1-EAAF-F8D67ED7467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730A1E90-1B14-197A-0BEB-08CE39E035F2}"/>
              </a:ext>
            </a:extLst>
          </p:cNvPr>
          <p:cNvSpPr>
            <a:spLocks noGrp="1"/>
          </p:cNvSpPr>
          <p:nvPr>
            <p:ph type="sldNum" sz="quarter" idx="12"/>
          </p:nvPr>
        </p:nvSpPr>
        <p:spPr/>
        <p:txBody>
          <a:bodyPr/>
          <a:lstStyle/>
          <a:p>
            <a:fld id="{84F8470E-1EF3-B84B-AA66-9B61FC5CCA84}" type="slidenum">
              <a:rPr lang="fr-FR" smtClean="0"/>
              <a:t>‹N°›</a:t>
            </a:fld>
            <a:endParaRPr lang="fr-FR"/>
          </a:p>
        </p:txBody>
      </p:sp>
    </p:spTree>
    <p:extLst>
      <p:ext uri="{BB962C8B-B14F-4D97-AF65-F5344CB8AC3E}">
        <p14:creationId xmlns:p14="http://schemas.microsoft.com/office/powerpoint/2010/main" val="27902385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7A650BF-2BE4-92BD-5A5D-EFA3C010911A}"/>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46C4AC78-4865-676A-25A7-0A2396E554A2}"/>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51B88154-8016-7F8E-A633-96C33BE72548}"/>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9FB9F5E9-C88D-628A-1E70-FB1755990DD5}"/>
              </a:ext>
            </a:extLst>
          </p:cNvPr>
          <p:cNvSpPr>
            <a:spLocks noGrp="1"/>
          </p:cNvSpPr>
          <p:nvPr>
            <p:ph type="dt" sz="half" idx="10"/>
          </p:nvPr>
        </p:nvSpPr>
        <p:spPr/>
        <p:txBody>
          <a:bodyPr/>
          <a:lstStyle/>
          <a:p>
            <a:fld id="{62DA11C1-5EE6-9F4F-BD07-03C625230709}" type="datetimeFigureOut">
              <a:rPr lang="fr-FR" smtClean="0"/>
              <a:t>01/03/2024</a:t>
            </a:fld>
            <a:endParaRPr lang="fr-FR"/>
          </a:p>
        </p:txBody>
      </p:sp>
      <p:sp>
        <p:nvSpPr>
          <p:cNvPr id="6" name="Espace réservé du pied de page 5">
            <a:extLst>
              <a:ext uri="{FF2B5EF4-FFF2-40B4-BE49-F238E27FC236}">
                <a16:creationId xmlns:a16="http://schemas.microsoft.com/office/drawing/2014/main" id="{D6A6CDA3-9A0F-7E4F-C655-26C16CC70F2F}"/>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49743D57-80CF-1623-EA3F-3963B3E117A4}"/>
              </a:ext>
            </a:extLst>
          </p:cNvPr>
          <p:cNvSpPr>
            <a:spLocks noGrp="1"/>
          </p:cNvSpPr>
          <p:nvPr>
            <p:ph type="sldNum" sz="quarter" idx="12"/>
          </p:nvPr>
        </p:nvSpPr>
        <p:spPr/>
        <p:txBody>
          <a:bodyPr/>
          <a:lstStyle/>
          <a:p>
            <a:fld id="{84F8470E-1EF3-B84B-AA66-9B61FC5CCA84}" type="slidenum">
              <a:rPr lang="fr-FR" smtClean="0"/>
              <a:t>‹N°›</a:t>
            </a:fld>
            <a:endParaRPr lang="fr-FR"/>
          </a:p>
        </p:txBody>
      </p:sp>
    </p:spTree>
    <p:extLst>
      <p:ext uri="{BB962C8B-B14F-4D97-AF65-F5344CB8AC3E}">
        <p14:creationId xmlns:p14="http://schemas.microsoft.com/office/powerpoint/2010/main" val="39980245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11168BF-CF5D-F481-A8E5-6EA15934CF45}"/>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21219410-F86F-2F7C-B19B-C1535DEBAA9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F92223B4-7C47-B1F4-E737-F40734B6A025}"/>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E155E4DA-B311-11DA-0083-6CD966F8448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2FCE8B64-4629-AA56-323C-79FBBF06399D}"/>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8A5CDDDD-EA33-B0C4-051A-680802B452FA}"/>
              </a:ext>
            </a:extLst>
          </p:cNvPr>
          <p:cNvSpPr>
            <a:spLocks noGrp="1"/>
          </p:cNvSpPr>
          <p:nvPr>
            <p:ph type="dt" sz="half" idx="10"/>
          </p:nvPr>
        </p:nvSpPr>
        <p:spPr/>
        <p:txBody>
          <a:bodyPr/>
          <a:lstStyle/>
          <a:p>
            <a:fld id="{62DA11C1-5EE6-9F4F-BD07-03C625230709}" type="datetimeFigureOut">
              <a:rPr lang="fr-FR" smtClean="0"/>
              <a:t>01/03/2024</a:t>
            </a:fld>
            <a:endParaRPr lang="fr-FR"/>
          </a:p>
        </p:txBody>
      </p:sp>
      <p:sp>
        <p:nvSpPr>
          <p:cNvPr id="8" name="Espace réservé du pied de page 7">
            <a:extLst>
              <a:ext uri="{FF2B5EF4-FFF2-40B4-BE49-F238E27FC236}">
                <a16:creationId xmlns:a16="http://schemas.microsoft.com/office/drawing/2014/main" id="{54F24E60-72A2-B5C7-A589-6E0962ACB7B7}"/>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10695B3B-E79D-9424-4DFA-2724DC2E66D4}"/>
              </a:ext>
            </a:extLst>
          </p:cNvPr>
          <p:cNvSpPr>
            <a:spLocks noGrp="1"/>
          </p:cNvSpPr>
          <p:nvPr>
            <p:ph type="sldNum" sz="quarter" idx="12"/>
          </p:nvPr>
        </p:nvSpPr>
        <p:spPr/>
        <p:txBody>
          <a:bodyPr/>
          <a:lstStyle/>
          <a:p>
            <a:fld id="{84F8470E-1EF3-B84B-AA66-9B61FC5CCA84}" type="slidenum">
              <a:rPr lang="fr-FR" smtClean="0"/>
              <a:t>‹N°›</a:t>
            </a:fld>
            <a:endParaRPr lang="fr-FR"/>
          </a:p>
        </p:txBody>
      </p:sp>
    </p:spTree>
    <p:extLst>
      <p:ext uri="{BB962C8B-B14F-4D97-AF65-F5344CB8AC3E}">
        <p14:creationId xmlns:p14="http://schemas.microsoft.com/office/powerpoint/2010/main" val="8182976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10A81CF-55AD-D266-D864-141C7E568C4C}"/>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3B1940F2-150F-3587-F88F-2BE455CF6E0C}"/>
              </a:ext>
            </a:extLst>
          </p:cNvPr>
          <p:cNvSpPr>
            <a:spLocks noGrp="1"/>
          </p:cNvSpPr>
          <p:nvPr>
            <p:ph type="dt" sz="half" idx="10"/>
          </p:nvPr>
        </p:nvSpPr>
        <p:spPr/>
        <p:txBody>
          <a:bodyPr/>
          <a:lstStyle/>
          <a:p>
            <a:fld id="{62DA11C1-5EE6-9F4F-BD07-03C625230709}" type="datetimeFigureOut">
              <a:rPr lang="fr-FR" smtClean="0"/>
              <a:t>01/03/2024</a:t>
            </a:fld>
            <a:endParaRPr lang="fr-FR"/>
          </a:p>
        </p:txBody>
      </p:sp>
      <p:sp>
        <p:nvSpPr>
          <p:cNvPr id="4" name="Espace réservé du pied de page 3">
            <a:extLst>
              <a:ext uri="{FF2B5EF4-FFF2-40B4-BE49-F238E27FC236}">
                <a16:creationId xmlns:a16="http://schemas.microsoft.com/office/drawing/2014/main" id="{C7C63AF3-3D7D-ADFD-B0E3-ED40F16DA725}"/>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87C11E9B-42DA-22B9-2DB1-6E6531EB9FF0}"/>
              </a:ext>
            </a:extLst>
          </p:cNvPr>
          <p:cNvSpPr>
            <a:spLocks noGrp="1"/>
          </p:cNvSpPr>
          <p:nvPr>
            <p:ph type="sldNum" sz="quarter" idx="12"/>
          </p:nvPr>
        </p:nvSpPr>
        <p:spPr/>
        <p:txBody>
          <a:bodyPr/>
          <a:lstStyle/>
          <a:p>
            <a:fld id="{84F8470E-1EF3-B84B-AA66-9B61FC5CCA84}" type="slidenum">
              <a:rPr lang="fr-FR" smtClean="0"/>
              <a:t>‹N°›</a:t>
            </a:fld>
            <a:endParaRPr lang="fr-FR"/>
          </a:p>
        </p:txBody>
      </p:sp>
    </p:spTree>
    <p:extLst>
      <p:ext uri="{BB962C8B-B14F-4D97-AF65-F5344CB8AC3E}">
        <p14:creationId xmlns:p14="http://schemas.microsoft.com/office/powerpoint/2010/main" val="39065546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1B14E897-2DFD-D4BA-D244-8E579F0EC243}"/>
              </a:ext>
            </a:extLst>
          </p:cNvPr>
          <p:cNvSpPr>
            <a:spLocks noGrp="1"/>
          </p:cNvSpPr>
          <p:nvPr>
            <p:ph type="dt" sz="half" idx="10"/>
          </p:nvPr>
        </p:nvSpPr>
        <p:spPr/>
        <p:txBody>
          <a:bodyPr/>
          <a:lstStyle/>
          <a:p>
            <a:fld id="{62DA11C1-5EE6-9F4F-BD07-03C625230709}" type="datetimeFigureOut">
              <a:rPr lang="fr-FR" smtClean="0"/>
              <a:t>01/03/2024</a:t>
            </a:fld>
            <a:endParaRPr lang="fr-FR"/>
          </a:p>
        </p:txBody>
      </p:sp>
      <p:sp>
        <p:nvSpPr>
          <p:cNvPr id="3" name="Espace réservé du pied de page 2">
            <a:extLst>
              <a:ext uri="{FF2B5EF4-FFF2-40B4-BE49-F238E27FC236}">
                <a16:creationId xmlns:a16="http://schemas.microsoft.com/office/drawing/2014/main" id="{16F6D5DC-D3CC-4ED2-CB76-9BC317E872AF}"/>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4ED1A5E1-18D1-C00A-65EA-E3C7CE98172C}"/>
              </a:ext>
            </a:extLst>
          </p:cNvPr>
          <p:cNvSpPr>
            <a:spLocks noGrp="1"/>
          </p:cNvSpPr>
          <p:nvPr>
            <p:ph type="sldNum" sz="quarter" idx="12"/>
          </p:nvPr>
        </p:nvSpPr>
        <p:spPr/>
        <p:txBody>
          <a:bodyPr/>
          <a:lstStyle/>
          <a:p>
            <a:fld id="{84F8470E-1EF3-B84B-AA66-9B61FC5CCA84}" type="slidenum">
              <a:rPr lang="fr-FR" smtClean="0"/>
              <a:t>‹N°›</a:t>
            </a:fld>
            <a:endParaRPr lang="fr-FR"/>
          </a:p>
        </p:txBody>
      </p:sp>
    </p:spTree>
    <p:extLst>
      <p:ext uri="{BB962C8B-B14F-4D97-AF65-F5344CB8AC3E}">
        <p14:creationId xmlns:p14="http://schemas.microsoft.com/office/powerpoint/2010/main" val="18404974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CB50868-6DF8-E325-7469-415D79786085}"/>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DEF215DF-D6D3-1B15-DAB5-F6FCE0FA466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8503E393-0AA5-8223-5905-AF9317D4E4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284D9325-6EDE-91E4-D56A-013279C2E3B4}"/>
              </a:ext>
            </a:extLst>
          </p:cNvPr>
          <p:cNvSpPr>
            <a:spLocks noGrp="1"/>
          </p:cNvSpPr>
          <p:nvPr>
            <p:ph type="dt" sz="half" idx="10"/>
          </p:nvPr>
        </p:nvSpPr>
        <p:spPr/>
        <p:txBody>
          <a:bodyPr/>
          <a:lstStyle/>
          <a:p>
            <a:fld id="{62DA11C1-5EE6-9F4F-BD07-03C625230709}" type="datetimeFigureOut">
              <a:rPr lang="fr-FR" smtClean="0"/>
              <a:t>01/03/2024</a:t>
            </a:fld>
            <a:endParaRPr lang="fr-FR"/>
          </a:p>
        </p:txBody>
      </p:sp>
      <p:sp>
        <p:nvSpPr>
          <p:cNvPr id="6" name="Espace réservé du pied de page 5">
            <a:extLst>
              <a:ext uri="{FF2B5EF4-FFF2-40B4-BE49-F238E27FC236}">
                <a16:creationId xmlns:a16="http://schemas.microsoft.com/office/drawing/2014/main" id="{AEBF8C00-B892-3A6D-5A80-3E14AA330DEF}"/>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936DDC5C-97B7-C88D-6AB3-F00106F9A24F}"/>
              </a:ext>
            </a:extLst>
          </p:cNvPr>
          <p:cNvSpPr>
            <a:spLocks noGrp="1"/>
          </p:cNvSpPr>
          <p:nvPr>
            <p:ph type="sldNum" sz="quarter" idx="12"/>
          </p:nvPr>
        </p:nvSpPr>
        <p:spPr/>
        <p:txBody>
          <a:bodyPr/>
          <a:lstStyle/>
          <a:p>
            <a:fld id="{84F8470E-1EF3-B84B-AA66-9B61FC5CCA84}" type="slidenum">
              <a:rPr lang="fr-FR" smtClean="0"/>
              <a:t>‹N°›</a:t>
            </a:fld>
            <a:endParaRPr lang="fr-FR"/>
          </a:p>
        </p:txBody>
      </p:sp>
    </p:spTree>
    <p:extLst>
      <p:ext uri="{BB962C8B-B14F-4D97-AF65-F5344CB8AC3E}">
        <p14:creationId xmlns:p14="http://schemas.microsoft.com/office/powerpoint/2010/main" val="35358045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E99A843-25D4-8319-793F-8C99E138ADAB}"/>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65A03A58-E4E6-CDF2-2BAA-32C38A5F5E8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CBDF6F16-ACC6-51B0-8904-F095D05A8A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F5AE1EA0-274F-6DBC-7265-D52CF8570734}"/>
              </a:ext>
            </a:extLst>
          </p:cNvPr>
          <p:cNvSpPr>
            <a:spLocks noGrp="1"/>
          </p:cNvSpPr>
          <p:nvPr>
            <p:ph type="dt" sz="half" idx="10"/>
          </p:nvPr>
        </p:nvSpPr>
        <p:spPr/>
        <p:txBody>
          <a:bodyPr/>
          <a:lstStyle/>
          <a:p>
            <a:fld id="{62DA11C1-5EE6-9F4F-BD07-03C625230709}" type="datetimeFigureOut">
              <a:rPr lang="fr-FR" smtClean="0"/>
              <a:t>01/03/2024</a:t>
            </a:fld>
            <a:endParaRPr lang="fr-FR"/>
          </a:p>
        </p:txBody>
      </p:sp>
      <p:sp>
        <p:nvSpPr>
          <p:cNvPr id="6" name="Espace réservé du pied de page 5">
            <a:extLst>
              <a:ext uri="{FF2B5EF4-FFF2-40B4-BE49-F238E27FC236}">
                <a16:creationId xmlns:a16="http://schemas.microsoft.com/office/drawing/2014/main" id="{EF277833-6964-5645-B602-C2C8B51192F8}"/>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710455DB-FDA2-9BAD-CD88-2F91213D4EE6}"/>
              </a:ext>
            </a:extLst>
          </p:cNvPr>
          <p:cNvSpPr>
            <a:spLocks noGrp="1"/>
          </p:cNvSpPr>
          <p:nvPr>
            <p:ph type="sldNum" sz="quarter" idx="12"/>
          </p:nvPr>
        </p:nvSpPr>
        <p:spPr/>
        <p:txBody>
          <a:bodyPr/>
          <a:lstStyle/>
          <a:p>
            <a:fld id="{84F8470E-1EF3-B84B-AA66-9B61FC5CCA84}" type="slidenum">
              <a:rPr lang="fr-FR" smtClean="0"/>
              <a:t>‹N°›</a:t>
            </a:fld>
            <a:endParaRPr lang="fr-FR"/>
          </a:p>
        </p:txBody>
      </p:sp>
    </p:spTree>
    <p:extLst>
      <p:ext uri="{BB962C8B-B14F-4D97-AF65-F5344CB8AC3E}">
        <p14:creationId xmlns:p14="http://schemas.microsoft.com/office/powerpoint/2010/main" val="23383786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70E61C6E-97E4-BD30-B2F7-3E23F569851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1E99D732-52E8-39B0-A0B0-BAA0B355E1A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CF029E78-70BA-FE79-DC69-62B421D6CD3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DA11C1-5EE6-9F4F-BD07-03C625230709}" type="datetimeFigureOut">
              <a:rPr lang="fr-FR" smtClean="0"/>
              <a:t>01/03/2024</a:t>
            </a:fld>
            <a:endParaRPr lang="fr-FR"/>
          </a:p>
        </p:txBody>
      </p:sp>
      <p:sp>
        <p:nvSpPr>
          <p:cNvPr id="5" name="Espace réservé du pied de page 4">
            <a:extLst>
              <a:ext uri="{FF2B5EF4-FFF2-40B4-BE49-F238E27FC236}">
                <a16:creationId xmlns:a16="http://schemas.microsoft.com/office/drawing/2014/main" id="{5DE5204D-C5AD-42A7-ADED-344AA769446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0F1E1359-E57F-3B55-9D79-58868E00A28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F8470E-1EF3-B84B-AA66-9B61FC5CCA84}" type="slidenum">
              <a:rPr lang="fr-FR" smtClean="0"/>
              <a:t>‹N°›</a:t>
            </a:fld>
            <a:endParaRPr lang="fr-FR"/>
          </a:p>
        </p:txBody>
      </p:sp>
    </p:spTree>
    <p:extLst>
      <p:ext uri="{BB962C8B-B14F-4D97-AF65-F5344CB8AC3E}">
        <p14:creationId xmlns:p14="http://schemas.microsoft.com/office/powerpoint/2010/main" val="41298371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hyperlink" Target="https://gifs.com/gif/on-me-voit-on-m-voit-plus-vnXENr"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microsoft.com/office/2007/relationships/hdphoto" Target="../media/hdphoto2.wdp"/></Relationships>
</file>

<file path=ppt/slides/_rels/slide19.xml.rels><?xml version="1.0" encoding="UTF-8" standalone="yes"?>
<Relationships xmlns="http://schemas.openxmlformats.org/package/2006/relationships"><Relationship Id="rId3" Type="http://schemas.openxmlformats.org/officeDocument/2006/relationships/image" Target="../media/image7.tif"/><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9.jpe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hyperlink" Target="https://geekeries.org/2020/10/exemple-de-schema-dinfrastructure-nouveau-serveur/" TargetMode="External"/><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hyperlink" Target="https://doi.org/10.1007/978-3-319-65442-3" TargetMode="External"/><Relationship Id="rId2" Type="http://schemas.openxmlformats.org/officeDocument/2006/relationships/hyperlink" Target="https://doi.org/10.1191/1478088706qp063oa" TargetMode="External"/><Relationship Id="rId1" Type="http://schemas.openxmlformats.org/officeDocument/2006/relationships/slideLayout" Target="../slideLayouts/slideLayout1.xml"/><Relationship Id="rId6" Type="http://schemas.openxmlformats.org/officeDocument/2006/relationships/hyperlink" Target="http://philippe.spoljar.free.fr/Files/Other/TER/txt_Recherches_qualitatives_hors_serie_5.pdf#page=102" TargetMode="External"/><Relationship Id="rId5" Type="http://schemas.openxmlformats.org/officeDocument/2006/relationships/hyperlink" Target="https://doi.org/10.3917/dunod.santi.2017.01.0203" TargetMode="External"/><Relationship Id="rId4" Type="http://schemas.openxmlformats.org/officeDocument/2006/relationships/hyperlink" Target="https://www.cairn.info/revue-sciences-du-design-2015-1-page-45.htm?ref=doi"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s://doi.org/10.25518/modact2023.77" TargetMode="External"/><Relationship Id="rId7" Type="http://schemas.openxmlformats.org/officeDocument/2006/relationships/hyperlink" Target="http://philippe.spoljar.free.fr/Files/Other/TER/txt_Recherches_qualitatives_hors_serie_5.pdf#page=102" TargetMode="External"/><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hyperlink" Target="https://matheo.uliege.be/handle/2268.2/16371" TargetMode="External"/><Relationship Id="rId5" Type="http://schemas.openxmlformats.org/officeDocument/2006/relationships/hyperlink" Target="https://doi.org/10.1007/978-3-319-65442-3" TargetMode="External"/><Relationship Id="rId4" Type="http://schemas.openxmlformats.org/officeDocument/2006/relationships/hyperlink" Target="https://orbi.uliege.be/handle/2268/260874"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s://gifs.com/gif/on-me-voit-on-m-voit-plus-vnXENr" TargetMode="External"/><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hyperlink" Target="https://www.scribbr.fr/category/normes-apa/" TargetMode="External"/><Relationship Id="rId4" Type="http://schemas.openxmlformats.org/officeDocument/2006/relationships/hyperlink" Target="https://geekeries.org/2020/10/exemple-de-schema-dinfrastructure-nouveau-serveur/"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hyperlink" Target="https://www.scribbr.fr/category/normes-apa/" TargetMode="Externa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D3FB1BDF-F48B-EA1D-8E8E-D183F4AFDF93}"/>
              </a:ext>
            </a:extLst>
          </p:cNvPr>
          <p:cNvSpPr txBox="1"/>
          <p:nvPr/>
        </p:nvSpPr>
        <p:spPr>
          <a:xfrm>
            <a:off x="955588" y="2001795"/>
            <a:ext cx="9119287" cy="1077218"/>
          </a:xfrm>
          <a:prstGeom prst="rect">
            <a:avLst/>
          </a:prstGeom>
          <a:noFill/>
        </p:spPr>
        <p:txBody>
          <a:bodyPr wrap="square" rtlCol="0">
            <a:spAutoFit/>
          </a:bodyPr>
          <a:lstStyle/>
          <a:p>
            <a:r>
              <a:rPr lang="fr-BE" sz="3200" dirty="0">
                <a:latin typeface="Malayalam MN" pitchFamily="2" charset="0"/>
                <a:cs typeface="Malayalam MN" pitchFamily="2" charset="0"/>
              </a:rPr>
              <a:t>ARCH3271-1</a:t>
            </a:r>
          </a:p>
          <a:p>
            <a:r>
              <a:rPr lang="fr-BE" sz="3200" b="1" dirty="0">
                <a:latin typeface="Malayalam MN" pitchFamily="2" charset="0"/>
                <a:cs typeface="Malayalam MN" pitchFamily="2" charset="0"/>
              </a:rPr>
              <a:t>Introduction à la recherche scientifique</a:t>
            </a:r>
          </a:p>
        </p:txBody>
      </p:sp>
      <p:sp>
        <p:nvSpPr>
          <p:cNvPr id="6" name="ZoneTexte 5">
            <a:extLst>
              <a:ext uri="{FF2B5EF4-FFF2-40B4-BE49-F238E27FC236}">
                <a16:creationId xmlns:a16="http://schemas.microsoft.com/office/drawing/2014/main" id="{342669FF-765C-8F12-0643-D4D83B9C3DAB}"/>
              </a:ext>
            </a:extLst>
          </p:cNvPr>
          <p:cNvSpPr txBox="1"/>
          <p:nvPr/>
        </p:nvSpPr>
        <p:spPr>
          <a:xfrm>
            <a:off x="955588" y="5758934"/>
            <a:ext cx="9119287" cy="338554"/>
          </a:xfrm>
          <a:prstGeom prst="rect">
            <a:avLst/>
          </a:prstGeom>
          <a:noFill/>
        </p:spPr>
        <p:txBody>
          <a:bodyPr wrap="square" rtlCol="0">
            <a:spAutoFit/>
          </a:bodyPr>
          <a:lstStyle>
            <a:defPPr>
              <a:defRPr lang="fr-FR"/>
            </a:defPPr>
            <a:lvl1pPr>
              <a:defRPr>
                <a:latin typeface="Malayalam MN" pitchFamily="2" charset="0"/>
                <a:cs typeface="Malayalam MN" pitchFamily="2" charset="0"/>
              </a:defRPr>
            </a:lvl1pPr>
          </a:lstStyle>
          <a:p>
            <a:r>
              <a:rPr lang="fr-BE" sz="1600" dirty="0"/>
              <a:t>2023-2024 			Audrey Mertens</a:t>
            </a:r>
          </a:p>
        </p:txBody>
      </p:sp>
      <p:pic>
        <p:nvPicPr>
          <p:cNvPr id="3" name="Image 2">
            <a:extLst>
              <a:ext uri="{FF2B5EF4-FFF2-40B4-BE49-F238E27FC236}">
                <a16:creationId xmlns:a16="http://schemas.microsoft.com/office/drawing/2014/main" id="{FD24EB50-BCC6-3BFA-C008-7D97C309D425}"/>
              </a:ext>
            </a:extLst>
          </p:cNvPr>
          <p:cNvPicPr>
            <a:picLocks noChangeAspect="1"/>
          </p:cNvPicPr>
          <p:nvPr/>
        </p:nvPicPr>
        <p:blipFill>
          <a:blip r:embed="rId3"/>
          <a:stretch>
            <a:fillRect/>
          </a:stretch>
        </p:blipFill>
        <p:spPr>
          <a:xfrm>
            <a:off x="8658312" y="5792688"/>
            <a:ext cx="1168400" cy="292100"/>
          </a:xfrm>
          <a:prstGeom prst="rect">
            <a:avLst/>
          </a:prstGeom>
        </p:spPr>
      </p:pic>
      <p:pic>
        <p:nvPicPr>
          <p:cNvPr id="3074" name="Picture 2" descr="FAQ Espace de téléchargement">
            <a:extLst>
              <a:ext uri="{FF2B5EF4-FFF2-40B4-BE49-F238E27FC236}">
                <a16:creationId xmlns:a16="http://schemas.microsoft.com/office/drawing/2014/main" id="{1FF98FA4-EEAE-0D51-FB52-5139A436B70E}"/>
              </a:ext>
            </a:extLst>
          </p:cNvPr>
          <p:cNvPicPr>
            <a:picLocks noChangeAspect="1" noChangeArrowheads="1"/>
          </p:cNvPicPr>
          <p:nvPr/>
        </p:nvPicPr>
        <p:blipFill>
          <a:blip r:embed="rId4">
            <a:duotone>
              <a:prstClr val="black"/>
              <a:schemeClr val="accent3">
                <a:tint val="45000"/>
                <a:satMod val="400000"/>
              </a:schemeClr>
            </a:duotone>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9975937" y="5599868"/>
            <a:ext cx="1352550" cy="6566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89763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D3FB1BDF-F48B-EA1D-8E8E-D183F4AFDF93}"/>
              </a:ext>
            </a:extLst>
          </p:cNvPr>
          <p:cNvSpPr txBox="1"/>
          <p:nvPr/>
        </p:nvSpPr>
        <p:spPr>
          <a:xfrm>
            <a:off x="955588" y="355711"/>
            <a:ext cx="9119287" cy="400110"/>
          </a:xfrm>
          <a:prstGeom prst="rect">
            <a:avLst/>
          </a:prstGeom>
          <a:noFill/>
        </p:spPr>
        <p:txBody>
          <a:bodyPr wrap="square" rtlCol="0">
            <a:spAutoFit/>
          </a:bodyPr>
          <a:lstStyle/>
          <a:p>
            <a:r>
              <a:rPr lang="fr-BE" sz="2000" dirty="0">
                <a:latin typeface="Malayalam MN" pitchFamily="2" charset="0"/>
                <a:cs typeface="Malayalam MN" pitchFamily="2" charset="0"/>
              </a:rPr>
              <a:t>ARCH3271-1	 </a:t>
            </a:r>
            <a:r>
              <a:rPr lang="fr-BE" sz="2000" b="1" dirty="0">
                <a:latin typeface="Malayalam MN" pitchFamily="2" charset="0"/>
                <a:cs typeface="Malayalam MN" pitchFamily="2" charset="0"/>
              </a:rPr>
              <a:t>Introduction à la recherche scientifique</a:t>
            </a:r>
          </a:p>
        </p:txBody>
      </p:sp>
      <p:sp>
        <p:nvSpPr>
          <p:cNvPr id="3" name="Espace réservé du numéro de diapositive 2">
            <a:extLst>
              <a:ext uri="{FF2B5EF4-FFF2-40B4-BE49-F238E27FC236}">
                <a16:creationId xmlns:a16="http://schemas.microsoft.com/office/drawing/2014/main" id="{647F3CBB-724D-8C7D-58D0-864822449DE8}"/>
              </a:ext>
            </a:extLst>
          </p:cNvPr>
          <p:cNvSpPr>
            <a:spLocks noGrp="1"/>
          </p:cNvSpPr>
          <p:nvPr>
            <p:ph type="sldNum" sz="quarter" idx="12"/>
          </p:nvPr>
        </p:nvSpPr>
        <p:spPr>
          <a:xfrm>
            <a:off x="8493212" y="6391232"/>
            <a:ext cx="2743200" cy="365125"/>
          </a:xfrm>
        </p:spPr>
        <p:txBody>
          <a:bodyPr/>
          <a:lstStyle/>
          <a:p>
            <a:fld id="{84F8470E-1EF3-B84B-AA66-9B61FC5CCA84}" type="slidenum">
              <a:rPr lang="fr-FR" sz="1600" b="1" smtClean="0">
                <a:solidFill>
                  <a:schemeClr val="tx1"/>
                </a:solidFill>
                <a:latin typeface="Malayalam MN" pitchFamily="2" charset="0"/>
                <a:cs typeface="Malayalam MN" pitchFamily="2" charset="0"/>
              </a:rPr>
              <a:t>10</a:t>
            </a:fld>
            <a:endParaRPr lang="fr-FR" b="1" dirty="0">
              <a:solidFill>
                <a:schemeClr val="tx1"/>
              </a:solidFill>
              <a:latin typeface="Malayalam MN" pitchFamily="2" charset="0"/>
              <a:cs typeface="Malayalam MN" pitchFamily="2" charset="0"/>
            </a:endParaRPr>
          </a:p>
        </p:txBody>
      </p:sp>
      <p:sp>
        <p:nvSpPr>
          <p:cNvPr id="10" name="ZoneTexte 9">
            <a:extLst>
              <a:ext uri="{FF2B5EF4-FFF2-40B4-BE49-F238E27FC236}">
                <a16:creationId xmlns:a16="http://schemas.microsoft.com/office/drawing/2014/main" id="{BBF2139B-446F-6620-D0F5-2402A04CD920}"/>
              </a:ext>
            </a:extLst>
          </p:cNvPr>
          <p:cNvSpPr txBox="1"/>
          <p:nvPr/>
        </p:nvSpPr>
        <p:spPr>
          <a:xfrm>
            <a:off x="955588" y="832535"/>
            <a:ext cx="5094664" cy="400110"/>
          </a:xfrm>
          <a:prstGeom prst="rect">
            <a:avLst/>
          </a:prstGeom>
          <a:noFill/>
        </p:spPr>
        <p:txBody>
          <a:bodyPr wrap="none" rtlCol="0">
            <a:spAutoFit/>
          </a:bodyPr>
          <a:lstStyle>
            <a:defPPr>
              <a:defRPr lang="fr-FR"/>
            </a:defPPr>
            <a:lvl1pPr>
              <a:defRPr sz="2000" b="1">
                <a:latin typeface="Malayalam MN" pitchFamily="2" charset="0"/>
                <a:cs typeface="Malayalam MN" pitchFamily="2" charset="0"/>
              </a:defRPr>
            </a:lvl1pPr>
          </a:lstStyle>
          <a:p>
            <a:r>
              <a:rPr lang="fr-BE" sz="2000" kern="100" dirty="0">
                <a:effectLst/>
                <a:ea typeface="Calibri" panose="020F0502020204030204" pitchFamily="34" charset="0"/>
              </a:rPr>
              <a:t>Rédaction et présentation des résultats :</a:t>
            </a:r>
            <a:endParaRPr lang="fr-BE" dirty="0"/>
          </a:p>
        </p:txBody>
      </p:sp>
      <p:sp>
        <p:nvSpPr>
          <p:cNvPr id="12" name="ZoneTexte 11">
            <a:extLst>
              <a:ext uri="{FF2B5EF4-FFF2-40B4-BE49-F238E27FC236}">
                <a16:creationId xmlns:a16="http://schemas.microsoft.com/office/drawing/2014/main" id="{452BD0CE-54EA-A003-50BB-2D6E50595064}"/>
              </a:ext>
            </a:extLst>
          </p:cNvPr>
          <p:cNvSpPr txBox="1"/>
          <p:nvPr/>
        </p:nvSpPr>
        <p:spPr>
          <a:xfrm>
            <a:off x="955588" y="1232645"/>
            <a:ext cx="8469569" cy="4207370"/>
          </a:xfrm>
          <a:prstGeom prst="rect">
            <a:avLst/>
          </a:prstGeom>
          <a:noFill/>
        </p:spPr>
        <p:txBody>
          <a:bodyPr wrap="square">
            <a:spAutoFit/>
          </a:bodyPr>
          <a:lstStyle/>
          <a:p>
            <a:pPr>
              <a:lnSpc>
                <a:spcPct val="150000"/>
              </a:lnSpc>
            </a:pPr>
            <a:r>
              <a:rPr lang="fr-BE" sz="2000" b="1" kern="100" dirty="0">
                <a:latin typeface="Avenir Book" panose="02000503020000020003" pitchFamily="2" charset="0"/>
                <a:ea typeface="Menlo" panose="020B0609030804020204" pitchFamily="49" charset="0"/>
                <a:cs typeface="Menlo" panose="020B0609030804020204" pitchFamily="49" charset="0"/>
              </a:rPr>
              <a:t>Un mémoire de fin d’études, mais pas que ! </a:t>
            </a:r>
            <a:endParaRPr lang="fr-BE" sz="2000" b="1" kern="100" dirty="0">
              <a:effectLst/>
              <a:latin typeface="Avenir Book" panose="02000503020000020003" pitchFamily="2" charset="0"/>
              <a:ea typeface="Menlo" panose="020B0609030804020204" pitchFamily="49" charset="0"/>
              <a:cs typeface="Menlo" panose="020B0609030804020204" pitchFamily="49" charset="0"/>
            </a:endParaRPr>
          </a:p>
          <a:p>
            <a:pPr>
              <a:lnSpc>
                <a:spcPct val="150000"/>
              </a:lnSpc>
            </a:pPr>
            <a:r>
              <a:rPr lang="fr-BE" sz="2000" b="1" kern="100" dirty="0">
                <a:effectLst/>
                <a:latin typeface="Avenir Book" panose="02000503020000020003" pitchFamily="2" charset="0"/>
                <a:ea typeface="Menlo" panose="020B0609030804020204" pitchFamily="49" charset="0"/>
                <a:cs typeface="Menlo" panose="020B0609030804020204" pitchFamily="49" charset="0"/>
              </a:rPr>
              <a:t>→ </a:t>
            </a:r>
            <a:r>
              <a:rPr lang="fr-BE" sz="2000" kern="100" dirty="0">
                <a:effectLst/>
                <a:latin typeface="Avenir Book" panose="02000503020000020003" pitchFamily="2" charset="0"/>
                <a:ea typeface="Calibri" panose="020F0502020204030204" pitchFamily="34" charset="0"/>
                <a:cs typeface="Times New Roman" panose="02020603050405020304" pitchFamily="18" charset="0"/>
              </a:rPr>
              <a:t>Article de journal;</a:t>
            </a:r>
          </a:p>
          <a:p>
            <a:pPr>
              <a:lnSpc>
                <a:spcPct val="150000"/>
              </a:lnSpc>
            </a:pPr>
            <a:r>
              <a:rPr lang="fr-BE" sz="2000" b="1" kern="100" dirty="0">
                <a:effectLst/>
                <a:latin typeface="Avenir Book" panose="02000503020000020003" pitchFamily="2" charset="0"/>
                <a:ea typeface="Menlo" panose="020B0609030804020204" pitchFamily="49" charset="0"/>
                <a:cs typeface="Menlo" panose="020B0609030804020204" pitchFamily="49" charset="0"/>
              </a:rPr>
              <a:t>→ </a:t>
            </a:r>
            <a:r>
              <a:rPr lang="fr-BE" sz="2000" kern="100" dirty="0">
                <a:latin typeface="Avenir Book" panose="02000503020000020003" pitchFamily="2" charset="0"/>
                <a:ea typeface="Calibri" panose="020F0502020204030204" pitchFamily="34" charset="0"/>
                <a:cs typeface="Times New Roman" panose="02020603050405020304" pitchFamily="18" charset="0"/>
              </a:rPr>
              <a:t>Papier de conférence;</a:t>
            </a:r>
          </a:p>
          <a:p>
            <a:pPr>
              <a:lnSpc>
                <a:spcPct val="150000"/>
              </a:lnSpc>
            </a:pPr>
            <a:r>
              <a:rPr lang="fr-BE" sz="2000" b="1" kern="100" dirty="0">
                <a:effectLst/>
                <a:latin typeface="Avenir Book" panose="02000503020000020003" pitchFamily="2" charset="0"/>
                <a:ea typeface="Menlo" panose="020B0609030804020204" pitchFamily="49" charset="0"/>
                <a:cs typeface="Menlo" panose="020B0609030804020204" pitchFamily="49" charset="0"/>
              </a:rPr>
              <a:t>→ </a:t>
            </a:r>
            <a:r>
              <a:rPr lang="fr-BE" sz="2000" kern="100" dirty="0">
                <a:effectLst/>
                <a:latin typeface="Avenir Book" panose="02000503020000020003" pitchFamily="2" charset="0"/>
                <a:ea typeface="Calibri" panose="020F0502020204030204" pitchFamily="34" charset="0"/>
                <a:cs typeface="Times New Roman" panose="02020603050405020304" pitchFamily="18" charset="0"/>
              </a:rPr>
              <a:t>Communication en conférence sur base d’un abstract et de slides;</a:t>
            </a:r>
          </a:p>
          <a:p>
            <a:pPr>
              <a:lnSpc>
                <a:spcPct val="150000"/>
              </a:lnSpc>
            </a:pPr>
            <a:r>
              <a:rPr lang="fr-BE" sz="2000" b="1" kern="100" dirty="0">
                <a:effectLst/>
                <a:latin typeface="Avenir Book" panose="02000503020000020003" pitchFamily="2" charset="0"/>
                <a:ea typeface="Menlo" panose="020B0609030804020204" pitchFamily="49" charset="0"/>
                <a:cs typeface="Menlo" panose="020B0609030804020204" pitchFamily="49" charset="0"/>
              </a:rPr>
              <a:t>→ </a:t>
            </a:r>
            <a:r>
              <a:rPr lang="fr-BE" sz="2000" kern="100" dirty="0">
                <a:effectLst/>
                <a:latin typeface="Avenir Book" panose="02000503020000020003" pitchFamily="2" charset="0"/>
                <a:ea typeface="Calibri" panose="020F0502020204030204" pitchFamily="34" charset="0"/>
                <a:cs typeface="Times New Roman" panose="02020603050405020304" pitchFamily="18" charset="0"/>
              </a:rPr>
              <a:t>Poster scientifique</a:t>
            </a:r>
            <a:r>
              <a:rPr lang="fr-BE" sz="2000" b="1" kern="100" dirty="0">
                <a:latin typeface="Avenir Book" panose="02000503020000020003" pitchFamily="2" charset="0"/>
                <a:ea typeface="Menlo" panose="020B0609030804020204" pitchFamily="49" charset="0"/>
                <a:cs typeface="Menlo" panose="020B0609030804020204" pitchFamily="49" charset="0"/>
              </a:rPr>
              <a:t>;</a:t>
            </a:r>
          </a:p>
          <a:p>
            <a:pPr>
              <a:lnSpc>
                <a:spcPct val="150000"/>
              </a:lnSpc>
            </a:pPr>
            <a:r>
              <a:rPr lang="fr-BE" sz="2000" i="1" kern="100" dirty="0">
                <a:effectLst/>
                <a:latin typeface="Avenir Book" panose="02000503020000020003" pitchFamily="2" charset="0"/>
                <a:ea typeface="Menlo" panose="020B0609030804020204" pitchFamily="49" charset="0"/>
                <a:cs typeface="Menlo" panose="020B0609030804020204" pitchFamily="49" charset="0"/>
              </a:rPr>
              <a:t>Moins souvent, mais tout aussi intéressant:</a:t>
            </a:r>
            <a:endParaRPr lang="fr-BE" sz="2000" i="1" kern="100" dirty="0">
              <a:effectLst/>
              <a:latin typeface="Avenir Book" panose="02000503020000020003" pitchFamily="2" charset="0"/>
              <a:ea typeface="Calibri" panose="020F0502020204030204" pitchFamily="34" charset="0"/>
              <a:cs typeface="Times New Roman" panose="02020603050405020304" pitchFamily="18" charset="0"/>
            </a:endParaRPr>
          </a:p>
          <a:p>
            <a:pPr>
              <a:lnSpc>
                <a:spcPct val="150000"/>
              </a:lnSpc>
            </a:pPr>
            <a:r>
              <a:rPr lang="fr-BE" sz="2000" b="1" kern="100" dirty="0">
                <a:effectLst/>
                <a:latin typeface="Avenir Book" panose="02000503020000020003" pitchFamily="2" charset="0"/>
                <a:ea typeface="Menlo" panose="020B0609030804020204" pitchFamily="49" charset="0"/>
                <a:cs typeface="Menlo" panose="020B0609030804020204" pitchFamily="49" charset="0"/>
              </a:rPr>
              <a:t>→ </a:t>
            </a:r>
            <a:r>
              <a:rPr lang="fr-BE" sz="2000" kern="100" dirty="0">
                <a:effectLst/>
                <a:latin typeface="Avenir Book" panose="02000503020000020003" pitchFamily="2" charset="0"/>
                <a:ea typeface="Menlo" panose="020B0609030804020204" pitchFamily="49" charset="0"/>
                <a:cs typeface="Menlo" panose="020B0609030804020204" pitchFamily="49" charset="0"/>
              </a:rPr>
              <a:t>Exposition</a:t>
            </a:r>
            <a:endParaRPr lang="fr-BE" sz="2000" kern="100" dirty="0">
              <a:effectLst/>
              <a:latin typeface="Avenir Book" panose="02000503020000020003" pitchFamily="2" charset="0"/>
              <a:ea typeface="Calibri" panose="020F0502020204030204" pitchFamily="34" charset="0"/>
              <a:cs typeface="Times New Roman" panose="02020603050405020304" pitchFamily="18" charset="0"/>
            </a:endParaRPr>
          </a:p>
          <a:p>
            <a:pPr>
              <a:lnSpc>
                <a:spcPct val="150000"/>
              </a:lnSpc>
            </a:pPr>
            <a:r>
              <a:rPr lang="fr-BE" sz="2000" b="1" kern="100" dirty="0">
                <a:effectLst/>
                <a:latin typeface="Avenir Book" panose="02000503020000020003" pitchFamily="2" charset="0"/>
                <a:ea typeface="Menlo" panose="020B0609030804020204" pitchFamily="49" charset="0"/>
                <a:cs typeface="Menlo" panose="020B0609030804020204" pitchFamily="49" charset="0"/>
              </a:rPr>
              <a:t>→ </a:t>
            </a:r>
            <a:r>
              <a:rPr lang="fr-BE" sz="2000" kern="100" dirty="0">
                <a:effectLst/>
                <a:latin typeface="Avenir Book" panose="02000503020000020003" pitchFamily="2" charset="0"/>
                <a:ea typeface="Menlo" panose="020B0609030804020204" pitchFamily="49" charset="0"/>
                <a:cs typeface="Menlo" panose="020B0609030804020204" pitchFamily="49" charset="0"/>
              </a:rPr>
              <a:t>Documentaire</a:t>
            </a:r>
            <a:endParaRPr lang="fr-BE" sz="2000" kern="100" dirty="0">
              <a:effectLst/>
              <a:latin typeface="Avenir Book" panose="02000503020000020003" pitchFamily="2" charset="0"/>
              <a:ea typeface="Calibri" panose="020F0502020204030204" pitchFamily="34" charset="0"/>
              <a:cs typeface="Times New Roman" panose="02020603050405020304" pitchFamily="18" charset="0"/>
            </a:endParaRPr>
          </a:p>
          <a:p>
            <a:pPr>
              <a:lnSpc>
                <a:spcPct val="150000"/>
              </a:lnSpc>
            </a:pPr>
            <a:r>
              <a:rPr lang="fr-BE" sz="2000" kern="100" dirty="0">
                <a:effectLst/>
                <a:latin typeface="Avenir Book" panose="02000503020000020003" pitchFamily="2" charset="0"/>
                <a:ea typeface="Calibri" panose="020F0502020204030204" pitchFamily="34" charset="0"/>
                <a:cs typeface="Times New Roman" panose="02020603050405020304" pitchFamily="18" charset="0"/>
              </a:rPr>
              <a:t>…</a:t>
            </a:r>
          </a:p>
        </p:txBody>
      </p:sp>
      <p:sp>
        <p:nvSpPr>
          <p:cNvPr id="4" name="ZoneTexte 3">
            <a:extLst>
              <a:ext uri="{FF2B5EF4-FFF2-40B4-BE49-F238E27FC236}">
                <a16:creationId xmlns:a16="http://schemas.microsoft.com/office/drawing/2014/main" id="{E3ED19BB-C362-110C-8266-F7FC01C8AB68}"/>
              </a:ext>
            </a:extLst>
          </p:cNvPr>
          <p:cNvSpPr txBox="1"/>
          <p:nvPr/>
        </p:nvSpPr>
        <p:spPr>
          <a:xfrm>
            <a:off x="955588" y="6404518"/>
            <a:ext cx="9119287" cy="338554"/>
          </a:xfrm>
          <a:prstGeom prst="rect">
            <a:avLst/>
          </a:prstGeom>
          <a:noFill/>
        </p:spPr>
        <p:txBody>
          <a:bodyPr wrap="square" rtlCol="0">
            <a:spAutoFit/>
          </a:bodyPr>
          <a:lstStyle>
            <a:defPPr>
              <a:defRPr lang="fr-FR"/>
            </a:defPPr>
            <a:lvl1pPr>
              <a:defRPr>
                <a:latin typeface="Malayalam MN" pitchFamily="2" charset="0"/>
                <a:cs typeface="Malayalam MN" pitchFamily="2" charset="0"/>
              </a:defRPr>
            </a:lvl1pPr>
          </a:lstStyle>
          <a:p>
            <a:r>
              <a:rPr lang="fr-BE" sz="1600" dirty="0"/>
              <a:t>2023-2024 				Audrey Mertens</a:t>
            </a:r>
          </a:p>
        </p:txBody>
      </p:sp>
    </p:spTree>
    <p:extLst>
      <p:ext uri="{BB962C8B-B14F-4D97-AF65-F5344CB8AC3E}">
        <p14:creationId xmlns:p14="http://schemas.microsoft.com/office/powerpoint/2010/main" val="3208903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p:cTn id="7" dur="5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2">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2" presetClass="entr" presetSubtype="4" fill="hold" nodeType="clickEffect">
                                  <p:stCondLst>
                                    <p:cond delay="0"/>
                                  </p:stCondLst>
                                  <p:childTnLst>
                                    <p:set>
                                      <p:cBhvr>
                                        <p:cTn id="13" dur="1" fill="hold">
                                          <p:stCondLst>
                                            <p:cond delay="0"/>
                                          </p:stCondLst>
                                        </p:cTn>
                                        <p:tgtEl>
                                          <p:spTgt spid="12">
                                            <p:txEl>
                                              <p:pRg st="1" end="1"/>
                                            </p:txEl>
                                          </p:spTgt>
                                        </p:tgtEl>
                                        <p:attrNameLst>
                                          <p:attrName>style.visibility</p:attrName>
                                        </p:attrNameLst>
                                      </p:cBhvr>
                                      <p:to>
                                        <p:strVal val="visible"/>
                                      </p:to>
                                    </p:set>
                                    <p:anim calcmode="lin" valueType="num">
                                      <p:cBhvr additive="base">
                                        <p:cTn id="14" dur="500"/>
                                        <p:tgtEl>
                                          <p:spTgt spid="12">
                                            <p:txEl>
                                              <p:pRg st="1" end="1"/>
                                            </p:txEl>
                                          </p:spTgt>
                                        </p:tgtEl>
                                        <p:attrNameLst>
                                          <p:attrName>ppt_y</p:attrName>
                                        </p:attrNameLst>
                                      </p:cBhvr>
                                      <p:tavLst>
                                        <p:tav tm="0">
                                          <p:val>
                                            <p:strVal val="#ppt_y+#ppt_h*1.125000"/>
                                          </p:val>
                                        </p:tav>
                                        <p:tav tm="100000">
                                          <p:val>
                                            <p:strVal val="#ppt_y"/>
                                          </p:val>
                                        </p:tav>
                                      </p:tavLst>
                                    </p:anim>
                                    <p:animEffect transition="in" filter="wipe(up)">
                                      <p:cBhvr>
                                        <p:cTn id="15" dur="500"/>
                                        <p:tgtEl>
                                          <p:spTgt spid="12">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2" presetClass="entr" presetSubtype="4" fill="hold" nodeType="clickEffect">
                                  <p:stCondLst>
                                    <p:cond delay="0"/>
                                  </p:stCondLst>
                                  <p:childTnLst>
                                    <p:set>
                                      <p:cBhvr>
                                        <p:cTn id="19" dur="1" fill="hold">
                                          <p:stCondLst>
                                            <p:cond delay="0"/>
                                          </p:stCondLst>
                                        </p:cTn>
                                        <p:tgtEl>
                                          <p:spTgt spid="12">
                                            <p:txEl>
                                              <p:pRg st="2" end="2"/>
                                            </p:txEl>
                                          </p:spTgt>
                                        </p:tgtEl>
                                        <p:attrNameLst>
                                          <p:attrName>style.visibility</p:attrName>
                                        </p:attrNameLst>
                                      </p:cBhvr>
                                      <p:to>
                                        <p:strVal val="visible"/>
                                      </p:to>
                                    </p:set>
                                    <p:anim calcmode="lin" valueType="num">
                                      <p:cBhvr additive="base">
                                        <p:cTn id="20" dur="500"/>
                                        <p:tgtEl>
                                          <p:spTgt spid="12">
                                            <p:txEl>
                                              <p:pRg st="2" end="2"/>
                                            </p:txEl>
                                          </p:spTgt>
                                        </p:tgtEl>
                                        <p:attrNameLst>
                                          <p:attrName>ppt_y</p:attrName>
                                        </p:attrNameLst>
                                      </p:cBhvr>
                                      <p:tavLst>
                                        <p:tav tm="0">
                                          <p:val>
                                            <p:strVal val="#ppt_y+#ppt_h*1.125000"/>
                                          </p:val>
                                        </p:tav>
                                        <p:tav tm="100000">
                                          <p:val>
                                            <p:strVal val="#ppt_y"/>
                                          </p:val>
                                        </p:tav>
                                      </p:tavLst>
                                    </p:anim>
                                    <p:animEffect transition="in" filter="wipe(up)">
                                      <p:cBhvr>
                                        <p:cTn id="21" dur="500"/>
                                        <p:tgtEl>
                                          <p:spTgt spid="12">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2" presetClass="entr" presetSubtype="4" fill="hold" nodeType="clickEffect">
                                  <p:stCondLst>
                                    <p:cond delay="0"/>
                                  </p:stCondLst>
                                  <p:childTnLst>
                                    <p:set>
                                      <p:cBhvr>
                                        <p:cTn id="25" dur="1" fill="hold">
                                          <p:stCondLst>
                                            <p:cond delay="0"/>
                                          </p:stCondLst>
                                        </p:cTn>
                                        <p:tgtEl>
                                          <p:spTgt spid="12">
                                            <p:txEl>
                                              <p:pRg st="3" end="3"/>
                                            </p:txEl>
                                          </p:spTgt>
                                        </p:tgtEl>
                                        <p:attrNameLst>
                                          <p:attrName>style.visibility</p:attrName>
                                        </p:attrNameLst>
                                      </p:cBhvr>
                                      <p:to>
                                        <p:strVal val="visible"/>
                                      </p:to>
                                    </p:set>
                                    <p:anim calcmode="lin" valueType="num">
                                      <p:cBhvr additive="base">
                                        <p:cTn id="26" dur="500"/>
                                        <p:tgtEl>
                                          <p:spTgt spid="12">
                                            <p:txEl>
                                              <p:pRg st="3" end="3"/>
                                            </p:txEl>
                                          </p:spTgt>
                                        </p:tgtEl>
                                        <p:attrNameLst>
                                          <p:attrName>ppt_y</p:attrName>
                                        </p:attrNameLst>
                                      </p:cBhvr>
                                      <p:tavLst>
                                        <p:tav tm="0">
                                          <p:val>
                                            <p:strVal val="#ppt_y+#ppt_h*1.125000"/>
                                          </p:val>
                                        </p:tav>
                                        <p:tav tm="100000">
                                          <p:val>
                                            <p:strVal val="#ppt_y"/>
                                          </p:val>
                                        </p:tav>
                                      </p:tavLst>
                                    </p:anim>
                                    <p:animEffect transition="in" filter="wipe(up)">
                                      <p:cBhvr>
                                        <p:cTn id="27" dur="500"/>
                                        <p:tgtEl>
                                          <p:spTgt spid="1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2" presetClass="entr" presetSubtype="4" fill="hold" nodeType="clickEffect">
                                  <p:stCondLst>
                                    <p:cond delay="0"/>
                                  </p:stCondLst>
                                  <p:childTnLst>
                                    <p:set>
                                      <p:cBhvr>
                                        <p:cTn id="31" dur="1" fill="hold">
                                          <p:stCondLst>
                                            <p:cond delay="0"/>
                                          </p:stCondLst>
                                        </p:cTn>
                                        <p:tgtEl>
                                          <p:spTgt spid="12">
                                            <p:txEl>
                                              <p:pRg st="4" end="4"/>
                                            </p:txEl>
                                          </p:spTgt>
                                        </p:tgtEl>
                                        <p:attrNameLst>
                                          <p:attrName>style.visibility</p:attrName>
                                        </p:attrNameLst>
                                      </p:cBhvr>
                                      <p:to>
                                        <p:strVal val="visible"/>
                                      </p:to>
                                    </p:set>
                                    <p:anim calcmode="lin" valueType="num">
                                      <p:cBhvr additive="base">
                                        <p:cTn id="32" dur="500"/>
                                        <p:tgtEl>
                                          <p:spTgt spid="12">
                                            <p:txEl>
                                              <p:pRg st="4" end="4"/>
                                            </p:txEl>
                                          </p:spTgt>
                                        </p:tgtEl>
                                        <p:attrNameLst>
                                          <p:attrName>ppt_y</p:attrName>
                                        </p:attrNameLst>
                                      </p:cBhvr>
                                      <p:tavLst>
                                        <p:tav tm="0">
                                          <p:val>
                                            <p:strVal val="#ppt_y+#ppt_h*1.125000"/>
                                          </p:val>
                                        </p:tav>
                                        <p:tav tm="100000">
                                          <p:val>
                                            <p:strVal val="#ppt_y"/>
                                          </p:val>
                                        </p:tav>
                                      </p:tavLst>
                                    </p:anim>
                                    <p:animEffect transition="in" filter="wipe(up)">
                                      <p:cBhvr>
                                        <p:cTn id="33" dur="500"/>
                                        <p:tgtEl>
                                          <p:spTgt spid="12">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12">
                                            <p:txEl>
                                              <p:pRg st="5" end="5"/>
                                            </p:txEl>
                                          </p:spTgt>
                                        </p:tgtEl>
                                        <p:attrNameLst>
                                          <p:attrName>style.visibility</p:attrName>
                                        </p:attrNameLst>
                                      </p:cBhvr>
                                      <p:to>
                                        <p:strVal val="visible"/>
                                      </p:to>
                                    </p:set>
                                    <p:anim calcmode="lin" valueType="num">
                                      <p:cBhvr additive="base">
                                        <p:cTn id="38" dur="500" fill="hold"/>
                                        <p:tgtEl>
                                          <p:spTgt spid="12">
                                            <p:txEl>
                                              <p:pRg st="5" end="5"/>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12">
                                            <p:txEl>
                                              <p:pRg st="5" end="5"/>
                                            </p:txEl>
                                          </p:spTgt>
                                        </p:tgtEl>
                                        <p:attrNameLst>
                                          <p:attrName>ppt_y</p:attrName>
                                        </p:attrNameLst>
                                      </p:cBhvr>
                                      <p:tavLst>
                                        <p:tav tm="0">
                                          <p:val>
                                            <p:strVal val="1+#ppt_h/2"/>
                                          </p:val>
                                        </p:tav>
                                        <p:tav tm="100000">
                                          <p:val>
                                            <p:strVal val="#ppt_y"/>
                                          </p:val>
                                        </p:tav>
                                      </p:tavLst>
                                    </p:anim>
                                  </p:childTnLst>
                                </p:cTn>
                              </p:par>
                              <p:par>
                                <p:cTn id="40" presetID="2" presetClass="entr" presetSubtype="4" fill="hold" nodeType="withEffect">
                                  <p:stCondLst>
                                    <p:cond delay="0"/>
                                  </p:stCondLst>
                                  <p:childTnLst>
                                    <p:set>
                                      <p:cBhvr>
                                        <p:cTn id="41" dur="1" fill="hold">
                                          <p:stCondLst>
                                            <p:cond delay="0"/>
                                          </p:stCondLst>
                                        </p:cTn>
                                        <p:tgtEl>
                                          <p:spTgt spid="12">
                                            <p:txEl>
                                              <p:pRg st="6" end="6"/>
                                            </p:txEl>
                                          </p:spTgt>
                                        </p:tgtEl>
                                        <p:attrNameLst>
                                          <p:attrName>style.visibility</p:attrName>
                                        </p:attrNameLst>
                                      </p:cBhvr>
                                      <p:to>
                                        <p:strVal val="visible"/>
                                      </p:to>
                                    </p:set>
                                    <p:anim calcmode="lin" valueType="num">
                                      <p:cBhvr additive="base">
                                        <p:cTn id="42" dur="500" fill="hold"/>
                                        <p:tgtEl>
                                          <p:spTgt spid="12">
                                            <p:txEl>
                                              <p:pRg st="6" end="6"/>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12">
                                            <p:txEl>
                                              <p:pRg st="6" end="6"/>
                                            </p:txEl>
                                          </p:spTgt>
                                        </p:tgtEl>
                                        <p:attrNameLst>
                                          <p:attrName>ppt_y</p:attrName>
                                        </p:attrNameLst>
                                      </p:cBhvr>
                                      <p:tavLst>
                                        <p:tav tm="0">
                                          <p:val>
                                            <p:strVal val="1+#ppt_h/2"/>
                                          </p:val>
                                        </p:tav>
                                        <p:tav tm="100000">
                                          <p:val>
                                            <p:strVal val="#ppt_y"/>
                                          </p:val>
                                        </p:tav>
                                      </p:tavLst>
                                    </p:anim>
                                  </p:childTnLst>
                                </p:cTn>
                              </p:par>
                              <p:par>
                                <p:cTn id="44" presetID="2" presetClass="entr" presetSubtype="4" fill="hold" nodeType="withEffect">
                                  <p:stCondLst>
                                    <p:cond delay="0"/>
                                  </p:stCondLst>
                                  <p:childTnLst>
                                    <p:set>
                                      <p:cBhvr>
                                        <p:cTn id="45" dur="1" fill="hold">
                                          <p:stCondLst>
                                            <p:cond delay="0"/>
                                          </p:stCondLst>
                                        </p:cTn>
                                        <p:tgtEl>
                                          <p:spTgt spid="12">
                                            <p:txEl>
                                              <p:pRg st="7" end="7"/>
                                            </p:txEl>
                                          </p:spTgt>
                                        </p:tgtEl>
                                        <p:attrNameLst>
                                          <p:attrName>style.visibility</p:attrName>
                                        </p:attrNameLst>
                                      </p:cBhvr>
                                      <p:to>
                                        <p:strVal val="visible"/>
                                      </p:to>
                                    </p:set>
                                    <p:anim calcmode="lin" valueType="num">
                                      <p:cBhvr additive="base">
                                        <p:cTn id="46" dur="500" fill="hold"/>
                                        <p:tgtEl>
                                          <p:spTgt spid="12">
                                            <p:txEl>
                                              <p:pRg st="7" end="7"/>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12">
                                            <p:txEl>
                                              <p:pRg st="7" end="7"/>
                                            </p:txEl>
                                          </p:spTgt>
                                        </p:tgtEl>
                                        <p:attrNameLst>
                                          <p:attrName>ppt_y</p:attrName>
                                        </p:attrNameLst>
                                      </p:cBhvr>
                                      <p:tavLst>
                                        <p:tav tm="0">
                                          <p:val>
                                            <p:strVal val="1+#ppt_h/2"/>
                                          </p:val>
                                        </p:tav>
                                        <p:tav tm="100000">
                                          <p:val>
                                            <p:strVal val="#ppt_y"/>
                                          </p:val>
                                        </p:tav>
                                      </p:tavLst>
                                    </p:anim>
                                  </p:childTnLst>
                                </p:cTn>
                              </p:par>
                              <p:par>
                                <p:cTn id="48" presetID="2" presetClass="entr" presetSubtype="4" fill="hold" nodeType="withEffect">
                                  <p:stCondLst>
                                    <p:cond delay="0"/>
                                  </p:stCondLst>
                                  <p:childTnLst>
                                    <p:set>
                                      <p:cBhvr>
                                        <p:cTn id="49" dur="1" fill="hold">
                                          <p:stCondLst>
                                            <p:cond delay="0"/>
                                          </p:stCondLst>
                                        </p:cTn>
                                        <p:tgtEl>
                                          <p:spTgt spid="12">
                                            <p:txEl>
                                              <p:pRg st="8" end="8"/>
                                            </p:txEl>
                                          </p:spTgt>
                                        </p:tgtEl>
                                        <p:attrNameLst>
                                          <p:attrName>style.visibility</p:attrName>
                                        </p:attrNameLst>
                                      </p:cBhvr>
                                      <p:to>
                                        <p:strVal val="visible"/>
                                      </p:to>
                                    </p:set>
                                    <p:anim calcmode="lin" valueType="num">
                                      <p:cBhvr additive="base">
                                        <p:cTn id="50" dur="500" fill="hold"/>
                                        <p:tgtEl>
                                          <p:spTgt spid="12">
                                            <p:txEl>
                                              <p:pRg st="8" end="8"/>
                                            </p:txEl>
                                          </p:spTgt>
                                        </p:tgtEl>
                                        <p:attrNameLst>
                                          <p:attrName>ppt_x</p:attrName>
                                        </p:attrNameLst>
                                      </p:cBhvr>
                                      <p:tavLst>
                                        <p:tav tm="0">
                                          <p:val>
                                            <p:strVal val="#ppt_x"/>
                                          </p:val>
                                        </p:tav>
                                        <p:tav tm="100000">
                                          <p:val>
                                            <p:strVal val="#ppt_x"/>
                                          </p:val>
                                        </p:tav>
                                      </p:tavLst>
                                    </p:anim>
                                    <p:anim calcmode="lin" valueType="num">
                                      <p:cBhvr additive="base">
                                        <p:cTn id="51" dur="500" fill="hold"/>
                                        <p:tgtEl>
                                          <p:spTgt spid="12">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D3FB1BDF-F48B-EA1D-8E8E-D183F4AFDF93}"/>
              </a:ext>
            </a:extLst>
          </p:cNvPr>
          <p:cNvSpPr txBox="1"/>
          <p:nvPr/>
        </p:nvSpPr>
        <p:spPr>
          <a:xfrm>
            <a:off x="955588" y="114928"/>
            <a:ext cx="9119287" cy="400110"/>
          </a:xfrm>
          <a:prstGeom prst="rect">
            <a:avLst/>
          </a:prstGeom>
          <a:noFill/>
        </p:spPr>
        <p:txBody>
          <a:bodyPr wrap="square" rtlCol="0">
            <a:spAutoFit/>
          </a:bodyPr>
          <a:lstStyle/>
          <a:p>
            <a:r>
              <a:rPr lang="fr-BE" sz="2000" dirty="0">
                <a:latin typeface="Malayalam MN" pitchFamily="2" charset="0"/>
                <a:cs typeface="Malayalam MN" pitchFamily="2" charset="0"/>
              </a:rPr>
              <a:t>ARCH3271-1	 </a:t>
            </a:r>
            <a:r>
              <a:rPr lang="fr-BE" sz="2000" b="1" dirty="0">
                <a:latin typeface="Malayalam MN" pitchFamily="2" charset="0"/>
                <a:cs typeface="Malayalam MN" pitchFamily="2" charset="0"/>
              </a:rPr>
              <a:t>Introduction à la recherche scientifique</a:t>
            </a:r>
          </a:p>
        </p:txBody>
      </p:sp>
      <p:sp>
        <p:nvSpPr>
          <p:cNvPr id="3" name="Espace réservé du numéro de diapositive 2">
            <a:extLst>
              <a:ext uri="{FF2B5EF4-FFF2-40B4-BE49-F238E27FC236}">
                <a16:creationId xmlns:a16="http://schemas.microsoft.com/office/drawing/2014/main" id="{647F3CBB-724D-8C7D-58D0-864822449DE8}"/>
              </a:ext>
            </a:extLst>
          </p:cNvPr>
          <p:cNvSpPr>
            <a:spLocks noGrp="1"/>
          </p:cNvSpPr>
          <p:nvPr>
            <p:ph type="sldNum" sz="quarter" idx="12"/>
          </p:nvPr>
        </p:nvSpPr>
        <p:spPr>
          <a:xfrm>
            <a:off x="8493212" y="6391232"/>
            <a:ext cx="2743200" cy="365125"/>
          </a:xfrm>
        </p:spPr>
        <p:txBody>
          <a:bodyPr/>
          <a:lstStyle/>
          <a:p>
            <a:fld id="{84F8470E-1EF3-B84B-AA66-9B61FC5CCA84}" type="slidenum">
              <a:rPr lang="fr-FR" sz="1600" b="1" smtClean="0">
                <a:solidFill>
                  <a:schemeClr val="tx1"/>
                </a:solidFill>
                <a:latin typeface="Malayalam MN" pitchFamily="2" charset="0"/>
                <a:cs typeface="Malayalam MN" pitchFamily="2" charset="0"/>
              </a:rPr>
              <a:t>11</a:t>
            </a:fld>
            <a:endParaRPr lang="fr-FR" b="1" dirty="0">
              <a:solidFill>
                <a:schemeClr val="tx1"/>
              </a:solidFill>
              <a:latin typeface="Malayalam MN" pitchFamily="2" charset="0"/>
              <a:cs typeface="Malayalam MN" pitchFamily="2" charset="0"/>
            </a:endParaRPr>
          </a:p>
        </p:txBody>
      </p:sp>
      <p:sp>
        <p:nvSpPr>
          <p:cNvPr id="7" name="ZoneTexte 6">
            <a:extLst>
              <a:ext uri="{FF2B5EF4-FFF2-40B4-BE49-F238E27FC236}">
                <a16:creationId xmlns:a16="http://schemas.microsoft.com/office/drawing/2014/main" id="{1D6AA381-1A7F-1F86-1C52-4635FD9835D8}"/>
              </a:ext>
            </a:extLst>
          </p:cNvPr>
          <p:cNvSpPr txBox="1"/>
          <p:nvPr/>
        </p:nvSpPr>
        <p:spPr>
          <a:xfrm>
            <a:off x="955588" y="2585518"/>
            <a:ext cx="9119287" cy="1077218"/>
          </a:xfrm>
          <a:prstGeom prst="rect">
            <a:avLst/>
          </a:prstGeom>
          <a:noFill/>
        </p:spPr>
        <p:txBody>
          <a:bodyPr wrap="square" rtlCol="0">
            <a:spAutoFit/>
          </a:bodyPr>
          <a:lstStyle/>
          <a:p>
            <a:r>
              <a:rPr lang="fr-BE" sz="3200" b="1" dirty="0">
                <a:latin typeface="Malayalam MN" pitchFamily="2" charset="0"/>
                <a:cs typeface="Malayalam MN" pitchFamily="2" charset="0"/>
              </a:rPr>
              <a:t>Méthodes de collecte et d'analyse de données qualitatives </a:t>
            </a:r>
          </a:p>
        </p:txBody>
      </p:sp>
      <p:sp>
        <p:nvSpPr>
          <p:cNvPr id="8" name="ZoneTexte 7">
            <a:extLst>
              <a:ext uri="{FF2B5EF4-FFF2-40B4-BE49-F238E27FC236}">
                <a16:creationId xmlns:a16="http://schemas.microsoft.com/office/drawing/2014/main" id="{E83661BE-0F7B-4A1F-98C8-C8A7717EA6BA}"/>
              </a:ext>
            </a:extLst>
          </p:cNvPr>
          <p:cNvSpPr txBox="1"/>
          <p:nvPr/>
        </p:nvSpPr>
        <p:spPr>
          <a:xfrm>
            <a:off x="955588" y="6404518"/>
            <a:ext cx="9119287" cy="338554"/>
          </a:xfrm>
          <a:prstGeom prst="rect">
            <a:avLst/>
          </a:prstGeom>
          <a:noFill/>
        </p:spPr>
        <p:txBody>
          <a:bodyPr wrap="square" rtlCol="0">
            <a:spAutoFit/>
          </a:bodyPr>
          <a:lstStyle>
            <a:defPPr>
              <a:defRPr lang="fr-FR"/>
            </a:defPPr>
            <a:lvl1pPr>
              <a:defRPr>
                <a:latin typeface="Malayalam MN" pitchFamily="2" charset="0"/>
                <a:cs typeface="Malayalam MN" pitchFamily="2" charset="0"/>
              </a:defRPr>
            </a:lvl1pPr>
          </a:lstStyle>
          <a:p>
            <a:r>
              <a:rPr lang="fr-BE" sz="1600" dirty="0"/>
              <a:t>2023-2024 				Audrey Mertens</a:t>
            </a:r>
          </a:p>
        </p:txBody>
      </p:sp>
    </p:spTree>
    <p:extLst>
      <p:ext uri="{BB962C8B-B14F-4D97-AF65-F5344CB8AC3E}">
        <p14:creationId xmlns:p14="http://schemas.microsoft.com/office/powerpoint/2010/main" val="34195033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D3FB1BDF-F48B-EA1D-8E8E-D183F4AFDF93}"/>
              </a:ext>
            </a:extLst>
          </p:cNvPr>
          <p:cNvSpPr txBox="1"/>
          <p:nvPr/>
        </p:nvSpPr>
        <p:spPr>
          <a:xfrm>
            <a:off x="955588" y="114928"/>
            <a:ext cx="9119287" cy="400110"/>
          </a:xfrm>
          <a:prstGeom prst="rect">
            <a:avLst/>
          </a:prstGeom>
          <a:noFill/>
        </p:spPr>
        <p:txBody>
          <a:bodyPr wrap="square" rtlCol="0">
            <a:spAutoFit/>
          </a:bodyPr>
          <a:lstStyle/>
          <a:p>
            <a:r>
              <a:rPr lang="fr-BE" sz="2000" dirty="0">
                <a:latin typeface="Malayalam MN" pitchFamily="2" charset="0"/>
                <a:cs typeface="Malayalam MN" pitchFamily="2" charset="0"/>
              </a:rPr>
              <a:t>ARCH3271-1	 </a:t>
            </a:r>
            <a:r>
              <a:rPr lang="fr-BE" sz="2000" b="1" dirty="0">
                <a:latin typeface="Malayalam MN" pitchFamily="2" charset="0"/>
                <a:cs typeface="Malayalam MN" pitchFamily="2" charset="0"/>
              </a:rPr>
              <a:t>Introduction à la recherche scientifique</a:t>
            </a:r>
          </a:p>
        </p:txBody>
      </p:sp>
      <p:sp>
        <p:nvSpPr>
          <p:cNvPr id="3" name="Espace réservé du numéro de diapositive 2">
            <a:extLst>
              <a:ext uri="{FF2B5EF4-FFF2-40B4-BE49-F238E27FC236}">
                <a16:creationId xmlns:a16="http://schemas.microsoft.com/office/drawing/2014/main" id="{647F3CBB-724D-8C7D-58D0-864822449DE8}"/>
              </a:ext>
            </a:extLst>
          </p:cNvPr>
          <p:cNvSpPr>
            <a:spLocks noGrp="1"/>
          </p:cNvSpPr>
          <p:nvPr>
            <p:ph type="sldNum" sz="quarter" idx="12"/>
          </p:nvPr>
        </p:nvSpPr>
        <p:spPr>
          <a:xfrm>
            <a:off x="8493212" y="6391232"/>
            <a:ext cx="2743200" cy="365125"/>
          </a:xfrm>
        </p:spPr>
        <p:txBody>
          <a:bodyPr/>
          <a:lstStyle/>
          <a:p>
            <a:fld id="{84F8470E-1EF3-B84B-AA66-9B61FC5CCA84}" type="slidenum">
              <a:rPr lang="fr-FR" sz="1600" b="1" smtClean="0">
                <a:solidFill>
                  <a:schemeClr val="tx1"/>
                </a:solidFill>
                <a:latin typeface="Malayalam MN" pitchFamily="2" charset="0"/>
                <a:cs typeface="Malayalam MN" pitchFamily="2" charset="0"/>
              </a:rPr>
              <a:t>12</a:t>
            </a:fld>
            <a:endParaRPr lang="fr-FR" b="1" dirty="0">
              <a:solidFill>
                <a:schemeClr val="tx1"/>
              </a:solidFill>
              <a:latin typeface="Malayalam MN" pitchFamily="2" charset="0"/>
              <a:cs typeface="Malayalam MN" pitchFamily="2" charset="0"/>
            </a:endParaRPr>
          </a:p>
        </p:txBody>
      </p:sp>
      <p:sp>
        <p:nvSpPr>
          <p:cNvPr id="6" name="ZoneTexte 5">
            <a:extLst>
              <a:ext uri="{FF2B5EF4-FFF2-40B4-BE49-F238E27FC236}">
                <a16:creationId xmlns:a16="http://schemas.microsoft.com/office/drawing/2014/main" id="{FDD708AD-448F-F49F-647D-7E947586B911}"/>
              </a:ext>
            </a:extLst>
          </p:cNvPr>
          <p:cNvSpPr txBox="1"/>
          <p:nvPr/>
        </p:nvSpPr>
        <p:spPr>
          <a:xfrm>
            <a:off x="1082587" y="828549"/>
            <a:ext cx="1943161" cy="400110"/>
          </a:xfrm>
          <a:prstGeom prst="rect">
            <a:avLst/>
          </a:prstGeom>
          <a:noFill/>
        </p:spPr>
        <p:txBody>
          <a:bodyPr wrap="none" rtlCol="0">
            <a:spAutoFit/>
          </a:bodyPr>
          <a:lstStyle/>
          <a:p>
            <a:r>
              <a:rPr lang="fr-FR" sz="2000" b="1" dirty="0">
                <a:latin typeface="Malayalam MN" pitchFamily="2" charset="0"/>
                <a:cs typeface="Malayalam MN" pitchFamily="2" charset="0"/>
              </a:rPr>
              <a:t>Simplification</a:t>
            </a:r>
          </a:p>
        </p:txBody>
      </p:sp>
      <p:sp>
        <p:nvSpPr>
          <p:cNvPr id="8" name="ZoneTexte 7">
            <a:extLst>
              <a:ext uri="{FF2B5EF4-FFF2-40B4-BE49-F238E27FC236}">
                <a16:creationId xmlns:a16="http://schemas.microsoft.com/office/drawing/2014/main" id="{02CE2A88-C604-9EAC-6A03-6D72D4024D94}"/>
              </a:ext>
            </a:extLst>
          </p:cNvPr>
          <p:cNvSpPr txBox="1"/>
          <p:nvPr/>
        </p:nvSpPr>
        <p:spPr>
          <a:xfrm>
            <a:off x="1082587" y="1511392"/>
            <a:ext cx="9229812" cy="3939605"/>
          </a:xfrm>
          <a:prstGeom prst="rect">
            <a:avLst/>
          </a:prstGeom>
          <a:noFill/>
        </p:spPr>
        <p:txBody>
          <a:bodyPr wrap="square">
            <a:spAutoFit/>
          </a:bodyPr>
          <a:lstStyle/>
          <a:p>
            <a:pPr>
              <a:lnSpc>
                <a:spcPct val="114000"/>
              </a:lnSpc>
            </a:pPr>
            <a:r>
              <a:rPr lang="fr-BE" sz="2000" b="1" kern="100" dirty="0">
                <a:effectLst/>
                <a:latin typeface="Avenir Book" panose="02000503020000020003" pitchFamily="2" charset="0"/>
                <a:ea typeface="Menlo" panose="020B0609030804020204" pitchFamily="49" charset="0"/>
                <a:cs typeface="Menlo" panose="020B0609030804020204" pitchFamily="49" charset="0"/>
              </a:rPr>
              <a:t>Méthodes qualitatives sont …</a:t>
            </a:r>
          </a:p>
          <a:p>
            <a:pPr>
              <a:lnSpc>
                <a:spcPct val="114000"/>
              </a:lnSpc>
            </a:pPr>
            <a:endParaRPr lang="fr-BE" sz="2000" b="1" kern="100" dirty="0">
              <a:effectLst/>
              <a:latin typeface="Avenir Book" panose="02000503020000020003" pitchFamily="2" charset="0"/>
              <a:ea typeface="Menlo" panose="020B0609030804020204" pitchFamily="49" charset="0"/>
              <a:cs typeface="Menlo" panose="020B0609030804020204" pitchFamily="49" charset="0"/>
            </a:endParaRPr>
          </a:p>
          <a:p>
            <a:pPr>
              <a:lnSpc>
                <a:spcPct val="114000"/>
              </a:lnSpc>
            </a:pPr>
            <a:r>
              <a:rPr lang="fr-BE" sz="2000" b="1" kern="100" dirty="0">
                <a:effectLst/>
                <a:latin typeface="Avenir Book" panose="02000503020000020003" pitchFamily="2" charset="0"/>
                <a:ea typeface="Menlo" panose="020B0609030804020204" pitchFamily="49" charset="0"/>
                <a:cs typeface="Menlo" panose="020B0609030804020204" pitchFamily="49" charset="0"/>
              </a:rPr>
              <a:t>→ de nature </a:t>
            </a:r>
            <a:r>
              <a:rPr lang="fr-BE" sz="2000" b="1" u="sng" kern="100" dirty="0">
                <a:latin typeface="Avenir Book" panose="02000503020000020003" pitchFamily="2" charset="0"/>
                <a:ea typeface="Menlo" panose="020B0609030804020204" pitchFamily="49" charset="0"/>
                <a:cs typeface="Menlo" panose="020B0609030804020204" pitchFamily="49" charset="0"/>
              </a:rPr>
              <a:t>E</a:t>
            </a:r>
            <a:r>
              <a:rPr lang="fr-BE" sz="2000" b="1" u="sng" kern="100" dirty="0">
                <a:effectLst/>
                <a:latin typeface="Avenir Book" panose="02000503020000020003" pitchFamily="2" charset="0"/>
                <a:ea typeface="Menlo" panose="020B0609030804020204" pitchFamily="49" charset="0"/>
                <a:cs typeface="Menlo" panose="020B0609030804020204" pitchFamily="49" charset="0"/>
              </a:rPr>
              <a:t>xploratoire</a:t>
            </a:r>
            <a:r>
              <a:rPr lang="fr-BE" sz="2000" b="1" kern="100" dirty="0">
                <a:effectLst/>
                <a:latin typeface="Avenir Book" panose="02000503020000020003" pitchFamily="2" charset="0"/>
                <a:ea typeface="Menlo" panose="020B0609030804020204" pitchFamily="49" charset="0"/>
                <a:cs typeface="Menlo" panose="020B0609030804020204" pitchFamily="49" charset="0"/>
              </a:rPr>
              <a:t> : </a:t>
            </a:r>
            <a:r>
              <a:rPr lang="fr-BE" sz="2000" kern="100" dirty="0">
                <a:effectLst/>
                <a:latin typeface="Avenir Book" panose="02000503020000020003" pitchFamily="2" charset="0"/>
                <a:ea typeface="Menlo" panose="020B0609030804020204" pitchFamily="49" charset="0"/>
                <a:cs typeface="Menlo" panose="020B0609030804020204" pitchFamily="49" charset="0"/>
              </a:rPr>
              <a:t>Elle vise à explorer des sujets peu connus où les variables ne peuvent pas être facilement quantifiées.</a:t>
            </a:r>
          </a:p>
          <a:p>
            <a:pPr>
              <a:lnSpc>
                <a:spcPct val="114000"/>
              </a:lnSpc>
            </a:pPr>
            <a:endParaRPr lang="fr-BE" sz="2000" kern="100" dirty="0">
              <a:effectLst/>
              <a:latin typeface="Avenir Book" panose="02000503020000020003" pitchFamily="2" charset="0"/>
              <a:ea typeface="Menlo" panose="020B0609030804020204" pitchFamily="49" charset="0"/>
              <a:cs typeface="Menlo" panose="020B0609030804020204" pitchFamily="49" charset="0"/>
            </a:endParaRPr>
          </a:p>
          <a:p>
            <a:pPr>
              <a:lnSpc>
                <a:spcPct val="114000"/>
              </a:lnSpc>
            </a:pPr>
            <a:r>
              <a:rPr lang="fr-BE" sz="2000" b="1" kern="100" dirty="0">
                <a:effectLst/>
                <a:latin typeface="Avenir Book" panose="02000503020000020003" pitchFamily="2" charset="0"/>
                <a:ea typeface="Menlo" panose="020B0609030804020204" pitchFamily="49" charset="0"/>
                <a:cs typeface="Menlo" panose="020B0609030804020204" pitchFamily="49" charset="0"/>
              </a:rPr>
              <a:t>→ des Approches plutôt </a:t>
            </a:r>
            <a:r>
              <a:rPr lang="fr-BE" sz="2000" b="1" u="sng" kern="100" dirty="0">
                <a:effectLst/>
                <a:latin typeface="Avenir Book" panose="02000503020000020003" pitchFamily="2" charset="0"/>
                <a:ea typeface="Menlo" panose="020B0609030804020204" pitchFamily="49" charset="0"/>
                <a:cs typeface="Menlo" panose="020B0609030804020204" pitchFamily="49" charset="0"/>
              </a:rPr>
              <a:t>Inductive</a:t>
            </a:r>
            <a:r>
              <a:rPr lang="fr-BE" sz="2000" b="1" kern="100" dirty="0">
                <a:effectLst/>
                <a:latin typeface="Avenir Book" panose="02000503020000020003" pitchFamily="2" charset="0"/>
                <a:ea typeface="Menlo" panose="020B0609030804020204" pitchFamily="49" charset="0"/>
                <a:cs typeface="Menlo" panose="020B0609030804020204" pitchFamily="49" charset="0"/>
              </a:rPr>
              <a:t> ou </a:t>
            </a:r>
            <a:r>
              <a:rPr lang="fr-BE" sz="2000" b="1" u="sng" kern="100" dirty="0">
                <a:effectLst/>
                <a:latin typeface="Avenir Book" panose="02000503020000020003" pitchFamily="2" charset="0"/>
                <a:ea typeface="Menlo" panose="020B0609030804020204" pitchFamily="49" charset="0"/>
                <a:cs typeface="Menlo" panose="020B0609030804020204" pitchFamily="49" charset="0"/>
              </a:rPr>
              <a:t>Abductive</a:t>
            </a:r>
            <a:r>
              <a:rPr lang="fr-BE" sz="2000" b="1" kern="100" dirty="0">
                <a:effectLst/>
                <a:latin typeface="Avenir Book" panose="02000503020000020003" pitchFamily="2" charset="0"/>
                <a:ea typeface="Menlo" panose="020B0609030804020204" pitchFamily="49" charset="0"/>
                <a:cs typeface="Menlo" panose="020B0609030804020204" pitchFamily="49" charset="0"/>
              </a:rPr>
              <a:t> : </a:t>
            </a:r>
            <a:r>
              <a:rPr lang="fr-BE" sz="2000" kern="100" dirty="0">
                <a:effectLst/>
                <a:latin typeface="Avenir Book" panose="02000503020000020003" pitchFamily="2" charset="0"/>
                <a:ea typeface="Menlo" panose="020B0609030804020204" pitchFamily="49" charset="0"/>
                <a:cs typeface="Menlo" panose="020B0609030804020204" pitchFamily="49" charset="0"/>
              </a:rPr>
              <a:t>Contrairement aux approches déductives des recherches quantitatives, elle part des données pour développer des théories.</a:t>
            </a:r>
          </a:p>
          <a:p>
            <a:pPr>
              <a:lnSpc>
                <a:spcPct val="114000"/>
              </a:lnSpc>
            </a:pPr>
            <a:endParaRPr lang="fr-BE" sz="2000" kern="100" dirty="0">
              <a:effectLst/>
              <a:latin typeface="Avenir Book" panose="02000503020000020003" pitchFamily="2" charset="0"/>
              <a:ea typeface="Menlo" panose="020B0609030804020204" pitchFamily="49" charset="0"/>
              <a:cs typeface="Menlo" panose="020B0609030804020204" pitchFamily="49" charset="0"/>
            </a:endParaRPr>
          </a:p>
          <a:p>
            <a:pPr>
              <a:lnSpc>
                <a:spcPct val="114000"/>
              </a:lnSpc>
            </a:pPr>
            <a:r>
              <a:rPr lang="fr-BE" sz="2000" b="1" kern="100" dirty="0">
                <a:effectLst/>
                <a:latin typeface="Avenir Book" panose="02000503020000020003" pitchFamily="2" charset="0"/>
                <a:ea typeface="Menlo" panose="020B0609030804020204" pitchFamily="49" charset="0"/>
                <a:cs typeface="Menlo" panose="020B0609030804020204" pitchFamily="49" charset="0"/>
              </a:rPr>
              <a:t>→ liées à un </a:t>
            </a:r>
            <a:r>
              <a:rPr lang="fr-BE" sz="2000" b="1" u="sng" kern="100" dirty="0">
                <a:effectLst/>
                <a:latin typeface="Avenir Book" panose="02000503020000020003" pitchFamily="2" charset="0"/>
                <a:ea typeface="Menlo" panose="020B0609030804020204" pitchFamily="49" charset="0"/>
                <a:cs typeface="Menlo" panose="020B0609030804020204" pitchFamily="49" charset="0"/>
              </a:rPr>
              <a:t>Contexte</a:t>
            </a:r>
            <a:r>
              <a:rPr lang="fr-BE" sz="2000" b="1" kern="100" dirty="0">
                <a:effectLst/>
                <a:latin typeface="Avenir Book" panose="02000503020000020003" pitchFamily="2" charset="0"/>
                <a:ea typeface="Menlo" panose="020B0609030804020204" pitchFamily="49" charset="0"/>
                <a:cs typeface="Menlo" panose="020B0609030804020204" pitchFamily="49" charset="0"/>
              </a:rPr>
              <a:t> : </a:t>
            </a:r>
            <a:r>
              <a:rPr lang="fr-BE" sz="2000" kern="100" dirty="0">
                <a:effectLst/>
                <a:latin typeface="Avenir Book" panose="02000503020000020003" pitchFamily="2" charset="0"/>
                <a:ea typeface="Menlo" panose="020B0609030804020204" pitchFamily="49" charset="0"/>
                <a:cs typeface="Menlo" panose="020B0609030804020204" pitchFamily="49" charset="0"/>
              </a:rPr>
              <a:t>Elle se concentre sur le contexte spécifique dans lequel les personnes agissent et donnent un sens à leurs actions.</a:t>
            </a:r>
          </a:p>
        </p:txBody>
      </p:sp>
      <p:sp>
        <p:nvSpPr>
          <p:cNvPr id="9" name="ZoneTexte 8">
            <a:extLst>
              <a:ext uri="{FF2B5EF4-FFF2-40B4-BE49-F238E27FC236}">
                <a16:creationId xmlns:a16="http://schemas.microsoft.com/office/drawing/2014/main" id="{5D721400-A416-4176-2E67-906B2DD620CF}"/>
              </a:ext>
            </a:extLst>
          </p:cNvPr>
          <p:cNvSpPr txBox="1"/>
          <p:nvPr/>
        </p:nvSpPr>
        <p:spPr>
          <a:xfrm>
            <a:off x="955588" y="6404518"/>
            <a:ext cx="9119287" cy="338554"/>
          </a:xfrm>
          <a:prstGeom prst="rect">
            <a:avLst/>
          </a:prstGeom>
          <a:noFill/>
        </p:spPr>
        <p:txBody>
          <a:bodyPr wrap="square" rtlCol="0">
            <a:spAutoFit/>
          </a:bodyPr>
          <a:lstStyle>
            <a:defPPr>
              <a:defRPr lang="fr-FR"/>
            </a:defPPr>
            <a:lvl1pPr>
              <a:defRPr>
                <a:latin typeface="Malayalam MN" pitchFamily="2" charset="0"/>
                <a:cs typeface="Malayalam MN" pitchFamily="2" charset="0"/>
              </a:defRPr>
            </a:lvl1pPr>
          </a:lstStyle>
          <a:p>
            <a:r>
              <a:rPr lang="fr-BE" sz="1600" dirty="0"/>
              <a:t>2023-2024 				Audrey Mertens</a:t>
            </a:r>
          </a:p>
        </p:txBody>
      </p:sp>
    </p:spTree>
    <p:extLst>
      <p:ext uri="{BB962C8B-B14F-4D97-AF65-F5344CB8AC3E}">
        <p14:creationId xmlns:p14="http://schemas.microsoft.com/office/powerpoint/2010/main" val="19130108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D3FB1BDF-F48B-EA1D-8E8E-D183F4AFDF93}"/>
              </a:ext>
            </a:extLst>
          </p:cNvPr>
          <p:cNvSpPr txBox="1"/>
          <p:nvPr/>
        </p:nvSpPr>
        <p:spPr>
          <a:xfrm>
            <a:off x="955588" y="114928"/>
            <a:ext cx="9119287" cy="400110"/>
          </a:xfrm>
          <a:prstGeom prst="rect">
            <a:avLst/>
          </a:prstGeom>
          <a:noFill/>
        </p:spPr>
        <p:txBody>
          <a:bodyPr wrap="square" rtlCol="0">
            <a:spAutoFit/>
          </a:bodyPr>
          <a:lstStyle/>
          <a:p>
            <a:r>
              <a:rPr lang="fr-BE" sz="2000" dirty="0">
                <a:latin typeface="Malayalam MN" pitchFamily="2" charset="0"/>
                <a:cs typeface="Malayalam MN" pitchFamily="2" charset="0"/>
              </a:rPr>
              <a:t>ARCH3271-1	 </a:t>
            </a:r>
            <a:r>
              <a:rPr lang="fr-BE" sz="2000" b="1" dirty="0">
                <a:latin typeface="Malayalam MN" pitchFamily="2" charset="0"/>
                <a:cs typeface="Malayalam MN" pitchFamily="2" charset="0"/>
              </a:rPr>
              <a:t>Introduction à la recherche scientifique</a:t>
            </a:r>
          </a:p>
        </p:txBody>
      </p:sp>
      <p:sp>
        <p:nvSpPr>
          <p:cNvPr id="3" name="Espace réservé du numéro de diapositive 2">
            <a:extLst>
              <a:ext uri="{FF2B5EF4-FFF2-40B4-BE49-F238E27FC236}">
                <a16:creationId xmlns:a16="http://schemas.microsoft.com/office/drawing/2014/main" id="{647F3CBB-724D-8C7D-58D0-864822449DE8}"/>
              </a:ext>
            </a:extLst>
          </p:cNvPr>
          <p:cNvSpPr>
            <a:spLocks noGrp="1"/>
          </p:cNvSpPr>
          <p:nvPr>
            <p:ph type="sldNum" sz="quarter" idx="12"/>
          </p:nvPr>
        </p:nvSpPr>
        <p:spPr>
          <a:xfrm>
            <a:off x="8493212" y="6391232"/>
            <a:ext cx="2743200" cy="365125"/>
          </a:xfrm>
        </p:spPr>
        <p:txBody>
          <a:bodyPr/>
          <a:lstStyle/>
          <a:p>
            <a:fld id="{84F8470E-1EF3-B84B-AA66-9B61FC5CCA84}" type="slidenum">
              <a:rPr lang="fr-FR" sz="1600" b="1" smtClean="0">
                <a:solidFill>
                  <a:schemeClr val="tx1"/>
                </a:solidFill>
                <a:latin typeface="Malayalam MN" pitchFamily="2" charset="0"/>
                <a:cs typeface="Malayalam MN" pitchFamily="2" charset="0"/>
              </a:rPr>
              <a:t>13</a:t>
            </a:fld>
            <a:endParaRPr lang="fr-FR" b="1" dirty="0">
              <a:solidFill>
                <a:schemeClr val="tx1"/>
              </a:solidFill>
              <a:latin typeface="Malayalam MN" pitchFamily="2" charset="0"/>
              <a:cs typeface="Malayalam MN" pitchFamily="2" charset="0"/>
            </a:endParaRPr>
          </a:p>
        </p:txBody>
      </p:sp>
      <p:sp>
        <p:nvSpPr>
          <p:cNvPr id="4" name="ZoneTexte 3">
            <a:extLst>
              <a:ext uri="{FF2B5EF4-FFF2-40B4-BE49-F238E27FC236}">
                <a16:creationId xmlns:a16="http://schemas.microsoft.com/office/drawing/2014/main" id="{2D7D128C-C0AB-E65D-D917-6D5004327342}"/>
              </a:ext>
            </a:extLst>
          </p:cNvPr>
          <p:cNvSpPr txBox="1"/>
          <p:nvPr/>
        </p:nvSpPr>
        <p:spPr>
          <a:xfrm>
            <a:off x="955588" y="6404518"/>
            <a:ext cx="9119287" cy="338554"/>
          </a:xfrm>
          <a:prstGeom prst="rect">
            <a:avLst/>
          </a:prstGeom>
          <a:noFill/>
        </p:spPr>
        <p:txBody>
          <a:bodyPr wrap="square" rtlCol="0">
            <a:spAutoFit/>
          </a:bodyPr>
          <a:lstStyle>
            <a:defPPr>
              <a:defRPr lang="fr-FR"/>
            </a:defPPr>
            <a:lvl1pPr>
              <a:defRPr>
                <a:latin typeface="Malayalam MN" pitchFamily="2" charset="0"/>
                <a:cs typeface="Malayalam MN" pitchFamily="2" charset="0"/>
              </a:defRPr>
            </a:lvl1pPr>
          </a:lstStyle>
          <a:p>
            <a:r>
              <a:rPr lang="fr-BE" sz="1600" dirty="0"/>
              <a:t>2023-2024 				Audrey Mertens</a:t>
            </a:r>
          </a:p>
        </p:txBody>
      </p:sp>
      <p:sp>
        <p:nvSpPr>
          <p:cNvPr id="7" name="ZoneTexte 6">
            <a:extLst>
              <a:ext uri="{FF2B5EF4-FFF2-40B4-BE49-F238E27FC236}">
                <a16:creationId xmlns:a16="http://schemas.microsoft.com/office/drawing/2014/main" id="{E07704CE-899F-FB28-8D54-78B6725BD96E}"/>
              </a:ext>
            </a:extLst>
          </p:cNvPr>
          <p:cNvSpPr txBox="1"/>
          <p:nvPr/>
        </p:nvSpPr>
        <p:spPr>
          <a:xfrm>
            <a:off x="1125494" y="2336361"/>
            <a:ext cx="9941013" cy="2185278"/>
          </a:xfrm>
          <a:prstGeom prst="rect">
            <a:avLst/>
          </a:prstGeom>
          <a:noFill/>
        </p:spPr>
        <p:txBody>
          <a:bodyPr wrap="square">
            <a:spAutoFit/>
          </a:bodyPr>
          <a:lstStyle/>
          <a:p>
            <a:pPr>
              <a:lnSpc>
                <a:spcPct val="114000"/>
              </a:lnSpc>
            </a:pPr>
            <a:r>
              <a:rPr lang="fr-BE" sz="2000" i="1" kern="100" dirty="0">
                <a:latin typeface="Avenir Book" panose="02000503020000020003" pitchFamily="2" charset="0"/>
                <a:ea typeface="Menlo" panose="020B0609030804020204" pitchFamily="49" charset="0"/>
                <a:cs typeface="Menlo" panose="020B0609030804020204" pitchFamily="49" charset="0"/>
              </a:rPr>
              <a:t>«  Je retiens qu’une </a:t>
            </a:r>
            <a:r>
              <a:rPr lang="fr-BE" sz="2000" b="1" i="1" kern="100" dirty="0">
                <a:latin typeface="Avenir Book" panose="02000503020000020003" pitchFamily="2" charset="0"/>
                <a:ea typeface="Menlo" panose="020B0609030804020204" pitchFamily="49" charset="0"/>
                <a:cs typeface="Menlo" panose="020B0609030804020204" pitchFamily="49" charset="0"/>
              </a:rPr>
              <a:t>démarche scientifiquement valide </a:t>
            </a:r>
            <a:r>
              <a:rPr lang="fr-BE" sz="2000" i="1" kern="100" dirty="0">
                <a:latin typeface="Avenir Book" panose="02000503020000020003" pitchFamily="2" charset="0"/>
                <a:ea typeface="Menlo" panose="020B0609030804020204" pitchFamily="49" charset="0"/>
                <a:cs typeface="Menlo" panose="020B0609030804020204" pitchFamily="49" charset="0"/>
              </a:rPr>
              <a:t>en recherche qualitative/ interprétative est celle qui étudie un objet à partir du point de vue de l’acteur, c’est celle qui considère l’objet d’étude dans sa </a:t>
            </a:r>
            <a:r>
              <a:rPr lang="fr-BE" sz="2000" b="1" i="1" kern="100" dirty="0">
                <a:latin typeface="Avenir Book" panose="02000503020000020003" pitchFamily="2" charset="0"/>
                <a:ea typeface="Menlo" panose="020B0609030804020204" pitchFamily="49" charset="0"/>
                <a:cs typeface="Menlo" panose="020B0609030804020204" pitchFamily="49" charset="0"/>
              </a:rPr>
              <a:t>complexité</a:t>
            </a:r>
            <a:r>
              <a:rPr lang="fr-BE" sz="2000" i="1" kern="100" dirty="0">
                <a:latin typeface="Avenir Book" panose="02000503020000020003" pitchFamily="2" charset="0"/>
                <a:ea typeface="Menlo" panose="020B0609030804020204" pitchFamily="49" charset="0"/>
                <a:cs typeface="Menlo" panose="020B0609030804020204" pitchFamily="49" charset="0"/>
              </a:rPr>
              <a:t> et qui tente de donner sens à un phénomène, </a:t>
            </a:r>
            <a:r>
              <a:rPr lang="fr-BE" sz="2000" b="1" i="1" kern="100" dirty="0">
                <a:latin typeface="Avenir Book" panose="02000503020000020003" pitchFamily="2" charset="0"/>
                <a:ea typeface="Menlo" panose="020B0609030804020204" pitchFamily="49" charset="0"/>
                <a:cs typeface="Menlo" panose="020B0609030804020204" pitchFamily="49" charset="0"/>
              </a:rPr>
              <a:t>en tenant compte du jeu des multiples interactions</a:t>
            </a:r>
            <a:r>
              <a:rPr lang="fr-BE" sz="2000" i="1" kern="100" dirty="0">
                <a:latin typeface="Avenir Book" panose="02000503020000020003" pitchFamily="2" charset="0"/>
                <a:ea typeface="Menlo" panose="020B0609030804020204" pitchFamily="49" charset="0"/>
                <a:cs typeface="Menlo" panose="020B0609030804020204" pitchFamily="49" charset="0"/>
              </a:rPr>
              <a:t> que la personne initie et auxquelles elle répond » </a:t>
            </a:r>
            <a:br>
              <a:rPr lang="fr-BE" sz="2000" i="1" kern="100" dirty="0">
                <a:latin typeface="Avenir Book" panose="02000503020000020003" pitchFamily="2" charset="0"/>
                <a:ea typeface="Menlo" panose="020B0609030804020204" pitchFamily="49" charset="0"/>
                <a:cs typeface="Menlo" panose="020B0609030804020204" pitchFamily="49" charset="0"/>
              </a:rPr>
            </a:br>
            <a:r>
              <a:rPr lang="fr-BE" sz="2000" kern="100" dirty="0">
                <a:latin typeface="Avenir Book" panose="02000503020000020003" pitchFamily="2" charset="0"/>
                <a:ea typeface="Menlo" panose="020B0609030804020204" pitchFamily="49" charset="0"/>
                <a:cs typeface="Menlo" panose="020B0609030804020204" pitchFamily="49" charset="0"/>
              </a:rPr>
              <a:t>(Savoie-</a:t>
            </a:r>
            <a:r>
              <a:rPr lang="fr-BE" sz="2000" kern="100" dirty="0" err="1">
                <a:latin typeface="Avenir Book" panose="02000503020000020003" pitchFamily="2" charset="0"/>
                <a:ea typeface="Menlo" panose="020B0609030804020204" pitchFamily="49" charset="0"/>
                <a:cs typeface="Menlo" panose="020B0609030804020204" pitchFamily="49" charset="0"/>
              </a:rPr>
              <a:t>Zajc</a:t>
            </a:r>
            <a:r>
              <a:rPr lang="fr-BE" sz="2000" kern="100" dirty="0">
                <a:latin typeface="Avenir Book" panose="02000503020000020003" pitchFamily="2" charset="0"/>
                <a:ea typeface="Menlo" panose="020B0609030804020204" pitchFamily="49" charset="0"/>
                <a:cs typeface="Menlo" panose="020B0609030804020204" pitchFamily="49" charset="0"/>
              </a:rPr>
              <a:t>, 2007, p.99) </a:t>
            </a:r>
            <a:endParaRPr lang="fr-BE" sz="2000" kern="100" dirty="0">
              <a:effectLst/>
              <a:latin typeface="Avenir Book" panose="02000503020000020003" pitchFamily="2" charset="0"/>
              <a:ea typeface="Menlo" panose="020B0609030804020204" pitchFamily="49" charset="0"/>
              <a:cs typeface="Menlo" panose="020B0609030804020204" pitchFamily="49" charset="0"/>
            </a:endParaRPr>
          </a:p>
        </p:txBody>
      </p:sp>
    </p:spTree>
    <p:extLst>
      <p:ext uri="{BB962C8B-B14F-4D97-AF65-F5344CB8AC3E}">
        <p14:creationId xmlns:p14="http://schemas.microsoft.com/office/powerpoint/2010/main" val="39763964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D3FB1BDF-F48B-EA1D-8E8E-D183F4AFDF93}"/>
              </a:ext>
            </a:extLst>
          </p:cNvPr>
          <p:cNvSpPr txBox="1"/>
          <p:nvPr/>
        </p:nvSpPr>
        <p:spPr>
          <a:xfrm>
            <a:off x="955588" y="114928"/>
            <a:ext cx="9119287" cy="400110"/>
          </a:xfrm>
          <a:prstGeom prst="rect">
            <a:avLst/>
          </a:prstGeom>
          <a:noFill/>
        </p:spPr>
        <p:txBody>
          <a:bodyPr wrap="square" rtlCol="0">
            <a:spAutoFit/>
          </a:bodyPr>
          <a:lstStyle/>
          <a:p>
            <a:r>
              <a:rPr lang="fr-BE" sz="2000" dirty="0">
                <a:latin typeface="Malayalam MN" pitchFamily="2" charset="0"/>
                <a:cs typeface="Malayalam MN" pitchFamily="2" charset="0"/>
              </a:rPr>
              <a:t>ARCH3271-1	 </a:t>
            </a:r>
            <a:r>
              <a:rPr lang="fr-BE" sz="2000" b="1" dirty="0">
                <a:latin typeface="Malayalam MN" pitchFamily="2" charset="0"/>
                <a:cs typeface="Malayalam MN" pitchFamily="2" charset="0"/>
              </a:rPr>
              <a:t>Introduction à la recherche scientifique</a:t>
            </a:r>
          </a:p>
        </p:txBody>
      </p:sp>
      <p:sp>
        <p:nvSpPr>
          <p:cNvPr id="3" name="Espace réservé du numéro de diapositive 2">
            <a:extLst>
              <a:ext uri="{FF2B5EF4-FFF2-40B4-BE49-F238E27FC236}">
                <a16:creationId xmlns:a16="http://schemas.microsoft.com/office/drawing/2014/main" id="{647F3CBB-724D-8C7D-58D0-864822449DE8}"/>
              </a:ext>
            </a:extLst>
          </p:cNvPr>
          <p:cNvSpPr>
            <a:spLocks noGrp="1"/>
          </p:cNvSpPr>
          <p:nvPr>
            <p:ph type="sldNum" sz="quarter" idx="12"/>
          </p:nvPr>
        </p:nvSpPr>
        <p:spPr>
          <a:xfrm>
            <a:off x="8493212" y="6391232"/>
            <a:ext cx="2743200" cy="365125"/>
          </a:xfrm>
        </p:spPr>
        <p:txBody>
          <a:bodyPr/>
          <a:lstStyle/>
          <a:p>
            <a:fld id="{84F8470E-1EF3-B84B-AA66-9B61FC5CCA84}" type="slidenum">
              <a:rPr lang="fr-FR" sz="1600" b="1" smtClean="0">
                <a:solidFill>
                  <a:schemeClr val="tx1"/>
                </a:solidFill>
                <a:latin typeface="Malayalam MN" pitchFamily="2" charset="0"/>
                <a:cs typeface="Malayalam MN" pitchFamily="2" charset="0"/>
              </a:rPr>
              <a:t>14</a:t>
            </a:fld>
            <a:endParaRPr lang="fr-FR" b="1" dirty="0">
              <a:solidFill>
                <a:schemeClr val="tx1"/>
              </a:solidFill>
              <a:latin typeface="Malayalam MN" pitchFamily="2" charset="0"/>
              <a:cs typeface="Malayalam MN" pitchFamily="2" charset="0"/>
            </a:endParaRPr>
          </a:p>
        </p:txBody>
      </p:sp>
      <p:sp>
        <p:nvSpPr>
          <p:cNvPr id="7" name="ZoneTexte 6">
            <a:extLst>
              <a:ext uri="{FF2B5EF4-FFF2-40B4-BE49-F238E27FC236}">
                <a16:creationId xmlns:a16="http://schemas.microsoft.com/office/drawing/2014/main" id="{958E64C4-4826-B579-2294-1F44FF28B697}"/>
              </a:ext>
            </a:extLst>
          </p:cNvPr>
          <p:cNvSpPr txBox="1"/>
          <p:nvPr/>
        </p:nvSpPr>
        <p:spPr>
          <a:xfrm>
            <a:off x="955588" y="6404518"/>
            <a:ext cx="9119287" cy="338554"/>
          </a:xfrm>
          <a:prstGeom prst="rect">
            <a:avLst/>
          </a:prstGeom>
          <a:noFill/>
        </p:spPr>
        <p:txBody>
          <a:bodyPr wrap="square" rtlCol="0">
            <a:spAutoFit/>
          </a:bodyPr>
          <a:lstStyle>
            <a:defPPr>
              <a:defRPr lang="fr-FR"/>
            </a:defPPr>
            <a:lvl1pPr>
              <a:defRPr>
                <a:latin typeface="Malayalam MN" pitchFamily="2" charset="0"/>
                <a:cs typeface="Malayalam MN" pitchFamily="2" charset="0"/>
              </a:defRPr>
            </a:lvl1pPr>
          </a:lstStyle>
          <a:p>
            <a:r>
              <a:rPr lang="fr-BE" sz="1600" dirty="0"/>
              <a:t>2023-2024 				Audrey Mertens</a:t>
            </a:r>
          </a:p>
        </p:txBody>
      </p:sp>
      <p:sp>
        <p:nvSpPr>
          <p:cNvPr id="8" name="ZoneTexte 7">
            <a:extLst>
              <a:ext uri="{FF2B5EF4-FFF2-40B4-BE49-F238E27FC236}">
                <a16:creationId xmlns:a16="http://schemas.microsoft.com/office/drawing/2014/main" id="{F432F047-C481-6087-90FC-03A72B8209DB}"/>
              </a:ext>
            </a:extLst>
          </p:cNvPr>
          <p:cNvSpPr txBox="1"/>
          <p:nvPr/>
        </p:nvSpPr>
        <p:spPr>
          <a:xfrm>
            <a:off x="955588" y="5445260"/>
            <a:ext cx="7352269" cy="584775"/>
          </a:xfrm>
          <a:prstGeom prst="rect">
            <a:avLst/>
          </a:prstGeom>
          <a:noFill/>
        </p:spPr>
        <p:txBody>
          <a:bodyPr wrap="none" rtlCol="0">
            <a:spAutoFit/>
          </a:bodyPr>
          <a:lstStyle/>
          <a:p>
            <a:r>
              <a:rPr lang="fr-FR" sz="1600" b="1" dirty="0">
                <a:latin typeface="Avenir Book" panose="02000503020000020003" pitchFamily="2" charset="0"/>
              </a:rPr>
              <a:t>Double diamant – Succession de divergence/convergence, par </a:t>
            </a:r>
            <a:r>
              <a:rPr lang="nl-BE" sz="1600" b="1" dirty="0">
                <a:latin typeface="Avenir Book" panose="02000503020000020003" pitchFamily="2" charset="0"/>
              </a:rPr>
              <a:t>Elsen </a:t>
            </a:r>
            <a:r>
              <a:rPr lang="fr-BE" sz="1600" b="1" dirty="0">
                <a:latin typeface="Avenir Book" panose="02000503020000020003" pitchFamily="2" charset="0"/>
              </a:rPr>
              <a:t>(2024)</a:t>
            </a:r>
            <a:endParaRPr lang="fr-FR" sz="1600" b="1" dirty="0">
              <a:latin typeface="Avenir Book" panose="02000503020000020003" pitchFamily="2" charset="0"/>
            </a:endParaRPr>
          </a:p>
          <a:p>
            <a:r>
              <a:rPr lang="fr-FR" sz="1600" dirty="0">
                <a:latin typeface="Avenir Book" panose="02000503020000020003" pitchFamily="2" charset="0"/>
              </a:rPr>
              <a:t> </a:t>
            </a:r>
          </a:p>
        </p:txBody>
      </p:sp>
      <p:sp>
        <p:nvSpPr>
          <p:cNvPr id="9" name="ZoneTexte 8">
            <a:extLst>
              <a:ext uri="{FF2B5EF4-FFF2-40B4-BE49-F238E27FC236}">
                <a16:creationId xmlns:a16="http://schemas.microsoft.com/office/drawing/2014/main" id="{FDC4AF21-DC6E-C8D2-41FD-81AE38305418}"/>
              </a:ext>
            </a:extLst>
          </p:cNvPr>
          <p:cNvSpPr txBox="1"/>
          <p:nvPr/>
        </p:nvSpPr>
        <p:spPr>
          <a:xfrm>
            <a:off x="955588" y="5719639"/>
            <a:ext cx="11045912" cy="523220"/>
          </a:xfrm>
          <a:prstGeom prst="rect">
            <a:avLst/>
          </a:prstGeom>
          <a:noFill/>
        </p:spPr>
        <p:txBody>
          <a:bodyPr wrap="square">
            <a:spAutoFit/>
          </a:bodyPr>
          <a:lstStyle/>
          <a:p>
            <a:r>
              <a:rPr lang="fr-BE" sz="1400" dirty="0" err="1">
                <a:latin typeface="Avenir Book" panose="02000503020000020003" pitchFamily="2" charset="0"/>
              </a:rPr>
              <a:t>Elsen</a:t>
            </a:r>
            <a:r>
              <a:rPr lang="fr-BE" sz="1400" dirty="0">
                <a:latin typeface="Avenir Book" panose="02000503020000020003" pitchFamily="2" charset="0"/>
              </a:rPr>
              <a:t>, C. (2024, Février). Démarches centrées usagers en architecture et ingénierie [Diapositives de présentation]. Bloc 2 du cursus ingénierie architecturale, Faculté des Sciences Appliquées, Université de Liège.</a:t>
            </a:r>
          </a:p>
        </p:txBody>
      </p:sp>
      <p:pic>
        <p:nvPicPr>
          <p:cNvPr id="10" name="Image 9">
            <a:extLst>
              <a:ext uri="{FF2B5EF4-FFF2-40B4-BE49-F238E27FC236}">
                <a16:creationId xmlns:a16="http://schemas.microsoft.com/office/drawing/2014/main" id="{E8FC07FA-A25C-0F1A-D4E4-244894654EB0}"/>
              </a:ext>
            </a:extLst>
          </p:cNvPr>
          <p:cNvPicPr>
            <a:picLocks noChangeAspect="1"/>
          </p:cNvPicPr>
          <p:nvPr/>
        </p:nvPicPr>
        <p:blipFill rotWithShape="1">
          <a:blip r:embed="rId3"/>
          <a:srcRect t="10053"/>
          <a:stretch/>
        </p:blipFill>
        <p:spPr>
          <a:xfrm>
            <a:off x="2209800" y="615141"/>
            <a:ext cx="7772400" cy="4428098"/>
          </a:xfrm>
          <a:prstGeom prst="rect">
            <a:avLst/>
          </a:prstGeom>
        </p:spPr>
      </p:pic>
    </p:spTree>
    <p:extLst>
      <p:ext uri="{BB962C8B-B14F-4D97-AF65-F5344CB8AC3E}">
        <p14:creationId xmlns:p14="http://schemas.microsoft.com/office/powerpoint/2010/main" val="39114008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D3FB1BDF-F48B-EA1D-8E8E-D183F4AFDF93}"/>
              </a:ext>
            </a:extLst>
          </p:cNvPr>
          <p:cNvSpPr txBox="1"/>
          <p:nvPr/>
        </p:nvSpPr>
        <p:spPr>
          <a:xfrm>
            <a:off x="955588" y="114928"/>
            <a:ext cx="9119287" cy="400110"/>
          </a:xfrm>
          <a:prstGeom prst="rect">
            <a:avLst/>
          </a:prstGeom>
          <a:noFill/>
        </p:spPr>
        <p:txBody>
          <a:bodyPr wrap="square" rtlCol="0">
            <a:spAutoFit/>
          </a:bodyPr>
          <a:lstStyle/>
          <a:p>
            <a:r>
              <a:rPr lang="fr-BE" sz="2000" dirty="0">
                <a:latin typeface="Malayalam MN" pitchFamily="2" charset="0"/>
                <a:cs typeface="Malayalam MN" pitchFamily="2" charset="0"/>
              </a:rPr>
              <a:t>ARCH3271-1	 </a:t>
            </a:r>
            <a:r>
              <a:rPr lang="fr-BE" sz="2000" b="1" dirty="0">
                <a:latin typeface="Malayalam MN" pitchFamily="2" charset="0"/>
                <a:cs typeface="Malayalam MN" pitchFamily="2" charset="0"/>
              </a:rPr>
              <a:t>Introduction à la recherche scientifique</a:t>
            </a:r>
          </a:p>
        </p:txBody>
      </p:sp>
      <p:sp>
        <p:nvSpPr>
          <p:cNvPr id="3" name="Espace réservé du numéro de diapositive 2">
            <a:extLst>
              <a:ext uri="{FF2B5EF4-FFF2-40B4-BE49-F238E27FC236}">
                <a16:creationId xmlns:a16="http://schemas.microsoft.com/office/drawing/2014/main" id="{647F3CBB-724D-8C7D-58D0-864822449DE8}"/>
              </a:ext>
            </a:extLst>
          </p:cNvPr>
          <p:cNvSpPr>
            <a:spLocks noGrp="1"/>
          </p:cNvSpPr>
          <p:nvPr>
            <p:ph type="sldNum" sz="quarter" idx="12"/>
          </p:nvPr>
        </p:nvSpPr>
        <p:spPr>
          <a:xfrm>
            <a:off x="8493212" y="6391232"/>
            <a:ext cx="2743200" cy="365125"/>
          </a:xfrm>
        </p:spPr>
        <p:txBody>
          <a:bodyPr/>
          <a:lstStyle/>
          <a:p>
            <a:fld id="{84F8470E-1EF3-B84B-AA66-9B61FC5CCA84}" type="slidenum">
              <a:rPr lang="fr-FR" sz="1600" b="1" smtClean="0">
                <a:solidFill>
                  <a:schemeClr val="tx1"/>
                </a:solidFill>
                <a:latin typeface="Malayalam MN" pitchFamily="2" charset="0"/>
                <a:cs typeface="Malayalam MN" pitchFamily="2" charset="0"/>
              </a:rPr>
              <a:t>15</a:t>
            </a:fld>
            <a:endParaRPr lang="fr-FR" b="1" dirty="0">
              <a:solidFill>
                <a:schemeClr val="tx1"/>
              </a:solidFill>
              <a:latin typeface="Malayalam MN" pitchFamily="2" charset="0"/>
              <a:cs typeface="Malayalam MN" pitchFamily="2" charset="0"/>
            </a:endParaRPr>
          </a:p>
        </p:txBody>
      </p:sp>
      <p:sp>
        <p:nvSpPr>
          <p:cNvPr id="7" name="ZoneTexte 6">
            <a:extLst>
              <a:ext uri="{FF2B5EF4-FFF2-40B4-BE49-F238E27FC236}">
                <a16:creationId xmlns:a16="http://schemas.microsoft.com/office/drawing/2014/main" id="{1D6AA381-1A7F-1F86-1C52-4635FD9835D8}"/>
              </a:ext>
            </a:extLst>
          </p:cNvPr>
          <p:cNvSpPr txBox="1"/>
          <p:nvPr/>
        </p:nvSpPr>
        <p:spPr>
          <a:xfrm>
            <a:off x="955588" y="1228659"/>
            <a:ext cx="10631575" cy="4938340"/>
          </a:xfrm>
          <a:prstGeom prst="rect">
            <a:avLst/>
          </a:prstGeom>
          <a:noFill/>
        </p:spPr>
        <p:txBody>
          <a:bodyPr wrap="square">
            <a:spAutoFit/>
          </a:bodyPr>
          <a:lstStyle>
            <a:defPPr>
              <a:defRPr lang="fr-FR"/>
            </a:defPPr>
            <a:lvl1pPr>
              <a:lnSpc>
                <a:spcPct val="114000"/>
              </a:lnSpc>
              <a:defRPr sz="2000" b="1" kern="100">
                <a:effectLst/>
                <a:latin typeface="Avenir Book" panose="02000503020000020003" pitchFamily="2" charset="0"/>
                <a:ea typeface="Menlo" panose="020B0609030804020204" pitchFamily="49" charset="0"/>
                <a:cs typeface="Menlo" panose="020B0609030804020204" pitchFamily="49" charset="0"/>
              </a:defRPr>
            </a:lvl1pPr>
          </a:lstStyle>
          <a:p>
            <a:pPr>
              <a:lnSpc>
                <a:spcPct val="200000"/>
              </a:lnSpc>
              <a:defRPr/>
            </a:pPr>
            <a:r>
              <a:rPr lang="fr-BE" b="0" dirty="0"/>
              <a:t>→ </a:t>
            </a:r>
            <a:r>
              <a:rPr lang="fr-BE" dirty="0"/>
              <a:t>Stratégie de sélection </a:t>
            </a:r>
            <a:r>
              <a:rPr lang="fr-BE" b="0" dirty="0"/>
              <a:t>: échantillonnage intentionnel, critériel, boule de neige, opportunité (</a:t>
            </a:r>
            <a:r>
              <a:rPr lang="fr-BE" b="0" dirty="0" err="1"/>
              <a:t>convenience</a:t>
            </a:r>
            <a:r>
              <a:rPr lang="fr-BE" b="0" dirty="0"/>
              <a:t>), extrême, théorique (théorie ancrée/ « </a:t>
            </a:r>
            <a:r>
              <a:rPr lang="fr-BE" b="0" dirty="0" err="1"/>
              <a:t>Grounded</a:t>
            </a:r>
            <a:r>
              <a:rPr lang="fr-BE" b="0" dirty="0"/>
              <a:t> Theory » ) …</a:t>
            </a:r>
          </a:p>
          <a:p>
            <a:pPr marL="0" marR="0" lvl="0" indent="0" algn="l" defTabSz="914400" rtl="0" eaLnBrk="1" fontAlgn="auto" latinLnBrk="0" hangingPunct="1">
              <a:lnSpc>
                <a:spcPct val="200000"/>
              </a:lnSpc>
              <a:spcBef>
                <a:spcPts val="0"/>
              </a:spcBef>
              <a:spcAft>
                <a:spcPts val="0"/>
              </a:spcAft>
              <a:buClrTx/>
              <a:buSzTx/>
              <a:buFontTx/>
              <a:buNone/>
              <a:tabLst/>
              <a:defRPr/>
            </a:pPr>
            <a:r>
              <a:rPr lang="fr-BE" b="0" dirty="0"/>
              <a:t>→ R</a:t>
            </a:r>
            <a:r>
              <a:rPr lang="fr-BE" dirty="0"/>
              <a:t>igueur</a:t>
            </a:r>
            <a:r>
              <a:rPr lang="fr-BE" b="0" dirty="0"/>
              <a:t> dans l’explicitation des critères d’inclusion/exclusion.</a:t>
            </a:r>
          </a:p>
          <a:p>
            <a:pPr marL="0" marR="0" lvl="0" indent="0" algn="l" defTabSz="914400" rtl="0" eaLnBrk="1" fontAlgn="auto" latinLnBrk="0" hangingPunct="1">
              <a:lnSpc>
                <a:spcPct val="200000"/>
              </a:lnSpc>
              <a:spcBef>
                <a:spcPts val="0"/>
              </a:spcBef>
              <a:spcAft>
                <a:spcPts val="0"/>
              </a:spcAft>
              <a:buClrTx/>
              <a:buSzTx/>
              <a:buFontTx/>
              <a:buNone/>
              <a:tabLst/>
              <a:defRPr/>
            </a:pPr>
            <a:r>
              <a:rPr lang="fr-BE" b="0" dirty="0"/>
              <a:t>→ </a:t>
            </a:r>
            <a:r>
              <a:rPr lang="fr-BE" dirty="0"/>
              <a:t>Principe de saturation</a:t>
            </a:r>
            <a:r>
              <a:rPr lang="fr-BE" b="0" dirty="0"/>
              <a:t> d’un échantillon : n+1 ne fait pas émerger de nouvelle thématique/données au sujet de la question de recherche par rapport au sujet n. </a:t>
            </a:r>
          </a:p>
          <a:p>
            <a:pPr marL="0" marR="0" lvl="0" indent="0" algn="l" defTabSz="914400" rtl="0" eaLnBrk="1" fontAlgn="auto" latinLnBrk="0" hangingPunct="1">
              <a:lnSpc>
                <a:spcPct val="200000"/>
              </a:lnSpc>
              <a:spcBef>
                <a:spcPts val="0"/>
              </a:spcBef>
              <a:spcAft>
                <a:spcPts val="0"/>
              </a:spcAft>
              <a:buClrTx/>
              <a:buSzTx/>
              <a:buFontTx/>
              <a:buNone/>
              <a:tabLst/>
              <a:defRPr/>
            </a:pPr>
            <a:r>
              <a:rPr lang="fr-BE" b="0" dirty="0"/>
              <a:t>→ Enjeux associés à </a:t>
            </a:r>
            <a:r>
              <a:rPr lang="fr-BE" dirty="0"/>
              <a:t>l’éthique et la déontologie</a:t>
            </a:r>
            <a:r>
              <a:rPr lang="fr-BE" b="0" dirty="0"/>
              <a:t>: postures du chercheur,  consentements et RGPD, inclusion, </a:t>
            </a:r>
            <a:r>
              <a:rPr lang="fr-BE" b="0" dirty="0" err="1"/>
              <a:t>win-win</a:t>
            </a:r>
            <a:r>
              <a:rPr lang="fr-BE" b="0" dirty="0"/>
              <a:t> pour le participant ; …</a:t>
            </a:r>
          </a:p>
          <a:p>
            <a:pPr marL="0" marR="0" lvl="0" indent="0" algn="l" defTabSz="914400" rtl="0" eaLnBrk="1" fontAlgn="auto" latinLnBrk="0" hangingPunct="1">
              <a:lnSpc>
                <a:spcPct val="200000"/>
              </a:lnSpc>
              <a:spcBef>
                <a:spcPts val="0"/>
              </a:spcBef>
              <a:spcAft>
                <a:spcPts val="0"/>
              </a:spcAft>
              <a:buClrTx/>
              <a:buSzTx/>
              <a:buFontTx/>
              <a:buNone/>
              <a:tabLst/>
              <a:defRPr/>
            </a:pPr>
            <a:endParaRPr lang="fr-BE" b="0" dirty="0"/>
          </a:p>
        </p:txBody>
      </p:sp>
      <p:sp>
        <p:nvSpPr>
          <p:cNvPr id="4" name="ZoneTexte 3">
            <a:extLst>
              <a:ext uri="{FF2B5EF4-FFF2-40B4-BE49-F238E27FC236}">
                <a16:creationId xmlns:a16="http://schemas.microsoft.com/office/drawing/2014/main" id="{B4E20BDB-C510-0342-3FA9-C5276793D6AC}"/>
              </a:ext>
            </a:extLst>
          </p:cNvPr>
          <p:cNvSpPr txBox="1"/>
          <p:nvPr/>
        </p:nvSpPr>
        <p:spPr>
          <a:xfrm>
            <a:off x="1082587" y="828549"/>
            <a:ext cx="2839239" cy="400110"/>
          </a:xfrm>
          <a:prstGeom prst="rect">
            <a:avLst/>
          </a:prstGeom>
          <a:noFill/>
        </p:spPr>
        <p:txBody>
          <a:bodyPr wrap="none" rtlCol="0">
            <a:spAutoFit/>
          </a:bodyPr>
          <a:lstStyle/>
          <a:p>
            <a:r>
              <a:rPr lang="fr-FR" sz="2000" b="1" dirty="0">
                <a:latin typeface="Malayalam MN" pitchFamily="2" charset="0"/>
                <a:cs typeface="Malayalam MN" pitchFamily="2" charset="0"/>
              </a:rPr>
              <a:t>Collecte des données</a:t>
            </a:r>
          </a:p>
        </p:txBody>
      </p:sp>
      <p:sp>
        <p:nvSpPr>
          <p:cNvPr id="6" name="ZoneTexte 5">
            <a:extLst>
              <a:ext uri="{FF2B5EF4-FFF2-40B4-BE49-F238E27FC236}">
                <a16:creationId xmlns:a16="http://schemas.microsoft.com/office/drawing/2014/main" id="{1B386596-DF2F-9109-04E5-00A58A9AB005}"/>
              </a:ext>
            </a:extLst>
          </p:cNvPr>
          <p:cNvSpPr txBox="1"/>
          <p:nvPr/>
        </p:nvSpPr>
        <p:spPr>
          <a:xfrm>
            <a:off x="955588" y="6404518"/>
            <a:ext cx="9119287" cy="338554"/>
          </a:xfrm>
          <a:prstGeom prst="rect">
            <a:avLst/>
          </a:prstGeom>
          <a:noFill/>
        </p:spPr>
        <p:txBody>
          <a:bodyPr wrap="square" rtlCol="0">
            <a:spAutoFit/>
          </a:bodyPr>
          <a:lstStyle>
            <a:defPPr>
              <a:defRPr lang="fr-FR"/>
            </a:defPPr>
            <a:lvl1pPr>
              <a:defRPr>
                <a:latin typeface="Malayalam MN" pitchFamily="2" charset="0"/>
                <a:cs typeface="Malayalam MN" pitchFamily="2" charset="0"/>
              </a:defRPr>
            </a:lvl1pPr>
          </a:lstStyle>
          <a:p>
            <a:r>
              <a:rPr lang="fr-BE" sz="1600" dirty="0"/>
              <a:t>2023-2024 				Audrey Mertens</a:t>
            </a:r>
          </a:p>
        </p:txBody>
      </p:sp>
    </p:spTree>
    <p:extLst>
      <p:ext uri="{BB962C8B-B14F-4D97-AF65-F5344CB8AC3E}">
        <p14:creationId xmlns:p14="http://schemas.microsoft.com/office/powerpoint/2010/main" val="2007075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D3FB1BDF-F48B-EA1D-8E8E-D183F4AFDF93}"/>
              </a:ext>
            </a:extLst>
          </p:cNvPr>
          <p:cNvSpPr txBox="1"/>
          <p:nvPr/>
        </p:nvSpPr>
        <p:spPr>
          <a:xfrm>
            <a:off x="955588" y="114928"/>
            <a:ext cx="9119287" cy="400110"/>
          </a:xfrm>
          <a:prstGeom prst="rect">
            <a:avLst/>
          </a:prstGeom>
          <a:noFill/>
        </p:spPr>
        <p:txBody>
          <a:bodyPr wrap="square" rtlCol="0">
            <a:spAutoFit/>
          </a:bodyPr>
          <a:lstStyle/>
          <a:p>
            <a:r>
              <a:rPr lang="fr-BE" sz="2000" dirty="0">
                <a:latin typeface="Malayalam MN" pitchFamily="2" charset="0"/>
                <a:cs typeface="Malayalam MN" pitchFamily="2" charset="0"/>
              </a:rPr>
              <a:t>ARCH3271-1	 </a:t>
            </a:r>
            <a:r>
              <a:rPr lang="fr-BE" sz="2000" b="1" dirty="0">
                <a:latin typeface="Malayalam MN" pitchFamily="2" charset="0"/>
                <a:cs typeface="Malayalam MN" pitchFamily="2" charset="0"/>
              </a:rPr>
              <a:t>Introduction à la recherche scientifique</a:t>
            </a:r>
          </a:p>
        </p:txBody>
      </p:sp>
      <p:sp>
        <p:nvSpPr>
          <p:cNvPr id="3" name="Espace réservé du numéro de diapositive 2">
            <a:extLst>
              <a:ext uri="{FF2B5EF4-FFF2-40B4-BE49-F238E27FC236}">
                <a16:creationId xmlns:a16="http://schemas.microsoft.com/office/drawing/2014/main" id="{647F3CBB-724D-8C7D-58D0-864822449DE8}"/>
              </a:ext>
            </a:extLst>
          </p:cNvPr>
          <p:cNvSpPr>
            <a:spLocks noGrp="1"/>
          </p:cNvSpPr>
          <p:nvPr>
            <p:ph type="sldNum" sz="quarter" idx="12"/>
          </p:nvPr>
        </p:nvSpPr>
        <p:spPr>
          <a:xfrm>
            <a:off x="8493212" y="6391232"/>
            <a:ext cx="2743200" cy="365125"/>
          </a:xfrm>
        </p:spPr>
        <p:txBody>
          <a:bodyPr/>
          <a:lstStyle/>
          <a:p>
            <a:fld id="{84F8470E-1EF3-B84B-AA66-9B61FC5CCA84}" type="slidenum">
              <a:rPr lang="fr-FR" sz="1600" b="1" smtClean="0">
                <a:solidFill>
                  <a:schemeClr val="tx1"/>
                </a:solidFill>
                <a:latin typeface="Malayalam MN" pitchFamily="2" charset="0"/>
                <a:cs typeface="Malayalam MN" pitchFamily="2" charset="0"/>
              </a:rPr>
              <a:t>16</a:t>
            </a:fld>
            <a:endParaRPr lang="fr-FR" b="1" dirty="0">
              <a:solidFill>
                <a:schemeClr val="tx1"/>
              </a:solidFill>
              <a:latin typeface="Malayalam MN" pitchFamily="2" charset="0"/>
              <a:cs typeface="Malayalam MN" pitchFamily="2" charset="0"/>
            </a:endParaRPr>
          </a:p>
        </p:txBody>
      </p:sp>
      <p:sp>
        <p:nvSpPr>
          <p:cNvPr id="7" name="ZoneTexte 6">
            <a:extLst>
              <a:ext uri="{FF2B5EF4-FFF2-40B4-BE49-F238E27FC236}">
                <a16:creationId xmlns:a16="http://schemas.microsoft.com/office/drawing/2014/main" id="{1D6AA381-1A7F-1F86-1C52-4635FD9835D8}"/>
              </a:ext>
            </a:extLst>
          </p:cNvPr>
          <p:cNvSpPr txBox="1"/>
          <p:nvPr/>
        </p:nvSpPr>
        <p:spPr>
          <a:xfrm>
            <a:off x="955588" y="1287210"/>
            <a:ext cx="10280824" cy="5165901"/>
          </a:xfrm>
          <a:prstGeom prst="rect">
            <a:avLst/>
          </a:prstGeom>
          <a:noFill/>
        </p:spPr>
        <p:txBody>
          <a:bodyPr wrap="square">
            <a:spAutoFit/>
          </a:bodyPr>
          <a:lstStyle>
            <a:defPPr>
              <a:defRPr lang="fr-FR"/>
            </a:defPPr>
            <a:lvl1pPr>
              <a:lnSpc>
                <a:spcPct val="114000"/>
              </a:lnSpc>
              <a:defRPr sz="2000" b="1" kern="100">
                <a:effectLst/>
                <a:latin typeface="Avenir Book" panose="02000503020000020003" pitchFamily="2" charset="0"/>
                <a:ea typeface="Menlo" panose="020B0609030804020204" pitchFamily="49" charset="0"/>
                <a:cs typeface="Menlo" panose="020B0609030804020204" pitchFamily="49" charset="0"/>
              </a:defRPr>
            </a:lvl1pPr>
          </a:lstStyle>
          <a:p>
            <a:r>
              <a:rPr lang="fr-BE" sz="1800" b="1" kern="100" dirty="0">
                <a:effectLst/>
                <a:latin typeface="Avenir Book" panose="02000503020000020003" pitchFamily="2" charset="0"/>
                <a:ea typeface="Menlo" panose="020B0609030804020204" pitchFamily="49" charset="0"/>
                <a:cs typeface="Menlo" panose="020B0609030804020204" pitchFamily="49" charset="0"/>
              </a:rPr>
              <a:t>→ </a:t>
            </a:r>
            <a:r>
              <a:rPr lang="fr-BE" sz="1800" dirty="0"/>
              <a:t>Entretiens : </a:t>
            </a:r>
            <a:r>
              <a:rPr lang="fr-BE" sz="1800" b="0" dirty="0"/>
              <a:t>individuels, structurés, semi-structurés, ouverts…</a:t>
            </a:r>
          </a:p>
          <a:p>
            <a:r>
              <a:rPr lang="fr-BE" sz="1800" b="0" dirty="0"/>
              <a:t>	</a:t>
            </a:r>
            <a:r>
              <a:rPr lang="fr-BE" sz="1800" b="0" kern="100" dirty="0">
                <a:effectLst/>
                <a:latin typeface="Avenir Book" panose="02000503020000020003" pitchFamily="2" charset="0"/>
                <a:ea typeface="Menlo" panose="020B0609030804020204" pitchFamily="49" charset="0"/>
                <a:cs typeface="Menlo" panose="020B0609030804020204" pitchFamily="49" charset="0"/>
              </a:rPr>
              <a:t> → R</a:t>
            </a:r>
            <a:r>
              <a:rPr lang="fr-BE" sz="1800" b="0" dirty="0"/>
              <a:t>écits de vie ;</a:t>
            </a:r>
          </a:p>
          <a:p>
            <a:r>
              <a:rPr lang="fr-BE" b="0" kern="100" dirty="0">
                <a:effectLst/>
                <a:latin typeface="Avenir Book" panose="02000503020000020003" pitchFamily="2" charset="0"/>
                <a:ea typeface="Menlo" panose="020B0609030804020204" pitchFamily="49" charset="0"/>
                <a:cs typeface="Menlo" panose="020B0609030804020204" pitchFamily="49" charset="0"/>
              </a:rPr>
              <a:t>	→ </a:t>
            </a:r>
            <a:r>
              <a:rPr lang="fr-BE" sz="1800" b="0" dirty="0"/>
              <a:t>Méthodes visuelles : auto-photographie, photo-élicitation, </a:t>
            </a:r>
            <a:r>
              <a:rPr lang="fr-BE" sz="1800" b="0" dirty="0" err="1"/>
              <a:t>photovoice</a:t>
            </a:r>
            <a:r>
              <a:rPr lang="fr-BE" sz="1800" b="0" dirty="0"/>
              <a:t>; </a:t>
            </a:r>
          </a:p>
          <a:p>
            <a:r>
              <a:rPr lang="fr-BE" sz="1800" b="0" dirty="0"/>
              <a:t>	 </a:t>
            </a:r>
            <a:r>
              <a:rPr lang="fr-BE" sz="1800" b="0" kern="100" dirty="0">
                <a:effectLst/>
                <a:latin typeface="Avenir Book" panose="02000503020000020003" pitchFamily="2" charset="0"/>
                <a:ea typeface="Menlo" panose="020B0609030804020204" pitchFamily="49" charset="0"/>
                <a:cs typeface="Menlo" panose="020B0609030804020204" pitchFamily="49" charset="0"/>
              </a:rPr>
              <a:t>→ C</a:t>
            </a:r>
            <a:r>
              <a:rPr lang="fr-BE" sz="1800" b="0" dirty="0"/>
              <a:t>artographie participative ;</a:t>
            </a:r>
            <a:endParaRPr lang="fr-BE" sz="1800" dirty="0"/>
          </a:p>
          <a:p>
            <a:r>
              <a:rPr lang="fr-BE" sz="1800" b="1" kern="100" dirty="0">
                <a:effectLst/>
                <a:latin typeface="Avenir Book" panose="02000503020000020003" pitchFamily="2" charset="0"/>
                <a:ea typeface="Menlo" panose="020B0609030804020204" pitchFamily="49" charset="0"/>
                <a:cs typeface="Menlo" panose="020B0609030804020204" pitchFamily="49" charset="0"/>
              </a:rPr>
              <a:t>	→ </a:t>
            </a:r>
            <a:r>
              <a:rPr lang="fr-BE" sz="1800" b="0" kern="100" dirty="0">
                <a:effectLst/>
                <a:latin typeface="Avenir Book" panose="02000503020000020003" pitchFamily="2" charset="0"/>
                <a:ea typeface="Menlo" panose="020B0609030804020204" pitchFamily="49" charset="0"/>
                <a:cs typeface="Menlo" panose="020B0609030804020204" pitchFamily="49" charset="0"/>
              </a:rPr>
              <a:t>B</a:t>
            </a:r>
            <a:r>
              <a:rPr lang="fr-BE" sz="1800" b="0" dirty="0"/>
              <a:t>alades commentées ; </a:t>
            </a:r>
          </a:p>
          <a:p>
            <a:r>
              <a:rPr lang="fr-BE" sz="1800" b="0" dirty="0"/>
              <a:t>	</a:t>
            </a:r>
            <a:r>
              <a:rPr lang="fr-BE" sz="1800" b="0" kern="100" dirty="0">
                <a:effectLst/>
                <a:latin typeface="Avenir Book" panose="02000503020000020003" pitchFamily="2" charset="0"/>
                <a:ea typeface="Menlo" panose="020B0609030804020204" pitchFamily="49" charset="0"/>
                <a:cs typeface="Menlo" panose="020B0609030804020204" pitchFamily="49" charset="0"/>
              </a:rPr>
              <a:t>→ Relevés habités </a:t>
            </a:r>
            <a:r>
              <a:rPr lang="fr-BE" sz="1800" b="0" dirty="0"/>
              <a:t>;</a:t>
            </a:r>
            <a:endParaRPr lang="fr-BE" sz="1800" dirty="0"/>
          </a:p>
          <a:p>
            <a:r>
              <a:rPr lang="fr-BE" sz="1800" b="1" kern="100" dirty="0">
                <a:effectLst/>
                <a:latin typeface="Avenir Book" panose="02000503020000020003" pitchFamily="2" charset="0"/>
                <a:ea typeface="Menlo" panose="020B0609030804020204" pitchFamily="49" charset="0"/>
                <a:cs typeface="Menlo" panose="020B0609030804020204" pitchFamily="49" charset="0"/>
              </a:rPr>
              <a:t>	</a:t>
            </a:r>
            <a:r>
              <a:rPr lang="fr-BE" sz="1800" b="0" kern="100" dirty="0">
                <a:effectLst/>
                <a:latin typeface="Avenir Book" panose="02000503020000020003" pitchFamily="2" charset="0"/>
                <a:ea typeface="Menlo" panose="020B0609030804020204" pitchFamily="49" charset="0"/>
                <a:cs typeface="Menlo" panose="020B0609030804020204" pitchFamily="49" charset="0"/>
              </a:rPr>
              <a:t>→ V</a:t>
            </a:r>
            <a:r>
              <a:rPr lang="fr-BE" sz="1800" b="0" dirty="0"/>
              <a:t>erbalisations en auto/allo-confrontation;</a:t>
            </a:r>
            <a:endParaRPr lang="fr-BE" sz="1800" b="1" kern="100" dirty="0">
              <a:effectLst/>
              <a:latin typeface="Avenir Book" panose="02000503020000020003" pitchFamily="2" charset="0"/>
              <a:ea typeface="Menlo" panose="020B0609030804020204" pitchFamily="49" charset="0"/>
              <a:cs typeface="Menlo" panose="020B0609030804020204" pitchFamily="49" charset="0"/>
            </a:endParaRPr>
          </a:p>
          <a:p>
            <a:r>
              <a:rPr lang="fr-BE" sz="1800" b="1" kern="100" dirty="0">
                <a:effectLst/>
                <a:latin typeface="Avenir Book" panose="02000503020000020003" pitchFamily="2" charset="0"/>
                <a:ea typeface="Menlo" panose="020B0609030804020204" pitchFamily="49" charset="0"/>
                <a:cs typeface="Menlo" panose="020B0609030804020204" pitchFamily="49" charset="0"/>
              </a:rPr>
              <a:t>→ F</a:t>
            </a:r>
            <a:r>
              <a:rPr lang="fr-BE" sz="1800" dirty="0"/>
              <a:t>ocus groups : </a:t>
            </a:r>
            <a:r>
              <a:rPr lang="fr-BE" sz="1800" b="0" dirty="0"/>
              <a:t>discussions collectives, semi-dirigées/facilitées, autour d’une thématique, pour recueillir des points de vue croisés;</a:t>
            </a:r>
          </a:p>
          <a:p>
            <a:r>
              <a:rPr lang="fr-BE" sz="1800" b="1" kern="100" dirty="0">
                <a:effectLst/>
                <a:latin typeface="Avenir Book" panose="02000503020000020003" pitchFamily="2" charset="0"/>
                <a:ea typeface="Menlo" panose="020B0609030804020204" pitchFamily="49" charset="0"/>
                <a:cs typeface="Menlo" panose="020B0609030804020204" pitchFamily="49" charset="0"/>
              </a:rPr>
              <a:t>→ </a:t>
            </a:r>
            <a:r>
              <a:rPr lang="fr-BE" sz="1800" dirty="0"/>
              <a:t>Observations : </a:t>
            </a:r>
            <a:r>
              <a:rPr lang="fr-BE" sz="1800" b="0" dirty="0"/>
              <a:t>participantes, non-participantes, </a:t>
            </a:r>
            <a:r>
              <a:rPr lang="fr-BE" sz="1800" b="0" dirty="0" err="1"/>
              <a:t>shadowing</a:t>
            </a:r>
            <a:r>
              <a:rPr lang="fr-BE" sz="1800" b="0" dirty="0"/>
              <a:t>, , « </a:t>
            </a:r>
            <a:r>
              <a:rPr lang="fr-BE" sz="1800" b="0" dirty="0" err="1"/>
              <a:t>fly</a:t>
            </a:r>
            <a:r>
              <a:rPr lang="fr-BE" sz="1800" b="0" dirty="0"/>
              <a:t> on the </a:t>
            </a:r>
            <a:r>
              <a:rPr lang="fr-BE" sz="1800" b="0" dirty="0" err="1"/>
              <a:t>wall</a:t>
            </a:r>
            <a:r>
              <a:rPr lang="fr-BE" sz="1800" b="0" dirty="0"/>
              <a:t> », observation en contexte expérimental…</a:t>
            </a:r>
          </a:p>
          <a:p>
            <a:r>
              <a:rPr lang="fr-BE" sz="1800" b="1" kern="100" dirty="0">
                <a:effectLst/>
                <a:latin typeface="Avenir Book" panose="02000503020000020003" pitchFamily="2" charset="0"/>
                <a:ea typeface="Menlo" panose="020B0609030804020204" pitchFamily="49" charset="0"/>
                <a:cs typeface="Menlo" panose="020B0609030804020204" pitchFamily="49" charset="0"/>
              </a:rPr>
              <a:t>→ </a:t>
            </a:r>
            <a:r>
              <a:rPr lang="fr-BE" sz="1800" dirty="0"/>
              <a:t>Analyse de documents et d'archives : </a:t>
            </a:r>
            <a:r>
              <a:rPr lang="fr-BE" sz="1800" b="0" dirty="0"/>
              <a:t>plans, photographies, documents historiques...</a:t>
            </a:r>
          </a:p>
          <a:p>
            <a:r>
              <a:rPr lang="fr-BE" sz="1800" dirty="0"/>
              <a:t>→ Méthodologies génératives/ «</a:t>
            </a:r>
            <a:r>
              <a:rPr lang="fr-BE" sz="1800" i="1" dirty="0"/>
              <a:t> Art and Design </a:t>
            </a:r>
            <a:r>
              <a:rPr lang="fr-BE" sz="1800" i="1" dirty="0" err="1"/>
              <a:t>based</a:t>
            </a:r>
            <a:r>
              <a:rPr lang="fr-BE" sz="1800" i="1" dirty="0"/>
              <a:t> </a:t>
            </a:r>
            <a:r>
              <a:rPr lang="fr-BE" sz="1800" i="1" dirty="0" err="1"/>
              <a:t>methods</a:t>
            </a:r>
            <a:r>
              <a:rPr lang="fr-BE" sz="1800" i="1" dirty="0"/>
              <a:t> </a:t>
            </a:r>
            <a:r>
              <a:rPr lang="fr-BE" sz="1800" dirty="0"/>
              <a:t>»: </a:t>
            </a:r>
            <a:r>
              <a:rPr lang="fr-BE" sz="1800" b="0" dirty="0"/>
              <a:t>Workshops, Co-design, Ateliers participatifs avec des activités, des probes, Design Fiction, Scénarios prospectifs…</a:t>
            </a:r>
            <a:br>
              <a:rPr lang="fr-BE" sz="1800" dirty="0"/>
            </a:br>
            <a:r>
              <a:rPr lang="fr-BE" sz="1800" dirty="0"/>
              <a:t>	</a:t>
            </a:r>
          </a:p>
          <a:p>
            <a:r>
              <a:rPr lang="fr-BE" sz="1800" dirty="0"/>
              <a:t>	→ </a:t>
            </a:r>
            <a:r>
              <a:rPr lang="fr-BE" sz="1800" i="1" dirty="0"/>
              <a:t>Combinaison de ces méthodes (ex.: étude de cas en approche ethnographique) </a:t>
            </a:r>
          </a:p>
        </p:txBody>
      </p:sp>
      <p:sp>
        <p:nvSpPr>
          <p:cNvPr id="4" name="ZoneTexte 3">
            <a:extLst>
              <a:ext uri="{FF2B5EF4-FFF2-40B4-BE49-F238E27FC236}">
                <a16:creationId xmlns:a16="http://schemas.microsoft.com/office/drawing/2014/main" id="{B4E20BDB-C510-0342-3FA9-C5276793D6AC}"/>
              </a:ext>
            </a:extLst>
          </p:cNvPr>
          <p:cNvSpPr txBox="1"/>
          <p:nvPr/>
        </p:nvSpPr>
        <p:spPr>
          <a:xfrm>
            <a:off x="1082587" y="828549"/>
            <a:ext cx="10809754" cy="400110"/>
          </a:xfrm>
          <a:prstGeom prst="rect">
            <a:avLst/>
          </a:prstGeom>
          <a:noFill/>
        </p:spPr>
        <p:txBody>
          <a:bodyPr wrap="none" rtlCol="0">
            <a:spAutoFit/>
          </a:bodyPr>
          <a:lstStyle/>
          <a:p>
            <a:r>
              <a:rPr lang="fr-FR" sz="2000" b="1" dirty="0">
                <a:latin typeface="Malayalam MN" pitchFamily="2" charset="0"/>
                <a:cs typeface="Malayalam MN" pitchFamily="2" charset="0"/>
              </a:rPr>
              <a:t>Quelques méthodes courantes de collecte des données (</a:t>
            </a:r>
            <a:r>
              <a:rPr lang="fr-BE" sz="2000" b="1" dirty="0" err="1">
                <a:latin typeface="Malayalam MN" pitchFamily="2" charset="0"/>
                <a:cs typeface="Malayalam MN" pitchFamily="2" charset="0"/>
              </a:rPr>
              <a:t>Ciesielska</a:t>
            </a:r>
            <a:r>
              <a:rPr lang="fr-BE" sz="2000" b="1" dirty="0">
                <a:latin typeface="Malayalam MN" pitchFamily="2" charset="0"/>
                <a:cs typeface="Malayalam MN" pitchFamily="2" charset="0"/>
              </a:rPr>
              <a:t> &amp; </a:t>
            </a:r>
            <a:r>
              <a:rPr lang="fr-BE" sz="2000" b="1" dirty="0" err="1">
                <a:latin typeface="Malayalam MN" pitchFamily="2" charset="0"/>
                <a:cs typeface="Malayalam MN" pitchFamily="2" charset="0"/>
              </a:rPr>
              <a:t>Jemielniak</a:t>
            </a:r>
            <a:r>
              <a:rPr lang="fr-BE" sz="2000" b="1" dirty="0">
                <a:latin typeface="Malayalam MN" pitchFamily="2" charset="0"/>
                <a:cs typeface="Malayalam MN" pitchFamily="2" charset="0"/>
              </a:rPr>
              <a:t>, 2018)</a:t>
            </a:r>
            <a:endParaRPr lang="fr-FR" sz="2000" b="1" dirty="0">
              <a:latin typeface="Malayalam MN" pitchFamily="2" charset="0"/>
              <a:cs typeface="Malayalam MN" pitchFamily="2" charset="0"/>
            </a:endParaRPr>
          </a:p>
        </p:txBody>
      </p:sp>
      <p:sp>
        <p:nvSpPr>
          <p:cNvPr id="6" name="ZoneTexte 5">
            <a:extLst>
              <a:ext uri="{FF2B5EF4-FFF2-40B4-BE49-F238E27FC236}">
                <a16:creationId xmlns:a16="http://schemas.microsoft.com/office/drawing/2014/main" id="{0DBF58B9-EFB0-F50B-9C43-0AC9EABD0A21}"/>
              </a:ext>
            </a:extLst>
          </p:cNvPr>
          <p:cNvSpPr txBox="1"/>
          <p:nvPr/>
        </p:nvSpPr>
        <p:spPr>
          <a:xfrm>
            <a:off x="955588" y="6404518"/>
            <a:ext cx="9119287" cy="338554"/>
          </a:xfrm>
          <a:prstGeom prst="rect">
            <a:avLst/>
          </a:prstGeom>
          <a:noFill/>
        </p:spPr>
        <p:txBody>
          <a:bodyPr wrap="square" rtlCol="0">
            <a:spAutoFit/>
          </a:bodyPr>
          <a:lstStyle>
            <a:defPPr>
              <a:defRPr lang="fr-FR"/>
            </a:defPPr>
            <a:lvl1pPr>
              <a:defRPr>
                <a:latin typeface="Malayalam MN" pitchFamily="2" charset="0"/>
                <a:cs typeface="Malayalam MN" pitchFamily="2" charset="0"/>
              </a:defRPr>
            </a:lvl1pPr>
          </a:lstStyle>
          <a:p>
            <a:r>
              <a:rPr lang="fr-BE" sz="1600" dirty="0"/>
              <a:t>2023-2024 				Audrey Mertens</a:t>
            </a:r>
          </a:p>
        </p:txBody>
      </p:sp>
    </p:spTree>
    <p:extLst>
      <p:ext uri="{BB962C8B-B14F-4D97-AF65-F5344CB8AC3E}">
        <p14:creationId xmlns:p14="http://schemas.microsoft.com/office/powerpoint/2010/main" val="3215181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7">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7">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D3FB1BDF-F48B-EA1D-8E8E-D183F4AFDF93}"/>
              </a:ext>
            </a:extLst>
          </p:cNvPr>
          <p:cNvSpPr txBox="1"/>
          <p:nvPr/>
        </p:nvSpPr>
        <p:spPr>
          <a:xfrm>
            <a:off x="955588" y="114928"/>
            <a:ext cx="9119287" cy="400110"/>
          </a:xfrm>
          <a:prstGeom prst="rect">
            <a:avLst/>
          </a:prstGeom>
          <a:noFill/>
        </p:spPr>
        <p:txBody>
          <a:bodyPr wrap="square" rtlCol="0">
            <a:spAutoFit/>
          </a:bodyPr>
          <a:lstStyle/>
          <a:p>
            <a:r>
              <a:rPr lang="fr-BE" sz="2000" dirty="0">
                <a:latin typeface="Malayalam MN" pitchFamily="2" charset="0"/>
                <a:cs typeface="Malayalam MN" pitchFamily="2" charset="0"/>
              </a:rPr>
              <a:t>ARCH3271-1	 </a:t>
            </a:r>
            <a:r>
              <a:rPr lang="fr-BE" sz="2000" b="1" dirty="0">
                <a:latin typeface="Malayalam MN" pitchFamily="2" charset="0"/>
                <a:cs typeface="Malayalam MN" pitchFamily="2" charset="0"/>
              </a:rPr>
              <a:t>Introduction à la recherche scientifique</a:t>
            </a:r>
          </a:p>
        </p:txBody>
      </p:sp>
      <p:sp>
        <p:nvSpPr>
          <p:cNvPr id="3" name="Espace réservé du numéro de diapositive 2">
            <a:extLst>
              <a:ext uri="{FF2B5EF4-FFF2-40B4-BE49-F238E27FC236}">
                <a16:creationId xmlns:a16="http://schemas.microsoft.com/office/drawing/2014/main" id="{647F3CBB-724D-8C7D-58D0-864822449DE8}"/>
              </a:ext>
            </a:extLst>
          </p:cNvPr>
          <p:cNvSpPr>
            <a:spLocks noGrp="1"/>
          </p:cNvSpPr>
          <p:nvPr>
            <p:ph type="sldNum" sz="quarter" idx="12"/>
          </p:nvPr>
        </p:nvSpPr>
        <p:spPr>
          <a:xfrm>
            <a:off x="8493212" y="6391232"/>
            <a:ext cx="2743200" cy="365125"/>
          </a:xfrm>
        </p:spPr>
        <p:txBody>
          <a:bodyPr/>
          <a:lstStyle/>
          <a:p>
            <a:fld id="{84F8470E-1EF3-B84B-AA66-9B61FC5CCA84}" type="slidenum">
              <a:rPr lang="fr-FR" sz="1600" b="1" smtClean="0">
                <a:solidFill>
                  <a:schemeClr val="tx1"/>
                </a:solidFill>
                <a:latin typeface="Malayalam MN" pitchFamily="2" charset="0"/>
                <a:cs typeface="Malayalam MN" pitchFamily="2" charset="0"/>
              </a:rPr>
              <a:t>17</a:t>
            </a:fld>
            <a:endParaRPr lang="fr-FR" b="1" dirty="0">
              <a:solidFill>
                <a:schemeClr val="tx1"/>
              </a:solidFill>
              <a:latin typeface="Malayalam MN" pitchFamily="2" charset="0"/>
              <a:cs typeface="Malayalam MN" pitchFamily="2" charset="0"/>
            </a:endParaRPr>
          </a:p>
        </p:txBody>
      </p:sp>
      <p:sp>
        <p:nvSpPr>
          <p:cNvPr id="4" name="ZoneTexte 3">
            <a:extLst>
              <a:ext uri="{FF2B5EF4-FFF2-40B4-BE49-F238E27FC236}">
                <a16:creationId xmlns:a16="http://schemas.microsoft.com/office/drawing/2014/main" id="{B4E20BDB-C510-0342-3FA9-C5276793D6AC}"/>
              </a:ext>
            </a:extLst>
          </p:cNvPr>
          <p:cNvSpPr txBox="1"/>
          <p:nvPr/>
        </p:nvSpPr>
        <p:spPr>
          <a:xfrm>
            <a:off x="1082587" y="828549"/>
            <a:ext cx="2328201" cy="400110"/>
          </a:xfrm>
          <a:prstGeom prst="rect">
            <a:avLst/>
          </a:prstGeom>
          <a:noFill/>
        </p:spPr>
        <p:txBody>
          <a:bodyPr wrap="none" rtlCol="0">
            <a:spAutoFit/>
          </a:bodyPr>
          <a:lstStyle/>
          <a:p>
            <a:r>
              <a:rPr lang="fr-BE" sz="2000" b="1" dirty="0">
                <a:latin typeface="Malayalam MN" pitchFamily="2" charset="0"/>
                <a:cs typeface="Malayalam MN" pitchFamily="2" charset="0"/>
              </a:rPr>
              <a:t>« Fly on the </a:t>
            </a:r>
            <a:r>
              <a:rPr lang="fr-BE" sz="2000" b="1" dirty="0" err="1">
                <a:latin typeface="Malayalam MN" pitchFamily="2" charset="0"/>
                <a:cs typeface="Malayalam MN" pitchFamily="2" charset="0"/>
              </a:rPr>
              <a:t>wall</a:t>
            </a:r>
            <a:r>
              <a:rPr lang="fr-BE" sz="2000" b="1" dirty="0">
                <a:latin typeface="Malayalam MN" pitchFamily="2" charset="0"/>
                <a:cs typeface="Malayalam MN" pitchFamily="2" charset="0"/>
              </a:rPr>
              <a:t> »</a:t>
            </a:r>
            <a:endParaRPr lang="fr-FR" sz="3200" b="1" dirty="0">
              <a:latin typeface="Malayalam MN" pitchFamily="2" charset="0"/>
              <a:cs typeface="Malayalam MN" pitchFamily="2" charset="0"/>
            </a:endParaRPr>
          </a:p>
        </p:txBody>
      </p:sp>
      <p:sp>
        <p:nvSpPr>
          <p:cNvPr id="6" name="ZoneTexte 5">
            <a:extLst>
              <a:ext uri="{FF2B5EF4-FFF2-40B4-BE49-F238E27FC236}">
                <a16:creationId xmlns:a16="http://schemas.microsoft.com/office/drawing/2014/main" id="{0DBF58B9-EFB0-F50B-9C43-0AC9EABD0A21}"/>
              </a:ext>
            </a:extLst>
          </p:cNvPr>
          <p:cNvSpPr txBox="1"/>
          <p:nvPr/>
        </p:nvSpPr>
        <p:spPr>
          <a:xfrm>
            <a:off x="955588" y="6404518"/>
            <a:ext cx="9119287" cy="338554"/>
          </a:xfrm>
          <a:prstGeom prst="rect">
            <a:avLst/>
          </a:prstGeom>
          <a:noFill/>
        </p:spPr>
        <p:txBody>
          <a:bodyPr wrap="square" rtlCol="0">
            <a:spAutoFit/>
          </a:bodyPr>
          <a:lstStyle>
            <a:defPPr>
              <a:defRPr lang="fr-FR"/>
            </a:defPPr>
            <a:lvl1pPr>
              <a:defRPr>
                <a:latin typeface="Malayalam MN" pitchFamily="2" charset="0"/>
                <a:cs typeface="Malayalam MN" pitchFamily="2" charset="0"/>
              </a:defRPr>
            </a:lvl1pPr>
          </a:lstStyle>
          <a:p>
            <a:r>
              <a:rPr lang="fr-BE" sz="1600" dirty="0"/>
              <a:t>2023-2024 				Audrey Mertens</a:t>
            </a:r>
          </a:p>
        </p:txBody>
      </p:sp>
      <p:pic>
        <p:nvPicPr>
          <p:cNvPr id="20482" name="Picture 2" descr="on me voit on m'voit plus! animated gif">
            <a:extLst>
              <a:ext uri="{FF2B5EF4-FFF2-40B4-BE49-F238E27FC236}">
                <a16:creationId xmlns:a16="http://schemas.microsoft.com/office/drawing/2014/main" id="{88A6D751-6CB8-5991-A075-8DEEBB5AB5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1714500"/>
            <a:ext cx="6096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7" name="ZoneTexte 6">
            <a:extLst>
              <a:ext uri="{FF2B5EF4-FFF2-40B4-BE49-F238E27FC236}">
                <a16:creationId xmlns:a16="http://schemas.microsoft.com/office/drawing/2014/main" id="{4A0C598D-CC71-B5E5-FEFD-D513EF357F06}"/>
              </a:ext>
            </a:extLst>
          </p:cNvPr>
          <p:cNvSpPr txBox="1"/>
          <p:nvPr/>
        </p:nvSpPr>
        <p:spPr>
          <a:xfrm>
            <a:off x="2936081" y="5229232"/>
            <a:ext cx="6100762" cy="738664"/>
          </a:xfrm>
          <a:prstGeom prst="rect">
            <a:avLst/>
          </a:prstGeom>
          <a:noFill/>
        </p:spPr>
        <p:txBody>
          <a:bodyPr wrap="square">
            <a:spAutoFit/>
          </a:bodyPr>
          <a:lstStyle/>
          <a:p>
            <a:r>
              <a:rPr lang="fr-BE" sz="1400" dirty="0">
                <a:latin typeface="Avenir Book" panose="02000503020000020003" pitchFamily="2" charset="0"/>
              </a:rPr>
              <a:t>Chabat, A. (Réalisateur). (2002). Astérix &amp; Obélix : Mission Cléopâtre [GIF du film]. </a:t>
            </a:r>
            <a:r>
              <a:rPr lang="fr-BE" sz="1400" dirty="0" err="1">
                <a:latin typeface="Avenir Book" panose="02000503020000020003" pitchFamily="2" charset="0"/>
              </a:rPr>
              <a:t>Gifs.com</a:t>
            </a:r>
            <a:r>
              <a:rPr lang="fr-BE" sz="1400" dirty="0">
                <a:latin typeface="Avenir Book" panose="02000503020000020003" pitchFamily="2" charset="0"/>
              </a:rPr>
              <a:t>. Récupéré de </a:t>
            </a:r>
            <a:r>
              <a:rPr lang="fr-BE" sz="1400" dirty="0">
                <a:latin typeface="Avenir Book" panose="02000503020000020003" pitchFamily="2" charset="0"/>
                <a:hlinkClick r:id="rId4"/>
              </a:rPr>
              <a:t>https://gifs.com/gif/on-me-voit-on-m-voit-plus-vnXENr</a:t>
            </a:r>
            <a:endParaRPr lang="fr-FR" sz="1400" dirty="0">
              <a:latin typeface="Avenir Book" panose="02000503020000020003" pitchFamily="2" charset="0"/>
            </a:endParaRPr>
          </a:p>
        </p:txBody>
      </p:sp>
    </p:spTree>
    <p:extLst>
      <p:ext uri="{BB962C8B-B14F-4D97-AF65-F5344CB8AC3E}">
        <p14:creationId xmlns:p14="http://schemas.microsoft.com/office/powerpoint/2010/main" val="3844014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2">
            <a:extLst>
              <a:ext uri="{FF2B5EF4-FFF2-40B4-BE49-F238E27FC236}">
                <a16:creationId xmlns:a16="http://schemas.microsoft.com/office/drawing/2014/main" id="{963B69F7-AC23-9BBF-F382-51E59873664A}"/>
              </a:ext>
            </a:extLst>
          </p:cNvPr>
          <p:cNvSpPr>
            <a:spLocks noGrp="1"/>
          </p:cNvSpPr>
          <p:nvPr>
            <p:ph type="sldNum" sz="quarter" idx="12"/>
          </p:nvPr>
        </p:nvSpPr>
        <p:spPr>
          <a:xfrm>
            <a:off x="8493212" y="6391232"/>
            <a:ext cx="2743200" cy="365125"/>
          </a:xfrm>
        </p:spPr>
        <p:txBody>
          <a:bodyPr/>
          <a:lstStyle/>
          <a:p>
            <a:fld id="{84F8470E-1EF3-B84B-AA66-9B61FC5CCA84}" type="slidenum">
              <a:rPr lang="fr-FR" sz="1600" b="1" smtClean="0">
                <a:solidFill>
                  <a:schemeClr val="tx1"/>
                </a:solidFill>
                <a:latin typeface="Malayalam MN" pitchFamily="2" charset="0"/>
                <a:cs typeface="Malayalam MN" pitchFamily="2" charset="0"/>
              </a:rPr>
              <a:t>18</a:t>
            </a:fld>
            <a:endParaRPr lang="fr-FR" b="1" dirty="0">
              <a:solidFill>
                <a:schemeClr val="tx1"/>
              </a:solidFill>
              <a:latin typeface="Malayalam MN" pitchFamily="2" charset="0"/>
              <a:cs typeface="Malayalam MN" pitchFamily="2" charset="0"/>
            </a:endParaRPr>
          </a:p>
        </p:txBody>
      </p:sp>
      <p:sp>
        <p:nvSpPr>
          <p:cNvPr id="3" name="ZoneTexte 2">
            <a:extLst>
              <a:ext uri="{FF2B5EF4-FFF2-40B4-BE49-F238E27FC236}">
                <a16:creationId xmlns:a16="http://schemas.microsoft.com/office/drawing/2014/main" id="{662DE9C7-96B8-0AC0-74E6-2B391179914B}"/>
              </a:ext>
            </a:extLst>
          </p:cNvPr>
          <p:cNvSpPr txBox="1"/>
          <p:nvPr/>
        </p:nvSpPr>
        <p:spPr>
          <a:xfrm>
            <a:off x="955588" y="6404518"/>
            <a:ext cx="9119287" cy="338554"/>
          </a:xfrm>
          <a:prstGeom prst="rect">
            <a:avLst/>
          </a:prstGeom>
          <a:noFill/>
        </p:spPr>
        <p:txBody>
          <a:bodyPr wrap="square" rtlCol="0">
            <a:spAutoFit/>
          </a:bodyPr>
          <a:lstStyle>
            <a:defPPr>
              <a:defRPr lang="fr-FR"/>
            </a:defPPr>
            <a:lvl1pPr>
              <a:defRPr>
                <a:latin typeface="Malayalam MN" pitchFamily="2" charset="0"/>
                <a:cs typeface="Malayalam MN" pitchFamily="2" charset="0"/>
              </a:defRPr>
            </a:lvl1pPr>
          </a:lstStyle>
          <a:p>
            <a:r>
              <a:rPr lang="fr-BE" sz="1600" dirty="0"/>
              <a:t>2023-2024 				Audrey Mertens</a:t>
            </a:r>
          </a:p>
        </p:txBody>
      </p:sp>
      <p:sp>
        <p:nvSpPr>
          <p:cNvPr id="4" name="ZoneTexte 3">
            <a:extLst>
              <a:ext uri="{FF2B5EF4-FFF2-40B4-BE49-F238E27FC236}">
                <a16:creationId xmlns:a16="http://schemas.microsoft.com/office/drawing/2014/main" id="{27F87045-2D0F-7BC6-F27A-350F8451D5EE}"/>
              </a:ext>
            </a:extLst>
          </p:cNvPr>
          <p:cNvSpPr txBox="1"/>
          <p:nvPr/>
        </p:nvSpPr>
        <p:spPr>
          <a:xfrm>
            <a:off x="955588" y="114928"/>
            <a:ext cx="9119287" cy="400110"/>
          </a:xfrm>
          <a:prstGeom prst="rect">
            <a:avLst/>
          </a:prstGeom>
          <a:noFill/>
        </p:spPr>
        <p:txBody>
          <a:bodyPr wrap="square" rtlCol="0">
            <a:spAutoFit/>
          </a:bodyPr>
          <a:lstStyle/>
          <a:p>
            <a:r>
              <a:rPr lang="fr-BE" sz="2000" dirty="0">
                <a:latin typeface="Malayalam MN" pitchFamily="2" charset="0"/>
                <a:cs typeface="Malayalam MN" pitchFamily="2" charset="0"/>
              </a:rPr>
              <a:t>ARCH3271-1	 </a:t>
            </a:r>
            <a:r>
              <a:rPr lang="fr-BE" sz="2000" b="1" dirty="0">
                <a:latin typeface="Malayalam MN" pitchFamily="2" charset="0"/>
                <a:cs typeface="Malayalam MN" pitchFamily="2" charset="0"/>
              </a:rPr>
              <a:t>Introduction à la recherche scientifique</a:t>
            </a:r>
          </a:p>
        </p:txBody>
      </p:sp>
      <p:sp>
        <p:nvSpPr>
          <p:cNvPr id="9" name="ZoneTexte 8">
            <a:extLst>
              <a:ext uri="{FF2B5EF4-FFF2-40B4-BE49-F238E27FC236}">
                <a16:creationId xmlns:a16="http://schemas.microsoft.com/office/drawing/2014/main" id="{99DE5774-B6CF-2057-9A60-C431D3825F2F}"/>
              </a:ext>
            </a:extLst>
          </p:cNvPr>
          <p:cNvSpPr txBox="1"/>
          <p:nvPr/>
        </p:nvSpPr>
        <p:spPr>
          <a:xfrm>
            <a:off x="1877766" y="5796699"/>
            <a:ext cx="9231647" cy="523220"/>
          </a:xfrm>
          <a:prstGeom prst="rect">
            <a:avLst/>
          </a:prstGeom>
          <a:noFill/>
        </p:spPr>
        <p:txBody>
          <a:bodyPr wrap="square">
            <a:spAutoFit/>
          </a:bodyPr>
          <a:lstStyle/>
          <a:p>
            <a:r>
              <a:rPr lang="fr-BE" sz="1400" dirty="0">
                <a:latin typeface="Avenir Book" panose="02000503020000020003" pitchFamily="2" charset="0"/>
              </a:rPr>
              <a:t>Image </a:t>
            </a:r>
            <a:r>
              <a:rPr lang="fr-BE" sz="1400" dirty="0" err="1">
                <a:latin typeface="Avenir Book" panose="02000503020000020003" pitchFamily="2" charset="0"/>
              </a:rPr>
              <a:t>generated</a:t>
            </a:r>
            <a:r>
              <a:rPr lang="fr-BE" sz="1400" dirty="0">
                <a:latin typeface="Avenir Book" panose="02000503020000020003" pitchFamily="2" charset="0"/>
              </a:rPr>
              <a:t> by DALL·E, </a:t>
            </a:r>
            <a:r>
              <a:rPr lang="fr-BE" sz="1400" dirty="0" err="1">
                <a:latin typeface="Avenir Book" panose="02000503020000020003" pitchFamily="2" charset="0"/>
              </a:rPr>
              <a:t>OpenAI's</a:t>
            </a:r>
            <a:r>
              <a:rPr lang="fr-BE" sz="1400" dirty="0">
                <a:latin typeface="Avenir Book" panose="02000503020000020003" pitchFamily="2" charset="0"/>
              </a:rPr>
              <a:t> </a:t>
            </a:r>
            <a:r>
              <a:rPr lang="fr-BE" sz="1400" dirty="0" err="1">
                <a:latin typeface="Avenir Book" panose="02000503020000020003" pitchFamily="2" charset="0"/>
              </a:rPr>
              <a:t>text</a:t>
            </a:r>
            <a:r>
              <a:rPr lang="fr-BE" sz="1400" dirty="0">
                <a:latin typeface="Avenir Book" panose="02000503020000020003" pitchFamily="2" charset="0"/>
              </a:rPr>
              <a:t>-to-image model, on the 26/02/2024. </a:t>
            </a:r>
            <a:r>
              <a:rPr lang="fr-BE" sz="1400" dirty="0" err="1">
                <a:latin typeface="Avenir Book" panose="02000503020000020003" pitchFamily="2" charset="0"/>
              </a:rPr>
              <a:t>Designed</a:t>
            </a:r>
            <a:r>
              <a:rPr lang="fr-BE" sz="1400" dirty="0">
                <a:latin typeface="Avenir Book" panose="02000503020000020003" pitchFamily="2" charset="0"/>
              </a:rPr>
              <a:t> to </a:t>
            </a:r>
            <a:r>
              <a:rPr lang="fr-BE" sz="1400" dirty="0" err="1">
                <a:latin typeface="Avenir Book" panose="02000503020000020003" pitchFamily="2" charset="0"/>
              </a:rPr>
              <a:t>illustrate</a:t>
            </a:r>
            <a:r>
              <a:rPr lang="fr-BE" sz="1400" dirty="0">
                <a:latin typeface="Avenir Book" panose="02000503020000020003" pitchFamily="2" charset="0"/>
              </a:rPr>
              <a:t> 'The </a:t>
            </a:r>
            <a:r>
              <a:rPr lang="fr-BE" sz="1400" dirty="0" err="1">
                <a:latin typeface="Avenir Book" panose="02000503020000020003" pitchFamily="2" charset="0"/>
              </a:rPr>
              <a:t>Wizard</a:t>
            </a:r>
            <a:r>
              <a:rPr lang="fr-BE" sz="1400" dirty="0">
                <a:latin typeface="Avenir Book" panose="02000503020000020003" pitchFamily="2" charset="0"/>
              </a:rPr>
              <a:t> of Oz' </a:t>
            </a:r>
            <a:r>
              <a:rPr lang="fr-BE" sz="1400" dirty="0" err="1">
                <a:latin typeface="Avenir Book" panose="02000503020000020003" pitchFamily="2" charset="0"/>
              </a:rPr>
              <a:t>themes</a:t>
            </a:r>
            <a:r>
              <a:rPr lang="fr-BE" sz="1400" dirty="0">
                <a:latin typeface="Avenir Book" panose="02000503020000020003" pitchFamily="2" charset="0"/>
              </a:rPr>
              <a:t>, </a:t>
            </a:r>
            <a:r>
              <a:rPr lang="fr-BE" sz="1400" dirty="0" err="1">
                <a:latin typeface="Avenir Book" panose="02000503020000020003" pitchFamily="2" charset="0"/>
              </a:rPr>
              <a:t>based</a:t>
            </a:r>
            <a:r>
              <a:rPr lang="fr-BE" sz="1400" dirty="0">
                <a:latin typeface="Avenir Book" panose="02000503020000020003" pitchFamily="2" charset="0"/>
              </a:rPr>
              <a:t> on a prompt </a:t>
            </a:r>
            <a:r>
              <a:rPr lang="fr-BE" sz="1400" dirty="0" err="1">
                <a:latin typeface="Avenir Book" panose="02000503020000020003" pitchFamily="2" charset="0"/>
              </a:rPr>
              <a:t>provided</a:t>
            </a:r>
            <a:r>
              <a:rPr lang="fr-BE" sz="1400" dirty="0">
                <a:latin typeface="Avenir Book" panose="02000503020000020003" pitchFamily="2" charset="0"/>
              </a:rPr>
              <a:t> by the </a:t>
            </a:r>
            <a:r>
              <a:rPr lang="fr-BE" sz="1400" dirty="0" err="1">
                <a:latin typeface="Avenir Book" panose="02000503020000020003" pitchFamily="2" charset="0"/>
              </a:rPr>
              <a:t>author</a:t>
            </a:r>
            <a:r>
              <a:rPr lang="fr-BE" sz="1400" dirty="0">
                <a:latin typeface="Avenir Book" panose="02000503020000020003" pitchFamily="2" charset="0"/>
              </a:rPr>
              <a:t>.</a:t>
            </a:r>
            <a:endParaRPr lang="fr-FR" sz="1400" dirty="0">
              <a:latin typeface="Avenir Book" panose="02000503020000020003" pitchFamily="2" charset="0"/>
            </a:endParaRPr>
          </a:p>
        </p:txBody>
      </p:sp>
      <p:pic>
        <p:nvPicPr>
          <p:cNvPr id="11" name="Image 10">
            <a:extLst>
              <a:ext uri="{FF2B5EF4-FFF2-40B4-BE49-F238E27FC236}">
                <a16:creationId xmlns:a16="http://schemas.microsoft.com/office/drawing/2014/main" id="{F28A0AB7-1D71-B54B-C87C-23AF92A4BDEF}"/>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Lst>
          </a:blip>
          <a:stretch>
            <a:fillRect/>
          </a:stretch>
        </p:blipFill>
        <p:spPr>
          <a:xfrm>
            <a:off x="1928902" y="515038"/>
            <a:ext cx="9180511" cy="5246006"/>
          </a:xfrm>
          <a:prstGeom prst="rect">
            <a:avLst/>
          </a:prstGeom>
        </p:spPr>
      </p:pic>
    </p:spTree>
    <p:extLst>
      <p:ext uri="{BB962C8B-B14F-4D97-AF65-F5344CB8AC3E}">
        <p14:creationId xmlns:p14="http://schemas.microsoft.com/office/powerpoint/2010/main" val="1691034177"/>
      </p:ext>
    </p:extLst>
  </p:cSld>
  <p:clrMapOvr>
    <a:masterClrMapping/>
  </p:clrMapOvr>
  <mc:AlternateContent xmlns:mc="http://schemas.openxmlformats.org/markup-compatibility/2006" xmlns:p14="http://schemas.microsoft.com/office/powerpoint/2010/main">
    <mc:Choice Requires="p14">
      <p:transition spd="slow">
        <p:pull/>
      </p:transition>
    </mc:Choice>
    <mc:Fallback xmlns:a14="http://schemas.microsoft.com/office/drawing/2010/main" xmlns:m="http://schemas.openxmlformats.org/officeDocument/2006/math"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4" name="persona1.tiff" descr="persona1.tiff"/>
          <p:cNvPicPr>
            <a:picLocks noChangeAspect="1"/>
          </p:cNvPicPr>
          <p:nvPr/>
        </p:nvPicPr>
        <p:blipFill>
          <a:blip r:embed="rId3"/>
          <a:stretch>
            <a:fillRect/>
          </a:stretch>
        </p:blipFill>
        <p:spPr>
          <a:xfrm>
            <a:off x="2497336" y="1197608"/>
            <a:ext cx="2750344" cy="4251753"/>
          </a:xfrm>
          <a:prstGeom prst="rect">
            <a:avLst/>
          </a:prstGeom>
          <a:ln w="12700">
            <a:miter lim="400000"/>
          </a:ln>
          <a:effectLst>
            <a:outerShdw blurRad="165100" dist="190500" dir="2340000" rotWithShape="0">
              <a:srgbClr val="000000">
                <a:alpha val="51000"/>
              </a:srgbClr>
            </a:outerShdw>
          </a:effectLst>
        </p:spPr>
      </p:pic>
      <p:pic>
        <p:nvPicPr>
          <p:cNvPr id="365" name="persona2.png" descr="persona2.png"/>
          <p:cNvPicPr>
            <a:picLocks noChangeAspect="1"/>
          </p:cNvPicPr>
          <p:nvPr/>
        </p:nvPicPr>
        <p:blipFill>
          <a:blip r:embed="rId4"/>
          <a:stretch>
            <a:fillRect/>
          </a:stretch>
        </p:blipFill>
        <p:spPr>
          <a:xfrm rot="488873">
            <a:off x="7564774" y="1024700"/>
            <a:ext cx="3493602" cy="4241602"/>
          </a:xfrm>
          <a:prstGeom prst="rect">
            <a:avLst/>
          </a:prstGeom>
          <a:ln w="12700">
            <a:miter lim="400000"/>
          </a:ln>
          <a:effectLst>
            <a:outerShdw blurRad="165100" dist="190500" dir="2340000" rotWithShape="0">
              <a:srgbClr val="000000">
                <a:alpha val="51000"/>
              </a:srgbClr>
            </a:outerShdw>
          </a:effectLst>
        </p:spPr>
      </p:pic>
      <p:pic>
        <p:nvPicPr>
          <p:cNvPr id="366" name="persona3.jpg" descr="persona3.jpg"/>
          <p:cNvPicPr>
            <a:picLocks noChangeAspect="1"/>
          </p:cNvPicPr>
          <p:nvPr/>
        </p:nvPicPr>
        <p:blipFill>
          <a:blip r:embed="rId5"/>
          <a:stretch>
            <a:fillRect/>
          </a:stretch>
        </p:blipFill>
        <p:spPr>
          <a:xfrm>
            <a:off x="4546699" y="2830950"/>
            <a:ext cx="4241602" cy="3170040"/>
          </a:xfrm>
          <a:prstGeom prst="rect">
            <a:avLst/>
          </a:prstGeom>
          <a:ln w="12700">
            <a:miter lim="400000"/>
          </a:ln>
          <a:effectLst>
            <a:outerShdw blurRad="165100" dist="190500" dir="2340000" rotWithShape="0">
              <a:srgbClr val="000000">
                <a:alpha val="51000"/>
              </a:srgbClr>
            </a:outerShdw>
          </a:effectLst>
        </p:spPr>
      </p:pic>
      <p:sp>
        <p:nvSpPr>
          <p:cNvPr id="4" name="ZoneTexte 3">
            <a:extLst>
              <a:ext uri="{FF2B5EF4-FFF2-40B4-BE49-F238E27FC236}">
                <a16:creationId xmlns:a16="http://schemas.microsoft.com/office/drawing/2014/main" id="{6D1162A9-80CA-4500-5704-C5E64DEA68D8}"/>
              </a:ext>
            </a:extLst>
          </p:cNvPr>
          <p:cNvSpPr txBox="1"/>
          <p:nvPr/>
        </p:nvSpPr>
        <p:spPr>
          <a:xfrm>
            <a:off x="955588" y="114928"/>
            <a:ext cx="9119287" cy="400110"/>
          </a:xfrm>
          <a:prstGeom prst="rect">
            <a:avLst/>
          </a:prstGeom>
          <a:noFill/>
        </p:spPr>
        <p:txBody>
          <a:bodyPr wrap="square" rtlCol="0">
            <a:spAutoFit/>
          </a:bodyPr>
          <a:lstStyle/>
          <a:p>
            <a:r>
              <a:rPr lang="fr-BE" sz="2000" dirty="0">
                <a:latin typeface="Malayalam MN" pitchFamily="2" charset="0"/>
                <a:cs typeface="Malayalam MN" pitchFamily="2" charset="0"/>
              </a:rPr>
              <a:t>ARCH3271-1	 </a:t>
            </a:r>
            <a:r>
              <a:rPr lang="fr-BE" sz="2000" b="1" dirty="0">
                <a:latin typeface="Malayalam MN" pitchFamily="2" charset="0"/>
                <a:cs typeface="Malayalam MN" pitchFamily="2" charset="0"/>
              </a:rPr>
              <a:t>Introduction à la recherche scientifique</a:t>
            </a:r>
          </a:p>
        </p:txBody>
      </p:sp>
      <p:sp>
        <p:nvSpPr>
          <p:cNvPr id="5" name="ZoneTexte 4">
            <a:extLst>
              <a:ext uri="{FF2B5EF4-FFF2-40B4-BE49-F238E27FC236}">
                <a16:creationId xmlns:a16="http://schemas.microsoft.com/office/drawing/2014/main" id="{417D968B-CFAB-182C-02B5-272A97542091}"/>
              </a:ext>
            </a:extLst>
          </p:cNvPr>
          <p:cNvSpPr txBox="1"/>
          <p:nvPr/>
        </p:nvSpPr>
        <p:spPr>
          <a:xfrm>
            <a:off x="955588" y="832535"/>
            <a:ext cx="1307089" cy="400110"/>
          </a:xfrm>
          <a:prstGeom prst="rect">
            <a:avLst/>
          </a:prstGeom>
          <a:noFill/>
        </p:spPr>
        <p:txBody>
          <a:bodyPr wrap="none" rtlCol="0">
            <a:spAutoFit/>
          </a:bodyPr>
          <a:lstStyle>
            <a:defPPr>
              <a:defRPr lang="fr-FR"/>
            </a:defPPr>
            <a:lvl1pPr>
              <a:defRPr sz="2000" b="1">
                <a:latin typeface="Malayalam MN" pitchFamily="2" charset="0"/>
                <a:cs typeface="Malayalam MN" pitchFamily="2" charset="0"/>
              </a:defRPr>
            </a:lvl1pPr>
          </a:lstStyle>
          <a:p>
            <a:r>
              <a:rPr lang="fr-BE" dirty="0" err="1"/>
              <a:t>Personas</a:t>
            </a:r>
            <a:endParaRPr lang="fr-BE" dirty="0"/>
          </a:p>
        </p:txBody>
      </p:sp>
      <p:sp>
        <p:nvSpPr>
          <p:cNvPr id="7" name="ZoneTexte 6">
            <a:extLst>
              <a:ext uri="{FF2B5EF4-FFF2-40B4-BE49-F238E27FC236}">
                <a16:creationId xmlns:a16="http://schemas.microsoft.com/office/drawing/2014/main" id="{0B279F1C-3901-E6FD-93C0-29B1CEDB5261}"/>
              </a:ext>
            </a:extLst>
          </p:cNvPr>
          <p:cNvSpPr txBox="1"/>
          <p:nvPr/>
        </p:nvSpPr>
        <p:spPr>
          <a:xfrm>
            <a:off x="573044" y="6284489"/>
            <a:ext cx="11045912" cy="523220"/>
          </a:xfrm>
          <a:prstGeom prst="rect">
            <a:avLst/>
          </a:prstGeom>
          <a:noFill/>
        </p:spPr>
        <p:txBody>
          <a:bodyPr wrap="square">
            <a:spAutoFit/>
          </a:bodyPr>
          <a:lstStyle/>
          <a:p>
            <a:r>
              <a:rPr lang="fr-BE" sz="1400" dirty="0" err="1">
                <a:latin typeface="Avenir Book" panose="02000503020000020003" pitchFamily="2" charset="0"/>
              </a:rPr>
              <a:t>Elsen</a:t>
            </a:r>
            <a:r>
              <a:rPr lang="fr-BE" sz="1400" dirty="0">
                <a:latin typeface="Avenir Book" panose="02000503020000020003" pitchFamily="2" charset="0"/>
              </a:rPr>
              <a:t>, C. (2024, Février). Démarches centrées usagers en architecture et ingénierie [Diapositives de présentation]. Bloc 2 du cursus ingénierie architecturale, Faculté des Sciences Appliquées, Université de Liège.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D3FB1BDF-F48B-EA1D-8E8E-D183F4AFDF93}"/>
              </a:ext>
            </a:extLst>
          </p:cNvPr>
          <p:cNvSpPr txBox="1"/>
          <p:nvPr/>
        </p:nvSpPr>
        <p:spPr>
          <a:xfrm>
            <a:off x="955588" y="114928"/>
            <a:ext cx="9119287" cy="400110"/>
          </a:xfrm>
          <a:prstGeom prst="rect">
            <a:avLst/>
          </a:prstGeom>
          <a:noFill/>
        </p:spPr>
        <p:txBody>
          <a:bodyPr wrap="square" rtlCol="0">
            <a:spAutoFit/>
          </a:bodyPr>
          <a:lstStyle/>
          <a:p>
            <a:r>
              <a:rPr lang="fr-BE" sz="2000" dirty="0">
                <a:latin typeface="Malayalam MN" pitchFamily="2" charset="0"/>
                <a:cs typeface="Malayalam MN" pitchFamily="2" charset="0"/>
              </a:rPr>
              <a:t>ARCH3271-1	 </a:t>
            </a:r>
            <a:r>
              <a:rPr lang="fr-BE" sz="2000" b="1" dirty="0">
                <a:latin typeface="Malayalam MN" pitchFamily="2" charset="0"/>
                <a:cs typeface="Malayalam MN" pitchFamily="2" charset="0"/>
              </a:rPr>
              <a:t>Introduction à la recherche scientifique</a:t>
            </a:r>
          </a:p>
        </p:txBody>
      </p:sp>
      <p:sp>
        <p:nvSpPr>
          <p:cNvPr id="2" name="ZoneTexte 1">
            <a:extLst>
              <a:ext uri="{FF2B5EF4-FFF2-40B4-BE49-F238E27FC236}">
                <a16:creationId xmlns:a16="http://schemas.microsoft.com/office/drawing/2014/main" id="{C9DC9898-4BC8-1D5D-3269-699BD097C98B}"/>
              </a:ext>
            </a:extLst>
          </p:cNvPr>
          <p:cNvSpPr txBox="1"/>
          <p:nvPr/>
        </p:nvSpPr>
        <p:spPr>
          <a:xfrm>
            <a:off x="955588" y="6404518"/>
            <a:ext cx="9119287" cy="338554"/>
          </a:xfrm>
          <a:prstGeom prst="rect">
            <a:avLst/>
          </a:prstGeom>
          <a:noFill/>
        </p:spPr>
        <p:txBody>
          <a:bodyPr wrap="square" rtlCol="0">
            <a:spAutoFit/>
          </a:bodyPr>
          <a:lstStyle>
            <a:defPPr>
              <a:defRPr lang="fr-FR"/>
            </a:defPPr>
            <a:lvl1pPr>
              <a:defRPr>
                <a:latin typeface="Malayalam MN" pitchFamily="2" charset="0"/>
                <a:cs typeface="Malayalam MN" pitchFamily="2" charset="0"/>
              </a:defRPr>
            </a:lvl1pPr>
          </a:lstStyle>
          <a:p>
            <a:r>
              <a:rPr lang="fr-BE" sz="1600" dirty="0"/>
              <a:t>2023-2024 				Audrey Mertens</a:t>
            </a:r>
          </a:p>
        </p:txBody>
      </p:sp>
      <p:sp>
        <p:nvSpPr>
          <p:cNvPr id="3" name="Espace réservé du numéro de diapositive 2">
            <a:extLst>
              <a:ext uri="{FF2B5EF4-FFF2-40B4-BE49-F238E27FC236}">
                <a16:creationId xmlns:a16="http://schemas.microsoft.com/office/drawing/2014/main" id="{647F3CBB-724D-8C7D-58D0-864822449DE8}"/>
              </a:ext>
            </a:extLst>
          </p:cNvPr>
          <p:cNvSpPr>
            <a:spLocks noGrp="1"/>
          </p:cNvSpPr>
          <p:nvPr>
            <p:ph type="sldNum" sz="quarter" idx="12"/>
          </p:nvPr>
        </p:nvSpPr>
        <p:spPr>
          <a:xfrm>
            <a:off x="8493212" y="6391232"/>
            <a:ext cx="2743200" cy="365125"/>
          </a:xfrm>
        </p:spPr>
        <p:txBody>
          <a:bodyPr/>
          <a:lstStyle/>
          <a:p>
            <a:fld id="{84F8470E-1EF3-B84B-AA66-9B61FC5CCA84}" type="slidenum">
              <a:rPr lang="fr-FR" sz="1600" b="1" smtClean="0">
                <a:solidFill>
                  <a:schemeClr val="tx1"/>
                </a:solidFill>
                <a:latin typeface="Malayalam MN" pitchFamily="2" charset="0"/>
                <a:cs typeface="Malayalam MN" pitchFamily="2" charset="0"/>
              </a:rPr>
              <a:t>2</a:t>
            </a:fld>
            <a:endParaRPr lang="fr-FR" b="1" dirty="0">
              <a:solidFill>
                <a:schemeClr val="tx1"/>
              </a:solidFill>
              <a:latin typeface="Malayalam MN" pitchFamily="2" charset="0"/>
              <a:cs typeface="Malayalam MN" pitchFamily="2" charset="0"/>
            </a:endParaRPr>
          </a:p>
        </p:txBody>
      </p:sp>
      <p:sp>
        <p:nvSpPr>
          <p:cNvPr id="4" name="ZoneTexte 3">
            <a:extLst>
              <a:ext uri="{FF2B5EF4-FFF2-40B4-BE49-F238E27FC236}">
                <a16:creationId xmlns:a16="http://schemas.microsoft.com/office/drawing/2014/main" id="{9762918E-719E-E107-4916-5C847F91C21D}"/>
              </a:ext>
            </a:extLst>
          </p:cNvPr>
          <p:cNvSpPr txBox="1"/>
          <p:nvPr/>
        </p:nvSpPr>
        <p:spPr>
          <a:xfrm>
            <a:off x="955588" y="2844225"/>
            <a:ext cx="9119287" cy="584775"/>
          </a:xfrm>
          <a:prstGeom prst="rect">
            <a:avLst/>
          </a:prstGeom>
          <a:noFill/>
        </p:spPr>
        <p:txBody>
          <a:bodyPr wrap="square" rtlCol="0">
            <a:spAutoFit/>
          </a:bodyPr>
          <a:lstStyle/>
          <a:p>
            <a:r>
              <a:rPr lang="fr-BE" sz="3200" b="1" dirty="0">
                <a:latin typeface="Malayalam MN" pitchFamily="2" charset="0"/>
                <a:cs typeface="Malayalam MN" pitchFamily="2" charset="0"/>
              </a:rPr>
              <a:t>Pourquoi on fait de la recherche?</a:t>
            </a:r>
          </a:p>
        </p:txBody>
      </p:sp>
    </p:spTree>
    <p:extLst>
      <p:ext uri="{BB962C8B-B14F-4D97-AF65-F5344CB8AC3E}">
        <p14:creationId xmlns:p14="http://schemas.microsoft.com/office/powerpoint/2010/main" val="34975975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647F3CBB-724D-8C7D-58D0-864822449DE8}"/>
              </a:ext>
            </a:extLst>
          </p:cNvPr>
          <p:cNvSpPr>
            <a:spLocks noGrp="1"/>
          </p:cNvSpPr>
          <p:nvPr>
            <p:ph type="sldNum" sz="quarter" idx="12"/>
          </p:nvPr>
        </p:nvSpPr>
        <p:spPr>
          <a:xfrm>
            <a:off x="8493212" y="6391232"/>
            <a:ext cx="2743200" cy="365125"/>
          </a:xfrm>
        </p:spPr>
        <p:txBody>
          <a:bodyPr/>
          <a:lstStyle/>
          <a:p>
            <a:fld id="{84F8470E-1EF3-B84B-AA66-9B61FC5CCA84}" type="slidenum">
              <a:rPr lang="fr-FR" sz="1600" b="1" smtClean="0">
                <a:solidFill>
                  <a:schemeClr val="tx1"/>
                </a:solidFill>
                <a:latin typeface="Malayalam MN" pitchFamily="2" charset="0"/>
                <a:cs typeface="Malayalam MN" pitchFamily="2" charset="0"/>
              </a:rPr>
              <a:t>20</a:t>
            </a:fld>
            <a:endParaRPr lang="fr-FR" b="1" dirty="0">
              <a:solidFill>
                <a:schemeClr val="tx1"/>
              </a:solidFill>
              <a:latin typeface="Malayalam MN" pitchFamily="2" charset="0"/>
              <a:cs typeface="Malayalam MN" pitchFamily="2" charset="0"/>
            </a:endParaRPr>
          </a:p>
        </p:txBody>
      </p:sp>
      <p:sp>
        <p:nvSpPr>
          <p:cNvPr id="6" name="ZoneTexte 5">
            <a:extLst>
              <a:ext uri="{FF2B5EF4-FFF2-40B4-BE49-F238E27FC236}">
                <a16:creationId xmlns:a16="http://schemas.microsoft.com/office/drawing/2014/main" id="{0DBF58B9-EFB0-F50B-9C43-0AC9EABD0A21}"/>
              </a:ext>
            </a:extLst>
          </p:cNvPr>
          <p:cNvSpPr txBox="1"/>
          <p:nvPr/>
        </p:nvSpPr>
        <p:spPr>
          <a:xfrm>
            <a:off x="955588" y="6404518"/>
            <a:ext cx="9119287" cy="338554"/>
          </a:xfrm>
          <a:prstGeom prst="rect">
            <a:avLst/>
          </a:prstGeom>
          <a:noFill/>
        </p:spPr>
        <p:txBody>
          <a:bodyPr wrap="square" rtlCol="0">
            <a:spAutoFit/>
          </a:bodyPr>
          <a:lstStyle>
            <a:defPPr>
              <a:defRPr lang="fr-FR"/>
            </a:defPPr>
            <a:lvl1pPr>
              <a:defRPr>
                <a:latin typeface="Malayalam MN" pitchFamily="2" charset="0"/>
                <a:cs typeface="Malayalam MN" pitchFamily="2" charset="0"/>
              </a:defRPr>
            </a:lvl1pPr>
          </a:lstStyle>
          <a:p>
            <a:r>
              <a:rPr lang="fr-BE" sz="1600" dirty="0"/>
              <a:t>2023-2024 				Audrey Mertens</a:t>
            </a:r>
          </a:p>
        </p:txBody>
      </p:sp>
      <p:pic>
        <p:nvPicPr>
          <p:cNvPr id="2" name="IMG_1934.jpg" descr="IMG_1934.jpg">
            <a:extLst>
              <a:ext uri="{FF2B5EF4-FFF2-40B4-BE49-F238E27FC236}">
                <a16:creationId xmlns:a16="http://schemas.microsoft.com/office/drawing/2014/main" id="{653B555E-828C-3D6B-FF94-0A4518357A66}"/>
              </a:ext>
            </a:extLst>
          </p:cNvPr>
          <p:cNvPicPr>
            <a:picLocks noChangeAspect="1"/>
          </p:cNvPicPr>
          <p:nvPr/>
        </p:nvPicPr>
        <p:blipFill>
          <a:blip r:embed="rId3"/>
          <a:stretch>
            <a:fillRect/>
          </a:stretch>
        </p:blipFill>
        <p:spPr>
          <a:xfrm>
            <a:off x="3524250" y="-1"/>
            <a:ext cx="5143500" cy="6858001"/>
          </a:xfrm>
          <a:prstGeom prst="rect">
            <a:avLst/>
          </a:prstGeom>
          <a:ln w="12700">
            <a:miter lim="400000"/>
          </a:ln>
        </p:spPr>
      </p:pic>
      <p:sp>
        <p:nvSpPr>
          <p:cNvPr id="8" name="ZoneTexte 7">
            <a:extLst>
              <a:ext uri="{FF2B5EF4-FFF2-40B4-BE49-F238E27FC236}">
                <a16:creationId xmlns:a16="http://schemas.microsoft.com/office/drawing/2014/main" id="{0C61440E-42B4-1E69-1AAC-863FB3B6F2E2}"/>
              </a:ext>
            </a:extLst>
          </p:cNvPr>
          <p:cNvSpPr txBox="1"/>
          <p:nvPr/>
        </p:nvSpPr>
        <p:spPr>
          <a:xfrm>
            <a:off x="8856062" y="3121406"/>
            <a:ext cx="2902551" cy="1323439"/>
          </a:xfrm>
          <a:prstGeom prst="rect">
            <a:avLst/>
          </a:prstGeom>
          <a:noFill/>
        </p:spPr>
        <p:txBody>
          <a:bodyPr wrap="square" rtlCol="0">
            <a:spAutoFit/>
          </a:bodyPr>
          <a:lstStyle/>
          <a:p>
            <a:r>
              <a:rPr lang="fr-BE" sz="1600" b="1" dirty="0">
                <a:latin typeface="Avenir Book" panose="02000503020000020003" pitchFamily="2" charset="0"/>
              </a:rPr>
              <a:t>Workshop de </a:t>
            </a:r>
            <a:r>
              <a:rPr lang="fr-BE" sz="1600" b="1" dirty="0" err="1">
                <a:latin typeface="Avenir Book" panose="02000503020000020003" pitchFamily="2" charset="0"/>
              </a:rPr>
              <a:t>co-conception</a:t>
            </a:r>
            <a:r>
              <a:rPr lang="fr-BE" sz="1600" b="1" dirty="0">
                <a:latin typeface="Avenir Book" panose="02000503020000020003" pitchFamily="2" charset="0"/>
              </a:rPr>
              <a:t> ASBL CLIPS, </a:t>
            </a:r>
            <a:r>
              <a:rPr lang="fr-BE" sz="1600" b="1" dirty="0" err="1">
                <a:latin typeface="Avenir Book" panose="02000503020000020003" pitchFamily="2" charset="0"/>
              </a:rPr>
              <a:t>ULiège</a:t>
            </a:r>
            <a:r>
              <a:rPr lang="fr-BE" sz="1600" b="1" dirty="0">
                <a:latin typeface="Avenir Book" panose="02000503020000020003" pitchFamily="2" charset="0"/>
              </a:rPr>
              <a:t>, </a:t>
            </a:r>
            <a:br>
              <a:rPr lang="fr-BE" sz="1600" b="1" dirty="0">
                <a:latin typeface="Avenir Book" panose="02000503020000020003" pitchFamily="2" charset="0"/>
              </a:rPr>
            </a:br>
            <a:r>
              <a:rPr lang="fr-BE" sz="1600" b="1" dirty="0">
                <a:latin typeface="Avenir Book" panose="02000503020000020003" pitchFamily="2" charset="0"/>
              </a:rPr>
              <a:t>ESA St Luc</a:t>
            </a:r>
          </a:p>
          <a:p>
            <a:r>
              <a:rPr lang="fr-FR" sz="1600" b="1" dirty="0">
                <a:latin typeface="Avenir Book" panose="02000503020000020003" pitchFamily="2" charset="0"/>
              </a:rPr>
              <a:t>par </a:t>
            </a:r>
            <a:r>
              <a:rPr lang="nl-BE" sz="1600" b="1" dirty="0">
                <a:latin typeface="Avenir Book" panose="02000503020000020003" pitchFamily="2" charset="0"/>
              </a:rPr>
              <a:t>Elsen </a:t>
            </a:r>
            <a:r>
              <a:rPr lang="fr-BE" sz="1600" b="1" dirty="0">
                <a:latin typeface="Avenir Book" panose="02000503020000020003" pitchFamily="2" charset="0"/>
              </a:rPr>
              <a:t>(2024)</a:t>
            </a:r>
            <a:endParaRPr lang="fr-FR" sz="1600" b="1" dirty="0">
              <a:latin typeface="Avenir Book" panose="02000503020000020003" pitchFamily="2" charset="0"/>
            </a:endParaRPr>
          </a:p>
          <a:p>
            <a:r>
              <a:rPr lang="fr-FR" sz="1600" dirty="0">
                <a:latin typeface="Avenir Book" panose="02000503020000020003" pitchFamily="2" charset="0"/>
              </a:rPr>
              <a:t> </a:t>
            </a:r>
          </a:p>
        </p:txBody>
      </p:sp>
      <p:sp>
        <p:nvSpPr>
          <p:cNvPr id="9" name="ZoneTexte 8">
            <a:extLst>
              <a:ext uri="{FF2B5EF4-FFF2-40B4-BE49-F238E27FC236}">
                <a16:creationId xmlns:a16="http://schemas.microsoft.com/office/drawing/2014/main" id="{34C77508-C5CE-7611-914C-5E73A11D41D1}"/>
              </a:ext>
            </a:extLst>
          </p:cNvPr>
          <p:cNvSpPr txBox="1"/>
          <p:nvPr/>
        </p:nvSpPr>
        <p:spPr>
          <a:xfrm>
            <a:off x="8856062" y="4286960"/>
            <a:ext cx="3335938" cy="1600438"/>
          </a:xfrm>
          <a:prstGeom prst="rect">
            <a:avLst/>
          </a:prstGeom>
          <a:noFill/>
        </p:spPr>
        <p:txBody>
          <a:bodyPr wrap="square">
            <a:spAutoFit/>
          </a:bodyPr>
          <a:lstStyle/>
          <a:p>
            <a:r>
              <a:rPr lang="fr-BE" sz="1400" dirty="0" err="1">
                <a:latin typeface="Avenir Book" panose="02000503020000020003" pitchFamily="2" charset="0"/>
              </a:rPr>
              <a:t>Elsen</a:t>
            </a:r>
            <a:r>
              <a:rPr lang="fr-BE" sz="1400" dirty="0">
                <a:latin typeface="Avenir Book" panose="02000503020000020003" pitchFamily="2" charset="0"/>
              </a:rPr>
              <a:t>, C. (2024, Février). Démarches centrées usagers en architecture et ingénierie [Diapositives de présentation]. Bloc 2 du cursus ingénierie architecturale, Faculté des Sciences Appliquées, Université de Liège.</a:t>
            </a:r>
          </a:p>
        </p:txBody>
      </p:sp>
    </p:spTree>
    <p:extLst>
      <p:ext uri="{BB962C8B-B14F-4D97-AF65-F5344CB8AC3E}">
        <p14:creationId xmlns:p14="http://schemas.microsoft.com/office/powerpoint/2010/main" val="27393839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647F3CBB-724D-8C7D-58D0-864822449DE8}"/>
              </a:ext>
            </a:extLst>
          </p:cNvPr>
          <p:cNvSpPr>
            <a:spLocks noGrp="1"/>
          </p:cNvSpPr>
          <p:nvPr>
            <p:ph type="sldNum" sz="quarter" idx="12"/>
          </p:nvPr>
        </p:nvSpPr>
        <p:spPr>
          <a:xfrm>
            <a:off x="8493212" y="6391232"/>
            <a:ext cx="2743200" cy="365125"/>
          </a:xfrm>
        </p:spPr>
        <p:txBody>
          <a:bodyPr/>
          <a:lstStyle/>
          <a:p>
            <a:fld id="{84F8470E-1EF3-B84B-AA66-9B61FC5CCA84}" type="slidenum">
              <a:rPr lang="fr-FR" sz="1600" b="1" smtClean="0">
                <a:solidFill>
                  <a:schemeClr val="tx1"/>
                </a:solidFill>
                <a:latin typeface="Malayalam MN" pitchFamily="2" charset="0"/>
                <a:cs typeface="Malayalam MN" pitchFamily="2" charset="0"/>
              </a:rPr>
              <a:t>21</a:t>
            </a:fld>
            <a:endParaRPr lang="fr-FR" b="1" dirty="0">
              <a:solidFill>
                <a:schemeClr val="tx1"/>
              </a:solidFill>
              <a:latin typeface="Malayalam MN" pitchFamily="2" charset="0"/>
              <a:cs typeface="Malayalam MN" pitchFamily="2" charset="0"/>
            </a:endParaRPr>
          </a:p>
        </p:txBody>
      </p:sp>
      <p:sp>
        <p:nvSpPr>
          <p:cNvPr id="6" name="ZoneTexte 5">
            <a:extLst>
              <a:ext uri="{FF2B5EF4-FFF2-40B4-BE49-F238E27FC236}">
                <a16:creationId xmlns:a16="http://schemas.microsoft.com/office/drawing/2014/main" id="{0DBF58B9-EFB0-F50B-9C43-0AC9EABD0A21}"/>
              </a:ext>
            </a:extLst>
          </p:cNvPr>
          <p:cNvSpPr txBox="1"/>
          <p:nvPr/>
        </p:nvSpPr>
        <p:spPr>
          <a:xfrm>
            <a:off x="955588" y="6404518"/>
            <a:ext cx="9119287" cy="338554"/>
          </a:xfrm>
          <a:prstGeom prst="rect">
            <a:avLst/>
          </a:prstGeom>
          <a:noFill/>
        </p:spPr>
        <p:txBody>
          <a:bodyPr wrap="square" rtlCol="0">
            <a:spAutoFit/>
          </a:bodyPr>
          <a:lstStyle>
            <a:defPPr>
              <a:defRPr lang="fr-FR"/>
            </a:defPPr>
            <a:lvl1pPr>
              <a:defRPr>
                <a:latin typeface="Malayalam MN" pitchFamily="2" charset="0"/>
                <a:cs typeface="Malayalam MN" pitchFamily="2" charset="0"/>
              </a:defRPr>
            </a:lvl1pPr>
          </a:lstStyle>
          <a:p>
            <a:r>
              <a:rPr lang="fr-BE" sz="1600" dirty="0"/>
              <a:t>2023-2024 				Audrey Mertens</a:t>
            </a:r>
          </a:p>
        </p:txBody>
      </p:sp>
      <p:sp>
        <p:nvSpPr>
          <p:cNvPr id="4" name="ZoneTexte 3">
            <a:extLst>
              <a:ext uri="{FF2B5EF4-FFF2-40B4-BE49-F238E27FC236}">
                <a16:creationId xmlns:a16="http://schemas.microsoft.com/office/drawing/2014/main" id="{F116A3EA-8D8F-3230-D9F0-5E2EC0C0BE87}"/>
              </a:ext>
            </a:extLst>
          </p:cNvPr>
          <p:cNvSpPr txBox="1"/>
          <p:nvPr/>
        </p:nvSpPr>
        <p:spPr>
          <a:xfrm>
            <a:off x="955588" y="114928"/>
            <a:ext cx="9119287" cy="400110"/>
          </a:xfrm>
          <a:prstGeom prst="rect">
            <a:avLst/>
          </a:prstGeom>
          <a:noFill/>
        </p:spPr>
        <p:txBody>
          <a:bodyPr wrap="square" rtlCol="0">
            <a:spAutoFit/>
          </a:bodyPr>
          <a:lstStyle/>
          <a:p>
            <a:r>
              <a:rPr lang="fr-BE" sz="2000" dirty="0">
                <a:latin typeface="Malayalam MN" pitchFamily="2" charset="0"/>
                <a:cs typeface="Malayalam MN" pitchFamily="2" charset="0"/>
              </a:rPr>
              <a:t>ARCH3271-1	 </a:t>
            </a:r>
            <a:r>
              <a:rPr lang="fr-BE" sz="2000" b="1" dirty="0">
                <a:latin typeface="Malayalam MN" pitchFamily="2" charset="0"/>
                <a:cs typeface="Malayalam MN" pitchFamily="2" charset="0"/>
              </a:rPr>
              <a:t>Introduction à la recherche scientifique</a:t>
            </a:r>
          </a:p>
        </p:txBody>
      </p:sp>
      <p:sp>
        <p:nvSpPr>
          <p:cNvPr id="5" name="ZoneTexte 4">
            <a:extLst>
              <a:ext uri="{FF2B5EF4-FFF2-40B4-BE49-F238E27FC236}">
                <a16:creationId xmlns:a16="http://schemas.microsoft.com/office/drawing/2014/main" id="{05E969B4-DE49-4172-4163-1FF173E9F49D}"/>
              </a:ext>
            </a:extLst>
          </p:cNvPr>
          <p:cNvSpPr txBox="1"/>
          <p:nvPr/>
        </p:nvSpPr>
        <p:spPr>
          <a:xfrm>
            <a:off x="955588" y="2844225"/>
            <a:ext cx="10002925" cy="584775"/>
          </a:xfrm>
          <a:prstGeom prst="rect">
            <a:avLst/>
          </a:prstGeom>
          <a:noFill/>
        </p:spPr>
        <p:txBody>
          <a:bodyPr wrap="square" rtlCol="0">
            <a:spAutoFit/>
          </a:bodyPr>
          <a:lstStyle/>
          <a:p>
            <a:r>
              <a:rPr lang="fr-BE" sz="3200" b="1" dirty="0">
                <a:latin typeface="Malayalam MN" pitchFamily="2" charset="0"/>
                <a:cs typeface="Malayalam MN" pitchFamily="2" charset="0"/>
              </a:rPr>
              <a:t>Comment réaliser un guide/une grille d’entretien?</a:t>
            </a:r>
          </a:p>
        </p:txBody>
      </p:sp>
      <p:sp>
        <p:nvSpPr>
          <p:cNvPr id="2" name="ZoneTexte 1">
            <a:extLst>
              <a:ext uri="{FF2B5EF4-FFF2-40B4-BE49-F238E27FC236}">
                <a16:creationId xmlns:a16="http://schemas.microsoft.com/office/drawing/2014/main" id="{BC7A6CA3-89BE-450E-CA0F-1393A5365945}"/>
              </a:ext>
            </a:extLst>
          </p:cNvPr>
          <p:cNvSpPr txBox="1"/>
          <p:nvPr/>
        </p:nvSpPr>
        <p:spPr>
          <a:xfrm>
            <a:off x="955588" y="3365432"/>
            <a:ext cx="8329869" cy="471924"/>
          </a:xfrm>
          <a:prstGeom prst="rect">
            <a:avLst/>
          </a:prstGeom>
          <a:noFill/>
        </p:spPr>
        <p:txBody>
          <a:bodyPr wrap="square">
            <a:spAutoFit/>
          </a:bodyPr>
          <a:lstStyle/>
          <a:p>
            <a:pPr>
              <a:lnSpc>
                <a:spcPct val="150000"/>
              </a:lnSpc>
            </a:pPr>
            <a:r>
              <a:rPr lang="fr-BE" sz="1800" b="1" kern="100" dirty="0">
                <a:effectLst/>
                <a:latin typeface="Avenir Book" panose="02000503020000020003" pitchFamily="2" charset="0"/>
                <a:ea typeface="Menlo" panose="020B0609030804020204" pitchFamily="49" charset="0"/>
                <a:cs typeface="Menlo" panose="020B0609030804020204" pitchFamily="49" charset="0"/>
              </a:rPr>
              <a:t>Mini-activité seul puis par 2-3</a:t>
            </a:r>
            <a:endParaRPr lang="fr-BE" sz="1800" kern="100" dirty="0">
              <a:effectLst/>
              <a:latin typeface="Avenir Book" panose="02000503020000020003" pitchFamily="2"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748531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D3FB1BDF-F48B-EA1D-8E8E-D183F4AFDF93}"/>
              </a:ext>
            </a:extLst>
          </p:cNvPr>
          <p:cNvSpPr txBox="1"/>
          <p:nvPr/>
        </p:nvSpPr>
        <p:spPr>
          <a:xfrm>
            <a:off x="955588" y="114928"/>
            <a:ext cx="9119287" cy="400110"/>
          </a:xfrm>
          <a:prstGeom prst="rect">
            <a:avLst/>
          </a:prstGeom>
          <a:noFill/>
        </p:spPr>
        <p:txBody>
          <a:bodyPr wrap="square" rtlCol="0">
            <a:spAutoFit/>
          </a:bodyPr>
          <a:lstStyle/>
          <a:p>
            <a:r>
              <a:rPr lang="fr-BE" sz="2000" dirty="0">
                <a:latin typeface="Malayalam MN" pitchFamily="2" charset="0"/>
                <a:cs typeface="Malayalam MN" pitchFamily="2" charset="0"/>
              </a:rPr>
              <a:t>ARCH3271-1	 </a:t>
            </a:r>
            <a:r>
              <a:rPr lang="fr-BE" sz="2000" b="1" dirty="0">
                <a:latin typeface="Malayalam MN" pitchFamily="2" charset="0"/>
                <a:cs typeface="Malayalam MN" pitchFamily="2" charset="0"/>
              </a:rPr>
              <a:t>Introduction à la recherche scientifique</a:t>
            </a:r>
          </a:p>
        </p:txBody>
      </p:sp>
      <p:sp>
        <p:nvSpPr>
          <p:cNvPr id="3" name="Espace réservé du numéro de diapositive 2">
            <a:extLst>
              <a:ext uri="{FF2B5EF4-FFF2-40B4-BE49-F238E27FC236}">
                <a16:creationId xmlns:a16="http://schemas.microsoft.com/office/drawing/2014/main" id="{647F3CBB-724D-8C7D-58D0-864822449DE8}"/>
              </a:ext>
            </a:extLst>
          </p:cNvPr>
          <p:cNvSpPr>
            <a:spLocks noGrp="1"/>
          </p:cNvSpPr>
          <p:nvPr>
            <p:ph type="sldNum" sz="quarter" idx="12"/>
          </p:nvPr>
        </p:nvSpPr>
        <p:spPr>
          <a:xfrm>
            <a:off x="8493212" y="6391232"/>
            <a:ext cx="2743200" cy="365125"/>
          </a:xfrm>
        </p:spPr>
        <p:txBody>
          <a:bodyPr/>
          <a:lstStyle/>
          <a:p>
            <a:fld id="{84F8470E-1EF3-B84B-AA66-9B61FC5CCA84}" type="slidenum">
              <a:rPr lang="fr-FR" sz="1600" b="1" smtClean="0">
                <a:solidFill>
                  <a:schemeClr val="tx1"/>
                </a:solidFill>
                <a:latin typeface="Malayalam MN" pitchFamily="2" charset="0"/>
                <a:cs typeface="Malayalam MN" pitchFamily="2" charset="0"/>
              </a:rPr>
              <a:t>22</a:t>
            </a:fld>
            <a:endParaRPr lang="fr-FR" b="1" dirty="0">
              <a:solidFill>
                <a:schemeClr val="tx1"/>
              </a:solidFill>
              <a:latin typeface="Malayalam MN" pitchFamily="2" charset="0"/>
              <a:cs typeface="Malayalam MN" pitchFamily="2" charset="0"/>
            </a:endParaRPr>
          </a:p>
        </p:txBody>
      </p:sp>
      <p:sp>
        <p:nvSpPr>
          <p:cNvPr id="7" name="ZoneTexte 6">
            <a:extLst>
              <a:ext uri="{FF2B5EF4-FFF2-40B4-BE49-F238E27FC236}">
                <a16:creationId xmlns:a16="http://schemas.microsoft.com/office/drawing/2014/main" id="{1D6AA381-1A7F-1F86-1C52-4635FD9835D8}"/>
              </a:ext>
            </a:extLst>
          </p:cNvPr>
          <p:cNvSpPr txBox="1"/>
          <p:nvPr/>
        </p:nvSpPr>
        <p:spPr>
          <a:xfrm>
            <a:off x="955588" y="1228659"/>
            <a:ext cx="10372812" cy="5047600"/>
          </a:xfrm>
          <a:prstGeom prst="rect">
            <a:avLst/>
          </a:prstGeom>
          <a:noFill/>
        </p:spPr>
        <p:txBody>
          <a:bodyPr wrap="square">
            <a:spAutoFit/>
          </a:bodyPr>
          <a:lstStyle>
            <a:defPPr>
              <a:defRPr lang="fr-FR"/>
            </a:defPPr>
            <a:lvl1pPr>
              <a:lnSpc>
                <a:spcPct val="114000"/>
              </a:lnSpc>
              <a:defRPr sz="2000" b="1" kern="100">
                <a:effectLst/>
                <a:latin typeface="Avenir Book" panose="02000503020000020003" pitchFamily="2" charset="0"/>
                <a:ea typeface="Menlo" panose="020B0609030804020204" pitchFamily="49" charset="0"/>
                <a:cs typeface="Menlo" panose="020B0609030804020204" pitchFamily="49" charset="0"/>
              </a:defRPr>
            </a:lvl1pPr>
          </a:lstStyle>
          <a:p>
            <a:pPr>
              <a:lnSpc>
                <a:spcPct val="150000"/>
              </a:lnSpc>
            </a:pPr>
            <a:r>
              <a:rPr lang="fr-BE" sz="2000" b="1" kern="100" dirty="0">
                <a:effectLst/>
                <a:latin typeface="Avenir Book" panose="02000503020000020003" pitchFamily="2" charset="0"/>
                <a:ea typeface="Menlo" panose="020B0609030804020204" pitchFamily="49" charset="0"/>
                <a:cs typeface="Menlo" panose="020B0609030804020204" pitchFamily="49" charset="0"/>
              </a:rPr>
              <a:t>→ </a:t>
            </a:r>
            <a:r>
              <a:rPr lang="fr-BE" b="0" dirty="0"/>
              <a:t>Transcription des entretiens et des observations;</a:t>
            </a:r>
          </a:p>
          <a:p>
            <a:pPr>
              <a:lnSpc>
                <a:spcPct val="150000"/>
              </a:lnSpc>
            </a:pPr>
            <a:r>
              <a:rPr lang="fr-BE" b="0" dirty="0"/>
              <a:t>→ « À la main » (notes, fluos, post-</a:t>
            </a:r>
            <a:r>
              <a:rPr lang="fr-BE" b="0" dirty="0" err="1"/>
              <a:t>its</a:t>
            </a:r>
            <a:r>
              <a:rPr lang="fr-BE" b="0" dirty="0"/>
              <a:t>…), avec une grille d’analyse (</a:t>
            </a:r>
            <a:r>
              <a:rPr lang="fr-BE" b="0" dirty="0" err="1"/>
              <a:t>excel</a:t>
            </a:r>
            <a:r>
              <a:rPr lang="fr-BE" b="0" dirty="0"/>
              <a:t> ou papier) ou via un Logiciel de gestion de données qualitatives (ex. </a:t>
            </a:r>
            <a:r>
              <a:rPr lang="fr-BE" b="0" dirty="0" err="1"/>
              <a:t>NVivo</a:t>
            </a:r>
            <a:r>
              <a:rPr lang="fr-BE" b="0" dirty="0"/>
              <a:t>, </a:t>
            </a:r>
            <a:r>
              <a:rPr lang="fr-BE" b="0" dirty="0" err="1"/>
              <a:t>Atlas.ti</a:t>
            </a:r>
            <a:r>
              <a:rPr lang="fr-BE" b="0" dirty="0"/>
              <a:t>, MAXQDA…); </a:t>
            </a:r>
          </a:p>
          <a:p>
            <a:pPr>
              <a:lnSpc>
                <a:spcPct val="150000"/>
              </a:lnSpc>
            </a:pPr>
            <a:r>
              <a:rPr lang="fr-BE" dirty="0"/>
              <a:t>Thématique:</a:t>
            </a:r>
          </a:p>
          <a:p>
            <a:pPr>
              <a:lnSpc>
                <a:spcPct val="150000"/>
              </a:lnSpc>
            </a:pPr>
            <a:r>
              <a:rPr lang="fr-BE" b="0" dirty="0"/>
              <a:t>	- Thématisation : identification de thèmes, catégorisation, interprétation. 	(déductif), inductif/abductif, </a:t>
            </a:r>
          </a:p>
          <a:p>
            <a:pPr>
              <a:lnSpc>
                <a:spcPct val="150000"/>
              </a:lnSpc>
            </a:pPr>
            <a:r>
              <a:rPr lang="fr-BE" b="0" dirty="0"/>
              <a:t>	- Codage: axial (= catégories, sous-catégories); (puis) sélectif (sélection d’une ou 	plusieurs catégories à discuter)</a:t>
            </a:r>
          </a:p>
          <a:p>
            <a:pPr>
              <a:lnSpc>
                <a:spcPct val="150000"/>
              </a:lnSpc>
            </a:pPr>
            <a:r>
              <a:rPr lang="fr-BE" dirty="0"/>
              <a:t>Analyse narrative : </a:t>
            </a:r>
            <a:r>
              <a:rPr lang="fr-BE" b="0" dirty="0"/>
              <a:t>structuration de récits, analyse de contenu.</a:t>
            </a:r>
          </a:p>
          <a:p>
            <a:pPr>
              <a:lnSpc>
                <a:spcPct val="150000"/>
              </a:lnSpc>
            </a:pPr>
            <a:r>
              <a:rPr lang="fr-BE" dirty="0"/>
              <a:t>Analyse du discours : </a:t>
            </a:r>
            <a:r>
              <a:rPr lang="fr-BE" b="0" dirty="0"/>
              <a:t>analyse de la communication et du langage employé. </a:t>
            </a:r>
          </a:p>
          <a:p>
            <a:r>
              <a:rPr lang="fr-BE" dirty="0"/>
              <a:t>…</a:t>
            </a:r>
          </a:p>
        </p:txBody>
      </p:sp>
      <p:sp>
        <p:nvSpPr>
          <p:cNvPr id="4" name="ZoneTexte 3">
            <a:extLst>
              <a:ext uri="{FF2B5EF4-FFF2-40B4-BE49-F238E27FC236}">
                <a16:creationId xmlns:a16="http://schemas.microsoft.com/office/drawing/2014/main" id="{B4E20BDB-C510-0342-3FA9-C5276793D6AC}"/>
              </a:ext>
            </a:extLst>
          </p:cNvPr>
          <p:cNvSpPr txBox="1"/>
          <p:nvPr/>
        </p:nvSpPr>
        <p:spPr>
          <a:xfrm>
            <a:off x="1082587" y="828549"/>
            <a:ext cx="3211457" cy="400110"/>
          </a:xfrm>
          <a:prstGeom prst="rect">
            <a:avLst/>
          </a:prstGeom>
          <a:noFill/>
        </p:spPr>
        <p:txBody>
          <a:bodyPr wrap="none" rtlCol="0">
            <a:spAutoFit/>
          </a:bodyPr>
          <a:lstStyle/>
          <a:p>
            <a:r>
              <a:rPr lang="fr-FR" sz="2000" b="1" dirty="0">
                <a:latin typeface="Malayalam MN" pitchFamily="2" charset="0"/>
                <a:cs typeface="Malayalam MN" pitchFamily="2" charset="0"/>
              </a:rPr>
              <a:t>Analyses de ces données</a:t>
            </a:r>
          </a:p>
        </p:txBody>
      </p:sp>
      <p:sp>
        <p:nvSpPr>
          <p:cNvPr id="6" name="ZoneTexte 5">
            <a:extLst>
              <a:ext uri="{FF2B5EF4-FFF2-40B4-BE49-F238E27FC236}">
                <a16:creationId xmlns:a16="http://schemas.microsoft.com/office/drawing/2014/main" id="{844A81CB-187D-C0AD-C48F-D41B50609A43}"/>
              </a:ext>
            </a:extLst>
          </p:cNvPr>
          <p:cNvSpPr txBox="1"/>
          <p:nvPr/>
        </p:nvSpPr>
        <p:spPr>
          <a:xfrm>
            <a:off x="955588" y="6404518"/>
            <a:ext cx="9119287" cy="338554"/>
          </a:xfrm>
          <a:prstGeom prst="rect">
            <a:avLst/>
          </a:prstGeom>
          <a:noFill/>
        </p:spPr>
        <p:txBody>
          <a:bodyPr wrap="square" rtlCol="0">
            <a:spAutoFit/>
          </a:bodyPr>
          <a:lstStyle>
            <a:defPPr>
              <a:defRPr lang="fr-FR"/>
            </a:defPPr>
            <a:lvl1pPr>
              <a:defRPr>
                <a:latin typeface="Malayalam MN" pitchFamily="2" charset="0"/>
                <a:cs typeface="Malayalam MN" pitchFamily="2" charset="0"/>
              </a:defRPr>
            </a:lvl1pPr>
          </a:lstStyle>
          <a:p>
            <a:r>
              <a:rPr lang="fr-BE" sz="1600" dirty="0"/>
              <a:t>2023-2024 				Audrey Mertens</a:t>
            </a:r>
          </a:p>
        </p:txBody>
      </p:sp>
    </p:spTree>
    <p:extLst>
      <p:ext uri="{BB962C8B-B14F-4D97-AF65-F5344CB8AC3E}">
        <p14:creationId xmlns:p14="http://schemas.microsoft.com/office/powerpoint/2010/main" val="6326743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647F3CBB-724D-8C7D-58D0-864822449DE8}"/>
              </a:ext>
            </a:extLst>
          </p:cNvPr>
          <p:cNvSpPr>
            <a:spLocks noGrp="1"/>
          </p:cNvSpPr>
          <p:nvPr>
            <p:ph type="sldNum" sz="quarter" idx="12"/>
          </p:nvPr>
        </p:nvSpPr>
        <p:spPr>
          <a:xfrm>
            <a:off x="8493212" y="6391232"/>
            <a:ext cx="2743200" cy="365125"/>
          </a:xfrm>
        </p:spPr>
        <p:txBody>
          <a:bodyPr/>
          <a:lstStyle/>
          <a:p>
            <a:fld id="{84F8470E-1EF3-B84B-AA66-9B61FC5CCA84}" type="slidenum">
              <a:rPr lang="fr-FR" sz="1600" b="1" smtClean="0">
                <a:solidFill>
                  <a:schemeClr val="tx1"/>
                </a:solidFill>
                <a:latin typeface="Malayalam MN" pitchFamily="2" charset="0"/>
                <a:cs typeface="Malayalam MN" pitchFamily="2" charset="0"/>
              </a:rPr>
              <a:t>23</a:t>
            </a:fld>
            <a:endParaRPr lang="fr-FR" b="1" dirty="0">
              <a:solidFill>
                <a:schemeClr val="tx1"/>
              </a:solidFill>
              <a:latin typeface="Malayalam MN" pitchFamily="2" charset="0"/>
              <a:cs typeface="Malayalam MN" pitchFamily="2" charset="0"/>
            </a:endParaRPr>
          </a:p>
        </p:txBody>
      </p:sp>
      <p:pic>
        <p:nvPicPr>
          <p:cNvPr id="6" name="Image 5">
            <a:extLst>
              <a:ext uri="{FF2B5EF4-FFF2-40B4-BE49-F238E27FC236}">
                <a16:creationId xmlns:a16="http://schemas.microsoft.com/office/drawing/2014/main" id="{8AA36638-F5D1-2739-1BA0-3EE194DE515F}"/>
              </a:ext>
            </a:extLst>
          </p:cNvPr>
          <p:cNvPicPr>
            <a:picLocks noChangeAspect="1"/>
          </p:cNvPicPr>
          <p:nvPr/>
        </p:nvPicPr>
        <p:blipFill rotWithShape="1">
          <a:blip r:embed="rId3"/>
          <a:srcRect t="10529" b="11412"/>
          <a:stretch/>
        </p:blipFill>
        <p:spPr>
          <a:xfrm>
            <a:off x="-134039" y="8106"/>
            <a:ext cx="12460077" cy="5537812"/>
          </a:xfrm>
          <a:prstGeom prst="rect">
            <a:avLst/>
          </a:prstGeom>
        </p:spPr>
      </p:pic>
      <p:sp>
        <p:nvSpPr>
          <p:cNvPr id="7" name="ZoneTexte 6">
            <a:extLst>
              <a:ext uri="{FF2B5EF4-FFF2-40B4-BE49-F238E27FC236}">
                <a16:creationId xmlns:a16="http://schemas.microsoft.com/office/drawing/2014/main" id="{23FDC6B7-D484-25C5-EFEF-F3BBD89D4FB7}"/>
              </a:ext>
            </a:extLst>
          </p:cNvPr>
          <p:cNvSpPr txBox="1"/>
          <p:nvPr/>
        </p:nvSpPr>
        <p:spPr>
          <a:xfrm>
            <a:off x="955588" y="5719639"/>
            <a:ext cx="11045912" cy="738664"/>
          </a:xfrm>
          <a:prstGeom prst="rect">
            <a:avLst/>
          </a:prstGeom>
          <a:noFill/>
        </p:spPr>
        <p:txBody>
          <a:bodyPr wrap="square">
            <a:spAutoFit/>
          </a:bodyPr>
          <a:lstStyle/>
          <a:p>
            <a:r>
              <a:rPr lang="fr-BE" sz="1400" dirty="0" err="1">
                <a:latin typeface="Avenir Book" panose="02000503020000020003" pitchFamily="2" charset="0"/>
              </a:rPr>
              <a:t>Djanaralieva</a:t>
            </a:r>
            <a:r>
              <a:rPr lang="fr-BE" sz="1400" dirty="0">
                <a:latin typeface="Avenir Book" panose="02000503020000020003" pitchFamily="2" charset="0"/>
              </a:rPr>
              <a:t>, L. (2022). </a:t>
            </a:r>
            <a:r>
              <a:rPr lang="fr-BE" sz="1400" i="1" dirty="0">
                <a:latin typeface="Avenir Book" panose="02000503020000020003" pitchFamily="2" charset="0"/>
              </a:rPr>
              <a:t>Travail de fin d'études / Projet de fin d'études : La vulnérabilité résidentielle face au risque d'inondation : comment les habitants adaptent-ils leur logement en phase de crise ? </a:t>
            </a:r>
            <a:r>
              <a:rPr lang="fr-BE" sz="1400" dirty="0">
                <a:latin typeface="Avenir Book" panose="02000503020000020003" pitchFamily="2" charset="0"/>
              </a:rPr>
              <a:t>(</a:t>
            </a:r>
            <a:r>
              <a:rPr lang="fr-BE" sz="1400" dirty="0" err="1">
                <a:latin typeface="Avenir Book" panose="02000503020000020003" pitchFamily="2" charset="0"/>
              </a:rPr>
              <a:t>Unpublished</a:t>
            </a:r>
            <a:r>
              <a:rPr lang="fr-BE" sz="1400" dirty="0">
                <a:latin typeface="Avenir Book" panose="02000503020000020003" pitchFamily="2" charset="0"/>
              </a:rPr>
              <a:t> </a:t>
            </a:r>
            <a:r>
              <a:rPr lang="fr-BE" sz="1400" dirty="0" err="1">
                <a:latin typeface="Avenir Book" panose="02000503020000020003" pitchFamily="2" charset="0"/>
              </a:rPr>
              <a:t>master's</a:t>
            </a:r>
            <a:r>
              <a:rPr lang="fr-BE" sz="1400" dirty="0">
                <a:latin typeface="Avenir Book" panose="02000503020000020003" pitchFamily="2" charset="0"/>
              </a:rPr>
              <a:t> </a:t>
            </a:r>
            <a:r>
              <a:rPr lang="fr-BE" sz="1400" dirty="0" err="1">
                <a:latin typeface="Avenir Book" panose="02000503020000020003" pitchFamily="2" charset="0"/>
              </a:rPr>
              <a:t>thesis</a:t>
            </a:r>
            <a:r>
              <a:rPr lang="fr-BE" sz="1400" dirty="0">
                <a:latin typeface="Avenir Book" panose="02000503020000020003" pitchFamily="2" charset="0"/>
              </a:rPr>
              <a:t>). Université de Liège, Liège, Belgique. </a:t>
            </a:r>
            <a:r>
              <a:rPr lang="fr-BE" sz="1400" dirty="0" err="1">
                <a:latin typeface="Avenir Book" panose="02000503020000020003" pitchFamily="2" charset="0"/>
              </a:rPr>
              <a:t>Retrieved</a:t>
            </a:r>
            <a:r>
              <a:rPr lang="fr-BE" sz="1400" dirty="0">
                <a:latin typeface="Avenir Book" panose="02000503020000020003" pitchFamily="2" charset="0"/>
              </a:rPr>
              <a:t> </a:t>
            </a:r>
            <a:r>
              <a:rPr lang="fr-BE" sz="1400" dirty="0" err="1">
                <a:latin typeface="Avenir Book" panose="02000503020000020003" pitchFamily="2" charset="0"/>
              </a:rPr>
              <a:t>from</a:t>
            </a:r>
            <a:r>
              <a:rPr lang="fr-BE" sz="1400" dirty="0">
                <a:latin typeface="Avenir Book" panose="02000503020000020003" pitchFamily="2" charset="0"/>
              </a:rPr>
              <a:t> https://</a:t>
            </a:r>
            <a:r>
              <a:rPr lang="fr-BE" sz="1400" dirty="0" err="1">
                <a:latin typeface="Avenir Book" panose="02000503020000020003" pitchFamily="2" charset="0"/>
              </a:rPr>
              <a:t>matheo.uliege.be</a:t>
            </a:r>
            <a:r>
              <a:rPr lang="fr-BE" sz="1400" dirty="0">
                <a:latin typeface="Avenir Book" panose="02000503020000020003" pitchFamily="2" charset="0"/>
              </a:rPr>
              <a:t>/</a:t>
            </a:r>
            <a:r>
              <a:rPr lang="fr-BE" sz="1400" dirty="0" err="1">
                <a:latin typeface="Avenir Book" panose="02000503020000020003" pitchFamily="2" charset="0"/>
              </a:rPr>
              <a:t>handle</a:t>
            </a:r>
            <a:r>
              <a:rPr lang="fr-BE" sz="1400" dirty="0">
                <a:latin typeface="Avenir Book" panose="02000503020000020003" pitchFamily="2" charset="0"/>
              </a:rPr>
              <a:t>/2268.2/16371</a:t>
            </a:r>
          </a:p>
        </p:txBody>
      </p:sp>
      <p:sp>
        <p:nvSpPr>
          <p:cNvPr id="12" name="ZoneTexte 11">
            <a:extLst>
              <a:ext uri="{FF2B5EF4-FFF2-40B4-BE49-F238E27FC236}">
                <a16:creationId xmlns:a16="http://schemas.microsoft.com/office/drawing/2014/main" id="{32DA4569-0621-3513-59C7-BB0C9A81C695}"/>
              </a:ext>
            </a:extLst>
          </p:cNvPr>
          <p:cNvSpPr txBox="1"/>
          <p:nvPr/>
        </p:nvSpPr>
        <p:spPr>
          <a:xfrm>
            <a:off x="955588" y="5445260"/>
            <a:ext cx="7759432" cy="584775"/>
          </a:xfrm>
          <a:prstGeom prst="rect">
            <a:avLst/>
          </a:prstGeom>
          <a:noFill/>
        </p:spPr>
        <p:txBody>
          <a:bodyPr wrap="none" rtlCol="0">
            <a:spAutoFit/>
          </a:bodyPr>
          <a:lstStyle/>
          <a:p>
            <a:r>
              <a:rPr lang="fr-FR" sz="1600" b="1" dirty="0">
                <a:latin typeface="Avenir Book" panose="02000503020000020003" pitchFamily="2" charset="0"/>
              </a:rPr>
              <a:t>Schéma récapitulatif du de données d’entretien, dans </a:t>
            </a:r>
            <a:r>
              <a:rPr lang="fr-BE" sz="1600" b="1" dirty="0" err="1">
                <a:latin typeface="Avenir Book" panose="02000503020000020003" pitchFamily="2" charset="0"/>
              </a:rPr>
              <a:t>Djanaralieva</a:t>
            </a:r>
            <a:r>
              <a:rPr lang="fr-BE" sz="1600" b="1" dirty="0">
                <a:latin typeface="Avenir Book" panose="02000503020000020003" pitchFamily="2" charset="0"/>
              </a:rPr>
              <a:t> (2022, p. 81)</a:t>
            </a:r>
            <a:endParaRPr lang="fr-FR" sz="1600" b="1" dirty="0">
              <a:latin typeface="Avenir Book" panose="02000503020000020003" pitchFamily="2" charset="0"/>
            </a:endParaRPr>
          </a:p>
          <a:p>
            <a:r>
              <a:rPr lang="fr-FR" sz="1600" dirty="0">
                <a:latin typeface="Avenir Book" panose="02000503020000020003" pitchFamily="2" charset="0"/>
              </a:rPr>
              <a:t> </a:t>
            </a:r>
          </a:p>
        </p:txBody>
      </p:sp>
      <p:sp>
        <p:nvSpPr>
          <p:cNvPr id="13" name="ZoneTexte 12">
            <a:extLst>
              <a:ext uri="{FF2B5EF4-FFF2-40B4-BE49-F238E27FC236}">
                <a16:creationId xmlns:a16="http://schemas.microsoft.com/office/drawing/2014/main" id="{1AAA5E60-A566-27BF-7EBD-AAAA059ADDBF}"/>
              </a:ext>
            </a:extLst>
          </p:cNvPr>
          <p:cNvSpPr txBox="1"/>
          <p:nvPr/>
        </p:nvSpPr>
        <p:spPr>
          <a:xfrm>
            <a:off x="955588" y="6404518"/>
            <a:ext cx="9119287" cy="338554"/>
          </a:xfrm>
          <a:prstGeom prst="rect">
            <a:avLst/>
          </a:prstGeom>
          <a:noFill/>
        </p:spPr>
        <p:txBody>
          <a:bodyPr wrap="square" rtlCol="0">
            <a:spAutoFit/>
          </a:bodyPr>
          <a:lstStyle>
            <a:defPPr>
              <a:defRPr lang="fr-FR"/>
            </a:defPPr>
            <a:lvl1pPr>
              <a:defRPr>
                <a:latin typeface="Malayalam MN" pitchFamily="2" charset="0"/>
                <a:cs typeface="Malayalam MN" pitchFamily="2" charset="0"/>
              </a:defRPr>
            </a:lvl1pPr>
          </a:lstStyle>
          <a:p>
            <a:r>
              <a:rPr lang="fr-BE" sz="1600" dirty="0"/>
              <a:t>2023-2024 				Audrey Mertens</a:t>
            </a:r>
          </a:p>
        </p:txBody>
      </p:sp>
    </p:spTree>
    <p:extLst>
      <p:ext uri="{BB962C8B-B14F-4D97-AF65-F5344CB8AC3E}">
        <p14:creationId xmlns:p14="http://schemas.microsoft.com/office/powerpoint/2010/main" val="20280635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D3FB1BDF-F48B-EA1D-8E8E-D183F4AFDF93}"/>
              </a:ext>
            </a:extLst>
          </p:cNvPr>
          <p:cNvSpPr txBox="1"/>
          <p:nvPr/>
        </p:nvSpPr>
        <p:spPr>
          <a:xfrm>
            <a:off x="955588" y="114928"/>
            <a:ext cx="9119287" cy="400110"/>
          </a:xfrm>
          <a:prstGeom prst="rect">
            <a:avLst/>
          </a:prstGeom>
          <a:noFill/>
        </p:spPr>
        <p:txBody>
          <a:bodyPr wrap="square" rtlCol="0">
            <a:spAutoFit/>
          </a:bodyPr>
          <a:lstStyle/>
          <a:p>
            <a:r>
              <a:rPr lang="fr-BE" sz="2000" dirty="0">
                <a:latin typeface="Malayalam MN" pitchFamily="2" charset="0"/>
                <a:cs typeface="Malayalam MN" pitchFamily="2" charset="0"/>
              </a:rPr>
              <a:t>ARCH3271-1	 </a:t>
            </a:r>
            <a:r>
              <a:rPr lang="fr-BE" sz="2000" b="1" dirty="0">
                <a:latin typeface="Malayalam MN" pitchFamily="2" charset="0"/>
                <a:cs typeface="Malayalam MN" pitchFamily="2" charset="0"/>
              </a:rPr>
              <a:t>Introduction à la recherche scientifique</a:t>
            </a:r>
          </a:p>
        </p:txBody>
      </p:sp>
      <p:sp>
        <p:nvSpPr>
          <p:cNvPr id="3" name="Espace réservé du numéro de diapositive 2">
            <a:extLst>
              <a:ext uri="{FF2B5EF4-FFF2-40B4-BE49-F238E27FC236}">
                <a16:creationId xmlns:a16="http://schemas.microsoft.com/office/drawing/2014/main" id="{647F3CBB-724D-8C7D-58D0-864822449DE8}"/>
              </a:ext>
            </a:extLst>
          </p:cNvPr>
          <p:cNvSpPr>
            <a:spLocks noGrp="1"/>
          </p:cNvSpPr>
          <p:nvPr>
            <p:ph type="sldNum" sz="quarter" idx="12"/>
          </p:nvPr>
        </p:nvSpPr>
        <p:spPr>
          <a:xfrm>
            <a:off x="8493212" y="6391232"/>
            <a:ext cx="2743200" cy="365125"/>
          </a:xfrm>
        </p:spPr>
        <p:txBody>
          <a:bodyPr/>
          <a:lstStyle/>
          <a:p>
            <a:fld id="{84F8470E-1EF3-B84B-AA66-9B61FC5CCA84}" type="slidenum">
              <a:rPr lang="fr-FR" sz="1600" b="1" smtClean="0">
                <a:solidFill>
                  <a:schemeClr val="tx1"/>
                </a:solidFill>
                <a:latin typeface="Malayalam MN" pitchFamily="2" charset="0"/>
                <a:cs typeface="Malayalam MN" pitchFamily="2" charset="0"/>
              </a:rPr>
              <a:t>24</a:t>
            </a:fld>
            <a:endParaRPr lang="fr-FR" b="1" dirty="0">
              <a:solidFill>
                <a:schemeClr val="tx1"/>
              </a:solidFill>
              <a:latin typeface="Malayalam MN" pitchFamily="2" charset="0"/>
              <a:cs typeface="Malayalam MN" pitchFamily="2" charset="0"/>
            </a:endParaRPr>
          </a:p>
        </p:txBody>
      </p:sp>
      <p:sp>
        <p:nvSpPr>
          <p:cNvPr id="10" name="ZoneTexte 9">
            <a:extLst>
              <a:ext uri="{FF2B5EF4-FFF2-40B4-BE49-F238E27FC236}">
                <a16:creationId xmlns:a16="http://schemas.microsoft.com/office/drawing/2014/main" id="{BBF2139B-446F-6620-D0F5-2402A04CD920}"/>
              </a:ext>
            </a:extLst>
          </p:cNvPr>
          <p:cNvSpPr txBox="1"/>
          <p:nvPr/>
        </p:nvSpPr>
        <p:spPr>
          <a:xfrm>
            <a:off x="955588" y="832535"/>
            <a:ext cx="4958665" cy="400110"/>
          </a:xfrm>
          <a:prstGeom prst="rect">
            <a:avLst/>
          </a:prstGeom>
          <a:noFill/>
        </p:spPr>
        <p:txBody>
          <a:bodyPr wrap="none" rtlCol="0">
            <a:spAutoFit/>
          </a:bodyPr>
          <a:lstStyle>
            <a:defPPr>
              <a:defRPr lang="fr-FR"/>
            </a:defPPr>
            <a:lvl1pPr>
              <a:defRPr sz="2000" b="1">
                <a:latin typeface="Malayalam MN" pitchFamily="2" charset="0"/>
                <a:cs typeface="Malayalam MN" pitchFamily="2" charset="0"/>
              </a:defRPr>
            </a:lvl1pPr>
          </a:lstStyle>
          <a:p>
            <a:r>
              <a:rPr lang="fr-BE" sz="2000" kern="100" dirty="0">
                <a:effectLst/>
                <a:ea typeface="Calibri" panose="020F0502020204030204" pitchFamily="34" charset="0"/>
              </a:rPr>
              <a:t>Validation et vérification des résultats :</a:t>
            </a:r>
            <a:endParaRPr lang="fr-BE" dirty="0"/>
          </a:p>
        </p:txBody>
      </p:sp>
      <p:sp>
        <p:nvSpPr>
          <p:cNvPr id="12" name="ZoneTexte 11">
            <a:extLst>
              <a:ext uri="{FF2B5EF4-FFF2-40B4-BE49-F238E27FC236}">
                <a16:creationId xmlns:a16="http://schemas.microsoft.com/office/drawing/2014/main" id="{452BD0CE-54EA-A003-50BB-2D6E50595064}"/>
              </a:ext>
            </a:extLst>
          </p:cNvPr>
          <p:cNvSpPr txBox="1"/>
          <p:nvPr/>
        </p:nvSpPr>
        <p:spPr>
          <a:xfrm>
            <a:off x="991930" y="1550142"/>
            <a:ext cx="8329869" cy="3795911"/>
          </a:xfrm>
          <a:prstGeom prst="rect">
            <a:avLst/>
          </a:prstGeom>
          <a:noFill/>
        </p:spPr>
        <p:txBody>
          <a:bodyPr wrap="square">
            <a:spAutoFit/>
          </a:bodyPr>
          <a:lstStyle/>
          <a:p>
            <a:pPr>
              <a:lnSpc>
                <a:spcPct val="150000"/>
              </a:lnSpc>
            </a:pPr>
            <a:r>
              <a:rPr lang="fr-BE" sz="1800" b="1" kern="100" dirty="0">
                <a:effectLst/>
                <a:latin typeface="Avenir Book" panose="02000503020000020003" pitchFamily="2" charset="0"/>
                <a:ea typeface="Menlo" panose="020B0609030804020204" pitchFamily="49" charset="0"/>
                <a:cs typeface="Menlo" panose="020B0609030804020204" pitchFamily="49" charset="0"/>
              </a:rPr>
              <a:t>→ </a:t>
            </a:r>
            <a:r>
              <a:rPr lang="fr-BE" kern="100" dirty="0">
                <a:latin typeface="Avenir Book" panose="02000503020000020003" pitchFamily="2" charset="0"/>
                <a:ea typeface="Calibri" panose="020F0502020204030204" pitchFamily="34" charset="0"/>
                <a:cs typeface="Times New Roman" panose="02020603050405020304" pitchFamily="18" charset="0"/>
              </a:rPr>
              <a:t>F</a:t>
            </a:r>
            <a:r>
              <a:rPr lang="fr-BE" sz="1800" kern="100" dirty="0">
                <a:effectLst/>
                <a:latin typeface="Avenir Book" panose="02000503020000020003" pitchFamily="2" charset="0"/>
                <a:ea typeface="Calibri" panose="020F0502020204030204" pitchFamily="34" charset="0"/>
                <a:cs typeface="Times New Roman" panose="02020603050405020304" pitchFamily="18" charset="0"/>
              </a:rPr>
              <a:t>iabilité : </a:t>
            </a:r>
            <a:r>
              <a:rPr lang="fr-BE" sz="1800" b="1" u="sng" kern="100" dirty="0">
                <a:effectLst/>
                <a:latin typeface="Avenir Book" panose="02000503020000020003" pitchFamily="2" charset="0"/>
                <a:ea typeface="Calibri" panose="020F0502020204030204" pitchFamily="34" charset="0"/>
                <a:cs typeface="Times New Roman" panose="02020603050405020304" pitchFamily="18" charset="0"/>
              </a:rPr>
              <a:t>Rigueur</a:t>
            </a:r>
            <a:r>
              <a:rPr lang="fr-BE" sz="1800" kern="100" dirty="0">
                <a:effectLst/>
                <a:latin typeface="Avenir Book" panose="02000503020000020003" pitchFamily="2" charset="0"/>
                <a:ea typeface="Calibri" panose="020F0502020204030204" pitchFamily="34" charset="0"/>
                <a:cs typeface="Times New Roman" panose="02020603050405020304" pitchFamily="18" charset="0"/>
              </a:rPr>
              <a:t> et </a:t>
            </a:r>
            <a:r>
              <a:rPr lang="fr-BE" sz="1800" b="1" u="sng" kern="100" dirty="0">
                <a:effectLst/>
                <a:latin typeface="Avenir Book" panose="02000503020000020003" pitchFamily="2" charset="0"/>
                <a:ea typeface="Calibri" panose="020F0502020204030204" pitchFamily="34" charset="0"/>
                <a:cs typeface="Times New Roman" panose="02020603050405020304" pitchFamily="18" charset="0"/>
              </a:rPr>
              <a:t>Transparence</a:t>
            </a:r>
            <a:r>
              <a:rPr lang="fr-BE" sz="1800" b="1" kern="100" dirty="0">
                <a:effectLst/>
                <a:latin typeface="Avenir Book" panose="02000503020000020003" pitchFamily="2" charset="0"/>
                <a:ea typeface="Calibri" panose="020F0502020204030204" pitchFamily="34" charset="0"/>
                <a:cs typeface="Times New Roman" panose="02020603050405020304" pitchFamily="18" charset="0"/>
              </a:rPr>
              <a:t> </a:t>
            </a:r>
            <a:r>
              <a:rPr lang="fr-BE" sz="1800" kern="100" dirty="0">
                <a:effectLst/>
                <a:latin typeface="Avenir Book" panose="02000503020000020003" pitchFamily="2" charset="0"/>
                <a:ea typeface="Calibri" panose="020F0502020204030204" pitchFamily="34" charset="0"/>
                <a:cs typeface="Times New Roman" panose="02020603050405020304" pitchFamily="18" charset="0"/>
              </a:rPr>
              <a:t>(détaille de la méthode), </a:t>
            </a:r>
            <a:r>
              <a:rPr lang="fr-BE" b="1" u="sng" kern="100" dirty="0">
                <a:latin typeface="Avenir Book" panose="02000503020000020003" pitchFamily="2" charset="0"/>
                <a:ea typeface="Calibri" panose="020F0502020204030204" pitchFamily="34" charset="0"/>
                <a:cs typeface="Times New Roman" panose="02020603050405020304" pitchFamily="18" charset="0"/>
              </a:rPr>
              <a:t>C</a:t>
            </a:r>
            <a:r>
              <a:rPr lang="fr-BE" sz="1800" b="1" u="sng" kern="100" dirty="0">
                <a:effectLst/>
                <a:latin typeface="Avenir Book" panose="02000503020000020003" pitchFamily="2" charset="0"/>
                <a:ea typeface="Calibri" panose="020F0502020204030204" pitchFamily="34" charset="0"/>
                <a:cs typeface="Times New Roman" panose="02020603050405020304" pitchFamily="18" charset="0"/>
              </a:rPr>
              <a:t>ohérence</a:t>
            </a:r>
            <a:r>
              <a:rPr lang="fr-BE" sz="1800" b="1" kern="100" dirty="0">
                <a:effectLst/>
                <a:latin typeface="Avenir Book" panose="02000503020000020003" pitchFamily="2" charset="0"/>
                <a:ea typeface="Calibri" panose="020F0502020204030204" pitchFamily="34" charset="0"/>
                <a:cs typeface="Times New Roman" panose="02020603050405020304" pitchFamily="18" charset="0"/>
              </a:rPr>
              <a:t>, </a:t>
            </a:r>
            <a:r>
              <a:rPr lang="fr-BE" b="1" u="sng" kern="100" dirty="0">
                <a:latin typeface="Avenir Book" panose="02000503020000020003" pitchFamily="2" charset="0"/>
                <a:ea typeface="Calibri" panose="020F0502020204030204" pitchFamily="34" charset="0"/>
                <a:cs typeface="Times New Roman" panose="02020603050405020304" pitchFamily="18" charset="0"/>
              </a:rPr>
              <a:t>R</a:t>
            </a:r>
            <a:r>
              <a:rPr lang="fr-BE" sz="1800" b="1" u="sng" kern="100" dirty="0">
                <a:effectLst/>
                <a:latin typeface="Avenir Book" panose="02000503020000020003" pitchFamily="2" charset="0"/>
                <a:ea typeface="Calibri" panose="020F0502020204030204" pitchFamily="34" charset="0"/>
                <a:cs typeface="Times New Roman" panose="02020603050405020304" pitchFamily="18" charset="0"/>
              </a:rPr>
              <a:t>éférencement</a:t>
            </a:r>
            <a:r>
              <a:rPr lang="fr-BE" sz="1800" b="1" kern="100" dirty="0">
                <a:effectLst/>
                <a:latin typeface="Avenir Book" panose="02000503020000020003" pitchFamily="2" charset="0"/>
                <a:ea typeface="Calibri" panose="020F0502020204030204" pitchFamily="34" charset="0"/>
                <a:cs typeface="Times New Roman" panose="02020603050405020304" pitchFamily="18" charset="0"/>
              </a:rPr>
              <a:t>, </a:t>
            </a:r>
            <a:r>
              <a:rPr lang="fr-BE" b="1" u="sng" kern="100" dirty="0">
                <a:latin typeface="Avenir Book" panose="02000503020000020003" pitchFamily="2" charset="0"/>
                <a:ea typeface="Calibri" panose="020F0502020204030204" pitchFamily="34" charset="0"/>
                <a:cs typeface="Times New Roman" panose="02020603050405020304" pitchFamily="18" charset="0"/>
              </a:rPr>
              <a:t>A</a:t>
            </a:r>
            <a:r>
              <a:rPr lang="fr-BE" sz="1800" b="1" u="sng" kern="100" dirty="0">
                <a:effectLst/>
                <a:latin typeface="Avenir Book" panose="02000503020000020003" pitchFamily="2" charset="0"/>
                <a:ea typeface="Calibri" panose="020F0502020204030204" pitchFamily="34" charset="0"/>
                <a:cs typeface="Times New Roman" panose="02020603050405020304" pitchFamily="18" charset="0"/>
              </a:rPr>
              <a:t>nalyse et regard critique</a:t>
            </a:r>
            <a:r>
              <a:rPr lang="fr-BE" sz="1800" b="1" kern="100" dirty="0">
                <a:effectLst/>
                <a:latin typeface="Avenir Book" panose="02000503020000020003" pitchFamily="2" charset="0"/>
                <a:ea typeface="Calibri" panose="020F0502020204030204" pitchFamily="34" charset="0"/>
                <a:cs typeface="Times New Roman" panose="02020603050405020304" pitchFamily="18" charset="0"/>
              </a:rPr>
              <a:t> </a:t>
            </a:r>
            <a:r>
              <a:rPr lang="fr-BE" sz="1800" kern="100" dirty="0">
                <a:effectLst/>
                <a:latin typeface="Avenir Book" panose="02000503020000020003" pitchFamily="2" charset="0"/>
                <a:ea typeface="Calibri" panose="020F0502020204030204" pitchFamily="34" charset="0"/>
                <a:cs typeface="Times New Roman" panose="02020603050405020304" pitchFamily="18" charset="0"/>
              </a:rPr>
              <a:t>(identification des </a:t>
            </a:r>
            <a:r>
              <a:rPr lang="fr-BE" sz="1800" b="1" u="sng" kern="100" dirty="0">
                <a:effectLst/>
                <a:latin typeface="Avenir Book" panose="02000503020000020003" pitchFamily="2" charset="0"/>
                <a:ea typeface="Calibri" panose="020F0502020204030204" pitchFamily="34" charset="0"/>
                <a:cs typeface="Times New Roman" panose="02020603050405020304" pitchFamily="18" charset="0"/>
              </a:rPr>
              <a:t>limites</a:t>
            </a:r>
            <a:r>
              <a:rPr lang="fr-BE" sz="1800" kern="100" dirty="0">
                <a:effectLst/>
                <a:latin typeface="Avenir Book" panose="02000503020000020003" pitchFamily="2" charset="0"/>
                <a:ea typeface="Calibri" panose="020F0502020204030204" pitchFamily="34" charset="0"/>
                <a:cs typeface="Times New Roman" panose="02020603050405020304" pitchFamily="18" charset="0"/>
              </a:rPr>
              <a:t> et </a:t>
            </a:r>
            <a:r>
              <a:rPr lang="fr-BE" sz="1800" b="1" u="sng" kern="100" dirty="0">
                <a:effectLst/>
                <a:latin typeface="Avenir Book" panose="02000503020000020003" pitchFamily="2" charset="0"/>
                <a:ea typeface="Calibri" panose="020F0502020204030204" pitchFamily="34" charset="0"/>
                <a:cs typeface="Times New Roman" panose="02020603050405020304" pitchFamily="18" charset="0"/>
              </a:rPr>
              <a:t>biais</a:t>
            </a:r>
            <a:r>
              <a:rPr lang="fr-BE" sz="1800" kern="100" dirty="0">
                <a:effectLst/>
                <a:latin typeface="Avenir Book" panose="02000503020000020003" pitchFamily="2" charset="0"/>
                <a:ea typeface="Calibri" panose="020F0502020204030204" pitchFamily="34" charset="0"/>
                <a:cs typeface="Times New Roman" panose="02020603050405020304" pitchFamily="18" charset="0"/>
              </a:rPr>
              <a:t>)</a:t>
            </a:r>
          </a:p>
          <a:p>
            <a:pPr>
              <a:lnSpc>
                <a:spcPct val="150000"/>
              </a:lnSpc>
            </a:pPr>
            <a:r>
              <a:rPr lang="fr-BE" sz="1800" b="1" kern="100" dirty="0">
                <a:effectLst/>
                <a:latin typeface="Avenir Book" panose="02000503020000020003" pitchFamily="2" charset="0"/>
                <a:ea typeface="Menlo" panose="020B0609030804020204" pitchFamily="49" charset="0"/>
                <a:cs typeface="Menlo" panose="020B0609030804020204" pitchFamily="49" charset="0"/>
              </a:rPr>
              <a:t>→</a:t>
            </a:r>
            <a:r>
              <a:rPr lang="fr-BE" b="1" kern="100" dirty="0">
                <a:latin typeface="Avenir Book" panose="02000503020000020003" pitchFamily="2" charset="0"/>
                <a:ea typeface="Menlo" panose="020B0609030804020204" pitchFamily="49" charset="0"/>
                <a:cs typeface="Times New Roman" panose="02020603050405020304" pitchFamily="18" charset="0"/>
              </a:rPr>
              <a:t> </a:t>
            </a:r>
            <a:r>
              <a:rPr lang="fr-BE" kern="100" dirty="0">
                <a:latin typeface="Avenir Book" panose="02000503020000020003" pitchFamily="2" charset="0"/>
                <a:ea typeface="Menlo" panose="020B0609030804020204" pitchFamily="49" charset="0"/>
                <a:cs typeface="Times New Roman" panose="02020603050405020304" pitchFamily="18" charset="0"/>
              </a:rPr>
              <a:t>Validité : On ne peut pas parler de représentativité, mais on peut avoir des résultats significatifs, émettre de nouvelles hypothèses à vérifier, faire émerger de nouvelles questions de recherche. On ne peut pas faire de généralisation puisque les données sont </a:t>
            </a:r>
            <a:r>
              <a:rPr lang="fr-BE" b="1" u="sng" kern="100" dirty="0">
                <a:latin typeface="Avenir Book" panose="02000503020000020003" pitchFamily="2" charset="0"/>
                <a:ea typeface="Menlo" panose="020B0609030804020204" pitchFamily="49" charset="0"/>
                <a:cs typeface="Times New Roman" panose="02020603050405020304" pitchFamily="18" charset="0"/>
              </a:rPr>
              <a:t>contextuelles</a:t>
            </a:r>
            <a:r>
              <a:rPr lang="fr-BE" kern="100" dirty="0">
                <a:latin typeface="Avenir Book" panose="02000503020000020003" pitchFamily="2" charset="0"/>
                <a:ea typeface="Menlo" panose="020B0609030804020204" pitchFamily="49" charset="0"/>
                <a:cs typeface="Times New Roman" panose="02020603050405020304" pitchFamily="18" charset="0"/>
              </a:rPr>
              <a:t> ! </a:t>
            </a:r>
            <a:endParaRPr lang="fr-BE" sz="1800" kern="100" dirty="0">
              <a:effectLst/>
              <a:latin typeface="Avenir Book" panose="02000503020000020003" pitchFamily="2" charset="0"/>
              <a:ea typeface="Calibri" panose="020F0502020204030204" pitchFamily="34" charset="0"/>
              <a:cs typeface="Times New Roman" panose="02020603050405020304" pitchFamily="18" charset="0"/>
            </a:endParaRPr>
          </a:p>
          <a:p>
            <a:pPr>
              <a:lnSpc>
                <a:spcPct val="150000"/>
              </a:lnSpc>
            </a:pPr>
            <a:r>
              <a:rPr lang="fr-BE" sz="1800" b="1" kern="100" dirty="0">
                <a:effectLst/>
                <a:latin typeface="Avenir Book" panose="02000503020000020003" pitchFamily="2" charset="0"/>
                <a:ea typeface="Menlo" panose="020B0609030804020204" pitchFamily="49" charset="0"/>
                <a:cs typeface="Menlo" panose="020B0609030804020204" pitchFamily="49" charset="0"/>
              </a:rPr>
              <a:t>→ </a:t>
            </a:r>
            <a:r>
              <a:rPr lang="fr-BE" kern="100" dirty="0">
                <a:latin typeface="Avenir Book" panose="02000503020000020003" pitchFamily="2" charset="0"/>
                <a:ea typeface="Menlo" panose="020B0609030804020204" pitchFamily="49" charset="0"/>
                <a:cs typeface="Times New Roman" panose="02020603050405020304" pitchFamily="18" charset="0"/>
              </a:rPr>
              <a:t>T</a:t>
            </a:r>
            <a:r>
              <a:rPr lang="fr-BE" sz="1800" kern="100" dirty="0">
                <a:effectLst/>
                <a:latin typeface="Avenir Book" panose="02000503020000020003" pitchFamily="2" charset="0"/>
                <a:ea typeface="Calibri" panose="020F0502020204030204" pitchFamily="34" charset="0"/>
                <a:cs typeface="Times New Roman" panose="02020603050405020304" pitchFamily="18" charset="0"/>
              </a:rPr>
              <a:t>riangulation : répliquer la méthode pour comparer les résultats (ex.: analyse en double aveugle), croiser les résultats ou valider une hypothèse avec une méthode quantitative/une enquête pa</a:t>
            </a:r>
            <a:r>
              <a:rPr lang="fr-BE" kern="100" dirty="0">
                <a:latin typeface="Avenir Book" panose="02000503020000020003" pitchFamily="2" charset="0"/>
                <a:ea typeface="Calibri" panose="020F0502020204030204" pitchFamily="34" charset="0"/>
                <a:cs typeface="Times New Roman" panose="02020603050405020304" pitchFamily="18" charset="0"/>
              </a:rPr>
              <a:t>r exemple…</a:t>
            </a:r>
            <a:endParaRPr lang="fr-BE" sz="1800" kern="100" dirty="0">
              <a:effectLst/>
              <a:latin typeface="Avenir Book" panose="02000503020000020003" pitchFamily="2" charset="0"/>
              <a:ea typeface="Calibri" panose="020F0502020204030204" pitchFamily="34" charset="0"/>
              <a:cs typeface="Times New Roman" panose="02020603050405020304" pitchFamily="18" charset="0"/>
            </a:endParaRPr>
          </a:p>
        </p:txBody>
      </p:sp>
      <p:sp>
        <p:nvSpPr>
          <p:cNvPr id="4" name="ZoneTexte 3">
            <a:extLst>
              <a:ext uri="{FF2B5EF4-FFF2-40B4-BE49-F238E27FC236}">
                <a16:creationId xmlns:a16="http://schemas.microsoft.com/office/drawing/2014/main" id="{5497B60D-73EA-B806-2F5F-45E59BBC7244}"/>
              </a:ext>
            </a:extLst>
          </p:cNvPr>
          <p:cNvSpPr txBox="1"/>
          <p:nvPr/>
        </p:nvSpPr>
        <p:spPr>
          <a:xfrm>
            <a:off x="955588" y="6404518"/>
            <a:ext cx="9119287" cy="338554"/>
          </a:xfrm>
          <a:prstGeom prst="rect">
            <a:avLst/>
          </a:prstGeom>
          <a:noFill/>
        </p:spPr>
        <p:txBody>
          <a:bodyPr wrap="square" rtlCol="0">
            <a:spAutoFit/>
          </a:bodyPr>
          <a:lstStyle>
            <a:defPPr>
              <a:defRPr lang="fr-FR"/>
            </a:defPPr>
            <a:lvl1pPr>
              <a:defRPr>
                <a:latin typeface="Malayalam MN" pitchFamily="2" charset="0"/>
                <a:cs typeface="Malayalam MN" pitchFamily="2" charset="0"/>
              </a:defRPr>
            </a:lvl1pPr>
          </a:lstStyle>
          <a:p>
            <a:r>
              <a:rPr lang="fr-BE" sz="1600" dirty="0"/>
              <a:t>2023-2024 				Audrey Mertens</a:t>
            </a:r>
          </a:p>
        </p:txBody>
      </p:sp>
    </p:spTree>
    <p:extLst>
      <p:ext uri="{BB962C8B-B14F-4D97-AF65-F5344CB8AC3E}">
        <p14:creationId xmlns:p14="http://schemas.microsoft.com/office/powerpoint/2010/main" val="31802756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D3FB1BDF-F48B-EA1D-8E8E-D183F4AFDF93}"/>
              </a:ext>
            </a:extLst>
          </p:cNvPr>
          <p:cNvSpPr txBox="1"/>
          <p:nvPr/>
        </p:nvSpPr>
        <p:spPr>
          <a:xfrm>
            <a:off x="955588" y="114928"/>
            <a:ext cx="9119287" cy="400110"/>
          </a:xfrm>
          <a:prstGeom prst="rect">
            <a:avLst/>
          </a:prstGeom>
          <a:noFill/>
        </p:spPr>
        <p:txBody>
          <a:bodyPr wrap="square" rtlCol="0">
            <a:spAutoFit/>
          </a:bodyPr>
          <a:lstStyle/>
          <a:p>
            <a:r>
              <a:rPr lang="fr-BE" sz="2000" dirty="0">
                <a:latin typeface="Malayalam MN" pitchFamily="2" charset="0"/>
                <a:cs typeface="Malayalam MN" pitchFamily="2" charset="0"/>
              </a:rPr>
              <a:t>ARCH3271-1	 </a:t>
            </a:r>
            <a:r>
              <a:rPr lang="fr-BE" sz="2000" b="1" dirty="0">
                <a:latin typeface="Malayalam MN" pitchFamily="2" charset="0"/>
                <a:cs typeface="Malayalam MN" pitchFamily="2" charset="0"/>
              </a:rPr>
              <a:t>Introduction à la recherche scientifique</a:t>
            </a:r>
          </a:p>
        </p:txBody>
      </p:sp>
      <p:sp>
        <p:nvSpPr>
          <p:cNvPr id="3" name="Espace réservé du numéro de diapositive 2">
            <a:extLst>
              <a:ext uri="{FF2B5EF4-FFF2-40B4-BE49-F238E27FC236}">
                <a16:creationId xmlns:a16="http://schemas.microsoft.com/office/drawing/2014/main" id="{647F3CBB-724D-8C7D-58D0-864822449DE8}"/>
              </a:ext>
            </a:extLst>
          </p:cNvPr>
          <p:cNvSpPr>
            <a:spLocks noGrp="1"/>
          </p:cNvSpPr>
          <p:nvPr>
            <p:ph type="sldNum" sz="quarter" idx="12"/>
          </p:nvPr>
        </p:nvSpPr>
        <p:spPr>
          <a:xfrm>
            <a:off x="8493212" y="6391232"/>
            <a:ext cx="2743200" cy="365125"/>
          </a:xfrm>
        </p:spPr>
        <p:txBody>
          <a:bodyPr/>
          <a:lstStyle/>
          <a:p>
            <a:fld id="{84F8470E-1EF3-B84B-AA66-9B61FC5CCA84}" type="slidenum">
              <a:rPr lang="fr-FR" sz="1600" b="1" smtClean="0">
                <a:solidFill>
                  <a:schemeClr val="tx1"/>
                </a:solidFill>
                <a:latin typeface="Malayalam MN" pitchFamily="2" charset="0"/>
                <a:cs typeface="Malayalam MN" pitchFamily="2" charset="0"/>
              </a:rPr>
              <a:t>25</a:t>
            </a:fld>
            <a:endParaRPr lang="fr-FR" b="1" dirty="0">
              <a:solidFill>
                <a:schemeClr val="tx1"/>
              </a:solidFill>
              <a:latin typeface="Malayalam MN" pitchFamily="2" charset="0"/>
              <a:cs typeface="Malayalam MN" pitchFamily="2" charset="0"/>
            </a:endParaRPr>
          </a:p>
        </p:txBody>
      </p:sp>
      <p:sp>
        <p:nvSpPr>
          <p:cNvPr id="10" name="ZoneTexte 9">
            <a:extLst>
              <a:ext uri="{FF2B5EF4-FFF2-40B4-BE49-F238E27FC236}">
                <a16:creationId xmlns:a16="http://schemas.microsoft.com/office/drawing/2014/main" id="{BBF2139B-446F-6620-D0F5-2402A04CD920}"/>
              </a:ext>
            </a:extLst>
          </p:cNvPr>
          <p:cNvSpPr txBox="1"/>
          <p:nvPr/>
        </p:nvSpPr>
        <p:spPr>
          <a:xfrm>
            <a:off x="955588" y="832535"/>
            <a:ext cx="8262711" cy="400110"/>
          </a:xfrm>
          <a:prstGeom prst="rect">
            <a:avLst/>
          </a:prstGeom>
          <a:noFill/>
        </p:spPr>
        <p:txBody>
          <a:bodyPr wrap="none" rtlCol="0">
            <a:spAutoFit/>
          </a:bodyPr>
          <a:lstStyle>
            <a:defPPr>
              <a:defRPr lang="fr-FR"/>
            </a:defPPr>
            <a:lvl1pPr>
              <a:defRPr sz="2000" b="1">
                <a:latin typeface="Malayalam MN" pitchFamily="2" charset="0"/>
                <a:cs typeface="Malayalam MN" pitchFamily="2" charset="0"/>
              </a:defRPr>
            </a:lvl1pPr>
          </a:lstStyle>
          <a:p>
            <a:r>
              <a:rPr lang="fr-BE" dirty="0"/>
              <a:t>Quelques techniques de représentation des données qualitatives :</a:t>
            </a:r>
          </a:p>
        </p:txBody>
      </p:sp>
      <p:sp>
        <p:nvSpPr>
          <p:cNvPr id="12" name="ZoneTexte 11">
            <a:extLst>
              <a:ext uri="{FF2B5EF4-FFF2-40B4-BE49-F238E27FC236}">
                <a16:creationId xmlns:a16="http://schemas.microsoft.com/office/drawing/2014/main" id="{452BD0CE-54EA-A003-50BB-2D6E50595064}"/>
              </a:ext>
            </a:extLst>
          </p:cNvPr>
          <p:cNvSpPr txBox="1"/>
          <p:nvPr/>
        </p:nvSpPr>
        <p:spPr>
          <a:xfrm>
            <a:off x="955588" y="1410768"/>
            <a:ext cx="9764970" cy="3795911"/>
          </a:xfrm>
          <a:prstGeom prst="rect">
            <a:avLst/>
          </a:prstGeom>
          <a:noFill/>
        </p:spPr>
        <p:txBody>
          <a:bodyPr wrap="square">
            <a:spAutoFit/>
          </a:bodyPr>
          <a:lstStyle/>
          <a:p>
            <a:pPr>
              <a:lnSpc>
                <a:spcPct val="150000"/>
              </a:lnSpc>
            </a:pPr>
            <a:r>
              <a:rPr lang="fr-BE" sz="1800" b="1" kern="100" dirty="0">
                <a:effectLst/>
                <a:latin typeface="Avenir Book" panose="02000503020000020003" pitchFamily="2" charset="0"/>
                <a:ea typeface="Menlo" panose="020B0609030804020204" pitchFamily="49" charset="0"/>
                <a:cs typeface="Menlo" panose="020B0609030804020204" pitchFamily="49" charset="0"/>
              </a:rPr>
              <a:t>→ </a:t>
            </a:r>
            <a:r>
              <a:rPr lang="fr-BE" b="1" dirty="0">
                <a:latin typeface="Avenir Book" panose="02000503020000020003" pitchFamily="2" charset="0"/>
              </a:rPr>
              <a:t>Photos</a:t>
            </a:r>
            <a:r>
              <a:rPr lang="fr-BE" dirty="0">
                <a:latin typeface="Avenir Book" panose="02000503020000020003" pitchFamily="2" charset="0"/>
              </a:rPr>
              <a:t>,</a:t>
            </a:r>
            <a:r>
              <a:rPr lang="fr-BE" b="1" dirty="0">
                <a:latin typeface="Avenir Book" panose="02000503020000020003" pitchFamily="2" charset="0"/>
              </a:rPr>
              <a:t>	</a:t>
            </a:r>
          </a:p>
          <a:p>
            <a:pPr>
              <a:lnSpc>
                <a:spcPct val="150000"/>
              </a:lnSpc>
            </a:pPr>
            <a:r>
              <a:rPr lang="fr-BE" sz="1800" b="1" kern="100" dirty="0">
                <a:effectLst/>
                <a:latin typeface="Avenir Book" panose="02000503020000020003" pitchFamily="2" charset="0"/>
                <a:ea typeface="Menlo" panose="020B0609030804020204" pitchFamily="49" charset="0"/>
                <a:cs typeface="Menlo" panose="020B0609030804020204" pitchFamily="49" charset="0"/>
              </a:rPr>
              <a:t>→ </a:t>
            </a:r>
            <a:r>
              <a:rPr lang="fr-BE" b="1" dirty="0">
                <a:latin typeface="Avenir Book" panose="02000503020000020003" pitchFamily="2" charset="0"/>
              </a:rPr>
              <a:t>Esquisses,</a:t>
            </a:r>
          </a:p>
          <a:p>
            <a:pPr>
              <a:lnSpc>
                <a:spcPct val="150000"/>
              </a:lnSpc>
            </a:pPr>
            <a:r>
              <a:rPr lang="fr-BE" sz="1800" b="1" kern="100" dirty="0">
                <a:effectLst/>
                <a:latin typeface="Avenir Book" panose="02000503020000020003" pitchFamily="2" charset="0"/>
                <a:ea typeface="Menlo" panose="020B0609030804020204" pitchFamily="49" charset="0"/>
                <a:cs typeface="Menlo" panose="020B0609030804020204" pitchFamily="49" charset="0"/>
              </a:rPr>
              <a:t>→ </a:t>
            </a:r>
            <a:r>
              <a:rPr lang="fr-BE" b="1" dirty="0">
                <a:latin typeface="Avenir Book" panose="02000503020000020003" pitchFamily="2" charset="0"/>
              </a:rPr>
              <a:t>Schémas, </a:t>
            </a:r>
            <a:r>
              <a:rPr lang="fr-BE" kern="100" dirty="0">
                <a:latin typeface="Avenir Book" panose="02000503020000020003" pitchFamily="2" charset="0"/>
                <a:cs typeface="Times New Roman" panose="02020603050405020304" pitchFamily="18" charset="0"/>
              </a:rPr>
              <a:t>Conceptuels, </a:t>
            </a:r>
            <a:r>
              <a:rPr lang="fr-BE" sz="1800" kern="100" dirty="0">
                <a:effectLst/>
                <a:latin typeface="Avenir Book" panose="02000503020000020003" pitchFamily="2" charset="0"/>
                <a:ea typeface="Calibri" panose="020F0502020204030204" pitchFamily="34" charset="0"/>
                <a:cs typeface="Times New Roman" panose="02020603050405020304" pitchFamily="18" charset="0"/>
              </a:rPr>
              <a:t>Schémas d'Analyse de Site/ Cartes / Plans annotés…</a:t>
            </a:r>
            <a:r>
              <a:rPr lang="fr-BE" dirty="0">
                <a:latin typeface="Avenir Book" panose="02000503020000020003" pitchFamily="2" charset="0"/>
              </a:rPr>
              <a:t> </a:t>
            </a:r>
          </a:p>
          <a:p>
            <a:pPr>
              <a:lnSpc>
                <a:spcPct val="150000"/>
              </a:lnSpc>
            </a:pPr>
            <a:r>
              <a:rPr lang="fr-BE" sz="1800" b="1" kern="100" dirty="0">
                <a:effectLst/>
                <a:latin typeface="Avenir Book" panose="02000503020000020003" pitchFamily="2" charset="0"/>
                <a:ea typeface="Menlo" panose="020B0609030804020204" pitchFamily="49" charset="0"/>
                <a:cs typeface="Menlo" panose="020B0609030804020204" pitchFamily="49" charset="0"/>
              </a:rPr>
              <a:t>→ </a:t>
            </a:r>
            <a:r>
              <a:rPr lang="fr-BE" b="1" dirty="0">
                <a:latin typeface="Avenir Book" panose="02000503020000020003" pitchFamily="2" charset="0"/>
              </a:rPr>
              <a:t>Graphes, </a:t>
            </a:r>
            <a:r>
              <a:rPr lang="fr-BE" dirty="0">
                <a:latin typeface="Avenir Book" panose="02000503020000020003" pitchFamily="2" charset="0"/>
              </a:rPr>
              <a:t>Diagrammes, Flow charts, Organigramme…</a:t>
            </a:r>
          </a:p>
          <a:p>
            <a:pPr>
              <a:lnSpc>
                <a:spcPct val="150000"/>
              </a:lnSpc>
            </a:pPr>
            <a:r>
              <a:rPr lang="fr-BE" sz="1800" b="1" kern="100" dirty="0">
                <a:effectLst/>
                <a:latin typeface="Avenir Book" panose="02000503020000020003" pitchFamily="2" charset="0"/>
                <a:ea typeface="Menlo" panose="020B0609030804020204" pitchFamily="49" charset="0"/>
                <a:cs typeface="Menlo" panose="020B0609030804020204" pitchFamily="49" charset="0"/>
              </a:rPr>
              <a:t>→ </a:t>
            </a:r>
            <a:r>
              <a:rPr lang="fr-BE" b="1" dirty="0">
                <a:latin typeface="Avenir Book" panose="02000503020000020003" pitchFamily="2" charset="0"/>
              </a:rPr>
              <a:t>Tableaux e</a:t>
            </a:r>
            <a:r>
              <a:rPr lang="fr-BE" dirty="0">
                <a:latin typeface="Avenir Book" panose="02000503020000020003" pitchFamily="2" charset="0"/>
              </a:rPr>
              <a:t>xplicatifs, par critères, comparatifs…</a:t>
            </a:r>
          </a:p>
          <a:p>
            <a:pPr>
              <a:lnSpc>
                <a:spcPct val="150000"/>
              </a:lnSpc>
            </a:pPr>
            <a:r>
              <a:rPr lang="fr-BE" sz="1800" b="1" kern="100" dirty="0">
                <a:effectLst/>
                <a:latin typeface="Avenir Book" panose="02000503020000020003" pitchFamily="2" charset="0"/>
                <a:ea typeface="Menlo" panose="020B0609030804020204" pitchFamily="49" charset="0"/>
                <a:cs typeface="Menlo" panose="020B0609030804020204" pitchFamily="49" charset="0"/>
              </a:rPr>
              <a:t>→ </a:t>
            </a:r>
            <a:r>
              <a:rPr lang="fr-BE" b="1" dirty="0">
                <a:latin typeface="Avenir Book" panose="02000503020000020003" pitchFamily="2" charset="0"/>
              </a:rPr>
              <a:t>Cartes conceptuelles</a:t>
            </a:r>
            <a:r>
              <a:rPr lang="fr-BE" dirty="0">
                <a:latin typeface="Avenir Book" panose="02000503020000020003" pitchFamily="2" charset="0"/>
              </a:rPr>
              <a:t>, </a:t>
            </a:r>
            <a:r>
              <a:rPr lang="fr-BE" dirty="0" err="1">
                <a:latin typeface="Avenir Book" panose="02000503020000020003" pitchFamily="2" charset="0"/>
              </a:rPr>
              <a:t>Mindmaps</a:t>
            </a:r>
            <a:r>
              <a:rPr lang="fr-BE" dirty="0">
                <a:latin typeface="Avenir Book" panose="02000503020000020003" pitchFamily="2" charset="0"/>
              </a:rPr>
              <a:t>… </a:t>
            </a:r>
          </a:p>
          <a:p>
            <a:pPr>
              <a:lnSpc>
                <a:spcPct val="150000"/>
              </a:lnSpc>
            </a:pPr>
            <a:r>
              <a:rPr lang="fr-BE" sz="1800" b="1" kern="100" dirty="0">
                <a:effectLst/>
                <a:latin typeface="Avenir Book" panose="02000503020000020003" pitchFamily="2" charset="0"/>
                <a:ea typeface="Menlo" panose="020B0609030804020204" pitchFamily="49" charset="0"/>
                <a:cs typeface="Menlo" panose="020B0609030804020204" pitchFamily="49" charset="0"/>
              </a:rPr>
              <a:t>→ </a:t>
            </a:r>
            <a:r>
              <a:rPr lang="fr-BE" b="1" dirty="0">
                <a:latin typeface="Avenir Book" panose="02000503020000020003" pitchFamily="2" charset="0"/>
              </a:rPr>
              <a:t>Visualisations/infographies diverses</a:t>
            </a:r>
            <a:r>
              <a:rPr lang="fr-BE" dirty="0">
                <a:latin typeface="Avenir Book" panose="02000503020000020003" pitchFamily="2" charset="0"/>
              </a:rPr>
              <a:t>,</a:t>
            </a:r>
          </a:p>
          <a:p>
            <a:pPr>
              <a:lnSpc>
                <a:spcPct val="150000"/>
              </a:lnSpc>
            </a:pPr>
            <a:r>
              <a:rPr lang="fr-BE" b="1" dirty="0">
                <a:latin typeface="Avenir Book" panose="02000503020000020003" pitchFamily="2" charset="0"/>
              </a:rPr>
              <a:t>…</a:t>
            </a:r>
          </a:p>
          <a:p>
            <a:pPr>
              <a:lnSpc>
                <a:spcPct val="150000"/>
              </a:lnSpc>
            </a:pPr>
            <a:endParaRPr lang="fr-BE" b="1" dirty="0">
              <a:latin typeface="Avenir Book" panose="02000503020000020003" pitchFamily="2" charset="0"/>
            </a:endParaRPr>
          </a:p>
        </p:txBody>
      </p:sp>
      <p:sp>
        <p:nvSpPr>
          <p:cNvPr id="13" name="ZoneTexte 12">
            <a:extLst>
              <a:ext uri="{FF2B5EF4-FFF2-40B4-BE49-F238E27FC236}">
                <a16:creationId xmlns:a16="http://schemas.microsoft.com/office/drawing/2014/main" id="{D089529B-763B-EEC9-BCB5-D8D54D438529}"/>
              </a:ext>
            </a:extLst>
          </p:cNvPr>
          <p:cNvSpPr txBox="1"/>
          <p:nvPr/>
        </p:nvSpPr>
        <p:spPr>
          <a:xfrm>
            <a:off x="955588" y="6404518"/>
            <a:ext cx="9119287" cy="338554"/>
          </a:xfrm>
          <a:prstGeom prst="rect">
            <a:avLst/>
          </a:prstGeom>
          <a:noFill/>
        </p:spPr>
        <p:txBody>
          <a:bodyPr wrap="square" rtlCol="0">
            <a:spAutoFit/>
          </a:bodyPr>
          <a:lstStyle>
            <a:defPPr>
              <a:defRPr lang="fr-FR"/>
            </a:defPPr>
            <a:lvl1pPr>
              <a:defRPr>
                <a:latin typeface="Malayalam MN" pitchFamily="2" charset="0"/>
                <a:cs typeface="Malayalam MN" pitchFamily="2" charset="0"/>
              </a:defRPr>
            </a:lvl1pPr>
          </a:lstStyle>
          <a:p>
            <a:r>
              <a:rPr lang="fr-BE" sz="1600" dirty="0"/>
              <a:t>2023-2024 				Audrey Mertens</a:t>
            </a:r>
          </a:p>
        </p:txBody>
      </p:sp>
    </p:spTree>
    <p:extLst>
      <p:ext uri="{BB962C8B-B14F-4D97-AF65-F5344CB8AC3E}">
        <p14:creationId xmlns:p14="http://schemas.microsoft.com/office/powerpoint/2010/main" val="30324850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D3FB1BDF-F48B-EA1D-8E8E-D183F4AFDF93}"/>
              </a:ext>
            </a:extLst>
          </p:cNvPr>
          <p:cNvSpPr txBox="1"/>
          <p:nvPr/>
        </p:nvSpPr>
        <p:spPr>
          <a:xfrm>
            <a:off x="955588" y="114928"/>
            <a:ext cx="9119287" cy="400110"/>
          </a:xfrm>
          <a:prstGeom prst="rect">
            <a:avLst/>
          </a:prstGeom>
          <a:noFill/>
        </p:spPr>
        <p:txBody>
          <a:bodyPr wrap="square" rtlCol="0">
            <a:spAutoFit/>
          </a:bodyPr>
          <a:lstStyle/>
          <a:p>
            <a:r>
              <a:rPr lang="fr-BE" sz="2000" dirty="0">
                <a:latin typeface="Malayalam MN" pitchFamily="2" charset="0"/>
                <a:cs typeface="Malayalam MN" pitchFamily="2" charset="0"/>
              </a:rPr>
              <a:t>ARCH3271-1	 </a:t>
            </a:r>
            <a:r>
              <a:rPr lang="fr-BE" sz="2000" b="1" dirty="0">
                <a:latin typeface="Malayalam MN" pitchFamily="2" charset="0"/>
                <a:cs typeface="Malayalam MN" pitchFamily="2" charset="0"/>
              </a:rPr>
              <a:t>Introduction à la recherche scientifique</a:t>
            </a:r>
          </a:p>
        </p:txBody>
      </p:sp>
      <p:sp>
        <p:nvSpPr>
          <p:cNvPr id="3" name="Espace réservé du numéro de diapositive 2">
            <a:extLst>
              <a:ext uri="{FF2B5EF4-FFF2-40B4-BE49-F238E27FC236}">
                <a16:creationId xmlns:a16="http://schemas.microsoft.com/office/drawing/2014/main" id="{647F3CBB-724D-8C7D-58D0-864822449DE8}"/>
              </a:ext>
            </a:extLst>
          </p:cNvPr>
          <p:cNvSpPr>
            <a:spLocks noGrp="1"/>
          </p:cNvSpPr>
          <p:nvPr>
            <p:ph type="sldNum" sz="quarter" idx="12"/>
          </p:nvPr>
        </p:nvSpPr>
        <p:spPr>
          <a:xfrm>
            <a:off x="8493212" y="6391232"/>
            <a:ext cx="2743200" cy="365125"/>
          </a:xfrm>
        </p:spPr>
        <p:txBody>
          <a:bodyPr/>
          <a:lstStyle/>
          <a:p>
            <a:fld id="{84F8470E-1EF3-B84B-AA66-9B61FC5CCA84}" type="slidenum">
              <a:rPr lang="fr-FR" sz="1600" b="1" smtClean="0">
                <a:solidFill>
                  <a:schemeClr val="tx1"/>
                </a:solidFill>
                <a:latin typeface="Malayalam MN" pitchFamily="2" charset="0"/>
                <a:cs typeface="Malayalam MN" pitchFamily="2" charset="0"/>
              </a:rPr>
              <a:t>26</a:t>
            </a:fld>
            <a:endParaRPr lang="fr-FR" b="1" dirty="0">
              <a:solidFill>
                <a:schemeClr val="tx1"/>
              </a:solidFill>
              <a:latin typeface="Malayalam MN" pitchFamily="2" charset="0"/>
              <a:cs typeface="Malayalam MN" pitchFamily="2" charset="0"/>
            </a:endParaRPr>
          </a:p>
        </p:txBody>
      </p:sp>
      <p:sp>
        <p:nvSpPr>
          <p:cNvPr id="13" name="ZoneTexte 12">
            <a:extLst>
              <a:ext uri="{FF2B5EF4-FFF2-40B4-BE49-F238E27FC236}">
                <a16:creationId xmlns:a16="http://schemas.microsoft.com/office/drawing/2014/main" id="{7C04EF8E-E367-2330-E87F-35C43EF2EA7E}"/>
              </a:ext>
            </a:extLst>
          </p:cNvPr>
          <p:cNvSpPr txBox="1"/>
          <p:nvPr/>
        </p:nvSpPr>
        <p:spPr>
          <a:xfrm>
            <a:off x="955588" y="6404518"/>
            <a:ext cx="9119287" cy="338554"/>
          </a:xfrm>
          <a:prstGeom prst="rect">
            <a:avLst/>
          </a:prstGeom>
          <a:noFill/>
        </p:spPr>
        <p:txBody>
          <a:bodyPr wrap="square" rtlCol="0">
            <a:spAutoFit/>
          </a:bodyPr>
          <a:lstStyle>
            <a:defPPr>
              <a:defRPr lang="fr-FR"/>
            </a:defPPr>
            <a:lvl1pPr>
              <a:defRPr>
                <a:latin typeface="Malayalam MN" pitchFamily="2" charset="0"/>
                <a:cs typeface="Malayalam MN" pitchFamily="2" charset="0"/>
              </a:defRPr>
            </a:lvl1pPr>
          </a:lstStyle>
          <a:p>
            <a:r>
              <a:rPr lang="fr-BE" sz="1600" dirty="0"/>
              <a:t>2023-2024 				Audrey Mertens</a:t>
            </a:r>
          </a:p>
        </p:txBody>
      </p:sp>
      <p:sp>
        <p:nvSpPr>
          <p:cNvPr id="7" name="ZoneTexte 6">
            <a:extLst>
              <a:ext uri="{FF2B5EF4-FFF2-40B4-BE49-F238E27FC236}">
                <a16:creationId xmlns:a16="http://schemas.microsoft.com/office/drawing/2014/main" id="{8D34F4A2-D729-D7D9-668D-AA43427B66B0}"/>
              </a:ext>
            </a:extLst>
          </p:cNvPr>
          <p:cNvSpPr txBox="1"/>
          <p:nvPr/>
        </p:nvSpPr>
        <p:spPr>
          <a:xfrm>
            <a:off x="955588" y="5604298"/>
            <a:ext cx="10604500" cy="738664"/>
          </a:xfrm>
          <a:prstGeom prst="rect">
            <a:avLst/>
          </a:prstGeom>
          <a:noFill/>
        </p:spPr>
        <p:txBody>
          <a:bodyPr wrap="square">
            <a:spAutoFit/>
          </a:bodyPr>
          <a:lstStyle/>
          <a:p>
            <a:r>
              <a:rPr lang="fr-FR" sz="1400" dirty="0" err="1">
                <a:latin typeface="Avenir Book" panose="02000503020000020003" pitchFamily="2" charset="0"/>
              </a:rPr>
              <a:t>Crilly</a:t>
            </a:r>
            <a:r>
              <a:rPr lang="fr-FR" sz="1400" dirty="0">
                <a:latin typeface="Avenir Book" panose="02000503020000020003" pitchFamily="2" charset="0"/>
              </a:rPr>
              <a:t>, N., Maier, A. M., &amp; Clarkson, P. J. (2008). </a:t>
            </a:r>
            <a:r>
              <a:rPr lang="fr-FR" sz="1400" dirty="0" err="1">
                <a:latin typeface="Avenir Book" panose="02000503020000020003" pitchFamily="2" charset="0"/>
              </a:rPr>
              <a:t>Representing</a:t>
            </a:r>
            <a:r>
              <a:rPr lang="fr-FR" sz="1400" dirty="0">
                <a:latin typeface="Avenir Book" panose="02000503020000020003" pitchFamily="2" charset="0"/>
              </a:rPr>
              <a:t> Artefacts as Media: </a:t>
            </a:r>
            <a:r>
              <a:rPr lang="fr-FR" sz="1400" dirty="0" err="1">
                <a:latin typeface="Avenir Book" panose="02000503020000020003" pitchFamily="2" charset="0"/>
              </a:rPr>
              <a:t>Modelling</a:t>
            </a:r>
            <a:r>
              <a:rPr lang="fr-FR" sz="1400" dirty="0">
                <a:latin typeface="Avenir Book" panose="02000503020000020003" pitchFamily="2" charset="0"/>
              </a:rPr>
              <a:t> the Relationship</a:t>
            </a:r>
          </a:p>
          <a:p>
            <a:r>
              <a:rPr lang="fr-FR" sz="1400" dirty="0" err="1">
                <a:latin typeface="Avenir Book" panose="02000503020000020003" pitchFamily="2" charset="0"/>
              </a:rPr>
              <a:t>Between</a:t>
            </a:r>
            <a:r>
              <a:rPr lang="fr-FR" sz="1400" dirty="0">
                <a:latin typeface="Avenir Book" panose="02000503020000020003" pitchFamily="2" charset="0"/>
              </a:rPr>
              <a:t> Designer Intent and Consumer </a:t>
            </a:r>
            <a:r>
              <a:rPr lang="fr-FR" sz="1400" dirty="0" err="1">
                <a:latin typeface="Avenir Book" panose="02000503020000020003" pitchFamily="2" charset="0"/>
              </a:rPr>
              <a:t>Experience</a:t>
            </a:r>
            <a:r>
              <a:rPr lang="fr-FR" sz="1400" dirty="0">
                <a:latin typeface="Avenir Book" panose="02000503020000020003" pitchFamily="2" charset="0"/>
              </a:rPr>
              <a:t>. International Journal of Design, 2(3), 15-27.</a:t>
            </a:r>
          </a:p>
          <a:p>
            <a:r>
              <a:rPr lang="fr-FR" sz="1400" dirty="0">
                <a:latin typeface="Avenir Book" panose="02000503020000020003" pitchFamily="2" charset="0"/>
              </a:rPr>
              <a:t>http://</a:t>
            </a:r>
            <a:r>
              <a:rPr lang="fr-FR" sz="1400" dirty="0" err="1">
                <a:latin typeface="Avenir Book" panose="02000503020000020003" pitchFamily="2" charset="0"/>
              </a:rPr>
              <a:t>www.ijdesign.org</a:t>
            </a:r>
            <a:r>
              <a:rPr lang="fr-FR" sz="1400" dirty="0">
                <a:latin typeface="Avenir Book" panose="02000503020000020003" pitchFamily="2" charset="0"/>
              </a:rPr>
              <a:t>/</a:t>
            </a:r>
            <a:r>
              <a:rPr lang="fr-FR" sz="1400" dirty="0" err="1">
                <a:latin typeface="Avenir Book" panose="02000503020000020003" pitchFamily="2" charset="0"/>
              </a:rPr>
              <a:t>ojs</a:t>
            </a:r>
            <a:r>
              <a:rPr lang="fr-FR" sz="1400" dirty="0">
                <a:latin typeface="Avenir Book" panose="02000503020000020003" pitchFamily="2" charset="0"/>
              </a:rPr>
              <a:t>/</a:t>
            </a:r>
            <a:r>
              <a:rPr lang="fr-FR" sz="1400" dirty="0" err="1">
                <a:latin typeface="Avenir Book" panose="02000503020000020003" pitchFamily="2" charset="0"/>
              </a:rPr>
              <a:t>index.php</a:t>
            </a:r>
            <a:r>
              <a:rPr lang="fr-FR" sz="1400" dirty="0">
                <a:latin typeface="Avenir Book" panose="02000503020000020003" pitchFamily="2" charset="0"/>
              </a:rPr>
              <a:t>/</a:t>
            </a:r>
            <a:r>
              <a:rPr lang="fr-FR" sz="1400" dirty="0" err="1">
                <a:latin typeface="Avenir Book" panose="02000503020000020003" pitchFamily="2" charset="0"/>
              </a:rPr>
              <a:t>IJDesign</a:t>
            </a:r>
            <a:r>
              <a:rPr lang="fr-FR" sz="1400" dirty="0">
                <a:latin typeface="Avenir Book" panose="02000503020000020003" pitchFamily="2" charset="0"/>
              </a:rPr>
              <a:t>/article/</a:t>
            </a:r>
            <a:r>
              <a:rPr lang="fr-FR" sz="1400" dirty="0" err="1">
                <a:latin typeface="Avenir Book" panose="02000503020000020003" pitchFamily="2" charset="0"/>
              </a:rPr>
              <a:t>view</a:t>
            </a:r>
            <a:r>
              <a:rPr lang="fr-FR" sz="1400" dirty="0">
                <a:latin typeface="Avenir Book" panose="02000503020000020003" pitchFamily="2" charset="0"/>
              </a:rPr>
              <a:t>/429/22</a:t>
            </a:r>
          </a:p>
        </p:txBody>
      </p:sp>
      <p:sp>
        <p:nvSpPr>
          <p:cNvPr id="8" name="ZoneTexte 7">
            <a:extLst>
              <a:ext uri="{FF2B5EF4-FFF2-40B4-BE49-F238E27FC236}">
                <a16:creationId xmlns:a16="http://schemas.microsoft.com/office/drawing/2014/main" id="{C739705E-E1D4-EB26-8932-86EDFA6E95E1}"/>
              </a:ext>
            </a:extLst>
          </p:cNvPr>
          <p:cNvSpPr txBox="1"/>
          <p:nvPr/>
        </p:nvSpPr>
        <p:spPr>
          <a:xfrm>
            <a:off x="955588" y="5238800"/>
            <a:ext cx="9591665" cy="584775"/>
          </a:xfrm>
          <a:prstGeom prst="rect">
            <a:avLst/>
          </a:prstGeom>
          <a:noFill/>
        </p:spPr>
        <p:txBody>
          <a:bodyPr wrap="none" rtlCol="0">
            <a:spAutoFit/>
          </a:bodyPr>
          <a:lstStyle/>
          <a:p>
            <a:r>
              <a:rPr lang="fr-BE" sz="1600" b="1" dirty="0">
                <a:latin typeface="Avenir Book" panose="02000503020000020003" pitchFamily="2" charset="0"/>
              </a:rPr>
              <a:t>Modèle de conception basé sur la communication intégrée de </a:t>
            </a:r>
            <a:r>
              <a:rPr lang="fr-BE" sz="1600" b="1" dirty="0" err="1">
                <a:latin typeface="Avenir Book" panose="02000503020000020003" pitchFamily="2" charset="0"/>
              </a:rPr>
              <a:t>Crilly</a:t>
            </a:r>
            <a:r>
              <a:rPr lang="fr-BE" sz="1600" b="1" dirty="0">
                <a:latin typeface="Avenir Book" panose="02000503020000020003" pitchFamily="2" charset="0"/>
              </a:rPr>
              <a:t> &amp; Maier (2008, p. 22, Figure 4)</a:t>
            </a:r>
            <a:endParaRPr lang="fr-FR" sz="1600" b="1" dirty="0">
              <a:latin typeface="Avenir Book" panose="02000503020000020003" pitchFamily="2" charset="0"/>
            </a:endParaRPr>
          </a:p>
          <a:p>
            <a:r>
              <a:rPr lang="fr-FR" sz="1600" dirty="0">
                <a:latin typeface="Avenir Book" panose="02000503020000020003" pitchFamily="2" charset="0"/>
              </a:rPr>
              <a:t> </a:t>
            </a:r>
          </a:p>
        </p:txBody>
      </p:sp>
      <p:pic>
        <p:nvPicPr>
          <p:cNvPr id="11" name="Image 10">
            <a:extLst>
              <a:ext uri="{FF2B5EF4-FFF2-40B4-BE49-F238E27FC236}">
                <a16:creationId xmlns:a16="http://schemas.microsoft.com/office/drawing/2014/main" id="{9160E355-5323-6199-4B5F-4210495EAD1B}"/>
              </a:ext>
            </a:extLst>
          </p:cNvPr>
          <p:cNvPicPr>
            <a:picLocks noChangeAspect="1"/>
          </p:cNvPicPr>
          <p:nvPr/>
        </p:nvPicPr>
        <p:blipFill>
          <a:blip r:embed="rId3"/>
          <a:stretch>
            <a:fillRect/>
          </a:stretch>
        </p:blipFill>
        <p:spPr>
          <a:xfrm>
            <a:off x="1060449" y="1002588"/>
            <a:ext cx="9913941" cy="3886912"/>
          </a:xfrm>
          <a:prstGeom prst="rect">
            <a:avLst/>
          </a:prstGeom>
        </p:spPr>
      </p:pic>
      <p:sp>
        <p:nvSpPr>
          <p:cNvPr id="12" name="Rectangle 11">
            <a:extLst>
              <a:ext uri="{FF2B5EF4-FFF2-40B4-BE49-F238E27FC236}">
                <a16:creationId xmlns:a16="http://schemas.microsoft.com/office/drawing/2014/main" id="{8A8387AB-5492-EED5-4CF7-20547E5D3F25}"/>
              </a:ext>
            </a:extLst>
          </p:cNvPr>
          <p:cNvSpPr/>
          <p:nvPr/>
        </p:nvSpPr>
        <p:spPr>
          <a:xfrm>
            <a:off x="5067300" y="1002588"/>
            <a:ext cx="1828800" cy="47061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7909040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D3FB1BDF-F48B-EA1D-8E8E-D183F4AFDF93}"/>
              </a:ext>
            </a:extLst>
          </p:cNvPr>
          <p:cNvSpPr txBox="1"/>
          <p:nvPr/>
        </p:nvSpPr>
        <p:spPr>
          <a:xfrm>
            <a:off x="955588" y="114928"/>
            <a:ext cx="9119287" cy="400110"/>
          </a:xfrm>
          <a:prstGeom prst="rect">
            <a:avLst/>
          </a:prstGeom>
          <a:noFill/>
        </p:spPr>
        <p:txBody>
          <a:bodyPr wrap="square" rtlCol="0">
            <a:spAutoFit/>
          </a:bodyPr>
          <a:lstStyle/>
          <a:p>
            <a:r>
              <a:rPr lang="fr-BE" sz="2000" dirty="0">
                <a:latin typeface="Malayalam MN" pitchFamily="2" charset="0"/>
                <a:cs typeface="Malayalam MN" pitchFamily="2" charset="0"/>
              </a:rPr>
              <a:t>ARCH3271-1	 </a:t>
            </a:r>
            <a:r>
              <a:rPr lang="fr-BE" sz="2000" b="1" dirty="0">
                <a:latin typeface="Malayalam MN" pitchFamily="2" charset="0"/>
                <a:cs typeface="Malayalam MN" pitchFamily="2" charset="0"/>
              </a:rPr>
              <a:t>Introduction à la recherche scientifique</a:t>
            </a:r>
          </a:p>
        </p:txBody>
      </p:sp>
      <p:sp>
        <p:nvSpPr>
          <p:cNvPr id="3" name="Espace réservé du numéro de diapositive 2">
            <a:extLst>
              <a:ext uri="{FF2B5EF4-FFF2-40B4-BE49-F238E27FC236}">
                <a16:creationId xmlns:a16="http://schemas.microsoft.com/office/drawing/2014/main" id="{647F3CBB-724D-8C7D-58D0-864822449DE8}"/>
              </a:ext>
            </a:extLst>
          </p:cNvPr>
          <p:cNvSpPr>
            <a:spLocks noGrp="1"/>
          </p:cNvSpPr>
          <p:nvPr>
            <p:ph type="sldNum" sz="quarter" idx="12"/>
          </p:nvPr>
        </p:nvSpPr>
        <p:spPr>
          <a:xfrm>
            <a:off x="8493212" y="6391232"/>
            <a:ext cx="2743200" cy="365125"/>
          </a:xfrm>
        </p:spPr>
        <p:txBody>
          <a:bodyPr/>
          <a:lstStyle/>
          <a:p>
            <a:fld id="{84F8470E-1EF3-B84B-AA66-9B61FC5CCA84}" type="slidenum">
              <a:rPr lang="fr-FR" sz="1600" b="1" smtClean="0">
                <a:solidFill>
                  <a:schemeClr val="tx1"/>
                </a:solidFill>
                <a:latin typeface="Malayalam MN" pitchFamily="2" charset="0"/>
                <a:cs typeface="Malayalam MN" pitchFamily="2" charset="0"/>
              </a:rPr>
              <a:t>27</a:t>
            </a:fld>
            <a:endParaRPr lang="fr-FR" b="1" dirty="0">
              <a:solidFill>
                <a:schemeClr val="tx1"/>
              </a:solidFill>
              <a:latin typeface="Malayalam MN" pitchFamily="2" charset="0"/>
              <a:cs typeface="Malayalam MN" pitchFamily="2" charset="0"/>
            </a:endParaRPr>
          </a:p>
        </p:txBody>
      </p:sp>
      <p:pic>
        <p:nvPicPr>
          <p:cNvPr id="12" name="Image 11">
            <a:extLst>
              <a:ext uri="{FF2B5EF4-FFF2-40B4-BE49-F238E27FC236}">
                <a16:creationId xmlns:a16="http://schemas.microsoft.com/office/drawing/2014/main" id="{E963491D-4221-09A1-EE16-F3FE9D86FFC4}"/>
              </a:ext>
            </a:extLst>
          </p:cNvPr>
          <p:cNvPicPr>
            <a:picLocks noChangeAspect="1"/>
          </p:cNvPicPr>
          <p:nvPr/>
        </p:nvPicPr>
        <p:blipFill rotWithShape="1">
          <a:blip r:embed="rId3"/>
          <a:srcRect b="8297"/>
          <a:stretch/>
        </p:blipFill>
        <p:spPr>
          <a:xfrm>
            <a:off x="2209800" y="528325"/>
            <a:ext cx="7772400" cy="4916936"/>
          </a:xfrm>
          <a:prstGeom prst="rect">
            <a:avLst/>
          </a:prstGeom>
        </p:spPr>
      </p:pic>
      <p:sp>
        <p:nvSpPr>
          <p:cNvPr id="4" name="ZoneTexte 3">
            <a:extLst>
              <a:ext uri="{FF2B5EF4-FFF2-40B4-BE49-F238E27FC236}">
                <a16:creationId xmlns:a16="http://schemas.microsoft.com/office/drawing/2014/main" id="{A15D6B62-8E00-0965-DE82-FAECF8C961C7}"/>
              </a:ext>
            </a:extLst>
          </p:cNvPr>
          <p:cNvSpPr txBox="1"/>
          <p:nvPr/>
        </p:nvSpPr>
        <p:spPr>
          <a:xfrm>
            <a:off x="955588" y="6404518"/>
            <a:ext cx="9119287" cy="338554"/>
          </a:xfrm>
          <a:prstGeom prst="rect">
            <a:avLst/>
          </a:prstGeom>
          <a:noFill/>
        </p:spPr>
        <p:txBody>
          <a:bodyPr wrap="square" rtlCol="0">
            <a:spAutoFit/>
          </a:bodyPr>
          <a:lstStyle>
            <a:defPPr>
              <a:defRPr lang="fr-FR"/>
            </a:defPPr>
            <a:lvl1pPr>
              <a:defRPr>
                <a:latin typeface="Malayalam MN" pitchFamily="2" charset="0"/>
                <a:cs typeface="Malayalam MN" pitchFamily="2" charset="0"/>
              </a:defRPr>
            </a:lvl1pPr>
          </a:lstStyle>
          <a:p>
            <a:r>
              <a:rPr lang="fr-BE" sz="1600" dirty="0"/>
              <a:t>2023-2024 				Audrey Mertens</a:t>
            </a:r>
          </a:p>
        </p:txBody>
      </p:sp>
      <p:sp>
        <p:nvSpPr>
          <p:cNvPr id="7" name="ZoneTexte 6">
            <a:extLst>
              <a:ext uri="{FF2B5EF4-FFF2-40B4-BE49-F238E27FC236}">
                <a16:creationId xmlns:a16="http://schemas.microsoft.com/office/drawing/2014/main" id="{4E216C8E-B379-AEEB-D3A3-96688D4AFFC9}"/>
              </a:ext>
            </a:extLst>
          </p:cNvPr>
          <p:cNvSpPr txBox="1"/>
          <p:nvPr/>
        </p:nvSpPr>
        <p:spPr>
          <a:xfrm>
            <a:off x="955588" y="5719639"/>
            <a:ext cx="11045912" cy="738664"/>
          </a:xfrm>
          <a:prstGeom prst="rect">
            <a:avLst/>
          </a:prstGeom>
          <a:noFill/>
        </p:spPr>
        <p:txBody>
          <a:bodyPr wrap="square">
            <a:spAutoFit/>
          </a:bodyPr>
          <a:lstStyle/>
          <a:p>
            <a:r>
              <a:rPr lang="fr-BE" sz="1400" dirty="0" err="1">
                <a:latin typeface="Avenir Book" panose="02000503020000020003" pitchFamily="2" charset="0"/>
              </a:rPr>
              <a:t>Djanaralieva</a:t>
            </a:r>
            <a:r>
              <a:rPr lang="fr-BE" sz="1400" dirty="0">
                <a:latin typeface="Avenir Book" panose="02000503020000020003" pitchFamily="2" charset="0"/>
              </a:rPr>
              <a:t>, L. (2022). </a:t>
            </a:r>
            <a:r>
              <a:rPr lang="fr-BE" sz="1400" i="1" dirty="0">
                <a:latin typeface="Avenir Book" panose="02000503020000020003" pitchFamily="2" charset="0"/>
              </a:rPr>
              <a:t>Travail de fin d'études / Projet de fin d'études : La vulnérabilité résidentielle face au risque d'inondation : comment les habitants adaptent-ils leur logement en phase de crise ? </a:t>
            </a:r>
            <a:r>
              <a:rPr lang="fr-BE" sz="1400" dirty="0">
                <a:latin typeface="Avenir Book" panose="02000503020000020003" pitchFamily="2" charset="0"/>
              </a:rPr>
              <a:t>(</a:t>
            </a:r>
            <a:r>
              <a:rPr lang="fr-BE" sz="1400" dirty="0" err="1">
                <a:latin typeface="Avenir Book" panose="02000503020000020003" pitchFamily="2" charset="0"/>
              </a:rPr>
              <a:t>Unpublished</a:t>
            </a:r>
            <a:r>
              <a:rPr lang="fr-BE" sz="1400" dirty="0">
                <a:latin typeface="Avenir Book" panose="02000503020000020003" pitchFamily="2" charset="0"/>
              </a:rPr>
              <a:t> </a:t>
            </a:r>
            <a:r>
              <a:rPr lang="fr-BE" sz="1400" dirty="0" err="1">
                <a:latin typeface="Avenir Book" panose="02000503020000020003" pitchFamily="2" charset="0"/>
              </a:rPr>
              <a:t>master's</a:t>
            </a:r>
            <a:r>
              <a:rPr lang="fr-BE" sz="1400" dirty="0">
                <a:latin typeface="Avenir Book" panose="02000503020000020003" pitchFamily="2" charset="0"/>
              </a:rPr>
              <a:t> </a:t>
            </a:r>
            <a:r>
              <a:rPr lang="fr-BE" sz="1400" dirty="0" err="1">
                <a:latin typeface="Avenir Book" panose="02000503020000020003" pitchFamily="2" charset="0"/>
              </a:rPr>
              <a:t>thesis</a:t>
            </a:r>
            <a:r>
              <a:rPr lang="fr-BE" sz="1400" dirty="0">
                <a:latin typeface="Avenir Book" panose="02000503020000020003" pitchFamily="2" charset="0"/>
              </a:rPr>
              <a:t>). Université de Liège, Liège, Belgique. </a:t>
            </a:r>
            <a:r>
              <a:rPr lang="fr-BE" sz="1400" dirty="0" err="1">
                <a:latin typeface="Avenir Book" panose="02000503020000020003" pitchFamily="2" charset="0"/>
              </a:rPr>
              <a:t>Retrieved</a:t>
            </a:r>
            <a:r>
              <a:rPr lang="fr-BE" sz="1400" dirty="0">
                <a:latin typeface="Avenir Book" panose="02000503020000020003" pitchFamily="2" charset="0"/>
              </a:rPr>
              <a:t> </a:t>
            </a:r>
            <a:r>
              <a:rPr lang="fr-BE" sz="1400" dirty="0" err="1">
                <a:latin typeface="Avenir Book" panose="02000503020000020003" pitchFamily="2" charset="0"/>
              </a:rPr>
              <a:t>from</a:t>
            </a:r>
            <a:r>
              <a:rPr lang="fr-BE" sz="1400" dirty="0">
                <a:latin typeface="Avenir Book" panose="02000503020000020003" pitchFamily="2" charset="0"/>
              </a:rPr>
              <a:t> https://</a:t>
            </a:r>
            <a:r>
              <a:rPr lang="fr-BE" sz="1400" dirty="0" err="1">
                <a:latin typeface="Avenir Book" panose="02000503020000020003" pitchFamily="2" charset="0"/>
              </a:rPr>
              <a:t>matheo.uliege.be</a:t>
            </a:r>
            <a:r>
              <a:rPr lang="fr-BE" sz="1400" dirty="0">
                <a:latin typeface="Avenir Book" panose="02000503020000020003" pitchFamily="2" charset="0"/>
              </a:rPr>
              <a:t>/</a:t>
            </a:r>
            <a:r>
              <a:rPr lang="fr-BE" sz="1400" dirty="0" err="1">
                <a:latin typeface="Avenir Book" panose="02000503020000020003" pitchFamily="2" charset="0"/>
              </a:rPr>
              <a:t>handle</a:t>
            </a:r>
            <a:r>
              <a:rPr lang="fr-BE" sz="1400" dirty="0">
                <a:latin typeface="Avenir Book" panose="02000503020000020003" pitchFamily="2" charset="0"/>
              </a:rPr>
              <a:t>/2268.2/16371</a:t>
            </a:r>
          </a:p>
        </p:txBody>
      </p:sp>
      <p:sp>
        <p:nvSpPr>
          <p:cNvPr id="8" name="ZoneTexte 7">
            <a:extLst>
              <a:ext uri="{FF2B5EF4-FFF2-40B4-BE49-F238E27FC236}">
                <a16:creationId xmlns:a16="http://schemas.microsoft.com/office/drawing/2014/main" id="{7700C181-5B65-1AB0-E658-AE02A6011B5F}"/>
              </a:ext>
            </a:extLst>
          </p:cNvPr>
          <p:cNvSpPr txBox="1"/>
          <p:nvPr/>
        </p:nvSpPr>
        <p:spPr>
          <a:xfrm>
            <a:off x="955588" y="5445260"/>
            <a:ext cx="4330032" cy="584775"/>
          </a:xfrm>
          <a:prstGeom prst="rect">
            <a:avLst/>
          </a:prstGeom>
          <a:noFill/>
        </p:spPr>
        <p:txBody>
          <a:bodyPr wrap="none" rtlCol="0">
            <a:spAutoFit/>
          </a:bodyPr>
          <a:lstStyle/>
          <a:p>
            <a:r>
              <a:rPr lang="fr-FR" sz="1600" b="1" dirty="0">
                <a:latin typeface="Avenir Book" panose="02000503020000020003" pitchFamily="2" charset="0"/>
              </a:rPr>
              <a:t>Relevé habité par </a:t>
            </a:r>
            <a:r>
              <a:rPr lang="fr-BE" sz="1600" b="1" dirty="0" err="1">
                <a:latin typeface="Avenir Book" panose="02000503020000020003" pitchFamily="2" charset="0"/>
              </a:rPr>
              <a:t>Djanaralieva</a:t>
            </a:r>
            <a:r>
              <a:rPr lang="fr-BE" sz="1600" b="1" dirty="0">
                <a:latin typeface="Avenir Book" panose="02000503020000020003" pitchFamily="2" charset="0"/>
              </a:rPr>
              <a:t> (2022, p. 73)</a:t>
            </a:r>
            <a:endParaRPr lang="fr-FR" sz="1600" b="1" dirty="0">
              <a:latin typeface="Avenir Book" panose="02000503020000020003" pitchFamily="2" charset="0"/>
            </a:endParaRPr>
          </a:p>
          <a:p>
            <a:r>
              <a:rPr lang="fr-FR" sz="1600" dirty="0">
                <a:latin typeface="Avenir Book" panose="02000503020000020003" pitchFamily="2" charset="0"/>
              </a:rPr>
              <a:t> </a:t>
            </a:r>
          </a:p>
        </p:txBody>
      </p:sp>
    </p:spTree>
    <p:extLst>
      <p:ext uri="{BB962C8B-B14F-4D97-AF65-F5344CB8AC3E}">
        <p14:creationId xmlns:p14="http://schemas.microsoft.com/office/powerpoint/2010/main" val="27519735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D3FB1BDF-F48B-EA1D-8E8E-D183F4AFDF93}"/>
              </a:ext>
            </a:extLst>
          </p:cNvPr>
          <p:cNvSpPr txBox="1"/>
          <p:nvPr/>
        </p:nvSpPr>
        <p:spPr>
          <a:xfrm>
            <a:off x="955588" y="114928"/>
            <a:ext cx="9119287" cy="400110"/>
          </a:xfrm>
          <a:prstGeom prst="rect">
            <a:avLst/>
          </a:prstGeom>
          <a:noFill/>
        </p:spPr>
        <p:txBody>
          <a:bodyPr wrap="square" rtlCol="0">
            <a:spAutoFit/>
          </a:bodyPr>
          <a:lstStyle/>
          <a:p>
            <a:r>
              <a:rPr lang="fr-BE" sz="2000" dirty="0">
                <a:latin typeface="Malayalam MN" pitchFamily="2" charset="0"/>
                <a:cs typeface="Malayalam MN" pitchFamily="2" charset="0"/>
              </a:rPr>
              <a:t>ARCH3271-1	 </a:t>
            </a:r>
            <a:r>
              <a:rPr lang="fr-BE" sz="2000" b="1" dirty="0">
                <a:latin typeface="Malayalam MN" pitchFamily="2" charset="0"/>
                <a:cs typeface="Malayalam MN" pitchFamily="2" charset="0"/>
              </a:rPr>
              <a:t>Introduction à la recherche scientifique</a:t>
            </a:r>
          </a:p>
        </p:txBody>
      </p:sp>
      <p:sp>
        <p:nvSpPr>
          <p:cNvPr id="3" name="Espace réservé du numéro de diapositive 2">
            <a:extLst>
              <a:ext uri="{FF2B5EF4-FFF2-40B4-BE49-F238E27FC236}">
                <a16:creationId xmlns:a16="http://schemas.microsoft.com/office/drawing/2014/main" id="{647F3CBB-724D-8C7D-58D0-864822449DE8}"/>
              </a:ext>
            </a:extLst>
          </p:cNvPr>
          <p:cNvSpPr>
            <a:spLocks noGrp="1"/>
          </p:cNvSpPr>
          <p:nvPr>
            <p:ph type="sldNum" sz="quarter" idx="12"/>
          </p:nvPr>
        </p:nvSpPr>
        <p:spPr>
          <a:xfrm>
            <a:off x="8493212" y="6391232"/>
            <a:ext cx="2743200" cy="365125"/>
          </a:xfrm>
        </p:spPr>
        <p:txBody>
          <a:bodyPr/>
          <a:lstStyle/>
          <a:p>
            <a:fld id="{84F8470E-1EF3-B84B-AA66-9B61FC5CCA84}" type="slidenum">
              <a:rPr lang="fr-FR" sz="1600" b="1" smtClean="0">
                <a:solidFill>
                  <a:schemeClr val="tx1"/>
                </a:solidFill>
                <a:latin typeface="Malayalam MN" pitchFamily="2" charset="0"/>
                <a:cs typeface="Malayalam MN" pitchFamily="2" charset="0"/>
              </a:rPr>
              <a:t>28</a:t>
            </a:fld>
            <a:endParaRPr lang="fr-FR" b="1" dirty="0">
              <a:solidFill>
                <a:schemeClr val="tx1"/>
              </a:solidFill>
              <a:latin typeface="Malayalam MN" pitchFamily="2" charset="0"/>
              <a:cs typeface="Malayalam MN" pitchFamily="2" charset="0"/>
            </a:endParaRPr>
          </a:p>
        </p:txBody>
      </p:sp>
      <p:sp>
        <p:nvSpPr>
          <p:cNvPr id="6" name="ZoneTexte 5">
            <a:extLst>
              <a:ext uri="{FF2B5EF4-FFF2-40B4-BE49-F238E27FC236}">
                <a16:creationId xmlns:a16="http://schemas.microsoft.com/office/drawing/2014/main" id="{B9F19439-295E-5617-5D15-6AE86C2B5C8F}"/>
              </a:ext>
            </a:extLst>
          </p:cNvPr>
          <p:cNvSpPr txBox="1"/>
          <p:nvPr/>
        </p:nvSpPr>
        <p:spPr>
          <a:xfrm>
            <a:off x="955588" y="5749118"/>
            <a:ext cx="8940800" cy="523220"/>
          </a:xfrm>
          <a:prstGeom prst="rect">
            <a:avLst/>
          </a:prstGeom>
          <a:noFill/>
        </p:spPr>
        <p:txBody>
          <a:bodyPr wrap="square">
            <a:spAutoFit/>
          </a:bodyPr>
          <a:lstStyle/>
          <a:p>
            <a:r>
              <a:rPr lang="fr-BE" sz="1400" dirty="0">
                <a:latin typeface="Avenir Book" panose="02000503020000020003" pitchFamily="2" charset="0"/>
              </a:rPr>
              <a:t>Etienne, L. (2020, Octobre 13). Exemple de schéma d’infrastructure : nouveau serveur ! [Image en ligne]. G33Keries.org. </a:t>
            </a:r>
            <a:r>
              <a:rPr lang="fr-BE" sz="1400" dirty="0">
                <a:latin typeface="Avenir Book" panose="02000503020000020003" pitchFamily="2" charset="0"/>
                <a:hlinkClick r:id="rId3"/>
              </a:rPr>
              <a:t>https://geekeries.org/2020/10/exemple-de-schema-dinfrastructure-nouveau-serveur/</a:t>
            </a:r>
            <a:endParaRPr lang="fr-BE" sz="1400" dirty="0">
              <a:latin typeface="Avenir Book" panose="02000503020000020003" pitchFamily="2" charset="0"/>
            </a:endParaRPr>
          </a:p>
        </p:txBody>
      </p:sp>
      <p:pic>
        <p:nvPicPr>
          <p:cNvPr id="1026" name="Picture 2" descr="Exemple de schéma d'infrastructure du site geekeries.org">
            <a:extLst>
              <a:ext uri="{FF2B5EF4-FFF2-40B4-BE49-F238E27FC236}">
                <a16:creationId xmlns:a16="http://schemas.microsoft.com/office/drawing/2014/main" id="{B38AC69A-BD4B-F307-BCC6-7D0C1243BB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18263" y="576258"/>
            <a:ext cx="7117837" cy="4990920"/>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a:extLst>
              <a:ext uri="{FF2B5EF4-FFF2-40B4-BE49-F238E27FC236}">
                <a16:creationId xmlns:a16="http://schemas.microsoft.com/office/drawing/2014/main" id="{1A09FA2C-2875-2675-5609-CF626A829E88}"/>
              </a:ext>
            </a:extLst>
          </p:cNvPr>
          <p:cNvSpPr txBox="1"/>
          <p:nvPr/>
        </p:nvSpPr>
        <p:spPr>
          <a:xfrm>
            <a:off x="955588" y="6404518"/>
            <a:ext cx="9119287" cy="338554"/>
          </a:xfrm>
          <a:prstGeom prst="rect">
            <a:avLst/>
          </a:prstGeom>
          <a:noFill/>
        </p:spPr>
        <p:txBody>
          <a:bodyPr wrap="square" rtlCol="0">
            <a:spAutoFit/>
          </a:bodyPr>
          <a:lstStyle>
            <a:defPPr>
              <a:defRPr lang="fr-FR"/>
            </a:defPPr>
            <a:lvl1pPr>
              <a:defRPr>
                <a:latin typeface="Malayalam MN" pitchFamily="2" charset="0"/>
                <a:cs typeface="Malayalam MN" pitchFamily="2" charset="0"/>
              </a:defRPr>
            </a:lvl1pPr>
          </a:lstStyle>
          <a:p>
            <a:r>
              <a:rPr lang="fr-BE" sz="1600" dirty="0"/>
              <a:t>2023-2024 				Audrey Mertens</a:t>
            </a:r>
          </a:p>
        </p:txBody>
      </p:sp>
    </p:spTree>
    <p:extLst>
      <p:ext uri="{BB962C8B-B14F-4D97-AF65-F5344CB8AC3E}">
        <p14:creationId xmlns:p14="http://schemas.microsoft.com/office/powerpoint/2010/main" val="1363659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D3FB1BDF-F48B-EA1D-8E8E-D183F4AFDF93}"/>
              </a:ext>
            </a:extLst>
          </p:cNvPr>
          <p:cNvSpPr txBox="1"/>
          <p:nvPr/>
        </p:nvSpPr>
        <p:spPr>
          <a:xfrm>
            <a:off x="955588" y="114928"/>
            <a:ext cx="9119287" cy="400110"/>
          </a:xfrm>
          <a:prstGeom prst="rect">
            <a:avLst/>
          </a:prstGeom>
          <a:noFill/>
        </p:spPr>
        <p:txBody>
          <a:bodyPr wrap="square" rtlCol="0">
            <a:spAutoFit/>
          </a:bodyPr>
          <a:lstStyle/>
          <a:p>
            <a:r>
              <a:rPr lang="fr-BE" sz="2000" dirty="0">
                <a:latin typeface="Malayalam MN" pitchFamily="2" charset="0"/>
                <a:cs typeface="Malayalam MN" pitchFamily="2" charset="0"/>
              </a:rPr>
              <a:t>ARCH3271-1	 </a:t>
            </a:r>
            <a:r>
              <a:rPr lang="fr-BE" sz="2000" b="1" dirty="0">
                <a:latin typeface="Malayalam MN" pitchFamily="2" charset="0"/>
                <a:cs typeface="Malayalam MN" pitchFamily="2" charset="0"/>
              </a:rPr>
              <a:t>Introduction à la recherche scientifique</a:t>
            </a:r>
          </a:p>
        </p:txBody>
      </p:sp>
      <p:sp>
        <p:nvSpPr>
          <p:cNvPr id="3" name="Espace réservé du numéro de diapositive 2">
            <a:extLst>
              <a:ext uri="{FF2B5EF4-FFF2-40B4-BE49-F238E27FC236}">
                <a16:creationId xmlns:a16="http://schemas.microsoft.com/office/drawing/2014/main" id="{647F3CBB-724D-8C7D-58D0-864822449DE8}"/>
              </a:ext>
            </a:extLst>
          </p:cNvPr>
          <p:cNvSpPr>
            <a:spLocks noGrp="1"/>
          </p:cNvSpPr>
          <p:nvPr>
            <p:ph type="sldNum" sz="quarter" idx="12"/>
          </p:nvPr>
        </p:nvSpPr>
        <p:spPr>
          <a:xfrm>
            <a:off x="8493212" y="6391232"/>
            <a:ext cx="2743200" cy="365125"/>
          </a:xfrm>
        </p:spPr>
        <p:txBody>
          <a:bodyPr/>
          <a:lstStyle/>
          <a:p>
            <a:fld id="{84F8470E-1EF3-B84B-AA66-9B61FC5CCA84}" type="slidenum">
              <a:rPr lang="fr-FR" sz="1600" b="1" smtClean="0">
                <a:solidFill>
                  <a:schemeClr val="tx1"/>
                </a:solidFill>
                <a:latin typeface="Malayalam MN" pitchFamily="2" charset="0"/>
                <a:cs typeface="Malayalam MN" pitchFamily="2" charset="0"/>
              </a:rPr>
              <a:t>29</a:t>
            </a:fld>
            <a:endParaRPr lang="fr-FR" b="1" dirty="0">
              <a:solidFill>
                <a:schemeClr val="tx1"/>
              </a:solidFill>
              <a:latin typeface="Malayalam MN" pitchFamily="2" charset="0"/>
              <a:cs typeface="Malayalam MN" pitchFamily="2" charset="0"/>
            </a:endParaRPr>
          </a:p>
        </p:txBody>
      </p:sp>
      <p:pic>
        <p:nvPicPr>
          <p:cNvPr id="4" name="Image 3">
            <a:extLst>
              <a:ext uri="{FF2B5EF4-FFF2-40B4-BE49-F238E27FC236}">
                <a16:creationId xmlns:a16="http://schemas.microsoft.com/office/drawing/2014/main" id="{E16E7DB4-BC59-DA00-0FC6-D8F9B5097BB1}"/>
              </a:ext>
            </a:extLst>
          </p:cNvPr>
          <p:cNvPicPr>
            <a:picLocks noChangeAspect="1"/>
          </p:cNvPicPr>
          <p:nvPr/>
        </p:nvPicPr>
        <p:blipFill rotWithShape="1">
          <a:blip r:embed="rId3"/>
          <a:srcRect b="45734"/>
          <a:stretch/>
        </p:blipFill>
        <p:spPr>
          <a:xfrm>
            <a:off x="2436169" y="1234037"/>
            <a:ext cx="6908800" cy="3652626"/>
          </a:xfrm>
          <a:prstGeom prst="rect">
            <a:avLst/>
          </a:prstGeom>
        </p:spPr>
      </p:pic>
      <p:sp>
        <p:nvSpPr>
          <p:cNvPr id="10" name="ZoneTexte 9">
            <a:extLst>
              <a:ext uri="{FF2B5EF4-FFF2-40B4-BE49-F238E27FC236}">
                <a16:creationId xmlns:a16="http://schemas.microsoft.com/office/drawing/2014/main" id="{AD68E4CD-E97D-174C-DE73-C8647FC49D1C}"/>
              </a:ext>
            </a:extLst>
          </p:cNvPr>
          <p:cNvSpPr txBox="1"/>
          <p:nvPr/>
        </p:nvSpPr>
        <p:spPr>
          <a:xfrm>
            <a:off x="668638" y="5605663"/>
            <a:ext cx="10443862" cy="738664"/>
          </a:xfrm>
          <a:prstGeom prst="rect">
            <a:avLst/>
          </a:prstGeom>
          <a:noFill/>
        </p:spPr>
        <p:txBody>
          <a:bodyPr wrap="square">
            <a:spAutoFit/>
          </a:bodyPr>
          <a:lstStyle/>
          <a:p>
            <a:r>
              <a:rPr lang="fr-BE" sz="1400" dirty="0">
                <a:latin typeface="Avenir Book" panose="02000503020000020003" pitchFamily="2" charset="0"/>
                <a:cs typeface="Malayalam MN" pitchFamily="2" charset="0"/>
              </a:rPr>
              <a:t>Calixte, X. (2021). </a:t>
            </a:r>
            <a:r>
              <a:rPr lang="fr-BE" sz="1400" i="1" dirty="0">
                <a:latin typeface="Avenir Book" panose="02000503020000020003" pitchFamily="2" charset="0"/>
                <a:cs typeface="Malayalam MN" pitchFamily="2" charset="0"/>
              </a:rPr>
              <a:t>Les outils dans l'activité collective médiatisée en conception : traçabilité des usages au sein du processus de conception architecturale</a:t>
            </a:r>
            <a:r>
              <a:rPr lang="fr-BE" sz="1400" dirty="0">
                <a:latin typeface="Avenir Book" panose="02000503020000020003" pitchFamily="2" charset="0"/>
                <a:cs typeface="Malayalam MN" pitchFamily="2" charset="0"/>
              </a:rPr>
              <a:t> [Doctoral </a:t>
            </a:r>
            <a:r>
              <a:rPr lang="fr-BE" sz="1400" dirty="0" err="1">
                <a:latin typeface="Avenir Book" panose="02000503020000020003" pitchFamily="2" charset="0"/>
                <a:cs typeface="Malayalam MN" pitchFamily="2" charset="0"/>
              </a:rPr>
              <a:t>thesis</a:t>
            </a:r>
            <a:r>
              <a:rPr lang="fr-BE" sz="1400" dirty="0">
                <a:latin typeface="Avenir Book" panose="02000503020000020003" pitchFamily="2" charset="0"/>
                <a:cs typeface="Malayalam MN" pitchFamily="2" charset="0"/>
              </a:rPr>
              <a:t>, </a:t>
            </a:r>
            <a:r>
              <a:rPr lang="fr-BE" sz="1400" dirty="0" err="1">
                <a:latin typeface="Avenir Book" panose="02000503020000020003" pitchFamily="2" charset="0"/>
                <a:cs typeface="Malayalam MN" pitchFamily="2" charset="0"/>
              </a:rPr>
              <a:t>ULiège</a:t>
            </a:r>
            <a:r>
              <a:rPr lang="fr-BE" sz="1400" dirty="0">
                <a:latin typeface="Avenir Book" panose="02000503020000020003" pitchFamily="2" charset="0"/>
                <a:cs typeface="Malayalam MN" pitchFamily="2" charset="0"/>
              </a:rPr>
              <a:t> - Université de Liège]. </a:t>
            </a:r>
            <a:r>
              <a:rPr lang="fr-BE" sz="1400" dirty="0" err="1">
                <a:latin typeface="Avenir Book" panose="02000503020000020003" pitchFamily="2" charset="0"/>
                <a:cs typeface="Malayalam MN" pitchFamily="2" charset="0"/>
              </a:rPr>
              <a:t>ORBi-University</a:t>
            </a:r>
            <a:r>
              <a:rPr lang="fr-BE" sz="1400" dirty="0">
                <a:latin typeface="Avenir Book" panose="02000503020000020003" pitchFamily="2" charset="0"/>
                <a:cs typeface="Malayalam MN" pitchFamily="2" charset="0"/>
              </a:rPr>
              <a:t> of Liège. https://</a:t>
            </a:r>
            <a:r>
              <a:rPr lang="fr-BE" sz="1400" dirty="0" err="1">
                <a:latin typeface="Avenir Book" panose="02000503020000020003" pitchFamily="2" charset="0"/>
                <a:cs typeface="Malayalam MN" pitchFamily="2" charset="0"/>
              </a:rPr>
              <a:t>orbi.uliege.be</a:t>
            </a:r>
            <a:r>
              <a:rPr lang="fr-BE" sz="1400" dirty="0">
                <a:latin typeface="Avenir Book" panose="02000503020000020003" pitchFamily="2" charset="0"/>
                <a:cs typeface="Malayalam MN" pitchFamily="2" charset="0"/>
              </a:rPr>
              <a:t>/</a:t>
            </a:r>
            <a:r>
              <a:rPr lang="fr-BE" sz="1400" dirty="0" err="1">
                <a:latin typeface="Avenir Book" panose="02000503020000020003" pitchFamily="2" charset="0"/>
                <a:cs typeface="Malayalam MN" pitchFamily="2" charset="0"/>
              </a:rPr>
              <a:t>handle</a:t>
            </a:r>
            <a:r>
              <a:rPr lang="fr-BE" sz="1400" dirty="0">
                <a:latin typeface="Avenir Book" panose="02000503020000020003" pitchFamily="2" charset="0"/>
                <a:cs typeface="Malayalam MN" pitchFamily="2" charset="0"/>
              </a:rPr>
              <a:t>/2268/260874</a:t>
            </a:r>
          </a:p>
        </p:txBody>
      </p:sp>
      <p:sp>
        <p:nvSpPr>
          <p:cNvPr id="13" name="ZoneTexte 12">
            <a:extLst>
              <a:ext uri="{FF2B5EF4-FFF2-40B4-BE49-F238E27FC236}">
                <a16:creationId xmlns:a16="http://schemas.microsoft.com/office/drawing/2014/main" id="{7C04EF8E-E367-2330-E87F-35C43EF2EA7E}"/>
              </a:ext>
            </a:extLst>
          </p:cNvPr>
          <p:cNvSpPr txBox="1"/>
          <p:nvPr/>
        </p:nvSpPr>
        <p:spPr>
          <a:xfrm>
            <a:off x="955588" y="6404518"/>
            <a:ext cx="9119287" cy="338554"/>
          </a:xfrm>
          <a:prstGeom prst="rect">
            <a:avLst/>
          </a:prstGeom>
          <a:noFill/>
        </p:spPr>
        <p:txBody>
          <a:bodyPr wrap="square" rtlCol="0">
            <a:spAutoFit/>
          </a:bodyPr>
          <a:lstStyle>
            <a:defPPr>
              <a:defRPr lang="fr-FR"/>
            </a:defPPr>
            <a:lvl1pPr>
              <a:defRPr>
                <a:latin typeface="Malayalam MN" pitchFamily="2" charset="0"/>
                <a:cs typeface="Malayalam MN" pitchFamily="2" charset="0"/>
              </a:defRPr>
            </a:lvl1pPr>
          </a:lstStyle>
          <a:p>
            <a:r>
              <a:rPr lang="fr-BE" sz="1600" dirty="0"/>
              <a:t>2023-2024 				Audrey Mertens</a:t>
            </a:r>
          </a:p>
        </p:txBody>
      </p:sp>
      <p:sp>
        <p:nvSpPr>
          <p:cNvPr id="14" name="ZoneTexte 13">
            <a:extLst>
              <a:ext uri="{FF2B5EF4-FFF2-40B4-BE49-F238E27FC236}">
                <a16:creationId xmlns:a16="http://schemas.microsoft.com/office/drawing/2014/main" id="{0F167A39-3AA1-72B6-E7EA-F6C8405B2935}"/>
              </a:ext>
            </a:extLst>
          </p:cNvPr>
          <p:cNvSpPr txBox="1"/>
          <p:nvPr/>
        </p:nvSpPr>
        <p:spPr>
          <a:xfrm>
            <a:off x="668638" y="5206918"/>
            <a:ext cx="8533683" cy="338554"/>
          </a:xfrm>
          <a:prstGeom prst="rect">
            <a:avLst/>
          </a:prstGeom>
          <a:noFill/>
        </p:spPr>
        <p:txBody>
          <a:bodyPr wrap="none" rtlCol="0">
            <a:spAutoFit/>
          </a:bodyPr>
          <a:lstStyle/>
          <a:p>
            <a:r>
              <a:rPr lang="fr-FR" sz="1600" b="1" dirty="0" err="1">
                <a:latin typeface="Avenir Book" panose="02000503020000020003" pitchFamily="2" charset="0"/>
              </a:rPr>
              <a:t>Illustatration</a:t>
            </a:r>
            <a:r>
              <a:rPr lang="fr-FR" sz="1600" b="1" dirty="0">
                <a:latin typeface="Avenir Book" panose="02000503020000020003" pitchFamily="2" charset="0"/>
              </a:rPr>
              <a:t> des différentes configurations d’espaces de travail, par Calixte (2021, p.68)</a:t>
            </a:r>
            <a:endParaRPr lang="fr-FR" sz="1600" dirty="0">
              <a:latin typeface="Avenir Book" panose="02000503020000020003" pitchFamily="2" charset="0"/>
            </a:endParaRPr>
          </a:p>
        </p:txBody>
      </p:sp>
    </p:spTree>
    <p:extLst>
      <p:ext uri="{BB962C8B-B14F-4D97-AF65-F5344CB8AC3E}">
        <p14:creationId xmlns:p14="http://schemas.microsoft.com/office/powerpoint/2010/main" val="16270721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D3FB1BDF-F48B-EA1D-8E8E-D183F4AFDF93}"/>
              </a:ext>
            </a:extLst>
          </p:cNvPr>
          <p:cNvSpPr txBox="1"/>
          <p:nvPr/>
        </p:nvSpPr>
        <p:spPr>
          <a:xfrm>
            <a:off x="955588" y="114928"/>
            <a:ext cx="9119287" cy="400110"/>
          </a:xfrm>
          <a:prstGeom prst="rect">
            <a:avLst/>
          </a:prstGeom>
          <a:noFill/>
        </p:spPr>
        <p:txBody>
          <a:bodyPr wrap="square" rtlCol="0">
            <a:spAutoFit/>
          </a:bodyPr>
          <a:lstStyle/>
          <a:p>
            <a:r>
              <a:rPr lang="fr-BE" sz="2000" dirty="0">
                <a:latin typeface="Malayalam MN" pitchFamily="2" charset="0"/>
                <a:cs typeface="Malayalam MN" pitchFamily="2" charset="0"/>
              </a:rPr>
              <a:t>ARCH3271-1	 </a:t>
            </a:r>
            <a:r>
              <a:rPr lang="fr-BE" sz="2000" b="1" dirty="0">
                <a:latin typeface="Malayalam MN" pitchFamily="2" charset="0"/>
                <a:cs typeface="Malayalam MN" pitchFamily="2" charset="0"/>
              </a:rPr>
              <a:t>Introduction à la recherche scientifique</a:t>
            </a:r>
          </a:p>
        </p:txBody>
      </p:sp>
      <p:sp>
        <p:nvSpPr>
          <p:cNvPr id="3" name="Espace réservé du numéro de diapositive 2">
            <a:extLst>
              <a:ext uri="{FF2B5EF4-FFF2-40B4-BE49-F238E27FC236}">
                <a16:creationId xmlns:a16="http://schemas.microsoft.com/office/drawing/2014/main" id="{647F3CBB-724D-8C7D-58D0-864822449DE8}"/>
              </a:ext>
            </a:extLst>
          </p:cNvPr>
          <p:cNvSpPr>
            <a:spLocks noGrp="1"/>
          </p:cNvSpPr>
          <p:nvPr>
            <p:ph type="sldNum" sz="quarter" idx="12"/>
          </p:nvPr>
        </p:nvSpPr>
        <p:spPr>
          <a:xfrm>
            <a:off x="8493212" y="6391232"/>
            <a:ext cx="2743200" cy="365125"/>
          </a:xfrm>
        </p:spPr>
        <p:txBody>
          <a:bodyPr/>
          <a:lstStyle/>
          <a:p>
            <a:fld id="{84F8470E-1EF3-B84B-AA66-9B61FC5CCA84}" type="slidenum">
              <a:rPr lang="fr-FR" sz="1600" b="1" smtClean="0">
                <a:solidFill>
                  <a:schemeClr val="tx1"/>
                </a:solidFill>
                <a:latin typeface="Malayalam MN" pitchFamily="2" charset="0"/>
                <a:cs typeface="Malayalam MN" pitchFamily="2" charset="0"/>
              </a:rPr>
              <a:t>3</a:t>
            </a:fld>
            <a:endParaRPr lang="fr-FR" b="1" dirty="0">
              <a:solidFill>
                <a:schemeClr val="tx1"/>
              </a:solidFill>
              <a:latin typeface="Malayalam MN" pitchFamily="2" charset="0"/>
              <a:cs typeface="Malayalam MN" pitchFamily="2" charset="0"/>
            </a:endParaRPr>
          </a:p>
        </p:txBody>
      </p:sp>
      <p:sp>
        <p:nvSpPr>
          <p:cNvPr id="6" name="ZoneTexte 5">
            <a:extLst>
              <a:ext uri="{FF2B5EF4-FFF2-40B4-BE49-F238E27FC236}">
                <a16:creationId xmlns:a16="http://schemas.microsoft.com/office/drawing/2014/main" id="{FDD708AD-448F-F49F-647D-7E947586B911}"/>
              </a:ext>
            </a:extLst>
          </p:cNvPr>
          <p:cNvSpPr txBox="1"/>
          <p:nvPr/>
        </p:nvSpPr>
        <p:spPr>
          <a:xfrm>
            <a:off x="1082587" y="828549"/>
            <a:ext cx="1959191" cy="400110"/>
          </a:xfrm>
          <a:prstGeom prst="rect">
            <a:avLst/>
          </a:prstGeom>
          <a:noFill/>
        </p:spPr>
        <p:txBody>
          <a:bodyPr wrap="none" rtlCol="0">
            <a:spAutoFit/>
          </a:bodyPr>
          <a:lstStyle/>
          <a:p>
            <a:r>
              <a:rPr lang="fr-BE" sz="2000" b="1" kern="100" dirty="0">
                <a:effectLst/>
                <a:latin typeface="Malayalam MN" pitchFamily="2" charset="0"/>
                <a:ea typeface="Calibri" panose="020F0502020204030204" pitchFamily="34" charset="0"/>
                <a:cs typeface="Malayalam MN" pitchFamily="2" charset="0"/>
              </a:rPr>
              <a:t>Epistémologie</a:t>
            </a:r>
            <a:endParaRPr lang="fr-FR" sz="2000" b="1" dirty="0">
              <a:latin typeface="Malayalam MN" pitchFamily="2" charset="0"/>
              <a:cs typeface="Malayalam MN" pitchFamily="2" charset="0"/>
            </a:endParaRPr>
          </a:p>
        </p:txBody>
      </p:sp>
      <p:sp>
        <p:nvSpPr>
          <p:cNvPr id="8" name="ZoneTexte 7">
            <a:extLst>
              <a:ext uri="{FF2B5EF4-FFF2-40B4-BE49-F238E27FC236}">
                <a16:creationId xmlns:a16="http://schemas.microsoft.com/office/drawing/2014/main" id="{02CE2A88-C604-9EAC-6A03-6D72D4024D94}"/>
              </a:ext>
            </a:extLst>
          </p:cNvPr>
          <p:cNvSpPr txBox="1"/>
          <p:nvPr/>
        </p:nvSpPr>
        <p:spPr>
          <a:xfrm>
            <a:off x="1082586" y="1511392"/>
            <a:ext cx="10153825" cy="3939605"/>
          </a:xfrm>
          <a:prstGeom prst="rect">
            <a:avLst/>
          </a:prstGeom>
          <a:noFill/>
        </p:spPr>
        <p:txBody>
          <a:bodyPr wrap="square">
            <a:spAutoFit/>
          </a:bodyPr>
          <a:lstStyle/>
          <a:p>
            <a:pPr>
              <a:lnSpc>
                <a:spcPct val="114000"/>
              </a:lnSpc>
            </a:pPr>
            <a:r>
              <a:rPr lang="fr-BE" sz="2000" kern="100" dirty="0">
                <a:effectLst/>
                <a:latin typeface="Avenir Book" panose="02000503020000020003" pitchFamily="2" charset="0"/>
                <a:ea typeface="Menlo" panose="020B0609030804020204" pitchFamily="49" charset="0"/>
                <a:cs typeface="Menlo" panose="020B0609030804020204" pitchFamily="49" charset="0"/>
              </a:rPr>
              <a:t>Question philosophique: </a:t>
            </a:r>
          </a:p>
          <a:p>
            <a:pPr>
              <a:lnSpc>
                <a:spcPct val="114000"/>
              </a:lnSpc>
            </a:pPr>
            <a:r>
              <a:rPr lang="fr-BE" sz="2000" b="1" kern="100" dirty="0">
                <a:effectLst/>
                <a:latin typeface="Avenir Book" panose="02000503020000020003" pitchFamily="2" charset="0"/>
                <a:ea typeface="Menlo" panose="020B0609030804020204" pitchFamily="49" charset="0"/>
                <a:cs typeface="Menlo" panose="020B0609030804020204" pitchFamily="49" charset="0"/>
              </a:rPr>
              <a:t>→ Qu’est-ce que la connaissance? </a:t>
            </a:r>
          </a:p>
          <a:p>
            <a:pPr>
              <a:lnSpc>
                <a:spcPct val="114000"/>
              </a:lnSpc>
            </a:pPr>
            <a:r>
              <a:rPr lang="fr-BE" sz="2000" b="1" kern="100" dirty="0">
                <a:effectLst/>
                <a:latin typeface="Avenir Book" panose="02000503020000020003" pitchFamily="2" charset="0"/>
                <a:ea typeface="Menlo" panose="020B0609030804020204" pitchFamily="49" charset="0"/>
                <a:cs typeface="Menlo" panose="020B0609030804020204" pitchFamily="49" charset="0"/>
              </a:rPr>
              <a:t>→ Comment l’acquiert-on?</a:t>
            </a:r>
          </a:p>
          <a:p>
            <a:pPr>
              <a:lnSpc>
                <a:spcPct val="114000"/>
              </a:lnSpc>
            </a:pPr>
            <a:r>
              <a:rPr lang="fr-BE" sz="2000" b="1" kern="100" dirty="0">
                <a:effectLst/>
                <a:latin typeface="Avenir Book" panose="02000503020000020003" pitchFamily="2" charset="0"/>
                <a:ea typeface="Menlo" panose="020B0609030804020204" pitchFamily="49" charset="0"/>
                <a:cs typeface="Menlo" panose="020B0609030804020204" pitchFamily="49" charset="0"/>
              </a:rPr>
              <a:t>→</a:t>
            </a:r>
            <a:r>
              <a:rPr lang="fr-BE" sz="2000" b="1" kern="100" dirty="0">
                <a:latin typeface="Avenir Book" panose="02000503020000020003" pitchFamily="2" charset="0"/>
                <a:ea typeface="Menlo" panose="020B0609030804020204" pitchFamily="49" charset="0"/>
                <a:cs typeface="Menlo" panose="020B0609030804020204" pitchFamily="49" charset="0"/>
              </a:rPr>
              <a:t> </a:t>
            </a:r>
            <a:r>
              <a:rPr lang="fr-BE" sz="2000" b="1" kern="100" dirty="0">
                <a:effectLst/>
                <a:latin typeface="Avenir Book" panose="02000503020000020003" pitchFamily="2" charset="0"/>
                <a:ea typeface="Menlo" panose="020B0609030804020204" pitchFamily="49" charset="0"/>
                <a:cs typeface="Times New Roman" panose="02020603050405020304" pitchFamily="18" charset="0"/>
              </a:rPr>
              <a:t>Quelle est la différence entre croyance et connaissance ?</a:t>
            </a:r>
          </a:p>
          <a:p>
            <a:pPr>
              <a:lnSpc>
                <a:spcPct val="114000"/>
              </a:lnSpc>
            </a:pPr>
            <a:r>
              <a:rPr lang="fr-BE" sz="2000" b="1" kern="100" dirty="0">
                <a:effectLst/>
                <a:latin typeface="Avenir Book" panose="02000503020000020003" pitchFamily="2" charset="0"/>
                <a:ea typeface="Menlo" panose="020B0609030804020204" pitchFamily="49" charset="0"/>
                <a:cs typeface="Menlo" panose="020B0609030804020204" pitchFamily="49" charset="0"/>
              </a:rPr>
              <a:t>→</a:t>
            </a:r>
            <a:r>
              <a:rPr lang="fr-BE" sz="2000" b="1" kern="100" dirty="0">
                <a:latin typeface="Avenir Book" panose="02000503020000020003" pitchFamily="2" charset="0"/>
                <a:ea typeface="Menlo" panose="020B0609030804020204" pitchFamily="49" charset="0"/>
                <a:cs typeface="Menlo" panose="020B0609030804020204" pitchFamily="49" charset="0"/>
              </a:rPr>
              <a:t> </a:t>
            </a:r>
            <a:r>
              <a:rPr lang="fr-BE" sz="2000" b="1" kern="100" dirty="0">
                <a:effectLst/>
                <a:latin typeface="Avenir Book" panose="02000503020000020003" pitchFamily="2" charset="0"/>
                <a:ea typeface="Menlo" panose="020B0609030804020204" pitchFamily="49" charset="0"/>
                <a:cs typeface="Menlo" panose="020B0609030804020204" pitchFamily="49" charset="0"/>
              </a:rPr>
              <a:t>Comment déterminons-nous ce qui est considéré comme une preuve valide?	</a:t>
            </a:r>
          </a:p>
          <a:p>
            <a:pPr>
              <a:lnSpc>
                <a:spcPct val="114000"/>
              </a:lnSpc>
            </a:pPr>
            <a:r>
              <a:rPr lang="fr-BE" sz="2000" b="1" kern="100" dirty="0">
                <a:effectLst/>
                <a:latin typeface="Avenir Book" panose="02000503020000020003" pitchFamily="2" charset="0"/>
                <a:ea typeface="Menlo" panose="020B0609030804020204" pitchFamily="49" charset="0"/>
                <a:cs typeface="Menlo" panose="020B0609030804020204" pitchFamily="49" charset="0"/>
              </a:rPr>
              <a:t>→</a:t>
            </a:r>
            <a:r>
              <a:rPr lang="fr-BE" sz="2000" b="1" kern="100" dirty="0">
                <a:latin typeface="Avenir Book" panose="02000503020000020003" pitchFamily="2" charset="0"/>
                <a:ea typeface="Menlo" panose="020B0609030804020204" pitchFamily="49" charset="0"/>
                <a:cs typeface="Menlo" panose="020B0609030804020204" pitchFamily="49" charset="0"/>
              </a:rPr>
              <a:t> </a:t>
            </a:r>
            <a:r>
              <a:rPr lang="fr-BE" sz="2000" kern="100" dirty="0">
                <a:latin typeface="Avenir Book" panose="02000503020000020003" pitchFamily="2" charset="0"/>
                <a:ea typeface="Menlo" panose="020B0609030804020204" pitchFamily="49" charset="0"/>
                <a:cs typeface="Menlo" panose="020B0609030804020204" pitchFamily="49" charset="0"/>
              </a:rPr>
              <a:t>Souvent, la recherche quantitative s’inscrit souvent dans une démarche </a:t>
            </a:r>
            <a:r>
              <a:rPr lang="fr-BE" sz="2000" b="1" i="1" kern="100" dirty="0">
                <a:latin typeface="Avenir Book" panose="02000503020000020003" pitchFamily="2" charset="0"/>
                <a:ea typeface="Menlo" panose="020B0609030804020204" pitchFamily="49" charset="0"/>
                <a:cs typeface="Menlo" panose="020B0609030804020204" pitchFamily="49" charset="0"/>
              </a:rPr>
              <a:t>Positiviste </a:t>
            </a:r>
            <a:r>
              <a:rPr lang="fr-BE" sz="2000" b="1" i="1" kern="100" dirty="0" err="1">
                <a:latin typeface="Avenir Book" panose="02000503020000020003" pitchFamily="2" charset="0"/>
                <a:ea typeface="Menlo" panose="020B0609030804020204" pitchFamily="49" charset="0"/>
                <a:cs typeface="Menlo" panose="020B0609030804020204" pitchFamily="49" charset="0"/>
              </a:rPr>
              <a:t>hypothetico-deductive</a:t>
            </a:r>
            <a:r>
              <a:rPr lang="fr-BE" sz="2000" b="1" i="1" kern="100" dirty="0">
                <a:latin typeface="Avenir Book" panose="02000503020000020003" pitchFamily="2" charset="0"/>
                <a:ea typeface="Menlo" panose="020B0609030804020204" pitchFamily="49" charset="0"/>
                <a:cs typeface="Menlo" panose="020B0609030804020204" pitchFamily="49" charset="0"/>
              </a:rPr>
              <a:t> </a:t>
            </a:r>
          </a:p>
          <a:p>
            <a:pPr>
              <a:lnSpc>
                <a:spcPct val="114000"/>
              </a:lnSpc>
            </a:pPr>
            <a:endParaRPr lang="fr-BE" sz="2000" b="1" i="1" kern="100" dirty="0">
              <a:effectLst/>
              <a:latin typeface="Avenir Book" panose="02000503020000020003" pitchFamily="2" charset="0"/>
              <a:ea typeface="Calibri" panose="020F0502020204030204" pitchFamily="34" charset="0"/>
              <a:cs typeface="Times New Roman" panose="02020603050405020304" pitchFamily="18" charset="0"/>
            </a:endParaRPr>
          </a:p>
          <a:p>
            <a:pPr>
              <a:lnSpc>
                <a:spcPct val="114000"/>
              </a:lnSpc>
            </a:pPr>
            <a:r>
              <a:rPr lang="fr-BE" sz="2000" b="1" kern="100" dirty="0">
                <a:effectLst/>
                <a:latin typeface="Avenir Book" panose="02000503020000020003" pitchFamily="2" charset="0"/>
                <a:ea typeface="Menlo" panose="020B0609030804020204" pitchFamily="49" charset="0"/>
                <a:cs typeface="Menlo" panose="020B0609030804020204" pitchFamily="49" charset="0"/>
              </a:rPr>
              <a:t>→</a:t>
            </a:r>
            <a:r>
              <a:rPr lang="fr-BE" sz="2000" kern="100" dirty="0">
                <a:effectLst/>
                <a:latin typeface="Avenir Book" panose="02000503020000020003" pitchFamily="2" charset="0"/>
                <a:ea typeface="Menlo" panose="020B0609030804020204" pitchFamily="49" charset="0"/>
                <a:cs typeface="Menlo" panose="020B0609030804020204" pitchFamily="49" charset="0"/>
              </a:rPr>
              <a:t> Le </a:t>
            </a:r>
            <a:r>
              <a:rPr lang="fr-BE" sz="2000" b="1" i="1" kern="100" dirty="0">
                <a:effectLst/>
                <a:latin typeface="Avenir Book" panose="02000503020000020003" pitchFamily="2" charset="0"/>
                <a:ea typeface="Menlo" panose="020B0609030804020204" pitchFamily="49" charset="0"/>
                <a:cs typeface="Menlo" panose="020B0609030804020204" pitchFamily="49" charset="0"/>
              </a:rPr>
              <a:t>Constructivisme </a:t>
            </a:r>
            <a:r>
              <a:rPr lang="fr-BE" sz="2000" kern="100" dirty="0">
                <a:effectLst/>
                <a:latin typeface="Avenir Book" panose="02000503020000020003" pitchFamily="2" charset="0"/>
                <a:ea typeface="Menlo" panose="020B0609030804020204" pitchFamily="49" charset="0"/>
                <a:cs typeface="Menlo" panose="020B0609030804020204" pitchFamily="49" charset="0"/>
              </a:rPr>
              <a:t>peut se baser sur une approche inductive ou abductive.</a:t>
            </a:r>
          </a:p>
          <a:p>
            <a:pPr>
              <a:lnSpc>
                <a:spcPct val="114000"/>
              </a:lnSpc>
            </a:pPr>
            <a:r>
              <a:rPr lang="fr-BE" sz="2000" kern="100" dirty="0">
                <a:effectLst/>
                <a:latin typeface="Avenir Book" panose="02000503020000020003" pitchFamily="2" charset="0"/>
                <a:ea typeface="Menlo" panose="020B0609030804020204" pitchFamily="49" charset="0"/>
                <a:cs typeface="Menlo" panose="020B0609030804020204" pitchFamily="49" charset="0"/>
              </a:rPr>
              <a:t> </a:t>
            </a:r>
            <a:r>
              <a:rPr lang="fr-BE" sz="2000" b="1" kern="100" dirty="0">
                <a:effectLst/>
                <a:latin typeface="Avenir Book" panose="02000503020000020003" pitchFamily="2" charset="0"/>
                <a:ea typeface="Menlo" panose="020B0609030804020204" pitchFamily="49" charset="0"/>
                <a:cs typeface="Menlo" panose="020B0609030804020204" pitchFamily="49" charset="0"/>
              </a:rPr>
              <a:t> </a:t>
            </a:r>
            <a:endParaRPr lang="fr-BE" sz="2000" b="1" kern="100" dirty="0">
              <a:effectLst/>
              <a:latin typeface="Avenir Book" panose="02000503020000020003" pitchFamily="2" charset="0"/>
              <a:ea typeface="Calibri" panose="020F0502020204030204" pitchFamily="34" charset="0"/>
              <a:cs typeface="Times New Roman" panose="02020603050405020304" pitchFamily="18" charset="0"/>
            </a:endParaRPr>
          </a:p>
        </p:txBody>
      </p:sp>
      <p:sp>
        <p:nvSpPr>
          <p:cNvPr id="4" name="ZoneTexte 3">
            <a:extLst>
              <a:ext uri="{FF2B5EF4-FFF2-40B4-BE49-F238E27FC236}">
                <a16:creationId xmlns:a16="http://schemas.microsoft.com/office/drawing/2014/main" id="{2D7D128C-C0AB-E65D-D917-6D5004327342}"/>
              </a:ext>
            </a:extLst>
          </p:cNvPr>
          <p:cNvSpPr txBox="1"/>
          <p:nvPr/>
        </p:nvSpPr>
        <p:spPr>
          <a:xfrm>
            <a:off x="955588" y="6404518"/>
            <a:ext cx="9119287" cy="338554"/>
          </a:xfrm>
          <a:prstGeom prst="rect">
            <a:avLst/>
          </a:prstGeom>
          <a:noFill/>
        </p:spPr>
        <p:txBody>
          <a:bodyPr wrap="square" rtlCol="0">
            <a:spAutoFit/>
          </a:bodyPr>
          <a:lstStyle>
            <a:defPPr>
              <a:defRPr lang="fr-FR"/>
            </a:defPPr>
            <a:lvl1pPr>
              <a:defRPr>
                <a:latin typeface="Malayalam MN" pitchFamily="2" charset="0"/>
                <a:cs typeface="Malayalam MN" pitchFamily="2" charset="0"/>
              </a:defRPr>
            </a:lvl1pPr>
          </a:lstStyle>
          <a:p>
            <a:r>
              <a:rPr lang="fr-BE" sz="1600" dirty="0"/>
              <a:t>2023-2024 				Audrey Mertens</a:t>
            </a:r>
          </a:p>
        </p:txBody>
      </p:sp>
    </p:spTree>
    <p:extLst>
      <p:ext uri="{BB962C8B-B14F-4D97-AF65-F5344CB8AC3E}">
        <p14:creationId xmlns:p14="http://schemas.microsoft.com/office/powerpoint/2010/main" val="34309829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D3FB1BDF-F48B-EA1D-8E8E-D183F4AFDF93}"/>
              </a:ext>
            </a:extLst>
          </p:cNvPr>
          <p:cNvSpPr txBox="1"/>
          <p:nvPr/>
        </p:nvSpPr>
        <p:spPr>
          <a:xfrm>
            <a:off x="955588" y="114928"/>
            <a:ext cx="9119287" cy="400110"/>
          </a:xfrm>
          <a:prstGeom prst="rect">
            <a:avLst/>
          </a:prstGeom>
          <a:noFill/>
        </p:spPr>
        <p:txBody>
          <a:bodyPr wrap="square" rtlCol="0">
            <a:spAutoFit/>
          </a:bodyPr>
          <a:lstStyle/>
          <a:p>
            <a:r>
              <a:rPr lang="fr-BE" sz="2000" dirty="0">
                <a:latin typeface="Malayalam MN" pitchFamily="2" charset="0"/>
                <a:cs typeface="Malayalam MN" pitchFamily="2" charset="0"/>
              </a:rPr>
              <a:t>ARCH3271-1	 </a:t>
            </a:r>
            <a:r>
              <a:rPr lang="fr-BE" sz="2000" b="1" dirty="0">
                <a:latin typeface="Malayalam MN" pitchFamily="2" charset="0"/>
                <a:cs typeface="Malayalam MN" pitchFamily="2" charset="0"/>
              </a:rPr>
              <a:t>Introduction à la recherche scientifique</a:t>
            </a:r>
          </a:p>
        </p:txBody>
      </p:sp>
      <p:sp>
        <p:nvSpPr>
          <p:cNvPr id="3" name="Espace réservé du numéro de diapositive 2">
            <a:extLst>
              <a:ext uri="{FF2B5EF4-FFF2-40B4-BE49-F238E27FC236}">
                <a16:creationId xmlns:a16="http://schemas.microsoft.com/office/drawing/2014/main" id="{647F3CBB-724D-8C7D-58D0-864822449DE8}"/>
              </a:ext>
            </a:extLst>
          </p:cNvPr>
          <p:cNvSpPr>
            <a:spLocks noGrp="1"/>
          </p:cNvSpPr>
          <p:nvPr>
            <p:ph type="sldNum" sz="quarter" idx="12"/>
          </p:nvPr>
        </p:nvSpPr>
        <p:spPr>
          <a:xfrm>
            <a:off x="8493212" y="6391232"/>
            <a:ext cx="2743200" cy="365125"/>
          </a:xfrm>
        </p:spPr>
        <p:txBody>
          <a:bodyPr/>
          <a:lstStyle/>
          <a:p>
            <a:fld id="{84F8470E-1EF3-B84B-AA66-9B61FC5CCA84}" type="slidenum">
              <a:rPr lang="fr-FR" sz="1600" b="1" smtClean="0">
                <a:solidFill>
                  <a:schemeClr val="tx1"/>
                </a:solidFill>
                <a:latin typeface="Malayalam MN" pitchFamily="2" charset="0"/>
                <a:cs typeface="Malayalam MN" pitchFamily="2" charset="0"/>
              </a:rPr>
              <a:t>30</a:t>
            </a:fld>
            <a:endParaRPr lang="fr-FR" b="1" dirty="0">
              <a:solidFill>
                <a:schemeClr val="tx1"/>
              </a:solidFill>
              <a:latin typeface="Malayalam MN" pitchFamily="2" charset="0"/>
              <a:cs typeface="Malayalam MN" pitchFamily="2" charset="0"/>
            </a:endParaRPr>
          </a:p>
        </p:txBody>
      </p:sp>
      <p:sp>
        <p:nvSpPr>
          <p:cNvPr id="6" name="ZoneTexte 5">
            <a:extLst>
              <a:ext uri="{FF2B5EF4-FFF2-40B4-BE49-F238E27FC236}">
                <a16:creationId xmlns:a16="http://schemas.microsoft.com/office/drawing/2014/main" id="{B9F19439-295E-5617-5D15-6AE86C2B5C8F}"/>
              </a:ext>
            </a:extLst>
          </p:cNvPr>
          <p:cNvSpPr txBox="1"/>
          <p:nvPr/>
        </p:nvSpPr>
        <p:spPr>
          <a:xfrm>
            <a:off x="955588" y="5824835"/>
            <a:ext cx="7772400" cy="461665"/>
          </a:xfrm>
          <a:prstGeom prst="rect">
            <a:avLst/>
          </a:prstGeom>
          <a:noFill/>
        </p:spPr>
        <p:txBody>
          <a:bodyPr wrap="square">
            <a:spAutoFit/>
          </a:bodyPr>
          <a:lstStyle/>
          <a:p>
            <a:r>
              <a:rPr lang="fr-BE" sz="1200" dirty="0">
                <a:latin typeface="Avenir Book" panose="02000503020000020003" pitchFamily="2" charset="0"/>
              </a:rPr>
              <a:t>Gaëlle, B., &amp; Leclercq, P. (2023). Analyse d’activités de conception intégrée: une méthode de traçabilité de l’information et de la visualisation de son évolution. </a:t>
            </a:r>
            <a:r>
              <a:rPr lang="fr-BE" sz="1200" i="1" dirty="0" err="1">
                <a:latin typeface="Avenir Book" panose="02000503020000020003" pitchFamily="2" charset="0"/>
              </a:rPr>
              <a:t>ModACT</a:t>
            </a:r>
            <a:r>
              <a:rPr lang="fr-BE" sz="1200" i="1" dirty="0">
                <a:latin typeface="Avenir Book" panose="02000503020000020003" pitchFamily="2" charset="0"/>
              </a:rPr>
              <a:t> 2023</a:t>
            </a:r>
            <a:r>
              <a:rPr lang="fr-BE" sz="1200" dirty="0">
                <a:latin typeface="Avenir Book" panose="02000503020000020003" pitchFamily="2" charset="0"/>
              </a:rPr>
              <a:t>.</a:t>
            </a:r>
          </a:p>
        </p:txBody>
      </p:sp>
      <p:pic>
        <p:nvPicPr>
          <p:cNvPr id="9" name="Image 8">
            <a:extLst>
              <a:ext uri="{FF2B5EF4-FFF2-40B4-BE49-F238E27FC236}">
                <a16:creationId xmlns:a16="http://schemas.microsoft.com/office/drawing/2014/main" id="{02671772-7FC9-F3F8-B2AA-DCC40991EFF9}"/>
              </a:ext>
            </a:extLst>
          </p:cNvPr>
          <p:cNvPicPr>
            <a:picLocks noChangeAspect="1"/>
          </p:cNvPicPr>
          <p:nvPr/>
        </p:nvPicPr>
        <p:blipFill>
          <a:blip r:embed="rId3"/>
          <a:stretch>
            <a:fillRect/>
          </a:stretch>
        </p:blipFill>
        <p:spPr>
          <a:xfrm>
            <a:off x="1636412" y="590483"/>
            <a:ext cx="8919175" cy="5158906"/>
          </a:xfrm>
          <a:prstGeom prst="rect">
            <a:avLst/>
          </a:prstGeom>
        </p:spPr>
      </p:pic>
      <p:sp>
        <p:nvSpPr>
          <p:cNvPr id="4" name="ZoneTexte 3">
            <a:extLst>
              <a:ext uri="{FF2B5EF4-FFF2-40B4-BE49-F238E27FC236}">
                <a16:creationId xmlns:a16="http://schemas.microsoft.com/office/drawing/2014/main" id="{1728B438-3C55-0FFC-2098-64D130FCB441}"/>
              </a:ext>
            </a:extLst>
          </p:cNvPr>
          <p:cNvSpPr txBox="1"/>
          <p:nvPr/>
        </p:nvSpPr>
        <p:spPr>
          <a:xfrm>
            <a:off x="955588" y="6404518"/>
            <a:ext cx="9119287" cy="338554"/>
          </a:xfrm>
          <a:prstGeom prst="rect">
            <a:avLst/>
          </a:prstGeom>
          <a:noFill/>
        </p:spPr>
        <p:txBody>
          <a:bodyPr wrap="square" rtlCol="0">
            <a:spAutoFit/>
          </a:bodyPr>
          <a:lstStyle>
            <a:defPPr>
              <a:defRPr lang="fr-FR"/>
            </a:defPPr>
            <a:lvl1pPr>
              <a:defRPr>
                <a:latin typeface="Malayalam MN" pitchFamily="2" charset="0"/>
                <a:cs typeface="Malayalam MN" pitchFamily="2" charset="0"/>
              </a:defRPr>
            </a:lvl1pPr>
          </a:lstStyle>
          <a:p>
            <a:r>
              <a:rPr lang="fr-BE" sz="1600" dirty="0"/>
              <a:t>2023-2024 				Audrey Mertens</a:t>
            </a:r>
          </a:p>
        </p:txBody>
      </p:sp>
    </p:spTree>
    <p:extLst>
      <p:ext uri="{BB962C8B-B14F-4D97-AF65-F5344CB8AC3E}">
        <p14:creationId xmlns:p14="http://schemas.microsoft.com/office/powerpoint/2010/main" val="1142130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647F3CBB-724D-8C7D-58D0-864822449DE8}"/>
              </a:ext>
            </a:extLst>
          </p:cNvPr>
          <p:cNvSpPr>
            <a:spLocks noGrp="1"/>
          </p:cNvSpPr>
          <p:nvPr>
            <p:ph type="sldNum" sz="quarter" idx="12"/>
          </p:nvPr>
        </p:nvSpPr>
        <p:spPr>
          <a:xfrm>
            <a:off x="8493212" y="6391232"/>
            <a:ext cx="2743200" cy="365125"/>
          </a:xfrm>
        </p:spPr>
        <p:txBody>
          <a:bodyPr/>
          <a:lstStyle/>
          <a:p>
            <a:fld id="{84F8470E-1EF3-B84B-AA66-9B61FC5CCA84}" type="slidenum">
              <a:rPr lang="fr-FR" sz="1600" b="1" smtClean="0">
                <a:solidFill>
                  <a:schemeClr val="tx1"/>
                </a:solidFill>
                <a:latin typeface="Malayalam MN" pitchFamily="2" charset="0"/>
                <a:cs typeface="Malayalam MN" pitchFamily="2" charset="0"/>
              </a:rPr>
              <a:t>31</a:t>
            </a:fld>
            <a:endParaRPr lang="fr-FR" b="1" dirty="0">
              <a:solidFill>
                <a:schemeClr val="tx1"/>
              </a:solidFill>
              <a:latin typeface="Malayalam MN" pitchFamily="2" charset="0"/>
              <a:cs typeface="Malayalam MN" pitchFamily="2" charset="0"/>
            </a:endParaRPr>
          </a:p>
        </p:txBody>
      </p:sp>
      <p:sp>
        <p:nvSpPr>
          <p:cNvPr id="7" name="ZoneTexte 6">
            <a:extLst>
              <a:ext uri="{FF2B5EF4-FFF2-40B4-BE49-F238E27FC236}">
                <a16:creationId xmlns:a16="http://schemas.microsoft.com/office/drawing/2014/main" id="{958E64C4-4826-B579-2294-1F44FF28B697}"/>
              </a:ext>
            </a:extLst>
          </p:cNvPr>
          <p:cNvSpPr txBox="1"/>
          <p:nvPr/>
        </p:nvSpPr>
        <p:spPr>
          <a:xfrm>
            <a:off x="955588" y="6404518"/>
            <a:ext cx="9119287" cy="338554"/>
          </a:xfrm>
          <a:prstGeom prst="rect">
            <a:avLst/>
          </a:prstGeom>
          <a:noFill/>
        </p:spPr>
        <p:txBody>
          <a:bodyPr wrap="square" rtlCol="0">
            <a:spAutoFit/>
          </a:bodyPr>
          <a:lstStyle>
            <a:defPPr>
              <a:defRPr lang="fr-FR"/>
            </a:defPPr>
            <a:lvl1pPr>
              <a:defRPr>
                <a:latin typeface="Malayalam MN" pitchFamily="2" charset="0"/>
                <a:cs typeface="Malayalam MN" pitchFamily="2" charset="0"/>
              </a:defRPr>
            </a:lvl1pPr>
          </a:lstStyle>
          <a:p>
            <a:r>
              <a:rPr lang="fr-BE" sz="1600" dirty="0"/>
              <a:t>2023-2024 				Audrey Mertens</a:t>
            </a:r>
          </a:p>
        </p:txBody>
      </p:sp>
      <p:sp>
        <p:nvSpPr>
          <p:cNvPr id="8" name="ZoneTexte 7">
            <a:extLst>
              <a:ext uri="{FF2B5EF4-FFF2-40B4-BE49-F238E27FC236}">
                <a16:creationId xmlns:a16="http://schemas.microsoft.com/office/drawing/2014/main" id="{F432F047-C481-6087-90FC-03A72B8209DB}"/>
              </a:ext>
            </a:extLst>
          </p:cNvPr>
          <p:cNvSpPr txBox="1"/>
          <p:nvPr/>
        </p:nvSpPr>
        <p:spPr>
          <a:xfrm>
            <a:off x="955588" y="5445260"/>
            <a:ext cx="5707075" cy="584775"/>
          </a:xfrm>
          <a:prstGeom prst="rect">
            <a:avLst/>
          </a:prstGeom>
          <a:noFill/>
        </p:spPr>
        <p:txBody>
          <a:bodyPr wrap="none" rtlCol="0">
            <a:spAutoFit/>
          </a:bodyPr>
          <a:lstStyle/>
          <a:p>
            <a:r>
              <a:rPr lang="fr-FR" sz="1600" b="1" dirty="0">
                <a:latin typeface="Avenir Book" panose="02000503020000020003" pitchFamily="2" charset="0"/>
              </a:rPr>
              <a:t>Spectre des démarches centrées usagers, par </a:t>
            </a:r>
            <a:r>
              <a:rPr lang="nl-BE" sz="1600" b="1" dirty="0">
                <a:latin typeface="Avenir Book" panose="02000503020000020003" pitchFamily="2" charset="0"/>
              </a:rPr>
              <a:t>Elsen </a:t>
            </a:r>
            <a:r>
              <a:rPr lang="fr-BE" sz="1600" b="1" dirty="0">
                <a:latin typeface="Avenir Book" panose="02000503020000020003" pitchFamily="2" charset="0"/>
              </a:rPr>
              <a:t>(2024)</a:t>
            </a:r>
            <a:endParaRPr lang="fr-FR" sz="1600" b="1" dirty="0">
              <a:latin typeface="Avenir Book" panose="02000503020000020003" pitchFamily="2" charset="0"/>
            </a:endParaRPr>
          </a:p>
          <a:p>
            <a:r>
              <a:rPr lang="fr-FR" sz="1600" dirty="0">
                <a:latin typeface="Avenir Book" panose="02000503020000020003" pitchFamily="2" charset="0"/>
              </a:rPr>
              <a:t> </a:t>
            </a:r>
          </a:p>
        </p:txBody>
      </p:sp>
      <p:sp>
        <p:nvSpPr>
          <p:cNvPr id="9" name="ZoneTexte 8">
            <a:extLst>
              <a:ext uri="{FF2B5EF4-FFF2-40B4-BE49-F238E27FC236}">
                <a16:creationId xmlns:a16="http://schemas.microsoft.com/office/drawing/2014/main" id="{FDC4AF21-DC6E-C8D2-41FD-81AE38305418}"/>
              </a:ext>
            </a:extLst>
          </p:cNvPr>
          <p:cNvSpPr txBox="1"/>
          <p:nvPr/>
        </p:nvSpPr>
        <p:spPr>
          <a:xfrm>
            <a:off x="955588" y="5719639"/>
            <a:ext cx="11045912" cy="523220"/>
          </a:xfrm>
          <a:prstGeom prst="rect">
            <a:avLst/>
          </a:prstGeom>
          <a:noFill/>
        </p:spPr>
        <p:txBody>
          <a:bodyPr wrap="square">
            <a:spAutoFit/>
          </a:bodyPr>
          <a:lstStyle/>
          <a:p>
            <a:r>
              <a:rPr lang="fr-BE" sz="1400" dirty="0" err="1">
                <a:latin typeface="Avenir Book" panose="02000503020000020003" pitchFamily="2" charset="0"/>
              </a:rPr>
              <a:t>Elsen</a:t>
            </a:r>
            <a:r>
              <a:rPr lang="fr-BE" sz="1400" dirty="0">
                <a:latin typeface="Avenir Book" panose="02000503020000020003" pitchFamily="2" charset="0"/>
              </a:rPr>
              <a:t>, C. (2024, Février). Démarches centrées usagers en architecture et ingénierie [Diapositives de présentation]. Bloc 2 du cursus ingénierie architecturale, Faculté des Sciences Appliquées, Université de Liège.</a:t>
            </a:r>
          </a:p>
        </p:txBody>
      </p:sp>
      <p:pic>
        <p:nvPicPr>
          <p:cNvPr id="6" name="Image 5">
            <a:extLst>
              <a:ext uri="{FF2B5EF4-FFF2-40B4-BE49-F238E27FC236}">
                <a16:creationId xmlns:a16="http://schemas.microsoft.com/office/drawing/2014/main" id="{4CE330DD-29C5-CBB0-238F-B9258C8A4DA4}"/>
              </a:ext>
            </a:extLst>
          </p:cNvPr>
          <p:cNvPicPr>
            <a:picLocks noChangeAspect="1"/>
          </p:cNvPicPr>
          <p:nvPr/>
        </p:nvPicPr>
        <p:blipFill>
          <a:blip r:embed="rId2"/>
          <a:stretch>
            <a:fillRect/>
          </a:stretch>
        </p:blipFill>
        <p:spPr>
          <a:xfrm>
            <a:off x="2209800" y="-7707"/>
            <a:ext cx="7772400" cy="5291308"/>
          </a:xfrm>
          <a:prstGeom prst="rect">
            <a:avLst/>
          </a:prstGeom>
        </p:spPr>
      </p:pic>
    </p:spTree>
    <p:extLst>
      <p:ext uri="{BB962C8B-B14F-4D97-AF65-F5344CB8AC3E}">
        <p14:creationId xmlns:p14="http://schemas.microsoft.com/office/powerpoint/2010/main" val="5833000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647F3CBB-724D-8C7D-58D0-864822449DE8}"/>
              </a:ext>
            </a:extLst>
          </p:cNvPr>
          <p:cNvSpPr>
            <a:spLocks noGrp="1"/>
          </p:cNvSpPr>
          <p:nvPr>
            <p:ph type="sldNum" sz="quarter" idx="12"/>
          </p:nvPr>
        </p:nvSpPr>
        <p:spPr>
          <a:xfrm>
            <a:off x="8493212" y="6391232"/>
            <a:ext cx="2743200" cy="365125"/>
          </a:xfrm>
        </p:spPr>
        <p:txBody>
          <a:bodyPr/>
          <a:lstStyle/>
          <a:p>
            <a:fld id="{84F8470E-1EF3-B84B-AA66-9B61FC5CCA84}" type="slidenum">
              <a:rPr lang="fr-FR" sz="1600" b="1" smtClean="0">
                <a:solidFill>
                  <a:schemeClr val="tx1"/>
                </a:solidFill>
                <a:latin typeface="Malayalam MN" pitchFamily="2" charset="0"/>
                <a:cs typeface="Malayalam MN" pitchFamily="2" charset="0"/>
              </a:rPr>
              <a:t>32</a:t>
            </a:fld>
            <a:endParaRPr lang="fr-FR" b="1" dirty="0">
              <a:solidFill>
                <a:schemeClr val="tx1"/>
              </a:solidFill>
              <a:latin typeface="Malayalam MN" pitchFamily="2" charset="0"/>
              <a:cs typeface="Malayalam MN" pitchFamily="2" charset="0"/>
            </a:endParaRPr>
          </a:p>
        </p:txBody>
      </p:sp>
      <p:sp>
        <p:nvSpPr>
          <p:cNvPr id="7" name="ZoneTexte 6">
            <a:extLst>
              <a:ext uri="{FF2B5EF4-FFF2-40B4-BE49-F238E27FC236}">
                <a16:creationId xmlns:a16="http://schemas.microsoft.com/office/drawing/2014/main" id="{958E64C4-4826-B579-2294-1F44FF28B697}"/>
              </a:ext>
            </a:extLst>
          </p:cNvPr>
          <p:cNvSpPr txBox="1"/>
          <p:nvPr/>
        </p:nvSpPr>
        <p:spPr>
          <a:xfrm>
            <a:off x="955588" y="6404518"/>
            <a:ext cx="9119287" cy="338554"/>
          </a:xfrm>
          <a:prstGeom prst="rect">
            <a:avLst/>
          </a:prstGeom>
          <a:noFill/>
        </p:spPr>
        <p:txBody>
          <a:bodyPr wrap="square" rtlCol="0">
            <a:spAutoFit/>
          </a:bodyPr>
          <a:lstStyle>
            <a:defPPr>
              <a:defRPr lang="fr-FR"/>
            </a:defPPr>
            <a:lvl1pPr>
              <a:defRPr>
                <a:latin typeface="Malayalam MN" pitchFamily="2" charset="0"/>
                <a:cs typeface="Malayalam MN" pitchFamily="2" charset="0"/>
              </a:defRPr>
            </a:lvl1pPr>
          </a:lstStyle>
          <a:p>
            <a:r>
              <a:rPr lang="fr-BE" sz="1600" dirty="0"/>
              <a:t>2023-2024 				Audrey Mertens</a:t>
            </a:r>
          </a:p>
        </p:txBody>
      </p:sp>
      <p:pic>
        <p:nvPicPr>
          <p:cNvPr id="2" name="Image 1">
            <a:extLst>
              <a:ext uri="{FF2B5EF4-FFF2-40B4-BE49-F238E27FC236}">
                <a16:creationId xmlns:a16="http://schemas.microsoft.com/office/drawing/2014/main" id="{2012C736-984E-751F-4005-5CA53F5C6D38}"/>
              </a:ext>
            </a:extLst>
          </p:cNvPr>
          <p:cNvPicPr>
            <a:picLocks noChangeAspect="1"/>
          </p:cNvPicPr>
          <p:nvPr/>
        </p:nvPicPr>
        <p:blipFill>
          <a:blip r:embed="rId2"/>
          <a:stretch>
            <a:fillRect/>
          </a:stretch>
        </p:blipFill>
        <p:spPr>
          <a:xfrm>
            <a:off x="5143500" y="2476500"/>
            <a:ext cx="1905000" cy="1905000"/>
          </a:xfrm>
          <a:prstGeom prst="rect">
            <a:avLst/>
          </a:prstGeom>
        </p:spPr>
      </p:pic>
      <p:sp>
        <p:nvSpPr>
          <p:cNvPr id="4" name="ZoneTexte 3">
            <a:extLst>
              <a:ext uri="{FF2B5EF4-FFF2-40B4-BE49-F238E27FC236}">
                <a16:creationId xmlns:a16="http://schemas.microsoft.com/office/drawing/2014/main" id="{5BDED23A-B593-6EA4-AADA-341B9C7D268A}"/>
              </a:ext>
            </a:extLst>
          </p:cNvPr>
          <p:cNvSpPr txBox="1"/>
          <p:nvPr/>
        </p:nvSpPr>
        <p:spPr>
          <a:xfrm>
            <a:off x="955588" y="114928"/>
            <a:ext cx="9119287" cy="400110"/>
          </a:xfrm>
          <a:prstGeom prst="rect">
            <a:avLst/>
          </a:prstGeom>
          <a:noFill/>
        </p:spPr>
        <p:txBody>
          <a:bodyPr wrap="square" rtlCol="0">
            <a:spAutoFit/>
          </a:bodyPr>
          <a:lstStyle/>
          <a:p>
            <a:r>
              <a:rPr lang="fr-BE" sz="2000" dirty="0">
                <a:latin typeface="Malayalam MN" pitchFamily="2" charset="0"/>
                <a:cs typeface="Malayalam MN" pitchFamily="2" charset="0"/>
              </a:rPr>
              <a:t>ARCH3271-1	 </a:t>
            </a:r>
            <a:r>
              <a:rPr lang="fr-BE" sz="2000" b="1" dirty="0">
                <a:latin typeface="Malayalam MN" pitchFamily="2" charset="0"/>
                <a:cs typeface="Malayalam MN" pitchFamily="2" charset="0"/>
              </a:rPr>
              <a:t>Introduction à la recherche scientifique</a:t>
            </a:r>
          </a:p>
        </p:txBody>
      </p:sp>
      <p:sp>
        <p:nvSpPr>
          <p:cNvPr id="5" name="ZoneTexte 4">
            <a:extLst>
              <a:ext uri="{FF2B5EF4-FFF2-40B4-BE49-F238E27FC236}">
                <a16:creationId xmlns:a16="http://schemas.microsoft.com/office/drawing/2014/main" id="{B342B41C-C6ED-083F-25BE-57F48E3241D2}"/>
              </a:ext>
            </a:extLst>
          </p:cNvPr>
          <p:cNvSpPr txBox="1"/>
          <p:nvPr/>
        </p:nvSpPr>
        <p:spPr>
          <a:xfrm>
            <a:off x="955588" y="832535"/>
            <a:ext cx="2949397" cy="400110"/>
          </a:xfrm>
          <a:prstGeom prst="rect">
            <a:avLst/>
          </a:prstGeom>
          <a:noFill/>
        </p:spPr>
        <p:txBody>
          <a:bodyPr wrap="none" rtlCol="0">
            <a:spAutoFit/>
          </a:bodyPr>
          <a:lstStyle>
            <a:defPPr>
              <a:defRPr lang="fr-FR"/>
            </a:defPPr>
            <a:lvl1pPr>
              <a:defRPr sz="2000" b="1">
                <a:latin typeface="Malayalam MN" pitchFamily="2" charset="0"/>
                <a:cs typeface="Malayalam MN" pitchFamily="2" charset="0"/>
              </a:defRPr>
            </a:lvl1pPr>
          </a:lstStyle>
          <a:p>
            <a:r>
              <a:rPr lang="fr-BE" dirty="0"/>
              <a:t>Journey </a:t>
            </a:r>
            <a:r>
              <a:rPr lang="fr-BE" dirty="0" err="1"/>
              <a:t>map</a:t>
            </a:r>
            <a:r>
              <a:rPr lang="fr-BE" dirty="0"/>
              <a:t> </a:t>
            </a:r>
            <a:r>
              <a:rPr lang="fr-BE" dirty="0" err="1"/>
              <a:t>Inter’Act</a:t>
            </a:r>
            <a:endParaRPr lang="fr-BE" dirty="0"/>
          </a:p>
        </p:txBody>
      </p:sp>
    </p:spTree>
    <p:extLst>
      <p:ext uri="{BB962C8B-B14F-4D97-AF65-F5344CB8AC3E}">
        <p14:creationId xmlns:p14="http://schemas.microsoft.com/office/powerpoint/2010/main" val="38872369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D3FB1BDF-F48B-EA1D-8E8E-D183F4AFDF93}"/>
              </a:ext>
            </a:extLst>
          </p:cNvPr>
          <p:cNvSpPr txBox="1"/>
          <p:nvPr/>
        </p:nvSpPr>
        <p:spPr>
          <a:xfrm>
            <a:off x="955588" y="114928"/>
            <a:ext cx="9119287" cy="400110"/>
          </a:xfrm>
          <a:prstGeom prst="rect">
            <a:avLst/>
          </a:prstGeom>
          <a:noFill/>
        </p:spPr>
        <p:txBody>
          <a:bodyPr wrap="square" rtlCol="0">
            <a:spAutoFit/>
          </a:bodyPr>
          <a:lstStyle/>
          <a:p>
            <a:r>
              <a:rPr lang="fr-BE" sz="2000" dirty="0">
                <a:latin typeface="Malayalam MN" pitchFamily="2" charset="0"/>
                <a:cs typeface="Malayalam MN" pitchFamily="2" charset="0"/>
              </a:rPr>
              <a:t>ARCH3271-1	 </a:t>
            </a:r>
            <a:r>
              <a:rPr lang="fr-BE" sz="2000" b="1" dirty="0">
                <a:latin typeface="Malayalam MN" pitchFamily="2" charset="0"/>
                <a:cs typeface="Malayalam MN" pitchFamily="2" charset="0"/>
              </a:rPr>
              <a:t>Introduction à la recherche scientifique</a:t>
            </a:r>
          </a:p>
        </p:txBody>
      </p:sp>
      <p:sp>
        <p:nvSpPr>
          <p:cNvPr id="3" name="Espace réservé du numéro de diapositive 2">
            <a:extLst>
              <a:ext uri="{FF2B5EF4-FFF2-40B4-BE49-F238E27FC236}">
                <a16:creationId xmlns:a16="http://schemas.microsoft.com/office/drawing/2014/main" id="{647F3CBB-724D-8C7D-58D0-864822449DE8}"/>
              </a:ext>
            </a:extLst>
          </p:cNvPr>
          <p:cNvSpPr>
            <a:spLocks noGrp="1"/>
          </p:cNvSpPr>
          <p:nvPr>
            <p:ph type="sldNum" sz="quarter" idx="12"/>
          </p:nvPr>
        </p:nvSpPr>
        <p:spPr>
          <a:xfrm>
            <a:off x="8493212" y="6391232"/>
            <a:ext cx="2743200" cy="365125"/>
          </a:xfrm>
        </p:spPr>
        <p:txBody>
          <a:bodyPr/>
          <a:lstStyle/>
          <a:p>
            <a:fld id="{84F8470E-1EF3-B84B-AA66-9B61FC5CCA84}" type="slidenum">
              <a:rPr lang="fr-FR" sz="1600" b="1" smtClean="0">
                <a:solidFill>
                  <a:schemeClr val="tx1"/>
                </a:solidFill>
                <a:latin typeface="Malayalam MN" pitchFamily="2" charset="0"/>
                <a:cs typeface="Malayalam MN" pitchFamily="2" charset="0"/>
              </a:rPr>
              <a:t>33</a:t>
            </a:fld>
            <a:endParaRPr lang="fr-FR" b="1" dirty="0">
              <a:solidFill>
                <a:schemeClr val="tx1"/>
              </a:solidFill>
              <a:latin typeface="Malayalam MN" pitchFamily="2" charset="0"/>
              <a:cs typeface="Malayalam MN" pitchFamily="2" charset="0"/>
            </a:endParaRPr>
          </a:p>
        </p:txBody>
      </p:sp>
      <p:sp>
        <p:nvSpPr>
          <p:cNvPr id="10" name="ZoneTexte 9">
            <a:extLst>
              <a:ext uri="{FF2B5EF4-FFF2-40B4-BE49-F238E27FC236}">
                <a16:creationId xmlns:a16="http://schemas.microsoft.com/office/drawing/2014/main" id="{BBF2139B-446F-6620-D0F5-2402A04CD920}"/>
              </a:ext>
            </a:extLst>
          </p:cNvPr>
          <p:cNvSpPr txBox="1"/>
          <p:nvPr/>
        </p:nvSpPr>
        <p:spPr>
          <a:xfrm>
            <a:off x="955588" y="832535"/>
            <a:ext cx="2771913" cy="400110"/>
          </a:xfrm>
          <a:prstGeom prst="rect">
            <a:avLst/>
          </a:prstGeom>
          <a:noFill/>
        </p:spPr>
        <p:txBody>
          <a:bodyPr wrap="none" rtlCol="0">
            <a:spAutoFit/>
          </a:bodyPr>
          <a:lstStyle>
            <a:defPPr>
              <a:defRPr lang="fr-FR"/>
            </a:defPPr>
            <a:lvl1pPr>
              <a:defRPr sz="2000" b="1">
                <a:latin typeface="Malayalam MN" pitchFamily="2" charset="0"/>
                <a:cs typeface="Malayalam MN" pitchFamily="2" charset="0"/>
              </a:defRPr>
            </a:lvl1pPr>
          </a:lstStyle>
          <a:p>
            <a:r>
              <a:rPr lang="fr-BE" sz="2000" kern="100" dirty="0">
                <a:effectLst/>
                <a:ea typeface="Calibri" panose="020F0502020204030204" pitchFamily="34" charset="0"/>
              </a:rPr>
              <a:t>Pour aller plus loin…</a:t>
            </a:r>
            <a:endParaRPr lang="fr-BE" dirty="0"/>
          </a:p>
        </p:txBody>
      </p:sp>
      <p:sp>
        <p:nvSpPr>
          <p:cNvPr id="12" name="ZoneTexte 11">
            <a:extLst>
              <a:ext uri="{FF2B5EF4-FFF2-40B4-BE49-F238E27FC236}">
                <a16:creationId xmlns:a16="http://schemas.microsoft.com/office/drawing/2014/main" id="{452BD0CE-54EA-A003-50BB-2D6E50595064}"/>
              </a:ext>
            </a:extLst>
          </p:cNvPr>
          <p:cNvSpPr txBox="1"/>
          <p:nvPr/>
        </p:nvSpPr>
        <p:spPr>
          <a:xfrm>
            <a:off x="955588" y="1332760"/>
            <a:ext cx="8469569" cy="4692118"/>
          </a:xfrm>
          <a:prstGeom prst="rect">
            <a:avLst/>
          </a:prstGeom>
          <a:noFill/>
        </p:spPr>
        <p:txBody>
          <a:bodyPr wrap="square">
            <a:spAutoFit/>
          </a:bodyPr>
          <a:lstStyle/>
          <a:p>
            <a:pPr>
              <a:lnSpc>
                <a:spcPct val="200000"/>
              </a:lnSpc>
            </a:pPr>
            <a:r>
              <a:rPr lang="fr-BE" sz="2000" b="1" kern="100" dirty="0">
                <a:effectLst/>
                <a:latin typeface="Avenir Book" panose="02000503020000020003" pitchFamily="2" charset="0"/>
                <a:ea typeface="Menlo" panose="020B0609030804020204" pitchFamily="49" charset="0"/>
                <a:cs typeface="Menlo" panose="020B0609030804020204" pitchFamily="49" charset="0"/>
              </a:rPr>
              <a:t>→ </a:t>
            </a:r>
            <a:r>
              <a:rPr lang="fr-BE" sz="2000" kern="100" dirty="0">
                <a:effectLst/>
                <a:latin typeface="Avenir Book" panose="02000503020000020003" pitchFamily="2" charset="0"/>
                <a:ea typeface="Calibri" panose="020F0502020204030204" pitchFamily="34" charset="0"/>
                <a:cs typeface="Times New Roman" panose="02020603050405020304" pitchFamily="18" charset="0"/>
              </a:rPr>
              <a:t>Quelques Références</a:t>
            </a:r>
          </a:p>
          <a:p>
            <a:r>
              <a:rPr lang="fr-BE" sz="1400" kern="100" dirty="0">
                <a:effectLst/>
                <a:latin typeface="Avenir Book" panose="02000503020000020003" pitchFamily="2" charset="0"/>
                <a:ea typeface="Calibri" panose="020F0502020204030204" pitchFamily="34" charset="0"/>
                <a:cs typeface="Times New Roman" panose="02020603050405020304" pitchFamily="18" charset="0"/>
              </a:rPr>
              <a:t>Braun, V., &amp; Clarke, V. (2006). </a:t>
            </a:r>
            <a:r>
              <a:rPr lang="fr-BE" sz="1400" kern="100" dirty="0" err="1">
                <a:effectLst/>
                <a:latin typeface="Avenir Book" panose="02000503020000020003" pitchFamily="2" charset="0"/>
                <a:ea typeface="Calibri" panose="020F0502020204030204" pitchFamily="34" charset="0"/>
                <a:cs typeface="Times New Roman" panose="02020603050405020304" pitchFamily="18" charset="0"/>
              </a:rPr>
              <a:t>Using</a:t>
            </a:r>
            <a:r>
              <a:rPr lang="fr-BE" sz="1400" kern="100" dirty="0">
                <a:effectLst/>
                <a:latin typeface="Avenir Book" panose="02000503020000020003" pitchFamily="2" charset="0"/>
                <a:ea typeface="Calibri" panose="020F0502020204030204" pitchFamily="34" charset="0"/>
                <a:cs typeface="Times New Roman" panose="02020603050405020304" pitchFamily="18" charset="0"/>
              </a:rPr>
              <a:t> </a:t>
            </a:r>
            <a:r>
              <a:rPr lang="fr-BE" sz="1400" kern="100" dirty="0" err="1">
                <a:effectLst/>
                <a:latin typeface="Avenir Book" panose="02000503020000020003" pitchFamily="2" charset="0"/>
                <a:ea typeface="Calibri" panose="020F0502020204030204" pitchFamily="34" charset="0"/>
                <a:cs typeface="Times New Roman" panose="02020603050405020304" pitchFamily="18" charset="0"/>
              </a:rPr>
              <a:t>thematic</a:t>
            </a:r>
            <a:r>
              <a:rPr lang="fr-BE" sz="1400" kern="100" dirty="0">
                <a:effectLst/>
                <a:latin typeface="Avenir Book" panose="02000503020000020003" pitchFamily="2" charset="0"/>
                <a:ea typeface="Calibri" panose="020F0502020204030204" pitchFamily="34" charset="0"/>
                <a:cs typeface="Times New Roman" panose="02020603050405020304" pitchFamily="18" charset="0"/>
              </a:rPr>
              <a:t> </a:t>
            </a:r>
            <a:r>
              <a:rPr lang="fr-BE" sz="1400" kern="100" dirty="0" err="1">
                <a:effectLst/>
                <a:latin typeface="Avenir Book" panose="02000503020000020003" pitchFamily="2" charset="0"/>
                <a:ea typeface="Calibri" panose="020F0502020204030204" pitchFamily="34" charset="0"/>
                <a:cs typeface="Times New Roman" panose="02020603050405020304" pitchFamily="18" charset="0"/>
              </a:rPr>
              <a:t>analysis</a:t>
            </a:r>
            <a:r>
              <a:rPr lang="fr-BE" sz="1400" kern="100" dirty="0">
                <a:effectLst/>
                <a:latin typeface="Avenir Book" panose="02000503020000020003" pitchFamily="2" charset="0"/>
                <a:ea typeface="Calibri" panose="020F0502020204030204" pitchFamily="34" charset="0"/>
                <a:cs typeface="Times New Roman" panose="02020603050405020304" pitchFamily="18" charset="0"/>
              </a:rPr>
              <a:t> in </a:t>
            </a:r>
            <a:r>
              <a:rPr lang="fr-BE" sz="1400" kern="100" dirty="0" err="1">
                <a:effectLst/>
                <a:latin typeface="Avenir Book" panose="02000503020000020003" pitchFamily="2" charset="0"/>
                <a:ea typeface="Calibri" panose="020F0502020204030204" pitchFamily="34" charset="0"/>
                <a:cs typeface="Times New Roman" panose="02020603050405020304" pitchFamily="18" charset="0"/>
              </a:rPr>
              <a:t>psychology</a:t>
            </a:r>
            <a:r>
              <a:rPr lang="fr-BE" sz="1400" kern="100" dirty="0">
                <a:effectLst/>
                <a:latin typeface="Avenir Book" panose="02000503020000020003" pitchFamily="2" charset="0"/>
                <a:ea typeface="Calibri" panose="020F0502020204030204" pitchFamily="34" charset="0"/>
                <a:cs typeface="Times New Roman" panose="02020603050405020304" pitchFamily="18" charset="0"/>
              </a:rPr>
              <a:t>, </a:t>
            </a:r>
            <a:r>
              <a:rPr lang="fr-BE" sz="1400" i="1" kern="100" dirty="0">
                <a:effectLst/>
                <a:latin typeface="Avenir Book" panose="02000503020000020003" pitchFamily="2" charset="0"/>
                <a:ea typeface="Calibri" panose="020F0502020204030204" pitchFamily="34" charset="0"/>
                <a:cs typeface="Times New Roman" panose="02020603050405020304" pitchFamily="18" charset="0"/>
              </a:rPr>
              <a:t>Qualitative </a:t>
            </a:r>
            <a:r>
              <a:rPr lang="fr-BE" sz="1400" i="1" kern="100" dirty="0" err="1">
                <a:effectLst/>
                <a:latin typeface="Avenir Book" panose="02000503020000020003" pitchFamily="2" charset="0"/>
                <a:ea typeface="Calibri" panose="020F0502020204030204" pitchFamily="34" charset="0"/>
                <a:cs typeface="Times New Roman" panose="02020603050405020304" pitchFamily="18" charset="0"/>
              </a:rPr>
              <a:t>Research</a:t>
            </a:r>
            <a:r>
              <a:rPr lang="fr-BE" sz="1400" i="1" kern="100" dirty="0">
                <a:effectLst/>
                <a:latin typeface="Avenir Book" panose="02000503020000020003" pitchFamily="2" charset="0"/>
                <a:ea typeface="Calibri" panose="020F0502020204030204" pitchFamily="34" charset="0"/>
                <a:cs typeface="Times New Roman" panose="02020603050405020304" pitchFamily="18" charset="0"/>
              </a:rPr>
              <a:t> in Psychology</a:t>
            </a:r>
            <a:r>
              <a:rPr lang="fr-BE" sz="1400" kern="100" dirty="0">
                <a:effectLst/>
                <a:latin typeface="Avenir Book" panose="02000503020000020003" pitchFamily="2" charset="0"/>
                <a:ea typeface="Calibri" panose="020F0502020204030204" pitchFamily="34" charset="0"/>
                <a:cs typeface="Times New Roman" panose="02020603050405020304" pitchFamily="18" charset="0"/>
              </a:rPr>
              <a:t>, 3(2), 77-101. </a:t>
            </a:r>
            <a:r>
              <a:rPr lang="fr-BE" sz="1400" kern="100" dirty="0">
                <a:effectLst/>
                <a:latin typeface="Avenir Book" panose="02000503020000020003" pitchFamily="2" charset="0"/>
                <a:ea typeface="Calibri" panose="020F0502020204030204" pitchFamily="34" charset="0"/>
                <a:cs typeface="Times New Roman" panose="02020603050405020304" pitchFamily="18" charset="0"/>
                <a:hlinkClick r:id="rId2"/>
              </a:rPr>
              <a:t>doi: 10.1191/1478088706qp063oa</a:t>
            </a:r>
            <a:r>
              <a:rPr lang="fr-BE" sz="1400" kern="100" dirty="0">
                <a:effectLst/>
                <a:latin typeface="Avenir Book" panose="02000503020000020003" pitchFamily="2" charset="0"/>
                <a:ea typeface="Calibri" panose="020F0502020204030204" pitchFamily="34" charset="0"/>
                <a:cs typeface="Times New Roman" panose="02020603050405020304" pitchFamily="18" charset="0"/>
              </a:rPr>
              <a:t> </a:t>
            </a:r>
          </a:p>
          <a:p>
            <a:endParaRPr lang="fr-BE" sz="1400" kern="100" dirty="0">
              <a:effectLst/>
              <a:latin typeface="Avenir Book" panose="02000503020000020003" pitchFamily="2" charset="0"/>
              <a:ea typeface="Calibri" panose="020F0502020204030204" pitchFamily="34" charset="0"/>
              <a:cs typeface="Times New Roman" panose="02020603050405020304" pitchFamily="18" charset="0"/>
            </a:endParaRPr>
          </a:p>
          <a:p>
            <a:r>
              <a:rPr lang="fr-BE" sz="1400" dirty="0" err="1">
                <a:latin typeface="Avenir Book" panose="02000503020000020003" pitchFamily="2" charset="0"/>
              </a:rPr>
              <a:t>Ciesielska</a:t>
            </a:r>
            <a:r>
              <a:rPr lang="fr-BE" sz="1400" dirty="0">
                <a:latin typeface="Avenir Book" panose="02000503020000020003" pitchFamily="2" charset="0"/>
              </a:rPr>
              <a:t>, M., &amp; </a:t>
            </a:r>
            <a:r>
              <a:rPr lang="fr-BE" sz="1400" dirty="0" err="1">
                <a:latin typeface="Avenir Book" panose="02000503020000020003" pitchFamily="2" charset="0"/>
              </a:rPr>
              <a:t>Jemielniak</a:t>
            </a:r>
            <a:r>
              <a:rPr lang="fr-BE" sz="1400" dirty="0">
                <a:latin typeface="Avenir Book" panose="02000503020000020003" pitchFamily="2" charset="0"/>
              </a:rPr>
              <a:t>, D. (</a:t>
            </a:r>
            <a:r>
              <a:rPr lang="fr-BE" sz="1400" dirty="0" err="1">
                <a:latin typeface="Avenir Book" panose="02000503020000020003" pitchFamily="2" charset="0"/>
              </a:rPr>
              <a:t>Eds</a:t>
            </a:r>
            <a:r>
              <a:rPr lang="fr-BE" sz="1400" dirty="0">
                <a:latin typeface="Avenir Book" panose="02000503020000020003" pitchFamily="2" charset="0"/>
              </a:rPr>
              <a:t>.). (2018). </a:t>
            </a:r>
            <a:r>
              <a:rPr lang="fr-BE" sz="1400" i="1" dirty="0">
                <a:latin typeface="Avenir Book" panose="02000503020000020003" pitchFamily="2" charset="0"/>
              </a:rPr>
              <a:t>Qualitative </a:t>
            </a:r>
            <a:r>
              <a:rPr lang="fr-BE" sz="1400" i="1" dirty="0" err="1">
                <a:latin typeface="Avenir Book" panose="02000503020000020003" pitchFamily="2" charset="0"/>
              </a:rPr>
              <a:t>methodologies</a:t>
            </a:r>
            <a:r>
              <a:rPr lang="fr-BE" sz="1400" i="1" dirty="0">
                <a:latin typeface="Avenir Book" panose="02000503020000020003" pitchFamily="2" charset="0"/>
              </a:rPr>
              <a:t> in </a:t>
            </a:r>
            <a:r>
              <a:rPr lang="fr-BE" sz="1400" i="1" dirty="0" err="1">
                <a:latin typeface="Avenir Book" panose="02000503020000020003" pitchFamily="2" charset="0"/>
              </a:rPr>
              <a:t>organization</a:t>
            </a:r>
            <a:r>
              <a:rPr lang="fr-BE" sz="1400" i="1" dirty="0">
                <a:latin typeface="Avenir Book" panose="02000503020000020003" pitchFamily="2" charset="0"/>
              </a:rPr>
              <a:t> </a:t>
            </a:r>
            <a:r>
              <a:rPr lang="fr-BE" sz="1400" i="1" dirty="0" err="1">
                <a:latin typeface="Avenir Book" panose="02000503020000020003" pitchFamily="2" charset="0"/>
              </a:rPr>
              <a:t>studies</a:t>
            </a:r>
            <a:r>
              <a:rPr lang="fr-BE" sz="1400" dirty="0">
                <a:latin typeface="Avenir Book" panose="02000503020000020003" pitchFamily="2" charset="0"/>
              </a:rPr>
              <a:t> (pp. 33). Cham, </a:t>
            </a:r>
            <a:r>
              <a:rPr lang="fr-BE" sz="1400" dirty="0" err="1">
                <a:latin typeface="Avenir Book" panose="02000503020000020003" pitchFamily="2" charset="0"/>
              </a:rPr>
              <a:t>Switzerland</a:t>
            </a:r>
            <a:r>
              <a:rPr lang="fr-BE" sz="1400" dirty="0">
                <a:latin typeface="Avenir Book" panose="02000503020000020003" pitchFamily="2" charset="0"/>
              </a:rPr>
              <a:t>: </a:t>
            </a:r>
            <a:r>
              <a:rPr lang="fr-BE" sz="1400" dirty="0" err="1">
                <a:latin typeface="Avenir Book" panose="02000503020000020003" pitchFamily="2" charset="0"/>
              </a:rPr>
              <a:t>Palgrave</a:t>
            </a:r>
            <a:r>
              <a:rPr lang="fr-BE" sz="1400" dirty="0">
                <a:latin typeface="Avenir Book" panose="02000503020000020003" pitchFamily="2" charset="0"/>
              </a:rPr>
              <a:t> Macmillan. </a:t>
            </a:r>
            <a:r>
              <a:rPr lang="fr-BE" sz="1400" dirty="0" err="1">
                <a:latin typeface="Avenir Book" panose="02000503020000020003" pitchFamily="2" charset="0"/>
              </a:rPr>
              <a:t>Doi</a:t>
            </a:r>
            <a:r>
              <a:rPr lang="fr-BE" sz="1400" dirty="0">
                <a:latin typeface="Avenir Book" panose="02000503020000020003" pitchFamily="2" charset="0"/>
              </a:rPr>
              <a:t>: </a:t>
            </a:r>
            <a:r>
              <a:rPr lang="fr-BE" sz="1400" dirty="0">
                <a:latin typeface="Avenir Book" panose="02000503020000020003" pitchFamily="2" charset="0"/>
                <a:hlinkClick r:id="rId3"/>
              </a:rPr>
              <a:t>10.1007/978-3-319-65442-3</a:t>
            </a:r>
            <a:r>
              <a:rPr lang="fr-BE" sz="1400" dirty="0">
                <a:latin typeface="Avenir Book" panose="02000503020000020003" pitchFamily="2" charset="0"/>
              </a:rPr>
              <a:t> </a:t>
            </a:r>
          </a:p>
          <a:p>
            <a:endParaRPr lang="fr-BE" sz="1400" kern="100" dirty="0">
              <a:latin typeface="Avenir Book" panose="02000503020000020003" pitchFamily="2" charset="0"/>
              <a:cs typeface="Times New Roman" panose="02020603050405020304" pitchFamily="18" charset="0"/>
            </a:endParaRPr>
          </a:p>
          <a:p>
            <a:r>
              <a:rPr lang="fr-BE" sz="1400" kern="100" dirty="0" err="1">
                <a:latin typeface="Avenir Book" panose="02000503020000020003" pitchFamily="2" charset="0"/>
                <a:cs typeface="Times New Roman" panose="02020603050405020304" pitchFamily="18" charset="0"/>
              </a:rPr>
              <a:t>Findeli</a:t>
            </a:r>
            <a:r>
              <a:rPr lang="fr-BE" sz="1400" kern="100" dirty="0">
                <a:latin typeface="Avenir Book" panose="02000503020000020003" pitchFamily="2" charset="0"/>
                <a:cs typeface="Times New Roman" panose="02020603050405020304" pitchFamily="18" charset="0"/>
              </a:rPr>
              <a:t>, A. (2015). La recherche-projet en design et la question de la question de recherche: essai de clarification conceptuelle. </a:t>
            </a:r>
            <a:r>
              <a:rPr lang="fr-BE" sz="1400" i="1" kern="100" dirty="0">
                <a:latin typeface="Avenir Book" panose="02000503020000020003" pitchFamily="2" charset="0"/>
                <a:cs typeface="Times New Roman" panose="02020603050405020304" pitchFamily="18" charset="0"/>
              </a:rPr>
              <a:t>Sciences du design</a:t>
            </a:r>
            <a:r>
              <a:rPr lang="fr-BE" sz="1400" kern="100" dirty="0">
                <a:latin typeface="Avenir Book" panose="02000503020000020003" pitchFamily="2" charset="0"/>
                <a:cs typeface="Times New Roman" panose="02020603050405020304" pitchFamily="18" charset="0"/>
              </a:rPr>
              <a:t>, (1), 45-57. </a:t>
            </a:r>
            <a:r>
              <a:rPr lang="fr-BE" sz="1400" kern="100" dirty="0" err="1">
                <a:latin typeface="Avenir Book" panose="02000503020000020003" pitchFamily="2" charset="0"/>
                <a:cs typeface="Times New Roman" panose="02020603050405020304" pitchFamily="18" charset="0"/>
                <a:hlinkClick r:id="rId4"/>
              </a:rPr>
              <a:t>doi</a:t>
            </a:r>
            <a:r>
              <a:rPr lang="fr-BE" sz="1400" kern="100" dirty="0">
                <a:latin typeface="Avenir Book" panose="02000503020000020003" pitchFamily="2" charset="0"/>
                <a:cs typeface="Times New Roman" panose="02020603050405020304" pitchFamily="18" charset="0"/>
                <a:hlinkClick r:id="rId4"/>
              </a:rPr>
              <a:t>: 10.3917/sdd.001.0045 </a:t>
            </a:r>
            <a:endParaRPr lang="fr-BE" sz="1400" kern="100" dirty="0">
              <a:latin typeface="Avenir Book" panose="02000503020000020003" pitchFamily="2" charset="0"/>
              <a:cs typeface="Times New Roman" panose="02020603050405020304" pitchFamily="18" charset="0"/>
            </a:endParaRPr>
          </a:p>
          <a:p>
            <a:endParaRPr lang="fr-BE" sz="1400" kern="100" dirty="0">
              <a:latin typeface="Avenir Book" panose="02000503020000020003" pitchFamily="2" charset="0"/>
              <a:cs typeface="Times New Roman" panose="02020603050405020304" pitchFamily="18" charset="0"/>
            </a:endParaRPr>
          </a:p>
          <a:p>
            <a:r>
              <a:rPr lang="fr-BE" sz="1400" kern="100" dirty="0">
                <a:latin typeface="Avenir Book" panose="02000503020000020003" pitchFamily="2" charset="0"/>
                <a:cs typeface="Times New Roman" panose="02020603050405020304" pitchFamily="18" charset="0"/>
              </a:rPr>
              <a:t>Lejeune, C. (2017). Chapitre 9. Analyser les contenus, les discours ou les vécus ? À chaque méthode ses logiciels !. Dans : Marie Santiago </a:t>
            </a:r>
            <a:r>
              <a:rPr lang="fr-BE" sz="1400" kern="100" dirty="0" err="1">
                <a:latin typeface="Avenir Book" panose="02000503020000020003" pitchFamily="2" charset="0"/>
                <a:cs typeface="Times New Roman" panose="02020603050405020304" pitchFamily="18" charset="0"/>
              </a:rPr>
              <a:t>Delefosse</a:t>
            </a:r>
            <a:r>
              <a:rPr lang="fr-BE" sz="1400" kern="100" dirty="0">
                <a:latin typeface="Avenir Book" panose="02000503020000020003" pitchFamily="2" charset="0"/>
                <a:cs typeface="Times New Roman" panose="02020603050405020304" pitchFamily="18" charset="0"/>
              </a:rPr>
              <a:t> éd., </a:t>
            </a:r>
            <a:r>
              <a:rPr lang="fr-BE" sz="1400" i="1" kern="100" dirty="0">
                <a:latin typeface="Avenir Book" panose="02000503020000020003" pitchFamily="2" charset="0"/>
                <a:cs typeface="Times New Roman" panose="02020603050405020304" pitchFamily="18" charset="0"/>
              </a:rPr>
              <a:t>Les méthodes qualitatives en psychologie et sciences humaines de la santé </a:t>
            </a:r>
            <a:r>
              <a:rPr lang="fr-BE" sz="1400" kern="100" dirty="0">
                <a:latin typeface="Avenir Book" panose="02000503020000020003" pitchFamily="2" charset="0"/>
                <a:cs typeface="Times New Roman" panose="02020603050405020304" pitchFamily="18" charset="0"/>
              </a:rPr>
              <a:t>(pp. 203-224). Paris: Dunod. </a:t>
            </a:r>
            <a:r>
              <a:rPr lang="fr-BE" sz="1400" kern="100" dirty="0">
                <a:latin typeface="Avenir Book" panose="02000503020000020003" pitchFamily="2" charset="0"/>
                <a:cs typeface="Times New Roman" panose="02020603050405020304" pitchFamily="18" charset="0"/>
                <a:hlinkClick r:id="rId5"/>
              </a:rPr>
              <a:t>Doi: 10.3917/dunod.santi.2017.01.0203</a:t>
            </a:r>
            <a:r>
              <a:rPr lang="fr-BE" sz="1400" kern="100" dirty="0">
                <a:latin typeface="Avenir Book" panose="02000503020000020003" pitchFamily="2" charset="0"/>
                <a:cs typeface="Times New Roman" panose="02020603050405020304" pitchFamily="18" charset="0"/>
              </a:rPr>
              <a:t> </a:t>
            </a:r>
          </a:p>
          <a:p>
            <a:r>
              <a:rPr lang="fr-BE" sz="1400" kern="100" dirty="0">
                <a:latin typeface="Avenir Book" panose="02000503020000020003" pitchFamily="2" charset="0"/>
                <a:cs typeface="Times New Roman" panose="02020603050405020304" pitchFamily="18" charset="0"/>
              </a:rPr>
              <a:t> </a:t>
            </a:r>
          </a:p>
          <a:p>
            <a:r>
              <a:rPr lang="fr-BE" sz="1400" kern="100" dirty="0">
                <a:latin typeface="Avenir Book" panose="02000503020000020003" pitchFamily="2" charset="0"/>
                <a:cs typeface="Times New Roman" panose="02020603050405020304" pitchFamily="18" charset="0"/>
              </a:rPr>
              <a:t>Savoie-</a:t>
            </a:r>
            <a:r>
              <a:rPr lang="fr-BE" sz="1400" kern="100" dirty="0" err="1">
                <a:latin typeface="Avenir Book" panose="02000503020000020003" pitchFamily="2" charset="0"/>
                <a:cs typeface="Times New Roman" panose="02020603050405020304" pitchFamily="18" charset="0"/>
              </a:rPr>
              <a:t>Zajc</a:t>
            </a:r>
            <a:r>
              <a:rPr lang="fr-BE" sz="1400" kern="100" dirty="0">
                <a:latin typeface="Avenir Book" panose="02000503020000020003" pitchFamily="2" charset="0"/>
                <a:cs typeface="Times New Roman" panose="02020603050405020304" pitchFamily="18" charset="0"/>
              </a:rPr>
              <a:t>, L. (2006). Comment peut-on construire un échantillonnage scientifiquement valide. Recherches qualitatives, 5(2006), 99-111. lien: </a:t>
            </a:r>
            <a:r>
              <a:rPr lang="fr-BE" sz="1400" kern="100" dirty="0">
                <a:latin typeface="Avenir Book" panose="02000503020000020003" pitchFamily="2" charset="0"/>
                <a:cs typeface="Times New Roman" panose="02020603050405020304" pitchFamily="18" charset="0"/>
                <a:hlinkClick r:id="rId6"/>
              </a:rPr>
              <a:t>http://philippe.spoljar.free.fr/Files/Other/TER/txt_Recherches_qualitatives_hors_serie_5.pdf#page=102</a:t>
            </a:r>
            <a:r>
              <a:rPr lang="fr-BE" sz="1400" kern="100" dirty="0">
                <a:latin typeface="Avenir Book" panose="02000503020000020003" pitchFamily="2" charset="0"/>
                <a:cs typeface="Times New Roman" panose="02020603050405020304" pitchFamily="18" charset="0"/>
              </a:rPr>
              <a:t> </a:t>
            </a:r>
          </a:p>
          <a:p>
            <a:pPr>
              <a:lnSpc>
                <a:spcPct val="200000"/>
              </a:lnSpc>
            </a:pPr>
            <a:endParaRPr lang="fr-BE" sz="2000" kern="100" dirty="0">
              <a:effectLst/>
              <a:latin typeface="Avenir Book" panose="02000503020000020003" pitchFamily="2" charset="0"/>
              <a:ea typeface="Calibri" panose="020F0502020204030204" pitchFamily="34" charset="0"/>
              <a:cs typeface="Times New Roman" panose="02020603050405020304" pitchFamily="18" charset="0"/>
            </a:endParaRPr>
          </a:p>
        </p:txBody>
      </p:sp>
      <p:sp>
        <p:nvSpPr>
          <p:cNvPr id="4" name="ZoneTexte 3">
            <a:extLst>
              <a:ext uri="{FF2B5EF4-FFF2-40B4-BE49-F238E27FC236}">
                <a16:creationId xmlns:a16="http://schemas.microsoft.com/office/drawing/2014/main" id="{E3ED19BB-C362-110C-8266-F7FC01C8AB68}"/>
              </a:ext>
            </a:extLst>
          </p:cNvPr>
          <p:cNvSpPr txBox="1"/>
          <p:nvPr/>
        </p:nvSpPr>
        <p:spPr>
          <a:xfrm>
            <a:off x="955588" y="6404518"/>
            <a:ext cx="9119287" cy="338554"/>
          </a:xfrm>
          <a:prstGeom prst="rect">
            <a:avLst/>
          </a:prstGeom>
          <a:noFill/>
        </p:spPr>
        <p:txBody>
          <a:bodyPr wrap="square" rtlCol="0">
            <a:spAutoFit/>
          </a:bodyPr>
          <a:lstStyle>
            <a:defPPr>
              <a:defRPr lang="fr-FR"/>
            </a:defPPr>
            <a:lvl1pPr>
              <a:defRPr>
                <a:latin typeface="Malayalam MN" pitchFamily="2" charset="0"/>
                <a:cs typeface="Malayalam MN" pitchFamily="2" charset="0"/>
              </a:defRPr>
            </a:lvl1pPr>
          </a:lstStyle>
          <a:p>
            <a:r>
              <a:rPr lang="fr-BE" sz="1600" dirty="0"/>
              <a:t>2023-2024 				Audrey Mertens</a:t>
            </a:r>
          </a:p>
        </p:txBody>
      </p:sp>
    </p:spTree>
    <p:extLst>
      <p:ext uri="{BB962C8B-B14F-4D97-AF65-F5344CB8AC3E}">
        <p14:creationId xmlns:p14="http://schemas.microsoft.com/office/powerpoint/2010/main" val="29037716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D3FB1BDF-F48B-EA1D-8E8E-D183F4AFDF93}"/>
              </a:ext>
            </a:extLst>
          </p:cNvPr>
          <p:cNvSpPr txBox="1"/>
          <p:nvPr/>
        </p:nvSpPr>
        <p:spPr>
          <a:xfrm>
            <a:off x="955588" y="114928"/>
            <a:ext cx="9119287" cy="400110"/>
          </a:xfrm>
          <a:prstGeom prst="rect">
            <a:avLst/>
          </a:prstGeom>
          <a:noFill/>
        </p:spPr>
        <p:txBody>
          <a:bodyPr wrap="square" rtlCol="0">
            <a:spAutoFit/>
          </a:bodyPr>
          <a:lstStyle/>
          <a:p>
            <a:r>
              <a:rPr lang="fr-BE" sz="2000" dirty="0">
                <a:latin typeface="Malayalam MN" pitchFamily="2" charset="0"/>
                <a:cs typeface="Malayalam MN" pitchFamily="2" charset="0"/>
              </a:rPr>
              <a:t>ARCH3271-1	 </a:t>
            </a:r>
            <a:r>
              <a:rPr lang="fr-BE" sz="2000" b="1" dirty="0">
                <a:latin typeface="Malayalam MN" pitchFamily="2" charset="0"/>
                <a:cs typeface="Malayalam MN" pitchFamily="2" charset="0"/>
              </a:rPr>
              <a:t>Introduction à la recherche scientifique</a:t>
            </a:r>
          </a:p>
        </p:txBody>
      </p:sp>
      <p:sp>
        <p:nvSpPr>
          <p:cNvPr id="3" name="Espace réservé du numéro de diapositive 2">
            <a:extLst>
              <a:ext uri="{FF2B5EF4-FFF2-40B4-BE49-F238E27FC236}">
                <a16:creationId xmlns:a16="http://schemas.microsoft.com/office/drawing/2014/main" id="{647F3CBB-724D-8C7D-58D0-864822449DE8}"/>
              </a:ext>
            </a:extLst>
          </p:cNvPr>
          <p:cNvSpPr>
            <a:spLocks noGrp="1"/>
          </p:cNvSpPr>
          <p:nvPr>
            <p:ph type="sldNum" sz="quarter" idx="12"/>
          </p:nvPr>
        </p:nvSpPr>
        <p:spPr>
          <a:xfrm>
            <a:off x="8493212" y="6391232"/>
            <a:ext cx="2743200" cy="365125"/>
          </a:xfrm>
        </p:spPr>
        <p:txBody>
          <a:bodyPr/>
          <a:lstStyle/>
          <a:p>
            <a:fld id="{84F8470E-1EF3-B84B-AA66-9B61FC5CCA84}" type="slidenum">
              <a:rPr lang="fr-FR" sz="1600" b="1" smtClean="0">
                <a:solidFill>
                  <a:schemeClr val="tx1"/>
                </a:solidFill>
                <a:latin typeface="Malayalam MN" pitchFamily="2" charset="0"/>
                <a:cs typeface="Malayalam MN" pitchFamily="2" charset="0"/>
              </a:rPr>
              <a:t>34</a:t>
            </a:fld>
            <a:endParaRPr lang="fr-FR" b="1" dirty="0">
              <a:solidFill>
                <a:schemeClr val="tx1"/>
              </a:solidFill>
              <a:latin typeface="Malayalam MN" pitchFamily="2" charset="0"/>
              <a:cs typeface="Malayalam MN" pitchFamily="2" charset="0"/>
            </a:endParaRPr>
          </a:p>
        </p:txBody>
      </p:sp>
      <p:sp>
        <p:nvSpPr>
          <p:cNvPr id="10" name="ZoneTexte 9">
            <a:extLst>
              <a:ext uri="{FF2B5EF4-FFF2-40B4-BE49-F238E27FC236}">
                <a16:creationId xmlns:a16="http://schemas.microsoft.com/office/drawing/2014/main" id="{BBF2139B-446F-6620-D0F5-2402A04CD920}"/>
              </a:ext>
            </a:extLst>
          </p:cNvPr>
          <p:cNvSpPr txBox="1"/>
          <p:nvPr/>
        </p:nvSpPr>
        <p:spPr>
          <a:xfrm>
            <a:off x="955588" y="832535"/>
            <a:ext cx="1925848" cy="400110"/>
          </a:xfrm>
          <a:prstGeom prst="rect">
            <a:avLst/>
          </a:prstGeom>
          <a:noFill/>
        </p:spPr>
        <p:txBody>
          <a:bodyPr wrap="none" rtlCol="0">
            <a:spAutoFit/>
          </a:bodyPr>
          <a:lstStyle>
            <a:defPPr>
              <a:defRPr lang="fr-FR"/>
            </a:defPPr>
            <a:lvl1pPr>
              <a:defRPr sz="2000" b="1">
                <a:latin typeface="Malayalam MN" pitchFamily="2" charset="0"/>
                <a:cs typeface="Malayalam MN" pitchFamily="2" charset="0"/>
              </a:defRPr>
            </a:lvl1pPr>
          </a:lstStyle>
          <a:p>
            <a:r>
              <a:rPr lang="fr-BE" sz="2000" kern="100" dirty="0">
                <a:effectLst/>
                <a:ea typeface="Calibri" panose="020F0502020204030204" pitchFamily="34" charset="0"/>
              </a:rPr>
              <a:t>Bibliographie:</a:t>
            </a:r>
            <a:endParaRPr lang="fr-BE" dirty="0"/>
          </a:p>
        </p:txBody>
      </p:sp>
      <p:sp>
        <p:nvSpPr>
          <p:cNvPr id="4" name="ZoneTexte 3">
            <a:extLst>
              <a:ext uri="{FF2B5EF4-FFF2-40B4-BE49-F238E27FC236}">
                <a16:creationId xmlns:a16="http://schemas.microsoft.com/office/drawing/2014/main" id="{EFDB13DE-52D7-0134-4128-DD8FE6AB41F5}"/>
              </a:ext>
            </a:extLst>
          </p:cNvPr>
          <p:cNvSpPr txBox="1"/>
          <p:nvPr/>
        </p:nvSpPr>
        <p:spPr>
          <a:xfrm>
            <a:off x="1082587" y="1245931"/>
            <a:ext cx="10153824" cy="4911857"/>
          </a:xfrm>
          <a:prstGeom prst="rect">
            <a:avLst/>
          </a:prstGeom>
          <a:noFill/>
        </p:spPr>
        <p:txBody>
          <a:bodyPr wrap="square">
            <a:spAutoFit/>
          </a:bodyPr>
          <a:lstStyle/>
          <a:p>
            <a:r>
              <a:rPr lang="fr-BE" sz="1400" dirty="0">
                <a:latin typeface="Avenir Book" panose="02000503020000020003" pitchFamily="2" charset="0"/>
              </a:rPr>
              <a:t>Gaëlle, B., &amp; Leclercq, P. (2023). Analyse d’activités de conception intégrée: une méthode de traçabilité de l’information et de la visualisation de son évolution. </a:t>
            </a:r>
            <a:r>
              <a:rPr lang="fr-BE" sz="1400" i="1" dirty="0" err="1">
                <a:latin typeface="Avenir Book" panose="02000503020000020003" pitchFamily="2" charset="0"/>
              </a:rPr>
              <a:t>ModACT</a:t>
            </a:r>
            <a:r>
              <a:rPr lang="fr-BE" sz="1400" i="1" dirty="0">
                <a:latin typeface="Avenir Book" panose="02000503020000020003" pitchFamily="2" charset="0"/>
              </a:rPr>
              <a:t> 2023</a:t>
            </a:r>
            <a:r>
              <a:rPr lang="fr-BE" sz="1400" dirty="0">
                <a:latin typeface="Avenir Book" panose="02000503020000020003" pitchFamily="2" charset="0"/>
              </a:rPr>
              <a:t>. </a:t>
            </a:r>
            <a:r>
              <a:rPr lang="fr-BE" sz="1400" dirty="0" err="1">
                <a:latin typeface="Avenir Book" panose="02000503020000020003" pitchFamily="2" charset="0"/>
              </a:rPr>
              <a:t>Doi</a:t>
            </a:r>
            <a:r>
              <a:rPr lang="fr-BE" sz="1400" dirty="0">
                <a:latin typeface="Avenir Book" panose="02000503020000020003" pitchFamily="2" charset="0"/>
              </a:rPr>
              <a:t>: </a:t>
            </a:r>
            <a:r>
              <a:rPr lang="fr-BE" sz="1400" dirty="0">
                <a:hlinkClick r:id="rId3"/>
              </a:rPr>
              <a:t>10.25518/modact2023.77</a:t>
            </a:r>
            <a:endParaRPr lang="fr-BE" sz="1400" dirty="0">
              <a:latin typeface="Avenir Book" panose="02000503020000020003" pitchFamily="2" charset="0"/>
            </a:endParaRPr>
          </a:p>
          <a:p>
            <a:endParaRPr lang="fr-BE" sz="1400" dirty="0">
              <a:latin typeface="Avenir Book" panose="02000503020000020003" pitchFamily="2" charset="0"/>
            </a:endParaRPr>
          </a:p>
          <a:p>
            <a:r>
              <a:rPr lang="fr-BE" sz="1400" dirty="0">
                <a:latin typeface="Avenir Book" panose="02000503020000020003" pitchFamily="2" charset="0"/>
              </a:rPr>
              <a:t>Calixte, X. (2021). Les outils dans l'activité collective médiatisée en conception : traçabilité des usages au sein du processus de conception architecturale [Doctoral </a:t>
            </a:r>
            <a:r>
              <a:rPr lang="fr-BE" sz="1400" dirty="0" err="1">
                <a:latin typeface="Avenir Book" panose="02000503020000020003" pitchFamily="2" charset="0"/>
              </a:rPr>
              <a:t>thesis</a:t>
            </a:r>
            <a:r>
              <a:rPr lang="fr-BE" sz="1400" dirty="0">
                <a:latin typeface="Avenir Book" panose="02000503020000020003" pitchFamily="2" charset="0"/>
              </a:rPr>
              <a:t>, </a:t>
            </a:r>
            <a:r>
              <a:rPr lang="fr-BE" sz="1400" dirty="0" err="1">
                <a:latin typeface="Avenir Book" panose="02000503020000020003" pitchFamily="2" charset="0"/>
              </a:rPr>
              <a:t>ULiège</a:t>
            </a:r>
            <a:r>
              <a:rPr lang="fr-BE" sz="1400" dirty="0">
                <a:latin typeface="Avenir Book" panose="02000503020000020003" pitchFamily="2" charset="0"/>
              </a:rPr>
              <a:t> - Université de Liège]. </a:t>
            </a:r>
            <a:r>
              <a:rPr lang="fr-BE" sz="1400" dirty="0" err="1">
                <a:latin typeface="Avenir Book" panose="02000503020000020003" pitchFamily="2" charset="0"/>
              </a:rPr>
              <a:t>ORBi-University</a:t>
            </a:r>
            <a:r>
              <a:rPr lang="fr-BE" sz="1400" dirty="0">
                <a:latin typeface="Avenir Book" panose="02000503020000020003" pitchFamily="2" charset="0"/>
              </a:rPr>
              <a:t> of Liège. </a:t>
            </a:r>
            <a:r>
              <a:rPr lang="fr-BE" sz="1400" dirty="0">
                <a:latin typeface="Avenir Book" panose="02000503020000020003" pitchFamily="2" charset="0"/>
                <a:hlinkClick r:id="rId4"/>
              </a:rPr>
              <a:t>https://orbi.uliege.be/handle/2268/260874</a:t>
            </a:r>
            <a:r>
              <a:rPr lang="fr-BE" sz="1400" dirty="0">
                <a:latin typeface="Avenir Book" panose="02000503020000020003" pitchFamily="2" charset="0"/>
              </a:rPr>
              <a:t> </a:t>
            </a:r>
          </a:p>
          <a:p>
            <a:endParaRPr lang="fr-BE" sz="1400" dirty="0">
              <a:latin typeface="Avenir Book" panose="02000503020000020003" pitchFamily="2" charset="0"/>
            </a:endParaRPr>
          </a:p>
          <a:p>
            <a:r>
              <a:rPr lang="fr-BE" sz="1400" dirty="0" err="1">
                <a:latin typeface="Avenir Book" panose="02000503020000020003" pitchFamily="2" charset="0"/>
              </a:rPr>
              <a:t>Ciesielska</a:t>
            </a:r>
            <a:r>
              <a:rPr lang="fr-BE" sz="1400" dirty="0">
                <a:latin typeface="Avenir Book" panose="02000503020000020003" pitchFamily="2" charset="0"/>
              </a:rPr>
              <a:t>, M., &amp; </a:t>
            </a:r>
            <a:r>
              <a:rPr lang="fr-BE" sz="1400" dirty="0" err="1">
                <a:latin typeface="Avenir Book" panose="02000503020000020003" pitchFamily="2" charset="0"/>
              </a:rPr>
              <a:t>Jemielniak</a:t>
            </a:r>
            <a:r>
              <a:rPr lang="fr-BE" sz="1400" dirty="0">
                <a:latin typeface="Avenir Book" panose="02000503020000020003" pitchFamily="2" charset="0"/>
              </a:rPr>
              <a:t>, D. (</a:t>
            </a:r>
            <a:r>
              <a:rPr lang="fr-BE" sz="1400" dirty="0" err="1">
                <a:latin typeface="Avenir Book" panose="02000503020000020003" pitchFamily="2" charset="0"/>
              </a:rPr>
              <a:t>Eds</a:t>
            </a:r>
            <a:r>
              <a:rPr lang="fr-BE" sz="1400" dirty="0">
                <a:latin typeface="Avenir Book" panose="02000503020000020003" pitchFamily="2" charset="0"/>
              </a:rPr>
              <a:t>.). (2018). </a:t>
            </a:r>
            <a:r>
              <a:rPr lang="fr-BE" sz="1400" i="1" dirty="0">
                <a:latin typeface="Avenir Book" panose="02000503020000020003" pitchFamily="2" charset="0"/>
              </a:rPr>
              <a:t>Qualitative </a:t>
            </a:r>
            <a:r>
              <a:rPr lang="fr-BE" sz="1400" i="1" dirty="0" err="1">
                <a:latin typeface="Avenir Book" panose="02000503020000020003" pitchFamily="2" charset="0"/>
              </a:rPr>
              <a:t>methodologies</a:t>
            </a:r>
            <a:r>
              <a:rPr lang="fr-BE" sz="1400" i="1" dirty="0">
                <a:latin typeface="Avenir Book" panose="02000503020000020003" pitchFamily="2" charset="0"/>
              </a:rPr>
              <a:t> in </a:t>
            </a:r>
            <a:r>
              <a:rPr lang="fr-BE" sz="1400" i="1" dirty="0" err="1">
                <a:latin typeface="Avenir Book" panose="02000503020000020003" pitchFamily="2" charset="0"/>
              </a:rPr>
              <a:t>organization</a:t>
            </a:r>
            <a:r>
              <a:rPr lang="fr-BE" sz="1400" i="1" dirty="0">
                <a:latin typeface="Avenir Book" panose="02000503020000020003" pitchFamily="2" charset="0"/>
              </a:rPr>
              <a:t> </a:t>
            </a:r>
            <a:r>
              <a:rPr lang="fr-BE" sz="1400" i="1" dirty="0" err="1">
                <a:latin typeface="Avenir Book" panose="02000503020000020003" pitchFamily="2" charset="0"/>
              </a:rPr>
              <a:t>studies</a:t>
            </a:r>
            <a:r>
              <a:rPr lang="fr-BE" sz="1400" dirty="0">
                <a:latin typeface="Avenir Book" panose="02000503020000020003" pitchFamily="2" charset="0"/>
              </a:rPr>
              <a:t> (pp. 33). Cham, </a:t>
            </a:r>
            <a:r>
              <a:rPr lang="fr-BE" sz="1400" dirty="0" err="1">
                <a:latin typeface="Avenir Book" panose="02000503020000020003" pitchFamily="2" charset="0"/>
              </a:rPr>
              <a:t>Switzerland</a:t>
            </a:r>
            <a:r>
              <a:rPr lang="fr-BE" sz="1400" dirty="0">
                <a:latin typeface="Avenir Book" panose="02000503020000020003" pitchFamily="2" charset="0"/>
              </a:rPr>
              <a:t>: </a:t>
            </a:r>
            <a:r>
              <a:rPr lang="fr-BE" sz="1400" dirty="0" err="1">
                <a:latin typeface="Avenir Book" panose="02000503020000020003" pitchFamily="2" charset="0"/>
              </a:rPr>
              <a:t>Palgrave</a:t>
            </a:r>
            <a:r>
              <a:rPr lang="fr-BE" sz="1400" dirty="0">
                <a:latin typeface="Avenir Book" panose="02000503020000020003" pitchFamily="2" charset="0"/>
              </a:rPr>
              <a:t> Macmillan. </a:t>
            </a:r>
            <a:r>
              <a:rPr lang="fr-BE" sz="1400" dirty="0" err="1">
                <a:latin typeface="Avenir Book" panose="02000503020000020003" pitchFamily="2" charset="0"/>
              </a:rPr>
              <a:t>Doi</a:t>
            </a:r>
            <a:r>
              <a:rPr lang="fr-BE" sz="1400" dirty="0">
                <a:latin typeface="Avenir Book" panose="02000503020000020003" pitchFamily="2" charset="0"/>
              </a:rPr>
              <a:t>: </a:t>
            </a:r>
            <a:r>
              <a:rPr lang="fr-BE" sz="1400" dirty="0">
                <a:latin typeface="Avenir Book" panose="02000503020000020003" pitchFamily="2" charset="0"/>
                <a:hlinkClick r:id="rId5"/>
              </a:rPr>
              <a:t>10.1007/978-3-319-65442-3</a:t>
            </a:r>
            <a:r>
              <a:rPr lang="fr-BE" sz="1400" dirty="0">
                <a:latin typeface="Avenir Book" panose="02000503020000020003" pitchFamily="2" charset="0"/>
              </a:rPr>
              <a:t> </a:t>
            </a:r>
          </a:p>
          <a:p>
            <a:endParaRPr lang="fr-BE" sz="1400" dirty="0">
              <a:latin typeface="Avenir Book" panose="02000503020000020003" pitchFamily="2" charset="0"/>
            </a:endParaRPr>
          </a:p>
          <a:p>
            <a:r>
              <a:rPr lang="fr-BE" sz="1400" dirty="0" err="1">
                <a:latin typeface="Avenir Book" panose="02000503020000020003" pitchFamily="2" charset="0"/>
              </a:rPr>
              <a:t>Djanaralieva</a:t>
            </a:r>
            <a:r>
              <a:rPr lang="fr-BE" sz="1400" dirty="0">
                <a:latin typeface="Avenir Book" panose="02000503020000020003" pitchFamily="2" charset="0"/>
              </a:rPr>
              <a:t>, L. (2022). </a:t>
            </a:r>
            <a:r>
              <a:rPr lang="fr-BE" sz="1400" i="1" dirty="0">
                <a:latin typeface="Avenir Book" panose="02000503020000020003" pitchFamily="2" charset="0"/>
              </a:rPr>
              <a:t>Travail de fin d'études / Projet de fin d'études : La vulnérabilité résidentielle face au risque d'inondation : comment les habitants adaptent-ils leur logement en phase de crise ? </a:t>
            </a:r>
            <a:r>
              <a:rPr lang="fr-BE" sz="1400" dirty="0">
                <a:latin typeface="Avenir Book" panose="02000503020000020003" pitchFamily="2" charset="0"/>
              </a:rPr>
              <a:t>(</a:t>
            </a:r>
            <a:r>
              <a:rPr lang="fr-BE" sz="1400" dirty="0" err="1">
                <a:latin typeface="Avenir Book" panose="02000503020000020003" pitchFamily="2" charset="0"/>
              </a:rPr>
              <a:t>Unpublished</a:t>
            </a:r>
            <a:r>
              <a:rPr lang="fr-BE" sz="1400" dirty="0">
                <a:latin typeface="Avenir Book" panose="02000503020000020003" pitchFamily="2" charset="0"/>
              </a:rPr>
              <a:t> </a:t>
            </a:r>
            <a:r>
              <a:rPr lang="fr-BE" sz="1400" dirty="0" err="1">
                <a:latin typeface="Avenir Book" panose="02000503020000020003" pitchFamily="2" charset="0"/>
              </a:rPr>
              <a:t>master's</a:t>
            </a:r>
            <a:r>
              <a:rPr lang="fr-BE" sz="1400" dirty="0">
                <a:latin typeface="Avenir Book" panose="02000503020000020003" pitchFamily="2" charset="0"/>
              </a:rPr>
              <a:t> </a:t>
            </a:r>
            <a:r>
              <a:rPr lang="fr-BE" sz="1400" dirty="0" err="1">
                <a:latin typeface="Avenir Book" panose="02000503020000020003" pitchFamily="2" charset="0"/>
              </a:rPr>
              <a:t>thesis</a:t>
            </a:r>
            <a:r>
              <a:rPr lang="fr-BE" sz="1400" dirty="0">
                <a:latin typeface="Avenir Book" panose="02000503020000020003" pitchFamily="2" charset="0"/>
              </a:rPr>
              <a:t>). Université de Liège, Liège, Belgique. </a:t>
            </a:r>
            <a:r>
              <a:rPr lang="fr-BE" sz="1400" dirty="0" err="1">
                <a:latin typeface="Avenir Book" panose="02000503020000020003" pitchFamily="2" charset="0"/>
              </a:rPr>
              <a:t>Retrieved</a:t>
            </a:r>
            <a:r>
              <a:rPr lang="fr-BE" sz="1400" dirty="0">
                <a:latin typeface="Avenir Book" panose="02000503020000020003" pitchFamily="2" charset="0"/>
              </a:rPr>
              <a:t> </a:t>
            </a:r>
            <a:r>
              <a:rPr lang="fr-BE" sz="1400" dirty="0" err="1">
                <a:latin typeface="Avenir Book" panose="02000503020000020003" pitchFamily="2" charset="0"/>
              </a:rPr>
              <a:t>from</a:t>
            </a:r>
            <a:r>
              <a:rPr lang="fr-BE" sz="1400" dirty="0">
                <a:latin typeface="Avenir Book" panose="02000503020000020003" pitchFamily="2" charset="0"/>
              </a:rPr>
              <a:t> </a:t>
            </a:r>
            <a:r>
              <a:rPr lang="fr-BE" sz="1400" dirty="0">
                <a:latin typeface="Avenir Book" panose="02000503020000020003" pitchFamily="2" charset="0"/>
                <a:hlinkClick r:id="rId6"/>
              </a:rPr>
              <a:t>https://matheo.uliege.be/handle/2268.2/16371</a:t>
            </a:r>
            <a:r>
              <a:rPr lang="fr-BE" sz="1400" dirty="0">
                <a:latin typeface="Avenir Book" panose="02000503020000020003" pitchFamily="2" charset="0"/>
              </a:rPr>
              <a:t> </a:t>
            </a:r>
          </a:p>
          <a:p>
            <a:endParaRPr lang="fr-BE" sz="1400" dirty="0">
              <a:latin typeface="Avenir Book" panose="02000503020000020003" pitchFamily="2" charset="0"/>
            </a:endParaRPr>
          </a:p>
          <a:p>
            <a:r>
              <a:rPr lang="fr-BE" sz="1400" dirty="0" err="1">
                <a:latin typeface="Avenir Book" panose="02000503020000020003" pitchFamily="2" charset="0"/>
              </a:rPr>
              <a:t>Elsen</a:t>
            </a:r>
            <a:r>
              <a:rPr lang="fr-BE" sz="1400" dirty="0">
                <a:latin typeface="Avenir Book" panose="02000503020000020003" pitchFamily="2" charset="0"/>
              </a:rPr>
              <a:t>, C. (2024, Février). Démarches centrées usagers en architecture et ingénierie [Diapositives de présentation]. Bloc 2 du cursus ingénierie architecturale, Faculté des Sciences Appliquées, Université de Liège.</a:t>
            </a:r>
          </a:p>
          <a:p>
            <a:endParaRPr lang="fr-BE" sz="1400" dirty="0">
              <a:latin typeface="Avenir Book" panose="02000503020000020003" pitchFamily="2" charset="0"/>
            </a:endParaRPr>
          </a:p>
          <a:p>
            <a:r>
              <a:rPr lang="fr-BE" sz="1400" kern="100" dirty="0">
                <a:latin typeface="Avenir Book" panose="02000503020000020003" pitchFamily="2" charset="0"/>
                <a:cs typeface="Times New Roman" panose="02020603050405020304" pitchFamily="18" charset="0"/>
              </a:rPr>
              <a:t>Savoie-</a:t>
            </a:r>
            <a:r>
              <a:rPr lang="fr-BE" sz="1400" kern="100" dirty="0" err="1">
                <a:latin typeface="Avenir Book" panose="02000503020000020003" pitchFamily="2" charset="0"/>
                <a:cs typeface="Times New Roman" panose="02020603050405020304" pitchFamily="18" charset="0"/>
              </a:rPr>
              <a:t>Zajc</a:t>
            </a:r>
            <a:r>
              <a:rPr lang="fr-BE" sz="1400" kern="100" dirty="0">
                <a:latin typeface="Avenir Book" panose="02000503020000020003" pitchFamily="2" charset="0"/>
                <a:cs typeface="Times New Roman" panose="02020603050405020304" pitchFamily="18" charset="0"/>
              </a:rPr>
              <a:t>, L. (2006). Comment peut-on construire un échantillonnage scientifiquement valide. Recherches qualitatives, 5(2006), 99-111. lien: </a:t>
            </a:r>
            <a:r>
              <a:rPr lang="fr-BE" sz="1400" kern="100" dirty="0">
                <a:latin typeface="Avenir Book" panose="02000503020000020003" pitchFamily="2" charset="0"/>
                <a:cs typeface="Times New Roman" panose="02020603050405020304" pitchFamily="18" charset="0"/>
                <a:hlinkClick r:id="rId7"/>
              </a:rPr>
              <a:t>http://philippe.spoljar.free.fr/Files/Other/TER/txt_Recherches_qualitatives_hors_serie_5.pdf#page=102</a:t>
            </a:r>
            <a:r>
              <a:rPr lang="fr-BE" sz="1400" kern="100" dirty="0">
                <a:latin typeface="Avenir Book" panose="02000503020000020003" pitchFamily="2" charset="0"/>
                <a:cs typeface="Times New Roman" panose="02020603050405020304" pitchFamily="18" charset="0"/>
              </a:rPr>
              <a:t> </a:t>
            </a:r>
          </a:p>
          <a:p>
            <a:endParaRPr lang="fr-BE" sz="1400" dirty="0">
              <a:latin typeface="Avenir Book" panose="02000503020000020003" pitchFamily="2" charset="0"/>
            </a:endParaRPr>
          </a:p>
          <a:p>
            <a:endParaRPr lang="fr-BE" sz="1400" dirty="0">
              <a:latin typeface="Avenir Book" panose="02000503020000020003" pitchFamily="2" charset="0"/>
            </a:endParaRPr>
          </a:p>
          <a:p>
            <a:pPr>
              <a:lnSpc>
                <a:spcPct val="150000"/>
              </a:lnSpc>
            </a:pPr>
            <a:endParaRPr lang="fr-BE" sz="1400" kern="100" dirty="0">
              <a:effectLst/>
              <a:latin typeface="Avenir Book" panose="02000503020000020003" pitchFamily="2" charset="0"/>
              <a:ea typeface="Calibri" panose="020F0502020204030204" pitchFamily="34" charset="0"/>
              <a:cs typeface="Times New Roman" panose="02020603050405020304" pitchFamily="18" charset="0"/>
            </a:endParaRPr>
          </a:p>
        </p:txBody>
      </p:sp>
      <p:sp>
        <p:nvSpPr>
          <p:cNvPr id="6" name="ZoneTexte 5">
            <a:extLst>
              <a:ext uri="{FF2B5EF4-FFF2-40B4-BE49-F238E27FC236}">
                <a16:creationId xmlns:a16="http://schemas.microsoft.com/office/drawing/2014/main" id="{6CA9F5DE-7BE6-4668-CA16-78AD320C0B20}"/>
              </a:ext>
            </a:extLst>
          </p:cNvPr>
          <p:cNvSpPr txBox="1"/>
          <p:nvPr/>
        </p:nvSpPr>
        <p:spPr>
          <a:xfrm>
            <a:off x="955588" y="6404518"/>
            <a:ext cx="9119287" cy="338554"/>
          </a:xfrm>
          <a:prstGeom prst="rect">
            <a:avLst/>
          </a:prstGeom>
          <a:noFill/>
        </p:spPr>
        <p:txBody>
          <a:bodyPr wrap="square" rtlCol="0">
            <a:spAutoFit/>
          </a:bodyPr>
          <a:lstStyle>
            <a:defPPr>
              <a:defRPr lang="fr-FR"/>
            </a:defPPr>
            <a:lvl1pPr>
              <a:defRPr>
                <a:latin typeface="Malayalam MN" pitchFamily="2" charset="0"/>
                <a:cs typeface="Malayalam MN" pitchFamily="2" charset="0"/>
              </a:defRPr>
            </a:lvl1pPr>
          </a:lstStyle>
          <a:p>
            <a:r>
              <a:rPr lang="fr-BE" sz="1600" dirty="0"/>
              <a:t>2023-2024 				Audrey Mertens</a:t>
            </a:r>
          </a:p>
        </p:txBody>
      </p:sp>
    </p:spTree>
    <p:extLst>
      <p:ext uri="{BB962C8B-B14F-4D97-AF65-F5344CB8AC3E}">
        <p14:creationId xmlns:p14="http://schemas.microsoft.com/office/powerpoint/2010/main" val="24295790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D3FB1BDF-F48B-EA1D-8E8E-D183F4AFDF93}"/>
              </a:ext>
            </a:extLst>
          </p:cNvPr>
          <p:cNvSpPr txBox="1"/>
          <p:nvPr/>
        </p:nvSpPr>
        <p:spPr>
          <a:xfrm>
            <a:off x="955588" y="114928"/>
            <a:ext cx="9119287" cy="400110"/>
          </a:xfrm>
          <a:prstGeom prst="rect">
            <a:avLst/>
          </a:prstGeom>
          <a:noFill/>
        </p:spPr>
        <p:txBody>
          <a:bodyPr wrap="square" rtlCol="0">
            <a:spAutoFit/>
          </a:bodyPr>
          <a:lstStyle/>
          <a:p>
            <a:r>
              <a:rPr lang="fr-BE" sz="2000" dirty="0">
                <a:latin typeface="Malayalam MN" pitchFamily="2" charset="0"/>
                <a:cs typeface="Malayalam MN" pitchFamily="2" charset="0"/>
              </a:rPr>
              <a:t>ARCH3271-1	 </a:t>
            </a:r>
            <a:r>
              <a:rPr lang="fr-BE" sz="2000" b="1" dirty="0">
                <a:latin typeface="Malayalam MN" pitchFamily="2" charset="0"/>
                <a:cs typeface="Malayalam MN" pitchFamily="2" charset="0"/>
              </a:rPr>
              <a:t>Introduction à la recherche scientifique</a:t>
            </a:r>
          </a:p>
        </p:txBody>
      </p:sp>
      <p:sp>
        <p:nvSpPr>
          <p:cNvPr id="3" name="Espace réservé du numéro de diapositive 2">
            <a:extLst>
              <a:ext uri="{FF2B5EF4-FFF2-40B4-BE49-F238E27FC236}">
                <a16:creationId xmlns:a16="http://schemas.microsoft.com/office/drawing/2014/main" id="{647F3CBB-724D-8C7D-58D0-864822449DE8}"/>
              </a:ext>
            </a:extLst>
          </p:cNvPr>
          <p:cNvSpPr>
            <a:spLocks noGrp="1"/>
          </p:cNvSpPr>
          <p:nvPr>
            <p:ph type="sldNum" sz="quarter" idx="12"/>
          </p:nvPr>
        </p:nvSpPr>
        <p:spPr>
          <a:xfrm>
            <a:off x="8493212" y="6391232"/>
            <a:ext cx="2743200" cy="365125"/>
          </a:xfrm>
        </p:spPr>
        <p:txBody>
          <a:bodyPr/>
          <a:lstStyle/>
          <a:p>
            <a:fld id="{84F8470E-1EF3-B84B-AA66-9B61FC5CCA84}" type="slidenum">
              <a:rPr lang="fr-FR" sz="1600" b="1" smtClean="0">
                <a:solidFill>
                  <a:schemeClr val="tx1"/>
                </a:solidFill>
                <a:latin typeface="Malayalam MN" pitchFamily="2" charset="0"/>
                <a:cs typeface="Malayalam MN" pitchFamily="2" charset="0"/>
              </a:rPr>
              <a:t>35</a:t>
            </a:fld>
            <a:endParaRPr lang="fr-FR" b="1" dirty="0">
              <a:solidFill>
                <a:schemeClr val="tx1"/>
              </a:solidFill>
              <a:latin typeface="Malayalam MN" pitchFamily="2" charset="0"/>
              <a:cs typeface="Malayalam MN" pitchFamily="2" charset="0"/>
            </a:endParaRPr>
          </a:p>
        </p:txBody>
      </p:sp>
      <p:sp>
        <p:nvSpPr>
          <p:cNvPr id="6" name="ZoneTexte 5">
            <a:extLst>
              <a:ext uri="{FF2B5EF4-FFF2-40B4-BE49-F238E27FC236}">
                <a16:creationId xmlns:a16="http://schemas.microsoft.com/office/drawing/2014/main" id="{6CA9F5DE-7BE6-4668-CA16-78AD320C0B20}"/>
              </a:ext>
            </a:extLst>
          </p:cNvPr>
          <p:cNvSpPr txBox="1"/>
          <p:nvPr/>
        </p:nvSpPr>
        <p:spPr>
          <a:xfrm>
            <a:off x="955588" y="6404518"/>
            <a:ext cx="9119287" cy="338554"/>
          </a:xfrm>
          <a:prstGeom prst="rect">
            <a:avLst/>
          </a:prstGeom>
          <a:noFill/>
        </p:spPr>
        <p:txBody>
          <a:bodyPr wrap="square" rtlCol="0">
            <a:spAutoFit/>
          </a:bodyPr>
          <a:lstStyle>
            <a:defPPr>
              <a:defRPr lang="fr-FR"/>
            </a:defPPr>
            <a:lvl1pPr>
              <a:defRPr>
                <a:latin typeface="Malayalam MN" pitchFamily="2" charset="0"/>
                <a:cs typeface="Malayalam MN" pitchFamily="2" charset="0"/>
              </a:defRPr>
            </a:lvl1pPr>
          </a:lstStyle>
          <a:p>
            <a:r>
              <a:rPr lang="fr-BE" sz="1600" dirty="0"/>
              <a:t>2023-2024 				Audrey Mertens</a:t>
            </a:r>
          </a:p>
        </p:txBody>
      </p:sp>
      <p:sp>
        <p:nvSpPr>
          <p:cNvPr id="11" name="ZoneTexte 10">
            <a:extLst>
              <a:ext uri="{FF2B5EF4-FFF2-40B4-BE49-F238E27FC236}">
                <a16:creationId xmlns:a16="http://schemas.microsoft.com/office/drawing/2014/main" id="{9A2681F8-9AF0-F72D-7786-EF593FF1625F}"/>
              </a:ext>
            </a:extLst>
          </p:cNvPr>
          <p:cNvSpPr txBox="1"/>
          <p:nvPr/>
        </p:nvSpPr>
        <p:spPr>
          <a:xfrm>
            <a:off x="955588" y="958366"/>
            <a:ext cx="1894493" cy="400110"/>
          </a:xfrm>
          <a:prstGeom prst="rect">
            <a:avLst/>
          </a:prstGeom>
          <a:noFill/>
        </p:spPr>
        <p:txBody>
          <a:bodyPr wrap="none" rtlCol="0">
            <a:spAutoFit/>
          </a:bodyPr>
          <a:lstStyle>
            <a:defPPr>
              <a:defRPr lang="fr-FR"/>
            </a:defPPr>
            <a:lvl1pPr>
              <a:defRPr sz="2000" b="1">
                <a:latin typeface="Malayalam MN" pitchFamily="2" charset="0"/>
                <a:cs typeface="Malayalam MN" pitchFamily="2" charset="0"/>
              </a:defRPr>
            </a:lvl1pPr>
          </a:lstStyle>
          <a:p>
            <a:r>
              <a:rPr lang="fr-BE" sz="2000" kern="100" dirty="0">
                <a:effectLst/>
                <a:ea typeface="Calibri" panose="020F0502020204030204" pitchFamily="34" charset="0"/>
              </a:rPr>
              <a:t>Webographie:</a:t>
            </a:r>
            <a:endParaRPr lang="fr-BE" dirty="0"/>
          </a:p>
        </p:txBody>
      </p:sp>
      <p:sp>
        <p:nvSpPr>
          <p:cNvPr id="13" name="ZoneTexte 12">
            <a:extLst>
              <a:ext uri="{FF2B5EF4-FFF2-40B4-BE49-F238E27FC236}">
                <a16:creationId xmlns:a16="http://schemas.microsoft.com/office/drawing/2014/main" id="{9EBA08FF-3BF4-2308-A832-2D64E9503C11}"/>
              </a:ext>
            </a:extLst>
          </p:cNvPr>
          <p:cNvSpPr txBox="1"/>
          <p:nvPr/>
        </p:nvSpPr>
        <p:spPr>
          <a:xfrm>
            <a:off x="1082587" y="1232122"/>
            <a:ext cx="10153824" cy="2031325"/>
          </a:xfrm>
          <a:prstGeom prst="rect">
            <a:avLst/>
          </a:prstGeom>
          <a:noFill/>
        </p:spPr>
        <p:txBody>
          <a:bodyPr wrap="square">
            <a:spAutoFit/>
          </a:bodyPr>
          <a:lstStyle/>
          <a:p>
            <a:endParaRPr lang="fr-BE" sz="1400" dirty="0">
              <a:latin typeface="Avenir Book" panose="02000503020000020003" pitchFamily="2" charset="0"/>
            </a:endParaRPr>
          </a:p>
          <a:p>
            <a:r>
              <a:rPr lang="fr-BE" sz="1400" dirty="0">
                <a:latin typeface="Avenir Book" panose="02000503020000020003" pitchFamily="2" charset="0"/>
              </a:rPr>
              <a:t>Chabat, A. (Réalisateur). (2002). Astérix &amp; Obélix : Mission Cléopâtre [GIF du film]. </a:t>
            </a:r>
            <a:r>
              <a:rPr lang="fr-BE" sz="1400" dirty="0" err="1">
                <a:latin typeface="Avenir Book" panose="02000503020000020003" pitchFamily="2" charset="0"/>
              </a:rPr>
              <a:t>Gifs.com</a:t>
            </a:r>
            <a:r>
              <a:rPr lang="fr-BE" sz="1400" dirty="0">
                <a:latin typeface="Avenir Book" panose="02000503020000020003" pitchFamily="2" charset="0"/>
              </a:rPr>
              <a:t>. Récupéré de </a:t>
            </a:r>
            <a:r>
              <a:rPr lang="fr-BE" sz="1400" dirty="0">
                <a:latin typeface="Avenir Book" panose="02000503020000020003" pitchFamily="2" charset="0"/>
                <a:hlinkClick r:id="rId3"/>
              </a:rPr>
              <a:t>https://gifs.com/gif/on-me-voit-on-m-voit-plus-vnXENr</a:t>
            </a:r>
            <a:r>
              <a:rPr lang="fr-BE" sz="1400" dirty="0">
                <a:latin typeface="Avenir Book" panose="02000503020000020003" pitchFamily="2" charset="0"/>
              </a:rPr>
              <a:t> </a:t>
            </a:r>
          </a:p>
          <a:p>
            <a:endParaRPr lang="fr-BE" sz="1400" dirty="0">
              <a:latin typeface="Avenir Book" panose="02000503020000020003" pitchFamily="2" charset="0"/>
            </a:endParaRPr>
          </a:p>
          <a:p>
            <a:r>
              <a:rPr lang="fr-BE" sz="1400" dirty="0">
                <a:latin typeface="Avenir Book" panose="02000503020000020003" pitchFamily="2" charset="0"/>
              </a:rPr>
              <a:t>Etienne, L. (2020, Octobre 13). Exemple de schéma d’infrastructure : nouveau serveur ! [Image en ligne]. G33Keries.org. </a:t>
            </a:r>
            <a:r>
              <a:rPr lang="fr-BE" sz="1400" dirty="0">
                <a:latin typeface="Avenir Book" panose="02000503020000020003" pitchFamily="2" charset="0"/>
                <a:hlinkClick r:id="rId4"/>
              </a:rPr>
              <a:t>https://geekeries.org/2020/10/exemple-de-schema-dinfrastructure-nouveau-serveur/</a:t>
            </a:r>
            <a:endParaRPr lang="fr-BE" sz="1400" dirty="0">
              <a:latin typeface="Avenir Book" panose="02000503020000020003" pitchFamily="2" charset="0"/>
            </a:endParaRPr>
          </a:p>
          <a:p>
            <a:endParaRPr lang="fr-BE" sz="1400" dirty="0">
              <a:latin typeface="Avenir Book" panose="02000503020000020003" pitchFamily="2" charset="0"/>
            </a:endParaRPr>
          </a:p>
          <a:p>
            <a:r>
              <a:rPr lang="fr-BE" sz="1400" dirty="0" err="1">
                <a:latin typeface="Avenir Book" panose="02000503020000020003" pitchFamily="2" charset="0"/>
              </a:rPr>
              <a:t>Scribbr</a:t>
            </a:r>
            <a:r>
              <a:rPr lang="fr-BE" sz="1400" dirty="0">
                <a:latin typeface="Avenir Book" panose="02000503020000020003" pitchFamily="2" charset="0"/>
              </a:rPr>
              <a:t>. (</a:t>
            </a:r>
            <a:r>
              <a:rPr lang="fr-BE" sz="1400" dirty="0" err="1">
                <a:latin typeface="Avenir Book" panose="02000503020000020003" pitchFamily="2" charset="0"/>
              </a:rPr>
              <a:t>n.d</a:t>
            </a:r>
            <a:r>
              <a:rPr lang="fr-BE" sz="1400" dirty="0">
                <a:latin typeface="Avenir Book" panose="02000503020000020003" pitchFamily="2" charset="0"/>
              </a:rPr>
              <a:t>.). Normes APA. Récupéré le 26/02/2024, sur </a:t>
            </a:r>
            <a:r>
              <a:rPr lang="fr-BE" sz="1400" dirty="0">
                <a:latin typeface="Avenir Book" panose="02000503020000020003" pitchFamily="2" charset="0"/>
                <a:hlinkClick r:id="rId5"/>
              </a:rPr>
              <a:t>https://www.scribbr.fr/category/normes-apa/</a:t>
            </a:r>
            <a:endParaRPr lang="fr-FR" sz="1400" dirty="0">
              <a:latin typeface="Avenir Book" panose="02000503020000020003" pitchFamily="2" charset="0"/>
            </a:endParaRPr>
          </a:p>
          <a:p>
            <a:endParaRPr lang="fr-BE" sz="1400" dirty="0">
              <a:latin typeface="Avenir Book" panose="02000503020000020003" pitchFamily="2" charset="0"/>
            </a:endParaRPr>
          </a:p>
        </p:txBody>
      </p:sp>
    </p:spTree>
    <p:extLst>
      <p:ext uri="{BB962C8B-B14F-4D97-AF65-F5344CB8AC3E}">
        <p14:creationId xmlns:p14="http://schemas.microsoft.com/office/powerpoint/2010/main" val="18741573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D3FB1BDF-F48B-EA1D-8E8E-D183F4AFDF93}"/>
              </a:ext>
            </a:extLst>
          </p:cNvPr>
          <p:cNvSpPr txBox="1"/>
          <p:nvPr/>
        </p:nvSpPr>
        <p:spPr>
          <a:xfrm>
            <a:off x="955588" y="114928"/>
            <a:ext cx="9119287" cy="400110"/>
          </a:xfrm>
          <a:prstGeom prst="rect">
            <a:avLst/>
          </a:prstGeom>
          <a:noFill/>
        </p:spPr>
        <p:txBody>
          <a:bodyPr wrap="square" rtlCol="0">
            <a:spAutoFit/>
          </a:bodyPr>
          <a:lstStyle/>
          <a:p>
            <a:r>
              <a:rPr lang="fr-BE" sz="2000" dirty="0">
                <a:latin typeface="Malayalam MN" pitchFamily="2" charset="0"/>
                <a:cs typeface="Malayalam MN" pitchFamily="2" charset="0"/>
              </a:rPr>
              <a:t>ARCH3271-1	 </a:t>
            </a:r>
            <a:r>
              <a:rPr lang="fr-BE" sz="2000" b="1" dirty="0">
                <a:latin typeface="Malayalam MN" pitchFamily="2" charset="0"/>
                <a:cs typeface="Malayalam MN" pitchFamily="2" charset="0"/>
              </a:rPr>
              <a:t>Introduction à la recherche scientifique</a:t>
            </a:r>
          </a:p>
        </p:txBody>
      </p:sp>
      <p:sp>
        <p:nvSpPr>
          <p:cNvPr id="3" name="Espace réservé du numéro de diapositive 2">
            <a:extLst>
              <a:ext uri="{FF2B5EF4-FFF2-40B4-BE49-F238E27FC236}">
                <a16:creationId xmlns:a16="http://schemas.microsoft.com/office/drawing/2014/main" id="{647F3CBB-724D-8C7D-58D0-864822449DE8}"/>
              </a:ext>
            </a:extLst>
          </p:cNvPr>
          <p:cNvSpPr>
            <a:spLocks noGrp="1"/>
          </p:cNvSpPr>
          <p:nvPr>
            <p:ph type="sldNum" sz="quarter" idx="12"/>
          </p:nvPr>
        </p:nvSpPr>
        <p:spPr>
          <a:xfrm>
            <a:off x="8493212" y="6391232"/>
            <a:ext cx="2743200" cy="365125"/>
          </a:xfrm>
        </p:spPr>
        <p:txBody>
          <a:bodyPr/>
          <a:lstStyle/>
          <a:p>
            <a:fld id="{84F8470E-1EF3-B84B-AA66-9B61FC5CCA84}" type="slidenum">
              <a:rPr lang="fr-FR" sz="1600" b="1" smtClean="0">
                <a:solidFill>
                  <a:schemeClr val="tx1"/>
                </a:solidFill>
                <a:latin typeface="Malayalam MN" pitchFamily="2" charset="0"/>
                <a:cs typeface="Malayalam MN" pitchFamily="2" charset="0"/>
              </a:rPr>
              <a:t>4</a:t>
            </a:fld>
            <a:endParaRPr lang="fr-FR" b="1" dirty="0">
              <a:solidFill>
                <a:schemeClr val="tx1"/>
              </a:solidFill>
              <a:latin typeface="Malayalam MN" pitchFamily="2" charset="0"/>
              <a:cs typeface="Malayalam MN" pitchFamily="2" charset="0"/>
            </a:endParaRPr>
          </a:p>
        </p:txBody>
      </p:sp>
      <p:graphicFrame>
        <p:nvGraphicFramePr>
          <p:cNvPr id="4" name="Tableau 3">
            <a:extLst>
              <a:ext uri="{FF2B5EF4-FFF2-40B4-BE49-F238E27FC236}">
                <a16:creationId xmlns:a16="http://schemas.microsoft.com/office/drawing/2014/main" id="{DE080671-C2F6-F8A9-76DB-2DB6240A3711}"/>
              </a:ext>
            </a:extLst>
          </p:cNvPr>
          <p:cNvGraphicFramePr>
            <a:graphicFrameLocks noGrp="1"/>
          </p:cNvGraphicFramePr>
          <p:nvPr>
            <p:extLst>
              <p:ext uri="{D42A27DB-BD31-4B8C-83A1-F6EECF244321}">
                <p14:modId xmlns:p14="http://schemas.microsoft.com/office/powerpoint/2010/main" val="2145461482"/>
              </p:ext>
            </p:extLst>
          </p:nvPr>
        </p:nvGraphicFramePr>
        <p:xfrm>
          <a:off x="1082587" y="1359259"/>
          <a:ext cx="8992288" cy="4190642"/>
        </p:xfrm>
        <a:graphic>
          <a:graphicData uri="http://schemas.openxmlformats.org/drawingml/2006/table">
            <a:tbl>
              <a:tblPr firstRow="1" bandRow="1">
                <a:tableStyleId>{5940675A-B579-460E-94D1-54222C63F5DA}</a:tableStyleId>
              </a:tblPr>
              <a:tblGrid>
                <a:gridCol w="4496144">
                  <a:extLst>
                    <a:ext uri="{9D8B030D-6E8A-4147-A177-3AD203B41FA5}">
                      <a16:colId xmlns:a16="http://schemas.microsoft.com/office/drawing/2014/main" val="2504692718"/>
                    </a:ext>
                  </a:extLst>
                </a:gridCol>
                <a:gridCol w="4496144">
                  <a:extLst>
                    <a:ext uri="{9D8B030D-6E8A-4147-A177-3AD203B41FA5}">
                      <a16:colId xmlns:a16="http://schemas.microsoft.com/office/drawing/2014/main" val="962107326"/>
                    </a:ext>
                  </a:extLst>
                </a:gridCol>
              </a:tblGrid>
              <a:tr h="54725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BE" sz="1800" b="1" kern="100" dirty="0">
                          <a:effectLst/>
                          <a:latin typeface="Avenir Book" panose="02000503020000020003" pitchFamily="2" charset="0"/>
                          <a:ea typeface="Menlo" panose="020B0609030804020204" pitchFamily="49" charset="0"/>
                          <a:cs typeface="Menlo" panose="020B0609030804020204" pitchFamily="49" charset="0"/>
                        </a:rPr>
                        <a:t>Méthodes quantitatives </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BE" sz="1800" b="1" kern="100" dirty="0">
                          <a:effectLst/>
                          <a:latin typeface="Avenir Book" panose="02000503020000020003" pitchFamily="2" charset="0"/>
                          <a:ea typeface="Menlo" panose="020B0609030804020204" pitchFamily="49" charset="0"/>
                          <a:cs typeface="Menlo" panose="020B0609030804020204" pitchFamily="49" charset="0"/>
                        </a:rPr>
                        <a:t>Méthodes qualitatives </a:t>
                      </a:r>
                    </a:p>
                  </a:txBody>
                  <a:tcPr anchor="ctr"/>
                </a:tc>
                <a:extLst>
                  <a:ext uri="{0D108BD9-81ED-4DB2-BD59-A6C34878D82A}">
                    <a16:rowId xmlns:a16="http://schemas.microsoft.com/office/drawing/2014/main" val="3717276625"/>
                  </a:ext>
                </a:extLst>
              </a:tr>
              <a:tr h="94458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sz="1800" kern="100" dirty="0">
                          <a:effectLst/>
                          <a:latin typeface="Avenir Book" panose="02000503020000020003" pitchFamily="2" charset="0"/>
                          <a:ea typeface="Menlo" panose="020B0609030804020204" pitchFamily="49" charset="0"/>
                          <a:cs typeface="Menlo" panose="020B0609030804020204" pitchFamily="49" charset="0"/>
                        </a:rPr>
                        <a:t>Basées sur la collecte de données numériques/statistiques.</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sz="1800" kern="100" dirty="0">
                          <a:effectLst/>
                          <a:latin typeface="Avenir Book" panose="02000503020000020003" pitchFamily="2" charset="0"/>
                          <a:ea typeface="Menlo" panose="020B0609030804020204" pitchFamily="49" charset="0"/>
                          <a:cs typeface="Menlo" panose="020B0609030804020204" pitchFamily="49" charset="0"/>
                        </a:rPr>
                        <a:t>Basées sur des discours, descriptions détaillées, des observations…</a:t>
                      </a:r>
                    </a:p>
                  </a:txBody>
                  <a:tcPr anchor="ctr"/>
                </a:tc>
                <a:extLst>
                  <a:ext uri="{0D108BD9-81ED-4DB2-BD59-A6C34878D82A}">
                    <a16:rowId xmlns:a16="http://schemas.microsoft.com/office/drawing/2014/main" val="1534491108"/>
                  </a:ext>
                </a:extLst>
              </a:tr>
              <a:tr h="944581">
                <a:tc>
                  <a:txBody>
                    <a:bodyPr/>
                    <a:lstStyle/>
                    <a:p>
                      <a:pPr algn="l"/>
                      <a:r>
                        <a:rPr lang="fr-BE" sz="1800" kern="100" dirty="0">
                          <a:effectLst/>
                          <a:latin typeface="Avenir Book" panose="02000503020000020003" pitchFamily="2" charset="0"/>
                          <a:ea typeface="Menlo" panose="020B0609030804020204" pitchFamily="49" charset="0"/>
                          <a:cs typeface="Menlo" panose="020B0609030804020204" pitchFamily="49" charset="0"/>
                        </a:rPr>
                        <a:t>Utilisent des outils comme les enquêtes, questionnaires/sondages</a:t>
                      </a:r>
                      <a:endParaRPr lang="fr-FR" dirty="0">
                        <a:latin typeface="Avenir Book" panose="02000503020000020003" pitchFamily="2" charset="0"/>
                        <a:ea typeface="Menlo" panose="020B0609030804020204" pitchFamily="49" charset="0"/>
                        <a:cs typeface="Menlo" panose="020B0609030804020204" pitchFamily="49"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sz="1800" kern="100" dirty="0">
                          <a:effectLst/>
                          <a:latin typeface="Avenir Book" panose="02000503020000020003" pitchFamily="2" charset="0"/>
                          <a:ea typeface="Menlo" panose="020B0609030804020204" pitchFamily="49" charset="0"/>
                          <a:cs typeface="Menlo" panose="020B0609030804020204" pitchFamily="49" charset="0"/>
                        </a:rPr>
                        <a:t>Collectent des données sous forme de mots, images ou objets…</a:t>
                      </a:r>
                    </a:p>
                  </a:txBody>
                  <a:tcPr anchor="ctr"/>
                </a:tc>
                <a:extLst>
                  <a:ext uri="{0D108BD9-81ED-4DB2-BD59-A6C34878D82A}">
                    <a16:rowId xmlns:a16="http://schemas.microsoft.com/office/drawing/2014/main" val="4067180328"/>
                  </a:ext>
                </a:extLst>
              </a:tr>
              <a:tr h="1754222">
                <a:tc>
                  <a:txBody>
                    <a:bodyPr/>
                    <a:lstStyle/>
                    <a:p>
                      <a:pPr algn="l"/>
                      <a:r>
                        <a:rPr lang="fr-BE" sz="1800" kern="100" dirty="0">
                          <a:effectLst/>
                          <a:latin typeface="Avenir Book" panose="02000503020000020003" pitchFamily="2" charset="0"/>
                          <a:ea typeface="Menlo" panose="020B0609030804020204" pitchFamily="49" charset="0"/>
                          <a:cs typeface="Menlo" panose="020B0609030804020204" pitchFamily="49" charset="0"/>
                        </a:rPr>
                        <a:t>Visent à mesurer et quantifier les phénomènes, valider des hypothèses, pour émettre des généralisations à partir d'échantillons représentatifs.  </a:t>
                      </a:r>
                      <a:endParaRPr lang="fr-FR" dirty="0">
                        <a:latin typeface="Avenir Book" panose="02000503020000020003" pitchFamily="2" charset="0"/>
                        <a:ea typeface="Menlo" panose="020B0609030804020204" pitchFamily="49" charset="0"/>
                        <a:cs typeface="Menlo" panose="020B0609030804020204" pitchFamily="49"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sz="1800" kern="100" dirty="0">
                          <a:effectLst/>
                          <a:latin typeface="Avenir Book" panose="02000503020000020003" pitchFamily="2" charset="0"/>
                          <a:ea typeface="Menlo" panose="020B0609030804020204" pitchFamily="49" charset="0"/>
                          <a:cs typeface="Menlo" panose="020B0609030804020204" pitchFamily="49" charset="0"/>
                        </a:rPr>
                        <a:t>Visent à comprendre les phénomènes dans leur complexité, spécificité, contexte…</a:t>
                      </a:r>
                    </a:p>
                    <a:p>
                      <a:pPr algn="l"/>
                      <a:endParaRPr lang="fr-FR" dirty="0">
                        <a:latin typeface="Avenir Book" panose="02000503020000020003" pitchFamily="2" charset="0"/>
                        <a:ea typeface="Menlo" panose="020B0609030804020204" pitchFamily="49" charset="0"/>
                        <a:cs typeface="Menlo" panose="020B0609030804020204" pitchFamily="49" charset="0"/>
                      </a:endParaRPr>
                    </a:p>
                  </a:txBody>
                  <a:tcPr anchor="ctr"/>
                </a:tc>
                <a:extLst>
                  <a:ext uri="{0D108BD9-81ED-4DB2-BD59-A6C34878D82A}">
                    <a16:rowId xmlns:a16="http://schemas.microsoft.com/office/drawing/2014/main" val="2941737338"/>
                  </a:ext>
                </a:extLst>
              </a:tr>
            </a:tbl>
          </a:graphicData>
        </a:graphic>
      </p:graphicFrame>
      <p:sp>
        <p:nvSpPr>
          <p:cNvPr id="6" name="ZoneTexte 5">
            <a:extLst>
              <a:ext uri="{FF2B5EF4-FFF2-40B4-BE49-F238E27FC236}">
                <a16:creationId xmlns:a16="http://schemas.microsoft.com/office/drawing/2014/main" id="{FDD708AD-448F-F49F-647D-7E947586B911}"/>
              </a:ext>
            </a:extLst>
          </p:cNvPr>
          <p:cNvSpPr txBox="1"/>
          <p:nvPr/>
        </p:nvSpPr>
        <p:spPr>
          <a:xfrm>
            <a:off x="1082587" y="828549"/>
            <a:ext cx="1943161" cy="400110"/>
          </a:xfrm>
          <a:prstGeom prst="rect">
            <a:avLst/>
          </a:prstGeom>
          <a:noFill/>
        </p:spPr>
        <p:txBody>
          <a:bodyPr wrap="none" rtlCol="0">
            <a:spAutoFit/>
          </a:bodyPr>
          <a:lstStyle/>
          <a:p>
            <a:r>
              <a:rPr lang="fr-FR" sz="2000" b="1" dirty="0">
                <a:latin typeface="Malayalam MN" pitchFamily="2" charset="0"/>
                <a:cs typeface="Malayalam MN" pitchFamily="2" charset="0"/>
              </a:rPr>
              <a:t>Simplification</a:t>
            </a:r>
          </a:p>
        </p:txBody>
      </p:sp>
      <p:sp>
        <p:nvSpPr>
          <p:cNvPr id="8" name="ZoneTexte 7">
            <a:extLst>
              <a:ext uri="{FF2B5EF4-FFF2-40B4-BE49-F238E27FC236}">
                <a16:creationId xmlns:a16="http://schemas.microsoft.com/office/drawing/2014/main" id="{61881E0F-C6E1-3094-76D2-9681BB8A335E}"/>
              </a:ext>
            </a:extLst>
          </p:cNvPr>
          <p:cNvSpPr txBox="1"/>
          <p:nvPr/>
        </p:nvSpPr>
        <p:spPr>
          <a:xfrm>
            <a:off x="1082587" y="5703597"/>
            <a:ext cx="2670924" cy="400110"/>
          </a:xfrm>
          <a:prstGeom prst="rect">
            <a:avLst/>
          </a:prstGeom>
          <a:noFill/>
        </p:spPr>
        <p:txBody>
          <a:bodyPr wrap="none" rtlCol="0">
            <a:spAutoFit/>
          </a:bodyPr>
          <a:lstStyle/>
          <a:p>
            <a:r>
              <a:rPr lang="fr-BE" sz="2000" b="1" kern="100" dirty="0">
                <a:effectLst/>
                <a:latin typeface="Avenir Book" panose="02000503020000020003" pitchFamily="2" charset="0"/>
                <a:ea typeface="Menlo" panose="020B0609030804020204" pitchFamily="49" charset="0"/>
                <a:cs typeface="Menlo" panose="020B0609030804020204" pitchFamily="49" charset="0"/>
              </a:rPr>
              <a:t>→ </a:t>
            </a:r>
            <a:r>
              <a:rPr lang="fr-FR" sz="2000" dirty="0">
                <a:latin typeface="Avenir Book" panose="02000503020000020003" pitchFamily="2" charset="0"/>
              </a:rPr>
              <a:t>Méthodes </a:t>
            </a:r>
            <a:r>
              <a:rPr lang="fr-FR" sz="2000" b="1" u="sng" dirty="0">
                <a:latin typeface="Avenir Book" panose="02000503020000020003" pitchFamily="2" charset="0"/>
              </a:rPr>
              <a:t>MIXTES</a:t>
            </a:r>
          </a:p>
        </p:txBody>
      </p:sp>
      <p:sp>
        <p:nvSpPr>
          <p:cNvPr id="9" name="ZoneTexte 8">
            <a:extLst>
              <a:ext uri="{FF2B5EF4-FFF2-40B4-BE49-F238E27FC236}">
                <a16:creationId xmlns:a16="http://schemas.microsoft.com/office/drawing/2014/main" id="{30CA4341-00DC-A0FC-6B89-3ABBC11FB0A2}"/>
              </a:ext>
            </a:extLst>
          </p:cNvPr>
          <p:cNvSpPr txBox="1"/>
          <p:nvPr/>
        </p:nvSpPr>
        <p:spPr>
          <a:xfrm>
            <a:off x="955588" y="6404518"/>
            <a:ext cx="9119287" cy="338554"/>
          </a:xfrm>
          <a:prstGeom prst="rect">
            <a:avLst/>
          </a:prstGeom>
          <a:noFill/>
        </p:spPr>
        <p:txBody>
          <a:bodyPr wrap="square" rtlCol="0">
            <a:spAutoFit/>
          </a:bodyPr>
          <a:lstStyle>
            <a:defPPr>
              <a:defRPr lang="fr-FR"/>
            </a:defPPr>
            <a:lvl1pPr>
              <a:defRPr>
                <a:latin typeface="Malayalam MN" pitchFamily="2" charset="0"/>
                <a:cs typeface="Malayalam MN" pitchFamily="2" charset="0"/>
              </a:defRPr>
            </a:lvl1pPr>
          </a:lstStyle>
          <a:p>
            <a:r>
              <a:rPr lang="fr-BE" sz="1600" dirty="0"/>
              <a:t>2023-2024 				Audrey Mertens</a:t>
            </a:r>
          </a:p>
        </p:txBody>
      </p:sp>
    </p:spTree>
    <p:extLst>
      <p:ext uri="{BB962C8B-B14F-4D97-AF65-F5344CB8AC3E}">
        <p14:creationId xmlns:p14="http://schemas.microsoft.com/office/powerpoint/2010/main" val="25448850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D3FB1BDF-F48B-EA1D-8E8E-D183F4AFDF93}"/>
              </a:ext>
            </a:extLst>
          </p:cNvPr>
          <p:cNvSpPr txBox="1"/>
          <p:nvPr/>
        </p:nvSpPr>
        <p:spPr>
          <a:xfrm>
            <a:off x="955588" y="114928"/>
            <a:ext cx="9119287" cy="400110"/>
          </a:xfrm>
          <a:prstGeom prst="rect">
            <a:avLst/>
          </a:prstGeom>
          <a:noFill/>
        </p:spPr>
        <p:txBody>
          <a:bodyPr wrap="square" rtlCol="0">
            <a:spAutoFit/>
          </a:bodyPr>
          <a:lstStyle/>
          <a:p>
            <a:r>
              <a:rPr lang="fr-BE" sz="2000" dirty="0">
                <a:latin typeface="Malayalam MN" pitchFamily="2" charset="0"/>
                <a:cs typeface="Malayalam MN" pitchFamily="2" charset="0"/>
              </a:rPr>
              <a:t>ARCH3271-1	 </a:t>
            </a:r>
            <a:r>
              <a:rPr lang="fr-BE" sz="2000" b="1" dirty="0">
                <a:latin typeface="Malayalam MN" pitchFamily="2" charset="0"/>
                <a:cs typeface="Malayalam MN" pitchFamily="2" charset="0"/>
              </a:rPr>
              <a:t>Introduction à la recherche scientifique</a:t>
            </a:r>
          </a:p>
        </p:txBody>
      </p:sp>
      <p:sp>
        <p:nvSpPr>
          <p:cNvPr id="3" name="Espace réservé du numéro de diapositive 2">
            <a:extLst>
              <a:ext uri="{FF2B5EF4-FFF2-40B4-BE49-F238E27FC236}">
                <a16:creationId xmlns:a16="http://schemas.microsoft.com/office/drawing/2014/main" id="{647F3CBB-724D-8C7D-58D0-864822449DE8}"/>
              </a:ext>
            </a:extLst>
          </p:cNvPr>
          <p:cNvSpPr>
            <a:spLocks noGrp="1"/>
          </p:cNvSpPr>
          <p:nvPr>
            <p:ph type="sldNum" sz="quarter" idx="12"/>
          </p:nvPr>
        </p:nvSpPr>
        <p:spPr>
          <a:xfrm>
            <a:off x="8493212" y="6391232"/>
            <a:ext cx="2743200" cy="365125"/>
          </a:xfrm>
        </p:spPr>
        <p:txBody>
          <a:bodyPr/>
          <a:lstStyle/>
          <a:p>
            <a:fld id="{84F8470E-1EF3-B84B-AA66-9B61FC5CCA84}" type="slidenum">
              <a:rPr lang="fr-FR" sz="1600" b="1" smtClean="0">
                <a:solidFill>
                  <a:schemeClr val="tx1"/>
                </a:solidFill>
                <a:latin typeface="Malayalam MN" pitchFamily="2" charset="0"/>
                <a:cs typeface="Malayalam MN" pitchFamily="2" charset="0"/>
              </a:rPr>
              <a:t>5</a:t>
            </a:fld>
            <a:endParaRPr lang="fr-FR" b="1" dirty="0">
              <a:solidFill>
                <a:schemeClr val="tx1"/>
              </a:solidFill>
              <a:latin typeface="Malayalam MN" pitchFamily="2" charset="0"/>
              <a:cs typeface="Malayalam MN" pitchFamily="2" charset="0"/>
            </a:endParaRPr>
          </a:p>
        </p:txBody>
      </p:sp>
      <p:sp>
        <p:nvSpPr>
          <p:cNvPr id="6" name="ZoneTexte 5">
            <a:extLst>
              <a:ext uri="{FF2B5EF4-FFF2-40B4-BE49-F238E27FC236}">
                <a16:creationId xmlns:a16="http://schemas.microsoft.com/office/drawing/2014/main" id="{FDD708AD-448F-F49F-647D-7E947586B911}"/>
              </a:ext>
            </a:extLst>
          </p:cNvPr>
          <p:cNvSpPr txBox="1"/>
          <p:nvPr/>
        </p:nvSpPr>
        <p:spPr>
          <a:xfrm>
            <a:off x="1082587" y="828549"/>
            <a:ext cx="5266185" cy="400110"/>
          </a:xfrm>
          <a:prstGeom prst="rect">
            <a:avLst/>
          </a:prstGeom>
          <a:noFill/>
        </p:spPr>
        <p:txBody>
          <a:bodyPr wrap="none" rtlCol="0">
            <a:spAutoFit/>
          </a:bodyPr>
          <a:lstStyle/>
          <a:p>
            <a:r>
              <a:rPr lang="fr-FR" sz="2000" b="1" dirty="0">
                <a:latin typeface="Malayalam MN" pitchFamily="2" charset="0"/>
                <a:cs typeface="Malayalam MN" pitchFamily="2" charset="0"/>
              </a:rPr>
              <a:t>Confidentialité et la Sécurité des données</a:t>
            </a:r>
          </a:p>
        </p:txBody>
      </p:sp>
      <p:sp>
        <p:nvSpPr>
          <p:cNvPr id="8" name="ZoneTexte 7">
            <a:extLst>
              <a:ext uri="{FF2B5EF4-FFF2-40B4-BE49-F238E27FC236}">
                <a16:creationId xmlns:a16="http://schemas.microsoft.com/office/drawing/2014/main" id="{02CE2A88-C604-9EAC-6A03-6D72D4024D94}"/>
              </a:ext>
            </a:extLst>
          </p:cNvPr>
          <p:cNvSpPr txBox="1"/>
          <p:nvPr/>
        </p:nvSpPr>
        <p:spPr>
          <a:xfrm>
            <a:off x="1082586" y="1511392"/>
            <a:ext cx="10153825" cy="3088089"/>
          </a:xfrm>
          <a:prstGeom prst="rect">
            <a:avLst/>
          </a:prstGeom>
          <a:noFill/>
        </p:spPr>
        <p:txBody>
          <a:bodyPr wrap="square">
            <a:spAutoFit/>
          </a:bodyPr>
          <a:lstStyle/>
          <a:p>
            <a:pPr>
              <a:lnSpc>
                <a:spcPct val="200000"/>
              </a:lnSpc>
            </a:pPr>
            <a:r>
              <a:rPr lang="fr-BE" sz="2000" b="1" kern="100" dirty="0">
                <a:effectLst/>
                <a:latin typeface="Avenir Book" panose="02000503020000020003" pitchFamily="2" charset="0"/>
                <a:ea typeface="Menlo" panose="020B0609030804020204" pitchFamily="49" charset="0"/>
                <a:cs typeface="Menlo" panose="020B0609030804020204" pitchFamily="49" charset="0"/>
              </a:rPr>
              <a:t>→ Respecter la vie </a:t>
            </a:r>
            <a:r>
              <a:rPr lang="fr-BE" sz="2000" kern="100" dirty="0">
                <a:effectLst/>
                <a:latin typeface="Avenir Book" panose="02000503020000020003" pitchFamily="2" charset="0"/>
                <a:ea typeface="Menlo" panose="020B0609030804020204" pitchFamily="49" charset="0"/>
                <a:cs typeface="Menlo" panose="020B0609030804020204" pitchFamily="49" charset="0"/>
              </a:rPr>
              <a:t>privée des participants et la confidentialité des informations recueillies</a:t>
            </a:r>
          </a:p>
          <a:p>
            <a:pPr>
              <a:lnSpc>
                <a:spcPct val="200000"/>
              </a:lnSpc>
            </a:pPr>
            <a:r>
              <a:rPr lang="fr-BE" sz="2000" b="1" kern="100" dirty="0">
                <a:latin typeface="Avenir Book" panose="02000503020000020003" pitchFamily="2" charset="0"/>
                <a:ea typeface="Menlo" panose="020B0609030804020204" pitchFamily="49" charset="0"/>
                <a:cs typeface="Menlo" panose="020B0609030804020204" pitchFamily="49" charset="0"/>
              </a:rPr>
              <a:t>	</a:t>
            </a:r>
            <a:r>
              <a:rPr lang="fr-BE" sz="2000" b="1" kern="100" dirty="0">
                <a:effectLst/>
                <a:latin typeface="Avenir Book" panose="02000503020000020003" pitchFamily="2" charset="0"/>
                <a:ea typeface="Menlo" panose="020B0609030804020204" pitchFamily="49" charset="0"/>
                <a:cs typeface="Menlo" panose="020B0609030804020204" pitchFamily="49" charset="0"/>
              </a:rPr>
              <a:t> </a:t>
            </a:r>
            <a:r>
              <a:rPr lang="fr-BE" sz="2000" kern="100" dirty="0">
                <a:effectLst/>
                <a:latin typeface="Avenir Book" panose="02000503020000020003" pitchFamily="2" charset="0"/>
                <a:ea typeface="Menlo" panose="020B0609030804020204" pitchFamily="49" charset="0"/>
                <a:cs typeface="Menlo" panose="020B0609030804020204" pitchFamily="49" charset="0"/>
              </a:rPr>
              <a:t>→ l'utilisation de pseudonymes, </a:t>
            </a:r>
          </a:p>
          <a:p>
            <a:pPr>
              <a:lnSpc>
                <a:spcPct val="200000"/>
              </a:lnSpc>
            </a:pPr>
            <a:r>
              <a:rPr lang="fr-BE" sz="2000" kern="100" dirty="0">
                <a:latin typeface="Avenir Book" panose="02000503020000020003" pitchFamily="2" charset="0"/>
                <a:ea typeface="Menlo" panose="020B0609030804020204" pitchFamily="49" charset="0"/>
                <a:cs typeface="Menlo" panose="020B0609030804020204" pitchFamily="49" charset="0"/>
              </a:rPr>
              <a:t>	</a:t>
            </a:r>
            <a:r>
              <a:rPr lang="fr-BE" sz="2000" b="1" kern="100" dirty="0">
                <a:effectLst/>
                <a:latin typeface="Avenir Book" panose="02000503020000020003" pitchFamily="2" charset="0"/>
                <a:ea typeface="Menlo" panose="020B0609030804020204" pitchFamily="49" charset="0"/>
                <a:cs typeface="Menlo" panose="020B0609030804020204" pitchFamily="49" charset="0"/>
              </a:rPr>
              <a:t> </a:t>
            </a:r>
            <a:r>
              <a:rPr lang="fr-BE" sz="2000" kern="100" dirty="0">
                <a:effectLst/>
                <a:latin typeface="Avenir Book" panose="02000503020000020003" pitchFamily="2" charset="0"/>
                <a:ea typeface="Menlo" panose="020B0609030804020204" pitchFamily="49" charset="0"/>
                <a:cs typeface="Menlo" panose="020B0609030804020204" pitchFamily="49" charset="0"/>
              </a:rPr>
              <a:t>→ le stockage sécurisé des données, </a:t>
            </a:r>
          </a:p>
          <a:p>
            <a:pPr>
              <a:lnSpc>
                <a:spcPct val="200000"/>
              </a:lnSpc>
            </a:pPr>
            <a:r>
              <a:rPr lang="fr-BE" sz="2000" kern="100" dirty="0">
                <a:latin typeface="Avenir Book" panose="02000503020000020003" pitchFamily="2" charset="0"/>
                <a:ea typeface="Menlo" panose="020B0609030804020204" pitchFamily="49" charset="0"/>
                <a:cs typeface="Menlo" panose="020B0609030804020204" pitchFamily="49" charset="0"/>
              </a:rPr>
              <a:t>	</a:t>
            </a:r>
            <a:r>
              <a:rPr lang="fr-BE" sz="2000" b="1" kern="100" dirty="0">
                <a:effectLst/>
                <a:latin typeface="Avenir Book" panose="02000503020000020003" pitchFamily="2" charset="0"/>
                <a:ea typeface="Menlo" panose="020B0609030804020204" pitchFamily="49" charset="0"/>
                <a:cs typeface="Menlo" panose="020B0609030804020204" pitchFamily="49" charset="0"/>
              </a:rPr>
              <a:t> </a:t>
            </a:r>
            <a:r>
              <a:rPr lang="fr-BE" sz="2000" kern="100" dirty="0">
                <a:effectLst/>
                <a:latin typeface="Avenir Book" panose="02000503020000020003" pitchFamily="2" charset="0"/>
                <a:ea typeface="Menlo" panose="020B0609030804020204" pitchFamily="49" charset="0"/>
                <a:cs typeface="Menlo" panose="020B0609030804020204" pitchFamily="49" charset="0"/>
              </a:rPr>
              <a:t>→ </a:t>
            </a:r>
            <a:r>
              <a:rPr lang="fr-BE" sz="2000" kern="100" dirty="0">
                <a:latin typeface="Avenir Book" panose="02000503020000020003" pitchFamily="2" charset="0"/>
                <a:ea typeface="Menlo" panose="020B0609030804020204" pitchFamily="49" charset="0"/>
                <a:cs typeface="Menlo" panose="020B0609030804020204" pitchFamily="49" charset="0"/>
              </a:rPr>
              <a:t> </a:t>
            </a:r>
            <a:r>
              <a:rPr lang="fr-BE" sz="2000" kern="100" dirty="0">
                <a:effectLst/>
                <a:latin typeface="Avenir Book" panose="02000503020000020003" pitchFamily="2" charset="0"/>
                <a:ea typeface="Menlo" panose="020B0609030804020204" pitchFamily="49" charset="0"/>
                <a:cs typeface="Menlo" panose="020B0609030804020204" pitchFamily="49" charset="0"/>
              </a:rPr>
              <a:t>et l'obtention du </a:t>
            </a:r>
            <a:r>
              <a:rPr lang="fr-BE" sz="2000" b="1" kern="100" dirty="0">
                <a:effectLst/>
                <a:latin typeface="Avenir Book" panose="02000503020000020003" pitchFamily="2" charset="0"/>
                <a:ea typeface="Menlo" panose="020B0609030804020204" pitchFamily="49" charset="0"/>
                <a:cs typeface="Menlo" panose="020B0609030804020204" pitchFamily="49" charset="0"/>
              </a:rPr>
              <a:t>consentement </a:t>
            </a:r>
            <a:r>
              <a:rPr lang="fr-BE" sz="2000" b="1" u="sng" kern="100" dirty="0">
                <a:effectLst/>
                <a:latin typeface="Avenir Book" panose="02000503020000020003" pitchFamily="2" charset="0"/>
                <a:ea typeface="Menlo" panose="020B0609030804020204" pitchFamily="49" charset="0"/>
                <a:cs typeface="Menlo" panose="020B0609030804020204" pitchFamily="49" charset="0"/>
              </a:rPr>
              <a:t>explicite</a:t>
            </a:r>
            <a:r>
              <a:rPr lang="fr-BE" sz="2000" kern="100" dirty="0">
                <a:effectLst/>
                <a:latin typeface="Avenir Book" panose="02000503020000020003" pitchFamily="2" charset="0"/>
                <a:ea typeface="Menlo" panose="020B0609030804020204" pitchFamily="49" charset="0"/>
                <a:cs typeface="Menlo" panose="020B0609030804020204" pitchFamily="49" charset="0"/>
              </a:rPr>
              <a:t>, </a:t>
            </a:r>
            <a:r>
              <a:rPr lang="fr-BE" sz="2000" b="1" u="sng" kern="100" dirty="0">
                <a:effectLst/>
                <a:latin typeface="Avenir Book" panose="02000503020000020003" pitchFamily="2" charset="0"/>
                <a:ea typeface="Menlo" panose="020B0609030804020204" pitchFamily="49" charset="0"/>
                <a:cs typeface="Menlo" panose="020B0609030804020204" pitchFamily="49" charset="0"/>
              </a:rPr>
              <a:t>libre</a:t>
            </a:r>
            <a:r>
              <a:rPr lang="fr-BE" sz="2000" kern="100" dirty="0">
                <a:effectLst/>
                <a:latin typeface="Avenir Book" panose="02000503020000020003" pitchFamily="2" charset="0"/>
                <a:ea typeface="Menlo" panose="020B0609030804020204" pitchFamily="49" charset="0"/>
                <a:cs typeface="Menlo" panose="020B0609030804020204" pitchFamily="49" charset="0"/>
              </a:rPr>
              <a:t> et </a:t>
            </a:r>
            <a:r>
              <a:rPr lang="fr-BE" sz="2000" b="1" u="sng" kern="100" dirty="0">
                <a:effectLst/>
                <a:latin typeface="Avenir Book" panose="02000503020000020003" pitchFamily="2" charset="0"/>
                <a:ea typeface="Menlo" panose="020B0609030804020204" pitchFamily="49" charset="0"/>
                <a:cs typeface="Menlo" panose="020B0609030804020204" pitchFamily="49" charset="0"/>
              </a:rPr>
              <a:t>éclairé</a:t>
            </a:r>
            <a:r>
              <a:rPr lang="fr-BE" sz="2000" b="1" kern="100" dirty="0">
                <a:effectLst/>
                <a:latin typeface="Avenir Book" panose="02000503020000020003" pitchFamily="2" charset="0"/>
                <a:ea typeface="Menlo" panose="020B0609030804020204" pitchFamily="49" charset="0"/>
                <a:cs typeface="Menlo" panose="020B0609030804020204" pitchFamily="49" charset="0"/>
              </a:rPr>
              <a:t> </a:t>
            </a:r>
            <a:r>
              <a:rPr lang="fr-BE" sz="2000" kern="100" dirty="0">
                <a:effectLst/>
                <a:latin typeface="Avenir Book" panose="02000503020000020003" pitchFamily="2" charset="0"/>
                <a:ea typeface="Menlo" panose="020B0609030804020204" pitchFamily="49" charset="0"/>
                <a:cs typeface="Menlo" panose="020B0609030804020204" pitchFamily="49" charset="0"/>
              </a:rPr>
              <a:t>des participants.</a:t>
            </a:r>
          </a:p>
        </p:txBody>
      </p:sp>
      <p:sp>
        <p:nvSpPr>
          <p:cNvPr id="4" name="ZoneTexte 3">
            <a:extLst>
              <a:ext uri="{FF2B5EF4-FFF2-40B4-BE49-F238E27FC236}">
                <a16:creationId xmlns:a16="http://schemas.microsoft.com/office/drawing/2014/main" id="{DF4F6725-E758-2489-6B06-E74AFF55E2FD}"/>
              </a:ext>
            </a:extLst>
          </p:cNvPr>
          <p:cNvSpPr txBox="1"/>
          <p:nvPr/>
        </p:nvSpPr>
        <p:spPr>
          <a:xfrm>
            <a:off x="955588" y="6404518"/>
            <a:ext cx="9119287" cy="338554"/>
          </a:xfrm>
          <a:prstGeom prst="rect">
            <a:avLst/>
          </a:prstGeom>
          <a:noFill/>
        </p:spPr>
        <p:txBody>
          <a:bodyPr wrap="square" rtlCol="0">
            <a:spAutoFit/>
          </a:bodyPr>
          <a:lstStyle>
            <a:defPPr>
              <a:defRPr lang="fr-FR"/>
            </a:defPPr>
            <a:lvl1pPr>
              <a:defRPr>
                <a:latin typeface="Malayalam MN" pitchFamily="2" charset="0"/>
                <a:cs typeface="Malayalam MN" pitchFamily="2" charset="0"/>
              </a:defRPr>
            </a:lvl1pPr>
          </a:lstStyle>
          <a:p>
            <a:r>
              <a:rPr lang="fr-BE" sz="1600" dirty="0"/>
              <a:t>2023-2024 				Audrey Mertens</a:t>
            </a:r>
          </a:p>
        </p:txBody>
      </p:sp>
    </p:spTree>
    <p:extLst>
      <p:ext uri="{BB962C8B-B14F-4D97-AF65-F5344CB8AC3E}">
        <p14:creationId xmlns:p14="http://schemas.microsoft.com/office/powerpoint/2010/main" val="35091350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8" name="Formulaire de consentement_type.pdf" descr="Formulaire de consentement_type.pdf"/>
          <p:cNvPicPr>
            <a:picLocks noChangeAspect="1"/>
          </p:cNvPicPr>
          <p:nvPr/>
        </p:nvPicPr>
        <p:blipFill rotWithShape="1">
          <a:blip r:embed="rId2"/>
          <a:srcRect t="9773" b="6349"/>
          <a:stretch/>
        </p:blipFill>
        <p:spPr>
          <a:xfrm>
            <a:off x="338902" y="1187179"/>
            <a:ext cx="9567489" cy="5670821"/>
          </a:xfrm>
          <a:prstGeom prst="rect">
            <a:avLst/>
          </a:prstGeom>
          <a:ln w="12700">
            <a:miter lim="400000"/>
          </a:ln>
        </p:spPr>
      </p:pic>
      <p:sp>
        <p:nvSpPr>
          <p:cNvPr id="2" name="ZoneTexte 1">
            <a:extLst>
              <a:ext uri="{FF2B5EF4-FFF2-40B4-BE49-F238E27FC236}">
                <a16:creationId xmlns:a16="http://schemas.microsoft.com/office/drawing/2014/main" id="{D7DA3FD9-4007-265C-7291-CA1C74B1E033}"/>
              </a:ext>
            </a:extLst>
          </p:cNvPr>
          <p:cNvSpPr txBox="1"/>
          <p:nvPr/>
        </p:nvSpPr>
        <p:spPr>
          <a:xfrm>
            <a:off x="955588" y="114928"/>
            <a:ext cx="9119287" cy="400110"/>
          </a:xfrm>
          <a:prstGeom prst="rect">
            <a:avLst/>
          </a:prstGeom>
          <a:noFill/>
        </p:spPr>
        <p:txBody>
          <a:bodyPr wrap="square" rtlCol="0">
            <a:spAutoFit/>
          </a:bodyPr>
          <a:lstStyle/>
          <a:p>
            <a:r>
              <a:rPr lang="fr-BE" sz="2000" dirty="0">
                <a:latin typeface="Malayalam MN" pitchFamily="2" charset="0"/>
                <a:cs typeface="Malayalam MN" pitchFamily="2" charset="0"/>
              </a:rPr>
              <a:t>ARCH3271-1	 </a:t>
            </a:r>
            <a:r>
              <a:rPr lang="fr-BE" sz="2000" b="1" dirty="0">
                <a:latin typeface="Malayalam MN" pitchFamily="2" charset="0"/>
                <a:cs typeface="Malayalam MN" pitchFamily="2" charset="0"/>
              </a:rPr>
              <a:t>Introduction à la recherche scientifique</a:t>
            </a:r>
          </a:p>
        </p:txBody>
      </p:sp>
      <p:sp>
        <p:nvSpPr>
          <p:cNvPr id="3" name="ZoneTexte 2">
            <a:extLst>
              <a:ext uri="{FF2B5EF4-FFF2-40B4-BE49-F238E27FC236}">
                <a16:creationId xmlns:a16="http://schemas.microsoft.com/office/drawing/2014/main" id="{18A98E47-4E4A-C69D-BDE5-0841F8B8D8F7}"/>
              </a:ext>
            </a:extLst>
          </p:cNvPr>
          <p:cNvSpPr txBox="1"/>
          <p:nvPr/>
        </p:nvSpPr>
        <p:spPr>
          <a:xfrm>
            <a:off x="1082587" y="828549"/>
            <a:ext cx="5246308" cy="707886"/>
          </a:xfrm>
          <a:prstGeom prst="rect">
            <a:avLst/>
          </a:prstGeom>
          <a:noFill/>
        </p:spPr>
        <p:txBody>
          <a:bodyPr wrap="none" rtlCol="0">
            <a:spAutoFit/>
          </a:bodyPr>
          <a:lstStyle/>
          <a:p>
            <a:r>
              <a:rPr lang="fr-FR" sz="2000" b="1" dirty="0">
                <a:latin typeface="Malayalam MN" pitchFamily="2" charset="0"/>
                <a:cs typeface="Malayalam MN" pitchFamily="2" charset="0"/>
              </a:rPr>
              <a:t>Exemple de Formulaire de consentement</a:t>
            </a:r>
          </a:p>
          <a:p>
            <a:endParaRPr lang="fr-FR" sz="2000" b="1" dirty="0">
              <a:latin typeface="Malayalam MN" pitchFamily="2" charset="0"/>
              <a:cs typeface="Malayalam MN" pitchFamily="2" charset="0"/>
            </a:endParaRPr>
          </a:p>
        </p:txBody>
      </p:sp>
      <p:sp>
        <p:nvSpPr>
          <p:cNvPr id="4" name="ZoneTexte 3">
            <a:extLst>
              <a:ext uri="{FF2B5EF4-FFF2-40B4-BE49-F238E27FC236}">
                <a16:creationId xmlns:a16="http://schemas.microsoft.com/office/drawing/2014/main" id="{E6234D9E-CBD1-2C95-E1A4-F1DF71C2A828}"/>
              </a:ext>
            </a:extLst>
          </p:cNvPr>
          <p:cNvSpPr txBox="1"/>
          <p:nvPr/>
        </p:nvSpPr>
        <p:spPr>
          <a:xfrm>
            <a:off x="8856062" y="3702185"/>
            <a:ext cx="2902551" cy="584775"/>
          </a:xfrm>
          <a:prstGeom prst="rect">
            <a:avLst/>
          </a:prstGeom>
          <a:noFill/>
        </p:spPr>
        <p:txBody>
          <a:bodyPr wrap="square" rtlCol="0">
            <a:spAutoFit/>
          </a:bodyPr>
          <a:lstStyle/>
          <a:p>
            <a:r>
              <a:rPr lang="fr-FR" sz="1600" b="1" dirty="0">
                <a:latin typeface="Avenir Book" panose="02000503020000020003" pitchFamily="2" charset="0"/>
              </a:rPr>
              <a:t>par </a:t>
            </a:r>
            <a:r>
              <a:rPr lang="nl-BE" sz="1600" b="1" dirty="0">
                <a:latin typeface="Avenir Book" panose="02000503020000020003" pitchFamily="2" charset="0"/>
              </a:rPr>
              <a:t>Elsen </a:t>
            </a:r>
            <a:r>
              <a:rPr lang="fr-BE" sz="1600" b="1" dirty="0">
                <a:latin typeface="Avenir Book" panose="02000503020000020003" pitchFamily="2" charset="0"/>
              </a:rPr>
              <a:t>(2024)</a:t>
            </a:r>
            <a:endParaRPr lang="fr-FR" sz="1600" b="1" dirty="0">
              <a:latin typeface="Avenir Book" panose="02000503020000020003" pitchFamily="2" charset="0"/>
            </a:endParaRPr>
          </a:p>
          <a:p>
            <a:r>
              <a:rPr lang="fr-FR" sz="1600" dirty="0">
                <a:latin typeface="Avenir Book" panose="02000503020000020003" pitchFamily="2" charset="0"/>
              </a:rPr>
              <a:t> </a:t>
            </a:r>
          </a:p>
        </p:txBody>
      </p:sp>
      <p:sp>
        <p:nvSpPr>
          <p:cNvPr id="5" name="ZoneTexte 4">
            <a:extLst>
              <a:ext uri="{FF2B5EF4-FFF2-40B4-BE49-F238E27FC236}">
                <a16:creationId xmlns:a16="http://schemas.microsoft.com/office/drawing/2014/main" id="{AEC903D0-2235-EC93-AFE1-63EEC6A1E9CE}"/>
              </a:ext>
            </a:extLst>
          </p:cNvPr>
          <p:cNvSpPr txBox="1"/>
          <p:nvPr/>
        </p:nvSpPr>
        <p:spPr>
          <a:xfrm>
            <a:off x="8856062" y="4039029"/>
            <a:ext cx="3335938" cy="1600438"/>
          </a:xfrm>
          <a:prstGeom prst="rect">
            <a:avLst/>
          </a:prstGeom>
          <a:noFill/>
        </p:spPr>
        <p:txBody>
          <a:bodyPr wrap="square">
            <a:spAutoFit/>
          </a:bodyPr>
          <a:lstStyle/>
          <a:p>
            <a:r>
              <a:rPr lang="fr-BE" sz="1400" dirty="0" err="1">
                <a:latin typeface="Avenir Book" panose="02000503020000020003" pitchFamily="2" charset="0"/>
              </a:rPr>
              <a:t>Elsen</a:t>
            </a:r>
            <a:r>
              <a:rPr lang="fr-BE" sz="1400" dirty="0">
                <a:latin typeface="Avenir Book" panose="02000503020000020003" pitchFamily="2" charset="0"/>
              </a:rPr>
              <a:t>, C. (2024, Février). Démarches centrées usagers en architecture et ingénierie [Diapositives de présentation]. Bloc 2 du cursus ingénierie architecturale, Faculté des Sciences Appliquées, Université de Liège.</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D3FB1BDF-F48B-EA1D-8E8E-D183F4AFDF93}"/>
              </a:ext>
            </a:extLst>
          </p:cNvPr>
          <p:cNvSpPr txBox="1"/>
          <p:nvPr/>
        </p:nvSpPr>
        <p:spPr>
          <a:xfrm>
            <a:off x="955588" y="114928"/>
            <a:ext cx="9119287" cy="400110"/>
          </a:xfrm>
          <a:prstGeom prst="rect">
            <a:avLst/>
          </a:prstGeom>
          <a:noFill/>
        </p:spPr>
        <p:txBody>
          <a:bodyPr wrap="square" rtlCol="0">
            <a:spAutoFit/>
          </a:bodyPr>
          <a:lstStyle/>
          <a:p>
            <a:r>
              <a:rPr lang="fr-BE" sz="2000" dirty="0">
                <a:latin typeface="Malayalam MN" pitchFamily="2" charset="0"/>
                <a:cs typeface="Malayalam MN" pitchFamily="2" charset="0"/>
              </a:rPr>
              <a:t>ARCH3271-1	 </a:t>
            </a:r>
            <a:r>
              <a:rPr lang="fr-BE" sz="2000" b="1" dirty="0">
                <a:latin typeface="Malayalam MN" pitchFamily="2" charset="0"/>
                <a:cs typeface="Malayalam MN" pitchFamily="2" charset="0"/>
              </a:rPr>
              <a:t>Introduction à la recherche scientifique</a:t>
            </a:r>
          </a:p>
        </p:txBody>
      </p:sp>
      <p:sp>
        <p:nvSpPr>
          <p:cNvPr id="3" name="Espace réservé du numéro de diapositive 2">
            <a:extLst>
              <a:ext uri="{FF2B5EF4-FFF2-40B4-BE49-F238E27FC236}">
                <a16:creationId xmlns:a16="http://schemas.microsoft.com/office/drawing/2014/main" id="{647F3CBB-724D-8C7D-58D0-864822449DE8}"/>
              </a:ext>
            </a:extLst>
          </p:cNvPr>
          <p:cNvSpPr>
            <a:spLocks noGrp="1"/>
          </p:cNvSpPr>
          <p:nvPr>
            <p:ph type="sldNum" sz="quarter" idx="12"/>
          </p:nvPr>
        </p:nvSpPr>
        <p:spPr>
          <a:xfrm>
            <a:off x="8493212" y="6391232"/>
            <a:ext cx="2743200" cy="365125"/>
          </a:xfrm>
        </p:spPr>
        <p:txBody>
          <a:bodyPr/>
          <a:lstStyle/>
          <a:p>
            <a:fld id="{84F8470E-1EF3-B84B-AA66-9B61FC5CCA84}" type="slidenum">
              <a:rPr lang="fr-FR" sz="1600" b="1" smtClean="0">
                <a:solidFill>
                  <a:schemeClr val="tx1"/>
                </a:solidFill>
                <a:latin typeface="Malayalam MN" pitchFamily="2" charset="0"/>
                <a:cs typeface="Malayalam MN" pitchFamily="2" charset="0"/>
              </a:rPr>
              <a:t>7</a:t>
            </a:fld>
            <a:endParaRPr lang="fr-FR" b="1" dirty="0">
              <a:solidFill>
                <a:schemeClr val="tx1"/>
              </a:solidFill>
              <a:latin typeface="Malayalam MN" pitchFamily="2" charset="0"/>
              <a:cs typeface="Malayalam MN" pitchFamily="2" charset="0"/>
            </a:endParaRPr>
          </a:p>
        </p:txBody>
      </p:sp>
      <p:sp>
        <p:nvSpPr>
          <p:cNvPr id="10" name="ZoneTexte 9">
            <a:extLst>
              <a:ext uri="{FF2B5EF4-FFF2-40B4-BE49-F238E27FC236}">
                <a16:creationId xmlns:a16="http://schemas.microsoft.com/office/drawing/2014/main" id="{BBF2139B-446F-6620-D0F5-2402A04CD920}"/>
              </a:ext>
            </a:extLst>
          </p:cNvPr>
          <p:cNvSpPr txBox="1"/>
          <p:nvPr/>
        </p:nvSpPr>
        <p:spPr>
          <a:xfrm>
            <a:off x="955588" y="832535"/>
            <a:ext cx="5094664" cy="400110"/>
          </a:xfrm>
          <a:prstGeom prst="rect">
            <a:avLst/>
          </a:prstGeom>
          <a:noFill/>
        </p:spPr>
        <p:txBody>
          <a:bodyPr wrap="none" rtlCol="0">
            <a:spAutoFit/>
          </a:bodyPr>
          <a:lstStyle>
            <a:defPPr>
              <a:defRPr lang="fr-FR"/>
            </a:defPPr>
            <a:lvl1pPr>
              <a:defRPr sz="2000" b="1">
                <a:latin typeface="Malayalam MN" pitchFamily="2" charset="0"/>
                <a:cs typeface="Malayalam MN" pitchFamily="2" charset="0"/>
              </a:defRPr>
            </a:lvl1pPr>
          </a:lstStyle>
          <a:p>
            <a:r>
              <a:rPr lang="fr-BE" sz="2000" kern="100" dirty="0">
                <a:effectLst/>
                <a:ea typeface="Calibri" panose="020F0502020204030204" pitchFamily="34" charset="0"/>
              </a:rPr>
              <a:t>Rédaction et présentation des résultats :</a:t>
            </a:r>
            <a:endParaRPr lang="fr-BE" dirty="0"/>
          </a:p>
        </p:txBody>
      </p:sp>
      <p:sp>
        <p:nvSpPr>
          <p:cNvPr id="4" name="ZoneTexte 3">
            <a:extLst>
              <a:ext uri="{FF2B5EF4-FFF2-40B4-BE49-F238E27FC236}">
                <a16:creationId xmlns:a16="http://schemas.microsoft.com/office/drawing/2014/main" id="{EFDB13DE-52D7-0134-4128-DD8FE6AB41F5}"/>
              </a:ext>
            </a:extLst>
          </p:cNvPr>
          <p:cNvSpPr txBox="1"/>
          <p:nvPr/>
        </p:nvSpPr>
        <p:spPr>
          <a:xfrm>
            <a:off x="1082586" y="1360021"/>
            <a:ext cx="10153825" cy="4665444"/>
          </a:xfrm>
          <a:prstGeom prst="rect">
            <a:avLst/>
          </a:prstGeom>
          <a:noFill/>
        </p:spPr>
        <p:txBody>
          <a:bodyPr wrap="square">
            <a:spAutoFit/>
          </a:bodyPr>
          <a:lstStyle/>
          <a:p>
            <a:pPr>
              <a:lnSpc>
                <a:spcPct val="150000"/>
              </a:lnSpc>
            </a:pPr>
            <a:r>
              <a:rPr lang="fr-BE" sz="2000" kern="100" dirty="0">
                <a:effectLst/>
                <a:latin typeface="Avenir Book" panose="02000503020000020003" pitchFamily="2" charset="0"/>
                <a:ea typeface="Menlo" panose="020B0609030804020204" pitchFamily="49" charset="0"/>
                <a:cs typeface="Menlo" panose="020B0609030804020204" pitchFamily="49" charset="0"/>
              </a:rPr>
              <a:t>→ Introduction &amp; Context</a:t>
            </a:r>
            <a:r>
              <a:rPr lang="fr-BE" sz="2000" kern="100" dirty="0">
                <a:latin typeface="Avenir Book" panose="02000503020000020003" pitchFamily="2" charset="0"/>
                <a:ea typeface="Menlo" panose="020B0609030804020204" pitchFamily="49" charset="0"/>
                <a:cs typeface="Menlo" panose="020B0609030804020204" pitchFamily="49" charset="0"/>
              </a:rPr>
              <a:t>e</a:t>
            </a:r>
            <a:endParaRPr lang="fr-BE" sz="2000" kern="100" dirty="0">
              <a:effectLst/>
              <a:latin typeface="Avenir Book" panose="02000503020000020003" pitchFamily="2" charset="0"/>
              <a:ea typeface="Menlo" panose="020B0609030804020204" pitchFamily="49" charset="0"/>
              <a:cs typeface="Menlo" panose="020B0609030804020204" pitchFamily="49" charset="0"/>
            </a:endParaRPr>
          </a:p>
          <a:p>
            <a:pPr>
              <a:lnSpc>
                <a:spcPct val="150000"/>
              </a:lnSpc>
            </a:pPr>
            <a:r>
              <a:rPr lang="fr-BE" sz="2000" kern="100" dirty="0">
                <a:effectLst/>
                <a:latin typeface="Avenir Book" panose="02000503020000020003" pitchFamily="2" charset="0"/>
                <a:ea typeface="Menlo" panose="020B0609030804020204" pitchFamily="49" charset="0"/>
                <a:cs typeface="Menlo" panose="020B0609030804020204" pitchFamily="49" charset="0"/>
              </a:rPr>
              <a:t>→ Focus</a:t>
            </a:r>
          </a:p>
          <a:p>
            <a:pPr>
              <a:lnSpc>
                <a:spcPct val="150000"/>
              </a:lnSpc>
            </a:pPr>
            <a:r>
              <a:rPr lang="fr-BE" sz="2000" kern="100" dirty="0">
                <a:effectLst/>
                <a:latin typeface="Avenir Book" panose="02000503020000020003" pitchFamily="2" charset="0"/>
                <a:ea typeface="Menlo" panose="020B0609030804020204" pitchFamily="49" charset="0"/>
                <a:cs typeface="Menlo" panose="020B0609030804020204" pitchFamily="49" charset="0"/>
              </a:rPr>
              <a:t>→</a:t>
            </a:r>
            <a:r>
              <a:rPr lang="fr-BE" sz="2000" kern="100" dirty="0">
                <a:latin typeface="Avenir Book" panose="02000503020000020003" pitchFamily="2" charset="0"/>
                <a:ea typeface="Menlo" panose="020B0609030804020204" pitchFamily="49" charset="0"/>
                <a:cs typeface="Menlo" panose="020B0609030804020204" pitchFamily="49" charset="0"/>
              </a:rPr>
              <a:t> </a:t>
            </a:r>
            <a:r>
              <a:rPr lang="fr-BE" sz="2000" kern="100" dirty="0">
                <a:effectLst/>
                <a:latin typeface="Avenir Book" panose="02000503020000020003" pitchFamily="2" charset="0"/>
                <a:ea typeface="Menlo" panose="020B0609030804020204" pitchFamily="49" charset="0"/>
                <a:cs typeface="Times New Roman" panose="02020603050405020304" pitchFamily="18" charset="0"/>
              </a:rPr>
              <a:t>O</a:t>
            </a:r>
            <a:r>
              <a:rPr lang="fr-BE" sz="2000" kern="100" dirty="0">
                <a:effectLst/>
                <a:latin typeface="Avenir Book" panose="02000503020000020003" pitchFamily="2" charset="0"/>
                <a:ea typeface="Calibri" panose="020F0502020204030204" pitchFamily="34" charset="0"/>
                <a:cs typeface="Times New Roman" panose="02020603050405020304" pitchFamily="18" charset="0"/>
              </a:rPr>
              <a:t>bjectifs</a:t>
            </a:r>
          </a:p>
          <a:p>
            <a:pPr>
              <a:lnSpc>
                <a:spcPct val="150000"/>
              </a:lnSpc>
            </a:pPr>
            <a:r>
              <a:rPr lang="fr-BE" sz="2000" kern="100" dirty="0">
                <a:effectLst/>
                <a:latin typeface="Avenir Book" panose="02000503020000020003" pitchFamily="2" charset="0"/>
                <a:ea typeface="Menlo" panose="020B0609030804020204" pitchFamily="49" charset="0"/>
                <a:cs typeface="Menlo" panose="020B0609030804020204" pitchFamily="49" charset="0"/>
              </a:rPr>
              <a:t>	→</a:t>
            </a:r>
            <a:r>
              <a:rPr lang="fr-BE" sz="2000" kern="100" dirty="0">
                <a:latin typeface="Avenir Book" panose="02000503020000020003" pitchFamily="2" charset="0"/>
                <a:ea typeface="Menlo" panose="020B0609030804020204" pitchFamily="49" charset="0"/>
                <a:cs typeface="Menlo" panose="020B0609030804020204" pitchFamily="49" charset="0"/>
              </a:rPr>
              <a:t> </a:t>
            </a:r>
            <a:r>
              <a:rPr lang="fr-BE" sz="2000" i="1" kern="100" dirty="0">
                <a:latin typeface="Avenir Book" panose="02000503020000020003" pitchFamily="2" charset="0"/>
                <a:ea typeface="Menlo" panose="020B0609030804020204" pitchFamily="49" charset="0"/>
                <a:cs typeface="Menlo" panose="020B0609030804020204" pitchFamily="49" charset="0"/>
              </a:rPr>
              <a:t>Q</a:t>
            </a:r>
            <a:r>
              <a:rPr lang="fr-BE" sz="2000" i="1" kern="100" dirty="0">
                <a:effectLst/>
                <a:latin typeface="Avenir Book" panose="02000503020000020003" pitchFamily="2" charset="0"/>
                <a:ea typeface="Calibri" panose="020F0502020204030204" pitchFamily="34" charset="0"/>
                <a:cs typeface="Times New Roman" panose="02020603050405020304" pitchFamily="18" charset="0"/>
              </a:rPr>
              <a:t>uestions de recherche/hypothèses</a:t>
            </a:r>
          </a:p>
          <a:p>
            <a:pPr>
              <a:lnSpc>
                <a:spcPct val="150000"/>
              </a:lnSpc>
            </a:pPr>
            <a:r>
              <a:rPr lang="fr-BE" sz="2000" kern="100" dirty="0">
                <a:effectLst/>
                <a:latin typeface="Avenir Book" panose="02000503020000020003" pitchFamily="2" charset="0"/>
                <a:ea typeface="Menlo" panose="020B0609030804020204" pitchFamily="49" charset="0"/>
                <a:cs typeface="Menlo" panose="020B0609030804020204" pitchFamily="49" charset="0"/>
              </a:rPr>
              <a:t>→</a:t>
            </a:r>
            <a:r>
              <a:rPr lang="fr-BE" sz="2000" kern="100" dirty="0">
                <a:latin typeface="Avenir Book" panose="02000503020000020003" pitchFamily="2" charset="0"/>
                <a:ea typeface="Menlo" panose="020B0609030804020204" pitchFamily="49" charset="0"/>
                <a:cs typeface="Times New Roman" panose="02020603050405020304" pitchFamily="18" charset="0"/>
              </a:rPr>
              <a:t> Méthodologie</a:t>
            </a:r>
          </a:p>
          <a:p>
            <a:pPr>
              <a:lnSpc>
                <a:spcPct val="150000"/>
              </a:lnSpc>
            </a:pPr>
            <a:r>
              <a:rPr lang="fr-BE" sz="2000" kern="100" dirty="0">
                <a:effectLst/>
                <a:latin typeface="Avenir Book" panose="02000503020000020003" pitchFamily="2" charset="0"/>
                <a:ea typeface="Menlo" panose="020B0609030804020204" pitchFamily="49" charset="0"/>
                <a:cs typeface="Menlo" panose="020B0609030804020204" pitchFamily="49" charset="0"/>
              </a:rPr>
              <a:t>→</a:t>
            </a:r>
            <a:r>
              <a:rPr lang="fr-BE" sz="2000" kern="100" dirty="0">
                <a:effectLst/>
                <a:latin typeface="Avenir Book" panose="02000503020000020003" pitchFamily="2" charset="0"/>
                <a:ea typeface="Menlo" panose="020B0609030804020204" pitchFamily="49" charset="0"/>
                <a:cs typeface="Times New Roman" panose="02020603050405020304" pitchFamily="18" charset="0"/>
              </a:rPr>
              <a:t> Résultats</a:t>
            </a:r>
          </a:p>
          <a:p>
            <a:pPr>
              <a:lnSpc>
                <a:spcPct val="150000"/>
              </a:lnSpc>
            </a:pPr>
            <a:r>
              <a:rPr lang="fr-BE" sz="2000" kern="100" dirty="0">
                <a:effectLst/>
                <a:latin typeface="Avenir Book" panose="02000503020000020003" pitchFamily="2" charset="0"/>
                <a:ea typeface="Menlo" panose="020B0609030804020204" pitchFamily="49" charset="0"/>
                <a:cs typeface="Menlo" panose="020B0609030804020204" pitchFamily="49" charset="0"/>
              </a:rPr>
              <a:t>→</a:t>
            </a:r>
            <a:r>
              <a:rPr lang="fr-BE" sz="2000" kern="100" dirty="0">
                <a:latin typeface="Avenir Book" panose="02000503020000020003" pitchFamily="2" charset="0"/>
                <a:ea typeface="Menlo" panose="020B0609030804020204" pitchFamily="49" charset="0"/>
                <a:cs typeface="Times New Roman" panose="02020603050405020304" pitchFamily="18" charset="0"/>
              </a:rPr>
              <a:t> Discussion</a:t>
            </a:r>
            <a:endParaRPr lang="fr-BE" sz="2000" kern="100" dirty="0">
              <a:effectLst/>
              <a:latin typeface="Avenir Book" panose="02000503020000020003" pitchFamily="2" charset="0"/>
              <a:ea typeface="Calibri" panose="020F0502020204030204" pitchFamily="34" charset="0"/>
              <a:cs typeface="Times New Roman" panose="02020603050405020304" pitchFamily="18" charset="0"/>
            </a:endParaRPr>
          </a:p>
          <a:p>
            <a:pPr>
              <a:lnSpc>
                <a:spcPct val="150000"/>
              </a:lnSpc>
            </a:pPr>
            <a:r>
              <a:rPr lang="fr-BE" sz="2000" kern="100" dirty="0">
                <a:effectLst/>
                <a:latin typeface="Avenir Book" panose="02000503020000020003" pitchFamily="2" charset="0"/>
                <a:ea typeface="Menlo" panose="020B0609030804020204" pitchFamily="49" charset="0"/>
                <a:cs typeface="Menlo" panose="020B0609030804020204" pitchFamily="49" charset="0"/>
              </a:rPr>
              <a:t>→ Limites</a:t>
            </a:r>
          </a:p>
          <a:p>
            <a:pPr>
              <a:lnSpc>
                <a:spcPct val="150000"/>
              </a:lnSpc>
            </a:pPr>
            <a:r>
              <a:rPr lang="fr-BE" sz="2000" kern="100" dirty="0">
                <a:effectLst/>
                <a:latin typeface="Avenir Book" panose="02000503020000020003" pitchFamily="2" charset="0"/>
                <a:ea typeface="Menlo" panose="020B0609030804020204" pitchFamily="49" charset="0"/>
                <a:cs typeface="Menlo" panose="020B0609030804020204" pitchFamily="49" charset="0"/>
              </a:rPr>
              <a:t>→</a:t>
            </a:r>
            <a:r>
              <a:rPr lang="fr-BE" sz="2000" kern="100" dirty="0">
                <a:latin typeface="Avenir Book" panose="02000503020000020003" pitchFamily="2" charset="0"/>
                <a:ea typeface="Menlo" panose="020B0609030804020204" pitchFamily="49" charset="0"/>
                <a:cs typeface="Menlo" panose="020B0609030804020204" pitchFamily="49" charset="0"/>
              </a:rPr>
              <a:t> Perspectives</a:t>
            </a:r>
          </a:p>
          <a:p>
            <a:pPr>
              <a:lnSpc>
                <a:spcPct val="150000"/>
              </a:lnSpc>
            </a:pPr>
            <a:r>
              <a:rPr lang="fr-BE" sz="2000" kern="100" dirty="0">
                <a:effectLst/>
                <a:latin typeface="Avenir Book" panose="02000503020000020003" pitchFamily="2" charset="0"/>
                <a:ea typeface="Menlo" panose="020B0609030804020204" pitchFamily="49" charset="0"/>
                <a:cs typeface="Menlo" panose="020B0609030804020204" pitchFamily="49" charset="0"/>
              </a:rPr>
              <a:t>→ Conclusion</a:t>
            </a:r>
            <a:endParaRPr lang="fr-BE" sz="2000" kern="100" dirty="0">
              <a:effectLst/>
              <a:latin typeface="Avenir Book" panose="02000503020000020003" pitchFamily="2" charset="0"/>
              <a:ea typeface="Calibri" panose="020F0502020204030204" pitchFamily="34" charset="0"/>
              <a:cs typeface="Times New Roman" panose="02020603050405020304" pitchFamily="18" charset="0"/>
            </a:endParaRPr>
          </a:p>
        </p:txBody>
      </p:sp>
      <p:sp>
        <p:nvSpPr>
          <p:cNvPr id="6" name="ZoneTexte 5">
            <a:extLst>
              <a:ext uri="{FF2B5EF4-FFF2-40B4-BE49-F238E27FC236}">
                <a16:creationId xmlns:a16="http://schemas.microsoft.com/office/drawing/2014/main" id="{6CA9F5DE-7BE6-4668-CA16-78AD320C0B20}"/>
              </a:ext>
            </a:extLst>
          </p:cNvPr>
          <p:cNvSpPr txBox="1"/>
          <p:nvPr/>
        </p:nvSpPr>
        <p:spPr>
          <a:xfrm>
            <a:off x="955588" y="6404518"/>
            <a:ext cx="9119287" cy="338554"/>
          </a:xfrm>
          <a:prstGeom prst="rect">
            <a:avLst/>
          </a:prstGeom>
          <a:noFill/>
        </p:spPr>
        <p:txBody>
          <a:bodyPr wrap="square" rtlCol="0">
            <a:spAutoFit/>
          </a:bodyPr>
          <a:lstStyle>
            <a:defPPr>
              <a:defRPr lang="fr-FR"/>
            </a:defPPr>
            <a:lvl1pPr>
              <a:defRPr>
                <a:latin typeface="Malayalam MN" pitchFamily="2" charset="0"/>
                <a:cs typeface="Malayalam MN" pitchFamily="2" charset="0"/>
              </a:defRPr>
            </a:lvl1pPr>
          </a:lstStyle>
          <a:p>
            <a:r>
              <a:rPr lang="fr-BE" sz="1600" dirty="0"/>
              <a:t>2023-2024 				Audrey Mertens</a:t>
            </a:r>
          </a:p>
        </p:txBody>
      </p:sp>
    </p:spTree>
    <p:extLst>
      <p:ext uri="{BB962C8B-B14F-4D97-AF65-F5344CB8AC3E}">
        <p14:creationId xmlns:p14="http://schemas.microsoft.com/office/powerpoint/2010/main" val="41078611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D3FB1BDF-F48B-EA1D-8E8E-D183F4AFDF93}"/>
              </a:ext>
            </a:extLst>
          </p:cNvPr>
          <p:cNvSpPr txBox="1"/>
          <p:nvPr/>
        </p:nvSpPr>
        <p:spPr>
          <a:xfrm>
            <a:off x="955588" y="114928"/>
            <a:ext cx="9119287" cy="400110"/>
          </a:xfrm>
          <a:prstGeom prst="rect">
            <a:avLst/>
          </a:prstGeom>
          <a:noFill/>
        </p:spPr>
        <p:txBody>
          <a:bodyPr wrap="square" rtlCol="0">
            <a:spAutoFit/>
          </a:bodyPr>
          <a:lstStyle/>
          <a:p>
            <a:r>
              <a:rPr lang="fr-BE" sz="2000" dirty="0">
                <a:latin typeface="Malayalam MN" pitchFamily="2" charset="0"/>
                <a:cs typeface="Malayalam MN" pitchFamily="2" charset="0"/>
              </a:rPr>
              <a:t>ARCH3271-1	 </a:t>
            </a:r>
            <a:r>
              <a:rPr lang="fr-BE" sz="2000" b="1" dirty="0">
                <a:latin typeface="Malayalam MN" pitchFamily="2" charset="0"/>
                <a:cs typeface="Malayalam MN" pitchFamily="2" charset="0"/>
              </a:rPr>
              <a:t>Introduction à la recherche scientifique</a:t>
            </a:r>
          </a:p>
        </p:txBody>
      </p:sp>
      <p:sp>
        <p:nvSpPr>
          <p:cNvPr id="3" name="Espace réservé du numéro de diapositive 2">
            <a:extLst>
              <a:ext uri="{FF2B5EF4-FFF2-40B4-BE49-F238E27FC236}">
                <a16:creationId xmlns:a16="http://schemas.microsoft.com/office/drawing/2014/main" id="{647F3CBB-724D-8C7D-58D0-864822449DE8}"/>
              </a:ext>
            </a:extLst>
          </p:cNvPr>
          <p:cNvSpPr>
            <a:spLocks noGrp="1"/>
          </p:cNvSpPr>
          <p:nvPr>
            <p:ph type="sldNum" sz="quarter" idx="12"/>
          </p:nvPr>
        </p:nvSpPr>
        <p:spPr>
          <a:xfrm>
            <a:off x="8493212" y="6391232"/>
            <a:ext cx="2743200" cy="365125"/>
          </a:xfrm>
        </p:spPr>
        <p:txBody>
          <a:bodyPr/>
          <a:lstStyle/>
          <a:p>
            <a:fld id="{84F8470E-1EF3-B84B-AA66-9B61FC5CCA84}" type="slidenum">
              <a:rPr lang="fr-FR" sz="1600" b="1" smtClean="0">
                <a:solidFill>
                  <a:schemeClr val="tx1"/>
                </a:solidFill>
                <a:latin typeface="Malayalam MN" pitchFamily="2" charset="0"/>
                <a:cs typeface="Malayalam MN" pitchFamily="2" charset="0"/>
              </a:rPr>
              <a:t>8</a:t>
            </a:fld>
            <a:endParaRPr lang="fr-FR" b="1" dirty="0">
              <a:solidFill>
                <a:schemeClr val="tx1"/>
              </a:solidFill>
              <a:latin typeface="Malayalam MN" pitchFamily="2" charset="0"/>
              <a:cs typeface="Malayalam MN" pitchFamily="2" charset="0"/>
            </a:endParaRPr>
          </a:p>
        </p:txBody>
      </p:sp>
      <p:sp>
        <p:nvSpPr>
          <p:cNvPr id="10" name="ZoneTexte 9">
            <a:extLst>
              <a:ext uri="{FF2B5EF4-FFF2-40B4-BE49-F238E27FC236}">
                <a16:creationId xmlns:a16="http://schemas.microsoft.com/office/drawing/2014/main" id="{BBF2139B-446F-6620-D0F5-2402A04CD920}"/>
              </a:ext>
            </a:extLst>
          </p:cNvPr>
          <p:cNvSpPr txBox="1"/>
          <p:nvPr/>
        </p:nvSpPr>
        <p:spPr>
          <a:xfrm>
            <a:off x="955588" y="832535"/>
            <a:ext cx="5094664" cy="400110"/>
          </a:xfrm>
          <a:prstGeom prst="rect">
            <a:avLst/>
          </a:prstGeom>
          <a:noFill/>
        </p:spPr>
        <p:txBody>
          <a:bodyPr wrap="none" rtlCol="0">
            <a:spAutoFit/>
          </a:bodyPr>
          <a:lstStyle>
            <a:defPPr>
              <a:defRPr lang="fr-FR"/>
            </a:defPPr>
            <a:lvl1pPr>
              <a:defRPr sz="2000" b="1">
                <a:latin typeface="Malayalam MN" pitchFamily="2" charset="0"/>
                <a:cs typeface="Malayalam MN" pitchFamily="2" charset="0"/>
              </a:defRPr>
            </a:lvl1pPr>
          </a:lstStyle>
          <a:p>
            <a:r>
              <a:rPr lang="fr-BE" sz="2000" kern="100" dirty="0">
                <a:effectLst/>
                <a:ea typeface="Calibri" panose="020F0502020204030204" pitchFamily="34" charset="0"/>
              </a:rPr>
              <a:t>Rédaction et présentation des résultats :</a:t>
            </a:r>
            <a:endParaRPr lang="fr-BE" dirty="0"/>
          </a:p>
        </p:txBody>
      </p:sp>
      <p:sp>
        <p:nvSpPr>
          <p:cNvPr id="4" name="ZoneTexte 3">
            <a:extLst>
              <a:ext uri="{FF2B5EF4-FFF2-40B4-BE49-F238E27FC236}">
                <a16:creationId xmlns:a16="http://schemas.microsoft.com/office/drawing/2014/main" id="{EFDB13DE-52D7-0134-4128-DD8FE6AB41F5}"/>
              </a:ext>
            </a:extLst>
          </p:cNvPr>
          <p:cNvSpPr txBox="1"/>
          <p:nvPr/>
        </p:nvSpPr>
        <p:spPr>
          <a:xfrm>
            <a:off x="1082586" y="1360021"/>
            <a:ext cx="10153825" cy="4665444"/>
          </a:xfrm>
          <a:prstGeom prst="rect">
            <a:avLst/>
          </a:prstGeom>
          <a:noFill/>
        </p:spPr>
        <p:txBody>
          <a:bodyPr wrap="square">
            <a:spAutoFit/>
          </a:bodyPr>
          <a:lstStyle/>
          <a:p>
            <a:pPr>
              <a:lnSpc>
                <a:spcPct val="150000"/>
              </a:lnSpc>
            </a:pPr>
            <a:r>
              <a:rPr lang="fr-BE" sz="2000" kern="100" dirty="0">
                <a:effectLst/>
                <a:latin typeface="Avenir Book" panose="02000503020000020003" pitchFamily="2" charset="0"/>
                <a:ea typeface="Menlo" panose="020B0609030804020204" pitchFamily="49" charset="0"/>
                <a:cs typeface="Menlo" panose="020B0609030804020204" pitchFamily="49" charset="0"/>
              </a:rPr>
              <a:t>→ Introduction &amp; Context</a:t>
            </a:r>
            <a:r>
              <a:rPr lang="fr-BE" sz="2000" kern="100" dirty="0">
                <a:latin typeface="Avenir Book" panose="02000503020000020003" pitchFamily="2" charset="0"/>
                <a:ea typeface="Menlo" panose="020B0609030804020204" pitchFamily="49" charset="0"/>
                <a:cs typeface="Menlo" panose="020B0609030804020204" pitchFamily="49" charset="0"/>
              </a:rPr>
              <a:t>e</a:t>
            </a:r>
            <a:endParaRPr lang="fr-BE" sz="2000" kern="100" dirty="0">
              <a:effectLst/>
              <a:latin typeface="Avenir Book" panose="02000503020000020003" pitchFamily="2" charset="0"/>
              <a:ea typeface="Menlo" panose="020B0609030804020204" pitchFamily="49" charset="0"/>
              <a:cs typeface="Menlo" panose="020B0609030804020204" pitchFamily="49" charset="0"/>
            </a:endParaRPr>
          </a:p>
          <a:p>
            <a:pPr>
              <a:lnSpc>
                <a:spcPct val="150000"/>
              </a:lnSpc>
            </a:pPr>
            <a:r>
              <a:rPr lang="fr-BE" sz="2000" kern="100" dirty="0">
                <a:effectLst/>
                <a:latin typeface="Avenir Book" panose="02000503020000020003" pitchFamily="2" charset="0"/>
                <a:ea typeface="Menlo" panose="020B0609030804020204" pitchFamily="49" charset="0"/>
                <a:cs typeface="Menlo" panose="020B0609030804020204" pitchFamily="49" charset="0"/>
              </a:rPr>
              <a:t>→ Focus</a:t>
            </a:r>
          </a:p>
          <a:p>
            <a:pPr>
              <a:lnSpc>
                <a:spcPct val="150000"/>
              </a:lnSpc>
            </a:pPr>
            <a:r>
              <a:rPr lang="fr-BE" sz="2000" kern="100" dirty="0">
                <a:effectLst/>
                <a:latin typeface="Avenir Book" panose="02000503020000020003" pitchFamily="2" charset="0"/>
                <a:ea typeface="Menlo" panose="020B0609030804020204" pitchFamily="49" charset="0"/>
                <a:cs typeface="Menlo" panose="020B0609030804020204" pitchFamily="49" charset="0"/>
              </a:rPr>
              <a:t>→</a:t>
            </a:r>
            <a:r>
              <a:rPr lang="fr-BE" sz="2000" kern="100" dirty="0">
                <a:latin typeface="Avenir Book" panose="02000503020000020003" pitchFamily="2" charset="0"/>
                <a:ea typeface="Menlo" panose="020B0609030804020204" pitchFamily="49" charset="0"/>
                <a:cs typeface="Menlo" panose="020B0609030804020204" pitchFamily="49" charset="0"/>
              </a:rPr>
              <a:t> </a:t>
            </a:r>
            <a:r>
              <a:rPr lang="fr-BE" sz="2000" kern="100" dirty="0">
                <a:effectLst/>
                <a:latin typeface="Avenir Book" panose="02000503020000020003" pitchFamily="2" charset="0"/>
                <a:ea typeface="Menlo" panose="020B0609030804020204" pitchFamily="49" charset="0"/>
                <a:cs typeface="Times New Roman" panose="02020603050405020304" pitchFamily="18" charset="0"/>
              </a:rPr>
              <a:t>O</a:t>
            </a:r>
            <a:r>
              <a:rPr lang="fr-BE" sz="2000" kern="100" dirty="0">
                <a:effectLst/>
                <a:latin typeface="Avenir Book" panose="02000503020000020003" pitchFamily="2" charset="0"/>
                <a:ea typeface="Calibri" panose="020F0502020204030204" pitchFamily="34" charset="0"/>
                <a:cs typeface="Times New Roman" panose="02020603050405020304" pitchFamily="18" charset="0"/>
              </a:rPr>
              <a:t>bjectifs</a:t>
            </a:r>
          </a:p>
          <a:p>
            <a:pPr>
              <a:lnSpc>
                <a:spcPct val="150000"/>
              </a:lnSpc>
            </a:pPr>
            <a:r>
              <a:rPr lang="fr-BE" sz="2000" kern="100" dirty="0">
                <a:effectLst/>
                <a:latin typeface="Avenir Book" panose="02000503020000020003" pitchFamily="2" charset="0"/>
                <a:ea typeface="Menlo" panose="020B0609030804020204" pitchFamily="49" charset="0"/>
                <a:cs typeface="Menlo" panose="020B0609030804020204" pitchFamily="49" charset="0"/>
              </a:rPr>
              <a:t>	→</a:t>
            </a:r>
            <a:r>
              <a:rPr lang="fr-BE" sz="2000" kern="100" dirty="0">
                <a:latin typeface="Avenir Book" panose="02000503020000020003" pitchFamily="2" charset="0"/>
                <a:ea typeface="Menlo" panose="020B0609030804020204" pitchFamily="49" charset="0"/>
                <a:cs typeface="Menlo" panose="020B0609030804020204" pitchFamily="49" charset="0"/>
              </a:rPr>
              <a:t> </a:t>
            </a:r>
            <a:r>
              <a:rPr lang="fr-BE" sz="2000" i="1" kern="100" dirty="0">
                <a:latin typeface="Avenir Book" panose="02000503020000020003" pitchFamily="2" charset="0"/>
                <a:ea typeface="Menlo" panose="020B0609030804020204" pitchFamily="49" charset="0"/>
                <a:cs typeface="Menlo" panose="020B0609030804020204" pitchFamily="49" charset="0"/>
              </a:rPr>
              <a:t>Q</a:t>
            </a:r>
            <a:r>
              <a:rPr lang="fr-BE" sz="2000" i="1" kern="100" dirty="0">
                <a:effectLst/>
                <a:latin typeface="Avenir Book" panose="02000503020000020003" pitchFamily="2" charset="0"/>
                <a:ea typeface="Calibri" panose="020F0502020204030204" pitchFamily="34" charset="0"/>
                <a:cs typeface="Times New Roman" panose="02020603050405020304" pitchFamily="18" charset="0"/>
              </a:rPr>
              <a:t>uestions de recherche/hypothèses</a:t>
            </a:r>
          </a:p>
          <a:p>
            <a:pPr>
              <a:lnSpc>
                <a:spcPct val="150000"/>
              </a:lnSpc>
            </a:pPr>
            <a:r>
              <a:rPr lang="fr-BE" sz="2000" kern="100" dirty="0">
                <a:effectLst/>
                <a:latin typeface="Avenir Book" panose="02000503020000020003" pitchFamily="2" charset="0"/>
                <a:ea typeface="Menlo" panose="020B0609030804020204" pitchFamily="49" charset="0"/>
                <a:cs typeface="Menlo" panose="020B0609030804020204" pitchFamily="49" charset="0"/>
              </a:rPr>
              <a:t>→</a:t>
            </a:r>
            <a:r>
              <a:rPr lang="fr-BE" sz="2000" kern="100" dirty="0">
                <a:latin typeface="Avenir Book" panose="02000503020000020003" pitchFamily="2" charset="0"/>
                <a:ea typeface="Menlo" panose="020B0609030804020204" pitchFamily="49" charset="0"/>
                <a:cs typeface="Times New Roman" panose="02020603050405020304" pitchFamily="18" charset="0"/>
              </a:rPr>
              <a:t> Méthodologie</a:t>
            </a:r>
          </a:p>
          <a:p>
            <a:pPr>
              <a:lnSpc>
                <a:spcPct val="150000"/>
              </a:lnSpc>
            </a:pPr>
            <a:r>
              <a:rPr lang="fr-BE" sz="2000" kern="100" dirty="0">
                <a:effectLst/>
                <a:latin typeface="Avenir Book" panose="02000503020000020003" pitchFamily="2" charset="0"/>
                <a:ea typeface="Menlo" panose="020B0609030804020204" pitchFamily="49" charset="0"/>
                <a:cs typeface="Menlo" panose="020B0609030804020204" pitchFamily="49" charset="0"/>
              </a:rPr>
              <a:t>→</a:t>
            </a:r>
            <a:r>
              <a:rPr lang="fr-BE" sz="2000" kern="100" dirty="0">
                <a:effectLst/>
                <a:latin typeface="Avenir Book" panose="02000503020000020003" pitchFamily="2" charset="0"/>
                <a:ea typeface="Menlo" panose="020B0609030804020204" pitchFamily="49" charset="0"/>
                <a:cs typeface="Times New Roman" panose="02020603050405020304" pitchFamily="18" charset="0"/>
              </a:rPr>
              <a:t> Résultats</a:t>
            </a:r>
          </a:p>
          <a:p>
            <a:pPr>
              <a:lnSpc>
                <a:spcPct val="150000"/>
              </a:lnSpc>
            </a:pPr>
            <a:r>
              <a:rPr lang="fr-BE" sz="2000" kern="100" dirty="0">
                <a:effectLst/>
                <a:latin typeface="Avenir Book" panose="02000503020000020003" pitchFamily="2" charset="0"/>
                <a:ea typeface="Menlo" panose="020B0609030804020204" pitchFamily="49" charset="0"/>
                <a:cs typeface="Menlo" panose="020B0609030804020204" pitchFamily="49" charset="0"/>
              </a:rPr>
              <a:t>→</a:t>
            </a:r>
            <a:r>
              <a:rPr lang="fr-BE" sz="2000" kern="100" dirty="0">
                <a:latin typeface="Avenir Book" panose="02000503020000020003" pitchFamily="2" charset="0"/>
                <a:ea typeface="Menlo" panose="020B0609030804020204" pitchFamily="49" charset="0"/>
                <a:cs typeface="Times New Roman" panose="02020603050405020304" pitchFamily="18" charset="0"/>
              </a:rPr>
              <a:t> Discussion</a:t>
            </a:r>
            <a:endParaRPr lang="fr-BE" sz="2000" kern="100" dirty="0">
              <a:effectLst/>
              <a:latin typeface="Avenir Book" panose="02000503020000020003" pitchFamily="2" charset="0"/>
              <a:ea typeface="Calibri" panose="020F0502020204030204" pitchFamily="34" charset="0"/>
              <a:cs typeface="Times New Roman" panose="02020603050405020304" pitchFamily="18" charset="0"/>
            </a:endParaRPr>
          </a:p>
          <a:p>
            <a:pPr>
              <a:lnSpc>
                <a:spcPct val="150000"/>
              </a:lnSpc>
            </a:pPr>
            <a:r>
              <a:rPr lang="fr-BE" sz="2000" kern="100" dirty="0">
                <a:effectLst/>
                <a:latin typeface="Avenir Book" panose="02000503020000020003" pitchFamily="2" charset="0"/>
                <a:ea typeface="Menlo" panose="020B0609030804020204" pitchFamily="49" charset="0"/>
                <a:cs typeface="Menlo" panose="020B0609030804020204" pitchFamily="49" charset="0"/>
              </a:rPr>
              <a:t>→ Limites</a:t>
            </a:r>
          </a:p>
          <a:p>
            <a:pPr>
              <a:lnSpc>
                <a:spcPct val="150000"/>
              </a:lnSpc>
            </a:pPr>
            <a:r>
              <a:rPr lang="fr-BE" sz="2000" kern="100" dirty="0">
                <a:effectLst/>
                <a:latin typeface="Avenir Book" panose="02000503020000020003" pitchFamily="2" charset="0"/>
                <a:ea typeface="Menlo" panose="020B0609030804020204" pitchFamily="49" charset="0"/>
                <a:cs typeface="Menlo" panose="020B0609030804020204" pitchFamily="49" charset="0"/>
              </a:rPr>
              <a:t>→</a:t>
            </a:r>
            <a:r>
              <a:rPr lang="fr-BE" sz="2000" kern="100" dirty="0">
                <a:latin typeface="Avenir Book" panose="02000503020000020003" pitchFamily="2" charset="0"/>
                <a:ea typeface="Menlo" panose="020B0609030804020204" pitchFamily="49" charset="0"/>
                <a:cs typeface="Menlo" panose="020B0609030804020204" pitchFamily="49" charset="0"/>
              </a:rPr>
              <a:t> Perspectives</a:t>
            </a:r>
          </a:p>
          <a:p>
            <a:pPr>
              <a:lnSpc>
                <a:spcPct val="150000"/>
              </a:lnSpc>
            </a:pPr>
            <a:r>
              <a:rPr lang="fr-BE" sz="2000" kern="100" dirty="0">
                <a:effectLst/>
                <a:latin typeface="Avenir Book" panose="02000503020000020003" pitchFamily="2" charset="0"/>
                <a:ea typeface="Menlo" panose="020B0609030804020204" pitchFamily="49" charset="0"/>
                <a:cs typeface="Menlo" panose="020B0609030804020204" pitchFamily="49" charset="0"/>
              </a:rPr>
              <a:t>→ Conclusion</a:t>
            </a:r>
            <a:endParaRPr lang="fr-BE" sz="2000" kern="100" dirty="0">
              <a:effectLst/>
              <a:latin typeface="Avenir Book" panose="02000503020000020003" pitchFamily="2" charset="0"/>
              <a:ea typeface="Calibri" panose="020F0502020204030204" pitchFamily="34" charset="0"/>
              <a:cs typeface="Times New Roman" panose="02020603050405020304" pitchFamily="18" charset="0"/>
            </a:endParaRPr>
          </a:p>
        </p:txBody>
      </p:sp>
      <p:sp>
        <p:nvSpPr>
          <p:cNvPr id="6" name="ZoneTexte 5">
            <a:extLst>
              <a:ext uri="{FF2B5EF4-FFF2-40B4-BE49-F238E27FC236}">
                <a16:creationId xmlns:a16="http://schemas.microsoft.com/office/drawing/2014/main" id="{6CA9F5DE-7BE6-4668-CA16-78AD320C0B20}"/>
              </a:ext>
            </a:extLst>
          </p:cNvPr>
          <p:cNvSpPr txBox="1"/>
          <p:nvPr/>
        </p:nvSpPr>
        <p:spPr>
          <a:xfrm>
            <a:off x="955588" y="6404518"/>
            <a:ext cx="9119287" cy="338554"/>
          </a:xfrm>
          <a:prstGeom prst="rect">
            <a:avLst/>
          </a:prstGeom>
          <a:noFill/>
        </p:spPr>
        <p:txBody>
          <a:bodyPr wrap="square" rtlCol="0">
            <a:spAutoFit/>
          </a:bodyPr>
          <a:lstStyle>
            <a:defPPr>
              <a:defRPr lang="fr-FR"/>
            </a:defPPr>
            <a:lvl1pPr>
              <a:defRPr>
                <a:latin typeface="Malayalam MN" pitchFamily="2" charset="0"/>
                <a:cs typeface="Malayalam MN" pitchFamily="2" charset="0"/>
              </a:defRPr>
            </a:lvl1pPr>
          </a:lstStyle>
          <a:p>
            <a:r>
              <a:rPr lang="fr-BE" sz="1600" dirty="0"/>
              <a:t>2023-2024 				Audrey Mertens</a:t>
            </a:r>
          </a:p>
        </p:txBody>
      </p:sp>
    </p:spTree>
    <p:extLst>
      <p:ext uri="{BB962C8B-B14F-4D97-AF65-F5344CB8AC3E}">
        <p14:creationId xmlns:p14="http://schemas.microsoft.com/office/powerpoint/2010/main" val="11201544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D3FB1BDF-F48B-EA1D-8E8E-D183F4AFDF93}"/>
              </a:ext>
            </a:extLst>
          </p:cNvPr>
          <p:cNvSpPr txBox="1"/>
          <p:nvPr/>
        </p:nvSpPr>
        <p:spPr>
          <a:xfrm>
            <a:off x="955588" y="114928"/>
            <a:ext cx="9119287" cy="400110"/>
          </a:xfrm>
          <a:prstGeom prst="rect">
            <a:avLst/>
          </a:prstGeom>
          <a:noFill/>
        </p:spPr>
        <p:txBody>
          <a:bodyPr wrap="square" rtlCol="0">
            <a:spAutoFit/>
          </a:bodyPr>
          <a:lstStyle/>
          <a:p>
            <a:r>
              <a:rPr lang="fr-BE" sz="2000" dirty="0">
                <a:latin typeface="Malayalam MN" pitchFamily="2" charset="0"/>
                <a:cs typeface="Malayalam MN" pitchFamily="2" charset="0"/>
              </a:rPr>
              <a:t>ARCH3271-1	 </a:t>
            </a:r>
            <a:r>
              <a:rPr lang="fr-BE" sz="2000" b="1" dirty="0">
                <a:latin typeface="Malayalam MN" pitchFamily="2" charset="0"/>
                <a:cs typeface="Malayalam MN" pitchFamily="2" charset="0"/>
              </a:rPr>
              <a:t>Introduction à la recherche scientifique</a:t>
            </a:r>
          </a:p>
        </p:txBody>
      </p:sp>
      <p:sp>
        <p:nvSpPr>
          <p:cNvPr id="3" name="Espace réservé du numéro de diapositive 2">
            <a:extLst>
              <a:ext uri="{FF2B5EF4-FFF2-40B4-BE49-F238E27FC236}">
                <a16:creationId xmlns:a16="http://schemas.microsoft.com/office/drawing/2014/main" id="{647F3CBB-724D-8C7D-58D0-864822449DE8}"/>
              </a:ext>
            </a:extLst>
          </p:cNvPr>
          <p:cNvSpPr>
            <a:spLocks noGrp="1"/>
          </p:cNvSpPr>
          <p:nvPr>
            <p:ph type="sldNum" sz="quarter" idx="12"/>
          </p:nvPr>
        </p:nvSpPr>
        <p:spPr>
          <a:xfrm>
            <a:off x="8493212" y="6391232"/>
            <a:ext cx="2743200" cy="365125"/>
          </a:xfrm>
        </p:spPr>
        <p:txBody>
          <a:bodyPr/>
          <a:lstStyle/>
          <a:p>
            <a:fld id="{84F8470E-1EF3-B84B-AA66-9B61FC5CCA84}" type="slidenum">
              <a:rPr lang="fr-FR" sz="1600" b="1" smtClean="0">
                <a:solidFill>
                  <a:schemeClr val="tx1"/>
                </a:solidFill>
                <a:latin typeface="Malayalam MN" pitchFamily="2" charset="0"/>
                <a:cs typeface="Malayalam MN" pitchFamily="2" charset="0"/>
              </a:rPr>
              <a:t>9</a:t>
            </a:fld>
            <a:endParaRPr lang="fr-FR" b="1" dirty="0">
              <a:solidFill>
                <a:schemeClr val="tx1"/>
              </a:solidFill>
              <a:latin typeface="Malayalam MN" pitchFamily="2" charset="0"/>
              <a:cs typeface="Malayalam MN" pitchFamily="2" charset="0"/>
            </a:endParaRPr>
          </a:p>
        </p:txBody>
      </p:sp>
      <p:sp>
        <p:nvSpPr>
          <p:cNvPr id="7" name="ZoneTexte 6">
            <a:extLst>
              <a:ext uri="{FF2B5EF4-FFF2-40B4-BE49-F238E27FC236}">
                <a16:creationId xmlns:a16="http://schemas.microsoft.com/office/drawing/2014/main" id="{1D6AA381-1A7F-1F86-1C52-4635FD9835D8}"/>
              </a:ext>
            </a:extLst>
          </p:cNvPr>
          <p:cNvSpPr txBox="1"/>
          <p:nvPr/>
        </p:nvSpPr>
        <p:spPr>
          <a:xfrm>
            <a:off x="955588" y="1228659"/>
            <a:ext cx="10806921" cy="4705904"/>
          </a:xfrm>
          <a:prstGeom prst="rect">
            <a:avLst/>
          </a:prstGeom>
          <a:noFill/>
        </p:spPr>
        <p:txBody>
          <a:bodyPr wrap="square">
            <a:spAutoFit/>
          </a:bodyPr>
          <a:lstStyle>
            <a:defPPr>
              <a:defRPr lang="fr-FR"/>
            </a:defPPr>
            <a:lvl1pPr>
              <a:lnSpc>
                <a:spcPct val="114000"/>
              </a:lnSpc>
              <a:defRPr sz="2000" b="1" kern="100">
                <a:effectLst/>
                <a:latin typeface="Avenir Book" panose="02000503020000020003" pitchFamily="2" charset="0"/>
                <a:ea typeface="Menlo" panose="020B0609030804020204" pitchFamily="49" charset="0"/>
                <a:cs typeface="Menlo" panose="020B0609030804020204" pitchFamily="49" charset="0"/>
              </a:defRPr>
            </a:lvl1pPr>
          </a:lstStyle>
          <a:p>
            <a:pPr>
              <a:lnSpc>
                <a:spcPct val="113000"/>
              </a:lnSpc>
            </a:pPr>
            <a:r>
              <a:rPr lang="fr-BE" sz="1800" b="1" kern="100" dirty="0">
                <a:effectLst/>
              </a:rPr>
              <a:t>→</a:t>
            </a:r>
            <a:r>
              <a:rPr lang="fr-BE" sz="1800" kern="100" dirty="0">
                <a:effectLst/>
              </a:rPr>
              <a:t> </a:t>
            </a:r>
            <a:r>
              <a:rPr lang="fr-BE" sz="1800" dirty="0"/>
              <a:t>Créditer </a:t>
            </a:r>
            <a:r>
              <a:rPr lang="fr-BE" sz="1800" b="0" dirty="0"/>
              <a:t>correctement les sources d'informations, images, données, ou idées qui ne sont pas les vôtres. </a:t>
            </a:r>
          </a:p>
          <a:p>
            <a:pPr>
              <a:lnSpc>
                <a:spcPct val="113000"/>
              </a:lnSpc>
            </a:pPr>
            <a:r>
              <a:rPr lang="fr-BE" sz="1800" b="1" kern="100" dirty="0">
                <a:effectLst/>
              </a:rPr>
              <a:t>→ Avec l’aide de: </a:t>
            </a:r>
            <a:r>
              <a:rPr lang="fr-BE" sz="1800" b="0" i="1" kern="100" dirty="0" err="1">
                <a:effectLst/>
              </a:rPr>
              <a:t>Endnote</a:t>
            </a:r>
            <a:r>
              <a:rPr lang="fr-BE" sz="1800" b="0" i="1" kern="100" dirty="0">
                <a:effectLst/>
              </a:rPr>
              <a:t>; Zotero; </a:t>
            </a:r>
            <a:r>
              <a:rPr lang="fr-BE" sz="1800" b="0" i="1" kern="100" dirty="0" err="1">
                <a:effectLst/>
              </a:rPr>
              <a:t>Mendeley</a:t>
            </a:r>
            <a:r>
              <a:rPr lang="fr-BE" sz="1800" b="0" i="1" kern="100" dirty="0">
                <a:effectLst/>
              </a:rPr>
              <a:t>…</a:t>
            </a:r>
            <a:endParaRPr lang="fr-BE" sz="1800" b="0" i="1" dirty="0"/>
          </a:p>
          <a:p>
            <a:pPr>
              <a:lnSpc>
                <a:spcPct val="113000"/>
              </a:lnSpc>
            </a:pPr>
            <a:r>
              <a:rPr lang="fr-BE" sz="1800" b="1" kern="100" dirty="0">
                <a:effectLst/>
                <a:latin typeface="Avenir Book" panose="02000503020000020003" pitchFamily="2" charset="0"/>
                <a:ea typeface="Menlo" panose="020B0609030804020204" pitchFamily="49" charset="0"/>
                <a:cs typeface="Menlo" panose="020B0609030804020204" pitchFamily="49" charset="0"/>
              </a:rPr>
              <a:t>→ </a:t>
            </a:r>
            <a:r>
              <a:rPr lang="fr-BE" sz="1800" b="1" dirty="0"/>
              <a:t>Pour les Citations dans le Texte </a:t>
            </a:r>
            <a:r>
              <a:rPr lang="fr-BE" sz="1800" dirty="0"/>
              <a:t>ou </a:t>
            </a:r>
            <a:r>
              <a:rPr lang="fr-BE" sz="1800" b="1" dirty="0"/>
              <a:t>Slide</a:t>
            </a:r>
            <a:r>
              <a:rPr lang="fr-BE" sz="1800" dirty="0"/>
              <a:t>:</a:t>
            </a:r>
          </a:p>
          <a:p>
            <a:pPr lvl="1">
              <a:lnSpc>
                <a:spcPct val="113000"/>
              </a:lnSpc>
            </a:pPr>
            <a:r>
              <a:rPr lang="fr-BE" sz="1600" b="1" kern="100" dirty="0">
                <a:effectLst/>
                <a:latin typeface="Avenir Book" panose="02000503020000020003" pitchFamily="2" charset="0"/>
                <a:ea typeface="Menlo" panose="020B0609030804020204" pitchFamily="49" charset="0"/>
                <a:cs typeface="Menlo" panose="020B0609030804020204" pitchFamily="49" charset="0"/>
              </a:rPr>
              <a:t>→ </a:t>
            </a:r>
            <a:r>
              <a:rPr lang="fr-BE" sz="1600" dirty="0">
                <a:latin typeface="Avenir Book" panose="02000503020000020003" pitchFamily="2" charset="0"/>
              </a:rPr>
              <a:t>Inclure l'auteur et l'année de publication. Par exemple : (Smith, 2024) ou (Smith et Dupont, 2024) ou (Smith </a:t>
            </a:r>
            <a:r>
              <a:rPr lang="fr-BE" sz="1600" i="1" dirty="0">
                <a:latin typeface="Avenir Book" panose="02000503020000020003" pitchFamily="2" charset="0"/>
              </a:rPr>
              <a:t>et al.</a:t>
            </a:r>
            <a:r>
              <a:rPr lang="fr-BE" sz="1600" dirty="0">
                <a:latin typeface="Avenir Book" panose="02000503020000020003" pitchFamily="2" charset="0"/>
              </a:rPr>
              <a:t>, 2024) </a:t>
            </a:r>
          </a:p>
          <a:p>
            <a:pPr lvl="1">
              <a:lnSpc>
                <a:spcPct val="113000"/>
              </a:lnSpc>
            </a:pPr>
            <a:r>
              <a:rPr lang="fr-BE" sz="1600" b="1" kern="100" dirty="0">
                <a:effectLst/>
                <a:latin typeface="Avenir Book" panose="02000503020000020003" pitchFamily="2" charset="0"/>
                <a:ea typeface="Menlo" panose="020B0609030804020204" pitchFamily="49" charset="0"/>
                <a:cs typeface="Menlo" panose="020B0609030804020204" pitchFamily="49" charset="0"/>
              </a:rPr>
              <a:t>→ </a:t>
            </a:r>
            <a:r>
              <a:rPr lang="fr-BE" sz="1600" dirty="0">
                <a:latin typeface="Avenir Book" panose="02000503020000020003" pitchFamily="2" charset="0"/>
              </a:rPr>
              <a:t>Si vous citez une idée spécifique ou une donnée, ajoutez également le numéro de la page ou du paragraphe pour une source en ligne sans pagination. Par exemple : (Smith, 2024, p. 1) ou (Smith, 2024, para. 4).</a:t>
            </a:r>
          </a:p>
          <a:p>
            <a:pPr lvl="1">
              <a:lnSpc>
                <a:spcPct val="113000"/>
              </a:lnSpc>
            </a:pPr>
            <a:r>
              <a:rPr lang="fr-BE" sz="1600" b="1" kern="100" dirty="0">
                <a:effectLst/>
                <a:latin typeface="Avenir Book" panose="02000503020000020003" pitchFamily="2" charset="0"/>
                <a:ea typeface="Menlo" panose="020B0609030804020204" pitchFamily="49" charset="0"/>
                <a:cs typeface="Menlo" panose="020B0609030804020204" pitchFamily="49" charset="0"/>
              </a:rPr>
              <a:t>→ </a:t>
            </a:r>
            <a:r>
              <a:rPr lang="fr-BE" sz="1600" dirty="0">
                <a:latin typeface="Avenir Book" panose="02000503020000020003" pitchFamily="2" charset="0"/>
              </a:rPr>
              <a:t>À la fin de votre article/TFE/présentation : Nom de l'auteur, Initiales. (Année). Titre de l'article. </a:t>
            </a:r>
            <a:r>
              <a:rPr lang="fr-BE" sz="1600" i="1" dirty="0">
                <a:latin typeface="Avenir Book" panose="02000503020000020003" pitchFamily="2" charset="0"/>
              </a:rPr>
              <a:t>Titre du journal</a:t>
            </a:r>
            <a:r>
              <a:rPr lang="fr-BE" sz="1600" dirty="0">
                <a:latin typeface="Avenir Book" panose="02000503020000020003" pitchFamily="2" charset="0"/>
              </a:rPr>
              <a:t>, volume(numéro), pages. Lien DOI ou URL si disponible.</a:t>
            </a:r>
          </a:p>
          <a:p>
            <a:pPr marL="742950" lvl="1" indent="-285750">
              <a:lnSpc>
                <a:spcPct val="113000"/>
              </a:lnSpc>
              <a:buFont typeface="+mj-lt"/>
              <a:buAutoNum type="arabicPeriod"/>
            </a:pPr>
            <a:endParaRPr lang="fr-BE" sz="1600" dirty="0">
              <a:latin typeface="Avenir Book" panose="02000503020000020003" pitchFamily="2" charset="0"/>
            </a:endParaRPr>
          </a:p>
          <a:p>
            <a:pPr>
              <a:lnSpc>
                <a:spcPct val="113000"/>
              </a:lnSpc>
            </a:pPr>
            <a:r>
              <a:rPr lang="fr-BE" sz="1800" b="1" kern="100" dirty="0">
                <a:effectLst/>
                <a:latin typeface="Avenir Book" panose="02000503020000020003" pitchFamily="2" charset="0"/>
                <a:ea typeface="Menlo" panose="020B0609030804020204" pitchFamily="49" charset="0"/>
                <a:cs typeface="Menlo" panose="020B0609030804020204" pitchFamily="49" charset="0"/>
              </a:rPr>
              <a:t>→ </a:t>
            </a:r>
            <a:r>
              <a:rPr lang="fr-BE" sz="1800" b="1" dirty="0"/>
              <a:t>Pour les Images , Graphiques</a:t>
            </a:r>
            <a:r>
              <a:rPr lang="fr-BE" sz="1800" dirty="0"/>
              <a:t>:</a:t>
            </a:r>
          </a:p>
          <a:p>
            <a:pPr lvl="1">
              <a:lnSpc>
                <a:spcPct val="113000"/>
              </a:lnSpc>
            </a:pPr>
            <a:r>
              <a:rPr lang="fr-BE" sz="1600" b="1" kern="100" dirty="0">
                <a:effectLst/>
                <a:latin typeface="Avenir Book" panose="02000503020000020003" pitchFamily="2" charset="0"/>
                <a:ea typeface="Menlo" panose="020B0609030804020204" pitchFamily="49" charset="0"/>
                <a:cs typeface="Menlo" panose="020B0609030804020204" pitchFamily="49" charset="0"/>
              </a:rPr>
              <a:t>→ </a:t>
            </a:r>
            <a:r>
              <a:rPr lang="fr-BE" sz="1600" dirty="0">
                <a:latin typeface="Avenir Book" panose="02000503020000020003" pitchFamily="2" charset="0"/>
              </a:rPr>
              <a:t>Fournir une légende en dessous de l'image/graphique/table incluant « Figure # », le titre de la figure et sa source (le nom de l'auteur, l'année, et le numéro de page). </a:t>
            </a:r>
          </a:p>
          <a:p>
            <a:pPr lvl="1">
              <a:lnSpc>
                <a:spcPct val="113000"/>
              </a:lnSpc>
            </a:pPr>
            <a:r>
              <a:rPr lang="fr-BE" sz="1600" b="1" kern="100" dirty="0">
                <a:effectLst/>
                <a:latin typeface="Avenir Book" panose="02000503020000020003" pitchFamily="2" charset="0"/>
                <a:ea typeface="Menlo" panose="020B0609030804020204" pitchFamily="49" charset="0"/>
                <a:cs typeface="Menlo" panose="020B0609030804020204" pitchFamily="49" charset="0"/>
              </a:rPr>
              <a:t>→ </a:t>
            </a:r>
            <a:r>
              <a:rPr lang="fr-BE" sz="1600" dirty="0">
                <a:latin typeface="Avenir Book" panose="02000503020000020003" pitchFamily="2" charset="0"/>
              </a:rPr>
              <a:t>Si l'image est de votre propre création, indiquez-le par une mention telle que « Créé par l'auteur. »</a:t>
            </a:r>
          </a:p>
          <a:p>
            <a:pPr lvl="1">
              <a:lnSpc>
                <a:spcPct val="113000"/>
              </a:lnSpc>
            </a:pPr>
            <a:r>
              <a:rPr lang="fr-BE" sz="1600" b="1" kern="100" dirty="0">
                <a:effectLst/>
                <a:latin typeface="Avenir Book" panose="02000503020000020003" pitchFamily="2" charset="0"/>
                <a:ea typeface="Menlo" panose="020B0609030804020204" pitchFamily="49" charset="0"/>
                <a:cs typeface="Menlo" panose="020B0609030804020204" pitchFamily="49" charset="0"/>
              </a:rPr>
              <a:t>→ </a:t>
            </a:r>
            <a:r>
              <a:rPr lang="fr-BE" sz="1600" dirty="0">
                <a:latin typeface="Avenir Book" panose="02000503020000020003" pitchFamily="2" charset="0"/>
              </a:rPr>
              <a:t>Pour les Tableaux : nommés au dessus, sinon les mêmes règles que les images s’appliquent. </a:t>
            </a:r>
          </a:p>
        </p:txBody>
      </p:sp>
      <p:sp>
        <p:nvSpPr>
          <p:cNvPr id="4" name="ZoneTexte 3">
            <a:extLst>
              <a:ext uri="{FF2B5EF4-FFF2-40B4-BE49-F238E27FC236}">
                <a16:creationId xmlns:a16="http://schemas.microsoft.com/office/drawing/2014/main" id="{B4E20BDB-C510-0342-3FA9-C5276793D6AC}"/>
              </a:ext>
            </a:extLst>
          </p:cNvPr>
          <p:cNvSpPr txBox="1"/>
          <p:nvPr/>
        </p:nvSpPr>
        <p:spPr>
          <a:xfrm>
            <a:off x="1082587" y="828549"/>
            <a:ext cx="7416069" cy="400110"/>
          </a:xfrm>
          <a:prstGeom prst="rect">
            <a:avLst/>
          </a:prstGeom>
          <a:noFill/>
        </p:spPr>
        <p:txBody>
          <a:bodyPr wrap="none" rtlCol="0">
            <a:spAutoFit/>
          </a:bodyPr>
          <a:lstStyle/>
          <a:p>
            <a:r>
              <a:rPr lang="fr-FR" sz="2000" b="1" dirty="0">
                <a:latin typeface="Malayalam MN" pitchFamily="2" charset="0"/>
                <a:cs typeface="Malayalam MN" pitchFamily="2" charset="0"/>
              </a:rPr>
              <a:t>Référencement APA (American </a:t>
            </a:r>
            <a:r>
              <a:rPr lang="fr-FR" sz="2000" b="1" dirty="0" err="1">
                <a:latin typeface="Malayalam MN" pitchFamily="2" charset="0"/>
                <a:cs typeface="Malayalam MN" pitchFamily="2" charset="0"/>
              </a:rPr>
              <a:t>Psychological</a:t>
            </a:r>
            <a:r>
              <a:rPr lang="fr-FR" sz="2000" b="1" dirty="0">
                <a:latin typeface="Malayalam MN" pitchFamily="2" charset="0"/>
                <a:cs typeface="Malayalam MN" pitchFamily="2" charset="0"/>
              </a:rPr>
              <a:t> Association) </a:t>
            </a:r>
          </a:p>
        </p:txBody>
      </p:sp>
      <p:sp>
        <p:nvSpPr>
          <p:cNvPr id="6" name="ZoneTexte 5">
            <a:extLst>
              <a:ext uri="{FF2B5EF4-FFF2-40B4-BE49-F238E27FC236}">
                <a16:creationId xmlns:a16="http://schemas.microsoft.com/office/drawing/2014/main" id="{503829B8-8FC2-DCA5-56CC-C5DEF7233ADD}"/>
              </a:ext>
            </a:extLst>
          </p:cNvPr>
          <p:cNvSpPr txBox="1"/>
          <p:nvPr/>
        </p:nvSpPr>
        <p:spPr>
          <a:xfrm>
            <a:off x="955588" y="6404518"/>
            <a:ext cx="9119287" cy="338554"/>
          </a:xfrm>
          <a:prstGeom prst="rect">
            <a:avLst/>
          </a:prstGeom>
          <a:noFill/>
        </p:spPr>
        <p:txBody>
          <a:bodyPr wrap="square" rtlCol="0">
            <a:spAutoFit/>
          </a:bodyPr>
          <a:lstStyle>
            <a:defPPr>
              <a:defRPr lang="fr-FR"/>
            </a:defPPr>
            <a:lvl1pPr>
              <a:defRPr>
                <a:latin typeface="Malayalam MN" pitchFamily="2" charset="0"/>
                <a:cs typeface="Malayalam MN" pitchFamily="2" charset="0"/>
              </a:defRPr>
            </a:lvl1pPr>
          </a:lstStyle>
          <a:p>
            <a:r>
              <a:rPr lang="fr-BE" sz="1600" dirty="0"/>
              <a:t>2023-2024 				Audrey Mertens</a:t>
            </a:r>
          </a:p>
        </p:txBody>
      </p:sp>
      <p:sp>
        <p:nvSpPr>
          <p:cNvPr id="9" name="ZoneTexte 8">
            <a:extLst>
              <a:ext uri="{FF2B5EF4-FFF2-40B4-BE49-F238E27FC236}">
                <a16:creationId xmlns:a16="http://schemas.microsoft.com/office/drawing/2014/main" id="{9FC98D6F-524B-20C9-FA65-4E625B795E98}"/>
              </a:ext>
            </a:extLst>
          </p:cNvPr>
          <p:cNvSpPr txBox="1"/>
          <p:nvPr/>
        </p:nvSpPr>
        <p:spPr>
          <a:xfrm>
            <a:off x="955588" y="6069791"/>
            <a:ext cx="9245600" cy="276999"/>
          </a:xfrm>
          <a:prstGeom prst="rect">
            <a:avLst/>
          </a:prstGeom>
          <a:noFill/>
        </p:spPr>
        <p:txBody>
          <a:bodyPr wrap="square">
            <a:spAutoFit/>
          </a:bodyPr>
          <a:lstStyle/>
          <a:p>
            <a:r>
              <a:rPr lang="fr-BE" sz="1200" dirty="0" err="1">
                <a:latin typeface="Avenir Book" panose="02000503020000020003" pitchFamily="2" charset="0"/>
              </a:rPr>
              <a:t>Scribbr</a:t>
            </a:r>
            <a:r>
              <a:rPr lang="fr-BE" sz="1200" dirty="0">
                <a:latin typeface="Avenir Book" panose="02000503020000020003" pitchFamily="2" charset="0"/>
              </a:rPr>
              <a:t>. (</a:t>
            </a:r>
            <a:r>
              <a:rPr lang="fr-BE" sz="1200" dirty="0" err="1">
                <a:latin typeface="Avenir Book" panose="02000503020000020003" pitchFamily="2" charset="0"/>
              </a:rPr>
              <a:t>n.d</a:t>
            </a:r>
            <a:r>
              <a:rPr lang="fr-BE" sz="1200" dirty="0">
                <a:latin typeface="Avenir Book" panose="02000503020000020003" pitchFamily="2" charset="0"/>
              </a:rPr>
              <a:t>.). Normes APA. Récupéré le 26/02/2024, sur </a:t>
            </a:r>
            <a:r>
              <a:rPr lang="fr-BE" sz="1200" dirty="0">
                <a:latin typeface="Avenir Book" panose="02000503020000020003" pitchFamily="2" charset="0"/>
                <a:hlinkClick r:id="rId2"/>
              </a:rPr>
              <a:t>https://www.scribbr.fr/category/normes-apa/</a:t>
            </a:r>
            <a:endParaRPr lang="fr-FR" sz="1200" dirty="0">
              <a:latin typeface="Avenir Book" panose="02000503020000020003" pitchFamily="2" charset="0"/>
            </a:endParaRPr>
          </a:p>
        </p:txBody>
      </p:sp>
    </p:spTree>
    <p:extLst>
      <p:ext uri="{BB962C8B-B14F-4D97-AF65-F5344CB8AC3E}">
        <p14:creationId xmlns:p14="http://schemas.microsoft.com/office/powerpoint/2010/main" val="3057056520"/>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9172</TotalTime>
  <Words>4702</Words>
  <Application>Microsoft Macintosh PowerPoint</Application>
  <PresentationFormat>Grand écran</PresentationFormat>
  <Paragraphs>404</Paragraphs>
  <Slides>35</Slides>
  <Notes>27</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35</vt:i4>
      </vt:variant>
    </vt:vector>
  </HeadingPairs>
  <TitlesOfParts>
    <vt:vector size="42" baseType="lpstr">
      <vt:lpstr>Arial</vt:lpstr>
      <vt:lpstr>Avenir Book</vt:lpstr>
      <vt:lpstr>Avenir Heavy</vt:lpstr>
      <vt:lpstr>Calibri</vt:lpstr>
      <vt:lpstr>Calibri Light</vt:lpstr>
      <vt:lpstr>Malayalam MN</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Audrey Mertens</dc:creator>
  <cp:lastModifiedBy>Audrey Mertens</cp:lastModifiedBy>
  <cp:revision>57</cp:revision>
  <dcterms:created xsi:type="dcterms:W3CDTF">2024-02-19T16:35:19Z</dcterms:created>
  <dcterms:modified xsi:type="dcterms:W3CDTF">2024-02-29T23:06:02Z</dcterms:modified>
</cp:coreProperties>
</file>