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4" r:id="rId2"/>
    <p:sldId id="489" r:id="rId3"/>
    <p:sldId id="534" r:id="rId4"/>
    <p:sldId id="496" r:id="rId5"/>
    <p:sldId id="501" r:id="rId6"/>
    <p:sldId id="549" r:id="rId7"/>
    <p:sldId id="560" r:id="rId8"/>
    <p:sldId id="559" r:id="rId9"/>
    <p:sldId id="508" r:id="rId10"/>
    <p:sldId id="536" r:id="rId11"/>
    <p:sldId id="550" r:id="rId12"/>
    <p:sldId id="561" r:id="rId13"/>
    <p:sldId id="531" r:id="rId14"/>
    <p:sldId id="532" r:id="rId15"/>
    <p:sldId id="533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g Hangbiao" initials="SH" lastIdx="1" clrIdx="0">
    <p:extLst>
      <p:ext uri="{19B8F6BF-5375-455C-9EA6-DF929625EA0E}">
        <p15:presenceInfo xmlns:p15="http://schemas.microsoft.com/office/powerpoint/2012/main" userId="22d957747e6bf298" providerId="Windows Live"/>
      </p:ext>
    </p:extLst>
  </p:cmAuthor>
  <p:cmAuthor id="2" name="Dizier Arnaud" initials="DA" lastIdx="14" clrIdx="1">
    <p:extLst>
      <p:ext uri="{19B8F6BF-5375-455C-9EA6-DF929625EA0E}">
        <p15:presenceInfo xmlns:p15="http://schemas.microsoft.com/office/powerpoint/2012/main" userId="S-1-5-21-2143564435-1125984783-857296014-29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5"/>
    <a:srgbClr val="EDB120"/>
    <a:srgbClr val="2E5587"/>
    <a:srgbClr val="D84D11"/>
    <a:srgbClr val="00BEBE"/>
    <a:srgbClr val="74AA2B"/>
    <a:srgbClr val="7E2F8E"/>
    <a:srgbClr val="D95319"/>
    <a:srgbClr val="00548A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360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Bjorn%20Schoukens%20school\Master%202\Thesis\Results%20LAGAMINE\Results%20No%20hardening%20model\Stress%20evolution%20Heating%20case%202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Bjorn%20Schoukens%20school\Master%202\Thesis\Results%20LAGAMINE\Results%20No%20hardening%20model\Stress%20evolution%20Pressurization%20case%202%20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Bjorn%20Schoukens%20school\Master%202\Thesis\Results%20LAGAMINE\Results%20No%20hardening%20model\Stress%20evolution%20Heating%20case%202.xlsm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58851411853"/>
          <c:y val="4.2396160444234034E-2"/>
          <c:w val="0.84570815215605522"/>
          <c:h val="0.72955469952230856"/>
        </c:manualLayout>
      </c:layout>
      <c:scatterChart>
        <c:scatterStyle val="lineMarker"/>
        <c:varyColors val="0"/>
        <c:ser>
          <c:idx val="0"/>
          <c:order val="0"/>
          <c:tx>
            <c:v>Pore water pressure 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1593</c:v>
              </c:pt>
            </c:numLit>
          </c:xVal>
          <c:yVal>
            <c:numLit>
              <c:formatCode>General</c:formatCode>
              <c:ptCount val="3"/>
              <c:pt idx="0">
                <c:v>2.25</c:v>
              </c:pt>
              <c:pt idx="1">
                <c:v>0.1</c:v>
              </c:pt>
              <c:pt idx="2">
                <c:v>0.1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8AF9-4061-86DF-7538CCE86796}"/>
            </c:ext>
          </c:extLst>
        </c:ser>
        <c:ser>
          <c:idx val="1"/>
          <c:order val="1"/>
          <c:tx>
            <c:v>Mechanical vertical stress</c:v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1593</c:v>
              </c:pt>
            </c:numLit>
          </c:xVal>
          <c:yVal>
            <c:numLit>
              <c:formatCode>General</c:formatCode>
              <c:ptCount val="3"/>
              <c:pt idx="0">
                <c:v>4.5</c:v>
              </c:pt>
              <c:pt idx="1">
                <c:v>0.1</c:v>
              </c:pt>
              <c:pt idx="2">
                <c:v>0.1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8AF9-4061-86DF-7538CCE86796}"/>
            </c:ext>
          </c:extLst>
        </c:ser>
        <c:ser>
          <c:idx val="2"/>
          <c:order val="2"/>
          <c:tx>
            <c:v>Mechanical horizontal stress</c:v>
          </c:tx>
          <c:spPr>
            <a:ln w="19050" cap="rnd">
              <a:solidFill>
                <a:schemeClr val="accent4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1593</c:v>
              </c:pt>
            </c:numLit>
          </c:xVal>
          <c:yVal>
            <c:numLit>
              <c:formatCode>General</c:formatCode>
              <c:ptCount val="3"/>
              <c:pt idx="0">
                <c:v>3.8250000000000002</c:v>
              </c:pt>
              <c:pt idx="1">
                <c:v>0.1</c:v>
              </c:pt>
              <c:pt idx="2">
                <c:v>0.1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8AF9-4061-86DF-7538CCE86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671999"/>
        <c:axId val="1871694223"/>
      </c:scatterChart>
      <c:valAx>
        <c:axId val="1519671999"/>
        <c:scaling>
          <c:orientation val="minMax"/>
          <c:max val="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 sz="1600" dirty="0">
                    <a:solidFill>
                      <a:sysClr val="windowText" lastClr="000000"/>
                    </a:solidFill>
                  </a:rPr>
                  <a:t>Time</a:t>
                </a:r>
                <a:r>
                  <a:rPr lang="nl-BE" sz="1600" baseline="0" dirty="0">
                    <a:solidFill>
                      <a:sysClr val="windowText" lastClr="000000"/>
                    </a:solidFill>
                  </a:rPr>
                  <a:t> [Days of </a:t>
                </a:r>
                <a:r>
                  <a:rPr lang="nl-BE" sz="1600" baseline="0" dirty="0" err="1">
                    <a:solidFill>
                      <a:sysClr val="windowText" lastClr="000000"/>
                    </a:solidFill>
                  </a:rPr>
                  <a:t>construction</a:t>
                </a:r>
                <a:r>
                  <a:rPr lang="nl-BE" sz="1600" baseline="0" dirty="0">
                    <a:solidFill>
                      <a:sysClr val="windowText" lastClr="000000"/>
                    </a:solidFill>
                  </a:rPr>
                  <a:t> PG]</a:t>
                </a:r>
                <a:endParaRPr lang="nl-BE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995524780974413"/>
              <c:y val="0.892536430615936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694223"/>
        <c:crosses val="autoZero"/>
        <c:crossBetween val="midCat"/>
      </c:valAx>
      <c:valAx>
        <c:axId val="1871694223"/>
        <c:scaling>
          <c:orientation val="minMax"/>
          <c:max val="4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 sz="1600" baseline="0">
                    <a:solidFill>
                      <a:sysClr val="windowText" lastClr="000000"/>
                    </a:solidFill>
                  </a:rPr>
                  <a:t>Pressure [MPa]</a:t>
                </a:r>
                <a:endParaRPr lang="nl-BE" sz="16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97518824456778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6719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199043171265486"/>
          <c:y val="5.5524242416912006E-2"/>
          <c:w val="0.51346946213424649"/>
          <c:h val="0.23065519027656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0920634920634"/>
          <c:y val="0.2075247473206063"/>
          <c:w val="0.81938619047619043"/>
          <c:h val="0.6177947053904985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69-4748-96E4-7D56E37FB800}"/>
              </c:ext>
            </c:extLst>
          </c:dPt>
          <c:xVal>
            <c:numRef>
              <c:f>'Evolution boundary conditions'!$C$5:$C$13</c:f>
              <c:numCache>
                <c:formatCode>0.00000E+00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18</c:v>
                </c:pt>
                <c:pt idx="3">
                  <c:v>25</c:v>
                </c:pt>
                <c:pt idx="4">
                  <c:v>42</c:v>
                </c:pt>
                <c:pt idx="5">
                  <c:v>46</c:v>
                </c:pt>
                <c:pt idx="6">
                  <c:v>86</c:v>
                </c:pt>
                <c:pt idx="7">
                  <c:v>94</c:v>
                </c:pt>
                <c:pt idx="8">
                  <c:v>973</c:v>
                </c:pt>
              </c:numCache>
            </c:numRef>
          </c:xVal>
          <c:yVal>
            <c:numRef>
              <c:f>'Evolution boundary conditions'!$D$5:$D$13</c:f>
              <c:numCache>
                <c:formatCode>General</c:formatCode>
                <c:ptCount val="9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  <c:pt idx="4">
                  <c:v>0.3</c:v>
                </c:pt>
                <c:pt idx="5">
                  <c:v>0.4</c:v>
                </c:pt>
                <c:pt idx="6">
                  <c:v>0.4</c:v>
                </c:pt>
                <c:pt idx="7">
                  <c:v>0.5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669-4748-96E4-7D56E37FB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671999"/>
        <c:axId val="1871694223"/>
      </c:scatterChart>
      <c:valAx>
        <c:axId val="1519671999"/>
        <c:scaling>
          <c:orientation val="minMax"/>
          <c:max val="973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 sz="1400" dirty="0">
                    <a:solidFill>
                      <a:sysClr val="windowText" lastClr="000000"/>
                    </a:solidFill>
                  </a:rPr>
                  <a:t>Time</a:t>
                </a:r>
                <a:r>
                  <a:rPr lang="nl-BE" sz="1400" baseline="0" dirty="0">
                    <a:solidFill>
                      <a:sysClr val="windowText" lastClr="000000"/>
                    </a:solidFill>
                  </a:rPr>
                  <a:t> [Days of </a:t>
                </a:r>
                <a:r>
                  <a:rPr lang="nl-BE" sz="1400" baseline="0" dirty="0" err="1">
                    <a:solidFill>
                      <a:sysClr val="windowText" lastClr="000000"/>
                    </a:solidFill>
                  </a:rPr>
                  <a:t>pressurization</a:t>
                </a:r>
                <a:r>
                  <a:rPr lang="nl-BE" sz="1400" baseline="0" dirty="0">
                    <a:solidFill>
                      <a:sysClr val="windowText" lastClr="000000"/>
                    </a:solidFill>
                  </a:rPr>
                  <a:t>]</a:t>
                </a:r>
                <a:endParaRPr lang="nl-BE" sz="14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601492063492061"/>
              <c:y val="0.92683512454069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694223"/>
        <c:crosses val="autoZero"/>
        <c:crossBetween val="midCat"/>
      </c:valAx>
      <c:valAx>
        <c:axId val="1871694223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 sz="1400">
                    <a:solidFill>
                      <a:sysClr val="windowText" lastClr="000000"/>
                    </a:solidFill>
                  </a:rPr>
                  <a:t>Pore</a:t>
                </a:r>
                <a:r>
                  <a:rPr lang="nl-BE" sz="1400" baseline="0">
                    <a:solidFill>
                      <a:sysClr val="windowText" lastClr="000000"/>
                    </a:solidFill>
                  </a:rPr>
                  <a:t> water pressure P</a:t>
                </a:r>
                <a:r>
                  <a:rPr lang="nl-BE" sz="1400" baseline="-25000">
                    <a:solidFill>
                      <a:sysClr val="windowText" lastClr="000000"/>
                    </a:solidFill>
                  </a:rPr>
                  <a:t>w</a:t>
                </a:r>
                <a:r>
                  <a:rPr lang="nl-BE" sz="1400" baseline="0">
                    <a:solidFill>
                      <a:sysClr val="windowText" lastClr="000000"/>
                    </a:solidFill>
                  </a:rPr>
                  <a:t> in PG [MPa]</a:t>
                </a:r>
                <a:endParaRPr lang="nl-BE" sz="14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303174603174606E-2"/>
              <c:y val="0.161516785696934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6719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839799300757"/>
          <c:y val="1.1480021750407491E-2"/>
          <c:w val="0.66816403933831814"/>
          <c:h val="0.74082852650838205"/>
        </c:manualLayout>
      </c:layout>
      <c:scatterChart>
        <c:scatterStyle val="lineMarker"/>
        <c:varyColors val="0"/>
        <c:ser>
          <c:idx val="0"/>
          <c:order val="0"/>
          <c:tx>
            <c:v>Pore water pressure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'Evolution boundary conditions'!$C$14:$C$34</c:f>
              <c:numCache>
                <c:formatCode>0</c:formatCode>
                <c:ptCount val="21"/>
                <c:pt idx="0">
                  <c:v>0</c:v>
                </c:pt>
                <c:pt idx="1">
                  <c:v>4</c:v>
                </c:pt>
                <c:pt idx="2">
                  <c:v>11</c:v>
                </c:pt>
                <c:pt idx="3">
                  <c:v>24</c:v>
                </c:pt>
                <c:pt idx="4">
                  <c:v>32</c:v>
                </c:pt>
                <c:pt idx="5">
                  <c:v>43</c:v>
                </c:pt>
                <c:pt idx="6">
                  <c:v>65</c:v>
                </c:pt>
                <c:pt idx="7">
                  <c:v>67</c:v>
                </c:pt>
                <c:pt idx="8">
                  <c:v>79</c:v>
                </c:pt>
                <c:pt idx="9">
                  <c:v>120</c:v>
                </c:pt>
                <c:pt idx="10">
                  <c:v>124</c:v>
                </c:pt>
                <c:pt idx="11">
                  <c:v>133</c:v>
                </c:pt>
                <c:pt idx="12">
                  <c:v>198</c:v>
                </c:pt>
                <c:pt idx="13">
                  <c:v>287</c:v>
                </c:pt>
                <c:pt idx="14">
                  <c:v>296</c:v>
                </c:pt>
                <c:pt idx="15">
                  <c:v>352</c:v>
                </c:pt>
                <c:pt idx="16">
                  <c:v>479</c:v>
                </c:pt>
                <c:pt idx="17">
                  <c:v>585</c:v>
                </c:pt>
                <c:pt idx="18">
                  <c:v>1009</c:v>
                </c:pt>
                <c:pt idx="19">
                  <c:v>1478</c:v>
                </c:pt>
                <c:pt idx="20">
                  <c:v>3940</c:v>
                </c:pt>
              </c:numCache>
            </c:numRef>
          </c:xVal>
          <c:yVal>
            <c:numRef>
              <c:f>'Evolution boundary conditions'!$D$14:$D$34</c:f>
              <c:numCache>
                <c:formatCode>General</c:formatCode>
                <c:ptCount val="21"/>
                <c:pt idx="0">
                  <c:v>1</c:v>
                </c:pt>
                <c:pt idx="1">
                  <c:v>1.22</c:v>
                </c:pt>
                <c:pt idx="2">
                  <c:v>1.36</c:v>
                </c:pt>
                <c:pt idx="3">
                  <c:v>1.5</c:v>
                </c:pt>
                <c:pt idx="4">
                  <c:v>1.55</c:v>
                </c:pt>
                <c:pt idx="5">
                  <c:v>1.62</c:v>
                </c:pt>
                <c:pt idx="6">
                  <c:v>1.72</c:v>
                </c:pt>
                <c:pt idx="7">
                  <c:v>1.85</c:v>
                </c:pt>
                <c:pt idx="8">
                  <c:v>2</c:v>
                </c:pt>
                <c:pt idx="9">
                  <c:v>2.1800000000000002</c:v>
                </c:pt>
                <c:pt idx="10">
                  <c:v>2.37</c:v>
                </c:pt>
                <c:pt idx="11">
                  <c:v>2.44</c:v>
                </c:pt>
                <c:pt idx="12">
                  <c:v>2.66</c:v>
                </c:pt>
                <c:pt idx="13">
                  <c:v>2.89</c:v>
                </c:pt>
                <c:pt idx="14">
                  <c:v>2.82</c:v>
                </c:pt>
                <c:pt idx="15">
                  <c:v>2.78</c:v>
                </c:pt>
                <c:pt idx="16">
                  <c:v>2.78</c:v>
                </c:pt>
                <c:pt idx="17">
                  <c:v>2.8</c:v>
                </c:pt>
                <c:pt idx="18">
                  <c:v>2.81</c:v>
                </c:pt>
                <c:pt idx="19">
                  <c:v>2.79</c:v>
                </c:pt>
                <c:pt idx="20">
                  <c:v>2.79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DC-442F-B899-FDDF841F8C8B}"/>
            </c:ext>
          </c:extLst>
        </c:ser>
        <c:ser>
          <c:idx val="1"/>
          <c:order val="2"/>
          <c:spPr>
            <a:ln w="127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287</c:v>
              </c:pt>
              <c:pt idx="1">
                <c:v>287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96DC-442F-B899-FDDF841F8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671999"/>
        <c:axId val="1871694223"/>
      </c:scatterChart>
      <c:scatterChart>
        <c:scatterStyle val="lineMarker"/>
        <c:varyColors val="0"/>
        <c:ser>
          <c:idx val="6"/>
          <c:order val="1"/>
          <c:tx>
            <c:v>Temperature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'Evolution boundary conditions'!$H$5:$H$69</c:f>
              <c:numCache>
                <c:formatCode>0</c:formatCode>
                <c:ptCount val="6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20</c:v>
                </c:pt>
                <c:pt idx="11">
                  <c:v>23</c:v>
                </c:pt>
                <c:pt idx="12">
                  <c:v>26</c:v>
                </c:pt>
                <c:pt idx="13">
                  <c:v>29</c:v>
                </c:pt>
                <c:pt idx="14">
                  <c:v>33</c:v>
                </c:pt>
                <c:pt idx="15">
                  <c:v>37</c:v>
                </c:pt>
                <c:pt idx="16">
                  <c:v>41</c:v>
                </c:pt>
                <c:pt idx="17">
                  <c:v>45</c:v>
                </c:pt>
                <c:pt idx="18">
                  <c:v>51</c:v>
                </c:pt>
                <c:pt idx="19">
                  <c:v>56</c:v>
                </c:pt>
                <c:pt idx="20">
                  <c:v>62</c:v>
                </c:pt>
                <c:pt idx="21">
                  <c:v>66</c:v>
                </c:pt>
                <c:pt idx="22">
                  <c:v>68</c:v>
                </c:pt>
                <c:pt idx="23">
                  <c:v>71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83</c:v>
                </c:pt>
                <c:pt idx="28">
                  <c:v>87</c:v>
                </c:pt>
                <c:pt idx="29">
                  <c:v>91</c:v>
                </c:pt>
                <c:pt idx="30">
                  <c:v>95</c:v>
                </c:pt>
                <c:pt idx="31">
                  <c:v>100</c:v>
                </c:pt>
                <c:pt idx="32">
                  <c:v>105</c:v>
                </c:pt>
                <c:pt idx="33">
                  <c:v>110</c:v>
                </c:pt>
                <c:pt idx="34">
                  <c:v>116</c:v>
                </c:pt>
                <c:pt idx="35">
                  <c:v>121</c:v>
                </c:pt>
                <c:pt idx="36">
                  <c:v>123</c:v>
                </c:pt>
                <c:pt idx="37">
                  <c:v>125</c:v>
                </c:pt>
                <c:pt idx="38">
                  <c:v>128</c:v>
                </c:pt>
                <c:pt idx="39">
                  <c:v>131</c:v>
                </c:pt>
                <c:pt idx="40">
                  <c:v>134</c:v>
                </c:pt>
                <c:pt idx="41">
                  <c:v>137</c:v>
                </c:pt>
                <c:pt idx="42">
                  <c:v>141</c:v>
                </c:pt>
                <c:pt idx="43">
                  <c:v>145</c:v>
                </c:pt>
                <c:pt idx="44">
                  <c:v>149</c:v>
                </c:pt>
                <c:pt idx="45">
                  <c:v>153</c:v>
                </c:pt>
                <c:pt idx="46">
                  <c:v>158</c:v>
                </c:pt>
                <c:pt idx="47">
                  <c:v>163</c:v>
                </c:pt>
                <c:pt idx="48">
                  <c:v>169</c:v>
                </c:pt>
                <c:pt idx="49">
                  <c:v>174</c:v>
                </c:pt>
                <c:pt idx="50">
                  <c:v>180</c:v>
                </c:pt>
                <c:pt idx="51">
                  <c:v>187</c:v>
                </c:pt>
                <c:pt idx="52">
                  <c:v>193</c:v>
                </c:pt>
                <c:pt idx="53">
                  <c:v>201</c:v>
                </c:pt>
                <c:pt idx="54">
                  <c:v>208</c:v>
                </c:pt>
                <c:pt idx="55">
                  <c:v>216</c:v>
                </c:pt>
                <c:pt idx="56">
                  <c:v>225</c:v>
                </c:pt>
                <c:pt idx="57">
                  <c:v>234</c:v>
                </c:pt>
                <c:pt idx="58">
                  <c:v>244</c:v>
                </c:pt>
                <c:pt idx="59">
                  <c:v>254</c:v>
                </c:pt>
                <c:pt idx="60">
                  <c:v>266</c:v>
                </c:pt>
                <c:pt idx="61">
                  <c:v>277</c:v>
                </c:pt>
                <c:pt idx="62">
                  <c:v>282</c:v>
                </c:pt>
                <c:pt idx="63">
                  <c:v>287</c:v>
                </c:pt>
                <c:pt idx="64">
                  <c:v>3940</c:v>
                </c:pt>
              </c:numCache>
            </c:numRef>
          </c:xVal>
          <c:yVal>
            <c:numRef>
              <c:f>'Evolution boundary conditions'!$I$5:$I$69</c:f>
              <c:numCache>
                <c:formatCode>General</c:formatCode>
                <c:ptCount val="65"/>
                <c:pt idx="0">
                  <c:v>16.5</c:v>
                </c:pt>
                <c:pt idx="1">
                  <c:v>18.5</c:v>
                </c:pt>
                <c:pt idx="2" formatCode="0.0">
                  <c:v>20</c:v>
                </c:pt>
                <c:pt idx="3" formatCode="0.0">
                  <c:v>21</c:v>
                </c:pt>
                <c:pt idx="4" formatCode="0.0">
                  <c:v>22</c:v>
                </c:pt>
                <c:pt idx="5" formatCode="0.0">
                  <c:v>23</c:v>
                </c:pt>
                <c:pt idx="6" formatCode="0.0">
                  <c:v>24</c:v>
                </c:pt>
                <c:pt idx="7" formatCode="0.0">
                  <c:v>25</c:v>
                </c:pt>
                <c:pt idx="8" formatCode="0.0">
                  <c:v>26</c:v>
                </c:pt>
                <c:pt idx="9" formatCode="0.0">
                  <c:v>27</c:v>
                </c:pt>
                <c:pt idx="10" formatCode="0.0">
                  <c:v>28</c:v>
                </c:pt>
                <c:pt idx="11" formatCode="0.0">
                  <c:v>29</c:v>
                </c:pt>
                <c:pt idx="12" formatCode="0.0">
                  <c:v>30</c:v>
                </c:pt>
                <c:pt idx="13" formatCode="0.0">
                  <c:v>31</c:v>
                </c:pt>
                <c:pt idx="14" formatCode="0.0">
                  <c:v>32</c:v>
                </c:pt>
                <c:pt idx="15" formatCode="0.0">
                  <c:v>33</c:v>
                </c:pt>
                <c:pt idx="16" formatCode="0.0">
                  <c:v>34</c:v>
                </c:pt>
                <c:pt idx="17" formatCode="0.0">
                  <c:v>35</c:v>
                </c:pt>
                <c:pt idx="18" formatCode="0.0">
                  <c:v>36</c:v>
                </c:pt>
                <c:pt idx="19" formatCode="0.0">
                  <c:v>37</c:v>
                </c:pt>
                <c:pt idx="20" formatCode="0.0">
                  <c:v>38</c:v>
                </c:pt>
                <c:pt idx="21" formatCode="0.0">
                  <c:v>39</c:v>
                </c:pt>
                <c:pt idx="22" formatCode="0.0">
                  <c:v>40</c:v>
                </c:pt>
                <c:pt idx="23" formatCode="0.0">
                  <c:v>41</c:v>
                </c:pt>
                <c:pt idx="24" formatCode="0.0">
                  <c:v>42</c:v>
                </c:pt>
                <c:pt idx="25" formatCode="0.0">
                  <c:v>43</c:v>
                </c:pt>
                <c:pt idx="26" formatCode="0.0">
                  <c:v>44</c:v>
                </c:pt>
                <c:pt idx="27" formatCode="0.0">
                  <c:v>45</c:v>
                </c:pt>
                <c:pt idx="28" formatCode="0.0">
                  <c:v>46</c:v>
                </c:pt>
                <c:pt idx="29" formatCode="0.0">
                  <c:v>47</c:v>
                </c:pt>
                <c:pt idx="30" formatCode="0.0">
                  <c:v>48</c:v>
                </c:pt>
                <c:pt idx="31" formatCode="0.0">
                  <c:v>49</c:v>
                </c:pt>
                <c:pt idx="32" formatCode="0.0">
                  <c:v>50</c:v>
                </c:pt>
                <c:pt idx="33" formatCode="0.0">
                  <c:v>51</c:v>
                </c:pt>
                <c:pt idx="34" formatCode="0.0">
                  <c:v>52</c:v>
                </c:pt>
                <c:pt idx="35" formatCode="0.0">
                  <c:v>53</c:v>
                </c:pt>
                <c:pt idx="36" formatCode="0.0">
                  <c:v>54</c:v>
                </c:pt>
                <c:pt idx="37" formatCode="0.0">
                  <c:v>55</c:v>
                </c:pt>
                <c:pt idx="38" formatCode="0.0">
                  <c:v>56</c:v>
                </c:pt>
                <c:pt idx="39" formatCode="0.0">
                  <c:v>57</c:v>
                </c:pt>
                <c:pt idx="40" formatCode="0.0">
                  <c:v>58</c:v>
                </c:pt>
                <c:pt idx="41" formatCode="0.0">
                  <c:v>59</c:v>
                </c:pt>
                <c:pt idx="42" formatCode="0.0">
                  <c:v>60</c:v>
                </c:pt>
                <c:pt idx="43" formatCode="0.0">
                  <c:v>61</c:v>
                </c:pt>
                <c:pt idx="44" formatCode="0.0">
                  <c:v>62</c:v>
                </c:pt>
                <c:pt idx="45" formatCode="0.0">
                  <c:v>63</c:v>
                </c:pt>
                <c:pt idx="46" formatCode="0.0">
                  <c:v>64</c:v>
                </c:pt>
                <c:pt idx="47" formatCode="0.0">
                  <c:v>65</c:v>
                </c:pt>
                <c:pt idx="48" formatCode="0.0">
                  <c:v>66</c:v>
                </c:pt>
                <c:pt idx="49" formatCode="0.0">
                  <c:v>67</c:v>
                </c:pt>
                <c:pt idx="50" formatCode="0.0">
                  <c:v>68</c:v>
                </c:pt>
                <c:pt idx="51" formatCode="0.0">
                  <c:v>69</c:v>
                </c:pt>
                <c:pt idx="52" formatCode="0.0">
                  <c:v>70</c:v>
                </c:pt>
                <c:pt idx="53" formatCode="0.0">
                  <c:v>71</c:v>
                </c:pt>
                <c:pt idx="54" formatCode="0.0">
                  <c:v>72</c:v>
                </c:pt>
                <c:pt idx="55" formatCode="0.0">
                  <c:v>73</c:v>
                </c:pt>
                <c:pt idx="56" formatCode="0.0">
                  <c:v>74</c:v>
                </c:pt>
                <c:pt idx="57" formatCode="0.0">
                  <c:v>75</c:v>
                </c:pt>
                <c:pt idx="58" formatCode="0.0">
                  <c:v>76</c:v>
                </c:pt>
                <c:pt idx="59" formatCode="0.0">
                  <c:v>77</c:v>
                </c:pt>
                <c:pt idx="60" formatCode="0.0">
                  <c:v>78</c:v>
                </c:pt>
                <c:pt idx="61" formatCode="0.0">
                  <c:v>79</c:v>
                </c:pt>
                <c:pt idx="62" formatCode="0.0">
                  <c:v>79.5</c:v>
                </c:pt>
                <c:pt idx="63" formatCode="0.0">
                  <c:v>80</c:v>
                </c:pt>
                <c:pt idx="64" formatCode="0.0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DC-442F-B899-FDDF841F8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5315567"/>
        <c:axId val="1965323887"/>
      </c:scatterChart>
      <c:valAx>
        <c:axId val="1519671999"/>
        <c:scaling>
          <c:orientation val="minMax"/>
          <c:max val="12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 sz="1400" dirty="0">
                    <a:solidFill>
                      <a:sysClr val="windowText" lastClr="000000"/>
                    </a:solidFill>
                  </a:rPr>
                  <a:t>Time</a:t>
                </a:r>
                <a:r>
                  <a:rPr lang="nl-BE" sz="1400" baseline="0" dirty="0">
                    <a:solidFill>
                      <a:sysClr val="windowText" lastClr="000000"/>
                    </a:solidFill>
                  </a:rPr>
                  <a:t> [Days of </a:t>
                </a:r>
                <a:r>
                  <a:rPr lang="nl-BE" sz="1400" baseline="0" dirty="0" err="1">
                    <a:solidFill>
                      <a:sysClr val="windowText" lastClr="000000"/>
                    </a:solidFill>
                  </a:rPr>
                  <a:t>heating</a:t>
                </a:r>
                <a:r>
                  <a:rPr lang="nl-BE" sz="1400" baseline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nl-BE" sz="1400" baseline="0" dirty="0" err="1">
                    <a:solidFill>
                      <a:sysClr val="windowText" lastClr="000000"/>
                    </a:solidFill>
                  </a:rPr>
                  <a:t>phase</a:t>
                </a:r>
                <a:r>
                  <a:rPr lang="nl-BE" sz="1400" baseline="0" dirty="0">
                    <a:solidFill>
                      <a:sysClr val="windowText" lastClr="000000"/>
                    </a:solidFill>
                  </a:rPr>
                  <a:t>]</a:t>
                </a:r>
                <a:endParaRPr lang="nl-BE" sz="14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778428571428572"/>
              <c:y val="0.91620686274509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694223"/>
        <c:crosses val="autoZero"/>
        <c:crossBetween val="midCat"/>
      </c:valAx>
      <c:valAx>
        <c:axId val="1871694223"/>
        <c:scaling>
          <c:orientation val="minMax"/>
          <c:max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 sz="1400">
                    <a:solidFill>
                      <a:schemeClr val="accent1"/>
                    </a:solidFill>
                  </a:rPr>
                  <a:t>Pore</a:t>
                </a:r>
                <a:r>
                  <a:rPr lang="nl-BE" sz="1400" baseline="0">
                    <a:solidFill>
                      <a:schemeClr val="accent1"/>
                    </a:solidFill>
                  </a:rPr>
                  <a:t> water pressure P</a:t>
                </a:r>
                <a:r>
                  <a:rPr lang="nl-BE" sz="1400" baseline="-25000">
                    <a:solidFill>
                      <a:schemeClr val="accent1"/>
                    </a:solidFill>
                  </a:rPr>
                  <a:t>w</a:t>
                </a:r>
                <a:r>
                  <a:rPr lang="nl-BE" sz="1400" baseline="0">
                    <a:solidFill>
                      <a:schemeClr val="accent1"/>
                    </a:solidFill>
                  </a:rPr>
                  <a:t> in PG [MPa]</a:t>
                </a:r>
                <a:endParaRPr lang="nl-BE" sz="140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8.1357981421438345E-3"/>
              <c:y val="7.83137254901960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671999"/>
        <c:crosses val="autoZero"/>
        <c:crossBetween val="midCat"/>
      </c:valAx>
      <c:valAx>
        <c:axId val="196532388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 sz="1400">
                    <a:solidFill>
                      <a:srgbClr val="C00000"/>
                    </a:solidFill>
                  </a:rPr>
                  <a:t>Temperature</a:t>
                </a:r>
                <a:r>
                  <a:rPr lang="nl-BE" sz="1400" baseline="0">
                    <a:solidFill>
                      <a:srgbClr val="C00000"/>
                    </a:solidFill>
                  </a:rPr>
                  <a:t> extrados concrete lining [°C]</a:t>
                </a:r>
                <a:endParaRPr lang="nl-BE" sz="140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1151151181435874"/>
              <c:y val="0.103249346405228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315567"/>
        <c:crosses val="max"/>
        <c:crossBetween val="midCat"/>
      </c:valAx>
      <c:valAx>
        <c:axId val="1965315567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965323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9161755362599452"/>
          <c:y val="0.60803527626374809"/>
          <c:w val="0.36184794118536895"/>
          <c:h val="0.14745034635364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15T10:14:26.601" idx="14">
    <p:pos x="1770" y="2910"/>
    <p:text>I have added the two reports written by EURIDICE on the test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0.51494</cdr:x>
      <cdr:y>0.42204</cdr:y>
    </cdr:from>
    <cdr:to>
      <cdr:x>0.75626</cdr:x>
      <cdr:y>0.51616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81FAD53D-3B28-4B66-A2ED-01850C531A0C}"/>
            </a:ext>
          </a:extLst>
        </cdr:cNvPr>
        <cdr:cNvSpPr txBox="1"/>
      </cdr:nvSpPr>
      <cdr:spPr>
        <a:xfrm xmlns:a="http://schemas.openxmlformats.org/drawingml/2006/main">
          <a:off x="3512884" y="1291442"/>
          <a:ext cx="1646283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400" b="1" dirty="0" err="1">
              <a:solidFill>
                <a:schemeClr val="tx1"/>
              </a:solidFill>
            </a:rPr>
            <a:t>Stationary</a:t>
          </a:r>
          <a:r>
            <a:rPr lang="nl-BE" sz="1400" b="1" dirty="0">
              <a:solidFill>
                <a:schemeClr val="tx1"/>
              </a:solidFill>
            </a:rPr>
            <a:t> </a:t>
          </a:r>
          <a:r>
            <a:rPr lang="nl-BE" sz="1400" b="1" dirty="0" err="1">
              <a:solidFill>
                <a:schemeClr val="tx1"/>
              </a:solidFill>
            </a:rPr>
            <a:t>phase</a:t>
          </a:r>
          <a:endParaRPr lang="nl-BE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0.28124</cdr:x>
      <cdr:y>0.25501</cdr:y>
    </cdr:from>
    <cdr:to>
      <cdr:x>0.37502</cdr:x>
      <cdr:y>0.34913</cdr:y>
    </cdr:to>
    <cdr:sp macro="" textlink="">
      <cdr:nvSpPr>
        <cdr:cNvPr id="4" name="Tekstvak 1">
          <a:extLst xmlns:a="http://schemas.openxmlformats.org/drawingml/2006/main">
            <a:ext uri="{FF2B5EF4-FFF2-40B4-BE49-F238E27FC236}">
              <a16:creationId xmlns:a16="http://schemas.microsoft.com/office/drawing/2014/main" id="{A1527F46-64D8-4DAF-9260-0B4E7C6E2FA6}"/>
            </a:ext>
          </a:extLst>
        </cdr:cNvPr>
        <cdr:cNvSpPr txBox="1"/>
      </cdr:nvSpPr>
      <cdr:spPr>
        <a:xfrm xmlns:a="http://schemas.openxmlformats.org/drawingml/2006/main">
          <a:off x="1918591" y="780335"/>
          <a:ext cx="639763" cy="2880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400" b="1">
              <a:solidFill>
                <a:schemeClr val="tx1"/>
              </a:solidFill>
            </a:rPr>
            <a:t>80</a:t>
          </a:r>
          <a:r>
            <a:rPr lang="nl-BE" sz="1400" b="1" baseline="0">
              <a:solidFill>
                <a:schemeClr val="tx1"/>
              </a:solidFill>
            </a:rPr>
            <a:t> °C</a:t>
          </a:r>
          <a:endParaRPr lang="nl-BE" sz="14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0.17946</cdr:x>
      <cdr:y>0.55806</cdr:y>
    </cdr:from>
    <cdr:to>
      <cdr:x>0.31919</cdr:x>
      <cdr:y>0.71578</cdr:y>
    </cdr:to>
    <cdr:sp macro="" textlink="">
      <cdr:nvSpPr>
        <cdr:cNvPr id="5" name="Tekstvak 1">
          <a:extLst xmlns:a="http://schemas.openxmlformats.org/drawingml/2006/main">
            <a:ext uri="{FF2B5EF4-FFF2-40B4-BE49-F238E27FC236}">
              <a16:creationId xmlns:a16="http://schemas.microsoft.com/office/drawing/2014/main" id="{F4715EA2-8FB0-4B38-BB1C-C7FAD365A31D}"/>
            </a:ext>
          </a:extLst>
        </cdr:cNvPr>
        <cdr:cNvSpPr txBox="1"/>
      </cdr:nvSpPr>
      <cdr:spPr>
        <a:xfrm xmlns:a="http://schemas.openxmlformats.org/drawingml/2006/main">
          <a:off x="1224282" y="1734289"/>
          <a:ext cx="953231" cy="4901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400" b="1" dirty="0" err="1"/>
            <a:t>Start-up</a:t>
          </a:r>
          <a:r>
            <a:rPr lang="nl-BE" sz="1400" b="1" baseline="0" dirty="0"/>
            <a:t> </a:t>
          </a:r>
          <a:r>
            <a:rPr lang="nl-BE" sz="1400" b="1" baseline="0" dirty="0" err="1"/>
            <a:t>phase</a:t>
          </a:r>
          <a:endParaRPr lang="nl-BE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D7E0-53DB-4323-BF0B-A4DE004825B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02A0C-7EBD-4E3E-9685-63A10833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4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4BB6-E385-46D9-8B9F-31D2F31D0BB5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4A2E-27DE-4BFB-A77E-63F15795B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8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5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6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8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7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3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1676" y="3456000"/>
            <a:ext cx="8581004" cy="62945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1676" y="2879999"/>
            <a:ext cx="8557361" cy="64800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grpSp>
        <p:nvGrpSpPr>
          <p:cNvPr id="35" name="Groupe 34"/>
          <p:cNvGrpSpPr/>
          <p:nvPr userDrawn="1"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36" name="Groupe 35"/>
            <p:cNvGrpSpPr/>
            <p:nvPr/>
          </p:nvGrpSpPr>
          <p:grpSpPr>
            <a:xfrm>
              <a:off x="0" y="0"/>
              <a:ext cx="3981449" cy="4085455"/>
              <a:chOff x="0" y="0"/>
              <a:chExt cx="3981449" cy="4085455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0" y="0"/>
                <a:ext cx="3981449" cy="4085455"/>
                <a:chOff x="0" y="0"/>
                <a:chExt cx="3981449" cy="4085455"/>
              </a:xfrm>
              <a:solidFill>
                <a:srgbClr val="2E5587"/>
              </a:solidFill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0" y="0"/>
                  <a:ext cx="1801906" cy="18556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56932" y="485214"/>
                  <a:ext cx="3424517" cy="19103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358837" y="0"/>
                  <a:ext cx="532839" cy="4852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0" y="2395537"/>
                  <a:ext cx="556932" cy="5905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56931" y="2395537"/>
                  <a:ext cx="1801905" cy="168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1171574" y="1153649"/>
                <a:ext cx="1187261" cy="1222839"/>
                <a:chOff x="1171574" y="1153649"/>
                <a:chExt cx="1187261" cy="1222839"/>
              </a:xfrm>
              <a:solidFill>
                <a:srgbClr val="FCE510"/>
              </a:solidFill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171574" y="1855694"/>
                  <a:ext cx="1187261" cy="5207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5400000">
                  <a:off x="1730537" y="1227399"/>
                  <a:ext cx="702047" cy="5545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1781175" y="338031"/>
                <a:ext cx="173938" cy="177442"/>
                <a:chOff x="1781175" y="338031"/>
                <a:chExt cx="173938" cy="177442"/>
              </a:xfrm>
              <a:solidFill>
                <a:srgbClr val="FCE510"/>
              </a:solidFill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781175" y="338031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5400000">
                  <a:off x="1834806" y="395167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 rot="5400000">
                <a:off x="2324207" y="2343232"/>
                <a:ext cx="173938" cy="177442"/>
                <a:chOff x="1781175" y="338031"/>
                <a:chExt cx="173938" cy="177442"/>
              </a:xfrm>
              <a:solidFill>
                <a:srgbClr val="FCE510"/>
              </a:solidFill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781175" y="338031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 rot="5400000">
                  <a:off x="1834806" y="395167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e 48"/>
              <p:cNvGrpSpPr/>
              <p:nvPr/>
            </p:nvGrpSpPr>
            <p:grpSpPr>
              <a:xfrm rot="16200000" flipH="1">
                <a:off x="413428" y="2947919"/>
                <a:ext cx="173938" cy="177442"/>
                <a:chOff x="1781175" y="338031"/>
                <a:chExt cx="173938" cy="177442"/>
              </a:xfrm>
              <a:solidFill>
                <a:srgbClr val="FCE510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781175" y="338031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5400000">
                  <a:off x="1834806" y="395167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>
              <a:off x="11449037" y="5424932"/>
              <a:ext cx="742963" cy="1433068"/>
            </a:xfrm>
            <a:prstGeom prst="rect">
              <a:avLst/>
            </a:prstGeom>
            <a:solidFill>
              <a:srgbClr val="2E5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11119867" y="5785868"/>
              <a:ext cx="711198" cy="1433068"/>
            </a:xfrm>
            <a:prstGeom prst="rect">
              <a:avLst/>
            </a:prstGeom>
            <a:solidFill>
              <a:srgbClr val="2E5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49037" y="6144106"/>
              <a:ext cx="435600" cy="154800"/>
            </a:xfrm>
            <a:prstGeom prst="rect">
              <a:avLst/>
            </a:prstGeom>
            <a:solidFill>
              <a:srgbClr val="FCE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11321640" y="6271503"/>
              <a:ext cx="435600" cy="180806"/>
            </a:xfrm>
            <a:prstGeom prst="rect">
              <a:avLst/>
            </a:prstGeom>
            <a:solidFill>
              <a:srgbClr val="FCE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e 40"/>
            <p:cNvGrpSpPr/>
            <p:nvPr/>
          </p:nvGrpSpPr>
          <p:grpSpPr>
            <a:xfrm rot="5400000" flipH="1" flipV="1">
              <a:off x="11321458" y="6015953"/>
              <a:ext cx="173938" cy="177442"/>
              <a:chOff x="1781175" y="338031"/>
              <a:chExt cx="173938" cy="177442"/>
            </a:xfrm>
            <a:solidFill>
              <a:srgbClr val="FCE510"/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1781175" y="338031"/>
                <a:ext cx="66675" cy="173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5400000">
                <a:off x="1834806" y="395167"/>
                <a:ext cx="66675" cy="173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059" y="490121"/>
              <a:ext cx="1880723" cy="962751"/>
            </a:xfrm>
            <a:prstGeom prst="rect">
              <a:avLst/>
            </a:prstGeom>
          </p:spPr>
        </p:pic>
      </p:grpSp>
      <p:pic>
        <p:nvPicPr>
          <p:cNvPr id="81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2" y="5753836"/>
            <a:ext cx="600710" cy="3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 userDrawn="1"/>
        </p:nvSpPr>
        <p:spPr>
          <a:xfrm>
            <a:off x="1085850" y="5832188"/>
            <a:ext cx="10366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350" i="1" dirty="0" smtClean="0">
                <a:solidFill>
                  <a:schemeClr val="accent1">
                    <a:lumMod val="75000"/>
                  </a:schemeClr>
                </a:solidFill>
              </a:rPr>
              <a:t>This project has received funding from the European Union’s Horizon 2020 research and innovation programme under grant agreement n° 847593.</a:t>
            </a:r>
          </a:p>
        </p:txBody>
      </p:sp>
      <p:sp>
        <p:nvSpPr>
          <p:cNvPr id="8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4000" y="646112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20172" y="64706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5587"/>
                </a:solidFill>
              </a:defRPr>
            </a:lvl1pPr>
          </a:lstStyle>
          <a:p>
            <a:fld id="{58081BB4-39FC-45C5-B277-4E32D1EC17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5" name="Image 6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31" y="599952"/>
            <a:ext cx="1876978" cy="852322"/>
          </a:xfrm>
          <a:prstGeom prst="rect">
            <a:avLst/>
          </a:prstGeom>
        </p:spPr>
      </p:pic>
      <p:sp>
        <p:nvSpPr>
          <p:cNvPr id="6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224533" y="6552000"/>
            <a:ext cx="4114800" cy="305999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The Clay Conference – June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1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re 1"/>
          <p:cNvSpPr>
            <a:spLocks noGrp="1"/>
          </p:cNvSpPr>
          <p:nvPr>
            <p:ph type="title"/>
          </p:nvPr>
        </p:nvSpPr>
        <p:spPr>
          <a:xfrm>
            <a:off x="0" y="629455"/>
            <a:ext cx="10925172" cy="406497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2E558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2E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00548A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  <p:sp>
        <p:nvSpPr>
          <p:cNvPr id="4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The Clay Conference – June 2022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7" y="6200775"/>
            <a:ext cx="1170653" cy="1170001"/>
          </a:xfrm>
          <a:prstGeom prst="rect">
            <a:avLst/>
          </a:prstGeom>
        </p:spPr>
      </p:pic>
      <p:sp>
        <p:nvSpPr>
          <p:cNvPr id="52" name="Sous-titre 2"/>
          <p:cNvSpPr txBox="1">
            <a:spLocks/>
          </p:cNvSpPr>
          <p:nvPr userDrawn="1"/>
        </p:nvSpPr>
        <p:spPr>
          <a:xfrm>
            <a:off x="2891676" y="3479248"/>
            <a:ext cx="8581004" cy="62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14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81BB4-39FC-45C5-B277-4E32D1EC17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The Clay Conference – June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67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25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64000" y="646112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20172" y="64706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E5587"/>
                </a:solidFill>
              </a:defRPr>
            </a:lvl1pPr>
          </a:lstStyle>
          <a:p>
            <a:fld id="{58081BB4-39FC-45C5-B277-4E32D1EC17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24533" y="6552000"/>
            <a:ext cx="4114800" cy="305999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The Clay Conference – June 2022</a:t>
            </a:r>
            <a:endParaRPr lang="en-GB"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8077200" y="6551998"/>
            <a:ext cx="411480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/15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60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240.png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23.emf"/><Relationship Id="rId5" Type="http://schemas.openxmlformats.org/officeDocument/2006/relationships/image" Target="../media/image25.emf"/><Relationship Id="rId10" Type="http://schemas.openxmlformats.org/officeDocument/2006/relationships/image" Target="../media/image22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758622" y="5300373"/>
            <a:ext cx="756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aseline="30000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University of Liège, </a:t>
            </a:r>
            <a:r>
              <a:rPr lang="en-GB" baseline="30000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en-GB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EIG </a:t>
            </a:r>
            <a:r>
              <a:rPr lang="en-GB" dirty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EURIDICE, </a:t>
            </a:r>
            <a:r>
              <a:rPr lang="en-GB" baseline="3000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GB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ONDRAF/NIRAS</a:t>
            </a:r>
            <a:endParaRPr lang="en-GB" dirty="0">
              <a:solidFill>
                <a:srgbClr val="5990B3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itre 2"/>
          <p:cNvSpPr txBox="1">
            <a:spLocks/>
          </p:cNvSpPr>
          <p:nvPr/>
        </p:nvSpPr>
        <p:spPr>
          <a:xfrm>
            <a:off x="2590800" y="2601377"/>
            <a:ext cx="9305109" cy="10895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600" b="1" kern="1200" cap="all" spc="20" baseline="0" dirty="0">
                <a:solidFill>
                  <a:srgbClr val="2C5688"/>
                </a:solidFill>
                <a:latin typeface="Myriad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2E5587"/>
                </a:solidFill>
                <a:latin typeface="Myriad Pro Semibold"/>
              </a:rPr>
              <a:t>A benchmark of the large-scale in-situ PRACLAY </a:t>
            </a:r>
            <a:r>
              <a:rPr lang="en-US" cap="none" dirty="0" smtClean="0">
                <a:solidFill>
                  <a:srgbClr val="2E5587"/>
                </a:solidFill>
                <a:latin typeface="Myriad Pro Semibold"/>
              </a:rPr>
              <a:t>Heater </a:t>
            </a:r>
            <a:r>
              <a:rPr lang="en-US" cap="none" dirty="0">
                <a:solidFill>
                  <a:srgbClr val="2E5587"/>
                </a:solidFill>
                <a:latin typeface="Myriad Pro Semibold"/>
              </a:rPr>
              <a:t>test</a:t>
            </a:r>
            <a:endParaRPr lang="en-GB" cap="none" dirty="0">
              <a:solidFill>
                <a:srgbClr val="2E5587"/>
              </a:solidFill>
              <a:latin typeface="Myriad Pro Semibold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5DBE5-F429-3F49-867A-8DD1813B104E}"/>
              </a:ext>
            </a:extLst>
          </p:cNvPr>
          <p:cNvSpPr txBox="1"/>
          <p:nvPr/>
        </p:nvSpPr>
        <p:spPr>
          <a:xfrm>
            <a:off x="2207623" y="4327856"/>
            <a:ext cx="968828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u="sng" spc="50" dirty="0" smtClean="0">
                <a:solidFill>
                  <a:srgbClr val="00548A">
                    <a:alpha val="65000"/>
                  </a:srgbClr>
                </a:solidFill>
              </a:rPr>
              <a:t>Hangbiao </a:t>
            </a:r>
            <a:r>
              <a:rPr lang="fr-FR" sz="2400" u="sng" cap="small" spc="50" dirty="0" smtClean="0">
                <a:solidFill>
                  <a:srgbClr val="00548A">
                    <a:alpha val="65000"/>
                  </a:srgbClr>
                </a:solidFill>
              </a:rPr>
              <a:t>Song</a:t>
            </a:r>
            <a:r>
              <a:rPr lang="fr-FR" sz="2400" cap="small" spc="50" baseline="30000" dirty="0" smtClean="0">
                <a:solidFill>
                  <a:srgbClr val="00548A">
                    <a:alpha val="65000"/>
                  </a:srgbClr>
                </a:solidFill>
              </a:rPr>
              <a:t>1</a:t>
            </a:r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, </a:t>
            </a:r>
            <a:r>
              <a:rPr lang="fr-FR" sz="2400" spc="50" dirty="0">
                <a:solidFill>
                  <a:srgbClr val="00548A">
                    <a:alpha val="65000"/>
                  </a:srgbClr>
                </a:solidFill>
              </a:rPr>
              <a:t>Arnaud </a:t>
            </a:r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Dizier</a:t>
            </a:r>
            <a:r>
              <a:rPr lang="fr-FR" sz="2400" spc="50" baseline="30000" dirty="0" smtClean="0">
                <a:solidFill>
                  <a:srgbClr val="00548A">
                    <a:alpha val="65000"/>
                  </a:srgbClr>
                </a:solidFill>
              </a:rPr>
              <a:t>2</a:t>
            </a:r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, </a:t>
            </a:r>
            <a:r>
              <a:rPr lang="fr-FR" sz="2400" spc="50" dirty="0">
                <a:solidFill>
                  <a:srgbClr val="00548A">
                    <a:alpha val="65000"/>
                  </a:srgbClr>
                </a:solidFill>
              </a:rPr>
              <a:t>Séverine </a:t>
            </a:r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Levasseur</a:t>
            </a:r>
            <a:r>
              <a:rPr lang="fr-FR" sz="2400" spc="50" baseline="30000" dirty="0" smtClean="0">
                <a:solidFill>
                  <a:srgbClr val="00548A">
                    <a:alpha val="65000"/>
                  </a:srgbClr>
                </a:solidFill>
              </a:rPr>
              <a:t>3</a:t>
            </a:r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, </a:t>
            </a:r>
            <a:r>
              <a:rPr lang="fr-FR" sz="2400" spc="50" dirty="0">
                <a:solidFill>
                  <a:srgbClr val="00548A">
                    <a:alpha val="65000"/>
                  </a:srgbClr>
                </a:solidFill>
              </a:rPr>
              <a:t>Frédéric </a:t>
            </a:r>
            <a:r>
              <a:rPr lang="fr-FR" sz="2400" cap="small" spc="50" dirty="0">
                <a:solidFill>
                  <a:srgbClr val="00548A">
                    <a:alpha val="65000"/>
                  </a:srgbClr>
                </a:solidFill>
              </a:rPr>
              <a:t>Collin</a:t>
            </a:r>
            <a:r>
              <a:rPr lang="fr-FR" sz="2400" cap="small" spc="50" baseline="30000" dirty="0">
                <a:solidFill>
                  <a:srgbClr val="00548A">
                    <a:alpha val="65000"/>
                  </a:srgbClr>
                </a:solidFill>
              </a:rPr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4C5DBE5-F429-3F49-867A-8DD1813B104E}"/>
              </a:ext>
            </a:extLst>
          </p:cNvPr>
          <p:cNvSpPr txBox="1"/>
          <p:nvPr/>
        </p:nvSpPr>
        <p:spPr>
          <a:xfrm>
            <a:off x="2521131" y="3878593"/>
            <a:ext cx="856920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17 Sep. 2023 • UNSAT-WASTE, Shanghai (China)</a:t>
            </a:r>
            <a:endParaRPr lang="fr-FR" sz="2400" spc="50" dirty="0">
              <a:solidFill>
                <a:srgbClr val="00548A">
                  <a:alpha val="6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428" t="10065" r="-1999" b="11430"/>
          <a:stretch/>
        </p:blipFill>
        <p:spPr>
          <a:xfrm>
            <a:off x="4088947" y="543088"/>
            <a:ext cx="3154407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Numerical prediction</a:t>
            </a:r>
            <a:endParaRPr lang="en-GB" dirty="0"/>
          </a:p>
        </p:txBody>
      </p:sp>
      <p:pic>
        <p:nvPicPr>
          <p:cNvPr id="251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78" y="0"/>
            <a:ext cx="1635544" cy="802640"/>
          </a:xfrm>
          <a:prstGeom prst="rect">
            <a:avLst/>
          </a:prstGeom>
        </p:spPr>
      </p:pic>
      <p:sp>
        <p:nvSpPr>
          <p:cNvPr id="370" name="ZoneTexte 10"/>
          <p:cNvSpPr txBox="1"/>
          <p:nvPr/>
        </p:nvSpPr>
        <p:spPr>
          <a:xfrm>
            <a:off x="0" y="705673"/>
            <a:ext cx="1125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EURAD-HITEC Subtask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THM modelling of effect of temperature in near field: selection of benchmark exercises</a:t>
            </a:r>
          </a:p>
        </p:txBody>
      </p:sp>
      <p:sp>
        <p:nvSpPr>
          <p:cNvPr id="23" name="Rechthoek 7">
            <a:extLst>
              <a:ext uri="{FF2B5EF4-FFF2-40B4-BE49-F238E27FC236}">
                <a16:creationId xmlns:a16="http://schemas.microsoft.com/office/drawing/2014/main" id="{B48BAFF3-68DD-4C3C-84EA-A57516491C2F}"/>
              </a:ext>
            </a:extLst>
          </p:cNvPr>
          <p:cNvSpPr/>
          <p:nvPr/>
        </p:nvSpPr>
        <p:spPr>
          <a:xfrm>
            <a:off x="310286" y="11018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err="1"/>
              <a:t>Main</a:t>
            </a:r>
            <a:r>
              <a:rPr lang="nl-NL" b="1" dirty="0"/>
              <a:t> </a:t>
            </a:r>
            <a:r>
              <a:rPr lang="nl-NL" b="1" dirty="0" err="1"/>
              <a:t>characteristics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2D </a:t>
            </a:r>
            <a:r>
              <a:rPr lang="nl-NL" dirty="0" err="1"/>
              <a:t>plane</a:t>
            </a:r>
            <a:r>
              <a:rPr lang="nl-NL" dirty="0"/>
              <a:t> </a:t>
            </a:r>
            <a:r>
              <a:rPr lang="nl-NL" dirty="0" err="1"/>
              <a:t>strain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LAGAMINE </a:t>
            </a:r>
            <a:r>
              <a:rPr lang="en-GB" dirty="0"/>
              <a:t>developed in </a:t>
            </a:r>
            <a:r>
              <a:rPr lang="en-GB" dirty="0" err="1"/>
              <a:t>ULiege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Thermo-</a:t>
            </a:r>
            <a:r>
              <a:rPr lang="nl-NL" dirty="0" err="1"/>
              <a:t>hydro</a:t>
            </a:r>
            <a:r>
              <a:rPr lang="nl-NL" dirty="0"/>
              <a:t>-</a:t>
            </a:r>
            <a:r>
              <a:rPr lang="nl-NL" dirty="0" err="1"/>
              <a:t>mechanical</a:t>
            </a:r>
            <a:r>
              <a:rPr lang="nl-NL" dirty="0"/>
              <a:t> </a:t>
            </a:r>
            <a:r>
              <a:rPr lang="nl-NL" dirty="0" err="1"/>
              <a:t>coupling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Refinement</a:t>
            </a:r>
            <a:r>
              <a:rPr lang="nl-NL" dirty="0"/>
              <a:t> </a:t>
            </a:r>
            <a:r>
              <a:rPr lang="nl-NL" dirty="0" err="1"/>
              <a:t>around</a:t>
            </a:r>
            <a:r>
              <a:rPr lang="nl-NL" dirty="0"/>
              <a:t> </a:t>
            </a:r>
            <a:r>
              <a:rPr lang="nl-NL" dirty="0" err="1"/>
              <a:t>gallery</a:t>
            </a:r>
            <a:endParaRPr lang="nl-NL" dirty="0"/>
          </a:p>
        </p:txBody>
      </p:sp>
      <p:sp>
        <p:nvSpPr>
          <p:cNvPr id="25" name="Rechthoek 7">
            <a:extLst>
              <a:ext uri="{FF2B5EF4-FFF2-40B4-BE49-F238E27FC236}">
                <a16:creationId xmlns:a16="http://schemas.microsoft.com/office/drawing/2014/main" id="{B48BAFF3-68DD-4C3C-84EA-A57516491C2F}"/>
              </a:ext>
            </a:extLst>
          </p:cNvPr>
          <p:cNvSpPr/>
          <p:nvPr/>
        </p:nvSpPr>
        <p:spPr>
          <a:xfrm>
            <a:off x="6929451" y="1161414"/>
            <a:ext cx="4174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Constitutive law</a:t>
            </a:r>
            <a:r>
              <a:rPr lang="nl-NL" b="1" dirty="0"/>
              <a:t>: Drücker Prager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991" y="1647933"/>
            <a:ext cx="2391562" cy="6456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094" y="2329796"/>
            <a:ext cx="2556421" cy="1612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68189" y="4123447"/>
            <a:ext cx="4694096" cy="2081832"/>
            <a:chOff x="6216130" y="4162139"/>
            <a:chExt cx="4694096" cy="20818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743" b="13443"/>
            <a:stretch/>
          </p:blipFill>
          <p:spPr>
            <a:xfrm>
              <a:off x="6216130" y="4162139"/>
              <a:ext cx="2187881" cy="1631603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241427" y="5782306"/>
              <a:ext cx="21625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Drücker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Prager yield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surface with hardening/softening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813722" y="5782306"/>
              <a:ext cx="20965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hyperbolic relation for two values of coefficient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Bϕ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73" b="13443"/>
            <a:stretch/>
          </p:blipFill>
          <p:spPr>
            <a:xfrm>
              <a:off x="8451744" y="4172574"/>
              <a:ext cx="2359424" cy="163160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10286" y="2765339"/>
            <a:ext cx="6454765" cy="3694993"/>
            <a:chOff x="5407988" y="2532890"/>
            <a:chExt cx="6454765" cy="369499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524" y="3602555"/>
              <a:ext cx="3996441" cy="2229358"/>
            </a:xfrm>
            <a:prstGeom prst="rect">
              <a:avLst/>
            </a:prstGeom>
          </p:spPr>
        </p:pic>
        <p:sp>
          <p:nvSpPr>
            <p:cNvPr id="41" name="ZoneTexte 19"/>
            <p:cNvSpPr txBox="1"/>
            <p:nvPr/>
          </p:nvSpPr>
          <p:spPr>
            <a:xfrm>
              <a:off x="5407988" y="2532890"/>
              <a:ext cx="6454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80000"/>
              </a:pPr>
              <a:r>
                <a:rPr lang="en-GB" b="1" dirty="0"/>
                <a:t>Variation of cohesion for cross-anisotropic rock (fabric tensor):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1560" y="3131251"/>
              <a:ext cx="4977994" cy="38612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875596" y="5766218"/>
              <a:ext cx="5265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a) as a function of the angle between the normal to the bedding planes and the direction of loading and (b) as a function of the loading vector.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32208" y="2830778"/>
              <a:ext cx="25490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i="1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Niandou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al., (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1997); </a:t>
              </a:r>
              <a:r>
                <a:rPr lang="en-GB" sz="1000" i="1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Valès</a:t>
              </a:r>
              <a:r>
                <a:rPr lang="en-GB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al., 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(2004</a:t>
              </a:r>
              <a:r>
                <a:rPr lang="en-GB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82884" y="2580673"/>
                <a:ext cx="1242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884" y="2580673"/>
                <a:ext cx="12423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09/13</a:t>
            </a:r>
            <a:endParaRPr lang="en-GB" dirty="0"/>
          </a:p>
        </p:txBody>
      </p:sp>
      <p:sp>
        <p:nvSpPr>
          <p:cNvPr id="4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8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78" y="0"/>
            <a:ext cx="1635544" cy="802640"/>
          </a:xfrm>
          <a:prstGeom prst="rect">
            <a:avLst/>
          </a:prstGeom>
        </p:spPr>
      </p:pic>
      <p:sp>
        <p:nvSpPr>
          <p:cNvPr id="29" name="Sous-titr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/>
          <a:lstStyle/>
          <a:p>
            <a:r>
              <a:rPr lang="en-GB" dirty="0" smtClean="0"/>
              <a:t>Numerical prediction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7593" y="629456"/>
            <a:ext cx="4550785" cy="2193545"/>
            <a:chOff x="254679" y="752053"/>
            <a:chExt cx="4550785" cy="2193545"/>
          </a:xfrm>
        </p:grpSpPr>
        <p:sp>
          <p:nvSpPr>
            <p:cNvPr id="33" name="Rectangle 32"/>
            <p:cNvSpPr/>
            <p:nvPr/>
          </p:nvSpPr>
          <p:spPr>
            <a:xfrm>
              <a:off x="254679" y="752053"/>
              <a:ext cx="36140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 smtClean="0">
                  <a:latin typeface="Arial" panose="020B0604020202020204" pitchFamily="34" charset="0"/>
                </a:rPr>
                <a:t>Monitoring boreholes around the PRACLAY gallery</a:t>
              </a:r>
              <a:endParaRPr lang="en-GB" sz="1400" i="1" dirty="0">
                <a:latin typeface="Arial" panose="020B0604020202020204" pitchFamily="34" charset="0"/>
              </a:endParaRPr>
            </a:p>
          </p:txBody>
        </p:sp>
        <p:pic>
          <p:nvPicPr>
            <p:cNvPr id="34" name="Picture 33"/>
            <p:cNvPicPr/>
            <p:nvPr/>
          </p:nvPicPr>
          <p:blipFill rotWithShape="1">
            <a:blip r:embed="rId3"/>
            <a:srcRect l="20580" t="36988" r="37267" b="28427"/>
            <a:stretch/>
          </p:blipFill>
          <p:spPr bwMode="auto">
            <a:xfrm>
              <a:off x="351955" y="1033055"/>
              <a:ext cx="4453509" cy="19125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264869" y="3110786"/>
            <a:ext cx="1987348" cy="1627932"/>
            <a:chOff x="4414839" y="1802898"/>
            <a:chExt cx="2932307" cy="2274866"/>
          </a:xfrm>
        </p:grpSpPr>
        <p:pic>
          <p:nvPicPr>
            <p:cNvPr id="54" name="Afbeelding 22">
              <a:extLst>
                <a:ext uri="{FF2B5EF4-FFF2-40B4-BE49-F238E27FC236}">
                  <a16:creationId xmlns:a16="http://schemas.microsoft.com/office/drawing/2014/main" id="{56CA19A4-925A-4E07-9030-EDFAD4BEF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811" y="1815600"/>
              <a:ext cx="2527116" cy="2262164"/>
            </a:xfrm>
            <a:prstGeom prst="rect">
              <a:avLst/>
            </a:prstGeom>
          </p:spPr>
        </p:pic>
        <p:cxnSp>
          <p:nvCxnSpPr>
            <p:cNvPr id="55" name="Rechte verbindingslijn met pijl 24">
              <a:extLst>
                <a:ext uri="{FF2B5EF4-FFF2-40B4-BE49-F238E27FC236}">
                  <a16:creationId xmlns:a16="http://schemas.microsoft.com/office/drawing/2014/main" id="{987F950B-723A-4E81-B9E3-15F975E4CA7B}"/>
                </a:ext>
              </a:extLst>
            </p:cNvPr>
            <p:cNvCxnSpPr/>
            <p:nvPr/>
          </p:nvCxnSpPr>
          <p:spPr>
            <a:xfrm flipV="1">
              <a:off x="5310178" y="3504991"/>
              <a:ext cx="459761" cy="1696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kstvak 2">
              <a:extLst>
                <a:ext uri="{FF2B5EF4-FFF2-40B4-BE49-F238E27FC236}">
                  <a16:creationId xmlns:a16="http://schemas.microsoft.com/office/drawing/2014/main" id="{8BDF7D83-9F03-4292-B82A-CFE71299A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5957" y="3537211"/>
              <a:ext cx="1156711" cy="377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B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EDZ</a:t>
              </a:r>
              <a:endParaRPr lang="nl-B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kstvak 2">
              <a:extLst>
                <a:ext uri="{FF2B5EF4-FFF2-40B4-BE49-F238E27FC236}">
                  <a16:creationId xmlns:a16="http://schemas.microsoft.com/office/drawing/2014/main" id="{ABF8DF91-C694-4F91-A3CD-773710EF2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425" y="1802898"/>
              <a:ext cx="2774721" cy="46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BE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Sound layers</a:t>
              </a:r>
              <a:endParaRPr lang="nl-B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414839" y="3014650"/>
              <a:ext cx="157586" cy="346772"/>
              <a:chOff x="4518803" y="3023044"/>
              <a:chExt cx="157586" cy="346772"/>
            </a:xfrm>
          </p:grpSpPr>
          <p:cxnSp>
            <p:nvCxnSpPr>
              <p:cNvPr id="60" name="Rechte verbindingslijn 25">
                <a:extLst>
                  <a:ext uri="{FF2B5EF4-FFF2-40B4-BE49-F238E27FC236}">
                    <a16:creationId xmlns:a16="http://schemas.microsoft.com/office/drawing/2014/main" id="{55D21419-CE2E-4CE8-B695-70DAFBB964B7}"/>
                  </a:ext>
                </a:extLst>
              </p:cNvPr>
              <p:cNvCxnSpPr/>
              <p:nvPr/>
            </p:nvCxnSpPr>
            <p:spPr>
              <a:xfrm flipV="1">
                <a:off x="4605984" y="3057633"/>
                <a:ext cx="0" cy="27759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Rechte verbindingslijn 17">
                <a:extLst>
                  <a:ext uri="{FF2B5EF4-FFF2-40B4-BE49-F238E27FC236}">
                    <a16:creationId xmlns:a16="http://schemas.microsoft.com/office/drawing/2014/main" id="{A05C59F7-6609-4DA4-AE63-CA854FF4C1D7}"/>
                  </a:ext>
                </a:extLst>
              </p:cNvPr>
              <p:cNvCxnSpPr/>
              <p:nvPr/>
            </p:nvCxnSpPr>
            <p:spPr>
              <a:xfrm flipH="1">
                <a:off x="4528531" y="3317027"/>
                <a:ext cx="147858" cy="527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15">
                <a:extLst>
                  <a:ext uri="{FF2B5EF4-FFF2-40B4-BE49-F238E27FC236}">
                    <a16:creationId xmlns:a16="http://schemas.microsoft.com/office/drawing/2014/main" id="{ADC2E9DC-C437-45C3-A331-DCE4DBA1496F}"/>
                  </a:ext>
                </a:extLst>
              </p:cNvPr>
              <p:cNvCxnSpPr/>
              <p:nvPr/>
            </p:nvCxnSpPr>
            <p:spPr>
              <a:xfrm flipH="1">
                <a:off x="4518803" y="3023044"/>
                <a:ext cx="140378" cy="399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kstvak 2">
                  <a:extLst>
                    <a:ext uri="{FF2B5EF4-FFF2-40B4-BE49-F238E27FC236}">
                      <a16:creationId xmlns:a16="http://schemas.microsoft.com/office/drawing/2014/main" id="{F6814A31-EBF2-4180-93CE-FAA5EA83C9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0298" y="2965467"/>
                  <a:ext cx="2183112" cy="3296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nl-BE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5.14 m </a:t>
                  </a:r>
                  <a14:m>
                    <m:oMath xmlns:m="http://schemas.openxmlformats.org/officeDocument/2006/math">
                      <m:r>
                        <a:rPr lang="nl-BE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a14:m>
                  <a:r>
                    <a:rPr lang="nl-BE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2D</a:t>
                  </a:r>
                  <a:endParaRPr lang="nl-BE" sz="1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kstvak 2">
                  <a:extLst>
                    <a:ext uri="{FF2B5EF4-FFF2-40B4-BE49-F238E27FC236}">
                      <a16:creationId xmlns:a16="http://schemas.microsoft.com/office/drawing/2014/main" id="{F6814A31-EBF2-4180-93CE-FAA5EA83C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70298" y="2965467"/>
                  <a:ext cx="2183112" cy="329605"/>
                </a:xfrm>
                <a:prstGeom prst="rect">
                  <a:avLst/>
                </a:prstGeom>
                <a:blipFill>
                  <a:blip r:embed="rId5"/>
                  <a:stretch>
                    <a:fillRect t="-13158" b="-10263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Rectangle 62"/>
          <p:cNvSpPr/>
          <p:nvPr/>
        </p:nvSpPr>
        <p:spPr>
          <a:xfrm>
            <a:off x="198621" y="2812463"/>
            <a:ext cx="2806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latin typeface="Arial" panose="020B0604020202020204" pitchFamily="34" charset="0"/>
              </a:rPr>
              <a:t>Artificial EDZ + Sound layers</a:t>
            </a:r>
            <a:endParaRPr lang="en-GB" sz="1400" i="1" dirty="0">
              <a:latin typeface="Arial" panose="020B0604020202020204" pitchFamily="34" charset="0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26196"/>
              </p:ext>
            </p:extLst>
          </p:nvPr>
        </p:nvGraphicFramePr>
        <p:xfrm>
          <a:off x="778321" y="4864090"/>
          <a:ext cx="3630974" cy="50087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53840">
                  <a:extLst>
                    <a:ext uri="{9D8B030D-6E8A-4147-A177-3AD203B41FA5}">
                      <a16:colId xmlns:a16="http://schemas.microsoft.com/office/drawing/2014/main" val="3189280031"/>
                    </a:ext>
                  </a:extLst>
                </a:gridCol>
                <a:gridCol w="1077134">
                  <a:extLst>
                    <a:ext uri="{9D8B030D-6E8A-4147-A177-3AD203B41FA5}">
                      <a16:colId xmlns:a16="http://schemas.microsoft.com/office/drawing/2014/main" val="3206217250"/>
                    </a:ext>
                  </a:extLst>
                </a:gridCol>
              </a:tblGrid>
              <a:tr h="2504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Vertical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intrinsic permeability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[m²]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3E</a:t>
                      </a:r>
                      <a:r>
                        <a:rPr lang="en-GB" sz="1200" b="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-19</a:t>
                      </a:r>
                      <a:endParaRPr lang="en-GB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438899"/>
                  </a:ext>
                </a:extLst>
              </a:tr>
              <a:tr h="2504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Horizontal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intrinsic permeability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[m²]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6E</a:t>
                      </a:r>
                      <a:r>
                        <a:rPr lang="en-GB" sz="1200" b="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-19</a:t>
                      </a:r>
                      <a:endParaRPr lang="en-GB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9756153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167593" y="4954317"/>
            <a:ext cx="1784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EDZ:</a:t>
            </a:r>
            <a:endParaRPr lang="en-GB" sz="14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0804" y="5773282"/>
            <a:ext cx="745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Sound layers :</a:t>
            </a:r>
            <a:endParaRPr lang="en-GB" sz="14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89839"/>
              </p:ext>
            </p:extLst>
          </p:nvPr>
        </p:nvGraphicFramePr>
        <p:xfrm>
          <a:off x="778322" y="5651667"/>
          <a:ext cx="3641958" cy="7315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82164">
                  <a:extLst>
                    <a:ext uri="{9D8B030D-6E8A-4147-A177-3AD203B41FA5}">
                      <a16:colId xmlns:a16="http://schemas.microsoft.com/office/drawing/2014/main" val="2412218790"/>
                    </a:ext>
                  </a:extLst>
                </a:gridCol>
                <a:gridCol w="759794">
                  <a:extLst>
                    <a:ext uri="{9D8B030D-6E8A-4147-A177-3AD203B41FA5}">
                      <a16:colId xmlns:a16="http://schemas.microsoft.com/office/drawing/2014/main" val="19571154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Young’s modulus parallel to bedding [MPa]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1400</a:t>
                      </a:r>
                      <a:endParaRPr lang="en-GB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9364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Young’s modulus normal to bedding [MPa]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700</a:t>
                      </a:r>
                      <a:endParaRPr lang="en-GB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1924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</a:rPr>
                        <a:t>Shear modulus parallel to bedding [MPa]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560</a:t>
                      </a:r>
                      <a:endParaRPr lang="en-GB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5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Shear modulus normal to bedding [MPa]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</a:rPr>
                        <a:t>280</a:t>
                      </a:r>
                      <a:endParaRPr lang="en-GB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289739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063392" y="629456"/>
            <a:ext cx="6854969" cy="5571764"/>
            <a:chOff x="5063392" y="629456"/>
            <a:chExt cx="6854969" cy="557176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8272" y="1096811"/>
              <a:ext cx="3422605" cy="256032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3392" y="3640900"/>
              <a:ext cx="3422605" cy="2560320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5299646" y="629456"/>
              <a:ext cx="4650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 smtClean="0">
                  <a:latin typeface="Arial" panose="020B0604020202020204" pitchFamily="34" charset="0"/>
                </a:rPr>
                <a:t>Evolution of temperature and pore pressure</a:t>
              </a:r>
              <a:endParaRPr lang="en-GB" sz="1400" i="1" dirty="0">
                <a:latin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485997" y="1096811"/>
              <a:ext cx="3432364" cy="5098342"/>
              <a:chOff x="8485997" y="1096811"/>
              <a:chExt cx="3432364" cy="5098342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5997" y="3634833"/>
                <a:ext cx="3422604" cy="256032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5757" y="1096811"/>
                <a:ext cx="3422604" cy="2560320"/>
              </a:xfrm>
              <a:prstGeom prst="rect">
                <a:avLst/>
              </a:prstGeom>
            </p:spPr>
          </p:pic>
        </p:grpSp>
      </p:grpSp>
      <p:sp>
        <p:nvSpPr>
          <p:cNvPr id="72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10/13</a:t>
            </a:r>
            <a:endParaRPr lang="en-GB" dirty="0"/>
          </a:p>
        </p:txBody>
      </p:sp>
      <p:sp>
        <p:nvSpPr>
          <p:cNvPr id="7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190483" y="3135159"/>
            <a:ext cx="2718650" cy="152862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</a:rPr>
              <a:t>I</a:t>
            </a:r>
            <a:r>
              <a:rPr lang="en-US" altLang="zh-CN" sz="1400" i="1" dirty="0">
                <a:latin typeface="Arial" panose="020B0604020202020204" pitchFamily="34" charset="0"/>
              </a:rPr>
              <a:t>nitial value of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permeability:</a:t>
            </a:r>
          </a:p>
          <a:p>
            <a:r>
              <a:rPr lang="en-US" sz="1400" i="1" dirty="0" smtClean="0">
                <a:latin typeface="Arial" panose="020B0604020202020204" pitchFamily="34" charset="0"/>
              </a:rPr>
              <a:t>Vertical: 2E</a:t>
            </a:r>
            <a:r>
              <a:rPr lang="en-US" sz="1400" i="1" baseline="30000" dirty="0" smtClean="0">
                <a:latin typeface="Arial" panose="020B0604020202020204" pitchFamily="34" charset="0"/>
              </a:rPr>
              <a:t>-19</a:t>
            </a:r>
            <a:r>
              <a:rPr lang="en-US" sz="1400" i="1" dirty="0" smtClean="0">
                <a:latin typeface="Arial" panose="020B0604020202020204" pitchFamily="34" charset="0"/>
              </a:rPr>
              <a:t> m</a:t>
            </a:r>
            <a:r>
              <a:rPr lang="en-US" sz="1400" i="1" baseline="30000" dirty="0" smtClean="0">
                <a:latin typeface="Arial" panose="020B0604020202020204" pitchFamily="34" charset="0"/>
              </a:rPr>
              <a:t>2</a:t>
            </a:r>
          </a:p>
          <a:p>
            <a:r>
              <a:rPr lang="en-US" sz="1400" i="1" dirty="0" smtClean="0">
                <a:latin typeface="Arial" panose="020B0604020202020204" pitchFamily="34" charset="0"/>
              </a:rPr>
              <a:t>Horizontal: 4E</a:t>
            </a:r>
            <a:r>
              <a:rPr lang="en-US" sz="1400" i="1" baseline="30000" dirty="0" smtClean="0">
                <a:latin typeface="Arial" panose="020B0604020202020204" pitchFamily="34" charset="0"/>
              </a:rPr>
              <a:t>-19</a:t>
            </a:r>
            <a:r>
              <a:rPr lang="en-US" sz="1400" i="1" dirty="0" smtClean="0">
                <a:latin typeface="Arial" panose="020B0604020202020204" pitchFamily="34" charset="0"/>
              </a:rPr>
              <a:t> m</a:t>
            </a:r>
            <a:r>
              <a:rPr lang="en-US" sz="1400" i="1" baseline="30000" dirty="0" smtClean="0">
                <a:latin typeface="Arial" panose="020B0604020202020204" pitchFamily="34" charset="0"/>
              </a:rPr>
              <a:t>2</a:t>
            </a:r>
          </a:p>
          <a:p>
            <a:endParaRPr lang="en-US" sz="1400" i="1" baseline="30000" dirty="0">
              <a:latin typeface="Arial" panose="020B0604020202020204" pitchFamily="34" charset="0"/>
            </a:endParaRPr>
          </a:p>
          <a:p>
            <a:r>
              <a:rPr lang="en-US" sz="1400" i="1" dirty="0" smtClean="0">
                <a:latin typeface="Arial" panose="020B0604020202020204" pitchFamily="34" charset="0"/>
              </a:rPr>
              <a:t>Initial value of Young’s modulus:</a:t>
            </a:r>
          </a:p>
          <a:p>
            <a:r>
              <a:rPr lang="en-US" sz="1400" i="1" dirty="0" smtClean="0">
                <a:latin typeface="Arial" panose="020B0604020202020204" pitchFamily="34" charset="0"/>
              </a:rPr>
              <a:t>Parallel: 400 MPa</a:t>
            </a:r>
          </a:p>
          <a:p>
            <a:r>
              <a:rPr lang="en-US" sz="1400" i="1" dirty="0" smtClean="0">
                <a:latin typeface="Arial" panose="020B0604020202020204" pitchFamily="34" charset="0"/>
              </a:rPr>
              <a:t>Normal: 200 MPa</a:t>
            </a:r>
            <a:endParaRPr lang="en-GB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78" y="0"/>
            <a:ext cx="1635544" cy="802640"/>
          </a:xfrm>
          <a:prstGeom prst="rect">
            <a:avLst/>
          </a:prstGeom>
        </p:spPr>
      </p:pic>
      <p:sp>
        <p:nvSpPr>
          <p:cNvPr id="29" name="Sous-titr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/>
          <a:lstStyle/>
          <a:p>
            <a:r>
              <a:rPr lang="en-GB" dirty="0" smtClean="0"/>
              <a:t>Numerical prediction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59476" y="594415"/>
            <a:ext cx="7042602" cy="2579034"/>
            <a:chOff x="159476" y="594415"/>
            <a:chExt cx="7042602" cy="25790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463" y="1025095"/>
              <a:ext cx="3879125" cy="45761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59476" y="594415"/>
              <a:ext cx="47944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Evolution of the intrinsic hydraulic </a:t>
              </a:r>
              <a:r>
                <a:rPr lang="en-GB" b="1" dirty="0" smtClean="0"/>
                <a:t>permeability</a:t>
              </a:r>
              <a:endParaRPr lang="en-GB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25463" y="1440346"/>
                  <a:ext cx="6976615" cy="1733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4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K</a:t>
                  </a:r>
                  <a:r>
                    <a:rPr lang="en-US" sz="1400" i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w,ij,0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:initial intrinsic water permeability 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tensor;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β</a:t>
                  </a:r>
                  <a:r>
                    <a:rPr lang="en-US" sz="1400" i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per</a:t>
                  </a:r>
                  <a:r>
                    <a:rPr lang="en-US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evolution 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parameter (need to be calibrated);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YI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yield 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index;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YI</a:t>
                  </a:r>
                  <a:r>
                    <a:rPr lang="en-US" sz="1400" baseline="-25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thr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: 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threshold value below which the intrinsic permeability variation is not 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considered;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𝑒𝑞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Von Mises’ equivalent </a:t>
                  </a:r>
                  <a:r>
                    <a:rPr lang="en-US" sz="1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deviatoric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plastic 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strain.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463" y="1440346"/>
                  <a:ext cx="6976615" cy="1733103"/>
                </a:xfrm>
                <a:prstGeom prst="rect">
                  <a:avLst/>
                </a:prstGeom>
                <a:blipFill>
                  <a:blip r:embed="rId4"/>
                  <a:stretch>
                    <a:fillRect l="-262" r="-1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4785948" y="665569"/>
              <a:ext cx="12250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i="1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Pardoen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B. (2015)</a:t>
              </a:r>
              <a:endPara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95757" y="862932"/>
            <a:ext cx="3422605" cy="5449385"/>
            <a:chOff x="8495757" y="862932"/>
            <a:chExt cx="3422605" cy="5449385"/>
          </a:xfrm>
        </p:grpSpPr>
        <p:sp>
          <p:nvSpPr>
            <p:cNvPr id="51" name="Rectangle 50"/>
            <p:cNvSpPr/>
            <p:nvPr/>
          </p:nvSpPr>
          <p:spPr>
            <a:xfrm>
              <a:off x="8627307" y="862932"/>
              <a:ext cx="27791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Evolution of the pore pressure</a:t>
              </a:r>
              <a:endPara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5757" y="3751997"/>
              <a:ext cx="3422605" cy="2560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5757" y="1165804"/>
              <a:ext cx="3422605" cy="2560320"/>
            </a:xfrm>
            <a:prstGeom prst="rect">
              <a:avLst/>
            </a:prstGeom>
          </p:spPr>
        </p:pic>
      </p:grpSp>
      <p:sp>
        <p:nvSpPr>
          <p:cNvPr id="40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11/13</a:t>
            </a:r>
            <a:endParaRPr lang="en-GB" dirty="0"/>
          </a:p>
        </p:txBody>
      </p:sp>
      <p:sp>
        <p:nvSpPr>
          <p:cNvPr id="4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9476" y="3142988"/>
            <a:ext cx="7749545" cy="3409011"/>
            <a:chOff x="159476" y="3142988"/>
            <a:chExt cx="7749545" cy="3409011"/>
          </a:xfrm>
        </p:grpSpPr>
        <p:sp>
          <p:nvSpPr>
            <p:cNvPr id="3" name="Rectangle 2"/>
            <p:cNvSpPr/>
            <p:nvPr/>
          </p:nvSpPr>
          <p:spPr>
            <a:xfrm>
              <a:off x="3350751" y="3221396"/>
              <a:ext cx="1375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Atkinson, J.H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(1991)</a:t>
              </a:r>
            </a:p>
            <a:p>
              <a:r>
                <a:rPr lang="en-US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Chen, (2023)</a:t>
              </a:r>
              <a:endPara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9476" y="3142988"/>
              <a:ext cx="7749545" cy="3409011"/>
              <a:chOff x="159476" y="3142988"/>
              <a:chExt cx="7749545" cy="3409011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9476" y="3142988"/>
                <a:ext cx="47944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Evolution of the </a:t>
                </a:r>
                <a:r>
                  <a:rPr lang="en-GB" b="1" dirty="0" smtClean="0"/>
                  <a:t>shear modulus </a:t>
                </a:r>
                <a:endParaRPr lang="en-GB" b="1" dirty="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4284" y="3650048"/>
                <a:ext cx="4854737" cy="270079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746" y="3499465"/>
                <a:ext cx="1915690" cy="78177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263746" y="4197508"/>
                    <a:ext cx="3079252" cy="23544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r>
                      <a:rPr lang="en-US" sz="1400" i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: small strain modulus;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r>
                      <a:rPr lang="en-US" sz="14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tangent shear modulus;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</a:t>
                    </a: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constant set to 0.385;</a:t>
                    </a: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oMath>
                    </a14:m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: shear strain;</a:t>
                    </a: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0.7</m:t>
                            </m:r>
                          </m:sub>
                        </m:sSub>
                      </m:oMath>
                    </a14:m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</a:t>
                    </a: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shear strain where the secant shear modulus has reduced to 0.7 times </a:t>
                    </a:r>
                    <a:r>
                      <a: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r>
                      <a:rPr lang="en-US" sz="14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46" y="4197508"/>
                    <a:ext cx="3079252" cy="23544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9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" name="Group 11"/>
          <p:cNvGrpSpPr/>
          <p:nvPr/>
        </p:nvGrpSpPr>
        <p:grpSpPr>
          <a:xfrm>
            <a:off x="5178944" y="856752"/>
            <a:ext cx="3432364" cy="5392847"/>
            <a:chOff x="5178944" y="856752"/>
            <a:chExt cx="3432364" cy="5392847"/>
          </a:xfrm>
        </p:grpSpPr>
        <p:grpSp>
          <p:nvGrpSpPr>
            <p:cNvPr id="47" name="Group 46"/>
            <p:cNvGrpSpPr/>
            <p:nvPr/>
          </p:nvGrpSpPr>
          <p:grpSpPr>
            <a:xfrm>
              <a:off x="5178944" y="1151257"/>
              <a:ext cx="3432364" cy="5098342"/>
              <a:chOff x="8485997" y="1096811"/>
              <a:chExt cx="3432364" cy="5098342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5997" y="3634833"/>
                <a:ext cx="3422604" cy="256032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95757" y="1096811"/>
                <a:ext cx="3422604" cy="2560320"/>
              </a:xfrm>
              <a:prstGeom prst="rect">
                <a:avLst/>
              </a:prstGeom>
            </p:spPr>
          </p:pic>
        </p:grpSp>
        <p:sp>
          <p:nvSpPr>
            <p:cNvPr id="71" name="Rectangle 70"/>
            <p:cNvSpPr/>
            <p:nvPr/>
          </p:nvSpPr>
          <p:spPr>
            <a:xfrm>
              <a:off x="5584021" y="856752"/>
              <a:ext cx="27791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Artificial EDZ + Sound layers</a:t>
              </a:r>
              <a:endPara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5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04/13</a:t>
            </a:r>
            <a:endParaRPr lang="en-GB" dirty="0"/>
          </a:p>
        </p:txBody>
      </p:sp>
      <p:sp>
        <p:nvSpPr>
          <p:cNvPr id="9" name="ZoneTexte 3"/>
          <p:cNvSpPr txBox="1"/>
          <p:nvPr/>
        </p:nvSpPr>
        <p:spPr>
          <a:xfrm>
            <a:off x="3009899" y="1519646"/>
            <a:ext cx="8372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❷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in-situ PRACLAY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Heater test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❸"/>
            </a:pP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0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7B991B-B489-4746-894B-A67DE72222CC}"/>
              </a:ext>
            </a:extLst>
          </p:cNvPr>
          <p:cNvSpPr txBox="1"/>
          <p:nvPr/>
        </p:nvSpPr>
        <p:spPr>
          <a:xfrm>
            <a:off x="457200" y="959098"/>
            <a:ext cx="117347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GB" sz="2400" dirty="0">
                <a:latin typeface="Myriad Pro" panose="020B0503030403020204" pitchFamily="34" charset="0"/>
              </a:rPr>
              <a:t>We </a:t>
            </a:r>
            <a:r>
              <a:rPr lang="en-GB" sz="2400" b="1" u="sng" dirty="0" smtClean="0">
                <a:latin typeface="Myriad Pro" panose="020B0503030403020204" pitchFamily="34" charset="0"/>
              </a:rPr>
              <a:t>introduced</a:t>
            </a:r>
            <a:r>
              <a:rPr lang="en-GB" sz="2400" dirty="0" smtClean="0">
                <a:latin typeface="Myriad Pro" panose="020B0503030403020204" pitchFamily="34" charset="0"/>
              </a:rPr>
              <a:t> first an artificial EDZ + sound layers able </a:t>
            </a:r>
            <a:r>
              <a:rPr lang="en-GB" sz="2400" dirty="0">
                <a:latin typeface="Myriad Pro" panose="020B0503030403020204" pitchFamily="34" charset="0"/>
              </a:rPr>
              <a:t>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Myriad Pro" panose="020B0503030403020204" pitchFamily="34" charset="0"/>
              </a:rPr>
              <a:t>Reproduce the pore pressure evolution before the heating</a:t>
            </a:r>
            <a:r>
              <a:rPr lang="fr-BE" sz="2200" dirty="0" smtClean="0">
                <a:latin typeface="Myriad Pro" panose="020B0503030403020204" pitchFamily="34" charset="0"/>
              </a:rPr>
              <a:t>.</a:t>
            </a:r>
            <a:endParaRPr lang="en-GB" sz="2200" dirty="0">
              <a:latin typeface="Myriad Pro" panose="020B0503030403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>
                <a:latin typeface="Myriad Pro" panose="020B0503030403020204" pitchFamily="34" charset="0"/>
              </a:rPr>
              <a:t>Highly pronounced thermal pressurization due to T-H-M coupling. </a:t>
            </a:r>
            <a:endParaRPr lang="en-GB" sz="2200" dirty="0">
              <a:latin typeface="Myriad Pro" panose="020B05030304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07259D-FAA1-4A79-AE93-1E8F40521B84}"/>
              </a:ext>
            </a:extLst>
          </p:cNvPr>
          <p:cNvSpPr txBox="1"/>
          <p:nvPr/>
        </p:nvSpPr>
        <p:spPr>
          <a:xfrm>
            <a:off x="457200" y="2847538"/>
            <a:ext cx="11660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GB" sz="2400" dirty="0">
                <a:latin typeface="Myriad Pro" panose="020B0503030403020204" pitchFamily="34" charset="0"/>
              </a:rPr>
              <a:t>We </a:t>
            </a:r>
            <a:r>
              <a:rPr lang="en-GB" sz="2400" b="1" u="sng" dirty="0" smtClean="0">
                <a:latin typeface="Myriad Pro" panose="020B0503030403020204" pitchFamily="34" charset="0"/>
              </a:rPr>
              <a:t>improved the model by</a:t>
            </a:r>
            <a:endParaRPr lang="en-GB" sz="2400" dirty="0" smtClean="0">
              <a:latin typeface="Myriad Pro" panose="020B0503030403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Myriad Pro" panose="020B0503030403020204" pitchFamily="34" charset="0"/>
              </a:rPr>
              <a:t>The</a:t>
            </a:r>
            <a:r>
              <a:rPr lang="en-GB" sz="2000" dirty="0" smtClean="0">
                <a:latin typeface="Myriad Pro" panose="020B0503030403020204" pitchFamily="34" charset="0"/>
              </a:rPr>
              <a:t> dependency </a:t>
            </a:r>
            <a:r>
              <a:rPr lang="en-GB" sz="2000" dirty="0">
                <a:latin typeface="Myriad Pro" panose="020B0503030403020204" pitchFamily="34" charset="0"/>
              </a:rPr>
              <a:t>of stiffness and permeability on the </a:t>
            </a:r>
            <a:r>
              <a:rPr lang="en-GB" sz="2000" dirty="0" smtClean="0">
                <a:latin typeface="Myriad Pro" panose="020B0503030403020204" pitchFamily="34" charset="0"/>
              </a:rPr>
              <a:t>deformation.</a:t>
            </a:r>
            <a:endParaRPr lang="en-US" sz="2200" dirty="0" smtClean="0">
              <a:latin typeface="Myriad Pro" panose="020B0503030403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>
                <a:latin typeface="Myriad Pro" panose="020B0503030403020204" pitchFamily="34" charset="0"/>
              </a:rPr>
              <a:t>The evolution of pore pressure is better </a:t>
            </a:r>
            <a:r>
              <a:rPr lang="en-GB" sz="2200" dirty="0" smtClean="0">
                <a:latin typeface="Myriad Pro" panose="020B0503030403020204" pitchFamily="34" charset="0"/>
              </a:rPr>
              <a:t>captured.</a:t>
            </a:r>
            <a:endParaRPr lang="en-GB" sz="2200" dirty="0">
              <a:latin typeface="Myriad Pro" panose="020B0503030403020204" pitchFamily="34" charset="0"/>
            </a:endParaRPr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12/13</a:t>
            </a:r>
            <a:endParaRPr lang="en-GB" dirty="0"/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457B991B-B489-4746-894B-A67DE72222CC}"/>
              </a:ext>
            </a:extLst>
          </p:cNvPr>
          <p:cNvSpPr txBox="1"/>
          <p:nvPr/>
        </p:nvSpPr>
        <p:spPr>
          <a:xfrm>
            <a:off x="457201" y="4735977"/>
            <a:ext cx="1173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GB" sz="2400" dirty="0">
                <a:latin typeface="Myriad Pro" panose="020B0503030403020204" pitchFamily="34" charset="0"/>
              </a:rPr>
              <a:t>We </a:t>
            </a:r>
            <a:r>
              <a:rPr lang="en-GB" sz="2400" b="1" u="sng" dirty="0" smtClean="0">
                <a:latin typeface="Myriad Pro" panose="020B0503030403020204" pitchFamily="34" charset="0"/>
              </a:rPr>
              <a:t>plan</a:t>
            </a:r>
            <a:r>
              <a:rPr lang="en-GB" sz="2400" dirty="0" smtClean="0">
                <a:latin typeface="Myriad Pro" panose="020B0503030403020204" pitchFamily="34" charset="0"/>
              </a:rPr>
              <a:t> to further investigate</a:t>
            </a:r>
            <a:endParaRPr lang="en-GB" sz="2400" dirty="0">
              <a:latin typeface="Myriad Pro" panose="020B0503030403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Myriad Pro" panose="020B0503030403020204" pitchFamily="34" charset="0"/>
              </a:rPr>
              <a:t>The evolution of stiffness and permeability with the deformation.</a:t>
            </a:r>
            <a:endParaRPr lang="en-US" sz="2200" dirty="0">
              <a:latin typeface="Myriad Pro" panose="020B0503030403020204" pitchFamily="34" charset="0"/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Clay Conference – June 2022</a:t>
            </a:r>
            <a:endParaRPr lang="en-GB" dirty="0"/>
          </a:p>
        </p:txBody>
      </p:sp>
      <p:sp>
        <p:nvSpPr>
          <p:cNvPr id="8" name="Titre 2"/>
          <p:cNvSpPr>
            <a:spLocks noGrp="1"/>
          </p:cNvSpPr>
          <p:nvPr>
            <p:ph type="ctrTitle"/>
          </p:nvPr>
        </p:nvSpPr>
        <p:spPr>
          <a:xfrm>
            <a:off x="2590800" y="2971991"/>
            <a:ext cx="8557361" cy="648001"/>
          </a:xfrm>
        </p:spPr>
        <p:txBody>
          <a:bodyPr>
            <a:noAutofit/>
          </a:bodyPr>
          <a:lstStyle/>
          <a:p>
            <a:r>
              <a:rPr lang="en-GB" sz="4800" b="1" spc="20" dirty="0" smtClean="0">
                <a:solidFill>
                  <a:srgbClr val="2E5587"/>
                </a:solidFill>
                <a:latin typeface="Myriad Pro Semibold" panose="020B0503030403020204" pitchFamily="34" charset="0"/>
              </a:rPr>
              <a:t>Thank </a:t>
            </a:r>
            <a:r>
              <a:rPr lang="en-GB" sz="4800" b="1" spc="20" dirty="0">
                <a:solidFill>
                  <a:srgbClr val="2E5587"/>
                </a:solidFill>
                <a:latin typeface="Myriad Pro Semibold" panose="020B0503030403020204" pitchFamily="34" charset="0"/>
              </a:rPr>
              <a:t>you for your attention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428" t="10065" r="-1999" b="11430"/>
          <a:stretch/>
        </p:blipFill>
        <p:spPr>
          <a:xfrm>
            <a:off x="4091459" y="592351"/>
            <a:ext cx="3154407" cy="870857"/>
          </a:xfrm>
          <a:prstGeom prst="rect">
            <a:avLst/>
          </a:prstGeom>
        </p:spPr>
      </p:pic>
      <p:sp>
        <p:nvSpPr>
          <p:cNvPr id="11" name="ZoneTexte 9"/>
          <p:cNvSpPr txBox="1"/>
          <p:nvPr/>
        </p:nvSpPr>
        <p:spPr>
          <a:xfrm>
            <a:off x="3758622" y="5300373"/>
            <a:ext cx="756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aseline="30000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University of Liège, </a:t>
            </a:r>
            <a:r>
              <a:rPr lang="en-GB" baseline="30000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en-GB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EIG </a:t>
            </a:r>
            <a:r>
              <a:rPr lang="en-GB" dirty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EURIDICE, </a:t>
            </a:r>
            <a:r>
              <a:rPr lang="en-GB" baseline="30000" dirty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GB" dirty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SCK CEN</a:t>
            </a:r>
            <a:r>
              <a:rPr lang="en-GB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GB" baseline="30000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GB" dirty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ONDRAF/NIRAS</a:t>
            </a:r>
          </a:p>
        </p:txBody>
      </p:sp>
      <p:sp>
        <p:nvSpPr>
          <p:cNvPr id="13" name="ZoneTexte 14">
            <a:extLst>
              <a:ext uri="{FF2B5EF4-FFF2-40B4-BE49-F238E27FC236}">
                <a16:creationId xmlns:a16="http://schemas.microsoft.com/office/drawing/2014/main" id="{44C5DBE5-F429-3F49-867A-8DD1813B104E}"/>
              </a:ext>
            </a:extLst>
          </p:cNvPr>
          <p:cNvSpPr txBox="1"/>
          <p:nvPr/>
        </p:nvSpPr>
        <p:spPr>
          <a:xfrm>
            <a:off x="2207623" y="4327856"/>
            <a:ext cx="968828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u="sng" spc="50" dirty="0" smtClean="0">
                <a:solidFill>
                  <a:srgbClr val="00548A">
                    <a:alpha val="65000"/>
                  </a:srgbClr>
                </a:solidFill>
              </a:rPr>
              <a:t>Hangbiao </a:t>
            </a:r>
            <a:r>
              <a:rPr lang="fr-FR" sz="2400" u="sng" cap="small" spc="50" dirty="0" smtClean="0">
                <a:solidFill>
                  <a:srgbClr val="00548A">
                    <a:alpha val="65000"/>
                  </a:srgbClr>
                </a:solidFill>
              </a:rPr>
              <a:t>Song</a:t>
            </a:r>
            <a:r>
              <a:rPr lang="fr-FR" sz="2400" cap="small" spc="50" baseline="30000" dirty="0" smtClean="0">
                <a:solidFill>
                  <a:srgbClr val="00548A">
                    <a:alpha val="65000"/>
                  </a:srgbClr>
                </a:solidFill>
              </a:rPr>
              <a:t>1</a:t>
            </a:r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, </a:t>
            </a:r>
            <a:r>
              <a:rPr lang="fr-FR" sz="2400" spc="50" dirty="0">
                <a:solidFill>
                  <a:srgbClr val="00548A">
                    <a:alpha val="65000"/>
                  </a:srgbClr>
                </a:solidFill>
              </a:rPr>
              <a:t>Arnaud Dizier</a:t>
            </a:r>
            <a:r>
              <a:rPr lang="fr-FR" sz="2400" spc="50" baseline="30000" dirty="0">
                <a:solidFill>
                  <a:srgbClr val="00548A">
                    <a:alpha val="65000"/>
                  </a:srgbClr>
                </a:solidFill>
              </a:rPr>
              <a:t>2</a:t>
            </a:r>
            <a:r>
              <a:rPr lang="fr-FR" sz="2400" spc="50" dirty="0">
                <a:solidFill>
                  <a:srgbClr val="00548A">
                    <a:alpha val="65000"/>
                  </a:srgbClr>
                </a:solidFill>
              </a:rPr>
              <a:t>, Suresh Seetharam³, Séverine </a:t>
            </a:r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Levasseur</a:t>
            </a:r>
            <a:r>
              <a:rPr lang="fr-FR" sz="2400" spc="50" baseline="30000" dirty="0" smtClean="0">
                <a:solidFill>
                  <a:srgbClr val="00548A">
                    <a:alpha val="65000"/>
                  </a:srgbClr>
                </a:solidFill>
              </a:rPr>
              <a:t>4</a:t>
            </a:r>
            <a:r>
              <a:rPr lang="fr-FR" sz="2400" spc="50" dirty="0">
                <a:solidFill>
                  <a:srgbClr val="00548A">
                    <a:alpha val="65000"/>
                  </a:srgbClr>
                </a:solidFill>
              </a:rPr>
              <a:t>, Frédéric </a:t>
            </a:r>
            <a:r>
              <a:rPr lang="fr-FR" sz="2400" cap="small" spc="50" dirty="0">
                <a:solidFill>
                  <a:srgbClr val="00548A">
                    <a:alpha val="65000"/>
                  </a:srgbClr>
                </a:solidFill>
              </a:rPr>
              <a:t>Collin</a:t>
            </a:r>
            <a:r>
              <a:rPr lang="fr-FR" sz="2400" cap="small" spc="50" baseline="30000" dirty="0">
                <a:solidFill>
                  <a:srgbClr val="00548A">
                    <a:alpha val="65000"/>
                  </a:srgbClr>
                </a:solidFill>
              </a:rPr>
              <a:t>1</a:t>
            </a:r>
          </a:p>
        </p:txBody>
      </p:sp>
      <p:sp>
        <p:nvSpPr>
          <p:cNvPr id="14" name="ZoneTexte 21">
            <a:extLst>
              <a:ext uri="{FF2B5EF4-FFF2-40B4-BE49-F238E27FC236}">
                <a16:creationId xmlns:a16="http://schemas.microsoft.com/office/drawing/2014/main" id="{44C5DBE5-F429-3F49-867A-8DD1813B104E}"/>
              </a:ext>
            </a:extLst>
          </p:cNvPr>
          <p:cNvSpPr txBox="1"/>
          <p:nvPr/>
        </p:nvSpPr>
        <p:spPr>
          <a:xfrm>
            <a:off x="2521131" y="3878593"/>
            <a:ext cx="856920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17 Sep. 2023 • UNSAT-WASTE, Shanghai (China)</a:t>
            </a:r>
            <a:endParaRPr lang="fr-FR" sz="2400" spc="50" dirty="0">
              <a:solidFill>
                <a:srgbClr val="00548A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9456"/>
            <a:ext cx="12192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Ensi (2013), Geologische Tiefenlager, Radioaktive abfälle sicher entsorgen Rapport.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(2005), Dossier 2005: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Argile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Synthesis. Evaluation of the Feasibility of a Geological Repository in an argillaceous Formation Meuse/Haute-Marne Site. National Agency for Radioactive Waste Management, Paris.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P. Braun(2019), Thermo-hydro-mechanical behavior of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Callovo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-Oxfordian. PhD thesis.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Paris-Est.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M. S.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Diederichs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(2003), Rock Fracture and Collapse Under Low Confinement Conditions, Rock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Rock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36(5):339–381.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Bastiaens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F. Bernier, M.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Buyens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Demarche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X. L. Li, J.-M. Linotte, J. Verstricht (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December 2003), The extension of the HADES underground research facility at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Belgium, The construction of the connecting gallery, EURIDICE report 03-294.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Niandou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 F. Shao, J. P. Henry, and D.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Fourmaintraux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(1997), Laboratory investigation of the mechanical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tournemire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shale.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 Rock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34(1):3–16.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Valès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D. N. Minh, H.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Gharbi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A.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Rejeb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(2004), Experimental study of the influence of the degree of saturation on physical and mechanical properties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tournemire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shale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Clay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26(1-4):197–207.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Pardoen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(2015), Hydro-mechanical analysis of the fracturing induced by the excavation of nuclear waste repository galleries using shear banding, PhD Thesis, University of Liège, Faculty of Applied Sciences.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EURAD WP HITEC - Milestone report 49 – Selection of benchmark exercises for task 2.3.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Atkinson, J.H.,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Sallfors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G.: Experimental determination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ofsoil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properties,  Proc.  10thECSMFE,  Florence,  Vol.  3,  1991,915–956.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Chen, G., Li, X.,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Dizier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Verstricht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Sillen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X., &amp;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Levasseur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S. (2023). Characterization of Boom Clay anisotropic THM behaviour based on two heating tests at different scales in the HADES URL. Geological Society, London, Special Publications, 536(1), SP536-2022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Dizier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A., Chen, G.J., Li, X.L.,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Leysen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Verstricht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J., Troullinos, I., Rypens, J. 2016. The Start-up Phase of the PRACLAY Heater Test. EUR_PH_16_025.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Belgium</a:t>
            </a:r>
            <a:r>
              <a:rPr lang="en-US" dirty="0" smtClean="0"/>
              <a:t>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Dizier, A., Chen, G.J., Li, X.L.,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Rypens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PRACLAY Heater test after two years of the stationary phase. EUR_PH_17_043.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Belgium</a:t>
            </a:r>
            <a:r>
              <a:rPr lang="en-US" sz="1200" dirty="0"/>
              <a:t/>
            </a:r>
            <a:br>
              <a:rPr lang="en-US" sz="1200" dirty="0"/>
            </a:b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02/13</a:t>
            </a:r>
            <a:endParaRPr lang="en-GB" dirty="0"/>
          </a:p>
        </p:txBody>
      </p:sp>
      <p:sp>
        <p:nvSpPr>
          <p:cNvPr id="23" name="ZoneTexte 16"/>
          <p:cNvSpPr txBox="1"/>
          <p:nvPr/>
        </p:nvSpPr>
        <p:spPr>
          <a:xfrm>
            <a:off x="1874277" y="553081"/>
            <a:ext cx="51009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80000"/>
            </a:pPr>
            <a:r>
              <a:rPr lang="en-GB" dirty="0" smtClean="0">
                <a:solidFill>
                  <a:srgbClr val="0070C0"/>
                </a:solidFill>
                <a:latin typeface="Myriad Pro" panose="020B0503030403020204"/>
              </a:rPr>
              <a:t>Geological disposal of radioactive wastes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Multi-barrier confinement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Long-term management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</a:t>
            </a:r>
            <a:r>
              <a:rPr lang="en-GB" sz="1600" b="1" dirty="0">
                <a:solidFill>
                  <a:srgbClr val="00B0F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</a:t>
            </a:r>
            <a:r>
              <a:rPr lang="en-GB" sz="1600" b="1" dirty="0">
                <a:solidFill>
                  <a:srgbClr val="00B05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coupling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2701" y="1148936"/>
            <a:ext cx="468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n-US" sz="1600" dirty="0" smtClean="0">
                <a:latin typeface="Myriad Pro" panose="020B0503030403020204"/>
                <a:cs typeface="Arial" panose="020B0604020202020204" pitchFamily="34" charset="0"/>
              </a:rPr>
              <a:t>Excavation</a:t>
            </a:r>
            <a:r>
              <a:rPr lang="en-US" sz="1600" dirty="0">
                <a:latin typeface="Myriad Pro" panose="020B0503030403020204"/>
                <a:cs typeface="Arial" panose="020B0604020202020204" pitchFamily="34" charset="0"/>
              </a:rPr>
              <a:t>, open drift, waste emplacement, backfilling, self-sealing, repository </a:t>
            </a:r>
            <a:r>
              <a:rPr lang="en-US" sz="1600" dirty="0" smtClean="0">
                <a:latin typeface="Myriad Pro" panose="020B0503030403020204"/>
                <a:cs typeface="Arial" panose="020B0604020202020204" pitchFamily="34" charset="0"/>
              </a:rPr>
              <a:t>closure</a:t>
            </a:r>
            <a:endParaRPr lang="en-US" dirty="0">
              <a:latin typeface="Myriad Pro" panose="020B0503030403020204"/>
              <a:cs typeface="Arial" panose="020B0604020202020204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020470" y="1335225"/>
            <a:ext cx="849297" cy="212195"/>
          </a:xfrm>
          <a:prstGeom prst="leftArrow">
            <a:avLst>
              <a:gd name="adj1" fmla="val 50000"/>
              <a:gd name="adj2" fmla="val 115665"/>
            </a:avLst>
          </a:prstGeom>
          <a:solidFill>
            <a:srgbClr val="F392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ZoneTexte 391"/>
          <p:cNvSpPr txBox="1"/>
          <p:nvPr/>
        </p:nvSpPr>
        <p:spPr>
          <a:xfrm>
            <a:off x="8369045" y="5485401"/>
            <a:ext cx="3422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Schematic view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current design of geological disposal facility in Belgium, </a:t>
            </a:r>
            <a:r>
              <a:rPr lang="nl-BE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BE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NIRAS/ONDRAF)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33" y="2100426"/>
            <a:ext cx="77264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03/13</a:t>
            </a:r>
            <a:endParaRPr lang="en-GB" dirty="0"/>
          </a:p>
        </p:txBody>
      </p:sp>
      <p:sp>
        <p:nvSpPr>
          <p:cNvPr id="23" name="ZoneTexte 16"/>
          <p:cNvSpPr txBox="1"/>
          <p:nvPr/>
        </p:nvSpPr>
        <p:spPr>
          <a:xfrm>
            <a:off x="1828684" y="519702"/>
            <a:ext cx="38749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80000"/>
            </a:pPr>
            <a:r>
              <a:rPr lang="en-GB" dirty="0" smtClean="0">
                <a:solidFill>
                  <a:srgbClr val="0070C0"/>
                </a:solidFill>
                <a:latin typeface="Myriad Pro" panose="020B0503030403020204"/>
              </a:rPr>
              <a:t>N</a:t>
            </a:r>
            <a:r>
              <a:rPr lang="en-US" altLang="zh-CN" dirty="0" smtClean="0">
                <a:solidFill>
                  <a:srgbClr val="0070C0"/>
                </a:solidFill>
                <a:latin typeface="Myriad Pro" panose="020B0503030403020204"/>
              </a:rPr>
              <a:t>ear field:</a:t>
            </a:r>
            <a:endParaRPr lang="en-GB" dirty="0" smtClean="0">
              <a:solidFill>
                <a:srgbClr val="0070C0"/>
              </a:solidFill>
              <a:latin typeface="Myriad Pro" panose="020B0503030403020204"/>
            </a:endParaRP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Excess pore pressure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Fracture re-opening/propagation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Alter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permeability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747" y="2189132"/>
            <a:ext cx="4054473" cy="3762238"/>
            <a:chOff x="7550659" y="2281559"/>
            <a:chExt cx="4663014" cy="4326917"/>
          </a:xfrm>
        </p:grpSpPr>
        <p:grpSp>
          <p:nvGrpSpPr>
            <p:cNvPr id="52" name="Group 51"/>
            <p:cNvGrpSpPr/>
            <p:nvPr/>
          </p:nvGrpSpPr>
          <p:grpSpPr>
            <a:xfrm>
              <a:off x="7550659" y="2281559"/>
              <a:ext cx="4663014" cy="4326917"/>
              <a:chOff x="7550659" y="2281559"/>
              <a:chExt cx="4663014" cy="4326917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8797727" y="2281559"/>
                <a:ext cx="3415946" cy="3075709"/>
                <a:chOff x="7316063" y="2321958"/>
                <a:chExt cx="3415946" cy="3075709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7316063" y="2321958"/>
                  <a:ext cx="3204250" cy="30757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8787734" y="4522316"/>
                  <a:ext cx="674254" cy="389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sz="1600" baseline="-250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</a:t>
                  </a:r>
                  <a:endParaRPr lang="en-GB" sz="16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817902" y="4953225"/>
                  <a:ext cx="1137690" cy="389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α</a:t>
                  </a:r>
                  <a:r>
                    <a:rPr lang="en-US" sz="1600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</a:t>
                  </a:r>
                  <a:r>
                    <a:rPr lang="en-US" sz="16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&gt;</a:t>
                  </a:r>
                  <a:r>
                    <a:rPr lang="el-GR" sz="1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l-GR" sz="16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α</a:t>
                  </a:r>
                  <a:r>
                    <a:rPr lang="en-US" sz="1600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6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7436696" y="2897456"/>
                  <a:ext cx="1380811" cy="672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Thermal conduction</a:t>
                  </a:r>
                  <a:endPara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 flipV="1">
                  <a:off x="9286246" y="4613991"/>
                  <a:ext cx="3221" cy="269183"/>
                </a:xfrm>
                <a:prstGeom prst="straightConnector1">
                  <a:avLst/>
                </a:prstGeom>
                <a:ln w="158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9054918" y="2522726"/>
                  <a:ext cx="1677091" cy="389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Rock layers</a:t>
                  </a:r>
                  <a:endParaRPr lang="en-GB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8515413" y="3865926"/>
                  <a:ext cx="1953484" cy="672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Thermal pressurization</a:t>
                  </a:r>
                  <a:endParaRPr lang="en-GB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Pie 61"/>
              <p:cNvSpPr/>
              <p:nvPr/>
            </p:nvSpPr>
            <p:spPr>
              <a:xfrm rot="16200000">
                <a:off x="7550659" y="4106059"/>
                <a:ext cx="2502417" cy="2502417"/>
              </a:xfrm>
              <a:prstGeom prst="pie">
                <a:avLst>
                  <a:gd name="adj1" fmla="val 0"/>
                  <a:gd name="adj2" fmla="val 5403168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 rot="5400000" flipH="1" flipV="1">
              <a:off x="9189836" y="4067011"/>
              <a:ext cx="509048" cy="256654"/>
            </a:xfrm>
            <a:prstGeom prst="curvedConnector3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/>
            <p:nvPr/>
          </p:nvCxnSpPr>
          <p:spPr>
            <a:xfrm flipV="1">
              <a:off x="9519440" y="4280627"/>
              <a:ext cx="456644" cy="331092"/>
            </a:xfrm>
            <a:prstGeom prst="curvedConnector3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/>
            <p:nvPr/>
          </p:nvCxnSpPr>
          <p:spPr>
            <a:xfrm flipV="1">
              <a:off x="9762028" y="4693248"/>
              <a:ext cx="439163" cy="203067"/>
            </a:xfrm>
            <a:prstGeom prst="curvedConnector3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flipV="1">
              <a:off x="9872121" y="5099053"/>
              <a:ext cx="463460" cy="41809"/>
            </a:xfrm>
            <a:prstGeom prst="curvedConnector3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rot="5400000" flipH="1" flipV="1">
              <a:off x="8724570" y="3977008"/>
              <a:ext cx="548394" cy="160814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779589" y="4761991"/>
              <a:ext cx="1275199" cy="60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Disposal gallery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47089" y="4536699"/>
              <a:ext cx="674254" cy="38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GB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9312812" y="4585654"/>
              <a:ext cx="3221" cy="26918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519591" y="2200354"/>
            <a:ext cx="3213903" cy="485531"/>
            <a:chOff x="4590857" y="2902473"/>
            <a:chExt cx="3213903" cy="485531"/>
          </a:xfrm>
        </p:grpSpPr>
        <p:sp>
          <p:nvSpPr>
            <p:cNvPr id="74" name="Flowchart: Connector 73"/>
            <p:cNvSpPr/>
            <p:nvPr/>
          </p:nvSpPr>
          <p:spPr>
            <a:xfrm>
              <a:off x="4590857" y="3017384"/>
              <a:ext cx="287823" cy="28782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7516937" y="2902473"/>
              <a:ext cx="287823" cy="48553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ZoneTexte 16"/>
          <p:cNvSpPr txBox="1"/>
          <p:nvPr/>
        </p:nvSpPr>
        <p:spPr>
          <a:xfrm>
            <a:off x="6717516" y="591667"/>
            <a:ext cx="38749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80000"/>
            </a:pPr>
            <a:r>
              <a:rPr lang="en-US" dirty="0" smtClean="0">
                <a:solidFill>
                  <a:srgbClr val="0070C0"/>
                </a:solidFill>
                <a:latin typeface="Myriad Pro" panose="020B0503030403020204"/>
              </a:rPr>
              <a:t>Far </a:t>
            </a:r>
            <a:r>
              <a:rPr lang="en-US" altLang="zh-CN" dirty="0" smtClean="0">
                <a:solidFill>
                  <a:srgbClr val="0070C0"/>
                </a:solidFill>
                <a:latin typeface="Myriad Pro" panose="020B0503030403020204"/>
              </a:rPr>
              <a:t>field:</a:t>
            </a:r>
            <a:endParaRPr lang="en-GB" altLang="zh-CN" dirty="0">
              <a:solidFill>
                <a:srgbClr val="0070C0"/>
              </a:solidFill>
              <a:latin typeface="Myriad Pro" panose="020B0503030403020204"/>
            </a:endParaRP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Tensile failure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Shear failure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Reactivate old fractures/faults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744473" y="2168118"/>
            <a:ext cx="5174443" cy="2862807"/>
            <a:chOff x="1406704" y="433383"/>
            <a:chExt cx="9405345" cy="5203590"/>
          </a:xfrm>
        </p:grpSpPr>
        <p:sp>
          <p:nvSpPr>
            <p:cNvPr id="78" name="TextBox 77"/>
            <p:cNvSpPr txBox="1"/>
            <p:nvPr/>
          </p:nvSpPr>
          <p:spPr>
            <a:xfrm>
              <a:off x="2728912" y="716781"/>
              <a:ext cx="1698836" cy="644202"/>
            </a:xfrm>
            <a:prstGeom prst="rect">
              <a:avLst/>
            </a:prstGeom>
            <a:noFill/>
          </p:spPr>
          <p:txBody>
            <a:bodyPr wrap="square" lIns="91440" rIns="0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Natural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91118" y="433383"/>
              <a:ext cx="2843269" cy="468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97039" y="804628"/>
              <a:ext cx="1733909" cy="468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Heated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56045" y="4853770"/>
              <a:ext cx="8956004" cy="783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Symmetric axes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No horizontal deformation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 horizontal heat/water flow, modified from </a:t>
              </a:r>
              <a:r>
                <a:rPr lang="en-US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Braun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P., </a:t>
              </a:r>
              <a:r>
                <a:rPr lang="en-US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(2019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/>
            <a:srcRect l="8859" t="12664" r="8876" b="21000"/>
            <a:stretch/>
          </p:blipFill>
          <p:spPr>
            <a:xfrm>
              <a:off x="1406704" y="1300898"/>
              <a:ext cx="8406597" cy="3572758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/>
            <a:srcRect l="39096" t="5662" r="40425" b="88037"/>
            <a:stretch/>
          </p:blipFill>
          <p:spPr>
            <a:xfrm>
              <a:off x="4429149" y="961534"/>
              <a:ext cx="2092750" cy="339365"/>
            </a:xfrm>
            <a:prstGeom prst="rect">
              <a:avLst/>
            </a:prstGeom>
          </p:spPr>
        </p:pic>
      </p:grpSp>
      <p:sp>
        <p:nvSpPr>
          <p:cNvPr id="84" name="ZoneTexte 16"/>
          <p:cNvSpPr txBox="1"/>
          <p:nvPr/>
        </p:nvSpPr>
        <p:spPr>
          <a:xfrm>
            <a:off x="1805585" y="5198402"/>
            <a:ext cx="8580829" cy="800219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80000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</a:p>
          <a:p>
            <a:pPr>
              <a:spcAft>
                <a:spcPts val="1200"/>
              </a:spcAft>
              <a:buSzPct val="8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 the in-situ observations induced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thermal effects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0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04/13</a:t>
            </a:r>
            <a:endParaRPr lang="en-GB" dirty="0"/>
          </a:p>
        </p:txBody>
      </p:sp>
      <p:sp>
        <p:nvSpPr>
          <p:cNvPr id="8" name="ZoneTexte 3"/>
          <p:cNvSpPr txBox="1"/>
          <p:nvPr/>
        </p:nvSpPr>
        <p:spPr>
          <a:xfrm>
            <a:off x="3009900" y="1519646"/>
            <a:ext cx="8039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❷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in-situ PRACLAY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Heater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❸"/>
            </a:pP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65104"/>
            <a:ext cx="10925172" cy="4064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Myriad Pro" panose="020B0503030403020204"/>
              </a:rPr>
              <a:t>E</a:t>
            </a:r>
            <a:r>
              <a:rPr lang="en-US" altLang="zh-CN" sz="2000" dirty="0" err="1" smtClean="0">
                <a:solidFill>
                  <a:schemeClr val="tx1"/>
                </a:solidFill>
                <a:latin typeface="Myriad Pro" panose="020B0503030403020204"/>
              </a:rPr>
              <a:t>xperimental</a:t>
            </a:r>
            <a:r>
              <a:rPr lang="en-US" altLang="zh-CN" sz="2000" dirty="0" smtClean="0">
                <a:solidFill>
                  <a:schemeClr val="tx1"/>
                </a:solidFill>
                <a:latin typeface="Myriad Pro" panose="020B0503030403020204"/>
              </a:rPr>
              <a:t> set-up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PRACLAY Heater test</a:t>
            </a:r>
            <a:endParaRPr lang="en-GB" dirty="0"/>
          </a:p>
        </p:txBody>
      </p:sp>
      <p:sp>
        <p:nvSpPr>
          <p:cNvPr id="32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05/13</a:t>
            </a:r>
            <a:endParaRPr lang="en-GB" dirty="0"/>
          </a:p>
        </p:txBody>
      </p:sp>
      <p:sp>
        <p:nvSpPr>
          <p:cNvPr id="3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140616" y="5543147"/>
            <a:ext cx="18915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layout of the test setup in the PRACLAY gallery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EURIDICE website (2018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06592" y="821564"/>
            <a:ext cx="5287876" cy="2820335"/>
            <a:chOff x="300124" y="1126912"/>
            <a:chExt cx="5287876" cy="2820335"/>
          </a:xfrm>
        </p:grpSpPr>
        <p:sp>
          <p:nvSpPr>
            <p:cNvPr id="41" name="ZoneTexte 391"/>
            <p:cNvSpPr txBox="1"/>
            <p:nvPr/>
          </p:nvSpPr>
          <p:spPr>
            <a:xfrm>
              <a:off x="626792" y="3485582"/>
              <a:ext cx="4422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Layout of the underground laboratory at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Mol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Belgium </a:t>
              </a:r>
            </a:p>
            <a:p>
              <a:pPr algn="ctr"/>
              <a:r>
                <a:rPr lang="en-US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EURIDICE website (2018)</a:t>
              </a:r>
              <a:endPara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0124" y="1126912"/>
              <a:ext cx="5287876" cy="2260567"/>
              <a:chOff x="300124" y="1126912"/>
              <a:chExt cx="5287876" cy="2260567"/>
            </a:xfrm>
          </p:grpSpPr>
          <p:pic>
            <p:nvPicPr>
              <p:cNvPr id="1026" name="Picture 2" descr="Gallery &amp; Crossing tes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124" y="1126912"/>
                <a:ext cx="5287876" cy="2260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564640" y="2388008"/>
                <a:ext cx="848320" cy="811967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8" name="Afbeelding 8" descr="Afbeelding met tekst, kaart&#10;&#10;Automatisch gegenereerde beschrijving">
            <a:extLst>
              <a:ext uri="{FF2B5EF4-FFF2-40B4-BE49-F238E27FC236}">
                <a16:creationId xmlns:a16="http://schemas.microsoft.com/office/drawing/2014/main" id="{97D46076-C4C4-4C16-9EC6-2F7CC2B34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6" y="1001244"/>
            <a:ext cx="3442642" cy="2178990"/>
          </a:xfrm>
          <a:prstGeom prst="rect">
            <a:avLst/>
          </a:prstGeom>
        </p:spPr>
      </p:pic>
      <p:sp>
        <p:nvSpPr>
          <p:cNvPr id="19" name="Rechthoek 10">
            <a:extLst>
              <a:ext uri="{FF2B5EF4-FFF2-40B4-BE49-F238E27FC236}">
                <a16:creationId xmlns:a16="http://schemas.microsoft.com/office/drawing/2014/main" id="{BDFF549E-464B-4483-AE3D-DAF7F8903904}"/>
              </a:ext>
            </a:extLst>
          </p:cNvPr>
          <p:cNvSpPr/>
          <p:nvPr/>
        </p:nvSpPr>
        <p:spPr>
          <a:xfrm>
            <a:off x="452546" y="3205904"/>
            <a:ext cx="4246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Location of Boom Clay layer in Belgium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(NIRAS/ONDRAF)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58521" y="4005686"/>
            <a:ext cx="5781403" cy="2088563"/>
            <a:chOff x="3722047" y="3561823"/>
            <a:chExt cx="8469952" cy="3059816"/>
          </a:xfrm>
        </p:grpSpPr>
        <p:pic>
          <p:nvPicPr>
            <p:cNvPr id="21" name="Afbeelding 6">
              <a:extLst>
                <a:ext uri="{FF2B5EF4-FFF2-40B4-BE49-F238E27FC236}">
                  <a16:creationId xmlns:a16="http://schemas.microsoft.com/office/drawing/2014/main" id="{51595CE2-C0D4-4563-9830-F151C27C4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4472" y="3561823"/>
              <a:ext cx="7137527" cy="2252433"/>
            </a:xfrm>
            <a:prstGeom prst="rect">
              <a:avLst/>
            </a:prstGeom>
          </p:spPr>
        </p:pic>
        <p:cxnSp>
          <p:nvCxnSpPr>
            <p:cNvPr id="22" name="Rechte verbindingslijn met pijl 12">
              <a:extLst>
                <a:ext uri="{FF2B5EF4-FFF2-40B4-BE49-F238E27FC236}">
                  <a16:creationId xmlns:a16="http://schemas.microsoft.com/office/drawing/2014/main" id="{F71311EF-7FAF-4F07-B2CD-612779D1D1D0}"/>
                </a:ext>
              </a:extLst>
            </p:cNvPr>
            <p:cNvCxnSpPr>
              <a:cxnSpLocks/>
            </p:cNvCxnSpPr>
            <p:nvPr/>
          </p:nvCxnSpPr>
          <p:spPr>
            <a:xfrm>
              <a:off x="11445427" y="5240101"/>
              <a:ext cx="181502" cy="2760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183">
              <a:extLst>
                <a:ext uri="{FF2B5EF4-FFF2-40B4-BE49-F238E27FC236}">
                  <a16:creationId xmlns:a16="http://schemas.microsoft.com/office/drawing/2014/main" id="{794DE7FE-8DB1-4B0D-B224-1D6D9EEC97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7829" y="3863570"/>
              <a:ext cx="177317" cy="3504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186">
              <a:extLst>
                <a:ext uri="{FF2B5EF4-FFF2-40B4-BE49-F238E27FC236}">
                  <a16:creationId xmlns:a16="http://schemas.microsoft.com/office/drawing/2014/main" id="{86D4CFD3-B5E9-428C-B30F-3F4E908E4260}"/>
                </a:ext>
              </a:extLst>
            </p:cNvPr>
            <p:cNvSpPr txBox="1"/>
            <p:nvPr/>
          </p:nvSpPr>
          <p:spPr>
            <a:xfrm>
              <a:off x="10283907" y="4560398"/>
              <a:ext cx="1700197" cy="67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Steel </a:t>
              </a:r>
              <a:r>
                <a:rPr lang="nl-BE" sz="1200" dirty="0" err="1"/>
                <a:t>reinforcement</a:t>
              </a:r>
              <a:endParaRPr lang="nl-BE" sz="1200" dirty="0"/>
            </a:p>
          </p:txBody>
        </p:sp>
        <p:cxnSp>
          <p:nvCxnSpPr>
            <p:cNvPr id="26" name="Rechte verbindingslijn met pijl 4">
              <a:extLst>
                <a:ext uri="{FF2B5EF4-FFF2-40B4-BE49-F238E27FC236}">
                  <a16:creationId xmlns:a16="http://schemas.microsoft.com/office/drawing/2014/main" id="{34181DCD-7F98-4C5D-8624-47491B985BBA}"/>
                </a:ext>
              </a:extLst>
            </p:cNvPr>
            <p:cNvCxnSpPr>
              <a:cxnSpLocks/>
            </p:cNvCxnSpPr>
            <p:nvPr/>
          </p:nvCxnSpPr>
          <p:spPr>
            <a:xfrm>
              <a:off x="5417499" y="5991282"/>
              <a:ext cx="4673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31">
              <a:extLst>
                <a:ext uri="{FF2B5EF4-FFF2-40B4-BE49-F238E27FC236}">
                  <a16:creationId xmlns:a16="http://schemas.microsoft.com/office/drawing/2014/main" id="{DB2029A1-752C-4637-AB5B-EC2CF5C681BF}"/>
                </a:ext>
              </a:extLst>
            </p:cNvPr>
            <p:cNvCxnSpPr>
              <a:cxnSpLocks/>
            </p:cNvCxnSpPr>
            <p:nvPr/>
          </p:nvCxnSpPr>
          <p:spPr>
            <a:xfrm>
              <a:off x="5895019" y="5991282"/>
              <a:ext cx="28974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32">
              <a:extLst>
                <a:ext uri="{FF2B5EF4-FFF2-40B4-BE49-F238E27FC236}">
                  <a16:creationId xmlns:a16="http://schemas.microsoft.com/office/drawing/2014/main" id="{B1EE9D08-47EC-4A48-BFCD-411E52632C67}"/>
                </a:ext>
              </a:extLst>
            </p:cNvPr>
            <p:cNvCxnSpPr>
              <a:cxnSpLocks/>
            </p:cNvCxnSpPr>
            <p:nvPr/>
          </p:nvCxnSpPr>
          <p:spPr>
            <a:xfrm>
              <a:off x="8802657" y="5991282"/>
              <a:ext cx="43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13">
              <a:extLst>
                <a:ext uri="{FF2B5EF4-FFF2-40B4-BE49-F238E27FC236}">
                  <a16:creationId xmlns:a16="http://schemas.microsoft.com/office/drawing/2014/main" id="{71408575-51DE-4C44-985A-8BAAF176C892}"/>
                </a:ext>
              </a:extLst>
            </p:cNvPr>
            <p:cNvCxnSpPr/>
            <p:nvPr/>
          </p:nvCxnSpPr>
          <p:spPr>
            <a:xfrm flipV="1">
              <a:off x="5897051" y="4214054"/>
              <a:ext cx="10160" cy="209422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36">
              <a:extLst>
                <a:ext uri="{FF2B5EF4-FFF2-40B4-BE49-F238E27FC236}">
                  <a16:creationId xmlns:a16="http://schemas.microsoft.com/office/drawing/2014/main" id="{3D2766BF-FE73-4A61-B61B-56B7A955FFB8}"/>
                </a:ext>
              </a:extLst>
            </p:cNvPr>
            <p:cNvCxnSpPr/>
            <p:nvPr/>
          </p:nvCxnSpPr>
          <p:spPr>
            <a:xfrm flipV="1">
              <a:off x="8796790" y="4189641"/>
              <a:ext cx="10160" cy="209422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vak 14">
              <a:extLst>
                <a:ext uri="{FF2B5EF4-FFF2-40B4-BE49-F238E27FC236}">
                  <a16:creationId xmlns:a16="http://schemas.microsoft.com/office/drawing/2014/main" id="{D06EBDD0-0B61-4F27-9A81-46D1EF8F7076}"/>
                </a:ext>
              </a:extLst>
            </p:cNvPr>
            <p:cNvSpPr txBox="1"/>
            <p:nvPr/>
          </p:nvSpPr>
          <p:spPr>
            <a:xfrm>
              <a:off x="8866389" y="6080555"/>
              <a:ext cx="1291965" cy="54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Zone 1 </a:t>
              </a:r>
            </a:p>
          </p:txBody>
        </p:sp>
        <p:sp>
          <p:nvSpPr>
            <p:cNvPr id="34" name="Tekstvak 38">
              <a:extLst>
                <a:ext uri="{FF2B5EF4-FFF2-40B4-BE49-F238E27FC236}">
                  <a16:creationId xmlns:a16="http://schemas.microsoft.com/office/drawing/2014/main" id="{E3BF3DFB-5060-4D13-AF0B-A63ACD4F512F}"/>
                </a:ext>
              </a:extLst>
            </p:cNvPr>
            <p:cNvSpPr txBox="1"/>
            <p:nvPr/>
          </p:nvSpPr>
          <p:spPr>
            <a:xfrm>
              <a:off x="6707610" y="6080555"/>
              <a:ext cx="1455523" cy="54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Zone 2 </a:t>
              </a:r>
            </a:p>
          </p:txBody>
        </p:sp>
        <p:sp>
          <p:nvSpPr>
            <p:cNvPr id="35" name="Tekstvak 39">
              <a:extLst>
                <a:ext uri="{FF2B5EF4-FFF2-40B4-BE49-F238E27FC236}">
                  <a16:creationId xmlns:a16="http://schemas.microsoft.com/office/drawing/2014/main" id="{53EB6D32-9371-4CCE-8C6B-05C82B2F1187}"/>
                </a:ext>
              </a:extLst>
            </p:cNvPr>
            <p:cNvSpPr txBox="1"/>
            <p:nvPr/>
          </p:nvSpPr>
          <p:spPr>
            <a:xfrm>
              <a:off x="4803449" y="6080555"/>
              <a:ext cx="1462252" cy="54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Zone 3 </a:t>
              </a:r>
            </a:p>
          </p:txBody>
        </p:sp>
        <p:sp>
          <p:nvSpPr>
            <p:cNvPr id="43" name="Rechthoek 15">
              <a:extLst>
                <a:ext uri="{FF2B5EF4-FFF2-40B4-BE49-F238E27FC236}">
                  <a16:creationId xmlns:a16="http://schemas.microsoft.com/office/drawing/2014/main" id="{65B41CF0-C0FE-4E16-BC5A-12CED9E775B0}"/>
                </a:ext>
              </a:extLst>
            </p:cNvPr>
            <p:cNvSpPr/>
            <p:nvPr/>
          </p:nvSpPr>
          <p:spPr>
            <a:xfrm>
              <a:off x="7307373" y="4487603"/>
              <a:ext cx="141618" cy="882000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 w="3175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4" name="Tekstvak 41">
              <a:extLst>
                <a:ext uri="{FF2B5EF4-FFF2-40B4-BE49-F238E27FC236}">
                  <a16:creationId xmlns:a16="http://schemas.microsoft.com/office/drawing/2014/main" id="{D3A1FD31-A20E-467C-91CB-872F18481529}"/>
                </a:ext>
              </a:extLst>
            </p:cNvPr>
            <p:cNvSpPr txBox="1"/>
            <p:nvPr/>
          </p:nvSpPr>
          <p:spPr>
            <a:xfrm>
              <a:off x="6749791" y="3943161"/>
              <a:ext cx="1385563" cy="54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Ring 50</a:t>
              </a:r>
            </a:p>
          </p:txBody>
        </p:sp>
        <p:cxnSp>
          <p:nvCxnSpPr>
            <p:cNvPr id="45" name="Rechte verbindingslijn met pijl 24">
              <a:extLst>
                <a:ext uri="{FF2B5EF4-FFF2-40B4-BE49-F238E27FC236}">
                  <a16:creationId xmlns:a16="http://schemas.microsoft.com/office/drawing/2014/main" id="{86833E3D-A179-41A0-AC5A-7CBEB26966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1747" y="4511696"/>
              <a:ext cx="0" cy="9043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25">
              <a:extLst>
                <a:ext uri="{FF2B5EF4-FFF2-40B4-BE49-F238E27FC236}">
                  <a16:creationId xmlns:a16="http://schemas.microsoft.com/office/drawing/2014/main" id="{814E65C8-21BB-4ADF-B91D-FAB8F16C5522}"/>
                </a:ext>
              </a:extLst>
            </p:cNvPr>
            <p:cNvSpPr txBox="1"/>
            <p:nvPr/>
          </p:nvSpPr>
          <p:spPr>
            <a:xfrm>
              <a:off x="3722047" y="4760981"/>
              <a:ext cx="1218357" cy="40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/>
                <a:t>D = 2.5 m</a:t>
              </a:r>
            </a:p>
          </p:txBody>
        </p:sp>
      </p:grpSp>
      <p:sp>
        <p:nvSpPr>
          <p:cNvPr id="47" name="Rechthoek 1">
            <a:extLst>
              <a:ext uri="{FF2B5EF4-FFF2-40B4-BE49-F238E27FC236}">
                <a16:creationId xmlns:a16="http://schemas.microsoft.com/office/drawing/2014/main" id="{886BCD42-C37B-4A27-A030-9498EB029559}"/>
              </a:ext>
            </a:extLst>
          </p:cNvPr>
          <p:cNvSpPr/>
          <p:nvPr/>
        </p:nvSpPr>
        <p:spPr>
          <a:xfrm>
            <a:off x="653926" y="384090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/>
              <a:t>Layout PRACLAY gallery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Concrete lining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Heater cables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Backfill material: 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End Plug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Bentonite </a:t>
            </a:r>
            <a:r>
              <a:rPr lang="en-GB" sz="1600" dirty="0"/>
              <a:t>annular ring</a:t>
            </a:r>
          </a:p>
          <a:p>
            <a:endParaRPr lang="en-GB" sz="1600" dirty="0"/>
          </a:p>
          <a:p>
            <a:r>
              <a:rPr lang="en-GB" sz="1600" b="1" dirty="0"/>
              <a:t>Division longitudinal zones</a:t>
            </a:r>
          </a:p>
          <a:p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Focus on Ring 50 (central position)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128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06/13</a:t>
            </a:r>
            <a:endParaRPr lang="en-GB" dirty="0"/>
          </a:p>
        </p:txBody>
      </p:sp>
      <p:sp>
        <p:nvSpPr>
          <p:cNvPr id="24" name="Sous-titr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/>
          <a:lstStyle/>
          <a:p>
            <a:r>
              <a:rPr lang="en-GB" dirty="0"/>
              <a:t>PRACLAY </a:t>
            </a:r>
            <a:r>
              <a:rPr lang="en-GB" dirty="0" smtClean="0"/>
              <a:t>Heater t</a:t>
            </a:r>
            <a:r>
              <a:rPr lang="en-US" altLang="zh-CN" dirty="0" err="1" smtClean="0"/>
              <a:t>est</a:t>
            </a:r>
            <a:endParaRPr lang="en-GB" dirty="0"/>
          </a:p>
        </p:txBody>
      </p:sp>
      <p:sp>
        <p:nvSpPr>
          <p:cNvPr id="3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  <p:grpSp>
        <p:nvGrpSpPr>
          <p:cNvPr id="10" name="Groep 7">
            <a:extLst>
              <a:ext uri="{FF2B5EF4-FFF2-40B4-BE49-F238E27FC236}">
                <a16:creationId xmlns:a16="http://schemas.microsoft.com/office/drawing/2014/main" id="{AB0ABA8D-8838-4A91-BBD3-BD190BE7CC32}"/>
              </a:ext>
            </a:extLst>
          </p:cNvPr>
          <p:cNvGrpSpPr/>
          <p:nvPr/>
        </p:nvGrpSpPr>
        <p:grpSpPr>
          <a:xfrm>
            <a:off x="208286" y="3796397"/>
            <a:ext cx="12217209" cy="2548488"/>
            <a:chOff x="0" y="309457"/>
            <a:chExt cx="6559343" cy="1322963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47507AC-9E5C-4644-928D-933C23172F90}"/>
                </a:ext>
              </a:extLst>
            </p:cNvPr>
            <p:cNvGrpSpPr/>
            <p:nvPr/>
          </p:nvGrpSpPr>
          <p:grpSpPr>
            <a:xfrm>
              <a:off x="0" y="309457"/>
              <a:ext cx="6559343" cy="1322963"/>
              <a:chOff x="174088" y="309457"/>
              <a:chExt cx="6559343" cy="1322963"/>
            </a:xfrm>
          </p:grpSpPr>
          <p:sp>
            <p:nvSpPr>
              <p:cNvPr id="13" name="Tekstvak 2">
                <a:extLst>
                  <a:ext uri="{FF2B5EF4-FFF2-40B4-BE49-F238E27FC236}">
                    <a16:creationId xmlns:a16="http://schemas.microsoft.com/office/drawing/2014/main" id="{E02C3ED4-3BDF-429D-A2DC-C74F42B08D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8390" y="309457"/>
                <a:ext cx="1096656" cy="32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b="1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Artificial pressurization: </a:t>
                </a:r>
                <a:r>
                  <a:rPr lang="en-GB" sz="1200" b="1" i="1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GB" sz="1200" b="1" i="1" baseline="-250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GB" sz="1200" b="1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intrados lining</a:t>
                </a:r>
                <a:endParaRPr lang="nl-BE" sz="1200" dirty="0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b="1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nl-BE" sz="1200" dirty="0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b="1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nl-BE" sz="1200" dirty="0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ep 14">
                <a:extLst>
                  <a:ext uri="{FF2B5EF4-FFF2-40B4-BE49-F238E27FC236}">
                    <a16:creationId xmlns:a16="http://schemas.microsoft.com/office/drawing/2014/main" id="{E2E65C14-9F26-4FEA-A6D9-BB9FE2B20663}"/>
                  </a:ext>
                </a:extLst>
              </p:cNvPr>
              <p:cNvGrpSpPr/>
              <p:nvPr/>
            </p:nvGrpSpPr>
            <p:grpSpPr>
              <a:xfrm>
                <a:off x="174088" y="678139"/>
                <a:ext cx="6559343" cy="954281"/>
                <a:chOff x="174088" y="137482"/>
                <a:chExt cx="6559343" cy="954281"/>
              </a:xfrm>
            </p:grpSpPr>
            <p:grpSp>
              <p:nvGrpSpPr>
                <p:cNvPr id="15" name="Groep 15">
                  <a:extLst>
                    <a:ext uri="{FF2B5EF4-FFF2-40B4-BE49-F238E27FC236}">
                      <a16:creationId xmlns:a16="http://schemas.microsoft.com/office/drawing/2014/main" id="{3CFB419C-2FEB-4EE4-B6D7-490600281B09}"/>
                    </a:ext>
                  </a:extLst>
                </p:cNvPr>
                <p:cNvGrpSpPr/>
                <p:nvPr/>
              </p:nvGrpSpPr>
              <p:grpSpPr>
                <a:xfrm>
                  <a:off x="174088" y="255098"/>
                  <a:ext cx="6559343" cy="836665"/>
                  <a:chOff x="0" y="255098"/>
                  <a:chExt cx="6559343" cy="836665"/>
                </a:xfrm>
              </p:grpSpPr>
              <p:sp>
                <p:nvSpPr>
                  <p:cNvPr id="17" name="Tekstvak 2">
                    <a:extLst>
                      <a:ext uri="{FF2B5EF4-FFF2-40B4-BE49-F238E27FC236}">
                        <a16:creationId xmlns:a16="http://schemas.microsoft.com/office/drawing/2014/main" id="{E1FDBCE1-035C-4B92-946A-05AC3ED9E1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784412"/>
                    <a:ext cx="1468120" cy="307351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chemeClr val="accent4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nl-BE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Excavation of </a:t>
                    </a:r>
                    <a:r>
                      <a:rPr lang="nl-BE" sz="1600" b="1" dirty="0" err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the</a:t>
                    </a:r>
                    <a:r>
                      <a:rPr lang="nl-BE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PRACLAY </a:t>
                    </a:r>
                    <a:r>
                      <a:rPr lang="nl-BE" sz="1600" b="1" dirty="0" err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gallery</a:t>
                    </a:r>
                    <a:endParaRPr lang="nl-BE" sz="1600" dirty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8" name="Groep 18">
                    <a:extLst>
                      <a:ext uri="{FF2B5EF4-FFF2-40B4-BE49-F238E27FC236}">
                        <a16:creationId xmlns:a16="http://schemas.microsoft.com/office/drawing/2014/main" id="{CBAED4A5-966D-4809-9E54-F60B8705DB38}"/>
                      </a:ext>
                    </a:extLst>
                  </p:cNvPr>
                  <p:cNvGrpSpPr/>
                  <p:nvPr/>
                </p:nvGrpSpPr>
                <p:grpSpPr>
                  <a:xfrm>
                    <a:off x="269826" y="255098"/>
                    <a:ext cx="6289517" cy="811818"/>
                    <a:chOff x="50190" y="255098"/>
                    <a:chExt cx="6289517" cy="811818"/>
                  </a:xfrm>
                </p:grpSpPr>
                <p:sp>
                  <p:nvSpPr>
                    <p:cNvPr id="20" name="Tekstvak 2">
                      <a:extLst>
                        <a:ext uri="{FF2B5EF4-FFF2-40B4-BE49-F238E27FC236}">
                          <a16:creationId xmlns:a16="http://schemas.microsoft.com/office/drawing/2014/main" id="{1571BC03-F656-4A76-BADD-3B806FD37B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2835" y="783314"/>
                      <a:ext cx="1196815" cy="28032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accent3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Stationary heating phase: </a:t>
                      </a:r>
                      <a:r>
                        <a:rPr lang="en-GB" sz="1200" b="1" i="1" dirty="0" smtClean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80°C</a:t>
                      </a:r>
                      <a:r>
                        <a:rPr lang="en-GB" sz="1200" b="1" dirty="0" smtClean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GB" sz="1200" b="1" dirty="0" smtClean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lining extrados</a:t>
                      </a:r>
                      <a:endParaRPr lang="nl-BE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21" name="Groep 21">
                      <a:extLst>
                        <a:ext uri="{FF2B5EF4-FFF2-40B4-BE49-F238E27FC236}">
                          <a16:creationId xmlns:a16="http://schemas.microsoft.com/office/drawing/2014/main" id="{FC59C2B1-1DA3-4138-8DB1-CA49FEFC70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190" y="255098"/>
                      <a:ext cx="6289517" cy="811818"/>
                      <a:chOff x="50190" y="255098"/>
                      <a:chExt cx="6289517" cy="811818"/>
                    </a:xfrm>
                  </p:grpSpPr>
                  <p:sp>
                    <p:nvSpPr>
                      <p:cNvPr id="22" name="Tekstvak 2">
                        <a:extLst>
                          <a:ext uri="{FF2B5EF4-FFF2-40B4-BE49-F238E27FC236}">
                            <a16:creationId xmlns:a16="http://schemas.microsoft.com/office/drawing/2014/main" id="{F569069B-0194-46E4-B9A8-AA72C48E32C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95808" y="786593"/>
                        <a:ext cx="1076663" cy="2803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accent3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GB" sz="1200" b="1" dirty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Start-up heating phase: </a:t>
                        </a:r>
                        <a:r>
                          <a:rPr lang="en-GB" sz="1200" b="1" i="1" dirty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 </a:t>
                        </a:r>
                        <a:r>
                          <a:rPr lang="en-GB" sz="1200" b="1" dirty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at </a:t>
                        </a:r>
                        <a:r>
                          <a:rPr lang="en-GB" sz="1200" b="1" dirty="0" smtClean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lining extrados</a:t>
                        </a:r>
                        <a:endParaRPr lang="nl-BE" sz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23" name="Groep 23">
                        <a:extLst>
                          <a:ext uri="{FF2B5EF4-FFF2-40B4-BE49-F238E27FC236}">
                            <a16:creationId xmlns:a16="http://schemas.microsoft.com/office/drawing/2014/main" id="{7201E47C-39AD-48D8-B30B-EF824603AD9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190" y="255098"/>
                        <a:ext cx="6289517" cy="489440"/>
                        <a:chOff x="50190" y="255098"/>
                        <a:chExt cx="6289517" cy="489440"/>
                      </a:xfrm>
                    </p:grpSpPr>
                    <p:grpSp>
                      <p:nvGrpSpPr>
                        <p:cNvPr id="25" name="Groep 24">
                          <a:extLst>
                            <a:ext uri="{FF2B5EF4-FFF2-40B4-BE49-F238E27FC236}">
                              <a16:creationId xmlns:a16="http://schemas.microsoft.com/office/drawing/2014/main" id="{88723580-7A4A-477D-BA1A-15ADF6D4B59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190" y="255098"/>
                          <a:ext cx="6289517" cy="487465"/>
                          <a:chOff x="50190" y="255098"/>
                          <a:chExt cx="6289517" cy="487465"/>
                        </a:xfrm>
                      </p:grpSpPr>
                      <p:grpSp>
                        <p:nvGrpSpPr>
                          <p:cNvPr id="27" name="Groep 26">
                            <a:extLst>
                              <a:ext uri="{FF2B5EF4-FFF2-40B4-BE49-F238E27FC236}">
                                <a16:creationId xmlns:a16="http://schemas.microsoft.com/office/drawing/2014/main" id="{49A62AFE-C028-487D-968A-2DE8BB42AC2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0190" y="255098"/>
                            <a:ext cx="6289517" cy="310345"/>
                            <a:chOff x="50190" y="255372"/>
                            <a:chExt cx="6289517" cy="310678"/>
                          </a:xfrm>
                        </p:grpSpPr>
                        <p:grpSp>
                          <p:nvGrpSpPr>
                            <p:cNvPr id="32" name="Groep 28">
                              <a:extLst>
                                <a:ext uri="{FF2B5EF4-FFF2-40B4-BE49-F238E27FC236}">
                                  <a16:creationId xmlns:a16="http://schemas.microsoft.com/office/drawing/2014/main" id="{1F84364B-302D-4160-A152-F0E707C7ED82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0190" y="255372"/>
                              <a:ext cx="6289517" cy="310678"/>
                              <a:chOff x="50190" y="31051"/>
                              <a:chExt cx="6289517" cy="311150"/>
                            </a:xfrm>
                          </p:grpSpPr>
                          <p:sp>
                            <p:nvSpPr>
                              <p:cNvPr id="34" name="Tekstvak 2">
                                <a:extLst>
                                  <a:ext uri="{FF2B5EF4-FFF2-40B4-BE49-F238E27FC236}">
                                    <a16:creationId xmlns:a16="http://schemas.microsoft.com/office/drawing/2014/main" id="{B8A9490C-8EF3-48AE-AD9A-F0943EA8CFCB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90" y="46975"/>
                                <a:ext cx="601980" cy="21018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noAutofit/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nl-BE" sz="1200" dirty="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21/10/2007</a:t>
                                </a:r>
                              </a:p>
                            </p:txBody>
                          </p:sp>
                          <p:grpSp>
                            <p:nvGrpSpPr>
                              <p:cNvPr id="35" name="Groep 31">
                                <a:extLst>
                                  <a:ext uri="{FF2B5EF4-FFF2-40B4-BE49-F238E27FC236}">
                                    <a16:creationId xmlns:a16="http://schemas.microsoft.com/office/drawing/2014/main" id="{6596038E-9B59-42B9-9DA8-03DA9CC4F0D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10490" y="31051"/>
                                <a:ext cx="6229217" cy="311150"/>
                                <a:chOff x="0" y="31051"/>
                                <a:chExt cx="6229217" cy="311150"/>
                              </a:xfrm>
                            </p:grpSpPr>
                            <p:sp>
                              <p:nvSpPr>
                                <p:cNvPr id="36" name="Tekstvak 2">
                                  <a:extLst>
                                    <a:ext uri="{FF2B5EF4-FFF2-40B4-BE49-F238E27FC236}">
                                      <a16:creationId xmlns:a16="http://schemas.microsoft.com/office/drawing/2014/main" id="{32422589-B11B-4BCC-AF8D-0053B4EB49AE}"/>
                                    </a:ext>
                                  </a:extLst>
                                </p:cNvPr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8891" y="41505"/>
                                  <a:ext cx="627473" cy="20637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>
                                    <a:lnSpc>
                                      <a:spcPct val="107000"/>
                                    </a:lnSpc>
                                    <a:spcAft>
                                      <a:spcPts val="800"/>
                                    </a:spcAft>
                                  </a:pPr>
                                  <a:r>
                                    <a:rPr lang="nl-BE" sz="1200" dirty="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22/10/2007</a:t>
                                  </a:r>
                                </a:p>
                              </p:txBody>
                            </p:sp>
                            <p:grpSp>
                              <p:nvGrpSpPr>
                                <p:cNvPr id="38" name="Groep 33">
                                  <a:extLst>
                                    <a:ext uri="{FF2B5EF4-FFF2-40B4-BE49-F238E27FC236}">
                                      <a16:creationId xmlns:a16="http://schemas.microsoft.com/office/drawing/2014/main" id="{DD134588-A0F6-4548-8EE8-7F5E49A6F9E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0" y="31051"/>
                                  <a:ext cx="6229217" cy="311150"/>
                                  <a:chOff x="0" y="31051"/>
                                  <a:chExt cx="6229217" cy="311150"/>
                                </a:xfrm>
                              </p:grpSpPr>
                              <p:sp>
                                <p:nvSpPr>
                                  <p:cNvPr id="39" name="Tekstvak 2">
                                    <a:extLst>
                                      <a:ext uri="{FF2B5EF4-FFF2-40B4-BE49-F238E27FC236}">
                                        <a16:creationId xmlns:a16="http://schemas.microsoft.com/office/drawing/2014/main" id="{4AAAB82C-640F-4EF8-8D42-2C664BAF26AC}"/>
                                      </a:ext>
                                    </a:extLst>
                                  </p:cNvPr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191317" y="38850"/>
                                    <a:ext cx="587375" cy="2032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t" anchorCtr="0">
                                    <a:noAutofit/>
                                  </a:bodyPr>
                                  <a:lstStyle/>
                                  <a:p>
                                    <a:pPr>
                                      <a:lnSpc>
                                        <a:spcPct val="107000"/>
                                      </a:lnSpc>
                                      <a:spcAft>
                                        <a:spcPts val="800"/>
                                      </a:spcAft>
                                    </a:pPr>
                                    <a:r>
                                      <a:rPr lang="nl-BE" sz="1200" dirty="0">
                                        <a:solidFill>
                                          <a:schemeClr val="accent3"/>
                                        </a:solidFill>
                                        <a:effectLst/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3/11/2014</a:t>
                                    </a:r>
                                  </a:p>
                                </p:txBody>
                              </p:sp>
                              <p:grpSp>
                                <p:nvGrpSpPr>
                                  <p:cNvPr id="40" name="Groep 35">
                                    <a:extLst>
                                      <a:ext uri="{FF2B5EF4-FFF2-40B4-BE49-F238E27FC236}">
                                        <a16:creationId xmlns:a16="http://schemas.microsoft.com/office/drawing/2014/main" id="{2E70F1D6-3B40-4CC7-BF58-845B404E471E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31051"/>
                                    <a:ext cx="6229217" cy="311150"/>
                                    <a:chOff x="0" y="27241"/>
                                    <a:chExt cx="6229217" cy="311150"/>
                                  </a:xfrm>
                                </p:grpSpPr>
                                <p:sp>
                                  <p:nvSpPr>
                                    <p:cNvPr id="41" name="Tekstvak 2">
                                      <a:extLst>
                                        <a:ext uri="{FF2B5EF4-FFF2-40B4-BE49-F238E27FC236}">
                                          <a16:creationId xmlns:a16="http://schemas.microsoft.com/office/drawing/2014/main" id="{EB701367-4CD0-4CDA-8AB4-5B80EDD6E321}"/>
                                        </a:ext>
                                      </a:extLst>
                                    </p:cNvPr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96864" y="27241"/>
                                      <a:ext cx="638175" cy="19939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91440" tIns="45720" rIns="91440" bIns="45720" anchor="t" anchorCtr="0">
                                      <a:noAutofit/>
                                    </a:bodyPr>
                                    <a:lstStyle/>
                                    <a:p>
                                      <a:pPr>
                                        <a:lnSpc>
                                          <a:spcPct val="107000"/>
                                        </a:lnSpc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nl-BE" sz="1200" dirty="0">
                                          <a:solidFill>
                                            <a:schemeClr val="accent3"/>
                                          </a:solidFill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a:t>17/08/2015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42" name="Groep 37">
                                      <a:extLst>
                                        <a:ext uri="{FF2B5EF4-FFF2-40B4-BE49-F238E27FC236}">
                                          <a16:creationId xmlns:a16="http://schemas.microsoft.com/office/drawing/2014/main" id="{8772EEB6-DDD6-4B8C-9BD8-153D6C4FC467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27241"/>
                                      <a:ext cx="6229217" cy="311150"/>
                                      <a:chOff x="0" y="27241"/>
                                      <a:chExt cx="6229217" cy="311150"/>
                                    </a:xfrm>
                                  </p:grpSpPr>
                                  <p:sp>
                                    <p:nvSpPr>
                                      <p:cNvPr id="44" name="Tekstvak 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0D2001C-CF5D-47B1-B081-50A7F137BC67}"/>
                                          </a:ext>
                                        </a:extLst>
                                      </p:cNvPr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359267" y="27241"/>
                                        <a:ext cx="869950" cy="31115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91440" tIns="45720" rIns="91440" bIns="45720" anchor="t" anchorCtr="0">
                                        <a:noAutofit/>
                                      </a:bodyPr>
                                      <a:lstStyle/>
                                      <a:p>
                                        <a:pPr>
                                          <a:lnSpc>
                                            <a:spcPct val="107000"/>
                                          </a:lnSpc>
                                          <a:spcAft>
                                            <a:spcPts val="800"/>
                                          </a:spcAft>
                                        </a:pPr>
                                        <a:r>
                                          <a:rPr lang="nl-BE" sz="1200" dirty="0">
                                            <a:solidFill>
                                              <a:schemeClr val="accent3"/>
                                            </a:solidFill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a:t>17/08/2025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5" name="Groep 3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81E130C-85D4-414A-B455-DE53E0240D70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36756"/>
                                        <a:ext cx="6019800" cy="282014"/>
                                        <a:chOff x="0" y="29136"/>
                                        <a:chExt cx="6019800" cy="282014"/>
                                      </a:xfrm>
                                    </p:grpSpPr>
                                    <p:cxnSp>
                                      <p:nvCxnSpPr>
                                        <p:cNvPr id="46" name="Rechte verbindingslijn met pijl 4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9E7A11D-669A-4607-9DB7-C04D88D378AF}"/>
                                            </a:ext>
                                          </a:extLst>
                                        </p:cNvPr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0" y="300990"/>
                                          <a:ext cx="6019800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47" name="Rechte verbindingslijn 4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FCF98DB4-AE7A-4B73-B162-D62FD2529675}"/>
                                            </a:ext>
                                          </a:extLst>
                                        </p:cNvPr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63830" y="162523"/>
                                          <a:ext cx="0" cy="14400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48" name="Rechte verbindingslijn 4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57C19B5-2EF8-4A1E-8042-B631D7E64761}"/>
                                            </a:ext>
                                          </a:extLst>
                                        </p:cNvPr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70560" y="158713"/>
                                          <a:ext cx="0" cy="14351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49" name="Rechte verbindingslijn 4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CFFC6CD9-8F1C-4A6F-89BC-3ADA449EBCA1}"/>
                                            </a:ext>
                                          </a:extLst>
                                        </p:cNvPr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470660" y="167640"/>
                                          <a:ext cx="0" cy="14351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3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50" name="Rechte verbindingslijn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4619CDA-FD7C-4981-8E8D-71D72A60409C}"/>
                                            </a:ext>
                                          </a:extLst>
                                        </p:cNvPr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2407920" y="167640"/>
                                          <a:ext cx="0" cy="14351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3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sp>
                                      <p:nvSpPr>
                                        <p:cNvPr id="51" name="Tekstvak 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B3ACF9B6-581D-4F34-BC92-4A4375AB97EE}"/>
                                            </a:ext>
                                          </a:extLst>
                                        </p:cNvPr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261374" y="29136"/>
                                          <a:ext cx="645795" cy="21717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rot="0" vert="horz" wrap="square" lIns="91440" tIns="45720" rIns="91440" bIns="45720" anchor="t" anchorCtr="0"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nl-BE" sz="1200" dirty="0">
                                              <a:solidFill>
                                                <a:schemeClr val="accent3"/>
                                              </a:solidFill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5/03/2012</a:t>
                                          </a: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52" name="Rechte verbindingslijn 46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9B38EC7-9A97-42DC-8E0B-87BC095700C2}"/>
                                            </a:ext>
                                          </a:extLst>
                                        </p:cNvPr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5600700" y="160020"/>
                                          <a:ext cx="0" cy="14400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3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</p:grpSp>
                              </p:grpSp>
                            </p:grpSp>
                          </p:grpSp>
                        </p:grpSp>
                        <p:cxnSp>
                          <p:nvCxnSpPr>
                            <p:cNvPr id="33" name="Rechte verbindingslijn 29">
                              <a:extLst>
                                <a:ext uri="{FF2B5EF4-FFF2-40B4-BE49-F238E27FC236}">
                                  <a16:creationId xmlns:a16="http://schemas.microsoft.com/office/drawing/2014/main" id="{1235EF91-47C5-46F2-A2AD-906C4D0FB77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3749956" y="393022"/>
                              <a:ext cx="0" cy="143292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accent3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9" name="Linkeraccolade 27">
                            <a:extLst>
                              <a:ext uri="{FF2B5EF4-FFF2-40B4-BE49-F238E27FC236}">
                                <a16:creationId xmlns:a16="http://schemas.microsoft.com/office/drawing/2014/main" id="{E1545F98-AFD9-4E57-8509-9EEEDD96A07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3053739" y="65547"/>
                            <a:ext cx="147955" cy="1206078"/>
                          </a:xfrm>
                          <a:prstGeom prst="leftBrace">
                            <a:avLst>
                              <a:gd name="adj1" fmla="val 8333"/>
                              <a:gd name="adj2" fmla="val 50865"/>
                            </a:avLst>
                          </a:prstGeom>
                          <a:ln>
                            <a:solidFill>
                              <a:schemeClr val="accent3"/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nl-BE"/>
                          </a:p>
                        </p:txBody>
                      </p:sp>
                    </p:grpSp>
                    <p:sp>
                      <p:nvSpPr>
                        <p:cNvPr id="26" name="Linkeraccolade 25">
                          <a:extLst>
                            <a:ext uri="{FF2B5EF4-FFF2-40B4-BE49-F238E27FC236}">
                              <a16:creationId xmlns:a16="http://schemas.microsoft.com/office/drawing/2014/main" id="{1E2FEE82-1C4B-4B0C-9FEA-D796668368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4659432" y="-307445"/>
                          <a:ext cx="147955" cy="1956011"/>
                        </a:xfrm>
                        <a:prstGeom prst="leftBrace">
                          <a:avLst>
                            <a:gd name="adj1" fmla="val 8333"/>
                            <a:gd name="adj2" fmla="val 54964"/>
                          </a:avLst>
                        </a:prstGeom>
                        <a:ln>
                          <a:solidFill>
                            <a:schemeClr val="accent3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nl-BE"/>
                        </a:p>
                      </p:txBody>
                    </p:sp>
                  </p:grpSp>
                </p:grpSp>
              </p:grpSp>
              <p:sp>
                <p:nvSpPr>
                  <p:cNvPr id="19" name="Linkeraccolade 19">
                    <a:extLst>
                      <a:ext uri="{FF2B5EF4-FFF2-40B4-BE49-F238E27FC236}">
                        <a16:creationId xmlns:a16="http://schemas.microsoft.com/office/drawing/2014/main" id="{B7D91162-9CCF-49AE-9250-6CC26D9BF9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70094" y="419081"/>
                    <a:ext cx="147955" cy="499745"/>
                  </a:xfrm>
                  <a:prstGeom prst="leftBrace">
                    <a:avLst>
                      <a:gd name="adj1" fmla="val 8333"/>
                      <a:gd name="adj2" fmla="val 50865"/>
                    </a:avLst>
                  </a:prstGeom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nl-BE"/>
                  </a:p>
                </p:txBody>
              </p:sp>
            </p:grpSp>
            <p:sp>
              <p:nvSpPr>
                <p:cNvPr id="16" name="Linkeraccolade 16">
                  <a:extLst>
                    <a:ext uri="{FF2B5EF4-FFF2-40B4-BE49-F238E27FC236}">
                      <a16:creationId xmlns:a16="http://schemas.microsoft.com/office/drawing/2014/main" id="{0EA7F5E6-3AAD-4A4C-9228-42389E361391}"/>
                    </a:ext>
                  </a:extLst>
                </p:cNvPr>
                <p:cNvSpPr/>
                <p:nvPr/>
              </p:nvSpPr>
              <p:spPr>
                <a:xfrm rot="5400000">
                  <a:off x="2372339" y="-260450"/>
                  <a:ext cx="147942" cy="943806"/>
                </a:xfrm>
                <a:prstGeom prst="leftBrace">
                  <a:avLst>
                    <a:gd name="adj1" fmla="val 8333"/>
                    <a:gd name="adj2" fmla="val 50865"/>
                  </a:avLst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nl-BE"/>
                </a:p>
              </p:txBody>
            </p:sp>
          </p:grpSp>
        </p:grpSp>
        <p:sp>
          <p:nvSpPr>
            <p:cNvPr id="12" name="Linkeraccolade 12">
              <a:extLst>
                <a:ext uri="{FF2B5EF4-FFF2-40B4-BE49-F238E27FC236}">
                  <a16:creationId xmlns:a16="http://schemas.microsoft.com/office/drawing/2014/main" id="{BE4D22AA-3913-4FD3-804B-65622A57C0B7}"/>
                </a:ext>
              </a:extLst>
            </p:cNvPr>
            <p:cNvSpPr/>
            <p:nvPr/>
          </p:nvSpPr>
          <p:spPr>
            <a:xfrm rot="5400000">
              <a:off x="672465" y="499321"/>
              <a:ext cx="147929" cy="506040"/>
            </a:xfrm>
            <a:prstGeom prst="leftBrace">
              <a:avLst>
                <a:gd name="adj1" fmla="val 8333"/>
                <a:gd name="adj2" fmla="val 50865"/>
              </a:avLst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</p:grpSp>
      <p:sp>
        <p:nvSpPr>
          <p:cNvPr id="53" name="Rechthoek 1">
            <a:extLst>
              <a:ext uri="{FF2B5EF4-FFF2-40B4-BE49-F238E27FC236}">
                <a16:creationId xmlns:a16="http://schemas.microsoft.com/office/drawing/2014/main" id="{BBF9130D-03BB-411F-82F1-CC46020C3455}"/>
              </a:ext>
            </a:extLst>
          </p:cNvPr>
          <p:cNvSpPr/>
          <p:nvPr/>
        </p:nvSpPr>
        <p:spPr>
          <a:xfrm>
            <a:off x="310286" y="629456"/>
            <a:ext cx="5688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Construction PRACLAY </a:t>
            </a:r>
            <a:r>
              <a:rPr lang="nl-NL" b="1" dirty="0" err="1"/>
              <a:t>gallery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Excavation </a:t>
            </a:r>
            <a:r>
              <a:rPr lang="nl-NL" dirty="0" smtClean="0"/>
              <a:t>and waiting phase until </a:t>
            </a:r>
            <a:r>
              <a:rPr lang="nl-NL" dirty="0"/>
              <a:t>start pressurization </a:t>
            </a:r>
            <a:r>
              <a:rPr lang="nl-NL" b="1" dirty="0">
                <a:sym typeface="Wingdings" panose="05000000000000000000" pitchFamily="2" charset="2"/>
              </a:rPr>
              <a:t>(1597 days)</a:t>
            </a:r>
            <a:endParaRPr lang="nl-NL" b="1" dirty="0"/>
          </a:p>
          <a:p>
            <a:endParaRPr lang="nl-NL" b="1" dirty="0"/>
          </a:p>
        </p:txBody>
      </p:sp>
      <p:grpSp>
        <p:nvGrpSpPr>
          <p:cNvPr id="54" name="Groep 60">
            <a:extLst>
              <a:ext uri="{FF2B5EF4-FFF2-40B4-BE49-F238E27FC236}">
                <a16:creationId xmlns:a16="http://schemas.microsoft.com/office/drawing/2014/main" id="{36657A06-7519-405E-9AFE-EEAF0647E8F5}"/>
              </a:ext>
            </a:extLst>
          </p:cNvPr>
          <p:cNvGrpSpPr/>
          <p:nvPr/>
        </p:nvGrpSpPr>
        <p:grpSpPr>
          <a:xfrm>
            <a:off x="189652" y="1571138"/>
            <a:ext cx="3240000" cy="3240000"/>
            <a:chOff x="-1306872" y="3619675"/>
            <a:chExt cx="4459330" cy="4409842"/>
          </a:xfrm>
        </p:grpSpPr>
        <p:grpSp>
          <p:nvGrpSpPr>
            <p:cNvPr id="56" name="Groep 61">
              <a:extLst>
                <a:ext uri="{FF2B5EF4-FFF2-40B4-BE49-F238E27FC236}">
                  <a16:creationId xmlns:a16="http://schemas.microsoft.com/office/drawing/2014/main" id="{4E001896-C23D-44A2-B329-E1E32775F611}"/>
                </a:ext>
              </a:extLst>
            </p:cNvPr>
            <p:cNvGrpSpPr/>
            <p:nvPr/>
          </p:nvGrpSpPr>
          <p:grpSpPr>
            <a:xfrm>
              <a:off x="-1306872" y="3619675"/>
              <a:ext cx="4459330" cy="4409842"/>
              <a:chOff x="-1306872" y="3619675"/>
              <a:chExt cx="4459330" cy="4409842"/>
            </a:xfrm>
          </p:grpSpPr>
          <p:grpSp>
            <p:nvGrpSpPr>
              <p:cNvPr id="58" name="Groep 63">
                <a:extLst>
                  <a:ext uri="{FF2B5EF4-FFF2-40B4-BE49-F238E27FC236}">
                    <a16:creationId xmlns:a16="http://schemas.microsoft.com/office/drawing/2014/main" id="{6CD42333-B278-404A-9863-ACBDD640E88C}"/>
                  </a:ext>
                </a:extLst>
              </p:cNvPr>
              <p:cNvGrpSpPr/>
              <p:nvPr/>
            </p:nvGrpSpPr>
            <p:grpSpPr>
              <a:xfrm>
                <a:off x="368827" y="3619675"/>
                <a:ext cx="2783631" cy="2696987"/>
                <a:chOff x="301504" y="975359"/>
                <a:chExt cx="4459307" cy="4906918"/>
              </a:xfrm>
            </p:grpSpPr>
            <p:sp>
              <p:nvSpPr>
                <p:cNvPr id="61" name="Rechthoek 65">
                  <a:extLst>
                    <a:ext uri="{FF2B5EF4-FFF2-40B4-BE49-F238E27FC236}">
                      <a16:creationId xmlns:a16="http://schemas.microsoft.com/office/drawing/2014/main" id="{118A44BD-8193-4FCF-A2F0-6D79F1BF2037}"/>
                    </a:ext>
                  </a:extLst>
                </p:cNvPr>
                <p:cNvSpPr/>
                <p:nvPr/>
              </p:nvSpPr>
              <p:spPr>
                <a:xfrm>
                  <a:off x="3976788" y="5196337"/>
                  <a:ext cx="587418" cy="685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200" dirty="0"/>
                    <a:t>C</a:t>
                  </a:r>
                </a:p>
              </p:txBody>
            </p:sp>
            <p:grpSp>
              <p:nvGrpSpPr>
                <p:cNvPr id="62" name="Groep 66">
                  <a:extLst>
                    <a:ext uri="{FF2B5EF4-FFF2-40B4-BE49-F238E27FC236}">
                      <a16:creationId xmlns:a16="http://schemas.microsoft.com/office/drawing/2014/main" id="{4660C0D3-9ECF-4727-890A-4B970C985D56}"/>
                    </a:ext>
                  </a:extLst>
                </p:cNvPr>
                <p:cNvGrpSpPr/>
                <p:nvPr/>
              </p:nvGrpSpPr>
              <p:grpSpPr>
                <a:xfrm>
                  <a:off x="301504" y="975359"/>
                  <a:ext cx="4459307" cy="4906918"/>
                  <a:chOff x="301504" y="975359"/>
                  <a:chExt cx="4459307" cy="4906918"/>
                </a:xfrm>
              </p:grpSpPr>
              <p:sp>
                <p:nvSpPr>
                  <p:cNvPr id="63" name="Rechthoek 67">
                    <a:extLst>
                      <a:ext uri="{FF2B5EF4-FFF2-40B4-BE49-F238E27FC236}">
                        <a16:creationId xmlns:a16="http://schemas.microsoft.com/office/drawing/2014/main" id="{423FD10A-91E7-410B-A734-EF2128175638}"/>
                      </a:ext>
                    </a:extLst>
                  </p:cNvPr>
                  <p:cNvSpPr/>
                  <p:nvPr/>
                </p:nvSpPr>
                <p:spPr>
                  <a:xfrm>
                    <a:off x="3399365" y="5196337"/>
                    <a:ext cx="590950" cy="6859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1200" dirty="0"/>
                      <a:t>B</a:t>
                    </a:r>
                  </a:p>
                </p:txBody>
              </p:sp>
              <p:grpSp>
                <p:nvGrpSpPr>
                  <p:cNvPr id="64" name="Groep 68">
                    <a:extLst>
                      <a:ext uri="{FF2B5EF4-FFF2-40B4-BE49-F238E27FC236}">
                        <a16:creationId xmlns:a16="http://schemas.microsoft.com/office/drawing/2014/main" id="{A844E4B8-86A6-41B3-B263-8C44DEE6F6D9}"/>
                      </a:ext>
                    </a:extLst>
                  </p:cNvPr>
                  <p:cNvGrpSpPr/>
                  <p:nvPr/>
                </p:nvGrpSpPr>
                <p:grpSpPr>
                  <a:xfrm>
                    <a:off x="301504" y="975359"/>
                    <a:ext cx="4459307" cy="4901201"/>
                    <a:chOff x="301504" y="975359"/>
                    <a:chExt cx="4459307" cy="4901201"/>
                  </a:xfrm>
                </p:grpSpPr>
                <p:sp>
                  <p:nvSpPr>
                    <p:cNvPr id="65" name="Rechthoek 69">
                      <a:extLst>
                        <a:ext uri="{FF2B5EF4-FFF2-40B4-BE49-F238E27FC236}">
                          <a16:creationId xmlns:a16="http://schemas.microsoft.com/office/drawing/2014/main" id="{DCE590CE-29DB-4320-8B3B-E0689948B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7232" y="5190620"/>
                      <a:ext cx="605088" cy="68594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nl-NL" sz="1200" dirty="0"/>
                        <a:t>A</a:t>
                      </a:r>
                    </a:p>
                  </p:txBody>
                </p:sp>
                <p:grpSp>
                  <p:nvGrpSpPr>
                    <p:cNvPr id="66" name="Groep 70">
                      <a:extLst>
                        <a:ext uri="{FF2B5EF4-FFF2-40B4-BE49-F238E27FC236}">
                          <a16:creationId xmlns:a16="http://schemas.microsoft.com/office/drawing/2014/main" id="{038962ED-928E-439D-B4F3-70CF60C891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504" y="975359"/>
                      <a:ext cx="4459307" cy="4277995"/>
                      <a:chOff x="301504" y="975359"/>
                      <a:chExt cx="4459307" cy="4277995"/>
                    </a:xfrm>
                  </p:grpSpPr>
                  <p:grpSp>
                    <p:nvGrpSpPr>
                      <p:cNvPr id="67" name="Groep 71">
                        <a:extLst>
                          <a:ext uri="{FF2B5EF4-FFF2-40B4-BE49-F238E27FC236}">
                            <a16:creationId xmlns:a16="http://schemas.microsoft.com/office/drawing/2014/main" id="{2D22CF75-E541-40C0-A0B9-BDD33AA361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504" y="975359"/>
                        <a:ext cx="4459307" cy="4277995"/>
                        <a:chOff x="301504" y="975359"/>
                        <a:chExt cx="4459307" cy="4277995"/>
                      </a:xfrm>
                    </p:grpSpPr>
                    <p:grpSp>
                      <p:nvGrpSpPr>
                        <p:cNvPr id="69" name="Groep 73">
                          <a:extLst>
                            <a:ext uri="{FF2B5EF4-FFF2-40B4-BE49-F238E27FC236}">
                              <a16:creationId xmlns:a16="http://schemas.microsoft.com/office/drawing/2014/main" id="{82301D4B-ED86-44FB-82E5-48EEB5E724F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1504" y="975359"/>
                          <a:ext cx="4459307" cy="4277995"/>
                          <a:chOff x="301504" y="975359"/>
                          <a:chExt cx="4459307" cy="4277995"/>
                        </a:xfrm>
                      </p:grpSpPr>
                      <p:pic>
                        <p:nvPicPr>
                          <p:cNvPr id="71" name="Afbeelding 75">
                            <a:extLst>
                              <a:ext uri="{FF2B5EF4-FFF2-40B4-BE49-F238E27FC236}">
                                <a16:creationId xmlns:a16="http://schemas.microsoft.com/office/drawing/2014/main" id="{51CD9D56-0B9A-4660-BF25-6A628334CD27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651192" y="975359"/>
                            <a:ext cx="4109619" cy="4277995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72" name="Rechthoek 76">
                            <a:extLst>
                              <a:ext uri="{FF2B5EF4-FFF2-40B4-BE49-F238E27FC236}">
                                <a16:creationId xmlns:a16="http://schemas.microsoft.com/office/drawing/2014/main" id="{41622655-EFA3-4830-9927-3D6943FA56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1504" y="1881950"/>
                            <a:ext cx="619225" cy="68594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nl-NL" sz="1200" dirty="0"/>
                              <a:t>H</a:t>
                            </a:r>
                          </a:p>
                        </p:txBody>
                      </p:sp>
                    </p:grpSp>
                    <p:sp>
                      <p:nvSpPr>
                        <p:cNvPr id="70" name="Rechthoek 74">
                          <a:extLst>
                            <a:ext uri="{FF2B5EF4-FFF2-40B4-BE49-F238E27FC236}">
                              <a16:creationId xmlns:a16="http://schemas.microsoft.com/office/drawing/2014/main" id="{5F003E40-8CE9-4461-819C-E103FF95D0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109" y="2958731"/>
                          <a:ext cx="491987" cy="68594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nl-NL" sz="1200" dirty="0"/>
                            <a:t>I</a:t>
                          </a:r>
                        </a:p>
                      </p:txBody>
                    </p:sp>
                  </p:grpSp>
                  <p:sp>
                    <p:nvSpPr>
                      <p:cNvPr id="68" name="Rechthoek 72">
                        <a:extLst>
                          <a:ext uri="{FF2B5EF4-FFF2-40B4-BE49-F238E27FC236}">
                            <a16:creationId xmlns:a16="http://schemas.microsoft.com/office/drawing/2014/main" id="{A394004C-F8A2-4DF3-858F-6C1389D23B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1504" y="1330447"/>
                        <a:ext cx="622762" cy="68594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nl-NL" sz="1200" dirty="0"/>
                          <a:t>G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60" name="Boog 64">
                <a:extLst>
                  <a:ext uri="{FF2B5EF4-FFF2-40B4-BE49-F238E27FC236}">
                    <a16:creationId xmlns:a16="http://schemas.microsoft.com/office/drawing/2014/main" id="{61191C5A-8A5E-439B-9D19-0B6A74875599}"/>
                  </a:ext>
                </a:extLst>
              </p:cNvPr>
              <p:cNvSpPr/>
              <p:nvPr/>
            </p:nvSpPr>
            <p:spPr>
              <a:xfrm>
                <a:off x="-1306872" y="4051513"/>
                <a:ext cx="4118651" cy="3978004"/>
              </a:xfrm>
              <a:prstGeom prst="arc">
                <a:avLst>
                  <a:gd name="adj1" fmla="val 16044973"/>
                  <a:gd name="adj2" fmla="val 21414283"/>
                </a:avLst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57" name="Boog 62">
              <a:extLst>
                <a:ext uri="{FF2B5EF4-FFF2-40B4-BE49-F238E27FC236}">
                  <a16:creationId xmlns:a16="http://schemas.microsoft.com/office/drawing/2014/main" id="{AA218F9A-99A9-4083-AECF-D6CF971D0C0D}"/>
                </a:ext>
              </a:extLst>
            </p:cNvPr>
            <p:cNvSpPr/>
            <p:nvPr/>
          </p:nvSpPr>
          <p:spPr>
            <a:xfrm>
              <a:off x="-1261110" y="4012560"/>
              <a:ext cx="4118651" cy="3978004"/>
            </a:xfrm>
            <a:prstGeom prst="arc">
              <a:avLst>
                <a:gd name="adj1" fmla="val 15963239"/>
                <a:gd name="adj2" fmla="val 21488023"/>
              </a:avLst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73" name="Rechte verbindingslijn met pijl 4">
            <a:extLst>
              <a:ext uri="{FF2B5EF4-FFF2-40B4-BE49-F238E27FC236}">
                <a16:creationId xmlns:a16="http://schemas.microsoft.com/office/drawing/2014/main" id="{F791807C-B726-40FA-BFB8-A2063B3ADFBA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3429652" y="2434916"/>
            <a:ext cx="199957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Grafiek 77">
            <a:extLst>
              <a:ext uri="{FF2B5EF4-FFF2-40B4-BE49-F238E27FC236}">
                <a16:creationId xmlns:a16="http://schemas.microsoft.com/office/drawing/2014/main" id="{27497DDC-9E2E-48A4-A9A5-5D9287D67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64544"/>
              </p:ext>
            </p:extLst>
          </p:nvPr>
        </p:nvGraphicFramePr>
        <p:xfrm>
          <a:off x="5656173" y="1026885"/>
          <a:ext cx="6299769" cy="289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5" name="Rechte verbindingslijn met pijl 48">
            <a:extLst>
              <a:ext uri="{FF2B5EF4-FFF2-40B4-BE49-F238E27FC236}">
                <a16:creationId xmlns:a16="http://schemas.microsoft.com/office/drawing/2014/main" id="{AD95DF2B-190A-4C10-AE21-345E7E3A8808}"/>
              </a:ext>
            </a:extLst>
          </p:cNvPr>
          <p:cNvCxnSpPr/>
          <p:nvPr/>
        </p:nvCxnSpPr>
        <p:spPr>
          <a:xfrm>
            <a:off x="3561499" y="5273788"/>
            <a:ext cx="847394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kstvak 2">
            <a:extLst>
              <a:ext uri="{FF2B5EF4-FFF2-40B4-BE49-F238E27FC236}">
                <a16:creationId xmlns:a16="http://schemas.microsoft.com/office/drawing/2014/main" id="{2B14B305-19C1-4DEC-B61D-051480BC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314" y="4104778"/>
            <a:ext cx="1168610" cy="39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nl-B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Linkeraccolade 78">
            <a:extLst>
              <a:ext uri="{FF2B5EF4-FFF2-40B4-BE49-F238E27FC236}">
                <a16:creationId xmlns:a16="http://schemas.microsoft.com/office/drawing/2014/main" id="{FD0FF0DD-70D5-4074-993F-DE73CCFC509C}"/>
              </a:ext>
            </a:extLst>
          </p:cNvPr>
          <p:cNvSpPr/>
          <p:nvPr/>
        </p:nvSpPr>
        <p:spPr>
          <a:xfrm rot="5400000">
            <a:off x="8169641" y="1709557"/>
            <a:ext cx="284400" cy="5886000"/>
          </a:xfrm>
          <a:prstGeom prst="leftBrace">
            <a:avLst>
              <a:gd name="adj1" fmla="val 8333"/>
              <a:gd name="adj2" fmla="val 50865"/>
            </a:avLst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>
              <a:solidFill>
                <a:schemeClr val="accent3"/>
              </a:solidFill>
            </a:endParaRPr>
          </a:p>
        </p:txBody>
      </p:sp>
      <p:sp>
        <p:nvSpPr>
          <p:cNvPr id="78" name="Tekstvak 2">
            <a:extLst>
              <a:ext uri="{FF2B5EF4-FFF2-40B4-BE49-F238E27FC236}">
                <a16:creationId xmlns:a16="http://schemas.microsoft.com/office/drawing/2014/main" id="{D0572756-2FA3-4DF6-967D-2D6623F3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352" y="3944948"/>
            <a:ext cx="3283968" cy="47585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pore water pressure from experimental observation: </a:t>
            </a:r>
            <a:r>
              <a:rPr lang="en-GB" sz="1200" b="1" i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200" b="1" i="1" baseline="-250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intrados lining</a:t>
            </a:r>
            <a:endParaRPr lang="nl-BE" sz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9" name="Rechte verbindingslijn 6">
            <a:extLst>
              <a:ext uri="{FF2B5EF4-FFF2-40B4-BE49-F238E27FC236}">
                <a16:creationId xmlns:a16="http://schemas.microsoft.com/office/drawing/2014/main" id="{63F9F5C8-0BC7-4B01-8EE1-EE01D82E6596}"/>
              </a:ext>
            </a:extLst>
          </p:cNvPr>
          <p:cNvCxnSpPr>
            <a:cxnSpLocks/>
          </p:cNvCxnSpPr>
          <p:nvPr/>
        </p:nvCxnSpPr>
        <p:spPr>
          <a:xfrm>
            <a:off x="813336" y="5275826"/>
            <a:ext cx="2754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met pijl 8">
            <a:extLst>
              <a:ext uri="{FF2B5EF4-FFF2-40B4-BE49-F238E27FC236}">
                <a16:creationId xmlns:a16="http://schemas.microsoft.com/office/drawing/2014/main" id="{19DE3D1B-08D6-4A43-8085-A0C935AF1EF9}"/>
              </a:ext>
            </a:extLst>
          </p:cNvPr>
          <p:cNvCxnSpPr>
            <a:cxnSpLocks/>
          </p:cNvCxnSpPr>
          <p:nvPr/>
        </p:nvCxnSpPr>
        <p:spPr>
          <a:xfrm>
            <a:off x="2104604" y="4534603"/>
            <a:ext cx="145689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vak 2">
            <a:extLst>
              <a:ext uri="{FF2B5EF4-FFF2-40B4-BE49-F238E27FC236}">
                <a16:creationId xmlns:a16="http://schemas.microsoft.com/office/drawing/2014/main" id="{39E76BB7-9375-442A-B93F-C08E307B0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612" y="4114084"/>
            <a:ext cx="1168610" cy="39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4.4 </a:t>
            </a:r>
            <a:r>
              <a:rPr lang="nl-B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nl-B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ZoneTexte 2">
            <a:extLst>
              <a:ext uri="{FF2B5EF4-FFF2-40B4-BE49-F238E27FC236}">
                <a16:creationId xmlns:a16="http://schemas.microsoft.com/office/drawing/2014/main" id="{1BBD4299-9757-CA18-4AD4-73FC8A83D056}"/>
              </a:ext>
            </a:extLst>
          </p:cNvPr>
          <p:cNvSpPr txBox="1"/>
          <p:nvPr/>
        </p:nvSpPr>
        <p:spPr>
          <a:xfrm>
            <a:off x="6442951" y="918890"/>
            <a:ext cx="147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</a:t>
            </a:r>
            <a:r>
              <a:rPr lang="fr-BE" baseline="-25000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V0</a:t>
            </a:r>
            <a:r>
              <a:rPr lang="fr-BE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 = 4.5 MPa</a:t>
            </a:r>
            <a:endParaRPr lang="fr-B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3" name="ZoneTexte 83">
            <a:extLst>
              <a:ext uri="{FF2B5EF4-FFF2-40B4-BE49-F238E27FC236}">
                <a16:creationId xmlns:a16="http://schemas.microsoft.com/office/drawing/2014/main" id="{E79F01C3-1984-7DA4-D8CF-E798779BA0FE}"/>
              </a:ext>
            </a:extLst>
          </p:cNvPr>
          <p:cNvSpPr txBox="1"/>
          <p:nvPr/>
        </p:nvSpPr>
        <p:spPr>
          <a:xfrm>
            <a:off x="6464730" y="1306642"/>
            <a:ext cx="172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</a:t>
            </a:r>
            <a:r>
              <a:rPr lang="fr-BE" baseline="-25000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H0</a:t>
            </a:r>
            <a:r>
              <a:rPr lang="fr-BE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 = 3.825 MPa</a:t>
            </a:r>
            <a:endParaRPr lang="fr-B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4" name="ZoneTexte 84">
            <a:extLst>
              <a:ext uri="{FF2B5EF4-FFF2-40B4-BE49-F238E27FC236}">
                <a16:creationId xmlns:a16="http://schemas.microsoft.com/office/drawing/2014/main" id="{71A4A5AD-8665-986C-8F49-D9730BCBE5A9}"/>
              </a:ext>
            </a:extLst>
          </p:cNvPr>
          <p:cNvSpPr txBox="1"/>
          <p:nvPr/>
        </p:nvSpPr>
        <p:spPr>
          <a:xfrm>
            <a:off x="6510585" y="1938366"/>
            <a:ext cx="159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0070C0"/>
                </a:solidFill>
                <a:sym typeface="Symbol" panose="05050102010706020507" pitchFamily="18" charset="2"/>
              </a:rPr>
              <a:t>p</a:t>
            </a:r>
            <a:r>
              <a:rPr lang="fr-BE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w0</a:t>
            </a:r>
            <a:r>
              <a:rPr lang="fr-BE" dirty="0">
                <a:solidFill>
                  <a:srgbClr val="0070C0"/>
                </a:solidFill>
                <a:sym typeface="Symbol" panose="05050102010706020507" pitchFamily="18" charset="2"/>
              </a:rPr>
              <a:t> = 2.25 MPa</a:t>
            </a:r>
            <a:endParaRPr lang="fr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us-titr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/>
          <a:lstStyle/>
          <a:p>
            <a:r>
              <a:rPr lang="en-GB" dirty="0"/>
              <a:t>PRACLAY </a:t>
            </a:r>
            <a:r>
              <a:rPr lang="en-GB" dirty="0" smtClean="0"/>
              <a:t>Heater t</a:t>
            </a:r>
            <a:r>
              <a:rPr lang="en-US" altLang="zh-CN" dirty="0" err="1" smtClean="0"/>
              <a:t>est</a:t>
            </a:r>
            <a:endParaRPr lang="en-GB" dirty="0"/>
          </a:p>
        </p:txBody>
      </p:sp>
      <p:graphicFrame>
        <p:nvGraphicFramePr>
          <p:cNvPr id="85" name="Grafiek 66">
            <a:extLst>
              <a:ext uri="{FF2B5EF4-FFF2-40B4-BE49-F238E27FC236}">
                <a16:creationId xmlns:a16="http://schemas.microsoft.com/office/drawing/2014/main" id="{BBA8652D-1ECC-4C8F-818D-F74460399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83902"/>
              </p:ext>
            </p:extLst>
          </p:nvPr>
        </p:nvGraphicFramePr>
        <p:xfrm>
          <a:off x="6321032" y="230236"/>
          <a:ext cx="5663250" cy="344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hthoek 1">
            <a:extLst>
              <a:ext uri="{FF2B5EF4-FFF2-40B4-BE49-F238E27FC236}">
                <a16:creationId xmlns:a16="http://schemas.microsoft.com/office/drawing/2014/main" id="{BBF9130D-03BB-411F-82F1-CC46020C3455}"/>
              </a:ext>
            </a:extLst>
          </p:cNvPr>
          <p:cNvSpPr/>
          <p:nvPr/>
        </p:nvSpPr>
        <p:spPr>
          <a:xfrm>
            <a:off x="188366" y="629456"/>
            <a:ext cx="11212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Pressurrization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Pressurization</a:t>
            </a:r>
            <a:r>
              <a:rPr lang="nl-NL" dirty="0"/>
              <a:t> </a:t>
            </a:r>
            <a:r>
              <a:rPr lang="nl-NL" dirty="0" err="1"/>
              <a:t>phase</a:t>
            </a:r>
            <a:r>
              <a:rPr lang="nl-NL" dirty="0"/>
              <a:t> </a:t>
            </a:r>
            <a:r>
              <a:rPr lang="nl-NL" b="1" dirty="0">
                <a:sym typeface="Wingdings" panose="05000000000000000000" pitchFamily="2" charset="2"/>
              </a:rPr>
              <a:t>(973 </a:t>
            </a:r>
            <a:r>
              <a:rPr lang="nl-NL" b="1" dirty="0" err="1">
                <a:sym typeface="Wingdings" panose="05000000000000000000" pitchFamily="2" charset="2"/>
              </a:rPr>
              <a:t>days</a:t>
            </a:r>
            <a:r>
              <a:rPr lang="nl-NL" b="1" dirty="0">
                <a:sym typeface="Wingdings" panose="05000000000000000000" pitchFamily="2" charset="2"/>
              </a:rPr>
              <a:t>)</a:t>
            </a:r>
            <a:endParaRPr lang="nl-NL" dirty="0"/>
          </a:p>
          <a:p>
            <a:endParaRPr lang="nl-NL" b="1" dirty="0"/>
          </a:p>
        </p:txBody>
      </p:sp>
      <p:grpSp>
        <p:nvGrpSpPr>
          <p:cNvPr id="87" name="Groep 49">
            <a:extLst>
              <a:ext uri="{FF2B5EF4-FFF2-40B4-BE49-F238E27FC236}">
                <a16:creationId xmlns:a16="http://schemas.microsoft.com/office/drawing/2014/main" id="{B41C5374-1624-45B5-86BC-F2547084C389}"/>
              </a:ext>
            </a:extLst>
          </p:cNvPr>
          <p:cNvGrpSpPr/>
          <p:nvPr/>
        </p:nvGrpSpPr>
        <p:grpSpPr>
          <a:xfrm>
            <a:off x="588935" y="1558018"/>
            <a:ext cx="2752828" cy="2559253"/>
            <a:chOff x="-636359" y="3619675"/>
            <a:chExt cx="3788817" cy="3483302"/>
          </a:xfrm>
        </p:grpSpPr>
        <p:grpSp>
          <p:nvGrpSpPr>
            <p:cNvPr id="88" name="Groep 52">
              <a:extLst>
                <a:ext uri="{FF2B5EF4-FFF2-40B4-BE49-F238E27FC236}">
                  <a16:creationId xmlns:a16="http://schemas.microsoft.com/office/drawing/2014/main" id="{99FBBDFC-07FE-48C8-833E-419B9F7CDC59}"/>
                </a:ext>
              </a:extLst>
            </p:cNvPr>
            <p:cNvGrpSpPr/>
            <p:nvPr/>
          </p:nvGrpSpPr>
          <p:grpSpPr>
            <a:xfrm>
              <a:off x="368827" y="3619675"/>
              <a:ext cx="2783631" cy="2696987"/>
              <a:chOff x="301504" y="975359"/>
              <a:chExt cx="4459307" cy="4906918"/>
            </a:xfrm>
          </p:grpSpPr>
          <p:sp>
            <p:nvSpPr>
              <p:cNvPr id="90" name="Rechthoek 54">
                <a:extLst>
                  <a:ext uri="{FF2B5EF4-FFF2-40B4-BE49-F238E27FC236}">
                    <a16:creationId xmlns:a16="http://schemas.microsoft.com/office/drawing/2014/main" id="{C99D2CEB-5504-4FE7-9EA6-FB4C7B327278}"/>
                  </a:ext>
                </a:extLst>
              </p:cNvPr>
              <p:cNvSpPr/>
              <p:nvPr/>
            </p:nvSpPr>
            <p:spPr>
              <a:xfrm>
                <a:off x="3976788" y="5196337"/>
                <a:ext cx="587418" cy="685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1200" dirty="0"/>
                  <a:t>C</a:t>
                </a:r>
              </a:p>
            </p:txBody>
          </p:sp>
          <p:grpSp>
            <p:nvGrpSpPr>
              <p:cNvPr id="91" name="Groep 55">
                <a:extLst>
                  <a:ext uri="{FF2B5EF4-FFF2-40B4-BE49-F238E27FC236}">
                    <a16:creationId xmlns:a16="http://schemas.microsoft.com/office/drawing/2014/main" id="{85C648C7-140B-4C14-9585-CF315BB93BFB}"/>
                  </a:ext>
                </a:extLst>
              </p:cNvPr>
              <p:cNvGrpSpPr/>
              <p:nvPr/>
            </p:nvGrpSpPr>
            <p:grpSpPr>
              <a:xfrm>
                <a:off x="301504" y="975359"/>
                <a:ext cx="4459307" cy="4906918"/>
                <a:chOff x="301504" y="975359"/>
                <a:chExt cx="4459307" cy="4906918"/>
              </a:xfrm>
            </p:grpSpPr>
            <p:sp>
              <p:nvSpPr>
                <p:cNvPr id="92" name="Rechthoek 56">
                  <a:extLst>
                    <a:ext uri="{FF2B5EF4-FFF2-40B4-BE49-F238E27FC236}">
                      <a16:creationId xmlns:a16="http://schemas.microsoft.com/office/drawing/2014/main" id="{A9DA89FE-2F8B-4252-B7E2-6FD0AFA6A3BD}"/>
                    </a:ext>
                  </a:extLst>
                </p:cNvPr>
                <p:cNvSpPr/>
                <p:nvPr/>
              </p:nvSpPr>
              <p:spPr>
                <a:xfrm>
                  <a:off x="3399365" y="5196337"/>
                  <a:ext cx="590950" cy="685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200" dirty="0"/>
                    <a:t>B</a:t>
                  </a:r>
                </a:p>
              </p:txBody>
            </p:sp>
            <p:grpSp>
              <p:nvGrpSpPr>
                <p:cNvPr id="93" name="Groep 57">
                  <a:extLst>
                    <a:ext uri="{FF2B5EF4-FFF2-40B4-BE49-F238E27FC236}">
                      <a16:creationId xmlns:a16="http://schemas.microsoft.com/office/drawing/2014/main" id="{2CC2B62F-F96D-447C-9772-187C663FD7A0}"/>
                    </a:ext>
                  </a:extLst>
                </p:cNvPr>
                <p:cNvGrpSpPr/>
                <p:nvPr/>
              </p:nvGrpSpPr>
              <p:grpSpPr>
                <a:xfrm>
                  <a:off x="301504" y="975359"/>
                  <a:ext cx="4459307" cy="4901201"/>
                  <a:chOff x="301504" y="975359"/>
                  <a:chExt cx="4459307" cy="4901201"/>
                </a:xfrm>
              </p:grpSpPr>
              <p:sp>
                <p:nvSpPr>
                  <p:cNvPr id="94" name="Rechthoek 58">
                    <a:extLst>
                      <a:ext uri="{FF2B5EF4-FFF2-40B4-BE49-F238E27FC236}">
                        <a16:creationId xmlns:a16="http://schemas.microsoft.com/office/drawing/2014/main" id="{FA6052B6-3BED-44DC-A8D4-DD0EEC055681}"/>
                      </a:ext>
                    </a:extLst>
                  </p:cNvPr>
                  <p:cNvSpPr/>
                  <p:nvPr/>
                </p:nvSpPr>
                <p:spPr>
                  <a:xfrm>
                    <a:off x="2407232" y="5190620"/>
                    <a:ext cx="605088" cy="6859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1200" dirty="0"/>
                      <a:t>A</a:t>
                    </a:r>
                  </a:p>
                </p:txBody>
              </p:sp>
              <p:grpSp>
                <p:nvGrpSpPr>
                  <p:cNvPr id="95" name="Groep 59">
                    <a:extLst>
                      <a:ext uri="{FF2B5EF4-FFF2-40B4-BE49-F238E27FC236}">
                        <a16:creationId xmlns:a16="http://schemas.microsoft.com/office/drawing/2014/main" id="{09277C1B-3121-4967-AAB0-20F373936E2D}"/>
                      </a:ext>
                    </a:extLst>
                  </p:cNvPr>
                  <p:cNvGrpSpPr/>
                  <p:nvPr/>
                </p:nvGrpSpPr>
                <p:grpSpPr>
                  <a:xfrm>
                    <a:off x="301504" y="975359"/>
                    <a:ext cx="4459307" cy="4277995"/>
                    <a:chOff x="301504" y="975359"/>
                    <a:chExt cx="4459307" cy="4277995"/>
                  </a:xfrm>
                </p:grpSpPr>
                <p:grpSp>
                  <p:nvGrpSpPr>
                    <p:cNvPr id="96" name="Groep 60">
                      <a:extLst>
                        <a:ext uri="{FF2B5EF4-FFF2-40B4-BE49-F238E27FC236}">
                          <a16:creationId xmlns:a16="http://schemas.microsoft.com/office/drawing/2014/main" id="{E5F0B2CE-911A-4D2C-B775-F6A2BC6AE1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504" y="975359"/>
                      <a:ext cx="4459307" cy="4277995"/>
                      <a:chOff x="301504" y="975359"/>
                      <a:chExt cx="4459307" cy="4277995"/>
                    </a:xfrm>
                  </p:grpSpPr>
                  <p:grpSp>
                    <p:nvGrpSpPr>
                      <p:cNvPr id="98" name="Groep 62">
                        <a:extLst>
                          <a:ext uri="{FF2B5EF4-FFF2-40B4-BE49-F238E27FC236}">
                            <a16:creationId xmlns:a16="http://schemas.microsoft.com/office/drawing/2014/main" id="{55EC49B0-327D-458D-AF9C-41AF58AAE4C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504" y="975359"/>
                        <a:ext cx="4459307" cy="4277995"/>
                        <a:chOff x="301504" y="975359"/>
                        <a:chExt cx="4459307" cy="4277995"/>
                      </a:xfrm>
                    </p:grpSpPr>
                    <p:pic>
                      <p:nvPicPr>
                        <p:cNvPr id="100" name="Afbeelding 64">
                          <a:extLst>
                            <a:ext uri="{FF2B5EF4-FFF2-40B4-BE49-F238E27FC236}">
                              <a16:creationId xmlns:a16="http://schemas.microsoft.com/office/drawing/2014/main" id="{BAB3F86A-DB73-46EB-B5FE-A6EC98358FA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51192" y="975359"/>
                          <a:ext cx="4109619" cy="4277995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01" name="Rechthoek 65">
                          <a:extLst>
                            <a:ext uri="{FF2B5EF4-FFF2-40B4-BE49-F238E27FC236}">
                              <a16:creationId xmlns:a16="http://schemas.microsoft.com/office/drawing/2014/main" id="{81146CF8-9F19-4CED-859E-995799E865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1504" y="1881950"/>
                          <a:ext cx="619225" cy="68594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nl-NL" sz="1200" dirty="0"/>
                            <a:t>H</a:t>
                          </a:r>
                        </a:p>
                      </p:txBody>
                    </p:sp>
                  </p:grpSp>
                  <p:sp>
                    <p:nvSpPr>
                      <p:cNvPr id="99" name="Rechthoek 63">
                        <a:extLst>
                          <a:ext uri="{FF2B5EF4-FFF2-40B4-BE49-F238E27FC236}">
                            <a16:creationId xmlns:a16="http://schemas.microsoft.com/office/drawing/2014/main" id="{AF684DEA-7798-471E-9199-05021DCA9D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1109" y="2958731"/>
                        <a:ext cx="491987" cy="68594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nl-NL" sz="1200" dirty="0"/>
                          <a:t>I</a:t>
                        </a:r>
                      </a:p>
                    </p:txBody>
                  </p:sp>
                </p:grpSp>
                <p:sp>
                  <p:nvSpPr>
                    <p:cNvPr id="97" name="Rechthoek 61">
                      <a:extLst>
                        <a:ext uri="{FF2B5EF4-FFF2-40B4-BE49-F238E27FC236}">
                          <a16:creationId xmlns:a16="http://schemas.microsoft.com/office/drawing/2014/main" id="{25264D47-A7F6-42F3-86CF-00088815A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1504" y="1330447"/>
                      <a:ext cx="622762" cy="68594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nl-NL" sz="1200" dirty="0"/>
                        <a:t>G</a:t>
                      </a:r>
                    </a:p>
                  </p:txBody>
                </p:sp>
              </p:grpSp>
            </p:grpSp>
          </p:grpSp>
        </p:grpSp>
        <p:sp>
          <p:nvSpPr>
            <p:cNvPr id="89" name="Boog 51">
              <a:extLst>
                <a:ext uri="{FF2B5EF4-FFF2-40B4-BE49-F238E27FC236}">
                  <a16:creationId xmlns:a16="http://schemas.microsoft.com/office/drawing/2014/main" id="{4CA8A1D6-A6BF-4050-8D2E-3D5B4CA095F2}"/>
                </a:ext>
              </a:extLst>
            </p:cNvPr>
            <p:cNvSpPr/>
            <p:nvPr/>
          </p:nvSpPr>
          <p:spPr>
            <a:xfrm>
              <a:off x="-636359" y="4874020"/>
              <a:ext cx="2487835" cy="2228957"/>
            </a:xfrm>
            <a:prstGeom prst="arc">
              <a:avLst>
                <a:gd name="adj1" fmla="val 16355255"/>
                <a:gd name="adj2" fmla="val 21488023"/>
              </a:avLst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02" name="Groep 71">
            <a:extLst>
              <a:ext uri="{FF2B5EF4-FFF2-40B4-BE49-F238E27FC236}">
                <a16:creationId xmlns:a16="http://schemas.microsoft.com/office/drawing/2014/main" id="{8C0D081F-E968-486C-8EEA-1DA169E1DA48}"/>
              </a:ext>
            </a:extLst>
          </p:cNvPr>
          <p:cNvGrpSpPr/>
          <p:nvPr/>
        </p:nvGrpSpPr>
        <p:grpSpPr>
          <a:xfrm>
            <a:off x="86366" y="3747040"/>
            <a:ext cx="12192680" cy="2549981"/>
            <a:chOff x="121200" y="4123630"/>
            <a:chExt cx="12192680" cy="2549981"/>
          </a:xfrm>
        </p:grpSpPr>
        <p:grpSp>
          <p:nvGrpSpPr>
            <p:cNvPr id="103" name="Groep 7">
              <a:extLst>
                <a:ext uri="{FF2B5EF4-FFF2-40B4-BE49-F238E27FC236}">
                  <a16:creationId xmlns:a16="http://schemas.microsoft.com/office/drawing/2014/main" id="{AB0ABA8D-8838-4A91-BBD3-BD190BE7CC32}"/>
                </a:ext>
              </a:extLst>
            </p:cNvPr>
            <p:cNvGrpSpPr/>
            <p:nvPr/>
          </p:nvGrpSpPr>
          <p:grpSpPr>
            <a:xfrm>
              <a:off x="121200" y="4123630"/>
              <a:ext cx="12192680" cy="2549981"/>
              <a:chOff x="0" y="283835"/>
              <a:chExt cx="6546172" cy="1323738"/>
            </a:xfrm>
          </p:grpSpPr>
          <p:grpSp>
            <p:nvGrpSpPr>
              <p:cNvPr id="107" name="Groep 10">
                <a:extLst>
                  <a:ext uri="{FF2B5EF4-FFF2-40B4-BE49-F238E27FC236}">
                    <a16:creationId xmlns:a16="http://schemas.microsoft.com/office/drawing/2014/main" id="{047507AC-9E5C-4644-928D-933C23172F90}"/>
                  </a:ext>
                </a:extLst>
              </p:cNvPr>
              <p:cNvGrpSpPr/>
              <p:nvPr/>
            </p:nvGrpSpPr>
            <p:grpSpPr>
              <a:xfrm>
                <a:off x="0" y="283835"/>
                <a:ext cx="6546172" cy="1323738"/>
                <a:chOff x="174088" y="283835"/>
                <a:chExt cx="6546172" cy="1323738"/>
              </a:xfrm>
            </p:grpSpPr>
            <p:sp>
              <p:nvSpPr>
                <p:cNvPr id="109" name="Tekstvak 2">
                  <a:extLst>
                    <a:ext uri="{FF2B5EF4-FFF2-40B4-BE49-F238E27FC236}">
                      <a16:creationId xmlns:a16="http://schemas.microsoft.com/office/drawing/2014/main" id="{E02C3ED4-3BDF-429D-A2DC-C74F42B08D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0552" y="283835"/>
                  <a:ext cx="1181788" cy="32400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600" b="1" dirty="0">
                      <a:solidFill>
                        <a:srgbClr val="4472C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Artificial pressurization: </a:t>
                  </a:r>
                  <a:r>
                    <a:rPr lang="en-GB" sz="1600" b="1" i="1" dirty="0">
                      <a:solidFill>
                        <a:srgbClr val="4472C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</a:t>
                  </a:r>
                  <a:r>
                    <a:rPr lang="en-GB" sz="1600" b="1" i="1" baseline="-25000" dirty="0">
                      <a:solidFill>
                        <a:srgbClr val="4472C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</a:t>
                  </a:r>
                  <a:r>
                    <a:rPr lang="en-GB" sz="1600" b="1" dirty="0">
                      <a:solidFill>
                        <a:srgbClr val="4472C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intrados lining</a:t>
                  </a:r>
                  <a:endParaRPr lang="nl-B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600" b="1" dirty="0">
                      <a:solidFill>
                        <a:srgbClr val="4472C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nl-B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600" b="1" dirty="0">
                      <a:solidFill>
                        <a:srgbClr val="4472C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nl-B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0" name="Groep 14">
                  <a:extLst>
                    <a:ext uri="{FF2B5EF4-FFF2-40B4-BE49-F238E27FC236}">
                      <a16:creationId xmlns:a16="http://schemas.microsoft.com/office/drawing/2014/main" id="{E2E65C14-9F26-4FEA-A6D9-BB9FE2B20663}"/>
                    </a:ext>
                  </a:extLst>
                </p:cNvPr>
                <p:cNvGrpSpPr/>
                <p:nvPr/>
              </p:nvGrpSpPr>
              <p:grpSpPr>
                <a:xfrm>
                  <a:off x="174088" y="678139"/>
                  <a:ext cx="6546172" cy="929434"/>
                  <a:chOff x="174088" y="137482"/>
                  <a:chExt cx="6546172" cy="929434"/>
                </a:xfrm>
              </p:grpSpPr>
              <p:grpSp>
                <p:nvGrpSpPr>
                  <p:cNvPr id="111" name="Groep 15">
                    <a:extLst>
                      <a:ext uri="{FF2B5EF4-FFF2-40B4-BE49-F238E27FC236}">
                        <a16:creationId xmlns:a16="http://schemas.microsoft.com/office/drawing/2014/main" id="{3CFB419C-2FEB-4EE4-B6D7-490600281B09}"/>
                      </a:ext>
                    </a:extLst>
                  </p:cNvPr>
                  <p:cNvGrpSpPr/>
                  <p:nvPr/>
                </p:nvGrpSpPr>
                <p:grpSpPr>
                  <a:xfrm>
                    <a:off x="174088" y="250877"/>
                    <a:ext cx="6546172" cy="816039"/>
                    <a:chOff x="0" y="250877"/>
                    <a:chExt cx="6546172" cy="816039"/>
                  </a:xfrm>
                </p:grpSpPr>
                <p:sp>
                  <p:nvSpPr>
                    <p:cNvPr id="113" name="Tekstvak 2">
                      <a:extLst>
                        <a:ext uri="{FF2B5EF4-FFF2-40B4-BE49-F238E27FC236}">
                          <a16:creationId xmlns:a16="http://schemas.microsoft.com/office/drawing/2014/main" id="{E1FDBCE1-035C-4B92-946A-05AC3ED9E1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784412"/>
                      <a:ext cx="1468120" cy="14950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accent3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="1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Excavation of the PRACLAY gallery</a:t>
                      </a:r>
                      <a:endParaRPr lang="nl-BE" sz="12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14" name="Groep 18">
                      <a:extLst>
                        <a:ext uri="{FF2B5EF4-FFF2-40B4-BE49-F238E27FC236}">
                          <a16:creationId xmlns:a16="http://schemas.microsoft.com/office/drawing/2014/main" id="{CBAED4A5-966D-4809-9E54-F60B8705DB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9826" y="250877"/>
                      <a:ext cx="6276346" cy="816039"/>
                      <a:chOff x="50190" y="250877"/>
                      <a:chExt cx="6276346" cy="816039"/>
                    </a:xfrm>
                  </p:grpSpPr>
                  <p:sp>
                    <p:nvSpPr>
                      <p:cNvPr id="116" name="Tekstvak 2">
                        <a:extLst>
                          <a:ext uri="{FF2B5EF4-FFF2-40B4-BE49-F238E27FC236}">
                            <a16:creationId xmlns:a16="http://schemas.microsoft.com/office/drawing/2014/main" id="{1571BC03-F656-4A76-BADD-3B806FD37B3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37849" y="783314"/>
                        <a:ext cx="1196815" cy="2803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accent3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GB" sz="1200" b="1" dirty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Stationary heating phase: </a:t>
                        </a:r>
                        <a:r>
                          <a:rPr lang="en-GB" sz="1200" b="1" dirty="0" smtClean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80°C </a:t>
                        </a:r>
                        <a:r>
                          <a:rPr lang="en-GB" sz="1200" b="1" dirty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at </a:t>
                        </a:r>
                        <a:r>
                          <a:rPr lang="en-GB" sz="1200" b="1" dirty="0" smtClean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lining extrados</a:t>
                        </a:r>
                        <a:endParaRPr lang="nl-BE" sz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17" name="Groep 21">
                        <a:extLst>
                          <a:ext uri="{FF2B5EF4-FFF2-40B4-BE49-F238E27FC236}">
                            <a16:creationId xmlns:a16="http://schemas.microsoft.com/office/drawing/2014/main" id="{FC59C2B1-1DA3-4138-8DB1-CA49FEFC70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190" y="250877"/>
                        <a:ext cx="6276346" cy="816039"/>
                        <a:chOff x="50190" y="250877"/>
                        <a:chExt cx="6276346" cy="816039"/>
                      </a:xfrm>
                    </p:grpSpPr>
                    <p:sp>
                      <p:nvSpPr>
                        <p:cNvPr id="118" name="Tekstvak 2">
                          <a:extLst>
                            <a:ext uri="{FF2B5EF4-FFF2-40B4-BE49-F238E27FC236}">
                              <a16:creationId xmlns:a16="http://schemas.microsoft.com/office/drawing/2014/main" id="{F569069B-0194-46E4-B9A8-AA72C48E32C2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95808" y="786593"/>
                          <a:ext cx="1076663" cy="28032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accent3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dirty="0">
                              <a:solidFill>
                                <a:schemeClr val="accent3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Start-up heating phase: </a:t>
                          </a:r>
                          <a:r>
                            <a:rPr lang="en-GB" sz="1200" b="1" i="1" dirty="0">
                              <a:solidFill>
                                <a:schemeClr val="accent3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 </a:t>
                          </a:r>
                          <a:r>
                            <a:rPr lang="en-GB" sz="1200" b="1" dirty="0">
                              <a:solidFill>
                                <a:schemeClr val="accent3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at </a:t>
                          </a:r>
                          <a:r>
                            <a:rPr lang="en-GB" sz="1200" b="1" dirty="0" smtClean="0">
                              <a:solidFill>
                                <a:schemeClr val="accent3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lining extrados</a:t>
                          </a:r>
                          <a:endParaRPr lang="nl-BE" sz="1200" dirty="0">
                            <a:solidFill>
                              <a:schemeClr val="accent3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19" name="Groep 23">
                          <a:extLst>
                            <a:ext uri="{FF2B5EF4-FFF2-40B4-BE49-F238E27FC236}">
                              <a16:creationId xmlns:a16="http://schemas.microsoft.com/office/drawing/2014/main" id="{7201E47C-39AD-48D8-B30B-EF824603AD9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190" y="250877"/>
                          <a:ext cx="6276346" cy="493661"/>
                          <a:chOff x="50190" y="250877"/>
                          <a:chExt cx="6276346" cy="493661"/>
                        </a:xfrm>
                      </p:grpSpPr>
                      <p:grpSp>
                        <p:nvGrpSpPr>
                          <p:cNvPr id="120" name="Groep 24">
                            <a:extLst>
                              <a:ext uri="{FF2B5EF4-FFF2-40B4-BE49-F238E27FC236}">
                                <a16:creationId xmlns:a16="http://schemas.microsoft.com/office/drawing/2014/main" id="{88723580-7A4A-477D-BA1A-15ADF6D4B59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0190" y="250877"/>
                            <a:ext cx="6276346" cy="491686"/>
                            <a:chOff x="50190" y="250877"/>
                            <a:chExt cx="6276346" cy="491686"/>
                          </a:xfrm>
                        </p:grpSpPr>
                        <p:grpSp>
                          <p:nvGrpSpPr>
                            <p:cNvPr id="122" name="Groep 26">
                              <a:extLst>
                                <a:ext uri="{FF2B5EF4-FFF2-40B4-BE49-F238E27FC236}">
                                  <a16:creationId xmlns:a16="http://schemas.microsoft.com/office/drawing/2014/main" id="{49A62AFE-C028-487D-968A-2DE8BB42AC2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0190" y="250877"/>
                              <a:ext cx="6276346" cy="310346"/>
                              <a:chOff x="50190" y="251147"/>
                              <a:chExt cx="6276346" cy="310679"/>
                            </a:xfrm>
                          </p:grpSpPr>
                          <p:grpSp>
                            <p:nvGrpSpPr>
                              <p:cNvPr id="124" name="Groep 28">
                                <a:extLst>
                                  <a:ext uri="{FF2B5EF4-FFF2-40B4-BE49-F238E27FC236}">
                                    <a16:creationId xmlns:a16="http://schemas.microsoft.com/office/drawing/2014/main" id="{1F84364B-302D-4160-A152-F0E707C7ED8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0190" y="251147"/>
                                <a:ext cx="6276346" cy="310679"/>
                                <a:chOff x="50190" y="26821"/>
                                <a:chExt cx="6276346" cy="311150"/>
                              </a:xfrm>
                            </p:grpSpPr>
                            <p:sp>
                              <p:nvSpPr>
                                <p:cNvPr id="126" name="Tekstvak 2">
                                  <a:extLst>
                                    <a:ext uri="{FF2B5EF4-FFF2-40B4-BE49-F238E27FC236}">
                                      <a16:creationId xmlns:a16="http://schemas.microsoft.com/office/drawing/2014/main" id="{B8A9490C-8EF3-48AE-AD9A-F0943EA8CFCB}"/>
                                    </a:ext>
                                  </a:extLst>
                                </p:cNvPr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0190" y="46975"/>
                                  <a:ext cx="601980" cy="21018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>
                                    <a:lnSpc>
                                      <a:spcPct val="107000"/>
                                    </a:lnSpc>
                                    <a:spcAft>
                                      <a:spcPts val="800"/>
                                    </a:spcAft>
                                  </a:pPr>
                                  <a:r>
                                    <a:rPr lang="nl-BE" sz="1200" dirty="0">
                                      <a:solidFill>
                                        <a:schemeClr val="accent3"/>
                                      </a:solidFill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21/10/2007</a:t>
                                  </a:r>
                                </a:p>
                              </p:txBody>
                            </p:sp>
                            <p:grpSp>
                              <p:nvGrpSpPr>
                                <p:cNvPr id="127" name="Groep 31">
                                  <a:extLst>
                                    <a:ext uri="{FF2B5EF4-FFF2-40B4-BE49-F238E27FC236}">
                                      <a16:creationId xmlns:a16="http://schemas.microsoft.com/office/drawing/2014/main" id="{6596038E-9B59-42B9-9DA8-03DA9CC4F0D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10490" y="26821"/>
                                  <a:ext cx="6216046" cy="311150"/>
                                  <a:chOff x="0" y="26821"/>
                                  <a:chExt cx="6216046" cy="311150"/>
                                </a:xfrm>
                              </p:grpSpPr>
                              <p:sp>
                                <p:nvSpPr>
                                  <p:cNvPr id="128" name="Tekstvak 2">
                                    <a:extLst>
                                      <a:ext uri="{FF2B5EF4-FFF2-40B4-BE49-F238E27FC236}">
                                        <a16:creationId xmlns:a16="http://schemas.microsoft.com/office/drawing/2014/main" id="{32422589-B11B-4BCC-AF8D-0053B4EB49AE}"/>
                                      </a:ext>
                                    </a:extLst>
                                  </p:cNvPr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8891" y="41505"/>
                                    <a:ext cx="627473" cy="2063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t" anchorCtr="0">
                                    <a:noAutofit/>
                                  </a:bodyPr>
                                  <a:lstStyle/>
                                  <a:p>
                                    <a:pPr>
                                      <a:lnSpc>
                                        <a:spcPct val="107000"/>
                                      </a:lnSpc>
                                      <a:spcAft>
                                        <a:spcPts val="800"/>
                                      </a:spcAft>
                                    </a:pPr>
                                    <a:r>
                                      <a:rPr lang="nl-BE" sz="1200" dirty="0">
                                        <a:solidFill>
                                          <a:schemeClr val="accent3"/>
                                        </a:solidFill>
                                        <a:effectLst/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22/10/2007</a:t>
                                    </a:r>
                                  </a:p>
                                </p:txBody>
                              </p:sp>
                              <p:grpSp>
                                <p:nvGrpSpPr>
                                  <p:cNvPr id="129" name="Groep 33">
                                    <a:extLst>
                                      <a:ext uri="{FF2B5EF4-FFF2-40B4-BE49-F238E27FC236}">
                                        <a16:creationId xmlns:a16="http://schemas.microsoft.com/office/drawing/2014/main" id="{DD134588-A0F6-4548-8EE8-7F5E49A6F9E0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26821"/>
                                    <a:ext cx="6216046" cy="311150"/>
                                    <a:chOff x="0" y="26821"/>
                                    <a:chExt cx="6216046" cy="311150"/>
                                  </a:xfrm>
                                </p:grpSpPr>
                                <p:sp>
                                  <p:nvSpPr>
                                    <p:cNvPr id="130" name="Tekstvak 2">
                                      <a:extLst>
                                        <a:ext uri="{FF2B5EF4-FFF2-40B4-BE49-F238E27FC236}">
                                          <a16:creationId xmlns:a16="http://schemas.microsoft.com/office/drawing/2014/main" id="{4AAAB82C-640F-4EF8-8D42-2C664BAF26AC}"/>
                                        </a:ext>
                                      </a:extLst>
                                    </p:cNvPr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191317" y="38850"/>
                                      <a:ext cx="587375" cy="20320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91440" tIns="45720" rIns="91440" bIns="45720" anchor="t" anchorCtr="0">
                                      <a:noAutofit/>
                                    </a:bodyPr>
                                    <a:lstStyle/>
                                    <a:p>
                                      <a:pPr>
                                        <a:lnSpc>
                                          <a:spcPct val="107000"/>
                                        </a:lnSpc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nl-BE" sz="1200" dirty="0"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a:t>3/11/2014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131" name="Groep 35">
                                      <a:extLst>
                                        <a:ext uri="{FF2B5EF4-FFF2-40B4-BE49-F238E27FC236}">
                                          <a16:creationId xmlns:a16="http://schemas.microsoft.com/office/drawing/2014/main" id="{2E70F1D6-3B40-4CC7-BF58-845B404E471E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26821"/>
                                      <a:ext cx="6216046" cy="311150"/>
                                      <a:chOff x="0" y="23011"/>
                                      <a:chExt cx="6216046" cy="311150"/>
                                    </a:xfrm>
                                  </p:grpSpPr>
                                  <p:sp>
                                    <p:nvSpPr>
                                      <p:cNvPr id="132" name="Tekstvak 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B701367-4CD0-4CDA-8AB4-5B80EDD6E321}"/>
                                          </a:ext>
                                        </a:extLst>
                                      </p:cNvPr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393299" y="28482"/>
                                        <a:ext cx="638175" cy="19939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91440" tIns="45720" rIns="91440" bIns="45720" anchor="t" anchorCtr="0">
                                        <a:noAutofit/>
                                      </a:bodyPr>
                                      <a:lstStyle/>
                                      <a:p>
                                        <a:pPr>
                                          <a:lnSpc>
                                            <a:spcPct val="107000"/>
                                          </a:lnSpc>
                                          <a:spcAft>
                                            <a:spcPts val="800"/>
                                          </a:spcAft>
                                        </a:pPr>
                                        <a:r>
                                          <a:rPr lang="nl-BE" sz="1200" dirty="0">
                                            <a:solidFill>
                                              <a:schemeClr val="accent3"/>
                                            </a:solidFill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a:t>17/08/2015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33" name="Groep 37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772EEB6-DDD6-4B8C-9BD8-153D6C4FC467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23011"/>
                                        <a:ext cx="6216046" cy="311150"/>
                                        <a:chOff x="0" y="23011"/>
                                        <a:chExt cx="6216046" cy="311150"/>
                                      </a:xfrm>
                                    </p:grpSpPr>
                                    <p:sp>
                                      <p:nvSpPr>
                                        <p:cNvPr id="134" name="Tekstvak 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E0D2001C-CF5D-47B1-B081-50A7F137BC67}"/>
                                            </a:ext>
                                          </a:extLst>
                                        </p:cNvPr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346096" y="23011"/>
                                          <a:ext cx="869950" cy="31115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rot="0" vert="horz" wrap="square" lIns="91440" tIns="45720" rIns="91440" bIns="45720" anchor="t" anchorCtr="0"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nl-BE" sz="1200" dirty="0">
                                              <a:solidFill>
                                                <a:schemeClr val="accent3"/>
                                              </a:solidFill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17/08/2025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35" name="Groep 39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D81E130C-85D4-414A-B455-DE53E0240D70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36756"/>
                                          <a:ext cx="6019800" cy="282504"/>
                                          <a:chOff x="0" y="29136"/>
                                          <a:chExt cx="6019800" cy="282504"/>
                                        </a:xfrm>
                                      </p:grpSpPr>
                                      <p:cxnSp>
                                        <p:nvCxnSpPr>
                                          <p:cNvPr id="136" name="Rechte verbindingslijn met pijl 4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9E7A11D-669A-4607-9DB7-C04D88D378AF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0" y="300990"/>
                                            <a:ext cx="6019800" cy="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37" name="Rechte verbindingslijn 41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CF98DB4-AE7A-4B73-B162-D62FD2529675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163830" y="167640"/>
                                            <a:ext cx="0" cy="14400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38" name="Rechte verbindingslijn 4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57C19B5-2EF8-4A1E-8042-B631D7E64761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670560" y="163830"/>
                                            <a:ext cx="0" cy="14351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39" name="Rechte verbindingslijn 4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FFC6CD9-8F1C-4A6F-89BC-3ADA449EBCA1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1470660" y="167640"/>
                                            <a:ext cx="0" cy="14351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40" name="Rechte verbindingslijn 4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24619CDA-FD7C-4981-8E8D-71D72A60409C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2407920" y="167640"/>
                                            <a:ext cx="0" cy="14351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accent3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sp>
                                        <p:nvSpPr>
                                          <p:cNvPr id="141" name="Tekstvak 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B3ACF9B6-581D-4F34-BC92-4A4375AB97EE}"/>
                                              </a:ext>
                                            </a:extLst>
                                          </p:cNvPr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61374" y="29136"/>
                                            <a:ext cx="645795" cy="21717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rot="0" vert="horz" wrap="square" lIns="91440" tIns="45720" rIns="91440" bIns="45720" anchor="t" anchorCtr="0"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:r>
                                              <a:rPr lang="nl-BE" sz="1200" dirty="0">
                                                <a:effectLst/>
                                                <a:latin typeface="Calibri" panose="020F0502020204030204" pitchFamily="34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a:t>5/03/2012</a:t>
                                            </a: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142" name="Rechte verbindingslijn 4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9B38EC7-9A97-42DC-8E0B-87BC095700C2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5600700" y="160020"/>
                                            <a:ext cx="0" cy="14400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accent3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  <p:cxnSp>
                            <p:nvCxnSpPr>
                              <p:cNvPr id="125" name="Rechte verbindingslijn 29">
                                <a:extLst>
                                  <a:ext uri="{FF2B5EF4-FFF2-40B4-BE49-F238E27FC236}">
                                    <a16:creationId xmlns:a16="http://schemas.microsoft.com/office/drawing/2014/main" id="{1235EF91-47C5-46F2-A2AD-906C4D0FB774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3745786" y="397871"/>
                                <a:ext cx="0" cy="143292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accent3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23" name="Linkeraccolade 27">
                              <a:extLst>
                                <a:ext uri="{FF2B5EF4-FFF2-40B4-BE49-F238E27FC236}">
                                  <a16:creationId xmlns:a16="http://schemas.microsoft.com/office/drawing/2014/main" id="{E1545F98-AFD9-4E57-8509-9EEEDD96A07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6200000">
                              <a:off x="3053739" y="65547"/>
                              <a:ext cx="147955" cy="1206078"/>
                            </a:xfrm>
                            <a:prstGeom prst="leftBrace">
                              <a:avLst>
                                <a:gd name="adj1" fmla="val 8333"/>
                                <a:gd name="adj2" fmla="val 50865"/>
                              </a:avLst>
                            </a:prstGeom>
                            <a:ln>
                              <a:solidFill>
                                <a:schemeClr val="accent3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nl-BE"/>
                            </a:p>
                          </p:txBody>
                        </p:sp>
                      </p:grpSp>
                      <p:sp>
                        <p:nvSpPr>
                          <p:cNvPr id="121" name="Linkeraccolade 25">
                            <a:extLst>
                              <a:ext uri="{FF2B5EF4-FFF2-40B4-BE49-F238E27FC236}">
                                <a16:creationId xmlns:a16="http://schemas.microsoft.com/office/drawing/2014/main" id="{1E2FEE82-1C4B-4B0C-9FEA-D79666836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4664443" y="-307445"/>
                            <a:ext cx="147955" cy="1956011"/>
                          </a:xfrm>
                          <a:prstGeom prst="leftBrace">
                            <a:avLst>
                              <a:gd name="adj1" fmla="val 8333"/>
                              <a:gd name="adj2" fmla="val 54964"/>
                            </a:avLst>
                          </a:prstGeom>
                          <a:ln>
                            <a:solidFill>
                              <a:schemeClr val="accent3"/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nl-BE"/>
                          </a:p>
                        </p:txBody>
                      </p:sp>
                    </p:grpSp>
                  </p:grpSp>
                </p:grpSp>
                <p:sp>
                  <p:nvSpPr>
                    <p:cNvPr id="115" name="Linkeraccolade 19">
                      <a:extLst>
                        <a:ext uri="{FF2B5EF4-FFF2-40B4-BE49-F238E27FC236}">
                          <a16:creationId xmlns:a16="http://schemas.microsoft.com/office/drawing/2014/main" id="{B7D91162-9CCF-49AE-9250-6CC26D9BF9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70094" y="419081"/>
                      <a:ext cx="147955" cy="499745"/>
                    </a:xfrm>
                    <a:prstGeom prst="leftBrace">
                      <a:avLst>
                        <a:gd name="adj1" fmla="val 8333"/>
                        <a:gd name="adj2" fmla="val 50865"/>
                      </a:avLst>
                    </a:prstGeom>
                    <a:ln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nl-BE"/>
                    </a:p>
                  </p:txBody>
                </p:sp>
              </p:grpSp>
              <p:sp>
                <p:nvSpPr>
                  <p:cNvPr id="112" name="Linkeraccolade 16">
                    <a:extLst>
                      <a:ext uri="{FF2B5EF4-FFF2-40B4-BE49-F238E27FC236}">
                        <a16:creationId xmlns:a16="http://schemas.microsoft.com/office/drawing/2014/main" id="{0EA7F5E6-3AAD-4A4C-9228-42389E36139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72339" y="-260450"/>
                    <a:ext cx="147942" cy="943806"/>
                  </a:xfrm>
                  <a:prstGeom prst="leftBrace">
                    <a:avLst>
                      <a:gd name="adj1" fmla="val 8333"/>
                      <a:gd name="adj2" fmla="val 50865"/>
                    </a:avLst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nl-BE"/>
                  </a:p>
                </p:txBody>
              </p:sp>
            </p:grpSp>
          </p:grpSp>
          <p:sp>
            <p:nvSpPr>
              <p:cNvPr id="108" name="Linkeraccolade 12">
                <a:extLst>
                  <a:ext uri="{FF2B5EF4-FFF2-40B4-BE49-F238E27FC236}">
                    <a16:creationId xmlns:a16="http://schemas.microsoft.com/office/drawing/2014/main" id="{BE4D22AA-3913-4FD3-804B-65622A57C0B7}"/>
                  </a:ext>
                </a:extLst>
              </p:cNvPr>
              <p:cNvSpPr/>
              <p:nvPr/>
            </p:nvSpPr>
            <p:spPr>
              <a:xfrm rot="5400000">
                <a:off x="672465" y="499321"/>
                <a:ext cx="147929" cy="506040"/>
              </a:xfrm>
              <a:prstGeom prst="leftBrace">
                <a:avLst>
                  <a:gd name="adj1" fmla="val 8333"/>
                  <a:gd name="adj2" fmla="val 50865"/>
                </a:avLst>
              </a:prstGeom>
              <a:ln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BE"/>
              </a:p>
            </p:txBody>
          </p:sp>
        </p:grpSp>
        <p:cxnSp>
          <p:nvCxnSpPr>
            <p:cNvPr id="104" name="Rechte verbindingslijn 4">
              <a:extLst>
                <a:ext uri="{FF2B5EF4-FFF2-40B4-BE49-F238E27FC236}">
                  <a16:creationId xmlns:a16="http://schemas.microsoft.com/office/drawing/2014/main" id="{6A475BEE-5C69-40C3-B694-3886EA9F9929}"/>
                </a:ext>
              </a:extLst>
            </p:cNvPr>
            <p:cNvCxnSpPr/>
            <p:nvPr/>
          </p:nvCxnSpPr>
          <p:spPr>
            <a:xfrm flipV="1">
              <a:off x="736082" y="5650378"/>
              <a:ext cx="2738331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met pijl 47">
              <a:extLst>
                <a:ext uri="{FF2B5EF4-FFF2-40B4-BE49-F238E27FC236}">
                  <a16:creationId xmlns:a16="http://schemas.microsoft.com/office/drawing/2014/main" id="{5B34C35C-1516-4184-A010-9F481B6B48BF}"/>
                </a:ext>
              </a:extLst>
            </p:cNvPr>
            <p:cNvCxnSpPr>
              <a:cxnSpLocks/>
            </p:cNvCxnSpPr>
            <p:nvPr/>
          </p:nvCxnSpPr>
          <p:spPr>
            <a:xfrm>
              <a:off x="5232315" y="5650378"/>
              <a:ext cx="6716043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kstvak 2">
              <a:extLst>
                <a:ext uri="{FF2B5EF4-FFF2-40B4-BE49-F238E27FC236}">
                  <a16:creationId xmlns:a16="http://schemas.microsoft.com/office/drawing/2014/main" id="{22EFD385-9F39-4EE6-9F13-DEAC68EC8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5661" y="4539122"/>
              <a:ext cx="1168610" cy="396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BE" sz="1200" dirty="0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nl-BE" sz="1200" dirty="0" err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day</a:t>
              </a:r>
              <a:endParaRPr lang="nl-BE" sz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" name="Linkeraccolade 69">
            <a:extLst>
              <a:ext uri="{FF2B5EF4-FFF2-40B4-BE49-F238E27FC236}">
                <a16:creationId xmlns:a16="http://schemas.microsoft.com/office/drawing/2014/main" id="{495A5805-F47A-40B9-99D2-A0F13FE8EC85}"/>
              </a:ext>
            </a:extLst>
          </p:cNvPr>
          <p:cNvSpPr/>
          <p:nvPr/>
        </p:nvSpPr>
        <p:spPr>
          <a:xfrm rot="5400000">
            <a:off x="8047721" y="1709557"/>
            <a:ext cx="284400" cy="5886000"/>
          </a:xfrm>
          <a:prstGeom prst="leftBrace">
            <a:avLst>
              <a:gd name="adj1" fmla="val 8333"/>
              <a:gd name="adj2" fmla="val 50865"/>
            </a:avLst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>
              <a:solidFill>
                <a:schemeClr val="accent3"/>
              </a:solidFill>
            </a:endParaRPr>
          </a:p>
        </p:txBody>
      </p:sp>
      <p:sp>
        <p:nvSpPr>
          <p:cNvPr id="144" name="Tekstvak 2">
            <a:extLst>
              <a:ext uri="{FF2B5EF4-FFF2-40B4-BE49-F238E27FC236}">
                <a16:creationId xmlns:a16="http://schemas.microsoft.com/office/drawing/2014/main" id="{73DB1EB3-8A9F-41CC-BEB4-7568683E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32" y="3944948"/>
            <a:ext cx="3283968" cy="47585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pore water pressure from experimental observation: </a:t>
            </a:r>
            <a:r>
              <a:rPr lang="en-GB" sz="1200" b="1" i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200" b="1" i="1" baseline="-250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intrados lining</a:t>
            </a:r>
            <a:endParaRPr lang="nl-BE" sz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5" name="Rechte verbindingslijn 6">
            <a:extLst>
              <a:ext uri="{FF2B5EF4-FFF2-40B4-BE49-F238E27FC236}">
                <a16:creationId xmlns:a16="http://schemas.microsoft.com/office/drawing/2014/main" id="{DFEF2E80-18DA-4AF1-96C3-26BAB790FBF4}"/>
              </a:ext>
            </a:extLst>
          </p:cNvPr>
          <p:cNvCxnSpPr>
            <a:cxnSpLocks/>
          </p:cNvCxnSpPr>
          <p:nvPr/>
        </p:nvCxnSpPr>
        <p:spPr>
          <a:xfrm>
            <a:off x="3439579" y="5273785"/>
            <a:ext cx="176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07/13</a:t>
            </a:r>
            <a:endParaRPr lang="en-GB" dirty="0"/>
          </a:p>
        </p:txBody>
      </p:sp>
      <p:sp>
        <p:nvSpPr>
          <p:cNvPr id="14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2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us-titr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/>
          <a:lstStyle/>
          <a:p>
            <a:r>
              <a:rPr lang="en-GB" dirty="0"/>
              <a:t>PRACLAY H</a:t>
            </a:r>
            <a:r>
              <a:rPr lang="en-GB" dirty="0" smtClean="0"/>
              <a:t>eater T</a:t>
            </a:r>
            <a:r>
              <a:rPr lang="en-US" altLang="zh-CN" dirty="0" err="1"/>
              <a:t>est</a:t>
            </a:r>
            <a:endParaRPr lang="en-GB" dirty="0"/>
          </a:p>
        </p:txBody>
      </p:sp>
      <p:grpSp>
        <p:nvGrpSpPr>
          <p:cNvPr id="85" name="Groep 6">
            <a:extLst>
              <a:ext uri="{FF2B5EF4-FFF2-40B4-BE49-F238E27FC236}">
                <a16:creationId xmlns:a16="http://schemas.microsoft.com/office/drawing/2014/main" id="{49CE3C38-7406-4374-8B1D-084738504742}"/>
              </a:ext>
            </a:extLst>
          </p:cNvPr>
          <p:cNvGrpSpPr/>
          <p:nvPr/>
        </p:nvGrpSpPr>
        <p:grpSpPr>
          <a:xfrm>
            <a:off x="0" y="3796397"/>
            <a:ext cx="12192680" cy="2548488"/>
            <a:chOff x="0" y="309457"/>
            <a:chExt cx="6546172" cy="1322963"/>
          </a:xfrm>
        </p:grpSpPr>
        <p:grpSp>
          <p:nvGrpSpPr>
            <p:cNvPr id="86" name="Groep 7">
              <a:extLst>
                <a:ext uri="{FF2B5EF4-FFF2-40B4-BE49-F238E27FC236}">
                  <a16:creationId xmlns:a16="http://schemas.microsoft.com/office/drawing/2014/main" id="{AB0ABA8D-8838-4A91-BBD3-BD190BE7CC32}"/>
                </a:ext>
              </a:extLst>
            </p:cNvPr>
            <p:cNvGrpSpPr/>
            <p:nvPr/>
          </p:nvGrpSpPr>
          <p:grpSpPr>
            <a:xfrm>
              <a:off x="0" y="309457"/>
              <a:ext cx="6546172" cy="1322963"/>
              <a:chOff x="0" y="309457"/>
              <a:chExt cx="6546172" cy="1322963"/>
            </a:xfrm>
          </p:grpSpPr>
          <p:grpSp>
            <p:nvGrpSpPr>
              <p:cNvPr id="88" name="Groep 10">
                <a:extLst>
                  <a:ext uri="{FF2B5EF4-FFF2-40B4-BE49-F238E27FC236}">
                    <a16:creationId xmlns:a16="http://schemas.microsoft.com/office/drawing/2014/main" id="{047507AC-9E5C-4644-928D-933C23172F90}"/>
                  </a:ext>
                </a:extLst>
              </p:cNvPr>
              <p:cNvGrpSpPr/>
              <p:nvPr/>
            </p:nvGrpSpPr>
            <p:grpSpPr>
              <a:xfrm>
                <a:off x="0" y="309457"/>
                <a:ext cx="6546172" cy="1322963"/>
                <a:chOff x="174088" y="309457"/>
                <a:chExt cx="6546172" cy="1322963"/>
              </a:xfrm>
            </p:grpSpPr>
            <p:sp>
              <p:nvSpPr>
                <p:cNvPr id="90" name="Tekstvak 2">
                  <a:extLst>
                    <a:ext uri="{FF2B5EF4-FFF2-40B4-BE49-F238E27FC236}">
                      <a16:creationId xmlns:a16="http://schemas.microsoft.com/office/drawing/2014/main" id="{E02C3ED4-3BDF-429D-A2DC-C74F42B08D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8390" y="309457"/>
                  <a:ext cx="1096656" cy="3240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b="1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Artificial pressurization: </a:t>
                  </a:r>
                  <a:r>
                    <a:rPr lang="en-GB" sz="1200" b="1" i="1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</a:t>
                  </a:r>
                  <a:r>
                    <a:rPr lang="en-GB" sz="1200" b="1" i="1" baseline="-25000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</a:t>
                  </a:r>
                  <a:r>
                    <a:rPr lang="en-GB" sz="1200" b="1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intrados lining</a:t>
                  </a:r>
                  <a:endParaRPr lang="nl-BE" sz="12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b="1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nl-BE" sz="12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b="1" dirty="0">
                      <a:solidFill>
                        <a:schemeClr val="accent3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nl-BE" sz="12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1" name="Groep 14">
                  <a:extLst>
                    <a:ext uri="{FF2B5EF4-FFF2-40B4-BE49-F238E27FC236}">
                      <a16:creationId xmlns:a16="http://schemas.microsoft.com/office/drawing/2014/main" id="{E2E65C14-9F26-4FEA-A6D9-BB9FE2B20663}"/>
                    </a:ext>
                  </a:extLst>
                </p:cNvPr>
                <p:cNvGrpSpPr/>
                <p:nvPr/>
              </p:nvGrpSpPr>
              <p:grpSpPr>
                <a:xfrm>
                  <a:off x="174088" y="678139"/>
                  <a:ext cx="6546172" cy="954281"/>
                  <a:chOff x="174088" y="137482"/>
                  <a:chExt cx="6546172" cy="954281"/>
                </a:xfrm>
              </p:grpSpPr>
              <p:grpSp>
                <p:nvGrpSpPr>
                  <p:cNvPr id="92" name="Groep 15">
                    <a:extLst>
                      <a:ext uri="{FF2B5EF4-FFF2-40B4-BE49-F238E27FC236}">
                        <a16:creationId xmlns:a16="http://schemas.microsoft.com/office/drawing/2014/main" id="{3CFB419C-2FEB-4EE4-B6D7-490600281B09}"/>
                      </a:ext>
                    </a:extLst>
                  </p:cNvPr>
                  <p:cNvGrpSpPr/>
                  <p:nvPr/>
                </p:nvGrpSpPr>
                <p:grpSpPr>
                  <a:xfrm>
                    <a:off x="174088" y="250877"/>
                    <a:ext cx="6546172" cy="840886"/>
                    <a:chOff x="0" y="250877"/>
                    <a:chExt cx="6546172" cy="840886"/>
                  </a:xfrm>
                </p:grpSpPr>
                <p:sp>
                  <p:nvSpPr>
                    <p:cNvPr id="94" name="Tekstvak 2">
                      <a:extLst>
                        <a:ext uri="{FF2B5EF4-FFF2-40B4-BE49-F238E27FC236}">
                          <a16:creationId xmlns:a16="http://schemas.microsoft.com/office/drawing/2014/main" id="{E1FDBCE1-035C-4B92-946A-05AC3ED9E1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784412"/>
                      <a:ext cx="1468120" cy="14950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accent3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="1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Excavation of the PRACLAY gallery</a:t>
                      </a:r>
                      <a:endParaRPr lang="nl-BE" sz="12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95" name="Groep 18">
                      <a:extLst>
                        <a:ext uri="{FF2B5EF4-FFF2-40B4-BE49-F238E27FC236}">
                          <a16:creationId xmlns:a16="http://schemas.microsoft.com/office/drawing/2014/main" id="{CBAED4A5-966D-4809-9E54-F60B8705DB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9826" y="250877"/>
                      <a:ext cx="6276346" cy="840886"/>
                      <a:chOff x="50190" y="250877"/>
                      <a:chExt cx="6276346" cy="840886"/>
                    </a:xfrm>
                  </p:grpSpPr>
                  <p:sp>
                    <p:nvSpPr>
                      <p:cNvPr id="97" name="Tekstvak 2">
                        <a:extLst>
                          <a:ext uri="{FF2B5EF4-FFF2-40B4-BE49-F238E27FC236}">
                            <a16:creationId xmlns:a16="http://schemas.microsoft.com/office/drawing/2014/main" id="{1571BC03-F656-4A76-BADD-3B806FD37B3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97070" y="783314"/>
                        <a:ext cx="1292700" cy="30222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GB" sz="1600" b="1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Stationary heating phase: </a:t>
                        </a:r>
                        <a:r>
                          <a:rPr lang="en-GB" sz="1600" b="1" i="1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80°C</a:t>
                        </a:r>
                        <a:r>
                          <a:rPr lang="en-GB" sz="1600" b="1" dirty="0" smtClean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en-GB" sz="1600" b="1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at </a:t>
                        </a:r>
                        <a:r>
                          <a:rPr lang="en-GB" sz="1600" b="1" dirty="0" smtClean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lining extrados</a:t>
                        </a:r>
                        <a:endParaRPr lang="nl-BE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98" name="Groep 21">
                        <a:extLst>
                          <a:ext uri="{FF2B5EF4-FFF2-40B4-BE49-F238E27FC236}">
                            <a16:creationId xmlns:a16="http://schemas.microsoft.com/office/drawing/2014/main" id="{FC59C2B1-1DA3-4138-8DB1-CA49FEFC70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190" y="250877"/>
                        <a:ext cx="6276346" cy="840886"/>
                        <a:chOff x="50190" y="250877"/>
                        <a:chExt cx="6276346" cy="840886"/>
                      </a:xfrm>
                    </p:grpSpPr>
                    <p:sp>
                      <p:nvSpPr>
                        <p:cNvPr id="99" name="Tekstvak 2">
                          <a:extLst>
                            <a:ext uri="{FF2B5EF4-FFF2-40B4-BE49-F238E27FC236}">
                              <a16:creationId xmlns:a16="http://schemas.microsoft.com/office/drawing/2014/main" id="{F569069B-0194-46E4-B9A8-AA72C48E32C2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5727" y="786593"/>
                          <a:ext cx="1164603" cy="30517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C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Start-up heating phase: </a:t>
                          </a:r>
                          <a:r>
                            <a:rPr lang="en-GB" sz="16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 </a:t>
                          </a:r>
                          <a:r>
                            <a:rPr lang="en-GB" sz="1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at </a:t>
                          </a:r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lining extrados</a:t>
                          </a:r>
                          <a:endParaRPr lang="nl-BE" sz="16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00" name="Groep 23">
                          <a:extLst>
                            <a:ext uri="{FF2B5EF4-FFF2-40B4-BE49-F238E27FC236}">
                              <a16:creationId xmlns:a16="http://schemas.microsoft.com/office/drawing/2014/main" id="{7201E47C-39AD-48D8-B30B-EF824603AD9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190" y="250877"/>
                          <a:ext cx="6276346" cy="493661"/>
                          <a:chOff x="50190" y="250877"/>
                          <a:chExt cx="6276346" cy="493661"/>
                        </a:xfrm>
                      </p:grpSpPr>
                      <p:grpSp>
                        <p:nvGrpSpPr>
                          <p:cNvPr id="101" name="Groep 24">
                            <a:extLst>
                              <a:ext uri="{FF2B5EF4-FFF2-40B4-BE49-F238E27FC236}">
                                <a16:creationId xmlns:a16="http://schemas.microsoft.com/office/drawing/2014/main" id="{88723580-7A4A-477D-BA1A-15ADF6D4B59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0190" y="250877"/>
                            <a:ext cx="6276346" cy="491686"/>
                            <a:chOff x="50190" y="250877"/>
                            <a:chExt cx="6276346" cy="491686"/>
                          </a:xfrm>
                        </p:grpSpPr>
                        <p:grpSp>
                          <p:nvGrpSpPr>
                            <p:cNvPr id="103" name="Groep 26">
                              <a:extLst>
                                <a:ext uri="{FF2B5EF4-FFF2-40B4-BE49-F238E27FC236}">
                                  <a16:creationId xmlns:a16="http://schemas.microsoft.com/office/drawing/2014/main" id="{49A62AFE-C028-487D-968A-2DE8BB42AC2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0190" y="250877"/>
                              <a:ext cx="6276346" cy="310346"/>
                              <a:chOff x="50190" y="251147"/>
                              <a:chExt cx="6276346" cy="310679"/>
                            </a:xfrm>
                          </p:grpSpPr>
                          <p:grpSp>
                            <p:nvGrpSpPr>
                              <p:cNvPr id="105" name="Groep 28">
                                <a:extLst>
                                  <a:ext uri="{FF2B5EF4-FFF2-40B4-BE49-F238E27FC236}">
                                    <a16:creationId xmlns:a16="http://schemas.microsoft.com/office/drawing/2014/main" id="{1F84364B-302D-4160-A152-F0E707C7ED8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0190" y="251147"/>
                                <a:ext cx="6276346" cy="310679"/>
                                <a:chOff x="50190" y="26821"/>
                                <a:chExt cx="6276346" cy="311150"/>
                              </a:xfrm>
                            </p:grpSpPr>
                            <p:sp>
                              <p:nvSpPr>
                                <p:cNvPr id="107" name="Tekstvak 2">
                                  <a:extLst>
                                    <a:ext uri="{FF2B5EF4-FFF2-40B4-BE49-F238E27FC236}">
                                      <a16:creationId xmlns:a16="http://schemas.microsoft.com/office/drawing/2014/main" id="{B8A9490C-8EF3-48AE-AD9A-F0943EA8CFCB}"/>
                                    </a:ext>
                                  </a:extLst>
                                </p:cNvPr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0190" y="46975"/>
                                  <a:ext cx="601980" cy="21018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91440" tIns="45720" rIns="91440" bIns="45720" anchor="t" anchorCtr="0">
                                  <a:noAutofit/>
                                </a:bodyPr>
                                <a:lstStyle/>
                                <a:p>
                                  <a:pPr>
                                    <a:lnSpc>
                                      <a:spcPct val="107000"/>
                                    </a:lnSpc>
                                    <a:spcAft>
                                      <a:spcPts val="800"/>
                                    </a:spcAft>
                                  </a:pPr>
                                  <a:r>
                                    <a:rPr lang="nl-BE" sz="1200" dirty="0">
                                      <a:solidFill>
                                        <a:schemeClr val="accent3"/>
                                      </a:solidFill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21/10/2007</a:t>
                                  </a:r>
                                </a:p>
                              </p:txBody>
                            </p:sp>
                            <p:grpSp>
                              <p:nvGrpSpPr>
                                <p:cNvPr id="108" name="Groep 31">
                                  <a:extLst>
                                    <a:ext uri="{FF2B5EF4-FFF2-40B4-BE49-F238E27FC236}">
                                      <a16:creationId xmlns:a16="http://schemas.microsoft.com/office/drawing/2014/main" id="{6596038E-9B59-42B9-9DA8-03DA9CC4F0D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10490" y="26821"/>
                                  <a:ext cx="6216046" cy="311150"/>
                                  <a:chOff x="0" y="26821"/>
                                  <a:chExt cx="6216046" cy="311150"/>
                                </a:xfrm>
                              </p:grpSpPr>
                              <p:sp>
                                <p:nvSpPr>
                                  <p:cNvPr id="109" name="Tekstvak 2">
                                    <a:extLst>
                                      <a:ext uri="{FF2B5EF4-FFF2-40B4-BE49-F238E27FC236}">
                                        <a16:creationId xmlns:a16="http://schemas.microsoft.com/office/drawing/2014/main" id="{32422589-B11B-4BCC-AF8D-0053B4EB49AE}"/>
                                      </a:ext>
                                    </a:extLst>
                                  </p:cNvPr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8891" y="41505"/>
                                    <a:ext cx="627473" cy="2063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t" anchorCtr="0">
                                    <a:noAutofit/>
                                  </a:bodyPr>
                                  <a:lstStyle/>
                                  <a:p>
                                    <a:pPr>
                                      <a:lnSpc>
                                        <a:spcPct val="107000"/>
                                      </a:lnSpc>
                                      <a:spcAft>
                                        <a:spcPts val="800"/>
                                      </a:spcAft>
                                    </a:pPr>
                                    <a:r>
                                      <a:rPr lang="nl-BE" sz="1200" dirty="0">
                                        <a:solidFill>
                                          <a:schemeClr val="accent3"/>
                                        </a:solidFill>
                                        <a:effectLst/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22/10/2007</a:t>
                                    </a:r>
                                  </a:p>
                                </p:txBody>
                              </p:sp>
                              <p:grpSp>
                                <p:nvGrpSpPr>
                                  <p:cNvPr id="110" name="Groep 33">
                                    <a:extLst>
                                      <a:ext uri="{FF2B5EF4-FFF2-40B4-BE49-F238E27FC236}">
                                        <a16:creationId xmlns:a16="http://schemas.microsoft.com/office/drawing/2014/main" id="{DD134588-A0F6-4548-8EE8-7F5E49A6F9E0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26821"/>
                                    <a:ext cx="6216046" cy="311150"/>
                                    <a:chOff x="0" y="26821"/>
                                    <a:chExt cx="6216046" cy="311150"/>
                                  </a:xfrm>
                                </p:grpSpPr>
                                <p:sp>
                                  <p:nvSpPr>
                                    <p:cNvPr id="111" name="Tekstvak 2">
                                      <a:extLst>
                                        <a:ext uri="{FF2B5EF4-FFF2-40B4-BE49-F238E27FC236}">
                                          <a16:creationId xmlns:a16="http://schemas.microsoft.com/office/drawing/2014/main" id="{4AAAB82C-640F-4EF8-8D42-2C664BAF26AC}"/>
                                        </a:ext>
                                      </a:extLst>
                                    </p:cNvPr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191317" y="38850"/>
                                      <a:ext cx="587375" cy="20320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91440" tIns="45720" rIns="91440" bIns="45720" anchor="t" anchorCtr="0">
                                      <a:noAutofit/>
                                    </a:bodyPr>
                                    <a:lstStyle/>
                                    <a:p>
                                      <a:pPr>
                                        <a:lnSpc>
                                          <a:spcPct val="107000"/>
                                        </a:lnSpc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nl-BE" sz="1200" dirty="0">
                                          <a:solidFill>
                                            <a:schemeClr val="accent3"/>
                                          </a:solidFill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a:t>3/11/2014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112" name="Groep 35">
                                      <a:extLst>
                                        <a:ext uri="{FF2B5EF4-FFF2-40B4-BE49-F238E27FC236}">
                                          <a16:creationId xmlns:a16="http://schemas.microsoft.com/office/drawing/2014/main" id="{2E70F1D6-3B40-4CC7-BF58-845B404E471E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26821"/>
                                      <a:ext cx="6216046" cy="311150"/>
                                      <a:chOff x="0" y="23011"/>
                                      <a:chExt cx="6216046" cy="311150"/>
                                    </a:xfrm>
                                  </p:grpSpPr>
                                  <p:sp>
                                    <p:nvSpPr>
                                      <p:cNvPr id="113" name="Tekstvak 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B701367-4CD0-4CDA-8AB4-5B80EDD6E321}"/>
                                          </a:ext>
                                        </a:extLst>
                                      </p:cNvPr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393299" y="28482"/>
                                        <a:ext cx="638175" cy="19939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91440" tIns="45720" rIns="91440" bIns="45720" anchor="t" anchorCtr="0">
                                        <a:noAutofit/>
                                      </a:bodyPr>
                                      <a:lstStyle/>
                                      <a:p>
                                        <a:pPr>
                                          <a:lnSpc>
                                            <a:spcPct val="107000"/>
                                          </a:lnSpc>
                                          <a:spcAft>
                                            <a:spcPts val="800"/>
                                          </a:spcAft>
                                        </a:pPr>
                                        <a:r>
                                          <a:rPr lang="nl-BE" sz="1200" dirty="0"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a:t>17/08/2015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14" name="Groep 37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772EEB6-DDD6-4B8C-9BD8-153D6C4FC467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23011"/>
                                        <a:ext cx="6216046" cy="311150"/>
                                        <a:chOff x="0" y="23011"/>
                                        <a:chExt cx="6216046" cy="311150"/>
                                      </a:xfrm>
                                    </p:grpSpPr>
                                    <p:sp>
                                      <p:nvSpPr>
                                        <p:cNvPr id="115" name="Tekstvak 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E0D2001C-CF5D-47B1-B081-50A7F137BC67}"/>
                                            </a:ext>
                                          </a:extLst>
                                        </p:cNvPr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346096" y="23011"/>
                                          <a:ext cx="869950" cy="31115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rot="0" vert="horz" wrap="square" lIns="91440" tIns="45720" rIns="91440" bIns="45720" anchor="t" anchorCtr="0"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nl-BE" sz="1200" dirty="0"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17/08/2025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16" name="Groep 39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D81E130C-85D4-414A-B455-DE53E0240D70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36756"/>
                                          <a:ext cx="6019800" cy="282504"/>
                                          <a:chOff x="0" y="29136"/>
                                          <a:chExt cx="6019800" cy="282504"/>
                                        </a:xfrm>
                                      </p:grpSpPr>
                                      <p:cxnSp>
                                        <p:nvCxnSpPr>
                                          <p:cNvPr id="117" name="Rechte verbindingslijn met pijl 4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9E7A11D-669A-4607-9DB7-C04D88D378AF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0" y="300990"/>
                                            <a:ext cx="6019800" cy="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18" name="Rechte verbindingslijn 41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CF98DB4-AE7A-4B73-B162-D62FD2529675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163830" y="167640"/>
                                            <a:ext cx="0" cy="14400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accent3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19" name="Rechte verbindingslijn 4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857C19B5-2EF8-4A1E-8042-B631D7E64761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670560" y="163830"/>
                                            <a:ext cx="0" cy="14351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accent3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20" name="Rechte verbindingslijn 4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FFC6CD9-8F1C-4A6F-89BC-3ADA449EBCA1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1470660" y="167640"/>
                                            <a:ext cx="0" cy="14351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accent3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21" name="Rechte verbindingslijn 4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24619CDA-FD7C-4981-8E8D-71D72A60409C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2407920" y="167640"/>
                                            <a:ext cx="0" cy="14351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sp>
                                        <p:nvSpPr>
                                          <p:cNvPr id="122" name="Tekstvak 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B3ACF9B6-581D-4F34-BC92-4A4375AB97EE}"/>
                                              </a:ext>
                                            </a:extLst>
                                          </p:cNvPr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61374" y="29136"/>
                                            <a:ext cx="645795" cy="21717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rot="0" vert="horz" wrap="square" lIns="91440" tIns="45720" rIns="91440" bIns="45720" anchor="t" anchorCtr="0"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:r>
                                              <a:rPr lang="nl-BE" sz="1200" dirty="0">
                                                <a:solidFill>
                                                  <a:schemeClr val="accent3"/>
                                                </a:solidFill>
                                                <a:effectLst/>
                                                <a:latin typeface="Calibri" panose="020F0502020204030204" pitchFamily="34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a:t>5/03/2012</a:t>
                                            </a: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123" name="Rechte verbindingslijn 4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9B38EC7-9A97-42DC-8E0B-87BC095700C2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5600700" y="160020"/>
                                            <a:ext cx="0" cy="14400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  <p:cxnSp>
                            <p:nvCxnSpPr>
                              <p:cNvPr id="106" name="Rechte verbindingslijn 29">
                                <a:extLst>
                                  <a:ext uri="{FF2B5EF4-FFF2-40B4-BE49-F238E27FC236}">
                                    <a16:creationId xmlns:a16="http://schemas.microsoft.com/office/drawing/2014/main" id="{1235EF91-47C5-46F2-A2AD-906C4D0FB774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3745786" y="397871"/>
                                <a:ext cx="0" cy="143292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04" name="Linkeraccolade 27">
                              <a:extLst>
                                <a:ext uri="{FF2B5EF4-FFF2-40B4-BE49-F238E27FC236}">
                                  <a16:creationId xmlns:a16="http://schemas.microsoft.com/office/drawing/2014/main" id="{E1545F98-AFD9-4E57-8509-9EEEDD96A07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6200000">
                              <a:off x="3053739" y="65547"/>
                              <a:ext cx="147955" cy="1206078"/>
                            </a:xfrm>
                            <a:prstGeom prst="leftBrace">
                              <a:avLst>
                                <a:gd name="adj1" fmla="val 8333"/>
                                <a:gd name="adj2" fmla="val 50865"/>
                              </a:avLst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nl-BE"/>
                            </a:p>
                          </p:txBody>
                        </p:sp>
                      </p:grpSp>
                      <p:sp>
                        <p:nvSpPr>
                          <p:cNvPr id="102" name="Linkeraccolade 25">
                            <a:extLst>
                              <a:ext uri="{FF2B5EF4-FFF2-40B4-BE49-F238E27FC236}">
                                <a16:creationId xmlns:a16="http://schemas.microsoft.com/office/drawing/2014/main" id="{1E2FEE82-1C4B-4B0C-9FEA-D79666836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4664443" y="-307445"/>
                            <a:ext cx="147955" cy="1956011"/>
                          </a:xfrm>
                          <a:prstGeom prst="leftBrace">
                            <a:avLst>
                              <a:gd name="adj1" fmla="val 8333"/>
                              <a:gd name="adj2" fmla="val 54964"/>
                            </a:avLst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nl-BE"/>
                          </a:p>
                        </p:txBody>
                      </p:sp>
                    </p:grpSp>
                  </p:grpSp>
                </p:grpSp>
                <p:sp>
                  <p:nvSpPr>
                    <p:cNvPr id="96" name="Linkeraccolade 19">
                      <a:extLst>
                        <a:ext uri="{FF2B5EF4-FFF2-40B4-BE49-F238E27FC236}">
                          <a16:creationId xmlns:a16="http://schemas.microsoft.com/office/drawing/2014/main" id="{B7D91162-9CCF-49AE-9250-6CC26D9BF9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70094" y="419081"/>
                      <a:ext cx="147955" cy="499745"/>
                    </a:xfrm>
                    <a:prstGeom prst="leftBrace">
                      <a:avLst>
                        <a:gd name="adj1" fmla="val 8333"/>
                        <a:gd name="adj2" fmla="val 50865"/>
                      </a:avLst>
                    </a:prstGeom>
                    <a:ln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nl-BE"/>
                    </a:p>
                  </p:txBody>
                </p:sp>
              </p:grpSp>
              <p:sp>
                <p:nvSpPr>
                  <p:cNvPr id="93" name="Linkeraccolade 16">
                    <a:extLst>
                      <a:ext uri="{FF2B5EF4-FFF2-40B4-BE49-F238E27FC236}">
                        <a16:creationId xmlns:a16="http://schemas.microsoft.com/office/drawing/2014/main" id="{0EA7F5E6-3AAD-4A4C-9228-42389E36139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72339" y="-260450"/>
                    <a:ext cx="147942" cy="943806"/>
                  </a:xfrm>
                  <a:prstGeom prst="leftBrace">
                    <a:avLst>
                      <a:gd name="adj1" fmla="val 8333"/>
                      <a:gd name="adj2" fmla="val 50865"/>
                    </a:avLst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nl-BE"/>
                  </a:p>
                </p:txBody>
              </p:sp>
            </p:grpSp>
          </p:grpSp>
          <p:sp>
            <p:nvSpPr>
              <p:cNvPr id="89" name="Linkeraccolade 12">
                <a:extLst>
                  <a:ext uri="{FF2B5EF4-FFF2-40B4-BE49-F238E27FC236}">
                    <a16:creationId xmlns:a16="http://schemas.microsoft.com/office/drawing/2014/main" id="{BE4D22AA-3913-4FD3-804B-65622A57C0B7}"/>
                  </a:ext>
                </a:extLst>
              </p:cNvPr>
              <p:cNvSpPr/>
              <p:nvPr/>
            </p:nvSpPr>
            <p:spPr>
              <a:xfrm rot="5400000">
                <a:off x="672465" y="499321"/>
                <a:ext cx="147929" cy="506040"/>
              </a:xfrm>
              <a:prstGeom prst="leftBrace">
                <a:avLst>
                  <a:gd name="adj1" fmla="val 8333"/>
                  <a:gd name="adj2" fmla="val 50865"/>
                </a:avLst>
              </a:prstGeom>
              <a:ln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BE"/>
              </a:p>
            </p:txBody>
          </p:sp>
        </p:grpSp>
        <p:sp>
          <p:nvSpPr>
            <p:cNvPr id="87" name="Tekstvak 2">
              <a:extLst>
                <a:ext uri="{FF2B5EF4-FFF2-40B4-BE49-F238E27FC236}">
                  <a16:creationId xmlns:a16="http://schemas.microsoft.com/office/drawing/2014/main" id="{3FA91794-5517-4F4E-B06B-B6FB0B8AE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716" y="499524"/>
              <a:ext cx="627419" cy="20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BE" sz="1200" dirty="0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nl-BE" sz="1200" dirty="0" err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day</a:t>
              </a:r>
              <a:endParaRPr lang="nl-BE" sz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4" name="Rechthoek 1">
            <a:extLst>
              <a:ext uri="{FF2B5EF4-FFF2-40B4-BE49-F238E27FC236}">
                <a16:creationId xmlns:a16="http://schemas.microsoft.com/office/drawing/2014/main" id="{BBF9130D-03BB-411F-82F1-CC46020C3455}"/>
              </a:ext>
            </a:extLst>
          </p:cNvPr>
          <p:cNvSpPr/>
          <p:nvPr/>
        </p:nvSpPr>
        <p:spPr>
          <a:xfrm>
            <a:off x="102000" y="629456"/>
            <a:ext cx="11212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Heating</a:t>
            </a:r>
            <a:r>
              <a:rPr lang="nl-NL" b="1" dirty="0"/>
              <a:t> </a:t>
            </a:r>
            <a:r>
              <a:rPr lang="nl-NL" b="1" dirty="0" err="1"/>
              <a:t>phase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Heating</a:t>
            </a:r>
            <a:r>
              <a:rPr lang="nl-NL" dirty="0"/>
              <a:t> </a:t>
            </a:r>
            <a:r>
              <a:rPr lang="nl-NL" dirty="0" err="1"/>
              <a:t>phase</a:t>
            </a:r>
            <a:r>
              <a:rPr lang="nl-NL" b="1" dirty="0">
                <a:sym typeface="Wingdings" panose="05000000000000000000" pitchFamily="2" charset="2"/>
              </a:rPr>
              <a:t> (3940 </a:t>
            </a:r>
            <a:r>
              <a:rPr lang="nl-NL" b="1" dirty="0" err="1">
                <a:sym typeface="Wingdings" panose="05000000000000000000" pitchFamily="2" charset="2"/>
              </a:rPr>
              <a:t>days</a:t>
            </a:r>
            <a:r>
              <a:rPr lang="nl-NL" b="1" dirty="0">
                <a:sym typeface="Wingdings" panose="05000000000000000000" pitchFamily="2" charset="2"/>
              </a:rPr>
              <a:t>)</a:t>
            </a:r>
            <a:endParaRPr lang="nl-NL" dirty="0"/>
          </a:p>
          <a:p>
            <a:endParaRPr lang="nl-NL" b="1" dirty="0"/>
          </a:p>
        </p:txBody>
      </p:sp>
      <p:cxnSp>
        <p:nvCxnSpPr>
          <p:cNvPr id="125" name="Rechte verbindingslijn 4">
            <a:extLst>
              <a:ext uri="{FF2B5EF4-FFF2-40B4-BE49-F238E27FC236}">
                <a16:creationId xmlns:a16="http://schemas.microsoft.com/office/drawing/2014/main" id="{6A475BEE-5C69-40C3-B694-3886EA9F9929}"/>
              </a:ext>
            </a:extLst>
          </p:cNvPr>
          <p:cNvCxnSpPr>
            <a:cxnSpLocks/>
          </p:cNvCxnSpPr>
          <p:nvPr/>
        </p:nvCxnSpPr>
        <p:spPr>
          <a:xfrm flipV="1">
            <a:off x="614882" y="5273785"/>
            <a:ext cx="4496233" cy="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ep 49">
            <a:extLst>
              <a:ext uri="{FF2B5EF4-FFF2-40B4-BE49-F238E27FC236}">
                <a16:creationId xmlns:a16="http://schemas.microsoft.com/office/drawing/2014/main" id="{B41C5374-1624-45B5-86BC-F2547084C389}"/>
              </a:ext>
            </a:extLst>
          </p:cNvPr>
          <p:cNvGrpSpPr/>
          <p:nvPr/>
        </p:nvGrpSpPr>
        <p:grpSpPr>
          <a:xfrm>
            <a:off x="502569" y="1549212"/>
            <a:ext cx="2752828" cy="2559253"/>
            <a:chOff x="-636359" y="3619675"/>
            <a:chExt cx="3788817" cy="3483302"/>
          </a:xfrm>
        </p:grpSpPr>
        <p:grpSp>
          <p:nvGrpSpPr>
            <p:cNvPr id="127" name="Groep 52">
              <a:extLst>
                <a:ext uri="{FF2B5EF4-FFF2-40B4-BE49-F238E27FC236}">
                  <a16:creationId xmlns:a16="http://schemas.microsoft.com/office/drawing/2014/main" id="{99FBBDFC-07FE-48C8-833E-419B9F7CDC59}"/>
                </a:ext>
              </a:extLst>
            </p:cNvPr>
            <p:cNvGrpSpPr/>
            <p:nvPr/>
          </p:nvGrpSpPr>
          <p:grpSpPr>
            <a:xfrm>
              <a:off x="368827" y="3619675"/>
              <a:ext cx="2783631" cy="2696987"/>
              <a:chOff x="301504" y="975359"/>
              <a:chExt cx="4459307" cy="4906918"/>
            </a:xfrm>
          </p:grpSpPr>
          <p:sp>
            <p:nvSpPr>
              <p:cNvPr id="129" name="Rechthoek 54">
                <a:extLst>
                  <a:ext uri="{FF2B5EF4-FFF2-40B4-BE49-F238E27FC236}">
                    <a16:creationId xmlns:a16="http://schemas.microsoft.com/office/drawing/2014/main" id="{C99D2CEB-5504-4FE7-9EA6-FB4C7B327278}"/>
                  </a:ext>
                </a:extLst>
              </p:cNvPr>
              <p:cNvSpPr/>
              <p:nvPr/>
            </p:nvSpPr>
            <p:spPr>
              <a:xfrm>
                <a:off x="3976788" y="5196337"/>
                <a:ext cx="587418" cy="685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1200" dirty="0"/>
                  <a:t>C</a:t>
                </a:r>
              </a:p>
            </p:txBody>
          </p:sp>
          <p:grpSp>
            <p:nvGrpSpPr>
              <p:cNvPr id="130" name="Groep 55">
                <a:extLst>
                  <a:ext uri="{FF2B5EF4-FFF2-40B4-BE49-F238E27FC236}">
                    <a16:creationId xmlns:a16="http://schemas.microsoft.com/office/drawing/2014/main" id="{85C648C7-140B-4C14-9585-CF315BB93BFB}"/>
                  </a:ext>
                </a:extLst>
              </p:cNvPr>
              <p:cNvGrpSpPr/>
              <p:nvPr/>
            </p:nvGrpSpPr>
            <p:grpSpPr>
              <a:xfrm>
                <a:off x="301504" y="975359"/>
                <a:ext cx="4459307" cy="4906918"/>
                <a:chOff x="301504" y="975359"/>
                <a:chExt cx="4459307" cy="4906918"/>
              </a:xfrm>
            </p:grpSpPr>
            <p:sp>
              <p:nvSpPr>
                <p:cNvPr id="131" name="Rechthoek 56">
                  <a:extLst>
                    <a:ext uri="{FF2B5EF4-FFF2-40B4-BE49-F238E27FC236}">
                      <a16:creationId xmlns:a16="http://schemas.microsoft.com/office/drawing/2014/main" id="{A9DA89FE-2F8B-4252-B7E2-6FD0AFA6A3BD}"/>
                    </a:ext>
                  </a:extLst>
                </p:cNvPr>
                <p:cNvSpPr/>
                <p:nvPr/>
              </p:nvSpPr>
              <p:spPr>
                <a:xfrm>
                  <a:off x="3399365" y="5196337"/>
                  <a:ext cx="590950" cy="685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200" dirty="0"/>
                    <a:t>B</a:t>
                  </a:r>
                </a:p>
              </p:txBody>
            </p:sp>
            <p:grpSp>
              <p:nvGrpSpPr>
                <p:cNvPr id="132" name="Groep 57">
                  <a:extLst>
                    <a:ext uri="{FF2B5EF4-FFF2-40B4-BE49-F238E27FC236}">
                      <a16:creationId xmlns:a16="http://schemas.microsoft.com/office/drawing/2014/main" id="{2CC2B62F-F96D-447C-9772-187C663FD7A0}"/>
                    </a:ext>
                  </a:extLst>
                </p:cNvPr>
                <p:cNvGrpSpPr/>
                <p:nvPr/>
              </p:nvGrpSpPr>
              <p:grpSpPr>
                <a:xfrm>
                  <a:off x="301504" y="975359"/>
                  <a:ext cx="4459307" cy="4901201"/>
                  <a:chOff x="301504" y="975359"/>
                  <a:chExt cx="4459307" cy="4901201"/>
                </a:xfrm>
              </p:grpSpPr>
              <p:sp>
                <p:nvSpPr>
                  <p:cNvPr id="133" name="Rechthoek 58">
                    <a:extLst>
                      <a:ext uri="{FF2B5EF4-FFF2-40B4-BE49-F238E27FC236}">
                        <a16:creationId xmlns:a16="http://schemas.microsoft.com/office/drawing/2014/main" id="{FA6052B6-3BED-44DC-A8D4-DD0EEC055681}"/>
                      </a:ext>
                    </a:extLst>
                  </p:cNvPr>
                  <p:cNvSpPr/>
                  <p:nvPr/>
                </p:nvSpPr>
                <p:spPr>
                  <a:xfrm>
                    <a:off x="2407232" y="5190620"/>
                    <a:ext cx="605088" cy="6859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1200" dirty="0"/>
                      <a:t>A</a:t>
                    </a:r>
                  </a:p>
                </p:txBody>
              </p:sp>
              <p:grpSp>
                <p:nvGrpSpPr>
                  <p:cNvPr id="134" name="Groep 59">
                    <a:extLst>
                      <a:ext uri="{FF2B5EF4-FFF2-40B4-BE49-F238E27FC236}">
                        <a16:creationId xmlns:a16="http://schemas.microsoft.com/office/drawing/2014/main" id="{09277C1B-3121-4967-AAB0-20F373936E2D}"/>
                      </a:ext>
                    </a:extLst>
                  </p:cNvPr>
                  <p:cNvGrpSpPr/>
                  <p:nvPr/>
                </p:nvGrpSpPr>
                <p:grpSpPr>
                  <a:xfrm>
                    <a:off x="301504" y="975359"/>
                    <a:ext cx="4459307" cy="4277995"/>
                    <a:chOff x="301504" y="975359"/>
                    <a:chExt cx="4459307" cy="4277995"/>
                  </a:xfrm>
                </p:grpSpPr>
                <p:grpSp>
                  <p:nvGrpSpPr>
                    <p:cNvPr id="135" name="Groep 60">
                      <a:extLst>
                        <a:ext uri="{FF2B5EF4-FFF2-40B4-BE49-F238E27FC236}">
                          <a16:creationId xmlns:a16="http://schemas.microsoft.com/office/drawing/2014/main" id="{E5F0B2CE-911A-4D2C-B775-F6A2BC6AE1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504" y="975359"/>
                      <a:ext cx="4459307" cy="4277995"/>
                      <a:chOff x="301504" y="975359"/>
                      <a:chExt cx="4459307" cy="4277995"/>
                    </a:xfrm>
                  </p:grpSpPr>
                  <p:grpSp>
                    <p:nvGrpSpPr>
                      <p:cNvPr id="137" name="Groep 62">
                        <a:extLst>
                          <a:ext uri="{FF2B5EF4-FFF2-40B4-BE49-F238E27FC236}">
                            <a16:creationId xmlns:a16="http://schemas.microsoft.com/office/drawing/2014/main" id="{55EC49B0-327D-458D-AF9C-41AF58AAE4C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504" y="975359"/>
                        <a:ext cx="4459307" cy="4277995"/>
                        <a:chOff x="301504" y="975359"/>
                        <a:chExt cx="4459307" cy="4277995"/>
                      </a:xfrm>
                    </p:grpSpPr>
                    <p:pic>
                      <p:nvPicPr>
                        <p:cNvPr id="139" name="Afbeelding 64">
                          <a:extLst>
                            <a:ext uri="{FF2B5EF4-FFF2-40B4-BE49-F238E27FC236}">
                              <a16:creationId xmlns:a16="http://schemas.microsoft.com/office/drawing/2014/main" id="{BAB3F86A-DB73-46EB-B5FE-A6EC98358FA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51192" y="975359"/>
                          <a:ext cx="4109619" cy="4277995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40" name="Rechthoek 65">
                          <a:extLst>
                            <a:ext uri="{FF2B5EF4-FFF2-40B4-BE49-F238E27FC236}">
                              <a16:creationId xmlns:a16="http://schemas.microsoft.com/office/drawing/2014/main" id="{81146CF8-9F19-4CED-859E-995799E865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1504" y="1881950"/>
                          <a:ext cx="619225" cy="68594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nl-NL" sz="1200" dirty="0"/>
                            <a:t>H</a:t>
                          </a:r>
                        </a:p>
                      </p:txBody>
                    </p:sp>
                  </p:grpSp>
                  <p:sp>
                    <p:nvSpPr>
                      <p:cNvPr id="138" name="Rechthoek 63">
                        <a:extLst>
                          <a:ext uri="{FF2B5EF4-FFF2-40B4-BE49-F238E27FC236}">
                            <a16:creationId xmlns:a16="http://schemas.microsoft.com/office/drawing/2014/main" id="{AF684DEA-7798-471E-9199-05021DCA9D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1109" y="2958731"/>
                        <a:ext cx="491987" cy="68594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nl-NL" sz="1200" dirty="0"/>
                          <a:t>I</a:t>
                        </a:r>
                      </a:p>
                    </p:txBody>
                  </p:sp>
                </p:grpSp>
                <p:sp>
                  <p:nvSpPr>
                    <p:cNvPr id="136" name="Rechthoek 61">
                      <a:extLst>
                        <a:ext uri="{FF2B5EF4-FFF2-40B4-BE49-F238E27FC236}">
                          <a16:creationId xmlns:a16="http://schemas.microsoft.com/office/drawing/2014/main" id="{25264D47-A7F6-42F3-86CF-00088815A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1504" y="1330447"/>
                      <a:ext cx="622762" cy="68594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nl-NL" sz="1200" dirty="0"/>
                        <a:t>G</a:t>
                      </a:r>
                    </a:p>
                  </p:txBody>
                </p:sp>
              </p:grpSp>
            </p:grpSp>
          </p:grpSp>
        </p:grpSp>
        <p:sp>
          <p:nvSpPr>
            <p:cNvPr id="128" name="Boog 51">
              <a:extLst>
                <a:ext uri="{FF2B5EF4-FFF2-40B4-BE49-F238E27FC236}">
                  <a16:creationId xmlns:a16="http://schemas.microsoft.com/office/drawing/2014/main" id="{4CA8A1D6-A6BF-4050-8D2E-3D5B4CA095F2}"/>
                </a:ext>
              </a:extLst>
            </p:cNvPr>
            <p:cNvSpPr/>
            <p:nvPr/>
          </p:nvSpPr>
          <p:spPr>
            <a:xfrm>
              <a:off x="-636359" y="4874020"/>
              <a:ext cx="2487835" cy="2228957"/>
            </a:xfrm>
            <a:prstGeom prst="arc">
              <a:avLst>
                <a:gd name="adj1" fmla="val 16355255"/>
                <a:gd name="adj2" fmla="val 21488023"/>
              </a:avLst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41" name="Boog 68">
            <a:extLst>
              <a:ext uri="{FF2B5EF4-FFF2-40B4-BE49-F238E27FC236}">
                <a16:creationId xmlns:a16="http://schemas.microsoft.com/office/drawing/2014/main" id="{E69B0D05-8DD1-432B-AD19-B1547FE92FA0}"/>
              </a:ext>
            </a:extLst>
          </p:cNvPr>
          <p:cNvSpPr/>
          <p:nvPr/>
        </p:nvSpPr>
        <p:spPr>
          <a:xfrm>
            <a:off x="40307" y="2049050"/>
            <a:ext cx="2728558" cy="2505458"/>
          </a:xfrm>
          <a:prstGeom prst="arc">
            <a:avLst>
              <a:gd name="adj1" fmla="val 16280831"/>
              <a:gd name="adj2" fmla="val 21507687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2" name="Grafiek 69">
            <a:extLst>
              <a:ext uri="{FF2B5EF4-FFF2-40B4-BE49-F238E27FC236}">
                <a16:creationId xmlns:a16="http://schemas.microsoft.com/office/drawing/2014/main" id="{BF3E9F61-A7BE-4626-9113-9D8E79C29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67132"/>
              </p:ext>
            </p:extLst>
          </p:nvPr>
        </p:nvGraphicFramePr>
        <p:xfrm>
          <a:off x="5572843" y="620505"/>
          <a:ext cx="6537875" cy="287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" name="Linkeraccolade 66">
            <a:extLst>
              <a:ext uri="{FF2B5EF4-FFF2-40B4-BE49-F238E27FC236}">
                <a16:creationId xmlns:a16="http://schemas.microsoft.com/office/drawing/2014/main" id="{3E047F6B-7510-4D7D-B321-483A427AE4F0}"/>
              </a:ext>
            </a:extLst>
          </p:cNvPr>
          <p:cNvSpPr/>
          <p:nvPr/>
        </p:nvSpPr>
        <p:spPr>
          <a:xfrm rot="5400000">
            <a:off x="7961355" y="1709557"/>
            <a:ext cx="284400" cy="5886000"/>
          </a:xfrm>
          <a:prstGeom prst="leftBrace">
            <a:avLst>
              <a:gd name="adj1" fmla="val 8333"/>
              <a:gd name="adj2" fmla="val 50865"/>
            </a:avLst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144" name="Tekstvak 2">
            <a:extLst>
              <a:ext uri="{FF2B5EF4-FFF2-40B4-BE49-F238E27FC236}">
                <a16:creationId xmlns:a16="http://schemas.microsoft.com/office/drawing/2014/main" id="{EF2D2AFB-0945-4668-9408-F3A939D8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998" y="3888962"/>
            <a:ext cx="3987143" cy="57798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pore water pressure from experimental observation: </a:t>
            </a:r>
            <a:r>
              <a:rPr lang="en-GB" sz="16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600" b="1" i="1" baseline="-25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intrados lining</a:t>
            </a:r>
            <a:endParaRPr lang="nl-BE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08/13</a:t>
            </a:r>
            <a:endParaRPr lang="en-GB" dirty="0"/>
          </a:p>
        </p:txBody>
      </p:sp>
      <p:sp>
        <p:nvSpPr>
          <p:cNvPr id="14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6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6" name="ZoneTexte 3"/>
          <p:cNvSpPr txBox="1"/>
          <p:nvPr/>
        </p:nvSpPr>
        <p:spPr>
          <a:xfrm>
            <a:off x="3009899" y="1519646"/>
            <a:ext cx="82486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❷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in-situ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PRACLAY Heater test</a:t>
            </a:r>
          </a:p>
          <a:p>
            <a:pPr marL="457200" indent="-457200">
              <a:buSzPct val="80000"/>
              <a:buFont typeface="Segoe UI Semibold" panose="020B0702040204020203" pitchFamily="34" charset="0"/>
              <a:buChar char="❷"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❸"/>
            </a:pP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04/13</a:t>
            </a:r>
            <a:endParaRPr lang="en-GB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52000"/>
            <a:ext cx="4114800" cy="305999"/>
          </a:xfrm>
        </p:spPr>
        <p:txBody>
          <a:bodyPr/>
          <a:lstStyle/>
          <a:p>
            <a:r>
              <a:rPr lang="en-GB" dirty="0" smtClean="0"/>
              <a:t>UNSAT-WASTE– Sept.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2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38759</TotalTime>
  <Words>1530</Words>
  <Application>Microsoft Office PowerPoint</Application>
  <PresentationFormat>Widescreen</PresentationFormat>
  <Paragraphs>290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Myriad Pro</vt:lpstr>
      <vt:lpstr>Myriad Pro Semibold</vt:lpstr>
      <vt:lpstr>SimSun</vt:lpstr>
      <vt:lpstr>SimSun</vt:lpstr>
      <vt:lpstr>Arial</vt:lpstr>
      <vt:lpstr>Calibri</vt:lpstr>
      <vt:lpstr>Calibri Light</vt:lpstr>
      <vt:lpstr>Cambria</vt:lpstr>
      <vt:lpstr>Cambria Math</vt:lpstr>
      <vt:lpstr>Gill Sans MT</vt:lpstr>
      <vt:lpstr>Segoe UI</vt:lpstr>
      <vt:lpstr>Segoe UI Semibold</vt:lpstr>
      <vt:lpstr>Symbol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Experimental set-up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Corman</dc:creator>
  <cp:lastModifiedBy>Song Hangbiao</cp:lastModifiedBy>
  <cp:revision>733</cp:revision>
  <dcterms:created xsi:type="dcterms:W3CDTF">2020-04-13T08:44:07Z</dcterms:created>
  <dcterms:modified xsi:type="dcterms:W3CDTF">2024-01-24T10:26:09Z</dcterms:modified>
</cp:coreProperties>
</file>