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02" r:id="rId3"/>
    <p:sldId id="306" r:id="rId4"/>
    <p:sldId id="304" r:id="rId5"/>
    <p:sldId id="305" r:id="rId6"/>
    <p:sldId id="303" r:id="rId7"/>
    <p:sldId id="294" r:id="rId8"/>
    <p:sldId id="298" r:id="rId9"/>
    <p:sldId id="301" r:id="rId10"/>
    <p:sldId id="27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942DDBE1-063A-5249-B660-59F715007801}">
          <p14:sldIdLst>
            <p14:sldId id="256"/>
          </p14:sldIdLst>
        </p14:section>
        <p14:section name="Introduction" id="{DBAF9D8A-1213-FB44-8293-307D27D4DA9C}">
          <p14:sldIdLst>
            <p14:sldId id="302"/>
            <p14:sldId id="306"/>
            <p14:sldId id="304"/>
            <p14:sldId id="305"/>
            <p14:sldId id="303"/>
          </p14:sldIdLst>
        </p14:section>
        <p14:section name="Results" id="{0A0169C7-9993-6B48-92B0-51DE34246743}">
          <p14:sldIdLst>
            <p14:sldId id="294"/>
          </p14:sldIdLst>
        </p14:section>
        <p14:section name="Conclusion" id="{EFCA646C-E841-5641-8437-4DC523D1DE01}">
          <p14:sldIdLst>
            <p14:sldId id="298"/>
            <p14:sldId id="301"/>
            <p14:sldId id="272"/>
          </p14:sldIdLst>
        </p14:section>
        <p14:section name="Bonus slides" id="{B29E8E38-4FCE-7F4B-8345-F4830FD829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>
          <p15:clr>
            <a:srgbClr val="A4A3A4"/>
          </p15:clr>
        </p15:guide>
        <p15:guide id="3" orient="horz" pos="3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5B6F"/>
    <a:srgbClr val="D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FEAEF-BBE1-B848-9EEB-BF24EEA8ACEC}" v="71" dt="2023-04-28T11:41:38.15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96"/>
    <p:restoredTop sz="97406" autoAdjust="0"/>
  </p:normalViewPr>
  <p:slideViewPr>
    <p:cSldViewPr snapToGrid="0" snapToObjects="1">
      <p:cViewPr varScale="1">
        <p:scale>
          <a:sx n="66" d="100"/>
          <a:sy n="66" d="100"/>
        </p:scale>
        <p:origin x="90" y="1158"/>
      </p:cViewPr>
      <p:guideLst>
        <p:guide orient="horz" pos="4105"/>
        <p:guide/>
        <p:guide orient="horz" pos="3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56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eb032fa56a45681/Documents/Scientifique%20CHU/PROJETS/GASTRINES/ESI%20-/Mise%20au%20point/Colonne%20Waters%20300A%202%5eJ1x100/Gradients_TXT/Gradi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G17_10 min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'[Gradients.xlsx]feuille 1'!$A$86:$A$131</c:f>
              <c:numCache>
                <c:formatCode>General</c:formatCode>
                <c:ptCount val="46"/>
                <c:pt idx="0">
                  <c:v>3.8052999999999999</c:v>
                </c:pt>
                <c:pt idx="1">
                  <c:v>3.8237000000000001</c:v>
                </c:pt>
                <c:pt idx="2">
                  <c:v>3.8328000000000002</c:v>
                </c:pt>
                <c:pt idx="3">
                  <c:v>3.8420000000000001</c:v>
                </c:pt>
                <c:pt idx="4">
                  <c:v>3.8512</c:v>
                </c:pt>
                <c:pt idx="5">
                  <c:v>3.8603000000000001</c:v>
                </c:pt>
                <c:pt idx="6">
                  <c:v>3.8786999999999998</c:v>
                </c:pt>
                <c:pt idx="7">
                  <c:v>3.8879000000000001</c:v>
                </c:pt>
                <c:pt idx="8">
                  <c:v>3.9062000000000001</c:v>
                </c:pt>
                <c:pt idx="9">
                  <c:v>3.952</c:v>
                </c:pt>
                <c:pt idx="10">
                  <c:v>3.9611999999999998</c:v>
                </c:pt>
                <c:pt idx="11">
                  <c:v>3.9704000000000002</c:v>
                </c:pt>
                <c:pt idx="12">
                  <c:v>3.9979</c:v>
                </c:pt>
                <c:pt idx="13">
                  <c:v>4.0071000000000003</c:v>
                </c:pt>
                <c:pt idx="14">
                  <c:v>4.0162000000000004</c:v>
                </c:pt>
                <c:pt idx="15">
                  <c:v>4.0254000000000003</c:v>
                </c:pt>
                <c:pt idx="16">
                  <c:v>4.0346000000000002</c:v>
                </c:pt>
                <c:pt idx="17">
                  <c:v>4.0437000000000003</c:v>
                </c:pt>
                <c:pt idx="18">
                  <c:v>4.0529000000000002</c:v>
                </c:pt>
                <c:pt idx="19">
                  <c:v>4.0621</c:v>
                </c:pt>
                <c:pt idx="20">
                  <c:v>4.0712000000000002</c:v>
                </c:pt>
                <c:pt idx="21">
                  <c:v>4.0804</c:v>
                </c:pt>
                <c:pt idx="22">
                  <c:v>4.0895999999999999</c:v>
                </c:pt>
                <c:pt idx="23">
                  <c:v>4.0987999999999998</c:v>
                </c:pt>
                <c:pt idx="24">
                  <c:v>4.1078999999999999</c:v>
                </c:pt>
                <c:pt idx="25">
                  <c:v>4.1170999999999998</c:v>
                </c:pt>
                <c:pt idx="26">
                  <c:v>4.1262999999999996</c:v>
                </c:pt>
                <c:pt idx="27">
                  <c:v>4.1353999999999997</c:v>
                </c:pt>
                <c:pt idx="28">
                  <c:v>4.1445999999999996</c:v>
                </c:pt>
                <c:pt idx="29">
                  <c:v>4.1538000000000004</c:v>
                </c:pt>
                <c:pt idx="30">
                  <c:v>4.1628999999999996</c:v>
                </c:pt>
                <c:pt idx="31">
                  <c:v>4.1721000000000004</c:v>
                </c:pt>
                <c:pt idx="32">
                  <c:v>4.1813000000000002</c:v>
                </c:pt>
                <c:pt idx="33">
                  <c:v>4.1905000000000001</c:v>
                </c:pt>
                <c:pt idx="34">
                  <c:v>4.1996000000000002</c:v>
                </c:pt>
                <c:pt idx="35">
                  <c:v>4.2088000000000001</c:v>
                </c:pt>
                <c:pt idx="36">
                  <c:v>4.218</c:v>
                </c:pt>
                <c:pt idx="37">
                  <c:v>4.2271000000000001</c:v>
                </c:pt>
                <c:pt idx="38">
                  <c:v>4.2363</c:v>
                </c:pt>
                <c:pt idx="39">
                  <c:v>4.2454999999999998</c:v>
                </c:pt>
                <c:pt idx="40">
                  <c:v>4.2545999999999999</c:v>
                </c:pt>
                <c:pt idx="41">
                  <c:v>4.2637999999999998</c:v>
                </c:pt>
                <c:pt idx="42">
                  <c:v>4.2729999999999997</c:v>
                </c:pt>
                <c:pt idx="43">
                  <c:v>4.2820999999999998</c:v>
                </c:pt>
                <c:pt idx="44">
                  <c:v>4.2912999999999997</c:v>
                </c:pt>
                <c:pt idx="45">
                  <c:v>4.3005000000000004</c:v>
                </c:pt>
              </c:numCache>
            </c:numRef>
          </c:xVal>
          <c:yVal>
            <c:numRef>
              <c:f>'[Gradients.xlsx]feuille 1'!$B$86:$B$131</c:f>
              <c:numCache>
                <c:formatCode>General</c:formatCode>
                <c:ptCount val="46"/>
                <c:pt idx="0">
                  <c:v>80</c:v>
                </c:pt>
                <c:pt idx="1">
                  <c:v>120</c:v>
                </c:pt>
                <c:pt idx="2">
                  <c:v>280</c:v>
                </c:pt>
                <c:pt idx="3">
                  <c:v>200</c:v>
                </c:pt>
                <c:pt idx="4">
                  <c:v>200</c:v>
                </c:pt>
                <c:pt idx="5">
                  <c:v>80</c:v>
                </c:pt>
                <c:pt idx="6">
                  <c:v>60</c:v>
                </c:pt>
                <c:pt idx="7">
                  <c:v>80</c:v>
                </c:pt>
                <c:pt idx="8">
                  <c:v>300</c:v>
                </c:pt>
                <c:pt idx="9">
                  <c:v>20</c:v>
                </c:pt>
                <c:pt idx="10">
                  <c:v>220</c:v>
                </c:pt>
                <c:pt idx="11">
                  <c:v>40</c:v>
                </c:pt>
                <c:pt idx="12">
                  <c:v>80</c:v>
                </c:pt>
                <c:pt idx="13">
                  <c:v>280</c:v>
                </c:pt>
                <c:pt idx="14">
                  <c:v>1740</c:v>
                </c:pt>
                <c:pt idx="15">
                  <c:v>1800</c:v>
                </c:pt>
                <c:pt idx="16">
                  <c:v>2100</c:v>
                </c:pt>
                <c:pt idx="17">
                  <c:v>1860</c:v>
                </c:pt>
                <c:pt idx="18">
                  <c:v>3560</c:v>
                </c:pt>
                <c:pt idx="19">
                  <c:v>1920</c:v>
                </c:pt>
                <c:pt idx="20">
                  <c:v>2960</c:v>
                </c:pt>
                <c:pt idx="21">
                  <c:v>2480</c:v>
                </c:pt>
                <c:pt idx="22">
                  <c:v>2700</c:v>
                </c:pt>
                <c:pt idx="23">
                  <c:v>1700</c:v>
                </c:pt>
                <c:pt idx="24">
                  <c:v>1880</c:v>
                </c:pt>
                <c:pt idx="25">
                  <c:v>4340</c:v>
                </c:pt>
                <c:pt idx="26">
                  <c:v>34720</c:v>
                </c:pt>
                <c:pt idx="27">
                  <c:v>311660</c:v>
                </c:pt>
                <c:pt idx="28">
                  <c:v>652020</c:v>
                </c:pt>
                <c:pt idx="29">
                  <c:v>838176</c:v>
                </c:pt>
                <c:pt idx="30">
                  <c:v>681413</c:v>
                </c:pt>
                <c:pt idx="31">
                  <c:v>399420</c:v>
                </c:pt>
                <c:pt idx="32">
                  <c:v>261980</c:v>
                </c:pt>
                <c:pt idx="33">
                  <c:v>127380</c:v>
                </c:pt>
                <c:pt idx="34">
                  <c:v>67200</c:v>
                </c:pt>
                <c:pt idx="35">
                  <c:v>30420</c:v>
                </c:pt>
                <c:pt idx="36">
                  <c:v>18360</c:v>
                </c:pt>
                <c:pt idx="37">
                  <c:v>10900</c:v>
                </c:pt>
                <c:pt idx="38">
                  <c:v>6140</c:v>
                </c:pt>
                <c:pt idx="39">
                  <c:v>6840</c:v>
                </c:pt>
                <c:pt idx="40">
                  <c:v>4020</c:v>
                </c:pt>
                <c:pt idx="41">
                  <c:v>5160</c:v>
                </c:pt>
                <c:pt idx="42">
                  <c:v>2520</c:v>
                </c:pt>
                <c:pt idx="43">
                  <c:v>2440</c:v>
                </c:pt>
                <c:pt idx="44">
                  <c:v>2220</c:v>
                </c:pt>
                <c:pt idx="45">
                  <c:v>1420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45-FE49-840E-6E6C9703EAC9}"/>
            </c:ext>
          </c:extLst>
        </c:ser>
        <c:ser>
          <c:idx val="1"/>
          <c:order val="1"/>
          <c:tx>
            <c:v>G17S_10 min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'[Gradients.xlsx]feuille 1'!$C$64:$C$119</c:f>
              <c:numCache>
                <c:formatCode>General</c:formatCode>
                <c:ptCount val="56"/>
                <c:pt idx="0">
                  <c:v>3.5026999999999999</c:v>
                </c:pt>
                <c:pt idx="1">
                  <c:v>3.5118999999999998</c:v>
                </c:pt>
                <c:pt idx="2">
                  <c:v>3.5211000000000001</c:v>
                </c:pt>
                <c:pt idx="3">
                  <c:v>3.5303</c:v>
                </c:pt>
                <c:pt idx="4">
                  <c:v>3.5394000000000001</c:v>
                </c:pt>
                <c:pt idx="5">
                  <c:v>3.5486</c:v>
                </c:pt>
                <c:pt idx="6">
                  <c:v>3.5577000000000001</c:v>
                </c:pt>
                <c:pt idx="7">
                  <c:v>3.5669</c:v>
                </c:pt>
                <c:pt idx="8">
                  <c:v>3.5760999999999998</c:v>
                </c:pt>
                <c:pt idx="9">
                  <c:v>3.5853000000000002</c:v>
                </c:pt>
                <c:pt idx="10">
                  <c:v>3.5943999999999998</c:v>
                </c:pt>
                <c:pt idx="11">
                  <c:v>3.6036000000000001</c:v>
                </c:pt>
                <c:pt idx="12">
                  <c:v>3.6128</c:v>
                </c:pt>
                <c:pt idx="13">
                  <c:v>3.6219000000000001</c:v>
                </c:pt>
                <c:pt idx="14">
                  <c:v>3.6311</c:v>
                </c:pt>
                <c:pt idx="15">
                  <c:v>3.6402999999999999</c:v>
                </c:pt>
                <c:pt idx="16">
                  <c:v>3.6495000000000002</c:v>
                </c:pt>
                <c:pt idx="17">
                  <c:v>3.6585999999999999</c:v>
                </c:pt>
                <c:pt idx="18">
                  <c:v>3.6678000000000002</c:v>
                </c:pt>
                <c:pt idx="19">
                  <c:v>3.677</c:v>
                </c:pt>
                <c:pt idx="20">
                  <c:v>3.6861000000000002</c:v>
                </c:pt>
                <c:pt idx="21">
                  <c:v>3.6953</c:v>
                </c:pt>
                <c:pt idx="22">
                  <c:v>3.7044999999999999</c:v>
                </c:pt>
                <c:pt idx="23">
                  <c:v>3.7136</c:v>
                </c:pt>
                <c:pt idx="24">
                  <c:v>3.7227999999999999</c:v>
                </c:pt>
                <c:pt idx="25">
                  <c:v>3.7320000000000002</c:v>
                </c:pt>
                <c:pt idx="26">
                  <c:v>3.7410999999999999</c:v>
                </c:pt>
                <c:pt idx="27">
                  <c:v>3.7503000000000002</c:v>
                </c:pt>
                <c:pt idx="28">
                  <c:v>3.7595000000000001</c:v>
                </c:pt>
                <c:pt idx="29">
                  <c:v>3.7686999999999999</c:v>
                </c:pt>
                <c:pt idx="30">
                  <c:v>3.7778</c:v>
                </c:pt>
                <c:pt idx="31">
                  <c:v>3.7869999999999999</c:v>
                </c:pt>
                <c:pt idx="32">
                  <c:v>3.7961999999999998</c:v>
                </c:pt>
                <c:pt idx="33">
                  <c:v>3.8052999999999999</c:v>
                </c:pt>
                <c:pt idx="34">
                  <c:v>3.8144999999999998</c:v>
                </c:pt>
                <c:pt idx="35">
                  <c:v>3.8237000000000001</c:v>
                </c:pt>
                <c:pt idx="36">
                  <c:v>3.8328000000000002</c:v>
                </c:pt>
                <c:pt idx="37">
                  <c:v>3.8420000000000001</c:v>
                </c:pt>
                <c:pt idx="38">
                  <c:v>3.8512</c:v>
                </c:pt>
                <c:pt idx="39">
                  <c:v>3.8603000000000001</c:v>
                </c:pt>
                <c:pt idx="40">
                  <c:v>3.8694999999999999</c:v>
                </c:pt>
                <c:pt idx="41">
                  <c:v>3.8786999999999998</c:v>
                </c:pt>
                <c:pt idx="42">
                  <c:v>3.8879000000000001</c:v>
                </c:pt>
                <c:pt idx="43">
                  <c:v>3.8969999999999998</c:v>
                </c:pt>
                <c:pt idx="44">
                  <c:v>3.9062000000000001</c:v>
                </c:pt>
                <c:pt idx="45">
                  <c:v>3.9154</c:v>
                </c:pt>
                <c:pt idx="46">
                  <c:v>3.9245000000000001</c:v>
                </c:pt>
                <c:pt idx="47">
                  <c:v>3.9337</c:v>
                </c:pt>
                <c:pt idx="48">
                  <c:v>3.9428999999999998</c:v>
                </c:pt>
                <c:pt idx="49">
                  <c:v>3.952</c:v>
                </c:pt>
                <c:pt idx="50">
                  <c:v>3.9611999999999998</c:v>
                </c:pt>
                <c:pt idx="51">
                  <c:v>3.9704000000000002</c:v>
                </c:pt>
                <c:pt idx="52">
                  <c:v>3.9794999999999998</c:v>
                </c:pt>
                <c:pt idx="53">
                  <c:v>3.9887000000000001</c:v>
                </c:pt>
                <c:pt idx="54">
                  <c:v>3.9979</c:v>
                </c:pt>
                <c:pt idx="55">
                  <c:v>4.0071000000000003</c:v>
                </c:pt>
              </c:numCache>
            </c:numRef>
          </c:xVal>
          <c:yVal>
            <c:numRef>
              <c:f>'[Gradients.xlsx]feuille 1'!$D$64:$D$119</c:f>
              <c:numCache>
                <c:formatCode>General</c:formatCode>
                <c:ptCount val="56"/>
                <c:pt idx="0">
                  <c:v>360</c:v>
                </c:pt>
                <c:pt idx="1">
                  <c:v>100</c:v>
                </c:pt>
                <c:pt idx="2">
                  <c:v>240</c:v>
                </c:pt>
                <c:pt idx="3">
                  <c:v>660</c:v>
                </c:pt>
                <c:pt idx="4">
                  <c:v>780</c:v>
                </c:pt>
                <c:pt idx="5">
                  <c:v>1560</c:v>
                </c:pt>
                <c:pt idx="6">
                  <c:v>880</c:v>
                </c:pt>
                <c:pt idx="7">
                  <c:v>480</c:v>
                </c:pt>
                <c:pt idx="8">
                  <c:v>1240</c:v>
                </c:pt>
                <c:pt idx="9">
                  <c:v>4020</c:v>
                </c:pt>
                <c:pt idx="10">
                  <c:v>3840</c:v>
                </c:pt>
                <c:pt idx="11">
                  <c:v>2000</c:v>
                </c:pt>
                <c:pt idx="12">
                  <c:v>4040</c:v>
                </c:pt>
                <c:pt idx="13">
                  <c:v>2100</c:v>
                </c:pt>
                <c:pt idx="14">
                  <c:v>1080</c:v>
                </c:pt>
                <c:pt idx="15">
                  <c:v>1900</c:v>
                </c:pt>
                <c:pt idx="16">
                  <c:v>2280</c:v>
                </c:pt>
                <c:pt idx="17">
                  <c:v>4220</c:v>
                </c:pt>
                <c:pt idx="18">
                  <c:v>3700</c:v>
                </c:pt>
                <c:pt idx="19">
                  <c:v>15900</c:v>
                </c:pt>
                <c:pt idx="20">
                  <c:v>259920</c:v>
                </c:pt>
                <c:pt idx="21">
                  <c:v>1543536</c:v>
                </c:pt>
                <c:pt idx="22">
                  <c:v>2899151</c:v>
                </c:pt>
                <c:pt idx="23">
                  <c:v>3075994</c:v>
                </c:pt>
                <c:pt idx="24">
                  <c:v>2434921</c:v>
                </c:pt>
                <c:pt idx="25">
                  <c:v>1503709</c:v>
                </c:pt>
                <c:pt idx="26">
                  <c:v>877933</c:v>
                </c:pt>
                <c:pt idx="27">
                  <c:v>424960</c:v>
                </c:pt>
                <c:pt idx="28">
                  <c:v>214060</c:v>
                </c:pt>
                <c:pt idx="29">
                  <c:v>118540</c:v>
                </c:pt>
                <c:pt idx="30">
                  <c:v>59080</c:v>
                </c:pt>
                <c:pt idx="31">
                  <c:v>34920</c:v>
                </c:pt>
                <c:pt idx="32">
                  <c:v>26020</c:v>
                </c:pt>
                <c:pt idx="33">
                  <c:v>21120</c:v>
                </c:pt>
                <c:pt idx="34">
                  <c:v>14140</c:v>
                </c:pt>
                <c:pt idx="35">
                  <c:v>9980</c:v>
                </c:pt>
                <c:pt idx="36">
                  <c:v>11840</c:v>
                </c:pt>
                <c:pt idx="37">
                  <c:v>6300</c:v>
                </c:pt>
                <c:pt idx="38">
                  <c:v>7720</c:v>
                </c:pt>
                <c:pt idx="39">
                  <c:v>5120</c:v>
                </c:pt>
                <c:pt idx="40">
                  <c:v>4800</c:v>
                </c:pt>
                <c:pt idx="41">
                  <c:v>3140</c:v>
                </c:pt>
                <c:pt idx="42">
                  <c:v>4400</c:v>
                </c:pt>
                <c:pt idx="43">
                  <c:v>3520</c:v>
                </c:pt>
                <c:pt idx="44">
                  <c:v>2920</c:v>
                </c:pt>
                <c:pt idx="45">
                  <c:v>2520</c:v>
                </c:pt>
                <c:pt idx="46">
                  <c:v>3100</c:v>
                </c:pt>
                <c:pt idx="47">
                  <c:v>2960</c:v>
                </c:pt>
                <c:pt idx="48">
                  <c:v>3120</c:v>
                </c:pt>
                <c:pt idx="49">
                  <c:v>1400</c:v>
                </c:pt>
                <c:pt idx="50">
                  <c:v>3160</c:v>
                </c:pt>
                <c:pt idx="51">
                  <c:v>1800</c:v>
                </c:pt>
                <c:pt idx="52">
                  <c:v>1280</c:v>
                </c:pt>
                <c:pt idx="53">
                  <c:v>1560</c:v>
                </c:pt>
                <c:pt idx="54">
                  <c:v>1840</c:v>
                </c:pt>
                <c:pt idx="55">
                  <c:v>2580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45-FE49-840E-6E6C9703EAC9}"/>
            </c:ext>
          </c:extLst>
        </c:ser>
        <c:ser>
          <c:idx val="2"/>
          <c:order val="2"/>
          <c:tx>
            <c:v>G34_10 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'[Gradients.xlsx]feuille 1'!$E$196:$E$251</c:f>
              <c:numCache>
                <c:formatCode>General</c:formatCode>
                <c:ptCount val="56"/>
                <c:pt idx="0">
                  <c:v>4.7039</c:v>
                </c:pt>
                <c:pt idx="1">
                  <c:v>4.7130999999999998</c:v>
                </c:pt>
                <c:pt idx="2">
                  <c:v>4.7222999999999997</c:v>
                </c:pt>
                <c:pt idx="3">
                  <c:v>4.7314999999999996</c:v>
                </c:pt>
                <c:pt idx="4">
                  <c:v>4.7405999999999997</c:v>
                </c:pt>
                <c:pt idx="5">
                  <c:v>4.7497999999999996</c:v>
                </c:pt>
                <c:pt idx="6">
                  <c:v>4.7590000000000003</c:v>
                </c:pt>
                <c:pt idx="7">
                  <c:v>4.7680999999999996</c:v>
                </c:pt>
                <c:pt idx="8">
                  <c:v>4.7773000000000003</c:v>
                </c:pt>
                <c:pt idx="9">
                  <c:v>4.7865000000000002</c:v>
                </c:pt>
                <c:pt idx="10">
                  <c:v>4.7956000000000003</c:v>
                </c:pt>
                <c:pt idx="11">
                  <c:v>4.8048000000000002</c:v>
                </c:pt>
                <c:pt idx="12">
                  <c:v>4.8140000000000001</c:v>
                </c:pt>
                <c:pt idx="13">
                  <c:v>4.8231999999999999</c:v>
                </c:pt>
                <c:pt idx="14">
                  <c:v>4.8323</c:v>
                </c:pt>
                <c:pt idx="15">
                  <c:v>4.8414999999999999</c:v>
                </c:pt>
                <c:pt idx="16">
                  <c:v>4.8506</c:v>
                </c:pt>
                <c:pt idx="17">
                  <c:v>4.8597999999999999</c:v>
                </c:pt>
                <c:pt idx="18">
                  <c:v>4.8689999999999998</c:v>
                </c:pt>
                <c:pt idx="19">
                  <c:v>4.8781999999999996</c:v>
                </c:pt>
                <c:pt idx="20">
                  <c:v>4.8872999999999998</c:v>
                </c:pt>
                <c:pt idx="21">
                  <c:v>4.8964999999999996</c:v>
                </c:pt>
                <c:pt idx="22">
                  <c:v>4.9057000000000004</c:v>
                </c:pt>
                <c:pt idx="23">
                  <c:v>4.9147999999999996</c:v>
                </c:pt>
                <c:pt idx="24">
                  <c:v>4.9240000000000004</c:v>
                </c:pt>
                <c:pt idx="25">
                  <c:v>4.9332000000000003</c:v>
                </c:pt>
                <c:pt idx="26">
                  <c:v>4.9423000000000004</c:v>
                </c:pt>
                <c:pt idx="27">
                  <c:v>4.9515000000000002</c:v>
                </c:pt>
                <c:pt idx="28">
                  <c:v>4.9607000000000001</c:v>
                </c:pt>
                <c:pt idx="29">
                  <c:v>4.9699</c:v>
                </c:pt>
                <c:pt idx="30">
                  <c:v>4.9790000000000001</c:v>
                </c:pt>
                <c:pt idx="31">
                  <c:v>4.9882</c:v>
                </c:pt>
                <c:pt idx="32">
                  <c:v>4.9973999999999998</c:v>
                </c:pt>
                <c:pt idx="33">
                  <c:v>5.0065</c:v>
                </c:pt>
                <c:pt idx="34">
                  <c:v>5.0156999999999998</c:v>
                </c:pt>
                <c:pt idx="35">
                  <c:v>5.0248999999999997</c:v>
                </c:pt>
                <c:pt idx="36">
                  <c:v>5.0339999999999998</c:v>
                </c:pt>
                <c:pt idx="37">
                  <c:v>5.0431999999999997</c:v>
                </c:pt>
                <c:pt idx="38">
                  <c:v>5.0523999999999996</c:v>
                </c:pt>
                <c:pt idx="39">
                  <c:v>5.0616000000000003</c:v>
                </c:pt>
                <c:pt idx="40">
                  <c:v>5.0707000000000004</c:v>
                </c:pt>
                <c:pt idx="41">
                  <c:v>5.0799000000000003</c:v>
                </c:pt>
                <c:pt idx="42">
                  <c:v>5.0891000000000002</c:v>
                </c:pt>
                <c:pt idx="43">
                  <c:v>5.0982000000000003</c:v>
                </c:pt>
                <c:pt idx="44">
                  <c:v>5.1074000000000002</c:v>
                </c:pt>
                <c:pt idx="45">
                  <c:v>5.1166</c:v>
                </c:pt>
                <c:pt idx="46">
                  <c:v>5.1257000000000001</c:v>
                </c:pt>
                <c:pt idx="47">
                  <c:v>5.1349</c:v>
                </c:pt>
                <c:pt idx="48">
                  <c:v>5.1440999999999999</c:v>
                </c:pt>
                <c:pt idx="49">
                  <c:v>5.1532999999999998</c:v>
                </c:pt>
                <c:pt idx="50">
                  <c:v>5.1623999999999999</c:v>
                </c:pt>
                <c:pt idx="51">
                  <c:v>5.1715999999999998</c:v>
                </c:pt>
                <c:pt idx="52">
                  <c:v>5.1806999999999999</c:v>
                </c:pt>
                <c:pt idx="53">
                  <c:v>5.1898999999999997</c:v>
                </c:pt>
                <c:pt idx="54">
                  <c:v>5.1990999999999996</c:v>
                </c:pt>
                <c:pt idx="55">
                  <c:v>5.2083000000000004</c:v>
                </c:pt>
              </c:numCache>
            </c:numRef>
          </c:xVal>
          <c:yVal>
            <c:numRef>
              <c:f>'[Gradients.xlsx]feuille 1'!$F$196:$F$251</c:f>
              <c:numCache>
                <c:formatCode>General</c:formatCode>
                <c:ptCount val="56"/>
                <c:pt idx="0">
                  <c:v>2480</c:v>
                </c:pt>
                <c:pt idx="1">
                  <c:v>1620</c:v>
                </c:pt>
                <c:pt idx="2">
                  <c:v>1560</c:v>
                </c:pt>
                <c:pt idx="3">
                  <c:v>2960</c:v>
                </c:pt>
                <c:pt idx="4">
                  <c:v>3000</c:v>
                </c:pt>
                <c:pt idx="5">
                  <c:v>2360</c:v>
                </c:pt>
                <c:pt idx="6">
                  <c:v>2340</c:v>
                </c:pt>
                <c:pt idx="7">
                  <c:v>2860</c:v>
                </c:pt>
                <c:pt idx="8">
                  <c:v>1840</c:v>
                </c:pt>
                <c:pt idx="9">
                  <c:v>1780</c:v>
                </c:pt>
                <c:pt idx="10">
                  <c:v>1220</c:v>
                </c:pt>
                <c:pt idx="11">
                  <c:v>780</c:v>
                </c:pt>
                <c:pt idx="12">
                  <c:v>200</c:v>
                </c:pt>
                <c:pt idx="13">
                  <c:v>240</c:v>
                </c:pt>
                <c:pt idx="14">
                  <c:v>240</c:v>
                </c:pt>
                <c:pt idx="15">
                  <c:v>260</c:v>
                </c:pt>
                <c:pt idx="16">
                  <c:v>240</c:v>
                </c:pt>
                <c:pt idx="17">
                  <c:v>860</c:v>
                </c:pt>
                <c:pt idx="18">
                  <c:v>1440</c:v>
                </c:pt>
                <c:pt idx="19">
                  <c:v>1480</c:v>
                </c:pt>
                <c:pt idx="20">
                  <c:v>3040</c:v>
                </c:pt>
                <c:pt idx="21">
                  <c:v>5880</c:v>
                </c:pt>
                <c:pt idx="22">
                  <c:v>16220</c:v>
                </c:pt>
                <c:pt idx="23">
                  <c:v>54220</c:v>
                </c:pt>
                <c:pt idx="24">
                  <c:v>290040</c:v>
                </c:pt>
                <c:pt idx="25">
                  <c:v>737769</c:v>
                </c:pt>
                <c:pt idx="26">
                  <c:v>906013</c:v>
                </c:pt>
                <c:pt idx="27">
                  <c:v>753244</c:v>
                </c:pt>
                <c:pt idx="28">
                  <c:v>535201</c:v>
                </c:pt>
                <c:pt idx="29">
                  <c:v>332260</c:v>
                </c:pt>
                <c:pt idx="30">
                  <c:v>196740</c:v>
                </c:pt>
                <c:pt idx="31">
                  <c:v>102700</c:v>
                </c:pt>
                <c:pt idx="32">
                  <c:v>56260</c:v>
                </c:pt>
                <c:pt idx="33">
                  <c:v>35920</c:v>
                </c:pt>
                <c:pt idx="34">
                  <c:v>18840</c:v>
                </c:pt>
                <c:pt idx="35">
                  <c:v>11960</c:v>
                </c:pt>
                <c:pt idx="36">
                  <c:v>7900</c:v>
                </c:pt>
                <c:pt idx="37">
                  <c:v>6700</c:v>
                </c:pt>
                <c:pt idx="38">
                  <c:v>5680</c:v>
                </c:pt>
                <c:pt idx="39">
                  <c:v>4340</c:v>
                </c:pt>
                <c:pt idx="40">
                  <c:v>4100</c:v>
                </c:pt>
                <c:pt idx="41">
                  <c:v>3000</c:v>
                </c:pt>
                <c:pt idx="42">
                  <c:v>2980</c:v>
                </c:pt>
                <c:pt idx="43">
                  <c:v>2280</c:v>
                </c:pt>
                <c:pt idx="44">
                  <c:v>1180</c:v>
                </c:pt>
                <c:pt idx="45">
                  <c:v>2320</c:v>
                </c:pt>
                <c:pt idx="46">
                  <c:v>1480</c:v>
                </c:pt>
                <c:pt idx="47">
                  <c:v>2040</c:v>
                </c:pt>
                <c:pt idx="48">
                  <c:v>940</c:v>
                </c:pt>
                <c:pt idx="49">
                  <c:v>1120</c:v>
                </c:pt>
                <c:pt idx="50">
                  <c:v>1120</c:v>
                </c:pt>
                <c:pt idx="51">
                  <c:v>860</c:v>
                </c:pt>
                <c:pt idx="52">
                  <c:v>660</c:v>
                </c:pt>
                <c:pt idx="53">
                  <c:v>1240</c:v>
                </c:pt>
                <c:pt idx="54">
                  <c:v>1540</c:v>
                </c:pt>
                <c:pt idx="55">
                  <c:v>560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45-FE49-840E-6E6C9703EAC9}"/>
            </c:ext>
          </c:extLst>
        </c:ser>
        <c:ser>
          <c:idx val="3"/>
          <c:order val="3"/>
          <c:tx>
            <c:v>G34S_10 min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'[Gradients.xlsx]feuille 1'!$G$176:$G$259</c:f>
              <c:numCache>
                <c:formatCode>General</c:formatCode>
                <c:ptCount val="84"/>
                <c:pt idx="0">
                  <c:v>4.4013999999999998</c:v>
                </c:pt>
                <c:pt idx="1">
                  <c:v>4.4104999999999999</c:v>
                </c:pt>
                <c:pt idx="2">
                  <c:v>4.4564000000000004</c:v>
                </c:pt>
                <c:pt idx="3">
                  <c:v>4.4654999999999996</c:v>
                </c:pt>
                <c:pt idx="4">
                  <c:v>4.4747000000000003</c:v>
                </c:pt>
                <c:pt idx="5">
                  <c:v>4.4839000000000002</c:v>
                </c:pt>
                <c:pt idx="6">
                  <c:v>4.4931000000000001</c:v>
                </c:pt>
                <c:pt idx="7">
                  <c:v>4.5022000000000002</c:v>
                </c:pt>
                <c:pt idx="8">
                  <c:v>4.5114000000000001</c:v>
                </c:pt>
                <c:pt idx="9">
                  <c:v>4.5205000000000002</c:v>
                </c:pt>
                <c:pt idx="10">
                  <c:v>4.5297000000000001</c:v>
                </c:pt>
                <c:pt idx="11">
                  <c:v>4.5388999999999999</c:v>
                </c:pt>
                <c:pt idx="12">
                  <c:v>4.5480999999999998</c:v>
                </c:pt>
                <c:pt idx="13">
                  <c:v>4.5571999999999999</c:v>
                </c:pt>
                <c:pt idx="14">
                  <c:v>4.5663999999999998</c:v>
                </c:pt>
                <c:pt idx="15">
                  <c:v>4.5846999999999998</c:v>
                </c:pt>
                <c:pt idx="16">
                  <c:v>4.5938999999999997</c:v>
                </c:pt>
                <c:pt idx="17">
                  <c:v>4.6031000000000004</c:v>
                </c:pt>
                <c:pt idx="18">
                  <c:v>4.6121999999999996</c:v>
                </c:pt>
                <c:pt idx="19">
                  <c:v>4.6214000000000004</c:v>
                </c:pt>
                <c:pt idx="20">
                  <c:v>4.6306000000000003</c:v>
                </c:pt>
                <c:pt idx="21">
                  <c:v>4.6398000000000001</c:v>
                </c:pt>
                <c:pt idx="22">
                  <c:v>4.6489000000000003</c:v>
                </c:pt>
                <c:pt idx="23">
                  <c:v>4.6581000000000001</c:v>
                </c:pt>
                <c:pt idx="24">
                  <c:v>4.6673</c:v>
                </c:pt>
                <c:pt idx="25">
                  <c:v>4.6764000000000001</c:v>
                </c:pt>
                <c:pt idx="26">
                  <c:v>4.6856</c:v>
                </c:pt>
                <c:pt idx="27">
                  <c:v>4.6947999999999999</c:v>
                </c:pt>
                <c:pt idx="28">
                  <c:v>4.7039</c:v>
                </c:pt>
                <c:pt idx="29">
                  <c:v>4.7130999999999998</c:v>
                </c:pt>
                <c:pt idx="30">
                  <c:v>4.7222999999999997</c:v>
                </c:pt>
                <c:pt idx="31">
                  <c:v>4.7314999999999996</c:v>
                </c:pt>
                <c:pt idx="32">
                  <c:v>4.7405999999999997</c:v>
                </c:pt>
                <c:pt idx="33">
                  <c:v>4.7497999999999996</c:v>
                </c:pt>
                <c:pt idx="34">
                  <c:v>4.7590000000000003</c:v>
                </c:pt>
                <c:pt idx="35">
                  <c:v>4.7680999999999996</c:v>
                </c:pt>
                <c:pt idx="36">
                  <c:v>4.7773000000000003</c:v>
                </c:pt>
                <c:pt idx="37">
                  <c:v>4.7865000000000002</c:v>
                </c:pt>
                <c:pt idx="38">
                  <c:v>4.7956000000000003</c:v>
                </c:pt>
                <c:pt idx="39">
                  <c:v>4.8048000000000002</c:v>
                </c:pt>
                <c:pt idx="40">
                  <c:v>4.8140000000000001</c:v>
                </c:pt>
                <c:pt idx="41">
                  <c:v>4.8231999999999999</c:v>
                </c:pt>
                <c:pt idx="42">
                  <c:v>4.8323</c:v>
                </c:pt>
                <c:pt idx="43">
                  <c:v>4.8414999999999999</c:v>
                </c:pt>
                <c:pt idx="44">
                  <c:v>4.8506</c:v>
                </c:pt>
                <c:pt idx="45">
                  <c:v>4.8597999999999999</c:v>
                </c:pt>
                <c:pt idx="46">
                  <c:v>4.8689999999999998</c:v>
                </c:pt>
                <c:pt idx="47">
                  <c:v>4.8781999999999996</c:v>
                </c:pt>
                <c:pt idx="48">
                  <c:v>4.8872999999999998</c:v>
                </c:pt>
                <c:pt idx="49">
                  <c:v>4.8964999999999996</c:v>
                </c:pt>
                <c:pt idx="50">
                  <c:v>4.9057000000000004</c:v>
                </c:pt>
                <c:pt idx="51">
                  <c:v>4.9147999999999996</c:v>
                </c:pt>
                <c:pt idx="52">
                  <c:v>4.9240000000000004</c:v>
                </c:pt>
                <c:pt idx="53">
                  <c:v>4.9332000000000003</c:v>
                </c:pt>
                <c:pt idx="54">
                  <c:v>4.9423000000000004</c:v>
                </c:pt>
                <c:pt idx="55">
                  <c:v>4.9515000000000002</c:v>
                </c:pt>
                <c:pt idx="56">
                  <c:v>4.9607000000000001</c:v>
                </c:pt>
                <c:pt idx="57">
                  <c:v>4.9699</c:v>
                </c:pt>
                <c:pt idx="58">
                  <c:v>4.9790000000000001</c:v>
                </c:pt>
                <c:pt idx="59">
                  <c:v>4.9882</c:v>
                </c:pt>
                <c:pt idx="60">
                  <c:v>4.9973999999999998</c:v>
                </c:pt>
                <c:pt idx="61">
                  <c:v>5.0065</c:v>
                </c:pt>
                <c:pt idx="62">
                  <c:v>5.0156999999999998</c:v>
                </c:pt>
                <c:pt idx="63">
                  <c:v>5.0248999999999997</c:v>
                </c:pt>
                <c:pt idx="64">
                  <c:v>5.0339999999999998</c:v>
                </c:pt>
                <c:pt idx="65">
                  <c:v>5.0431999999999997</c:v>
                </c:pt>
                <c:pt idx="66">
                  <c:v>5.0523999999999996</c:v>
                </c:pt>
                <c:pt idx="67">
                  <c:v>5.0616000000000003</c:v>
                </c:pt>
                <c:pt idx="68">
                  <c:v>5.0707000000000004</c:v>
                </c:pt>
                <c:pt idx="69">
                  <c:v>5.0799000000000003</c:v>
                </c:pt>
                <c:pt idx="70">
                  <c:v>5.0891000000000002</c:v>
                </c:pt>
                <c:pt idx="71">
                  <c:v>5.0982000000000003</c:v>
                </c:pt>
                <c:pt idx="72">
                  <c:v>5.1074000000000002</c:v>
                </c:pt>
                <c:pt idx="73">
                  <c:v>5.1166</c:v>
                </c:pt>
                <c:pt idx="74">
                  <c:v>5.1257000000000001</c:v>
                </c:pt>
                <c:pt idx="75">
                  <c:v>5.1349</c:v>
                </c:pt>
                <c:pt idx="76">
                  <c:v>5.1440999999999999</c:v>
                </c:pt>
                <c:pt idx="77">
                  <c:v>5.1532999999999998</c:v>
                </c:pt>
                <c:pt idx="78">
                  <c:v>5.1623999999999999</c:v>
                </c:pt>
                <c:pt idx="79">
                  <c:v>5.1715999999999998</c:v>
                </c:pt>
                <c:pt idx="80">
                  <c:v>5.1806999999999999</c:v>
                </c:pt>
                <c:pt idx="81">
                  <c:v>5.1898999999999997</c:v>
                </c:pt>
                <c:pt idx="82">
                  <c:v>5.1990999999999996</c:v>
                </c:pt>
                <c:pt idx="83">
                  <c:v>5.2083000000000004</c:v>
                </c:pt>
              </c:numCache>
            </c:numRef>
          </c:xVal>
          <c:yVal>
            <c:numRef>
              <c:f>'[Gradients.xlsx]feuille 1'!$H$176:$H$256</c:f>
              <c:numCache>
                <c:formatCode>General</c:formatCode>
                <c:ptCount val="81"/>
                <c:pt idx="0">
                  <c:v>40</c:v>
                </c:pt>
                <c:pt idx="1">
                  <c:v>160</c:v>
                </c:pt>
                <c:pt idx="2">
                  <c:v>480</c:v>
                </c:pt>
                <c:pt idx="3">
                  <c:v>480</c:v>
                </c:pt>
                <c:pt idx="4">
                  <c:v>720</c:v>
                </c:pt>
                <c:pt idx="5">
                  <c:v>440</c:v>
                </c:pt>
                <c:pt idx="6">
                  <c:v>540</c:v>
                </c:pt>
                <c:pt idx="7">
                  <c:v>660</c:v>
                </c:pt>
                <c:pt idx="8">
                  <c:v>180</c:v>
                </c:pt>
                <c:pt idx="9">
                  <c:v>100</c:v>
                </c:pt>
                <c:pt idx="10">
                  <c:v>80</c:v>
                </c:pt>
                <c:pt idx="11">
                  <c:v>180</c:v>
                </c:pt>
                <c:pt idx="12">
                  <c:v>280</c:v>
                </c:pt>
                <c:pt idx="13">
                  <c:v>100</c:v>
                </c:pt>
                <c:pt idx="14">
                  <c:v>80</c:v>
                </c:pt>
                <c:pt idx="15">
                  <c:v>80</c:v>
                </c:pt>
                <c:pt idx="16">
                  <c:v>40</c:v>
                </c:pt>
                <c:pt idx="17">
                  <c:v>620</c:v>
                </c:pt>
                <c:pt idx="18">
                  <c:v>1720</c:v>
                </c:pt>
                <c:pt idx="19">
                  <c:v>3400</c:v>
                </c:pt>
                <c:pt idx="20">
                  <c:v>23920</c:v>
                </c:pt>
                <c:pt idx="21">
                  <c:v>149600</c:v>
                </c:pt>
                <c:pt idx="22">
                  <c:v>388820</c:v>
                </c:pt>
                <c:pt idx="23">
                  <c:v>478800</c:v>
                </c:pt>
                <c:pt idx="24">
                  <c:v>435760</c:v>
                </c:pt>
                <c:pt idx="25">
                  <c:v>283940</c:v>
                </c:pt>
                <c:pt idx="26">
                  <c:v>189100</c:v>
                </c:pt>
                <c:pt idx="27">
                  <c:v>108260</c:v>
                </c:pt>
                <c:pt idx="28">
                  <c:v>61700</c:v>
                </c:pt>
                <c:pt idx="29">
                  <c:v>29720</c:v>
                </c:pt>
                <c:pt idx="30">
                  <c:v>19500</c:v>
                </c:pt>
                <c:pt idx="31">
                  <c:v>11200</c:v>
                </c:pt>
                <c:pt idx="32">
                  <c:v>8480</c:v>
                </c:pt>
                <c:pt idx="33">
                  <c:v>4260</c:v>
                </c:pt>
                <c:pt idx="34">
                  <c:v>2800</c:v>
                </c:pt>
                <c:pt idx="35">
                  <c:v>2380</c:v>
                </c:pt>
                <c:pt idx="36">
                  <c:v>1560</c:v>
                </c:pt>
                <c:pt idx="37">
                  <c:v>1920</c:v>
                </c:pt>
                <c:pt idx="38">
                  <c:v>2180</c:v>
                </c:pt>
                <c:pt idx="39">
                  <c:v>1040</c:v>
                </c:pt>
                <c:pt idx="40">
                  <c:v>1880</c:v>
                </c:pt>
                <c:pt idx="41">
                  <c:v>1380</c:v>
                </c:pt>
                <c:pt idx="42">
                  <c:v>1460</c:v>
                </c:pt>
                <c:pt idx="43">
                  <c:v>620</c:v>
                </c:pt>
                <c:pt idx="44">
                  <c:v>760</c:v>
                </c:pt>
                <c:pt idx="45">
                  <c:v>1060</c:v>
                </c:pt>
                <c:pt idx="46">
                  <c:v>1000</c:v>
                </c:pt>
                <c:pt idx="47">
                  <c:v>740</c:v>
                </c:pt>
                <c:pt idx="48">
                  <c:v>1500</c:v>
                </c:pt>
                <c:pt idx="49">
                  <c:v>640</c:v>
                </c:pt>
                <c:pt idx="50">
                  <c:v>220</c:v>
                </c:pt>
                <c:pt idx="51">
                  <c:v>340</c:v>
                </c:pt>
                <c:pt idx="52">
                  <c:v>400</c:v>
                </c:pt>
                <c:pt idx="53">
                  <c:v>1160</c:v>
                </c:pt>
                <c:pt idx="54">
                  <c:v>520</c:v>
                </c:pt>
                <c:pt idx="55">
                  <c:v>820</c:v>
                </c:pt>
                <c:pt idx="56">
                  <c:v>380</c:v>
                </c:pt>
                <c:pt idx="57">
                  <c:v>660</c:v>
                </c:pt>
                <c:pt idx="58">
                  <c:v>860</c:v>
                </c:pt>
                <c:pt idx="59">
                  <c:v>460</c:v>
                </c:pt>
                <c:pt idx="60">
                  <c:v>500</c:v>
                </c:pt>
                <c:pt idx="61">
                  <c:v>240</c:v>
                </c:pt>
                <c:pt idx="62">
                  <c:v>440</c:v>
                </c:pt>
                <c:pt idx="63">
                  <c:v>200</c:v>
                </c:pt>
                <c:pt idx="64">
                  <c:v>840</c:v>
                </c:pt>
                <c:pt idx="65">
                  <c:v>280</c:v>
                </c:pt>
                <c:pt idx="66">
                  <c:v>100</c:v>
                </c:pt>
                <c:pt idx="67">
                  <c:v>240</c:v>
                </c:pt>
                <c:pt idx="68">
                  <c:v>500</c:v>
                </c:pt>
                <c:pt idx="69">
                  <c:v>260</c:v>
                </c:pt>
                <c:pt idx="70">
                  <c:v>320</c:v>
                </c:pt>
                <c:pt idx="71">
                  <c:v>140</c:v>
                </c:pt>
                <c:pt idx="72">
                  <c:v>500</c:v>
                </c:pt>
                <c:pt idx="73">
                  <c:v>360</c:v>
                </c:pt>
                <c:pt idx="74">
                  <c:v>420</c:v>
                </c:pt>
                <c:pt idx="75">
                  <c:v>180</c:v>
                </c:pt>
                <c:pt idx="76">
                  <c:v>380</c:v>
                </c:pt>
                <c:pt idx="77">
                  <c:v>560</c:v>
                </c:pt>
                <c:pt idx="78">
                  <c:v>120</c:v>
                </c:pt>
                <c:pt idx="79">
                  <c:v>160</c:v>
                </c:pt>
                <c:pt idx="80">
                  <c:v>280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45-FE49-840E-6E6C9703E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429296"/>
        <c:axId val="595370464"/>
      </c:scatterChart>
      <c:valAx>
        <c:axId val="595429296"/>
        <c:scaling>
          <c:orientation val="minMax"/>
          <c:min val="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370464"/>
        <c:crosses val="autoZero"/>
        <c:crossBetween val="midCat"/>
      </c:valAx>
      <c:valAx>
        <c:axId val="595370464"/>
        <c:scaling>
          <c:orientation val="minMax"/>
          <c:min val="0"/>
        </c:scaling>
        <c:delete val="0"/>
        <c:axPos val="l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429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C0E5-BA14-7F48-BBEC-22491827417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6A248-E0A8-DA41-9975-62D40761978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6A248-E0A8-DA41-9975-62D407619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93881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i="0" spc="200" baseline="0">
                <a:latin typeface="+mn-lt"/>
                <a:ea typeface="Futura Condensed Medium" charset="0"/>
                <a:cs typeface="Futura Condensed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793881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43FDC9E-F9DA-CF48-B645-34B8899C3AC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097850"/>
            <a:ext cx="0" cy="91440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+mn-lt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1240"/>
            <a:ext cx="1134533" cy="1134533"/>
          </a:xfrm>
          <a:prstGeom prst="rect">
            <a:avLst/>
          </a:prstGeom>
        </p:spPr>
      </p:pic>
      <p:pic>
        <p:nvPicPr>
          <p:cNvPr id="11" name="Image 10" descr="uLIEGE_Medecine_Center-Interdisciplinary-Research-Medicines_Logo_CMJN_pos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89" y="114152"/>
            <a:ext cx="5950631" cy="1541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640" y="1622901"/>
            <a:ext cx="5484367" cy="468645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633" y="1622901"/>
            <a:ext cx="5484367" cy="46864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DC289B-DF89-DFEB-D0C9-4CA3B54A7272}"/>
              </a:ext>
            </a:extLst>
          </p:cNvPr>
          <p:cNvSpPr txBox="1">
            <a:spLocks/>
          </p:cNvSpPr>
          <p:nvPr userDrawn="1"/>
        </p:nvSpPr>
        <p:spPr>
          <a:xfrm>
            <a:off x="294640" y="585216"/>
            <a:ext cx="11516360" cy="9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i="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utura Condensed Medium" charset="0"/>
                <a:cs typeface="Futura Condensed Medium" charset="0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39DF4F1B-882E-DB32-6F77-28235140F4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9784675-A03E-E39E-1CF7-D29470DF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5C7DA5-DC36-5D11-3634-26F6FE50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161DD-55EF-4125-4CC1-E1AE6CB111AC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A9DC3A71-D925-E550-A3E2-2DEE4D7302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641975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640" y="1622901"/>
            <a:ext cx="5484367" cy="468645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633" y="1622901"/>
            <a:ext cx="5484367" cy="46864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DC289B-DF89-DFEB-D0C9-4CA3B54A7272}"/>
              </a:ext>
            </a:extLst>
          </p:cNvPr>
          <p:cNvSpPr txBox="1">
            <a:spLocks/>
          </p:cNvSpPr>
          <p:nvPr userDrawn="1"/>
        </p:nvSpPr>
        <p:spPr>
          <a:xfrm>
            <a:off x="294640" y="585216"/>
            <a:ext cx="11516360" cy="9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i="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utura Condensed Medium" charset="0"/>
                <a:cs typeface="Futura Condensed Medium" charset="0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39DF4F1B-882E-DB32-6F77-28235140F4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6EEC6-00A5-7A80-CA30-997F196C4039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</p:spTree>
    <p:extLst>
      <p:ext uri="{BB962C8B-B14F-4D97-AF65-F5344CB8AC3E}">
        <p14:creationId xmlns:p14="http://schemas.microsoft.com/office/powerpoint/2010/main" val="23278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2FD-17A6-464A-9483-4A26CBDBF8CE}" type="datetime1">
              <a:rPr lang="fr-BE" smtClean="0"/>
              <a:t>23/02/2024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SEP 2017 - Paris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380D7E4C-2D2D-EF00-3343-F69825986B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641975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9779D7A-7BFE-C128-501F-E66D6CDA8AEE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78A362-96E3-9681-42EC-ADC1F20DDADD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F104BF-A63A-D9D1-4494-A1AAFC973F7B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550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779D7A-7BFE-C128-501F-E66D6CDA8AEE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78A362-96E3-9681-42EC-ADC1F20DDADD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F104BF-A63A-D9D1-4494-A1AAFC973F7B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670297" y="6470704"/>
            <a:ext cx="2851406" cy="29555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380D7E4C-2D2D-EF00-3343-F69825986B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641975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9779D7A-7BFE-C128-501F-E66D6CDA8AEE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78A362-96E3-9681-42EC-ADC1F20DDADD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F104BF-A63A-D9D1-4494-A1AAFC973F7B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4566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2151EE-4F07-0B26-6E2F-853E9BCD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585216"/>
            <a:ext cx="11516360" cy="918464"/>
          </a:xfrm>
        </p:spPr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18A6C-1799-2623-B3FA-946DE494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706880"/>
            <a:ext cx="11516360" cy="46024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6F3D9E-22F2-E3CA-8718-DEDC29A4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CC4016FE-8E4A-462F-D6EE-1A9FF1F0CE14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1769F6B-B3A3-6984-C6E8-D73F9AAFD9F5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0AEAA00-33A4-EC6D-FA52-66E186B4E119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A61D8A-1DAF-171D-D71C-392488EFDEE0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2EBBD4-EFEC-21A0-EC3B-9F989DFA44D4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990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380D7E4C-2D2D-EF00-3343-F69825986B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641975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9779D7A-7BFE-C128-501F-E66D6CDA8AEE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78A362-96E3-9681-42EC-ADC1F20DDADD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Conclusion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F104BF-A63A-D9D1-4494-A1AAFC973F7B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531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5C0CC28-F65F-81FF-2324-87C19F47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585216"/>
            <a:ext cx="11516360" cy="918464"/>
          </a:xfrm>
        </p:spPr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14FCD97-3B89-10B3-93F9-9C348EC7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706880"/>
            <a:ext cx="11516360" cy="46024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1D51801-63FD-ACC4-D01C-A1DD520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30" name="Straight Connector 6">
            <a:extLst>
              <a:ext uri="{FF2B5EF4-FFF2-40B4-BE49-F238E27FC236}">
                <a16:creationId xmlns:a16="http://schemas.microsoft.com/office/drawing/2014/main" id="{C3EFBC81-362E-758C-E91B-337A4D240196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D3EF0E0-E9B7-676E-3159-7F7F349D1436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DBEAF6-C736-C0A0-E2AE-91BA8810F2EE}"/>
              </a:ext>
            </a:extLst>
          </p:cNvPr>
          <p:cNvSpPr txBox="1"/>
          <p:nvPr userDrawn="1"/>
        </p:nvSpPr>
        <p:spPr>
          <a:xfrm>
            <a:off x="294640" y="10536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466128A-F657-6D2E-E362-E8290D70427D}"/>
              </a:ext>
            </a:extLst>
          </p:cNvPr>
          <p:cNvSpPr txBox="1"/>
          <p:nvPr userDrawn="1"/>
        </p:nvSpPr>
        <p:spPr>
          <a:xfrm>
            <a:off x="10614701" y="105366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rgbClr val="FF5B6F"/>
                </a:solidFill>
              </a:rPr>
              <a:t>Conclusion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8D549FF-D7EC-9BCF-E1FC-936CB2C772CD}"/>
              </a:ext>
            </a:extLst>
          </p:cNvPr>
          <p:cNvSpPr txBox="1"/>
          <p:nvPr userDrawn="1"/>
        </p:nvSpPr>
        <p:spPr>
          <a:xfrm>
            <a:off x="5472321" y="91063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baseline="0" dirty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B0951D-E129-F125-7C8D-E652FA18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585216"/>
            <a:ext cx="11516360" cy="918464"/>
          </a:xfrm>
        </p:spPr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C26941-C8C2-0716-B357-032058BD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706880"/>
            <a:ext cx="11516360" cy="46024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48D1CAA-1513-F0A3-1C6A-FE53F512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8D7E0D-84F4-5CFE-E418-2B53BD4A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5AEA5DB7-CE1C-A166-9F12-DBA7356C5238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A4CA8FA-F367-91F3-2312-8C3A146D4CF1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88A49AA9-681C-02EA-A34A-18DFB0832450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641975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7186A1-6E10-1645-E0B1-FC8C2272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585216"/>
            <a:ext cx="11516360" cy="918464"/>
          </a:xfrm>
        </p:spPr>
        <p:txBody>
          <a:bodyPr>
            <a:normAutofit/>
          </a:bodyPr>
          <a:lstStyle>
            <a:lvl1pPr>
              <a:defRPr sz="4800" cap="none"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A860A-20F1-CD66-9B36-FCA5BA2A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706880"/>
            <a:ext cx="11516360" cy="46024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latin typeface="+mn-lt"/>
              </a:defRPr>
            </a:lvl1pPr>
            <a:lvl2pPr marL="128016" indent="0">
              <a:lnSpc>
                <a:spcPct val="100000"/>
              </a:lnSpc>
              <a:buFontTx/>
              <a:buNone/>
              <a:defRPr sz="2000">
                <a:latin typeface="+mn-lt"/>
              </a:defRPr>
            </a:lvl2pPr>
            <a:lvl3pPr marL="310896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3pPr>
            <a:lvl4pPr marL="45720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4pPr>
            <a:lvl5pPr marL="64008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F9EE817-C206-BC0C-09FA-3791DBF5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640" y="6470704"/>
            <a:ext cx="2154143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C5ECA5AE-F4B2-8A46-B37B-D5A6CFB790C4}" type="datetime1">
              <a:rPr lang="fr-BE" smtClean="0"/>
              <a:t>23/02/2024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103F7C-BA41-FF05-6E57-F0FA7808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543FDC9E-F9DA-CF48-B645-34B8899C3AC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2E4067CC-3292-18CE-8363-14617B595263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640" y="465994"/>
            <a:ext cx="11520000" cy="0"/>
          </a:xfrm>
          <a:prstGeom prst="line">
            <a:avLst/>
          </a:prstGeom>
          <a:ln w="19050">
            <a:solidFill>
              <a:srgbClr val="FF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31294-79F7-320F-9C5D-1894492060AD}"/>
              </a:ext>
            </a:extLst>
          </p:cNvPr>
          <p:cNvSpPr/>
          <p:nvPr userDrawn="1"/>
        </p:nvSpPr>
        <p:spPr>
          <a:xfrm>
            <a:off x="8451777" y="6470704"/>
            <a:ext cx="2292614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900" b="0" i="0" cap="all" baseline="0" dirty="0">
                <a:solidFill>
                  <a:srgbClr val="FF5B6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640" y="585216"/>
            <a:ext cx="11516360" cy="9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" y="1706880"/>
            <a:ext cx="11516360" cy="4602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64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5B6F"/>
                </a:solidFill>
                <a:latin typeface="+mj-lt"/>
              </a:defRPr>
            </a:lvl1pPr>
          </a:lstStyle>
          <a:p>
            <a:fld id="{4F86328D-EF96-FE48-9AB0-318EB6EEA9BE}" type="datetime1">
              <a:rPr lang="fr-BE" smtClean="0"/>
              <a:pPr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FF5B6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5B6F"/>
                </a:solidFill>
                <a:latin typeface="+mj-lt"/>
              </a:defRPr>
            </a:lvl1pPr>
          </a:lstStyle>
          <a:p>
            <a:fld id="{543FDC9E-F9DA-CF48-B645-34B8899C3AC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7" r:id="rId4"/>
    <p:sldLayoutId id="2147483678" r:id="rId5"/>
    <p:sldLayoutId id="2147483679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80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800" b="0" i="0" kern="1200" cap="all" spc="100" baseline="0">
          <a:solidFill>
            <a:schemeClr val="tx1">
              <a:lumMod val="95000"/>
              <a:lumOff val="5000"/>
            </a:schemeClr>
          </a:solidFill>
          <a:latin typeface="+mn-lt"/>
          <a:ea typeface="Futura Condensed Medium" charset="0"/>
          <a:cs typeface="Futura Condensed Medium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480" y="4965938"/>
            <a:ext cx="8352065" cy="392864"/>
          </a:xfrm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 err="1">
                <a:solidFill>
                  <a:srgbClr val="002060"/>
                </a:solidFill>
              </a:rPr>
              <a:t>Gastrins</a:t>
            </a:r>
            <a:endParaRPr lang="fr-BE" sz="2400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21752" y="4807529"/>
            <a:ext cx="3633768" cy="1463040"/>
          </a:xfrm>
        </p:spPr>
        <p:txBody>
          <a:bodyPr/>
          <a:lstStyle/>
          <a:p>
            <a:r>
              <a:rPr lang="fr-FR" sz="1600"/>
              <a:t>Loreen Huyghebaert</a:t>
            </a:r>
          </a:p>
          <a:p>
            <a:r>
              <a:rPr lang="en-US" sz="1600"/>
              <a:t>Department of Clinical Chemistry</a:t>
            </a:r>
          </a:p>
          <a:p>
            <a:r>
              <a:rPr lang="en-US" sz="1600"/>
              <a:t>CHU de Liège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1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A119C4-35BC-A454-8FBD-3CB3E8D3B8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0994" y="14665525"/>
            <a:ext cx="2842308" cy="1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60C85A-35CD-2635-152B-F2490C546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847" y="3174235"/>
            <a:ext cx="1527517" cy="969594"/>
          </a:xfrm>
          <a:prstGeom prst="rect">
            <a:avLst/>
          </a:prstGeom>
        </p:spPr>
      </p:pic>
      <p:pic>
        <p:nvPicPr>
          <p:cNvPr id="3" name="Picture 2" descr="C:\Users\gwenael\Desktop\Unif\Doctorat\cirm logo.jpg">
            <a:extLst>
              <a:ext uri="{FF2B5EF4-FFF2-40B4-BE49-F238E27FC236}">
                <a16:creationId xmlns:a16="http://schemas.microsoft.com/office/drawing/2014/main" id="{28126762-EBA0-1185-92CD-FB3AF839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4773" y="530850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ésultat de recherche d'images pour &quot;fonds léon frédéricq logo&quot;">
            <a:extLst>
              <a:ext uri="{FF2B5EF4-FFF2-40B4-BE49-F238E27FC236}">
                <a16:creationId xmlns:a16="http://schemas.microsoft.com/office/drawing/2014/main" id="{E2BBE4D0-BF43-BBF4-F2B7-1BD4C6AA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972" y="3078376"/>
            <a:ext cx="1574448" cy="12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6438A4-4A62-EC0C-125B-1EB738516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791" y="2889080"/>
            <a:ext cx="1671199" cy="1447663"/>
          </a:xfrm>
          <a:prstGeom prst="rect">
            <a:avLst/>
          </a:prstGeom>
        </p:spPr>
      </p:pic>
      <p:grpSp>
        <p:nvGrpSpPr>
          <p:cNvPr id="6" name="Grouper 14">
            <a:extLst>
              <a:ext uri="{FF2B5EF4-FFF2-40B4-BE49-F238E27FC236}">
                <a16:creationId xmlns:a16="http://schemas.microsoft.com/office/drawing/2014/main" id="{A1AA4489-42DE-9E2A-4A2B-BF951C6718F9}"/>
              </a:ext>
            </a:extLst>
          </p:cNvPr>
          <p:cNvGrpSpPr/>
          <p:nvPr/>
        </p:nvGrpSpPr>
        <p:grpSpPr>
          <a:xfrm>
            <a:off x="179427" y="6215564"/>
            <a:ext cx="3234553" cy="540741"/>
            <a:chOff x="2801465" y="5343293"/>
            <a:chExt cx="3234553" cy="54074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D31FAA1-13D0-BC43-9B3C-36F2B5058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6701" y="5343293"/>
              <a:ext cx="507521" cy="507521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CF5D5E5-FC49-DA0B-6180-A5FE0AE75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258" y="5343293"/>
              <a:ext cx="502111" cy="502111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14D05A3-2CB3-802E-D05A-0AC45427A78D}"/>
                </a:ext>
              </a:extLst>
            </p:cNvPr>
            <p:cNvSpPr txBox="1"/>
            <p:nvPr userDrawn="1"/>
          </p:nvSpPr>
          <p:spPr>
            <a:xfrm>
              <a:off x="4599346" y="5514702"/>
              <a:ext cx="1436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CIRM ULiège</a:t>
              </a:r>
              <a:endParaRPr lang="fr-FR" sz="16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817CE95-1692-EBB4-0501-D06D5AAFB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01465" y="5343293"/>
              <a:ext cx="511200" cy="511200"/>
            </a:xfrm>
            <a:prstGeom prst="rect">
              <a:avLst/>
            </a:prstGeom>
          </p:spPr>
        </p:pic>
      </p:grpSp>
      <p:pic>
        <p:nvPicPr>
          <p:cNvPr id="11" name="Image 10" descr="uLIEGE_Medecine_Center-Interdisciplinary-Research-Medicines_Logo_CMJN_pos.ai">
            <a:extLst>
              <a:ext uri="{FF2B5EF4-FFF2-40B4-BE49-F238E27FC236}">
                <a16:creationId xmlns:a16="http://schemas.microsoft.com/office/drawing/2014/main" id="{ADF9060F-D5E3-A168-C22B-C1DE1B321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0631" cy="15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6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7644D-55FF-9A74-BFAF-D52840E2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67A32-3E53-4BB7-B288-3EBA7C1B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2</a:t>
            </a:fld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DA08129-FE67-635D-7F1D-64E60EB1A8E1}"/>
              </a:ext>
            </a:extLst>
          </p:cNvPr>
          <p:cNvSpPr txBox="1"/>
          <p:nvPr/>
        </p:nvSpPr>
        <p:spPr>
          <a:xfrm>
            <a:off x="131421" y="1398697"/>
            <a:ext cx="43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Overview</a:t>
            </a:r>
            <a:endParaRPr lang="fr-FR" u="sng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E6580C3-AD83-21CC-600E-96301FA10FA5}"/>
              </a:ext>
            </a:extLst>
          </p:cNvPr>
          <p:cNvSpPr txBox="1"/>
          <p:nvPr/>
        </p:nvSpPr>
        <p:spPr>
          <a:xfrm>
            <a:off x="222566" y="1867588"/>
            <a:ext cx="6435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Gastrointestinal hormone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Produced</a:t>
            </a:r>
            <a:r>
              <a:rPr lang="fr-FR" dirty="0"/>
              <a:t> in the G </a:t>
            </a:r>
            <a:r>
              <a:rPr lang="fr-FR" dirty="0" err="1"/>
              <a:t>cells</a:t>
            </a:r>
            <a:r>
              <a:rPr lang="fr-FR" dirty="0"/>
              <a:t> (</a:t>
            </a:r>
            <a:r>
              <a:rPr lang="fr-FR" dirty="0" err="1"/>
              <a:t>pyloric</a:t>
            </a:r>
            <a:r>
              <a:rPr lang="fr-FR" dirty="0"/>
              <a:t> antral part of the </a:t>
            </a:r>
            <a:r>
              <a:rPr lang="fr-FR" dirty="0" err="1"/>
              <a:t>stomach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Regulates</a:t>
            </a:r>
            <a:r>
              <a:rPr lang="fr-FR" dirty="0"/>
              <a:t> by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Roles</a:t>
            </a:r>
            <a:r>
              <a:rPr lang="fr-FR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Stimulates</a:t>
            </a:r>
            <a:r>
              <a:rPr lang="fr-FR" dirty="0"/>
              <a:t> </a:t>
            </a:r>
            <a:r>
              <a:rPr lang="fr-FR" dirty="0" err="1"/>
              <a:t>gastric</a:t>
            </a:r>
            <a:r>
              <a:rPr lang="fr-FR" dirty="0"/>
              <a:t> </a:t>
            </a:r>
            <a:r>
              <a:rPr lang="fr-FR" dirty="0" err="1"/>
              <a:t>acid</a:t>
            </a:r>
            <a:r>
              <a:rPr lang="fr-FR" dirty="0"/>
              <a:t> and </a:t>
            </a:r>
            <a:r>
              <a:rPr lang="fr-FR" dirty="0" err="1"/>
              <a:t>pepsinogen</a:t>
            </a:r>
            <a:r>
              <a:rPr lang="fr-FR" dirty="0"/>
              <a:t> </a:t>
            </a:r>
            <a:r>
              <a:rPr lang="fr-FR" dirty="0" err="1"/>
              <a:t>secretion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Release of humoral </a:t>
            </a:r>
            <a:r>
              <a:rPr lang="fr-FR" dirty="0" err="1"/>
              <a:t>mediators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Regulates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of </a:t>
            </a:r>
            <a:r>
              <a:rPr lang="fr-FR" dirty="0" err="1"/>
              <a:t>gastrointesinal</a:t>
            </a:r>
            <a:r>
              <a:rPr lang="fr-FR" dirty="0"/>
              <a:t> </a:t>
            </a:r>
            <a:r>
              <a:rPr lang="fr-FR" dirty="0" err="1"/>
              <a:t>mucosa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82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67A32-3E53-4BB7-B288-3EBA7C1B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3</a:t>
            </a:fld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DA08129-FE67-635D-7F1D-64E60EB1A8E1}"/>
              </a:ext>
            </a:extLst>
          </p:cNvPr>
          <p:cNvSpPr txBox="1"/>
          <p:nvPr/>
        </p:nvSpPr>
        <p:spPr>
          <a:xfrm>
            <a:off x="101924" y="543291"/>
            <a:ext cx="43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Pathologies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E6580C3-AD83-21CC-600E-96301FA10FA5}"/>
              </a:ext>
            </a:extLst>
          </p:cNvPr>
          <p:cNvSpPr txBox="1"/>
          <p:nvPr/>
        </p:nvSpPr>
        <p:spPr>
          <a:xfrm>
            <a:off x="280119" y="912623"/>
            <a:ext cx="11666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Gastric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cancer: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cause of cancer-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atrophic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gastritis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premalignant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gastric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condition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Early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diagnostic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Zollinger-Ellison syndrome (ZES):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tumor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producing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gastrin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Peptic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ulcer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duodenal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ulcer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Gastrinoma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neuroendocrine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tumor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588A44-EB15-D654-B414-BBDA23BC8DA2}"/>
              </a:ext>
            </a:extLst>
          </p:cNvPr>
          <p:cNvSpPr txBox="1"/>
          <p:nvPr/>
        </p:nvSpPr>
        <p:spPr>
          <a:xfrm>
            <a:off x="6267966" y="2929428"/>
            <a:ext cx="5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bioactive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gastrins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circulate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850DCD-3CBD-FF5B-5AC5-39AED5A68679}"/>
              </a:ext>
            </a:extLst>
          </p:cNvPr>
          <p:cNvSpPr txBox="1"/>
          <p:nvPr/>
        </p:nvSpPr>
        <p:spPr>
          <a:xfrm>
            <a:off x="201461" y="2929428"/>
            <a:ext cx="269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a better understanding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F7AB3D-64D1-2A54-42EB-DE96B813BCDC}"/>
              </a:ext>
            </a:extLst>
          </p:cNvPr>
          <p:cNvSpPr txBox="1"/>
          <p:nvPr/>
        </p:nvSpPr>
        <p:spPr>
          <a:xfrm>
            <a:off x="3455939" y="2929428"/>
            <a:ext cx="22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Studying the synthesis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8780F92-05A5-1CBB-15FB-41265E50C10F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900516" y="3114094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CED605-3750-E1ED-FFE8-0F3397B407BD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5712543" y="3114094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67A32-3E53-4BB7-B288-3EBA7C1B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4</a:t>
            </a:fld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DA08129-FE67-635D-7F1D-64E60EB1A8E1}"/>
              </a:ext>
            </a:extLst>
          </p:cNvPr>
          <p:cNvSpPr txBox="1"/>
          <p:nvPr/>
        </p:nvSpPr>
        <p:spPr>
          <a:xfrm>
            <a:off x="131421" y="494129"/>
            <a:ext cx="43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Synthesis</a:t>
            </a:r>
            <a:endParaRPr lang="fr-FR" u="sng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E1B528F-F1DA-4000-8605-E41AB4031753}"/>
              </a:ext>
            </a:extLst>
          </p:cNvPr>
          <p:cNvSpPr txBox="1"/>
          <p:nvPr/>
        </p:nvSpPr>
        <p:spPr>
          <a:xfrm>
            <a:off x="186525" y="963161"/>
            <a:ext cx="1174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Tryptic-like cleavage converted the </a:t>
            </a:r>
            <a:r>
              <a:rPr lang="en-GB" dirty="0" err="1"/>
              <a:t>progastrine</a:t>
            </a:r>
            <a:r>
              <a:rPr lang="en-GB" dirty="0"/>
              <a:t> (80 AA) into a number of bioactive peptides released into the circulation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CD96B03-900E-902A-052B-CA0579C9A8F4}"/>
              </a:ext>
            </a:extLst>
          </p:cNvPr>
          <p:cNvSpPr txBox="1"/>
          <p:nvPr/>
        </p:nvSpPr>
        <p:spPr>
          <a:xfrm>
            <a:off x="299729" y="4852608"/>
            <a:ext cx="24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Active site: Trp-Met-Asp-Phe-NH</a:t>
            </a:r>
            <a:r>
              <a:rPr lang="fr-FR" baseline="-25000" dirty="0">
                <a:latin typeface="+mj-lt"/>
              </a:rPr>
              <a:t>2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0F234C84-8445-561E-9530-ADFEDDB8D682}"/>
              </a:ext>
            </a:extLst>
          </p:cNvPr>
          <p:cNvGrpSpPr/>
          <p:nvPr/>
        </p:nvGrpSpPr>
        <p:grpSpPr>
          <a:xfrm>
            <a:off x="2649041" y="1347577"/>
            <a:ext cx="8281458" cy="742401"/>
            <a:chOff x="150471" y="1308542"/>
            <a:chExt cx="8281458" cy="742401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A9926644-41BC-2F95-0E4C-C6FCFBADAA70}"/>
                </a:ext>
              </a:extLst>
            </p:cNvPr>
            <p:cNvSpPr/>
            <p:nvPr/>
          </p:nvSpPr>
          <p:spPr>
            <a:xfrm>
              <a:off x="740780" y="1400537"/>
              <a:ext cx="1585731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3FE7109F-0E3B-0155-7A14-639281413EBD}"/>
                </a:ext>
              </a:extLst>
            </p:cNvPr>
            <p:cNvSpPr/>
            <p:nvPr/>
          </p:nvSpPr>
          <p:spPr>
            <a:xfrm>
              <a:off x="3454387" y="1388298"/>
              <a:ext cx="781948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CA5E34D-61AC-5CBA-5994-279067FD4472}"/>
                </a:ext>
              </a:extLst>
            </p:cNvPr>
            <p:cNvSpPr txBox="1"/>
            <p:nvPr/>
          </p:nvSpPr>
          <p:spPr>
            <a:xfrm>
              <a:off x="2239483" y="1331749"/>
              <a:ext cx="1337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BE25872-CBB8-3E48-81DF-E8B0089EA8AF}"/>
                </a:ext>
              </a:extLst>
            </p:cNvPr>
            <p:cNvSpPr txBox="1"/>
            <p:nvPr/>
          </p:nvSpPr>
          <p:spPr>
            <a:xfrm>
              <a:off x="150471" y="1331748"/>
              <a:ext cx="590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>
                  <a:latin typeface="+mj-lt"/>
                </a:rPr>
                <a:t>Ser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3B58B4BB-D240-A190-8FF4-209D4310DA28}"/>
                </a:ext>
              </a:extLst>
            </p:cNvPr>
            <p:cNvSpPr txBox="1"/>
            <p:nvPr/>
          </p:nvSpPr>
          <p:spPr>
            <a:xfrm>
              <a:off x="4122934" y="1309204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Lys-Lys</a:t>
              </a: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29A2E7F3-51AA-43A0-2FE9-A6A2DCBAAFDD}"/>
                </a:ext>
              </a:extLst>
            </p:cNvPr>
            <p:cNvSpPr/>
            <p:nvPr/>
          </p:nvSpPr>
          <p:spPr>
            <a:xfrm>
              <a:off x="5240326" y="1388298"/>
              <a:ext cx="855674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A000EA18-B903-6EC8-AFD8-16F68A62A4F9}"/>
                </a:ext>
              </a:extLst>
            </p:cNvPr>
            <p:cNvSpPr txBox="1"/>
            <p:nvPr/>
          </p:nvSpPr>
          <p:spPr>
            <a:xfrm>
              <a:off x="6003165" y="1308542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91" name="Rectangle : coins arrondis 90">
              <a:extLst>
                <a:ext uri="{FF2B5EF4-FFF2-40B4-BE49-F238E27FC236}">
                  <a16:creationId xmlns:a16="http://schemas.microsoft.com/office/drawing/2014/main" id="{4442F6C5-0A9E-57DB-3B6A-6FDC60F2066E}"/>
                </a:ext>
              </a:extLst>
            </p:cNvPr>
            <p:cNvSpPr/>
            <p:nvPr/>
          </p:nvSpPr>
          <p:spPr>
            <a:xfrm>
              <a:off x="7190652" y="1400537"/>
              <a:ext cx="564386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E9C280F3-84F1-1320-C8B2-5D4D364457E2}"/>
                </a:ext>
              </a:extLst>
            </p:cNvPr>
            <p:cNvSpPr txBox="1"/>
            <p:nvPr/>
          </p:nvSpPr>
          <p:spPr>
            <a:xfrm>
              <a:off x="7755038" y="1308542"/>
              <a:ext cx="676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Asn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954110F1-7DBD-A7CB-120C-5135AC82E8D3}"/>
                </a:ext>
              </a:extLst>
            </p:cNvPr>
            <p:cNvSpPr txBox="1"/>
            <p:nvPr/>
          </p:nvSpPr>
          <p:spPr>
            <a:xfrm>
              <a:off x="249773" y="1712389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22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AD890115-210C-EB6B-0C49-2D7B6B297FFA}"/>
                </a:ext>
              </a:extLst>
            </p:cNvPr>
            <p:cNvSpPr txBox="1"/>
            <p:nvPr/>
          </p:nvSpPr>
          <p:spPr>
            <a:xfrm>
              <a:off x="2450135" y="1675678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57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A39ACD0-E44C-E582-2A8B-5A90A34B83BF}"/>
                </a:ext>
              </a:extLst>
            </p:cNvPr>
            <p:cNvSpPr txBox="1"/>
            <p:nvPr/>
          </p:nvSpPr>
          <p:spPr>
            <a:xfrm>
              <a:off x="2916820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58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2C4CE05F-6C4A-233F-3A69-FFAF1281C741}"/>
                </a:ext>
              </a:extLst>
            </p:cNvPr>
            <p:cNvSpPr txBox="1"/>
            <p:nvPr/>
          </p:nvSpPr>
          <p:spPr>
            <a:xfrm>
              <a:off x="4327576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D0FACC24-7520-8C30-02C4-EAD5A1015351}"/>
                </a:ext>
              </a:extLst>
            </p:cNvPr>
            <p:cNvSpPr txBox="1"/>
            <p:nvPr/>
          </p:nvSpPr>
          <p:spPr>
            <a:xfrm>
              <a:off x="4743572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6233D6C-9A8F-0CCA-E898-4EFDAC81241F}"/>
                </a:ext>
              </a:extLst>
            </p:cNvPr>
            <p:cNvSpPr txBox="1"/>
            <p:nvPr/>
          </p:nvSpPr>
          <p:spPr>
            <a:xfrm>
              <a:off x="6144033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3FA1E501-E250-E4B9-B1CE-F7E845EE05EE}"/>
                </a:ext>
              </a:extLst>
            </p:cNvPr>
            <p:cNvSpPr txBox="1"/>
            <p:nvPr/>
          </p:nvSpPr>
          <p:spPr>
            <a:xfrm>
              <a:off x="6634205" y="1669717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6BD28BB6-1EFF-D7BE-EEDE-26420DBAA687}"/>
                </a:ext>
              </a:extLst>
            </p:cNvPr>
            <p:cNvSpPr txBox="1"/>
            <p:nvPr/>
          </p:nvSpPr>
          <p:spPr>
            <a:xfrm>
              <a:off x="7839080" y="1669717"/>
              <a:ext cx="508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101</a:t>
              </a:r>
              <a:endParaRPr lang="fr-FR" sz="2400" dirty="0">
                <a:latin typeface="+mj-lt"/>
              </a:endParaRP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D6607568-05CF-0F7E-DBEE-A5DE4B0E61D7}"/>
              </a:ext>
            </a:extLst>
          </p:cNvPr>
          <p:cNvSpPr txBox="1"/>
          <p:nvPr/>
        </p:nvSpPr>
        <p:spPr>
          <a:xfrm>
            <a:off x="330575" y="1460480"/>
            <a:ext cx="202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PROGASTRINE</a:t>
            </a:r>
          </a:p>
        </p:txBody>
      </p:sp>
      <p:sp>
        <p:nvSpPr>
          <p:cNvPr id="71" name="Flèche vers le bas 70">
            <a:extLst>
              <a:ext uri="{FF2B5EF4-FFF2-40B4-BE49-F238E27FC236}">
                <a16:creationId xmlns:a16="http://schemas.microsoft.com/office/drawing/2014/main" id="{1F5C4E48-2FC1-B6A3-FEFA-AA021F8CDAB5}"/>
              </a:ext>
            </a:extLst>
          </p:cNvPr>
          <p:cNvSpPr/>
          <p:nvPr/>
        </p:nvSpPr>
        <p:spPr>
          <a:xfrm>
            <a:off x="1277714" y="1950104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EAD8A0B-6ADD-A3D8-F6CC-0357D173AFBC}"/>
              </a:ext>
            </a:extLst>
          </p:cNvPr>
          <p:cNvSpPr txBox="1"/>
          <p:nvPr/>
        </p:nvSpPr>
        <p:spPr>
          <a:xfrm>
            <a:off x="530067" y="2519114"/>
            <a:ext cx="175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GASTRINES </a:t>
            </a:r>
          </a:p>
          <a:p>
            <a:pPr algn="ctr"/>
            <a:r>
              <a:rPr lang="fr-FR" sz="2400" dirty="0">
                <a:latin typeface="Symbol" pitchFamily="2" charset="2"/>
              </a:rPr>
              <a:t>a</a:t>
            </a:r>
            <a:r>
              <a:rPr lang="fr-FR" sz="2400" dirty="0">
                <a:latin typeface="+mj-lt"/>
              </a:rPr>
              <a:t>-AMIDATED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C8888D7A-06C7-444D-24CB-3000E3AC82E4}"/>
              </a:ext>
            </a:extLst>
          </p:cNvPr>
          <p:cNvSpPr txBox="1"/>
          <p:nvPr/>
        </p:nvSpPr>
        <p:spPr>
          <a:xfrm>
            <a:off x="157536" y="3260748"/>
            <a:ext cx="261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(</a:t>
            </a:r>
            <a:r>
              <a:rPr lang="en-GB" dirty="0">
                <a:latin typeface="+mj-lt"/>
              </a:rPr>
              <a:t>Biologically active)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9CAB6A8-8038-4496-4581-4F54E8B950AA}"/>
              </a:ext>
            </a:extLst>
          </p:cNvPr>
          <p:cNvSpPr txBox="1"/>
          <p:nvPr/>
        </p:nvSpPr>
        <p:spPr>
          <a:xfrm>
            <a:off x="-29689" y="4294009"/>
            <a:ext cx="29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5 Gastrines:</a:t>
            </a:r>
          </a:p>
          <a:p>
            <a:pPr algn="ctr"/>
            <a:r>
              <a:rPr lang="fr-FR" dirty="0">
                <a:latin typeface="+mj-lt"/>
              </a:rPr>
              <a:t>G71, G52, G34, G17, G14, G6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9D9A558A-489B-9E7A-5580-B631D51A2BF4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 flipH="1">
            <a:off x="1466005" y="3630080"/>
            <a:ext cx="1" cy="66392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3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67A32-3E53-4BB7-B288-3EBA7C1B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5</a:t>
            </a:fld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DA08129-FE67-635D-7F1D-64E60EB1A8E1}"/>
              </a:ext>
            </a:extLst>
          </p:cNvPr>
          <p:cNvSpPr txBox="1"/>
          <p:nvPr/>
        </p:nvSpPr>
        <p:spPr>
          <a:xfrm>
            <a:off x="131421" y="494129"/>
            <a:ext cx="43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Synthesis</a:t>
            </a:r>
            <a:endParaRPr lang="fr-FR" u="sng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E1B528F-F1DA-4000-8605-E41AB4031753}"/>
              </a:ext>
            </a:extLst>
          </p:cNvPr>
          <p:cNvSpPr txBox="1"/>
          <p:nvPr/>
        </p:nvSpPr>
        <p:spPr>
          <a:xfrm>
            <a:off x="186525" y="963161"/>
            <a:ext cx="1174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Tryptic-like cleavage converted the </a:t>
            </a:r>
            <a:r>
              <a:rPr lang="en-GB" dirty="0" err="1"/>
              <a:t>progastrine</a:t>
            </a:r>
            <a:r>
              <a:rPr lang="en-GB" dirty="0"/>
              <a:t> (80 AA) into a number of bioactive peptides released into the circulation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7063ED2-FF81-F8F8-987A-86CD97513991}"/>
              </a:ext>
            </a:extLst>
          </p:cNvPr>
          <p:cNvSpPr txBox="1"/>
          <p:nvPr/>
        </p:nvSpPr>
        <p:spPr>
          <a:xfrm>
            <a:off x="3028334" y="2383678"/>
            <a:ext cx="898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Symbol" pitchFamily="2" charset="2"/>
              </a:rPr>
              <a:t>a</a:t>
            </a:r>
            <a:r>
              <a:rPr lang="en-GB" sz="1800" dirty="0"/>
              <a:t>-a</a:t>
            </a:r>
            <a:r>
              <a:rPr lang="en-GB" dirty="0"/>
              <a:t>midated gastrin-17 and -34 = Predominant forms existing in non-</a:t>
            </a:r>
            <a:r>
              <a:rPr lang="en-GB" dirty="0" err="1"/>
              <a:t>sulfated</a:t>
            </a:r>
            <a:r>
              <a:rPr lang="en-GB" dirty="0"/>
              <a:t> and </a:t>
            </a:r>
            <a:r>
              <a:rPr lang="en-GB" dirty="0" err="1"/>
              <a:t>sulfated</a:t>
            </a:r>
            <a:r>
              <a:rPr lang="en-GB" dirty="0"/>
              <a:t> forms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CD96B03-900E-902A-052B-CA0579C9A8F4}"/>
              </a:ext>
            </a:extLst>
          </p:cNvPr>
          <p:cNvSpPr txBox="1"/>
          <p:nvPr/>
        </p:nvSpPr>
        <p:spPr>
          <a:xfrm>
            <a:off x="299729" y="4852608"/>
            <a:ext cx="24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Active site: Trp-Met-Asp-Phe-NH</a:t>
            </a:r>
            <a:r>
              <a:rPr lang="fr-FR" baseline="-25000" dirty="0">
                <a:latin typeface="+mj-lt"/>
              </a:rPr>
              <a:t>2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0F234C84-8445-561E-9530-ADFEDDB8D682}"/>
              </a:ext>
            </a:extLst>
          </p:cNvPr>
          <p:cNvGrpSpPr/>
          <p:nvPr/>
        </p:nvGrpSpPr>
        <p:grpSpPr>
          <a:xfrm>
            <a:off x="2649041" y="1347577"/>
            <a:ext cx="8281458" cy="742401"/>
            <a:chOff x="150471" y="1308542"/>
            <a:chExt cx="8281458" cy="742401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A9926644-41BC-2F95-0E4C-C6FCFBADAA70}"/>
                </a:ext>
              </a:extLst>
            </p:cNvPr>
            <p:cNvSpPr/>
            <p:nvPr/>
          </p:nvSpPr>
          <p:spPr>
            <a:xfrm>
              <a:off x="740780" y="1400537"/>
              <a:ext cx="1585731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3FE7109F-0E3B-0155-7A14-639281413EBD}"/>
                </a:ext>
              </a:extLst>
            </p:cNvPr>
            <p:cNvSpPr/>
            <p:nvPr/>
          </p:nvSpPr>
          <p:spPr>
            <a:xfrm>
              <a:off x="3454387" y="1388298"/>
              <a:ext cx="781948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CA5E34D-61AC-5CBA-5994-279067FD4472}"/>
                </a:ext>
              </a:extLst>
            </p:cNvPr>
            <p:cNvSpPr txBox="1"/>
            <p:nvPr/>
          </p:nvSpPr>
          <p:spPr>
            <a:xfrm>
              <a:off x="2239483" y="1331749"/>
              <a:ext cx="1337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BE25872-CBB8-3E48-81DF-E8B0089EA8AF}"/>
                </a:ext>
              </a:extLst>
            </p:cNvPr>
            <p:cNvSpPr txBox="1"/>
            <p:nvPr/>
          </p:nvSpPr>
          <p:spPr>
            <a:xfrm>
              <a:off x="150471" y="1331748"/>
              <a:ext cx="590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>
                  <a:latin typeface="+mj-lt"/>
                </a:rPr>
                <a:t>Ser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3B58B4BB-D240-A190-8FF4-209D4310DA28}"/>
                </a:ext>
              </a:extLst>
            </p:cNvPr>
            <p:cNvSpPr txBox="1"/>
            <p:nvPr/>
          </p:nvSpPr>
          <p:spPr>
            <a:xfrm>
              <a:off x="4122934" y="1309204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Lys-Lys</a:t>
              </a: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29A2E7F3-51AA-43A0-2FE9-A6A2DCBAAFDD}"/>
                </a:ext>
              </a:extLst>
            </p:cNvPr>
            <p:cNvSpPr/>
            <p:nvPr/>
          </p:nvSpPr>
          <p:spPr>
            <a:xfrm>
              <a:off x="5240326" y="1388298"/>
              <a:ext cx="855674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A000EA18-B903-6EC8-AFD8-16F68A62A4F9}"/>
                </a:ext>
              </a:extLst>
            </p:cNvPr>
            <p:cNvSpPr txBox="1"/>
            <p:nvPr/>
          </p:nvSpPr>
          <p:spPr>
            <a:xfrm>
              <a:off x="6003165" y="1308542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91" name="Rectangle : coins arrondis 90">
              <a:extLst>
                <a:ext uri="{FF2B5EF4-FFF2-40B4-BE49-F238E27FC236}">
                  <a16:creationId xmlns:a16="http://schemas.microsoft.com/office/drawing/2014/main" id="{4442F6C5-0A9E-57DB-3B6A-6FDC60F2066E}"/>
                </a:ext>
              </a:extLst>
            </p:cNvPr>
            <p:cNvSpPr/>
            <p:nvPr/>
          </p:nvSpPr>
          <p:spPr>
            <a:xfrm>
              <a:off x="7190652" y="1400537"/>
              <a:ext cx="564386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E9C280F3-84F1-1320-C8B2-5D4D364457E2}"/>
                </a:ext>
              </a:extLst>
            </p:cNvPr>
            <p:cNvSpPr txBox="1"/>
            <p:nvPr/>
          </p:nvSpPr>
          <p:spPr>
            <a:xfrm>
              <a:off x="7755038" y="1308542"/>
              <a:ext cx="676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Asn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954110F1-7DBD-A7CB-120C-5135AC82E8D3}"/>
                </a:ext>
              </a:extLst>
            </p:cNvPr>
            <p:cNvSpPr txBox="1"/>
            <p:nvPr/>
          </p:nvSpPr>
          <p:spPr>
            <a:xfrm>
              <a:off x="249773" y="1712389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22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AD890115-210C-EB6B-0C49-2D7B6B297FFA}"/>
                </a:ext>
              </a:extLst>
            </p:cNvPr>
            <p:cNvSpPr txBox="1"/>
            <p:nvPr/>
          </p:nvSpPr>
          <p:spPr>
            <a:xfrm>
              <a:off x="2450135" y="1675678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57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A39ACD0-E44C-E582-2A8B-5A90A34B83BF}"/>
                </a:ext>
              </a:extLst>
            </p:cNvPr>
            <p:cNvSpPr txBox="1"/>
            <p:nvPr/>
          </p:nvSpPr>
          <p:spPr>
            <a:xfrm>
              <a:off x="2916820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58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2C4CE05F-6C4A-233F-3A69-FFAF1281C741}"/>
                </a:ext>
              </a:extLst>
            </p:cNvPr>
            <p:cNvSpPr txBox="1"/>
            <p:nvPr/>
          </p:nvSpPr>
          <p:spPr>
            <a:xfrm>
              <a:off x="4327576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D0FACC24-7520-8C30-02C4-EAD5A1015351}"/>
                </a:ext>
              </a:extLst>
            </p:cNvPr>
            <p:cNvSpPr txBox="1"/>
            <p:nvPr/>
          </p:nvSpPr>
          <p:spPr>
            <a:xfrm>
              <a:off x="4743572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6233D6C-9A8F-0CCA-E898-4EFDAC81241F}"/>
                </a:ext>
              </a:extLst>
            </p:cNvPr>
            <p:cNvSpPr txBox="1"/>
            <p:nvPr/>
          </p:nvSpPr>
          <p:spPr>
            <a:xfrm>
              <a:off x="6144033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3FA1E501-E250-E4B9-B1CE-F7E845EE05EE}"/>
                </a:ext>
              </a:extLst>
            </p:cNvPr>
            <p:cNvSpPr txBox="1"/>
            <p:nvPr/>
          </p:nvSpPr>
          <p:spPr>
            <a:xfrm>
              <a:off x="6634205" y="1669717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6BD28BB6-1EFF-D7BE-EEDE-26420DBAA687}"/>
                </a:ext>
              </a:extLst>
            </p:cNvPr>
            <p:cNvSpPr txBox="1"/>
            <p:nvPr/>
          </p:nvSpPr>
          <p:spPr>
            <a:xfrm>
              <a:off x="7839080" y="1669717"/>
              <a:ext cx="508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101</a:t>
              </a:r>
              <a:endParaRPr lang="fr-FR" sz="2400" dirty="0">
                <a:latin typeface="+mj-lt"/>
              </a:endParaRP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D6607568-05CF-0F7E-DBEE-A5DE4B0E61D7}"/>
              </a:ext>
            </a:extLst>
          </p:cNvPr>
          <p:cNvSpPr txBox="1"/>
          <p:nvPr/>
        </p:nvSpPr>
        <p:spPr>
          <a:xfrm>
            <a:off x="330575" y="1460480"/>
            <a:ext cx="202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PROGASTRINE</a:t>
            </a:r>
          </a:p>
        </p:txBody>
      </p:sp>
      <p:sp>
        <p:nvSpPr>
          <p:cNvPr id="71" name="Flèche vers le bas 70">
            <a:extLst>
              <a:ext uri="{FF2B5EF4-FFF2-40B4-BE49-F238E27FC236}">
                <a16:creationId xmlns:a16="http://schemas.microsoft.com/office/drawing/2014/main" id="{1F5C4E48-2FC1-B6A3-FEFA-AA021F8CDAB5}"/>
              </a:ext>
            </a:extLst>
          </p:cNvPr>
          <p:cNvSpPr/>
          <p:nvPr/>
        </p:nvSpPr>
        <p:spPr>
          <a:xfrm>
            <a:off x="1277714" y="1950104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EAD8A0B-6ADD-A3D8-F6CC-0357D173AFBC}"/>
              </a:ext>
            </a:extLst>
          </p:cNvPr>
          <p:cNvSpPr txBox="1"/>
          <p:nvPr/>
        </p:nvSpPr>
        <p:spPr>
          <a:xfrm>
            <a:off x="530067" y="2519114"/>
            <a:ext cx="175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GASTRINES </a:t>
            </a:r>
          </a:p>
          <a:p>
            <a:pPr algn="ctr"/>
            <a:r>
              <a:rPr lang="fr-FR" sz="2400" dirty="0">
                <a:latin typeface="Symbol" pitchFamily="2" charset="2"/>
              </a:rPr>
              <a:t>a</a:t>
            </a:r>
            <a:r>
              <a:rPr lang="fr-FR" sz="2400" dirty="0">
                <a:latin typeface="+mj-lt"/>
              </a:rPr>
              <a:t>-AMIDATED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C8888D7A-06C7-444D-24CB-3000E3AC82E4}"/>
              </a:ext>
            </a:extLst>
          </p:cNvPr>
          <p:cNvSpPr txBox="1"/>
          <p:nvPr/>
        </p:nvSpPr>
        <p:spPr>
          <a:xfrm>
            <a:off x="157536" y="3260748"/>
            <a:ext cx="261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(</a:t>
            </a:r>
            <a:r>
              <a:rPr lang="en-GB" dirty="0">
                <a:latin typeface="+mj-lt"/>
              </a:rPr>
              <a:t>Biologically active)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9CAB6A8-8038-4496-4581-4F54E8B950AA}"/>
              </a:ext>
            </a:extLst>
          </p:cNvPr>
          <p:cNvSpPr txBox="1"/>
          <p:nvPr/>
        </p:nvSpPr>
        <p:spPr>
          <a:xfrm>
            <a:off x="-29689" y="4294009"/>
            <a:ext cx="29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5 Gastrines:</a:t>
            </a:r>
          </a:p>
          <a:p>
            <a:pPr algn="ctr"/>
            <a:r>
              <a:rPr lang="fr-FR" dirty="0">
                <a:latin typeface="+mj-lt"/>
              </a:rPr>
              <a:t>G71, G52, G34, G17, G14, G6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9D9A558A-489B-9E7A-5580-B631D51A2BF4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 flipH="1">
            <a:off x="1466005" y="3630080"/>
            <a:ext cx="1" cy="66392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23042448-0145-9876-CB97-959179077317}"/>
              </a:ext>
            </a:extLst>
          </p:cNvPr>
          <p:cNvSpPr/>
          <p:nvPr/>
        </p:nvSpPr>
        <p:spPr>
          <a:xfrm>
            <a:off x="1161788" y="4587916"/>
            <a:ext cx="372255" cy="352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A00BBF7-D064-9D1F-ED73-8BFC10933674}"/>
              </a:ext>
            </a:extLst>
          </p:cNvPr>
          <p:cNvSpPr/>
          <p:nvPr/>
        </p:nvSpPr>
        <p:spPr>
          <a:xfrm>
            <a:off x="1534042" y="4601255"/>
            <a:ext cx="372255" cy="352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1DB5A8-BBF0-B6B9-53D3-ACA83B923EFE}"/>
              </a:ext>
            </a:extLst>
          </p:cNvPr>
          <p:cNvSpPr txBox="1"/>
          <p:nvPr/>
        </p:nvSpPr>
        <p:spPr>
          <a:xfrm>
            <a:off x="2063414" y="5777749"/>
            <a:ext cx="85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 LC-MS/MS: gastrin-17 and -34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sulfated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non-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sulfated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(G17/G34 S-NS)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795250-817D-BD9B-4C44-204D1D8C7079}"/>
              </a:ext>
            </a:extLst>
          </p:cNvPr>
          <p:cNvSpPr txBox="1"/>
          <p:nvPr/>
        </p:nvSpPr>
        <p:spPr>
          <a:xfrm>
            <a:off x="3608438" y="2686941"/>
            <a:ext cx="8327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Influences neither gastric acid secretion nor metabolic clearance rate</a:t>
            </a:r>
          </a:p>
          <a:p>
            <a:endParaRPr lang="en-GB" dirty="0"/>
          </a:p>
          <a:p>
            <a:r>
              <a:rPr lang="fr-FR" dirty="0" err="1">
                <a:cs typeface="Calibri" panose="020F0502020204030204" pitchFamily="34" charset="0"/>
              </a:rPr>
              <a:t>Differences</a:t>
            </a:r>
            <a:r>
              <a:rPr lang="fr-FR" dirty="0">
                <a:cs typeface="Calibri" panose="020F0502020204030204" pitchFamily="34" charset="0"/>
              </a:rPr>
              <a:t> </a:t>
            </a:r>
            <a:r>
              <a:rPr lang="fr-FR" dirty="0" err="1">
                <a:cs typeface="Calibri" panose="020F0502020204030204" pitchFamily="34" charset="0"/>
              </a:rPr>
              <a:t>according</a:t>
            </a:r>
            <a:r>
              <a:rPr lang="fr-FR" dirty="0">
                <a:cs typeface="Calibri" panose="020F0502020204030204" pitchFamily="34" charset="0"/>
              </a:rPr>
              <a:t> to the pathologies </a:t>
            </a:r>
          </a:p>
          <a:p>
            <a:r>
              <a:rPr lang="fr-FR" dirty="0">
                <a:cs typeface="Calibri" panose="020F0502020204030204" pitchFamily="34" charset="0"/>
              </a:rPr>
              <a:t>(ex: </a:t>
            </a:r>
            <a:r>
              <a:rPr lang="fr-FR" dirty="0" err="1">
                <a:cs typeface="Calibri" panose="020F0502020204030204" pitchFamily="34" charset="0"/>
                <a:sym typeface="Wingdings" pitchFamily="2" charset="2"/>
              </a:rPr>
              <a:t>healthy</a:t>
            </a:r>
            <a:r>
              <a:rPr lang="fr-FR" dirty="0">
                <a:cs typeface="Calibri" panose="020F0502020204030204" pitchFamily="34" charset="0"/>
                <a:sym typeface="Wingdings" pitchFamily="2" charset="2"/>
              </a:rPr>
              <a:t> = </a:t>
            </a:r>
            <a:r>
              <a:rPr lang="fr-B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37.7 ± 1.9% </a:t>
            </a:r>
            <a:r>
              <a:rPr lang="fr-FR" sz="1800" dirty="0">
                <a:effectLst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&gt;&lt; ZES </a:t>
            </a: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= </a:t>
            </a:r>
            <a:r>
              <a:rPr lang="fr-B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44.8 ± 5.5%)</a:t>
            </a:r>
            <a:endParaRPr lang="fr-FR" dirty="0">
              <a:cs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2D98D7E-A6D3-459F-9AAF-E1111ABAB589}"/>
              </a:ext>
            </a:extLst>
          </p:cNvPr>
          <p:cNvCxnSpPr>
            <a:cxnSpLocks/>
          </p:cNvCxnSpPr>
          <p:nvPr/>
        </p:nvCxnSpPr>
        <p:spPr>
          <a:xfrm>
            <a:off x="3140048" y="2894740"/>
            <a:ext cx="5112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60681A5-52F8-F263-61DE-983CC7367CBF}"/>
              </a:ext>
            </a:extLst>
          </p:cNvPr>
          <p:cNvCxnSpPr>
            <a:cxnSpLocks/>
          </p:cNvCxnSpPr>
          <p:nvPr/>
        </p:nvCxnSpPr>
        <p:spPr>
          <a:xfrm>
            <a:off x="3140048" y="3449470"/>
            <a:ext cx="5112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62A83197-9030-9F3A-4A53-944A5C78CDE2}"/>
              </a:ext>
            </a:extLst>
          </p:cNvPr>
          <p:cNvSpPr/>
          <p:nvPr/>
        </p:nvSpPr>
        <p:spPr>
          <a:xfrm rot="16200000">
            <a:off x="1678477" y="5731443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583964B-2AFC-2AC4-2CA0-CAF08E19C341}"/>
              </a:ext>
            </a:extLst>
          </p:cNvPr>
          <p:cNvSpPr/>
          <p:nvPr/>
        </p:nvSpPr>
        <p:spPr>
          <a:xfrm>
            <a:off x="6157803" y="2392132"/>
            <a:ext cx="1934145" cy="352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6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67A32-3E53-4BB7-B288-3EBA7C1B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6</a:t>
            </a:fld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DA08129-FE67-635D-7F1D-64E60EB1A8E1}"/>
              </a:ext>
            </a:extLst>
          </p:cNvPr>
          <p:cNvSpPr txBox="1"/>
          <p:nvPr/>
        </p:nvSpPr>
        <p:spPr>
          <a:xfrm>
            <a:off x="131421" y="494129"/>
            <a:ext cx="43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/>
              <a:t>Synthesis</a:t>
            </a:r>
            <a:endParaRPr lang="fr-FR" u="sng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E1B528F-F1DA-4000-8605-E41AB4031753}"/>
              </a:ext>
            </a:extLst>
          </p:cNvPr>
          <p:cNvSpPr txBox="1"/>
          <p:nvPr/>
        </p:nvSpPr>
        <p:spPr>
          <a:xfrm>
            <a:off x="186525" y="963161"/>
            <a:ext cx="1174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Tryptic</a:t>
            </a:r>
            <a:r>
              <a:rPr lang="fr-FR" dirty="0"/>
              <a:t>-like </a:t>
            </a:r>
            <a:r>
              <a:rPr lang="fr-FR" dirty="0" err="1"/>
              <a:t>cleavage</a:t>
            </a:r>
            <a:r>
              <a:rPr lang="fr-FR" dirty="0"/>
              <a:t> </a:t>
            </a:r>
            <a:r>
              <a:rPr lang="fr-FR" dirty="0" err="1"/>
              <a:t>converted</a:t>
            </a:r>
            <a:r>
              <a:rPr lang="fr-FR" dirty="0"/>
              <a:t> the </a:t>
            </a:r>
            <a:r>
              <a:rPr lang="fr-FR" dirty="0" err="1"/>
              <a:t>precursor</a:t>
            </a:r>
            <a:r>
              <a:rPr lang="fr-FR" dirty="0"/>
              <a:t> (101 AA)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number</a:t>
            </a:r>
            <a:r>
              <a:rPr lang="fr-FR" dirty="0"/>
              <a:t> of bioactive peptides </a:t>
            </a:r>
            <a:r>
              <a:rPr lang="fr-FR" dirty="0" err="1"/>
              <a:t>released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circulation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CD96B03-900E-902A-052B-CA0579C9A8F4}"/>
              </a:ext>
            </a:extLst>
          </p:cNvPr>
          <p:cNvSpPr txBox="1"/>
          <p:nvPr/>
        </p:nvSpPr>
        <p:spPr>
          <a:xfrm>
            <a:off x="556040" y="5070863"/>
            <a:ext cx="246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Active site: Trp-Met-Asp-Phe-NH</a:t>
            </a:r>
            <a:r>
              <a:rPr lang="fr-FR" baseline="-25000" dirty="0">
                <a:latin typeface="+mj-lt"/>
              </a:rPr>
              <a:t>2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0F234C84-8445-561E-9530-ADFEDDB8D682}"/>
              </a:ext>
            </a:extLst>
          </p:cNvPr>
          <p:cNvGrpSpPr/>
          <p:nvPr/>
        </p:nvGrpSpPr>
        <p:grpSpPr>
          <a:xfrm>
            <a:off x="2649041" y="1347577"/>
            <a:ext cx="8281458" cy="742401"/>
            <a:chOff x="150471" y="1308542"/>
            <a:chExt cx="8281458" cy="742401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A9926644-41BC-2F95-0E4C-C6FCFBADAA70}"/>
                </a:ext>
              </a:extLst>
            </p:cNvPr>
            <p:cNvSpPr/>
            <p:nvPr/>
          </p:nvSpPr>
          <p:spPr>
            <a:xfrm>
              <a:off x="740780" y="1400537"/>
              <a:ext cx="1585731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3FE7109F-0E3B-0155-7A14-639281413EBD}"/>
                </a:ext>
              </a:extLst>
            </p:cNvPr>
            <p:cNvSpPr/>
            <p:nvPr/>
          </p:nvSpPr>
          <p:spPr>
            <a:xfrm>
              <a:off x="3454387" y="1388298"/>
              <a:ext cx="781948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CA5E34D-61AC-5CBA-5994-279067FD4472}"/>
                </a:ext>
              </a:extLst>
            </p:cNvPr>
            <p:cNvSpPr txBox="1"/>
            <p:nvPr/>
          </p:nvSpPr>
          <p:spPr>
            <a:xfrm>
              <a:off x="2239483" y="1331749"/>
              <a:ext cx="1337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BE25872-CBB8-3E48-81DF-E8B0089EA8AF}"/>
                </a:ext>
              </a:extLst>
            </p:cNvPr>
            <p:cNvSpPr txBox="1"/>
            <p:nvPr/>
          </p:nvSpPr>
          <p:spPr>
            <a:xfrm>
              <a:off x="150471" y="1331748"/>
              <a:ext cx="590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>
                  <a:latin typeface="+mj-lt"/>
                </a:rPr>
                <a:t>Ser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3B58B4BB-D240-A190-8FF4-209D4310DA28}"/>
                </a:ext>
              </a:extLst>
            </p:cNvPr>
            <p:cNvSpPr txBox="1"/>
            <p:nvPr/>
          </p:nvSpPr>
          <p:spPr>
            <a:xfrm>
              <a:off x="4122934" y="1309204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Lys-Lys</a:t>
              </a: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29A2E7F3-51AA-43A0-2FE9-A6A2DCBAAFDD}"/>
                </a:ext>
              </a:extLst>
            </p:cNvPr>
            <p:cNvSpPr/>
            <p:nvPr/>
          </p:nvSpPr>
          <p:spPr>
            <a:xfrm>
              <a:off x="5240326" y="1388298"/>
              <a:ext cx="855674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A000EA18-B903-6EC8-AFD8-16F68A62A4F9}"/>
                </a:ext>
              </a:extLst>
            </p:cNvPr>
            <p:cNvSpPr txBox="1"/>
            <p:nvPr/>
          </p:nvSpPr>
          <p:spPr>
            <a:xfrm>
              <a:off x="6003165" y="1308542"/>
              <a:ext cx="124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Arg-Arg</a:t>
              </a:r>
            </a:p>
          </p:txBody>
        </p:sp>
        <p:sp>
          <p:nvSpPr>
            <p:cNvPr id="91" name="Rectangle : coins arrondis 90">
              <a:extLst>
                <a:ext uri="{FF2B5EF4-FFF2-40B4-BE49-F238E27FC236}">
                  <a16:creationId xmlns:a16="http://schemas.microsoft.com/office/drawing/2014/main" id="{4442F6C5-0A9E-57DB-3B6A-6FDC60F2066E}"/>
                </a:ext>
              </a:extLst>
            </p:cNvPr>
            <p:cNvSpPr/>
            <p:nvPr/>
          </p:nvSpPr>
          <p:spPr>
            <a:xfrm>
              <a:off x="7190652" y="1400537"/>
              <a:ext cx="564386" cy="324091"/>
            </a:xfrm>
            <a:prstGeom prst="roundRect">
              <a:avLst/>
            </a:prstGeom>
            <a:solidFill>
              <a:srgbClr val="C5E0B4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E9C280F3-84F1-1320-C8B2-5D4D364457E2}"/>
                </a:ext>
              </a:extLst>
            </p:cNvPr>
            <p:cNvSpPr txBox="1"/>
            <p:nvPr/>
          </p:nvSpPr>
          <p:spPr>
            <a:xfrm>
              <a:off x="7755038" y="1308542"/>
              <a:ext cx="676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+mj-lt"/>
                </a:rPr>
                <a:t>Asn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954110F1-7DBD-A7CB-120C-5135AC82E8D3}"/>
                </a:ext>
              </a:extLst>
            </p:cNvPr>
            <p:cNvSpPr txBox="1"/>
            <p:nvPr/>
          </p:nvSpPr>
          <p:spPr>
            <a:xfrm>
              <a:off x="249773" y="1712389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22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AD890115-210C-EB6B-0C49-2D7B6B297FFA}"/>
                </a:ext>
              </a:extLst>
            </p:cNvPr>
            <p:cNvSpPr txBox="1"/>
            <p:nvPr/>
          </p:nvSpPr>
          <p:spPr>
            <a:xfrm>
              <a:off x="2450135" y="1675678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57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A39ACD0-E44C-E582-2A8B-5A90A34B83BF}"/>
                </a:ext>
              </a:extLst>
            </p:cNvPr>
            <p:cNvSpPr txBox="1"/>
            <p:nvPr/>
          </p:nvSpPr>
          <p:spPr>
            <a:xfrm>
              <a:off x="2916820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58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2C4CE05F-6C4A-233F-3A69-FFAF1281C741}"/>
                </a:ext>
              </a:extLst>
            </p:cNvPr>
            <p:cNvSpPr txBox="1"/>
            <p:nvPr/>
          </p:nvSpPr>
          <p:spPr>
            <a:xfrm>
              <a:off x="4327576" y="1673691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D0FACC24-7520-8C30-02C4-EAD5A1015351}"/>
                </a:ext>
              </a:extLst>
            </p:cNvPr>
            <p:cNvSpPr txBox="1"/>
            <p:nvPr/>
          </p:nvSpPr>
          <p:spPr>
            <a:xfrm>
              <a:off x="4743572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75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6233D6C-9A8F-0CCA-E898-4EFDAC81241F}"/>
                </a:ext>
              </a:extLst>
            </p:cNvPr>
            <p:cNvSpPr txBox="1"/>
            <p:nvPr/>
          </p:nvSpPr>
          <p:spPr>
            <a:xfrm>
              <a:off x="6144033" y="1671704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94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3FA1E501-E250-E4B9-B1CE-F7E845EE05EE}"/>
                </a:ext>
              </a:extLst>
            </p:cNvPr>
            <p:cNvSpPr txBox="1"/>
            <p:nvPr/>
          </p:nvSpPr>
          <p:spPr>
            <a:xfrm>
              <a:off x="6634205" y="1669717"/>
              <a:ext cx="39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95</a:t>
              </a:r>
              <a:endParaRPr lang="fr-FR" sz="2400" dirty="0">
                <a:latin typeface="+mj-lt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6BD28BB6-1EFF-D7BE-EEDE-26420DBAA687}"/>
                </a:ext>
              </a:extLst>
            </p:cNvPr>
            <p:cNvSpPr txBox="1"/>
            <p:nvPr/>
          </p:nvSpPr>
          <p:spPr>
            <a:xfrm>
              <a:off x="7839080" y="1669717"/>
              <a:ext cx="508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101</a:t>
              </a:r>
              <a:endParaRPr lang="fr-FR" sz="2400" dirty="0">
                <a:latin typeface="+mj-lt"/>
              </a:endParaRP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D6607568-05CF-0F7E-DBEE-A5DE4B0E61D7}"/>
              </a:ext>
            </a:extLst>
          </p:cNvPr>
          <p:cNvSpPr txBox="1"/>
          <p:nvPr/>
        </p:nvSpPr>
        <p:spPr>
          <a:xfrm>
            <a:off x="330575" y="1460480"/>
            <a:ext cx="202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PROGASTRINE</a:t>
            </a:r>
          </a:p>
        </p:txBody>
      </p:sp>
      <p:sp>
        <p:nvSpPr>
          <p:cNvPr id="67" name="Flèche vers le bas 66">
            <a:extLst>
              <a:ext uri="{FF2B5EF4-FFF2-40B4-BE49-F238E27FC236}">
                <a16:creationId xmlns:a16="http://schemas.microsoft.com/office/drawing/2014/main" id="{602F6B16-DD25-94DC-DDA4-5EE0FA66F561}"/>
              </a:ext>
            </a:extLst>
          </p:cNvPr>
          <p:cNvSpPr/>
          <p:nvPr/>
        </p:nvSpPr>
        <p:spPr>
          <a:xfrm>
            <a:off x="5824793" y="2090772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1CBDD88-4CA1-2271-DF19-7D46BA30C2F9}"/>
              </a:ext>
            </a:extLst>
          </p:cNvPr>
          <p:cNvSpPr txBox="1"/>
          <p:nvPr/>
        </p:nvSpPr>
        <p:spPr>
          <a:xfrm>
            <a:off x="4607369" y="2661308"/>
            <a:ext cx="265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BIOSYNTHETIQUES PRECURSORS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AC2E77F-306B-C686-01EA-C2035C83A5B6}"/>
              </a:ext>
            </a:extLst>
          </p:cNvPr>
          <p:cNvSpPr txBox="1"/>
          <p:nvPr/>
        </p:nvSpPr>
        <p:spPr>
          <a:xfrm>
            <a:off x="4645821" y="3416510"/>
            <a:ext cx="261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(No know </a:t>
            </a:r>
            <a:r>
              <a:rPr lang="fr-FR" dirty="0" err="1">
                <a:latin typeface="+mj-lt"/>
              </a:rPr>
              <a:t>biological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activity</a:t>
            </a:r>
            <a:r>
              <a:rPr lang="fr-FR" dirty="0">
                <a:latin typeface="+mj-lt"/>
              </a:rPr>
              <a:t>)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FE5F3FF-FABA-7B52-9035-6D9465C42BDB}"/>
              </a:ext>
            </a:extLst>
          </p:cNvPr>
          <p:cNvSpPr txBox="1"/>
          <p:nvPr/>
        </p:nvSpPr>
        <p:spPr>
          <a:xfrm>
            <a:off x="4852945" y="4297704"/>
            <a:ext cx="220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+mj-lt"/>
              </a:rPr>
              <a:t>Gastrins</a:t>
            </a:r>
            <a:r>
              <a:rPr lang="fr-FR" dirty="0">
                <a:latin typeface="+mj-lt"/>
              </a:rPr>
              <a:t> glycine-</a:t>
            </a:r>
            <a:r>
              <a:rPr lang="fr-FR" dirty="0" err="1">
                <a:latin typeface="+mj-lt"/>
              </a:rPr>
              <a:t>extended</a:t>
            </a:r>
            <a:r>
              <a:rPr lang="fr-FR" dirty="0">
                <a:latin typeface="+mj-lt"/>
              </a:rPr>
              <a:t> = direct </a:t>
            </a:r>
            <a:r>
              <a:rPr lang="fr-FR" dirty="0" err="1">
                <a:latin typeface="+mj-lt"/>
              </a:rPr>
              <a:t>precursors</a:t>
            </a:r>
            <a:r>
              <a:rPr lang="fr-FR" dirty="0">
                <a:latin typeface="+mj-lt"/>
              </a:rPr>
              <a:t> </a:t>
            </a:r>
            <a:r>
              <a:rPr lang="fr-FR" sz="1600" dirty="0">
                <a:latin typeface="Symbol" pitchFamily="2" charset="2"/>
              </a:rPr>
              <a:t>a</a:t>
            </a:r>
            <a:r>
              <a:rPr lang="fr-FR" dirty="0">
                <a:latin typeface="+mj-lt"/>
              </a:rPr>
              <a:t>-</a:t>
            </a:r>
            <a:r>
              <a:rPr lang="fr-FR" dirty="0" err="1">
                <a:latin typeface="+mj-lt"/>
              </a:rPr>
              <a:t>gastrins</a:t>
            </a:r>
            <a:endParaRPr lang="fr-FR" dirty="0">
              <a:latin typeface="+mj-lt"/>
            </a:endParaRPr>
          </a:p>
        </p:txBody>
      </p:sp>
      <p:sp>
        <p:nvSpPr>
          <p:cNvPr id="71" name="Flèche vers le bas 70">
            <a:extLst>
              <a:ext uri="{FF2B5EF4-FFF2-40B4-BE49-F238E27FC236}">
                <a16:creationId xmlns:a16="http://schemas.microsoft.com/office/drawing/2014/main" id="{1F5C4E48-2FC1-B6A3-FEFA-AA021F8CDAB5}"/>
              </a:ext>
            </a:extLst>
          </p:cNvPr>
          <p:cNvSpPr/>
          <p:nvPr/>
        </p:nvSpPr>
        <p:spPr>
          <a:xfrm>
            <a:off x="1530967" y="2159941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EAD8A0B-6ADD-A3D8-F6CC-0357D173AFBC}"/>
              </a:ext>
            </a:extLst>
          </p:cNvPr>
          <p:cNvSpPr txBox="1"/>
          <p:nvPr/>
        </p:nvSpPr>
        <p:spPr>
          <a:xfrm>
            <a:off x="783320" y="2728951"/>
            <a:ext cx="175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GASTRINES </a:t>
            </a:r>
          </a:p>
          <a:p>
            <a:pPr algn="ctr"/>
            <a:r>
              <a:rPr lang="fr-FR" sz="2400" dirty="0">
                <a:latin typeface="Symbol" pitchFamily="2" charset="2"/>
              </a:rPr>
              <a:t>a</a:t>
            </a:r>
            <a:r>
              <a:rPr lang="fr-FR" sz="2400" dirty="0">
                <a:latin typeface="+mj-lt"/>
              </a:rPr>
              <a:t>-AMIDEES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1C14EFCA-26EA-DD48-0A0D-031C6CAE8956}"/>
              </a:ext>
            </a:extLst>
          </p:cNvPr>
          <p:cNvCxnSpPr>
            <a:stCxn id="69" idx="2"/>
            <a:endCxn id="70" idx="0"/>
          </p:cNvCxnSpPr>
          <p:nvPr/>
        </p:nvCxnSpPr>
        <p:spPr>
          <a:xfrm flipH="1">
            <a:off x="5952957" y="3785842"/>
            <a:ext cx="1334" cy="51186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èche vers le bas 73">
            <a:extLst>
              <a:ext uri="{FF2B5EF4-FFF2-40B4-BE49-F238E27FC236}">
                <a16:creationId xmlns:a16="http://schemas.microsoft.com/office/drawing/2014/main" id="{3FF40E5D-3F43-F5C9-AABA-344367102D6D}"/>
              </a:ext>
            </a:extLst>
          </p:cNvPr>
          <p:cNvSpPr/>
          <p:nvPr/>
        </p:nvSpPr>
        <p:spPr>
          <a:xfrm>
            <a:off x="10082880" y="2089978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37D2141-EEBA-44AB-A778-7E55D10540DD}"/>
              </a:ext>
            </a:extLst>
          </p:cNvPr>
          <p:cNvSpPr txBox="1"/>
          <p:nvPr/>
        </p:nvSpPr>
        <p:spPr>
          <a:xfrm>
            <a:off x="9220543" y="2660514"/>
            <a:ext cx="198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FRAGMENTS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C8888D7A-06C7-444D-24CB-3000E3AC82E4}"/>
              </a:ext>
            </a:extLst>
          </p:cNvPr>
          <p:cNvSpPr txBox="1"/>
          <p:nvPr/>
        </p:nvSpPr>
        <p:spPr>
          <a:xfrm>
            <a:off x="410789" y="3470585"/>
            <a:ext cx="261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(</a:t>
            </a:r>
            <a:r>
              <a:rPr lang="fr-FR" dirty="0" err="1">
                <a:latin typeface="+mj-lt"/>
              </a:rPr>
              <a:t>Biologically</a:t>
            </a:r>
            <a:r>
              <a:rPr lang="fr-FR" dirty="0">
                <a:latin typeface="+mj-lt"/>
              </a:rPr>
              <a:t> active)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1743C6B-CE61-ECBE-F859-9EBD34DFDA65}"/>
              </a:ext>
            </a:extLst>
          </p:cNvPr>
          <p:cNvSpPr txBox="1"/>
          <p:nvPr/>
        </p:nvSpPr>
        <p:spPr>
          <a:xfrm>
            <a:off x="8945138" y="3032816"/>
            <a:ext cx="261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(No know </a:t>
            </a:r>
            <a:r>
              <a:rPr lang="fr-FR" dirty="0" err="1">
                <a:latin typeface="+mj-lt"/>
              </a:rPr>
              <a:t>biological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activity</a:t>
            </a:r>
            <a:r>
              <a:rPr lang="fr-FR" dirty="0">
                <a:latin typeface="+mj-lt"/>
              </a:rPr>
              <a:t>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9CAB6A8-8038-4496-4581-4F54E8B950AA}"/>
              </a:ext>
            </a:extLst>
          </p:cNvPr>
          <p:cNvSpPr txBox="1"/>
          <p:nvPr/>
        </p:nvSpPr>
        <p:spPr>
          <a:xfrm>
            <a:off x="223564" y="4503846"/>
            <a:ext cx="29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5 Gastrines:</a:t>
            </a:r>
          </a:p>
          <a:p>
            <a:pPr algn="ctr"/>
            <a:r>
              <a:rPr lang="fr-FR" dirty="0">
                <a:latin typeface="+mj-lt"/>
              </a:rPr>
              <a:t>G71, G52, G34, G17, G14, G6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9D9A558A-489B-9E7A-5580-B631D51A2BF4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 flipH="1">
            <a:off x="1719258" y="3839917"/>
            <a:ext cx="1" cy="66392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74296554-7C5E-7C70-F542-0BB228AC7F8E}"/>
              </a:ext>
            </a:extLst>
          </p:cNvPr>
          <p:cNvSpPr txBox="1"/>
          <p:nvPr/>
        </p:nvSpPr>
        <p:spPr>
          <a:xfrm>
            <a:off x="8641103" y="4444886"/>
            <a:ext cx="32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N-terminal (ex: 1-35/6-35/20-35)</a:t>
            </a:r>
          </a:p>
          <a:p>
            <a:pPr algn="ctr"/>
            <a:r>
              <a:rPr lang="fr-FR" dirty="0">
                <a:latin typeface="+mj-lt"/>
              </a:rPr>
              <a:t>C-terminal (ex: 75-80)</a:t>
            </a:r>
          </a:p>
          <a:p>
            <a:pPr algn="ctr"/>
            <a:r>
              <a:rPr lang="fr-FR" dirty="0" err="1">
                <a:latin typeface="+mj-lt"/>
              </a:rPr>
              <a:t>Others</a:t>
            </a:r>
            <a:r>
              <a:rPr lang="fr-FR" dirty="0">
                <a:latin typeface="+mj-lt"/>
              </a:rPr>
              <a:t> (ex: 38-52/55-64)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C79947EF-7B8C-BD36-9039-EED732C7D827}"/>
              </a:ext>
            </a:extLst>
          </p:cNvPr>
          <p:cNvCxnSpPr>
            <a:cxnSpLocks/>
            <a:stCxn id="77" idx="2"/>
            <a:endCxn id="80" idx="0"/>
          </p:cNvCxnSpPr>
          <p:nvPr/>
        </p:nvCxnSpPr>
        <p:spPr>
          <a:xfrm flipH="1">
            <a:off x="10251264" y="3402148"/>
            <a:ext cx="2344" cy="104273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CA5D015-F00E-63AD-DE36-A6A655651329}"/>
              </a:ext>
            </a:extLst>
          </p:cNvPr>
          <p:cNvSpPr txBox="1"/>
          <p:nvPr/>
        </p:nvSpPr>
        <p:spPr>
          <a:xfrm>
            <a:off x="5239654" y="5857430"/>
            <a:ext cx="204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Discovery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HRMS</a:t>
            </a:r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DFC4B4A1-2488-E9BB-38F8-04CF61F9C7DE}"/>
              </a:ext>
            </a:extLst>
          </p:cNvPr>
          <p:cNvSpPr/>
          <p:nvPr/>
        </p:nvSpPr>
        <p:spPr>
          <a:xfrm rot="16200000">
            <a:off x="4854717" y="5811124"/>
            <a:ext cx="256329" cy="461665"/>
          </a:xfrm>
          <a:prstGeom prst="downArrow">
            <a:avLst/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26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BB6385D-A18D-1807-A1C1-E3B5F9E3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78B613-C9B2-169E-1DBE-49946CD3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7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5DF6F2-4841-846D-F14F-747D60262EAE}"/>
              </a:ext>
            </a:extLst>
          </p:cNvPr>
          <p:cNvSpPr txBox="1"/>
          <p:nvPr/>
        </p:nvSpPr>
        <p:spPr>
          <a:xfrm>
            <a:off x="294640" y="1269201"/>
            <a:ext cx="6099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Different successive steps: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 LC-MS development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5BD901-CE3B-5336-A454-2F48C6CD63BD}"/>
              </a:ext>
            </a:extLst>
          </p:cNvPr>
          <p:cNvSpPr txBox="1"/>
          <p:nvPr/>
        </p:nvSpPr>
        <p:spPr>
          <a:xfrm>
            <a:off x="294640" y="1866719"/>
            <a:ext cx="4067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 Sample treatment development</a:t>
            </a:r>
          </a:p>
          <a:p>
            <a:pPr algn="just"/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5507A7B-C55C-8680-770A-D90ABD9D2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20923"/>
              </p:ext>
            </p:extLst>
          </p:nvPr>
        </p:nvGraphicFramePr>
        <p:xfrm>
          <a:off x="4021273" y="1133803"/>
          <a:ext cx="3470191" cy="168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684">
                <a:tc>
                  <a:txBody>
                    <a:bodyPr/>
                    <a:lstStyle/>
                    <a:p>
                      <a:pPr algn="ctr"/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latin typeface="DIN-Regular"/>
                        </a:rPr>
                        <a:t>m/z Q1</a:t>
                      </a:r>
                    </a:p>
                  </a:txBody>
                  <a:tcPr marL="92584" marR="92584" marT="46292" marB="46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latin typeface="DIN-Regular"/>
                        </a:rPr>
                        <a:t>m/z Q3</a:t>
                      </a: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DIN-Regular"/>
                        </a:rPr>
                        <a:t>G17-NS</a:t>
                      </a:r>
                      <a:endParaRPr lang="fr-BE" sz="1600" b="1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6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6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666281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DIN-Regular"/>
                        </a:rPr>
                        <a:t>G17-S</a:t>
                      </a:r>
                      <a:endParaRPr lang="fr-BE" sz="1600" b="1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2880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0" baseline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2880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0" baseline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DIN-Regular"/>
                        </a:rPr>
                        <a:t>G34-NS</a:t>
                      </a:r>
                      <a:endParaRPr lang="fr-BE" sz="1600" b="1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DIN-Regular"/>
                        </a:rPr>
                        <a:t>G34-S</a:t>
                      </a:r>
                      <a:endParaRPr lang="fr-BE" sz="1600" b="1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b="0" dirty="0">
                        <a:latin typeface="DIN-Regular"/>
                      </a:endParaRPr>
                    </a:p>
                  </a:txBody>
                  <a:tcPr marL="92584" marR="92584" marT="46292" marB="46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4DCFC1E9-ACDC-BCD8-F55F-F1A5B4821AC8}"/>
              </a:ext>
            </a:extLst>
          </p:cNvPr>
          <p:cNvGrpSpPr/>
          <p:nvPr/>
        </p:nvGrpSpPr>
        <p:grpSpPr>
          <a:xfrm>
            <a:off x="7574748" y="726792"/>
            <a:ext cx="4341560" cy="1979095"/>
            <a:chOff x="1879154" y="1620576"/>
            <a:chExt cx="7103232" cy="3455680"/>
          </a:xfrm>
        </p:grpSpPr>
        <p:pic>
          <p:nvPicPr>
            <p:cNvPr id="11" name="Picture 16" descr="EA-1001 | ONE Series Adjustable Micropipette, 0.1-2 microliter">
              <a:extLst>
                <a:ext uri="{FF2B5EF4-FFF2-40B4-BE49-F238E27FC236}">
                  <a16:creationId xmlns:a16="http://schemas.microsoft.com/office/drawing/2014/main" id="{B1738D6A-9999-D33C-61A1-2AE2A6EEA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33" b="90000" l="10000" r="90000">
                          <a14:foregroundMark x1="89436" y1="12744" x2="89337" y2="12347"/>
                          <a14:foregroundMark x1="88000" y1="9667" x2="84000" y2="10000"/>
                          <a14:foregroundMark x1="67667" y1="9333" x2="72000" y2="9333"/>
                          <a14:foregroundMark x1="86333" y1="6333" x2="86333" y2="6333"/>
                          <a14:backgroundMark x1="90667" y1="11000" x2="89405" y2="11757"/>
                          <a14:backgroundMark x1="89333" y1="13000" x2="89333" y2="13000"/>
                          <a14:backgroundMark x1="89667" y1="13000" x2="89667" y2="13000"/>
                          <a14:backgroundMark x1="89667" y1="12333" x2="89667" y2="12333"/>
                          <a14:backgroundMark x1="89333" y1="12333" x2="89333" y2="12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6876" flipH="1">
              <a:off x="1879154" y="1620576"/>
              <a:ext cx="880129" cy="88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>
              <a:extLst>
                <a:ext uri="{FF2B5EF4-FFF2-40B4-BE49-F238E27FC236}">
                  <a16:creationId xmlns:a16="http://schemas.microsoft.com/office/drawing/2014/main" id="{5444E880-91E3-DF4B-8E3E-F6F91DFCD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21" b="96914" l="8372" r="88372">
                          <a14:foregroundMark x1="39535" y1="4938" x2="41860" y2="9877"/>
                          <a14:foregroundMark x1="52558" y1="94444" x2="52558" y2="94444"/>
                          <a14:foregroundMark x1="52558" y1="94444" x2="52558" y2="94444"/>
                          <a14:foregroundMark x1="53953" y1="96914" x2="53953" y2="96914"/>
                          <a14:foregroundMark x1="53953" y1="96914" x2="53953" y2="96914"/>
                          <a14:foregroundMark x1="60000" y1="35802" x2="60000" y2="35802"/>
                          <a14:foregroundMark x1="60000" y1="35802" x2="60000" y2="35802"/>
                          <a14:foregroundMark x1="58605" y1="46296" x2="58605" y2="46296"/>
                          <a14:foregroundMark x1="58605" y1="46296" x2="58605" y2="46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35280" y="2186997"/>
              <a:ext cx="955345" cy="719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orme libre : forme 47">
              <a:extLst>
                <a:ext uri="{FF2B5EF4-FFF2-40B4-BE49-F238E27FC236}">
                  <a16:creationId xmlns:a16="http://schemas.microsoft.com/office/drawing/2014/main" id="{359E6C1E-FF38-8A34-401D-B0228E8B6EED}"/>
                </a:ext>
              </a:extLst>
            </p:cNvPr>
            <p:cNvSpPr/>
            <p:nvPr/>
          </p:nvSpPr>
          <p:spPr>
            <a:xfrm flipH="1">
              <a:off x="2615958" y="2550423"/>
              <a:ext cx="130450" cy="351112"/>
            </a:xfrm>
            <a:custGeom>
              <a:avLst/>
              <a:gdLst>
                <a:gd name="connsiteX0" fmla="*/ 0 w 230245"/>
                <a:gd name="connsiteY0" fmla="*/ 2193 h 550394"/>
                <a:gd name="connsiteX1" fmla="*/ 0 w 230245"/>
                <a:gd name="connsiteY1" fmla="*/ 166653 h 550394"/>
                <a:gd name="connsiteX2" fmla="*/ 87712 w 230245"/>
                <a:gd name="connsiteY2" fmla="*/ 537238 h 550394"/>
                <a:gd name="connsiteX3" fmla="*/ 116219 w 230245"/>
                <a:gd name="connsiteY3" fmla="*/ 550394 h 550394"/>
                <a:gd name="connsiteX4" fmla="*/ 127183 w 230245"/>
                <a:gd name="connsiteY4" fmla="*/ 526274 h 550394"/>
                <a:gd name="connsiteX5" fmla="*/ 219281 w 230245"/>
                <a:gd name="connsiteY5" fmla="*/ 171039 h 550394"/>
                <a:gd name="connsiteX6" fmla="*/ 230245 w 230245"/>
                <a:gd name="connsiteY6" fmla="*/ 157882 h 550394"/>
                <a:gd name="connsiteX7" fmla="*/ 225859 w 230245"/>
                <a:gd name="connsiteY7" fmla="*/ 0 h 550394"/>
                <a:gd name="connsiteX8" fmla="*/ 0 w 230245"/>
                <a:gd name="connsiteY8" fmla="*/ 2193 h 5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45" h="550394">
                  <a:moveTo>
                    <a:pt x="0" y="2193"/>
                  </a:moveTo>
                  <a:lnTo>
                    <a:pt x="0" y="166653"/>
                  </a:lnTo>
                  <a:lnTo>
                    <a:pt x="87712" y="537238"/>
                  </a:lnTo>
                  <a:lnTo>
                    <a:pt x="116219" y="550394"/>
                  </a:lnTo>
                  <a:lnTo>
                    <a:pt x="127183" y="526274"/>
                  </a:lnTo>
                  <a:lnTo>
                    <a:pt x="219281" y="171039"/>
                  </a:lnTo>
                  <a:lnTo>
                    <a:pt x="230245" y="157882"/>
                  </a:lnTo>
                  <a:lnTo>
                    <a:pt x="225859" y="0"/>
                  </a:lnTo>
                  <a:lnTo>
                    <a:pt x="0" y="2193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834E640-83BD-CCF0-B8D4-28FC140F4A7C}"/>
                </a:ext>
              </a:extLst>
            </p:cNvPr>
            <p:cNvSpPr txBox="1"/>
            <p:nvPr/>
          </p:nvSpPr>
          <p:spPr>
            <a:xfrm>
              <a:off x="2069513" y="1673186"/>
              <a:ext cx="3165337" cy="53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+ 50 µL NH</a:t>
              </a:r>
              <a:r>
                <a:rPr lang="fr-FR" sz="1400" baseline="-25000" dirty="0"/>
                <a:t>4</a:t>
              </a:r>
              <a:r>
                <a:rPr lang="fr-FR" sz="1400" dirty="0"/>
                <a:t>OH 5%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BF371B2-7B1D-4D74-4F65-9DBB49765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47" b="89736" l="6667" r="90000">
                          <a14:foregroundMark x1="18000" y1="43689" x2="30111" y2="20804"/>
                          <a14:foregroundMark x1="30111" y1="20804" x2="18778" y2="44660"/>
                          <a14:foregroundMark x1="18778" y1="44660" x2="25556" y2="71151"/>
                          <a14:foregroundMark x1="25556" y1="71151" x2="69667" y2="85021"/>
                          <a14:foregroundMark x1="69667" y1="85021" x2="25667" y2="65049"/>
                          <a14:foregroundMark x1="25667" y1="65049" x2="55556" y2="72677"/>
                          <a14:foregroundMark x1="55556" y1="72677" x2="76333" y2="62413"/>
                          <a14:foregroundMark x1="76333" y1="62413" x2="52111" y2="52566"/>
                          <a14:foregroundMark x1="52111" y1="52566" x2="37778" y2="26630"/>
                          <a14:foregroundMark x1="37778" y1="26630" x2="82444" y2="38835"/>
                          <a14:foregroundMark x1="82444" y1="38835" x2="82889" y2="39112"/>
                          <a14:foregroundMark x1="20111" y1="68793" x2="26556" y2="71845"/>
                          <a14:foregroundMark x1="10556" y1="58807" x2="18444" y2="69903"/>
                          <a14:foregroundMark x1="8444" y1="62968" x2="8222" y2="62829"/>
                          <a14:foregroundMark x1="57111" y1="82524" x2="63111" y2="85021"/>
                          <a14:foregroundMark x1="54000" y1="81553" x2="32333" y2="75451"/>
                          <a14:foregroundMark x1="32333" y1="75451" x2="58000" y2="81553"/>
                          <a14:foregroundMark x1="58000" y1="81553" x2="31667" y2="73093"/>
                          <a14:foregroundMark x1="31667" y1="73093" x2="12667" y2="58807"/>
                          <a14:foregroundMark x1="12667" y1="58807" x2="17000" y2="66852"/>
                          <a14:foregroundMark x1="6667" y1="67129" x2="11778" y2="63939"/>
                        </a14:backgroundRemoval>
                      </a14:imgEffect>
                    </a14:imgLayer>
                  </a14:imgProps>
                </a:ext>
              </a:extLst>
            </a:blip>
            <a:srcRect t="17519"/>
            <a:stretch/>
          </p:blipFill>
          <p:spPr>
            <a:xfrm>
              <a:off x="3418318" y="3946999"/>
              <a:ext cx="1672012" cy="1129257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03796672-ED1F-AD4A-7579-3B09A1C28B85}"/>
                </a:ext>
              </a:extLst>
            </p:cNvPr>
            <p:cNvCxnSpPr>
              <a:cxnSpLocks/>
              <a:stCxn id="25" idx="2"/>
              <a:endCxn id="20" idx="0"/>
            </p:cNvCxnSpPr>
            <p:nvPr/>
          </p:nvCxnSpPr>
          <p:spPr>
            <a:xfrm>
              <a:off x="4249783" y="3256468"/>
              <a:ext cx="4541" cy="690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E9DF17-4266-9E18-762A-83D16C8C4868}"/>
                </a:ext>
              </a:extLst>
            </p:cNvPr>
            <p:cNvSpPr txBox="1"/>
            <p:nvPr/>
          </p:nvSpPr>
          <p:spPr>
            <a:xfrm>
              <a:off x="4107478" y="3333030"/>
              <a:ext cx="1545618" cy="53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Elution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D80CBC3A-C083-4B05-185C-22557D6E218E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5090330" y="4511628"/>
              <a:ext cx="1506634" cy="119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26C8DEB-9F52-6E20-BC48-0E8FEA8BD9F4}"/>
                </a:ext>
              </a:extLst>
            </p:cNvPr>
            <p:cNvSpPr txBox="1"/>
            <p:nvPr/>
          </p:nvSpPr>
          <p:spPr>
            <a:xfrm>
              <a:off x="5046540" y="4531774"/>
              <a:ext cx="1672010" cy="53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Evaporate</a:t>
              </a:r>
              <a:endParaRPr lang="fr-FR" sz="1400" dirty="0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9D0C259-6465-438B-71EC-92430C2A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53026" y="2399071"/>
              <a:ext cx="1593514" cy="857397"/>
            </a:xfrm>
            <a:prstGeom prst="rect">
              <a:avLst/>
            </a:prstGeom>
          </p:spPr>
        </p:pic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72F92BB4-1C72-4E32-C7AC-6B0150B14FC3}"/>
                </a:ext>
              </a:extLst>
            </p:cNvPr>
            <p:cNvCxnSpPr>
              <a:cxnSpLocks/>
            </p:cNvCxnSpPr>
            <p:nvPr/>
          </p:nvCxnSpPr>
          <p:spPr>
            <a:xfrm>
              <a:off x="2926120" y="2587595"/>
              <a:ext cx="5269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 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950FD67-8211-1EF4-56B4-C7883D8C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800" y="3391258"/>
              <a:ext cx="689216" cy="1202749"/>
            </a:xfrm>
            <a:prstGeom prst="rect">
              <a:avLst/>
            </a:prstGeom>
          </p:spPr>
        </p:pic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1A86B5C-C86C-59FD-592F-6CF2A6F49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321" y="3013882"/>
              <a:ext cx="0" cy="3545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CB47576-8079-35D4-DAEC-FC3DEA284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1159" y="4099205"/>
              <a:ext cx="1271227" cy="82484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17D69269-1624-7D6C-BC20-3C30911C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13" b="97287" l="7600" r="95600">
                          <a14:foregroundMark x1="15200" y1="43411" x2="5200" y2="62791"/>
                          <a14:foregroundMark x1="5200" y1="62791" x2="12000" y2="12403"/>
                          <a14:foregroundMark x1="12000" y1="12403" x2="37600" y2="18992"/>
                          <a14:foregroundMark x1="37600" y1="18992" x2="12800" y2="20543"/>
                          <a14:foregroundMark x1="12800" y1="20543" x2="23600" y2="40310"/>
                          <a14:foregroundMark x1="23600" y1="40310" x2="29600" y2="17442"/>
                          <a14:foregroundMark x1="29600" y1="17442" x2="26000" y2="44961"/>
                          <a14:foregroundMark x1="26000" y1="44961" x2="35200" y2="24419"/>
                          <a14:foregroundMark x1="35200" y1="24419" x2="34000" y2="46512"/>
                          <a14:foregroundMark x1="34000" y1="46512" x2="38400" y2="24419"/>
                          <a14:foregroundMark x1="38400" y1="24419" x2="51200" y2="6589"/>
                          <a14:foregroundMark x1="51200" y1="6589" x2="79200" y2="2713"/>
                          <a14:foregroundMark x1="79200" y1="2713" x2="90800" y2="20543"/>
                          <a14:foregroundMark x1="90800" y1="20543" x2="39200" y2="22868"/>
                          <a14:foregroundMark x1="39200" y1="22868" x2="70400" y2="16667"/>
                          <a14:foregroundMark x1="70400" y1="16667" x2="91600" y2="22481"/>
                          <a14:foregroundMark x1="91600" y1="22481" x2="90000" y2="47287"/>
                          <a14:foregroundMark x1="90000" y1="47287" x2="92400" y2="24806"/>
                          <a14:foregroundMark x1="92400" y1="24806" x2="97600" y2="79070"/>
                          <a14:foregroundMark x1="97600" y1="79070" x2="94400" y2="39147"/>
                          <a14:foregroundMark x1="94400" y1="39147" x2="87200" y2="61240"/>
                          <a14:foregroundMark x1="87200" y1="61240" x2="24800" y2="62403"/>
                          <a14:foregroundMark x1="24800" y1="62403" x2="4400" y2="68992"/>
                          <a14:foregroundMark x1="4400" y1="68992" x2="2400" y2="90698"/>
                          <a14:foregroundMark x1="2400" y1="90698" x2="26000" y2="96512"/>
                          <a14:foregroundMark x1="26000" y1="96512" x2="56400" y2="96124"/>
                          <a14:foregroundMark x1="56400" y1="96124" x2="84000" y2="97287"/>
                          <a14:foregroundMark x1="84000" y1="97287" x2="95600" y2="96899"/>
                          <a14:foregroundMark x1="60000" y1="35271" x2="64000" y2="56977"/>
                          <a14:foregroundMark x1="64000" y1="56977" x2="64400" y2="35659"/>
                          <a14:foregroundMark x1="64400" y1="35659" x2="65600" y2="53488"/>
                          <a14:foregroundMark x1="18000" y1="71705" x2="7600" y2="82558"/>
                          <a14:foregroundMark x1="85200" y1="5814" x2="60400" y2="6202"/>
                          <a14:foregroundMark x1="60400" y1="6202" x2="85200" y2="3876"/>
                          <a14:foregroundMark x1="85200" y1="3876" x2="61600" y2="8140"/>
                          <a14:foregroundMark x1="61600" y1="8140" x2="55600" y2="4264"/>
                          <a14:foregroundMark x1="82000" y1="2713" x2="94000" y2="4651"/>
                          <a14:foregroundMark x1="69200" y1="26357" x2="72000" y2="48837"/>
                          <a14:foregroundMark x1="72000" y1="48837" x2="72400" y2="24031"/>
                          <a14:foregroundMark x1="72400" y1="24031" x2="74000" y2="50775"/>
                          <a14:foregroundMark x1="74000" y1="50775" x2="76000" y2="27907"/>
                          <a14:foregroundMark x1="76000" y1="27907" x2="76400" y2="50000"/>
                          <a14:foregroundMark x1="76400" y1="50000" x2="78800" y2="23256"/>
                          <a14:foregroundMark x1="78800" y1="23256" x2="81200" y2="46899"/>
                          <a14:foregroundMark x1="81200" y1="46899" x2="89600" y2="35271"/>
                          <a14:foregroundMark x1="22800" y1="67442" x2="44000" y2="66279"/>
                          <a14:foregroundMark x1="44000" y1="66279" x2="46800" y2="662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41536" y="3713465"/>
              <a:ext cx="1150259" cy="1213330"/>
            </a:xfrm>
            <a:prstGeom prst="rect">
              <a:avLst/>
            </a:prstGeom>
          </p:spPr>
        </p:pic>
      </p:grp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E1882B38-BE04-4B81-CF18-C139E4AFC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321300"/>
              </p:ext>
            </p:extLst>
          </p:nvPr>
        </p:nvGraphicFramePr>
        <p:xfrm>
          <a:off x="447290" y="2951321"/>
          <a:ext cx="5524282" cy="33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93273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BB552-403D-6300-8905-BDA23F74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01823A-3A31-0B1F-B058-9E391978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7E99B53-6597-E040-2A29-B47EC170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03680"/>
            <a:ext cx="10897615" cy="146608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LC, MS and SPE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optimized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for 4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angiotensins</a:t>
            </a:r>
            <a:endParaRPr lang="fr-B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Values of 5pg/ml can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detected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Method has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successfully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preverification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steps</a:t>
            </a:r>
            <a:endParaRPr lang="fr-FR" sz="20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FD288CC-5796-B954-4416-80E635974C37}"/>
              </a:ext>
            </a:extLst>
          </p:cNvPr>
          <p:cNvSpPr txBox="1">
            <a:spLocks/>
          </p:cNvSpPr>
          <p:nvPr/>
        </p:nvSpPr>
        <p:spPr>
          <a:xfrm>
            <a:off x="337820" y="2969768"/>
            <a:ext cx="11516360" cy="9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i="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utura Condensed Medium" charset="0"/>
                <a:cs typeface="Futura Condensed Medium" charset="0"/>
              </a:defRPr>
            </a:lvl1pPr>
          </a:lstStyle>
          <a:p>
            <a:r>
              <a:rPr lang="fr-FR" dirty="0"/>
              <a:t>Perspectives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0BD22E5-7551-C6A9-449B-EF5334600328}"/>
              </a:ext>
            </a:extLst>
          </p:cNvPr>
          <p:cNvSpPr txBox="1">
            <a:spLocks/>
          </p:cNvSpPr>
          <p:nvPr/>
        </p:nvSpPr>
        <p:spPr>
          <a:xfrm>
            <a:off x="294639" y="3877456"/>
            <a:ext cx="10897615" cy="9184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8016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0896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Complete validation of the </a:t>
            </a:r>
            <a:r>
              <a:rPr lang="fr-B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&gt;&lt; CLSI</a:t>
            </a:r>
          </a:p>
          <a:p>
            <a:pPr marL="457200" indent="-457200">
              <a:buFontTx/>
              <a:buChar char="-"/>
            </a:pPr>
            <a:r>
              <a:rPr lang="fr-B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Dosage of patients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09927E-6CD8-8960-D03F-D95EEB956BF6}"/>
              </a:ext>
            </a:extLst>
          </p:cNvPr>
          <p:cNvCxnSpPr/>
          <p:nvPr/>
        </p:nvCxnSpPr>
        <p:spPr>
          <a:xfrm>
            <a:off x="2938072" y="4572000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AB3000E-7296-BAEC-3944-0D057111A699}"/>
              </a:ext>
            </a:extLst>
          </p:cNvPr>
          <p:cNvSpPr txBox="1"/>
          <p:nvPr/>
        </p:nvSpPr>
        <p:spPr>
          <a:xfrm>
            <a:off x="3890279" y="4340818"/>
            <a:ext cx="616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Establishment </a:t>
            </a:r>
            <a:r>
              <a:rPr lang="fr-FR" sz="2000"/>
              <a:t>of peptides </a:t>
            </a:r>
            <a:r>
              <a:rPr lang="fr-FR" sz="2000" dirty="0"/>
              <a:t>profil </a:t>
            </a:r>
            <a:r>
              <a:rPr lang="fr-FR" sz="2000" dirty="0" err="1"/>
              <a:t>depending</a:t>
            </a:r>
            <a:r>
              <a:rPr lang="fr-FR" sz="2000" dirty="0"/>
              <a:t> on pathologies</a:t>
            </a:r>
          </a:p>
        </p:txBody>
      </p:sp>
    </p:spTree>
    <p:extLst>
      <p:ext uri="{BB962C8B-B14F-4D97-AF65-F5344CB8AC3E}">
        <p14:creationId xmlns:p14="http://schemas.microsoft.com/office/powerpoint/2010/main" val="102526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BB552-403D-6300-8905-BDA23F74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01823A-3A31-0B1F-B058-9E391978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C9E-F9DA-CF48-B645-34B8899C3AC1}" type="slidenum">
              <a:rPr lang="en-US" smtClean="0"/>
              <a:t>9</a:t>
            </a:fld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FD288CC-5796-B954-4416-80E635974C37}"/>
              </a:ext>
            </a:extLst>
          </p:cNvPr>
          <p:cNvSpPr txBox="1">
            <a:spLocks/>
          </p:cNvSpPr>
          <p:nvPr/>
        </p:nvSpPr>
        <p:spPr>
          <a:xfrm>
            <a:off x="294639" y="2436110"/>
            <a:ext cx="11516360" cy="9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i="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utura Condensed Medium" charset="0"/>
                <a:cs typeface="Futura Condensed Medium" charset="0"/>
              </a:defRPr>
            </a:lvl1pPr>
          </a:lstStyle>
          <a:p>
            <a:r>
              <a:rPr lang="fr-FR" dirty="0"/>
              <a:t>Perspectives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3381A8-EC80-79E8-A3B9-99C996B3C88F}"/>
              </a:ext>
            </a:extLst>
          </p:cNvPr>
          <p:cNvSpPr txBox="1"/>
          <p:nvPr/>
        </p:nvSpPr>
        <p:spPr>
          <a:xfrm>
            <a:off x="1179872" y="41468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blood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B44C9E-D75B-D5BB-5B11-3C3D4C1D86C8}"/>
              </a:ext>
            </a:extLst>
          </p:cNvPr>
          <p:cNvSpPr txBox="1"/>
          <p:nvPr/>
        </p:nvSpPr>
        <p:spPr>
          <a:xfrm>
            <a:off x="381000" y="144513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LC, MS and SPE </a:t>
            </a:r>
            <a:r>
              <a:rPr lang="fr-BE" dirty="0" err="1">
                <a:cs typeface="Times New Roman" panose="02020603050405020304" pitchFamily="18" charset="0"/>
              </a:rPr>
              <a:t>were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optimized</a:t>
            </a:r>
            <a:r>
              <a:rPr lang="fr-BE" dirty="0">
                <a:cs typeface="Times New Roman" panose="02020603050405020304" pitchFamily="18" charset="0"/>
              </a:rPr>
              <a:t> for 4 </a:t>
            </a:r>
            <a:r>
              <a:rPr lang="fr-BE" dirty="0" err="1">
                <a:cs typeface="Times New Roman" panose="02020603050405020304" pitchFamily="18" charset="0"/>
              </a:rPr>
              <a:t>gastrins</a:t>
            </a:r>
            <a:endParaRPr lang="fr-BE" dirty="0">
              <a:cs typeface="Times New Roman" panose="02020603050405020304" pitchFamily="18" charset="0"/>
            </a:endParaRPr>
          </a:p>
          <a:p>
            <a:endParaRPr lang="fr-BE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Values of 20 </a:t>
            </a:r>
            <a:r>
              <a:rPr lang="fr-BE" dirty="0" err="1">
                <a:cs typeface="Times New Roman" panose="02020603050405020304" pitchFamily="18" charset="0"/>
              </a:rPr>
              <a:t>pg</a:t>
            </a:r>
            <a:r>
              <a:rPr lang="fr-BE" dirty="0">
                <a:cs typeface="Times New Roman" panose="02020603050405020304" pitchFamily="18" charset="0"/>
              </a:rPr>
              <a:t>/ml can </a:t>
            </a:r>
            <a:r>
              <a:rPr lang="fr-BE" dirty="0" err="1">
                <a:cs typeface="Times New Roman" panose="02020603050405020304" pitchFamily="18" charset="0"/>
              </a:rPr>
              <a:t>be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detected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37C466-AF4B-C647-6965-9510C4D4869D}"/>
              </a:ext>
            </a:extLst>
          </p:cNvPr>
          <p:cNvSpPr txBox="1"/>
          <p:nvPr/>
        </p:nvSpPr>
        <p:spPr>
          <a:xfrm>
            <a:off x="381000" y="32283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Complete validation of the </a:t>
            </a:r>
            <a:r>
              <a:rPr lang="fr-BE" dirty="0" err="1">
                <a:cs typeface="Times New Roman" panose="02020603050405020304" pitchFamily="18" charset="0"/>
              </a:rPr>
              <a:t>method</a:t>
            </a:r>
            <a:r>
              <a:rPr lang="fr-BE" dirty="0">
                <a:cs typeface="Times New Roman" panose="02020603050405020304" pitchFamily="18" charset="0"/>
              </a:rPr>
              <a:t> &gt;&lt; CLSI</a:t>
            </a:r>
          </a:p>
          <a:p>
            <a:endParaRPr lang="fr-BE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Discovery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B60E13-FF9D-8898-B474-FBF9157AA9B4}"/>
              </a:ext>
            </a:extLst>
          </p:cNvPr>
          <p:cNvSpPr txBox="1"/>
          <p:nvPr/>
        </p:nvSpPr>
        <p:spPr>
          <a:xfrm>
            <a:off x="1179872" y="4516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Biological</a:t>
            </a:r>
            <a:r>
              <a:rPr lang="fr-B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ED9AD3-420B-CF27-6E4E-330BD320BB76}"/>
              </a:ext>
            </a:extLst>
          </p:cNvPr>
          <p:cNvSpPr txBox="1"/>
          <p:nvPr/>
        </p:nvSpPr>
        <p:spPr>
          <a:xfrm>
            <a:off x="1179872" y="4943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Pathology-dependent</a:t>
            </a:r>
            <a:r>
              <a:rPr lang="fr-BE" dirty="0">
                <a:latin typeface="Calibri" panose="020F0502020204030204" pitchFamily="34" charset="0"/>
                <a:cs typeface="Times New Roman" panose="02020603050405020304" pitchFamily="18" charset="0"/>
              </a:rPr>
              <a:t> profile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77BFF5C-A3AC-05B1-554C-1F49F7A2B657}"/>
              </a:ext>
            </a:extLst>
          </p:cNvPr>
          <p:cNvCxnSpPr>
            <a:cxnSpLocks/>
          </p:cNvCxnSpPr>
          <p:nvPr/>
        </p:nvCxnSpPr>
        <p:spPr>
          <a:xfrm>
            <a:off x="624449" y="4352958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5382D14-CBF2-DDF8-557D-2E57E5551602}"/>
              </a:ext>
            </a:extLst>
          </p:cNvPr>
          <p:cNvCxnSpPr>
            <a:cxnSpLocks/>
          </p:cNvCxnSpPr>
          <p:nvPr/>
        </p:nvCxnSpPr>
        <p:spPr>
          <a:xfrm>
            <a:off x="624449" y="4726584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1218E80-D4F1-54F0-3C3F-EBA17DADADE4}"/>
              </a:ext>
            </a:extLst>
          </p:cNvPr>
          <p:cNvCxnSpPr>
            <a:cxnSpLocks/>
          </p:cNvCxnSpPr>
          <p:nvPr/>
        </p:nvCxnSpPr>
        <p:spPr>
          <a:xfrm>
            <a:off x="624449" y="5139539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BECA508-69F1-5640-7014-21E1F10EB53F}"/>
              </a:ext>
            </a:extLst>
          </p:cNvPr>
          <p:cNvSpPr txBox="1"/>
          <p:nvPr/>
        </p:nvSpPr>
        <p:spPr>
          <a:xfrm>
            <a:off x="1179872" y="5356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fr-BE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fr-BE" dirty="0">
                <a:latin typeface="Calibri" panose="020F0502020204030204" pitchFamily="34" charset="0"/>
                <a:cs typeface="Times New Roman" panose="02020603050405020304" pitchFamily="18" charset="0"/>
              </a:rPr>
              <a:t> of pathologies &gt;&lt; </a:t>
            </a:r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fr-BE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forms</a:t>
            </a:r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D00F38F-D2FF-A0B4-D323-BC30AE1192CC}"/>
              </a:ext>
            </a:extLst>
          </p:cNvPr>
          <p:cNvCxnSpPr>
            <a:cxnSpLocks/>
          </p:cNvCxnSpPr>
          <p:nvPr/>
        </p:nvCxnSpPr>
        <p:spPr>
          <a:xfrm>
            <a:off x="624449" y="5552493"/>
            <a:ext cx="5554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67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é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M2-1" id="{C8F4D81A-0B22-3D46-81A5-5421E8D7826F}" vid="{7BF933F2-FD45-924F-B870-03FAFE5F317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CIRM2-1</Template>
  <TotalTime>6081</TotalTime>
  <Words>511</Words>
  <Application>Microsoft Office PowerPoint</Application>
  <PresentationFormat>Grand écran</PresentationFormat>
  <Paragraphs>152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Calibri</vt:lpstr>
      <vt:lpstr>DIN-Regular</vt:lpstr>
      <vt:lpstr>Futura Condensed Medium</vt:lpstr>
      <vt:lpstr>Symbol</vt:lpstr>
      <vt:lpstr>Times New Roman</vt:lpstr>
      <vt:lpstr>Tw Cen MT</vt:lpstr>
      <vt:lpstr>Tw Cen MT Condensed</vt:lpstr>
      <vt:lpstr>Wingdings</vt:lpstr>
      <vt:lpstr>Wingdings 3</vt:lpstr>
      <vt:lpstr>Intégrale</vt:lpstr>
      <vt:lpstr>Gastrins</vt:lpstr>
      <vt:lpstr>Introduction</vt:lpstr>
      <vt:lpstr>Présentation PowerPoint</vt:lpstr>
      <vt:lpstr>Présentation PowerPoint</vt:lpstr>
      <vt:lpstr>Présentation PowerPoint</vt:lpstr>
      <vt:lpstr>Présentation PowerPoint</vt:lpstr>
      <vt:lpstr>Results</vt:lpstr>
      <vt:lpstr>Conclusion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Lc-chip versus UHPLC MS/MS for the quantitation of estetrol and estradiol whithout derivatization after whole blood microsampling</dc:title>
  <dc:creator>gwenael nys</dc:creator>
  <cp:lastModifiedBy>Huyghebaert Loreen</cp:lastModifiedBy>
  <cp:revision>524</cp:revision>
  <cp:lastPrinted>2017-03-15T10:33:46Z</cp:lastPrinted>
  <dcterms:created xsi:type="dcterms:W3CDTF">2017-03-08T14:17:26Z</dcterms:created>
  <dcterms:modified xsi:type="dcterms:W3CDTF">2024-02-23T10:38:34Z</dcterms:modified>
</cp:coreProperties>
</file>