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85" r:id="rId3"/>
    <p:sldId id="292" r:id="rId4"/>
    <p:sldId id="299" r:id="rId5"/>
    <p:sldId id="300" r:id="rId6"/>
    <p:sldId id="302" r:id="rId7"/>
    <p:sldId id="304" r:id="rId8"/>
    <p:sldId id="305" r:id="rId9"/>
    <p:sldId id="303" r:id="rId10"/>
    <p:sldId id="306" r:id="rId11"/>
    <p:sldId id="307" r:id="rId12"/>
    <p:sldId id="308" r:id="rId13"/>
    <p:sldId id="309" r:id="rId14"/>
    <p:sldId id="301" r:id="rId15"/>
    <p:sldId id="310" r:id="rId16"/>
    <p:sldId id="316" r:id="rId17"/>
    <p:sldId id="317" r:id="rId18"/>
    <p:sldId id="318" r:id="rId19"/>
    <p:sldId id="323" r:id="rId20"/>
    <p:sldId id="319" r:id="rId21"/>
    <p:sldId id="320" r:id="rId22"/>
    <p:sldId id="321" r:id="rId23"/>
    <p:sldId id="322" r:id="rId24"/>
    <p:sldId id="31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rhossein firozi" initials="af" lastIdx="1" clrIdx="0">
    <p:extLst>
      <p:ext uri="{19B8F6BF-5375-455C-9EA6-DF929625EA0E}">
        <p15:presenceInfo xmlns:p15="http://schemas.microsoft.com/office/powerpoint/2012/main" userId="d6e54f2a900a77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0" autoAdjust="0"/>
    <p:restoredTop sz="80552" autoAdjust="0"/>
  </p:normalViewPr>
  <p:slideViewPr>
    <p:cSldViewPr snapToGrid="0">
      <p:cViewPr varScale="1">
        <p:scale>
          <a:sx n="93" d="100"/>
          <a:sy n="93" d="100"/>
        </p:scale>
        <p:origin x="1440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5DC6C-87D1-465A-B6D7-50F2D9F931F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C5B2F-1F36-47EB-9B0E-E3257ADA7816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3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C5B2F-1F36-47EB-9B0E-E3257ADA781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664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9465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3454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4692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96127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761097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9622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10283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65715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9708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19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8089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34702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20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26578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21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1763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22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2515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23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5789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50505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536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5590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76128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3765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02797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C1D158-56D7-445E-B57F-24D96F464210}" type="slidenum">
              <a:rPr lang="fr-BE" smtClean="0"/>
              <a:pPr/>
              <a:t>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43579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09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1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1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ChangeArrowheads="1"/>
          </p:cNvSpPr>
          <p:nvPr userDrawn="1"/>
        </p:nvSpPr>
        <p:spPr bwMode="auto">
          <a:xfrm flipV="1">
            <a:off x="812800" y="1383076"/>
            <a:ext cx="10566400" cy="1718938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>
              <a:solidFill>
                <a:srgbClr val="00707F"/>
              </a:solidFill>
              <a:latin typeface="+mn-lt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>
          <a:xfrm>
            <a:off x="9197883" y="6381328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AF2E7-227F-465B-91C4-274095B51D3E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9"/>
          <p:cNvSpPr txBox="1">
            <a:spLocks noChangeArrowheads="1"/>
          </p:cNvSpPr>
          <p:nvPr userDrawn="1"/>
        </p:nvSpPr>
        <p:spPr>
          <a:xfrm>
            <a:off x="1200151" y="1383076"/>
            <a:ext cx="10464468" cy="14874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3700" b="1"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kumimoji="0" lang="fr-FR" sz="3700" b="1" i="0" u="none" strike="noStrike" kern="1200" cap="none" spc="0" normalizeH="0" noProof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  <a:t> </a:t>
            </a:r>
            <a:br>
              <a:rPr kumimoji="0" lang="fr-FR" sz="3700" b="1" i="0" u="none" strike="noStrike" kern="1200" cap="none" spc="0" normalizeH="0" baseline="0" noProof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j-ea"/>
                <a:cs typeface="+mj-cs"/>
              </a:rPr>
            </a:br>
            <a:endParaRPr kumimoji="0" lang="fr-BE" sz="3700" b="1" i="0" u="none" strike="noStrike" kern="1200" cap="none" spc="0" normalizeH="0" baseline="0" noProof="0">
              <a:ln>
                <a:noFill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itchFamily="34" charset="0"/>
              <a:ea typeface="+mj-ea"/>
              <a:cs typeface="+mj-cs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219200" y="1400053"/>
            <a:ext cx="9734843" cy="1143000"/>
          </a:xfrm>
        </p:spPr>
        <p:txBody>
          <a:bodyPr>
            <a:noAutofit/>
          </a:bodyPr>
          <a:lstStyle>
            <a:lvl1pPr>
              <a:defRPr sz="3700" b="1">
                <a:solidFill>
                  <a:srgbClr val="00707F"/>
                </a:solidFill>
                <a:effectLst/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841661" y="4079830"/>
            <a:ext cx="8149897" cy="237724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Source Sans Pro" panose="020B0503030403020204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1" name="Image 10" descr="PEPs_CE_RV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7515" y="5696278"/>
            <a:ext cx="2935460" cy="12449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7067" y="5669995"/>
            <a:ext cx="2524959" cy="11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7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ChangeArrowheads="1"/>
          </p:cNvSpPr>
          <p:nvPr userDrawn="1"/>
        </p:nvSpPr>
        <p:spPr bwMode="auto">
          <a:xfrm flipV="1">
            <a:off x="812800" y="1383076"/>
            <a:ext cx="10566400" cy="1718938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70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>
          <a:xfrm>
            <a:off x="9197883" y="6381328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rgbClr val="575756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1AF2E7-227F-465B-91C4-274095B51D3E}" type="slidenum">
              <a:rPr kumimoji="0" lang="fr-F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FR" altLang="en-US" sz="12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9"/>
          <p:cNvSpPr txBox="1">
            <a:spLocks noChangeArrowheads="1"/>
          </p:cNvSpPr>
          <p:nvPr userDrawn="1"/>
        </p:nvSpPr>
        <p:spPr>
          <a:xfrm>
            <a:off x="1200151" y="1383076"/>
            <a:ext cx="10464468" cy="148744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700" b="1" i="0" u="none" strike="noStrike" kern="1200" cap="none" spc="0" normalizeH="0" baseline="0" noProof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  <a:t>  </a:t>
            </a:r>
            <a:br>
              <a:rPr kumimoji="0" lang="fr-FR" sz="3700" b="1" i="0" u="none" strike="noStrike" kern="1200" cap="none" spc="0" normalizeH="0" baseline="0" noProof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 pitchFamily="34" charset="0"/>
                <a:ea typeface="+mn-ea"/>
                <a:cs typeface="+mn-cs"/>
              </a:rPr>
            </a:br>
            <a:endParaRPr kumimoji="0" lang="fr-BE" sz="3700" b="1" i="0" u="none" strike="noStrike" kern="1200" cap="none" spc="0" normalizeH="0" baseline="0" noProof="0">
              <a:ln>
                <a:noFill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1219200" y="1400053"/>
            <a:ext cx="9734843" cy="1143000"/>
          </a:xfrm>
        </p:spPr>
        <p:txBody>
          <a:bodyPr>
            <a:noAutofit/>
          </a:bodyPr>
          <a:lstStyle>
            <a:lvl1pPr>
              <a:defRPr sz="3700" b="1">
                <a:solidFill>
                  <a:srgbClr val="00707F"/>
                </a:solidFill>
                <a:effectLst/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20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841661" y="4079830"/>
            <a:ext cx="8149897" cy="237724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Source Sans Pro" panose="020B0503030403020204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pic>
        <p:nvPicPr>
          <p:cNvPr id="11" name="Image 10" descr="PEPs_CE_RV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37515" y="5696278"/>
            <a:ext cx="2935460" cy="124499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47067" y="5669995"/>
            <a:ext cx="2524959" cy="11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7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68779" y="156321"/>
            <a:ext cx="9243551" cy="524326"/>
          </a:xfrm>
        </p:spPr>
        <p:txBody>
          <a:bodyPr>
            <a:noAutofit/>
          </a:bodyPr>
          <a:lstStyle>
            <a:lvl1pPr>
              <a:defRPr sz="3200">
                <a:solidFill>
                  <a:srgbClr val="00707F"/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modifier le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051551"/>
            <a:ext cx="10972800" cy="4525963"/>
          </a:xfrm>
        </p:spPr>
        <p:txBody>
          <a:bodyPr/>
          <a:lstStyle>
            <a:lvl1pPr>
              <a:buClr>
                <a:srgbClr val="00707F"/>
              </a:buClr>
              <a:defRPr>
                <a:latin typeface="Source Sans Pro" panose="020B0503030403020204" pitchFamily="34" charset="0"/>
                <a:cs typeface="Arial" pitchFamily="34" charset="0"/>
              </a:defRPr>
            </a:lvl1pPr>
            <a:lvl2pPr>
              <a:buClr>
                <a:srgbClr val="00707F"/>
              </a:buClr>
              <a:defRPr>
                <a:latin typeface="Source Sans Pro" panose="020B0503030403020204" pitchFamily="34" charset="0"/>
                <a:cs typeface="Arial" pitchFamily="34" charset="0"/>
              </a:defRPr>
            </a:lvl2pPr>
            <a:lvl3pPr>
              <a:buClr>
                <a:srgbClr val="00707F"/>
              </a:buClr>
              <a:defRPr>
                <a:latin typeface="Source Sans Pro" panose="020B0503030403020204" pitchFamily="34" charset="0"/>
                <a:cs typeface="Arial" pitchFamily="34" charset="0"/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9" name="Freeform 7"/>
          <p:cNvSpPr>
            <a:spLocks noChangeArrowheads="1"/>
          </p:cNvSpPr>
          <p:nvPr userDrawn="1"/>
        </p:nvSpPr>
        <p:spPr bwMode="auto">
          <a:xfrm flipV="1">
            <a:off x="597577" y="174399"/>
            <a:ext cx="9534539" cy="538357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64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74801" y="6544068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84294-2337-42B0-AD0D-A5C41E75DA3A}" type="slidenum">
              <a:rPr kumimoji="0" lang="fr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B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Line 8"/>
          <p:cNvSpPr>
            <a:spLocks noChangeShapeType="1"/>
          </p:cNvSpPr>
          <p:nvPr userDrawn="1"/>
        </p:nvSpPr>
        <p:spPr bwMode="auto">
          <a:xfrm>
            <a:off x="1306790" y="6448280"/>
            <a:ext cx="9768012" cy="17031"/>
          </a:xfrm>
          <a:prstGeom prst="line">
            <a:avLst/>
          </a:prstGeom>
          <a:noFill/>
          <a:ln w="25400">
            <a:solidFill>
              <a:srgbClr val="00707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11821" y="6530640"/>
            <a:ext cx="3464155" cy="270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8802" y="9077"/>
            <a:ext cx="1753199" cy="8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41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80424" y="6544068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84294-2337-42B0-AD0D-A5C41E75DA3A}" type="slidenum">
              <a:rPr kumimoji="0" lang="fr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B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re 1"/>
          <p:cNvSpPr>
            <a:spLocks noGrp="1"/>
          </p:cNvSpPr>
          <p:nvPr>
            <p:ph type="title" hasCustomPrompt="1"/>
          </p:nvPr>
        </p:nvSpPr>
        <p:spPr>
          <a:xfrm>
            <a:off x="668779" y="156321"/>
            <a:ext cx="9243551" cy="524326"/>
          </a:xfrm>
        </p:spPr>
        <p:txBody>
          <a:bodyPr>
            <a:noAutofit/>
          </a:bodyPr>
          <a:lstStyle>
            <a:lvl1pPr>
              <a:defRPr sz="3200">
                <a:solidFill>
                  <a:srgbClr val="00707F"/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r>
              <a:rPr lang="fr-FR" dirty="0"/>
              <a:t>Cliquez pour modifier le titre</a:t>
            </a:r>
            <a:endParaRPr lang="fr-BE" dirty="0"/>
          </a:p>
        </p:txBody>
      </p:sp>
      <p:sp>
        <p:nvSpPr>
          <p:cNvPr id="8" name="Freeform 7"/>
          <p:cNvSpPr>
            <a:spLocks noChangeArrowheads="1"/>
          </p:cNvSpPr>
          <p:nvPr userDrawn="1"/>
        </p:nvSpPr>
        <p:spPr bwMode="auto">
          <a:xfrm flipV="1">
            <a:off x="597577" y="174399"/>
            <a:ext cx="9534539" cy="538357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64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ine 8"/>
          <p:cNvSpPr>
            <a:spLocks noChangeShapeType="1"/>
          </p:cNvSpPr>
          <p:nvPr userDrawn="1"/>
        </p:nvSpPr>
        <p:spPr bwMode="auto">
          <a:xfrm>
            <a:off x="1306790" y="6448280"/>
            <a:ext cx="9768012" cy="17031"/>
          </a:xfrm>
          <a:prstGeom prst="line">
            <a:avLst/>
          </a:prstGeom>
          <a:noFill/>
          <a:ln w="25400">
            <a:solidFill>
              <a:srgbClr val="00707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11821" y="6530640"/>
            <a:ext cx="3464155" cy="270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8802" y="9077"/>
            <a:ext cx="1753199" cy="8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52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74801" y="6557498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84294-2337-42B0-AD0D-A5C41E75DA3A}" type="slidenum">
              <a:rPr kumimoji="0" lang="fr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B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Freeform 7"/>
          <p:cNvSpPr>
            <a:spLocks noChangeArrowheads="1"/>
          </p:cNvSpPr>
          <p:nvPr userDrawn="1"/>
        </p:nvSpPr>
        <p:spPr bwMode="auto">
          <a:xfrm flipV="1">
            <a:off x="597577" y="174399"/>
            <a:ext cx="9534539" cy="538357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00707F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641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1306790" y="6448280"/>
            <a:ext cx="9768012" cy="17031"/>
          </a:xfrm>
          <a:prstGeom prst="line">
            <a:avLst/>
          </a:prstGeom>
          <a:noFill/>
          <a:ln w="25400">
            <a:solidFill>
              <a:srgbClr val="00707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11821" y="6530640"/>
            <a:ext cx="3464155" cy="270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8802" y="9077"/>
            <a:ext cx="1753199" cy="8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21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74801" y="6530640"/>
            <a:ext cx="997771" cy="270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84294-2337-42B0-AD0D-A5C41E75DA3A}" type="slidenum">
              <a:rPr kumimoji="0" lang="fr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fr-BE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>
            <a:off x="1306790" y="6448280"/>
            <a:ext cx="9768012" cy="17031"/>
          </a:xfrm>
          <a:prstGeom prst="line">
            <a:avLst/>
          </a:prstGeom>
          <a:noFill/>
          <a:ln w="25400">
            <a:solidFill>
              <a:srgbClr val="00707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11821" y="6530640"/>
            <a:ext cx="3464155" cy="2709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8802" y="9077"/>
            <a:ext cx="1753199" cy="8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40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995F4B-AD1C-404A-9107-33F263A0C31C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29/09/2023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5D156-E1F2-4020-A87D-60B096D7E940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77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250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96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33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05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43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30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67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8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9987C-E7F1-47C0-9081-257F6F1C72C8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23A53-64CF-4FB1-9417-335ED0586F4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53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91601"/>
            <a:ext cx="10972800" cy="594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348635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707F"/>
          </a:solidFill>
          <a:latin typeface="Source Sans Pro" panose="020B0503030403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707F"/>
        </a:buClr>
        <a:buSzPct val="65000"/>
        <a:buFont typeface="Arial" panose="020B0604020202020204" pitchFamily="34" charset="0"/>
        <a:buChar char="►"/>
        <a:defRPr sz="32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707F"/>
        </a:buClr>
        <a:buSzPct val="65000"/>
        <a:buFont typeface="Arial" panose="020B0604020202020204" pitchFamily="34" charset="0"/>
        <a:buChar char="►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707F"/>
        </a:buClr>
        <a:buSzPct val="65000"/>
        <a:buFont typeface="Arial" panose="020B0604020202020204" pitchFamily="34" charset="0"/>
        <a:buChar char="►"/>
        <a:defRPr sz="2800" kern="1200">
          <a:solidFill>
            <a:schemeClr val="tx1"/>
          </a:solidFill>
          <a:latin typeface="Source Sans Pro" panose="020B0503030403020204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4.gif"/><Relationship Id="rId3" Type="http://schemas.openxmlformats.org/officeDocument/2006/relationships/image" Target="../media/image5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54.png"/><Relationship Id="rId10" Type="http://schemas.openxmlformats.org/officeDocument/2006/relationships/image" Target="../media/image67.png"/><Relationship Id="rId4" Type="http://schemas.openxmlformats.org/officeDocument/2006/relationships/image" Target="../media/image53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11" Type="http://schemas.openxmlformats.org/officeDocument/2006/relationships/image" Target="../media/image50.png"/><Relationship Id="rId5" Type="http://schemas.openxmlformats.org/officeDocument/2006/relationships/image" Target="../media/image51.png"/><Relationship Id="rId10" Type="http://schemas.openxmlformats.org/officeDocument/2006/relationships/image" Target="../media/image75.png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78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.jpeg"/><Relationship Id="rId7" Type="http://schemas.openxmlformats.org/officeDocument/2006/relationships/image" Target="../media/image8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gif"/><Relationship Id="rId9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0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5.jpe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5.jpeg"/><Relationship Id="rId7" Type="http://schemas.openxmlformats.org/officeDocument/2006/relationships/image" Target="../media/image2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5.jpe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5.jpe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5.jpeg"/><Relationship Id="rId5" Type="http://schemas.openxmlformats.org/officeDocument/2006/relationships/image" Target="../media/image36.png"/><Relationship Id="rId10" Type="http://schemas.openxmlformats.org/officeDocument/2006/relationships/image" Target="../media/image41.tiff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5.jpeg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tiff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gif"/><Relationship Id="rId3" Type="http://schemas.openxmlformats.org/officeDocument/2006/relationships/image" Target="../media/image5.jpeg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8.gif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1">
            <a:extLst>
              <a:ext uri="{FF2B5EF4-FFF2-40B4-BE49-F238E27FC236}">
                <a16:creationId xmlns:a16="http://schemas.microsoft.com/office/drawing/2014/main" id="{CC962619-DEB4-45D4-B9D1-D0B3C66C5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71" y="3804169"/>
            <a:ext cx="2446959" cy="183322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6D71F8-686A-4B55-ACDC-3F304942F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70" y="3449639"/>
            <a:ext cx="2027267" cy="2274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4012" y="3677648"/>
            <a:ext cx="536151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33850">
              <a:spcBef>
                <a:spcPts val="600"/>
              </a:spcBef>
            </a:pPr>
            <a:r>
              <a:rPr lang="en-GB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S. Calvo*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, A. </a:t>
            </a:r>
            <a:r>
              <a:rPr lang="en-GB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Delafosse</a:t>
            </a:r>
            <a:r>
              <a:rPr lang="en-GB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et D. Toye</a:t>
            </a:r>
            <a:endParaRPr lang="en-GB" sz="2400" baseline="30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 defTabSz="4133850">
              <a:spcBef>
                <a:spcPts val="600"/>
              </a:spcBef>
            </a:pPr>
            <a:endParaRPr lang="en-GB" sz="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 defTabSz="4133850"/>
            <a:r>
              <a:rPr lang="en-GB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Department of Chemical Engineering – PEPs, University of Liege, Belgium</a:t>
            </a:r>
          </a:p>
          <a:p>
            <a:pPr algn="ctr" defTabSz="4133850"/>
            <a:endParaRPr lang="en-GB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396" y="5724263"/>
            <a:ext cx="2358763" cy="1125028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A705846-B890-4283-8798-EB314C57C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847" y="1641469"/>
            <a:ext cx="10206305" cy="107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980" tIns="45488" rIns="90980" bIns="45488">
            <a:spAutoFit/>
          </a:bodyPr>
          <a:lstStyle/>
          <a:p>
            <a:pPr algn="ctr" defTabSz="4133850">
              <a:spcBef>
                <a:spcPts val="600"/>
              </a:spcBef>
            </a:pPr>
            <a:r>
              <a:rPr lang="en-US" sz="3200" b="1" cap="small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Use of numerical tools to improve solid-liquid reactor involved in pharmaceutical processes</a:t>
            </a:r>
            <a:endParaRPr lang="en-GB" sz="700" b="1" i="0" u="none" cap="small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FF63488-9A58-4E32-9FFA-370FFA936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911" y="5057585"/>
            <a:ext cx="1686439" cy="1118376"/>
          </a:xfrm>
          <a:prstGeom prst="rect">
            <a:avLst/>
          </a:prstGeom>
        </p:spPr>
      </p:pic>
      <p:pic>
        <p:nvPicPr>
          <p:cNvPr id="9" name="Picture 23" descr="cytodex">
            <a:extLst>
              <a:ext uri="{FF2B5EF4-FFF2-40B4-BE49-F238E27FC236}">
                <a16:creationId xmlns:a16="http://schemas.microsoft.com/office/drawing/2014/main" id="{C4885DEC-17C5-4825-8508-67ADDD5E3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681" y="5057585"/>
            <a:ext cx="1656184" cy="125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9C5DCE9-20FE-4B20-B964-1878903B16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04" y="4937756"/>
            <a:ext cx="1280163" cy="19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7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CFD one phase liquid validation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Image 4" descr="C:\Users\Calvo\Desktop\SFGP\figures-SFGP-20103\Fig5b.png">
            <a:extLst>
              <a:ext uri="{FF2B5EF4-FFF2-40B4-BE49-F238E27FC236}">
                <a16:creationId xmlns:a16="http://schemas.microsoft.com/office/drawing/2014/main" id="{42D8DA1A-D0D6-4097-B4B1-C33142F2FD4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" y="1411449"/>
            <a:ext cx="1868528" cy="239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Calvo\Desktop\SFGP\figures-SFGP-20103\Fig5c.png">
            <a:extLst>
              <a:ext uri="{FF2B5EF4-FFF2-40B4-BE49-F238E27FC236}">
                <a16:creationId xmlns:a16="http://schemas.microsoft.com/office/drawing/2014/main" id="{783A0AF3-A581-46E2-8667-F096A50DC38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00" y="1422568"/>
            <a:ext cx="1849403" cy="239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C:\Users\Calvo\Desktop\SFGP\figures-SFGP-20103\Fig4b.png">
            <a:extLst>
              <a:ext uri="{FF2B5EF4-FFF2-40B4-BE49-F238E27FC236}">
                <a16:creationId xmlns:a16="http://schemas.microsoft.com/office/drawing/2014/main" id="{6DA6A3DD-C83F-4B9C-B209-75B5B123CA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06" y="1427720"/>
            <a:ext cx="1868528" cy="2395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C:\Users\Calvo\Desktop\SFGP\figures-SFGP-20103\Fig4c.png">
            <a:extLst>
              <a:ext uri="{FF2B5EF4-FFF2-40B4-BE49-F238E27FC236}">
                <a16:creationId xmlns:a16="http://schemas.microsoft.com/office/drawing/2014/main" id="{2C557409-C041-40C7-87F2-795C5CDB5CB0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51" y="1427720"/>
            <a:ext cx="1849403" cy="239525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EB5C58-B181-4A04-A323-4FBBB1FDF43F}"/>
                  </a:ext>
                </a:extLst>
              </p:cNvPr>
              <p:cNvSpPr/>
              <p:nvPr/>
            </p:nvSpPr>
            <p:spPr>
              <a:xfrm>
                <a:off x="8042903" y="1102559"/>
                <a:ext cx="185417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DD4814"/>
                  </a:buClr>
                </a:pPr>
                <a:r>
                  <a:rPr lang="en-GB" dirty="0">
                    <a:solidFill>
                      <a:srgbClr val="004953"/>
                    </a:solidFill>
                  </a:rPr>
                  <a:t>Mean velocity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b="0" i="1" smtClean="0">
                            <a:solidFill>
                              <a:srgbClr val="004953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004953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EB5C58-B181-4A04-A323-4FBBB1FDF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903" y="1102559"/>
                <a:ext cx="1854172" cy="646331"/>
              </a:xfrm>
              <a:prstGeom prst="rect">
                <a:avLst/>
              </a:prstGeom>
              <a:blipFill>
                <a:blip r:embed="rId8"/>
                <a:stretch>
                  <a:fillRect t="-5660" r="-786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F05FFC77-A1F1-48D1-AA82-E6D79E998E01}"/>
              </a:ext>
            </a:extLst>
          </p:cNvPr>
          <p:cNvSpPr/>
          <p:nvPr/>
        </p:nvSpPr>
        <p:spPr>
          <a:xfrm>
            <a:off x="10284430" y="1104499"/>
            <a:ext cx="1532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DD4814"/>
              </a:buClr>
            </a:pPr>
            <a:r>
              <a:rPr lang="en-GB" dirty="0">
                <a:solidFill>
                  <a:srgbClr val="004953"/>
                </a:solidFill>
              </a:rPr>
              <a:t>Axial velocity</a:t>
            </a:r>
          </a:p>
        </p:txBody>
      </p:sp>
      <p:pic>
        <p:nvPicPr>
          <p:cNvPr id="15" name="Image 16" descr="C:\Users\Calvo\Desktop\SFGP\figures-SFGP-20103\Fig4b.png">
            <a:extLst>
              <a:ext uri="{FF2B5EF4-FFF2-40B4-BE49-F238E27FC236}">
                <a16:creationId xmlns:a16="http://schemas.microsoft.com/office/drawing/2014/main" id="{60F64425-EE72-48E4-B524-56805120DDF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38" y="2274096"/>
            <a:ext cx="2487011" cy="35068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3">
            <a:extLst>
              <a:ext uri="{FF2B5EF4-FFF2-40B4-BE49-F238E27FC236}">
                <a16:creationId xmlns:a16="http://schemas.microsoft.com/office/drawing/2014/main" id="{F8743592-0493-4A51-8980-EA6CFD2F6684}"/>
              </a:ext>
            </a:extLst>
          </p:cNvPr>
          <p:cNvCxnSpPr>
            <a:stCxn id="15" idx="0"/>
            <a:endCxn id="15" idx="2"/>
          </p:cNvCxnSpPr>
          <p:nvPr/>
        </p:nvCxnSpPr>
        <p:spPr>
          <a:xfrm>
            <a:off x="6072444" y="2274096"/>
            <a:ext cx="0" cy="350689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5">
            <a:extLst>
              <a:ext uri="{FF2B5EF4-FFF2-40B4-BE49-F238E27FC236}">
                <a16:creationId xmlns:a16="http://schemas.microsoft.com/office/drawing/2014/main" id="{DED704EE-7D2A-462D-9F6D-3D49CEB50A82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4828938" y="4027542"/>
            <a:ext cx="24870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8" name="Image 17" descr="C:\Users\Calvo\Desktop\SFGP\figures-SFGP-20103\Fig6a.png">
            <a:extLst>
              <a:ext uri="{FF2B5EF4-FFF2-40B4-BE49-F238E27FC236}">
                <a16:creationId xmlns:a16="http://schemas.microsoft.com/office/drawing/2014/main" id="{562A90F1-99FA-4139-9C9A-0D4532A39DA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18" y="4189194"/>
            <a:ext cx="2273548" cy="225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 descr="C:\Users\Calvo\Desktop\SFGP\figures-SFGP-20103\Fig6b.png">
            <a:extLst>
              <a:ext uri="{FF2B5EF4-FFF2-40B4-BE49-F238E27FC236}">
                <a16:creationId xmlns:a16="http://schemas.microsoft.com/office/drawing/2014/main" id="{7B8E4F3E-51F7-4A51-83BC-A9166B8D51D2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17" y="4189194"/>
            <a:ext cx="2438743" cy="225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9097A1C-A1B0-4616-A7E1-10B7F1EC4798}"/>
              </a:ext>
            </a:extLst>
          </p:cNvPr>
          <p:cNvSpPr txBox="1"/>
          <p:nvPr/>
        </p:nvSpPr>
        <p:spPr>
          <a:xfrm>
            <a:off x="5276141" y="1880922"/>
            <a:ext cx="16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Validation </a:t>
            </a:r>
            <a:r>
              <a:rPr lang="fr-BE" dirty="0" err="1"/>
              <a:t>lines</a:t>
            </a:r>
            <a:endParaRPr lang="fr-B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E0DC29-2110-4397-88CA-8B36F25E9584}"/>
                  </a:ext>
                </a:extLst>
              </p:cNvPr>
              <p:cNvSpPr/>
              <p:nvPr/>
            </p:nvSpPr>
            <p:spPr>
              <a:xfrm>
                <a:off x="140351" y="1100849"/>
                <a:ext cx="185417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DD4814"/>
                  </a:buClr>
                </a:pPr>
                <a:r>
                  <a:rPr lang="en-GB" dirty="0">
                    <a:solidFill>
                      <a:srgbClr val="004953"/>
                    </a:solidFill>
                  </a:rPr>
                  <a:t>Mean velocity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smtClean="0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BE" b="0" i="1" smtClean="0">
                            <a:solidFill>
                              <a:srgbClr val="004953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004953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E0DC29-2110-4397-88CA-8B36F25E95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51" y="1100849"/>
                <a:ext cx="1854172" cy="646331"/>
              </a:xfrm>
              <a:prstGeom prst="rect">
                <a:avLst/>
              </a:prstGeom>
              <a:blipFill>
                <a:blip r:embed="rId11"/>
                <a:stretch>
                  <a:fillRect t="-5660" r="-822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7BA50EBE-FCA6-48BA-9087-6B8B70B00DCB}"/>
              </a:ext>
            </a:extLst>
          </p:cNvPr>
          <p:cNvSpPr/>
          <p:nvPr/>
        </p:nvSpPr>
        <p:spPr>
          <a:xfrm>
            <a:off x="2381878" y="1102789"/>
            <a:ext cx="1532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DD4814"/>
              </a:buClr>
            </a:pPr>
            <a:r>
              <a:rPr lang="en-GB" dirty="0">
                <a:solidFill>
                  <a:srgbClr val="004953"/>
                </a:solidFill>
              </a:rPr>
              <a:t>Axial velocity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BE2E5AD-2FEC-42A5-88EE-E67453324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1" y="4646383"/>
            <a:ext cx="1354279" cy="87396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EF4944-7C5D-4012-8280-5E1474E2FE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239" y="4485511"/>
            <a:ext cx="1390815" cy="112133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8FB0BA2-FDC6-4B26-80A6-80899C19B155}"/>
              </a:ext>
            </a:extLst>
          </p:cNvPr>
          <p:cNvSpPr txBox="1"/>
          <p:nvPr/>
        </p:nvSpPr>
        <p:spPr>
          <a:xfrm>
            <a:off x="1067437" y="3964933"/>
            <a:ext cx="663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rgbClr val="FF0000"/>
                </a:solidFill>
              </a:rPr>
              <a:t>PIV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BE22810-FA41-4882-BD1D-80B237AEB8E1}"/>
              </a:ext>
            </a:extLst>
          </p:cNvPr>
          <p:cNvSpPr txBox="1"/>
          <p:nvPr/>
        </p:nvSpPr>
        <p:spPr>
          <a:xfrm>
            <a:off x="10168215" y="3964933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>
                <a:solidFill>
                  <a:srgbClr val="0070C0"/>
                </a:solidFill>
              </a:rPr>
              <a:t>CFD</a:t>
            </a:r>
          </a:p>
        </p:txBody>
      </p:sp>
      <p:sp>
        <p:nvSpPr>
          <p:cNvPr id="25" name="Espace réservé du numéro de diapositive 3">
            <a:extLst>
              <a:ext uri="{FF2B5EF4-FFF2-40B4-BE49-F238E27FC236}">
                <a16:creationId xmlns:a16="http://schemas.microsoft.com/office/drawing/2014/main" id="{015B6278-45CF-4DD6-94E6-816D9A5CDF6F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93607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Validation of particle size in CFD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Picture 2" descr="C:\Users\Calvo\Pictures\Évolution fraction Vol-dp.png">
            <a:extLst>
              <a:ext uri="{FF2B5EF4-FFF2-40B4-BE49-F238E27FC236}">
                <a16:creationId xmlns:a16="http://schemas.microsoft.com/office/drawing/2014/main" id="{F4F00DBE-D8DF-4A9C-88C9-77068EB1A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02" y="1793665"/>
            <a:ext cx="6048691" cy="203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C:\Users\Calvo\Desktop\figures-SFGP-20103\frac.png">
            <a:extLst>
              <a:ext uri="{FF2B5EF4-FFF2-40B4-BE49-F238E27FC236}">
                <a16:creationId xmlns:a16="http://schemas.microsoft.com/office/drawing/2014/main" id="{20F175B4-C29E-40B4-AC66-68CA70AFB70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298" y="1106477"/>
            <a:ext cx="2556685" cy="318808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6BF8F8B8-7862-4D0C-A669-8CAA1FCB238E}"/>
                  </a:ext>
                </a:extLst>
              </p:cNvPr>
              <p:cNvSpPr txBox="1"/>
              <p:nvPr/>
            </p:nvSpPr>
            <p:spPr>
              <a:xfrm>
                <a:off x="2138943" y="3879605"/>
                <a:ext cx="6056025" cy="523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rgbClr val="004953"/>
                    </a:solidFill>
                  </a:rPr>
                  <a:t>Evolution of 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solid</a:t>
                </a:r>
                <a:r>
                  <a:rPr lang="fr-FR" sz="1400" dirty="0">
                    <a:solidFill>
                      <a:srgbClr val="004953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spacial</a:t>
                </a:r>
                <a:r>
                  <a:rPr lang="fr-FR" sz="1400" dirty="0">
                    <a:solidFill>
                      <a:srgbClr val="004953"/>
                    </a:solidFill>
                  </a:rPr>
                  <a:t> distribution 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depending</a:t>
                </a:r>
                <a:r>
                  <a:rPr lang="fr-FR" sz="1400" dirty="0">
                    <a:solidFill>
                      <a:srgbClr val="004953"/>
                    </a:solidFill>
                  </a:rPr>
                  <a:t> on the 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particle</a:t>
                </a:r>
                <a:r>
                  <a:rPr lang="fr-FR" sz="1400" dirty="0">
                    <a:solidFill>
                      <a:srgbClr val="004953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diameter</a:t>
                </a:r>
                <a:endParaRPr lang="fr-FR" sz="1400" dirty="0">
                  <a:solidFill>
                    <a:srgbClr val="004953"/>
                  </a:solidFill>
                </a:endParaRPr>
              </a:p>
              <a:p>
                <a:pPr algn="ctr"/>
                <a:r>
                  <a:rPr lang="fr-FR" sz="1400" dirty="0">
                    <a:solidFill>
                      <a:srgbClr val="004953"/>
                    </a:solidFill>
                  </a:rPr>
                  <a:t>(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color</a:t>
                </a:r>
                <a:r>
                  <a:rPr lang="fr-FR" sz="1400" dirty="0">
                    <a:solidFill>
                      <a:srgbClr val="004953"/>
                    </a:solidFill>
                  </a:rPr>
                  <a:t> </a:t>
                </a:r>
                <a:r>
                  <a:rPr lang="fr-FR" sz="1400" dirty="0" err="1">
                    <a:solidFill>
                      <a:srgbClr val="004953"/>
                    </a:solidFill>
                  </a:rPr>
                  <a:t>scale</a:t>
                </a:r>
                <a:r>
                  <a:rPr lang="fr-FR" sz="1400" dirty="0">
                    <a:solidFill>
                      <a:srgbClr val="004953"/>
                    </a:solidFill>
                  </a:rPr>
                  <a:t> +/- 2% </a:t>
                </a:r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[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</a:rPr>
                  <a:t>]</a:t>
                </a:r>
                <a:r>
                  <a:rPr lang="fr-FR" sz="1400" dirty="0">
                    <a:solidFill>
                      <a:srgbClr val="004953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6BF8F8B8-7862-4D0C-A669-8CAA1FCB2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8943" y="3879605"/>
                <a:ext cx="6056025" cy="523670"/>
              </a:xfrm>
              <a:prstGeom prst="rect">
                <a:avLst/>
              </a:prstGeom>
              <a:blipFill>
                <a:blip r:embed="rId6"/>
                <a:stretch>
                  <a:fillRect t="-1163" b="-1279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rved Down Arrow 2">
            <a:extLst>
              <a:ext uri="{FF2B5EF4-FFF2-40B4-BE49-F238E27FC236}">
                <a16:creationId xmlns:a16="http://schemas.microsoft.com/office/drawing/2014/main" id="{12036107-4EA8-4F91-8F4C-3949DAB98BCE}"/>
              </a:ext>
            </a:extLst>
          </p:cNvPr>
          <p:cNvSpPr/>
          <p:nvPr/>
        </p:nvSpPr>
        <p:spPr>
          <a:xfrm rot="20568027">
            <a:off x="6965944" y="1234944"/>
            <a:ext cx="1894702" cy="420668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12">
                <a:extLst>
                  <a:ext uri="{FF2B5EF4-FFF2-40B4-BE49-F238E27FC236}">
                    <a16:creationId xmlns:a16="http://schemas.microsoft.com/office/drawing/2014/main" id="{6076D7B3-EA5F-414A-A6CF-3B178BD4B28F}"/>
                  </a:ext>
                </a:extLst>
              </p:cNvPr>
              <p:cNvSpPr/>
              <p:nvPr/>
            </p:nvSpPr>
            <p:spPr>
              <a:xfrm>
                <a:off x="7089169" y="1082632"/>
                <a:ext cx="1297105" cy="588529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+/- 2% [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200" i="1">
                            <a:latin typeface="Cambria Math"/>
                          </a:rPr>
                          <m:t>𝐶</m:t>
                        </m:r>
                      </m:e>
                    </m:acc>
                  </m:oMath>
                </a14:m>
                <a:r>
                  <a:rPr lang="fr-FR" sz="1200" dirty="0"/>
                  <a:t>]</a:t>
                </a:r>
              </a:p>
              <a:p>
                <a:pPr algn="ctr"/>
                <a:r>
                  <a:rPr lang="fr-FR" sz="1200" dirty="0"/>
                  <a:t>≥ 95% of Volume</a:t>
                </a:r>
              </a:p>
            </p:txBody>
          </p:sp>
        </mc:Choice>
        <mc:Fallback xmlns="">
          <p:sp>
            <p:nvSpPr>
              <p:cNvPr id="9" name="Rounded Rectangle 12">
                <a:extLst>
                  <a:ext uri="{FF2B5EF4-FFF2-40B4-BE49-F238E27FC236}">
                    <a16:creationId xmlns:a16="http://schemas.microsoft.com/office/drawing/2014/main" id="{6076D7B3-EA5F-414A-A6CF-3B178BD4B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169" y="1082632"/>
                <a:ext cx="1297105" cy="58852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ABD9F6-122B-4A9E-A0C7-C9304C3B7798}"/>
                  </a:ext>
                </a:extLst>
              </p:cNvPr>
              <p:cNvSpPr/>
              <p:nvPr/>
            </p:nvSpPr>
            <p:spPr>
              <a:xfrm>
                <a:off x="233392" y="1140764"/>
                <a:ext cx="1182787" cy="4031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DD4814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solidFill>
                                <a:srgbClr val="0049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fr-FR" i="1">
                                  <a:solidFill>
                                    <a:srgbClr val="0049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i="1">
                                  <a:solidFill>
                                    <a:srgbClr val="004953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fr-FR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fr-FR" i="1">
                          <a:solidFill>
                            <a:srgbClr val="004953"/>
                          </a:solidFill>
                          <a:latin typeface="Cambria Math"/>
                        </a:rPr>
                        <m:t>=7µ</m:t>
                      </m:r>
                      <m:r>
                        <a:rPr lang="fr-FR" i="1">
                          <a:solidFill>
                            <a:srgbClr val="004953"/>
                          </a:solidFill>
                          <a:latin typeface="Cambria Math"/>
                        </a:rPr>
                        <m:t>𝑚</m:t>
                      </m:r>
                    </m:oMath>
                  </m:oMathPara>
                </a14:m>
                <a:endParaRPr lang="fr-FR" dirty="0">
                  <a:solidFill>
                    <a:srgbClr val="004953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8ABD9F6-122B-4A9E-A0C7-C9304C3B77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92" y="1140764"/>
                <a:ext cx="1182787" cy="403187"/>
              </a:xfrm>
              <a:prstGeom prst="rect">
                <a:avLst/>
              </a:prstGeom>
              <a:blipFill>
                <a:blip r:embed="rId8"/>
                <a:stretch>
                  <a:fillRect r="-515" b="-606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lèche vers le bas 9">
            <a:extLst>
              <a:ext uri="{FF2B5EF4-FFF2-40B4-BE49-F238E27FC236}">
                <a16:creationId xmlns:a16="http://schemas.microsoft.com/office/drawing/2014/main" id="{80BF30C4-ED52-47F8-874A-3C0729D6FF61}"/>
              </a:ext>
            </a:extLst>
          </p:cNvPr>
          <p:cNvSpPr/>
          <p:nvPr/>
        </p:nvSpPr>
        <p:spPr>
          <a:xfrm rot="16200000">
            <a:off x="1585324" y="1206844"/>
            <a:ext cx="362153" cy="29170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endParaRPr lang="fr-FR" baseline="-25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8B7078-EAC4-408B-81F4-EC2980041495}"/>
                  </a:ext>
                </a:extLst>
              </p:cNvPr>
              <p:cNvSpPr/>
              <p:nvPr/>
            </p:nvSpPr>
            <p:spPr>
              <a:xfrm>
                <a:off x="2165955" y="1140763"/>
                <a:ext cx="51432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DD4814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Obtention</m:t>
                      </m:r>
                      <m: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fr-FR" b="0" i="1" smtClean="0">
                              <a:solidFill>
                                <a:srgbClr val="0049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d</m:t>
                          </m:r>
                        </m:e>
                        <m:sup>
                          <m:r>
                            <a:rPr lang="fr-FR" b="0" i="0" smtClean="0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une</m:t>
                      </m:r>
                      <m: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suspension</m:t>
                      </m:r>
                      <m: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homog</m:t>
                      </m:r>
                      <m: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è</m:t>
                      </m:r>
                      <m:r>
                        <m:rPr>
                          <m:sty m:val="p"/>
                        </m:rP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ne</m:t>
                      </m:r>
                      <m: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 à 95%</m:t>
                      </m:r>
                    </m:oMath>
                  </m:oMathPara>
                </a14:m>
                <a:endParaRPr lang="fr-FR">
                  <a:solidFill>
                    <a:srgbClr val="004953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8B7078-EAC4-408B-81F4-EC29800414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5955" y="1140763"/>
                <a:ext cx="5143227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EB82B24-A327-4B1D-91EC-7FBE3C234D81}"/>
                  </a:ext>
                </a:extLst>
              </p:cNvPr>
              <p:cNvSpPr/>
              <p:nvPr/>
            </p:nvSpPr>
            <p:spPr>
              <a:xfrm>
                <a:off x="4041119" y="4870119"/>
                <a:ext cx="6665790" cy="9605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DD4814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Experimetnal</m:t>
                      </m:r>
                      <m: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characterization</m:t>
                      </m:r>
                      <m: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shows</m:t>
                      </m:r>
                      <m: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mean</m:t>
                      </m:r>
                      <m: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particle</m:t>
                      </m:r>
                      <m: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BE" b="0" i="0" smtClean="0">
                          <a:solidFill>
                            <a:srgbClr val="004953"/>
                          </a:solidFill>
                          <a:latin typeface="Cambria Math" panose="02040503050406030204" pitchFamily="18" charset="0"/>
                        </a:rPr>
                        <m:t>diameter</m:t>
                      </m:r>
                      <m:r>
                        <a:rPr lang="fr-FR" b="0" i="0" smtClean="0">
                          <a:solidFill>
                            <a:srgbClr val="004953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BE" b="0" i="0" dirty="0">
                  <a:solidFill>
                    <a:srgbClr val="004953"/>
                  </a:solidFill>
                  <a:latin typeface="Cambria Math"/>
                </a:endParaRPr>
              </a:p>
              <a:p>
                <a:pPr algn="ctr">
                  <a:buClr>
                    <a:srgbClr val="DD4814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FR" i="1">
                                <a:solidFill>
                                  <a:srgbClr val="00495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fr-FR" i="0">
                                <a:solidFill>
                                  <a:srgbClr val="004953"/>
                                </a:solidFill>
                                <a:latin typeface="Cambria Math"/>
                              </a:rPr>
                              <m:t>d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fr-FR" i="0">
                            <a:solidFill>
                              <a:srgbClr val="004953"/>
                            </a:solidFill>
                            <a:latin typeface="Cambria Math"/>
                          </a:rPr>
                          <m:t>p</m:t>
                        </m:r>
                      </m:sub>
                    </m:sSub>
                    <m:r>
                      <a:rPr lang="fr-FR" i="0">
                        <a:solidFill>
                          <a:srgbClr val="004953"/>
                        </a:solidFill>
                        <a:latin typeface="Cambria Math"/>
                      </a:rPr>
                      <m:t>=</m:t>
                    </m:r>
                    <m:r>
                      <a:rPr lang="fr-BE" b="0" i="0" smtClean="0">
                        <a:solidFill>
                          <a:srgbClr val="004953"/>
                        </a:solidFill>
                        <a:latin typeface="Cambria Math"/>
                      </a:rPr>
                      <m:t>5−</m:t>
                    </m:r>
                    <m:r>
                      <a:rPr lang="fr-FR" i="0">
                        <a:solidFill>
                          <a:srgbClr val="004953"/>
                        </a:solidFill>
                        <a:latin typeface="Cambria Math"/>
                      </a:rPr>
                      <m:t>7µ</m:t>
                    </m:r>
                    <m:r>
                      <m:rPr>
                        <m:sty m:val="p"/>
                      </m:rPr>
                      <a:rPr lang="fr-FR" i="0">
                        <a:solidFill>
                          <a:srgbClr val="004953"/>
                        </a:solidFill>
                        <a:latin typeface="Cambria Math"/>
                      </a:rPr>
                      <m:t>m</m:t>
                    </m:r>
                  </m:oMath>
                </a14:m>
                <a:r>
                  <a:rPr lang="fr-FR" dirty="0">
                    <a:solidFill>
                      <a:srgbClr val="004953"/>
                    </a:solidFill>
                  </a:rPr>
                  <a:t> under agitation condition</a:t>
                </a:r>
              </a:p>
              <a:p>
                <a:pPr algn="ctr">
                  <a:buClr>
                    <a:srgbClr val="DD4814"/>
                  </a:buClr>
                </a:pPr>
                <a:r>
                  <a:rPr lang="fr-FR" dirty="0">
                    <a:solidFill>
                      <a:srgbClr val="004953"/>
                    </a:solidFill>
                    <a:sym typeface="Wingdings" panose="05000000000000000000" pitchFamily="2" charset="2"/>
                  </a:rPr>
                  <a:t> Validation of </a:t>
                </a:r>
                <a:r>
                  <a:rPr lang="fr-FR" dirty="0" err="1">
                    <a:solidFill>
                      <a:srgbClr val="004953"/>
                    </a:solidFill>
                    <a:sym typeface="Wingdings" panose="05000000000000000000" pitchFamily="2" charset="2"/>
                  </a:rPr>
                  <a:t>particle</a:t>
                </a:r>
                <a:r>
                  <a:rPr lang="fr-FR" dirty="0">
                    <a:solidFill>
                      <a:srgbClr val="004953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fr-FR" dirty="0" err="1">
                    <a:solidFill>
                      <a:srgbClr val="004953"/>
                    </a:solidFill>
                    <a:sym typeface="Wingdings" panose="05000000000000000000" pitchFamily="2" charset="2"/>
                  </a:rPr>
                  <a:t>diameter</a:t>
                </a:r>
                <a:endParaRPr lang="fr-FR" dirty="0">
                  <a:solidFill>
                    <a:srgbClr val="004953"/>
                  </a:solidFill>
                </a:endParaRP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EB82B24-A327-4B1D-91EC-7FBE3C234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119" y="4870119"/>
                <a:ext cx="6665790" cy="960519"/>
              </a:xfrm>
              <a:prstGeom prst="rect">
                <a:avLst/>
              </a:prstGeom>
              <a:blipFill>
                <a:blip r:embed="rId10"/>
                <a:stretch>
                  <a:fillRect b="-9554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Image 23" descr="granulo">
            <a:extLst>
              <a:ext uri="{FF2B5EF4-FFF2-40B4-BE49-F238E27FC236}">
                <a16:creationId xmlns:a16="http://schemas.microsoft.com/office/drawing/2014/main" id="{FEF17DDE-8769-4FC5-AF5E-FD3B3F2FF456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958" y="4449146"/>
            <a:ext cx="2828161" cy="189793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rved Down Arrow 2">
            <a:extLst>
              <a:ext uri="{FF2B5EF4-FFF2-40B4-BE49-F238E27FC236}">
                <a16:creationId xmlns:a16="http://schemas.microsoft.com/office/drawing/2014/main" id="{88B93878-0F21-4ED9-B87A-9F5AC445011D}"/>
              </a:ext>
            </a:extLst>
          </p:cNvPr>
          <p:cNvSpPr/>
          <p:nvPr/>
        </p:nvSpPr>
        <p:spPr>
          <a:xfrm rot="3343197">
            <a:off x="7381647" y="3904637"/>
            <a:ext cx="1381182" cy="420668"/>
          </a:xfrm>
          <a:prstGeom prst="curved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25C47B8C-1D40-4541-84AE-99174E4C2644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50883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Model validation at different scales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5" name="Rectangle à coins arrondis 2">
            <a:extLst>
              <a:ext uri="{FF2B5EF4-FFF2-40B4-BE49-F238E27FC236}">
                <a16:creationId xmlns:a16="http://schemas.microsoft.com/office/drawing/2014/main" id="{16F1D0B0-24EF-4A3E-AF64-3A28041B72AA}"/>
              </a:ext>
            </a:extLst>
          </p:cNvPr>
          <p:cNvSpPr/>
          <p:nvPr/>
        </p:nvSpPr>
        <p:spPr>
          <a:xfrm>
            <a:off x="1757412" y="2665880"/>
            <a:ext cx="3024337" cy="486905"/>
          </a:xfrm>
          <a:prstGeom prst="roundRect">
            <a:avLst/>
          </a:prstGeom>
          <a:gradFill flip="none" rotWithShape="1">
            <a:gsLst>
              <a:gs pos="417">
                <a:srgbClr val="007382"/>
              </a:gs>
              <a:gs pos="100000">
                <a:schemeClr val="bg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Rectangle à coins arrondis 2">
            <a:extLst>
              <a:ext uri="{FF2B5EF4-FFF2-40B4-BE49-F238E27FC236}">
                <a16:creationId xmlns:a16="http://schemas.microsoft.com/office/drawing/2014/main" id="{FABFB293-B167-4526-B1A8-5A3325779A79}"/>
              </a:ext>
            </a:extLst>
          </p:cNvPr>
          <p:cNvSpPr/>
          <p:nvPr/>
        </p:nvSpPr>
        <p:spPr>
          <a:xfrm>
            <a:off x="1757413" y="990378"/>
            <a:ext cx="4536504" cy="486905"/>
          </a:xfrm>
          <a:prstGeom prst="roundRect">
            <a:avLst/>
          </a:prstGeom>
          <a:gradFill flip="none" rotWithShape="1">
            <a:gsLst>
              <a:gs pos="417">
                <a:srgbClr val="007382"/>
              </a:gs>
              <a:gs pos="100000">
                <a:schemeClr val="bg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8254EC-4542-42FB-B3DA-DE5C9BCA2F5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307" y="3026682"/>
            <a:ext cx="4256090" cy="307626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4A9BB9-6206-4810-B926-42727EF80763}"/>
                  </a:ext>
                </a:extLst>
              </p:cNvPr>
              <p:cNvSpPr/>
              <p:nvPr/>
            </p:nvSpPr>
            <p:spPr>
              <a:xfrm>
                <a:off x="1782254" y="1062385"/>
                <a:ext cx="6272050" cy="36938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Extrapolation du modèle à 12,5L et 375L</a:t>
                </a:r>
              </a:p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:endParaRPr lang="fr-BE" dirty="0">
                  <a:solidFill>
                    <a:srgbClr val="004953"/>
                  </a:solidFill>
                  <a:latin typeface="Cambria Math"/>
                </a:endParaRPr>
              </a:p>
              <a:p>
                <a:pPr marL="742950" lvl="1" indent="-285750">
                  <a:buClr>
                    <a:srgbClr val="DD4814"/>
                  </a:buClr>
                  <a:buFont typeface="Arial" pitchFamily="34" charset="0"/>
                  <a:buChar char="•"/>
                </a:pPr>
                <a:r>
                  <a:rPr lang="fr-BE" dirty="0">
                    <a:solidFill>
                      <a:srgbClr val="004953"/>
                    </a:solidFill>
                  </a:rPr>
                  <a:t>Ajustement de la vitesse d’agitation</a:t>
                </a:r>
              </a:p>
              <a:p>
                <a:pPr marL="742950" lvl="1" indent="-285750">
                  <a:buClr>
                    <a:srgbClr val="DD4814"/>
                  </a:buClr>
                  <a:buFont typeface="Arial" pitchFamily="34" charset="0"/>
                  <a:buChar char="•"/>
                </a:pPr>
                <a:endParaRPr lang="fr-BE" dirty="0">
                  <a:solidFill>
                    <a:srgbClr val="004953"/>
                  </a:solidFill>
                </a:endParaRPr>
              </a:p>
              <a:p>
                <a:pPr marL="742950" lvl="1" indent="-285750">
                  <a:buClr>
                    <a:srgbClr val="DD4814"/>
                  </a:buClr>
                  <a:buFont typeface="Wingdings" pitchFamily="2" charset="2"/>
                  <a:buChar char="ü"/>
                </a:pPr>
                <a:r>
                  <a:rPr lang="fr-FR" dirty="0">
                    <a:solidFill>
                      <a:srgbClr val="004953"/>
                    </a:solidFill>
                  </a:rPr>
                  <a:t>+/- 2%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i="1" smtClean="0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∅</m:t>
                        </m:r>
                      </m:e>
                      <m:sub>
                        <m:r>
                          <a:rPr lang="fr-BE" i="1">
                            <a:solidFill>
                              <a:srgbClr val="004953"/>
                            </a:solidFill>
                            <a:latin typeface="Cambria Math"/>
                          </a:rPr>
                          <m:t>𝑆</m:t>
                        </m:r>
                      </m:sub>
                    </m:sSub>
                    <m:r>
                      <a:rPr lang="fr-BE" i="1">
                        <a:latin typeface="Cambria Math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004953"/>
                    </a:solidFill>
                  </a:rPr>
                  <a:t>≥95% Volume -&gt; </a:t>
                </a:r>
                <a:r>
                  <a:rPr lang="fr-FR" dirty="0" err="1">
                    <a:solidFill>
                      <a:srgbClr val="004953"/>
                    </a:solidFill>
                  </a:rPr>
                  <a:t>Nhs</a:t>
                </a:r>
                <a:r>
                  <a:rPr lang="fr-FR" dirty="0">
                    <a:solidFill>
                      <a:srgbClr val="004953"/>
                    </a:solidFill>
                  </a:rPr>
                  <a:t> +/- 2,5RPM</a:t>
                </a:r>
              </a:p>
              <a:p>
                <a:pPr lvl="1">
                  <a:buClr>
                    <a:srgbClr val="DD4814"/>
                  </a:buClr>
                </a:pPr>
                <a:endParaRPr lang="fr-BE" dirty="0">
                  <a:solidFill>
                    <a:srgbClr val="004953"/>
                  </a:solidFill>
                </a:endParaRPr>
              </a:p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Validation expérimentale</a:t>
                </a:r>
              </a:p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:endParaRPr lang="fr-BE" dirty="0">
                  <a:solidFill>
                    <a:srgbClr val="004953"/>
                  </a:solidFill>
                  <a:latin typeface="Cambria Math"/>
                </a:endParaRPr>
              </a:p>
              <a:p>
                <a:pPr marL="742950" lvl="1" indent="-285750">
                  <a:buClr>
                    <a:srgbClr val="DD4814"/>
                  </a:buClr>
                  <a:buFont typeface="Arial" pitchFamily="34" charset="0"/>
                  <a:buChar char="•"/>
                </a:pPr>
                <a:r>
                  <a:rPr lang="fr-BE" dirty="0" err="1">
                    <a:solidFill>
                      <a:srgbClr val="004953"/>
                    </a:solidFill>
                    <a:latin typeface="Cambria Math"/>
                  </a:rPr>
                  <a:t>Np</a:t>
                </a: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 = </a:t>
                </a:r>
                <a:r>
                  <a:rPr lang="fr-BE" dirty="0" err="1">
                    <a:solidFill>
                      <a:srgbClr val="004953"/>
                    </a:solidFill>
                    <a:latin typeface="Cambria Math"/>
                  </a:rPr>
                  <a:t>Cste</a:t>
                </a: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 =&gt; Transitoire / Turbulent</a:t>
                </a:r>
              </a:p>
              <a:p>
                <a:pPr marL="742950" lvl="1" indent="-285750">
                  <a:buClr>
                    <a:srgbClr val="DD4814"/>
                  </a:buClr>
                  <a:buFont typeface="Arial" pitchFamily="34" charset="0"/>
                  <a:buChar char="•"/>
                </a:pPr>
                <a:endParaRPr lang="fr-BE" dirty="0">
                  <a:solidFill>
                    <a:srgbClr val="004953"/>
                  </a:solidFill>
                  <a:latin typeface="Cambria Math"/>
                </a:endParaRPr>
              </a:p>
              <a:p>
                <a:pPr marL="742950" lvl="1" indent="-285750">
                  <a:buClr>
                    <a:srgbClr val="DD4814"/>
                  </a:buClr>
                  <a:buFont typeface="Wingdings" pitchFamily="2" charset="2"/>
                  <a:buChar char="ü"/>
                </a:pP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Extrapolation de </a:t>
                </a:r>
                <a:r>
                  <a:rPr lang="fr-BE" dirty="0" err="1">
                    <a:solidFill>
                      <a:srgbClr val="004953"/>
                    </a:solidFill>
                    <a:latin typeface="Cambria Math"/>
                  </a:rPr>
                  <a:t>Nhs</a:t>
                </a: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 =&gt; </a:t>
                </a:r>
                <a:r>
                  <a:rPr lang="fr-BE" dirty="0" err="1">
                    <a:solidFill>
                      <a:srgbClr val="004953"/>
                    </a:solidFill>
                    <a:latin typeface="Cambria Math"/>
                  </a:rPr>
                  <a:t>Pv</a:t>
                </a:r>
                <a:r>
                  <a:rPr lang="fr-BE" dirty="0">
                    <a:solidFill>
                      <a:srgbClr val="004953"/>
                    </a:solidFill>
                    <a:latin typeface="Cambria Math"/>
                  </a:rPr>
                  <a:t> = </a:t>
                </a:r>
                <a:r>
                  <a:rPr lang="fr-BE" dirty="0" err="1">
                    <a:solidFill>
                      <a:srgbClr val="004953"/>
                    </a:solidFill>
                    <a:latin typeface="Cambria Math"/>
                  </a:rPr>
                  <a:t>Cste</a:t>
                </a:r>
                <a:endParaRPr lang="fr-BE" dirty="0">
                  <a:solidFill>
                    <a:srgbClr val="004953"/>
                  </a:solidFill>
                  <a:latin typeface="Cambria Math"/>
                </a:endParaRPr>
              </a:p>
              <a:p>
                <a:pPr lvl="2">
                  <a:buClr>
                    <a:srgbClr val="DD4814"/>
                  </a:buClr>
                </a:pPr>
                <a:endParaRPr lang="fr-FR" dirty="0">
                  <a:solidFill>
                    <a:srgbClr val="004953"/>
                  </a:solidFill>
                </a:endParaRPr>
              </a:p>
              <a:p>
                <a:pPr marL="1200150" lvl="2" indent="-285750">
                  <a:buClr>
                    <a:srgbClr val="DD4814"/>
                  </a:buClr>
                  <a:buFont typeface="Wingdings" pitchFamily="2" charset="2"/>
                  <a:buChar char="ü"/>
                </a:pPr>
                <a:endParaRPr lang="fr-FR" dirty="0">
                  <a:solidFill>
                    <a:srgbClr val="004953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4A9BB9-6206-4810-B926-42727EF807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254" y="1062385"/>
                <a:ext cx="6272050" cy="3693896"/>
              </a:xfrm>
              <a:prstGeom prst="rect">
                <a:avLst/>
              </a:prstGeom>
              <a:blipFill>
                <a:blip r:embed="rId5"/>
                <a:stretch>
                  <a:fillRect l="-583" t="-99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232A7C79-269C-42C5-B897-B9BC14275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70"/>
          <a:stretch/>
        </p:blipFill>
        <p:spPr bwMode="auto">
          <a:xfrm>
            <a:off x="1901853" y="4212103"/>
            <a:ext cx="3816000" cy="225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9ACE57-0D71-4921-9EA7-18FDF6C12EE9}"/>
              </a:ext>
            </a:extLst>
          </p:cNvPr>
          <p:cNvSpPr/>
          <p:nvPr/>
        </p:nvSpPr>
        <p:spPr>
          <a:xfrm>
            <a:off x="6941989" y="4374754"/>
            <a:ext cx="28803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8440607E-2843-4D57-9469-36975D79A9B3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6BE72D-6B01-45D4-B082-5B0899EC3879}"/>
              </a:ext>
            </a:extLst>
          </p:cNvPr>
          <p:cNvSpPr/>
          <p:nvPr/>
        </p:nvSpPr>
        <p:spPr>
          <a:xfrm>
            <a:off x="9655891" y="515287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rgbClr val="004953"/>
                </a:solidFill>
                <a:latin typeface="Cambria Math"/>
              </a:rPr>
              <a:t>375L</a:t>
            </a:r>
            <a:endParaRPr lang="fr-BE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775CD5-8008-4A3F-969E-FDC36D94848A}"/>
              </a:ext>
            </a:extLst>
          </p:cNvPr>
          <p:cNvSpPr/>
          <p:nvPr/>
        </p:nvSpPr>
        <p:spPr>
          <a:xfrm>
            <a:off x="8825625" y="4857377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rgbClr val="004953"/>
                </a:solidFill>
                <a:latin typeface="Cambria Math"/>
              </a:rPr>
              <a:t>70L</a:t>
            </a:r>
            <a:endParaRPr lang="fr-BE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39DC7C-EBCE-4A89-A308-89C49D6A37D4}"/>
              </a:ext>
            </a:extLst>
          </p:cNvPr>
          <p:cNvSpPr/>
          <p:nvPr/>
        </p:nvSpPr>
        <p:spPr>
          <a:xfrm>
            <a:off x="8184559" y="4520490"/>
            <a:ext cx="740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>
                <a:solidFill>
                  <a:srgbClr val="004953"/>
                </a:solidFill>
                <a:latin typeface="Cambria Math"/>
              </a:rPr>
              <a:t>12,5L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68134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Applications on other geometry / liquid-solid system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Picture 3" descr="C:\Users\Seb\Desktop\CuveAn.tif">
            <a:extLst>
              <a:ext uri="{FF2B5EF4-FFF2-40B4-BE49-F238E27FC236}">
                <a16:creationId xmlns:a16="http://schemas.microsoft.com/office/drawing/2014/main" id="{4E97CAC5-A0D5-4D03-9892-40ED89684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031" y="3156609"/>
            <a:ext cx="1476795" cy="24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Seb\Desktop\30RPM-Axial.JPG">
            <a:extLst>
              <a:ext uri="{FF2B5EF4-FFF2-40B4-BE49-F238E27FC236}">
                <a16:creationId xmlns:a16="http://schemas.microsoft.com/office/drawing/2014/main" id="{C0AD2744-05AC-4F8D-B978-5E99D380C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30" y="2886108"/>
            <a:ext cx="1857390" cy="25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Users\Seb\Desktop\FractionVol.png">
            <a:extLst>
              <a:ext uri="{FF2B5EF4-FFF2-40B4-BE49-F238E27FC236}">
                <a16:creationId xmlns:a16="http://schemas.microsoft.com/office/drawing/2014/main" id="{983D61E9-FCDB-42CE-8E21-7672F361B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826" y="3156609"/>
            <a:ext cx="1977904" cy="22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A36A77-8BAF-40B7-BAFB-88290D2C5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155" y="3648109"/>
            <a:ext cx="5702300" cy="2677612"/>
          </a:xfrm>
          <a:prstGeom prst="rect">
            <a:avLst/>
          </a:prstGeom>
        </p:spPr>
      </p:pic>
      <p:sp>
        <p:nvSpPr>
          <p:cNvPr id="16" name="Rectangle à coins arrondis 2">
            <a:extLst>
              <a:ext uri="{FF2B5EF4-FFF2-40B4-BE49-F238E27FC236}">
                <a16:creationId xmlns:a16="http://schemas.microsoft.com/office/drawing/2014/main" id="{2F4436BC-7996-4F89-8548-2E07788DBB38}"/>
              </a:ext>
            </a:extLst>
          </p:cNvPr>
          <p:cNvSpPr/>
          <p:nvPr/>
        </p:nvSpPr>
        <p:spPr>
          <a:xfrm>
            <a:off x="7348428" y="1843614"/>
            <a:ext cx="3836550" cy="486905"/>
          </a:xfrm>
          <a:prstGeom prst="roundRect">
            <a:avLst/>
          </a:prstGeom>
          <a:gradFill flip="none" rotWithShape="1">
            <a:gsLst>
              <a:gs pos="417">
                <a:srgbClr val="007382"/>
              </a:gs>
              <a:gs pos="100000">
                <a:schemeClr val="bg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Same</a:t>
            </a:r>
            <a:r>
              <a:rPr lang="fr-B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System on </a:t>
            </a:r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different</a:t>
            </a:r>
            <a:r>
              <a:rPr lang="fr-B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geometries</a:t>
            </a:r>
            <a:endParaRPr lang="fr-BE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381E0FD-98B7-4D9F-A6C3-3048CF650C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42" y="1607238"/>
            <a:ext cx="4676037" cy="1926503"/>
          </a:xfrm>
          <a:prstGeom prst="rect">
            <a:avLst/>
          </a:prstGeom>
        </p:spPr>
      </p:pic>
      <p:sp>
        <p:nvSpPr>
          <p:cNvPr id="21" name="Rectangle à coins arrondis 2">
            <a:extLst>
              <a:ext uri="{FF2B5EF4-FFF2-40B4-BE49-F238E27FC236}">
                <a16:creationId xmlns:a16="http://schemas.microsoft.com/office/drawing/2014/main" id="{F91BAC51-FE13-4303-8A44-9DFFC5839234}"/>
              </a:ext>
            </a:extLst>
          </p:cNvPr>
          <p:cNvSpPr/>
          <p:nvPr/>
        </p:nvSpPr>
        <p:spPr>
          <a:xfrm>
            <a:off x="564343" y="1018678"/>
            <a:ext cx="5271924" cy="486905"/>
          </a:xfrm>
          <a:prstGeom prst="roundRect">
            <a:avLst/>
          </a:prstGeom>
          <a:gradFill flip="none" rotWithShape="1">
            <a:gsLst>
              <a:gs pos="417">
                <a:srgbClr val="007382"/>
              </a:gs>
              <a:gs pos="100000">
                <a:schemeClr val="bg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Defining</a:t>
            </a:r>
            <a:r>
              <a:rPr lang="fr-B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placebo to </a:t>
            </a:r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mimic</a:t>
            </a:r>
            <a:r>
              <a:rPr lang="fr-B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worst</a:t>
            </a:r>
            <a:r>
              <a:rPr lang="fr-B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fr-BE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solid-liquid</a:t>
            </a:r>
            <a:r>
              <a:rPr lang="fr-BE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vaccines</a:t>
            </a:r>
          </a:p>
        </p:txBody>
      </p:sp>
      <p:sp>
        <p:nvSpPr>
          <p:cNvPr id="13" name="Espace réservé du numéro de diapositive 3">
            <a:extLst>
              <a:ext uri="{FF2B5EF4-FFF2-40B4-BE49-F238E27FC236}">
                <a16:creationId xmlns:a16="http://schemas.microsoft.com/office/drawing/2014/main" id="{828FFC8B-7037-4397-B737-6B2F1B8F49E3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13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86160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grpSp>
        <p:nvGrpSpPr>
          <p:cNvPr id="3" name="Groupe 9">
            <a:extLst>
              <a:ext uri="{FF2B5EF4-FFF2-40B4-BE49-F238E27FC236}">
                <a16:creationId xmlns:a16="http://schemas.microsoft.com/office/drawing/2014/main" id="{D4367BB7-94A8-6199-7D2B-2B8BF55923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9193" y="1790461"/>
            <a:ext cx="3930881" cy="1618167"/>
            <a:chOff x="1225064" y="1158874"/>
            <a:chExt cx="5870705" cy="241592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D30C769-596A-926F-2ED1-11BF5B3E3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3509" y="1158874"/>
              <a:ext cx="2842260" cy="2415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e 23">
              <a:extLst>
                <a:ext uri="{FF2B5EF4-FFF2-40B4-BE49-F238E27FC236}">
                  <a16:creationId xmlns:a16="http://schemas.microsoft.com/office/drawing/2014/main" id="{EB21F16E-9DE3-BAEA-16CD-6378D0082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5064" y="1926926"/>
              <a:ext cx="2173394" cy="1299421"/>
              <a:chOff x="782717" y="1822833"/>
              <a:chExt cx="2173394" cy="1299421"/>
            </a:xfrm>
          </p:grpSpPr>
          <p:pic>
            <p:nvPicPr>
              <p:cNvPr id="10" name="Image 24">
                <a:extLst>
                  <a:ext uri="{FF2B5EF4-FFF2-40B4-BE49-F238E27FC236}">
                    <a16:creationId xmlns:a16="http://schemas.microsoft.com/office/drawing/2014/main" id="{D64AFAB2-AB8D-D86D-2AE6-45735482D4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717" y="1862772"/>
                <a:ext cx="1046083" cy="629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Image 25">
                <a:extLst>
                  <a:ext uri="{FF2B5EF4-FFF2-40B4-BE49-F238E27FC236}">
                    <a16:creationId xmlns:a16="http://schemas.microsoft.com/office/drawing/2014/main" id="{A768D8BE-4779-BC8F-8864-27416DC37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2717" y="2492856"/>
                <a:ext cx="1046083" cy="629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Image 26">
                <a:extLst>
                  <a:ext uri="{FF2B5EF4-FFF2-40B4-BE49-F238E27FC236}">
                    <a16:creationId xmlns:a16="http://schemas.microsoft.com/office/drawing/2014/main" id="{203DA662-DFF9-4B43-823B-FD377DFB7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0028" y="1822833"/>
                <a:ext cx="1046083" cy="629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Image 27">
                <a:extLst>
                  <a:ext uri="{FF2B5EF4-FFF2-40B4-BE49-F238E27FC236}">
                    <a16:creationId xmlns:a16="http://schemas.microsoft.com/office/drawing/2014/main" id="{9B86DECA-D15D-233E-B824-6B43031F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1626" y="2492170"/>
                <a:ext cx="1046083" cy="6293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D8C0EE-3074-4E92-6B1D-D75B5FF321A4}"/>
                </a:ext>
              </a:extLst>
            </p:cNvPr>
            <p:cNvSpPr/>
            <p:nvPr/>
          </p:nvSpPr>
          <p:spPr>
            <a:xfrm>
              <a:off x="3003461" y="2214210"/>
              <a:ext cx="217888" cy="1257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595D64B9-8B0A-CF0B-0CED-6C1304BF9587}"/>
                </a:ext>
              </a:extLst>
            </p:cNvPr>
            <p:cNvCxnSpPr/>
            <p:nvPr/>
          </p:nvCxnSpPr>
          <p:spPr>
            <a:xfrm flipV="1">
              <a:off x="3221349" y="1158874"/>
              <a:ext cx="1032668" cy="105533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46F8EB3-1453-E19E-0C28-DD27D8802AC0}"/>
                </a:ext>
              </a:extLst>
            </p:cNvPr>
            <p:cNvCxnSpPr/>
            <p:nvPr/>
          </p:nvCxnSpPr>
          <p:spPr>
            <a:xfrm>
              <a:off x="3221349" y="2339991"/>
              <a:ext cx="1032668" cy="12348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">
            <a:extLst>
              <a:ext uri="{FF2B5EF4-FFF2-40B4-BE49-F238E27FC236}">
                <a16:creationId xmlns:a16="http://schemas.microsoft.com/office/drawing/2014/main" id="{43B9C6EE-A6CF-5DA5-50CA-E7EBC772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886" y="1357428"/>
            <a:ext cx="2932204" cy="20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39626">
            <a:extLst>
              <a:ext uri="{FF2B5EF4-FFF2-40B4-BE49-F238E27FC236}">
                <a16:creationId xmlns:a16="http://schemas.microsoft.com/office/drawing/2014/main" id="{D5F604F0-6592-76EE-AA2A-A2FAE9C60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997" y="3601049"/>
            <a:ext cx="24096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2400" b="1" u="sng" dirty="0">
                <a:latin typeface="Source Sans Pro" panose="020B0604020202020204" charset="0"/>
                <a:cs typeface="Times New Roman" panose="02020603050405020304" pitchFamily="18" charset="0"/>
              </a:rPr>
              <a:t>2D </a:t>
            </a:r>
            <a:r>
              <a:rPr lang="fr-BE" altLang="en-US" sz="2400" b="1" u="sng" dirty="0" err="1">
                <a:latin typeface="Source Sans Pro" panose="020B0604020202020204" charset="0"/>
                <a:cs typeface="Times New Roman" panose="02020603050405020304" pitchFamily="18" charset="0"/>
              </a:rPr>
              <a:t>static</a:t>
            </a:r>
            <a:r>
              <a:rPr lang="fr-BE" altLang="en-US" sz="2400" b="1" u="sng" dirty="0">
                <a:latin typeface="Source Sans Pro" panose="020B0604020202020204" charset="0"/>
                <a:cs typeface="Times New Roman" panose="02020603050405020304" pitchFamily="18" charset="0"/>
              </a:rPr>
              <a:t> culture</a:t>
            </a:r>
            <a:endParaRPr lang="en-US" altLang="en-US" sz="2400" u="sng" dirty="0">
              <a:latin typeface="Source Sans Pro" panose="020B0604020202020204" charset="0"/>
            </a:endParaRPr>
          </a:p>
        </p:txBody>
      </p:sp>
      <p:sp>
        <p:nvSpPr>
          <p:cNvPr id="16" name="ZoneTexte 127">
            <a:extLst>
              <a:ext uri="{FF2B5EF4-FFF2-40B4-BE49-F238E27FC236}">
                <a16:creationId xmlns:a16="http://schemas.microsoft.com/office/drawing/2014/main" id="{42974FDA-55F5-6A85-3D91-05A33E985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485" y="4285488"/>
            <a:ext cx="542450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en-US" sz="2000" dirty="0" err="1">
                <a:latin typeface="Source Sans Pro" panose="020B0604020202020204" charset="0"/>
              </a:rPr>
              <a:t>CSMs</a:t>
            </a:r>
            <a:r>
              <a:rPr lang="fr-FR" altLang="en-US" sz="2000" dirty="0">
                <a:latin typeface="Source Sans Pro" panose="020B0604020202020204" charset="0"/>
              </a:rPr>
              <a:t> </a:t>
            </a:r>
            <a:r>
              <a:rPr lang="fr-FR" altLang="en-US" sz="2000" dirty="0" err="1">
                <a:latin typeface="Source Sans Pro" panose="020B0604020202020204" charset="0"/>
              </a:rPr>
              <a:t>attached</a:t>
            </a:r>
            <a:r>
              <a:rPr lang="fr-FR" altLang="en-US" sz="2000" dirty="0">
                <a:latin typeface="Source Sans Pro" panose="020B0604020202020204" charset="0"/>
              </a:rPr>
              <a:t> on the </a:t>
            </a:r>
            <a:r>
              <a:rPr lang="fr-FR" altLang="en-US" sz="2000" dirty="0" err="1">
                <a:latin typeface="Source Sans Pro" panose="020B0604020202020204" charset="0"/>
              </a:rPr>
              <a:t>bottom</a:t>
            </a:r>
            <a:r>
              <a:rPr lang="fr-FR" altLang="en-US" sz="2000" dirty="0">
                <a:latin typeface="Source Sans Pro" panose="020B0604020202020204" charset="0"/>
              </a:rPr>
              <a:t> surface of T=</a:t>
            </a:r>
            <a:r>
              <a:rPr lang="fr-FR" altLang="en-US" sz="2000" dirty="0" err="1">
                <a:latin typeface="Source Sans Pro" panose="020B0604020202020204" charset="0"/>
              </a:rPr>
              <a:t>flasks</a:t>
            </a:r>
            <a:endParaRPr lang="fr-FR" altLang="en-US" sz="2000" dirty="0">
              <a:latin typeface="Source Sans Pro" panose="020B060402020202020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fr-FR" altLang="en-US" sz="2000" b="1" dirty="0">
                <a:solidFill>
                  <a:srgbClr val="FF0000"/>
                </a:solidFill>
                <a:latin typeface="Source Sans Pro" panose="020B0604020202020204" charset="0"/>
              </a:rPr>
              <a:t>-</a:t>
            </a:r>
            <a:r>
              <a:rPr lang="fr-FR" altLang="en-US" sz="2000" dirty="0">
                <a:latin typeface="Source Sans Pro" panose="020B0604020202020204" charset="0"/>
              </a:rPr>
              <a:t> </a:t>
            </a:r>
            <a:r>
              <a:rPr lang="fr-FR" altLang="en-US" sz="2000" dirty="0" err="1">
                <a:latin typeface="Source Sans Pro" panose="020B0604020202020204" charset="0"/>
              </a:rPr>
              <a:t>Low</a:t>
            </a:r>
            <a:r>
              <a:rPr lang="fr-FR" altLang="en-US" sz="2000" dirty="0">
                <a:latin typeface="Source Sans Pro" panose="020B0604020202020204" charset="0"/>
              </a:rPr>
              <a:t> ratio S/V</a:t>
            </a:r>
          </a:p>
          <a:p>
            <a:pPr eaLnBrk="1" hangingPunct="1">
              <a:spcAft>
                <a:spcPts val="600"/>
              </a:spcAft>
            </a:pPr>
            <a:r>
              <a:rPr lang="fr-FR" altLang="en-US" sz="2000" b="1" dirty="0">
                <a:solidFill>
                  <a:srgbClr val="FF0000"/>
                </a:solidFill>
                <a:latin typeface="Source Sans Pro" panose="020B0604020202020204" charset="0"/>
              </a:rPr>
              <a:t>-</a:t>
            </a:r>
            <a:r>
              <a:rPr lang="fr-FR" altLang="en-US" sz="2000" dirty="0">
                <a:latin typeface="Source Sans Pro" panose="020B0604020202020204" charset="0"/>
              </a:rPr>
              <a:t> No automation/control</a:t>
            </a:r>
            <a:endParaRPr lang="fr-FR" altLang="en-US" sz="2000" b="1" dirty="0">
              <a:solidFill>
                <a:srgbClr val="33CCFF"/>
              </a:solidFill>
              <a:latin typeface="Source Sans Pro" panose="020B060402020202020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fr-FR" altLang="en-US" sz="2000" b="1" dirty="0">
                <a:solidFill>
                  <a:srgbClr val="FF0000"/>
                </a:solidFill>
                <a:latin typeface="Source Sans Pro" panose="020B0604020202020204" charset="0"/>
              </a:rPr>
              <a:t>- </a:t>
            </a:r>
            <a:r>
              <a:rPr lang="fr-FR" altLang="en-US" sz="2000" dirty="0">
                <a:latin typeface="Source Sans Pro" panose="020B0604020202020204" charset="0"/>
              </a:rPr>
              <a:t>High </a:t>
            </a:r>
            <a:r>
              <a:rPr lang="fr-FR" altLang="en-US" sz="2000" dirty="0" err="1">
                <a:latin typeface="Source Sans Pro" panose="020B0604020202020204" charset="0"/>
              </a:rPr>
              <a:t>operational</a:t>
            </a:r>
            <a:r>
              <a:rPr lang="fr-FR" altLang="en-US" sz="2000" dirty="0">
                <a:latin typeface="Source Sans Pro" panose="020B0604020202020204" charset="0"/>
              </a:rPr>
              <a:t> </a:t>
            </a:r>
            <a:r>
              <a:rPr lang="fr-FR" altLang="en-US" sz="2000" dirty="0" err="1">
                <a:latin typeface="Source Sans Pro" panose="020B0604020202020204" charset="0"/>
              </a:rPr>
              <a:t>costs</a:t>
            </a:r>
            <a:endParaRPr lang="en-US" altLang="en-US" sz="2000" dirty="0">
              <a:latin typeface="Source Sans Pro" panose="020B0604020202020204" charset="0"/>
            </a:endParaRPr>
          </a:p>
          <a:p>
            <a:pPr eaLnBrk="1" hangingPunct="1"/>
            <a:endParaRPr lang="en-US" altLang="en-US" sz="2000" b="1" dirty="0">
              <a:solidFill>
                <a:srgbClr val="33CCFF"/>
              </a:solidFill>
              <a:latin typeface="Source Sans Pro" panose="020B0604020202020204" charset="0"/>
            </a:endParaRPr>
          </a:p>
          <a:p>
            <a:pPr eaLnBrk="1" hangingPunct="1"/>
            <a:endParaRPr lang="en-US" altLang="en-US" sz="2000" dirty="0">
              <a:latin typeface="Source Sans Pro" panose="020B0604020202020204" charset="0"/>
            </a:endParaRPr>
          </a:p>
          <a:p>
            <a:pPr eaLnBrk="1" hangingPunct="1"/>
            <a:endParaRPr lang="en-US" altLang="en-US" sz="2000" dirty="0">
              <a:latin typeface="Source Sans Pro" panose="020B0604020202020204" charset="0"/>
            </a:endParaRPr>
          </a:p>
        </p:txBody>
      </p:sp>
      <p:sp>
        <p:nvSpPr>
          <p:cNvPr id="17" name="Rectangle 124">
            <a:extLst>
              <a:ext uri="{FF2B5EF4-FFF2-40B4-BE49-F238E27FC236}">
                <a16:creationId xmlns:a16="http://schemas.microsoft.com/office/drawing/2014/main" id="{AE92D596-4556-05D7-93F4-5CD3B4DFA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499" y="3601049"/>
            <a:ext cx="28135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BE" altLang="en-US" sz="2400" b="1" u="sng" dirty="0">
                <a:latin typeface="Source Sans Pro" panose="020B0604020202020204" charset="0"/>
                <a:cs typeface="Times New Roman" panose="02020603050405020304" pitchFamily="18" charset="0"/>
              </a:rPr>
              <a:t>3D </a:t>
            </a:r>
            <a:r>
              <a:rPr lang="fr-BE" altLang="en-US" sz="2400" b="1" u="sng" dirty="0" err="1">
                <a:latin typeface="Source Sans Pro" panose="020B0604020202020204" charset="0"/>
                <a:cs typeface="Times New Roman" panose="02020603050405020304" pitchFamily="18" charset="0"/>
              </a:rPr>
              <a:t>dynamic</a:t>
            </a:r>
            <a:r>
              <a:rPr lang="fr-BE" altLang="en-US" sz="2400" b="1" u="sng" dirty="0">
                <a:latin typeface="Source Sans Pro" panose="020B0604020202020204" charset="0"/>
                <a:cs typeface="Times New Roman" panose="02020603050405020304" pitchFamily="18" charset="0"/>
              </a:rPr>
              <a:t> culture</a:t>
            </a:r>
            <a:endParaRPr lang="en-US" altLang="en-US" sz="2400" u="sng" dirty="0">
              <a:latin typeface="Source Sans Pro" panose="020B0604020202020204" charset="0"/>
            </a:endParaRPr>
          </a:p>
        </p:txBody>
      </p:sp>
      <p:sp>
        <p:nvSpPr>
          <p:cNvPr id="18" name="ZoneTexte 128">
            <a:extLst>
              <a:ext uri="{FF2B5EF4-FFF2-40B4-BE49-F238E27FC236}">
                <a16:creationId xmlns:a16="http://schemas.microsoft.com/office/drawing/2014/main" id="{B162C736-B2E9-264B-11B7-9FDEDBC2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7606" y="4308806"/>
            <a:ext cx="578881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fr-FR" altLang="en-US" sz="2000" dirty="0" err="1">
                <a:latin typeface="Source Sans Pro" panose="020B0604020202020204" charset="0"/>
              </a:rPr>
              <a:t>MSCs</a:t>
            </a:r>
            <a:r>
              <a:rPr lang="fr-FR" altLang="en-US" sz="2000" dirty="0">
                <a:latin typeface="Source Sans Pro" panose="020B0604020202020204" charset="0"/>
              </a:rPr>
              <a:t> </a:t>
            </a:r>
            <a:r>
              <a:rPr lang="fr-FR" altLang="en-US" sz="2000" dirty="0" err="1">
                <a:latin typeface="Source Sans Pro" panose="020B0604020202020204" charset="0"/>
              </a:rPr>
              <a:t>attached</a:t>
            </a:r>
            <a:r>
              <a:rPr lang="fr-FR" altLang="en-US" sz="2000" dirty="0">
                <a:latin typeface="Source Sans Pro" panose="020B0604020202020204" charset="0"/>
              </a:rPr>
              <a:t> on </a:t>
            </a:r>
            <a:r>
              <a:rPr lang="fr-FR" altLang="en-US" sz="2000" dirty="0" err="1">
                <a:latin typeface="Source Sans Pro" panose="020B0604020202020204" charset="0"/>
              </a:rPr>
              <a:t>microcarriers</a:t>
            </a:r>
            <a:r>
              <a:rPr lang="fr-FR" altLang="en-US" sz="2000" dirty="0">
                <a:latin typeface="Source Sans Pro" panose="020B0604020202020204" charset="0"/>
              </a:rPr>
              <a:t> in suspension in STR</a:t>
            </a:r>
          </a:p>
          <a:p>
            <a:pPr eaLnBrk="1" hangingPunct="1">
              <a:spcAft>
                <a:spcPts val="600"/>
              </a:spcAft>
            </a:pPr>
            <a:r>
              <a:rPr lang="fr-FR" altLang="en-US" sz="2000" b="1" dirty="0">
                <a:solidFill>
                  <a:srgbClr val="00B050"/>
                </a:solidFill>
                <a:latin typeface="Source Sans Pro" panose="020B0604020202020204" charset="0"/>
              </a:rPr>
              <a:t>+</a:t>
            </a:r>
            <a:r>
              <a:rPr lang="fr-FR" altLang="en-US" sz="2000" dirty="0">
                <a:latin typeface="Source Sans Pro" panose="020B0604020202020204" charset="0"/>
              </a:rPr>
              <a:t> High ratio S/V</a:t>
            </a:r>
          </a:p>
          <a:p>
            <a:pPr eaLnBrk="1" hangingPunct="1">
              <a:spcAft>
                <a:spcPts val="600"/>
              </a:spcAft>
            </a:pPr>
            <a:r>
              <a:rPr lang="fr-FR" altLang="en-US" sz="2000" b="1" dirty="0">
                <a:solidFill>
                  <a:srgbClr val="00B050"/>
                </a:solidFill>
                <a:latin typeface="Source Sans Pro" panose="020B0604020202020204" charset="0"/>
              </a:rPr>
              <a:t>+</a:t>
            </a:r>
            <a:r>
              <a:rPr lang="fr-FR" altLang="en-US" sz="2000" dirty="0">
                <a:latin typeface="Source Sans Pro" panose="020B0604020202020204" charset="0"/>
              </a:rPr>
              <a:t> Automation/control possible =&gt; </a:t>
            </a:r>
            <a:r>
              <a:rPr lang="fr-FR" altLang="en-US" sz="2000" b="1" dirty="0">
                <a:solidFill>
                  <a:srgbClr val="33CCFF"/>
                </a:solidFill>
                <a:latin typeface="Source Sans Pro" panose="020B0604020202020204" charset="0"/>
              </a:rPr>
              <a:t>How ?</a:t>
            </a:r>
          </a:p>
          <a:p>
            <a:pPr eaLnBrk="1" hangingPunct="1">
              <a:spcAft>
                <a:spcPts val="600"/>
              </a:spcAft>
            </a:pPr>
            <a:r>
              <a:rPr lang="fr-FR" altLang="en-US" sz="2000" b="1" dirty="0">
                <a:solidFill>
                  <a:srgbClr val="FF0000"/>
                </a:solidFill>
                <a:latin typeface="Source Sans Pro" panose="020B0604020202020204" charset="0"/>
              </a:rPr>
              <a:t>- </a:t>
            </a:r>
            <a:r>
              <a:rPr lang="fr-FR" altLang="en-US" sz="2000" dirty="0" err="1">
                <a:latin typeface="Source Sans Pro" panose="020B0604020202020204" charset="0"/>
              </a:rPr>
              <a:t>Quality</a:t>
            </a:r>
            <a:r>
              <a:rPr lang="fr-FR" altLang="en-US" sz="2000" dirty="0">
                <a:latin typeface="Source Sans Pro" panose="020B0604020202020204" charset="0"/>
              </a:rPr>
              <a:t>/</a:t>
            </a:r>
            <a:r>
              <a:rPr lang="fr-FR" altLang="en-US" sz="2000" dirty="0" err="1">
                <a:latin typeface="Source Sans Pro" panose="020B0604020202020204" charset="0"/>
              </a:rPr>
              <a:t>Detachment</a:t>
            </a:r>
            <a:r>
              <a:rPr lang="fr-FR" altLang="en-US" sz="2000" dirty="0">
                <a:latin typeface="Source Sans Pro" panose="020B0604020202020204" charset="0"/>
              </a:rPr>
              <a:t> issue (</a:t>
            </a:r>
            <a:r>
              <a:rPr lang="fr-FR" altLang="en-US" sz="2000" b="1" dirty="0" err="1">
                <a:solidFill>
                  <a:srgbClr val="33CCFF"/>
                </a:solidFill>
                <a:latin typeface="Source Sans Pro" panose="020B0604020202020204" charset="0"/>
              </a:rPr>
              <a:t>Cell</a:t>
            </a:r>
            <a:r>
              <a:rPr lang="fr-FR" altLang="en-US" sz="2000" b="1" dirty="0">
                <a:solidFill>
                  <a:srgbClr val="33CCFF"/>
                </a:solidFill>
                <a:latin typeface="Source Sans Pro" panose="020B0604020202020204" charset="0"/>
              </a:rPr>
              <a:t> = Product</a:t>
            </a:r>
            <a:r>
              <a:rPr lang="fr-FR" altLang="en-US" sz="2000" dirty="0">
                <a:latin typeface="Source Sans Pro" panose="020B0604020202020204" charset="0"/>
              </a:rPr>
              <a:t>)</a:t>
            </a:r>
            <a:endParaRPr lang="en-US" altLang="en-US" sz="2000" dirty="0">
              <a:latin typeface="Source Sans Pro" panose="020B0604020202020204" charset="0"/>
            </a:endParaRPr>
          </a:p>
          <a:p>
            <a:pPr eaLnBrk="1" hangingPunct="1"/>
            <a:r>
              <a:rPr lang="fr-FR" altLang="en-US" sz="2000" b="1" dirty="0">
                <a:solidFill>
                  <a:srgbClr val="FF0000"/>
                </a:solidFill>
                <a:latin typeface="Source Sans Pro" panose="020B0604020202020204" charset="0"/>
              </a:rPr>
              <a:t>- </a:t>
            </a:r>
            <a:r>
              <a:rPr lang="fr-FR" altLang="en-US" sz="2000" dirty="0" err="1">
                <a:latin typeface="Source Sans Pro" panose="020B0604020202020204" charset="0"/>
              </a:rPr>
              <a:t>Mechanical</a:t>
            </a:r>
            <a:r>
              <a:rPr lang="fr-FR" altLang="en-US" sz="2000" dirty="0">
                <a:latin typeface="Source Sans Pro" panose="020B0604020202020204" charset="0"/>
              </a:rPr>
              <a:t> stress =&gt; </a:t>
            </a:r>
            <a:r>
              <a:rPr lang="fr-FR" altLang="en-US" sz="2000" b="1" dirty="0">
                <a:solidFill>
                  <a:srgbClr val="33CCFF"/>
                </a:solidFill>
                <a:latin typeface="Source Sans Pro" panose="020B0604020202020204" charset="0"/>
              </a:rPr>
              <a:t>Damage to </a:t>
            </a:r>
            <a:r>
              <a:rPr lang="fr-FR" altLang="en-US" sz="2000" b="1" dirty="0" err="1">
                <a:solidFill>
                  <a:srgbClr val="33CCFF"/>
                </a:solidFill>
                <a:latin typeface="Source Sans Pro" panose="020B0604020202020204" charset="0"/>
              </a:rPr>
              <a:t>cells</a:t>
            </a:r>
            <a:r>
              <a:rPr lang="fr-FR" altLang="en-US" sz="2000" b="1" dirty="0">
                <a:solidFill>
                  <a:srgbClr val="33CCFF"/>
                </a:solidFill>
                <a:latin typeface="Source Sans Pro" panose="020B0604020202020204" charset="0"/>
              </a:rPr>
              <a:t> ?</a:t>
            </a:r>
            <a:endParaRPr lang="en-US" altLang="en-US" sz="2000" b="1" dirty="0">
              <a:solidFill>
                <a:srgbClr val="33CCFF"/>
              </a:solidFill>
              <a:latin typeface="Source Sans Pro" panose="020B0604020202020204" charset="0"/>
            </a:endParaRPr>
          </a:p>
          <a:p>
            <a:pPr eaLnBrk="1" hangingPunct="1"/>
            <a:endParaRPr lang="en-US" altLang="en-US" sz="2000" b="1" dirty="0">
              <a:solidFill>
                <a:srgbClr val="33CCFF"/>
              </a:solidFill>
              <a:latin typeface="Source Sans Pro" panose="020B0604020202020204" charset="0"/>
            </a:endParaRPr>
          </a:p>
          <a:p>
            <a:pPr eaLnBrk="1" hangingPunct="1"/>
            <a:endParaRPr lang="en-US" altLang="en-US" sz="2000" dirty="0">
              <a:latin typeface="Source Sans Pro" panose="020B0604020202020204" charset="0"/>
            </a:endParaRPr>
          </a:p>
          <a:p>
            <a:pPr eaLnBrk="1" hangingPunct="1"/>
            <a:endParaRPr lang="en-US" altLang="en-US" sz="2000" dirty="0">
              <a:latin typeface="Source Sans Pro" panose="020B0604020202020204" charset="0"/>
            </a:endParaRPr>
          </a:p>
        </p:txBody>
      </p:sp>
      <p:sp>
        <p:nvSpPr>
          <p:cNvPr id="19" name="Chevron 58">
            <a:extLst>
              <a:ext uri="{FF2B5EF4-FFF2-40B4-BE49-F238E27FC236}">
                <a16:creationId xmlns:a16="http://schemas.microsoft.com/office/drawing/2014/main" id="{8828E072-8DF5-C9BE-4C04-B9849E524E05}"/>
              </a:ext>
            </a:extLst>
          </p:cNvPr>
          <p:cNvSpPr/>
          <p:nvPr/>
        </p:nvSpPr>
        <p:spPr>
          <a:xfrm>
            <a:off x="6155713" y="1839605"/>
            <a:ext cx="782198" cy="1773716"/>
          </a:xfrm>
          <a:prstGeom prst="chevron">
            <a:avLst/>
          </a:prstGeom>
          <a:solidFill>
            <a:srgbClr val="0070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  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74305B-9522-0C87-BE76-0D8FA1312EF2}"/>
              </a:ext>
            </a:extLst>
          </p:cNvPr>
          <p:cNvSpPr/>
          <p:nvPr/>
        </p:nvSpPr>
        <p:spPr>
          <a:xfrm>
            <a:off x="447485" y="906493"/>
            <a:ext cx="11413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Context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Improving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expansion of stem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cells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microcarriers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stirred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tank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reactors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276102AC-9244-4B21-AB52-271256BC2F71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14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579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7F78CBD-3D7F-87D4-B4D0-6EA49F55770C}"/>
              </a:ext>
            </a:extLst>
          </p:cNvPr>
          <p:cNvSpPr txBox="1"/>
          <p:nvPr/>
        </p:nvSpPr>
        <p:spPr>
          <a:xfrm>
            <a:off x="4833155" y="1561658"/>
            <a:ext cx="710118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latin typeface="Source Sans Pro" panose="020B0604020202020204" charset="0"/>
                <a:cs typeface="Calibri" pitchFamily="34" charset="0"/>
              </a:rPr>
              <a:t>Constraints</a:t>
            </a:r>
            <a:r>
              <a:rPr lang="fr-BE" sz="2000" b="1" dirty="0">
                <a:latin typeface="Source Sans Pro" panose="020B0604020202020204" charset="0"/>
                <a:cs typeface="Calibri" pitchFamily="34" charset="0"/>
              </a:rPr>
              <a:t> on agitation rate: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00707F"/>
              </a:buClr>
              <a:buFont typeface="Wingdings" panose="05000000000000000000" pitchFamily="2" charset="2"/>
              <a:buChar char="§"/>
            </a:pP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No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motionless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microcarrier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at the tank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bottom</a:t>
            </a:r>
            <a:endParaRPr lang="fr-BE" sz="2000" dirty="0">
              <a:latin typeface="Source Sans Pro" panose="020B0604020202020204" charset="0"/>
              <a:cs typeface="Calibri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00707F"/>
              </a:buClr>
              <a:buFont typeface="Wingdings" panose="05000000000000000000" pitchFamily="2" charset="2"/>
              <a:buChar char="§"/>
            </a:pP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Low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agitation to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avoid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</a:t>
            </a:r>
            <a:r>
              <a:rPr lang="fr-BE" sz="2000" b="1" dirty="0" err="1">
                <a:latin typeface="Source Sans Pro" panose="020B0604020202020204" charset="0"/>
                <a:cs typeface="Calibri" pitchFamily="34" charset="0"/>
              </a:rPr>
              <a:t>hydromechanical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stresses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707F"/>
              </a:buClr>
            </a:pPr>
            <a:r>
              <a:rPr lang="fr-BE" sz="2000" b="1" dirty="0">
                <a:solidFill>
                  <a:srgbClr val="EC6707"/>
                </a:solidFill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   ⇨ </a:t>
            </a:r>
            <a:r>
              <a:rPr lang="fr-BE" sz="2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Compromise: </a:t>
            </a:r>
            <a:r>
              <a:rPr lang="fr-BE" sz="2000" b="1" i="1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N </a:t>
            </a:r>
            <a:r>
              <a:rPr lang="fr-BE" sz="2000" b="1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=</a:t>
            </a:r>
            <a:r>
              <a:rPr lang="fr-BE" sz="2000" b="1" i="1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</a:t>
            </a:r>
            <a:r>
              <a:rPr lang="fr-BE" sz="2000" b="1" i="1" dirty="0" err="1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N</a:t>
            </a:r>
            <a:r>
              <a:rPr lang="fr-BE" sz="2000" b="1" i="1" baseline="-25000" dirty="0" err="1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js</a:t>
            </a:r>
            <a:r>
              <a:rPr lang="fr-BE" sz="2000" b="1" i="1" baseline="-25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 </a:t>
            </a:r>
            <a:r>
              <a:rPr lang="fr-BE" sz="2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(</a:t>
            </a:r>
            <a:r>
              <a:rPr lang="fr-BE" sz="2000" dirty="0" err="1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complete</a:t>
            </a:r>
            <a:r>
              <a:rPr lang="fr-BE" sz="2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suspension)</a:t>
            </a:r>
            <a:endParaRPr lang="fr-BE" sz="2000" baseline="-25000" dirty="0">
              <a:latin typeface="Source Sans Pro" panose="020B0604020202020204" charset="0"/>
              <a:cs typeface="Calibri" pitchFamily="34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95D02E-5B96-194E-3C6E-6579A4213EE3}"/>
              </a:ext>
            </a:extLst>
          </p:cNvPr>
          <p:cNvGrpSpPr/>
          <p:nvPr/>
        </p:nvGrpSpPr>
        <p:grpSpPr>
          <a:xfrm>
            <a:off x="462707" y="3515556"/>
            <a:ext cx="11398479" cy="2769518"/>
            <a:chOff x="19718356" y="5621268"/>
            <a:chExt cx="9484090" cy="276951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E4FBC5-4ED8-4AE3-9C9E-58B8AF1BD3DA}"/>
                </a:ext>
              </a:extLst>
            </p:cNvPr>
            <p:cNvSpPr/>
            <p:nvPr/>
          </p:nvSpPr>
          <p:spPr>
            <a:xfrm>
              <a:off x="19718356" y="5621268"/>
              <a:ext cx="21018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457200" defTabSz="4237038">
                <a:spcBef>
                  <a:spcPts val="300"/>
                </a:spcBef>
                <a:spcAft>
                  <a:spcPts val="300"/>
                </a:spcAft>
                <a:buFont typeface="Wingdings" panose="05000000000000000000" pitchFamily="2" charset="2"/>
                <a:buChar char="Ø"/>
              </a:pPr>
              <a:r>
                <a:rPr lang="en-GB" sz="2400" b="1" i="1" u="sng" dirty="0">
                  <a:solidFill>
                    <a:srgbClr val="00707F"/>
                  </a:solidFill>
                  <a:latin typeface="Source Sans Pro" panose="020B0604020202020204" charset="0"/>
                  <a:ea typeface="Source Sans Pro" panose="020B0503030403020204" pitchFamily="34" charset="0"/>
                </a:rPr>
                <a:t>Challenges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B86A4967-D3DD-9FB9-E892-1D4928BFFA43}"/>
                </a:ext>
              </a:extLst>
            </p:cNvPr>
            <p:cNvSpPr txBox="1"/>
            <p:nvPr/>
          </p:nvSpPr>
          <p:spPr>
            <a:xfrm>
              <a:off x="19889817" y="6105545"/>
              <a:ext cx="9312629" cy="2285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707F"/>
                </a:buClr>
              </a:pPr>
              <a:r>
                <a:rPr lang="fr-BE" sz="2000" b="1" dirty="0" err="1">
                  <a:latin typeface="Source Sans Pro" panose="020B0604020202020204" charset="0"/>
                  <a:cs typeface="Calibri" pitchFamily="34" charset="0"/>
                </a:rPr>
                <a:t>Prediction</a:t>
              </a:r>
              <a:r>
                <a:rPr lang="fr-BE" sz="2000" b="1" dirty="0">
                  <a:latin typeface="Source Sans Pro" panose="020B0604020202020204" charset="0"/>
                  <a:cs typeface="Calibri" pitchFamily="34" charset="0"/>
                </a:rPr>
                <a:t> of </a:t>
              </a:r>
              <a:r>
                <a:rPr lang="fr-BE" sz="2000" b="1" i="1" dirty="0" err="1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N</a:t>
              </a:r>
              <a:r>
                <a:rPr lang="fr-BE" sz="2000" b="1" i="1" baseline="-25000" dirty="0" err="1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js</a:t>
              </a:r>
              <a:r>
                <a:rPr lang="fr-BE" sz="2000" b="1" dirty="0">
                  <a:latin typeface="Source Sans Pro" panose="020B0604020202020204" charset="0"/>
                  <a:cs typeface="Calibri" pitchFamily="34" charset="0"/>
                </a:rPr>
                <a:t> ?</a:t>
              </a:r>
            </a:p>
            <a:p>
              <a:pPr marL="342900" indent="-342900">
                <a:spcBef>
                  <a:spcPts val="300"/>
                </a:spcBef>
                <a:spcAft>
                  <a:spcPts val="300"/>
                </a:spcAft>
                <a:buClr>
                  <a:srgbClr val="00707F"/>
                </a:buClr>
                <a:buFont typeface="Wingdings" panose="05000000000000000000" pitchFamily="2" charset="2"/>
                <a:buChar char="§"/>
              </a:pP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Zwietering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correlation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does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not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predict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well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</a:t>
              </a:r>
              <a:r>
                <a:rPr lang="fr-BE" sz="2000" i="1" dirty="0" err="1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N</a:t>
              </a:r>
              <a:r>
                <a:rPr lang="fr-BE" sz="2000" i="1" baseline="-25000" dirty="0" err="1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js</a:t>
              </a:r>
              <a:r>
                <a:rPr lang="fr-BE" sz="2000" i="1" baseline="-25000" dirty="0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 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for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microcarrier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suspension</a:t>
              </a:r>
            </a:p>
            <a:p>
              <a:pPr marL="342900" indent="-342900">
                <a:spcBef>
                  <a:spcPts val="300"/>
                </a:spcBef>
                <a:spcAft>
                  <a:spcPts val="300"/>
                </a:spcAft>
                <a:buClr>
                  <a:srgbClr val="00707F"/>
                </a:buClr>
                <a:buFont typeface="Wingdings" panose="05000000000000000000" pitchFamily="2" charset="2"/>
                <a:buChar char="§"/>
              </a:pP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Visual estimation of </a:t>
              </a:r>
              <a:r>
                <a:rPr lang="fr-BE" sz="2000" i="1" dirty="0" err="1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N</a:t>
              </a:r>
              <a:r>
                <a:rPr lang="fr-BE" sz="2000" i="1" baseline="-25000" dirty="0" err="1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js</a:t>
              </a:r>
              <a:r>
                <a:rPr lang="fr-BE" sz="2000" i="1" baseline="-25000" dirty="0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  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= Subjective</a:t>
              </a:r>
            </a:p>
            <a:p>
              <a:pPr>
                <a:spcBef>
                  <a:spcPts val="600"/>
                </a:spcBef>
                <a:buClr>
                  <a:srgbClr val="00707F"/>
                </a:buClr>
              </a:pPr>
              <a:r>
                <a:rPr lang="fr-BE" sz="2000" b="1" dirty="0">
                  <a:latin typeface="Source Sans Pro" panose="020B0604020202020204" charset="0"/>
                  <a:cs typeface="Calibri" pitchFamily="34" charset="0"/>
                </a:rPr>
                <a:t>Spatial distribution of </a:t>
              </a:r>
              <a:r>
                <a:rPr lang="fr-BE" sz="2000" b="1" dirty="0" err="1">
                  <a:latin typeface="Source Sans Pro" panose="020B0604020202020204" charset="0"/>
                  <a:cs typeface="Calibri" pitchFamily="34" charset="0"/>
                </a:rPr>
                <a:t>microcarriers</a:t>
              </a:r>
              <a:r>
                <a:rPr lang="fr-BE" sz="2000" b="1" dirty="0">
                  <a:latin typeface="Source Sans Pro" panose="020B0604020202020204" charset="0"/>
                  <a:cs typeface="Calibri" pitchFamily="34" charset="0"/>
                </a:rPr>
                <a:t> ?</a:t>
              </a:r>
              <a:endParaRPr lang="fr-BE" sz="2000" b="1" i="1" baseline="-25000" dirty="0">
                <a:latin typeface="Source Sans Pro" panose="020B0604020202020204" charset="0"/>
                <a:cs typeface="Calibri" pitchFamily="34" charset="0"/>
              </a:endParaRPr>
            </a:p>
            <a:p>
              <a:pPr marL="342900" indent="-342900">
                <a:spcBef>
                  <a:spcPts val="300"/>
                </a:spcBef>
                <a:spcAft>
                  <a:spcPts val="300"/>
                </a:spcAft>
                <a:buClr>
                  <a:srgbClr val="00707F"/>
                </a:buClr>
                <a:buFont typeface="Wingdings" panose="05000000000000000000" pitchFamily="2" charset="2"/>
                <a:buChar char="§"/>
              </a:pPr>
              <a:r>
                <a:rPr lang="fr-BE" sz="2000" dirty="0">
                  <a:latin typeface="Source Sans Pro" panose="020B0604020202020204" charset="0"/>
                  <a:ea typeface="Cambria Math" panose="02040503050406030204" pitchFamily="18" charset="0"/>
                  <a:cs typeface="Calibri" pitchFamily="34" charset="0"/>
                </a:rPr>
                <a:t>Complete suspension</a:t>
              </a:r>
              <a:endParaRPr lang="fr-BE" sz="2000" b="1" baseline="-25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endParaRPr>
            </a:p>
            <a:p>
              <a:pPr marL="342900" indent="-342900">
                <a:spcBef>
                  <a:spcPts val="300"/>
                </a:spcBef>
                <a:spcAft>
                  <a:spcPts val="300"/>
                </a:spcAft>
                <a:buClr>
                  <a:srgbClr val="00707F"/>
                </a:buClr>
                <a:buFont typeface="Wingdings" panose="05000000000000000000" pitchFamily="2" charset="2"/>
                <a:buChar char="§"/>
              </a:pP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Extensive </a:t>
              </a:r>
              <a:r>
                <a:rPr lang="en-US" sz="2000" dirty="0">
                  <a:latin typeface="Source Sans Pro" panose="020B0604020202020204" charset="0"/>
                  <a:cs typeface="Calibri" pitchFamily="34" charset="0"/>
                </a:rPr>
                <a:t>literature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data on glass/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sand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particles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(</a:t>
              </a:r>
              <a:r>
                <a:rPr lang="fr-BE" sz="2000" i="1" dirty="0" err="1">
                  <a:latin typeface="Symbol" panose="05050102010706020507" pitchFamily="18" charset="2"/>
                  <a:ea typeface="Cambria Math" panose="02040503050406030204" pitchFamily="18" charset="0"/>
                </a:rPr>
                <a:t>r</a:t>
              </a:r>
              <a:r>
                <a:rPr lang="fr-BE" sz="2000" i="1" baseline="-25000" dirty="0" err="1">
                  <a:latin typeface="Source Sans Pro" panose="020B0604020202020204" charset="0"/>
                  <a:ea typeface="Cambria Math" panose="02040503050406030204" pitchFamily="18" charset="0"/>
                </a:rPr>
                <a:t>S</a:t>
              </a:r>
              <a:r>
                <a:rPr lang="fr-BE" sz="2000" dirty="0">
                  <a:latin typeface="Source Sans Pro" panose="020B0604020202020204" charset="0"/>
                  <a:ea typeface="Cambria Math" panose="02040503050406030204" pitchFamily="18" charset="0"/>
                </a:rPr>
                <a:t> /</a:t>
              </a:r>
              <a:r>
                <a:rPr lang="el-GR" sz="2000" i="1" dirty="0">
                  <a:latin typeface="Source Sans Pro" panose="020B0604020202020204" charset="0"/>
                  <a:ea typeface="Cambria Math" panose="02040503050406030204" pitchFamily="18" charset="0"/>
                </a:rPr>
                <a:t> </a:t>
              </a:r>
              <a:r>
                <a:rPr lang="fr-BE" sz="2000" i="1" dirty="0" err="1">
                  <a:latin typeface="Symbol" panose="05050102010706020507" pitchFamily="18" charset="2"/>
                  <a:ea typeface="Cambria Math" panose="02040503050406030204" pitchFamily="18" charset="0"/>
                </a:rPr>
                <a:t>r</a:t>
              </a:r>
              <a:r>
                <a:rPr lang="fr-BE" sz="2000" i="1" baseline="-25000" dirty="0" err="1">
                  <a:latin typeface="Source Sans Pro" panose="020B0604020202020204" charset="0"/>
                  <a:ea typeface="Cambria Math" panose="02040503050406030204" pitchFamily="18" charset="0"/>
                </a:rPr>
                <a:t>L</a:t>
              </a:r>
              <a:r>
                <a:rPr lang="fr-BE" sz="2000" dirty="0">
                  <a:latin typeface="Source Sans Pro" panose="020B0604020202020204" charset="0"/>
                  <a:ea typeface="Cambria Math" panose="02040503050406030204" pitchFamily="18" charset="0"/>
                </a:rPr>
                <a:t> = 2.5)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but none on </a:t>
              </a:r>
              <a:r>
                <a:rPr lang="fr-BE" sz="2000" dirty="0" err="1">
                  <a:latin typeface="Source Sans Pro" panose="020B0604020202020204" charset="0"/>
                  <a:cs typeface="Calibri" pitchFamily="34" charset="0"/>
                </a:rPr>
                <a:t>microcarriers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(</a:t>
              </a:r>
              <a:r>
                <a:rPr lang="fr-BE" sz="2000" i="1" dirty="0" err="1">
                  <a:latin typeface="Symbol" panose="05050102010706020507" pitchFamily="18" charset="2"/>
                  <a:ea typeface="Cambria Math" panose="02040503050406030204" pitchFamily="18" charset="0"/>
                </a:rPr>
                <a:t>r</a:t>
              </a:r>
              <a:r>
                <a:rPr lang="fr-BE" sz="2000" i="1" baseline="-25000" dirty="0" err="1">
                  <a:latin typeface="Source Sans Pro" panose="020B0604020202020204" charset="0"/>
                  <a:ea typeface="Cambria Math" panose="02040503050406030204" pitchFamily="18" charset="0"/>
                </a:rPr>
                <a:t>S</a:t>
              </a:r>
              <a:r>
                <a:rPr lang="fr-BE" sz="2000" dirty="0">
                  <a:latin typeface="Source Sans Pro" panose="020B0604020202020204" charset="0"/>
                  <a:ea typeface="Cambria Math" panose="02040503050406030204" pitchFamily="18" charset="0"/>
                </a:rPr>
                <a:t> /</a:t>
              </a:r>
              <a:r>
                <a:rPr lang="el-GR" sz="2000" i="1" dirty="0">
                  <a:latin typeface="Source Sans Pro" panose="020B0604020202020204" charset="0"/>
                  <a:ea typeface="Cambria Math" panose="02040503050406030204" pitchFamily="18" charset="0"/>
                </a:rPr>
                <a:t> </a:t>
              </a:r>
              <a:r>
                <a:rPr lang="fr-BE" sz="2000" i="1" dirty="0" err="1">
                  <a:latin typeface="Symbol" panose="05050102010706020507" pitchFamily="18" charset="2"/>
                  <a:ea typeface="Cambria Math" panose="02040503050406030204" pitchFamily="18" charset="0"/>
                </a:rPr>
                <a:t>r</a:t>
              </a:r>
              <a:r>
                <a:rPr lang="fr-BE" sz="2000" i="1" baseline="-25000" dirty="0" err="1">
                  <a:latin typeface="Source Sans Pro" panose="020B0604020202020204" charset="0"/>
                  <a:ea typeface="Cambria Math" panose="02040503050406030204" pitchFamily="18" charset="0"/>
                </a:rPr>
                <a:t>L</a:t>
              </a:r>
              <a:r>
                <a:rPr lang="fr-BE" sz="2000" dirty="0">
                  <a:latin typeface="Source Sans Pro" panose="020B0604020202020204" charset="0"/>
                  <a:ea typeface="Cambria Math" panose="02040503050406030204" pitchFamily="18" charset="0"/>
                </a:rPr>
                <a:t> ≅ 1)</a:t>
              </a:r>
              <a:r>
                <a:rPr lang="fr-BE" sz="2000" dirty="0">
                  <a:latin typeface="Source Sans Pro" panose="020B0604020202020204" charset="0"/>
                  <a:cs typeface="Calibri" pitchFamily="34" charset="0"/>
                </a:rPr>
                <a:t> </a:t>
              </a:r>
            </a:p>
          </p:txBody>
        </p:sp>
      </p:grpSp>
      <p:pic>
        <p:nvPicPr>
          <p:cNvPr id="32" name="Image 6">
            <a:extLst>
              <a:ext uri="{FF2B5EF4-FFF2-40B4-BE49-F238E27FC236}">
                <a16:creationId xmlns:a16="http://schemas.microsoft.com/office/drawing/2014/main" id="{0CEB8BB5-4D1C-B49D-5A1B-27CAC5883D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41" y="1482658"/>
            <a:ext cx="1936433" cy="19568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11413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Context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Improving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expansion of stem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cells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microcarriers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stirred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tank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reactors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1671268F-7DA6-4944-97BC-EF755D338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8410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77F78CBD-3D7F-87D4-B4D0-6EA49F55770C}"/>
              </a:ext>
            </a:extLst>
          </p:cNvPr>
          <p:cNvSpPr txBox="1"/>
          <p:nvPr/>
        </p:nvSpPr>
        <p:spPr>
          <a:xfrm>
            <a:off x="4833155" y="1561658"/>
            <a:ext cx="7101180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 err="1">
                <a:latin typeface="Source Sans Pro" panose="020B0604020202020204" charset="0"/>
                <a:cs typeface="Calibri" pitchFamily="34" charset="0"/>
              </a:rPr>
              <a:t>Constraints</a:t>
            </a:r>
            <a:r>
              <a:rPr lang="fr-BE" sz="2000" b="1" dirty="0">
                <a:latin typeface="Source Sans Pro" panose="020B0604020202020204" charset="0"/>
                <a:cs typeface="Calibri" pitchFamily="34" charset="0"/>
              </a:rPr>
              <a:t> on agitation rate: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00707F"/>
              </a:buClr>
              <a:buFont typeface="Wingdings" panose="05000000000000000000" pitchFamily="2" charset="2"/>
              <a:buChar char="§"/>
            </a:pP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No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motionless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microcarrier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at the tank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bottom</a:t>
            </a:r>
            <a:endParaRPr lang="fr-BE" sz="2000" dirty="0">
              <a:latin typeface="Source Sans Pro" panose="020B0604020202020204" charset="0"/>
              <a:cs typeface="Calibri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00707F"/>
              </a:buClr>
              <a:buFont typeface="Wingdings" panose="05000000000000000000" pitchFamily="2" charset="2"/>
              <a:buChar char="§"/>
            </a:pP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Low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agitation to </a:t>
            </a:r>
            <a:r>
              <a:rPr lang="fr-BE" sz="2000" dirty="0" err="1">
                <a:latin typeface="Source Sans Pro" panose="020B0604020202020204" charset="0"/>
                <a:cs typeface="Calibri" pitchFamily="34" charset="0"/>
              </a:rPr>
              <a:t>avoid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</a:t>
            </a:r>
            <a:r>
              <a:rPr lang="fr-BE" sz="2000" b="1" dirty="0" err="1">
                <a:latin typeface="Source Sans Pro" panose="020B0604020202020204" charset="0"/>
                <a:cs typeface="Calibri" pitchFamily="34" charset="0"/>
              </a:rPr>
              <a:t>hydromechanical</a:t>
            </a:r>
            <a:r>
              <a:rPr lang="fr-BE" sz="2000" dirty="0">
                <a:latin typeface="Source Sans Pro" panose="020B0604020202020204" charset="0"/>
                <a:cs typeface="Calibri" pitchFamily="34" charset="0"/>
              </a:rPr>
              <a:t> stresses </a:t>
            </a:r>
          </a:p>
          <a:p>
            <a:pPr>
              <a:spcBef>
                <a:spcPts val="300"/>
              </a:spcBef>
              <a:spcAft>
                <a:spcPts val="300"/>
              </a:spcAft>
              <a:buClr>
                <a:srgbClr val="00707F"/>
              </a:buClr>
            </a:pPr>
            <a:r>
              <a:rPr lang="fr-BE" sz="2000" b="1" dirty="0">
                <a:solidFill>
                  <a:srgbClr val="EC6707"/>
                </a:solidFill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   ⇨ </a:t>
            </a:r>
            <a:r>
              <a:rPr lang="fr-BE" sz="2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Compromise: </a:t>
            </a:r>
            <a:r>
              <a:rPr lang="fr-BE" sz="2000" b="1" i="1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N </a:t>
            </a:r>
            <a:r>
              <a:rPr lang="fr-BE" sz="2000" b="1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=</a:t>
            </a:r>
            <a:r>
              <a:rPr lang="fr-BE" sz="2000" b="1" i="1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</a:t>
            </a:r>
            <a:r>
              <a:rPr lang="fr-BE" sz="2000" b="1" i="1" dirty="0" err="1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N</a:t>
            </a:r>
            <a:r>
              <a:rPr lang="fr-BE" sz="2000" b="1" i="1" baseline="-25000" dirty="0" err="1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js</a:t>
            </a:r>
            <a:r>
              <a:rPr lang="fr-BE" sz="2000" b="1" i="1" baseline="-25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 </a:t>
            </a:r>
            <a:r>
              <a:rPr lang="fr-BE" sz="2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(</a:t>
            </a:r>
            <a:r>
              <a:rPr lang="fr-BE" sz="2000" dirty="0" err="1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complete</a:t>
            </a:r>
            <a:r>
              <a:rPr lang="fr-BE" sz="2000" dirty="0">
                <a:latin typeface="Source Sans Pro" panose="020B0604020202020204" charset="0"/>
                <a:ea typeface="Cambria Math" panose="02040503050406030204" pitchFamily="18" charset="0"/>
                <a:cs typeface="Calibri" pitchFamily="34" charset="0"/>
              </a:rPr>
              <a:t> suspension)</a:t>
            </a:r>
            <a:endParaRPr lang="fr-BE" sz="2000" baseline="-25000" dirty="0">
              <a:latin typeface="Source Sans Pro" panose="020B0604020202020204" charset="0"/>
              <a:cs typeface="Calibri" pitchFamily="34" charset="0"/>
            </a:endParaRPr>
          </a:p>
        </p:txBody>
      </p:sp>
      <p:pic>
        <p:nvPicPr>
          <p:cNvPr id="32" name="Image 6">
            <a:extLst>
              <a:ext uri="{FF2B5EF4-FFF2-40B4-BE49-F238E27FC236}">
                <a16:creationId xmlns:a16="http://schemas.microsoft.com/office/drawing/2014/main" id="{0CEB8BB5-4D1C-B49D-5A1B-27CAC5883D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41" y="1482658"/>
            <a:ext cx="1936433" cy="19568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11413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Context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Improving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expansion of stem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cells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on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microcarriers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in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stirred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tank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reactors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991B27-8E0A-ECCC-84E8-99CFCFD17812}"/>
              </a:ext>
            </a:extLst>
          </p:cNvPr>
          <p:cNvSpPr/>
          <p:nvPr/>
        </p:nvSpPr>
        <p:spPr>
          <a:xfrm>
            <a:off x="462712" y="3515556"/>
            <a:ext cx="2526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Challenges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BB79D7-6B98-7441-D7B7-ECADB1A55704}"/>
              </a:ext>
            </a:extLst>
          </p:cNvPr>
          <p:cNvGrpSpPr/>
          <p:nvPr/>
        </p:nvGrpSpPr>
        <p:grpSpPr>
          <a:xfrm>
            <a:off x="4673853" y="4275167"/>
            <a:ext cx="4166999" cy="1949591"/>
            <a:chOff x="1238075" y="4196293"/>
            <a:chExt cx="4166999" cy="1949591"/>
          </a:xfrm>
        </p:grpSpPr>
        <p:grpSp>
          <p:nvGrpSpPr>
            <p:cNvPr id="5" name="Groupe 7">
              <a:extLst>
                <a:ext uri="{FF2B5EF4-FFF2-40B4-BE49-F238E27FC236}">
                  <a16:creationId xmlns:a16="http://schemas.microsoft.com/office/drawing/2014/main" id="{D29866A1-F388-2786-E05B-7D41F32945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38075" y="4196293"/>
              <a:ext cx="4166999" cy="1393922"/>
              <a:chOff x="875913" y="3861048"/>
              <a:chExt cx="3912111" cy="1308658"/>
            </a:xfrm>
          </p:grpSpPr>
          <p:pic>
            <p:nvPicPr>
              <p:cNvPr id="7" name="Image 8">
                <a:extLst>
                  <a:ext uri="{FF2B5EF4-FFF2-40B4-BE49-F238E27FC236}">
                    <a16:creationId xmlns:a16="http://schemas.microsoft.com/office/drawing/2014/main" id="{2997133A-7D70-0FC6-859C-0BA56F8C6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5913" y="3861048"/>
                <a:ext cx="1319823" cy="1302671"/>
              </a:xfrm>
              <a:prstGeom prst="rect">
                <a:avLst/>
              </a:prstGeom>
            </p:spPr>
          </p:pic>
          <p:pic>
            <p:nvPicPr>
              <p:cNvPr id="8" name="Image 9">
                <a:extLst>
                  <a:ext uri="{FF2B5EF4-FFF2-40B4-BE49-F238E27FC236}">
                    <a16:creationId xmlns:a16="http://schemas.microsoft.com/office/drawing/2014/main" id="{D1EB72C5-EA8F-2D9B-F62C-726AD2C75C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19067" y="3861048"/>
                <a:ext cx="1303056" cy="1302671"/>
              </a:xfrm>
              <a:prstGeom prst="rect">
                <a:avLst/>
              </a:prstGeom>
            </p:spPr>
          </p:pic>
          <p:pic>
            <p:nvPicPr>
              <p:cNvPr id="9" name="Image 10">
                <a:extLst>
                  <a:ext uri="{FF2B5EF4-FFF2-40B4-BE49-F238E27FC236}">
                    <a16:creationId xmlns:a16="http://schemas.microsoft.com/office/drawing/2014/main" id="{F6AA53F3-4E1E-799B-320F-78D5C968A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21775" y="3861048"/>
                <a:ext cx="1266249" cy="1308658"/>
              </a:xfrm>
              <a:prstGeom prst="rect">
                <a:avLst/>
              </a:prstGeom>
            </p:spPr>
          </p:pic>
        </p:grpSp>
        <p:sp>
          <p:nvSpPr>
            <p:cNvPr id="6" name="ZoneTexte 2">
              <a:extLst>
                <a:ext uri="{FF2B5EF4-FFF2-40B4-BE49-F238E27FC236}">
                  <a16:creationId xmlns:a16="http://schemas.microsoft.com/office/drawing/2014/main" id="{2ED445F0-5221-837D-9BB8-4FD9D549C4FC}"/>
                </a:ext>
              </a:extLst>
            </p:cNvPr>
            <p:cNvSpPr txBox="1"/>
            <p:nvPr/>
          </p:nvSpPr>
          <p:spPr>
            <a:xfrm>
              <a:off x="2693924" y="5776552"/>
              <a:ext cx="1136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>
                  <a:latin typeface="Source Sans Pro" panose="020B0604020202020204" charset="0"/>
                </a:rPr>
                <a:t>V ≈ 1-10 L</a:t>
              </a:r>
              <a:endParaRPr lang="en-US" b="1" dirty="0">
                <a:latin typeface="Source Sans Pro" panose="020B0604020202020204" charset="0"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23407F8C-6F7C-11B0-FF5D-5108BFE720CB}"/>
              </a:ext>
            </a:extLst>
          </p:cNvPr>
          <p:cNvGrpSpPr/>
          <p:nvPr/>
        </p:nvGrpSpPr>
        <p:grpSpPr>
          <a:xfrm>
            <a:off x="358969" y="4125546"/>
            <a:ext cx="3182052" cy="2099212"/>
            <a:chOff x="6648590" y="3966069"/>
            <a:chExt cx="3182052" cy="2099212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A50E8112-A008-CC8F-18BD-2C9FF90D0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48590" y="3966069"/>
              <a:ext cx="1597267" cy="1597267"/>
            </a:xfrm>
            <a:prstGeom prst="rect">
              <a:avLst/>
            </a:prstGeom>
          </p:spPr>
        </p:pic>
        <p:pic>
          <p:nvPicPr>
            <p:cNvPr id="12" name="Image 1">
              <a:extLst>
                <a:ext uri="{FF2B5EF4-FFF2-40B4-BE49-F238E27FC236}">
                  <a16:creationId xmlns:a16="http://schemas.microsoft.com/office/drawing/2014/main" id="{F9E427F3-9563-A7DC-21DD-4C43B0339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4841" y="4077179"/>
              <a:ext cx="1565801" cy="1464566"/>
            </a:xfrm>
            <a:prstGeom prst="rect">
              <a:avLst/>
            </a:prstGeom>
          </p:spPr>
        </p:pic>
        <p:sp>
          <p:nvSpPr>
            <p:cNvPr id="13" name="ZoneTexte 14">
              <a:extLst>
                <a:ext uri="{FF2B5EF4-FFF2-40B4-BE49-F238E27FC236}">
                  <a16:creationId xmlns:a16="http://schemas.microsoft.com/office/drawing/2014/main" id="{5B94F0EB-3AB4-29F1-257B-8F161EEFB206}"/>
                </a:ext>
              </a:extLst>
            </p:cNvPr>
            <p:cNvSpPr txBox="1"/>
            <p:nvPr/>
          </p:nvSpPr>
          <p:spPr>
            <a:xfrm>
              <a:off x="7463486" y="5695949"/>
              <a:ext cx="1577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>
                  <a:latin typeface="Source Sans Pro" panose="020B0604020202020204" charset="0"/>
                </a:rPr>
                <a:t>V ≈ 10-100 </a:t>
              </a:r>
              <a:r>
                <a:rPr lang="fr-BE" b="1" dirty="0" err="1">
                  <a:latin typeface="Source Sans Pro" panose="020B0604020202020204" charset="0"/>
                </a:rPr>
                <a:t>mL</a:t>
              </a:r>
              <a:endParaRPr lang="en-US" b="1" dirty="0">
                <a:latin typeface="Source Sans Pro" panose="020B0604020202020204" charset="0"/>
              </a:endParaRPr>
            </a:p>
          </p:txBody>
        </p:sp>
      </p:grpSp>
      <p:sp>
        <p:nvSpPr>
          <p:cNvPr id="14" name="Chevron 20">
            <a:extLst>
              <a:ext uri="{FF2B5EF4-FFF2-40B4-BE49-F238E27FC236}">
                <a16:creationId xmlns:a16="http://schemas.microsoft.com/office/drawing/2014/main" id="{446A1070-450B-9B7A-1C25-4E16645741B4}"/>
              </a:ext>
            </a:extLst>
          </p:cNvPr>
          <p:cNvSpPr/>
          <p:nvPr/>
        </p:nvSpPr>
        <p:spPr>
          <a:xfrm>
            <a:off x="3588962" y="4125546"/>
            <a:ext cx="782198" cy="1773716"/>
          </a:xfrm>
          <a:prstGeom prst="chevron">
            <a:avLst/>
          </a:prstGeom>
          <a:solidFill>
            <a:srgbClr val="0070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b="1" dirty="0">
                <a:solidFill>
                  <a:schemeClr val="bg1"/>
                </a:solidFill>
              </a:rPr>
              <a:t>  ?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5" name="Right Arrow 6">
            <a:extLst>
              <a:ext uri="{FF2B5EF4-FFF2-40B4-BE49-F238E27FC236}">
                <a16:creationId xmlns:a16="http://schemas.microsoft.com/office/drawing/2014/main" id="{BB501C6B-9712-B368-DBBE-3DB9178211F4}"/>
              </a:ext>
            </a:extLst>
          </p:cNvPr>
          <p:cNvSpPr/>
          <p:nvPr/>
        </p:nvSpPr>
        <p:spPr>
          <a:xfrm>
            <a:off x="9042400" y="4667519"/>
            <a:ext cx="832036" cy="595086"/>
          </a:xfrm>
          <a:prstGeom prst="rightArrow">
            <a:avLst/>
          </a:prstGeom>
          <a:solidFill>
            <a:srgbClr val="00707F"/>
          </a:solidFill>
          <a:ln>
            <a:solidFill>
              <a:srgbClr val="007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677D951A-2E5A-215E-45E9-BE893A733DB0}"/>
              </a:ext>
            </a:extLst>
          </p:cNvPr>
          <p:cNvSpPr txBox="1"/>
          <p:nvPr/>
        </p:nvSpPr>
        <p:spPr>
          <a:xfrm>
            <a:off x="9874436" y="4508680"/>
            <a:ext cx="191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6418"/>
                </a:solidFill>
              </a:rPr>
              <a:t>Multiphase</a:t>
            </a:r>
            <a:r>
              <a:rPr lang="fr-FR" sz="2400" b="1" dirty="0">
                <a:solidFill>
                  <a:srgbClr val="FF6418"/>
                </a:solidFill>
              </a:rPr>
              <a:t> CFD ?</a:t>
            </a:r>
          </a:p>
        </p:txBody>
      </p:sp>
      <p:sp>
        <p:nvSpPr>
          <p:cNvPr id="21" name="Espace réservé du numéro de diapositive 3">
            <a:extLst>
              <a:ext uri="{FF2B5EF4-FFF2-40B4-BE49-F238E27FC236}">
                <a16:creationId xmlns:a16="http://schemas.microsoft.com/office/drawing/2014/main" id="{3E49CD91-1DE4-4FF9-A9A6-B7E50929B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87122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840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Numerical method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Choice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of the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multiphase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CFD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approach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30" name="Image 13">
            <a:extLst>
              <a:ext uri="{FF2B5EF4-FFF2-40B4-BE49-F238E27FC236}">
                <a16:creationId xmlns:a16="http://schemas.microsoft.com/office/drawing/2014/main" id="{434814CB-07B1-48E0-8110-117458A3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978" y="1594004"/>
            <a:ext cx="4691241" cy="4518909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A96DE6D3-4A2F-FBE1-6860-38B74C82D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337" y="1995001"/>
            <a:ext cx="6941264" cy="3453074"/>
          </a:xfrm>
          <a:prstGeom prst="rect">
            <a:avLst/>
          </a:prstGeom>
        </p:spPr>
      </p:pic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2AA51ABE-6EEB-4627-BC64-CC5B2CAE1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730056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6540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Numerical method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Multiphase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CFD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approach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5DA8053-6D7E-4559-1066-37D06C724050}"/>
              </a:ext>
            </a:extLst>
          </p:cNvPr>
          <p:cNvGrpSpPr/>
          <p:nvPr/>
        </p:nvGrpSpPr>
        <p:grpSpPr>
          <a:xfrm>
            <a:off x="193476" y="1836624"/>
            <a:ext cx="4239217" cy="3839111"/>
            <a:chOff x="394095" y="1875989"/>
            <a:chExt cx="4239217" cy="3839111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DF705AC-E6E7-044C-2B54-93878EEED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095" y="1875989"/>
              <a:ext cx="4239217" cy="3839111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D626FF8-E83B-392A-4A8D-94E566755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2000" y="2124000"/>
              <a:ext cx="3210373" cy="2953162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3DD6D36-B0A7-A2D0-0F0E-B7C511ABE6C0}"/>
              </a:ext>
            </a:extLst>
          </p:cNvPr>
          <p:cNvSpPr/>
          <p:nvPr/>
        </p:nvSpPr>
        <p:spPr>
          <a:xfrm>
            <a:off x="1240291" y="5384395"/>
            <a:ext cx="17652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b="1" dirty="0">
                <a:latin typeface="Calibri" pitchFamily="34" charset="0"/>
                <a:cs typeface="Calibri" pitchFamily="34" charset="0"/>
              </a:rPr>
              <a:t>HTPG </a:t>
            </a:r>
            <a:r>
              <a:rPr lang="fr-BE" b="1" dirty="0" err="1">
                <a:latin typeface="Calibri" pitchFamily="34" charset="0"/>
                <a:cs typeface="Calibri" pitchFamily="34" charset="0"/>
              </a:rPr>
              <a:t>impeller</a:t>
            </a:r>
            <a:endParaRPr lang="fr-BE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BE" b="1" i="1" dirty="0">
                <a:latin typeface="Calibri" pitchFamily="34" charset="0"/>
                <a:cs typeface="Calibri" pitchFamily="34" charset="0"/>
              </a:rPr>
              <a:t>N</a:t>
            </a:r>
            <a:r>
              <a:rPr lang="fr-BE" b="1" dirty="0">
                <a:latin typeface="Calibri" pitchFamily="34" charset="0"/>
                <a:cs typeface="Calibri" pitchFamily="34" charset="0"/>
              </a:rPr>
              <a:t> = 50 - 200 </a:t>
            </a:r>
            <a:r>
              <a:rPr lang="fr-BE" b="1" dirty="0" err="1">
                <a:latin typeface="Calibri" pitchFamily="34" charset="0"/>
                <a:cs typeface="Calibri" pitchFamily="34" charset="0"/>
              </a:rPr>
              <a:t>rpm</a:t>
            </a:r>
            <a:endParaRPr lang="fr-BE" b="1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BE" b="1" dirty="0">
                <a:latin typeface="Calibri" pitchFamily="34" charset="0"/>
                <a:cs typeface="Calibri" pitchFamily="34" charset="0"/>
              </a:rPr>
              <a:t>V  ≈ 1 L</a:t>
            </a:r>
            <a:endParaRPr lang="fr-BE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au 20">
                <a:extLst>
                  <a:ext uri="{FF2B5EF4-FFF2-40B4-BE49-F238E27FC236}">
                    <a16:creationId xmlns:a16="http://schemas.microsoft.com/office/drawing/2014/main" id="{6B62CDDD-E1BC-7DBF-B8F1-7E0A1E8A5F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40351" y="1478449"/>
              <a:ext cx="7437582" cy="366846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263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993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Volume</a:t>
                          </a:r>
                          <a:r>
                            <a:rPr lang="fr-BE" b="0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fraction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fr-BE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BE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</m:d>
                            </m:oMath>
                          </a14:m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(%)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10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size (10</a:t>
                          </a:r>
                          <a:r>
                            <a:rPr lang="fr-BE" b="0" baseline="3000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6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cells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1,5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3,5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Impeller</a:t>
                          </a:r>
                          <a:r>
                            <a:rPr lang="fr-BE" b="0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rotation</a:t>
                          </a:r>
                          <a:endParaRPr lang="fr-BE" b="0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1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Reference Frame</a:t>
                          </a:r>
                          <a:endParaRPr lang="fr-BE" b="1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Multiphase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model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Mixture-(</a:t>
                          </a:r>
                          <a:r>
                            <a:rPr lang="fr-BE" b="1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Euler-(</a:t>
                          </a:r>
                          <a:r>
                            <a:rPr lang="fr-BE" b="0" dirty="0" err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0144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model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Liquid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1" i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k-epsilon</a:t>
                          </a:r>
                          <a:r>
                            <a:rPr lang="fr-BE" b="1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standard</a:t>
                          </a:r>
                          <a:endParaRPr lang="fr-BE" b="1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other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RANS</a:t>
                          </a:r>
                          <a:r>
                            <a:rPr lang="fr-BE" b="0" baseline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baseline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3199">
                    <a:tc v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Solid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Dispersed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Per Phase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Drag </a:t>
                          </a: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function</a:t>
                          </a:r>
                          <a:endParaRPr lang="fr-BE" b="0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Schiller-</a:t>
                          </a:r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Naumann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Huilin-Gidaspow</a:t>
                          </a:r>
                          <a:endParaRPr lang="fr-BE" b="1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interaction </a:t>
                          </a: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Turbulent dispersion force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 baseline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au 20">
                <a:extLst>
                  <a:ext uri="{FF2B5EF4-FFF2-40B4-BE49-F238E27FC236}">
                    <a16:creationId xmlns:a16="http://schemas.microsoft.com/office/drawing/2014/main" id="{6B62CDDD-E1BC-7DBF-B8F1-7E0A1E8A5F2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40351" y="1478449"/>
              <a:ext cx="7437582" cy="3668463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152631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9933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71865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359328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077984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l="-195" t="-8197" r="-138402" b="-91311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10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size (10</a:t>
                          </a:r>
                          <a:r>
                            <a:rPr lang="fr-BE" b="0" baseline="3000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6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cells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1,5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2,1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3,5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fr-BE" b="0" dirty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008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Impeller</a:t>
                          </a:r>
                          <a:r>
                            <a:rPr lang="fr-BE" b="0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rotation</a:t>
                          </a:r>
                          <a:endParaRPr lang="fr-BE" b="0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1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Reference Frame</a:t>
                          </a:r>
                          <a:endParaRPr lang="fr-BE" b="1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Moving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Mesh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Multiphase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model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Mixture-(</a:t>
                          </a:r>
                          <a:r>
                            <a:rPr lang="fr-BE" b="1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Euler-(</a:t>
                          </a:r>
                          <a:r>
                            <a:rPr lang="fr-BE" b="0" dirty="0" err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Granular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)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E7F1F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0144">
                    <a:tc rowSpan="2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model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Liquid</a:t>
                          </a: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1" i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k-epsilon</a:t>
                          </a:r>
                          <a:r>
                            <a:rPr lang="fr-BE" b="1" baseline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standard</a:t>
                          </a:r>
                          <a:endParaRPr lang="fr-BE" b="1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other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RANS</a:t>
                          </a:r>
                          <a:r>
                            <a:rPr lang="fr-BE" b="0" baseline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</a:t>
                          </a:r>
                          <a:r>
                            <a:rPr lang="fr-BE" b="0" baseline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3199">
                    <a:tc v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Solid Phase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Mixture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Dispersed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Per Phase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chemeClr val="bg1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Drag </a:t>
                          </a: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function</a:t>
                          </a:r>
                          <a:endParaRPr lang="fr-BE" b="0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Schiller-</a:t>
                          </a:r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Naumann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Huilin-Gidaspow</a:t>
                          </a:r>
                          <a:endParaRPr lang="fr-BE" b="1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Turbulence interaction </a:t>
                          </a:r>
                          <a:r>
                            <a:rPr lang="fr-BE" b="0" dirty="0" err="1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models</a:t>
                          </a:r>
                          <a:endParaRPr lang="fr-BE" b="0" dirty="0">
                            <a:solidFill>
                              <a:schemeClr val="tx1"/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Turbulent dispersion force</a:t>
                          </a:r>
                        </a:p>
                      </a:txBody>
                      <a:tcPr anchor="ctr">
                        <a:lnR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1" dirty="0">
                              <a:solidFill>
                                <a:schemeClr val="tx1"/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none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fr-BE" b="0" dirty="0" err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Simonin</a:t>
                          </a:r>
                          <a:r>
                            <a:rPr lang="fr-BE" b="0" baseline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libri" pitchFamily="34" charset="0"/>
                              <a:cs typeface="Calibri" pitchFamily="34" charset="0"/>
                            </a:rPr>
                            <a:t> et al.</a:t>
                          </a:r>
                          <a:endParaRPr lang="fr-BE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libri" pitchFamily="34" charset="0"/>
                            <a:cs typeface="Calibri" pitchFamily="34" charset="0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00B0F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fr-B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54ECAB1F-B22C-C2C9-100F-63D279C5F01E}"/>
              </a:ext>
            </a:extLst>
          </p:cNvPr>
          <p:cNvSpPr txBox="1"/>
          <p:nvPr/>
        </p:nvSpPr>
        <p:spPr>
          <a:xfrm>
            <a:off x="4140351" y="539358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>
                <a:latin typeface="Calibri" pitchFamily="34" charset="0"/>
                <a:cs typeface="Calibri" pitchFamily="34" charset="0"/>
              </a:rPr>
              <a:t>Solid phase</a:t>
            </a:r>
            <a:r>
              <a:rPr lang="fr-BE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26CFF6E-3F02-735B-A418-38341911A397}"/>
              </a:ext>
            </a:extLst>
          </p:cNvPr>
          <p:cNvSpPr txBox="1"/>
          <p:nvPr/>
        </p:nvSpPr>
        <p:spPr>
          <a:xfrm>
            <a:off x="5524643" y="5321117"/>
            <a:ext cx="1704313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BE" i="1" dirty="0" err="1">
                <a:latin typeface="Calibri" pitchFamily="34" charset="0"/>
                <a:cs typeface="Calibri" pitchFamily="34" charset="0"/>
              </a:rPr>
              <a:t>d</a:t>
            </a:r>
            <a:r>
              <a:rPr lang="fr-BE" i="1" baseline="-25000" dirty="0" err="1">
                <a:latin typeface="Calibri" pitchFamily="34" charset="0"/>
                <a:cs typeface="Calibri" pitchFamily="34" charset="0"/>
              </a:rPr>
              <a:t>P</a:t>
            </a:r>
            <a:r>
              <a:rPr lang="fr-BE" dirty="0">
                <a:latin typeface="Calibri" pitchFamily="34" charset="0"/>
                <a:cs typeface="Calibri" pitchFamily="34" charset="0"/>
              </a:rPr>
              <a:t> = 170 µm</a:t>
            </a:r>
          </a:p>
          <a:p>
            <a:pPr>
              <a:lnSpc>
                <a:spcPct val="120000"/>
              </a:lnSpc>
            </a:pPr>
            <a:r>
              <a:rPr lang="fr-BE" i="1" dirty="0" err="1">
                <a:latin typeface="Symbol" pitchFamily="18" charset="2"/>
                <a:cs typeface="Calibri" pitchFamily="34" charset="0"/>
              </a:rPr>
              <a:t>r</a:t>
            </a:r>
            <a:r>
              <a:rPr lang="fr-BE" baseline="-25000" dirty="0" err="1">
                <a:latin typeface="Calibri" pitchFamily="34" charset="0"/>
                <a:cs typeface="Calibri" pitchFamily="34" charset="0"/>
              </a:rPr>
              <a:t>S</a:t>
            </a:r>
            <a:r>
              <a:rPr lang="fr-BE" dirty="0">
                <a:latin typeface="Calibri" pitchFamily="34" charset="0"/>
                <a:cs typeface="Calibri" pitchFamily="34" charset="0"/>
              </a:rPr>
              <a:t> = 1015 kg.m</a:t>
            </a:r>
            <a:r>
              <a:rPr lang="fr-BE" baseline="30000" dirty="0">
                <a:latin typeface="Calibri" pitchFamily="34" charset="0"/>
                <a:cs typeface="Calibri" pitchFamily="34" charset="0"/>
              </a:rPr>
              <a:t>-3</a:t>
            </a:r>
          </a:p>
          <a:p>
            <a:pPr>
              <a:lnSpc>
                <a:spcPct val="120000"/>
              </a:lnSpc>
            </a:pPr>
            <a:r>
              <a:rPr lang="fr-BE" i="1" dirty="0" err="1">
                <a:latin typeface="Calibri" pitchFamily="34" charset="0"/>
                <a:cs typeface="Calibri" pitchFamily="34" charset="0"/>
              </a:rPr>
              <a:t>a</a:t>
            </a:r>
            <a:r>
              <a:rPr lang="fr-BE" baseline="-25000" dirty="0" err="1">
                <a:latin typeface="Calibri" pitchFamily="34" charset="0"/>
                <a:cs typeface="Calibri" pitchFamily="34" charset="0"/>
              </a:rPr>
              <a:t>max</a:t>
            </a:r>
            <a:r>
              <a:rPr lang="fr-BE" dirty="0">
                <a:latin typeface="Calibri" pitchFamily="34" charset="0"/>
                <a:cs typeface="Calibri" pitchFamily="34" charset="0"/>
              </a:rPr>
              <a:t>= 63 %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20C5EE8-03EB-B256-1B20-F987F955B4C8}"/>
              </a:ext>
            </a:extLst>
          </p:cNvPr>
          <p:cNvSpPr txBox="1"/>
          <p:nvPr/>
        </p:nvSpPr>
        <p:spPr>
          <a:xfrm>
            <a:off x="7626359" y="536371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u="sng" dirty="0" err="1">
                <a:latin typeface="Calibri" pitchFamily="34" charset="0"/>
                <a:cs typeface="Calibri" pitchFamily="34" charset="0"/>
              </a:rPr>
              <a:t>Liquid</a:t>
            </a:r>
            <a:r>
              <a:rPr lang="fr-BE" b="1" u="sng" dirty="0">
                <a:latin typeface="Calibri" pitchFamily="34" charset="0"/>
                <a:cs typeface="Calibri" pitchFamily="34" charset="0"/>
              </a:rPr>
              <a:t> phase</a:t>
            </a:r>
            <a:r>
              <a:rPr lang="fr-BE" dirty="0">
                <a:latin typeface="Calibri" pitchFamily="34" charset="0"/>
                <a:cs typeface="Calibri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2E24715-6D98-F079-B112-CC734C6F9FFD}"/>
                  </a:ext>
                </a:extLst>
              </p:cNvPr>
              <p:cNvSpPr txBox="1"/>
              <p:nvPr/>
            </p:nvSpPr>
            <p:spPr>
              <a:xfrm>
                <a:off x="9176899" y="5291249"/>
                <a:ext cx="1792798" cy="1089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BE" dirty="0">
                    <a:latin typeface="Calibri" pitchFamily="34" charset="0"/>
                    <a:cs typeface="Calibri" pitchFamily="34" charset="0"/>
                  </a:rPr>
                  <a:t> = 997.5 kg.m</a:t>
                </a:r>
                <a:r>
                  <a:rPr lang="fr-BE" baseline="30000" dirty="0">
                    <a:latin typeface="Calibri" pitchFamily="34" charset="0"/>
                    <a:cs typeface="Calibri" pitchFamily="34" charset="0"/>
                  </a:rPr>
                  <a:t>-3</a:t>
                </a:r>
                <a:endParaRPr lang="fr-BE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fr-BE" dirty="0">
                    <a:latin typeface="Calibri" pitchFamily="34" charset="0"/>
                    <a:cs typeface="Calibri" pitchFamily="34" charset="0"/>
                  </a:rPr>
                  <a:t> = 0.911 </a:t>
                </a:r>
                <a:r>
                  <a:rPr lang="fr-BE" dirty="0" err="1">
                    <a:latin typeface="Calibri" pitchFamily="34" charset="0"/>
                    <a:cs typeface="Calibri" pitchFamily="34" charset="0"/>
                  </a:rPr>
                  <a:t>mPa.s</a:t>
                </a:r>
                <a:endParaRPr lang="fr-BE" dirty="0"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BE" dirty="0">
                    <a:latin typeface="Calibri" pitchFamily="34" charset="0"/>
                    <a:cs typeface="Calibri" pitchFamily="34" charset="0"/>
                  </a:rPr>
                  <a:t>(Water at 23°C)</a:t>
                </a: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2E24715-6D98-F079-B112-CC734C6F9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6899" y="5291249"/>
                <a:ext cx="1792798" cy="1089529"/>
              </a:xfrm>
              <a:prstGeom prst="rect">
                <a:avLst/>
              </a:prstGeom>
              <a:blipFill>
                <a:blip r:embed="rId7"/>
                <a:stretch>
                  <a:fillRect l="-2721" r="-1701" b="-61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8">
            <a:extLst>
              <a:ext uri="{FF2B5EF4-FFF2-40B4-BE49-F238E27FC236}">
                <a16:creationId xmlns:a16="http://schemas.microsoft.com/office/drawing/2014/main" id="{6A6E45B7-5C31-9612-1CCD-DFB5E0C360EC}"/>
              </a:ext>
            </a:extLst>
          </p:cNvPr>
          <p:cNvSpPr txBox="1"/>
          <p:nvPr/>
        </p:nvSpPr>
        <p:spPr>
          <a:xfrm>
            <a:off x="594217" y="1478449"/>
            <a:ext cx="305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latin typeface="Calibri" pitchFamily="34" charset="0"/>
                <a:cs typeface="Calibri" pitchFamily="34" charset="0"/>
              </a:rPr>
              <a:t>CFD code: </a:t>
            </a:r>
            <a:r>
              <a:rPr lang="fr-BE" b="1" dirty="0">
                <a:latin typeface="Calibri" pitchFamily="34" charset="0"/>
                <a:cs typeface="Calibri" pitchFamily="34" charset="0"/>
              </a:rPr>
              <a:t>ANSYS Fluent R19.2</a:t>
            </a:r>
          </a:p>
        </p:txBody>
      </p:sp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BA5576C2-7907-438E-821B-00F86E0DCA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18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82306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7249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Experimental method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Light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attenuation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technique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DB48B1-B425-375B-2A71-51AC75F6F801}"/>
              </a:ext>
            </a:extLst>
          </p:cNvPr>
          <p:cNvGrpSpPr/>
          <p:nvPr/>
        </p:nvGrpSpPr>
        <p:grpSpPr>
          <a:xfrm>
            <a:off x="253379" y="1330506"/>
            <a:ext cx="6358233" cy="4631956"/>
            <a:chOff x="1257554" y="11068565"/>
            <a:chExt cx="6358233" cy="4631956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D5D4BC7-9AB4-E961-D198-BD0FCB5175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57554" y="11068565"/>
              <a:ext cx="6339313" cy="4631956"/>
              <a:chOff x="467693" y="2372701"/>
              <a:chExt cx="4289070" cy="3431078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B1A6B5AE-B8A5-3505-8C53-8FDDE84E3AD8}"/>
                  </a:ext>
                </a:extLst>
              </p:cNvPr>
              <p:cNvGrpSpPr/>
              <p:nvPr/>
            </p:nvGrpSpPr>
            <p:grpSpPr>
              <a:xfrm>
                <a:off x="467693" y="2372701"/>
                <a:ext cx="4289070" cy="3431078"/>
                <a:chOff x="467693" y="2372701"/>
                <a:chExt cx="4289070" cy="3431078"/>
              </a:xfrm>
              <a:solidFill>
                <a:srgbClr val="FFFFFF"/>
              </a:solidFill>
            </p:grpSpPr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184CB6B1-5ADC-5955-667E-AACE77724F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7693" y="2372701"/>
                  <a:ext cx="4289070" cy="3431078"/>
                </a:xfrm>
                <a:prstGeom prst="rect">
                  <a:avLst/>
                </a:prstGeom>
                <a:grpFill/>
              </p:spPr>
            </p:pic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293AAE8D-478F-FF92-491E-E48179997DF4}"/>
                    </a:ext>
                  </a:extLst>
                </p:cNvPr>
                <p:cNvSpPr txBox="1"/>
                <p:nvPr/>
              </p:nvSpPr>
              <p:spPr>
                <a:xfrm>
                  <a:off x="2773232" y="2565562"/>
                  <a:ext cx="1794069" cy="638351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BE" sz="1600" dirty="0" err="1">
                      <a:latin typeface="Source Sans Pro" panose="020B0604020202020204" charset="0"/>
                      <a:cs typeface="Calibri" pitchFamily="34" charset="0"/>
                    </a:rPr>
                    <a:t>Hemispherical-bottom</a:t>
                  </a:r>
                  <a:r>
                    <a:rPr lang="fr-BE" sz="1600" dirty="0">
                      <a:latin typeface="Source Sans Pro" panose="020B0604020202020204" charset="0"/>
                      <a:cs typeface="Calibri" pitchFamily="34" charset="0"/>
                    </a:rPr>
                    <a:t> tank</a:t>
                  </a:r>
                </a:p>
                <a:p>
                  <a:r>
                    <a:rPr lang="fr-BE" sz="1600" i="1" dirty="0">
                      <a:latin typeface="Source Sans Pro" panose="020B0604020202020204" charset="0"/>
                      <a:cs typeface="Calibri" pitchFamily="34" charset="0"/>
                    </a:rPr>
                    <a:t>H</a:t>
                  </a:r>
                  <a:r>
                    <a:rPr lang="fr-BE" sz="1600" dirty="0">
                      <a:latin typeface="Source Sans Pro" panose="020B0604020202020204" charset="0"/>
                      <a:cs typeface="Calibri" pitchFamily="34" charset="0"/>
                    </a:rPr>
                    <a:t> = </a:t>
                  </a:r>
                  <a:r>
                    <a:rPr lang="fr-BE" sz="1600" i="1" dirty="0">
                      <a:latin typeface="Source Sans Pro" panose="020B0604020202020204" charset="0"/>
                      <a:cs typeface="Calibri" pitchFamily="34" charset="0"/>
                    </a:rPr>
                    <a:t>T</a:t>
                  </a:r>
                  <a:r>
                    <a:rPr lang="fr-BE" sz="1600" dirty="0">
                      <a:latin typeface="Source Sans Pro" panose="020B0604020202020204" charset="0"/>
                      <a:cs typeface="Calibri" pitchFamily="34" charset="0"/>
                    </a:rPr>
                    <a:t> = 0.12 m (</a:t>
                  </a:r>
                  <a:r>
                    <a:rPr lang="fr-BE" sz="1600" i="1" dirty="0">
                      <a:latin typeface="Source Sans Pro" panose="020B0604020202020204" charset="0"/>
                      <a:cs typeface="Calibri" pitchFamily="34" charset="0"/>
                    </a:rPr>
                    <a:t>V</a:t>
                  </a:r>
                  <a:r>
                    <a:rPr lang="fr-BE" sz="1600" dirty="0">
                      <a:latin typeface="Source Sans Pro" panose="020B0604020202020204" charset="0"/>
                      <a:cs typeface="Calibri" pitchFamily="34" charset="0"/>
                    </a:rPr>
                    <a:t> = 1.12 L)</a:t>
                  </a:r>
                </a:p>
                <a:p>
                  <a:r>
                    <a:rPr lang="fr-BE" sz="1600" dirty="0">
                      <a:latin typeface="Source Sans Pro" panose="020B0604020202020204" charset="0"/>
                      <a:cs typeface="Calibri" pitchFamily="34" charset="0"/>
                    </a:rPr>
                    <a:t>Probes + Baffles</a:t>
                  </a:r>
                </a:p>
              </p:txBody>
            </p:sp>
          </p:grp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D2AA74A-E01F-9B67-E666-F093C43C5542}"/>
                  </a:ext>
                </a:extLst>
              </p:cNvPr>
              <p:cNvSpPr txBox="1"/>
              <p:nvPr/>
            </p:nvSpPr>
            <p:spPr>
              <a:xfrm>
                <a:off x="770714" y="3475082"/>
                <a:ext cx="924266" cy="25078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BE" sz="1600" dirty="0" err="1">
                    <a:latin typeface="Source Sans Pro" panose="020B0604020202020204" charset="0"/>
                    <a:cs typeface="Calibri" pitchFamily="34" charset="0"/>
                  </a:rPr>
                  <a:t>Backlight</a:t>
                </a:r>
                <a:r>
                  <a:rPr lang="fr-BE" sz="1600" dirty="0">
                    <a:latin typeface="Source Sans Pro" panose="020B0604020202020204" charset="0"/>
                    <a:cs typeface="Calibri" pitchFamily="34" charset="0"/>
                  </a:rPr>
                  <a:t> LED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657F9E7-C1D0-9338-BDC8-EE057859A590}"/>
                  </a:ext>
                </a:extLst>
              </p:cNvPr>
              <p:cNvSpPr txBox="1"/>
              <p:nvPr/>
            </p:nvSpPr>
            <p:spPr>
              <a:xfrm>
                <a:off x="834814" y="5302217"/>
                <a:ext cx="1968443" cy="25078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600" dirty="0">
                    <a:latin typeface="Source Sans Pro" panose="020B0604020202020204" charset="0"/>
                    <a:cs typeface="Calibri" pitchFamily="34" charset="0"/>
                  </a:rPr>
                  <a:t>Aquarium </a:t>
                </a:r>
                <a:r>
                  <a:rPr lang="fr-BE" sz="1600" dirty="0" err="1">
                    <a:latin typeface="Source Sans Pro" panose="020B0604020202020204" charset="0"/>
                    <a:cs typeface="Calibri" pitchFamily="34" charset="0"/>
                  </a:rPr>
                  <a:t>filled</a:t>
                </a:r>
                <a:r>
                  <a:rPr lang="fr-BE" sz="1600" dirty="0">
                    <a:latin typeface="Source Sans Pro" panose="020B0604020202020204" charset="0"/>
                    <a:cs typeface="Calibri" pitchFamily="34" charset="0"/>
                  </a:rPr>
                  <a:t> </a:t>
                </a:r>
                <a:r>
                  <a:rPr lang="fr-BE" sz="1600" dirty="0" err="1">
                    <a:latin typeface="Source Sans Pro" panose="020B0604020202020204" charset="0"/>
                    <a:cs typeface="Calibri" pitchFamily="34" charset="0"/>
                  </a:rPr>
                  <a:t>with</a:t>
                </a:r>
                <a:r>
                  <a:rPr lang="fr-BE" sz="1600" dirty="0">
                    <a:latin typeface="Source Sans Pro" panose="020B0604020202020204" charset="0"/>
                    <a:cs typeface="Calibri" pitchFamily="34" charset="0"/>
                  </a:rPr>
                  <a:t> water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871C644-5E71-66B6-95A6-5991DB30C214}"/>
                  </a:ext>
                </a:extLst>
              </p:cNvPr>
              <p:cNvSpPr txBox="1"/>
              <p:nvPr/>
            </p:nvSpPr>
            <p:spPr>
              <a:xfrm>
                <a:off x="3170379" y="5431282"/>
                <a:ext cx="1586384" cy="2507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BE" sz="1600" dirty="0">
                    <a:latin typeface="Source Sans Pro" panose="020B0604020202020204" charset="0"/>
                    <a:cs typeface="Calibri" pitchFamily="34" charset="0"/>
                  </a:rPr>
                  <a:t>Camera CMOS 4 </a:t>
                </a:r>
                <a:r>
                  <a:rPr lang="fr-BE" sz="1600" dirty="0" err="1">
                    <a:latin typeface="Source Sans Pro" panose="020B0604020202020204" charset="0"/>
                    <a:cs typeface="Calibri" pitchFamily="34" charset="0"/>
                  </a:rPr>
                  <a:t>Mpixels</a:t>
                </a:r>
                <a:endParaRPr lang="fr-BE" sz="1600" dirty="0">
                  <a:latin typeface="Source Sans Pro" panose="020B0604020202020204" charset="0"/>
                  <a:cs typeface="Calibri" pitchFamily="34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3FC964-203E-1173-B49C-CBBA6D241781}"/>
                </a:ext>
              </a:extLst>
            </p:cNvPr>
            <p:cNvSpPr/>
            <p:nvPr/>
          </p:nvSpPr>
          <p:spPr>
            <a:xfrm>
              <a:off x="4593924" y="13087868"/>
              <a:ext cx="302186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fr-BE" sz="1600" dirty="0">
                  <a:latin typeface="Source Sans Pro" panose="020B0604020202020204" charset="0"/>
                  <a:cs typeface="Calibri" pitchFamily="34" charset="0"/>
                </a:rPr>
                <a:t>Axial </a:t>
              </a:r>
              <a:r>
                <a:rPr lang="fr-BE" sz="1600" dirty="0" err="1">
                  <a:latin typeface="Source Sans Pro" panose="020B0604020202020204" charset="0"/>
                  <a:cs typeface="Calibri" pitchFamily="34" charset="0"/>
                </a:rPr>
                <a:t>impeller</a:t>
              </a:r>
              <a:r>
                <a:rPr lang="fr-BE" sz="1600" dirty="0">
                  <a:latin typeface="Source Sans Pro" panose="020B0604020202020204" charset="0"/>
                  <a:cs typeface="Calibri" pitchFamily="34" charset="0"/>
                </a:rPr>
                <a:t> HTPG </a:t>
              </a:r>
            </a:p>
            <a:p>
              <a:r>
                <a:rPr lang="fr-BE" sz="1600" i="1" dirty="0">
                  <a:latin typeface="Source Sans Pro" panose="020B0604020202020204" charset="0"/>
                  <a:cs typeface="Calibri" pitchFamily="34" charset="0"/>
                </a:rPr>
                <a:t>C/T</a:t>
              </a:r>
              <a:r>
                <a:rPr lang="fr-BE" sz="1600" dirty="0">
                  <a:latin typeface="Source Sans Pro" panose="020B0604020202020204" charset="0"/>
                  <a:cs typeface="Calibri" pitchFamily="34" charset="0"/>
                </a:rPr>
                <a:t> = </a:t>
              </a:r>
              <a:r>
                <a:rPr lang="fr-BE" sz="1600" i="1" dirty="0">
                  <a:latin typeface="Source Sans Pro" panose="020B0604020202020204" charset="0"/>
                  <a:cs typeface="Calibri" pitchFamily="34" charset="0"/>
                </a:rPr>
                <a:t>D/T</a:t>
              </a:r>
              <a:r>
                <a:rPr lang="fr-BE" sz="1600" dirty="0">
                  <a:latin typeface="Source Sans Pro" panose="020B0604020202020204" charset="0"/>
                  <a:cs typeface="Calibri" pitchFamily="34" charset="0"/>
                </a:rPr>
                <a:t> = 0.5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505C20A-0B66-673A-E7B2-874B96FEC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45" b="5217"/>
            <a:stretch/>
          </p:blipFill>
          <p:spPr>
            <a:xfrm>
              <a:off x="6363829" y="13041852"/>
              <a:ext cx="1251958" cy="676806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85BC1-DCD3-39FA-A140-7645CE84ED50}"/>
              </a:ext>
            </a:extLst>
          </p:cNvPr>
          <p:cNvSpPr/>
          <p:nvPr/>
        </p:nvSpPr>
        <p:spPr>
          <a:xfrm>
            <a:off x="6871746" y="1276154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237038">
              <a:spcBef>
                <a:spcPts val="300"/>
              </a:spcBef>
              <a:spcAft>
                <a:spcPts val="300"/>
              </a:spcAft>
            </a:pPr>
            <a:r>
              <a:rPr lang="en-GB" sz="2000" b="1" i="1" u="sng" dirty="0">
                <a:latin typeface="Source Sans Pro" panose="020B0604020202020204" charset="0"/>
                <a:ea typeface="Source Sans Pro" panose="020B0503030403020204" pitchFamily="34" charset="0"/>
              </a:rPr>
              <a:t>Material</a:t>
            </a:r>
          </a:p>
        </p:txBody>
      </p:sp>
      <p:pic>
        <p:nvPicPr>
          <p:cNvPr id="14" name="Image 31">
            <a:extLst>
              <a:ext uri="{FF2B5EF4-FFF2-40B4-BE49-F238E27FC236}">
                <a16:creationId xmlns:a16="http://schemas.microsoft.com/office/drawing/2014/main" id="{3AD708A6-70A9-BD4B-E72D-A3DE35CFB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51" y="3067149"/>
            <a:ext cx="2960820" cy="2218204"/>
          </a:xfrm>
          <a:prstGeom prst="rect">
            <a:avLst/>
          </a:prstGeom>
        </p:spPr>
      </p:pic>
      <p:sp>
        <p:nvSpPr>
          <p:cNvPr id="15" name="ZoneTexte 33">
            <a:extLst>
              <a:ext uri="{FF2B5EF4-FFF2-40B4-BE49-F238E27FC236}">
                <a16:creationId xmlns:a16="http://schemas.microsoft.com/office/drawing/2014/main" id="{82D2D140-1A7C-B6D7-93D3-7EFCB62CA9BD}"/>
              </a:ext>
            </a:extLst>
          </p:cNvPr>
          <p:cNvSpPr txBox="1"/>
          <p:nvPr/>
        </p:nvSpPr>
        <p:spPr>
          <a:xfrm>
            <a:off x="8368436" y="5413119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 err="1">
                <a:latin typeface="Symbol" panose="05050102010706020507" pitchFamily="18" charset="2"/>
                <a:ea typeface="Cambria Math" panose="02040503050406030204" pitchFamily="18" charset="0"/>
              </a:rPr>
              <a:t>r</a:t>
            </a:r>
            <a:r>
              <a:rPr lang="fr-BE" i="1" baseline="-25000" dirty="0" err="1">
                <a:latin typeface="Source Sans Pro" panose="020B0604020202020204" charset="0"/>
              </a:rPr>
              <a:t>S</a:t>
            </a:r>
            <a:r>
              <a:rPr lang="fr-BE" i="1" dirty="0">
                <a:latin typeface="Source Sans Pro" panose="020B0604020202020204" charset="0"/>
              </a:rPr>
              <a:t> </a:t>
            </a:r>
            <a:r>
              <a:rPr lang="fr-BE" dirty="0">
                <a:latin typeface="Source Sans Pro" panose="020B0604020202020204" charset="0"/>
              </a:rPr>
              <a:t>= 1015 kg/m</a:t>
            </a:r>
            <a:r>
              <a:rPr lang="fr-BE" baseline="30000" dirty="0">
                <a:latin typeface="Source Sans Pro" panose="020B0604020202020204" charset="0"/>
              </a:rPr>
              <a:t>3</a:t>
            </a:r>
            <a:endParaRPr lang="en-US" baseline="30000" dirty="0">
              <a:latin typeface="Source Sans Pro" panose="020B0604020202020204" charset="0"/>
            </a:endParaRPr>
          </a:p>
        </p:txBody>
      </p:sp>
      <p:sp>
        <p:nvSpPr>
          <p:cNvPr id="16" name="ZoneTexte 35">
            <a:extLst>
              <a:ext uri="{FF2B5EF4-FFF2-40B4-BE49-F238E27FC236}">
                <a16:creationId xmlns:a16="http://schemas.microsoft.com/office/drawing/2014/main" id="{53285F8F-05D7-638B-97CE-DE8AF8B41FA4}"/>
              </a:ext>
            </a:extLst>
          </p:cNvPr>
          <p:cNvSpPr txBox="1"/>
          <p:nvPr/>
        </p:nvSpPr>
        <p:spPr>
          <a:xfrm>
            <a:off x="8586892" y="5782451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i="1" dirty="0" err="1">
                <a:latin typeface="Source Sans Pro" panose="020B0604020202020204" charset="0"/>
                <a:ea typeface="Cambria Math" panose="02040503050406030204" pitchFamily="18" charset="0"/>
              </a:rPr>
              <a:t>d</a:t>
            </a:r>
            <a:r>
              <a:rPr lang="fr-BE" i="1" baseline="-25000" dirty="0" err="1">
                <a:latin typeface="Source Sans Pro" panose="020B0604020202020204" charset="0"/>
              </a:rPr>
              <a:t>P</a:t>
            </a:r>
            <a:r>
              <a:rPr lang="fr-BE" i="1" dirty="0">
                <a:latin typeface="Source Sans Pro" panose="020B0604020202020204" charset="0"/>
              </a:rPr>
              <a:t> </a:t>
            </a:r>
            <a:r>
              <a:rPr lang="fr-BE" dirty="0">
                <a:latin typeface="Source Sans Pro" panose="020B0604020202020204" charset="0"/>
              </a:rPr>
              <a:t>= 170 µm</a:t>
            </a:r>
            <a:endParaRPr lang="en-US" baseline="30000" dirty="0">
              <a:latin typeface="Source Sans Pro" panose="020B0604020202020204" charset="0"/>
            </a:endParaRPr>
          </a:p>
        </p:txBody>
      </p:sp>
      <p:sp>
        <p:nvSpPr>
          <p:cNvPr id="27" name="ZoneTexte 29">
            <a:extLst>
              <a:ext uri="{FF2B5EF4-FFF2-40B4-BE49-F238E27FC236}">
                <a16:creationId xmlns:a16="http://schemas.microsoft.com/office/drawing/2014/main" id="{5A1D94AE-61C5-06F8-F7FF-3D19D291DB8E}"/>
              </a:ext>
            </a:extLst>
          </p:cNvPr>
          <p:cNvSpPr txBox="1"/>
          <p:nvPr/>
        </p:nvSpPr>
        <p:spPr>
          <a:xfrm>
            <a:off x="6871746" y="1697924"/>
            <a:ext cx="480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b="1" dirty="0" err="1">
                <a:latin typeface="Source Sans Pro" panose="020B0604020202020204" charset="0"/>
                <a:cs typeface="Calibri" pitchFamily="34" charset="0"/>
              </a:rPr>
              <a:t>Liquid</a:t>
            </a:r>
            <a:r>
              <a:rPr lang="fr-BE" dirty="0">
                <a:latin typeface="Source Sans Pro" panose="020B0604020202020204" charset="0"/>
                <a:cs typeface="Calibri" pitchFamily="34" charset="0"/>
              </a:rPr>
              <a:t>: Phosphate Buffer Saline (PBS) 0.01 M</a:t>
            </a:r>
            <a:endParaRPr lang="fr-BE" b="1" dirty="0">
              <a:latin typeface="Source Sans Pro" panose="020B0604020202020204" charset="0"/>
              <a:cs typeface="Calibri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8170FA-E3A2-8983-A581-1C3A66C9DA78}"/>
              </a:ext>
            </a:extLst>
          </p:cNvPr>
          <p:cNvSpPr/>
          <p:nvPr/>
        </p:nvSpPr>
        <p:spPr>
          <a:xfrm>
            <a:off x="7684789" y="2053649"/>
            <a:ext cx="4625321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>
                <a:latin typeface="Source Sans Pro" panose="020B0604020202020204" charset="0"/>
                <a:cs typeface="Calibri" pitchFamily="34" charset="0"/>
              </a:rPr>
              <a:t>Cytodex-1 </a:t>
            </a:r>
            <a:r>
              <a:rPr lang="fr-BE" dirty="0" err="1">
                <a:latin typeface="Source Sans Pro" panose="020B0604020202020204" charset="0"/>
                <a:cs typeface="Calibri" pitchFamily="34" charset="0"/>
              </a:rPr>
              <a:t>microcarrier</a:t>
            </a:r>
            <a:endParaRPr lang="fr-BE" dirty="0">
              <a:latin typeface="Source Sans Pro" panose="020B0604020202020204" charset="0"/>
              <a:cs typeface="Calibri" pitchFamily="34" charset="0"/>
            </a:endParaRPr>
          </a:p>
          <a:p>
            <a:r>
              <a:rPr lang="fr-BE" dirty="0" err="1">
                <a:latin typeface="Source Sans Pro" panose="020B0604020202020204" charset="0"/>
                <a:cs typeface="Calibri" pitchFamily="34" charset="0"/>
              </a:rPr>
              <a:t>Diameter</a:t>
            </a:r>
            <a:r>
              <a:rPr lang="fr-BE" dirty="0">
                <a:latin typeface="Source Sans Pro" panose="020B0604020202020204" charset="0"/>
                <a:cs typeface="Calibri" pitchFamily="34" charset="0"/>
              </a:rPr>
              <a:t> </a:t>
            </a:r>
            <a:r>
              <a:rPr lang="fr-BE" dirty="0" err="1">
                <a:latin typeface="Source Sans Pro" panose="020B0604020202020204" charset="0"/>
                <a:cs typeface="Calibri" pitchFamily="34" charset="0"/>
              </a:rPr>
              <a:t>depends</a:t>
            </a:r>
            <a:r>
              <a:rPr lang="fr-BE" dirty="0">
                <a:latin typeface="Source Sans Pro" panose="020B0604020202020204" charset="0"/>
                <a:cs typeface="Calibri" pitchFamily="34" charset="0"/>
              </a:rPr>
              <a:t> on the </a:t>
            </a:r>
            <a:r>
              <a:rPr lang="fr-BE" dirty="0" err="1">
                <a:latin typeface="Source Sans Pro" panose="020B0604020202020204" charset="0"/>
                <a:cs typeface="Calibri" pitchFamily="34" charset="0"/>
              </a:rPr>
              <a:t>salt</a:t>
            </a:r>
            <a:r>
              <a:rPr lang="fr-BE" dirty="0">
                <a:latin typeface="Source Sans Pro" panose="020B0604020202020204" charset="0"/>
                <a:cs typeface="Calibri" pitchFamily="34" charset="0"/>
              </a:rPr>
              <a:t> concentration</a:t>
            </a:r>
          </a:p>
          <a:p>
            <a:r>
              <a:rPr lang="fr-BE" dirty="0" err="1">
                <a:latin typeface="Source Sans Pro" panose="020B0604020202020204" charset="0"/>
                <a:cs typeface="Calibri" pitchFamily="34" charset="0"/>
              </a:rPr>
              <a:t>Translucent</a:t>
            </a:r>
            <a:endParaRPr lang="fr-BE" dirty="0">
              <a:latin typeface="Source Sans Pro" panose="020B0604020202020204" charset="0"/>
              <a:cs typeface="Calibri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D8D0503-FC4C-1C61-265F-CB37AC626F1B}"/>
              </a:ext>
            </a:extLst>
          </p:cNvPr>
          <p:cNvSpPr txBox="1"/>
          <p:nvPr/>
        </p:nvSpPr>
        <p:spPr>
          <a:xfrm>
            <a:off x="6871746" y="2051862"/>
            <a:ext cx="1170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b="1" dirty="0">
                <a:latin typeface="Source Sans Pro" panose="020B0604020202020204" charset="0"/>
                <a:cs typeface="Calibri" pitchFamily="34" charset="0"/>
              </a:rPr>
              <a:t>Solid</a:t>
            </a:r>
            <a:r>
              <a:rPr lang="fr-BE" dirty="0">
                <a:latin typeface="Source Sans Pro" panose="020B0604020202020204" charset="0"/>
                <a:cs typeface="Calibri" pitchFamily="34" charset="0"/>
              </a:rPr>
              <a:t>:</a:t>
            </a:r>
            <a:endParaRPr lang="fr-FR" dirty="0"/>
          </a:p>
        </p:txBody>
      </p:sp>
      <p:sp>
        <p:nvSpPr>
          <p:cNvPr id="22" name="Espace réservé du numéro de diapositive 3">
            <a:extLst>
              <a:ext uri="{FF2B5EF4-FFF2-40B4-BE49-F238E27FC236}">
                <a16:creationId xmlns:a16="http://schemas.microsoft.com/office/drawing/2014/main" id="{31DCB4D9-E7FF-4A59-9875-7AF27DFA2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19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5720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ZoneTexte 74">
            <a:extLst>
              <a:ext uri="{FF2B5EF4-FFF2-40B4-BE49-F238E27FC236}">
                <a16:creationId xmlns:a16="http://schemas.microsoft.com/office/drawing/2014/main" id="{14C951FE-3450-4B24-87F8-E685F972C7E5}"/>
              </a:ext>
            </a:extLst>
          </p:cNvPr>
          <p:cNvSpPr txBox="1"/>
          <p:nvPr/>
        </p:nvSpPr>
        <p:spPr>
          <a:xfrm>
            <a:off x="8937092" y="4001681"/>
            <a:ext cx="119044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Scaling-up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14C06963-0E0E-4CFA-B736-B2D12AAC2F59}"/>
              </a:ext>
            </a:extLst>
          </p:cNvPr>
          <p:cNvSpPr txBox="1"/>
          <p:nvPr/>
        </p:nvSpPr>
        <p:spPr>
          <a:xfrm>
            <a:off x="4453768" y="2485328"/>
            <a:ext cx="231594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Cell</a:t>
            </a:r>
            <a:r>
              <a:rPr lang="fr-BE" dirty="0"/>
              <a:t> / </a:t>
            </a:r>
            <a:r>
              <a:rPr lang="fr-BE" dirty="0" err="1"/>
              <a:t>algae</a:t>
            </a:r>
            <a:r>
              <a:rPr lang="fr-BE" dirty="0"/>
              <a:t> / </a:t>
            </a:r>
            <a:r>
              <a:rPr lang="fr-BE" dirty="0" err="1"/>
              <a:t>Microbial</a:t>
            </a:r>
            <a:r>
              <a:rPr lang="fr-BE" dirty="0"/>
              <a:t> </a:t>
            </a:r>
          </a:p>
          <a:p>
            <a:pPr algn="ctr"/>
            <a:r>
              <a:rPr lang="fr-BE" dirty="0"/>
              <a:t>culture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8779" y="156321"/>
            <a:ext cx="10463678" cy="524326"/>
          </a:xfrm>
        </p:spPr>
        <p:txBody>
          <a:bodyPr/>
          <a:lstStyle/>
          <a:p>
            <a:r>
              <a:rPr lang="en-GB" sz="2400" dirty="0"/>
              <a:t>Difficulties in solid-liquid system involve in pharmaceutical processes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2</a:t>
            </a:fld>
            <a:endParaRPr lang="fr-BE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17DBA3A-D36F-41E9-96B6-8FE449B7D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92" y="2803791"/>
            <a:ext cx="1736486" cy="2573774"/>
          </a:xfrm>
          <a:prstGeom prst="rect">
            <a:avLst/>
          </a:prstGeom>
        </p:spPr>
      </p:pic>
      <p:sp>
        <p:nvSpPr>
          <p:cNvPr id="54" name="Espace réservé du contenu 2">
            <a:extLst>
              <a:ext uri="{FF2B5EF4-FFF2-40B4-BE49-F238E27FC236}">
                <a16:creationId xmlns:a16="http://schemas.microsoft.com/office/drawing/2014/main" id="{B1837E1D-D541-48DD-AFA6-AFB0290C9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28" y="968013"/>
            <a:ext cx="7368885" cy="5606958"/>
          </a:xfrm>
        </p:spPr>
        <p:txBody>
          <a:bodyPr>
            <a:normAutofit fontScale="92500"/>
          </a:bodyPr>
          <a:lstStyle/>
          <a:p>
            <a:r>
              <a:rPr lang="fr-BE" dirty="0" err="1">
                <a:latin typeface="+mj-lt"/>
              </a:rPr>
              <a:t>Difficulties</a:t>
            </a:r>
            <a:endParaRPr lang="fr-BE" dirty="0">
              <a:latin typeface="+mj-lt"/>
            </a:endParaRPr>
          </a:p>
          <a:p>
            <a:endParaRPr lang="fr-BE" sz="2000" dirty="0">
              <a:latin typeface="+mj-lt"/>
            </a:endParaRPr>
          </a:p>
          <a:p>
            <a:pPr lvl="1"/>
            <a:r>
              <a:rPr lang="fr-BE" dirty="0" err="1">
                <a:latin typeface="+mj-lt"/>
              </a:rPr>
              <a:t>Inhomogeneity</a:t>
            </a:r>
            <a:endParaRPr lang="fr-BE" dirty="0">
              <a:latin typeface="+mj-lt"/>
            </a:endParaRPr>
          </a:p>
          <a:p>
            <a:pPr lvl="1"/>
            <a:endParaRPr lang="fr-BE" sz="1050" dirty="0">
              <a:latin typeface="+mj-lt"/>
            </a:endParaRPr>
          </a:p>
          <a:p>
            <a:pPr lvl="1"/>
            <a:r>
              <a:rPr lang="fr-BE" dirty="0" err="1">
                <a:latin typeface="+mj-lt"/>
              </a:rPr>
              <a:t>Cristallization</a:t>
            </a:r>
            <a:r>
              <a:rPr lang="fr-BE" dirty="0">
                <a:latin typeface="+mj-lt"/>
              </a:rPr>
              <a:t> on </a:t>
            </a:r>
            <a:r>
              <a:rPr lang="fr-BE" dirty="0" err="1">
                <a:latin typeface="+mj-lt"/>
              </a:rPr>
              <a:t>walls</a:t>
            </a:r>
            <a:endParaRPr lang="fr-BE" dirty="0">
              <a:latin typeface="+mj-lt"/>
            </a:endParaRPr>
          </a:p>
          <a:p>
            <a:pPr lvl="1"/>
            <a:endParaRPr lang="fr-BE" sz="1050" dirty="0">
              <a:latin typeface="+mj-lt"/>
            </a:endParaRPr>
          </a:p>
          <a:p>
            <a:pPr lvl="1"/>
            <a:r>
              <a:rPr lang="fr-BE" dirty="0">
                <a:latin typeface="+mj-lt"/>
              </a:rPr>
              <a:t>Mass Transfert</a:t>
            </a:r>
          </a:p>
          <a:p>
            <a:pPr lvl="1"/>
            <a:endParaRPr lang="fr-BE" sz="1050" dirty="0">
              <a:latin typeface="+mj-lt"/>
            </a:endParaRPr>
          </a:p>
          <a:p>
            <a:pPr lvl="1"/>
            <a:r>
              <a:rPr lang="fr-BE" dirty="0" err="1">
                <a:latin typeface="+mj-lt"/>
              </a:rPr>
              <a:t>Constrains</a:t>
            </a:r>
            <a:endParaRPr lang="fr-BE" dirty="0">
              <a:latin typeface="+mj-lt"/>
            </a:endParaRPr>
          </a:p>
          <a:p>
            <a:pPr lvl="2"/>
            <a:r>
              <a:rPr lang="fr-BE" dirty="0" err="1">
                <a:latin typeface="+mj-lt"/>
              </a:rPr>
              <a:t>Shear</a:t>
            </a:r>
            <a:r>
              <a:rPr lang="fr-BE" dirty="0">
                <a:latin typeface="+mj-lt"/>
              </a:rPr>
              <a:t> stress</a:t>
            </a:r>
          </a:p>
          <a:p>
            <a:pPr lvl="2"/>
            <a:r>
              <a:rPr lang="fr-BE" dirty="0">
                <a:latin typeface="+mj-lt"/>
              </a:rPr>
              <a:t>Interface </a:t>
            </a:r>
            <a:r>
              <a:rPr lang="fr-BE" dirty="0" err="1">
                <a:latin typeface="+mj-lt"/>
              </a:rPr>
              <a:t>liquid-gas</a:t>
            </a:r>
            <a:endParaRPr lang="fr-BE" dirty="0">
              <a:latin typeface="+mj-lt"/>
            </a:endParaRPr>
          </a:p>
          <a:p>
            <a:pPr lvl="2"/>
            <a:r>
              <a:rPr lang="fr-BE" dirty="0">
                <a:latin typeface="+mj-lt"/>
              </a:rPr>
              <a:t>Over concentration du to additive addition</a:t>
            </a:r>
          </a:p>
          <a:p>
            <a:pPr lvl="2"/>
            <a:endParaRPr lang="fr-BE" sz="1050" dirty="0">
              <a:latin typeface="+mj-lt"/>
            </a:endParaRPr>
          </a:p>
          <a:p>
            <a:pPr lvl="1"/>
            <a:r>
              <a:rPr lang="fr-BE" dirty="0">
                <a:latin typeface="+mj-lt"/>
              </a:rPr>
              <a:t>Scaling up / Scaling-down</a:t>
            </a:r>
          </a:p>
          <a:p>
            <a:pPr marL="1371600" lvl="3" indent="0">
              <a:buNone/>
            </a:pPr>
            <a:endParaRPr lang="fr-BE" dirty="0">
              <a:latin typeface="+mj-lt"/>
            </a:endParaRPr>
          </a:p>
          <a:p>
            <a:pPr marL="1371600" lvl="3" indent="0">
              <a:buNone/>
            </a:pPr>
            <a:endParaRPr lang="fr-BE" dirty="0">
              <a:latin typeface="+mj-lt"/>
            </a:endParaRPr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73FFAF16-F28D-46F0-8952-A545F0FD61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522" y="3123420"/>
            <a:ext cx="693368" cy="693368"/>
          </a:xfrm>
          <a:prstGeom prst="rect">
            <a:avLst/>
          </a:prstGeom>
        </p:spPr>
      </p:pic>
      <p:pic>
        <p:nvPicPr>
          <p:cNvPr id="57" name="Picture 23" descr="cytodex">
            <a:extLst>
              <a:ext uri="{FF2B5EF4-FFF2-40B4-BE49-F238E27FC236}">
                <a16:creationId xmlns:a16="http://schemas.microsoft.com/office/drawing/2014/main" id="{68E03341-0F64-4948-9666-1584224E6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01" y="4896148"/>
            <a:ext cx="915916" cy="6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Flèche droite 36">
            <a:extLst>
              <a:ext uri="{FF2B5EF4-FFF2-40B4-BE49-F238E27FC236}">
                <a16:creationId xmlns:a16="http://schemas.microsoft.com/office/drawing/2014/main" id="{2E411F52-F6CD-45A6-8BBE-330AB103BCD0}"/>
              </a:ext>
            </a:extLst>
          </p:cNvPr>
          <p:cNvSpPr/>
          <p:nvPr/>
        </p:nvSpPr>
        <p:spPr>
          <a:xfrm>
            <a:off x="9623340" y="3237644"/>
            <a:ext cx="261905" cy="504056"/>
          </a:xfrm>
          <a:prstGeom prst="rightArrow">
            <a:avLst/>
          </a:prstGeom>
          <a:solidFill>
            <a:schemeClr val="accent1">
              <a:lumMod val="20000"/>
              <a:lumOff val="80000"/>
              <a:alpha val="54000"/>
            </a:schemeClr>
          </a:solidFill>
          <a:ln>
            <a:solidFill>
              <a:schemeClr val="accent1">
                <a:shade val="50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BA41AF8F-67DC-475B-8E39-799FA4454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927" y="1473548"/>
            <a:ext cx="2735686" cy="1196863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48263678-CAA1-4559-9449-C2A761DFC7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44826" y="1183540"/>
            <a:ext cx="1013305" cy="588513"/>
          </a:xfrm>
          <a:prstGeom prst="rect">
            <a:avLst/>
          </a:prstGeom>
        </p:spPr>
      </p:pic>
      <p:pic>
        <p:nvPicPr>
          <p:cNvPr id="64" name="Picture 23" descr="cytodex">
            <a:extLst>
              <a:ext uri="{FF2B5EF4-FFF2-40B4-BE49-F238E27FC236}">
                <a16:creationId xmlns:a16="http://schemas.microsoft.com/office/drawing/2014/main" id="{08A46196-9F3C-48A0-BD75-EEFFC1B48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67" y="1017170"/>
            <a:ext cx="1656184" cy="125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09E41EC3-0266-4C0C-BC23-94D2B839AB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25" y="910967"/>
            <a:ext cx="1280163" cy="1920244"/>
          </a:xfrm>
          <a:prstGeom prst="rect">
            <a:avLst/>
          </a:prstGeom>
        </p:spPr>
      </p:pic>
      <p:sp>
        <p:nvSpPr>
          <p:cNvPr id="67" name="ZoneTexte 66">
            <a:extLst>
              <a:ext uri="{FF2B5EF4-FFF2-40B4-BE49-F238E27FC236}">
                <a16:creationId xmlns:a16="http://schemas.microsoft.com/office/drawing/2014/main" id="{4E640CC7-3078-477A-92DD-63FE79B435E0}"/>
              </a:ext>
            </a:extLst>
          </p:cNvPr>
          <p:cNvSpPr txBox="1"/>
          <p:nvPr/>
        </p:nvSpPr>
        <p:spPr>
          <a:xfrm>
            <a:off x="10182630" y="2027776"/>
            <a:ext cx="128886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Vaccine formulation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AF9EFE79-4D8D-4D0D-9D69-C2730C14D2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81" y="1168411"/>
            <a:ext cx="1686439" cy="1118376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97B21963-7205-4C9F-A012-2DE684B6FF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495" y="3930710"/>
            <a:ext cx="943391" cy="2347805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ABC4B6DF-2705-45D2-A366-92DC77B5E56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266" y="4498013"/>
            <a:ext cx="1008112" cy="1307647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7151C7B1-61CB-41CD-90D9-784AB6B3D25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79" y="3555035"/>
            <a:ext cx="1022340" cy="1267453"/>
          </a:xfrm>
          <a:prstGeom prst="rect">
            <a:avLst/>
          </a:prstGeom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8A61366F-6C9E-4A85-BEC2-EE903F7237AF}"/>
              </a:ext>
            </a:extLst>
          </p:cNvPr>
          <p:cNvSpPr txBox="1"/>
          <p:nvPr/>
        </p:nvSpPr>
        <p:spPr>
          <a:xfrm>
            <a:off x="8387481" y="5770207"/>
            <a:ext cx="1593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Cristallization</a:t>
            </a:r>
            <a:endParaRPr lang="fr-BE" dirty="0"/>
          </a:p>
          <a:p>
            <a:pPr algn="ctr"/>
            <a:r>
              <a:rPr lang="fr-BE" dirty="0"/>
              <a:t>Dissolution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AE72E1C-0E0E-45B2-8037-F1D392B8CFC8}"/>
              </a:ext>
            </a:extLst>
          </p:cNvPr>
          <p:cNvSpPr txBox="1"/>
          <p:nvPr/>
        </p:nvSpPr>
        <p:spPr>
          <a:xfrm>
            <a:off x="5152412" y="4818219"/>
            <a:ext cx="139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Flocculation</a:t>
            </a:r>
            <a:endParaRPr lang="fr-BE" dirty="0"/>
          </a:p>
        </p:txBody>
      </p:sp>
      <p:pic>
        <p:nvPicPr>
          <p:cNvPr id="74" name="Image 73">
            <a:extLst>
              <a:ext uri="{FF2B5EF4-FFF2-40B4-BE49-F238E27FC236}">
                <a16:creationId xmlns:a16="http://schemas.microsoft.com/office/drawing/2014/main" id="{88BC6915-645C-4333-ACB6-632F1085D39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811" y="3343895"/>
            <a:ext cx="966457" cy="1546332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14676359-5C8E-494B-BDE5-12A5CDB31E2F}"/>
              </a:ext>
            </a:extLst>
          </p:cNvPr>
          <p:cNvSpPr txBox="1"/>
          <p:nvPr/>
        </p:nvSpPr>
        <p:spPr>
          <a:xfrm>
            <a:off x="6966568" y="1038470"/>
            <a:ext cx="24584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Mechanical</a:t>
            </a:r>
            <a:r>
              <a:rPr lang="fr-BE" dirty="0"/>
              <a:t> stresses</a:t>
            </a:r>
          </a:p>
        </p:txBody>
      </p:sp>
      <p:pic>
        <p:nvPicPr>
          <p:cNvPr id="58" name="Image 57">
            <a:extLst>
              <a:ext uri="{FF2B5EF4-FFF2-40B4-BE49-F238E27FC236}">
                <a16:creationId xmlns:a16="http://schemas.microsoft.com/office/drawing/2014/main" id="{EE439E18-9824-4275-802E-906E422FE7E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198" y="2888666"/>
            <a:ext cx="734564" cy="120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42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72491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Experimental method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Light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attenuation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technique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E53CBA9-CC69-3095-2490-DC12751E4382}"/>
              </a:ext>
            </a:extLst>
          </p:cNvPr>
          <p:cNvGrpSpPr>
            <a:grpSpLocks noChangeAspect="1"/>
          </p:cNvGrpSpPr>
          <p:nvPr/>
        </p:nvGrpSpPr>
        <p:grpSpPr>
          <a:xfrm>
            <a:off x="1044999" y="1718304"/>
            <a:ext cx="5230818" cy="1336361"/>
            <a:chOff x="8792320" y="11902278"/>
            <a:chExt cx="6971076" cy="1780952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70713ACA-4F0B-98CF-6959-3F7D933E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2320" y="11902278"/>
              <a:ext cx="1857143" cy="1780952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791264F-6076-BFC6-59D0-010F2E61E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6253" y="11902278"/>
              <a:ext cx="1857143" cy="1780952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3B528F3F-1740-2FDB-E795-80124120D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4750" y="11902278"/>
              <a:ext cx="1857143" cy="1780952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BA937E7-547F-9D1E-D07A-3DF06EB04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7180" y="11902278"/>
              <a:ext cx="1857143" cy="1780952"/>
            </a:xfrm>
            <a:prstGeom prst="rect">
              <a:avLst/>
            </a:prstGeom>
          </p:spPr>
        </p:pic>
      </p:grpSp>
      <p:sp>
        <p:nvSpPr>
          <p:cNvPr id="22" name="Flèche droite 49">
            <a:extLst>
              <a:ext uri="{FF2B5EF4-FFF2-40B4-BE49-F238E27FC236}">
                <a16:creationId xmlns:a16="http://schemas.microsoft.com/office/drawing/2014/main" id="{699FD4DC-3AEE-D9B9-09DB-D8DFEFD5CA75}"/>
              </a:ext>
            </a:extLst>
          </p:cNvPr>
          <p:cNvSpPr/>
          <p:nvPr/>
        </p:nvSpPr>
        <p:spPr>
          <a:xfrm>
            <a:off x="1069145" y="1235982"/>
            <a:ext cx="5261317" cy="496190"/>
          </a:xfrm>
          <a:prstGeom prst="rightArrow">
            <a:avLst/>
          </a:prstGeom>
          <a:solidFill>
            <a:srgbClr val="EC6707"/>
          </a:solidFill>
          <a:ln>
            <a:solidFill>
              <a:srgbClr val="EC6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err="1">
                <a:solidFill>
                  <a:schemeClr val="tx1"/>
                </a:solidFill>
                <a:latin typeface="Source Sans Pro" panose="020B0604020202020204" charset="0"/>
              </a:rPr>
              <a:t>Increasing</a:t>
            </a:r>
            <a:r>
              <a:rPr lang="fr-BE" sz="2000" dirty="0">
                <a:solidFill>
                  <a:schemeClr val="tx1"/>
                </a:solidFill>
                <a:latin typeface="Source Sans Pro" panose="020B0604020202020204" charset="0"/>
              </a:rPr>
              <a:t> </a:t>
            </a:r>
            <a:r>
              <a:rPr lang="fr-BE" sz="2000" dirty="0" err="1">
                <a:solidFill>
                  <a:schemeClr val="tx1"/>
                </a:solidFill>
                <a:latin typeface="Source Sans Pro" panose="020B0604020202020204" charset="0"/>
              </a:rPr>
              <a:t>solid</a:t>
            </a:r>
            <a:r>
              <a:rPr lang="fr-BE" sz="2000" dirty="0">
                <a:solidFill>
                  <a:schemeClr val="tx1"/>
                </a:solidFill>
                <a:latin typeface="Source Sans Pro" panose="020B0604020202020204" charset="0"/>
              </a:rPr>
              <a:t> volume fraction </a:t>
            </a:r>
            <a:r>
              <a:rPr lang="fr-BE" sz="2000" i="1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endParaRPr lang="en-US" sz="2000" i="1" dirty="0">
              <a:solidFill>
                <a:schemeClr val="tx1"/>
              </a:solidFill>
              <a:latin typeface="Source Sans Pro" panose="020B0604020202020204" charset="0"/>
              <a:ea typeface="Cambria Math" panose="02040503050406030204" pitchFamily="18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D56C71A0-2E18-CC12-3170-10F631C3001B}"/>
              </a:ext>
            </a:extLst>
          </p:cNvPr>
          <p:cNvGrpSpPr>
            <a:grpSpLocks noChangeAspect="1"/>
          </p:cNvGrpSpPr>
          <p:nvPr/>
        </p:nvGrpSpPr>
        <p:grpSpPr>
          <a:xfrm>
            <a:off x="6671928" y="3183823"/>
            <a:ext cx="5358672" cy="3208743"/>
            <a:chOff x="7062381" y="33807335"/>
            <a:chExt cx="5410873" cy="324000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6DB53D1-D93F-AB19-5152-73895FB69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381" y="33807335"/>
              <a:ext cx="4320000" cy="324000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7B8FC26-B079-EEC4-684A-B5D5D9072901}"/>
                </a:ext>
              </a:extLst>
            </p:cNvPr>
            <p:cNvSpPr txBox="1"/>
            <p:nvPr/>
          </p:nvSpPr>
          <p:spPr>
            <a:xfrm>
              <a:off x="9455098" y="35434051"/>
              <a:ext cx="3018156" cy="714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i="1" dirty="0" err="1">
                  <a:latin typeface="Source Sans Pro" panose="020B0604020202020204" charset="0"/>
                  <a:cs typeface="Calibri" pitchFamily="34" charset="0"/>
                </a:rPr>
                <a:t>Suspended</a:t>
              </a:r>
              <a:r>
                <a:rPr lang="fr-BE" sz="2000" i="1" dirty="0">
                  <a:latin typeface="Source Sans Pro" panose="020B0604020202020204" charset="0"/>
                  <a:cs typeface="Calibri" pitchFamily="34" charset="0"/>
                </a:rPr>
                <a:t> </a:t>
              </a:r>
              <a:r>
                <a:rPr lang="fr-BE" sz="2000" i="1" dirty="0" err="1">
                  <a:latin typeface="Source Sans Pro" panose="020B0604020202020204" charset="0"/>
                  <a:cs typeface="Calibri" pitchFamily="34" charset="0"/>
                </a:rPr>
                <a:t>solid</a:t>
              </a:r>
              <a:r>
                <a:rPr lang="fr-BE" sz="2000" i="1" dirty="0">
                  <a:latin typeface="Source Sans Pro" panose="020B0604020202020204" charset="0"/>
                  <a:cs typeface="Calibri" pitchFamily="34" charset="0"/>
                </a:rPr>
                <a:t> fraction as a </a:t>
              </a:r>
              <a:r>
                <a:rPr lang="fr-BE" sz="2000" i="1" dirty="0" err="1">
                  <a:latin typeface="Source Sans Pro" panose="020B0604020202020204" charset="0"/>
                  <a:cs typeface="Calibri" pitchFamily="34" charset="0"/>
                </a:rPr>
                <a:t>function</a:t>
              </a:r>
              <a:r>
                <a:rPr lang="fr-BE" sz="2000" i="1" dirty="0">
                  <a:latin typeface="Source Sans Pro" panose="020B0604020202020204" charset="0"/>
                  <a:cs typeface="Calibri" pitchFamily="34" charset="0"/>
                </a:rPr>
                <a:t> of N</a:t>
              </a:r>
              <a:endParaRPr lang="fr-BE" sz="2000" b="1" i="1" dirty="0">
                <a:latin typeface="Source Sans Pro" panose="020B0604020202020204" charset="0"/>
                <a:cs typeface="Calibri" pitchFamily="34" charset="0"/>
              </a:endParaRPr>
            </a:p>
          </p:txBody>
        </p:sp>
      </p:grpSp>
      <p:grpSp>
        <p:nvGrpSpPr>
          <p:cNvPr id="26" name="Groupe 14">
            <a:extLst>
              <a:ext uri="{FF2B5EF4-FFF2-40B4-BE49-F238E27FC236}">
                <a16:creationId xmlns:a16="http://schemas.microsoft.com/office/drawing/2014/main" id="{18952DE5-5FF8-814C-7C0E-DA73037FCD38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29" y="3061496"/>
            <a:ext cx="5764234" cy="3331070"/>
            <a:chOff x="12302453" y="13266746"/>
            <a:chExt cx="8618181" cy="4980333"/>
          </a:xfrm>
        </p:grpSpPr>
        <p:pic>
          <p:nvPicPr>
            <p:cNvPr id="29" name="Image 15">
              <a:extLst>
                <a:ext uri="{FF2B5EF4-FFF2-40B4-BE49-F238E27FC236}">
                  <a16:creationId xmlns:a16="http://schemas.microsoft.com/office/drawing/2014/main" id="{D1F15C7B-0701-701E-B912-268F1BFDA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4" t="4224" r="14972"/>
            <a:stretch/>
          </p:blipFill>
          <p:spPr>
            <a:xfrm>
              <a:off x="12302453" y="13266746"/>
              <a:ext cx="5210629" cy="4980333"/>
            </a:xfrm>
            <a:prstGeom prst="rect">
              <a:avLst/>
            </a:prstGeom>
          </p:spPr>
        </p:pic>
        <p:sp>
          <p:nvSpPr>
            <p:cNvPr id="31" name="ZoneTexte 16">
              <a:extLst>
                <a:ext uri="{FF2B5EF4-FFF2-40B4-BE49-F238E27FC236}">
                  <a16:creationId xmlns:a16="http://schemas.microsoft.com/office/drawing/2014/main" id="{47DBCDD2-B75F-654E-9E48-3709C5F07400}"/>
                </a:ext>
              </a:extLst>
            </p:cNvPr>
            <p:cNvSpPr txBox="1"/>
            <p:nvPr/>
          </p:nvSpPr>
          <p:spPr>
            <a:xfrm>
              <a:off x="12989323" y="16084939"/>
              <a:ext cx="7931311" cy="1058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2000" i="1" dirty="0" err="1">
                  <a:cs typeface="Calibri" pitchFamily="34" charset="0"/>
                </a:rPr>
                <a:t>Averaged</a:t>
              </a:r>
              <a:r>
                <a:rPr lang="fr-BE" sz="2000" i="1" dirty="0">
                  <a:cs typeface="Calibri" pitchFamily="34" charset="0"/>
                </a:rPr>
                <a:t> volume fraction –</a:t>
              </a:r>
            </a:p>
            <a:p>
              <a:pPr algn="ctr"/>
              <a:r>
                <a:rPr lang="fr-BE" sz="2000" i="1" dirty="0" err="1">
                  <a:cs typeface="Calibri" pitchFamily="34" charset="0"/>
                </a:rPr>
                <a:t>Measured</a:t>
              </a:r>
              <a:r>
                <a:rPr lang="fr-BE" sz="2000" i="1" dirty="0">
                  <a:cs typeface="Calibri" pitchFamily="34" charset="0"/>
                </a:rPr>
                <a:t> vs </a:t>
              </a:r>
              <a:r>
                <a:rPr lang="fr-BE" sz="2000" i="1" dirty="0" err="1">
                  <a:cs typeface="Calibri" pitchFamily="34" charset="0"/>
                </a:rPr>
                <a:t>expected</a:t>
              </a:r>
              <a:endParaRPr lang="fr-BE" sz="2000" b="1" i="1" dirty="0">
                <a:cs typeface="Calibri" pitchFamily="34" charset="0"/>
              </a:endParaRPr>
            </a:p>
          </p:txBody>
        </p:sp>
      </p:grpSp>
      <p:sp>
        <p:nvSpPr>
          <p:cNvPr id="32" name="Flèche droite 35">
            <a:extLst>
              <a:ext uri="{FF2B5EF4-FFF2-40B4-BE49-F238E27FC236}">
                <a16:creationId xmlns:a16="http://schemas.microsoft.com/office/drawing/2014/main" id="{D640F130-33A7-7C80-72E2-E337D307FE30}"/>
              </a:ext>
            </a:extLst>
          </p:cNvPr>
          <p:cNvSpPr/>
          <p:nvPr/>
        </p:nvSpPr>
        <p:spPr>
          <a:xfrm>
            <a:off x="6767969" y="1207746"/>
            <a:ext cx="5104778" cy="552661"/>
          </a:xfrm>
          <a:prstGeom prst="rightArrow">
            <a:avLst/>
          </a:prstGeom>
          <a:solidFill>
            <a:srgbClr val="EC6707"/>
          </a:solidFill>
          <a:ln>
            <a:solidFill>
              <a:srgbClr val="EC6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000" dirty="0" err="1">
                <a:solidFill>
                  <a:schemeClr val="tx1"/>
                </a:solidFill>
                <a:latin typeface="Source Sans Pro" panose="020B0604020202020204" charset="0"/>
              </a:rPr>
              <a:t>Increasing</a:t>
            </a:r>
            <a:r>
              <a:rPr lang="fr-BE" sz="2000" dirty="0">
                <a:solidFill>
                  <a:schemeClr val="tx1"/>
                </a:solidFill>
                <a:latin typeface="Source Sans Pro" panose="020B0604020202020204" charset="0"/>
              </a:rPr>
              <a:t> </a:t>
            </a:r>
            <a:r>
              <a:rPr lang="fr-BE" sz="2000" dirty="0" err="1">
                <a:solidFill>
                  <a:schemeClr val="tx1"/>
                </a:solidFill>
                <a:latin typeface="Source Sans Pro" panose="020B0604020202020204" charset="0"/>
              </a:rPr>
              <a:t>impeller</a:t>
            </a:r>
            <a:r>
              <a:rPr lang="fr-BE" sz="2000" dirty="0">
                <a:solidFill>
                  <a:schemeClr val="tx1"/>
                </a:solidFill>
                <a:latin typeface="Source Sans Pro" panose="020B0604020202020204" charset="0"/>
              </a:rPr>
              <a:t> speed </a:t>
            </a:r>
            <a:r>
              <a:rPr lang="fr-BE" sz="2000" i="1" dirty="0">
                <a:solidFill>
                  <a:schemeClr val="tx1"/>
                </a:solidFill>
                <a:latin typeface="Source Sans Pro" panose="020B0604020202020204" charset="0"/>
                <a:ea typeface="Cambria Math" panose="02040503050406030204" pitchFamily="18" charset="0"/>
              </a:rPr>
              <a:t>N (</a:t>
            </a:r>
            <a:r>
              <a:rPr lang="fr-BE" sz="2000" i="1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fr-BE" sz="2000" dirty="0">
                <a:solidFill>
                  <a:schemeClr val="tx1"/>
                </a:solidFill>
                <a:latin typeface="Source Sans Pro" panose="020B0604020202020204" charset="0"/>
              </a:rPr>
              <a:t> </a:t>
            </a:r>
            <a:r>
              <a:rPr lang="fr-BE" sz="2000" i="1" dirty="0">
                <a:solidFill>
                  <a:schemeClr val="tx1"/>
                </a:solidFill>
                <a:latin typeface="Source Sans Pro" panose="020B0604020202020204" charset="0"/>
                <a:ea typeface="Cambria Math" panose="02040503050406030204" pitchFamily="18" charset="0"/>
              </a:rPr>
              <a:t>= 10 %)</a:t>
            </a:r>
            <a:endParaRPr lang="en-US" sz="2000" i="1" dirty="0">
              <a:solidFill>
                <a:schemeClr val="tx1"/>
              </a:solidFill>
              <a:latin typeface="Source Sans Pro" panose="020B0604020202020204" charset="0"/>
              <a:ea typeface="Cambria Math" panose="02040503050406030204" pitchFamily="18" charset="0"/>
            </a:endParaRPr>
          </a:p>
        </p:txBody>
      </p:sp>
      <p:pic>
        <p:nvPicPr>
          <p:cNvPr id="35" name="Image 48">
            <a:extLst>
              <a:ext uri="{FF2B5EF4-FFF2-40B4-BE49-F238E27FC236}">
                <a16:creationId xmlns:a16="http://schemas.microsoft.com/office/drawing/2014/main" id="{1C64713D-FDA1-907F-5290-50E7661995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33147" y="1719282"/>
            <a:ext cx="5055059" cy="1401653"/>
          </a:xfrm>
          <a:prstGeom prst="rect">
            <a:avLst/>
          </a:prstGeom>
        </p:spPr>
      </p:pic>
      <p:sp>
        <p:nvSpPr>
          <p:cNvPr id="27" name="Espace réservé du numéro de diapositive 3">
            <a:extLst>
              <a:ext uri="{FF2B5EF4-FFF2-40B4-BE49-F238E27FC236}">
                <a16:creationId xmlns:a16="http://schemas.microsoft.com/office/drawing/2014/main" id="{A43CB0F2-8EEC-40C9-A738-BB5D6B279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20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7513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47485" y="906493"/>
            <a:ext cx="6587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Results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r>
              <a:rPr lang="fr-BE" sz="2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Solid spatial distribution – </a:t>
            </a:r>
            <a:r>
              <a:rPr lang="fr-BE" sz="2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Exp</a:t>
            </a:r>
            <a:r>
              <a:rPr lang="fr-BE" sz="2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vs CFD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F140DF14-0B01-B424-24DB-E4B4B29E029D}"/>
              </a:ext>
            </a:extLst>
          </p:cNvPr>
          <p:cNvGrpSpPr/>
          <p:nvPr/>
        </p:nvGrpSpPr>
        <p:grpSpPr>
          <a:xfrm>
            <a:off x="211365" y="1594004"/>
            <a:ext cx="11769270" cy="2400000"/>
            <a:chOff x="668779" y="989281"/>
            <a:chExt cx="11769270" cy="2400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74A8F49-5987-4B1B-A99A-382E3EA9B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124"/>
            <a:stretch/>
          </p:blipFill>
          <p:spPr>
            <a:xfrm>
              <a:off x="668779" y="989281"/>
              <a:ext cx="2460011" cy="24000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486A966-A838-8084-DEB2-B3E77D543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6" r="22978"/>
            <a:stretch/>
          </p:blipFill>
          <p:spPr>
            <a:xfrm>
              <a:off x="3241417" y="989281"/>
              <a:ext cx="2049137" cy="24000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F84F45F-F15B-FD64-9143-776BC9F93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0" r="22290"/>
            <a:stretch/>
          </p:blipFill>
          <p:spPr>
            <a:xfrm>
              <a:off x="5441739" y="989281"/>
              <a:ext cx="2060155" cy="2400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9B50675-FA1B-BE73-2A28-B20A76A7E6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6" r="23667"/>
            <a:stretch/>
          </p:blipFill>
          <p:spPr>
            <a:xfrm>
              <a:off x="7653079" y="989281"/>
              <a:ext cx="2027103" cy="240000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49C0650-A3F5-53EC-32B3-96F7C8BDF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86" r="5555"/>
            <a:stretch/>
          </p:blipFill>
          <p:spPr>
            <a:xfrm>
              <a:off x="9831367" y="989281"/>
              <a:ext cx="2606682" cy="2400000"/>
            </a:xfrm>
            <a:prstGeom prst="rect">
              <a:avLst/>
            </a:prstGeom>
          </p:spPr>
        </p:pic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id="{AA937F6D-AC5A-4FBA-90A0-7CFC5C551FE3}"/>
              </a:ext>
            </a:extLst>
          </p:cNvPr>
          <p:cNvGrpSpPr/>
          <p:nvPr/>
        </p:nvGrpSpPr>
        <p:grpSpPr>
          <a:xfrm>
            <a:off x="352363" y="4232877"/>
            <a:ext cx="11522419" cy="2400000"/>
            <a:chOff x="358080" y="3782902"/>
            <a:chExt cx="11522419" cy="2400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8C103B4-E5AD-5589-9BDC-3B8E4A5A5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1"/>
            <a:stretch/>
          </p:blipFill>
          <p:spPr>
            <a:xfrm>
              <a:off x="358080" y="3782902"/>
              <a:ext cx="2431640" cy="2400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6E92495-7E10-62CB-EC9B-5EF36BB4D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53" r="23667"/>
            <a:stretch/>
          </p:blipFill>
          <p:spPr>
            <a:xfrm>
              <a:off x="2877855" y="3782902"/>
              <a:ext cx="1961002" cy="2400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4B6EDA5-B89A-3180-1B0D-D8419E7909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7" r="6452"/>
            <a:stretch/>
          </p:blipFill>
          <p:spPr>
            <a:xfrm>
              <a:off x="9379670" y="3782902"/>
              <a:ext cx="2500829" cy="2400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51FC12D-CCFB-A333-5395-2C994645D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r="24674"/>
            <a:stretch/>
          </p:blipFill>
          <p:spPr>
            <a:xfrm>
              <a:off x="5001722" y="3782902"/>
              <a:ext cx="1927952" cy="2400000"/>
            </a:xfrm>
            <a:prstGeom prst="rect">
              <a:avLst/>
            </a:prstGeom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E57D9006-E97B-9BDB-3243-3F0EE7BBF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2" r="23882"/>
            <a:stretch/>
          </p:blipFill>
          <p:spPr>
            <a:xfrm>
              <a:off x="7162877" y="3782902"/>
              <a:ext cx="1969476" cy="240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3EB9045-6CBD-E5E4-13DC-F94BA9E90E9D}"/>
              </a:ext>
            </a:extLst>
          </p:cNvPr>
          <p:cNvGrpSpPr/>
          <p:nvPr/>
        </p:nvGrpSpPr>
        <p:grpSpPr>
          <a:xfrm>
            <a:off x="1096322" y="6508759"/>
            <a:ext cx="9836160" cy="377203"/>
            <a:chOff x="1180127" y="3505378"/>
            <a:chExt cx="9836160" cy="37720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C0781D8-8124-3BAC-17E2-E428CC3781DE}"/>
                </a:ext>
              </a:extLst>
            </p:cNvPr>
            <p:cNvSpPr txBox="1"/>
            <p:nvPr/>
          </p:nvSpPr>
          <p:spPr>
            <a:xfrm>
              <a:off x="1180127" y="3513249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/>
                <a:t>N = 50 </a:t>
              </a:r>
              <a:r>
                <a:rPr lang="fr-BE" b="1" dirty="0" err="1"/>
                <a:t>rpm</a:t>
              </a:r>
              <a:endParaRPr lang="en-US" b="1" dirty="0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E17B3E4C-B5C1-9DC7-68AF-1C9892ABA34D}"/>
                </a:ext>
              </a:extLst>
            </p:cNvPr>
            <p:cNvSpPr txBox="1"/>
            <p:nvPr/>
          </p:nvSpPr>
          <p:spPr>
            <a:xfrm>
              <a:off x="3312223" y="3508969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/>
                <a:t>N = 60 </a:t>
              </a:r>
              <a:r>
                <a:rPr lang="fr-BE" b="1" dirty="0" err="1"/>
                <a:t>rpm</a:t>
              </a:r>
              <a:endParaRPr lang="en-US" b="1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34D467D5-B4F7-1E88-BD60-D6223C4D7600}"/>
                </a:ext>
              </a:extLst>
            </p:cNvPr>
            <p:cNvSpPr txBox="1"/>
            <p:nvPr/>
          </p:nvSpPr>
          <p:spPr>
            <a:xfrm>
              <a:off x="5406008" y="3513249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/>
                <a:t>N = 70 </a:t>
              </a:r>
              <a:r>
                <a:rPr lang="fr-BE" b="1" dirty="0" err="1"/>
                <a:t>rpm</a:t>
              </a:r>
              <a:endParaRPr lang="en-US" b="1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0B93C79-5298-FC7D-3EEA-C3546B810718}"/>
                </a:ext>
              </a:extLst>
            </p:cNvPr>
            <p:cNvSpPr txBox="1"/>
            <p:nvPr/>
          </p:nvSpPr>
          <p:spPr>
            <a:xfrm>
              <a:off x="7684663" y="3508969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/>
                <a:t>N = 80 </a:t>
              </a:r>
              <a:r>
                <a:rPr lang="fr-BE" b="1" dirty="0" err="1"/>
                <a:t>rpm</a:t>
              </a:r>
              <a:endParaRPr lang="en-US" b="1" dirty="0"/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A50CBF1-5F2D-9E73-5F99-C5E45452B6C6}"/>
                </a:ext>
              </a:extLst>
            </p:cNvPr>
            <p:cNvSpPr txBox="1"/>
            <p:nvPr/>
          </p:nvSpPr>
          <p:spPr>
            <a:xfrm>
              <a:off x="9778448" y="3505378"/>
              <a:ext cx="1237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b="1" dirty="0"/>
                <a:t>N = 90 </a:t>
              </a:r>
              <a:r>
                <a:rPr lang="fr-BE" b="1" dirty="0" err="1"/>
                <a:t>rpm</a:t>
              </a:r>
              <a:endParaRPr lang="en-US" b="1" dirty="0"/>
            </a:p>
          </p:txBody>
        </p:sp>
      </p:grpSp>
      <p:sp>
        <p:nvSpPr>
          <p:cNvPr id="37" name="TextBox 20">
            <a:extLst>
              <a:ext uri="{FF2B5EF4-FFF2-40B4-BE49-F238E27FC236}">
                <a16:creationId xmlns:a16="http://schemas.microsoft.com/office/drawing/2014/main" id="{773EE31D-AD46-6C63-0B38-D01145556899}"/>
              </a:ext>
            </a:extLst>
          </p:cNvPr>
          <p:cNvSpPr txBox="1"/>
          <p:nvPr/>
        </p:nvSpPr>
        <p:spPr>
          <a:xfrm>
            <a:off x="5512972" y="1329935"/>
            <a:ext cx="89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EC6707"/>
                </a:solidFill>
                <a:latin typeface="Source Sans Pro" panose="020B0604020202020204" charset="0"/>
              </a:rPr>
              <a:t>Exp</a:t>
            </a:r>
            <a:r>
              <a:rPr lang="fr-FR" sz="2400" b="1" dirty="0">
                <a:solidFill>
                  <a:srgbClr val="EC6707"/>
                </a:solidFill>
                <a:latin typeface="Source Sans Pro" panose="020B0604020202020204" charset="0"/>
              </a:rPr>
              <a:t>.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F078F337-58E8-0118-1559-2650CAF4A319}"/>
              </a:ext>
            </a:extLst>
          </p:cNvPr>
          <p:cNvSpPr txBox="1"/>
          <p:nvPr/>
        </p:nvSpPr>
        <p:spPr>
          <a:xfrm>
            <a:off x="5567393" y="4011244"/>
            <a:ext cx="894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EC6707"/>
                </a:solidFill>
                <a:latin typeface="Source Sans Pro" panose="020B0604020202020204" charset="0"/>
              </a:rPr>
              <a:t>CFD</a:t>
            </a:r>
          </a:p>
        </p:txBody>
      </p:sp>
      <p:sp>
        <p:nvSpPr>
          <p:cNvPr id="25" name="Espace réservé du numéro de diapositive 3">
            <a:extLst>
              <a:ext uri="{FF2B5EF4-FFF2-40B4-BE49-F238E27FC236}">
                <a16:creationId xmlns:a16="http://schemas.microsoft.com/office/drawing/2014/main" id="{4CE56E44-E52D-430E-BE55-BDE1AC1E1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21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53316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2. Simulation of microcarrier suspension for stem cell cultures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4A1281D-5AD6-0231-01EF-85B714CE569F}"/>
              </a:ext>
            </a:extLst>
          </p:cNvPr>
          <p:cNvSpPr/>
          <p:nvPr/>
        </p:nvSpPr>
        <p:spPr>
          <a:xfrm>
            <a:off x="469788" y="819146"/>
            <a:ext cx="230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Conclusions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B66C09-A537-58AC-6106-6E89D309B613}"/>
              </a:ext>
            </a:extLst>
          </p:cNvPr>
          <p:cNvSpPr txBox="1"/>
          <p:nvPr/>
        </p:nvSpPr>
        <p:spPr>
          <a:xfrm>
            <a:off x="836342" y="1827702"/>
            <a:ext cx="902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Best CFD modeling </a:t>
            </a:r>
            <a:r>
              <a:rPr lang="fr-BE" dirty="0" err="1"/>
              <a:t>approach</a:t>
            </a:r>
            <a:r>
              <a:rPr lang="fr-BE" dirty="0"/>
              <a:t> : Euler-</a:t>
            </a:r>
            <a:r>
              <a:rPr lang="fr-BE" dirty="0" err="1"/>
              <a:t>Granular</a:t>
            </a:r>
            <a:r>
              <a:rPr lang="fr-BE" dirty="0"/>
              <a:t> </a:t>
            </a:r>
            <a:r>
              <a:rPr lang="fr-BE" dirty="0" err="1"/>
              <a:t>approach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Huilin-Gidaspow</a:t>
            </a:r>
            <a:r>
              <a:rPr lang="fr-BE" dirty="0"/>
              <a:t> drag force model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CCFC1C-E56F-B582-1E97-E5DF8E48752C}"/>
              </a:ext>
            </a:extLst>
          </p:cNvPr>
          <p:cNvSpPr txBox="1"/>
          <p:nvPr/>
        </p:nvSpPr>
        <p:spPr>
          <a:xfrm>
            <a:off x="1303841" y="2203097"/>
            <a:ext cx="1072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No influence of the </a:t>
            </a:r>
            <a:r>
              <a:rPr lang="fr-BE" dirty="0" err="1"/>
              <a:t>solid</a:t>
            </a:r>
            <a:r>
              <a:rPr lang="fr-BE" dirty="0"/>
              <a:t> phase turbulence model (</a:t>
            </a:r>
            <a:r>
              <a:rPr lang="fr-BE" dirty="0" err="1"/>
              <a:t>liquid</a:t>
            </a:r>
            <a:r>
              <a:rPr lang="fr-BE" dirty="0"/>
              <a:t> and </a:t>
            </a:r>
            <a:r>
              <a:rPr lang="fr-BE" dirty="0" err="1"/>
              <a:t>solid</a:t>
            </a:r>
            <a:r>
              <a:rPr lang="fr-BE" dirty="0"/>
              <a:t> </a:t>
            </a:r>
            <a:r>
              <a:rPr lang="fr-BE" dirty="0" err="1"/>
              <a:t>share</a:t>
            </a:r>
            <a:r>
              <a:rPr lang="fr-BE" dirty="0"/>
              <a:t> the </a:t>
            </a: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i="1" dirty="0"/>
              <a:t>k</a:t>
            </a:r>
            <a:r>
              <a:rPr lang="fr-BE" dirty="0"/>
              <a:t> and </a:t>
            </a:r>
            <a:r>
              <a:rPr lang="fr-BE" i="1" dirty="0">
                <a:latin typeface="Symbol" panose="05050102010706020507" pitchFamily="18" charset="2"/>
              </a:rPr>
              <a:t>e</a:t>
            </a:r>
            <a:r>
              <a:rPr lang="fr-BE" dirty="0"/>
              <a:t>  </a:t>
            </a:r>
            <a:r>
              <a:rPr lang="fr-BE" dirty="0" err="1"/>
              <a:t>whatever</a:t>
            </a:r>
            <a:r>
              <a:rPr lang="fr-BE" dirty="0"/>
              <a:t> the model)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B48224-DBA2-B729-03D3-994561AF34FC}"/>
              </a:ext>
            </a:extLst>
          </p:cNvPr>
          <p:cNvSpPr txBox="1"/>
          <p:nvPr/>
        </p:nvSpPr>
        <p:spPr>
          <a:xfrm>
            <a:off x="1303841" y="2612247"/>
            <a:ext cx="8554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No influence of the turbulence interaction model (the </a:t>
            </a:r>
            <a:r>
              <a:rPr lang="fr-BE" dirty="0" err="1"/>
              <a:t>solid</a:t>
            </a:r>
            <a:r>
              <a:rPr lang="fr-BE" dirty="0"/>
              <a:t> has no influence on the </a:t>
            </a:r>
            <a:r>
              <a:rPr lang="fr-BE" dirty="0" err="1"/>
              <a:t>liquid</a:t>
            </a:r>
            <a:r>
              <a:rPr lang="fr-BE" dirty="0"/>
              <a:t>)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10CED0E-9D4C-F949-0422-6300DD87D87B}"/>
              </a:ext>
            </a:extLst>
          </p:cNvPr>
          <p:cNvSpPr txBox="1"/>
          <p:nvPr/>
        </p:nvSpPr>
        <p:spPr>
          <a:xfrm>
            <a:off x="1303841" y="2981579"/>
            <a:ext cx="996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Dramatic</a:t>
            </a:r>
            <a:r>
              <a:rPr lang="fr-BE" dirty="0"/>
              <a:t> influence of the turbulence dispersion force (</a:t>
            </a:r>
            <a:r>
              <a:rPr lang="fr-BE" dirty="0" err="1"/>
              <a:t>overprediction</a:t>
            </a:r>
            <a:r>
              <a:rPr lang="fr-BE" dirty="0"/>
              <a:t> of the </a:t>
            </a:r>
            <a:r>
              <a:rPr lang="fr-BE" dirty="0" err="1"/>
              <a:t>solid</a:t>
            </a:r>
            <a:r>
              <a:rPr lang="fr-BE" dirty="0"/>
              <a:t> dispersion </a:t>
            </a:r>
            <a:r>
              <a:rPr lang="fr-BE" dirty="0" err="1"/>
              <a:t>when</a:t>
            </a:r>
            <a:r>
              <a:rPr lang="fr-BE" dirty="0"/>
              <a:t> </a:t>
            </a:r>
            <a:r>
              <a:rPr lang="fr-BE" dirty="0" err="1"/>
              <a:t>used</a:t>
            </a:r>
            <a:r>
              <a:rPr lang="fr-BE" dirty="0"/>
              <a:t>)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80E2252-20F4-76BF-0B6E-CAC8C1A338CA}"/>
              </a:ext>
            </a:extLst>
          </p:cNvPr>
          <p:cNvSpPr txBox="1"/>
          <p:nvPr/>
        </p:nvSpPr>
        <p:spPr>
          <a:xfrm>
            <a:off x="836342" y="1341426"/>
            <a:ext cx="441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Overestimation</a:t>
            </a:r>
            <a:r>
              <a:rPr lang="fr-BE" dirty="0"/>
              <a:t> of </a:t>
            </a:r>
            <a:r>
              <a:rPr lang="fr-BE" dirty="0" err="1"/>
              <a:t>Njs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CFD </a:t>
            </a:r>
            <a:r>
              <a:rPr lang="fr-BE" dirty="0" err="1"/>
              <a:t>approach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06A7D7D-37D5-923B-D82C-818557539B70}"/>
              </a:ext>
            </a:extLst>
          </p:cNvPr>
          <p:cNvSpPr txBox="1"/>
          <p:nvPr/>
        </p:nvSpPr>
        <p:spPr>
          <a:xfrm>
            <a:off x="1303841" y="3378277"/>
            <a:ext cx="578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Strong influence of the </a:t>
            </a:r>
            <a:r>
              <a:rPr lang="fr-BE" dirty="0" err="1"/>
              <a:t>mesh</a:t>
            </a:r>
            <a:r>
              <a:rPr lang="fr-BE" dirty="0"/>
              <a:t> </a:t>
            </a:r>
            <a:r>
              <a:rPr lang="fr-BE" dirty="0" err="1"/>
              <a:t>refinement</a:t>
            </a:r>
            <a:r>
              <a:rPr lang="fr-BE" dirty="0"/>
              <a:t> at the </a:t>
            </a:r>
            <a:r>
              <a:rPr lang="fr-BE" dirty="0" err="1"/>
              <a:t>bottom</a:t>
            </a:r>
            <a:r>
              <a:rPr lang="fr-BE" dirty="0"/>
              <a:t> </a:t>
            </a:r>
            <a:r>
              <a:rPr lang="fr-BE" dirty="0" err="1"/>
              <a:t>wall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742D64-3A8F-70EF-B98F-CB56E1EC52F7}"/>
              </a:ext>
            </a:extLst>
          </p:cNvPr>
          <p:cNvSpPr txBox="1"/>
          <p:nvPr/>
        </p:nvSpPr>
        <p:spPr>
          <a:xfrm>
            <a:off x="469788" y="3785481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defTabSz="4237038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2400" b="1" i="1" u="sng" dirty="0">
                <a:solidFill>
                  <a:srgbClr val="00707F"/>
                </a:solidFill>
                <a:latin typeface="Source Sans Pro" panose="020B0604020202020204" charset="0"/>
                <a:ea typeface="Source Sans Pro" panose="020B0503030403020204" pitchFamily="34" charset="0"/>
              </a:rPr>
              <a:t>Potential issues</a:t>
            </a:r>
            <a:r>
              <a:rPr lang="en-GB" sz="2400" b="1" i="1" u="sng" dirty="0">
                <a:solidFill>
                  <a:srgbClr val="00707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</a:t>
            </a:r>
            <a:endParaRPr lang="en-GB" sz="2400" u="sng" dirty="0">
              <a:solidFill>
                <a:srgbClr val="00707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id="{89E76927-3CBD-C200-C252-2DE78AFAC92A}"/>
              </a:ext>
            </a:extLst>
          </p:cNvPr>
          <p:cNvSpPr txBox="1"/>
          <p:nvPr/>
        </p:nvSpPr>
        <p:spPr>
          <a:xfrm>
            <a:off x="691008" y="4215428"/>
            <a:ext cx="5174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u="sng" dirty="0">
                <a:latin typeface="Source Sans Pro" panose="020B0604020202020204" charset="0"/>
              </a:rPr>
              <a:t>Turbulence </a:t>
            </a:r>
            <a:r>
              <a:rPr lang="fr-FR" sz="2000" b="1" u="sng" dirty="0" err="1">
                <a:latin typeface="Source Sans Pro" panose="020B0604020202020204" charset="0"/>
              </a:rPr>
              <a:t>closure</a:t>
            </a:r>
            <a:r>
              <a:rPr lang="fr-FR" sz="2000" b="1" u="sng" dirty="0">
                <a:latin typeface="Source Sans Pro" panose="020B0604020202020204" charset="0"/>
              </a:rPr>
              <a:t> model ?</a:t>
            </a:r>
          </a:p>
          <a:p>
            <a:pPr marL="711200" indent="-3429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dirty="0">
                <a:latin typeface="Source Sans Pro" panose="020B0604020202020204" charset="0"/>
              </a:rPr>
              <a:t>Small volume and </a:t>
            </a:r>
            <a:r>
              <a:rPr lang="fr-FR" dirty="0" err="1">
                <a:latin typeface="Source Sans Pro" panose="020B0604020202020204" charset="0"/>
              </a:rPr>
              <a:t>low</a:t>
            </a:r>
            <a:r>
              <a:rPr lang="fr-FR" dirty="0">
                <a:latin typeface="Source Sans Pro" panose="020B0604020202020204" charset="0"/>
              </a:rPr>
              <a:t> </a:t>
            </a:r>
            <a:r>
              <a:rPr lang="fr-FR" i="1" dirty="0" err="1">
                <a:latin typeface="Source Sans Pro" panose="020B0604020202020204" charset="0"/>
              </a:rPr>
              <a:t>N</a:t>
            </a:r>
            <a:r>
              <a:rPr lang="fr-FR" i="1" baseline="-25000" dirty="0" err="1">
                <a:latin typeface="Source Sans Pro" panose="020B0604020202020204" charset="0"/>
              </a:rPr>
              <a:t>js</a:t>
            </a:r>
            <a:r>
              <a:rPr lang="fr-FR" i="1" dirty="0">
                <a:latin typeface="Source Sans Pro" panose="020B0604020202020204" charset="0"/>
              </a:rPr>
              <a:t> </a:t>
            </a:r>
          </a:p>
          <a:p>
            <a:pPr marL="1054100" indent="-342900"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fr-FR" dirty="0">
                <a:latin typeface="Source Sans Pro" panose="020B0604020202020204" charset="0"/>
              </a:rPr>
              <a:t>Low Reynolds </a:t>
            </a:r>
            <a:r>
              <a:rPr lang="fr-FR" dirty="0" err="1">
                <a:latin typeface="Source Sans Pro" panose="020B0604020202020204" charset="0"/>
              </a:rPr>
              <a:t>number</a:t>
            </a:r>
            <a:r>
              <a:rPr lang="fr-FR" dirty="0">
                <a:latin typeface="Source Sans Pro" panose="020B0604020202020204" charset="0"/>
              </a:rPr>
              <a:t> </a:t>
            </a:r>
            <a:r>
              <a:rPr lang="fr-FR" b="1" dirty="0">
                <a:latin typeface="Source Sans Pro" panose="020B0604020202020204" charset="0"/>
              </a:rPr>
              <a:t>Re = 3000 – 6000</a:t>
            </a:r>
          </a:p>
          <a:p>
            <a:pPr marL="1054100" indent="-342900"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fr-FR" dirty="0">
                <a:latin typeface="Source Sans Pro" panose="020B0604020202020204" charset="0"/>
              </a:rPr>
              <a:t>Low </a:t>
            </a:r>
            <a:r>
              <a:rPr lang="fr-FR" dirty="0" err="1">
                <a:latin typeface="Source Sans Pro" panose="020B0604020202020204" charset="0"/>
              </a:rPr>
              <a:t>wall</a:t>
            </a:r>
            <a:r>
              <a:rPr lang="fr-FR" dirty="0">
                <a:latin typeface="Source Sans Pro" panose="020B0604020202020204" charset="0"/>
              </a:rPr>
              <a:t>-y+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E565CED7-9B98-6E0B-B1E5-6D7453748B3B}"/>
              </a:ext>
            </a:extLst>
          </p:cNvPr>
          <p:cNvSpPr txBox="1"/>
          <p:nvPr/>
        </p:nvSpPr>
        <p:spPr>
          <a:xfrm>
            <a:off x="1580368" y="5921863"/>
            <a:ext cx="289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6418"/>
                </a:solidFill>
              </a:rPr>
              <a:t>Single-phase PIV</a:t>
            </a:r>
          </a:p>
        </p:txBody>
      </p:sp>
      <p:sp>
        <p:nvSpPr>
          <p:cNvPr id="29" name="Right Arrow 6">
            <a:extLst>
              <a:ext uri="{FF2B5EF4-FFF2-40B4-BE49-F238E27FC236}">
                <a16:creationId xmlns:a16="http://schemas.microsoft.com/office/drawing/2014/main" id="{8CBFC3D1-E413-2B03-19B5-330F3F27476B}"/>
              </a:ext>
            </a:extLst>
          </p:cNvPr>
          <p:cNvSpPr/>
          <p:nvPr/>
        </p:nvSpPr>
        <p:spPr>
          <a:xfrm>
            <a:off x="1133457" y="6034163"/>
            <a:ext cx="659693" cy="322394"/>
          </a:xfrm>
          <a:prstGeom prst="rightArrow">
            <a:avLst/>
          </a:prstGeom>
          <a:solidFill>
            <a:srgbClr val="00707F"/>
          </a:solidFill>
          <a:ln>
            <a:solidFill>
              <a:srgbClr val="007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id="{7953A183-ED60-0E93-3C71-F3D2504B4048}"/>
              </a:ext>
            </a:extLst>
          </p:cNvPr>
          <p:cNvSpPr txBox="1"/>
          <p:nvPr/>
        </p:nvSpPr>
        <p:spPr>
          <a:xfrm>
            <a:off x="5904624" y="4247146"/>
            <a:ext cx="6287375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u="sng" dirty="0" err="1">
                <a:latin typeface="Source Sans Pro" panose="020B0604020202020204" charset="0"/>
              </a:rPr>
              <a:t>Liquid-solid</a:t>
            </a:r>
            <a:r>
              <a:rPr lang="fr-FR" sz="2000" b="1" u="sng" dirty="0">
                <a:latin typeface="Source Sans Pro" panose="020B0604020202020204" charset="0"/>
              </a:rPr>
              <a:t> interaction </a:t>
            </a:r>
            <a:r>
              <a:rPr lang="fr-FR" sz="2000" b="1" u="sng" dirty="0" err="1">
                <a:latin typeface="Source Sans Pro" panose="020B0604020202020204" charset="0"/>
              </a:rPr>
              <a:t>models</a:t>
            </a:r>
            <a:r>
              <a:rPr lang="fr-FR" sz="2000" b="1" u="sng" dirty="0">
                <a:latin typeface="Source Sans Pro" panose="020B0604020202020204" charset="0"/>
              </a:rPr>
              <a:t> ?</a:t>
            </a:r>
          </a:p>
          <a:p>
            <a:pPr marL="711200" indent="-34290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fr-FR" sz="1800" b="1" dirty="0">
                <a:latin typeface="Source Sans Pro" panose="020B0604020202020204" charset="0"/>
              </a:rPr>
              <a:t>Influence of the </a:t>
            </a:r>
            <a:r>
              <a:rPr lang="fr-FR" sz="1800" b="1" dirty="0" err="1">
                <a:latin typeface="Source Sans Pro" panose="020B0604020202020204" charset="0"/>
              </a:rPr>
              <a:t>solid</a:t>
            </a:r>
            <a:r>
              <a:rPr lang="fr-FR" sz="1800" b="1" dirty="0">
                <a:latin typeface="Source Sans Pro" panose="020B0604020202020204" charset="0"/>
              </a:rPr>
              <a:t> on the </a:t>
            </a:r>
            <a:r>
              <a:rPr lang="fr-FR" sz="1800" b="1" dirty="0" err="1">
                <a:latin typeface="Source Sans Pro" panose="020B0604020202020204" charset="0"/>
              </a:rPr>
              <a:t>liquid</a:t>
            </a:r>
            <a:r>
              <a:rPr lang="fr-FR" sz="1800" b="1" dirty="0">
                <a:latin typeface="Source Sans Pro" panose="020B0604020202020204" charset="0"/>
              </a:rPr>
              <a:t> ? And vice versa ?</a:t>
            </a:r>
            <a:endParaRPr lang="fr-FR" sz="1800" b="1" i="1" dirty="0">
              <a:latin typeface="Source Sans Pro" panose="020B0604020202020204" charset="0"/>
            </a:endParaRPr>
          </a:p>
          <a:p>
            <a:pPr marL="1054100" indent="-342900"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fr-FR" sz="1800" dirty="0" err="1">
                <a:latin typeface="Source Sans Pro" panose="020B0604020202020204" charset="0"/>
              </a:rPr>
              <a:t>Multiphase</a:t>
            </a:r>
            <a:r>
              <a:rPr lang="fr-FR" sz="1800" dirty="0">
                <a:latin typeface="Source Sans Pro" panose="020B0604020202020204" charset="0"/>
              </a:rPr>
              <a:t> turbulence model ?</a:t>
            </a:r>
          </a:p>
          <a:p>
            <a:pPr marL="1054100" indent="-342900"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fr-FR" sz="1800" dirty="0" err="1">
                <a:latin typeface="Source Sans Pro" panose="020B0604020202020204" charset="0"/>
              </a:rPr>
              <a:t>Liquid</a:t>
            </a:r>
            <a:r>
              <a:rPr lang="fr-FR" sz="1800" dirty="0">
                <a:latin typeface="Source Sans Pro" panose="020B0604020202020204" charset="0"/>
              </a:rPr>
              <a:t> </a:t>
            </a:r>
            <a:r>
              <a:rPr lang="fr-FR" sz="1800" dirty="0" err="1">
                <a:latin typeface="Source Sans Pro" panose="020B0604020202020204" charset="0"/>
              </a:rPr>
              <a:t>solid</a:t>
            </a:r>
            <a:r>
              <a:rPr lang="fr-FR" sz="1800" dirty="0">
                <a:latin typeface="Source Sans Pro" panose="020B0604020202020204" charset="0"/>
              </a:rPr>
              <a:t> interaction model ?</a:t>
            </a:r>
            <a:endParaRPr lang="fr-FR" sz="1800" b="1" dirty="0">
              <a:latin typeface="Source Sans Pro" panose="020B0604020202020204" charset="0"/>
            </a:endParaRPr>
          </a:p>
          <a:p>
            <a:pPr marL="1054100" indent="-342900">
              <a:spcAft>
                <a:spcPts val="300"/>
              </a:spcAft>
              <a:buFont typeface="Symbol" panose="05050102010706020507" pitchFamily="18" charset="2"/>
              <a:buChar char="Þ"/>
            </a:pPr>
            <a:r>
              <a:rPr lang="fr-FR" sz="1800" dirty="0">
                <a:latin typeface="Source Sans Pro" panose="020B0604020202020204" charset="0"/>
              </a:rPr>
              <a:t>Turbulent dispersion force ?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A1BAA366-43D2-B550-44BF-D846F2AC7B36}"/>
              </a:ext>
            </a:extLst>
          </p:cNvPr>
          <p:cNvSpPr txBox="1"/>
          <p:nvPr/>
        </p:nvSpPr>
        <p:spPr>
          <a:xfrm>
            <a:off x="6784271" y="5922225"/>
            <a:ext cx="289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FF6418"/>
                </a:solidFill>
              </a:rPr>
              <a:t>Two</a:t>
            </a:r>
            <a:r>
              <a:rPr lang="fr-FR" sz="2400" b="1" dirty="0">
                <a:solidFill>
                  <a:srgbClr val="FF6418"/>
                </a:solidFill>
              </a:rPr>
              <a:t>-phase PIV</a:t>
            </a:r>
          </a:p>
        </p:txBody>
      </p:sp>
      <p:sp>
        <p:nvSpPr>
          <p:cNvPr id="35" name="Right Arrow 6">
            <a:extLst>
              <a:ext uri="{FF2B5EF4-FFF2-40B4-BE49-F238E27FC236}">
                <a16:creationId xmlns:a16="http://schemas.microsoft.com/office/drawing/2014/main" id="{5CAE2F98-D99D-5328-7CB5-F32D2781A9CB}"/>
              </a:ext>
            </a:extLst>
          </p:cNvPr>
          <p:cNvSpPr/>
          <p:nvPr/>
        </p:nvSpPr>
        <p:spPr>
          <a:xfrm>
            <a:off x="6337360" y="6034525"/>
            <a:ext cx="659693" cy="322394"/>
          </a:xfrm>
          <a:prstGeom prst="rightArrow">
            <a:avLst/>
          </a:prstGeom>
          <a:solidFill>
            <a:srgbClr val="00707F"/>
          </a:solidFill>
          <a:ln>
            <a:solidFill>
              <a:srgbClr val="007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numéro de diapositive 3">
            <a:extLst>
              <a:ext uri="{FF2B5EF4-FFF2-40B4-BE49-F238E27FC236}">
                <a16:creationId xmlns:a16="http://schemas.microsoft.com/office/drawing/2014/main" id="{EC4FB559-DCEA-4AE5-9717-183B2BFFB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2457" y="6544816"/>
            <a:ext cx="997771" cy="244133"/>
          </a:xfrm>
        </p:spPr>
        <p:txBody>
          <a:bodyPr/>
          <a:lstStyle/>
          <a:p>
            <a:fld id="{5DA84294-2337-42B0-AD0D-A5C41E75DA3A}" type="slidenum">
              <a:rPr lang="fr-BE" smtClean="0"/>
              <a:pPr/>
              <a:t>22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32359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Conclusions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02CF7B-2CC3-4715-9130-7EB7F53592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6" r="19950" b="23985"/>
          <a:stretch/>
        </p:blipFill>
        <p:spPr>
          <a:xfrm>
            <a:off x="6315097" y="733955"/>
            <a:ext cx="4339771" cy="28887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C6AC518-98B6-4C1D-9A04-54E62FF9FFD1}"/>
              </a:ext>
            </a:extLst>
          </p:cNvPr>
          <p:cNvSpPr txBox="1"/>
          <p:nvPr/>
        </p:nvSpPr>
        <p:spPr>
          <a:xfrm>
            <a:off x="668779" y="2136338"/>
            <a:ext cx="48180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5400" dirty="0" err="1"/>
              <a:t>Thanks</a:t>
            </a:r>
            <a:r>
              <a:rPr lang="fr-BE" sz="5400" dirty="0"/>
              <a:t> !</a:t>
            </a:r>
          </a:p>
          <a:p>
            <a:pPr algn="ctr"/>
            <a:endParaRPr lang="fr-BE" sz="5400" dirty="0"/>
          </a:p>
          <a:p>
            <a:pPr algn="ctr"/>
            <a:r>
              <a:rPr lang="fr-BE" sz="5400" dirty="0" err="1"/>
              <a:t>Any</a:t>
            </a:r>
            <a:r>
              <a:rPr lang="fr-BE" sz="5400" dirty="0"/>
              <a:t> questions ?</a:t>
            </a:r>
          </a:p>
        </p:txBody>
      </p:sp>
      <p:sp>
        <p:nvSpPr>
          <p:cNvPr id="7" name="Espace réservé du numéro de diapositive 3">
            <a:extLst>
              <a:ext uri="{FF2B5EF4-FFF2-40B4-BE49-F238E27FC236}">
                <a16:creationId xmlns:a16="http://schemas.microsoft.com/office/drawing/2014/main" id="{ED37BE8B-0E90-4530-9D2E-7DA7C3434DBE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23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52171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Ensuring product homogeneity from lab scale to industrial scale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AB3272-611C-41D1-B06F-2E867CDE4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01" y="3150957"/>
            <a:ext cx="590046" cy="8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A73B5-A0CC-48A1-86C1-0DD2ED29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9" y="3139213"/>
            <a:ext cx="583653" cy="88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806DB-C16F-4B6F-941B-07C22D11C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89" y="3146085"/>
            <a:ext cx="590046" cy="87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à coins arrondis 4">
                <a:extLst>
                  <a:ext uri="{FF2B5EF4-FFF2-40B4-BE49-F238E27FC236}">
                    <a16:creationId xmlns:a16="http://schemas.microsoft.com/office/drawing/2014/main" id="{D70585FA-E190-4F82-8BA8-FADE43EB1EC8}"/>
                  </a:ext>
                </a:extLst>
              </p:cNvPr>
              <p:cNvSpPr/>
              <p:nvPr/>
            </p:nvSpPr>
            <p:spPr>
              <a:xfrm>
                <a:off x="2160678" y="4239608"/>
                <a:ext cx="830379" cy="38859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b="0" i="1" smtClean="0">
                          <a:latin typeface="Cambria Math"/>
                        </a:rPr>
                        <m:t>=[</m:t>
                      </m:r>
                      <m:acc>
                        <m:accPr>
                          <m:chr m:val="̅"/>
                          <m:ctrlPr>
                            <a:rPr lang="fr-BE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b="0" i="1" smtClean="0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8" name="Rectangle à coins arrondis 4">
                <a:extLst>
                  <a:ext uri="{FF2B5EF4-FFF2-40B4-BE49-F238E27FC236}">
                    <a16:creationId xmlns:a16="http://schemas.microsoft.com/office/drawing/2014/main" id="{D70585FA-E190-4F82-8BA8-FADE43EB1E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678" y="4239608"/>
                <a:ext cx="830379" cy="38859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à coins arrondis 17">
                <a:extLst>
                  <a:ext uri="{FF2B5EF4-FFF2-40B4-BE49-F238E27FC236}">
                    <a16:creationId xmlns:a16="http://schemas.microsoft.com/office/drawing/2014/main" id="{9C3D509A-A581-456A-8EF3-30D56E32091B}"/>
                  </a:ext>
                </a:extLst>
              </p:cNvPr>
              <p:cNvSpPr/>
              <p:nvPr/>
            </p:nvSpPr>
            <p:spPr>
              <a:xfrm>
                <a:off x="162210" y="4239136"/>
                <a:ext cx="830379" cy="383478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fr-BE" sz="1200" i="1">
                          <a:latin typeface="Cambria Math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9" name="Rectangle à coins arrondis 17">
                <a:extLst>
                  <a:ext uri="{FF2B5EF4-FFF2-40B4-BE49-F238E27FC236}">
                    <a16:creationId xmlns:a16="http://schemas.microsoft.com/office/drawing/2014/main" id="{9C3D509A-A581-456A-8EF3-30D56E3209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10" y="4239136"/>
                <a:ext cx="830379" cy="383478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à coins arrondis 18">
                <a:extLst>
                  <a:ext uri="{FF2B5EF4-FFF2-40B4-BE49-F238E27FC236}">
                    <a16:creationId xmlns:a16="http://schemas.microsoft.com/office/drawing/2014/main" id="{94BF39E5-4DAB-4294-AD5F-62A9D86BE494}"/>
                  </a:ext>
                </a:extLst>
              </p:cNvPr>
              <p:cNvSpPr/>
              <p:nvPr/>
            </p:nvSpPr>
            <p:spPr>
              <a:xfrm>
                <a:off x="1150282" y="4239608"/>
                <a:ext cx="830379" cy="38859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i="1" smtClean="0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fr-BE" sz="1200" i="1">
                          <a:latin typeface="Cambria Math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10" name="Rectangle à coins arrondis 18">
                <a:extLst>
                  <a:ext uri="{FF2B5EF4-FFF2-40B4-BE49-F238E27FC236}">
                    <a16:creationId xmlns:a16="http://schemas.microsoft.com/office/drawing/2014/main" id="{94BF39E5-4DAB-4294-AD5F-62A9D86BE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282" y="4239608"/>
                <a:ext cx="830379" cy="388594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à coins arrondis 3">
            <a:extLst>
              <a:ext uri="{FF2B5EF4-FFF2-40B4-BE49-F238E27FC236}">
                <a16:creationId xmlns:a16="http://schemas.microsoft.com/office/drawing/2014/main" id="{8AB7497A-6B98-4BC6-AF60-1B2D00709C53}"/>
              </a:ext>
            </a:extLst>
          </p:cNvPr>
          <p:cNvSpPr/>
          <p:nvPr/>
        </p:nvSpPr>
        <p:spPr>
          <a:xfrm>
            <a:off x="410957" y="2309877"/>
            <a:ext cx="2327299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Dose of vaccine </a:t>
            </a:r>
          </a:p>
        </p:txBody>
      </p:sp>
      <p:sp>
        <p:nvSpPr>
          <p:cNvPr id="12" name="Rectangle à coins arrondis 21">
            <a:extLst>
              <a:ext uri="{FF2B5EF4-FFF2-40B4-BE49-F238E27FC236}">
                <a16:creationId xmlns:a16="http://schemas.microsoft.com/office/drawing/2014/main" id="{1D734FFE-C913-4203-84C2-68ABCB7C84B9}"/>
              </a:ext>
            </a:extLst>
          </p:cNvPr>
          <p:cNvSpPr/>
          <p:nvPr/>
        </p:nvSpPr>
        <p:spPr>
          <a:xfrm>
            <a:off x="401273" y="5344182"/>
            <a:ext cx="1579387" cy="92613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000" dirty="0" err="1"/>
              <a:t>Inefficiency</a:t>
            </a:r>
            <a:r>
              <a:rPr lang="fr-BE" sz="2000" dirty="0"/>
              <a:t> /</a:t>
            </a:r>
          </a:p>
          <a:p>
            <a:pPr algn="ctr"/>
            <a:r>
              <a:rPr lang="fr-BE" sz="2000" dirty="0"/>
              <a:t>Dangerous</a:t>
            </a:r>
          </a:p>
        </p:txBody>
      </p:sp>
      <p:sp>
        <p:nvSpPr>
          <p:cNvPr id="13" name="Flèche vers le bas 5">
            <a:extLst>
              <a:ext uri="{FF2B5EF4-FFF2-40B4-BE49-F238E27FC236}">
                <a16:creationId xmlns:a16="http://schemas.microsoft.com/office/drawing/2014/main" id="{B635813F-C518-4675-9170-DC2D1F71AE18}"/>
              </a:ext>
            </a:extLst>
          </p:cNvPr>
          <p:cNvSpPr/>
          <p:nvPr/>
        </p:nvSpPr>
        <p:spPr>
          <a:xfrm>
            <a:off x="470950" y="4827396"/>
            <a:ext cx="1211239" cy="36230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Flèche vers le bas 5">
            <a:extLst>
              <a:ext uri="{FF2B5EF4-FFF2-40B4-BE49-F238E27FC236}">
                <a16:creationId xmlns:a16="http://schemas.microsoft.com/office/drawing/2014/main" id="{D98C351A-F2EF-40DC-8083-D4DC8E8805FC}"/>
              </a:ext>
            </a:extLst>
          </p:cNvPr>
          <p:cNvSpPr/>
          <p:nvPr/>
        </p:nvSpPr>
        <p:spPr>
          <a:xfrm rot="20388383">
            <a:off x="2606179" y="4691718"/>
            <a:ext cx="933674" cy="34751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Rectangle à coins arrondis 21">
            <a:extLst>
              <a:ext uri="{FF2B5EF4-FFF2-40B4-BE49-F238E27FC236}">
                <a16:creationId xmlns:a16="http://schemas.microsoft.com/office/drawing/2014/main" id="{C795D720-C3AE-4A9C-83F8-E9579E5146D1}"/>
              </a:ext>
            </a:extLst>
          </p:cNvPr>
          <p:cNvSpPr/>
          <p:nvPr/>
        </p:nvSpPr>
        <p:spPr>
          <a:xfrm>
            <a:off x="2443436" y="5207699"/>
            <a:ext cx="2327299" cy="107454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/>
              <a:t>Homogeneous</a:t>
            </a:r>
            <a:r>
              <a:rPr lang="fr-BE" dirty="0"/>
              <a:t> operating conditions at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scales</a:t>
            </a:r>
            <a:endParaRPr lang="fr-BE" dirty="0"/>
          </a:p>
        </p:txBody>
      </p:sp>
      <p:pic>
        <p:nvPicPr>
          <p:cNvPr id="19" name="Picture 2" descr="C:\Users\Calvo\Desktop\SFGP\figure cuve2.png">
            <a:extLst>
              <a:ext uri="{FF2B5EF4-FFF2-40B4-BE49-F238E27FC236}">
                <a16:creationId xmlns:a16="http://schemas.microsoft.com/office/drawing/2014/main" id="{72249F9E-11FD-495F-9C5A-C40ECE695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01" y="2240769"/>
            <a:ext cx="1991986" cy="28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ight Arrow 1">
            <a:extLst>
              <a:ext uri="{FF2B5EF4-FFF2-40B4-BE49-F238E27FC236}">
                <a16:creationId xmlns:a16="http://schemas.microsoft.com/office/drawing/2014/main" id="{DA33D27A-D706-4D8D-9726-6DECF050AAC0}"/>
              </a:ext>
            </a:extLst>
          </p:cNvPr>
          <p:cNvSpPr/>
          <p:nvPr/>
        </p:nvSpPr>
        <p:spPr>
          <a:xfrm>
            <a:off x="6381006" y="3321881"/>
            <a:ext cx="772802" cy="46815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33C72FAF-8FFD-4E06-A219-6182B8176DDF}"/>
              </a:ext>
            </a:extLst>
          </p:cNvPr>
          <p:cNvSpPr txBox="1"/>
          <p:nvPr/>
        </p:nvSpPr>
        <p:spPr>
          <a:xfrm>
            <a:off x="7532684" y="18467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Production</a:t>
            </a:r>
            <a:endParaRPr lang="fr-FR" dirty="0"/>
          </a:p>
        </p:txBody>
      </p:sp>
      <p:sp>
        <p:nvSpPr>
          <p:cNvPr id="25" name="Rectangle à coins arrondis 3">
            <a:extLst>
              <a:ext uri="{FF2B5EF4-FFF2-40B4-BE49-F238E27FC236}">
                <a16:creationId xmlns:a16="http://schemas.microsoft.com/office/drawing/2014/main" id="{58F8B864-AB87-442E-A4E0-D40B9CD32E57}"/>
              </a:ext>
            </a:extLst>
          </p:cNvPr>
          <p:cNvSpPr/>
          <p:nvPr/>
        </p:nvSpPr>
        <p:spPr>
          <a:xfrm>
            <a:off x="6207062" y="1218138"/>
            <a:ext cx="2816032" cy="43204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Process scale-up</a:t>
            </a:r>
          </a:p>
        </p:txBody>
      </p:sp>
      <p:pic>
        <p:nvPicPr>
          <p:cNvPr id="26" name="Picture 2" descr="C:\Users\Calvo\Desktop\SFGP\figure cuve2.png">
            <a:extLst>
              <a:ext uri="{FF2B5EF4-FFF2-40B4-BE49-F238E27FC236}">
                <a16:creationId xmlns:a16="http://schemas.microsoft.com/office/drawing/2014/main" id="{4FEA7782-E429-496E-95D9-C28725BE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89" y="2323579"/>
            <a:ext cx="979445" cy="14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7">
            <a:extLst>
              <a:ext uri="{FF2B5EF4-FFF2-40B4-BE49-F238E27FC236}">
                <a16:creationId xmlns:a16="http://schemas.microsoft.com/office/drawing/2014/main" id="{D4225A05-9530-4862-9DD5-B1554063DD71}"/>
              </a:ext>
            </a:extLst>
          </p:cNvPr>
          <p:cNvSpPr txBox="1"/>
          <p:nvPr/>
        </p:nvSpPr>
        <p:spPr>
          <a:xfrm>
            <a:off x="4770735" y="1840909"/>
            <a:ext cx="12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Lab</a:t>
            </a:r>
            <a:r>
              <a:rPr lang="fr-BE" dirty="0"/>
              <a:t> </a:t>
            </a:r>
            <a:r>
              <a:rPr lang="fr-BE" dirty="0" err="1"/>
              <a:t>Scale</a:t>
            </a:r>
            <a:endParaRPr lang="fr-FR" dirty="0"/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84A5F52D-B1C6-48F0-AE99-0EAA3B29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60" y="3820481"/>
            <a:ext cx="590046" cy="8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A8690F8-AD92-479A-917D-5379DDF0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45" y="2934349"/>
            <a:ext cx="583653" cy="88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3E7DD5D7-E167-4C2E-9BBE-2C7DD2A3B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052" y="4736403"/>
            <a:ext cx="590046" cy="87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à coins arrondis 4">
                <a:extLst>
                  <a:ext uri="{FF2B5EF4-FFF2-40B4-BE49-F238E27FC236}">
                    <a16:creationId xmlns:a16="http://schemas.microsoft.com/office/drawing/2014/main" id="{F1B87E05-3616-4037-A020-F7F5AF8998DC}"/>
                  </a:ext>
                </a:extLst>
              </p:cNvPr>
              <p:cNvSpPr/>
              <p:nvPr/>
            </p:nvSpPr>
            <p:spPr>
              <a:xfrm>
                <a:off x="5066137" y="4909132"/>
                <a:ext cx="830379" cy="38859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b="0" i="1" smtClean="0">
                          <a:latin typeface="Cambria Math"/>
                        </a:rPr>
                        <m:t>=[</m:t>
                      </m:r>
                      <m:acc>
                        <m:accPr>
                          <m:chr m:val="̅"/>
                          <m:ctrlPr>
                            <a:rPr lang="fr-BE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b="0" i="1" smtClean="0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31" name="Rectangle à coins arrondis 4">
                <a:extLst>
                  <a:ext uri="{FF2B5EF4-FFF2-40B4-BE49-F238E27FC236}">
                    <a16:creationId xmlns:a16="http://schemas.microsoft.com/office/drawing/2014/main" id="{F1B87E05-3616-4037-A020-F7F5AF8998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137" y="4909132"/>
                <a:ext cx="830379" cy="38859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à coins arrondis 17">
                <a:extLst>
                  <a:ext uri="{FF2B5EF4-FFF2-40B4-BE49-F238E27FC236}">
                    <a16:creationId xmlns:a16="http://schemas.microsoft.com/office/drawing/2014/main" id="{44D32295-AA51-4E3A-BBEB-27BB0B4A1FD4}"/>
                  </a:ext>
                </a:extLst>
              </p:cNvPr>
              <p:cNvSpPr/>
              <p:nvPr/>
            </p:nvSpPr>
            <p:spPr>
              <a:xfrm>
                <a:off x="10627066" y="4034272"/>
                <a:ext cx="830379" cy="383478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fr-BE" sz="1200" i="1">
                          <a:latin typeface="Cambria Math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32" name="Rectangle à coins arrondis 17">
                <a:extLst>
                  <a:ext uri="{FF2B5EF4-FFF2-40B4-BE49-F238E27FC236}">
                    <a16:creationId xmlns:a16="http://schemas.microsoft.com/office/drawing/2014/main" id="{44D32295-AA51-4E3A-BBEB-27BB0B4A1F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7066" y="4034272"/>
                <a:ext cx="830379" cy="38347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à coins arrondis 18">
                <a:extLst>
                  <a:ext uri="{FF2B5EF4-FFF2-40B4-BE49-F238E27FC236}">
                    <a16:creationId xmlns:a16="http://schemas.microsoft.com/office/drawing/2014/main" id="{5F5E4DDC-7816-4BD0-B0DE-AD2E6E0CED15}"/>
                  </a:ext>
                </a:extLst>
              </p:cNvPr>
              <p:cNvSpPr/>
              <p:nvPr/>
            </p:nvSpPr>
            <p:spPr>
              <a:xfrm>
                <a:off x="10622345" y="5829926"/>
                <a:ext cx="830379" cy="388594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i="1" smtClean="0"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fr-BE" sz="1200" i="1">
                          <a:latin typeface="Cambria Math"/>
                        </a:rPr>
                        <m:t>[</m:t>
                      </m:r>
                      <m:acc>
                        <m:accPr>
                          <m:chr m:val="̅"/>
                          <m:ctrlPr>
                            <a:rPr lang="fr-BE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i="1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i="1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34" name="Rectangle à coins arrondis 18">
                <a:extLst>
                  <a:ext uri="{FF2B5EF4-FFF2-40B4-BE49-F238E27FC236}">
                    <a16:creationId xmlns:a16="http://schemas.microsoft.com/office/drawing/2014/main" id="{5F5E4DDC-7816-4BD0-B0DE-AD2E6E0CED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2345" y="5829926"/>
                <a:ext cx="830379" cy="388594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4">
            <a:extLst>
              <a:ext uri="{FF2B5EF4-FFF2-40B4-BE49-F238E27FC236}">
                <a16:creationId xmlns:a16="http://schemas.microsoft.com/office/drawing/2014/main" id="{FB87F8D5-AD0A-4032-A59A-0DA250E90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69" y="1198685"/>
            <a:ext cx="590046" cy="8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à coins arrondis 4">
                <a:extLst>
                  <a:ext uri="{FF2B5EF4-FFF2-40B4-BE49-F238E27FC236}">
                    <a16:creationId xmlns:a16="http://schemas.microsoft.com/office/drawing/2014/main" id="{DC6D52F5-B016-4B0D-B227-B65CE1B24655}"/>
                  </a:ext>
                </a:extLst>
              </p:cNvPr>
              <p:cNvSpPr/>
              <p:nvPr/>
            </p:nvSpPr>
            <p:spPr>
              <a:xfrm>
                <a:off x="10627446" y="2287336"/>
                <a:ext cx="830379" cy="388594"/>
              </a:xfrm>
              <a:prstGeom prst="round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BE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200" b="0" i="1" smtClean="0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fr-BE" sz="1200" b="0" i="1" smtClean="0">
                          <a:latin typeface="Cambria Math"/>
                        </a:rPr>
                        <m:t>=[</m:t>
                      </m:r>
                      <m:acc>
                        <m:accPr>
                          <m:chr m:val="̅"/>
                          <m:ctrlPr>
                            <a:rPr lang="fr-BE" sz="1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sz="1200" b="0" i="1" smtClean="0">
                              <a:latin typeface="Cambria Math"/>
                            </a:rPr>
                            <m:t>𝐶</m:t>
                          </m:r>
                        </m:e>
                      </m:acc>
                      <m:r>
                        <a:rPr lang="fr-BE" sz="12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fr-BE" sz="1200" dirty="0"/>
              </a:p>
            </p:txBody>
          </p:sp>
        </mc:Choice>
        <mc:Fallback xmlns="">
          <p:sp>
            <p:nvSpPr>
              <p:cNvPr id="36" name="Rectangle à coins arrondis 4">
                <a:extLst>
                  <a:ext uri="{FF2B5EF4-FFF2-40B4-BE49-F238E27FC236}">
                    <a16:creationId xmlns:a16="http://schemas.microsoft.com/office/drawing/2014/main" id="{DC6D52F5-B016-4B0D-B227-B65CE1B24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7446" y="2287336"/>
                <a:ext cx="830379" cy="388594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ight Arrow 1">
            <a:extLst>
              <a:ext uri="{FF2B5EF4-FFF2-40B4-BE49-F238E27FC236}">
                <a16:creationId xmlns:a16="http://schemas.microsoft.com/office/drawing/2014/main" id="{8C1BC11C-EC28-42E7-9328-57127E68D2C3}"/>
              </a:ext>
            </a:extLst>
          </p:cNvPr>
          <p:cNvSpPr/>
          <p:nvPr/>
        </p:nvSpPr>
        <p:spPr>
          <a:xfrm>
            <a:off x="9675980" y="3294627"/>
            <a:ext cx="772802" cy="468158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8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endParaRPr lang="fr-FR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1">
                <a:extLst>
                  <a:ext uri="{FF2B5EF4-FFF2-40B4-BE49-F238E27FC236}">
                    <a16:creationId xmlns:a16="http://schemas.microsoft.com/office/drawing/2014/main" id="{4823C370-5C19-496E-B27C-FA63EE4078C8}"/>
                  </a:ext>
                </a:extLst>
              </p:cNvPr>
              <p:cNvSpPr txBox="1"/>
              <p:nvPr/>
            </p:nvSpPr>
            <p:spPr>
              <a:xfrm>
                <a:off x="355148" y="723913"/>
                <a:ext cx="526188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rgbClr val="004953"/>
                  </a:buClr>
                  <a:buFont typeface="Wingdings" pitchFamily="2" charset="2"/>
                  <a:buChar char="Ø"/>
                </a:pPr>
                <a:r>
                  <a:rPr lang="fr-BE" sz="1600" dirty="0"/>
                  <a:t>Composition of </a:t>
                </a:r>
                <a:r>
                  <a:rPr lang="fr-BE" sz="1600" dirty="0" err="1"/>
                  <a:t>attenuated</a:t>
                </a:r>
                <a:r>
                  <a:rPr lang="fr-BE" sz="1600" dirty="0"/>
                  <a:t> vaccine </a:t>
                </a:r>
                <a:r>
                  <a:rPr lang="fr-BE" sz="1600" dirty="0" err="1"/>
                  <a:t>with</a:t>
                </a:r>
                <a:r>
                  <a:rPr lang="fr-BE" sz="1600" dirty="0"/>
                  <a:t> </a:t>
                </a:r>
                <a:r>
                  <a:rPr lang="fr-BE" sz="1600" dirty="0" err="1"/>
                  <a:t>aluminum</a:t>
                </a:r>
                <a:r>
                  <a:rPr lang="fr-BE" sz="1600" dirty="0"/>
                  <a:t> </a:t>
                </a:r>
                <a:r>
                  <a:rPr lang="fr-BE" sz="1600" dirty="0" err="1"/>
                  <a:t>salts</a:t>
                </a:r>
                <a:endParaRPr lang="fr-BE" sz="1600" dirty="0"/>
              </a:p>
              <a:p>
                <a:pPr marL="285750" indent="-285750">
                  <a:buClr>
                    <a:srgbClr val="004953"/>
                  </a:buClr>
                  <a:buFont typeface="Arial" pitchFamily="34" charset="0"/>
                  <a:buChar char="•"/>
                </a:pPr>
                <a:r>
                  <a:rPr lang="fr-BE" sz="1600" dirty="0"/>
                  <a:t>AlPO</a:t>
                </a:r>
                <a:r>
                  <a:rPr lang="fr-BE" sz="1600" baseline="-25000" dirty="0"/>
                  <a:t>4</a:t>
                </a:r>
              </a:p>
              <a:p>
                <a:pPr marL="285750" indent="-285750">
                  <a:buClr>
                    <a:srgbClr val="004953"/>
                  </a:buClr>
                  <a:buFont typeface="Arial" pitchFamily="34" charset="0"/>
                  <a:buChar char="•"/>
                </a:pPr>
                <a:r>
                  <a:rPr lang="fr-BE" sz="1600" dirty="0"/>
                  <a:t>Al(OH)</a:t>
                </a:r>
                <a:r>
                  <a:rPr lang="fr-BE" sz="1600" baseline="-25000" dirty="0"/>
                  <a:t>3</a:t>
                </a:r>
                <a:endParaRPr lang="fr-BE" sz="1600" dirty="0"/>
              </a:p>
              <a:p>
                <a:pPr marL="285750" indent="-285750">
                  <a:buClr>
                    <a:srgbClr val="004953"/>
                  </a:buClr>
                  <a:buFont typeface="Arial" pitchFamily="34" charset="0"/>
                  <a:buChar char="•"/>
                </a:pPr>
                <a:r>
                  <a:rPr lang="fr-BE" sz="1600" dirty="0"/>
                  <a:t>Mélange à 50/50 d’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BE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BE" sz="1600" b="0" i="1" dirty="0" smtClean="0">
                            <a:latin typeface="Cambria Math"/>
                          </a:rPr>
                          <m:t>𝐴𝑙</m:t>
                        </m:r>
                      </m:e>
                      <m:sup>
                        <m:r>
                          <a:rPr lang="fr-BE" sz="1600" b="0" i="1" dirty="0" smtClean="0">
                            <a:latin typeface="Cambria Math"/>
                          </a:rPr>
                          <m:t>3+</m:t>
                        </m:r>
                      </m:sup>
                    </m:sSup>
                  </m:oMath>
                </a14:m>
                <a:endParaRPr lang="fr-BE" sz="1600" dirty="0"/>
              </a:p>
              <a:p>
                <a:pPr marL="285750" indent="-285750">
                  <a:buClr>
                    <a:srgbClr val="004953"/>
                  </a:buClr>
                  <a:buFont typeface="Arial" pitchFamily="34" charset="0"/>
                  <a:buChar char="•"/>
                </a:pPr>
                <a:r>
                  <a:rPr lang="el-GR" sz="1600" dirty="0"/>
                  <a:t>ρ</a:t>
                </a:r>
                <a:r>
                  <a:rPr lang="fr-BE" sz="1600" baseline="-25000" dirty="0"/>
                  <a:t>p</a:t>
                </a:r>
                <a:r>
                  <a:rPr lang="fr-BE" sz="1600" dirty="0"/>
                  <a:t> = 2500 kg/m³</a:t>
                </a:r>
              </a:p>
              <a:p>
                <a:pPr marL="285750" indent="-285750">
                  <a:buClr>
                    <a:srgbClr val="004953"/>
                  </a:buClr>
                  <a:buFont typeface="Arial" pitchFamily="34" charset="0"/>
                  <a:buChar char="•"/>
                </a:pPr>
                <a:r>
                  <a:rPr lang="fr-BE" sz="1600" dirty="0"/>
                  <a:t>[C] = 0,74cm³/l</a:t>
                </a:r>
              </a:p>
            </p:txBody>
          </p:sp>
        </mc:Choice>
        <mc:Fallback xmlns="">
          <p:sp>
            <p:nvSpPr>
              <p:cNvPr id="38" name="ZoneTexte 1">
                <a:extLst>
                  <a:ext uri="{FF2B5EF4-FFF2-40B4-BE49-F238E27FC236}">
                    <a16:creationId xmlns:a16="http://schemas.microsoft.com/office/drawing/2014/main" id="{4823C370-5C19-496E-B27C-FA63EE407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48" y="723913"/>
                <a:ext cx="5261881" cy="1569660"/>
              </a:xfrm>
              <a:prstGeom prst="rect">
                <a:avLst/>
              </a:prstGeom>
              <a:blipFill>
                <a:blip r:embed="rId16"/>
                <a:stretch>
                  <a:fillRect l="-463" t="-1167" b="-428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Espace réservé du numéro de diapositive 3">
            <a:extLst>
              <a:ext uri="{FF2B5EF4-FFF2-40B4-BE49-F238E27FC236}">
                <a16:creationId xmlns:a16="http://schemas.microsoft.com/office/drawing/2014/main" id="{FAB30A40-109B-4736-A4F0-9513DA744CC9}"/>
              </a:ext>
            </a:extLst>
          </p:cNvPr>
          <p:cNvSpPr txBox="1">
            <a:spLocks/>
          </p:cNvSpPr>
          <p:nvPr/>
        </p:nvSpPr>
        <p:spPr>
          <a:xfrm>
            <a:off x="11132457" y="6555090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3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1066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What is the main consideration for homogeneous suspension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C52C1EC-B4FA-43DE-9C01-40225D549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97" y="2969123"/>
            <a:ext cx="1012573" cy="143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17EB329-64F4-4295-96A6-198078F25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2"/>
          <a:stretch/>
        </p:blipFill>
        <p:spPr bwMode="auto">
          <a:xfrm>
            <a:off x="2604937" y="4340415"/>
            <a:ext cx="1736817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C9CC7E8-5430-4CA3-9F79-DA8DB3065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398" y="1074530"/>
            <a:ext cx="1746356" cy="251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à coins arrondis 19">
            <a:extLst>
              <a:ext uri="{FF2B5EF4-FFF2-40B4-BE49-F238E27FC236}">
                <a16:creationId xmlns:a16="http://schemas.microsoft.com/office/drawing/2014/main" id="{75E21F32-FD82-402D-B540-D34AC4CF53F8}"/>
              </a:ext>
            </a:extLst>
          </p:cNvPr>
          <p:cNvSpPr/>
          <p:nvPr/>
        </p:nvSpPr>
        <p:spPr>
          <a:xfrm>
            <a:off x="2448118" y="802136"/>
            <a:ext cx="2040916" cy="3600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Full Suspension</a:t>
            </a:r>
          </a:p>
        </p:txBody>
      </p:sp>
      <p:sp>
        <p:nvSpPr>
          <p:cNvPr id="9" name="Rectangle à coins arrondis 20">
            <a:extLst>
              <a:ext uri="{FF2B5EF4-FFF2-40B4-BE49-F238E27FC236}">
                <a16:creationId xmlns:a16="http://schemas.microsoft.com/office/drawing/2014/main" id="{F76BC017-1DBB-4B7C-A939-4153075716FC}"/>
              </a:ext>
            </a:extLst>
          </p:cNvPr>
          <p:cNvSpPr/>
          <p:nvPr/>
        </p:nvSpPr>
        <p:spPr>
          <a:xfrm>
            <a:off x="2651618" y="3622160"/>
            <a:ext cx="1651341" cy="6402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/>
              <a:t>Homogeneous</a:t>
            </a:r>
            <a:r>
              <a:rPr lang="fr-BE" dirty="0"/>
              <a:t> suspension</a:t>
            </a:r>
          </a:p>
        </p:txBody>
      </p:sp>
      <p:sp>
        <p:nvSpPr>
          <p:cNvPr id="10" name="Flèche droite 1">
            <a:extLst>
              <a:ext uri="{FF2B5EF4-FFF2-40B4-BE49-F238E27FC236}">
                <a16:creationId xmlns:a16="http://schemas.microsoft.com/office/drawing/2014/main" id="{DA08F95E-BFDB-4059-BE03-3342862AA381}"/>
              </a:ext>
            </a:extLst>
          </p:cNvPr>
          <p:cNvSpPr/>
          <p:nvPr/>
        </p:nvSpPr>
        <p:spPr>
          <a:xfrm rot="19113423">
            <a:off x="1818740" y="2387591"/>
            <a:ext cx="792088" cy="43971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N ↗</a:t>
            </a:r>
          </a:p>
        </p:txBody>
      </p:sp>
      <p:sp>
        <p:nvSpPr>
          <p:cNvPr id="11" name="Flèche courbée vers la gauche 2">
            <a:extLst>
              <a:ext uri="{FF2B5EF4-FFF2-40B4-BE49-F238E27FC236}">
                <a16:creationId xmlns:a16="http://schemas.microsoft.com/office/drawing/2014/main" id="{30917550-01D1-435D-9D72-CC511D40F634}"/>
              </a:ext>
            </a:extLst>
          </p:cNvPr>
          <p:cNvSpPr/>
          <p:nvPr/>
        </p:nvSpPr>
        <p:spPr>
          <a:xfrm>
            <a:off x="4396265" y="2969123"/>
            <a:ext cx="432048" cy="1793453"/>
          </a:xfrm>
          <a:prstGeom prst="curved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2" name="Rectangle à coins arrondis 21">
            <a:extLst>
              <a:ext uri="{FF2B5EF4-FFF2-40B4-BE49-F238E27FC236}">
                <a16:creationId xmlns:a16="http://schemas.microsoft.com/office/drawing/2014/main" id="{6AECC9F3-8A66-4275-853A-1B60D178448E}"/>
              </a:ext>
            </a:extLst>
          </p:cNvPr>
          <p:cNvSpPr/>
          <p:nvPr/>
        </p:nvSpPr>
        <p:spPr>
          <a:xfrm>
            <a:off x="4699884" y="3654545"/>
            <a:ext cx="605938" cy="3600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400" dirty="0"/>
              <a:t>N ↗ </a:t>
            </a:r>
          </a:p>
        </p:txBody>
      </p:sp>
      <p:sp>
        <p:nvSpPr>
          <p:cNvPr id="13" name="Flèche droite 22">
            <a:extLst>
              <a:ext uri="{FF2B5EF4-FFF2-40B4-BE49-F238E27FC236}">
                <a16:creationId xmlns:a16="http://schemas.microsoft.com/office/drawing/2014/main" id="{4E035008-566F-4263-B9B3-12C37649AEA2}"/>
              </a:ext>
            </a:extLst>
          </p:cNvPr>
          <p:cNvSpPr/>
          <p:nvPr/>
        </p:nvSpPr>
        <p:spPr>
          <a:xfrm>
            <a:off x="4720301" y="1919920"/>
            <a:ext cx="396044" cy="114786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4" name="Flèche droite 23">
            <a:extLst>
              <a:ext uri="{FF2B5EF4-FFF2-40B4-BE49-F238E27FC236}">
                <a16:creationId xmlns:a16="http://schemas.microsoft.com/office/drawing/2014/main" id="{7C02DEE4-F618-4B0C-93C1-EA830E17E5CD}"/>
              </a:ext>
            </a:extLst>
          </p:cNvPr>
          <p:cNvSpPr/>
          <p:nvPr/>
        </p:nvSpPr>
        <p:spPr>
          <a:xfrm>
            <a:off x="4720301" y="4830828"/>
            <a:ext cx="396044" cy="114786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7BF2C7A-5C88-42E3-A5CF-CB3D6D646A37}"/>
              </a:ext>
            </a:extLst>
          </p:cNvPr>
          <p:cNvSpPr txBox="1"/>
          <p:nvPr/>
        </p:nvSpPr>
        <p:spPr>
          <a:xfrm>
            <a:off x="5542242" y="1450208"/>
            <a:ext cx="48773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/>
              <a:t>Njs</a:t>
            </a:r>
            <a:r>
              <a:rPr lang="fr-BE" sz="2400" dirty="0"/>
              <a:t> </a:t>
            </a:r>
            <a:r>
              <a:rPr lang="fr-BE" sz="2400" dirty="0" err="1"/>
              <a:t>prediction</a:t>
            </a:r>
            <a:r>
              <a:rPr lang="fr-BE" sz="2400" dirty="0"/>
              <a:t> (Just </a:t>
            </a:r>
            <a:r>
              <a:rPr lang="fr-BE" sz="2400" dirty="0" err="1"/>
              <a:t>supended</a:t>
            </a:r>
            <a:r>
              <a:rPr lang="fr-BE" sz="2400" dirty="0"/>
              <a:t> speed)</a:t>
            </a:r>
          </a:p>
          <a:p>
            <a:pPr marL="285750" indent="-285750">
              <a:buClr>
                <a:srgbClr val="DD4814"/>
              </a:buClr>
              <a:buFont typeface="Wingdings" pitchFamily="2" charset="2"/>
              <a:buChar char="Ø"/>
            </a:pPr>
            <a:r>
              <a:rPr lang="fr-BE" dirty="0" err="1"/>
              <a:t>Correlation</a:t>
            </a:r>
            <a:r>
              <a:rPr lang="fr-BE" dirty="0"/>
              <a:t> of </a:t>
            </a:r>
            <a:r>
              <a:rPr lang="fr-BE" dirty="0" err="1"/>
              <a:t>Zwietering</a:t>
            </a:r>
            <a:endParaRPr lang="fr-BE" dirty="0"/>
          </a:p>
        </p:txBody>
      </p:sp>
      <p:sp>
        <p:nvSpPr>
          <p:cNvPr id="16" name="Rectangle à coins arrondis 20">
            <a:extLst>
              <a:ext uri="{FF2B5EF4-FFF2-40B4-BE49-F238E27FC236}">
                <a16:creationId xmlns:a16="http://schemas.microsoft.com/office/drawing/2014/main" id="{02CAF90A-14C2-4EAF-A243-477D73F3098D}"/>
              </a:ext>
            </a:extLst>
          </p:cNvPr>
          <p:cNvSpPr/>
          <p:nvPr/>
        </p:nvSpPr>
        <p:spPr>
          <a:xfrm>
            <a:off x="5585709" y="2247425"/>
            <a:ext cx="1855378" cy="6377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Full Suspension</a:t>
            </a:r>
          </a:p>
        </p:txBody>
      </p:sp>
      <p:sp>
        <p:nvSpPr>
          <p:cNvPr id="17" name="Rectangle à coins arrondis 20">
            <a:extLst>
              <a:ext uri="{FF2B5EF4-FFF2-40B4-BE49-F238E27FC236}">
                <a16:creationId xmlns:a16="http://schemas.microsoft.com/office/drawing/2014/main" id="{8112D67F-4060-44E9-B0DE-CF2016A21693}"/>
              </a:ext>
            </a:extLst>
          </p:cNvPr>
          <p:cNvSpPr/>
          <p:nvPr/>
        </p:nvSpPr>
        <p:spPr>
          <a:xfrm>
            <a:off x="8424788" y="2247424"/>
            <a:ext cx="1855378" cy="6377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/>
              <a:t>Sedimentation</a:t>
            </a:r>
            <a:endParaRPr lang="fr-BE" dirty="0"/>
          </a:p>
        </p:txBody>
      </p:sp>
      <p:sp>
        <p:nvSpPr>
          <p:cNvPr id="18" name="Rectangle à coins arrondis 21">
            <a:extLst>
              <a:ext uri="{FF2B5EF4-FFF2-40B4-BE49-F238E27FC236}">
                <a16:creationId xmlns:a16="http://schemas.microsoft.com/office/drawing/2014/main" id="{2327E11B-8757-4F05-A6BC-C6558441088E}"/>
              </a:ext>
            </a:extLst>
          </p:cNvPr>
          <p:cNvSpPr/>
          <p:nvPr/>
        </p:nvSpPr>
        <p:spPr>
          <a:xfrm>
            <a:off x="5727575" y="3996339"/>
            <a:ext cx="1571647" cy="6377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Tip speed </a:t>
            </a:r>
          </a:p>
        </p:txBody>
      </p:sp>
      <p:sp>
        <p:nvSpPr>
          <p:cNvPr id="19" name="Rectangle à coins arrondis 21">
            <a:extLst>
              <a:ext uri="{FF2B5EF4-FFF2-40B4-BE49-F238E27FC236}">
                <a16:creationId xmlns:a16="http://schemas.microsoft.com/office/drawing/2014/main" id="{CA1578DD-D44C-4AD0-888E-C8C139DAA305}"/>
              </a:ext>
            </a:extLst>
          </p:cNvPr>
          <p:cNvSpPr/>
          <p:nvPr/>
        </p:nvSpPr>
        <p:spPr>
          <a:xfrm>
            <a:off x="8566654" y="3996339"/>
            <a:ext cx="1571647" cy="63779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/>
              <a:t>Volumic</a:t>
            </a:r>
            <a:r>
              <a:rPr lang="fr-BE" dirty="0"/>
              <a:t> power input </a:t>
            </a:r>
          </a:p>
        </p:txBody>
      </p:sp>
      <p:sp>
        <p:nvSpPr>
          <p:cNvPr id="20" name="Flèche droite 22">
            <a:extLst>
              <a:ext uri="{FF2B5EF4-FFF2-40B4-BE49-F238E27FC236}">
                <a16:creationId xmlns:a16="http://schemas.microsoft.com/office/drawing/2014/main" id="{2860BE61-30BE-4D9B-B94E-5A0796745317}"/>
              </a:ext>
            </a:extLst>
          </p:cNvPr>
          <p:cNvSpPr/>
          <p:nvPr/>
        </p:nvSpPr>
        <p:spPr>
          <a:xfrm rot="5400000">
            <a:off x="6136475" y="3087339"/>
            <a:ext cx="753846" cy="6479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1" name="Flèche droite 22">
            <a:extLst>
              <a:ext uri="{FF2B5EF4-FFF2-40B4-BE49-F238E27FC236}">
                <a16:creationId xmlns:a16="http://schemas.microsoft.com/office/drawing/2014/main" id="{A7590354-E386-4469-9E71-C62C304BDF5F}"/>
              </a:ext>
            </a:extLst>
          </p:cNvPr>
          <p:cNvSpPr/>
          <p:nvPr/>
        </p:nvSpPr>
        <p:spPr>
          <a:xfrm rot="5400000">
            <a:off x="8975554" y="3087339"/>
            <a:ext cx="753846" cy="64794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2" name="ZoneTexte 3">
            <a:extLst>
              <a:ext uri="{FF2B5EF4-FFF2-40B4-BE49-F238E27FC236}">
                <a16:creationId xmlns:a16="http://schemas.microsoft.com/office/drawing/2014/main" id="{E36E6170-12DC-4E5C-8BFB-C0CD0D82931F}"/>
              </a:ext>
            </a:extLst>
          </p:cNvPr>
          <p:cNvSpPr txBox="1"/>
          <p:nvPr/>
        </p:nvSpPr>
        <p:spPr>
          <a:xfrm>
            <a:off x="5585709" y="4780468"/>
            <a:ext cx="40385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/>
              <a:t>Nhs</a:t>
            </a:r>
            <a:r>
              <a:rPr lang="fr-BE" sz="2400" dirty="0"/>
              <a:t> </a:t>
            </a:r>
            <a:r>
              <a:rPr lang="fr-BE" sz="2400" dirty="0" err="1"/>
              <a:t>prediction</a:t>
            </a:r>
            <a:endParaRPr lang="fr-BE" sz="2400" dirty="0"/>
          </a:p>
          <a:p>
            <a:pPr marL="285750" indent="-285750">
              <a:buClr>
                <a:srgbClr val="DD4814"/>
              </a:buClr>
              <a:buFont typeface="Wingdings" pitchFamily="2" charset="2"/>
              <a:buChar char="Ø"/>
            </a:pPr>
            <a:r>
              <a:rPr lang="fr-BE" dirty="0"/>
              <a:t>N </a:t>
            </a:r>
            <a:r>
              <a:rPr lang="fr-BE" dirty="0" err="1"/>
              <a:t>correlation</a:t>
            </a:r>
            <a:endParaRPr lang="fr-BE" dirty="0"/>
          </a:p>
        </p:txBody>
      </p:sp>
      <p:sp>
        <p:nvSpPr>
          <p:cNvPr id="23" name="Curved Left Arrow 4">
            <a:extLst>
              <a:ext uri="{FF2B5EF4-FFF2-40B4-BE49-F238E27FC236}">
                <a16:creationId xmlns:a16="http://schemas.microsoft.com/office/drawing/2014/main" id="{D27FB463-8E82-4059-89CA-82A63914238D}"/>
              </a:ext>
            </a:extLst>
          </p:cNvPr>
          <p:cNvSpPr/>
          <p:nvPr/>
        </p:nvSpPr>
        <p:spPr>
          <a:xfrm rot="1654515">
            <a:off x="9553354" y="4137337"/>
            <a:ext cx="600904" cy="2141011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Rectangle à coins arrondis 20">
            <a:extLst>
              <a:ext uri="{FF2B5EF4-FFF2-40B4-BE49-F238E27FC236}">
                <a16:creationId xmlns:a16="http://schemas.microsoft.com/office/drawing/2014/main" id="{D88EC84F-6CCE-48C4-9566-DE975984BB57}"/>
              </a:ext>
            </a:extLst>
          </p:cNvPr>
          <p:cNvSpPr/>
          <p:nvPr/>
        </p:nvSpPr>
        <p:spPr>
          <a:xfrm>
            <a:off x="8749552" y="5068521"/>
            <a:ext cx="1047313" cy="36001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400" dirty="0" err="1"/>
              <a:t>Analogy</a:t>
            </a:r>
            <a:endParaRPr lang="fr-BE" sz="1400" dirty="0"/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210806A-C950-4B6D-AD54-66CA43FF1799}"/>
              </a:ext>
            </a:extLst>
          </p:cNvPr>
          <p:cNvSpPr/>
          <p:nvPr/>
        </p:nvSpPr>
        <p:spPr>
          <a:xfrm>
            <a:off x="6873574" y="3219988"/>
            <a:ext cx="1985003" cy="44124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/>
              <a:t>extrapolation</a:t>
            </a:r>
            <a:endParaRPr lang="fr-FR" sz="2400" dirty="0"/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5459A9D6-3B8F-4B78-ACE6-57E8517F961B}"/>
              </a:ext>
            </a:extLst>
          </p:cNvPr>
          <p:cNvSpPr/>
          <p:nvPr/>
        </p:nvSpPr>
        <p:spPr>
          <a:xfrm>
            <a:off x="6830296" y="5692464"/>
            <a:ext cx="1985003" cy="4405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/>
              <a:t>extrapolation</a:t>
            </a:r>
            <a:endParaRPr lang="fr-FR" sz="2400" dirty="0"/>
          </a:p>
        </p:txBody>
      </p:sp>
      <p:sp>
        <p:nvSpPr>
          <p:cNvPr id="27" name="Flèche courbée vers le haut 7">
            <a:extLst>
              <a:ext uri="{FF2B5EF4-FFF2-40B4-BE49-F238E27FC236}">
                <a16:creationId xmlns:a16="http://schemas.microsoft.com/office/drawing/2014/main" id="{101A07BB-986A-4170-BA21-82B60D211A08}"/>
              </a:ext>
            </a:extLst>
          </p:cNvPr>
          <p:cNvSpPr/>
          <p:nvPr/>
        </p:nvSpPr>
        <p:spPr>
          <a:xfrm rot="5400000">
            <a:off x="3283910" y="1294736"/>
            <a:ext cx="369332" cy="3609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8" name="Flèche courbée vers le haut 35">
            <a:extLst>
              <a:ext uri="{FF2B5EF4-FFF2-40B4-BE49-F238E27FC236}">
                <a16:creationId xmlns:a16="http://schemas.microsoft.com/office/drawing/2014/main" id="{140F4330-608D-4401-A394-1522D10F4ECE}"/>
              </a:ext>
            </a:extLst>
          </p:cNvPr>
          <p:cNvSpPr/>
          <p:nvPr/>
        </p:nvSpPr>
        <p:spPr>
          <a:xfrm rot="5400000">
            <a:off x="3255826" y="4556344"/>
            <a:ext cx="369332" cy="3609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5A4D80F-C8C7-44D3-AC01-755583C51479}"/>
              </a:ext>
            </a:extLst>
          </p:cNvPr>
          <p:cNvSpPr txBox="1"/>
          <p:nvPr/>
        </p:nvSpPr>
        <p:spPr>
          <a:xfrm>
            <a:off x="3590150" y="1575600"/>
            <a:ext cx="60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Njs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AFF2435-0854-40A3-A9F9-97A183ECFAD1}"/>
              </a:ext>
            </a:extLst>
          </p:cNvPr>
          <p:cNvSpPr txBox="1"/>
          <p:nvPr/>
        </p:nvSpPr>
        <p:spPr>
          <a:xfrm>
            <a:off x="3590149" y="4850222"/>
            <a:ext cx="60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Nhs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DD628F06-FFAA-427A-A228-727C1944A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2209" y="3177600"/>
            <a:ext cx="342728" cy="31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E02335A7-B63E-4331-84CB-59A0B8951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3357" y="4407598"/>
            <a:ext cx="342728" cy="31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Ellipse 37">
            <a:extLst>
              <a:ext uri="{FF2B5EF4-FFF2-40B4-BE49-F238E27FC236}">
                <a16:creationId xmlns:a16="http://schemas.microsoft.com/office/drawing/2014/main" id="{3B8D8190-C4E5-4318-9456-F114C4BA17D1}"/>
              </a:ext>
            </a:extLst>
          </p:cNvPr>
          <p:cNvSpPr/>
          <p:nvPr/>
        </p:nvSpPr>
        <p:spPr>
          <a:xfrm>
            <a:off x="2019199" y="4365283"/>
            <a:ext cx="2293068" cy="398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FF7D5BF7-E295-4BF6-AFC3-9333C8178463}"/>
              </a:ext>
            </a:extLst>
          </p:cNvPr>
          <p:cNvSpPr/>
          <p:nvPr/>
        </p:nvSpPr>
        <p:spPr>
          <a:xfrm>
            <a:off x="2157085" y="3138832"/>
            <a:ext cx="2293068" cy="3983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5" name="Espace réservé du numéro de diapositive 3">
            <a:extLst>
              <a:ext uri="{FF2B5EF4-FFF2-40B4-BE49-F238E27FC236}">
                <a16:creationId xmlns:a16="http://schemas.microsoft.com/office/drawing/2014/main" id="{DBB80C57-9ED5-4522-85D1-8BD12EDBDA11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27147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How to perform robust analysis with CFD for scaling-up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Image 11" descr="C:\Users\Calvo\Desktop\figures-SFGP-20103\frac.png">
            <a:extLst>
              <a:ext uri="{FF2B5EF4-FFF2-40B4-BE49-F238E27FC236}">
                <a16:creationId xmlns:a16="http://schemas.microsoft.com/office/drawing/2014/main" id="{B7F3CFF3-D6DF-462B-9EB2-8C7E26A696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578" y="4638639"/>
            <a:ext cx="1587500" cy="179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uve1">
            <a:extLst>
              <a:ext uri="{FF2B5EF4-FFF2-40B4-BE49-F238E27FC236}">
                <a16:creationId xmlns:a16="http://schemas.microsoft.com/office/drawing/2014/main" id="{4D854FB3-5F3D-40D8-A961-360E907665E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90" y="917784"/>
            <a:ext cx="2613397" cy="1475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n Arrow 27">
            <a:extLst>
              <a:ext uri="{FF2B5EF4-FFF2-40B4-BE49-F238E27FC236}">
                <a16:creationId xmlns:a16="http://schemas.microsoft.com/office/drawing/2014/main" id="{F7FF6BCE-036B-4B4F-9B90-8EC68F3B389A}"/>
              </a:ext>
            </a:extLst>
          </p:cNvPr>
          <p:cNvSpPr/>
          <p:nvPr/>
        </p:nvSpPr>
        <p:spPr>
          <a:xfrm rot="16200000">
            <a:off x="5235689" y="695952"/>
            <a:ext cx="527133" cy="303804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8" name="Rounded Rectangle 28">
            <a:extLst>
              <a:ext uri="{FF2B5EF4-FFF2-40B4-BE49-F238E27FC236}">
                <a16:creationId xmlns:a16="http://schemas.microsoft.com/office/drawing/2014/main" id="{ED52E329-5893-41B2-A67D-6802699F68D3}"/>
              </a:ext>
            </a:extLst>
          </p:cNvPr>
          <p:cNvSpPr/>
          <p:nvPr/>
        </p:nvSpPr>
        <p:spPr>
          <a:xfrm>
            <a:off x="3855814" y="1413501"/>
            <a:ext cx="3119462" cy="48400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800" dirty="0"/>
              <a:t>CFD </a:t>
            </a:r>
            <a:r>
              <a:rPr lang="fr-BE" sz="2800" dirty="0" err="1"/>
              <a:t>Modelization</a:t>
            </a:r>
            <a:endParaRPr lang="fr-FR" sz="2800" dirty="0"/>
          </a:p>
        </p:txBody>
      </p:sp>
      <p:pic>
        <p:nvPicPr>
          <p:cNvPr id="10" name="Image 16" descr="C:\Users\Calvo\Desktop\SFGP\figures-SFGP-20103\Fig4b.png">
            <a:extLst>
              <a:ext uri="{FF2B5EF4-FFF2-40B4-BE49-F238E27FC236}">
                <a16:creationId xmlns:a16="http://schemas.microsoft.com/office/drawing/2014/main" id="{49DABA50-0D90-4E52-AAE3-E4076EC1089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4" y="3071732"/>
            <a:ext cx="1160209" cy="148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3" descr="C:\Users\Calvo\Desktop\SFGP\figures-SFGP-20103\Fig5b.png">
            <a:extLst>
              <a:ext uri="{FF2B5EF4-FFF2-40B4-BE49-F238E27FC236}">
                <a16:creationId xmlns:a16="http://schemas.microsoft.com/office/drawing/2014/main" id="{C4CCA03D-330B-4138-9E6B-85B77A7C4C4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605" y="3071730"/>
            <a:ext cx="1160209" cy="148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8" descr="PIV">
            <a:extLst>
              <a:ext uri="{FF2B5EF4-FFF2-40B4-BE49-F238E27FC236}">
                <a16:creationId xmlns:a16="http://schemas.microsoft.com/office/drawing/2014/main" id="{68EC0465-9ACC-45C3-A8E5-CFA385A13368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934" r="330" b="-1483"/>
          <a:stretch/>
        </p:blipFill>
        <p:spPr bwMode="auto">
          <a:xfrm>
            <a:off x="1281726" y="3915768"/>
            <a:ext cx="1123527" cy="763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ounded Rectangle 35">
            <a:extLst>
              <a:ext uri="{FF2B5EF4-FFF2-40B4-BE49-F238E27FC236}">
                <a16:creationId xmlns:a16="http://schemas.microsoft.com/office/drawing/2014/main" id="{71C05033-85FA-4078-9155-4393393A3FF2}"/>
              </a:ext>
            </a:extLst>
          </p:cNvPr>
          <p:cNvSpPr/>
          <p:nvPr/>
        </p:nvSpPr>
        <p:spPr>
          <a:xfrm>
            <a:off x="1217458" y="3150032"/>
            <a:ext cx="1448464" cy="77396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/>
              <a:t>PIV </a:t>
            </a:r>
            <a:r>
              <a:rPr lang="fr-BE" sz="2400" dirty="0" err="1"/>
              <a:t>Measure</a:t>
            </a:r>
            <a:endParaRPr lang="fr-FR" sz="2400" dirty="0"/>
          </a:p>
        </p:txBody>
      </p:sp>
      <p:sp>
        <p:nvSpPr>
          <p:cNvPr id="14" name="Left-Right Arrow 37">
            <a:extLst>
              <a:ext uri="{FF2B5EF4-FFF2-40B4-BE49-F238E27FC236}">
                <a16:creationId xmlns:a16="http://schemas.microsoft.com/office/drawing/2014/main" id="{AE035D7D-A101-420F-94B8-D2801C2289AD}"/>
              </a:ext>
            </a:extLst>
          </p:cNvPr>
          <p:cNvSpPr/>
          <p:nvPr/>
        </p:nvSpPr>
        <p:spPr>
          <a:xfrm>
            <a:off x="4398264" y="3100991"/>
            <a:ext cx="2918882" cy="1221853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000" dirty="0" err="1"/>
              <a:t>Fluid</a:t>
            </a:r>
            <a:r>
              <a:rPr lang="fr-BE" sz="2000" dirty="0"/>
              <a:t> flow validation</a:t>
            </a:r>
            <a:endParaRPr lang="fr-FR" sz="2000" dirty="0"/>
          </a:p>
        </p:txBody>
      </p:sp>
      <p:sp>
        <p:nvSpPr>
          <p:cNvPr id="15" name="Left-Right Arrow 38">
            <a:extLst>
              <a:ext uri="{FF2B5EF4-FFF2-40B4-BE49-F238E27FC236}">
                <a16:creationId xmlns:a16="http://schemas.microsoft.com/office/drawing/2014/main" id="{3CD4DFE5-B1A1-4490-B991-5687BE5C886B}"/>
              </a:ext>
            </a:extLst>
          </p:cNvPr>
          <p:cNvSpPr/>
          <p:nvPr/>
        </p:nvSpPr>
        <p:spPr>
          <a:xfrm>
            <a:off x="4400493" y="4823222"/>
            <a:ext cx="2939992" cy="1221852"/>
          </a:xfrm>
          <a:prstGeom prst="left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000" dirty="0"/>
              <a:t>Suspension </a:t>
            </a:r>
            <a:r>
              <a:rPr lang="fr-BE" sz="2000" dirty="0" err="1"/>
              <a:t>behaviour</a:t>
            </a:r>
            <a:r>
              <a:rPr lang="fr-BE" sz="2000" dirty="0"/>
              <a:t> validation</a:t>
            </a:r>
            <a:endParaRPr lang="fr-FR" sz="2000" dirty="0"/>
          </a:p>
        </p:txBody>
      </p:sp>
      <p:pic>
        <p:nvPicPr>
          <p:cNvPr id="16" name="Image 8" descr="plan2">
            <a:extLst>
              <a:ext uri="{FF2B5EF4-FFF2-40B4-BE49-F238E27FC236}">
                <a16:creationId xmlns:a16="http://schemas.microsoft.com/office/drawing/2014/main" id="{80ACC09B-E9F3-4D69-B47B-F889F7E7AF4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37" y="4788771"/>
            <a:ext cx="910108" cy="13814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ounded Rectangle 40">
            <a:extLst>
              <a:ext uri="{FF2B5EF4-FFF2-40B4-BE49-F238E27FC236}">
                <a16:creationId xmlns:a16="http://schemas.microsoft.com/office/drawing/2014/main" id="{6101854D-AB30-4558-B605-FFCC2BE0526B}"/>
              </a:ext>
            </a:extLst>
          </p:cNvPr>
          <p:cNvSpPr/>
          <p:nvPr/>
        </p:nvSpPr>
        <p:spPr>
          <a:xfrm>
            <a:off x="944292" y="5219497"/>
            <a:ext cx="2156862" cy="908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 err="1"/>
              <a:t>Nhs</a:t>
            </a:r>
            <a:endParaRPr lang="fr-BE" sz="2400" dirty="0"/>
          </a:p>
          <a:p>
            <a:pPr algn="ctr"/>
            <a:r>
              <a:rPr lang="fr-BE" sz="2400" dirty="0" err="1"/>
              <a:t>Measure</a:t>
            </a:r>
            <a:endParaRPr lang="fr-FR" sz="2400" dirty="0"/>
          </a:p>
        </p:txBody>
      </p: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3B3FE346-D30C-40F9-91BD-1B9AF50F00FF}"/>
              </a:ext>
            </a:extLst>
          </p:cNvPr>
          <p:cNvSpPr/>
          <p:nvPr/>
        </p:nvSpPr>
        <p:spPr>
          <a:xfrm>
            <a:off x="2556642" y="2450003"/>
            <a:ext cx="1448464" cy="48400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1400" dirty="0"/>
              <a:t>Caractérisation des particules</a:t>
            </a:r>
            <a:endParaRPr lang="fr-FR" sz="1400" dirty="0"/>
          </a:p>
        </p:txBody>
      </p:sp>
      <p:pic>
        <p:nvPicPr>
          <p:cNvPr id="19" name="Picture 5" descr="C:\Users\Calvo\Desktop\decant1.tif">
            <a:extLst>
              <a:ext uri="{FF2B5EF4-FFF2-40B4-BE49-F238E27FC236}">
                <a16:creationId xmlns:a16="http://schemas.microsoft.com/office/drawing/2014/main" id="{217CD58F-1E7D-4979-BD5E-90B89A71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833" y="2327484"/>
            <a:ext cx="154725" cy="8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wn Arrow 43">
            <a:extLst>
              <a:ext uri="{FF2B5EF4-FFF2-40B4-BE49-F238E27FC236}">
                <a16:creationId xmlns:a16="http://schemas.microsoft.com/office/drawing/2014/main" id="{E30952EA-9E94-46F4-9BC7-133A3458BCCB}"/>
              </a:ext>
            </a:extLst>
          </p:cNvPr>
          <p:cNvSpPr/>
          <p:nvPr/>
        </p:nvSpPr>
        <p:spPr>
          <a:xfrm rot="16200000">
            <a:off x="9428119" y="4164616"/>
            <a:ext cx="1377122" cy="25761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C:\Users\Calvo\Desktop\SFGP\figure cuve2.png">
            <a:extLst>
              <a:ext uri="{FF2B5EF4-FFF2-40B4-BE49-F238E27FC236}">
                <a16:creationId xmlns:a16="http://schemas.microsoft.com/office/drawing/2014/main" id="{72D73294-C8B8-47DF-A2A0-6603BADFE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109" y="2020686"/>
            <a:ext cx="979445" cy="14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Calvo\Desktop\SFGP\figure cuve2.png">
            <a:extLst>
              <a:ext uri="{FF2B5EF4-FFF2-40B4-BE49-F238E27FC236}">
                <a16:creationId xmlns:a16="http://schemas.microsoft.com/office/drawing/2014/main" id="{32D752E1-DCE5-46B7-BECF-B8A43148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891" y="3855427"/>
            <a:ext cx="603883" cy="8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alvo\Desktop\SFGP\figure cuve2.png">
            <a:extLst>
              <a:ext uri="{FF2B5EF4-FFF2-40B4-BE49-F238E27FC236}">
                <a16:creationId xmlns:a16="http://schemas.microsoft.com/office/drawing/2014/main" id="{CF25FC2B-BE2E-43A2-B5AE-39AC4E25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893" y="5191902"/>
            <a:ext cx="295877" cy="42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Down Arrow 29">
            <a:extLst>
              <a:ext uri="{FF2B5EF4-FFF2-40B4-BE49-F238E27FC236}">
                <a16:creationId xmlns:a16="http://schemas.microsoft.com/office/drawing/2014/main" id="{5395EB30-88C7-46AE-902F-4C76D1D3CAB1}"/>
              </a:ext>
            </a:extLst>
          </p:cNvPr>
          <p:cNvSpPr/>
          <p:nvPr/>
        </p:nvSpPr>
        <p:spPr>
          <a:xfrm>
            <a:off x="597968" y="1655504"/>
            <a:ext cx="360040" cy="372677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7660163A-89C1-4C35-8CC9-7183140FDAF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995" y="856951"/>
            <a:ext cx="2710305" cy="2185169"/>
          </a:xfrm>
          <a:prstGeom prst="rect">
            <a:avLst/>
          </a:prstGeom>
        </p:spPr>
      </p:pic>
      <p:sp>
        <p:nvSpPr>
          <p:cNvPr id="27" name="Rounded Rectangle 28">
            <a:extLst>
              <a:ext uri="{FF2B5EF4-FFF2-40B4-BE49-F238E27FC236}">
                <a16:creationId xmlns:a16="http://schemas.microsoft.com/office/drawing/2014/main" id="{A53212E3-4822-4CA7-8572-7294EEB254A1}"/>
              </a:ext>
            </a:extLst>
          </p:cNvPr>
          <p:cNvSpPr/>
          <p:nvPr/>
        </p:nvSpPr>
        <p:spPr>
          <a:xfrm>
            <a:off x="10122445" y="1016256"/>
            <a:ext cx="1636787" cy="108783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800" dirty="0"/>
              <a:t>Rule for Scale-Up</a:t>
            </a:r>
            <a:endParaRPr lang="fr-FR" sz="2800" dirty="0"/>
          </a:p>
        </p:txBody>
      </p:sp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AE6D4821-B7C1-4015-93E8-FBD14F0D0C24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4939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Solid Particles characterization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Picture 5" descr="C:\Users\Calvo\Desktop\suspension.png">
            <a:extLst>
              <a:ext uri="{FF2B5EF4-FFF2-40B4-BE49-F238E27FC236}">
                <a16:creationId xmlns:a16="http://schemas.microsoft.com/office/drawing/2014/main" id="{47723A37-39AB-41F7-81FB-CD92F906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43" y="852732"/>
            <a:ext cx="1832940" cy="17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">
            <a:extLst>
              <a:ext uri="{FF2B5EF4-FFF2-40B4-BE49-F238E27FC236}">
                <a16:creationId xmlns:a16="http://schemas.microsoft.com/office/drawing/2014/main" id="{5F3F72FC-615C-4BF3-8C81-DA52139417B4}"/>
              </a:ext>
            </a:extLst>
          </p:cNvPr>
          <p:cNvSpPr txBox="1"/>
          <p:nvPr/>
        </p:nvSpPr>
        <p:spPr>
          <a:xfrm>
            <a:off x="4955879" y="873831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4953"/>
              </a:buClr>
              <a:buFont typeface="Wingdings" pitchFamily="2" charset="2"/>
              <a:buChar char="Ø"/>
            </a:pPr>
            <a:r>
              <a:rPr lang="fr-BE" dirty="0" err="1"/>
              <a:t>Particles</a:t>
            </a:r>
            <a:r>
              <a:rPr lang="fr-BE" dirty="0"/>
              <a:t> of </a:t>
            </a:r>
            <a:r>
              <a:rPr lang="fr-BE" dirty="0" err="1"/>
              <a:t>aluminum</a:t>
            </a:r>
            <a:r>
              <a:rPr lang="fr-BE" dirty="0"/>
              <a:t> </a:t>
            </a:r>
            <a:r>
              <a:rPr lang="fr-BE" dirty="0" err="1"/>
              <a:t>salts</a:t>
            </a:r>
            <a:endParaRPr lang="fr-BE" dirty="0"/>
          </a:p>
          <a:p>
            <a:pPr marL="285750" indent="-285750">
              <a:buClr>
                <a:srgbClr val="004953"/>
              </a:buClr>
              <a:buFont typeface="Arial" pitchFamily="34" charset="0"/>
              <a:buChar char="•"/>
            </a:pPr>
            <a:r>
              <a:rPr lang="fr-BE" dirty="0"/>
              <a:t>AlPO</a:t>
            </a:r>
            <a:r>
              <a:rPr lang="fr-BE" baseline="-25000" dirty="0"/>
              <a:t>4</a:t>
            </a:r>
          </a:p>
          <a:p>
            <a:pPr marL="285750" indent="-285750">
              <a:buClr>
                <a:srgbClr val="004953"/>
              </a:buClr>
              <a:buFont typeface="Arial" pitchFamily="34" charset="0"/>
              <a:buChar char="•"/>
            </a:pPr>
            <a:r>
              <a:rPr lang="fr-BE" dirty="0"/>
              <a:t>Al(OH)</a:t>
            </a:r>
            <a:r>
              <a:rPr lang="fr-BE" baseline="-25000" dirty="0"/>
              <a:t>3</a:t>
            </a:r>
            <a:endParaRPr lang="fr-BE" dirty="0"/>
          </a:p>
          <a:p>
            <a:pPr marL="285750" indent="-285750">
              <a:buClr>
                <a:srgbClr val="004953"/>
              </a:buClr>
              <a:buFont typeface="Arial" pitchFamily="34" charset="0"/>
              <a:buChar char="•"/>
            </a:pPr>
            <a:r>
              <a:rPr lang="fr-BE" dirty="0"/>
              <a:t>Mélange 50/50 Al</a:t>
            </a:r>
          </a:p>
          <a:p>
            <a:pPr marL="285750" indent="-285750">
              <a:buClr>
                <a:srgbClr val="004953"/>
              </a:buClr>
              <a:buFont typeface="Arial" pitchFamily="34" charset="0"/>
              <a:buChar char="•"/>
            </a:pPr>
            <a:r>
              <a:rPr lang="el-GR" dirty="0"/>
              <a:t>ρ</a:t>
            </a:r>
            <a:r>
              <a:rPr lang="fr-BE" baseline="-25000" dirty="0"/>
              <a:t>p</a:t>
            </a:r>
            <a:r>
              <a:rPr lang="fr-BE" dirty="0"/>
              <a:t> = 2500 kg/m³</a:t>
            </a:r>
          </a:p>
          <a:p>
            <a:pPr marL="285750" indent="-285750">
              <a:buClr>
                <a:srgbClr val="004953"/>
              </a:buClr>
              <a:buFont typeface="Arial" pitchFamily="34" charset="0"/>
              <a:buChar char="•"/>
            </a:pPr>
            <a:r>
              <a:rPr lang="fr-BE" dirty="0"/>
              <a:t>[C] = 0,74cm³/l</a:t>
            </a:r>
          </a:p>
        </p:txBody>
      </p:sp>
      <p:pic>
        <p:nvPicPr>
          <p:cNvPr id="7" name="Image 8" descr="C:\Users\Calvo\Desktop\figures-SFGP-20103\VitSed.png">
            <a:extLst>
              <a:ext uri="{FF2B5EF4-FFF2-40B4-BE49-F238E27FC236}">
                <a16:creationId xmlns:a16="http://schemas.microsoft.com/office/drawing/2014/main" id="{27D3FFC2-C678-43AC-8057-F2DA1E1616D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15" y="3044550"/>
            <a:ext cx="4329581" cy="230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5" descr="C:\Users\Calvo\Desktop\decant1.tif">
            <a:extLst>
              <a:ext uri="{FF2B5EF4-FFF2-40B4-BE49-F238E27FC236}">
                <a16:creationId xmlns:a16="http://schemas.microsoft.com/office/drawing/2014/main" id="{FC24A6DD-3BE5-4FC5-B1F0-6561784E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931" y="3474512"/>
            <a:ext cx="226533" cy="12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Calvo\Desktop\decant2.tif">
            <a:extLst>
              <a:ext uri="{FF2B5EF4-FFF2-40B4-BE49-F238E27FC236}">
                <a16:creationId xmlns:a16="http://schemas.microsoft.com/office/drawing/2014/main" id="{DF744E9F-ACBA-45E2-AFAD-49B98161D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113" y="3462831"/>
            <a:ext cx="225117" cy="12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Calvo\Desktop\decant3.tif">
            <a:extLst>
              <a:ext uri="{FF2B5EF4-FFF2-40B4-BE49-F238E27FC236}">
                <a16:creationId xmlns:a16="http://schemas.microsoft.com/office/drawing/2014/main" id="{458B8DB5-4AB0-4E30-8D88-101CF094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625" y="3474512"/>
            <a:ext cx="233613" cy="128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BE3E4E-3B0C-4022-BA97-3E7E6401C706}"/>
              </a:ext>
            </a:extLst>
          </p:cNvPr>
          <p:cNvSpPr/>
          <p:nvPr/>
        </p:nvSpPr>
        <p:spPr>
          <a:xfrm>
            <a:off x="1752284" y="2677121"/>
            <a:ext cx="2208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000" dirty="0"/>
              <a:t>Laser </a:t>
            </a:r>
            <a:r>
              <a:rPr lang="fr-BE" sz="2000" dirty="0" err="1"/>
              <a:t>granulometry</a:t>
            </a:r>
            <a:endParaRPr lang="fr-FR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AEE88D-BC4C-4BCD-A9DC-A98ADDD02FD0}"/>
              </a:ext>
            </a:extLst>
          </p:cNvPr>
          <p:cNvSpPr/>
          <p:nvPr/>
        </p:nvSpPr>
        <p:spPr>
          <a:xfrm>
            <a:off x="6607439" y="2675219"/>
            <a:ext cx="2173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Sedimentation</a:t>
            </a:r>
            <a:r>
              <a:rPr lang="fr-BE" dirty="0"/>
              <a:t> speed</a:t>
            </a:r>
            <a:endParaRPr lang="fr-FR" dirty="0"/>
          </a:p>
        </p:txBody>
      </p:sp>
      <p:pic>
        <p:nvPicPr>
          <p:cNvPr id="13" name="Image 23" descr="granulo">
            <a:extLst>
              <a:ext uri="{FF2B5EF4-FFF2-40B4-BE49-F238E27FC236}">
                <a16:creationId xmlns:a16="http://schemas.microsoft.com/office/drawing/2014/main" id="{368BF517-48CE-45C9-8AFD-F9C03C927AC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67" y="3052867"/>
            <a:ext cx="4329581" cy="2296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Down Arrow 22">
            <a:extLst>
              <a:ext uri="{FF2B5EF4-FFF2-40B4-BE49-F238E27FC236}">
                <a16:creationId xmlns:a16="http://schemas.microsoft.com/office/drawing/2014/main" id="{2B9A411A-2B4C-4DDE-B3C1-77D11A7F9431}"/>
              </a:ext>
            </a:extLst>
          </p:cNvPr>
          <p:cNvSpPr/>
          <p:nvPr/>
        </p:nvSpPr>
        <p:spPr>
          <a:xfrm rot="16200000">
            <a:off x="1044300" y="5241998"/>
            <a:ext cx="435647" cy="1212444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41EF0790-7F9B-4E25-839D-134E9A5B1575}"/>
              </a:ext>
            </a:extLst>
          </p:cNvPr>
          <p:cNvSpPr txBox="1"/>
          <p:nvPr/>
        </p:nvSpPr>
        <p:spPr>
          <a:xfrm>
            <a:off x="1941578" y="5663554"/>
            <a:ext cx="6806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Particule size </a:t>
            </a:r>
            <a:r>
              <a:rPr lang="fr-BE" sz="2000" dirty="0" err="1"/>
              <a:t>evolution</a:t>
            </a:r>
            <a:r>
              <a:rPr lang="fr-BE" sz="2000" dirty="0"/>
              <a:t> due to hydratation </a:t>
            </a:r>
            <a:r>
              <a:rPr lang="fr-BE" sz="2000" dirty="0" err="1"/>
              <a:t>with</a:t>
            </a:r>
            <a:r>
              <a:rPr lang="fr-BE" sz="2000" dirty="0"/>
              <a:t> no </a:t>
            </a:r>
            <a:r>
              <a:rPr lang="fr-BE" sz="2000" dirty="0" err="1"/>
              <a:t>mixing</a:t>
            </a:r>
            <a:endParaRPr lang="fr-BE" sz="2000" dirty="0"/>
          </a:p>
        </p:txBody>
      </p:sp>
      <p:sp>
        <p:nvSpPr>
          <p:cNvPr id="16" name="Espace réservé du numéro de diapositive 3">
            <a:extLst>
              <a:ext uri="{FF2B5EF4-FFF2-40B4-BE49-F238E27FC236}">
                <a16:creationId xmlns:a16="http://schemas.microsoft.com/office/drawing/2014/main" id="{0B02113C-4857-4B0A-87FA-C5F14E0A22C0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8184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40">
            <a:extLst>
              <a:ext uri="{FF2B5EF4-FFF2-40B4-BE49-F238E27FC236}">
                <a16:creationId xmlns:a16="http://schemas.microsoft.com/office/drawing/2014/main" id="{22B55426-5FFE-4EE9-BBE7-534030965C8C}"/>
              </a:ext>
            </a:extLst>
          </p:cNvPr>
          <p:cNvSpPr/>
          <p:nvPr/>
        </p:nvSpPr>
        <p:spPr>
          <a:xfrm>
            <a:off x="394697" y="3727117"/>
            <a:ext cx="2613397" cy="5037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 err="1"/>
              <a:t>Nhs</a:t>
            </a:r>
            <a:r>
              <a:rPr lang="fr-BE" sz="2400" dirty="0"/>
              <a:t> </a:t>
            </a:r>
            <a:r>
              <a:rPr lang="fr-BE" sz="2400" dirty="0" err="1"/>
              <a:t>Measure</a:t>
            </a:r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Simulation adaptation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Image 11" descr="C:\Users\Calvo\Desktop\figures-SFGP-20103\frac.png">
            <a:extLst>
              <a:ext uri="{FF2B5EF4-FFF2-40B4-BE49-F238E27FC236}">
                <a16:creationId xmlns:a16="http://schemas.microsoft.com/office/drawing/2014/main" id="{E6798508-B384-40E4-BA51-0CA24E7F12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402" y="3798080"/>
            <a:ext cx="2112963" cy="26347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own Arrow 27">
            <a:extLst>
              <a:ext uri="{FF2B5EF4-FFF2-40B4-BE49-F238E27FC236}">
                <a16:creationId xmlns:a16="http://schemas.microsoft.com/office/drawing/2014/main" id="{6B37C116-BD26-41D9-A6EB-7F41C861DC19}"/>
              </a:ext>
            </a:extLst>
          </p:cNvPr>
          <p:cNvSpPr/>
          <p:nvPr/>
        </p:nvSpPr>
        <p:spPr>
          <a:xfrm rot="16200000">
            <a:off x="5760701" y="664201"/>
            <a:ext cx="484004" cy="350333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ounded Rectangle 28">
            <a:extLst>
              <a:ext uri="{FF2B5EF4-FFF2-40B4-BE49-F238E27FC236}">
                <a16:creationId xmlns:a16="http://schemas.microsoft.com/office/drawing/2014/main" id="{B6B6C956-F3CC-47E8-9A9E-1BED08FF3746}"/>
              </a:ext>
            </a:extLst>
          </p:cNvPr>
          <p:cNvSpPr/>
          <p:nvPr/>
        </p:nvSpPr>
        <p:spPr>
          <a:xfrm>
            <a:off x="4904323" y="1175523"/>
            <a:ext cx="2195127" cy="99834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dirty="0"/>
              <a:t>CFD</a:t>
            </a:r>
          </a:p>
          <a:p>
            <a:pPr algn="ctr"/>
            <a:r>
              <a:rPr lang="fr-BE" sz="2400" dirty="0" err="1"/>
              <a:t>Modelization</a:t>
            </a:r>
            <a:endParaRPr lang="fr-FR" sz="2400" dirty="0"/>
          </a:p>
        </p:txBody>
      </p:sp>
      <p:pic>
        <p:nvPicPr>
          <p:cNvPr id="10" name="Image 8" descr="plan2">
            <a:extLst>
              <a:ext uri="{FF2B5EF4-FFF2-40B4-BE49-F238E27FC236}">
                <a16:creationId xmlns:a16="http://schemas.microsoft.com/office/drawing/2014/main" id="{78A3A885-61F5-4006-A37A-F0C0D14C503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6" y="4303981"/>
            <a:ext cx="1465738" cy="202261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ounded Rectangle 30">
            <a:extLst>
              <a:ext uri="{FF2B5EF4-FFF2-40B4-BE49-F238E27FC236}">
                <a16:creationId xmlns:a16="http://schemas.microsoft.com/office/drawing/2014/main" id="{4D4776FD-D173-411D-8F1B-465FF201B49A}"/>
              </a:ext>
            </a:extLst>
          </p:cNvPr>
          <p:cNvSpPr/>
          <p:nvPr/>
        </p:nvSpPr>
        <p:spPr>
          <a:xfrm>
            <a:off x="4962242" y="2747664"/>
            <a:ext cx="2792130" cy="484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 err="1"/>
              <a:t>Nhs</a:t>
            </a:r>
            <a:r>
              <a:rPr lang="fr-BE" dirty="0"/>
              <a:t> condition Simulation</a:t>
            </a:r>
            <a:endParaRPr lang="fr-FR" dirty="0"/>
          </a:p>
        </p:txBody>
      </p:sp>
      <p:sp>
        <p:nvSpPr>
          <p:cNvPr id="13" name="Left-Right Arrow 48">
            <a:extLst>
              <a:ext uri="{FF2B5EF4-FFF2-40B4-BE49-F238E27FC236}">
                <a16:creationId xmlns:a16="http://schemas.microsoft.com/office/drawing/2014/main" id="{47A263E4-3196-428C-9B06-68F93CDA4679}"/>
              </a:ext>
            </a:extLst>
          </p:cNvPr>
          <p:cNvSpPr/>
          <p:nvPr/>
        </p:nvSpPr>
        <p:spPr>
          <a:xfrm>
            <a:off x="4962242" y="4230013"/>
            <a:ext cx="2792130" cy="2022609"/>
          </a:xfrm>
          <a:prstGeom prst="leftRightArrow">
            <a:avLst>
              <a:gd name="adj1" fmla="val 71455"/>
              <a:gd name="adj2" fmla="val 139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Validation of suspension </a:t>
            </a:r>
            <a:r>
              <a:rPr lang="fr-BE" dirty="0" err="1"/>
              <a:t>behaviour</a:t>
            </a:r>
            <a:endParaRPr lang="fr-BE" dirty="0"/>
          </a:p>
          <a:p>
            <a:pPr algn="ctr"/>
            <a:r>
              <a:rPr lang="fr-BE" dirty="0"/>
              <a:t>+</a:t>
            </a:r>
          </a:p>
          <a:p>
            <a:pPr algn="ctr"/>
            <a:r>
              <a:rPr lang="fr-FR" dirty="0" err="1"/>
              <a:t>Particle</a:t>
            </a:r>
            <a:r>
              <a:rPr lang="fr-FR" dirty="0"/>
              <a:t> size validation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F20984EE-A668-43DF-AA03-2D6A69E3685E}"/>
              </a:ext>
            </a:extLst>
          </p:cNvPr>
          <p:cNvSpPr txBox="1"/>
          <p:nvPr/>
        </p:nvSpPr>
        <p:spPr>
          <a:xfrm>
            <a:off x="10650882" y="4391956"/>
            <a:ext cx="1326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/>
              <a:t>Numerical</a:t>
            </a:r>
            <a:r>
              <a:rPr lang="fr-BE" dirty="0"/>
              <a:t> </a:t>
            </a:r>
            <a:r>
              <a:rPr lang="fr-BE" dirty="0" err="1"/>
              <a:t>particle</a:t>
            </a:r>
            <a:r>
              <a:rPr lang="fr-BE" dirty="0"/>
              <a:t> size </a:t>
            </a:r>
            <a:r>
              <a:rPr lang="fr-BE" dirty="0" err="1"/>
              <a:t>adjustment</a:t>
            </a:r>
            <a:endParaRPr lang="fr-BE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F1DCBB1-49F4-4AA5-988C-5729369F00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54" y="714674"/>
            <a:ext cx="3968159" cy="3199307"/>
          </a:xfrm>
          <a:prstGeom prst="rect">
            <a:avLst/>
          </a:prstGeom>
        </p:spPr>
      </p:pic>
      <p:sp>
        <p:nvSpPr>
          <p:cNvPr id="17" name="Curved Left Arrow 4">
            <a:extLst>
              <a:ext uri="{FF2B5EF4-FFF2-40B4-BE49-F238E27FC236}">
                <a16:creationId xmlns:a16="http://schemas.microsoft.com/office/drawing/2014/main" id="{62C13E4F-6249-45AB-A308-5A97E3FE6EC3}"/>
              </a:ext>
            </a:extLst>
          </p:cNvPr>
          <p:cNvSpPr/>
          <p:nvPr/>
        </p:nvSpPr>
        <p:spPr>
          <a:xfrm rot="1654515">
            <a:off x="10357843" y="3963868"/>
            <a:ext cx="365917" cy="1211911"/>
          </a:xfrm>
          <a:prstGeom prst="curved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8" name="Image 17" descr="mesneph">
            <a:extLst>
              <a:ext uri="{FF2B5EF4-FFF2-40B4-BE49-F238E27FC236}">
                <a16:creationId xmlns:a16="http://schemas.microsoft.com/office/drawing/2014/main" id="{5268BD68-6666-4FBB-8CBF-703BC7E6D11B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94"/>
          <a:stretch/>
        </p:blipFill>
        <p:spPr bwMode="auto">
          <a:xfrm>
            <a:off x="281407" y="925182"/>
            <a:ext cx="3887965" cy="2872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23" descr="granulo">
            <a:extLst>
              <a:ext uri="{FF2B5EF4-FFF2-40B4-BE49-F238E27FC236}">
                <a16:creationId xmlns:a16="http://schemas.microsoft.com/office/drawing/2014/main" id="{71D38307-5B2E-40E4-83D5-55414764743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65" y="4566830"/>
            <a:ext cx="2112963" cy="169300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1CDDA670-0E3C-48BE-B050-E59E286AE71A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3964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Exp. flow characterization by Particle Image Velocimetry (PIV)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p:pic>
        <p:nvPicPr>
          <p:cNvPr id="5" name="Image 4" descr="C:\Users\Calvo\Desktop\SFGP\figures-SFGP-20103\Fig5b.png">
            <a:extLst>
              <a:ext uri="{FF2B5EF4-FFF2-40B4-BE49-F238E27FC236}">
                <a16:creationId xmlns:a16="http://schemas.microsoft.com/office/drawing/2014/main" id="{BD2C9F60-72E0-4252-90ED-BD75F0D203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643" y="2753375"/>
            <a:ext cx="2055381" cy="3506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C:\Users\Calvo\Desktop\SFGP\figures-SFGP-20103\Fig5c.png">
            <a:extLst>
              <a:ext uri="{FF2B5EF4-FFF2-40B4-BE49-F238E27FC236}">
                <a16:creationId xmlns:a16="http://schemas.microsoft.com/office/drawing/2014/main" id="{C4137268-6485-4740-85FE-66A7321FA20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537" y="2764494"/>
            <a:ext cx="2034343" cy="350689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F5DAFC-8164-459A-87B4-93DB66BC9E52}"/>
                  </a:ext>
                </a:extLst>
              </p:cNvPr>
              <p:cNvSpPr/>
              <p:nvPr/>
            </p:nvSpPr>
            <p:spPr>
              <a:xfrm>
                <a:off x="7733651" y="1989255"/>
                <a:ext cx="1797392" cy="670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Clr>
                    <a:srgbClr val="DD4814"/>
                  </a:buClr>
                </a:pPr>
                <a:r>
                  <a:rPr lang="fr-FR">
                    <a:solidFill>
                      <a:srgbClr val="004953"/>
                    </a:solidFill>
                  </a:rPr>
                  <a:t>Vitesse moyenne</a:t>
                </a:r>
              </a:p>
              <a:p>
                <a:pPr algn="ctr">
                  <a:buClr>
                    <a:srgbClr val="DD4814"/>
                  </a:buClr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fr-FR" i="1" smtClean="0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b="0" i="1" smtClean="0">
                            <a:solidFill>
                              <a:srgbClr val="004953"/>
                            </a:solidFill>
                            <a:latin typeface="Cambria Math"/>
                          </a:rPr>
                          <m:t>𝑉</m:t>
                        </m:r>
                      </m:e>
                    </m:acc>
                  </m:oMath>
                </a14:m>
                <a:r>
                  <a:rPr lang="fr-FR">
                    <a:solidFill>
                      <a:srgbClr val="004953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F5DAFC-8164-459A-87B4-93DB66BC9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651" y="1989255"/>
                <a:ext cx="1797392" cy="670761"/>
              </a:xfrm>
              <a:prstGeom prst="rect">
                <a:avLst/>
              </a:prstGeom>
              <a:blipFill>
                <a:blip r:embed="rId6"/>
                <a:stretch>
                  <a:fillRect l="-2721" t="-4545" r="-2381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056CB80-1705-4645-8CF0-A22992FE9B87}"/>
              </a:ext>
            </a:extLst>
          </p:cNvPr>
          <p:cNvSpPr/>
          <p:nvPr/>
        </p:nvSpPr>
        <p:spPr>
          <a:xfrm>
            <a:off x="10114126" y="2001469"/>
            <a:ext cx="1853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DD4814"/>
              </a:buClr>
            </a:pPr>
            <a:r>
              <a:rPr lang="fr-FR">
                <a:solidFill>
                  <a:srgbClr val="004953"/>
                </a:solidFill>
              </a:rPr>
              <a:t>Composante axiale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483C36F9-4E88-4BA0-8CF6-92E6085EAD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8" y="2319934"/>
            <a:ext cx="2084468" cy="22951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4ECF43-4828-4D6A-B546-B56D5122F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0" y="967432"/>
            <a:ext cx="1802546" cy="116324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12C4200-86C5-464A-B6A4-D91871BE29F5}"/>
              </a:ext>
            </a:extLst>
          </p:cNvPr>
          <p:cNvSpPr txBox="1"/>
          <p:nvPr/>
        </p:nvSpPr>
        <p:spPr>
          <a:xfrm>
            <a:off x="1544918" y="729212"/>
            <a:ext cx="1618580" cy="81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Particules:</a:t>
            </a:r>
          </a:p>
          <a:p>
            <a:r>
              <a:rPr lang="fr-BE" dirty="0" err="1"/>
              <a:t>Dp</a:t>
            </a:r>
            <a:r>
              <a:rPr lang="fr-BE" dirty="0"/>
              <a:t> = 5-10µm</a:t>
            </a:r>
          </a:p>
          <a:p>
            <a:r>
              <a:rPr lang="fr-BE" dirty="0" err="1"/>
              <a:t>Dp</a:t>
            </a:r>
            <a:r>
              <a:rPr lang="fr-BE" dirty="0"/>
              <a:t> = 20-50µm</a:t>
            </a:r>
          </a:p>
          <a:p>
            <a:endParaRPr lang="en-US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DA99114-C17A-40D2-95E9-8D01543C27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5099" y="2997225"/>
            <a:ext cx="1504938" cy="1123521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882319F-4AEC-4063-870E-7789A8514716}"/>
              </a:ext>
            </a:extLst>
          </p:cNvPr>
          <p:cNvSpPr txBox="1"/>
          <p:nvPr/>
        </p:nvSpPr>
        <p:spPr>
          <a:xfrm>
            <a:off x="2905500" y="2413244"/>
            <a:ext cx="2361613" cy="252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16 x 16 pixels</a:t>
            </a:r>
            <a:endParaRPr lang="en-US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882A285-4DB6-4961-9A58-DD1BE594155D}"/>
              </a:ext>
            </a:extLst>
          </p:cNvPr>
          <p:cNvSpPr txBox="1"/>
          <p:nvPr/>
        </p:nvSpPr>
        <p:spPr>
          <a:xfrm>
            <a:off x="53476" y="4848352"/>
            <a:ext cx="3171160" cy="594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Instantaneous</a:t>
            </a:r>
            <a:r>
              <a:rPr lang="fr-BE" dirty="0"/>
              <a:t> </a:t>
            </a:r>
            <a:r>
              <a:rPr lang="fr-BE" dirty="0" err="1"/>
              <a:t>velocities</a:t>
            </a:r>
            <a:endParaRPr lang="en-US" dirty="0"/>
          </a:p>
        </p:txBody>
      </p:sp>
      <p:sp>
        <p:nvSpPr>
          <p:cNvPr id="26" name="Flèche droite 11">
            <a:extLst>
              <a:ext uri="{FF2B5EF4-FFF2-40B4-BE49-F238E27FC236}">
                <a16:creationId xmlns:a16="http://schemas.microsoft.com/office/drawing/2014/main" id="{A9E5B0CE-3703-4DE4-9B86-C3F4286E5757}"/>
              </a:ext>
            </a:extLst>
          </p:cNvPr>
          <p:cNvSpPr/>
          <p:nvPr/>
        </p:nvSpPr>
        <p:spPr>
          <a:xfrm>
            <a:off x="2545242" y="1743352"/>
            <a:ext cx="2122567" cy="77725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err="1"/>
              <a:t>Correlation</a:t>
            </a:r>
            <a:endParaRPr lang="en-US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AA28AE6-F251-4E94-82A3-EE0AEEE95C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899" y="1493201"/>
            <a:ext cx="2547662" cy="285115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40D41EB8-B872-4388-A2BA-7B2AD43115B6}"/>
              </a:ext>
            </a:extLst>
          </p:cNvPr>
          <p:cNvSpPr txBox="1"/>
          <p:nvPr/>
        </p:nvSpPr>
        <p:spPr>
          <a:xfrm>
            <a:off x="2485896" y="4368938"/>
            <a:ext cx="31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solidFill>
                  <a:srgbClr val="00B050"/>
                </a:solidFill>
              </a:rPr>
              <a:t>Mean</a:t>
            </a:r>
            <a:r>
              <a:rPr lang="fr-BE" dirty="0">
                <a:solidFill>
                  <a:srgbClr val="00B050"/>
                </a:solidFill>
              </a:rPr>
              <a:t> local </a:t>
            </a:r>
            <a:r>
              <a:rPr lang="fr-BE" dirty="0" err="1">
                <a:solidFill>
                  <a:srgbClr val="00B050"/>
                </a:solidFill>
              </a:rPr>
              <a:t>velocities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1" name="Flèche droite 10">
            <a:extLst>
              <a:ext uri="{FF2B5EF4-FFF2-40B4-BE49-F238E27FC236}">
                <a16:creationId xmlns:a16="http://schemas.microsoft.com/office/drawing/2014/main" id="{6B129BBB-B363-4DEB-B35F-8A121A3B417A}"/>
              </a:ext>
            </a:extLst>
          </p:cNvPr>
          <p:cNvSpPr/>
          <p:nvPr/>
        </p:nvSpPr>
        <p:spPr>
          <a:xfrm rot="21250727">
            <a:off x="3876915" y="6139352"/>
            <a:ext cx="1016452" cy="188116"/>
          </a:xfrm>
          <a:prstGeom prst="rightArrow">
            <a:avLst/>
          </a:prstGeom>
          <a:solidFill>
            <a:srgbClr val="FF33CC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èche droite 11">
            <a:extLst>
              <a:ext uri="{FF2B5EF4-FFF2-40B4-BE49-F238E27FC236}">
                <a16:creationId xmlns:a16="http://schemas.microsoft.com/office/drawing/2014/main" id="{5B8FFFB2-B5BF-475E-9B0A-50F27B6955F8}"/>
              </a:ext>
            </a:extLst>
          </p:cNvPr>
          <p:cNvSpPr/>
          <p:nvPr/>
        </p:nvSpPr>
        <p:spPr>
          <a:xfrm rot="18748721">
            <a:off x="2592278" y="5709789"/>
            <a:ext cx="980051" cy="133986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èche droite 12">
            <a:extLst>
              <a:ext uri="{FF2B5EF4-FFF2-40B4-BE49-F238E27FC236}">
                <a16:creationId xmlns:a16="http://schemas.microsoft.com/office/drawing/2014/main" id="{6C853F7B-88C1-4984-B3CA-B6FAD968EEDA}"/>
              </a:ext>
            </a:extLst>
          </p:cNvPr>
          <p:cNvSpPr/>
          <p:nvPr/>
        </p:nvSpPr>
        <p:spPr>
          <a:xfrm rot="1102707">
            <a:off x="1539045" y="6130929"/>
            <a:ext cx="722760" cy="20214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à coins arrondis 13">
                <a:extLst>
                  <a:ext uri="{FF2B5EF4-FFF2-40B4-BE49-F238E27FC236}">
                    <a16:creationId xmlns:a16="http://schemas.microsoft.com/office/drawing/2014/main" id="{B16F5031-7791-4E29-8E35-9A9F2730D2AD}"/>
                  </a:ext>
                </a:extLst>
              </p:cNvPr>
              <p:cNvSpPr/>
              <p:nvPr/>
            </p:nvSpPr>
            <p:spPr>
              <a:xfrm>
                <a:off x="2321638" y="6061260"/>
                <a:ext cx="1504938" cy="623224"/>
              </a:xfrm>
              <a:prstGeom prst="round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fr-B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fr-B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BE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fr-BE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fr-BE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BE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fr-BE" b="0" i="1" smtClean="0">
                              <a:solidFill>
                                <a:srgbClr val="FF33CC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Rectangle à coins arrondis 13">
                <a:extLst>
                  <a:ext uri="{FF2B5EF4-FFF2-40B4-BE49-F238E27FC236}">
                    <a16:creationId xmlns:a16="http://schemas.microsoft.com/office/drawing/2014/main" id="{B16F5031-7791-4E29-8E35-9A9F2730D2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638" y="6061260"/>
                <a:ext cx="1504938" cy="623224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Image 35">
            <a:extLst>
              <a:ext uri="{FF2B5EF4-FFF2-40B4-BE49-F238E27FC236}">
                <a16:creationId xmlns:a16="http://schemas.microsoft.com/office/drawing/2014/main" id="{147659D1-BC28-4456-8AB6-DDD71C6EA5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78" y="4779868"/>
            <a:ext cx="1212031" cy="135641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8792B99F-307F-4840-8B71-5999880CFE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89" y="5268246"/>
            <a:ext cx="1280852" cy="143343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24BB746-49C8-457C-A311-A26EF8465240}"/>
              </a:ext>
            </a:extLst>
          </p:cNvPr>
          <p:cNvSpPr txBox="1"/>
          <p:nvPr/>
        </p:nvSpPr>
        <p:spPr>
          <a:xfrm>
            <a:off x="4926899" y="913775"/>
            <a:ext cx="31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Instantaneous</a:t>
            </a:r>
            <a:r>
              <a:rPr lang="fr-BE" dirty="0"/>
              <a:t> </a:t>
            </a:r>
            <a:r>
              <a:rPr lang="fr-BE" dirty="0" err="1"/>
              <a:t>velocities</a:t>
            </a:r>
            <a:endParaRPr lang="en-US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BC76F56-CFF8-47D3-A0BD-A7BCC1C355FE}"/>
              </a:ext>
            </a:extLst>
          </p:cNvPr>
          <p:cNvSpPr txBox="1"/>
          <p:nvPr/>
        </p:nvSpPr>
        <p:spPr>
          <a:xfrm>
            <a:off x="4114217" y="4981173"/>
            <a:ext cx="31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33CC"/>
                </a:solidFill>
              </a:rPr>
              <a:t>Velocity fluctuation</a:t>
            </a:r>
            <a:endParaRPr lang="en-US" dirty="0">
              <a:solidFill>
                <a:srgbClr val="FF33CC"/>
              </a:solidFill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717A50F8-008F-4B05-AB1B-9F5E3E00D0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90" y="5328310"/>
            <a:ext cx="1211690" cy="1356033"/>
          </a:xfrm>
          <a:prstGeom prst="rect">
            <a:avLst/>
          </a:prstGeom>
        </p:spPr>
      </p:pic>
      <p:sp>
        <p:nvSpPr>
          <p:cNvPr id="28" name="Espace réservé du numéro de diapositive 3">
            <a:extLst>
              <a:ext uri="{FF2B5EF4-FFF2-40B4-BE49-F238E27FC236}">
                <a16:creationId xmlns:a16="http://schemas.microsoft.com/office/drawing/2014/main" id="{03561FDF-0BF7-43A8-B1CC-5605C7DD3104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9947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1. CFD Model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771" y="11441"/>
            <a:ext cx="1756228" cy="837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à coins arrondis 1">
                <a:extLst>
                  <a:ext uri="{FF2B5EF4-FFF2-40B4-BE49-F238E27FC236}">
                    <a16:creationId xmlns:a16="http://schemas.microsoft.com/office/drawing/2014/main" id="{3C29AD9B-AECA-42E7-BABA-C03699C8097F}"/>
                  </a:ext>
                </a:extLst>
              </p:cNvPr>
              <p:cNvSpPr/>
              <p:nvPr/>
            </p:nvSpPr>
            <p:spPr>
              <a:xfrm>
                <a:off x="1374036" y="1443778"/>
                <a:ext cx="2195888" cy="1163360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BE" sz="1400" dirty="0" err="1"/>
                  <a:t>Particles</a:t>
                </a:r>
                <a:endParaRPr lang="fr-BE" sz="1400" dirty="0"/>
              </a:p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BE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400" i="1">
                            <a:latin typeface="Cambria Math"/>
                            <a:ea typeface="Cambria Math"/>
                          </a:rPr>
                          <m:t>∅</m:t>
                        </m:r>
                      </m:e>
                      <m:sub>
                        <m:r>
                          <a:rPr lang="fr-BE" sz="1400" i="1">
                            <a:latin typeface="Cambria Math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fr-BE" sz="1400" dirty="0"/>
                  <a:t> &lt; 0,074%</a:t>
                </a:r>
              </a:p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:r>
                  <a:rPr lang="fr-BE" sz="1400" dirty="0"/>
                  <a:t>µm &lt; </a:t>
                </a:r>
                <a:r>
                  <a:rPr lang="fr-BE" sz="1400" dirty="0" err="1"/>
                  <a:t>dp</a:t>
                </a:r>
                <a:r>
                  <a:rPr lang="fr-BE" sz="1400" dirty="0"/>
                  <a:t>? &lt; 100µm</a:t>
                </a:r>
              </a:p>
              <a:p>
                <a:pPr marL="285750" indent="-285750">
                  <a:buClr>
                    <a:srgbClr val="DD4814"/>
                  </a:buClr>
                  <a:buFont typeface="Wingdings" pitchFamily="2" charset="2"/>
                  <a:buChar char="Ø"/>
                </a:pPr>
                <a:r>
                  <a:rPr lang="fr-BE" sz="1400" dirty="0"/>
                  <a:t>Nhs = 20 RPM</a:t>
                </a:r>
              </a:p>
            </p:txBody>
          </p:sp>
        </mc:Choice>
        <mc:Fallback xmlns="">
          <p:sp>
            <p:nvSpPr>
              <p:cNvPr id="5" name="Rectangle à coins arrondis 1">
                <a:extLst>
                  <a:ext uri="{FF2B5EF4-FFF2-40B4-BE49-F238E27FC236}">
                    <a16:creationId xmlns:a16="http://schemas.microsoft.com/office/drawing/2014/main" id="{3C29AD9B-AECA-42E7-BABA-C03699C80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036" y="1443778"/>
                <a:ext cx="2195888" cy="1163360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à coins arrondis 2">
            <a:extLst>
              <a:ext uri="{FF2B5EF4-FFF2-40B4-BE49-F238E27FC236}">
                <a16:creationId xmlns:a16="http://schemas.microsoft.com/office/drawing/2014/main" id="{24C1BFF9-88F1-43F1-888B-B263AD9E4C70}"/>
              </a:ext>
            </a:extLst>
          </p:cNvPr>
          <p:cNvSpPr/>
          <p:nvPr/>
        </p:nvSpPr>
        <p:spPr>
          <a:xfrm>
            <a:off x="4994346" y="1155746"/>
            <a:ext cx="2165869" cy="3752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« Eulerian Mixture  »</a:t>
            </a:r>
          </a:p>
        </p:txBody>
      </p:sp>
      <p:sp>
        <p:nvSpPr>
          <p:cNvPr id="7" name="Rectangle à coins arrondis 22">
            <a:extLst>
              <a:ext uri="{FF2B5EF4-FFF2-40B4-BE49-F238E27FC236}">
                <a16:creationId xmlns:a16="http://schemas.microsoft.com/office/drawing/2014/main" id="{BD69AA63-1D47-47EA-BEC1-3D75646D3B28}"/>
              </a:ext>
            </a:extLst>
          </p:cNvPr>
          <p:cNvSpPr/>
          <p:nvPr/>
        </p:nvSpPr>
        <p:spPr>
          <a:xfrm>
            <a:off x="7520255" y="1155746"/>
            <a:ext cx="2440557" cy="3752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« </a:t>
            </a:r>
            <a:r>
              <a:rPr lang="fr-BE" dirty="0" err="1"/>
              <a:t>Eulerian</a:t>
            </a:r>
            <a:r>
              <a:rPr lang="fr-BE" dirty="0"/>
              <a:t> </a:t>
            </a:r>
            <a:r>
              <a:rPr lang="fr-BE" dirty="0" err="1"/>
              <a:t>Multiphase</a:t>
            </a:r>
            <a:r>
              <a:rPr lang="fr-BE" dirty="0"/>
              <a:t> »</a:t>
            </a:r>
          </a:p>
        </p:txBody>
      </p:sp>
      <p:sp>
        <p:nvSpPr>
          <p:cNvPr id="8" name="Rectangle à coins arrondis 1">
            <a:extLst>
              <a:ext uri="{FF2B5EF4-FFF2-40B4-BE49-F238E27FC236}">
                <a16:creationId xmlns:a16="http://schemas.microsoft.com/office/drawing/2014/main" id="{1B3667FE-ACCD-401C-B3F8-2AA705C12D0C}"/>
              </a:ext>
            </a:extLst>
          </p:cNvPr>
          <p:cNvSpPr/>
          <p:nvPr/>
        </p:nvSpPr>
        <p:spPr>
          <a:xfrm>
            <a:off x="5659483" y="4252090"/>
            <a:ext cx="3361278" cy="7612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DD4814"/>
              </a:buClr>
            </a:pPr>
            <a:r>
              <a:rPr lang="fr-BE" sz="1400" dirty="0"/>
              <a:t>0,2 &lt; Vol. Fraction &lt; 16% + </a:t>
            </a:r>
            <a:r>
              <a:rPr lang="fr-BE" sz="1400" dirty="0" err="1"/>
              <a:t>dp</a:t>
            </a:r>
            <a:r>
              <a:rPr lang="fr-BE" sz="1400" dirty="0"/>
              <a:t> &gt; 100µm</a:t>
            </a:r>
          </a:p>
          <a:p>
            <a:pPr algn="ctr">
              <a:buClr>
                <a:srgbClr val="DD4814"/>
              </a:buClr>
            </a:pPr>
            <a:r>
              <a:rPr lang="fr-BE" sz="1400" dirty="0"/>
              <a:t>k-</a:t>
            </a:r>
            <a:r>
              <a:rPr lang="el-GR" sz="1400" dirty="0"/>
              <a:t>ε</a:t>
            </a:r>
            <a:endParaRPr lang="fr-BE" sz="1400" dirty="0"/>
          </a:p>
          <a:p>
            <a:pPr marL="285750" indent="-285750" algn="ctr">
              <a:buClr>
                <a:srgbClr val="DD4814"/>
              </a:buClr>
              <a:buFont typeface="Wingdings" pitchFamily="2" charset="2"/>
              <a:buChar char="Ø"/>
            </a:pPr>
            <a:r>
              <a:rPr lang="fr-BE" sz="1400" dirty="0" err="1"/>
              <a:t>Multiphase</a:t>
            </a:r>
            <a:r>
              <a:rPr lang="fr-BE" sz="1400" dirty="0"/>
              <a:t> ≥ Mixture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C086EE-71FE-43BF-A5C0-69171B0FE9E8}"/>
                  </a:ext>
                </a:extLst>
              </p:cNvPr>
              <p:cNvSpPr/>
              <p:nvPr/>
            </p:nvSpPr>
            <p:spPr>
              <a:xfrm>
                <a:off x="4904200" y="1720736"/>
                <a:ext cx="2346159" cy="17436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4953"/>
                    </a:solidFill>
                  </a:rPr>
                  <a:t>continuity and momentum equation on a single phase mixture</a:t>
                </a:r>
              </a:p>
              <a:p>
                <a:pPr algn="ctr"/>
                <a:endParaRPr lang="en-GB" sz="1200" dirty="0">
                  <a:solidFill>
                    <a:srgbClr val="004953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solidFill>
                                <a:srgbClr val="00495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  <m:sub>
                          <m: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𝑚𝑖𝑥𝑡𝑢𝑟𝑒</m:t>
                          </m:r>
                        </m:sub>
                      </m:sSub>
                      <m:r>
                        <a:rPr lang="en-GB" sz="1200" i="1">
                          <a:solidFill>
                            <a:srgbClr val="004953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GB" sz="1200" i="1">
                              <a:solidFill>
                                <a:srgbClr val="004953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𝑝</m:t>
                          </m:r>
                          <m: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h𝑎𝑠𝑒</m:t>
                          </m:r>
                        </m:sub>
                        <m:sup>
                          <m: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𝑛𝑏</m:t>
                          </m:r>
                          <m: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GB" sz="1200" i="1">
                              <a:solidFill>
                                <a:srgbClr val="004953"/>
                              </a:solidFill>
                              <a:latin typeface="Cambria Math"/>
                            </a:rPr>
                            <m:t>𝑝h𝑎𝑠𝑒</m:t>
                          </m:r>
                        </m:sup>
                        <m:e>
                          <m:sSub>
                            <m:sSubPr>
                              <m:ctrlPr>
                                <a:rPr lang="en-GB" sz="1200" i="1">
                                  <a:solidFill>
                                    <a:srgbClr val="0049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solidFill>
                                    <a:srgbClr val="004953"/>
                                  </a:solidFill>
                                  <a:latin typeface="Cambria Math"/>
                                  <a:ea typeface="Cambria Math"/>
                                </a:rPr>
                                <m:t>∅</m:t>
                              </m:r>
                            </m:e>
                            <m:sub>
                              <m:r>
                                <a:rPr lang="en-GB" sz="1200" i="1">
                                  <a:solidFill>
                                    <a:srgbClr val="004953"/>
                                  </a:solidFill>
                                  <a:latin typeface="Cambria Math"/>
                                </a:rPr>
                                <m:t>𝑝h𝑎𝑠𝑒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1200" i="1">
                                  <a:solidFill>
                                    <a:srgbClr val="00495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i="1">
                                  <a:solidFill>
                                    <a:srgbClr val="004953"/>
                                  </a:solidFill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sz="1200" i="1">
                                  <a:solidFill>
                                    <a:srgbClr val="004953"/>
                                  </a:solidFill>
                                  <a:latin typeface="Cambria Math"/>
                                </a:rPr>
                                <m:t>𝑝h𝑎𝑠𝑒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GB" sz="1200" dirty="0">
                  <a:solidFill>
                    <a:srgbClr val="004953"/>
                  </a:solidFill>
                </a:endParaRPr>
              </a:p>
              <a:p>
                <a:pPr algn="ctr"/>
                <a:endParaRPr lang="en-GB" sz="1200" dirty="0">
                  <a:solidFill>
                    <a:srgbClr val="004953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∅</m:t>
                        </m:r>
                      </m:e>
                      <m:sub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en-GB" sz="1200" i="1">
                        <a:solidFill>
                          <a:srgbClr val="004953"/>
                        </a:solidFill>
                        <a:latin typeface="Cambria Math"/>
                        <a:ea typeface="Cambria Math"/>
                      </a:rPr>
                      <m:t>≪</m:t>
                    </m:r>
                    <m:sSub>
                      <m:sSubPr>
                        <m:ctrlPr>
                          <a:rPr lang="en-GB" sz="1200" i="1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∅</m:t>
                        </m:r>
                      </m:e>
                      <m:sub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GB" sz="1200" dirty="0">
                    <a:solidFill>
                      <a:srgbClr val="004953"/>
                    </a:solidFill>
                  </a:rPr>
                  <a:t> </a:t>
                </a:r>
                <a:r>
                  <a:rPr lang="en-GB" sz="1200" dirty="0">
                    <a:solidFill>
                      <a:srgbClr val="004953"/>
                    </a:solidFill>
                    <a:sym typeface="Symbol"/>
                  </a:rPr>
                  <a:t>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</a:rPr>
                          <m:t>𝑋</m:t>
                        </m:r>
                      </m:e>
                      <m:sub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𝑚𝑖𝑥𝑡𝑢𝑟𝑒</m:t>
                        </m:r>
                      </m:sub>
                    </m:sSub>
                    <m:r>
                      <a:rPr lang="en-GB" sz="1200" i="1">
                        <a:solidFill>
                          <a:srgbClr val="004953"/>
                        </a:solidFill>
                        <a:latin typeface="Cambria Math"/>
                        <a:ea typeface="Cambria Math"/>
                      </a:rPr>
                      <m:t>≅</m:t>
                    </m:r>
                    <m:sSub>
                      <m:sSubPr>
                        <m:ctrlPr>
                          <a:rPr lang="en-GB" sz="1200" i="1">
                            <a:solidFill>
                              <a:srgbClr val="004953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𝑋</m:t>
                        </m:r>
                      </m:e>
                      <m:sub>
                        <m:r>
                          <a:rPr lang="en-GB" sz="1200" i="1">
                            <a:solidFill>
                              <a:srgbClr val="004953"/>
                            </a:solidFill>
                            <a:latin typeface="Cambria Math"/>
                            <a:ea typeface="Cambria Math"/>
                          </a:rPr>
                          <m:t>𝑙</m:t>
                        </m:r>
                      </m:sub>
                    </m:sSub>
                  </m:oMath>
                </a14:m>
                <a:endParaRPr lang="en-GB" sz="1200" dirty="0">
                  <a:solidFill>
                    <a:srgbClr val="004953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C086EE-71FE-43BF-A5C0-69171B0FE9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200" y="1720736"/>
                <a:ext cx="2346159" cy="1743682"/>
              </a:xfrm>
              <a:prstGeom prst="rect">
                <a:avLst/>
              </a:prstGeom>
              <a:blipFill>
                <a:blip r:embed="rId5"/>
                <a:stretch>
                  <a:fillRect b="-139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CD330387-DBF6-48CA-840A-ED42F7CD91BC}"/>
              </a:ext>
            </a:extLst>
          </p:cNvPr>
          <p:cNvSpPr/>
          <p:nvPr/>
        </p:nvSpPr>
        <p:spPr>
          <a:xfrm>
            <a:off x="7567453" y="2269411"/>
            <a:ext cx="2346159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200" dirty="0">
                <a:solidFill>
                  <a:srgbClr val="004953"/>
                </a:solidFill>
              </a:rPr>
              <a:t>continuity and momentum equation on both phase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A7FECC-1ABE-4D2C-BADC-1AD650F5A16D}"/>
              </a:ext>
            </a:extLst>
          </p:cNvPr>
          <p:cNvSpPr/>
          <p:nvPr/>
        </p:nvSpPr>
        <p:spPr>
          <a:xfrm>
            <a:off x="4825522" y="3677767"/>
            <a:ext cx="50868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4953"/>
                </a:solidFill>
              </a:rPr>
              <a:t>Coupling of the different phases by the application of interfacial terms</a:t>
            </a:r>
            <a:r>
              <a:rPr lang="en-GB" sz="1200" dirty="0">
                <a:solidFill>
                  <a:srgbClr val="004953"/>
                </a:solidFill>
              </a:rPr>
              <a:t>: </a:t>
            </a:r>
          </a:p>
          <a:p>
            <a:pPr algn="ctr"/>
            <a:r>
              <a:rPr lang="en-GB" sz="1200" dirty="0">
                <a:solidFill>
                  <a:srgbClr val="004953"/>
                </a:solidFill>
              </a:rPr>
              <a:t>drag, added mass, lift force, slip velocity</a:t>
            </a:r>
          </a:p>
        </p:txBody>
      </p:sp>
      <p:sp>
        <p:nvSpPr>
          <p:cNvPr id="12" name="Flèche droite 17">
            <a:extLst>
              <a:ext uri="{FF2B5EF4-FFF2-40B4-BE49-F238E27FC236}">
                <a16:creationId xmlns:a16="http://schemas.microsoft.com/office/drawing/2014/main" id="{74199DC4-A795-4B20-AF43-EAFEFDEC10E5}"/>
              </a:ext>
            </a:extLst>
          </p:cNvPr>
          <p:cNvSpPr/>
          <p:nvPr/>
        </p:nvSpPr>
        <p:spPr bwMode="auto">
          <a:xfrm rot="5400000">
            <a:off x="7195161" y="4630083"/>
            <a:ext cx="289926" cy="1406148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20" tIns="45710" rIns="91420" bIns="4571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Rectangle à coins arrondis 2">
            <a:extLst>
              <a:ext uri="{FF2B5EF4-FFF2-40B4-BE49-F238E27FC236}">
                <a16:creationId xmlns:a16="http://schemas.microsoft.com/office/drawing/2014/main" id="{993FF26A-6AD6-4BB9-B9DD-63BEBAB21BFC}"/>
              </a:ext>
            </a:extLst>
          </p:cNvPr>
          <p:cNvSpPr/>
          <p:nvPr/>
        </p:nvSpPr>
        <p:spPr>
          <a:xfrm>
            <a:off x="6257189" y="5692250"/>
            <a:ext cx="2165869" cy="3752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dirty="0"/>
              <a:t>« Eulerian Mixture  »</a:t>
            </a:r>
          </a:p>
        </p:txBody>
      </p:sp>
      <p:sp>
        <p:nvSpPr>
          <p:cNvPr id="14" name="Rectangle à coins arrondis 1">
            <a:extLst>
              <a:ext uri="{FF2B5EF4-FFF2-40B4-BE49-F238E27FC236}">
                <a16:creationId xmlns:a16="http://schemas.microsoft.com/office/drawing/2014/main" id="{D68945DE-D26B-4FD0-B466-DD7C06C3BC2B}"/>
              </a:ext>
            </a:extLst>
          </p:cNvPr>
          <p:cNvSpPr/>
          <p:nvPr/>
        </p:nvSpPr>
        <p:spPr>
          <a:xfrm>
            <a:off x="1374036" y="2915742"/>
            <a:ext cx="3240360" cy="17281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BE" sz="1400" dirty="0"/>
              <a:t>Hypothèses</a:t>
            </a:r>
          </a:p>
          <a:p>
            <a:endParaRPr lang="fr-BE" sz="1400" dirty="0"/>
          </a:p>
          <a:p>
            <a:pPr marL="285750" indent="-285750">
              <a:buClr>
                <a:srgbClr val="DD4814"/>
              </a:buClr>
              <a:buFont typeface="Wingdings" pitchFamily="2" charset="2"/>
              <a:buChar char="Ø"/>
            </a:pPr>
            <a:r>
              <a:rPr lang="fr-BE" sz="1400" dirty="0"/>
              <a:t>No </a:t>
            </a:r>
            <a:r>
              <a:rPr lang="fr-BE" sz="1400" dirty="0" err="1"/>
              <a:t>particle-particle</a:t>
            </a:r>
            <a:r>
              <a:rPr lang="fr-BE" sz="1400" dirty="0"/>
              <a:t> interaction</a:t>
            </a:r>
          </a:p>
          <a:p>
            <a:pPr marL="285750" indent="-285750">
              <a:buClr>
                <a:srgbClr val="DD4814"/>
              </a:buClr>
              <a:buFont typeface="Wingdings" pitchFamily="2" charset="2"/>
              <a:buChar char="Ø"/>
            </a:pPr>
            <a:endParaRPr lang="fr-BE" sz="1400" dirty="0"/>
          </a:p>
          <a:p>
            <a:pPr marL="285750" indent="-285750">
              <a:buClr>
                <a:srgbClr val="DD4814"/>
              </a:buClr>
              <a:buFont typeface="Wingdings" pitchFamily="2" charset="2"/>
              <a:buChar char="Ø"/>
            </a:pPr>
            <a:r>
              <a:rPr lang="fr-BE" sz="1400" dirty="0"/>
              <a:t>No </a:t>
            </a:r>
            <a:r>
              <a:rPr lang="fr-BE" sz="1400" dirty="0" err="1"/>
              <a:t>particle</a:t>
            </a:r>
            <a:r>
              <a:rPr lang="fr-BE" sz="1400" dirty="0"/>
              <a:t> </a:t>
            </a:r>
            <a:r>
              <a:rPr lang="fr-BE" sz="1400" dirty="0" err="1"/>
              <a:t>effect</a:t>
            </a:r>
            <a:r>
              <a:rPr lang="fr-BE" sz="1400" dirty="0"/>
              <a:t> on </a:t>
            </a:r>
            <a:r>
              <a:rPr lang="fr-BE" sz="1400" dirty="0" err="1"/>
              <a:t>fluid</a:t>
            </a:r>
            <a:r>
              <a:rPr lang="fr-BE" sz="1400" dirty="0"/>
              <a:t> flow</a:t>
            </a:r>
          </a:p>
        </p:txBody>
      </p:sp>
      <p:sp>
        <p:nvSpPr>
          <p:cNvPr id="20" name="Espace réservé du numéro de diapositive 3">
            <a:extLst>
              <a:ext uri="{FF2B5EF4-FFF2-40B4-BE49-F238E27FC236}">
                <a16:creationId xmlns:a16="http://schemas.microsoft.com/office/drawing/2014/main" id="{CC7780C2-3E8E-413B-9680-92B24011B63F}"/>
              </a:ext>
            </a:extLst>
          </p:cNvPr>
          <p:cNvSpPr txBox="1">
            <a:spLocks/>
          </p:cNvSpPr>
          <p:nvPr/>
        </p:nvSpPr>
        <p:spPr>
          <a:xfrm>
            <a:off x="11132457" y="6544816"/>
            <a:ext cx="997771" cy="244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A84294-2337-42B0-AD0D-A5C41E75DA3A}" type="slidenum">
              <a:rPr lang="fr-BE" smtClean="0"/>
              <a:pPr/>
              <a:t>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87239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12305</TotalTime>
  <Words>1440</Words>
  <Application>Microsoft Office PowerPoint</Application>
  <PresentationFormat>Grand écran</PresentationFormat>
  <Paragraphs>360</Paragraphs>
  <Slides>23</Slides>
  <Notes>23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36" baseType="lpstr">
      <vt:lpstr>MS PGothic</vt:lpstr>
      <vt:lpstr>Arial</vt:lpstr>
      <vt:lpstr>Arial Rounded MT Bold</vt:lpstr>
      <vt:lpstr>Calibri</vt:lpstr>
      <vt:lpstr>Calibri Light</vt:lpstr>
      <vt:lpstr>Cambria Math</vt:lpstr>
      <vt:lpstr>Candara</vt:lpstr>
      <vt:lpstr>Source Sans Pro</vt:lpstr>
      <vt:lpstr>Symbol</vt:lpstr>
      <vt:lpstr>Times New Roman</vt:lpstr>
      <vt:lpstr>Wingdings</vt:lpstr>
      <vt:lpstr>Office Theme</vt:lpstr>
      <vt:lpstr>Thème Office</vt:lpstr>
      <vt:lpstr>Présentation PowerPoint</vt:lpstr>
      <vt:lpstr>Difficulties in solid-liquid system involve in pharmaceutical processes</vt:lpstr>
      <vt:lpstr>1. Ensuring product homogeneity from lab scale to industrial scale </vt:lpstr>
      <vt:lpstr>1. What is the main consideration for homogeneous suspension</vt:lpstr>
      <vt:lpstr>1. How to perform robust analysis with CFD for scaling-up</vt:lpstr>
      <vt:lpstr>1. Solid Particles characterization</vt:lpstr>
      <vt:lpstr>1. Simulation adaptation</vt:lpstr>
      <vt:lpstr>1. Exp. flow characterization by Particle Image Velocimetry (PIV)</vt:lpstr>
      <vt:lpstr>1. CFD Model</vt:lpstr>
      <vt:lpstr>1. CFD one phase liquid validation</vt:lpstr>
      <vt:lpstr>1. Validation of particle size in CFD</vt:lpstr>
      <vt:lpstr>1. Model validation at different scales</vt:lpstr>
      <vt:lpstr>1. Applications on other geometry / liquid-solid system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2. Simulation of microcarrier suspension for stem cell cultures</vt:lpstr>
      <vt:lpstr>Conclusions</vt:lpstr>
    </vt:vector>
  </TitlesOfParts>
  <Company>ULg - Faculté des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amirhossein firozi</dc:creator>
  <cp:lastModifiedBy>Sébastien CALVO</cp:lastModifiedBy>
  <cp:revision>659</cp:revision>
  <dcterms:created xsi:type="dcterms:W3CDTF">2019-03-14T14:08:28Z</dcterms:created>
  <dcterms:modified xsi:type="dcterms:W3CDTF">2023-09-29T08:19:33Z</dcterms:modified>
</cp:coreProperties>
</file>