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60" r:id="rId2"/>
    <p:sldId id="261" r:id="rId3"/>
    <p:sldId id="262" r:id="rId4"/>
    <p:sldId id="299" r:id="rId5"/>
    <p:sldId id="284" r:id="rId6"/>
    <p:sldId id="290" r:id="rId7"/>
    <p:sldId id="292" r:id="rId8"/>
    <p:sldId id="297" r:id="rId9"/>
    <p:sldId id="294" r:id="rId10"/>
    <p:sldId id="295" r:id="rId11"/>
    <p:sldId id="296" r:id="rId12"/>
    <p:sldId id="285" r:id="rId13"/>
    <p:sldId id="286" r:id="rId14"/>
    <p:sldId id="287" r:id="rId15"/>
    <p:sldId id="300" r:id="rId16"/>
    <p:sldId id="288" r:id="rId17"/>
    <p:sldId id="301" r:id="rId18"/>
    <p:sldId id="302" r:id="rId19"/>
    <p:sldId id="304" r:id="rId20"/>
    <p:sldId id="305" r:id="rId21"/>
    <p:sldId id="289" r:id="rId22"/>
    <p:sldId id="298" r:id="rId23"/>
    <p:sldId id="283"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e-Sophie LEMAIRE" initials="AL" lastIdx="18" clrIdx="0">
    <p:extLst>
      <p:ext uri="{19B8F6BF-5375-455C-9EA6-DF929625EA0E}">
        <p15:presenceInfo xmlns:p15="http://schemas.microsoft.com/office/powerpoint/2012/main" userId="S-1-5-21-9122744-2030919419-1849977318-1037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88"/>
    <p:restoredTop sz="94558"/>
  </p:normalViewPr>
  <p:slideViewPr>
    <p:cSldViewPr snapToGrid="0" snapToObjects="1">
      <p:cViewPr varScale="1">
        <p:scale>
          <a:sx n="121" d="100"/>
          <a:sy n="121" d="100"/>
        </p:scale>
        <p:origin x="44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614EC6-2D4C-4E48-9B15-254EC62911A6}" type="datetimeFigureOut">
              <a:rPr lang="fr-FR" smtClean="0"/>
              <a:t>27/01/2024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3CB9A3-3E6C-AA41-B8E6-AE4910C26192}" type="slidenum">
              <a:rPr lang="fr-FR" smtClean="0"/>
              <a:t>‹N°›</a:t>
            </a:fld>
            <a:endParaRPr lang="fr-FR"/>
          </a:p>
        </p:txBody>
      </p:sp>
    </p:spTree>
    <p:extLst>
      <p:ext uri="{BB962C8B-B14F-4D97-AF65-F5344CB8AC3E}">
        <p14:creationId xmlns:p14="http://schemas.microsoft.com/office/powerpoint/2010/main" val="359212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dirty="0"/>
              <a:t>PAGE DE SOUS-SECTION / Page avec p</a:t>
            </a:r>
            <a:r>
              <a:rPr lang="fr-FR" baseline="0" dirty="0"/>
              <a:t>ossibilité d'insertion d'un titre de sous-chapitre et d'un petit texte</a:t>
            </a:r>
            <a:endParaRPr lang="fr-FR" dirty="0"/>
          </a:p>
          <a:p>
            <a:endParaRPr lang="fr-FR" dirty="0"/>
          </a:p>
        </p:txBody>
      </p:sp>
      <p:sp>
        <p:nvSpPr>
          <p:cNvPr id="4" name="Espace réservé du numéro de diapositive 3"/>
          <p:cNvSpPr>
            <a:spLocks noGrp="1"/>
          </p:cNvSpPr>
          <p:nvPr>
            <p:ph type="sldNum" sz="quarter" idx="10"/>
          </p:nvPr>
        </p:nvSpPr>
        <p:spPr/>
        <p:txBody>
          <a:bodyPr/>
          <a:lstStyle/>
          <a:p>
            <a:fld id="{DACB8460-0177-FC47-BD0D-1CFCF980119B}" type="slidenum">
              <a:rPr lang="fr-FR" smtClean="0"/>
              <a:t>1</a:t>
            </a:fld>
            <a:endParaRPr lang="fr-FR"/>
          </a:p>
        </p:txBody>
      </p:sp>
    </p:spTree>
    <p:extLst>
      <p:ext uri="{BB962C8B-B14F-4D97-AF65-F5344CB8AC3E}">
        <p14:creationId xmlns:p14="http://schemas.microsoft.com/office/powerpoint/2010/main" val="187286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BAFD25-BA77-C346-89C5-6B27087C9DB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A297A502-C2C5-164D-B207-7CB8B510BC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E5F1DB3-64C3-7D43-B9C2-D861C5FC368F}"/>
              </a:ext>
            </a:extLst>
          </p:cNvPr>
          <p:cNvSpPr>
            <a:spLocks noGrp="1"/>
          </p:cNvSpPr>
          <p:nvPr>
            <p:ph type="dt" sz="half" idx="10"/>
          </p:nvPr>
        </p:nvSpPr>
        <p:spPr/>
        <p:txBody>
          <a:bodyPr/>
          <a:lstStyle/>
          <a:p>
            <a:fld id="{167705BF-26FB-1E40-A249-4F0851EF479B}" type="datetimeFigureOut">
              <a:rPr lang="fr-FR" smtClean="0"/>
              <a:t>27/01/2024</a:t>
            </a:fld>
            <a:endParaRPr lang="fr-FR"/>
          </a:p>
        </p:txBody>
      </p:sp>
      <p:sp>
        <p:nvSpPr>
          <p:cNvPr id="5" name="Espace réservé du pied de page 4">
            <a:extLst>
              <a:ext uri="{FF2B5EF4-FFF2-40B4-BE49-F238E27FC236}">
                <a16:creationId xmlns:a16="http://schemas.microsoft.com/office/drawing/2014/main" id="{8691DF4F-6757-D74A-B4D5-1D42FF89274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64D626E-F44D-704B-977E-FA957AD83726}"/>
              </a:ext>
            </a:extLst>
          </p:cNvPr>
          <p:cNvSpPr>
            <a:spLocks noGrp="1"/>
          </p:cNvSpPr>
          <p:nvPr>
            <p:ph type="sldNum" sz="quarter" idx="12"/>
          </p:nvPr>
        </p:nvSpPr>
        <p:spPr/>
        <p:txBody>
          <a:bodyPr/>
          <a:lstStyle/>
          <a:p>
            <a:fld id="{1D0A8CF9-101F-0949-8470-FC3AAD8C6D83}" type="slidenum">
              <a:rPr lang="fr-FR" smtClean="0"/>
              <a:t>‹N°›</a:t>
            </a:fld>
            <a:endParaRPr lang="fr-FR"/>
          </a:p>
        </p:txBody>
      </p:sp>
    </p:spTree>
    <p:extLst>
      <p:ext uri="{BB962C8B-B14F-4D97-AF65-F5344CB8AC3E}">
        <p14:creationId xmlns:p14="http://schemas.microsoft.com/office/powerpoint/2010/main" val="4063931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015F4A-B95F-5C43-9C9D-03813C5AE82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9AC4E2E-70F6-4447-B028-7CEFB176445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DDEAC40-E35F-2343-8931-F4E2202B49C0}"/>
              </a:ext>
            </a:extLst>
          </p:cNvPr>
          <p:cNvSpPr>
            <a:spLocks noGrp="1"/>
          </p:cNvSpPr>
          <p:nvPr>
            <p:ph type="dt" sz="half" idx="10"/>
          </p:nvPr>
        </p:nvSpPr>
        <p:spPr/>
        <p:txBody>
          <a:bodyPr/>
          <a:lstStyle/>
          <a:p>
            <a:fld id="{167705BF-26FB-1E40-A249-4F0851EF479B}" type="datetimeFigureOut">
              <a:rPr lang="fr-FR" smtClean="0"/>
              <a:t>27/01/2024</a:t>
            </a:fld>
            <a:endParaRPr lang="fr-FR"/>
          </a:p>
        </p:txBody>
      </p:sp>
      <p:sp>
        <p:nvSpPr>
          <p:cNvPr id="5" name="Espace réservé du pied de page 4">
            <a:extLst>
              <a:ext uri="{FF2B5EF4-FFF2-40B4-BE49-F238E27FC236}">
                <a16:creationId xmlns:a16="http://schemas.microsoft.com/office/drawing/2014/main" id="{8801361D-BD6C-B041-9C59-F8522B0A2B6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6E8660E-258D-EC48-8DAA-F22B7156AB43}"/>
              </a:ext>
            </a:extLst>
          </p:cNvPr>
          <p:cNvSpPr>
            <a:spLocks noGrp="1"/>
          </p:cNvSpPr>
          <p:nvPr>
            <p:ph type="sldNum" sz="quarter" idx="12"/>
          </p:nvPr>
        </p:nvSpPr>
        <p:spPr/>
        <p:txBody>
          <a:bodyPr/>
          <a:lstStyle/>
          <a:p>
            <a:fld id="{1D0A8CF9-101F-0949-8470-FC3AAD8C6D83}" type="slidenum">
              <a:rPr lang="fr-FR" smtClean="0"/>
              <a:t>‹N°›</a:t>
            </a:fld>
            <a:endParaRPr lang="fr-FR"/>
          </a:p>
        </p:txBody>
      </p:sp>
    </p:spTree>
    <p:extLst>
      <p:ext uri="{BB962C8B-B14F-4D97-AF65-F5344CB8AC3E}">
        <p14:creationId xmlns:p14="http://schemas.microsoft.com/office/powerpoint/2010/main" val="2273767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746EFA1-389C-B044-8D98-13789CCD9DA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2513BA0-EE76-A34C-B3BB-2B615B827EC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4807648-B397-CC43-B7B1-0805423E166E}"/>
              </a:ext>
            </a:extLst>
          </p:cNvPr>
          <p:cNvSpPr>
            <a:spLocks noGrp="1"/>
          </p:cNvSpPr>
          <p:nvPr>
            <p:ph type="dt" sz="half" idx="10"/>
          </p:nvPr>
        </p:nvSpPr>
        <p:spPr/>
        <p:txBody>
          <a:bodyPr/>
          <a:lstStyle/>
          <a:p>
            <a:fld id="{167705BF-26FB-1E40-A249-4F0851EF479B}" type="datetimeFigureOut">
              <a:rPr lang="fr-FR" smtClean="0"/>
              <a:t>27/01/2024</a:t>
            </a:fld>
            <a:endParaRPr lang="fr-FR"/>
          </a:p>
        </p:txBody>
      </p:sp>
      <p:sp>
        <p:nvSpPr>
          <p:cNvPr id="5" name="Espace réservé du pied de page 4">
            <a:extLst>
              <a:ext uri="{FF2B5EF4-FFF2-40B4-BE49-F238E27FC236}">
                <a16:creationId xmlns:a16="http://schemas.microsoft.com/office/drawing/2014/main" id="{4714BEFE-B315-FD45-A56B-37660394731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F871785-8F76-684D-ABA7-DC7E1B294FE0}"/>
              </a:ext>
            </a:extLst>
          </p:cNvPr>
          <p:cNvSpPr>
            <a:spLocks noGrp="1"/>
          </p:cNvSpPr>
          <p:nvPr>
            <p:ph type="sldNum" sz="quarter" idx="12"/>
          </p:nvPr>
        </p:nvSpPr>
        <p:spPr/>
        <p:txBody>
          <a:bodyPr/>
          <a:lstStyle/>
          <a:p>
            <a:fld id="{1D0A8CF9-101F-0949-8470-FC3AAD8C6D83}" type="slidenum">
              <a:rPr lang="fr-FR" smtClean="0"/>
              <a:t>‹N°›</a:t>
            </a:fld>
            <a:endParaRPr lang="fr-FR"/>
          </a:p>
        </p:txBody>
      </p:sp>
    </p:spTree>
    <p:extLst>
      <p:ext uri="{BB962C8B-B14F-4D97-AF65-F5344CB8AC3E}">
        <p14:creationId xmlns:p14="http://schemas.microsoft.com/office/powerpoint/2010/main" val="23039740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ous-section">
    <p:spTree>
      <p:nvGrpSpPr>
        <p:cNvPr id="1" name=""/>
        <p:cNvGrpSpPr/>
        <p:nvPr/>
      </p:nvGrpSpPr>
      <p:grpSpPr>
        <a:xfrm>
          <a:off x="0" y="0"/>
          <a:ext cx="0" cy="0"/>
          <a:chOff x="0" y="0"/>
          <a:chExt cx="0" cy="0"/>
        </a:xfrm>
      </p:grpSpPr>
      <p:grpSp>
        <p:nvGrpSpPr>
          <p:cNvPr id="2" name="Grouper 1"/>
          <p:cNvGrpSpPr/>
          <p:nvPr userDrawn="1"/>
        </p:nvGrpSpPr>
        <p:grpSpPr>
          <a:xfrm>
            <a:off x="1" y="0"/>
            <a:ext cx="9465831" cy="6858000"/>
            <a:chOff x="0" y="0"/>
            <a:chExt cx="7099373" cy="5143500"/>
          </a:xfrm>
        </p:grpSpPr>
        <p:sp>
          <p:nvSpPr>
            <p:cNvPr id="14" name="Triangle rectangle 13"/>
            <p:cNvSpPr/>
            <p:nvPr userDrawn="1"/>
          </p:nvSpPr>
          <p:spPr>
            <a:xfrm flipV="1">
              <a:off x="1" y="0"/>
              <a:ext cx="4757430" cy="2395700"/>
            </a:xfrm>
            <a:prstGeom prst="rtTriangle">
              <a:avLst/>
            </a:prstGeom>
            <a:solidFill>
              <a:srgbClr val="5B25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2400" dirty="0">
                <a:solidFill>
                  <a:srgbClr val="1FBADB"/>
                </a:solidFill>
              </a:endParaRPr>
            </a:p>
          </p:txBody>
        </p:sp>
        <p:sp>
          <p:nvSpPr>
            <p:cNvPr id="13" name="Triangle rectangle 12"/>
            <p:cNvSpPr/>
            <p:nvPr userDrawn="1"/>
          </p:nvSpPr>
          <p:spPr>
            <a:xfrm>
              <a:off x="0" y="1568468"/>
              <a:ext cx="7099373" cy="3575032"/>
            </a:xfrm>
            <a:prstGeom prst="rtTriangle">
              <a:avLst/>
            </a:prstGeom>
            <a:solidFill>
              <a:srgbClr val="E6E6E6">
                <a:alpha val="53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2400"/>
            </a:p>
          </p:txBody>
        </p:sp>
      </p:grpSp>
      <p:sp>
        <p:nvSpPr>
          <p:cNvPr id="3" name="Espace réservé de la date 2"/>
          <p:cNvSpPr>
            <a:spLocks noGrp="1"/>
          </p:cNvSpPr>
          <p:nvPr>
            <p:ph type="dt" sz="half" idx="10"/>
          </p:nvPr>
        </p:nvSpPr>
        <p:spPr/>
        <p:txBody>
          <a:bodyPr/>
          <a:lstStyle/>
          <a:p>
            <a:fld id="{E84C0596-2690-A647-BF28-8313842AC749}" type="datetimeFigureOut">
              <a:rPr lang="fr-FR" smtClean="0"/>
              <a:t>27/01/2024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39CFB3C-5329-804D-A21F-9A0246BF7AB4}" type="slidenum">
              <a:rPr lang="fr-FR" smtClean="0"/>
              <a:t>‹N°›</a:t>
            </a:fld>
            <a:endParaRPr lang="fr-FR"/>
          </a:p>
        </p:txBody>
      </p:sp>
      <p:sp>
        <p:nvSpPr>
          <p:cNvPr id="10" name="Titre 1"/>
          <p:cNvSpPr>
            <a:spLocks noGrp="1"/>
          </p:cNvSpPr>
          <p:nvPr>
            <p:ph type="title"/>
          </p:nvPr>
        </p:nvSpPr>
        <p:spPr>
          <a:xfrm>
            <a:off x="609600" y="4380101"/>
            <a:ext cx="7496437" cy="756465"/>
          </a:xfrm>
        </p:spPr>
        <p:txBody>
          <a:bodyPr>
            <a:normAutofit/>
          </a:bodyPr>
          <a:lstStyle>
            <a:lvl1pPr algn="l">
              <a:defRPr sz="4267" b="1">
                <a:solidFill>
                  <a:srgbClr val="5B257D"/>
                </a:solidFill>
              </a:defRPr>
            </a:lvl1pPr>
          </a:lstStyle>
          <a:p>
            <a:r>
              <a:rPr lang="fr-FR" dirty="0"/>
              <a:t>Cliquez et modifiez le titre</a:t>
            </a:r>
          </a:p>
        </p:txBody>
      </p:sp>
      <p:sp>
        <p:nvSpPr>
          <p:cNvPr id="11" name="Espace réservé du texte 6"/>
          <p:cNvSpPr>
            <a:spLocks noGrp="1"/>
          </p:cNvSpPr>
          <p:nvPr>
            <p:ph type="body" sz="quarter" idx="13" hasCustomPrompt="1"/>
          </p:nvPr>
        </p:nvSpPr>
        <p:spPr>
          <a:xfrm>
            <a:off x="609600" y="5241368"/>
            <a:ext cx="7496437" cy="648648"/>
          </a:xfrm>
        </p:spPr>
        <p:txBody>
          <a:bodyPr>
            <a:noAutofit/>
          </a:bodyPr>
          <a:lstStyle>
            <a:lvl1pPr marL="0" indent="0" algn="l">
              <a:buNone/>
              <a:defRPr sz="3200"/>
            </a:lvl1pPr>
            <a:lvl2pPr marL="609585" indent="0" algn="ctr">
              <a:buNone/>
              <a:defRPr sz="3200"/>
            </a:lvl2pPr>
            <a:lvl3pPr marL="1219170" indent="0" algn="ctr">
              <a:buNone/>
              <a:defRPr sz="3200"/>
            </a:lvl3pPr>
            <a:lvl4pPr marL="1828754" indent="0" algn="ctr">
              <a:buNone/>
              <a:defRPr sz="3200"/>
            </a:lvl4pPr>
            <a:lvl5pPr marL="2438339" indent="0" algn="ctr">
              <a:buNone/>
              <a:defRPr sz="3200"/>
            </a:lvl5pPr>
          </a:lstStyle>
          <a:p>
            <a:pPr lvl="0"/>
            <a:r>
              <a:rPr lang="fr-FR" dirty="0"/>
              <a:t>Cliquez et modifier le texte</a:t>
            </a:r>
          </a:p>
        </p:txBody>
      </p:sp>
      <p:pic>
        <p:nvPicPr>
          <p:cNvPr id="15" name="Image 14" descr="uLIEGE_DroitSciencesPoCrimino_Logo_RVB@2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299922" y="135127"/>
            <a:ext cx="2445605" cy="715551"/>
          </a:xfrm>
          <a:prstGeom prst="rect">
            <a:avLst/>
          </a:prstGeom>
        </p:spPr>
      </p:pic>
    </p:spTree>
    <p:extLst>
      <p:ext uri="{BB962C8B-B14F-4D97-AF65-F5344CB8AC3E}">
        <p14:creationId xmlns:p14="http://schemas.microsoft.com/office/powerpoint/2010/main" val="1774570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88D293-EBEB-1B41-96D3-85942F172B1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054A63E-54DB-AD40-A12A-1AC920EC5E1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4B1A3C0-4AF5-3A48-9738-D35DB753AAAC}"/>
              </a:ext>
            </a:extLst>
          </p:cNvPr>
          <p:cNvSpPr>
            <a:spLocks noGrp="1"/>
          </p:cNvSpPr>
          <p:nvPr>
            <p:ph type="dt" sz="half" idx="10"/>
          </p:nvPr>
        </p:nvSpPr>
        <p:spPr/>
        <p:txBody>
          <a:bodyPr/>
          <a:lstStyle/>
          <a:p>
            <a:fld id="{167705BF-26FB-1E40-A249-4F0851EF479B}" type="datetimeFigureOut">
              <a:rPr lang="fr-FR" smtClean="0"/>
              <a:t>27/01/2024</a:t>
            </a:fld>
            <a:endParaRPr lang="fr-FR"/>
          </a:p>
        </p:txBody>
      </p:sp>
      <p:sp>
        <p:nvSpPr>
          <p:cNvPr id="5" name="Espace réservé du pied de page 4">
            <a:extLst>
              <a:ext uri="{FF2B5EF4-FFF2-40B4-BE49-F238E27FC236}">
                <a16:creationId xmlns:a16="http://schemas.microsoft.com/office/drawing/2014/main" id="{42960BCE-DCDC-EE4D-A65A-EB1776C420C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F053359-5157-8343-B694-2688F8965B1F}"/>
              </a:ext>
            </a:extLst>
          </p:cNvPr>
          <p:cNvSpPr>
            <a:spLocks noGrp="1"/>
          </p:cNvSpPr>
          <p:nvPr>
            <p:ph type="sldNum" sz="quarter" idx="12"/>
          </p:nvPr>
        </p:nvSpPr>
        <p:spPr/>
        <p:txBody>
          <a:bodyPr/>
          <a:lstStyle/>
          <a:p>
            <a:fld id="{1D0A8CF9-101F-0949-8470-FC3AAD8C6D83}" type="slidenum">
              <a:rPr lang="fr-FR" smtClean="0"/>
              <a:t>‹N°›</a:t>
            </a:fld>
            <a:endParaRPr lang="fr-FR"/>
          </a:p>
        </p:txBody>
      </p:sp>
    </p:spTree>
    <p:extLst>
      <p:ext uri="{BB962C8B-B14F-4D97-AF65-F5344CB8AC3E}">
        <p14:creationId xmlns:p14="http://schemas.microsoft.com/office/powerpoint/2010/main" val="1449209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F7CE71-4672-7944-87FE-C5AC5E39E99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ADE9E56-59A2-2041-BBA8-D857027622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301E36A-6F7E-EC42-B1E6-63049EED494C}"/>
              </a:ext>
            </a:extLst>
          </p:cNvPr>
          <p:cNvSpPr>
            <a:spLocks noGrp="1"/>
          </p:cNvSpPr>
          <p:nvPr>
            <p:ph type="dt" sz="half" idx="10"/>
          </p:nvPr>
        </p:nvSpPr>
        <p:spPr/>
        <p:txBody>
          <a:bodyPr/>
          <a:lstStyle/>
          <a:p>
            <a:fld id="{167705BF-26FB-1E40-A249-4F0851EF479B}" type="datetimeFigureOut">
              <a:rPr lang="fr-FR" smtClean="0"/>
              <a:t>27/01/2024</a:t>
            </a:fld>
            <a:endParaRPr lang="fr-FR"/>
          </a:p>
        </p:txBody>
      </p:sp>
      <p:sp>
        <p:nvSpPr>
          <p:cNvPr id="5" name="Espace réservé du pied de page 4">
            <a:extLst>
              <a:ext uri="{FF2B5EF4-FFF2-40B4-BE49-F238E27FC236}">
                <a16:creationId xmlns:a16="http://schemas.microsoft.com/office/drawing/2014/main" id="{10A919C1-64A4-B448-AC74-141102381FE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6B8C4DA-8BFB-AC46-923C-09ECAB45034C}"/>
              </a:ext>
            </a:extLst>
          </p:cNvPr>
          <p:cNvSpPr>
            <a:spLocks noGrp="1"/>
          </p:cNvSpPr>
          <p:nvPr>
            <p:ph type="sldNum" sz="quarter" idx="12"/>
          </p:nvPr>
        </p:nvSpPr>
        <p:spPr/>
        <p:txBody>
          <a:bodyPr/>
          <a:lstStyle/>
          <a:p>
            <a:fld id="{1D0A8CF9-101F-0949-8470-FC3AAD8C6D83}" type="slidenum">
              <a:rPr lang="fr-FR" smtClean="0"/>
              <a:t>‹N°›</a:t>
            </a:fld>
            <a:endParaRPr lang="fr-FR"/>
          </a:p>
        </p:txBody>
      </p:sp>
    </p:spTree>
    <p:extLst>
      <p:ext uri="{BB962C8B-B14F-4D97-AF65-F5344CB8AC3E}">
        <p14:creationId xmlns:p14="http://schemas.microsoft.com/office/powerpoint/2010/main" val="3461992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AC7FEA-0705-B24A-9985-647A5EAB082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5E6E3F6-2D8E-C84D-9E81-882BF866B325}"/>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F0CD986D-895F-4248-B83A-6A374DA7EA0E}"/>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D0DB9B1A-178B-DE48-B8FE-83C2E6ABEF22}"/>
              </a:ext>
            </a:extLst>
          </p:cNvPr>
          <p:cNvSpPr>
            <a:spLocks noGrp="1"/>
          </p:cNvSpPr>
          <p:nvPr>
            <p:ph type="dt" sz="half" idx="10"/>
          </p:nvPr>
        </p:nvSpPr>
        <p:spPr/>
        <p:txBody>
          <a:bodyPr/>
          <a:lstStyle/>
          <a:p>
            <a:fld id="{167705BF-26FB-1E40-A249-4F0851EF479B}" type="datetimeFigureOut">
              <a:rPr lang="fr-FR" smtClean="0"/>
              <a:t>27/01/2024</a:t>
            </a:fld>
            <a:endParaRPr lang="fr-FR"/>
          </a:p>
        </p:txBody>
      </p:sp>
      <p:sp>
        <p:nvSpPr>
          <p:cNvPr id="6" name="Espace réservé du pied de page 5">
            <a:extLst>
              <a:ext uri="{FF2B5EF4-FFF2-40B4-BE49-F238E27FC236}">
                <a16:creationId xmlns:a16="http://schemas.microsoft.com/office/drawing/2014/main" id="{BC072F42-E811-DA41-9EC5-05F522CF6E8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B00512A-EF34-AC45-B21C-858EEAFD9EE1}"/>
              </a:ext>
            </a:extLst>
          </p:cNvPr>
          <p:cNvSpPr>
            <a:spLocks noGrp="1"/>
          </p:cNvSpPr>
          <p:nvPr>
            <p:ph type="sldNum" sz="quarter" idx="12"/>
          </p:nvPr>
        </p:nvSpPr>
        <p:spPr/>
        <p:txBody>
          <a:bodyPr/>
          <a:lstStyle/>
          <a:p>
            <a:fld id="{1D0A8CF9-101F-0949-8470-FC3AAD8C6D83}" type="slidenum">
              <a:rPr lang="fr-FR" smtClean="0"/>
              <a:t>‹N°›</a:t>
            </a:fld>
            <a:endParaRPr lang="fr-FR"/>
          </a:p>
        </p:txBody>
      </p:sp>
    </p:spTree>
    <p:extLst>
      <p:ext uri="{BB962C8B-B14F-4D97-AF65-F5344CB8AC3E}">
        <p14:creationId xmlns:p14="http://schemas.microsoft.com/office/powerpoint/2010/main" val="3284928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07244F-3C18-674F-A8FB-ECD90EEC203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77C5FC4-4D4D-914C-BC3C-83719D6BEB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AA4E993-BB51-E145-901D-08A505AD94B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0C605DC-BD86-7C4F-9D14-F8DA8DDEE1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0E0473B-7A6D-7E42-BABD-24ED6EA0F7B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1D287CE-8260-D64A-8A11-8AD641D601B5}"/>
              </a:ext>
            </a:extLst>
          </p:cNvPr>
          <p:cNvSpPr>
            <a:spLocks noGrp="1"/>
          </p:cNvSpPr>
          <p:nvPr>
            <p:ph type="dt" sz="half" idx="10"/>
          </p:nvPr>
        </p:nvSpPr>
        <p:spPr/>
        <p:txBody>
          <a:bodyPr/>
          <a:lstStyle/>
          <a:p>
            <a:fld id="{167705BF-26FB-1E40-A249-4F0851EF479B}" type="datetimeFigureOut">
              <a:rPr lang="fr-FR" smtClean="0"/>
              <a:t>27/01/2024</a:t>
            </a:fld>
            <a:endParaRPr lang="fr-FR"/>
          </a:p>
        </p:txBody>
      </p:sp>
      <p:sp>
        <p:nvSpPr>
          <p:cNvPr id="8" name="Espace réservé du pied de page 7">
            <a:extLst>
              <a:ext uri="{FF2B5EF4-FFF2-40B4-BE49-F238E27FC236}">
                <a16:creationId xmlns:a16="http://schemas.microsoft.com/office/drawing/2014/main" id="{10672B1F-DB5C-2A40-9199-C449EEA1C49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4B11596-6C3E-BD46-A128-B32E30E54F25}"/>
              </a:ext>
            </a:extLst>
          </p:cNvPr>
          <p:cNvSpPr>
            <a:spLocks noGrp="1"/>
          </p:cNvSpPr>
          <p:nvPr>
            <p:ph type="sldNum" sz="quarter" idx="12"/>
          </p:nvPr>
        </p:nvSpPr>
        <p:spPr/>
        <p:txBody>
          <a:bodyPr/>
          <a:lstStyle/>
          <a:p>
            <a:fld id="{1D0A8CF9-101F-0949-8470-FC3AAD8C6D83}" type="slidenum">
              <a:rPr lang="fr-FR" smtClean="0"/>
              <a:t>‹N°›</a:t>
            </a:fld>
            <a:endParaRPr lang="fr-FR"/>
          </a:p>
        </p:txBody>
      </p:sp>
    </p:spTree>
    <p:extLst>
      <p:ext uri="{BB962C8B-B14F-4D97-AF65-F5344CB8AC3E}">
        <p14:creationId xmlns:p14="http://schemas.microsoft.com/office/powerpoint/2010/main" val="1621299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EE2641-C1BD-0045-940B-0E525CD3D20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D04D1F8C-23C2-674E-95FA-4B9B2EC615AA}"/>
              </a:ext>
            </a:extLst>
          </p:cNvPr>
          <p:cNvSpPr>
            <a:spLocks noGrp="1"/>
          </p:cNvSpPr>
          <p:nvPr>
            <p:ph type="dt" sz="half" idx="10"/>
          </p:nvPr>
        </p:nvSpPr>
        <p:spPr/>
        <p:txBody>
          <a:bodyPr/>
          <a:lstStyle/>
          <a:p>
            <a:fld id="{167705BF-26FB-1E40-A249-4F0851EF479B}" type="datetimeFigureOut">
              <a:rPr lang="fr-FR" smtClean="0"/>
              <a:t>27/01/2024</a:t>
            </a:fld>
            <a:endParaRPr lang="fr-FR"/>
          </a:p>
        </p:txBody>
      </p:sp>
      <p:sp>
        <p:nvSpPr>
          <p:cNvPr id="4" name="Espace réservé du pied de page 3">
            <a:extLst>
              <a:ext uri="{FF2B5EF4-FFF2-40B4-BE49-F238E27FC236}">
                <a16:creationId xmlns:a16="http://schemas.microsoft.com/office/drawing/2014/main" id="{C999AA51-9EEF-814D-AE1E-8CA0D8A75D1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B71298D7-58AB-4140-83E0-CF30BEBDA4B7}"/>
              </a:ext>
            </a:extLst>
          </p:cNvPr>
          <p:cNvSpPr>
            <a:spLocks noGrp="1"/>
          </p:cNvSpPr>
          <p:nvPr>
            <p:ph type="sldNum" sz="quarter" idx="12"/>
          </p:nvPr>
        </p:nvSpPr>
        <p:spPr/>
        <p:txBody>
          <a:bodyPr/>
          <a:lstStyle/>
          <a:p>
            <a:fld id="{1D0A8CF9-101F-0949-8470-FC3AAD8C6D83}" type="slidenum">
              <a:rPr lang="fr-FR" smtClean="0"/>
              <a:t>‹N°›</a:t>
            </a:fld>
            <a:endParaRPr lang="fr-FR"/>
          </a:p>
        </p:txBody>
      </p:sp>
    </p:spTree>
    <p:extLst>
      <p:ext uri="{BB962C8B-B14F-4D97-AF65-F5344CB8AC3E}">
        <p14:creationId xmlns:p14="http://schemas.microsoft.com/office/powerpoint/2010/main" val="506494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BBF4895-06B6-D744-BBBD-5504DFC952B9}"/>
              </a:ext>
            </a:extLst>
          </p:cNvPr>
          <p:cNvSpPr>
            <a:spLocks noGrp="1"/>
          </p:cNvSpPr>
          <p:nvPr>
            <p:ph type="dt" sz="half" idx="10"/>
          </p:nvPr>
        </p:nvSpPr>
        <p:spPr/>
        <p:txBody>
          <a:bodyPr/>
          <a:lstStyle/>
          <a:p>
            <a:fld id="{167705BF-26FB-1E40-A249-4F0851EF479B}" type="datetimeFigureOut">
              <a:rPr lang="fr-FR" smtClean="0"/>
              <a:t>27/01/2024</a:t>
            </a:fld>
            <a:endParaRPr lang="fr-FR"/>
          </a:p>
        </p:txBody>
      </p:sp>
      <p:sp>
        <p:nvSpPr>
          <p:cNvPr id="3" name="Espace réservé du pied de page 2">
            <a:extLst>
              <a:ext uri="{FF2B5EF4-FFF2-40B4-BE49-F238E27FC236}">
                <a16:creationId xmlns:a16="http://schemas.microsoft.com/office/drawing/2014/main" id="{664E81B0-7CD2-F74C-87E7-65208A6EDD27}"/>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C4A5399F-94EA-4747-9ECE-FDC2DF8E4311}"/>
              </a:ext>
            </a:extLst>
          </p:cNvPr>
          <p:cNvSpPr>
            <a:spLocks noGrp="1"/>
          </p:cNvSpPr>
          <p:nvPr>
            <p:ph type="sldNum" sz="quarter" idx="12"/>
          </p:nvPr>
        </p:nvSpPr>
        <p:spPr/>
        <p:txBody>
          <a:bodyPr/>
          <a:lstStyle/>
          <a:p>
            <a:fld id="{1D0A8CF9-101F-0949-8470-FC3AAD8C6D83}" type="slidenum">
              <a:rPr lang="fr-FR" smtClean="0"/>
              <a:t>‹N°›</a:t>
            </a:fld>
            <a:endParaRPr lang="fr-FR"/>
          </a:p>
        </p:txBody>
      </p:sp>
    </p:spTree>
    <p:extLst>
      <p:ext uri="{BB962C8B-B14F-4D97-AF65-F5344CB8AC3E}">
        <p14:creationId xmlns:p14="http://schemas.microsoft.com/office/powerpoint/2010/main" val="1580075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115A29-563A-B54F-868D-ADB303F52E8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B87864F-8B5F-D540-AA72-F428982A7D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FCFB7AF-0D89-9947-8E3E-4952E27A5C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23E0FBE-E258-0E4E-BC37-162C6AFC4C5C}"/>
              </a:ext>
            </a:extLst>
          </p:cNvPr>
          <p:cNvSpPr>
            <a:spLocks noGrp="1"/>
          </p:cNvSpPr>
          <p:nvPr>
            <p:ph type="dt" sz="half" idx="10"/>
          </p:nvPr>
        </p:nvSpPr>
        <p:spPr/>
        <p:txBody>
          <a:bodyPr/>
          <a:lstStyle/>
          <a:p>
            <a:fld id="{167705BF-26FB-1E40-A249-4F0851EF479B}" type="datetimeFigureOut">
              <a:rPr lang="fr-FR" smtClean="0"/>
              <a:t>27/01/2024</a:t>
            </a:fld>
            <a:endParaRPr lang="fr-FR"/>
          </a:p>
        </p:txBody>
      </p:sp>
      <p:sp>
        <p:nvSpPr>
          <p:cNvPr id="6" name="Espace réservé du pied de page 5">
            <a:extLst>
              <a:ext uri="{FF2B5EF4-FFF2-40B4-BE49-F238E27FC236}">
                <a16:creationId xmlns:a16="http://schemas.microsoft.com/office/drawing/2014/main" id="{5F3417D8-B747-3647-858C-6E66BC5E5D3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58C4232-6F4A-284B-AAF3-404ADC57D157}"/>
              </a:ext>
            </a:extLst>
          </p:cNvPr>
          <p:cNvSpPr>
            <a:spLocks noGrp="1"/>
          </p:cNvSpPr>
          <p:nvPr>
            <p:ph type="sldNum" sz="quarter" idx="12"/>
          </p:nvPr>
        </p:nvSpPr>
        <p:spPr/>
        <p:txBody>
          <a:bodyPr/>
          <a:lstStyle/>
          <a:p>
            <a:fld id="{1D0A8CF9-101F-0949-8470-FC3AAD8C6D83}" type="slidenum">
              <a:rPr lang="fr-FR" smtClean="0"/>
              <a:t>‹N°›</a:t>
            </a:fld>
            <a:endParaRPr lang="fr-FR"/>
          </a:p>
        </p:txBody>
      </p:sp>
    </p:spTree>
    <p:extLst>
      <p:ext uri="{BB962C8B-B14F-4D97-AF65-F5344CB8AC3E}">
        <p14:creationId xmlns:p14="http://schemas.microsoft.com/office/powerpoint/2010/main" val="883351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73F1AB-8CAF-7045-A940-7039AC69BB6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40ED550D-EF34-544E-ACE2-2C7D738658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8EEA46E9-E964-764B-B802-EF4CF31D06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95054E7-E1B2-6B4D-945C-E7EC4B33CEB9}"/>
              </a:ext>
            </a:extLst>
          </p:cNvPr>
          <p:cNvSpPr>
            <a:spLocks noGrp="1"/>
          </p:cNvSpPr>
          <p:nvPr>
            <p:ph type="dt" sz="half" idx="10"/>
          </p:nvPr>
        </p:nvSpPr>
        <p:spPr/>
        <p:txBody>
          <a:bodyPr/>
          <a:lstStyle/>
          <a:p>
            <a:fld id="{167705BF-26FB-1E40-A249-4F0851EF479B}" type="datetimeFigureOut">
              <a:rPr lang="fr-FR" smtClean="0"/>
              <a:t>27/01/2024</a:t>
            </a:fld>
            <a:endParaRPr lang="fr-FR"/>
          </a:p>
        </p:txBody>
      </p:sp>
      <p:sp>
        <p:nvSpPr>
          <p:cNvPr id="6" name="Espace réservé du pied de page 5">
            <a:extLst>
              <a:ext uri="{FF2B5EF4-FFF2-40B4-BE49-F238E27FC236}">
                <a16:creationId xmlns:a16="http://schemas.microsoft.com/office/drawing/2014/main" id="{54517F3D-F3A0-1A45-81BC-39E38DC02B0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B96D212-5168-B94B-8E1D-1A939EC7A3E4}"/>
              </a:ext>
            </a:extLst>
          </p:cNvPr>
          <p:cNvSpPr>
            <a:spLocks noGrp="1"/>
          </p:cNvSpPr>
          <p:nvPr>
            <p:ph type="sldNum" sz="quarter" idx="12"/>
          </p:nvPr>
        </p:nvSpPr>
        <p:spPr/>
        <p:txBody>
          <a:bodyPr/>
          <a:lstStyle/>
          <a:p>
            <a:fld id="{1D0A8CF9-101F-0949-8470-FC3AAD8C6D83}" type="slidenum">
              <a:rPr lang="fr-FR" smtClean="0"/>
              <a:t>‹N°›</a:t>
            </a:fld>
            <a:endParaRPr lang="fr-FR"/>
          </a:p>
        </p:txBody>
      </p:sp>
    </p:spTree>
    <p:extLst>
      <p:ext uri="{BB962C8B-B14F-4D97-AF65-F5344CB8AC3E}">
        <p14:creationId xmlns:p14="http://schemas.microsoft.com/office/powerpoint/2010/main" val="4130346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E1A29F5-EA29-6C48-BC2F-3D491CC12E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DC0B61D3-B2F9-2F41-B4A6-4D5BD03D22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D868C57-AC40-D249-9012-D8B70558B6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7705BF-26FB-1E40-A249-4F0851EF479B}" type="datetimeFigureOut">
              <a:rPr lang="fr-FR" smtClean="0"/>
              <a:t>27/01/2024</a:t>
            </a:fld>
            <a:endParaRPr lang="fr-FR"/>
          </a:p>
        </p:txBody>
      </p:sp>
      <p:sp>
        <p:nvSpPr>
          <p:cNvPr id="5" name="Espace réservé du pied de page 4">
            <a:extLst>
              <a:ext uri="{FF2B5EF4-FFF2-40B4-BE49-F238E27FC236}">
                <a16:creationId xmlns:a16="http://schemas.microsoft.com/office/drawing/2014/main" id="{3F4DAC21-7C10-0846-80D7-6E6CF6BB41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9F15019-A06B-8842-9857-A237C6AB6F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0A8CF9-101F-0949-8470-FC3AAD8C6D83}" type="slidenum">
              <a:rPr lang="fr-FR" smtClean="0"/>
              <a:t>‹N°›</a:t>
            </a:fld>
            <a:endParaRPr lang="fr-FR"/>
          </a:p>
        </p:txBody>
      </p:sp>
    </p:spTree>
    <p:extLst>
      <p:ext uri="{BB962C8B-B14F-4D97-AF65-F5344CB8AC3E}">
        <p14:creationId xmlns:p14="http://schemas.microsoft.com/office/powerpoint/2010/main" val="12576884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http://www.juportal.be/" TargetMode="Externa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hyperlink" Target="http://www.juportal.ben/" TargetMode="Externa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hyperlink" Target="http://www.juportal.be/" TargetMode="Externa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84338" y="756552"/>
            <a:ext cx="7496437" cy="3426565"/>
          </a:xfrm>
        </p:spPr>
        <p:txBody>
          <a:bodyPr>
            <a:normAutofit fontScale="90000"/>
          </a:bodyPr>
          <a:lstStyle/>
          <a:p>
            <a:pPr algn="ctr"/>
            <a:br>
              <a:rPr lang="fr-FR" sz="2800" dirty="0">
                <a:latin typeface="Times New Roman" panose="02020603050405020304" pitchFamily="18" charset="0"/>
                <a:cs typeface="Times New Roman" panose="02020603050405020304" pitchFamily="18" charset="0"/>
              </a:rPr>
            </a:br>
            <a:br>
              <a:rPr lang="fr-FR" sz="2800" dirty="0">
                <a:latin typeface="Times New Roman" panose="02020603050405020304" pitchFamily="18" charset="0"/>
                <a:cs typeface="Times New Roman" panose="02020603050405020304" pitchFamily="18" charset="0"/>
              </a:rPr>
            </a:br>
            <a:br>
              <a:rPr lang="fr-FR" sz="2800" dirty="0">
                <a:latin typeface="Times New Roman" panose="02020603050405020304" pitchFamily="18" charset="0"/>
                <a:cs typeface="Times New Roman" panose="02020603050405020304" pitchFamily="18" charset="0"/>
              </a:rPr>
            </a:br>
            <a:r>
              <a:rPr lang="fr-FR" sz="3100" dirty="0">
                <a:latin typeface="Times New Roman" panose="02020603050405020304" pitchFamily="18" charset="0"/>
                <a:cs typeface="Times New Roman" panose="02020603050405020304" pitchFamily="18" charset="0"/>
              </a:rPr>
              <a:t>La vente d’immeuble et l’ordre dans le cadre du règlement collectif de dettes : points d’attention particuliers</a:t>
            </a:r>
            <a:br>
              <a:rPr lang="fr-FR" sz="3100" dirty="0">
                <a:latin typeface="Times New Roman" panose="02020603050405020304" pitchFamily="18" charset="0"/>
                <a:cs typeface="Times New Roman" panose="02020603050405020304" pitchFamily="18" charset="0"/>
              </a:rPr>
            </a:br>
            <a:br>
              <a:rPr lang="fr-FR" sz="3100" dirty="0">
                <a:latin typeface="Times New Roman" panose="02020603050405020304" pitchFamily="18" charset="0"/>
                <a:cs typeface="Times New Roman" panose="02020603050405020304" pitchFamily="18" charset="0"/>
              </a:rPr>
            </a:br>
            <a:r>
              <a:rPr lang="fr-FR" sz="3100" dirty="0">
                <a:latin typeface="Times New Roman" panose="02020603050405020304" pitchFamily="18" charset="0"/>
                <a:cs typeface="Times New Roman" panose="02020603050405020304" pitchFamily="18" charset="0"/>
              </a:rPr>
              <a:t>AJN &amp; UNAMUR</a:t>
            </a:r>
            <a:br>
              <a:rPr lang="fr-FR" sz="3100" dirty="0">
                <a:latin typeface="Times New Roman" panose="02020603050405020304" pitchFamily="18" charset="0"/>
                <a:cs typeface="Times New Roman" panose="02020603050405020304" pitchFamily="18" charset="0"/>
              </a:rPr>
            </a:br>
            <a:r>
              <a:rPr lang="fr-FR" sz="3100" dirty="0">
                <a:latin typeface="Times New Roman" panose="02020603050405020304" pitchFamily="18" charset="0"/>
                <a:cs typeface="Times New Roman" panose="02020603050405020304" pitchFamily="18" charset="0"/>
              </a:rPr>
              <a:t>30 janvier 2024</a:t>
            </a:r>
            <a:br>
              <a:rPr lang="fr-FR" sz="3100" dirty="0">
                <a:latin typeface="Times New Roman" panose="02020603050405020304" pitchFamily="18" charset="0"/>
                <a:cs typeface="Times New Roman" panose="02020603050405020304" pitchFamily="18" charset="0"/>
              </a:rPr>
            </a:br>
            <a:br>
              <a:rPr lang="fr-FR" sz="2800" dirty="0">
                <a:latin typeface="Times New Roman" panose="02020603050405020304" pitchFamily="18" charset="0"/>
                <a:cs typeface="Times New Roman" panose="02020603050405020304" pitchFamily="18" charset="0"/>
              </a:rPr>
            </a:br>
            <a:endParaRPr lang="fr-FR" sz="2800" dirty="0">
              <a:latin typeface="Times New Roman" panose="02020603050405020304" pitchFamily="18" charset="0"/>
              <a:cs typeface="Times New Roman" panose="02020603050405020304" pitchFamily="18" charset="0"/>
            </a:endParaRPr>
          </a:p>
        </p:txBody>
      </p:sp>
      <p:sp>
        <p:nvSpPr>
          <p:cNvPr id="3" name="Espace réservé du texte 2"/>
          <p:cNvSpPr>
            <a:spLocks noGrp="1"/>
          </p:cNvSpPr>
          <p:nvPr>
            <p:ph type="body" sz="quarter" idx="13"/>
          </p:nvPr>
        </p:nvSpPr>
        <p:spPr>
          <a:xfrm>
            <a:off x="7597299" y="3323449"/>
            <a:ext cx="7496437" cy="3643769"/>
          </a:xfrm>
        </p:spPr>
        <p:txBody>
          <a:bodyPr/>
          <a:lstStyle/>
          <a:p>
            <a:pPr algn="just"/>
            <a:endParaRPr lang="fr-FR" sz="1800" b="1" dirty="0">
              <a:latin typeface="Times New Roman" panose="02020603050405020304" pitchFamily="18" charset="0"/>
              <a:cs typeface="Times New Roman" panose="02020603050405020304" pitchFamily="18" charset="0"/>
            </a:endParaRPr>
          </a:p>
          <a:p>
            <a:pPr algn="just"/>
            <a:endParaRPr lang="fr-FR" sz="1400" b="1" dirty="0">
              <a:latin typeface="Times New Roman" panose="02020603050405020304" pitchFamily="18" charset="0"/>
              <a:cs typeface="Times New Roman" panose="02020603050405020304" pitchFamily="18" charset="0"/>
            </a:endParaRPr>
          </a:p>
          <a:p>
            <a:pPr algn="just"/>
            <a:endParaRPr lang="fr-FR" sz="1400" b="1" dirty="0">
              <a:latin typeface="Times New Roman" panose="02020603050405020304" pitchFamily="18" charset="0"/>
              <a:cs typeface="Times New Roman" panose="02020603050405020304" pitchFamily="18" charset="0"/>
            </a:endParaRPr>
          </a:p>
          <a:p>
            <a:pPr algn="just"/>
            <a:endParaRPr lang="fr-FR" sz="1400" b="1" dirty="0">
              <a:latin typeface="Times New Roman" panose="02020603050405020304" pitchFamily="18" charset="0"/>
              <a:cs typeface="Times New Roman" panose="02020603050405020304" pitchFamily="18" charset="0"/>
            </a:endParaRPr>
          </a:p>
          <a:p>
            <a:pPr algn="just"/>
            <a:r>
              <a:rPr lang="fr-FR" sz="1400" b="1" dirty="0">
                <a:latin typeface="Times New Roman" panose="02020603050405020304" pitchFamily="18" charset="0"/>
                <a:cs typeface="Times New Roman" panose="02020603050405020304" pitchFamily="18" charset="0"/>
              </a:rPr>
              <a:t>Frédéric GEORGES</a:t>
            </a:r>
          </a:p>
          <a:p>
            <a:pPr algn="just"/>
            <a:r>
              <a:rPr lang="fr-FR" sz="1400" dirty="0">
                <a:latin typeface="Times New Roman" panose="02020603050405020304" pitchFamily="18" charset="0"/>
                <a:cs typeface="Times New Roman" panose="02020603050405020304" pitchFamily="18" charset="0"/>
              </a:rPr>
              <a:t>Professeur ordinaire à l’</a:t>
            </a:r>
            <a:r>
              <a:rPr lang="fr-FR" sz="1400" dirty="0" err="1">
                <a:latin typeface="Times New Roman" panose="02020603050405020304" pitchFamily="18" charset="0"/>
                <a:cs typeface="Times New Roman" panose="02020603050405020304" pitchFamily="18" charset="0"/>
              </a:rPr>
              <a:t>ULiège</a:t>
            </a:r>
            <a:r>
              <a:rPr lang="fr-FR" sz="1400" dirty="0">
                <a:latin typeface="Times New Roman" panose="02020603050405020304" pitchFamily="18" charset="0"/>
                <a:cs typeface="Times New Roman" panose="02020603050405020304" pitchFamily="18" charset="0"/>
              </a:rPr>
              <a:t> </a:t>
            </a:r>
          </a:p>
          <a:p>
            <a:pPr algn="just"/>
            <a:r>
              <a:rPr lang="fr-FR" sz="1400" dirty="0">
                <a:latin typeface="Times New Roman" panose="02020603050405020304" pitchFamily="18" charset="0"/>
                <a:cs typeface="Times New Roman" panose="02020603050405020304" pitchFamily="18" charset="0"/>
              </a:rPr>
              <a:t>Avocat au barreau de Liège-Huy </a:t>
            </a:r>
          </a:p>
          <a:p>
            <a:pPr algn="just"/>
            <a:endParaRPr lang="fr-FR" sz="1400" dirty="0">
              <a:latin typeface="Times New Roman" panose="02020603050405020304" pitchFamily="18" charset="0"/>
              <a:cs typeface="Times New Roman" panose="02020603050405020304" pitchFamily="18" charset="0"/>
            </a:endParaRPr>
          </a:p>
          <a:p>
            <a:pPr algn="just"/>
            <a:r>
              <a:rPr lang="fr-FR" sz="1400" b="1" dirty="0">
                <a:latin typeface="Times New Roman" panose="02020603050405020304" pitchFamily="18" charset="0"/>
                <a:cs typeface="Times New Roman" panose="02020603050405020304" pitchFamily="18" charset="0"/>
              </a:rPr>
              <a:t>Jean Boileau </a:t>
            </a:r>
          </a:p>
          <a:p>
            <a:pPr algn="just"/>
            <a:r>
              <a:rPr lang="fr-FR" sz="1400" dirty="0">
                <a:latin typeface="Times New Roman" panose="02020603050405020304" pitchFamily="18" charset="0"/>
                <a:cs typeface="Times New Roman" panose="02020603050405020304" pitchFamily="18" charset="0"/>
              </a:rPr>
              <a:t>Assistant à l’</a:t>
            </a:r>
            <a:r>
              <a:rPr lang="fr-FR" sz="1400" dirty="0" err="1">
                <a:latin typeface="Times New Roman" panose="02020603050405020304" pitchFamily="18" charset="0"/>
                <a:cs typeface="Times New Roman" panose="02020603050405020304" pitchFamily="18" charset="0"/>
              </a:rPr>
              <a:t>ULiège</a:t>
            </a:r>
            <a:endParaRPr lang="fr-FR" sz="1400" dirty="0">
              <a:latin typeface="Times New Roman" panose="02020603050405020304" pitchFamily="18" charset="0"/>
              <a:cs typeface="Times New Roman" panose="02020603050405020304" pitchFamily="18" charset="0"/>
            </a:endParaRPr>
          </a:p>
          <a:p>
            <a:pPr algn="just"/>
            <a:r>
              <a:rPr lang="fr-FR" sz="1400" dirty="0">
                <a:latin typeface="Times New Roman" panose="02020603050405020304" pitchFamily="18" charset="0"/>
                <a:cs typeface="Times New Roman" panose="02020603050405020304" pitchFamily="18" charset="0"/>
              </a:rPr>
              <a:t>Avocat au Barreau de Liège-Huy</a:t>
            </a:r>
          </a:p>
          <a:p>
            <a:endParaRPr lang="fr-FR" sz="1800" dirty="0">
              <a:latin typeface="Times New Roman" panose="02020603050405020304" pitchFamily="18" charset="0"/>
              <a:cs typeface="Times New Roman" panose="02020603050405020304" pitchFamily="18" charset="0"/>
            </a:endParaRPr>
          </a:p>
          <a:p>
            <a:endParaRPr lang="fr-FR" sz="1800" dirty="0">
              <a:latin typeface="Times New Roman" panose="02020603050405020304" pitchFamily="18" charset="0"/>
              <a:cs typeface="Times New Roman" panose="02020603050405020304" pitchFamily="18" charset="0"/>
            </a:endParaRPr>
          </a:p>
          <a:p>
            <a:endParaRPr lang="fr-F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4186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2082F4-E68C-EB4C-BAE5-057FE394269E}"/>
              </a:ext>
            </a:extLst>
          </p:cNvPr>
          <p:cNvSpPr>
            <a:spLocks noGrp="1"/>
          </p:cNvSpPr>
          <p:nvPr>
            <p:ph type="title"/>
          </p:nvPr>
        </p:nvSpPr>
        <p:spPr>
          <a:xfrm>
            <a:off x="4503682" y="1353121"/>
            <a:ext cx="7496437" cy="756465"/>
          </a:xfrm>
        </p:spPr>
        <p:txBody>
          <a:bodyPr>
            <a:noAutofit/>
          </a:bodyPr>
          <a:lstStyle/>
          <a:p>
            <a:r>
              <a:rPr lang="fr-FR" sz="2800" dirty="0">
                <a:latin typeface="Times New Roman" panose="02020603050405020304" pitchFamily="18" charset="0"/>
                <a:cs typeface="Times New Roman" panose="02020603050405020304" pitchFamily="18" charset="0"/>
              </a:rPr>
              <a:t>II. La vente d’immeuble dans le cadre de la procédure en dehors de toute saisie </a:t>
            </a:r>
            <a:endParaRPr lang="fr-FR" sz="2800" dirty="0"/>
          </a:p>
        </p:txBody>
      </p:sp>
      <p:sp>
        <p:nvSpPr>
          <p:cNvPr id="3" name="Espace réservé du texte 2">
            <a:extLst>
              <a:ext uri="{FF2B5EF4-FFF2-40B4-BE49-F238E27FC236}">
                <a16:creationId xmlns:a16="http://schemas.microsoft.com/office/drawing/2014/main" id="{EB8745B6-1C99-F14A-B650-91A8BE38B4E0}"/>
              </a:ext>
            </a:extLst>
          </p:cNvPr>
          <p:cNvSpPr>
            <a:spLocks noGrp="1"/>
          </p:cNvSpPr>
          <p:nvPr>
            <p:ph type="body" sz="quarter" idx="13"/>
          </p:nvPr>
        </p:nvSpPr>
        <p:spPr>
          <a:xfrm>
            <a:off x="1177158" y="2576995"/>
            <a:ext cx="10536621" cy="4517487"/>
          </a:xfrm>
        </p:spPr>
        <p:txBody>
          <a:bodyPr/>
          <a:lstStyle/>
          <a:p>
            <a:pPr algn="just"/>
            <a:r>
              <a:rPr lang="fr-FR" sz="2000" dirty="0">
                <a:latin typeface="Times New Roman" panose="02020603050405020304" pitchFamily="18" charset="0"/>
                <a:cs typeface="Times New Roman" panose="02020603050405020304" pitchFamily="18" charset="0"/>
              </a:rPr>
              <a:t>L’article 1675/7, §3, C.J. constitue le fondement suffisant pour solliciter et obtenir du tribunal du travail l’autorisation de vente d’un immeuble appartenant au médié, à tout stade de la procédure et indépendamment de l’existence d’un règlement amiable ou judiciaire (</a:t>
            </a:r>
            <a:r>
              <a:rPr lang="fr-FR" sz="2000" b="1" dirty="0" err="1">
                <a:latin typeface="Times New Roman" panose="02020603050405020304" pitchFamily="18" charset="0"/>
                <a:cs typeface="Times New Roman" panose="02020603050405020304" pitchFamily="18" charset="0"/>
              </a:rPr>
              <a:t>Cass</a:t>
            </a:r>
            <a:r>
              <a:rPr lang="fr-FR" sz="2000" b="1" dirty="0">
                <a:latin typeface="Times New Roman" panose="02020603050405020304" pitchFamily="18" charset="0"/>
                <a:cs typeface="Times New Roman" panose="02020603050405020304" pitchFamily="18" charset="0"/>
              </a:rPr>
              <a:t>. (1</a:t>
            </a:r>
            <a:r>
              <a:rPr lang="fr-FR" sz="2000" b="1" baseline="30000" dirty="0">
                <a:latin typeface="Times New Roman" panose="02020603050405020304" pitchFamily="18" charset="0"/>
                <a:cs typeface="Times New Roman" panose="02020603050405020304" pitchFamily="18" charset="0"/>
              </a:rPr>
              <a:t>re</a:t>
            </a:r>
            <a:r>
              <a:rPr lang="fr-FR" sz="2000" b="1" dirty="0">
                <a:latin typeface="Times New Roman" panose="02020603050405020304" pitchFamily="18" charset="0"/>
                <a:cs typeface="Times New Roman" panose="02020603050405020304" pitchFamily="18" charset="0"/>
              </a:rPr>
              <a:t> ch.) 17 février 2011</a:t>
            </a:r>
            <a:r>
              <a:rPr lang="fr-FR" sz="2000" dirty="0">
                <a:latin typeface="Times New Roman" panose="02020603050405020304" pitchFamily="18" charset="0"/>
                <a:cs typeface="Times New Roman" panose="02020603050405020304" pitchFamily="18" charset="0"/>
              </a:rPr>
              <a:t>, </a:t>
            </a:r>
            <a:r>
              <a:rPr lang="fr-FR" sz="2000" i="1" dirty="0">
                <a:latin typeface="Times New Roman" panose="02020603050405020304" pitchFamily="18" charset="0"/>
                <a:cs typeface="Times New Roman" panose="02020603050405020304" pitchFamily="18" charset="0"/>
              </a:rPr>
              <a:t>Pas</a:t>
            </a:r>
            <a:r>
              <a:rPr lang="fr-FR" sz="2000" dirty="0">
                <a:latin typeface="Times New Roman" panose="02020603050405020304" pitchFamily="18" charset="0"/>
                <a:cs typeface="Times New Roman" panose="02020603050405020304" pitchFamily="18" charset="0"/>
              </a:rPr>
              <a:t>., 2011, p. 566, </a:t>
            </a:r>
            <a:r>
              <a:rPr lang="fr-FR" sz="2000" dirty="0">
                <a:latin typeface="Times New Roman" panose="02020603050405020304" pitchFamily="18" charset="0"/>
                <a:cs typeface="Times New Roman" panose="02020603050405020304" pitchFamily="18" charset="0"/>
                <a:hlinkClick r:id="rId2"/>
              </a:rPr>
              <a:t>www.juportal.be</a:t>
            </a:r>
            <a:r>
              <a:rPr lang="fr-FR" sz="2000" dirty="0">
                <a:latin typeface="Times New Roman" panose="02020603050405020304" pitchFamily="18" charset="0"/>
                <a:cs typeface="Times New Roman" panose="02020603050405020304" pitchFamily="18" charset="0"/>
              </a:rPr>
              <a:t> ; </a:t>
            </a:r>
            <a:r>
              <a:rPr lang="fr-FR" sz="2000" b="1" dirty="0">
                <a:latin typeface="Times New Roman" panose="02020603050405020304" pitchFamily="18" charset="0"/>
                <a:cs typeface="Times New Roman" panose="02020603050405020304" pitchFamily="18" charset="0"/>
              </a:rPr>
              <a:t>Cass. (1</a:t>
            </a:r>
            <a:r>
              <a:rPr lang="fr-FR" sz="2000" b="1" baseline="30000" dirty="0">
                <a:latin typeface="Times New Roman" panose="02020603050405020304" pitchFamily="18" charset="0"/>
                <a:cs typeface="Times New Roman" panose="02020603050405020304" pitchFamily="18" charset="0"/>
              </a:rPr>
              <a:t>re</a:t>
            </a:r>
            <a:r>
              <a:rPr lang="fr-FR" sz="2000" b="1" dirty="0">
                <a:latin typeface="Times New Roman" panose="02020603050405020304" pitchFamily="18" charset="0"/>
                <a:cs typeface="Times New Roman" panose="02020603050405020304" pitchFamily="18" charset="0"/>
              </a:rPr>
              <a:t> ch.), 2 février 2012</a:t>
            </a:r>
            <a:r>
              <a:rPr lang="fr-FR" sz="2000" dirty="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hlinkClick r:id="rId2"/>
              </a:rPr>
              <a:t>www.juportal.be</a:t>
            </a:r>
            <a:r>
              <a:rPr lang="fr-FR" sz="2000" dirty="0">
                <a:latin typeface="Times New Roman" panose="02020603050405020304" pitchFamily="18" charset="0"/>
                <a:cs typeface="Times New Roman" panose="02020603050405020304" pitchFamily="18" charset="0"/>
              </a:rPr>
              <a:t>, </a:t>
            </a:r>
            <a:r>
              <a:rPr lang="fr-FR" sz="2000" i="1" dirty="0">
                <a:latin typeface="Times New Roman" panose="02020603050405020304" pitchFamily="18" charset="0"/>
                <a:cs typeface="Times New Roman" panose="02020603050405020304" pitchFamily="18" charset="0"/>
              </a:rPr>
              <a:t>R.A.B.G</a:t>
            </a:r>
            <a:r>
              <a:rPr lang="fr-FR" sz="2000" dirty="0">
                <a:latin typeface="Times New Roman" panose="02020603050405020304" pitchFamily="18" charset="0"/>
                <a:cs typeface="Times New Roman" panose="02020603050405020304" pitchFamily="18" charset="0"/>
              </a:rPr>
              <a:t>., 2012, p. 401). </a:t>
            </a:r>
          </a:p>
          <a:p>
            <a:endParaRPr lang="fr-FR" sz="2800" dirty="0">
              <a:latin typeface="Times New Roman" panose="02020603050405020304" pitchFamily="18" charset="0"/>
              <a:cs typeface="Times New Roman" panose="02020603050405020304" pitchFamily="18" charset="0"/>
            </a:endParaRPr>
          </a:p>
          <a:p>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5925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80FD7B-9048-4747-B27F-0E4F0E743ED9}"/>
              </a:ext>
            </a:extLst>
          </p:cNvPr>
          <p:cNvSpPr>
            <a:spLocks noGrp="1"/>
          </p:cNvSpPr>
          <p:nvPr>
            <p:ph type="title"/>
          </p:nvPr>
        </p:nvSpPr>
        <p:spPr>
          <a:xfrm>
            <a:off x="4357818" y="788276"/>
            <a:ext cx="7496437" cy="1213945"/>
          </a:xfrm>
        </p:spPr>
        <p:txBody>
          <a:bodyPr>
            <a:normAutofit/>
          </a:bodyPr>
          <a:lstStyle/>
          <a:p>
            <a:r>
              <a:rPr lang="fr-FR" sz="2800" dirty="0">
                <a:latin typeface="Times New Roman" panose="02020603050405020304" pitchFamily="18" charset="0"/>
                <a:cs typeface="Times New Roman" panose="02020603050405020304" pitchFamily="18" charset="0"/>
              </a:rPr>
              <a:t>II. La vente d’immeuble dans le cadre de la procédure en dehors de toute saisie </a:t>
            </a:r>
            <a:endParaRPr lang="fr-FR" sz="2800" dirty="0"/>
          </a:p>
        </p:txBody>
      </p:sp>
      <p:sp>
        <p:nvSpPr>
          <p:cNvPr id="3" name="Espace réservé du texte 2">
            <a:extLst>
              <a:ext uri="{FF2B5EF4-FFF2-40B4-BE49-F238E27FC236}">
                <a16:creationId xmlns:a16="http://schemas.microsoft.com/office/drawing/2014/main" id="{1911944B-DBB6-604F-8197-5A87BD0218AF}"/>
              </a:ext>
            </a:extLst>
          </p:cNvPr>
          <p:cNvSpPr>
            <a:spLocks noGrp="1"/>
          </p:cNvSpPr>
          <p:nvPr>
            <p:ph type="body" sz="quarter" idx="13"/>
          </p:nvPr>
        </p:nvSpPr>
        <p:spPr>
          <a:xfrm>
            <a:off x="1413641" y="2419339"/>
            <a:ext cx="10063656" cy="3823805"/>
          </a:xfrm>
        </p:spPr>
        <p:txBody>
          <a:bodyPr/>
          <a:lstStyle/>
          <a:p>
            <a:pPr algn="just"/>
            <a:r>
              <a:rPr lang="fr-FR" sz="2000" b="1" dirty="0">
                <a:latin typeface="Times New Roman" panose="02020603050405020304" pitchFamily="18" charset="0"/>
                <a:cs typeface="Times New Roman" panose="02020603050405020304" pitchFamily="18" charset="0"/>
              </a:rPr>
              <a:t>Modalités de désignation du notaire </a:t>
            </a:r>
            <a:r>
              <a:rPr lang="fr-FR" sz="2000" dirty="0">
                <a:latin typeface="Times New Roman" panose="02020603050405020304" pitchFamily="18" charset="0"/>
                <a:cs typeface="Times New Roman" panose="02020603050405020304" pitchFamily="18" charset="0"/>
              </a:rPr>
              <a:t>(article 1675/7, §3, et 1675/14 </a:t>
            </a:r>
            <a:r>
              <a:rPr lang="fr-FR" sz="2000" i="1" dirty="0">
                <a:latin typeface="Times New Roman" panose="02020603050405020304" pitchFamily="18" charset="0"/>
                <a:cs typeface="Times New Roman" panose="02020603050405020304" pitchFamily="18" charset="0"/>
              </a:rPr>
              <a:t>bis </a:t>
            </a:r>
            <a:r>
              <a:rPr lang="fr-FR" sz="2000" dirty="0">
                <a:latin typeface="Times New Roman" panose="02020603050405020304" pitchFamily="18" charset="0"/>
                <a:cs typeface="Times New Roman" panose="02020603050405020304" pitchFamily="18" charset="0"/>
              </a:rPr>
              <a:t>C.J.) :</a:t>
            </a:r>
          </a:p>
          <a:p>
            <a:pPr algn="just"/>
            <a:endParaRPr lang="fr-FR" sz="2000" dirty="0">
              <a:latin typeface="Times New Roman" panose="02020603050405020304" pitchFamily="18" charset="0"/>
              <a:cs typeface="Times New Roman" panose="02020603050405020304" pitchFamily="18" charset="0"/>
            </a:endParaRPr>
          </a:p>
          <a:p>
            <a:pPr marL="1066785" lvl="1" indent="-457200" algn="just">
              <a:buFontTx/>
              <a:buChar char="-"/>
            </a:pPr>
            <a:r>
              <a:rPr lang="fr-FR" sz="2000" dirty="0">
                <a:latin typeface="Times New Roman" panose="02020603050405020304" pitchFamily="18" charset="0"/>
                <a:cs typeface="Times New Roman" panose="02020603050405020304" pitchFamily="18" charset="0"/>
              </a:rPr>
              <a:t>Il est parfaitement loisible pour le médiateur de dettes de solliciter concomitamment du tribunal du travail l’autorisation de vente et la désignation du notaire ; </a:t>
            </a:r>
          </a:p>
          <a:p>
            <a:pPr marL="1066785" lvl="1" indent="-457200" algn="just">
              <a:buFontTx/>
              <a:buChar char="-"/>
            </a:pPr>
            <a:r>
              <a:rPr lang="fr-FR" sz="2000" dirty="0">
                <a:latin typeface="Times New Roman" panose="02020603050405020304" pitchFamily="18" charset="0"/>
                <a:cs typeface="Times New Roman" panose="02020603050405020304" pitchFamily="18" charset="0"/>
              </a:rPr>
              <a:t>Aucun détour par le juge des saisies n’est nécessaire ; </a:t>
            </a:r>
          </a:p>
          <a:p>
            <a:pPr marL="1066785" lvl="1" indent="-457200" algn="just">
              <a:buFontTx/>
              <a:buChar char="-"/>
            </a:pPr>
            <a:r>
              <a:rPr lang="fr-FR" sz="2000" dirty="0">
                <a:latin typeface="Times New Roman" panose="02020603050405020304" pitchFamily="18" charset="0"/>
                <a:cs typeface="Times New Roman" panose="02020603050405020304" pitchFamily="18" charset="0"/>
              </a:rPr>
              <a:t>Une fois la vente ordonnée et le notaire commis pour ce faire, l’obstruction du médié peut être surmontée par le fait que le notaire puise ses pouvoirs dans la décision du tribunal du travail, couplé au renvoi aux règles de l’exécution forcée fait par l’article 1675/14 </a:t>
            </a:r>
            <a:r>
              <a:rPr lang="fr-FR" sz="2000" i="1" dirty="0">
                <a:latin typeface="Times New Roman" panose="02020603050405020304" pitchFamily="18" charset="0"/>
                <a:cs typeface="Times New Roman" panose="02020603050405020304" pitchFamily="18" charset="0"/>
              </a:rPr>
              <a:t>bis</a:t>
            </a:r>
            <a:r>
              <a:rPr lang="fr-FR" sz="2000" dirty="0">
                <a:latin typeface="Times New Roman" panose="02020603050405020304" pitchFamily="18" charset="0"/>
                <a:cs typeface="Times New Roman" panose="02020603050405020304" pitchFamily="18" charset="0"/>
              </a:rPr>
              <a:t> du C.J. </a:t>
            </a:r>
          </a:p>
          <a:p>
            <a:pPr marL="457200" indent="-457200">
              <a:buFontTx/>
              <a:buChar char="-"/>
            </a:pPr>
            <a:endParaRPr lang="fr-FR" sz="2000" dirty="0"/>
          </a:p>
          <a:p>
            <a:endParaRPr lang="fr-FR" dirty="0"/>
          </a:p>
          <a:p>
            <a:endParaRPr lang="fr-FR" dirty="0"/>
          </a:p>
          <a:p>
            <a:endParaRPr lang="fr-FR" dirty="0"/>
          </a:p>
        </p:txBody>
      </p:sp>
    </p:spTree>
    <p:extLst>
      <p:ext uri="{BB962C8B-B14F-4D97-AF65-F5344CB8AC3E}">
        <p14:creationId xmlns:p14="http://schemas.microsoft.com/office/powerpoint/2010/main" val="1066544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F11601-C9F7-DF44-8254-E7F07202EB13}"/>
              </a:ext>
            </a:extLst>
          </p:cNvPr>
          <p:cNvSpPr>
            <a:spLocks noGrp="1"/>
          </p:cNvSpPr>
          <p:nvPr>
            <p:ph type="title"/>
          </p:nvPr>
        </p:nvSpPr>
        <p:spPr>
          <a:xfrm>
            <a:off x="4695563" y="776790"/>
            <a:ext cx="7496437" cy="756465"/>
          </a:xfrm>
        </p:spPr>
        <p:txBody>
          <a:bodyPr>
            <a:noAutofit/>
          </a:bodyPr>
          <a:lstStyle/>
          <a:p>
            <a:r>
              <a:rPr lang="fr-FR" sz="2800" dirty="0">
                <a:latin typeface="Times New Roman" panose="02020603050405020304" pitchFamily="18" charset="0"/>
                <a:cs typeface="Times New Roman" panose="02020603050405020304" pitchFamily="18" charset="0"/>
              </a:rPr>
              <a:t>II. La vente d’immeuble dans le cadre de la procédure en dehors de toute saisie </a:t>
            </a:r>
            <a:endParaRPr lang="fr-FR" sz="2800" dirty="0"/>
          </a:p>
        </p:txBody>
      </p:sp>
      <p:sp>
        <p:nvSpPr>
          <p:cNvPr id="3" name="Espace réservé du texte 2">
            <a:extLst>
              <a:ext uri="{FF2B5EF4-FFF2-40B4-BE49-F238E27FC236}">
                <a16:creationId xmlns:a16="http://schemas.microsoft.com/office/drawing/2014/main" id="{93FDC27A-FBFF-5345-925D-7871E24E2C53}"/>
              </a:ext>
            </a:extLst>
          </p:cNvPr>
          <p:cNvSpPr>
            <a:spLocks noGrp="1"/>
          </p:cNvSpPr>
          <p:nvPr>
            <p:ph type="body" sz="quarter" idx="13"/>
          </p:nvPr>
        </p:nvSpPr>
        <p:spPr>
          <a:xfrm>
            <a:off x="609599" y="1307879"/>
            <a:ext cx="11582401" cy="5218771"/>
          </a:xfrm>
        </p:spPr>
        <p:txBody>
          <a:bodyPr/>
          <a:lstStyle/>
          <a:p>
            <a:endParaRPr lang="fr-FR" sz="2000" b="1" dirty="0">
              <a:latin typeface="Times New Roman" panose="02020603050405020304" pitchFamily="18" charset="0"/>
              <a:cs typeface="Times New Roman" panose="02020603050405020304" pitchFamily="18" charset="0"/>
            </a:endParaRPr>
          </a:p>
          <a:p>
            <a:endParaRPr lang="fr-FR" sz="2000" b="1" dirty="0">
              <a:latin typeface="Times New Roman" panose="02020603050405020304" pitchFamily="18" charset="0"/>
              <a:cs typeface="Times New Roman" panose="02020603050405020304" pitchFamily="18" charset="0"/>
            </a:endParaRPr>
          </a:p>
          <a:p>
            <a:endParaRPr lang="fr-FR" sz="2000" b="1" dirty="0">
              <a:latin typeface="Times New Roman" panose="02020603050405020304" pitchFamily="18" charset="0"/>
              <a:cs typeface="Times New Roman" panose="02020603050405020304" pitchFamily="18" charset="0"/>
            </a:endParaRPr>
          </a:p>
          <a:p>
            <a:pPr algn="just"/>
            <a:r>
              <a:rPr lang="fr-FR" sz="2000" b="1" dirty="0">
                <a:latin typeface="Times New Roman" panose="02020603050405020304" pitchFamily="18" charset="0"/>
                <a:cs typeface="Times New Roman" panose="02020603050405020304" pitchFamily="18" charset="0"/>
              </a:rPr>
              <a:t>Ordre allégé : </a:t>
            </a:r>
          </a:p>
          <a:p>
            <a:pPr algn="just"/>
            <a:r>
              <a:rPr lang="fr-FR" sz="2000" dirty="0">
                <a:latin typeface="Times New Roman" panose="02020603050405020304" pitchFamily="18" charset="0"/>
                <a:cs typeface="Times New Roman" panose="02020603050405020304" pitchFamily="18" charset="0"/>
              </a:rPr>
              <a:t>L’ordre consécutif à une vente intervenant dans le cadre d’une procédure collective d’insolvabilité (dont le règlement collectif de dettes) a pour effet de coordonner la mission du notaire et celle du médiateur de dettes. </a:t>
            </a:r>
          </a:p>
          <a:p>
            <a:pPr marL="342900" indent="-342900" algn="just">
              <a:buFontTx/>
              <a:buChar char="-"/>
            </a:pPr>
            <a:r>
              <a:rPr lang="fr-FR" sz="2000" dirty="0">
                <a:latin typeface="Times New Roman" panose="02020603050405020304" pitchFamily="18" charset="0"/>
                <a:cs typeface="Times New Roman" panose="02020603050405020304" pitchFamily="18" charset="0"/>
              </a:rPr>
              <a:t>L’article 1639, alinéa 2, C.J., </a:t>
            </a:r>
            <a:r>
              <a:rPr lang="fr-FR" sz="2000">
                <a:latin typeface="Times New Roman" panose="02020603050405020304" pitchFamily="18" charset="0"/>
                <a:cs typeface="Times New Roman" panose="02020603050405020304" pitchFamily="18" charset="0"/>
              </a:rPr>
              <a:t>tel que modifié </a:t>
            </a:r>
            <a:r>
              <a:rPr lang="fr-FR" sz="2000" dirty="0">
                <a:latin typeface="Times New Roman" panose="02020603050405020304" pitchFamily="18" charset="0"/>
                <a:cs typeface="Times New Roman" panose="02020603050405020304" pitchFamily="18" charset="0"/>
              </a:rPr>
              <a:t>par la loi du 19 décembre 2023, dispose : </a:t>
            </a:r>
          </a:p>
          <a:p>
            <a:pPr lvl="1" algn="just"/>
            <a:r>
              <a:rPr lang="fr-FR" sz="1800" dirty="0">
                <a:latin typeface="Times New Roman" panose="02020603050405020304" pitchFamily="18" charset="0"/>
                <a:cs typeface="Times New Roman" panose="02020603050405020304" pitchFamily="18" charset="0"/>
              </a:rPr>
              <a:t>« </a:t>
            </a:r>
            <a:r>
              <a:rPr lang="fr-FR" sz="1800" i="1" dirty="0">
                <a:effectLst/>
                <a:latin typeface="Times New Roman" panose="02020603050405020304" pitchFamily="18" charset="0"/>
                <a:ea typeface="Times New Roman" panose="02020603050405020304" pitchFamily="18" charset="0"/>
              </a:rPr>
              <a:t>l’ordre ouvert ensuite d’une vente de l’immeuble appartenant </a:t>
            </a:r>
            <a:r>
              <a:rPr lang="fr-FR" sz="1800" b="1" i="1" dirty="0">
                <a:effectLst/>
                <a:latin typeface="Times New Roman" panose="02020603050405020304" pitchFamily="18" charset="0"/>
                <a:ea typeface="Times New Roman" panose="02020603050405020304" pitchFamily="18" charset="0"/>
              </a:rPr>
              <a:t>à un débiteur admis au règlement collectif de dettes</a:t>
            </a:r>
            <a:r>
              <a:rPr lang="fr-FR" sz="1800" i="1" dirty="0">
                <a:effectLst/>
                <a:latin typeface="Times New Roman" panose="02020603050405020304" pitchFamily="18" charset="0"/>
                <a:ea typeface="Times New Roman" panose="02020603050405020304" pitchFamily="18" charset="0"/>
              </a:rPr>
              <a:t>, un failli, un débiteur en réorganisation judiciaire par transfert sous autorité de justice, une personne morale en liquidation qui a obtenu le bénéfice de la purge ou une succession vacante ou acceptée sous bénéfice d’inventaire se limite, sous réserve d’autres modalités, </a:t>
            </a:r>
            <a:r>
              <a:rPr lang="fr-FR" sz="1800" b="1" i="1" dirty="0">
                <a:effectLst/>
                <a:latin typeface="Times New Roman" panose="02020603050405020304" pitchFamily="18" charset="0"/>
                <a:ea typeface="Times New Roman" panose="02020603050405020304" pitchFamily="18" charset="0"/>
              </a:rPr>
              <a:t>au paiement des créanciers hypothécaires inscrits, des créanciers privilégiés spéciaux et, le cas échéant, des créanciers enregistrés au Registre des gages</a:t>
            </a:r>
            <a:r>
              <a:rPr lang="fr-FR" sz="1800" i="1" dirty="0">
                <a:effectLst/>
                <a:latin typeface="Times New Roman" panose="02020603050405020304" pitchFamily="18" charset="0"/>
                <a:ea typeface="Times New Roman" panose="02020603050405020304" pitchFamily="18" charset="0"/>
              </a:rPr>
              <a:t>. Les fonds revenant au créancier ayant fait mention en marge d’une action intentée sur la base de l’article 5.243 du Code civil, sont versés sur un compte rubriqué en attendant une décision exécutoire ou un accord entre les parties. Après règlement desdits créanciers, l’officier ministériel instrumentant verse, au besoin, le solde du prix de vente et ses accessoires au mandataire de justice ou à l’héritier bénéficiaire. Ce versement est libératoire tout comme l’est le versement fait par l’adjudicataire conformément à l’article 1641 ».</a:t>
            </a:r>
            <a:endParaRPr lang="fr-FR" sz="1800" dirty="0">
              <a:latin typeface="Times New Roman" panose="02020603050405020304" pitchFamily="18" charset="0"/>
              <a:cs typeface="Times New Roman" panose="02020603050405020304" pitchFamily="18" charset="0"/>
            </a:endParaRPr>
          </a:p>
          <a:p>
            <a:pPr marL="457200" indent="-457200">
              <a:buFontTx/>
              <a:buChar char="-"/>
            </a:pP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4713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253A03-24A4-314E-B46C-5288D11CD4AA}"/>
              </a:ext>
            </a:extLst>
          </p:cNvPr>
          <p:cNvSpPr>
            <a:spLocks noGrp="1"/>
          </p:cNvSpPr>
          <p:nvPr>
            <p:ph type="title"/>
          </p:nvPr>
        </p:nvSpPr>
        <p:spPr>
          <a:xfrm>
            <a:off x="4695563" y="1131575"/>
            <a:ext cx="7496437" cy="756465"/>
          </a:xfrm>
        </p:spPr>
        <p:txBody>
          <a:bodyPr>
            <a:noAutofit/>
          </a:bodyPr>
          <a:lstStyle/>
          <a:p>
            <a:r>
              <a:rPr lang="fr-FR" sz="2800" dirty="0">
                <a:latin typeface="Times New Roman" panose="02020603050405020304" pitchFamily="18" charset="0"/>
                <a:cs typeface="Times New Roman" panose="02020603050405020304" pitchFamily="18" charset="0"/>
              </a:rPr>
              <a:t>II. La vente d’immeuble dans le cadre de la procédure en dehors de toute saisie </a:t>
            </a:r>
            <a:endParaRPr lang="fr-FR" sz="2800" dirty="0"/>
          </a:p>
        </p:txBody>
      </p:sp>
      <p:sp>
        <p:nvSpPr>
          <p:cNvPr id="3" name="Espace réservé du texte 2">
            <a:extLst>
              <a:ext uri="{FF2B5EF4-FFF2-40B4-BE49-F238E27FC236}">
                <a16:creationId xmlns:a16="http://schemas.microsoft.com/office/drawing/2014/main" id="{73317DA9-38A6-F040-BA20-2A82B9C2AF48}"/>
              </a:ext>
            </a:extLst>
          </p:cNvPr>
          <p:cNvSpPr>
            <a:spLocks noGrp="1"/>
          </p:cNvSpPr>
          <p:nvPr>
            <p:ph type="body" sz="quarter" idx="13"/>
          </p:nvPr>
        </p:nvSpPr>
        <p:spPr>
          <a:xfrm>
            <a:off x="1605134" y="2386000"/>
            <a:ext cx="10014436" cy="3340425"/>
          </a:xfrm>
        </p:spPr>
        <p:txBody>
          <a:bodyPr/>
          <a:lstStyle/>
          <a:p>
            <a:pPr algn="just"/>
            <a:r>
              <a:rPr lang="fr-FR" sz="2000" dirty="0">
                <a:latin typeface="Times New Roman" panose="02020603050405020304" pitchFamily="18" charset="0"/>
                <a:cs typeface="Times New Roman" panose="02020603050405020304" pitchFamily="18" charset="0"/>
              </a:rPr>
              <a:t>Le notaire paye ainsi les créanciers hypothécaires, privilégiés spéciaux, gagistes et réservataires (en cas d’immobilisation), le solde étant reversé au médiateur de dettes. Le versement réalisé par le notaire est libératoire. </a:t>
            </a:r>
          </a:p>
          <a:p>
            <a:pPr algn="just"/>
            <a:r>
              <a:rPr lang="fr-FR" sz="2000" dirty="0">
                <a:latin typeface="Times New Roman" panose="02020603050405020304" pitchFamily="18" charset="0"/>
                <a:cs typeface="Times New Roman" panose="02020603050405020304" pitchFamily="18" charset="0"/>
              </a:rPr>
              <a:t>Attention aux confusions sémantiques : il s’agit d’un allègement sur </a:t>
            </a:r>
            <a:r>
              <a:rPr lang="fr-FR" sz="2000" b="1" dirty="0">
                <a:latin typeface="Times New Roman" panose="02020603050405020304" pitchFamily="18" charset="0"/>
                <a:cs typeface="Times New Roman" panose="02020603050405020304" pitchFamily="18" charset="0"/>
              </a:rPr>
              <a:t>le fond </a:t>
            </a:r>
            <a:r>
              <a:rPr lang="fr-FR" sz="2000" dirty="0">
                <a:latin typeface="Times New Roman" panose="02020603050405020304" pitchFamily="18" charset="0"/>
                <a:cs typeface="Times New Roman" panose="02020603050405020304" pitchFamily="18" charset="0"/>
              </a:rPr>
              <a:t>(structure et teneur de la répartition) et non relativement à la </a:t>
            </a:r>
            <a:r>
              <a:rPr lang="fr-FR" sz="2000" b="1" dirty="0">
                <a:latin typeface="Times New Roman" panose="02020603050405020304" pitchFamily="18" charset="0"/>
                <a:cs typeface="Times New Roman" panose="02020603050405020304" pitchFamily="18" charset="0"/>
              </a:rPr>
              <a:t>procédure</a:t>
            </a:r>
            <a:r>
              <a:rPr lang="fr-FR" sz="2000" dirty="0">
                <a:latin typeface="Times New Roman" panose="02020603050405020304" pitchFamily="18" charset="0"/>
                <a:cs typeface="Times New Roman" panose="02020603050405020304" pitchFamily="18" charset="0"/>
              </a:rPr>
              <a:t>, à moins que soit acquis l’accord préalable de TOUTES les parties prenantes; </a:t>
            </a:r>
            <a:r>
              <a:rPr lang="fr-FR" sz="2000" dirty="0" err="1">
                <a:latin typeface="Times New Roman" panose="02020603050405020304" pitchFamily="18" charset="0"/>
                <a:cs typeface="Times New Roman" panose="02020603050405020304" pitchFamily="18" charset="0"/>
              </a:rPr>
              <a:t>voy</a:t>
            </a:r>
            <a:r>
              <a:rPr lang="fr-FR" sz="2000" dirty="0">
                <a:latin typeface="Times New Roman" panose="02020603050405020304" pitchFamily="18" charset="0"/>
                <a:cs typeface="Times New Roman" panose="02020603050405020304" pitchFamily="18" charset="0"/>
              </a:rPr>
              <a:t>. G. de LEVAL, </a:t>
            </a:r>
            <a:r>
              <a:rPr lang="fr-FR" sz="2000" i="1" dirty="0">
                <a:latin typeface="Times New Roman" panose="02020603050405020304" pitchFamily="18" charset="0"/>
                <a:cs typeface="Times New Roman" panose="02020603050405020304" pitchFamily="18" charset="0"/>
              </a:rPr>
              <a:t>L’ordre</a:t>
            </a:r>
            <a:r>
              <a:rPr lang="fr-FR" sz="2000" dirty="0">
                <a:latin typeface="Times New Roman" panose="02020603050405020304" pitchFamily="18" charset="0"/>
                <a:cs typeface="Times New Roman" panose="02020603050405020304" pitchFamily="18" charset="0"/>
              </a:rPr>
              <a:t>, Rep. Not., Larcier, 2020, n° 20-1, note 94, qui évoque la possibilité de contredits).</a:t>
            </a:r>
          </a:p>
          <a:p>
            <a:pPr algn="just"/>
            <a:r>
              <a:rPr lang="fr-FR" sz="2000" dirty="0">
                <a:latin typeface="Times New Roman" panose="02020603050405020304" pitchFamily="18" charset="0"/>
                <a:cs typeface="Times New Roman" panose="02020603050405020304" pitchFamily="18" charset="0"/>
              </a:rPr>
              <a:t>Pour une formule d’ordre allégé </a:t>
            </a:r>
            <a:r>
              <a:rPr lang="fr-FR" sz="2000" dirty="0" err="1">
                <a:latin typeface="Times New Roman" panose="02020603050405020304" pitchFamily="18" charset="0"/>
                <a:cs typeface="Times New Roman" panose="02020603050405020304" pitchFamily="18" charset="0"/>
              </a:rPr>
              <a:t>voy</a:t>
            </a:r>
            <a:r>
              <a:rPr lang="fr-FR" sz="2000" dirty="0">
                <a:latin typeface="Times New Roman" panose="02020603050405020304" pitchFamily="18" charset="0"/>
                <a:cs typeface="Times New Roman" panose="02020603050405020304" pitchFamily="18" charset="0"/>
              </a:rPr>
              <a:t>. G. de LEVAL, </a:t>
            </a:r>
            <a:r>
              <a:rPr lang="fr-FR" sz="2000" i="1" dirty="0">
                <a:latin typeface="Times New Roman" panose="02020603050405020304" pitchFamily="18" charset="0"/>
                <a:cs typeface="Times New Roman" panose="02020603050405020304" pitchFamily="18" charset="0"/>
              </a:rPr>
              <a:t>L’ordre – Formulaire</a:t>
            </a:r>
            <a:r>
              <a:rPr lang="fr-FR" sz="2000" dirty="0">
                <a:latin typeface="Times New Roman" panose="02020603050405020304" pitchFamily="18" charset="0"/>
                <a:cs typeface="Times New Roman" panose="02020603050405020304" pitchFamily="18" charset="0"/>
              </a:rPr>
              <a:t>, in Rep. Not., Larcier, 2020 (formule n° 4).</a:t>
            </a:r>
          </a:p>
          <a:p>
            <a:endParaRPr lang="fr-FR" sz="2000" dirty="0">
              <a:latin typeface="Times New Roman" panose="02020603050405020304" pitchFamily="18" charset="0"/>
              <a:cs typeface="Times New Roman" panose="02020603050405020304" pitchFamily="18" charset="0"/>
            </a:endParaRPr>
          </a:p>
          <a:p>
            <a:endParaRPr lang="fr-FR" sz="2000" dirty="0">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616924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5FBCB4-8ADE-8C4D-9727-52F9E6F88068}"/>
              </a:ext>
            </a:extLst>
          </p:cNvPr>
          <p:cNvSpPr>
            <a:spLocks noGrp="1"/>
          </p:cNvSpPr>
          <p:nvPr>
            <p:ph type="title"/>
          </p:nvPr>
        </p:nvSpPr>
        <p:spPr>
          <a:xfrm>
            <a:off x="4695563" y="867467"/>
            <a:ext cx="7496437" cy="756465"/>
          </a:xfrm>
        </p:spPr>
        <p:txBody>
          <a:bodyPr>
            <a:noAutofit/>
          </a:bodyPr>
          <a:lstStyle/>
          <a:p>
            <a:r>
              <a:rPr lang="fr-FR" sz="2800" dirty="0">
                <a:latin typeface="Times New Roman" panose="02020603050405020304" pitchFamily="18" charset="0"/>
                <a:cs typeface="Times New Roman" panose="02020603050405020304" pitchFamily="18" charset="0"/>
              </a:rPr>
              <a:t>II. La vente d’immeuble dans le cadre de la procédure en dehors de toute saisie </a:t>
            </a:r>
            <a:endParaRPr lang="fr-FR" sz="2800" dirty="0"/>
          </a:p>
        </p:txBody>
      </p:sp>
      <p:sp>
        <p:nvSpPr>
          <p:cNvPr id="3" name="Espace réservé du texte 2">
            <a:extLst>
              <a:ext uri="{FF2B5EF4-FFF2-40B4-BE49-F238E27FC236}">
                <a16:creationId xmlns:a16="http://schemas.microsoft.com/office/drawing/2014/main" id="{E819D362-C0D7-2749-9DEE-B0E64960F8A4}"/>
              </a:ext>
            </a:extLst>
          </p:cNvPr>
          <p:cNvSpPr>
            <a:spLocks noGrp="1"/>
          </p:cNvSpPr>
          <p:nvPr>
            <p:ph type="body" sz="quarter" idx="13"/>
          </p:nvPr>
        </p:nvSpPr>
        <p:spPr>
          <a:xfrm>
            <a:off x="1544985" y="2465042"/>
            <a:ext cx="10052283" cy="4392958"/>
          </a:xfrm>
        </p:spPr>
        <p:txBody>
          <a:bodyPr/>
          <a:lstStyle/>
          <a:p>
            <a:pPr algn="just"/>
            <a:r>
              <a:rPr lang="fr-FR" sz="2000" dirty="0">
                <a:latin typeface="Times New Roman" panose="02020603050405020304" pitchFamily="18" charset="0"/>
                <a:cs typeface="Times New Roman" panose="02020603050405020304" pitchFamily="18" charset="0"/>
              </a:rPr>
              <a:t>En cas de vente </a:t>
            </a:r>
            <a:r>
              <a:rPr lang="fr-FR" sz="2000" b="1" dirty="0">
                <a:latin typeface="Times New Roman" panose="02020603050405020304" pitchFamily="18" charset="0"/>
                <a:cs typeface="Times New Roman" panose="02020603050405020304" pitchFamily="18" charset="0"/>
              </a:rPr>
              <a:t>d’un bien indivis impliquant une personne en règlement collectif de dettes</a:t>
            </a:r>
            <a:r>
              <a:rPr lang="fr-FR" sz="2000" dirty="0">
                <a:latin typeface="Times New Roman" panose="02020603050405020304" pitchFamily="18" charset="0"/>
                <a:cs typeface="Times New Roman" panose="02020603050405020304" pitchFamily="18" charset="0"/>
              </a:rPr>
              <a:t>, le nouvel article 1639/1, C.J. stipule : </a:t>
            </a:r>
          </a:p>
          <a:p>
            <a:pPr algn="just"/>
            <a:r>
              <a:rPr lang="fr-FR" sz="1800" dirty="0">
                <a:effectLst/>
                <a:latin typeface="Times New Roman" panose="02020603050405020304" pitchFamily="18" charset="0"/>
                <a:ea typeface="Times New Roman" panose="02020603050405020304" pitchFamily="18" charset="0"/>
              </a:rPr>
              <a:t>« </a:t>
            </a:r>
            <a:r>
              <a:rPr lang="fr-FR" sz="1800" i="1" dirty="0">
                <a:effectLst/>
                <a:latin typeface="Times New Roman" panose="02020603050405020304" pitchFamily="18" charset="0"/>
                <a:ea typeface="Times New Roman" panose="02020603050405020304" pitchFamily="18" charset="0"/>
              </a:rPr>
              <a:t>Si l'une des ventes mentionnées à l'article 1326 concerne un immeuble indivis, un ordre par copropriétaire doit être établi en procédant comme suit : (…) </a:t>
            </a:r>
          </a:p>
          <a:p>
            <a:pPr algn="just">
              <a:lnSpc>
                <a:spcPct val="107000"/>
              </a:lnSpc>
              <a:spcAft>
                <a:spcPts val="800"/>
              </a:spcAft>
            </a:pPr>
            <a:r>
              <a:rPr lang="fr-BE" sz="1800" i="1" kern="100" dirty="0">
                <a:effectLst/>
                <a:latin typeface="Times New Roman" panose="02020603050405020304" pitchFamily="18" charset="0"/>
                <a:ea typeface="Calibri" panose="020F0502020204030204" pitchFamily="34" charset="0"/>
                <a:cs typeface="Times New Roman" panose="02020603050405020304" pitchFamily="18" charset="0"/>
              </a:rPr>
              <a:t>1° </a:t>
            </a:r>
            <a:r>
              <a:rPr lang="fr-BE" sz="1800" i="1" u="sng" kern="100" dirty="0">
                <a:effectLst/>
                <a:latin typeface="Times New Roman" panose="02020603050405020304" pitchFamily="18" charset="0"/>
                <a:ea typeface="Calibri" panose="020F0502020204030204" pitchFamily="34" charset="0"/>
                <a:cs typeface="Times New Roman" panose="02020603050405020304" pitchFamily="18" charset="0"/>
              </a:rPr>
              <a:t>Un ordre complet</a:t>
            </a:r>
            <a:r>
              <a:rPr lang="fr-BE" sz="1800" i="1" kern="100" dirty="0">
                <a:effectLst/>
                <a:latin typeface="Times New Roman" panose="02020603050405020304" pitchFamily="18" charset="0"/>
                <a:ea typeface="Calibri" panose="020F0502020204030204" pitchFamily="34" charset="0"/>
                <a:cs typeface="Times New Roman" panose="02020603050405020304" pitchFamily="18" charset="0"/>
              </a:rPr>
              <a:t> pour la part revenant à un saisi, un mineur, un présumé absent, une personne protégée qui, en vertu de l’article 492/1 de l’ancien Code civil, a été déclarée incapable d’aliéner des immeubles ou aux parties dans le cadre d’une liquidation-partage judiciaire ;</a:t>
            </a:r>
            <a:endParaRPr lang="fr-BE"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fr-BE" sz="1800" i="1" kern="100" dirty="0">
                <a:effectLst/>
                <a:latin typeface="Times New Roman" panose="02020603050405020304" pitchFamily="18" charset="0"/>
                <a:ea typeface="Calibri" panose="020F0502020204030204" pitchFamily="34" charset="0"/>
                <a:cs typeface="Times New Roman" panose="02020603050405020304" pitchFamily="18" charset="0"/>
              </a:rPr>
              <a:t>2° </a:t>
            </a:r>
            <a:r>
              <a:rPr lang="fr-BE" sz="1800" i="1" u="sng" kern="100" dirty="0">
                <a:effectLst/>
                <a:latin typeface="Times New Roman" panose="02020603050405020304" pitchFamily="18" charset="0"/>
                <a:ea typeface="Calibri" panose="020F0502020204030204" pitchFamily="34" charset="0"/>
                <a:cs typeface="Times New Roman" panose="02020603050405020304" pitchFamily="18" charset="0"/>
              </a:rPr>
              <a:t>Un ordre allégé</a:t>
            </a:r>
            <a:r>
              <a:rPr lang="fr-BE" sz="1800" i="1" kern="100" dirty="0">
                <a:effectLst/>
                <a:latin typeface="Times New Roman" panose="02020603050405020304" pitchFamily="18" charset="0"/>
                <a:ea typeface="Calibri" panose="020F0502020204030204" pitchFamily="34" charset="0"/>
                <a:cs typeface="Times New Roman" panose="02020603050405020304" pitchFamily="18" charset="0"/>
              </a:rPr>
              <a:t> tel que prévu à l’article 1639, alinéa 2, pour la part revenant à un débiteur admis au règlement collectif de dettes, un failli, un débiteur en réorganisation judiciaire par transfert sous autorité de justice, une personne morale en liquidation qui a obtenu le bénéfice de la purge, une succession vacante ou une succession sous bénéfice d’inventaire. </a:t>
            </a:r>
            <a:endParaRPr lang="fr-BE" sz="1100" dirty="0">
              <a:latin typeface="Times New Roman" panose="02020603050405020304" pitchFamily="18" charset="0"/>
              <a:cs typeface="Times New Roman" panose="02020603050405020304" pitchFamily="18" charset="0"/>
            </a:endParaRPr>
          </a:p>
          <a:p>
            <a:endParaRPr lang="fr-FR" sz="2000" dirty="0">
              <a:latin typeface="Times New Roman" panose="02020603050405020304" pitchFamily="18" charset="0"/>
              <a:cs typeface="Times New Roman" panose="02020603050405020304" pitchFamily="18" charset="0"/>
            </a:endParaRPr>
          </a:p>
          <a:p>
            <a:endParaRPr lang="fr-FR" sz="2000" dirty="0">
              <a:latin typeface="Times New Roman" panose="02020603050405020304" pitchFamily="18" charset="0"/>
              <a:cs typeface="Times New Roman" panose="02020603050405020304" pitchFamily="18" charset="0"/>
            </a:endParaRPr>
          </a:p>
          <a:p>
            <a:endParaRPr lang="fr-FR" sz="2000" dirty="0">
              <a:latin typeface="Times New Roman" panose="02020603050405020304" pitchFamily="18" charset="0"/>
              <a:cs typeface="Times New Roman" panose="02020603050405020304" pitchFamily="18" charset="0"/>
            </a:endParaRPr>
          </a:p>
          <a:p>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298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9FEB97-B566-F640-8752-2ABDA8B9CFFE}"/>
              </a:ext>
            </a:extLst>
          </p:cNvPr>
          <p:cNvSpPr>
            <a:spLocks noGrp="1"/>
          </p:cNvSpPr>
          <p:nvPr>
            <p:ph type="title"/>
          </p:nvPr>
        </p:nvSpPr>
        <p:spPr>
          <a:xfrm>
            <a:off x="4661210" y="967984"/>
            <a:ext cx="7496437" cy="756465"/>
          </a:xfrm>
        </p:spPr>
        <p:txBody>
          <a:bodyPr>
            <a:noAutofit/>
          </a:bodyPr>
          <a:lstStyle/>
          <a:p>
            <a:r>
              <a:rPr lang="fr-FR" sz="2800" dirty="0">
                <a:latin typeface="Times New Roman" panose="02020603050405020304" pitchFamily="18" charset="0"/>
                <a:cs typeface="Times New Roman" panose="02020603050405020304" pitchFamily="18" charset="0"/>
              </a:rPr>
              <a:t>II. La vente d’immeuble dans le cadre de la procédure en dehors de toute saisie </a:t>
            </a:r>
            <a:endParaRPr lang="fr-FR" sz="2800" dirty="0"/>
          </a:p>
        </p:txBody>
      </p:sp>
      <p:sp>
        <p:nvSpPr>
          <p:cNvPr id="3" name="Espace réservé du texte 2">
            <a:extLst>
              <a:ext uri="{FF2B5EF4-FFF2-40B4-BE49-F238E27FC236}">
                <a16:creationId xmlns:a16="http://schemas.microsoft.com/office/drawing/2014/main" id="{EFE2ACEA-7437-494B-9B39-FDF8E52E3D28}"/>
              </a:ext>
            </a:extLst>
          </p:cNvPr>
          <p:cNvSpPr>
            <a:spLocks noGrp="1"/>
          </p:cNvSpPr>
          <p:nvPr>
            <p:ph type="body" sz="quarter" idx="13"/>
          </p:nvPr>
        </p:nvSpPr>
        <p:spPr>
          <a:xfrm>
            <a:off x="1144858" y="2542772"/>
            <a:ext cx="9950605" cy="3969539"/>
          </a:xfrm>
        </p:spPr>
        <p:txBody>
          <a:bodyPr/>
          <a:lstStyle/>
          <a:p>
            <a:pPr algn="just"/>
            <a:r>
              <a:rPr lang="fr-BE" sz="1800" i="1" kern="100" dirty="0">
                <a:effectLst/>
                <a:latin typeface="Times New Roman" panose="02020603050405020304" pitchFamily="18" charset="0"/>
                <a:ea typeface="Calibri" panose="020F0502020204030204" pitchFamily="34" charset="0"/>
                <a:cs typeface="Times New Roman" panose="02020603050405020304" pitchFamily="18" charset="0"/>
              </a:rPr>
              <a:t>3° </a:t>
            </a:r>
            <a:r>
              <a:rPr lang="fr-BE" sz="1800" i="1" u="sng" kern="100" dirty="0">
                <a:effectLst/>
                <a:latin typeface="Times New Roman" panose="02020603050405020304" pitchFamily="18" charset="0"/>
                <a:ea typeface="Calibri" panose="020F0502020204030204" pitchFamily="34" charset="0"/>
                <a:cs typeface="Times New Roman" panose="02020603050405020304" pitchFamily="18" charset="0"/>
              </a:rPr>
              <a:t>Un ordre semi-allégé</a:t>
            </a:r>
            <a:r>
              <a:rPr lang="fr-BE" sz="1800" i="1" kern="100" dirty="0">
                <a:effectLst/>
                <a:latin typeface="Times New Roman" panose="02020603050405020304" pitchFamily="18" charset="0"/>
                <a:ea typeface="Calibri" panose="020F0502020204030204" pitchFamily="34" charset="0"/>
                <a:cs typeface="Times New Roman" panose="02020603050405020304" pitchFamily="18" charset="0"/>
              </a:rPr>
              <a:t> pour la part revenant à un copropriétaire non mentionné aux 1° et 2°. Cet ordre se limite au paiement des créanciers hypothécaires inscrits, des créanciers privilégiés spéciaux et, le cas échéant, des créanciers enregistrés au Registre des gages ainsi qu’au paiement des créanciers fiscaux ou sociaux qui ont envoyé une notification à temps. Les fonds revenant au créancier ayant fait mention en marge d’une action intentée sur la base de l’article 5.243 du Code civil, sont versés sur un compte rubriqué en attendant une décision exécutoire ou un accord des parties</a:t>
            </a:r>
            <a:r>
              <a:rPr lang="fr-BE"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BE" sz="1800" kern="100"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fr-BE" sz="1800" dirty="0">
                <a:latin typeface="Times New Roman" panose="02020603050405020304" pitchFamily="18" charset="0"/>
                <a:ea typeface="Times New Roman" panose="02020603050405020304" pitchFamily="18" charset="0"/>
              </a:rPr>
              <a:t>Il en résulte que le notaire doit établir </a:t>
            </a:r>
            <a:r>
              <a:rPr lang="fr-BE" sz="1800" u="sng" dirty="0">
                <a:latin typeface="Times New Roman" panose="02020603050405020304" pitchFamily="18" charset="0"/>
                <a:ea typeface="Times New Roman" panose="02020603050405020304" pitchFamily="18" charset="0"/>
              </a:rPr>
              <a:t>autant d’ordres qu’il y a de copropriétaires</a:t>
            </a:r>
            <a:r>
              <a:rPr lang="fr-BE" sz="1800" dirty="0">
                <a:latin typeface="Times New Roman" panose="02020603050405020304" pitchFamily="18" charset="0"/>
                <a:ea typeface="Times New Roman" panose="02020603050405020304" pitchFamily="18" charset="0"/>
              </a:rPr>
              <a:t>. Cet ordre peut être complet, allégé ou semi allégé, en fonction de la qualité du copropriétaire concerné.</a:t>
            </a:r>
          </a:p>
          <a:p>
            <a:pPr algn="just"/>
            <a:r>
              <a:rPr lang="fr-BE" sz="1800" dirty="0">
                <a:latin typeface="Times New Roman" panose="02020603050405020304" pitchFamily="18" charset="0"/>
                <a:ea typeface="Times New Roman" panose="02020603050405020304" pitchFamily="18" charset="0"/>
              </a:rPr>
              <a:t>Les travaux préparatoires énoncent expressément que tous ces ordres peuvent être rédigés dans </a:t>
            </a:r>
            <a:r>
              <a:rPr lang="fr-BE" sz="1800" u="sng" dirty="0">
                <a:latin typeface="Times New Roman" panose="02020603050405020304" pitchFamily="18" charset="0"/>
                <a:ea typeface="Times New Roman" panose="02020603050405020304" pitchFamily="18" charset="0"/>
              </a:rPr>
              <a:t>un seul acte</a:t>
            </a:r>
            <a:r>
              <a:rPr lang="fr-BE" sz="1800" dirty="0">
                <a:latin typeface="Times New Roman" panose="02020603050405020304" pitchFamily="18" charset="0"/>
                <a:ea typeface="Times New Roman" panose="02020603050405020304" pitchFamily="18" charset="0"/>
              </a:rPr>
              <a:t> (Doc. </a:t>
            </a:r>
            <a:r>
              <a:rPr lang="fr-BE" sz="1800" dirty="0" err="1">
                <a:latin typeface="Times New Roman" panose="02020603050405020304" pitchFamily="18" charset="0"/>
                <a:ea typeface="Times New Roman" panose="02020603050405020304" pitchFamily="18" charset="0"/>
              </a:rPr>
              <a:t>Parl</a:t>
            </a:r>
            <a:r>
              <a:rPr lang="fr-BE" sz="1800" dirty="0">
                <a:latin typeface="Times New Roman" panose="02020603050405020304" pitchFamily="18" charset="0"/>
                <a:ea typeface="Times New Roman" panose="02020603050405020304" pitchFamily="18" charset="0"/>
              </a:rPr>
              <a:t>., Ch. </a:t>
            </a:r>
            <a:r>
              <a:rPr lang="fr-BE" sz="1800" dirty="0" err="1">
                <a:latin typeface="Times New Roman" panose="02020603050405020304" pitchFamily="18" charset="0"/>
                <a:ea typeface="Times New Roman" panose="02020603050405020304" pitchFamily="18" charset="0"/>
              </a:rPr>
              <a:t>Repr</a:t>
            </a:r>
            <a:r>
              <a:rPr lang="fr-BE" sz="1800" dirty="0">
                <a:latin typeface="Times New Roman" panose="02020603050405020304" pitchFamily="18" charset="0"/>
                <a:ea typeface="Times New Roman" panose="02020603050405020304" pitchFamily="18" charset="0"/>
              </a:rPr>
              <a:t>., n° 55-3552/001, p. 80)</a:t>
            </a:r>
          </a:p>
          <a:p>
            <a:endParaRPr lang="fr-BE" sz="1800" kern="100" dirty="0">
              <a:latin typeface="Times New Roman" panose="02020603050405020304" pitchFamily="18" charset="0"/>
              <a:ea typeface="Calibri" panose="020F0502020204030204" pitchFamily="34" charset="0"/>
              <a:cs typeface="Times New Roman" panose="02020603050405020304" pitchFamily="18" charset="0"/>
            </a:endParaRPr>
          </a:p>
          <a:p>
            <a:endParaRPr lang="fr-BE"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186448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98B448-9B95-9E40-BD55-4D7F6E00AFBD}"/>
              </a:ext>
            </a:extLst>
          </p:cNvPr>
          <p:cNvSpPr>
            <a:spLocks noGrp="1"/>
          </p:cNvSpPr>
          <p:nvPr>
            <p:ph type="title"/>
          </p:nvPr>
        </p:nvSpPr>
        <p:spPr>
          <a:xfrm>
            <a:off x="4422294" y="1085455"/>
            <a:ext cx="7496437" cy="756465"/>
          </a:xfrm>
        </p:spPr>
        <p:txBody>
          <a:bodyPr>
            <a:noAutofit/>
          </a:bodyPr>
          <a:lstStyle/>
          <a:p>
            <a:r>
              <a:rPr lang="fr-FR" sz="2800" dirty="0">
                <a:latin typeface="Times New Roman" panose="02020603050405020304" pitchFamily="18" charset="0"/>
                <a:cs typeface="Times New Roman" panose="02020603050405020304" pitchFamily="18" charset="0"/>
              </a:rPr>
              <a:t>II. La vente d’immeuble dans le cadre de la procédure en dehors de toute saisie </a:t>
            </a:r>
            <a:endParaRPr lang="fr-FR" sz="2800" dirty="0"/>
          </a:p>
        </p:txBody>
      </p:sp>
      <p:sp>
        <p:nvSpPr>
          <p:cNvPr id="3" name="Espace réservé du texte 2">
            <a:extLst>
              <a:ext uri="{FF2B5EF4-FFF2-40B4-BE49-F238E27FC236}">
                <a16:creationId xmlns:a16="http://schemas.microsoft.com/office/drawing/2014/main" id="{B46782D6-B2EA-DF4E-8DAA-5A0B7777FE60}"/>
              </a:ext>
            </a:extLst>
          </p:cNvPr>
          <p:cNvSpPr>
            <a:spLocks noGrp="1"/>
          </p:cNvSpPr>
          <p:nvPr>
            <p:ph type="body" sz="quarter" idx="13"/>
          </p:nvPr>
        </p:nvSpPr>
        <p:spPr>
          <a:xfrm>
            <a:off x="973733" y="2632841"/>
            <a:ext cx="10944998" cy="6227380"/>
          </a:xfrm>
        </p:spPr>
        <p:txBody>
          <a:bodyPr/>
          <a:lstStyle/>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Un nouveau type d’ordre est ainsi consacré par la réforme : </a:t>
            </a:r>
            <a:r>
              <a:rPr lang="fr-FR" sz="2000" b="1" dirty="0">
                <a:latin typeface="Times New Roman" panose="02020603050405020304" pitchFamily="18" charset="0"/>
                <a:cs typeface="Times New Roman" panose="02020603050405020304" pitchFamily="18" charset="0"/>
              </a:rPr>
              <a:t>l’ordre semi-allégé. </a:t>
            </a:r>
            <a:endParaRPr lang="fr-FR" sz="2000" dirty="0">
              <a:latin typeface="Times New Roman" panose="02020603050405020304" pitchFamily="18" charset="0"/>
              <a:cs typeface="Times New Roman" panose="02020603050405020304" pitchFamily="18" charset="0"/>
            </a:endParaRPr>
          </a:p>
          <a:p>
            <a:pPr algn="just"/>
            <a:r>
              <a:rPr lang="fr-FR" sz="2000" dirty="0">
                <a:effectLst/>
                <a:latin typeface="Times New Roman" panose="02020603050405020304" pitchFamily="18" charset="0"/>
                <a:ea typeface="Times New Roman" panose="02020603050405020304" pitchFamily="18" charset="0"/>
                <a:cs typeface="Times New Roman" panose="02020603050405020304" pitchFamily="18" charset="0"/>
              </a:rPr>
              <a:t>Il concerne le copropriétaire </a:t>
            </a:r>
            <a:r>
              <a:rPr lang="fr-FR" sz="2000" i="1" dirty="0">
                <a:effectLst/>
                <a:latin typeface="Times New Roman" panose="02020603050405020304" pitchFamily="18" charset="0"/>
                <a:ea typeface="Times New Roman" panose="02020603050405020304" pitchFamily="18" charset="0"/>
                <a:cs typeface="Times New Roman" panose="02020603050405020304" pitchFamily="18" charset="0"/>
              </a:rPr>
              <a:t>capable</a:t>
            </a:r>
            <a:r>
              <a:rPr lang="fr-FR" sz="2000" dirty="0">
                <a:effectLst/>
                <a:latin typeface="Times New Roman" panose="02020603050405020304" pitchFamily="18" charset="0"/>
                <a:ea typeface="Times New Roman" panose="02020603050405020304" pitchFamily="18" charset="0"/>
                <a:cs typeface="Times New Roman" panose="02020603050405020304" pitchFamily="18" charset="0"/>
              </a:rPr>
              <a:t> et </a:t>
            </a:r>
            <a:r>
              <a:rPr lang="fr-FR" sz="2000" i="1" dirty="0">
                <a:effectLst/>
                <a:latin typeface="Times New Roman" panose="02020603050405020304" pitchFamily="18" charset="0"/>
                <a:ea typeface="Times New Roman" panose="02020603050405020304" pitchFamily="18" charset="0"/>
                <a:cs typeface="Times New Roman" panose="02020603050405020304" pitchFamily="18" charset="0"/>
              </a:rPr>
              <a:t>étranger</a:t>
            </a:r>
            <a:r>
              <a:rPr lang="fr-FR" sz="2000" dirty="0">
                <a:effectLst/>
                <a:latin typeface="Times New Roman" panose="02020603050405020304" pitchFamily="18" charset="0"/>
                <a:ea typeface="Times New Roman" panose="02020603050405020304" pitchFamily="18" charset="0"/>
                <a:cs typeface="Times New Roman" panose="02020603050405020304" pitchFamily="18" charset="0"/>
              </a:rPr>
              <a:t> à toute situation d’insolvabilité ou nécessitant une autorisation judiciaire pour aliéner ses droits.</a:t>
            </a:r>
          </a:p>
          <a:p>
            <a:pPr algn="just"/>
            <a:r>
              <a:rPr lang="fr-FR" sz="2000" dirty="0">
                <a:effectLst/>
                <a:latin typeface="Times New Roman" panose="02020603050405020304" pitchFamily="18" charset="0"/>
                <a:ea typeface="Times New Roman" panose="02020603050405020304" pitchFamily="18" charset="0"/>
                <a:cs typeface="Times New Roman" panose="02020603050405020304" pitchFamily="18" charset="0"/>
              </a:rPr>
              <a:t>Dans cet ordre, le notaire tient compte uniquement des créanciers hypothécaires inscrits, des créanciers privilégiés spéciaux et des créanciers enregistrés au Registre des gages dans la mesure où leur droit porte sur l’immeuble à vendre, ainsi que des créanciers fiscaux et sociaux qui ont envoyé une notification à temps. </a:t>
            </a:r>
          </a:p>
          <a:p>
            <a:pPr algn="just"/>
            <a:endParaRPr lang="fr-FR" sz="2000" dirty="0">
              <a:latin typeface="Times New Roman" panose="02020603050405020304" pitchFamily="18" charset="0"/>
              <a:cs typeface="Times New Roman" panose="02020603050405020304" pitchFamily="18" charset="0"/>
            </a:endParaRPr>
          </a:p>
          <a:p>
            <a:pPr algn="just"/>
            <a:endParaRPr lang="fr-FR" sz="2000" dirty="0">
              <a:latin typeface="Times New Roman" panose="02020603050405020304" pitchFamily="18" charset="0"/>
              <a:cs typeface="Times New Roman" panose="02020603050405020304" pitchFamily="18" charset="0"/>
            </a:endParaRPr>
          </a:p>
          <a:p>
            <a:pPr algn="just"/>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6633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50D42-9C87-7751-3E30-239A73F747A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393131B-426B-766A-2E62-E67FB0E095D2}"/>
              </a:ext>
            </a:extLst>
          </p:cNvPr>
          <p:cNvSpPr>
            <a:spLocks noGrp="1"/>
          </p:cNvSpPr>
          <p:nvPr>
            <p:ph type="title"/>
          </p:nvPr>
        </p:nvSpPr>
        <p:spPr>
          <a:xfrm>
            <a:off x="4422294" y="1085455"/>
            <a:ext cx="7496437" cy="756465"/>
          </a:xfrm>
        </p:spPr>
        <p:txBody>
          <a:bodyPr>
            <a:noAutofit/>
          </a:bodyPr>
          <a:lstStyle/>
          <a:p>
            <a:r>
              <a:rPr lang="fr-FR" sz="2800" dirty="0">
                <a:latin typeface="Times New Roman" panose="02020603050405020304" pitchFamily="18" charset="0"/>
                <a:cs typeface="Times New Roman" panose="02020603050405020304" pitchFamily="18" charset="0"/>
              </a:rPr>
              <a:t>II. La vente d’immeuble dans le cadre de la procédure en dehors de toute saisie </a:t>
            </a:r>
            <a:endParaRPr lang="fr-FR" sz="2800" dirty="0"/>
          </a:p>
        </p:txBody>
      </p:sp>
      <p:sp>
        <p:nvSpPr>
          <p:cNvPr id="3" name="Espace réservé du texte 2">
            <a:extLst>
              <a:ext uri="{FF2B5EF4-FFF2-40B4-BE49-F238E27FC236}">
                <a16:creationId xmlns:a16="http://schemas.microsoft.com/office/drawing/2014/main" id="{E28B9A01-7E9C-878E-05FD-1833CCE083BC}"/>
              </a:ext>
            </a:extLst>
          </p:cNvPr>
          <p:cNvSpPr>
            <a:spLocks noGrp="1"/>
          </p:cNvSpPr>
          <p:nvPr>
            <p:ph type="body" sz="quarter" idx="13"/>
          </p:nvPr>
        </p:nvSpPr>
        <p:spPr>
          <a:xfrm>
            <a:off x="973733" y="2632841"/>
            <a:ext cx="10944998" cy="6227380"/>
          </a:xfrm>
        </p:spPr>
        <p:txBody>
          <a:bodyPr/>
          <a:lstStyle/>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Quelques précisions quant à l’ordre : </a:t>
            </a:r>
          </a:p>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1) </a:t>
            </a:r>
            <a:r>
              <a:rPr lang="fr-FR" sz="2000" b="1" dirty="0">
                <a:latin typeface="Times New Roman" panose="02020603050405020304" pitchFamily="18" charset="0"/>
                <a:cs typeface="Times New Roman" panose="02020603050405020304" pitchFamily="18" charset="0"/>
              </a:rPr>
              <a:t>Cass. (3</a:t>
            </a:r>
            <a:r>
              <a:rPr lang="fr-FR" sz="2000" b="1" baseline="30000" dirty="0">
                <a:latin typeface="Times New Roman" panose="02020603050405020304" pitchFamily="18" charset="0"/>
                <a:cs typeface="Times New Roman" panose="02020603050405020304" pitchFamily="18" charset="0"/>
              </a:rPr>
              <a:t>e</a:t>
            </a:r>
            <a:r>
              <a:rPr lang="fr-FR" sz="2000" b="1" dirty="0">
                <a:latin typeface="Times New Roman" panose="02020603050405020304" pitchFamily="18" charset="0"/>
                <a:cs typeface="Times New Roman" panose="02020603050405020304" pitchFamily="18" charset="0"/>
              </a:rPr>
              <a:t> ch.), 6 mai 2019</a:t>
            </a:r>
            <a:r>
              <a:rPr lang="fr-FR" sz="2000" dirty="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hlinkClick r:id="rId2"/>
              </a:rPr>
              <a:t>www.juportal.be</a:t>
            </a:r>
            <a:r>
              <a:rPr lang="fr-FR" sz="2000" dirty="0">
                <a:latin typeface="Times New Roman" panose="02020603050405020304" pitchFamily="18" charset="0"/>
                <a:cs typeface="Times New Roman" panose="02020603050405020304" pitchFamily="18" charset="0"/>
              </a:rPr>
              <a:t>, </a:t>
            </a:r>
            <a:r>
              <a:rPr lang="fr-FR" sz="2000" i="1" dirty="0">
                <a:latin typeface="Times New Roman" panose="02020603050405020304" pitchFamily="18" charset="0"/>
                <a:cs typeface="Times New Roman" panose="02020603050405020304" pitchFamily="18" charset="0"/>
              </a:rPr>
              <a:t>J.T.T</a:t>
            </a:r>
            <a:r>
              <a:rPr lang="fr-FR" sz="2000" dirty="0">
                <a:latin typeface="Times New Roman" panose="02020603050405020304" pitchFamily="18" charset="0"/>
                <a:cs typeface="Times New Roman" panose="02020603050405020304" pitchFamily="18" charset="0"/>
              </a:rPr>
              <a:t>., 2019, p. 398, T.I.B.R., 2019/2, RS-42 : aucune disposition légale ne soumet les créanciers de la masse au même régime que les créanciers dans la masse et ne limite leurs droits à l’égard de celle-ci. Il s’ensuit qu’en cas de réalisation d’un bien immeuble du débiteur, les créanciers de la masse peuvent faire valoir leurs droits sur le produit de cette réalisation. Partant, pour autant qu’une inscription hypothécaire prise pour sûreté d’une créance née postérieurement au règlement collectif de dettes soit opposable aux autres créanciers, la répartition du prix doit être effectuée dans le respect de l’hypothèque qu’un tel créancier a fait inscrire.</a:t>
            </a:r>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fr-FR" sz="2000" dirty="0">
              <a:latin typeface="Times New Roman" panose="02020603050405020304" pitchFamily="18" charset="0"/>
              <a:cs typeface="Times New Roman" panose="02020603050405020304" pitchFamily="18" charset="0"/>
            </a:endParaRPr>
          </a:p>
          <a:p>
            <a:pPr algn="just"/>
            <a:endParaRPr lang="fr-FR" sz="2000" dirty="0">
              <a:latin typeface="Times New Roman" panose="02020603050405020304" pitchFamily="18" charset="0"/>
              <a:cs typeface="Times New Roman" panose="02020603050405020304" pitchFamily="18" charset="0"/>
            </a:endParaRPr>
          </a:p>
          <a:p>
            <a:pPr algn="just"/>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53668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3AAA6-DAE9-20E1-559D-C68C71CE931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0452011-454C-0873-DC8B-7A8C7249FBD9}"/>
              </a:ext>
            </a:extLst>
          </p:cNvPr>
          <p:cNvSpPr>
            <a:spLocks noGrp="1"/>
          </p:cNvSpPr>
          <p:nvPr>
            <p:ph type="title"/>
          </p:nvPr>
        </p:nvSpPr>
        <p:spPr>
          <a:xfrm>
            <a:off x="4422294" y="1085455"/>
            <a:ext cx="7496437" cy="756465"/>
          </a:xfrm>
        </p:spPr>
        <p:txBody>
          <a:bodyPr>
            <a:noAutofit/>
          </a:bodyPr>
          <a:lstStyle/>
          <a:p>
            <a:r>
              <a:rPr lang="fr-FR" sz="2800" dirty="0">
                <a:latin typeface="Times New Roman" panose="02020603050405020304" pitchFamily="18" charset="0"/>
                <a:cs typeface="Times New Roman" panose="02020603050405020304" pitchFamily="18" charset="0"/>
              </a:rPr>
              <a:t>II. La vente d’immeuble dans le cadre de la procédure en dehors de toute saisie </a:t>
            </a:r>
            <a:endParaRPr lang="fr-FR" sz="2800" dirty="0"/>
          </a:p>
        </p:txBody>
      </p:sp>
      <p:sp>
        <p:nvSpPr>
          <p:cNvPr id="3" name="Espace réservé du texte 2">
            <a:extLst>
              <a:ext uri="{FF2B5EF4-FFF2-40B4-BE49-F238E27FC236}">
                <a16:creationId xmlns:a16="http://schemas.microsoft.com/office/drawing/2014/main" id="{A7BAD249-48D9-34F4-9C18-88586A878382}"/>
              </a:ext>
            </a:extLst>
          </p:cNvPr>
          <p:cNvSpPr>
            <a:spLocks noGrp="1"/>
          </p:cNvSpPr>
          <p:nvPr>
            <p:ph type="body" sz="quarter" idx="13"/>
          </p:nvPr>
        </p:nvSpPr>
        <p:spPr>
          <a:xfrm>
            <a:off x="973733" y="2632841"/>
            <a:ext cx="10944998" cy="6227380"/>
          </a:xfrm>
        </p:spPr>
        <p:txBody>
          <a:bodyPr/>
          <a:lstStyle/>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Quelques précisions quant à l’ordre : </a:t>
            </a:r>
          </a:p>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2) Suspension du cours des intérêts, en ce compris au détriment des créanciers hypothécaires (</a:t>
            </a:r>
            <a:r>
              <a:rPr lang="fr-FR" sz="2000" b="1" dirty="0">
                <a:latin typeface="Times New Roman" panose="02020603050405020304" pitchFamily="18" charset="0"/>
                <a:cs typeface="Times New Roman" panose="02020603050405020304" pitchFamily="18" charset="0"/>
              </a:rPr>
              <a:t>Cass., 24 avril 2004</a:t>
            </a:r>
            <a:r>
              <a:rPr lang="fr-FR" sz="2000" dirty="0">
                <a:latin typeface="Times New Roman" panose="02020603050405020304" pitchFamily="18" charset="0"/>
                <a:cs typeface="Times New Roman" panose="02020603050405020304" pitchFamily="18" charset="0"/>
              </a:rPr>
              <a:t>, Pas., 2004, p. 703, </a:t>
            </a:r>
            <a:r>
              <a:rPr lang="fr-FR" sz="2000" dirty="0">
                <a:latin typeface="Times New Roman" panose="02020603050405020304" pitchFamily="18" charset="0"/>
                <a:cs typeface="Times New Roman" panose="02020603050405020304" pitchFamily="18" charset="0"/>
                <a:hlinkClick r:id="rId2"/>
              </a:rPr>
              <a:t>www.juportal.be</a:t>
            </a:r>
            <a:r>
              <a:rPr lang="fr-FR" sz="2000" dirty="0">
                <a:latin typeface="Times New Roman" panose="02020603050405020304" pitchFamily="18" charset="0"/>
                <a:cs typeface="Times New Roman" panose="02020603050405020304" pitchFamily="18" charset="0"/>
              </a:rPr>
              <a:t> ; </a:t>
            </a:r>
            <a:r>
              <a:rPr lang="fr-FR" sz="2000" b="1" dirty="0">
                <a:latin typeface="Times New Roman" panose="02020603050405020304" pitchFamily="18" charset="0"/>
                <a:cs typeface="Times New Roman" panose="02020603050405020304" pitchFamily="18" charset="0"/>
              </a:rPr>
              <a:t>C. Trav. Liège (10</a:t>
            </a:r>
            <a:r>
              <a:rPr lang="fr-FR" sz="2000" b="1" baseline="30000" dirty="0">
                <a:latin typeface="Times New Roman" panose="02020603050405020304" pitchFamily="18" charset="0"/>
                <a:cs typeface="Times New Roman" panose="02020603050405020304" pitchFamily="18" charset="0"/>
              </a:rPr>
              <a:t>ème</a:t>
            </a:r>
            <a:r>
              <a:rPr lang="fr-FR" sz="2000" b="1" dirty="0">
                <a:latin typeface="Times New Roman" panose="02020603050405020304" pitchFamily="18" charset="0"/>
                <a:cs typeface="Times New Roman" panose="02020603050405020304" pitchFamily="18" charset="0"/>
              </a:rPr>
              <a:t> ch.), 17 février 2012</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Rev</a:t>
            </a:r>
            <a:r>
              <a:rPr lang="fr-FR" sz="2000" dirty="0">
                <a:latin typeface="Times New Roman" panose="02020603050405020304" pitchFamily="18" charset="0"/>
                <a:cs typeface="Times New Roman" panose="02020603050405020304" pitchFamily="18" charset="0"/>
              </a:rPr>
              <a:t>. not. b., 2012/3064, p. 438)</a:t>
            </a:r>
          </a:p>
          <a:p>
            <a:pPr algn="just"/>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fr-FR" sz="2000" dirty="0">
                <a:effectLst/>
                <a:latin typeface="Times New Roman" panose="02020603050405020304" pitchFamily="18" charset="0"/>
                <a:ea typeface="Times New Roman" panose="02020603050405020304" pitchFamily="18" charset="0"/>
                <a:cs typeface="Times New Roman" panose="02020603050405020304" pitchFamily="18" charset="0"/>
              </a:rPr>
              <a:t>Une </a:t>
            </a:r>
            <a:r>
              <a:rPr lang="fr-FR" sz="2000" u="sng" dirty="0">
                <a:effectLst/>
                <a:latin typeface="Times New Roman" panose="02020603050405020304" pitchFamily="18" charset="0"/>
                <a:ea typeface="Times New Roman" panose="02020603050405020304" pitchFamily="18" charset="0"/>
                <a:cs typeface="Times New Roman" panose="02020603050405020304" pitchFamily="18" charset="0"/>
              </a:rPr>
              <a:t>vérification du décompte</a:t>
            </a:r>
            <a:r>
              <a:rPr lang="fr-FR" sz="2000" dirty="0">
                <a:effectLst/>
                <a:latin typeface="Times New Roman" panose="02020603050405020304" pitchFamily="18" charset="0"/>
                <a:ea typeface="Times New Roman" panose="02020603050405020304" pitchFamily="18" charset="0"/>
                <a:cs typeface="Times New Roman" panose="02020603050405020304" pitchFamily="18" charset="0"/>
              </a:rPr>
              <a:t> s’impose donc, tant dans le chef du médiateur que du notaire.</a:t>
            </a:r>
          </a:p>
          <a:p>
            <a:pPr algn="just"/>
            <a:endParaRPr lang="fr-FR" sz="2000" dirty="0">
              <a:latin typeface="Times New Roman" panose="02020603050405020304" pitchFamily="18" charset="0"/>
              <a:cs typeface="Times New Roman" panose="02020603050405020304" pitchFamily="18" charset="0"/>
            </a:endParaRPr>
          </a:p>
          <a:p>
            <a:pPr algn="just"/>
            <a:endParaRPr lang="fr-FR" sz="2000" dirty="0">
              <a:latin typeface="Times New Roman" panose="02020603050405020304" pitchFamily="18" charset="0"/>
              <a:cs typeface="Times New Roman" panose="02020603050405020304" pitchFamily="18" charset="0"/>
            </a:endParaRPr>
          </a:p>
          <a:p>
            <a:pPr algn="just"/>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71048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DA263-B4CF-AA26-7A7F-55ED1596579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2E8632A-2DB8-60D2-A0DD-5997FD4F5B4D}"/>
              </a:ext>
            </a:extLst>
          </p:cNvPr>
          <p:cNvSpPr>
            <a:spLocks noGrp="1"/>
          </p:cNvSpPr>
          <p:nvPr>
            <p:ph type="title"/>
          </p:nvPr>
        </p:nvSpPr>
        <p:spPr>
          <a:xfrm>
            <a:off x="4422294" y="1085455"/>
            <a:ext cx="7496437" cy="756465"/>
          </a:xfrm>
        </p:spPr>
        <p:txBody>
          <a:bodyPr>
            <a:noAutofit/>
          </a:bodyPr>
          <a:lstStyle/>
          <a:p>
            <a:r>
              <a:rPr lang="fr-FR" sz="2800" dirty="0">
                <a:latin typeface="Times New Roman" panose="02020603050405020304" pitchFamily="18" charset="0"/>
                <a:cs typeface="Times New Roman" panose="02020603050405020304" pitchFamily="18" charset="0"/>
              </a:rPr>
              <a:t>II. La vente d’immeuble dans le cadre de la procédure en dehors de toute saisie </a:t>
            </a:r>
            <a:endParaRPr lang="fr-FR" sz="2800" dirty="0"/>
          </a:p>
        </p:txBody>
      </p:sp>
      <p:sp>
        <p:nvSpPr>
          <p:cNvPr id="3" name="Espace réservé du texte 2">
            <a:extLst>
              <a:ext uri="{FF2B5EF4-FFF2-40B4-BE49-F238E27FC236}">
                <a16:creationId xmlns:a16="http://schemas.microsoft.com/office/drawing/2014/main" id="{E62BF851-C39B-A21A-A896-8E18B3AB8D3D}"/>
              </a:ext>
            </a:extLst>
          </p:cNvPr>
          <p:cNvSpPr>
            <a:spLocks noGrp="1"/>
          </p:cNvSpPr>
          <p:nvPr>
            <p:ph type="body" sz="quarter" idx="13"/>
          </p:nvPr>
        </p:nvSpPr>
        <p:spPr>
          <a:xfrm>
            <a:off x="973733" y="2632841"/>
            <a:ext cx="10944998" cy="6227380"/>
          </a:xfrm>
        </p:spPr>
        <p:txBody>
          <a:bodyPr/>
          <a:lstStyle/>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Quelques précisions quant à l’ordre : </a:t>
            </a:r>
          </a:p>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3) </a:t>
            </a:r>
            <a:r>
              <a:rPr lang="fr-BE" sz="2000" dirty="0">
                <a:effectLst/>
                <a:latin typeface="Times New Roman" panose="02020603050405020304" pitchFamily="18" charset="0"/>
                <a:ea typeface="Aptos" panose="020B0004020202020204" pitchFamily="34" charset="0"/>
                <a:cs typeface="Times New Roman" panose="02020603050405020304" pitchFamily="18" charset="0"/>
              </a:rPr>
              <a:t>Le tribunal du travail est à nos </a:t>
            </a:r>
            <a:r>
              <a:rPr lang="fr-BE" sz="2000" dirty="0">
                <a:latin typeface="Times New Roman" panose="02020603050405020304" pitchFamily="18" charset="0"/>
                <a:ea typeface="Aptos" panose="020B0004020202020204" pitchFamily="34" charset="0"/>
                <a:cs typeface="Times New Roman" panose="02020603050405020304" pitchFamily="18" charset="0"/>
              </a:rPr>
              <a:t>yeux </a:t>
            </a:r>
            <a:r>
              <a:rPr lang="fr-BE" sz="2000" b="1" dirty="0">
                <a:latin typeface="Times New Roman" panose="02020603050405020304" pitchFamily="18" charset="0"/>
                <a:ea typeface="Aptos" panose="020B0004020202020204" pitchFamily="34" charset="0"/>
                <a:cs typeface="Times New Roman" panose="02020603050405020304" pitchFamily="18" charset="0"/>
              </a:rPr>
              <a:t>matériellement compétent </a:t>
            </a:r>
            <a:r>
              <a:rPr lang="fr-BE" sz="2000" dirty="0">
                <a:latin typeface="Times New Roman" panose="02020603050405020304" pitchFamily="18" charset="0"/>
                <a:ea typeface="Aptos" panose="020B0004020202020204" pitchFamily="34" charset="0"/>
                <a:cs typeface="Times New Roman" panose="02020603050405020304" pitchFamily="18" charset="0"/>
              </a:rPr>
              <a:t>pour </a:t>
            </a:r>
            <a:r>
              <a:rPr lang="fr-BE" sz="2000" dirty="0">
                <a:effectLst/>
                <a:latin typeface="Times New Roman" panose="02020603050405020304" pitchFamily="18" charset="0"/>
                <a:ea typeface="Aptos" panose="020B0004020202020204" pitchFamily="34" charset="0"/>
                <a:cs typeface="Times New Roman" panose="02020603050405020304" pitchFamily="18" charset="0"/>
              </a:rPr>
              <a:t>connaître des contredits (G. de LEVAL, </a:t>
            </a:r>
            <a:r>
              <a:rPr lang="fr-BE" sz="2000" i="1" dirty="0">
                <a:effectLst/>
                <a:latin typeface="Times New Roman" panose="02020603050405020304" pitchFamily="18" charset="0"/>
                <a:ea typeface="Aptos" panose="020B0004020202020204" pitchFamily="34" charset="0"/>
                <a:cs typeface="Times New Roman" panose="02020603050405020304" pitchFamily="18" charset="0"/>
              </a:rPr>
              <a:t>L’ordre</a:t>
            </a:r>
            <a:r>
              <a:rPr lang="fr-BE" sz="2000" dirty="0">
                <a:effectLst/>
                <a:latin typeface="Times New Roman" panose="02020603050405020304" pitchFamily="18" charset="0"/>
                <a:ea typeface="Aptos" panose="020B0004020202020204" pitchFamily="34" charset="0"/>
                <a:cs typeface="Times New Roman" panose="02020603050405020304" pitchFamily="18" charset="0"/>
              </a:rPr>
              <a:t>, op. </a:t>
            </a:r>
            <a:r>
              <a:rPr lang="fr-BE" sz="2000" dirty="0" err="1">
                <a:effectLst/>
                <a:latin typeface="Times New Roman" panose="02020603050405020304" pitchFamily="18" charset="0"/>
                <a:ea typeface="Aptos" panose="020B0004020202020204" pitchFamily="34" charset="0"/>
                <a:cs typeface="Times New Roman" panose="02020603050405020304" pitchFamily="18" charset="0"/>
              </a:rPr>
              <a:t>cit</a:t>
            </a:r>
            <a:r>
              <a:rPr lang="fr-BE" sz="2000" dirty="0">
                <a:effectLst/>
                <a:latin typeface="Times New Roman" panose="02020603050405020304" pitchFamily="18" charset="0"/>
                <a:ea typeface="Aptos" panose="020B0004020202020204" pitchFamily="34" charset="0"/>
                <a:cs typeface="Times New Roman" panose="02020603050405020304" pitchFamily="18" charset="0"/>
              </a:rPr>
              <a:t>., p. 141, n° 115-B ; Fr. GEORGES, « Art. 1639 », in </a:t>
            </a:r>
            <a:r>
              <a:rPr lang="fr-BE" sz="2000" i="1" dirty="0">
                <a:effectLst/>
                <a:latin typeface="Times New Roman" panose="02020603050405020304" pitchFamily="18" charset="0"/>
                <a:ea typeface="Aptos" panose="020B0004020202020204" pitchFamily="34" charset="0"/>
                <a:cs typeface="Times New Roman" panose="02020603050405020304" pitchFamily="18" charset="0"/>
              </a:rPr>
              <a:t>Jurisprudence du Code judiciaire commentée</a:t>
            </a:r>
            <a:r>
              <a:rPr lang="fr-BE" sz="2000" dirty="0">
                <a:effectLst/>
                <a:latin typeface="Times New Roman" panose="02020603050405020304" pitchFamily="18" charset="0"/>
                <a:ea typeface="Aptos" panose="020B0004020202020204" pitchFamily="34" charset="0"/>
                <a:cs typeface="Times New Roman" panose="02020603050405020304" pitchFamily="18" charset="0"/>
              </a:rPr>
              <a:t>, La Charte, 2023, p. 569; Tr. Arr. Liège, 28 février 2013, </a:t>
            </a:r>
            <a:r>
              <a:rPr lang="fr-BE" sz="2000" dirty="0" err="1">
                <a:effectLst/>
                <a:latin typeface="Times New Roman" panose="02020603050405020304" pitchFamily="18" charset="0"/>
                <a:ea typeface="Aptos" panose="020B0004020202020204" pitchFamily="34" charset="0"/>
                <a:cs typeface="Times New Roman" panose="02020603050405020304" pitchFamily="18" charset="0"/>
              </a:rPr>
              <a:t>Rev</a:t>
            </a:r>
            <a:r>
              <a:rPr lang="fr-BE" sz="2000" dirty="0">
                <a:effectLst/>
                <a:latin typeface="Times New Roman" panose="02020603050405020304" pitchFamily="18" charset="0"/>
                <a:ea typeface="Aptos" panose="020B0004020202020204" pitchFamily="34" charset="0"/>
                <a:cs typeface="Times New Roman" panose="02020603050405020304" pitchFamily="18" charset="0"/>
              </a:rPr>
              <a:t>. not. b., 2013/3078, p. 704)</a:t>
            </a:r>
            <a:r>
              <a:rPr lang="fr-FR" sz="20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endParaRPr lang="fr-FR" sz="2000" dirty="0">
              <a:latin typeface="Times New Roman" panose="02020603050405020304" pitchFamily="18" charset="0"/>
              <a:cs typeface="Times New Roman" panose="02020603050405020304" pitchFamily="18" charset="0"/>
            </a:endParaRPr>
          </a:p>
          <a:p>
            <a:pPr algn="just"/>
            <a:endParaRPr lang="fr-FR" sz="2000" dirty="0">
              <a:latin typeface="Times New Roman" panose="02020603050405020304" pitchFamily="18" charset="0"/>
              <a:cs typeface="Times New Roman" panose="02020603050405020304" pitchFamily="18" charset="0"/>
            </a:endParaRPr>
          </a:p>
          <a:p>
            <a:pPr algn="just"/>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44760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64791E-483D-8941-AA5F-4CA65193D93E}"/>
              </a:ext>
            </a:extLst>
          </p:cNvPr>
          <p:cNvSpPr>
            <a:spLocks noGrp="1"/>
          </p:cNvSpPr>
          <p:nvPr>
            <p:ph type="title"/>
          </p:nvPr>
        </p:nvSpPr>
        <p:spPr>
          <a:xfrm>
            <a:off x="4971393" y="693682"/>
            <a:ext cx="7220607" cy="767255"/>
          </a:xfrm>
        </p:spPr>
        <p:txBody>
          <a:bodyPr>
            <a:normAutofit/>
          </a:bodyPr>
          <a:lstStyle/>
          <a:p>
            <a:r>
              <a:rPr lang="fr-FR" sz="2800" dirty="0">
                <a:latin typeface="Times New Roman" panose="02020603050405020304" pitchFamily="18" charset="0"/>
                <a:cs typeface="Times New Roman" panose="02020603050405020304" pitchFamily="18" charset="0"/>
              </a:rPr>
              <a:t>Plan de l’intervention </a:t>
            </a:r>
          </a:p>
        </p:txBody>
      </p:sp>
      <p:sp>
        <p:nvSpPr>
          <p:cNvPr id="3" name="Espace réservé du texte 2">
            <a:extLst>
              <a:ext uri="{FF2B5EF4-FFF2-40B4-BE49-F238E27FC236}">
                <a16:creationId xmlns:a16="http://schemas.microsoft.com/office/drawing/2014/main" id="{3B1F6AA3-07C1-7844-A41D-885F4195D3DC}"/>
              </a:ext>
            </a:extLst>
          </p:cNvPr>
          <p:cNvSpPr>
            <a:spLocks noGrp="1"/>
          </p:cNvSpPr>
          <p:nvPr>
            <p:ph type="body" sz="quarter" idx="13"/>
          </p:nvPr>
        </p:nvSpPr>
        <p:spPr>
          <a:xfrm>
            <a:off x="2149373" y="2019115"/>
            <a:ext cx="7496437" cy="4415139"/>
          </a:xfrm>
        </p:spPr>
        <p:txBody>
          <a:bodyPr/>
          <a:lstStyle/>
          <a:p>
            <a:pPr marL="571500" indent="-571500" algn="just">
              <a:buAutoNum type="romanUcPeriod"/>
            </a:pPr>
            <a:endParaRPr lang="fr-FR" sz="2400" dirty="0">
              <a:latin typeface="Times New Roman" panose="02020603050405020304" pitchFamily="18" charset="0"/>
              <a:cs typeface="Times New Roman" panose="02020603050405020304" pitchFamily="18" charset="0"/>
            </a:endParaRPr>
          </a:p>
          <a:p>
            <a:pPr marL="571500" indent="-571500" algn="just">
              <a:buAutoNum type="romanUcPeriod"/>
            </a:pPr>
            <a:endParaRPr lang="fr-FR" sz="2400" dirty="0">
              <a:latin typeface="Times New Roman" panose="02020603050405020304" pitchFamily="18" charset="0"/>
              <a:cs typeface="Times New Roman" panose="02020603050405020304" pitchFamily="18" charset="0"/>
            </a:endParaRPr>
          </a:p>
          <a:p>
            <a:pPr marL="571500" indent="-571500" algn="just">
              <a:buAutoNum type="romanUcPeriod"/>
            </a:pPr>
            <a:r>
              <a:rPr lang="fr-FR" sz="2400" dirty="0">
                <a:latin typeface="Times New Roman" panose="02020603050405020304" pitchFamily="18" charset="0"/>
                <a:cs typeface="Times New Roman" panose="02020603050405020304" pitchFamily="18" charset="0"/>
              </a:rPr>
              <a:t>Introduction</a:t>
            </a:r>
          </a:p>
          <a:p>
            <a:pPr marL="571500" indent="-571500" algn="just">
              <a:buAutoNum type="romanUcPeriod"/>
            </a:pPr>
            <a:r>
              <a:rPr lang="fr-FR" sz="2400" dirty="0">
                <a:latin typeface="Times New Roman" panose="02020603050405020304" pitchFamily="18" charset="0"/>
                <a:cs typeface="Times New Roman" panose="02020603050405020304" pitchFamily="18" charset="0"/>
              </a:rPr>
              <a:t>La vente d’immeuble et l’ordre dans le cadre strict de la procédure en règlement collectif de dettes</a:t>
            </a:r>
          </a:p>
          <a:p>
            <a:pPr marL="571500" indent="-571500" algn="just">
              <a:buAutoNum type="romanUcPeriod"/>
            </a:pPr>
            <a:r>
              <a:rPr lang="fr-FR" sz="2400" dirty="0">
                <a:latin typeface="Times New Roman" panose="02020603050405020304" pitchFamily="18" charset="0"/>
                <a:cs typeface="Times New Roman" panose="02020603050405020304" pitchFamily="18" charset="0"/>
              </a:rPr>
              <a:t>Concours entre saisie-exécution immobilière et procédure en règlement collectif de dettes</a:t>
            </a:r>
          </a:p>
          <a:p>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5909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8D72C-ECC0-16C9-76FA-12C425ED58C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0380CFF-8941-2C75-D47E-4FD3042C685B}"/>
              </a:ext>
            </a:extLst>
          </p:cNvPr>
          <p:cNvSpPr>
            <a:spLocks noGrp="1"/>
          </p:cNvSpPr>
          <p:nvPr>
            <p:ph type="title"/>
          </p:nvPr>
        </p:nvSpPr>
        <p:spPr>
          <a:xfrm>
            <a:off x="4422294" y="1085455"/>
            <a:ext cx="7496437" cy="756465"/>
          </a:xfrm>
        </p:spPr>
        <p:txBody>
          <a:bodyPr>
            <a:noAutofit/>
          </a:bodyPr>
          <a:lstStyle/>
          <a:p>
            <a:r>
              <a:rPr lang="fr-FR" sz="2800" dirty="0">
                <a:latin typeface="Times New Roman" panose="02020603050405020304" pitchFamily="18" charset="0"/>
                <a:cs typeface="Times New Roman" panose="02020603050405020304" pitchFamily="18" charset="0"/>
              </a:rPr>
              <a:t>II. La vente d’immeuble dans le cadre de la procédure en dehors de toute saisie </a:t>
            </a:r>
            <a:endParaRPr lang="fr-FR" sz="2800" dirty="0"/>
          </a:p>
        </p:txBody>
      </p:sp>
      <p:sp>
        <p:nvSpPr>
          <p:cNvPr id="3" name="Espace réservé du texte 2">
            <a:extLst>
              <a:ext uri="{FF2B5EF4-FFF2-40B4-BE49-F238E27FC236}">
                <a16:creationId xmlns:a16="http://schemas.microsoft.com/office/drawing/2014/main" id="{028AD67D-8383-15AA-B932-5DF805DE0CA4}"/>
              </a:ext>
            </a:extLst>
          </p:cNvPr>
          <p:cNvSpPr>
            <a:spLocks noGrp="1"/>
          </p:cNvSpPr>
          <p:nvPr>
            <p:ph type="body" sz="quarter" idx="13"/>
          </p:nvPr>
        </p:nvSpPr>
        <p:spPr>
          <a:xfrm>
            <a:off x="973733" y="2632841"/>
            <a:ext cx="10944998" cy="6227380"/>
          </a:xfrm>
        </p:spPr>
        <p:txBody>
          <a:bodyPr/>
          <a:lstStyle/>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Quelques précisions quant à l’ordre : </a:t>
            </a:r>
          </a:p>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4) </a:t>
            </a:r>
            <a:r>
              <a:rPr lang="fr-BE" sz="2000" kern="100" dirty="0">
                <a:effectLst/>
                <a:latin typeface="Times New Roman" panose="02020603050405020304" pitchFamily="18" charset="0"/>
                <a:ea typeface="Aptos" panose="020B0004020202020204" pitchFamily="34" charset="0"/>
                <a:cs typeface="Times New Roman" panose="02020603050405020304" pitchFamily="18" charset="0"/>
              </a:rPr>
              <a:t>L’ordre allégé (tout comme l’ordre semi-allégé) est un ordre judiciaire justifiant l’honoraire visé à l’art</a:t>
            </a:r>
            <a:r>
              <a:rPr lang="fr-BE" sz="2000" kern="100" dirty="0">
                <a:latin typeface="Times New Roman" panose="02020603050405020304" pitchFamily="18" charset="0"/>
                <a:ea typeface="Aptos" panose="020B0004020202020204" pitchFamily="34" charset="0"/>
                <a:cs typeface="Times New Roman" panose="02020603050405020304" pitchFamily="18" charset="0"/>
              </a:rPr>
              <a:t>icle</a:t>
            </a:r>
            <a:r>
              <a:rPr lang="fr-BE" sz="2000" kern="100" dirty="0">
                <a:effectLst/>
                <a:latin typeface="Times New Roman" panose="02020603050405020304" pitchFamily="18" charset="0"/>
                <a:ea typeface="Aptos" panose="020B0004020202020204" pitchFamily="34" charset="0"/>
                <a:cs typeface="Times New Roman" panose="02020603050405020304" pitchFamily="18" charset="0"/>
              </a:rPr>
              <a:t> 17/52 de l’A.R. 16 décembre 1950 portant tarif des honoraires des notaires, « </a:t>
            </a:r>
            <a:r>
              <a:rPr lang="fr-BE" sz="2000" i="1" kern="100" dirty="0">
                <a:effectLst/>
                <a:latin typeface="Times New Roman" panose="02020603050405020304" pitchFamily="18" charset="0"/>
                <a:ea typeface="Aptos" panose="020B0004020202020204" pitchFamily="34" charset="0"/>
                <a:cs typeface="Times New Roman" panose="02020603050405020304" pitchFamily="18" charset="0"/>
              </a:rPr>
              <a:t>ce tarif couvrant l’ensemble des opérations</a:t>
            </a:r>
            <a:r>
              <a:rPr lang="fr-BE" sz="2000" kern="100" dirty="0">
                <a:effectLst/>
                <a:latin typeface="Times New Roman" panose="02020603050405020304" pitchFamily="18" charset="0"/>
                <a:ea typeface="Aptos" panose="020B0004020202020204" pitchFamily="34" charset="0"/>
                <a:cs typeface="Times New Roman" panose="02020603050405020304" pitchFamily="18" charset="0"/>
              </a:rPr>
              <a:t> » (G. de LEVAL, p. 100, n° 70).</a:t>
            </a:r>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fr-FR" sz="2000" dirty="0">
              <a:latin typeface="Times New Roman" panose="02020603050405020304" pitchFamily="18" charset="0"/>
              <a:cs typeface="Times New Roman" panose="02020603050405020304" pitchFamily="18" charset="0"/>
            </a:endParaRPr>
          </a:p>
          <a:p>
            <a:pPr algn="just"/>
            <a:endParaRPr lang="fr-FR" sz="2000" dirty="0">
              <a:latin typeface="Times New Roman" panose="02020603050405020304" pitchFamily="18" charset="0"/>
              <a:cs typeface="Times New Roman" panose="02020603050405020304" pitchFamily="18" charset="0"/>
            </a:endParaRPr>
          </a:p>
          <a:p>
            <a:pPr algn="just"/>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91371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C442F6-6E17-B848-9D4F-471B7EBE4B8F}"/>
              </a:ext>
            </a:extLst>
          </p:cNvPr>
          <p:cNvSpPr>
            <a:spLocks noGrp="1"/>
          </p:cNvSpPr>
          <p:nvPr>
            <p:ph type="title"/>
          </p:nvPr>
        </p:nvSpPr>
        <p:spPr>
          <a:xfrm>
            <a:off x="4695563" y="328171"/>
            <a:ext cx="7496437" cy="1623848"/>
          </a:xfrm>
        </p:spPr>
        <p:txBody>
          <a:bodyPr>
            <a:normAutofit/>
          </a:bodyPr>
          <a:lstStyle/>
          <a:p>
            <a:r>
              <a:rPr lang="fr-FR" sz="2800" dirty="0">
                <a:latin typeface="Times New Roman" panose="02020603050405020304" pitchFamily="18" charset="0"/>
                <a:cs typeface="Times New Roman" panose="02020603050405020304" pitchFamily="18" charset="0"/>
              </a:rPr>
              <a:t>III. Impact de la décision d’admissibilité sur une saisie-exécution immobilière en cours </a:t>
            </a:r>
          </a:p>
        </p:txBody>
      </p:sp>
      <p:sp>
        <p:nvSpPr>
          <p:cNvPr id="3" name="Espace réservé du texte 2">
            <a:extLst>
              <a:ext uri="{FF2B5EF4-FFF2-40B4-BE49-F238E27FC236}">
                <a16:creationId xmlns:a16="http://schemas.microsoft.com/office/drawing/2014/main" id="{C27116E5-52B9-B047-B3AD-871CD418E6AD}"/>
              </a:ext>
            </a:extLst>
          </p:cNvPr>
          <p:cNvSpPr>
            <a:spLocks noGrp="1"/>
          </p:cNvSpPr>
          <p:nvPr>
            <p:ph type="body" sz="quarter" idx="13"/>
          </p:nvPr>
        </p:nvSpPr>
        <p:spPr>
          <a:xfrm>
            <a:off x="1984407" y="2119116"/>
            <a:ext cx="9289476" cy="4410713"/>
          </a:xfrm>
        </p:spPr>
        <p:txBody>
          <a:bodyPr/>
          <a:lstStyle/>
          <a:p>
            <a:pPr algn="just"/>
            <a:r>
              <a:rPr lang="fr-FR" sz="2000" dirty="0">
                <a:latin typeface="Times New Roman" panose="02020603050405020304" pitchFamily="18" charset="0"/>
                <a:cs typeface="Times New Roman" panose="02020603050405020304" pitchFamily="18" charset="0"/>
              </a:rPr>
              <a:t>Principe : suspension des voies d’exécution (article 1675/7, §1</a:t>
            </a:r>
            <a:r>
              <a:rPr lang="fr-FR" sz="2000" baseline="30000" dirty="0">
                <a:latin typeface="Times New Roman" panose="02020603050405020304" pitchFamily="18" charset="0"/>
                <a:cs typeface="Times New Roman" panose="02020603050405020304" pitchFamily="18" charset="0"/>
              </a:rPr>
              <a:t>er</a:t>
            </a:r>
            <a:r>
              <a:rPr lang="fr-FR" sz="2000" dirty="0">
                <a:latin typeface="Times New Roman" panose="02020603050405020304" pitchFamily="18" charset="0"/>
                <a:cs typeface="Times New Roman" panose="02020603050405020304" pitchFamily="18" charset="0"/>
              </a:rPr>
              <a:t>, alinéa 1</a:t>
            </a:r>
            <a:r>
              <a:rPr lang="fr-FR" sz="2000" baseline="30000" dirty="0">
                <a:latin typeface="Times New Roman" panose="02020603050405020304" pitchFamily="18" charset="0"/>
                <a:cs typeface="Times New Roman" panose="02020603050405020304" pitchFamily="18" charset="0"/>
              </a:rPr>
              <a:t>er</a:t>
            </a:r>
            <a:r>
              <a:rPr lang="fr-FR" sz="2000" dirty="0">
                <a:latin typeface="Times New Roman" panose="02020603050405020304" pitchFamily="18" charset="0"/>
                <a:cs typeface="Times New Roman" panose="02020603050405020304" pitchFamily="18" charset="0"/>
              </a:rPr>
              <a:t> et §2, alinéa 1</a:t>
            </a:r>
            <a:r>
              <a:rPr lang="fr-FR" sz="2000" baseline="30000" dirty="0">
                <a:latin typeface="Times New Roman" panose="02020603050405020304" pitchFamily="18" charset="0"/>
                <a:cs typeface="Times New Roman" panose="02020603050405020304" pitchFamily="18" charset="0"/>
              </a:rPr>
              <a:t>er</a:t>
            </a:r>
            <a:r>
              <a:rPr lang="fr-FR" sz="2000" dirty="0">
                <a:latin typeface="Times New Roman" panose="02020603050405020304" pitchFamily="18" charset="0"/>
                <a:cs typeface="Times New Roman" panose="02020603050405020304" pitchFamily="18" charset="0"/>
              </a:rPr>
              <a:t>, C.J.) </a:t>
            </a:r>
          </a:p>
          <a:p>
            <a:pPr algn="just"/>
            <a:r>
              <a:rPr lang="fr-FR" sz="2000" dirty="0">
                <a:latin typeface="Times New Roman" panose="02020603050405020304" pitchFamily="18" charset="0"/>
                <a:cs typeface="Times New Roman" panose="02020603050405020304" pitchFamily="18" charset="0"/>
              </a:rPr>
              <a:t>Exception : </a:t>
            </a:r>
            <a:r>
              <a:rPr lang="fr-FR" sz="2000" u="sng" dirty="0">
                <a:latin typeface="Times New Roman" panose="02020603050405020304" pitchFamily="18" charset="0"/>
                <a:cs typeface="Times New Roman" panose="02020603050405020304" pitchFamily="18" charset="0"/>
              </a:rPr>
              <a:t>l’ordonnance de désignation du notaire n’est plus susceptible de tierce opposition </a:t>
            </a:r>
          </a:p>
          <a:p>
            <a:pPr marL="952485" lvl="1" indent="-342900" algn="just">
              <a:buFontTx/>
              <a:buChar char="-"/>
            </a:pPr>
            <a:r>
              <a:rPr lang="fr-FR" sz="1800" dirty="0">
                <a:latin typeface="Times New Roman" panose="02020603050405020304" pitchFamily="18" charset="0"/>
                <a:cs typeface="Times New Roman" panose="02020603050405020304" pitchFamily="18" charset="0"/>
              </a:rPr>
              <a:t>Même dans ce cas, possibilité, sur demande du débiteur ou du médiateur de dettes agissant dans le cadre d’un plan de règlement judiciaire, d’autoriser la remise ou l’abandon de la vente (article 1675, §2, alinéa 2, C.J.) si l’intérêt de la masse l’exige. Dans cette situation, contrairement à la P.R.J. et à la faillite, l’article 1675/7, §2, C.J. ne prévoit pas le règlement des frais réels exposés par le notaire en cas de suspension ou de remise de la procédure. </a:t>
            </a:r>
          </a:p>
          <a:p>
            <a:pPr marL="952485" lvl="1" indent="-342900" algn="just">
              <a:buFontTx/>
              <a:buChar char="-"/>
            </a:pPr>
            <a:r>
              <a:rPr lang="fr-FR" sz="1800" dirty="0">
                <a:latin typeface="Times New Roman" panose="02020603050405020304" pitchFamily="18" charset="0"/>
                <a:cs typeface="Times New Roman" panose="02020603050405020304" pitchFamily="18" charset="0"/>
              </a:rPr>
              <a:t>La demande de remise ou d’abandon n’est plus recevable dès la sommation de prendre connaissance du cahier des charges.  </a:t>
            </a:r>
          </a:p>
          <a:p>
            <a:pPr marL="342900" indent="-342900">
              <a:buFontTx/>
              <a:buChar char="-"/>
            </a:pPr>
            <a:endParaRPr lang="fr-FR" sz="2000" dirty="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0472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631818-D949-E94B-A78E-8AB973486E68}"/>
              </a:ext>
            </a:extLst>
          </p:cNvPr>
          <p:cNvSpPr>
            <a:spLocks noGrp="1"/>
          </p:cNvSpPr>
          <p:nvPr>
            <p:ph type="title"/>
          </p:nvPr>
        </p:nvSpPr>
        <p:spPr>
          <a:xfrm>
            <a:off x="4695563" y="1101642"/>
            <a:ext cx="7496437" cy="756465"/>
          </a:xfrm>
        </p:spPr>
        <p:txBody>
          <a:bodyPr>
            <a:noAutofit/>
          </a:bodyPr>
          <a:lstStyle/>
          <a:p>
            <a:r>
              <a:rPr lang="fr-FR" sz="2800" dirty="0">
                <a:latin typeface="Times New Roman" panose="02020603050405020304" pitchFamily="18" charset="0"/>
                <a:cs typeface="Times New Roman" panose="02020603050405020304" pitchFamily="18" charset="0"/>
              </a:rPr>
              <a:t>III. Impact de la décision d’admissibilité sur une saisie-exécution immobilière en cours </a:t>
            </a:r>
            <a:endParaRPr lang="fr-FR" sz="2800" dirty="0"/>
          </a:p>
        </p:txBody>
      </p:sp>
      <p:sp>
        <p:nvSpPr>
          <p:cNvPr id="3" name="Espace réservé du texte 2">
            <a:extLst>
              <a:ext uri="{FF2B5EF4-FFF2-40B4-BE49-F238E27FC236}">
                <a16:creationId xmlns:a16="http://schemas.microsoft.com/office/drawing/2014/main" id="{5DA77BDB-0F30-E047-9AD1-A3EC757CAFE1}"/>
              </a:ext>
            </a:extLst>
          </p:cNvPr>
          <p:cNvSpPr>
            <a:spLocks noGrp="1"/>
          </p:cNvSpPr>
          <p:nvPr>
            <p:ph type="body" sz="quarter" idx="13"/>
          </p:nvPr>
        </p:nvSpPr>
        <p:spPr>
          <a:xfrm>
            <a:off x="2202301" y="2140559"/>
            <a:ext cx="9539933" cy="5221937"/>
          </a:xfrm>
        </p:spPr>
        <p:txBody>
          <a:bodyPr/>
          <a:lstStyle/>
          <a:p>
            <a:pPr algn="just"/>
            <a:r>
              <a:rPr lang="fr-FR" sz="2000" dirty="0">
                <a:latin typeface="Times New Roman" panose="02020603050405020304" pitchFamily="18" charset="0"/>
                <a:cs typeface="Times New Roman" panose="02020603050405020304" pitchFamily="18" charset="0"/>
              </a:rPr>
              <a:t>En cas de vente, le notaire procède conformément à l’article 1639, alinéa 2, C.J. et donc à un ordre allégé. </a:t>
            </a:r>
          </a:p>
          <a:p>
            <a:pPr algn="just"/>
            <a:r>
              <a:rPr lang="fr-FR" sz="2000" dirty="0">
                <a:latin typeface="Times New Roman" panose="02020603050405020304" pitchFamily="18" charset="0"/>
                <a:cs typeface="Times New Roman" panose="02020603050405020304" pitchFamily="18" charset="0"/>
              </a:rPr>
              <a:t>Cas de </a:t>
            </a:r>
            <a:r>
              <a:rPr lang="fr-FR" sz="2000" b="1" dirty="0">
                <a:latin typeface="Times New Roman" panose="02020603050405020304" pitchFamily="18" charset="0"/>
                <a:cs typeface="Times New Roman" panose="02020603050405020304" pitchFamily="18" charset="0"/>
              </a:rPr>
              <a:t>copropriétaires </a:t>
            </a:r>
            <a:r>
              <a:rPr lang="fr-FR" sz="2000" b="1" i="1" dirty="0">
                <a:latin typeface="Times New Roman" panose="02020603050405020304" pitchFamily="18" charset="0"/>
                <a:cs typeface="Times New Roman" panose="02020603050405020304" pitchFamily="18" charset="0"/>
              </a:rPr>
              <a:t>débiteurs</a:t>
            </a:r>
            <a:r>
              <a:rPr lang="fr-FR" sz="2000" b="1" dirty="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dont un seul est admis au bénéfice de la procédure : article 1675/7, §2, alinéa 4, C.J. :</a:t>
            </a:r>
          </a:p>
          <a:p>
            <a:pPr algn="just"/>
            <a:endParaRPr lang="fr-FR" sz="2000" dirty="0">
              <a:latin typeface="Times New Roman" panose="02020603050405020304" pitchFamily="18" charset="0"/>
              <a:cs typeface="Times New Roman" panose="02020603050405020304" pitchFamily="18" charset="0"/>
            </a:endParaRPr>
          </a:p>
          <a:p>
            <a:pPr marL="952485" lvl="1" indent="-342900" algn="just">
              <a:buFontTx/>
              <a:buChar char="-"/>
            </a:pPr>
            <a:r>
              <a:rPr lang="fr-FR" sz="2000" dirty="0">
                <a:latin typeface="Times New Roman" panose="02020603050405020304" pitchFamily="18" charset="0"/>
                <a:cs typeface="Times New Roman" panose="02020603050405020304" pitchFamily="18" charset="0"/>
              </a:rPr>
              <a:t>application des articles 1639, alinéa 2, et 1639/1, C.J. </a:t>
            </a:r>
          </a:p>
          <a:p>
            <a:pPr marL="952485" lvl="1" indent="-342900" algn="just">
              <a:buFontTx/>
              <a:buChar char="-"/>
            </a:pPr>
            <a:r>
              <a:rPr lang="fr-FR" sz="2000" dirty="0">
                <a:latin typeface="Times New Roman" panose="02020603050405020304" pitchFamily="18" charset="0"/>
                <a:cs typeface="Times New Roman" panose="02020603050405020304" pitchFamily="18" charset="0"/>
              </a:rPr>
              <a:t>l’article 1675/7, §4, alinéa 4, du C.J. ne fait pas état des créanciers enregistrés dans le Registre des gages. </a:t>
            </a:r>
          </a:p>
          <a:p>
            <a:pPr algn="just"/>
            <a:endParaRPr lang="fr-FR" sz="20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Même si l’article 1675/7, § 2, alinéa 4, C.J., ne renvoie pas expressément aux paragraphes précédents, ceux-ci lui sont applicables (suspension de principe, exception à la suspension et possibilité de remise ou d’abandon de la vente). </a:t>
            </a:r>
          </a:p>
          <a:p>
            <a:endParaRPr lang="fr-FR" sz="2400" dirty="0">
              <a:latin typeface="Times New Roman" panose="02020603050405020304" pitchFamily="18" charset="0"/>
              <a:cs typeface="Times New Roman" panose="02020603050405020304" pitchFamily="18" charset="0"/>
            </a:endParaRPr>
          </a:p>
          <a:p>
            <a:endParaRPr lang="fr-FR" sz="2800" dirty="0">
              <a:latin typeface="Times New Roman" panose="02020603050405020304" pitchFamily="18" charset="0"/>
              <a:cs typeface="Times New Roman" panose="02020603050405020304" pitchFamily="18" charset="0"/>
            </a:endParaRPr>
          </a:p>
          <a:p>
            <a:endParaRPr lang="fr-FR" sz="2800" dirty="0">
              <a:latin typeface="Times New Roman" panose="02020603050405020304" pitchFamily="18" charset="0"/>
              <a:cs typeface="Times New Roman" panose="02020603050405020304" pitchFamily="18" charset="0"/>
            </a:endParaRPr>
          </a:p>
          <a:p>
            <a:endParaRPr lang="fr-FR" sz="2800" dirty="0">
              <a:latin typeface="Times New Roman" panose="02020603050405020304" pitchFamily="18" charset="0"/>
              <a:cs typeface="Times New Roman" panose="02020603050405020304" pitchFamily="18" charset="0"/>
            </a:endParaRPr>
          </a:p>
          <a:p>
            <a:endParaRPr lang="fr-FR" sz="2800" dirty="0">
              <a:latin typeface="Times New Roman" panose="02020603050405020304" pitchFamily="18" charset="0"/>
              <a:cs typeface="Times New Roman" panose="02020603050405020304" pitchFamily="18" charset="0"/>
            </a:endParaRPr>
          </a:p>
          <a:p>
            <a:endParaRPr lang="fr-FR" dirty="0"/>
          </a:p>
          <a:p>
            <a:endParaRPr lang="fr-FR" dirty="0"/>
          </a:p>
          <a:p>
            <a:endParaRPr lang="fr-FR" dirty="0"/>
          </a:p>
        </p:txBody>
      </p:sp>
    </p:spTree>
    <p:extLst>
      <p:ext uri="{BB962C8B-B14F-4D97-AF65-F5344CB8AC3E}">
        <p14:creationId xmlns:p14="http://schemas.microsoft.com/office/powerpoint/2010/main" val="4133797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B2A5BB-356C-FB4F-A4B4-34B64A980452}"/>
              </a:ext>
            </a:extLst>
          </p:cNvPr>
          <p:cNvSpPr>
            <a:spLocks noGrp="1"/>
          </p:cNvSpPr>
          <p:nvPr>
            <p:ph type="title"/>
          </p:nvPr>
        </p:nvSpPr>
        <p:spPr>
          <a:xfrm>
            <a:off x="2789275" y="2583650"/>
            <a:ext cx="7496437" cy="1893109"/>
          </a:xfrm>
        </p:spPr>
        <p:txBody>
          <a:bodyPr>
            <a:normAutofit/>
          </a:bodyPr>
          <a:lstStyle/>
          <a:p>
            <a:r>
              <a:rPr lang="fr-FR" dirty="0">
                <a:latin typeface="Times New Roman" panose="02020603050405020304" pitchFamily="18" charset="0"/>
                <a:cs typeface="Times New Roman" panose="02020603050405020304" pitchFamily="18" charset="0"/>
              </a:rPr>
              <a:t>Merci pour votre attention ! </a:t>
            </a:r>
            <a:br>
              <a:rPr lang="fr-FR" dirty="0">
                <a:latin typeface="Times New Roman" panose="02020603050405020304" pitchFamily="18" charset="0"/>
                <a:cs typeface="Times New Roman" panose="02020603050405020304" pitchFamily="18" charset="0"/>
              </a:rPr>
            </a:b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2404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571A65-FC9C-C04B-86C6-18247F30CE80}"/>
              </a:ext>
            </a:extLst>
          </p:cNvPr>
          <p:cNvSpPr>
            <a:spLocks noGrp="1"/>
          </p:cNvSpPr>
          <p:nvPr>
            <p:ph type="title"/>
          </p:nvPr>
        </p:nvSpPr>
        <p:spPr>
          <a:xfrm>
            <a:off x="4930932" y="575256"/>
            <a:ext cx="7496437" cy="763531"/>
          </a:xfrm>
        </p:spPr>
        <p:txBody>
          <a:bodyPr>
            <a:normAutofit/>
          </a:bodyPr>
          <a:lstStyle/>
          <a:p>
            <a:r>
              <a:rPr lang="fr-FR" sz="2800" dirty="0">
                <a:latin typeface="Times New Roman" panose="02020603050405020304" pitchFamily="18" charset="0"/>
                <a:cs typeface="Times New Roman" panose="02020603050405020304" pitchFamily="18" charset="0"/>
              </a:rPr>
              <a:t>I. Introduction </a:t>
            </a:r>
          </a:p>
        </p:txBody>
      </p:sp>
      <p:sp>
        <p:nvSpPr>
          <p:cNvPr id="4" name="ZoneTexte 3">
            <a:extLst>
              <a:ext uri="{FF2B5EF4-FFF2-40B4-BE49-F238E27FC236}">
                <a16:creationId xmlns:a16="http://schemas.microsoft.com/office/drawing/2014/main" id="{24349DA6-E5AB-1D46-9CEF-935975A787EA}"/>
              </a:ext>
            </a:extLst>
          </p:cNvPr>
          <p:cNvSpPr txBox="1"/>
          <p:nvPr/>
        </p:nvSpPr>
        <p:spPr>
          <a:xfrm>
            <a:off x="1928245" y="1566555"/>
            <a:ext cx="9769383" cy="6617196"/>
          </a:xfrm>
          <a:prstGeom prst="rect">
            <a:avLst/>
          </a:prstGeom>
          <a:noFill/>
        </p:spPr>
        <p:txBody>
          <a:bodyPr wrap="square" rtlCol="0">
            <a:spAutoFit/>
          </a:bodyPr>
          <a:lstStyle/>
          <a:p>
            <a:endParaRPr lang="fr-FR" sz="1800" dirty="0">
              <a:solidFill>
                <a:srgbClr val="C00000"/>
              </a:solidFill>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La vente immobilière dans le cadre de la procédure en règlement collectif de dettes :</a:t>
            </a:r>
          </a:p>
          <a:p>
            <a:pPr algn="just"/>
            <a:endParaRPr lang="fr-FR" sz="2000" dirty="0">
              <a:latin typeface="Times New Roman" panose="02020603050405020304" pitchFamily="18" charset="0"/>
              <a:cs typeface="Times New Roman" panose="02020603050405020304" pitchFamily="18" charset="0"/>
            </a:endParaRPr>
          </a:p>
          <a:p>
            <a:pPr marL="800100" lvl="1" indent="-342900" algn="just">
              <a:buAutoNum type="arabicPeriod"/>
            </a:pPr>
            <a:r>
              <a:rPr lang="fr-FR" u="sng" dirty="0">
                <a:latin typeface="Times New Roman" panose="02020603050405020304" pitchFamily="18" charset="0"/>
                <a:cs typeface="Times New Roman" panose="02020603050405020304" pitchFamily="18" charset="0"/>
              </a:rPr>
              <a:t>En dehors de toute saisie-exécution immobilière</a:t>
            </a:r>
            <a:r>
              <a:rPr lang="fr-FR" dirty="0">
                <a:latin typeface="Times New Roman" panose="02020603050405020304" pitchFamily="18" charset="0"/>
                <a:cs typeface="Times New Roman" panose="02020603050405020304" pitchFamily="18" charset="0"/>
              </a:rPr>
              <a:t> :  article 1675/14 </a:t>
            </a:r>
            <a:r>
              <a:rPr lang="fr-FR" i="1" dirty="0">
                <a:latin typeface="Times New Roman" panose="02020603050405020304" pitchFamily="18" charset="0"/>
                <a:cs typeface="Times New Roman" panose="02020603050405020304" pitchFamily="18" charset="0"/>
              </a:rPr>
              <a:t>bis</a:t>
            </a:r>
            <a:r>
              <a:rPr lang="fr-FR" dirty="0">
                <a:latin typeface="Times New Roman" panose="02020603050405020304" pitchFamily="18" charset="0"/>
                <a:cs typeface="Times New Roman" panose="02020603050405020304" pitchFamily="18" charset="0"/>
              </a:rPr>
              <a:t> C.J. </a:t>
            </a:r>
          </a:p>
          <a:p>
            <a:pPr marL="800100" lvl="1" indent="-342900" algn="just">
              <a:buAutoNum type="arabicPeriod"/>
            </a:pPr>
            <a:r>
              <a:rPr lang="fr-FR" dirty="0">
                <a:latin typeface="Times New Roman" panose="02020603050405020304" pitchFamily="18" charset="0"/>
                <a:cs typeface="Times New Roman" panose="02020603050405020304" pitchFamily="18" charset="0"/>
              </a:rPr>
              <a:t>Dans l’hypothèse où une </a:t>
            </a:r>
            <a:r>
              <a:rPr lang="fr-FR" u="sng" dirty="0">
                <a:latin typeface="Times New Roman" panose="02020603050405020304" pitchFamily="18" charset="0"/>
                <a:cs typeface="Times New Roman" panose="02020603050405020304" pitchFamily="18" charset="0"/>
              </a:rPr>
              <a:t>saisie-exécution immobilière est diligentée</a:t>
            </a:r>
            <a:r>
              <a:rPr lang="fr-FR" dirty="0">
                <a:latin typeface="Times New Roman" panose="02020603050405020304" pitchFamily="18" charset="0"/>
                <a:cs typeface="Times New Roman" panose="02020603050405020304" pitchFamily="18" charset="0"/>
              </a:rPr>
              <a:t> avant l’admissibilité du débiteur à la procédure : article 1675/7, § 2, C.J. </a:t>
            </a:r>
          </a:p>
          <a:p>
            <a:pPr algn="just"/>
            <a:endParaRPr lang="fr-FR" sz="2000" dirty="0">
              <a:latin typeface="Times New Roman" panose="02020603050405020304" pitchFamily="18" charset="0"/>
              <a:cs typeface="Times New Roman" panose="02020603050405020304" pitchFamily="18" charset="0"/>
            </a:endParaRPr>
          </a:p>
          <a:p>
            <a:pPr algn="just"/>
            <a:r>
              <a:rPr lang="fr-FR" sz="2000" u="sng" dirty="0">
                <a:latin typeface="Times New Roman" panose="02020603050405020304" pitchFamily="18" charset="0"/>
                <a:cs typeface="Times New Roman" panose="02020603050405020304" pitchFamily="18" charset="0"/>
              </a:rPr>
              <a:t>Deux</a:t>
            </a:r>
            <a:r>
              <a:rPr lang="fr-FR" sz="2000" dirty="0">
                <a:latin typeface="Times New Roman" panose="02020603050405020304" pitchFamily="18" charset="0"/>
                <a:cs typeface="Times New Roman" panose="02020603050405020304" pitchFamily="18" charset="0"/>
              </a:rPr>
              <a:t> points d’attention :</a:t>
            </a:r>
          </a:p>
          <a:p>
            <a:pPr algn="just"/>
            <a:endParaRPr lang="fr-FR" sz="20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fr-FR" b="1" dirty="0">
                <a:latin typeface="Times New Roman" panose="02020603050405020304" pitchFamily="18" charset="0"/>
                <a:cs typeface="Times New Roman" panose="02020603050405020304" pitchFamily="18" charset="0"/>
              </a:rPr>
              <a:t>Informatisation de la procédure </a:t>
            </a:r>
            <a:r>
              <a:rPr lang="fr-FR" dirty="0">
                <a:latin typeface="Times New Roman" panose="02020603050405020304" pitchFamily="18" charset="0"/>
                <a:cs typeface="Times New Roman" panose="02020603050405020304" pitchFamily="18" charset="0"/>
              </a:rPr>
              <a:t>avec l’entrée en fonction du Registre central des règlements collectifs de dettes, à la suite de l’entrée en vigueur de l’arrêté royal du 11 octobre 2023 (</a:t>
            </a:r>
            <a:r>
              <a:rPr lang="fr-FR" i="1" dirty="0">
                <a:latin typeface="Times New Roman" panose="02020603050405020304" pitchFamily="18" charset="0"/>
                <a:cs typeface="Times New Roman" panose="02020603050405020304" pitchFamily="18" charset="0"/>
              </a:rPr>
              <a:t>M.B</a:t>
            </a:r>
            <a:r>
              <a:rPr lang="fr-FR" dirty="0">
                <a:latin typeface="Times New Roman" panose="02020603050405020304" pitchFamily="18" charset="0"/>
                <a:cs typeface="Times New Roman" panose="02020603050405020304" pitchFamily="18" charset="0"/>
              </a:rPr>
              <a:t>., 26 octobre 2023) qui exécute la loi du 5 mai 2019 (</a:t>
            </a:r>
            <a:r>
              <a:rPr lang="fr-FR" i="1" dirty="0">
                <a:latin typeface="Times New Roman" panose="02020603050405020304" pitchFamily="18" charset="0"/>
                <a:cs typeface="Times New Roman" panose="02020603050405020304" pitchFamily="18" charset="0"/>
              </a:rPr>
              <a:t>M.B</a:t>
            </a:r>
            <a:r>
              <a:rPr lang="fr-FR" dirty="0">
                <a:latin typeface="Times New Roman" panose="02020603050405020304" pitchFamily="18" charset="0"/>
                <a:cs typeface="Times New Roman" panose="02020603050405020304" pitchFamily="18" charset="0"/>
              </a:rPr>
              <a:t>., 19 juin 2019) ; les articles 1675/7 et 14</a:t>
            </a:r>
            <a:r>
              <a:rPr lang="fr-FR" i="1" dirty="0">
                <a:latin typeface="Times New Roman" panose="02020603050405020304" pitchFamily="18" charset="0"/>
                <a:cs typeface="Times New Roman" panose="02020603050405020304" pitchFamily="18" charset="0"/>
              </a:rPr>
              <a:t>bis</a:t>
            </a:r>
            <a:r>
              <a:rPr lang="fr-FR" dirty="0">
                <a:latin typeface="Times New Roman" panose="02020603050405020304" pitchFamily="18" charset="0"/>
                <a:cs typeface="Times New Roman" panose="02020603050405020304" pitchFamily="18" charset="0"/>
              </a:rPr>
              <a:t> n’ont presque pas connu de modifications à la suite de l’introduction de </a:t>
            </a:r>
            <a:r>
              <a:rPr lang="fr-FR" i="1" dirty="0" err="1">
                <a:latin typeface="Times New Roman" panose="02020603050405020304" pitchFamily="18" charset="0"/>
                <a:cs typeface="Times New Roman" panose="02020603050405020304" pitchFamily="18" charset="0"/>
              </a:rPr>
              <a:t>JustRestart</a:t>
            </a:r>
            <a:r>
              <a:rPr lang="fr-FR" i="1" dirty="0">
                <a:latin typeface="Times New Roman" panose="02020603050405020304" pitchFamily="18" charset="0"/>
                <a:cs typeface="Times New Roman" panose="02020603050405020304" pitchFamily="18" charset="0"/>
              </a:rPr>
              <a:t>. </a:t>
            </a:r>
            <a:endParaRPr lang="fr-FR" dirty="0">
              <a:latin typeface="Times New Roman" panose="02020603050405020304" pitchFamily="18" charset="0"/>
              <a:cs typeface="Times New Roman" panose="02020603050405020304" pitchFamily="18" charset="0"/>
            </a:endParaRPr>
          </a:p>
          <a:p>
            <a:pPr marL="1200150" lvl="2" indent="-285750" algn="just">
              <a:buFontTx/>
              <a:buChar char="-"/>
            </a:pPr>
            <a:endParaRPr lang="fr-FR"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fr-FR" b="1" dirty="0">
                <a:latin typeface="Times New Roman" panose="02020603050405020304" pitchFamily="18" charset="0"/>
                <a:cs typeface="Times New Roman" panose="02020603050405020304" pitchFamily="18" charset="0"/>
              </a:rPr>
              <a:t>Loi du 19 décembre 2023 </a:t>
            </a:r>
            <a:r>
              <a:rPr lang="fr-FR" dirty="0">
                <a:latin typeface="Times New Roman" panose="02020603050405020304" pitchFamily="18" charset="0"/>
                <a:cs typeface="Times New Roman" panose="02020603050405020304" pitchFamily="18" charset="0"/>
              </a:rPr>
              <a:t>portant dispositions diverses en matière civile et judiciaire (</a:t>
            </a:r>
            <a:r>
              <a:rPr lang="fr-FR" i="1" dirty="0">
                <a:latin typeface="Times New Roman" panose="02020603050405020304" pitchFamily="18" charset="0"/>
                <a:cs typeface="Times New Roman" panose="02020603050405020304" pitchFamily="18" charset="0"/>
              </a:rPr>
              <a:t>M.B</a:t>
            </a:r>
            <a:r>
              <a:rPr lang="fr-FR" dirty="0">
                <a:latin typeface="Times New Roman" panose="02020603050405020304" pitchFamily="18" charset="0"/>
                <a:cs typeface="Times New Roman" panose="02020603050405020304" pitchFamily="18" charset="0"/>
              </a:rPr>
              <a:t>., 27 décembre 2023; </a:t>
            </a:r>
            <a:r>
              <a:rPr lang="fr-FR" dirty="0" err="1">
                <a:latin typeface="Times New Roman" panose="02020603050405020304" pitchFamily="18" charset="0"/>
                <a:cs typeface="Times New Roman" panose="02020603050405020304" pitchFamily="18" charset="0"/>
              </a:rPr>
              <a:t>voy</a:t>
            </a:r>
            <a:r>
              <a:rPr lang="fr-FR" dirty="0">
                <a:latin typeface="Times New Roman" panose="02020603050405020304" pitchFamily="18" charset="0"/>
                <a:cs typeface="Times New Roman" panose="02020603050405020304" pitchFamily="18" charset="0"/>
              </a:rPr>
              <a:t>. sur cette réforme </a:t>
            </a:r>
            <a:r>
              <a:rPr lang="fr-FR" sz="1800" dirty="0">
                <a:effectLst/>
                <a:latin typeface="Times New Roman" panose="02020603050405020304" pitchFamily="18" charset="0"/>
                <a:ea typeface="Times New Roman" panose="02020603050405020304" pitchFamily="18" charset="0"/>
              </a:rPr>
              <a:t>G. de LEVAL et Chr. ENGELS, « La purge et l’ordre modifiés par la loi du 19 décembre 2023 », </a:t>
            </a:r>
            <a:r>
              <a:rPr lang="fr-FR" sz="1800" dirty="0" err="1">
                <a:effectLst/>
                <a:latin typeface="Times New Roman" panose="02020603050405020304" pitchFamily="18" charset="0"/>
                <a:ea typeface="Times New Roman" panose="02020603050405020304" pitchFamily="18" charset="0"/>
              </a:rPr>
              <a:t>Rev</a:t>
            </a:r>
            <a:r>
              <a:rPr lang="fr-FR" sz="1800" dirty="0">
                <a:effectLst/>
                <a:latin typeface="Times New Roman" panose="02020603050405020304" pitchFamily="18" charset="0"/>
                <a:ea typeface="Times New Roman" panose="02020603050405020304" pitchFamily="18" charset="0"/>
              </a:rPr>
              <a:t>. not. b., 2024, sous presse</a:t>
            </a:r>
            <a:r>
              <a:rPr lang="fr-FR" dirty="0">
                <a:latin typeface="Times New Roman" panose="02020603050405020304" pitchFamily="18" charset="0"/>
                <a:cs typeface="Times New Roman" panose="02020603050405020304" pitchFamily="18" charset="0"/>
              </a:rPr>
              <a:t>).</a:t>
            </a:r>
          </a:p>
          <a:p>
            <a:pPr algn="just"/>
            <a:endParaRPr lang="fr-FR" b="1" dirty="0">
              <a:latin typeface="Times New Roman" panose="02020603050405020304" pitchFamily="18" charset="0"/>
              <a:cs typeface="Times New Roman" panose="02020603050405020304" pitchFamily="18" charset="0"/>
            </a:endParaRPr>
          </a:p>
          <a:p>
            <a:pPr marL="1200150" lvl="2" indent="-285750" algn="just">
              <a:buFontTx/>
              <a:buChar char="-"/>
            </a:pPr>
            <a:endParaRPr lang="fr-FR" b="1" dirty="0">
              <a:latin typeface="Times New Roman" panose="02020603050405020304" pitchFamily="18" charset="0"/>
              <a:cs typeface="Times New Roman" panose="02020603050405020304" pitchFamily="18" charset="0"/>
            </a:endParaRPr>
          </a:p>
          <a:p>
            <a:pPr marL="1200150" lvl="2" indent="-285750" algn="just">
              <a:buFontTx/>
              <a:buChar char="-"/>
            </a:pPr>
            <a:endParaRPr lang="fr-FR" b="1" dirty="0">
              <a:latin typeface="Times New Roman" panose="02020603050405020304" pitchFamily="18" charset="0"/>
              <a:cs typeface="Times New Roman" panose="02020603050405020304" pitchFamily="18" charset="0"/>
            </a:endParaRPr>
          </a:p>
          <a:p>
            <a:pPr marL="1200150" lvl="2" indent="-285750" algn="just">
              <a:buFontTx/>
              <a:buChar char="-"/>
            </a:pPr>
            <a:endParaRPr lang="fr-FR" b="1" dirty="0">
              <a:latin typeface="Times New Roman" panose="02020603050405020304" pitchFamily="18" charset="0"/>
              <a:cs typeface="Times New Roman" panose="02020603050405020304" pitchFamily="18" charset="0"/>
            </a:endParaRPr>
          </a:p>
          <a:p>
            <a:pPr marL="1200150" lvl="2" indent="-285750" algn="just">
              <a:buFontTx/>
              <a:buChar char="-"/>
            </a:pPr>
            <a:endParaRPr lang="fr-FR" b="1" dirty="0">
              <a:latin typeface="Times New Roman" panose="02020603050405020304" pitchFamily="18" charset="0"/>
              <a:cs typeface="Times New Roman" panose="02020603050405020304" pitchFamily="18" charset="0"/>
            </a:endParaRPr>
          </a:p>
          <a:p>
            <a:pPr marL="1200150" lvl="2" indent="-285750" algn="just">
              <a:buFontTx/>
              <a:buChar char="-"/>
            </a:pPr>
            <a:endParaRPr lang="fr-F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2474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BE4397-C3B1-DB41-A0A9-1F914EABCCBA}"/>
              </a:ext>
            </a:extLst>
          </p:cNvPr>
          <p:cNvSpPr>
            <a:spLocks noGrp="1"/>
          </p:cNvSpPr>
          <p:nvPr>
            <p:ph type="title"/>
          </p:nvPr>
        </p:nvSpPr>
        <p:spPr>
          <a:xfrm>
            <a:off x="4695563" y="656503"/>
            <a:ext cx="7496437" cy="756465"/>
          </a:xfrm>
        </p:spPr>
        <p:txBody>
          <a:bodyPr>
            <a:normAutofit/>
          </a:bodyPr>
          <a:lstStyle/>
          <a:p>
            <a:r>
              <a:rPr lang="fr-FR" sz="2800" dirty="0">
                <a:latin typeface="Times New Roman" panose="02020603050405020304" pitchFamily="18" charset="0"/>
                <a:cs typeface="Times New Roman" panose="02020603050405020304" pitchFamily="18" charset="0"/>
              </a:rPr>
              <a:t>I. Introduction </a:t>
            </a:r>
            <a:endParaRPr lang="fr-FR" sz="2800" dirty="0"/>
          </a:p>
        </p:txBody>
      </p:sp>
      <p:sp>
        <p:nvSpPr>
          <p:cNvPr id="3" name="Espace réservé du texte 2">
            <a:extLst>
              <a:ext uri="{FF2B5EF4-FFF2-40B4-BE49-F238E27FC236}">
                <a16:creationId xmlns:a16="http://schemas.microsoft.com/office/drawing/2014/main" id="{03BAB6B2-EE9C-4642-8FCD-0E61D5A38F42}"/>
              </a:ext>
            </a:extLst>
          </p:cNvPr>
          <p:cNvSpPr>
            <a:spLocks noGrp="1"/>
          </p:cNvSpPr>
          <p:nvPr>
            <p:ph type="body" sz="quarter" idx="13"/>
          </p:nvPr>
        </p:nvSpPr>
        <p:spPr>
          <a:xfrm>
            <a:off x="1947746" y="1806791"/>
            <a:ext cx="8991600" cy="4016473"/>
          </a:xfrm>
        </p:spPr>
        <p:txBody>
          <a:bodyPr/>
          <a:lstStyle/>
          <a:p>
            <a:endParaRPr lang="fr-FR" sz="1800" dirty="0">
              <a:latin typeface="Times New Roman" panose="02020603050405020304" pitchFamily="18" charset="0"/>
              <a:cs typeface="Times New Roman" panose="02020603050405020304" pitchFamily="18" charset="0"/>
            </a:endParaRPr>
          </a:p>
          <a:p>
            <a:pPr algn="just"/>
            <a:r>
              <a:rPr lang="fr-FR" sz="2000" dirty="0">
                <a:latin typeface="Times New Roman" panose="02020603050405020304" pitchFamily="18" charset="0"/>
                <a:cs typeface="Times New Roman" panose="02020603050405020304" pitchFamily="18" charset="0"/>
              </a:rPr>
              <a:t>La loi du 19 décembre précitée est </a:t>
            </a:r>
            <a:r>
              <a:rPr lang="fr-BE" sz="2000" dirty="0">
                <a:effectLst/>
                <a:latin typeface="Times New Roman" panose="02020603050405020304" pitchFamily="18" charset="0"/>
                <a:ea typeface="Calibri" panose="020F0502020204030204" pitchFamily="34" charset="0"/>
                <a:cs typeface="Times New Roman" panose="02020603050405020304" pitchFamily="18" charset="0"/>
              </a:rPr>
              <a:t>entrée en vigueur le dixième jour suivant sa publication, soit le 6 janvier 2024. Les articles 43 à 51 de la loi, 55, 58 à 64, qui nous occupent ici, s’appliquent uniquement aux procédures de vente dans le cadre desquelles :</a:t>
            </a:r>
          </a:p>
          <a:p>
            <a:pPr algn="just"/>
            <a:r>
              <a:rPr lang="fr-BE" sz="2000" dirty="0">
                <a:latin typeface="Times New Roman" panose="02020603050405020304" pitchFamily="18" charset="0"/>
                <a:ea typeface="Calibri" panose="020F0502020204030204" pitchFamily="34" charset="0"/>
                <a:cs typeface="Times New Roman" panose="02020603050405020304" pitchFamily="18" charset="0"/>
              </a:rPr>
              <a:t>-</a:t>
            </a:r>
            <a:r>
              <a:rPr lang="fr-BE" sz="2000" dirty="0">
                <a:effectLst/>
                <a:latin typeface="Times New Roman" panose="02020603050405020304" pitchFamily="18" charset="0"/>
                <a:ea typeface="Calibri" panose="020F0502020204030204" pitchFamily="34" charset="0"/>
                <a:cs typeface="Times New Roman" panose="02020603050405020304" pitchFamily="18" charset="0"/>
              </a:rPr>
              <a:t> la requête en autorisation de vente </a:t>
            </a:r>
            <a:r>
              <a:rPr lang="fr-BE" sz="2000" i="1" dirty="0">
                <a:effectLst/>
                <a:latin typeface="Times New Roman" panose="02020603050405020304" pitchFamily="18" charset="0"/>
                <a:ea typeface="Calibri" panose="020F0502020204030204" pitchFamily="34" charset="0"/>
                <a:cs typeface="Times New Roman" panose="02020603050405020304" pitchFamily="18" charset="0"/>
              </a:rPr>
              <a:t>de gré à gré </a:t>
            </a:r>
            <a:r>
              <a:rPr lang="fr-BE" sz="2000" dirty="0">
                <a:latin typeface="Times New Roman" panose="02020603050405020304" pitchFamily="18" charset="0"/>
                <a:ea typeface="Calibri" panose="020F0502020204030204" pitchFamily="34" charset="0"/>
                <a:cs typeface="Times New Roman" panose="02020603050405020304" pitchFamily="18" charset="0"/>
              </a:rPr>
              <a:t>a été</a:t>
            </a:r>
            <a:r>
              <a:rPr lang="fr-BE" sz="2000" dirty="0">
                <a:effectLst/>
                <a:latin typeface="Times New Roman" panose="02020603050405020304" pitchFamily="18" charset="0"/>
                <a:ea typeface="Calibri" panose="020F0502020204030204" pitchFamily="34" charset="0"/>
                <a:cs typeface="Times New Roman" panose="02020603050405020304" pitchFamily="18" charset="0"/>
              </a:rPr>
              <a:t> déposée à partir du 6 janvier 2024 ;</a:t>
            </a:r>
          </a:p>
          <a:p>
            <a:pPr algn="just"/>
            <a:r>
              <a:rPr lang="fr-BE" sz="2000" dirty="0">
                <a:latin typeface="Times New Roman" panose="02020603050405020304" pitchFamily="18" charset="0"/>
                <a:ea typeface="Calibri" panose="020F0502020204030204" pitchFamily="34" charset="0"/>
                <a:cs typeface="Times New Roman" panose="02020603050405020304" pitchFamily="18" charset="0"/>
              </a:rPr>
              <a:t>-</a:t>
            </a:r>
            <a:r>
              <a:rPr lang="fr-BE" sz="2000" dirty="0">
                <a:effectLst/>
                <a:latin typeface="Times New Roman" panose="02020603050405020304" pitchFamily="18" charset="0"/>
                <a:ea typeface="Calibri" panose="020F0502020204030204" pitchFamily="34" charset="0"/>
                <a:cs typeface="Times New Roman" panose="02020603050405020304" pitchFamily="18" charset="0"/>
              </a:rPr>
              <a:t> l’appel des créanciers à suivre les opérations de vente</a:t>
            </a:r>
            <a:r>
              <a:rPr lang="fr-BE" sz="2000" dirty="0">
                <a:latin typeface="Times New Roman" panose="02020603050405020304" pitchFamily="18" charset="0"/>
                <a:ea typeface="Calibri" panose="020F0502020204030204" pitchFamily="34" charset="0"/>
                <a:cs typeface="Times New Roman" panose="02020603050405020304" pitchFamily="18" charset="0"/>
              </a:rPr>
              <a:t> </a:t>
            </a:r>
            <a:r>
              <a:rPr lang="fr-BE" sz="2000" i="1" dirty="0">
                <a:latin typeface="Times New Roman" panose="02020603050405020304" pitchFamily="18" charset="0"/>
                <a:ea typeface="Calibri" panose="020F0502020204030204" pitchFamily="34" charset="0"/>
                <a:cs typeface="Times New Roman" panose="02020603050405020304" pitchFamily="18" charset="0"/>
              </a:rPr>
              <a:t>publique</a:t>
            </a:r>
            <a:r>
              <a:rPr lang="fr-BE" sz="2000" dirty="0">
                <a:latin typeface="Times New Roman" panose="02020603050405020304" pitchFamily="18" charset="0"/>
                <a:ea typeface="Calibri" panose="020F0502020204030204" pitchFamily="34" charset="0"/>
                <a:cs typeface="Times New Roman" panose="02020603050405020304" pitchFamily="18" charset="0"/>
              </a:rPr>
              <a:t> </a:t>
            </a:r>
            <a:r>
              <a:rPr lang="fr-BE" sz="2000" dirty="0">
                <a:effectLst/>
                <a:latin typeface="Times New Roman" panose="02020603050405020304" pitchFamily="18" charset="0"/>
                <a:ea typeface="Calibri" panose="020F0502020204030204" pitchFamily="34" charset="0"/>
                <a:cs typeface="Times New Roman" panose="02020603050405020304" pitchFamily="18" charset="0"/>
              </a:rPr>
              <a:t>est effectué à partir de cette même date (art. 88 de la loi du 19 décembre 2023, rédigé avec les pieds). </a:t>
            </a:r>
          </a:p>
          <a:p>
            <a:endParaRPr lang="fr-FR" dirty="0"/>
          </a:p>
        </p:txBody>
      </p:sp>
    </p:spTree>
    <p:extLst>
      <p:ext uri="{BB962C8B-B14F-4D97-AF65-F5344CB8AC3E}">
        <p14:creationId xmlns:p14="http://schemas.microsoft.com/office/powerpoint/2010/main" val="608240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5293CC-17B7-7648-901B-991F7CF7FA4A}"/>
              </a:ext>
            </a:extLst>
          </p:cNvPr>
          <p:cNvSpPr>
            <a:spLocks noGrp="1"/>
          </p:cNvSpPr>
          <p:nvPr>
            <p:ph type="title"/>
          </p:nvPr>
        </p:nvSpPr>
        <p:spPr>
          <a:xfrm>
            <a:off x="4695563" y="1022006"/>
            <a:ext cx="7496437" cy="907155"/>
          </a:xfrm>
        </p:spPr>
        <p:txBody>
          <a:bodyPr>
            <a:noAutofit/>
          </a:bodyPr>
          <a:lstStyle/>
          <a:p>
            <a:r>
              <a:rPr lang="fr-FR" sz="2800" dirty="0">
                <a:latin typeface="Times New Roman" panose="02020603050405020304" pitchFamily="18" charset="0"/>
                <a:cs typeface="Times New Roman" panose="02020603050405020304" pitchFamily="18" charset="0"/>
              </a:rPr>
              <a:t>II. La vente d’immeuble dans le cadre de la procédure en dehors de toute saisie </a:t>
            </a:r>
            <a:endParaRPr lang="fr-FR" sz="2800" dirty="0"/>
          </a:p>
        </p:txBody>
      </p:sp>
      <p:sp>
        <p:nvSpPr>
          <p:cNvPr id="3" name="Espace réservé du texte 2">
            <a:extLst>
              <a:ext uri="{FF2B5EF4-FFF2-40B4-BE49-F238E27FC236}">
                <a16:creationId xmlns:a16="http://schemas.microsoft.com/office/drawing/2014/main" id="{1EFA6CEA-57E8-B947-97BB-A2C1AD199F91}"/>
              </a:ext>
            </a:extLst>
          </p:cNvPr>
          <p:cNvSpPr>
            <a:spLocks noGrp="1"/>
          </p:cNvSpPr>
          <p:nvPr>
            <p:ph type="body" sz="quarter" idx="13"/>
          </p:nvPr>
        </p:nvSpPr>
        <p:spPr>
          <a:xfrm>
            <a:off x="1078832" y="2558326"/>
            <a:ext cx="9625954" cy="4179358"/>
          </a:xfrm>
        </p:spPr>
        <p:txBody>
          <a:bodyPr/>
          <a:lstStyle/>
          <a:p>
            <a:pPr algn="just"/>
            <a:r>
              <a:rPr lang="fr-FR" sz="2000" dirty="0">
                <a:latin typeface="Times New Roman" panose="02020603050405020304" pitchFamily="18" charset="0"/>
                <a:cs typeface="Times New Roman" panose="02020603050405020304" pitchFamily="18" charset="0"/>
              </a:rPr>
              <a:t>	</a:t>
            </a:r>
          </a:p>
          <a:p>
            <a:pPr algn="just"/>
            <a:r>
              <a:rPr lang="fr-FR" sz="2000" dirty="0">
                <a:latin typeface="Times New Roman" panose="02020603050405020304" pitchFamily="18" charset="0"/>
                <a:cs typeface="Times New Roman" panose="02020603050405020304" pitchFamily="18" charset="0"/>
              </a:rPr>
              <a:t>	</a:t>
            </a:r>
            <a:r>
              <a:rPr lang="fr-FR" sz="2000" b="1" u="sng" dirty="0">
                <a:latin typeface="Times New Roman" panose="02020603050405020304" pitchFamily="18" charset="0"/>
                <a:cs typeface="Times New Roman" panose="02020603050405020304" pitchFamily="18" charset="0"/>
              </a:rPr>
              <a:t>Compétence matérielle du tribunal du travail</a:t>
            </a:r>
            <a:r>
              <a:rPr lang="fr-FR" sz="2000" dirty="0">
                <a:latin typeface="Times New Roman" panose="02020603050405020304" pitchFamily="18" charset="0"/>
                <a:cs typeface="Times New Roman" panose="02020603050405020304" pitchFamily="18" charset="0"/>
              </a:rPr>
              <a:t> (article 578, 14°, C.J.) et non du 	juge des saisies</a:t>
            </a:r>
          </a:p>
          <a:p>
            <a:pPr lvl="1" algn="just"/>
            <a:endParaRPr lang="fr-FR" sz="1800" b="1" dirty="0">
              <a:latin typeface="Times New Roman" panose="02020603050405020304" pitchFamily="18" charset="0"/>
              <a:cs typeface="Times New Roman" panose="02020603050405020304" pitchFamily="18" charset="0"/>
            </a:endParaRPr>
          </a:p>
          <a:p>
            <a:pPr lvl="1" algn="just"/>
            <a:r>
              <a:rPr lang="fr-FR" sz="1800" b="1" dirty="0" err="1">
                <a:latin typeface="Times New Roman" panose="02020603050405020304" pitchFamily="18" charset="0"/>
                <a:cs typeface="Times New Roman" panose="02020603050405020304" pitchFamily="18" charset="0"/>
              </a:rPr>
              <a:t>Civ</a:t>
            </a:r>
            <a:r>
              <a:rPr lang="fr-FR" sz="1800" b="1" dirty="0">
                <a:latin typeface="Times New Roman" panose="02020603050405020304" pitchFamily="18" charset="0"/>
                <a:cs typeface="Times New Roman" panose="02020603050405020304" pitchFamily="18" charset="0"/>
              </a:rPr>
              <a:t>. Liège (Div. Liège, s.), 24 octobre 2018, </a:t>
            </a:r>
            <a:r>
              <a:rPr lang="fr-FR" sz="1800" i="1" dirty="0">
                <a:latin typeface="Times New Roman" panose="02020603050405020304" pitchFamily="18" charset="0"/>
                <a:cs typeface="Times New Roman" panose="02020603050405020304" pitchFamily="18" charset="0"/>
              </a:rPr>
              <a:t>J.L.M.B</a:t>
            </a:r>
            <a:r>
              <a:rPr lang="fr-FR" sz="1800" dirty="0">
                <a:latin typeface="Times New Roman" panose="02020603050405020304" pitchFamily="18" charset="0"/>
                <a:cs typeface="Times New Roman" panose="02020603050405020304" pitchFamily="18" charset="0"/>
              </a:rPr>
              <a:t>., 2019, p. 477, le juge des saisies de Liège tire argument de la réforme des procédures collectives d’insolvabilité opérée par la loi du 11 août 2017. Selon cette juridiction, la modification de l’article 1675/7, C.J. par la loi précitée a confirmé la volonté du législateur de confier la totalité du contentieux pouvant avoir un impact sur la masse du règlement collectif de dettes au tribunal du travail, de sorte que ce dernier est compétent pour connaître de l'opposition formée par le médié contre une saisie-arrêt-exécution.</a:t>
            </a:r>
          </a:p>
          <a:p>
            <a:pPr lvl="1" algn="just"/>
            <a:endParaRPr lang="fr-FR" sz="1800" dirty="0">
              <a:latin typeface="Times New Roman" panose="02020603050405020304" pitchFamily="18" charset="0"/>
              <a:cs typeface="Times New Roman" panose="02020603050405020304" pitchFamily="18" charset="0"/>
            </a:endParaRPr>
          </a:p>
          <a:p>
            <a:pPr lvl="1" algn="just"/>
            <a:r>
              <a:rPr lang="fr-FR" sz="1800" dirty="0" err="1">
                <a:latin typeface="Times New Roman" panose="02020603050405020304" pitchFamily="18" charset="0"/>
                <a:cs typeface="Times New Roman" panose="02020603050405020304" pitchFamily="18" charset="0"/>
              </a:rPr>
              <a:t>Voy</a:t>
            </a:r>
            <a:r>
              <a:rPr lang="fr-FR" sz="1800" dirty="0">
                <a:latin typeface="Times New Roman" panose="02020603050405020304" pitchFamily="18" charset="0"/>
                <a:cs typeface="Times New Roman" panose="02020603050405020304" pitchFamily="18" charset="0"/>
              </a:rPr>
              <a:t>. encore : </a:t>
            </a:r>
            <a:r>
              <a:rPr lang="fr-FR" sz="1800" b="1" dirty="0">
                <a:latin typeface="Times New Roman" panose="02020603050405020304" pitchFamily="18" charset="0"/>
                <a:cs typeface="Times New Roman" panose="02020603050405020304" pitchFamily="18" charset="0"/>
              </a:rPr>
              <a:t>Trib. </a:t>
            </a:r>
            <a:r>
              <a:rPr lang="fr-FR" sz="1800" b="1" dirty="0" err="1">
                <a:latin typeface="Times New Roman" panose="02020603050405020304" pitchFamily="18" charset="0"/>
                <a:cs typeface="Times New Roman" panose="02020603050405020304" pitchFamily="18" charset="0"/>
              </a:rPr>
              <a:t>trav</a:t>
            </a:r>
            <a:r>
              <a:rPr lang="fr-FR" sz="1800" b="1" dirty="0">
                <a:latin typeface="Times New Roman" panose="02020603050405020304" pitchFamily="18" charset="0"/>
                <a:cs typeface="Times New Roman" panose="02020603050405020304" pitchFamily="18" charset="0"/>
              </a:rPr>
              <a:t>. Bruxelles (</a:t>
            </a:r>
            <a:r>
              <a:rPr lang="fr-FR" sz="1800" b="1" dirty="0" err="1">
                <a:latin typeface="Times New Roman" panose="02020603050405020304" pitchFamily="18" charset="0"/>
                <a:cs typeface="Times New Roman" panose="02020603050405020304" pitchFamily="18" charset="0"/>
              </a:rPr>
              <a:t>fr.</a:t>
            </a:r>
            <a:r>
              <a:rPr lang="fr-FR" sz="1800" b="1" dirty="0">
                <a:latin typeface="Times New Roman" panose="02020603050405020304" pitchFamily="18" charset="0"/>
                <a:cs typeface="Times New Roman" panose="02020603050405020304" pitchFamily="18" charset="0"/>
              </a:rPr>
              <a:t>), 30 janvier 2019</a:t>
            </a:r>
            <a:r>
              <a:rPr lang="fr-FR" sz="1800" dirty="0">
                <a:latin typeface="Times New Roman" panose="02020603050405020304" pitchFamily="18" charset="0"/>
                <a:cs typeface="Times New Roman" panose="02020603050405020304" pitchFamily="18" charset="0"/>
              </a:rPr>
              <a:t>, </a:t>
            </a:r>
            <a:r>
              <a:rPr lang="fr-FR" sz="1800" i="1" dirty="0" err="1">
                <a:latin typeface="Times New Roman" panose="02020603050405020304" pitchFamily="18" charset="0"/>
                <a:cs typeface="Times New Roman" panose="02020603050405020304" pitchFamily="18" charset="0"/>
              </a:rPr>
              <a:t>Rev</a:t>
            </a:r>
            <a:r>
              <a:rPr lang="fr-FR" sz="1800" i="1" dirty="0">
                <a:latin typeface="Times New Roman" panose="02020603050405020304" pitchFamily="18" charset="0"/>
                <a:cs typeface="Times New Roman" panose="02020603050405020304" pitchFamily="18" charset="0"/>
              </a:rPr>
              <a:t>. not. b</a:t>
            </a:r>
            <a:r>
              <a:rPr lang="fr-FR" sz="1800" dirty="0">
                <a:latin typeface="Times New Roman" panose="02020603050405020304" pitchFamily="18" charset="0"/>
                <a:cs typeface="Times New Roman" panose="02020603050405020304" pitchFamily="18" charset="0"/>
              </a:rPr>
              <a:t>., 2020, p. 286.</a:t>
            </a:r>
            <a:endParaRPr lang="fr-FR" dirty="0"/>
          </a:p>
          <a:p>
            <a:pPr marL="457200" indent="-457200">
              <a:buFontTx/>
              <a:buChar char="-"/>
            </a:pPr>
            <a:endParaRPr lang="fr-FR" dirty="0"/>
          </a:p>
        </p:txBody>
      </p:sp>
    </p:spTree>
    <p:extLst>
      <p:ext uri="{BB962C8B-B14F-4D97-AF65-F5344CB8AC3E}">
        <p14:creationId xmlns:p14="http://schemas.microsoft.com/office/powerpoint/2010/main" val="72343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01BFE7-931B-C244-8B6B-E21518051209}"/>
              </a:ext>
            </a:extLst>
          </p:cNvPr>
          <p:cNvSpPr>
            <a:spLocks noGrp="1"/>
          </p:cNvSpPr>
          <p:nvPr>
            <p:ph type="title"/>
          </p:nvPr>
        </p:nvSpPr>
        <p:spPr>
          <a:xfrm>
            <a:off x="4902819" y="878618"/>
            <a:ext cx="7496437" cy="756465"/>
          </a:xfrm>
        </p:spPr>
        <p:txBody>
          <a:bodyPr>
            <a:noAutofit/>
          </a:bodyPr>
          <a:lstStyle/>
          <a:p>
            <a:r>
              <a:rPr lang="fr-FR" sz="2800" dirty="0">
                <a:latin typeface="Times New Roman" panose="02020603050405020304" pitchFamily="18" charset="0"/>
                <a:cs typeface="Times New Roman" panose="02020603050405020304" pitchFamily="18" charset="0"/>
              </a:rPr>
              <a:t>II. La vente d’immeuble dans le cadre de la procédure en dehors de toute saisie </a:t>
            </a:r>
            <a:endParaRPr lang="fr-FR" sz="2800" dirty="0"/>
          </a:p>
        </p:txBody>
      </p:sp>
      <p:sp>
        <p:nvSpPr>
          <p:cNvPr id="3" name="Espace réservé du texte 2">
            <a:extLst>
              <a:ext uri="{FF2B5EF4-FFF2-40B4-BE49-F238E27FC236}">
                <a16:creationId xmlns:a16="http://schemas.microsoft.com/office/drawing/2014/main" id="{20E4CBA9-E33D-864A-959F-1AB49739644B}"/>
              </a:ext>
            </a:extLst>
          </p:cNvPr>
          <p:cNvSpPr>
            <a:spLocks noGrp="1"/>
          </p:cNvSpPr>
          <p:nvPr>
            <p:ph type="body" sz="quarter" idx="13"/>
          </p:nvPr>
        </p:nvSpPr>
        <p:spPr>
          <a:xfrm>
            <a:off x="1912658" y="2128612"/>
            <a:ext cx="10165042" cy="4851255"/>
          </a:xfrm>
        </p:spPr>
        <p:txBody>
          <a:bodyPr/>
          <a:lstStyle/>
          <a:p>
            <a:pPr algn="just"/>
            <a:r>
              <a:rPr lang="fr-FR" sz="2000" b="1" dirty="0">
                <a:latin typeface="Times New Roman" panose="02020603050405020304" pitchFamily="18" charset="0"/>
                <a:cs typeface="Times New Roman" panose="02020603050405020304" pitchFamily="18" charset="0"/>
              </a:rPr>
              <a:t>Article 1675/14 </a:t>
            </a:r>
            <a:r>
              <a:rPr lang="fr-FR" sz="2000" b="1" i="1" dirty="0">
                <a:latin typeface="Times New Roman" panose="02020603050405020304" pitchFamily="18" charset="0"/>
                <a:cs typeface="Times New Roman" panose="02020603050405020304" pitchFamily="18" charset="0"/>
              </a:rPr>
              <a:t>bis</a:t>
            </a:r>
            <a:r>
              <a:rPr lang="fr-FR" sz="2000" b="1" dirty="0">
                <a:latin typeface="Times New Roman" panose="02020603050405020304" pitchFamily="18" charset="0"/>
                <a:cs typeface="Times New Roman" panose="02020603050405020304" pitchFamily="18" charset="0"/>
              </a:rPr>
              <a:t> C.J</a:t>
            </a:r>
            <a:r>
              <a:rPr lang="fr-FR" sz="2000" dirty="0">
                <a:latin typeface="Times New Roman" panose="02020603050405020304" pitchFamily="18" charset="0"/>
                <a:cs typeface="Times New Roman" panose="02020603050405020304" pitchFamily="18" charset="0"/>
              </a:rPr>
              <a:t>. : </a:t>
            </a:r>
          </a:p>
          <a:p>
            <a:pPr algn="just"/>
            <a:r>
              <a:rPr lang="fr-FR" sz="1800" b="0" i="0" dirty="0">
                <a:solidFill>
                  <a:srgbClr val="000000"/>
                </a:solidFill>
                <a:effectLst/>
                <a:latin typeface="Times New Roman" panose="02020603050405020304" pitchFamily="18" charset="0"/>
                <a:cs typeface="Times New Roman" panose="02020603050405020304" pitchFamily="18" charset="0"/>
              </a:rPr>
              <a:t>« </a:t>
            </a:r>
            <a:r>
              <a:rPr lang="fr-BE" sz="1800" b="0" i="1" dirty="0">
                <a:solidFill>
                  <a:srgbClr val="000000"/>
                </a:solidFill>
                <a:effectLst/>
                <a:latin typeface="Times New Roman" panose="02020603050405020304" pitchFamily="18" charset="0"/>
                <a:cs typeface="Times New Roman" panose="02020603050405020304" pitchFamily="18" charset="0"/>
              </a:rPr>
              <a:t>§ 1</a:t>
            </a:r>
            <a:r>
              <a:rPr lang="fr-BE" sz="1800" b="0" i="1" baseline="30000" dirty="0">
                <a:solidFill>
                  <a:srgbClr val="000000"/>
                </a:solidFill>
                <a:effectLst/>
                <a:latin typeface="Times New Roman" panose="02020603050405020304" pitchFamily="18" charset="0"/>
                <a:cs typeface="Times New Roman" panose="02020603050405020304" pitchFamily="18" charset="0"/>
              </a:rPr>
              <a:t>er </a:t>
            </a:r>
            <a:r>
              <a:rPr lang="fr-BE" sz="1800" b="0" i="1" dirty="0">
                <a:solidFill>
                  <a:srgbClr val="000000"/>
                </a:solidFill>
                <a:effectLst/>
                <a:latin typeface="Times New Roman" panose="02020603050405020304" pitchFamily="18" charset="0"/>
                <a:cs typeface="Times New Roman" panose="02020603050405020304" pitchFamily="18" charset="0"/>
              </a:rPr>
              <a:t>Lorsqu'au cours de l'élaboration ou de l'exécution du plan, des biens meubles ou immeubles doivent être réalisés, sur la base de l'article 1675/7, § 3, ou sur la base du plan de règlement amiable ou judiciaire, la vente, publique ou de gré à gré, a lieu conformément aux règles de l'exécution forcée sans signification préalable d'un commandement ou d'une saisie. En cas de vente publique immobilière, celle-ci a lieu conformément aux articles 1580, 1582 et suivants. En cas de vente de gré à gré, elle a lieu conformément à l'article 1580bis ou 1580ter. </a:t>
            </a:r>
          </a:p>
          <a:p>
            <a:pPr algn="just"/>
            <a:r>
              <a:rPr lang="fr-BE" sz="1800" b="0" i="1" dirty="0">
                <a:solidFill>
                  <a:srgbClr val="000000"/>
                </a:solidFill>
                <a:effectLst/>
                <a:latin typeface="Times New Roman" panose="02020603050405020304" pitchFamily="18" charset="0"/>
                <a:cs typeface="Times New Roman" panose="02020603050405020304" pitchFamily="18" charset="0"/>
              </a:rPr>
              <a:t>§ 2. Lorsque des immeubles appartiennent en copropriété au débiteur et à d'autres personnes, le tribunal du travail peut, sur demande du débiteur ou du médiateur de dettes agissant dans le cadre d'un plan de règlement judiciaire, ordonner la vente des immeubles indivis. Les créanciers hypothécaires inscrits, les créanciers privilégiés inscrits, le cas échéant les créanciers enregistrés au Registre des gages, les créanciers ayant fait transcrire un commandement ou un exploit de saisie et ceux qui ont fait mention en marge d'une action intentée sur la base de l'article 5.243 du Code civil ainsi que les autres copropriétaires doivent être appelés à la procédure d'autorisation par pli judiciaire notifié au moins huit jours avant l'audience. Il en est de même du débiteur en cas de plan de règlement judiciaire. En ce cas, la vente se fait à la requête du médiateur de dettes </a:t>
            </a:r>
            <a:r>
              <a:rPr lang="fr-BE" sz="1800" b="0" i="1" dirty="0">
                <a:effectLst/>
                <a:latin typeface="Times New Roman" panose="02020603050405020304" pitchFamily="18" charset="0"/>
                <a:cs typeface="Times New Roman" panose="02020603050405020304" pitchFamily="18" charset="0"/>
              </a:rPr>
              <a:t>seul </a:t>
            </a:r>
            <a:r>
              <a:rPr lang="fr-BE" sz="1800" b="0" i="0" dirty="0">
                <a:effectLst/>
                <a:latin typeface="Times New Roman" panose="02020603050405020304" pitchFamily="18" charset="0"/>
                <a:cs typeface="Times New Roman" panose="02020603050405020304" pitchFamily="18" charset="0"/>
              </a:rPr>
              <a:t>.</a:t>
            </a:r>
            <a:r>
              <a:rPr lang="fr-BE" sz="1800" i="1" dirty="0">
                <a:latin typeface="Times New Roman" panose="02020603050405020304" pitchFamily="18" charset="0"/>
                <a:cs typeface="Times New Roman" panose="02020603050405020304" pitchFamily="18" charset="0"/>
              </a:rPr>
              <a:t> </a:t>
            </a:r>
            <a:r>
              <a:rPr lang="fr-BE" sz="1800" dirty="0">
                <a:latin typeface="Times New Roman" panose="02020603050405020304" pitchFamily="18" charset="0"/>
                <a:cs typeface="Times New Roman" panose="02020603050405020304" pitchFamily="18" charset="0"/>
              </a:rPr>
              <a:t>[…]</a:t>
            </a:r>
            <a:endParaRPr lang="fr-BE" sz="1800" b="0" dirty="0">
              <a:effectLst/>
              <a:latin typeface="Times New Roman" panose="02020603050405020304" pitchFamily="18" charset="0"/>
              <a:cs typeface="Times New Roman" panose="02020603050405020304" pitchFamily="18" charset="0"/>
            </a:endParaRPr>
          </a:p>
          <a:p>
            <a:pPr lvl="1" algn="l"/>
            <a:endParaRPr lang="fr-BE" sz="1600" b="0" i="0" dirty="0">
              <a:solidFill>
                <a:srgbClr val="000000"/>
              </a:solidFill>
              <a:effectLst/>
              <a:latin typeface="Times New Roman" panose="02020603050405020304" pitchFamily="18" charset="0"/>
              <a:cs typeface="Times New Roman" panose="02020603050405020304" pitchFamily="18" charset="0"/>
            </a:endParaRPr>
          </a:p>
          <a:p>
            <a:pPr algn="l"/>
            <a:endParaRPr lang="fr-BE" sz="2000" b="0" i="0" dirty="0">
              <a:solidFill>
                <a:srgbClr val="000000"/>
              </a:solidFill>
              <a:effectLst/>
              <a:latin typeface="Times New Roman" panose="02020603050405020304" pitchFamily="18" charset="0"/>
              <a:cs typeface="Times New Roman" panose="02020603050405020304" pitchFamily="18" charset="0"/>
            </a:endParaRPr>
          </a:p>
          <a:p>
            <a:pPr lvl="1" algn="l"/>
            <a:endParaRPr lang="fr-BE" sz="2000" b="0" i="0" dirty="0">
              <a:solidFill>
                <a:srgbClr val="000000"/>
              </a:solidFill>
              <a:effectLst/>
              <a:latin typeface="Fira Sans" panose="020B0503050000020004" pitchFamily="34" charset="0"/>
            </a:endParaRPr>
          </a:p>
          <a:p>
            <a:pPr lvl="1" algn="l"/>
            <a:endParaRPr lang="fr-BE" sz="2000" dirty="0">
              <a:solidFill>
                <a:srgbClr val="000000"/>
              </a:solidFill>
              <a:latin typeface="Fira Sans" panose="020B0503050000020004" pitchFamily="34" charset="0"/>
            </a:endParaRPr>
          </a:p>
          <a:p>
            <a:pPr lvl="1" algn="l"/>
            <a:endParaRPr lang="fr-BE" sz="2000" b="0" i="0" dirty="0">
              <a:solidFill>
                <a:srgbClr val="000000"/>
              </a:solidFill>
              <a:effectLst/>
              <a:latin typeface="Fira Sans" panose="020B0503050000020004" pitchFamily="34" charset="0"/>
            </a:endParaRPr>
          </a:p>
          <a:p>
            <a:pPr algn="l"/>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487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64602B-ED3E-8043-AB6D-E550786F56C7}"/>
              </a:ext>
            </a:extLst>
          </p:cNvPr>
          <p:cNvSpPr>
            <a:spLocks noGrp="1"/>
          </p:cNvSpPr>
          <p:nvPr>
            <p:ph type="title"/>
          </p:nvPr>
        </p:nvSpPr>
        <p:spPr>
          <a:xfrm>
            <a:off x="4695563" y="1274294"/>
            <a:ext cx="7496437" cy="756465"/>
          </a:xfrm>
        </p:spPr>
        <p:txBody>
          <a:bodyPr>
            <a:noAutofit/>
          </a:bodyPr>
          <a:lstStyle/>
          <a:p>
            <a:r>
              <a:rPr lang="fr-FR" sz="2800" dirty="0">
                <a:latin typeface="Times New Roman" panose="02020603050405020304" pitchFamily="18" charset="0"/>
                <a:cs typeface="Times New Roman" panose="02020603050405020304" pitchFamily="18" charset="0"/>
              </a:rPr>
              <a:t>II. La vente d’immeuble dans le cadre de la procédure en dehors de toute saisie </a:t>
            </a:r>
            <a:endParaRPr lang="fr-FR" sz="2800" dirty="0"/>
          </a:p>
        </p:txBody>
      </p:sp>
      <p:sp>
        <p:nvSpPr>
          <p:cNvPr id="3" name="Espace réservé du texte 2">
            <a:extLst>
              <a:ext uri="{FF2B5EF4-FFF2-40B4-BE49-F238E27FC236}">
                <a16:creationId xmlns:a16="http://schemas.microsoft.com/office/drawing/2014/main" id="{725F229B-DBA2-D44F-9B96-446D596EF995}"/>
              </a:ext>
            </a:extLst>
          </p:cNvPr>
          <p:cNvSpPr>
            <a:spLocks noGrp="1"/>
          </p:cNvSpPr>
          <p:nvPr>
            <p:ph type="body" sz="quarter" idx="13"/>
          </p:nvPr>
        </p:nvSpPr>
        <p:spPr>
          <a:xfrm>
            <a:off x="1145628" y="2513933"/>
            <a:ext cx="10047889" cy="4123350"/>
          </a:xfrm>
        </p:spPr>
        <p:txBody>
          <a:bodyPr/>
          <a:lstStyle/>
          <a:p>
            <a:pPr algn="just"/>
            <a:r>
              <a:rPr lang="fr-BE" sz="1800" dirty="0">
                <a:latin typeface="Times New Roman" panose="02020603050405020304" pitchFamily="18" charset="0"/>
                <a:cs typeface="Times New Roman" panose="02020603050405020304" pitchFamily="18" charset="0"/>
              </a:rPr>
              <a:t>[…]</a:t>
            </a:r>
          </a:p>
          <a:p>
            <a:pPr algn="just"/>
            <a:r>
              <a:rPr lang="fr-BE" sz="1800" b="0" i="1" dirty="0">
                <a:solidFill>
                  <a:srgbClr val="000000"/>
                </a:solidFill>
                <a:effectLst/>
                <a:latin typeface="Times New Roman" panose="02020603050405020304" pitchFamily="18" charset="0"/>
                <a:cs typeface="Times New Roman" panose="02020603050405020304" pitchFamily="18" charset="0"/>
              </a:rPr>
              <a:t>En cas d'accord de tous les copropriétaires quant à la vente de l'immeuble indivis, le tribunal du travail peut autoriser celle-ci, sur demande conjointe du débiteur ou du médiateur de dettes agissant dans le cadre d'un plan de règlement judiciaire et des autres copropriétaires, après avoir appelé les créanciers hypothécaires inscrits, les créanciers privilégiés inscrits, le cas échéant les créanciers enregistrés au Registre des gages ainsi que les créanciers ayant fait transcrire un commandement ou un exploit de saisie et ceux qui ont fait mention en marge d'une action intentée sur la base de l'article 5.243 du Code civil doivent être appelés à la procédure d'autorisation par pli judiciaire notifié au moins huit jours à l'avance. Il en est de même du débiteur en cas de plan de règlement judiciaire.</a:t>
            </a:r>
          </a:p>
          <a:p>
            <a:pPr algn="just"/>
            <a:r>
              <a:rPr lang="fr-BE" sz="1800" b="0" i="1" dirty="0">
                <a:solidFill>
                  <a:srgbClr val="000000"/>
                </a:solidFill>
                <a:effectLst/>
                <a:latin typeface="Times New Roman" panose="02020603050405020304" pitchFamily="18" charset="0"/>
                <a:cs typeface="Times New Roman" panose="02020603050405020304" pitchFamily="18" charset="0"/>
              </a:rPr>
              <a:t>§ 3. Dans tous les cas, l'ordonnance mentionne l'identité des créanciers et des copropriétaires dûment appelés à la procédure </a:t>
            </a:r>
            <a:r>
              <a:rPr lang="fr-BE" sz="1800" b="0" i="0" dirty="0">
                <a:solidFill>
                  <a:srgbClr val="000000"/>
                </a:solidFill>
                <a:effectLst/>
                <a:latin typeface="Times New Roman" panose="02020603050405020304" pitchFamily="18" charset="0"/>
                <a:cs typeface="Times New Roman" panose="02020603050405020304" pitchFamily="18" charset="0"/>
              </a:rPr>
              <a:t>». </a:t>
            </a:r>
          </a:p>
          <a:p>
            <a:endParaRPr lang="fr-FR" dirty="0"/>
          </a:p>
        </p:txBody>
      </p:sp>
    </p:spTree>
    <p:extLst>
      <p:ext uri="{BB962C8B-B14F-4D97-AF65-F5344CB8AC3E}">
        <p14:creationId xmlns:p14="http://schemas.microsoft.com/office/powerpoint/2010/main" val="1241189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48C933-4B54-5348-B443-8B35793F5763}"/>
              </a:ext>
            </a:extLst>
          </p:cNvPr>
          <p:cNvSpPr>
            <a:spLocks noGrp="1"/>
          </p:cNvSpPr>
          <p:nvPr>
            <p:ph type="title"/>
          </p:nvPr>
        </p:nvSpPr>
        <p:spPr>
          <a:xfrm>
            <a:off x="4568667" y="911687"/>
            <a:ext cx="7496437" cy="756465"/>
          </a:xfrm>
        </p:spPr>
        <p:txBody>
          <a:bodyPr>
            <a:noAutofit/>
          </a:bodyPr>
          <a:lstStyle/>
          <a:p>
            <a:r>
              <a:rPr lang="fr-FR" sz="2800" dirty="0">
                <a:latin typeface="Times New Roman" panose="02020603050405020304" pitchFamily="18" charset="0"/>
                <a:cs typeface="Times New Roman" panose="02020603050405020304" pitchFamily="18" charset="0"/>
              </a:rPr>
              <a:t>II. La vente d’immeuble dans le cadre de la procédure en dehors de toute saisie </a:t>
            </a:r>
            <a:endParaRPr lang="fr-FR" sz="2800" dirty="0"/>
          </a:p>
        </p:txBody>
      </p:sp>
      <p:sp>
        <p:nvSpPr>
          <p:cNvPr id="3" name="Espace réservé du texte 2">
            <a:extLst>
              <a:ext uri="{FF2B5EF4-FFF2-40B4-BE49-F238E27FC236}">
                <a16:creationId xmlns:a16="http://schemas.microsoft.com/office/drawing/2014/main" id="{E2080A0E-EEA4-8046-9D52-F54786F03F14}"/>
              </a:ext>
            </a:extLst>
          </p:cNvPr>
          <p:cNvSpPr>
            <a:spLocks noGrp="1"/>
          </p:cNvSpPr>
          <p:nvPr>
            <p:ph type="body" sz="quarter" idx="13"/>
          </p:nvPr>
        </p:nvSpPr>
        <p:spPr>
          <a:xfrm>
            <a:off x="1753562" y="2339357"/>
            <a:ext cx="7496437" cy="4407129"/>
          </a:xfrm>
        </p:spPr>
        <p:txBody>
          <a:bodyPr/>
          <a:lstStyle/>
          <a:p>
            <a:pPr algn="just"/>
            <a:r>
              <a:rPr lang="fr-FR" sz="2000" dirty="0">
                <a:latin typeface="Times New Roman" panose="02020603050405020304" pitchFamily="18" charset="0"/>
                <a:cs typeface="Times New Roman" panose="02020603050405020304" pitchFamily="18" charset="0"/>
              </a:rPr>
              <a:t>Remarques :</a:t>
            </a:r>
          </a:p>
          <a:p>
            <a:pPr algn="just"/>
            <a:r>
              <a:rPr lang="fr-FR" sz="2000" dirty="0">
                <a:latin typeface="Times New Roman" panose="02020603050405020304" pitchFamily="18" charset="0"/>
                <a:cs typeface="Times New Roman" panose="02020603050405020304" pitchFamily="18" charset="0"/>
              </a:rPr>
              <a:t>1) Il n’y a évidemment pas de </a:t>
            </a:r>
            <a:r>
              <a:rPr lang="fr-FR" sz="2000" u="sng" dirty="0">
                <a:latin typeface="Times New Roman" panose="02020603050405020304" pitchFamily="18" charset="0"/>
                <a:cs typeface="Times New Roman" panose="02020603050405020304" pitchFamily="18" charset="0"/>
              </a:rPr>
              <a:t>réalisation systématique </a:t>
            </a:r>
            <a:r>
              <a:rPr lang="fr-FR" sz="2000" dirty="0">
                <a:latin typeface="Times New Roman" panose="02020603050405020304" pitchFamily="18" charset="0"/>
                <a:cs typeface="Times New Roman" panose="02020603050405020304" pitchFamily="18" charset="0"/>
              </a:rPr>
              <a:t>de l’immeuble du débiteur compte tenu de l’objectif de la procédure et du respect du critère de dignité humaine</a:t>
            </a:r>
          </a:p>
          <a:p>
            <a:pPr algn="just"/>
            <a:r>
              <a:rPr lang="fr-FR" sz="2000" dirty="0">
                <a:latin typeface="Times New Roman" panose="02020603050405020304" pitchFamily="18" charset="0"/>
                <a:cs typeface="Times New Roman" panose="02020603050405020304" pitchFamily="18" charset="0"/>
              </a:rPr>
              <a:t>Ex. Remboursement d’un prêt à un taux avantageux par rapport à une nouvelle location </a:t>
            </a:r>
            <a:endParaRPr kumimoji="0" 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sz="2000" dirty="0">
                <a:solidFill>
                  <a:prstClr val="black"/>
                </a:solidFill>
                <a:latin typeface="Times New Roman" panose="02020603050405020304" pitchFamily="18" charset="0"/>
                <a:cs typeface="Times New Roman" panose="02020603050405020304" pitchFamily="18" charset="0"/>
              </a:rPr>
              <a:t>2</a:t>
            </a:r>
            <a:r>
              <a:rPr kumimoji="0" 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Depuis 2018, la valorisation de </a:t>
            </a:r>
            <a:r>
              <a:rPr kumimoji="0" lang="fr-FR" sz="200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parts indivises</a:t>
            </a:r>
            <a:r>
              <a:rPr kumimoji="0" lang="fr-FR" sz="2000" b="0" i="0"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dans</a:t>
            </a:r>
            <a:r>
              <a:rPr kumimoji="0" 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un règlement collectif de dettes est dispensée du détour de la liquidation-partage judiciaire (</a:t>
            </a:r>
            <a:r>
              <a:rPr kumimoji="0" lang="fr-FR" sz="20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contra</a:t>
            </a:r>
            <a:r>
              <a:rPr kumimoji="0" 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en 2024, la saisie de mêmes actifs, en vertu de l’article 1561, nouveau, du Code judiciaire; sur ceci, </a:t>
            </a:r>
            <a:r>
              <a:rPr kumimoji="0" lang="fr-FR" sz="20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voy</a:t>
            </a:r>
            <a:r>
              <a:rPr kumimoji="0" 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fr-BE" sz="2000" dirty="0">
                <a:effectLst/>
                <a:latin typeface="Times New Roman" panose="02020603050405020304" pitchFamily="18" charset="0"/>
                <a:ea typeface="Times New Roman" panose="02020603050405020304" pitchFamily="18" charset="0"/>
              </a:rPr>
              <a:t>Fr. GEORGES, « La saisie de parts indivises immobilières : l’agonie d’une licitation respectueuse des intérêts de tous les protagonistes ? », obs. sous </a:t>
            </a:r>
            <a:r>
              <a:rPr lang="fr-BE" sz="2000" dirty="0" err="1">
                <a:effectLst/>
                <a:latin typeface="Times New Roman" panose="02020603050405020304" pitchFamily="18" charset="0"/>
                <a:ea typeface="Times New Roman" panose="02020603050405020304" pitchFamily="18" charset="0"/>
              </a:rPr>
              <a:t>Civ</a:t>
            </a:r>
            <a:r>
              <a:rPr lang="fr-BE" sz="2000" dirty="0">
                <a:effectLst/>
                <a:latin typeface="Times New Roman" panose="02020603050405020304" pitchFamily="18" charset="0"/>
                <a:ea typeface="Times New Roman" panose="02020603050405020304" pitchFamily="18" charset="0"/>
              </a:rPr>
              <a:t>. Liège (Div. Liège, ch. s.), 5 et 26 avril 2023, J.L.M.B., 2023, p. 1852 et obs.</a:t>
            </a:r>
            <a:r>
              <a:rPr lang="fr-BE" sz="2000" dirty="0">
                <a:effectLst/>
              </a:rPr>
              <a:t> </a:t>
            </a:r>
            <a:r>
              <a:rPr kumimoji="0" 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endParaRPr lang="fr-FR" dirty="0"/>
          </a:p>
        </p:txBody>
      </p:sp>
    </p:spTree>
    <p:extLst>
      <p:ext uri="{BB962C8B-B14F-4D97-AF65-F5344CB8AC3E}">
        <p14:creationId xmlns:p14="http://schemas.microsoft.com/office/powerpoint/2010/main" val="2904831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1BD5E8-EDC1-2A47-8B58-55FB32791217}"/>
              </a:ext>
            </a:extLst>
          </p:cNvPr>
          <p:cNvSpPr>
            <a:spLocks noGrp="1"/>
          </p:cNvSpPr>
          <p:nvPr>
            <p:ph type="title"/>
          </p:nvPr>
        </p:nvSpPr>
        <p:spPr>
          <a:xfrm>
            <a:off x="4531239" y="967984"/>
            <a:ext cx="7496437" cy="756465"/>
          </a:xfrm>
        </p:spPr>
        <p:txBody>
          <a:bodyPr>
            <a:noAutofit/>
          </a:bodyPr>
          <a:lstStyle/>
          <a:p>
            <a:r>
              <a:rPr lang="fr-FR" sz="2800" dirty="0">
                <a:latin typeface="Times New Roman" panose="02020603050405020304" pitchFamily="18" charset="0"/>
                <a:cs typeface="Times New Roman" panose="02020603050405020304" pitchFamily="18" charset="0"/>
              </a:rPr>
              <a:t>II. La vente d’immeuble dans le cadre de la procédure en dehors de toute saisie </a:t>
            </a:r>
          </a:p>
        </p:txBody>
      </p:sp>
      <p:sp>
        <p:nvSpPr>
          <p:cNvPr id="3" name="Espace réservé du texte 2">
            <a:extLst>
              <a:ext uri="{FF2B5EF4-FFF2-40B4-BE49-F238E27FC236}">
                <a16:creationId xmlns:a16="http://schemas.microsoft.com/office/drawing/2014/main" id="{603C33BA-D752-4040-8433-184BB3197053}"/>
              </a:ext>
            </a:extLst>
          </p:cNvPr>
          <p:cNvSpPr>
            <a:spLocks noGrp="1"/>
          </p:cNvSpPr>
          <p:nvPr>
            <p:ph type="body" sz="quarter" idx="13"/>
          </p:nvPr>
        </p:nvSpPr>
        <p:spPr>
          <a:xfrm>
            <a:off x="1713185" y="2214387"/>
            <a:ext cx="10079421" cy="4470191"/>
          </a:xfrm>
        </p:spPr>
        <p:txBody>
          <a:bodyPr/>
          <a:lstStyle/>
          <a:p>
            <a:pPr algn="just"/>
            <a:r>
              <a:rPr lang="fr-FR" sz="2000" dirty="0">
                <a:latin typeface="Times New Roman" panose="02020603050405020304" pitchFamily="18" charset="0"/>
                <a:cs typeface="Times New Roman" panose="02020603050405020304" pitchFamily="18" charset="0"/>
              </a:rPr>
              <a:t>Nonobstant le prescrit des textes légaux, certaines ordonnances rendues en matière de règlement collectif de dettes révèlent que les personnes à l’égard desquelles la purge doit se produire ne sont pas valablement appelés à la procédure, de sorte que la vente n’est pas </a:t>
            </a:r>
            <a:r>
              <a:rPr lang="fr-FR" sz="2000" dirty="0" err="1">
                <a:latin typeface="Times New Roman" panose="02020603050405020304" pitchFamily="18" charset="0"/>
                <a:cs typeface="Times New Roman" panose="02020603050405020304" pitchFamily="18" charset="0"/>
              </a:rPr>
              <a:t>purgeante</a:t>
            </a:r>
            <a:r>
              <a:rPr lang="fr-FR" sz="2000" dirty="0">
                <a:latin typeface="Times New Roman" panose="02020603050405020304" pitchFamily="18" charset="0"/>
                <a:cs typeface="Times New Roman" panose="02020603050405020304" pitchFamily="18" charset="0"/>
              </a:rPr>
              <a:t> à leur égard (</a:t>
            </a:r>
            <a:r>
              <a:rPr lang="fr-BE" sz="1800" b="1" dirty="0">
                <a:latin typeface="Times New Roman" panose="02020603050405020304" pitchFamily="18" charset="0"/>
                <a:cs typeface="Times New Roman" panose="02020603050405020304" pitchFamily="18" charset="0"/>
              </a:rPr>
              <a:t>Trav. Liège, 3 et 6 septembre 2018</a:t>
            </a:r>
            <a:r>
              <a:rPr lang="fr-BE" sz="1800" dirty="0">
                <a:latin typeface="Times New Roman" panose="02020603050405020304" pitchFamily="18" charset="0"/>
                <a:cs typeface="Times New Roman" panose="02020603050405020304" pitchFamily="18" charset="0"/>
              </a:rPr>
              <a:t>, </a:t>
            </a:r>
            <a:r>
              <a:rPr lang="fr-FR" sz="1800" i="1" dirty="0">
                <a:solidFill>
                  <a:srgbClr val="000000"/>
                </a:solidFill>
                <a:latin typeface="Times New Roman" panose="02020603050405020304" pitchFamily="18" charset="0"/>
                <a:ea typeface="MS Mincho" panose="02020609040205080304" pitchFamily="49" charset="-128"/>
              </a:rPr>
              <a:t>J.L.M.B</a:t>
            </a:r>
            <a:r>
              <a:rPr lang="fr-FR" sz="1800" dirty="0">
                <a:solidFill>
                  <a:srgbClr val="000000"/>
                </a:solidFill>
                <a:latin typeface="Times New Roman" panose="02020603050405020304" pitchFamily="18" charset="0"/>
                <a:ea typeface="MS Mincho" panose="02020609040205080304" pitchFamily="49" charset="-128"/>
              </a:rPr>
              <a:t>., 2019/10, pp. 461 et s., avec obs.</a:t>
            </a:r>
            <a:r>
              <a:rPr lang="fr-BE" sz="1200" dirty="0">
                <a:solidFill>
                  <a:srgbClr val="000000"/>
                </a:solidFill>
                <a:latin typeface="Times New Roman" panose="02020603050405020304" pitchFamily="18" charset="0"/>
                <a:ea typeface="MS Mincho" panose="02020609040205080304" pitchFamily="49" charset="-128"/>
              </a:rPr>
              <a:t> </a:t>
            </a:r>
            <a:r>
              <a:rPr lang="fr-BE" sz="1800" b="1" dirty="0">
                <a:latin typeface="Times New Roman" panose="02020603050405020304" pitchFamily="18" charset="0"/>
                <a:cs typeface="Times New Roman" panose="02020603050405020304" pitchFamily="18" charset="0"/>
              </a:rPr>
              <a:t> </a:t>
            </a:r>
            <a:r>
              <a:rPr lang="fr-FR" sz="1800" dirty="0">
                <a:solidFill>
                  <a:srgbClr val="000000"/>
                </a:solidFill>
                <a:effectLst/>
                <a:latin typeface="Times New Roman" panose="02020603050405020304" pitchFamily="18" charset="0"/>
                <a:ea typeface="MS Mincho" panose="02020609040205080304" pitchFamily="49" charset="-128"/>
              </a:rPr>
              <a:t>Fr. GEORGES et A.-S. LEMAIRE, « Deux difficultés endémiques du règlement collectif de dettes : l'autorisation de vente d'immeubles et le sort du solde de compte de médiation » ;</a:t>
            </a:r>
            <a:r>
              <a:rPr lang="fr-BE" sz="1200" dirty="0">
                <a:solidFill>
                  <a:srgbClr val="000000"/>
                </a:solidFill>
                <a:latin typeface="Times New Roman" panose="02020603050405020304" pitchFamily="18" charset="0"/>
                <a:ea typeface="MS Mincho" panose="02020609040205080304" pitchFamily="49" charset="-128"/>
              </a:rPr>
              <a:t> </a:t>
            </a:r>
            <a:r>
              <a:rPr lang="fr-BE" sz="2000" b="1" dirty="0">
                <a:latin typeface="Times New Roman" panose="02020603050405020304" pitchFamily="18" charset="0"/>
                <a:cs typeface="Times New Roman" panose="02020603050405020304" pitchFamily="18" charset="0"/>
              </a:rPr>
              <a:t>Trav. Liège, 29 avril 2021, </a:t>
            </a:r>
            <a:r>
              <a:rPr lang="fr-BE" sz="2000" i="1" dirty="0">
                <a:latin typeface="Times New Roman" panose="02020603050405020304" pitchFamily="18" charset="0"/>
                <a:cs typeface="Times New Roman" panose="02020603050405020304" pitchFamily="18" charset="0"/>
              </a:rPr>
              <a:t>R.F..D.L</a:t>
            </a:r>
            <a:r>
              <a:rPr lang="fr-BE" sz="2000" dirty="0">
                <a:latin typeface="Times New Roman" panose="02020603050405020304" pitchFamily="18" charset="0"/>
                <a:cs typeface="Times New Roman" panose="02020603050405020304" pitchFamily="18" charset="0"/>
              </a:rPr>
              <a:t>., 2022, p. 137, avec note Fr. GEORGES, « Vente d’immeuble et règlement collectif de dettes » : </a:t>
            </a:r>
            <a:r>
              <a:rPr lang="fr-BE" sz="2000" dirty="0" err="1">
                <a:latin typeface="Times New Roman" panose="02020603050405020304" pitchFamily="18" charset="0"/>
                <a:cs typeface="Times New Roman" panose="02020603050405020304" pitchFamily="18" charset="0"/>
              </a:rPr>
              <a:t>old</a:t>
            </a:r>
            <a:r>
              <a:rPr lang="fr-BE" sz="2000" dirty="0">
                <a:latin typeface="Times New Roman" panose="02020603050405020304" pitchFamily="18" charset="0"/>
                <a:cs typeface="Times New Roman" panose="02020603050405020304" pitchFamily="18" charset="0"/>
              </a:rPr>
              <a:t> (and </a:t>
            </a:r>
            <a:r>
              <a:rPr lang="fr-BE" sz="2000" dirty="0" err="1">
                <a:latin typeface="Times New Roman" panose="02020603050405020304" pitchFamily="18" charset="0"/>
                <a:cs typeface="Times New Roman" panose="02020603050405020304" pitchFamily="18" charset="0"/>
              </a:rPr>
              <a:t>bad</a:t>
            </a:r>
            <a:r>
              <a:rPr lang="fr-BE" sz="2000" dirty="0">
                <a:latin typeface="Times New Roman" panose="02020603050405020304" pitchFamily="18" charset="0"/>
                <a:cs typeface="Times New Roman" panose="02020603050405020304" pitchFamily="18" charset="0"/>
              </a:rPr>
              <a:t>) habits die hard »)</a:t>
            </a:r>
            <a:r>
              <a:rPr lang="fr-FR" sz="2000" dirty="0">
                <a:latin typeface="Times New Roman" panose="02020603050405020304" pitchFamily="18" charset="0"/>
                <a:cs typeface="Times New Roman" panose="02020603050405020304" pitchFamily="18" charset="0"/>
              </a:rPr>
              <a:t>. </a:t>
            </a:r>
          </a:p>
          <a:p>
            <a:pPr algn="just"/>
            <a:r>
              <a:rPr lang="fr-FR" sz="2000" dirty="0">
                <a:latin typeface="Times New Roman" panose="02020603050405020304" pitchFamily="18" charset="0"/>
                <a:cs typeface="Times New Roman" panose="02020603050405020304" pitchFamily="18" charset="0"/>
              </a:rPr>
              <a:t>Le notaire, dans ce cas, privé de l’utilisation du certificat notarié (</a:t>
            </a:r>
            <a:r>
              <a:rPr lang="fr-FR" sz="2000" dirty="0">
                <a:effectLst/>
                <a:latin typeface="Times New Roman" panose="02020603050405020304" pitchFamily="18" charset="0"/>
                <a:ea typeface="Times New Roman" panose="02020603050405020304" pitchFamily="18" charset="0"/>
                <a:cs typeface="Times New Roman" panose="02020603050405020304" pitchFamily="18" charset="0"/>
              </a:rPr>
              <a:t>1653 C.J.), est </a:t>
            </a:r>
            <a:r>
              <a:rPr lang="fr-FR" sz="2000" dirty="0">
                <a:latin typeface="Times New Roman" panose="02020603050405020304" pitchFamily="18" charset="0"/>
                <a:ea typeface="Times New Roman" panose="02020603050405020304" pitchFamily="18" charset="0"/>
                <a:cs typeface="Times New Roman" panose="02020603050405020304" pitchFamily="18" charset="0"/>
              </a:rPr>
              <a:t>contraint</a:t>
            </a:r>
            <a:r>
              <a:rPr lang="fr-FR" sz="2000" dirty="0">
                <a:effectLst/>
                <a:latin typeface="Times New Roman" panose="02020603050405020304" pitchFamily="18" charset="0"/>
                <a:ea typeface="Times New Roman" panose="02020603050405020304" pitchFamily="18" charset="0"/>
                <a:cs typeface="Times New Roman" panose="02020603050405020304" pitchFamily="18" charset="0"/>
              </a:rPr>
              <a:t> à s’adresser aux créanciers inscrits ou transcrits ainsi qu’au(x) coindivisaire(s) afin d’obtenir leur consentement quant </a:t>
            </a:r>
            <a:r>
              <a:rPr lang="fr-FR" sz="2000" dirty="0">
                <a:latin typeface="Times New Roman" panose="02020603050405020304" pitchFamily="18" charset="0"/>
                <a:ea typeface="Times New Roman" panose="02020603050405020304" pitchFamily="18" charset="0"/>
                <a:cs typeface="Times New Roman" panose="02020603050405020304" pitchFamily="18" charset="0"/>
              </a:rPr>
              <a:t>à</a:t>
            </a:r>
            <a:r>
              <a:rPr lang="fr-FR" sz="2000" dirty="0">
                <a:effectLst/>
                <a:latin typeface="Times New Roman" panose="02020603050405020304" pitchFamily="18" charset="0"/>
                <a:ea typeface="Times New Roman" panose="02020603050405020304" pitchFamily="18" charset="0"/>
                <a:cs typeface="Times New Roman" panose="02020603050405020304" pitchFamily="18" charset="0"/>
              </a:rPr>
              <a:t> la « purge amiable » de l’immeuble</a:t>
            </a:r>
            <a:r>
              <a:rPr lang="fr-BE" sz="2000" dirty="0">
                <a:latin typeface="Times New Roman" panose="02020603050405020304" pitchFamily="18" charset="0"/>
                <a:ea typeface="Times New Roman" panose="02020603050405020304" pitchFamily="18" charset="0"/>
                <a:cs typeface="Times New Roman" panose="02020603050405020304" pitchFamily="18" charset="0"/>
              </a:rPr>
              <a:t>, sans certitude d’y parvenir.</a:t>
            </a: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4669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4575</TotalTime>
  <Words>3408</Words>
  <Application>Microsoft Macintosh PowerPoint</Application>
  <PresentationFormat>Grand écran</PresentationFormat>
  <Paragraphs>157</Paragraphs>
  <Slides>23</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23</vt:i4>
      </vt:variant>
    </vt:vector>
  </HeadingPairs>
  <TitlesOfParts>
    <vt:vector size="29" baseType="lpstr">
      <vt:lpstr>Arial</vt:lpstr>
      <vt:lpstr>Calibri</vt:lpstr>
      <vt:lpstr>Calibri Light</vt:lpstr>
      <vt:lpstr>Fira Sans</vt:lpstr>
      <vt:lpstr>Times New Roman</vt:lpstr>
      <vt:lpstr>Thème Office</vt:lpstr>
      <vt:lpstr>   La vente d’immeuble et l’ordre dans le cadre du règlement collectif de dettes : points d’attention particuliers  AJN &amp; UNAMUR 30 janvier 2024  </vt:lpstr>
      <vt:lpstr>Plan de l’intervention </vt:lpstr>
      <vt:lpstr>I. Introduction </vt:lpstr>
      <vt:lpstr>I. Introduction </vt:lpstr>
      <vt:lpstr>II. La vente d’immeuble dans le cadre de la procédure en dehors de toute saisie </vt:lpstr>
      <vt:lpstr>II. La vente d’immeuble dans le cadre de la procédure en dehors de toute saisie </vt:lpstr>
      <vt:lpstr>II. La vente d’immeuble dans le cadre de la procédure en dehors de toute saisie </vt:lpstr>
      <vt:lpstr>II. La vente d’immeuble dans le cadre de la procédure en dehors de toute saisie </vt:lpstr>
      <vt:lpstr>II. La vente d’immeuble dans le cadre de la procédure en dehors de toute saisie </vt:lpstr>
      <vt:lpstr>II. La vente d’immeuble dans le cadre de la procédure en dehors de toute saisie </vt:lpstr>
      <vt:lpstr>II. La vente d’immeuble dans le cadre de la procédure en dehors de toute saisie </vt:lpstr>
      <vt:lpstr>II. La vente d’immeuble dans le cadre de la procédure en dehors de toute saisie </vt:lpstr>
      <vt:lpstr>II. La vente d’immeuble dans le cadre de la procédure en dehors de toute saisie </vt:lpstr>
      <vt:lpstr>II. La vente d’immeuble dans le cadre de la procédure en dehors de toute saisie </vt:lpstr>
      <vt:lpstr>II. La vente d’immeuble dans le cadre de la procédure en dehors de toute saisie </vt:lpstr>
      <vt:lpstr>II. La vente d’immeuble dans le cadre de la procédure en dehors de toute saisie </vt:lpstr>
      <vt:lpstr>II. La vente d’immeuble dans le cadre de la procédure en dehors de toute saisie </vt:lpstr>
      <vt:lpstr>II. La vente d’immeuble dans le cadre de la procédure en dehors de toute saisie </vt:lpstr>
      <vt:lpstr>II. La vente d’immeuble dans le cadre de la procédure en dehors de toute saisie </vt:lpstr>
      <vt:lpstr>II. La vente d’immeuble dans le cadre de la procédure en dehors de toute saisie </vt:lpstr>
      <vt:lpstr>III. Impact de la décision d’admissibilité sur une saisie-exécution immobilière en cours </vt:lpstr>
      <vt:lpstr>III. Impact de la décision d’admissibilité sur une saisie-exécution immobilière en cours </vt:lpstr>
      <vt:lpstr>Merci pour votre attention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L’impact des procédures collectives sur les saisies en cours</dc:title>
  <dc:creator>Boileau Jean</dc:creator>
  <cp:lastModifiedBy>Georges Frédéric</cp:lastModifiedBy>
  <cp:revision>111</cp:revision>
  <cp:lastPrinted>2024-01-22T16:29:25Z</cp:lastPrinted>
  <dcterms:created xsi:type="dcterms:W3CDTF">2023-10-09T15:49:34Z</dcterms:created>
  <dcterms:modified xsi:type="dcterms:W3CDTF">2024-01-28T08:43:25Z</dcterms:modified>
</cp:coreProperties>
</file>