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30275213" cy="42803763"/>
  <p:notesSz cx="29464000" cy="41744900"/>
  <p:defaultTextStyle>
    <a:defPPr>
      <a:defRPr lang="fr-FR"/>
    </a:defPPr>
    <a:lvl1pPr marL="0" algn="l" defTabSz="1941503" rtl="0" eaLnBrk="1" latinLnBrk="0" hangingPunct="1">
      <a:defRPr sz="3822" kern="1200">
        <a:solidFill>
          <a:schemeClr val="tx1"/>
        </a:solidFill>
        <a:latin typeface="+mn-lt"/>
        <a:ea typeface="+mn-ea"/>
        <a:cs typeface="+mn-cs"/>
      </a:defRPr>
    </a:lvl1pPr>
    <a:lvl2pPr marL="970751" algn="l" defTabSz="1941503" rtl="0" eaLnBrk="1" latinLnBrk="0" hangingPunct="1">
      <a:defRPr sz="3822" kern="1200">
        <a:solidFill>
          <a:schemeClr val="tx1"/>
        </a:solidFill>
        <a:latin typeface="+mn-lt"/>
        <a:ea typeface="+mn-ea"/>
        <a:cs typeface="+mn-cs"/>
      </a:defRPr>
    </a:lvl2pPr>
    <a:lvl3pPr marL="1941503" algn="l" defTabSz="1941503" rtl="0" eaLnBrk="1" latinLnBrk="0" hangingPunct="1">
      <a:defRPr sz="3822" kern="1200">
        <a:solidFill>
          <a:schemeClr val="tx1"/>
        </a:solidFill>
        <a:latin typeface="+mn-lt"/>
        <a:ea typeface="+mn-ea"/>
        <a:cs typeface="+mn-cs"/>
      </a:defRPr>
    </a:lvl3pPr>
    <a:lvl4pPr marL="2912254" algn="l" defTabSz="1941503" rtl="0" eaLnBrk="1" latinLnBrk="0" hangingPunct="1">
      <a:defRPr sz="3822" kern="1200">
        <a:solidFill>
          <a:schemeClr val="tx1"/>
        </a:solidFill>
        <a:latin typeface="+mn-lt"/>
        <a:ea typeface="+mn-ea"/>
        <a:cs typeface="+mn-cs"/>
      </a:defRPr>
    </a:lvl4pPr>
    <a:lvl5pPr marL="3883006" algn="l" defTabSz="1941503" rtl="0" eaLnBrk="1" latinLnBrk="0" hangingPunct="1">
      <a:defRPr sz="3822" kern="1200">
        <a:solidFill>
          <a:schemeClr val="tx1"/>
        </a:solidFill>
        <a:latin typeface="+mn-lt"/>
        <a:ea typeface="+mn-ea"/>
        <a:cs typeface="+mn-cs"/>
      </a:defRPr>
    </a:lvl5pPr>
    <a:lvl6pPr marL="4853756" algn="l" defTabSz="1941503" rtl="0" eaLnBrk="1" latinLnBrk="0" hangingPunct="1">
      <a:defRPr sz="3822" kern="1200">
        <a:solidFill>
          <a:schemeClr val="tx1"/>
        </a:solidFill>
        <a:latin typeface="+mn-lt"/>
        <a:ea typeface="+mn-ea"/>
        <a:cs typeface="+mn-cs"/>
      </a:defRPr>
    </a:lvl6pPr>
    <a:lvl7pPr marL="5824508" algn="l" defTabSz="1941503" rtl="0" eaLnBrk="1" latinLnBrk="0" hangingPunct="1">
      <a:defRPr sz="3822" kern="1200">
        <a:solidFill>
          <a:schemeClr val="tx1"/>
        </a:solidFill>
        <a:latin typeface="+mn-lt"/>
        <a:ea typeface="+mn-ea"/>
        <a:cs typeface="+mn-cs"/>
      </a:defRPr>
    </a:lvl7pPr>
    <a:lvl8pPr marL="6795259" algn="l" defTabSz="1941503" rtl="0" eaLnBrk="1" latinLnBrk="0" hangingPunct="1">
      <a:defRPr sz="3822" kern="1200">
        <a:solidFill>
          <a:schemeClr val="tx1"/>
        </a:solidFill>
        <a:latin typeface="+mn-lt"/>
        <a:ea typeface="+mn-ea"/>
        <a:cs typeface="+mn-cs"/>
      </a:defRPr>
    </a:lvl8pPr>
    <a:lvl9pPr marL="7766011" algn="l" defTabSz="1941503" rtl="0" eaLnBrk="1" latinLnBrk="0" hangingPunct="1">
      <a:defRPr sz="382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31" userDrawn="1">
          <p15:clr>
            <a:srgbClr val="A4A3A4"/>
          </p15:clr>
        </p15:guide>
        <p15:guide id="2" pos="45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E3A160-5899-4DBB-AFDA-C4CB7F0436DF}" v="5" dt="2024-01-26T13:45:22.092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10" autoAdjust="0"/>
    <p:restoredTop sz="95256" autoAdjust="0"/>
  </p:normalViewPr>
  <p:slideViewPr>
    <p:cSldViewPr>
      <p:cViewPr varScale="1">
        <p:scale>
          <a:sx n="13" d="100"/>
          <a:sy n="13" d="100"/>
        </p:scale>
        <p:origin x="2770" y="149"/>
      </p:cViewPr>
      <p:guideLst>
        <p:guide orient="horz" pos="6131"/>
        <p:guide pos="456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nkelinx Chloé" userId="f75a3d9c-71bf-4125-88f6-7d9eb154ac13" providerId="ADAL" clId="{E1E3A160-5899-4DBB-AFDA-C4CB7F0436DF}"/>
    <pc:docChg chg="undo custSel modSld">
      <pc:chgData name="Onkelinx Chloé" userId="f75a3d9c-71bf-4125-88f6-7d9eb154ac13" providerId="ADAL" clId="{E1E3A160-5899-4DBB-AFDA-C4CB7F0436DF}" dt="2024-01-26T13:49:59.460" v="959" actId="20577"/>
      <pc:docMkLst>
        <pc:docMk/>
      </pc:docMkLst>
      <pc:sldChg chg="addSp delSp modSp mod">
        <pc:chgData name="Onkelinx Chloé" userId="f75a3d9c-71bf-4125-88f6-7d9eb154ac13" providerId="ADAL" clId="{E1E3A160-5899-4DBB-AFDA-C4CB7F0436DF}" dt="2024-01-26T13:49:59.460" v="959" actId="20577"/>
        <pc:sldMkLst>
          <pc:docMk/>
          <pc:sldMk cId="0" sldId="256"/>
        </pc:sldMkLst>
        <pc:spChg chg="mod">
          <ac:chgData name="Onkelinx Chloé" userId="f75a3d9c-71bf-4125-88f6-7d9eb154ac13" providerId="ADAL" clId="{E1E3A160-5899-4DBB-AFDA-C4CB7F0436DF}" dt="2024-01-26T13:40:39.308" v="875" actId="14100"/>
          <ac:spMkLst>
            <pc:docMk/>
            <pc:sldMk cId="0" sldId="256"/>
            <ac:spMk id="7" creationId="{00000000-0000-0000-0000-000000000000}"/>
          </ac:spMkLst>
        </pc:spChg>
        <pc:spChg chg="add mod">
          <ac:chgData name="Onkelinx Chloé" userId="f75a3d9c-71bf-4125-88f6-7d9eb154ac13" providerId="ADAL" clId="{E1E3A160-5899-4DBB-AFDA-C4CB7F0436DF}" dt="2024-01-26T13:15:26.232" v="173" actId="1076"/>
          <ac:spMkLst>
            <pc:docMk/>
            <pc:sldMk cId="0" sldId="256"/>
            <ac:spMk id="8" creationId="{AEF2B640-46F3-3A3B-A669-F057967B187D}"/>
          </ac:spMkLst>
        </pc:spChg>
        <pc:spChg chg="mod">
          <ac:chgData name="Onkelinx Chloé" userId="f75a3d9c-71bf-4125-88f6-7d9eb154ac13" providerId="ADAL" clId="{E1E3A160-5899-4DBB-AFDA-C4CB7F0436DF}" dt="2024-01-26T13:49:59.460" v="959" actId="20577"/>
          <ac:spMkLst>
            <pc:docMk/>
            <pc:sldMk cId="0" sldId="256"/>
            <ac:spMk id="25" creationId="{713AD353-2E55-6E57-4F98-CC4EBAD0B615}"/>
          </ac:spMkLst>
        </pc:spChg>
        <pc:spChg chg="mod">
          <ac:chgData name="Onkelinx Chloé" userId="f75a3d9c-71bf-4125-88f6-7d9eb154ac13" providerId="ADAL" clId="{E1E3A160-5899-4DBB-AFDA-C4CB7F0436DF}" dt="2024-01-26T13:14:16.961" v="167" actId="14100"/>
          <ac:spMkLst>
            <pc:docMk/>
            <pc:sldMk cId="0" sldId="256"/>
            <ac:spMk id="26" creationId="{00000000-0000-0000-0000-000000000000}"/>
          </ac:spMkLst>
        </pc:spChg>
        <pc:spChg chg="mod">
          <ac:chgData name="Onkelinx Chloé" userId="f75a3d9c-71bf-4125-88f6-7d9eb154ac13" providerId="ADAL" clId="{E1E3A160-5899-4DBB-AFDA-C4CB7F0436DF}" dt="2024-01-26T13:40:50.103" v="876" actId="14100"/>
          <ac:spMkLst>
            <pc:docMk/>
            <pc:sldMk cId="0" sldId="256"/>
            <ac:spMk id="29" creationId="{F6ADA132-D8E2-2679-221C-E427943D25C7}"/>
          </ac:spMkLst>
        </pc:spChg>
        <pc:spChg chg="mod">
          <ac:chgData name="Onkelinx Chloé" userId="f75a3d9c-71bf-4125-88f6-7d9eb154ac13" providerId="ADAL" clId="{E1E3A160-5899-4DBB-AFDA-C4CB7F0436DF}" dt="2024-01-26T13:41:16.411" v="884" actId="404"/>
          <ac:spMkLst>
            <pc:docMk/>
            <pc:sldMk cId="0" sldId="256"/>
            <ac:spMk id="32" creationId="{C3D9507D-23D2-9DA3-264D-D85C26EF8266}"/>
          </ac:spMkLst>
        </pc:spChg>
        <pc:spChg chg="mod">
          <ac:chgData name="Onkelinx Chloé" userId="f75a3d9c-71bf-4125-88f6-7d9eb154ac13" providerId="ADAL" clId="{E1E3A160-5899-4DBB-AFDA-C4CB7F0436DF}" dt="2024-01-26T13:44:44.326" v="934" actId="1076"/>
          <ac:spMkLst>
            <pc:docMk/>
            <pc:sldMk cId="0" sldId="256"/>
            <ac:spMk id="33" creationId="{B93BFAAD-6DC2-C230-ABAE-782560B39D27}"/>
          </ac:spMkLst>
        </pc:spChg>
        <pc:spChg chg="mod ord">
          <ac:chgData name="Onkelinx Chloé" userId="f75a3d9c-71bf-4125-88f6-7d9eb154ac13" providerId="ADAL" clId="{E1E3A160-5899-4DBB-AFDA-C4CB7F0436DF}" dt="2024-01-26T13:39:57.912" v="872" actId="14100"/>
          <ac:spMkLst>
            <pc:docMk/>
            <pc:sldMk cId="0" sldId="256"/>
            <ac:spMk id="41" creationId="{00000000-0000-0000-0000-000000000000}"/>
          </ac:spMkLst>
        </pc:spChg>
        <pc:spChg chg="mod">
          <ac:chgData name="Onkelinx Chloé" userId="f75a3d9c-71bf-4125-88f6-7d9eb154ac13" providerId="ADAL" clId="{E1E3A160-5899-4DBB-AFDA-C4CB7F0436DF}" dt="2024-01-26T13:49:26.527" v="938" actId="1076"/>
          <ac:spMkLst>
            <pc:docMk/>
            <pc:sldMk cId="0" sldId="256"/>
            <ac:spMk id="46" creationId="{43B70C52-3156-3BBC-B28B-279D600E01FE}"/>
          </ac:spMkLst>
        </pc:spChg>
        <pc:spChg chg="mod">
          <ac:chgData name="Onkelinx Chloé" userId="f75a3d9c-71bf-4125-88f6-7d9eb154ac13" providerId="ADAL" clId="{E1E3A160-5899-4DBB-AFDA-C4CB7F0436DF}" dt="2024-01-26T13:43:48.423" v="932" actId="20577"/>
          <ac:spMkLst>
            <pc:docMk/>
            <pc:sldMk cId="0" sldId="256"/>
            <ac:spMk id="58" creationId="{B7D8C3F9-D640-BAB6-DAAD-C1E719BF87D3}"/>
          </ac:spMkLst>
        </pc:spChg>
        <pc:spChg chg="mod">
          <ac:chgData name="Onkelinx Chloé" userId="f75a3d9c-71bf-4125-88f6-7d9eb154ac13" providerId="ADAL" clId="{E1E3A160-5899-4DBB-AFDA-C4CB7F0436DF}" dt="2024-01-26T13:20:09.731" v="280" actId="1076"/>
          <ac:spMkLst>
            <pc:docMk/>
            <pc:sldMk cId="0" sldId="256"/>
            <ac:spMk id="60" creationId="{309C77F0-4153-22D2-6E61-D7C9D8B440CF}"/>
          </ac:spMkLst>
        </pc:spChg>
        <pc:spChg chg="mod">
          <ac:chgData name="Onkelinx Chloé" userId="f75a3d9c-71bf-4125-88f6-7d9eb154ac13" providerId="ADAL" clId="{E1E3A160-5899-4DBB-AFDA-C4CB7F0436DF}" dt="2024-01-26T13:22:50.388" v="294" actId="1076"/>
          <ac:spMkLst>
            <pc:docMk/>
            <pc:sldMk cId="0" sldId="256"/>
            <ac:spMk id="1059" creationId="{121B29A5-827B-E088-50ED-792427B65766}"/>
          </ac:spMkLst>
        </pc:spChg>
        <pc:spChg chg="del">
          <ac:chgData name="Onkelinx Chloé" userId="f75a3d9c-71bf-4125-88f6-7d9eb154ac13" providerId="ADAL" clId="{E1E3A160-5899-4DBB-AFDA-C4CB7F0436DF}" dt="2024-01-26T13:11:34.754" v="147" actId="478"/>
          <ac:spMkLst>
            <pc:docMk/>
            <pc:sldMk cId="0" sldId="256"/>
            <ac:spMk id="1066" creationId="{3A8AB41A-C685-5F76-B6ED-CE7E5812442D}"/>
          </ac:spMkLst>
        </pc:spChg>
        <pc:spChg chg="mod">
          <ac:chgData name="Onkelinx Chloé" userId="f75a3d9c-71bf-4125-88f6-7d9eb154ac13" providerId="ADAL" clId="{E1E3A160-5899-4DBB-AFDA-C4CB7F0436DF}" dt="2024-01-26T13:33:11.808" v="755" actId="1076"/>
          <ac:spMkLst>
            <pc:docMk/>
            <pc:sldMk cId="0" sldId="256"/>
            <ac:spMk id="1070" creationId="{6595D933-D9C1-FAEB-9CDF-DBC9394E74E8}"/>
          </ac:spMkLst>
        </pc:spChg>
        <pc:spChg chg="mod">
          <ac:chgData name="Onkelinx Chloé" userId="f75a3d9c-71bf-4125-88f6-7d9eb154ac13" providerId="ADAL" clId="{E1E3A160-5899-4DBB-AFDA-C4CB7F0436DF}" dt="2024-01-26T13:33:20.752" v="756" actId="1076"/>
          <ac:spMkLst>
            <pc:docMk/>
            <pc:sldMk cId="0" sldId="256"/>
            <ac:spMk id="1071" creationId="{956D09DF-7661-682E-2659-8B4396265C46}"/>
          </ac:spMkLst>
        </pc:spChg>
        <pc:spChg chg="mod">
          <ac:chgData name="Onkelinx Chloé" userId="f75a3d9c-71bf-4125-88f6-7d9eb154ac13" providerId="ADAL" clId="{E1E3A160-5899-4DBB-AFDA-C4CB7F0436DF}" dt="2024-01-26T13:33:27.914" v="757" actId="1076"/>
          <ac:spMkLst>
            <pc:docMk/>
            <pc:sldMk cId="0" sldId="256"/>
            <ac:spMk id="1072" creationId="{044D67BB-8A6D-A80E-B56D-7EB1F1B2D3CC}"/>
          </ac:spMkLst>
        </pc:spChg>
        <pc:spChg chg="mod">
          <ac:chgData name="Onkelinx Chloé" userId="f75a3d9c-71bf-4125-88f6-7d9eb154ac13" providerId="ADAL" clId="{E1E3A160-5899-4DBB-AFDA-C4CB7F0436DF}" dt="2024-01-26T13:07:17.237" v="100" actId="1076"/>
          <ac:spMkLst>
            <pc:docMk/>
            <pc:sldMk cId="0" sldId="256"/>
            <ac:spMk id="1073" creationId="{252CEBBC-6523-6699-73FB-746E8586AAF8}"/>
          </ac:spMkLst>
        </pc:spChg>
        <pc:spChg chg="mod">
          <ac:chgData name="Onkelinx Chloé" userId="f75a3d9c-71bf-4125-88f6-7d9eb154ac13" providerId="ADAL" clId="{E1E3A160-5899-4DBB-AFDA-C4CB7F0436DF}" dt="2024-01-26T13:22:54.093" v="295" actId="1076"/>
          <ac:spMkLst>
            <pc:docMk/>
            <pc:sldMk cId="0" sldId="256"/>
            <ac:spMk id="1078" creationId="{973D3FEF-3F24-24C4-85E1-EE8BEFF12E4E}"/>
          </ac:spMkLst>
        </pc:spChg>
        <pc:picChg chg="mod">
          <ac:chgData name="Onkelinx Chloé" userId="f75a3d9c-71bf-4125-88f6-7d9eb154ac13" providerId="ADAL" clId="{E1E3A160-5899-4DBB-AFDA-C4CB7F0436DF}" dt="2024-01-26T13:15:29.443" v="174" actId="1076"/>
          <ac:picMkLst>
            <pc:docMk/>
            <pc:sldMk cId="0" sldId="256"/>
            <ac:picMk id="28" creationId="{B1BDE449-4AC2-4318-593A-0A53419DE0EC}"/>
          </ac:picMkLst>
        </pc:picChg>
        <pc:picChg chg="mod">
          <ac:chgData name="Onkelinx Chloé" userId="f75a3d9c-71bf-4125-88f6-7d9eb154ac13" providerId="ADAL" clId="{E1E3A160-5899-4DBB-AFDA-C4CB7F0436DF}" dt="2024-01-26T13:07:02.588" v="99" actId="1076"/>
          <ac:picMkLst>
            <pc:docMk/>
            <pc:sldMk cId="0" sldId="256"/>
            <ac:picMk id="31" creationId="{00000000-0000-0000-0000-000000000000}"/>
          </ac:picMkLst>
        </pc:picChg>
        <pc:picChg chg="mod">
          <ac:chgData name="Onkelinx Chloé" userId="f75a3d9c-71bf-4125-88f6-7d9eb154ac13" providerId="ADAL" clId="{E1E3A160-5899-4DBB-AFDA-C4CB7F0436DF}" dt="2024-01-26T13:24:23.439" v="311" actId="1076"/>
          <ac:picMkLst>
            <pc:docMk/>
            <pc:sldMk cId="0" sldId="256"/>
            <ac:picMk id="37" creationId="{00000000-0000-0000-0000-000000000000}"/>
          </ac:picMkLst>
        </pc:picChg>
        <pc:picChg chg="mod">
          <ac:chgData name="Onkelinx Chloé" userId="f75a3d9c-71bf-4125-88f6-7d9eb154ac13" providerId="ADAL" clId="{E1E3A160-5899-4DBB-AFDA-C4CB7F0436DF}" dt="2024-01-26T13:24:55.110" v="324" actId="1036"/>
          <ac:picMkLst>
            <pc:docMk/>
            <pc:sldMk cId="0" sldId="256"/>
            <ac:picMk id="38" creationId="{00000000-0000-0000-0000-000000000000}"/>
          </ac:picMkLst>
        </pc:picChg>
        <pc:picChg chg="mod">
          <ac:chgData name="Onkelinx Chloé" userId="f75a3d9c-71bf-4125-88f6-7d9eb154ac13" providerId="ADAL" clId="{E1E3A160-5899-4DBB-AFDA-C4CB7F0436DF}" dt="2024-01-26T13:25:03.103" v="330" actId="1036"/>
          <ac:picMkLst>
            <pc:docMk/>
            <pc:sldMk cId="0" sldId="256"/>
            <ac:picMk id="39" creationId="{00000000-0000-0000-0000-000000000000}"/>
          </ac:picMkLst>
        </pc:picChg>
        <pc:picChg chg="mod">
          <ac:chgData name="Onkelinx Chloé" userId="f75a3d9c-71bf-4125-88f6-7d9eb154ac13" providerId="ADAL" clId="{E1E3A160-5899-4DBB-AFDA-C4CB7F0436DF}" dt="2024-01-26T13:41:02.598" v="879" actId="14100"/>
          <ac:picMkLst>
            <pc:docMk/>
            <pc:sldMk cId="0" sldId="256"/>
            <ac:picMk id="43" creationId="{32903F69-8830-C60F-BF13-8CCCCD90B750}"/>
          </ac:picMkLst>
        </pc:picChg>
        <pc:picChg chg="mod">
          <ac:chgData name="Onkelinx Chloé" userId="f75a3d9c-71bf-4125-88f6-7d9eb154ac13" providerId="ADAL" clId="{E1E3A160-5899-4DBB-AFDA-C4CB7F0436DF}" dt="2024-01-26T13:19:49.158" v="273" actId="1076"/>
          <ac:picMkLst>
            <pc:docMk/>
            <pc:sldMk cId="0" sldId="256"/>
            <ac:picMk id="1065" creationId="{8CE3FA89-044D-E790-7DD8-288D330C289F}"/>
          </ac:picMkLst>
        </pc:picChg>
        <pc:cxnChg chg="mod">
          <ac:chgData name="Onkelinx Chloé" userId="f75a3d9c-71bf-4125-88f6-7d9eb154ac13" providerId="ADAL" clId="{E1E3A160-5899-4DBB-AFDA-C4CB7F0436DF}" dt="2024-01-26T13:14:25.834" v="168" actId="14100"/>
          <ac:cxnSpMkLst>
            <pc:docMk/>
            <pc:sldMk cId="0" sldId="256"/>
            <ac:cxnSpMk id="4" creationId="{D054BEE1-8427-CAC7-91EE-31186C0E4BD2}"/>
          </ac:cxnSpMkLst>
        </pc:cxnChg>
        <pc:cxnChg chg="del">
          <ac:chgData name="Onkelinx Chloé" userId="f75a3d9c-71bf-4125-88f6-7d9eb154ac13" providerId="ADAL" clId="{E1E3A160-5899-4DBB-AFDA-C4CB7F0436DF}" dt="2024-01-26T13:15:05.527" v="171" actId="478"/>
          <ac:cxnSpMkLst>
            <pc:docMk/>
            <pc:sldMk cId="0" sldId="256"/>
            <ac:cxnSpMk id="52" creationId="{838312F0-7C3E-4D76-B89B-AE8D9247BE55}"/>
          </ac:cxnSpMkLst>
        </pc:cxnChg>
        <pc:cxnChg chg="mod">
          <ac:chgData name="Onkelinx Chloé" userId="f75a3d9c-71bf-4125-88f6-7d9eb154ac13" providerId="ADAL" clId="{E1E3A160-5899-4DBB-AFDA-C4CB7F0436DF}" dt="2024-01-26T13:15:00.970" v="170" actId="14100"/>
          <ac:cxnSpMkLst>
            <pc:docMk/>
            <pc:sldMk cId="0" sldId="256"/>
            <ac:cxnSpMk id="1048" creationId="{6AA6FE3D-E0AF-E06F-76DA-4E7DFF015334}"/>
          </ac:cxnSpMkLst>
        </pc:cxnChg>
        <pc:cxnChg chg="del">
          <ac:chgData name="Onkelinx Chloé" userId="f75a3d9c-71bf-4125-88f6-7d9eb154ac13" providerId="ADAL" clId="{E1E3A160-5899-4DBB-AFDA-C4CB7F0436DF}" dt="2024-01-26T13:33:33.325" v="758" actId="478"/>
          <ac:cxnSpMkLst>
            <pc:docMk/>
            <pc:sldMk cId="0" sldId="256"/>
            <ac:cxnSpMk id="1057" creationId="{CFF13A06-BA1D-9F52-EE74-E9263C499CB7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12767952" cy="2093180"/>
          </a:xfrm>
          <a:prstGeom prst="rect">
            <a:avLst/>
          </a:prstGeom>
        </p:spPr>
        <p:txBody>
          <a:bodyPr vert="horz" lIns="189167" tIns="94584" rIns="189167" bIns="94584" rtlCol="0"/>
          <a:lstStyle>
            <a:lvl1pPr algn="l">
              <a:defRPr sz="24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16689515" y="2"/>
            <a:ext cx="12767950" cy="2093180"/>
          </a:xfrm>
          <a:prstGeom prst="rect">
            <a:avLst/>
          </a:prstGeom>
        </p:spPr>
        <p:txBody>
          <a:bodyPr vert="horz" lIns="189167" tIns="94584" rIns="189167" bIns="94584" rtlCol="0"/>
          <a:lstStyle>
            <a:lvl1pPr algn="r">
              <a:defRPr sz="2400"/>
            </a:lvl1pPr>
          </a:lstStyle>
          <a:p>
            <a:fld id="{1F14DEA6-4EE8-4DF8-91BF-5B32B1F155D2}" type="datetimeFigureOut">
              <a:rPr lang="fr-BE" smtClean="0"/>
              <a:t>01-02-24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748838" y="5218113"/>
            <a:ext cx="9966325" cy="14089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89167" tIns="94584" rIns="189167" bIns="94584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2947708" y="20091219"/>
            <a:ext cx="23568585" cy="16435571"/>
          </a:xfrm>
          <a:prstGeom prst="rect">
            <a:avLst/>
          </a:prstGeom>
        </p:spPr>
        <p:txBody>
          <a:bodyPr vert="horz" lIns="189167" tIns="94584" rIns="189167" bIns="94584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39651724"/>
            <a:ext cx="12767952" cy="2093177"/>
          </a:xfrm>
          <a:prstGeom prst="rect">
            <a:avLst/>
          </a:prstGeom>
        </p:spPr>
        <p:txBody>
          <a:bodyPr vert="horz" lIns="189167" tIns="94584" rIns="189167" bIns="94584" rtlCol="0" anchor="b"/>
          <a:lstStyle>
            <a:lvl1pPr algn="l">
              <a:defRPr sz="24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16689515" y="39651724"/>
            <a:ext cx="12767950" cy="2093177"/>
          </a:xfrm>
          <a:prstGeom prst="rect">
            <a:avLst/>
          </a:prstGeom>
        </p:spPr>
        <p:txBody>
          <a:bodyPr vert="horz" lIns="189167" tIns="94584" rIns="189167" bIns="94584" rtlCol="0" anchor="b"/>
          <a:lstStyle>
            <a:lvl1pPr algn="r">
              <a:defRPr sz="2400"/>
            </a:lvl1pPr>
          </a:lstStyle>
          <a:p>
            <a:fld id="{E3B20517-2B05-46E4-AD66-02AAF2C5AB82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45395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20517-2B05-46E4-AD66-02AAF2C5AB82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71269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270642" y="13269168"/>
            <a:ext cx="25733931" cy="279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541282" y="23970108"/>
            <a:ext cx="21192650" cy="279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513762" y="9844867"/>
            <a:ext cx="13169716" cy="279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5591735" y="9844867"/>
            <a:ext cx="13169716" cy="279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40" y="200"/>
            <a:ext cx="30271181" cy="6123128"/>
          </a:xfrm>
          <a:custGeom>
            <a:avLst/>
            <a:gdLst/>
            <a:ahLst/>
            <a:cxnLst/>
            <a:rect l="l" t="t" r="r" b="b"/>
            <a:pathLst>
              <a:path w="14310994" h="2875915">
                <a:moveTo>
                  <a:pt x="14310771" y="2875752"/>
                </a:moveTo>
                <a:lnTo>
                  <a:pt x="0" y="2875752"/>
                </a:lnTo>
                <a:lnTo>
                  <a:pt x="0" y="0"/>
                </a:lnTo>
                <a:lnTo>
                  <a:pt x="14310771" y="0"/>
                </a:lnTo>
                <a:lnTo>
                  <a:pt x="14310771" y="2875752"/>
                </a:lnTo>
                <a:close/>
              </a:path>
            </a:pathLst>
          </a:custGeom>
          <a:solidFill>
            <a:srgbClr val="961B2D"/>
          </a:solidFill>
        </p:spPr>
        <p:txBody>
          <a:bodyPr wrap="square" lIns="0" tIns="0" rIns="0" bIns="0" rtlCol="0"/>
          <a:lstStyle/>
          <a:p>
            <a:endParaRPr sz="8045"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32403" y="603527"/>
            <a:ext cx="2582764" cy="257289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58205" y="4317013"/>
            <a:ext cx="2498843" cy="88642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13762" y="1712151"/>
            <a:ext cx="27247691" cy="279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13762" y="9844867"/>
            <a:ext cx="27247691" cy="279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0293573" y="39807503"/>
            <a:ext cx="9688068" cy="5896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513762" y="39807503"/>
            <a:ext cx="6963299" cy="5896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21798155" y="39807503"/>
            <a:ext cx="6963299" cy="5896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67131">
        <a:defRPr>
          <a:latin typeface="+mn-lt"/>
          <a:ea typeface="+mn-ea"/>
          <a:cs typeface="+mn-cs"/>
        </a:defRPr>
      </a:lvl2pPr>
      <a:lvl3pPr marL="1934262">
        <a:defRPr>
          <a:latin typeface="+mn-lt"/>
          <a:ea typeface="+mn-ea"/>
          <a:cs typeface="+mn-cs"/>
        </a:defRPr>
      </a:lvl3pPr>
      <a:lvl4pPr marL="2901393">
        <a:defRPr>
          <a:latin typeface="+mn-lt"/>
          <a:ea typeface="+mn-ea"/>
          <a:cs typeface="+mn-cs"/>
        </a:defRPr>
      </a:lvl4pPr>
      <a:lvl5pPr marL="3868526">
        <a:defRPr>
          <a:latin typeface="+mn-lt"/>
          <a:ea typeface="+mn-ea"/>
          <a:cs typeface="+mn-cs"/>
        </a:defRPr>
      </a:lvl5pPr>
      <a:lvl6pPr marL="4835657">
        <a:defRPr>
          <a:latin typeface="+mn-lt"/>
          <a:ea typeface="+mn-ea"/>
          <a:cs typeface="+mn-cs"/>
        </a:defRPr>
      </a:lvl6pPr>
      <a:lvl7pPr marL="5802788">
        <a:defRPr>
          <a:latin typeface="+mn-lt"/>
          <a:ea typeface="+mn-ea"/>
          <a:cs typeface="+mn-cs"/>
        </a:defRPr>
      </a:lvl7pPr>
      <a:lvl8pPr marL="6769919">
        <a:defRPr>
          <a:latin typeface="+mn-lt"/>
          <a:ea typeface="+mn-ea"/>
          <a:cs typeface="+mn-cs"/>
        </a:defRPr>
      </a:lvl8pPr>
      <a:lvl9pPr marL="773705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67131">
        <a:defRPr>
          <a:latin typeface="+mn-lt"/>
          <a:ea typeface="+mn-ea"/>
          <a:cs typeface="+mn-cs"/>
        </a:defRPr>
      </a:lvl2pPr>
      <a:lvl3pPr marL="1934262">
        <a:defRPr>
          <a:latin typeface="+mn-lt"/>
          <a:ea typeface="+mn-ea"/>
          <a:cs typeface="+mn-cs"/>
        </a:defRPr>
      </a:lvl3pPr>
      <a:lvl4pPr marL="2901393">
        <a:defRPr>
          <a:latin typeface="+mn-lt"/>
          <a:ea typeface="+mn-ea"/>
          <a:cs typeface="+mn-cs"/>
        </a:defRPr>
      </a:lvl4pPr>
      <a:lvl5pPr marL="3868526">
        <a:defRPr>
          <a:latin typeface="+mn-lt"/>
          <a:ea typeface="+mn-ea"/>
          <a:cs typeface="+mn-cs"/>
        </a:defRPr>
      </a:lvl5pPr>
      <a:lvl6pPr marL="4835657">
        <a:defRPr>
          <a:latin typeface="+mn-lt"/>
          <a:ea typeface="+mn-ea"/>
          <a:cs typeface="+mn-cs"/>
        </a:defRPr>
      </a:lvl6pPr>
      <a:lvl7pPr marL="5802788">
        <a:defRPr>
          <a:latin typeface="+mn-lt"/>
          <a:ea typeface="+mn-ea"/>
          <a:cs typeface="+mn-cs"/>
        </a:defRPr>
      </a:lvl7pPr>
      <a:lvl8pPr marL="6769919">
        <a:defRPr>
          <a:latin typeface="+mn-lt"/>
          <a:ea typeface="+mn-ea"/>
          <a:cs typeface="+mn-cs"/>
        </a:defRPr>
      </a:lvl8pPr>
      <a:lvl9pPr marL="773705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0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openxmlformats.org/officeDocument/2006/relationships/hyperlink" Target="https://doi.org/10.1038/s41408-021-00459-7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jpg"/><Relationship Id="rId9" Type="http://schemas.openxmlformats.org/officeDocument/2006/relationships/image" Target="../media/image9.png"/><Relationship Id="rId1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object 11"/>
          <p:cNvSpPr txBox="1"/>
          <p:nvPr/>
        </p:nvSpPr>
        <p:spPr>
          <a:xfrm>
            <a:off x="458202" y="11343481"/>
            <a:ext cx="20233428" cy="5322822"/>
          </a:xfrm>
          <a:prstGeom prst="rect">
            <a:avLst/>
          </a:prstGeom>
          <a:solidFill>
            <a:srgbClr val="FDEDED">
              <a:alpha val="84999"/>
            </a:srgbClr>
          </a:solidFill>
        </p:spPr>
        <p:txBody>
          <a:bodyPr vert="horz" wrap="square" lIns="0" tIns="222967" rIns="0" bIns="0" rtlCol="0">
            <a:spAutoFit/>
          </a:bodyPr>
          <a:lstStyle/>
          <a:p>
            <a:pPr marL="232381" marR="206859" indent="439238" algn="just">
              <a:lnSpc>
                <a:spcPts val="3956"/>
              </a:lnSpc>
              <a:spcBef>
                <a:spcPts val="1756"/>
              </a:spcBef>
            </a:pPr>
            <a:r>
              <a:rPr sz="3004" spc="-11" dirty="0">
                <a:latin typeface="Roboto"/>
                <a:cs typeface="Roboto"/>
              </a:rPr>
              <a:t>Le</a:t>
            </a:r>
            <a:r>
              <a:rPr sz="3004" spc="264" dirty="0">
                <a:latin typeface="Roboto"/>
                <a:cs typeface="Roboto"/>
              </a:rPr>
              <a:t> </a:t>
            </a:r>
            <a:r>
              <a:rPr sz="3004" b="1" spc="11" dirty="0">
                <a:latin typeface="Roboto"/>
                <a:cs typeface="Roboto"/>
              </a:rPr>
              <a:t>myélome</a:t>
            </a:r>
            <a:r>
              <a:rPr sz="3004" b="1" spc="275" dirty="0">
                <a:latin typeface="Roboto"/>
                <a:cs typeface="Roboto"/>
              </a:rPr>
              <a:t> </a:t>
            </a:r>
            <a:r>
              <a:rPr sz="3004" b="1" dirty="0">
                <a:latin typeface="Roboto"/>
                <a:cs typeface="Roboto"/>
              </a:rPr>
              <a:t>multiple</a:t>
            </a:r>
            <a:r>
              <a:rPr sz="3004" b="1" spc="254" dirty="0">
                <a:latin typeface="Roboto"/>
                <a:cs typeface="Roboto"/>
              </a:rPr>
              <a:t> </a:t>
            </a:r>
            <a:r>
              <a:rPr sz="3004" spc="32" dirty="0">
                <a:latin typeface="Roboto"/>
                <a:cs typeface="Roboto"/>
              </a:rPr>
              <a:t>(MM)</a:t>
            </a:r>
            <a:r>
              <a:rPr sz="3004" spc="275" dirty="0">
                <a:latin typeface="Roboto"/>
                <a:cs typeface="Roboto"/>
              </a:rPr>
              <a:t> </a:t>
            </a:r>
            <a:r>
              <a:rPr sz="3004" spc="-11" dirty="0">
                <a:latin typeface="Roboto"/>
                <a:cs typeface="Roboto"/>
              </a:rPr>
              <a:t>est</a:t>
            </a:r>
            <a:r>
              <a:rPr sz="3004" spc="264" dirty="0">
                <a:latin typeface="Roboto"/>
                <a:cs typeface="Roboto"/>
              </a:rPr>
              <a:t> </a:t>
            </a:r>
            <a:r>
              <a:rPr sz="3004" dirty="0">
                <a:latin typeface="Roboto"/>
                <a:cs typeface="Roboto"/>
              </a:rPr>
              <a:t>le</a:t>
            </a:r>
            <a:r>
              <a:rPr sz="3004" spc="275" dirty="0">
                <a:latin typeface="Roboto"/>
                <a:cs typeface="Roboto"/>
              </a:rPr>
              <a:t> </a:t>
            </a:r>
            <a:r>
              <a:rPr sz="3004" dirty="0">
                <a:latin typeface="Roboto"/>
                <a:cs typeface="Roboto"/>
              </a:rPr>
              <a:t>deuxième</a:t>
            </a:r>
            <a:r>
              <a:rPr sz="3004" spc="275" dirty="0">
                <a:latin typeface="Roboto"/>
                <a:cs typeface="Roboto"/>
              </a:rPr>
              <a:t> </a:t>
            </a:r>
            <a:r>
              <a:rPr sz="3004" spc="-11" dirty="0">
                <a:latin typeface="Roboto"/>
                <a:cs typeface="Roboto"/>
              </a:rPr>
              <a:t>cancer</a:t>
            </a:r>
            <a:r>
              <a:rPr sz="3004" spc="264" dirty="0">
                <a:latin typeface="Roboto"/>
                <a:cs typeface="Roboto"/>
              </a:rPr>
              <a:t> </a:t>
            </a:r>
            <a:r>
              <a:rPr sz="3004" spc="-21" dirty="0">
                <a:latin typeface="Roboto"/>
                <a:cs typeface="Roboto"/>
              </a:rPr>
              <a:t>hématologique</a:t>
            </a:r>
            <a:r>
              <a:rPr sz="3004" spc="264" dirty="0">
                <a:latin typeface="Roboto"/>
                <a:cs typeface="Roboto"/>
              </a:rPr>
              <a:t> </a:t>
            </a:r>
            <a:r>
              <a:rPr sz="3004" dirty="0">
                <a:latin typeface="Roboto"/>
                <a:cs typeface="Roboto"/>
              </a:rPr>
              <a:t>le</a:t>
            </a:r>
            <a:r>
              <a:rPr sz="3004" spc="264" dirty="0">
                <a:latin typeface="Roboto"/>
                <a:cs typeface="Roboto"/>
              </a:rPr>
              <a:t> </a:t>
            </a:r>
            <a:r>
              <a:rPr sz="3004" spc="-32" dirty="0">
                <a:latin typeface="Roboto"/>
                <a:cs typeface="Roboto"/>
              </a:rPr>
              <a:t>plus</a:t>
            </a:r>
            <a:r>
              <a:rPr sz="3004" spc="275" dirty="0">
                <a:latin typeface="Roboto"/>
                <a:cs typeface="Roboto"/>
              </a:rPr>
              <a:t> </a:t>
            </a:r>
            <a:r>
              <a:rPr sz="3004" spc="-11" dirty="0">
                <a:latin typeface="Roboto"/>
                <a:cs typeface="Roboto"/>
              </a:rPr>
              <a:t>fréquent.</a:t>
            </a:r>
            <a:r>
              <a:rPr sz="3004" spc="275" dirty="0">
                <a:latin typeface="Roboto"/>
                <a:cs typeface="Roboto"/>
              </a:rPr>
              <a:t> </a:t>
            </a:r>
            <a:r>
              <a:rPr lang="fr-FR" sz="3004" spc="-32" dirty="0">
                <a:latin typeface="Roboto"/>
                <a:cs typeface="Roboto"/>
              </a:rPr>
              <a:t>Toujours incurable à l’heure actuelle, i</a:t>
            </a:r>
            <a:r>
              <a:rPr sz="3004" spc="-32" dirty="0">
                <a:latin typeface="Roboto"/>
                <a:cs typeface="Roboto"/>
              </a:rPr>
              <a:t>l</a:t>
            </a:r>
            <a:r>
              <a:rPr sz="3004" spc="264" dirty="0">
                <a:latin typeface="Roboto"/>
                <a:cs typeface="Roboto"/>
              </a:rPr>
              <a:t> </a:t>
            </a:r>
            <a:r>
              <a:rPr sz="3004" dirty="0">
                <a:latin typeface="Roboto"/>
                <a:cs typeface="Roboto"/>
              </a:rPr>
              <a:t>se</a:t>
            </a:r>
            <a:r>
              <a:rPr sz="3004" spc="275" dirty="0">
                <a:latin typeface="Roboto"/>
                <a:cs typeface="Roboto"/>
              </a:rPr>
              <a:t> </a:t>
            </a:r>
            <a:r>
              <a:rPr sz="3004" spc="-21" dirty="0">
                <a:latin typeface="Roboto"/>
                <a:cs typeface="Roboto"/>
              </a:rPr>
              <a:t>caractérise</a:t>
            </a:r>
            <a:r>
              <a:rPr sz="3004" spc="264" dirty="0">
                <a:latin typeface="Roboto"/>
                <a:cs typeface="Roboto"/>
              </a:rPr>
              <a:t> </a:t>
            </a:r>
            <a:r>
              <a:rPr sz="3004" spc="-32" dirty="0">
                <a:latin typeface="Roboto"/>
                <a:cs typeface="Roboto"/>
              </a:rPr>
              <a:t>par</a:t>
            </a:r>
            <a:r>
              <a:rPr sz="3004" spc="275" dirty="0">
                <a:latin typeface="Roboto"/>
                <a:cs typeface="Roboto"/>
              </a:rPr>
              <a:t> </a:t>
            </a:r>
            <a:r>
              <a:rPr sz="3004" spc="-32" dirty="0">
                <a:latin typeface="Roboto"/>
                <a:cs typeface="Roboto"/>
              </a:rPr>
              <a:t>une</a:t>
            </a:r>
            <a:r>
              <a:rPr sz="3004" spc="275" dirty="0">
                <a:latin typeface="Roboto"/>
                <a:cs typeface="Roboto"/>
              </a:rPr>
              <a:t> </a:t>
            </a:r>
            <a:r>
              <a:rPr sz="3004" spc="-21" dirty="0">
                <a:latin typeface="Roboto"/>
                <a:cs typeface="Roboto"/>
              </a:rPr>
              <a:t>accumulation</a:t>
            </a:r>
            <a:r>
              <a:rPr sz="3004" spc="254" dirty="0">
                <a:latin typeface="Roboto"/>
                <a:cs typeface="Roboto"/>
              </a:rPr>
              <a:t> </a:t>
            </a:r>
            <a:r>
              <a:rPr sz="3004" spc="-11" dirty="0">
                <a:latin typeface="Roboto"/>
                <a:cs typeface="Roboto"/>
              </a:rPr>
              <a:t>et</a:t>
            </a:r>
            <a:r>
              <a:rPr sz="3004" spc="275" dirty="0">
                <a:latin typeface="Roboto"/>
                <a:cs typeface="Roboto"/>
              </a:rPr>
              <a:t> </a:t>
            </a:r>
            <a:r>
              <a:rPr sz="3004" spc="-32" dirty="0">
                <a:latin typeface="Roboto"/>
                <a:cs typeface="Roboto"/>
              </a:rPr>
              <a:t>un</a:t>
            </a:r>
            <a:r>
              <a:rPr lang="fr-BE" sz="3004" spc="-32" dirty="0">
                <a:latin typeface="Roboto"/>
                <a:cs typeface="Roboto"/>
              </a:rPr>
              <a:t>e p</a:t>
            </a:r>
            <a:r>
              <a:rPr sz="3004" spc="-32" dirty="0" err="1">
                <a:latin typeface="Roboto"/>
                <a:cs typeface="Roboto"/>
              </a:rPr>
              <a:t>rolifération</a:t>
            </a:r>
            <a:r>
              <a:rPr sz="3004" spc="-836" dirty="0">
                <a:latin typeface="Roboto"/>
                <a:cs typeface="Roboto"/>
              </a:rPr>
              <a:t> </a:t>
            </a:r>
            <a:r>
              <a:rPr sz="3004" spc="11" dirty="0">
                <a:latin typeface="Roboto"/>
                <a:cs typeface="Roboto"/>
              </a:rPr>
              <a:t>de</a:t>
            </a:r>
            <a:r>
              <a:rPr sz="3004" spc="21" dirty="0">
                <a:latin typeface="Roboto"/>
                <a:cs typeface="Roboto"/>
              </a:rPr>
              <a:t> </a:t>
            </a:r>
            <a:r>
              <a:rPr sz="3004" spc="-21" dirty="0">
                <a:latin typeface="Roboto"/>
                <a:cs typeface="Roboto"/>
              </a:rPr>
              <a:t>plasmocytes</a:t>
            </a:r>
            <a:r>
              <a:rPr sz="3004" spc="-11" dirty="0">
                <a:latin typeface="Roboto"/>
                <a:cs typeface="Roboto"/>
              </a:rPr>
              <a:t> </a:t>
            </a:r>
            <a:r>
              <a:rPr sz="3004" spc="-21" dirty="0">
                <a:latin typeface="Roboto"/>
                <a:cs typeface="Roboto"/>
              </a:rPr>
              <a:t>anormaux</a:t>
            </a:r>
            <a:r>
              <a:rPr sz="3004" spc="-11" dirty="0">
                <a:latin typeface="Roboto"/>
                <a:cs typeface="Roboto"/>
              </a:rPr>
              <a:t> </a:t>
            </a:r>
            <a:r>
              <a:rPr sz="3004" spc="-32" dirty="0">
                <a:latin typeface="Roboto"/>
                <a:cs typeface="Roboto"/>
              </a:rPr>
              <a:t>dans</a:t>
            </a:r>
            <a:r>
              <a:rPr sz="3004" spc="-21" dirty="0">
                <a:latin typeface="Roboto"/>
                <a:cs typeface="Roboto"/>
              </a:rPr>
              <a:t> la</a:t>
            </a:r>
            <a:r>
              <a:rPr sz="3004" spc="-11" dirty="0">
                <a:latin typeface="Roboto"/>
                <a:cs typeface="Roboto"/>
              </a:rPr>
              <a:t> </a:t>
            </a:r>
            <a:r>
              <a:rPr sz="3004" dirty="0" err="1">
                <a:latin typeface="Roboto"/>
                <a:cs typeface="Roboto"/>
              </a:rPr>
              <a:t>moelle</a:t>
            </a:r>
            <a:r>
              <a:rPr lang="fr-BE" sz="3004" dirty="0">
                <a:latin typeface="Roboto"/>
                <a:cs typeface="Roboto"/>
              </a:rPr>
              <a:t> </a:t>
            </a:r>
            <a:r>
              <a:rPr sz="3004" spc="-11" dirty="0" err="1">
                <a:latin typeface="Roboto"/>
                <a:cs typeface="Roboto"/>
              </a:rPr>
              <a:t>osseuse</a:t>
            </a:r>
            <a:r>
              <a:rPr sz="3004" dirty="0">
                <a:latin typeface="Roboto"/>
                <a:cs typeface="Roboto"/>
              </a:rPr>
              <a:t> </a:t>
            </a:r>
            <a:r>
              <a:rPr lang="fr-FR" sz="3004" spc="-42" dirty="0">
                <a:latin typeface="Roboto"/>
                <a:cs typeface="Roboto"/>
              </a:rPr>
              <a:t>qui provoque</a:t>
            </a:r>
            <a:r>
              <a:rPr sz="3004" spc="-32" dirty="0">
                <a:latin typeface="Roboto"/>
                <a:cs typeface="Roboto"/>
              </a:rPr>
              <a:t> </a:t>
            </a:r>
            <a:r>
              <a:rPr sz="3004" spc="11" dirty="0">
                <a:latin typeface="Roboto"/>
                <a:cs typeface="Roboto"/>
              </a:rPr>
              <a:t>de</a:t>
            </a:r>
            <a:r>
              <a:rPr sz="3004" spc="21" dirty="0">
                <a:latin typeface="Roboto"/>
                <a:cs typeface="Roboto"/>
              </a:rPr>
              <a:t> </a:t>
            </a:r>
            <a:r>
              <a:rPr sz="3004" spc="-21" dirty="0">
                <a:latin typeface="Roboto"/>
                <a:cs typeface="Roboto"/>
              </a:rPr>
              <a:t>nombreuses</a:t>
            </a:r>
            <a:r>
              <a:rPr sz="3004" spc="-11" dirty="0">
                <a:latin typeface="Roboto"/>
                <a:cs typeface="Roboto"/>
              </a:rPr>
              <a:t> </a:t>
            </a:r>
            <a:r>
              <a:rPr sz="3004" spc="-21" dirty="0">
                <a:latin typeface="Roboto"/>
                <a:cs typeface="Roboto"/>
              </a:rPr>
              <a:t>complications.</a:t>
            </a:r>
            <a:r>
              <a:rPr lang="fr-FR" sz="3004" spc="-21" dirty="0">
                <a:latin typeface="Roboto"/>
                <a:cs typeface="Roboto"/>
              </a:rPr>
              <a:t> Cependant, un type de thérapie montre des résultats très prometteurs en clinique : les </a:t>
            </a:r>
            <a:r>
              <a:rPr lang="fr-FR" sz="3004" b="1" spc="-21" dirty="0">
                <a:latin typeface="Roboto"/>
                <a:cs typeface="Roboto"/>
              </a:rPr>
              <a:t>CAR-T</a:t>
            </a:r>
            <a:r>
              <a:rPr lang="fr-FR" sz="3004" spc="-21" dirty="0">
                <a:latin typeface="Roboto"/>
                <a:cs typeface="Roboto"/>
              </a:rPr>
              <a:t>. Cette thérapie consiste à induire, à la surface de lymphocytes T, l’expression d’un </a:t>
            </a:r>
            <a:r>
              <a:rPr lang="fr-FR" sz="3004" b="1" spc="-21" dirty="0">
                <a:latin typeface="Roboto"/>
                <a:cs typeface="Roboto"/>
              </a:rPr>
              <a:t>récepteur antigénique chimérique </a:t>
            </a:r>
            <a:r>
              <a:rPr lang="fr-FR" sz="3004" spc="-21" dirty="0">
                <a:latin typeface="Roboto"/>
                <a:cs typeface="Roboto"/>
              </a:rPr>
              <a:t>(CAR) dont le domaine de liaison à l’antigène est composé d’un fragment variable à chaine unique (</a:t>
            </a:r>
            <a:r>
              <a:rPr lang="fr-FR" sz="3004" spc="-21" dirty="0" err="1">
                <a:latin typeface="Roboto"/>
                <a:cs typeface="Roboto"/>
              </a:rPr>
              <a:t>scFV</a:t>
            </a:r>
            <a:r>
              <a:rPr lang="fr-FR" sz="3004" spc="-21" dirty="0">
                <a:latin typeface="Roboto"/>
                <a:cs typeface="Roboto"/>
              </a:rPr>
              <a:t>) qui est dirigé contre un antigène tumoral cible. Au sein de notre laboratoire, nous avons modifié la partie </a:t>
            </a:r>
            <a:r>
              <a:rPr lang="fr-FR" sz="3004" spc="-21" dirty="0" err="1">
                <a:latin typeface="Roboto"/>
                <a:cs typeface="Roboto"/>
              </a:rPr>
              <a:t>scFV</a:t>
            </a:r>
            <a:r>
              <a:rPr lang="fr-FR" sz="3004" spc="-21" dirty="0">
                <a:latin typeface="Roboto"/>
                <a:cs typeface="Roboto"/>
              </a:rPr>
              <a:t> avec un </a:t>
            </a:r>
            <a:r>
              <a:rPr lang="fr-FR" sz="3004" b="1" i="1" spc="-21" dirty="0" err="1">
                <a:latin typeface="Roboto"/>
                <a:cs typeface="Roboto"/>
              </a:rPr>
              <a:t>nanobody</a:t>
            </a:r>
            <a:r>
              <a:rPr lang="fr-FR" sz="3004" spc="-21" dirty="0">
                <a:latin typeface="Roboto"/>
                <a:cs typeface="Roboto"/>
              </a:rPr>
              <a:t> (anticorps à domaine unique provenant des </a:t>
            </a:r>
            <a:r>
              <a:rPr lang="fr-FR" sz="3004" spc="-21" dirty="0" err="1">
                <a:latin typeface="Roboto"/>
                <a:cs typeface="Roboto"/>
              </a:rPr>
              <a:t>Camelidae</a:t>
            </a:r>
            <a:r>
              <a:rPr lang="fr-FR" sz="3004" spc="-21" dirty="0">
                <a:latin typeface="Roboto"/>
                <a:cs typeface="Roboto"/>
              </a:rPr>
              <a:t>) pour générer un </a:t>
            </a:r>
            <a:r>
              <a:rPr lang="fr-FR" sz="3004" b="1" spc="-21" dirty="0" err="1">
                <a:latin typeface="Roboto"/>
                <a:cs typeface="Roboto"/>
              </a:rPr>
              <a:t>nanoCAR</a:t>
            </a:r>
            <a:r>
              <a:rPr lang="fr-FR" sz="3004" spc="-21" dirty="0">
                <a:latin typeface="Roboto"/>
                <a:cs typeface="Roboto"/>
              </a:rPr>
              <a:t>. Le but de cette recherche consiste donc à caractériser et à comparer l’efficacité d’un CAR-T standard, déjà breveté, nommé CAR-T CT103a, avec le nanoCAR-T-Nb17 créé au sein de notre laboratoire, tous les deux ciblant un antigène surexprimé à la surface des cellules cancéreuses du myélome multiple (MM), l’antigène de maturation des cellules B (BCMA).</a:t>
            </a:r>
          </a:p>
        </p:txBody>
      </p:sp>
      <p:sp>
        <p:nvSpPr>
          <p:cNvPr id="9" name="object 9"/>
          <p:cNvSpPr/>
          <p:nvPr/>
        </p:nvSpPr>
        <p:spPr>
          <a:xfrm>
            <a:off x="462933" y="10508994"/>
            <a:ext cx="29380684" cy="1053051"/>
          </a:xfrm>
          <a:custGeom>
            <a:avLst/>
            <a:gdLst/>
            <a:ahLst/>
            <a:cxnLst/>
            <a:rect l="l" t="t" r="r" b="b"/>
            <a:pathLst>
              <a:path w="13878560" h="497839">
                <a:moveTo>
                  <a:pt x="13878040" y="497640"/>
                </a:moveTo>
                <a:lnTo>
                  <a:pt x="0" y="497640"/>
                </a:lnTo>
                <a:lnTo>
                  <a:pt x="0" y="0"/>
                </a:lnTo>
                <a:lnTo>
                  <a:pt x="13878040" y="0"/>
                </a:lnTo>
                <a:lnTo>
                  <a:pt x="13878040" y="497640"/>
                </a:lnTo>
                <a:close/>
              </a:path>
            </a:pathLst>
          </a:custGeom>
          <a:solidFill>
            <a:srgbClr val="942431"/>
          </a:solidFill>
        </p:spPr>
        <p:txBody>
          <a:bodyPr wrap="square" lIns="0" tIns="0" rIns="0" bIns="0" rtlCol="0"/>
          <a:lstStyle/>
          <a:p>
            <a:endParaRPr sz="8045"/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257519" y="2573970"/>
            <a:ext cx="2556064" cy="1214131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430151" y="7381081"/>
            <a:ext cx="29356479" cy="2702229"/>
          </a:xfrm>
          <a:custGeom>
            <a:avLst/>
            <a:gdLst/>
            <a:ahLst/>
            <a:cxnLst/>
            <a:rect l="l" t="t" r="r" b="b"/>
            <a:pathLst>
              <a:path w="13878560" h="1395729">
                <a:moveTo>
                  <a:pt x="0" y="1395480"/>
                </a:moveTo>
                <a:lnTo>
                  <a:pt x="13878040" y="1395480"/>
                </a:lnTo>
                <a:lnTo>
                  <a:pt x="13878040" y="0"/>
                </a:lnTo>
                <a:lnTo>
                  <a:pt x="0" y="0"/>
                </a:lnTo>
                <a:lnTo>
                  <a:pt x="0" y="1395480"/>
                </a:lnTo>
                <a:close/>
              </a:path>
            </a:pathLst>
          </a:custGeom>
          <a:solidFill>
            <a:srgbClr val="FDEDED">
              <a:alpha val="69999"/>
            </a:srgbClr>
          </a:solidFill>
        </p:spPr>
        <p:txBody>
          <a:bodyPr wrap="square" lIns="0" tIns="0" rIns="0" bIns="0" rtlCol="0"/>
          <a:lstStyle/>
          <a:p>
            <a:endParaRPr sz="8045"/>
          </a:p>
        </p:txBody>
      </p:sp>
      <p:sp>
        <p:nvSpPr>
          <p:cNvPr id="6" name="object 6"/>
          <p:cNvSpPr txBox="1"/>
          <p:nvPr/>
        </p:nvSpPr>
        <p:spPr>
          <a:xfrm>
            <a:off x="458203" y="6733303"/>
            <a:ext cx="29356479" cy="752868"/>
          </a:xfrm>
          <a:prstGeom prst="rect">
            <a:avLst/>
          </a:prstGeom>
          <a:solidFill>
            <a:srgbClr val="942431"/>
          </a:solidFill>
        </p:spPr>
        <p:txBody>
          <a:bodyPr vert="horz" wrap="square" lIns="0" tIns="104768" rIns="0" bIns="0" rtlCol="0">
            <a:spAutoFit/>
          </a:bodyPr>
          <a:lstStyle/>
          <a:p>
            <a:pPr marL="9402" algn="ctr">
              <a:spcBef>
                <a:spcPts val="825"/>
              </a:spcBef>
            </a:pPr>
            <a:r>
              <a:rPr lang="fr-FR" sz="4205" b="1" spc="11" dirty="0">
                <a:solidFill>
                  <a:srgbClr val="FFFFFF"/>
                </a:solidFill>
                <a:latin typeface="Roboto"/>
                <a:cs typeface="Roboto"/>
              </a:rPr>
              <a:t>LIEU DU STAGE</a:t>
            </a:r>
            <a:endParaRPr sz="4205" dirty="0">
              <a:latin typeface="Roboto"/>
              <a:cs typeface="Roboto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08513" y="17468405"/>
            <a:ext cx="12053267" cy="4406034"/>
            <a:chOff x="159605" y="9016131"/>
            <a:chExt cx="5233888" cy="1695974"/>
          </a:xfrm>
        </p:grpSpPr>
        <p:sp>
          <p:nvSpPr>
            <p:cNvPr id="17" name="object 17"/>
            <p:cNvSpPr/>
            <p:nvPr/>
          </p:nvSpPr>
          <p:spPr>
            <a:xfrm>
              <a:off x="324804" y="9143029"/>
              <a:ext cx="4967605" cy="1391285"/>
            </a:xfrm>
            <a:custGeom>
              <a:avLst/>
              <a:gdLst/>
              <a:ahLst/>
              <a:cxnLst/>
              <a:rect l="l" t="t" r="r" b="b"/>
              <a:pathLst>
                <a:path w="4967605" h="1391284">
                  <a:moveTo>
                    <a:pt x="4967039" y="1390965"/>
                  </a:moveTo>
                  <a:lnTo>
                    <a:pt x="0" y="1390965"/>
                  </a:lnTo>
                  <a:lnTo>
                    <a:pt x="0" y="0"/>
                  </a:lnTo>
                  <a:lnTo>
                    <a:pt x="4967039" y="0"/>
                  </a:lnTo>
                  <a:lnTo>
                    <a:pt x="4967039" y="139096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8045"/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9605" y="9016131"/>
              <a:ext cx="5233888" cy="1695974"/>
            </a:xfrm>
            <a:prstGeom prst="rect">
              <a:avLst/>
            </a:prstGeom>
          </p:spPr>
        </p:pic>
      </p:grpSp>
      <p:sp>
        <p:nvSpPr>
          <p:cNvPr id="19" name="object 19"/>
          <p:cNvSpPr/>
          <p:nvPr/>
        </p:nvSpPr>
        <p:spPr>
          <a:xfrm>
            <a:off x="458202" y="21657999"/>
            <a:ext cx="13374285" cy="16136445"/>
          </a:xfrm>
          <a:custGeom>
            <a:avLst/>
            <a:gdLst/>
            <a:ahLst/>
            <a:cxnLst/>
            <a:rect l="l" t="t" r="r" b="b"/>
            <a:pathLst>
              <a:path w="5183505" h="6786880">
                <a:moveTo>
                  <a:pt x="0" y="6786387"/>
                </a:moveTo>
                <a:lnTo>
                  <a:pt x="5183404" y="6786387"/>
                </a:lnTo>
                <a:lnTo>
                  <a:pt x="5183404" y="0"/>
                </a:lnTo>
                <a:lnTo>
                  <a:pt x="0" y="0"/>
                </a:lnTo>
                <a:lnTo>
                  <a:pt x="0" y="6786387"/>
                </a:lnTo>
                <a:close/>
              </a:path>
            </a:pathLst>
          </a:custGeom>
          <a:solidFill>
            <a:srgbClr val="F3CDCC"/>
          </a:solidFill>
        </p:spPr>
        <p:txBody>
          <a:bodyPr wrap="square" lIns="0" tIns="0" rIns="0" bIns="0" rtlCol="0"/>
          <a:lstStyle/>
          <a:p>
            <a:endParaRPr sz="8045"/>
          </a:p>
        </p:txBody>
      </p:sp>
      <p:sp>
        <p:nvSpPr>
          <p:cNvPr id="20" name="object 20"/>
          <p:cNvSpPr txBox="1"/>
          <p:nvPr/>
        </p:nvSpPr>
        <p:spPr>
          <a:xfrm>
            <a:off x="458202" y="21533641"/>
            <a:ext cx="12003578" cy="753661"/>
          </a:xfrm>
          <a:prstGeom prst="rect">
            <a:avLst/>
          </a:prstGeom>
          <a:solidFill>
            <a:srgbClr val="942431"/>
          </a:solidFill>
        </p:spPr>
        <p:txBody>
          <a:bodyPr vert="horz" wrap="square" lIns="0" tIns="104768" rIns="0" bIns="0" rtlCol="0">
            <a:spAutoFit/>
          </a:bodyPr>
          <a:lstStyle/>
          <a:p>
            <a:pPr marL="9402" algn="ctr">
              <a:spcBef>
                <a:spcPts val="825"/>
              </a:spcBef>
            </a:pPr>
            <a:r>
              <a:rPr lang="fr-BE" sz="4210" b="1" spc="-53" dirty="0">
                <a:solidFill>
                  <a:srgbClr val="FFFFFF"/>
                </a:solidFill>
                <a:latin typeface="Roboto"/>
                <a:cs typeface="Roboto"/>
              </a:rPr>
              <a:t>R</a:t>
            </a:r>
            <a:r>
              <a:rPr sz="4210" b="1" spc="-53" dirty="0">
                <a:solidFill>
                  <a:srgbClr val="FFFFFF"/>
                </a:solidFill>
                <a:latin typeface="Roboto"/>
                <a:cs typeface="Roboto"/>
              </a:rPr>
              <a:t>ÉSULTATS</a:t>
            </a:r>
            <a:endParaRPr sz="4210" dirty="0">
              <a:latin typeface="Roboto"/>
              <a:cs typeface="Roboto"/>
            </a:endParaRPr>
          </a:p>
        </p:txBody>
      </p:sp>
      <p:pic>
        <p:nvPicPr>
          <p:cNvPr id="24" name="object 2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3832" y="32636955"/>
            <a:ext cx="10980000" cy="3780000"/>
          </a:xfrm>
          <a:prstGeom prst="rect">
            <a:avLst/>
          </a:prstGeom>
        </p:spPr>
      </p:pic>
      <p:sp>
        <p:nvSpPr>
          <p:cNvPr id="26" name="object 26"/>
          <p:cNvSpPr/>
          <p:nvPr/>
        </p:nvSpPr>
        <p:spPr>
          <a:xfrm>
            <a:off x="12517178" y="17824724"/>
            <a:ext cx="17265600" cy="19969200"/>
          </a:xfrm>
          <a:custGeom>
            <a:avLst/>
            <a:gdLst/>
            <a:ahLst/>
            <a:cxnLst/>
            <a:rect l="l" t="t" r="r" b="b"/>
            <a:pathLst>
              <a:path w="8478519" h="9107805">
                <a:moveTo>
                  <a:pt x="0" y="9107722"/>
                </a:moveTo>
                <a:lnTo>
                  <a:pt x="8478270" y="9107722"/>
                </a:lnTo>
                <a:lnTo>
                  <a:pt x="8478270" y="0"/>
                </a:lnTo>
                <a:lnTo>
                  <a:pt x="0" y="0"/>
                </a:lnTo>
                <a:lnTo>
                  <a:pt x="0" y="9107722"/>
                </a:lnTo>
                <a:close/>
              </a:path>
            </a:pathLst>
          </a:custGeom>
          <a:solidFill>
            <a:srgbClr val="F3CDCC"/>
          </a:solidFill>
        </p:spPr>
        <p:txBody>
          <a:bodyPr wrap="square" lIns="0" tIns="0" rIns="0" bIns="0" rtlCol="0"/>
          <a:lstStyle/>
          <a:p>
            <a:endParaRPr sz="8045" dirty="0"/>
          </a:p>
        </p:txBody>
      </p:sp>
      <p:sp>
        <p:nvSpPr>
          <p:cNvPr id="27" name="object 27"/>
          <p:cNvSpPr txBox="1"/>
          <p:nvPr/>
        </p:nvSpPr>
        <p:spPr>
          <a:xfrm>
            <a:off x="11579549" y="17176969"/>
            <a:ext cx="18207081" cy="752868"/>
          </a:xfrm>
          <a:prstGeom prst="rect">
            <a:avLst/>
          </a:prstGeom>
          <a:solidFill>
            <a:srgbClr val="942431"/>
          </a:solidFill>
        </p:spPr>
        <p:txBody>
          <a:bodyPr vert="horz" wrap="square" lIns="0" tIns="104768" rIns="0" bIns="0" rtlCol="0">
            <a:spAutoFit/>
          </a:bodyPr>
          <a:lstStyle/>
          <a:p>
            <a:pPr marL="9402" algn="ctr">
              <a:spcBef>
                <a:spcPts val="825"/>
              </a:spcBef>
            </a:pPr>
            <a:r>
              <a:rPr sz="4205" b="1" spc="-53" dirty="0">
                <a:solidFill>
                  <a:srgbClr val="FFFFFF"/>
                </a:solidFill>
                <a:latin typeface="Roboto"/>
                <a:cs typeface="Roboto"/>
              </a:rPr>
              <a:t>RÉSULTATS</a:t>
            </a:r>
            <a:endParaRPr sz="4205" dirty="0">
              <a:latin typeface="Roboto"/>
              <a:cs typeface="Roboto"/>
            </a:endParaRPr>
          </a:p>
        </p:txBody>
      </p:sp>
      <p:pic>
        <p:nvPicPr>
          <p:cNvPr id="37" name="object 37"/>
          <p:cNvPicPr/>
          <p:nvPr/>
        </p:nvPicPr>
        <p:blipFill rotWithShape="1">
          <a:blip r:embed="rId6" cstate="print"/>
          <a:srcRect t="9965" b="8272"/>
          <a:stretch/>
        </p:blipFill>
        <p:spPr>
          <a:xfrm>
            <a:off x="22455356" y="20134121"/>
            <a:ext cx="5580000" cy="3834000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 rotWithShape="1">
          <a:blip r:embed="rId7" cstate="print"/>
          <a:srcRect t="11821" b="10746"/>
          <a:stretch/>
        </p:blipFill>
        <p:spPr>
          <a:xfrm>
            <a:off x="22518663" y="24273481"/>
            <a:ext cx="5580000" cy="3834000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 rotWithShape="1">
          <a:blip r:embed="rId8" cstate="print"/>
          <a:srcRect t="10458" b="9164"/>
          <a:stretch/>
        </p:blipFill>
        <p:spPr>
          <a:xfrm>
            <a:off x="22494193" y="28540681"/>
            <a:ext cx="5580000" cy="3834000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4030F0C1-6B4F-E328-86AD-11031A1DDA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3804" y="382698"/>
            <a:ext cx="3754432" cy="5444473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CB224BE7-D102-B8CB-362E-A3DBF5B8F6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96977" y="2452811"/>
            <a:ext cx="3754432" cy="2602332"/>
          </a:xfrm>
          <a:prstGeom prst="rect">
            <a:avLst/>
          </a:prstGeom>
        </p:spPr>
      </p:pic>
      <p:pic>
        <p:nvPicPr>
          <p:cNvPr id="49" name="Picture 8" descr="Logo Uliege">
            <a:extLst>
              <a:ext uri="{FF2B5EF4-FFF2-40B4-BE49-F238E27FC236}">
                <a16:creationId xmlns:a16="http://schemas.microsoft.com/office/drawing/2014/main" id="{F0E9A83E-EAB3-35D2-B159-D344ADEA0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38" y="2178024"/>
            <a:ext cx="3754432" cy="168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0BD726CA-A8FD-ED00-C687-76F661DA03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04" y="678229"/>
            <a:ext cx="5689356" cy="1315458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774DA2B-AA0B-6750-05BA-6CD247D99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8663" y="810449"/>
            <a:ext cx="5037260" cy="1852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HU · Tour 5">
            <a:extLst>
              <a:ext uri="{FF2B5EF4-FFF2-40B4-BE49-F238E27FC236}">
                <a16:creationId xmlns:a16="http://schemas.microsoft.com/office/drawing/2014/main" id="{C8C75E11-364B-269C-53BC-771CD13BB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57" y="7486171"/>
            <a:ext cx="4005556" cy="260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ZoneTexte 53">
            <a:extLst>
              <a:ext uri="{FF2B5EF4-FFF2-40B4-BE49-F238E27FC236}">
                <a16:creationId xmlns:a16="http://schemas.microsoft.com/office/drawing/2014/main" id="{3C48647D-E6BC-468A-4F72-F61218AE5C83}"/>
              </a:ext>
            </a:extLst>
          </p:cNvPr>
          <p:cNvSpPr txBox="1"/>
          <p:nvPr/>
        </p:nvSpPr>
        <p:spPr>
          <a:xfrm>
            <a:off x="4169865" y="4332623"/>
            <a:ext cx="23657897" cy="1571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4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Stagiaire : Chloé Onkelinx</a:t>
            </a:r>
          </a:p>
          <a:p>
            <a:pPr algn="ctr"/>
            <a:r>
              <a:rPr lang="fr-FR" sz="3204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Maîtres de stage : Jo </a:t>
            </a:r>
            <a:r>
              <a:rPr lang="fr-FR" sz="3204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Caers</a:t>
            </a:r>
            <a:r>
              <a:rPr lang="fr-FR" sz="3204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&amp; Mégane Jassin</a:t>
            </a:r>
          </a:p>
          <a:p>
            <a:pPr algn="ctr"/>
            <a:r>
              <a:rPr lang="fr-FR" sz="3204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Superviseur : Frédéric Jans</a:t>
            </a:r>
            <a:endParaRPr lang="fr-BE" sz="3204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B7D8C3F9-D640-BAB6-DAAD-C1E719BF87D3}"/>
              </a:ext>
            </a:extLst>
          </p:cNvPr>
          <p:cNvSpPr txBox="1"/>
          <p:nvPr/>
        </p:nvSpPr>
        <p:spPr>
          <a:xfrm>
            <a:off x="4764063" y="7741053"/>
            <a:ext cx="24974857" cy="1941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004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 </a:t>
            </a:r>
            <a:r>
              <a:rPr lang="fr-FR" sz="3004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GIGA</a:t>
            </a:r>
            <a:r>
              <a:rPr lang="fr-FR" sz="3004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est un centre de recherche interdisciplinaire en sciences biomédicales de l’Université de Liège. Créé en 2003, il se situe dans l’hôpital universitaire du Sart-</a:t>
            </a:r>
            <a:r>
              <a:rPr lang="fr-FR" sz="3004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Tilman</a:t>
            </a:r>
            <a:r>
              <a:rPr lang="fr-FR" sz="3004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Le GIGA compte plus de 600 chercheurs répartis dans différents laboratoires. Ceux-ci sont regroupés selon différentes unités thématiques dont les neurosciences, le cancer, les maladies cardiovasculaires, etc. </a:t>
            </a:r>
          </a:p>
          <a:p>
            <a:pPr algn="just"/>
            <a:r>
              <a:rPr lang="fr-FR" sz="3004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Mon stage s’est déroulé dans la tour B34 du GIGA, dans l’unité I3 (infection-inflammation-immunité), au sein du laboratoire d’hématologie.</a:t>
            </a:r>
            <a:endParaRPr lang="fr-BE" sz="3004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726913" y="453624"/>
            <a:ext cx="20903014" cy="4672253"/>
          </a:xfrm>
          <a:prstGeom prst="rect">
            <a:avLst/>
          </a:prstGeom>
        </p:spPr>
        <p:txBody>
          <a:bodyPr vert="horz" wrap="square" lIns="0" tIns="248488" rIns="0" bIns="0" rtlCol="0">
            <a:spAutoFit/>
          </a:bodyPr>
          <a:lstStyle/>
          <a:p>
            <a:pPr marL="25522" marR="10746" algn="ctr">
              <a:lnSpc>
                <a:spcPct val="82400"/>
              </a:lnSpc>
              <a:spcBef>
                <a:spcPts val="1956"/>
              </a:spcBef>
            </a:pPr>
            <a:r>
              <a:rPr sz="9011" b="1" spc="42" dirty="0" err="1">
                <a:solidFill>
                  <a:srgbClr val="FFFFFF"/>
                </a:solidFill>
                <a:latin typeface="Roboto"/>
                <a:cs typeface="Roboto"/>
              </a:rPr>
              <a:t>Caractérisation</a:t>
            </a:r>
            <a:r>
              <a:rPr lang="fr-FR" sz="9011" b="1" spc="42" dirty="0">
                <a:solidFill>
                  <a:srgbClr val="FFFFFF"/>
                </a:solidFill>
                <a:latin typeface="Roboto"/>
                <a:cs typeface="Roboto"/>
              </a:rPr>
              <a:t> et comparaison entre </a:t>
            </a:r>
            <a:r>
              <a:rPr sz="9011" b="1" spc="-95" dirty="0">
                <a:solidFill>
                  <a:srgbClr val="FFFFFF"/>
                </a:solidFill>
                <a:latin typeface="Roboto"/>
                <a:cs typeface="Roboto"/>
              </a:rPr>
              <a:t>un</a:t>
            </a:r>
            <a:r>
              <a:rPr sz="9011" b="1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9011" b="1" spc="127" dirty="0">
                <a:solidFill>
                  <a:srgbClr val="FFFFFF"/>
                </a:solidFill>
                <a:latin typeface="Roboto"/>
                <a:cs typeface="Roboto"/>
              </a:rPr>
              <a:t>CAR-T</a:t>
            </a:r>
            <a:r>
              <a:rPr sz="9011" b="1" spc="-232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9011" b="1" spc="11" dirty="0">
                <a:solidFill>
                  <a:srgbClr val="FFFFFF"/>
                </a:solidFill>
                <a:latin typeface="Roboto"/>
                <a:cs typeface="Roboto"/>
              </a:rPr>
              <a:t>standard</a:t>
            </a:r>
            <a:r>
              <a:rPr sz="9011" b="1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9011" b="1" spc="53" dirty="0">
                <a:solidFill>
                  <a:srgbClr val="FFFFFF"/>
                </a:solidFill>
                <a:latin typeface="Roboto"/>
                <a:cs typeface="Roboto"/>
              </a:rPr>
              <a:t>et</a:t>
            </a:r>
            <a:r>
              <a:rPr sz="9011" b="1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9011" b="1" spc="-95" dirty="0">
                <a:solidFill>
                  <a:srgbClr val="FFFFFF"/>
                </a:solidFill>
                <a:latin typeface="Roboto"/>
                <a:cs typeface="Roboto"/>
              </a:rPr>
              <a:t>d'un </a:t>
            </a:r>
            <a:r>
              <a:rPr sz="9011" b="1" spc="-1944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9011" b="1" spc="74" dirty="0">
                <a:solidFill>
                  <a:srgbClr val="FFFFFF"/>
                </a:solidFill>
                <a:latin typeface="Roboto"/>
                <a:cs typeface="Roboto"/>
              </a:rPr>
              <a:t>nanoCAR-T </a:t>
            </a:r>
            <a:r>
              <a:rPr sz="9011" b="1" spc="11" dirty="0">
                <a:solidFill>
                  <a:srgbClr val="FFFFFF"/>
                </a:solidFill>
                <a:latin typeface="Roboto"/>
                <a:cs typeface="Roboto"/>
              </a:rPr>
              <a:t>ciblant </a:t>
            </a:r>
            <a:r>
              <a:rPr sz="9011" b="1" spc="190" dirty="0">
                <a:solidFill>
                  <a:srgbClr val="FFFFFF"/>
                </a:solidFill>
                <a:latin typeface="Roboto"/>
                <a:cs typeface="Roboto"/>
              </a:rPr>
              <a:t>BCMA </a:t>
            </a:r>
            <a:r>
              <a:rPr sz="9011" b="1" spc="21" dirty="0">
                <a:solidFill>
                  <a:srgbClr val="FFFFFF"/>
                </a:solidFill>
                <a:latin typeface="Roboto"/>
                <a:cs typeface="Roboto"/>
              </a:rPr>
              <a:t>dans </a:t>
            </a:r>
            <a:r>
              <a:rPr sz="9011" b="1" spc="85" dirty="0">
                <a:solidFill>
                  <a:srgbClr val="FFFFFF"/>
                </a:solidFill>
                <a:latin typeface="Roboto"/>
                <a:cs typeface="Roboto"/>
              </a:rPr>
              <a:t>le </a:t>
            </a:r>
            <a:r>
              <a:rPr sz="9011" b="1" spc="63" dirty="0" err="1">
                <a:solidFill>
                  <a:srgbClr val="FFFFFF"/>
                </a:solidFill>
                <a:latin typeface="Roboto"/>
                <a:cs typeface="Roboto"/>
              </a:rPr>
              <a:t>myélome</a:t>
            </a:r>
            <a:r>
              <a:rPr sz="9011" b="1" spc="63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9011" b="1" spc="-1944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9011" b="1" spc="21" dirty="0">
                <a:solidFill>
                  <a:srgbClr val="FFFFFF"/>
                </a:solidFill>
                <a:latin typeface="Roboto"/>
                <a:cs typeface="Roboto"/>
              </a:rPr>
              <a:t>multiple</a:t>
            </a:r>
            <a:endParaRPr lang="fr-BE" sz="9011" b="1" spc="21" dirty="0">
              <a:solidFill>
                <a:srgbClr val="FFFFFF"/>
              </a:solidFill>
              <a:latin typeface="Roboto"/>
              <a:cs typeface="Roboto"/>
            </a:endParaRPr>
          </a:p>
          <a:p>
            <a:pPr marR="80595" algn="ctr">
              <a:lnSpc>
                <a:spcPts val="4675"/>
              </a:lnSpc>
              <a:spcBef>
                <a:spcPts val="2147"/>
              </a:spcBef>
            </a:pPr>
            <a:endParaRPr lang="fr-BE" sz="9011" dirty="0">
              <a:latin typeface="Roboto"/>
              <a:cs typeface="Roboto"/>
            </a:endParaRPr>
          </a:p>
        </p:txBody>
      </p:sp>
      <p:sp>
        <p:nvSpPr>
          <p:cNvPr id="1027" name="object 27">
            <a:extLst>
              <a:ext uri="{FF2B5EF4-FFF2-40B4-BE49-F238E27FC236}">
                <a16:creationId xmlns:a16="http://schemas.microsoft.com/office/drawing/2014/main" id="{E004748C-376A-4235-8795-C52A15337E6A}"/>
              </a:ext>
            </a:extLst>
          </p:cNvPr>
          <p:cNvSpPr txBox="1"/>
          <p:nvPr/>
        </p:nvSpPr>
        <p:spPr>
          <a:xfrm>
            <a:off x="485682" y="17176969"/>
            <a:ext cx="11887011" cy="752891"/>
          </a:xfrm>
          <a:prstGeom prst="rect">
            <a:avLst/>
          </a:prstGeom>
          <a:solidFill>
            <a:srgbClr val="942431"/>
          </a:solidFill>
        </p:spPr>
        <p:txBody>
          <a:bodyPr vert="horz" wrap="square" lIns="0" tIns="104768" rIns="0" bIns="0" rtlCol="0">
            <a:spAutoFit/>
          </a:bodyPr>
          <a:lstStyle/>
          <a:p>
            <a:pPr marL="9402" algn="ctr">
              <a:spcBef>
                <a:spcPts val="825"/>
              </a:spcBef>
            </a:pPr>
            <a:r>
              <a:rPr lang="fr-FR" sz="4205" b="1" spc="-53" dirty="0">
                <a:solidFill>
                  <a:srgbClr val="FFFFFF"/>
                </a:solidFill>
                <a:latin typeface="Roboto"/>
                <a:cs typeface="Roboto"/>
              </a:rPr>
              <a:t>MÉTHODE</a:t>
            </a:r>
            <a:endParaRPr sz="4205" dirty="0">
              <a:latin typeface="Roboto"/>
              <a:cs typeface="Roboto"/>
            </a:endParaRPr>
          </a:p>
        </p:txBody>
      </p:sp>
      <p:pic>
        <p:nvPicPr>
          <p:cNvPr id="1032" name="Image 1031">
            <a:extLst>
              <a:ext uri="{FF2B5EF4-FFF2-40B4-BE49-F238E27FC236}">
                <a16:creationId xmlns:a16="http://schemas.microsoft.com/office/drawing/2014/main" id="{E35FDBB5-2F8D-FE31-9248-95D32D95675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" t="24481" r="26666" b="5287"/>
          <a:stretch/>
        </p:blipFill>
        <p:spPr>
          <a:xfrm>
            <a:off x="20664356" y="11570639"/>
            <a:ext cx="9162000" cy="5095336"/>
          </a:xfrm>
          <a:prstGeom prst="rect">
            <a:avLst/>
          </a:prstGeom>
          <a:ln>
            <a:solidFill>
              <a:schemeClr val="accent2"/>
            </a:solidFill>
          </a:ln>
        </p:spPr>
      </p:pic>
      <p:grpSp>
        <p:nvGrpSpPr>
          <p:cNvPr id="1037" name="Groupe 1036">
            <a:extLst>
              <a:ext uri="{FF2B5EF4-FFF2-40B4-BE49-F238E27FC236}">
                <a16:creationId xmlns:a16="http://schemas.microsoft.com/office/drawing/2014/main" id="{9AB03D8B-5006-8897-6AED-DA2515DA1530}"/>
              </a:ext>
            </a:extLst>
          </p:cNvPr>
          <p:cNvGrpSpPr/>
          <p:nvPr/>
        </p:nvGrpSpPr>
        <p:grpSpPr>
          <a:xfrm>
            <a:off x="1063908" y="24385800"/>
            <a:ext cx="10888005" cy="4950340"/>
            <a:chOff x="716793" y="25368638"/>
            <a:chExt cx="10538990" cy="4949222"/>
          </a:xfrm>
        </p:grpSpPr>
        <p:pic>
          <p:nvPicPr>
            <p:cNvPr id="22" name="object 22"/>
            <p:cNvPicPr/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6793" y="25715175"/>
              <a:ext cx="5249937" cy="460268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84355" y="25441450"/>
              <a:ext cx="5571428" cy="4602685"/>
            </a:xfrm>
            <a:prstGeom prst="rect">
              <a:avLst/>
            </a:prstGeom>
          </p:spPr>
        </p:pic>
        <p:cxnSp>
          <p:nvCxnSpPr>
            <p:cNvPr id="1034" name="Connecteur droit 1033">
              <a:extLst>
                <a:ext uri="{FF2B5EF4-FFF2-40B4-BE49-F238E27FC236}">
                  <a16:creationId xmlns:a16="http://schemas.microsoft.com/office/drawing/2014/main" id="{026CC4A4-3FC0-0EB0-844C-F70AF904A112}"/>
                </a:ext>
              </a:extLst>
            </p:cNvPr>
            <p:cNvCxnSpPr/>
            <p:nvPr/>
          </p:nvCxnSpPr>
          <p:spPr>
            <a:xfrm>
              <a:off x="6018953" y="25368638"/>
              <a:ext cx="0" cy="4558118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5" name="ZoneTexte 1034">
              <a:extLst>
                <a:ext uri="{FF2B5EF4-FFF2-40B4-BE49-F238E27FC236}">
                  <a16:creationId xmlns:a16="http://schemas.microsoft.com/office/drawing/2014/main" id="{FCEE0FF5-572B-32B7-417C-7989988BE87D}"/>
                </a:ext>
              </a:extLst>
            </p:cNvPr>
            <p:cNvSpPr txBox="1"/>
            <p:nvPr/>
          </p:nvSpPr>
          <p:spPr>
            <a:xfrm>
              <a:off x="5401427" y="29369308"/>
              <a:ext cx="518023" cy="5563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a)</a:t>
              </a:r>
              <a:endParaRPr lang="fr-BE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1036" name="ZoneTexte 1035">
              <a:extLst>
                <a:ext uri="{FF2B5EF4-FFF2-40B4-BE49-F238E27FC236}">
                  <a16:creationId xmlns:a16="http://schemas.microsoft.com/office/drawing/2014/main" id="{FF8ACDAD-E4C4-7897-66C5-9AC486B47D93}"/>
                </a:ext>
              </a:extLst>
            </p:cNvPr>
            <p:cNvSpPr txBox="1"/>
            <p:nvPr/>
          </p:nvSpPr>
          <p:spPr>
            <a:xfrm>
              <a:off x="10439807" y="29392959"/>
              <a:ext cx="528620" cy="5563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32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b)</a:t>
              </a:r>
              <a:endParaRPr lang="fr-BE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1038" name="ZoneTexte 1037">
            <a:extLst>
              <a:ext uri="{FF2B5EF4-FFF2-40B4-BE49-F238E27FC236}">
                <a16:creationId xmlns:a16="http://schemas.microsoft.com/office/drawing/2014/main" id="{1FF6D2F7-7659-1958-A248-2E00EB0AFD92}"/>
              </a:ext>
            </a:extLst>
          </p:cNvPr>
          <p:cNvSpPr txBox="1"/>
          <p:nvPr/>
        </p:nvSpPr>
        <p:spPr>
          <a:xfrm>
            <a:off x="553733" y="29089072"/>
            <a:ext cx="11665083" cy="2403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004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 taux de BCMA en surface des lignées du MM a été quantifié grâce au kit </a:t>
            </a:r>
            <a:r>
              <a:rPr lang="fr-FR" sz="3004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Quantibrite</a:t>
            </a:r>
            <a:r>
              <a:rPr lang="fr-FR" sz="3004" baseline="300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TM</a:t>
            </a:r>
            <a:r>
              <a:rPr lang="fr-FR" sz="3004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FR" sz="3004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Beads</a:t>
            </a:r>
            <a:r>
              <a:rPr lang="fr-FR" sz="3004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-PE </a:t>
            </a:r>
            <a:r>
              <a:rPr lang="fr-FR" sz="3004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a)</a:t>
            </a:r>
            <a:r>
              <a:rPr lang="fr-FR" sz="3004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Toutes les lignées du MM  expriment BCMA sauf OPM-2 qui sert de contrôle négatif. La capacité de liaison du </a:t>
            </a:r>
            <a:r>
              <a:rPr lang="fr-FR" sz="3004" i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nanobody</a:t>
            </a:r>
            <a:r>
              <a:rPr lang="fr-FR" sz="3004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Nb17 à BCMA sur les différentes lignées du MM a également été validée par FACS </a:t>
            </a:r>
            <a:r>
              <a:rPr lang="fr-FR" sz="3004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b)</a:t>
            </a:r>
            <a:r>
              <a:rPr lang="fr-FR" sz="3004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fr-BE" sz="3004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40" name="ZoneTexte 1039">
            <a:extLst>
              <a:ext uri="{FF2B5EF4-FFF2-40B4-BE49-F238E27FC236}">
                <a16:creationId xmlns:a16="http://schemas.microsoft.com/office/drawing/2014/main" id="{498CBB38-41EF-0455-3273-FE93E5E425F0}"/>
              </a:ext>
            </a:extLst>
          </p:cNvPr>
          <p:cNvSpPr txBox="1"/>
          <p:nvPr/>
        </p:nvSpPr>
        <p:spPr>
          <a:xfrm>
            <a:off x="699205" y="36334106"/>
            <a:ext cx="10944129" cy="1479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004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 taux de transduction des lymphocytes T pour générer le CAR-T standard CT103a et le nanoCAR-T-Nb17 est dépendant du donneur </a:t>
            </a:r>
            <a:r>
              <a:rPr lang="fr-FR" sz="3004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c)</a:t>
            </a:r>
            <a:r>
              <a:rPr lang="fr-FR" sz="3004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fr-BE" sz="3004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41" name="ZoneTexte 1040">
            <a:extLst>
              <a:ext uri="{FF2B5EF4-FFF2-40B4-BE49-F238E27FC236}">
                <a16:creationId xmlns:a16="http://schemas.microsoft.com/office/drawing/2014/main" id="{47015BCE-AA8C-38F1-6F84-A37D659E48D5}"/>
              </a:ext>
            </a:extLst>
          </p:cNvPr>
          <p:cNvSpPr txBox="1"/>
          <p:nvPr/>
        </p:nvSpPr>
        <p:spPr>
          <a:xfrm>
            <a:off x="10967778" y="35211901"/>
            <a:ext cx="611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c)</a:t>
            </a:r>
            <a:endParaRPr lang="fr-BE" sz="3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043" name="Connecteur droit 1042">
            <a:extLst>
              <a:ext uri="{FF2B5EF4-FFF2-40B4-BE49-F238E27FC236}">
                <a16:creationId xmlns:a16="http://schemas.microsoft.com/office/drawing/2014/main" id="{16F4BD81-EE19-6899-50D3-2AC4518BEA2A}"/>
              </a:ext>
            </a:extLst>
          </p:cNvPr>
          <p:cNvCxnSpPr>
            <a:cxnSpLocks/>
          </p:cNvCxnSpPr>
          <p:nvPr/>
        </p:nvCxnSpPr>
        <p:spPr>
          <a:xfrm flipH="1">
            <a:off x="446606" y="31688881"/>
            <a:ext cx="12024000" cy="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46" name="ZoneTexte 1045">
            <a:extLst>
              <a:ext uri="{FF2B5EF4-FFF2-40B4-BE49-F238E27FC236}">
                <a16:creationId xmlns:a16="http://schemas.microsoft.com/office/drawing/2014/main" id="{F080FA1B-7129-6497-6247-0BE6E5DF3EE3}"/>
              </a:ext>
            </a:extLst>
          </p:cNvPr>
          <p:cNvSpPr txBox="1"/>
          <p:nvPr/>
        </p:nvSpPr>
        <p:spPr>
          <a:xfrm>
            <a:off x="809301" y="22491104"/>
            <a:ext cx="11725164" cy="175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4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1. Analyse du taux de BCMA présent à la surface des lignées du MM et de la capacité de liaison du Nb17 à BCMA présent à la surface </a:t>
            </a:r>
            <a:endParaRPr lang="fr-BE" sz="3604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048" name="Connecteur droit 1047">
            <a:extLst>
              <a:ext uri="{FF2B5EF4-FFF2-40B4-BE49-F238E27FC236}">
                <a16:creationId xmlns:a16="http://schemas.microsoft.com/office/drawing/2014/main" id="{6AA6FE3D-E0AF-E06F-76DA-4E7DFF015334}"/>
              </a:ext>
            </a:extLst>
          </p:cNvPr>
          <p:cNvCxnSpPr>
            <a:cxnSpLocks/>
          </p:cNvCxnSpPr>
          <p:nvPr/>
        </p:nvCxnSpPr>
        <p:spPr>
          <a:xfrm>
            <a:off x="20928806" y="17925336"/>
            <a:ext cx="0" cy="19872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9" name="ZoneTexte 1058">
            <a:extLst>
              <a:ext uri="{FF2B5EF4-FFF2-40B4-BE49-F238E27FC236}">
                <a16:creationId xmlns:a16="http://schemas.microsoft.com/office/drawing/2014/main" id="{121B29A5-827B-E088-50ED-792427B65766}"/>
              </a:ext>
            </a:extLst>
          </p:cNvPr>
          <p:cNvSpPr txBox="1"/>
          <p:nvPr/>
        </p:nvSpPr>
        <p:spPr>
          <a:xfrm>
            <a:off x="21403741" y="18289263"/>
            <a:ext cx="8586583" cy="1200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4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4</a:t>
            </a:r>
            <a:r>
              <a:rPr lang="fr-FR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r>
              <a:rPr lang="fr-FR" sz="3600" b="1" kern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Mesures de la production de cytokines des CAR-T après </a:t>
            </a:r>
            <a:r>
              <a:rPr lang="fr-FR" sz="3600" b="1" kern="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co-cultures</a:t>
            </a:r>
            <a:endParaRPr lang="fr-BE" sz="36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65" name="object 30">
            <a:extLst>
              <a:ext uri="{FF2B5EF4-FFF2-40B4-BE49-F238E27FC236}">
                <a16:creationId xmlns:a16="http://schemas.microsoft.com/office/drawing/2014/main" id="{8CE3FA89-044D-E790-7DD8-288D330C289F}"/>
              </a:ext>
            </a:extLst>
          </p:cNvPr>
          <p:cNvPicPr/>
          <p:nvPr/>
        </p:nvPicPr>
        <p:blipFill rotWithShape="1">
          <a:blip r:embed="rId17" cstate="print"/>
          <a:srcRect l="73729" t="20829" b="50943"/>
          <a:stretch/>
        </p:blipFill>
        <p:spPr>
          <a:xfrm>
            <a:off x="18722015" y="28249678"/>
            <a:ext cx="1817020" cy="947343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1070" name="ZoneTexte 1069">
            <a:extLst>
              <a:ext uri="{FF2B5EF4-FFF2-40B4-BE49-F238E27FC236}">
                <a16:creationId xmlns:a16="http://schemas.microsoft.com/office/drawing/2014/main" id="{6595D933-D9C1-FAEB-9CDF-DBC9394E74E8}"/>
              </a:ext>
            </a:extLst>
          </p:cNvPr>
          <p:cNvSpPr txBox="1"/>
          <p:nvPr/>
        </p:nvSpPr>
        <p:spPr>
          <a:xfrm>
            <a:off x="27892947" y="22266775"/>
            <a:ext cx="79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f)</a:t>
            </a:r>
            <a:endParaRPr lang="fr-BE" sz="3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71" name="ZoneTexte 1070">
            <a:extLst>
              <a:ext uri="{FF2B5EF4-FFF2-40B4-BE49-F238E27FC236}">
                <a16:creationId xmlns:a16="http://schemas.microsoft.com/office/drawing/2014/main" id="{956D09DF-7661-682E-2659-8B4396265C46}"/>
              </a:ext>
            </a:extLst>
          </p:cNvPr>
          <p:cNvSpPr txBox="1"/>
          <p:nvPr/>
        </p:nvSpPr>
        <p:spPr>
          <a:xfrm>
            <a:off x="28074193" y="26468102"/>
            <a:ext cx="79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g)</a:t>
            </a:r>
            <a:endParaRPr lang="fr-BE" sz="3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72" name="ZoneTexte 1071">
            <a:extLst>
              <a:ext uri="{FF2B5EF4-FFF2-40B4-BE49-F238E27FC236}">
                <a16:creationId xmlns:a16="http://schemas.microsoft.com/office/drawing/2014/main" id="{044D67BB-8A6D-A80E-B56D-7EB1F1B2D3CC}"/>
              </a:ext>
            </a:extLst>
          </p:cNvPr>
          <p:cNvSpPr txBox="1"/>
          <p:nvPr/>
        </p:nvSpPr>
        <p:spPr>
          <a:xfrm>
            <a:off x="28009162" y="30669429"/>
            <a:ext cx="7921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h)</a:t>
            </a:r>
            <a:endParaRPr lang="fr-BE" sz="3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73" name="ZoneTexte 1072">
            <a:extLst>
              <a:ext uri="{FF2B5EF4-FFF2-40B4-BE49-F238E27FC236}">
                <a16:creationId xmlns:a16="http://schemas.microsoft.com/office/drawing/2014/main" id="{252CEBBC-6523-6699-73FB-746E8586AAF8}"/>
              </a:ext>
            </a:extLst>
          </p:cNvPr>
          <p:cNvSpPr txBox="1"/>
          <p:nvPr/>
        </p:nvSpPr>
        <p:spPr>
          <a:xfrm>
            <a:off x="18805434" y="23234696"/>
            <a:ext cx="812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d)</a:t>
            </a:r>
            <a:endParaRPr lang="fr-BE" sz="3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78" name="ZoneTexte 1077">
            <a:extLst>
              <a:ext uri="{FF2B5EF4-FFF2-40B4-BE49-F238E27FC236}">
                <a16:creationId xmlns:a16="http://schemas.microsoft.com/office/drawing/2014/main" id="{973D3FEF-3F24-24C4-85E1-EE8BEFF12E4E}"/>
              </a:ext>
            </a:extLst>
          </p:cNvPr>
          <p:cNvSpPr txBox="1"/>
          <p:nvPr/>
        </p:nvSpPr>
        <p:spPr>
          <a:xfrm>
            <a:off x="12856001" y="18289263"/>
            <a:ext cx="7895470" cy="1201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4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3. Observation de la capacité des CAR-T à tuer</a:t>
            </a:r>
            <a:endParaRPr lang="fr-BE" sz="3604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CD418C0-DFDB-5419-5DE3-3C739B195F73}"/>
              </a:ext>
            </a:extLst>
          </p:cNvPr>
          <p:cNvSpPr txBox="1"/>
          <p:nvPr/>
        </p:nvSpPr>
        <p:spPr>
          <a:xfrm>
            <a:off x="433003" y="32132601"/>
            <a:ext cx="11754302" cy="1201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4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2. Évaluation des taux de transduction des lymphocytes T pour générer des CAR-T</a:t>
            </a:r>
            <a:endParaRPr lang="fr-BE" sz="3604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8" name="Image 27" descr="Une image contenant capture d’écran, texte&#10;&#10;Description générée automatiquement">
            <a:extLst>
              <a:ext uri="{FF2B5EF4-FFF2-40B4-BE49-F238E27FC236}">
                <a16:creationId xmlns:a16="http://schemas.microsoft.com/office/drawing/2014/main" id="{B1BDE449-4AC2-4318-593A-0A53419DE0EC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26"/>
          <a:stretch/>
        </p:blipFill>
        <p:spPr>
          <a:xfrm>
            <a:off x="12954032" y="28499783"/>
            <a:ext cx="7697940" cy="5244089"/>
          </a:xfrm>
          <a:prstGeom prst="rect">
            <a:avLst/>
          </a:prstGeom>
        </p:spPr>
      </p:pic>
      <p:sp>
        <p:nvSpPr>
          <p:cNvPr id="29" name="object 41">
            <a:extLst>
              <a:ext uri="{FF2B5EF4-FFF2-40B4-BE49-F238E27FC236}">
                <a16:creationId xmlns:a16="http://schemas.microsoft.com/office/drawing/2014/main" id="{F6ADA132-D8E2-2679-221C-E427943D25C7}"/>
              </a:ext>
            </a:extLst>
          </p:cNvPr>
          <p:cNvSpPr txBox="1"/>
          <p:nvPr/>
        </p:nvSpPr>
        <p:spPr>
          <a:xfrm>
            <a:off x="22833806" y="38242035"/>
            <a:ext cx="6919575" cy="866360"/>
          </a:xfrm>
          <a:prstGeom prst="rect">
            <a:avLst/>
          </a:prstGeom>
          <a:solidFill>
            <a:srgbClr val="942431"/>
          </a:solidFill>
        </p:spPr>
        <p:txBody>
          <a:bodyPr vert="horz" wrap="square" lIns="0" tIns="104768" rIns="0" bIns="0" rtlCol="0">
            <a:spAutoFit/>
          </a:bodyPr>
          <a:lstStyle/>
          <a:p>
            <a:pPr marL="9402" algn="ctr">
              <a:spcBef>
                <a:spcPts val="825"/>
              </a:spcBef>
            </a:pPr>
            <a:r>
              <a:rPr lang="fr-BE" sz="4760" b="1" dirty="0">
                <a:solidFill>
                  <a:schemeClr val="bg1"/>
                </a:solidFill>
                <a:latin typeface="Roboto"/>
                <a:cs typeface="Roboto"/>
              </a:rPr>
              <a:t>BIBLIOGRAPHIE</a:t>
            </a:r>
            <a:endParaRPr sz="4760" b="1" dirty="0">
              <a:solidFill>
                <a:schemeClr val="bg1"/>
              </a:solidFill>
              <a:latin typeface="Roboto"/>
              <a:cs typeface="Roboto"/>
            </a:endParaRP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43B70C52-3156-3BBC-B28B-279D600E01FE}"/>
              </a:ext>
            </a:extLst>
          </p:cNvPr>
          <p:cNvSpPr txBox="1"/>
          <p:nvPr/>
        </p:nvSpPr>
        <p:spPr>
          <a:xfrm>
            <a:off x="21199072" y="33031285"/>
            <a:ext cx="8219182" cy="4253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004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 production de cytokines analysée par ELISA montre que le nanoCAR-T-Nb17 produit moins d’IL-2, interleukine-2 qui sert à la prolifération des lymphocytes T et des CAR-T, que le CAR-T standard CT103a </a:t>
            </a:r>
            <a:r>
              <a:rPr lang="fr-FR" sz="3004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f)</a:t>
            </a:r>
            <a:r>
              <a:rPr lang="fr-FR" sz="3004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Pour l’IFN</a:t>
            </a:r>
            <a:r>
              <a:rPr lang="el-GR" sz="3004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γ</a:t>
            </a:r>
            <a:r>
              <a:rPr lang="fr-BE" sz="3004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le</a:t>
            </a:r>
            <a:r>
              <a:rPr lang="fr-FR" sz="3004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nanoCAR-T-Nb17 en produit autant que le CAR-T standard CT103a mais le nanoCAR-T-Nb17 produit plus de TNF</a:t>
            </a:r>
            <a:r>
              <a:rPr lang="el-GR" sz="3004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α</a:t>
            </a:r>
            <a:r>
              <a:rPr lang="fr-FR" sz="3004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facteur de nécrose tumorale </a:t>
            </a:r>
            <a:r>
              <a:rPr lang="el-GR" sz="3004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α</a:t>
            </a:r>
            <a:r>
              <a:rPr lang="fr-BE" sz="3004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qui est associé à une</a:t>
            </a:r>
            <a:r>
              <a:rPr lang="fr-FR" sz="3004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activité cytotoxique </a:t>
            </a:r>
            <a:r>
              <a:rPr lang="fr-FR" sz="3004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g)</a:t>
            </a:r>
            <a:r>
              <a:rPr lang="fr-FR" sz="3004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fr-FR" sz="3004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h)</a:t>
            </a:r>
            <a:r>
              <a:rPr lang="fr-FR" sz="3004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endParaRPr lang="fr-BE" sz="3004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309C77F0-4153-22D2-6E61-D7C9D8B440CF}"/>
              </a:ext>
            </a:extLst>
          </p:cNvPr>
          <p:cNvSpPr txBox="1"/>
          <p:nvPr/>
        </p:nvSpPr>
        <p:spPr>
          <a:xfrm>
            <a:off x="20227830" y="32254739"/>
            <a:ext cx="8126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e)</a:t>
            </a:r>
            <a:endParaRPr lang="fr-BE" sz="3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object 42"/>
          <p:cNvSpPr txBox="1"/>
          <p:nvPr/>
        </p:nvSpPr>
        <p:spPr>
          <a:xfrm>
            <a:off x="425045" y="39002340"/>
            <a:ext cx="22069148" cy="3353144"/>
          </a:xfrm>
          <a:prstGeom prst="rect">
            <a:avLst/>
          </a:prstGeom>
          <a:solidFill>
            <a:srgbClr val="E07E80"/>
          </a:solidFill>
        </p:spPr>
        <p:txBody>
          <a:bodyPr vert="horz" wrap="square" lIns="0" tIns="226995" rIns="0" bIns="0" rtlCol="0">
            <a:spAutoFit/>
          </a:bodyPr>
          <a:lstStyle/>
          <a:p>
            <a:pPr algn="just"/>
            <a:endParaRPr lang="fr-FR" sz="29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endParaRPr lang="fr-BE" sz="29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endParaRPr lang="fr-BE" sz="29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endParaRPr lang="fr-BE" sz="29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endParaRPr lang="fr-BE" sz="29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endParaRPr lang="fr-BE" sz="29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endParaRPr lang="fr-BE" sz="29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713AD353-2E55-6E57-4F98-CC4EBAD0B615}"/>
              </a:ext>
            </a:extLst>
          </p:cNvPr>
          <p:cNvSpPr txBox="1"/>
          <p:nvPr/>
        </p:nvSpPr>
        <p:spPr>
          <a:xfrm>
            <a:off x="433003" y="39256315"/>
            <a:ext cx="22022353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Après avoir </a:t>
            </a:r>
            <a:r>
              <a:rPr lang="fr-FR" sz="3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validé</a:t>
            </a:r>
            <a:r>
              <a:rPr lang="fr-FR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la capacité de liaison du </a:t>
            </a:r>
            <a:r>
              <a:rPr lang="fr-FR" sz="3000" i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nanobody</a:t>
            </a:r>
            <a:r>
              <a:rPr lang="fr-FR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Nb17 au BCMA présent à la surface des cellules du MM, sa séquence a été inséré dans une séquence CAR pour former un </a:t>
            </a:r>
            <a:r>
              <a:rPr lang="fr-FR" sz="30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nanoCAR</a:t>
            </a:r>
            <a:r>
              <a:rPr lang="fr-FR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Les tests en microscopie montrent que les deux CAR-T </a:t>
            </a:r>
            <a:r>
              <a:rPr lang="fr-FR" sz="3000" kern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sont capables de tuer différentes lignées du MM et qu</a:t>
            </a:r>
            <a:r>
              <a:rPr lang="fr-FR" sz="3000" kern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’ils</a:t>
            </a:r>
            <a:r>
              <a:rPr lang="fr-FR" sz="3000" kern="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FR" sz="3000" kern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peuvent rester</a:t>
            </a:r>
            <a:r>
              <a:rPr lang="fr-FR" sz="3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FR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actifs jusqu’à 96 heures. Les tests à la luciférase montrent eux que la réponse antitumorale du nanoCAR-T-Nb17 est </a:t>
            </a:r>
            <a:r>
              <a:rPr lang="fr-FR" sz="3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plus importante </a:t>
            </a:r>
            <a:r>
              <a:rPr lang="fr-FR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que pour le CAR-T CT103a. Ceci s’explique par la plus forte production de </a:t>
            </a:r>
            <a:r>
              <a:rPr lang="fr-FR" sz="3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TNFα</a:t>
            </a:r>
            <a:r>
              <a:rPr lang="fr-FR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du nanoCAR-T-Nb17. En conclusion, le </a:t>
            </a:r>
            <a:r>
              <a:rPr lang="fr-FR" sz="3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nanoCAR-T-Nb17</a:t>
            </a:r>
            <a:r>
              <a:rPr lang="fr-FR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généré au laboratoire semble </a:t>
            </a:r>
            <a:r>
              <a:rPr lang="fr-FR" sz="3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plus performant </a:t>
            </a:r>
            <a:r>
              <a:rPr lang="fr-FR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que le </a:t>
            </a:r>
            <a:r>
              <a:rPr lang="fr-FR" sz="3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CAR-T standard CT103a</a:t>
            </a:r>
            <a:r>
              <a:rPr lang="fr-FR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fr-BE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endParaRPr lang="fr-BE" sz="29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3" name="Image 42">
            <a:extLst>
              <a:ext uri="{FF2B5EF4-FFF2-40B4-BE49-F238E27FC236}">
                <a16:creationId xmlns:a16="http://schemas.microsoft.com/office/drawing/2014/main" id="{32903F69-8830-C60F-BF13-8CCCCD90B75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2833582" y="39002340"/>
            <a:ext cx="6919575" cy="3347799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C3D9507D-23D2-9DA3-264D-D85C26EF8266}"/>
              </a:ext>
            </a:extLst>
          </p:cNvPr>
          <p:cNvSpPr txBox="1"/>
          <p:nvPr/>
        </p:nvSpPr>
        <p:spPr>
          <a:xfrm>
            <a:off x="22879393" y="39037008"/>
            <a:ext cx="674353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Bao, C., Gao, Q., Li, L.-L., Han, L., Zhang, B., Ding, Y., Song, Z., Zhang, R., Zhang, J., &amp; Wu, X.-H. (2021). The Application of </a:t>
            </a:r>
            <a:r>
              <a:rPr lang="fr-BE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Nanobody</a:t>
            </a:r>
            <a:r>
              <a:rPr lang="fr-BE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in CAR-T </a:t>
            </a:r>
            <a:r>
              <a:rPr lang="fr-BE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Therapy</a:t>
            </a:r>
            <a:r>
              <a:rPr lang="fr-BE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r>
              <a:rPr lang="fr-BE" sz="1600" b="0" i="1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Biomolecules</a:t>
            </a:r>
            <a:r>
              <a:rPr lang="fr-BE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fr-BE" sz="1600" b="0" i="1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11</a:t>
            </a:r>
            <a:r>
              <a:rPr lang="fr-BE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(2), 238. https://doi.org/10.3390/biom11020238</a:t>
            </a:r>
            <a:endParaRPr lang="fr-BE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r>
              <a:rPr lang="fr-BE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Durie</a:t>
            </a:r>
            <a:r>
              <a:rPr lang="fr-BE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B. G. M. (2015). Revue concise de la maladie et des </a:t>
            </a:r>
            <a:r>
              <a:rPr lang="fr-BE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otpions</a:t>
            </a:r>
            <a:r>
              <a:rPr lang="fr-BE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thérapeutiques. </a:t>
            </a:r>
            <a:r>
              <a:rPr lang="fr-BE" sz="1600" b="0" i="1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International </a:t>
            </a:r>
            <a:r>
              <a:rPr lang="fr-BE" sz="1600" b="0" i="1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Myeloma</a:t>
            </a:r>
            <a:r>
              <a:rPr lang="fr-BE" sz="1600" b="0" i="1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BE" sz="1600" b="0" i="1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Foundation</a:t>
            </a:r>
            <a:r>
              <a:rPr lang="fr-BE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1‑40.</a:t>
            </a:r>
            <a:endParaRPr lang="fr-BE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r>
              <a:rPr lang="fr-BE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International </a:t>
            </a:r>
            <a:r>
              <a:rPr lang="fr-BE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Myeloma</a:t>
            </a:r>
            <a:r>
              <a:rPr lang="fr-BE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BE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Foundation</a:t>
            </a:r>
            <a:r>
              <a:rPr lang="fr-BE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(2021, juin 1). </a:t>
            </a:r>
            <a:r>
              <a:rPr lang="fr-BE" sz="1600" b="0" i="1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</a:t>
            </a:r>
            <a:r>
              <a:rPr lang="fr-BE" sz="1600" b="0" i="1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Is Multiple </a:t>
            </a:r>
            <a:r>
              <a:rPr lang="fr-BE" sz="1600" b="0" i="1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Myeloma</a:t>
            </a:r>
            <a:r>
              <a:rPr lang="fr-BE" sz="1600" b="0" i="1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?</a:t>
            </a:r>
            <a:r>
              <a:rPr lang="fr-BE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International </a:t>
            </a:r>
            <a:r>
              <a:rPr lang="fr-BE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Myeloma</a:t>
            </a:r>
            <a:r>
              <a:rPr lang="fr-BE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BE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Foundation</a:t>
            </a:r>
            <a:r>
              <a:rPr lang="fr-BE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https://www.myeloma.org/what-is-multiple-myeloma</a:t>
            </a:r>
            <a:endParaRPr lang="fr-BE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r>
              <a:rPr lang="fr-BE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Sterner</a:t>
            </a:r>
            <a:r>
              <a:rPr lang="fr-BE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R. C., &amp; </a:t>
            </a:r>
            <a:r>
              <a:rPr lang="fr-BE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Sterner</a:t>
            </a:r>
            <a:r>
              <a:rPr lang="fr-BE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R. M. (2021). CAR-T cell </a:t>
            </a:r>
            <a:r>
              <a:rPr lang="fr-BE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therapy</a:t>
            </a:r>
            <a:r>
              <a:rPr lang="fr-BE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 : </a:t>
            </a:r>
            <a:r>
              <a:rPr lang="fr-BE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Current</a:t>
            </a:r>
            <a:r>
              <a:rPr lang="fr-BE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limitations and </a:t>
            </a:r>
            <a:r>
              <a:rPr lang="fr-BE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potential</a:t>
            </a:r>
            <a:r>
              <a:rPr lang="fr-BE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fr-BE" sz="16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strategies</a:t>
            </a:r>
            <a:r>
              <a:rPr lang="fr-BE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  <a:r>
              <a:rPr lang="fr-BE" sz="1600" b="0" i="1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Blood Cancer Journal</a:t>
            </a:r>
            <a:r>
              <a:rPr lang="fr-BE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fr-BE" sz="1600" b="0" i="1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11</a:t>
            </a:r>
            <a:r>
              <a:rPr lang="fr-BE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(4), Article 4. </a:t>
            </a:r>
            <a:r>
              <a:rPr lang="fr-BE" sz="16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20"/>
              </a:rPr>
              <a:t>https://doi.org/10.1038/s41408-021-00459-7</a:t>
            </a:r>
            <a:endParaRPr lang="fr-BE" sz="1600" b="0" i="0" u="none" strike="noStrike" dirty="0">
              <a:solidFill>
                <a:srgbClr val="0000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fr-BE" sz="1600" dirty="0"/>
          </a:p>
        </p:txBody>
      </p:sp>
      <p:sp>
        <p:nvSpPr>
          <p:cNvPr id="10" name="object 10"/>
          <p:cNvSpPr txBox="1"/>
          <p:nvPr/>
        </p:nvSpPr>
        <p:spPr>
          <a:xfrm>
            <a:off x="458204" y="10614202"/>
            <a:ext cx="29356479" cy="752868"/>
          </a:xfrm>
          <a:prstGeom prst="rect">
            <a:avLst/>
          </a:prstGeom>
        </p:spPr>
        <p:txBody>
          <a:bodyPr vert="horz" wrap="square" lIns="0" tIns="104768" rIns="0" bIns="0" rtlCol="0">
            <a:spAutoFit/>
          </a:bodyPr>
          <a:lstStyle/>
          <a:p>
            <a:pPr marL="9402" algn="ctr">
              <a:spcBef>
                <a:spcPts val="825"/>
              </a:spcBef>
            </a:pPr>
            <a:r>
              <a:rPr sz="4205" b="1" spc="42" dirty="0">
                <a:solidFill>
                  <a:srgbClr val="FFFFFF"/>
                </a:solidFill>
                <a:latin typeface="Roboto"/>
                <a:cs typeface="Roboto"/>
              </a:rPr>
              <a:t>INTRODUCTION</a:t>
            </a:r>
            <a:endParaRPr sz="4205" dirty="0">
              <a:latin typeface="Roboto"/>
              <a:cs typeface="Roboto"/>
            </a:endParaRP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B93BFAAD-6DC2-C230-ABAE-782560B39D27}"/>
              </a:ext>
            </a:extLst>
          </p:cNvPr>
          <p:cNvSpPr txBox="1"/>
          <p:nvPr/>
        </p:nvSpPr>
        <p:spPr>
          <a:xfrm>
            <a:off x="12727647" y="24466486"/>
            <a:ext cx="8050238" cy="3328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004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Les CAR-T ou des lymphocytes T non transduits ont été incubés pendant 96h avec des lignées MM (MM1.S, RPMI-8226 et LP-1) ou une lignée lymphome (K562) exprimant la GFP. Grâce à la microscopie par l’</a:t>
            </a:r>
            <a:r>
              <a:rPr lang="fr-FR" sz="3004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IncuCyte</a:t>
            </a:r>
            <a:r>
              <a:rPr lang="fr-FR" sz="3004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S3, on a montré que l’activité antitumorale des CAR-T peut durer jusqu’à 96h </a:t>
            </a:r>
            <a:r>
              <a:rPr lang="fr-FR" sz="3004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d)</a:t>
            </a:r>
            <a:r>
              <a:rPr lang="fr-FR" sz="3004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fr-BE" sz="3004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EF2B640-46F3-3A3B-A669-F057967B187D}"/>
              </a:ext>
            </a:extLst>
          </p:cNvPr>
          <p:cNvSpPr txBox="1"/>
          <p:nvPr/>
        </p:nvSpPr>
        <p:spPr>
          <a:xfrm>
            <a:off x="12655622" y="33920220"/>
            <a:ext cx="7949767" cy="3328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004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Les CAR-T ou des lymphocytes T non transduits ont été incubés pendant 48h avec une lignée du MM (MM1.S) exprimant la GFP-luciférase. Les tests à la luciférase montrent que le nanoCAR-T-Nb17 tue plus efficacement les cellules MM que le CAR-T standard CT103a </a:t>
            </a:r>
            <a:r>
              <a:rPr lang="fr-FR" sz="3004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e).</a:t>
            </a:r>
            <a:r>
              <a:rPr lang="fr-FR" sz="3004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fr-BE" sz="3004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95248" y="38172566"/>
            <a:ext cx="22098945" cy="838299"/>
          </a:xfrm>
          <a:prstGeom prst="rect">
            <a:avLst/>
          </a:prstGeom>
          <a:solidFill>
            <a:srgbClr val="942431"/>
          </a:solidFill>
        </p:spPr>
        <p:txBody>
          <a:bodyPr vert="horz" wrap="square" lIns="0" tIns="104768" rIns="0" bIns="0" rtlCol="0">
            <a:spAutoFit/>
          </a:bodyPr>
          <a:lstStyle/>
          <a:p>
            <a:pPr marL="9402" algn="ctr">
              <a:spcBef>
                <a:spcPts val="825"/>
              </a:spcBef>
            </a:pPr>
            <a:r>
              <a:rPr sz="4760" b="1" spc="11" dirty="0">
                <a:solidFill>
                  <a:srgbClr val="FFFFFF"/>
                </a:solidFill>
                <a:latin typeface="Roboto"/>
                <a:cs typeface="Roboto"/>
              </a:rPr>
              <a:t>CONCLUSION</a:t>
            </a:r>
            <a:endParaRPr sz="4760" dirty="0">
              <a:latin typeface="Roboto"/>
              <a:cs typeface="Roboto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D10A18C-7FBD-1729-E16E-0A55F1645D6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2806" y="19816921"/>
            <a:ext cx="3960000" cy="3960000"/>
          </a:xfrm>
          <a:prstGeom prst="rect">
            <a:avLst/>
          </a:prstGeom>
        </p:spPr>
      </p:pic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3B9C4AF1-9D9A-463F-14C3-7B74C7AF8A06}"/>
              </a:ext>
            </a:extLst>
          </p:cNvPr>
          <p:cNvCxnSpPr>
            <a:cxnSpLocks/>
          </p:cNvCxnSpPr>
          <p:nvPr/>
        </p:nvCxnSpPr>
        <p:spPr>
          <a:xfrm>
            <a:off x="12470606" y="17912881"/>
            <a:ext cx="0" cy="19872000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3CDCC"/>
        </a:solidFill>
      </a:spPr>
      <a:bodyPr wrap="square" lIns="0" tIns="0" rIns="0" bIns="0" rtlCol="0"/>
      <a:lstStyle>
        <a:defPPr algn="l">
          <a:defRPr sz="8045" dirty="0"/>
        </a:defPPr>
      </a:lst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956</Words>
  <Application>Microsoft Office PowerPoint</Application>
  <PresentationFormat>Personnalisé</PresentationFormat>
  <Paragraphs>42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Calibri</vt:lpstr>
      <vt:lpstr>Roboto</vt:lpstr>
      <vt:lpstr>Office Theme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Mégane Jassin</cp:lastModifiedBy>
  <cp:revision>26</cp:revision>
  <cp:lastPrinted>2024-01-17T23:20:52Z</cp:lastPrinted>
  <dcterms:created xsi:type="dcterms:W3CDTF">2024-01-17T18:40:40Z</dcterms:created>
  <dcterms:modified xsi:type="dcterms:W3CDTF">2024-02-01T13:10:03Z</dcterms:modified>
</cp:coreProperties>
</file>