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06" r:id="rId4"/>
    <p:sldId id="309" r:id="rId5"/>
    <p:sldId id="259" r:id="rId6"/>
    <p:sldId id="316" r:id="rId7"/>
    <p:sldId id="318" r:id="rId8"/>
    <p:sldId id="310" r:id="rId9"/>
    <p:sldId id="262" r:id="rId10"/>
    <p:sldId id="263" r:id="rId11"/>
    <p:sldId id="264" r:id="rId12"/>
    <p:sldId id="283" r:id="rId13"/>
    <p:sldId id="266" r:id="rId14"/>
    <p:sldId id="317" r:id="rId15"/>
    <p:sldId id="268" r:id="rId16"/>
    <p:sldId id="290" r:id="rId17"/>
    <p:sldId id="270" r:id="rId18"/>
    <p:sldId id="311" r:id="rId19"/>
    <p:sldId id="312" r:id="rId20"/>
    <p:sldId id="313" r:id="rId21"/>
    <p:sldId id="314" r:id="rId22"/>
    <p:sldId id="320" r:id="rId23"/>
    <p:sldId id="293" r:id="rId24"/>
    <p:sldId id="300" r:id="rId25"/>
    <p:sldId id="299" r:id="rId26"/>
    <p:sldId id="315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A4B"/>
    <a:srgbClr val="4F4B4A"/>
    <a:srgbClr val="4B4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490" autoAdjust="0"/>
  </p:normalViewPr>
  <p:slideViewPr>
    <p:cSldViewPr snapToGrid="0">
      <p:cViewPr varScale="1">
        <p:scale>
          <a:sx n="70" d="100"/>
          <a:sy n="70" d="100"/>
        </p:scale>
        <p:origin x="11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PhD\Study\Typology\Alsace\Alsace%20typology%20(version%20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Scramasaxes</a:t>
            </a:r>
            <a:r>
              <a:rPr lang="en-GB" baseline="0"/>
              <a:t> soudés et non soudés pour chaque site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Sheet1!$C$11</c:f>
              <c:strCache>
                <c:ptCount val="1"/>
                <c:pt idx="0">
                  <c:v>Soudé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Sheet1!$B$12:$B$16</c:f>
              <c:strCache>
                <c:ptCount val="5"/>
                <c:pt idx="0">
                  <c:v>Oberschaeffolsheim</c:v>
                </c:pt>
                <c:pt idx="1">
                  <c:v>Kembs</c:v>
                </c:pt>
                <c:pt idx="2">
                  <c:v>Illfurth</c:v>
                </c:pt>
                <c:pt idx="3">
                  <c:v>Kolbsheim</c:v>
                </c:pt>
                <c:pt idx="4">
                  <c:v>Total</c:v>
                </c:pt>
              </c:strCache>
            </c:strRef>
          </c:cat>
          <c:val>
            <c:numRef>
              <c:f>Sheet1!$C$12:$C$16</c:f>
              <c:numCache>
                <c:formatCode>General</c:formatCode>
                <c:ptCount val="5"/>
                <c:pt idx="0">
                  <c:v>11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2F-41B9-9C5F-9595CEF434C1}"/>
            </c:ext>
          </c:extLst>
        </c:ser>
        <c:ser>
          <c:idx val="1"/>
          <c:order val="1"/>
          <c:tx>
            <c:strRef>
              <c:f>Sheet1!$D$11</c:f>
              <c:strCache>
                <c:ptCount val="1"/>
                <c:pt idx="0">
                  <c:v>Non soudé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Sheet1!$B$12:$B$16</c:f>
              <c:strCache>
                <c:ptCount val="5"/>
                <c:pt idx="0">
                  <c:v>Oberschaeffolsheim</c:v>
                </c:pt>
                <c:pt idx="1">
                  <c:v>Kembs</c:v>
                </c:pt>
                <c:pt idx="2">
                  <c:v>Illfurth</c:v>
                </c:pt>
                <c:pt idx="3">
                  <c:v>Kolbsheim</c:v>
                </c:pt>
                <c:pt idx="4">
                  <c:v>Total</c:v>
                </c:pt>
              </c:strCache>
            </c:strRef>
          </c:cat>
          <c:val>
            <c:numRef>
              <c:f>Sheet1!$D$12:$D$16</c:f>
              <c:numCache>
                <c:formatCode>General</c:formatCode>
                <c:ptCount val="5"/>
                <c:pt idx="0">
                  <c:v>10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2F-41B9-9C5F-9595CEF434C1}"/>
            </c:ext>
          </c:extLst>
        </c:ser>
        <c:ser>
          <c:idx val="2"/>
          <c:order val="2"/>
          <c:tx>
            <c:strRef>
              <c:f>Sheet1!$E$11</c:f>
              <c:strCache>
                <c:ptCount val="1"/>
                <c:pt idx="0">
                  <c:v>Incertain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Sheet1!$B$12:$B$16</c:f>
              <c:strCache>
                <c:ptCount val="5"/>
                <c:pt idx="0">
                  <c:v>Oberschaeffolsheim</c:v>
                </c:pt>
                <c:pt idx="1">
                  <c:v>Kembs</c:v>
                </c:pt>
                <c:pt idx="2">
                  <c:v>Illfurth</c:v>
                </c:pt>
                <c:pt idx="3">
                  <c:v>Kolbsheim</c:v>
                </c:pt>
                <c:pt idx="4">
                  <c:v>Total</c:v>
                </c:pt>
              </c:strCache>
            </c:strRef>
          </c:cat>
          <c:val>
            <c:numRef>
              <c:f>Sheet1!$E$12:$E$16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2F-41B9-9C5F-9595CEF43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5288064"/>
        <c:axId val="435291672"/>
      </c:barChart>
      <c:catAx>
        <c:axId val="43528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291672"/>
        <c:crosses val="autoZero"/>
        <c:auto val="1"/>
        <c:lblAlgn val="ctr"/>
        <c:lblOffset val="100"/>
        <c:noMultiLvlLbl val="0"/>
      </c:catAx>
      <c:valAx>
        <c:axId val="43529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N° de scramasaxes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2880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err="1"/>
              <a:t>Scramasaxes</a:t>
            </a:r>
            <a:r>
              <a:rPr lang="en-GB" dirty="0"/>
              <a:t> non </a:t>
            </a:r>
            <a:r>
              <a:rPr lang="en-GB" dirty="0" err="1"/>
              <a:t>soudés</a:t>
            </a:r>
            <a:r>
              <a:rPr lang="en-GB" dirty="0"/>
              <a:t>:</a:t>
            </a:r>
          </a:p>
          <a:p>
            <a:pPr>
              <a:defRPr/>
            </a:pPr>
            <a:r>
              <a:rPr lang="en-GB" dirty="0"/>
              <a:t>Proportions de "Bulk Forged"</a:t>
            </a:r>
            <a:r>
              <a:rPr lang="en-GB" baseline="0" dirty="0"/>
              <a:t> et "Piling"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Sheet1!$P$19</c:f>
              <c:strCache>
                <c:ptCount val="1"/>
                <c:pt idx="0">
                  <c:v>Bulk Forged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Sheet1!$O$20:$O$24</c:f>
              <c:strCache>
                <c:ptCount val="5"/>
                <c:pt idx="0">
                  <c:v>Oberschaeffolsheim</c:v>
                </c:pt>
                <c:pt idx="1">
                  <c:v>Kembs</c:v>
                </c:pt>
                <c:pt idx="2">
                  <c:v>Illfurth</c:v>
                </c:pt>
                <c:pt idx="3">
                  <c:v>Kolbsheim</c:v>
                </c:pt>
                <c:pt idx="4">
                  <c:v>Total</c:v>
                </c:pt>
              </c:strCache>
            </c:strRef>
          </c:cat>
          <c:val>
            <c:numRef>
              <c:f>Sheet1!$P$20:$P$24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B-4D70-8F93-E90AF58F6D97}"/>
            </c:ext>
          </c:extLst>
        </c:ser>
        <c:ser>
          <c:idx val="1"/>
          <c:order val="1"/>
          <c:tx>
            <c:strRef>
              <c:f>Sheet1!$Q$19</c:f>
              <c:strCache>
                <c:ptCount val="1"/>
                <c:pt idx="0">
                  <c:v>Pïling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Sheet1!$O$20:$O$24</c:f>
              <c:strCache>
                <c:ptCount val="5"/>
                <c:pt idx="0">
                  <c:v>Oberschaeffolsheim</c:v>
                </c:pt>
                <c:pt idx="1">
                  <c:v>Kembs</c:v>
                </c:pt>
                <c:pt idx="2">
                  <c:v>Illfurth</c:v>
                </c:pt>
                <c:pt idx="3">
                  <c:v>Kolbsheim</c:v>
                </c:pt>
                <c:pt idx="4">
                  <c:v>Total</c:v>
                </c:pt>
              </c:strCache>
            </c:strRef>
          </c:cat>
          <c:val>
            <c:numRef>
              <c:f>Sheet1!$Q$20:$Q$24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DB-4D70-8F93-E90AF58F6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43507504"/>
        <c:axId val="443507832"/>
      </c:barChart>
      <c:catAx>
        <c:axId val="44350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507832"/>
        <c:crosses val="autoZero"/>
        <c:auto val="1"/>
        <c:lblAlgn val="ctr"/>
        <c:lblOffset val="100"/>
        <c:noMultiLvlLbl val="0"/>
      </c:catAx>
      <c:valAx>
        <c:axId val="443507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50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baseline="0">
                <a:effectLst/>
              </a:rPr>
              <a:t>Scramasaxes soudés:</a:t>
            </a:r>
            <a:endParaRPr lang="en-GB">
              <a:effectLst/>
            </a:endParaRPr>
          </a:p>
          <a:p>
            <a:pPr>
              <a:defRPr/>
            </a:pPr>
            <a:r>
              <a:rPr lang="en-GB" sz="1800" b="0" i="0" baseline="0">
                <a:effectLst/>
              </a:rPr>
              <a:t>Proportions de "Bulk Forged" et "Piling"</a:t>
            </a:r>
            <a:endParaRPr lang="en-GB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Sheet1!$K$19</c:f>
              <c:strCache>
                <c:ptCount val="1"/>
                <c:pt idx="0">
                  <c:v>Bulk Forged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Sheet1!$J$20:$J$24</c:f>
              <c:strCache>
                <c:ptCount val="5"/>
                <c:pt idx="0">
                  <c:v>Oberschaeffolsheim</c:v>
                </c:pt>
                <c:pt idx="1">
                  <c:v>Kembs</c:v>
                </c:pt>
                <c:pt idx="2">
                  <c:v>Illfurth</c:v>
                </c:pt>
                <c:pt idx="3">
                  <c:v>Kolbsheim</c:v>
                </c:pt>
                <c:pt idx="4">
                  <c:v>Total</c:v>
                </c:pt>
              </c:strCache>
            </c:strRef>
          </c:cat>
          <c:val>
            <c:numRef>
              <c:f>Sheet1!$K$20:$K$24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DE-44E3-975E-03A85D2E932F}"/>
            </c:ext>
          </c:extLst>
        </c:ser>
        <c:ser>
          <c:idx val="1"/>
          <c:order val="1"/>
          <c:tx>
            <c:strRef>
              <c:f>Sheet1!$L$19</c:f>
              <c:strCache>
                <c:ptCount val="1"/>
                <c:pt idx="0">
                  <c:v>Piling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Sheet1!$J$20:$J$24</c:f>
              <c:strCache>
                <c:ptCount val="5"/>
                <c:pt idx="0">
                  <c:v>Oberschaeffolsheim</c:v>
                </c:pt>
                <c:pt idx="1">
                  <c:v>Kembs</c:v>
                </c:pt>
                <c:pt idx="2">
                  <c:v>Illfurth</c:v>
                </c:pt>
                <c:pt idx="3">
                  <c:v>Kolbsheim</c:v>
                </c:pt>
                <c:pt idx="4">
                  <c:v>Total</c:v>
                </c:pt>
              </c:strCache>
            </c:strRef>
          </c:cat>
          <c:val>
            <c:numRef>
              <c:f>Sheet1!$L$20:$L$24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DE-44E3-975E-03A85D2E9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7430840"/>
        <c:axId val="437431824"/>
      </c:barChart>
      <c:catAx>
        <c:axId val="43743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431824"/>
        <c:crosses val="autoZero"/>
        <c:auto val="1"/>
        <c:lblAlgn val="ctr"/>
        <c:lblOffset val="100"/>
        <c:noMultiLvlLbl val="0"/>
      </c:catAx>
      <c:valAx>
        <c:axId val="43743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430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Construction compared to typology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Sheet3!$G$6</c:f>
              <c:strCache>
                <c:ptCount val="1"/>
                <c:pt idx="0">
                  <c:v>Welded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Sheet3!$H$5:$L$5</c:f>
              <c:strCache>
                <c:ptCount val="5"/>
                <c:pt idx="0">
                  <c:v>Kurtzsax 2</c:v>
                </c:pt>
                <c:pt idx="1">
                  <c:v>Schmalsax 2</c:v>
                </c:pt>
                <c:pt idx="2">
                  <c:v>Breitsax Light</c:v>
                </c:pt>
                <c:pt idx="3">
                  <c:v>Breitsax Heavy</c:v>
                </c:pt>
                <c:pt idx="4">
                  <c:v>Langsax</c:v>
                </c:pt>
              </c:strCache>
            </c:strRef>
          </c:cat>
          <c:val>
            <c:numRef>
              <c:f>Sheet3!$H$6:$L$6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16-414F-9F0B-713FF89A13F5}"/>
            </c:ext>
          </c:extLst>
        </c:ser>
        <c:ser>
          <c:idx val="1"/>
          <c:order val="1"/>
          <c:tx>
            <c:strRef>
              <c:f>Sheet3!$G$7</c:f>
              <c:strCache>
                <c:ptCount val="1"/>
                <c:pt idx="0">
                  <c:v>Non Welded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Sheet3!$H$5:$L$5</c:f>
              <c:strCache>
                <c:ptCount val="5"/>
                <c:pt idx="0">
                  <c:v>Kurtzsax 2</c:v>
                </c:pt>
                <c:pt idx="1">
                  <c:v>Schmalsax 2</c:v>
                </c:pt>
                <c:pt idx="2">
                  <c:v>Breitsax Light</c:v>
                </c:pt>
                <c:pt idx="3">
                  <c:v>Breitsax Heavy</c:v>
                </c:pt>
                <c:pt idx="4">
                  <c:v>Langsax</c:v>
                </c:pt>
              </c:strCache>
            </c:strRef>
          </c:cat>
          <c:val>
            <c:numRef>
              <c:f>Sheet3!$H$7:$L$7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16-414F-9F0B-713FF89A1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332991"/>
        <c:axId val="91869087"/>
      </c:barChart>
      <c:catAx>
        <c:axId val="8833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69087"/>
        <c:crosses val="autoZero"/>
        <c:auto val="1"/>
        <c:lblAlgn val="ctr"/>
        <c:lblOffset val="100"/>
        <c:noMultiLvlLbl val="0"/>
      </c:catAx>
      <c:valAx>
        <c:axId val="9186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3299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FF168-5144-4874-993B-2EF414762A36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376DC-262C-43B5-B2BB-E586C0A3B8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6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Quick warning,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notice I have a cold, in </a:t>
            </a:r>
            <a:r>
              <a:rPr lang="fr-FR" dirty="0" err="1"/>
              <a:t>fact</a:t>
            </a:r>
            <a:r>
              <a:rPr lang="fr-FR" dirty="0"/>
              <a:t> </a:t>
            </a:r>
            <a:r>
              <a:rPr lang="fr-FR" dirty="0" err="1"/>
              <a:t>you’ve</a:t>
            </a:r>
            <a:r>
              <a:rPr lang="fr-FR" dirty="0"/>
              <a:t> </a:t>
            </a:r>
            <a:r>
              <a:rPr lang="fr-FR" dirty="0" err="1"/>
              <a:t>probably</a:t>
            </a:r>
            <a:r>
              <a:rPr lang="fr-FR" dirty="0"/>
              <a:t> </a:t>
            </a:r>
            <a:r>
              <a:rPr lang="fr-FR" dirty="0" err="1"/>
              <a:t>heard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coughing</a:t>
            </a:r>
            <a:r>
              <a:rPr lang="fr-FR" dirty="0"/>
              <a:t> at the back of the room for the </a:t>
            </a:r>
            <a:r>
              <a:rPr lang="fr-FR" dirty="0" err="1"/>
              <a:t>past</a:t>
            </a:r>
            <a:r>
              <a:rPr lang="fr-FR" dirty="0"/>
              <a:t> couple of </a:t>
            </a:r>
            <a:r>
              <a:rPr lang="fr-FR" dirty="0" err="1"/>
              <a:t>days</a:t>
            </a:r>
            <a:r>
              <a:rPr lang="fr-FR" dirty="0"/>
              <a:t>. </a:t>
            </a:r>
            <a:r>
              <a:rPr lang="fr-FR" dirty="0" err="1"/>
              <a:t>Rest</a:t>
            </a:r>
            <a:r>
              <a:rPr lang="fr-FR" dirty="0"/>
              <a:t> </a:t>
            </a:r>
            <a:r>
              <a:rPr lang="fr-FR" dirty="0" err="1"/>
              <a:t>assured</a:t>
            </a:r>
            <a:r>
              <a:rPr lang="fr-FR" dirty="0"/>
              <a:t>, </a:t>
            </a:r>
            <a:r>
              <a:rPr lang="fr-FR" dirty="0" err="1"/>
              <a:t>I’m</a:t>
            </a:r>
            <a:r>
              <a:rPr lang="fr-FR" dirty="0"/>
              <a:t> not </a:t>
            </a:r>
            <a:r>
              <a:rPr lang="fr-FR" dirty="0" err="1"/>
              <a:t>dead</a:t>
            </a:r>
            <a:r>
              <a:rPr lang="fr-FR" dirty="0"/>
              <a:t> </a:t>
            </a:r>
            <a:r>
              <a:rPr lang="fr-FR" dirty="0" err="1"/>
              <a:t>yet</a:t>
            </a:r>
            <a:r>
              <a:rPr lang="fr-FR" dirty="0"/>
              <a:t>,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if I start </a:t>
            </a:r>
            <a:r>
              <a:rPr lang="fr-FR" dirty="0" err="1"/>
              <a:t>coughing</a:t>
            </a:r>
            <a:r>
              <a:rPr lang="fr-FR" dirty="0"/>
              <a:t>, I apologise in </a:t>
            </a:r>
            <a:r>
              <a:rPr lang="fr-FR" dirty="0" err="1"/>
              <a:t>advance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Acies</a:t>
            </a:r>
            <a:r>
              <a:rPr lang="fr-FR" dirty="0"/>
              <a:t> Ferri: </a:t>
            </a:r>
            <a:r>
              <a:rPr lang="fr-FR" dirty="0" err="1"/>
              <a:t>Archaeological</a:t>
            </a:r>
            <a:r>
              <a:rPr lang="fr-FR" dirty="0"/>
              <a:t> and </a:t>
            </a:r>
            <a:r>
              <a:rPr lang="fr-FR" dirty="0" err="1"/>
              <a:t>Archaeometric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of 5th to 9th century </a:t>
            </a:r>
            <a:r>
              <a:rPr lang="fr-FR" dirty="0" err="1"/>
              <a:t>weapons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Seine and Rhine Rivers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402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Two</a:t>
            </a:r>
            <a:r>
              <a:rPr lang="fr-FR" dirty="0"/>
              <a:t> types of </a:t>
            </a:r>
            <a:r>
              <a:rPr lang="fr-FR" dirty="0" err="1"/>
              <a:t>seaxes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welded</a:t>
            </a:r>
            <a:r>
              <a:rPr lang="fr-FR" dirty="0"/>
              <a:t> </a:t>
            </a:r>
            <a:r>
              <a:rPr lang="fr-FR" dirty="0" err="1"/>
              <a:t>seaxes</a:t>
            </a:r>
            <a:r>
              <a:rPr lang="fr-FR" dirty="0"/>
              <a:t> have </a:t>
            </a:r>
            <a:r>
              <a:rPr lang="fr-FR" dirty="0" err="1"/>
              <a:t>weld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spine</a:t>
            </a:r>
            <a:r>
              <a:rPr lang="fr-FR" dirty="0"/>
              <a:t> and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edge</a:t>
            </a:r>
            <a:endParaRPr lang="fr-FR" dirty="0"/>
          </a:p>
          <a:p>
            <a:r>
              <a:rPr lang="fr-FR" dirty="0"/>
              <a:t>- non </a:t>
            </a:r>
            <a:r>
              <a:rPr lang="fr-FR" dirty="0" err="1"/>
              <a:t>welded</a:t>
            </a:r>
            <a:r>
              <a:rPr lang="fr-FR" dirty="0"/>
              <a:t> </a:t>
            </a:r>
            <a:r>
              <a:rPr lang="fr-FR" dirty="0" err="1"/>
              <a:t>seaxes</a:t>
            </a:r>
            <a:r>
              <a:rPr lang="fr-FR" dirty="0"/>
              <a:t> </a:t>
            </a:r>
            <a:r>
              <a:rPr lang="fr-FR" dirty="0" err="1"/>
              <a:t>don’t</a:t>
            </a:r>
            <a:endParaRPr lang="en-GB" dirty="0"/>
          </a:p>
          <a:p>
            <a:r>
              <a:rPr lang="en-GB" dirty="0"/>
              <a:t>- well established techniques in blade making but interesting to note that both are present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9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stats: no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preference</a:t>
            </a:r>
            <a:r>
              <a:rPr lang="fr-FR" dirty="0"/>
              <a:t> for one </a:t>
            </a:r>
            <a:r>
              <a:rPr lang="fr-FR" dirty="0" err="1"/>
              <a:t>method</a:t>
            </a:r>
            <a:r>
              <a:rPr lang="fr-FR" dirty="0"/>
              <a:t> of fabrication </a:t>
            </a:r>
            <a:r>
              <a:rPr lang="fr-FR" dirty="0" err="1"/>
              <a:t>across</a:t>
            </a:r>
            <a:r>
              <a:rPr lang="fr-FR" dirty="0"/>
              <a:t> sites</a:t>
            </a:r>
          </a:p>
          <a:p>
            <a:r>
              <a:rPr lang="fr-FR" dirty="0"/>
              <a:t>- </a:t>
            </a:r>
            <a:r>
              <a:rPr lang="fr-FR" dirty="0" err="1"/>
              <a:t>slight</a:t>
            </a:r>
            <a:r>
              <a:rPr lang="fr-FR" dirty="0"/>
              <a:t> </a:t>
            </a:r>
            <a:r>
              <a:rPr lang="fr-FR" dirty="0" err="1"/>
              <a:t>preference</a:t>
            </a:r>
            <a:r>
              <a:rPr lang="fr-FR" dirty="0"/>
              <a:t> for non </a:t>
            </a:r>
            <a:r>
              <a:rPr lang="fr-FR" dirty="0" err="1"/>
              <a:t>welded</a:t>
            </a:r>
            <a:r>
              <a:rPr lang="fr-FR" dirty="0"/>
              <a:t> in </a:t>
            </a:r>
            <a:r>
              <a:rPr lang="fr-FR" dirty="0" err="1"/>
              <a:t>illfurth</a:t>
            </a:r>
            <a:r>
              <a:rPr lang="fr-FR" dirty="0"/>
              <a:t> and </a:t>
            </a:r>
            <a:r>
              <a:rPr lang="fr-FR" dirty="0" err="1"/>
              <a:t>welded</a:t>
            </a:r>
            <a:r>
              <a:rPr lang="fr-FR" dirty="0"/>
              <a:t> in </a:t>
            </a:r>
            <a:r>
              <a:rPr lang="fr-FR" dirty="0" err="1"/>
              <a:t>kembs</a:t>
            </a:r>
            <a:r>
              <a:rPr lang="fr-FR" dirty="0"/>
              <a:t> but possible </a:t>
            </a:r>
            <a:r>
              <a:rPr lang="fr-FR" dirty="0" err="1"/>
              <a:t>sample</a:t>
            </a:r>
            <a:r>
              <a:rPr lang="fr-FR" dirty="0"/>
              <a:t> size </a:t>
            </a:r>
            <a:r>
              <a:rPr lang="fr-FR" dirty="0" err="1"/>
              <a:t>bias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each</a:t>
            </a:r>
            <a:r>
              <a:rPr lang="fr-FR" dirty="0"/>
              <a:t> construction can </a:t>
            </a:r>
            <a:r>
              <a:rPr lang="fr-FR" dirty="0" err="1"/>
              <a:t>be</a:t>
            </a:r>
            <a:r>
              <a:rPr lang="fr-FR" dirty="0"/>
              <a:t> split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 constructions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686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bulk </a:t>
            </a:r>
            <a:r>
              <a:rPr lang="fr-FR" dirty="0" err="1"/>
              <a:t>forged</a:t>
            </a:r>
            <a:endParaRPr lang="fr-FR" dirty="0"/>
          </a:p>
          <a:p>
            <a:r>
              <a:rPr lang="fr-FR" dirty="0"/>
              <a:t>	made </a:t>
            </a:r>
            <a:r>
              <a:rPr lang="fr-FR" dirty="0" err="1"/>
              <a:t>from</a:t>
            </a:r>
            <a:r>
              <a:rPr lang="fr-FR" dirty="0"/>
              <a:t> a single </a:t>
            </a:r>
            <a:r>
              <a:rPr lang="fr-FR" dirty="0" err="1"/>
              <a:t>piece</a:t>
            </a:r>
            <a:r>
              <a:rPr lang="fr-FR" dirty="0"/>
              <a:t> of </a:t>
            </a:r>
            <a:r>
              <a:rPr lang="fr-FR" dirty="0" err="1"/>
              <a:t>iron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shape</a:t>
            </a:r>
            <a:endParaRPr lang="fr-FR" dirty="0"/>
          </a:p>
          <a:p>
            <a:r>
              <a:rPr lang="fr-FR" dirty="0" err="1"/>
              <a:t>Folding</a:t>
            </a:r>
            <a:r>
              <a:rPr lang="fr-FR" dirty="0"/>
              <a:t>/</a:t>
            </a:r>
            <a:r>
              <a:rPr lang="fr-FR" dirty="0" err="1"/>
              <a:t>piling</a:t>
            </a:r>
            <a:endParaRPr lang="fr-FR" dirty="0"/>
          </a:p>
          <a:p>
            <a:r>
              <a:rPr lang="fr-FR" dirty="0"/>
              <a:t>	a single </a:t>
            </a:r>
            <a:r>
              <a:rPr lang="fr-FR" dirty="0" err="1"/>
              <a:t>pice</a:t>
            </a:r>
            <a:r>
              <a:rPr lang="fr-FR" dirty="0"/>
              <a:t> of </a:t>
            </a:r>
            <a:r>
              <a:rPr lang="fr-FR" dirty="0" err="1"/>
              <a:t>iron</a:t>
            </a:r>
            <a:r>
              <a:rPr lang="fr-FR" dirty="0"/>
              <a:t> </a:t>
            </a:r>
            <a:r>
              <a:rPr lang="fr-FR" dirty="0" err="1"/>
              <a:t>folded</a:t>
            </a:r>
            <a:r>
              <a:rPr lang="fr-FR" dirty="0"/>
              <a:t> over, or possible multiple </a:t>
            </a:r>
            <a:r>
              <a:rPr lang="fr-FR" dirty="0" err="1"/>
              <a:t>pieces</a:t>
            </a:r>
            <a:r>
              <a:rPr lang="fr-FR" dirty="0"/>
              <a:t> of </a:t>
            </a:r>
            <a:r>
              <a:rPr lang="fr-FR" dirty="0" err="1"/>
              <a:t>iron</a:t>
            </a:r>
            <a:r>
              <a:rPr lang="fr-FR" dirty="0"/>
              <a:t> </a:t>
            </a:r>
            <a:r>
              <a:rPr lang="fr-FR" dirty="0" err="1"/>
              <a:t>welded</a:t>
            </a:r>
            <a:r>
              <a:rPr lang="fr-FR" dirty="0"/>
              <a:t> and </a:t>
            </a:r>
            <a:r>
              <a:rPr lang="fr-FR" dirty="0" err="1"/>
              <a:t>folded</a:t>
            </a:r>
            <a:r>
              <a:rPr lang="fr-FR" dirty="0"/>
              <a:t> </a:t>
            </a:r>
            <a:r>
              <a:rPr lang="fr-FR" dirty="0" err="1"/>
              <a:t>together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Again</a:t>
            </a:r>
            <a:r>
              <a:rPr lang="fr-FR" dirty="0"/>
              <a:t>,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 techniques in </a:t>
            </a:r>
            <a:r>
              <a:rPr lang="fr-FR" dirty="0" err="1"/>
              <a:t>blade</a:t>
            </a:r>
            <a:r>
              <a:rPr lang="fr-FR" dirty="0"/>
              <a:t> </a:t>
            </a:r>
            <a:r>
              <a:rPr lang="fr-FR" dirty="0" err="1"/>
              <a:t>creation</a:t>
            </a:r>
            <a:r>
              <a:rPr lang="fr-FR" dirty="0"/>
              <a:t> and are </a:t>
            </a:r>
            <a:r>
              <a:rPr lang="fr-FR" dirty="0" err="1"/>
              <a:t>found</a:t>
            </a:r>
            <a:r>
              <a:rPr lang="fr-FR" dirty="0"/>
              <a:t> in </a:t>
            </a:r>
            <a:r>
              <a:rPr lang="fr-FR" dirty="0" err="1"/>
              <a:t>everything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modern </a:t>
            </a:r>
            <a:r>
              <a:rPr lang="fr-FR" dirty="0" err="1"/>
              <a:t>knives</a:t>
            </a:r>
            <a:r>
              <a:rPr lang="fr-FR" dirty="0"/>
              <a:t> to </a:t>
            </a:r>
            <a:r>
              <a:rPr lang="fr-FR" dirty="0" err="1"/>
              <a:t>ancient</a:t>
            </a:r>
            <a:r>
              <a:rPr lang="fr-FR" dirty="0"/>
              <a:t> </a:t>
            </a:r>
            <a:r>
              <a:rPr lang="fr-FR" dirty="0" err="1"/>
              <a:t>swords</a:t>
            </a:r>
            <a:r>
              <a:rPr lang="fr-FR" dirty="0"/>
              <a:t> but </a:t>
            </a:r>
            <a:r>
              <a:rPr lang="fr-FR" dirty="0" err="1"/>
              <a:t>interesting</a:t>
            </a:r>
            <a:r>
              <a:rPr lang="fr-FR" dirty="0"/>
              <a:t> to note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are </a:t>
            </a:r>
            <a:r>
              <a:rPr lang="fr-FR" dirty="0" err="1"/>
              <a:t>present</a:t>
            </a:r>
            <a:r>
              <a:rPr lang="fr-FR" dirty="0"/>
              <a:t> in Alsace.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1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again</a:t>
            </a:r>
            <a:r>
              <a:rPr lang="fr-FR" dirty="0"/>
              <a:t>, no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preference</a:t>
            </a:r>
            <a:r>
              <a:rPr lang="fr-FR" dirty="0"/>
              <a:t> for one type of construction over the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the sites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I’ve</a:t>
            </a:r>
            <a:r>
              <a:rPr lang="fr-FR" dirty="0"/>
              <a:t> been </a:t>
            </a:r>
            <a:r>
              <a:rPr lang="fr-FR" dirty="0" err="1"/>
              <a:t>looking</a:t>
            </a:r>
            <a:r>
              <a:rPr lang="fr-FR" dirty="0"/>
              <a:t> 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05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welded</a:t>
            </a:r>
            <a:r>
              <a:rPr lang="fr-FR" dirty="0"/>
              <a:t> </a:t>
            </a:r>
            <a:r>
              <a:rPr lang="fr-FR" dirty="0" err="1"/>
              <a:t>samples</a:t>
            </a:r>
            <a:r>
              <a:rPr lang="fr-FR" dirty="0"/>
              <a:t>, </a:t>
            </a:r>
            <a:r>
              <a:rPr lang="fr-FR" dirty="0" err="1"/>
              <a:t>spine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identical</a:t>
            </a:r>
            <a:r>
              <a:rPr lang="fr-FR" dirty="0"/>
              <a:t> to non </a:t>
            </a:r>
            <a:r>
              <a:rPr lang="fr-FR" dirty="0" err="1"/>
              <a:t>welded</a:t>
            </a:r>
            <a:r>
              <a:rPr lang="fr-FR" dirty="0"/>
              <a:t> </a:t>
            </a:r>
            <a:r>
              <a:rPr lang="fr-FR" dirty="0" err="1"/>
              <a:t>samples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702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silght</a:t>
            </a:r>
            <a:r>
              <a:rPr lang="fr-FR" dirty="0"/>
              <a:t> </a:t>
            </a:r>
            <a:r>
              <a:rPr lang="fr-FR" dirty="0" err="1"/>
              <a:t>preference</a:t>
            </a:r>
            <a:r>
              <a:rPr lang="fr-FR" dirty="0"/>
              <a:t> for </a:t>
            </a:r>
            <a:r>
              <a:rPr lang="fr-FR" dirty="0" err="1"/>
              <a:t>folding</a:t>
            </a:r>
            <a:r>
              <a:rPr lang="fr-FR" dirty="0"/>
              <a:t> and </a:t>
            </a:r>
            <a:r>
              <a:rPr lang="fr-FR" dirty="0" err="1"/>
              <a:t>piling</a:t>
            </a:r>
            <a:r>
              <a:rPr lang="fr-FR" dirty="0"/>
              <a:t> in </a:t>
            </a:r>
            <a:r>
              <a:rPr lang="fr-FR" dirty="0" err="1"/>
              <a:t>spine</a:t>
            </a:r>
            <a:r>
              <a:rPr lang="fr-FR" dirty="0"/>
              <a:t> of </a:t>
            </a:r>
            <a:r>
              <a:rPr lang="fr-FR" dirty="0" err="1"/>
              <a:t>welded</a:t>
            </a:r>
            <a:r>
              <a:rPr lang="fr-FR" dirty="0"/>
              <a:t> </a:t>
            </a:r>
            <a:r>
              <a:rPr lang="fr-FR" dirty="0" err="1"/>
              <a:t>seaxes</a:t>
            </a:r>
            <a:r>
              <a:rPr lang="fr-FR" dirty="0"/>
              <a:t>. This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again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 </a:t>
            </a:r>
            <a:r>
              <a:rPr lang="fr-FR" dirty="0" err="1"/>
              <a:t>bias</a:t>
            </a:r>
            <a:r>
              <a:rPr lang="fr-FR" dirty="0"/>
              <a:t> </a:t>
            </a:r>
            <a:r>
              <a:rPr lang="fr-FR" dirty="0" err="1"/>
              <a:t>caused</a:t>
            </a:r>
            <a:r>
              <a:rPr lang="fr-FR" dirty="0"/>
              <a:t> by </a:t>
            </a:r>
            <a:r>
              <a:rPr lang="fr-FR" dirty="0" err="1"/>
              <a:t>sample</a:t>
            </a:r>
            <a:r>
              <a:rPr lang="fr-FR" dirty="0"/>
              <a:t> size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require</a:t>
            </a:r>
            <a:r>
              <a:rPr lang="fr-FR" dirty="0"/>
              <a:t>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samples</a:t>
            </a:r>
            <a:r>
              <a:rPr lang="fr-FR" dirty="0"/>
              <a:t> to </a:t>
            </a:r>
            <a:r>
              <a:rPr lang="fr-FR" dirty="0" err="1"/>
              <a:t>confirm</a:t>
            </a:r>
            <a:r>
              <a:rPr lang="fr-FR" dirty="0"/>
              <a:t> or </a:t>
            </a:r>
            <a:r>
              <a:rPr lang="fr-FR" dirty="0" err="1"/>
              <a:t>refute</a:t>
            </a:r>
            <a:r>
              <a:rPr lang="fr-F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082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Weld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spine</a:t>
            </a:r>
            <a:r>
              <a:rPr lang="fr-FR" dirty="0"/>
              <a:t> and </a:t>
            </a:r>
            <a:r>
              <a:rPr lang="fr-FR" dirty="0" err="1"/>
              <a:t>edge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executed</a:t>
            </a:r>
            <a:endParaRPr lang="fr-FR" dirty="0"/>
          </a:p>
          <a:p>
            <a:r>
              <a:rPr lang="fr-FR" dirty="0"/>
              <a:t>	</a:t>
            </a:r>
            <a:r>
              <a:rPr lang="fr-FR" dirty="0" err="1"/>
              <a:t>expected</a:t>
            </a:r>
            <a:r>
              <a:rPr lang="fr-FR" dirty="0"/>
              <a:t>, </a:t>
            </a:r>
            <a:r>
              <a:rPr lang="fr-FR" dirty="0" err="1"/>
              <a:t>poorly</a:t>
            </a:r>
            <a:r>
              <a:rPr lang="fr-FR" dirty="0"/>
              <a:t> </a:t>
            </a:r>
            <a:r>
              <a:rPr lang="fr-FR" dirty="0" err="1"/>
              <a:t>executed</a:t>
            </a:r>
            <a:r>
              <a:rPr lang="fr-FR" dirty="0"/>
              <a:t> </a:t>
            </a:r>
            <a:r>
              <a:rPr lang="fr-FR" dirty="0" err="1"/>
              <a:t>weld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easily</a:t>
            </a:r>
            <a:r>
              <a:rPr lang="fr-FR" dirty="0"/>
              <a:t> have </a:t>
            </a:r>
            <a:r>
              <a:rPr lang="fr-FR" dirty="0" err="1"/>
              <a:t>impacted</a:t>
            </a:r>
            <a:r>
              <a:rPr lang="fr-FR" dirty="0"/>
              <a:t> the </a:t>
            </a:r>
            <a:r>
              <a:rPr lang="fr-FR" dirty="0" err="1"/>
              <a:t>integrity</a:t>
            </a:r>
            <a:r>
              <a:rPr lang="fr-FR" dirty="0"/>
              <a:t> of the </a:t>
            </a:r>
            <a:r>
              <a:rPr lang="fr-FR" dirty="0" err="1"/>
              <a:t>blade</a:t>
            </a:r>
            <a:r>
              <a:rPr lang="fr-FR" dirty="0"/>
              <a:t> over time, </a:t>
            </a:r>
            <a:r>
              <a:rPr lang="fr-FR" dirty="0" err="1"/>
              <a:t>especially</a:t>
            </a:r>
            <a:r>
              <a:rPr lang="fr-FR" dirty="0"/>
              <a:t> 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repeatedly</a:t>
            </a:r>
            <a:r>
              <a:rPr lang="fr-FR" dirty="0"/>
              <a:t> hit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objects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medieval</a:t>
            </a:r>
            <a:r>
              <a:rPr lang="fr-FR" dirty="0"/>
              <a:t> </a:t>
            </a:r>
            <a:r>
              <a:rPr lang="fr-FR" dirty="0" err="1"/>
              <a:t>weapons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pretty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designed</a:t>
            </a:r>
            <a:r>
              <a:rPr lang="fr-FR" dirty="0"/>
              <a:t> to do.</a:t>
            </a:r>
          </a:p>
          <a:p>
            <a:endParaRPr lang="fr-FR" dirty="0"/>
          </a:p>
          <a:p>
            <a:r>
              <a:rPr lang="fr-FR" dirty="0"/>
              <a:t>- double </a:t>
            </a:r>
            <a:r>
              <a:rPr lang="fr-FR" dirty="0" err="1"/>
              <a:t>weld</a:t>
            </a:r>
            <a:r>
              <a:rPr lang="fr-FR" dirty="0"/>
              <a:t>, </a:t>
            </a:r>
            <a:r>
              <a:rPr lang="fr-FR" dirty="0" err="1"/>
              <a:t>strange</a:t>
            </a:r>
            <a:r>
              <a:rPr lang="fr-FR" dirty="0"/>
              <a:t>, </a:t>
            </a:r>
            <a:r>
              <a:rPr lang="fr-FR" dirty="0" err="1"/>
              <a:t>parallel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9th century </a:t>
            </a:r>
            <a:r>
              <a:rPr lang="fr-FR" dirty="0" err="1"/>
              <a:t>swords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Carpathian</a:t>
            </a:r>
            <a:r>
              <a:rPr lang="fr-FR" dirty="0"/>
              <a:t> basin, </a:t>
            </a:r>
            <a:r>
              <a:rPr lang="fr-FR" dirty="0" err="1"/>
              <a:t>Kunadoga</a:t>
            </a:r>
            <a:r>
              <a:rPr lang="fr-FR" dirty="0"/>
              <a:t> and </a:t>
            </a:r>
            <a:r>
              <a:rPr lang="fr-FR" dirty="0" err="1"/>
              <a:t>Kiskundorozsma</a:t>
            </a:r>
            <a:endParaRPr lang="fr-FR" dirty="0"/>
          </a:p>
          <a:p>
            <a:r>
              <a:rPr lang="en-GB" dirty="0"/>
              <a:t>- no explanation there, talked with blacksmith friend who suggested folding working edge before welding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37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curious</a:t>
            </a:r>
            <a:r>
              <a:rPr lang="fr-FR" dirty="0"/>
              <a:t> </a:t>
            </a:r>
            <a:r>
              <a:rPr lang="fr-FR" dirty="0" err="1"/>
              <a:t>dichotomy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spine</a:t>
            </a:r>
            <a:r>
              <a:rPr lang="fr-FR" dirty="0"/>
              <a:t> and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edge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in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seaxes</a:t>
            </a:r>
            <a:r>
              <a:rPr lang="fr-FR" dirty="0"/>
              <a:t>,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welded</a:t>
            </a:r>
            <a:r>
              <a:rPr lang="fr-FR" dirty="0"/>
              <a:t> and non </a:t>
            </a:r>
            <a:r>
              <a:rPr lang="fr-FR" dirty="0" err="1"/>
              <a:t>welded</a:t>
            </a:r>
            <a:endParaRPr lang="fr-FR" dirty="0"/>
          </a:p>
          <a:p>
            <a:r>
              <a:rPr lang="fr-FR" dirty="0"/>
              <a:t>- a quick </a:t>
            </a:r>
            <a:r>
              <a:rPr lang="fr-FR" dirty="0" err="1"/>
              <a:t>calculation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on </a:t>
            </a:r>
            <a:r>
              <a:rPr lang="fr-FR" dirty="0" err="1"/>
              <a:t>average</a:t>
            </a:r>
            <a:r>
              <a:rPr lang="fr-FR" dirty="0"/>
              <a:t> 1.5 times as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slag</a:t>
            </a:r>
            <a:r>
              <a:rPr lang="fr-FR" dirty="0"/>
              <a:t> inclusions in the </a:t>
            </a:r>
            <a:r>
              <a:rPr lang="fr-FR" dirty="0" err="1"/>
              <a:t>rear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as </a:t>
            </a:r>
            <a:r>
              <a:rPr lang="fr-FR" dirty="0" err="1"/>
              <a:t>opposed</a:t>
            </a:r>
            <a:r>
              <a:rPr lang="fr-FR" dirty="0"/>
              <a:t> to the front </a:t>
            </a:r>
            <a:r>
              <a:rPr lang="fr-FR" dirty="0" err="1"/>
              <a:t>sample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607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difference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striking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particular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extreme</a:t>
            </a:r>
            <a:r>
              <a:rPr lang="fr-FR" dirty="0"/>
              <a:t> </a:t>
            </a:r>
            <a:r>
              <a:rPr lang="fr-FR" dirty="0" err="1"/>
              <a:t>example</a:t>
            </a:r>
            <a:r>
              <a:rPr lang="fr-FR" dirty="0"/>
              <a:t> but </a:t>
            </a:r>
            <a:r>
              <a:rPr lang="fr-FR" dirty="0" err="1"/>
              <a:t>contains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slag</a:t>
            </a:r>
            <a:r>
              <a:rPr lang="fr-FR" dirty="0"/>
              <a:t> inclusions,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don’t</a:t>
            </a:r>
            <a:r>
              <a:rPr lang="fr-FR" dirty="0"/>
              <a:t> </a:t>
            </a:r>
            <a:r>
              <a:rPr lang="fr-FR" dirty="0" err="1"/>
              <a:t>appear</a:t>
            </a:r>
            <a:r>
              <a:rPr lang="fr-FR" dirty="0"/>
              <a:t> to have been </a:t>
            </a:r>
            <a:r>
              <a:rPr lang="fr-FR" dirty="0" err="1"/>
              <a:t>flattened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appears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made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recycled</a:t>
            </a:r>
            <a:r>
              <a:rPr lang="fr-FR" dirty="0"/>
              <a:t> </a:t>
            </a:r>
            <a:r>
              <a:rPr lang="fr-FR" dirty="0" err="1"/>
              <a:t>iron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531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seems</a:t>
            </a:r>
            <a:r>
              <a:rPr lang="fr-FR" dirty="0"/>
              <a:t> to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contain</a:t>
            </a:r>
            <a:r>
              <a:rPr lang="fr-FR" dirty="0"/>
              <a:t> non </a:t>
            </a:r>
            <a:r>
              <a:rPr lang="fr-FR" dirty="0" err="1"/>
              <a:t>vitrified</a:t>
            </a:r>
            <a:r>
              <a:rPr lang="fr-FR" dirty="0"/>
              <a:t> </a:t>
            </a:r>
            <a:r>
              <a:rPr lang="fr-FR" dirty="0" err="1"/>
              <a:t>silica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, </a:t>
            </a:r>
            <a:r>
              <a:rPr lang="fr-FR" dirty="0" err="1"/>
              <a:t>suggesting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insufficient</a:t>
            </a:r>
            <a:r>
              <a:rPr lang="fr-FR" dirty="0"/>
              <a:t> to </a:t>
            </a:r>
            <a:r>
              <a:rPr lang="fr-FR" dirty="0" err="1"/>
              <a:t>vitrify</a:t>
            </a:r>
            <a:r>
              <a:rPr lang="fr-FR" dirty="0"/>
              <a:t> the flux.</a:t>
            </a:r>
          </a:p>
          <a:p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definitely</a:t>
            </a:r>
            <a:r>
              <a:rPr lang="fr-FR" dirty="0"/>
              <a:t> have </a:t>
            </a:r>
            <a:r>
              <a:rPr lang="fr-FR" dirty="0" err="1"/>
              <a:t>impacted</a:t>
            </a:r>
            <a:r>
              <a:rPr lang="fr-FR" dirty="0"/>
              <a:t> the </a:t>
            </a:r>
            <a:r>
              <a:rPr lang="fr-FR" dirty="0" err="1"/>
              <a:t>integrity</a:t>
            </a:r>
            <a:r>
              <a:rPr lang="fr-FR" dirty="0"/>
              <a:t> of the </a:t>
            </a:r>
            <a:r>
              <a:rPr lang="fr-FR" dirty="0" err="1"/>
              <a:t>weapon</a:t>
            </a:r>
            <a:r>
              <a:rPr lang="fr-FR" dirty="0"/>
              <a:t>, and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has </a:t>
            </a:r>
            <a:r>
              <a:rPr lang="fr-FR" dirty="0" err="1"/>
              <a:t>become</a:t>
            </a:r>
            <a:r>
              <a:rPr lang="fr-FR" dirty="0"/>
              <a:t> a conduit for corrosion </a:t>
            </a:r>
            <a:r>
              <a:rPr lang="fr-FR" dirty="0" err="1"/>
              <a:t>product</a:t>
            </a:r>
            <a:r>
              <a:rPr lang="fr-F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449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Given that Merovingian is a bit of a vague term, I’ll specify that I’m using it to refer to Frankish cultures from between the mid 5</a:t>
            </a:r>
            <a:r>
              <a:rPr lang="en-GB" baseline="30000" dirty="0"/>
              <a:t>th</a:t>
            </a:r>
            <a:r>
              <a:rPr lang="en-GB" dirty="0"/>
              <a:t> to early 8</a:t>
            </a:r>
            <a:r>
              <a:rPr lang="en-GB" baseline="30000" dirty="0"/>
              <a:t>th</a:t>
            </a:r>
            <a:r>
              <a:rPr lang="en-GB" dirty="0"/>
              <a:t> centuries.</a:t>
            </a:r>
          </a:p>
          <a:p>
            <a:r>
              <a:rPr lang="en-GB" dirty="0"/>
              <a:t>- Weapons mostly found in funerary contexts though very rare in other contexts. However, it is generally accepted that the </a:t>
            </a:r>
            <a:r>
              <a:rPr lang="en-GB" dirty="0" err="1"/>
              <a:t>merovingians</a:t>
            </a:r>
            <a:r>
              <a:rPr lang="en-GB" dirty="0"/>
              <a:t> did not bury their dead with object specifically designed for burial. It is very likely that these weapons were actually used.</a:t>
            </a:r>
          </a:p>
          <a:p>
            <a:r>
              <a:rPr lang="en-GB" dirty="0"/>
              <a:t>- Extensive typological study with many well established and well dated categories</a:t>
            </a:r>
          </a:p>
          <a:p>
            <a:r>
              <a:rPr lang="en-GB" dirty="0"/>
              <a:t>- few metallurgical studies that exist focus on individual weapons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022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direct </a:t>
            </a:r>
            <a:r>
              <a:rPr lang="fr-FR" dirty="0" err="1"/>
              <a:t>contrast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edge</a:t>
            </a:r>
            <a:r>
              <a:rPr lang="fr-FR" dirty="0"/>
              <a:t> of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samples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the use of </a:t>
            </a:r>
            <a:r>
              <a:rPr lang="fr-FR" dirty="0" err="1"/>
              <a:t>eutectoid</a:t>
            </a:r>
            <a:r>
              <a:rPr lang="fr-FR" dirty="0"/>
              <a:t> </a:t>
            </a:r>
            <a:r>
              <a:rPr lang="fr-FR" dirty="0" err="1"/>
              <a:t>steel</a:t>
            </a:r>
            <a:r>
              <a:rPr lang="fr-FR" dirty="0"/>
              <a:t>, </a:t>
            </a:r>
            <a:r>
              <a:rPr lang="fr-FR" dirty="0" err="1"/>
              <a:t>verging</a:t>
            </a:r>
            <a:r>
              <a:rPr lang="fr-FR" dirty="0"/>
              <a:t> on hyper </a:t>
            </a:r>
            <a:r>
              <a:rPr lang="fr-FR" dirty="0" err="1"/>
              <a:t>eutectoid</a:t>
            </a:r>
            <a:r>
              <a:rPr lang="fr-FR" dirty="0"/>
              <a:t> </a:t>
            </a:r>
            <a:r>
              <a:rPr lang="fr-FR" dirty="0" err="1"/>
              <a:t>near</a:t>
            </a:r>
            <a:r>
              <a:rPr lang="fr-FR" dirty="0"/>
              <a:t> the </a:t>
            </a:r>
            <a:r>
              <a:rPr lang="fr-FR" dirty="0" err="1"/>
              <a:t>weld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tip </a:t>
            </a:r>
            <a:r>
              <a:rPr lang="fr-FR" dirty="0" err="1"/>
              <a:t>showing</a:t>
            </a:r>
            <a:r>
              <a:rPr lang="fr-FR" dirty="0"/>
              <a:t> a </a:t>
            </a:r>
            <a:r>
              <a:rPr lang="fr-FR" dirty="0" err="1"/>
              <a:t>martensitic</a:t>
            </a:r>
            <a:r>
              <a:rPr lang="fr-FR" dirty="0"/>
              <a:t> structure </a:t>
            </a:r>
            <a:r>
              <a:rPr lang="fr-FR" dirty="0" err="1"/>
              <a:t>indicating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been </a:t>
            </a:r>
            <a:r>
              <a:rPr lang="fr-FR" dirty="0" err="1"/>
              <a:t>quenched</a:t>
            </a:r>
            <a:r>
              <a:rPr lang="fr-FR" dirty="0"/>
              <a:t>.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executed</a:t>
            </a:r>
            <a:r>
              <a:rPr lang="fr-FR" dirty="0"/>
              <a:t> </a:t>
            </a:r>
            <a:r>
              <a:rPr lang="fr-FR" dirty="0" err="1"/>
              <a:t>weld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spine</a:t>
            </a:r>
            <a:r>
              <a:rPr lang="fr-FR" dirty="0"/>
              <a:t> and the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edge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talked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knife</a:t>
            </a:r>
            <a:r>
              <a:rPr lang="fr-FR" dirty="0"/>
              <a:t> </a:t>
            </a:r>
            <a:r>
              <a:rPr lang="fr-FR" dirty="0" err="1"/>
              <a:t>smith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argued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quality</a:t>
            </a:r>
            <a:r>
              <a:rPr lang="fr-FR" dirty="0"/>
              <a:t> of the </a:t>
            </a:r>
            <a:r>
              <a:rPr lang="fr-FR" dirty="0" err="1"/>
              <a:t>spine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of minimal importance relative to the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edge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doesn’t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.</a:t>
            </a:r>
          </a:p>
          <a:p>
            <a:r>
              <a:rPr lang="en-GB" dirty="0"/>
              <a:t>- bouncing off what was mentioned yesterday about how the best quality metal is the one which does the job best, this seems to be a good example of this.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56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construction and</a:t>
            </a:r>
            <a:r>
              <a:rPr lang="en-GB" dirty="0"/>
              <a:t> typology, welded seaxes in blue and non welded in orange, with samples unable to be attributed in grey.</a:t>
            </a:r>
          </a:p>
          <a:p>
            <a:r>
              <a:rPr lang="en-GB" dirty="0"/>
              <a:t>- Apparent preference for welded seaxes amongst heavier and longer seaxes, like Heavy </a:t>
            </a:r>
            <a:r>
              <a:rPr lang="en-GB" dirty="0" err="1"/>
              <a:t>Breitsax</a:t>
            </a:r>
            <a:r>
              <a:rPr lang="en-GB" dirty="0"/>
              <a:t> and </a:t>
            </a:r>
            <a:r>
              <a:rPr lang="en-GB" dirty="0" err="1"/>
              <a:t>Langsax</a:t>
            </a:r>
            <a:r>
              <a:rPr lang="en-GB" dirty="0"/>
              <a:t> but very slight, could again be the result of sample size.</a:t>
            </a:r>
          </a:p>
          <a:p>
            <a:r>
              <a:rPr lang="en-GB" dirty="0"/>
              <a:t>- at this stage, there is no clear correlation between seax construction and typology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56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Wrapping</a:t>
            </a:r>
            <a:r>
              <a:rPr lang="fr-FR" dirty="0"/>
              <a:t> up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swords</a:t>
            </a:r>
            <a:endParaRPr lang="fr-FR" dirty="0"/>
          </a:p>
          <a:p>
            <a:r>
              <a:rPr lang="fr-FR" dirty="0"/>
              <a:t>- Pattern </a:t>
            </a:r>
            <a:r>
              <a:rPr lang="fr-FR" dirty="0" err="1"/>
              <a:t>welded</a:t>
            </a:r>
            <a:r>
              <a:rPr lang="fr-FR" dirty="0"/>
              <a:t>,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 technique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western and central </a:t>
            </a:r>
            <a:r>
              <a:rPr lang="fr-FR" dirty="0" err="1"/>
              <a:t>europe</a:t>
            </a:r>
            <a:r>
              <a:rPr lang="fr-FR" dirty="0"/>
              <a:t> in the </a:t>
            </a:r>
            <a:r>
              <a:rPr lang="fr-FR" dirty="0" err="1"/>
              <a:t>early</a:t>
            </a:r>
            <a:r>
              <a:rPr lang="fr-FR" dirty="0"/>
              <a:t> middle </a:t>
            </a:r>
            <a:r>
              <a:rPr lang="fr-FR" dirty="0" err="1"/>
              <a:t>ages</a:t>
            </a:r>
            <a:endParaRPr lang="fr-FR" dirty="0"/>
          </a:p>
          <a:p>
            <a:r>
              <a:rPr lang="fr-FR" dirty="0"/>
              <a:t>- all 7 of the </a:t>
            </a:r>
            <a:r>
              <a:rPr lang="fr-FR" dirty="0" err="1"/>
              <a:t>swords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alsace </a:t>
            </a:r>
            <a:r>
              <a:rPr lang="fr-FR" dirty="0" err="1"/>
              <a:t>were</a:t>
            </a:r>
            <a:r>
              <a:rPr lang="fr-FR" dirty="0"/>
              <a:t> pattern </a:t>
            </a:r>
            <a:r>
              <a:rPr lang="fr-FR" dirty="0" err="1"/>
              <a:t>welded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completely</a:t>
            </a:r>
            <a:r>
              <a:rPr lang="fr-FR" dirty="0"/>
              <a:t> absent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seaxes</a:t>
            </a:r>
            <a:r>
              <a:rPr lang="fr-FR" dirty="0"/>
              <a:t>, </a:t>
            </a:r>
            <a:r>
              <a:rPr lang="fr-FR" dirty="0" err="1"/>
              <a:t>documented</a:t>
            </a:r>
            <a:r>
              <a:rPr lang="fr-FR" dirty="0"/>
              <a:t> in the </a:t>
            </a:r>
            <a:r>
              <a:rPr lang="fr-FR" dirty="0" err="1"/>
              <a:t>literatture</a:t>
            </a:r>
            <a:r>
              <a:rPr lang="fr-FR" dirty="0"/>
              <a:t> but </a:t>
            </a:r>
            <a:r>
              <a:rPr lang="fr-FR" dirty="0" err="1"/>
              <a:t>interesting</a:t>
            </a:r>
            <a:r>
              <a:rPr lang="fr-FR" dirty="0"/>
              <a:t> to note and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Alsace sticks to </a:t>
            </a:r>
            <a:r>
              <a:rPr lang="fr-FR" dirty="0" err="1"/>
              <a:t>this</a:t>
            </a:r>
            <a:r>
              <a:rPr lang="fr-FR" dirty="0"/>
              <a:t> trend.</a:t>
            </a:r>
          </a:p>
          <a:p>
            <a:r>
              <a:rPr lang="fr-FR" dirty="0"/>
              <a:t>- pattern </a:t>
            </a:r>
            <a:r>
              <a:rPr lang="fr-FR" dirty="0" err="1"/>
              <a:t>welded</a:t>
            </a:r>
            <a:r>
              <a:rPr lang="fr-FR" dirty="0"/>
              <a:t> </a:t>
            </a:r>
            <a:r>
              <a:rPr lang="fr-FR" dirty="0" err="1"/>
              <a:t>steel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located</a:t>
            </a:r>
            <a:r>
              <a:rPr lang="fr-FR" dirty="0"/>
              <a:t> in the centre of the </a:t>
            </a:r>
            <a:r>
              <a:rPr lang="fr-FR" dirty="0" err="1"/>
              <a:t>sample</a:t>
            </a:r>
            <a:r>
              <a:rPr lang="fr-FR" dirty="0"/>
              <a:t> and </a:t>
            </a:r>
            <a:r>
              <a:rPr lang="fr-FR" dirty="0" err="1"/>
              <a:t>example</a:t>
            </a:r>
            <a:r>
              <a:rPr lang="fr-FR" dirty="0"/>
              <a:t> visible at </a:t>
            </a:r>
            <a:r>
              <a:rPr lang="fr-FR" dirty="0" err="1"/>
              <a:t>bottom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welds</a:t>
            </a:r>
            <a:r>
              <a:rPr lang="fr-FR" dirty="0"/>
              <a:t> </a:t>
            </a:r>
            <a:r>
              <a:rPr lang="fr-FR" dirty="0" err="1"/>
              <a:t>noted</a:t>
            </a:r>
            <a:r>
              <a:rPr lang="fr-FR" dirty="0"/>
              <a:t> in </a:t>
            </a:r>
            <a:r>
              <a:rPr lang="fr-FR" dirty="0" err="1"/>
              <a:t>blade</a:t>
            </a:r>
            <a:r>
              <a:rPr lang="fr-FR" dirty="0"/>
              <a:t> </a:t>
            </a:r>
            <a:r>
              <a:rPr lang="fr-FR" dirty="0" err="1"/>
              <a:t>edges</a:t>
            </a:r>
            <a:r>
              <a:rPr lang="fr-FR" dirty="0"/>
              <a:t>. Very </a:t>
            </a:r>
            <a:r>
              <a:rPr lang="fr-FR" dirty="0" err="1"/>
              <a:t>strange</a:t>
            </a:r>
            <a:r>
              <a:rPr lang="fr-FR" dirty="0"/>
              <a:t>,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executed</a:t>
            </a:r>
            <a:r>
              <a:rPr lang="fr-FR" dirty="0"/>
              <a:t> but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again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the </a:t>
            </a:r>
            <a:r>
              <a:rPr lang="fr-FR" dirty="0" err="1"/>
              <a:t>integrity</a:t>
            </a:r>
            <a:r>
              <a:rPr lang="fr-FR" dirty="0"/>
              <a:t> of the </a:t>
            </a:r>
            <a:r>
              <a:rPr lang="fr-FR" dirty="0" err="1"/>
              <a:t>blade</a:t>
            </a:r>
            <a:r>
              <a:rPr lang="fr-FR" dirty="0"/>
              <a:t> for </a:t>
            </a:r>
            <a:r>
              <a:rPr lang="fr-FR" dirty="0" err="1"/>
              <a:t>seemingly</a:t>
            </a:r>
            <a:r>
              <a:rPr lang="fr-FR" dirty="0"/>
              <a:t> no gain, no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in </a:t>
            </a:r>
            <a:r>
              <a:rPr lang="fr-FR" dirty="0" err="1"/>
              <a:t>carbon</a:t>
            </a:r>
            <a:r>
              <a:rPr lang="fr-FR" dirty="0"/>
              <a:t> content on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sides</a:t>
            </a:r>
            <a:r>
              <a:rPr lang="fr-FR" dirty="0"/>
              <a:t>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edges</a:t>
            </a:r>
            <a:r>
              <a:rPr lang="fr-FR" dirty="0"/>
              <a:t>. Possible </a:t>
            </a:r>
            <a:r>
              <a:rPr lang="fr-FR" dirty="0" err="1"/>
              <a:t>parallel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double </a:t>
            </a:r>
            <a:r>
              <a:rPr lang="fr-FR" dirty="0" err="1"/>
              <a:t>welds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in </a:t>
            </a:r>
            <a:r>
              <a:rPr lang="fr-FR" dirty="0" err="1"/>
              <a:t>seaxes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44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Wrap up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of inclusion </a:t>
            </a:r>
            <a:r>
              <a:rPr lang="fr-FR" dirty="0" err="1"/>
              <a:t>study</a:t>
            </a:r>
            <a:r>
              <a:rPr lang="fr-FR" dirty="0"/>
              <a:t>,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methdology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 by Valentina </a:t>
            </a:r>
            <a:r>
              <a:rPr lang="fr-FR" dirty="0" err="1"/>
              <a:t>yesterday</a:t>
            </a:r>
            <a:r>
              <a:rPr lang="fr-FR" dirty="0"/>
              <a:t>.</a:t>
            </a:r>
          </a:p>
          <a:p>
            <a:r>
              <a:rPr lang="fr-FR" dirty="0"/>
              <a:t>- SEM-EDX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able to </a:t>
            </a:r>
            <a:r>
              <a:rPr lang="fr-FR" dirty="0" err="1"/>
              <a:t>clearly</a:t>
            </a:r>
            <a:r>
              <a:rPr lang="fr-FR" dirty="0"/>
              <a:t> </a:t>
            </a:r>
            <a:r>
              <a:rPr lang="fr-FR" dirty="0" err="1"/>
              <a:t>distinguish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inclusions of the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lamallae</a:t>
            </a:r>
            <a:r>
              <a:rPr lang="fr-FR" dirty="0"/>
              <a:t> of the pattern </a:t>
            </a:r>
            <a:r>
              <a:rPr lang="fr-FR" dirty="0" err="1"/>
              <a:t>welding</a:t>
            </a:r>
            <a:r>
              <a:rPr lang="fr-FR" dirty="0"/>
              <a:t>.</a:t>
            </a:r>
          </a:p>
          <a:p>
            <a:r>
              <a:rPr lang="fr-FR" dirty="0"/>
              <a:t>-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an </a:t>
            </a:r>
            <a:r>
              <a:rPr lang="fr-FR" dirty="0" err="1"/>
              <a:t>unexpected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but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welcome</a:t>
            </a:r>
            <a:r>
              <a:rPr lang="fr-FR" dirty="0"/>
              <a:t> as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suggests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chemistry</a:t>
            </a:r>
            <a:r>
              <a:rPr lang="fr-FR" dirty="0"/>
              <a:t> of the </a:t>
            </a:r>
            <a:r>
              <a:rPr lang="fr-FR" dirty="0" err="1"/>
              <a:t>lamellae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sufficiently</a:t>
            </a:r>
            <a:r>
              <a:rPr lang="fr-FR" dirty="0"/>
              <a:t> </a:t>
            </a:r>
            <a:r>
              <a:rPr lang="fr-FR" dirty="0" err="1"/>
              <a:t>internally</a:t>
            </a:r>
            <a:r>
              <a:rPr lang="fr-FR" dirty="0"/>
              <a:t> consistant and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lamellae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attributed</a:t>
            </a:r>
            <a:r>
              <a:rPr lang="fr-FR" dirty="0"/>
              <a:t> to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chemical</a:t>
            </a:r>
            <a:r>
              <a:rPr lang="fr-FR" dirty="0"/>
              <a:t> groups </a:t>
            </a:r>
            <a:r>
              <a:rPr lang="fr-FR" dirty="0" err="1"/>
              <a:t>based</a:t>
            </a:r>
            <a:r>
              <a:rPr lang="fr-FR" dirty="0"/>
              <a:t> on major éléments </a:t>
            </a:r>
            <a:r>
              <a:rPr lang="fr-FR" dirty="0" err="1"/>
              <a:t>alone</a:t>
            </a:r>
            <a:r>
              <a:rPr lang="fr-FR" dirty="0"/>
              <a:t>.</a:t>
            </a:r>
          </a:p>
          <a:p>
            <a:r>
              <a:rPr lang="fr-FR" dirty="0" err="1"/>
              <a:t>Bodes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for </a:t>
            </a:r>
            <a:r>
              <a:rPr lang="fr-FR" dirty="0" err="1"/>
              <a:t>identifying</a:t>
            </a:r>
            <a:r>
              <a:rPr lang="fr-FR" dirty="0"/>
              <a:t> pattern </a:t>
            </a:r>
            <a:r>
              <a:rPr lang="fr-FR" dirty="0" err="1"/>
              <a:t>welding</a:t>
            </a:r>
            <a:r>
              <a:rPr lang="fr-FR" dirty="0"/>
              <a:t> in future </a:t>
            </a:r>
            <a:r>
              <a:rPr lang="fr-FR" dirty="0" err="1"/>
              <a:t>samples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not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clear</a:t>
            </a:r>
            <a:r>
              <a:rPr lang="fr-FR" dirty="0"/>
              <a:t> post </a:t>
            </a:r>
            <a:r>
              <a:rPr lang="fr-FR" dirty="0" err="1"/>
              <a:t>etching</a:t>
            </a:r>
            <a:r>
              <a:rPr lang="fr-FR" dirty="0"/>
              <a:t> and the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able to </a:t>
            </a:r>
            <a:r>
              <a:rPr lang="fr-FR" dirty="0" err="1"/>
              <a:t>inform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choice</a:t>
            </a:r>
            <a:r>
              <a:rPr lang="fr-FR" dirty="0"/>
              <a:t> for trace </a:t>
            </a:r>
            <a:r>
              <a:rPr lang="fr-FR" dirty="0" err="1"/>
              <a:t>element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by LA-ICP-MS</a:t>
            </a:r>
          </a:p>
          <a:p>
            <a:r>
              <a:rPr lang="en-GB" dirty="0"/>
              <a:t>- counter example to what was being said later about complexity of swords making it impossible to do this kind of inclusion and </a:t>
            </a:r>
            <a:r>
              <a:rPr lang="en-GB"/>
              <a:t>provenance study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85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read</a:t>
            </a:r>
            <a:r>
              <a:rPr lang="fr-FR" dirty="0"/>
              <a:t> the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28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able to shed light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aspects of </a:t>
            </a:r>
            <a:r>
              <a:rPr lang="fr-FR" dirty="0" err="1"/>
              <a:t>seax</a:t>
            </a:r>
            <a:r>
              <a:rPr lang="fr-FR" dirty="0"/>
              <a:t> and </a:t>
            </a:r>
            <a:r>
              <a:rPr lang="fr-FR" dirty="0" err="1"/>
              <a:t>sword</a:t>
            </a:r>
            <a:r>
              <a:rPr lang="fr-FR" dirty="0"/>
              <a:t> </a:t>
            </a:r>
            <a:r>
              <a:rPr lang="fr-FR" dirty="0" err="1"/>
              <a:t>creation</a:t>
            </a:r>
            <a:r>
              <a:rPr lang="fr-FR" dirty="0"/>
              <a:t> but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unable</a:t>
            </a:r>
            <a:r>
              <a:rPr lang="fr-FR" dirty="0"/>
              <a:t> to cover </a:t>
            </a:r>
            <a:r>
              <a:rPr lang="fr-FR" dirty="0" err="1"/>
              <a:t>many</a:t>
            </a:r>
            <a:r>
              <a:rPr lang="fr-FR" dirty="0"/>
              <a:t> topics </a:t>
            </a:r>
            <a:r>
              <a:rPr lang="fr-FR" dirty="0" err="1"/>
              <a:t>here</a:t>
            </a:r>
            <a:r>
              <a:rPr lang="fr-FR" dirty="0"/>
              <a:t>.</a:t>
            </a:r>
          </a:p>
          <a:p>
            <a:r>
              <a:rPr lang="fr-FR" dirty="0" err="1"/>
              <a:t>Notably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,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, if not </a:t>
            </a:r>
            <a:r>
              <a:rPr lang="fr-FR" dirty="0" err="1"/>
              <a:t>most</a:t>
            </a:r>
            <a:r>
              <a:rPr lang="fr-FR" dirty="0"/>
              <a:t> of the </a:t>
            </a:r>
            <a:r>
              <a:rPr lang="fr-FR" dirty="0" err="1"/>
              <a:t>blades</a:t>
            </a:r>
            <a:r>
              <a:rPr lang="fr-FR" dirty="0"/>
              <a:t> </a:t>
            </a:r>
            <a:r>
              <a:rPr lang="fr-FR" dirty="0" err="1"/>
              <a:t>recieved</a:t>
            </a:r>
            <a:r>
              <a:rPr lang="fr-FR" dirty="0"/>
              <a:t> at least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, </a:t>
            </a:r>
            <a:r>
              <a:rPr lang="fr-FR" dirty="0" err="1"/>
              <a:t>presence</a:t>
            </a:r>
            <a:r>
              <a:rPr lang="fr-FR" dirty="0"/>
              <a:t> of martensite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obvious</a:t>
            </a:r>
            <a:r>
              <a:rPr lang="fr-FR" dirty="0"/>
              <a:t> but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globular</a:t>
            </a:r>
            <a:r>
              <a:rPr lang="fr-FR" dirty="0"/>
              <a:t> </a:t>
            </a:r>
            <a:r>
              <a:rPr lang="fr-FR" dirty="0" err="1"/>
              <a:t>cementite</a:t>
            </a:r>
            <a:r>
              <a:rPr lang="fr-FR" dirty="0"/>
              <a:t> and </a:t>
            </a:r>
            <a:r>
              <a:rPr lang="fr-FR" dirty="0" err="1"/>
              <a:t>seeming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carbon</a:t>
            </a:r>
            <a:r>
              <a:rPr lang="fr-FR" dirty="0"/>
              <a:t> content </a:t>
            </a:r>
            <a:r>
              <a:rPr lang="fr-FR" dirty="0" err="1"/>
              <a:t>around</a:t>
            </a:r>
            <a:r>
              <a:rPr lang="fr-FR" dirty="0"/>
              <a:t> </a:t>
            </a:r>
            <a:r>
              <a:rPr lang="fr-FR" dirty="0" err="1"/>
              <a:t>welds</a:t>
            </a:r>
            <a:r>
              <a:rPr lang="fr-FR" dirty="0"/>
              <a:t>, </a:t>
            </a:r>
            <a:r>
              <a:rPr lang="fr-FR" dirty="0" err="1"/>
              <a:t>maybe</a:t>
            </a:r>
            <a:r>
              <a:rPr lang="fr-FR" dirty="0"/>
              <a:t> indication of </a:t>
            </a:r>
            <a:r>
              <a:rPr lang="fr-FR" dirty="0" err="1"/>
              <a:t>carburisation</a:t>
            </a:r>
            <a:r>
              <a:rPr lang="fr-FR" dirty="0"/>
              <a:t>? </a:t>
            </a:r>
            <a:r>
              <a:rPr lang="fr-FR" dirty="0" err="1"/>
              <a:t>Unclear</a:t>
            </a:r>
            <a:r>
              <a:rPr lang="fr-FR" dirty="0"/>
              <a:t> at </a:t>
            </a:r>
            <a:r>
              <a:rPr lang="fr-FR" dirty="0" err="1"/>
              <a:t>present</a:t>
            </a:r>
            <a:endParaRPr lang="fr-FR" dirty="0"/>
          </a:p>
          <a:p>
            <a:r>
              <a:rPr lang="fr-FR" dirty="0"/>
              <a:t>- future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involve</a:t>
            </a:r>
            <a:r>
              <a:rPr lang="fr-FR" dirty="0"/>
              <a:t> trace </a:t>
            </a:r>
            <a:r>
              <a:rPr lang="fr-FR" dirty="0" err="1"/>
              <a:t>element</a:t>
            </a:r>
            <a:r>
              <a:rPr lang="fr-FR" dirty="0"/>
              <a:t> </a:t>
            </a:r>
            <a:r>
              <a:rPr lang="fr-FR" dirty="0" err="1"/>
              <a:t>analysisand</a:t>
            </a:r>
            <a:r>
              <a:rPr lang="fr-FR" dirty="0"/>
              <a:t> compare </a:t>
            </a:r>
            <a:r>
              <a:rPr lang="fr-FR" dirty="0" err="1"/>
              <a:t>with</a:t>
            </a:r>
            <a:r>
              <a:rPr lang="fr-FR" dirty="0"/>
              <a:t> analyses of ore and </a:t>
            </a:r>
            <a:r>
              <a:rPr lang="fr-FR" dirty="0" err="1"/>
              <a:t>slag</a:t>
            </a:r>
            <a:r>
              <a:rPr lang="fr-FR" dirty="0"/>
              <a:t> of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origin</a:t>
            </a:r>
            <a:r>
              <a:rPr lang="fr-FR" dirty="0"/>
              <a:t> to </a:t>
            </a:r>
            <a:r>
              <a:rPr lang="fr-FR" dirty="0" err="1"/>
              <a:t>establish</a:t>
            </a:r>
            <a:r>
              <a:rPr lang="fr-FR" dirty="0"/>
              <a:t> networks of production and exchange</a:t>
            </a:r>
          </a:p>
          <a:p>
            <a:r>
              <a:rPr lang="fr-FR" dirty="0"/>
              <a:t>-  </a:t>
            </a:r>
            <a:r>
              <a:rPr lang="fr-FR" dirty="0" err="1"/>
              <a:t>particularly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: multiple sources of </a:t>
            </a:r>
            <a:r>
              <a:rPr lang="fr-FR" dirty="0" err="1"/>
              <a:t>iron</a:t>
            </a:r>
            <a:r>
              <a:rPr lang="fr-FR" dirty="0"/>
              <a:t> at a single site? The </a:t>
            </a:r>
            <a:r>
              <a:rPr lang="fr-FR" dirty="0" err="1"/>
              <a:t>same</a:t>
            </a:r>
            <a:r>
              <a:rPr lang="fr-FR" dirty="0"/>
              <a:t> source at </a:t>
            </a:r>
            <a:r>
              <a:rPr lang="fr-FR" dirty="0" err="1"/>
              <a:t>different</a:t>
            </a:r>
            <a:r>
              <a:rPr lang="fr-FR" dirty="0"/>
              <a:t> sites? </a:t>
            </a:r>
            <a:r>
              <a:rPr lang="fr-FR" dirty="0" err="1"/>
              <a:t>Specific</a:t>
            </a:r>
            <a:r>
              <a:rPr lang="fr-FR" dirty="0"/>
              <a:t> source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of construction?</a:t>
            </a:r>
          </a:p>
          <a:p>
            <a:r>
              <a:rPr lang="fr-FR" dirty="0"/>
              <a:t>-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benefit</a:t>
            </a:r>
            <a:r>
              <a:rPr lang="fr-FR" dirty="0"/>
              <a:t> over the course of </a:t>
            </a:r>
            <a:r>
              <a:rPr lang="fr-FR" dirty="0" err="1"/>
              <a:t>my</a:t>
            </a:r>
            <a:r>
              <a:rPr lang="fr-FR" dirty="0"/>
              <a:t> PhD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weapons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Alsace but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Lorraine, the </a:t>
            </a:r>
            <a:r>
              <a:rPr lang="fr-FR" dirty="0" err="1"/>
              <a:t>Netherlands</a:t>
            </a:r>
            <a:r>
              <a:rPr lang="fr-FR" dirty="0"/>
              <a:t> and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Belgium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I </a:t>
            </a:r>
            <a:r>
              <a:rPr lang="fr-FR" dirty="0" err="1"/>
              <a:t>was</a:t>
            </a:r>
            <a:r>
              <a:rPr lang="fr-FR" dirty="0"/>
              <a:t> able to start by </a:t>
            </a:r>
            <a:r>
              <a:rPr lang="fr-FR" dirty="0" err="1"/>
              <a:t>studying</a:t>
            </a:r>
            <a:r>
              <a:rPr lang="fr-FR" dirty="0"/>
              <a:t> the </a:t>
            </a:r>
            <a:r>
              <a:rPr lang="fr-FR" dirty="0" err="1"/>
              <a:t>weapons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site of </a:t>
            </a:r>
            <a:r>
              <a:rPr lang="fr-FR" dirty="0" err="1"/>
              <a:t>Ciply</a:t>
            </a:r>
            <a:r>
              <a:rPr lang="fr-FR" dirty="0"/>
              <a:t> </a:t>
            </a:r>
            <a:r>
              <a:rPr lang="fr-FR" dirty="0" err="1"/>
              <a:t>just</a:t>
            </a:r>
            <a:r>
              <a:rPr lang="fr-FR" dirty="0"/>
              <a:t> last </a:t>
            </a:r>
            <a:r>
              <a:rPr lang="fr-FR" dirty="0" err="1"/>
              <a:t>month</a:t>
            </a:r>
            <a:r>
              <a:rPr lang="fr-F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86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seax</a:t>
            </a:r>
            <a:r>
              <a:rPr lang="fr-FR" dirty="0"/>
              <a:t>?</a:t>
            </a:r>
          </a:p>
          <a:p>
            <a:r>
              <a:rPr lang="fr-FR" dirty="0"/>
              <a:t>- Single </a:t>
            </a:r>
            <a:r>
              <a:rPr lang="fr-FR" dirty="0" err="1"/>
              <a:t>edged</a:t>
            </a:r>
            <a:r>
              <a:rPr lang="fr-FR" dirty="0"/>
              <a:t> </a:t>
            </a:r>
            <a:r>
              <a:rPr lang="fr-FR" dirty="0" err="1"/>
              <a:t>bladed</a:t>
            </a:r>
            <a:r>
              <a:rPr lang="fr-FR" dirty="0"/>
              <a:t> </a:t>
            </a:r>
            <a:r>
              <a:rPr lang="fr-FR" dirty="0" err="1"/>
              <a:t>weapon</a:t>
            </a:r>
            <a:r>
              <a:rPr lang="fr-FR" dirty="0"/>
              <a:t>, </a:t>
            </a:r>
            <a:r>
              <a:rPr lang="fr-FR" dirty="0" err="1"/>
              <a:t>typical</a:t>
            </a:r>
            <a:r>
              <a:rPr lang="fr-FR" dirty="0"/>
              <a:t> of </a:t>
            </a:r>
            <a:r>
              <a:rPr lang="fr-FR" dirty="0" err="1"/>
              <a:t>germanic</a:t>
            </a:r>
            <a:r>
              <a:rPr lang="fr-FR" dirty="0"/>
              <a:t> cultures of the </a:t>
            </a:r>
            <a:r>
              <a:rPr lang="fr-FR" dirty="0" err="1"/>
              <a:t>age</a:t>
            </a:r>
            <a:r>
              <a:rPr lang="fr-FR" dirty="0"/>
              <a:t> of migrations. </a:t>
            </a:r>
            <a:r>
              <a:rPr lang="fr-FR" dirty="0" err="1"/>
              <a:t>Fround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Europe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Scandinavia</a:t>
            </a:r>
            <a:r>
              <a:rPr lang="fr-FR" dirty="0"/>
              <a:t> in the North to </a:t>
            </a:r>
            <a:r>
              <a:rPr lang="fr-FR" dirty="0" err="1"/>
              <a:t>Italy</a:t>
            </a:r>
            <a:r>
              <a:rPr lang="fr-FR" dirty="0"/>
              <a:t> in the South, and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Britain</a:t>
            </a:r>
            <a:r>
              <a:rPr lang="fr-FR" dirty="0"/>
              <a:t> in the </a:t>
            </a:r>
            <a:r>
              <a:rPr lang="fr-FR" dirty="0" err="1"/>
              <a:t>west</a:t>
            </a:r>
            <a:r>
              <a:rPr lang="fr-FR" dirty="0"/>
              <a:t> to </a:t>
            </a:r>
            <a:r>
              <a:rPr lang="fr-FR" dirty="0" err="1"/>
              <a:t>Hungary</a:t>
            </a:r>
            <a:r>
              <a:rPr lang="fr-FR" dirty="0"/>
              <a:t> in the </a:t>
            </a:r>
            <a:r>
              <a:rPr lang="fr-FR" dirty="0" err="1"/>
              <a:t>east</a:t>
            </a:r>
            <a:r>
              <a:rPr lang="fr-FR" dirty="0"/>
              <a:t>.</a:t>
            </a:r>
          </a:p>
          <a:p>
            <a:r>
              <a:rPr lang="fr-FR" dirty="0"/>
              <a:t>- </a:t>
            </a:r>
            <a:r>
              <a:rPr lang="fr-FR" dirty="0" err="1"/>
              <a:t>Prcecise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generally</a:t>
            </a:r>
            <a:r>
              <a:rPr lang="fr-FR" dirty="0"/>
              <a:t> </a:t>
            </a:r>
            <a:r>
              <a:rPr lang="fr-FR" dirty="0" err="1"/>
              <a:t>unclear</a:t>
            </a:r>
            <a:endParaRPr lang="fr-FR" dirty="0"/>
          </a:p>
          <a:p>
            <a:r>
              <a:rPr lang="fr-FR" dirty="0"/>
              <a:t>- Broad range of </a:t>
            </a:r>
            <a:r>
              <a:rPr lang="fr-FR" dirty="0" err="1"/>
              <a:t>typological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,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focusing</a:t>
            </a:r>
            <a:r>
              <a:rPr lang="fr-FR" dirty="0"/>
              <a:t> on continental </a:t>
            </a:r>
            <a:r>
              <a:rPr lang="fr-FR" dirty="0" err="1"/>
              <a:t>seaxes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seaxes</a:t>
            </a:r>
            <a:r>
              <a:rPr lang="fr-FR" dirty="0"/>
              <a:t> tend to </a:t>
            </a:r>
            <a:r>
              <a:rPr lang="fr-FR" dirty="0" err="1"/>
              <a:t>be</a:t>
            </a:r>
            <a:r>
              <a:rPr lang="fr-FR" dirty="0"/>
              <a:t> short and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5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transition in the </a:t>
            </a:r>
            <a:r>
              <a:rPr lang="fr-FR" dirty="0" err="1"/>
              <a:t>early</a:t>
            </a:r>
            <a:r>
              <a:rPr lang="fr-FR" dirty="0"/>
              <a:t> 7th century, </a:t>
            </a:r>
            <a:r>
              <a:rPr lang="fr-FR" dirty="0" err="1"/>
              <a:t>gradually</a:t>
            </a:r>
            <a:r>
              <a:rPr lang="fr-FR" dirty="0"/>
              <a:t> </a:t>
            </a:r>
            <a:r>
              <a:rPr lang="fr-FR" dirty="0" err="1"/>
              <a:t>heavier</a:t>
            </a:r>
            <a:r>
              <a:rPr lang="fr-FR" dirty="0"/>
              <a:t> and longer </a:t>
            </a:r>
            <a:r>
              <a:rPr lang="fr-FR" dirty="0" err="1"/>
              <a:t>seaxes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4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0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- 4 sites 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study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hope</a:t>
            </a:r>
            <a:r>
              <a:rPr lang="fr-FR" dirty="0"/>
              <a:t> to look at Erstein </a:t>
            </a:r>
            <a:r>
              <a:rPr lang="fr-FR" dirty="0" err="1"/>
              <a:t>soon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7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triangular</a:t>
            </a:r>
            <a:r>
              <a:rPr lang="fr-FR" dirty="0"/>
              <a:t> </a:t>
            </a:r>
            <a:r>
              <a:rPr lang="fr-FR" dirty="0" err="1"/>
              <a:t>samples</a:t>
            </a:r>
            <a:endParaRPr lang="fr-FR" dirty="0"/>
          </a:p>
          <a:p>
            <a:r>
              <a:rPr lang="fr-FR" dirty="0"/>
              <a:t>- Full cross section to </a:t>
            </a:r>
            <a:r>
              <a:rPr lang="fr-FR" dirty="0" err="1"/>
              <a:t>obtain</a:t>
            </a:r>
            <a:r>
              <a:rPr lang="fr-FR" dirty="0"/>
              <a:t> </a:t>
            </a:r>
            <a:r>
              <a:rPr lang="fr-FR" dirty="0" err="1"/>
              <a:t>proper</a:t>
            </a:r>
            <a:r>
              <a:rPr lang="fr-FR" dirty="0"/>
              <a:t> </a:t>
            </a:r>
            <a:r>
              <a:rPr lang="fr-FR" dirty="0" err="1"/>
              <a:t>view</a:t>
            </a:r>
            <a:r>
              <a:rPr lang="fr-FR" dirty="0"/>
              <a:t> of </a:t>
            </a:r>
            <a:r>
              <a:rPr lang="fr-FR" dirty="0" err="1"/>
              <a:t>weapon</a:t>
            </a:r>
            <a:r>
              <a:rPr lang="fr-FR" dirty="0"/>
              <a:t> construction,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one </a:t>
            </a:r>
            <a:r>
              <a:rPr lang="fr-FR" dirty="0" err="1"/>
              <a:t>sample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maintain</a:t>
            </a:r>
            <a:r>
              <a:rPr lang="fr-FR" dirty="0"/>
              <a:t> structural </a:t>
            </a:r>
            <a:r>
              <a:rPr lang="fr-FR" dirty="0" err="1"/>
              <a:t>integrity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developed</a:t>
            </a:r>
            <a:r>
              <a:rPr lang="fr-FR" dirty="0"/>
              <a:t> a </a:t>
            </a:r>
            <a:r>
              <a:rPr lang="fr-FR" dirty="0" err="1"/>
              <a:t>methodology</a:t>
            </a:r>
            <a:r>
              <a:rPr lang="fr-FR" dirty="0"/>
              <a:t> over time,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cutting</a:t>
            </a:r>
            <a:r>
              <a:rPr lang="fr-FR" dirty="0"/>
              <a:t> </a:t>
            </a:r>
            <a:r>
              <a:rPr lang="fr-FR" dirty="0" err="1"/>
              <a:t>disks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moving</a:t>
            </a:r>
            <a:r>
              <a:rPr lang="fr-FR" dirty="0"/>
              <a:t> to a full </a:t>
            </a:r>
            <a:r>
              <a:rPr lang="fr-FR" dirty="0" err="1"/>
              <a:t>sized</a:t>
            </a:r>
            <a:r>
              <a:rPr lang="fr-FR" dirty="0"/>
              <a:t> angle grinder </a:t>
            </a:r>
            <a:r>
              <a:rPr lang="fr-FR" dirty="0" err="1"/>
              <a:t>equipped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0.6mm </a:t>
            </a:r>
            <a:r>
              <a:rPr lang="fr-FR" dirty="0" err="1"/>
              <a:t>disks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09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</a:t>
            </a:r>
            <a:r>
              <a:rPr lang="fr-FR" dirty="0" err="1"/>
              <a:t>resulting</a:t>
            </a:r>
            <a:r>
              <a:rPr lang="fr-FR" dirty="0"/>
              <a:t> gaps </a:t>
            </a:r>
            <a:r>
              <a:rPr lang="fr-FR" dirty="0" err="1"/>
              <a:t>plugged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resin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limits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of future corrosion in the centre of the </a:t>
            </a:r>
            <a:r>
              <a:rPr lang="fr-FR" dirty="0" err="1"/>
              <a:t>piece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completes</a:t>
            </a:r>
            <a:r>
              <a:rPr lang="fr-FR" dirty="0"/>
              <a:t> the profile, not the </a:t>
            </a:r>
            <a:r>
              <a:rPr lang="fr-FR" dirty="0" err="1"/>
              <a:t>death</a:t>
            </a:r>
            <a:r>
              <a:rPr lang="fr-FR" dirty="0"/>
              <a:t> of the </a:t>
            </a:r>
            <a:r>
              <a:rPr lang="fr-FR" dirty="0" err="1"/>
              <a:t>object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museulogical</a:t>
            </a:r>
            <a:r>
              <a:rPr lang="fr-FR" dirty="0"/>
              <a:t> perspective</a:t>
            </a:r>
          </a:p>
          <a:p>
            <a:r>
              <a:rPr lang="fr-FR" dirty="0"/>
              <a:t>- </a:t>
            </a:r>
            <a:r>
              <a:rPr lang="fr-FR" dirty="0" err="1"/>
              <a:t>keeps</a:t>
            </a:r>
            <a:r>
              <a:rPr lang="fr-FR" dirty="0"/>
              <a:t> </a:t>
            </a:r>
            <a:r>
              <a:rPr lang="fr-FR" dirty="0" err="1"/>
              <a:t>conservators</a:t>
            </a:r>
            <a:r>
              <a:rPr lang="fr-FR" dirty="0"/>
              <a:t> happy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196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hot </a:t>
            </a:r>
            <a:r>
              <a:rPr lang="fr-FR" dirty="0" err="1"/>
              <a:t>mounting</a:t>
            </a:r>
            <a:endParaRPr lang="fr-FR" dirty="0"/>
          </a:p>
          <a:p>
            <a:r>
              <a:rPr lang="fr-FR" dirty="0"/>
              <a:t>- </a:t>
            </a:r>
            <a:r>
              <a:rPr lang="fr-FR" dirty="0" err="1"/>
              <a:t>Polishing</a:t>
            </a:r>
            <a:r>
              <a:rPr lang="fr-FR" dirty="0"/>
              <a:t> to </a:t>
            </a:r>
            <a:r>
              <a:rPr lang="fr-FR" dirty="0" err="1"/>
              <a:t>miror</a:t>
            </a:r>
            <a:r>
              <a:rPr lang="fr-FR" dirty="0"/>
              <a:t> finish</a:t>
            </a:r>
          </a:p>
          <a:p>
            <a:r>
              <a:rPr lang="fr-FR" dirty="0"/>
              <a:t>- full </a:t>
            </a:r>
            <a:r>
              <a:rPr lang="fr-FR" dirty="0" err="1"/>
              <a:t>overview</a:t>
            </a:r>
            <a:r>
              <a:rPr lang="fr-FR" dirty="0"/>
              <a:t> of </a:t>
            </a:r>
            <a:r>
              <a:rPr lang="fr-FR" dirty="0" err="1"/>
              <a:t>sample</a:t>
            </a:r>
            <a:r>
              <a:rPr lang="fr-FR" dirty="0"/>
              <a:t> surface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mosaic</a:t>
            </a:r>
            <a:r>
              <a:rPr lang="fr-FR" dirty="0"/>
              <a:t> of </a:t>
            </a:r>
            <a:r>
              <a:rPr lang="fr-FR" dirty="0" err="1"/>
              <a:t>micrographs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optical</a:t>
            </a:r>
            <a:r>
              <a:rPr lang="fr-FR" dirty="0"/>
              <a:t> microscope</a:t>
            </a:r>
          </a:p>
          <a:p>
            <a:r>
              <a:rPr lang="fr-FR" dirty="0"/>
              <a:t>-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etching</a:t>
            </a:r>
            <a:r>
              <a:rPr lang="fr-FR" dirty="0"/>
              <a:t> compounds to </a:t>
            </a:r>
            <a:r>
              <a:rPr lang="fr-FR" dirty="0" err="1"/>
              <a:t>identify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of </a:t>
            </a:r>
            <a:r>
              <a:rPr lang="fr-FR" dirty="0" err="1"/>
              <a:t>sample</a:t>
            </a:r>
            <a:r>
              <a:rPr lang="fr-FR" dirty="0"/>
              <a:t> microstructure</a:t>
            </a:r>
          </a:p>
          <a:p>
            <a:r>
              <a:rPr lang="en-GB" dirty="0"/>
              <a:t>- study complimented by SEM-EDX analysis of slag inclusions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76DC-262C-43B5-B2BB-E586C0A3B8C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32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8AE1-67A8-BEA5-D38A-2C388A2C7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227B1-BFE1-58C9-D452-852ADBEB8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B6106-EDB7-623C-9585-4E829CB8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0F90-3B46-078C-7AE0-F86F4988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62E04-9722-C774-9E67-3DC459B3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72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912CB-B7B5-7634-3978-FAE5EC80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5570B-C52D-7C78-31C8-BD972D28B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D52E2-A9B8-0E78-62A4-76DA1562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B8C05-DED5-651D-AFA5-902208B8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40FCA-AF99-14AF-3F6E-78CBFB94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73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D929FD-C25D-9C8E-FD1F-DBE11F3DB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47992-9916-8C3E-22C9-F2EF4F19F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EEE36-BA9D-87A9-B843-BC48C89E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53C0F-2EEE-ADE5-113B-7AA98B35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84E35-8A50-4984-55FF-9FB98ECC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92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FBBC-D66A-011F-2268-69492233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6856F-FF54-189C-E6D6-E066F3A1F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DE5F1-3ED9-A66B-A1AE-767B9B39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D28C2-43C1-917B-589A-CC925A98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A8BF-F724-D538-9C2B-41099907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70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5FFA-8A23-4E4B-F7E6-82F6082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9D93C-8016-2B7F-811A-709DDC6EB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8181D-4404-296E-6D5C-10CD865F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269CB-27A9-EECA-47D5-6B300144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4CDF5-EDDF-9C13-2C66-7FDD7E81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77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FF216-C880-47DF-89D8-A17AC7D3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D8E70-97B7-D2C6-1A8C-792C96C98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E9071-4CD4-DA37-3F8A-EBC4631C2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E4BA6-65AF-3499-542F-66FA076CB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38E6-A2F9-D289-FA15-FF6F6EF8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D48B1-9B8D-162F-7976-C8EE30F8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88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5583-B1A5-783A-9253-33FDA3C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8BEE-6F16-39A2-4537-CF6247326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2DFA8-30F2-4DC7-50CF-BD9E32E7F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9BE07-FCB1-1DF9-DDF0-6B59A3CE5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C938FC-A5A2-9340-6D4B-AD5094DD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68DE85-885C-3409-42ED-4D5C6CB04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F4829-B00F-5446-FF1F-D047C573C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AD228F-8187-0F23-6132-8B8D0932E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17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831B-C76D-CB02-0741-2C24F5A2A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34109F-E060-8743-A4A5-1ACCDA25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07B77-D5A0-EFB1-795A-BC07A5A9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D433-B42C-B276-DDBC-66DA0EE6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02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D710-2DFF-72BC-0D07-654EFB08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EDE20-B904-0369-D722-D4AB35DD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548B-6CE8-E317-3A2F-775A9457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88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CD0A-E62E-7CF9-EDBC-51D2C93A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9A08-B783-B593-D984-FF052FE25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5C8E8-3980-9019-5C2B-1E672B60E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478F5-1AF4-46EF-B64B-43EE28B4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CF618-7649-B76F-6B47-D5078304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9653F-E79E-8224-AD99-C059CCE0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1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822C-90A9-610A-41F9-F8302496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E1527-6121-1E6E-7550-D8DCAEA13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9517A-532F-C16C-B7EC-576C986C5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6F953-B159-73DD-3843-87E251C2C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05C47-DE8B-F2F9-5F9C-3343C69C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92055-67CC-2852-8D4D-44EC0CD9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53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A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86841-90E8-F2E1-827D-9A98A484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5590D-81A1-7801-B500-DB5BA4970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E0A60-80C7-2F8A-F278-A4FB35FF3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A7A32-F8B6-4532-AC66-645638AE3BA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FAE9A-6289-ED12-FE4E-E43127CF8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F194-477A-33D5-32DF-B18ACC599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9EBA-CAE7-4DDF-A9F8-32A4C74437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45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434296-D5A2-7F22-0858-A4D03252C91D}"/>
              </a:ext>
            </a:extLst>
          </p:cNvPr>
          <p:cNvGrpSpPr/>
          <p:nvPr/>
        </p:nvGrpSpPr>
        <p:grpSpPr>
          <a:xfrm>
            <a:off x="33494" y="3014160"/>
            <a:ext cx="12034729" cy="2516565"/>
            <a:chOff x="0" y="1868256"/>
            <a:chExt cx="12108130" cy="25319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74B809-E0E7-77A0-02CE-27E9C9C3C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0" t="4444" r="4344" b="57778"/>
            <a:stretch/>
          </p:blipFill>
          <p:spPr>
            <a:xfrm>
              <a:off x="0" y="1954288"/>
              <a:ext cx="5790989" cy="2445882"/>
            </a:xfrm>
            <a:prstGeom prst="plaque">
              <a:avLst>
                <a:gd name="adj" fmla="val 18137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F9C137-B2D5-F92A-0796-8342FB768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" t="72777" r="14889" b="556"/>
            <a:stretch/>
          </p:blipFill>
          <p:spPr>
            <a:xfrm rot="10361564" flipH="1">
              <a:off x="5723657" y="1868256"/>
              <a:ext cx="6384473" cy="1726505"/>
            </a:xfrm>
            <a:prstGeom prst="plaque">
              <a:avLst>
                <a:gd name="adj" fmla="val 21354"/>
              </a:avLst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D7F55E-A191-CFC8-350D-DC0B86A53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392" y="411745"/>
            <a:ext cx="9144000" cy="1025507"/>
          </a:xfrm>
        </p:spPr>
        <p:txBody>
          <a:bodyPr>
            <a:noAutofit/>
          </a:bodyPr>
          <a:lstStyle/>
          <a:p>
            <a:pPr algn="l"/>
            <a:r>
              <a:rPr lang="fr-FR" sz="7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Acies</a:t>
            </a:r>
            <a:r>
              <a:rPr lang="fr-FR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Ferri</a:t>
            </a:r>
            <a:endParaRPr lang="en-GB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B5603-D091-D641-029A-5FB756F33638}"/>
              </a:ext>
            </a:extLst>
          </p:cNvPr>
          <p:cNvGrpSpPr/>
          <p:nvPr/>
        </p:nvGrpSpPr>
        <p:grpSpPr>
          <a:xfrm>
            <a:off x="8692006" y="5990804"/>
            <a:ext cx="3351639" cy="653194"/>
            <a:chOff x="8447969" y="2252578"/>
            <a:chExt cx="3351639" cy="653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7DA78C-4E4E-A789-D04F-D81E86D0B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969" y="2252578"/>
              <a:ext cx="894738" cy="6531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D99FBF-52ED-5F69-E1F0-FEAE43C69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1216" y="2252579"/>
              <a:ext cx="2228392" cy="65319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67E224-BBB7-1DC4-4679-580E5A118213}"/>
              </a:ext>
            </a:extLst>
          </p:cNvPr>
          <p:cNvGrpSpPr/>
          <p:nvPr/>
        </p:nvGrpSpPr>
        <p:grpSpPr>
          <a:xfrm>
            <a:off x="5639090" y="5990804"/>
            <a:ext cx="2606208" cy="653195"/>
            <a:chOff x="9193400" y="923038"/>
            <a:chExt cx="2606208" cy="6531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CF51E6-854F-7413-3494-C194F4FBB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522" y="923040"/>
              <a:ext cx="807086" cy="6531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3390EE-C870-A898-0FB2-0B2DC090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400" y="923038"/>
              <a:ext cx="1493011" cy="653193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8FC2174-5E96-561F-14D9-818343485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392" y="1437253"/>
            <a:ext cx="9144000" cy="875740"/>
          </a:xfrm>
        </p:spPr>
        <p:txBody>
          <a:bodyPr>
            <a:noAutofit/>
          </a:bodyPr>
          <a:lstStyle/>
          <a:p>
            <a:pPr algn="l"/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Archaeometallurgical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Merovingian</a:t>
            </a:r>
            <a:b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seaxes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swords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12CEF-94B3-E6B3-A03A-24EFE58F889E}"/>
              </a:ext>
            </a:extLst>
          </p:cNvPr>
          <p:cNvSpPr txBox="1"/>
          <p:nvPr/>
        </p:nvSpPr>
        <p:spPr>
          <a:xfrm>
            <a:off x="392392" y="2465096"/>
            <a:ext cx="610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Tobias Heal, Thomas Fischbach, Alexandre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Disser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4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52526"/>
            <a:ext cx="77924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Etching: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Oberhoffer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Metallographic study: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Microscopy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elements in slag inclusions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SEM-EDX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90DB4-B66A-35D6-A773-9C50CA74AF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28" y="1294928"/>
            <a:ext cx="3305175" cy="44069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993840" y="107813"/>
            <a:ext cx="4035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Method: analysis</a:t>
            </a:r>
          </a:p>
        </p:txBody>
      </p:sp>
    </p:spTree>
    <p:extLst>
      <p:ext uri="{BB962C8B-B14F-4D97-AF65-F5344CB8AC3E}">
        <p14:creationId xmlns:p14="http://schemas.microsoft.com/office/powerpoint/2010/main" val="13382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-272716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766215" y="107813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eax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E0FDE-3085-20DC-7BCA-A467A1FC30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69524"/>
            <a:ext cx="10058400" cy="1817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6AD69-760A-FBC3-D3F8-4ADE5927B9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07985"/>
            <a:ext cx="10058400" cy="1861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738755"/>
            <a:ext cx="7792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6CA6D74B-2E8B-3896-66EC-7A02A61150AD}"/>
              </a:ext>
            </a:extLst>
          </p:cNvPr>
          <p:cNvSpPr txBox="1"/>
          <p:nvPr/>
        </p:nvSpPr>
        <p:spPr>
          <a:xfrm>
            <a:off x="1" y="124815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types of Seax construction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63848E16-A9DC-460B-4AC4-2DC1C28EAB88}"/>
              </a:ext>
            </a:extLst>
          </p:cNvPr>
          <p:cNvSpPr txBox="1"/>
          <p:nvPr/>
        </p:nvSpPr>
        <p:spPr>
          <a:xfrm>
            <a:off x="-1" y="368661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 seaxes</a:t>
            </a:r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2312F812-4797-D21B-DB6A-B78772ADA8AA}"/>
              </a:ext>
            </a:extLst>
          </p:cNvPr>
          <p:cNvSpPr txBox="1"/>
          <p:nvPr/>
        </p:nvSpPr>
        <p:spPr>
          <a:xfrm>
            <a:off x="-1" y="628183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Non-welded seaxes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9A542E-4AD8-6011-E0A6-2F29D536F584}"/>
              </a:ext>
            </a:extLst>
          </p:cNvPr>
          <p:cNvSpPr/>
          <p:nvPr/>
        </p:nvSpPr>
        <p:spPr>
          <a:xfrm>
            <a:off x="7863986" y="1933630"/>
            <a:ext cx="32612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ORM22-SP31-M7 (Oberschaeffolsheim)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3E9A8E-6CB5-B657-8180-8113BC0F6E3A}"/>
              </a:ext>
            </a:extLst>
          </p:cNvPr>
          <p:cNvSpPr/>
          <p:nvPr/>
        </p:nvSpPr>
        <p:spPr>
          <a:xfrm>
            <a:off x="1066800" y="4379364"/>
            <a:ext cx="33589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ORM22-SP240-M3 (Oberschaeffolsheim)</a:t>
            </a:r>
          </a:p>
        </p:txBody>
      </p:sp>
    </p:spTree>
    <p:extLst>
      <p:ext uri="{BB962C8B-B14F-4D97-AF65-F5344CB8AC3E}">
        <p14:creationId xmlns:p14="http://schemas.microsoft.com/office/powerpoint/2010/main" val="215781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09216" y="1234229"/>
            <a:ext cx="6684413" cy="484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609216" y="1234229"/>
          <a:ext cx="6684413" cy="4848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B1987F1E-422F-4F99-4305-6991C9A54703}"/>
              </a:ext>
            </a:extLst>
          </p:cNvPr>
          <p:cNvSpPr/>
          <p:nvPr/>
        </p:nvSpPr>
        <p:spPr>
          <a:xfrm>
            <a:off x="-272716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60225-D979-37E4-D6C9-0DFADBCAFBBA}"/>
              </a:ext>
            </a:extLst>
          </p:cNvPr>
          <p:cNvSpPr txBox="1"/>
          <p:nvPr/>
        </p:nvSpPr>
        <p:spPr>
          <a:xfrm>
            <a:off x="1766215" y="107813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eax construction</a:t>
            </a:r>
          </a:p>
        </p:txBody>
      </p:sp>
    </p:spTree>
    <p:extLst>
      <p:ext uri="{BB962C8B-B14F-4D97-AF65-F5344CB8AC3E}">
        <p14:creationId xmlns:p14="http://schemas.microsoft.com/office/powerpoint/2010/main" val="77211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3106325" y="107813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Non-welded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04484A-6765-E48C-2DE0-C121DBBFD6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82075"/>
            <a:ext cx="10058400" cy="1987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C5D0AB-5494-0468-266D-7E6A498CCC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06570"/>
            <a:ext cx="10058400" cy="1861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738755"/>
            <a:ext cx="7792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6CA6D74B-2E8B-3896-66EC-7A02A61150AD}"/>
              </a:ext>
            </a:extLst>
          </p:cNvPr>
          <p:cNvSpPr txBox="1"/>
          <p:nvPr/>
        </p:nvSpPr>
        <p:spPr>
          <a:xfrm>
            <a:off x="1" y="124815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types of non-welded seax construction</a:t>
            </a: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63848E16-A9DC-460B-4AC4-2DC1C28EAB88}"/>
              </a:ext>
            </a:extLst>
          </p:cNvPr>
          <p:cNvSpPr txBox="1"/>
          <p:nvPr/>
        </p:nvSpPr>
        <p:spPr>
          <a:xfrm>
            <a:off x="-1" y="368661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forged</a:t>
            </a:r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2312F812-4797-D21B-DB6A-B78772ADA8AA}"/>
              </a:ext>
            </a:extLst>
          </p:cNvPr>
          <p:cNvSpPr txBox="1"/>
          <p:nvPr/>
        </p:nvSpPr>
        <p:spPr>
          <a:xfrm>
            <a:off x="-1" y="628183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Folding/piling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246776-B93E-3D31-8B18-6FC4E56180F0}"/>
              </a:ext>
            </a:extLst>
          </p:cNvPr>
          <p:cNvSpPr/>
          <p:nvPr/>
        </p:nvSpPr>
        <p:spPr>
          <a:xfrm>
            <a:off x="1066800" y="1844651"/>
            <a:ext cx="33589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ORM22-SP240-M3 (Oberschaeffolsheim)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92B5D-9A67-0D9D-0756-3EE70293F4F1}"/>
              </a:ext>
            </a:extLst>
          </p:cNvPr>
          <p:cNvSpPr/>
          <p:nvPr/>
        </p:nvSpPr>
        <p:spPr>
          <a:xfrm>
            <a:off x="9218908" y="4217349"/>
            <a:ext cx="19062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ICV22-27-M2 (Illfurth)</a:t>
            </a:r>
          </a:p>
        </p:txBody>
      </p:sp>
    </p:spTree>
    <p:extLst>
      <p:ext uri="{BB962C8B-B14F-4D97-AF65-F5344CB8AC3E}">
        <p14:creationId xmlns:p14="http://schemas.microsoft.com/office/powerpoint/2010/main" val="217374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3106325" y="107813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Non-welded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738755"/>
            <a:ext cx="7792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B79AA-B650-0A13-4487-854975D5FCB3}"/>
              </a:ext>
            </a:extLst>
          </p:cNvPr>
          <p:cNvSpPr/>
          <p:nvPr/>
        </p:nvSpPr>
        <p:spPr>
          <a:xfrm>
            <a:off x="2609216" y="1234229"/>
            <a:ext cx="6684413" cy="484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39722B9-579E-8D85-5E06-CAB236E12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550229"/>
              </p:ext>
            </p:extLst>
          </p:nvPr>
        </p:nvGraphicFramePr>
        <p:xfrm>
          <a:off x="2609216" y="1250557"/>
          <a:ext cx="6684413" cy="4848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4358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2602661" y="107813"/>
            <a:ext cx="342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Welded: spine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738755"/>
            <a:ext cx="7792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6CA6D74B-2E8B-3896-66EC-7A02A61150AD}"/>
              </a:ext>
            </a:extLst>
          </p:cNvPr>
          <p:cNvSpPr txBox="1"/>
          <p:nvPr/>
        </p:nvSpPr>
        <p:spPr>
          <a:xfrm>
            <a:off x="1" y="3837048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forged</a:t>
            </a:r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2312F812-4797-D21B-DB6A-B78772ADA8AA}"/>
              </a:ext>
            </a:extLst>
          </p:cNvPr>
          <p:cNvSpPr txBox="1"/>
          <p:nvPr/>
        </p:nvSpPr>
        <p:spPr>
          <a:xfrm>
            <a:off x="-1" y="6115771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Folding/piling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1C0D5-6A4E-244C-9AA1-F7D433DCCF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88475"/>
            <a:ext cx="10058400" cy="1640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941AB-80F4-F76F-DF85-7F116BF544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2608"/>
            <a:ext cx="10058400" cy="2627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FBB76A-9FD8-BFBC-5DC9-6046574A2E93}"/>
              </a:ext>
            </a:extLst>
          </p:cNvPr>
          <p:cNvSpPr/>
          <p:nvPr/>
        </p:nvSpPr>
        <p:spPr>
          <a:xfrm>
            <a:off x="2105025" y="5644074"/>
            <a:ext cx="33589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ORM22-SP127-M3 (Oberschaeffolsheim)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9360B0-E2C5-B6FD-ACEB-189632662D43}"/>
              </a:ext>
            </a:extLst>
          </p:cNvPr>
          <p:cNvSpPr/>
          <p:nvPr/>
        </p:nvSpPr>
        <p:spPr>
          <a:xfrm>
            <a:off x="7739016" y="1277364"/>
            <a:ext cx="33861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KKB-COS2.1-MFE-0064-0001 (Kolbsheim)</a:t>
            </a:r>
          </a:p>
        </p:txBody>
      </p:sp>
    </p:spTree>
    <p:extLst>
      <p:ext uri="{BB962C8B-B14F-4D97-AF65-F5344CB8AC3E}">
        <p14:creationId xmlns:p14="http://schemas.microsoft.com/office/powerpoint/2010/main" val="355875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09216" y="1234229"/>
            <a:ext cx="6684413" cy="484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2609216" y="1234229"/>
          <a:ext cx="6684413" cy="4848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88CEBB91-77BF-2F68-8FC4-8B58ADE49509}"/>
              </a:ext>
            </a:extLst>
          </p:cNvPr>
          <p:cNvSpPr/>
          <p:nvPr/>
        </p:nvSpPr>
        <p:spPr>
          <a:xfrm>
            <a:off x="-272716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2A045-C993-D401-1FC5-05F87B205CE2}"/>
              </a:ext>
            </a:extLst>
          </p:cNvPr>
          <p:cNvSpPr txBox="1"/>
          <p:nvPr/>
        </p:nvSpPr>
        <p:spPr>
          <a:xfrm>
            <a:off x="129192" y="107813"/>
            <a:ext cx="5851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Welded: edge and spine</a:t>
            </a:r>
          </a:p>
        </p:txBody>
      </p:sp>
    </p:spTree>
    <p:extLst>
      <p:ext uri="{BB962C8B-B14F-4D97-AF65-F5344CB8AC3E}">
        <p14:creationId xmlns:p14="http://schemas.microsoft.com/office/powerpoint/2010/main" val="205103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738755"/>
            <a:ext cx="7792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50A181-4D5C-9C6E-813C-8413D675A2FB}"/>
              </a:ext>
            </a:extLst>
          </p:cNvPr>
          <p:cNvSpPr txBox="1"/>
          <p:nvPr/>
        </p:nvSpPr>
        <p:spPr>
          <a:xfrm>
            <a:off x="390525" y="1459670"/>
            <a:ext cx="68632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Consistently well executed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oxydation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cracks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inclusions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weld: visible in some seaxes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22E97-7CE3-A8E7-CBE7-23B2DE3880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15" y="3565312"/>
            <a:ext cx="3636026" cy="3033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BB73E-9F52-D4AA-DECA-7927752D88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15" y="258901"/>
            <a:ext cx="3639036" cy="30337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B18F6B-0630-CA58-085E-365B3D7B84C9}"/>
              </a:ext>
            </a:extLst>
          </p:cNvPr>
          <p:cNvSpPr/>
          <p:nvPr/>
        </p:nvSpPr>
        <p:spPr>
          <a:xfrm>
            <a:off x="8116471" y="6275934"/>
            <a:ext cx="16385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ORM22-SP57-M10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CB363C-F67F-63B4-B6FE-D1749751031A}"/>
              </a:ext>
            </a:extLst>
          </p:cNvPr>
          <p:cNvSpPr/>
          <p:nvPr/>
        </p:nvSpPr>
        <p:spPr>
          <a:xfrm>
            <a:off x="9836056" y="2726205"/>
            <a:ext cx="15408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ORM22-SP77-M1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-272716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29192" y="107813"/>
            <a:ext cx="5851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Welded: edge and spine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4" y="4803679"/>
            <a:ext cx="6692308" cy="16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294928"/>
            <a:ext cx="8805948" cy="258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4386679"/>
            <a:ext cx="8805948" cy="16759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94354" y="1294927"/>
            <a:ext cx="33589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ORM22-SP271-M6 (Oberschaeffolsheim)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0654" y="4386679"/>
            <a:ext cx="32612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ORM22-SP20-M1 (Oberschaeffolsheim)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77318" y="107813"/>
            <a:ext cx="5851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Welded: edge and spine</a:t>
            </a:r>
          </a:p>
        </p:txBody>
      </p:sp>
    </p:spTree>
    <p:extLst>
      <p:ext uri="{BB962C8B-B14F-4D97-AF65-F5344CB8AC3E}">
        <p14:creationId xmlns:p14="http://schemas.microsoft.com/office/powerpoint/2010/main" val="398959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294928"/>
            <a:ext cx="8805948" cy="258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4386679"/>
            <a:ext cx="8805948" cy="16759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94354" y="1294927"/>
            <a:ext cx="33589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ORM22-SP271-M6 (Oberschaeffolsheim)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0654" y="4386679"/>
            <a:ext cx="32612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ORM22-SP20-M1 (Oberschaeffolsheim)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77318" y="107813"/>
            <a:ext cx="5851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Welded: edge and spine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0850" y="2406034"/>
            <a:ext cx="399998" cy="333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29" y="1325600"/>
            <a:ext cx="5677040" cy="47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4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39324"/>
            <a:ext cx="76283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Merovingian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swords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seaxes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funerary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contexts</a:t>
            </a: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studies focus on typology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studies focus on</a:t>
            </a:r>
            <a:b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weapons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282860" y="107813"/>
            <a:ext cx="5746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Typology and metallurgy</a:t>
            </a:r>
          </a:p>
        </p:txBody>
      </p:sp>
      <p:pic>
        <p:nvPicPr>
          <p:cNvPr id="10" name="Picture 9" descr="A skeleton in the ground&#10;&#10;Description automatically generated">
            <a:extLst>
              <a:ext uri="{FF2B5EF4-FFF2-40B4-BE49-F238E27FC236}">
                <a16:creationId xmlns:a16="http://schemas.microsoft.com/office/drawing/2014/main" id="{B32BBCAA-69E5-C54D-6500-53D891910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6446" r="8322" b="2515"/>
          <a:stretch/>
        </p:blipFill>
        <p:spPr>
          <a:xfrm>
            <a:off x="6567948" y="1439324"/>
            <a:ext cx="5428834" cy="47223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4379DA-52CB-43C3-0CFB-0578935BCB71}"/>
              </a:ext>
            </a:extLst>
          </p:cNvPr>
          <p:cNvSpPr/>
          <p:nvPr/>
        </p:nvSpPr>
        <p:spPr>
          <a:xfrm>
            <a:off x="6567948" y="5882654"/>
            <a:ext cx="45429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 Burial at </a:t>
            </a:r>
            <a:r>
              <a:rPr lang="en-GB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Kembs</a:t>
            </a:r>
            <a:r>
              <a:rPr lang="en-GB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(Haut-Rhin) ©ANTEA - </a:t>
            </a:r>
            <a:r>
              <a:rPr lang="en-GB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Archéologie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53829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294928"/>
            <a:ext cx="8805948" cy="258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4386679"/>
            <a:ext cx="8805948" cy="16759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94354" y="1294927"/>
            <a:ext cx="33589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ORM22-SP271-M6 (Oberschaeffolsheim)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0654" y="4386679"/>
            <a:ext cx="32612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ORM22-SP20-M1 (Oberschaeffolsheim)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77318" y="107813"/>
            <a:ext cx="5851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Welded: edge and spine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30245" y="4725561"/>
            <a:ext cx="708256" cy="386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136148-93ED-2F3D-62FE-C3BA2EC42380}"/>
              </a:ext>
            </a:extLst>
          </p:cNvPr>
          <p:cNvGrpSpPr/>
          <p:nvPr/>
        </p:nvGrpSpPr>
        <p:grpSpPr>
          <a:xfrm>
            <a:off x="1644438" y="1293366"/>
            <a:ext cx="4737138" cy="2583412"/>
            <a:chOff x="3614559" y="1221635"/>
            <a:chExt cx="4868669" cy="2655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27" b="2516"/>
            <a:stretch/>
          </p:blipFill>
          <p:spPr>
            <a:xfrm flipV="1">
              <a:off x="3614559" y="1221635"/>
              <a:ext cx="4868669" cy="26551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4582F0-43D3-57B8-93C1-D4750E189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54" t="91350" r="2647" b="3867"/>
            <a:stretch/>
          </p:blipFill>
          <p:spPr>
            <a:xfrm>
              <a:off x="7957238" y="1277781"/>
              <a:ext cx="394334" cy="194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10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294928"/>
            <a:ext cx="8805948" cy="258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4386679"/>
            <a:ext cx="8805948" cy="16759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94354" y="1294927"/>
            <a:ext cx="33589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ORM22-SP271-M6 (Oberschaeffolsheim)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0654" y="4386679"/>
            <a:ext cx="32612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ORM22-SP20-M1 (Oberschaeffolsheim)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77318" y="107813"/>
            <a:ext cx="5851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Welded: edge and spine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96" y="1285368"/>
            <a:ext cx="5725257" cy="47772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94984" y="2242794"/>
            <a:ext cx="399998" cy="333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946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-88460" y="107813"/>
            <a:ext cx="6117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and typology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EB466A-E90B-6877-6650-7A7355AF5EE8}"/>
              </a:ext>
            </a:extLst>
          </p:cNvPr>
          <p:cNvSpPr/>
          <p:nvPr/>
        </p:nvSpPr>
        <p:spPr>
          <a:xfrm>
            <a:off x="2753793" y="1164144"/>
            <a:ext cx="6684413" cy="4848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0BAEC-ED35-9E9A-6360-6653E872F4A9}"/>
              </a:ext>
            </a:extLst>
          </p:cNvPr>
          <p:cNvSpPr txBox="1"/>
          <p:nvPr/>
        </p:nvSpPr>
        <p:spPr>
          <a:xfrm>
            <a:off x="0" y="609626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fr-FR" sz="2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</a:t>
            </a:r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2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</a:t>
            </a:r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heavier</a:t>
            </a:r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seaxes</a:t>
            </a:r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trend </a:t>
            </a:r>
            <a:r>
              <a:rPr lang="fr-FR" sz="2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</a:t>
            </a:r>
            <a:endParaRPr lang="fr-FR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A0377F4-704D-16C8-B34E-6CE8E04CA9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511147"/>
              </p:ext>
            </p:extLst>
          </p:nvPr>
        </p:nvGraphicFramePr>
        <p:xfrm>
          <a:off x="2753793" y="1164143"/>
          <a:ext cx="6684413" cy="4848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1787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D50A181-4D5C-9C6E-813C-8413D675A2FB}"/>
              </a:ext>
            </a:extLst>
          </p:cNvPr>
          <p:cNvSpPr txBox="1"/>
          <p:nvPr/>
        </p:nvSpPr>
        <p:spPr>
          <a:xfrm>
            <a:off x="292100" y="3763233"/>
            <a:ext cx="7191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swords pattern welded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Absent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Seaxes</a:t>
            </a:r>
            <a:endParaRPr lang="fr-FR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149"/>
            <a:ext cx="12192000" cy="2707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65811" r="90216" b="17306"/>
          <a:stretch/>
        </p:blipFill>
        <p:spPr>
          <a:xfrm>
            <a:off x="292100" y="2925505"/>
            <a:ext cx="889000" cy="5207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4133849" y="107813"/>
            <a:ext cx="1895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DD0A2-21A8-CEDF-80D4-49156B1D5C71}"/>
              </a:ext>
            </a:extLst>
          </p:cNvPr>
          <p:cNvSpPr txBox="1"/>
          <p:nvPr/>
        </p:nvSpPr>
        <p:spPr>
          <a:xfrm>
            <a:off x="5743075" y="3763232"/>
            <a:ext cx="69462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welds: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executed but reason unclear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F6CE-6ACD-BEC3-F627-2F412FDE2752}"/>
              </a:ext>
            </a:extLst>
          </p:cNvPr>
          <p:cNvGrpSpPr/>
          <p:nvPr/>
        </p:nvGrpSpPr>
        <p:grpSpPr>
          <a:xfrm>
            <a:off x="511489" y="5121455"/>
            <a:ext cx="11167516" cy="1568587"/>
            <a:chOff x="511489" y="5121455"/>
            <a:chExt cx="11167516" cy="15685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9A4033-E0D5-B8CF-4CEC-24C04789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90" b="23327"/>
            <a:stretch/>
          </p:blipFill>
          <p:spPr>
            <a:xfrm>
              <a:off x="511489" y="5233216"/>
              <a:ext cx="11167516" cy="1195744"/>
            </a:xfrm>
            <a:prstGeom prst="rect">
              <a:avLst/>
            </a:prstGeom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A71389B-D503-1D37-B649-CA1E90731EC1}"/>
                </a:ext>
              </a:extLst>
            </p:cNvPr>
            <p:cNvSpPr/>
            <p:nvPr/>
          </p:nvSpPr>
          <p:spPr>
            <a:xfrm rot="10800000">
              <a:off x="2899640" y="5121455"/>
              <a:ext cx="3119120" cy="690880"/>
            </a:xfrm>
            <a:prstGeom prst="arc">
              <a:avLst>
                <a:gd name="adj1" fmla="val 16200000"/>
                <a:gd name="adj2" fmla="val 21351707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283AF20-ADA7-E529-6E1E-077D5809B96E}"/>
                </a:ext>
              </a:extLst>
            </p:cNvPr>
            <p:cNvSpPr/>
            <p:nvPr/>
          </p:nvSpPr>
          <p:spPr>
            <a:xfrm rot="10800000" flipV="1">
              <a:off x="2741731" y="5999162"/>
              <a:ext cx="3119120" cy="690880"/>
            </a:xfrm>
            <a:prstGeom prst="arc">
              <a:avLst>
                <a:gd name="adj1" fmla="val 16200000"/>
                <a:gd name="adj2" fmla="val 20795935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E03651D-9279-8B3F-8988-B572440F5D76}"/>
                </a:ext>
              </a:extLst>
            </p:cNvPr>
            <p:cNvSpPr/>
            <p:nvPr/>
          </p:nvSpPr>
          <p:spPr>
            <a:xfrm rot="10800000" flipV="1">
              <a:off x="8328252" y="5792672"/>
              <a:ext cx="3119120" cy="690880"/>
            </a:xfrm>
            <a:prstGeom prst="arc">
              <a:avLst>
                <a:gd name="adj1" fmla="val 19490524"/>
                <a:gd name="adj2" fmla="val 54156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7961DCA-6D84-DBB0-169D-9D2DAD725BCC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9419946" y="5715000"/>
              <a:ext cx="1187094" cy="93583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6031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7F0294-6687-89D2-7DC9-DB7C9F7EE8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149"/>
            <a:ext cx="12192000" cy="2707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" b="12777"/>
          <a:stretch/>
        </p:blipFill>
        <p:spPr>
          <a:xfrm>
            <a:off x="-25400" y="895729"/>
            <a:ext cx="12217400" cy="2690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76" y="3452523"/>
            <a:ext cx="5608124" cy="3041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8628" y="1447388"/>
            <a:ext cx="2627086" cy="14247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4133849" y="107813"/>
            <a:ext cx="1895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683B4-0BC6-8852-32D2-9EBE6E06631D}"/>
              </a:ext>
            </a:extLst>
          </p:cNvPr>
          <p:cNvSpPr txBox="1"/>
          <p:nvPr/>
        </p:nvSpPr>
        <p:spPr>
          <a:xfrm>
            <a:off x="292203" y="3763233"/>
            <a:ext cx="64674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SEM-EDX clearly distinguishes lamellae of pattern welding</a:t>
            </a:r>
          </a:p>
          <a:p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Unexpected but</a:t>
            </a:r>
            <a:b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result</a:t>
            </a:r>
            <a:endParaRPr lang="fr-FR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36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3" y="2126741"/>
            <a:ext cx="5064169" cy="38365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3620888" y="107813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0A181-4D5C-9C6E-813C-8413D675A2FB}"/>
              </a:ext>
            </a:extLst>
          </p:cNvPr>
          <p:cNvSpPr txBox="1"/>
          <p:nvPr/>
        </p:nvSpPr>
        <p:spPr>
          <a:xfrm>
            <a:off x="390525" y="1459670"/>
            <a:ext cx="686325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methods of construction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welded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clear link between construction</a:t>
            </a:r>
            <a:b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typology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dichotomy between spine</a:t>
            </a:r>
            <a:b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working 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studied swords pattern welded</a:t>
            </a:r>
          </a:p>
        </p:txBody>
      </p:sp>
    </p:spTree>
    <p:extLst>
      <p:ext uri="{BB962C8B-B14F-4D97-AF65-F5344CB8AC3E}">
        <p14:creationId xmlns:p14="http://schemas.microsoft.com/office/powerpoint/2010/main" val="3523777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3" y="2126741"/>
            <a:ext cx="5064169" cy="38365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2992511" y="107813"/>
            <a:ext cx="3036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0A181-4D5C-9C6E-813C-8413D675A2FB}"/>
              </a:ext>
            </a:extLst>
          </p:cNvPr>
          <p:cNvSpPr txBox="1"/>
          <p:nvPr/>
        </p:nvSpPr>
        <p:spPr>
          <a:xfrm>
            <a:off x="390525" y="1459670"/>
            <a:ext cx="686325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understanding of weapon creation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trace element analysis to  establish networks of production</a:t>
            </a:r>
            <a:b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exchange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sources in a single site?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source at different sites?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other regions</a:t>
            </a:r>
          </a:p>
        </p:txBody>
      </p:sp>
    </p:spTree>
    <p:extLst>
      <p:ext uri="{BB962C8B-B14F-4D97-AF65-F5344CB8AC3E}">
        <p14:creationId xmlns:p14="http://schemas.microsoft.com/office/powerpoint/2010/main" val="3724776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2">
            <a:extLst>
              <a:ext uri="{FF2B5EF4-FFF2-40B4-BE49-F238E27FC236}">
                <a16:creationId xmlns:a16="http://schemas.microsoft.com/office/drawing/2014/main" id="{211D1A22-7A52-A23C-7D7E-A146561605D9}"/>
              </a:ext>
            </a:extLst>
          </p:cNvPr>
          <p:cNvSpPr txBox="1"/>
          <p:nvPr/>
        </p:nvSpPr>
        <p:spPr>
          <a:xfrm>
            <a:off x="2900578" y="3467037"/>
            <a:ext cx="6393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r-FR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fr-FR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23A94E-F702-B7C4-E0F0-E78086F2258B}"/>
              </a:ext>
            </a:extLst>
          </p:cNvPr>
          <p:cNvGrpSpPr/>
          <p:nvPr/>
        </p:nvGrpSpPr>
        <p:grpSpPr>
          <a:xfrm rot="249807">
            <a:off x="33492" y="987588"/>
            <a:ext cx="12034729" cy="2516565"/>
            <a:chOff x="0" y="1868256"/>
            <a:chExt cx="12108130" cy="25319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D8F2A3-BF6F-9978-9415-C675A48B3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0" t="4444" r="4344" b="57778"/>
            <a:stretch/>
          </p:blipFill>
          <p:spPr>
            <a:xfrm>
              <a:off x="0" y="1954288"/>
              <a:ext cx="5790989" cy="2445882"/>
            </a:xfrm>
            <a:prstGeom prst="plaque">
              <a:avLst>
                <a:gd name="adj" fmla="val 18137"/>
              </a:avLst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C00AA4-080D-43FF-E000-532CADEA8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" t="72777" r="14889" b="556"/>
            <a:stretch/>
          </p:blipFill>
          <p:spPr>
            <a:xfrm rot="10361564" flipH="1">
              <a:off x="5723657" y="1868256"/>
              <a:ext cx="6384473" cy="1726505"/>
            </a:xfrm>
            <a:prstGeom prst="plaque">
              <a:avLst>
                <a:gd name="adj" fmla="val 21354"/>
              </a:avLst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5C0E6B-31A8-EED2-772D-BC733F261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6"/>
          <a:stretch/>
        </p:blipFill>
        <p:spPr>
          <a:xfrm>
            <a:off x="386451" y="4731021"/>
            <a:ext cx="11419097" cy="105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5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395921" y="107813"/>
            <a:ext cx="4632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seaxes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2" y="4439315"/>
            <a:ext cx="11942326" cy="70677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65992" y="4792702"/>
            <a:ext cx="8251774" cy="163"/>
            <a:chOff x="465992" y="5469895"/>
            <a:chExt cx="8251774" cy="16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65992" y="5469895"/>
              <a:ext cx="6639658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078108" y="5470058"/>
              <a:ext cx="6639658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09" y="2426133"/>
            <a:ext cx="6162469" cy="12628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52496"/>
            <a:ext cx="114686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edged blades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use often unclear: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Weapons?</a:t>
            </a:r>
          </a:p>
        </p:txBody>
      </p:sp>
    </p:spTree>
    <p:extLst>
      <p:ext uri="{BB962C8B-B14F-4D97-AF65-F5344CB8AC3E}">
        <p14:creationId xmlns:p14="http://schemas.microsoft.com/office/powerpoint/2010/main" val="228161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52496"/>
            <a:ext cx="114686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edged blades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use often unclear: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Weapons?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2" y="4439315"/>
            <a:ext cx="11942326" cy="70677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105650" y="5030827"/>
            <a:ext cx="4651533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65992" y="4792702"/>
            <a:ext cx="8251774" cy="163"/>
            <a:chOff x="465992" y="5469895"/>
            <a:chExt cx="8251774" cy="16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65992" y="5469895"/>
              <a:ext cx="6639658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78108" y="5470058"/>
              <a:ext cx="6639658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4" y="5353581"/>
            <a:ext cx="11193455" cy="12531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09" y="2426133"/>
            <a:ext cx="6162469" cy="126280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395921" y="107813"/>
            <a:ext cx="4632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seaxes</a:t>
            </a:r>
          </a:p>
        </p:txBody>
      </p:sp>
    </p:spTree>
    <p:extLst>
      <p:ext uri="{BB962C8B-B14F-4D97-AF65-F5344CB8AC3E}">
        <p14:creationId xmlns:p14="http://schemas.microsoft.com/office/powerpoint/2010/main" val="232550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3393263" y="107813"/>
            <a:ext cx="2635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Acies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Ferri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52496"/>
            <a:ext cx="114686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forge techniques?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with typology or social status?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sources of iron?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this reveal about the trade of iron?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this reveal about the centralisation of weapons?</a:t>
            </a:r>
          </a:p>
        </p:txBody>
      </p:sp>
    </p:spTree>
    <p:extLst>
      <p:ext uri="{BB962C8B-B14F-4D97-AF65-F5344CB8AC3E}">
        <p14:creationId xmlns:p14="http://schemas.microsoft.com/office/powerpoint/2010/main" val="3882032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3393263" y="107813"/>
            <a:ext cx="2635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Acies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Ferri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52496"/>
            <a:ext cx="114686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forge techniques?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with typology or social status?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sources of iron?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this reveal about the trade of iron?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this reveal about the centralisation of weapons?</a:t>
            </a:r>
          </a:p>
        </p:txBody>
      </p:sp>
    </p:spTree>
    <p:extLst>
      <p:ext uri="{BB962C8B-B14F-4D97-AF65-F5344CB8AC3E}">
        <p14:creationId xmlns:p14="http://schemas.microsoft.com/office/powerpoint/2010/main" val="232949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39324"/>
            <a:ext cx="762839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Bas-Rhin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Oberschaeffolsheim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Kolsbsheim</a:t>
            </a:r>
            <a:endParaRPr lang="fr-FR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Haut-Rhin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Kembs</a:t>
            </a: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Illfurth</a:t>
            </a: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025627" y="107813"/>
            <a:ext cx="5003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Alsace: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sites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7D25D-D251-83D3-44CA-66196D6584C3}"/>
              </a:ext>
            </a:extLst>
          </p:cNvPr>
          <p:cNvSpPr txBox="1"/>
          <p:nvPr/>
        </p:nvSpPr>
        <p:spPr>
          <a:xfrm>
            <a:off x="11344275" y="61346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E6B09-FDB0-55BA-85AB-8113DC1A7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23" y="165100"/>
            <a:ext cx="3977859" cy="65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3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793465" y="107813"/>
            <a:ext cx="4235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Method: sampling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738755"/>
            <a:ext cx="7792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6116" y="4890813"/>
            <a:ext cx="10939768" cy="1675705"/>
            <a:chOff x="626116" y="2984493"/>
            <a:chExt cx="10939768" cy="16757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116" y="2984493"/>
              <a:ext cx="10939768" cy="1675705"/>
            </a:xfrm>
            <a:prstGeom prst="rect">
              <a:avLst/>
            </a:prstGeom>
          </p:spPr>
        </p:pic>
        <p:sp>
          <p:nvSpPr>
            <p:cNvPr id="14" name="Right Triangle 13"/>
            <p:cNvSpPr/>
            <p:nvPr/>
          </p:nvSpPr>
          <p:spPr>
            <a:xfrm>
              <a:off x="5168900" y="3606800"/>
              <a:ext cx="279400" cy="57785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ight Triangle 14"/>
            <p:cNvSpPr/>
            <p:nvPr/>
          </p:nvSpPr>
          <p:spPr>
            <a:xfrm rot="10800000">
              <a:off x="8201025" y="3190875"/>
              <a:ext cx="306064" cy="55245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1452526"/>
            <a:ext cx="11468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triangular samples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goals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full cross section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structural integrity</a:t>
            </a:r>
          </a:p>
          <a:p>
            <a:pPr lvl="1"/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mm thick cutting disk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34" y="946483"/>
            <a:ext cx="4390350" cy="32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9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BCCE50-6EF0-4A81-611D-CDE3408B4C3E}"/>
              </a:ext>
            </a:extLst>
          </p:cNvPr>
          <p:cNvSpPr txBox="1"/>
          <p:nvPr/>
        </p:nvSpPr>
        <p:spPr>
          <a:xfrm>
            <a:off x="390525" y="738755"/>
            <a:ext cx="77924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6CA6D74B-2E8B-3896-66EC-7A02A61150AD}"/>
              </a:ext>
            </a:extLst>
          </p:cNvPr>
          <p:cNvSpPr txBox="1"/>
          <p:nvPr/>
        </p:nvSpPr>
        <p:spPr>
          <a:xfrm>
            <a:off x="1" y="5880718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 gaps filled with resin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043C9-9983-D7A3-B9B7-8340A1066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22" y="1294928"/>
            <a:ext cx="3305175" cy="440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3C25D-E6CA-76FE-E6E9-183C96AE88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6" y="1294928"/>
            <a:ext cx="3305175" cy="440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90DB4-B66A-35D6-A773-9C50CA74AF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28" y="1294928"/>
            <a:ext cx="3305175" cy="44069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224590" y="-240632"/>
            <a:ext cx="6416843" cy="1187115"/>
          </a:xfrm>
          <a:prstGeom prst="roundRect">
            <a:avLst>
              <a:gd name="adj" fmla="val 4012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13DC93-A0DE-1A40-4D79-8DBABAB83083}"/>
              </a:ext>
            </a:extLst>
          </p:cNvPr>
          <p:cNvSpPr txBox="1"/>
          <p:nvPr/>
        </p:nvSpPr>
        <p:spPr>
          <a:xfrm>
            <a:off x="1793465" y="107813"/>
            <a:ext cx="4235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Method: sampling</a:t>
            </a:r>
          </a:p>
        </p:txBody>
      </p:sp>
    </p:spTree>
    <p:extLst>
      <p:ext uri="{BB962C8B-B14F-4D97-AF65-F5344CB8AC3E}">
        <p14:creationId xmlns:p14="http://schemas.microsoft.com/office/powerpoint/2010/main" val="2565556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1982</Words>
  <Application>Microsoft Office PowerPoint</Application>
  <PresentationFormat>Widescreen</PresentationFormat>
  <Paragraphs>255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Acies Ferri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Acies Ferri</dc:title>
  <dc:creator>Heal Tobias</dc:creator>
  <cp:lastModifiedBy>Heal Tobias</cp:lastModifiedBy>
  <cp:revision>148</cp:revision>
  <dcterms:created xsi:type="dcterms:W3CDTF">2023-10-11T15:04:21Z</dcterms:created>
  <dcterms:modified xsi:type="dcterms:W3CDTF">2023-11-07T15:16:25Z</dcterms:modified>
</cp:coreProperties>
</file>