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1" r:id="rId3"/>
    <p:sldId id="288" r:id="rId4"/>
    <p:sldId id="258" r:id="rId5"/>
    <p:sldId id="289" r:id="rId6"/>
    <p:sldId id="265" r:id="rId7"/>
    <p:sldId id="292" r:id="rId8"/>
    <p:sldId id="262" r:id="rId9"/>
    <p:sldId id="267" r:id="rId10"/>
    <p:sldId id="284" r:id="rId11"/>
    <p:sldId id="294" r:id="rId12"/>
    <p:sldId id="272" r:id="rId13"/>
    <p:sldId id="293" r:id="rId14"/>
    <p:sldId id="277" r:id="rId15"/>
    <p:sldId id="278" r:id="rId16"/>
    <p:sldId id="295" r:id="rId17"/>
    <p:sldId id="283" r:id="rId18"/>
    <p:sldId id="26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7DF"/>
    <a:srgbClr val="FAF4F0"/>
    <a:srgbClr val="C5AE9C"/>
    <a:srgbClr val="DFCEC3"/>
    <a:srgbClr val="4C4A49"/>
    <a:srgbClr val="454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67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49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0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38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1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691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08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3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65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8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96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4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47E8E-02A8-44FC-8DA6-E1201C438E18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AEE28-FEA3-4082-9160-3EA8031798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254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49807">
            <a:off x="111960" y="1840624"/>
            <a:ext cx="12034729" cy="2516565"/>
            <a:chOff x="0" y="1868256"/>
            <a:chExt cx="12108130" cy="25319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0" t="4444" r="4344" b="57778"/>
            <a:stretch/>
          </p:blipFill>
          <p:spPr>
            <a:xfrm>
              <a:off x="0" y="1954288"/>
              <a:ext cx="5790989" cy="2445882"/>
            </a:xfrm>
            <a:prstGeom prst="plaque">
              <a:avLst>
                <a:gd name="adj" fmla="val 18137"/>
              </a:avLst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" t="72777" r="14889" b="556"/>
            <a:stretch/>
          </p:blipFill>
          <p:spPr>
            <a:xfrm rot="10361564" flipH="1">
              <a:off x="5723657" y="1868256"/>
              <a:ext cx="6384473" cy="1726505"/>
            </a:xfrm>
            <a:prstGeom prst="plaque">
              <a:avLst>
                <a:gd name="adj" fmla="val 21354"/>
              </a:avLst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0" y="188743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err="1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Acies</a:t>
            </a:r>
            <a:r>
              <a:rPr lang="en-GB" sz="5000" dirty="0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dirty="0" err="1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Ferri</a:t>
            </a:r>
            <a:endParaRPr lang="en-GB" sz="5000" dirty="0">
              <a:solidFill>
                <a:srgbClr val="F8E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 err="1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r>
              <a:rPr lang="en-GB" sz="2000" dirty="0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préliminaires</a:t>
            </a:r>
            <a:r>
              <a:rPr lang="en-GB" sz="2000" dirty="0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dirty="0" err="1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l’étude</a:t>
            </a:r>
            <a:r>
              <a:rPr lang="en-GB" sz="2000" dirty="0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smtClean="0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métallographique</a:t>
            </a:r>
            <a:r>
              <a:rPr lang="en-GB" sz="2000" dirty="0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err="1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d’armes</a:t>
            </a:r>
            <a:r>
              <a:rPr lang="en-GB" sz="2000" dirty="0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mérovingiennes</a:t>
            </a:r>
            <a:r>
              <a:rPr lang="en-GB" sz="2000" dirty="0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000" dirty="0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provenance </a:t>
            </a:r>
            <a:r>
              <a:rPr lang="en-GB" sz="2000" dirty="0" err="1">
                <a:solidFill>
                  <a:srgbClr val="F8E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d’Alsace</a:t>
            </a:r>
            <a:endParaRPr lang="en-GB" sz="2000" dirty="0">
              <a:solidFill>
                <a:srgbClr val="F8E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6"/>
          <a:stretch/>
        </p:blipFill>
        <p:spPr>
          <a:xfrm>
            <a:off x="386451" y="4531741"/>
            <a:ext cx="11419097" cy="10594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89" y="5977782"/>
            <a:ext cx="1040521" cy="8421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12" y="5977781"/>
            <a:ext cx="1153525" cy="842117"/>
          </a:xfrm>
          <a:prstGeom prst="rect">
            <a:avLst/>
          </a:prstGeom>
        </p:spPr>
      </p:pic>
      <p:sp>
        <p:nvSpPr>
          <p:cNvPr id="19" name="AutoShape 4" descr="https://iramat.cnrs.fr/wp-content/uploads/2022/12/cropped-Logo-Iramat-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79" y="5977781"/>
            <a:ext cx="2872915" cy="8421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" y="5977780"/>
            <a:ext cx="1924838" cy="8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5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3" y="1457381"/>
            <a:ext cx="10548988" cy="48476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Soudures</a:t>
            </a:r>
            <a:endParaRPr lang="en-GB" sz="4000" dirty="0">
              <a:solidFill>
                <a:srgbClr val="FAF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686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Description automatically generated with low confidence">
            <a:extLst>
              <a:ext uri="{FF2B5EF4-FFF2-40B4-BE49-F238E27FC236}">
                <a16:creationId xmlns:a16="http://schemas.microsoft.com/office/drawing/2014/main" id="{68289295-9875-7BCF-4464-E8330087A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66" y="536806"/>
            <a:ext cx="3360603" cy="2804140"/>
          </a:xfrm>
          <a:prstGeom prst="rect">
            <a:avLst/>
          </a:prstGeom>
        </p:spPr>
      </p:pic>
      <p:pic>
        <p:nvPicPr>
          <p:cNvPr id="18" name="Picture 17" descr="A close-up of a white speckled surface&#10;&#10;Description automatically generated with low confidence">
            <a:extLst>
              <a:ext uri="{FF2B5EF4-FFF2-40B4-BE49-F238E27FC236}">
                <a16:creationId xmlns:a16="http://schemas.microsoft.com/office/drawing/2014/main" id="{C38F3E6B-A463-9EA3-871A-D23C92F0F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85" y="536806"/>
            <a:ext cx="3360604" cy="2804140"/>
          </a:xfrm>
          <a:prstGeom prst="rect">
            <a:avLst/>
          </a:prstGeom>
        </p:spPr>
      </p:pic>
      <p:pic>
        <p:nvPicPr>
          <p:cNvPr id="20" name="Picture 19" descr="A close-up of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3D444D04-1D4C-261E-65DD-ECDB36C66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66" y="3537359"/>
            <a:ext cx="3360603" cy="2804140"/>
          </a:xfrm>
          <a:prstGeom prst="rect">
            <a:avLst/>
          </a:prstGeom>
        </p:spPr>
      </p:pic>
      <p:pic>
        <p:nvPicPr>
          <p:cNvPr id="22" name="Picture 21" descr="A picture containing map, ground, rice&#10;&#10;Description automatically generated">
            <a:extLst>
              <a:ext uri="{FF2B5EF4-FFF2-40B4-BE49-F238E27FC236}">
                <a16:creationId xmlns:a16="http://schemas.microsoft.com/office/drawing/2014/main" id="{908FDC86-0671-9A0C-650D-278416BC57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83" y="3530097"/>
            <a:ext cx="3369305" cy="2811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74" y="1053118"/>
            <a:ext cx="48577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d’inclusions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les scramasaxes</a:t>
            </a: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Teneurs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élevées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Trempe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fréquente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Epées</a:t>
            </a:r>
          </a:p>
        </p:txBody>
      </p:sp>
    </p:spTree>
    <p:extLst>
      <p:ext uri="{BB962C8B-B14F-4D97-AF65-F5344CB8AC3E}">
        <p14:creationId xmlns:p14="http://schemas.microsoft.com/office/powerpoint/2010/main" val="233841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74" y="1053118"/>
            <a:ext cx="48577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d’inclusions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les scramasaxes</a:t>
            </a: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Teneurs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élevées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Trempe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fréquente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Damassage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Epées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59F1EA-824E-C53F-6B47-E4D26C4E8760}"/>
              </a:ext>
            </a:extLst>
          </p:cNvPr>
          <p:cNvGrpSpPr/>
          <p:nvPr/>
        </p:nvGrpSpPr>
        <p:grpSpPr>
          <a:xfrm>
            <a:off x="5085991" y="1350129"/>
            <a:ext cx="6872300" cy="1534223"/>
            <a:chOff x="5085991" y="1350129"/>
            <a:chExt cx="6872300" cy="15342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6C7E24F-CD94-F1BF-3267-DC816FD93E53}"/>
                </a:ext>
              </a:extLst>
            </p:cNvPr>
            <p:cNvGrpSpPr/>
            <p:nvPr/>
          </p:nvGrpSpPr>
          <p:grpSpPr>
            <a:xfrm rot="249807">
              <a:off x="5085991" y="1350129"/>
              <a:ext cx="6872300" cy="1437057"/>
              <a:chOff x="0" y="1868256"/>
              <a:chExt cx="12108130" cy="253191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480FB68-F064-8214-2B63-8B5B5EF85C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30" t="4444" r="4344" b="57778"/>
              <a:stretch/>
            </p:blipFill>
            <p:spPr>
              <a:xfrm>
                <a:off x="0" y="1954288"/>
                <a:ext cx="5790989" cy="2445882"/>
              </a:xfrm>
              <a:prstGeom prst="plaque">
                <a:avLst>
                  <a:gd name="adj" fmla="val 18137"/>
                </a:avLst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2A1C479-6658-7ADE-76B3-FC5A0D9EA5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8" t="72777" r="14889" b="556"/>
              <a:stretch/>
            </p:blipFill>
            <p:spPr>
              <a:xfrm rot="10361564" flipH="1">
                <a:off x="5723657" y="1868256"/>
                <a:ext cx="6384473" cy="1726505"/>
              </a:xfrm>
              <a:prstGeom prst="plaque">
                <a:avLst>
                  <a:gd name="adj" fmla="val 21354"/>
                </a:avLst>
              </a:prstGeom>
            </p:spPr>
          </p:pic>
        </p:grpSp>
        <p:pic>
          <p:nvPicPr>
            <p:cNvPr id="12" name="Picture 11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33511A84-4D4C-4C30-1410-D9FA9187F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60" t="85338" r="1077" b="2441"/>
            <a:stretch/>
          </p:blipFill>
          <p:spPr>
            <a:xfrm>
              <a:off x="11041322" y="2437312"/>
              <a:ext cx="660401" cy="447040"/>
            </a:xfrm>
            <a:prstGeom prst="rect">
              <a:avLst/>
            </a:prstGeom>
          </p:spPr>
        </p:pic>
      </p:grpSp>
      <p:pic>
        <p:nvPicPr>
          <p:cNvPr id="16" name="Picture 15" descr="A picture containing map&#10;&#10;Description automatically generated">
            <a:extLst>
              <a:ext uri="{FF2B5EF4-FFF2-40B4-BE49-F238E27FC236}">
                <a16:creationId xmlns:a16="http://schemas.microsoft.com/office/drawing/2014/main" id="{504EDA1F-B96A-ACAF-72E5-98E8AB27A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607" y="2997587"/>
            <a:ext cx="6222258" cy="36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86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map&#10;&#10;Description automatically generated">
            <a:extLst>
              <a:ext uri="{FF2B5EF4-FFF2-40B4-BE49-F238E27FC236}">
                <a16:creationId xmlns:a16="http://schemas.microsoft.com/office/drawing/2014/main" id="{DC27FF9B-22A3-45A6-21E8-C2594FC219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607" y="2997587"/>
            <a:ext cx="6222258" cy="36504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85F59C-9BF7-4C1C-795A-CC654FBFE311}"/>
              </a:ext>
            </a:extLst>
          </p:cNvPr>
          <p:cNvSpPr/>
          <p:nvPr/>
        </p:nvSpPr>
        <p:spPr>
          <a:xfrm>
            <a:off x="7703615" y="3870960"/>
            <a:ext cx="701040" cy="3657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42874" y="1053118"/>
            <a:ext cx="48577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d’inclusions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300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scramasaxes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Teneurs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élevées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Trempe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fréquente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Damassage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Epées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59F1EA-824E-C53F-6B47-E4D26C4E8760}"/>
              </a:ext>
            </a:extLst>
          </p:cNvPr>
          <p:cNvGrpSpPr/>
          <p:nvPr/>
        </p:nvGrpSpPr>
        <p:grpSpPr>
          <a:xfrm>
            <a:off x="5085991" y="1350129"/>
            <a:ext cx="6872300" cy="1534223"/>
            <a:chOff x="5085991" y="1350129"/>
            <a:chExt cx="6872300" cy="15342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6C7E24F-CD94-F1BF-3267-DC816FD93E53}"/>
                </a:ext>
              </a:extLst>
            </p:cNvPr>
            <p:cNvGrpSpPr/>
            <p:nvPr/>
          </p:nvGrpSpPr>
          <p:grpSpPr>
            <a:xfrm rot="249807">
              <a:off x="5085991" y="1350129"/>
              <a:ext cx="6872300" cy="1437057"/>
              <a:chOff x="0" y="1868256"/>
              <a:chExt cx="12108130" cy="253191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480FB68-F064-8214-2B63-8B5B5EF85C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30" t="4444" r="4344" b="57778"/>
              <a:stretch/>
            </p:blipFill>
            <p:spPr>
              <a:xfrm>
                <a:off x="0" y="1954288"/>
                <a:ext cx="5790989" cy="2445882"/>
              </a:xfrm>
              <a:prstGeom prst="plaque">
                <a:avLst>
                  <a:gd name="adj" fmla="val 18137"/>
                </a:avLst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2A1C479-6658-7ADE-76B3-FC5A0D9EA5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8" t="72777" r="14889" b="556"/>
              <a:stretch/>
            </p:blipFill>
            <p:spPr>
              <a:xfrm rot="10361564" flipH="1">
                <a:off x="5723657" y="1868256"/>
                <a:ext cx="6384473" cy="1726505"/>
              </a:xfrm>
              <a:prstGeom prst="plaque">
                <a:avLst>
                  <a:gd name="adj" fmla="val 21354"/>
                </a:avLst>
              </a:prstGeom>
            </p:spPr>
          </p:pic>
        </p:grpSp>
        <p:pic>
          <p:nvPicPr>
            <p:cNvPr id="12" name="Picture 11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33511A84-4D4C-4C30-1410-D9FA9187F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60" t="85338" r="1077" b="2441"/>
            <a:stretch/>
          </p:blipFill>
          <p:spPr>
            <a:xfrm>
              <a:off x="11041322" y="2437312"/>
              <a:ext cx="660401" cy="447040"/>
            </a:xfrm>
            <a:prstGeom prst="rect">
              <a:avLst/>
            </a:prstGeom>
          </p:spPr>
        </p:pic>
      </p:grp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7D5EED97-0C3A-4DE8-29C2-2CCD0E9A0F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7" t="23926" r="52926" b="66054"/>
          <a:stretch/>
        </p:blipFill>
        <p:spPr>
          <a:xfrm>
            <a:off x="8586736" y="4366552"/>
            <a:ext cx="3028863" cy="158027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3AEA63-A3E4-9A17-66BE-2EFF82FBA8DA}"/>
              </a:ext>
            </a:extLst>
          </p:cNvPr>
          <p:cNvCxnSpPr/>
          <p:nvPr/>
        </p:nvCxnSpPr>
        <p:spPr>
          <a:xfrm>
            <a:off x="7703615" y="4236720"/>
            <a:ext cx="883121" cy="170688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E445D-35EA-08C8-7F1B-C0DDBAAF0C22}"/>
              </a:ext>
            </a:extLst>
          </p:cNvPr>
          <p:cNvCxnSpPr/>
          <p:nvPr/>
        </p:nvCxnSpPr>
        <p:spPr>
          <a:xfrm>
            <a:off x="8404655" y="3870960"/>
            <a:ext cx="3210944" cy="4955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539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9" y="1457381"/>
            <a:ext cx="11167516" cy="45669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Epées</a:t>
            </a:r>
          </a:p>
        </p:txBody>
      </p:sp>
    </p:spTree>
    <p:extLst>
      <p:ext uri="{BB962C8B-B14F-4D97-AF65-F5344CB8AC3E}">
        <p14:creationId xmlns:p14="http://schemas.microsoft.com/office/powerpoint/2010/main" val="2937158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9" y="1457381"/>
            <a:ext cx="11167516" cy="45669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Epées</a:t>
            </a:r>
          </a:p>
        </p:txBody>
      </p:sp>
    </p:spTree>
    <p:extLst>
      <p:ext uri="{BB962C8B-B14F-4D97-AF65-F5344CB8AC3E}">
        <p14:creationId xmlns:p14="http://schemas.microsoft.com/office/powerpoint/2010/main" val="921449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7494DE-9ADD-DC4D-B906-4825F61EA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5"/>
          <a:stretch/>
        </p:blipFill>
        <p:spPr>
          <a:xfrm>
            <a:off x="5079567" y="834701"/>
            <a:ext cx="6921822" cy="5210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74" y="1053118"/>
            <a:ext cx="48577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d’avantage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d’armes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alsaciennes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MEB-EDS</a:t>
            </a: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LA-ICP-MS</a:t>
            </a: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dureté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 </a:t>
            </a:r>
            <a:r>
              <a:rPr lang="en-GB" sz="4000" dirty="0" err="1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</a:t>
            </a:r>
            <a:endParaRPr lang="en-GB" sz="4000" dirty="0">
              <a:solidFill>
                <a:srgbClr val="FAF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28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DF5FA4-D344-67A9-3BFA-91F707D232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00" y="834701"/>
            <a:ext cx="6245755" cy="5214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74" y="1053118"/>
            <a:ext cx="48577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Scramasaxes: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dichotomie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dos/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tranchant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Damassage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seulement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épées</a:t>
            </a: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préliminaires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seront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le </a:t>
            </a:r>
            <a:r>
              <a:rPr lang="en-GB" sz="300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déroulement 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thèse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593632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49807">
            <a:off x="111961" y="593891"/>
            <a:ext cx="12034729" cy="2516565"/>
            <a:chOff x="0" y="1868256"/>
            <a:chExt cx="12108130" cy="25319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0" t="4444" r="4344" b="57778"/>
            <a:stretch/>
          </p:blipFill>
          <p:spPr>
            <a:xfrm>
              <a:off x="0" y="1954288"/>
              <a:ext cx="5790989" cy="2445882"/>
            </a:xfrm>
            <a:prstGeom prst="plaque">
              <a:avLst>
                <a:gd name="adj" fmla="val 18137"/>
              </a:avLst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" t="72777" r="14889" b="556"/>
            <a:stretch/>
          </p:blipFill>
          <p:spPr>
            <a:xfrm rot="10361564" flipH="1">
              <a:off x="5723657" y="1868256"/>
              <a:ext cx="6384473" cy="1726505"/>
            </a:xfrm>
            <a:prstGeom prst="plaque">
              <a:avLst>
                <a:gd name="adj" fmla="val 21354"/>
              </a:avLst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6"/>
          <a:stretch/>
        </p:blipFill>
        <p:spPr>
          <a:xfrm>
            <a:off x="386451" y="4674616"/>
            <a:ext cx="11419097" cy="1059434"/>
          </a:xfrm>
          <a:prstGeom prst="rect">
            <a:avLst/>
          </a:prstGeom>
        </p:spPr>
      </p:pic>
      <p:sp>
        <p:nvSpPr>
          <p:cNvPr id="19" name="AutoShape 4" descr="https://iramat.cnrs.fr/wp-content/uploads/2022/12/cropped-Logo-Iramat-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0" y="307505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AF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Merci</a:t>
            </a:r>
            <a:r>
              <a:rPr lang="en-GB" sz="4000" dirty="0">
                <a:solidFill>
                  <a:srgbClr val="FAF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GB" sz="4000" dirty="0" err="1">
                <a:solidFill>
                  <a:srgbClr val="FAF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GB" sz="4000" dirty="0">
                <a:solidFill>
                  <a:srgbClr val="FAF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2519081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74" y="1053118"/>
            <a:ext cx="48577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fr-FR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Garants de pouvoir</a:t>
            </a:r>
          </a:p>
          <a:p>
            <a:pPr marL="914400" lvl="1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fr-FR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Objets de prestige</a:t>
            </a:r>
          </a:p>
          <a:p>
            <a:pPr lvl="1"/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Armement</a:t>
            </a:r>
            <a:endParaRPr lang="en-GB" sz="4000" dirty="0">
              <a:solidFill>
                <a:srgbClr val="FAF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7E630917-03B7-A9FF-9463-556B6117F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14067" y="-2089840"/>
            <a:ext cx="1660677" cy="6913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95399A-1D1F-A28A-357F-68C9F51612F5}"/>
              </a:ext>
            </a:extLst>
          </p:cNvPr>
          <p:cNvSpPr txBox="1"/>
          <p:nvPr/>
        </p:nvSpPr>
        <p:spPr>
          <a:xfrm>
            <a:off x="9547860" y="1228645"/>
            <a:ext cx="24535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Trustees of the British Museum</a:t>
            </a:r>
          </a:p>
        </p:txBody>
      </p:sp>
      <p:pic>
        <p:nvPicPr>
          <p:cNvPr id="15" name="Picture 14" descr="A picture containing clothing, helmet, headdress, personal protective equipment&#10;&#10;Description automatically generated">
            <a:extLst>
              <a:ext uri="{FF2B5EF4-FFF2-40B4-BE49-F238E27FC236}">
                <a16:creationId xmlns:a16="http://schemas.microsoft.com/office/drawing/2014/main" id="{E99F6EB6-88C1-C1B6-6CDA-0F3B8D006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83" y="2394867"/>
            <a:ext cx="3360603" cy="39466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416994-181C-7C4A-228C-CB985FA29770}"/>
              </a:ext>
            </a:extLst>
          </p:cNvPr>
          <p:cNvSpPr txBox="1"/>
          <p:nvPr/>
        </p:nvSpPr>
        <p:spPr>
          <a:xfrm>
            <a:off x="6301697" y="6202999"/>
            <a:ext cx="22427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Metropolitan Museum of Art</a:t>
            </a:r>
          </a:p>
        </p:txBody>
      </p:sp>
      <p:pic>
        <p:nvPicPr>
          <p:cNvPr id="20" name="Picture 19" descr="A close up of an object&#10;&#10;Description automatically generated with low confidence">
            <a:extLst>
              <a:ext uri="{FF2B5EF4-FFF2-40B4-BE49-F238E27FC236}">
                <a16:creationId xmlns:a16="http://schemas.microsoft.com/office/drawing/2014/main" id="{9A3AC443-8C1E-1C3A-8EC0-C3C5ABDA6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8060345" y="3172285"/>
            <a:ext cx="4654817" cy="23274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FE1887-92FB-D841-D138-F52E23987151}"/>
              </a:ext>
            </a:extLst>
          </p:cNvPr>
          <p:cNvSpPr txBox="1"/>
          <p:nvPr/>
        </p:nvSpPr>
        <p:spPr>
          <a:xfrm>
            <a:off x="9643449" y="6202999"/>
            <a:ext cx="22427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Grand </a:t>
            </a:r>
            <a:r>
              <a:rPr lang="en-GB" sz="12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Curtius</a:t>
            </a:r>
            <a:endParaRPr lang="en-GB" sz="12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6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74" y="1053118"/>
            <a:ext cx="485775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Études</a:t>
            </a:r>
          </a:p>
          <a:p>
            <a:pPr marL="914400" lvl="1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Typo-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chronologiques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Caractérisations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physico-chimiques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Centralisation de la production</a:t>
            </a: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Échange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fer dans le monde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Mérovingien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endParaRPr lang="en-GB" sz="4000" dirty="0">
              <a:solidFill>
                <a:srgbClr val="FAF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152C29-7F40-A0AD-C798-6A1D2AD5C2A6}"/>
              </a:ext>
            </a:extLst>
          </p:cNvPr>
          <p:cNvGrpSpPr/>
          <p:nvPr/>
        </p:nvGrpSpPr>
        <p:grpSpPr>
          <a:xfrm>
            <a:off x="6654800" y="0"/>
            <a:ext cx="4101855" cy="6858000"/>
            <a:chOff x="7254763" y="0"/>
            <a:chExt cx="4101855" cy="6858000"/>
          </a:xfrm>
        </p:grpSpPr>
        <p:pic>
          <p:nvPicPr>
            <p:cNvPr id="27" name="Picture 26" descr="A skeleton in the dirt&#10;&#10;Description automatically generated with low confidence">
              <a:extLst>
                <a:ext uri="{FF2B5EF4-FFF2-40B4-BE49-F238E27FC236}">
                  <a16:creationId xmlns:a16="http://schemas.microsoft.com/office/drawing/2014/main" id="{FDAD1D20-6C36-DCB6-754A-6DE102B82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763" y="0"/>
              <a:ext cx="4101855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FE1887-92FB-D841-D138-F52E23987151}"/>
                </a:ext>
              </a:extLst>
            </p:cNvPr>
            <p:cNvSpPr txBox="1"/>
            <p:nvPr/>
          </p:nvSpPr>
          <p:spPr>
            <a:xfrm>
              <a:off x="9544619" y="6546276"/>
              <a:ext cx="177727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ANTEA - </a:t>
              </a:r>
              <a:r>
                <a:rPr lang="en-GB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Archéologie</a:t>
              </a:r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252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Prélèvements</a:t>
            </a:r>
            <a:endParaRPr lang="en-GB" sz="4000" dirty="0">
              <a:solidFill>
                <a:srgbClr val="FAF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4" y="1053119"/>
            <a:ext cx="76009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Prélèvement sur 40 armes en provenance d’Alsace.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étudiées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dans le cadre du PCR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Pratiques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Funéraires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Alsace (V°-X° siècles)</a:t>
            </a: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actuelle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 25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échantillons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provenance de:</a:t>
            </a: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Oberschaeffolsheim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Kembs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23" y="165100"/>
            <a:ext cx="3977859" cy="65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30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74" y="1053118"/>
            <a:ext cx="485775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Prélèvements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deux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hauteurs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lame</a:t>
            </a: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Échantillons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enrobés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polies</a:t>
            </a: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Microscopie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optique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attaque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Nital</a:t>
            </a:r>
          </a:p>
          <a:p>
            <a:pPr marL="914400" lvl="1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Oberhoffer</a:t>
            </a: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Méthodologie</a:t>
            </a:r>
            <a:endParaRPr lang="en-GB" sz="4000" dirty="0">
              <a:solidFill>
                <a:srgbClr val="FAF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butterfly, invertebrate, moth, insect&#10;&#10;Description automatically generated">
            <a:extLst>
              <a:ext uri="{FF2B5EF4-FFF2-40B4-BE49-F238E27FC236}">
                <a16:creationId xmlns:a16="http://schemas.microsoft.com/office/drawing/2014/main" id="{AB910034-8047-D45E-DD9F-80BE399DA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2649361"/>
            <a:ext cx="6948362" cy="15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4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66" y="3534939"/>
            <a:ext cx="3366404" cy="2808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7" y="536806"/>
            <a:ext cx="3360603" cy="2804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74" y="1053118"/>
            <a:ext cx="48577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initales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d’inclusions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Soudures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réalisées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Risque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d’affecter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lame</a:t>
            </a: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Scramasaxes</a:t>
            </a:r>
            <a:endParaRPr lang="en-GB" sz="4000" dirty="0">
              <a:solidFill>
                <a:srgbClr val="FAF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85" y="536806"/>
            <a:ext cx="3363504" cy="2806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85" y="3534939"/>
            <a:ext cx="3363504" cy="280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73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874" y="1053118"/>
            <a:ext cx="485775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initales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d’inclusions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Soudures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réalisées</a:t>
            </a: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Risque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d’affecter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3000" dirty="0" err="1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</a:t>
            </a:r>
            <a:r>
              <a:rPr lang="en-GB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lame</a:t>
            </a: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en-GB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Scramasaxes</a:t>
            </a:r>
            <a:endParaRPr lang="en-GB" sz="4000" dirty="0">
              <a:solidFill>
                <a:srgbClr val="FAF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78B1F4-CBCC-6EF8-86BF-45B5EDC10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908253"/>
              </p:ext>
            </p:extLst>
          </p:nvPr>
        </p:nvGraphicFramePr>
        <p:xfrm>
          <a:off x="4627983" y="621419"/>
          <a:ext cx="7341088" cy="2212747"/>
        </p:xfrm>
        <a:graphic>
          <a:graphicData uri="http://schemas.openxmlformats.org/drawingml/2006/table">
            <a:tbl>
              <a:tblPr/>
              <a:tblGrid>
                <a:gridCol w="1835272">
                  <a:extLst>
                    <a:ext uri="{9D8B030D-6E8A-4147-A177-3AD203B41FA5}">
                      <a16:colId xmlns:a16="http://schemas.microsoft.com/office/drawing/2014/main" val="2932380154"/>
                    </a:ext>
                  </a:extLst>
                </a:gridCol>
                <a:gridCol w="1835272">
                  <a:extLst>
                    <a:ext uri="{9D8B030D-6E8A-4147-A177-3AD203B41FA5}">
                      <a16:colId xmlns:a16="http://schemas.microsoft.com/office/drawing/2014/main" val="3606425945"/>
                    </a:ext>
                  </a:extLst>
                </a:gridCol>
                <a:gridCol w="1835272">
                  <a:extLst>
                    <a:ext uri="{9D8B030D-6E8A-4147-A177-3AD203B41FA5}">
                      <a16:colId xmlns:a16="http://schemas.microsoft.com/office/drawing/2014/main" val="2397589764"/>
                    </a:ext>
                  </a:extLst>
                </a:gridCol>
                <a:gridCol w="1835272">
                  <a:extLst>
                    <a:ext uri="{9D8B030D-6E8A-4147-A177-3AD203B41FA5}">
                      <a16:colId xmlns:a16="http://schemas.microsoft.com/office/drawing/2014/main" val="1486351320"/>
                    </a:ext>
                  </a:extLst>
                </a:gridCol>
              </a:tblGrid>
              <a:tr h="794319"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marL="113474" marR="113474" marT="56737" marB="56737" anchor="ctr">
                    <a:lnL w="12700" cmpd="sng">
                      <a:solidFill>
                        <a:srgbClr val="F8E7DF"/>
                      </a:solidFill>
                      <a:prstDash val="solid"/>
                    </a:lnL>
                    <a:lnR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8E7DF"/>
                      </a:solidFill>
                      <a:prstDash val="solid"/>
                    </a:lnT>
                    <a:lnB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solidFill>
                            <a:srgbClr val="F8E7DF"/>
                          </a:solidFill>
                        </a:rPr>
                        <a:t>Moyenne globale</a:t>
                      </a:r>
                      <a:endParaRPr lang="en-GB" sz="2200" dirty="0">
                        <a:solidFill>
                          <a:srgbClr val="F8E7DF"/>
                        </a:solidFill>
                      </a:endParaRPr>
                    </a:p>
                  </a:txBody>
                  <a:tcPr marL="113474" marR="113474" marT="56737" marB="56737" anchor="ctr">
                    <a:lnL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solidFill>
                            <a:srgbClr val="F8E7DF"/>
                          </a:solidFill>
                        </a:rPr>
                        <a:t>Moyenne</a:t>
                      </a:r>
                      <a:br>
                        <a:rPr lang="fr-FR" sz="2200" dirty="0">
                          <a:solidFill>
                            <a:srgbClr val="F8E7DF"/>
                          </a:solidFill>
                        </a:rPr>
                      </a:br>
                      <a:r>
                        <a:rPr lang="fr-FR" sz="2200" dirty="0">
                          <a:solidFill>
                            <a:srgbClr val="F8E7DF"/>
                          </a:solidFill>
                        </a:rPr>
                        <a:t>dos</a:t>
                      </a:r>
                      <a:endParaRPr lang="en-GB" sz="2200" dirty="0">
                        <a:solidFill>
                          <a:srgbClr val="F8E7DF"/>
                        </a:solidFill>
                      </a:endParaRPr>
                    </a:p>
                  </a:txBody>
                  <a:tcPr marL="113474" marR="113474" marT="56737" marB="56737" anchor="ctr">
                    <a:lnL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solidFill>
                            <a:srgbClr val="F8E7DF"/>
                          </a:solidFill>
                        </a:rPr>
                        <a:t>Moyenne tranchant</a:t>
                      </a:r>
                      <a:endParaRPr lang="en-GB" sz="2200" dirty="0">
                        <a:solidFill>
                          <a:srgbClr val="F8E7DF"/>
                        </a:solidFill>
                      </a:endParaRPr>
                    </a:p>
                  </a:txBody>
                  <a:tcPr marL="113474" marR="113474" marT="56737" marB="56737" anchor="ctr">
                    <a:lnL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8E7DF"/>
                      </a:solidFill>
                      <a:prstDash val="solid"/>
                    </a:lnR>
                    <a:lnT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864889"/>
                  </a:ext>
                </a:extLst>
              </a:tr>
              <a:tr h="1418428"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solidFill>
                            <a:srgbClr val="F8E7DF"/>
                          </a:solidFill>
                        </a:rPr>
                        <a:t>% De surface prise par inclusions</a:t>
                      </a:r>
                      <a:endParaRPr lang="en-GB" sz="2200" dirty="0">
                        <a:solidFill>
                          <a:srgbClr val="F8E7DF"/>
                        </a:solidFill>
                      </a:endParaRPr>
                    </a:p>
                  </a:txBody>
                  <a:tcPr marL="113474" marR="113474" marT="56737" marB="56737" anchor="ctr">
                    <a:lnL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8E7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solidFill>
                            <a:srgbClr val="F8E7DF"/>
                          </a:solidFill>
                        </a:rPr>
                        <a:t>1.86%</a:t>
                      </a:r>
                      <a:endParaRPr lang="en-GB" sz="2200" dirty="0">
                        <a:solidFill>
                          <a:srgbClr val="F8E7DF"/>
                        </a:solidFill>
                      </a:endParaRPr>
                    </a:p>
                  </a:txBody>
                  <a:tcPr marL="113474" marR="113474" marT="56737" marB="56737" anchor="ctr">
                    <a:lnL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solidFill>
                            <a:srgbClr val="F8E7DF"/>
                          </a:solidFill>
                        </a:rPr>
                        <a:t>2.37%</a:t>
                      </a:r>
                      <a:endParaRPr lang="en-GB" sz="2200" dirty="0">
                        <a:solidFill>
                          <a:srgbClr val="F8E7DF"/>
                        </a:solidFill>
                      </a:endParaRPr>
                    </a:p>
                  </a:txBody>
                  <a:tcPr marL="113474" marR="113474" marT="56737" marB="56737" anchor="ctr">
                    <a:lnL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dirty="0">
                          <a:solidFill>
                            <a:srgbClr val="F8E7DF"/>
                          </a:solidFill>
                        </a:rPr>
                        <a:t>1.58%</a:t>
                      </a:r>
                      <a:endParaRPr lang="en-GB" sz="2200" dirty="0">
                        <a:solidFill>
                          <a:srgbClr val="F8E7DF"/>
                        </a:solidFill>
                      </a:endParaRPr>
                    </a:p>
                  </a:txBody>
                  <a:tcPr marL="113474" marR="113474" marT="56737" marB="56737" anchor="ctr">
                    <a:lnL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E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304732"/>
                  </a:ext>
                </a:extLst>
              </a:tr>
            </a:tbl>
          </a:graphicData>
        </a:graphic>
      </p:graphicFrame>
      <p:pic>
        <p:nvPicPr>
          <p:cNvPr id="20" name="Picture 19" descr="A picture containing text, black and white, panorama, monochrome&#10;&#10;Description automatically generated">
            <a:extLst>
              <a:ext uri="{FF2B5EF4-FFF2-40B4-BE49-F238E27FC236}">
                <a16:creationId xmlns:a16="http://schemas.microsoft.com/office/drawing/2014/main" id="{C5EFC5EE-D6A9-6214-6DD9-52DE18F22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81" y="3428999"/>
            <a:ext cx="7341088" cy="230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85" y="3552085"/>
            <a:ext cx="3363504" cy="2806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7" y="3552085"/>
            <a:ext cx="3360603" cy="2804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7" y="536806"/>
            <a:ext cx="3360603" cy="2804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85" y="536806"/>
            <a:ext cx="3363504" cy="28065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74" y="1053118"/>
            <a:ext cx="485775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attaque:</a:t>
            </a:r>
          </a:p>
          <a:p>
            <a:pPr marL="914400" lvl="1" indent="-457200">
              <a:buFontTx/>
              <a:buChar char="-"/>
            </a:pPr>
            <a:r>
              <a:rPr lang="fr-FR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Contraste entre dos et tranchant</a:t>
            </a:r>
          </a:p>
          <a:p>
            <a:pPr marL="914400" lvl="1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fr-FR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Soudures expertement réalisées entre le dos et le tranchant</a:t>
            </a:r>
          </a:p>
          <a:p>
            <a:pPr marL="914400" lvl="1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fr-FR" sz="3000" dirty="0">
                <a:solidFill>
                  <a:srgbClr val="F8E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Trempe partielle sur plus de la moitié des scramasaxes</a:t>
            </a:r>
          </a:p>
          <a:p>
            <a:pPr marL="457200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fr-FR" sz="3000" dirty="0">
              <a:solidFill>
                <a:srgbClr val="F8E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Scramasaxes</a:t>
            </a:r>
            <a:endParaRPr lang="en-GB" sz="4000" dirty="0">
              <a:solidFill>
                <a:srgbClr val="FAF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42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83" y="39617"/>
            <a:ext cx="8738634" cy="677876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511300" y="-940433"/>
            <a:ext cx="5575700" cy="1863446"/>
          </a:xfrm>
          <a:prstGeom prst="roundRect">
            <a:avLst>
              <a:gd name="adj" fmla="val 50000"/>
            </a:avLst>
          </a:prstGeom>
          <a:solidFill>
            <a:srgbClr val="C5A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19865"/>
            <a:ext cx="331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AF4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Scramasaxes</a:t>
            </a:r>
            <a:endParaRPr lang="en-GB" sz="4000" dirty="0">
              <a:solidFill>
                <a:srgbClr val="FAF4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61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2419</TotalTime>
  <Words>276</Words>
  <Application>Microsoft Office PowerPoint</Application>
  <PresentationFormat>Widescreen</PresentationFormat>
  <Paragraphs>112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HEAL Tobias</dc:creator>
  <cp:lastModifiedBy>HEAL Tobias</cp:lastModifiedBy>
  <cp:revision>104</cp:revision>
  <dcterms:created xsi:type="dcterms:W3CDTF">2023-05-04T08:59:25Z</dcterms:created>
  <dcterms:modified xsi:type="dcterms:W3CDTF">2024-02-08T15:11:54Z</dcterms:modified>
</cp:coreProperties>
</file>