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887" r:id="rId5"/>
  </p:sldMasterIdLst>
  <p:notesMasterIdLst>
    <p:notesMasterId r:id="rId21"/>
  </p:notesMasterIdLst>
  <p:sldIdLst>
    <p:sldId id="324" r:id="rId6"/>
    <p:sldId id="331" r:id="rId7"/>
    <p:sldId id="332" r:id="rId8"/>
    <p:sldId id="334" r:id="rId9"/>
    <p:sldId id="333" r:id="rId10"/>
    <p:sldId id="335" r:id="rId11"/>
    <p:sldId id="337" r:id="rId12"/>
    <p:sldId id="338" r:id="rId13"/>
    <p:sldId id="336" r:id="rId14"/>
    <p:sldId id="339" r:id="rId15"/>
    <p:sldId id="341" r:id="rId16"/>
    <p:sldId id="342" r:id="rId17"/>
    <p:sldId id="343" r:id="rId18"/>
    <p:sldId id="344" r:id="rId19"/>
    <p:sldId id="266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76DB5A-C1AF-0AEC-6F2F-17C12885E298}" name="Cheriet Nawël" initials="CN" userId="S::nawel.cheriet@uliege.be::a62d1194-077c-46a8-9247-9cf92fbcd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B0"/>
    <a:srgbClr val="1C4B58"/>
    <a:srgbClr val="00707F"/>
    <a:srgbClr val="FCEFCD"/>
    <a:srgbClr val="8C8B82"/>
    <a:srgbClr val="C6C0B4"/>
    <a:srgbClr val="E8E2D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9" autoAdjust="0"/>
  </p:normalViewPr>
  <p:slideViewPr>
    <p:cSldViewPr snapToGrid="0">
      <p:cViewPr varScale="1">
        <p:scale>
          <a:sx n="126" d="100"/>
          <a:sy n="126" d="100"/>
        </p:scale>
        <p:origin x="1194" y="90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 = 249 in 2021</a:t>
            </a:r>
          </a:p>
          <a:p>
            <a:r>
              <a:rPr lang="fr-BE" dirty="0"/>
              <a:t>N = 185 + 66 in 2022 (n = 246 </a:t>
            </a:r>
            <a:r>
              <a:rPr lang="fr-BE" dirty="0" err="1"/>
              <a:t>after</a:t>
            </a:r>
            <a:r>
              <a:rPr lang="fr-BE" dirty="0"/>
              <a:t> exclusion due to </a:t>
            </a:r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problems</a:t>
            </a:r>
            <a:r>
              <a:rPr lang="fr-BE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6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dirty="0"/>
              <a:t>For ratio of </a:t>
            </a:r>
            <a:r>
              <a:rPr lang="fr-BE" dirty="0" err="1"/>
              <a:t>external</a:t>
            </a:r>
            <a:r>
              <a:rPr lang="fr-BE" dirty="0"/>
              <a:t> </a:t>
            </a:r>
            <a:r>
              <a:rPr lang="fr-BE" dirty="0" err="1"/>
              <a:t>details</a:t>
            </a:r>
            <a:r>
              <a:rPr lang="fr-BE" dirty="0"/>
              <a:t>: </a:t>
            </a:r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effect</a:t>
            </a:r>
            <a:r>
              <a:rPr lang="fr-BE" dirty="0"/>
              <a:t>, but the interaction shows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Pandemic: 2022 &gt; 2021 &amp;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Political: 2022 &lt; 2021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7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1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89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S5335_Ambiance-LiegeVille-Exterieur-DrapeauxPonts-JLW-092-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624086" y="-4730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/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36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3" name="Image 12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>
                <a:solidFill>
                  <a:srgbClr val="5FA4B0"/>
                </a:solidFill>
              </a:rPr>
              <a:t>Contact</a:t>
            </a:r>
            <a:endParaRPr lang="fr-FR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11" y="1999210"/>
            <a:ext cx="3583380" cy="11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22E24-9800-4201-A91D-0A0EF01F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E99DA-832F-4F9D-AE3B-BB3D7C76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8D559-1D7C-4C7D-BC97-3560A1BF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CEC1-E6F4-4EF2-9E77-B029462D6A5E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A7C3F-5214-43CF-BE60-40B39A3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F4FC9-AE98-4AAD-A552-FFBEF005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4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2513E-CC84-A160-43E1-717931D66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6455B7-4A9F-7E35-FD98-AF005BCEC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FC98DB-6910-3A6B-313D-B459EAB2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A98DE2-7F03-2664-3088-C7B65F50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E1533A-0F08-E6EA-10DD-C0F5BD5D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2391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9" name="Image 8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8CBFA-FAFB-5C86-00DE-84DD2C28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8D3CD-40BB-31D1-00EE-DFC7FD65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6E321-8752-D165-3EF7-30F0219C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703AD7-49A2-87F7-41FD-7417A792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9FB48-626A-71B0-6B37-82D6AA51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45001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26427-F902-9239-D475-E0282BAC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4AE60-2611-DDDC-127C-D8F24F6C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19FF6-E14F-E7A5-E94D-4489F3AB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0388E-5C84-5D33-E8A0-89D1A3E1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2190F-E0FA-11F3-9AE6-1C8FB849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07924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D1042-0481-8040-487C-1A51879F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A1F5C-CFB8-2C07-A740-8FB05097B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FFCEA7-B91E-8C6A-E372-ADDAB92F8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1FC8D6-239D-4393-B074-ABD005B3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95A080-83BE-5D7E-EFF0-2C3C138E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89517E-080F-34E9-E47C-FEB2926A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30256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7FDCB-A247-718D-1079-FF43E8A8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D95905-8C0B-4CD4-413E-0D5E0ED8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F1C0AA-C98B-0BCB-3314-FF57F320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22C35E-F3AE-F600-EB19-E9510CE48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4A3D20-8B91-3BDB-0111-566F3E54E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6F6A25-3FDA-BA8E-76C9-E6DB21B1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FBE532-556F-B0F1-0BC7-718CB2B3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9E3FD3-B02D-A50C-D5D3-F8342DC5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10964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4C4B5-0EAD-126E-00CA-6324C358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DA4AC-F7A4-5982-D155-1954EFE2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C68D25-A699-6708-92B7-A72A039A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E6208D-9FDB-1966-CB62-1A813D5C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28307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2BA013-6725-6762-50F0-8BAF73C7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0A9807-D19F-2A1B-55F5-8E23D579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557947-B1A2-A87D-426E-45F887FC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006660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CDD9-35EF-DCBA-7BBE-878A7C1F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87953-87AC-4FD2-4EC2-78A54914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05900-4329-5540-F74A-B29FF24DF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49FDDF-0468-F5A5-9121-A7B3EB3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3D211F-6AA0-7878-6678-539C6391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ED9A07-3507-3BD1-F0CE-BA2045AC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110700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EBC9B-3ADC-CBE0-87A1-0336CD64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DED1A8-E69B-F863-3D61-A439D5D10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F217D-5D40-DF1C-44D0-EDF098BC6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0B0263-024A-5EA1-D8C4-9DFCD6AE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62F1DC-C6A7-BA0E-D9D8-AD20BE47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23BEA-FF52-CCBF-94BA-747DAB3E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982805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44B42-428E-5A44-5C6B-187FC121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05161B-4975-7A26-A8BD-EB5C1A5D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B27DB5-EBB0-D92B-A116-442AA98F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4DCCC-D9BD-E58F-9256-7B0E9F32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C04B9-7100-2BA8-6BBA-8B8E49BD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590034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BD15F0-F5C6-E4F7-33BB-A37E4A7BA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85CCC4-B43E-1AEE-AFFE-C150DB12A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586C1-E5E3-06FE-FE52-38DA846D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7C5DF-E0B6-093A-800A-16597883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5CE2C6-A117-9C62-D687-5C61121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96781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596-2690-A647-BF28-8313842AC749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899" r:id="rId9"/>
    <p:sldLayoutId id="2147483900" r:id="rId10"/>
    <p:sldLayoutId id="2147483901" r:id="rId11"/>
    <p:sldLayoutId id="2147483684" r:id="rId12"/>
    <p:sldLayoutId id="2147483660" r:id="rId13"/>
    <p:sldLayoutId id="2147483902" r:id="rId14"/>
    <p:sldLayoutId id="2147483683" r:id="rId15"/>
    <p:sldLayoutId id="2147483664" r:id="rId16"/>
    <p:sldLayoutId id="2147483663" r:id="rId17"/>
    <p:sldLayoutId id="214748368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71435E-7A6E-A18F-456D-2EB0337F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9A50F-7C7E-36E4-3F78-854B9B0C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27AAB5-57A4-6BC4-4B2B-A0E5AB95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1/16/2024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84942-F613-FB3A-F698-3E3FCB98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F9A17-BBD3-4650-37CC-6092CEF5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28512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F84BD8F-7C3B-21BA-8F5F-8B06CC2637A2}"/>
              </a:ext>
            </a:extLst>
          </p:cNvPr>
          <p:cNvSpPr txBox="1"/>
          <p:nvPr/>
        </p:nvSpPr>
        <p:spPr>
          <a:xfrm>
            <a:off x="333237" y="2020526"/>
            <a:ext cx="84775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Memories for the COVID-19 pandemic</a:t>
            </a:r>
            <a:endParaRPr lang="fr-FR" sz="2800" dirty="0">
              <a:cs typeface="Calibri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331311-A05A-F615-F534-0AA7D1F9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17529"/>
            <a:ext cx="2743200" cy="84473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63A22B4-8718-86E1-0D51-1B67259EA5BB}"/>
              </a:ext>
            </a:extLst>
          </p:cNvPr>
          <p:cNvSpPr txBox="1"/>
          <p:nvPr/>
        </p:nvSpPr>
        <p:spPr>
          <a:xfrm>
            <a:off x="2270761" y="3251399"/>
            <a:ext cx="44497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Christine Bastin &amp; Nawël Cheriet</a:t>
            </a:r>
            <a:endParaRPr lang="fr-FR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0116A4-7166-9651-9F8A-C4A49A8B8370}"/>
              </a:ext>
            </a:extLst>
          </p:cNvPr>
          <p:cNvSpPr txBox="1"/>
          <p:nvPr/>
        </p:nvSpPr>
        <p:spPr>
          <a:xfrm>
            <a:off x="1649168" y="276818"/>
            <a:ext cx="5441430" cy="7747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b="1" dirty="0" err="1"/>
              <a:t>Autobiographical</a:t>
            </a:r>
            <a:r>
              <a:rPr lang="fr-FR" sz="2400" b="1" dirty="0"/>
              <a:t> Memory Workshop</a:t>
            </a:r>
          </a:p>
          <a:p>
            <a:pPr algn="ctr"/>
            <a:r>
              <a:rPr lang="fr-FR" dirty="0"/>
              <a:t>19 </a:t>
            </a:r>
            <a:r>
              <a:rPr lang="fr-FR" dirty="0" err="1"/>
              <a:t>January</a:t>
            </a:r>
            <a:r>
              <a:rPr lang="fr-FR" dirty="0"/>
              <a:t> 2024</a:t>
            </a:r>
          </a:p>
          <a:p>
            <a:pPr algn="ctr"/>
            <a:r>
              <a:rPr lang="fr-FR" dirty="0"/>
              <a:t>Grenoble</a:t>
            </a:r>
            <a:endParaRPr lang="fr-BE" dirty="0"/>
          </a:p>
        </p:txBody>
      </p:sp>
      <p:pic>
        <p:nvPicPr>
          <p:cNvPr id="3" name="Image 2" descr="Une image contenant habits, personne, chaussures, homme&#10;&#10;Description générée automatiquement">
            <a:extLst>
              <a:ext uri="{FF2B5EF4-FFF2-40B4-BE49-F238E27FC236}">
                <a16:creationId xmlns:a16="http://schemas.microsoft.com/office/drawing/2014/main" id="{4888BDA6-42E3-59E1-A036-0B212CD51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00" t="31852" r="48333" b="47111"/>
          <a:stretch/>
        </p:blipFill>
        <p:spPr>
          <a:xfrm>
            <a:off x="7814622" y="2520842"/>
            <a:ext cx="1089660" cy="19837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39249F-8A62-518B-CF4C-4135BE5E45E9}"/>
              </a:ext>
            </a:extLst>
          </p:cNvPr>
          <p:cNvSpPr txBox="1"/>
          <p:nvPr/>
        </p:nvSpPr>
        <p:spPr>
          <a:xfrm>
            <a:off x="7757160" y="4386324"/>
            <a:ext cx="1386840" cy="935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BE" sz="1400" b="1" dirty="0"/>
              <a:t>Nawël Cheriet</a:t>
            </a:r>
          </a:p>
          <a:p>
            <a:r>
              <a:rPr lang="fr-BE" sz="1400" dirty="0"/>
              <a:t>PhD 2020-2024</a:t>
            </a:r>
          </a:p>
        </p:txBody>
      </p:sp>
    </p:spTree>
    <p:extLst>
      <p:ext uri="{BB962C8B-B14F-4D97-AF65-F5344CB8AC3E}">
        <p14:creationId xmlns:p14="http://schemas.microsoft.com/office/powerpoint/2010/main" val="31165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1013460"/>
            <a:ext cx="839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2. </a:t>
            </a:r>
            <a:r>
              <a:rPr lang="fr-BE" sz="2000" b="1" dirty="0" err="1"/>
              <a:t>Automated</a:t>
            </a:r>
            <a:r>
              <a:rPr lang="fr-BE" sz="2000" b="1" dirty="0"/>
              <a:t> </a:t>
            </a:r>
            <a:r>
              <a:rPr lang="fr-BE" sz="2000" b="1" dirty="0" err="1"/>
              <a:t>scoring</a:t>
            </a:r>
            <a:r>
              <a:rPr lang="fr-BE" sz="2000" b="1" dirty="0"/>
              <a:t> of </a:t>
            </a:r>
            <a:r>
              <a:rPr lang="fr-BE" sz="2000" b="1" dirty="0" err="1"/>
              <a:t>internal</a:t>
            </a:r>
            <a:r>
              <a:rPr lang="fr-BE" sz="2000" b="1" dirty="0"/>
              <a:t> and </a:t>
            </a:r>
            <a:r>
              <a:rPr lang="fr-BE" sz="2000" b="1" dirty="0" err="1"/>
              <a:t>external</a:t>
            </a:r>
            <a:r>
              <a:rPr lang="fr-BE" sz="2000" b="1" dirty="0"/>
              <a:t> </a:t>
            </a:r>
            <a:r>
              <a:rPr lang="fr-BE" sz="2000" b="1" dirty="0" err="1"/>
              <a:t>details</a:t>
            </a:r>
            <a:r>
              <a:rPr lang="fr-BE" sz="2000" b="1" dirty="0"/>
              <a:t> </a:t>
            </a:r>
            <a:r>
              <a:rPr lang="fr-BE" sz="2000" dirty="0"/>
              <a:t>(van </a:t>
            </a:r>
            <a:r>
              <a:rPr lang="fr-BE" sz="2000" dirty="0" err="1"/>
              <a:t>Genugten</a:t>
            </a:r>
            <a:r>
              <a:rPr lang="fr-BE" sz="2000" dirty="0"/>
              <a:t> &amp; Schacter, 2022)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C11542-3F0A-2EA0-3681-1605B427C783}"/>
              </a:ext>
            </a:extLst>
          </p:cNvPr>
          <p:cNvSpPr txBox="1"/>
          <p:nvPr/>
        </p:nvSpPr>
        <p:spPr>
          <a:xfrm>
            <a:off x="472440" y="19009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/>
              <a:t>Internal</a:t>
            </a:r>
            <a:r>
              <a:rPr lang="fr-BE" b="1" i="1" dirty="0"/>
              <a:t> </a:t>
            </a:r>
            <a:r>
              <a:rPr lang="fr-BE" b="1" i="1" dirty="0" err="1"/>
              <a:t>details</a:t>
            </a:r>
            <a:endParaRPr lang="fr-BE" b="1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3B820B-16FF-57BB-EE40-94354F8C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" y="2270295"/>
            <a:ext cx="3508089" cy="24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1B3796-441C-DE60-1CA8-2B63F0CB5B31}"/>
              </a:ext>
            </a:extLst>
          </p:cNvPr>
          <p:cNvSpPr txBox="1"/>
          <p:nvPr/>
        </p:nvSpPr>
        <p:spPr>
          <a:xfrm>
            <a:off x="3794762" y="19009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/>
              <a:t>External</a:t>
            </a:r>
            <a:r>
              <a:rPr lang="fr-BE" b="1" i="1" dirty="0"/>
              <a:t> </a:t>
            </a:r>
            <a:r>
              <a:rPr lang="fr-BE" b="1" i="1" dirty="0" err="1"/>
              <a:t>details</a:t>
            </a:r>
            <a:endParaRPr lang="fr-BE" b="1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ABEDAB8-2959-B330-258A-BA319B7D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12" y="2268188"/>
            <a:ext cx="3508088" cy="24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EF3AD0-6EB7-DFD2-3F51-D377C793303F}"/>
              </a:ext>
            </a:extLst>
          </p:cNvPr>
          <p:cNvSpPr/>
          <p:nvPr/>
        </p:nvSpPr>
        <p:spPr>
          <a:xfrm>
            <a:off x="6080760" y="2987040"/>
            <a:ext cx="79248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EEB969-E849-D556-2B4A-E1CF110D7AA7}"/>
              </a:ext>
            </a:extLst>
          </p:cNvPr>
          <p:cNvSpPr txBox="1"/>
          <p:nvPr/>
        </p:nvSpPr>
        <p:spPr>
          <a:xfrm>
            <a:off x="6213782" y="2544992"/>
            <a:ext cx="28422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err="1"/>
              <a:t>Pandemic</a:t>
            </a:r>
            <a:r>
              <a:rPr lang="fr-BE" dirty="0"/>
              <a:t> &gt; </a:t>
            </a:r>
            <a:r>
              <a:rPr lang="fr-BE" dirty="0" err="1"/>
              <a:t>politics</a:t>
            </a:r>
            <a:endParaRPr lang="fr-BE" dirty="0"/>
          </a:p>
          <a:p>
            <a:endParaRPr lang="fr-BE" dirty="0"/>
          </a:p>
          <a:p>
            <a:r>
              <a:rPr lang="fr-BE" dirty="0"/>
              <a:t>2021 &gt; 2022</a:t>
            </a:r>
          </a:p>
          <a:p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Pandemic: 2021 &gt;&gt; 2022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Politics: 2021 &gt; 2022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106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1013460"/>
            <a:ext cx="839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2. </a:t>
            </a:r>
            <a:r>
              <a:rPr lang="fr-BE" sz="2000" b="1" dirty="0" err="1"/>
              <a:t>Automated</a:t>
            </a:r>
            <a:r>
              <a:rPr lang="fr-BE" sz="2000" b="1" dirty="0"/>
              <a:t> </a:t>
            </a:r>
            <a:r>
              <a:rPr lang="fr-BE" sz="2000" b="1" dirty="0" err="1"/>
              <a:t>scoring</a:t>
            </a:r>
            <a:r>
              <a:rPr lang="fr-BE" sz="2000" b="1" dirty="0"/>
              <a:t> of </a:t>
            </a:r>
            <a:r>
              <a:rPr lang="fr-BE" sz="2000" b="1" dirty="0" err="1"/>
              <a:t>internal</a:t>
            </a:r>
            <a:r>
              <a:rPr lang="fr-BE" sz="2000" b="1" dirty="0"/>
              <a:t> and </a:t>
            </a:r>
            <a:r>
              <a:rPr lang="fr-BE" sz="2000" b="1" dirty="0" err="1"/>
              <a:t>external</a:t>
            </a:r>
            <a:r>
              <a:rPr lang="fr-BE" sz="2000" b="1" dirty="0"/>
              <a:t> </a:t>
            </a:r>
            <a:r>
              <a:rPr lang="fr-BE" sz="2000" b="1" dirty="0" err="1"/>
              <a:t>details</a:t>
            </a:r>
            <a:r>
              <a:rPr lang="fr-BE" sz="2000" b="1" dirty="0"/>
              <a:t> </a:t>
            </a:r>
            <a:r>
              <a:rPr lang="fr-BE" sz="2000" dirty="0"/>
              <a:t>(van </a:t>
            </a:r>
            <a:r>
              <a:rPr lang="fr-BE" sz="2000" dirty="0" err="1"/>
              <a:t>Genugten</a:t>
            </a:r>
            <a:r>
              <a:rPr lang="fr-BE" sz="2000" dirty="0"/>
              <a:t> &amp; Schacter, 2022)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C11542-3F0A-2EA0-3681-1605B427C783}"/>
              </a:ext>
            </a:extLst>
          </p:cNvPr>
          <p:cNvSpPr txBox="1"/>
          <p:nvPr/>
        </p:nvSpPr>
        <p:spPr>
          <a:xfrm>
            <a:off x="2567940" y="1795721"/>
            <a:ext cx="40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/>
              <a:t>Ratio of </a:t>
            </a:r>
            <a:r>
              <a:rPr lang="fr-BE" b="1" i="1" dirty="0" err="1"/>
              <a:t>internal</a:t>
            </a:r>
            <a:r>
              <a:rPr lang="fr-BE" b="1" i="1" dirty="0"/>
              <a:t> over total of </a:t>
            </a:r>
            <a:r>
              <a:rPr lang="fr-BE" b="1" i="1" dirty="0" err="1"/>
              <a:t>details</a:t>
            </a:r>
            <a:endParaRPr lang="fr-BE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EEB969-E849-D556-2B4A-E1CF110D7AA7}"/>
              </a:ext>
            </a:extLst>
          </p:cNvPr>
          <p:cNvSpPr txBox="1"/>
          <p:nvPr/>
        </p:nvSpPr>
        <p:spPr>
          <a:xfrm>
            <a:off x="396240" y="2502069"/>
            <a:ext cx="4556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Pandemic</a:t>
            </a:r>
            <a:r>
              <a:rPr lang="fr-BE" dirty="0"/>
              <a:t> &gt; </a:t>
            </a:r>
            <a:r>
              <a:rPr lang="fr-BE" dirty="0" err="1"/>
              <a:t>politics</a:t>
            </a:r>
            <a:endParaRPr lang="fr-BE" dirty="0"/>
          </a:p>
          <a:p>
            <a:endParaRPr lang="fr-BE" dirty="0"/>
          </a:p>
          <a:p>
            <a:r>
              <a:rPr lang="fr-BE" dirty="0"/>
              <a:t>2022 &gt; 2021</a:t>
            </a:r>
          </a:p>
          <a:p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2021: Pandemic &gt; politics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2022: pandemic = politics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A384E97-F5A8-000C-1D07-F16CAF70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65" y="2239428"/>
            <a:ext cx="3724275" cy="2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1013460"/>
            <a:ext cx="839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2. </a:t>
            </a:r>
            <a:r>
              <a:rPr lang="fr-BE" sz="2000" b="1" dirty="0" err="1"/>
              <a:t>Automated</a:t>
            </a:r>
            <a:r>
              <a:rPr lang="fr-BE" sz="2000" b="1" dirty="0"/>
              <a:t> </a:t>
            </a:r>
            <a:r>
              <a:rPr lang="fr-BE" sz="2000" b="1" dirty="0" err="1"/>
              <a:t>scoring</a:t>
            </a:r>
            <a:r>
              <a:rPr lang="fr-BE" sz="2000" b="1" dirty="0"/>
              <a:t> of </a:t>
            </a:r>
            <a:r>
              <a:rPr lang="fr-BE" sz="2000" b="1" dirty="0" err="1"/>
              <a:t>internal</a:t>
            </a:r>
            <a:r>
              <a:rPr lang="fr-BE" sz="2000" b="1" dirty="0"/>
              <a:t> and </a:t>
            </a:r>
            <a:r>
              <a:rPr lang="fr-BE" sz="2000" b="1" dirty="0" err="1"/>
              <a:t>external</a:t>
            </a:r>
            <a:r>
              <a:rPr lang="fr-BE" sz="2000" b="1" dirty="0"/>
              <a:t> </a:t>
            </a:r>
            <a:r>
              <a:rPr lang="fr-BE" sz="2000" b="1" dirty="0" err="1"/>
              <a:t>details</a:t>
            </a:r>
            <a:r>
              <a:rPr lang="fr-BE" sz="2000" b="1" dirty="0"/>
              <a:t> </a:t>
            </a:r>
            <a:r>
              <a:rPr lang="fr-BE" sz="2000" dirty="0"/>
              <a:t>(van </a:t>
            </a:r>
            <a:r>
              <a:rPr lang="fr-BE" sz="2000" dirty="0" err="1"/>
              <a:t>Genugten</a:t>
            </a:r>
            <a:r>
              <a:rPr lang="fr-BE" sz="2000" dirty="0"/>
              <a:t> &amp; Schacter, 2022)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C11542-3F0A-2EA0-3681-1605B427C783}"/>
              </a:ext>
            </a:extLst>
          </p:cNvPr>
          <p:cNvSpPr txBox="1"/>
          <p:nvPr/>
        </p:nvSpPr>
        <p:spPr>
          <a:xfrm>
            <a:off x="1066800" y="1795721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/>
              <a:t>Ratio of </a:t>
            </a:r>
            <a:r>
              <a:rPr lang="fr-BE" b="1" i="1" dirty="0" err="1"/>
              <a:t>internal</a:t>
            </a:r>
            <a:r>
              <a:rPr lang="fr-BE" b="1" i="1" dirty="0"/>
              <a:t> over total </a:t>
            </a:r>
            <a:r>
              <a:rPr lang="fr-BE" b="1" i="1" dirty="0" err="1"/>
              <a:t>number</a:t>
            </a:r>
            <a:r>
              <a:rPr lang="fr-BE" b="1" i="1" dirty="0"/>
              <a:t> of </a:t>
            </a:r>
            <a:r>
              <a:rPr lang="fr-BE" b="1" i="1" dirty="0" err="1"/>
              <a:t>personal</a:t>
            </a:r>
            <a:r>
              <a:rPr lang="fr-BE" b="1" i="1" dirty="0"/>
              <a:t> and collective information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EEB969-E849-D556-2B4A-E1CF110D7AA7}"/>
              </a:ext>
            </a:extLst>
          </p:cNvPr>
          <p:cNvSpPr txBox="1"/>
          <p:nvPr/>
        </p:nvSpPr>
        <p:spPr>
          <a:xfrm>
            <a:off x="396240" y="2502069"/>
            <a:ext cx="4556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Pandemic</a:t>
            </a:r>
            <a:r>
              <a:rPr lang="fr-BE" dirty="0"/>
              <a:t> &gt; </a:t>
            </a:r>
            <a:r>
              <a:rPr lang="fr-BE" dirty="0" err="1"/>
              <a:t>politics</a:t>
            </a:r>
            <a:endParaRPr lang="fr-BE" dirty="0"/>
          </a:p>
          <a:p>
            <a:endParaRPr lang="fr-BE" dirty="0"/>
          </a:p>
          <a:p>
            <a:r>
              <a:rPr lang="fr-BE" dirty="0"/>
              <a:t>2022 &gt; 2021</a:t>
            </a:r>
          </a:p>
          <a:p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Pandemic: 2022 &gt; 2021</a:t>
            </a: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Politics: 2022 = 2021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A49BB4-9A8D-9DDD-50A8-B5F462DA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39428"/>
            <a:ext cx="3808835" cy="27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7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1013460"/>
            <a:ext cx="839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3. Lexical content analyses: Word </a:t>
            </a:r>
            <a:r>
              <a:rPr lang="fr-BE" sz="2000" b="1" dirty="0" err="1"/>
              <a:t>counts</a:t>
            </a:r>
            <a:r>
              <a:rPr lang="fr-BE" sz="2000" b="1" dirty="0"/>
              <a:t> </a:t>
            </a:r>
            <a:r>
              <a:rPr lang="fr-BE" sz="2000" b="1" dirty="0" err="1"/>
              <a:t>with</a:t>
            </a:r>
            <a:r>
              <a:rPr lang="fr-BE" sz="2000" b="1" dirty="0"/>
              <a:t> LIWC </a:t>
            </a:r>
            <a:r>
              <a:rPr lang="fr-BE" sz="2000" dirty="0"/>
              <a:t>(</a:t>
            </a:r>
            <a:r>
              <a:rPr lang="fr-BE" sz="2000" dirty="0" err="1"/>
              <a:t>Pennebaker</a:t>
            </a:r>
            <a:r>
              <a:rPr lang="fr-BE" sz="2000" dirty="0"/>
              <a:t> et al., 2007)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ED101E4-68F0-4140-0138-C1E1DF432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40262"/>
              </p:ext>
            </p:extLst>
          </p:nvPr>
        </p:nvGraphicFramePr>
        <p:xfrm>
          <a:off x="967740" y="1667510"/>
          <a:ext cx="7239000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38211905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77326238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32100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Event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Interview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9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Pandemic &gt; politics:</a:t>
                      </a:r>
                    </a:p>
                    <a:p>
                      <a:pPr algn="ctr"/>
                      <a:r>
                        <a:rPr lang="en-US" dirty="0"/>
                        <a:t>I</a:t>
                      </a:r>
                    </a:p>
                    <a:p>
                      <a:pPr algn="ctr"/>
                      <a:r>
                        <a:rPr lang="en-US" dirty="0"/>
                        <a:t>We</a:t>
                      </a:r>
                    </a:p>
                    <a:p>
                      <a:pPr algn="ctr"/>
                      <a:r>
                        <a:rPr lang="en-US" dirty="0"/>
                        <a:t>Family</a:t>
                      </a:r>
                    </a:p>
                    <a:p>
                      <a:pPr algn="ctr"/>
                      <a:r>
                        <a:rPr lang="en-US" dirty="0"/>
                        <a:t>Friends</a:t>
                      </a:r>
                    </a:p>
                    <a:p>
                      <a:pPr algn="ctr"/>
                      <a:r>
                        <a:rPr lang="en-US" dirty="0"/>
                        <a:t>Positive emotions</a:t>
                      </a:r>
                    </a:p>
                    <a:p>
                      <a:pPr algn="ctr"/>
                      <a:r>
                        <a:rPr lang="en-US" dirty="0"/>
                        <a:t>Anxiety</a:t>
                      </a:r>
                    </a:p>
                    <a:p>
                      <a:pPr algn="ctr"/>
                      <a:r>
                        <a:rPr lang="en-US" dirty="0"/>
                        <a:t>Cognitive processes</a:t>
                      </a:r>
                    </a:p>
                    <a:p>
                      <a:pPr algn="ctr"/>
                      <a:r>
                        <a:rPr lang="en-US" dirty="0"/>
                        <a:t>Covid</a:t>
                      </a:r>
                    </a:p>
                    <a:p>
                      <a:pPr algn="ctr"/>
                      <a:r>
                        <a:rPr lang="en-US" dirty="0"/>
                        <a:t>Health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/>
                        <a:t>Politics &gt; pandemic:</a:t>
                      </a:r>
                    </a:p>
                    <a:p>
                      <a:pPr algn="ctr"/>
                      <a:r>
                        <a:rPr lang="en-US" dirty="0"/>
                        <a:t>anger</a:t>
                      </a:r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 &gt; 2022:</a:t>
                      </a:r>
                    </a:p>
                    <a:p>
                      <a:pPr algn="ctr"/>
                      <a:r>
                        <a:rPr lang="en-US" dirty="0"/>
                        <a:t>We</a:t>
                      </a:r>
                    </a:p>
                    <a:p>
                      <a:pPr algn="ctr"/>
                      <a:r>
                        <a:rPr lang="en-US" dirty="0"/>
                        <a:t>Family</a:t>
                      </a:r>
                    </a:p>
                    <a:p>
                      <a:pPr algn="ctr"/>
                      <a:r>
                        <a:rPr lang="en-US" dirty="0"/>
                        <a:t>Positive emotions</a:t>
                      </a:r>
                    </a:p>
                    <a:p>
                      <a:pPr algn="ctr"/>
                      <a:r>
                        <a:rPr lang="en-US" dirty="0"/>
                        <a:t>Anxiety</a:t>
                      </a:r>
                    </a:p>
                    <a:p>
                      <a:pPr algn="ctr"/>
                      <a:r>
                        <a:rPr lang="en-US" dirty="0"/>
                        <a:t>Cognitive processes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/>
                        <a:t>2022 &gt; 2021:</a:t>
                      </a:r>
                    </a:p>
                    <a:p>
                      <a:pPr algn="ctr"/>
                      <a:r>
                        <a:rPr lang="en-US" dirty="0"/>
                        <a:t>covid</a:t>
                      </a:r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Negative emotions: </a:t>
                      </a:r>
                    </a:p>
                    <a:p>
                      <a:pPr algn="ctr"/>
                      <a:r>
                        <a:rPr lang="en-US" dirty="0"/>
                        <a:t>2021: pandemic = political</a:t>
                      </a:r>
                    </a:p>
                    <a:p>
                      <a:pPr algn="ctr"/>
                      <a:r>
                        <a:rPr lang="en-US" dirty="0"/>
                        <a:t>2022: politics &gt; pandemic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/>
                        <a:t>Covid:</a:t>
                      </a:r>
                    </a:p>
                    <a:p>
                      <a:pPr algn="ctr"/>
                      <a:r>
                        <a:rPr lang="en-US" dirty="0"/>
                        <a:t>Pandemic: 2022 &gt; 2021</a:t>
                      </a:r>
                    </a:p>
                    <a:p>
                      <a:pPr algn="ctr"/>
                      <a:r>
                        <a:rPr lang="en-US" dirty="0"/>
                        <a:t>Politics: 2022 = 2021</a:t>
                      </a:r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8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91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Summary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186787-26F1-D45B-466C-5E7A81E8C3B2}"/>
              </a:ext>
            </a:extLst>
          </p:cNvPr>
          <p:cNvSpPr txBox="1"/>
          <p:nvPr/>
        </p:nvSpPr>
        <p:spPr>
          <a:xfrm>
            <a:off x="335280" y="1112520"/>
            <a:ext cx="8046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Memories</a:t>
            </a:r>
            <a:r>
              <a:rPr lang="fr-BE" b="1" dirty="0"/>
              <a:t> for a </a:t>
            </a:r>
            <a:r>
              <a:rPr lang="fr-BE" b="1" dirty="0" err="1"/>
              <a:t>political</a:t>
            </a:r>
            <a:r>
              <a:rPr lang="fr-BE" b="1" dirty="0"/>
              <a:t> </a:t>
            </a:r>
            <a:r>
              <a:rPr lang="fr-BE" b="1" dirty="0" err="1"/>
              <a:t>event</a:t>
            </a:r>
            <a:r>
              <a:rPr lang="fr-BE" b="1" dirty="0"/>
              <a:t> (= collective </a:t>
            </a:r>
            <a:r>
              <a:rPr lang="fr-BE" b="1" dirty="0" err="1"/>
              <a:t>event</a:t>
            </a:r>
            <a:r>
              <a:rPr lang="fr-BE" b="1" dirty="0"/>
              <a:t>)</a:t>
            </a:r>
          </a:p>
          <a:p>
            <a:endParaRPr lang="fr-BE" b="1" dirty="0"/>
          </a:p>
          <a:p>
            <a:r>
              <a:rPr lang="fr-BE" dirty="0"/>
              <a:t>- </a:t>
            </a:r>
            <a:r>
              <a:rPr lang="fr-BE" dirty="0" err="1"/>
              <a:t>contains</a:t>
            </a:r>
            <a:r>
              <a:rPr lang="fr-BE" dirty="0"/>
              <a:t> a </a:t>
            </a:r>
            <a:r>
              <a:rPr lang="fr-BE" dirty="0" err="1"/>
              <a:t>majority</a:t>
            </a:r>
            <a:r>
              <a:rPr lang="fr-BE" dirty="0"/>
              <a:t> of collective information</a:t>
            </a:r>
          </a:p>
          <a:p>
            <a:r>
              <a:rPr lang="fr-BE" dirty="0"/>
              <a:t>- </a:t>
            </a:r>
            <a:r>
              <a:rPr lang="fr-BE" dirty="0" err="1"/>
              <a:t>globally</a:t>
            </a:r>
            <a:r>
              <a:rPr lang="fr-BE" dirty="0"/>
              <a:t> lose information over time, but </a:t>
            </a:r>
            <a:r>
              <a:rPr lang="fr-BE" dirty="0" err="1"/>
              <a:t>without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change in </a:t>
            </a:r>
            <a:r>
              <a:rPr lang="fr-BE" dirty="0" err="1"/>
              <a:t>their</a:t>
            </a:r>
            <a:r>
              <a:rPr lang="fr-BE" dirty="0"/>
              <a:t> nature</a:t>
            </a:r>
          </a:p>
          <a:p>
            <a:endParaRPr lang="fr-BE" dirty="0"/>
          </a:p>
          <a:p>
            <a:r>
              <a:rPr lang="fr-BE" b="1" dirty="0" err="1"/>
              <a:t>Memories</a:t>
            </a:r>
            <a:r>
              <a:rPr lang="fr-BE" b="1" dirty="0"/>
              <a:t> for the </a:t>
            </a:r>
            <a:r>
              <a:rPr lang="fr-BE" b="1" dirty="0" err="1"/>
              <a:t>pandemic</a:t>
            </a:r>
            <a:r>
              <a:rPr lang="fr-BE" b="1" dirty="0"/>
              <a:t> (= </a:t>
            </a:r>
            <a:r>
              <a:rPr lang="fr-BE" b="1" dirty="0" err="1"/>
              <a:t>lived</a:t>
            </a:r>
            <a:r>
              <a:rPr lang="fr-BE" b="1" dirty="0"/>
              <a:t> collective </a:t>
            </a:r>
            <a:r>
              <a:rPr lang="fr-BE" b="1" dirty="0" err="1"/>
              <a:t>event</a:t>
            </a:r>
            <a:r>
              <a:rPr lang="fr-BE" b="1" dirty="0"/>
              <a:t>)</a:t>
            </a:r>
          </a:p>
          <a:p>
            <a:endParaRPr lang="fr-BE" dirty="0"/>
          </a:p>
          <a:p>
            <a:r>
              <a:rPr lang="fr-BE" dirty="0"/>
              <a:t>- </a:t>
            </a:r>
            <a:r>
              <a:rPr lang="fr-BE" dirty="0" err="1"/>
              <a:t>contains</a:t>
            </a:r>
            <a:r>
              <a:rPr lang="fr-BE" dirty="0"/>
              <a:t> </a:t>
            </a:r>
            <a:r>
              <a:rPr lang="fr-BE" dirty="0" err="1"/>
              <a:t>initially</a:t>
            </a:r>
            <a:r>
              <a:rPr lang="fr-BE" dirty="0"/>
              <a:t> a </a:t>
            </a:r>
            <a:r>
              <a:rPr lang="fr-BE" dirty="0" err="1"/>
              <a:t>majority</a:t>
            </a:r>
            <a:r>
              <a:rPr lang="fr-BE" dirty="0"/>
              <a:t> of </a:t>
            </a:r>
            <a:r>
              <a:rPr lang="fr-BE" dirty="0" err="1"/>
              <a:t>personal</a:t>
            </a:r>
            <a:r>
              <a:rPr lang="fr-BE" dirty="0"/>
              <a:t> information</a:t>
            </a:r>
          </a:p>
          <a:p>
            <a:r>
              <a:rPr lang="fr-BE" dirty="0"/>
              <a:t>- </a:t>
            </a:r>
            <a:r>
              <a:rPr lang="fr-BE" dirty="0" err="1"/>
              <a:t>with</a:t>
            </a:r>
            <a:r>
              <a:rPr lang="fr-BE" dirty="0"/>
              <a:t> time, </a:t>
            </a:r>
            <a:r>
              <a:rPr lang="fr-BE" dirty="0" err="1"/>
              <a:t>contains</a:t>
            </a:r>
            <a:r>
              <a:rPr lang="fr-BE" dirty="0"/>
              <a:t> </a:t>
            </a:r>
            <a:r>
              <a:rPr lang="fr-BE" dirty="0" err="1"/>
              <a:t>less</a:t>
            </a:r>
            <a:r>
              <a:rPr lang="fr-BE" dirty="0"/>
              <a:t> </a:t>
            </a:r>
            <a:r>
              <a:rPr lang="fr-BE" dirty="0" err="1"/>
              <a:t>personal</a:t>
            </a:r>
            <a:r>
              <a:rPr lang="fr-BE" dirty="0"/>
              <a:t> information, </a:t>
            </a:r>
            <a:r>
              <a:rPr lang="fr-BE" dirty="0" err="1"/>
              <a:t>which</a:t>
            </a:r>
            <a:r>
              <a:rPr lang="fr-BE" dirty="0"/>
              <a:t> </a:t>
            </a:r>
            <a:r>
              <a:rPr lang="fr-BE" dirty="0" err="1"/>
              <a:t>becomes</a:t>
            </a:r>
            <a:r>
              <a:rPr lang="fr-BE" dirty="0"/>
              <a:t> </a:t>
            </a:r>
            <a:r>
              <a:rPr lang="fr-BE" dirty="0" err="1"/>
              <a:t>equal</a:t>
            </a:r>
            <a:r>
              <a:rPr lang="fr-BE" dirty="0"/>
              <a:t> in </a:t>
            </a:r>
            <a:r>
              <a:rPr lang="fr-BE" dirty="0" err="1"/>
              <a:t>number</a:t>
            </a:r>
            <a:r>
              <a:rPr lang="fr-BE" dirty="0"/>
              <a:t> to collective information</a:t>
            </a:r>
          </a:p>
          <a:p>
            <a:r>
              <a:rPr lang="fr-BE" dirty="0"/>
              <a:t>- </a:t>
            </a:r>
            <a:r>
              <a:rPr lang="fr-BE" dirty="0" err="1"/>
              <a:t>does</a:t>
            </a:r>
            <a:r>
              <a:rPr lang="fr-BE" dirty="0"/>
              <a:t> not change in </a:t>
            </a:r>
            <a:r>
              <a:rPr lang="fr-BE" dirty="0" err="1"/>
              <a:t>terms</a:t>
            </a:r>
            <a:r>
              <a:rPr lang="fr-BE" dirty="0"/>
              <a:t> of </a:t>
            </a:r>
            <a:r>
              <a:rPr lang="fr-BE" dirty="0" err="1"/>
              <a:t>specificity</a:t>
            </a:r>
            <a:r>
              <a:rPr lang="fr-BE" dirty="0"/>
              <a:t> over time, but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more </a:t>
            </a:r>
            <a:r>
              <a:rPr lang="fr-BE" dirty="0" err="1"/>
              <a:t>condensed</a:t>
            </a:r>
            <a:r>
              <a:rPr lang="fr-BE" dirty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206105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cs typeface="Calibri"/>
              </a:rPr>
              <a:t>Thanks</a:t>
            </a:r>
            <a:endParaRPr lang="fr-FR" b="1" dirty="0">
              <a:cs typeface="Calibri"/>
            </a:endParaRPr>
          </a:p>
        </p:txBody>
      </p:sp>
      <p:pic>
        <p:nvPicPr>
          <p:cNvPr id="7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F13EC4-5289-3C08-890F-0BC60680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34" y="4062946"/>
            <a:ext cx="2743200" cy="8447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F72080-AA91-1710-2BD7-C9561EBF6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" y="3799937"/>
            <a:ext cx="1558949" cy="9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Lived</a:t>
            </a:r>
            <a:r>
              <a:rPr lang="fr-BE" sz="2900" b="1" dirty="0">
                <a:solidFill>
                  <a:srgbClr val="5FA4B0"/>
                </a:solidFill>
                <a:latin typeface="Calibri"/>
                <a:cs typeface="Calibri"/>
              </a:rPr>
              <a:t> collective </a:t>
            </a:r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events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8FCFF99-09F5-92A9-924E-FCC59ABB243A}"/>
              </a:ext>
            </a:extLst>
          </p:cNvPr>
          <p:cNvSpPr/>
          <p:nvPr/>
        </p:nvSpPr>
        <p:spPr>
          <a:xfrm>
            <a:off x="800100" y="1409700"/>
            <a:ext cx="4328160" cy="2796540"/>
          </a:xfrm>
          <a:prstGeom prst="ellipse">
            <a:avLst/>
          </a:prstGeom>
          <a:noFill/>
          <a:ln w="19050">
            <a:solidFill>
              <a:srgbClr val="1C4B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614A294-016C-6F51-BDB2-E6445751D438}"/>
              </a:ext>
            </a:extLst>
          </p:cNvPr>
          <p:cNvSpPr/>
          <p:nvPr/>
        </p:nvSpPr>
        <p:spPr>
          <a:xfrm>
            <a:off x="3627120" y="1409700"/>
            <a:ext cx="4503420" cy="2796540"/>
          </a:xfrm>
          <a:prstGeom prst="ellipse">
            <a:avLst/>
          </a:prstGeom>
          <a:noFill/>
          <a:ln w="19050">
            <a:solidFill>
              <a:srgbClr val="1C4B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C40BB2-346A-2D45-4E27-6961C6562E1C}"/>
              </a:ext>
            </a:extLst>
          </p:cNvPr>
          <p:cNvSpPr txBox="1"/>
          <p:nvPr/>
        </p:nvSpPr>
        <p:spPr>
          <a:xfrm>
            <a:off x="1112520" y="2152203"/>
            <a:ext cx="293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Personal</a:t>
            </a:r>
            <a:r>
              <a:rPr lang="fr-BE" b="1" dirty="0"/>
              <a:t> </a:t>
            </a:r>
            <a:r>
              <a:rPr lang="fr-BE" b="1" dirty="0" err="1"/>
              <a:t>events</a:t>
            </a:r>
            <a:endParaRPr lang="fr-BE" b="1" dirty="0"/>
          </a:p>
          <a:p>
            <a:endParaRPr lang="fr-BE" dirty="0"/>
          </a:p>
          <a:p>
            <a:r>
              <a:rPr lang="fr-BE" dirty="0"/>
              <a:t>(e.g., </a:t>
            </a:r>
            <a:r>
              <a:rPr lang="fr-BE" dirty="0" err="1"/>
              <a:t>my</a:t>
            </a:r>
            <a:r>
              <a:rPr lang="fr-BE" dirty="0"/>
              <a:t> vacation in Scotland, last Christmas </a:t>
            </a:r>
            <a:r>
              <a:rPr lang="fr-BE" dirty="0" err="1"/>
              <a:t>dinner</a:t>
            </a:r>
            <a:r>
              <a:rPr lang="fr-BE" dirty="0"/>
              <a:t>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54D784-8420-90BB-3E3F-6D0FC1F55D16}"/>
              </a:ext>
            </a:extLst>
          </p:cNvPr>
          <p:cNvSpPr txBox="1"/>
          <p:nvPr/>
        </p:nvSpPr>
        <p:spPr>
          <a:xfrm>
            <a:off x="5347335" y="2152203"/>
            <a:ext cx="2564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Collective </a:t>
            </a:r>
            <a:r>
              <a:rPr lang="fr-BE" b="1" dirty="0" err="1"/>
              <a:t>events</a:t>
            </a:r>
            <a:endParaRPr lang="fr-BE" b="1" dirty="0"/>
          </a:p>
          <a:p>
            <a:endParaRPr lang="fr-BE" dirty="0"/>
          </a:p>
          <a:p>
            <a:r>
              <a:rPr lang="fr-BE" dirty="0"/>
              <a:t>(e.g., the Ukraine </a:t>
            </a:r>
            <a:r>
              <a:rPr lang="fr-BE" dirty="0" err="1"/>
              <a:t>war</a:t>
            </a:r>
            <a:r>
              <a:rPr lang="fr-BE" dirty="0"/>
              <a:t>, the </a:t>
            </a:r>
            <a:r>
              <a:rPr lang="fr-BE" dirty="0" err="1"/>
              <a:t>earthquake</a:t>
            </a:r>
            <a:r>
              <a:rPr lang="fr-BE" dirty="0"/>
              <a:t> in Japan…)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0157F7-29B4-DC33-1AD0-237089AC4CC0}"/>
              </a:ext>
            </a:extLst>
          </p:cNvPr>
          <p:cNvSpPr txBox="1"/>
          <p:nvPr/>
        </p:nvSpPr>
        <p:spPr>
          <a:xfrm>
            <a:off x="3992880" y="2379077"/>
            <a:ext cx="11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5FA4B0"/>
                </a:solidFill>
              </a:rPr>
              <a:t>LCE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326E8C-7F06-1455-F349-AB9923DE51EF}"/>
              </a:ext>
            </a:extLst>
          </p:cNvPr>
          <p:cNvSpPr txBox="1"/>
          <p:nvPr/>
        </p:nvSpPr>
        <p:spPr>
          <a:xfrm>
            <a:off x="3253740" y="4232984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5FA4B0"/>
                </a:solidFill>
              </a:rPr>
              <a:t>LCE</a:t>
            </a:r>
            <a:r>
              <a:rPr lang="fr-BE" dirty="0"/>
              <a:t> (e.g., the 2021 </a:t>
            </a:r>
            <a:r>
              <a:rPr lang="fr-BE" dirty="0" err="1"/>
              <a:t>flooding</a:t>
            </a:r>
            <a:r>
              <a:rPr lang="fr-BE" dirty="0"/>
              <a:t> in </a:t>
            </a:r>
            <a:r>
              <a:rPr lang="fr-BE" dirty="0" err="1"/>
              <a:t>my</a:t>
            </a:r>
            <a:r>
              <a:rPr lang="fr-BE" dirty="0"/>
              <a:t> home </a:t>
            </a:r>
            <a:r>
              <a:rPr lang="fr-BE" dirty="0" err="1"/>
              <a:t>town</a:t>
            </a:r>
            <a:r>
              <a:rPr lang="fr-BE" dirty="0"/>
              <a:t>, the final of the 2018 FIFA World cup…)</a:t>
            </a:r>
            <a:endParaRPr lang="fr-BE" sz="2800" b="1" dirty="0">
              <a:solidFill>
                <a:srgbClr val="5FA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0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Lived</a:t>
            </a:r>
            <a:r>
              <a:rPr lang="fr-BE" sz="2900" b="1" dirty="0">
                <a:solidFill>
                  <a:srgbClr val="5FA4B0"/>
                </a:solidFill>
                <a:latin typeface="Calibri"/>
                <a:cs typeface="Calibri"/>
              </a:rPr>
              <a:t> collective </a:t>
            </a:r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events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320040" y="1104900"/>
            <a:ext cx="8397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What</a:t>
            </a:r>
            <a:r>
              <a:rPr lang="fr-BE" sz="2000" dirty="0"/>
              <a:t> are the </a:t>
            </a:r>
            <a:r>
              <a:rPr lang="fr-BE" sz="2000" dirty="0" err="1"/>
              <a:t>characteristics</a:t>
            </a:r>
            <a:r>
              <a:rPr lang="fr-BE" sz="2000" dirty="0"/>
              <a:t> of </a:t>
            </a:r>
            <a:r>
              <a:rPr lang="fr-BE" sz="2000" dirty="0" err="1"/>
              <a:t>memories</a:t>
            </a:r>
            <a:r>
              <a:rPr lang="fr-BE" sz="2000" dirty="0"/>
              <a:t> for </a:t>
            </a:r>
            <a:r>
              <a:rPr lang="fr-BE" sz="2000" dirty="0" err="1"/>
              <a:t>lived</a:t>
            </a:r>
            <a:r>
              <a:rPr lang="fr-BE" sz="2000" dirty="0"/>
              <a:t> collective </a:t>
            </a:r>
            <a:r>
              <a:rPr lang="fr-BE" sz="2000" dirty="0" err="1"/>
              <a:t>events</a:t>
            </a:r>
            <a:r>
              <a:rPr lang="fr-BE" sz="2000" dirty="0"/>
              <a:t> in </a:t>
            </a:r>
            <a:r>
              <a:rPr lang="fr-BE" sz="2000" dirty="0" err="1"/>
              <a:t>terms</a:t>
            </a:r>
            <a:r>
              <a:rPr lang="fr-BE" sz="2000" dirty="0"/>
              <a:t> of </a:t>
            </a:r>
            <a:r>
              <a:rPr lang="fr-BE" sz="2000" dirty="0" err="1"/>
              <a:t>specificity</a:t>
            </a:r>
            <a:r>
              <a:rPr lang="fr-BE" sz="2000" dirty="0"/>
              <a:t> and content?</a:t>
            </a:r>
          </a:p>
          <a:p>
            <a:endParaRPr lang="fr-BE" sz="2000" dirty="0"/>
          </a:p>
          <a:p>
            <a:r>
              <a:rPr lang="fr-BE" sz="2000" dirty="0"/>
              <a:t>How do </a:t>
            </a:r>
            <a:r>
              <a:rPr lang="fr-BE" sz="2000" dirty="0" err="1"/>
              <a:t>they</a:t>
            </a:r>
            <a:r>
              <a:rPr lang="fr-BE" sz="2000" dirty="0"/>
              <a:t> </a:t>
            </a:r>
            <a:r>
              <a:rPr lang="fr-BE" sz="2000" dirty="0" err="1"/>
              <a:t>evolve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time?</a:t>
            </a:r>
          </a:p>
          <a:p>
            <a:endParaRPr lang="fr-BE" sz="2000" dirty="0"/>
          </a:p>
          <a:p>
            <a:endParaRPr lang="fr-BE" sz="2000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78129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Lived</a:t>
            </a:r>
            <a:r>
              <a:rPr lang="fr-BE" sz="2900" b="1" dirty="0">
                <a:solidFill>
                  <a:srgbClr val="5FA4B0"/>
                </a:solidFill>
                <a:latin typeface="Calibri"/>
                <a:cs typeface="Calibri"/>
              </a:rPr>
              <a:t> collective </a:t>
            </a:r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events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320040" y="1104900"/>
            <a:ext cx="8397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What</a:t>
            </a:r>
            <a:r>
              <a:rPr lang="fr-BE" sz="2000" dirty="0"/>
              <a:t> are the </a:t>
            </a:r>
            <a:r>
              <a:rPr lang="fr-BE" sz="2000" dirty="0" err="1"/>
              <a:t>characteristics</a:t>
            </a:r>
            <a:r>
              <a:rPr lang="fr-BE" sz="2000" dirty="0"/>
              <a:t> of </a:t>
            </a:r>
            <a:r>
              <a:rPr lang="fr-BE" sz="2000" dirty="0" err="1"/>
              <a:t>memories</a:t>
            </a:r>
            <a:r>
              <a:rPr lang="fr-BE" sz="2000" dirty="0"/>
              <a:t> for </a:t>
            </a:r>
            <a:r>
              <a:rPr lang="fr-BE" sz="2000" dirty="0" err="1"/>
              <a:t>lived</a:t>
            </a:r>
            <a:r>
              <a:rPr lang="fr-BE" sz="2000" dirty="0"/>
              <a:t> collective </a:t>
            </a:r>
            <a:r>
              <a:rPr lang="fr-BE" sz="2000" dirty="0" err="1"/>
              <a:t>events</a:t>
            </a:r>
            <a:r>
              <a:rPr lang="fr-BE" sz="2000" dirty="0"/>
              <a:t> in </a:t>
            </a:r>
            <a:r>
              <a:rPr lang="fr-BE" sz="2000" dirty="0" err="1"/>
              <a:t>terms</a:t>
            </a:r>
            <a:r>
              <a:rPr lang="fr-BE" sz="2000" dirty="0"/>
              <a:t> of </a:t>
            </a:r>
            <a:r>
              <a:rPr lang="fr-BE" sz="2000" dirty="0" err="1"/>
              <a:t>specificity</a:t>
            </a:r>
            <a:r>
              <a:rPr lang="fr-BE" sz="2000" dirty="0"/>
              <a:t> and content?</a:t>
            </a:r>
          </a:p>
          <a:p>
            <a:endParaRPr lang="fr-BE" sz="2000" dirty="0"/>
          </a:p>
          <a:p>
            <a:r>
              <a:rPr lang="fr-BE" sz="2000" dirty="0"/>
              <a:t>How do </a:t>
            </a:r>
            <a:r>
              <a:rPr lang="fr-BE" sz="2000" dirty="0" err="1"/>
              <a:t>they</a:t>
            </a:r>
            <a:r>
              <a:rPr lang="fr-BE" sz="2000" dirty="0"/>
              <a:t> </a:t>
            </a:r>
            <a:r>
              <a:rPr lang="fr-BE" sz="2000" dirty="0" err="1"/>
              <a:t>evolve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time?</a:t>
            </a:r>
          </a:p>
          <a:p>
            <a:endParaRPr lang="fr-BE" sz="2000" dirty="0"/>
          </a:p>
          <a:p>
            <a:endParaRPr lang="fr-BE" sz="2000" dirty="0"/>
          </a:p>
          <a:p>
            <a:endParaRPr lang="fr-BE" sz="2000" dirty="0"/>
          </a:p>
          <a:p>
            <a:r>
              <a:rPr lang="fr-BE" sz="2000" dirty="0"/>
              <a:t>COVID-19 </a:t>
            </a:r>
            <a:r>
              <a:rPr lang="fr-BE" sz="2000" dirty="0" err="1"/>
              <a:t>pandemic</a:t>
            </a:r>
            <a:r>
              <a:rPr lang="fr-BE" sz="2000" dirty="0"/>
              <a:t> = an </a:t>
            </a:r>
            <a:r>
              <a:rPr lang="fr-BE" sz="2000" dirty="0" err="1"/>
              <a:t>ideal</a:t>
            </a:r>
            <a:r>
              <a:rPr lang="fr-BE" sz="2000" dirty="0"/>
              <a:t> case </a:t>
            </a:r>
            <a:r>
              <a:rPr lang="fr-BE" sz="2000" dirty="0" err="1"/>
              <a:t>because</a:t>
            </a:r>
            <a:endParaRPr lang="fr-BE" sz="2000" dirty="0"/>
          </a:p>
          <a:p>
            <a:r>
              <a:rPr lang="fr-BE" sz="2000" dirty="0"/>
              <a:t>- </a:t>
            </a:r>
            <a:r>
              <a:rPr lang="fr-BE" sz="2000" dirty="0" err="1"/>
              <a:t>it</a:t>
            </a:r>
            <a:r>
              <a:rPr lang="fr-BE" sz="2000" dirty="0"/>
              <a:t> </a:t>
            </a:r>
            <a:r>
              <a:rPr lang="fr-BE" sz="2000" dirty="0" err="1"/>
              <a:t>includes</a:t>
            </a:r>
            <a:r>
              <a:rPr lang="fr-BE" sz="2000" dirty="0"/>
              <a:t> happenings at the </a:t>
            </a:r>
            <a:r>
              <a:rPr lang="fr-BE" sz="2000" dirty="0" err="1"/>
              <a:t>individual</a:t>
            </a:r>
            <a:r>
              <a:rPr lang="fr-BE" sz="2000" dirty="0"/>
              <a:t> and the </a:t>
            </a:r>
            <a:r>
              <a:rPr lang="fr-BE" sz="2000" dirty="0" err="1"/>
              <a:t>community</a:t>
            </a:r>
            <a:r>
              <a:rPr lang="fr-BE" sz="2000" dirty="0"/>
              <a:t> </a:t>
            </a:r>
            <a:r>
              <a:rPr lang="fr-BE" sz="2000" dirty="0" err="1"/>
              <a:t>levels</a:t>
            </a:r>
            <a:endParaRPr lang="fr-BE" sz="2000" dirty="0"/>
          </a:p>
          <a:p>
            <a:r>
              <a:rPr lang="fr-BE" sz="2000" dirty="0"/>
              <a:t>- </a:t>
            </a:r>
            <a:r>
              <a:rPr lang="fr-BE" sz="2000" dirty="0" err="1"/>
              <a:t>it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</a:t>
            </a:r>
            <a:r>
              <a:rPr lang="fr-BE" sz="2000" dirty="0" err="1"/>
              <a:t>very</a:t>
            </a:r>
            <a:r>
              <a:rPr lang="fr-BE" sz="2000" dirty="0"/>
              <a:t> </a:t>
            </a:r>
            <a:r>
              <a:rPr lang="fr-BE" sz="2000" dirty="0" err="1"/>
              <a:t>recent</a:t>
            </a:r>
            <a:r>
              <a:rPr lang="fr-BE" sz="2000" dirty="0"/>
              <a:t> </a:t>
            </a:r>
            <a:r>
              <a:rPr lang="fr-BE" sz="2000" dirty="0">
                <a:sym typeface="Wingdings" panose="05000000000000000000" pitchFamily="2" charset="2"/>
              </a:rPr>
              <a:t> a </a:t>
            </a:r>
            <a:r>
              <a:rPr lang="fr-BE" sz="2000" dirty="0" err="1">
                <a:sym typeface="Wingdings" panose="05000000000000000000" pitchFamily="2" charset="2"/>
              </a:rPr>
              <a:t>window</a:t>
            </a:r>
            <a:r>
              <a:rPr lang="fr-BE" sz="2000" dirty="0">
                <a:sym typeface="Wingdings" panose="05000000000000000000" pitchFamily="2" charset="2"/>
              </a:rPr>
              <a:t> to </a:t>
            </a:r>
            <a:r>
              <a:rPr lang="fr-BE" sz="2000" dirty="0" err="1">
                <a:sym typeface="Wingdings" panose="05000000000000000000" pitchFamily="2" charset="2"/>
              </a:rPr>
              <a:t>study</a:t>
            </a:r>
            <a:r>
              <a:rPr lang="fr-BE" sz="2000" dirty="0">
                <a:sym typeface="Wingdings" panose="05000000000000000000" pitchFamily="2" charset="2"/>
              </a:rPr>
              <a:t> the </a:t>
            </a:r>
            <a:r>
              <a:rPr lang="fr-BE" sz="2000" dirty="0" err="1">
                <a:sym typeface="Wingdings" panose="05000000000000000000" pitchFamily="2" charset="2"/>
              </a:rPr>
              <a:t>creation</a:t>
            </a:r>
            <a:r>
              <a:rPr lang="fr-BE" sz="2000" dirty="0">
                <a:sym typeface="Wingdings" panose="05000000000000000000" pitchFamily="2" charset="2"/>
              </a:rPr>
              <a:t> and </a:t>
            </a:r>
            <a:r>
              <a:rPr lang="fr-BE" sz="2000" dirty="0" err="1">
                <a:sym typeface="Wingdings" panose="05000000000000000000" pitchFamily="2" charset="2"/>
              </a:rPr>
              <a:t>early</a:t>
            </a:r>
            <a:r>
              <a:rPr lang="fr-BE" sz="2000" dirty="0">
                <a:sym typeface="Wingdings" panose="05000000000000000000" pitchFamily="2" charset="2"/>
              </a:rPr>
              <a:t> transformation of </a:t>
            </a:r>
            <a:r>
              <a:rPr lang="fr-BE" sz="2000" dirty="0" err="1">
                <a:sym typeface="Wingdings" panose="05000000000000000000" pitchFamily="2" charset="2"/>
              </a:rPr>
              <a:t>memories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569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>
                <a:solidFill>
                  <a:srgbClr val="5FA4B0"/>
                </a:solidFill>
                <a:latin typeface="Calibri"/>
                <a:cs typeface="Calibri"/>
              </a:rPr>
              <a:t>Methods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320040" y="1104900"/>
            <a:ext cx="839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Interviews in ~240 </a:t>
            </a:r>
            <a:r>
              <a:rPr lang="fr-BE" dirty="0" err="1"/>
              <a:t>Belgian</a:t>
            </a:r>
            <a:r>
              <a:rPr lang="fr-BE" dirty="0"/>
              <a:t> participants (</a:t>
            </a:r>
            <a:r>
              <a:rPr lang="fr-BE" dirty="0" err="1"/>
              <a:t>mean</a:t>
            </a:r>
            <a:r>
              <a:rPr lang="fr-BE" dirty="0"/>
              <a:t> </a:t>
            </a:r>
            <a:r>
              <a:rPr lang="fr-BE" dirty="0" err="1"/>
              <a:t>age</a:t>
            </a:r>
            <a:r>
              <a:rPr lang="fr-BE" dirty="0"/>
              <a:t>: 46.7 ± 4.95, range: 18-79; 178 </a:t>
            </a:r>
            <a:r>
              <a:rPr lang="fr-BE" dirty="0" err="1"/>
              <a:t>women</a:t>
            </a:r>
            <a:r>
              <a:rPr lang="fr-BE" dirty="0"/>
              <a:t>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E6A247-F56E-CF71-C5A9-1E2C05A60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16052"/>
              </p:ext>
            </p:extLst>
          </p:nvPr>
        </p:nvGraphicFramePr>
        <p:xfrm>
          <a:off x="1028699" y="2286378"/>
          <a:ext cx="732782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41">
                  <a:extLst>
                    <a:ext uri="{9D8B030D-6E8A-4147-A177-3AD203B41FA5}">
                      <a16:colId xmlns:a16="http://schemas.microsoft.com/office/drawing/2014/main" val="3567544129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528135901"/>
                    </a:ext>
                  </a:extLst>
                </a:gridCol>
                <a:gridCol w="3129200">
                  <a:extLst>
                    <a:ext uri="{9D8B030D-6E8A-4147-A177-3AD203B41FA5}">
                      <a16:colId xmlns:a16="http://schemas.microsoft.com/office/drawing/2014/main" val="29240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Pandemic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/>
                        <a:t>Politics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R</a:t>
                      </a:r>
                      <a:r>
                        <a:rPr lang="en-US" sz="1800" dirty="0" err="1"/>
                        <a:t>ecall</a:t>
                      </a:r>
                      <a:r>
                        <a:rPr lang="en-US" sz="1800" dirty="0"/>
                        <a:t> as many events as possible that happened regarding the COVID-19 pandemic during the year 2020</a:t>
                      </a:r>
                      <a:endParaRPr lang="fr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Recall the course of one of the political events that happened in the world in 2020*</a:t>
                      </a:r>
                      <a:endParaRPr lang="fr-B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6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9574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FD008B-8B36-B8E6-7449-C06029BD2FB7}"/>
              </a:ext>
            </a:extLst>
          </p:cNvPr>
          <p:cNvSpPr txBox="1"/>
          <p:nvPr/>
        </p:nvSpPr>
        <p:spPr>
          <a:xfrm>
            <a:off x="3947160" y="4358640"/>
            <a:ext cx="492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* 68%: American </a:t>
            </a:r>
            <a:r>
              <a:rPr lang="fr-BE" sz="1600" dirty="0" err="1"/>
              <a:t>presidential</a:t>
            </a:r>
            <a:r>
              <a:rPr lang="fr-BE" sz="1600" dirty="0"/>
              <a:t> </a:t>
            </a:r>
            <a:r>
              <a:rPr lang="fr-BE" sz="1600" dirty="0" err="1"/>
              <a:t>election</a:t>
            </a:r>
            <a:r>
              <a:rPr lang="fr-BE" sz="1600" dirty="0"/>
              <a:t>; 22% Black Lives </a:t>
            </a:r>
            <a:r>
              <a:rPr lang="fr-BE" sz="1600" dirty="0" err="1"/>
              <a:t>Matters</a:t>
            </a:r>
            <a:r>
              <a:rPr lang="fr-BE" sz="1600" dirty="0"/>
              <a:t>; 9% </a:t>
            </a:r>
            <a:r>
              <a:rPr lang="fr-BE" sz="1600" dirty="0" err="1"/>
              <a:t>Belgian</a:t>
            </a:r>
            <a:r>
              <a:rPr lang="fr-BE" sz="1600" dirty="0"/>
              <a:t> </a:t>
            </a:r>
            <a:r>
              <a:rPr lang="fr-BE" sz="1600" dirty="0" err="1"/>
              <a:t>government</a:t>
            </a:r>
            <a:r>
              <a:rPr lang="fr-BE" sz="1600" dirty="0"/>
              <a:t> formation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B69B88-4384-AFCE-9B29-93367A8B1B94}"/>
              </a:ext>
            </a:extLst>
          </p:cNvPr>
          <p:cNvSpPr txBox="1"/>
          <p:nvPr/>
        </p:nvSpPr>
        <p:spPr>
          <a:xfrm>
            <a:off x="4648200" y="1825984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/>
              <a:t>Event type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5E5C0E-DA55-7C55-15D1-2943EE8FFA91}"/>
              </a:ext>
            </a:extLst>
          </p:cNvPr>
          <p:cNvSpPr txBox="1"/>
          <p:nvPr/>
        </p:nvSpPr>
        <p:spPr>
          <a:xfrm rot="16200000">
            <a:off x="-167640" y="3267194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/>
              <a:t>Interview time</a:t>
            </a:r>
          </a:p>
        </p:txBody>
      </p:sp>
    </p:spTree>
    <p:extLst>
      <p:ext uri="{BB962C8B-B14F-4D97-AF65-F5344CB8AC3E}">
        <p14:creationId xmlns:p14="http://schemas.microsoft.com/office/powerpoint/2010/main" val="33438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861373"/>
            <a:ext cx="839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1. Nature of </a:t>
            </a:r>
            <a:r>
              <a:rPr lang="fr-BE" sz="2000" b="1" dirty="0" err="1"/>
              <a:t>recalled</a:t>
            </a:r>
            <a:r>
              <a:rPr lang="fr-BE" sz="2000" b="1" dirty="0"/>
              <a:t> information</a:t>
            </a:r>
            <a:endParaRPr lang="fr-BE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999538-5E5C-71CF-82BF-9D17E58A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3" y="1413570"/>
            <a:ext cx="5508308" cy="36962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2B984A-CAD6-2834-CDF5-618A67A2AA8F}"/>
              </a:ext>
            </a:extLst>
          </p:cNvPr>
          <p:cNvSpPr txBox="1"/>
          <p:nvPr/>
        </p:nvSpPr>
        <p:spPr>
          <a:xfrm>
            <a:off x="6103620" y="1261483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err="1"/>
              <a:t>Hypotheses</a:t>
            </a:r>
            <a:r>
              <a:rPr lang="fr-BE" dirty="0"/>
              <a:t>:</a:t>
            </a:r>
          </a:p>
          <a:p>
            <a:r>
              <a:rPr lang="en-US" dirty="0"/>
              <a:t>- Memories for the pandemic should contain more personal information than memories about the political event</a:t>
            </a:r>
          </a:p>
          <a:p>
            <a:endParaRPr lang="en-US" dirty="0"/>
          </a:p>
          <a:p>
            <a:r>
              <a:rPr lang="en-US" dirty="0"/>
              <a:t>- Over time, memories for the pandemic should include fewer information in general and a greater proportion of collective information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91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861373"/>
            <a:ext cx="839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1. Nature of </a:t>
            </a:r>
            <a:r>
              <a:rPr lang="fr-BE" sz="2000" b="1" dirty="0" err="1"/>
              <a:t>recalled</a:t>
            </a:r>
            <a:r>
              <a:rPr lang="fr-BE" sz="2000" b="1" dirty="0"/>
              <a:t> information: </a:t>
            </a:r>
            <a:r>
              <a:rPr lang="fr-BE" sz="2000" b="1" dirty="0" err="1"/>
              <a:t>Number</a:t>
            </a:r>
            <a:r>
              <a:rPr lang="fr-BE" sz="2000" b="1" dirty="0"/>
              <a:t> of info</a:t>
            </a:r>
            <a:endParaRPr lang="fr-BE"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2CF4D0-7BD6-BB62-EEE1-2C728575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52" y="325755"/>
            <a:ext cx="3406775" cy="4491990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2CB5C6-DCC7-68DE-3FCD-4915FD4313DA}"/>
              </a:ext>
            </a:extLst>
          </p:cNvPr>
          <p:cNvSpPr txBox="1"/>
          <p:nvPr/>
        </p:nvSpPr>
        <p:spPr>
          <a:xfrm>
            <a:off x="264318" y="1394460"/>
            <a:ext cx="50392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Significant</a:t>
            </a:r>
            <a:r>
              <a:rPr lang="fr-BE" dirty="0"/>
              <a:t> type of information x </a:t>
            </a:r>
            <a:r>
              <a:rPr lang="fr-BE" dirty="0" err="1"/>
              <a:t>event</a:t>
            </a:r>
            <a:r>
              <a:rPr lang="fr-BE" dirty="0"/>
              <a:t> type x interview time interaction (p &lt; .001)</a:t>
            </a:r>
          </a:p>
          <a:p>
            <a:endParaRPr lang="fr-BE" dirty="0"/>
          </a:p>
          <a:p>
            <a:r>
              <a:rPr lang="en-US" sz="1800" kern="0" dirty="0">
                <a:effectLst/>
                <a:ea typeface="Calibri" panose="020F0502020204030204" pitchFamily="34" charset="0"/>
              </a:rPr>
              <a:t>For </a:t>
            </a:r>
            <a:r>
              <a:rPr lang="en-US" sz="1800" u="sng" kern="0" dirty="0">
                <a:effectLst/>
                <a:ea typeface="Calibri" panose="020F0502020204030204" pitchFamily="34" charset="0"/>
              </a:rPr>
              <a:t>political event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, the number of information decreased with time, but the decrease was similar for personal and collective information, with the latter always dominating. </a:t>
            </a:r>
          </a:p>
          <a:p>
            <a:r>
              <a:rPr lang="en-US" sz="1800" kern="0" dirty="0">
                <a:effectLst/>
                <a:ea typeface="Calibri" panose="020F0502020204030204" pitchFamily="34" charset="0"/>
              </a:rPr>
              <a:t>In contrast, for the </a:t>
            </a:r>
            <a:r>
              <a:rPr lang="en-US" sz="1800" u="sng" kern="0" dirty="0">
                <a:effectLst/>
                <a:ea typeface="Calibri" panose="020F0502020204030204" pitchFamily="34" charset="0"/>
              </a:rPr>
              <a:t>pandemic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, on the first interview, participants recalled more personal than collective information; with time, both decreased, but more so for the personal information which was recalled to the same extent as collective information on the second interview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215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861373"/>
            <a:ext cx="715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BE" sz="2000" b="1" dirty="0"/>
              <a:t>Nature of </a:t>
            </a:r>
            <a:r>
              <a:rPr lang="fr-BE" sz="2000" b="1" dirty="0" err="1"/>
              <a:t>recalled</a:t>
            </a:r>
            <a:r>
              <a:rPr lang="fr-BE" sz="2000" b="1" dirty="0"/>
              <a:t> information: Proportion of collective info</a:t>
            </a:r>
            <a:endParaRPr lang="fr-BE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2CB5C6-DCC7-68DE-3FCD-4915FD4313DA}"/>
              </a:ext>
            </a:extLst>
          </p:cNvPr>
          <p:cNvSpPr txBox="1"/>
          <p:nvPr/>
        </p:nvSpPr>
        <p:spPr>
          <a:xfrm>
            <a:off x="317658" y="1821180"/>
            <a:ext cx="8155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ea typeface="Calibri" panose="020F0502020204030204" pitchFamily="34" charset="0"/>
              </a:rPr>
              <a:t>Main effect of interview time (</a:t>
            </a:r>
            <a:r>
              <a:rPr lang="en-US" sz="1800" i="1" kern="0" dirty="0">
                <a:effectLst/>
                <a:ea typeface="Calibri" panose="020F0502020204030204" pitchFamily="34" charset="0"/>
              </a:rPr>
              <a:t>p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 = .001): Greater ratio of collective information in 2022 (</a:t>
            </a:r>
            <a:r>
              <a:rPr lang="en-US" sz="1800" i="1" kern="0" dirty="0">
                <a:effectLst/>
                <a:ea typeface="Calibri" panose="020F0502020204030204" pitchFamily="34" charset="0"/>
              </a:rPr>
              <a:t>M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 = 0.74) than in 2021 (</a:t>
            </a:r>
            <a:r>
              <a:rPr lang="en-US" sz="1800" i="1" kern="0" dirty="0">
                <a:effectLst/>
                <a:ea typeface="Calibri" panose="020F0502020204030204" pitchFamily="34" charset="0"/>
              </a:rPr>
              <a:t>M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 = 0.67). </a:t>
            </a:r>
          </a:p>
          <a:p>
            <a:endParaRPr lang="en-US" sz="1800" kern="0" dirty="0">
              <a:effectLst/>
              <a:ea typeface="Calibri" panose="020F0502020204030204" pitchFamily="34" charset="0"/>
            </a:endParaRPr>
          </a:p>
          <a:p>
            <a:r>
              <a:rPr lang="en-US" kern="0" dirty="0">
                <a:ea typeface="Calibri" panose="020F0502020204030204" pitchFamily="34" charset="0"/>
              </a:rPr>
              <a:t>M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ain effect of the event type (</a:t>
            </a:r>
            <a:r>
              <a:rPr lang="en-US" sz="1800" i="1" kern="0" dirty="0">
                <a:effectLst/>
                <a:ea typeface="Calibri" panose="020F0502020204030204" pitchFamily="34" charset="0"/>
              </a:rPr>
              <a:t>p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 = .001): Memories for the political event contained a greater proportion of collective information (</a:t>
            </a:r>
            <a:r>
              <a:rPr lang="en-US" sz="1800" b="1" i="1" kern="0" dirty="0">
                <a:effectLst/>
                <a:ea typeface="Calibri" panose="020F0502020204030204" pitchFamily="34" charset="0"/>
              </a:rPr>
              <a:t>M</a:t>
            </a:r>
            <a:r>
              <a:rPr lang="en-US" sz="1800" b="1" kern="0" dirty="0">
                <a:effectLst/>
                <a:ea typeface="Calibri" panose="020F0502020204030204" pitchFamily="34" charset="0"/>
              </a:rPr>
              <a:t> = 0.90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) than the pandemic event (</a:t>
            </a:r>
            <a:r>
              <a:rPr lang="en-US" sz="1800" b="1" i="1" kern="0" dirty="0">
                <a:effectLst/>
                <a:ea typeface="Calibri" panose="020F0502020204030204" pitchFamily="34" charset="0"/>
              </a:rPr>
              <a:t>M</a:t>
            </a:r>
            <a:r>
              <a:rPr lang="en-US" sz="1800" b="1" kern="0" dirty="0">
                <a:effectLst/>
                <a:ea typeface="Calibri" panose="020F0502020204030204" pitchFamily="34" charset="0"/>
              </a:rPr>
              <a:t> = 0.49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). </a:t>
            </a:r>
          </a:p>
          <a:p>
            <a:endParaRPr lang="en-US" kern="0" dirty="0"/>
          </a:p>
          <a:p>
            <a:r>
              <a:rPr lang="en-US" kern="0" dirty="0"/>
              <a:t>No interaction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225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404AB3-6FF1-4687-2EC9-F06D0CC13CDD}"/>
              </a:ext>
            </a:extLst>
          </p:cNvPr>
          <p:cNvSpPr txBox="1">
            <a:spLocks/>
          </p:cNvSpPr>
          <p:nvPr/>
        </p:nvSpPr>
        <p:spPr>
          <a:xfrm>
            <a:off x="264318" y="214139"/>
            <a:ext cx="5491905" cy="7077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b="1" dirty="0" err="1">
                <a:solidFill>
                  <a:srgbClr val="5FA4B0"/>
                </a:solidFill>
                <a:latin typeface="Calibri"/>
                <a:cs typeface="Calibri"/>
              </a:rPr>
              <a:t>Results</a:t>
            </a:r>
            <a:endParaRPr lang="fr-FR" sz="2900" b="1" dirty="0">
              <a:solidFill>
                <a:srgbClr val="5FA4B0"/>
              </a:solidFill>
              <a:latin typeface="Calibri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9BE675-DAA3-72D6-2084-C3E21C61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96" y="19981"/>
            <a:ext cx="544104" cy="549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1158F-8ED7-F1D6-9375-F864D7AD13D1}"/>
              </a:ext>
            </a:extLst>
          </p:cNvPr>
          <p:cNvSpPr txBox="1"/>
          <p:nvPr/>
        </p:nvSpPr>
        <p:spPr>
          <a:xfrm>
            <a:off x="264318" y="1013460"/>
            <a:ext cx="839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2. </a:t>
            </a:r>
            <a:r>
              <a:rPr lang="fr-BE" sz="2000" b="1" dirty="0" err="1"/>
              <a:t>Automated</a:t>
            </a:r>
            <a:r>
              <a:rPr lang="fr-BE" sz="2000" b="1" dirty="0"/>
              <a:t> </a:t>
            </a:r>
            <a:r>
              <a:rPr lang="fr-BE" sz="2000" b="1" dirty="0" err="1"/>
              <a:t>scoring</a:t>
            </a:r>
            <a:r>
              <a:rPr lang="fr-BE" sz="2000" b="1" dirty="0"/>
              <a:t> of </a:t>
            </a:r>
            <a:r>
              <a:rPr lang="fr-BE" sz="2000" b="1" dirty="0" err="1"/>
              <a:t>internal</a:t>
            </a:r>
            <a:r>
              <a:rPr lang="fr-BE" sz="2000" b="1" dirty="0"/>
              <a:t> and </a:t>
            </a:r>
            <a:r>
              <a:rPr lang="fr-BE" sz="2000" b="1" dirty="0" err="1"/>
              <a:t>external</a:t>
            </a:r>
            <a:r>
              <a:rPr lang="fr-BE" sz="2000" b="1" dirty="0"/>
              <a:t> </a:t>
            </a:r>
            <a:r>
              <a:rPr lang="fr-BE" sz="2000" b="1" dirty="0" err="1"/>
              <a:t>details</a:t>
            </a:r>
            <a:r>
              <a:rPr lang="fr-BE" sz="2000" b="1" dirty="0"/>
              <a:t> </a:t>
            </a:r>
            <a:r>
              <a:rPr lang="fr-BE" sz="2000" dirty="0"/>
              <a:t>(van </a:t>
            </a:r>
            <a:r>
              <a:rPr lang="fr-BE" sz="2000" dirty="0" err="1"/>
              <a:t>Genugten</a:t>
            </a:r>
            <a:r>
              <a:rPr lang="fr-BE" sz="2000" dirty="0"/>
              <a:t> &amp; Schacter, 2022)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BBD94F-B590-2DC8-DD03-1200077341CB}"/>
              </a:ext>
            </a:extLst>
          </p:cNvPr>
          <p:cNvSpPr txBox="1"/>
          <p:nvPr/>
        </p:nvSpPr>
        <p:spPr>
          <a:xfrm>
            <a:off x="342900" y="1905000"/>
            <a:ext cx="738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NB: </a:t>
            </a:r>
            <a:r>
              <a:rPr lang="fr-BE" dirty="0" err="1"/>
              <a:t>number</a:t>
            </a:r>
            <a:r>
              <a:rPr lang="fr-BE" dirty="0"/>
              <a:t> </a:t>
            </a:r>
            <a:r>
              <a:rPr lang="fr-BE" dirty="0" err="1"/>
              <a:t>internal</a:t>
            </a:r>
            <a:r>
              <a:rPr lang="fr-BE" dirty="0"/>
              <a:t> and </a:t>
            </a:r>
            <a:r>
              <a:rPr lang="fr-BE" dirty="0" err="1"/>
              <a:t>external</a:t>
            </a:r>
            <a:r>
              <a:rPr lang="fr-BE" dirty="0"/>
              <a:t> </a:t>
            </a:r>
            <a:r>
              <a:rPr lang="fr-BE" dirty="0" err="1"/>
              <a:t>details</a:t>
            </a:r>
            <a:r>
              <a:rPr lang="fr-BE" dirty="0"/>
              <a:t> in </a:t>
            </a:r>
            <a:r>
              <a:rPr lang="fr-BE" dirty="0" err="1"/>
              <a:t>each</a:t>
            </a:r>
            <a:r>
              <a:rPr lang="fr-BE" dirty="0"/>
              <a:t> sentence </a:t>
            </a:r>
            <a:r>
              <a:rPr lang="fr-BE" dirty="0" err="1"/>
              <a:t>across</a:t>
            </a:r>
            <a:r>
              <a:rPr lang="fr-BE" dirty="0"/>
              <a:t> the </a:t>
            </a:r>
            <a:r>
              <a:rPr lang="fr-BE" dirty="0" err="1"/>
              <a:t>whole</a:t>
            </a:r>
            <a:r>
              <a:rPr lang="fr-BE" dirty="0"/>
              <a:t> narratives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F48FF3-DA83-02BF-E151-A50C40220E39}"/>
              </a:ext>
            </a:extLst>
          </p:cNvPr>
          <p:cNvSpPr txBox="1"/>
          <p:nvPr/>
        </p:nvSpPr>
        <p:spPr>
          <a:xfrm>
            <a:off x="510540" y="2948940"/>
            <a:ext cx="7292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Hypotheses</a:t>
            </a:r>
            <a:r>
              <a:rPr lang="fr-BE" dirty="0"/>
              <a:t>:</a:t>
            </a:r>
          </a:p>
          <a:p>
            <a:r>
              <a:rPr lang="fr-BE" dirty="0" err="1"/>
              <a:t>Memories</a:t>
            </a:r>
            <a:r>
              <a:rPr lang="fr-BE" dirty="0"/>
              <a:t> for the </a:t>
            </a:r>
            <a:r>
              <a:rPr lang="fr-BE" dirty="0" err="1"/>
              <a:t>pandemic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more </a:t>
            </a:r>
            <a:r>
              <a:rPr lang="fr-BE" dirty="0" err="1"/>
              <a:t>specific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memory for </a:t>
            </a:r>
            <a:r>
              <a:rPr lang="fr-BE" dirty="0" err="1"/>
              <a:t>political</a:t>
            </a:r>
            <a:r>
              <a:rPr lang="fr-BE" dirty="0"/>
              <a:t> </a:t>
            </a:r>
            <a:r>
              <a:rPr lang="fr-BE" dirty="0" err="1"/>
              <a:t>events</a:t>
            </a:r>
            <a:r>
              <a:rPr lang="fr-BE" dirty="0"/>
              <a:t>.</a:t>
            </a:r>
          </a:p>
          <a:p>
            <a:r>
              <a:rPr lang="fr-BE" dirty="0" err="1"/>
              <a:t>With</a:t>
            </a:r>
            <a:r>
              <a:rPr lang="fr-BE" dirty="0"/>
              <a:t> time, </a:t>
            </a:r>
            <a:r>
              <a:rPr lang="fr-BE" dirty="0" err="1"/>
              <a:t>memories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lose </a:t>
            </a:r>
            <a:r>
              <a:rPr lang="fr-BE" dirty="0" err="1"/>
              <a:t>specificity</a:t>
            </a:r>
            <a:r>
              <a:rPr lang="fr-BE" dirty="0"/>
              <a:t>, but more </a:t>
            </a:r>
            <a:r>
              <a:rPr lang="fr-BE" dirty="0" err="1"/>
              <a:t>so</a:t>
            </a:r>
            <a:r>
              <a:rPr lang="fr-BE" dirty="0"/>
              <a:t> for </a:t>
            </a:r>
            <a:r>
              <a:rPr lang="fr-BE" dirty="0" err="1"/>
              <a:t>political</a:t>
            </a:r>
            <a:r>
              <a:rPr lang="fr-BE" dirty="0"/>
              <a:t> </a:t>
            </a:r>
            <a:r>
              <a:rPr lang="fr-BE" dirty="0" err="1"/>
              <a:t>events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for the </a:t>
            </a:r>
            <a:r>
              <a:rPr lang="fr-BE" dirty="0" err="1"/>
              <a:t>pandemic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913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8b7af1-40da-4f1a-9141-119420732c3a" xsi:nil="true"/>
    <lcf76f155ced4ddcb4097134ff3c332f xmlns="a238498b-f08d-448e-8dbd-abe85e2249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F7B0B27692148B5B3A8916168065D" ma:contentTypeVersion="8" ma:contentTypeDescription="Crée un document." ma:contentTypeScope="" ma:versionID="c586b3d6def7ddd298ec05f60c20f170">
  <xsd:schema xmlns:xsd="http://www.w3.org/2001/XMLSchema" xmlns:xs="http://www.w3.org/2001/XMLSchema" xmlns:p="http://schemas.microsoft.com/office/2006/metadata/properties" xmlns:ns2="a238498b-f08d-448e-8dbd-abe85e2249af" xmlns:ns3="348b7af1-40da-4f1a-9141-119420732c3a" targetNamespace="http://schemas.microsoft.com/office/2006/metadata/properties" ma:root="true" ma:fieldsID="af0249ab98b969d41482d6c3779b12b3" ns2:_="" ns3:_="">
    <xsd:import namespace="a238498b-f08d-448e-8dbd-abe85e2249af"/>
    <xsd:import namespace="348b7af1-40da-4f1a-9141-119420732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8498b-f08d-448e-8dbd-abe85e224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7af1-40da-4f1a-9141-119420732c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a0067b-9e80-4877-b09a-9c58ba9702bf}" ma:internalName="TaxCatchAll" ma:showField="CatchAllData" ma:web="348b7af1-40da-4f1a-9141-119420732c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5DE90-E022-467C-8BE0-7C952CFF5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37664-34A4-46EC-8920-BEBB4D5E447D}">
  <ds:schemaRefs>
    <ds:schemaRef ds:uri="348b7af1-40da-4f1a-9141-119420732c3a"/>
    <ds:schemaRef ds:uri="a238498b-f08d-448e-8dbd-abe85e2249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3E0DE3-6C05-4F69-BA8E-FCBDA4E9062B}">
  <ds:schemaRefs>
    <ds:schemaRef ds:uri="348b7af1-40da-4f1a-9141-119420732c3a"/>
    <ds:schemaRef ds:uri="a238498b-f08d-448e-8dbd-abe85e2249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894</Words>
  <Application>Microsoft Office PowerPoint</Application>
  <PresentationFormat>Affichage à l'écran (16:9)</PresentationFormat>
  <Paragraphs>151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Lucida Grande</vt:lpstr>
      <vt:lpstr>Wingdings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Bastin Christine</cp:lastModifiedBy>
  <cp:revision>296</cp:revision>
  <dcterms:created xsi:type="dcterms:W3CDTF">2018-03-13T16:35:22Z</dcterms:created>
  <dcterms:modified xsi:type="dcterms:W3CDTF">2024-01-16T12:07:39Z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0x01010054BF7B0B27692148B5B3A8916168065D</vt:lpwstr>
  </property>
  <property fmtid="{D5CDD505-2E9C-101B-9397-08002B2CF9AE}" pid="3" name="MediaServiceImageTags">
    <vt:lpwstr/>
  </property>
</Properties>
</file>