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7" r:id="rId2"/>
    <p:sldId id="258" r:id="rId3"/>
    <p:sldId id="270" r:id="rId4"/>
    <p:sldId id="259" r:id="rId5"/>
    <p:sldId id="271" r:id="rId6"/>
    <p:sldId id="264" r:id="rId7"/>
    <p:sldId id="261" r:id="rId8"/>
    <p:sldId id="272" r:id="rId9"/>
    <p:sldId id="267" r:id="rId10"/>
    <p:sldId id="269" r:id="rId11"/>
    <p:sldId id="273" r:id="rId12"/>
    <p:sldId id="275" r:id="rId13"/>
    <p:sldId id="277"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0B2"/>
    <a:srgbClr val="EFBAD9"/>
    <a:srgbClr val="EB9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438"/>
    <p:restoredTop sz="94513"/>
  </p:normalViewPr>
  <p:slideViewPr>
    <p:cSldViewPr snapToGrid="0">
      <p:cViewPr varScale="1">
        <p:scale>
          <a:sx n="100" d="100"/>
          <a:sy n="100" d="100"/>
        </p:scale>
        <p:origin x="160"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F34204-09D1-47B1-98E2-0CA006D70565}" type="doc">
      <dgm:prSet loTypeId="urn:microsoft.com/office/officeart/2005/8/layout/vList2" loCatId="list" qsTypeId="urn:microsoft.com/office/officeart/2005/8/quickstyle/simple3" qsCatId="simple" csTypeId="urn:microsoft.com/office/officeart/2005/8/colors/accent2_3" csCatId="accent2"/>
      <dgm:spPr/>
      <dgm:t>
        <a:bodyPr/>
        <a:lstStyle/>
        <a:p>
          <a:endParaRPr lang="en-US"/>
        </a:p>
      </dgm:t>
    </dgm:pt>
    <dgm:pt modelId="{5F6ED2D8-6A5A-4B53-BB75-78E8D74A9B83}">
      <dgm:prSet/>
      <dgm:spPr/>
      <dgm:t>
        <a:bodyPr/>
        <a:lstStyle/>
        <a:p>
          <a:r>
            <a:rPr lang="fr-FR" dirty="0" err="1">
              <a:solidFill>
                <a:schemeClr val="tx1">
                  <a:lumMod val="65000"/>
                  <a:lumOff val="35000"/>
                </a:schemeClr>
              </a:solidFill>
            </a:rPr>
            <a:t>Since</a:t>
          </a:r>
          <a:r>
            <a:rPr lang="fr-FR" dirty="0">
              <a:solidFill>
                <a:schemeClr val="tx1">
                  <a:lumMod val="65000"/>
                  <a:lumOff val="35000"/>
                </a:schemeClr>
              </a:solidFill>
            </a:rPr>
            <a:t> </a:t>
          </a:r>
          <a:r>
            <a:rPr lang="fr-FR" dirty="0" err="1">
              <a:solidFill>
                <a:schemeClr val="tx1">
                  <a:lumMod val="65000"/>
                  <a:lumOff val="35000"/>
                </a:schemeClr>
              </a:solidFill>
            </a:rPr>
            <a:t>January</a:t>
          </a:r>
          <a:r>
            <a:rPr lang="fr-FR" dirty="0">
              <a:solidFill>
                <a:schemeClr val="tx1">
                  <a:lumMod val="65000"/>
                  <a:lumOff val="35000"/>
                </a:schemeClr>
              </a:solidFill>
            </a:rPr>
            <a:t> 2023</a:t>
          </a:r>
          <a:endParaRPr lang="en-US" dirty="0">
            <a:solidFill>
              <a:schemeClr val="tx1">
                <a:lumMod val="65000"/>
                <a:lumOff val="35000"/>
              </a:schemeClr>
            </a:solidFill>
          </a:endParaRPr>
        </a:p>
      </dgm:t>
    </dgm:pt>
    <dgm:pt modelId="{66D8783A-CA2D-429D-BF99-B1DC3F3521F7}" type="parTrans" cxnId="{01183C0F-7A0A-46F1-AB2A-D9BDBCA363FC}">
      <dgm:prSet/>
      <dgm:spPr/>
      <dgm:t>
        <a:bodyPr/>
        <a:lstStyle/>
        <a:p>
          <a:endParaRPr lang="en-US"/>
        </a:p>
      </dgm:t>
    </dgm:pt>
    <dgm:pt modelId="{1338D39C-CB57-4B00-9503-757E7415F85D}" type="sibTrans" cxnId="{01183C0F-7A0A-46F1-AB2A-D9BDBCA363FC}">
      <dgm:prSet/>
      <dgm:spPr/>
      <dgm:t>
        <a:bodyPr/>
        <a:lstStyle/>
        <a:p>
          <a:endParaRPr lang="en-US"/>
        </a:p>
      </dgm:t>
    </dgm:pt>
    <dgm:pt modelId="{EB8DBD11-FFE7-4DDF-B489-7FF9839F97B4}">
      <dgm:prSet/>
      <dgm:spPr/>
      <dgm:t>
        <a:bodyPr/>
        <a:lstStyle/>
        <a:p>
          <a:r>
            <a:rPr lang="fr-FR" dirty="0">
              <a:solidFill>
                <a:schemeClr val="tx1">
                  <a:lumMod val="65000"/>
                  <a:lumOff val="35000"/>
                </a:schemeClr>
              </a:solidFill>
            </a:rPr>
            <a:t>French-</a:t>
          </a:r>
          <a:r>
            <a:rPr lang="fr-FR" dirty="0" err="1">
              <a:solidFill>
                <a:schemeClr val="tx1">
                  <a:lumMod val="65000"/>
                  <a:lumOff val="35000"/>
                </a:schemeClr>
              </a:solidFill>
            </a:rPr>
            <a:t>speaking</a:t>
          </a:r>
          <a:r>
            <a:rPr lang="fr-FR" dirty="0">
              <a:solidFill>
                <a:schemeClr val="tx1">
                  <a:lumMod val="65000"/>
                  <a:lumOff val="35000"/>
                </a:schemeClr>
              </a:solidFill>
            </a:rPr>
            <a:t> </a:t>
          </a:r>
          <a:r>
            <a:rPr lang="fr-FR" dirty="0" err="1">
              <a:solidFill>
                <a:schemeClr val="tx1">
                  <a:lumMod val="65000"/>
                  <a:lumOff val="35000"/>
                </a:schemeClr>
              </a:solidFill>
            </a:rPr>
            <a:t>Belgium</a:t>
          </a:r>
          <a:endParaRPr lang="en-US" dirty="0">
            <a:solidFill>
              <a:schemeClr val="tx1">
                <a:lumMod val="65000"/>
                <a:lumOff val="35000"/>
              </a:schemeClr>
            </a:solidFill>
          </a:endParaRPr>
        </a:p>
      </dgm:t>
    </dgm:pt>
    <dgm:pt modelId="{9392725D-5A77-4956-92B9-39308E25D5EB}" type="parTrans" cxnId="{D82A5C3B-5626-4355-9D07-B33ECF778733}">
      <dgm:prSet/>
      <dgm:spPr/>
      <dgm:t>
        <a:bodyPr/>
        <a:lstStyle/>
        <a:p>
          <a:endParaRPr lang="en-US"/>
        </a:p>
      </dgm:t>
    </dgm:pt>
    <dgm:pt modelId="{D2FDF0E1-3E85-47E9-A9C8-EF1125CDFCB1}" type="sibTrans" cxnId="{D82A5C3B-5626-4355-9D07-B33ECF778733}">
      <dgm:prSet/>
      <dgm:spPr/>
      <dgm:t>
        <a:bodyPr/>
        <a:lstStyle/>
        <a:p>
          <a:endParaRPr lang="en-US"/>
        </a:p>
      </dgm:t>
    </dgm:pt>
    <dgm:pt modelId="{51976D10-2CE5-4904-A856-8982089DD983}">
      <dgm:prSet/>
      <dgm:spPr/>
      <dgm:t>
        <a:bodyPr/>
        <a:lstStyle/>
        <a:p>
          <a:r>
            <a:rPr lang="fr-FR" dirty="0">
              <a:solidFill>
                <a:schemeClr val="tx1">
                  <a:lumMod val="65000"/>
                  <a:lumOff val="35000"/>
                </a:schemeClr>
              </a:solidFill>
            </a:rPr>
            <a:t>14 interviews </a:t>
          </a:r>
          <a:endParaRPr lang="en-US" dirty="0">
            <a:solidFill>
              <a:schemeClr val="tx1">
                <a:lumMod val="65000"/>
                <a:lumOff val="35000"/>
              </a:schemeClr>
            </a:solidFill>
          </a:endParaRPr>
        </a:p>
      </dgm:t>
    </dgm:pt>
    <dgm:pt modelId="{C8D16C5D-7224-406F-938B-E8166C0F70DB}" type="parTrans" cxnId="{13635D80-0BE4-41E1-B9CD-20B18C08EB93}">
      <dgm:prSet/>
      <dgm:spPr/>
      <dgm:t>
        <a:bodyPr/>
        <a:lstStyle/>
        <a:p>
          <a:endParaRPr lang="en-US"/>
        </a:p>
      </dgm:t>
    </dgm:pt>
    <dgm:pt modelId="{8D2C122F-A86F-465F-AB83-E0B228787600}" type="sibTrans" cxnId="{13635D80-0BE4-41E1-B9CD-20B18C08EB93}">
      <dgm:prSet/>
      <dgm:spPr/>
      <dgm:t>
        <a:bodyPr/>
        <a:lstStyle/>
        <a:p>
          <a:endParaRPr lang="en-US"/>
        </a:p>
      </dgm:t>
    </dgm:pt>
    <dgm:pt modelId="{B207492F-16A0-445F-AFE5-1A837CAC6290}">
      <dgm:prSet/>
      <dgm:spPr/>
      <dgm:t>
        <a:bodyPr/>
        <a:lstStyle/>
        <a:p>
          <a:r>
            <a:rPr lang="fr-FR" dirty="0">
              <a:solidFill>
                <a:schemeClr val="tx1">
                  <a:lumMod val="65000"/>
                  <a:lumOff val="35000"/>
                </a:schemeClr>
              </a:solidFill>
            </a:rPr>
            <a:t>3 </a:t>
          </a:r>
          <a:r>
            <a:rPr lang="fr-FR" dirty="0" err="1">
              <a:solidFill>
                <a:schemeClr val="tx1">
                  <a:lumMod val="65000"/>
                  <a:lumOff val="35000"/>
                </a:schemeClr>
              </a:solidFill>
            </a:rPr>
            <a:t>gynecologists</a:t>
          </a:r>
          <a:endParaRPr lang="en-US" dirty="0">
            <a:solidFill>
              <a:schemeClr val="tx1">
                <a:lumMod val="65000"/>
                <a:lumOff val="35000"/>
              </a:schemeClr>
            </a:solidFill>
          </a:endParaRPr>
        </a:p>
      </dgm:t>
    </dgm:pt>
    <dgm:pt modelId="{1F6096F4-B40B-433D-BEB8-BC1585DFC269}" type="parTrans" cxnId="{78B76390-5976-4EC7-83E8-CA8BB3F67FE6}">
      <dgm:prSet/>
      <dgm:spPr/>
      <dgm:t>
        <a:bodyPr/>
        <a:lstStyle/>
        <a:p>
          <a:endParaRPr lang="en-US"/>
        </a:p>
      </dgm:t>
    </dgm:pt>
    <dgm:pt modelId="{3D58B20F-8343-4670-8F34-79D5B851AFB2}" type="sibTrans" cxnId="{78B76390-5976-4EC7-83E8-CA8BB3F67FE6}">
      <dgm:prSet/>
      <dgm:spPr/>
      <dgm:t>
        <a:bodyPr/>
        <a:lstStyle/>
        <a:p>
          <a:endParaRPr lang="en-US"/>
        </a:p>
      </dgm:t>
    </dgm:pt>
    <dgm:pt modelId="{206210EB-02DF-4C37-9FB1-9DF7FDA69010}">
      <dgm:prSet/>
      <dgm:spPr/>
      <dgm:t>
        <a:bodyPr/>
        <a:lstStyle/>
        <a:p>
          <a:r>
            <a:rPr lang="fr-FR" dirty="0">
              <a:solidFill>
                <a:schemeClr val="tx1">
                  <a:lumMod val="65000"/>
                  <a:lumOff val="35000"/>
                </a:schemeClr>
              </a:solidFill>
            </a:rPr>
            <a:t>1 </a:t>
          </a:r>
          <a:r>
            <a:rPr lang="fr-FR" dirty="0" err="1">
              <a:solidFill>
                <a:schemeClr val="tx1">
                  <a:lumMod val="65000"/>
                  <a:lumOff val="35000"/>
                </a:schemeClr>
              </a:solidFill>
            </a:rPr>
            <a:t>psychologist</a:t>
          </a:r>
          <a:endParaRPr lang="en-US" dirty="0">
            <a:solidFill>
              <a:schemeClr val="tx1">
                <a:lumMod val="65000"/>
                <a:lumOff val="35000"/>
              </a:schemeClr>
            </a:solidFill>
          </a:endParaRPr>
        </a:p>
      </dgm:t>
    </dgm:pt>
    <dgm:pt modelId="{3814BD2F-4D65-48B2-B82B-E39C44C34F94}" type="parTrans" cxnId="{0D9140AC-9C3E-49A6-A9B4-BDDB3C635368}">
      <dgm:prSet/>
      <dgm:spPr/>
      <dgm:t>
        <a:bodyPr/>
        <a:lstStyle/>
        <a:p>
          <a:endParaRPr lang="en-US"/>
        </a:p>
      </dgm:t>
    </dgm:pt>
    <dgm:pt modelId="{E9F1C173-D654-45F2-893B-070D343F698C}" type="sibTrans" cxnId="{0D9140AC-9C3E-49A6-A9B4-BDDB3C635368}">
      <dgm:prSet/>
      <dgm:spPr/>
      <dgm:t>
        <a:bodyPr/>
        <a:lstStyle/>
        <a:p>
          <a:endParaRPr lang="en-US"/>
        </a:p>
      </dgm:t>
    </dgm:pt>
    <dgm:pt modelId="{4E3C83E8-89CF-46FE-86CB-9C6F432B4E2F}">
      <dgm:prSet/>
      <dgm:spPr/>
      <dgm:t>
        <a:bodyPr/>
        <a:lstStyle/>
        <a:p>
          <a:r>
            <a:rPr lang="fr-FR" dirty="0">
              <a:solidFill>
                <a:schemeClr val="tx1">
                  <a:lumMod val="65000"/>
                  <a:lumOff val="35000"/>
                </a:schemeClr>
              </a:solidFill>
            </a:rPr>
            <a:t>3 </a:t>
          </a:r>
          <a:r>
            <a:rPr lang="fr-FR" dirty="0" err="1">
              <a:solidFill>
                <a:schemeClr val="tx1">
                  <a:lumMod val="65000"/>
                  <a:lumOff val="35000"/>
                </a:schemeClr>
              </a:solidFill>
            </a:rPr>
            <a:t>sex-therapists</a:t>
          </a:r>
          <a:r>
            <a:rPr lang="fr-FR" dirty="0">
              <a:solidFill>
                <a:schemeClr val="tx1">
                  <a:lumMod val="65000"/>
                  <a:lumOff val="35000"/>
                </a:schemeClr>
              </a:solidFill>
            </a:rPr>
            <a:t>/</a:t>
          </a:r>
          <a:r>
            <a:rPr lang="fr-FR" dirty="0" err="1">
              <a:solidFill>
                <a:schemeClr val="tx1">
                  <a:lumMod val="65000"/>
                  <a:lumOff val="35000"/>
                </a:schemeClr>
              </a:solidFill>
            </a:rPr>
            <a:t>sexologists</a:t>
          </a:r>
          <a:endParaRPr lang="en-US" dirty="0">
            <a:solidFill>
              <a:schemeClr val="tx1">
                <a:lumMod val="65000"/>
                <a:lumOff val="35000"/>
              </a:schemeClr>
            </a:solidFill>
          </a:endParaRPr>
        </a:p>
      </dgm:t>
    </dgm:pt>
    <dgm:pt modelId="{E0AFE7EB-F849-495C-80B9-CA5E814BB558}" type="parTrans" cxnId="{71FA97CD-2886-4676-8631-05E82DAC93C5}">
      <dgm:prSet/>
      <dgm:spPr/>
      <dgm:t>
        <a:bodyPr/>
        <a:lstStyle/>
        <a:p>
          <a:endParaRPr lang="en-US"/>
        </a:p>
      </dgm:t>
    </dgm:pt>
    <dgm:pt modelId="{ECA9E300-873C-4CBC-BF67-23FCC65E64BF}" type="sibTrans" cxnId="{71FA97CD-2886-4676-8631-05E82DAC93C5}">
      <dgm:prSet/>
      <dgm:spPr/>
      <dgm:t>
        <a:bodyPr/>
        <a:lstStyle/>
        <a:p>
          <a:endParaRPr lang="en-US"/>
        </a:p>
      </dgm:t>
    </dgm:pt>
    <dgm:pt modelId="{7C4C652F-A3AE-47F7-AD99-FDEDF308D8C4}">
      <dgm:prSet/>
      <dgm:spPr/>
      <dgm:t>
        <a:bodyPr/>
        <a:lstStyle/>
        <a:p>
          <a:r>
            <a:rPr lang="fr-FR" dirty="0">
              <a:solidFill>
                <a:schemeClr val="tx1">
                  <a:lumMod val="65000"/>
                  <a:lumOff val="35000"/>
                </a:schemeClr>
              </a:solidFill>
            </a:rPr>
            <a:t>1 psycho/</a:t>
          </a:r>
          <a:r>
            <a:rPr lang="fr-FR" dirty="0" err="1">
              <a:solidFill>
                <a:schemeClr val="tx1">
                  <a:lumMod val="65000"/>
                  <a:lumOff val="35000"/>
                </a:schemeClr>
              </a:solidFill>
            </a:rPr>
            <a:t>sexologist</a:t>
          </a:r>
          <a:endParaRPr lang="en-US" dirty="0">
            <a:solidFill>
              <a:schemeClr val="tx1">
                <a:lumMod val="65000"/>
                <a:lumOff val="35000"/>
              </a:schemeClr>
            </a:solidFill>
          </a:endParaRPr>
        </a:p>
      </dgm:t>
    </dgm:pt>
    <dgm:pt modelId="{EF93B48D-06CF-43FD-A050-116B83381132}" type="parTrans" cxnId="{DED52BD2-000A-460F-B957-FB84B1CE9106}">
      <dgm:prSet/>
      <dgm:spPr/>
      <dgm:t>
        <a:bodyPr/>
        <a:lstStyle/>
        <a:p>
          <a:endParaRPr lang="en-US"/>
        </a:p>
      </dgm:t>
    </dgm:pt>
    <dgm:pt modelId="{CDC9477C-289D-4995-8B2A-15D2DD9A3AA8}" type="sibTrans" cxnId="{DED52BD2-000A-460F-B957-FB84B1CE9106}">
      <dgm:prSet/>
      <dgm:spPr/>
      <dgm:t>
        <a:bodyPr/>
        <a:lstStyle/>
        <a:p>
          <a:endParaRPr lang="en-US"/>
        </a:p>
      </dgm:t>
    </dgm:pt>
    <dgm:pt modelId="{F5160274-3CFA-4D1B-B5BA-6ED50D05A0DA}">
      <dgm:prSet/>
      <dgm:spPr/>
      <dgm:t>
        <a:bodyPr/>
        <a:lstStyle/>
        <a:p>
          <a:r>
            <a:rPr lang="fr-FR" dirty="0">
              <a:solidFill>
                <a:schemeClr val="tx1">
                  <a:lumMod val="65000"/>
                  <a:lumOff val="35000"/>
                </a:schemeClr>
              </a:solidFill>
            </a:rPr>
            <a:t>3 </a:t>
          </a:r>
          <a:r>
            <a:rPr lang="fr-FR" dirty="0" err="1">
              <a:solidFill>
                <a:schemeClr val="tx1">
                  <a:lumMod val="65000"/>
                  <a:lumOff val="35000"/>
                </a:schemeClr>
              </a:solidFill>
            </a:rPr>
            <a:t>perineal</a:t>
          </a:r>
          <a:r>
            <a:rPr lang="fr-FR" dirty="0">
              <a:solidFill>
                <a:schemeClr val="tx1">
                  <a:lumMod val="65000"/>
                  <a:lumOff val="35000"/>
                </a:schemeClr>
              </a:solidFill>
            </a:rPr>
            <a:t> </a:t>
          </a:r>
          <a:r>
            <a:rPr lang="fr-FR" dirty="0" err="1">
              <a:solidFill>
                <a:schemeClr val="tx1">
                  <a:lumMod val="65000"/>
                  <a:lumOff val="35000"/>
                </a:schemeClr>
              </a:solidFill>
            </a:rPr>
            <a:t>physiotherapists</a:t>
          </a:r>
          <a:endParaRPr lang="en-US" dirty="0">
            <a:solidFill>
              <a:schemeClr val="tx1">
                <a:lumMod val="65000"/>
                <a:lumOff val="35000"/>
              </a:schemeClr>
            </a:solidFill>
          </a:endParaRPr>
        </a:p>
      </dgm:t>
    </dgm:pt>
    <dgm:pt modelId="{5F5A4CE8-8817-4FC8-9A2B-4FF314B8323D}" type="parTrans" cxnId="{5912E2E7-1851-40DC-9523-5E1F8BBC0D38}">
      <dgm:prSet/>
      <dgm:spPr/>
      <dgm:t>
        <a:bodyPr/>
        <a:lstStyle/>
        <a:p>
          <a:endParaRPr lang="en-US"/>
        </a:p>
      </dgm:t>
    </dgm:pt>
    <dgm:pt modelId="{AD222C33-405D-478C-9F5A-805C004F4017}" type="sibTrans" cxnId="{5912E2E7-1851-40DC-9523-5E1F8BBC0D38}">
      <dgm:prSet/>
      <dgm:spPr/>
      <dgm:t>
        <a:bodyPr/>
        <a:lstStyle/>
        <a:p>
          <a:endParaRPr lang="en-US"/>
        </a:p>
      </dgm:t>
    </dgm:pt>
    <dgm:pt modelId="{098DD77B-08ED-489C-B489-159E732E4F0A}">
      <dgm:prSet/>
      <dgm:spPr/>
      <dgm:t>
        <a:bodyPr/>
        <a:lstStyle/>
        <a:p>
          <a:r>
            <a:rPr lang="fr-FR" dirty="0">
              <a:solidFill>
                <a:schemeClr val="tx1">
                  <a:lumMod val="65000"/>
                  <a:lumOff val="35000"/>
                </a:schemeClr>
              </a:solidFill>
            </a:rPr>
            <a:t>3 </a:t>
          </a:r>
          <a:r>
            <a:rPr lang="fr-FR" dirty="0" err="1">
              <a:solidFill>
                <a:schemeClr val="tx1">
                  <a:lumMod val="65000"/>
                  <a:lumOff val="35000"/>
                </a:schemeClr>
              </a:solidFill>
            </a:rPr>
            <a:t>general</a:t>
          </a:r>
          <a:r>
            <a:rPr lang="fr-FR" dirty="0">
              <a:solidFill>
                <a:schemeClr val="tx1">
                  <a:lumMod val="65000"/>
                  <a:lumOff val="35000"/>
                </a:schemeClr>
              </a:solidFill>
            </a:rPr>
            <a:t> </a:t>
          </a:r>
          <a:r>
            <a:rPr lang="fr-FR" dirty="0" err="1">
              <a:solidFill>
                <a:schemeClr val="tx1">
                  <a:lumMod val="65000"/>
                  <a:lumOff val="35000"/>
                </a:schemeClr>
              </a:solidFill>
            </a:rPr>
            <a:t>practionners</a:t>
          </a:r>
          <a:endParaRPr lang="en-US" dirty="0">
            <a:solidFill>
              <a:schemeClr val="tx1">
                <a:lumMod val="65000"/>
                <a:lumOff val="35000"/>
              </a:schemeClr>
            </a:solidFill>
          </a:endParaRPr>
        </a:p>
      </dgm:t>
    </dgm:pt>
    <dgm:pt modelId="{A257916E-F161-4B03-B11D-73C28B55E249}" type="parTrans" cxnId="{0E5CC5D4-3176-4F1F-8640-120663215A22}">
      <dgm:prSet/>
      <dgm:spPr/>
      <dgm:t>
        <a:bodyPr/>
        <a:lstStyle/>
        <a:p>
          <a:endParaRPr lang="en-US"/>
        </a:p>
      </dgm:t>
    </dgm:pt>
    <dgm:pt modelId="{4E7E472F-731F-4C58-8717-FACB9D14BA31}" type="sibTrans" cxnId="{0E5CC5D4-3176-4F1F-8640-120663215A22}">
      <dgm:prSet/>
      <dgm:spPr/>
      <dgm:t>
        <a:bodyPr/>
        <a:lstStyle/>
        <a:p>
          <a:endParaRPr lang="en-US"/>
        </a:p>
      </dgm:t>
    </dgm:pt>
    <dgm:pt modelId="{5345A476-645F-0A43-8CDC-A0810AEFB709}" type="pres">
      <dgm:prSet presAssocID="{BDF34204-09D1-47B1-98E2-0CA006D70565}" presName="linear" presStyleCnt="0">
        <dgm:presLayoutVars>
          <dgm:animLvl val="lvl"/>
          <dgm:resizeHandles val="exact"/>
        </dgm:presLayoutVars>
      </dgm:prSet>
      <dgm:spPr/>
    </dgm:pt>
    <dgm:pt modelId="{7BA2D745-B0D8-3341-A15A-B21FE0E165F5}" type="pres">
      <dgm:prSet presAssocID="{5F6ED2D8-6A5A-4B53-BB75-78E8D74A9B83}" presName="parentText" presStyleLbl="node1" presStyleIdx="0" presStyleCnt="3">
        <dgm:presLayoutVars>
          <dgm:chMax val="0"/>
          <dgm:bulletEnabled val="1"/>
        </dgm:presLayoutVars>
      </dgm:prSet>
      <dgm:spPr/>
    </dgm:pt>
    <dgm:pt modelId="{15942C93-CAC4-574F-94E5-5B27B20950B3}" type="pres">
      <dgm:prSet presAssocID="{1338D39C-CB57-4B00-9503-757E7415F85D}" presName="spacer" presStyleCnt="0"/>
      <dgm:spPr/>
    </dgm:pt>
    <dgm:pt modelId="{EBC89BFA-0C30-E042-A0FB-926FE2F0EF78}" type="pres">
      <dgm:prSet presAssocID="{EB8DBD11-FFE7-4DDF-B489-7FF9839F97B4}" presName="parentText" presStyleLbl="node1" presStyleIdx="1" presStyleCnt="3">
        <dgm:presLayoutVars>
          <dgm:chMax val="0"/>
          <dgm:bulletEnabled val="1"/>
        </dgm:presLayoutVars>
      </dgm:prSet>
      <dgm:spPr/>
    </dgm:pt>
    <dgm:pt modelId="{AD00D5C1-2674-904A-8028-3FE77A657569}" type="pres">
      <dgm:prSet presAssocID="{D2FDF0E1-3E85-47E9-A9C8-EF1125CDFCB1}" presName="spacer" presStyleCnt="0"/>
      <dgm:spPr/>
    </dgm:pt>
    <dgm:pt modelId="{A840B7FE-3CD7-0146-8101-33382025360E}" type="pres">
      <dgm:prSet presAssocID="{51976D10-2CE5-4904-A856-8982089DD983}" presName="parentText" presStyleLbl="node1" presStyleIdx="2" presStyleCnt="3">
        <dgm:presLayoutVars>
          <dgm:chMax val="0"/>
          <dgm:bulletEnabled val="1"/>
        </dgm:presLayoutVars>
      </dgm:prSet>
      <dgm:spPr/>
    </dgm:pt>
    <dgm:pt modelId="{B4FC81EA-965F-C342-A333-7F121571E8F2}" type="pres">
      <dgm:prSet presAssocID="{51976D10-2CE5-4904-A856-8982089DD983}" presName="childText" presStyleLbl="revTx" presStyleIdx="0" presStyleCnt="1">
        <dgm:presLayoutVars>
          <dgm:bulletEnabled val="1"/>
        </dgm:presLayoutVars>
      </dgm:prSet>
      <dgm:spPr/>
    </dgm:pt>
  </dgm:ptLst>
  <dgm:cxnLst>
    <dgm:cxn modelId="{01183C0F-7A0A-46F1-AB2A-D9BDBCA363FC}" srcId="{BDF34204-09D1-47B1-98E2-0CA006D70565}" destId="{5F6ED2D8-6A5A-4B53-BB75-78E8D74A9B83}" srcOrd="0" destOrd="0" parTransId="{66D8783A-CA2D-429D-BF99-B1DC3F3521F7}" sibTransId="{1338D39C-CB57-4B00-9503-757E7415F85D}"/>
    <dgm:cxn modelId="{EF23C314-42AA-2A4F-875F-E7B4B08A2FB3}" type="presOf" srcId="{BDF34204-09D1-47B1-98E2-0CA006D70565}" destId="{5345A476-645F-0A43-8CDC-A0810AEFB709}" srcOrd="0" destOrd="0" presId="urn:microsoft.com/office/officeart/2005/8/layout/vList2"/>
    <dgm:cxn modelId="{F2BCBA20-41E7-754D-B8D6-8EFBADF86FDA}" type="presOf" srcId="{098DD77B-08ED-489C-B489-159E732E4F0A}" destId="{B4FC81EA-965F-C342-A333-7F121571E8F2}" srcOrd="0" destOrd="5" presId="urn:microsoft.com/office/officeart/2005/8/layout/vList2"/>
    <dgm:cxn modelId="{CD24F036-03AA-B244-B089-367D45A69E7B}" type="presOf" srcId="{EB8DBD11-FFE7-4DDF-B489-7FF9839F97B4}" destId="{EBC89BFA-0C30-E042-A0FB-926FE2F0EF78}" srcOrd="0" destOrd="0" presId="urn:microsoft.com/office/officeart/2005/8/layout/vList2"/>
    <dgm:cxn modelId="{D82A5C3B-5626-4355-9D07-B33ECF778733}" srcId="{BDF34204-09D1-47B1-98E2-0CA006D70565}" destId="{EB8DBD11-FFE7-4DDF-B489-7FF9839F97B4}" srcOrd="1" destOrd="0" parTransId="{9392725D-5A77-4956-92B9-39308E25D5EB}" sibTransId="{D2FDF0E1-3E85-47E9-A9C8-EF1125CDFCB1}"/>
    <dgm:cxn modelId="{B3CE716E-B79B-9948-AAFD-6B322757CD4B}" type="presOf" srcId="{B207492F-16A0-445F-AFE5-1A837CAC6290}" destId="{B4FC81EA-965F-C342-A333-7F121571E8F2}" srcOrd="0" destOrd="0" presId="urn:microsoft.com/office/officeart/2005/8/layout/vList2"/>
    <dgm:cxn modelId="{13635D80-0BE4-41E1-B9CD-20B18C08EB93}" srcId="{BDF34204-09D1-47B1-98E2-0CA006D70565}" destId="{51976D10-2CE5-4904-A856-8982089DD983}" srcOrd="2" destOrd="0" parTransId="{C8D16C5D-7224-406F-938B-E8166C0F70DB}" sibTransId="{8D2C122F-A86F-465F-AB83-E0B228787600}"/>
    <dgm:cxn modelId="{78B76390-5976-4EC7-83E8-CA8BB3F67FE6}" srcId="{51976D10-2CE5-4904-A856-8982089DD983}" destId="{B207492F-16A0-445F-AFE5-1A837CAC6290}" srcOrd="0" destOrd="0" parTransId="{1F6096F4-B40B-433D-BEB8-BC1585DFC269}" sibTransId="{3D58B20F-8343-4670-8F34-79D5B851AFB2}"/>
    <dgm:cxn modelId="{50EB729A-EF16-EE4B-8625-AC5E4BDAFF0B}" type="presOf" srcId="{51976D10-2CE5-4904-A856-8982089DD983}" destId="{A840B7FE-3CD7-0146-8101-33382025360E}" srcOrd="0" destOrd="0" presId="urn:microsoft.com/office/officeart/2005/8/layout/vList2"/>
    <dgm:cxn modelId="{0D9140AC-9C3E-49A6-A9B4-BDDB3C635368}" srcId="{51976D10-2CE5-4904-A856-8982089DD983}" destId="{206210EB-02DF-4C37-9FB1-9DF7FDA69010}" srcOrd="1" destOrd="0" parTransId="{3814BD2F-4D65-48B2-B82B-E39C44C34F94}" sibTransId="{E9F1C173-D654-45F2-893B-070D343F698C}"/>
    <dgm:cxn modelId="{1B5B13C4-074E-DA4F-A7DA-7609A14FECB8}" type="presOf" srcId="{5F6ED2D8-6A5A-4B53-BB75-78E8D74A9B83}" destId="{7BA2D745-B0D8-3341-A15A-B21FE0E165F5}" srcOrd="0" destOrd="0" presId="urn:microsoft.com/office/officeart/2005/8/layout/vList2"/>
    <dgm:cxn modelId="{6FA06CC4-1230-B048-B947-A851919B1EDD}" type="presOf" srcId="{7C4C652F-A3AE-47F7-AD99-FDEDF308D8C4}" destId="{B4FC81EA-965F-C342-A333-7F121571E8F2}" srcOrd="0" destOrd="3" presId="urn:microsoft.com/office/officeart/2005/8/layout/vList2"/>
    <dgm:cxn modelId="{71FA97CD-2886-4676-8631-05E82DAC93C5}" srcId="{51976D10-2CE5-4904-A856-8982089DD983}" destId="{4E3C83E8-89CF-46FE-86CB-9C6F432B4E2F}" srcOrd="2" destOrd="0" parTransId="{E0AFE7EB-F849-495C-80B9-CA5E814BB558}" sibTransId="{ECA9E300-873C-4CBC-BF67-23FCC65E64BF}"/>
    <dgm:cxn modelId="{DED52BD2-000A-460F-B957-FB84B1CE9106}" srcId="{51976D10-2CE5-4904-A856-8982089DD983}" destId="{7C4C652F-A3AE-47F7-AD99-FDEDF308D8C4}" srcOrd="3" destOrd="0" parTransId="{EF93B48D-06CF-43FD-A050-116B83381132}" sibTransId="{CDC9477C-289D-4995-8B2A-15D2DD9A3AA8}"/>
    <dgm:cxn modelId="{0E5CC5D4-3176-4F1F-8640-120663215A22}" srcId="{51976D10-2CE5-4904-A856-8982089DD983}" destId="{098DD77B-08ED-489C-B489-159E732E4F0A}" srcOrd="5" destOrd="0" parTransId="{A257916E-F161-4B03-B11D-73C28B55E249}" sibTransId="{4E7E472F-731F-4C58-8717-FACB9D14BA31}"/>
    <dgm:cxn modelId="{DC012DDA-CAD1-9144-9C3C-B43938ABD9DC}" type="presOf" srcId="{206210EB-02DF-4C37-9FB1-9DF7FDA69010}" destId="{B4FC81EA-965F-C342-A333-7F121571E8F2}" srcOrd="0" destOrd="1" presId="urn:microsoft.com/office/officeart/2005/8/layout/vList2"/>
    <dgm:cxn modelId="{031A74DB-6E0B-E94A-8385-27E62B5EB8B9}" type="presOf" srcId="{F5160274-3CFA-4D1B-B5BA-6ED50D05A0DA}" destId="{B4FC81EA-965F-C342-A333-7F121571E8F2}" srcOrd="0" destOrd="4" presId="urn:microsoft.com/office/officeart/2005/8/layout/vList2"/>
    <dgm:cxn modelId="{5912E2E7-1851-40DC-9523-5E1F8BBC0D38}" srcId="{51976D10-2CE5-4904-A856-8982089DD983}" destId="{F5160274-3CFA-4D1B-B5BA-6ED50D05A0DA}" srcOrd="4" destOrd="0" parTransId="{5F5A4CE8-8817-4FC8-9A2B-4FF314B8323D}" sibTransId="{AD222C33-405D-478C-9F5A-805C004F4017}"/>
    <dgm:cxn modelId="{D438D0EC-B4EE-994F-930F-319371CD36AD}" type="presOf" srcId="{4E3C83E8-89CF-46FE-86CB-9C6F432B4E2F}" destId="{B4FC81EA-965F-C342-A333-7F121571E8F2}" srcOrd="0" destOrd="2" presId="urn:microsoft.com/office/officeart/2005/8/layout/vList2"/>
    <dgm:cxn modelId="{91553DE6-270E-F747-BC5A-3C422E489BBB}" type="presParOf" srcId="{5345A476-645F-0A43-8CDC-A0810AEFB709}" destId="{7BA2D745-B0D8-3341-A15A-B21FE0E165F5}" srcOrd="0" destOrd="0" presId="urn:microsoft.com/office/officeart/2005/8/layout/vList2"/>
    <dgm:cxn modelId="{0E426BA6-5430-824B-8364-293B0135EB03}" type="presParOf" srcId="{5345A476-645F-0A43-8CDC-A0810AEFB709}" destId="{15942C93-CAC4-574F-94E5-5B27B20950B3}" srcOrd="1" destOrd="0" presId="urn:microsoft.com/office/officeart/2005/8/layout/vList2"/>
    <dgm:cxn modelId="{4AF7F0F5-A8F9-3247-BFF7-A1D3FC599C23}" type="presParOf" srcId="{5345A476-645F-0A43-8CDC-A0810AEFB709}" destId="{EBC89BFA-0C30-E042-A0FB-926FE2F0EF78}" srcOrd="2" destOrd="0" presId="urn:microsoft.com/office/officeart/2005/8/layout/vList2"/>
    <dgm:cxn modelId="{483721F6-4043-0C40-B097-84EAD0B6ECAD}" type="presParOf" srcId="{5345A476-645F-0A43-8CDC-A0810AEFB709}" destId="{AD00D5C1-2674-904A-8028-3FE77A657569}" srcOrd="3" destOrd="0" presId="urn:microsoft.com/office/officeart/2005/8/layout/vList2"/>
    <dgm:cxn modelId="{154D8BB2-83C1-A148-98F0-6350DCB9C83F}" type="presParOf" srcId="{5345A476-645F-0A43-8CDC-A0810AEFB709}" destId="{A840B7FE-3CD7-0146-8101-33382025360E}" srcOrd="4" destOrd="0" presId="urn:microsoft.com/office/officeart/2005/8/layout/vList2"/>
    <dgm:cxn modelId="{14D80161-A554-AF4F-83C9-0A742CBDEF37}" type="presParOf" srcId="{5345A476-645F-0A43-8CDC-A0810AEFB709}" destId="{B4FC81EA-965F-C342-A333-7F121571E8F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2D745-B0D8-3341-A15A-B21FE0E165F5}">
      <dsp:nvSpPr>
        <dsp:cNvPr id="0" name=""/>
        <dsp:cNvSpPr/>
      </dsp:nvSpPr>
      <dsp:spPr>
        <a:xfrm>
          <a:off x="0" y="76555"/>
          <a:ext cx="3990968" cy="623610"/>
        </a:xfrm>
        <a:prstGeom prst="roundRect">
          <a:avLst/>
        </a:prstGeom>
        <a:gradFill rotWithShape="0">
          <a:gsLst>
            <a:gs pos="0">
              <a:schemeClr val="accent2">
                <a:shade val="80000"/>
                <a:hueOff val="0"/>
                <a:satOff val="0"/>
                <a:lumOff val="0"/>
                <a:alphaOff val="0"/>
                <a:lumMod val="110000"/>
                <a:satMod val="105000"/>
                <a:tint val="67000"/>
              </a:schemeClr>
            </a:gs>
            <a:gs pos="50000">
              <a:schemeClr val="accent2">
                <a:shade val="80000"/>
                <a:hueOff val="0"/>
                <a:satOff val="0"/>
                <a:lumOff val="0"/>
                <a:alphaOff val="0"/>
                <a:lumMod val="105000"/>
                <a:satMod val="103000"/>
                <a:tint val="73000"/>
              </a:schemeClr>
            </a:gs>
            <a:gs pos="100000">
              <a:schemeClr val="accent2">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dirty="0" err="1">
              <a:solidFill>
                <a:schemeClr val="tx1">
                  <a:lumMod val="65000"/>
                  <a:lumOff val="35000"/>
                </a:schemeClr>
              </a:solidFill>
            </a:rPr>
            <a:t>Since</a:t>
          </a:r>
          <a:r>
            <a:rPr lang="fr-FR" sz="2600" kern="1200" dirty="0">
              <a:solidFill>
                <a:schemeClr val="tx1">
                  <a:lumMod val="65000"/>
                  <a:lumOff val="35000"/>
                </a:schemeClr>
              </a:solidFill>
            </a:rPr>
            <a:t> </a:t>
          </a:r>
          <a:r>
            <a:rPr lang="fr-FR" sz="2600" kern="1200" dirty="0" err="1">
              <a:solidFill>
                <a:schemeClr val="tx1">
                  <a:lumMod val="65000"/>
                  <a:lumOff val="35000"/>
                </a:schemeClr>
              </a:solidFill>
            </a:rPr>
            <a:t>January</a:t>
          </a:r>
          <a:r>
            <a:rPr lang="fr-FR" sz="2600" kern="1200" dirty="0">
              <a:solidFill>
                <a:schemeClr val="tx1">
                  <a:lumMod val="65000"/>
                  <a:lumOff val="35000"/>
                </a:schemeClr>
              </a:solidFill>
            </a:rPr>
            <a:t> 2023</a:t>
          </a:r>
          <a:endParaRPr lang="en-US" sz="2600" kern="1200" dirty="0">
            <a:solidFill>
              <a:schemeClr val="tx1">
                <a:lumMod val="65000"/>
                <a:lumOff val="35000"/>
              </a:schemeClr>
            </a:solidFill>
          </a:endParaRPr>
        </a:p>
      </dsp:txBody>
      <dsp:txXfrm>
        <a:off x="30442" y="106997"/>
        <a:ext cx="3930084" cy="562726"/>
      </dsp:txXfrm>
    </dsp:sp>
    <dsp:sp modelId="{EBC89BFA-0C30-E042-A0FB-926FE2F0EF78}">
      <dsp:nvSpPr>
        <dsp:cNvPr id="0" name=""/>
        <dsp:cNvSpPr/>
      </dsp:nvSpPr>
      <dsp:spPr>
        <a:xfrm>
          <a:off x="0" y="775045"/>
          <a:ext cx="3990968" cy="623610"/>
        </a:xfrm>
        <a:prstGeom prst="roundRect">
          <a:avLst/>
        </a:prstGeom>
        <a:gradFill rotWithShape="0">
          <a:gsLst>
            <a:gs pos="0">
              <a:schemeClr val="accent2">
                <a:shade val="80000"/>
                <a:hueOff val="-240708"/>
                <a:satOff val="5083"/>
                <a:lumOff val="13541"/>
                <a:alphaOff val="0"/>
                <a:lumMod val="110000"/>
                <a:satMod val="105000"/>
                <a:tint val="67000"/>
              </a:schemeClr>
            </a:gs>
            <a:gs pos="50000">
              <a:schemeClr val="accent2">
                <a:shade val="80000"/>
                <a:hueOff val="-240708"/>
                <a:satOff val="5083"/>
                <a:lumOff val="13541"/>
                <a:alphaOff val="0"/>
                <a:lumMod val="105000"/>
                <a:satMod val="103000"/>
                <a:tint val="73000"/>
              </a:schemeClr>
            </a:gs>
            <a:gs pos="100000">
              <a:schemeClr val="accent2">
                <a:shade val="80000"/>
                <a:hueOff val="-240708"/>
                <a:satOff val="5083"/>
                <a:lumOff val="1354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dirty="0">
              <a:solidFill>
                <a:schemeClr val="tx1">
                  <a:lumMod val="65000"/>
                  <a:lumOff val="35000"/>
                </a:schemeClr>
              </a:solidFill>
            </a:rPr>
            <a:t>French-</a:t>
          </a:r>
          <a:r>
            <a:rPr lang="fr-FR" sz="2600" kern="1200" dirty="0" err="1">
              <a:solidFill>
                <a:schemeClr val="tx1">
                  <a:lumMod val="65000"/>
                  <a:lumOff val="35000"/>
                </a:schemeClr>
              </a:solidFill>
            </a:rPr>
            <a:t>speaking</a:t>
          </a:r>
          <a:r>
            <a:rPr lang="fr-FR" sz="2600" kern="1200" dirty="0">
              <a:solidFill>
                <a:schemeClr val="tx1">
                  <a:lumMod val="65000"/>
                  <a:lumOff val="35000"/>
                </a:schemeClr>
              </a:solidFill>
            </a:rPr>
            <a:t> </a:t>
          </a:r>
          <a:r>
            <a:rPr lang="fr-FR" sz="2600" kern="1200" dirty="0" err="1">
              <a:solidFill>
                <a:schemeClr val="tx1">
                  <a:lumMod val="65000"/>
                  <a:lumOff val="35000"/>
                </a:schemeClr>
              </a:solidFill>
            </a:rPr>
            <a:t>Belgium</a:t>
          </a:r>
          <a:endParaRPr lang="en-US" sz="2600" kern="1200" dirty="0">
            <a:solidFill>
              <a:schemeClr val="tx1">
                <a:lumMod val="65000"/>
                <a:lumOff val="35000"/>
              </a:schemeClr>
            </a:solidFill>
          </a:endParaRPr>
        </a:p>
      </dsp:txBody>
      <dsp:txXfrm>
        <a:off x="30442" y="805487"/>
        <a:ext cx="3930084" cy="562726"/>
      </dsp:txXfrm>
    </dsp:sp>
    <dsp:sp modelId="{A840B7FE-3CD7-0146-8101-33382025360E}">
      <dsp:nvSpPr>
        <dsp:cNvPr id="0" name=""/>
        <dsp:cNvSpPr/>
      </dsp:nvSpPr>
      <dsp:spPr>
        <a:xfrm>
          <a:off x="0" y="1473535"/>
          <a:ext cx="3990968" cy="623610"/>
        </a:xfrm>
        <a:prstGeom prst="roundRect">
          <a:avLst/>
        </a:prstGeom>
        <a:gradFill rotWithShape="0">
          <a:gsLst>
            <a:gs pos="0">
              <a:schemeClr val="accent2">
                <a:shade val="80000"/>
                <a:hueOff val="-481415"/>
                <a:satOff val="10166"/>
                <a:lumOff val="27081"/>
                <a:alphaOff val="0"/>
                <a:lumMod val="110000"/>
                <a:satMod val="105000"/>
                <a:tint val="67000"/>
              </a:schemeClr>
            </a:gs>
            <a:gs pos="50000">
              <a:schemeClr val="accent2">
                <a:shade val="80000"/>
                <a:hueOff val="-481415"/>
                <a:satOff val="10166"/>
                <a:lumOff val="27081"/>
                <a:alphaOff val="0"/>
                <a:lumMod val="105000"/>
                <a:satMod val="103000"/>
                <a:tint val="73000"/>
              </a:schemeClr>
            </a:gs>
            <a:gs pos="100000">
              <a:schemeClr val="accent2">
                <a:shade val="80000"/>
                <a:hueOff val="-481415"/>
                <a:satOff val="10166"/>
                <a:lumOff val="2708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fr-FR" sz="2600" kern="1200" dirty="0">
              <a:solidFill>
                <a:schemeClr val="tx1">
                  <a:lumMod val="65000"/>
                  <a:lumOff val="35000"/>
                </a:schemeClr>
              </a:solidFill>
            </a:rPr>
            <a:t>14 interviews </a:t>
          </a:r>
          <a:endParaRPr lang="en-US" sz="2600" kern="1200" dirty="0">
            <a:solidFill>
              <a:schemeClr val="tx1">
                <a:lumMod val="65000"/>
                <a:lumOff val="35000"/>
              </a:schemeClr>
            </a:solidFill>
          </a:endParaRPr>
        </a:p>
      </dsp:txBody>
      <dsp:txXfrm>
        <a:off x="30442" y="1503977"/>
        <a:ext cx="3930084" cy="562726"/>
      </dsp:txXfrm>
    </dsp:sp>
    <dsp:sp modelId="{B4FC81EA-965F-C342-A333-7F121571E8F2}">
      <dsp:nvSpPr>
        <dsp:cNvPr id="0" name=""/>
        <dsp:cNvSpPr/>
      </dsp:nvSpPr>
      <dsp:spPr>
        <a:xfrm>
          <a:off x="0" y="2097145"/>
          <a:ext cx="3990968"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71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fr-FR" sz="2000" kern="1200" dirty="0">
              <a:solidFill>
                <a:schemeClr val="tx1">
                  <a:lumMod val="65000"/>
                  <a:lumOff val="35000"/>
                </a:schemeClr>
              </a:solidFill>
            </a:rPr>
            <a:t>3 </a:t>
          </a:r>
          <a:r>
            <a:rPr lang="fr-FR" sz="2000" kern="1200" dirty="0" err="1">
              <a:solidFill>
                <a:schemeClr val="tx1">
                  <a:lumMod val="65000"/>
                  <a:lumOff val="35000"/>
                </a:schemeClr>
              </a:solidFill>
            </a:rPr>
            <a:t>gynecologists</a:t>
          </a:r>
          <a:endParaRPr lang="en-US" sz="2000" kern="1200" dirty="0">
            <a:solidFill>
              <a:schemeClr val="tx1">
                <a:lumMod val="65000"/>
                <a:lumOff val="35000"/>
              </a:schemeClr>
            </a:solidFill>
          </a:endParaRPr>
        </a:p>
        <a:p>
          <a:pPr marL="228600" lvl="1" indent="-228600" algn="l" defTabSz="889000">
            <a:lnSpc>
              <a:spcPct val="90000"/>
            </a:lnSpc>
            <a:spcBef>
              <a:spcPct val="0"/>
            </a:spcBef>
            <a:spcAft>
              <a:spcPct val="20000"/>
            </a:spcAft>
            <a:buChar char="•"/>
          </a:pPr>
          <a:r>
            <a:rPr lang="fr-FR" sz="2000" kern="1200" dirty="0">
              <a:solidFill>
                <a:schemeClr val="tx1">
                  <a:lumMod val="65000"/>
                  <a:lumOff val="35000"/>
                </a:schemeClr>
              </a:solidFill>
            </a:rPr>
            <a:t>1 </a:t>
          </a:r>
          <a:r>
            <a:rPr lang="fr-FR" sz="2000" kern="1200" dirty="0" err="1">
              <a:solidFill>
                <a:schemeClr val="tx1">
                  <a:lumMod val="65000"/>
                  <a:lumOff val="35000"/>
                </a:schemeClr>
              </a:solidFill>
            </a:rPr>
            <a:t>psychologist</a:t>
          </a:r>
          <a:endParaRPr lang="en-US" sz="2000" kern="1200" dirty="0">
            <a:solidFill>
              <a:schemeClr val="tx1">
                <a:lumMod val="65000"/>
                <a:lumOff val="35000"/>
              </a:schemeClr>
            </a:solidFill>
          </a:endParaRPr>
        </a:p>
        <a:p>
          <a:pPr marL="228600" lvl="1" indent="-228600" algn="l" defTabSz="889000">
            <a:lnSpc>
              <a:spcPct val="90000"/>
            </a:lnSpc>
            <a:spcBef>
              <a:spcPct val="0"/>
            </a:spcBef>
            <a:spcAft>
              <a:spcPct val="20000"/>
            </a:spcAft>
            <a:buChar char="•"/>
          </a:pPr>
          <a:r>
            <a:rPr lang="fr-FR" sz="2000" kern="1200" dirty="0">
              <a:solidFill>
                <a:schemeClr val="tx1">
                  <a:lumMod val="65000"/>
                  <a:lumOff val="35000"/>
                </a:schemeClr>
              </a:solidFill>
            </a:rPr>
            <a:t>3 </a:t>
          </a:r>
          <a:r>
            <a:rPr lang="fr-FR" sz="2000" kern="1200" dirty="0" err="1">
              <a:solidFill>
                <a:schemeClr val="tx1">
                  <a:lumMod val="65000"/>
                  <a:lumOff val="35000"/>
                </a:schemeClr>
              </a:solidFill>
            </a:rPr>
            <a:t>sex-therapists</a:t>
          </a:r>
          <a:r>
            <a:rPr lang="fr-FR" sz="2000" kern="1200" dirty="0">
              <a:solidFill>
                <a:schemeClr val="tx1">
                  <a:lumMod val="65000"/>
                  <a:lumOff val="35000"/>
                </a:schemeClr>
              </a:solidFill>
            </a:rPr>
            <a:t>/</a:t>
          </a:r>
          <a:r>
            <a:rPr lang="fr-FR" sz="2000" kern="1200" dirty="0" err="1">
              <a:solidFill>
                <a:schemeClr val="tx1">
                  <a:lumMod val="65000"/>
                  <a:lumOff val="35000"/>
                </a:schemeClr>
              </a:solidFill>
            </a:rPr>
            <a:t>sexologists</a:t>
          </a:r>
          <a:endParaRPr lang="en-US" sz="2000" kern="1200" dirty="0">
            <a:solidFill>
              <a:schemeClr val="tx1">
                <a:lumMod val="65000"/>
                <a:lumOff val="35000"/>
              </a:schemeClr>
            </a:solidFill>
          </a:endParaRPr>
        </a:p>
        <a:p>
          <a:pPr marL="228600" lvl="1" indent="-228600" algn="l" defTabSz="889000">
            <a:lnSpc>
              <a:spcPct val="90000"/>
            </a:lnSpc>
            <a:spcBef>
              <a:spcPct val="0"/>
            </a:spcBef>
            <a:spcAft>
              <a:spcPct val="20000"/>
            </a:spcAft>
            <a:buChar char="•"/>
          </a:pPr>
          <a:r>
            <a:rPr lang="fr-FR" sz="2000" kern="1200" dirty="0">
              <a:solidFill>
                <a:schemeClr val="tx1">
                  <a:lumMod val="65000"/>
                  <a:lumOff val="35000"/>
                </a:schemeClr>
              </a:solidFill>
            </a:rPr>
            <a:t>1 psycho/</a:t>
          </a:r>
          <a:r>
            <a:rPr lang="fr-FR" sz="2000" kern="1200" dirty="0" err="1">
              <a:solidFill>
                <a:schemeClr val="tx1">
                  <a:lumMod val="65000"/>
                  <a:lumOff val="35000"/>
                </a:schemeClr>
              </a:solidFill>
            </a:rPr>
            <a:t>sexologist</a:t>
          </a:r>
          <a:endParaRPr lang="en-US" sz="2000" kern="1200" dirty="0">
            <a:solidFill>
              <a:schemeClr val="tx1">
                <a:lumMod val="65000"/>
                <a:lumOff val="35000"/>
              </a:schemeClr>
            </a:solidFill>
          </a:endParaRPr>
        </a:p>
        <a:p>
          <a:pPr marL="228600" lvl="1" indent="-228600" algn="l" defTabSz="889000">
            <a:lnSpc>
              <a:spcPct val="90000"/>
            </a:lnSpc>
            <a:spcBef>
              <a:spcPct val="0"/>
            </a:spcBef>
            <a:spcAft>
              <a:spcPct val="20000"/>
            </a:spcAft>
            <a:buChar char="•"/>
          </a:pPr>
          <a:r>
            <a:rPr lang="fr-FR" sz="2000" kern="1200" dirty="0">
              <a:solidFill>
                <a:schemeClr val="tx1">
                  <a:lumMod val="65000"/>
                  <a:lumOff val="35000"/>
                </a:schemeClr>
              </a:solidFill>
            </a:rPr>
            <a:t>3 </a:t>
          </a:r>
          <a:r>
            <a:rPr lang="fr-FR" sz="2000" kern="1200" dirty="0" err="1">
              <a:solidFill>
                <a:schemeClr val="tx1">
                  <a:lumMod val="65000"/>
                  <a:lumOff val="35000"/>
                </a:schemeClr>
              </a:solidFill>
            </a:rPr>
            <a:t>perineal</a:t>
          </a:r>
          <a:r>
            <a:rPr lang="fr-FR" sz="2000" kern="1200" dirty="0">
              <a:solidFill>
                <a:schemeClr val="tx1">
                  <a:lumMod val="65000"/>
                  <a:lumOff val="35000"/>
                </a:schemeClr>
              </a:solidFill>
            </a:rPr>
            <a:t> </a:t>
          </a:r>
          <a:r>
            <a:rPr lang="fr-FR" sz="2000" kern="1200" dirty="0" err="1">
              <a:solidFill>
                <a:schemeClr val="tx1">
                  <a:lumMod val="65000"/>
                  <a:lumOff val="35000"/>
                </a:schemeClr>
              </a:solidFill>
            </a:rPr>
            <a:t>physiotherapists</a:t>
          </a:r>
          <a:endParaRPr lang="en-US" sz="2000" kern="1200" dirty="0">
            <a:solidFill>
              <a:schemeClr val="tx1">
                <a:lumMod val="65000"/>
                <a:lumOff val="35000"/>
              </a:schemeClr>
            </a:solidFill>
          </a:endParaRPr>
        </a:p>
        <a:p>
          <a:pPr marL="228600" lvl="1" indent="-228600" algn="l" defTabSz="889000">
            <a:lnSpc>
              <a:spcPct val="90000"/>
            </a:lnSpc>
            <a:spcBef>
              <a:spcPct val="0"/>
            </a:spcBef>
            <a:spcAft>
              <a:spcPct val="20000"/>
            </a:spcAft>
            <a:buChar char="•"/>
          </a:pPr>
          <a:r>
            <a:rPr lang="fr-FR" sz="2000" kern="1200" dirty="0">
              <a:solidFill>
                <a:schemeClr val="tx1">
                  <a:lumMod val="65000"/>
                  <a:lumOff val="35000"/>
                </a:schemeClr>
              </a:solidFill>
            </a:rPr>
            <a:t>3 </a:t>
          </a:r>
          <a:r>
            <a:rPr lang="fr-FR" sz="2000" kern="1200" dirty="0" err="1">
              <a:solidFill>
                <a:schemeClr val="tx1">
                  <a:lumMod val="65000"/>
                  <a:lumOff val="35000"/>
                </a:schemeClr>
              </a:solidFill>
            </a:rPr>
            <a:t>general</a:t>
          </a:r>
          <a:r>
            <a:rPr lang="fr-FR" sz="2000" kern="1200" dirty="0">
              <a:solidFill>
                <a:schemeClr val="tx1">
                  <a:lumMod val="65000"/>
                  <a:lumOff val="35000"/>
                </a:schemeClr>
              </a:solidFill>
            </a:rPr>
            <a:t> </a:t>
          </a:r>
          <a:r>
            <a:rPr lang="fr-FR" sz="2000" kern="1200" dirty="0" err="1">
              <a:solidFill>
                <a:schemeClr val="tx1">
                  <a:lumMod val="65000"/>
                  <a:lumOff val="35000"/>
                </a:schemeClr>
              </a:solidFill>
            </a:rPr>
            <a:t>practionners</a:t>
          </a:r>
          <a:endParaRPr lang="en-US" sz="2000" kern="1200" dirty="0">
            <a:solidFill>
              <a:schemeClr val="tx1">
                <a:lumMod val="65000"/>
                <a:lumOff val="35000"/>
              </a:schemeClr>
            </a:solidFill>
          </a:endParaRPr>
        </a:p>
      </dsp:txBody>
      <dsp:txXfrm>
        <a:off x="0" y="2097145"/>
        <a:ext cx="3990968" cy="20989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190466-A171-4948-85FC-CCF5EE5F0476}" type="datetimeFigureOut">
              <a:rPr lang="fr-FR" smtClean="0"/>
              <a:t>01/02/2024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E4440-7B10-1F4A-A878-EE09767223C1}" type="slidenum">
              <a:rPr lang="fr-FR" smtClean="0"/>
              <a:t>‹N°›</a:t>
            </a:fld>
            <a:endParaRPr lang="fr-FR"/>
          </a:p>
        </p:txBody>
      </p:sp>
    </p:spTree>
    <p:extLst>
      <p:ext uri="{BB962C8B-B14F-4D97-AF65-F5344CB8AC3E}">
        <p14:creationId xmlns:p14="http://schemas.microsoft.com/office/powerpoint/2010/main" val="2193920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EAE4440-7B10-1F4A-A878-EE09767223C1}" type="slidenum">
              <a:rPr lang="fr-FR" smtClean="0"/>
              <a:t>5</a:t>
            </a:fld>
            <a:endParaRPr lang="fr-FR"/>
          </a:p>
        </p:txBody>
      </p:sp>
    </p:spTree>
    <p:extLst>
      <p:ext uri="{BB962C8B-B14F-4D97-AF65-F5344CB8AC3E}">
        <p14:creationId xmlns:p14="http://schemas.microsoft.com/office/powerpoint/2010/main" val="3081461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12A147-C196-D1C6-4AEE-39CC58C94B4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BE0C641-DB2B-C871-C3B9-7EA95A980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BB5EF4C-F36E-75C0-AB18-6CBFCC399438}"/>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5" name="Espace réservé du pied de page 4">
            <a:extLst>
              <a:ext uri="{FF2B5EF4-FFF2-40B4-BE49-F238E27FC236}">
                <a16:creationId xmlns:a16="http://schemas.microsoft.com/office/drawing/2014/main" id="{6121A268-36A0-7296-B288-443D3A9E91E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B31882-4140-8D28-0BCF-66EA96A4EB4D}"/>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347116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4D0B7-503B-AD8B-578E-08AE4284579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B16A9DE-5E89-1EDD-3CD2-E8BA5741B3A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018B4F-2C21-AC0B-2C73-149881163C7B}"/>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5" name="Espace réservé du pied de page 4">
            <a:extLst>
              <a:ext uri="{FF2B5EF4-FFF2-40B4-BE49-F238E27FC236}">
                <a16:creationId xmlns:a16="http://schemas.microsoft.com/office/drawing/2014/main" id="{268935E6-765E-CBBD-99DF-71BB362EDB2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ECE31DE-D65D-2D68-84C5-DC6D9B4E9973}"/>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2849650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5A418400-B8A3-9437-6C08-C6131309AEB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F503868-2807-F2BA-3ACC-0317AE261A5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C01C28-F00E-03AA-78DB-11255A92754A}"/>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5" name="Espace réservé du pied de page 4">
            <a:extLst>
              <a:ext uri="{FF2B5EF4-FFF2-40B4-BE49-F238E27FC236}">
                <a16:creationId xmlns:a16="http://schemas.microsoft.com/office/drawing/2014/main" id="{187B190E-B684-CE18-D3A7-952D78FC329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6E6D30F-E019-5981-AA34-150486228DBD}"/>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149593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25EAB4-7028-79D6-6307-027270B916C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95E57E8-E4E4-DB46-910D-F38D0AE4406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F71FAD-AE5A-9B2D-10F6-5A3617E4519D}"/>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5" name="Espace réservé du pied de page 4">
            <a:extLst>
              <a:ext uri="{FF2B5EF4-FFF2-40B4-BE49-F238E27FC236}">
                <a16:creationId xmlns:a16="http://schemas.microsoft.com/office/drawing/2014/main" id="{CBA6AA5D-59D3-1624-BDC7-46D24F0931F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3215BE6-913A-041A-1B60-7EB2E8571D87}"/>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3392153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63D82E-0178-4B21-C737-AF0ED4D56E3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A886AA8-11BA-925C-E14A-1AC098972C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1A768C8A-E707-87B1-CA4C-DD48F2F3426B}"/>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5" name="Espace réservé du pied de page 4">
            <a:extLst>
              <a:ext uri="{FF2B5EF4-FFF2-40B4-BE49-F238E27FC236}">
                <a16:creationId xmlns:a16="http://schemas.microsoft.com/office/drawing/2014/main" id="{2FD80FC7-DC71-50D1-F787-FCE2E99E9CF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361686-E22A-D0EC-75C7-D45095115CF2}"/>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197268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0A829A-BB41-0B14-D638-9ACC2DE52C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0CD2539-2A28-73B1-491F-D70C2D4C413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7AE4797-39E4-3DB7-E3D4-C822794E5A0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82E5E5B-4214-3C7D-CFFF-1E3D9AF01FDF}"/>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6" name="Espace réservé du pied de page 5">
            <a:extLst>
              <a:ext uri="{FF2B5EF4-FFF2-40B4-BE49-F238E27FC236}">
                <a16:creationId xmlns:a16="http://schemas.microsoft.com/office/drawing/2014/main" id="{3D90D663-3CF2-DC24-58F2-CA1DAD4DE87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9FA8172-252D-DF04-7A07-D66AB4FA75B7}"/>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206692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AAF6A0-D1CC-1574-6E0C-AC8FC3A3DD9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79BAF13-F621-C4B0-CD71-1E934324E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CBA54AF-BE5D-BEE1-9BD4-E219BB9D45FB}"/>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74043DD-A363-1BC6-7DDA-FE09FC5787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FE8FD80-31FE-7342-3A82-603101F362A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C53B25E-7D13-D269-EB20-5ECF4E32BFB0}"/>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8" name="Espace réservé du pied de page 7">
            <a:extLst>
              <a:ext uri="{FF2B5EF4-FFF2-40B4-BE49-F238E27FC236}">
                <a16:creationId xmlns:a16="http://schemas.microsoft.com/office/drawing/2014/main" id="{F30C12F9-259A-610C-2C03-CED1C75C62B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5DBD77F-0B7C-48B0-2C87-7A2E0E2B0887}"/>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287205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AA8A4F-E00B-FE6D-C21C-6501D19EAB0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F3E53C6-4F8B-13DD-6C30-C289284D3A26}"/>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4" name="Espace réservé du pied de page 3">
            <a:extLst>
              <a:ext uri="{FF2B5EF4-FFF2-40B4-BE49-F238E27FC236}">
                <a16:creationId xmlns:a16="http://schemas.microsoft.com/office/drawing/2014/main" id="{FE03FF24-43A5-8927-E544-8D6819C11E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4A91CC0-A2C5-AD22-2024-C79C63DEE0CD}"/>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185708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1F1871-8B8D-2B16-BB87-7A0B6C68C39B}"/>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3" name="Espace réservé du pied de page 2">
            <a:extLst>
              <a:ext uri="{FF2B5EF4-FFF2-40B4-BE49-F238E27FC236}">
                <a16:creationId xmlns:a16="http://schemas.microsoft.com/office/drawing/2014/main" id="{1583F821-7B52-0C0B-117C-603DB4FD98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CC16F0A-87E7-0424-0E76-B49B3332F577}"/>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335351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9C2CA1-8895-1613-1490-14172CDF322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3FAEC0A8-9E57-8B46-5079-D057603233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C4E61F4-B6FD-8A03-26C4-544B8D097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8AEDEF-7C20-1DE9-1271-B221B5E54E2B}"/>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6" name="Espace réservé du pied de page 5">
            <a:extLst>
              <a:ext uri="{FF2B5EF4-FFF2-40B4-BE49-F238E27FC236}">
                <a16:creationId xmlns:a16="http://schemas.microsoft.com/office/drawing/2014/main" id="{BDC3AE35-F9CD-D814-2C05-F031BF59C3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3FF350D-238F-D932-0B35-E05F949E27BF}"/>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2311838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3684BC-59EA-DF04-69F8-39A05E0C180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78205AA-2DCC-CC08-9E52-11904B7ECA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97C768E9-1292-5D40-BB0C-208C1E960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92BA416-E27E-8288-6A7E-D6F9AAAE4B5F}"/>
              </a:ext>
            </a:extLst>
          </p:cNvPr>
          <p:cNvSpPr>
            <a:spLocks noGrp="1"/>
          </p:cNvSpPr>
          <p:nvPr>
            <p:ph type="dt" sz="half" idx="10"/>
          </p:nvPr>
        </p:nvSpPr>
        <p:spPr/>
        <p:txBody>
          <a:bodyPr/>
          <a:lstStyle/>
          <a:p>
            <a:fld id="{8C7A6607-D468-9E47-9372-1F944E05CB32}" type="datetimeFigureOut">
              <a:rPr lang="fr-FR" smtClean="0"/>
              <a:t>01/02/2024</a:t>
            </a:fld>
            <a:endParaRPr lang="fr-FR"/>
          </a:p>
        </p:txBody>
      </p:sp>
      <p:sp>
        <p:nvSpPr>
          <p:cNvPr id="6" name="Espace réservé du pied de page 5">
            <a:extLst>
              <a:ext uri="{FF2B5EF4-FFF2-40B4-BE49-F238E27FC236}">
                <a16:creationId xmlns:a16="http://schemas.microsoft.com/office/drawing/2014/main" id="{01ED1CA3-F501-7A24-DDB7-0B3FFB234E8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5B6892-0B96-6636-15F8-F71340319617}"/>
              </a:ext>
            </a:extLst>
          </p:cNvPr>
          <p:cNvSpPr>
            <a:spLocks noGrp="1"/>
          </p:cNvSpPr>
          <p:nvPr>
            <p:ph type="sldNum" sz="quarter" idx="12"/>
          </p:nvPr>
        </p:nvSpPr>
        <p:spPr/>
        <p:txBody>
          <a:bodyPr/>
          <a:lstStyle/>
          <a:p>
            <a:fld id="{11FC798C-14FE-B444-BC48-24232D94C1FD}" type="slidenum">
              <a:rPr lang="fr-FR" smtClean="0"/>
              <a:t>‹N°›</a:t>
            </a:fld>
            <a:endParaRPr lang="fr-FR"/>
          </a:p>
        </p:txBody>
      </p:sp>
    </p:spTree>
    <p:extLst>
      <p:ext uri="{BB962C8B-B14F-4D97-AF65-F5344CB8AC3E}">
        <p14:creationId xmlns:p14="http://schemas.microsoft.com/office/powerpoint/2010/main" val="987664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9C91E30-C761-FC16-A97F-B2F2C7916E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E919EE5-7AF2-D980-8AA9-996B781666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3D43335-7AF3-F6AB-1372-734847AFA2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A6607-D468-9E47-9372-1F944E05CB32}" type="datetimeFigureOut">
              <a:rPr lang="fr-FR" smtClean="0"/>
              <a:t>01/02/2024</a:t>
            </a:fld>
            <a:endParaRPr lang="fr-FR"/>
          </a:p>
        </p:txBody>
      </p:sp>
      <p:sp>
        <p:nvSpPr>
          <p:cNvPr id="5" name="Espace réservé du pied de page 4">
            <a:extLst>
              <a:ext uri="{FF2B5EF4-FFF2-40B4-BE49-F238E27FC236}">
                <a16:creationId xmlns:a16="http://schemas.microsoft.com/office/drawing/2014/main" id="{C0E5307A-8504-C4CD-6EB5-37480915D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0388468-DE96-2C7A-FD53-00C1D5F7F8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C798C-14FE-B444-BC48-24232D94C1FD}" type="slidenum">
              <a:rPr lang="fr-FR" smtClean="0"/>
              <a:t>‹N°›</a:t>
            </a:fld>
            <a:endParaRPr lang="fr-FR"/>
          </a:p>
        </p:txBody>
      </p:sp>
    </p:spTree>
    <p:extLst>
      <p:ext uri="{BB962C8B-B14F-4D97-AF65-F5344CB8AC3E}">
        <p14:creationId xmlns:p14="http://schemas.microsoft.com/office/powerpoint/2010/main" val="258629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charline.jamar@uliege.b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3109/01674820009075622" TargetMode="External"/><Relationship Id="rId2" Type="http://schemas.openxmlformats.org/officeDocument/2006/relationships/hyperlink" Target="https://doi.org/10.1007/s10508-009-9560-0" TargetMode="External"/><Relationship Id="rId1" Type="http://schemas.openxmlformats.org/officeDocument/2006/relationships/slideLayout" Target="../slideLayouts/slideLayout2.xml"/><Relationship Id="rId6" Type="http://schemas.openxmlformats.org/officeDocument/2006/relationships/hyperlink" Target="https://doi.org/10.3109/01674829509024470" TargetMode="External"/><Relationship Id="rId5" Type="http://schemas.openxmlformats.org/officeDocument/2006/relationships/hyperlink" Target="https://doi.org/10.1016/j.purol.2013.01.018" TargetMode="External"/><Relationship Id="rId4" Type="http://schemas.openxmlformats.org/officeDocument/2006/relationships/hyperlink" Target="https://doi.org/10.3917/tgs.034.007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FD99B5B9-40F9-4953-A9A0-3EF068BC44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55C75F1C-FC4D-4122-B1CA-4649CD0829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685800"/>
            <a:ext cx="6804836"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F4A62D-D556-F5E6-AA66-157AD4EBB782}"/>
              </a:ext>
            </a:extLst>
          </p:cNvPr>
          <p:cNvSpPr>
            <a:spLocks noGrp="1"/>
          </p:cNvSpPr>
          <p:nvPr>
            <p:ph type="title"/>
          </p:nvPr>
        </p:nvSpPr>
        <p:spPr>
          <a:xfrm>
            <a:off x="685802" y="1095151"/>
            <a:ext cx="6374218" cy="2641961"/>
          </a:xfrm>
        </p:spPr>
        <p:txBody>
          <a:bodyPr anchor="b">
            <a:normAutofit/>
          </a:bodyPr>
          <a:lstStyle/>
          <a:p>
            <a:pPr algn="ctr"/>
            <a:r>
              <a:rPr lang="nl-BE" sz="3200" kern="1400" spc="-50" dirty="0">
                <a:solidFill>
                  <a:srgbClr val="595959"/>
                </a:solidFill>
                <a:effectLst/>
                <a:ea typeface="Times New Roman" panose="02020603050405020304" pitchFamily="18" charset="0"/>
                <a:cs typeface="Times New Roman" panose="02020603050405020304" pitchFamily="18" charset="0"/>
              </a:rPr>
              <a:t>The medicalization of female sexual pain in French-speaking Belgium</a:t>
            </a:r>
            <a:endParaRPr lang="fr-FR" sz="3200" dirty="0">
              <a:solidFill>
                <a:srgbClr val="595959"/>
              </a:solidFill>
            </a:endParaRPr>
          </a:p>
        </p:txBody>
      </p:sp>
      <p:sp>
        <p:nvSpPr>
          <p:cNvPr id="3" name="Espace réservé du contenu 2">
            <a:extLst>
              <a:ext uri="{FF2B5EF4-FFF2-40B4-BE49-F238E27FC236}">
                <a16:creationId xmlns:a16="http://schemas.microsoft.com/office/drawing/2014/main" id="{0A3C975B-8D78-5695-5696-608AE4064DDC}"/>
              </a:ext>
            </a:extLst>
          </p:cNvPr>
          <p:cNvSpPr>
            <a:spLocks noGrp="1"/>
          </p:cNvSpPr>
          <p:nvPr>
            <p:ph idx="1"/>
          </p:nvPr>
        </p:nvSpPr>
        <p:spPr>
          <a:xfrm>
            <a:off x="1116420" y="3935895"/>
            <a:ext cx="5943599" cy="1720625"/>
          </a:xfrm>
        </p:spPr>
        <p:txBody>
          <a:bodyPr anchor="t">
            <a:normAutofit/>
          </a:bodyPr>
          <a:lstStyle/>
          <a:p>
            <a:pPr marL="0" indent="0" algn="ctr">
              <a:lnSpc>
                <a:spcPct val="110000"/>
              </a:lnSpc>
              <a:buNone/>
            </a:pPr>
            <a:endParaRPr lang="fr-FR" sz="1600" dirty="0">
              <a:solidFill>
                <a:srgbClr val="595959"/>
              </a:solidFill>
              <a:ea typeface="Calibri" panose="020F0502020204030204" pitchFamily="34" charset="0"/>
              <a:cs typeface="Times New Roman" panose="02020603050405020304" pitchFamily="18" charset="0"/>
            </a:endParaRPr>
          </a:p>
          <a:p>
            <a:pPr marL="0" indent="0" algn="ctr">
              <a:lnSpc>
                <a:spcPct val="110000"/>
              </a:lnSpc>
              <a:buNone/>
            </a:pPr>
            <a:r>
              <a:rPr lang="fr-FR" sz="1600" dirty="0">
                <a:solidFill>
                  <a:srgbClr val="595959"/>
                </a:solidFill>
                <a:effectLst/>
                <a:ea typeface="Calibri" panose="020F0502020204030204" pitchFamily="34" charset="0"/>
                <a:cs typeface="Times New Roman" panose="02020603050405020304" pitchFamily="18" charset="0"/>
              </a:rPr>
              <a:t>Charline Jamar</a:t>
            </a:r>
            <a:br>
              <a:rPr lang="fr-BE" sz="1600" dirty="0">
                <a:solidFill>
                  <a:srgbClr val="595959"/>
                </a:solidFill>
                <a:effectLst/>
                <a:ea typeface="Calibri" panose="020F0502020204030204" pitchFamily="34" charset="0"/>
                <a:cs typeface="Times New Roman" panose="02020603050405020304" pitchFamily="18" charset="0"/>
              </a:rPr>
            </a:br>
            <a:r>
              <a:rPr lang="fr-FR" sz="1600" dirty="0" err="1">
                <a:solidFill>
                  <a:srgbClr val="595959"/>
                </a:solidFill>
                <a:effectLst/>
                <a:ea typeface="Calibri" panose="020F0502020204030204" pitchFamily="34" charset="0"/>
                <a:cs typeface="Times New Roman" panose="02020603050405020304" pitchFamily="18" charset="0"/>
              </a:rPr>
              <a:t>Teaching</a:t>
            </a:r>
            <a:r>
              <a:rPr lang="fr-FR" sz="1600" dirty="0">
                <a:solidFill>
                  <a:srgbClr val="595959"/>
                </a:solidFill>
                <a:effectLst/>
                <a:ea typeface="Calibri" panose="020F0502020204030204" pitchFamily="34" charset="0"/>
                <a:cs typeface="Times New Roman" panose="02020603050405020304" pitchFamily="18" charset="0"/>
              </a:rPr>
              <a:t> Assistant and PhD </a:t>
            </a:r>
            <a:r>
              <a:rPr lang="fr-FR" sz="1600" dirty="0" err="1">
                <a:solidFill>
                  <a:srgbClr val="595959"/>
                </a:solidFill>
                <a:effectLst/>
                <a:ea typeface="Calibri" panose="020F0502020204030204" pitchFamily="34" charset="0"/>
                <a:cs typeface="Times New Roman" panose="02020603050405020304" pitchFamily="18" charset="0"/>
              </a:rPr>
              <a:t>Student</a:t>
            </a:r>
            <a:br>
              <a:rPr lang="fr-BE" sz="1600" dirty="0">
                <a:solidFill>
                  <a:srgbClr val="595959"/>
                </a:solidFill>
                <a:effectLst/>
                <a:ea typeface="Calibri" panose="020F0502020204030204" pitchFamily="34" charset="0"/>
                <a:cs typeface="Times New Roman" panose="02020603050405020304" pitchFamily="18" charset="0"/>
              </a:rPr>
            </a:br>
            <a:r>
              <a:rPr lang="fr-FR" sz="1600" dirty="0">
                <a:solidFill>
                  <a:srgbClr val="595959"/>
                </a:solidFill>
                <a:effectLst/>
                <a:ea typeface="Calibri" panose="020F0502020204030204" pitchFamily="34" charset="0"/>
                <a:cs typeface="Times New Roman" panose="02020603050405020304" pitchFamily="18" charset="0"/>
              </a:rPr>
              <a:t>Institut de Recherche en Sciences Sociales - CRIS/</a:t>
            </a:r>
            <a:r>
              <a:rPr lang="fr-FR" sz="1600" dirty="0" err="1">
                <a:solidFill>
                  <a:srgbClr val="595959"/>
                </a:solidFill>
                <a:effectLst/>
                <a:ea typeface="Calibri" panose="020F0502020204030204" pitchFamily="34" charset="0"/>
                <a:cs typeface="Times New Roman" panose="02020603050405020304" pitchFamily="18" charset="0"/>
              </a:rPr>
              <a:t>PragmApolis</a:t>
            </a:r>
            <a:br>
              <a:rPr lang="fr-BE" sz="1600" dirty="0">
                <a:solidFill>
                  <a:srgbClr val="595959"/>
                </a:solidFill>
                <a:effectLst/>
                <a:ea typeface="Calibri" panose="020F0502020204030204" pitchFamily="34" charset="0"/>
                <a:cs typeface="Times New Roman" panose="02020603050405020304" pitchFamily="18" charset="0"/>
              </a:rPr>
            </a:br>
            <a:r>
              <a:rPr lang="fr-FR" sz="1600" dirty="0" err="1">
                <a:solidFill>
                  <a:srgbClr val="595959"/>
                </a:solidFill>
                <a:effectLst/>
                <a:ea typeface="Calibri" panose="020F0502020204030204" pitchFamily="34" charset="0"/>
                <a:cs typeface="Times New Roman" panose="02020603050405020304" pitchFamily="18" charset="0"/>
              </a:rPr>
              <a:t>University</a:t>
            </a:r>
            <a:r>
              <a:rPr lang="fr-FR" sz="1600" dirty="0">
                <a:solidFill>
                  <a:srgbClr val="595959"/>
                </a:solidFill>
                <a:effectLst/>
                <a:ea typeface="Calibri" panose="020F0502020204030204" pitchFamily="34" charset="0"/>
                <a:cs typeface="Times New Roman" panose="02020603050405020304" pitchFamily="18" charset="0"/>
              </a:rPr>
              <a:t> of Liège</a:t>
            </a:r>
            <a:endParaRPr lang="fr-FR" sz="1600" dirty="0">
              <a:solidFill>
                <a:srgbClr val="595959"/>
              </a:solidFill>
            </a:endParaRPr>
          </a:p>
          <a:p>
            <a:endParaRPr lang="fr-FR" sz="2000" dirty="0">
              <a:solidFill>
                <a:srgbClr val="595959"/>
              </a:solidFill>
            </a:endParaRPr>
          </a:p>
        </p:txBody>
      </p:sp>
      <p:pic>
        <p:nvPicPr>
          <p:cNvPr id="25" name="Image 24" descr="Une image contenant habits, personne, dessin humoristique, illustration&#10;&#10;Description générée automatiquement">
            <a:extLst>
              <a:ext uri="{FF2B5EF4-FFF2-40B4-BE49-F238E27FC236}">
                <a16:creationId xmlns:a16="http://schemas.microsoft.com/office/drawing/2014/main" id="{F2BC9A44-EA7F-CDDF-0559-F267A271553C}"/>
              </a:ext>
            </a:extLst>
          </p:cNvPr>
          <p:cNvPicPr>
            <a:picLocks noChangeAspect="1"/>
          </p:cNvPicPr>
          <p:nvPr/>
        </p:nvPicPr>
        <p:blipFill>
          <a:blip r:embed="rId2"/>
          <a:stretch>
            <a:fillRect/>
          </a:stretch>
        </p:blipFill>
        <p:spPr>
          <a:xfrm>
            <a:off x="6407527" y="716461"/>
            <a:ext cx="5784473" cy="5486400"/>
          </a:xfrm>
          <a:prstGeom prst="rect">
            <a:avLst/>
          </a:prstGeom>
        </p:spPr>
      </p:pic>
      <p:pic>
        <p:nvPicPr>
          <p:cNvPr id="27" name="Image 26" descr="Une image contenant Police, Graphique, capture d’écran, graphisme&#10;&#10;Description générée automatiquement">
            <a:extLst>
              <a:ext uri="{FF2B5EF4-FFF2-40B4-BE49-F238E27FC236}">
                <a16:creationId xmlns:a16="http://schemas.microsoft.com/office/drawing/2014/main" id="{8EC70B6B-12CB-8EDB-CE3A-71FCE93D954C}"/>
              </a:ext>
            </a:extLst>
          </p:cNvPr>
          <p:cNvPicPr>
            <a:picLocks noChangeAspect="1"/>
          </p:cNvPicPr>
          <p:nvPr/>
        </p:nvPicPr>
        <p:blipFill>
          <a:blip r:embed="rId3"/>
          <a:stretch>
            <a:fillRect/>
          </a:stretch>
        </p:blipFill>
        <p:spPr>
          <a:xfrm>
            <a:off x="2900155" y="5439455"/>
            <a:ext cx="2376128" cy="748076"/>
          </a:xfrm>
          <a:prstGeom prst="rect">
            <a:avLst/>
          </a:prstGeom>
        </p:spPr>
      </p:pic>
      <p:sp>
        <p:nvSpPr>
          <p:cNvPr id="4" name="ZoneTexte 3">
            <a:extLst>
              <a:ext uri="{FF2B5EF4-FFF2-40B4-BE49-F238E27FC236}">
                <a16:creationId xmlns:a16="http://schemas.microsoft.com/office/drawing/2014/main" id="{1051F651-D3E1-9FEF-A8BB-73D03C47BAD8}"/>
              </a:ext>
            </a:extLst>
          </p:cNvPr>
          <p:cNvSpPr txBox="1"/>
          <p:nvPr/>
        </p:nvSpPr>
        <p:spPr>
          <a:xfrm>
            <a:off x="1116420" y="716461"/>
            <a:ext cx="5943600" cy="1384995"/>
          </a:xfrm>
          <a:prstGeom prst="rect">
            <a:avLst/>
          </a:prstGeom>
          <a:noFill/>
        </p:spPr>
        <p:txBody>
          <a:bodyPr wrap="square" rtlCol="0">
            <a:spAutoFit/>
          </a:bodyPr>
          <a:lstStyle/>
          <a:p>
            <a:pPr marL="0" indent="0" algn="ctr">
              <a:lnSpc>
                <a:spcPct val="110000"/>
              </a:lnSpc>
              <a:buNone/>
            </a:pPr>
            <a:r>
              <a:rPr lang="fr-FR" sz="2000" b="1" dirty="0">
                <a:solidFill>
                  <a:srgbClr val="595959"/>
                </a:solidFill>
                <a:effectLst/>
                <a:ea typeface="Calibri" panose="020F0502020204030204" pitchFamily="34" charset="0"/>
                <a:cs typeface="Times New Roman" panose="02020603050405020304" pitchFamily="18" charset="0"/>
              </a:rPr>
              <a:t>CIEG 3rd International </a:t>
            </a:r>
            <a:r>
              <a:rPr lang="fr-FR" sz="2000" b="1" dirty="0" err="1">
                <a:solidFill>
                  <a:srgbClr val="595959"/>
                </a:solidFill>
                <a:effectLst/>
                <a:ea typeface="Calibri" panose="020F0502020204030204" pitchFamily="34" charset="0"/>
                <a:cs typeface="Times New Roman" panose="02020603050405020304" pitchFamily="18" charset="0"/>
              </a:rPr>
              <a:t>Congress</a:t>
            </a:r>
            <a:endParaRPr lang="fr-FR" sz="2000" b="1" dirty="0">
              <a:solidFill>
                <a:srgbClr val="595959"/>
              </a:solidFill>
              <a:effectLst/>
              <a:ea typeface="Calibri" panose="020F0502020204030204" pitchFamily="34" charset="0"/>
              <a:cs typeface="Times New Roman" panose="02020603050405020304" pitchFamily="18" charset="0"/>
            </a:endParaRPr>
          </a:p>
          <a:p>
            <a:pPr marL="0" indent="0" algn="ctr">
              <a:lnSpc>
                <a:spcPct val="110000"/>
              </a:lnSpc>
              <a:buNone/>
            </a:pPr>
            <a:r>
              <a:rPr lang="fr-FR" sz="2000" b="1" dirty="0" err="1">
                <a:solidFill>
                  <a:srgbClr val="595959"/>
                </a:solidFill>
                <a:ea typeface="Calibri" panose="020F0502020204030204" pitchFamily="34" charset="0"/>
                <a:cs typeface="Times New Roman" panose="02020603050405020304" pitchFamily="18" charset="0"/>
              </a:rPr>
              <a:t>Gender</a:t>
            </a:r>
            <a:r>
              <a:rPr lang="fr-FR" sz="2000" b="1" dirty="0">
                <a:solidFill>
                  <a:srgbClr val="595959"/>
                </a:solidFill>
                <a:ea typeface="Calibri" panose="020F0502020204030204" pitchFamily="34" charset="0"/>
                <a:cs typeface="Times New Roman" panose="02020603050405020304" pitchFamily="18" charset="0"/>
              </a:rPr>
              <a:t>, </a:t>
            </a:r>
            <a:r>
              <a:rPr lang="fr-FR" sz="2000" b="1" dirty="0" err="1">
                <a:solidFill>
                  <a:srgbClr val="595959"/>
                </a:solidFill>
                <a:ea typeface="Calibri" panose="020F0502020204030204" pitchFamily="34" charset="0"/>
                <a:cs typeface="Times New Roman" panose="02020603050405020304" pitchFamily="18" charset="0"/>
              </a:rPr>
              <a:t>Feminist</a:t>
            </a:r>
            <a:r>
              <a:rPr lang="fr-FR" sz="2000" b="1" dirty="0">
                <a:solidFill>
                  <a:srgbClr val="595959"/>
                </a:solidFill>
                <a:ea typeface="Calibri" panose="020F0502020204030204" pitchFamily="34" charset="0"/>
                <a:cs typeface="Times New Roman" panose="02020603050405020304" pitchFamily="18" charset="0"/>
              </a:rPr>
              <a:t> and </a:t>
            </a:r>
            <a:r>
              <a:rPr lang="fr-FR" sz="2000" b="1" dirty="0" err="1">
                <a:solidFill>
                  <a:srgbClr val="595959"/>
                </a:solidFill>
                <a:ea typeface="Calibri" panose="020F0502020204030204" pitchFamily="34" charset="0"/>
                <a:cs typeface="Times New Roman" panose="02020603050405020304" pitchFamily="18" charset="0"/>
              </a:rPr>
              <a:t>Women’s</a:t>
            </a:r>
            <a:r>
              <a:rPr lang="fr-FR" sz="2000" b="1" dirty="0">
                <a:solidFill>
                  <a:srgbClr val="595959"/>
                </a:solidFill>
                <a:ea typeface="Calibri" panose="020F0502020204030204" pitchFamily="34" charset="0"/>
                <a:cs typeface="Times New Roman" panose="02020603050405020304" pitchFamily="18" charset="0"/>
              </a:rPr>
              <a:t> </a:t>
            </a:r>
            <a:r>
              <a:rPr lang="fr-FR" sz="2000" b="1" dirty="0" err="1">
                <a:solidFill>
                  <a:srgbClr val="595959"/>
                </a:solidFill>
                <a:ea typeface="Calibri" panose="020F0502020204030204" pitchFamily="34" charset="0"/>
                <a:cs typeface="Times New Roman" panose="02020603050405020304" pitchFamily="18" charset="0"/>
              </a:rPr>
              <a:t>Studies</a:t>
            </a:r>
            <a:r>
              <a:rPr lang="fr-FR" sz="2000" b="1" dirty="0">
                <a:solidFill>
                  <a:srgbClr val="595959"/>
                </a:solidFill>
                <a:ea typeface="Calibri" panose="020F0502020204030204" pitchFamily="34" charset="0"/>
                <a:cs typeface="Times New Roman" panose="02020603050405020304" pitchFamily="18" charset="0"/>
              </a:rPr>
              <a:t>: </a:t>
            </a:r>
            <a:r>
              <a:rPr lang="fr-FR" sz="2000" dirty="0" err="1">
                <a:solidFill>
                  <a:srgbClr val="595959"/>
                </a:solidFill>
                <a:ea typeface="Calibri" panose="020F0502020204030204" pitchFamily="34" charset="0"/>
                <a:cs typeface="Times New Roman" panose="02020603050405020304" pitchFamily="18" charset="0"/>
              </a:rPr>
              <a:t>Knowledge</a:t>
            </a:r>
            <a:r>
              <a:rPr lang="fr-FR" sz="2000" dirty="0">
                <a:solidFill>
                  <a:srgbClr val="595959"/>
                </a:solidFill>
                <a:ea typeface="Calibri" panose="020F0502020204030204" pitchFamily="34" charset="0"/>
                <a:cs typeface="Times New Roman" panose="02020603050405020304" pitchFamily="18" charset="0"/>
              </a:rPr>
              <a:t>, Public </a:t>
            </a:r>
            <a:r>
              <a:rPr lang="fr-FR" sz="2000" dirty="0" err="1">
                <a:solidFill>
                  <a:srgbClr val="595959"/>
                </a:solidFill>
                <a:ea typeface="Calibri" panose="020F0502020204030204" pitchFamily="34" charset="0"/>
                <a:cs typeface="Times New Roman" panose="02020603050405020304" pitchFamily="18" charset="0"/>
              </a:rPr>
              <a:t>Policies</a:t>
            </a:r>
            <a:r>
              <a:rPr lang="fr-FR" sz="2000" dirty="0">
                <a:solidFill>
                  <a:srgbClr val="595959"/>
                </a:solidFill>
                <a:ea typeface="Calibri" panose="020F0502020204030204" pitchFamily="34" charset="0"/>
                <a:cs typeface="Times New Roman" panose="02020603050405020304" pitchFamily="18" charset="0"/>
              </a:rPr>
              <a:t> and Social Justice</a:t>
            </a:r>
            <a:endParaRPr lang="fr-FR" sz="2000" dirty="0">
              <a:solidFill>
                <a:srgbClr val="595959"/>
              </a:solidFill>
              <a:effectLst/>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2782099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ce réservé du contenu 2">
            <a:extLst>
              <a:ext uri="{FF2B5EF4-FFF2-40B4-BE49-F238E27FC236}">
                <a16:creationId xmlns:a16="http://schemas.microsoft.com/office/drawing/2014/main" id="{25B35052-FC52-58E1-A023-CFECFC50F1FA}"/>
              </a:ext>
            </a:extLst>
          </p:cNvPr>
          <p:cNvSpPr>
            <a:spLocks noGrp="1"/>
          </p:cNvSpPr>
          <p:nvPr>
            <p:ph idx="1"/>
          </p:nvPr>
        </p:nvSpPr>
        <p:spPr>
          <a:xfrm>
            <a:off x="852616" y="1054100"/>
            <a:ext cx="10478530" cy="4974560"/>
          </a:xfrm>
        </p:spPr>
        <p:txBody>
          <a:bodyPr numCol="1" anchor="t">
            <a:noAutofit/>
          </a:bodyPr>
          <a:lstStyle/>
          <a:p>
            <a:pPr marL="0" indent="0" algn="just">
              <a:lnSpc>
                <a:spcPct val="150000"/>
              </a:lnSpc>
              <a:spcBef>
                <a:spcPts val="1200"/>
              </a:spcBef>
              <a:spcAft>
                <a:spcPts val="800"/>
              </a:spcAft>
              <a:buNone/>
            </a:pPr>
            <a:r>
              <a:rPr lang="en-US" sz="3200" b="0" kern="1200" dirty="0">
                <a:solidFill>
                  <a:schemeClr val="tx1">
                    <a:lumMod val="65000"/>
                    <a:lumOff val="35000"/>
                  </a:schemeClr>
                </a:solidFill>
                <a:effectLst/>
                <a:latin typeface="+mn-lt"/>
                <a:ea typeface="+mn-ea"/>
                <a:cs typeface="+mn-cs"/>
              </a:rPr>
              <a:t>“This absence of training, attribution of roles and procedures thus leaves room for improvisations or more personal interpretations and based on psychosocial and non-medical dispositions: personal feelings, social gender relations, gender identity, and moral and ideological values linked to sexuality” </a:t>
            </a:r>
            <a:r>
              <a:rPr lang="fr-BE" sz="3200" dirty="0">
                <a:solidFill>
                  <a:schemeClr val="tx1">
                    <a:lumMod val="65000"/>
                    <a:lumOff val="35000"/>
                  </a:schemeClr>
                </a:solidFill>
              </a:rPr>
              <a:t>[</a:t>
            </a:r>
            <a:r>
              <a:rPr lang="fr-BE" sz="3200" dirty="0" err="1">
                <a:solidFill>
                  <a:schemeClr val="tx1">
                    <a:lumMod val="65000"/>
                    <a:lumOff val="35000"/>
                  </a:schemeClr>
                </a:solidFill>
              </a:rPr>
              <a:t>my</a:t>
            </a:r>
            <a:r>
              <a:rPr lang="fr-BE" sz="3200" dirty="0">
                <a:solidFill>
                  <a:schemeClr val="tx1">
                    <a:lumMod val="65000"/>
                    <a:lumOff val="35000"/>
                  </a:schemeClr>
                </a:solidFill>
              </a:rPr>
              <a:t> translation]</a:t>
            </a:r>
            <a:r>
              <a:rPr lang="en-US" sz="3200" b="0" kern="1200" dirty="0">
                <a:solidFill>
                  <a:schemeClr val="tx1">
                    <a:lumMod val="65000"/>
                    <a:lumOff val="35000"/>
                  </a:schemeClr>
                </a:solidFill>
                <a:effectLst/>
                <a:latin typeface="+mn-lt"/>
                <a:ea typeface="+mn-ea"/>
                <a:cs typeface="+mn-cs"/>
              </a:rPr>
              <a:t> (</a:t>
            </a:r>
            <a:r>
              <a:rPr lang="en-US" sz="3200" b="0" kern="1200" dirty="0" err="1">
                <a:solidFill>
                  <a:schemeClr val="tx1">
                    <a:lumMod val="65000"/>
                    <a:lumOff val="35000"/>
                  </a:schemeClr>
                </a:solidFill>
                <a:effectLst/>
                <a:latin typeface="+mn-lt"/>
                <a:ea typeface="+mn-ea"/>
                <a:cs typeface="+mn-cs"/>
              </a:rPr>
              <a:t>Giami</a:t>
            </a:r>
            <a:r>
              <a:rPr lang="en-US" sz="3200" b="0" kern="1200" dirty="0">
                <a:solidFill>
                  <a:schemeClr val="tx1">
                    <a:lumMod val="65000"/>
                    <a:lumOff val="35000"/>
                  </a:schemeClr>
                </a:solidFill>
                <a:effectLst/>
                <a:latin typeface="+mn-lt"/>
                <a:ea typeface="+mn-ea"/>
                <a:cs typeface="+mn-cs"/>
              </a:rPr>
              <a:t>, 2010, p. 160). </a:t>
            </a:r>
            <a:endParaRPr lang="fr-FR" sz="3200" b="0" dirty="0">
              <a:solidFill>
                <a:schemeClr val="tx1">
                  <a:lumMod val="65000"/>
                  <a:lumOff val="35000"/>
                </a:schemeClr>
              </a:solidFill>
            </a:endParaRPr>
          </a:p>
          <a:p>
            <a:pPr marL="0" indent="0" algn="just">
              <a:lnSpc>
                <a:spcPct val="150000"/>
              </a:lnSpc>
              <a:spcBef>
                <a:spcPts val="1200"/>
              </a:spcBef>
              <a:spcAft>
                <a:spcPts val="800"/>
              </a:spcAft>
              <a:buNone/>
            </a:pPr>
            <a:endParaRPr lang="fr-BE"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2986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7A3908-A099-1155-C6CE-B6681E952A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F38C8C0-E0A1-405F-AC0D-5DC8E249EC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8BBE1E9-5B06-E7BF-25C8-F56DF74B339E}"/>
              </a:ext>
            </a:extLst>
          </p:cNvPr>
          <p:cNvSpPr>
            <a:spLocks noGrp="1"/>
          </p:cNvSpPr>
          <p:nvPr>
            <p:ph type="title"/>
          </p:nvPr>
        </p:nvSpPr>
        <p:spPr>
          <a:xfrm>
            <a:off x="871442" y="685800"/>
            <a:ext cx="5038916" cy="1474666"/>
          </a:xfrm>
        </p:spPr>
        <p:txBody>
          <a:bodyPr anchor="b">
            <a:normAutofit/>
          </a:bodyPr>
          <a:lstStyle/>
          <a:p>
            <a:pPr algn="ctr"/>
            <a:r>
              <a:rPr lang="fr-FR" sz="4800" b="1" u="sng" dirty="0">
                <a:solidFill>
                  <a:schemeClr val="tx1">
                    <a:lumMod val="65000"/>
                    <a:lumOff val="35000"/>
                  </a:schemeClr>
                </a:solidFill>
              </a:rPr>
              <a:t>Conclusion</a:t>
            </a:r>
          </a:p>
        </p:txBody>
      </p:sp>
      <p:sp>
        <p:nvSpPr>
          <p:cNvPr id="12" name="Rectangle 11">
            <a:extLst>
              <a:ext uri="{FF2B5EF4-FFF2-40B4-BE49-F238E27FC236}">
                <a16:creationId xmlns:a16="http://schemas.microsoft.com/office/drawing/2014/main" id="{7A51387E-CFC4-583A-F0E7-B14DE65E69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contenu 2">
            <a:extLst>
              <a:ext uri="{FF2B5EF4-FFF2-40B4-BE49-F238E27FC236}">
                <a16:creationId xmlns:a16="http://schemas.microsoft.com/office/drawing/2014/main" id="{5B8F0B80-0741-B066-869A-50E8F43EA049}"/>
              </a:ext>
            </a:extLst>
          </p:cNvPr>
          <p:cNvSpPr txBox="1">
            <a:spLocks/>
          </p:cNvSpPr>
          <p:nvPr/>
        </p:nvSpPr>
        <p:spPr>
          <a:xfrm>
            <a:off x="7522464" y="1438656"/>
            <a:ext cx="3885369" cy="4596384"/>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70000"/>
              </a:lnSpc>
              <a:buNone/>
            </a:pPr>
            <a:r>
              <a:rPr lang="en-US" sz="8000" dirty="0">
                <a:solidFill>
                  <a:schemeClr val="tx1">
                    <a:lumMod val="65000"/>
                    <a:lumOff val="35000"/>
                  </a:schemeClr>
                </a:solidFill>
                <a:effectLst/>
                <a:latin typeface="Calibri" panose="020F0502020204030204" pitchFamily="34" charset="0"/>
                <a:ea typeface="Calibri" panose="020F0502020204030204" pitchFamily="34" charset="0"/>
              </a:rPr>
              <a:t>But it is no longer appropriate to study sexuality as a natural phenomenon but rather to seek to identify the elements which make up the specific and daily practices of individuals, which are not universal. In other words, </a:t>
            </a:r>
            <a:r>
              <a:rPr lang="en-US" sz="8000" b="1" u="sng" dirty="0">
                <a:solidFill>
                  <a:schemeClr val="tx1">
                    <a:lumMod val="65000"/>
                    <a:lumOff val="35000"/>
                  </a:schemeClr>
                </a:solidFill>
                <a:effectLst/>
                <a:latin typeface="Calibri" panose="020F0502020204030204" pitchFamily="34" charset="0"/>
                <a:ea typeface="Calibri" panose="020F0502020204030204" pitchFamily="34" charset="0"/>
              </a:rPr>
              <a:t>to move away from a “pure” conception of sexuality </a:t>
            </a:r>
            <a:r>
              <a:rPr lang="en-US" sz="8000" dirty="0">
                <a:solidFill>
                  <a:schemeClr val="tx1">
                    <a:lumMod val="65000"/>
                    <a:lumOff val="35000"/>
                  </a:schemeClr>
                </a:solidFill>
                <a:effectLst/>
                <a:latin typeface="Calibri" panose="020F0502020204030204" pitchFamily="34" charset="0"/>
                <a:ea typeface="Calibri" panose="020F0502020204030204" pitchFamily="34" charset="0"/>
              </a:rPr>
              <a:t>(</a:t>
            </a:r>
            <a:r>
              <a:rPr lang="en-US" sz="8000" dirty="0" err="1">
                <a:solidFill>
                  <a:schemeClr val="tx1">
                    <a:lumMod val="65000"/>
                    <a:lumOff val="35000"/>
                  </a:schemeClr>
                </a:solidFill>
                <a:effectLst/>
                <a:latin typeface="Calibri" panose="020F0502020204030204" pitchFamily="34" charset="0"/>
                <a:ea typeface="Calibri" panose="020F0502020204030204" pitchFamily="34" charset="0"/>
              </a:rPr>
              <a:t>Gardey</a:t>
            </a:r>
            <a:r>
              <a:rPr lang="en-US" sz="8000" dirty="0">
                <a:solidFill>
                  <a:schemeClr val="tx1">
                    <a:lumMod val="65000"/>
                    <a:lumOff val="35000"/>
                  </a:schemeClr>
                </a:solidFill>
                <a:effectLst/>
                <a:latin typeface="Calibri" panose="020F0502020204030204" pitchFamily="34" charset="0"/>
                <a:ea typeface="Calibri" panose="020F0502020204030204" pitchFamily="34" charset="0"/>
              </a:rPr>
              <a:t> &amp; </a:t>
            </a:r>
            <a:r>
              <a:rPr lang="en-US" sz="8000" dirty="0" err="1">
                <a:solidFill>
                  <a:schemeClr val="tx1">
                    <a:lumMod val="65000"/>
                    <a:lumOff val="35000"/>
                  </a:schemeClr>
                </a:solidFill>
                <a:effectLst/>
                <a:latin typeface="Calibri" panose="020F0502020204030204" pitchFamily="34" charset="0"/>
                <a:ea typeface="Calibri" panose="020F0502020204030204" pitchFamily="34" charset="0"/>
              </a:rPr>
              <a:t>Hasdeu</a:t>
            </a:r>
            <a:r>
              <a:rPr lang="en-US" sz="8000" dirty="0">
                <a:solidFill>
                  <a:schemeClr val="tx1">
                    <a:lumMod val="65000"/>
                    <a:lumOff val="35000"/>
                  </a:schemeClr>
                </a:solidFill>
                <a:effectLst/>
                <a:latin typeface="Calibri" panose="020F0502020204030204" pitchFamily="34" charset="0"/>
                <a:ea typeface="Calibri" panose="020F0502020204030204" pitchFamily="34" charset="0"/>
              </a:rPr>
              <a:t>, 2015).</a:t>
            </a:r>
            <a:endParaRPr lang="fr-FR" sz="8000" dirty="0">
              <a:solidFill>
                <a:schemeClr val="tx1">
                  <a:lumMod val="65000"/>
                  <a:lumOff val="35000"/>
                </a:schemeClr>
              </a:solidFill>
            </a:endParaRPr>
          </a:p>
          <a:p>
            <a:pPr marL="0" indent="0">
              <a:buFont typeface="Arial" panose="020B0604020202020204" pitchFamily="34" charset="0"/>
              <a:buNone/>
            </a:pPr>
            <a:endParaRPr lang="fr-FR" sz="4000" dirty="0"/>
          </a:p>
          <a:p>
            <a:pPr marL="0" indent="0">
              <a:buFont typeface="Arial" panose="020B0604020202020204" pitchFamily="34" charset="0"/>
              <a:buNone/>
            </a:pPr>
            <a:endParaRPr lang="fr-FR" sz="2000" dirty="0"/>
          </a:p>
        </p:txBody>
      </p:sp>
      <p:graphicFrame>
        <p:nvGraphicFramePr>
          <p:cNvPr id="8" name="Tableau 7">
            <a:extLst>
              <a:ext uri="{FF2B5EF4-FFF2-40B4-BE49-F238E27FC236}">
                <a16:creationId xmlns:a16="http://schemas.microsoft.com/office/drawing/2014/main" id="{5AED9E3E-F6D4-D350-3349-6BDBC693BE26}"/>
              </a:ext>
            </a:extLst>
          </p:cNvPr>
          <p:cNvGraphicFramePr>
            <a:graphicFrameLocks noGrp="1"/>
          </p:cNvGraphicFramePr>
          <p:nvPr>
            <p:extLst>
              <p:ext uri="{D42A27DB-BD31-4B8C-83A1-F6EECF244321}">
                <p14:modId xmlns:p14="http://schemas.microsoft.com/office/powerpoint/2010/main" val="765804903"/>
              </p:ext>
            </p:extLst>
          </p:nvPr>
        </p:nvGraphicFramePr>
        <p:xfrm>
          <a:off x="784167" y="2846266"/>
          <a:ext cx="5414233" cy="3368041"/>
        </p:xfrm>
        <a:graphic>
          <a:graphicData uri="http://schemas.openxmlformats.org/drawingml/2006/table">
            <a:tbl>
              <a:tblPr firstRow="1" bandRow="1">
                <a:tableStyleId>{5C22544A-7EE6-4342-B048-85BDC9FD1C3A}</a:tableStyleId>
              </a:tblPr>
              <a:tblGrid>
                <a:gridCol w="5414233">
                  <a:extLst>
                    <a:ext uri="{9D8B030D-6E8A-4147-A177-3AD203B41FA5}">
                      <a16:colId xmlns:a16="http://schemas.microsoft.com/office/drawing/2014/main" val="3472729425"/>
                    </a:ext>
                  </a:extLst>
                </a:gridCol>
              </a:tblGrid>
              <a:tr h="3368041">
                <a:tc>
                  <a:txBody>
                    <a:bodyPr/>
                    <a:lstStyle/>
                    <a:p>
                      <a:pPr algn="just"/>
                      <a:r>
                        <a:rPr lang="en-US" sz="2800" b="0" dirty="0">
                          <a:solidFill>
                            <a:schemeClr val="tx1">
                              <a:lumMod val="65000"/>
                              <a:lumOff val="35000"/>
                            </a:schemeClr>
                          </a:solidFill>
                          <a:effectLst/>
                          <a:latin typeface="+mn-lt"/>
                          <a:ea typeface="Calibri" panose="020F0502020204030204" pitchFamily="34" charset="0"/>
                          <a:sym typeface="Wingdings" pitchFamily="2" charset="2"/>
                        </a:rPr>
                        <a:t> </a:t>
                      </a:r>
                      <a:r>
                        <a:rPr lang="en-US" sz="2800" b="0" dirty="0">
                          <a:solidFill>
                            <a:schemeClr val="tx1">
                              <a:lumMod val="65000"/>
                              <a:lumOff val="35000"/>
                            </a:schemeClr>
                          </a:solidFill>
                          <a:effectLst/>
                          <a:latin typeface="+mn-lt"/>
                          <a:ea typeface="Calibri" panose="020F0502020204030204" pitchFamily="34" charset="0"/>
                        </a:rPr>
                        <a:t>Medical monitoring of pain is strewn with questions and interrogations, tinkering and trials and errors, both on the part of the patient and the professionals</a:t>
                      </a:r>
                      <a:endParaRPr lang="fr-FR" sz="2800" b="0" dirty="0">
                        <a:solidFill>
                          <a:schemeClr val="tx1">
                            <a:lumMod val="65000"/>
                            <a:lumOff val="35000"/>
                          </a:schemeClr>
                        </a:solidFill>
                        <a:latin typeface="+mn-lt"/>
                      </a:endParaRP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075943"/>
                  </a:ext>
                </a:extLst>
              </a:tr>
            </a:tbl>
          </a:graphicData>
        </a:graphic>
      </p:graphicFrame>
    </p:spTree>
    <p:extLst>
      <p:ext uri="{BB962C8B-B14F-4D97-AF65-F5344CB8AC3E}">
        <p14:creationId xmlns:p14="http://schemas.microsoft.com/office/powerpoint/2010/main" val="4218276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239E6F7-FED2-846C-2807-6EE41BE4D9C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85A566-75B0-09C3-94D8-56B298ED6E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ED9ED78-EE87-96AC-5FAF-39E13D930CD8}"/>
              </a:ext>
            </a:extLst>
          </p:cNvPr>
          <p:cNvSpPr>
            <a:spLocks noGrp="1"/>
          </p:cNvSpPr>
          <p:nvPr>
            <p:ph type="title"/>
          </p:nvPr>
        </p:nvSpPr>
        <p:spPr>
          <a:xfrm>
            <a:off x="871442" y="2691667"/>
            <a:ext cx="5038916" cy="1474666"/>
          </a:xfrm>
        </p:spPr>
        <p:txBody>
          <a:bodyPr anchor="b">
            <a:normAutofit/>
          </a:bodyPr>
          <a:lstStyle/>
          <a:p>
            <a:pPr algn="ctr"/>
            <a:r>
              <a:rPr lang="fr-FR" sz="4800" b="1" dirty="0" err="1">
                <a:solidFill>
                  <a:schemeClr val="tx1">
                    <a:lumMod val="65000"/>
                    <a:lumOff val="35000"/>
                  </a:schemeClr>
                </a:solidFill>
              </a:rPr>
              <a:t>Thank</a:t>
            </a:r>
            <a:r>
              <a:rPr lang="fr-FR" sz="4800" b="1" dirty="0">
                <a:solidFill>
                  <a:schemeClr val="tx1">
                    <a:lumMod val="65000"/>
                    <a:lumOff val="35000"/>
                  </a:schemeClr>
                </a:solidFill>
              </a:rPr>
              <a:t> </a:t>
            </a:r>
            <a:r>
              <a:rPr lang="fr-FR" sz="4800" b="1" dirty="0" err="1">
                <a:solidFill>
                  <a:schemeClr val="tx1">
                    <a:lumMod val="65000"/>
                    <a:lumOff val="35000"/>
                  </a:schemeClr>
                </a:solidFill>
              </a:rPr>
              <a:t>you</a:t>
            </a:r>
            <a:r>
              <a:rPr lang="fr-FR" sz="4800" b="1" dirty="0">
                <a:solidFill>
                  <a:schemeClr val="tx1">
                    <a:lumMod val="65000"/>
                    <a:lumOff val="35000"/>
                  </a:schemeClr>
                </a:solidFill>
              </a:rPr>
              <a:t> for </a:t>
            </a:r>
            <a:r>
              <a:rPr lang="fr-FR" sz="4800" b="1" dirty="0" err="1">
                <a:solidFill>
                  <a:schemeClr val="tx1">
                    <a:lumMod val="65000"/>
                    <a:lumOff val="35000"/>
                  </a:schemeClr>
                </a:solidFill>
              </a:rPr>
              <a:t>your</a:t>
            </a:r>
            <a:r>
              <a:rPr lang="fr-FR" sz="4800" b="1" dirty="0">
                <a:solidFill>
                  <a:schemeClr val="tx1">
                    <a:lumMod val="65000"/>
                    <a:lumOff val="35000"/>
                  </a:schemeClr>
                </a:solidFill>
              </a:rPr>
              <a:t> attention</a:t>
            </a:r>
          </a:p>
        </p:txBody>
      </p:sp>
      <p:sp>
        <p:nvSpPr>
          <p:cNvPr id="12" name="Rectangle 11">
            <a:extLst>
              <a:ext uri="{FF2B5EF4-FFF2-40B4-BE49-F238E27FC236}">
                <a16:creationId xmlns:a16="http://schemas.microsoft.com/office/drawing/2014/main" id="{64DAFD14-32D9-437F-73E3-7DF8B2F6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contenu 2">
            <a:extLst>
              <a:ext uri="{FF2B5EF4-FFF2-40B4-BE49-F238E27FC236}">
                <a16:creationId xmlns:a16="http://schemas.microsoft.com/office/drawing/2014/main" id="{7F36C619-B1C8-94DD-89FD-5D0155413667}"/>
              </a:ext>
            </a:extLst>
          </p:cNvPr>
          <p:cNvSpPr txBox="1">
            <a:spLocks/>
          </p:cNvSpPr>
          <p:nvPr/>
        </p:nvSpPr>
        <p:spPr>
          <a:xfrm>
            <a:off x="7522464" y="2565400"/>
            <a:ext cx="4669535" cy="22479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900" dirty="0">
                <a:solidFill>
                  <a:schemeClr val="tx1">
                    <a:lumMod val="65000"/>
                    <a:lumOff val="35000"/>
                  </a:schemeClr>
                </a:solidFill>
              </a:rPr>
              <a:t>Charline JAMAR </a:t>
            </a:r>
          </a:p>
          <a:p>
            <a:pPr marL="0" indent="0">
              <a:buNone/>
            </a:pPr>
            <a:r>
              <a:rPr lang="fr-FR" sz="1900" dirty="0">
                <a:solidFill>
                  <a:schemeClr val="tx1">
                    <a:lumMod val="65000"/>
                    <a:lumOff val="35000"/>
                  </a:schemeClr>
                </a:solidFill>
              </a:rPr>
              <a:t>Institut de Recherches en Sciences Sociales </a:t>
            </a:r>
          </a:p>
          <a:p>
            <a:pPr marL="0" indent="0">
              <a:buNone/>
            </a:pPr>
            <a:r>
              <a:rPr lang="fr-FR" sz="1900" dirty="0">
                <a:solidFill>
                  <a:schemeClr val="tx1">
                    <a:lumMod val="65000"/>
                    <a:lumOff val="35000"/>
                  </a:schemeClr>
                </a:solidFill>
              </a:rPr>
              <a:t>Université de Liège</a:t>
            </a:r>
          </a:p>
          <a:p>
            <a:pPr marL="0" indent="0">
              <a:buNone/>
            </a:pPr>
            <a:r>
              <a:rPr lang="fr-FR" sz="1900" dirty="0">
                <a:hlinkClick r:id="rId2"/>
              </a:rPr>
              <a:t>charline.jamar@uliege.be</a:t>
            </a:r>
            <a:endParaRPr lang="fr-FR" sz="1900" dirty="0"/>
          </a:p>
          <a:p>
            <a:pPr marL="0" indent="0">
              <a:buFont typeface="Arial" panose="020B0604020202020204" pitchFamily="34" charset="0"/>
              <a:buNone/>
            </a:pPr>
            <a:endParaRPr lang="fr-FR" sz="4000" dirty="0"/>
          </a:p>
          <a:p>
            <a:pPr marL="0" indent="0">
              <a:buFont typeface="Arial" panose="020B0604020202020204" pitchFamily="34" charset="0"/>
              <a:buNone/>
            </a:pPr>
            <a:endParaRPr lang="fr-FR" sz="2000" dirty="0"/>
          </a:p>
        </p:txBody>
      </p:sp>
    </p:spTree>
    <p:extLst>
      <p:ext uri="{BB962C8B-B14F-4D97-AF65-F5344CB8AC3E}">
        <p14:creationId xmlns:p14="http://schemas.microsoft.com/office/powerpoint/2010/main" val="2731180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E733EF-89FC-60B4-5579-333F599AA7B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534A5A-D391-E2F9-7774-3D94A2784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9485B4D-C0EC-3C6F-5540-6855BE4A05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CE60066-1CD3-2A21-72FA-9AA3BF6A6C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D98F51B-7C17-4A07-CE0F-23B34B57D400}"/>
              </a:ext>
            </a:extLst>
          </p:cNvPr>
          <p:cNvSpPr>
            <a:spLocks noGrp="1"/>
          </p:cNvSpPr>
          <p:nvPr>
            <p:ph type="title"/>
          </p:nvPr>
        </p:nvSpPr>
        <p:spPr>
          <a:xfrm>
            <a:off x="1616054" y="685800"/>
            <a:ext cx="8959893" cy="853155"/>
          </a:xfrm>
        </p:spPr>
        <p:txBody>
          <a:bodyPr anchor="b">
            <a:normAutofit/>
          </a:bodyPr>
          <a:lstStyle/>
          <a:p>
            <a:pPr algn="ctr"/>
            <a:r>
              <a:rPr lang="fr-FR" sz="4000" dirty="0" err="1">
                <a:solidFill>
                  <a:schemeClr val="tx1">
                    <a:lumMod val="65000"/>
                    <a:lumOff val="35000"/>
                  </a:schemeClr>
                </a:solidFill>
              </a:rPr>
              <a:t>References</a:t>
            </a:r>
            <a:endParaRPr lang="fr-FR" sz="4000" dirty="0">
              <a:solidFill>
                <a:schemeClr val="tx1">
                  <a:lumMod val="65000"/>
                  <a:lumOff val="35000"/>
                </a:schemeClr>
              </a:solidFill>
            </a:endParaRPr>
          </a:p>
        </p:txBody>
      </p:sp>
      <p:sp>
        <p:nvSpPr>
          <p:cNvPr id="3" name="Espace réservé du contenu 2">
            <a:extLst>
              <a:ext uri="{FF2B5EF4-FFF2-40B4-BE49-F238E27FC236}">
                <a16:creationId xmlns:a16="http://schemas.microsoft.com/office/drawing/2014/main" id="{8695E6BD-84B0-D90F-EC85-60CE2394DED1}"/>
              </a:ext>
            </a:extLst>
          </p:cNvPr>
          <p:cNvSpPr>
            <a:spLocks noGrp="1"/>
          </p:cNvSpPr>
          <p:nvPr>
            <p:ph idx="1"/>
          </p:nvPr>
        </p:nvSpPr>
        <p:spPr>
          <a:xfrm>
            <a:off x="852616" y="1682496"/>
            <a:ext cx="10478530" cy="4346164"/>
          </a:xfrm>
        </p:spPr>
        <p:txBody>
          <a:bodyPr numCol="1" anchor="t">
            <a:noAutofit/>
          </a:bodyPr>
          <a:lstStyle/>
          <a:p>
            <a:pPr algn="just">
              <a:lnSpc>
                <a:spcPct val="150000"/>
              </a:lnSpc>
              <a:spcBef>
                <a:spcPts val="1200"/>
              </a:spcBef>
              <a:spcAft>
                <a:spcPts val="800"/>
              </a:spcAft>
            </a:pPr>
            <a:r>
              <a:rPr lang="en-US" sz="1400" dirty="0" err="1">
                <a:effectLst/>
                <a:latin typeface="Calibri" panose="020F0502020204030204" pitchFamily="34" charset="0"/>
                <a:ea typeface="Calibri" panose="020F0502020204030204" pitchFamily="34" charset="0"/>
                <a:cs typeface="Calibri" panose="020F0502020204030204" pitchFamily="34" charset="0"/>
              </a:rPr>
              <a:t>Binik</a:t>
            </a:r>
            <a:r>
              <a:rPr lang="en-US" sz="1400" dirty="0">
                <a:effectLst/>
                <a:latin typeface="Calibri" panose="020F0502020204030204" pitchFamily="34" charset="0"/>
                <a:ea typeface="Calibri" panose="020F0502020204030204" pitchFamily="34" charset="0"/>
                <a:cs typeface="Calibri" panose="020F0502020204030204" pitchFamily="34" charset="0"/>
              </a:rPr>
              <a:t>, Y. M. (2009). The DSM Diagnostic Criteria for Vaginismus. </a:t>
            </a:r>
            <a:r>
              <a:rPr lang="fr-BE" sz="1400" i="1" dirty="0">
                <a:effectLst/>
                <a:latin typeface="Calibri" panose="020F0502020204030204" pitchFamily="34" charset="0"/>
                <a:ea typeface="Calibri" panose="020F0502020204030204" pitchFamily="34" charset="0"/>
                <a:cs typeface="Calibri" panose="020F0502020204030204" pitchFamily="34" charset="0"/>
              </a:rPr>
              <a:t>Archives of </a:t>
            </a:r>
            <a:r>
              <a:rPr lang="fr-BE" sz="1400" i="1" dirty="0" err="1">
                <a:effectLst/>
                <a:latin typeface="Calibri" panose="020F0502020204030204" pitchFamily="34" charset="0"/>
                <a:ea typeface="Calibri" panose="020F0502020204030204" pitchFamily="34" charset="0"/>
                <a:cs typeface="Calibri" panose="020F0502020204030204" pitchFamily="34" charset="0"/>
              </a:rPr>
              <a:t>Sexual</a:t>
            </a:r>
            <a:r>
              <a:rPr lang="fr-BE" sz="1400" i="1" dirty="0">
                <a:effectLst/>
                <a:latin typeface="Calibri" panose="020F0502020204030204" pitchFamily="34" charset="0"/>
                <a:ea typeface="Calibri" panose="020F0502020204030204" pitchFamily="34" charset="0"/>
                <a:cs typeface="Calibri" panose="020F0502020204030204" pitchFamily="34" charset="0"/>
              </a:rPr>
              <a:t> </a:t>
            </a:r>
            <a:r>
              <a:rPr lang="fr-BE" sz="1400" i="1" dirty="0" err="1">
                <a:effectLst/>
                <a:latin typeface="Calibri" panose="020F0502020204030204" pitchFamily="34" charset="0"/>
                <a:ea typeface="Calibri" panose="020F0502020204030204" pitchFamily="34" charset="0"/>
                <a:cs typeface="Calibri" panose="020F0502020204030204" pitchFamily="34" charset="0"/>
              </a:rPr>
              <a:t>Behavior</a:t>
            </a:r>
            <a:r>
              <a:rPr lang="fr-BE" sz="1400" dirty="0">
                <a:effectLst/>
                <a:latin typeface="Calibri" panose="020F0502020204030204" pitchFamily="34" charset="0"/>
                <a:ea typeface="Calibri" panose="020F0502020204030204" pitchFamily="34" charset="0"/>
                <a:cs typeface="Calibri" panose="020F0502020204030204" pitchFamily="34" charset="0"/>
              </a:rPr>
              <a:t>, </a:t>
            </a:r>
            <a:r>
              <a:rPr lang="fr-BE" sz="1400" i="1" dirty="0">
                <a:effectLst/>
                <a:latin typeface="Calibri" panose="020F0502020204030204" pitchFamily="34" charset="0"/>
                <a:ea typeface="Calibri" panose="020F0502020204030204" pitchFamily="34" charset="0"/>
                <a:cs typeface="Calibri" panose="020F0502020204030204" pitchFamily="34" charset="0"/>
              </a:rPr>
              <a:t>39</a:t>
            </a:r>
            <a:r>
              <a:rPr lang="fr-BE" sz="1400" dirty="0">
                <a:effectLst/>
                <a:latin typeface="Calibri" panose="020F0502020204030204" pitchFamily="34" charset="0"/>
                <a:ea typeface="Calibri" panose="020F0502020204030204" pitchFamily="34" charset="0"/>
                <a:cs typeface="Calibri" panose="020F0502020204030204" pitchFamily="34" charset="0"/>
              </a:rPr>
              <a:t>(2), 278‑291. </a:t>
            </a:r>
            <a:r>
              <a:rPr lang="fr-BE" sz="1400" dirty="0">
                <a:effectLst/>
                <a:latin typeface="Calibri" panose="020F0502020204030204" pitchFamily="34" charset="0"/>
                <a:ea typeface="Calibri" panose="020F0502020204030204" pitchFamily="34" charset="0"/>
                <a:cs typeface="Calibri" panose="020F0502020204030204" pitchFamily="34" charset="0"/>
                <a:hlinkClick r:id="rId2"/>
              </a:rPr>
              <a:t>https://doi.org/10.1007/s10508-009-9560-0</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Bef>
                <a:spcPts val="1200"/>
              </a:spcBef>
              <a:spcAft>
                <a:spcPts val="800"/>
              </a:spcAft>
            </a:pPr>
            <a:r>
              <a:rPr lang="nl-BE" sz="1400" dirty="0">
                <a:effectLst/>
                <a:latin typeface="Calibri" panose="020F0502020204030204" pitchFamily="34" charset="0"/>
                <a:ea typeface="Calibri" panose="020F0502020204030204" pitchFamily="34" charset="0"/>
                <a:cs typeface="Calibri" panose="020F0502020204030204" pitchFamily="34" charset="0"/>
              </a:rPr>
              <a:t>De Kruiff, M. E., Ter Kuile, M. M., Weijenborg, P., &amp; Van Lankveld, J. (2000). </a:t>
            </a:r>
            <a:r>
              <a:rPr lang="en-US" sz="1400" dirty="0">
                <a:effectLst/>
                <a:latin typeface="Calibri" panose="020F0502020204030204" pitchFamily="34" charset="0"/>
                <a:ea typeface="Calibri" panose="020F0502020204030204" pitchFamily="34" charset="0"/>
                <a:cs typeface="Calibri" panose="020F0502020204030204" pitchFamily="34" charset="0"/>
              </a:rPr>
              <a:t>Vaginismus and dyspareunia : Is there a difference in clinical presentation ? </a:t>
            </a:r>
            <a:r>
              <a:rPr lang="en-US" sz="1400" i="1" dirty="0">
                <a:effectLst/>
                <a:latin typeface="Calibri" panose="020F0502020204030204" pitchFamily="34" charset="0"/>
                <a:ea typeface="Calibri" panose="020F0502020204030204" pitchFamily="34" charset="0"/>
                <a:cs typeface="Calibri" panose="020F0502020204030204" pitchFamily="34" charset="0"/>
              </a:rPr>
              <a:t>Journal of Psychosomatic Obstetrics &amp; Gynecology</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i="1" dirty="0">
                <a:effectLst/>
                <a:latin typeface="Calibri" panose="020F0502020204030204" pitchFamily="34" charset="0"/>
                <a:ea typeface="Calibri" panose="020F0502020204030204" pitchFamily="34" charset="0"/>
                <a:cs typeface="Calibri" panose="020F0502020204030204" pitchFamily="34" charset="0"/>
              </a:rPr>
              <a:t>21</a:t>
            </a:r>
            <a:r>
              <a:rPr lang="en-US" sz="1400" dirty="0">
                <a:effectLst/>
                <a:latin typeface="Calibri" panose="020F0502020204030204" pitchFamily="34" charset="0"/>
                <a:ea typeface="Calibri" panose="020F0502020204030204" pitchFamily="34" charset="0"/>
                <a:cs typeface="Calibri" panose="020F0502020204030204" pitchFamily="34" charset="0"/>
              </a:rPr>
              <a:t>(3), 149‑155. </a:t>
            </a:r>
            <a:r>
              <a:rPr lang="en-US" sz="1400" dirty="0">
                <a:effectLst/>
                <a:latin typeface="Calibri" panose="020F0502020204030204" pitchFamily="34" charset="0"/>
                <a:ea typeface="Calibri" panose="020F0502020204030204" pitchFamily="34" charset="0"/>
                <a:cs typeface="Calibri" panose="020F0502020204030204" pitchFamily="34" charset="0"/>
                <a:hlinkClick r:id="rId3"/>
              </a:rPr>
              <a:t>https://doi.org/10.3109/01674820009075622</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BE" sz="1400" dirty="0" err="1">
                <a:effectLst/>
                <a:latin typeface="Calibri" panose="020F0502020204030204" pitchFamily="34" charset="0"/>
                <a:ea typeface="Calibri" panose="020F0502020204030204" pitchFamily="34" charset="0"/>
                <a:cs typeface="Times New Roman" panose="02020603050405020304" pitchFamily="18" charset="0"/>
              </a:rPr>
              <a:t>Gardey</a:t>
            </a:r>
            <a:r>
              <a:rPr lang="fr-BE" sz="1400" dirty="0">
                <a:effectLst/>
                <a:latin typeface="Calibri" panose="020F0502020204030204" pitchFamily="34" charset="0"/>
                <a:ea typeface="Calibri" panose="020F0502020204030204" pitchFamily="34" charset="0"/>
                <a:cs typeface="Times New Roman" panose="02020603050405020304" pitchFamily="18" charset="0"/>
              </a:rPr>
              <a:t>, D. &amp; </a:t>
            </a:r>
            <a:r>
              <a:rPr lang="fr-BE" sz="1400" dirty="0" err="1">
                <a:effectLst/>
                <a:latin typeface="Calibri" panose="020F0502020204030204" pitchFamily="34" charset="0"/>
                <a:ea typeface="Calibri" panose="020F0502020204030204" pitchFamily="34" charset="0"/>
                <a:cs typeface="Times New Roman" panose="02020603050405020304" pitchFamily="18" charset="0"/>
              </a:rPr>
              <a:t>Hasdeu</a:t>
            </a:r>
            <a:r>
              <a:rPr lang="fr-BE" sz="1400" dirty="0">
                <a:effectLst/>
                <a:latin typeface="Calibri" panose="020F0502020204030204" pitchFamily="34" charset="0"/>
                <a:ea typeface="Calibri" panose="020F0502020204030204" pitchFamily="34" charset="0"/>
                <a:cs typeface="Times New Roman" panose="02020603050405020304" pitchFamily="18" charset="0"/>
              </a:rPr>
              <a:t>, I. (2015). Cet obscur sujet du désir: Médicaliser les troubles de la sexualité féminine en Occident. </a:t>
            </a:r>
            <a:r>
              <a:rPr lang="fr-BE" sz="1400" i="1" dirty="0">
                <a:effectLst/>
                <a:latin typeface="Calibri" panose="020F0502020204030204" pitchFamily="34" charset="0"/>
                <a:ea typeface="Calibri" panose="020F0502020204030204" pitchFamily="34" charset="0"/>
                <a:cs typeface="Times New Roman" panose="02020603050405020304" pitchFamily="18" charset="0"/>
              </a:rPr>
              <a:t>Travail, genre et sociétés</a:t>
            </a:r>
            <a:r>
              <a:rPr lang="fr-BE" sz="1400" dirty="0">
                <a:effectLst/>
                <a:latin typeface="Calibri" panose="020F0502020204030204" pitchFamily="34" charset="0"/>
                <a:ea typeface="Calibri" panose="020F0502020204030204" pitchFamily="34" charset="0"/>
                <a:cs typeface="Times New Roman" panose="02020603050405020304" pitchFamily="18" charset="0"/>
              </a:rPr>
              <a:t>, 34, 73-92. </a:t>
            </a:r>
            <a:r>
              <a:rPr lang="fr-FR"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https://doi.org/10.3917/tgs.034.0073</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fr-BE" sz="1400" dirty="0" err="1">
                <a:effectLst/>
                <a:latin typeface="Calibri" panose="020F0502020204030204" pitchFamily="34" charset="0"/>
                <a:ea typeface="Calibri" panose="020F0502020204030204" pitchFamily="34" charset="0"/>
                <a:cs typeface="Calibri" panose="020F0502020204030204" pitchFamily="34" charset="0"/>
              </a:rPr>
              <a:t>Monforte</a:t>
            </a:r>
            <a:r>
              <a:rPr lang="fr-BE" sz="1400" dirty="0">
                <a:effectLst/>
                <a:latin typeface="Calibri" panose="020F0502020204030204" pitchFamily="34" charset="0"/>
                <a:ea typeface="Calibri" panose="020F0502020204030204" pitchFamily="34" charset="0"/>
                <a:cs typeface="Calibri" panose="020F0502020204030204" pitchFamily="34" charset="0"/>
              </a:rPr>
              <a:t>, M., Mimoun, S., &amp; </a:t>
            </a:r>
            <a:r>
              <a:rPr lang="fr-BE" sz="1400" dirty="0" err="1">
                <a:effectLst/>
                <a:latin typeface="Calibri" panose="020F0502020204030204" pitchFamily="34" charset="0"/>
                <a:ea typeface="Calibri" panose="020F0502020204030204" pitchFamily="34" charset="0"/>
                <a:cs typeface="Calibri" panose="020F0502020204030204" pitchFamily="34" charset="0"/>
              </a:rPr>
              <a:t>Droupy</a:t>
            </a:r>
            <a:r>
              <a:rPr lang="fr-BE" sz="1400" dirty="0">
                <a:effectLst/>
                <a:latin typeface="Calibri" panose="020F0502020204030204" pitchFamily="34" charset="0"/>
                <a:ea typeface="Calibri" panose="020F0502020204030204" pitchFamily="34" charset="0"/>
                <a:cs typeface="Calibri" panose="020F0502020204030204" pitchFamily="34" charset="0"/>
              </a:rPr>
              <a:t>, S. (2013). Douleurs sexuelles de l’homme et de la femme. </a:t>
            </a:r>
            <a:r>
              <a:rPr lang="en-US" sz="1400" i="1" dirty="0" err="1">
                <a:effectLst/>
                <a:latin typeface="Calibri" panose="020F0502020204030204" pitchFamily="34" charset="0"/>
                <a:ea typeface="Calibri" panose="020F0502020204030204" pitchFamily="34" charset="0"/>
                <a:cs typeface="Calibri" panose="020F0502020204030204" pitchFamily="34" charset="0"/>
              </a:rPr>
              <a:t>Progrès</a:t>
            </a:r>
            <a:r>
              <a:rPr lang="en-US" sz="1400" i="1" dirty="0">
                <a:effectLst/>
                <a:latin typeface="Calibri" panose="020F0502020204030204" pitchFamily="34" charset="0"/>
                <a:ea typeface="Calibri" panose="020F0502020204030204" pitchFamily="34" charset="0"/>
                <a:cs typeface="Calibri" panose="020F0502020204030204" pitchFamily="34" charset="0"/>
              </a:rPr>
              <a:t> </a:t>
            </a:r>
            <a:r>
              <a:rPr lang="en-US" sz="1400" i="1" dirty="0" err="1">
                <a:effectLst/>
                <a:latin typeface="Calibri" panose="020F0502020204030204" pitchFamily="34" charset="0"/>
                <a:ea typeface="Calibri" panose="020F0502020204030204" pitchFamily="34" charset="0"/>
                <a:cs typeface="Calibri" panose="020F0502020204030204" pitchFamily="34" charset="0"/>
              </a:rPr>
              <a:t>en</a:t>
            </a:r>
            <a:r>
              <a:rPr lang="en-US" sz="1400" i="1" dirty="0">
                <a:effectLst/>
                <a:latin typeface="Calibri" panose="020F0502020204030204" pitchFamily="34" charset="0"/>
                <a:ea typeface="Calibri" panose="020F0502020204030204" pitchFamily="34" charset="0"/>
                <a:cs typeface="Calibri" panose="020F0502020204030204" pitchFamily="34" charset="0"/>
              </a:rPr>
              <a:t> </a:t>
            </a:r>
            <a:r>
              <a:rPr lang="en-US" sz="1400" i="1" dirty="0" err="1">
                <a:effectLst/>
                <a:latin typeface="Calibri" panose="020F0502020204030204" pitchFamily="34" charset="0"/>
                <a:ea typeface="Calibri" panose="020F0502020204030204" pitchFamily="34" charset="0"/>
                <a:cs typeface="Calibri" panose="020F0502020204030204" pitchFamily="34" charset="0"/>
              </a:rPr>
              <a:t>Urologie</a:t>
            </a:r>
            <a:r>
              <a:rPr lang="en-US" sz="1400" dirty="0">
                <a:effectLst/>
                <a:latin typeface="Calibri" panose="020F0502020204030204" pitchFamily="34" charset="0"/>
                <a:ea typeface="Calibri" panose="020F0502020204030204" pitchFamily="34" charset="0"/>
                <a:cs typeface="Calibri" panose="020F0502020204030204" pitchFamily="34" charset="0"/>
              </a:rPr>
              <a:t>, </a:t>
            </a:r>
            <a:r>
              <a:rPr lang="en-US" sz="1400" i="1" dirty="0">
                <a:effectLst/>
                <a:latin typeface="Calibri" panose="020F0502020204030204" pitchFamily="34" charset="0"/>
                <a:ea typeface="Calibri" panose="020F0502020204030204" pitchFamily="34" charset="0"/>
                <a:cs typeface="Calibri" panose="020F0502020204030204" pitchFamily="34" charset="0"/>
              </a:rPr>
              <a:t>23</a:t>
            </a:r>
            <a:r>
              <a:rPr lang="en-US" sz="1400" dirty="0">
                <a:effectLst/>
                <a:latin typeface="Calibri" panose="020F0502020204030204" pitchFamily="34" charset="0"/>
                <a:ea typeface="Calibri" panose="020F0502020204030204" pitchFamily="34" charset="0"/>
                <a:cs typeface="Calibri" panose="020F0502020204030204" pitchFamily="34" charset="0"/>
              </a:rPr>
              <a:t>(9), 761‑770. </a:t>
            </a:r>
            <a:r>
              <a:rPr lang="en-US" sz="1400" dirty="0">
                <a:effectLst/>
                <a:latin typeface="Calibri" panose="020F0502020204030204" pitchFamily="34" charset="0"/>
                <a:ea typeface="Calibri" panose="020F0502020204030204" pitchFamily="34" charset="0"/>
                <a:cs typeface="Calibri" panose="020F0502020204030204" pitchFamily="34" charset="0"/>
                <a:hlinkClick r:id="rId5"/>
              </a:rPr>
              <a:t>https://doi.org/10.1016/j.purol.2013.01.018</a:t>
            </a:r>
            <a:endParaRPr lang="fr-BE"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BE" sz="1400" dirty="0">
                <a:effectLst/>
                <a:latin typeface="Calibri" panose="020F0502020204030204" pitchFamily="34" charset="0"/>
                <a:ea typeface="Calibri" panose="020F0502020204030204" pitchFamily="34" charset="0"/>
                <a:cs typeface="Calibri" panose="020F0502020204030204" pitchFamily="34" charset="0"/>
              </a:rPr>
              <a:t>Van Lankveld, J., Am, B., Kuile, T., &amp; Pt, W. (1995). </a:t>
            </a:r>
            <a:r>
              <a:rPr lang="en-US" sz="1400" dirty="0">
                <a:effectLst/>
                <a:latin typeface="Calibri" panose="020F0502020204030204" pitchFamily="34" charset="0"/>
                <a:ea typeface="Calibri" panose="020F0502020204030204" pitchFamily="34" charset="0"/>
                <a:cs typeface="Calibri" panose="020F0502020204030204" pitchFamily="34" charset="0"/>
              </a:rPr>
              <a:t>Difficulties in the differential diagnosis of vaginismus, dyspareunia and mixed sexual pain disorder. </a:t>
            </a:r>
            <a:r>
              <a:rPr lang="fr-BE" sz="1400" i="1" dirty="0">
                <a:effectLst/>
                <a:latin typeface="Calibri" panose="020F0502020204030204" pitchFamily="34" charset="0"/>
                <a:ea typeface="Calibri" panose="020F0502020204030204" pitchFamily="34" charset="0"/>
                <a:cs typeface="Calibri" panose="020F0502020204030204" pitchFamily="34" charset="0"/>
              </a:rPr>
              <a:t>Journal of </a:t>
            </a:r>
            <a:r>
              <a:rPr lang="fr-BE" sz="1400" i="1" dirty="0" err="1">
                <a:effectLst/>
                <a:latin typeface="Calibri" panose="020F0502020204030204" pitchFamily="34" charset="0"/>
                <a:ea typeface="Calibri" panose="020F0502020204030204" pitchFamily="34" charset="0"/>
                <a:cs typeface="Calibri" panose="020F0502020204030204" pitchFamily="34" charset="0"/>
              </a:rPr>
              <a:t>Psychosomatic</a:t>
            </a:r>
            <a:r>
              <a:rPr lang="fr-BE" sz="1400" i="1" dirty="0">
                <a:effectLst/>
                <a:latin typeface="Calibri" panose="020F0502020204030204" pitchFamily="34" charset="0"/>
                <a:ea typeface="Calibri" panose="020F0502020204030204" pitchFamily="34" charset="0"/>
                <a:cs typeface="Calibri" panose="020F0502020204030204" pitchFamily="34" charset="0"/>
              </a:rPr>
              <a:t> </a:t>
            </a:r>
            <a:r>
              <a:rPr lang="fr-BE" sz="1400" i="1" dirty="0" err="1">
                <a:effectLst/>
                <a:latin typeface="Calibri" panose="020F0502020204030204" pitchFamily="34" charset="0"/>
                <a:ea typeface="Calibri" panose="020F0502020204030204" pitchFamily="34" charset="0"/>
                <a:cs typeface="Calibri" panose="020F0502020204030204" pitchFamily="34" charset="0"/>
              </a:rPr>
              <a:t>Obstetrics</a:t>
            </a:r>
            <a:r>
              <a:rPr lang="fr-BE" sz="1400" i="1" dirty="0">
                <a:effectLst/>
                <a:latin typeface="Calibri" panose="020F0502020204030204" pitchFamily="34" charset="0"/>
                <a:ea typeface="Calibri" panose="020F0502020204030204" pitchFamily="34" charset="0"/>
                <a:cs typeface="Calibri" panose="020F0502020204030204" pitchFamily="34" charset="0"/>
              </a:rPr>
              <a:t> &amp; </a:t>
            </a:r>
            <a:r>
              <a:rPr lang="fr-BE" sz="1400" i="1" dirty="0" err="1">
                <a:effectLst/>
                <a:latin typeface="Calibri" panose="020F0502020204030204" pitchFamily="34" charset="0"/>
                <a:ea typeface="Calibri" panose="020F0502020204030204" pitchFamily="34" charset="0"/>
                <a:cs typeface="Calibri" panose="020F0502020204030204" pitchFamily="34" charset="0"/>
              </a:rPr>
              <a:t>Gynecology</a:t>
            </a:r>
            <a:r>
              <a:rPr lang="fr-BE" sz="1400" dirty="0">
                <a:effectLst/>
                <a:latin typeface="Calibri" panose="020F0502020204030204" pitchFamily="34" charset="0"/>
                <a:ea typeface="Calibri" panose="020F0502020204030204" pitchFamily="34" charset="0"/>
                <a:cs typeface="Calibri" panose="020F0502020204030204" pitchFamily="34" charset="0"/>
              </a:rPr>
              <a:t>, </a:t>
            </a:r>
            <a:r>
              <a:rPr lang="fr-BE" sz="1400" i="1" dirty="0">
                <a:effectLst/>
                <a:latin typeface="Calibri" panose="020F0502020204030204" pitchFamily="34" charset="0"/>
                <a:ea typeface="Calibri" panose="020F0502020204030204" pitchFamily="34" charset="0"/>
                <a:cs typeface="Calibri" panose="020F0502020204030204" pitchFamily="34" charset="0"/>
              </a:rPr>
              <a:t>16</a:t>
            </a:r>
            <a:r>
              <a:rPr lang="fr-BE" sz="1400" dirty="0">
                <a:effectLst/>
                <a:latin typeface="Calibri" panose="020F0502020204030204" pitchFamily="34" charset="0"/>
                <a:ea typeface="Calibri" panose="020F0502020204030204" pitchFamily="34" charset="0"/>
                <a:cs typeface="Calibri" panose="020F0502020204030204" pitchFamily="34" charset="0"/>
              </a:rPr>
              <a:t>(4), 201‑209. </a:t>
            </a:r>
            <a:r>
              <a:rPr lang="fr-BE" sz="1400" dirty="0">
                <a:effectLst/>
                <a:latin typeface="Calibri" panose="020F0502020204030204" pitchFamily="34" charset="0"/>
                <a:ea typeface="Calibri" panose="020F0502020204030204" pitchFamily="34" charset="0"/>
                <a:cs typeface="Calibri" panose="020F0502020204030204" pitchFamily="34" charset="0"/>
                <a:hlinkClick r:id="rId6"/>
              </a:rPr>
              <a:t>https://doi.org/10.3109/01674829509024470</a:t>
            </a:r>
            <a:endParaRPr lang="fr-BE" sz="14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825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5B9AB05-2A22-4BDA-B7D0-ECDC7B69F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F4A62D-D556-F5E6-AA66-157AD4EBB782}"/>
              </a:ext>
            </a:extLst>
          </p:cNvPr>
          <p:cNvSpPr>
            <a:spLocks noGrp="1"/>
          </p:cNvSpPr>
          <p:nvPr>
            <p:ph type="title"/>
          </p:nvPr>
        </p:nvSpPr>
        <p:spPr>
          <a:xfrm>
            <a:off x="871442" y="685800"/>
            <a:ext cx="5038916" cy="568842"/>
          </a:xfrm>
        </p:spPr>
        <p:txBody>
          <a:bodyPr anchor="b">
            <a:noAutofit/>
          </a:bodyPr>
          <a:lstStyle/>
          <a:p>
            <a:pPr algn="ctr"/>
            <a:r>
              <a:rPr lang="fr-FR" sz="4800" u="sng" dirty="0">
                <a:solidFill>
                  <a:schemeClr val="tx1">
                    <a:lumMod val="65000"/>
                    <a:lumOff val="35000"/>
                  </a:schemeClr>
                </a:solidFill>
              </a:rPr>
              <a:t>Introduction</a:t>
            </a:r>
          </a:p>
        </p:txBody>
      </p:sp>
      <p:sp>
        <p:nvSpPr>
          <p:cNvPr id="3" name="Espace réservé du contenu 2">
            <a:extLst>
              <a:ext uri="{FF2B5EF4-FFF2-40B4-BE49-F238E27FC236}">
                <a16:creationId xmlns:a16="http://schemas.microsoft.com/office/drawing/2014/main" id="{0A3C975B-8D78-5695-5696-608AE4064DDC}"/>
              </a:ext>
            </a:extLst>
          </p:cNvPr>
          <p:cNvSpPr>
            <a:spLocks noGrp="1"/>
          </p:cNvSpPr>
          <p:nvPr>
            <p:ph idx="1"/>
          </p:nvPr>
        </p:nvSpPr>
        <p:spPr>
          <a:xfrm>
            <a:off x="871442" y="1573619"/>
            <a:ext cx="5038916" cy="4598579"/>
          </a:xfrm>
        </p:spPr>
        <p:txBody>
          <a:bodyPr anchor="t">
            <a:normAutofit lnSpcReduction="10000"/>
          </a:bodyPr>
          <a:lstStyle/>
          <a:p>
            <a:r>
              <a:rPr lang="nl-BE" sz="1900" dirty="0">
                <a:solidFill>
                  <a:schemeClr val="tx1">
                    <a:lumMod val="65000"/>
                    <a:lumOff val="35000"/>
                  </a:schemeClr>
                </a:solidFill>
              </a:rPr>
              <a:t>Dyspareunia </a:t>
            </a:r>
          </a:p>
          <a:p>
            <a:pPr lvl="1"/>
            <a:r>
              <a:rPr lang="nl-BE" sz="1800" dirty="0">
                <a:solidFill>
                  <a:schemeClr val="tx1">
                    <a:lumMod val="65000"/>
                    <a:lumOff val="35000"/>
                  </a:schemeClr>
                </a:solidFill>
              </a:rPr>
              <a:t>Primary dyspareunia &gt;&lt; Secondary dyspareunia</a:t>
            </a:r>
          </a:p>
          <a:p>
            <a:pPr lvl="1"/>
            <a:r>
              <a:rPr lang="nl-BE" sz="1800" dirty="0">
                <a:solidFill>
                  <a:schemeClr val="tx1">
                    <a:lumMod val="65000"/>
                    <a:lumOff val="35000"/>
                  </a:schemeClr>
                </a:solidFill>
              </a:rPr>
              <a:t>Superficial dyspareunia &gt;&lt; Deep dyspareunia</a:t>
            </a:r>
          </a:p>
          <a:p>
            <a:r>
              <a:rPr lang="nl-BE" sz="1900" dirty="0">
                <a:solidFill>
                  <a:schemeClr val="tx1">
                    <a:lumMod val="65000"/>
                    <a:lumOff val="35000"/>
                  </a:schemeClr>
                </a:solidFill>
              </a:rPr>
              <a:t>Vaginismus</a:t>
            </a:r>
          </a:p>
          <a:p>
            <a:r>
              <a:rPr lang="nl-BE" sz="1900" dirty="0">
                <a:solidFill>
                  <a:schemeClr val="tx1">
                    <a:lumMod val="65000"/>
                    <a:lumOff val="35000"/>
                  </a:schemeClr>
                </a:solidFill>
              </a:rPr>
              <a:t>Vulvodynia</a:t>
            </a:r>
          </a:p>
          <a:p>
            <a:endParaRPr lang="nl-BE" sz="1900" dirty="0">
              <a:solidFill>
                <a:schemeClr val="tx1">
                  <a:lumMod val="65000"/>
                  <a:lumOff val="35000"/>
                </a:schemeClr>
              </a:solidFill>
            </a:endParaRPr>
          </a:p>
          <a:p>
            <a:r>
              <a:rPr lang="nl-BE" sz="1900" dirty="0">
                <a:solidFill>
                  <a:schemeClr val="tx1">
                    <a:lumMod val="65000"/>
                    <a:lumOff val="35000"/>
                  </a:schemeClr>
                </a:solidFill>
              </a:rPr>
              <a:t>Categorizations into question for 2 reasons :</a:t>
            </a:r>
          </a:p>
          <a:p>
            <a:pPr lvl="1"/>
            <a:r>
              <a:rPr lang="fr-BE" sz="1800" dirty="0" err="1">
                <a:solidFill>
                  <a:schemeClr val="tx1">
                    <a:lumMod val="65000"/>
                    <a:lumOff val="35000"/>
                  </a:schemeClr>
                </a:solidFill>
                <a:latin typeface="Calibri" panose="020F0502020204030204" pitchFamily="34" charset="0"/>
                <a:ea typeface="Calibri" panose="020F0502020204030204" pitchFamily="34" charset="0"/>
              </a:rPr>
              <a:t>D</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ifficult</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if not impossible, to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differentiate</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between</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diseases</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in practice (De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Kruiff</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et al., 2000; Van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Lankveld</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et al., 1995)</a:t>
            </a:r>
            <a:r>
              <a:rPr lang="fr-BE" sz="1400" dirty="0">
                <a:solidFill>
                  <a:schemeClr val="tx1">
                    <a:lumMod val="65000"/>
                    <a:lumOff val="35000"/>
                  </a:schemeClr>
                </a:solidFill>
                <a:effectLst/>
              </a:rPr>
              <a:t> </a:t>
            </a:r>
          </a:p>
          <a:p>
            <a:pPr lvl="1"/>
            <a:r>
              <a:rPr lang="fr-BE" sz="1800" dirty="0">
                <a:solidFill>
                  <a:schemeClr val="tx1">
                    <a:lumMod val="65000"/>
                    <a:lumOff val="35000"/>
                  </a:schemeClr>
                </a:solidFill>
                <a:latin typeface="Calibri" panose="020F0502020204030204" pitchFamily="34" charset="0"/>
                <a:ea typeface="Calibri" panose="020F0502020204030204" pitchFamily="34" charset="0"/>
              </a:rPr>
              <a:t>T</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he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mobilization</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of certain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criteria</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to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make</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a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diagnosis</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is</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not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empirically</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justified</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a:t>
            </a:r>
            <a:r>
              <a:rPr lang="fr-BE" sz="1800" dirty="0" err="1">
                <a:solidFill>
                  <a:schemeClr val="tx1">
                    <a:lumMod val="65000"/>
                    <a:lumOff val="35000"/>
                  </a:schemeClr>
                </a:solidFill>
                <a:effectLst/>
                <a:latin typeface="Calibri" panose="020F0502020204030204" pitchFamily="34" charset="0"/>
                <a:ea typeface="Calibri" panose="020F0502020204030204" pitchFamily="34" charset="0"/>
              </a:rPr>
              <a:t>Binik</a:t>
            </a:r>
            <a:r>
              <a:rPr lang="fr-BE" sz="1800" dirty="0">
                <a:solidFill>
                  <a:schemeClr val="tx1">
                    <a:lumMod val="65000"/>
                    <a:lumOff val="35000"/>
                  </a:schemeClr>
                </a:solidFill>
                <a:effectLst/>
                <a:latin typeface="Calibri" panose="020F0502020204030204" pitchFamily="34" charset="0"/>
                <a:ea typeface="Calibri" panose="020F0502020204030204" pitchFamily="34" charset="0"/>
              </a:rPr>
              <a:t>, 2010)</a:t>
            </a:r>
            <a:r>
              <a:rPr lang="fr-BE" sz="1200" dirty="0">
                <a:solidFill>
                  <a:schemeClr val="tx1">
                    <a:lumMod val="65000"/>
                    <a:lumOff val="35000"/>
                  </a:schemeClr>
                </a:solidFill>
                <a:effectLst/>
              </a:rPr>
              <a:t> </a:t>
            </a:r>
            <a:endParaRPr lang="nl-BE" sz="1500" dirty="0">
              <a:solidFill>
                <a:schemeClr val="tx1">
                  <a:lumMod val="65000"/>
                  <a:lumOff val="35000"/>
                </a:schemeClr>
              </a:solidFill>
            </a:endParaRPr>
          </a:p>
          <a:p>
            <a:pPr lvl="1"/>
            <a:endParaRPr lang="nl-BE" sz="1100" dirty="0">
              <a:solidFill>
                <a:schemeClr val="tx1">
                  <a:lumMod val="65000"/>
                  <a:lumOff val="35000"/>
                </a:schemeClr>
              </a:solidFill>
            </a:endParaRPr>
          </a:p>
        </p:txBody>
      </p:sp>
      <p:sp>
        <p:nvSpPr>
          <p:cNvPr id="29" name="Rectangle 28">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Bureau avec stéthoscope et un clavier d’ordinateur">
            <a:extLst>
              <a:ext uri="{FF2B5EF4-FFF2-40B4-BE49-F238E27FC236}">
                <a16:creationId xmlns:a16="http://schemas.microsoft.com/office/drawing/2014/main" id="{753BE017-E9FC-1528-B0B6-218B499AA67C}"/>
              </a:ext>
            </a:extLst>
          </p:cNvPr>
          <p:cNvPicPr>
            <a:picLocks noChangeAspect="1"/>
          </p:cNvPicPr>
          <p:nvPr/>
        </p:nvPicPr>
        <p:blipFill rotWithShape="1">
          <a:blip r:embed="rId2"/>
          <a:srcRect l="49902" r="-2" b="-2"/>
          <a:stretch/>
        </p:blipFill>
        <p:spPr>
          <a:xfrm>
            <a:off x="7461069" y="685801"/>
            <a:ext cx="4117787" cy="5486399"/>
          </a:xfrm>
          <a:prstGeom prst="rect">
            <a:avLst/>
          </a:prstGeom>
        </p:spPr>
      </p:pic>
    </p:spTree>
    <p:extLst>
      <p:ext uri="{BB962C8B-B14F-4D97-AF65-F5344CB8AC3E}">
        <p14:creationId xmlns:p14="http://schemas.microsoft.com/office/powerpoint/2010/main" val="123616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50770A-2268-AEBD-7BAA-AF9F3DF64F5E}"/>
            </a:ext>
          </a:extLst>
        </p:cNvPr>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7853550D-F840-4228-846F-6C9704F2B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7401DF7-4687-415B-A91D-DB43BEEBD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27388" y="0"/>
            <a:ext cx="746461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EFC09D2-72D2-4174-A2DF-1017D0FEB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685800"/>
            <a:ext cx="6048935" cy="5486400"/>
          </a:xfrm>
          <a:prstGeom prst="rect">
            <a:avLst/>
          </a:prstGeom>
          <a:solidFill>
            <a:schemeClr val="bg1"/>
          </a:solidFill>
          <a:ln w="1270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12EA007-10D6-BFA8-72C9-69E9B8FC6DFC}"/>
              </a:ext>
            </a:extLst>
          </p:cNvPr>
          <p:cNvSpPr>
            <a:spLocks noGrp="1"/>
          </p:cNvSpPr>
          <p:nvPr>
            <p:ph type="title"/>
          </p:nvPr>
        </p:nvSpPr>
        <p:spPr>
          <a:xfrm>
            <a:off x="6096000" y="793377"/>
            <a:ext cx="4773616" cy="1003958"/>
          </a:xfrm>
        </p:spPr>
        <p:txBody>
          <a:bodyPr anchor="b">
            <a:noAutofit/>
          </a:bodyPr>
          <a:lstStyle/>
          <a:p>
            <a:pPr algn="ctr"/>
            <a:r>
              <a:rPr lang="fr-FR" sz="3600" u="sng" dirty="0" err="1">
                <a:solidFill>
                  <a:schemeClr val="tx1">
                    <a:lumMod val="65000"/>
                    <a:lumOff val="35000"/>
                  </a:schemeClr>
                </a:solidFill>
              </a:rPr>
              <a:t>Purpose</a:t>
            </a:r>
            <a:r>
              <a:rPr lang="fr-FR" sz="3600" u="sng" dirty="0">
                <a:solidFill>
                  <a:schemeClr val="tx1">
                    <a:lumMod val="65000"/>
                    <a:lumOff val="35000"/>
                  </a:schemeClr>
                </a:solidFill>
              </a:rPr>
              <a:t> of </a:t>
            </a:r>
            <a:r>
              <a:rPr lang="fr-FR" sz="3600" u="sng" dirty="0" err="1">
                <a:solidFill>
                  <a:schemeClr val="tx1">
                    <a:lumMod val="65000"/>
                    <a:lumOff val="35000"/>
                  </a:schemeClr>
                </a:solidFill>
              </a:rPr>
              <a:t>this</a:t>
            </a:r>
            <a:r>
              <a:rPr lang="fr-FR" sz="3600" u="sng" dirty="0">
                <a:solidFill>
                  <a:schemeClr val="tx1">
                    <a:lumMod val="65000"/>
                    <a:lumOff val="35000"/>
                  </a:schemeClr>
                </a:solidFill>
              </a:rPr>
              <a:t> communication</a:t>
            </a:r>
          </a:p>
        </p:txBody>
      </p:sp>
      <p:sp>
        <p:nvSpPr>
          <p:cNvPr id="3" name="Espace réservé du contenu 2">
            <a:extLst>
              <a:ext uri="{FF2B5EF4-FFF2-40B4-BE49-F238E27FC236}">
                <a16:creationId xmlns:a16="http://schemas.microsoft.com/office/drawing/2014/main" id="{21A964AC-D14D-3087-1106-A34D6ED476F9}"/>
              </a:ext>
            </a:extLst>
          </p:cNvPr>
          <p:cNvSpPr>
            <a:spLocks noGrp="1"/>
          </p:cNvSpPr>
          <p:nvPr>
            <p:ph idx="1"/>
          </p:nvPr>
        </p:nvSpPr>
        <p:spPr>
          <a:xfrm>
            <a:off x="6096001" y="1904912"/>
            <a:ext cx="4773616" cy="3617285"/>
          </a:xfrm>
        </p:spPr>
        <p:txBody>
          <a:bodyPr anchor="t">
            <a:normAutofit fontScale="92500" lnSpcReduction="10000"/>
          </a:bodyPr>
          <a:lstStyle/>
          <a:p>
            <a:r>
              <a:rPr lang="nl-BE" sz="2100" dirty="0">
                <a:solidFill>
                  <a:schemeClr val="tx1">
                    <a:lumMod val="65000"/>
                    <a:lumOff val="35000"/>
                  </a:schemeClr>
                </a:solidFill>
              </a:rPr>
              <a:t>First results of my ongoing doctoral research</a:t>
            </a:r>
          </a:p>
          <a:p>
            <a:endParaRPr lang="nl-BE" sz="2100" dirty="0">
              <a:solidFill>
                <a:schemeClr val="tx1">
                  <a:lumMod val="65000"/>
                  <a:lumOff val="35000"/>
                </a:schemeClr>
              </a:solidFill>
            </a:endParaRPr>
          </a:p>
          <a:p>
            <a:r>
              <a:rPr lang="en-US" sz="2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H</a:t>
            </a:r>
            <a:r>
              <a:rPr lang="en-US" sz="2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ealthcare professionals involved in the monitoring of this pain were my entry point into the field: </a:t>
            </a:r>
          </a:p>
          <a:p>
            <a:pPr lvl="1"/>
            <a:r>
              <a:rPr lang="en-US" sz="19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G</a:t>
            </a:r>
            <a:r>
              <a:rPr lang="en-US" sz="19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eneral practitioners</a:t>
            </a:r>
          </a:p>
          <a:p>
            <a:pPr lvl="1"/>
            <a:r>
              <a:rPr lang="en-US" sz="19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G</a:t>
            </a:r>
            <a:r>
              <a:rPr lang="en-US" sz="19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ynecologists</a:t>
            </a:r>
          </a:p>
          <a:p>
            <a:pPr lvl="1"/>
            <a:r>
              <a:rPr lang="en-US" sz="19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a:t>
            </a:r>
            <a:r>
              <a:rPr lang="en-US" sz="19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sychologists and/or sexologists </a:t>
            </a:r>
          </a:p>
          <a:p>
            <a:pPr lvl="1"/>
            <a:r>
              <a:rPr lang="en-US" sz="19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a:t>
            </a:r>
            <a:r>
              <a:rPr lang="en-US" sz="19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erineal physiotherapists</a:t>
            </a:r>
          </a:p>
          <a:p>
            <a:pPr lvl="1"/>
            <a:endParaRPr lang="nl-BE" sz="2100" dirty="0">
              <a:solidFill>
                <a:schemeClr val="tx1">
                  <a:lumMod val="65000"/>
                  <a:lumOff val="35000"/>
                </a:schemeClr>
              </a:solidFill>
            </a:endParaRPr>
          </a:p>
          <a:p>
            <a:r>
              <a:rPr lang="en-US" sz="2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T</a:t>
            </a:r>
            <a:r>
              <a:rPr lang="en-US" sz="2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he care journey for a person suffering from sexual pain</a:t>
            </a:r>
            <a:r>
              <a:rPr lang="en-US" sz="21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is not unique</a:t>
            </a:r>
            <a:endParaRPr lang="nl-BE" sz="2100" b="1" dirty="0">
              <a:solidFill>
                <a:schemeClr val="tx1">
                  <a:lumMod val="65000"/>
                  <a:lumOff val="35000"/>
                </a:schemeClr>
              </a:solidFill>
            </a:endParaRPr>
          </a:p>
          <a:p>
            <a:pPr marL="457200" lvl="1" indent="0">
              <a:buNone/>
            </a:pPr>
            <a:endParaRPr lang="nl-BE" sz="1400" dirty="0">
              <a:solidFill>
                <a:schemeClr val="tx1">
                  <a:lumMod val="65000"/>
                  <a:lumOff val="35000"/>
                </a:schemeClr>
              </a:solidFill>
            </a:endParaRPr>
          </a:p>
        </p:txBody>
      </p:sp>
      <p:pic>
        <p:nvPicPr>
          <p:cNvPr id="6" name="Image 5" descr="Une image contenant chaussures, clipart, dessin humoristique, Danse&#10;&#10;Description générée automatiquement">
            <a:extLst>
              <a:ext uri="{FF2B5EF4-FFF2-40B4-BE49-F238E27FC236}">
                <a16:creationId xmlns:a16="http://schemas.microsoft.com/office/drawing/2014/main" id="{42B1AF7F-B5BA-F5BA-CE9A-E5F51C77FF37}"/>
              </a:ext>
            </a:extLst>
          </p:cNvPr>
          <p:cNvPicPr>
            <a:picLocks noChangeAspect="1"/>
          </p:cNvPicPr>
          <p:nvPr/>
        </p:nvPicPr>
        <p:blipFill>
          <a:blip r:embed="rId2"/>
          <a:stretch>
            <a:fillRect/>
          </a:stretch>
        </p:blipFill>
        <p:spPr>
          <a:xfrm>
            <a:off x="58181" y="1047750"/>
            <a:ext cx="4762500" cy="4762500"/>
          </a:xfrm>
          <a:prstGeom prst="rect">
            <a:avLst/>
          </a:prstGeom>
        </p:spPr>
      </p:pic>
    </p:spTree>
    <p:extLst>
      <p:ext uri="{BB962C8B-B14F-4D97-AF65-F5344CB8AC3E}">
        <p14:creationId xmlns:p14="http://schemas.microsoft.com/office/powerpoint/2010/main" val="4176992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C6BEC6B-5C77-412D-B45A-5B0F46FED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C5029F-86C7-E90F-3B59-448ADEC4F74E}"/>
              </a:ext>
            </a:extLst>
          </p:cNvPr>
          <p:cNvSpPr>
            <a:spLocks noGrp="1"/>
          </p:cNvSpPr>
          <p:nvPr>
            <p:ph type="title"/>
          </p:nvPr>
        </p:nvSpPr>
        <p:spPr>
          <a:xfrm>
            <a:off x="838200" y="176214"/>
            <a:ext cx="10515600" cy="1481188"/>
          </a:xfrm>
        </p:spPr>
        <p:txBody>
          <a:bodyPr>
            <a:normAutofit/>
          </a:bodyPr>
          <a:lstStyle/>
          <a:p>
            <a:pPr algn="ctr"/>
            <a:r>
              <a:rPr lang="fr-FR" sz="4800" u="sng" dirty="0">
                <a:solidFill>
                  <a:schemeClr val="tx1">
                    <a:lumMod val="65000"/>
                    <a:lumOff val="35000"/>
                  </a:schemeClr>
                </a:solidFill>
              </a:rPr>
              <a:t>The </a:t>
            </a:r>
            <a:r>
              <a:rPr lang="fr-FR" sz="4800" u="sng" dirty="0" err="1">
                <a:solidFill>
                  <a:schemeClr val="tx1">
                    <a:lumMod val="65000"/>
                    <a:lumOff val="35000"/>
                  </a:schemeClr>
                </a:solidFill>
              </a:rPr>
              <a:t>methodology</a:t>
            </a:r>
            <a:endParaRPr lang="fr-FR" sz="4800" u="sng" dirty="0">
              <a:solidFill>
                <a:schemeClr val="tx1">
                  <a:lumMod val="65000"/>
                  <a:lumOff val="35000"/>
                </a:schemeClr>
              </a:solidFill>
            </a:endParaRPr>
          </a:p>
        </p:txBody>
      </p:sp>
      <p:graphicFrame>
        <p:nvGraphicFramePr>
          <p:cNvPr id="40" name="Espace réservé du contenu 2">
            <a:extLst>
              <a:ext uri="{FF2B5EF4-FFF2-40B4-BE49-F238E27FC236}">
                <a16:creationId xmlns:a16="http://schemas.microsoft.com/office/drawing/2014/main" id="{A35380E2-5026-1319-56A5-668651C416E1}"/>
              </a:ext>
            </a:extLst>
          </p:cNvPr>
          <p:cNvGraphicFramePr>
            <a:graphicFrameLocks noGrp="1"/>
          </p:cNvGraphicFramePr>
          <p:nvPr>
            <p:ph idx="1"/>
            <p:extLst>
              <p:ext uri="{D42A27DB-BD31-4B8C-83A1-F6EECF244321}">
                <p14:modId xmlns:p14="http://schemas.microsoft.com/office/powerpoint/2010/main" val="4117939800"/>
              </p:ext>
            </p:extLst>
          </p:nvPr>
        </p:nvGraphicFramePr>
        <p:xfrm>
          <a:off x="838200" y="1847128"/>
          <a:ext cx="3990968" cy="42726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 5" descr="Une image contenant texte, carte, Police&#10;&#10;Description générée automatiquement">
            <a:extLst>
              <a:ext uri="{FF2B5EF4-FFF2-40B4-BE49-F238E27FC236}">
                <a16:creationId xmlns:a16="http://schemas.microsoft.com/office/drawing/2014/main" id="{79A16214-BC1E-4E86-9332-D3F25F1D1E9C}"/>
              </a:ext>
            </a:extLst>
          </p:cNvPr>
          <p:cNvPicPr>
            <a:picLocks noChangeAspect="1"/>
          </p:cNvPicPr>
          <p:nvPr/>
        </p:nvPicPr>
        <p:blipFill rotWithShape="1">
          <a:blip r:embed="rId7"/>
          <a:srcRect l="7311" r="11558" b="2"/>
          <a:stretch/>
        </p:blipFill>
        <p:spPr>
          <a:xfrm>
            <a:off x="5191128" y="1847129"/>
            <a:ext cx="6162670" cy="4272677"/>
          </a:xfrm>
          <a:prstGeom prst="rect">
            <a:avLst/>
          </a:prstGeom>
        </p:spPr>
      </p:pic>
    </p:spTree>
    <p:extLst>
      <p:ext uri="{BB962C8B-B14F-4D97-AF65-F5344CB8AC3E}">
        <p14:creationId xmlns:p14="http://schemas.microsoft.com/office/powerpoint/2010/main" val="1190663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267AF0-7A51-5D9C-DEB3-02C98E43CE6A}"/>
            </a:ext>
          </a:extLst>
        </p:cNvPr>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49E925FC-9B69-CD04-A45A-0236D1B639B1}"/>
              </a:ext>
            </a:extLst>
          </p:cNvPr>
          <p:cNvGraphicFramePr>
            <a:graphicFrameLocks noGrp="1"/>
          </p:cNvGraphicFramePr>
          <p:nvPr>
            <p:ph idx="1"/>
            <p:extLst>
              <p:ext uri="{D42A27DB-BD31-4B8C-83A1-F6EECF244321}">
                <p14:modId xmlns:p14="http://schemas.microsoft.com/office/powerpoint/2010/main" val="810393088"/>
              </p:ext>
            </p:extLst>
          </p:nvPr>
        </p:nvGraphicFramePr>
        <p:xfrm>
          <a:off x="775723" y="643466"/>
          <a:ext cx="10640557" cy="5571072"/>
        </p:xfrm>
        <a:graphic>
          <a:graphicData uri="http://schemas.openxmlformats.org/drawingml/2006/table">
            <a:tbl>
              <a:tblPr firstRow="1" firstCol="1" bandRow="1">
                <a:tableStyleId>{2D5ABB26-0587-4C30-8999-92F81FD0307C}</a:tableStyleId>
              </a:tblPr>
              <a:tblGrid>
                <a:gridCol w="799329">
                  <a:extLst>
                    <a:ext uri="{9D8B030D-6E8A-4147-A177-3AD203B41FA5}">
                      <a16:colId xmlns:a16="http://schemas.microsoft.com/office/drawing/2014/main" val="2667252094"/>
                    </a:ext>
                  </a:extLst>
                </a:gridCol>
                <a:gridCol w="1049172">
                  <a:extLst>
                    <a:ext uri="{9D8B030D-6E8A-4147-A177-3AD203B41FA5}">
                      <a16:colId xmlns:a16="http://schemas.microsoft.com/office/drawing/2014/main" val="118927015"/>
                    </a:ext>
                  </a:extLst>
                </a:gridCol>
                <a:gridCol w="1288181">
                  <a:extLst>
                    <a:ext uri="{9D8B030D-6E8A-4147-A177-3AD203B41FA5}">
                      <a16:colId xmlns:a16="http://schemas.microsoft.com/office/drawing/2014/main" val="3120861694"/>
                    </a:ext>
                  </a:extLst>
                </a:gridCol>
                <a:gridCol w="1413980">
                  <a:extLst>
                    <a:ext uri="{9D8B030D-6E8A-4147-A177-3AD203B41FA5}">
                      <a16:colId xmlns:a16="http://schemas.microsoft.com/office/drawing/2014/main" val="1570013453"/>
                    </a:ext>
                  </a:extLst>
                </a:gridCol>
                <a:gridCol w="4488509">
                  <a:extLst>
                    <a:ext uri="{9D8B030D-6E8A-4147-A177-3AD203B41FA5}">
                      <a16:colId xmlns:a16="http://schemas.microsoft.com/office/drawing/2014/main" val="3178802989"/>
                    </a:ext>
                  </a:extLst>
                </a:gridCol>
                <a:gridCol w="1601386">
                  <a:extLst>
                    <a:ext uri="{9D8B030D-6E8A-4147-A177-3AD203B41FA5}">
                      <a16:colId xmlns:a16="http://schemas.microsoft.com/office/drawing/2014/main" val="836860799"/>
                    </a:ext>
                  </a:extLst>
                </a:gridCol>
              </a:tblGrid>
              <a:tr h="321983">
                <a:tc>
                  <a:txBody>
                    <a:bodyPr/>
                    <a:lstStyle/>
                    <a:p>
                      <a:pPr algn="ctr">
                        <a:lnSpc>
                          <a:spcPct val="150000"/>
                        </a:lnSpc>
                        <a:spcAft>
                          <a:spcPts val="800"/>
                        </a:spcAft>
                      </a:pPr>
                      <a:r>
                        <a:rPr lang="en-US" sz="1400" b="1">
                          <a:solidFill>
                            <a:schemeClr val="tx1">
                              <a:lumMod val="65000"/>
                              <a:lumOff val="35000"/>
                            </a:schemeClr>
                          </a:solidFill>
                          <a:effectLst/>
                        </a:rPr>
                        <a:t>Number</a:t>
                      </a:r>
                      <a:endParaRPr lang="fr-BE" sz="14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b="1">
                          <a:solidFill>
                            <a:schemeClr val="tx1">
                              <a:lumMod val="65000"/>
                              <a:lumOff val="35000"/>
                            </a:schemeClr>
                          </a:solidFill>
                          <a:effectLst/>
                        </a:rPr>
                        <a:t>Gender</a:t>
                      </a:r>
                      <a:endParaRPr lang="fr-BE" sz="14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b="1">
                          <a:solidFill>
                            <a:schemeClr val="tx1">
                              <a:lumMod val="65000"/>
                              <a:lumOff val="35000"/>
                            </a:schemeClr>
                          </a:solidFill>
                          <a:effectLst/>
                        </a:rPr>
                        <a:t>Pseudonym</a:t>
                      </a:r>
                      <a:endParaRPr lang="fr-BE" sz="14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b="1">
                          <a:solidFill>
                            <a:schemeClr val="tx1">
                              <a:lumMod val="65000"/>
                              <a:lumOff val="35000"/>
                            </a:schemeClr>
                          </a:solidFill>
                          <a:effectLst/>
                        </a:rPr>
                        <a:t>Date</a:t>
                      </a:r>
                      <a:endParaRPr lang="fr-BE" sz="14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b="1">
                          <a:solidFill>
                            <a:schemeClr val="tx1">
                              <a:lumMod val="65000"/>
                              <a:lumOff val="35000"/>
                            </a:schemeClr>
                          </a:solidFill>
                          <a:effectLst/>
                        </a:rPr>
                        <a:t>Work</a:t>
                      </a:r>
                      <a:endParaRPr lang="fr-BE" sz="1400" b="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b="1" dirty="0">
                          <a:solidFill>
                            <a:schemeClr val="tx1">
                              <a:lumMod val="65000"/>
                              <a:lumOff val="35000"/>
                            </a:schemeClr>
                          </a:solidFill>
                          <a:effectLst/>
                        </a:rPr>
                        <a:t>Place </a:t>
                      </a:r>
                      <a:endParaRPr lang="fr-BE" sz="1400" b="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2002094070"/>
                  </a:ext>
                </a:extLst>
              </a:tr>
              <a:tr h="321983">
                <a:tc>
                  <a:txBody>
                    <a:bodyPr/>
                    <a:lstStyle/>
                    <a:p>
                      <a:pPr algn="ctr">
                        <a:lnSpc>
                          <a:spcPct val="150000"/>
                        </a:lnSpc>
                        <a:spcAft>
                          <a:spcPts val="800"/>
                        </a:spcAft>
                      </a:pPr>
                      <a:r>
                        <a:rPr lang="en-US" sz="1400">
                          <a:solidFill>
                            <a:schemeClr val="tx1">
                              <a:lumMod val="65000"/>
                              <a:lumOff val="35000"/>
                            </a:schemeClr>
                          </a:solidFill>
                          <a:effectLst/>
                        </a:rPr>
                        <a:t>1</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M</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Quentin</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20/01/23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Gynecologist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4185246729"/>
                  </a:ext>
                </a:extLst>
              </a:tr>
              <a:tr h="321983">
                <a:tc>
                  <a:txBody>
                    <a:bodyPr/>
                    <a:lstStyle/>
                    <a:p>
                      <a:pPr algn="ctr">
                        <a:lnSpc>
                          <a:spcPct val="150000"/>
                        </a:lnSpc>
                        <a:spcAft>
                          <a:spcPts val="800"/>
                        </a:spcAft>
                      </a:pPr>
                      <a:r>
                        <a:rPr lang="en-US" sz="1400">
                          <a:solidFill>
                            <a:schemeClr val="tx1">
                              <a:lumMod val="65000"/>
                              <a:lumOff val="35000"/>
                            </a:schemeClr>
                          </a:solidFill>
                          <a:effectLst/>
                        </a:rPr>
                        <a:t>2</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M</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Fabrice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13/02/23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Psychologist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1084758610"/>
                  </a:ext>
                </a:extLst>
              </a:tr>
              <a:tr h="321983">
                <a:tc>
                  <a:txBody>
                    <a:bodyPr/>
                    <a:lstStyle/>
                    <a:p>
                      <a:pPr algn="ctr">
                        <a:lnSpc>
                          <a:spcPct val="150000"/>
                        </a:lnSpc>
                        <a:spcAft>
                          <a:spcPts val="800"/>
                        </a:spcAft>
                      </a:pPr>
                      <a:r>
                        <a:rPr lang="en-US" sz="1400">
                          <a:solidFill>
                            <a:schemeClr val="tx1">
                              <a:lumMod val="65000"/>
                              <a:lumOff val="35000"/>
                            </a:schemeClr>
                          </a:solidFill>
                          <a:effectLst/>
                        </a:rPr>
                        <a:t>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M</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Patrick</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09/03/23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General practitioner / Medical Center</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1378495626"/>
                  </a:ext>
                </a:extLst>
              </a:tr>
              <a:tr h="321983">
                <a:tc>
                  <a:txBody>
                    <a:bodyPr/>
                    <a:lstStyle/>
                    <a:p>
                      <a:pPr algn="ctr">
                        <a:lnSpc>
                          <a:spcPct val="150000"/>
                        </a:lnSpc>
                        <a:spcAft>
                          <a:spcPts val="800"/>
                        </a:spcAft>
                      </a:pPr>
                      <a:r>
                        <a:rPr lang="en-US" sz="1400">
                          <a:solidFill>
                            <a:schemeClr val="tx1">
                              <a:lumMod val="65000"/>
                              <a:lumOff val="35000"/>
                            </a:schemeClr>
                          </a:solidFill>
                          <a:effectLst/>
                        </a:rPr>
                        <a:t>4</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M</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Marcel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27/03/23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Psycho-sexologist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4133569961"/>
                  </a:ext>
                </a:extLst>
              </a:tr>
              <a:tr h="321983">
                <a:tc>
                  <a:txBody>
                    <a:bodyPr/>
                    <a:lstStyle/>
                    <a:p>
                      <a:pPr algn="ctr">
                        <a:lnSpc>
                          <a:spcPct val="150000"/>
                        </a:lnSpc>
                        <a:spcAft>
                          <a:spcPts val="800"/>
                        </a:spcAft>
                      </a:pPr>
                      <a:r>
                        <a:rPr lang="en-US" sz="1400">
                          <a:solidFill>
                            <a:schemeClr val="tx1">
                              <a:lumMod val="65000"/>
                              <a:lumOff val="35000"/>
                            </a:schemeClr>
                          </a:solidFill>
                          <a:effectLst/>
                        </a:rPr>
                        <a:t>5</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Cyrielle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29/03/23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Gynecologist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2895592458"/>
                  </a:ext>
                </a:extLst>
              </a:tr>
              <a:tr h="321983">
                <a:tc>
                  <a:txBody>
                    <a:bodyPr/>
                    <a:lstStyle/>
                    <a:p>
                      <a:pPr algn="ctr">
                        <a:lnSpc>
                          <a:spcPct val="150000"/>
                        </a:lnSpc>
                        <a:spcAft>
                          <a:spcPts val="800"/>
                        </a:spcAft>
                      </a:pPr>
                      <a:r>
                        <a:rPr lang="en-US" sz="1400">
                          <a:solidFill>
                            <a:schemeClr val="tx1">
                              <a:lumMod val="65000"/>
                              <a:lumOff val="35000"/>
                            </a:schemeClr>
                          </a:solidFill>
                          <a:effectLst/>
                        </a:rPr>
                        <a:t>6</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Célestine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07/04/23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General practitioner / Family planning </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1322064092"/>
                  </a:ext>
                </a:extLst>
              </a:tr>
              <a:tr h="321983">
                <a:tc>
                  <a:txBody>
                    <a:bodyPr/>
                    <a:lstStyle/>
                    <a:p>
                      <a:pPr algn="ctr">
                        <a:lnSpc>
                          <a:spcPct val="150000"/>
                        </a:lnSpc>
                        <a:spcAft>
                          <a:spcPts val="800"/>
                        </a:spcAft>
                      </a:pPr>
                      <a:r>
                        <a:rPr lang="en-US" sz="1400">
                          <a:solidFill>
                            <a:schemeClr val="tx1">
                              <a:lumMod val="65000"/>
                              <a:lumOff val="35000"/>
                            </a:schemeClr>
                          </a:solidFill>
                          <a:effectLst/>
                        </a:rPr>
                        <a:t>7</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Patricia</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17/05/23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Sexologist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2081241215"/>
                  </a:ext>
                </a:extLst>
              </a:tr>
              <a:tr h="321983">
                <a:tc>
                  <a:txBody>
                    <a:bodyPr/>
                    <a:lstStyle/>
                    <a:p>
                      <a:pPr algn="ctr">
                        <a:lnSpc>
                          <a:spcPct val="150000"/>
                        </a:lnSpc>
                        <a:spcAft>
                          <a:spcPts val="800"/>
                        </a:spcAft>
                      </a:pPr>
                      <a:r>
                        <a:rPr lang="en-US" sz="1400">
                          <a:solidFill>
                            <a:schemeClr val="tx1">
                              <a:lumMod val="65000"/>
                              <a:lumOff val="35000"/>
                            </a:schemeClr>
                          </a:solidFill>
                          <a:effectLst/>
                        </a:rPr>
                        <a:t>8</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Danielle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11/07/23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Sexologist / Family planning</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Brussels</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2777818779"/>
                  </a:ext>
                </a:extLst>
              </a:tr>
              <a:tr h="641871">
                <a:tc>
                  <a:txBody>
                    <a:bodyPr/>
                    <a:lstStyle/>
                    <a:p>
                      <a:pPr algn="ctr">
                        <a:lnSpc>
                          <a:spcPct val="150000"/>
                        </a:lnSpc>
                        <a:spcAft>
                          <a:spcPts val="800"/>
                        </a:spcAft>
                      </a:pPr>
                      <a:r>
                        <a:rPr lang="en-US" sz="1400">
                          <a:solidFill>
                            <a:schemeClr val="tx1">
                              <a:lumMod val="65000"/>
                              <a:lumOff val="35000"/>
                            </a:schemeClr>
                          </a:solidFill>
                          <a:effectLst/>
                        </a:rPr>
                        <a:t>9</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Olivia</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18/09/23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Specialist of Physical and Rehabilitation Medicine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4200617048"/>
                  </a:ext>
                </a:extLst>
              </a:tr>
              <a:tr h="321983">
                <a:tc>
                  <a:txBody>
                    <a:bodyPr/>
                    <a:lstStyle/>
                    <a:p>
                      <a:pPr algn="ctr">
                        <a:lnSpc>
                          <a:spcPct val="150000"/>
                        </a:lnSpc>
                        <a:spcAft>
                          <a:spcPts val="800"/>
                        </a:spcAft>
                      </a:pPr>
                      <a:r>
                        <a:rPr lang="en-US" sz="1400">
                          <a:solidFill>
                            <a:schemeClr val="tx1">
                              <a:lumMod val="65000"/>
                              <a:lumOff val="35000"/>
                            </a:schemeClr>
                          </a:solidFill>
                          <a:effectLst/>
                        </a:rPr>
                        <a:t>10</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Marie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22/09/23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Trainee doctor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Louvain-La-Neuve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1754456060"/>
                  </a:ext>
                </a:extLst>
              </a:tr>
              <a:tr h="743422">
                <a:tc>
                  <a:txBody>
                    <a:bodyPr/>
                    <a:lstStyle/>
                    <a:p>
                      <a:pPr algn="ctr">
                        <a:lnSpc>
                          <a:spcPct val="150000"/>
                        </a:lnSpc>
                        <a:spcAft>
                          <a:spcPts val="800"/>
                        </a:spcAft>
                      </a:pPr>
                      <a:r>
                        <a:rPr lang="en-US" sz="1400">
                          <a:solidFill>
                            <a:schemeClr val="tx1">
                              <a:lumMod val="65000"/>
                              <a:lumOff val="35000"/>
                            </a:schemeClr>
                          </a:solidFill>
                          <a:effectLst/>
                        </a:rPr>
                        <a:t>11</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endParaRPr>
                    </a:p>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Emilie</a:t>
                      </a:r>
                      <a:endParaRPr lang="fr-BE" sz="1400">
                        <a:solidFill>
                          <a:schemeClr val="tx1">
                            <a:lumMod val="65000"/>
                            <a:lumOff val="35000"/>
                          </a:schemeClr>
                        </a:solidFill>
                        <a:effectLst/>
                      </a:endParaRPr>
                    </a:p>
                    <a:p>
                      <a:pPr algn="ctr">
                        <a:lnSpc>
                          <a:spcPct val="150000"/>
                        </a:lnSpc>
                        <a:spcAft>
                          <a:spcPts val="800"/>
                        </a:spcAft>
                      </a:pPr>
                      <a:r>
                        <a:rPr lang="en-US" sz="1400">
                          <a:solidFill>
                            <a:schemeClr val="tx1">
                              <a:lumMod val="65000"/>
                              <a:lumOff val="35000"/>
                            </a:schemeClr>
                          </a:solidFill>
                          <a:effectLst/>
                        </a:rPr>
                        <a:t>Théa</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09/10/23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dirty="0">
                          <a:solidFill>
                            <a:schemeClr val="tx1">
                              <a:lumMod val="65000"/>
                              <a:lumOff val="35000"/>
                            </a:schemeClr>
                          </a:solidFill>
                          <a:effectLst/>
                        </a:rPr>
                        <a:t>Sexologist / Family planning</a:t>
                      </a:r>
                      <a:endParaRPr lang="fr-BE" sz="1400" dirty="0">
                        <a:solidFill>
                          <a:schemeClr val="tx1">
                            <a:lumMod val="65000"/>
                            <a:lumOff val="35000"/>
                          </a:schemeClr>
                        </a:solidFill>
                        <a:effectLst/>
                      </a:endParaRPr>
                    </a:p>
                    <a:p>
                      <a:pPr algn="ctr">
                        <a:lnSpc>
                          <a:spcPct val="150000"/>
                        </a:lnSpc>
                        <a:spcAft>
                          <a:spcPts val="800"/>
                        </a:spcAft>
                      </a:pPr>
                      <a:r>
                        <a:rPr lang="en-US" sz="1400" dirty="0">
                          <a:solidFill>
                            <a:schemeClr val="tx1">
                              <a:lumMod val="65000"/>
                              <a:lumOff val="35000"/>
                            </a:schemeClr>
                          </a:solidFill>
                          <a:effectLst/>
                        </a:rPr>
                        <a:t>Gynecologist / Family planning</a:t>
                      </a:r>
                      <a:endParaRPr lang="fr-BE"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dirty="0">
                          <a:solidFill>
                            <a:schemeClr val="tx1">
                              <a:lumMod val="65000"/>
                              <a:lumOff val="35000"/>
                            </a:schemeClr>
                          </a:solidFill>
                          <a:effectLst/>
                        </a:rPr>
                        <a:t>Liège</a:t>
                      </a:r>
                      <a:endParaRPr lang="fr-BE"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1565287351"/>
                  </a:ext>
                </a:extLst>
              </a:tr>
              <a:tr h="321983">
                <a:tc>
                  <a:txBody>
                    <a:bodyPr/>
                    <a:lstStyle/>
                    <a:p>
                      <a:pPr algn="ctr">
                        <a:lnSpc>
                          <a:spcPct val="150000"/>
                        </a:lnSpc>
                        <a:spcAft>
                          <a:spcPts val="800"/>
                        </a:spcAft>
                      </a:pPr>
                      <a:r>
                        <a:rPr lang="en-US" sz="1400">
                          <a:solidFill>
                            <a:schemeClr val="tx1">
                              <a:lumMod val="65000"/>
                              <a:lumOff val="35000"/>
                            </a:schemeClr>
                          </a:solidFill>
                          <a:effectLst/>
                        </a:rPr>
                        <a:t>12</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Pauline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11/10/23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Perineal physiotherapist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Brussels</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1239049055"/>
                  </a:ext>
                </a:extLst>
              </a:tr>
              <a:tr h="321983">
                <a:tc>
                  <a:txBody>
                    <a:bodyPr/>
                    <a:lstStyle/>
                    <a:p>
                      <a:pPr algn="ctr">
                        <a:lnSpc>
                          <a:spcPct val="150000"/>
                        </a:lnSpc>
                        <a:spcAft>
                          <a:spcPts val="800"/>
                        </a:spcAft>
                      </a:pPr>
                      <a:r>
                        <a:rPr lang="en-US" sz="1400">
                          <a:solidFill>
                            <a:schemeClr val="tx1">
                              <a:lumMod val="65000"/>
                              <a:lumOff val="35000"/>
                            </a:schemeClr>
                          </a:solidFill>
                          <a:effectLst/>
                        </a:rPr>
                        <a:t>13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Nathalie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26/10/23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Perineal physiotherapist / private medical office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Liège</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3602024295"/>
                  </a:ext>
                </a:extLst>
              </a:tr>
              <a:tr h="321983">
                <a:tc>
                  <a:txBody>
                    <a:bodyPr/>
                    <a:lstStyle/>
                    <a:p>
                      <a:pPr algn="ctr">
                        <a:lnSpc>
                          <a:spcPct val="150000"/>
                        </a:lnSpc>
                        <a:spcAft>
                          <a:spcPts val="800"/>
                        </a:spcAft>
                      </a:pPr>
                      <a:r>
                        <a:rPr lang="en-US" sz="1400">
                          <a:solidFill>
                            <a:schemeClr val="tx1">
                              <a:lumMod val="65000"/>
                              <a:lumOff val="35000"/>
                            </a:schemeClr>
                          </a:solidFill>
                          <a:effectLst/>
                        </a:rPr>
                        <a:t>14</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F</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Barbara</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11/12/23</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a:solidFill>
                            <a:schemeClr val="tx1">
                              <a:lumMod val="65000"/>
                              <a:lumOff val="35000"/>
                            </a:schemeClr>
                          </a:solidFill>
                          <a:effectLst/>
                        </a:rPr>
                        <a:t>Perineal physiotherapist / Hospital</a:t>
                      </a:r>
                      <a:endParaRPr lang="fr-BE" sz="140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tc>
                  <a:txBody>
                    <a:bodyPr/>
                    <a:lstStyle/>
                    <a:p>
                      <a:pPr algn="ctr">
                        <a:lnSpc>
                          <a:spcPct val="150000"/>
                        </a:lnSpc>
                        <a:spcAft>
                          <a:spcPts val="800"/>
                        </a:spcAft>
                      </a:pPr>
                      <a:r>
                        <a:rPr lang="en-US" sz="1400" dirty="0">
                          <a:solidFill>
                            <a:schemeClr val="tx1">
                              <a:lumMod val="65000"/>
                              <a:lumOff val="35000"/>
                            </a:schemeClr>
                          </a:solidFill>
                          <a:effectLst/>
                        </a:rPr>
                        <a:t>Brussels</a:t>
                      </a:r>
                      <a:endParaRPr lang="fr-BE" sz="14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3281" marR="4328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C0B2">
                        <a:alpha val="50196"/>
                      </a:srgbClr>
                    </a:solidFill>
                  </a:tcPr>
                </a:tc>
                <a:extLst>
                  <a:ext uri="{0D108BD9-81ED-4DB2-BD59-A6C34878D82A}">
                    <a16:rowId xmlns:a16="http://schemas.microsoft.com/office/drawing/2014/main" val="1823187776"/>
                  </a:ext>
                </a:extLst>
              </a:tr>
            </a:tbl>
          </a:graphicData>
        </a:graphic>
      </p:graphicFrame>
    </p:spTree>
    <p:extLst>
      <p:ext uri="{BB962C8B-B14F-4D97-AF65-F5344CB8AC3E}">
        <p14:creationId xmlns:p14="http://schemas.microsoft.com/office/powerpoint/2010/main" val="1426218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E3092D-4105-4026-9B66-A0011E0CA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6C5029F-86C7-E90F-3B59-448ADEC4F74E}"/>
              </a:ext>
            </a:extLst>
          </p:cNvPr>
          <p:cNvSpPr>
            <a:spLocks noGrp="1"/>
          </p:cNvSpPr>
          <p:nvPr>
            <p:ph type="title"/>
          </p:nvPr>
        </p:nvSpPr>
        <p:spPr>
          <a:xfrm>
            <a:off x="871442" y="685800"/>
            <a:ext cx="5038916" cy="1474666"/>
          </a:xfrm>
        </p:spPr>
        <p:txBody>
          <a:bodyPr anchor="b">
            <a:normAutofit/>
          </a:bodyPr>
          <a:lstStyle/>
          <a:p>
            <a:pPr algn="ctr"/>
            <a:r>
              <a:rPr lang="fr-FR" sz="4800" u="sng" dirty="0">
                <a:solidFill>
                  <a:schemeClr val="tx1">
                    <a:lumMod val="65000"/>
                    <a:lumOff val="35000"/>
                  </a:schemeClr>
                </a:solidFill>
              </a:rPr>
              <a:t>The follow-up of </a:t>
            </a:r>
            <a:r>
              <a:rPr lang="fr-FR" sz="4800" u="sng" dirty="0" err="1">
                <a:solidFill>
                  <a:schemeClr val="tx1">
                    <a:lumMod val="65000"/>
                    <a:lumOff val="35000"/>
                  </a:schemeClr>
                </a:solidFill>
              </a:rPr>
              <a:t>female</a:t>
            </a:r>
            <a:r>
              <a:rPr lang="fr-FR" sz="4800" u="sng" dirty="0">
                <a:solidFill>
                  <a:schemeClr val="tx1">
                    <a:lumMod val="65000"/>
                    <a:lumOff val="35000"/>
                  </a:schemeClr>
                </a:solidFill>
              </a:rPr>
              <a:t> </a:t>
            </a:r>
            <a:r>
              <a:rPr lang="fr-FR" sz="4800" u="sng" dirty="0" err="1">
                <a:solidFill>
                  <a:schemeClr val="tx1">
                    <a:lumMod val="65000"/>
                    <a:lumOff val="35000"/>
                  </a:schemeClr>
                </a:solidFill>
              </a:rPr>
              <a:t>sexual</a:t>
            </a:r>
            <a:r>
              <a:rPr lang="fr-FR" sz="4800" u="sng" dirty="0">
                <a:solidFill>
                  <a:schemeClr val="tx1">
                    <a:lumMod val="65000"/>
                    <a:lumOff val="35000"/>
                  </a:schemeClr>
                </a:solidFill>
              </a:rPr>
              <a:t> pain</a:t>
            </a:r>
          </a:p>
        </p:txBody>
      </p:sp>
      <p:sp>
        <p:nvSpPr>
          <p:cNvPr id="12" name="Rectangle 11">
            <a:extLst>
              <a:ext uri="{FF2B5EF4-FFF2-40B4-BE49-F238E27FC236}">
                <a16:creationId xmlns:a16="http://schemas.microsoft.com/office/drawing/2014/main" id="{D9759409-BDF8-4BFD-9AF3-4B5C04C2A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0"/>
            <a:ext cx="54102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space réservé du contenu 2">
            <a:extLst>
              <a:ext uri="{FF2B5EF4-FFF2-40B4-BE49-F238E27FC236}">
                <a16:creationId xmlns:a16="http://schemas.microsoft.com/office/drawing/2014/main" id="{0F17BA0F-8A1C-0429-CC43-6784FE37EB3F}"/>
              </a:ext>
            </a:extLst>
          </p:cNvPr>
          <p:cNvSpPr txBox="1">
            <a:spLocks/>
          </p:cNvSpPr>
          <p:nvPr/>
        </p:nvSpPr>
        <p:spPr>
          <a:xfrm>
            <a:off x="7587048" y="670559"/>
            <a:ext cx="3765737" cy="206028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chemeClr val="tx1">
                  <a:lumMod val="65000"/>
                  <a:lumOff val="35000"/>
                </a:schemeClr>
              </a:solidFill>
            </a:endParaRPr>
          </a:p>
          <a:p>
            <a:r>
              <a:rPr lang="en-US" dirty="0">
                <a:solidFill>
                  <a:schemeClr val="tx1">
                    <a:lumMod val="65000"/>
                    <a:lumOff val="35000"/>
                  </a:schemeClr>
                </a:solidFill>
                <a:ea typeface="Calibri" panose="020F0502020204030204" pitchFamily="34" charset="0"/>
                <a:cs typeface="Times New Roman" panose="02020603050405020304" pitchFamily="18" charset="0"/>
              </a:rPr>
              <a:t>G</a:t>
            </a:r>
            <a:r>
              <a:rPr lang="en-US" dirty="0">
                <a:solidFill>
                  <a:schemeClr val="tx1">
                    <a:lumMod val="65000"/>
                    <a:lumOff val="35000"/>
                  </a:schemeClr>
                </a:solidFill>
                <a:effectLst/>
                <a:ea typeface="Calibri" panose="020F0502020204030204" pitchFamily="34" charset="0"/>
                <a:cs typeface="Times New Roman" panose="02020603050405020304" pitchFamily="18" charset="0"/>
              </a:rPr>
              <a:t>eneral practitioner </a:t>
            </a:r>
          </a:p>
          <a:p>
            <a:r>
              <a:rPr lang="en-US" dirty="0">
                <a:solidFill>
                  <a:schemeClr val="tx1">
                    <a:lumMod val="65000"/>
                    <a:lumOff val="35000"/>
                  </a:schemeClr>
                </a:solidFill>
                <a:cs typeface="Times New Roman" panose="02020603050405020304" pitchFamily="18" charset="0"/>
              </a:rPr>
              <a:t>Gynecologist</a:t>
            </a:r>
            <a:endParaRPr lang="fr-FR" dirty="0">
              <a:solidFill>
                <a:schemeClr val="tx1">
                  <a:lumMod val="65000"/>
                  <a:lumOff val="35000"/>
                </a:schemeClr>
              </a:solidFill>
            </a:endParaRPr>
          </a:p>
          <a:p>
            <a:pPr marL="0" indent="0">
              <a:buFont typeface="Arial" panose="020B0604020202020204" pitchFamily="34" charset="0"/>
              <a:buNone/>
            </a:pPr>
            <a:endParaRPr lang="fr-FR" sz="2000" dirty="0"/>
          </a:p>
          <a:p>
            <a:pPr marL="0" indent="0">
              <a:buFont typeface="Arial" panose="020B0604020202020204" pitchFamily="34" charset="0"/>
              <a:buNone/>
            </a:pPr>
            <a:endParaRPr lang="fr-FR" sz="2000" dirty="0"/>
          </a:p>
        </p:txBody>
      </p:sp>
      <p:graphicFrame>
        <p:nvGraphicFramePr>
          <p:cNvPr id="8" name="Tableau 7">
            <a:extLst>
              <a:ext uri="{FF2B5EF4-FFF2-40B4-BE49-F238E27FC236}">
                <a16:creationId xmlns:a16="http://schemas.microsoft.com/office/drawing/2014/main" id="{349545C4-9686-FE37-27F2-BE24931ADE4A}"/>
              </a:ext>
            </a:extLst>
          </p:cNvPr>
          <p:cNvGraphicFramePr>
            <a:graphicFrameLocks noGrp="1"/>
          </p:cNvGraphicFramePr>
          <p:nvPr>
            <p:extLst>
              <p:ext uri="{D42A27DB-BD31-4B8C-83A1-F6EECF244321}">
                <p14:modId xmlns:p14="http://schemas.microsoft.com/office/powerpoint/2010/main" val="2173953912"/>
              </p:ext>
            </p:extLst>
          </p:nvPr>
        </p:nvGraphicFramePr>
        <p:xfrm>
          <a:off x="784167" y="2846266"/>
          <a:ext cx="5414233" cy="3368041"/>
        </p:xfrm>
        <a:graphic>
          <a:graphicData uri="http://schemas.openxmlformats.org/drawingml/2006/table">
            <a:tbl>
              <a:tblPr firstRow="1" bandRow="1">
                <a:tableStyleId>{5C22544A-7EE6-4342-B048-85BDC9FD1C3A}</a:tableStyleId>
              </a:tblPr>
              <a:tblGrid>
                <a:gridCol w="5414233">
                  <a:extLst>
                    <a:ext uri="{9D8B030D-6E8A-4147-A177-3AD203B41FA5}">
                      <a16:colId xmlns:a16="http://schemas.microsoft.com/office/drawing/2014/main" val="3472729425"/>
                    </a:ext>
                  </a:extLst>
                </a:gridCol>
              </a:tblGrid>
              <a:tr h="3368041">
                <a:tc>
                  <a:txBody>
                    <a:bodyPr/>
                    <a:lstStyle/>
                    <a:p>
                      <a:pPr algn="just"/>
                      <a:r>
                        <a:rPr lang="en-US" sz="2400" b="0" kern="1200">
                          <a:solidFill>
                            <a:schemeClr val="tx1">
                              <a:lumMod val="65000"/>
                              <a:lumOff val="35000"/>
                            </a:schemeClr>
                          </a:solidFill>
                          <a:effectLst/>
                          <a:latin typeface="+mn-lt"/>
                          <a:ea typeface="+mn-ea"/>
                          <a:cs typeface="+mn-cs"/>
                        </a:rPr>
                        <a:t>“So, </a:t>
                      </a:r>
                      <a:r>
                        <a:rPr lang="en-US" sz="2400" b="0" kern="1200" dirty="0">
                          <a:solidFill>
                            <a:schemeClr val="tx1">
                              <a:lumMod val="65000"/>
                              <a:lumOff val="35000"/>
                            </a:schemeClr>
                          </a:solidFill>
                          <a:effectLst/>
                          <a:latin typeface="+mn-lt"/>
                          <a:ea typeface="+mn-ea"/>
                          <a:cs typeface="+mn-cs"/>
                        </a:rPr>
                        <a:t>patients don’t particularly talk about it. During the medical consultation, one may very well have difficulty inserting the speculum because the patients are very contracted. So there, we ourselves, as gynecologists, can talk about their sexual experience” (interview with Quentin, gynecologist).</a:t>
                      </a:r>
                      <a:endParaRPr lang="fr-BE" sz="2400" b="0" kern="1200" dirty="0">
                        <a:solidFill>
                          <a:schemeClr val="tx1">
                            <a:lumMod val="65000"/>
                            <a:lumOff val="35000"/>
                          </a:schemeClr>
                        </a:solidFill>
                        <a:effectLst/>
                        <a:latin typeface="+mn-lt"/>
                        <a:ea typeface="+mn-ea"/>
                        <a:cs typeface="+mn-cs"/>
                      </a:endParaRPr>
                    </a:p>
                    <a:p>
                      <a:endParaRPr lang="fr-FR"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9075943"/>
                  </a:ext>
                </a:extLst>
              </a:tr>
            </a:tbl>
          </a:graphicData>
        </a:graphic>
      </p:graphicFrame>
      <p:pic>
        <p:nvPicPr>
          <p:cNvPr id="6" name="Image 5" descr="Caducée de médecin en argent">
            <a:extLst>
              <a:ext uri="{FF2B5EF4-FFF2-40B4-BE49-F238E27FC236}">
                <a16:creationId xmlns:a16="http://schemas.microsoft.com/office/drawing/2014/main" id="{B2B21425-ABAF-2BF3-7085-8B72BE784E65}"/>
              </a:ext>
            </a:extLst>
          </p:cNvPr>
          <p:cNvPicPr>
            <a:picLocks noChangeAspect="1"/>
          </p:cNvPicPr>
          <p:nvPr/>
        </p:nvPicPr>
        <p:blipFill>
          <a:blip r:embed="rId2"/>
          <a:stretch>
            <a:fillRect/>
          </a:stretch>
        </p:blipFill>
        <p:spPr>
          <a:xfrm>
            <a:off x="7231797" y="3038207"/>
            <a:ext cx="4476237" cy="2984158"/>
          </a:xfrm>
          <a:prstGeom prst="rect">
            <a:avLst/>
          </a:prstGeom>
        </p:spPr>
      </p:pic>
    </p:spTree>
    <p:extLst>
      <p:ext uri="{BB962C8B-B14F-4D97-AF65-F5344CB8AC3E}">
        <p14:creationId xmlns:p14="http://schemas.microsoft.com/office/powerpoint/2010/main" val="416380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27FCFAB8-9E9C-414D-9FCB-CECED12D58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76C16827-9A48-4468-BE81-11EC18E0A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9E9CE4F0-9632-2877-1455-40DC88C0480C}"/>
              </a:ext>
            </a:extLst>
          </p:cNvPr>
          <p:cNvSpPr>
            <a:spLocks noGrp="1"/>
          </p:cNvSpPr>
          <p:nvPr>
            <p:ph type="title"/>
          </p:nvPr>
        </p:nvSpPr>
        <p:spPr>
          <a:xfrm>
            <a:off x="1014385" y="685798"/>
            <a:ext cx="4395815" cy="1715567"/>
          </a:xfrm>
        </p:spPr>
        <p:txBody>
          <a:bodyPr>
            <a:noAutofit/>
          </a:bodyPr>
          <a:lstStyle/>
          <a:p>
            <a:pPr algn="ctr"/>
            <a:r>
              <a:rPr lang="fr-FR" sz="4800" u="sng" dirty="0" err="1">
                <a:solidFill>
                  <a:srgbClr val="595959"/>
                </a:solidFill>
              </a:rPr>
              <a:t>Exercise</a:t>
            </a:r>
            <a:r>
              <a:rPr lang="fr-FR" sz="4800" u="sng" dirty="0">
                <a:solidFill>
                  <a:srgbClr val="595959"/>
                </a:solidFill>
              </a:rPr>
              <a:t> body </a:t>
            </a:r>
            <a:r>
              <a:rPr lang="fr-FR" sz="4800" b="1" u="sng" dirty="0">
                <a:solidFill>
                  <a:srgbClr val="595959"/>
                </a:solidFill>
              </a:rPr>
              <a:t>AND</a:t>
            </a:r>
            <a:r>
              <a:rPr lang="fr-FR" sz="4800" u="sng" dirty="0">
                <a:solidFill>
                  <a:srgbClr val="595959"/>
                </a:solidFill>
              </a:rPr>
              <a:t> </a:t>
            </a:r>
            <a:r>
              <a:rPr lang="fr-FR" sz="4800" u="sng" dirty="0" err="1">
                <a:solidFill>
                  <a:srgbClr val="595959"/>
                </a:solidFill>
              </a:rPr>
              <a:t>mind</a:t>
            </a:r>
            <a:endParaRPr lang="fr-FR" sz="4800" u="sng" dirty="0">
              <a:solidFill>
                <a:srgbClr val="595959"/>
              </a:solidFill>
            </a:endParaRPr>
          </a:p>
        </p:txBody>
      </p:sp>
      <p:sp>
        <p:nvSpPr>
          <p:cNvPr id="42" name="Rectangle 41">
            <a:extLst>
              <a:ext uri="{FF2B5EF4-FFF2-40B4-BE49-F238E27FC236}">
                <a16:creationId xmlns:a16="http://schemas.microsoft.com/office/drawing/2014/main" id="{899956BA-5C38-49F9-88D6-BD6C71E9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contenu 4">
            <a:extLst>
              <a:ext uri="{FF2B5EF4-FFF2-40B4-BE49-F238E27FC236}">
                <a16:creationId xmlns:a16="http://schemas.microsoft.com/office/drawing/2014/main" id="{F9B67E80-3063-6146-A638-23DC00B64D25}"/>
              </a:ext>
            </a:extLst>
          </p:cNvPr>
          <p:cNvSpPr>
            <a:spLocks noGrp="1"/>
          </p:cNvSpPr>
          <p:nvPr>
            <p:ph idx="1"/>
          </p:nvPr>
        </p:nvSpPr>
        <p:spPr>
          <a:xfrm>
            <a:off x="1300002" y="2192966"/>
            <a:ext cx="4110198" cy="4187633"/>
          </a:xfrm>
        </p:spPr>
        <p:txBody>
          <a:bodyPr anchor="ctr">
            <a:normAutofit/>
          </a:bodyPr>
          <a:lstStyle/>
          <a:p>
            <a:r>
              <a:rPr lang="en-US" dirty="0">
                <a:solidFill>
                  <a:schemeClr val="tx1">
                    <a:lumMod val="65000"/>
                    <a:lumOff val="35000"/>
                  </a:schemeClr>
                </a:solidFill>
                <a:latin typeface="Calibri" panose="020F0502020204030204" pitchFamily="34" charset="0"/>
                <a:ea typeface="Calibri" panose="020F0502020204030204" pitchFamily="34" charset="0"/>
              </a:rPr>
              <a:t>D</a:t>
            </a:r>
            <a:r>
              <a:rPr lang="en-US" dirty="0">
                <a:solidFill>
                  <a:schemeClr val="tx1">
                    <a:lumMod val="65000"/>
                    <a:lumOff val="35000"/>
                  </a:schemeClr>
                </a:solidFill>
                <a:effectLst/>
                <a:latin typeface="Calibri" panose="020F0502020204030204" pitchFamily="34" charset="0"/>
                <a:ea typeface="Calibri" panose="020F0502020204030204" pitchFamily="34" charset="0"/>
              </a:rPr>
              <a:t>ouble monitoring carried out simultaneously</a:t>
            </a:r>
            <a:r>
              <a:rPr lang="fr-BE" dirty="0">
                <a:solidFill>
                  <a:schemeClr val="tx1">
                    <a:lumMod val="65000"/>
                    <a:lumOff val="35000"/>
                  </a:schemeClr>
                </a:solidFill>
                <a:effectLst/>
              </a:rPr>
              <a:t> </a:t>
            </a:r>
          </a:p>
          <a:p>
            <a:endParaRPr lang="fr-BE" dirty="0">
              <a:solidFill>
                <a:schemeClr val="tx1">
                  <a:lumMod val="65000"/>
                  <a:lumOff val="35000"/>
                </a:schemeClr>
              </a:solidFill>
              <a:effectLst/>
            </a:endParaRPr>
          </a:p>
          <a:p>
            <a:r>
              <a:rPr lang="en-US" dirty="0">
                <a:solidFill>
                  <a:schemeClr val="tx1">
                    <a:lumMod val="65000"/>
                    <a:lumOff val="35000"/>
                  </a:schemeClr>
                </a:solidFill>
                <a:latin typeface="Calibri" panose="020F0502020204030204" pitchFamily="34" charset="0"/>
                <a:ea typeface="Calibri" panose="020F0502020204030204" pitchFamily="34" charset="0"/>
              </a:rPr>
              <a:t>P</a:t>
            </a:r>
            <a:r>
              <a:rPr lang="en-US" dirty="0">
                <a:solidFill>
                  <a:schemeClr val="tx1">
                    <a:lumMod val="65000"/>
                    <a:lumOff val="35000"/>
                  </a:schemeClr>
                </a:solidFill>
                <a:effectLst/>
                <a:latin typeface="Calibri" panose="020F0502020204030204" pitchFamily="34" charset="0"/>
                <a:ea typeface="Calibri" panose="020F0502020204030204" pitchFamily="34" charset="0"/>
              </a:rPr>
              <a:t>ractitioners in contact to discuss the patient and adjust – or not – the follow-up </a:t>
            </a:r>
            <a:endParaRPr lang="fr-FR" dirty="0">
              <a:solidFill>
                <a:schemeClr val="tx1">
                  <a:lumMod val="65000"/>
                  <a:lumOff val="35000"/>
                </a:schemeClr>
              </a:solidFill>
            </a:endParaRPr>
          </a:p>
        </p:txBody>
      </p:sp>
      <p:sp>
        <p:nvSpPr>
          <p:cNvPr id="2" name="ZoneTexte 1">
            <a:extLst>
              <a:ext uri="{FF2B5EF4-FFF2-40B4-BE49-F238E27FC236}">
                <a16:creationId xmlns:a16="http://schemas.microsoft.com/office/drawing/2014/main" id="{39A0A021-CB00-933D-519F-A93B8AC62C57}"/>
              </a:ext>
            </a:extLst>
          </p:cNvPr>
          <p:cNvSpPr txBox="1"/>
          <p:nvPr/>
        </p:nvSpPr>
        <p:spPr>
          <a:xfrm>
            <a:off x="6497963" y="1192131"/>
            <a:ext cx="4606273" cy="485549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“There is also very good collaboration between the physiotherapist and the psychologist-sexologist. And sometimes, it's the physiotherapists who say to the patient: "Won't you go see the psycho-sexologist?" </a:t>
            </a:r>
            <a:r>
              <a:rPr lang="fr-BE"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(interview </a:t>
            </a:r>
            <a:r>
              <a:rPr lang="fr-BE" sz="16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with</a:t>
            </a:r>
            <a:r>
              <a:rPr lang="fr-BE"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Cyrielle, </a:t>
            </a:r>
            <a:r>
              <a:rPr lang="fr-BE" sz="1600" dirty="0" err="1">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gynecologist</a:t>
            </a:r>
            <a:r>
              <a:rPr lang="fr-BE"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 </a:t>
            </a:r>
          </a:p>
          <a:p>
            <a:pPr marL="285750" indent="-285750">
              <a:lnSpc>
                <a:spcPct val="150000"/>
              </a:lnSpc>
              <a:buFont typeface="Arial" panose="020B0604020202020204" pitchFamily="34" charset="0"/>
              <a:buChar char="•"/>
            </a:pPr>
            <a:endParaRPr lang="fr-BE"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50000"/>
              </a:lnSpc>
              <a:buFont typeface="Arial" panose="020B0604020202020204" pitchFamily="34" charset="0"/>
              <a:buChar char="•"/>
            </a:pPr>
            <a:r>
              <a:rPr lang="en-US"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“I have a few contacts of perineal physiotherapists around me who also allow me to refer people to specialists who can work on massages and pain. So they will work more on the body, while I work more on the emotions” (interview with Marcel, psycho-sexologist).</a:t>
            </a:r>
            <a:endParaRPr lang="fr-BE" sz="16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2805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FD72CD5-0F26-BD7D-A74C-57D2D52FDCF1}"/>
            </a:ext>
          </a:extLst>
        </p:cNvPr>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A42A4E67-6E6D-265E-8FDD-F78BC54F2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16D4EE8-5CA6-99E2-C6C9-AE5BCC1F7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54102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re 3">
            <a:extLst>
              <a:ext uri="{FF2B5EF4-FFF2-40B4-BE49-F238E27FC236}">
                <a16:creationId xmlns:a16="http://schemas.microsoft.com/office/drawing/2014/main" id="{976713FC-7FB5-D569-96BB-3A4817B8DAE0}"/>
              </a:ext>
            </a:extLst>
          </p:cNvPr>
          <p:cNvSpPr>
            <a:spLocks noGrp="1"/>
          </p:cNvSpPr>
          <p:nvPr>
            <p:ph type="title"/>
          </p:nvPr>
        </p:nvSpPr>
        <p:spPr>
          <a:xfrm>
            <a:off x="1014385" y="685798"/>
            <a:ext cx="4395815" cy="1715567"/>
          </a:xfrm>
        </p:spPr>
        <p:txBody>
          <a:bodyPr>
            <a:noAutofit/>
          </a:bodyPr>
          <a:lstStyle/>
          <a:p>
            <a:pPr algn="ctr"/>
            <a:r>
              <a:rPr lang="fr-FR" sz="4800" u="sng" dirty="0" err="1">
                <a:solidFill>
                  <a:srgbClr val="595959"/>
                </a:solidFill>
              </a:rPr>
              <a:t>Exercise</a:t>
            </a:r>
            <a:r>
              <a:rPr lang="fr-FR" sz="4800" u="sng" dirty="0">
                <a:solidFill>
                  <a:srgbClr val="595959"/>
                </a:solidFill>
              </a:rPr>
              <a:t> body </a:t>
            </a:r>
            <a:r>
              <a:rPr lang="fr-FR" sz="4800" b="1" u="sng" dirty="0">
                <a:solidFill>
                  <a:srgbClr val="595959"/>
                </a:solidFill>
              </a:rPr>
              <a:t>OR</a:t>
            </a:r>
            <a:r>
              <a:rPr lang="fr-FR" sz="4800" u="sng" dirty="0">
                <a:solidFill>
                  <a:srgbClr val="595959"/>
                </a:solidFill>
              </a:rPr>
              <a:t> </a:t>
            </a:r>
            <a:r>
              <a:rPr lang="fr-FR" sz="4800" u="sng" dirty="0" err="1">
                <a:solidFill>
                  <a:srgbClr val="595959"/>
                </a:solidFill>
              </a:rPr>
              <a:t>mind</a:t>
            </a:r>
            <a:endParaRPr lang="fr-FR" sz="4800" u="sng" dirty="0">
              <a:solidFill>
                <a:srgbClr val="595959"/>
              </a:solidFill>
            </a:endParaRPr>
          </a:p>
        </p:txBody>
      </p:sp>
      <p:sp>
        <p:nvSpPr>
          <p:cNvPr id="42" name="Rectangle 41">
            <a:extLst>
              <a:ext uri="{FF2B5EF4-FFF2-40B4-BE49-F238E27FC236}">
                <a16:creationId xmlns:a16="http://schemas.microsoft.com/office/drawing/2014/main" id="{353B286B-38B4-5655-9AE4-CA251D57A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685799"/>
            <a:ext cx="5410200" cy="5486401"/>
          </a:xfrm>
          <a:prstGeom prst="rect">
            <a:avLst/>
          </a:prstGeom>
          <a:solidFill>
            <a:schemeClr val="accent2">
              <a:lumMod val="20000"/>
              <a:lumOff val="80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space réservé du contenu 4">
            <a:extLst>
              <a:ext uri="{FF2B5EF4-FFF2-40B4-BE49-F238E27FC236}">
                <a16:creationId xmlns:a16="http://schemas.microsoft.com/office/drawing/2014/main" id="{06F4C41D-1E46-C133-1F7A-4400077FDC7D}"/>
              </a:ext>
            </a:extLst>
          </p:cNvPr>
          <p:cNvSpPr>
            <a:spLocks noGrp="1"/>
          </p:cNvSpPr>
          <p:nvPr>
            <p:ph idx="1"/>
          </p:nvPr>
        </p:nvSpPr>
        <p:spPr>
          <a:xfrm>
            <a:off x="1300002" y="2192966"/>
            <a:ext cx="4110198" cy="4187633"/>
          </a:xfrm>
        </p:spPr>
        <p:txBody>
          <a:bodyPr anchor="ctr">
            <a:normAutofit/>
          </a:bodyPr>
          <a:lstStyle/>
          <a:p>
            <a:r>
              <a:rPr lang="en-US"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The monitoring should only be categorized in one way: psychological follow-up </a:t>
            </a:r>
            <a:r>
              <a:rPr lang="en-US" b="1" u="sng"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or</a:t>
            </a:r>
            <a:r>
              <a:rPr lang="en-US"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medical follow-up with a perineal physiotherapist</a:t>
            </a:r>
            <a:r>
              <a:rPr lang="fr-BE" dirty="0">
                <a:solidFill>
                  <a:schemeClr val="tx1">
                    <a:lumMod val="65000"/>
                    <a:lumOff val="35000"/>
                  </a:schemeClr>
                </a:solidFill>
                <a:effectLst/>
              </a:rPr>
              <a:t> </a:t>
            </a:r>
          </a:p>
          <a:p>
            <a:endParaRPr lang="fr-BE" dirty="0">
              <a:solidFill>
                <a:schemeClr val="tx1">
                  <a:lumMod val="65000"/>
                  <a:lumOff val="35000"/>
                </a:schemeClr>
              </a:solidFill>
              <a:effectLst/>
            </a:endParaRPr>
          </a:p>
          <a:p>
            <a:r>
              <a:rPr lang="en-US" dirty="0">
                <a:solidFill>
                  <a:schemeClr val="tx1">
                    <a:lumMod val="65000"/>
                    <a:lumOff val="35000"/>
                  </a:schemeClr>
                </a:solidFill>
                <a:latin typeface="Calibri" panose="020F0502020204030204" pitchFamily="34" charset="0"/>
                <a:ea typeface="Calibri" panose="020F0502020204030204" pitchFamily="34" charset="0"/>
              </a:rPr>
              <a:t>Mutually exclusive </a:t>
            </a:r>
            <a:endParaRPr lang="fr-FR" dirty="0">
              <a:solidFill>
                <a:schemeClr val="tx1">
                  <a:lumMod val="65000"/>
                  <a:lumOff val="35000"/>
                </a:schemeClr>
              </a:solidFill>
            </a:endParaRPr>
          </a:p>
        </p:txBody>
      </p:sp>
      <p:sp>
        <p:nvSpPr>
          <p:cNvPr id="2" name="ZoneTexte 1">
            <a:extLst>
              <a:ext uri="{FF2B5EF4-FFF2-40B4-BE49-F238E27FC236}">
                <a16:creationId xmlns:a16="http://schemas.microsoft.com/office/drawing/2014/main" id="{595CF0D3-49DE-ABBA-3F9E-A94248060F3F}"/>
              </a:ext>
            </a:extLst>
          </p:cNvPr>
          <p:cNvSpPr txBox="1"/>
          <p:nvPr/>
        </p:nvSpPr>
        <p:spPr>
          <a:xfrm>
            <a:off x="6571342" y="685798"/>
            <a:ext cx="4606273" cy="5681363"/>
          </a:xfrm>
          <a:prstGeom prst="rect">
            <a:avLst/>
          </a:prstGeom>
          <a:noFill/>
        </p:spPr>
        <p:txBody>
          <a:bodyPr wrap="square" rtlCol="0">
            <a:spAutoFit/>
          </a:bodyPr>
          <a:lstStyle/>
          <a:p>
            <a:pPr algn="just">
              <a:lnSpc>
                <a:spcPct val="150000"/>
              </a:lnSpc>
              <a:spcAft>
                <a:spcPts val="800"/>
              </a:spcAft>
            </a:pPr>
            <a:r>
              <a:rPr lang="en-US"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“Q: At the physio level, I cannot answer because I have no knowledge in this area.</a:t>
            </a:r>
            <a:endParaRPr lang="fr-BE" sz="15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C: So you are referring more to psychology or sexology?</a:t>
            </a:r>
            <a:endParaRPr lang="fr-BE" sz="15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Q: Yes, that’s my habit. Because I am convinced that in a large majority, there is </a:t>
            </a:r>
            <a:r>
              <a:rPr lang="en-US" sz="1500" b="1" u="sng"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only</a:t>
            </a:r>
            <a:r>
              <a:rPr lang="en-US"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 psychological cause behind it” (interview with Quentin, gynecologist).</a:t>
            </a:r>
          </a:p>
          <a:p>
            <a:pPr algn="just">
              <a:lnSpc>
                <a:spcPct val="150000"/>
              </a:lnSpc>
              <a:spcAft>
                <a:spcPts val="800"/>
              </a:spcAft>
            </a:pPr>
            <a:endParaRPr lang="fr-BE"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US"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“For the 2nd step, it is the orientation either towards a physiotherapist or towards a psychologist, </a:t>
            </a:r>
            <a:r>
              <a:rPr lang="en-US" sz="1500" b="1" u="sng"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which probably also depends on the orientation that the gynecologist has himself</a:t>
            </a:r>
            <a:r>
              <a:rPr lang="en-US"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or who he knows or with whom he has already worked . In my opinion, this is what is at stake” (interviewed with Fabrice, psychologist).</a:t>
            </a:r>
            <a:endParaRPr lang="fr-BE" sz="15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endParaRPr lang="fr-BE" sz="16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02003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1A1FA41-E1D1-43CF-8B3B-5E61408908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FCC2D84B-6969-4F00-BEBA-81C2EBCD3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5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id="{B0D282BE-4461-4794-89A5-394723CDF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3354572" cy="4114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52D1FF5D-B91E-C496-0210-81317AC5CDFE}"/>
              </a:ext>
            </a:extLst>
          </p:cNvPr>
          <p:cNvSpPr>
            <a:spLocks noGrp="1"/>
          </p:cNvSpPr>
          <p:nvPr>
            <p:ph type="title"/>
          </p:nvPr>
        </p:nvSpPr>
        <p:spPr>
          <a:xfrm>
            <a:off x="1371598" y="1371600"/>
            <a:ext cx="3354572" cy="2057399"/>
          </a:xfrm>
        </p:spPr>
        <p:txBody>
          <a:bodyPr>
            <a:normAutofit/>
          </a:bodyPr>
          <a:lstStyle/>
          <a:p>
            <a:pPr algn="ctr"/>
            <a:r>
              <a:rPr lang="fr-FR" sz="3600" u="sng" dirty="0">
                <a:solidFill>
                  <a:srgbClr val="595959"/>
                </a:solidFill>
              </a:rPr>
              <a:t>The question of the (</a:t>
            </a:r>
            <a:r>
              <a:rPr lang="fr-FR" sz="3600" u="sng" dirty="0" err="1">
                <a:solidFill>
                  <a:srgbClr val="595959"/>
                </a:solidFill>
              </a:rPr>
              <a:t>academic</a:t>
            </a:r>
            <a:r>
              <a:rPr lang="fr-FR" sz="3600" u="sng" dirty="0">
                <a:solidFill>
                  <a:srgbClr val="595959"/>
                </a:solidFill>
              </a:rPr>
              <a:t>) training</a:t>
            </a:r>
            <a:endParaRPr lang="fr-FR" sz="3600" u="sng" dirty="0">
              <a:solidFill>
                <a:schemeClr val="tx1">
                  <a:lumMod val="65000"/>
                  <a:lumOff val="35000"/>
                </a:schemeClr>
              </a:solidFill>
            </a:endParaRPr>
          </a:p>
        </p:txBody>
      </p:sp>
      <p:sp>
        <p:nvSpPr>
          <p:cNvPr id="4" name="ZoneTexte 3">
            <a:extLst>
              <a:ext uri="{FF2B5EF4-FFF2-40B4-BE49-F238E27FC236}">
                <a16:creationId xmlns:a16="http://schemas.microsoft.com/office/drawing/2014/main" id="{BE4648EE-19A7-B254-2387-64407FC2A29A}"/>
              </a:ext>
            </a:extLst>
          </p:cNvPr>
          <p:cNvSpPr txBox="1"/>
          <p:nvPr/>
        </p:nvSpPr>
        <p:spPr>
          <a:xfrm>
            <a:off x="1371598" y="3340608"/>
            <a:ext cx="3354572" cy="2308324"/>
          </a:xfrm>
          <a:prstGeom prst="rect">
            <a:avLst/>
          </a:prstGeom>
          <a:noFill/>
        </p:spPr>
        <p:txBody>
          <a:bodyPr wrap="square" rtlCol="0">
            <a:spAutoFit/>
          </a:bodyPr>
          <a:lstStyle/>
          <a:p>
            <a:pPr marL="285750" indent="-285750">
              <a:buFont typeface="Wingdings" pitchFamily="2" charset="2"/>
              <a:buChar char="Ø"/>
            </a:pPr>
            <a:r>
              <a:rPr lang="en-US" sz="18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L</a:t>
            </a:r>
            <a:r>
              <a:rPr lang="en-US"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ack of importance given to these questions during the </a:t>
            </a:r>
            <a:r>
              <a:rPr lang="en-US" sz="18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univertify</a:t>
            </a:r>
            <a:r>
              <a:rPr lang="en-US"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training of health </a:t>
            </a:r>
            <a:r>
              <a:rPr lang="en-US" sz="1800" dirty="0" err="1">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profesionnels</a:t>
            </a:r>
            <a:r>
              <a:rPr lang="en-US"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 as well as the irregular learning that professionals do during their careers </a:t>
            </a:r>
            <a:endParaRPr lang="fr-FR" sz="1800" dirty="0">
              <a:solidFill>
                <a:schemeClr val="tx1">
                  <a:lumMod val="65000"/>
                  <a:lumOff val="35000"/>
                </a:schemeClr>
              </a:solidFill>
            </a:endParaRPr>
          </a:p>
          <a:p>
            <a:endParaRPr lang="fr-FR" dirty="0"/>
          </a:p>
        </p:txBody>
      </p:sp>
      <p:sp>
        <p:nvSpPr>
          <p:cNvPr id="7" name="Espace réservé du contenu 6">
            <a:extLst>
              <a:ext uri="{FF2B5EF4-FFF2-40B4-BE49-F238E27FC236}">
                <a16:creationId xmlns:a16="http://schemas.microsoft.com/office/drawing/2014/main" id="{6E3E483B-5F0A-C1AA-4E9B-3BC1709D1AED}"/>
              </a:ext>
            </a:extLst>
          </p:cNvPr>
          <p:cNvSpPr>
            <a:spLocks noGrp="1"/>
          </p:cNvSpPr>
          <p:nvPr>
            <p:ph idx="1"/>
          </p:nvPr>
        </p:nvSpPr>
        <p:spPr>
          <a:xfrm>
            <a:off x="6184900" y="1071372"/>
            <a:ext cx="5466588" cy="5067491"/>
          </a:xfrm>
        </p:spPr>
        <p:txBody>
          <a:bodyPr>
            <a:normAutofit fontScale="92500" lnSpcReduction="20000"/>
          </a:bodyPr>
          <a:lstStyle/>
          <a:p>
            <a:pPr marL="449580" indent="0" algn="just">
              <a:lnSpc>
                <a:spcPct val="150000"/>
              </a:lnSpc>
              <a:spcBef>
                <a:spcPts val="1200"/>
              </a:spcBef>
              <a:spcAft>
                <a:spcPts val="800"/>
              </a:spcAft>
              <a:buNone/>
            </a:pPr>
            <a:r>
              <a:rPr lang="en-US" sz="18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t>
            </a:r>
            <a:r>
              <a:rPr lang="en-US" sz="18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C : Were you given lessons on dyspareunia during your studies?</a:t>
            </a:r>
          </a:p>
          <a:p>
            <a:pPr marL="449580" indent="0" algn="just">
              <a:lnSpc>
                <a:spcPct val="150000"/>
              </a:lnSpc>
              <a:spcBef>
                <a:spcPts val="1200"/>
              </a:spcBef>
              <a:spcAft>
                <a:spcPts val="800"/>
              </a:spcAft>
              <a:buNone/>
            </a:pPr>
            <a:endParaRPr lang="en-US" sz="18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marL="449580" indent="0" algn="just">
              <a:lnSpc>
                <a:spcPct val="150000"/>
              </a:lnSpc>
              <a:spcBef>
                <a:spcPts val="1200"/>
              </a:spcBef>
              <a:spcAft>
                <a:spcPts val="800"/>
              </a:spcAft>
              <a:buNone/>
            </a:pPr>
            <a:r>
              <a:rPr lang="en-US" sz="18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Q : No! Maybe a little on one page, but that's it. We learn that on the ground, then we realize that it exists. And then we find out a little, we talk with a psychologist or a sexologist and then we learn a little like that […]. Even in conferences, we don't talk much about dyspareunia, it remains discreet. I therefore think that the habits of the care pathway are more linked to learning by trial and error than to real teaching or a real care pathway.” (interview with Quentin, gynecologist).</a:t>
            </a:r>
            <a:endParaRPr lang="fr-BE" sz="18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000591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TotalTime>
  <Words>1234</Words>
  <Application>Microsoft Macintosh PowerPoint</Application>
  <PresentationFormat>Grand écran</PresentationFormat>
  <Paragraphs>170</Paragraphs>
  <Slides>13</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vt:i4>
      </vt:variant>
    </vt:vector>
  </HeadingPairs>
  <TitlesOfParts>
    <vt:vector size="19" baseType="lpstr">
      <vt:lpstr>Arial</vt:lpstr>
      <vt:lpstr>Calibri</vt:lpstr>
      <vt:lpstr>Calibri Light</vt:lpstr>
      <vt:lpstr>Times New Roman</vt:lpstr>
      <vt:lpstr>Wingdings</vt:lpstr>
      <vt:lpstr>Thème Office</vt:lpstr>
      <vt:lpstr>The medicalization of female sexual pain in French-speaking Belgium</vt:lpstr>
      <vt:lpstr>Introduction</vt:lpstr>
      <vt:lpstr>Purpose of this communication</vt:lpstr>
      <vt:lpstr>The methodology</vt:lpstr>
      <vt:lpstr>Présentation PowerPoint</vt:lpstr>
      <vt:lpstr>The follow-up of female sexual pain</vt:lpstr>
      <vt:lpstr>Exercise body AND mind</vt:lpstr>
      <vt:lpstr>Exercise body OR mind</vt:lpstr>
      <vt:lpstr>The question of the (academic) training</vt:lpstr>
      <vt:lpstr>Présentation PowerPoint</vt:lpstr>
      <vt:lpstr>Conclusion</vt:lpstr>
      <vt:lpstr>Thank you for your attention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On apprend ça sur le terrain, puis on s'aperçoit que ça existe »,  le suivi des douleurs sexuelles féminines par les professionnel.le.s de santé  (région liégeoise, Belgique)</dc:title>
  <dc:creator>Jamar Charline</dc:creator>
  <cp:lastModifiedBy>Jamar Charline</cp:lastModifiedBy>
  <cp:revision>12</cp:revision>
  <dcterms:created xsi:type="dcterms:W3CDTF">2023-06-22T11:06:46Z</dcterms:created>
  <dcterms:modified xsi:type="dcterms:W3CDTF">2024-02-01T19:34:36Z</dcterms:modified>
</cp:coreProperties>
</file>