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1824" r:id="rId2"/>
    <p:sldId id="276" r:id="rId3"/>
    <p:sldId id="1817" r:id="rId4"/>
    <p:sldId id="1818" r:id="rId5"/>
    <p:sldId id="1820" r:id="rId6"/>
    <p:sldId id="257" r:id="rId7"/>
    <p:sldId id="1750" r:id="rId8"/>
    <p:sldId id="1751" r:id="rId9"/>
    <p:sldId id="1821" r:id="rId10"/>
    <p:sldId id="1822" r:id="rId11"/>
    <p:sldId id="1825" r:id="rId12"/>
    <p:sldId id="1808" r:id="rId13"/>
    <p:sldId id="1797" r:id="rId14"/>
    <p:sldId id="1799" r:id="rId15"/>
    <p:sldId id="1800" r:id="rId16"/>
    <p:sldId id="1790" r:id="rId17"/>
    <p:sldId id="1823" r:id="rId18"/>
    <p:sldId id="1802" r:id="rId19"/>
    <p:sldId id="267" r:id="rId20"/>
    <p:sldId id="264" r:id="rId21"/>
    <p:sldId id="1816" r:id="rId22"/>
    <p:sldId id="1809" r:id="rId23"/>
    <p:sldId id="268" r:id="rId24"/>
    <p:sldId id="1813" r:id="rId25"/>
    <p:sldId id="261" r:id="rId26"/>
    <p:sldId id="1798" r:id="rId27"/>
    <p:sldId id="1740" r:id="rId28"/>
    <p:sldId id="277" r:id="rId29"/>
    <p:sldId id="271" r:id="rId30"/>
    <p:sldId id="1814" r:id="rId31"/>
    <p:sldId id="1763" r:id="rId32"/>
    <p:sldId id="1774" r:id="rId33"/>
    <p:sldId id="1680" r:id="rId34"/>
    <p:sldId id="1805" r:id="rId35"/>
    <p:sldId id="1803" r:id="rId36"/>
    <p:sldId id="1747" r:id="rId37"/>
    <p:sldId id="1653" r:id="rId38"/>
    <p:sldId id="1655" r:id="rId39"/>
    <p:sldId id="1741" r:id="rId40"/>
    <p:sldId id="1743" r:id="rId41"/>
  </p:sldIdLst>
  <p:sldSz cx="6858000" cy="51435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 userDrawn="1">
          <p15:clr>
            <a:srgbClr val="A4A3A4"/>
          </p15:clr>
        </p15:guide>
        <p15:guide id="2" orient="horz" pos="1620" userDrawn="1">
          <p15:clr>
            <a:srgbClr val="A4A3A4"/>
          </p15:clr>
        </p15:guide>
        <p15:guide id="3" pos="214" userDrawn="1">
          <p15:clr>
            <a:srgbClr val="A4A3A4"/>
          </p15:clr>
        </p15:guide>
        <p15:guide id="4" pos="411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2637B6-1BDB-264E-B31A-6029AD7A57CD}" name="Fort Larry" initials="FL" userId="Fort Larry"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F36"/>
    <a:srgbClr val="00707F"/>
    <a:srgbClr val="5FA4B0"/>
    <a:srgbClr val="C6C0B4"/>
    <a:srgbClr val="801880"/>
    <a:srgbClr val="948F88"/>
    <a:srgbClr val="FF2F92"/>
    <a:srgbClr val="FFFC00"/>
    <a:srgbClr val="F36721"/>
    <a:srgbClr val="E7E7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628" autoAdjust="0"/>
    <p:restoredTop sz="96327" autoAdjust="0"/>
  </p:normalViewPr>
  <p:slideViewPr>
    <p:cSldViewPr snapToGrid="0" snapToObjects="1">
      <p:cViewPr>
        <p:scale>
          <a:sx n="125" d="100"/>
          <a:sy n="125" d="100"/>
        </p:scale>
        <p:origin x="368" y="808"/>
      </p:cViewPr>
      <p:guideLst>
        <p:guide orient="horz" pos="259"/>
        <p:guide orient="horz" pos="1620"/>
        <p:guide pos="214"/>
        <p:guide pos="4113"/>
      </p:guideLst>
    </p:cSldViewPr>
  </p:slideViewPr>
  <p:notesTextViewPr>
    <p:cViewPr>
      <p:scale>
        <a:sx n="90" d="100"/>
        <a:sy n="90" d="100"/>
      </p:scale>
      <p:origin x="0" y="0"/>
    </p:cViewPr>
  </p:notesTextViewPr>
  <p:sorterViewPr>
    <p:cViewPr>
      <p:scale>
        <a:sx n="1" d="1"/>
        <a:sy n="1" d="1"/>
      </p:scale>
      <p:origin x="0" y="0"/>
    </p:cViewPr>
  </p:sorterViewPr>
  <p:notesViewPr>
    <p:cSldViewPr snapToGrid="0" snapToObjects="1">
      <p:cViewPr varScale="1">
        <p:scale>
          <a:sx n="103" d="100"/>
          <a:sy n="103" d="100"/>
        </p:scale>
        <p:origin x="-38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B4BC5-54A9-B342-B413-EEDC3F350262}" type="doc">
      <dgm:prSet loTypeId="urn:microsoft.com/office/officeart/2005/8/layout/vList3" loCatId="" qsTypeId="urn:microsoft.com/office/officeart/2005/8/quickstyle/simple2" qsCatId="simple" csTypeId="urn:microsoft.com/office/officeart/2005/8/colors/accent1_2" csCatId="accent1" phldr="1"/>
      <dgm:spPr/>
      <dgm:t>
        <a:bodyPr/>
        <a:lstStyle/>
        <a:p>
          <a:endParaRPr lang="en-GB"/>
        </a:p>
      </dgm:t>
    </dgm:pt>
    <dgm:pt modelId="{C7544D5C-378C-9343-9AC0-AC916977A7C5}">
      <dgm:prSet phldrT="[Text]" custT="1"/>
      <dgm:spPr/>
      <dgm:t>
        <a:bodyPr/>
        <a:lstStyle/>
        <a:p>
          <a:r>
            <a:rPr lang="en-GB" sz="2400" dirty="0"/>
            <a:t>Animals</a:t>
          </a:r>
          <a:endParaRPr lang="en-GB" sz="1800" dirty="0"/>
        </a:p>
      </dgm:t>
    </dgm:pt>
    <dgm:pt modelId="{74DA4604-EFD3-474F-BDAE-860CF4C1B924}" type="parTrans" cxnId="{68D69855-F376-3348-AA45-BBD6090539DD}">
      <dgm:prSet/>
      <dgm:spPr/>
      <dgm:t>
        <a:bodyPr/>
        <a:lstStyle/>
        <a:p>
          <a:endParaRPr lang="en-GB"/>
        </a:p>
      </dgm:t>
    </dgm:pt>
    <dgm:pt modelId="{100BFEBE-83EA-BF45-B848-B750C47B1EB9}" type="sibTrans" cxnId="{68D69855-F376-3348-AA45-BBD6090539DD}">
      <dgm:prSet/>
      <dgm:spPr/>
      <dgm:t>
        <a:bodyPr/>
        <a:lstStyle/>
        <a:p>
          <a:endParaRPr lang="en-GB"/>
        </a:p>
      </dgm:t>
    </dgm:pt>
    <dgm:pt modelId="{8AB4D0D8-30E6-0242-8AD0-A2F401575918}">
      <dgm:prSet phldrT="[Text]" custT="1"/>
      <dgm:spPr/>
      <dgm:t>
        <a:bodyPr/>
        <a:lstStyle/>
        <a:p>
          <a:r>
            <a:rPr lang="en-GB" sz="2000" dirty="0"/>
            <a:t>Psychotherapy</a:t>
          </a:r>
        </a:p>
      </dgm:t>
    </dgm:pt>
    <dgm:pt modelId="{90E84BF4-B9DE-4948-A2F4-06C9471E70E5}" type="parTrans" cxnId="{7DFF043D-F96C-9F46-9CA6-1F02105D4601}">
      <dgm:prSet/>
      <dgm:spPr/>
      <dgm:t>
        <a:bodyPr/>
        <a:lstStyle/>
        <a:p>
          <a:endParaRPr lang="en-GB"/>
        </a:p>
      </dgm:t>
    </dgm:pt>
    <dgm:pt modelId="{C0C20A43-BA12-0B4B-AD7A-B5C71D79F560}" type="sibTrans" cxnId="{7DFF043D-F96C-9F46-9CA6-1F02105D4601}">
      <dgm:prSet/>
      <dgm:spPr/>
      <dgm:t>
        <a:bodyPr/>
        <a:lstStyle/>
        <a:p>
          <a:endParaRPr lang="en-GB"/>
        </a:p>
      </dgm:t>
    </dgm:pt>
    <dgm:pt modelId="{4ECF6508-62E5-CB44-9DD8-A422A2BFCA3E}">
      <dgm:prSet phldrT="[Text]" custT="1"/>
      <dgm:spPr/>
      <dgm:t>
        <a:bodyPr/>
        <a:lstStyle/>
        <a:p>
          <a:r>
            <a:rPr lang="en-GB" sz="2400" dirty="0" err="1"/>
            <a:t>NeuroEthics</a:t>
          </a:r>
          <a:endParaRPr lang="en-GB" sz="1600" dirty="0"/>
        </a:p>
      </dgm:t>
    </dgm:pt>
    <dgm:pt modelId="{86E19392-3E0B-AD49-B1CB-ACBF4F05AB04}" type="sibTrans" cxnId="{14749067-ABC9-1B46-AE1C-7D1FBD38F060}">
      <dgm:prSet/>
      <dgm:spPr/>
      <dgm:t>
        <a:bodyPr/>
        <a:lstStyle/>
        <a:p>
          <a:endParaRPr lang="en-GB"/>
        </a:p>
      </dgm:t>
    </dgm:pt>
    <dgm:pt modelId="{3754D845-2642-6040-B9B7-FCBC33D4E343}" type="parTrans" cxnId="{14749067-ABC9-1B46-AE1C-7D1FBD38F060}">
      <dgm:prSet/>
      <dgm:spPr/>
      <dgm:t>
        <a:bodyPr/>
        <a:lstStyle/>
        <a:p>
          <a:endParaRPr lang="en-GB"/>
        </a:p>
      </dgm:t>
    </dgm:pt>
    <dgm:pt modelId="{857B6673-FA9A-7E42-845A-F632A0674DBA}" type="pres">
      <dgm:prSet presAssocID="{598B4BC5-54A9-B342-B413-EEDC3F350262}" presName="linearFlow" presStyleCnt="0">
        <dgm:presLayoutVars>
          <dgm:dir/>
          <dgm:resizeHandles val="exact"/>
        </dgm:presLayoutVars>
      </dgm:prSet>
      <dgm:spPr/>
    </dgm:pt>
    <dgm:pt modelId="{AA2B8F30-9202-BA4F-ADAA-C6254B799F0D}" type="pres">
      <dgm:prSet presAssocID="{4ECF6508-62E5-CB44-9DD8-A422A2BFCA3E}" presName="composite" presStyleCnt="0"/>
      <dgm:spPr/>
    </dgm:pt>
    <dgm:pt modelId="{CF012FC2-D945-C847-AEFA-34A54B0D701B}" type="pres">
      <dgm:prSet presAssocID="{4ECF6508-62E5-CB44-9DD8-A422A2BFCA3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D696DCF1-DC5C-114D-A4D4-CC0F41CE17A8}" type="pres">
      <dgm:prSet presAssocID="{4ECF6508-62E5-CB44-9DD8-A422A2BFCA3E}" presName="txShp" presStyleLbl="node1" presStyleIdx="0" presStyleCnt="3">
        <dgm:presLayoutVars>
          <dgm:bulletEnabled val="1"/>
        </dgm:presLayoutVars>
      </dgm:prSet>
      <dgm:spPr/>
    </dgm:pt>
    <dgm:pt modelId="{28FA6539-8DFD-1543-93B0-D3FEB7363963}" type="pres">
      <dgm:prSet presAssocID="{86E19392-3E0B-AD49-B1CB-ACBF4F05AB04}" presName="spacing" presStyleCnt="0"/>
      <dgm:spPr/>
    </dgm:pt>
    <dgm:pt modelId="{0FA35890-75CD-AB40-BBF0-68B9EC6906B5}" type="pres">
      <dgm:prSet presAssocID="{C7544D5C-378C-9343-9AC0-AC916977A7C5}" presName="composite" presStyleCnt="0"/>
      <dgm:spPr/>
    </dgm:pt>
    <dgm:pt modelId="{CFAEEA63-D0B2-5A4B-A81A-5323367E297B}" type="pres">
      <dgm:prSet presAssocID="{C7544D5C-378C-9343-9AC0-AC916977A7C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91F41EA1-1778-8C44-BB04-F7E66DE1D642}" type="pres">
      <dgm:prSet presAssocID="{C7544D5C-378C-9343-9AC0-AC916977A7C5}" presName="txShp" presStyleLbl="node1" presStyleIdx="1" presStyleCnt="3">
        <dgm:presLayoutVars>
          <dgm:bulletEnabled val="1"/>
        </dgm:presLayoutVars>
      </dgm:prSet>
      <dgm:spPr/>
    </dgm:pt>
    <dgm:pt modelId="{6353C6A2-FC7C-B649-A044-EACD7A94A752}" type="pres">
      <dgm:prSet presAssocID="{100BFEBE-83EA-BF45-B848-B750C47B1EB9}" presName="spacing" presStyleCnt="0"/>
      <dgm:spPr/>
    </dgm:pt>
    <dgm:pt modelId="{29DD22AB-5124-C845-A116-2462A1C05D01}" type="pres">
      <dgm:prSet presAssocID="{8AB4D0D8-30E6-0242-8AD0-A2F401575918}" presName="composite" presStyleCnt="0"/>
      <dgm:spPr/>
    </dgm:pt>
    <dgm:pt modelId="{299D9F62-D616-E449-9190-EF844BDF67B5}" type="pres">
      <dgm:prSet presAssocID="{8AB4D0D8-30E6-0242-8AD0-A2F40157591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9C190956-3FFB-2A4D-8873-132A316DA9B7}" type="pres">
      <dgm:prSet presAssocID="{8AB4D0D8-30E6-0242-8AD0-A2F401575918}" presName="txShp" presStyleLbl="node1" presStyleIdx="2" presStyleCnt="3">
        <dgm:presLayoutVars>
          <dgm:bulletEnabled val="1"/>
        </dgm:presLayoutVars>
      </dgm:prSet>
      <dgm:spPr/>
    </dgm:pt>
  </dgm:ptLst>
  <dgm:cxnLst>
    <dgm:cxn modelId="{55D50E34-8C8A-144F-86CB-809282BDB25B}" type="presOf" srcId="{4ECF6508-62E5-CB44-9DD8-A422A2BFCA3E}" destId="{D696DCF1-DC5C-114D-A4D4-CC0F41CE17A8}" srcOrd="0" destOrd="0" presId="urn:microsoft.com/office/officeart/2005/8/layout/vList3"/>
    <dgm:cxn modelId="{7DFF043D-F96C-9F46-9CA6-1F02105D4601}" srcId="{598B4BC5-54A9-B342-B413-EEDC3F350262}" destId="{8AB4D0D8-30E6-0242-8AD0-A2F401575918}" srcOrd="2" destOrd="0" parTransId="{90E84BF4-B9DE-4948-A2F4-06C9471E70E5}" sibTransId="{C0C20A43-BA12-0B4B-AD7A-B5C71D79F560}"/>
    <dgm:cxn modelId="{C33D0649-F6D4-F74C-B23A-B97DCDB2F154}" type="presOf" srcId="{C7544D5C-378C-9343-9AC0-AC916977A7C5}" destId="{91F41EA1-1778-8C44-BB04-F7E66DE1D642}" srcOrd="0" destOrd="0" presId="urn:microsoft.com/office/officeart/2005/8/layout/vList3"/>
    <dgm:cxn modelId="{68D69855-F376-3348-AA45-BBD6090539DD}" srcId="{598B4BC5-54A9-B342-B413-EEDC3F350262}" destId="{C7544D5C-378C-9343-9AC0-AC916977A7C5}" srcOrd="1" destOrd="0" parTransId="{74DA4604-EFD3-474F-BDAE-860CF4C1B924}" sibTransId="{100BFEBE-83EA-BF45-B848-B750C47B1EB9}"/>
    <dgm:cxn modelId="{14749067-ABC9-1B46-AE1C-7D1FBD38F060}" srcId="{598B4BC5-54A9-B342-B413-EEDC3F350262}" destId="{4ECF6508-62E5-CB44-9DD8-A422A2BFCA3E}" srcOrd="0" destOrd="0" parTransId="{3754D845-2642-6040-B9B7-FCBC33D4E343}" sibTransId="{86E19392-3E0B-AD49-B1CB-ACBF4F05AB04}"/>
    <dgm:cxn modelId="{F87FBCB5-C153-CB49-B85F-449FBD462F2E}" type="presOf" srcId="{598B4BC5-54A9-B342-B413-EEDC3F350262}" destId="{857B6673-FA9A-7E42-845A-F632A0674DBA}" srcOrd="0" destOrd="0" presId="urn:microsoft.com/office/officeart/2005/8/layout/vList3"/>
    <dgm:cxn modelId="{CDFAF9BC-767B-3D40-B737-EAD11AAD2EDF}" type="presOf" srcId="{8AB4D0D8-30E6-0242-8AD0-A2F401575918}" destId="{9C190956-3FFB-2A4D-8873-132A316DA9B7}" srcOrd="0" destOrd="0" presId="urn:microsoft.com/office/officeart/2005/8/layout/vList3"/>
    <dgm:cxn modelId="{72B51F7C-33AD-5148-9943-9535C4AE1A8D}" type="presParOf" srcId="{857B6673-FA9A-7E42-845A-F632A0674DBA}" destId="{AA2B8F30-9202-BA4F-ADAA-C6254B799F0D}" srcOrd="0" destOrd="0" presId="urn:microsoft.com/office/officeart/2005/8/layout/vList3"/>
    <dgm:cxn modelId="{44CE53BC-9F23-E64B-8C03-CC9962F5E237}" type="presParOf" srcId="{AA2B8F30-9202-BA4F-ADAA-C6254B799F0D}" destId="{CF012FC2-D945-C847-AEFA-34A54B0D701B}" srcOrd="0" destOrd="0" presId="urn:microsoft.com/office/officeart/2005/8/layout/vList3"/>
    <dgm:cxn modelId="{151C78BA-C905-2B4C-B588-67E2E4D543AA}" type="presParOf" srcId="{AA2B8F30-9202-BA4F-ADAA-C6254B799F0D}" destId="{D696DCF1-DC5C-114D-A4D4-CC0F41CE17A8}" srcOrd="1" destOrd="0" presId="urn:microsoft.com/office/officeart/2005/8/layout/vList3"/>
    <dgm:cxn modelId="{5D38245C-62A2-6B45-B349-DB5229958B2A}" type="presParOf" srcId="{857B6673-FA9A-7E42-845A-F632A0674DBA}" destId="{28FA6539-8DFD-1543-93B0-D3FEB7363963}" srcOrd="1" destOrd="0" presId="urn:microsoft.com/office/officeart/2005/8/layout/vList3"/>
    <dgm:cxn modelId="{F83A3446-782D-124C-AC1A-231D8B11E077}" type="presParOf" srcId="{857B6673-FA9A-7E42-845A-F632A0674DBA}" destId="{0FA35890-75CD-AB40-BBF0-68B9EC6906B5}" srcOrd="2" destOrd="0" presId="urn:microsoft.com/office/officeart/2005/8/layout/vList3"/>
    <dgm:cxn modelId="{C0A4417E-FC7F-2749-9BB0-262E5AA7C215}" type="presParOf" srcId="{0FA35890-75CD-AB40-BBF0-68B9EC6906B5}" destId="{CFAEEA63-D0B2-5A4B-A81A-5323367E297B}" srcOrd="0" destOrd="0" presId="urn:microsoft.com/office/officeart/2005/8/layout/vList3"/>
    <dgm:cxn modelId="{EE98A896-92CA-7C41-8C9D-2B949D1ECC59}" type="presParOf" srcId="{0FA35890-75CD-AB40-BBF0-68B9EC6906B5}" destId="{91F41EA1-1778-8C44-BB04-F7E66DE1D642}" srcOrd="1" destOrd="0" presId="urn:microsoft.com/office/officeart/2005/8/layout/vList3"/>
    <dgm:cxn modelId="{7E833C17-BB28-944C-83D7-59CFA2AE7906}" type="presParOf" srcId="{857B6673-FA9A-7E42-845A-F632A0674DBA}" destId="{6353C6A2-FC7C-B649-A044-EACD7A94A752}" srcOrd="3" destOrd="0" presId="urn:microsoft.com/office/officeart/2005/8/layout/vList3"/>
    <dgm:cxn modelId="{BFB5C24C-2EF5-D847-A641-DF2EF940790A}" type="presParOf" srcId="{857B6673-FA9A-7E42-845A-F632A0674DBA}" destId="{29DD22AB-5124-C845-A116-2462A1C05D01}" srcOrd="4" destOrd="0" presId="urn:microsoft.com/office/officeart/2005/8/layout/vList3"/>
    <dgm:cxn modelId="{FB888035-3041-4249-AE9E-632CF3EC8543}" type="presParOf" srcId="{29DD22AB-5124-C845-A116-2462A1C05D01}" destId="{299D9F62-D616-E449-9190-EF844BDF67B5}" srcOrd="0" destOrd="0" presId="urn:microsoft.com/office/officeart/2005/8/layout/vList3"/>
    <dgm:cxn modelId="{D730DC6A-C6CC-CB45-9542-5C06A887FFB0}" type="presParOf" srcId="{29DD22AB-5124-C845-A116-2462A1C05D01}" destId="{9C190956-3FFB-2A4D-8873-132A316DA9B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6DCF1-DC5C-114D-A4D4-CC0F41CE17A8}">
      <dsp:nvSpPr>
        <dsp:cNvPr id="0" name=""/>
        <dsp:cNvSpPr/>
      </dsp:nvSpPr>
      <dsp:spPr>
        <a:xfrm rot="10800000">
          <a:off x="852483" y="110"/>
          <a:ext cx="2410931" cy="980874"/>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2539"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t>NeuroEthics</a:t>
          </a:r>
          <a:endParaRPr lang="en-GB" sz="1600" kern="1200" dirty="0"/>
        </a:p>
      </dsp:txBody>
      <dsp:txXfrm rot="10800000">
        <a:off x="1097701" y="110"/>
        <a:ext cx="2165713" cy="980874"/>
      </dsp:txXfrm>
    </dsp:sp>
    <dsp:sp modelId="{CF012FC2-D945-C847-AEFA-34A54B0D701B}">
      <dsp:nvSpPr>
        <dsp:cNvPr id="0" name=""/>
        <dsp:cNvSpPr/>
      </dsp:nvSpPr>
      <dsp:spPr>
        <a:xfrm>
          <a:off x="362046" y="110"/>
          <a:ext cx="980874" cy="9808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1F41EA1-1778-8C44-BB04-F7E66DE1D642}">
      <dsp:nvSpPr>
        <dsp:cNvPr id="0" name=""/>
        <dsp:cNvSpPr/>
      </dsp:nvSpPr>
      <dsp:spPr>
        <a:xfrm rot="10800000">
          <a:off x="852483" y="1273784"/>
          <a:ext cx="2410931" cy="980874"/>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2539"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Animals</a:t>
          </a:r>
          <a:endParaRPr lang="en-GB" sz="1800" kern="1200" dirty="0"/>
        </a:p>
      </dsp:txBody>
      <dsp:txXfrm rot="10800000">
        <a:off x="1097701" y="1273784"/>
        <a:ext cx="2165713" cy="980874"/>
      </dsp:txXfrm>
    </dsp:sp>
    <dsp:sp modelId="{CFAEEA63-D0B2-5A4B-A81A-5323367E297B}">
      <dsp:nvSpPr>
        <dsp:cNvPr id="0" name=""/>
        <dsp:cNvSpPr/>
      </dsp:nvSpPr>
      <dsp:spPr>
        <a:xfrm>
          <a:off x="362046" y="1273784"/>
          <a:ext cx="980874" cy="98087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C190956-3FFB-2A4D-8873-132A316DA9B7}">
      <dsp:nvSpPr>
        <dsp:cNvPr id="0" name=""/>
        <dsp:cNvSpPr/>
      </dsp:nvSpPr>
      <dsp:spPr>
        <a:xfrm rot="10800000">
          <a:off x="852483" y="2547457"/>
          <a:ext cx="2410931" cy="980874"/>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2539"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Psychotherapy</a:t>
          </a:r>
        </a:p>
      </dsp:txBody>
      <dsp:txXfrm rot="10800000">
        <a:off x="1097701" y="2547457"/>
        <a:ext cx="2165713" cy="980874"/>
      </dsp:txXfrm>
    </dsp:sp>
    <dsp:sp modelId="{299D9F62-D616-E449-9190-EF844BDF67B5}">
      <dsp:nvSpPr>
        <dsp:cNvPr id="0" name=""/>
        <dsp:cNvSpPr/>
      </dsp:nvSpPr>
      <dsp:spPr>
        <a:xfrm>
          <a:off x="362046" y="2547457"/>
          <a:ext cx="980874" cy="98087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3F5FB-08FB-B347-AB98-4ADD350AA490}" type="datetimeFigureOut">
              <a:rPr lang="fr-FR" smtClean="0"/>
              <a:t>06/06/2023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B8460-0177-FC47-BD0D-1CFCF980119B}" type="slidenum">
              <a:rPr lang="fr-FR" smtClean="0"/>
              <a:t>‹#›</a:t>
            </a:fld>
            <a:endParaRPr lang="fr-FR"/>
          </a:p>
        </p:txBody>
      </p:sp>
    </p:spTree>
    <p:extLst>
      <p:ext uri="{BB962C8B-B14F-4D97-AF65-F5344CB8AC3E}">
        <p14:creationId xmlns:p14="http://schemas.microsoft.com/office/powerpoint/2010/main"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Mathematical_object"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n.wikipedia.org/wiki/Random_variable" TargetMode="External"/><Relationship Id="rId4" Type="http://schemas.openxmlformats.org/officeDocument/2006/relationships/hyperlink" Target="https://en.wikipedia.org/wiki/Indexed_famil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ncbi.nlm.nih.gov/pmc/articles/PMC3900623/#B17" TargetMode="External"/><Relationship Id="rId3" Type="http://schemas.openxmlformats.org/officeDocument/2006/relationships/hyperlink" Target="https://www.frontiersin.org/articles/10.3389/fnhum.2018.00248/full#B21" TargetMode="External"/><Relationship Id="rId7" Type="http://schemas.openxmlformats.org/officeDocument/2006/relationships/hyperlink" Target="https://www.ncbi.nlm.nih.gov/pmc/articles/PMC3900623/#B18"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ncbi.nlm.nih.gov/pmc/articles/PMC3900623/#B16" TargetMode="External"/><Relationship Id="rId5" Type="http://schemas.openxmlformats.org/officeDocument/2006/relationships/hyperlink" Target="https://www.frontiersin.org/articles/10.3389/fnhum.2018.00248/full#B61" TargetMode="External"/><Relationship Id="rId4" Type="http://schemas.openxmlformats.org/officeDocument/2006/relationships/hyperlink" Target="https://www.frontiersin.org/articles/10.3389/fnhum.2018.00248/full#B4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Human_brai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n.wikipedia.org/wiki/Neural_oscillation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ncbi.nlm.nih.gov/pmc/articles/PMC3900623/#B17" TargetMode="External"/><Relationship Id="rId3" Type="http://schemas.openxmlformats.org/officeDocument/2006/relationships/hyperlink" Target="https://www.frontiersin.org/articles/10.3389/fnhum.2018.00248/full#B21" TargetMode="External"/><Relationship Id="rId7" Type="http://schemas.openxmlformats.org/officeDocument/2006/relationships/hyperlink" Target="https://www.ncbi.nlm.nih.gov/pmc/articles/PMC3900623/#B18"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ncbi.nlm.nih.gov/pmc/articles/PMC3900623/#B16" TargetMode="External"/><Relationship Id="rId5" Type="http://schemas.openxmlformats.org/officeDocument/2006/relationships/hyperlink" Target="https://www.frontiersin.org/articles/10.3389/fnhum.2018.00248/full#B61" TargetMode="External"/><Relationship Id="rId4" Type="http://schemas.openxmlformats.org/officeDocument/2006/relationships/hyperlink" Target="https://www.frontiersin.org/articles/10.3389/fnhum.2018.00248/full#B45"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irect.mit.edu/netn/article/6/4/998/109964/Functional-network-antagonism-and-consciousness#def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Metastability_in_the_brai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Computational_neuroscienc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a:t>
            </a:fld>
            <a:endParaRPr lang="fr-FR"/>
          </a:p>
        </p:txBody>
      </p:sp>
    </p:spTree>
    <p:extLst>
      <p:ext uri="{BB962C8B-B14F-4D97-AF65-F5344CB8AC3E}">
        <p14:creationId xmlns:p14="http://schemas.microsoft.com/office/powerpoint/2010/main" val="2821992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US" altLang="x-none" b="1" dirty="0">
                <a:ea typeface="ＭＳ Ｐゴシック" charset="-128"/>
              </a:rPr>
              <a:t>﻿Black arrows </a:t>
            </a:r>
            <a:r>
              <a:rPr lang="en-US" altLang="x-none" dirty="0">
                <a:ea typeface="ＭＳ Ｐゴシック" charset="-128"/>
              </a:rPr>
              <a:t>indicate a higher probability to transit between the coordination patterns in healthy controls (HC) as opposed to patients in MCS and patients in UWS (HC &gt; MCS &gt; UWS). Gray arrows indicate the opposite trend (HC &lt; MCS &lt; UWS)</a:t>
            </a:r>
          </a:p>
          <a:p>
            <a:endParaRPr lang="en-US" altLang="x-none" dirty="0">
              <a:ea typeface="ＭＳ Ｐゴシック" charset="-128"/>
            </a:endParaRPr>
          </a:p>
          <a:p>
            <a:r>
              <a:rPr lang="en-US" altLang="x-none" dirty="0">
                <a:ea typeface="ＭＳ Ｐゴシック" charset="-128"/>
              </a:rPr>
              <a:t>﻿To further describe the dynamic nature of the pattern exploration, we obtained, for each participant, a matrix containing information about the probabilities that any given pattern to transition into another. This matrix contains, in its </a:t>
            </a:r>
            <a:r>
              <a:rPr lang="en-US" altLang="x-none" dirty="0" err="1">
                <a:ea typeface="ＭＳ Ｐゴシック" charset="-128"/>
              </a:rPr>
              <a:t>ith</a:t>
            </a:r>
            <a:r>
              <a:rPr lang="en-US" altLang="x-none" dirty="0">
                <a:ea typeface="ＭＳ Ｐゴシック" charset="-128"/>
              </a:rPr>
              <a:t> row, the normalized (i.e., sum equal to one) frequency distribution of observing a volume labeled as the </a:t>
            </a:r>
            <a:r>
              <a:rPr lang="en-US" altLang="x-none" dirty="0" err="1">
                <a:ea typeface="ＭＳ Ｐゴシック" charset="-128"/>
              </a:rPr>
              <a:t>ith</a:t>
            </a:r>
            <a:r>
              <a:rPr lang="en-US" altLang="x-none" dirty="0">
                <a:ea typeface="ＭＳ Ｐゴシック" charset="-128"/>
              </a:rPr>
              <a:t> pattern transitioning into the pattern corresponding to the </a:t>
            </a:r>
            <a:r>
              <a:rPr lang="en-US" altLang="x-none" dirty="0" err="1">
                <a:ea typeface="ＭＳ Ｐゴシック" charset="-128"/>
              </a:rPr>
              <a:t>jth</a:t>
            </a:r>
            <a:r>
              <a:rPr lang="en-US" altLang="x-none" dirty="0">
                <a:ea typeface="ＭＳ Ｐゴシック" charset="-128"/>
              </a:rPr>
              <a:t> column. The average contiguous amount of time spent in each pattern for each clinical group was corrected for random durations by subtracting the average duration of surrogate shuffled pattern series. </a:t>
            </a:r>
          </a:p>
          <a:p>
            <a:endParaRPr lang="en-US" altLang="x-none" dirty="0">
              <a:ea typeface="ＭＳ Ｐゴシック" charset="-128"/>
            </a:endParaRPr>
          </a:p>
          <a:p>
            <a:r>
              <a:rPr lang="en-US" altLang="x-none" dirty="0">
                <a:ea typeface="ＭＳ Ｐゴシック" charset="-128"/>
              </a:rPr>
              <a:t>The sequence predictability for each individual was quantified using the </a:t>
            </a:r>
            <a:r>
              <a:rPr lang="en-US" altLang="x-none" b="1" dirty="0">
                <a:ea typeface="ＭＳ Ｐゴシック" charset="-128"/>
              </a:rPr>
              <a:t>entropy rate (Markov entropy</a:t>
            </a:r>
            <a:r>
              <a:rPr lang="en-US" altLang="x-none" dirty="0">
                <a:ea typeface="ＭＳ Ｐゴシック" charset="-128"/>
              </a:rPr>
              <a:t>) for the corresponding probabilities and the transition probability matrices. The entropy rate for the sequence of brain patterns of each participant was computed as follows:</a:t>
            </a:r>
          </a:p>
          <a:p>
            <a:endParaRPr lang="en-US" altLang="x-none" dirty="0">
              <a:ea typeface="ＭＳ Ｐゴシック" charset="-128"/>
            </a:endParaRPr>
          </a:p>
          <a:p>
            <a:r>
              <a:rPr lang="en-US" sz="1200" b="0" i="0" kern="1200" dirty="0" err="1">
                <a:solidFill>
                  <a:schemeClr val="tx1"/>
                </a:solidFill>
                <a:effectLst/>
                <a:latin typeface="+mn-lt"/>
                <a:ea typeface="+mn-ea"/>
                <a:cs typeface="+mn-cs"/>
              </a:rPr>
              <a:t>A</a:t>
            </a:r>
            <a:r>
              <a:rPr lang="en-US" sz="1200" b="1" i="0" kern="1200" dirty="0" err="1">
                <a:solidFill>
                  <a:schemeClr val="tx1"/>
                </a:solidFill>
                <a:effectLst/>
                <a:latin typeface="+mn-lt"/>
                <a:ea typeface="+mn-ea"/>
                <a:cs typeface="+mn-cs"/>
              </a:rPr>
              <a:t>stochastic</a:t>
            </a:r>
            <a:r>
              <a:rPr lang="en-US" sz="1200" b="0" i="0" kern="1200" dirty="0">
                <a:solidFill>
                  <a:schemeClr val="tx1"/>
                </a:solidFill>
                <a:effectLst/>
                <a:latin typeface="+mn-lt"/>
                <a:ea typeface="+mn-ea"/>
                <a:cs typeface="+mn-cs"/>
              </a:rPr>
              <a:t> or </a:t>
            </a:r>
            <a:r>
              <a:rPr lang="en-US" sz="1200" b="1" i="0" kern="1200" dirty="0">
                <a:solidFill>
                  <a:schemeClr val="tx1"/>
                </a:solidFill>
                <a:effectLst/>
                <a:latin typeface="+mn-lt"/>
                <a:ea typeface="+mn-ea"/>
                <a:cs typeface="+mn-cs"/>
              </a:rPr>
              <a:t>random process</a:t>
            </a:r>
            <a:r>
              <a:rPr lang="en-US" sz="1200" b="0" i="0" kern="1200" dirty="0">
                <a:solidFill>
                  <a:schemeClr val="tx1"/>
                </a:solidFill>
                <a:effectLst/>
                <a:latin typeface="+mn-lt"/>
                <a:ea typeface="+mn-ea"/>
                <a:cs typeface="+mn-cs"/>
              </a:rPr>
              <a:t> is a </a:t>
            </a:r>
            <a:r>
              <a:rPr lang="en-US" sz="1200" b="0" i="0" u="none" strike="noStrike" kern="1200" dirty="0">
                <a:solidFill>
                  <a:schemeClr val="tx1"/>
                </a:solidFill>
                <a:effectLst/>
                <a:latin typeface="+mn-lt"/>
                <a:ea typeface="+mn-ea"/>
                <a:cs typeface="+mn-cs"/>
                <a:hlinkClick r:id="rId3" tooltip="Mathematical object"/>
              </a:rPr>
              <a:t>mathematical object</a:t>
            </a:r>
            <a:r>
              <a:rPr lang="en-US" sz="1200" b="0" i="0" kern="1200" dirty="0">
                <a:solidFill>
                  <a:schemeClr val="tx1"/>
                </a:solidFill>
                <a:effectLst/>
                <a:latin typeface="+mn-lt"/>
                <a:ea typeface="+mn-ea"/>
                <a:cs typeface="+mn-cs"/>
              </a:rPr>
              <a:t> usually defined as a </a:t>
            </a:r>
            <a:r>
              <a:rPr lang="en-US" sz="1200" b="0" i="0" u="none" strike="noStrike" kern="1200" dirty="0">
                <a:solidFill>
                  <a:schemeClr val="tx1"/>
                </a:solidFill>
                <a:effectLst/>
                <a:latin typeface="+mn-lt"/>
                <a:ea typeface="+mn-ea"/>
                <a:cs typeface="+mn-cs"/>
                <a:hlinkClick r:id="rId4" tooltip="Indexed family"/>
              </a:rPr>
              <a:t>family</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hlinkClick r:id="rId5" tooltip="Random variable"/>
              </a:rPr>
              <a:t>random variables</a:t>
            </a:r>
            <a:r>
              <a:rPr lang="en-US" sz="1200" b="0" i="0" kern="1200" dirty="0">
                <a:solidFill>
                  <a:schemeClr val="tx1"/>
                </a:solidFill>
                <a:effectLst/>
                <a:latin typeface="+mn-lt"/>
                <a:ea typeface="+mn-ea"/>
                <a:cs typeface="+mn-cs"/>
              </a:rPr>
              <a:t>. Many stochastic processes can be represented by time series. However, a stochastic process is by nature continuous while a time series is a set of observations indexed by integers.</a:t>
            </a:r>
            <a:endParaRPr lang="en-US" altLang="x-none" dirty="0">
              <a:ea typeface="ＭＳ Ｐゴシック" charset="-128"/>
            </a:endParaRPr>
          </a:p>
          <a:p>
            <a:endParaRPr lang="en-US" altLang="x-none" dirty="0">
              <a:ea typeface="ＭＳ Ｐゴシック" charset="-128"/>
            </a:endParaRPr>
          </a:p>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10</a:t>
            </a:fld>
            <a:endParaRPr lang="fr-FR"/>
          </a:p>
        </p:txBody>
      </p:sp>
    </p:spTree>
    <p:extLst>
      <p:ext uri="{BB962C8B-B14F-4D97-AF65-F5344CB8AC3E}">
        <p14:creationId xmlns:p14="http://schemas.microsoft.com/office/powerpoint/2010/main" val="1226689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4C6C62-3297-8D49-BDA0-359D0081DC7C}" type="slidenum">
              <a:rPr lang="fr-FR" smtClean="0"/>
              <a:pPr>
                <a:defRPr/>
              </a:pPr>
              <a:t>11</a:t>
            </a:fld>
            <a:endParaRPr lang="fr-FR"/>
          </a:p>
        </p:txBody>
      </p:sp>
    </p:spTree>
    <p:extLst>
      <p:ext uri="{BB962C8B-B14F-4D97-AF65-F5344CB8AC3E}">
        <p14:creationId xmlns:p14="http://schemas.microsoft.com/office/powerpoint/2010/main" val="3710989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Real-life conséquences:</a:t>
            </a:r>
          </a:p>
          <a:p>
            <a:pPr marL="171450" indent="-171450">
              <a:buFont typeface="Arial" panose="020B0604020202020204" pitchFamily="34" charset="0"/>
              <a:buChar char="•"/>
            </a:pPr>
            <a:r>
              <a:rPr lang="fr-FR" dirty="0"/>
              <a:t>Neuro-</a:t>
            </a:r>
            <a:r>
              <a:rPr lang="fr-FR" dirty="0" err="1"/>
              <a:t>ethics</a:t>
            </a:r>
            <a:endParaRPr lang="fr-FR" dirty="0"/>
          </a:p>
          <a:p>
            <a:pPr marL="171450" indent="-171450">
              <a:buFont typeface="Arial" panose="020B0604020202020204" pitchFamily="34" charset="0"/>
              <a:buChar char="•"/>
            </a:pPr>
            <a:r>
              <a:rPr lang="fr-FR" dirty="0"/>
              <a:t>Animal </a:t>
            </a:r>
            <a:r>
              <a:rPr lang="fr-FR" dirty="0" err="1"/>
              <a:t>consciousness</a:t>
            </a:r>
            <a:endParaRPr lang="fr-FR" dirty="0"/>
          </a:p>
          <a:p>
            <a:pPr marL="171450" indent="-171450">
              <a:buFont typeface="Arial" panose="020B0604020202020204" pitchFamily="34" charset="0"/>
              <a:buChar char="•"/>
            </a:pPr>
            <a:r>
              <a:rPr lang="fr-FR" dirty="0" err="1"/>
              <a:t>Psychotherapy</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12</a:t>
            </a:fld>
            <a:endParaRPr lang="fr-FR"/>
          </a:p>
        </p:txBody>
      </p:sp>
    </p:spTree>
    <p:extLst>
      <p:ext uri="{BB962C8B-B14F-4D97-AF65-F5344CB8AC3E}">
        <p14:creationId xmlns:p14="http://schemas.microsoft.com/office/powerpoint/2010/main" val="52144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BE" dirty="0"/>
              <a:t>Mental states = </a:t>
            </a:r>
          </a:p>
        </p:txBody>
      </p:sp>
      <p:sp>
        <p:nvSpPr>
          <p:cNvPr id="4" name="Slide Number Placeholder 3"/>
          <p:cNvSpPr>
            <a:spLocks noGrp="1"/>
          </p:cNvSpPr>
          <p:nvPr>
            <p:ph type="sldNum" sz="quarter" idx="5"/>
          </p:nvPr>
        </p:nvSpPr>
        <p:spPr/>
        <p:txBody>
          <a:bodyPr/>
          <a:lstStyle/>
          <a:p>
            <a:fld id="{F1FE3E70-BCB7-4D28-9793-1FBFA0A634E0}" type="slidenum">
              <a:rPr lang="fr-BE" smtClean="0"/>
              <a:t>13</a:t>
            </a:fld>
            <a:endParaRPr lang="fr-BE"/>
          </a:p>
        </p:txBody>
      </p:sp>
    </p:spTree>
    <p:extLst>
      <p:ext uri="{BB962C8B-B14F-4D97-AF65-F5344CB8AC3E}">
        <p14:creationId xmlns:p14="http://schemas.microsoft.com/office/powerpoint/2010/main" val="75678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E3E70-BCB7-4D28-9793-1FBFA0A634E0}" type="slidenum">
              <a:rPr lang="fr-BE" smtClean="0"/>
              <a:t>14</a:t>
            </a:fld>
            <a:endParaRPr lang="fr-BE"/>
          </a:p>
        </p:txBody>
      </p:sp>
    </p:spTree>
    <p:extLst>
      <p:ext uri="{BB962C8B-B14F-4D97-AF65-F5344CB8AC3E}">
        <p14:creationId xmlns:p14="http://schemas.microsoft.com/office/powerpoint/2010/main" val="3953906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Cosine similarity determines how similar two matrices/vectors are irrespective of their norm. It can be considered as the normalized version of the Euclidean distance (i.e., projecting the vectors onto the unit sphere and calculating Euclidean distance, which is then effectively the cosine of the angle between those vectors). Subsequently, for each mental state the distribution of distances to all four centroids was created.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generalized linear mixed effect model with gamma distribution and log link function was applied to test the relationship between the distances to each pattern and the mental states.</a:t>
            </a:r>
          </a:p>
          <a:p>
            <a:r>
              <a:rPr lang="en-GB" sz="1200" kern="1200" dirty="0">
                <a:solidFill>
                  <a:schemeClr val="tx1"/>
                </a:solidFill>
                <a:effectLst/>
                <a:latin typeface="+mn-lt"/>
                <a:ea typeface="+mn-ea"/>
                <a:cs typeface="+mn-cs"/>
              </a:rPr>
              <a:t>Tukey post hoc test was applied to compare</a:t>
            </a: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15</a:t>
            </a:fld>
            <a:endParaRPr lang="fr-FR"/>
          </a:p>
        </p:txBody>
      </p:sp>
    </p:spTree>
    <p:extLst>
      <p:ext uri="{BB962C8B-B14F-4D97-AF65-F5344CB8AC3E}">
        <p14:creationId xmlns:p14="http://schemas.microsoft.com/office/powerpoint/2010/main" val="3837760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16</a:t>
            </a:fld>
            <a:endParaRPr lang="fr-FR"/>
          </a:p>
        </p:txBody>
      </p:sp>
    </p:spTree>
    <p:extLst>
      <p:ext uri="{BB962C8B-B14F-4D97-AF65-F5344CB8AC3E}">
        <p14:creationId xmlns:p14="http://schemas.microsoft.com/office/powerpoint/2010/main" val="496954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BE" dirty="0"/>
              <a:t>Slow </a:t>
            </a:r>
            <a:r>
              <a:rPr lang="fr-BE" dirty="0" err="1"/>
              <a:t>waves</a:t>
            </a:r>
            <a:r>
              <a:rPr lang="fr-BE" dirty="0"/>
              <a:t> in the back of the </a:t>
            </a:r>
            <a:r>
              <a:rPr lang="fr-BE" dirty="0" err="1"/>
              <a:t>brain</a:t>
            </a:r>
            <a:r>
              <a:rPr lang="fr-BE" dirty="0"/>
              <a:t> </a:t>
            </a:r>
            <a:r>
              <a:rPr lang="fr-BE" dirty="0" err="1"/>
              <a:t>were</a:t>
            </a:r>
            <a:r>
              <a:rPr lang="fr-BE" dirty="0"/>
              <a:t> </a:t>
            </a:r>
            <a:r>
              <a:rPr lang="fr-BE" dirty="0" err="1"/>
              <a:t>associated</a:t>
            </a:r>
            <a:r>
              <a:rPr lang="fr-BE" dirty="0"/>
              <a:t> </a:t>
            </a:r>
            <a:r>
              <a:rPr lang="fr-BE" dirty="0" err="1"/>
              <a:t>with</a:t>
            </a:r>
            <a:r>
              <a:rPr lang="fr-BE" dirty="0"/>
              <a:t> misses (Fig. 5c), </a:t>
            </a:r>
            <a:r>
              <a:rPr lang="fr-BE" dirty="0" err="1"/>
              <a:t>which</a:t>
            </a:r>
            <a:r>
              <a:rPr lang="fr-BE" dirty="0"/>
              <a:t> </a:t>
            </a:r>
            <a:r>
              <a:rPr lang="fr-BE" dirty="0" err="1"/>
              <a:t>is</a:t>
            </a:r>
            <a:r>
              <a:rPr lang="fr-BE" dirty="0"/>
              <a:t> consistent </a:t>
            </a:r>
            <a:r>
              <a:rPr lang="fr-BE" dirty="0" err="1"/>
              <a:t>with</a:t>
            </a:r>
            <a:r>
              <a:rPr lang="fr-BE" dirty="0"/>
              <a:t> the </a:t>
            </a:r>
            <a:r>
              <a:rPr lang="fr-BE" dirty="0" err="1"/>
              <a:t>involvement</a:t>
            </a:r>
            <a:r>
              <a:rPr lang="fr-BE" dirty="0"/>
              <a:t> of </a:t>
            </a:r>
            <a:r>
              <a:rPr lang="fr-BE" dirty="0" err="1"/>
              <a:t>parietal</a:t>
            </a:r>
            <a:r>
              <a:rPr lang="fr-BE" dirty="0"/>
              <a:t> </a:t>
            </a:r>
            <a:r>
              <a:rPr lang="fr-BE" dirty="0" err="1"/>
              <a:t>cortices</a:t>
            </a:r>
            <a:r>
              <a:rPr lang="fr-BE" dirty="0"/>
              <a:t> in </a:t>
            </a:r>
            <a:r>
              <a:rPr lang="fr-BE" dirty="0" err="1"/>
              <a:t>sensorimotor</a:t>
            </a:r>
            <a:r>
              <a:rPr lang="fr-BE" dirty="0"/>
              <a:t> </a:t>
            </a:r>
            <a:r>
              <a:rPr lang="fr-BE" dirty="0" err="1"/>
              <a:t>integration</a:t>
            </a:r>
            <a:endParaRPr lang="fr-BE" dirty="0"/>
          </a:p>
          <a:p>
            <a:endParaRPr lang="fr-BE" dirty="0"/>
          </a:p>
          <a:p>
            <a:r>
              <a:rPr lang="fr-BE" dirty="0"/>
              <a:t>MB &gt; MW: </a:t>
            </a:r>
            <a:r>
              <a:rPr lang="fr-BE" dirty="0" err="1"/>
              <a:t>reduction</a:t>
            </a:r>
            <a:r>
              <a:rPr lang="fr-BE" dirty="0"/>
              <a:t> of slow-</a:t>
            </a:r>
            <a:r>
              <a:rPr lang="fr-BE" dirty="0" err="1"/>
              <a:t>wave</a:t>
            </a:r>
            <a:r>
              <a:rPr lang="fr-BE" dirty="0"/>
              <a:t> amplitude over frontal </a:t>
            </a:r>
            <a:r>
              <a:rPr lang="fr-BE" dirty="0" err="1"/>
              <a:t>electrodes</a:t>
            </a:r>
            <a:r>
              <a:rPr lang="fr-BE" dirty="0"/>
              <a:t> but an </a:t>
            </a:r>
            <a:r>
              <a:rPr lang="fr-BE" dirty="0" err="1"/>
              <a:t>increase</a:t>
            </a:r>
            <a:r>
              <a:rPr lang="fr-BE" dirty="0"/>
              <a:t> in </a:t>
            </a:r>
            <a:r>
              <a:rPr lang="fr-BE" dirty="0" err="1"/>
              <a:t>their</a:t>
            </a:r>
            <a:r>
              <a:rPr lang="fr-BE" dirty="0"/>
              <a:t> </a:t>
            </a:r>
            <a:r>
              <a:rPr lang="fr-BE" dirty="0" err="1"/>
              <a:t>upward</a:t>
            </a:r>
            <a:r>
              <a:rPr lang="fr-BE" dirty="0"/>
              <a:t> </a:t>
            </a:r>
            <a:r>
              <a:rPr lang="fr-BE" dirty="0" err="1"/>
              <a:t>slope</a:t>
            </a:r>
            <a:r>
              <a:rPr lang="fr-BE" dirty="0"/>
              <a:t> over </a:t>
            </a:r>
            <a:r>
              <a:rPr lang="fr-BE" dirty="0" err="1"/>
              <a:t>parietal</a:t>
            </a:r>
            <a:r>
              <a:rPr lang="fr-BE" dirty="0"/>
              <a:t> </a:t>
            </a:r>
            <a:r>
              <a:rPr lang="fr-BE" dirty="0" err="1"/>
              <a:t>electrodes</a:t>
            </a:r>
            <a:r>
              <a:rPr lang="fr-BE" dirty="0"/>
              <a:t> </a:t>
            </a:r>
            <a:r>
              <a:rPr lang="fr-BE" dirty="0" err="1"/>
              <a:t>were</a:t>
            </a:r>
            <a:r>
              <a:rPr lang="fr-BE" dirty="0"/>
              <a:t> </a:t>
            </a:r>
            <a:r>
              <a:rPr lang="fr-BE" dirty="0" err="1"/>
              <a:t>predictive</a:t>
            </a:r>
            <a:r>
              <a:rPr lang="fr-BE" dirty="0"/>
              <a:t> of MB: a perturbation of frontal </a:t>
            </a:r>
            <a:r>
              <a:rPr lang="fr-BE" dirty="0" err="1"/>
              <a:t>cortices</a:t>
            </a:r>
            <a:r>
              <a:rPr lang="fr-BE" dirty="0"/>
              <a:t> leads to </a:t>
            </a:r>
            <a:r>
              <a:rPr lang="fr-BE" dirty="0" err="1"/>
              <a:t>unconstrained</a:t>
            </a:r>
            <a:r>
              <a:rPr lang="fr-BE" dirty="0"/>
              <a:t> </a:t>
            </a:r>
            <a:r>
              <a:rPr lang="fr-BE" dirty="0" err="1"/>
              <a:t>thoughts</a:t>
            </a:r>
            <a:r>
              <a:rPr lang="fr-BE" dirty="0"/>
              <a:t> (MW) </a:t>
            </a:r>
            <a:r>
              <a:rPr lang="fr-BE" dirty="0" err="1"/>
              <a:t>rather</a:t>
            </a:r>
            <a:r>
              <a:rPr lang="fr-BE" dirty="0"/>
              <a:t> </a:t>
            </a:r>
            <a:r>
              <a:rPr lang="fr-BE" dirty="0" err="1"/>
              <a:t>than</a:t>
            </a:r>
            <a:r>
              <a:rPr lang="fr-BE" dirty="0"/>
              <a:t> the </a:t>
            </a:r>
            <a:r>
              <a:rPr lang="fr-BE" dirty="0" err="1"/>
              <a:t>loss</a:t>
            </a:r>
            <a:r>
              <a:rPr lang="fr-BE" dirty="0"/>
              <a:t> of </a:t>
            </a:r>
            <a:r>
              <a:rPr lang="fr-BE" dirty="0" err="1"/>
              <a:t>awareness</a:t>
            </a:r>
            <a:r>
              <a:rPr lang="fr-BE" dirty="0"/>
              <a:t>, but </a:t>
            </a:r>
            <a:r>
              <a:rPr lang="fr-BE" dirty="0" err="1"/>
              <a:t>that</a:t>
            </a:r>
            <a:r>
              <a:rPr lang="fr-BE" dirty="0"/>
              <a:t> </a:t>
            </a:r>
            <a:r>
              <a:rPr lang="fr-BE" dirty="0" err="1"/>
              <a:t>awareness</a:t>
            </a:r>
            <a:r>
              <a:rPr lang="fr-BE" dirty="0"/>
              <a:t> </a:t>
            </a:r>
            <a:r>
              <a:rPr lang="fr-BE" dirty="0" err="1"/>
              <a:t>decreases</a:t>
            </a:r>
            <a:r>
              <a:rPr lang="fr-BE" dirty="0"/>
              <a:t> </a:t>
            </a:r>
            <a:r>
              <a:rPr lang="fr-BE" dirty="0" err="1"/>
              <a:t>when</a:t>
            </a:r>
            <a:r>
              <a:rPr lang="fr-BE" dirty="0"/>
              <a:t> </a:t>
            </a:r>
            <a:r>
              <a:rPr lang="fr-BE" dirty="0" err="1"/>
              <a:t>posterior</a:t>
            </a:r>
            <a:r>
              <a:rPr lang="fr-BE" dirty="0"/>
              <a:t> </a:t>
            </a:r>
            <a:r>
              <a:rPr lang="fr-BE" dirty="0" err="1"/>
              <a:t>regions</a:t>
            </a:r>
            <a:r>
              <a:rPr lang="fr-BE" dirty="0"/>
              <a:t> </a:t>
            </a:r>
            <a:r>
              <a:rPr lang="fr-BE" dirty="0" err="1"/>
              <a:t>momentarily</a:t>
            </a:r>
            <a:r>
              <a:rPr lang="fr-BE" dirty="0"/>
              <a:t> go offline, a pattern </a:t>
            </a:r>
            <a:r>
              <a:rPr lang="fr-BE" dirty="0" err="1"/>
              <a:t>similar</a:t>
            </a:r>
            <a:r>
              <a:rPr lang="fr-BE" dirty="0"/>
              <a:t> to the neural </a:t>
            </a:r>
            <a:r>
              <a:rPr lang="fr-BE" dirty="0" err="1"/>
              <a:t>correlates</a:t>
            </a:r>
            <a:r>
              <a:rPr lang="fr-BE" dirty="0"/>
              <a:t> of </a:t>
            </a:r>
            <a:r>
              <a:rPr lang="fr-BE" dirty="0" err="1"/>
              <a:t>dreaming</a:t>
            </a:r>
            <a:r>
              <a:rPr lang="fr-BE" dirty="0"/>
              <a:t> </a:t>
            </a:r>
            <a:r>
              <a:rPr lang="fr-BE" dirty="0" err="1"/>
              <a:t>during</a:t>
            </a:r>
            <a:r>
              <a:rPr lang="fr-BE" dirty="0"/>
              <a:t> </a:t>
            </a:r>
            <a:r>
              <a:rPr lang="fr-BE" dirty="0" err="1"/>
              <a:t>sleep</a:t>
            </a:r>
            <a:r>
              <a:rPr lang="fr-BE" dirty="0"/>
              <a:t> or </a:t>
            </a:r>
            <a:r>
              <a:rPr lang="fr-BE" dirty="0" err="1"/>
              <a:t>spontaneous</a:t>
            </a:r>
            <a:r>
              <a:rPr lang="fr-BE" dirty="0"/>
              <a:t> </a:t>
            </a:r>
            <a:r>
              <a:rPr lang="fr-BE" dirty="0" err="1"/>
              <a:t>thoughts</a:t>
            </a:r>
            <a:r>
              <a:rPr lang="fr-BE" dirty="0"/>
              <a:t> </a:t>
            </a:r>
            <a:r>
              <a:rPr lang="fr-BE" dirty="0" err="1"/>
              <a:t>during</a:t>
            </a:r>
            <a:r>
              <a:rPr lang="fr-BE" dirty="0"/>
              <a:t> </a:t>
            </a:r>
            <a:r>
              <a:rPr lang="fr-BE" dirty="0" err="1"/>
              <a:t>wakeful</a:t>
            </a:r>
            <a:r>
              <a:rPr lang="fr-BE" dirty="0"/>
              <a:t> rest57,75.</a:t>
            </a:r>
          </a:p>
          <a:p>
            <a:endParaRPr lang="fr-BE"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Slow wave parameters such as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Amplitude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slope and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number of negative peaks </a:t>
            </a:r>
          </a:p>
          <a:p>
            <a:pPr marL="0" indent="0">
              <a:buFont typeface="Arial" panose="020B0604020202020204" pitchFamily="34" charset="0"/>
              <a:buNone/>
            </a:pPr>
            <a:r>
              <a:rPr lang="en-GB" sz="1200" b="0" i="0" kern="1200" dirty="0">
                <a:solidFill>
                  <a:schemeClr val="tx1"/>
                </a:solidFill>
                <a:effectLst/>
                <a:latin typeface="+mn-lt"/>
                <a:ea typeface="+mn-ea"/>
                <a:cs typeface="+mn-cs"/>
              </a:rPr>
              <a:t>are thought to </a:t>
            </a:r>
            <a:r>
              <a:rPr lang="en-GB" sz="1200" b="1" i="0" kern="1200" dirty="0">
                <a:solidFill>
                  <a:schemeClr val="tx1"/>
                </a:solidFill>
                <a:effectLst/>
                <a:latin typeface="+mn-lt"/>
                <a:ea typeface="+mn-ea"/>
                <a:cs typeface="+mn-cs"/>
              </a:rPr>
              <a:t>depend on the number of recruited neurons and the speed of synchronization across neuronal populations </a:t>
            </a:r>
            <a:r>
              <a:rPr lang="en-GB" sz="1200" b="0" i="0"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hlinkClick r:id="rId3"/>
              </a:rPr>
              <a:t>Esser et al., 2007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Riedner et al., 2007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Vyazovskiy et al., 2007</a:t>
            </a:r>
            <a:r>
              <a:rPr lang="en-GB" sz="1200" b="0" i="0" kern="1200" dirty="0">
                <a:solidFill>
                  <a:schemeClr val="tx1"/>
                </a:solidFill>
                <a:effectLst/>
                <a:latin typeface="+mn-lt"/>
                <a:ea typeface="+mn-ea"/>
                <a:cs typeface="+mn-cs"/>
              </a:rPr>
              <a:t>). In particular, steep, high-amplitude slow waves with few negative peaks are generated when an efficient neuronal synchronization allows for a fast recruitment of a large number of neurons at the cortical level.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https://</a:t>
            </a:r>
            <a:r>
              <a:rPr lang="en-GB" sz="1200" b="0" i="0" kern="1200" dirty="0" err="1">
                <a:solidFill>
                  <a:schemeClr val="tx1"/>
                </a:solidFill>
                <a:effectLst/>
                <a:latin typeface="+mn-lt"/>
                <a:ea typeface="+mn-ea"/>
                <a:cs typeface="+mn-cs"/>
              </a:rPr>
              <a:t>www.ncbi.nlm.nih.gov</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pmc</a:t>
            </a:r>
            <a:r>
              <a:rPr lang="en-GB" sz="1200" b="0" i="0" kern="1200" dirty="0">
                <a:solidFill>
                  <a:schemeClr val="tx1"/>
                </a:solidFill>
                <a:effectLst/>
                <a:latin typeface="+mn-lt"/>
                <a:ea typeface="+mn-ea"/>
                <a:cs typeface="+mn-cs"/>
              </a:rPr>
              <a:t>/articles/PMC3900623/#:~:text=Slow%20wave%20activity%20(SWA%2C%200.5,slope%20of%20sleep%20slow%20waves.: </a:t>
            </a:r>
          </a:p>
          <a:p>
            <a:r>
              <a:rPr lang="en-GB" sz="1200" b="0" i="0" kern="1200" dirty="0">
                <a:solidFill>
                  <a:schemeClr val="tx1"/>
                </a:solidFill>
                <a:effectLst/>
                <a:latin typeface="+mn-lt"/>
                <a:ea typeface="+mn-ea"/>
                <a:cs typeface="+mn-cs"/>
              </a:rPr>
              <a:t>It has been proposed that the slope of slow waves, measured in the EEG, may represent a </a:t>
            </a:r>
            <a:r>
              <a:rPr lang="en-GB" sz="1200" b="1" i="0" kern="1200" dirty="0">
                <a:solidFill>
                  <a:schemeClr val="tx1"/>
                </a:solidFill>
                <a:effectLst/>
                <a:latin typeface="+mn-lt"/>
                <a:ea typeface="+mn-ea"/>
                <a:cs typeface="+mn-cs"/>
              </a:rPr>
              <a:t>marker of this neuronal synchronization</a:t>
            </a:r>
            <a:r>
              <a:rPr lang="en-GB" sz="1200" b="0" i="0" kern="1200" dirty="0">
                <a:solidFill>
                  <a:schemeClr val="tx1"/>
                </a:solidFill>
                <a:effectLst/>
                <a:latin typeface="+mn-lt"/>
                <a:ea typeface="+mn-ea"/>
                <a:cs typeface="+mn-cs"/>
              </a:rPr>
              <a:t>.</a:t>
            </a:r>
            <a:r>
              <a:rPr lang="en-GB" sz="1200" b="0" i="0" u="sng" kern="1200" baseline="30000" dirty="0">
                <a:solidFill>
                  <a:schemeClr val="tx1"/>
                </a:solidFill>
                <a:effectLst/>
                <a:latin typeface="+mn-lt"/>
                <a:ea typeface="+mn-ea"/>
                <a:cs typeface="+mn-cs"/>
                <a:hlinkClick r:id="rId6"/>
              </a:rPr>
              <a:t>16</a:t>
            </a:r>
            <a:r>
              <a:rPr lang="en-GB" sz="1200" b="0" i="0" kern="1200" baseline="30000" dirty="0">
                <a:solidFill>
                  <a:schemeClr val="tx1"/>
                </a:solidFill>
                <a:effectLst/>
                <a:latin typeface="+mn-lt"/>
                <a:ea typeface="+mn-ea"/>
                <a:cs typeface="+mn-cs"/>
              </a:rPr>
              <a:t>–</a:t>
            </a:r>
            <a:r>
              <a:rPr lang="en-GB" sz="1200" b="0" i="0" u="sng" kern="1200" baseline="30000" dirty="0">
                <a:solidFill>
                  <a:schemeClr val="tx1"/>
                </a:solidFill>
                <a:effectLst/>
                <a:latin typeface="+mn-lt"/>
                <a:ea typeface="+mn-ea"/>
                <a:cs typeface="+mn-cs"/>
                <a:hlinkClick r:id="rId7"/>
              </a:rPr>
              <a:t>18</a:t>
            </a:r>
            <a:r>
              <a:rPr lang="en-GB" sz="1200" b="0" i="0" kern="1200" dirty="0">
                <a:solidFill>
                  <a:schemeClr val="tx1"/>
                </a:solidFill>
                <a:effectLst/>
                <a:latin typeface="+mn-lt"/>
                <a:ea typeface="+mn-ea"/>
                <a:cs typeface="+mn-cs"/>
              </a:rPr>
              <a:t> Thus, </a:t>
            </a:r>
            <a:r>
              <a:rPr lang="en-GB" sz="1200" b="1" i="0" kern="1200" dirty="0">
                <a:solidFill>
                  <a:schemeClr val="tx1"/>
                </a:solidFill>
                <a:effectLst/>
                <a:latin typeface="+mn-lt"/>
                <a:ea typeface="+mn-ea"/>
                <a:cs typeface="+mn-cs"/>
              </a:rPr>
              <a:t>the faster neuronal populations of a network are able to synchronize their activity, the steeper the slopes of the slow waves are</a:t>
            </a:r>
            <a:r>
              <a:rPr lang="en-GB" sz="1200" b="0" i="0" kern="1200" dirty="0">
                <a:solidFill>
                  <a:schemeClr val="tx1"/>
                </a:solidFill>
                <a:effectLst/>
                <a:latin typeface="+mn-lt"/>
                <a:ea typeface="+mn-ea"/>
                <a:cs typeface="+mn-cs"/>
              </a:rPr>
              <a:t>. Consequently, the slope of slow waves at the beginning of the night when sleep pressure is high is much steeper compared to the slope of slow waves with the same amplitude towards the end of the sleep period when sleep pressure has dissipated.</a:t>
            </a:r>
            <a:r>
              <a:rPr lang="en-GB" sz="1200" b="0" i="0" u="sng" kern="1200" baseline="30000" dirty="0">
                <a:solidFill>
                  <a:schemeClr val="tx1"/>
                </a:solidFill>
                <a:effectLst/>
                <a:latin typeface="+mn-lt"/>
                <a:ea typeface="+mn-ea"/>
                <a:cs typeface="+mn-cs"/>
                <a:hlinkClick r:id="rId8"/>
              </a:rPr>
              <a:t>17</a:t>
            </a:r>
            <a:r>
              <a:rPr lang="en-GB" sz="1200" b="0" i="0" kern="1200" dirty="0">
                <a:solidFill>
                  <a:schemeClr val="tx1"/>
                </a:solidFill>
                <a:effectLst/>
                <a:latin typeface="+mn-lt"/>
                <a:ea typeface="+mn-ea"/>
                <a:cs typeface="+mn-cs"/>
              </a:rPr>
              <a:t> </a:t>
            </a:r>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17</a:t>
            </a:fld>
            <a:endParaRPr lang="fr-BE"/>
          </a:p>
        </p:txBody>
      </p:sp>
    </p:spTree>
    <p:extLst>
      <p:ext uri="{BB962C8B-B14F-4D97-AF65-F5344CB8AC3E}">
        <p14:creationId xmlns:p14="http://schemas.microsoft.com/office/powerpoint/2010/main" val="2926532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‘‘Global flow’’ in PET (Friston et al., 1990), which is the average measured blood flow for the entire volume. </a:t>
            </a:r>
          </a:p>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In fMRI there is at least a superficial analogue which we will refer to as the ‘‘global signal’’ and which we define as the average brain voxel time series (the global signal is thus a time signal)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global signal for each subject was calculated after applying the atlas and time series extraction, by averaging time series of all the ROIs</a:t>
            </a:r>
          </a:p>
          <a:p>
            <a:r>
              <a:rPr lang="en-GB" sz="1200" kern="1200" dirty="0">
                <a:solidFill>
                  <a:schemeClr val="tx1"/>
                </a:solidFill>
                <a:effectLst/>
                <a:latin typeface="+mn-lt"/>
                <a:ea typeface="+mn-ea"/>
                <a:cs typeface="+mn-cs"/>
              </a:rPr>
              <a:t>The global signal amplitude was defined as the sum of the absolute value of the GS time points related to the functional repertoire of each mental state (extracted at the ROI level, after </a:t>
            </a:r>
            <a:r>
              <a:rPr lang="en-GB" sz="1200" kern="1200" dirty="0" err="1">
                <a:solidFill>
                  <a:schemeClr val="tx1"/>
                </a:solidFill>
                <a:effectLst/>
                <a:latin typeface="+mn-lt"/>
                <a:ea typeface="+mn-ea"/>
                <a:cs typeface="+mn-cs"/>
              </a:rPr>
              <a:t>preprocessing</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18</a:t>
            </a:fld>
            <a:endParaRPr lang="fr-FR"/>
          </a:p>
        </p:txBody>
      </p:sp>
    </p:spTree>
    <p:extLst>
      <p:ext uri="{BB962C8B-B14F-4D97-AF65-F5344CB8AC3E}">
        <p14:creationId xmlns:p14="http://schemas.microsoft.com/office/powerpoint/2010/main" val="3230169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BE" dirty="0"/>
              <a:t>Liu 2018:momentary </a:t>
            </a:r>
            <a:r>
              <a:rPr lang="fr-BE" dirty="0" err="1"/>
              <a:t>increases</a:t>
            </a:r>
            <a:r>
              <a:rPr lang="fr-BE" dirty="0"/>
              <a:t> in the global signal are </a:t>
            </a:r>
            <a:r>
              <a:rPr lang="fr-BE" dirty="0" err="1"/>
              <a:t>accompanied</a:t>
            </a:r>
            <a:r>
              <a:rPr lang="fr-BE" dirty="0"/>
              <a:t> by signal </a:t>
            </a:r>
            <a:r>
              <a:rPr lang="fr-BE" dirty="0" err="1"/>
              <a:t>decreases</a:t>
            </a:r>
            <a:r>
              <a:rPr lang="fr-BE" dirty="0"/>
              <a:t> in subcortical </a:t>
            </a:r>
            <a:r>
              <a:rPr lang="fr-BE" dirty="0" err="1"/>
              <a:t>regions</a:t>
            </a:r>
            <a:r>
              <a:rPr lang="fr-BE" dirty="0"/>
              <a:t> </a:t>
            </a:r>
            <a:r>
              <a:rPr lang="fr-BE" dirty="0" err="1"/>
              <a:t>with</a:t>
            </a:r>
            <a:r>
              <a:rPr lang="fr-BE" dirty="0"/>
              <a:t> </a:t>
            </a:r>
            <a:r>
              <a:rPr lang="fr-BE" dirty="0" err="1"/>
              <a:t>established</a:t>
            </a:r>
            <a:r>
              <a:rPr lang="fr-BE" dirty="0"/>
              <a:t> </a:t>
            </a:r>
            <a:r>
              <a:rPr lang="fr-BE" dirty="0" err="1"/>
              <a:t>involvement</a:t>
            </a:r>
            <a:r>
              <a:rPr lang="fr-BE" dirty="0"/>
              <a:t> in </a:t>
            </a:r>
            <a:r>
              <a:rPr lang="fr-BE" dirty="0" err="1"/>
              <a:t>promoting</a:t>
            </a:r>
            <a:r>
              <a:rPr lang="fr-BE" dirty="0"/>
              <a:t> arousal and </a:t>
            </a:r>
            <a:r>
              <a:rPr lang="fr-BE" dirty="0" err="1"/>
              <a:t>wakefulness</a:t>
            </a:r>
            <a:r>
              <a:rPr lang="fr-BE" dirty="0"/>
              <a:t>. </a:t>
            </a:r>
          </a:p>
        </p:txBody>
      </p:sp>
      <p:sp>
        <p:nvSpPr>
          <p:cNvPr id="4" name="Slide Number Placeholder 3"/>
          <p:cNvSpPr>
            <a:spLocks noGrp="1"/>
          </p:cNvSpPr>
          <p:nvPr>
            <p:ph type="sldNum" sz="quarter" idx="5"/>
          </p:nvPr>
        </p:nvSpPr>
        <p:spPr/>
        <p:txBody>
          <a:bodyPr/>
          <a:lstStyle/>
          <a:p>
            <a:fld id="{F1FE3E70-BCB7-4D28-9793-1FBFA0A634E0}" type="slidenum">
              <a:rPr lang="fr-BE" smtClean="0"/>
              <a:t>19</a:t>
            </a:fld>
            <a:endParaRPr lang="fr-BE"/>
          </a:p>
        </p:txBody>
      </p:sp>
    </p:spTree>
    <p:extLst>
      <p:ext uri="{BB962C8B-B14F-4D97-AF65-F5344CB8AC3E}">
        <p14:creationId xmlns:p14="http://schemas.microsoft.com/office/powerpoint/2010/main" val="298187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Real-life conséquences:</a:t>
            </a:r>
          </a:p>
          <a:p>
            <a:pPr marL="171450" indent="-171450">
              <a:buFont typeface="Arial" panose="020B0604020202020204" pitchFamily="34" charset="0"/>
              <a:buChar char="•"/>
            </a:pPr>
            <a:r>
              <a:rPr lang="fr-FR" dirty="0"/>
              <a:t>Neuro-</a:t>
            </a:r>
            <a:r>
              <a:rPr lang="fr-FR" dirty="0" err="1"/>
              <a:t>ethics</a:t>
            </a:r>
            <a:endParaRPr lang="fr-FR" dirty="0"/>
          </a:p>
          <a:p>
            <a:pPr marL="171450" indent="-171450">
              <a:buFont typeface="Arial" panose="020B0604020202020204" pitchFamily="34" charset="0"/>
              <a:buChar char="•"/>
            </a:pPr>
            <a:r>
              <a:rPr lang="fr-FR" dirty="0"/>
              <a:t>Animal </a:t>
            </a:r>
            <a:r>
              <a:rPr lang="fr-FR" dirty="0" err="1"/>
              <a:t>consciousness</a:t>
            </a:r>
            <a:endParaRPr lang="fr-FR" dirty="0"/>
          </a:p>
          <a:p>
            <a:pPr marL="171450" indent="-171450">
              <a:buFont typeface="Arial" panose="020B0604020202020204" pitchFamily="34" charset="0"/>
              <a:buChar char="•"/>
            </a:pPr>
            <a:r>
              <a:rPr lang="fr-FR" dirty="0" err="1"/>
              <a:t>Psychotherapy</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a:t>
            </a:fld>
            <a:endParaRPr lang="fr-FR"/>
          </a:p>
        </p:txBody>
      </p:sp>
    </p:spTree>
    <p:extLst>
      <p:ext uri="{BB962C8B-B14F-4D97-AF65-F5344CB8AC3E}">
        <p14:creationId xmlns:p14="http://schemas.microsoft.com/office/powerpoint/2010/main" val="1072766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sz="1200" dirty="0"/>
              <a:t>Decreased activation:</a:t>
            </a:r>
          </a:p>
          <a:p>
            <a:r>
              <a:rPr lang="en-US" sz="1200" dirty="0"/>
              <a:t>Broca's area    </a:t>
            </a:r>
            <a:r>
              <a:rPr lang="en-US" sz="1200" dirty="0">
                <a:sym typeface="Wingdings" panose="05000000000000000000" pitchFamily="2" charset="2"/>
              </a:rPr>
              <a:t>    </a:t>
            </a:r>
            <a:r>
              <a:rPr lang="en-US" sz="1200" dirty="0"/>
              <a:t>reduced “inner speech”</a:t>
            </a:r>
          </a:p>
          <a:p>
            <a:r>
              <a:rPr lang="en-US" sz="1200" dirty="0"/>
              <a:t>Hippocampus</a:t>
            </a:r>
            <a:r>
              <a:rPr lang="en-US" sz="1200" b="1" dirty="0"/>
              <a:t> </a:t>
            </a:r>
            <a:r>
              <a:rPr lang="en-US" sz="1200" b="1" dirty="0">
                <a:sym typeface="Wingdings" panose="05000000000000000000" pitchFamily="2" charset="2"/>
              </a:rPr>
              <a:t>    </a:t>
            </a:r>
            <a:r>
              <a:rPr lang="en-US" sz="1200" dirty="0"/>
              <a:t>less impressionable “content”</a:t>
            </a:r>
          </a:p>
          <a:p>
            <a:pPr marL="0" indent="0">
              <a:buNone/>
            </a:pPr>
            <a:endParaRPr lang="en-US" sz="1200" dirty="0"/>
          </a:p>
          <a:p>
            <a:pPr marL="0" indent="0">
              <a:buNone/>
            </a:pPr>
            <a:r>
              <a:rPr lang="en-US" sz="1200" dirty="0"/>
              <a:t>Increased activation:</a:t>
            </a:r>
          </a:p>
          <a:p>
            <a:r>
              <a:rPr lang="en-US" sz="1200" dirty="0"/>
              <a:t>ACC </a:t>
            </a:r>
            <a:r>
              <a:rPr lang="en-US" sz="1200" dirty="0">
                <a:sym typeface="Wingdings" panose="05000000000000000000" pitchFamily="2" charset="2"/>
              </a:rPr>
              <a:t> </a:t>
            </a:r>
            <a:r>
              <a:rPr lang="en-US" sz="1200" dirty="0"/>
              <a:t>stream of consciousness continuity is retained</a:t>
            </a:r>
          </a:p>
          <a:p>
            <a:endParaRPr lang="en-US" sz="1200" dirty="0"/>
          </a:p>
          <a:p>
            <a:endParaRPr lang="en-US" sz="1200" dirty="0"/>
          </a:p>
          <a:p>
            <a:pPr marL="0" indent="0">
              <a:buNone/>
            </a:pPr>
            <a:r>
              <a:rPr lang="en-US" sz="1200" dirty="0"/>
              <a:t>Decreased connectivity: </a:t>
            </a:r>
          </a:p>
          <a:p>
            <a:r>
              <a:rPr lang="en-US" sz="1200" dirty="0"/>
              <a:t>DMN - sensory cortices </a:t>
            </a:r>
            <a:r>
              <a:rPr lang="en-US" sz="1200" dirty="0">
                <a:sym typeface="Wingdings" panose="05000000000000000000" pitchFamily="2" charset="2"/>
              </a:rPr>
              <a:t> </a:t>
            </a:r>
            <a:r>
              <a:rPr lang="en-US" sz="1200" dirty="0"/>
              <a:t>less available content from sensory avenues to drive internally, self-oriented thought</a:t>
            </a:r>
          </a:p>
          <a:p>
            <a:endParaRPr lang="en-US" sz="1200" dirty="0"/>
          </a:p>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20</a:t>
            </a:fld>
            <a:endParaRPr lang="fr-BE"/>
          </a:p>
        </p:txBody>
      </p:sp>
    </p:spTree>
    <p:extLst>
      <p:ext uri="{BB962C8B-B14F-4D97-AF65-F5344CB8AC3E}">
        <p14:creationId xmlns:p14="http://schemas.microsoft.com/office/powerpoint/2010/main" val="4005968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sz="1200" dirty="0"/>
              <a:t>Decreased activation:</a:t>
            </a:r>
          </a:p>
          <a:p>
            <a:r>
              <a:rPr lang="en-US" sz="1200" dirty="0"/>
              <a:t>Broca's area    </a:t>
            </a:r>
            <a:r>
              <a:rPr lang="en-US" sz="1200" dirty="0">
                <a:sym typeface="Wingdings" panose="05000000000000000000" pitchFamily="2" charset="2"/>
              </a:rPr>
              <a:t>    </a:t>
            </a:r>
            <a:r>
              <a:rPr lang="en-US" sz="1200" dirty="0"/>
              <a:t>reduced “inner speech”</a:t>
            </a:r>
          </a:p>
          <a:p>
            <a:r>
              <a:rPr lang="en-US" sz="1200" dirty="0"/>
              <a:t>Hippocampus</a:t>
            </a:r>
            <a:r>
              <a:rPr lang="en-US" sz="1200" b="1" dirty="0"/>
              <a:t> </a:t>
            </a:r>
            <a:r>
              <a:rPr lang="en-US" sz="1200" b="1" dirty="0">
                <a:sym typeface="Wingdings" panose="05000000000000000000" pitchFamily="2" charset="2"/>
              </a:rPr>
              <a:t>    </a:t>
            </a:r>
            <a:r>
              <a:rPr lang="en-US" sz="1200" dirty="0"/>
              <a:t>less impressionable “content”</a:t>
            </a:r>
          </a:p>
          <a:p>
            <a:pPr marL="0" indent="0">
              <a:buNone/>
            </a:pPr>
            <a:endParaRPr lang="en-US" sz="1200" dirty="0"/>
          </a:p>
          <a:p>
            <a:pPr marL="0" indent="0">
              <a:buNone/>
            </a:pPr>
            <a:r>
              <a:rPr lang="en-US" sz="1200" dirty="0"/>
              <a:t>Increased activation:</a:t>
            </a:r>
          </a:p>
          <a:p>
            <a:r>
              <a:rPr lang="en-US" sz="1200" dirty="0"/>
              <a:t>ACC </a:t>
            </a:r>
            <a:r>
              <a:rPr lang="en-US" sz="1200" dirty="0">
                <a:sym typeface="Wingdings" panose="05000000000000000000" pitchFamily="2" charset="2"/>
              </a:rPr>
              <a:t> </a:t>
            </a:r>
            <a:r>
              <a:rPr lang="en-US" sz="1200" dirty="0"/>
              <a:t>stream of consciousness continuity is retained</a:t>
            </a:r>
          </a:p>
          <a:p>
            <a:endParaRPr lang="en-US" sz="1200" dirty="0"/>
          </a:p>
          <a:p>
            <a:endParaRPr lang="en-US" sz="1200" dirty="0"/>
          </a:p>
          <a:p>
            <a:pPr marL="0" indent="0">
              <a:buNone/>
            </a:pPr>
            <a:r>
              <a:rPr lang="en-US" sz="1200" dirty="0"/>
              <a:t>Decreased connectivity: </a:t>
            </a:r>
          </a:p>
          <a:p>
            <a:r>
              <a:rPr lang="en-US" sz="1200" dirty="0"/>
              <a:t>DMN - sensory cortices </a:t>
            </a:r>
            <a:r>
              <a:rPr lang="en-US" sz="1200" dirty="0">
                <a:sym typeface="Wingdings" panose="05000000000000000000" pitchFamily="2" charset="2"/>
              </a:rPr>
              <a:t> </a:t>
            </a:r>
            <a:r>
              <a:rPr lang="en-US" sz="1200" dirty="0"/>
              <a:t>less available content from sensory avenues to drive internally, self-oriented thought</a:t>
            </a:r>
          </a:p>
          <a:p>
            <a:endParaRPr lang="en-US" sz="1200" dirty="0"/>
          </a:p>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21</a:t>
            </a:fld>
            <a:endParaRPr lang="fr-BE"/>
          </a:p>
        </p:txBody>
      </p:sp>
    </p:spTree>
    <p:extLst>
      <p:ext uri="{BB962C8B-B14F-4D97-AF65-F5344CB8AC3E}">
        <p14:creationId xmlns:p14="http://schemas.microsoft.com/office/powerpoint/2010/main" val="2735197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22</a:t>
            </a:fld>
            <a:endParaRPr lang="fr-BE"/>
          </a:p>
        </p:txBody>
      </p:sp>
    </p:spTree>
    <p:extLst>
      <p:ext uri="{BB962C8B-B14F-4D97-AF65-F5344CB8AC3E}">
        <p14:creationId xmlns:p14="http://schemas.microsoft.com/office/powerpoint/2010/main" val="789353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Is it possible to decode the experience of MB from brain body interaction? What would such a brain-body profile look like?</a:t>
            </a:r>
          </a:p>
          <a:p>
            <a:r>
              <a:rPr lang="en-US" dirty="0"/>
              <a:t>Is the experience of MB phenomenologically akin to other cases of inability to report our mental life, like blindsight? What can we draw from there?</a:t>
            </a:r>
          </a:p>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23</a:t>
            </a:fld>
            <a:endParaRPr lang="fr-BE"/>
          </a:p>
        </p:txBody>
      </p:sp>
    </p:spTree>
    <p:extLst>
      <p:ext uri="{BB962C8B-B14F-4D97-AF65-F5344CB8AC3E}">
        <p14:creationId xmlns:p14="http://schemas.microsoft.com/office/powerpoint/2010/main" val="3264606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GB" b="0" i="0" dirty="0">
                <a:solidFill>
                  <a:srgbClr val="FFFFFF"/>
                </a:solidFill>
                <a:effectLst/>
                <a:latin typeface="Helvetica Neue" panose="02000503000000020004" pitchFamily="2" charset="0"/>
              </a:rPr>
              <a:t>Conclusions: I showed how states of unconsciousness raise ethical debates, mostly about whether C . exists. I provided data which point towards the one or the other direction. In the end, it seems there is an Open dialogue in the science of about what C it is. In that respect, Consciousness is a construct of consensus and we'd better be off to define 4 quantify it as accurately as possible. This is why I think</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24</a:t>
            </a:fld>
            <a:endParaRPr lang="fr-FR"/>
          </a:p>
        </p:txBody>
      </p:sp>
    </p:spTree>
    <p:extLst>
      <p:ext uri="{BB962C8B-B14F-4D97-AF65-F5344CB8AC3E}">
        <p14:creationId xmlns:p14="http://schemas.microsoft.com/office/powerpoint/2010/main" val="1742056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GB" sz="1200" b="1" i="0" kern="1200" dirty="0">
                <a:solidFill>
                  <a:schemeClr val="tx1"/>
                </a:solidFill>
                <a:effectLst/>
                <a:latin typeface="+mn-lt"/>
                <a:ea typeface="+mn-ea"/>
                <a:cs typeface="+mn-cs"/>
              </a:rPr>
              <a:t>Metastability</a:t>
            </a:r>
            <a:r>
              <a:rPr lang="en-GB" sz="1200" b="0" i="0" kern="1200" dirty="0">
                <a:solidFill>
                  <a:schemeClr val="tx1"/>
                </a:solidFill>
                <a:effectLst/>
                <a:latin typeface="+mn-lt"/>
                <a:ea typeface="+mn-ea"/>
                <a:cs typeface="+mn-cs"/>
              </a:rPr>
              <a:t> refers to the </a:t>
            </a:r>
            <a:r>
              <a:rPr lang="en-GB" sz="1200" b="0" i="0" u="none" strike="noStrike" kern="1200" dirty="0">
                <a:solidFill>
                  <a:schemeClr val="tx1"/>
                </a:solidFill>
                <a:effectLst/>
                <a:latin typeface="+mn-lt"/>
                <a:ea typeface="+mn-ea"/>
                <a:cs typeface="+mn-cs"/>
                <a:hlinkClick r:id="rId3" tooltip="Human brain"/>
              </a:rPr>
              <a:t>human brain’s</a:t>
            </a:r>
            <a:r>
              <a:rPr lang="en-GB" sz="1200" b="0" i="0" kern="1200" dirty="0">
                <a:solidFill>
                  <a:schemeClr val="tx1"/>
                </a:solidFill>
                <a:effectLst/>
                <a:latin typeface="+mn-lt"/>
                <a:ea typeface="+mn-ea"/>
                <a:cs typeface="+mn-cs"/>
              </a:rPr>
              <a:t> ability to integrate several functional parts and to produce </a:t>
            </a:r>
            <a:r>
              <a:rPr lang="en-GB" sz="1200" b="0" i="0" u="none" strike="noStrike" kern="1200" dirty="0">
                <a:solidFill>
                  <a:schemeClr val="tx1"/>
                </a:solidFill>
                <a:effectLst/>
                <a:latin typeface="+mn-lt"/>
                <a:ea typeface="+mn-ea"/>
                <a:cs typeface="+mn-cs"/>
                <a:hlinkClick r:id="rId4" tooltip="Neural oscillations"/>
              </a:rPr>
              <a:t>neural oscillations</a:t>
            </a:r>
            <a:r>
              <a:rPr lang="en-GB" sz="1200" b="0" i="0" kern="1200" dirty="0">
                <a:solidFill>
                  <a:schemeClr val="tx1"/>
                </a:solidFill>
                <a:effectLst/>
                <a:latin typeface="+mn-lt"/>
                <a:ea typeface="+mn-ea"/>
                <a:cs typeface="+mn-cs"/>
              </a:rPr>
              <a:t> in a cooperative and coordinated manner. phase synchronization forms the basis of metastable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in neural networks.</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25</a:t>
            </a:fld>
            <a:endParaRPr lang="fr-FR"/>
          </a:p>
        </p:txBody>
      </p:sp>
    </p:spTree>
    <p:extLst>
      <p:ext uri="{BB962C8B-B14F-4D97-AF65-F5344CB8AC3E}">
        <p14:creationId xmlns:p14="http://schemas.microsoft.com/office/powerpoint/2010/main" val="374093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26</a:t>
            </a:fld>
            <a:endParaRPr lang="fr-FR"/>
          </a:p>
        </p:txBody>
      </p:sp>
    </p:spTree>
    <p:extLst>
      <p:ext uri="{BB962C8B-B14F-4D97-AF65-F5344CB8AC3E}">
        <p14:creationId xmlns:p14="http://schemas.microsoft.com/office/powerpoint/2010/main" val="2348076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chemeClr val="tx1">
                    <a:lumMod val="85000"/>
                    <a:lumOff val="15000"/>
                  </a:schemeClr>
                </a:solidFill>
                <a:latin typeface="Helvetica Light" panose="020B0403020202020204" pitchFamily="34" charset="0"/>
              </a:rPr>
              <a:t>Neuronal activity encodes expectations about the causes of sensory input with the aim to minimize surprise of sensory data</a:t>
            </a:r>
            <a:endParaRPr lang="en-BE" sz="1200" dirty="0">
              <a:solidFill>
                <a:schemeClr val="tx1">
                  <a:lumMod val="85000"/>
                  <a:lumOff val="15000"/>
                </a:schemeClr>
              </a:solidFill>
              <a:latin typeface="Helvetica Light" panose="020B0403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6E4C6C62-3297-8D49-BDA0-359D0081DC7C}" type="slidenum">
              <a:rPr lang="fr-FR" smtClean="0"/>
              <a:pPr>
                <a:defRPr/>
              </a:pPr>
              <a:t>27</a:t>
            </a:fld>
            <a:endParaRPr lang="fr-FR"/>
          </a:p>
        </p:txBody>
      </p:sp>
    </p:spTree>
    <p:extLst>
      <p:ext uri="{BB962C8B-B14F-4D97-AF65-F5344CB8AC3E}">
        <p14:creationId xmlns:p14="http://schemas.microsoft.com/office/powerpoint/2010/main" val="3282492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BE" dirty="0"/>
              <a:t>Slow </a:t>
            </a:r>
            <a:r>
              <a:rPr lang="fr-BE" dirty="0" err="1"/>
              <a:t>waves</a:t>
            </a:r>
            <a:r>
              <a:rPr lang="fr-BE" dirty="0"/>
              <a:t> in the back of the </a:t>
            </a:r>
            <a:r>
              <a:rPr lang="fr-BE" dirty="0" err="1"/>
              <a:t>brain</a:t>
            </a:r>
            <a:r>
              <a:rPr lang="fr-BE" dirty="0"/>
              <a:t> </a:t>
            </a:r>
            <a:r>
              <a:rPr lang="fr-BE" dirty="0" err="1"/>
              <a:t>were</a:t>
            </a:r>
            <a:r>
              <a:rPr lang="fr-BE" dirty="0"/>
              <a:t> </a:t>
            </a:r>
            <a:r>
              <a:rPr lang="fr-BE" dirty="0" err="1"/>
              <a:t>associated</a:t>
            </a:r>
            <a:r>
              <a:rPr lang="fr-BE" dirty="0"/>
              <a:t> </a:t>
            </a:r>
            <a:r>
              <a:rPr lang="fr-BE" dirty="0" err="1"/>
              <a:t>with</a:t>
            </a:r>
            <a:r>
              <a:rPr lang="fr-BE" dirty="0"/>
              <a:t> misses (Fig. 5c), </a:t>
            </a:r>
            <a:r>
              <a:rPr lang="fr-BE" dirty="0" err="1"/>
              <a:t>which</a:t>
            </a:r>
            <a:r>
              <a:rPr lang="fr-BE" dirty="0"/>
              <a:t> </a:t>
            </a:r>
            <a:r>
              <a:rPr lang="fr-BE" dirty="0" err="1"/>
              <a:t>is</a:t>
            </a:r>
            <a:r>
              <a:rPr lang="fr-BE" dirty="0"/>
              <a:t> consistent </a:t>
            </a:r>
            <a:r>
              <a:rPr lang="fr-BE" dirty="0" err="1"/>
              <a:t>with</a:t>
            </a:r>
            <a:r>
              <a:rPr lang="fr-BE" dirty="0"/>
              <a:t> the </a:t>
            </a:r>
            <a:r>
              <a:rPr lang="fr-BE" dirty="0" err="1"/>
              <a:t>involvement</a:t>
            </a:r>
            <a:r>
              <a:rPr lang="fr-BE" dirty="0"/>
              <a:t> of </a:t>
            </a:r>
            <a:r>
              <a:rPr lang="fr-BE" dirty="0" err="1"/>
              <a:t>parietal</a:t>
            </a:r>
            <a:r>
              <a:rPr lang="fr-BE" dirty="0"/>
              <a:t> </a:t>
            </a:r>
            <a:r>
              <a:rPr lang="fr-BE" dirty="0" err="1"/>
              <a:t>cortices</a:t>
            </a:r>
            <a:r>
              <a:rPr lang="fr-BE" dirty="0"/>
              <a:t> in </a:t>
            </a:r>
            <a:r>
              <a:rPr lang="fr-BE" dirty="0" err="1"/>
              <a:t>sensorimotor</a:t>
            </a:r>
            <a:r>
              <a:rPr lang="fr-BE" dirty="0"/>
              <a:t> </a:t>
            </a:r>
            <a:r>
              <a:rPr lang="fr-BE" dirty="0" err="1"/>
              <a:t>integration</a:t>
            </a:r>
            <a:endParaRPr lang="fr-BE" dirty="0"/>
          </a:p>
          <a:p>
            <a:endParaRPr lang="fr-BE" dirty="0"/>
          </a:p>
          <a:p>
            <a:r>
              <a:rPr lang="fr-BE" dirty="0"/>
              <a:t>MB &gt; MW: </a:t>
            </a:r>
            <a:r>
              <a:rPr lang="fr-BE" dirty="0" err="1"/>
              <a:t>reduction</a:t>
            </a:r>
            <a:r>
              <a:rPr lang="fr-BE" dirty="0"/>
              <a:t> of slow-</a:t>
            </a:r>
            <a:r>
              <a:rPr lang="fr-BE" dirty="0" err="1"/>
              <a:t>wave</a:t>
            </a:r>
            <a:r>
              <a:rPr lang="fr-BE" dirty="0"/>
              <a:t> amplitude over frontal </a:t>
            </a:r>
            <a:r>
              <a:rPr lang="fr-BE" dirty="0" err="1"/>
              <a:t>electrodes</a:t>
            </a:r>
            <a:r>
              <a:rPr lang="fr-BE" dirty="0"/>
              <a:t> but an </a:t>
            </a:r>
            <a:r>
              <a:rPr lang="fr-BE" dirty="0" err="1"/>
              <a:t>increase</a:t>
            </a:r>
            <a:r>
              <a:rPr lang="fr-BE" dirty="0"/>
              <a:t> in </a:t>
            </a:r>
            <a:r>
              <a:rPr lang="fr-BE" dirty="0" err="1"/>
              <a:t>their</a:t>
            </a:r>
            <a:r>
              <a:rPr lang="fr-BE" dirty="0"/>
              <a:t> </a:t>
            </a:r>
            <a:r>
              <a:rPr lang="fr-BE" dirty="0" err="1"/>
              <a:t>upward</a:t>
            </a:r>
            <a:r>
              <a:rPr lang="fr-BE" dirty="0"/>
              <a:t> </a:t>
            </a:r>
            <a:r>
              <a:rPr lang="fr-BE" dirty="0" err="1"/>
              <a:t>slope</a:t>
            </a:r>
            <a:r>
              <a:rPr lang="fr-BE" dirty="0"/>
              <a:t> over </a:t>
            </a:r>
            <a:r>
              <a:rPr lang="fr-BE" dirty="0" err="1"/>
              <a:t>parietal</a:t>
            </a:r>
            <a:r>
              <a:rPr lang="fr-BE" dirty="0"/>
              <a:t> </a:t>
            </a:r>
            <a:r>
              <a:rPr lang="fr-BE" dirty="0" err="1"/>
              <a:t>electrodes</a:t>
            </a:r>
            <a:r>
              <a:rPr lang="fr-BE" dirty="0"/>
              <a:t> </a:t>
            </a:r>
            <a:r>
              <a:rPr lang="fr-BE" dirty="0" err="1"/>
              <a:t>were</a:t>
            </a:r>
            <a:r>
              <a:rPr lang="fr-BE" dirty="0"/>
              <a:t> </a:t>
            </a:r>
            <a:r>
              <a:rPr lang="fr-BE" dirty="0" err="1"/>
              <a:t>predictive</a:t>
            </a:r>
            <a:r>
              <a:rPr lang="fr-BE" dirty="0"/>
              <a:t> of MB: a perturbation of frontal </a:t>
            </a:r>
            <a:r>
              <a:rPr lang="fr-BE" dirty="0" err="1"/>
              <a:t>cortices</a:t>
            </a:r>
            <a:r>
              <a:rPr lang="fr-BE" dirty="0"/>
              <a:t> leads to </a:t>
            </a:r>
            <a:r>
              <a:rPr lang="fr-BE" dirty="0" err="1"/>
              <a:t>unconstrained</a:t>
            </a:r>
            <a:r>
              <a:rPr lang="fr-BE" dirty="0"/>
              <a:t> </a:t>
            </a:r>
            <a:r>
              <a:rPr lang="fr-BE" dirty="0" err="1"/>
              <a:t>thoughts</a:t>
            </a:r>
            <a:r>
              <a:rPr lang="fr-BE" dirty="0"/>
              <a:t> (MW) </a:t>
            </a:r>
            <a:r>
              <a:rPr lang="fr-BE" dirty="0" err="1"/>
              <a:t>rather</a:t>
            </a:r>
            <a:r>
              <a:rPr lang="fr-BE" dirty="0"/>
              <a:t> </a:t>
            </a:r>
            <a:r>
              <a:rPr lang="fr-BE" dirty="0" err="1"/>
              <a:t>than</a:t>
            </a:r>
            <a:r>
              <a:rPr lang="fr-BE" dirty="0"/>
              <a:t> the </a:t>
            </a:r>
            <a:r>
              <a:rPr lang="fr-BE" dirty="0" err="1"/>
              <a:t>loss</a:t>
            </a:r>
            <a:r>
              <a:rPr lang="fr-BE" dirty="0"/>
              <a:t> of </a:t>
            </a:r>
            <a:r>
              <a:rPr lang="fr-BE" dirty="0" err="1"/>
              <a:t>awareness</a:t>
            </a:r>
            <a:r>
              <a:rPr lang="fr-BE" dirty="0"/>
              <a:t>, but </a:t>
            </a:r>
            <a:r>
              <a:rPr lang="fr-BE" dirty="0" err="1"/>
              <a:t>that</a:t>
            </a:r>
            <a:r>
              <a:rPr lang="fr-BE" dirty="0"/>
              <a:t> </a:t>
            </a:r>
            <a:r>
              <a:rPr lang="fr-BE" dirty="0" err="1"/>
              <a:t>awareness</a:t>
            </a:r>
            <a:r>
              <a:rPr lang="fr-BE" dirty="0"/>
              <a:t> </a:t>
            </a:r>
            <a:r>
              <a:rPr lang="fr-BE" dirty="0" err="1"/>
              <a:t>decreases</a:t>
            </a:r>
            <a:r>
              <a:rPr lang="fr-BE" dirty="0"/>
              <a:t> </a:t>
            </a:r>
            <a:r>
              <a:rPr lang="fr-BE" dirty="0" err="1"/>
              <a:t>when</a:t>
            </a:r>
            <a:r>
              <a:rPr lang="fr-BE" dirty="0"/>
              <a:t> </a:t>
            </a:r>
            <a:r>
              <a:rPr lang="fr-BE" dirty="0" err="1"/>
              <a:t>posterior</a:t>
            </a:r>
            <a:r>
              <a:rPr lang="fr-BE" dirty="0"/>
              <a:t> </a:t>
            </a:r>
            <a:r>
              <a:rPr lang="fr-BE" dirty="0" err="1"/>
              <a:t>regions</a:t>
            </a:r>
            <a:r>
              <a:rPr lang="fr-BE" dirty="0"/>
              <a:t> </a:t>
            </a:r>
            <a:r>
              <a:rPr lang="fr-BE" dirty="0" err="1"/>
              <a:t>momentarily</a:t>
            </a:r>
            <a:r>
              <a:rPr lang="fr-BE" dirty="0"/>
              <a:t> go offline, a pattern </a:t>
            </a:r>
            <a:r>
              <a:rPr lang="fr-BE" dirty="0" err="1"/>
              <a:t>similar</a:t>
            </a:r>
            <a:r>
              <a:rPr lang="fr-BE" dirty="0"/>
              <a:t> to the neural </a:t>
            </a:r>
            <a:r>
              <a:rPr lang="fr-BE" dirty="0" err="1"/>
              <a:t>correlates</a:t>
            </a:r>
            <a:r>
              <a:rPr lang="fr-BE" dirty="0"/>
              <a:t> of </a:t>
            </a:r>
            <a:r>
              <a:rPr lang="fr-BE" dirty="0" err="1"/>
              <a:t>dreaming</a:t>
            </a:r>
            <a:r>
              <a:rPr lang="fr-BE" dirty="0"/>
              <a:t> </a:t>
            </a:r>
            <a:r>
              <a:rPr lang="fr-BE" dirty="0" err="1"/>
              <a:t>during</a:t>
            </a:r>
            <a:r>
              <a:rPr lang="fr-BE" dirty="0"/>
              <a:t> </a:t>
            </a:r>
            <a:r>
              <a:rPr lang="fr-BE" dirty="0" err="1"/>
              <a:t>sleep</a:t>
            </a:r>
            <a:r>
              <a:rPr lang="fr-BE" dirty="0"/>
              <a:t> or </a:t>
            </a:r>
            <a:r>
              <a:rPr lang="fr-BE" dirty="0" err="1"/>
              <a:t>spontaneous</a:t>
            </a:r>
            <a:r>
              <a:rPr lang="fr-BE" dirty="0"/>
              <a:t> </a:t>
            </a:r>
            <a:r>
              <a:rPr lang="fr-BE" dirty="0" err="1"/>
              <a:t>thoughts</a:t>
            </a:r>
            <a:r>
              <a:rPr lang="fr-BE" dirty="0"/>
              <a:t> </a:t>
            </a:r>
            <a:r>
              <a:rPr lang="fr-BE" dirty="0" err="1"/>
              <a:t>during</a:t>
            </a:r>
            <a:r>
              <a:rPr lang="fr-BE" dirty="0"/>
              <a:t> </a:t>
            </a:r>
            <a:r>
              <a:rPr lang="fr-BE" dirty="0" err="1"/>
              <a:t>wakeful</a:t>
            </a:r>
            <a:r>
              <a:rPr lang="fr-BE" dirty="0"/>
              <a:t> rest57,75.</a:t>
            </a:r>
          </a:p>
          <a:p>
            <a:endParaRPr lang="fr-BE"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Slow wave parameters such as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Amplitude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slope and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number of negative peaks </a:t>
            </a:r>
          </a:p>
          <a:p>
            <a:pPr marL="0" indent="0">
              <a:buFont typeface="Arial" panose="020B0604020202020204" pitchFamily="34" charset="0"/>
              <a:buNone/>
            </a:pPr>
            <a:r>
              <a:rPr lang="en-GB" sz="1200" b="0" i="0" kern="1200" dirty="0">
                <a:solidFill>
                  <a:schemeClr val="tx1"/>
                </a:solidFill>
                <a:effectLst/>
                <a:latin typeface="+mn-lt"/>
                <a:ea typeface="+mn-ea"/>
                <a:cs typeface="+mn-cs"/>
              </a:rPr>
              <a:t>are thought to </a:t>
            </a:r>
            <a:r>
              <a:rPr lang="en-GB" sz="1200" b="1" i="0" kern="1200" dirty="0">
                <a:solidFill>
                  <a:schemeClr val="tx1"/>
                </a:solidFill>
                <a:effectLst/>
                <a:latin typeface="+mn-lt"/>
                <a:ea typeface="+mn-ea"/>
                <a:cs typeface="+mn-cs"/>
              </a:rPr>
              <a:t>depend on the number of recruited neurons and the speed of synchronization across neuronal populations </a:t>
            </a:r>
            <a:r>
              <a:rPr lang="en-GB" sz="1200" b="0" i="0"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hlinkClick r:id="rId3"/>
              </a:rPr>
              <a:t>Esser et al., 2007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Riedner et al., 2007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Vyazovskiy et al., 2007</a:t>
            </a:r>
            <a:r>
              <a:rPr lang="en-GB" sz="1200" b="0" i="0" kern="1200" dirty="0">
                <a:solidFill>
                  <a:schemeClr val="tx1"/>
                </a:solidFill>
                <a:effectLst/>
                <a:latin typeface="+mn-lt"/>
                <a:ea typeface="+mn-ea"/>
                <a:cs typeface="+mn-cs"/>
              </a:rPr>
              <a:t>). In particular, steep, high-amplitude slow waves with few negative peaks are generated when an efficient neuronal synchronization allows for a fast recruitment of a large number of neurons at the cortical level.</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https://</a:t>
            </a:r>
            <a:r>
              <a:rPr lang="en-GB" sz="1200" b="0" i="0" kern="1200" dirty="0" err="1">
                <a:solidFill>
                  <a:schemeClr val="tx1"/>
                </a:solidFill>
                <a:effectLst/>
                <a:latin typeface="+mn-lt"/>
                <a:ea typeface="+mn-ea"/>
                <a:cs typeface="+mn-cs"/>
              </a:rPr>
              <a:t>www.ncbi.nlm.nih.gov</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pmc</a:t>
            </a:r>
            <a:r>
              <a:rPr lang="en-GB" sz="1200" b="0" i="0" kern="1200" dirty="0">
                <a:solidFill>
                  <a:schemeClr val="tx1"/>
                </a:solidFill>
                <a:effectLst/>
                <a:latin typeface="+mn-lt"/>
                <a:ea typeface="+mn-ea"/>
                <a:cs typeface="+mn-cs"/>
              </a:rPr>
              <a:t>/articles/PMC3900623/#:~:text=Slow%20wave%20activity%20(SWA%2C%200.5,slope%20of%20sleep%20slow%20waves.: </a:t>
            </a:r>
          </a:p>
          <a:p>
            <a:r>
              <a:rPr lang="en-GB" sz="1200" b="0" i="0" kern="1200" dirty="0">
                <a:solidFill>
                  <a:schemeClr val="tx1"/>
                </a:solidFill>
                <a:effectLst/>
                <a:latin typeface="+mn-lt"/>
                <a:ea typeface="+mn-ea"/>
                <a:cs typeface="+mn-cs"/>
              </a:rPr>
              <a:t>It has been proposed that the slope of slow waves, measured in the EEG, may represent a </a:t>
            </a:r>
            <a:r>
              <a:rPr lang="en-GB" sz="1200" b="1" i="0" kern="1200" dirty="0">
                <a:solidFill>
                  <a:schemeClr val="tx1"/>
                </a:solidFill>
                <a:effectLst/>
                <a:latin typeface="+mn-lt"/>
                <a:ea typeface="+mn-ea"/>
                <a:cs typeface="+mn-cs"/>
              </a:rPr>
              <a:t>marker of this neuronal synchronization</a:t>
            </a:r>
            <a:r>
              <a:rPr lang="en-GB" sz="1200" b="0" i="0" kern="1200" dirty="0">
                <a:solidFill>
                  <a:schemeClr val="tx1"/>
                </a:solidFill>
                <a:effectLst/>
                <a:latin typeface="+mn-lt"/>
                <a:ea typeface="+mn-ea"/>
                <a:cs typeface="+mn-cs"/>
              </a:rPr>
              <a:t>.</a:t>
            </a:r>
            <a:r>
              <a:rPr lang="en-GB" sz="1200" b="0" i="0" u="sng" kern="1200" baseline="30000" dirty="0">
                <a:solidFill>
                  <a:schemeClr val="tx1"/>
                </a:solidFill>
                <a:effectLst/>
                <a:latin typeface="+mn-lt"/>
                <a:ea typeface="+mn-ea"/>
                <a:cs typeface="+mn-cs"/>
                <a:hlinkClick r:id="rId6"/>
              </a:rPr>
              <a:t>16</a:t>
            </a:r>
            <a:r>
              <a:rPr lang="en-GB" sz="1200" b="0" i="0" kern="1200" baseline="30000" dirty="0">
                <a:solidFill>
                  <a:schemeClr val="tx1"/>
                </a:solidFill>
                <a:effectLst/>
                <a:latin typeface="+mn-lt"/>
                <a:ea typeface="+mn-ea"/>
                <a:cs typeface="+mn-cs"/>
              </a:rPr>
              <a:t>–</a:t>
            </a:r>
            <a:r>
              <a:rPr lang="en-GB" sz="1200" b="0" i="0" u="sng" kern="1200" baseline="30000" dirty="0">
                <a:solidFill>
                  <a:schemeClr val="tx1"/>
                </a:solidFill>
                <a:effectLst/>
                <a:latin typeface="+mn-lt"/>
                <a:ea typeface="+mn-ea"/>
                <a:cs typeface="+mn-cs"/>
                <a:hlinkClick r:id="rId7"/>
              </a:rPr>
              <a:t>18</a:t>
            </a:r>
            <a:r>
              <a:rPr lang="en-GB" sz="1200" b="0" i="0" kern="1200" dirty="0">
                <a:solidFill>
                  <a:schemeClr val="tx1"/>
                </a:solidFill>
                <a:effectLst/>
                <a:latin typeface="+mn-lt"/>
                <a:ea typeface="+mn-ea"/>
                <a:cs typeface="+mn-cs"/>
              </a:rPr>
              <a:t> Thus, the faster neuronal populations of a network are able to synchronize their activity, the steeper the slopes of the slow waves are. Consequently, the slope of slow waves at the beginning of the night when sleep pressure is high is much steeper compared to the slope of slow waves with the same amplitude towards the end of the sleep period when sleep pressure has dissipated.</a:t>
            </a:r>
            <a:r>
              <a:rPr lang="en-GB" sz="1200" b="0" i="0" u="sng" kern="1200" baseline="30000" dirty="0">
                <a:solidFill>
                  <a:schemeClr val="tx1"/>
                </a:solidFill>
                <a:effectLst/>
                <a:latin typeface="+mn-lt"/>
                <a:ea typeface="+mn-ea"/>
                <a:cs typeface="+mn-cs"/>
                <a:hlinkClick r:id="rId8"/>
              </a:rPr>
              <a:t>17</a:t>
            </a:r>
            <a:r>
              <a:rPr lang="en-GB" sz="1200" b="0" i="0" kern="1200" dirty="0">
                <a:solidFill>
                  <a:schemeClr val="tx1"/>
                </a:solidFill>
                <a:effectLst/>
                <a:latin typeface="+mn-lt"/>
                <a:ea typeface="+mn-ea"/>
                <a:cs typeface="+mn-cs"/>
              </a:rPr>
              <a:t> </a:t>
            </a:r>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28</a:t>
            </a:fld>
            <a:endParaRPr lang="fr-BE"/>
          </a:p>
        </p:txBody>
      </p:sp>
    </p:spTree>
    <p:extLst>
      <p:ext uri="{BB962C8B-B14F-4D97-AF65-F5344CB8AC3E}">
        <p14:creationId xmlns:p14="http://schemas.microsoft.com/office/powerpoint/2010/main" val="2926532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E3E70-BCB7-4D28-9793-1FBFA0A634E0}" type="slidenum">
              <a:rPr lang="fr-BE" smtClean="0"/>
              <a:t>29</a:t>
            </a:fld>
            <a:endParaRPr lang="fr-BE"/>
          </a:p>
        </p:txBody>
      </p:sp>
    </p:spTree>
    <p:extLst>
      <p:ext uri="{BB962C8B-B14F-4D97-AF65-F5344CB8AC3E}">
        <p14:creationId xmlns:p14="http://schemas.microsoft.com/office/powerpoint/2010/main" val="395390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a:t>
            </a:fld>
            <a:endParaRPr lang="fr-FR"/>
          </a:p>
        </p:txBody>
      </p:sp>
    </p:spTree>
    <p:extLst>
      <p:ext uri="{BB962C8B-B14F-4D97-AF65-F5344CB8AC3E}">
        <p14:creationId xmlns:p14="http://schemas.microsoft.com/office/powerpoint/2010/main" val="1001769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A1A1A"/>
                </a:solidFill>
                <a:effectLst/>
                <a:latin typeface="NeueHaasGroteskText"/>
              </a:rPr>
              <a:t>We do not claim that neural inhibition directly promotes anticorrelated patterns, that is, by having networks </a:t>
            </a:r>
            <a:r>
              <a:rPr lang="en-GB" b="0" i="0" dirty="0" err="1">
                <a:solidFill>
                  <a:srgbClr val="1A1A1A"/>
                </a:solidFill>
                <a:effectLst/>
                <a:latin typeface="NeueHaasGroteskText"/>
              </a:rPr>
              <a:t>straightly</a:t>
            </a:r>
            <a:r>
              <a:rPr lang="en-GB" b="0" i="0" dirty="0">
                <a:solidFill>
                  <a:srgbClr val="1A1A1A"/>
                </a:solidFill>
                <a:effectLst/>
                <a:latin typeface="NeueHaasGroteskText"/>
              </a:rPr>
              <a:t> inhibiting one another (of note, most interareal connections are glutamatergic/excitatory). Nor do we claim that neural inhibition always leads to anticorrelated profiles. </a:t>
            </a:r>
            <a:r>
              <a:rPr lang="en-GB" b="1" i="0" dirty="0">
                <a:solidFill>
                  <a:srgbClr val="1A1A1A"/>
                </a:solidFill>
                <a:effectLst/>
                <a:latin typeface="NeueHaasGroteskText"/>
              </a:rPr>
              <a:t>Rather, we suggest that neural inhibition mediates the rise of the anticorrelations indirectly, by breaking the local neural balance which affects </a:t>
            </a:r>
            <a:r>
              <a:rPr lang="en-GB" b="1" i="0" u="none" strike="noStrike" dirty="0">
                <a:solidFill>
                  <a:srgbClr val="6D6E71"/>
                </a:solidFill>
                <a:effectLst/>
                <a:latin typeface="NeueHaasGroteskText"/>
                <a:hlinkClick r:id="rId3"/>
              </a:rPr>
              <a:t>network metastability</a:t>
            </a:r>
            <a:r>
              <a:rPr lang="en-GB" b="1" i="0" dirty="0">
                <a:solidFill>
                  <a:srgbClr val="1A1A1A"/>
                </a:solidFill>
                <a:effectLst/>
                <a:latin typeface="NeueHaasGroteskText"/>
              </a:rPr>
              <a:t> and which eventually permits anticorrelations to appear. </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Distant brain regions establish connections between their corresponding excitatory neural populations (Figure 1, E-E blue solid line connectivity).  -&gt; The resulting local increase of excitation produces an increase of inhibition through the local E-I loop (feedback inhibition).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Local heterogenous feedback inhibition </a:t>
            </a:r>
            <a:r>
              <a:rPr lang="en-GB" sz="1200" kern="1200" dirty="0">
                <a:solidFill>
                  <a:schemeClr val="tx1"/>
                </a:solidFill>
                <a:effectLst/>
                <a:latin typeface="+mn-lt"/>
                <a:ea typeface="+mn-ea"/>
                <a:cs typeface="+mn-cs"/>
              </a:rPr>
              <a:t>Studies using heterogeneous and homogeneous whole- brain </a:t>
            </a:r>
            <a:r>
              <a:rPr lang="en-GB" sz="1200" kern="1200" dirty="0" err="1">
                <a:solidFill>
                  <a:schemeClr val="tx1"/>
                </a:solidFill>
                <a:effectLst/>
                <a:latin typeface="+mn-lt"/>
                <a:ea typeface="+mn-ea"/>
                <a:cs typeface="+mn-cs"/>
              </a:rPr>
              <a:t>modeling</a:t>
            </a:r>
            <a:r>
              <a:rPr lang="en-GB" sz="1200" kern="1200" dirty="0">
                <a:solidFill>
                  <a:schemeClr val="tx1"/>
                </a:solidFill>
                <a:effectLst/>
                <a:latin typeface="+mn-lt"/>
                <a:ea typeface="+mn-ea"/>
                <a:cs typeface="+mn-cs"/>
              </a:rPr>
              <a:t> have mechanistically shown that an increase in ignition was observed (Deco et al., 2021).  </a:t>
            </a:r>
            <a:r>
              <a:rPr lang="en-GB" sz="1200" b="1" kern="1200" dirty="0">
                <a:solidFill>
                  <a:schemeClr val="tx1"/>
                </a:solidFill>
                <a:effectLst/>
                <a:latin typeface="+mn-lt"/>
                <a:ea typeface="+mn-ea"/>
                <a:cs typeface="+mn-cs"/>
              </a:rPr>
              <a:t>IGNITION</a:t>
            </a:r>
            <a:r>
              <a:rPr lang="en-GB" sz="1200" kern="1200" dirty="0">
                <a:solidFill>
                  <a:schemeClr val="tx1"/>
                </a:solidFill>
                <a:effectLst/>
                <a:latin typeface="+mn-lt"/>
                <a:ea typeface="+mn-ea"/>
                <a:cs typeface="+mn-cs"/>
              </a:rPr>
              <a:t> The ability of a given brain area to propagate feed-forward and recurrent neuronal activity to other regions, which are thought to support conscious experience (see next section).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Critically, when feedback projections and randomization of the connectivity weights were removed, dynamic network </a:t>
            </a:r>
            <a:r>
              <a:rPr lang="en-GB" sz="1200" kern="1200" dirty="0" err="1">
                <a:solidFill>
                  <a:schemeClr val="tx1"/>
                </a:solidFill>
                <a:effectLst/>
                <a:latin typeface="+mn-lt"/>
                <a:ea typeface="+mn-ea"/>
                <a:cs typeface="+mn-cs"/>
              </a:rPr>
              <a:t>behavior</a:t>
            </a:r>
            <a:r>
              <a:rPr lang="en-GB" sz="1200" kern="1200" dirty="0">
                <a:solidFill>
                  <a:schemeClr val="tx1"/>
                </a:solidFill>
                <a:effectLst/>
                <a:latin typeface="+mn-lt"/>
                <a:ea typeface="+mn-ea"/>
                <a:cs typeface="+mn-cs"/>
              </a:rPr>
              <a:t> was abolished, suggesting that feedback connectivity and heterogeneity in connection strength give rise to ignition-like activity (Joglekar et al., 2018).</a:t>
            </a:r>
          </a:p>
          <a:p>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30</a:t>
            </a:fld>
            <a:endParaRPr lang="fr-FR"/>
          </a:p>
        </p:txBody>
      </p:sp>
    </p:spTree>
    <p:extLst>
      <p:ext uri="{BB962C8B-B14F-4D97-AF65-F5344CB8AC3E}">
        <p14:creationId xmlns:p14="http://schemas.microsoft.com/office/powerpoint/2010/main" val="4233404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The question as to why intrinsic network functional connectivity is preserved in isolated tissue which does not contribute to behavioral output, remains to be answered. A working hypothesis is that brain activity is driven by the underlying anatomy as we have recently found for noncommunicating states.32 At the same time, it may be that preserved network-level connectivity is critical for the development of synaptic connections and maintenance of synaptic homeostasis at large58 which is reduced, yet preserved, in covert or unconscious conditions.32,5</a:t>
            </a:r>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31</a:t>
            </a:fld>
            <a:endParaRPr lang="fr-FR"/>
          </a:p>
        </p:txBody>
      </p:sp>
    </p:spTree>
    <p:extLst>
      <p:ext uri="{BB962C8B-B14F-4D97-AF65-F5344CB8AC3E}">
        <p14:creationId xmlns:p14="http://schemas.microsoft.com/office/powerpoint/2010/main" val="816274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The question as to why intrinsic network functional connectivity is preserved in isolated tissue which does not contribute to behavioral output, remains to be answered. A working hypothesis is that brain activity is driven by the underlying anatomy as we have recently found for noncommunicating states.32 At the same time, it may be that preserved network-level connectivity is critical for the development of synaptic connections and maintenance of synaptic homeostasis at large58 which is reduced, yet preserved, in covert or unconscious conditions.32,5</a:t>
            </a:r>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32</a:t>
            </a:fld>
            <a:endParaRPr lang="fr-FR"/>
          </a:p>
        </p:txBody>
      </p:sp>
    </p:spTree>
    <p:extLst>
      <p:ext uri="{BB962C8B-B14F-4D97-AF65-F5344CB8AC3E}">
        <p14:creationId xmlns:p14="http://schemas.microsoft.com/office/powerpoint/2010/main" val="1214688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a:t>After the deviant, the</a:t>
            </a:r>
            <a:r>
              <a:rPr lang="en-US" baseline="0" dirty="0"/>
              <a:t> </a:t>
            </a:r>
            <a:r>
              <a:rPr lang="en-US" baseline="0" dirty="0" err="1"/>
              <a:t>foillowing</a:t>
            </a:r>
            <a:r>
              <a:rPr lang="en-US" baseline="0" dirty="0"/>
              <a:t> heartbeat is faster in the MCS</a:t>
            </a:r>
            <a:endParaRPr lang="en-US" dirty="0"/>
          </a:p>
        </p:txBody>
      </p:sp>
      <p:sp>
        <p:nvSpPr>
          <p:cNvPr id="4" name="Slide Number Placeholder 3"/>
          <p:cNvSpPr>
            <a:spLocks noGrp="1"/>
          </p:cNvSpPr>
          <p:nvPr>
            <p:ph type="sldNum" sz="quarter" idx="10"/>
          </p:nvPr>
        </p:nvSpPr>
        <p:spPr/>
        <p:txBody>
          <a:bodyPr/>
          <a:lstStyle/>
          <a:p>
            <a:pPr>
              <a:defRPr/>
            </a:pPr>
            <a:fld id="{6E4C6C62-3297-8D49-BDA0-359D0081DC7C}" type="slidenum">
              <a:rPr lang="fr-FR" smtClean="0"/>
              <a:pPr>
                <a:defRPr/>
              </a:pPr>
              <a:t>33</a:t>
            </a:fld>
            <a:endParaRPr lang="fr-FR"/>
          </a:p>
        </p:txBody>
      </p:sp>
    </p:spTree>
    <p:extLst>
      <p:ext uri="{BB962C8B-B14F-4D97-AF65-F5344CB8AC3E}">
        <p14:creationId xmlns:p14="http://schemas.microsoft.com/office/powerpoint/2010/main" val="2575749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a:t>Real-life conséquences:</a:t>
            </a:r>
          </a:p>
          <a:p>
            <a:pPr marL="171450" indent="-171450">
              <a:buFont typeface="Arial" panose="020B0604020202020204" pitchFamily="34" charset="0"/>
              <a:buChar char="•"/>
            </a:pPr>
            <a:r>
              <a:rPr lang="fr-FR" dirty="0"/>
              <a:t>Neuro-</a:t>
            </a:r>
            <a:r>
              <a:rPr lang="fr-FR" dirty="0" err="1"/>
              <a:t>ethics</a:t>
            </a:r>
            <a:endParaRPr lang="fr-FR" dirty="0"/>
          </a:p>
          <a:p>
            <a:pPr marL="171450" indent="-171450">
              <a:buFont typeface="Arial" panose="020B0604020202020204" pitchFamily="34" charset="0"/>
              <a:buChar char="•"/>
            </a:pPr>
            <a:r>
              <a:rPr lang="fr-FR" dirty="0"/>
              <a:t>Animal </a:t>
            </a:r>
            <a:r>
              <a:rPr lang="fr-FR" dirty="0" err="1"/>
              <a:t>consciousness</a:t>
            </a:r>
            <a:endParaRPr lang="fr-FR" dirty="0"/>
          </a:p>
          <a:p>
            <a:pPr marL="171450" indent="-171450">
              <a:buFont typeface="Arial" panose="020B0604020202020204" pitchFamily="34" charset="0"/>
              <a:buChar char="•"/>
            </a:pPr>
            <a:r>
              <a:rPr lang="fr-FR" dirty="0" err="1"/>
              <a:t>Psychotherapy</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34</a:t>
            </a:fld>
            <a:endParaRPr lang="fr-FR"/>
          </a:p>
        </p:txBody>
      </p:sp>
    </p:spTree>
    <p:extLst>
      <p:ext uri="{BB962C8B-B14F-4D97-AF65-F5344CB8AC3E}">
        <p14:creationId xmlns:p14="http://schemas.microsoft.com/office/powerpoint/2010/main" val="1001769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35</a:t>
            </a:fld>
            <a:endParaRPr lang="fr-FR"/>
          </a:p>
        </p:txBody>
      </p:sp>
    </p:spTree>
    <p:extLst>
      <p:ext uri="{BB962C8B-B14F-4D97-AF65-F5344CB8AC3E}">
        <p14:creationId xmlns:p14="http://schemas.microsoft.com/office/powerpoint/2010/main" val="191950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patient who was misclassified as being in MCS had a CRS-R total score of 5 on the day of scanning (indicating the VS/UWS; Patient 11 of </a:t>
            </a:r>
            <a:r>
              <a:rPr lang="en-US" sz="1200" b="0" i="0" u="none" strike="noStrike" kern="1200" baseline="0" dirty="0" err="1">
                <a:solidFill>
                  <a:schemeClr val="tx1"/>
                </a:solidFill>
                <a:latin typeface="+mn-lt"/>
                <a:ea typeface="+mn-ea"/>
                <a:cs typeface="+mn-cs"/>
              </a:rPr>
              <a:t>centre</a:t>
            </a:r>
            <a:r>
              <a:rPr lang="en-US" sz="1200" b="0" i="0" u="none" strike="noStrike" kern="1200" baseline="0" dirty="0">
                <a:solidFill>
                  <a:schemeClr val="tx1"/>
                </a:solidFill>
                <a:latin typeface="+mn-lt"/>
                <a:ea typeface="+mn-ea"/>
                <a:cs typeface="+mn-cs"/>
              </a:rPr>
              <a:t> two, Supplementary material) and she evolved to MCS 38 days later (Auditory Function: 1, Visual Function: 3, Motor Function: 2, </a:t>
            </a:r>
            <a:r>
              <a:rPr lang="en-US" sz="1200" b="0" i="0" u="none" strike="noStrike" kern="1200" baseline="0" dirty="0" err="1">
                <a:solidFill>
                  <a:schemeClr val="tx1"/>
                </a:solidFill>
                <a:latin typeface="+mn-lt"/>
                <a:ea typeface="+mn-ea"/>
                <a:cs typeface="+mn-cs"/>
              </a:rPr>
              <a:t>Oromotor</a:t>
            </a:r>
            <a:r>
              <a:rPr lang="en-US" sz="1200" b="0" i="0" u="none" strike="noStrike" kern="1200" baseline="0" dirty="0">
                <a:solidFill>
                  <a:schemeClr val="tx1"/>
                </a:solidFill>
                <a:latin typeface="+mn-lt"/>
                <a:ea typeface="+mn-ea"/>
                <a:cs typeface="+mn-cs"/>
              </a:rPr>
              <a:t>/Verbal Function: 2, Communication: 0, Arousal: 2).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patient who was misclassified as being in VS/UWS had a CRS-R total score of 9 on the day of scanning (indicating the MCS; Patient 13 of </a:t>
            </a:r>
            <a:r>
              <a:rPr lang="en-US" sz="1200" b="0" i="0" u="none" strike="noStrike" kern="1200" baseline="0" dirty="0" err="1">
                <a:solidFill>
                  <a:schemeClr val="tx1"/>
                </a:solidFill>
                <a:latin typeface="+mn-lt"/>
                <a:ea typeface="+mn-ea"/>
                <a:cs typeface="+mn-cs"/>
              </a:rPr>
              <a:t>centre</a:t>
            </a:r>
            <a:r>
              <a:rPr lang="en-US" sz="1200" b="0" i="0" u="none" strike="noStrike" kern="1200" baseline="0" dirty="0">
                <a:solidFill>
                  <a:schemeClr val="tx1"/>
                </a:solidFill>
                <a:latin typeface="+mn-lt"/>
                <a:ea typeface="+mn-ea"/>
                <a:cs typeface="+mn-cs"/>
              </a:rPr>
              <a:t> two, Supplementary material) based on the presence of localization to noxious stimulation but this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could not be elicited in neither previous </a:t>
            </a:r>
            <a:r>
              <a:rPr lang="cs-CZ" sz="1200" b="0" i="0" u="none" strike="noStrike" kern="1200" baseline="0" dirty="0">
                <a:solidFill>
                  <a:schemeClr val="tx1"/>
                </a:solidFill>
                <a:latin typeface="+mn-lt"/>
                <a:ea typeface="+mn-ea"/>
                <a:cs typeface="+mn-cs"/>
              </a:rPr>
              <a:t>(AF: 1, VF: 0, MF: 0, O/VF: 1, COM: 0, AR: 2) </a:t>
            </a:r>
            <a:r>
              <a:rPr lang="cs-CZ" sz="1200" b="0" i="0" u="none" strike="noStrike" kern="1200" baseline="0" dirty="0" err="1">
                <a:solidFill>
                  <a:schemeClr val="tx1"/>
                </a:solidFill>
                <a:latin typeface="+mn-lt"/>
                <a:ea typeface="+mn-ea"/>
                <a:cs typeface="+mn-cs"/>
              </a:rPr>
              <a:t>or</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subsequent</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evaluations</a:t>
            </a:r>
            <a:r>
              <a:rPr lang="cs-CZ" sz="1200" b="0" i="0" u="none" strike="noStrike" kern="1200" baseline="0" dirty="0">
                <a:solidFill>
                  <a:schemeClr val="tx1"/>
                </a:solidFill>
                <a:latin typeface="+mn-lt"/>
                <a:ea typeface="+mn-ea"/>
                <a:cs typeface="+mn-cs"/>
              </a:rPr>
              <a:t> (AF: 2, VF: 1, MF: 2, O/VF: 1, </a:t>
            </a:r>
            <a:r>
              <a:rPr lang="is-IS" sz="1200" b="0" i="0" u="none" strike="noStrike" kern="1200" baseline="0" dirty="0">
                <a:solidFill>
                  <a:schemeClr val="tx1"/>
                </a:solidFill>
                <a:latin typeface="+mn-lt"/>
                <a:ea typeface="+mn-ea"/>
                <a:cs typeface="+mn-cs"/>
              </a:rPr>
              <a:t>COM: 0, AR: 2).</a:t>
            </a:r>
            <a:endParaRPr lang="en-US" dirty="0"/>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36</a:t>
            </a:fld>
            <a:endParaRPr lang="fr-FR"/>
          </a:p>
        </p:txBody>
      </p:sp>
    </p:spTree>
    <p:extLst>
      <p:ext uri="{BB962C8B-B14F-4D97-AF65-F5344CB8AC3E}">
        <p14:creationId xmlns:p14="http://schemas.microsoft.com/office/powerpoint/2010/main" val="2905619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2120900" y="514350"/>
            <a:ext cx="2033588" cy="1527175"/>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50178" name="Notes Placeholder 2"/>
          <p:cNvSpPr>
            <a:spLocks noGrp="1"/>
          </p:cNvSpPr>
          <p:nvPr>
            <p:ph type="body" idx="1"/>
          </p:nvPr>
        </p:nvSpPr>
        <p:spPr>
          <a:xfrm>
            <a:off x="690563" y="2268538"/>
            <a:ext cx="5440362" cy="7210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i="1" dirty="0">
              <a:latin typeface="Times New Roman" charset="0"/>
              <a:ea typeface="MS PGothic" charset="-128"/>
              <a:cs typeface="Arial"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850">
              <a:spcBef>
                <a:spcPct val="30000"/>
              </a:spcBef>
              <a:defRPr sz="1200">
                <a:solidFill>
                  <a:schemeClr val="tx1"/>
                </a:solidFill>
                <a:latin typeface="Arial" charset="0"/>
                <a:ea typeface="MS PGothic" charset="-128"/>
                <a:cs typeface="Arial" charset="0"/>
              </a:defRPr>
            </a:lvl1pPr>
            <a:lvl2pPr marL="742950" indent="-285750" defTabSz="958850">
              <a:spcBef>
                <a:spcPct val="30000"/>
              </a:spcBef>
              <a:defRPr sz="1200">
                <a:solidFill>
                  <a:schemeClr val="tx1"/>
                </a:solidFill>
                <a:latin typeface="Arial" charset="0"/>
                <a:ea typeface="MS PGothic" charset="-128"/>
                <a:cs typeface="Arial" charset="0"/>
              </a:defRPr>
            </a:lvl2pPr>
            <a:lvl3pPr marL="1143000" indent="-228600" defTabSz="958850">
              <a:spcBef>
                <a:spcPct val="30000"/>
              </a:spcBef>
              <a:defRPr sz="1200">
                <a:solidFill>
                  <a:schemeClr val="tx1"/>
                </a:solidFill>
                <a:latin typeface="Arial" charset="0"/>
                <a:ea typeface="MS PGothic" charset="-128"/>
                <a:cs typeface="Arial" charset="0"/>
              </a:defRPr>
            </a:lvl3pPr>
            <a:lvl4pPr marL="1600200" indent="-228600" defTabSz="958850">
              <a:spcBef>
                <a:spcPct val="30000"/>
              </a:spcBef>
              <a:defRPr sz="1200">
                <a:solidFill>
                  <a:schemeClr val="tx1"/>
                </a:solidFill>
                <a:latin typeface="Arial" charset="0"/>
                <a:ea typeface="MS PGothic" charset="-128"/>
                <a:cs typeface="Arial" charset="0"/>
              </a:defRPr>
            </a:lvl4pPr>
            <a:lvl5pPr marL="2057400" indent="-228600" defTabSz="958850">
              <a:spcBef>
                <a:spcPct val="30000"/>
              </a:spcBef>
              <a:defRPr sz="1200">
                <a:solidFill>
                  <a:schemeClr val="tx1"/>
                </a:solidFill>
                <a:latin typeface="Arial" charset="0"/>
                <a:ea typeface="MS PGothic" charset="-128"/>
                <a:cs typeface="Arial" charset="0"/>
              </a:defRPr>
            </a:lvl5pPr>
            <a:lvl6pPr marL="2514600" indent="-228600" defTabSz="958850" eaLnBrk="0" fontAlgn="base" hangingPunct="0">
              <a:spcBef>
                <a:spcPct val="30000"/>
              </a:spcBef>
              <a:spcAft>
                <a:spcPct val="0"/>
              </a:spcAft>
              <a:defRPr sz="1200">
                <a:solidFill>
                  <a:schemeClr val="tx1"/>
                </a:solidFill>
                <a:latin typeface="Arial" charset="0"/>
                <a:ea typeface="MS PGothic" charset="-128"/>
                <a:cs typeface="Arial" charset="0"/>
              </a:defRPr>
            </a:lvl6pPr>
            <a:lvl7pPr marL="2971800" indent="-228600" defTabSz="958850" eaLnBrk="0" fontAlgn="base" hangingPunct="0">
              <a:spcBef>
                <a:spcPct val="30000"/>
              </a:spcBef>
              <a:spcAft>
                <a:spcPct val="0"/>
              </a:spcAft>
              <a:defRPr sz="1200">
                <a:solidFill>
                  <a:schemeClr val="tx1"/>
                </a:solidFill>
                <a:latin typeface="Arial" charset="0"/>
                <a:ea typeface="MS PGothic" charset="-128"/>
                <a:cs typeface="Arial" charset="0"/>
              </a:defRPr>
            </a:lvl7pPr>
            <a:lvl8pPr marL="3429000" indent="-228600" defTabSz="958850" eaLnBrk="0" fontAlgn="base" hangingPunct="0">
              <a:spcBef>
                <a:spcPct val="30000"/>
              </a:spcBef>
              <a:spcAft>
                <a:spcPct val="0"/>
              </a:spcAft>
              <a:defRPr sz="1200">
                <a:solidFill>
                  <a:schemeClr val="tx1"/>
                </a:solidFill>
                <a:latin typeface="Arial" charset="0"/>
                <a:ea typeface="MS PGothic" charset="-128"/>
                <a:cs typeface="Arial" charset="0"/>
              </a:defRPr>
            </a:lvl8pPr>
            <a:lvl9pPr marL="3886200" indent="-228600" defTabSz="958850" eaLnBrk="0" fontAlgn="base" hangingPunct="0">
              <a:spcBef>
                <a:spcPct val="30000"/>
              </a:spcBef>
              <a:spcAft>
                <a:spcPct val="0"/>
              </a:spcAft>
              <a:defRPr sz="1200">
                <a:solidFill>
                  <a:schemeClr val="tx1"/>
                </a:solidFill>
                <a:latin typeface="Arial" charset="0"/>
                <a:ea typeface="MS PGothic" charset="-128"/>
                <a:cs typeface="Arial" charset="0"/>
              </a:defRPr>
            </a:lvl9pPr>
          </a:lstStyle>
          <a:p>
            <a:pPr>
              <a:spcBef>
                <a:spcPct val="0"/>
              </a:spcBef>
            </a:pPr>
            <a:fld id="{3DC33D96-2FAB-4A4A-8FD4-FCD1B9C6D4F2}" type="slidenum">
              <a:rPr lang="fr-FR" altLang="en-US" sz="1300">
                <a:solidFill>
                  <a:srgbClr val="000000"/>
                </a:solidFill>
                <a:latin typeface="Times New Roman" charset="0"/>
                <a:ea typeface="ＭＳ Ｐゴシック" charset="-128"/>
              </a:rPr>
              <a:pPr>
                <a:spcBef>
                  <a:spcPct val="0"/>
                </a:spcBef>
              </a:pPr>
              <a:t>37</a:t>
            </a:fld>
            <a:endParaRPr lang="fr-FR" altLang="en-US" sz="1300">
              <a:solidFill>
                <a:srgbClr val="000000"/>
              </a:solidFill>
              <a:latin typeface="Times New Roman" charset="0"/>
              <a:ea typeface="ＭＳ Ｐゴシック" charset="-128"/>
            </a:endParaRPr>
          </a:p>
        </p:txBody>
      </p:sp>
      <p:cxnSp>
        <p:nvCxnSpPr>
          <p:cNvPr id="6" name="Straight Arrow Connector 5"/>
          <p:cNvCxnSpPr/>
          <p:nvPr/>
        </p:nvCxnSpPr>
        <p:spPr>
          <a:xfrm flipV="1">
            <a:off x="1263650" y="8301038"/>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47813" y="8786813"/>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492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2120900" y="514350"/>
            <a:ext cx="2033588" cy="1527175"/>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50178" name="Notes Placeholder 2"/>
          <p:cNvSpPr>
            <a:spLocks noGrp="1"/>
          </p:cNvSpPr>
          <p:nvPr>
            <p:ph type="body" idx="1"/>
          </p:nvPr>
        </p:nvSpPr>
        <p:spPr>
          <a:xfrm>
            <a:off x="690563" y="2268538"/>
            <a:ext cx="5440362" cy="7210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tLang="en-US" i="1" dirty="0">
              <a:latin typeface="Times New Roman" charset="0"/>
              <a:ea typeface="MS PGothic" charset="-128"/>
              <a:cs typeface="Arial"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850">
              <a:spcBef>
                <a:spcPct val="30000"/>
              </a:spcBef>
              <a:defRPr sz="1200">
                <a:solidFill>
                  <a:schemeClr val="tx1"/>
                </a:solidFill>
                <a:latin typeface="Arial" charset="0"/>
                <a:ea typeface="MS PGothic" charset="-128"/>
                <a:cs typeface="Arial" charset="0"/>
              </a:defRPr>
            </a:lvl1pPr>
            <a:lvl2pPr marL="742950" indent="-285750" defTabSz="958850">
              <a:spcBef>
                <a:spcPct val="30000"/>
              </a:spcBef>
              <a:defRPr sz="1200">
                <a:solidFill>
                  <a:schemeClr val="tx1"/>
                </a:solidFill>
                <a:latin typeface="Arial" charset="0"/>
                <a:ea typeface="MS PGothic" charset="-128"/>
                <a:cs typeface="Arial" charset="0"/>
              </a:defRPr>
            </a:lvl2pPr>
            <a:lvl3pPr marL="1143000" indent="-228600" defTabSz="958850">
              <a:spcBef>
                <a:spcPct val="30000"/>
              </a:spcBef>
              <a:defRPr sz="1200">
                <a:solidFill>
                  <a:schemeClr val="tx1"/>
                </a:solidFill>
                <a:latin typeface="Arial" charset="0"/>
                <a:ea typeface="MS PGothic" charset="-128"/>
                <a:cs typeface="Arial" charset="0"/>
              </a:defRPr>
            </a:lvl3pPr>
            <a:lvl4pPr marL="1600200" indent="-228600" defTabSz="958850">
              <a:spcBef>
                <a:spcPct val="30000"/>
              </a:spcBef>
              <a:defRPr sz="1200">
                <a:solidFill>
                  <a:schemeClr val="tx1"/>
                </a:solidFill>
                <a:latin typeface="Arial" charset="0"/>
                <a:ea typeface="MS PGothic" charset="-128"/>
                <a:cs typeface="Arial" charset="0"/>
              </a:defRPr>
            </a:lvl4pPr>
            <a:lvl5pPr marL="2057400" indent="-228600" defTabSz="958850">
              <a:spcBef>
                <a:spcPct val="30000"/>
              </a:spcBef>
              <a:defRPr sz="1200">
                <a:solidFill>
                  <a:schemeClr val="tx1"/>
                </a:solidFill>
                <a:latin typeface="Arial" charset="0"/>
                <a:ea typeface="MS PGothic" charset="-128"/>
                <a:cs typeface="Arial" charset="0"/>
              </a:defRPr>
            </a:lvl5pPr>
            <a:lvl6pPr marL="2514600" indent="-228600" defTabSz="958850" eaLnBrk="0" fontAlgn="base" hangingPunct="0">
              <a:spcBef>
                <a:spcPct val="30000"/>
              </a:spcBef>
              <a:spcAft>
                <a:spcPct val="0"/>
              </a:spcAft>
              <a:defRPr sz="1200">
                <a:solidFill>
                  <a:schemeClr val="tx1"/>
                </a:solidFill>
                <a:latin typeface="Arial" charset="0"/>
                <a:ea typeface="MS PGothic" charset="-128"/>
                <a:cs typeface="Arial" charset="0"/>
              </a:defRPr>
            </a:lvl6pPr>
            <a:lvl7pPr marL="2971800" indent="-228600" defTabSz="958850" eaLnBrk="0" fontAlgn="base" hangingPunct="0">
              <a:spcBef>
                <a:spcPct val="30000"/>
              </a:spcBef>
              <a:spcAft>
                <a:spcPct val="0"/>
              </a:spcAft>
              <a:defRPr sz="1200">
                <a:solidFill>
                  <a:schemeClr val="tx1"/>
                </a:solidFill>
                <a:latin typeface="Arial" charset="0"/>
                <a:ea typeface="MS PGothic" charset="-128"/>
                <a:cs typeface="Arial" charset="0"/>
              </a:defRPr>
            </a:lvl7pPr>
            <a:lvl8pPr marL="3429000" indent="-228600" defTabSz="958850" eaLnBrk="0" fontAlgn="base" hangingPunct="0">
              <a:spcBef>
                <a:spcPct val="30000"/>
              </a:spcBef>
              <a:spcAft>
                <a:spcPct val="0"/>
              </a:spcAft>
              <a:defRPr sz="1200">
                <a:solidFill>
                  <a:schemeClr val="tx1"/>
                </a:solidFill>
                <a:latin typeface="Arial" charset="0"/>
                <a:ea typeface="MS PGothic" charset="-128"/>
                <a:cs typeface="Arial" charset="0"/>
              </a:defRPr>
            </a:lvl8pPr>
            <a:lvl9pPr marL="3886200" indent="-228600" defTabSz="958850" eaLnBrk="0" fontAlgn="base" hangingPunct="0">
              <a:spcBef>
                <a:spcPct val="30000"/>
              </a:spcBef>
              <a:spcAft>
                <a:spcPct val="0"/>
              </a:spcAft>
              <a:defRPr sz="1200">
                <a:solidFill>
                  <a:schemeClr val="tx1"/>
                </a:solidFill>
                <a:latin typeface="Arial" charset="0"/>
                <a:ea typeface="MS PGothic" charset="-128"/>
                <a:cs typeface="Arial" charset="0"/>
              </a:defRPr>
            </a:lvl9pPr>
          </a:lstStyle>
          <a:p>
            <a:pPr>
              <a:spcBef>
                <a:spcPct val="0"/>
              </a:spcBef>
            </a:pPr>
            <a:fld id="{3DC33D96-2FAB-4A4A-8FD4-FCD1B9C6D4F2}" type="slidenum">
              <a:rPr lang="fr-FR" altLang="en-US" sz="1300">
                <a:solidFill>
                  <a:srgbClr val="000000"/>
                </a:solidFill>
                <a:latin typeface="Times New Roman" charset="0"/>
                <a:ea typeface="ＭＳ Ｐゴシック" charset="-128"/>
              </a:rPr>
              <a:pPr>
                <a:spcBef>
                  <a:spcPct val="0"/>
                </a:spcBef>
              </a:pPr>
              <a:t>38</a:t>
            </a:fld>
            <a:endParaRPr lang="fr-FR" altLang="en-US" sz="1300">
              <a:solidFill>
                <a:srgbClr val="000000"/>
              </a:solidFill>
              <a:latin typeface="Times New Roman" charset="0"/>
              <a:ea typeface="ＭＳ Ｐゴシック" charset="-128"/>
            </a:endParaRPr>
          </a:p>
        </p:txBody>
      </p:sp>
      <p:cxnSp>
        <p:nvCxnSpPr>
          <p:cNvPr id="6" name="Straight Arrow Connector 5"/>
          <p:cNvCxnSpPr/>
          <p:nvPr/>
        </p:nvCxnSpPr>
        <p:spPr>
          <a:xfrm flipV="1">
            <a:off x="1263650" y="8301038"/>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47813" y="8786813"/>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021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39</a:t>
            </a:fld>
            <a:endParaRPr lang="fr-FR"/>
          </a:p>
        </p:txBody>
      </p:sp>
    </p:spTree>
    <p:extLst>
      <p:ext uri="{BB962C8B-B14F-4D97-AF65-F5344CB8AC3E}">
        <p14:creationId xmlns:p14="http://schemas.microsoft.com/office/powerpoint/2010/main" val="2536924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a:lnSpc>
                <a:spcPct val="90000"/>
              </a:lnSpc>
            </a:pPr>
            <a:r>
              <a:rPr lang="en-US" dirty="0">
                <a:latin typeface="Times New Roman" charset="0"/>
                <a:ea typeface="MS PGothic" charset="0"/>
                <a:cs typeface="MS PGothic" charset="0"/>
              </a:rPr>
              <a:t>Saul Steinberg's marvelous </a:t>
            </a:r>
            <a:r>
              <a:rPr lang="en-US" i="1" dirty="0">
                <a:latin typeface="Times New Roman" charset="0"/>
                <a:ea typeface="MS PGothic" charset="0"/>
                <a:cs typeface="MS PGothic" charset="0"/>
              </a:rPr>
              <a:t>New Yorker</a:t>
            </a:r>
            <a:r>
              <a:rPr lang="en-US" dirty="0">
                <a:latin typeface="Times New Roman" charset="0"/>
                <a:ea typeface="MS PGothic" charset="0"/>
                <a:cs typeface="MS PGothic" charset="0"/>
              </a:rPr>
              <a:t> cover from October 8, 1969 (see </a:t>
            </a:r>
            <a:r>
              <a:rPr lang="en-US" b="1" dirty="0">
                <a:latin typeface="Times New Roman" charset="0"/>
                <a:ea typeface="MS PGothic" charset="0"/>
                <a:cs typeface="MS PGothic" charset="0"/>
              </a:rPr>
              <a:t>Figure 1</a:t>
            </a:r>
            <a:r>
              <a:rPr lang="en-US" dirty="0">
                <a:latin typeface="Times New Roman" charset="0"/>
                <a:ea typeface="MS PGothic" charset="0"/>
                <a:cs typeface="MS PGothic" charset="0"/>
              </a:rPr>
              <a:t>), provides the best picture of human consciousness I have encountered. Not just words, but colors and </a:t>
            </a:r>
            <a:r>
              <a:rPr lang="en-US" dirty="0" err="1">
                <a:latin typeface="Times New Roman" charset="0"/>
                <a:ea typeface="MS PGothic" charset="0"/>
                <a:cs typeface="MS PGothic" charset="0"/>
              </a:rPr>
              <a:t>shapessucceed</a:t>
            </a:r>
            <a:r>
              <a:rPr lang="en-US" dirty="0">
                <a:latin typeface="Times New Roman" charset="0"/>
                <a:ea typeface="MS PGothic" charset="0"/>
                <a:cs typeface="MS PGothic" charset="0"/>
              </a:rPr>
              <a:t> each other in delicious association. Even the genius of Steinberg can't quite render aromas, tickles and sounds on the cover of a magazine, but at least he suggests the likelihood </a:t>
            </a:r>
            <a:r>
              <a:rPr lang="en-US" dirty="0" err="1">
                <a:latin typeface="Times New Roman" charset="0"/>
                <a:ea typeface="MS PGothic" charset="0"/>
                <a:cs typeface="MS PGothic" charset="0"/>
              </a:rPr>
              <a:t>oftheir</a:t>
            </a:r>
            <a:r>
              <a:rPr lang="en-US" dirty="0">
                <a:latin typeface="Times New Roman" charset="0"/>
                <a:ea typeface="MS PGothic" charset="0"/>
                <a:cs typeface="MS PGothic" charset="0"/>
              </a:rPr>
              <a:t> inclusion. And the whole rendering is made possible by his exploitation of a familiar cartoonists' convention, the thought balloon or thought bubble. Calling this a </a:t>
            </a:r>
            <a:r>
              <a:rPr lang="en-US" dirty="0" err="1">
                <a:latin typeface="Times New Roman" charset="0"/>
                <a:ea typeface="MS PGothic" charset="0"/>
                <a:cs typeface="MS PGothic" charset="0"/>
              </a:rPr>
              <a:t>conventionunderplays</a:t>
            </a:r>
            <a:r>
              <a:rPr lang="en-US" dirty="0">
                <a:latin typeface="Times New Roman" charset="0"/>
                <a:ea typeface="MS PGothic" charset="0"/>
                <a:cs typeface="MS PGothic" charset="0"/>
              </a:rPr>
              <a:t> its naturalness; I doubt that children ever need to have the convention explained to them--it's quite wonderfully obvious what it depicts, metaphorically: the stream of </a:t>
            </a:r>
            <a:r>
              <a:rPr lang="en-US" dirty="0" err="1">
                <a:latin typeface="Times New Roman" charset="0"/>
                <a:ea typeface="MS PGothic" charset="0"/>
                <a:cs typeface="MS PGothic" charset="0"/>
              </a:rPr>
              <a:t>consciouscontents</a:t>
            </a:r>
            <a:r>
              <a:rPr lang="en-US" dirty="0">
                <a:latin typeface="Times New Roman" charset="0"/>
                <a:ea typeface="MS PGothic" charset="0"/>
                <a:cs typeface="MS PGothic" charset="0"/>
              </a:rPr>
              <a:t> in the mind of the man looking at the painting in the museum. This powerful and natural metaphor provides a nice setting of the problem of consciousness: If this picture gives us </a:t>
            </a:r>
            <a:r>
              <a:rPr lang="en-US" dirty="0" err="1">
                <a:latin typeface="Times New Roman" charset="0"/>
                <a:ea typeface="MS PGothic" charset="0"/>
                <a:cs typeface="MS PGothic" charset="0"/>
              </a:rPr>
              <a:t>themetaphorical</a:t>
            </a:r>
            <a:r>
              <a:rPr lang="en-US" dirty="0">
                <a:latin typeface="Times New Roman" charset="0"/>
                <a:ea typeface="MS PGothic" charset="0"/>
                <a:cs typeface="MS PGothic" charset="0"/>
              </a:rPr>
              <a:t> truth, what is the literal truth? How can an account of what happens in the man's brain ever do justice to the familiar--indeed intimate--facts we recognize in this </a:t>
            </a:r>
            <a:r>
              <a:rPr lang="en-US" dirty="0" err="1">
                <a:latin typeface="Times New Roman" charset="0"/>
                <a:ea typeface="MS PGothic" charset="0"/>
                <a:cs typeface="MS PGothic" charset="0"/>
              </a:rPr>
              <a:t>metaphoricalrendering</a:t>
            </a:r>
            <a:r>
              <a:rPr lang="en-US" dirty="0">
                <a:latin typeface="Times New Roman" charset="0"/>
                <a:ea typeface="MS PGothic" charset="0"/>
                <a:cs typeface="MS PGothic" charset="0"/>
              </a:rPr>
              <a:t>?</a:t>
            </a:r>
          </a:p>
          <a:p>
            <a:pPr>
              <a:lnSpc>
                <a:spcPct val="90000"/>
              </a:lnSpc>
            </a:pPr>
            <a:endParaRPr lang="fr-BE" dirty="0">
              <a:latin typeface="Times New Roman" charset="0"/>
              <a:ea typeface="MS PGothic" charset="0"/>
              <a:cs typeface="MS PGothic" charset="0"/>
            </a:endParaRPr>
          </a:p>
          <a:p>
            <a:pPr>
              <a:lnSpc>
                <a:spcPct val="90000"/>
              </a:lnSpc>
            </a:pPr>
            <a:r>
              <a:rPr lang="nl-NL" dirty="0">
                <a:latin typeface="Times New Roman" charset="0"/>
                <a:ea typeface="MS PGothic" charset="0"/>
                <a:cs typeface="MS PGothic" charset="0"/>
              </a:rPr>
              <a:t>W. James (1980): five </a:t>
            </a:r>
            <a:r>
              <a:rPr lang="nl-NL" dirty="0" err="1">
                <a:latin typeface="Times New Roman" charset="0"/>
                <a:ea typeface="MS PGothic" charset="0"/>
                <a:cs typeface="MS PGothic" charset="0"/>
              </a:rPr>
              <a:t>characters</a:t>
            </a:r>
            <a:r>
              <a:rPr lang="nl-NL" dirty="0">
                <a:latin typeface="Times New Roman" charset="0"/>
                <a:ea typeface="MS PGothic" charset="0"/>
                <a:cs typeface="MS PGothic" charset="0"/>
              </a:rPr>
              <a:t> in </a:t>
            </a:r>
            <a:r>
              <a:rPr lang="nl-NL" dirty="0" err="1">
                <a:latin typeface="Times New Roman" charset="0"/>
                <a:ea typeface="MS PGothic" charset="0"/>
                <a:cs typeface="MS PGothic" charset="0"/>
              </a:rPr>
              <a:t>thought</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Every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tends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be</a:t>
            </a:r>
            <a:r>
              <a:rPr lang="nl-NL" dirty="0">
                <a:latin typeface="Times New Roman" charset="0"/>
                <a:ea typeface="MS PGothic" charset="0"/>
                <a:cs typeface="MS PGothic" charset="0"/>
              </a:rPr>
              <a:t> part of a personal </a:t>
            </a:r>
            <a:r>
              <a:rPr lang="nl-NL" dirty="0" err="1">
                <a:latin typeface="Times New Roman" charset="0"/>
                <a:ea typeface="MS PGothic" charset="0"/>
                <a:cs typeface="MS PGothic" charset="0"/>
              </a:rPr>
              <a:t>consciousness</a:t>
            </a:r>
            <a:endParaRPr lang="nl-NL" dirty="0">
              <a:latin typeface="Times New Roman" charset="0"/>
              <a:ea typeface="MS PGothic" charset="0"/>
              <a:cs typeface="MS PGothic" charset="0"/>
            </a:endParaRPr>
          </a:p>
          <a:p>
            <a:pPr>
              <a:lnSpc>
                <a:spcPct val="90000"/>
              </a:lnSpc>
              <a:buFontTx/>
              <a:buAutoNum type="arabicPeriod"/>
            </a:pPr>
            <a:r>
              <a:rPr lang="nl-NL" dirty="0" err="1">
                <a:latin typeface="Times New Roman" charset="0"/>
                <a:ea typeface="MS PGothic" charset="0"/>
                <a:cs typeface="MS PGothic" charset="0"/>
              </a:rPr>
              <a:t>Within</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each</a:t>
            </a:r>
            <a:r>
              <a:rPr lang="nl-NL" dirty="0">
                <a:latin typeface="Times New Roman" charset="0"/>
                <a:ea typeface="MS PGothic" charset="0"/>
                <a:cs typeface="MS PGothic" charset="0"/>
              </a:rPr>
              <a:t> personal </a:t>
            </a:r>
            <a:r>
              <a:rPr lang="nl-NL" dirty="0" err="1">
                <a:latin typeface="Times New Roman" charset="0"/>
                <a:ea typeface="MS PGothic" charset="0"/>
                <a:cs typeface="MS PGothic" charset="0"/>
              </a:rPr>
              <a:t>consciousness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is </a:t>
            </a:r>
            <a:r>
              <a:rPr lang="nl-NL" dirty="0" err="1">
                <a:latin typeface="Times New Roman" charset="0"/>
                <a:ea typeface="MS PGothic" charset="0"/>
                <a:cs typeface="MS PGothic" charset="0"/>
              </a:rPr>
              <a:t>always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changing</a:t>
            </a:r>
            <a:endParaRPr lang="nl-NL" dirty="0">
              <a:latin typeface="Times New Roman" charset="0"/>
              <a:ea typeface="MS PGothic" charset="0"/>
              <a:cs typeface="MS PGothic" charset="0"/>
            </a:endParaRPr>
          </a:p>
          <a:p>
            <a:pPr>
              <a:lnSpc>
                <a:spcPct val="90000"/>
              </a:lnSpc>
              <a:buFontTx/>
              <a:buAutoNum type="arabicPeriod"/>
            </a:pPr>
            <a:r>
              <a:rPr lang="nl-NL" dirty="0" err="1">
                <a:latin typeface="Times New Roman" charset="0"/>
                <a:ea typeface="MS PGothic" charset="0"/>
                <a:cs typeface="MS PGothic" charset="0"/>
              </a:rPr>
              <a:t>Within</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each</a:t>
            </a:r>
            <a:r>
              <a:rPr lang="nl-NL" dirty="0">
                <a:latin typeface="Times New Roman" charset="0"/>
                <a:ea typeface="MS PGothic" charset="0"/>
                <a:cs typeface="MS PGothic" charset="0"/>
              </a:rPr>
              <a:t> personal </a:t>
            </a:r>
            <a:r>
              <a:rPr lang="nl-NL" dirty="0" err="1">
                <a:latin typeface="Times New Roman" charset="0"/>
                <a:ea typeface="MS PGothic" charset="0"/>
                <a:cs typeface="MS PGothic" charset="0"/>
              </a:rPr>
              <a:t>consciousness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is </a:t>
            </a:r>
            <a:r>
              <a:rPr lang="nl-NL" dirty="0" err="1">
                <a:latin typeface="Times New Roman" charset="0"/>
                <a:ea typeface="MS PGothic" charset="0"/>
                <a:cs typeface="MS PGothic" charset="0"/>
              </a:rPr>
              <a:t>sensibly</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continuous</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It </a:t>
            </a:r>
            <a:r>
              <a:rPr lang="nl-NL" dirty="0" err="1">
                <a:latin typeface="Times New Roman" charset="0"/>
                <a:ea typeface="MS PGothic" charset="0"/>
                <a:cs typeface="MS PGothic" charset="0"/>
              </a:rPr>
              <a:t>always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appears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deal </a:t>
            </a:r>
            <a:r>
              <a:rPr lang="nl-NL" dirty="0" err="1">
                <a:latin typeface="Times New Roman" charset="0"/>
                <a:ea typeface="MS PGothic" charset="0"/>
                <a:cs typeface="MS PGothic" charset="0"/>
              </a:rPr>
              <a:t>with</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objects</a:t>
            </a:r>
            <a:r>
              <a:rPr lang="nl-NL" dirty="0">
                <a:latin typeface="Times New Roman" charset="0"/>
                <a:ea typeface="MS PGothic" charset="0"/>
                <a:cs typeface="MS PGothic" charset="0"/>
              </a:rPr>
              <a:t> independent of </a:t>
            </a:r>
            <a:r>
              <a:rPr lang="nl-NL" dirty="0" err="1">
                <a:latin typeface="Times New Roman" charset="0"/>
                <a:ea typeface="MS PGothic" charset="0"/>
                <a:cs typeface="MS PGothic" charset="0"/>
              </a:rPr>
              <a:t>itself</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It is </a:t>
            </a:r>
            <a:r>
              <a:rPr lang="nl-NL" dirty="0" err="1">
                <a:latin typeface="Times New Roman" charset="0"/>
                <a:ea typeface="MS PGothic" charset="0"/>
                <a:cs typeface="MS PGothic" charset="0"/>
              </a:rPr>
              <a:t>interested</a:t>
            </a:r>
            <a:r>
              <a:rPr lang="nl-NL" dirty="0">
                <a:latin typeface="Times New Roman" charset="0"/>
                <a:ea typeface="MS PGothic" charset="0"/>
                <a:cs typeface="MS PGothic" charset="0"/>
              </a:rPr>
              <a:t> in </a:t>
            </a:r>
            <a:r>
              <a:rPr lang="nl-NL" dirty="0" err="1">
                <a:latin typeface="Times New Roman" charset="0"/>
                <a:ea typeface="MS PGothic" charset="0"/>
                <a:cs typeface="MS PGothic" charset="0"/>
              </a:rPr>
              <a:t>some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parts</a:t>
            </a:r>
            <a:r>
              <a:rPr lang="nl-NL" dirty="0">
                <a:latin typeface="Times New Roman" charset="0"/>
                <a:ea typeface="MS PGothic" charset="0"/>
                <a:cs typeface="MS PGothic" charset="0"/>
              </a:rPr>
              <a:t> of these </a:t>
            </a:r>
            <a:r>
              <a:rPr lang="nl-NL" dirty="0" err="1">
                <a:latin typeface="Times New Roman" charset="0"/>
                <a:ea typeface="MS PGothic" charset="0"/>
                <a:cs typeface="MS PGothic" charset="0"/>
              </a:rPr>
              <a:t>objects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exclusion</a:t>
            </a:r>
            <a:r>
              <a:rPr lang="nl-NL" dirty="0">
                <a:latin typeface="Times New Roman" charset="0"/>
                <a:ea typeface="MS PGothic" charset="0"/>
                <a:cs typeface="MS PGothic" charset="0"/>
              </a:rPr>
              <a:t> of </a:t>
            </a:r>
            <a:r>
              <a:rPr lang="nl-NL" dirty="0" err="1">
                <a:latin typeface="Times New Roman" charset="0"/>
                <a:ea typeface="MS PGothic" charset="0"/>
                <a:cs typeface="MS PGothic" charset="0"/>
              </a:rPr>
              <a:t>others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and</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welcomes</a:t>
            </a:r>
            <a:r>
              <a:rPr lang="nl-NL" dirty="0">
                <a:latin typeface="Times New Roman" charset="0"/>
                <a:ea typeface="MS PGothic" charset="0"/>
                <a:cs typeface="MS PGothic" charset="0"/>
              </a:rPr>
              <a:t> or </a:t>
            </a:r>
            <a:r>
              <a:rPr lang="nl-NL" dirty="0" err="1">
                <a:latin typeface="Times New Roman" charset="0"/>
                <a:ea typeface="MS PGothic" charset="0"/>
                <a:cs typeface="MS PGothic" charset="0"/>
              </a:rPr>
              <a:t>rejects</a:t>
            </a:r>
            <a:r>
              <a:rPr lang="nl-NL" dirty="0">
                <a:latin typeface="Times New Roman" charset="0"/>
                <a:ea typeface="MS PGothic" charset="0"/>
                <a:cs typeface="MS PGothic" charset="0"/>
              </a:rPr>
              <a:t> or </a:t>
            </a:r>
            <a:r>
              <a:rPr lang="nl-NL" i="1" dirty="0" err="1">
                <a:latin typeface="Times New Roman" charset="0"/>
                <a:ea typeface="MS PGothic" charset="0"/>
                <a:cs typeface="MS PGothic" charset="0"/>
              </a:rPr>
              <a:t>chooses</a:t>
            </a:r>
            <a:r>
              <a:rPr lang="nl-NL" i="1" dirty="0">
                <a:latin typeface="Times New Roman" charset="0"/>
                <a:ea typeface="MS PGothic" charset="0"/>
                <a:cs typeface="MS PGothic" charset="0"/>
              </a:rPr>
              <a:t> </a:t>
            </a:r>
            <a:r>
              <a:rPr lang="nl-NL" dirty="0" err="1">
                <a:latin typeface="Times New Roman" charset="0"/>
                <a:ea typeface="MS PGothic" charset="0"/>
                <a:cs typeface="MS PGothic" charset="0"/>
              </a:rPr>
              <a:t>from</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among</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them</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all</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while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it</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thinks</a:t>
            </a:r>
            <a:endParaRPr lang="en-US" i="1" dirty="0">
              <a:latin typeface="Times New Roman" charset="0"/>
              <a:ea typeface="MS PGothic" charset="0"/>
              <a:cs typeface="MS PGothic" charset="0"/>
            </a:endParaRPr>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4</a:t>
            </a:fld>
            <a:endParaRPr lang="fr-FR"/>
          </a:p>
        </p:txBody>
      </p:sp>
    </p:spTree>
    <p:extLst>
      <p:ext uri="{BB962C8B-B14F-4D97-AF65-F5344CB8AC3E}">
        <p14:creationId xmlns:p14="http://schemas.microsoft.com/office/powerpoint/2010/main" val="2933360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40</a:t>
            </a:fld>
            <a:endParaRPr lang="fr-FR"/>
          </a:p>
        </p:txBody>
      </p:sp>
    </p:spTree>
    <p:extLst>
      <p:ext uri="{BB962C8B-B14F-4D97-AF65-F5344CB8AC3E}">
        <p14:creationId xmlns:p14="http://schemas.microsoft.com/office/powerpoint/2010/main" val="240540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Brain areas consistently exhibiting activity decreases during task performance also exhibit coherent spontaneous activity in</a:t>
            </a:r>
          </a:p>
          <a:p>
            <a:r>
              <a:rPr lang="en-US" sz="1200" b="0" i="0" u="none" strike="noStrike" kern="1200" baseline="0" dirty="0">
                <a:solidFill>
                  <a:schemeClr val="tx1"/>
                </a:solidFill>
                <a:latin typeface="+mn-lt"/>
                <a:ea typeface="+mn-ea"/>
                <a:cs typeface="+mn-cs"/>
              </a:rPr>
              <a:t>the resting state. Performance of a wide variety of tasks has called attention to a group of brain areas (A) that decrease their activity during task performance (data adapted from [4] ). This particular group of brain areas has come to be known as the ‘ default network ’ and serves as an exemplar of all areas of the cerebral cortex which exhibit a systems level organization in the resting (default) state [7] .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one records the spontaneous fMRI BOLD signal activity in these areas (arrows, A) in the resting state what emerges is a remarkable correlation in the spontaneous fluctuations of the fMRI BOLD signals obtained from the two areas (B). Using these fluctuations to </a:t>
            </a:r>
            <a:r>
              <a:rPr lang="en-US" sz="1200" b="0" i="0" u="none" strike="noStrike" kern="1200" baseline="0" dirty="0" err="1">
                <a:solidFill>
                  <a:schemeClr val="tx1"/>
                </a:solidFill>
                <a:latin typeface="+mn-lt"/>
                <a:ea typeface="+mn-ea"/>
                <a:cs typeface="+mn-cs"/>
              </a:rPr>
              <a:t>analyse</a:t>
            </a:r>
            <a:r>
              <a:rPr lang="en-US" sz="1200" b="0" i="0" u="none" strike="noStrike" kern="1200" baseline="0" dirty="0">
                <a:solidFill>
                  <a:schemeClr val="tx1"/>
                </a:solidFill>
                <a:latin typeface="+mn-lt"/>
                <a:ea typeface="+mn-ea"/>
                <a:cs typeface="+mn-cs"/>
              </a:rPr>
              <a:t> the network as a whole [7] reveals a level of functional organization (C) that parallels that seen in the task-related activity decreases (A).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These data provide a dramatic demonstration of the intrinsic organization of the human brain which likely provides a critical context for all human </a:t>
            </a:r>
            <a:r>
              <a:rPr lang="en-US" sz="1200" b="0" i="0" u="none" strike="noStrike" kern="1200" baseline="0" dirty="0" err="1">
                <a:solidFill>
                  <a:schemeClr val="tx1"/>
                </a:solidFill>
                <a:latin typeface="+mn-lt"/>
                <a:ea typeface="+mn-ea"/>
                <a:cs typeface="+mn-cs"/>
              </a:rPr>
              <a:t>behaviours</a:t>
            </a:r>
            <a:r>
              <a:rPr lang="en-US" sz="1200" b="0" i="0" u="none" strike="noStrike" kern="1200" baseline="0" dirty="0">
                <a:solidFill>
                  <a:schemeClr val="tx1"/>
                </a:solidFill>
                <a:latin typeface="+mn-lt"/>
                <a:ea typeface="+mn-ea"/>
                <a:cs typeface="+mn-cs"/>
              </a:rPr>
              <a:t> including conscious awareness. These data were adapted from our earlier published work [4–6, 24] .</a:t>
            </a:r>
            <a:endParaRPr lang="en-US" dirty="0"/>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5</a:t>
            </a:fld>
            <a:endParaRPr lang="fr-FR"/>
          </a:p>
        </p:txBody>
      </p:sp>
    </p:spTree>
    <p:extLst>
      <p:ext uri="{BB962C8B-B14F-4D97-AF65-F5344CB8AC3E}">
        <p14:creationId xmlns:p14="http://schemas.microsoft.com/office/powerpoint/2010/main" val="176640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approach emphasises the fundamental roles of the interactions between regions, thereby finding solid grounding in the complex systems approach to the brain – and providing plentiful insights about brain function and dysfunction</a:t>
            </a:r>
          </a:p>
        </p:txBody>
      </p:sp>
      <p:sp>
        <p:nvSpPr>
          <p:cNvPr id="4" name="Slide Number Placeholder 3"/>
          <p:cNvSpPr>
            <a:spLocks noGrp="1"/>
          </p:cNvSpPr>
          <p:nvPr>
            <p:ph type="sldNum" sz="quarter" idx="5"/>
          </p:nvPr>
        </p:nvSpPr>
        <p:spPr/>
        <p:txBody>
          <a:bodyPr/>
          <a:lstStyle/>
          <a:p>
            <a:fld id="{D11EF8F0-DC55-9945-B38D-F919C8ED8FC9}" type="slidenum">
              <a:rPr lang="en-BE" smtClean="0"/>
              <a:t>6</a:t>
            </a:fld>
            <a:endParaRPr lang="en-BE"/>
          </a:p>
        </p:txBody>
      </p:sp>
    </p:spTree>
    <p:extLst>
      <p:ext uri="{BB962C8B-B14F-4D97-AF65-F5344CB8AC3E}">
        <p14:creationId xmlns:p14="http://schemas.microsoft.com/office/powerpoint/2010/main" val="13393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tooltip="Metastability in the brain"/>
              </a:rPr>
              <a:t>Metastability in the brain</a:t>
            </a:r>
            <a:r>
              <a:rPr lang="en-US" sz="1200" b="0" i="0" kern="1200" dirty="0">
                <a:solidFill>
                  <a:schemeClr val="tx1"/>
                </a:solidFill>
                <a:effectLst/>
                <a:latin typeface="+mn-lt"/>
                <a:ea typeface="+mn-ea"/>
                <a:cs typeface="+mn-cs"/>
              </a:rPr>
              <a:t> is a phenomenon studied in </a:t>
            </a:r>
            <a:r>
              <a:rPr lang="en-US" sz="1200" b="0" i="0" u="none" strike="noStrike" kern="1200" dirty="0">
                <a:solidFill>
                  <a:schemeClr val="tx1"/>
                </a:solidFill>
                <a:effectLst/>
                <a:latin typeface="+mn-lt"/>
                <a:ea typeface="+mn-ea"/>
                <a:cs typeface="+mn-cs"/>
                <a:hlinkClick r:id="rId4" tooltip="Computational neuroscience"/>
              </a:rPr>
              <a:t>computational neuroscience</a:t>
            </a:r>
            <a:r>
              <a:rPr lang="en-US" sz="1200" b="0" i="0" kern="1200" dirty="0">
                <a:solidFill>
                  <a:schemeClr val="tx1"/>
                </a:solidFill>
                <a:effectLst/>
                <a:latin typeface="+mn-lt"/>
                <a:ea typeface="+mn-ea"/>
                <a:cs typeface="+mn-cs"/>
              </a:rPr>
              <a:t> to elucidate how the human brain recognizes patterns. Here, the term metastability is used rather loosely. There is no lower-energy state, but there are semi-transient signals in the brain that persist for a while and are different than the usual equilibrium state.</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7</a:t>
            </a:fld>
            <a:endParaRPr lang="fr-FR"/>
          </a:p>
        </p:txBody>
      </p:sp>
    </p:spTree>
    <p:extLst>
      <p:ext uri="{BB962C8B-B14F-4D97-AF65-F5344CB8AC3E}">
        <p14:creationId xmlns:p14="http://schemas.microsoft.com/office/powerpoint/2010/main" val="129233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8</a:t>
            </a:fld>
            <a:endParaRPr lang="fr-FR"/>
          </a:p>
        </p:txBody>
      </p:sp>
    </p:spTree>
    <p:extLst>
      <p:ext uri="{BB962C8B-B14F-4D97-AF65-F5344CB8AC3E}">
        <p14:creationId xmlns:p14="http://schemas.microsoft.com/office/powerpoint/2010/main" val="2968429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9</a:t>
            </a:fld>
            <a:endParaRPr lang="fr-FR"/>
          </a:p>
        </p:txBody>
      </p:sp>
    </p:spTree>
    <p:extLst>
      <p:ext uri="{BB962C8B-B14F-4D97-AF65-F5344CB8AC3E}">
        <p14:creationId xmlns:p14="http://schemas.microsoft.com/office/powerpoint/2010/main" val="774902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4" name="Image 3" descr="RS5335_Ambiance-LiegeVille-Exterieur-DrapeauxPonts-JLW-092-1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6356288" cy="5143500"/>
          </a:xfrm>
          <a:prstGeom prst="rect">
            <a:avLst/>
          </a:prstGeom>
        </p:spPr>
      </p:pic>
      <p:sp>
        <p:nvSpPr>
          <p:cNvPr id="17" name="Triangle rectangle 16"/>
          <p:cNvSpPr/>
          <p:nvPr userDrawn="1"/>
        </p:nvSpPr>
        <p:spPr>
          <a:xfrm rot="10800000" flipV="1">
            <a:off x="578899" y="931852"/>
            <a:ext cx="6279101" cy="4211649"/>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18" name="Triangle rectangle 17"/>
          <p:cNvSpPr/>
          <p:nvPr userDrawn="1"/>
        </p:nvSpPr>
        <p:spPr>
          <a:xfrm>
            <a:off x="1" y="2810694"/>
            <a:ext cx="3474401" cy="2332806"/>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19" name="Triangle rectangle 18"/>
          <p:cNvSpPr>
            <a:spLocks noChangeAspect="1"/>
          </p:cNvSpPr>
          <p:nvPr userDrawn="1"/>
        </p:nvSpPr>
        <p:spPr>
          <a:xfrm rot="10800000">
            <a:off x="3091597" y="1"/>
            <a:ext cx="3766403" cy="2520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11" name="Titre 10"/>
          <p:cNvSpPr>
            <a:spLocks noGrp="1"/>
          </p:cNvSpPr>
          <p:nvPr userDrawn="1">
            <p:ph type="title"/>
          </p:nvPr>
        </p:nvSpPr>
        <p:spPr>
          <a:xfrm>
            <a:off x="2742581" y="3607361"/>
            <a:ext cx="3864278" cy="521302"/>
          </a:xfrm>
        </p:spPr>
        <p:txBody>
          <a:bodyPr>
            <a:normAutofit/>
          </a:bodyPr>
          <a:lstStyle>
            <a:lvl1pPr algn="r">
              <a:defRPr sz="2400" b="1">
                <a:solidFill>
                  <a:srgbClr val="5FA4B0"/>
                </a:solidFill>
              </a:defRPr>
            </a:lvl1pPr>
          </a:lstStyle>
          <a:p>
            <a:r>
              <a:rPr lang="fr-FR" dirty="0"/>
              <a:t>Cliquez et modifiez le titre</a:t>
            </a:r>
          </a:p>
        </p:txBody>
      </p:sp>
      <p:sp>
        <p:nvSpPr>
          <p:cNvPr id="22" name="Espace réservé du texte 6"/>
          <p:cNvSpPr>
            <a:spLocks noGrp="1"/>
          </p:cNvSpPr>
          <p:nvPr userDrawn="1">
            <p:ph type="body" sz="quarter" idx="10" hasCustomPrompt="1"/>
          </p:nvPr>
        </p:nvSpPr>
        <p:spPr>
          <a:xfrm>
            <a:off x="2742581" y="4176675"/>
            <a:ext cx="3864278" cy="585698"/>
          </a:xfrm>
        </p:spPr>
        <p:txBody>
          <a:bodyPr>
            <a:noAutofit/>
          </a:bodyPr>
          <a:lstStyle>
            <a:lvl1pPr marL="0" indent="0" algn="r">
              <a:buNone/>
              <a:defRPr sz="1800"/>
            </a:lvl1pPr>
            <a:lvl2pPr marL="342900" indent="0" algn="ctr">
              <a:buNone/>
              <a:defRPr sz="1800"/>
            </a:lvl2pPr>
            <a:lvl3pPr marL="685800" indent="0" algn="ctr">
              <a:buNone/>
              <a:defRPr sz="1800"/>
            </a:lvl3pPr>
            <a:lvl4pPr marL="1028700" indent="0" algn="ctr">
              <a:buNone/>
              <a:defRPr sz="1800"/>
            </a:lvl4pPr>
            <a:lvl5pPr marL="1371600" indent="0" algn="ctr">
              <a:buNone/>
              <a:defRPr sz="1800"/>
            </a:lvl5pPr>
          </a:lstStyle>
          <a:p>
            <a:pPr lvl="0"/>
            <a:r>
              <a:rPr lang="fr-FR" dirty="0"/>
              <a:t>Cliquez et modifier le texte</a:t>
            </a:r>
          </a:p>
        </p:txBody>
      </p:sp>
      <p:sp>
        <p:nvSpPr>
          <p:cNvPr id="2" name="ZoneTexte 1"/>
          <p:cNvSpPr txBox="1"/>
          <p:nvPr userDrawn="1"/>
        </p:nvSpPr>
        <p:spPr>
          <a:xfrm>
            <a:off x="4218065" y="-473040"/>
            <a:ext cx="685800" cy="914400"/>
          </a:xfrm>
          <a:prstGeom prst="rect">
            <a:avLst/>
          </a:prstGeom>
        </p:spPr>
        <p:txBody>
          <a:bodyPr vert="horz" wrap="none" lIns="68580" tIns="34290" rIns="68580" bIns="34290" rtlCol="0" anchor="ctr">
            <a:normAutofit/>
          </a:bodyPr>
          <a:lstStyle/>
          <a:p>
            <a:endParaRPr lang="fr-FR" sz="1350" dirty="0"/>
          </a:p>
        </p:txBody>
      </p:sp>
      <p:pic>
        <p:nvPicPr>
          <p:cNvPr id="12" name="Image 11" descr="GIGA_NEW.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0103" y="352775"/>
            <a:ext cx="1267394" cy="540000"/>
          </a:xfrm>
          <a:prstGeom prst="rect">
            <a:avLst/>
          </a:prstGeom>
        </p:spPr>
      </p:pic>
    </p:spTree>
    <p:extLst>
      <p:ext uri="{BB962C8B-B14F-4D97-AF65-F5344CB8AC3E}">
        <p14:creationId xmlns:p14="http://schemas.microsoft.com/office/powerpoint/2010/main" val="2581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us-section">
    <p:spTree>
      <p:nvGrpSpPr>
        <p:cNvPr id="1" name=""/>
        <p:cNvGrpSpPr/>
        <p:nvPr/>
      </p:nvGrpSpPr>
      <p:grpSpPr>
        <a:xfrm>
          <a:off x="0" y="0"/>
          <a:ext cx="0" cy="0"/>
          <a:chOff x="0" y="0"/>
          <a:chExt cx="0" cy="0"/>
        </a:xfrm>
      </p:grpSpPr>
      <p:grpSp>
        <p:nvGrpSpPr>
          <p:cNvPr id="2" name="Grouper 1"/>
          <p:cNvGrpSpPr/>
          <p:nvPr userDrawn="1"/>
        </p:nvGrpSpPr>
        <p:grpSpPr>
          <a:xfrm>
            <a:off x="0" y="0"/>
            <a:ext cx="5324530" cy="5143500"/>
            <a:chOff x="0" y="0"/>
            <a:chExt cx="7099373" cy="5143500"/>
          </a:xfrm>
        </p:grpSpPr>
        <p:sp>
          <p:nvSpPr>
            <p:cNvPr id="14" name="Triangle rectangle 13"/>
            <p:cNvSpPr/>
            <p:nvPr userDrawn="1"/>
          </p:nvSpPr>
          <p:spPr>
            <a:xfrm flipV="1">
              <a:off x="1" y="0"/>
              <a:ext cx="4757430" cy="2395700"/>
            </a:xfrm>
            <a:prstGeom prst="rtTriangle">
              <a:avLst/>
            </a:pr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13" name="Triangle rectangle 12"/>
            <p:cNvSpPr/>
            <p:nvPr userDrawn="1"/>
          </p:nvSpPr>
          <p:spPr>
            <a:xfrm>
              <a:off x="0" y="1568468"/>
              <a:ext cx="7099373" cy="3575032"/>
            </a:xfrm>
            <a:prstGeom prst="rtTriangle">
              <a:avLst/>
            </a:prstGeom>
            <a:solidFill>
              <a:srgbClr val="E6E6E6">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grpSp>
      <p:sp>
        <p:nvSpPr>
          <p:cNvPr id="3" name="Espace réservé de la date 2"/>
          <p:cNvSpPr>
            <a:spLocks noGrp="1"/>
          </p:cNvSpPr>
          <p:nvPr>
            <p:ph type="dt" sz="half" idx="10"/>
          </p:nvPr>
        </p:nvSpPr>
        <p:spPr/>
        <p:txBody>
          <a:bodyPr/>
          <a:lstStyle/>
          <a:p>
            <a:fld id="{E84C0596-2690-A647-BF28-8313842AC749}" type="datetimeFigureOut">
              <a:rPr lang="fr-FR" smtClean="0"/>
              <a:t>06/06/2023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342900" y="3285076"/>
            <a:ext cx="4216746" cy="567349"/>
          </a:xfrm>
        </p:spPr>
        <p:txBody>
          <a:bodyPr>
            <a:normAutofit/>
          </a:bodyPr>
          <a:lstStyle>
            <a:lvl1pPr algn="l">
              <a:defRPr sz="2400" b="1">
                <a:solidFill>
                  <a:srgbClr val="5FA4B0"/>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342900" y="3931026"/>
            <a:ext cx="4216746" cy="486486"/>
          </a:xfrm>
        </p:spPr>
        <p:txBody>
          <a:bodyPr>
            <a:noAutofit/>
          </a:bodyPr>
          <a:lstStyle>
            <a:lvl1pPr marL="0" indent="0" algn="l">
              <a:buNone/>
              <a:defRPr sz="1800"/>
            </a:lvl1pPr>
            <a:lvl2pPr marL="342900" indent="0" algn="ctr">
              <a:buNone/>
              <a:defRPr sz="1800"/>
            </a:lvl2pPr>
            <a:lvl3pPr marL="685800" indent="0" algn="ctr">
              <a:buNone/>
              <a:defRPr sz="1800"/>
            </a:lvl3pPr>
            <a:lvl4pPr marL="1028700" indent="0" algn="ctr">
              <a:buNone/>
              <a:defRPr sz="1800"/>
            </a:lvl4pPr>
            <a:lvl5pPr marL="1371600" indent="0" algn="ctr">
              <a:buNone/>
              <a:defRPr sz="1800"/>
            </a:lvl5pPr>
          </a:lstStyle>
          <a:p>
            <a:pPr lvl="0"/>
            <a:r>
              <a:rPr lang="fr-FR" dirty="0"/>
              <a:t>Cliquez et modifier le texte</a:t>
            </a:r>
          </a:p>
        </p:txBody>
      </p:sp>
      <p:pic>
        <p:nvPicPr>
          <p:cNvPr id="12" name="Image 11"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6794" y="152440"/>
            <a:ext cx="817280" cy="348219"/>
          </a:xfrm>
          <a:prstGeom prst="rect">
            <a:avLst/>
          </a:prstGeom>
        </p:spPr>
      </p:pic>
    </p:spTree>
    <p:extLst>
      <p:ext uri="{BB962C8B-B14F-4D97-AF65-F5344CB8AC3E}">
        <p14:creationId xmlns:p14="http://schemas.microsoft.com/office/powerpoint/2010/main" val="3649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06/06/2023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342900" y="1275227"/>
            <a:ext cx="6172200" cy="34281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title"/>
          </p:nvPr>
        </p:nvSpPr>
        <p:spPr>
          <a:xfrm>
            <a:off x="342900" y="640676"/>
            <a:ext cx="5729378" cy="567349"/>
          </a:xfrm>
        </p:spPr>
        <p:txBody>
          <a:bodyPr>
            <a:normAutofit/>
          </a:bodyPr>
          <a:lstStyle>
            <a:lvl1pPr algn="l">
              <a:defRPr sz="2400" b="0">
                <a:solidFill>
                  <a:srgbClr val="5FA4B0"/>
                </a:solidFill>
              </a:defRPr>
            </a:lvl1pPr>
          </a:lstStyle>
          <a:p>
            <a:r>
              <a:rPr lang="fr-FR"/>
              <a:t>Cliquez et modifiez le titre</a:t>
            </a:r>
          </a:p>
        </p:txBody>
      </p:sp>
      <p:pic>
        <p:nvPicPr>
          <p:cNvPr id="10" name="Image 9"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5267" y="195999"/>
            <a:ext cx="196572" cy="302650"/>
          </a:xfrm>
          <a:prstGeom prst="rect">
            <a:avLst/>
          </a:prstGeom>
        </p:spPr>
      </p:pic>
    </p:spTree>
    <p:extLst>
      <p:ext uri="{BB962C8B-B14F-4D97-AF65-F5344CB8AC3E}">
        <p14:creationId xmlns:p14="http://schemas.microsoft.com/office/powerpoint/2010/main" val="25873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06/06/2023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342900" y="1278176"/>
            <a:ext cx="2951750" cy="33708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idx="13" hasCustomPrompt="1"/>
          </p:nvPr>
        </p:nvSpPr>
        <p:spPr>
          <a:xfrm>
            <a:off x="3544482" y="1278176"/>
            <a:ext cx="2972570" cy="33708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Titre 1"/>
          <p:cNvSpPr>
            <a:spLocks noGrp="1"/>
          </p:cNvSpPr>
          <p:nvPr>
            <p:ph type="title"/>
          </p:nvPr>
        </p:nvSpPr>
        <p:spPr>
          <a:xfrm>
            <a:off x="342900" y="640676"/>
            <a:ext cx="5992141" cy="567349"/>
          </a:xfrm>
        </p:spPr>
        <p:txBody>
          <a:bodyPr>
            <a:normAutofit/>
          </a:bodyPr>
          <a:lstStyle>
            <a:lvl1pPr algn="l">
              <a:defRPr sz="2400" b="0">
                <a:solidFill>
                  <a:srgbClr val="5FA4B0"/>
                </a:solidFill>
              </a:defRPr>
            </a:lvl1pPr>
          </a:lstStyle>
          <a:p>
            <a:r>
              <a:rPr lang="fr-FR"/>
              <a:t>Cliquez et modifiez le titre</a:t>
            </a:r>
          </a:p>
        </p:txBody>
      </p:sp>
      <p:pic>
        <p:nvPicPr>
          <p:cNvPr id="13" name="Image 12"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5267" y="195999"/>
            <a:ext cx="196572" cy="302650"/>
          </a:xfrm>
          <a:prstGeom prst="rect">
            <a:avLst/>
          </a:prstGeom>
        </p:spPr>
      </p:pic>
    </p:spTree>
    <p:extLst>
      <p:ext uri="{BB962C8B-B14F-4D97-AF65-F5344CB8AC3E}">
        <p14:creationId xmlns:p14="http://schemas.microsoft.com/office/powerpoint/2010/main" val="20501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84C0596-2690-A647-BF28-8313842AC749}" type="datetimeFigureOut">
              <a:rPr lang="fr-FR" smtClean="0"/>
              <a:t>06/06/2023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8" name="Image 7"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5267" y="195999"/>
            <a:ext cx="196572" cy="302650"/>
          </a:xfrm>
          <a:prstGeom prst="rect">
            <a:avLst/>
          </a:prstGeom>
        </p:spPr>
      </p:pic>
    </p:spTree>
    <p:extLst>
      <p:ext uri="{BB962C8B-B14F-4D97-AF65-F5344CB8AC3E}">
        <p14:creationId xmlns:p14="http://schemas.microsoft.com/office/powerpoint/2010/main" val="13775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344216" y="459581"/>
            <a:ext cx="4114800" cy="33921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1344216" y="4025504"/>
            <a:ext cx="4114800" cy="603647"/>
          </a:xfrm>
        </p:spPr>
        <p:txBody>
          <a:bodyPr>
            <a:normAutofit/>
          </a:bodyPr>
          <a:lstStyle>
            <a:lvl1pPr marL="0" indent="0">
              <a:buNone/>
              <a:defRPr sz="900">
                <a:solidFill>
                  <a:srgbClr val="8C8B8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fld id="{E84C0596-2690-A647-BF28-8313842AC749}" type="datetimeFigureOut">
              <a:rPr lang="fr-FR" smtClean="0"/>
              <a:t>06/06/2023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8" name="Image 7"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5267" y="195999"/>
            <a:ext cx="196572" cy="302650"/>
          </a:xfrm>
          <a:prstGeom prst="rect">
            <a:avLst/>
          </a:prstGeom>
        </p:spPr>
      </p:pic>
    </p:spTree>
    <p:extLst>
      <p:ext uri="{BB962C8B-B14F-4D97-AF65-F5344CB8AC3E}">
        <p14:creationId xmlns:p14="http://schemas.microsoft.com/office/powerpoint/2010/main" val="29576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ôture_1">
    <p:spTree>
      <p:nvGrpSpPr>
        <p:cNvPr id="1" name=""/>
        <p:cNvGrpSpPr/>
        <p:nvPr/>
      </p:nvGrpSpPr>
      <p:grpSpPr>
        <a:xfrm>
          <a:off x="0" y="0"/>
          <a:ext cx="0" cy="0"/>
          <a:chOff x="0" y="0"/>
          <a:chExt cx="0" cy="0"/>
        </a:xfrm>
      </p:grpSpPr>
      <p:grpSp>
        <p:nvGrpSpPr>
          <p:cNvPr id="2" name="Grouper 1"/>
          <p:cNvGrpSpPr/>
          <p:nvPr userDrawn="1"/>
        </p:nvGrpSpPr>
        <p:grpSpPr>
          <a:xfrm>
            <a:off x="0" y="2271293"/>
            <a:ext cx="6859058"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10" name="Triangle isocèle 9"/>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350" dirty="0"/>
            </a:p>
          </p:txBody>
        </p:sp>
      </p:grpSp>
      <p:sp>
        <p:nvSpPr>
          <p:cNvPr id="12" name="Titre 1"/>
          <p:cNvSpPr>
            <a:spLocks noGrp="1"/>
          </p:cNvSpPr>
          <p:nvPr>
            <p:ph type="title" hasCustomPrompt="1"/>
          </p:nvPr>
        </p:nvSpPr>
        <p:spPr>
          <a:xfrm>
            <a:off x="1320627" y="1685990"/>
            <a:ext cx="4216746" cy="1180330"/>
          </a:xfrm>
        </p:spPr>
        <p:txBody>
          <a:bodyPr>
            <a:noAutofit/>
          </a:bodyPr>
          <a:lstStyle>
            <a:lvl1pPr algn="ctr">
              <a:defRPr sz="1800" b="0">
                <a:solidFill>
                  <a:srgbClr val="5FA4B0"/>
                </a:solidFill>
              </a:defRPr>
            </a:lvl1pPr>
          </a:lstStyle>
          <a:p>
            <a:r>
              <a:rPr lang="fr-FR" dirty="0"/>
              <a:t>Merci de votre attention/</a:t>
            </a:r>
            <a:br>
              <a:rPr lang="fr-FR" dirty="0"/>
            </a:br>
            <a:r>
              <a:rPr lang="fr-FR" dirty="0"/>
              <a:t>Questions-suggestions/...</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5304" y="352775"/>
            <a:ext cx="1267394" cy="540000"/>
          </a:xfrm>
          <a:prstGeom prst="rect">
            <a:avLst/>
          </a:prstGeom>
        </p:spPr>
      </p:pic>
    </p:spTree>
    <p:extLst>
      <p:ext uri="{BB962C8B-B14F-4D97-AF65-F5344CB8AC3E}">
        <p14:creationId xmlns:p14="http://schemas.microsoft.com/office/powerpoint/2010/main" val="14408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ôture_2">
    <p:spTree>
      <p:nvGrpSpPr>
        <p:cNvPr id="1" name=""/>
        <p:cNvGrpSpPr/>
        <p:nvPr/>
      </p:nvGrpSpPr>
      <p:grpSpPr>
        <a:xfrm>
          <a:off x="0" y="0"/>
          <a:ext cx="0" cy="0"/>
          <a:chOff x="0" y="0"/>
          <a:chExt cx="0" cy="0"/>
        </a:xfrm>
      </p:grpSpPr>
      <p:grpSp>
        <p:nvGrpSpPr>
          <p:cNvPr id="2" name="Grouper 1"/>
          <p:cNvGrpSpPr/>
          <p:nvPr userDrawn="1"/>
        </p:nvGrpSpPr>
        <p:grpSpPr>
          <a:xfrm>
            <a:off x="0" y="2271293"/>
            <a:ext cx="6859058"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10" name="Triangle isocèle 9"/>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350" dirty="0"/>
            </a:p>
          </p:txBody>
        </p:sp>
      </p:grpSp>
      <p:sp>
        <p:nvSpPr>
          <p:cNvPr id="12" name="Titre 1"/>
          <p:cNvSpPr>
            <a:spLocks noGrp="1"/>
          </p:cNvSpPr>
          <p:nvPr>
            <p:ph type="title" hasCustomPrompt="1"/>
          </p:nvPr>
        </p:nvSpPr>
        <p:spPr>
          <a:xfrm>
            <a:off x="1320627" y="1685990"/>
            <a:ext cx="4216746" cy="1180330"/>
          </a:xfrm>
        </p:spPr>
        <p:txBody>
          <a:bodyPr>
            <a:noAutofit/>
          </a:bodyPr>
          <a:lstStyle>
            <a:lvl1pPr algn="ctr">
              <a:defRPr sz="1800" b="0">
                <a:solidFill>
                  <a:srgbClr val="5FA4B0"/>
                </a:solidFill>
              </a:defRPr>
            </a:lvl1pPr>
          </a:lstStyle>
          <a:p>
            <a:r>
              <a:rPr lang="fr-FR" dirty="0"/>
              <a:t>Merci de votre attention/</a:t>
            </a:r>
            <a:br>
              <a:rPr lang="fr-FR" dirty="0"/>
            </a:br>
            <a:r>
              <a:rPr lang="fr-FR" dirty="0"/>
              <a:t>Questions-suggestions/...</a:t>
            </a:r>
          </a:p>
        </p:txBody>
      </p:sp>
      <p:sp>
        <p:nvSpPr>
          <p:cNvPr id="4" name="Espace réservé du texte 3"/>
          <p:cNvSpPr>
            <a:spLocks noGrp="1"/>
          </p:cNvSpPr>
          <p:nvPr>
            <p:ph type="body" sz="quarter" idx="10" hasCustomPrompt="1"/>
          </p:nvPr>
        </p:nvSpPr>
        <p:spPr>
          <a:xfrm>
            <a:off x="4746149" y="3952223"/>
            <a:ext cx="1848927" cy="875838"/>
          </a:xfrm>
        </p:spPr>
        <p:txBody>
          <a:bodyPr>
            <a:noAutofit/>
          </a:bodyPr>
          <a:lstStyle>
            <a:lvl1pPr marL="0" indent="0" algn="r">
              <a:buNone/>
              <a:defRPr sz="900">
                <a:solidFill>
                  <a:schemeClr val="tx1"/>
                </a:solidFill>
              </a:defRPr>
            </a:lvl1pPr>
            <a:lvl2pPr marL="342900" indent="0" algn="r">
              <a:buNone/>
              <a:defRPr sz="1050"/>
            </a:lvl2pPr>
            <a:lvl3pPr marL="685800" indent="0" algn="r">
              <a:buNone/>
              <a:defRPr sz="1050"/>
            </a:lvl3pPr>
            <a:lvl4pPr marL="1028700" indent="0" algn="r">
              <a:buNone/>
              <a:defRPr sz="1050"/>
            </a:lvl4pPr>
            <a:lvl5pPr marL="1371600" indent="0" algn="r">
              <a:buNone/>
              <a:defRPr sz="1050"/>
            </a:lvl5pPr>
          </a:lstStyle>
          <a:p>
            <a:pPr lvl="0"/>
            <a:r>
              <a:rPr lang="fr-FR" sz="1050" dirty="0">
                <a:solidFill>
                  <a:srgbClr val="5FA4B0"/>
                </a:solidFill>
              </a:rPr>
              <a:t>Contact</a:t>
            </a:r>
            <a:endParaRPr lang="fr-FR" dirty="0"/>
          </a:p>
          <a:p>
            <a:pPr lvl="0"/>
            <a:r>
              <a:rPr lang="fr-FR" dirty="0"/>
              <a:t>À compléter</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5304" y="352775"/>
            <a:ext cx="1267394" cy="540000"/>
          </a:xfrm>
          <a:prstGeom prst="rect">
            <a:avLst/>
          </a:prstGeom>
        </p:spPr>
      </p:pic>
    </p:spTree>
    <p:extLst>
      <p:ext uri="{BB962C8B-B14F-4D97-AF65-F5344CB8AC3E}">
        <p14:creationId xmlns:p14="http://schemas.microsoft.com/office/powerpoint/2010/main" val="13923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Image 3"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233" y="1999210"/>
            <a:ext cx="2687535" cy="1145080"/>
          </a:xfrm>
          <a:prstGeom prst="rect">
            <a:avLst/>
          </a:prstGeom>
        </p:spPr>
      </p:pic>
    </p:spTree>
    <p:extLst>
      <p:ext uri="{BB962C8B-B14F-4D97-AF65-F5344CB8AC3E}">
        <p14:creationId xmlns:p14="http://schemas.microsoft.com/office/powerpoint/2010/main" val="37964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C5E13-C940-403F-95EC-14BBE1C9A2D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DD2945-7A87-4F66-A50D-A6E9247B019E}"/>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BF3465B-4D6A-430C-85B6-B5787D5FC2EE}"/>
              </a:ext>
            </a:extLst>
          </p:cNvPr>
          <p:cNvSpPr>
            <a:spLocks noGrp="1"/>
          </p:cNvSpPr>
          <p:nvPr>
            <p:ph type="dt" sz="half" idx="10"/>
          </p:nvPr>
        </p:nvSpPr>
        <p:spPr/>
        <p:txBody>
          <a:bodyPr/>
          <a:lstStyle/>
          <a:p>
            <a:fld id="{F956CD76-6B3F-4EBE-8C5A-1057957E6DAB}" type="datetimeFigureOut">
              <a:rPr lang="fr-FR" smtClean="0"/>
              <a:t>06/06/2023</a:t>
            </a:fld>
            <a:endParaRPr lang="fr-FR"/>
          </a:p>
        </p:txBody>
      </p:sp>
      <p:sp>
        <p:nvSpPr>
          <p:cNvPr id="5" name="Espace réservé du pied de page 4">
            <a:extLst>
              <a:ext uri="{FF2B5EF4-FFF2-40B4-BE49-F238E27FC236}">
                <a16:creationId xmlns:a16="http://schemas.microsoft.com/office/drawing/2014/main" id="{9CD862AB-0C5E-4830-B9CD-B3725D2407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F49E935-68D2-46FB-960B-A2A069BEB45A}"/>
              </a:ext>
            </a:extLst>
          </p:cNvPr>
          <p:cNvSpPr>
            <a:spLocks noGrp="1"/>
          </p:cNvSpPr>
          <p:nvPr>
            <p:ph type="sldNum" sz="quarter" idx="12"/>
          </p:nvPr>
        </p:nvSpPr>
        <p:spPr/>
        <p:txBody>
          <a:bodyPr/>
          <a:lstStyle/>
          <a:p>
            <a:fld id="{C015FF3C-1A28-4A80-AA77-DDFE1B8AD0D2}" type="slidenum">
              <a:rPr lang="fr-FR" smtClean="0"/>
              <a:t>‹#›</a:t>
            </a:fld>
            <a:endParaRPr lang="fr-FR"/>
          </a:p>
        </p:txBody>
      </p:sp>
    </p:spTree>
    <p:extLst>
      <p:ext uri="{BB962C8B-B14F-4D97-AF65-F5344CB8AC3E}">
        <p14:creationId xmlns:p14="http://schemas.microsoft.com/office/powerpoint/2010/main" val="1327903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BAPS 2022</a:t>
            </a:r>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FE6B5075-531B-464A-A8BF-AB7A34F3A623}" type="slidenum">
              <a:rPr lang="fr-BE" smtClean="0"/>
              <a:t>‹#›</a:t>
            </a:fld>
            <a:endParaRPr lang="fr-BE"/>
          </a:p>
        </p:txBody>
      </p:sp>
    </p:spTree>
    <p:extLst>
      <p:ext uri="{BB962C8B-B14F-4D97-AF65-F5344CB8AC3E}">
        <p14:creationId xmlns:p14="http://schemas.microsoft.com/office/powerpoint/2010/main" val="305084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29" name="Grouper 28"/>
          <p:cNvGrpSpPr/>
          <p:nvPr userDrawn="1"/>
        </p:nvGrpSpPr>
        <p:grpSpPr>
          <a:xfrm>
            <a:off x="0" y="2276498"/>
            <a:ext cx="6859058" cy="2872676"/>
            <a:chOff x="0" y="2271293"/>
            <a:chExt cx="9145410" cy="2872676"/>
          </a:xfrm>
        </p:grpSpPr>
        <p:sp>
          <p:nvSpPr>
            <p:cNvPr id="28"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27"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4" name="Triangle isocèle 3"/>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350" dirty="0"/>
            </a:p>
          </p:txBody>
        </p:sp>
      </p:grpSp>
      <p:sp>
        <p:nvSpPr>
          <p:cNvPr id="2" name="Titre 1"/>
          <p:cNvSpPr>
            <a:spLocks noGrp="1"/>
          </p:cNvSpPr>
          <p:nvPr>
            <p:ph type="title"/>
          </p:nvPr>
        </p:nvSpPr>
        <p:spPr>
          <a:xfrm>
            <a:off x="636686" y="1987059"/>
            <a:ext cx="5620347" cy="567349"/>
          </a:xfrm>
        </p:spPr>
        <p:txBody>
          <a:bodyPr>
            <a:normAutofit/>
          </a:bodyPr>
          <a:lstStyle>
            <a:lvl1pPr>
              <a:defRPr sz="2400" b="1">
                <a:solidFill>
                  <a:srgbClr val="5FA4B0"/>
                </a:solidFill>
              </a:defRPr>
            </a:lvl1pPr>
          </a:lstStyle>
          <a:p>
            <a:r>
              <a:rPr lang="fr-FR"/>
              <a:t>Cliquez et modifiez le titre</a:t>
            </a:r>
          </a:p>
        </p:txBody>
      </p:sp>
      <p:sp>
        <p:nvSpPr>
          <p:cNvPr id="7" name="Espace réservé du texte 6"/>
          <p:cNvSpPr>
            <a:spLocks noGrp="1"/>
          </p:cNvSpPr>
          <p:nvPr>
            <p:ph type="body" sz="quarter" idx="10" hasCustomPrompt="1"/>
          </p:nvPr>
        </p:nvSpPr>
        <p:spPr>
          <a:xfrm>
            <a:off x="1509136" y="2633010"/>
            <a:ext cx="3839729" cy="552855"/>
          </a:xfrm>
        </p:spPr>
        <p:txBody>
          <a:bodyPr>
            <a:noAutofit/>
          </a:bodyPr>
          <a:lstStyle>
            <a:lvl1pPr marL="0" indent="0" algn="ctr">
              <a:buNone/>
              <a:defRPr sz="1800"/>
            </a:lvl1pPr>
            <a:lvl2pPr marL="342900" indent="0" algn="ctr">
              <a:buNone/>
              <a:defRPr sz="1800"/>
            </a:lvl2pPr>
            <a:lvl3pPr marL="685800" indent="0" algn="ctr">
              <a:buNone/>
              <a:defRPr sz="1800"/>
            </a:lvl3pPr>
            <a:lvl4pPr marL="1028700" indent="0" algn="ctr">
              <a:buNone/>
              <a:defRPr sz="1800"/>
            </a:lvl4pPr>
            <a:lvl5pPr marL="1371600" indent="0" algn="ctr">
              <a:buNone/>
              <a:defRPr sz="1800"/>
            </a:lvl5pPr>
          </a:lstStyle>
          <a:p>
            <a:pPr lvl="0"/>
            <a:r>
              <a:rPr lang="fr-FR" dirty="0"/>
              <a:t>Cliquez et modifier le texte</a:t>
            </a:r>
          </a:p>
        </p:txBody>
      </p:sp>
      <p:pic>
        <p:nvPicPr>
          <p:cNvPr id="9" name="Image 8"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5304" y="352775"/>
            <a:ext cx="1267394" cy="540000"/>
          </a:xfrm>
          <a:prstGeom prst="rect">
            <a:avLst/>
          </a:prstGeom>
        </p:spPr>
      </p:pic>
    </p:spTree>
    <p:extLst>
      <p:ext uri="{BB962C8B-B14F-4D97-AF65-F5344CB8AC3E}">
        <p14:creationId xmlns:p14="http://schemas.microsoft.com/office/powerpoint/2010/main" val="37646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ULiege FR 1">
    <p:spTree>
      <p:nvGrpSpPr>
        <p:cNvPr id="1" name=""/>
        <p:cNvGrpSpPr/>
        <p:nvPr/>
      </p:nvGrpSpPr>
      <p:grpSpPr>
        <a:xfrm>
          <a:off x="0" y="0"/>
          <a:ext cx="0" cy="0"/>
          <a:chOff x="0" y="0"/>
          <a:chExt cx="0" cy="0"/>
        </a:xfrm>
      </p:grpSpPr>
      <p:pic>
        <p:nvPicPr>
          <p:cNvPr id="2" name="Image 1" descr="chiffres-ppt_16-9_F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856239" cy="5143500"/>
          </a:xfrm>
          <a:prstGeom prst="rect">
            <a:avLst/>
          </a:prstGeom>
        </p:spPr>
      </p:pic>
    </p:spTree>
    <p:extLst>
      <p:ext uri="{BB962C8B-B14F-4D97-AF65-F5344CB8AC3E}">
        <p14:creationId xmlns:p14="http://schemas.microsoft.com/office/powerpoint/2010/main" val="36379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ULiege FR 2">
    <p:spTree>
      <p:nvGrpSpPr>
        <p:cNvPr id="1" name=""/>
        <p:cNvGrpSpPr/>
        <p:nvPr/>
      </p:nvGrpSpPr>
      <p:grpSpPr>
        <a:xfrm>
          <a:off x="0" y="0"/>
          <a:ext cx="0" cy="0"/>
          <a:chOff x="0" y="0"/>
          <a:chExt cx="0" cy="0"/>
        </a:xfrm>
      </p:grpSpPr>
      <p:pic>
        <p:nvPicPr>
          <p:cNvPr id="3" name="Image 2" descr="chiffres-ppt_F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 y="0"/>
            <a:ext cx="6856239" cy="5143500"/>
          </a:xfrm>
          <a:prstGeom prst="rect">
            <a:avLst/>
          </a:prstGeom>
        </p:spPr>
      </p:pic>
    </p:spTree>
    <p:extLst>
      <p:ext uri="{BB962C8B-B14F-4D97-AF65-F5344CB8AC3E}">
        <p14:creationId xmlns:p14="http://schemas.microsoft.com/office/powerpoint/2010/main" val="15070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 y="0"/>
            <a:ext cx="6856239" cy="5143500"/>
          </a:xfrm>
          <a:prstGeom prst="rect">
            <a:avLst/>
          </a:prstGeom>
        </p:spPr>
      </p:pic>
    </p:spTree>
    <p:extLst>
      <p:ext uri="{BB962C8B-B14F-4D97-AF65-F5344CB8AC3E}">
        <p14:creationId xmlns:p14="http://schemas.microsoft.com/office/powerpoint/2010/main" val="21999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6857824" cy="5143500"/>
          </a:xfrm>
          <a:prstGeom prst="rect">
            <a:avLst/>
          </a:prstGeom>
        </p:spPr>
      </p:pic>
    </p:spTree>
    <p:extLst>
      <p:ext uri="{BB962C8B-B14F-4D97-AF65-F5344CB8AC3E}">
        <p14:creationId xmlns:p14="http://schemas.microsoft.com/office/powerpoint/2010/main" val="140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6857824" cy="5143500"/>
          </a:xfrm>
          <a:prstGeom prst="rect">
            <a:avLst/>
          </a:prstGeom>
        </p:spPr>
      </p:pic>
    </p:spTree>
    <p:extLst>
      <p:ext uri="{BB962C8B-B14F-4D97-AF65-F5344CB8AC3E}">
        <p14:creationId xmlns:p14="http://schemas.microsoft.com/office/powerpoint/2010/main" val="33639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6857824" cy="5143500"/>
          </a:xfrm>
          <a:prstGeom prst="rect">
            <a:avLst/>
          </a:prstGeom>
        </p:spPr>
      </p:pic>
    </p:spTree>
    <p:extLst>
      <p:ext uri="{BB962C8B-B14F-4D97-AF65-F5344CB8AC3E}">
        <p14:creationId xmlns:p14="http://schemas.microsoft.com/office/powerpoint/2010/main" val="14669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pSp>
        <p:nvGrpSpPr>
          <p:cNvPr id="2" name="Grouper 1"/>
          <p:cNvGrpSpPr/>
          <p:nvPr userDrawn="1"/>
        </p:nvGrpSpPr>
        <p:grpSpPr>
          <a:xfrm>
            <a:off x="-3826" y="-5100"/>
            <a:ext cx="6861826" cy="5150642"/>
            <a:chOff x="-5102" y="-5100"/>
            <a:chExt cx="9149101" cy="5150642"/>
          </a:xfrm>
        </p:grpSpPr>
        <p:sp>
          <p:nvSpPr>
            <p:cNvPr id="18" name="Triangle isocèle 17"/>
            <p:cNvSpPr/>
            <p:nvPr userDrawn="1"/>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350" dirty="0"/>
            </a:p>
          </p:txBody>
        </p:sp>
        <p:sp>
          <p:nvSpPr>
            <p:cNvPr id="19" name="Triangle isocèle 18"/>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350" dirty="0"/>
            </a:p>
          </p:txBody>
        </p:sp>
      </p:grpSp>
      <p:sp>
        <p:nvSpPr>
          <p:cNvPr id="7" name="Espace réservé de la date 6"/>
          <p:cNvSpPr>
            <a:spLocks noGrp="1"/>
          </p:cNvSpPr>
          <p:nvPr>
            <p:ph type="dt" sz="half" idx="10"/>
          </p:nvPr>
        </p:nvSpPr>
        <p:spPr/>
        <p:txBody>
          <a:bodyPr/>
          <a:lstStyle/>
          <a:p>
            <a:fld id="{E84C0596-2690-A647-BF28-8313842AC749}" type="datetimeFigureOut">
              <a:rPr lang="fr-FR" smtClean="0"/>
              <a:t>06/06/2023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2390113" y="3476666"/>
            <a:ext cx="4216746" cy="567349"/>
          </a:xfrm>
        </p:spPr>
        <p:txBody>
          <a:bodyPr>
            <a:normAutofit/>
          </a:bodyPr>
          <a:lstStyle>
            <a:lvl1pPr algn="r">
              <a:defRPr sz="2400" b="1">
                <a:solidFill>
                  <a:srgbClr val="5FA4B0"/>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2390113" y="4122616"/>
            <a:ext cx="4216746" cy="486486"/>
          </a:xfrm>
        </p:spPr>
        <p:txBody>
          <a:bodyPr>
            <a:noAutofit/>
          </a:bodyPr>
          <a:lstStyle>
            <a:lvl1pPr marL="0" indent="0" algn="r">
              <a:buNone/>
              <a:defRPr sz="1800"/>
            </a:lvl1pPr>
            <a:lvl2pPr marL="342900" indent="0" algn="ctr">
              <a:buNone/>
              <a:defRPr sz="1800"/>
            </a:lvl2pPr>
            <a:lvl3pPr marL="685800" indent="0" algn="ctr">
              <a:buNone/>
              <a:defRPr sz="1800"/>
            </a:lvl3pPr>
            <a:lvl4pPr marL="1028700" indent="0" algn="ctr">
              <a:buNone/>
              <a:defRPr sz="1800"/>
            </a:lvl4pPr>
            <a:lvl5pPr marL="1371600" indent="0" algn="ctr">
              <a:buNone/>
              <a:defRPr sz="1800"/>
            </a:lvl5pPr>
          </a:lstStyle>
          <a:p>
            <a:pPr lvl="0"/>
            <a:r>
              <a:rPr lang="fr-FR" dirty="0"/>
              <a:t>Cliquez et modifier le texte</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6794" y="152440"/>
            <a:ext cx="817280" cy="348219"/>
          </a:xfrm>
          <a:prstGeom prst="rect">
            <a:avLst/>
          </a:prstGeom>
        </p:spPr>
      </p:pic>
    </p:spTree>
    <p:extLst>
      <p:ext uri="{BB962C8B-B14F-4D97-AF65-F5344CB8AC3E}">
        <p14:creationId xmlns:p14="http://schemas.microsoft.com/office/powerpoint/2010/main" val="26136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4C0596-2690-A647-BF28-8313842AC749}" type="datetimeFigureOut">
              <a:rPr lang="fr-FR" smtClean="0"/>
              <a:t>06/06/2023</a:t>
            </a:fld>
            <a:endParaRPr lang="fr-FR"/>
          </a:p>
        </p:txBody>
      </p:sp>
      <p:sp>
        <p:nvSpPr>
          <p:cNvPr id="5" name="Espace réservé du pied de page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39CFB3C-5329-804D-A21F-9A0246BF7AB4}" type="slidenum">
              <a:rPr lang="fr-FR" smtClean="0"/>
              <a:t>‹#›</a:t>
            </a:fld>
            <a:endParaRPr lang="fr-FR"/>
          </a:p>
        </p:txBody>
      </p:sp>
    </p:spTree>
    <p:extLst>
      <p:ext uri="{BB962C8B-B14F-4D97-AF65-F5344CB8AC3E}">
        <p14:creationId xmlns:p14="http://schemas.microsoft.com/office/powerpoint/2010/main"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 id="2147483673" r:id="rId18"/>
    <p:sldLayoutId id="2147483674" r:id="rId1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Clr>
          <a:srgbClr val="00707F"/>
        </a:buClr>
        <a:buSzPct val="55000"/>
        <a:buFont typeface="Lucida Grande"/>
        <a:buChar char="▶"/>
        <a:defRPr sz="2400" kern="1200">
          <a:solidFill>
            <a:schemeClr val="tx1"/>
          </a:solidFill>
          <a:latin typeface="+mn-lt"/>
          <a:ea typeface="+mn-ea"/>
          <a:cs typeface="+mn-cs"/>
        </a:defRPr>
      </a:lvl1pPr>
      <a:lvl2pPr marL="557213" indent="-214313" algn="l" defTabSz="342900" rtl="0" eaLnBrk="1" latinLnBrk="0" hangingPunct="1">
        <a:spcBef>
          <a:spcPct val="20000"/>
        </a:spcBef>
        <a:buClr>
          <a:srgbClr val="00707F"/>
        </a:buClr>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Clr>
          <a:srgbClr val="00707F"/>
        </a:buClr>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rgbClr val="00707F"/>
        </a:buClr>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rgbClr val="00707F"/>
        </a:buClr>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f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em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38.ti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1.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68.svg"/><Relationship Id="rId11" Type="http://schemas.openxmlformats.org/officeDocument/2006/relationships/hyperlink" Target="https://www.ils.org/" TargetMode="External"/><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47.emf"/><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openclipart.org/detail/214312/sleeping" TargetMode="External"/><Relationship Id="rId5" Type="http://schemas.openxmlformats.org/officeDocument/2006/relationships/image" Target="../media/image25.png"/><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85.jpeg"/><Relationship Id="rId5" Type="http://schemas.openxmlformats.org/officeDocument/2006/relationships/image" Target="../media/image84.jpg"/><Relationship Id="rId4" Type="http://schemas.openxmlformats.org/officeDocument/2006/relationships/image" Target="../media/image83.jp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slideLayout" Target="../slideLayouts/slideLayout13.xml"/><Relationship Id="rId7" Type="http://schemas.openxmlformats.org/officeDocument/2006/relationships/image" Target="../media/image89.em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notesSlide" Target="../notesSlides/notesSlide33.xml"/><Relationship Id="rId9" Type="http://schemas.openxmlformats.org/officeDocument/2006/relationships/image" Target="../media/image91.emf"/></Relationships>
</file>

<file path=ppt/slides/_rels/slide3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18.xml"/><Relationship Id="rId7" Type="http://schemas.openxmlformats.org/officeDocument/2006/relationships/image" Target="../media/image10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0.png"/><Relationship Id="rId5" Type="http://schemas.openxmlformats.org/officeDocument/2006/relationships/image" Target="../media/image99.tif"/><Relationship Id="rId10" Type="http://schemas.openxmlformats.org/officeDocument/2006/relationships/image" Target="../media/image104.png"/><Relationship Id="rId4" Type="http://schemas.openxmlformats.org/officeDocument/2006/relationships/notesSlide" Target="../notesSlides/notesSlide37.xml"/><Relationship Id="rId9"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emf"/><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6.emf"/><Relationship Id="rId5" Type="http://schemas.openxmlformats.org/officeDocument/2006/relationships/image" Target="../media/image29.emf"/><Relationship Id="rId4" Type="http://schemas.openxmlformats.org/officeDocument/2006/relationships/image" Target="../media/image28.emf"/></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15FFE5-0AFD-E34C-9098-959F0213BC20}"/>
              </a:ext>
            </a:extLst>
          </p:cNvPr>
          <p:cNvSpPr/>
          <p:nvPr/>
        </p:nvSpPr>
        <p:spPr>
          <a:xfrm>
            <a:off x="5707115" y="858800"/>
            <a:ext cx="452945" cy="809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bg1"/>
              </a:solidFill>
            </a:endParaRPr>
          </a:p>
        </p:txBody>
      </p:sp>
      <p:sp>
        <p:nvSpPr>
          <p:cNvPr id="12" name="Rectangle 11">
            <a:extLst>
              <a:ext uri="{FF2B5EF4-FFF2-40B4-BE49-F238E27FC236}">
                <a16:creationId xmlns:a16="http://schemas.microsoft.com/office/drawing/2014/main" id="{9683E884-1602-3A45-B7B2-5B870947C32F}"/>
              </a:ext>
            </a:extLst>
          </p:cNvPr>
          <p:cNvSpPr/>
          <p:nvPr/>
        </p:nvSpPr>
        <p:spPr>
          <a:xfrm>
            <a:off x="1503793" y="2754672"/>
            <a:ext cx="3814713" cy="1538883"/>
          </a:xfrm>
          <a:prstGeom prst="rect">
            <a:avLst/>
          </a:prstGeom>
        </p:spPr>
        <p:txBody>
          <a:bodyPr wrap="square">
            <a:spAutoFit/>
          </a:bodyPr>
          <a:lstStyle/>
          <a:p>
            <a:pPr algn="ctr"/>
            <a:r>
              <a:rPr lang="en-GB" sz="1400" b="1" dirty="0">
                <a:latin typeface="HELVETICA LIGHT" panose="020B0403020202020204" pitchFamily="34" charset="0"/>
              </a:rPr>
              <a:t>Athena Demertzi, PhD</a:t>
            </a:r>
          </a:p>
          <a:p>
            <a:pPr algn="ctr"/>
            <a:endParaRPr lang="en-GB" sz="1000" dirty="0">
              <a:latin typeface="Helvetica Light" panose="020B0403020202020204" pitchFamily="34" charset="0"/>
            </a:endParaRPr>
          </a:p>
          <a:p>
            <a:pPr algn="ctr"/>
            <a:r>
              <a:rPr lang="en-GB" sz="1000" dirty="0">
                <a:latin typeface="Helvetica Light" panose="020B0403020202020204" pitchFamily="34" charset="0"/>
              </a:rPr>
              <a:t>FNRS Research Associate</a:t>
            </a:r>
          </a:p>
          <a:p>
            <a:pPr algn="ctr"/>
            <a:r>
              <a:rPr lang="en-GB" sz="1000" dirty="0">
                <a:latin typeface="Helvetica Light" panose="020B0403020202020204" pitchFamily="34" charset="0"/>
              </a:rPr>
              <a:t>Director, Physiology of Cognition Lab</a:t>
            </a:r>
          </a:p>
          <a:p>
            <a:pPr algn="ctr"/>
            <a:r>
              <a:rPr lang="en-GB" sz="1000" dirty="0">
                <a:latin typeface="Helvetica Light" panose="020B0403020202020204" pitchFamily="34" charset="0"/>
              </a:rPr>
              <a:t>CRC-In Vivo Imaging </a:t>
            </a:r>
            <a:r>
              <a:rPr lang="en-GB" sz="1000" dirty="0" err="1">
                <a:latin typeface="Helvetica Light" panose="020B0403020202020204" pitchFamily="34" charset="0"/>
              </a:rPr>
              <a:t>Center</a:t>
            </a:r>
            <a:endParaRPr lang="en-GB" sz="1000" dirty="0">
              <a:latin typeface="Helvetica Light" panose="020B0403020202020204" pitchFamily="34" charset="0"/>
            </a:endParaRPr>
          </a:p>
          <a:p>
            <a:pPr algn="ctr"/>
            <a:r>
              <a:rPr lang="en-GB" sz="1000" dirty="0">
                <a:latin typeface="Helvetica Light" panose="020B0403020202020204" pitchFamily="34" charset="0"/>
              </a:rPr>
              <a:t>GIGA Institute</a:t>
            </a:r>
          </a:p>
          <a:p>
            <a:pPr algn="ctr"/>
            <a:endParaRPr lang="en-GB" sz="1000" dirty="0">
              <a:latin typeface="Helvetica Light" panose="020B0403020202020204" pitchFamily="34" charset="0"/>
            </a:endParaRPr>
          </a:p>
          <a:p>
            <a:pPr algn="ctr"/>
            <a:r>
              <a:rPr lang="en-GB" sz="1000" dirty="0">
                <a:latin typeface="Helvetica Light" panose="020B0403020202020204" pitchFamily="34" charset="0"/>
              </a:rPr>
              <a:t>Université de Liège</a:t>
            </a:r>
          </a:p>
          <a:p>
            <a:pPr algn="ctr"/>
            <a:r>
              <a:rPr lang="en-GB" sz="1000" dirty="0">
                <a:latin typeface="Helvetica Light" panose="020B0403020202020204" pitchFamily="34" charset="0"/>
              </a:rPr>
              <a:t>BELGIUM</a:t>
            </a:r>
          </a:p>
        </p:txBody>
      </p:sp>
      <p:sp>
        <p:nvSpPr>
          <p:cNvPr id="13" name="Rectangle 12">
            <a:extLst>
              <a:ext uri="{FF2B5EF4-FFF2-40B4-BE49-F238E27FC236}">
                <a16:creationId xmlns:a16="http://schemas.microsoft.com/office/drawing/2014/main" id="{0041BB6E-764A-2E4E-BB50-990995510B0F}"/>
              </a:ext>
            </a:extLst>
          </p:cNvPr>
          <p:cNvSpPr/>
          <p:nvPr/>
        </p:nvSpPr>
        <p:spPr>
          <a:xfrm>
            <a:off x="4907775" y="318326"/>
            <a:ext cx="1139048" cy="1124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 name="Titre 1"/>
          <p:cNvSpPr>
            <a:spLocks noGrp="1"/>
          </p:cNvSpPr>
          <p:nvPr>
            <p:ph type="title"/>
          </p:nvPr>
        </p:nvSpPr>
        <p:spPr>
          <a:xfrm>
            <a:off x="391132" y="1708488"/>
            <a:ext cx="6310878" cy="946772"/>
          </a:xfrm>
          <a:effectLst/>
        </p:spPr>
        <p:txBody>
          <a:bodyPr>
            <a:noAutofit/>
          </a:bodyPr>
          <a:lstStyle/>
          <a:p>
            <a:pPr algn="ctr"/>
            <a:r>
              <a:rPr lang="en-GB" b="0" u="none" strike="noStrike" dirty="0">
                <a:solidFill>
                  <a:srgbClr val="212121"/>
                </a:solidFill>
                <a:effectLst/>
                <a:latin typeface="Helvetica Light" panose="020B0403020202020204" pitchFamily="34" charset="0"/>
              </a:rPr>
              <a:t>Mind blanking as the frontier case of </a:t>
            </a:r>
            <a:br>
              <a:rPr lang="en-GB" b="0" u="none" strike="noStrike" dirty="0">
                <a:solidFill>
                  <a:srgbClr val="212121"/>
                </a:solidFill>
                <a:effectLst/>
                <a:latin typeface="Helvetica Light" panose="020B0403020202020204" pitchFamily="34" charset="0"/>
              </a:rPr>
            </a:br>
            <a:r>
              <a:rPr lang="en-GB" b="0" u="none" strike="noStrike" dirty="0">
                <a:solidFill>
                  <a:srgbClr val="212121"/>
                </a:solidFill>
                <a:effectLst/>
                <a:latin typeface="Helvetica Light" panose="020B0403020202020204" pitchFamily="34" charset="0"/>
              </a:rPr>
              <a:t>mental state reporting </a:t>
            </a:r>
            <a:endParaRPr lang="en-US" sz="4000" b="0" dirty="0">
              <a:latin typeface="Helvetica Light" panose="020B0403020202020204" pitchFamily="34" charset="0"/>
              <a:ea typeface="Helvetica Neue Light" panose="02000403000000020004" pitchFamily="2" charset="0"/>
            </a:endParaRPr>
          </a:p>
        </p:txBody>
      </p:sp>
      <p:sp>
        <p:nvSpPr>
          <p:cNvPr id="9" name="Rectangle 8">
            <a:extLst>
              <a:ext uri="{FF2B5EF4-FFF2-40B4-BE49-F238E27FC236}">
                <a16:creationId xmlns:a16="http://schemas.microsoft.com/office/drawing/2014/main" id="{6004A289-F0CC-AA4E-877B-753F689B64FE}"/>
              </a:ext>
            </a:extLst>
          </p:cNvPr>
          <p:cNvSpPr/>
          <p:nvPr/>
        </p:nvSpPr>
        <p:spPr>
          <a:xfrm>
            <a:off x="815808" y="345182"/>
            <a:ext cx="5117777" cy="11259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pic>
        <p:nvPicPr>
          <p:cNvPr id="5" name="Graphic 4">
            <a:extLst>
              <a:ext uri="{FF2B5EF4-FFF2-40B4-BE49-F238E27FC236}">
                <a16:creationId xmlns:a16="http://schemas.microsoft.com/office/drawing/2014/main" id="{1DF52728-491D-324D-BA05-6789B878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456" y="4125041"/>
            <a:ext cx="2379532" cy="712123"/>
          </a:xfrm>
          <a:prstGeom prst="rect">
            <a:avLst/>
          </a:prstGeom>
        </p:spPr>
      </p:pic>
      <p:pic>
        <p:nvPicPr>
          <p:cNvPr id="7" name="Picture 6">
            <a:extLst>
              <a:ext uri="{FF2B5EF4-FFF2-40B4-BE49-F238E27FC236}">
                <a16:creationId xmlns:a16="http://schemas.microsoft.com/office/drawing/2014/main" id="{6CDBF915-3A57-2548-8C91-DA8D6F1F2C1B}"/>
              </a:ext>
            </a:extLst>
          </p:cNvPr>
          <p:cNvPicPr>
            <a:picLocks noChangeAspect="1"/>
          </p:cNvPicPr>
          <p:nvPr/>
        </p:nvPicPr>
        <p:blipFill>
          <a:blip r:embed="rId5"/>
          <a:stretch>
            <a:fillRect/>
          </a:stretch>
        </p:blipFill>
        <p:spPr>
          <a:xfrm>
            <a:off x="303243" y="505797"/>
            <a:ext cx="789394" cy="497580"/>
          </a:xfrm>
          <a:prstGeom prst="rect">
            <a:avLst/>
          </a:prstGeom>
        </p:spPr>
      </p:pic>
      <p:pic>
        <p:nvPicPr>
          <p:cNvPr id="10" name="Picture 9">
            <a:extLst>
              <a:ext uri="{FF2B5EF4-FFF2-40B4-BE49-F238E27FC236}">
                <a16:creationId xmlns:a16="http://schemas.microsoft.com/office/drawing/2014/main" id="{C5B5C0A3-905F-722C-6F91-411812D99B21}"/>
              </a:ext>
            </a:extLst>
          </p:cNvPr>
          <p:cNvPicPr>
            <a:picLocks noChangeAspect="1"/>
          </p:cNvPicPr>
          <p:nvPr/>
        </p:nvPicPr>
        <p:blipFill>
          <a:blip r:embed="rId6"/>
          <a:stretch>
            <a:fillRect/>
          </a:stretch>
        </p:blipFill>
        <p:spPr>
          <a:xfrm>
            <a:off x="2699739" y="351435"/>
            <a:ext cx="970234" cy="716481"/>
          </a:xfrm>
          <a:prstGeom prst="rect">
            <a:avLst/>
          </a:prstGeom>
        </p:spPr>
      </p:pic>
      <p:pic>
        <p:nvPicPr>
          <p:cNvPr id="15" name="Picture 14">
            <a:extLst>
              <a:ext uri="{FF2B5EF4-FFF2-40B4-BE49-F238E27FC236}">
                <a16:creationId xmlns:a16="http://schemas.microsoft.com/office/drawing/2014/main" id="{A36A9C7E-5299-9B78-9BEF-68C954FEF08C}"/>
              </a:ext>
            </a:extLst>
          </p:cNvPr>
          <p:cNvPicPr>
            <a:picLocks noChangeAspect="1"/>
          </p:cNvPicPr>
          <p:nvPr/>
        </p:nvPicPr>
        <p:blipFill>
          <a:blip r:embed="rId7"/>
          <a:stretch>
            <a:fillRect/>
          </a:stretch>
        </p:blipFill>
        <p:spPr>
          <a:xfrm>
            <a:off x="3737105" y="476733"/>
            <a:ext cx="931765" cy="465883"/>
          </a:xfrm>
          <a:prstGeom prst="rect">
            <a:avLst/>
          </a:prstGeom>
        </p:spPr>
      </p:pic>
      <p:pic>
        <p:nvPicPr>
          <p:cNvPr id="21" name="Picture 20">
            <a:extLst>
              <a:ext uri="{FF2B5EF4-FFF2-40B4-BE49-F238E27FC236}">
                <a16:creationId xmlns:a16="http://schemas.microsoft.com/office/drawing/2014/main" id="{3F0F693F-27FA-E182-004D-193C4F2A8DCB}"/>
              </a:ext>
            </a:extLst>
          </p:cNvPr>
          <p:cNvPicPr>
            <a:picLocks noChangeAspect="1"/>
          </p:cNvPicPr>
          <p:nvPr/>
        </p:nvPicPr>
        <p:blipFill>
          <a:blip r:embed="rId8"/>
          <a:stretch>
            <a:fillRect/>
          </a:stretch>
        </p:blipFill>
        <p:spPr>
          <a:xfrm>
            <a:off x="4852624" y="650551"/>
            <a:ext cx="931765" cy="251360"/>
          </a:xfrm>
          <a:prstGeom prst="rect">
            <a:avLst/>
          </a:prstGeom>
        </p:spPr>
      </p:pic>
      <p:pic>
        <p:nvPicPr>
          <p:cNvPr id="19" name="Picture 18">
            <a:extLst>
              <a:ext uri="{FF2B5EF4-FFF2-40B4-BE49-F238E27FC236}">
                <a16:creationId xmlns:a16="http://schemas.microsoft.com/office/drawing/2014/main" id="{46A25AC1-7412-CC9C-F189-B13D270C3678}"/>
              </a:ext>
            </a:extLst>
          </p:cNvPr>
          <p:cNvPicPr>
            <a:picLocks noChangeAspect="1"/>
          </p:cNvPicPr>
          <p:nvPr/>
        </p:nvPicPr>
        <p:blipFill>
          <a:blip r:embed="rId9"/>
          <a:stretch>
            <a:fillRect/>
          </a:stretch>
        </p:blipFill>
        <p:spPr>
          <a:xfrm>
            <a:off x="4602888" y="88129"/>
            <a:ext cx="1294726" cy="813782"/>
          </a:xfrm>
          <a:prstGeom prst="rect">
            <a:avLst/>
          </a:prstGeom>
        </p:spPr>
      </p:pic>
      <p:sp>
        <p:nvSpPr>
          <p:cNvPr id="3" name="Espace réservé du texte 2">
            <a:extLst>
              <a:ext uri="{FF2B5EF4-FFF2-40B4-BE49-F238E27FC236}">
                <a16:creationId xmlns:a16="http://schemas.microsoft.com/office/drawing/2014/main" id="{9B3C6757-ABEB-C2A3-8E67-9C8C63EAEFF3}"/>
              </a:ext>
            </a:extLst>
          </p:cNvPr>
          <p:cNvSpPr txBox="1">
            <a:spLocks/>
          </p:cNvSpPr>
          <p:nvPr/>
        </p:nvSpPr>
        <p:spPr>
          <a:xfrm>
            <a:off x="3429000" y="4204490"/>
            <a:ext cx="3273010" cy="1145314"/>
          </a:xfrm>
          <a:prstGeom prst="rect">
            <a:avLst/>
          </a:prstGeom>
        </p:spPr>
        <p:txBody>
          <a:bodyPr vert="horz" lIns="68580" tIns="34290" rIns="68580" bIns="34290" rtlCol="0">
            <a:noAutofit/>
          </a:bodyPr>
          <a:lstStyle>
            <a:lvl1pPr marL="0" indent="0" algn="l" defTabSz="457200" rtl="0" eaLnBrk="1" latinLnBrk="0" hangingPunct="1">
              <a:spcBef>
                <a:spcPct val="20000"/>
              </a:spcBef>
              <a:buClr>
                <a:srgbClr val="00707F"/>
              </a:buClr>
              <a:buSzPct val="55000"/>
              <a:buFont typeface="Lucida Grande"/>
              <a:buNone/>
              <a:defRPr sz="2400" kern="1200">
                <a:solidFill>
                  <a:schemeClr val="tx1"/>
                </a:solidFill>
                <a:latin typeface="+mn-lt"/>
                <a:ea typeface="+mn-ea"/>
                <a:cs typeface="+mn-cs"/>
              </a:defRPr>
            </a:lvl1pPr>
            <a:lvl2pPr marL="457200" indent="0" algn="ctr" defTabSz="457200" rtl="0" eaLnBrk="1" latinLnBrk="0" hangingPunct="1">
              <a:spcBef>
                <a:spcPct val="20000"/>
              </a:spcBef>
              <a:buClr>
                <a:srgbClr val="00707F"/>
              </a:buClr>
              <a:buFont typeface="Arial"/>
              <a:buNone/>
              <a:defRPr sz="2400" kern="1200">
                <a:solidFill>
                  <a:schemeClr val="tx1"/>
                </a:solidFill>
                <a:latin typeface="+mn-lt"/>
                <a:ea typeface="+mn-ea"/>
                <a:cs typeface="+mn-cs"/>
              </a:defRPr>
            </a:lvl2pPr>
            <a:lvl3pPr marL="914400" indent="0" algn="ctr" defTabSz="457200" rtl="0" eaLnBrk="1" latinLnBrk="0" hangingPunct="1">
              <a:spcBef>
                <a:spcPct val="20000"/>
              </a:spcBef>
              <a:buClr>
                <a:srgbClr val="00707F"/>
              </a:buClr>
              <a:buFont typeface="Lucida Grande"/>
              <a:buNone/>
              <a:defRPr sz="2400" kern="1200">
                <a:solidFill>
                  <a:schemeClr val="tx1"/>
                </a:solidFill>
                <a:latin typeface="+mn-lt"/>
                <a:ea typeface="+mn-ea"/>
                <a:cs typeface="+mn-cs"/>
              </a:defRPr>
            </a:lvl3pPr>
            <a:lvl4pPr marL="1371600" indent="0" algn="ctr" defTabSz="457200" rtl="0" eaLnBrk="1" latinLnBrk="0" hangingPunct="1">
              <a:spcBef>
                <a:spcPct val="20000"/>
              </a:spcBef>
              <a:buClr>
                <a:srgbClr val="00707F"/>
              </a:buClr>
              <a:buFont typeface="Arial"/>
              <a:buNone/>
              <a:defRPr sz="2400" kern="1200">
                <a:solidFill>
                  <a:schemeClr val="tx1"/>
                </a:solidFill>
                <a:latin typeface="+mn-lt"/>
                <a:ea typeface="+mn-ea"/>
                <a:cs typeface="+mn-cs"/>
              </a:defRPr>
            </a:lvl4pPr>
            <a:lvl5pPr marL="1828800" indent="0" algn="ctr" defTabSz="457200" rtl="0" eaLnBrk="1" latinLnBrk="0" hangingPunct="1">
              <a:spcBef>
                <a:spcPct val="20000"/>
              </a:spcBef>
              <a:buClr>
                <a:srgbClr val="00707F"/>
              </a:buClr>
              <a:buFont typeface="Arial"/>
              <a:buNone/>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tabLst>
                <a:tab pos="1531106" algn="l"/>
              </a:tabLst>
            </a:pPr>
            <a:r>
              <a:rPr lang="en-US" sz="1100" b="1" dirty="0">
                <a:solidFill>
                  <a:schemeClr val="bg1">
                    <a:lumMod val="95000"/>
                  </a:schemeClr>
                </a:solidFill>
                <a:latin typeface="Helvetica" pitchFamily="2" charset="0"/>
              </a:rPr>
              <a:t>15th Meeting of </a:t>
            </a:r>
          </a:p>
          <a:p>
            <a:pPr algn="r">
              <a:spcBef>
                <a:spcPts val="0"/>
              </a:spcBef>
              <a:tabLst>
                <a:tab pos="1531106" algn="l"/>
              </a:tabLst>
            </a:pPr>
            <a:r>
              <a:rPr lang="en-US" sz="1100" b="1" dirty="0">
                <a:solidFill>
                  <a:schemeClr val="bg1">
                    <a:lumMod val="95000"/>
                  </a:schemeClr>
                </a:solidFill>
                <a:latin typeface="Helvetica" pitchFamily="2" charset="0"/>
              </a:rPr>
              <a:t>the Belgian Society for Neuroscience</a:t>
            </a:r>
          </a:p>
          <a:p>
            <a:pPr algn="r">
              <a:spcBef>
                <a:spcPts val="0"/>
              </a:spcBef>
              <a:tabLst>
                <a:tab pos="1531106" algn="l"/>
              </a:tabLst>
            </a:pPr>
            <a:endParaRPr lang="en-US" sz="400" dirty="0">
              <a:solidFill>
                <a:schemeClr val="bg1">
                  <a:lumMod val="95000"/>
                </a:schemeClr>
              </a:solidFill>
              <a:latin typeface="Helvetica" pitchFamily="2" charset="0"/>
            </a:endParaRPr>
          </a:p>
          <a:p>
            <a:pPr algn="r">
              <a:spcBef>
                <a:spcPts val="0"/>
              </a:spcBef>
              <a:tabLst>
                <a:tab pos="1531106" algn="l"/>
              </a:tabLst>
            </a:pPr>
            <a:r>
              <a:rPr lang="en-US" sz="1050" dirty="0">
                <a:solidFill>
                  <a:schemeClr val="bg1">
                    <a:lumMod val="95000"/>
                  </a:schemeClr>
                </a:solidFill>
                <a:latin typeface="Helvetica" pitchFamily="2" charset="0"/>
              </a:rPr>
              <a:t>Brussels</a:t>
            </a:r>
          </a:p>
          <a:p>
            <a:pPr algn="r">
              <a:spcBef>
                <a:spcPts val="0"/>
              </a:spcBef>
              <a:tabLst>
                <a:tab pos="1531106" algn="l"/>
              </a:tabLst>
            </a:pPr>
            <a:r>
              <a:rPr lang="en-US" sz="1050" dirty="0">
                <a:solidFill>
                  <a:schemeClr val="bg1">
                    <a:lumMod val="95000"/>
                  </a:schemeClr>
                </a:solidFill>
                <a:latin typeface="Helvetica" pitchFamily="2" charset="0"/>
              </a:rPr>
              <a:t>June 6 2023</a:t>
            </a:r>
          </a:p>
        </p:txBody>
      </p:sp>
      <p:pic>
        <p:nvPicPr>
          <p:cNvPr id="14" name="Graphic 13">
            <a:extLst>
              <a:ext uri="{FF2B5EF4-FFF2-40B4-BE49-F238E27FC236}">
                <a16:creationId xmlns:a16="http://schemas.microsoft.com/office/drawing/2014/main" id="{DD504731-FDEC-B562-7D54-887F5EB99FF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76771" y="565558"/>
            <a:ext cx="1267741" cy="401967"/>
          </a:xfrm>
          <a:prstGeom prst="rect">
            <a:avLst/>
          </a:prstGeom>
        </p:spPr>
      </p:pic>
      <p:pic>
        <p:nvPicPr>
          <p:cNvPr id="6" name="Picture 5" descr="Diagram&#10;&#10;Description automatically generated">
            <a:extLst>
              <a:ext uri="{FF2B5EF4-FFF2-40B4-BE49-F238E27FC236}">
                <a16:creationId xmlns:a16="http://schemas.microsoft.com/office/drawing/2014/main" id="{B1D13C5D-43BA-10FF-26AA-B10E37BB361B}"/>
              </a:ext>
            </a:extLst>
          </p:cNvPr>
          <p:cNvPicPr>
            <a:picLocks noChangeAspect="1"/>
          </p:cNvPicPr>
          <p:nvPr/>
        </p:nvPicPr>
        <p:blipFill>
          <a:blip r:embed="rId12"/>
          <a:stretch>
            <a:fillRect/>
          </a:stretch>
        </p:blipFill>
        <p:spPr>
          <a:xfrm>
            <a:off x="5906672" y="366353"/>
            <a:ext cx="795338" cy="576263"/>
          </a:xfrm>
          <a:prstGeom prst="rect">
            <a:avLst/>
          </a:prstGeom>
        </p:spPr>
      </p:pic>
      <p:sp>
        <p:nvSpPr>
          <p:cNvPr id="4" name="Titre 1">
            <a:extLst>
              <a:ext uri="{FF2B5EF4-FFF2-40B4-BE49-F238E27FC236}">
                <a16:creationId xmlns:a16="http://schemas.microsoft.com/office/drawing/2014/main" id="{3F92674C-B2E8-36A2-F6DC-596D00B563D2}"/>
              </a:ext>
            </a:extLst>
          </p:cNvPr>
          <p:cNvSpPr txBox="1">
            <a:spLocks/>
          </p:cNvSpPr>
          <p:nvPr/>
        </p:nvSpPr>
        <p:spPr>
          <a:xfrm>
            <a:off x="303243" y="1328653"/>
            <a:ext cx="6310878" cy="431416"/>
          </a:xfrm>
          <a:prstGeom prst="rect">
            <a:avLst/>
          </a:prstGeom>
          <a:effectLst/>
        </p:spPr>
        <p:txBody>
          <a:bodyPr vert="horz" lIns="91440" tIns="45720" rIns="91440" bIns="45720" rtlCol="0" anchor="ctr">
            <a:noAutofit/>
          </a:bodyPr>
          <a:lstStyle>
            <a:lvl1pPr algn="ctr" defTabSz="342900" rtl="0" eaLnBrk="1" latinLnBrk="0" hangingPunct="1">
              <a:spcBef>
                <a:spcPct val="0"/>
              </a:spcBef>
              <a:buNone/>
              <a:defRPr sz="2400" b="1" kern="1200">
                <a:solidFill>
                  <a:srgbClr val="5FA4B0"/>
                </a:solidFill>
                <a:latin typeface="+mj-lt"/>
                <a:ea typeface="+mj-ea"/>
                <a:cs typeface="+mj-cs"/>
              </a:defRPr>
            </a:lvl1pPr>
          </a:lstStyle>
          <a:p>
            <a:r>
              <a:rPr lang="en-GB" sz="1400" b="0" dirty="0">
                <a:solidFill>
                  <a:schemeClr val="tx1">
                    <a:lumMod val="65000"/>
                    <a:lumOff val="35000"/>
                  </a:schemeClr>
                </a:solidFill>
                <a:latin typeface="Helvetica Light" panose="020B0403020202020204" pitchFamily="34" charset="0"/>
              </a:rPr>
              <a:t>Session: Unreportable awareness</a:t>
            </a:r>
            <a:endParaRPr lang="en-US" b="0" dirty="0">
              <a:solidFill>
                <a:schemeClr val="tx1">
                  <a:lumMod val="65000"/>
                  <a:lumOff val="35000"/>
                </a:schemeClr>
              </a:solidFill>
              <a:latin typeface="Helvetica Light" panose="020B0403020202020204" pitchFamily="34" charset="0"/>
              <a:ea typeface="Helvetica Neue Light" panose="02000403000000020004" pitchFamily="2" charset="0"/>
            </a:endParaRPr>
          </a:p>
        </p:txBody>
      </p:sp>
    </p:spTree>
    <p:extLst>
      <p:ext uri="{BB962C8B-B14F-4D97-AF65-F5344CB8AC3E}">
        <p14:creationId xmlns:p14="http://schemas.microsoft.com/office/powerpoint/2010/main" val="361126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1838FF0-12EE-C54E-9261-CEE919DEA252}"/>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2" name="TextBox 1">
            <a:extLst>
              <a:ext uri="{FF2B5EF4-FFF2-40B4-BE49-F238E27FC236}">
                <a16:creationId xmlns:a16="http://schemas.microsoft.com/office/drawing/2014/main" id="{C6D128CE-4DEF-0D4D-9AC4-CA0E3962C195}"/>
              </a:ext>
            </a:extLst>
          </p:cNvPr>
          <p:cNvSpPr txBox="1"/>
          <p:nvPr/>
        </p:nvSpPr>
        <p:spPr>
          <a:xfrm>
            <a:off x="3988318" y="971253"/>
            <a:ext cx="2869682" cy="914400"/>
          </a:xfrm>
          <a:prstGeom prst="rect">
            <a:avLst/>
          </a:prstGeom>
        </p:spPr>
        <p:txBody>
          <a:bodyPr vert="horz" wrap="none" lIns="91440" tIns="45720" rIns="91440" bIns="45720" rtlCol="0" anchor="ctr">
            <a:normAutofit/>
          </a:bodyPr>
          <a:lstStyle/>
          <a:p>
            <a:endParaRPr lang="en-US" sz="900" dirty="0">
              <a:latin typeface="Helvetica" pitchFamily="2" charset="0"/>
            </a:endParaRPr>
          </a:p>
        </p:txBody>
      </p:sp>
      <p:pic>
        <p:nvPicPr>
          <p:cNvPr id="4" name="Picture 3">
            <a:extLst>
              <a:ext uri="{FF2B5EF4-FFF2-40B4-BE49-F238E27FC236}">
                <a16:creationId xmlns:a16="http://schemas.microsoft.com/office/drawing/2014/main" id="{C8D955C6-D8C5-2849-8DDF-06CD1D9E4DB1}"/>
              </a:ext>
            </a:extLst>
          </p:cNvPr>
          <p:cNvPicPr>
            <a:picLocks noChangeAspect="1"/>
          </p:cNvPicPr>
          <p:nvPr/>
        </p:nvPicPr>
        <p:blipFill rotWithShape="1">
          <a:blip r:embed="rId3">
            <a:extLst>
              <a:ext uri="{28A0092B-C50C-407E-A947-70E740481C1C}">
                <a14:useLocalDpi xmlns:a14="http://schemas.microsoft.com/office/drawing/2010/main" val="0"/>
              </a:ext>
            </a:extLst>
          </a:blip>
          <a:srcRect t="7613" r="49276" b="53750"/>
          <a:stretch/>
        </p:blipFill>
        <p:spPr>
          <a:xfrm>
            <a:off x="463311" y="1089333"/>
            <a:ext cx="3370341" cy="3713245"/>
          </a:xfrm>
          <a:prstGeom prst="rect">
            <a:avLst/>
          </a:prstGeom>
        </p:spPr>
      </p:pic>
      <p:sp>
        <p:nvSpPr>
          <p:cNvPr id="15" name="Rectangle 14">
            <a:extLst>
              <a:ext uri="{FF2B5EF4-FFF2-40B4-BE49-F238E27FC236}">
                <a16:creationId xmlns:a16="http://schemas.microsoft.com/office/drawing/2014/main" id="{F355026C-721C-A541-B745-E39D18C3D1BA}"/>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3" name="Titre 2"/>
          <p:cNvSpPr>
            <a:spLocks noGrp="1"/>
          </p:cNvSpPr>
          <p:nvPr>
            <p:ph type="title"/>
          </p:nvPr>
        </p:nvSpPr>
        <p:spPr>
          <a:xfrm>
            <a:off x="32154" y="300090"/>
            <a:ext cx="6844286" cy="491344"/>
          </a:xfrm>
        </p:spPr>
        <p:txBody>
          <a:bodyPr>
            <a:noAutofit/>
          </a:bodyPr>
          <a:lstStyle/>
          <a:p>
            <a:pPr algn="ctr"/>
            <a:r>
              <a:rPr lang="en-US" sz="2700" b="1" dirty="0">
                <a:solidFill>
                  <a:schemeClr val="tx1"/>
                </a:solidFill>
              </a:rPr>
              <a:t>More chances to transition when conscious</a:t>
            </a:r>
          </a:p>
        </p:txBody>
      </p:sp>
      <p:sp>
        <p:nvSpPr>
          <p:cNvPr id="16" name="Rectangle 15">
            <a:extLst>
              <a:ext uri="{FF2B5EF4-FFF2-40B4-BE49-F238E27FC236}">
                <a16:creationId xmlns:a16="http://schemas.microsoft.com/office/drawing/2014/main" id="{A7F87CBE-3E79-D84A-9147-DA801A0CD13B}"/>
              </a:ext>
            </a:extLst>
          </p:cNvPr>
          <p:cNvSpPr/>
          <p:nvPr/>
        </p:nvSpPr>
        <p:spPr>
          <a:xfrm>
            <a:off x="32154" y="4802578"/>
            <a:ext cx="6750164" cy="338554"/>
          </a:xfrm>
          <a:prstGeom prst="rect">
            <a:avLst/>
          </a:prstGeom>
        </p:spPr>
        <p:txBody>
          <a:bodyPr wrap="square">
            <a:spAutoFit/>
          </a:bodyPr>
          <a:lstStyle/>
          <a:p>
            <a:r>
              <a:rPr lang="en-US" sz="800" dirty="0">
                <a:latin typeface="Helvetica" charset="0"/>
                <a:ea typeface="Helvetica" charset="0"/>
                <a:cs typeface="Helvetica" charset="0"/>
              </a:rPr>
              <a:t>Demertzi &amp; Tagliazucchi, </a:t>
            </a:r>
            <a:r>
              <a:rPr lang="en-US" sz="800" dirty="0" err="1">
                <a:latin typeface="Helvetica" charset="0"/>
                <a:ea typeface="Helvetica" charset="0"/>
                <a:cs typeface="Helvetica" charset="0"/>
              </a:rPr>
              <a:t>Dehaene</a:t>
            </a:r>
            <a:r>
              <a:rPr lang="en-US" sz="800" dirty="0">
                <a:latin typeface="Helvetica" charset="0"/>
                <a:ea typeface="Helvetica" charset="0"/>
                <a:cs typeface="Helvetica" charset="0"/>
              </a:rPr>
              <a:t>, Deco, </a:t>
            </a:r>
            <a:r>
              <a:rPr lang="en-US" sz="800" dirty="0" err="1">
                <a:latin typeface="Helvetica" charset="0"/>
                <a:ea typeface="Helvetica" charset="0"/>
                <a:cs typeface="Helvetica" charset="0"/>
              </a:rPr>
              <a:t>Barttfeld</a:t>
            </a:r>
            <a:r>
              <a:rPr lang="en-US" sz="800" dirty="0">
                <a:latin typeface="Helvetica" charset="0"/>
                <a:ea typeface="Helvetica" charset="0"/>
                <a:cs typeface="Helvetica" charset="0"/>
              </a:rPr>
              <a:t>, Raimondo, Martial, Fernández-</a:t>
            </a:r>
            <a:r>
              <a:rPr lang="en-US" sz="800" dirty="0" err="1">
                <a:latin typeface="Helvetica" charset="0"/>
                <a:ea typeface="Helvetica" charset="0"/>
                <a:cs typeface="Helvetica" charset="0"/>
              </a:rPr>
              <a:t>Espejo</a:t>
            </a:r>
            <a:r>
              <a:rPr lang="en-US" sz="800" dirty="0">
                <a:latin typeface="Helvetica" charset="0"/>
                <a:ea typeface="Helvetica" charset="0"/>
                <a:cs typeface="Helvetica" charset="0"/>
              </a:rPr>
              <a:t>, </a:t>
            </a:r>
            <a:r>
              <a:rPr lang="en-US" sz="800" dirty="0" err="1">
                <a:latin typeface="Helvetica" charset="0"/>
                <a:ea typeface="Helvetica" charset="0"/>
                <a:cs typeface="Helvetica" charset="0"/>
              </a:rPr>
              <a:t>Rohaut</a:t>
            </a:r>
            <a:r>
              <a:rPr lang="en-US" sz="800" dirty="0">
                <a:latin typeface="Helvetica" charset="0"/>
                <a:ea typeface="Helvetica" charset="0"/>
                <a:cs typeface="Helvetica" charset="0"/>
              </a:rPr>
              <a:t>, Voss, Schiff, Owen, Laureys, Naccache, Sitt. </a:t>
            </a:r>
            <a:r>
              <a:rPr lang="en-US" sz="800" i="1" dirty="0">
                <a:latin typeface="Helvetica" charset="0"/>
                <a:ea typeface="Helvetica" charset="0"/>
                <a:cs typeface="Helvetica" charset="0"/>
              </a:rPr>
              <a:t>Science Advances</a:t>
            </a:r>
            <a:r>
              <a:rPr lang="en-US" sz="800" dirty="0">
                <a:latin typeface="Helvetica" charset="0"/>
                <a:ea typeface="Helvetica" charset="0"/>
                <a:cs typeface="Helvetica" charset="0"/>
              </a:rPr>
              <a:t> 2019</a:t>
            </a:r>
          </a:p>
        </p:txBody>
      </p:sp>
      <p:sp>
        <p:nvSpPr>
          <p:cNvPr id="11" name="TextBox 10">
            <a:extLst>
              <a:ext uri="{FF2B5EF4-FFF2-40B4-BE49-F238E27FC236}">
                <a16:creationId xmlns:a16="http://schemas.microsoft.com/office/drawing/2014/main" id="{FF7DF7CA-2C86-65C3-4F19-81CD54C80FE1}"/>
              </a:ext>
            </a:extLst>
          </p:cNvPr>
          <p:cNvSpPr txBox="1"/>
          <p:nvPr/>
        </p:nvSpPr>
        <p:spPr>
          <a:xfrm>
            <a:off x="4244647" y="2679830"/>
            <a:ext cx="2768018" cy="338554"/>
          </a:xfrm>
          <a:prstGeom prst="rect">
            <a:avLst/>
          </a:prstGeom>
          <a:noFill/>
        </p:spPr>
        <p:txBody>
          <a:bodyPr wrap="square">
            <a:spAutoFit/>
          </a:bodyPr>
          <a:lstStyle/>
          <a:p>
            <a:r>
              <a:rPr lang="en-US" altLang="x-none" sz="1600" dirty="0">
                <a:latin typeface="Helvetica Light" panose="020B0403020202020204" pitchFamily="34" charset="0"/>
                <a:ea typeface="ＭＳ Ｐゴシック" charset="-128"/>
              </a:rPr>
              <a:t>Healthy &gt;  MCS &gt;  UWS </a:t>
            </a:r>
            <a:endParaRPr lang="en-BE" sz="1600" dirty="0">
              <a:latin typeface="Helvetica Light" panose="020B0403020202020204" pitchFamily="34" charset="0"/>
            </a:endParaRPr>
          </a:p>
        </p:txBody>
      </p:sp>
      <p:sp>
        <p:nvSpPr>
          <p:cNvPr id="12" name="TextBox 11">
            <a:extLst>
              <a:ext uri="{FF2B5EF4-FFF2-40B4-BE49-F238E27FC236}">
                <a16:creationId xmlns:a16="http://schemas.microsoft.com/office/drawing/2014/main" id="{02614E9D-5B39-CA86-6C37-EC63615F3BD1}"/>
              </a:ext>
            </a:extLst>
          </p:cNvPr>
          <p:cNvSpPr txBox="1"/>
          <p:nvPr/>
        </p:nvSpPr>
        <p:spPr>
          <a:xfrm>
            <a:off x="4221583" y="3017119"/>
            <a:ext cx="2524125" cy="338554"/>
          </a:xfrm>
          <a:prstGeom prst="rect">
            <a:avLst/>
          </a:prstGeom>
          <a:noFill/>
        </p:spPr>
        <p:txBody>
          <a:bodyPr wrap="square">
            <a:spAutoFit/>
          </a:bodyPr>
          <a:lstStyle/>
          <a:p>
            <a:r>
              <a:rPr lang="en-US" altLang="x-none" sz="1600" dirty="0">
                <a:latin typeface="Helvetica Light" panose="020B0403020202020204" pitchFamily="34" charset="0"/>
                <a:ea typeface="ＭＳ Ｐゴシック" charset="-128"/>
              </a:rPr>
              <a:t>UWS &gt; MCS &gt; Healthy</a:t>
            </a:r>
            <a:endParaRPr lang="en-BE" sz="1600" dirty="0">
              <a:latin typeface="Helvetica Light" panose="020B0403020202020204" pitchFamily="34" charset="0"/>
            </a:endParaRPr>
          </a:p>
        </p:txBody>
      </p:sp>
      <p:cxnSp>
        <p:nvCxnSpPr>
          <p:cNvPr id="17" name="Straight Connector 16">
            <a:extLst>
              <a:ext uri="{FF2B5EF4-FFF2-40B4-BE49-F238E27FC236}">
                <a16:creationId xmlns:a16="http://schemas.microsoft.com/office/drawing/2014/main" id="{2F836D27-484D-ABBB-3305-4BC0909D032B}"/>
              </a:ext>
            </a:extLst>
          </p:cNvPr>
          <p:cNvCxnSpPr>
            <a:cxnSpLocks/>
          </p:cNvCxnSpPr>
          <p:nvPr/>
        </p:nvCxnSpPr>
        <p:spPr>
          <a:xfrm>
            <a:off x="3912252" y="2853047"/>
            <a:ext cx="309331" cy="0"/>
          </a:xfrm>
          <a:prstGeom prst="line">
            <a:avLst/>
          </a:prstGeom>
          <a:ln w="73025"/>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3C968F46-6BA0-5421-12F0-A9A3E4965F73}"/>
              </a:ext>
            </a:extLst>
          </p:cNvPr>
          <p:cNvCxnSpPr>
            <a:cxnSpLocks/>
          </p:cNvCxnSpPr>
          <p:nvPr/>
        </p:nvCxnSpPr>
        <p:spPr>
          <a:xfrm>
            <a:off x="3914878" y="3168343"/>
            <a:ext cx="309331" cy="0"/>
          </a:xfrm>
          <a:prstGeom prst="line">
            <a:avLst/>
          </a:prstGeom>
          <a:ln w="57150">
            <a:solidFill>
              <a:schemeClr val="bg1">
                <a:lumMod val="7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5338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79559" y="-237"/>
            <a:ext cx="1278442" cy="73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85" name="Bekinschtein et al., PNAS, 2009"/>
          <p:cNvSpPr txBox="1"/>
          <p:nvPr/>
        </p:nvSpPr>
        <p:spPr>
          <a:xfrm>
            <a:off x="-81949" y="5542051"/>
            <a:ext cx="1489190" cy="178960"/>
          </a:xfrm>
          <a:prstGeom prst="rect">
            <a:avLst/>
          </a:prstGeom>
          <a:ln w="12700">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p>
            <a:pPr>
              <a:defRPr sz="1400" b="0">
                <a:latin typeface="Helvetica Light"/>
                <a:ea typeface="Helvetica Light"/>
                <a:cs typeface="Helvetica Light"/>
                <a:sym typeface="Helvetica Light"/>
              </a:defRPr>
            </a:pPr>
            <a:r>
              <a:rPr sz="788" i="1">
                <a:latin typeface="Helvetica"/>
                <a:ea typeface="Helvetica"/>
                <a:cs typeface="Helvetica"/>
                <a:sym typeface="Helvetica"/>
              </a:rPr>
              <a:t>Bekinschtein et al.</a:t>
            </a:r>
            <a:r>
              <a:rPr sz="788"/>
              <a:t>, PNAS, 2009</a:t>
            </a:r>
          </a:p>
        </p:txBody>
      </p:sp>
      <p:sp>
        <p:nvSpPr>
          <p:cNvPr id="231" name="Bekinschtein et al., PNAS, 2009"/>
          <p:cNvSpPr txBox="1"/>
          <p:nvPr/>
        </p:nvSpPr>
        <p:spPr>
          <a:xfrm>
            <a:off x="90539" y="6525632"/>
            <a:ext cx="1489190" cy="178960"/>
          </a:xfrm>
          <a:prstGeom prst="rect">
            <a:avLst/>
          </a:prstGeom>
          <a:ln w="12700">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p>
            <a:pPr>
              <a:defRPr sz="1400" b="0">
                <a:latin typeface="Helvetica Light"/>
                <a:ea typeface="Helvetica Light"/>
                <a:cs typeface="Helvetica Light"/>
                <a:sym typeface="Helvetica Light"/>
              </a:defRPr>
            </a:pPr>
            <a:r>
              <a:rPr sz="788" i="1">
                <a:latin typeface="Helvetica"/>
                <a:ea typeface="Helvetica"/>
                <a:cs typeface="Helvetica"/>
                <a:sym typeface="Helvetica"/>
              </a:rPr>
              <a:t>Bekinschtein et al.</a:t>
            </a:r>
            <a:r>
              <a:rPr sz="788"/>
              <a:t>, PNAS, 2009</a:t>
            </a:r>
          </a:p>
        </p:txBody>
      </p:sp>
      <p:pic>
        <p:nvPicPr>
          <p:cNvPr id="8" name="Picture 7">
            <a:extLst>
              <a:ext uri="{FF2B5EF4-FFF2-40B4-BE49-F238E27FC236}">
                <a16:creationId xmlns:a16="http://schemas.microsoft.com/office/drawing/2014/main" id="{C114D902-B721-2441-AD3A-CB5896B12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716" y="1022471"/>
            <a:ext cx="6457745" cy="3904977"/>
          </a:xfrm>
          <a:prstGeom prst="rect">
            <a:avLst/>
          </a:prstGeom>
        </p:spPr>
      </p:pic>
      <p:pic>
        <p:nvPicPr>
          <p:cNvPr id="2" name="Optokinetic nystagmus.mp4">
            <a:hlinkClick r:id="" action="ppaction://media"/>
            <a:extLst>
              <a:ext uri="{FF2B5EF4-FFF2-40B4-BE49-F238E27FC236}">
                <a16:creationId xmlns:a16="http://schemas.microsoft.com/office/drawing/2014/main" id="{987E31B4-F9E8-B440-B076-1603FA17B72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62180" y="3365893"/>
            <a:ext cx="1386104" cy="775833"/>
          </a:xfrm>
          <a:prstGeom prst="rect">
            <a:avLst/>
          </a:prstGeom>
        </p:spPr>
      </p:pic>
      <p:sp>
        <p:nvSpPr>
          <p:cNvPr id="3" name="Rectangle 2">
            <a:extLst>
              <a:ext uri="{FF2B5EF4-FFF2-40B4-BE49-F238E27FC236}">
                <a16:creationId xmlns:a16="http://schemas.microsoft.com/office/drawing/2014/main" id="{31E2B14F-6222-BF78-DD4B-284F7F20EB07}"/>
              </a:ext>
            </a:extLst>
          </p:cNvPr>
          <p:cNvSpPr/>
          <p:nvPr/>
        </p:nvSpPr>
        <p:spPr>
          <a:xfrm>
            <a:off x="234312" y="282727"/>
            <a:ext cx="5574182" cy="697680"/>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r>
              <a:rPr lang="en-US" sz="2200" b="1" kern="0" dirty="0">
                <a:latin typeface="Calibri"/>
              </a:rPr>
              <a:t>Evidencing sentience in low arousal by probing vestibular processing with caloric irrigations</a:t>
            </a:r>
          </a:p>
        </p:txBody>
      </p:sp>
      <p:sp>
        <p:nvSpPr>
          <p:cNvPr id="6" name="TextBox 5">
            <a:extLst>
              <a:ext uri="{FF2B5EF4-FFF2-40B4-BE49-F238E27FC236}">
                <a16:creationId xmlns:a16="http://schemas.microsoft.com/office/drawing/2014/main" id="{3EE759B8-EF3F-A2B1-BE4C-BFDD3D15C7B4}"/>
              </a:ext>
            </a:extLst>
          </p:cNvPr>
          <p:cNvSpPr txBox="1"/>
          <p:nvPr/>
        </p:nvSpPr>
        <p:spPr>
          <a:xfrm>
            <a:off x="309716" y="4786106"/>
            <a:ext cx="6238568" cy="496268"/>
          </a:xfrm>
          <a:prstGeom prst="rect">
            <a:avLst/>
          </a:prstGeom>
        </p:spPr>
        <p:txBody>
          <a:bodyPr vert="horz" wrap="none" lIns="121920" tIns="60960" rIns="121920" bIns="60960" rtlCol="0" anchor="ctr">
            <a:normAutofit/>
          </a:bodyPr>
          <a:lstStyle/>
          <a:p>
            <a:r>
              <a:rPr lang="en-GB" sz="800" dirty="0" err="1"/>
              <a:t>Boulakis</a:t>
            </a:r>
            <a:r>
              <a:rPr lang="en-GB" sz="800" dirty="0"/>
              <a:t> P.A, Koroma M, </a:t>
            </a:r>
            <a:r>
              <a:rPr lang="en-GB" sz="800" dirty="0" err="1"/>
              <a:t>Chylinski</a:t>
            </a:r>
            <a:r>
              <a:rPr lang="en-GB" sz="800" dirty="0"/>
              <a:t> D, </a:t>
            </a:r>
            <a:r>
              <a:rPr lang="en-GB" sz="800" dirty="0" err="1"/>
              <a:t>Mortaheb</a:t>
            </a:r>
            <a:r>
              <a:rPr lang="en-GB" sz="800" dirty="0"/>
              <a:t> S, Kirsch S, </a:t>
            </a:r>
            <a:r>
              <a:rPr lang="en-GB" sz="800" dirty="0" err="1"/>
              <a:t>Staquet</a:t>
            </a:r>
            <a:r>
              <a:rPr lang="en-GB" sz="800" dirty="0"/>
              <a:t> S, </a:t>
            </a:r>
            <a:r>
              <a:rPr lang="en-GB" sz="800" dirty="0" err="1"/>
              <a:t>Detroz</a:t>
            </a:r>
            <a:r>
              <a:rPr lang="en-GB" sz="800" dirty="0"/>
              <a:t> M, </a:t>
            </a:r>
            <a:r>
              <a:rPr lang="en-GB" sz="800" dirty="0" err="1"/>
              <a:t>Zoi</a:t>
            </a:r>
            <a:r>
              <a:rPr lang="en-GB" sz="800" dirty="0"/>
              <a:t> S, Pacolet V, Lefebvre F, </a:t>
            </a:r>
            <a:r>
              <a:rPr lang="en-GB" sz="800" dirty="0" err="1"/>
              <a:t>Wuyts</a:t>
            </a:r>
            <a:r>
              <a:rPr lang="en-GB" sz="800" dirty="0"/>
              <a:t> F, Bonhomme V, Demertzi A.</a:t>
            </a:r>
          </a:p>
          <a:p>
            <a:r>
              <a:rPr lang="en-GB" sz="800" i="1" dirty="0"/>
              <a:t>OSF Pre-registration (2022) </a:t>
            </a:r>
          </a:p>
          <a:p>
            <a:endParaRPr lang="en-GB" sz="800" dirty="0"/>
          </a:p>
        </p:txBody>
      </p:sp>
      <p:pic>
        <p:nvPicPr>
          <p:cNvPr id="7" name="Picture 6" descr="Logo, company name&#10;&#10;Description automatically generated">
            <a:extLst>
              <a:ext uri="{FF2B5EF4-FFF2-40B4-BE49-F238E27FC236}">
                <a16:creationId xmlns:a16="http://schemas.microsoft.com/office/drawing/2014/main" id="{603C5876-D75A-72B1-75EA-F0DB3A514C26}"/>
              </a:ext>
            </a:extLst>
          </p:cNvPr>
          <p:cNvPicPr>
            <a:picLocks noChangeAspect="1"/>
          </p:cNvPicPr>
          <p:nvPr/>
        </p:nvPicPr>
        <p:blipFill>
          <a:blip r:embed="rId7"/>
          <a:stretch>
            <a:fillRect/>
          </a:stretch>
        </p:blipFill>
        <p:spPr>
          <a:xfrm>
            <a:off x="5719159" y="206527"/>
            <a:ext cx="1216754" cy="697680"/>
          </a:xfrm>
          <a:prstGeom prst="rect">
            <a:avLst/>
          </a:prstGeom>
        </p:spPr>
      </p:pic>
    </p:spTree>
    <p:extLst>
      <p:ext uri="{BB962C8B-B14F-4D97-AF65-F5344CB8AC3E}">
        <p14:creationId xmlns:p14="http://schemas.microsoft.com/office/powerpoint/2010/main" val="362700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FBF812-C036-1B4E-9F91-0FB02042A88D}"/>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pic>
        <p:nvPicPr>
          <p:cNvPr id="7" name="Picture 6">
            <a:extLst>
              <a:ext uri="{FF2B5EF4-FFF2-40B4-BE49-F238E27FC236}">
                <a16:creationId xmlns:a16="http://schemas.microsoft.com/office/drawing/2014/main" id="{8700C0A7-ECB2-BF9D-0BE6-A37E4FC40FCE}"/>
              </a:ext>
            </a:extLst>
          </p:cNvPr>
          <p:cNvPicPr>
            <a:picLocks noChangeAspect="1"/>
          </p:cNvPicPr>
          <p:nvPr/>
        </p:nvPicPr>
        <p:blipFill rotWithShape="1">
          <a:blip r:embed="rId3"/>
          <a:srcRect r="22110"/>
          <a:stretch/>
        </p:blipFill>
        <p:spPr>
          <a:xfrm>
            <a:off x="1904770" y="524836"/>
            <a:ext cx="3188689" cy="4093828"/>
          </a:xfrm>
          <a:prstGeom prst="rect">
            <a:avLst/>
          </a:prstGeom>
        </p:spPr>
      </p:pic>
      <p:sp>
        <p:nvSpPr>
          <p:cNvPr id="8" name="Oval 7">
            <a:extLst>
              <a:ext uri="{FF2B5EF4-FFF2-40B4-BE49-F238E27FC236}">
                <a16:creationId xmlns:a16="http://schemas.microsoft.com/office/drawing/2014/main" id="{337AEFA1-5850-4574-E9D7-912DA9476017}"/>
              </a:ext>
            </a:extLst>
          </p:cNvPr>
          <p:cNvSpPr/>
          <p:nvPr/>
        </p:nvSpPr>
        <p:spPr>
          <a:xfrm>
            <a:off x="4603266" y="524836"/>
            <a:ext cx="769067" cy="69129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Tree>
    <p:extLst>
      <p:ext uri="{BB962C8B-B14F-4D97-AF65-F5344CB8AC3E}">
        <p14:creationId xmlns:p14="http://schemas.microsoft.com/office/powerpoint/2010/main" val="90516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FD3ED18-9FE8-4F00-83E5-A54F5C6A18B6}"/>
              </a:ext>
            </a:extLst>
          </p:cNvPr>
          <p:cNvSpPr>
            <a:spLocks noGrp="1"/>
          </p:cNvSpPr>
          <p:nvPr>
            <p:ph type="dt" sz="half" idx="10"/>
          </p:nvPr>
        </p:nvSpPr>
        <p:spPr>
          <a:xfrm>
            <a:off x="473246" y="3716695"/>
            <a:ext cx="1791696" cy="263148"/>
          </a:xfrm>
        </p:spPr>
        <p:txBody>
          <a:bodyPr/>
          <a:lstStyle/>
          <a:p>
            <a:r>
              <a:rPr lang="fr-FR" dirty="0"/>
              <a:t>Slide </a:t>
            </a:r>
            <a:r>
              <a:rPr lang="fr-FR" dirty="0" err="1"/>
              <a:t>courtesy</a:t>
            </a:r>
            <a:r>
              <a:rPr lang="fr-FR" dirty="0"/>
              <a:t>:  </a:t>
            </a:r>
            <a:r>
              <a:rPr lang="fr-FR" dirty="0" err="1"/>
              <a:t>Boulakis</a:t>
            </a:r>
            <a:r>
              <a:rPr lang="fr-FR" dirty="0"/>
              <a:t> Paris</a:t>
            </a:r>
            <a:endParaRPr lang="fr-BE" dirty="0"/>
          </a:p>
        </p:txBody>
      </p:sp>
      <p:pic>
        <p:nvPicPr>
          <p:cNvPr id="6" name="Picture 5" descr="Man Head Silhouette - Free vector graphic on Pixabay">
            <a:extLst>
              <a:ext uri="{FF2B5EF4-FFF2-40B4-BE49-F238E27FC236}">
                <a16:creationId xmlns:a16="http://schemas.microsoft.com/office/drawing/2014/main" id="{8D9EECB6-F1E5-4E80-9AA0-5A2188221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7360" y="2787023"/>
            <a:ext cx="710345" cy="947127"/>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a:extLst>
              <a:ext uri="{FF2B5EF4-FFF2-40B4-BE49-F238E27FC236}">
                <a16:creationId xmlns:a16="http://schemas.microsoft.com/office/drawing/2014/main" id="{CFFC680D-A836-45CD-80B7-7D0FB0382349}"/>
              </a:ext>
            </a:extLst>
          </p:cNvPr>
          <p:cNvSpPr/>
          <p:nvPr/>
        </p:nvSpPr>
        <p:spPr>
          <a:xfrm>
            <a:off x="422551" y="2077989"/>
            <a:ext cx="1184625" cy="63565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sz="759"/>
          </a:p>
        </p:txBody>
      </p:sp>
      <p:pic>
        <p:nvPicPr>
          <p:cNvPr id="8" name="Picture 7" descr="Car On Road Clipart - Png Download (#5650569) - PinClipart">
            <a:extLst>
              <a:ext uri="{FF2B5EF4-FFF2-40B4-BE49-F238E27FC236}">
                <a16:creationId xmlns:a16="http://schemas.microsoft.com/office/drawing/2014/main" id="{FB4C03DB-7C3B-4050-8437-28C8658E0369}"/>
              </a:ext>
            </a:extLst>
          </p:cNvPr>
          <p:cNvPicPr>
            <a:picLocks noChangeAspect="1" noChangeArrowheads="1"/>
          </p:cNvPicPr>
          <p:nvPr/>
        </p:nvPicPr>
        <p:blipFill>
          <a:blip r:embed="rId4">
            <a:clrChange>
              <a:clrFrom>
                <a:srgbClr val="BCBCBC"/>
              </a:clrFrom>
              <a:clrTo>
                <a:srgbClr val="BCBCBC">
                  <a:alpha val="0"/>
                </a:srgbClr>
              </a:clrTo>
            </a:clrChange>
            <a:extLst>
              <a:ext uri="{BEBA8EAE-BF5A-486C-A8C5-ECC9F3942E4B}">
                <a14:imgProps xmlns:a14="http://schemas.microsoft.com/office/drawing/2010/main">
                  <a14:imgLayer r:embed="rId5">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556375" y="2154883"/>
            <a:ext cx="764008" cy="447118"/>
          </a:xfrm>
          <a:prstGeom prst="rect">
            <a:avLst/>
          </a:prstGeom>
          <a:noFill/>
          <a:extLst>
            <a:ext uri="{909E8E84-426E-40DD-AFC4-6F175D3DCCD1}">
              <a14:hiddenFill xmlns:a14="http://schemas.microsoft.com/office/drawing/2010/main">
                <a:solidFill>
                  <a:srgbClr val="FFFFFF"/>
                </a:solidFill>
              </a14:hiddenFill>
            </a:ext>
          </a:extLst>
        </p:spPr>
      </p:pic>
      <p:sp>
        <p:nvSpPr>
          <p:cNvPr id="9" name="Arrow: Circular 8">
            <a:extLst>
              <a:ext uri="{FF2B5EF4-FFF2-40B4-BE49-F238E27FC236}">
                <a16:creationId xmlns:a16="http://schemas.microsoft.com/office/drawing/2014/main" id="{0DE52B60-0E5D-4419-B642-C68369C54CA5}"/>
              </a:ext>
            </a:extLst>
          </p:cNvPr>
          <p:cNvSpPr/>
          <p:nvPr/>
        </p:nvSpPr>
        <p:spPr>
          <a:xfrm rot="19348842">
            <a:off x="635508" y="1358775"/>
            <a:ext cx="623157" cy="644429"/>
          </a:xfrm>
          <a:prstGeom prst="circularArrow">
            <a:avLst>
              <a:gd name="adj1" fmla="val 10980"/>
              <a:gd name="adj2" fmla="val 1415897"/>
              <a:gd name="adj3" fmla="val 4500000"/>
              <a:gd name="adj4" fmla="val 10800000"/>
              <a:gd name="adj5" fmla="val 12500"/>
            </a:avLst>
          </a:prstGeom>
          <a:no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cxnSp>
        <p:nvCxnSpPr>
          <p:cNvPr id="12" name="Straight Arrow Connector 11">
            <a:extLst>
              <a:ext uri="{FF2B5EF4-FFF2-40B4-BE49-F238E27FC236}">
                <a16:creationId xmlns:a16="http://schemas.microsoft.com/office/drawing/2014/main" id="{85141583-D28F-4F49-8A26-70BF6F6D73D6}"/>
              </a:ext>
            </a:extLst>
          </p:cNvPr>
          <p:cNvCxnSpPr>
            <a:cxnSpLocks/>
          </p:cNvCxnSpPr>
          <p:nvPr/>
        </p:nvCxnSpPr>
        <p:spPr>
          <a:xfrm>
            <a:off x="1475001" y="3242078"/>
            <a:ext cx="391262"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Man Head Silhouette - Free vector graphic on Pixabay">
            <a:extLst>
              <a:ext uri="{FF2B5EF4-FFF2-40B4-BE49-F238E27FC236}">
                <a16:creationId xmlns:a16="http://schemas.microsoft.com/office/drawing/2014/main" id="{A0211282-B72C-4805-B522-90141AF05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09770" y="2786885"/>
            <a:ext cx="710345" cy="947127"/>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13">
            <a:extLst>
              <a:ext uri="{FF2B5EF4-FFF2-40B4-BE49-F238E27FC236}">
                <a16:creationId xmlns:a16="http://schemas.microsoft.com/office/drawing/2014/main" id="{BEC7D743-1A7E-49FA-92D0-9B99BC37C102}"/>
              </a:ext>
            </a:extLst>
          </p:cNvPr>
          <p:cNvSpPr/>
          <p:nvPr/>
        </p:nvSpPr>
        <p:spPr>
          <a:xfrm>
            <a:off x="1799691" y="2102738"/>
            <a:ext cx="1184625" cy="63565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sz="759"/>
          </a:p>
        </p:txBody>
      </p:sp>
      <p:sp>
        <p:nvSpPr>
          <p:cNvPr id="16" name="Arrow: Circular 15">
            <a:extLst>
              <a:ext uri="{FF2B5EF4-FFF2-40B4-BE49-F238E27FC236}">
                <a16:creationId xmlns:a16="http://schemas.microsoft.com/office/drawing/2014/main" id="{16544C0B-7029-4973-AEFB-9D356FCF2278}"/>
              </a:ext>
            </a:extLst>
          </p:cNvPr>
          <p:cNvSpPr/>
          <p:nvPr/>
        </p:nvSpPr>
        <p:spPr>
          <a:xfrm rot="19348842">
            <a:off x="2091431" y="1366907"/>
            <a:ext cx="623157" cy="644429"/>
          </a:xfrm>
          <a:prstGeom prst="circularArrow">
            <a:avLst>
              <a:gd name="adj1" fmla="val 10980"/>
              <a:gd name="adj2" fmla="val 1415897"/>
              <a:gd name="adj3" fmla="val 4500000"/>
              <a:gd name="adj4" fmla="val 10800000"/>
              <a:gd name="adj5" fmla="val 12500"/>
            </a:avLst>
          </a:prstGeom>
          <a:no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9" name="Picture 18" descr="Man Head Silhouette - Free vector graphic on Pixabay">
            <a:extLst>
              <a:ext uri="{FF2B5EF4-FFF2-40B4-BE49-F238E27FC236}">
                <a16:creationId xmlns:a16="http://schemas.microsoft.com/office/drawing/2014/main" id="{629ED063-50FE-4469-AFC0-A8A2CF143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4536" y="2789151"/>
            <a:ext cx="710345" cy="947127"/>
          </a:xfrm>
          <a:prstGeom prst="rect">
            <a:avLst/>
          </a:prstGeom>
          <a:noFill/>
          <a:extLst>
            <a:ext uri="{909E8E84-426E-40DD-AFC4-6F175D3DCCD1}">
              <a14:hiddenFill xmlns:a14="http://schemas.microsoft.com/office/drawing/2010/main">
                <a:solidFill>
                  <a:srgbClr val="FFFFFF"/>
                </a:solidFill>
              </a14:hiddenFill>
            </a:ext>
          </a:extLst>
        </p:spPr>
      </p:pic>
      <p:sp>
        <p:nvSpPr>
          <p:cNvPr id="20" name="Cloud 19">
            <a:extLst>
              <a:ext uri="{FF2B5EF4-FFF2-40B4-BE49-F238E27FC236}">
                <a16:creationId xmlns:a16="http://schemas.microsoft.com/office/drawing/2014/main" id="{0F57ED62-D96A-4584-9DAA-50BF650B4311}"/>
              </a:ext>
            </a:extLst>
          </p:cNvPr>
          <p:cNvSpPr/>
          <p:nvPr/>
        </p:nvSpPr>
        <p:spPr>
          <a:xfrm>
            <a:off x="3144773" y="2102738"/>
            <a:ext cx="1184625" cy="63565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sz="759"/>
          </a:p>
        </p:txBody>
      </p:sp>
      <p:pic>
        <p:nvPicPr>
          <p:cNvPr id="21" name="Picture 20" descr="Car On Road Clipart - Png Download (#5650569) - PinClipart">
            <a:extLst>
              <a:ext uri="{FF2B5EF4-FFF2-40B4-BE49-F238E27FC236}">
                <a16:creationId xmlns:a16="http://schemas.microsoft.com/office/drawing/2014/main" id="{7893D81A-74DE-4F96-876F-376E6BDC4AB0}"/>
              </a:ext>
            </a:extLst>
          </p:cNvPr>
          <p:cNvPicPr>
            <a:picLocks noChangeAspect="1" noChangeArrowheads="1"/>
          </p:cNvPicPr>
          <p:nvPr/>
        </p:nvPicPr>
        <p:blipFill>
          <a:blip r:embed="rId4">
            <a:clrChange>
              <a:clrFrom>
                <a:srgbClr val="BCBCBC"/>
              </a:clrFrom>
              <a:clrTo>
                <a:srgbClr val="BCBCBC">
                  <a:alpha val="0"/>
                </a:srgbClr>
              </a:clrTo>
            </a:clrChange>
            <a:extLst>
              <a:ext uri="{BEBA8EAE-BF5A-486C-A8C5-ECC9F3942E4B}">
                <a14:imgProps xmlns:a14="http://schemas.microsoft.com/office/drawing/2010/main">
                  <a14:imgLayer r:embed="rId5">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3278599" y="2179631"/>
            <a:ext cx="764008" cy="447118"/>
          </a:xfrm>
          <a:prstGeom prst="rect">
            <a:avLst/>
          </a:prstGeom>
          <a:noFill/>
          <a:extLst>
            <a:ext uri="{909E8E84-426E-40DD-AFC4-6F175D3DCCD1}">
              <a14:hiddenFill xmlns:a14="http://schemas.microsoft.com/office/drawing/2010/main">
                <a:solidFill>
                  <a:srgbClr val="FFFFFF"/>
                </a:solidFill>
              </a14:hiddenFill>
            </a:ext>
          </a:extLst>
        </p:spPr>
      </p:pic>
      <p:sp>
        <p:nvSpPr>
          <p:cNvPr id="22" name="Arrow: Circular 21">
            <a:extLst>
              <a:ext uri="{FF2B5EF4-FFF2-40B4-BE49-F238E27FC236}">
                <a16:creationId xmlns:a16="http://schemas.microsoft.com/office/drawing/2014/main" id="{F91FBF39-D943-4E4F-83E3-AFB2CFD566B9}"/>
              </a:ext>
            </a:extLst>
          </p:cNvPr>
          <p:cNvSpPr/>
          <p:nvPr/>
        </p:nvSpPr>
        <p:spPr>
          <a:xfrm rot="19348842">
            <a:off x="3459234" y="1357380"/>
            <a:ext cx="623157" cy="644429"/>
          </a:xfrm>
          <a:prstGeom prst="circularArrow">
            <a:avLst>
              <a:gd name="adj1" fmla="val 10980"/>
              <a:gd name="adj2" fmla="val 1415897"/>
              <a:gd name="adj3" fmla="val 4500000"/>
              <a:gd name="adj4" fmla="val 10800000"/>
              <a:gd name="adj5" fmla="val 12500"/>
            </a:avLst>
          </a:prstGeom>
          <a:no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26" name="Picture 25" descr="Man Head Silhouette - Free vector graphic on Pixabay">
            <a:extLst>
              <a:ext uri="{FF2B5EF4-FFF2-40B4-BE49-F238E27FC236}">
                <a16:creationId xmlns:a16="http://schemas.microsoft.com/office/drawing/2014/main" id="{28AA3085-8D91-4D56-88B8-45FACCE7D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59534" y="2783132"/>
            <a:ext cx="710345" cy="947127"/>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a:extLst>
              <a:ext uri="{FF2B5EF4-FFF2-40B4-BE49-F238E27FC236}">
                <a16:creationId xmlns:a16="http://schemas.microsoft.com/office/drawing/2014/main" id="{9B183509-7010-484D-ADA4-49D5B4A239CD}"/>
              </a:ext>
            </a:extLst>
          </p:cNvPr>
          <p:cNvSpPr/>
          <p:nvPr/>
        </p:nvSpPr>
        <p:spPr>
          <a:xfrm>
            <a:off x="5643729" y="2095665"/>
            <a:ext cx="1084973" cy="63565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sz="759"/>
          </a:p>
        </p:txBody>
      </p:sp>
      <p:pic>
        <p:nvPicPr>
          <p:cNvPr id="32" name="Picture 31" descr="Man Head Silhouette - Free vector graphic on Pixabay">
            <a:extLst>
              <a:ext uri="{FF2B5EF4-FFF2-40B4-BE49-F238E27FC236}">
                <a16:creationId xmlns:a16="http://schemas.microsoft.com/office/drawing/2014/main" id="{F3D00114-BC8A-437F-BFC1-48B65C9D4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874532" y="2800640"/>
            <a:ext cx="710345" cy="947127"/>
          </a:xfrm>
          <a:prstGeom prst="rect">
            <a:avLst/>
          </a:prstGeom>
          <a:noFill/>
          <a:extLst>
            <a:ext uri="{909E8E84-426E-40DD-AFC4-6F175D3DCCD1}">
              <a14:hiddenFill xmlns:a14="http://schemas.microsoft.com/office/drawing/2010/main">
                <a:solidFill>
                  <a:srgbClr val="FFFFFF"/>
                </a:solidFill>
              </a14:hiddenFill>
            </a:ext>
          </a:extLst>
        </p:spPr>
      </p:pic>
      <p:pic>
        <p:nvPicPr>
          <p:cNvPr id="34" name="Graphic 33" descr="Question Mark with solid fill">
            <a:extLst>
              <a:ext uri="{FF2B5EF4-FFF2-40B4-BE49-F238E27FC236}">
                <a16:creationId xmlns:a16="http://schemas.microsoft.com/office/drawing/2014/main" id="{83284B1C-80D0-422A-B4DE-7E1AA10FC3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48548" y="2173072"/>
            <a:ext cx="486902" cy="486902"/>
          </a:xfrm>
          <a:prstGeom prst="rect">
            <a:avLst/>
          </a:prstGeom>
        </p:spPr>
      </p:pic>
      <p:sp>
        <p:nvSpPr>
          <p:cNvPr id="39" name="Arrow: Circular 38">
            <a:extLst>
              <a:ext uri="{FF2B5EF4-FFF2-40B4-BE49-F238E27FC236}">
                <a16:creationId xmlns:a16="http://schemas.microsoft.com/office/drawing/2014/main" id="{C1F65ED3-81BC-4223-9E0B-F95400082633}"/>
              </a:ext>
            </a:extLst>
          </p:cNvPr>
          <p:cNvSpPr/>
          <p:nvPr/>
        </p:nvSpPr>
        <p:spPr>
          <a:xfrm rot="19348842">
            <a:off x="5880420" y="1415168"/>
            <a:ext cx="623157" cy="626563"/>
          </a:xfrm>
          <a:prstGeom prst="circularArrow">
            <a:avLst>
              <a:gd name="adj1" fmla="val 10980"/>
              <a:gd name="adj2" fmla="val 1415897"/>
              <a:gd name="adj3" fmla="val 4500000"/>
              <a:gd name="adj4" fmla="val 10800000"/>
              <a:gd name="adj5" fmla="val 12500"/>
            </a:avLst>
          </a:prstGeom>
          <a:solidFill>
            <a:srgbClr val="FF0000"/>
          </a:solidFill>
          <a:ln w="9525">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Rectangle 45">
            <a:extLst>
              <a:ext uri="{FF2B5EF4-FFF2-40B4-BE49-F238E27FC236}">
                <a16:creationId xmlns:a16="http://schemas.microsoft.com/office/drawing/2014/main" id="{1BC8E21B-C39F-4F9C-D893-2928E5EBAEF6}"/>
              </a:ext>
            </a:extLst>
          </p:cNvPr>
          <p:cNvSpPr>
            <a:spLocks noChangeArrowheads="1"/>
          </p:cNvSpPr>
          <p:nvPr/>
        </p:nvSpPr>
        <p:spPr bwMode="auto">
          <a:xfrm>
            <a:off x="133768" y="4832434"/>
            <a:ext cx="3266167" cy="2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788" dirty="0">
                <a:solidFill>
                  <a:schemeClr val="tx1"/>
                </a:solidFill>
                <a:latin typeface="Helvetica" pitchFamily="2" charset="0"/>
                <a:ea typeface="ＭＳ Ｐゴシック" charset="-128"/>
              </a:rPr>
              <a:t>Christoff et al, </a:t>
            </a:r>
            <a:r>
              <a:rPr lang="en-US" altLang="en-US" sz="788" i="1" dirty="0">
                <a:solidFill>
                  <a:schemeClr val="tx1"/>
                </a:solidFill>
                <a:latin typeface="Helvetica" pitchFamily="2" charset="0"/>
                <a:ea typeface="ＭＳ Ｐゴシック" charset="-128"/>
              </a:rPr>
              <a:t>Nat Rev </a:t>
            </a:r>
            <a:r>
              <a:rPr lang="en-US" altLang="en-US" sz="788" i="1" dirty="0" err="1">
                <a:solidFill>
                  <a:schemeClr val="tx1"/>
                </a:solidFill>
                <a:latin typeface="Helvetica" pitchFamily="2" charset="0"/>
                <a:ea typeface="ＭＳ Ｐゴシック" charset="-128"/>
              </a:rPr>
              <a:t>Neurosci</a:t>
            </a:r>
            <a:r>
              <a:rPr lang="en-US" altLang="en-US" sz="788" i="1" dirty="0">
                <a:solidFill>
                  <a:schemeClr val="tx1"/>
                </a:solidFill>
                <a:latin typeface="Helvetica" pitchFamily="2" charset="0"/>
                <a:ea typeface="ＭＳ Ｐゴシック" charset="-128"/>
              </a:rPr>
              <a:t> </a:t>
            </a:r>
            <a:r>
              <a:rPr lang="en-US" altLang="en-US" sz="788" dirty="0">
                <a:solidFill>
                  <a:schemeClr val="tx1"/>
                </a:solidFill>
                <a:latin typeface="Helvetica" pitchFamily="2" charset="0"/>
                <a:ea typeface="ＭＳ Ｐゴシック" charset="-128"/>
              </a:rPr>
              <a:t>2016</a:t>
            </a:r>
          </a:p>
        </p:txBody>
      </p:sp>
      <p:cxnSp>
        <p:nvCxnSpPr>
          <p:cNvPr id="35" name="Straight Arrow Connector 34">
            <a:extLst>
              <a:ext uri="{FF2B5EF4-FFF2-40B4-BE49-F238E27FC236}">
                <a16:creationId xmlns:a16="http://schemas.microsoft.com/office/drawing/2014/main" id="{13C3CC0D-9A94-E49E-F2A4-7510296441BD}"/>
              </a:ext>
            </a:extLst>
          </p:cNvPr>
          <p:cNvCxnSpPr>
            <a:cxnSpLocks/>
          </p:cNvCxnSpPr>
          <p:nvPr/>
        </p:nvCxnSpPr>
        <p:spPr>
          <a:xfrm>
            <a:off x="2708850" y="3254463"/>
            <a:ext cx="391262"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98ADCA8-8581-A2F4-FE5E-31CD33C22D32}"/>
              </a:ext>
            </a:extLst>
          </p:cNvPr>
          <p:cNvCxnSpPr>
            <a:cxnSpLocks/>
          </p:cNvCxnSpPr>
          <p:nvPr/>
        </p:nvCxnSpPr>
        <p:spPr>
          <a:xfrm>
            <a:off x="4148157" y="3229694"/>
            <a:ext cx="391262"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5200860-0199-72CA-AE15-3BEE983CD96F}"/>
              </a:ext>
            </a:extLst>
          </p:cNvPr>
          <p:cNvCxnSpPr>
            <a:cxnSpLocks/>
          </p:cNvCxnSpPr>
          <p:nvPr/>
        </p:nvCxnSpPr>
        <p:spPr>
          <a:xfrm>
            <a:off x="5382005" y="3242078"/>
            <a:ext cx="391262"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6761235B-6724-97A1-3052-3144317F08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014" y="2136160"/>
            <a:ext cx="769979" cy="577484"/>
          </a:xfrm>
          <a:prstGeom prst="ellipse">
            <a:avLst/>
          </a:prstGeom>
          <a:ln>
            <a:noFill/>
          </a:ln>
          <a:effectLst>
            <a:softEdge rad="112500"/>
          </a:effectLst>
        </p:spPr>
      </p:pic>
      <p:cxnSp>
        <p:nvCxnSpPr>
          <p:cNvPr id="5" name="Straight Connector 4">
            <a:extLst>
              <a:ext uri="{FF2B5EF4-FFF2-40B4-BE49-F238E27FC236}">
                <a16:creationId xmlns:a16="http://schemas.microsoft.com/office/drawing/2014/main" id="{0B5F483C-8DE1-425D-0D1F-852704C068F5}"/>
              </a:ext>
            </a:extLst>
          </p:cNvPr>
          <p:cNvCxnSpPr/>
          <p:nvPr/>
        </p:nvCxnSpPr>
        <p:spPr>
          <a:xfrm>
            <a:off x="150875" y="1025194"/>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A0992CDE-F86F-0BA0-A080-26FE383B3E0E}"/>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11" name="Titre 2">
            <a:extLst>
              <a:ext uri="{FF2B5EF4-FFF2-40B4-BE49-F238E27FC236}">
                <a16:creationId xmlns:a16="http://schemas.microsoft.com/office/drawing/2014/main" id="{696AFD0B-BC32-1AB9-633C-53C631E3563F}"/>
              </a:ext>
            </a:extLst>
          </p:cNvPr>
          <p:cNvSpPr txBox="1">
            <a:spLocks/>
          </p:cNvSpPr>
          <p:nvPr/>
        </p:nvSpPr>
        <p:spPr>
          <a:xfrm>
            <a:off x="-22208" y="392019"/>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200" b="1" dirty="0">
                <a:solidFill>
                  <a:schemeClr val="tx1"/>
                </a:solidFill>
              </a:rPr>
              <a:t>Mental states</a:t>
            </a:r>
          </a:p>
        </p:txBody>
      </p:sp>
    </p:spTree>
    <p:extLst>
      <p:ext uri="{BB962C8B-B14F-4D97-AF65-F5344CB8AC3E}">
        <p14:creationId xmlns:p14="http://schemas.microsoft.com/office/powerpoint/2010/main" val="85766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par>
                                <p:cTn id="27" presetID="9"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dissolv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dissolve">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88B019-132F-4FD1-844A-32FA56EA742C}"/>
              </a:ext>
            </a:extLst>
          </p:cNvPr>
          <p:cNvPicPr>
            <a:picLocks noChangeAspect="1"/>
          </p:cNvPicPr>
          <p:nvPr/>
        </p:nvPicPr>
        <p:blipFill rotWithShape="1">
          <a:blip r:embed="rId3"/>
          <a:srcRect l="2932" t="2288"/>
          <a:stretch/>
        </p:blipFill>
        <p:spPr>
          <a:xfrm>
            <a:off x="5170010" y="1904155"/>
            <a:ext cx="1660818" cy="1667223"/>
          </a:xfrm>
          <a:prstGeom prst="rect">
            <a:avLst/>
          </a:prstGeom>
        </p:spPr>
      </p:pic>
      <p:sp>
        <p:nvSpPr>
          <p:cNvPr id="18" name="TextBox 17">
            <a:extLst>
              <a:ext uri="{FF2B5EF4-FFF2-40B4-BE49-F238E27FC236}">
                <a16:creationId xmlns:a16="http://schemas.microsoft.com/office/drawing/2014/main" id="{92D6F4A8-CE93-45A6-B612-F70CC450A905}"/>
              </a:ext>
            </a:extLst>
          </p:cNvPr>
          <p:cNvSpPr txBox="1"/>
          <p:nvPr/>
        </p:nvSpPr>
        <p:spPr>
          <a:xfrm>
            <a:off x="1756706" y="903921"/>
            <a:ext cx="4392122" cy="265457"/>
          </a:xfrm>
          <a:prstGeom prst="rect">
            <a:avLst/>
          </a:prstGeom>
          <a:noFill/>
        </p:spPr>
        <p:txBody>
          <a:bodyPr wrap="square" rtlCol="0">
            <a:spAutoFit/>
          </a:bodyPr>
          <a:lstStyle/>
          <a:p>
            <a:r>
              <a:rPr lang="en-US" sz="1125" dirty="0"/>
              <a:t>Sparsely reported                            Reduced perceptions        Equiprobable      </a:t>
            </a:r>
            <a:endParaRPr lang="fr-BE" sz="1125" dirty="0"/>
          </a:p>
        </p:txBody>
      </p:sp>
      <p:pic>
        <p:nvPicPr>
          <p:cNvPr id="13" name="Picture 12">
            <a:extLst>
              <a:ext uri="{FF2B5EF4-FFF2-40B4-BE49-F238E27FC236}">
                <a16:creationId xmlns:a16="http://schemas.microsoft.com/office/drawing/2014/main" id="{E311BDF2-0D32-4853-B0F6-A10BAC129415}"/>
              </a:ext>
            </a:extLst>
          </p:cNvPr>
          <p:cNvPicPr>
            <a:picLocks noChangeAspect="1"/>
          </p:cNvPicPr>
          <p:nvPr/>
        </p:nvPicPr>
        <p:blipFill>
          <a:blip r:embed="rId4"/>
          <a:stretch>
            <a:fillRect/>
          </a:stretch>
        </p:blipFill>
        <p:spPr>
          <a:xfrm>
            <a:off x="2626706" y="1889329"/>
            <a:ext cx="2443908" cy="1682049"/>
          </a:xfrm>
          <a:prstGeom prst="rect">
            <a:avLst/>
          </a:prstGeom>
        </p:spPr>
      </p:pic>
      <p:sp>
        <p:nvSpPr>
          <p:cNvPr id="24" name="Rectangle 23">
            <a:extLst>
              <a:ext uri="{FF2B5EF4-FFF2-40B4-BE49-F238E27FC236}">
                <a16:creationId xmlns:a16="http://schemas.microsoft.com/office/drawing/2014/main" id="{085DD6FD-F784-354D-B270-55C0ADD857F7}"/>
              </a:ext>
            </a:extLst>
          </p:cNvPr>
          <p:cNvSpPr/>
          <p:nvPr/>
        </p:nvSpPr>
        <p:spPr>
          <a:xfrm>
            <a:off x="870966" y="642938"/>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14" name="Rectangle 13">
            <a:extLst>
              <a:ext uri="{FF2B5EF4-FFF2-40B4-BE49-F238E27FC236}">
                <a16:creationId xmlns:a16="http://schemas.microsoft.com/office/drawing/2014/main" id="{0D2BD24F-2CC0-DAA9-1129-94B3822FA980}"/>
              </a:ext>
            </a:extLst>
          </p:cNvPr>
          <p:cNvSpPr/>
          <p:nvPr/>
        </p:nvSpPr>
        <p:spPr>
          <a:xfrm>
            <a:off x="-69742" y="658555"/>
            <a:ext cx="6931510"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dirty="0"/>
          </a:p>
        </p:txBody>
      </p:sp>
      <p:pic>
        <p:nvPicPr>
          <p:cNvPr id="2" name="Picture 1">
            <a:extLst>
              <a:ext uri="{FF2B5EF4-FFF2-40B4-BE49-F238E27FC236}">
                <a16:creationId xmlns:a16="http://schemas.microsoft.com/office/drawing/2014/main" id="{A30A285E-E0DE-E2B8-454A-6DE29E80946F}"/>
              </a:ext>
            </a:extLst>
          </p:cNvPr>
          <p:cNvPicPr>
            <a:picLocks noChangeAspect="1"/>
          </p:cNvPicPr>
          <p:nvPr/>
        </p:nvPicPr>
        <p:blipFill rotWithShape="1">
          <a:blip r:embed="rId5"/>
          <a:srcRect r="2924"/>
          <a:stretch/>
        </p:blipFill>
        <p:spPr>
          <a:xfrm>
            <a:off x="23295" y="1763719"/>
            <a:ext cx="2603411" cy="2008963"/>
          </a:xfrm>
          <a:prstGeom prst="rect">
            <a:avLst/>
          </a:prstGeom>
        </p:spPr>
      </p:pic>
      <p:sp>
        <p:nvSpPr>
          <p:cNvPr id="3" name="TextBox 2">
            <a:extLst>
              <a:ext uri="{FF2B5EF4-FFF2-40B4-BE49-F238E27FC236}">
                <a16:creationId xmlns:a16="http://schemas.microsoft.com/office/drawing/2014/main" id="{0528D791-B86C-E8AE-59FA-A41EAE05FC6B}"/>
              </a:ext>
            </a:extLst>
          </p:cNvPr>
          <p:cNvSpPr txBox="1"/>
          <p:nvPr/>
        </p:nvSpPr>
        <p:spPr>
          <a:xfrm>
            <a:off x="870966" y="1538616"/>
            <a:ext cx="5781294" cy="248209"/>
          </a:xfrm>
          <a:prstGeom prst="rect">
            <a:avLst/>
          </a:prstGeom>
          <a:noFill/>
        </p:spPr>
        <p:txBody>
          <a:bodyPr wrap="square" rtlCol="0">
            <a:spAutoFit/>
          </a:bodyPr>
          <a:lstStyle/>
          <a:p>
            <a:r>
              <a:rPr lang="en-BE" sz="1013" dirty="0"/>
              <a:t>Less frequent		    	           Equally probable across time  	                    Transient relay</a:t>
            </a:r>
          </a:p>
        </p:txBody>
      </p:sp>
      <p:sp>
        <p:nvSpPr>
          <p:cNvPr id="6" name="Rectangle 5">
            <a:extLst>
              <a:ext uri="{FF2B5EF4-FFF2-40B4-BE49-F238E27FC236}">
                <a16:creationId xmlns:a16="http://schemas.microsoft.com/office/drawing/2014/main" id="{CB63921D-719A-0DAC-192A-E9AA8F5C7235}"/>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7" name="Titre 2">
            <a:extLst>
              <a:ext uri="{FF2B5EF4-FFF2-40B4-BE49-F238E27FC236}">
                <a16:creationId xmlns:a16="http://schemas.microsoft.com/office/drawing/2014/main" id="{882135EB-D562-69A8-CDF3-48D7447AA2D3}"/>
              </a:ext>
            </a:extLst>
          </p:cNvPr>
          <p:cNvSpPr txBox="1">
            <a:spLocks/>
          </p:cNvSpPr>
          <p:nvPr/>
        </p:nvSpPr>
        <p:spPr>
          <a:xfrm>
            <a:off x="49801" y="57119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cxnSp>
        <p:nvCxnSpPr>
          <p:cNvPr id="16" name="Straight Connector 15">
            <a:extLst>
              <a:ext uri="{FF2B5EF4-FFF2-40B4-BE49-F238E27FC236}">
                <a16:creationId xmlns:a16="http://schemas.microsoft.com/office/drawing/2014/main" id="{2B7D003B-EAC2-94AF-2E66-1C70B832AAA0}"/>
              </a:ext>
            </a:extLst>
          </p:cNvPr>
          <p:cNvCxnSpPr/>
          <p:nvPr/>
        </p:nvCxnSpPr>
        <p:spPr>
          <a:xfrm>
            <a:off x="150875" y="1025194"/>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20" name="Titre 2">
            <a:extLst>
              <a:ext uri="{FF2B5EF4-FFF2-40B4-BE49-F238E27FC236}">
                <a16:creationId xmlns:a16="http://schemas.microsoft.com/office/drawing/2014/main" id="{4C587AB3-7F95-F617-893A-39C2BF9E074E}"/>
              </a:ext>
            </a:extLst>
          </p:cNvPr>
          <p:cNvSpPr txBox="1">
            <a:spLocks/>
          </p:cNvSpPr>
          <p:nvPr/>
        </p:nvSpPr>
        <p:spPr>
          <a:xfrm>
            <a:off x="0" y="45830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2500" b="1" dirty="0">
                <a:solidFill>
                  <a:schemeClr val="tx1"/>
                </a:solidFill>
              </a:rPr>
              <a:t>Mind Blanking has a distinct behavioral profile</a:t>
            </a:r>
          </a:p>
        </p:txBody>
      </p:sp>
      <p:sp>
        <p:nvSpPr>
          <p:cNvPr id="4" name="TextBox 3">
            <a:extLst>
              <a:ext uri="{FF2B5EF4-FFF2-40B4-BE49-F238E27FC236}">
                <a16:creationId xmlns:a16="http://schemas.microsoft.com/office/drawing/2014/main" id="{F19947AA-02D2-FC0E-F155-CA00CC743090}"/>
              </a:ext>
            </a:extLst>
          </p:cNvPr>
          <p:cNvSpPr txBox="1"/>
          <p:nvPr/>
        </p:nvSpPr>
        <p:spPr>
          <a:xfrm>
            <a:off x="100349" y="4670058"/>
            <a:ext cx="6743189" cy="387692"/>
          </a:xfrm>
          <a:prstGeom prst="rect">
            <a:avLst/>
          </a:prstGeom>
        </p:spPr>
        <p:txBody>
          <a:bodyPr vert="horz" wrap="square" lIns="68580" tIns="34290" rIns="68580" bIns="34290" rtlCol="0" anchor="ctr">
            <a:normAutofit/>
          </a:bodyPr>
          <a:lstStyle/>
          <a:p>
            <a:endParaRPr lang="en-BE" sz="500" dirty="0"/>
          </a:p>
        </p:txBody>
      </p:sp>
      <p:sp>
        <p:nvSpPr>
          <p:cNvPr id="5" name="TextBox 4">
            <a:extLst>
              <a:ext uri="{FF2B5EF4-FFF2-40B4-BE49-F238E27FC236}">
                <a16:creationId xmlns:a16="http://schemas.microsoft.com/office/drawing/2014/main" id="{E772D47A-9BD5-144F-0219-C9AB3777619A}"/>
              </a:ext>
            </a:extLst>
          </p:cNvPr>
          <p:cNvSpPr txBox="1"/>
          <p:nvPr/>
        </p:nvSpPr>
        <p:spPr>
          <a:xfrm>
            <a:off x="100349" y="4772699"/>
            <a:ext cx="6743189" cy="387692"/>
          </a:xfrm>
          <a:prstGeom prst="rect">
            <a:avLst/>
          </a:prstGeom>
        </p:spPr>
        <p:txBody>
          <a:bodyPr vert="horz" wrap="square" lIns="68580" tIns="34290" rIns="68580" bIns="34290" rtlCol="0" anchor="ctr">
            <a:normAutofit/>
          </a:bodyPr>
          <a:lstStyle/>
          <a:p>
            <a:r>
              <a:rPr lang="en-GB" sz="800" dirty="0" err="1"/>
              <a:t>Mortaheb</a:t>
            </a:r>
            <a:r>
              <a:rPr lang="en-GB" sz="800" dirty="0"/>
              <a:t>, Van </a:t>
            </a:r>
            <a:r>
              <a:rPr lang="en-GB" sz="800" dirty="0" err="1"/>
              <a:t>Calster</a:t>
            </a:r>
            <a:r>
              <a:rPr lang="en-GB" sz="800" dirty="0"/>
              <a:t>, Raimondo, </a:t>
            </a:r>
            <a:r>
              <a:rPr lang="en-GB" sz="800" dirty="0" err="1"/>
              <a:t>Klados</a:t>
            </a:r>
            <a:r>
              <a:rPr lang="en-GB" sz="800" dirty="0"/>
              <a:t>, </a:t>
            </a:r>
            <a:r>
              <a:rPr lang="en-GB" sz="800" dirty="0" err="1"/>
              <a:t>Boulakis</a:t>
            </a:r>
            <a:r>
              <a:rPr lang="en-GB" sz="800" dirty="0"/>
              <a:t>, </a:t>
            </a:r>
            <a:r>
              <a:rPr lang="en-GB" sz="800" dirty="0" err="1"/>
              <a:t>Georgoulaa</a:t>
            </a:r>
            <a:r>
              <a:rPr lang="en-GB" sz="800" dirty="0"/>
              <a:t>, Majerus, Van De Ville*, Demertzi*. </a:t>
            </a:r>
            <a:r>
              <a:rPr lang="en-GB" sz="800" i="1" dirty="0"/>
              <a:t>PNAS</a:t>
            </a:r>
            <a:r>
              <a:rPr lang="en-GB" sz="800" dirty="0"/>
              <a:t> 2022 </a:t>
            </a:r>
            <a:endParaRPr lang="en-GB" sz="800" i="1" dirty="0"/>
          </a:p>
          <a:p>
            <a:endParaRPr lang="en-GB" sz="100" dirty="0"/>
          </a:p>
          <a:p>
            <a:r>
              <a:rPr lang="en-GB" sz="800" dirty="0"/>
              <a:t>Van </a:t>
            </a:r>
            <a:r>
              <a:rPr lang="en-GB" sz="800" dirty="0" err="1"/>
              <a:t>Calster</a:t>
            </a:r>
            <a:r>
              <a:rPr lang="en-GB" sz="800" dirty="0"/>
              <a:t>, </a:t>
            </a:r>
            <a:r>
              <a:rPr lang="en-GB" sz="800" dirty="0" err="1"/>
              <a:t>D’Argembeau</a:t>
            </a:r>
            <a:r>
              <a:rPr lang="en-GB" sz="800" dirty="0"/>
              <a:t>, Salmon, Peters, Majerus</a:t>
            </a:r>
            <a:r>
              <a:rPr lang="en-GB" sz="800" i="1" dirty="0"/>
              <a:t>, J </a:t>
            </a:r>
            <a:r>
              <a:rPr lang="en-GB" sz="800" i="1" dirty="0" err="1"/>
              <a:t>Cogn</a:t>
            </a:r>
            <a:r>
              <a:rPr lang="en-GB" sz="800" i="1" dirty="0"/>
              <a:t> </a:t>
            </a:r>
            <a:r>
              <a:rPr lang="en-GB" sz="800" i="1" dirty="0" err="1"/>
              <a:t>Neurosci</a:t>
            </a:r>
            <a:r>
              <a:rPr lang="en-GB" sz="800" i="1" dirty="0"/>
              <a:t> </a:t>
            </a:r>
            <a:r>
              <a:rPr lang="en-GB" sz="800" dirty="0"/>
              <a:t>2017</a:t>
            </a:r>
          </a:p>
          <a:p>
            <a:endParaRPr lang="en-BE" sz="500" dirty="0"/>
          </a:p>
        </p:txBody>
      </p:sp>
    </p:spTree>
    <p:extLst>
      <p:ext uri="{BB962C8B-B14F-4D97-AF65-F5344CB8AC3E}">
        <p14:creationId xmlns:p14="http://schemas.microsoft.com/office/powerpoint/2010/main" val="57597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5041920" y="777350"/>
            <a:ext cx="1601768"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a:p>
        </p:txBody>
      </p:sp>
      <p:pic>
        <p:nvPicPr>
          <p:cNvPr id="2" name="Picture 1">
            <a:extLst>
              <a:ext uri="{FF2B5EF4-FFF2-40B4-BE49-F238E27FC236}">
                <a16:creationId xmlns:a16="http://schemas.microsoft.com/office/drawing/2014/main" id="{F741FC71-226A-69A5-90FC-DE34A0FA4C93}"/>
              </a:ext>
            </a:extLst>
          </p:cNvPr>
          <p:cNvPicPr>
            <a:picLocks noChangeAspect="1"/>
          </p:cNvPicPr>
          <p:nvPr/>
        </p:nvPicPr>
        <p:blipFill rotWithShape="1">
          <a:blip r:embed="rId3"/>
          <a:srcRect l="11111" r="57505"/>
          <a:stretch/>
        </p:blipFill>
        <p:spPr>
          <a:xfrm>
            <a:off x="351455" y="1191236"/>
            <a:ext cx="2792151" cy="1779337"/>
          </a:xfrm>
          <a:prstGeom prst="rect">
            <a:avLst/>
          </a:prstGeom>
        </p:spPr>
      </p:pic>
      <p:pic>
        <p:nvPicPr>
          <p:cNvPr id="16" name="Picture 15">
            <a:extLst>
              <a:ext uri="{FF2B5EF4-FFF2-40B4-BE49-F238E27FC236}">
                <a16:creationId xmlns:a16="http://schemas.microsoft.com/office/drawing/2014/main" id="{D46E9B6E-77C6-6294-5CAF-9D1908F373F6}"/>
              </a:ext>
            </a:extLst>
          </p:cNvPr>
          <p:cNvPicPr>
            <a:picLocks noChangeAspect="1"/>
          </p:cNvPicPr>
          <p:nvPr/>
        </p:nvPicPr>
        <p:blipFill rotWithShape="1">
          <a:blip r:embed="rId3"/>
          <a:srcRect l="43499" r="23062"/>
          <a:stretch/>
        </p:blipFill>
        <p:spPr>
          <a:xfrm>
            <a:off x="3143606" y="1163865"/>
            <a:ext cx="3036388" cy="1816075"/>
          </a:xfrm>
          <a:prstGeom prst="rect">
            <a:avLst/>
          </a:prstGeom>
        </p:spPr>
      </p:pic>
      <p:sp>
        <p:nvSpPr>
          <p:cNvPr id="6" name="Rectangle 5">
            <a:extLst>
              <a:ext uri="{FF2B5EF4-FFF2-40B4-BE49-F238E27FC236}">
                <a16:creationId xmlns:a16="http://schemas.microsoft.com/office/drawing/2014/main" id="{3EAD5440-2368-3684-A642-677757CBF94E}"/>
              </a:ext>
            </a:extLst>
          </p:cNvPr>
          <p:cNvSpPr/>
          <p:nvPr/>
        </p:nvSpPr>
        <p:spPr>
          <a:xfrm>
            <a:off x="5929092" y="1191236"/>
            <a:ext cx="638144" cy="1605732"/>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350"/>
          </a:p>
        </p:txBody>
      </p:sp>
      <p:pic>
        <p:nvPicPr>
          <p:cNvPr id="7" name="Picture 6">
            <a:extLst>
              <a:ext uri="{FF2B5EF4-FFF2-40B4-BE49-F238E27FC236}">
                <a16:creationId xmlns:a16="http://schemas.microsoft.com/office/drawing/2014/main" id="{8DD9F8EF-5D64-9949-D239-7A26BAF90F3B}"/>
              </a:ext>
            </a:extLst>
          </p:cNvPr>
          <p:cNvPicPr>
            <a:picLocks noChangeAspect="1"/>
          </p:cNvPicPr>
          <p:nvPr/>
        </p:nvPicPr>
        <p:blipFill>
          <a:blip r:embed="rId4"/>
          <a:stretch>
            <a:fillRect/>
          </a:stretch>
        </p:blipFill>
        <p:spPr>
          <a:xfrm>
            <a:off x="351455" y="2606162"/>
            <a:ext cx="6283577" cy="2094526"/>
          </a:xfrm>
          <a:prstGeom prst="rect">
            <a:avLst/>
          </a:prstGeom>
        </p:spPr>
      </p:pic>
      <p:sp>
        <p:nvSpPr>
          <p:cNvPr id="12" name="TextBox 11">
            <a:extLst>
              <a:ext uri="{FF2B5EF4-FFF2-40B4-BE49-F238E27FC236}">
                <a16:creationId xmlns:a16="http://schemas.microsoft.com/office/drawing/2014/main" id="{8242D50B-8832-3CB4-DFED-20CC7467340A}"/>
              </a:ext>
            </a:extLst>
          </p:cNvPr>
          <p:cNvSpPr txBox="1"/>
          <p:nvPr/>
        </p:nvSpPr>
        <p:spPr>
          <a:xfrm>
            <a:off x="1756706" y="903921"/>
            <a:ext cx="4392122" cy="265457"/>
          </a:xfrm>
          <a:prstGeom prst="rect">
            <a:avLst/>
          </a:prstGeom>
          <a:noFill/>
        </p:spPr>
        <p:txBody>
          <a:bodyPr wrap="square" rtlCol="0">
            <a:spAutoFit/>
          </a:bodyPr>
          <a:lstStyle/>
          <a:p>
            <a:r>
              <a:rPr lang="en-US" sz="1125" dirty="0"/>
              <a:t>Sparsely reported                            Reduced perceptions        Equiprobable      </a:t>
            </a:r>
            <a:endParaRPr lang="fr-BE" sz="1125" dirty="0"/>
          </a:p>
        </p:txBody>
      </p:sp>
      <p:sp>
        <p:nvSpPr>
          <p:cNvPr id="13" name="Rectangle 12">
            <a:extLst>
              <a:ext uri="{FF2B5EF4-FFF2-40B4-BE49-F238E27FC236}">
                <a16:creationId xmlns:a16="http://schemas.microsoft.com/office/drawing/2014/main" id="{734F3146-8ECC-5576-C45A-1ED9460E5527}"/>
              </a:ext>
            </a:extLst>
          </p:cNvPr>
          <p:cNvSpPr/>
          <p:nvPr/>
        </p:nvSpPr>
        <p:spPr>
          <a:xfrm>
            <a:off x="870966" y="642938"/>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14" name="Rectangle 13">
            <a:extLst>
              <a:ext uri="{FF2B5EF4-FFF2-40B4-BE49-F238E27FC236}">
                <a16:creationId xmlns:a16="http://schemas.microsoft.com/office/drawing/2014/main" id="{007AA95C-543C-3A82-934A-8B931571AA7F}"/>
              </a:ext>
            </a:extLst>
          </p:cNvPr>
          <p:cNvSpPr/>
          <p:nvPr/>
        </p:nvSpPr>
        <p:spPr>
          <a:xfrm>
            <a:off x="-69742" y="658555"/>
            <a:ext cx="6931510"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dirty="0"/>
          </a:p>
        </p:txBody>
      </p:sp>
      <p:sp>
        <p:nvSpPr>
          <p:cNvPr id="18" name="Titre 2">
            <a:extLst>
              <a:ext uri="{FF2B5EF4-FFF2-40B4-BE49-F238E27FC236}">
                <a16:creationId xmlns:a16="http://schemas.microsoft.com/office/drawing/2014/main" id="{16508A66-EDA2-90E9-2F03-238FBBCBC373}"/>
              </a:ext>
            </a:extLst>
          </p:cNvPr>
          <p:cNvSpPr txBox="1">
            <a:spLocks/>
          </p:cNvSpPr>
          <p:nvPr/>
        </p:nvSpPr>
        <p:spPr>
          <a:xfrm>
            <a:off x="49801" y="57119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cxnSp>
        <p:nvCxnSpPr>
          <p:cNvPr id="19" name="Straight Connector 18">
            <a:extLst>
              <a:ext uri="{FF2B5EF4-FFF2-40B4-BE49-F238E27FC236}">
                <a16:creationId xmlns:a16="http://schemas.microsoft.com/office/drawing/2014/main" id="{D88B7760-E07C-DB65-0327-9BA12888D13B}"/>
              </a:ext>
            </a:extLst>
          </p:cNvPr>
          <p:cNvCxnSpPr/>
          <p:nvPr/>
        </p:nvCxnSpPr>
        <p:spPr>
          <a:xfrm>
            <a:off x="150875" y="1025194"/>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20" name="Titre 2">
            <a:extLst>
              <a:ext uri="{FF2B5EF4-FFF2-40B4-BE49-F238E27FC236}">
                <a16:creationId xmlns:a16="http://schemas.microsoft.com/office/drawing/2014/main" id="{26606005-A723-B54B-D355-D20FF9BB8AC1}"/>
              </a:ext>
            </a:extLst>
          </p:cNvPr>
          <p:cNvSpPr txBox="1">
            <a:spLocks/>
          </p:cNvSpPr>
          <p:nvPr/>
        </p:nvSpPr>
        <p:spPr>
          <a:xfrm>
            <a:off x="0" y="425060"/>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2800" b="1" dirty="0">
                <a:solidFill>
                  <a:schemeClr val="tx1"/>
                </a:solidFill>
              </a:rPr>
              <a:t>MB is linked to a hyper-connected state</a:t>
            </a:r>
          </a:p>
        </p:txBody>
      </p:sp>
      <p:sp>
        <p:nvSpPr>
          <p:cNvPr id="21" name="Rectangle 20">
            <a:extLst>
              <a:ext uri="{FF2B5EF4-FFF2-40B4-BE49-F238E27FC236}">
                <a16:creationId xmlns:a16="http://schemas.microsoft.com/office/drawing/2014/main" id="{D223F6C1-6BB0-6BF7-C11E-C91BF38275E3}"/>
              </a:ext>
            </a:extLst>
          </p:cNvPr>
          <p:cNvSpPr/>
          <p:nvPr/>
        </p:nvSpPr>
        <p:spPr>
          <a:xfrm>
            <a:off x="5579559" y="85750"/>
            <a:ext cx="1278442" cy="41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3" name="TextBox 2">
            <a:extLst>
              <a:ext uri="{FF2B5EF4-FFF2-40B4-BE49-F238E27FC236}">
                <a16:creationId xmlns:a16="http://schemas.microsoft.com/office/drawing/2014/main" id="{D8303A6A-894A-057B-30F8-77005A11640E}"/>
              </a:ext>
            </a:extLst>
          </p:cNvPr>
          <p:cNvSpPr txBox="1"/>
          <p:nvPr/>
        </p:nvSpPr>
        <p:spPr>
          <a:xfrm>
            <a:off x="100349" y="4772699"/>
            <a:ext cx="6743189" cy="387692"/>
          </a:xfrm>
          <a:prstGeom prst="rect">
            <a:avLst/>
          </a:prstGeom>
        </p:spPr>
        <p:txBody>
          <a:bodyPr vert="horz" wrap="square" lIns="68580" tIns="34290" rIns="68580" bIns="34290" rtlCol="0" anchor="ctr">
            <a:normAutofit/>
          </a:bodyPr>
          <a:lstStyle/>
          <a:p>
            <a:r>
              <a:rPr lang="en-GB" sz="800" dirty="0" err="1"/>
              <a:t>Mortaheb</a:t>
            </a:r>
            <a:r>
              <a:rPr lang="en-GB" sz="800" dirty="0"/>
              <a:t>, Van </a:t>
            </a:r>
            <a:r>
              <a:rPr lang="en-GB" sz="800" dirty="0" err="1"/>
              <a:t>Calster</a:t>
            </a:r>
            <a:r>
              <a:rPr lang="en-GB" sz="800" dirty="0"/>
              <a:t>, Raimondo, </a:t>
            </a:r>
            <a:r>
              <a:rPr lang="en-GB" sz="800" dirty="0" err="1"/>
              <a:t>Klados</a:t>
            </a:r>
            <a:r>
              <a:rPr lang="en-GB" sz="800" dirty="0"/>
              <a:t>, </a:t>
            </a:r>
            <a:r>
              <a:rPr lang="en-GB" sz="800" dirty="0" err="1"/>
              <a:t>Boulakis</a:t>
            </a:r>
            <a:r>
              <a:rPr lang="en-GB" sz="800" dirty="0"/>
              <a:t>, </a:t>
            </a:r>
            <a:r>
              <a:rPr lang="en-GB" sz="800" dirty="0" err="1"/>
              <a:t>Georgoulaa</a:t>
            </a:r>
            <a:r>
              <a:rPr lang="en-GB" sz="800" dirty="0"/>
              <a:t>, Majerus, Van De Ville*, Demertzi*. </a:t>
            </a:r>
            <a:r>
              <a:rPr lang="en-GB" sz="800" i="1" dirty="0"/>
              <a:t>PNAS</a:t>
            </a:r>
            <a:r>
              <a:rPr lang="en-GB" sz="800" dirty="0"/>
              <a:t> 2022 </a:t>
            </a:r>
            <a:endParaRPr lang="en-GB" sz="800" i="1" dirty="0"/>
          </a:p>
          <a:p>
            <a:endParaRPr lang="en-GB" sz="100" dirty="0"/>
          </a:p>
          <a:p>
            <a:r>
              <a:rPr lang="en-GB" sz="800" dirty="0"/>
              <a:t>Van </a:t>
            </a:r>
            <a:r>
              <a:rPr lang="en-GB" sz="800" dirty="0" err="1"/>
              <a:t>Calster</a:t>
            </a:r>
            <a:r>
              <a:rPr lang="en-GB" sz="800" dirty="0"/>
              <a:t>, </a:t>
            </a:r>
            <a:r>
              <a:rPr lang="en-GB" sz="800" dirty="0" err="1"/>
              <a:t>D’Argembeau</a:t>
            </a:r>
            <a:r>
              <a:rPr lang="en-GB" sz="800" dirty="0"/>
              <a:t>, Salmon, Peters, Majerus</a:t>
            </a:r>
            <a:r>
              <a:rPr lang="en-GB" sz="800" i="1" dirty="0"/>
              <a:t>, J </a:t>
            </a:r>
            <a:r>
              <a:rPr lang="en-GB" sz="800" i="1" dirty="0" err="1"/>
              <a:t>Cogn</a:t>
            </a:r>
            <a:r>
              <a:rPr lang="en-GB" sz="800" i="1" dirty="0"/>
              <a:t> </a:t>
            </a:r>
            <a:r>
              <a:rPr lang="en-GB" sz="800" i="1" dirty="0" err="1"/>
              <a:t>Neurosci</a:t>
            </a:r>
            <a:r>
              <a:rPr lang="en-GB" sz="800" i="1" dirty="0"/>
              <a:t> </a:t>
            </a:r>
            <a:r>
              <a:rPr lang="en-GB" sz="800" dirty="0"/>
              <a:t>2017</a:t>
            </a:r>
          </a:p>
          <a:p>
            <a:endParaRPr lang="en-BE" sz="500" dirty="0"/>
          </a:p>
        </p:txBody>
      </p:sp>
    </p:spTree>
    <p:extLst>
      <p:ext uri="{BB962C8B-B14F-4D97-AF65-F5344CB8AC3E}">
        <p14:creationId xmlns:p14="http://schemas.microsoft.com/office/powerpoint/2010/main" val="77919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5579559" y="85751"/>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pic>
        <p:nvPicPr>
          <p:cNvPr id="9" name="Picture 8">
            <a:extLst>
              <a:ext uri="{FF2B5EF4-FFF2-40B4-BE49-F238E27FC236}">
                <a16:creationId xmlns:a16="http://schemas.microsoft.com/office/drawing/2014/main" id="{B2A40CAA-3104-6E01-E7A7-A1FD17C3790A}"/>
              </a:ext>
            </a:extLst>
          </p:cNvPr>
          <p:cNvPicPr>
            <a:picLocks noChangeAspect="1"/>
          </p:cNvPicPr>
          <p:nvPr/>
        </p:nvPicPr>
        <p:blipFill rotWithShape="1">
          <a:blip r:embed="rId3">
            <a:extLst>
              <a:ext uri="{28A0092B-C50C-407E-A947-70E740481C1C}">
                <a14:useLocalDpi xmlns:a14="http://schemas.microsoft.com/office/drawing/2010/main" val="0"/>
              </a:ext>
            </a:extLst>
          </a:blip>
          <a:srcRect b="8743"/>
          <a:stretch/>
        </p:blipFill>
        <p:spPr>
          <a:xfrm>
            <a:off x="42525" y="3306021"/>
            <a:ext cx="3955775" cy="1495912"/>
          </a:xfrm>
          <a:prstGeom prst="rect">
            <a:avLst/>
          </a:prstGeom>
        </p:spPr>
      </p:pic>
      <p:pic>
        <p:nvPicPr>
          <p:cNvPr id="12" name="Picture 11">
            <a:extLst>
              <a:ext uri="{FF2B5EF4-FFF2-40B4-BE49-F238E27FC236}">
                <a16:creationId xmlns:a16="http://schemas.microsoft.com/office/drawing/2014/main" id="{C17A9466-9C66-93AB-8EE9-DF889F70E4BD}"/>
              </a:ext>
            </a:extLst>
          </p:cNvPr>
          <p:cNvPicPr>
            <a:picLocks noChangeAspect="1"/>
          </p:cNvPicPr>
          <p:nvPr/>
        </p:nvPicPr>
        <p:blipFill rotWithShape="1">
          <a:blip r:embed="rId4">
            <a:extLst>
              <a:ext uri="{28A0092B-C50C-407E-A947-70E740481C1C}">
                <a14:useLocalDpi xmlns:a14="http://schemas.microsoft.com/office/drawing/2010/main" val="0"/>
              </a:ext>
            </a:extLst>
          </a:blip>
          <a:srcRect t="47641" r="24351"/>
          <a:stretch/>
        </p:blipFill>
        <p:spPr>
          <a:xfrm>
            <a:off x="121096" y="2450462"/>
            <a:ext cx="2602876" cy="904422"/>
          </a:xfrm>
          <a:prstGeom prst="rect">
            <a:avLst/>
          </a:prstGeom>
        </p:spPr>
      </p:pic>
      <p:pic>
        <p:nvPicPr>
          <p:cNvPr id="18" name="Picture 17">
            <a:extLst>
              <a:ext uri="{FF2B5EF4-FFF2-40B4-BE49-F238E27FC236}">
                <a16:creationId xmlns:a16="http://schemas.microsoft.com/office/drawing/2014/main" id="{FF7A95F0-B4DB-E304-23D1-0061E6D69212}"/>
              </a:ext>
            </a:extLst>
          </p:cNvPr>
          <p:cNvPicPr>
            <a:picLocks noChangeAspect="1"/>
          </p:cNvPicPr>
          <p:nvPr/>
        </p:nvPicPr>
        <p:blipFill rotWithShape="1">
          <a:blip r:embed="rId4">
            <a:extLst>
              <a:ext uri="{28A0092B-C50C-407E-A947-70E740481C1C}">
                <a14:useLocalDpi xmlns:a14="http://schemas.microsoft.com/office/drawing/2010/main" val="0"/>
              </a:ext>
            </a:extLst>
          </a:blip>
          <a:srcRect b="51442"/>
          <a:stretch/>
        </p:blipFill>
        <p:spPr>
          <a:xfrm>
            <a:off x="16633" y="1497688"/>
            <a:ext cx="3586949" cy="874418"/>
          </a:xfrm>
          <a:prstGeom prst="rect">
            <a:avLst/>
          </a:prstGeom>
        </p:spPr>
      </p:pic>
      <p:sp>
        <p:nvSpPr>
          <p:cNvPr id="13" name="TextBox 12">
            <a:extLst>
              <a:ext uri="{FF2B5EF4-FFF2-40B4-BE49-F238E27FC236}">
                <a16:creationId xmlns:a16="http://schemas.microsoft.com/office/drawing/2014/main" id="{5664A694-4B46-60CB-0843-8B2D1EA7532E}"/>
              </a:ext>
            </a:extLst>
          </p:cNvPr>
          <p:cNvSpPr txBox="1"/>
          <p:nvPr/>
        </p:nvSpPr>
        <p:spPr>
          <a:xfrm>
            <a:off x="1129657" y="4908920"/>
            <a:ext cx="1755609" cy="230832"/>
          </a:xfrm>
          <a:prstGeom prst="rect">
            <a:avLst/>
          </a:prstGeom>
          <a:noFill/>
        </p:spPr>
        <p:txBody>
          <a:bodyPr wrap="none" rtlCol="0">
            <a:spAutoFit/>
          </a:bodyPr>
          <a:lstStyle/>
          <a:p>
            <a:r>
              <a:rPr lang="en-GB" sz="900" dirty="0">
                <a:latin typeface="Helvetica" pitchFamily="2" charset="0"/>
              </a:rPr>
              <a:t>El-Baba et al, </a:t>
            </a:r>
            <a:r>
              <a:rPr lang="en-GB" sz="900" i="1" dirty="0">
                <a:latin typeface="Helvetica" pitchFamily="2" charset="0"/>
              </a:rPr>
              <a:t>PLOS One </a:t>
            </a:r>
            <a:r>
              <a:rPr lang="en-GB" sz="900" dirty="0">
                <a:latin typeface="Helvetica" pitchFamily="2" charset="0"/>
              </a:rPr>
              <a:t>2019</a:t>
            </a:r>
            <a:endParaRPr lang="en-BE" sz="900" dirty="0">
              <a:latin typeface="Helvetica" pitchFamily="2" charset="0"/>
            </a:endParaRPr>
          </a:p>
        </p:txBody>
      </p:sp>
      <p:sp>
        <p:nvSpPr>
          <p:cNvPr id="21" name="Rectangle 20">
            <a:extLst>
              <a:ext uri="{FF2B5EF4-FFF2-40B4-BE49-F238E27FC236}">
                <a16:creationId xmlns:a16="http://schemas.microsoft.com/office/drawing/2014/main" id="{1F9C1823-DB4C-2519-6287-4C9FDA21968A}"/>
              </a:ext>
            </a:extLst>
          </p:cNvPr>
          <p:cNvSpPr/>
          <p:nvPr/>
        </p:nvSpPr>
        <p:spPr>
          <a:xfrm>
            <a:off x="4935682" y="3365080"/>
            <a:ext cx="792716" cy="23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nvGrpSpPr>
          <p:cNvPr id="23" name="Group 22">
            <a:extLst>
              <a:ext uri="{FF2B5EF4-FFF2-40B4-BE49-F238E27FC236}">
                <a16:creationId xmlns:a16="http://schemas.microsoft.com/office/drawing/2014/main" id="{799BAD2F-C3FA-143D-DA61-654D06306856}"/>
              </a:ext>
            </a:extLst>
          </p:cNvPr>
          <p:cNvGrpSpPr/>
          <p:nvPr/>
        </p:nvGrpSpPr>
        <p:grpSpPr>
          <a:xfrm>
            <a:off x="3155812" y="3265459"/>
            <a:ext cx="781992" cy="553037"/>
            <a:chOff x="7266389" y="4238676"/>
            <a:chExt cx="1042656" cy="737382"/>
          </a:xfrm>
        </p:grpSpPr>
        <p:sp>
          <p:nvSpPr>
            <p:cNvPr id="19" name="TextBox 18">
              <a:extLst>
                <a:ext uri="{FF2B5EF4-FFF2-40B4-BE49-F238E27FC236}">
                  <a16:creationId xmlns:a16="http://schemas.microsoft.com/office/drawing/2014/main" id="{C27C9937-FD42-1640-422E-B41CB7E16308}"/>
                </a:ext>
              </a:extLst>
            </p:cNvPr>
            <p:cNvSpPr txBox="1"/>
            <p:nvPr/>
          </p:nvSpPr>
          <p:spPr>
            <a:xfrm>
              <a:off x="7455734" y="4238676"/>
              <a:ext cx="853311" cy="737382"/>
            </a:xfrm>
            <a:prstGeom prst="rect">
              <a:avLst/>
            </a:prstGeom>
            <a:solidFill>
              <a:schemeClr val="bg1"/>
            </a:solidFill>
          </p:spPr>
          <p:txBody>
            <a:bodyPr wrap="none" rtlCol="0">
              <a:spAutoFit/>
            </a:bodyPr>
            <a:lstStyle/>
            <a:p>
              <a:pPr>
                <a:lnSpc>
                  <a:spcPct val="130000"/>
                </a:lnSpc>
              </a:pPr>
              <a:r>
                <a:rPr lang="en-BE" sz="1200" dirty="0"/>
                <a:t>Wake</a:t>
              </a:r>
            </a:p>
            <a:p>
              <a:pPr>
                <a:lnSpc>
                  <a:spcPct val="130000"/>
                </a:lnSpc>
              </a:pPr>
              <a:r>
                <a:rPr lang="en-BE" sz="1200" dirty="0"/>
                <a:t>Stage 2</a:t>
              </a:r>
            </a:p>
          </p:txBody>
        </p:sp>
        <p:sp>
          <p:nvSpPr>
            <p:cNvPr id="22" name="Rectangle 21">
              <a:extLst>
                <a:ext uri="{FF2B5EF4-FFF2-40B4-BE49-F238E27FC236}">
                  <a16:creationId xmlns:a16="http://schemas.microsoft.com/office/drawing/2014/main" id="{DFD2A396-85AD-99CA-8FAC-34B5375817C0}"/>
                </a:ext>
              </a:extLst>
            </p:cNvPr>
            <p:cNvSpPr/>
            <p:nvPr/>
          </p:nvSpPr>
          <p:spPr>
            <a:xfrm>
              <a:off x="7268324" y="4653420"/>
              <a:ext cx="221672" cy="249382"/>
            </a:xfrm>
            <a:prstGeom prst="rect">
              <a:avLst/>
            </a:prstGeom>
            <a:solidFill>
              <a:srgbClr val="006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dirty="0"/>
            </a:p>
          </p:txBody>
        </p:sp>
        <p:sp>
          <p:nvSpPr>
            <p:cNvPr id="17" name="Rectangle 16">
              <a:extLst>
                <a:ext uri="{FF2B5EF4-FFF2-40B4-BE49-F238E27FC236}">
                  <a16:creationId xmlns:a16="http://schemas.microsoft.com/office/drawing/2014/main" id="{12141C53-8E93-DD71-F19E-3B2E9D976444}"/>
                </a:ext>
              </a:extLst>
            </p:cNvPr>
            <p:cNvSpPr/>
            <p:nvPr/>
          </p:nvSpPr>
          <p:spPr>
            <a:xfrm>
              <a:off x="7266389" y="4357908"/>
              <a:ext cx="221672" cy="249382"/>
            </a:xfrm>
            <a:prstGeom prst="rect">
              <a:avLst/>
            </a:prstGeom>
            <a:solidFill>
              <a:srgbClr val="FFB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sp>
        <p:nvSpPr>
          <p:cNvPr id="24" name="TextBox 23">
            <a:extLst>
              <a:ext uri="{FF2B5EF4-FFF2-40B4-BE49-F238E27FC236}">
                <a16:creationId xmlns:a16="http://schemas.microsoft.com/office/drawing/2014/main" id="{A6CBF984-BA34-E3A3-AA4E-EE5A9D855F69}"/>
              </a:ext>
            </a:extLst>
          </p:cNvPr>
          <p:cNvSpPr txBox="1"/>
          <p:nvPr/>
        </p:nvSpPr>
        <p:spPr>
          <a:xfrm rot="16200000">
            <a:off x="-368071" y="3994454"/>
            <a:ext cx="1314892" cy="300082"/>
          </a:xfrm>
          <a:prstGeom prst="rect">
            <a:avLst/>
          </a:prstGeom>
          <a:solidFill>
            <a:schemeClr val="bg1"/>
          </a:solidFill>
        </p:spPr>
        <p:txBody>
          <a:bodyPr wrap="square" rtlCol="0">
            <a:spAutoFit/>
          </a:bodyPr>
          <a:lstStyle/>
          <a:p>
            <a:pPr algn="ctr"/>
            <a:r>
              <a:rPr lang="en-BE" sz="1350" dirty="0"/>
              <a:t>Frequency</a:t>
            </a:r>
          </a:p>
        </p:txBody>
      </p:sp>
      <p:sp>
        <p:nvSpPr>
          <p:cNvPr id="25" name="TextBox 24">
            <a:extLst>
              <a:ext uri="{FF2B5EF4-FFF2-40B4-BE49-F238E27FC236}">
                <a16:creationId xmlns:a16="http://schemas.microsoft.com/office/drawing/2014/main" id="{5C6A3A8C-86F9-F217-B09F-A5009FC460D6}"/>
              </a:ext>
            </a:extLst>
          </p:cNvPr>
          <p:cNvSpPr txBox="1"/>
          <p:nvPr/>
        </p:nvSpPr>
        <p:spPr>
          <a:xfrm>
            <a:off x="1734253" y="1021325"/>
            <a:ext cx="1144865" cy="530915"/>
          </a:xfrm>
          <a:prstGeom prst="rect">
            <a:avLst/>
          </a:prstGeom>
          <a:noFill/>
        </p:spPr>
        <p:txBody>
          <a:bodyPr wrap="none" rtlCol="0">
            <a:spAutoFit/>
          </a:bodyPr>
          <a:lstStyle/>
          <a:p>
            <a:pPr algn="ctr"/>
            <a:r>
              <a:rPr lang="en-BE" sz="1500" b="1" dirty="0"/>
              <a:t>NREM sleep</a:t>
            </a:r>
          </a:p>
          <a:p>
            <a:pPr algn="ctr"/>
            <a:r>
              <a:rPr lang="en-BE" sz="1350" dirty="0"/>
              <a:t>Humans</a:t>
            </a:r>
          </a:p>
        </p:txBody>
      </p:sp>
      <p:pic>
        <p:nvPicPr>
          <p:cNvPr id="27" name="Picture 26">
            <a:extLst>
              <a:ext uri="{FF2B5EF4-FFF2-40B4-BE49-F238E27FC236}">
                <a16:creationId xmlns:a16="http://schemas.microsoft.com/office/drawing/2014/main" id="{AE2F02A9-D0D1-95C1-1E2A-03833060AB0F}"/>
              </a:ext>
            </a:extLst>
          </p:cNvPr>
          <p:cNvPicPr>
            <a:picLocks noChangeAspect="1"/>
          </p:cNvPicPr>
          <p:nvPr/>
        </p:nvPicPr>
        <p:blipFill rotWithShape="1">
          <a:blip r:embed="rId5">
            <a:extLst>
              <a:ext uri="{28A0092B-C50C-407E-A947-70E740481C1C}">
                <a14:useLocalDpi xmlns:a14="http://schemas.microsoft.com/office/drawing/2010/main" val="0"/>
              </a:ext>
            </a:extLst>
          </a:blip>
          <a:srcRect r="59539" b="50062"/>
          <a:stretch/>
        </p:blipFill>
        <p:spPr>
          <a:xfrm>
            <a:off x="4365146" y="1445199"/>
            <a:ext cx="1893995" cy="1549265"/>
          </a:xfrm>
          <a:prstGeom prst="rect">
            <a:avLst/>
          </a:prstGeom>
        </p:spPr>
      </p:pic>
      <p:pic>
        <p:nvPicPr>
          <p:cNvPr id="31" name="Picture 30">
            <a:extLst>
              <a:ext uri="{FF2B5EF4-FFF2-40B4-BE49-F238E27FC236}">
                <a16:creationId xmlns:a16="http://schemas.microsoft.com/office/drawing/2014/main" id="{3087D22C-C61E-1B31-847D-39EDA9B9A8C2}"/>
              </a:ext>
            </a:extLst>
          </p:cNvPr>
          <p:cNvPicPr>
            <a:picLocks noChangeAspect="1"/>
          </p:cNvPicPr>
          <p:nvPr/>
        </p:nvPicPr>
        <p:blipFill rotWithShape="1">
          <a:blip r:embed="rId5">
            <a:extLst>
              <a:ext uri="{28A0092B-C50C-407E-A947-70E740481C1C}">
                <a14:useLocalDpi xmlns:a14="http://schemas.microsoft.com/office/drawing/2010/main" val="0"/>
              </a:ext>
            </a:extLst>
          </a:blip>
          <a:srcRect l="44996" r="-1" b="22536"/>
          <a:stretch/>
        </p:blipFill>
        <p:spPr>
          <a:xfrm>
            <a:off x="4241299" y="2994463"/>
            <a:ext cx="1937568" cy="1808462"/>
          </a:xfrm>
          <a:prstGeom prst="rect">
            <a:avLst/>
          </a:prstGeom>
        </p:spPr>
      </p:pic>
      <p:pic>
        <p:nvPicPr>
          <p:cNvPr id="32" name="Picture 31">
            <a:extLst>
              <a:ext uri="{FF2B5EF4-FFF2-40B4-BE49-F238E27FC236}">
                <a16:creationId xmlns:a16="http://schemas.microsoft.com/office/drawing/2014/main" id="{07A0331C-F1FB-2D17-B265-8E80B1FF1DBA}"/>
              </a:ext>
            </a:extLst>
          </p:cNvPr>
          <p:cNvPicPr>
            <a:picLocks noChangeAspect="1"/>
          </p:cNvPicPr>
          <p:nvPr/>
        </p:nvPicPr>
        <p:blipFill rotWithShape="1">
          <a:blip r:embed="rId5">
            <a:extLst>
              <a:ext uri="{28A0092B-C50C-407E-A947-70E740481C1C}">
                <a14:useLocalDpi xmlns:a14="http://schemas.microsoft.com/office/drawing/2010/main" val="0"/>
              </a:ext>
            </a:extLst>
          </a:blip>
          <a:srcRect l="51396" t="81748" r="1620" b="5577"/>
          <a:stretch/>
        </p:blipFill>
        <p:spPr>
          <a:xfrm rot="16200000">
            <a:off x="5643842" y="4035218"/>
            <a:ext cx="1373341" cy="277001"/>
          </a:xfrm>
          <a:prstGeom prst="rect">
            <a:avLst/>
          </a:prstGeom>
        </p:spPr>
      </p:pic>
      <p:sp>
        <p:nvSpPr>
          <p:cNvPr id="33" name="TextBox 32">
            <a:extLst>
              <a:ext uri="{FF2B5EF4-FFF2-40B4-BE49-F238E27FC236}">
                <a16:creationId xmlns:a16="http://schemas.microsoft.com/office/drawing/2014/main" id="{6E9C53E7-AE3E-CF7F-C7D2-50743FD2EAD7}"/>
              </a:ext>
            </a:extLst>
          </p:cNvPr>
          <p:cNvSpPr txBox="1"/>
          <p:nvPr/>
        </p:nvSpPr>
        <p:spPr>
          <a:xfrm>
            <a:off x="4681019" y="4908920"/>
            <a:ext cx="1563248" cy="230832"/>
          </a:xfrm>
          <a:prstGeom prst="rect">
            <a:avLst/>
          </a:prstGeom>
          <a:noFill/>
        </p:spPr>
        <p:txBody>
          <a:bodyPr wrap="none" rtlCol="0">
            <a:spAutoFit/>
          </a:bodyPr>
          <a:lstStyle/>
          <a:p>
            <a:r>
              <a:rPr lang="en-GB" sz="900" dirty="0" err="1">
                <a:latin typeface="Helvetica" pitchFamily="2" charset="0"/>
              </a:rPr>
              <a:t>Aedo</a:t>
            </a:r>
            <a:r>
              <a:rPr lang="en-GB" sz="900" dirty="0">
                <a:latin typeface="Helvetica" pitchFamily="2" charset="0"/>
              </a:rPr>
              <a:t>-Jury et al, </a:t>
            </a:r>
            <a:r>
              <a:rPr lang="en-GB" sz="900" i="1" dirty="0" err="1">
                <a:latin typeface="Helvetica" pitchFamily="2" charset="0"/>
              </a:rPr>
              <a:t>eLife</a:t>
            </a:r>
            <a:r>
              <a:rPr lang="en-GB" sz="900" i="1" dirty="0">
                <a:latin typeface="Helvetica" pitchFamily="2" charset="0"/>
              </a:rPr>
              <a:t> </a:t>
            </a:r>
            <a:r>
              <a:rPr lang="en-GB" sz="900" dirty="0">
                <a:latin typeface="Helvetica" pitchFamily="2" charset="0"/>
              </a:rPr>
              <a:t>2019</a:t>
            </a:r>
            <a:endParaRPr lang="en-BE" sz="900" dirty="0">
              <a:latin typeface="Helvetica" pitchFamily="2" charset="0"/>
            </a:endParaRPr>
          </a:p>
        </p:txBody>
      </p:sp>
      <p:sp>
        <p:nvSpPr>
          <p:cNvPr id="29" name="TextBox 28">
            <a:extLst>
              <a:ext uri="{FF2B5EF4-FFF2-40B4-BE49-F238E27FC236}">
                <a16:creationId xmlns:a16="http://schemas.microsoft.com/office/drawing/2014/main" id="{EAC0E109-F4D3-BED0-53BE-9753E01E02FC}"/>
              </a:ext>
            </a:extLst>
          </p:cNvPr>
          <p:cNvSpPr txBox="1"/>
          <p:nvPr/>
        </p:nvSpPr>
        <p:spPr>
          <a:xfrm>
            <a:off x="1756706" y="903921"/>
            <a:ext cx="4392122" cy="265457"/>
          </a:xfrm>
          <a:prstGeom prst="rect">
            <a:avLst/>
          </a:prstGeom>
          <a:noFill/>
        </p:spPr>
        <p:txBody>
          <a:bodyPr wrap="square" rtlCol="0">
            <a:spAutoFit/>
          </a:bodyPr>
          <a:lstStyle/>
          <a:p>
            <a:r>
              <a:rPr lang="en-US" sz="1125" dirty="0"/>
              <a:t>Sparsely reported                            Reduced perceptions        Equiprobable      </a:t>
            </a:r>
            <a:endParaRPr lang="fr-BE" sz="1125" dirty="0"/>
          </a:p>
        </p:txBody>
      </p:sp>
      <p:sp>
        <p:nvSpPr>
          <p:cNvPr id="30" name="Rectangle 29">
            <a:extLst>
              <a:ext uri="{FF2B5EF4-FFF2-40B4-BE49-F238E27FC236}">
                <a16:creationId xmlns:a16="http://schemas.microsoft.com/office/drawing/2014/main" id="{03BCB96D-01F5-1570-3263-FF5FB19E99C4}"/>
              </a:ext>
            </a:extLst>
          </p:cNvPr>
          <p:cNvSpPr/>
          <p:nvPr/>
        </p:nvSpPr>
        <p:spPr>
          <a:xfrm>
            <a:off x="870966" y="581978"/>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34" name="Rectangle 33">
            <a:extLst>
              <a:ext uri="{FF2B5EF4-FFF2-40B4-BE49-F238E27FC236}">
                <a16:creationId xmlns:a16="http://schemas.microsoft.com/office/drawing/2014/main" id="{8FB2CCAC-9340-1A68-C789-8A2E33A7AAA8}"/>
              </a:ext>
            </a:extLst>
          </p:cNvPr>
          <p:cNvSpPr/>
          <p:nvPr/>
        </p:nvSpPr>
        <p:spPr>
          <a:xfrm>
            <a:off x="-69742" y="658555"/>
            <a:ext cx="6931510"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dirty="0"/>
          </a:p>
        </p:txBody>
      </p:sp>
      <p:sp>
        <p:nvSpPr>
          <p:cNvPr id="36" name="Titre 2">
            <a:extLst>
              <a:ext uri="{FF2B5EF4-FFF2-40B4-BE49-F238E27FC236}">
                <a16:creationId xmlns:a16="http://schemas.microsoft.com/office/drawing/2014/main" id="{E037ECCE-7ACA-4940-0672-4FC0F1741D13}"/>
              </a:ext>
            </a:extLst>
          </p:cNvPr>
          <p:cNvSpPr txBox="1">
            <a:spLocks/>
          </p:cNvSpPr>
          <p:nvPr/>
        </p:nvSpPr>
        <p:spPr>
          <a:xfrm>
            <a:off x="49801" y="51023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cxnSp>
        <p:nvCxnSpPr>
          <p:cNvPr id="37" name="Straight Connector 36">
            <a:extLst>
              <a:ext uri="{FF2B5EF4-FFF2-40B4-BE49-F238E27FC236}">
                <a16:creationId xmlns:a16="http://schemas.microsoft.com/office/drawing/2014/main" id="{7317F5DD-DA3F-EF67-A572-94924CF6027E}"/>
              </a:ext>
            </a:extLst>
          </p:cNvPr>
          <p:cNvCxnSpPr/>
          <p:nvPr/>
        </p:nvCxnSpPr>
        <p:spPr>
          <a:xfrm>
            <a:off x="150875" y="964234"/>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38" name="Titre 2">
            <a:extLst>
              <a:ext uri="{FF2B5EF4-FFF2-40B4-BE49-F238E27FC236}">
                <a16:creationId xmlns:a16="http://schemas.microsoft.com/office/drawing/2014/main" id="{16172E81-440A-C342-A3EC-584ABE49C045}"/>
              </a:ext>
            </a:extLst>
          </p:cNvPr>
          <p:cNvSpPr txBox="1">
            <a:spLocks/>
          </p:cNvSpPr>
          <p:nvPr/>
        </p:nvSpPr>
        <p:spPr>
          <a:xfrm>
            <a:off x="-79468" y="326433"/>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2500" b="1" dirty="0">
                <a:solidFill>
                  <a:schemeClr val="tx1"/>
                </a:solidFill>
              </a:rPr>
              <a:t>Higher connectivity due to what?</a:t>
            </a:r>
          </a:p>
          <a:p>
            <a:pPr algn="ctr"/>
            <a:r>
              <a:rPr lang="en-US" sz="2000" b="1" dirty="0">
                <a:solidFill>
                  <a:schemeClr val="tx1"/>
                </a:solidFill>
              </a:rPr>
              <a:t> </a:t>
            </a:r>
            <a:r>
              <a:rPr lang="en-US" sz="1800" dirty="0">
                <a:solidFill>
                  <a:schemeClr val="tx1"/>
                </a:solidFill>
              </a:rPr>
              <a:t>Slow wave activity in unconscious states</a:t>
            </a:r>
            <a:endParaRPr lang="en-US" sz="2000" dirty="0">
              <a:solidFill>
                <a:schemeClr val="tx1"/>
              </a:solidFill>
            </a:endParaRPr>
          </a:p>
        </p:txBody>
      </p:sp>
      <p:sp>
        <p:nvSpPr>
          <p:cNvPr id="28" name="TextBox 27">
            <a:extLst>
              <a:ext uri="{FF2B5EF4-FFF2-40B4-BE49-F238E27FC236}">
                <a16:creationId xmlns:a16="http://schemas.microsoft.com/office/drawing/2014/main" id="{5DF2D4F3-721D-62E0-E807-1D5FBBB31B1D}"/>
              </a:ext>
            </a:extLst>
          </p:cNvPr>
          <p:cNvSpPr txBox="1"/>
          <p:nvPr/>
        </p:nvSpPr>
        <p:spPr>
          <a:xfrm>
            <a:off x="4391722" y="1010377"/>
            <a:ext cx="1880643" cy="530915"/>
          </a:xfrm>
          <a:prstGeom prst="rect">
            <a:avLst/>
          </a:prstGeom>
          <a:noFill/>
        </p:spPr>
        <p:txBody>
          <a:bodyPr wrap="none" rtlCol="0">
            <a:spAutoFit/>
          </a:bodyPr>
          <a:lstStyle/>
          <a:p>
            <a:pPr algn="ctr"/>
            <a:r>
              <a:rPr lang="en-GB" sz="1500" b="1" dirty="0"/>
              <a:t>Isoflurane </a:t>
            </a:r>
            <a:r>
              <a:rPr lang="en-GB" sz="1500" b="1" dirty="0" err="1"/>
              <a:t>anesthesia</a:t>
            </a:r>
            <a:endParaRPr lang="en-GB" sz="1500" b="1" dirty="0"/>
          </a:p>
          <a:p>
            <a:pPr algn="ctr"/>
            <a:r>
              <a:rPr lang="en-BE" sz="1350" dirty="0"/>
              <a:t>Rats</a:t>
            </a:r>
          </a:p>
        </p:txBody>
      </p:sp>
    </p:spTree>
    <p:extLst>
      <p:ext uri="{BB962C8B-B14F-4D97-AF65-F5344CB8AC3E}">
        <p14:creationId xmlns:p14="http://schemas.microsoft.com/office/powerpoint/2010/main" val="399182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E80BEE-CEAC-F710-8569-9D05172662F6}"/>
              </a:ext>
            </a:extLst>
          </p:cNvPr>
          <p:cNvSpPr/>
          <p:nvPr/>
        </p:nvSpPr>
        <p:spPr>
          <a:xfrm>
            <a:off x="18729" y="-30568"/>
            <a:ext cx="6839271" cy="671395"/>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342900">
              <a:defRPr/>
            </a:pPr>
            <a:endParaRPr lang="en-US" kern="0">
              <a:solidFill>
                <a:prstClr val="white"/>
              </a:solidFill>
              <a:latin typeface="Calibri"/>
            </a:endParaRPr>
          </a:p>
        </p:txBody>
      </p:sp>
      <p:sp>
        <p:nvSpPr>
          <p:cNvPr id="14" name="TextBox 13">
            <a:extLst>
              <a:ext uri="{FF2B5EF4-FFF2-40B4-BE49-F238E27FC236}">
                <a16:creationId xmlns:a16="http://schemas.microsoft.com/office/drawing/2014/main" id="{F5295F0E-0F78-03C8-96C5-F56AD98CAE83}"/>
              </a:ext>
            </a:extLst>
          </p:cNvPr>
          <p:cNvSpPr txBox="1"/>
          <p:nvPr/>
        </p:nvSpPr>
        <p:spPr>
          <a:xfrm>
            <a:off x="145837" y="4847652"/>
            <a:ext cx="3021262" cy="230832"/>
          </a:xfrm>
          <a:prstGeom prst="rect">
            <a:avLst/>
          </a:prstGeom>
          <a:noFill/>
        </p:spPr>
        <p:txBody>
          <a:bodyPr wrap="square" rtlCol="0">
            <a:spAutoFit/>
          </a:bodyPr>
          <a:lstStyle/>
          <a:p>
            <a:r>
              <a:rPr lang="en-US" sz="900" dirty="0" err="1"/>
              <a:t>Andrillon</a:t>
            </a:r>
            <a:r>
              <a:rPr lang="en-US" sz="900" dirty="0"/>
              <a:t> et al, </a:t>
            </a:r>
            <a:r>
              <a:rPr lang="en-US" sz="900" i="1" dirty="0"/>
              <a:t>Nat. </a:t>
            </a:r>
            <a:r>
              <a:rPr lang="en-US" sz="900" i="1" dirty="0" err="1"/>
              <a:t>Commun</a:t>
            </a:r>
            <a:r>
              <a:rPr lang="en-US" sz="900" i="1" dirty="0"/>
              <a:t> </a:t>
            </a:r>
            <a:r>
              <a:rPr lang="en-US" sz="900" dirty="0"/>
              <a:t>2021</a:t>
            </a:r>
            <a:endParaRPr lang="fr-BE" sz="900" dirty="0"/>
          </a:p>
        </p:txBody>
      </p:sp>
      <p:sp>
        <p:nvSpPr>
          <p:cNvPr id="17" name="Rectangle 16">
            <a:extLst>
              <a:ext uri="{FF2B5EF4-FFF2-40B4-BE49-F238E27FC236}">
                <a16:creationId xmlns:a16="http://schemas.microsoft.com/office/drawing/2014/main" id="{E67029D0-3D35-44AC-9E94-B680AA271DED}"/>
              </a:ext>
            </a:extLst>
          </p:cNvPr>
          <p:cNvSpPr/>
          <p:nvPr/>
        </p:nvSpPr>
        <p:spPr>
          <a:xfrm>
            <a:off x="2462668" y="1310994"/>
            <a:ext cx="280533" cy="29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26" name="Rectangle 25">
            <a:extLst>
              <a:ext uri="{FF2B5EF4-FFF2-40B4-BE49-F238E27FC236}">
                <a16:creationId xmlns:a16="http://schemas.microsoft.com/office/drawing/2014/main" id="{49D66373-BD74-0AC5-C586-3E53D6BD66C1}"/>
              </a:ext>
            </a:extLst>
          </p:cNvPr>
          <p:cNvSpPr/>
          <p:nvPr/>
        </p:nvSpPr>
        <p:spPr>
          <a:xfrm>
            <a:off x="511444" y="395591"/>
            <a:ext cx="5704991" cy="245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35" name="Rectangle 34">
            <a:extLst>
              <a:ext uri="{FF2B5EF4-FFF2-40B4-BE49-F238E27FC236}">
                <a16:creationId xmlns:a16="http://schemas.microsoft.com/office/drawing/2014/main" id="{C5FDE374-D542-5AA5-389F-2A6786B0E891}"/>
              </a:ext>
            </a:extLst>
          </p:cNvPr>
          <p:cNvSpPr/>
          <p:nvPr/>
        </p:nvSpPr>
        <p:spPr>
          <a:xfrm>
            <a:off x="3520340" y="946009"/>
            <a:ext cx="327115" cy="24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nvGrpSpPr>
          <p:cNvPr id="47" name="Group 46">
            <a:extLst>
              <a:ext uri="{FF2B5EF4-FFF2-40B4-BE49-F238E27FC236}">
                <a16:creationId xmlns:a16="http://schemas.microsoft.com/office/drawing/2014/main" id="{E1026095-59AC-49A7-4924-137593652AFD}"/>
              </a:ext>
            </a:extLst>
          </p:cNvPr>
          <p:cNvGrpSpPr/>
          <p:nvPr/>
        </p:nvGrpSpPr>
        <p:grpSpPr>
          <a:xfrm>
            <a:off x="4565177" y="1967845"/>
            <a:ext cx="2167660" cy="2199177"/>
            <a:chOff x="4340779" y="4520819"/>
            <a:chExt cx="3909099" cy="3889054"/>
          </a:xfrm>
        </p:grpSpPr>
        <p:pic>
          <p:nvPicPr>
            <p:cNvPr id="28" name="Picture 27">
              <a:extLst>
                <a:ext uri="{FF2B5EF4-FFF2-40B4-BE49-F238E27FC236}">
                  <a16:creationId xmlns:a16="http://schemas.microsoft.com/office/drawing/2014/main" id="{13EAC6A2-04D8-0041-A49B-7AD0EF7306A3}"/>
                </a:ext>
              </a:extLst>
            </p:cNvPr>
            <p:cNvPicPr>
              <a:picLocks noChangeAspect="1"/>
            </p:cNvPicPr>
            <p:nvPr/>
          </p:nvPicPr>
          <p:blipFill rotWithShape="1">
            <a:blip r:embed="rId3">
              <a:extLst>
                <a:ext uri="{28A0092B-C50C-407E-A947-70E740481C1C}">
                  <a14:useLocalDpi xmlns:a14="http://schemas.microsoft.com/office/drawing/2010/main" val="0"/>
                </a:ext>
              </a:extLst>
            </a:blip>
            <a:srcRect l="90603" r="3459" b="82975"/>
            <a:stretch/>
          </p:blipFill>
          <p:spPr>
            <a:xfrm>
              <a:off x="7236155" y="5725695"/>
              <a:ext cx="1013723" cy="1873108"/>
            </a:xfrm>
            <a:prstGeom prst="rect">
              <a:avLst/>
            </a:prstGeom>
          </p:spPr>
        </p:pic>
        <p:pic>
          <p:nvPicPr>
            <p:cNvPr id="22" name="Picture 21">
              <a:extLst>
                <a:ext uri="{FF2B5EF4-FFF2-40B4-BE49-F238E27FC236}">
                  <a16:creationId xmlns:a16="http://schemas.microsoft.com/office/drawing/2014/main" id="{279D3C48-1299-B452-B784-FD3D72FD2276}"/>
                </a:ext>
              </a:extLst>
            </p:cNvPr>
            <p:cNvPicPr>
              <a:picLocks noChangeAspect="1"/>
            </p:cNvPicPr>
            <p:nvPr/>
          </p:nvPicPr>
          <p:blipFill rotWithShape="1">
            <a:blip r:embed="rId3">
              <a:extLst>
                <a:ext uri="{28A0092B-C50C-407E-A947-70E740481C1C}">
                  <a14:useLocalDpi xmlns:a14="http://schemas.microsoft.com/office/drawing/2010/main" val="0"/>
                </a:ext>
              </a:extLst>
            </a:blip>
            <a:srcRect l="72620" t="68989" r="8358" b="45"/>
            <a:stretch/>
          </p:blipFill>
          <p:spPr>
            <a:xfrm>
              <a:off x="4340779" y="5067930"/>
              <a:ext cx="3039186" cy="3188642"/>
            </a:xfrm>
            <a:prstGeom prst="rect">
              <a:avLst/>
            </a:prstGeom>
          </p:spPr>
        </p:pic>
        <p:pic>
          <p:nvPicPr>
            <p:cNvPr id="43" name="Picture 42">
              <a:extLst>
                <a:ext uri="{FF2B5EF4-FFF2-40B4-BE49-F238E27FC236}">
                  <a16:creationId xmlns:a16="http://schemas.microsoft.com/office/drawing/2014/main" id="{E2D859C0-08B6-1DEF-771B-69CA362B49C7}"/>
                </a:ext>
              </a:extLst>
            </p:cNvPr>
            <p:cNvPicPr>
              <a:picLocks noChangeAspect="1"/>
            </p:cNvPicPr>
            <p:nvPr/>
          </p:nvPicPr>
          <p:blipFill rotWithShape="1">
            <a:blip r:embed="rId3">
              <a:extLst>
                <a:ext uri="{28A0092B-C50C-407E-A947-70E740481C1C}">
                  <a14:useLocalDpi xmlns:a14="http://schemas.microsoft.com/office/drawing/2010/main" val="0"/>
                </a:ext>
              </a:extLst>
            </a:blip>
            <a:srcRect l="73987" t="1439" r="11667" b="92358"/>
            <a:stretch/>
          </p:blipFill>
          <p:spPr>
            <a:xfrm>
              <a:off x="5204454" y="8044357"/>
              <a:ext cx="1311831" cy="365516"/>
            </a:xfrm>
            <a:prstGeom prst="rect">
              <a:avLst/>
            </a:prstGeom>
          </p:spPr>
        </p:pic>
        <p:sp>
          <p:nvSpPr>
            <p:cNvPr id="27" name="Rectangle 26">
              <a:extLst>
                <a:ext uri="{FF2B5EF4-FFF2-40B4-BE49-F238E27FC236}">
                  <a16:creationId xmlns:a16="http://schemas.microsoft.com/office/drawing/2014/main" id="{8CAE1AC5-6C69-2072-93BB-683CA8A4125D}"/>
                </a:ext>
              </a:extLst>
            </p:cNvPr>
            <p:cNvSpPr/>
            <p:nvPr/>
          </p:nvSpPr>
          <p:spPr>
            <a:xfrm rot="16200000">
              <a:off x="4494731" y="4539578"/>
              <a:ext cx="411561" cy="374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sp>
        <p:nvSpPr>
          <p:cNvPr id="3" name="Titre 2">
            <a:extLst>
              <a:ext uri="{FF2B5EF4-FFF2-40B4-BE49-F238E27FC236}">
                <a16:creationId xmlns:a16="http://schemas.microsoft.com/office/drawing/2014/main" id="{D4BBAEF3-F02C-91AB-B965-5A8840BA6C55}"/>
              </a:ext>
            </a:extLst>
          </p:cNvPr>
          <p:cNvSpPr txBox="1">
            <a:spLocks/>
          </p:cNvSpPr>
          <p:nvPr/>
        </p:nvSpPr>
        <p:spPr>
          <a:xfrm>
            <a:off x="18465" y="250968"/>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2500" b="1" dirty="0">
                <a:solidFill>
                  <a:schemeClr val="tx1"/>
                </a:solidFill>
              </a:rPr>
              <a:t>Slow wave activity in wakefulness “local sleeps”</a:t>
            </a:r>
          </a:p>
        </p:txBody>
      </p:sp>
      <p:cxnSp>
        <p:nvCxnSpPr>
          <p:cNvPr id="4" name="Straight Connector 3">
            <a:extLst>
              <a:ext uri="{FF2B5EF4-FFF2-40B4-BE49-F238E27FC236}">
                <a16:creationId xmlns:a16="http://schemas.microsoft.com/office/drawing/2014/main" id="{D32DF406-67C0-9B55-6482-A32B13E4B7D2}"/>
              </a:ext>
            </a:extLst>
          </p:cNvPr>
          <p:cNvCxnSpPr/>
          <p:nvPr/>
        </p:nvCxnSpPr>
        <p:spPr>
          <a:xfrm>
            <a:off x="155362" y="742985"/>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pic>
        <p:nvPicPr>
          <p:cNvPr id="38" name="Picture 37">
            <a:extLst>
              <a:ext uri="{FF2B5EF4-FFF2-40B4-BE49-F238E27FC236}">
                <a16:creationId xmlns:a16="http://schemas.microsoft.com/office/drawing/2014/main" id="{E7CF98D6-6FF1-9B89-4897-7ECE7CD1ADBF}"/>
              </a:ext>
            </a:extLst>
          </p:cNvPr>
          <p:cNvPicPr>
            <a:picLocks noChangeAspect="1"/>
          </p:cNvPicPr>
          <p:nvPr/>
        </p:nvPicPr>
        <p:blipFill rotWithShape="1">
          <a:blip r:embed="rId3">
            <a:extLst>
              <a:ext uri="{28A0092B-C50C-407E-A947-70E740481C1C}">
                <a14:useLocalDpi xmlns:a14="http://schemas.microsoft.com/office/drawing/2010/main" val="0"/>
              </a:ext>
            </a:extLst>
          </a:blip>
          <a:srcRect l="3824" t="73038" r="92180" b="45"/>
          <a:stretch/>
        </p:blipFill>
        <p:spPr>
          <a:xfrm rot="5400000">
            <a:off x="5257967" y="1621544"/>
            <a:ext cx="266715" cy="1158062"/>
          </a:xfrm>
          <a:prstGeom prst="rect">
            <a:avLst/>
          </a:prstGeom>
        </p:spPr>
      </p:pic>
      <p:grpSp>
        <p:nvGrpSpPr>
          <p:cNvPr id="7" name="Group 6">
            <a:extLst>
              <a:ext uri="{FF2B5EF4-FFF2-40B4-BE49-F238E27FC236}">
                <a16:creationId xmlns:a16="http://schemas.microsoft.com/office/drawing/2014/main" id="{322D5FE7-A0E7-FA70-0294-48266239E701}"/>
              </a:ext>
            </a:extLst>
          </p:cNvPr>
          <p:cNvGrpSpPr/>
          <p:nvPr/>
        </p:nvGrpSpPr>
        <p:grpSpPr>
          <a:xfrm>
            <a:off x="125163" y="1599631"/>
            <a:ext cx="4216901" cy="3042361"/>
            <a:chOff x="155362" y="946009"/>
            <a:chExt cx="4216901" cy="3042361"/>
          </a:xfrm>
        </p:grpSpPr>
        <p:pic>
          <p:nvPicPr>
            <p:cNvPr id="5" name="Picture 4">
              <a:extLst>
                <a:ext uri="{FF2B5EF4-FFF2-40B4-BE49-F238E27FC236}">
                  <a16:creationId xmlns:a16="http://schemas.microsoft.com/office/drawing/2014/main" id="{6E903679-2727-91EA-F244-580707D602E6}"/>
                </a:ext>
              </a:extLst>
            </p:cNvPr>
            <p:cNvPicPr>
              <a:picLocks noChangeAspect="1"/>
            </p:cNvPicPr>
            <p:nvPr/>
          </p:nvPicPr>
          <p:blipFill rotWithShape="1">
            <a:blip r:embed="rId4"/>
            <a:srcRect l="7575"/>
            <a:stretch/>
          </p:blipFill>
          <p:spPr>
            <a:xfrm>
              <a:off x="155362" y="1081254"/>
              <a:ext cx="4216901" cy="2907116"/>
            </a:xfrm>
            <a:prstGeom prst="rect">
              <a:avLst/>
            </a:prstGeom>
          </p:spPr>
        </p:pic>
        <p:sp>
          <p:nvSpPr>
            <p:cNvPr id="6" name="Oval 5">
              <a:extLst>
                <a:ext uri="{FF2B5EF4-FFF2-40B4-BE49-F238E27FC236}">
                  <a16:creationId xmlns:a16="http://schemas.microsoft.com/office/drawing/2014/main" id="{4A671F7E-A498-BB53-D88D-4DA15D5FE0DE}"/>
                </a:ext>
              </a:extLst>
            </p:cNvPr>
            <p:cNvSpPr/>
            <p:nvPr/>
          </p:nvSpPr>
          <p:spPr>
            <a:xfrm>
              <a:off x="3124200" y="946009"/>
              <a:ext cx="238125" cy="4732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grpSp>
      <p:sp>
        <p:nvSpPr>
          <p:cNvPr id="9" name="TextBox 8">
            <a:extLst>
              <a:ext uri="{FF2B5EF4-FFF2-40B4-BE49-F238E27FC236}">
                <a16:creationId xmlns:a16="http://schemas.microsoft.com/office/drawing/2014/main" id="{D966A4FB-A3BB-8740-A76A-375C6A959800}"/>
              </a:ext>
            </a:extLst>
          </p:cNvPr>
          <p:cNvSpPr txBox="1"/>
          <p:nvPr/>
        </p:nvSpPr>
        <p:spPr>
          <a:xfrm>
            <a:off x="588909" y="1257337"/>
            <a:ext cx="2590117" cy="338554"/>
          </a:xfrm>
          <a:prstGeom prst="rect">
            <a:avLst/>
          </a:prstGeom>
          <a:noFill/>
        </p:spPr>
        <p:txBody>
          <a:bodyPr wrap="square">
            <a:spAutoFit/>
          </a:bodyPr>
          <a:lstStyle/>
          <a:p>
            <a:r>
              <a:rPr lang="en-BE" sz="1600" dirty="0">
                <a:latin typeface="Calibri Light" panose="020F0302020204030204" pitchFamily="34" charset="0"/>
                <a:cs typeface="Calibri Light" panose="020F0302020204030204" pitchFamily="34" charset="0"/>
              </a:rPr>
              <a:t>Properties of slow waves            </a:t>
            </a:r>
          </a:p>
        </p:txBody>
      </p:sp>
      <p:sp>
        <p:nvSpPr>
          <p:cNvPr id="12" name="TextBox 11">
            <a:extLst>
              <a:ext uri="{FF2B5EF4-FFF2-40B4-BE49-F238E27FC236}">
                <a16:creationId xmlns:a16="http://schemas.microsoft.com/office/drawing/2014/main" id="{ACF7096D-1E8D-1112-0153-71AA08FA8708}"/>
              </a:ext>
            </a:extLst>
          </p:cNvPr>
          <p:cNvSpPr txBox="1"/>
          <p:nvPr/>
        </p:nvSpPr>
        <p:spPr>
          <a:xfrm>
            <a:off x="3847455" y="1278091"/>
            <a:ext cx="3433762" cy="338554"/>
          </a:xfrm>
          <a:prstGeom prst="rect">
            <a:avLst/>
          </a:prstGeom>
          <a:noFill/>
        </p:spPr>
        <p:txBody>
          <a:bodyPr wrap="square">
            <a:spAutoFit/>
          </a:bodyPr>
          <a:lstStyle/>
          <a:p>
            <a:pPr algn="ctr"/>
            <a:r>
              <a:rPr lang="en-BE" sz="1600" dirty="0">
                <a:latin typeface="Calibri Light" panose="020F0302020204030204" pitchFamily="34" charset="0"/>
                <a:cs typeface="Calibri Light" panose="020F0302020204030204" pitchFamily="34" charset="0"/>
              </a:rPr>
              <a:t>Predictive of mental states</a:t>
            </a:r>
          </a:p>
        </p:txBody>
      </p:sp>
    </p:spTree>
    <p:extLst>
      <p:ext uri="{BB962C8B-B14F-4D97-AF65-F5344CB8AC3E}">
        <p14:creationId xmlns:p14="http://schemas.microsoft.com/office/powerpoint/2010/main" val="36487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5041920" y="777350"/>
            <a:ext cx="1601768"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a:p>
        </p:txBody>
      </p:sp>
      <p:sp>
        <p:nvSpPr>
          <p:cNvPr id="6" name="Rectangle 5">
            <a:extLst>
              <a:ext uri="{FF2B5EF4-FFF2-40B4-BE49-F238E27FC236}">
                <a16:creationId xmlns:a16="http://schemas.microsoft.com/office/drawing/2014/main" id="{3EAD5440-2368-3684-A642-677757CBF94E}"/>
              </a:ext>
            </a:extLst>
          </p:cNvPr>
          <p:cNvSpPr/>
          <p:nvPr/>
        </p:nvSpPr>
        <p:spPr>
          <a:xfrm>
            <a:off x="6176350" y="1308834"/>
            <a:ext cx="638144" cy="1605732"/>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350"/>
          </a:p>
        </p:txBody>
      </p:sp>
      <p:sp>
        <p:nvSpPr>
          <p:cNvPr id="9" name="TextBox 8">
            <a:extLst>
              <a:ext uri="{FF2B5EF4-FFF2-40B4-BE49-F238E27FC236}">
                <a16:creationId xmlns:a16="http://schemas.microsoft.com/office/drawing/2014/main" id="{D8C74996-3406-443B-E757-12BDFB254C23}"/>
              </a:ext>
            </a:extLst>
          </p:cNvPr>
          <p:cNvSpPr txBox="1"/>
          <p:nvPr/>
        </p:nvSpPr>
        <p:spPr>
          <a:xfrm>
            <a:off x="-173654" y="1164582"/>
            <a:ext cx="3645347" cy="661720"/>
          </a:xfrm>
          <a:prstGeom prst="rect">
            <a:avLst/>
          </a:prstGeom>
          <a:noFill/>
        </p:spPr>
        <p:txBody>
          <a:bodyPr wrap="square">
            <a:spAutoFit/>
          </a:bodyPr>
          <a:lstStyle/>
          <a:p>
            <a:pPr algn="ctr"/>
            <a:r>
              <a:rPr lang="en-BE" sz="1050" b="1" dirty="0"/>
              <a:t>Global signal</a:t>
            </a:r>
          </a:p>
          <a:p>
            <a:pPr algn="ctr"/>
            <a:r>
              <a:rPr lang="en-BE" sz="1050" dirty="0"/>
              <a:t>Average voxel timeseries </a:t>
            </a:r>
          </a:p>
          <a:p>
            <a:pPr algn="ctr"/>
            <a:r>
              <a:rPr lang="en-GB" sz="800" dirty="0" err="1"/>
              <a:t>Zarahn</a:t>
            </a:r>
            <a:r>
              <a:rPr lang="en-GB" sz="800" dirty="0"/>
              <a:t>, Aguirre, </a:t>
            </a:r>
            <a:r>
              <a:rPr lang="en-GB" sz="800" dirty="0" err="1"/>
              <a:t>D’Esposito</a:t>
            </a:r>
            <a:r>
              <a:rPr lang="en-GB" sz="800" dirty="0"/>
              <a:t>, </a:t>
            </a:r>
            <a:r>
              <a:rPr lang="en-BE" sz="800" dirty="0"/>
              <a:t>NeuroImage 1997</a:t>
            </a:r>
          </a:p>
          <a:p>
            <a:pPr algn="ctr"/>
            <a:r>
              <a:rPr lang="en-BE" sz="800" dirty="0"/>
              <a:t> (“Global flow’’ in PET, Friston et al., 1990)</a:t>
            </a:r>
          </a:p>
        </p:txBody>
      </p:sp>
      <p:sp>
        <p:nvSpPr>
          <p:cNvPr id="10" name="TextBox 9">
            <a:extLst>
              <a:ext uri="{FF2B5EF4-FFF2-40B4-BE49-F238E27FC236}">
                <a16:creationId xmlns:a16="http://schemas.microsoft.com/office/drawing/2014/main" id="{3ACFD42E-9F0B-1393-D7C5-70DF36AC9078}"/>
              </a:ext>
            </a:extLst>
          </p:cNvPr>
          <p:cNvSpPr txBox="1"/>
          <p:nvPr/>
        </p:nvSpPr>
        <p:spPr>
          <a:xfrm>
            <a:off x="1068723" y="4373322"/>
            <a:ext cx="1441420" cy="230832"/>
          </a:xfrm>
          <a:prstGeom prst="rect">
            <a:avLst/>
          </a:prstGeom>
          <a:noFill/>
        </p:spPr>
        <p:txBody>
          <a:bodyPr wrap="none" rtlCol="0">
            <a:spAutoFit/>
          </a:bodyPr>
          <a:lstStyle/>
          <a:p>
            <a:r>
              <a:rPr lang="en-GB" sz="900" dirty="0"/>
              <a:t>Liu et al, </a:t>
            </a:r>
            <a:r>
              <a:rPr lang="en-GB" sz="900" i="1" dirty="0" err="1"/>
              <a:t>NeuroImage</a:t>
            </a:r>
            <a:r>
              <a:rPr lang="en-GB" sz="900" dirty="0"/>
              <a:t> 2017</a:t>
            </a:r>
          </a:p>
        </p:txBody>
      </p:sp>
      <p:pic>
        <p:nvPicPr>
          <p:cNvPr id="14" name="Picture 13">
            <a:extLst>
              <a:ext uri="{FF2B5EF4-FFF2-40B4-BE49-F238E27FC236}">
                <a16:creationId xmlns:a16="http://schemas.microsoft.com/office/drawing/2014/main" id="{57B18814-855B-C70F-BD3B-E9DC8F92EBCF}"/>
              </a:ext>
            </a:extLst>
          </p:cNvPr>
          <p:cNvPicPr>
            <a:picLocks noChangeAspect="1"/>
          </p:cNvPicPr>
          <p:nvPr/>
        </p:nvPicPr>
        <p:blipFill rotWithShape="1">
          <a:blip r:embed="rId3">
            <a:extLst>
              <a:ext uri="{28A0092B-C50C-407E-A947-70E740481C1C}">
                <a14:useLocalDpi xmlns:a14="http://schemas.microsoft.com/office/drawing/2010/main" val="0"/>
              </a:ext>
            </a:extLst>
          </a:blip>
          <a:srcRect l="8621"/>
          <a:stretch/>
        </p:blipFill>
        <p:spPr>
          <a:xfrm>
            <a:off x="295713" y="1899627"/>
            <a:ext cx="2349595" cy="2458947"/>
          </a:xfrm>
          <a:prstGeom prst="rect">
            <a:avLst/>
          </a:prstGeom>
        </p:spPr>
      </p:pic>
      <p:pic>
        <p:nvPicPr>
          <p:cNvPr id="18" name="Picture 17">
            <a:extLst>
              <a:ext uri="{FF2B5EF4-FFF2-40B4-BE49-F238E27FC236}">
                <a16:creationId xmlns:a16="http://schemas.microsoft.com/office/drawing/2014/main" id="{A3C18D26-CA22-1CB5-3C65-BF002CE9565D}"/>
              </a:ext>
            </a:extLst>
          </p:cNvPr>
          <p:cNvPicPr>
            <a:picLocks noChangeAspect="1"/>
          </p:cNvPicPr>
          <p:nvPr/>
        </p:nvPicPr>
        <p:blipFill>
          <a:blip r:embed="rId4"/>
          <a:stretch>
            <a:fillRect/>
          </a:stretch>
        </p:blipFill>
        <p:spPr>
          <a:xfrm>
            <a:off x="2993364" y="2068542"/>
            <a:ext cx="3576112" cy="2325668"/>
          </a:xfrm>
          <a:prstGeom prst="rect">
            <a:avLst/>
          </a:prstGeom>
        </p:spPr>
      </p:pic>
      <p:sp>
        <p:nvSpPr>
          <p:cNvPr id="20" name="TextBox 19">
            <a:extLst>
              <a:ext uri="{FF2B5EF4-FFF2-40B4-BE49-F238E27FC236}">
                <a16:creationId xmlns:a16="http://schemas.microsoft.com/office/drawing/2014/main" id="{BB03C887-9AA3-C407-530C-0A76F7496CE9}"/>
              </a:ext>
            </a:extLst>
          </p:cNvPr>
          <p:cNvSpPr txBox="1"/>
          <p:nvPr/>
        </p:nvSpPr>
        <p:spPr>
          <a:xfrm>
            <a:off x="3815612" y="1361475"/>
            <a:ext cx="2135824" cy="430887"/>
          </a:xfrm>
          <a:prstGeom prst="rect">
            <a:avLst/>
          </a:prstGeom>
          <a:noFill/>
        </p:spPr>
        <p:txBody>
          <a:bodyPr wrap="square">
            <a:spAutoFit/>
          </a:bodyPr>
          <a:lstStyle/>
          <a:p>
            <a:pPr algn="ctr"/>
            <a:r>
              <a:rPr lang="en-US" sz="1100" dirty="0"/>
              <a:t>Higher Global Signal Amplitude around MB reports </a:t>
            </a:r>
            <a:endParaRPr lang="en-BE" sz="1100" dirty="0"/>
          </a:p>
        </p:txBody>
      </p:sp>
      <p:sp>
        <p:nvSpPr>
          <p:cNvPr id="21" name="TextBox 20">
            <a:extLst>
              <a:ext uri="{FF2B5EF4-FFF2-40B4-BE49-F238E27FC236}">
                <a16:creationId xmlns:a16="http://schemas.microsoft.com/office/drawing/2014/main" id="{6AA12B1F-90A7-D8A4-B139-470F3996EE1C}"/>
              </a:ext>
            </a:extLst>
          </p:cNvPr>
          <p:cNvSpPr txBox="1"/>
          <p:nvPr/>
        </p:nvSpPr>
        <p:spPr>
          <a:xfrm>
            <a:off x="4061763" y="4358574"/>
            <a:ext cx="2135824" cy="230832"/>
          </a:xfrm>
          <a:prstGeom prst="rect">
            <a:avLst/>
          </a:prstGeom>
          <a:noFill/>
        </p:spPr>
        <p:txBody>
          <a:bodyPr wrap="square">
            <a:spAutoFit/>
          </a:bodyPr>
          <a:lstStyle/>
          <a:p>
            <a:r>
              <a:rPr lang="en-GB" sz="900" dirty="0" err="1"/>
              <a:t>Mortaheb</a:t>
            </a:r>
            <a:r>
              <a:rPr lang="en-GB" sz="900" dirty="0"/>
              <a:t> et al, </a:t>
            </a:r>
            <a:r>
              <a:rPr lang="en-US" sz="900" i="1" dirty="0"/>
              <a:t>PNAS </a:t>
            </a:r>
            <a:r>
              <a:rPr lang="en-US" sz="900" dirty="0"/>
              <a:t>2022</a:t>
            </a:r>
            <a:endParaRPr lang="en-GB" sz="900" dirty="0"/>
          </a:p>
        </p:txBody>
      </p:sp>
      <p:sp>
        <p:nvSpPr>
          <p:cNvPr id="5" name="Rectangle 4">
            <a:extLst>
              <a:ext uri="{FF2B5EF4-FFF2-40B4-BE49-F238E27FC236}">
                <a16:creationId xmlns:a16="http://schemas.microsoft.com/office/drawing/2014/main" id="{125C8597-F2EB-6A63-C7E1-DB2399D91FED}"/>
              </a:ext>
            </a:extLst>
          </p:cNvPr>
          <p:cNvSpPr/>
          <p:nvPr/>
        </p:nvSpPr>
        <p:spPr>
          <a:xfrm>
            <a:off x="5579559" y="85751"/>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7" name="Rectangle 6">
            <a:extLst>
              <a:ext uri="{FF2B5EF4-FFF2-40B4-BE49-F238E27FC236}">
                <a16:creationId xmlns:a16="http://schemas.microsoft.com/office/drawing/2014/main" id="{CC917DDF-7888-2A48-B89F-529D0B23334B}"/>
              </a:ext>
            </a:extLst>
          </p:cNvPr>
          <p:cNvSpPr/>
          <p:nvPr/>
        </p:nvSpPr>
        <p:spPr>
          <a:xfrm>
            <a:off x="820876" y="594303"/>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8" name="Titre 2">
            <a:extLst>
              <a:ext uri="{FF2B5EF4-FFF2-40B4-BE49-F238E27FC236}">
                <a16:creationId xmlns:a16="http://schemas.microsoft.com/office/drawing/2014/main" id="{121DFE7E-CD1C-15F1-F944-56E7CA4466B5}"/>
              </a:ext>
            </a:extLst>
          </p:cNvPr>
          <p:cNvSpPr txBox="1">
            <a:spLocks/>
          </p:cNvSpPr>
          <p:nvPr/>
        </p:nvSpPr>
        <p:spPr>
          <a:xfrm>
            <a:off x="49801" y="51023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cxnSp>
        <p:nvCxnSpPr>
          <p:cNvPr id="11" name="Straight Connector 10">
            <a:extLst>
              <a:ext uri="{FF2B5EF4-FFF2-40B4-BE49-F238E27FC236}">
                <a16:creationId xmlns:a16="http://schemas.microsoft.com/office/drawing/2014/main" id="{5CCBC94B-7F0B-AD44-C208-1F0A4BDC8367}"/>
              </a:ext>
            </a:extLst>
          </p:cNvPr>
          <p:cNvCxnSpPr/>
          <p:nvPr/>
        </p:nvCxnSpPr>
        <p:spPr>
          <a:xfrm>
            <a:off x="150875" y="964234"/>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12" name="Titre 2">
            <a:extLst>
              <a:ext uri="{FF2B5EF4-FFF2-40B4-BE49-F238E27FC236}">
                <a16:creationId xmlns:a16="http://schemas.microsoft.com/office/drawing/2014/main" id="{F2086C87-5758-F03D-60BD-D766B0DAC7A3}"/>
              </a:ext>
            </a:extLst>
          </p:cNvPr>
          <p:cNvSpPr txBox="1">
            <a:spLocks/>
          </p:cNvSpPr>
          <p:nvPr/>
        </p:nvSpPr>
        <p:spPr>
          <a:xfrm>
            <a:off x="13714" y="358020"/>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200" b="1" dirty="0">
                <a:solidFill>
                  <a:schemeClr val="tx1"/>
                </a:solidFill>
              </a:rPr>
              <a:t>MB due to lower cortical arousal?</a:t>
            </a:r>
          </a:p>
        </p:txBody>
      </p:sp>
    </p:spTree>
    <p:extLst>
      <p:ext uri="{BB962C8B-B14F-4D97-AF65-F5344CB8AC3E}">
        <p14:creationId xmlns:p14="http://schemas.microsoft.com/office/powerpoint/2010/main" val="4332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708E8C7-11D7-014D-C71D-0C9AF06762B7}"/>
              </a:ext>
            </a:extLst>
          </p:cNvPr>
          <p:cNvSpPr txBox="1"/>
          <p:nvPr/>
        </p:nvSpPr>
        <p:spPr>
          <a:xfrm>
            <a:off x="18730" y="2985649"/>
            <a:ext cx="3024545" cy="276999"/>
          </a:xfrm>
          <a:prstGeom prst="rect">
            <a:avLst/>
          </a:prstGeom>
          <a:solidFill>
            <a:schemeClr val="bg1"/>
          </a:solidFill>
        </p:spPr>
        <p:txBody>
          <a:bodyPr wrap="square" rtlCol="0">
            <a:spAutoFit/>
          </a:bodyPr>
          <a:lstStyle/>
          <a:p>
            <a:r>
              <a:rPr lang="en-BE" sz="1200" dirty="0">
                <a:solidFill>
                  <a:srgbClr val="00707F"/>
                </a:solidFill>
              </a:rPr>
              <a:t>GS amplitude decreases with caffeine intake</a:t>
            </a:r>
            <a:endParaRPr lang="en-BE" sz="975" dirty="0">
              <a:solidFill>
                <a:srgbClr val="00707F"/>
              </a:solidFill>
            </a:endParaRPr>
          </a:p>
        </p:txBody>
      </p:sp>
      <p:grpSp>
        <p:nvGrpSpPr>
          <p:cNvPr id="29" name="Group 28">
            <a:extLst>
              <a:ext uri="{FF2B5EF4-FFF2-40B4-BE49-F238E27FC236}">
                <a16:creationId xmlns:a16="http://schemas.microsoft.com/office/drawing/2014/main" id="{661EC736-C4F6-795F-C50E-DF88BC80DF78}"/>
              </a:ext>
            </a:extLst>
          </p:cNvPr>
          <p:cNvGrpSpPr/>
          <p:nvPr/>
        </p:nvGrpSpPr>
        <p:grpSpPr>
          <a:xfrm>
            <a:off x="107722" y="1186488"/>
            <a:ext cx="3144059" cy="1713490"/>
            <a:chOff x="349693" y="1701811"/>
            <a:chExt cx="4192078" cy="2284653"/>
          </a:xfrm>
        </p:grpSpPr>
        <p:pic>
          <p:nvPicPr>
            <p:cNvPr id="6" name="Picture 5" descr="Chart, scatter chart&#10;&#10;Description automatically generated">
              <a:extLst>
                <a:ext uri="{FF2B5EF4-FFF2-40B4-BE49-F238E27FC236}">
                  <a16:creationId xmlns:a16="http://schemas.microsoft.com/office/drawing/2014/main" id="{894E19D0-C56A-49C7-A2B6-AFFD018FD4A6}"/>
                </a:ext>
              </a:extLst>
            </p:cNvPr>
            <p:cNvPicPr>
              <a:picLocks noChangeAspect="1"/>
            </p:cNvPicPr>
            <p:nvPr/>
          </p:nvPicPr>
          <p:blipFill rotWithShape="1">
            <a:blip r:embed="rId3">
              <a:extLst>
                <a:ext uri="{28A0092B-C50C-407E-A947-70E740481C1C}">
                  <a14:useLocalDpi xmlns:a14="http://schemas.microsoft.com/office/drawing/2010/main" val="0"/>
                </a:ext>
              </a:extLst>
            </a:blip>
            <a:srcRect r="51166" b="45432"/>
            <a:stretch/>
          </p:blipFill>
          <p:spPr>
            <a:xfrm>
              <a:off x="349693" y="1701811"/>
              <a:ext cx="2047144" cy="2284653"/>
            </a:xfrm>
            <a:prstGeom prst="rect">
              <a:avLst/>
            </a:prstGeom>
          </p:spPr>
        </p:pic>
        <p:pic>
          <p:nvPicPr>
            <p:cNvPr id="18" name="Picture 17" descr="Chart, scatter chart&#10;&#10;Description automatically generated">
              <a:extLst>
                <a:ext uri="{FF2B5EF4-FFF2-40B4-BE49-F238E27FC236}">
                  <a16:creationId xmlns:a16="http://schemas.microsoft.com/office/drawing/2014/main" id="{E4CFFA57-FC0E-0992-FBE9-248E75E56A65}"/>
                </a:ext>
              </a:extLst>
            </p:cNvPr>
            <p:cNvPicPr>
              <a:picLocks noChangeAspect="1"/>
            </p:cNvPicPr>
            <p:nvPr/>
          </p:nvPicPr>
          <p:blipFill rotWithShape="1">
            <a:blip r:embed="rId3">
              <a:extLst>
                <a:ext uri="{28A0092B-C50C-407E-A947-70E740481C1C}">
                  <a14:useLocalDpi xmlns:a14="http://schemas.microsoft.com/office/drawing/2010/main" val="0"/>
                </a:ext>
              </a:extLst>
            </a:blip>
            <a:srcRect t="53098" r="51166"/>
            <a:stretch/>
          </p:blipFill>
          <p:spPr>
            <a:xfrm>
              <a:off x="2494627" y="1938998"/>
              <a:ext cx="2047144" cy="1963700"/>
            </a:xfrm>
            <a:prstGeom prst="rect">
              <a:avLst/>
            </a:prstGeom>
          </p:spPr>
        </p:pic>
      </p:grpSp>
      <p:sp>
        <p:nvSpPr>
          <p:cNvPr id="19" name="TextBox 18">
            <a:extLst>
              <a:ext uri="{FF2B5EF4-FFF2-40B4-BE49-F238E27FC236}">
                <a16:creationId xmlns:a16="http://schemas.microsoft.com/office/drawing/2014/main" id="{DD2335A3-D753-A528-8139-A38662C11A98}"/>
              </a:ext>
            </a:extLst>
          </p:cNvPr>
          <p:cNvSpPr txBox="1"/>
          <p:nvPr/>
        </p:nvSpPr>
        <p:spPr>
          <a:xfrm>
            <a:off x="294372" y="973859"/>
            <a:ext cx="2770760" cy="421334"/>
          </a:xfrm>
          <a:prstGeom prst="rect">
            <a:avLst/>
          </a:prstGeom>
          <a:solidFill>
            <a:schemeClr val="bg1"/>
          </a:solidFill>
        </p:spPr>
        <p:txBody>
          <a:bodyPr wrap="none" rtlCol="0">
            <a:spAutoFit/>
          </a:bodyPr>
          <a:lstStyle/>
          <a:p>
            <a:pPr algn="ctr"/>
            <a:r>
              <a:rPr lang="en-US" sz="1350" dirty="0">
                <a:solidFill>
                  <a:srgbClr val="00707F"/>
                </a:solidFill>
                <a:latin typeface="Calibri" panose="020F0502020204030204" pitchFamily="34" charset="0"/>
                <a:cs typeface="Calibri" panose="020F0502020204030204" pitchFamily="34" charset="0"/>
              </a:rPr>
              <a:t>GS amplitude is linked to low arousal</a:t>
            </a:r>
          </a:p>
          <a:p>
            <a:pPr algn="ctr"/>
            <a:endParaRPr lang="fr-BE" sz="788" dirty="0">
              <a:solidFill>
                <a:srgbClr val="00707F"/>
              </a:solidFill>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F080AA6B-98C4-BC44-BE62-CE48CB9B9E9E}"/>
              </a:ext>
            </a:extLst>
          </p:cNvPr>
          <p:cNvGrpSpPr/>
          <p:nvPr/>
        </p:nvGrpSpPr>
        <p:grpSpPr>
          <a:xfrm>
            <a:off x="141393" y="3288540"/>
            <a:ext cx="3390034" cy="1628350"/>
            <a:chOff x="4523319" y="1911106"/>
            <a:chExt cx="4520045" cy="2171133"/>
          </a:xfrm>
        </p:grpSpPr>
        <p:pic>
          <p:nvPicPr>
            <p:cNvPr id="21" name="Picture 20">
              <a:extLst>
                <a:ext uri="{FF2B5EF4-FFF2-40B4-BE49-F238E27FC236}">
                  <a16:creationId xmlns:a16="http://schemas.microsoft.com/office/drawing/2014/main" id="{811489A0-617A-B5F8-A0B7-3367BE6E6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319" y="1911106"/>
              <a:ext cx="4520045" cy="2144646"/>
            </a:xfrm>
            <a:prstGeom prst="rect">
              <a:avLst/>
            </a:prstGeom>
          </p:spPr>
        </p:pic>
        <p:sp>
          <p:nvSpPr>
            <p:cNvPr id="22" name="Rectangle 21">
              <a:extLst>
                <a:ext uri="{FF2B5EF4-FFF2-40B4-BE49-F238E27FC236}">
                  <a16:creationId xmlns:a16="http://schemas.microsoft.com/office/drawing/2014/main" id="{4C9F372E-5BB0-D79F-7BFC-0D7663C230F7}"/>
                </a:ext>
              </a:extLst>
            </p:cNvPr>
            <p:cNvSpPr/>
            <p:nvPr/>
          </p:nvSpPr>
          <p:spPr>
            <a:xfrm>
              <a:off x="4724450" y="1937593"/>
              <a:ext cx="343267" cy="27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solidFill>
                  <a:srgbClr val="801880"/>
                </a:solidFill>
              </a:endParaRPr>
            </a:p>
          </p:txBody>
        </p:sp>
        <p:sp>
          <p:nvSpPr>
            <p:cNvPr id="24" name="Rectangle 23">
              <a:extLst>
                <a:ext uri="{FF2B5EF4-FFF2-40B4-BE49-F238E27FC236}">
                  <a16:creationId xmlns:a16="http://schemas.microsoft.com/office/drawing/2014/main" id="{F61A7657-B2A9-FF4E-520B-E6D589A33708}"/>
                </a:ext>
              </a:extLst>
            </p:cNvPr>
            <p:cNvSpPr/>
            <p:nvPr/>
          </p:nvSpPr>
          <p:spPr>
            <a:xfrm>
              <a:off x="4587053" y="3811159"/>
              <a:ext cx="343267" cy="27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solidFill>
                  <a:srgbClr val="801880"/>
                </a:solidFill>
              </a:endParaRPr>
            </a:p>
          </p:txBody>
        </p:sp>
      </p:grpSp>
      <p:sp>
        <p:nvSpPr>
          <p:cNvPr id="7" name="TextBox 6">
            <a:extLst>
              <a:ext uri="{FF2B5EF4-FFF2-40B4-BE49-F238E27FC236}">
                <a16:creationId xmlns:a16="http://schemas.microsoft.com/office/drawing/2014/main" id="{33F2EF89-8F88-4151-B733-D678A51B7F07}"/>
              </a:ext>
            </a:extLst>
          </p:cNvPr>
          <p:cNvSpPr txBox="1"/>
          <p:nvPr/>
        </p:nvSpPr>
        <p:spPr>
          <a:xfrm>
            <a:off x="-7363" y="4868676"/>
            <a:ext cx="1765527" cy="2786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900" dirty="0"/>
              <a:t>Wong et al, </a:t>
            </a:r>
            <a:r>
              <a:rPr lang="en-US" sz="900" i="1" dirty="0"/>
              <a:t>Neuroimage</a:t>
            </a:r>
            <a:r>
              <a:rPr lang="en-US" sz="900" dirty="0"/>
              <a:t> 2013</a:t>
            </a:r>
          </a:p>
        </p:txBody>
      </p:sp>
      <p:grpSp>
        <p:nvGrpSpPr>
          <p:cNvPr id="48" name="Group 47">
            <a:extLst>
              <a:ext uri="{FF2B5EF4-FFF2-40B4-BE49-F238E27FC236}">
                <a16:creationId xmlns:a16="http://schemas.microsoft.com/office/drawing/2014/main" id="{280C5339-201A-0FDE-CAA8-4E57F4DA401E}"/>
              </a:ext>
            </a:extLst>
          </p:cNvPr>
          <p:cNvGrpSpPr/>
          <p:nvPr/>
        </p:nvGrpSpPr>
        <p:grpSpPr>
          <a:xfrm>
            <a:off x="3667720" y="911427"/>
            <a:ext cx="2999604" cy="4221792"/>
            <a:chOff x="4890292" y="1335063"/>
            <a:chExt cx="3999472" cy="5629055"/>
          </a:xfrm>
        </p:grpSpPr>
        <p:sp>
          <p:nvSpPr>
            <p:cNvPr id="25" name="TextBox 24">
              <a:extLst>
                <a:ext uri="{FF2B5EF4-FFF2-40B4-BE49-F238E27FC236}">
                  <a16:creationId xmlns:a16="http://schemas.microsoft.com/office/drawing/2014/main" id="{48AD5E03-381A-A513-AF83-E45B183217CF}"/>
                </a:ext>
              </a:extLst>
            </p:cNvPr>
            <p:cNvSpPr txBox="1"/>
            <p:nvPr/>
          </p:nvSpPr>
          <p:spPr>
            <a:xfrm>
              <a:off x="5713012" y="6592649"/>
              <a:ext cx="2354036" cy="37146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900" dirty="0"/>
                <a:t>Liu et al, </a:t>
              </a:r>
              <a:r>
                <a:rPr lang="en-US" sz="900" i="1" dirty="0"/>
                <a:t>Nat </a:t>
              </a:r>
              <a:r>
                <a:rPr lang="en-US" sz="900" i="1" dirty="0" err="1"/>
                <a:t>Commun</a:t>
              </a:r>
              <a:r>
                <a:rPr lang="en-US" sz="900" dirty="0"/>
                <a:t> 2018</a:t>
              </a:r>
            </a:p>
          </p:txBody>
        </p:sp>
        <p:grpSp>
          <p:nvGrpSpPr>
            <p:cNvPr id="45" name="Group 44">
              <a:extLst>
                <a:ext uri="{FF2B5EF4-FFF2-40B4-BE49-F238E27FC236}">
                  <a16:creationId xmlns:a16="http://schemas.microsoft.com/office/drawing/2014/main" id="{02365790-D8B8-9EF9-F200-6E45379F339A}"/>
                </a:ext>
              </a:extLst>
            </p:cNvPr>
            <p:cNvGrpSpPr/>
            <p:nvPr/>
          </p:nvGrpSpPr>
          <p:grpSpPr>
            <a:xfrm>
              <a:off x="4960621" y="2057400"/>
              <a:ext cx="3895559" cy="4459865"/>
              <a:chOff x="4960621" y="2057400"/>
              <a:chExt cx="3895559" cy="4459865"/>
            </a:xfrm>
          </p:grpSpPr>
          <p:sp>
            <p:nvSpPr>
              <p:cNvPr id="38" name="Rectangle 37">
                <a:extLst>
                  <a:ext uri="{FF2B5EF4-FFF2-40B4-BE49-F238E27FC236}">
                    <a16:creationId xmlns:a16="http://schemas.microsoft.com/office/drawing/2014/main" id="{65FE5FA1-D018-5C6D-FFB2-AFB2A06D5125}"/>
                  </a:ext>
                </a:extLst>
              </p:cNvPr>
              <p:cNvSpPr/>
              <p:nvPr/>
            </p:nvSpPr>
            <p:spPr>
              <a:xfrm>
                <a:off x="4960621" y="2057400"/>
                <a:ext cx="3895559" cy="44598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solidFill>
                    <a:srgbClr val="801880"/>
                  </a:solidFill>
                </a:endParaRPr>
              </a:p>
            </p:txBody>
          </p:sp>
          <p:pic>
            <p:nvPicPr>
              <p:cNvPr id="39" name="Picture 38">
                <a:extLst>
                  <a:ext uri="{FF2B5EF4-FFF2-40B4-BE49-F238E27FC236}">
                    <a16:creationId xmlns:a16="http://schemas.microsoft.com/office/drawing/2014/main" id="{BC4F9055-A3A9-9F50-3709-EA5844BDC0CC}"/>
                  </a:ext>
                </a:extLst>
              </p:cNvPr>
              <p:cNvPicPr>
                <a:picLocks noChangeAspect="1"/>
              </p:cNvPicPr>
              <p:nvPr/>
            </p:nvPicPr>
            <p:blipFill rotWithShape="1">
              <a:blip r:embed="rId5">
                <a:extLst>
                  <a:ext uri="{28A0092B-C50C-407E-A947-70E740481C1C}">
                    <a14:useLocalDpi xmlns:a14="http://schemas.microsoft.com/office/drawing/2010/main" val="0"/>
                  </a:ext>
                </a:extLst>
              </a:blip>
              <a:srcRect l="5479" t="33987" r="62837" b="19814"/>
              <a:stretch/>
            </p:blipFill>
            <p:spPr>
              <a:xfrm>
                <a:off x="5292250" y="2297582"/>
                <a:ext cx="1570236" cy="1684099"/>
              </a:xfrm>
              <a:prstGeom prst="rect">
                <a:avLst/>
              </a:prstGeom>
            </p:spPr>
          </p:pic>
          <p:pic>
            <p:nvPicPr>
              <p:cNvPr id="40" name="Picture 39">
                <a:extLst>
                  <a:ext uri="{FF2B5EF4-FFF2-40B4-BE49-F238E27FC236}">
                    <a16:creationId xmlns:a16="http://schemas.microsoft.com/office/drawing/2014/main" id="{5FB722EE-8176-F66D-417B-D1130865C039}"/>
                  </a:ext>
                </a:extLst>
              </p:cNvPr>
              <p:cNvPicPr>
                <a:picLocks noChangeAspect="1"/>
              </p:cNvPicPr>
              <p:nvPr/>
            </p:nvPicPr>
            <p:blipFill rotWithShape="1">
              <a:blip r:embed="rId5">
                <a:extLst>
                  <a:ext uri="{28A0092B-C50C-407E-A947-70E740481C1C}">
                    <a14:useLocalDpi xmlns:a14="http://schemas.microsoft.com/office/drawing/2010/main" val="0"/>
                  </a:ext>
                </a:extLst>
              </a:blip>
              <a:srcRect l="33095" t="3385" r="35024" b="52593"/>
              <a:stretch/>
            </p:blipFill>
            <p:spPr>
              <a:xfrm>
                <a:off x="6909710" y="2362425"/>
                <a:ext cx="1797317" cy="1825431"/>
              </a:xfrm>
              <a:prstGeom prst="rect">
                <a:avLst/>
              </a:prstGeom>
            </p:spPr>
          </p:pic>
          <p:sp>
            <p:nvSpPr>
              <p:cNvPr id="41" name="Oval 40">
                <a:extLst>
                  <a:ext uri="{FF2B5EF4-FFF2-40B4-BE49-F238E27FC236}">
                    <a16:creationId xmlns:a16="http://schemas.microsoft.com/office/drawing/2014/main" id="{A7D10422-0240-CF44-45D8-91311E9C82D8}"/>
                  </a:ext>
                </a:extLst>
              </p:cNvPr>
              <p:cNvSpPr/>
              <p:nvPr/>
            </p:nvSpPr>
            <p:spPr>
              <a:xfrm>
                <a:off x="6482799" y="2362425"/>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solidFill>
                    <a:srgbClr val="801880"/>
                  </a:solidFill>
                </a:endParaRPr>
              </a:p>
            </p:txBody>
          </p:sp>
          <p:sp>
            <p:nvSpPr>
              <p:cNvPr id="42" name="Oval 41">
                <a:extLst>
                  <a:ext uri="{FF2B5EF4-FFF2-40B4-BE49-F238E27FC236}">
                    <a16:creationId xmlns:a16="http://schemas.microsoft.com/office/drawing/2014/main" id="{1092D975-C6F2-1718-3659-A701A3D0AF77}"/>
                  </a:ext>
                </a:extLst>
              </p:cNvPr>
              <p:cNvSpPr/>
              <p:nvPr/>
            </p:nvSpPr>
            <p:spPr>
              <a:xfrm>
                <a:off x="6705600" y="3727172"/>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solidFill>
                    <a:srgbClr val="801880"/>
                  </a:solidFill>
                </a:endParaRPr>
              </a:p>
            </p:txBody>
          </p:sp>
          <p:pic>
            <p:nvPicPr>
              <p:cNvPr id="43" name="Picture 42">
                <a:extLst>
                  <a:ext uri="{FF2B5EF4-FFF2-40B4-BE49-F238E27FC236}">
                    <a16:creationId xmlns:a16="http://schemas.microsoft.com/office/drawing/2014/main" id="{EA2CBB8D-DF6A-8E14-4A33-6EE116091259}"/>
                  </a:ext>
                </a:extLst>
              </p:cNvPr>
              <p:cNvPicPr>
                <a:picLocks noChangeAspect="1"/>
              </p:cNvPicPr>
              <p:nvPr/>
            </p:nvPicPr>
            <p:blipFill rotWithShape="1">
              <a:blip r:embed="rId5">
                <a:extLst>
                  <a:ext uri="{28A0092B-C50C-407E-A947-70E740481C1C}">
                    <a14:useLocalDpi xmlns:a14="http://schemas.microsoft.com/office/drawing/2010/main" val="0"/>
                  </a:ext>
                </a:extLst>
              </a:blip>
              <a:srcRect l="31783" t="58310" r="4262" b="2838"/>
              <a:stretch/>
            </p:blipFill>
            <p:spPr>
              <a:xfrm>
                <a:off x="5087282" y="4580734"/>
                <a:ext cx="3768898" cy="1684099"/>
              </a:xfrm>
              <a:prstGeom prst="rect">
                <a:avLst/>
              </a:prstGeom>
            </p:spPr>
          </p:pic>
          <p:pic>
            <p:nvPicPr>
              <p:cNvPr id="37" name="Picture 36">
                <a:extLst>
                  <a:ext uri="{FF2B5EF4-FFF2-40B4-BE49-F238E27FC236}">
                    <a16:creationId xmlns:a16="http://schemas.microsoft.com/office/drawing/2014/main" id="{CA22068E-4504-6B72-1614-2A719BF008C9}"/>
                  </a:ext>
                </a:extLst>
              </p:cNvPr>
              <p:cNvPicPr>
                <a:picLocks noChangeAspect="1"/>
              </p:cNvPicPr>
              <p:nvPr/>
            </p:nvPicPr>
            <p:blipFill rotWithShape="1">
              <a:blip r:embed="rId5">
                <a:extLst>
                  <a:ext uri="{28A0092B-C50C-407E-A947-70E740481C1C}">
                    <a14:useLocalDpi xmlns:a14="http://schemas.microsoft.com/office/drawing/2010/main" val="0"/>
                  </a:ext>
                </a:extLst>
              </a:blip>
              <a:srcRect l="40460" t="46644" r="36798" b="41942"/>
              <a:stretch/>
            </p:blipFill>
            <p:spPr>
              <a:xfrm>
                <a:off x="6279407" y="4093320"/>
                <a:ext cx="1411853" cy="521159"/>
              </a:xfrm>
              <a:prstGeom prst="rect">
                <a:avLst/>
              </a:prstGeom>
            </p:spPr>
          </p:pic>
          <p:sp>
            <p:nvSpPr>
              <p:cNvPr id="44" name="Oval 43">
                <a:extLst>
                  <a:ext uri="{FF2B5EF4-FFF2-40B4-BE49-F238E27FC236}">
                    <a16:creationId xmlns:a16="http://schemas.microsoft.com/office/drawing/2014/main" id="{D6A92C7B-7805-E864-BAB6-57D4CF5B7B01}"/>
                  </a:ext>
                </a:extLst>
              </p:cNvPr>
              <p:cNvSpPr/>
              <p:nvPr/>
            </p:nvSpPr>
            <p:spPr>
              <a:xfrm>
                <a:off x="4977089" y="4272192"/>
                <a:ext cx="428617" cy="7314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solidFill>
                    <a:srgbClr val="801880"/>
                  </a:solidFill>
                </a:endParaRPr>
              </a:p>
            </p:txBody>
          </p:sp>
        </p:grpSp>
        <p:sp>
          <p:nvSpPr>
            <p:cNvPr id="46" name="TextBox 45">
              <a:extLst>
                <a:ext uri="{FF2B5EF4-FFF2-40B4-BE49-F238E27FC236}">
                  <a16:creationId xmlns:a16="http://schemas.microsoft.com/office/drawing/2014/main" id="{C57EDC5C-FBAF-D0F3-6793-FDE6210D2931}"/>
                </a:ext>
              </a:extLst>
            </p:cNvPr>
            <p:cNvSpPr txBox="1"/>
            <p:nvPr/>
          </p:nvSpPr>
          <p:spPr>
            <a:xfrm>
              <a:off x="4890292" y="1335063"/>
              <a:ext cx="3999472" cy="838777"/>
            </a:xfrm>
            <a:prstGeom prst="rect">
              <a:avLst/>
            </a:prstGeom>
            <a:noFill/>
          </p:spPr>
          <p:txBody>
            <a:bodyPr wrap="none" rtlCol="0">
              <a:spAutoFit/>
            </a:bodyPr>
            <a:lstStyle/>
            <a:p>
              <a:pPr algn="ctr"/>
              <a:r>
                <a:rPr lang="en-US" sz="1350" dirty="0">
                  <a:solidFill>
                    <a:srgbClr val="00707F"/>
                  </a:solidFill>
                  <a:latin typeface="Calibri" panose="020F0502020204030204" pitchFamily="34" charset="0"/>
                  <a:cs typeface="Calibri" panose="020F0502020204030204" pitchFamily="34" charset="0"/>
                </a:rPr>
                <a:t>GS amplitude linked to signal decreases </a:t>
              </a:r>
              <a:br>
                <a:rPr lang="en-US" sz="1350" dirty="0">
                  <a:solidFill>
                    <a:srgbClr val="00707F"/>
                  </a:solidFill>
                  <a:latin typeface="Calibri" panose="020F0502020204030204" pitchFamily="34" charset="0"/>
                  <a:cs typeface="Calibri" panose="020F0502020204030204" pitchFamily="34" charset="0"/>
                </a:rPr>
              </a:br>
              <a:r>
                <a:rPr lang="en-US" sz="1350" dirty="0">
                  <a:solidFill>
                    <a:srgbClr val="00707F"/>
                  </a:solidFill>
                  <a:latin typeface="Calibri" panose="020F0502020204030204" pitchFamily="34" charset="0"/>
                  <a:cs typeface="Calibri" panose="020F0502020204030204" pitchFamily="34" charset="0"/>
                </a:rPr>
                <a:t>in subcortical structures of arousal</a:t>
              </a:r>
            </a:p>
            <a:p>
              <a:pPr algn="ctr"/>
              <a:endParaRPr lang="fr-BE" sz="788" dirty="0">
                <a:solidFill>
                  <a:srgbClr val="00707F"/>
                </a:solidFill>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5A402595-05D0-CFC5-FE89-161610115DD7}"/>
                </a:ext>
              </a:extLst>
            </p:cNvPr>
            <p:cNvSpPr/>
            <p:nvPr/>
          </p:nvSpPr>
          <p:spPr>
            <a:xfrm>
              <a:off x="7126357" y="4726118"/>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solidFill>
                  <a:srgbClr val="801880"/>
                </a:solidFill>
              </a:endParaRPr>
            </a:p>
          </p:txBody>
        </p:sp>
      </p:grpSp>
      <p:sp>
        <p:nvSpPr>
          <p:cNvPr id="4" name="Rectangle 3">
            <a:extLst>
              <a:ext uri="{FF2B5EF4-FFF2-40B4-BE49-F238E27FC236}">
                <a16:creationId xmlns:a16="http://schemas.microsoft.com/office/drawing/2014/main" id="{E2025275-10B1-9AF3-2F9A-97F5393944AD}"/>
              </a:ext>
            </a:extLst>
          </p:cNvPr>
          <p:cNvSpPr/>
          <p:nvPr/>
        </p:nvSpPr>
        <p:spPr>
          <a:xfrm>
            <a:off x="5579559" y="85751"/>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5" name="Rectangle 4">
            <a:extLst>
              <a:ext uri="{FF2B5EF4-FFF2-40B4-BE49-F238E27FC236}">
                <a16:creationId xmlns:a16="http://schemas.microsoft.com/office/drawing/2014/main" id="{9B26E365-B51A-88A6-B4E4-E3D6DA25E35B}"/>
              </a:ext>
            </a:extLst>
          </p:cNvPr>
          <p:cNvSpPr/>
          <p:nvPr/>
        </p:nvSpPr>
        <p:spPr>
          <a:xfrm>
            <a:off x="870966" y="496634"/>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9" name="Titre 2">
            <a:extLst>
              <a:ext uri="{FF2B5EF4-FFF2-40B4-BE49-F238E27FC236}">
                <a16:creationId xmlns:a16="http://schemas.microsoft.com/office/drawing/2014/main" id="{5B719A65-42BF-6B6B-BA4D-48830AB52C60}"/>
              </a:ext>
            </a:extLst>
          </p:cNvPr>
          <p:cNvSpPr txBox="1">
            <a:spLocks/>
          </p:cNvSpPr>
          <p:nvPr/>
        </p:nvSpPr>
        <p:spPr>
          <a:xfrm>
            <a:off x="49801" y="424891"/>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cxnSp>
        <p:nvCxnSpPr>
          <p:cNvPr id="10" name="Straight Connector 9">
            <a:extLst>
              <a:ext uri="{FF2B5EF4-FFF2-40B4-BE49-F238E27FC236}">
                <a16:creationId xmlns:a16="http://schemas.microsoft.com/office/drawing/2014/main" id="{98D36DF0-D5B0-15A0-2963-F88A5023318B}"/>
              </a:ext>
            </a:extLst>
          </p:cNvPr>
          <p:cNvCxnSpPr/>
          <p:nvPr/>
        </p:nvCxnSpPr>
        <p:spPr>
          <a:xfrm>
            <a:off x="150875" y="854506"/>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11" name="Titre 2">
            <a:extLst>
              <a:ext uri="{FF2B5EF4-FFF2-40B4-BE49-F238E27FC236}">
                <a16:creationId xmlns:a16="http://schemas.microsoft.com/office/drawing/2014/main" id="{05B46661-F1A4-F78C-18FC-1EFFEAEDD387}"/>
              </a:ext>
            </a:extLst>
          </p:cNvPr>
          <p:cNvSpPr txBox="1">
            <a:spLocks/>
          </p:cNvSpPr>
          <p:nvPr/>
        </p:nvSpPr>
        <p:spPr>
          <a:xfrm>
            <a:off x="-36087" y="307946"/>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b="1" dirty="0">
                <a:solidFill>
                  <a:schemeClr val="tx1"/>
                </a:solidFill>
              </a:rPr>
              <a:t>Global Signal amplitude reflects levels of arousal</a:t>
            </a:r>
          </a:p>
        </p:txBody>
      </p:sp>
      <p:sp>
        <p:nvSpPr>
          <p:cNvPr id="12" name="Rectangle 11">
            <a:extLst>
              <a:ext uri="{FF2B5EF4-FFF2-40B4-BE49-F238E27FC236}">
                <a16:creationId xmlns:a16="http://schemas.microsoft.com/office/drawing/2014/main" id="{42F2B79B-32E1-DA7C-449D-7F11D919A773}"/>
              </a:ext>
            </a:extLst>
          </p:cNvPr>
          <p:cNvSpPr/>
          <p:nvPr/>
        </p:nvSpPr>
        <p:spPr>
          <a:xfrm>
            <a:off x="5579559" y="85751"/>
            <a:ext cx="1278442" cy="327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Tree>
    <p:extLst>
      <p:ext uri="{BB962C8B-B14F-4D97-AF65-F5344CB8AC3E}">
        <p14:creationId xmlns:p14="http://schemas.microsoft.com/office/powerpoint/2010/main" val="166165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8C03B-8D3F-6C4D-8D28-D5D4EE3018A4}"/>
              </a:ext>
            </a:extLst>
          </p:cNvPr>
          <p:cNvSpPr txBox="1"/>
          <p:nvPr/>
        </p:nvSpPr>
        <p:spPr>
          <a:xfrm>
            <a:off x="1913641" y="4957993"/>
            <a:ext cx="0" cy="0"/>
          </a:xfrm>
          <a:prstGeom prst="rect">
            <a:avLst/>
          </a:prstGeom>
        </p:spPr>
        <p:txBody>
          <a:bodyPr vert="horz" wrap="none" lIns="91440" tIns="45720" rIns="91440" bIns="45720" rtlCol="0" anchor="ctr">
            <a:normAutofit fontScale="25000" lnSpcReduction="20000"/>
          </a:bodyPr>
          <a:lstStyle/>
          <a:p>
            <a:endParaRPr lang="en-US" dirty="0"/>
          </a:p>
        </p:txBody>
      </p:sp>
      <p:cxnSp>
        <p:nvCxnSpPr>
          <p:cNvPr id="123" name="Straight Connector 122">
            <a:extLst>
              <a:ext uri="{FF2B5EF4-FFF2-40B4-BE49-F238E27FC236}">
                <a16:creationId xmlns:a16="http://schemas.microsoft.com/office/drawing/2014/main" id="{745890CA-6EEB-944B-9BDF-0507E735FBD1}"/>
              </a:ext>
            </a:extLst>
          </p:cNvPr>
          <p:cNvCxnSpPr/>
          <p:nvPr/>
        </p:nvCxnSpPr>
        <p:spPr>
          <a:xfrm>
            <a:off x="219699" y="1139609"/>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4AFBF812-C036-1B4E-9F91-0FB02042A88D}"/>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118" name="Titre 2">
            <a:extLst>
              <a:ext uri="{FF2B5EF4-FFF2-40B4-BE49-F238E27FC236}">
                <a16:creationId xmlns:a16="http://schemas.microsoft.com/office/drawing/2014/main" id="{679B77E4-D5D8-C74C-9D61-77835056B869}"/>
              </a:ext>
            </a:extLst>
          </p:cNvPr>
          <p:cNvSpPr>
            <a:spLocks noGrp="1"/>
          </p:cNvSpPr>
          <p:nvPr>
            <p:ph type="title"/>
          </p:nvPr>
        </p:nvSpPr>
        <p:spPr>
          <a:xfrm>
            <a:off x="79025" y="143445"/>
            <a:ext cx="6441949" cy="1096118"/>
          </a:xfrm>
        </p:spPr>
        <p:txBody>
          <a:bodyPr>
            <a:noAutofit/>
          </a:bodyPr>
          <a:lstStyle/>
          <a:p>
            <a:pPr algn="ctr"/>
            <a:r>
              <a:rPr lang="fr-FR" sz="3600" b="1" dirty="0" err="1">
                <a:solidFill>
                  <a:schemeClr val="tx1"/>
                </a:solidFill>
                <a:cs typeface="Calibri" panose="020F0502020204030204" pitchFamily="34" charset="0"/>
              </a:rPr>
              <a:t>Consciousness</a:t>
            </a:r>
            <a:endParaRPr lang="fr-FR" sz="2700" dirty="0">
              <a:solidFill>
                <a:schemeClr val="tx1"/>
              </a:solidFill>
              <a:cs typeface="Calibri" panose="020F0502020204030204" pitchFamily="34" charset="0"/>
            </a:endParaRPr>
          </a:p>
        </p:txBody>
      </p:sp>
      <p:sp>
        <p:nvSpPr>
          <p:cNvPr id="5" name="TextBox 4">
            <a:extLst>
              <a:ext uri="{FF2B5EF4-FFF2-40B4-BE49-F238E27FC236}">
                <a16:creationId xmlns:a16="http://schemas.microsoft.com/office/drawing/2014/main" id="{E53672FB-55A8-9B7A-E1FB-1A5B8F89AB30}"/>
              </a:ext>
            </a:extLst>
          </p:cNvPr>
          <p:cNvSpPr txBox="1"/>
          <p:nvPr/>
        </p:nvSpPr>
        <p:spPr>
          <a:xfrm>
            <a:off x="1122959" y="3174892"/>
            <a:ext cx="914400" cy="914400"/>
          </a:xfrm>
          <a:prstGeom prst="rect">
            <a:avLst/>
          </a:prstGeom>
        </p:spPr>
        <p:txBody>
          <a:bodyPr vert="horz" wrap="none" lIns="91440" tIns="45720" rIns="91440" bIns="45720" rtlCol="0" anchor="ctr">
            <a:normAutofit/>
          </a:bodyPr>
          <a:lstStyle/>
          <a:p>
            <a:r>
              <a:rPr lang="en-BE" sz="3200" dirty="0">
                <a:solidFill>
                  <a:srgbClr val="00B0F0"/>
                </a:solidFill>
                <a:latin typeface="Matura MT Script Capitals" panose="03020802060602070202" pitchFamily="66" charset="77"/>
              </a:rPr>
              <a:t>mind</a:t>
            </a:r>
            <a:endParaRPr lang="en-BE" sz="2800" dirty="0">
              <a:solidFill>
                <a:srgbClr val="00B0F0"/>
              </a:solidFill>
              <a:latin typeface="Matura MT Script Capitals" panose="03020802060602070202" pitchFamily="66" charset="77"/>
            </a:endParaRPr>
          </a:p>
        </p:txBody>
      </p:sp>
      <p:sp>
        <p:nvSpPr>
          <p:cNvPr id="6" name="TextBox 5">
            <a:extLst>
              <a:ext uri="{FF2B5EF4-FFF2-40B4-BE49-F238E27FC236}">
                <a16:creationId xmlns:a16="http://schemas.microsoft.com/office/drawing/2014/main" id="{93B85EBE-5928-D45D-DDF2-7288B1C7F035}"/>
              </a:ext>
            </a:extLst>
          </p:cNvPr>
          <p:cNvSpPr txBox="1"/>
          <p:nvPr/>
        </p:nvSpPr>
        <p:spPr>
          <a:xfrm>
            <a:off x="120219" y="2622749"/>
            <a:ext cx="914400" cy="914400"/>
          </a:xfrm>
          <a:prstGeom prst="rect">
            <a:avLst/>
          </a:prstGeom>
        </p:spPr>
        <p:txBody>
          <a:bodyPr vert="horz" wrap="none" lIns="91440" tIns="45720" rIns="91440" bIns="45720" rtlCol="0" anchor="ctr">
            <a:normAutofit/>
          </a:bodyPr>
          <a:lstStyle/>
          <a:p>
            <a:r>
              <a:rPr lang="en-BE" dirty="0">
                <a:solidFill>
                  <a:srgbClr val="92D050"/>
                </a:solidFill>
                <a:latin typeface="Big Caslon Medium" panose="02000603090000020003" pitchFamily="2" charset="-79"/>
                <a:cs typeface="Big Caslon Medium" panose="02000603090000020003" pitchFamily="2" charset="-79"/>
              </a:rPr>
              <a:t>thought</a:t>
            </a:r>
          </a:p>
        </p:txBody>
      </p:sp>
      <p:sp>
        <p:nvSpPr>
          <p:cNvPr id="7" name="TextBox 6">
            <a:extLst>
              <a:ext uri="{FF2B5EF4-FFF2-40B4-BE49-F238E27FC236}">
                <a16:creationId xmlns:a16="http://schemas.microsoft.com/office/drawing/2014/main" id="{D8F356BD-85E6-0C39-122D-4FE51FE74C9A}"/>
              </a:ext>
            </a:extLst>
          </p:cNvPr>
          <p:cNvSpPr txBox="1"/>
          <p:nvPr/>
        </p:nvSpPr>
        <p:spPr>
          <a:xfrm>
            <a:off x="1606000" y="2695684"/>
            <a:ext cx="1592815" cy="805727"/>
          </a:xfrm>
          <a:prstGeom prst="rect">
            <a:avLst/>
          </a:prstGeom>
        </p:spPr>
        <p:txBody>
          <a:bodyPr vert="horz" wrap="none" lIns="91440" tIns="45720" rIns="91440" bIns="45720" rtlCol="0" anchor="ctr">
            <a:normAutofit/>
          </a:bodyPr>
          <a:lstStyle/>
          <a:p>
            <a:r>
              <a:rPr lang="en-BE" dirty="0">
                <a:solidFill>
                  <a:srgbClr val="0432FF"/>
                </a:solidFill>
                <a:latin typeface="Apple Chancery" panose="03020702040506060504" pitchFamily="66" charset="-79"/>
                <a:cs typeface="Apple Chancery" panose="03020702040506060504" pitchFamily="66" charset="-79"/>
              </a:rPr>
              <a:t>imagination</a:t>
            </a:r>
          </a:p>
        </p:txBody>
      </p:sp>
      <p:sp>
        <p:nvSpPr>
          <p:cNvPr id="8" name="TextBox 7">
            <a:extLst>
              <a:ext uri="{FF2B5EF4-FFF2-40B4-BE49-F238E27FC236}">
                <a16:creationId xmlns:a16="http://schemas.microsoft.com/office/drawing/2014/main" id="{CAB24815-8CD4-B505-9130-BC823CAA9494}"/>
              </a:ext>
            </a:extLst>
          </p:cNvPr>
          <p:cNvSpPr txBox="1"/>
          <p:nvPr/>
        </p:nvSpPr>
        <p:spPr>
          <a:xfrm>
            <a:off x="1066282" y="2113311"/>
            <a:ext cx="914400" cy="914400"/>
          </a:xfrm>
          <a:prstGeom prst="rect">
            <a:avLst/>
          </a:prstGeom>
        </p:spPr>
        <p:txBody>
          <a:bodyPr vert="horz" wrap="none" lIns="91440" tIns="45720" rIns="91440" bIns="45720" rtlCol="0" anchor="ctr">
            <a:normAutofit/>
          </a:bodyPr>
          <a:lstStyle/>
          <a:p>
            <a:r>
              <a:rPr lang="en-BE" sz="2400" dirty="0">
                <a:solidFill>
                  <a:srgbClr val="FF0000"/>
                </a:solidFill>
                <a:latin typeface="American Typewriter" panose="02090604020004020304" pitchFamily="18" charset="77"/>
              </a:rPr>
              <a:t>cognition</a:t>
            </a:r>
          </a:p>
        </p:txBody>
      </p:sp>
      <p:sp>
        <p:nvSpPr>
          <p:cNvPr id="9" name="TextBox 8">
            <a:extLst>
              <a:ext uri="{FF2B5EF4-FFF2-40B4-BE49-F238E27FC236}">
                <a16:creationId xmlns:a16="http://schemas.microsoft.com/office/drawing/2014/main" id="{0703E7E0-53AA-E290-B98F-F63BEB6AB416}"/>
              </a:ext>
            </a:extLst>
          </p:cNvPr>
          <p:cNvSpPr txBox="1"/>
          <p:nvPr/>
        </p:nvSpPr>
        <p:spPr>
          <a:xfrm>
            <a:off x="321959" y="1433756"/>
            <a:ext cx="1425321" cy="449360"/>
          </a:xfrm>
          <a:prstGeom prst="rect">
            <a:avLst/>
          </a:prstGeom>
        </p:spPr>
        <p:txBody>
          <a:bodyPr vert="horz" wrap="none" lIns="91440" tIns="45720" rIns="91440" bIns="45720" rtlCol="0" anchor="ctr">
            <a:normAutofit lnSpcReduction="10000"/>
          </a:bodyPr>
          <a:lstStyle/>
          <a:p>
            <a:r>
              <a:rPr lang="en-BE" sz="2400" dirty="0">
                <a:solidFill>
                  <a:srgbClr val="7030A0"/>
                </a:solidFill>
                <a:latin typeface="Helvetica" pitchFamily="2" charset="0"/>
              </a:rPr>
              <a:t>awareness</a:t>
            </a:r>
            <a:endParaRPr lang="en-BE" sz="2800" dirty="0">
              <a:solidFill>
                <a:srgbClr val="7030A0"/>
              </a:solidFill>
              <a:latin typeface="Helvetica" pitchFamily="2" charset="0"/>
            </a:endParaRPr>
          </a:p>
        </p:txBody>
      </p:sp>
      <p:sp>
        <p:nvSpPr>
          <p:cNvPr id="12" name="TextBox 11">
            <a:extLst>
              <a:ext uri="{FF2B5EF4-FFF2-40B4-BE49-F238E27FC236}">
                <a16:creationId xmlns:a16="http://schemas.microsoft.com/office/drawing/2014/main" id="{29AD9C3A-ECE1-142D-EA9B-E4F29E0B62F6}"/>
              </a:ext>
            </a:extLst>
          </p:cNvPr>
          <p:cNvSpPr txBox="1"/>
          <p:nvPr/>
        </p:nvSpPr>
        <p:spPr>
          <a:xfrm>
            <a:off x="79025" y="3779211"/>
            <a:ext cx="2239984" cy="449360"/>
          </a:xfrm>
          <a:prstGeom prst="rect">
            <a:avLst/>
          </a:prstGeom>
        </p:spPr>
        <p:txBody>
          <a:bodyPr vert="horz" wrap="none" lIns="91440" tIns="45720" rIns="91440" bIns="45720" rtlCol="0" anchor="ctr">
            <a:normAutofit/>
          </a:bodyPr>
          <a:lstStyle/>
          <a:p>
            <a:r>
              <a:rPr lang="en-GB" sz="2000" dirty="0">
                <a:solidFill>
                  <a:srgbClr val="801880"/>
                </a:solidFill>
                <a:latin typeface="Marker Felt Thin" panose="02000400000000000000" pitchFamily="2" charset="77"/>
              </a:rPr>
              <a:t>s</a:t>
            </a:r>
            <a:r>
              <a:rPr lang="en-BE" sz="2000" dirty="0">
                <a:solidFill>
                  <a:srgbClr val="801880"/>
                </a:solidFill>
                <a:latin typeface="Marker Felt Thin" panose="02000400000000000000" pitchFamily="2" charset="77"/>
              </a:rPr>
              <a:t>elf-awareness</a:t>
            </a:r>
          </a:p>
        </p:txBody>
      </p:sp>
      <p:sp>
        <p:nvSpPr>
          <p:cNvPr id="14" name="TextBox 13">
            <a:extLst>
              <a:ext uri="{FF2B5EF4-FFF2-40B4-BE49-F238E27FC236}">
                <a16:creationId xmlns:a16="http://schemas.microsoft.com/office/drawing/2014/main" id="{C94C0B43-A363-11E7-731C-0E4C748E2091}"/>
              </a:ext>
            </a:extLst>
          </p:cNvPr>
          <p:cNvSpPr txBox="1"/>
          <p:nvPr/>
        </p:nvSpPr>
        <p:spPr>
          <a:xfrm>
            <a:off x="434768" y="4154998"/>
            <a:ext cx="2087868" cy="914400"/>
          </a:xfrm>
          <a:prstGeom prst="rect">
            <a:avLst/>
          </a:prstGeom>
        </p:spPr>
        <p:txBody>
          <a:bodyPr vert="horz" wrap="none" lIns="91440" tIns="45720" rIns="91440" bIns="45720" rtlCol="0" anchor="ctr">
            <a:normAutofit/>
          </a:bodyPr>
          <a:lstStyle/>
          <a:p>
            <a:r>
              <a:rPr lang="en-BE" sz="3600" dirty="0">
                <a:solidFill>
                  <a:srgbClr val="FF2F92"/>
                </a:solidFill>
                <a:latin typeface="Bauhaus 93" pitchFamily="82" charset="77"/>
              </a:rPr>
              <a:t>experience</a:t>
            </a:r>
          </a:p>
        </p:txBody>
      </p:sp>
      <p:sp>
        <p:nvSpPr>
          <p:cNvPr id="15" name="TextBox 14">
            <a:extLst>
              <a:ext uri="{FF2B5EF4-FFF2-40B4-BE49-F238E27FC236}">
                <a16:creationId xmlns:a16="http://schemas.microsoft.com/office/drawing/2014/main" id="{CC30910A-5384-B051-1A23-F4B017919952}"/>
              </a:ext>
            </a:extLst>
          </p:cNvPr>
          <p:cNvSpPr txBox="1"/>
          <p:nvPr/>
        </p:nvSpPr>
        <p:spPr>
          <a:xfrm>
            <a:off x="151882" y="1678574"/>
            <a:ext cx="914400" cy="914400"/>
          </a:xfrm>
          <a:prstGeom prst="rect">
            <a:avLst/>
          </a:prstGeom>
        </p:spPr>
        <p:txBody>
          <a:bodyPr vert="horz" wrap="none" lIns="91440" tIns="45720" rIns="91440" bIns="45720" rtlCol="0" anchor="ctr">
            <a:normAutofit/>
          </a:bodyPr>
          <a:lstStyle/>
          <a:p>
            <a:r>
              <a:rPr lang="en-BE" sz="2800" dirty="0">
                <a:solidFill>
                  <a:srgbClr val="009051"/>
                </a:solidFill>
                <a:latin typeface="Bradley Hand" pitchFamily="2" charset="77"/>
                <a:cs typeface="Big Caslon Medium" panose="02000603090000020003" pitchFamily="2" charset="-79"/>
              </a:rPr>
              <a:t>perception</a:t>
            </a:r>
          </a:p>
        </p:txBody>
      </p:sp>
      <p:graphicFrame>
        <p:nvGraphicFramePr>
          <p:cNvPr id="18" name="Diagram 17">
            <a:extLst>
              <a:ext uri="{FF2B5EF4-FFF2-40B4-BE49-F238E27FC236}">
                <a16:creationId xmlns:a16="http://schemas.microsoft.com/office/drawing/2014/main" id="{A4390CA9-1ECC-E953-6BF0-44B97D5DEB13}"/>
              </a:ext>
            </a:extLst>
          </p:cNvPr>
          <p:cNvGraphicFramePr/>
          <p:nvPr>
            <p:extLst>
              <p:ext uri="{D42A27DB-BD31-4B8C-83A1-F6EECF244321}">
                <p14:modId xmlns:p14="http://schemas.microsoft.com/office/powerpoint/2010/main" val="968598908"/>
              </p:ext>
            </p:extLst>
          </p:nvPr>
        </p:nvGraphicFramePr>
        <p:xfrm>
          <a:off x="3105334" y="1334325"/>
          <a:ext cx="3625461" cy="3528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400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heckerboard(across)">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p:bldP spid="14" grpId="0"/>
      <p:bldP spid="15" grpId="0"/>
      <p:bldGraphic spid="1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6659A0-2B47-4056-D8C1-F54639E45DE6}"/>
              </a:ext>
            </a:extLst>
          </p:cNvPr>
          <p:cNvSpPr/>
          <p:nvPr/>
        </p:nvSpPr>
        <p:spPr>
          <a:xfrm>
            <a:off x="1074709" y="3049754"/>
            <a:ext cx="4917949" cy="19647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p>
        </p:txBody>
      </p:sp>
      <p:pic>
        <p:nvPicPr>
          <p:cNvPr id="1026" name="Picture 2">
            <a:extLst>
              <a:ext uri="{FF2B5EF4-FFF2-40B4-BE49-F238E27FC236}">
                <a16:creationId xmlns:a16="http://schemas.microsoft.com/office/drawing/2014/main" id="{97532579-22D5-4D31-9485-59012F207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084" y="3087800"/>
            <a:ext cx="3453291" cy="19044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C17C3A-C2B3-447D-B1B8-9FDD1CA0E6B0}"/>
              </a:ext>
            </a:extLst>
          </p:cNvPr>
          <p:cNvSpPr txBox="1"/>
          <p:nvPr/>
        </p:nvSpPr>
        <p:spPr>
          <a:xfrm>
            <a:off x="1074710" y="4819989"/>
            <a:ext cx="1747484" cy="196208"/>
          </a:xfrm>
          <a:prstGeom prst="rect">
            <a:avLst/>
          </a:prstGeom>
          <a:noFill/>
        </p:spPr>
        <p:txBody>
          <a:bodyPr wrap="square" rtlCol="0">
            <a:spAutoFit/>
          </a:bodyPr>
          <a:lstStyle/>
          <a:p>
            <a:r>
              <a:rPr lang="en-US" sz="675" dirty="0">
                <a:solidFill>
                  <a:schemeClr val="bg1"/>
                </a:solidFill>
              </a:rPr>
              <a:t>Kawagoe et al, </a:t>
            </a:r>
            <a:r>
              <a:rPr lang="en-US" sz="675" i="1" dirty="0">
                <a:solidFill>
                  <a:schemeClr val="bg1"/>
                </a:solidFill>
              </a:rPr>
              <a:t>Hum. Brain Mapp </a:t>
            </a:r>
            <a:r>
              <a:rPr lang="en-US" sz="675" dirty="0">
                <a:solidFill>
                  <a:schemeClr val="bg1"/>
                </a:solidFill>
              </a:rPr>
              <a:t>2019</a:t>
            </a:r>
            <a:endParaRPr lang="fr-BE" sz="675" dirty="0">
              <a:solidFill>
                <a:schemeClr val="bg1"/>
              </a:solidFill>
            </a:endParaRPr>
          </a:p>
        </p:txBody>
      </p:sp>
      <p:grpSp>
        <p:nvGrpSpPr>
          <p:cNvPr id="4" name="Group 3">
            <a:extLst>
              <a:ext uri="{FF2B5EF4-FFF2-40B4-BE49-F238E27FC236}">
                <a16:creationId xmlns:a16="http://schemas.microsoft.com/office/drawing/2014/main" id="{1DF7619C-569C-9098-6A51-71550188724F}"/>
              </a:ext>
            </a:extLst>
          </p:cNvPr>
          <p:cNvGrpSpPr/>
          <p:nvPr/>
        </p:nvGrpSpPr>
        <p:grpSpPr>
          <a:xfrm>
            <a:off x="1074708" y="1001643"/>
            <a:ext cx="4917949" cy="1964772"/>
            <a:chOff x="1000281" y="3030745"/>
            <a:chExt cx="4917949" cy="1964772"/>
          </a:xfrm>
        </p:grpSpPr>
        <p:sp>
          <p:nvSpPr>
            <p:cNvPr id="22" name="Rectangle 21">
              <a:extLst>
                <a:ext uri="{FF2B5EF4-FFF2-40B4-BE49-F238E27FC236}">
                  <a16:creationId xmlns:a16="http://schemas.microsoft.com/office/drawing/2014/main" id="{2AFD008B-EE68-EED2-1D3B-D9DDE09C8905}"/>
                </a:ext>
              </a:extLst>
            </p:cNvPr>
            <p:cNvSpPr/>
            <p:nvPr/>
          </p:nvSpPr>
          <p:spPr>
            <a:xfrm>
              <a:off x="1000281" y="3030745"/>
              <a:ext cx="4917949" cy="19647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solidFill>
                  <a:schemeClr val="bg1"/>
                </a:solidFill>
              </a:endParaRPr>
            </a:p>
          </p:txBody>
        </p:sp>
        <p:pic>
          <p:nvPicPr>
            <p:cNvPr id="32" name="Picture 31" descr="A picture containing text, electronics&#10;&#10;Description automatically generated">
              <a:extLst>
                <a:ext uri="{FF2B5EF4-FFF2-40B4-BE49-F238E27FC236}">
                  <a16:creationId xmlns:a16="http://schemas.microsoft.com/office/drawing/2014/main" id="{AB01FCBE-9BD4-42EF-9A9D-0CBE5ECBF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092" y="3251008"/>
              <a:ext cx="4887138" cy="1504817"/>
            </a:xfrm>
            <a:prstGeom prst="rect">
              <a:avLst/>
            </a:prstGeom>
          </p:spPr>
        </p:pic>
        <p:sp>
          <p:nvSpPr>
            <p:cNvPr id="19" name="TextBox 18">
              <a:extLst>
                <a:ext uri="{FF2B5EF4-FFF2-40B4-BE49-F238E27FC236}">
                  <a16:creationId xmlns:a16="http://schemas.microsoft.com/office/drawing/2014/main" id="{FB7DB1F6-EC76-F67D-7A4E-9BE15C94FE0D}"/>
                </a:ext>
              </a:extLst>
            </p:cNvPr>
            <p:cNvSpPr txBox="1"/>
            <p:nvPr/>
          </p:nvSpPr>
          <p:spPr>
            <a:xfrm>
              <a:off x="1000281" y="4777331"/>
              <a:ext cx="3674591" cy="196208"/>
            </a:xfrm>
            <a:prstGeom prst="rect">
              <a:avLst/>
            </a:prstGeom>
            <a:noFill/>
          </p:spPr>
          <p:txBody>
            <a:bodyPr wrap="square">
              <a:spAutoFit/>
            </a:bodyPr>
            <a:lstStyle/>
            <a:p>
              <a:r>
                <a:rPr lang="en-US" sz="675" dirty="0">
                  <a:solidFill>
                    <a:schemeClr val="bg1"/>
                  </a:solidFill>
                </a:rPr>
                <a:t>Kawagoe et al , </a:t>
              </a:r>
              <a:r>
                <a:rPr lang="en-US" sz="675" i="1" dirty="0" err="1">
                  <a:solidFill>
                    <a:schemeClr val="bg1"/>
                  </a:solidFill>
                </a:rPr>
                <a:t>Eur</a:t>
              </a:r>
              <a:r>
                <a:rPr lang="en-US" sz="675" i="1" dirty="0">
                  <a:solidFill>
                    <a:schemeClr val="bg1"/>
                  </a:solidFill>
                </a:rPr>
                <a:t> J </a:t>
              </a:r>
              <a:r>
                <a:rPr lang="en-US" sz="675" i="1" dirty="0" err="1">
                  <a:solidFill>
                    <a:schemeClr val="bg1"/>
                  </a:solidFill>
                </a:rPr>
                <a:t>Neurosci</a:t>
              </a:r>
              <a:r>
                <a:rPr lang="en-US" sz="675" i="1" dirty="0">
                  <a:solidFill>
                    <a:schemeClr val="bg1"/>
                  </a:solidFill>
                </a:rPr>
                <a:t> </a:t>
              </a:r>
              <a:r>
                <a:rPr lang="en-US" sz="675" dirty="0">
                  <a:solidFill>
                    <a:schemeClr val="bg1"/>
                  </a:solidFill>
                </a:rPr>
                <a:t>2018</a:t>
              </a:r>
              <a:endParaRPr lang="fr-BE" sz="675" dirty="0">
                <a:solidFill>
                  <a:schemeClr val="bg1"/>
                </a:solidFill>
              </a:endParaRPr>
            </a:p>
          </p:txBody>
        </p:sp>
      </p:grpSp>
      <p:cxnSp>
        <p:nvCxnSpPr>
          <p:cNvPr id="2" name="Straight Connector 1">
            <a:extLst>
              <a:ext uri="{FF2B5EF4-FFF2-40B4-BE49-F238E27FC236}">
                <a16:creationId xmlns:a16="http://schemas.microsoft.com/office/drawing/2014/main" id="{45166CC0-15AE-CEC8-2AD6-59398F66673A}"/>
              </a:ext>
            </a:extLst>
          </p:cNvPr>
          <p:cNvCxnSpPr/>
          <p:nvPr/>
        </p:nvCxnSpPr>
        <p:spPr>
          <a:xfrm>
            <a:off x="150875" y="854506"/>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3" name="Titre 2">
            <a:extLst>
              <a:ext uri="{FF2B5EF4-FFF2-40B4-BE49-F238E27FC236}">
                <a16:creationId xmlns:a16="http://schemas.microsoft.com/office/drawing/2014/main" id="{C6E673AD-1174-BEA7-F12B-E9B68B97EA3B}"/>
              </a:ext>
            </a:extLst>
          </p:cNvPr>
          <p:cNvSpPr txBox="1">
            <a:spLocks/>
          </p:cNvSpPr>
          <p:nvPr/>
        </p:nvSpPr>
        <p:spPr>
          <a:xfrm>
            <a:off x="-36087" y="307946"/>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2800" b="1" dirty="0">
                <a:solidFill>
                  <a:schemeClr val="tx1"/>
                </a:solidFill>
              </a:rPr>
              <a:t>MB due to reduced inner speech?</a:t>
            </a:r>
          </a:p>
        </p:txBody>
      </p:sp>
      <p:sp>
        <p:nvSpPr>
          <p:cNvPr id="5" name="Oval 4">
            <a:extLst>
              <a:ext uri="{FF2B5EF4-FFF2-40B4-BE49-F238E27FC236}">
                <a16:creationId xmlns:a16="http://schemas.microsoft.com/office/drawing/2014/main" id="{F376EFE1-9A56-4FE3-76EF-1C667C52FB98}"/>
              </a:ext>
            </a:extLst>
          </p:cNvPr>
          <p:cNvSpPr/>
          <p:nvPr/>
        </p:nvSpPr>
        <p:spPr>
          <a:xfrm>
            <a:off x="2908918" y="3542066"/>
            <a:ext cx="691116" cy="512763"/>
          </a:xfrm>
          <a:prstGeom prst="ellipse">
            <a:avLst/>
          </a:prstGeom>
          <a:noFill/>
          <a:ln>
            <a:solidFill>
              <a:srgbClr val="FFEF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12DA469A-5C97-7330-1367-4C910C152E7C}"/>
              </a:ext>
            </a:extLst>
          </p:cNvPr>
          <p:cNvSpPr txBox="1"/>
          <p:nvPr/>
        </p:nvSpPr>
        <p:spPr>
          <a:xfrm>
            <a:off x="1074708" y="3820749"/>
            <a:ext cx="1316507" cy="611706"/>
          </a:xfrm>
          <a:prstGeom prst="rect">
            <a:avLst/>
          </a:prstGeom>
          <a:noFill/>
        </p:spPr>
        <p:txBody>
          <a:bodyPr wrap="square" rtlCol="0">
            <a:spAutoFit/>
          </a:bodyPr>
          <a:lstStyle/>
          <a:p>
            <a:r>
              <a:rPr lang="en-US" sz="675" i="1" dirty="0">
                <a:solidFill>
                  <a:srgbClr val="FFFF00"/>
                </a:solidFill>
              </a:rPr>
              <a:t>“When you realize that you are thinking about something, disengage your attention and again try to think of nothing during the scans”</a:t>
            </a:r>
            <a:endParaRPr lang="fr-BE" sz="675" i="1" dirty="0">
              <a:solidFill>
                <a:srgbClr val="FFFF00"/>
              </a:solidFill>
            </a:endParaRPr>
          </a:p>
        </p:txBody>
      </p:sp>
    </p:spTree>
    <p:extLst>
      <p:ext uri="{BB962C8B-B14F-4D97-AF65-F5344CB8AC3E}">
        <p14:creationId xmlns:p14="http://schemas.microsoft.com/office/powerpoint/2010/main" val="4820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0940DF-2AEF-AFA6-6149-B5D14BB62751}"/>
              </a:ext>
            </a:extLst>
          </p:cNvPr>
          <p:cNvSpPr/>
          <p:nvPr/>
        </p:nvSpPr>
        <p:spPr>
          <a:xfrm>
            <a:off x="148794" y="1578846"/>
            <a:ext cx="6542291" cy="239355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9523947D-8B2B-0163-38D6-35535D06572E}"/>
              </a:ext>
            </a:extLst>
          </p:cNvPr>
          <p:cNvSpPr/>
          <p:nvPr/>
        </p:nvSpPr>
        <p:spPr>
          <a:xfrm>
            <a:off x="18288" y="1"/>
            <a:ext cx="6839271" cy="543035"/>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342900">
              <a:defRPr/>
            </a:pPr>
            <a:endParaRPr lang="en-US" sz="1181" kern="0">
              <a:solidFill>
                <a:prstClr val="white"/>
              </a:solidFill>
              <a:latin typeface="Calibri"/>
            </a:endParaRPr>
          </a:p>
        </p:txBody>
      </p:sp>
      <p:sp>
        <p:nvSpPr>
          <p:cNvPr id="3" name="Titre 2">
            <a:extLst>
              <a:ext uri="{FF2B5EF4-FFF2-40B4-BE49-F238E27FC236}">
                <a16:creationId xmlns:a16="http://schemas.microsoft.com/office/drawing/2014/main" id="{5D863996-4B25-2888-4A07-10596A3F60D6}"/>
              </a:ext>
            </a:extLst>
          </p:cNvPr>
          <p:cNvSpPr txBox="1">
            <a:spLocks/>
          </p:cNvSpPr>
          <p:nvPr/>
        </p:nvSpPr>
        <p:spPr>
          <a:xfrm>
            <a:off x="-36087" y="307946"/>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2800" b="1" dirty="0">
                <a:solidFill>
                  <a:schemeClr val="tx1"/>
                </a:solidFill>
              </a:rPr>
              <a:t>MB due to wide regional disengagement? </a:t>
            </a:r>
          </a:p>
        </p:txBody>
      </p:sp>
      <p:pic>
        <p:nvPicPr>
          <p:cNvPr id="5" name="Picture 4" descr="Graphical user interface&#10;&#10;Description automatically generated">
            <a:extLst>
              <a:ext uri="{FF2B5EF4-FFF2-40B4-BE49-F238E27FC236}">
                <a16:creationId xmlns:a16="http://schemas.microsoft.com/office/drawing/2014/main" id="{AAC2711E-9E7C-87A1-6142-9C5CB895D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150" y="1893700"/>
            <a:ext cx="3245494" cy="1893149"/>
          </a:xfrm>
          <a:prstGeom prst="rect">
            <a:avLst/>
          </a:prstGeom>
        </p:spPr>
      </p:pic>
      <p:sp>
        <p:nvSpPr>
          <p:cNvPr id="11" name="TextBox 10">
            <a:extLst>
              <a:ext uri="{FF2B5EF4-FFF2-40B4-BE49-F238E27FC236}">
                <a16:creationId xmlns:a16="http://schemas.microsoft.com/office/drawing/2014/main" id="{F446FD90-3E7E-70D5-17BB-99551E8AD157}"/>
              </a:ext>
            </a:extLst>
          </p:cNvPr>
          <p:cNvSpPr txBox="1"/>
          <p:nvPr/>
        </p:nvSpPr>
        <p:spPr>
          <a:xfrm>
            <a:off x="148794" y="4008000"/>
            <a:ext cx="3479777" cy="230832"/>
          </a:xfrm>
          <a:prstGeom prst="rect">
            <a:avLst/>
          </a:prstGeom>
          <a:noFill/>
        </p:spPr>
        <p:txBody>
          <a:bodyPr wrap="square">
            <a:spAutoFit/>
          </a:bodyPr>
          <a:lstStyle/>
          <a:p>
            <a:r>
              <a:rPr lang="en-US" sz="900" dirty="0" err="1">
                <a:latin typeface="+mj-lt"/>
              </a:rPr>
              <a:t>Boulakis</a:t>
            </a:r>
            <a:r>
              <a:rPr lang="en-US" sz="900" dirty="0">
                <a:effectLst/>
                <a:latin typeface="+mj-lt"/>
                <a:ea typeface="Calibri" panose="020F0502020204030204" pitchFamily="34" charset="0"/>
              </a:rPr>
              <a:t>, </a:t>
            </a:r>
            <a:r>
              <a:rPr lang="en-US" sz="900" dirty="0" err="1">
                <a:effectLst/>
                <a:latin typeface="+mj-lt"/>
                <a:ea typeface="Calibri" panose="020F0502020204030204" pitchFamily="34" charset="0"/>
              </a:rPr>
              <a:t>Mortaheb</a:t>
            </a:r>
            <a:r>
              <a:rPr lang="en-US" sz="900" dirty="0">
                <a:effectLst/>
                <a:latin typeface="+mj-lt"/>
                <a:ea typeface="Calibri" panose="020F0502020204030204" pitchFamily="34" charset="0"/>
              </a:rPr>
              <a:t>, Van </a:t>
            </a:r>
            <a:r>
              <a:rPr lang="en-US" sz="900" dirty="0" err="1">
                <a:effectLst/>
                <a:latin typeface="+mj-lt"/>
                <a:ea typeface="Calibri" panose="020F0502020204030204" pitchFamily="34" charset="0"/>
              </a:rPr>
              <a:t>Calster</a:t>
            </a:r>
            <a:r>
              <a:rPr lang="en-US" sz="900" dirty="0">
                <a:effectLst/>
                <a:latin typeface="+mj-lt"/>
                <a:ea typeface="Calibri" panose="020F0502020204030204" pitchFamily="34" charset="0"/>
              </a:rPr>
              <a:t>, Majerus, Demertzi </a:t>
            </a:r>
            <a:r>
              <a:rPr lang="en-US" sz="900" i="1" dirty="0">
                <a:effectLst/>
                <a:latin typeface="+mj-lt"/>
                <a:ea typeface="Calibri" panose="020F0502020204030204" pitchFamily="34" charset="0"/>
              </a:rPr>
              <a:t>under review</a:t>
            </a:r>
            <a:endParaRPr lang="fr-BE" sz="900" i="1" dirty="0">
              <a:latin typeface="+mj-lt"/>
            </a:endParaRPr>
          </a:p>
        </p:txBody>
      </p:sp>
      <p:sp>
        <p:nvSpPr>
          <p:cNvPr id="15" name="TextBox 14">
            <a:extLst>
              <a:ext uri="{FF2B5EF4-FFF2-40B4-BE49-F238E27FC236}">
                <a16:creationId xmlns:a16="http://schemas.microsoft.com/office/drawing/2014/main" id="{DA6C8BED-9171-7624-2DC7-DA28F514F0E6}"/>
              </a:ext>
            </a:extLst>
          </p:cNvPr>
          <p:cNvSpPr txBox="1"/>
          <p:nvPr/>
        </p:nvSpPr>
        <p:spPr>
          <a:xfrm>
            <a:off x="2764971" y="1691387"/>
            <a:ext cx="3926114" cy="230832"/>
          </a:xfrm>
          <a:prstGeom prst="rect">
            <a:avLst/>
          </a:prstGeom>
          <a:solidFill>
            <a:schemeClr val="tx1"/>
          </a:solidFill>
        </p:spPr>
        <p:txBody>
          <a:bodyPr wrap="square">
            <a:spAutoFit/>
          </a:bodyPr>
          <a:lstStyle/>
          <a:p>
            <a:r>
              <a:rPr lang="en-GB" sz="900" dirty="0">
                <a:solidFill>
                  <a:schemeClr val="bg1"/>
                </a:solidFill>
              </a:rPr>
              <a:t>Bayesian analysis of the beta parameters in the ACC cluster from Kawagoe 2019 </a:t>
            </a:r>
            <a:endParaRPr lang="en-BE" sz="900" dirty="0">
              <a:solidFill>
                <a:schemeClr val="bg1"/>
              </a:solidFill>
            </a:endParaRPr>
          </a:p>
        </p:txBody>
      </p:sp>
      <p:pic>
        <p:nvPicPr>
          <p:cNvPr id="6" name="Picture 5">
            <a:extLst>
              <a:ext uri="{FF2B5EF4-FFF2-40B4-BE49-F238E27FC236}">
                <a16:creationId xmlns:a16="http://schemas.microsoft.com/office/drawing/2014/main" id="{9E8AA17C-2D84-DA3B-7BF8-D7BCBF5FBA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09" t="87562" r="73225"/>
          <a:stretch/>
        </p:blipFill>
        <p:spPr>
          <a:xfrm rot="16200000">
            <a:off x="1794129" y="2404408"/>
            <a:ext cx="1485172" cy="738015"/>
          </a:xfrm>
          <a:prstGeom prst="rect">
            <a:avLst/>
          </a:prstGeom>
        </p:spPr>
      </p:pic>
      <p:grpSp>
        <p:nvGrpSpPr>
          <p:cNvPr id="16" name="Group 15">
            <a:extLst>
              <a:ext uri="{FF2B5EF4-FFF2-40B4-BE49-F238E27FC236}">
                <a16:creationId xmlns:a16="http://schemas.microsoft.com/office/drawing/2014/main" id="{EA097587-3A31-B424-F2BA-17B61E381FBF}"/>
              </a:ext>
            </a:extLst>
          </p:cNvPr>
          <p:cNvGrpSpPr/>
          <p:nvPr/>
        </p:nvGrpSpPr>
        <p:grpSpPr>
          <a:xfrm>
            <a:off x="274018" y="1826842"/>
            <a:ext cx="1869630" cy="1495639"/>
            <a:chOff x="680272" y="2927939"/>
            <a:chExt cx="1869630" cy="1495639"/>
          </a:xfrm>
        </p:grpSpPr>
        <p:pic>
          <p:nvPicPr>
            <p:cNvPr id="7" name="Picture 6">
              <a:extLst>
                <a:ext uri="{FF2B5EF4-FFF2-40B4-BE49-F238E27FC236}">
                  <a16:creationId xmlns:a16="http://schemas.microsoft.com/office/drawing/2014/main" id="{377BBD6C-16F2-80E1-C185-85634E9EF3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9" t="9664" r="65586" b="55470"/>
            <a:stretch/>
          </p:blipFill>
          <p:spPr>
            <a:xfrm>
              <a:off x="704330" y="3043395"/>
              <a:ext cx="1845572" cy="1380183"/>
            </a:xfrm>
            <a:prstGeom prst="rect">
              <a:avLst/>
            </a:prstGeom>
          </p:spPr>
        </p:pic>
        <p:sp>
          <p:nvSpPr>
            <p:cNvPr id="9" name="Oval 8">
              <a:extLst>
                <a:ext uri="{FF2B5EF4-FFF2-40B4-BE49-F238E27FC236}">
                  <a16:creationId xmlns:a16="http://schemas.microsoft.com/office/drawing/2014/main" id="{6A000939-B9CC-663F-39D5-C305B8821CE1}"/>
                </a:ext>
              </a:extLst>
            </p:cNvPr>
            <p:cNvSpPr/>
            <p:nvPr/>
          </p:nvSpPr>
          <p:spPr>
            <a:xfrm>
              <a:off x="680272" y="2927939"/>
              <a:ext cx="282497" cy="230911"/>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grpSp>
      <p:cxnSp>
        <p:nvCxnSpPr>
          <p:cNvPr id="17" name="Straight Connector 16">
            <a:extLst>
              <a:ext uri="{FF2B5EF4-FFF2-40B4-BE49-F238E27FC236}">
                <a16:creationId xmlns:a16="http://schemas.microsoft.com/office/drawing/2014/main" id="{D5C157CE-46E6-6042-4F8F-FDC8DAE05301}"/>
              </a:ext>
            </a:extLst>
          </p:cNvPr>
          <p:cNvCxnSpPr/>
          <p:nvPr/>
        </p:nvCxnSpPr>
        <p:spPr>
          <a:xfrm>
            <a:off x="150875" y="854506"/>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84700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D437D9-1817-9414-09FA-30131ADB941C}"/>
              </a:ext>
            </a:extLst>
          </p:cNvPr>
          <p:cNvSpPr/>
          <p:nvPr/>
        </p:nvSpPr>
        <p:spPr>
          <a:xfrm>
            <a:off x="-26892" y="403509"/>
            <a:ext cx="6859138" cy="697680"/>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r>
              <a:rPr lang="en-US" sz="2000" b="1" kern="0" dirty="0">
                <a:latin typeface="Calibri"/>
              </a:rPr>
              <a:t>Hypothesis:</a:t>
            </a:r>
          </a:p>
          <a:p>
            <a:pPr algn="ctr" defTabSz="257175">
              <a:defRPr/>
            </a:pPr>
            <a:r>
              <a:rPr lang="en-US" sz="2000" b="1" kern="0" dirty="0">
                <a:latin typeface="Calibri"/>
              </a:rPr>
              <a:t>Mental state reportability has an embodied component</a:t>
            </a:r>
          </a:p>
          <a:p>
            <a:pPr algn="ctr" defTabSz="257175">
              <a:defRPr/>
            </a:pPr>
            <a:endParaRPr lang="en-US" sz="2000" b="1" kern="0" dirty="0">
              <a:latin typeface="Calibri"/>
            </a:endParaRPr>
          </a:p>
        </p:txBody>
      </p:sp>
      <p:sp>
        <p:nvSpPr>
          <p:cNvPr id="20" name="TextBox 19">
            <a:extLst>
              <a:ext uri="{FF2B5EF4-FFF2-40B4-BE49-F238E27FC236}">
                <a16:creationId xmlns:a16="http://schemas.microsoft.com/office/drawing/2014/main" id="{C8A95AF0-0ED9-6EDA-E78D-56A2A1E84396}"/>
              </a:ext>
            </a:extLst>
          </p:cNvPr>
          <p:cNvSpPr txBox="1"/>
          <p:nvPr/>
        </p:nvSpPr>
        <p:spPr>
          <a:xfrm>
            <a:off x="150875" y="4853078"/>
            <a:ext cx="6128473" cy="230832"/>
          </a:xfrm>
          <a:prstGeom prst="rect">
            <a:avLst/>
          </a:prstGeom>
          <a:noFill/>
        </p:spPr>
        <p:txBody>
          <a:bodyPr wrap="square">
            <a:spAutoFit/>
          </a:bodyPr>
          <a:lstStyle/>
          <a:p>
            <a:r>
              <a:rPr lang="fr-FR" sz="9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Boulakis</a:t>
            </a:r>
            <a:r>
              <a:rPr lang="fr-FR" sz="9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Raimondo, </a:t>
            </a:r>
            <a:r>
              <a:rPr lang="fr-FR" sz="9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Mortaheb</a:t>
            </a:r>
            <a:r>
              <a:rPr lang="fr-FR" sz="9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Schmidt, Demertzi. </a:t>
            </a:r>
            <a:r>
              <a:rPr lang="fr-FR" sz="9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Scientific Reports </a:t>
            </a:r>
            <a:r>
              <a:rPr lang="fr-FR" sz="9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fr-FR" sz="9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accepted</a:t>
            </a:r>
            <a:r>
              <a:rPr lang="fr-FR" sz="9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as Registered Report Stage 1)</a:t>
            </a:r>
            <a:endParaRPr lang="en-BE" sz="900" i="1" dirty="0">
              <a:latin typeface="Calibri" panose="020F0502020204030204" pitchFamily="34" charset="0"/>
              <a:cs typeface="Calibri" panose="020F0502020204030204" pitchFamily="34" charset="0"/>
            </a:endParaRPr>
          </a:p>
        </p:txBody>
      </p:sp>
      <p:pic>
        <p:nvPicPr>
          <p:cNvPr id="24" name="Picture 85">
            <a:extLst>
              <a:ext uri="{FF2B5EF4-FFF2-40B4-BE49-F238E27FC236}">
                <a16:creationId xmlns:a16="http://schemas.microsoft.com/office/drawing/2014/main" id="{FD6DA7B5-F848-1830-AE9E-B62DF048BF45}"/>
              </a:ext>
            </a:extLst>
          </p:cNvPr>
          <p:cNvPicPr/>
          <p:nvPr/>
        </p:nvPicPr>
        <p:blipFill>
          <a:blip r:embed="rId3"/>
          <a:stretch/>
        </p:blipFill>
        <p:spPr>
          <a:xfrm>
            <a:off x="94001" y="1219313"/>
            <a:ext cx="6617353" cy="3171838"/>
          </a:xfrm>
          <a:prstGeom prst="rect">
            <a:avLst/>
          </a:prstGeom>
          <a:ln>
            <a:noFill/>
          </a:ln>
        </p:spPr>
      </p:pic>
      <p:cxnSp>
        <p:nvCxnSpPr>
          <p:cNvPr id="2" name="Straight Connector 1">
            <a:extLst>
              <a:ext uri="{FF2B5EF4-FFF2-40B4-BE49-F238E27FC236}">
                <a16:creationId xmlns:a16="http://schemas.microsoft.com/office/drawing/2014/main" id="{DB3E866A-075D-2F72-C989-D5BFCCFCC881}"/>
              </a:ext>
            </a:extLst>
          </p:cNvPr>
          <p:cNvCxnSpPr/>
          <p:nvPr/>
        </p:nvCxnSpPr>
        <p:spPr>
          <a:xfrm>
            <a:off x="150875" y="1070388"/>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3554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17FFE7-4BB0-4698-929E-5D02F4966D4A}"/>
              </a:ext>
            </a:extLst>
          </p:cNvPr>
          <p:cNvSpPr>
            <a:spLocks noGrp="1"/>
          </p:cNvSpPr>
          <p:nvPr>
            <p:ph idx="1"/>
          </p:nvPr>
        </p:nvSpPr>
        <p:spPr>
          <a:xfrm>
            <a:off x="774758" y="1461163"/>
            <a:ext cx="6952656" cy="1239328"/>
          </a:xfrm>
        </p:spPr>
        <p:txBody>
          <a:bodyPr>
            <a:normAutofit/>
          </a:bodyPr>
          <a:lstStyle/>
          <a:p>
            <a:pPr marL="0" indent="0" algn="ctr">
              <a:buNone/>
            </a:pPr>
            <a:r>
              <a:rPr lang="en-US" sz="1800" dirty="0">
                <a:latin typeface="Helvetica" pitchFamily="2" charset="0"/>
              </a:rPr>
              <a:t>MB retains the stream of consciousness</a:t>
            </a:r>
          </a:p>
          <a:p>
            <a:pPr marL="0" indent="0" algn="ctr">
              <a:buNone/>
            </a:pPr>
            <a:r>
              <a:rPr lang="en-US" sz="1800" dirty="0">
                <a:latin typeface="Helvetica" pitchFamily="2" charset="0"/>
              </a:rPr>
              <a:t>MB interrupts content monitoring </a:t>
            </a:r>
          </a:p>
          <a:p>
            <a:pPr marL="0" indent="0" algn="ctr">
              <a:buNone/>
            </a:pPr>
            <a:r>
              <a:rPr lang="en-US" sz="1800" dirty="0">
                <a:latin typeface="Helvetica" pitchFamily="2" charset="0"/>
              </a:rPr>
              <a:t>MB’s neuronal profile mediated by arousal</a:t>
            </a:r>
          </a:p>
        </p:txBody>
      </p:sp>
      <p:sp>
        <p:nvSpPr>
          <p:cNvPr id="6" name="Rectangle 5">
            <a:extLst>
              <a:ext uri="{FF2B5EF4-FFF2-40B4-BE49-F238E27FC236}">
                <a16:creationId xmlns:a16="http://schemas.microsoft.com/office/drawing/2014/main" id="{BD8DDE62-70FF-A4C6-B7E3-CAE3B9268BC9}"/>
              </a:ext>
            </a:extLst>
          </p:cNvPr>
          <p:cNvSpPr/>
          <p:nvPr/>
        </p:nvSpPr>
        <p:spPr>
          <a:xfrm>
            <a:off x="18729" y="24144"/>
            <a:ext cx="6839271" cy="543035"/>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342900">
              <a:defRPr/>
            </a:pPr>
            <a:endParaRPr lang="en-US" sz="1181" kern="0" dirty="0">
              <a:solidFill>
                <a:prstClr val="white"/>
              </a:solidFill>
              <a:latin typeface="Calibri"/>
            </a:endParaRPr>
          </a:p>
        </p:txBody>
      </p:sp>
      <p:cxnSp>
        <p:nvCxnSpPr>
          <p:cNvPr id="9" name="Straight Connector 8">
            <a:extLst>
              <a:ext uri="{FF2B5EF4-FFF2-40B4-BE49-F238E27FC236}">
                <a16:creationId xmlns:a16="http://schemas.microsoft.com/office/drawing/2014/main" id="{874E1825-0CAE-B9DD-237C-430D8EE8C5EF}"/>
              </a:ext>
            </a:extLst>
          </p:cNvPr>
          <p:cNvCxnSpPr/>
          <p:nvPr/>
        </p:nvCxnSpPr>
        <p:spPr>
          <a:xfrm>
            <a:off x="141618" y="745374"/>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9FF3441-C7FC-437F-83A5-A5E541549CFC}"/>
              </a:ext>
            </a:extLst>
          </p:cNvPr>
          <p:cNvSpPr>
            <a:spLocks noGrp="1"/>
          </p:cNvSpPr>
          <p:nvPr>
            <p:ph type="title"/>
          </p:nvPr>
        </p:nvSpPr>
        <p:spPr>
          <a:xfrm>
            <a:off x="402663" y="-100572"/>
            <a:ext cx="5915025" cy="994172"/>
          </a:xfrm>
        </p:spPr>
        <p:txBody>
          <a:bodyPr>
            <a:normAutofit/>
          </a:bodyPr>
          <a:lstStyle/>
          <a:p>
            <a:pPr algn="ctr"/>
            <a:r>
              <a:rPr lang="en-US" dirty="0"/>
              <a:t>Non-reportable Awareness?</a:t>
            </a:r>
            <a:endParaRPr lang="fr-BE" dirty="0"/>
          </a:p>
        </p:txBody>
      </p:sp>
      <p:grpSp>
        <p:nvGrpSpPr>
          <p:cNvPr id="17" name="Group 16">
            <a:extLst>
              <a:ext uri="{FF2B5EF4-FFF2-40B4-BE49-F238E27FC236}">
                <a16:creationId xmlns:a16="http://schemas.microsoft.com/office/drawing/2014/main" id="{A4C40668-61E7-BD56-CD86-7027E68B15B7}"/>
              </a:ext>
            </a:extLst>
          </p:cNvPr>
          <p:cNvGrpSpPr/>
          <p:nvPr/>
        </p:nvGrpSpPr>
        <p:grpSpPr>
          <a:xfrm>
            <a:off x="236099" y="833493"/>
            <a:ext cx="1627731" cy="3952736"/>
            <a:chOff x="4335953" y="2676063"/>
            <a:chExt cx="2170308" cy="5270314"/>
          </a:xfrm>
        </p:grpSpPr>
        <p:sp>
          <p:nvSpPr>
            <p:cNvPr id="10" name="Cloud 9">
              <a:extLst>
                <a:ext uri="{FF2B5EF4-FFF2-40B4-BE49-F238E27FC236}">
                  <a16:creationId xmlns:a16="http://schemas.microsoft.com/office/drawing/2014/main" id="{4735348A-694F-411B-5CE3-6AE699FAA162}"/>
                </a:ext>
              </a:extLst>
            </p:cNvPr>
            <p:cNvSpPr/>
            <p:nvPr/>
          </p:nvSpPr>
          <p:spPr>
            <a:xfrm>
              <a:off x="4335953" y="4248749"/>
              <a:ext cx="2170308" cy="124356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sz="1013"/>
            </a:p>
          </p:txBody>
        </p:sp>
        <p:pic>
          <p:nvPicPr>
            <p:cNvPr id="12" name="Picture 11" descr="Man Head Silhouette - Free vector graphic on Pixabay">
              <a:extLst>
                <a:ext uri="{FF2B5EF4-FFF2-40B4-BE49-F238E27FC236}">
                  <a16:creationId xmlns:a16="http://schemas.microsoft.com/office/drawing/2014/main" id="{6676C41E-66C5-1FF6-3535-2BBE0861F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17394" y="5798240"/>
              <a:ext cx="1611102" cy="2148137"/>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Circular 38">
              <a:extLst>
                <a:ext uri="{FF2B5EF4-FFF2-40B4-BE49-F238E27FC236}">
                  <a16:creationId xmlns:a16="http://schemas.microsoft.com/office/drawing/2014/main" id="{DE153C03-0C0F-C0AC-5901-A77CFB6961F2}"/>
                </a:ext>
              </a:extLst>
            </p:cNvPr>
            <p:cNvSpPr/>
            <p:nvPr/>
          </p:nvSpPr>
          <p:spPr>
            <a:xfrm rot="19348842">
              <a:off x="4708286" y="2676063"/>
              <a:ext cx="1544334" cy="1552343"/>
            </a:xfrm>
            <a:prstGeom prst="circularArrow">
              <a:avLst>
                <a:gd name="adj1" fmla="val 10980"/>
                <a:gd name="adj2" fmla="val 1415897"/>
                <a:gd name="adj3" fmla="val 4500000"/>
                <a:gd name="adj4" fmla="val 10800000"/>
                <a:gd name="adj5" fmla="val 12500"/>
              </a:avLst>
            </a:prstGeom>
            <a:solidFill>
              <a:srgbClr val="FF0000"/>
            </a:solidFill>
            <a:ln w="9525">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pic>
        <p:nvPicPr>
          <p:cNvPr id="4" name="Picture 3">
            <a:extLst>
              <a:ext uri="{FF2B5EF4-FFF2-40B4-BE49-F238E27FC236}">
                <a16:creationId xmlns:a16="http://schemas.microsoft.com/office/drawing/2014/main" id="{446A38C6-E8D9-6F48-60CA-6455E48CB6A1}"/>
              </a:ext>
            </a:extLst>
          </p:cNvPr>
          <p:cNvPicPr>
            <a:picLocks noChangeAspect="1"/>
          </p:cNvPicPr>
          <p:nvPr/>
        </p:nvPicPr>
        <p:blipFill>
          <a:blip r:embed="rId4"/>
          <a:stretch>
            <a:fillRect/>
          </a:stretch>
        </p:blipFill>
        <p:spPr>
          <a:xfrm>
            <a:off x="2347155" y="3874979"/>
            <a:ext cx="1129967" cy="1129967"/>
          </a:xfrm>
          <a:prstGeom prst="rect">
            <a:avLst/>
          </a:prstGeom>
        </p:spPr>
      </p:pic>
      <p:sp>
        <p:nvSpPr>
          <p:cNvPr id="7" name="Rectangle 39">
            <a:extLst>
              <a:ext uri="{FF2B5EF4-FFF2-40B4-BE49-F238E27FC236}">
                <a16:creationId xmlns:a16="http://schemas.microsoft.com/office/drawing/2014/main" id="{C9AD03CA-21B0-2338-FE64-0C8E654F0A3C}"/>
              </a:ext>
            </a:extLst>
          </p:cNvPr>
          <p:cNvSpPr>
            <a:spLocks noChangeArrowheads="1"/>
          </p:cNvSpPr>
          <p:nvPr/>
        </p:nvSpPr>
        <p:spPr bwMode="auto">
          <a:xfrm>
            <a:off x="4171943" y="4368515"/>
            <a:ext cx="16051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gn="r" eaLnBrk="1" hangingPunct="1">
              <a:spcBef>
                <a:spcPct val="0"/>
              </a:spcBef>
            </a:pPr>
            <a:r>
              <a:rPr lang="en-GB" altLang="en-US" sz="1050" dirty="0" err="1">
                <a:solidFill>
                  <a:schemeClr val="tx1"/>
                </a:solidFill>
                <a:latin typeface="Helvetica Light" panose="020B0403020202020204" pitchFamily="34" charset="0"/>
                <a:ea typeface="ＭＳ Ｐゴシック" charset="-128"/>
              </a:rPr>
              <a:t>a.demertzi@uliege.be</a:t>
            </a:r>
            <a:endParaRPr lang="en-US" altLang="en-US" sz="1050" dirty="0">
              <a:solidFill>
                <a:schemeClr val="tx1"/>
              </a:solidFill>
              <a:latin typeface="Helvetica Light" panose="020B0403020202020204" pitchFamily="34" charset="0"/>
              <a:ea typeface="ＭＳ Ｐゴシック" charset="-128"/>
            </a:endParaRPr>
          </a:p>
        </p:txBody>
      </p:sp>
      <p:sp>
        <p:nvSpPr>
          <p:cNvPr id="11" name="Rectangle 39">
            <a:extLst>
              <a:ext uri="{FF2B5EF4-FFF2-40B4-BE49-F238E27FC236}">
                <a16:creationId xmlns:a16="http://schemas.microsoft.com/office/drawing/2014/main" id="{D698F482-0122-26B4-3BC5-50590ADF4ECC}"/>
              </a:ext>
            </a:extLst>
          </p:cNvPr>
          <p:cNvSpPr>
            <a:spLocks noChangeArrowheads="1"/>
          </p:cNvSpPr>
          <p:nvPr/>
        </p:nvSpPr>
        <p:spPr bwMode="auto">
          <a:xfrm>
            <a:off x="4052795" y="4549633"/>
            <a:ext cx="1690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gn="r" eaLnBrk="1" hangingPunct="1">
              <a:spcBef>
                <a:spcPct val="0"/>
              </a:spcBef>
            </a:pPr>
            <a:r>
              <a:rPr lang="en-GB" altLang="en-US" sz="900" dirty="0">
                <a:solidFill>
                  <a:schemeClr val="tx1"/>
                </a:solidFill>
                <a:latin typeface="Helvetica Light" panose="020B0403020202020204" pitchFamily="34" charset="0"/>
                <a:ea typeface="ＭＳ Ｐゴシック" charset="-128"/>
              </a:rPr>
              <a:t>@</a:t>
            </a:r>
            <a:r>
              <a:rPr lang="en-GB" altLang="en-US" sz="900" dirty="0" err="1">
                <a:solidFill>
                  <a:schemeClr val="tx1"/>
                </a:solidFill>
                <a:latin typeface="Helvetica Light" panose="020B0403020202020204" pitchFamily="34" charset="0"/>
                <a:ea typeface="ＭＳ Ｐゴシック" charset="-128"/>
              </a:rPr>
              <a:t>Ademertzi</a:t>
            </a:r>
            <a:endParaRPr lang="en-GB" altLang="en-US" sz="900" dirty="0">
              <a:solidFill>
                <a:schemeClr val="tx1"/>
              </a:solidFill>
              <a:latin typeface="Helvetica Light" panose="020B0403020202020204" pitchFamily="34" charset="0"/>
              <a:ea typeface="ＭＳ Ｐゴシック" charset="-128"/>
            </a:endParaRPr>
          </a:p>
          <a:p>
            <a:pPr algn="r" eaLnBrk="1" hangingPunct="1">
              <a:spcBef>
                <a:spcPct val="0"/>
              </a:spcBef>
            </a:pPr>
            <a:r>
              <a:rPr lang="en-GB" altLang="en-US" sz="900" dirty="0" err="1">
                <a:solidFill>
                  <a:schemeClr val="tx1"/>
                </a:solidFill>
                <a:latin typeface="Helvetica Light" panose="020B0403020202020204" pitchFamily="34" charset="0"/>
                <a:ea typeface="ＭＳ Ｐゴシック" charset="-128"/>
              </a:rPr>
              <a:t>Ademertzi@mastodon.social</a:t>
            </a:r>
            <a:endParaRPr lang="en-US" altLang="en-US" sz="900" dirty="0">
              <a:solidFill>
                <a:schemeClr val="tx1"/>
              </a:solidFill>
              <a:latin typeface="Helvetica Light" panose="020B0403020202020204" pitchFamily="34" charset="0"/>
              <a:ea typeface="ＭＳ Ｐゴシック" charset="-128"/>
            </a:endParaRPr>
          </a:p>
        </p:txBody>
      </p:sp>
      <p:pic>
        <p:nvPicPr>
          <p:cNvPr id="15" name="Graphic 14" descr="Envelope">
            <a:extLst>
              <a:ext uri="{FF2B5EF4-FFF2-40B4-BE49-F238E27FC236}">
                <a16:creationId xmlns:a16="http://schemas.microsoft.com/office/drawing/2014/main" id="{EC4108F5-3CDA-4521-E864-6C230810F5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25247" y="4427625"/>
            <a:ext cx="143883" cy="143883"/>
          </a:xfrm>
          <a:prstGeom prst="rect">
            <a:avLst/>
          </a:prstGeom>
        </p:spPr>
      </p:pic>
      <p:pic>
        <p:nvPicPr>
          <p:cNvPr id="16" name="Picture 15">
            <a:extLst>
              <a:ext uri="{FF2B5EF4-FFF2-40B4-BE49-F238E27FC236}">
                <a16:creationId xmlns:a16="http://schemas.microsoft.com/office/drawing/2014/main" id="{96E67EE4-154F-672E-1D95-06DFE35FCD60}"/>
              </a:ext>
            </a:extLst>
          </p:cNvPr>
          <p:cNvPicPr>
            <a:picLocks noChangeAspect="1"/>
          </p:cNvPicPr>
          <p:nvPr/>
        </p:nvPicPr>
        <p:blipFill>
          <a:blip r:embed="rId7"/>
          <a:stretch>
            <a:fillRect/>
          </a:stretch>
        </p:blipFill>
        <p:spPr>
          <a:xfrm>
            <a:off x="4031416" y="4734792"/>
            <a:ext cx="132731" cy="132731"/>
          </a:xfrm>
          <a:prstGeom prst="rect">
            <a:avLst/>
          </a:prstGeom>
        </p:spPr>
      </p:pic>
      <p:pic>
        <p:nvPicPr>
          <p:cNvPr id="18" name="Picture 17">
            <a:extLst>
              <a:ext uri="{FF2B5EF4-FFF2-40B4-BE49-F238E27FC236}">
                <a16:creationId xmlns:a16="http://schemas.microsoft.com/office/drawing/2014/main" id="{45710EDE-F79D-B98B-5FF9-987C736AA4FC}"/>
              </a:ext>
            </a:extLst>
          </p:cNvPr>
          <p:cNvPicPr>
            <a:picLocks noChangeAspect="1"/>
          </p:cNvPicPr>
          <p:nvPr/>
        </p:nvPicPr>
        <p:blipFill>
          <a:blip r:embed="rId8"/>
          <a:stretch>
            <a:fillRect/>
          </a:stretch>
        </p:blipFill>
        <p:spPr>
          <a:xfrm>
            <a:off x="2357979" y="2663899"/>
            <a:ext cx="3389900" cy="1129968"/>
          </a:xfrm>
          <a:prstGeom prst="rect">
            <a:avLst/>
          </a:prstGeom>
        </p:spPr>
      </p:pic>
      <p:sp>
        <p:nvSpPr>
          <p:cNvPr id="19" name="TextBox 18">
            <a:extLst>
              <a:ext uri="{FF2B5EF4-FFF2-40B4-BE49-F238E27FC236}">
                <a16:creationId xmlns:a16="http://schemas.microsoft.com/office/drawing/2014/main" id="{348CB9FE-1AB1-2FA0-FBC3-2417469AD509}"/>
              </a:ext>
            </a:extLst>
          </p:cNvPr>
          <p:cNvSpPr txBox="1"/>
          <p:nvPr/>
        </p:nvSpPr>
        <p:spPr>
          <a:xfrm>
            <a:off x="2353584" y="3874979"/>
            <a:ext cx="338990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7F"/>
                </a:solidFill>
                <a:effectLst/>
                <a:uLnTx/>
                <a:uFillTx/>
                <a:latin typeface="Helvetica Light" panose="020B0403020202020204" pitchFamily="34" charset="0"/>
                <a:ea typeface="+mn-ea"/>
                <a:cs typeface="+mn-cs"/>
              </a:rPr>
              <a:t>Thank you!</a:t>
            </a:r>
          </a:p>
        </p:txBody>
      </p:sp>
      <p:pic>
        <p:nvPicPr>
          <p:cNvPr id="21" name="Graphic 20">
            <a:extLst>
              <a:ext uri="{FF2B5EF4-FFF2-40B4-BE49-F238E27FC236}">
                <a16:creationId xmlns:a16="http://schemas.microsoft.com/office/drawing/2014/main" id="{17AA0606-4DE8-00F2-C8C9-95B22A9F2671}"/>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4869950" y="4591785"/>
            <a:ext cx="143007" cy="143007"/>
          </a:xfrm>
          <a:prstGeom prst="rect">
            <a:avLst/>
          </a:prstGeom>
        </p:spPr>
      </p:pic>
    </p:spTree>
    <p:extLst>
      <p:ext uri="{BB962C8B-B14F-4D97-AF65-F5344CB8AC3E}">
        <p14:creationId xmlns:p14="http://schemas.microsoft.com/office/powerpoint/2010/main" val="174445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3887408-DB38-4A4E-807C-DD0984446F6F}"/>
              </a:ext>
            </a:extLst>
          </p:cNvPr>
          <p:cNvSpPr txBox="1"/>
          <p:nvPr/>
        </p:nvSpPr>
        <p:spPr>
          <a:xfrm>
            <a:off x="3136392" y="3419856"/>
            <a:ext cx="0" cy="0"/>
          </a:xfrm>
          <a:prstGeom prst="rect">
            <a:avLst/>
          </a:prstGeom>
        </p:spPr>
        <p:txBody>
          <a:bodyPr vert="horz" wrap="none" lIns="91440" tIns="45720" rIns="91440" bIns="45720" rtlCol="0" anchor="ctr">
            <a:noAutofit/>
          </a:bodyPr>
          <a:lstStyle/>
          <a:p>
            <a:endParaRPr lang="en-US" sz="1100" dirty="0">
              <a:latin typeface="Helvetica" pitchFamily="2" charset="0"/>
            </a:endParaRPr>
          </a:p>
        </p:txBody>
      </p:sp>
      <p:sp>
        <p:nvSpPr>
          <p:cNvPr id="14" name="Rectangle 13">
            <a:extLst>
              <a:ext uri="{FF2B5EF4-FFF2-40B4-BE49-F238E27FC236}">
                <a16:creationId xmlns:a16="http://schemas.microsoft.com/office/drawing/2014/main" id="{62E174B6-EAAF-2A48-896C-645ACCF44F4E}"/>
              </a:ext>
            </a:extLst>
          </p:cNvPr>
          <p:cNvSpPr/>
          <p:nvPr/>
        </p:nvSpPr>
        <p:spPr>
          <a:xfrm>
            <a:off x="2789778" y="317561"/>
            <a:ext cx="1278442" cy="73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pic>
        <p:nvPicPr>
          <p:cNvPr id="25" name="Picture 24">
            <a:extLst>
              <a:ext uri="{FF2B5EF4-FFF2-40B4-BE49-F238E27FC236}">
                <a16:creationId xmlns:a16="http://schemas.microsoft.com/office/drawing/2014/main" id="{14073BCD-2B85-AAEF-4A96-2A3084BCFC9F}"/>
              </a:ext>
            </a:extLst>
          </p:cNvPr>
          <p:cNvPicPr>
            <a:picLocks noChangeAspect="1"/>
          </p:cNvPicPr>
          <p:nvPr/>
        </p:nvPicPr>
        <p:blipFill>
          <a:blip r:embed="rId3"/>
          <a:stretch>
            <a:fillRect/>
          </a:stretch>
        </p:blipFill>
        <p:spPr>
          <a:xfrm>
            <a:off x="2939073" y="2737692"/>
            <a:ext cx="1129147" cy="1129147"/>
          </a:xfrm>
          <a:prstGeom prst="rect">
            <a:avLst/>
          </a:prstGeom>
        </p:spPr>
      </p:pic>
      <p:sp>
        <p:nvSpPr>
          <p:cNvPr id="26" name="Rectangle 39">
            <a:extLst>
              <a:ext uri="{FF2B5EF4-FFF2-40B4-BE49-F238E27FC236}">
                <a16:creationId xmlns:a16="http://schemas.microsoft.com/office/drawing/2014/main" id="{FB6237CA-057A-830A-5288-1EE32EBF2EAB}"/>
              </a:ext>
            </a:extLst>
          </p:cNvPr>
          <p:cNvSpPr>
            <a:spLocks noChangeArrowheads="1"/>
          </p:cNvSpPr>
          <p:nvPr/>
        </p:nvSpPr>
        <p:spPr bwMode="auto">
          <a:xfrm>
            <a:off x="5149512" y="4551507"/>
            <a:ext cx="16051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gn="r" eaLnBrk="1" hangingPunct="1">
              <a:spcBef>
                <a:spcPct val="0"/>
              </a:spcBef>
            </a:pPr>
            <a:r>
              <a:rPr lang="en-GB" altLang="en-US" sz="1050" dirty="0" err="1">
                <a:solidFill>
                  <a:schemeClr val="tx1"/>
                </a:solidFill>
                <a:latin typeface="Helvetica Light" panose="020B0403020202020204" pitchFamily="34" charset="0"/>
                <a:ea typeface="ＭＳ Ｐゴシック" charset="-128"/>
              </a:rPr>
              <a:t>a.demertzi@uliege.be</a:t>
            </a:r>
            <a:endParaRPr lang="en-US" altLang="en-US" sz="1050" dirty="0">
              <a:solidFill>
                <a:schemeClr val="tx1"/>
              </a:solidFill>
              <a:latin typeface="Helvetica Light" panose="020B0403020202020204" pitchFamily="34" charset="0"/>
              <a:ea typeface="ＭＳ Ｐゴシック" charset="-128"/>
            </a:endParaRPr>
          </a:p>
        </p:txBody>
      </p:sp>
      <p:sp>
        <p:nvSpPr>
          <p:cNvPr id="27" name="Rectangle 26">
            <a:extLst>
              <a:ext uri="{FF2B5EF4-FFF2-40B4-BE49-F238E27FC236}">
                <a16:creationId xmlns:a16="http://schemas.microsoft.com/office/drawing/2014/main" id="{B860350F-246D-E017-92A9-C2FFC5972108}"/>
              </a:ext>
            </a:extLst>
          </p:cNvPr>
          <p:cNvSpPr/>
          <p:nvPr/>
        </p:nvSpPr>
        <p:spPr>
          <a:xfrm>
            <a:off x="4162096" y="3870252"/>
            <a:ext cx="2558958" cy="577081"/>
          </a:xfrm>
          <a:prstGeom prst="rect">
            <a:avLst/>
          </a:prstGeom>
        </p:spPr>
        <p:txBody>
          <a:bodyPr wrap="square">
            <a:spAutoFit/>
          </a:bodyPr>
          <a:lstStyle/>
          <a:p>
            <a:pPr algn="r"/>
            <a:r>
              <a:rPr lang="en-US" sz="1050" dirty="0">
                <a:latin typeface="Helvetica Light" panose="020B0403020202020204" pitchFamily="34" charset="0"/>
              </a:rPr>
              <a:t>GIGA Institute</a:t>
            </a:r>
          </a:p>
          <a:p>
            <a:pPr algn="r"/>
            <a:r>
              <a:rPr lang="en-US" sz="1050" dirty="0">
                <a:latin typeface="Helvetica Light" panose="020B0403020202020204" pitchFamily="34" charset="0"/>
              </a:rPr>
              <a:t>Cyclotron Research Center</a:t>
            </a:r>
          </a:p>
          <a:p>
            <a:pPr algn="r"/>
            <a:r>
              <a:rPr lang="en-US" sz="1050" dirty="0">
                <a:latin typeface="Helvetica Light" panose="020B0403020202020204" pitchFamily="34" charset="0"/>
              </a:rPr>
              <a:t>Université de Liège</a:t>
            </a:r>
          </a:p>
        </p:txBody>
      </p:sp>
      <p:pic>
        <p:nvPicPr>
          <p:cNvPr id="28" name="Graphic 27" descr="Envelope">
            <a:extLst>
              <a:ext uri="{FF2B5EF4-FFF2-40B4-BE49-F238E27FC236}">
                <a16:creationId xmlns:a16="http://schemas.microsoft.com/office/drawing/2014/main" id="{31BAB0B4-51D0-74FC-DAB0-926B030D6C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4084" y="4596355"/>
            <a:ext cx="176481" cy="176481"/>
          </a:xfrm>
          <a:prstGeom prst="rect">
            <a:avLst/>
          </a:prstGeom>
        </p:spPr>
      </p:pic>
      <p:sp>
        <p:nvSpPr>
          <p:cNvPr id="29" name="TextBox 28">
            <a:extLst>
              <a:ext uri="{FF2B5EF4-FFF2-40B4-BE49-F238E27FC236}">
                <a16:creationId xmlns:a16="http://schemas.microsoft.com/office/drawing/2014/main" id="{202AE09A-6DF8-A4D0-FCC5-FC9E69A480D2}"/>
              </a:ext>
            </a:extLst>
          </p:cNvPr>
          <p:cNvSpPr txBox="1"/>
          <p:nvPr/>
        </p:nvSpPr>
        <p:spPr>
          <a:xfrm>
            <a:off x="-188536" y="3902697"/>
            <a:ext cx="0" cy="0"/>
          </a:xfrm>
          <a:prstGeom prst="rect">
            <a:avLst/>
          </a:prstGeom>
        </p:spPr>
        <p:txBody>
          <a:bodyPr vert="horz" wrap="none" lIns="91440" tIns="45720" rIns="91440" bIns="45720" rtlCol="0" anchor="ctr">
            <a:normAutofit fontScale="25000" lnSpcReduction="20000"/>
          </a:bodyPr>
          <a:lstStyle/>
          <a:p>
            <a:endParaRPr lang="en-BE" dirty="0"/>
          </a:p>
        </p:txBody>
      </p:sp>
      <p:pic>
        <p:nvPicPr>
          <p:cNvPr id="33" name="Picture 32">
            <a:extLst>
              <a:ext uri="{FF2B5EF4-FFF2-40B4-BE49-F238E27FC236}">
                <a16:creationId xmlns:a16="http://schemas.microsoft.com/office/drawing/2014/main" id="{17426226-F321-DEB8-6594-D32CBA602841}"/>
              </a:ext>
            </a:extLst>
          </p:cNvPr>
          <p:cNvPicPr>
            <a:picLocks noChangeAspect="1"/>
          </p:cNvPicPr>
          <p:nvPr/>
        </p:nvPicPr>
        <p:blipFill>
          <a:blip r:embed="rId6"/>
          <a:stretch>
            <a:fillRect/>
          </a:stretch>
        </p:blipFill>
        <p:spPr>
          <a:xfrm>
            <a:off x="5017608" y="4791132"/>
            <a:ext cx="176481" cy="176481"/>
          </a:xfrm>
          <a:prstGeom prst="rect">
            <a:avLst/>
          </a:prstGeom>
        </p:spPr>
      </p:pic>
      <p:sp>
        <p:nvSpPr>
          <p:cNvPr id="34" name="Rectangle 39">
            <a:extLst>
              <a:ext uri="{FF2B5EF4-FFF2-40B4-BE49-F238E27FC236}">
                <a16:creationId xmlns:a16="http://schemas.microsoft.com/office/drawing/2014/main" id="{522413BF-D02A-AE87-53C8-AC4857D86131}"/>
              </a:ext>
            </a:extLst>
          </p:cNvPr>
          <p:cNvSpPr>
            <a:spLocks noChangeArrowheads="1"/>
          </p:cNvSpPr>
          <p:nvPr/>
        </p:nvSpPr>
        <p:spPr bwMode="auto">
          <a:xfrm>
            <a:off x="5072425" y="4738046"/>
            <a:ext cx="16906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gn="r" eaLnBrk="1" hangingPunct="1">
              <a:spcBef>
                <a:spcPct val="0"/>
              </a:spcBef>
            </a:pPr>
            <a:r>
              <a:rPr lang="en-GB" altLang="en-US" sz="900" dirty="0" err="1">
                <a:solidFill>
                  <a:schemeClr val="tx1"/>
                </a:solidFill>
                <a:latin typeface="Helvetica Light" panose="020B0403020202020204" pitchFamily="34" charset="0"/>
                <a:ea typeface="ＭＳ Ｐゴシック" charset="-128"/>
              </a:rPr>
              <a:t>Ademertzi@mastodon.social</a:t>
            </a:r>
            <a:endParaRPr lang="en-US" altLang="en-US" sz="900" dirty="0">
              <a:solidFill>
                <a:schemeClr val="tx1"/>
              </a:solidFill>
              <a:latin typeface="Helvetica Light" panose="020B0403020202020204" pitchFamily="34" charset="0"/>
              <a:ea typeface="ＭＳ Ｐゴシック" charset="-128"/>
            </a:endParaRPr>
          </a:p>
        </p:txBody>
      </p:sp>
      <p:pic>
        <p:nvPicPr>
          <p:cNvPr id="36" name="Picture 35">
            <a:extLst>
              <a:ext uri="{FF2B5EF4-FFF2-40B4-BE49-F238E27FC236}">
                <a16:creationId xmlns:a16="http://schemas.microsoft.com/office/drawing/2014/main" id="{E3D9BFDB-D5D2-CB9F-8AEF-32A9B1698D32}"/>
              </a:ext>
            </a:extLst>
          </p:cNvPr>
          <p:cNvPicPr>
            <a:picLocks noChangeAspect="1"/>
          </p:cNvPicPr>
          <p:nvPr/>
        </p:nvPicPr>
        <p:blipFill>
          <a:blip r:embed="rId7"/>
          <a:stretch>
            <a:fillRect/>
          </a:stretch>
        </p:blipFill>
        <p:spPr>
          <a:xfrm>
            <a:off x="844170" y="913712"/>
            <a:ext cx="5354264" cy="1784756"/>
          </a:xfrm>
          <a:prstGeom prst="rect">
            <a:avLst/>
          </a:prstGeom>
        </p:spPr>
      </p:pic>
      <p:sp>
        <p:nvSpPr>
          <p:cNvPr id="3" name="TextBox 2">
            <a:extLst>
              <a:ext uri="{FF2B5EF4-FFF2-40B4-BE49-F238E27FC236}">
                <a16:creationId xmlns:a16="http://schemas.microsoft.com/office/drawing/2014/main" id="{AEFBD641-E2CB-E463-250C-495B8228A7F5}"/>
              </a:ext>
            </a:extLst>
          </p:cNvPr>
          <p:cNvSpPr txBox="1"/>
          <p:nvPr/>
        </p:nvSpPr>
        <p:spPr>
          <a:xfrm>
            <a:off x="1570897" y="430794"/>
            <a:ext cx="357861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7F"/>
                </a:solidFill>
                <a:effectLst/>
                <a:uLnTx/>
                <a:uFillTx/>
                <a:latin typeface="Helvetica Light" panose="020B0403020202020204" pitchFamily="34" charset="0"/>
                <a:ea typeface="+mn-ea"/>
                <a:cs typeface="+mn-cs"/>
              </a:rPr>
              <a:t>Physiology of Cognition Lab </a:t>
            </a:r>
          </a:p>
        </p:txBody>
      </p:sp>
      <p:pic>
        <p:nvPicPr>
          <p:cNvPr id="5" name="Picture 4">
            <a:extLst>
              <a:ext uri="{FF2B5EF4-FFF2-40B4-BE49-F238E27FC236}">
                <a16:creationId xmlns:a16="http://schemas.microsoft.com/office/drawing/2014/main" id="{E2A8BF7D-4A82-5A53-20A9-940CFCC1E762}"/>
              </a:ext>
            </a:extLst>
          </p:cNvPr>
          <p:cNvPicPr>
            <a:picLocks noChangeAspect="1"/>
          </p:cNvPicPr>
          <p:nvPr/>
        </p:nvPicPr>
        <p:blipFill>
          <a:blip r:embed="rId8"/>
          <a:stretch>
            <a:fillRect/>
          </a:stretch>
        </p:blipFill>
        <p:spPr>
          <a:xfrm>
            <a:off x="5952080" y="3292239"/>
            <a:ext cx="574600" cy="574600"/>
          </a:xfrm>
          <a:prstGeom prst="rect">
            <a:avLst/>
          </a:prstGeom>
        </p:spPr>
      </p:pic>
    </p:spTree>
    <p:extLst>
      <p:ext uri="{BB962C8B-B14F-4D97-AF65-F5344CB8AC3E}">
        <p14:creationId xmlns:p14="http://schemas.microsoft.com/office/powerpoint/2010/main" val="54762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8C03B-8D3F-6C4D-8D28-D5D4EE3018A4}"/>
              </a:ext>
            </a:extLst>
          </p:cNvPr>
          <p:cNvSpPr txBox="1"/>
          <p:nvPr/>
        </p:nvSpPr>
        <p:spPr>
          <a:xfrm>
            <a:off x="1913641" y="4647414"/>
            <a:ext cx="0" cy="0"/>
          </a:xfrm>
          <a:prstGeom prst="rect">
            <a:avLst/>
          </a:prstGeom>
        </p:spPr>
        <p:txBody>
          <a:bodyPr vert="horz" wrap="none" lIns="91440" tIns="45720" rIns="91440" bIns="45720" rtlCol="0" anchor="ctr">
            <a:normAutofit fontScale="25000" lnSpcReduction="20000"/>
          </a:bodyPr>
          <a:lstStyle/>
          <a:p>
            <a:endParaRPr lang="en-US" dirty="0"/>
          </a:p>
        </p:txBody>
      </p:sp>
      <p:sp>
        <p:nvSpPr>
          <p:cNvPr id="8" name="Rectangle 39">
            <a:extLst>
              <a:ext uri="{FF2B5EF4-FFF2-40B4-BE49-F238E27FC236}">
                <a16:creationId xmlns:a16="http://schemas.microsoft.com/office/drawing/2014/main" id="{7EA6A8D0-F4DC-EE49-8725-341B11A43C97}"/>
              </a:ext>
            </a:extLst>
          </p:cNvPr>
          <p:cNvSpPr>
            <a:spLocks noChangeArrowheads="1"/>
          </p:cNvSpPr>
          <p:nvPr/>
        </p:nvSpPr>
        <p:spPr bwMode="auto">
          <a:xfrm>
            <a:off x="70900" y="4841719"/>
            <a:ext cx="65562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spcBef>
                <a:spcPct val="0"/>
              </a:spcBef>
            </a:pPr>
            <a:r>
              <a:rPr lang="en-US" altLang="en-US" sz="800" dirty="0">
                <a:solidFill>
                  <a:schemeClr val="tx1"/>
                </a:solidFill>
                <a:latin typeface="Helvetica" charset="0"/>
                <a:ea typeface="Helvetica" charset="0"/>
                <a:cs typeface="Helvetica" charset="0"/>
              </a:rPr>
              <a:t>Bayne, </a:t>
            </a:r>
            <a:r>
              <a:rPr lang="en-US" altLang="en-US" sz="800" dirty="0" err="1">
                <a:solidFill>
                  <a:schemeClr val="tx1"/>
                </a:solidFill>
                <a:latin typeface="Helvetica" charset="0"/>
                <a:ea typeface="Helvetica" charset="0"/>
                <a:cs typeface="Helvetica" charset="0"/>
              </a:rPr>
              <a:t>Hohwy</a:t>
            </a:r>
            <a:r>
              <a:rPr lang="en-US" altLang="en-US" sz="800" dirty="0">
                <a:solidFill>
                  <a:schemeClr val="tx1"/>
                </a:solidFill>
                <a:latin typeface="Helvetica" charset="0"/>
                <a:ea typeface="Helvetica" charset="0"/>
                <a:cs typeface="Helvetica" charset="0"/>
              </a:rPr>
              <a:t>, Owen </a:t>
            </a:r>
            <a:r>
              <a:rPr lang="en-US" altLang="en-US" sz="800" i="1" dirty="0">
                <a:solidFill>
                  <a:schemeClr val="tx1"/>
                </a:solidFill>
                <a:latin typeface="Helvetica" charset="0"/>
                <a:ea typeface="Helvetica" charset="0"/>
                <a:cs typeface="Helvetica" charset="0"/>
              </a:rPr>
              <a:t>Trends </a:t>
            </a:r>
            <a:r>
              <a:rPr lang="en-US" altLang="en-US" sz="800" i="1" dirty="0" err="1">
                <a:solidFill>
                  <a:schemeClr val="tx1"/>
                </a:solidFill>
                <a:latin typeface="Helvetica" charset="0"/>
                <a:ea typeface="Helvetica" charset="0"/>
                <a:cs typeface="Helvetica" charset="0"/>
              </a:rPr>
              <a:t>Cogn</a:t>
            </a:r>
            <a:r>
              <a:rPr lang="en-US" altLang="en-US" sz="800" i="1" dirty="0">
                <a:solidFill>
                  <a:schemeClr val="tx1"/>
                </a:solidFill>
                <a:latin typeface="Helvetica" charset="0"/>
                <a:ea typeface="Helvetica" charset="0"/>
                <a:cs typeface="Helvetica" charset="0"/>
              </a:rPr>
              <a:t> Sci </a:t>
            </a:r>
            <a:r>
              <a:rPr lang="en-US" altLang="en-US" sz="800" dirty="0">
                <a:solidFill>
                  <a:schemeClr val="tx1"/>
                </a:solidFill>
                <a:latin typeface="Helvetica" charset="0"/>
                <a:ea typeface="Helvetica" charset="0"/>
                <a:cs typeface="Helvetica" charset="0"/>
              </a:rPr>
              <a:t>2016</a:t>
            </a:r>
          </a:p>
        </p:txBody>
      </p:sp>
      <p:grpSp>
        <p:nvGrpSpPr>
          <p:cNvPr id="9" name="Group 8">
            <a:extLst>
              <a:ext uri="{FF2B5EF4-FFF2-40B4-BE49-F238E27FC236}">
                <a16:creationId xmlns:a16="http://schemas.microsoft.com/office/drawing/2014/main" id="{F741AD63-4EE1-F84D-8953-8BAB8EB65CF8}"/>
              </a:ext>
            </a:extLst>
          </p:cNvPr>
          <p:cNvGrpSpPr/>
          <p:nvPr/>
        </p:nvGrpSpPr>
        <p:grpSpPr>
          <a:xfrm>
            <a:off x="886717" y="863583"/>
            <a:ext cx="4042032" cy="3476070"/>
            <a:chOff x="947057" y="1717041"/>
            <a:chExt cx="4483756" cy="4101094"/>
          </a:xfrm>
        </p:grpSpPr>
        <p:pic>
          <p:nvPicPr>
            <p:cNvPr id="10" name="Picture 9">
              <a:extLst>
                <a:ext uri="{FF2B5EF4-FFF2-40B4-BE49-F238E27FC236}">
                  <a16:creationId xmlns:a16="http://schemas.microsoft.com/office/drawing/2014/main" id="{E75414F7-1424-A044-AAB2-14ECFC736864}"/>
                </a:ext>
              </a:extLst>
            </p:cNvPr>
            <p:cNvPicPr>
              <a:picLocks noChangeAspect="1"/>
            </p:cNvPicPr>
            <p:nvPr/>
          </p:nvPicPr>
          <p:blipFill rotWithShape="1">
            <a:blip r:embed="rId3">
              <a:extLst>
                <a:ext uri="{28A0092B-C50C-407E-A947-70E740481C1C}">
                  <a14:useLocalDpi xmlns:a14="http://schemas.microsoft.com/office/drawing/2010/main" val="0"/>
                </a:ext>
              </a:extLst>
            </a:blip>
            <a:srcRect l="3495" t="3102" r="37571" b="5098"/>
            <a:stretch/>
          </p:blipFill>
          <p:spPr>
            <a:xfrm>
              <a:off x="1957244" y="2143182"/>
              <a:ext cx="3473569" cy="3674953"/>
            </a:xfrm>
            <a:prstGeom prst="rect">
              <a:avLst/>
            </a:prstGeom>
          </p:spPr>
        </p:pic>
        <p:sp>
          <p:nvSpPr>
            <p:cNvPr id="11" name="Rectangle 10">
              <a:extLst>
                <a:ext uri="{FF2B5EF4-FFF2-40B4-BE49-F238E27FC236}">
                  <a16:creationId xmlns:a16="http://schemas.microsoft.com/office/drawing/2014/main" id="{7F145CE8-C546-E54A-9067-330E3EEC46E0}"/>
                </a:ext>
              </a:extLst>
            </p:cNvPr>
            <p:cNvSpPr/>
            <p:nvPr/>
          </p:nvSpPr>
          <p:spPr bwMode="auto">
            <a:xfrm>
              <a:off x="947057" y="1717041"/>
              <a:ext cx="702129" cy="356688"/>
            </a:xfrm>
            <a:prstGeom prst="rect">
              <a:avLst/>
            </a:prstGeom>
            <a:solidFill>
              <a:schemeClr val="bg1"/>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eaLnBrk="0" hangingPunct="0"/>
              <a:endParaRPr lang="en-US" sz="2215">
                <a:latin typeface="Tahoma" pitchFamily="116" charset="0"/>
              </a:endParaRPr>
            </a:p>
          </p:txBody>
        </p:sp>
      </p:grpSp>
      <p:cxnSp>
        <p:nvCxnSpPr>
          <p:cNvPr id="12" name="Straight Connector 11">
            <a:extLst>
              <a:ext uri="{FF2B5EF4-FFF2-40B4-BE49-F238E27FC236}">
                <a16:creationId xmlns:a16="http://schemas.microsoft.com/office/drawing/2014/main" id="{CADB4CDA-DFA1-8146-8910-D8288C70D593}"/>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14" name="Rectangle 13">
            <a:extLst>
              <a:ext uri="{FF2B5EF4-FFF2-40B4-BE49-F238E27FC236}">
                <a16:creationId xmlns:a16="http://schemas.microsoft.com/office/drawing/2014/main" id="{26971BC9-EA13-2C4F-B49F-7FF543483167}"/>
              </a:ext>
            </a:extLst>
          </p:cNvPr>
          <p:cNvSpPr/>
          <p:nvPr/>
        </p:nvSpPr>
        <p:spPr>
          <a:xfrm>
            <a:off x="5579559" y="-237"/>
            <a:ext cx="1278442" cy="73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3" name="Titre 2"/>
          <p:cNvSpPr>
            <a:spLocks noGrp="1"/>
          </p:cNvSpPr>
          <p:nvPr>
            <p:ph type="title"/>
          </p:nvPr>
        </p:nvSpPr>
        <p:spPr>
          <a:xfrm>
            <a:off x="439769" y="-1378"/>
            <a:ext cx="6333052" cy="1096118"/>
          </a:xfrm>
        </p:spPr>
        <p:txBody>
          <a:bodyPr>
            <a:noAutofit/>
          </a:bodyPr>
          <a:lstStyle/>
          <a:p>
            <a:r>
              <a:rPr lang="fr-FR" sz="3200" b="1" dirty="0" err="1">
                <a:solidFill>
                  <a:schemeClr val="tx1"/>
                </a:solidFill>
              </a:rPr>
              <a:t>Consciousness</a:t>
            </a:r>
            <a:r>
              <a:rPr lang="fr-FR" sz="3200" b="1" dirty="0">
                <a:solidFill>
                  <a:schemeClr val="tx1"/>
                </a:solidFill>
              </a:rPr>
              <a:t> </a:t>
            </a:r>
            <a:r>
              <a:rPr lang="fr-FR" sz="3200" b="1" dirty="0" err="1">
                <a:solidFill>
                  <a:schemeClr val="tx1"/>
                </a:solidFill>
              </a:rPr>
              <a:t>is</a:t>
            </a:r>
            <a:r>
              <a:rPr lang="fr-FR" sz="3200" b="1" dirty="0">
                <a:solidFill>
                  <a:schemeClr val="tx1"/>
                </a:solidFill>
              </a:rPr>
              <a:t> </a:t>
            </a:r>
            <a:r>
              <a:rPr lang="fr-FR" sz="3200" b="1" dirty="0" err="1">
                <a:solidFill>
                  <a:schemeClr val="tx1"/>
                </a:solidFill>
              </a:rPr>
              <a:t>multidimensional</a:t>
            </a:r>
            <a:endParaRPr lang="fr-FR" sz="3200" b="1" dirty="0">
              <a:solidFill>
                <a:schemeClr val="tx1"/>
              </a:solidFill>
            </a:endParaRPr>
          </a:p>
        </p:txBody>
      </p:sp>
      <p:sp>
        <p:nvSpPr>
          <p:cNvPr id="15" name="TextBox 14">
            <a:extLst>
              <a:ext uri="{FF2B5EF4-FFF2-40B4-BE49-F238E27FC236}">
                <a16:creationId xmlns:a16="http://schemas.microsoft.com/office/drawing/2014/main" id="{8A4F2A90-6B15-6241-8C0D-CB70F8BAA69B}"/>
              </a:ext>
            </a:extLst>
          </p:cNvPr>
          <p:cNvSpPr txBox="1"/>
          <p:nvPr/>
        </p:nvSpPr>
        <p:spPr>
          <a:xfrm>
            <a:off x="150875" y="3245681"/>
            <a:ext cx="1748495" cy="488197"/>
          </a:xfrm>
          <a:prstGeom prst="rect">
            <a:avLst/>
          </a:prstGeom>
        </p:spPr>
        <p:txBody>
          <a:bodyPr vert="horz" wrap="none" lIns="91440" tIns="45720" rIns="91440" bIns="45720" rtlCol="0" anchor="ctr">
            <a:normAutofit/>
          </a:bodyPr>
          <a:lstStyle/>
          <a:p>
            <a:pPr algn="ctr"/>
            <a:r>
              <a:rPr lang="en-US" sz="1400" dirty="0">
                <a:latin typeface="Helvetica Light" panose="020B0403020202020204" pitchFamily="34" charset="0"/>
              </a:rPr>
              <a:t>Cross-modal interactions</a:t>
            </a:r>
          </a:p>
          <a:p>
            <a:pPr algn="ctr"/>
            <a:r>
              <a:rPr lang="en-US" sz="1100" dirty="0">
                <a:latin typeface="Helvetica Light" panose="020B0403020202020204" pitchFamily="34" charset="0"/>
              </a:rPr>
              <a:t>(multi-sensory integration)</a:t>
            </a:r>
            <a:endParaRPr lang="en-BE" sz="1100" dirty="0">
              <a:latin typeface="Helvetica Light" panose="020B0403020202020204" pitchFamily="34" charset="0"/>
            </a:endParaRPr>
          </a:p>
        </p:txBody>
      </p:sp>
      <p:sp>
        <p:nvSpPr>
          <p:cNvPr id="16" name="TextBox 15">
            <a:extLst>
              <a:ext uri="{FF2B5EF4-FFF2-40B4-BE49-F238E27FC236}">
                <a16:creationId xmlns:a16="http://schemas.microsoft.com/office/drawing/2014/main" id="{96E744C2-3E72-E44E-8292-80EF70F635FE}"/>
              </a:ext>
            </a:extLst>
          </p:cNvPr>
          <p:cNvSpPr txBox="1"/>
          <p:nvPr/>
        </p:nvSpPr>
        <p:spPr>
          <a:xfrm>
            <a:off x="5027520" y="1757729"/>
            <a:ext cx="1408411" cy="488197"/>
          </a:xfrm>
          <a:prstGeom prst="rect">
            <a:avLst/>
          </a:prstGeom>
        </p:spPr>
        <p:txBody>
          <a:bodyPr vert="horz" wrap="none" lIns="91440" tIns="45720" rIns="91440" bIns="45720" rtlCol="0" anchor="ctr">
            <a:normAutofit/>
          </a:bodyPr>
          <a:lstStyle/>
          <a:p>
            <a:pPr algn="ctr"/>
            <a:r>
              <a:rPr lang="en-US" sz="1400" dirty="0">
                <a:latin typeface="Helvetica Light" panose="020B0403020202020204" pitchFamily="34" charset="0"/>
              </a:rPr>
              <a:t>Inter-state dynamism</a:t>
            </a:r>
          </a:p>
          <a:p>
            <a:pPr algn="ctr"/>
            <a:r>
              <a:rPr lang="en-US" sz="1100" dirty="0">
                <a:latin typeface="Helvetica Light" panose="020B0403020202020204" pitchFamily="34" charset="0"/>
              </a:rPr>
              <a:t>(metastability)</a:t>
            </a:r>
            <a:endParaRPr lang="en-BE" sz="1100" dirty="0">
              <a:latin typeface="Helvetica Light" panose="020B0403020202020204" pitchFamily="34" charset="0"/>
            </a:endParaRPr>
          </a:p>
        </p:txBody>
      </p:sp>
      <p:sp>
        <p:nvSpPr>
          <p:cNvPr id="5" name="TextBox 4">
            <a:extLst>
              <a:ext uri="{FF2B5EF4-FFF2-40B4-BE49-F238E27FC236}">
                <a16:creationId xmlns:a16="http://schemas.microsoft.com/office/drawing/2014/main" id="{9DFDB5BA-F7EB-6449-BBF2-388438D25379}"/>
              </a:ext>
            </a:extLst>
          </p:cNvPr>
          <p:cNvSpPr txBox="1"/>
          <p:nvPr/>
        </p:nvSpPr>
        <p:spPr>
          <a:xfrm>
            <a:off x="938463" y="4339389"/>
            <a:ext cx="0" cy="0"/>
          </a:xfrm>
          <a:prstGeom prst="rect">
            <a:avLst/>
          </a:prstGeom>
        </p:spPr>
        <p:txBody>
          <a:bodyPr vert="horz" wrap="none" lIns="91440" tIns="45720" rIns="91440" bIns="45720" rtlCol="0" anchor="ctr">
            <a:normAutofit fontScale="25000" lnSpcReduction="20000"/>
          </a:bodyPr>
          <a:lstStyle/>
          <a:p>
            <a:endParaRPr lang="en-BE" dirty="0"/>
          </a:p>
        </p:txBody>
      </p:sp>
      <p:sp>
        <p:nvSpPr>
          <p:cNvPr id="6" name="TextBox 5">
            <a:extLst>
              <a:ext uri="{FF2B5EF4-FFF2-40B4-BE49-F238E27FC236}">
                <a16:creationId xmlns:a16="http://schemas.microsoft.com/office/drawing/2014/main" id="{68BB530C-61D1-7247-8007-4628F7466F43}"/>
              </a:ext>
            </a:extLst>
          </p:cNvPr>
          <p:cNvSpPr txBox="1"/>
          <p:nvPr/>
        </p:nvSpPr>
        <p:spPr>
          <a:xfrm>
            <a:off x="577516" y="4106779"/>
            <a:ext cx="0" cy="0"/>
          </a:xfrm>
          <a:prstGeom prst="rect">
            <a:avLst/>
          </a:prstGeom>
        </p:spPr>
        <p:txBody>
          <a:bodyPr vert="horz" wrap="none" lIns="91440" tIns="45720" rIns="91440" bIns="45720" rtlCol="0" anchor="ctr">
            <a:normAutofit fontScale="25000" lnSpcReduction="20000"/>
          </a:bodyPr>
          <a:lstStyle/>
          <a:p>
            <a:endParaRPr lang="en-BE" dirty="0"/>
          </a:p>
        </p:txBody>
      </p:sp>
      <p:sp>
        <p:nvSpPr>
          <p:cNvPr id="18" name="TextBox 17">
            <a:extLst>
              <a:ext uri="{FF2B5EF4-FFF2-40B4-BE49-F238E27FC236}">
                <a16:creationId xmlns:a16="http://schemas.microsoft.com/office/drawing/2014/main" id="{E98A418D-40A8-8F41-822F-8936CDB10E63}"/>
              </a:ext>
            </a:extLst>
          </p:cNvPr>
          <p:cNvSpPr txBox="1"/>
          <p:nvPr/>
        </p:nvSpPr>
        <p:spPr>
          <a:xfrm>
            <a:off x="4507832" y="3929725"/>
            <a:ext cx="2350168" cy="488197"/>
          </a:xfrm>
          <a:prstGeom prst="rect">
            <a:avLst/>
          </a:prstGeom>
        </p:spPr>
        <p:txBody>
          <a:bodyPr vert="horz" wrap="none" lIns="91440" tIns="45720" rIns="91440" bIns="45720" rtlCol="0" anchor="ctr">
            <a:normAutofit/>
          </a:bodyPr>
          <a:lstStyle/>
          <a:p>
            <a:pPr algn="ctr"/>
            <a:r>
              <a:rPr lang="en-US" sz="1400" dirty="0">
                <a:latin typeface="Helvetica Light" panose="020B0403020202020204" pitchFamily="34" charset="0"/>
              </a:rPr>
              <a:t>Embodied responsiveness</a:t>
            </a:r>
          </a:p>
          <a:p>
            <a:pPr algn="ctr"/>
            <a:r>
              <a:rPr lang="en-US" sz="1100" dirty="0">
                <a:latin typeface="Helvetica Light" panose="020B0403020202020204" pitchFamily="34" charset="0"/>
              </a:rPr>
              <a:t>(active inference)</a:t>
            </a:r>
            <a:endParaRPr lang="en-BE" sz="1100" dirty="0">
              <a:latin typeface="Helvetica Light" panose="020B0403020202020204" pitchFamily="34" charset="0"/>
            </a:endParaRPr>
          </a:p>
        </p:txBody>
      </p:sp>
      <p:sp>
        <p:nvSpPr>
          <p:cNvPr id="7" name="Oval 6">
            <a:extLst>
              <a:ext uri="{FF2B5EF4-FFF2-40B4-BE49-F238E27FC236}">
                <a16:creationId xmlns:a16="http://schemas.microsoft.com/office/drawing/2014/main" id="{B6B93CC6-D7BE-114C-9B69-D3F4664D7097}"/>
              </a:ext>
            </a:extLst>
          </p:cNvPr>
          <p:cNvSpPr/>
          <p:nvPr/>
        </p:nvSpPr>
        <p:spPr>
          <a:xfrm>
            <a:off x="1670180" y="1139393"/>
            <a:ext cx="317240" cy="2949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
        <p:nvSpPr>
          <p:cNvPr id="2" name="TextBox 1">
            <a:extLst>
              <a:ext uri="{FF2B5EF4-FFF2-40B4-BE49-F238E27FC236}">
                <a16:creationId xmlns:a16="http://schemas.microsoft.com/office/drawing/2014/main" id="{2B69F08A-DAEF-9843-804F-1CDB51825BD1}"/>
              </a:ext>
            </a:extLst>
          </p:cNvPr>
          <p:cNvSpPr txBox="1"/>
          <p:nvPr/>
        </p:nvSpPr>
        <p:spPr>
          <a:xfrm>
            <a:off x="439769" y="1146327"/>
            <a:ext cx="1873419" cy="488197"/>
          </a:xfrm>
          <a:prstGeom prst="rect">
            <a:avLst/>
          </a:prstGeom>
          <a:solidFill>
            <a:schemeClr val="bg1"/>
          </a:solidFill>
        </p:spPr>
        <p:txBody>
          <a:bodyPr vert="horz" wrap="none" lIns="91440" tIns="45720" rIns="91440" bIns="45720" rtlCol="0" anchor="ctr">
            <a:normAutofit/>
          </a:bodyPr>
          <a:lstStyle/>
          <a:p>
            <a:pPr algn="ctr"/>
            <a:r>
              <a:rPr lang="en-GB" sz="1400" dirty="0">
                <a:latin typeface="Helvetica Light" panose="020B0403020202020204" pitchFamily="34" charset="0"/>
              </a:rPr>
              <a:t>Anticorrelations</a:t>
            </a:r>
          </a:p>
          <a:p>
            <a:pPr algn="ctr"/>
            <a:r>
              <a:rPr lang="en-GB" sz="1100" dirty="0">
                <a:latin typeface="Helvetica Light" panose="020B0403020202020204" pitchFamily="34" charset="0"/>
              </a:rPr>
              <a:t>(n</a:t>
            </a:r>
            <a:r>
              <a:rPr lang="en-BE" sz="1100" dirty="0">
                <a:latin typeface="Helvetica Light" panose="020B0403020202020204" pitchFamily="34" charset="0"/>
              </a:rPr>
              <a:t>eural inhibition)</a:t>
            </a:r>
          </a:p>
        </p:txBody>
      </p:sp>
    </p:spTree>
    <p:extLst>
      <p:ext uri="{BB962C8B-B14F-4D97-AF65-F5344CB8AC3E}">
        <p14:creationId xmlns:p14="http://schemas.microsoft.com/office/powerpoint/2010/main" val="37552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5784358" y="727742"/>
            <a:ext cx="958831"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a:p>
        </p:txBody>
      </p:sp>
      <p:sp>
        <p:nvSpPr>
          <p:cNvPr id="10" name="TextBox 9">
            <a:extLst>
              <a:ext uri="{FF2B5EF4-FFF2-40B4-BE49-F238E27FC236}">
                <a16:creationId xmlns:a16="http://schemas.microsoft.com/office/drawing/2014/main" id="{B67D002F-CC7E-4B45-80DC-7FF75EDFABBA}"/>
              </a:ext>
            </a:extLst>
          </p:cNvPr>
          <p:cNvSpPr txBox="1"/>
          <p:nvPr/>
        </p:nvSpPr>
        <p:spPr>
          <a:xfrm>
            <a:off x="100349" y="4772699"/>
            <a:ext cx="6743189" cy="387692"/>
          </a:xfrm>
          <a:prstGeom prst="rect">
            <a:avLst/>
          </a:prstGeom>
        </p:spPr>
        <p:txBody>
          <a:bodyPr vert="horz" wrap="square" lIns="68580" tIns="34290" rIns="68580" bIns="34290" rtlCol="0" anchor="ctr">
            <a:normAutofit/>
          </a:bodyPr>
          <a:lstStyle/>
          <a:p>
            <a:r>
              <a:rPr lang="en-GB" sz="800" dirty="0" err="1"/>
              <a:t>Mortaheb</a:t>
            </a:r>
            <a:r>
              <a:rPr lang="en-GB" sz="800" dirty="0"/>
              <a:t>, Van </a:t>
            </a:r>
            <a:r>
              <a:rPr lang="en-GB" sz="800" dirty="0" err="1"/>
              <a:t>Calster</a:t>
            </a:r>
            <a:r>
              <a:rPr lang="en-GB" sz="800" dirty="0"/>
              <a:t>, Raimondo, </a:t>
            </a:r>
            <a:r>
              <a:rPr lang="en-GB" sz="800" dirty="0" err="1"/>
              <a:t>Klados</a:t>
            </a:r>
            <a:r>
              <a:rPr lang="en-GB" sz="800" dirty="0"/>
              <a:t>, </a:t>
            </a:r>
            <a:r>
              <a:rPr lang="en-GB" sz="800" dirty="0" err="1"/>
              <a:t>Boulakis</a:t>
            </a:r>
            <a:r>
              <a:rPr lang="en-GB" sz="800" dirty="0"/>
              <a:t>, </a:t>
            </a:r>
            <a:r>
              <a:rPr lang="en-GB" sz="800" dirty="0" err="1"/>
              <a:t>Georgoulaa</a:t>
            </a:r>
            <a:r>
              <a:rPr lang="en-GB" sz="800" dirty="0"/>
              <a:t>, Majerus, Van De Ville*, Demertzi*. </a:t>
            </a:r>
            <a:r>
              <a:rPr lang="en-GB" sz="800" i="1" dirty="0"/>
              <a:t>PNAS</a:t>
            </a:r>
            <a:r>
              <a:rPr lang="en-GB" sz="800" dirty="0"/>
              <a:t> 2022 </a:t>
            </a:r>
            <a:endParaRPr lang="en-GB" sz="800" i="1" dirty="0"/>
          </a:p>
          <a:p>
            <a:endParaRPr lang="en-GB" sz="100" dirty="0"/>
          </a:p>
          <a:p>
            <a:r>
              <a:rPr lang="en-GB" sz="800" dirty="0"/>
              <a:t>Van </a:t>
            </a:r>
            <a:r>
              <a:rPr lang="en-GB" sz="800" dirty="0" err="1"/>
              <a:t>Calster</a:t>
            </a:r>
            <a:r>
              <a:rPr lang="en-GB" sz="800" dirty="0"/>
              <a:t>, </a:t>
            </a:r>
            <a:r>
              <a:rPr lang="en-GB" sz="800" dirty="0" err="1"/>
              <a:t>D’Argembeau</a:t>
            </a:r>
            <a:r>
              <a:rPr lang="en-GB" sz="800" dirty="0"/>
              <a:t>, Salmon, Peters, Majerus</a:t>
            </a:r>
            <a:r>
              <a:rPr lang="en-GB" sz="800" i="1" dirty="0"/>
              <a:t>, J </a:t>
            </a:r>
            <a:r>
              <a:rPr lang="en-GB" sz="800" i="1" dirty="0" err="1"/>
              <a:t>Cogn</a:t>
            </a:r>
            <a:r>
              <a:rPr lang="en-GB" sz="800" i="1" dirty="0"/>
              <a:t> </a:t>
            </a:r>
            <a:r>
              <a:rPr lang="en-GB" sz="800" i="1" dirty="0" err="1"/>
              <a:t>Neurosci</a:t>
            </a:r>
            <a:r>
              <a:rPr lang="en-GB" sz="800" i="1" dirty="0"/>
              <a:t> </a:t>
            </a:r>
            <a:r>
              <a:rPr lang="en-GB" sz="800" dirty="0"/>
              <a:t>2017</a:t>
            </a:r>
          </a:p>
          <a:p>
            <a:endParaRPr lang="en-BE" sz="500" dirty="0"/>
          </a:p>
        </p:txBody>
      </p:sp>
      <p:sp>
        <p:nvSpPr>
          <p:cNvPr id="6" name="Rectangle 5">
            <a:extLst>
              <a:ext uri="{FF2B5EF4-FFF2-40B4-BE49-F238E27FC236}">
                <a16:creationId xmlns:a16="http://schemas.microsoft.com/office/drawing/2014/main" id="{3EAD5440-2368-3684-A642-677757CBF94E}"/>
              </a:ext>
            </a:extLst>
          </p:cNvPr>
          <p:cNvSpPr/>
          <p:nvPr/>
        </p:nvSpPr>
        <p:spPr>
          <a:xfrm>
            <a:off x="6252365" y="1309338"/>
            <a:ext cx="356674" cy="1274285"/>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350"/>
          </a:p>
        </p:txBody>
      </p:sp>
      <p:pic>
        <p:nvPicPr>
          <p:cNvPr id="4" name="Picture 3">
            <a:extLst>
              <a:ext uri="{FF2B5EF4-FFF2-40B4-BE49-F238E27FC236}">
                <a16:creationId xmlns:a16="http://schemas.microsoft.com/office/drawing/2014/main" id="{F1FFE1DB-50B1-5E68-91B9-CD91CD20C617}"/>
              </a:ext>
            </a:extLst>
          </p:cNvPr>
          <p:cNvPicPr>
            <a:picLocks noChangeAspect="1"/>
          </p:cNvPicPr>
          <p:nvPr/>
        </p:nvPicPr>
        <p:blipFill>
          <a:blip r:embed="rId3"/>
          <a:stretch>
            <a:fillRect/>
          </a:stretch>
        </p:blipFill>
        <p:spPr>
          <a:xfrm>
            <a:off x="156216" y="1299501"/>
            <a:ext cx="6632028" cy="2698924"/>
          </a:xfrm>
          <a:prstGeom prst="rect">
            <a:avLst/>
          </a:prstGeom>
        </p:spPr>
      </p:pic>
      <p:sp>
        <p:nvSpPr>
          <p:cNvPr id="5" name="TextBox 4">
            <a:extLst>
              <a:ext uri="{FF2B5EF4-FFF2-40B4-BE49-F238E27FC236}">
                <a16:creationId xmlns:a16="http://schemas.microsoft.com/office/drawing/2014/main" id="{87734DE2-1442-35D0-1019-9573B4C8ACDD}"/>
              </a:ext>
            </a:extLst>
          </p:cNvPr>
          <p:cNvSpPr txBox="1"/>
          <p:nvPr/>
        </p:nvSpPr>
        <p:spPr>
          <a:xfrm>
            <a:off x="-1578279" y="488515"/>
            <a:ext cx="0" cy="0"/>
          </a:xfrm>
          <a:prstGeom prst="rect">
            <a:avLst/>
          </a:prstGeom>
        </p:spPr>
        <p:txBody>
          <a:bodyPr vert="horz" wrap="none" lIns="91440" tIns="45720" rIns="91440" bIns="45720" rtlCol="0" anchor="ctr">
            <a:normAutofit fontScale="25000" lnSpcReduction="20000"/>
          </a:bodyPr>
          <a:lstStyle/>
          <a:p>
            <a:endParaRPr lang="en-BE" dirty="0"/>
          </a:p>
        </p:txBody>
      </p:sp>
      <p:sp>
        <p:nvSpPr>
          <p:cNvPr id="12" name="Rectangle 11">
            <a:extLst>
              <a:ext uri="{FF2B5EF4-FFF2-40B4-BE49-F238E27FC236}">
                <a16:creationId xmlns:a16="http://schemas.microsoft.com/office/drawing/2014/main" id="{BD3C2DDC-11AA-1BC3-6672-C803D1657641}"/>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cxnSp>
        <p:nvCxnSpPr>
          <p:cNvPr id="19" name="Straight Connector 18">
            <a:extLst>
              <a:ext uri="{FF2B5EF4-FFF2-40B4-BE49-F238E27FC236}">
                <a16:creationId xmlns:a16="http://schemas.microsoft.com/office/drawing/2014/main" id="{F65C2B49-CE89-F78F-D1B7-855AE3EA2D88}"/>
              </a:ext>
            </a:extLst>
          </p:cNvPr>
          <p:cNvCxnSpPr/>
          <p:nvPr/>
        </p:nvCxnSpPr>
        <p:spPr>
          <a:xfrm>
            <a:off x="150875" y="1025194"/>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20" name="Titre 2">
            <a:extLst>
              <a:ext uri="{FF2B5EF4-FFF2-40B4-BE49-F238E27FC236}">
                <a16:creationId xmlns:a16="http://schemas.microsoft.com/office/drawing/2014/main" id="{106652E8-2ECD-11DC-67C8-DCACEB9C848D}"/>
              </a:ext>
            </a:extLst>
          </p:cNvPr>
          <p:cNvSpPr txBox="1">
            <a:spLocks/>
          </p:cNvSpPr>
          <p:nvPr/>
        </p:nvSpPr>
        <p:spPr>
          <a:xfrm>
            <a:off x="-101097" y="39238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2800" b="1" dirty="0">
                <a:solidFill>
                  <a:schemeClr val="tx1"/>
                </a:solidFill>
              </a:rPr>
              <a:t>The experience-sampling paradigm</a:t>
            </a:r>
          </a:p>
        </p:txBody>
      </p:sp>
    </p:spTree>
    <p:extLst>
      <p:ext uri="{BB962C8B-B14F-4D97-AF65-F5344CB8AC3E}">
        <p14:creationId xmlns:p14="http://schemas.microsoft.com/office/powerpoint/2010/main" val="345165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79559" y="-237"/>
            <a:ext cx="1278442" cy="73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cxnSp>
        <p:nvCxnSpPr>
          <p:cNvPr id="4" name="Straight Connector 3">
            <a:extLst>
              <a:ext uri="{FF2B5EF4-FFF2-40B4-BE49-F238E27FC236}">
                <a16:creationId xmlns:a16="http://schemas.microsoft.com/office/drawing/2014/main" id="{390C0717-EE61-167F-7094-B819CA93870F}"/>
              </a:ext>
            </a:extLst>
          </p:cNvPr>
          <p:cNvCxnSpPr/>
          <p:nvPr/>
        </p:nvCxnSpPr>
        <p:spPr>
          <a:xfrm>
            <a:off x="150875" y="854506"/>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pic>
        <p:nvPicPr>
          <p:cNvPr id="59" name="Picture 58">
            <a:extLst>
              <a:ext uri="{FF2B5EF4-FFF2-40B4-BE49-F238E27FC236}">
                <a16:creationId xmlns:a16="http://schemas.microsoft.com/office/drawing/2014/main" id="{8563DC93-1D90-13A5-4275-910A5B3283B9}"/>
              </a:ext>
            </a:extLst>
          </p:cNvPr>
          <p:cNvPicPr>
            <a:picLocks noChangeAspect="1"/>
          </p:cNvPicPr>
          <p:nvPr/>
        </p:nvPicPr>
        <p:blipFill>
          <a:blip r:embed="rId3"/>
          <a:stretch>
            <a:fillRect/>
          </a:stretch>
        </p:blipFill>
        <p:spPr>
          <a:xfrm>
            <a:off x="821804" y="974951"/>
            <a:ext cx="5076742" cy="3819553"/>
          </a:xfrm>
          <a:prstGeom prst="rect">
            <a:avLst/>
          </a:prstGeom>
        </p:spPr>
      </p:pic>
      <p:sp>
        <p:nvSpPr>
          <p:cNvPr id="60" name="Google Shape;163;gf47b5b7ddd_0_119">
            <a:extLst>
              <a:ext uri="{FF2B5EF4-FFF2-40B4-BE49-F238E27FC236}">
                <a16:creationId xmlns:a16="http://schemas.microsoft.com/office/drawing/2014/main" id="{E6CD38D8-7CE9-9604-D9FD-1B48891BE466}"/>
              </a:ext>
            </a:extLst>
          </p:cNvPr>
          <p:cNvSpPr txBox="1">
            <a:spLocks/>
          </p:cNvSpPr>
          <p:nvPr/>
        </p:nvSpPr>
        <p:spPr>
          <a:xfrm>
            <a:off x="651732" y="0"/>
            <a:ext cx="5416886" cy="998990"/>
          </a:xfrm>
          <a:prstGeom prst="rect">
            <a:avLst/>
          </a:prstGeom>
          <a:noFill/>
          <a:ln>
            <a:noFill/>
          </a:ln>
        </p:spPr>
        <p:txBody>
          <a:bodyPr spcFirstLastPara="1" wrap="square" lIns="91425" tIns="45700" rIns="91425" bIns="45700" anchor="ctr" anchorCtr="0">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nSpc>
                <a:spcPct val="90000"/>
              </a:lnSpc>
              <a:spcBef>
                <a:spcPts val="0"/>
              </a:spcBef>
              <a:buClr>
                <a:srgbClr val="5FA4B0"/>
              </a:buClr>
              <a:buSzPts val="4400"/>
              <a:buFont typeface="Calibri"/>
              <a:buNone/>
            </a:pPr>
            <a:r>
              <a:rPr lang="en-US" sz="2800" dirty="0"/>
              <a:t>The Active Inference principle</a:t>
            </a:r>
          </a:p>
        </p:txBody>
      </p:sp>
      <p:sp>
        <p:nvSpPr>
          <p:cNvPr id="62" name="TextBox 61">
            <a:extLst>
              <a:ext uri="{FF2B5EF4-FFF2-40B4-BE49-F238E27FC236}">
                <a16:creationId xmlns:a16="http://schemas.microsoft.com/office/drawing/2014/main" id="{61D96B5E-E0D9-6093-94DA-8DD1B9EDFE0E}"/>
              </a:ext>
            </a:extLst>
          </p:cNvPr>
          <p:cNvSpPr txBox="1"/>
          <p:nvPr/>
        </p:nvSpPr>
        <p:spPr>
          <a:xfrm>
            <a:off x="9939" y="4828229"/>
            <a:ext cx="7305261" cy="230832"/>
          </a:xfrm>
          <a:prstGeom prst="rect">
            <a:avLst/>
          </a:prstGeom>
          <a:noFill/>
        </p:spPr>
        <p:txBody>
          <a:bodyPr wrap="square">
            <a:spAutoFit/>
          </a:bodyPr>
          <a:lstStyle/>
          <a:p>
            <a:r>
              <a:rPr lang="en-GB" sz="900" dirty="0">
                <a:effectLst/>
                <a:latin typeface="Helvetica" pitchFamily="2" charset="0"/>
              </a:rPr>
              <a:t>Seth, A. K. &amp; Friston, K. J. (2016) Active interoceptive inference and the emotional brain. Phil Trans R Soc London B: 371</a:t>
            </a:r>
          </a:p>
        </p:txBody>
      </p:sp>
    </p:spTree>
    <p:extLst>
      <p:ext uri="{BB962C8B-B14F-4D97-AF65-F5344CB8AC3E}">
        <p14:creationId xmlns:p14="http://schemas.microsoft.com/office/powerpoint/2010/main" val="1975805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E80BEE-CEAC-F710-8569-9D05172662F6}"/>
              </a:ext>
            </a:extLst>
          </p:cNvPr>
          <p:cNvSpPr/>
          <p:nvPr/>
        </p:nvSpPr>
        <p:spPr>
          <a:xfrm>
            <a:off x="18729" y="-30568"/>
            <a:ext cx="6839271" cy="671395"/>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342900">
              <a:defRPr/>
            </a:pPr>
            <a:endParaRPr lang="en-US" kern="0">
              <a:solidFill>
                <a:prstClr val="white"/>
              </a:solidFill>
              <a:latin typeface="Calibri"/>
            </a:endParaRPr>
          </a:p>
        </p:txBody>
      </p:sp>
      <p:sp>
        <p:nvSpPr>
          <p:cNvPr id="14" name="TextBox 13">
            <a:extLst>
              <a:ext uri="{FF2B5EF4-FFF2-40B4-BE49-F238E27FC236}">
                <a16:creationId xmlns:a16="http://schemas.microsoft.com/office/drawing/2014/main" id="{F5295F0E-0F78-03C8-96C5-F56AD98CAE83}"/>
              </a:ext>
            </a:extLst>
          </p:cNvPr>
          <p:cNvSpPr txBox="1"/>
          <p:nvPr/>
        </p:nvSpPr>
        <p:spPr>
          <a:xfrm>
            <a:off x="-1102742" y="665384"/>
            <a:ext cx="3021262" cy="230832"/>
          </a:xfrm>
          <a:prstGeom prst="rect">
            <a:avLst/>
          </a:prstGeom>
          <a:noFill/>
        </p:spPr>
        <p:txBody>
          <a:bodyPr wrap="square" rtlCol="0">
            <a:spAutoFit/>
          </a:bodyPr>
          <a:lstStyle/>
          <a:p>
            <a:pPr algn="r"/>
            <a:r>
              <a:rPr lang="en-US" sz="900" dirty="0" err="1"/>
              <a:t>Andrillon</a:t>
            </a:r>
            <a:r>
              <a:rPr lang="en-US" sz="900" dirty="0"/>
              <a:t> et al, </a:t>
            </a:r>
            <a:r>
              <a:rPr lang="en-US" sz="900" i="1" dirty="0"/>
              <a:t>Nat. </a:t>
            </a:r>
            <a:r>
              <a:rPr lang="en-US" sz="900" i="1" dirty="0" err="1"/>
              <a:t>Commun</a:t>
            </a:r>
            <a:r>
              <a:rPr lang="en-US" sz="900" i="1" dirty="0"/>
              <a:t> </a:t>
            </a:r>
            <a:r>
              <a:rPr lang="en-US" sz="900" dirty="0"/>
              <a:t>2021</a:t>
            </a:r>
            <a:endParaRPr lang="fr-BE" sz="900" dirty="0"/>
          </a:p>
        </p:txBody>
      </p:sp>
      <p:sp>
        <p:nvSpPr>
          <p:cNvPr id="17" name="Rectangle 16">
            <a:extLst>
              <a:ext uri="{FF2B5EF4-FFF2-40B4-BE49-F238E27FC236}">
                <a16:creationId xmlns:a16="http://schemas.microsoft.com/office/drawing/2014/main" id="{E67029D0-3D35-44AC-9E94-B680AA271DED}"/>
              </a:ext>
            </a:extLst>
          </p:cNvPr>
          <p:cNvSpPr/>
          <p:nvPr/>
        </p:nvSpPr>
        <p:spPr>
          <a:xfrm>
            <a:off x="2462668" y="1310994"/>
            <a:ext cx="280533" cy="29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pic>
        <p:nvPicPr>
          <p:cNvPr id="24" name="Picture 23">
            <a:extLst>
              <a:ext uri="{FF2B5EF4-FFF2-40B4-BE49-F238E27FC236}">
                <a16:creationId xmlns:a16="http://schemas.microsoft.com/office/drawing/2014/main" id="{6234C2B8-DA95-E1FA-8AB4-9CD3D9D26ABA}"/>
              </a:ext>
            </a:extLst>
          </p:cNvPr>
          <p:cNvPicPr>
            <a:picLocks noChangeAspect="1"/>
          </p:cNvPicPr>
          <p:nvPr/>
        </p:nvPicPr>
        <p:blipFill rotWithShape="1">
          <a:blip r:embed="rId3">
            <a:extLst>
              <a:ext uri="{28A0092B-C50C-407E-A947-70E740481C1C}">
                <a14:useLocalDpi xmlns:a14="http://schemas.microsoft.com/office/drawing/2010/main" val="0"/>
              </a:ext>
            </a:extLst>
          </a:blip>
          <a:srcRect l="3842" t="6306" r="89051" b="71270"/>
          <a:stretch/>
        </p:blipFill>
        <p:spPr>
          <a:xfrm>
            <a:off x="692202" y="1192116"/>
            <a:ext cx="260944" cy="1145878"/>
          </a:xfrm>
          <a:prstGeom prst="rect">
            <a:avLst/>
          </a:prstGeom>
        </p:spPr>
      </p:pic>
      <p:sp>
        <p:nvSpPr>
          <p:cNvPr id="26" name="Rectangle 25">
            <a:extLst>
              <a:ext uri="{FF2B5EF4-FFF2-40B4-BE49-F238E27FC236}">
                <a16:creationId xmlns:a16="http://schemas.microsoft.com/office/drawing/2014/main" id="{49D66373-BD74-0AC5-C586-3E53D6BD66C1}"/>
              </a:ext>
            </a:extLst>
          </p:cNvPr>
          <p:cNvSpPr/>
          <p:nvPr/>
        </p:nvSpPr>
        <p:spPr>
          <a:xfrm>
            <a:off x="511444" y="395591"/>
            <a:ext cx="5704991" cy="245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pic>
        <p:nvPicPr>
          <p:cNvPr id="30" name="Picture 29">
            <a:extLst>
              <a:ext uri="{FF2B5EF4-FFF2-40B4-BE49-F238E27FC236}">
                <a16:creationId xmlns:a16="http://schemas.microsoft.com/office/drawing/2014/main" id="{C2DDC35D-4E51-8441-91C6-DDA5CB0FA0D1}"/>
              </a:ext>
            </a:extLst>
          </p:cNvPr>
          <p:cNvPicPr>
            <a:picLocks noChangeAspect="1"/>
          </p:cNvPicPr>
          <p:nvPr/>
        </p:nvPicPr>
        <p:blipFill rotWithShape="1">
          <a:blip r:embed="rId3">
            <a:extLst>
              <a:ext uri="{28A0092B-C50C-407E-A947-70E740481C1C}">
                <a14:useLocalDpi xmlns:a14="http://schemas.microsoft.com/office/drawing/2010/main" val="0"/>
              </a:ext>
            </a:extLst>
          </a:blip>
          <a:srcRect l="72897" t="21313" b="59923"/>
          <a:stretch/>
        </p:blipFill>
        <p:spPr>
          <a:xfrm>
            <a:off x="2167236" y="1310994"/>
            <a:ext cx="1589434" cy="1531783"/>
          </a:xfrm>
          <a:prstGeom prst="rect">
            <a:avLst/>
          </a:prstGeom>
        </p:spPr>
      </p:pic>
      <p:sp>
        <p:nvSpPr>
          <p:cNvPr id="35" name="Rectangle 34">
            <a:extLst>
              <a:ext uri="{FF2B5EF4-FFF2-40B4-BE49-F238E27FC236}">
                <a16:creationId xmlns:a16="http://schemas.microsoft.com/office/drawing/2014/main" id="{C5FDE374-D542-5AA5-389F-2A6786B0E891}"/>
              </a:ext>
            </a:extLst>
          </p:cNvPr>
          <p:cNvSpPr/>
          <p:nvPr/>
        </p:nvSpPr>
        <p:spPr>
          <a:xfrm>
            <a:off x="3520340" y="946009"/>
            <a:ext cx="327115" cy="24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nvGrpSpPr>
          <p:cNvPr id="33" name="Group 32">
            <a:extLst>
              <a:ext uri="{FF2B5EF4-FFF2-40B4-BE49-F238E27FC236}">
                <a16:creationId xmlns:a16="http://schemas.microsoft.com/office/drawing/2014/main" id="{6C7AEDD5-F0BF-76CC-08DA-624EE7B7E203}"/>
              </a:ext>
            </a:extLst>
          </p:cNvPr>
          <p:cNvGrpSpPr/>
          <p:nvPr/>
        </p:nvGrpSpPr>
        <p:grpSpPr>
          <a:xfrm>
            <a:off x="3496493" y="963332"/>
            <a:ext cx="3050669" cy="2279258"/>
            <a:chOff x="1050918" y="1278361"/>
            <a:chExt cx="4067558" cy="3039011"/>
          </a:xfrm>
          <a:noFill/>
          <a:effectLst/>
        </p:grpSpPr>
        <p:pic>
          <p:nvPicPr>
            <p:cNvPr id="31" name="Picture 30">
              <a:extLst>
                <a:ext uri="{FF2B5EF4-FFF2-40B4-BE49-F238E27FC236}">
                  <a16:creationId xmlns:a16="http://schemas.microsoft.com/office/drawing/2014/main" id="{B5B88C16-2D60-90B4-C4EC-EFFCC6CD94E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3029" t="2941" b="78294"/>
            <a:stretch/>
          </p:blipFill>
          <p:spPr>
            <a:xfrm>
              <a:off x="3113470" y="1910686"/>
              <a:ext cx="2005006" cy="1941715"/>
            </a:xfrm>
            <a:prstGeom prst="rect">
              <a:avLst/>
            </a:prstGeom>
            <a:grpFill/>
          </p:spPr>
        </p:pic>
        <p:pic>
          <p:nvPicPr>
            <p:cNvPr id="32" name="Picture 31">
              <a:extLst>
                <a:ext uri="{FF2B5EF4-FFF2-40B4-BE49-F238E27FC236}">
                  <a16:creationId xmlns:a16="http://schemas.microsoft.com/office/drawing/2014/main" id="{116901EB-F2D9-CA70-7567-6D0AF21DB11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57919" b="55398"/>
            <a:stretch/>
          </p:blipFill>
          <p:spPr>
            <a:xfrm>
              <a:off x="1050918" y="1278361"/>
              <a:ext cx="2059864" cy="3039011"/>
            </a:xfrm>
            <a:prstGeom prst="rect">
              <a:avLst/>
            </a:prstGeom>
            <a:grpFill/>
          </p:spPr>
        </p:pic>
      </p:grpSp>
      <p:grpSp>
        <p:nvGrpSpPr>
          <p:cNvPr id="53" name="Group 52">
            <a:extLst>
              <a:ext uri="{FF2B5EF4-FFF2-40B4-BE49-F238E27FC236}">
                <a16:creationId xmlns:a16="http://schemas.microsoft.com/office/drawing/2014/main" id="{C18DF550-0DF0-FD8A-160D-91D5A9AA46B7}"/>
              </a:ext>
            </a:extLst>
          </p:cNvPr>
          <p:cNvGrpSpPr/>
          <p:nvPr/>
        </p:nvGrpSpPr>
        <p:grpSpPr>
          <a:xfrm>
            <a:off x="18465" y="3102020"/>
            <a:ext cx="3229250" cy="2111466"/>
            <a:chOff x="24620" y="4136027"/>
            <a:chExt cx="4305666" cy="2815287"/>
          </a:xfrm>
        </p:grpSpPr>
        <p:pic>
          <p:nvPicPr>
            <p:cNvPr id="45" name="Picture 44">
              <a:extLst>
                <a:ext uri="{FF2B5EF4-FFF2-40B4-BE49-F238E27FC236}">
                  <a16:creationId xmlns:a16="http://schemas.microsoft.com/office/drawing/2014/main" id="{0D0E33F5-720D-1698-BC78-2AC2A9B3A0C7}"/>
                </a:ext>
              </a:extLst>
            </p:cNvPr>
            <p:cNvPicPr>
              <a:picLocks noChangeAspect="1"/>
            </p:cNvPicPr>
            <p:nvPr/>
          </p:nvPicPr>
          <p:blipFill rotWithShape="1">
            <a:blip r:embed="rId4">
              <a:extLst>
                <a:ext uri="{28A0092B-C50C-407E-A947-70E740481C1C}">
                  <a14:useLocalDpi xmlns:a14="http://schemas.microsoft.com/office/drawing/2010/main" val="0"/>
                </a:ext>
              </a:extLst>
            </a:blip>
            <a:srcRect l="3517" r="12769"/>
            <a:stretch/>
          </p:blipFill>
          <p:spPr>
            <a:xfrm>
              <a:off x="91921" y="4165909"/>
              <a:ext cx="3665802" cy="2239326"/>
            </a:xfrm>
            <a:prstGeom prst="rect">
              <a:avLst/>
            </a:prstGeom>
          </p:spPr>
        </p:pic>
        <p:sp>
          <p:nvSpPr>
            <p:cNvPr id="40" name="TextBox 39">
              <a:extLst>
                <a:ext uri="{FF2B5EF4-FFF2-40B4-BE49-F238E27FC236}">
                  <a16:creationId xmlns:a16="http://schemas.microsoft.com/office/drawing/2014/main" id="{468238F1-A3C5-BE63-7F09-8C4BC746F51D}"/>
                </a:ext>
              </a:extLst>
            </p:cNvPr>
            <p:cNvSpPr txBox="1"/>
            <p:nvPr/>
          </p:nvSpPr>
          <p:spPr>
            <a:xfrm>
              <a:off x="56068" y="6353793"/>
              <a:ext cx="1973189" cy="584776"/>
            </a:xfrm>
            <a:prstGeom prst="rect">
              <a:avLst/>
            </a:prstGeom>
            <a:noFill/>
          </p:spPr>
          <p:txBody>
            <a:bodyPr wrap="none" rtlCol="0">
              <a:spAutoFit/>
            </a:bodyPr>
            <a:lstStyle/>
            <a:p>
              <a:pPr algn="ctr"/>
              <a:r>
                <a:rPr lang="en-GB" sz="1200" dirty="0">
                  <a:solidFill>
                    <a:srgbClr val="FF0000"/>
                  </a:solidFill>
                </a:rPr>
                <a:t>Impulsivity</a:t>
              </a:r>
            </a:p>
            <a:p>
              <a:pPr algn="ctr"/>
              <a:r>
                <a:rPr lang="en-US" sz="1050" dirty="0">
                  <a:solidFill>
                    <a:srgbClr val="FF0000"/>
                  </a:solidFill>
                </a:rPr>
                <a:t>Hasty responses and FA</a:t>
              </a:r>
              <a:endParaRPr lang="en-BE" sz="1050" dirty="0">
                <a:solidFill>
                  <a:srgbClr val="FF0000"/>
                </a:solidFill>
              </a:endParaRPr>
            </a:p>
          </p:txBody>
        </p:sp>
        <p:sp>
          <p:nvSpPr>
            <p:cNvPr id="37" name="TextBox 36">
              <a:extLst>
                <a:ext uri="{FF2B5EF4-FFF2-40B4-BE49-F238E27FC236}">
                  <a16:creationId xmlns:a16="http://schemas.microsoft.com/office/drawing/2014/main" id="{0B7D4CA5-A775-5BF8-DD60-090BCFF220C0}"/>
                </a:ext>
              </a:extLst>
            </p:cNvPr>
            <p:cNvSpPr txBox="1"/>
            <p:nvPr/>
          </p:nvSpPr>
          <p:spPr>
            <a:xfrm>
              <a:off x="2136933" y="6366538"/>
              <a:ext cx="1986014" cy="584776"/>
            </a:xfrm>
            <a:prstGeom prst="rect">
              <a:avLst/>
            </a:prstGeom>
            <a:noFill/>
          </p:spPr>
          <p:txBody>
            <a:bodyPr wrap="none" rtlCol="0">
              <a:spAutoFit/>
            </a:bodyPr>
            <a:lstStyle/>
            <a:p>
              <a:pPr algn="ctr"/>
              <a:r>
                <a:rPr lang="en-GB" sz="1200" dirty="0">
                  <a:solidFill>
                    <a:srgbClr val="FF0000"/>
                  </a:solidFill>
                </a:rPr>
                <a:t>Sluggishness</a:t>
              </a:r>
            </a:p>
            <a:p>
              <a:pPr algn="ctr"/>
              <a:r>
                <a:rPr lang="en-GB" sz="1050" dirty="0">
                  <a:solidFill>
                    <a:srgbClr val="FF0000"/>
                  </a:solidFill>
                </a:rPr>
                <a:t>S</a:t>
              </a:r>
              <a:r>
                <a:rPr lang="en-BE" sz="1050" dirty="0">
                  <a:solidFill>
                    <a:srgbClr val="FF0000"/>
                  </a:solidFill>
                </a:rPr>
                <a:t>low reponses &amp; misses</a:t>
              </a:r>
            </a:p>
          </p:txBody>
        </p:sp>
        <p:sp>
          <p:nvSpPr>
            <p:cNvPr id="48" name="Rectangle 47">
              <a:extLst>
                <a:ext uri="{FF2B5EF4-FFF2-40B4-BE49-F238E27FC236}">
                  <a16:creationId xmlns:a16="http://schemas.microsoft.com/office/drawing/2014/main" id="{E830A1E5-EAC0-BD0D-376A-B20FF348BD98}"/>
                </a:ext>
              </a:extLst>
            </p:cNvPr>
            <p:cNvSpPr/>
            <p:nvPr/>
          </p:nvSpPr>
          <p:spPr>
            <a:xfrm>
              <a:off x="24620" y="4136027"/>
              <a:ext cx="330772" cy="47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49" name="Rectangle 48">
              <a:extLst>
                <a:ext uri="{FF2B5EF4-FFF2-40B4-BE49-F238E27FC236}">
                  <a16:creationId xmlns:a16="http://schemas.microsoft.com/office/drawing/2014/main" id="{A96953DB-02DF-E5EE-5796-2269B9C5DB58}"/>
                </a:ext>
              </a:extLst>
            </p:cNvPr>
            <p:cNvSpPr/>
            <p:nvPr/>
          </p:nvSpPr>
          <p:spPr>
            <a:xfrm>
              <a:off x="1854249" y="4283056"/>
              <a:ext cx="637939" cy="472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pic>
          <p:nvPicPr>
            <p:cNvPr id="46" name="Picture 45">
              <a:extLst>
                <a:ext uri="{FF2B5EF4-FFF2-40B4-BE49-F238E27FC236}">
                  <a16:creationId xmlns:a16="http://schemas.microsoft.com/office/drawing/2014/main" id="{6897F33E-D1B9-D689-82C2-A189D102970D}"/>
                </a:ext>
              </a:extLst>
            </p:cNvPr>
            <p:cNvPicPr>
              <a:picLocks noChangeAspect="1"/>
            </p:cNvPicPr>
            <p:nvPr/>
          </p:nvPicPr>
          <p:blipFill rotWithShape="1">
            <a:blip r:embed="rId4">
              <a:extLst>
                <a:ext uri="{28A0092B-C50C-407E-A947-70E740481C1C}">
                  <a14:useLocalDpi xmlns:a14="http://schemas.microsoft.com/office/drawing/2010/main" val="0"/>
                </a:ext>
              </a:extLst>
            </a:blip>
            <a:srcRect l="87102" r="3" b="52278"/>
            <a:stretch/>
          </p:blipFill>
          <p:spPr>
            <a:xfrm>
              <a:off x="3778588" y="4976776"/>
              <a:ext cx="551698" cy="1044105"/>
            </a:xfrm>
            <a:prstGeom prst="rect">
              <a:avLst/>
            </a:prstGeom>
          </p:spPr>
        </p:pic>
      </p:grpSp>
      <p:grpSp>
        <p:nvGrpSpPr>
          <p:cNvPr id="54" name="Group 53">
            <a:extLst>
              <a:ext uri="{FF2B5EF4-FFF2-40B4-BE49-F238E27FC236}">
                <a16:creationId xmlns:a16="http://schemas.microsoft.com/office/drawing/2014/main" id="{D31A704C-D7A7-10B1-CF92-2D136A592665}"/>
              </a:ext>
            </a:extLst>
          </p:cNvPr>
          <p:cNvGrpSpPr/>
          <p:nvPr/>
        </p:nvGrpSpPr>
        <p:grpSpPr>
          <a:xfrm>
            <a:off x="3180146" y="3298738"/>
            <a:ext cx="3650250" cy="1862193"/>
            <a:chOff x="4240191" y="4398317"/>
            <a:chExt cx="4867003" cy="2482925"/>
          </a:xfrm>
        </p:grpSpPr>
        <p:grpSp>
          <p:nvGrpSpPr>
            <p:cNvPr id="47" name="Group 46">
              <a:extLst>
                <a:ext uri="{FF2B5EF4-FFF2-40B4-BE49-F238E27FC236}">
                  <a16:creationId xmlns:a16="http://schemas.microsoft.com/office/drawing/2014/main" id="{E1026095-59AC-49A7-4924-137593652AFD}"/>
                </a:ext>
              </a:extLst>
            </p:cNvPr>
            <p:cNvGrpSpPr/>
            <p:nvPr/>
          </p:nvGrpSpPr>
          <p:grpSpPr>
            <a:xfrm>
              <a:off x="4240191" y="4398317"/>
              <a:ext cx="4867003" cy="2141854"/>
              <a:chOff x="4241075" y="4397541"/>
              <a:chExt cx="4867003" cy="2141854"/>
            </a:xfrm>
          </p:grpSpPr>
          <p:pic>
            <p:nvPicPr>
              <p:cNvPr id="25" name="Picture 24">
                <a:extLst>
                  <a:ext uri="{FF2B5EF4-FFF2-40B4-BE49-F238E27FC236}">
                    <a16:creationId xmlns:a16="http://schemas.microsoft.com/office/drawing/2014/main" id="{05F808EB-5CD0-5ADD-FC56-904F505A9C43}"/>
                  </a:ext>
                </a:extLst>
              </p:cNvPr>
              <p:cNvPicPr>
                <a:picLocks noChangeAspect="1"/>
              </p:cNvPicPr>
              <p:nvPr/>
            </p:nvPicPr>
            <p:blipFill rotWithShape="1">
              <a:blip r:embed="rId5">
                <a:extLst>
                  <a:ext uri="{28A0092B-C50C-407E-A947-70E740481C1C}">
                    <a14:useLocalDpi xmlns:a14="http://schemas.microsoft.com/office/drawing/2010/main" val="0"/>
                  </a:ext>
                </a:extLst>
              </a:blip>
              <a:srcRect l="31689" t="1922" r="49921" b="92558"/>
              <a:stretch/>
            </p:blipFill>
            <p:spPr>
              <a:xfrm>
                <a:off x="5140546" y="4442587"/>
                <a:ext cx="1681568" cy="325280"/>
              </a:xfrm>
              <a:prstGeom prst="rect">
                <a:avLst/>
              </a:prstGeom>
            </p:spPr>
          </p:pic>
          <p:pic>
            <p:nvPicPr>
              <p:cNvPr id="28" name="Picture 27">
                <a:extLst>
                  <a:ext uri="{FF2B5EF4-FFF2-40B4-BE49-F238E27FC236}">
                    <a16:creationId xmlns:a16="http://schemas.microsoft.com/office/drawing/2014/main" id="{13EAC6A2-04D8-0041-A49B-7AD0EF7306A3}"/>
                  </a:ext>
                </a:extLst>
              </p:cNvPr>
              <p:cNvPicPr>
                <a:picLocks noChangeAspect="1"/>
              </p:cNvPicPr>
              <p:nvPr/>
            </p:nvPicPr>
            <p:blipFill rotWithShape="1">
              <a:blip r:embed="rId5">
                <a:extLst>
                  <a:ext uri="{28A0092B-C50C-407E-A947-70E740481C1C}">
                    <a14:useLocalDpi xmlns:a14="http://schemas.microsoft.com/office/drawing/2010/main" val="0"/>
                  </a:ext>
                </a:extLst>
              </a:blip>
              <a:srcRect l="90603" r="3459" b="82975"/>
              <a:stretch/>
            </p:blipFill>
            <p:spPr>
              <a:xfrm>
                <a:off x="8565076" y="5065846"/>
                <a:ext cx="543002" cy="1003332"/>
              </a:xfrm>
              <a:prstGeom prst="rect">
                <a:avLst/>
              </a:prstGeom>
            </p:spPr>
          </p:pic>
          <p:pic>
            <p:nvPicPr>
              <p:cNvPr id="22" name="Picture 21">
                <a:extLst>
                  <a:ext uri="{FF2B5EF4-FFF2-40B4-BE49-F238E27FC236}">
                    <a16:creationId xmlns:a16="http://schemas.microsoft.com/office/drawing/2014/main" id="{279D3C48-1299-B452-B784-FD3D72FD2276}"/>
                  </a:ext>
                </a:extLst>
              </p:cNvPr>
              <p:cNvPicPr>
                <a:picLocks noChangeAspect="1"/>
              </p:cNvPicPr>
              <p:nvPr/>
            </p:nvPicPr>
            <p:blipFill rotWithShape="1">
              <a:blip r:embed="rId5">
                <a:extLst>
                  <a:ext uri="{28A0092B-C50C-407E-A947-70E740481C1C}">
                    <a14:useLocalDpi xmlns:a14="http://schemas.microsoft.com/office/drawing/2010/main" val="0"/>
                  </a:ext>
                </a:extLst>
              </a:blip>
              <a:srcRect l="72620" t="68989" r="8358" b="45"/>
              <a:stretch/>
            </p:blipFill>
            <p:spPr>
              <a:xfrm>
                <a:off x="6894386" y="4663980"/>
                <a:ext cx="1693078" cy="1776338"/>
              </a:xfrm>
              <a:prstGeom prst="rect">
                <a:avLst/>
              </a:prstGeom>
            </p:spPr>
          </p:pic>
          <p:pic>
            <p:nvPicPr>
              <p:cNvPr id="41" name="Picture 40">
                <a:extLst>
                  <a:ext uri="{FF2B5EF4-FFF2-40B4-BE49-F238E27FC236}">
                    <a16:creationId xmlns:a16="http://schemas.microsoft.com/office/drawing/2014/main" id="{8FA905C7-8874-24F6-7A21-A881BE553CD1}"/>
                  </a:ext>
                </a:extLst>
              </p:cNvPr>
              <p:cNvPicPr>
                <a:picLocks noChangeAspect="1"/>
              </p:cNvPicPr>
              <p:nvPr/>
            </p:nvPicPr>
            <p:blipFill rotWithShape="1">
              <a:blip r:embed="rId5">
                <a:extLst>
                  <a:ext uri="{28A0092B-C50C-407E-A947-70E740481C1C}">
                    <a14:useLocalDpi xmlns:a14="http://schemas.microsoft.com/office/drawing/2010/main" val="0"/>
                  </a:ext>
                </a:extLst>
              </a:blip>
              <a:srcRect l="29917" t="68989" r="51061" b="45"/>
              <a:stretch/>
            </p:blipFill>
            <p:spPr>
              <a:xfrm>
                <a:off x="5018450" y="4734795"/>
                <a:ext cx="1693079" cy="1776338"/>
              </a:xfrm>
              <a:prstGeom prst="rect">
                <a:avLst/>
              </a:prstGeom>
            </p:spPr>
          </p:pic>
          <p:pic>
            <p:nvPicPr>
              <p:cNvPr id="42" name="Picture 41">
                <a:extLst>
                  <a:ext uri="{FF2B5EF4-FFF2-40B4-BE49-F238E27FC236}">
                    <a16:creationId xmlns:a16="http://schemas.microsoft.com/office/drawing/2014/main" id="{33BEE34C-8D6B-0D06-DCEA-81DCA4445FFF}"/>
                  </a:ext>
                </a:extLst>
              </p:cNvPr>
              <p:cNvPicPr>
                <a:picLocks noChangeAspect="1"/>
              </p:cNvPicPr>
              <p:nvPr/>
            </p:nvPicPr>
            <p:blipFill rotWithShape="1">
              <a:blip r:embed="rId5">
                <a:extLst>
                  <a:ext uri="{28A0092B-C50C-407E-A947-70E740481C1C}">
                    <a14:useLocalDpi xmlns:a14="http://schemas.microsoft.com/office/drawing/2010/main" val="0"/>
                  </a:ext>
                </a:extLst>
              </a:blip>
              <a:srcRect t="68989" r="92180" b="45"/>
              <a:stretch/>
            </p:blipFill>
            <p:spPr>
              <a:xfrm>
                <a:off x="4241075" y="4763057"/>
                <a:ext cx="696019" cy="1776338"/>
              </a:xfrm>
              <a:prstGeom prst="rect">
                <a:avLst/>
              </a:prstGeom>
            </p:spPr>
          </p:pic>
          <p:pic>
            <p:nvPicPr>
              <p:cNvPr id="43" name="Picture 42">
                <a:extLst>
                  <a:ext uri="{FF2B5EF4-FFF2-40B4-BE49-F238E27FC236}">
                    <a16:creationId xmlns:a16="http://schemas.microsoft.com/office/drawing/2014/main" id="{E2D859C0-08B6-1DEF-771B-69CA362B49C7}"/>
                  </a:ext>
                </a:extLst>
              </p:cNvPr>
              <p:cNvPicPr>
                <a:picLocks noChangeAspect="1"/>
              </p:cNvPicPr>
              <p:nvPr/>
            </p:nvPicPr>
            <p:blipFill rotWithShape="1">
              <a:blip r:embed="rId5">
                <a:extLst>
                  <a:ext uri="{28A0092B-C50C-407E-A947-70E740481C1C}">
                    <a14:useLocalDpi xmlns:a14="http://schemas.microsoft.com/office/drawing/2010/main" val="0"/>
                  </a:ext>
                </a:extLst>
              </a:blip>
              <a:srcRect l="73987" t="1439" r="11667" b="92358"/>
              <a:stretch/>
            </p:blipFill>
            <p:spPr>
              <a:xfrm>
                <a:off x="6977632" y="4397541"/>
                <a:ext cx="1311832" cy="365516"/>
              </a:xfrm>
              <a:prstGeom prst="rect">
                <a:avLst/>
              </a:prstGeom>
            </p:spPr>
          </p:pic>
          <p:sp>
            <p:nvSpPr>
              <p:cNvPr id="27" name="Rectangle 26">
                <a:extLst>
                  <a:ext uri="{FF2B5EF4-FFF2-40B4-BE49-F238E27FC236}">
                    <a16:creationId xmlns:a16="http://schemas.microsoft.com/office/drawing/2014/main" id="{8CAE1AC5-6C69-2072-93BB-683CA8A4125D}"/>
                  </a:ext>
                </a:extLst>
              </p:cNvPr>
              <p:cNvSpPr/>
              <p:nvPr/>
            </p:nvSpPr>
            <p:spPr>
              <a:xfrm rot="16200000">
                <a:off x="4494731" y="4539578"/>
                <a:ext cx="411561" cy="374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sp>
          <p:nvSpPr>
            <p:cNvPr id="50" name="TextBox 49">
              <a:extLst>
                <a:ext uri="{FF2B5EF4-FFF2-40B4-BE49-F238E27FC236}">
                  <a16:creationId xmlns:a16="http://schemas.microsoft.com/office/drawing/2014/main" id="{A419D03B-A4D5-DEDB-23AB-2FF60C59DA94}"/>
                </a:ext>
              </a:extLst>
            </p:cNvPr>
            <p:cNvSpPr txBox="1"/>
            <p:nvPr/>
          </p:nvSpPr>
          <p:spPr>
            <a:xfrm>
              <a:off x="4693786" y="6498327"/>
              <a:ext cx="2298664" cy="369332"/>
            </a:xfrm>
            <a:prstGeom prst="rect">
              <a:avLst/>
            </a:prstGeom>
            <a:noFill/>
          </p:spPr>
          <p:txBody>
            <a:bodyPr wrap="none" rtlCol="0">
              <a:spAutoFit/>
            </a:bodyPr>
            <a:lstStyle/>
            <a:p>
              <a:r>
                <a:rPr lang="fr-BE" sz="1200" dirty="0" err="1">
                  <a:solidFill>
                    <a:srgbClr val="0070C0"/>
                  </a:solidFill>
                </a:rPr>
                <a:t>Unconstrained</a:t>
              </a:r>
              <a:r>
                <a:rPr lang="fr-BE" sz="1200" dirty="0">
                  <a:solidFill>
                    <a:srgbClr val="0070C0"/>
                  </a:solidFill>
                </a:rPr>
                <a:t> </a:t>
              </a:r>
              <a:r>
                <a:rPr lang="fr-BE" sz="1200" dirty="0" err="1">
                  <a:solidFill>
                    <a:srgbClr val="0070C0"/>
                  </a:solidFill>
                </a:rPr>
                <a:t>thoughts</a:t>
              </a:r>
              <a:r>
                <a:rPr lang="fr-BE" sz="1200" dirty="0">
                  <a:solidFill>
                    <a:srgbClr val="0070C0"/>
                  </a:solidFill>
                </a:rPr>
                <a:t> </a:t>
              </a:r>
              <a:endParaRPr lang="en-BE" sz="1200" dirty="0">
                <a:solidFill>
                  <a:srgbClr val="0070C0"/>
                </a:solidFill>
              </a:endParaRPr>
            </a:p>
          </p:txBody>
        </p:sp>
        <p:sp>
          <p:nvSpPr>
            <p:cNvPr id="52" name="TextBox 51">
              <a:extLst>
                <a:ext uri="{FF2B5EF4-FFF2-40B4-BE49-F238E27FC236}">
                  <a16:creationId xmlns:a16="http://schemas.microsoft.com/office/drawing/2014/main" id="{87BA18E3-668C-3C8E-6D1F-E6F7A39DD508}"/>
                </a:ext>
              </a:extLst>
            </p:cNvPr>
            <p:cNvSpPr txBox="1"/>
            <p:nvPr/>
          </p:nvSpPr>
          <p:spPr>
            <a:xfrm>
              <a:off x="6725583" y="6511910"/>
              <a:ext cx="2119245" cy="369332"/>
            </a:xfrm>
            <a:prstGeom prst="rect">
              <a:avLst/>
            </a:prstGeom>
            <a:noFill/>
          </p:spPr>
          <p:txBody>
            <a:bodyPr wrap="square">
              <a:spAutoFit/>
            </a:bodyPr>
            <a:lstStyle/>
            <a:p>
              <a:pPr algn="ctr"/>
              <a:r>
                <a:rPr lang="fr-BE" sz="1200" dirty="0" err="1">
                  <a:solidFill>
                    <a:srgbClr val="FF0000"/>
                  </a:solidFill>
                </a:rPr>
                <a:t>Loss</a:t>
              </a:r>
              <a:r>
                <a:rPr lang="fr-BE" sz="1200" dirty="0">
                  <a:solidFill>
                    <a:srgbClr val="FF0000"/>
                  </a:solidFill>
                </a:rPr>
                <a:t> of </a:t>
              </a:r>
              <a:r>
                <a:rPr lang="fr-BE" sz="1200" dirty="0" err="1">
                  <a:solidFill>
                    <a:srgbClr val="FF0000"/>
                  </a:solidFill>
                </a:rPr>
                <a:t>awareness</a:t>
              </a:r>
              <a:endParaRPr lang="en-BE" sz="1200" dirty="0">
                <a:solidFill>
                  <a:srgbClr val="FF0000"/>
                </a:solidFill>
              </a:endParaRPr>
            </a:p>
          </p:txBody>
        </p:sp>
      </p:grpSp>
      <p:pic>
        <p:nvPicPr>
          <p:cNvPr id="34" name="Picture 33">
            <a:extLst>
              <a:ext uri="{FF2B5EF4-FFF2-40B4-BE49-F238E27FC236}">
                <a16:creationId xmlns:a16="http://schemas.microsoft.com/office/drawing/2014/main" id="{9932AFF6-A0AA-FECA-F3BA-4A9E95BE7370}"/>
              </a:ext>
            </a:extLst>
          </p:cNvPr>
          <p:cNvPicPr>
            <a:picLocks noChangeAspect="1"/>
          </p:cNvPicPr>
          <p:nvPr/>
        </p:nvPicPr>
        <p:blipFill rotWithShape="1">
          <a:blip r:embed="rId3">
            <a:extLst>
              <a:ext uri="{28A0092B-C50C-407E-A947-70E740481C1C}">
                <a14:useLocalDpi xmlns:a14="http://schemas.microsoft.com/office/drawing/2010/main" val="0"/>
              </a:ext>
            </a:extLst>
          </a:blip>
          <a:srcRect l="41746" r="30171" b="55398"/>
          <a:stretch/>
        </p:blipFill>
        <p:spPr>
          <a:xfrm>
            <a:off x="969193" y="974767"/>
            <a:ext cx="1031012" cy="2279258"/>
          </a:xfrm>
          <a:prstGeom prst="rect">
            <a:avLst/>
          </a:prstGeom>
        </p:spPr>
      </p:pic>
      <p:sp>
        <p:nvSpPr>
          <p:cNvPr id="3" name="Titre 2">
            <a:extLst>
              <a:ext uri="{FF2B5EF4-FFF2-40B4-BE49-F238E27FC236}">
                <a16:creationId xmlns:a16="http://schemas.microsoft.com/office/drawing/2014/main" id="{D4BBAEF3-F02C-91AB-B965-5A8840BA6C55}"/>
              </a:ext>
            </a:extLst>
          </p:cNvPr>
          <p:cNvSpPr txBox="1">
            <a:spLocks/>
          </p:cNvSpPr>
          <p:nvPr/>
        </p:nvSpPr>
        <p:spPr>
          <a:xfrm>
            <a:off x="18465" y="250968"/>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b="1" dirty="0">
                <a:solidFill>
                  <a:schemeClr val="tx1"/>
                </a:solidFill>
              </a:rPr>
              <a:t>Slow wave activity in wakefulness: local sleeps</a:t>
            </a:r>
          </a:p>
        </p:txBody>
      </p:sp>
      <p:cxnSp>
        <p:nvCxnSpPr>
          <p:cNvPr id="4" name="Straight Connector 3">
            <a:extLst>
              <a:ext uri="{FF2B5EF4-FFF2-40B4-BE49-F238E27FC236}">
                <a16:creationId xmlns:a16="http://schemas.microsoft.com/office/drawing/2014/main" id="{D32DF406-67C0-9B55-6482-A32B13E4B7D2}"/>
              </a:ext>
            </a:extLst>
          </p:cNvPr>
          <p:cNvCxnSpPr/>
          <p:nvPr/>
        </p:nvCxnSpPr>
        <p:spPr>
          <a:xfrm>
            <a:off x="150875" y="964234"/>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742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dissolve">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88B019-132F-4FD1-844A-32FA56EA742C}"/>
              </a:ext>
            </a:extLst>
          </p:cNvPr>
          <p:cNvPicPr>
            <a:picLocks noChangeAspect="1"/>
          </p:cNvPicPr>
          <p:nvPr/>
        </p:nvPicPr>
        <p:blipFill>
          <a:blip r:embed="rId3"/>
          <a:stretch>
            <a:fillRect/>
          </a:stretch>
        </p:blipFill>
        <p:spPr>
          <a:xfrm>
            <a:off x="3839101" y="879750"/>
            <a:ext cx="2065171" cy="2059466"/>
          </a:xfrm>
          <a:prstGeom prst="rect">
            <a:avLst/>
          </a:prstGeom>
        </p:spPr>
      </p:pic>
      <p:pic>
        <p:nvPicPr>
          <p:cNvPr id="12" name="Picture 11">
            <a:extLst>
              <a:ext uri="{FF2B5EF4-FFF2-40B4-BE49-F238E27FC236}">
                <a16:creationId xmlns:a16="http://schemas.microsoft.com/office/drawing/2014/main" id="{B26E682F-C96D-410B-9228-06D9809D868B}"/>
              </a:ext>
            </a:extLst>
          </p:cNvPr>
          <p:cNvPicPr>
            <a:picLocks noChangeAspect="1"/>
          </p:cNvPicPr>
          <p:nvPr/>
        </p:nvPicPr>
        <p:blipFill rotWithShape="1">
          <a:blip r:embed="rId4"/>
          <a:srcRect l="5416" t="6715"/>
          <a:stretch/>
        </p:blipFill>
        <p:spPr>
          <a:xfrm>
            <a:off x="1163342" y="1093553"/>
            <a:ext cx="1778176" cy="1880498"/>
          </a:xfrm>
          <a:prstGeom prst="rect">
            <a:avLst/>
          </a:prstGeom>
        </p:spPr>
      </p:pic>
      <p:pic>
        <p:nvPicPr>
          <p:cNvPr id="16" name="Picture 15">
            <a:extLst>
              <a:ext uri="{FF2B5EF4-FFF2-40B4-BE49-F238E27FC236}">
                <a16:creationId xmlns:a16="http://schemas.microsoft.com/office/drawing/2014/main" id="{60684A01-4BCB-41AC-9C40-805BDD434CB9}"/>
              </a:ext>
            </a:extLst>
          </p:cNvPr>
          <p:cNvPicPr>
            <a:picLocks noChangeAspect="1"/>
          </p:cNvPicPr>
          <p:nvPr/>
        </p:nvPicPr>
        <p:blipFill rotWithShape="1">
          <a:blip r:embed="rId5"/>
          <a:srcRect l="6235" t="4916"/>
          <a:stretch/>
        </p:blipFill>
        <p:spPr>
          <a:xfrm>
            <a:off x="1112478" y="2998727"/>
            <a:ext cx="1699925" cy="1950008"/>
          </a:xfrm>
          <a:prstGeom prst="rect">
            <a:avLst/>
          </a:prstGeom>
        </p:spPr>
      </p:pic>
      <p:sp>
        <p:nvSpPr>
          <p:cNvPr id="18" name="TextBox 17">
            <a:extLst>
              <a:ext uri="{FF2B5EF4-FFF2-40B4-BE49-F238E27FC236}">
                <a16:creationId xmlns:a16="http://schemas.microsoft.com/office/drawing/2014/main" id="{92D6F4A8-CE93-45A6-B612-F70CC450A905}"/>
              </a:ext>
            </a:extLst>
          </p:cNvPr>
          <p:cNvSpPr txBox="1"/>
          <p:nvPr/>
        </p:nvSpPr>
        <p:spPr>
          <a:xfrm>
            <a:off x="1199274" y="104139"/>
            <a:ext cx="5856163" cy="323165"/>
          </a:xfrm>
          <a:prstGeom prst="rect">
            <a:avLst/>
          </a:prstGeom>
          <a:noFill/>
        </p:spPr>
        <p:txBody>
          <a:bodyPr wrap="square" rtlCol="0">
            <a:spAutoFit/>
          </a:bodyPr>
          <a:lstStyle/>
          <a:p>
            <a:r>
              <a:rPr lang="en-US" sz="1500" dirty="0"/>
              <a:t>Sparsely reported                            Reduced perceptions        Equiprobable      </a:t>
            </a:r>
            <a:endParaRPr lang="fr-BE" sz="1500" dirty="0"/>
          </a:p>
        </p:txBody>
      </p:sp>
      <p:sp>
        <p:nvSpPr>
          <p:cNvPr id="21" name="TextBox 20">
            <a:extLst>
              <a:ext uri="{FF2B5EF4-FFF2-40B4-BE49-F238E27FC236}">
                <a16:creationId xmlns:a16="http://schemas.microsoft.com/office/drawing/2014/main" id="{773ACAB4-5A34-438E-937B-FABB1808D9D3}"/>
              </a:ext>
            </a:extLst>
          </p:cNvPr>
          <p:cNvSpPr txBox="1"/>
          <p:nvPr/>
        </p:nvSpPr>
        <p:spPr>
          <a:xfrm>
            <a:off x="1353065" y="4965519"/>
            <a:ext cx="1665836" cy="207749"/>
          </a:xfrm>
          <a:prstGeom prst="rect">
            <a:avLst/>
          </a:prstGeom>
          <a:noFill/>
        </p:spPr>
        <p:txBody>
          <a:bodyPr wrap="square" rtlCol="0">
            <a:spAutoFit/>
          </a:bodyPr>
          <a:lstStyle/>
          <a:p>
            <a:r>
              <a:rPr lang="en-US" sz="750" dirty="0" err="1"/>
              <a:t>Andrillon</a:t>
            </a:r>
            <a:r>
              <a:rPr lang="en-US" sz="750" dirty="0"/>
              <a:t> et al, </a:t>
            </a:r>
            <a:r>
              <a:rPr lang="en-US" sz="750" i="1" dirty="0"/>
              <a:t>Nat </a:t>
            </a:r>
            <a:r>
              <a:rPr lang="en-US" sz="750" i="1" dirty="0" err="1"/>
              <a:t>Commun</a:t>
            </a:r>
            <a:r>
              <a:rPr lang="en-US" sz="750" i="1" dirty="0"/>
              <a:t> </a:t>
            </a:r>
            <a:r>
              <a:rPr lang="en-US" sz="750" dirty="0"/>
              <a:t>2021</a:t>
            </a:r>
            <a:endParaRPr lang="fr-BE" sz="750" dirty="0"/>
          </a:p>
        </p:txBody>
      </p:sp>
      <p:sp>
        <p:nvSpPr>
          <p:cNvPr id="26" name="TextBox 25">
            <a:extLst>
              <a:ext uri="{FF2B5EF4-FFF2-40B4-BE49-F238E27FC236}">
                <a16:creationId xmlns:a16="http://schemas.microsoft.com/office/drawing/2014/main" id="{2C118B27-245B-B005-818C-7511EFB022C9}"/>
              </a:ext>
            </a:extLst>
          </p:cNvPr>
          <p:cNvSpPr txBox="1"/>
          <p:nvPr/>
        </p:nvSpPr>
        <p:spPr>
          <a:xfrm>
            <a:off x="3839101" y="4947029"/>
            <a:ext cx="2518334" cy="207749"/>
          </a:xfrm>
          <a:prstGeom prst="rect">
            <a:avLst/>
          </a:prstGeom>
          <a:noFill/>
        </p:spPr>
        <p:txBody>
          <a:bodyPr wrap="square" rtlCol="0">
            <a:spAutoFit/>
          </a:bodyPr>
          <a:lstStyle/>
          <a:p>
            <a:r>
              <a:rPr lang="en-US" sz="750" dirty="0" err="1"/>
              <a:t>Mortaheb</a:t>
            </a:r>
            <a:r>
              <a:rPr lang="en-US" sz="750" dirty="0"/>
              <a:t> et al, </a:t>
            </a:r>
            <a:r>
              <a:rPr lang="en-US" sz="750" i="1" dirty="0" err="1"/>
              <a:t>bioRxiv</a:t>
            </a:r>
            <a:r>
              <a:rPr lang="en-US" sz="750" dirty="0"/>
              <a:t> 2022; </a:t>
            </a:r>
            <a:r>
              <a:rPr lang="en-US" sz="750" i="1" dirty="0"/>
              <a:t>under review</a:t>
            </a:r>
            <a:endParaRPr lang="fr-BE" sz="750" i="1" dirty="0"/>
          </a:p>
        </p:txBody>
      </p:sp>
      <p:pic>
        <p:nvPicPr>
          <p:cNvPr id="13" name="Picture 12">
            <a:extLst>
              <a:ext uri="{FF2B5EF4-FFF2-40B4-BE49-F238E27FC236}">
                <a16:creationId xmlns:a16="http://schemas.microsoft.com/office/drawing/2014/main" id="{E311BDF2-0D32-4853-B0F6-A10BAC129415}"/>
              </a:ext>
            </a:extLst>
          </p:cNvPr>
          <p:cNvPicPr>
            <a:picLocks noChangeAspect="1"/>
          </p:cNvPicPr>
          <p:nvPr/>
        </p:nvPicPr>
        <p:blipFill>
          <a:blip r:embed="rId6"/>
          <a:stretch>
            <a:fillRect/>
          </a:stretch>
        </p:blipFill>
        <p:spPr>
          <a:xfrm>
            <a:off x="3386862" y="3026944"/>
            <a:ext cx="2808651" cy="1933088"/>
          </a:xfrm>
          <a:prstGeom prst="rect">
            <a:avLst/>
          </a:prstGeom>
        </p:spPr>
      </p:pic>
      <p:sp>
        <p:nvSpPr>
          <p:cNvPr id="24" name="Rectangle 23">
            <a:extLst>
              <a:ext uri="{FF2B5EF4-FFF2-40B4-BE49-F238E27FC236}">
                <a16:creationId xmlns:a16="http://schemas.microsoft.com/office/drawing/2014/main" id="{085DD6FD-F784-354D-B270-55C0ADD857F7}"/>
              </a:ext>
            </a:extLst>
          </p:cNvPr>
          <p:cNvSpPr/>
          <p:nvPr/>
        </p:nvSpPr>
        <p:spPr>
          <a:xfrm>
            <a:off x="18288" y="1"/>
            <a:ext cx="6839271" cy="543035"/>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342900">
              <a:defRPr/>
            </a:pPr>
            <a:endParaRPr lang="en-US" sz="1181" kern="0">
              <a:solidFill>
                <a:prstClr val="white"/>
              </a:solidFill>
              <a:latin typeface="Calibri"/>
            </a:endParaRPr>
          </a:p>
        </p:txBody>
      </p:sp>
      <p:sp>
        <p:nvSpPr>
          <p:cNvPr id="25" name="Title 1">
            <a:extLst>
              <a:ext uri="{FF2B5EF4-FFF2-40B4-BE49-F238E27FC236}">
                <a16:creationId xmlns:a16="http://schemas.microsoft.com/office/drawing/2014/main" id="{8A198C95-60B6-DD00-D30C-2E1C0E1B35C3}"/>
              </a:ext>
            </a:extLst>
          </p:cNvPr>
          <p:cNvSpPr txBox="1">
            <a:spLocks/>
          </p:cNvSpPr>
          <p:nvPr/>
        </p:nvSpPr>
        <p:spPr>
          <a:xfrm>
            <a:off x="330235" y="104138"/>
            <a:ext cx="6197530" cy="567929"/>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rgbClr val="84BBC3"/>
                </a:solidFill>
                <a:latin typeface="Helvetica" pitchFamily="2" charset="0"/>
              </a:rPr>
              <a:t>Mind Blanking: Behavior</a:t>
            </a:r>
            <a:endParaRPr lang="fr-BE" sz="3300" dirty="0">
              <a:solidFill>
                <a:srgbClr val="84BBC3"/>
              </a:solidFill>
              <a:latin typeface="Helvetica" pitchFamily="2" charset="0"/>
            </a:endParaRPr>
          </a:p>
        </p:txBody>
      </p:sp>
      <p:cxnSp>
        <p:nvCxnSpPr>
          <p:cNvPr id="29" name="Straight Connector 28">
            <a:extLst>
              <a:ext uri="{FF2B5EF4-FFF2-40B4-BE49-F238E27FC236}">
                <a16:creationId xmlns:a16="http://schemas.microsoft.com/office/drawing/2014/main" id="{3A3CAB81-F5B1-9CAC-418D-0B1C6410AF5F}"/>
              </a:ext>
            </a:extLst>
          </p:cNvPr>
          <p:cNvCxnSpPr/>
          <p:nvPr/>
        </p:nvCxnSpPr>
        <p:spPr>
          <a:xfrm>
            <a:off x="150876" y="63905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80187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FBF812-C036-1B4E-9F91-0FB02042A88D}"/>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grpSp>
        <p:nvGrpSpPr>
          <p:cNvPr id="12" name="Group 11">
            <a:extLst>
              <a:ext uri="{FF2B5EF4-FFF2-40B4-BE49-F238E27FC236}">
                <a16:creationId xmlns:a16="http://schemas.microsoft.com/office/drawing/2014/main" id="{0A2BBD17-EDF6-0DDE-54C4-34BEE843E7E4}"/>
              </a:ext>
            </a:extLst>
          </p:cNvPr>
          <p:cNvGrpSpPr/>
          <p:nvPr/>
        </p:nvGrpSpPr>
        <p:grpSpPr>
          <a:xfrm>
            <a:off x="5000781" y="1423579"/>
            <a:ext cx="1766639" cy="2161711"/>
            <a:chOff x="4123659" y="2286461"/>
            <a:chExt cx="1740246" cy="2309016"/>
          </a:xfrm>
        </p:grpSpPr>
        <p:pic>
          <p:nvPicPr>
            <p:cNvPr id="7" name="Picture 6">
              <a:extLst>
                <a:ext uri="{FF2B5EF4-FFF2-40B4-BE49-F238E27FC236}">
                  <a16:creationId xmlns:a16="http://schemas.microsoft.com/office/drawing/2014/main" id="{F3013EA2-F99A-70A8-2E9A-39DE486E81C3}"/>
                </a:ext>
              </a:extLst>
            </p:cNvPr>
            <p:cNvPicPr>
              <a:picLocks noChangeAspect="1"/>
            </p:cNvPicPr>
            <p:nvPr/>
          </p:nvPicPr>
          <p:blipFill rotWithShape="1">
            <a:blip r:embed="rId3"/>
            <a:srcRect r="32262"/>
            <a:stretch/>
          </p:blipFill>
          <p:spPr>
            <a:xfrm>
              <a:off x="4123659" y="2286461"/>
              <a:ext cx="1564077" cy="2309016"/>
            </a:xfrm>
            <a:prstGeom prst="rect">
              <a:avLst/>
            </a:prstGeom>
          </p:spPr>
        </p:pic>
        <p:sp>
          <p:nvSpPr>
            <p:cNvPr id="11" name="Oval 10">
              <a:extLst>
                <a:ext uri="{FF2B5EF4-FFF2-40B4-BE49-F238E27FC236}">
                  <a16:creationId xmlns:a16="http://schemas.microsoft.com/office/drawing/2014/main" id="{F8CBF564-26D8-3B22-6CAA-F19720C18415}"/>
                </a:ext>
              </a:extLst>
            </p:cNvPr>
            <p:cNvSpPr/>
            <p:nvPr/>
          </p:nvSpPr>
          <p:spPr>
            <a:xfrm>
              <a:off x="4865615" y="2311628"/>
              <a:ext cx="998290" cy="41862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grpSp>
      <p:sp>
        <p:nvSpPr>
          <p:cNvPr id="2" name="TextBox 1">
            <a:extLst>
              <a:ext uri="{FF2B5EF4-FFF2-40B4-BE49-F238E27FC236}">
                <a16:creationId xmlns:a16="http://schemas.microsoft.com/office/drawing/2014/main" id="{CBAD4B47-0FF7-9295-831B-BF71CEF5F63A}"/>
              </a:ext>
            </a:extLst>
          </p:cNvPr>
          <p:cNvSpPr txBox="1"/>
          <p:nvPr/>
        </p:nvSpPr>
        <p:spPr>
          <a:xfrm>
            <a:off x="784203" y="3593452"/>
            <a:ext cx="6480197" cy="630547"/>
          </a:xfrm>
          <a:prstGeom prst="rect">
            <a:avLst/>
          </a:prstGeom>
        </p:spPr>
        <p:txBody>
          <a:bodyPr vert="horz" wrap="none" lIns="91440" tIns="45720" rIns="91440" bIns="45720" rtlCol="0" anchor="ctr">
            <a:normAutofit/>
          </a:bodyPr>
          <a:lstStyle/>
          <a:p>
            <a:r>
              <a:rPr lang="en-BE" sz="2000" dirty="0">
                <a:latin typeface="Helvetica Light" panose="020B0403020202020204" pitchFamily="34" charset="0"/>
              </a:rPr>
              <a:t>Clinical               Physiological     	      Typical</a:t>
            </a:r>
          </a:p>
        </p:txBody>
      </p:sp>
      <p:pic>
        <p:nvPicPr>
          <p:cNvPr id="20" name="Picture 19">
            <a:extLst>
              <a:ext uri="{FF2B5EF4-FFF2-40B4-BE49-F238E27FC236}">
                <a16:creationId xmlns:a16="http://schemas.microsoft.com/office/drawing/2014/main" id="{6F659143-0173-263F-FC62-53D176753BF2}"/>
              </a:ext>
            </a:extLst>
          </p:cNvPr>
          <p:cNvPicPr>
            <a:picLocks noChangeAspect="1"/>
          </p:cNvPicPr>
          <p:nvPr/>
        </p:nvPicPr>
        <p:blipFill rotWithShape="1">
          <a:blip r:embed="rId4"/>
          <a:srcRect b="16783"/>
          <a:stretch/>
        </p:blipFill>
        <p:spPr>
          <a:xfrm>
            <a:off x="-256113" y="1256294"/>
            <a:ext cx="2802209" cy="2331916"/>
          </a:xfrm>
          <a:prstGeom prst="rect">
            <a:avLst/>
          </a:prstGeom>
        </p:spPr>
      </p:pic>
      <p:cxnSp>
        <p:nvCxnSpPr>
          <p:cNvPr id="22" name="Straight Arrow Connector 21">
            <a:extLst>
              <a:ext uri="{FF2B5EF4-FFF2-40B4-BE49-F238E27FC236}">
                <a16:creationId xmlns:a16="http://schemas.microsoft.com/office/drawing/2014/main" id="{6706B261-438F-0EAB-9B5A-99A5938AAA84}"/>
              </a:ext>
            </a:extLst>
          </p:cNvPr>
          <p:cNvCxnSpPr>
            <a:cxnSpLocks/>
          </p:cNvCxnSpPr>
          <p:nvPr/>
        </p:nvCxnSpPr>
        <p:spPr>
          <a:xfrm>
            <a:off x="448972" y="4247039"/>
            <a:ext cx="5972005" cy="0"/>
          </a:xfrm>
          <a:prstGeom prst="straightConnector1">
            <a:avLst/>
          </a:prstGeom>
          <a:ln w="38100">
            <a:solidFill>
              <a:srgbClr val="5FA4B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D968F82-9898-2D93-7D86-A9F6C0A7B39C}"/>
              </a:ext>
            </a:extLst>
          </p:cNvPr>
          <p:cNvSpPr txBox="1"/>
          <p:nvPr/>
        </p:nvSpPr>
        <p:spPr>
          <a:xfrm>
            <a:off x="628316" y="4015408"/>
            <a:ext cx="5843461" cy="914400"/>
          </a:xfrm>
          <a:prstGeom prst="rect">
            <a:avLst/>
          </a:prstGeom>
        </p:spPr>
        <p:txBody>
          <a:bodyPr vert="horz" wrap="none" lIns="91440" tIns="45720" rIns="91440" bIns="45720" rtlCol="0" anchor="ctr">
            <a:normAutofit/>
          </a:bodyPr>
          <a:lstStyle/>
          <a:p>
            <a:r>
              <a:rPr lang="en-BE" dirty="0">
                <a:solidFill>
                  <a:srgbClr val="00707F"/>
                </a:solidFill>
              </a:rPr>
              <a:t>    -                                    wakefulness                            +</a:t>
            </a:r>
          </a:p>
        </p:txBody>
      </p:sp>
      <p:sp>
        <p:nvSpPr>
          <p:cNvPr id="3" name="Titre 2">
            <a:extLst>
              <a:ext uri="{FF2B5EF4-FFF2-40B4-BE49-F238E27FC236}">
                <a16:creationId xmlns:a16="http://schemas.microsoft.com/office/drawing/2014/main" id="{9B744C17-EB64-EE25-B074-28E643A7B702}"/>
              </a:ext>
            </a:extLst>
          </p:cNvPr>
          <p:cNvSpPr txBox="1">
            <a:spLocks/>
          </p:cNvSpPr>
          <p:nvPr/>
        </p:nvSpPr>
        <p:spPr>
          <a:xfrm>
            <a:off x="96858" y="158120"/>
            <a:ext cx="7017339" cy="794156"/>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GB" sz="3600" b="1" dirty="0">
                <a:solidFill>
                  <a:schemeClr val="tx1"/>
                </a:solidFill>
              </a:rPr>
              <a:t>Limits of Reportability</a:t>
            </a:r>
          </a:p>
        </p:txBody>
      </p:sp>
      <p:cxnSp>
        <p:nvCxnSpPr>
          <p:cNvPr id="4" name="Straight Connector 3">
            <a:extLst>
              <a:ext uri="{FF2B5EF4-FFF2-40B4-BE49-F238E27FC236}">
                <a16:creationId xmlns:a16="http://schemas.microsoft.com/office/drawing/2014/main" id="{5A9BA004-9703-8B0A-59F2-8133758073CC}"/>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pic>
        <p:nvPicPr>
          <p:cNvPr id="8" name="Picture 7" descr="A picture containing graphics, clipart, circle, design&#10;&#10;Description automatically generated">
            <a:extLst>
              <a:ext uri="{FF2B5EF4-FFF2-40B4-BE49-F238E27FC236}">
                <a16:creationId xmlns:a16="http://schemas.microsoft.com/office/drawing/2014/main" id="{7345DF8E-17A8-4F60-4E3F-BFB03E5274A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712511" y="1940204"/>
            <a:ext cx="1599395" cy="1599395"/>
          </a:xfrm>
          <a:prstGeom prst="rect">
            <a:avLst/>
          </a:prstGeom>
          <a:noFill/>
          <a:ln>
            <a:noFill/>
          </a:ln>
        </p:spPr>
      </p:pic>
    </p:spTree>
    <p:extLst>
      <p:ext uri="{BB962C8B-B14F-4D97-AF65-F5344CB8AC3E}">
        <p14:creationId xmlns:p14="http://schemas.microsoft.com/office/powerpoint/2010/main" val="18191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9F9F486-E8C3-C346-9414-C9DE0C4BA789}"/>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6" name="Rectangle 5">
            <a:extLst>
              <a:ext uri="{FF2B5EF4-FFF2-40B4-BE49-F238E27FC236}">
                <a16:creationId xmlns:a16="http://schemas.microsoft.com/office/drawing/2014/main" id="{6DDB0ADC-EF2B-3747-8979-11F2DBF7B55B}"/>
              </a:ext>
            </a:extLst>
          </p:cNvPr>
          <p:cNvSpPr/>
          <p:nvPr/>
        </p:nvSpPr>
        <p:spPr>
          <a:xfrm>
            <a:off x="6292823" y="33364"/>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 name="Titre 2">
            <a:extLst>
              <a:ext uri="{FF2B5EF4-FFF2-40B4-BE49-F238E27FC236}">
                <a16:creationId xmlns:a16="http://schemas.microsoft.com/office/drawing/2014/main" id="{1C3DB96F-0C54-5449-8378-3AE53F847B2B}"/>
              </a:ext>
            </a:extLst>
          </p:cNvPr>
          <p:cNvSpPr txBox="1">
            <a:spLocks/>
          </p:cNvSpPr>
          <p:nvPr/>
        </p:nvSpPr>
        <p:spPr>
          <a:xfrm>
            <a:off x="-60176" y="299540"/>
            <a:ext cx="6844286" cy="61629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GB" b="1" dirty="0">
                <a:solidFill>
                  <a:schemeClr val="tx1"/>
                </a:solidFill>
              </a:rPr>
              <a:t>Anticorrelations as a result of neural inhibition</a:t>
            </a:r>
          </a:p>
        </p:txBody>
      </p:sp>
      <p:sp>
        <p:nvSpPr>
          <p:cNvPr id="18" name="Rectangle 17">
            <a:extLst>
              <a:ext uri="{FF2B5EF4-FFF2-40B4-BE49-F238E27FC236}">
                <a16:creationId xmlns:a16="http://schemas.microsoft.com/office/drawing/2014/main" id="{1129C759-1C9E-6D8B-AD69-794520F6F571}"/>
              </a:ext>
            </a:extLst>
          </p:cNvPr>
          <p:cNvSpPr/>
          <p:nvPr/>
        </p:nvSpPr>
        <p:spPr>
          <a:xfrm>
            <a:off x="36517" y="4869736"/>
            <a:ext cx="5087743" cy="215444"/>
          </a:xfrm>
          <a:prstGeom prst="rect">
            <a:avLst/>
          </a:prstGeom>
        </p:spPr>
        <p:txBody>
          <a:bodyPr wrap="square">
            <a:spAutoFit/>
          </a:bodyPr>
          <a:lstStyle/>
          <a:p>
            <a:r>
              <a:rPr lang="en-US" altLang="en-US" sz="800" dirty="0">
                <a:latin typeface="Helvetica" charset="0"/>
                <a:ea typeface="Helvetica" charset="0"/>
                <a:cs typeface="Helvetica" charset="0"/>
              </a:rPr>
              <a:t>Demertzi, </a:t>
            </a:r>
            <a:r>
              <a:rPr lang="en-US" altLang="en-US" sz="800" dirty="0" err="1">
                <a:latin typeface="Helvetica" charset="0"/>
                <a:ea typeface="Helvetica" charset="0"/>
                <a:cs typeface="Helvetica" charset="0"/>
              </a:rPr>
              <a:t>Kucyi</a:t>
            </a:r>
            <a:r>
              <a:rPr lang="en-US" altLang="en-US" sz="800" dirty="0">
                <a:latin typeface="Helvetica" charset="0"/>
                <a:ea typeface="Helvetica" charset="0"/>
                <a:cs typeface="Helvetica" charset="0"/>
              </a:rPr>
              <a:t>, Ponce-Alvarez, </a:t>
            </a:r>
            <a:r>
              <a:rPr lang="en-US" altLang="en-US" sz="800" dirty="0" err="1">
                <a:latin typeface="Helvetica" charset="0"/>
                <a:ea typeface="Helvetica" charset="0"/>
                <a:cs typeface="Helvetica" charset="0"/>
              </a:rPr>
              <a:t>Keliris</a:t>
            </a:r>
            <a:r>
              <a:rPr lang="en-US" altLang="en-US" sz="800" dirty="0">
                <a:latin typeface="Helvetica" charset="0"/>
                <a:ea typeface="Helvetica" charset="0"/>
                <a:cs typeface="Helvetica" charset="0"/>
              </a:rPr>
              <a:t>, Whitfield-</a:t>
            </a:r>
            <a:r>
              <a:rPr lang="en-US" altLang="en-US" sz="800" dirty="0" err="1">
                <a:latin typeface="Helvetica" charset="0"/>
                <a:ea typeface="Helvetica" charset="0"/>
                <a:cs typeface="Helvetica" charset="0"/>
              </a:rPr>
              <a:t>Gabrieli</a:t>
            </a:r>
            <a:r>
              <a:rPr lang="en-US" altLang="en-US" sz="800" dirty="0">
                <a:latin typeface="Helvetica" charset="0"/>
                <a:ea typeface="Helvetica" charset="0"/>
                <a:cs typeface="Helvetica" charset="0"/>
              </a:rPr>
              <a:t>, Deco. </a:t>
            </a:r>
            <a:r>
              <a:rPr lang="en-US" altLang="en-US" sz="800" i="1" dirty="0">
                <a:latin typeface="Helvetica" charset="0"/>
                <a:ea typeface="Helvetica" charset="0"/>
                <a:cs typeface="Helvetica" charset="0"/>
              </a:rPr>
              <a:t>Network </a:t>
            </a:r>
            <a:r>
              <a:rPr lang="en-US" altLang="en-US" sz="800" i="1" dirty="0" err="1">
                <a:latin typeface="Helvetica" charset="0"/>
                <a:ea typeface="Helvetica" charset="0"/>
                <a:cs typeface="Helvetica" charset="0"/>
              </a:rPr>
              <a:t>Neurosci</a:t>
            </a:r>
            <a:r>
              <a:rPr lang="en-US" altLang="en-US" sz="800" i="1" dirty="0">
                <a:latin typeface="Helvetica" charset="0"/>
                <a:ea typeface="Helvetica" charset="0"/>
                <a:cs typeface="Helvetica" charset="0"/>
              </a:rPr>
              <a:t> </a:t>
            </a:r>
            <a:r>
              <a:rPr lang="en-US" altLang="en-US" sz="800" dirty="0">
                <a:latin typeface="Helvetica" charset="0"/>
                <a:ea typeface="Helvetica" charset="0"/>
                <a:cs typeface="Helvetica" charset="0"/>
              </a:rPr>
              <a:t>2022</a:t>
            </a:r>
          </a:p>
        </p:txBody>
      </p:sp>
      <p:pic>
        <p:nvPicPr>
          <p:cNvPr id="43" name="Picture 42">
            <a:extLst>
              <a:ext uri="{FF2B5EF4-FFF2-40B4-BE49-F238E27FC236}">
                <a16:creationId xmlns:a16="http://schemas.microsoft.com/office/drawing/2014/main" id="{87A031A6-B102-BEB4-26CC-FF0E2BFDA919}"/>
              </a:ext>
            </a:extLst>
          </p:cNvPr>
          <p:cNvPicPr>
            <a:picLocks noChangeAspect="1"/>
          </p:cNvPicPr>
          <p:nvPr/>
        </p:nvPicPr>
        <p:blipFill>
          <a:blip r:embed="rId3"/>
          <a:stretch>
            <a:fillRect/>
          </a:stretch>
        </p:blipFill>
        <p:spPr>
          <a:xfrm>
            <a:off x="1085059" y="1160049"/>
            <a:ext cx="4948511" cy="3267209"/>
          </a:xfrm>
          <a:prstGeom prst="rect">
            <a:avLst/>
          </a:prstGeom>
        </p:spPr>
      </p:pic>
      <p:sp>
        <p:nvSpPr>
          <p:cNvPr id="7" name="TextBox 6">
            <a:extLst>
              <a:ext uri="{FF2B5EF4-FFF2-40B4-BE49-F238E27FC236}">
                <a16:creationId xmlns:a16="http://schemas.microsoft.com/office/drawing/2014/main" id="{1FEEFF53-42E8-2D2B-9E1A-4F59E43AD877}"/>
              </a:ext>
            </a:extLst>
          </p:cNvPr>
          <p:cNvSpPr txBox="1"/>
          <p:nvPr/>
        </p:nvSpPr>
        <p:spPr>
          <a:xfrm>
            <a:off x="5350932" y="4346516"/>
            <a:ext cx="1365277" cy="523220"/>
          </a:xfrm>
          <a:prstGeom prst="rect">
            <a:avLst/>
          </a:prstGeom>
          <a:solidFill>
            <a:schemeClr val="bg1">
              <a:lumMod val="85000"/>
            </a:schemeClr>
          </a:solidFill>
          <a:ln>
            <a:noFill/>
          </a:ln>
        </p:spPr>
        <p:txBody>
          <a:bodyPr wrap="square" rtlCol="0">
            <a:spAutoFit/>
          </a:bodyPr>
          <a:lstStyle/>
          <a:p>
            <a:pPr algn="ctr"/>
            <a:r>
              <a:rPr lang="en-US" sz="1600" dirty="0">
                <a:latin typeface="Helvetica" pitchFamily="2" charset="0"/>
              </a:rPr>
              <a:t>Ignition</a:t>
            </a:r>
          </a:p>
          <a:p>
            <a:pPr algn="ctr"/>
            <a:r>
              <a:rPr lang="en-GB" sz="600" kern="1200" dirty="0">
                <a:effectLst/>
                <a:latin typeface="Helvetica" pitchFamily="2" charset="0"/>
              </a:rPr>
              <a:t>Deco et al., </a:t>
            </a:r>
            <a:r>
              <a:rPr lang="en-GB" sz="600" i="1" kern="1200" dirty="0">
                <a:effectLst/>
                <a:latin typeface="Helvetica" pitchFamily="2" charset="0"/>
              </a:rPr>
              <a:t>Sci Adv </a:t>
            </a:r>
            <a:r>
              <a:rPr lang="en-GB" sz="600" kern="1200" dirty="0">
                <a:effectLst/>
                <a:latin typeface="Helvetica" pitchFamily="2" charset="0"/>
              </a:rPr>
              <a:t>2021</a:t>
            </a:r>
          </a:p>
          <a:p>
            <a:pPr algn="ctr"/>
            <a:r>
              <a:rPr lang="en-GB" sz="600" dirty="0">
                <a:latin typeface="Helvetica" pitchFamily="2" charset="0"/>
              </a:rPr>
              <a:t>Joglekar et al, </a:t>
            </a:r>
            <a:r>
              <a:rPr lang="en-GB" sz="600" i="1" dirty="0">
                <a:latin typeface="Helvetica" pitchFamily="2" charset="0"/>
              </a:rPr>
              <a:t>Neuron</a:t>
            </a:r>
            <a:r>
              <a:rPr lang="en-GB" sz="600" dirty="0">
                <a:latin typeface="Helvetica" pitchFamily="2" charset="0"/>
              </a:rPr>
              <a:t> 2018</a:t>
            </a:r>
            <a:endParaRPr lang="en-BE" sz="600" dirty="0">
              <a:latin typeface="Helvetica" pitchFamily="2" charset="0"/>
            </a:endParaRPr>
          </a:p>
        </p:txBody>
      </p:sp>
      <p:sp>
        <p:nvSpPr>
          <p:cNvPr id="2" name="TextBox 1">
            <a:extLst>
              <a:ext uri="{FF2B5EF4-FFF2-40B4-BE49-F238E27FC236}">
                <a16:creationId xmlns:a16="http://schemas.microsoft.com/office/drawing/2014/main" id="{8B9C4176-486D-7D3F-9017-307DB496ED73}"/>
              </a:ext>
            </a:extLst>
          </p:cNvPr>
          <p:cNvSpPr txBox="1"/>
          <p:nvPr/>
        </p:nvSpPr>
        <p:spPr>
          <a:xfrm>
            <a:off x="247344" y="-17761"/>
            <a:ext cx="6771132" cy="398291"/>
          </a:xfrm>
          <a:prstGeom prst="rect">
            <a:avLst/>
          </a:prstGeom>
        </p:spPr>
        <p:txBody>
          <a:bodyPr vert="horz" wrap="none" lIns="91440" tIns="45720" rIns="91440" bIns="45720" rtlCol="0" anchor="ctr">
            <a:normAutofit/>
          </a:bodyPr>
          <a:lstStyle/>
          <a:p>
            <a:pPr algn="ctr"/>
            <a:r>
              <a:rPr lang="en-BE" sz="900" dirty="0">
                <a:latin typeface="Helvetica Light" panose="020B0403020202020204" pitchFamily="34" charset="0"/>
              </a:rPr>
              <a:t>Conscious Rest </a:t>
            </a:r>
            <a:r>
              <a:rPr lang="en-BE" sz="900" dirty="0">
                <a:solidFill>
                  <a:schemeClr val="bg1">
                    <a:lumMod val="65000"/>
                  </a:schemeClr>
                </a:solidFill>
                <a:latin typeface="Helvetica Light" panose="020B0403020202020204" pitchFamily="34" charset="0"/>
              </a:rPr>
              <a:t>|  Unconscious Rest |  Mind Blanking  | Conclusions</a:t>
            </a:r>
          </a:p>
          <a:p>
            <a:pPr algn="ctr"/>
            <a:r>
              <a:rPr lang="en-BE" sz="600" dirty="0">
                <a:solidFill>
                  <a:schemeClr val="bg1">
                    <a:lumMod val="65000"/>
                  </a:schemeClr>
                </a:solidFill>
                <a:latin typeface="Helvetica Light" panose="020B0403020202020204" pitchFamily="34" charset="0"/>
              </a:rPr>
              <a:t>    </a:t>
            </a:r>
          </a:p>
        </p:txBody>
      </p:sp>
    </p:spTree>
    <p:extLst>
      <p:ext uri="{BB962C8B-B14F-4D97-AF65-F5344CB8AC3E}">
        <p14:creationId xmlns:p14="http://schemas.microsoft.com/office/powerpoint/2010/main" val="53838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1838FF0-12EE-C54E-9261-CEE919DEA252}"/>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12" name="Rectangle 39">
            <a:extLst>
              <a:ext uri="{FF2B5EF4-FFF2-40B4-BE49-F238E27FC236}">
                <a16:creationId xmlns:a16="http://schemas.microsoft.com/office/drawing/2014/main" id="{5FA128BE-3ECE-1446-BB06-AEB781970129}"/>
              </a:ext>
            </a:extLst>
          </p:cNvPr>
          <p:cNvSpPr>
            <a:spLocks noChangeArrowheads="1"/>
          </p:cNvSpPr>
          <p:nvPr/>
        </p:nvSpPr>
        <p:spPr bwMode="auto">
          <a:xfrm>
            <a:off x="43683" y="4813612"/>
            <a:ext cx="67445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spcBef>
                <a:spcPct val="0"/>
              </a:spcBef>
            </a:pPr>
            <a:r>
              <a:rPr lang="en-US" altLang="en-US" sz="800" dirty="0" err="1">
                <a:solidFill>
                  <a:schemeClr val="tx1"/>
                </a:solidFill>
                <a:latin typeface="Helvetica" pitchFamily="2" charset="0"/>
                <a:ea typeface="ＭＳ Ｐゴシック" charset="-128"/>
              </a:rPr>
              <a:t>Blauwblomme</a:t>
            </a:r>
            <a:r>
              <a:rPr lang="en-US" altLang="en-US" sz="800" dirty="0">
                <a:solidFill>
                  <a:schemeClr val="tx1"/>
                </a:solidFill>
                <a:latin typeface="Helvetica" pitchFamily="2" charset="0"/>
                <a:ea typeface="ＭＳ Ｐゴシック" charset="-128"/>
              </a:rPr>
              <a:t> &amp; Demertzi,  </a:t>
            </a:r>
            <a:r>
              <a:rPr lang="en-US" altLang="en-US" sz="800" dirty="0" err="1">
                <a:solidFill>
                  <a:schemeClr val="tx1"/>
                </a:solidFill>
                <a:latin typeface="Helvetica" pitchFamily="2" charset="0"/>
                <a:ea typeface="ＭＳ Ｐゴシック" charset="-128"/>
              </a:rPr>
              <a:t>Tacchela</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Fillon</a:t>
            </a:r>
            <a:r>
              <a:rPr lang="en-US" altLang="en-US" sz="800" dirty="0">
                <a:solidFill>
                  <a:schemeClr val="tx1"/>
                </a:solidFill>
                <a:latin typeface="Helvetica" pitchFamily="2" charset="0"/>
                <a:ea typeface="ＭＳ Ｐゴシック" charset="-128"/>
              </a:rPr>
              <a:t>, Bourgeois,  </a:t>
            </a:r>
            <a:r>
              <a:rPr lang="en-US" altLang="en-US" sz="800" dirty="0" err="1">
                <a:solidFill>
                  <a:schemeClr val="tx1"/>
                </a:solidFill>
                <a:latin typeface="Helvetica" pitchFamily="2" charset="0"/>
                <a:ea typeface="ＭＳ Ｐゴシック" charset="-128"/>
              </a:rPr>
              <a:t>Losito</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Eisermann</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Marinazzo</a:t>
            </a:r>
            <a:r>
              <a:rPr lang="en-US" altLang="en-US" sz="800" dirty="0">
                <a:solidFill>
                  <a:schemeClr val="tx1"/>
                </a:solidFill>
                <a:latin typeface="Helvetica" pitchFamily="2" charset="0"/>
                <a:ea typeface="ＭＳ Ｐゴシック" charset="-128"/>
              </a:rPr>
              <a:t>,  Raimondo,  </a:t>
            </a:r>
            <a:r>
              <a:rPr lang="en-US" altLang="en-US" sz="800" dirty="0" err="1">
                <a:solidFill>
                  <a:schemeClr val="tx1"/>
                </a:solidFill>
                <a:latin typeface="Helvetica" pitchFamily="2" charset="0"/>
                <a:ea typeface="ＭＳ Ｐゴシック" charset="-128"/>
              </a:rPr>
              <a:t>Alcauter</a:t>
            </a:r>
            <a:r>
              <a:rPr lang="en-US" altLang="en-US" sz="800" dirty="0">
                <a:solidFill>
                  <a:schemeClr val="tx1"/>
                </a:solidFill>
                <a:latin typeface="Helvetica" pitchFamily="2" charset="0"/>
                <a:ea typeface="ＭＳ Ｐゴシック" charset="-128"/>
              </a:rPr>
              <a:t>,  Van De Steen, </a:t>
            </a:r>
            <a:r>
              <a:rPr lang="en-US" altLang="en-US" sz="800" dirty="0" err="1">
                <a:solidFill>
                  <a:schemeClr val="tx1"/>
                </a:solidFill>
                <a:latin typeface="Helvetica" pitchFamily="2" charset="0"/>
                <a:ea typeface="ＭＳ Ｐゴシック" charset="-128"/>
              </a:rPr>
              <a:t>Colenbier</a:t>
            </a:r>
            <a:r>
              <a:rPr lang="en-US" altLang="en-US" sz="800" dirty="0">
                <a:solidFill>
                  <a:schemeClr val="tx1"/>
                </a:solidFill>
                <a:latin typeface="Helvetica" pitchFamily="2" charset="0"/>
                <a:ea typeface="ＭＳ Ｐゴシック" charset="-128"/>
              </a:rPr>
              <a:t>, </a:t>
            </a:r>
          </a:p>
          <a:p>
            <a:pPr>
              <a:spcBef>
                <a:spcPct val="0"/>
              </a:spcBef>
            </a:pPr>
            <a:r>
              <a:rPr lang="en-US" altLang="en-US" sz="800" dirty="0" err="1">
                <a:solidFill>
                  <a:schemeClr val="tx1"/>
                </a:solidFill>
                <a:latin typeface="Helvetica" pitchFamily="2" charset="0"/>
                <a:ea typeface="ＭＳ Ｐゴシック" charset="-128"/>
              </a:rPr>
              <a:t>Laureys</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Dangouloff</a:t>
            </a:r>
            <a:r>
              <a:rPr lang="en-US" altLang="en-US" sz="800" dirty="0">
                <a:solidFill>
                  <a:schemeClr val="tx1"/>
                </a:solidFill>
                <a:latin typeface="Helvetica" pitchFamily="2" charset="0"/>
                <a:ea typeface="ＭＳ Ｐゴシック" charset="-128"/>
              </a:rPr>
              <a:t>-Ros,  </a:t>
            </a:r>
            <a:r>
              <a:rPr lang="en-US" altLang="en-US" sz="800" dirty="0" err="1">
                <a:solidFill>
                  <a:schemeClr val="tx1"/>
                </a:solidFill>
                <a:latin typeface="Helvetica" pitchFamily="2" charset="0"/>
                <a:ea typeface="ＭＳ Ｐゴシック" charset="-128"/>
              </a:rPr>
              <a:t>Naccache</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Boddaert</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Nabbout</a:t>
            </a:r>
            <a:r>
              <a:rPr lang="en-US" altLang="en-US" sz="800" dirty="0">
                <a:solidFill>
                  <a:schemeClr val="tx1"/>
                </a:solidFill>
                <a:latin typeface="Helvetica" pitchFamily="2" charset="0"/>
                <a:ea typeface="ＭＳ Ｐゴシック" charset="-128"/>
              </a:rPr>
              <a:t> et al, </a:t>
            </a:r>
            <a:r>
              <a:rPr lang="en-US" altLang="en-US" sz="800" i="1" dirty="0">
                <a:solidFill>
                  <a:schemeClr val="tx1"/>
                </a:solidFill>
                <a:latin typeface="Helvetica" pitchFamily="2" charset="0"/>
                <a:ea typeface="ＭＳ Ｐゴシック" charset="-128"/>
              </a:rPr>
              <a:t>Epilepsia Open</a:t>
            </a:r>
            <a:r>
              <a:rPr lang="en-US" altLang="en-US" sz="800" dirty="0">
                <a:solidFill>
                  <a:schemeClr val="tx1"/>
                </a:solidFill>
                <a:latin typeface="Helvetica" pitchFamily="2" charset="0"/>
                <a:ea typeface="ＭＳ Ｐゴシック" charset="-128"/>
              </a:rPr>
              <a:t> 2020</a:t>
            </a:r>
          </a:p>
        </p:txBody>
      </p:sp>
      <p:pic>
        <p:nvPicPr>
          <p:cNvPr id="5" name="Picture 4">
            <a:extLst>
              <a:ext uri="{FF2B5EF4-FFF2-40B4-BE49-F238E27FC236}">
                <a16:creationId xmlns:a16="http://schemas.microsoft.com/office/drawing/2014/main" id="{5800F11B-3A7F-C043-8782-2F701B9FC415}"/>
              </a:ext>
            </a:extLst>
          </p:cNvPr>
          <p:cNvPicPr>
            <a:picLocks noChangeAspect="1"/>
          </p:cNvPicPr>
          <p:nvPr/>
        </p:nvPicPr>
        <p:blipFill rotWithShape="1">
          <a:blip r:embed="rId3"/>
          <a:srcRect t="30933"/>
          <a:stretch/>
        </p:blipFill>
        <p:spPr>
          <a:xfrm>
            <a:off x="2306347" y="965574"/>
            <a:ext cx="4457396" cy="3740707"/>
          </a:xfrm>
          <a:prstGeom prst="rect">
            <a:avLst/>
          </a:prstGeom>
        </p:spPr>
      </p:pic>
      <p:cxnSp>
        <p:nvCxnSpPr>
          <p:cNvPr id="14" name="Straight Connector 13">
            <a:extLst>
              <a:ext uri="{FF2B5EF4-FFF2-40B4-BE49-F238E27FC236}">
                <a16:creationId xmlns:a16="http://schemas.microsoft.com/office/drawing/2014/main" id="{BA26BD3F-567D-1840-AA45-D10E5FD38EFC}"/>
              </a:ext>
            </a:extLst>
          </p:cNvPr>
          <p:cNvCxnSpPr>
            <a:stCxn id="5" idx="1"/>
          </p:cNvCxnSpPr>
          <p:nvPr/>
        </p:nvCxnSpPr>
        <p:spPr>
          <a:xfrm>
            <a:off x="2306347" y="2835928"/>
            <a:ext cx="4457396" cy="10561"/>
          </a:xfrm>
          <a:prstGeom prst="line">
            <a:avLst/>
          </a:prstGeom>
          <a:ln w="9525">
            <a:solidFill>
              <a:srgbClr val="5FA4B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14780798-3501-B34F-96D0-5404244DC4A9}"/>
              </a:ext>
            </a:extLst>
          </p:cNvPr>
          <p:cNvPicPr>
            <a:picLocks noChangeAspect="1"/>
          </p:cNvPicPr>
          <p:nvPr/>
        </p:nvPicPr>
        <p:blipFill rotWithShape="1">
          <a:blip r:embed="rId4"/>
          <a:srcRect r="29131"/>
          <a:stretch/>
        </p:blipFill>
        <p:spPr>
          <a:xfrm>
            <a:off x="179043" y="1182776"/>
            <a:ext cx="1829734" cy="1854955"/>
          </a:xfrm>
          <a:prstGeom prst="rect">
            <a:avLst/>
          </a:prstGeom>
        </p:spPr>
      </p:pic>
      <p:pic>
        <p:nvPicPr>
          <p:cNvPr id="8" name="Picture 7">
            <a:extLst>
              <a:ext uri="{FF2B5EF4-FFF2-40B4-BE49-F238E27FC236}">
                <a16:creationId xmlns:a16="http://schemas.microsoft.com/office/drawing/2014/main" id="{1487A988-4814-2E4A-882B-A8FBBF6EC144}"/>
              </a:ext>
            </a:extLst>
          </p:cNvPr>
          <p:cNvPicPr>
            <a:picLocks noChangeAspect="1"/>
          </p:cNvPicPr>
          <p:nvPr/>
        </p:nvPicPr>
        <p:blipFill>
          <a:blip r:embed="rId5"/>
          <a:stretch>
            <a:fillRect/>
          </a:stretch>
        </p:blipFill>
        <p:spPr>
          <a:xfrm>
            <a:off x="150875" y="3369169"/>
            <a:ext cx="1829733" cy="1337112"/>
          </a:xfrm>
          <a:prstGeom prst="rect">
            <a:avLst/>
          </a:prstGeom>
        </p:spPr>
      </p:pic>
      <p:sp>
        <p:nvSpPr>
          <p:cNvPr id="9" name="Rectangle 39">
            <a:extLst>
              <a:ext uri="{FF2B5EF4-FFF2-40B4-BE49-F238E27FC236}">
                <a16:creationId xmlns:a16="http://schemas.microsoft.com/office/drawing/2014/main" id="{0504F538-B7A5-314F-971A-4599C5298D41}"/>
              </a:ext>
            </a:extLst>
          </p:cNvPr>
          <p:cNvSpPr>
            <a:spLocks noChangeArrowheads="1"/>
          </p:cNvSpPr>
          <p:nvPr/>
        </p:nvSpPr>
        <p:spPr bwMode="auto">
          <a:xfrm>
            <a:off x="142535" y="889766"/>
            <a:ext cx="2377329" cy="32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lnSpc>
                <a:spcPct val="150000"/>
              </a:lnSpc>
              <a:spcBef>
                <a:spcPct val="0"/>
              </a:spcBef>
            </a:pPr>
            <a:r>
              <a:rPr lang="en-US" altLang="en-US" sz="1100" dirty="0">
                <a:solidFill>
                  <a:schemeClr val="tx1"/>
                </a:solidFill>
                <a:latin typeface="Helvetica" pitchFamily="2" charset="0"/>
                <a:ea typeface="ＭＳ Ｐゴシック" charset="-128"/>
              </a:rPr>
              <a:t>Complete hemispherotomy</a:t>
            </a:r>
          </a:p>
        </p:txBody>
      </p:sp>
      <p:sp>
        <p:nvSpPr>
          <p:cNvPr id="11" name="TextBox 10">
            <a:extLst>
              <a:ext uri="{FF2B5EF4-FFF2-40B4-BE49-F238E27FC236}">
                <a16:creationId xmlns:a16="http://schemas.microsoft.com/office/drawing/2014/main" id="{A44C4AF3-5482-E449-96F9-31D267EFEAAB}"/>
              </a:ext>
            </a:extLst>
          </p:cNvPr>
          <p:cNvSpPr txBox="1"/>
          <p:nvPr/>
        </p:nvSpPr>
        <p:spPr>
          <a:xfrm>
            <a:off x="123285" y="3063060"/>
            <a:ext cx="2029739" cy="321627"/>
          </a:xfrm>
          <a:prstGeom prst="rect">
            <a:avLst/>
          </a:prstGeom>
          <a:noFill/>
        </p:spPr>
        <p:txBody>
          <a:bodyPr wrap="square">
            <a:spAutoFit/>
          </a:bodyPr>
          <a:lstStyle/>
          <a:p>
            <a:pPr eaLnBrk="1" hangingPunct="1">
              <a:lnSpc>
                <a:spcPct val="150000"/>
              </a:lnSpc>
              <a:spcBef>
                <a:spcPct val="0"/>
              </a:spcBef>
            </a:pPr>
            <a:r>
              <a:rPr lang="en-US" altLang="en-US" sz="1100" dirty="0">
                <a:solidFill>
                  <a:schemeClr val="tx1"/>
                </a:solidFill>
                <a:latin typeface="Helvetica" pitchFamily="2" charset="0"/>
                <a:ea typeface="ＭＳ Ｐゴシック" charset="-128"/>
              </a:rPr>
              <a:t>Inter-hemispheric connectivity </a:t>
            </a:r>
          </a:p>
        </p:txBody>
      </p:sp>
      <p:sp>
        <p:nvSpPr>
          <p:cNvPr id="15" name="Rectangle 14">
            <a:extLst>
              <a:ext uri="{FF2B5EF4-FFF2-40B4-BE49-F238E27FC236}">
                <a16:creationId xmlns:a16="http://schemas.microsoft.com/office/drawing/2014/main" id="{4CE06436-0886-A44A-BC05-EBF7009E23FE}"/>
              </a:ext>
            </a:extLst>
          </p:cNvPr>
          <p:cNvSpPr/>
          <p:nvPr/>
        </p:nvSpPr>
        <p:spPr>
          <a:xfrm>
            <a:off x="6248400" y="106192"/>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9" name="Titre 2">
            <a:extLst>
              <a:ext uri="{FF2B5EF4-FFF2-40B4-BE49-F238E27FC236}">
                <a16:creationId xmlns:a16="http://schemas.microsoft.com/office/drawing/2014/main" id="{B10751BA-ACA4-364B-B445-676A53A111E0}"/>
              </a:ext>
            </a:extLst>
          </p:cNvPr>
          <p:cNvSpPr>
            <a:spLocks noGrp="1"/>
          </p:cNvSpPr>
          <p:nvPr>
            <p:ph type="title"/>
          </p:nvPr>
        </p:nvSpPr>
        <p:spPr>
          <a:xfrm>
            <a:off x="71950" y="366044"/>
            <a:ext cx="6643516" cy="616294"/>
          </a:xfrm>
        </p:spPr>
        <p:txBody>
          <a:bodyPr>
            <a:noAutofit/>
          </a:bodyPr>
          <a:lstStyle/>
          <a:p>
            <a:pPr algn="ctr"/>
            <a:r>
              <a:rPr lang="en-GB" b="1" dirty="0">
                <a:solidFill>
                  <a:schemeClr val="tx1"/>
                </a:solidFill>
              </a:rPr>
              <a:t>Lower cross-modal interaction in the isolated brain</a:t>
            </a:r>
          </a:p>
        </p:txBody>
      </p:sp>
      <p:pic>
        <p:nvPicPr>
          <p:cNvPr id="21" name="Picture 20">
            <a:extLst>
              <a:ext uri="{FF2B5EF4-FFF2-40B4-BE49-F238E27FC236}">
                <a16:creationId xmlns:a16="http://schemas.microsoft.com/office/drawing/2014/main" id="{40A66656-AC29-434A-86A0-FE08C84D9062}"/>
              </a:ext>
            </a:extLst>
          </p:cNvPr>
          <p:cNvPicPr>
            <a:picLocks noChangeAspect="1"/>
          </p:cNvPicPr>
          <p:nvPr/>
        </p:nvPicPr>
        <p:blipFill rotWithShape="1">
          <a:blip r:embed="rId6"/>
          <a:srcRect t="13081" b="8845"/>
          <a:stretch/>
        </p:blipFill>
        <p:spPr>
          <a:xfrm>
            <a:off x="5754853" y="98559"/>
            <a:ext cx="744541" cy="426657"/>
          </a:xfrm>
          <a:prstGeom prst="rect">
            <a:avLst/>
          </a:prstGeom>
        </p:spPr>
      </p:pic>
      <p:sp>
        <p:nvSpPr>
          <p:cNvPr id="16" name="TextBox 15">
            <a:extLst>
              <a:ext uri="{FF2B5EF4-FFF2-40B4-BE49-F238E27FC236}">
                <a16:creationId xmlns:a16="http://schemas.microsoft.com/office/drawing/2014/main" id="{D2B750C2-6E79-C8BB-C910-60FEEAF2DD6B}"/>
              </a:ext>
            </a:extLst>
          </p:cNvPr>
          <p:cNvSpPr txBox="1"/>
          <p:nvPr/>
        </p:nvSpPr>
        <p:spPr>
          <a:xfrm>
            <a:off x="17112" y="19744"/>
            <a:ext cx="6771132" cy="398291"/>
          </a:xfrm>
          <a:prstGeom prst="rect">
            <a:avLst/>
          </a:prstGeom>
        </p:spPr>
        <p:txBody>
          <a:bodyPr vert="horz" wrap="none" lIns="91440" tIns="45720" rIns="91440" bIns="45720" rtlCol="0" anchor="ctr">
            <a:normAutofit fontScale="77500" lnSpcReduction="20000"/>
          </a:bodyPr>
          <a:lstStyle/>
          <a:p>
            <a:pPr algn="ctr"/>
            <a:r>
              <a:rPr lang="en-BE" sz="1100" dirty="0">
                <a:solidFill>
                  <a:schemeClr val="bg1">
                    <a:lumMod val="75000"/>
                  </a:schemeClr>
                </a:solidFill>
                <a:latin typeface="Helvetica Light" panose="020B0403020202020204" pitchFamily="34" charset="0"/>
              </a:rPr>
              <a:t>Ethical significance  | </a:t>
            </a:r>
            <a:r>
              <a:rPr lang="en-BE" sz="1100" dirty="0">
                <a:latin typeface="Helvetica Light" panose="020B0403020202020204" pitchFamily="34" charset="0"/>
              </a:rPr>
              <a:t> Brain Proxies</a:t>
            </a:r>
            <a:r>
              <a:rPr lang="en-BE" sz="1100" dirty="0">
                <a:solidFill>
                  <a:schemeClr val="bg1">
                    <a:lumMod val="75000"/>
                  </a:schemeClr>
                </a:solidFill>
                <a:latin typeface="Helvetica Light" panose="020B0403020202020204" pitchFamily="34" charset="0"/>
              </a:rPr>
              <a:t>  |  Physiology  | Conclusions</a:t>
            </a:r>
          </a:p>
          <a:p>
            <a:pPr algn="ctr"/>
            <a:r>
              <a:rPr lang="en-BE" sz="900" dirty="0">
                <a:solidFill>
                  <a:srgbClr val="801880"/>
                </a:solidFill>
                <a:latin typeface="Helvetica Light" panose="020B0403020202020204" pitchFamily="34" charset="0"/>
              </a:rPr>
              <a:t>    </a:t>
            </a:r>
          </a:p>
          <a:p>
            <a:pPr algn="ctr"/>
            <a:r>
              <a:rPr lang="en-BE" sz="1000" b="1" dirty="0">
                <a:solidFill>
                  <a:srgbClr val="801880"/>
                </a:solidFill>
                <a:latin typeface="Helvetica Light" panose="020B0403020202020204" pitchFamily="34" charset="0"/>
              </a:rPr>
              <a:t> </a:t>
            </a:r>
            <a:r>
              <a:rPr lang="en-BE" sz="1000" b="1" dirty="0">
                <a:solidFill>
                  <a:srgbClr val="5FA4B0"/>
                </a:solidFill>
                <a:latin typeface="Helvetica Light" panose="020B0403020202020204" pitchFamily="34" charset="0"/>
              </a:rPr>
              <a:t>Anticorrelations</a:t>
            </a:r>
            <a:r>
              <a:rPr lang="en-BE" sz="1000" b="1" dirty="0">
                <a:solidFill>
                  <a:schemeClr val="bg1">
                    <a:lumMod val="75000"/>
                  </a:schemeClr>
                </a:solidFill>
                <a:latin typeface="Helvetica Light" panose="020B0403020202020204" pitchFamily="34" charset="0"/>
              </a:rPr>
              <a:t>  </a:t>
            </a:r>
            <a:r>
              <a:rPr lang="en-BE" sz="1000" b="1" dirty="0">
                <a:solidFill>
                  <a:schemeClr val="bg1"/>
                </a:solidFill>
                <a:latin typeface="Helvetica Light" panose="020B0403020202020204" pitchFamily="34" charset="0"/>
              </a:rPr>
              <a:t>|  </a:t>
            </a:r>
            <a:r>
              <a:rPr lang="en-BE" sz="1000" b="1" dirty="0">
                <a:solidFill>
                  <a:srgbClr val="5FA4B0"/>
                </a:solidFill>
                <a:latin typeface="Helvetica Light" panose="020B0403020202020204" pitchFamily="34" charset="0"/>
              </a:rPr>
              <a:t>Inter-network</a:t>
            </a:r>
            <a:r>
              <a:rPr lang="en-BE" sz="1000" b="1" dirty="0">
                <a:solidFill>
                  <a:schemeClr val="bg1"/>
                </a:solidFill>
                <a:latin typeface="Helvetica Light" panose="020B0403020202020204" pitchFamily="34" charset="0"/>
              </a:rPr>
              <a:t> </a:t>
            </a:r>
            <a:r>
              <a:rPr lang="en-BE" sz="1000" b="1" dirty="0">
                <a:solidFill>
                  <a:srgbClr val="5FA4B0"/>
                </a:solidFill>
                <a:latin typeface="Helvetica Light" panose="020B0403020202020204" pitchFamily="34" charset="0"/>
              </a:rPr>
              <a:t>connectivity</a:t>
            </a:r>
            <a:r>
              <a:rPr lang="en-BE" sz="1000" b="1" dirty="0">
                <a:solidFill>
                  <a:schemeClr val="bg1"/>
                </a:solidFill>
                <a:latin typeface="Helvetica Light" panose="020B0403020202020204" pitchFamily="34" charset="0"/>
              </a:rPr>
              <a:t>  | Inter-state dynamics</a:t>
            </a:r>
          </a:p>
        </p:txBody>
      </p:sp>
    </p:spTree>
    <p:extLst>
      <p:ext uri="{BB962C8B-B14F-4D97-AF65-F5344CB8AC3E}">
        <p14:creationId xmlns:p14="http://schemas.microsoft.com/office/powerpoint/2010/main" val="36734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1838FF0-12EE-C54E-9261-CEE919DEA252}"/>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pic>
        <p:nvPicPr>
          <p:cNvPr id="4" name="Picture 3">
            <a:extLst>
              <a:ext uri="{FF2B5EF4-FFF2-40B4-BE49-F238E27FC236}">
                <a16:creationId xmlns:a16="http://schemas.microsoft.com/office/drawing/2014/main" id="{FD21ADA9-BA94-CF4F-826F-FFEEFC4276C8}"/>
              </a:ext>
            </a:extLst>
          </p:cNvPr>
          <p:cNvPicPr>
            <a:picLocks noChangeAspect="1"/>
          </p:cNvPicPr>
          <p:nvPr/>
        </p:nvPicPr>
        <p:blipFill rotWithShape="1">
          <a:blip r:embed="rId3"/>
          <a:srcRect t="840"/>
          <a:stretch/>
        </p:blipFill>
        <p:spPr>
          <a:xfrm>
            <a:off x="43684" y="1658550"/>
            <a:ext cx="6858000" cy="3017716"/>
          </a:xfrm>
          <a:prstGeom prst="rect">
            <a:avLst/>
          </a:prstGeom>
        </p:spPr>
      </p:pic>
      <p:sp>
        <p:nvSpPr>
          <p:cNvPr id="6" name="Rectangle 5">
            <a:extLst>
              <a:ext uri="{FF2B5EF4-FFF2-40B4-BE49-F238E27FC236}">
                <a16:creationId xmlns:a16="http://schemas.microsoft.com/office/drawing/2014/main" id="{070A8805-1E2F-E74F-8710-407272DB3A45}"/>
              </a:ext>
            </a:extLst>
          </p:cNvPr>
          <p:cNvSpPr/>
          <p:nvPr/>
        </p:nvSpPr>
        <p:spPr>
          <a:xfrm>
            <a:off x="6248400" y="106192"/>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5" name="Picture 14">
            <a:extLst>
              <a:ext uri="{FF2B5EF4-FFF2-40B4-BE49-F238E27FC236}">
                <a16:creationId xmlns:a16="http://schemas.microsoft.com/office/drawing/2014/main" id="{760820BC-C919-7743-8934-B64BBED29BBD}"/>
              </a:ext>
            </a:extLst>
          </p:cNvPr>
          <p:cNvPicPr>
            <a:picLocks noChangeAspect="1"/>
          </p:cNvPicPr>
          <p:nvPr/>
        </p:nvPicPr>
        <p:blipFill rotWithShape="1">
          <a:blip r:embed="rId4"/>
          <a:srcRect t="13081" b="8845"/>
          <a:stretch/>
        </p:blipFill>
        <p:spPr>
          <a:xfrm>
            <a:off x="5668951" y="1016536"/>
            <a:ext cx="951719" cy="545380"/>
          </a:xfrm>
          <a:prstGeom prst="rect">
            <a:avLst/>
          </a:prstGeom>
        </p:spPr>
      </p:pic>
      <p:sp>
        <p:nvSpPr>
          <p:cNvPr id="2" name="Oval 1">
            <a:extLst>
              <a:ext uri="{FF2B5EF4-FFF2-40B4-BE49-F238E27FC236}">
                <a16:creationId xmlns:a16="http://schemas.microsoft.com/office/drawing/2014/main" id="{1FB646E5-4DAC-4843-B0A8-6A2A7E7D017F}"/>
              </a:ext>
            </a:extLst>
          </p:cNvPr>
          <p:cNvSpPr/>
          <p:nvPr/>
        </p:nvSpPr>
        <p:spPr>
          <a:xfrm>
            <a:off x="1182673" y="2615829"/>
            <a:ext cx="256674" cy="261687"/>
          </a:xfrm>
          <a:prstGeom prst="ellipse">
            <a:avLst/>
          </a:prstGeom>
          <a:solidFill>
            <a:srgbClr val="92D05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
        <p:nvSpPr>
          <p:cNvPr id="10" name="Oval 9">
            <a:extLst>
              <a:ext uri="{FF2B5EF4-FFF2-40B4-BE49-F238E27FC236}">
                <a16:creationId xmlns:a16="http://schemas.microsoft.com/office/drawing/2014/main" id="{6B4FF514-C5E1-BA45-9249-CD7D27E175EF}"/>
              </a:ext>
            </a:extLst>
          </p:cNvPr>
          <p:cNvSpPr/>
          <p:nvPr/>
        </p:nvSpPr>
        <p:spPr>
          <a:xfrm>
            <a:off x="4946131" y="2571750"/>
            <a:ext cx="256674" cy="261687"/>
          </a:xfrm>
          <a:prstGeom prst="ellipse">
            <a:avLst/>
          </a:prstGeom>
          <a:solidFill>
            <a:srgbClr val="92D05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
        <p:nvSpPr>
          <p:cNvPr id="3" name="TextBox 2">
            <a:extLst>
              <a:ext uri="{FF2B5EF4-FFF2-40B4-BE49-F238E27FC236}">
                <a16:creationId xmlns:a16="http://schemas.microsoft.com/office/drawing/2014/main" id="{8CC5D307-5C2D-73E3-719B-EB1FFE5A5A33}"/>
              </a:ext>
            </a:extLst>
          </p:cNvPr>
          <p:cNvSpPr txBox="1"/>
          <p:nvPr/>
        </p:nvSpPr>
        <p:spPr>
          <a:xfrm>
            <a:off x="1439347" y="1078972"/>
            <a:ext cx="4626481" cy="914400"/>
          </a:xfrm>
          <a:prstGeom prst="rect">
            <a:avLst/>
          </a:prstGeom>
        </p:spPr>
        <p:txBody>
          <a:bodyPr vert="horz" wrap="none" lIns="91440" tIns="45720" rIns="91440" bIns="45720" rtlCol="0" anchor="ctr">
            <a:normAutofit/>
          </a:bodyPr>
          <a:lstStyle/>
          <a:p>
            <a:r>
              <a:rPr lang="en-GB" sz="1300" b="1" dirty="0">
                <a:latin typeface="Helvetica" pitchFamily="2" charset="0"/>
                <a:cs typeface="Arial" panose="020B0604020202020204" pitchFamily="34" charset="0"/>
              </a:rPr>
              <a:t>P</a:t>
            </a:r>
            <a:r>
              <a:rPr lang="en-BE" sz="1300" b="1" dirty="0">
                <a:latin typeface="Helvetica" pitchFamily="2" charset="0"/>
                <a:cs typeface="Arial" panose="020B0604020202020204" pitchFamily="34" charset="0"/>
              </a:rPr>
              <a:t>athological 					Healthy</a:t>
            </a:r>
          </a:p>
        </p:txBody>
      </p:sp>
      <p:sp>
        <p:nvSpPr>
          <p:cNvPr id="14" name="Titre 2">
            <a:extLst>
              <a:ext uri="{FF2B5EF4-FFF2-40B4-BE49-F238E27FC236}">
                <a16:creationId xmlns:a16="http://schemas.microsoft.com/office/drawing/2014/main" id="{A35E958F-BDE2-413F-12D8-C873D4CECB0A}"/>
              </a:ext>
            </a:extLst>
          </p:cNvPr>
          <p:cNvSpPr>
            <a:spLocks noGrp="1"/>
          </p:cNvSpPr>
          <p:nvPr>
            <p:ph type="title"/>
          </p:nvPr>
        </p:nvSpPr>
        <p:spPr>
          <a:xfrm>
            <a:off x="71950" y="366044"/>
            <a:ext cx="6643516" cy="616294"/>
          </a:xfrm>
        </p:spPr>
        <p:txBody>
          <a:bodyPr>
            <a:noAutofit/>
          </a:bodyPr>
          <a:lstStyle/>
          <a:p>
            <a:pPr algn="ctr"/>
            <a:r>
              <a:rPr lang="en-GB" b="1" dirty="0">
                <a:solidFill>
                  <a:schemeClr val="tx1"/>
                </a:solidFill>
              </a:rPr>
              <a:t>Lower cross-modal interaction in the isolated brain</a:t>
            </a:r>
          </a:p>
        </p:txBody>
      </p:sp>
      <p:sp>
        <p:nvSpPr>
          <p:cNvPr id="18" name="TextBox 17">
            <a:extLst>
              <a:ext uri="{FF2B5EF4-FFF2-40B4-BE49-F238E27FC236}">
                <a16:creationId xmlns:a16="http://schemas.microsoft.com/office/drawing/2014/main" id="{AACA3EA0-9951-FD0B-1E2D-405D81EE403D}"/>
              </a:ext>
            </a:extLst>
          </p:cNvPr>
          <p:cNvSpPr txBox="1"/>
          <p:nvPr/>
        </p:nvSpPr>
        <p:spPr>
          <a:xfrm>
            <a:off x="17112" y="19744"/>
            <a:ext cx="6771132" cy="398291"/>
          </a:xfrm>
          <a:prstGeom prst="rect">
            <a:avLst/>
          </a:prstGeom>
        </p:spPr>
        <p:txBody>
          <a:bodyPr vert="horz" wrap="none" lIns="91440" tIns="45720" rIns="91440" bIns="45720" rtlCol="0" anchor="ctr">
            <a:normAutofit fontScale="77500" lnSpcReduction="20000"/>
          </a:bodyPr>
          <a:lstStyle/>
          <a:p>
            <a:pPr algn="ctr"/>
            <a:r>
              <a:rPr lang="en-BE" sz="1100" dirty="0">
                <a:solidFill>
                  <a:schemeClr val="bg1">
                    <a:lumMod val="75000"/>
                  </a:schemeClr>
                </a:solidFill>
                <a:latin typeface="Helvetica Light" panose="020B0403020202020204" pitchFamily="34" charset="0"/>
              </a:rPr>
              <a:t>Ethical significance  | </a:t>
            </a:r>
            <a:r>
              <a:rPr lang="en-BE" sz="1100" dirty="0">
                <a:latin typeface="Helvetica Light" panose="020B0403020202020204" pitchFamily="34" charset="0"/>
              </a:rPr>
              <a:t> Brain Proxies</a:t>
            </a:r>
            <a:r>
              <a:rPr lang="en-BE" sz="1100" dirty="0">
                <a:solidFill>
                  <a:schemeClr val="bg1">
                    <a:lumMod val="75000"/>
                  </a:schemeClr>
                </a:solidFill>
                <a:latin typeface="Helvetica Light" panose="020B0403020202020204" pitchFamily="34" charset="0"/>
              </a:rPr>
              <a:t>  |  Physiology  | Conclusions</a:t>
            </a:r>
          </a:p>
          <a:p>
            <a:pPr algn="ctr"/>
            <a:r>
              <a:rPr lang="en-BE" sz="900" dirty="0">
                <a:solidFill>
                  <a:srgbClr val="801880"/>
                </a:solidFill>
                <a:latin typeface="Helvetica Light" panose="020B0403020202020204" pitchFamily="34" charset="0"/>
              </a:rPr>
              <a:t>    </a:t>
            </a:r>
          </a:p>
          <a:p>
            <a:pPr algn="ctr"/>
            <a:r>
              <a:rPr lang="en-BE" sz="1000" b="1" dirty="0">
                <a:solidFill>
                  <a:srgbClr val="801880"/>
                </a:solidFill>
                <a:latin typeface="Helvetica Light" panose="020B0403020202020204" pitchFamily="34" charset="0"/>
              </a:rPr>
              <a:t> </a:t>
            </a:r>
            <a:r>
              <a:rPr lang="en-BE" sz="1000" b="1" dirty="0">
                <a:solidFill>
                  <a:srgbClr val="5FA4B0"/>
                </a:solidFill>
                <a:latin typeface="Helvetica Light" panose="020B0403020202020204" pitchFamily="34" charset="0"/>
              </a:rPr>
              <a:t>Anticorrelations</a:t>
            </a:r>
            <a:r>
              <a:rPr lang="en-BE" sz="1000" b="1" dirty="0">
                <a:solidFill>
                  <a:schemeClr val="bg1">
                    <a:lumMod val="75000"/>
                  </a:schemeClr>
                </a:solidFill>
                <a:latin typeface="Helvetica Light" panose="020B0403020202020204" pitchFamily="34" charset="0"/>
              </a:rPr>
              <a:t>  </a:t>
            </a:r>
            <a:r>
              <a:rPr lang="en-BE" sz="1000" b="1" dirty="0">
                <a:solidFill>
                  <a:schemeClr val="bg1"/>
                </a:solidFill>
                <a:latin typeface="Helvetica Light" panose="020B0403020202020204" pitchFamily="34" charset="0"/>
              </a:rPr>
              <a:t>|  </a:t>
            </a:r>
            <a:r>
              <a:rPr lang="en-BE" sz="1000" b="1" dirty="0">
                <a:solidFill>
                  <a:srgbClr val="5FA4B0"/>
                </a:solidFill>
                <a:latin typeface="Helvetica Light" panose="020B0403020202020204" pitchFamily="34" charset="0"/>
              </a:rPr>
              <a:t>Inter-network</a:t>
            </a:r>
            <a:r>
              <a:rPr lang="en-BE" sz="1000" b="1" dirty="0">
                <a:solidFill>
                  <a:schemeClr val="bg1"/>
                </a:solidFill>
                <a:latin typeface="Helvetica Light" panose="020B0403020202020204" pitchFamily="34" charset="0"/>
              </a:rPr>
              <a:t> </a:t>
            </a:r>
            <a:r>
              <a:rPr lang="en-BE" sz="1000" b="1" dirty="0">
                <a:solidFill>
                  <a:srgbClr val="5FA4B0"/>
                </a:solidFill>
                <a:latin typeface="Helvetica Light" panose="020B0403020202020204" pitchFamily="34" charset="0"/>
              </a:rPr>
              <a:t>connectivity</a:t>
            </a:r>
            <a:r>
              <a:rPr lang="en-BE" sz="1000" b="1" dirty="0">
                <a:solidFill>
                  <a:schemeClr val="bg1"/>
                </a:solidFill>
                <a:latin typeface="Helvetica Light" panose="020B0403020202020204" pitchFamily="34" charset="0"/>
              </a:rPr>
              <a:t>  | Inter-state dynamics</a:t>
            </a:r>
          </a:p>
        </p:txBody>
      </p:sp>
      <p:sp>
        <p:nvSpPr>
          <p:cNvPr id="5" name="Rectangle 39">
            <a:extLst>
              <a:ext uri="{FF2B5EF4-FFF2-40B4-BE49-F238E27FC236}">
                <a16:creationId xmlns:a16="http://schemas.microsoft.com/office/drawing/2014/main" id="{9DF1F36D-02D0-7E0E-BEEC-3C8F4BB34AB9}"/>
              </a:ext>
            </a:extLst>
          </p:cNvPr>
          <p:cNvSpPr>
            <a:spLocks noChangeArrowheads="1"/>
          </p:cNvSpPr>
          <p:nvPr/>
        </p:nvSpPr>
        <p:spPr bwMode="auto">
          <a:xfrm>
            <a:off x="43683" y="4813612"/>
            <a:ext cx="67445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spcBef>
                <a:spcPct val="0"/>
              </a:spcBef>
            </a:pPr>
            <a:r>
              <a:rPr lang="en-US" altLang="en-US" sz="800" dirty="0" err="1">
                <a:solidFill>
                  <a:schemeClr val="tx1"/>
                </a:solidFill>
                <a:latin typeface="Helvetica" pitchFamily="2" charset="0"/>
                <a:ea typeface="ＭＳ Ｐゴシック" charset="-128"/>
              </a:rPr>
              <a:t>Blauwblomme</a:t>
            </a:r>
            <a:r>
              <a:rPr lang="en-US" altLang="en-US" sz="800" dirty="0">
                <a:solidFill>
                  <a:schemeClr val="tx1"/>
                </a:solidFill>
                <a:latin typeface="Helvetica" pitchFamily="2" charset="0"/>
                <a:ea typeface="ＭＳ Ｐゴシック" charset="-128"/>
              </a:rPr>
              <a:t> &amp; Demertzi,  </a:t>
            </a:r>
            <a:r>
              <a:rPr lang="en-US" altLang="en-US" sz="800" dirty="0" err="1">
                <a:solidFill>
                  <a:schemeClr val="tx1"/>
                </a:solidFill>
                <a:latin typeface="Helvetica" pitchFamily="2" charset="0"/>
                <a:ea typeface="ＭＳ Ｐゴシック" charset="-128"/>
              </a:rPr>
              <a:t>Tacchela</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Fillon</a:t>
            </a:r>
            <a:r>
              <a:rPr lang="en-US" altLang="en-US" sz="800" dirty="0">
                <a:solidFill>
                  <a:schemeClr val="tx1"/>
                </a:solidFill>
                <a:latin typeface="Helvetica" pitchFamily="2" charset="0"/>
                <a:ea typeface="ＭＳ Ｐゴシック" charset="-128"/>
              </a:rPr>
              <a:t>, Bourgeois,  </a:t>
            </a:r>
            <a:r>
              <a:rPr lang="en-US" altLang="en-US" sz="800" dirty="0" err="1">
                <a:solidFill>
                  <a:schemeClr val="tx1"/>
                </a:solidFill>
                <a:latin typeface="Helvetica" pitchFamily="2" charset="0"/>
                <a:ea typeface="ＭＳ Ｐゴシック" charset="-128"/>
              </a:rPr>
              <a:t>Losito</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Eisermann</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Marinazzo</a:t>
            </a:r>
            <a:r>
              <a:rPr lang="en-US" altLang="en-US" sz="800" dirty="0">
                <a:solidFill>
                  <a:schemeClr val="tx1"/>
                </a:solidFill>
                <a:latin typeface="Helvetica" pitchFamily="2" charset="0"/>
                <a:ea typeface="ＭＳ Ｐゴシック" charset="-128"/>
              </a:rPr>
              <a:t>,  Raimondo,  </a:t>
            </a:r>
            <a:r>
              <a:rPr lang="en-US" altLang="en-US" sz="800" dirty="0" err="1">
                <a:solidFill>
                  <a:schemeClr val="tx1"/>
                </a:solidFill>
                <a:latin typeface="Helvetica" pitchFamily="2" charset="0"/>
                <a:ea typeface="ＭＳ Ｐゴシック" charset="-128"/>
              </a:rPr>
              <a:t>Alcauter</a:t>
            </a:r>
            <a:r>
              <a:rPr lang="en-US" altLang="en-US" sz="800" dirty="0">
                <a:solidFill>
                  <a:schemeClr val="tx1"/>
                </a:solidFill>
                <a:latin typeface="Helvetica" pitchFamily="2" charset="0"/>
                <a:ea typeface="ＭＳ Ｐゴシック" charset="-128"/>
              </a:rPr>
              <a:t>,  Van De Steen, </a:t>
            </a:r>
            <a:r>
              <a:rPr lang="en-US" altLang="en-US" sz="800" dirty="0" err="1">
                <a:solidFill>
                  <a:schemeClr val="tx1"/>
                </a:solidFill>
                <a:latin typeface="Helvetica" pitchFamily="2" charset="0"/>
                <a:ea typeface="ＭＳ Ｐゴシック" charset="-128"/>
              </a:rPr>
              <a:t>Colenbier</a:t>
            </a:r>
            <a:r>
              <a:rPr lang="en-US" altLang="en-US" sz="800" dirty="0">
                <a:solidFill>
                  <a:schemeClr val="tx1"/>
                </a:solidFill>
                <a:latin typeface="Helvetica" pitchFamily="2" charset="0"/>
                <a:ea typeface="ＭＳ Ｐゴシック" charset="-128"/>
              </a:rPr>
              <a:t>, </a:t>
            </a:r>
          </a:p>
          <a:p>
            <a:pPr>
              <a:spcBef>
                <a:spcPct val="0"/>
              </a:spcBef>
            </a:pPr>
            <a:r>
              <a:rPr lang="en-US" altLang="en-US" sz="800" dirty="0" err="1">
                <a:solidFill>
                  <a:schemeClr val="tx1"/>
                </a:solidFill>
                <a:latin typeface="Helvetica" pitchFamily="2" charset="0"/>
                <a:ea typeface="ＭＳ Ｐゴシック" charset="-128"/>
              </a:rPr>
              <a:t>Laureys</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Dangouloff</a:t>
            </a:r>
            <a:r>
              <a:rPr lang="en-US" altLang="en-US" sz="800" dirty="0">
                <a:solidFill>
                  <a:schemeClr val="tx1"/>
                </a:solidFill>
                <a:latin typeface="Helvetica" pitchFamily="2" charset="0"/>
                <a:ea typeface="ＭＳ Ｐゴシック" charset="-128"/>
              </a:rPr>
              <a:t>-Ros,  </a:t>
            </a:r>
            <a:r>
              <a:rPr lang="en-US" altLang="en-US" sz="800" dirty="0" err="1">
                <a:solidFill>
                  <a:schemeClr val="tx1"/>
                </a:solidFill>
                <a:latin typeface="Helvetica" pitchFamily="2" charset="0"/>
                <a:ea typeface="ＭＳ Ｐゴシック" charset="-128"/>
              </a:rPr>
              <a:t>Naccache</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Boddaert</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Nabbout</a:t>
            </a:r>
            <a:r>
              <a:rPr lang="en-US" altLang="en-US" sz="800" dirty="0">
                <a:solidFill>
                  <a:schemeClr val="tx1"/>
                </a:solidFill>
                <a:latin typeface="Helvetica" pitchFamily="2" charset="0"/>
                <a:ea typeface="ＭＳ Ｐゴシック" charset="-128"/>
              </a:rPr>
              <a:t> et al, </a:t>
            </a:r>
            <a:r>
              <a:rPr lang="en-US" altLang="en-US" sz="800" i="1" dirty="0">
                <a:solidFill>
                  <a:schemeClr val="tx1"/>
                </a:solidFill>
                <a:latin typeface="Helvetica" pitchFamily="2" charset="0"/>
                <a:ea typeface="ＭＳ Ｐゴシック" charset="-128"/>
              </a:rPr>
              <a:t>Epilepsia Open</a:t>
            </a:r>
            <a:r>
              <a:rPr lang="en-US" altLang="en-US" sz="800" dirty="0">
                <a:solidFill>
                  <a:schemeClr val="tx1"/>
                </a:solidFill>
                <a:latin typeface="Helvetica" pitchFamily="2" charset="0"/>
                <a:ea typeface="ＭＳ Ｐゴシック" charset="-128"/>
              </a:rPr>
              <a:t> 2020</a:t>
            </a:r>
          </a:p>
        </p:txBody>
      </p:sp>
    </p:spTree>
    <p:extLst>
      <p:ext uri="{BB962C8B-B14F-4D97-AF65-F5344CB8AC3E}">
        <p14:creationId xmlns:p14="http://schemas.microsoft.com/office/powerpoint/2010/main" val="205310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79559" y="-237"/>
            <a:ext cx="1278442" cy="73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85" name="Bekinschtein et al., PNAS, 2009"/>
          <p:cNvSpPr txBox="1"/>
          <p:nvPr/>
        </p:nvSpPr>
        <p:spPr>
          <a:xfrm>
            <a:off x="-81949" y="5542051"/>
            <a:ext cx="1489190" cy="178960"/>
          </a:xfrm>
          <a:prstGeom prst="rect">
            <a:avLst/>
          </a:prstGeom>
          <a:ln w="12700">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p>
            <a:pPr>
              <a:defRPr sz="1400" b="0">
                <a:latin typeface="Helvetica Light"/>
                <a:ea typeface="Helvetica Light"/>
                <a:cs typeface="Helvetica Light"/>
                <a:sym typeface="Helvetica Light"/>
              </a:defRPr>
            </a:pPr>
            <a:r>
              <a:rPr sz="788" i="1">
                <a:latin typeface="Helvetica"/>
                <a:ea typeface="Helvetica"/>
                <a:cs typeface="Helvetica"/>
                <a:sym typeface="Helvetica"/>
              </a:rPr>
              <a:t>Bekinschtein et al.</a:t>
            </a:r>
            <a:r>
              <a:rPr sz="788"/>
              <a:t>, PNAS, 2009</a:t>
            </a:r>
          </a:p>
        </p:txBody>
      </p:sp>
      <p:pic>
        <p:nvPicPr>
          <p:cNvPr id="230" name="LG_Example_1.wav" descr="LG_Example_1.wav"/>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334718" y="1420020"/>
            <a:ext cx="321470" cy="321470"/>
          </a:xfrm>
          <a:prstGeom prst="rect">
            <a:avLst/>
          </a:prstGeom>
          <a:ln w="12700">
            <a:miter lim="400000"/>
          </a:ln>
        </p:spPr>
      </p:pic>
      <p:sp>
        <p:nvSpPr>
          <p:cNvPr id="231" name="Bekinschtein et al., PNAS, 2009"/>
          <p:cNvSpPr txBox="1"/>
          <p:nvPr/>
        </p:nvSpPr>
        <p:spPr>
          <a:xfrm>
            <a:off x="90539" y="6525632"/>
            <a:ext cx="1489190" cy="178960"/>
          </a:xfrm>
          <a:prstGeom prst="rect">
            <a:avLst/>
          </a:prstGeom>
          <a:ln w="12700">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p>
            <a:pPr>
              <a:defRPr sz="1400" b="0">
                <a:latin typeface="Helvetica Light"/>
                <a:ea typeface="Helvetica Light"/>
                <a:cs typeface="Helvetica Light"/>
                <a:sym typeface="Helvetica Light"/>
              </a:defRPr>
            </a:pPr>
            <a:r>
              <a:rPr sz="788" i="1">
                <a:latin typeface="Helvetica"/>
                <a:ea typeface="Helvetica"/>
                <a:cs typeface="Helvetica"/>
                <a:sym typeface="Helvetica"/>
              </a:rPr>
              <a:t>Bekinschtein et al.</a:t>
            </a:r>
            <a:r>
              <a:rPr sz="788"/>
              <a:t>, PNAS, 2009</a:t>
            </a:r>
          </a:p>
        </p:txBody>
      </p:sp>
      <p:pic>
        <p:nvPicPr>
          <p:cNvPr id="232" name="Picture 231"/>
          <p:cNvPicPr>
            <a:picLocks noChangeAspect="1"/>
          </p:cNvPicPr>
          <p:nvPr/>
        </p:nvPicPr>
        <p:blipFill rotWithShape="1">
          <a:blip r:embed="rId6"/>
          <a:srcRect t="16963"/>
          <a:stretch/>
        </p:blipFill>
        <p:spPr>
          <a:xfrm>
            <a:off x="-118042" y="2074021"/>
            <a:ext cx="2327662" cy="1738361"/>
          </a:xfrm>
          <a:prstGeom prst="rect">
            <a:avLst/>
          </a:prstGeom>
        </p:spPr>
      </p:pic>
      <p:pic>
        <p:nvPicPr>
          <p:cNvPr id="237" name="Picture 236"/>
          <p:cNvPicPr>
            <a:picLocks noChangeAspect="1"/>
          </p:cNvPicPr>
          <p:nvPr/>
        </p:nvPicPr>
        <p:blipFill>
          <a:blip r:embed="rId7"/>
          <a:stretch>
            <a:fillRect/>
          </a:stretch>
        </p:blipFill>
        <p:spPr>
          <a:xfrm>
            <a:off x="4471724" y="2044450"/>
            <a:ext cx="2508951" cy="1890040"/>
          </a:xfrm>
          <a:prstGeom prst="rect">
            <a:avLst/>
          </a:prstGeom>
        </p:spPr>
      </p:pic>
      <p:sp>
        <p:nvSpPr>
          <p:cNvPr id="239" name="Rectangle 39"/>
          <p:cNvSpPr>
            <a:spLocks noChangeArrowheads="1"/>
          </p:cNvSpPr>
          <p:nvPr/>
        </p:nvSpPr>
        <p:spPr bwMode="auto">
          <a:xfrm>
            <a:off x="334719" y="1219854"/>
            <a:ext cx="4747846" cy="29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lnSpc>
                <a:spcPct val="150000"/>
              </a:lnSpc>
              <a:spcBef>
                <a:spcPct val="0"/>
              </a:spcBef>
            </a:pPr>
            <a:r>
              <a:rPr lang="en-US" altLang="en-US" sz="1013">
                <a:ln w="0"/>
                <a:solidFill>
                  <a:schemeClr val="tx1"/>
                </a:solidFill>
                <a:effectLst>
                  <a:outerShdw blurRad="38100" dist="25400" dir="5400000" algn="ctr" rotWithShape="0">
                    <a:srgbClr val="6E747A">
                      <a:alpha val="43000"/>
                    </a:srgbClr>
                  </a:outerShdw>
                </a:effectLst>
                <a:latin typeface="Helvetica Neue" charset="0"/>
                <a:ea typeface="Helvetica Neue" charset="0"/>
                <a:cs typeface="Helvetica Neue" charset="0"/>
              </a:rPr>
              <a:t>Auditory oddball paradigm</a:t>
            </a:r>
            <a:endParaRPr lang="en-US" altLang="en-US" sz="1013" dirty="0">
              <a:ln w="0"/>
              <a:solidFill>
                <a:schemeClr val="tx1"/>
              </a:solidFill>
              <a:effectLst>
                <a:outerShdw blurRad="38100" dist="25400" dir="5400000" algn="ctr" rotWithShape="0">
                  <a:srgbClr val="6E747A">
                    <a:alpha val="43000"/>
                  </a:srgbClr>
                </a:outerShdw>
              </a:effectLst>
              <a:latin typeface="Helvetica Neue" charset="0"/>
              <a:ea typeface="Helvetica Neue" charset="0"/>
              <a:cs typeface="Helvetica Neue" charset="0"/>
            </a:endParaRPr>
          </a:p>
        </p:txBody>
      </p:sp>
      <p:grpSp>
        <p:nvGrpSpPr>
          <p:cNvPr id="242" name="Group 241"/>
          <p:cNvGrpSpPr/>
          <p:nvPr/>
        </p:nvGrpSpPr>
        <p:grpSpPr>
          <a:xfrm>
            <a:off x="2030330" y="1993982"/>
            <a:ext cx="2416151" cy="1926557"/>
            <a:chOff x="3609474" y="2401857"/>
            <a:chExt cx="4295380" cy="3424989"/>
          </a:xfrm>
        </p:grpSpPr>
        <p:pic>
          <p:nvPicPr>
            <p:cNvPr id="236" name="Picture 235"/>
            <p:cNvPicPr>
              <a:picLocks noChangeAspect="1"/>
            </p:cNvPicPr>
            <p:nvPr/>
          </p:nvPicPr>
          <p:blipFill rotWithShape="1">
            <a:blip r:embed="rId8"/>
            <a:srcRect l="58689" t="50058"/>
            <a:stretch/>
          </p:blipFill>
          <p:spPr>
            <a:xfrm>
              <a:off x="4091384" y="2401857"/>
              <a:ext cx="3813470" cy="3424989"/>
            </a:xfrm>
            <a:prstGeom prst="rect">
              <a:avLst/>
            </a:prstGeom>
          </p:spPr>
        </p:pic>
        <p:pic>
          <p:nvPicPr>
            <p:cNvPr id="241" name="Picture 240"/>
            <p:cNvPicPr>
              <a:picLocks noChangeAspect="1"/>
            </p:cNvPicPr>
            <p:nvPr/>
          </p:nvPicPr>
          <p:blipFill rotWithShape="1">
            <a:blip r:embed="rId9"/>
            <a:srcRect l="9676" t="51473" r="84235"/>
            <a:stretch/>
          </p:blipFill>
          <p:spPr>
            <a:xfrm>
              <a:off x="3609474" y="2508054"/>
              <a:ext cx="562098" cy="3318792"/>
            </a:xfrm>
            <a:prstGeom prst="rect">
              <a:avLst/>
            </a:prstGeom>
          </p:spPr>
        </p:pic>
      </p:grpSp>
      <p:sp>
        <p:nvSpPr>
          <p:cNvPr id="243" name="Rectangle 39"/>
          <p:cNvSpPr>
            <a:spLocks noChangeArrowheads="1"/>
          </p:cNvSpPr>
          <p:nvPr/>
        </p:nvSpPr>
        <p:spPr bwMode="auto">
          <a:xfrm>
            <a:off x="2301404" y="1788366"/>
            <a:ext cx="2145077"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gn="ctr" eaLnBrk="1" hangingPunct="1">
              <a:lnSpc>
                <a:spcPct val="150000"/>
              </a:lnSpc>
              <a:spcBef>
                <a:spcPct val="0"/>
              </a:spcBef>
            </a:pPr>
            <a:r>
              <a:rPr lang="en-US" altLang="en-US" sz="1013" dirty="0">
                <a:ln w="0"/>
                <a:solidFill>
                  <a:schemeClr val="tx1"/>
                </a:solidFill>
                <a:effectLst>
                  <a:outerShdw blurRad="38100" dist="25400" dir="5400000" algn="ctr" rotWithShape="0">
                    <a:srgbClr val="6E747A">
                      <a:alpha val="43000"/>
                    </a:srgbClr>
                  </a:outerShdw>
                </a:effectLst>
                <a:latin typeface="Helvetica" charset="0"/>
                <a:ea typeface="Helvetica" charset="0"/>
                <a:cs typeface="Helvetica" charset="0"/>
              </a:rPr>
              <a:t>Post interval </a:t>
            </a:r>
          </a:p>
        </p:txBody>
      </p:sp>
      <p:sp>
        <p:nvSpPr>
          <p:cNvPr id="15" name="Title 1"/>
          <p:cNvSpPr txBox="1">
            <a:spLocks/>
          </p:cNvSpPr>
          <p:nvPr/>
        </p:nvSpPr>
        <p:spPr bwMode="gray">
          <a:xfrm>
            <a:off x="249833" y="279409"/>
            <a:ext cx="6220684" cy="59669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rtl="0" eaLnBrk="0" fontAlgn="base" hangingPunct="0">
              <a:spcBef>
                <a:spcPct val="0"/>
              </a:spcBef>
              <a:spcAft>
                <a:spcPct val="0"/>
              </a:spcAft>
              <a:defRPr sz="2600">
                <a:solidFill>
                  <a:schemeClr val="tx2"/>
                </a:solidFill>
                <a:latin typeface="+mj-lt"/>
                <a:ea typeface="+mj-ea"/>
                <a:cs typeface="+mj-cs"/>
              </a:defRPr>
            </a:lvl1pPr>
            <a:lvl2pPr algn="r" rtl="0" eaLnBrk="0" fontAlgn="base" hangingPunct="0">
              <a:spcBef>
                <a:spcPct val="0"/>
              </a:spcBef>
              <a:spcAft>
                <a:spcPct val="0"/>
              </a:spcAft>
              <a:defRPr sz="2600">
                <a:solidFill>
                  <a:schemeClr val="tx2"/>
                </a:solidFill>
                <a:latin typeface="Tahoma" pitchFamily="116" charset="0"/>
              </a:defRPr>
            </a:lvl2pPr>
            <a:lvl3pPr algn="r" rtl="0" eaLnBrk="0" fontAlgn="base" hangingPunct="0">
              <a:spcBef>
                <a:spcPct val="0"/>
              </a:spcBef>
              <a:spcAft>
                <a:spcPct val="0"/>
              </a:spcAft>
              <a:defRPr sz="2600">
                <a:solidFill>
                  <a:schemeClr val="tx2"/>
                </a:solidFill>
                <a:latin typeface="Tahoma" pitchFamily="116" charset="0"/>
              </a:defRPr>
            </a:lvl3pPr>
            <a:lvl4pPr algn="r" rtl="0" eaLnBrk="0" fontAlgn="base" hangingPunct="0">
              <a:spcBef>
                <a:spcPct val="0"/>
              </a:spcBef>
              <a:spcAft>
                <a:spcPct val="0"/>
              </a:spcAft>
              <a:defRPr sz="2600">
                <a:solidFill>
                  <a:schemeClr val="tx2"/>
                </a:solidFill>
                <a:latin typeface="Tahoma" pitchFamily="116" charset="0"/>
              </a:defRPr>
            </a:lvl4pPr>
            <a:lvl5pPr algn="r" rtl="0" eaLnBrk="0" fontAlgn="base" hangingPunct="0">
              <a:spcBef>
                <a:spcPct val="0"/>
              </a:spcBef>
              <a:spcAft>
                <a:spcPct val="0"/>
              </a:spcAft>
              <a:defRPr sz="2600">
                <a:solidFill>
                  <a:schemeClr val="tx2"/>
                </a:solidFill>
                <a:latin typeface="Tahoma" pitchFamily="116" charset="0"/>
              </a:defRPr>
            </a:lvl5pPr>
            <a:lvl6pPr marL="457167" algn="r" rtl="0" eaLnBrk="0" fontAlgn="base" hangingPunct="0">
              <a:spcBef>
                <a:spcPct val="0"/>
              </a:spcBef>
              <a:spcAft>
                <a:spcPct val="0"/>
              </a:spcAft>
              <a:defRPr sz="2600">
                <a:solidFill>
                  <a:schemeClr val="tx2"/>
                </a:solidFill>
                <a:latin typeface="Tahoma" pitchFamily="116" charset="0"/>
              </a:defRPr>
            </a:lvl6pPr>
            <a:lvl7pPr marL="914332" algn="r" rtl="0" eaLnBrk="0" fontAlgn="base" hangingPunct="0">
              <a:spcBef>
                <a:spcPct val="0"/>
              </a:spcBef>
              <a:spcAft>
                <a:spcPct val="0"/>
              </a:spcAft>
              <a:defRPr sz="2600">
                <a:solidFill>
                  <a:schemeClr val="tx2"/>
                </a:solidFill>
                <a:latin typeface="Tahoma" pitchFamily="116" charset="0"/>
              </a:defRPr>
            </a:lvl7pPr>
            <a:lvl8pPr marL="1371498" algn="r" rtl="0" eaLnBrk="0" fontAlgn="base" hangingPunct="0">
              <a:spcBef>
                <a:spcPct val="0"/>
              </a:spcBef>
              <a:spcAft>
                <a:spcPct val="0"/>
              </a:spcAft>
              <a:defRPr sz="2600">
                <a:solidFill>
                  <a:schemeClr val="tx2"/>
                </a:solidFill>
                <a:latin typeface="Tahoma" pitchFamily="116" charset="0"/>
              </a:defRPr>
            </a:lvl8pPr>
            <a:lvl9pPr marL="1828664" algn="r" rtl="0" eaLnBrk="0" fontAlgn="base" hangingPunct="0">
              <a:spcBef>
                <a:spcPct val="0"/>
              </a:spcBef>
              <a:spcAft>
                <a:spcPct val="0"/>
              </a:spcAft>
              <a:defRPr sz="2600">
                <a:solidFill>
                  <a:schemeClr val="tx2"/>
                </a:solidFill>
                <a:latin typeface="Tahoma" pitchFamily="116" charset="0"/>
              </a:defRPr>
            </a:lvl9pPr>
          </a:lstStyle>
          <a:p>
            <a:pPr algn="ctr"/>
            <a:r>
              <a:rPr lang="en-US" sz="3000" b="1" dirty="0">
                <a:solidFill>
                  <a:schemeClr val="tx1"/>
                </a:solidFill>
                <a:ea typeface="Helvetica" charset="0"/>
                <a:cs typeface="Helvetica" charset="0"/>
              </a:rPr>
              <a:t>Cardiac reactions to oddballs in MCS</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3242" y="4465576"/>
            <a:ext cx="3507129" cy="677924"/>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587" y="4656703"/>
            <a:ext cx="2879446" cy="363380"/>
          </a:xfrm>
          <a:prstGeom prst="rect">
            <a:avLst/>
          </a:prstGeom>
        </p:spPr>
      </p:pic>
      <p:sp>
        <p:nvSpPr>
          <p:cNvPr id="4" name="TextBox 3"/>
          <p:cNvSpPr txBox="1"/>
          <p:nvPr/>
        </p:nvSpPr>
        <p:spPr>
          <a:xfrm>
            <a:off x="2183130" y="1267394"/>
            <a:ext cx="2178803" cy="415498"/>
          </a:xfrm>
          <a:prstGeom prst="rect">
            <a:avLst/>
          </a:prstGeom>
          <a:noFill/>
        </p:spPr>
        <p:txBody>
          <a:bodyPr wrap="none" rtlCol="0">
            <a:spAutoFit/>
          </a:bodyPr>
          <a:lstStyle/>
          <a:p>
            <a:pPr algn="ctr"/>
            <a:r>
              <a:rPr lang="en-US" sz="1050" dirty="0">
                <a:latin typeface="Helvetica Neue" charset="0"/>
                <a:ea typeface="Helvetica Neue" charset="0"/>
                <a:cs typeface="Helvetica Neue" charset="0"/>
              </a:rPr>
              <a:t>Cardiac cycle-phase acceleration</a:t>
            </a:r>
          </a:p>
          <a:p>
            <a:pPr algn="ctr"/>
            <a:r>
              <a:rPr lang="en-US" sz="1050" dirty="0">
                <a:latin typeface="Helvetica Neue" charset="0"/>
                <a:ea typeface="Helvetica Neue" charset="0"/>
                <a:cs typeface="Helvetica Neue" charset="0"/>
              </a:rPr>
              <a:t> only in MCS</a:t>
            </a:r>
          </a:p>
        </p:txBody>
      </p:sp>
      <p:sp>
        <p:nvSpPr>
          <p:cNvPr id="6" name="Rectangle 5"/>
          <p:cNvSpPr/>
          <p:nvPr/>
        </p:nvSpPr>
        <p:spPr>
          <a:xfrm>
            <a:off x="4007889" y="1265148"/>
            <a:ext cx="3429000" cy="415498"/>
          </a:xfrm>
          <a:prstGeom prst="rect">
            <a:avLst/>
          </a:prstGeom>
        </p:spPr>
        <p:txBody>
          <a:bodyPr>
            <a:spAutoFit/>
          </a:bodyPr>
          <a:lstStyle/>
          <a:p>
            <a:pPr algn="ctr"/>
            <a:r>
              <a:rPr lang="en-US" sz="1050" dirty="0">
                <a:latin typeface="Helvetica Neue" charset="0"/>
                <a:ea typeface="Helvetica Neue" charset="0"/>
                <a:cs typeface="Helvetica Neue" charset="0"/>
              </a:rPr>
              <a:t>Electrocardiographic markers carry </a:t>
            </a:r>
          </a:p>
          <a:p>
            <a:pPr algn="ctr"/>
            <a:r>
              <a:rPr lang="en-US" sz="1050" dirty="0">
                <a:latin typeface="Helvetica Neue" charset="0"/>
                <a:ea typeface="Helvetica Neue" charset="0"/>
                <a:cs typeface="Helvetica Neue" charset="0"/>
              </a:rPr>
              <a:t>independent information from EEG</a:t>
            </a:r>
          </a:p>
        </p:txBody>
      </p:sp>
      <p:cxnSp>
        <p:nvCxnSpPr>
          <p:cNvPr id="18" name="Straight Connector 17">
            <a:extLst>
              <a:ext uri="{FF2B5EF4-FFF2-40B4-BE49-F238E27FC236}">
                <a16:creationId xmlns:a16="http://schemas.microsoft.com/office/drawing/2014/main" id="{AD0B1491-5037-1E40-BC29-C65BAC69B786}"/>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20" name="TextBox 19">
            <a:extLst>
              <a:ext uri="{FF2B5EF4-FFF2-40B4-BE49-F238E27FC236}">
                <a16:creationId xmlns:a16="http://schemas.microsoft.com/office/drawing/2014/main" id="{5B8CC8A6-8E6F-6334-7ED1-F04BB687BD0F}"/>
              </a:ext>
            </a:extLst>
          </p:cNvPr>
          <p:cNvSpPr txBox="1"/>
          <p:nvPr/>
        </p:nvSpPr>
        <p:spPr>
          <a:xfrm>
            <a:off x="17112" y="19744"/>
            <a:ext cx="6771132" cy="398291"/>
          </a:xfrm>
          <a:prstGeom prst="rect">
            <a:avLst/>
          </a:prstGeom>
        </p:spPr>
        <p:txBody>
          <a:bodyPr vert="horz" wrap="none" lIns="91440" tIns="45720" rIns="91440" bIns="45720" rtlCol="0" anchor="ctr">
            <a:normAutofit fontScale="77500" lnSpcReduction="20000"/>
          </a:bodyPr>
          <a:lstStyle/>
          <a:p>
            <a:pPr algn="ctr"/>
            <a:r>
              <a:rPr lang="en-BE" sz="1100" dirty="0">
                <a:solidFill>
                  <a:schemeClr val="bg1">
                    <a:lumMod val="75000"/>
                  </a:schemeClr>
                </a:solidFill>
                <a:latin typeface="Helvetica Light" panose="020B0403020202020204" pitchFamily="34" charset="0"/>
              </a:rPr>
              <a:t>Ethical significance  | </a:t>
            </a:r>
            <a:r>
              <a:rPr lang="en-BE" sz="1100" dirty="0">
                <a:latin typeface="Helvetica Light" panose="020B0403020202020204" pitchFamily="34" charset="0"/>
              </a:rPr>
              <a:t> </a:t>
            </a:r>
            <a:r>
              <a:rPr lang="en-BE" sz="1100" dirty="0">
                <a:solidFill>
                  <a:schemeClr val="bg1">
                    <a:lumMod val="75000"/>
                  </a:schemeClr>
                </a:solidFill>
                <a:latin typeface="Helvetica Light" panose="020B0403020202020204" pitchFamily="34" charset="0"/>
              </a:rPr>
              <a:t>Brain Proxies  |  </a:t>
            </a:r>
            <a:r>
              <a:rPr lang="en-BE" sz="1100" dirty="0">
                <a:latin typeface="Helvetica Light" panose="020B0403020202020204" pitchFamily="34" charset="0"/>
              </a:rPr>
              <a:t>Physiology</a:t>
            </a:r>
            <a:r>
              <a:rPr lang="en-BE" sz="1100" dirty="0">
                <a:solidFill>
                  <a:schemeClr val="bg1">
                    <a:lumMod val="75000"/>
                  </a:schemeClr>
                </a:solidFill>
                <a:latin typeface="Helvetica Light" panose="020B0403020202020204" pitchFamily="34" charset="0"/>
              </a:rPr>
              <a:t>  | Conclusions</a:t>
            </a:r>
          </a:p>
          <a:p>
            <a:pPr algn="ctr"/>
            <a:r>
              <a:rPr lang="en-BE" sz="900" dirty="0">
                <a:solidFill>
                  <a:srgbClr val="801880"/>
                </a:solidFill>
                <a:latin typeface="Helvetica Light" panose="020B0403020202020204" pitchFamily="34" charset="0"/>
              </a:rPr>
              <a:t>    </a:t>
            </a:r>
          </a:p>
          <a:p>
            <a:pPr algn="ctr"/>
            <a:r>
              <a:rPr lang="en-BE" sz="1000" b="1" dirty="0">
                <a:solidFill>
                  <a:schemeClr val="bg1"/>
                </a:solidFill>
                <a:latin typeface="Helvetica Light" panose="020B0403020202020204" pitchFamily="34" charset="0"/>
              </a:rPr>
              <a:t> Anticorrelations  |  Inter-network connectivity  | Inter-state dynamics</a:t>
            </a:r>
          </a:p>
        </p:txBody>
      </p:sp>
    </p:spTree>
    <p:extLst>
      <p:ext uri="{BB962C8B-B14F-4D97-AF65-F5344CB8AC3E}">
        <p14:creationId xmlns:p14="http://schemas.microsoft.com/office/powerpoint/2010/main" val="35248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5687" fill="hold"/>
                                        <p:tgtEl>
                                          <p:spTgt spid="230"/>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43"/>
                                        </p:tgtEl>
                                        <p:attrNameLst>
                                          <p:attrName>style.visibility</p:attrName>
                                        </p:attrNameLst>
                                      </p:cBhvr>
                                      <p:to>
                                        <p:strVal val="visible"/>
                                      </p:to>
                                    </p:set>
                                    <p:animEffect transition="in" filter="dissolve">
                                      <p:cBhvr>
                                        <p:cTn id="14" dur="500"/>
                                        <p:tgtEl>
                                          <p:spTgt spid="243"/>
                                        </p:tgtEl>
                                      </p:cBhvr>
                                    </p:animEffect>
                                  </p:childTnLst>
                                </p:cTn>
                              </p:par>
                              <p:par>
                                <p:cTn id="15" presetID="9" presetClass="entr" presetSubtype="0" fill="hold" nodeType="with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dissolve">
                                      <p:cBhvr>
                                        <p:cTn id="17" dur="500"/>
                                        <p:tgtEl>
                                          <p:spTgt spid="24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nodeType="with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dissolve">
                                      <p:cBhvr>
                                        <p:cTn id="23"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4" fill="hold" display="0">
                  <p:stCondLst>
                    <p:cond delay="indefinite"/>
                  </p:stCondLst>
                </p:cTn>
                <p:tgtEl>
                  <p:spTgt spid="230"/>
                </p:tgtEl>
              </p:cMediaNode>
            </p:audio>
          </p:childTnLst>
        </p:cTn>
      </p:par>
    </p:tnLst>
    <p:bldLst>
      <p:bldP spid="243" grpId="0"/>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FBF812-C036-1B4E-9F91-0FB02042A88D}"/>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118" name="Titre 2">
            <a:extLst>
              <a:ext uri="{FF2B5EF4-FFF2-40B4-BE49-F238E27FC236}">
                <a16:creationId xmlns:a16="http://schemas.microsoft.com/office/drawing/2014/main" id="{679B77E4-D5D8-C74C-9D61-77835056B869}"/>
              </a:ext>
            </a:extLst>
          </p:cNvPr>
          <p:cNvSpPr>
            <a:spLocks noGrp="1"/>
          </p:cNvSpPr>
          <p:nvPr>
            <p:ph type="title"/>
          </p:nvPr>
        </p:nvSpPr>
        <p:spPr>
          <a:xfrm>
            <a:off x="1421834" y="1276448"/>
            <a:ext cx="6667464" cy="1096118"/>
          </a:xfrm>
        </p:spPr>
        <p:txBody>
          <a:bodyPr>
            <a:noAutofit/>
          </a:bodyPr>
          <a:lstStyle/>
          <a:p>
            <a:pPr algn="ctr"/>
            <a:r>
              <a:rPr lang="fr-FR" sz="3500" b="1" dirty="0">
                <a:solidFill>
                  <a:schemeClr val="tx1"/>
                </a:solidFill>
                <a:cs typeface="Calibri" panose="020F0502020204030204" pitchFamily="34" charset="0"/>
              </a:rPr>
              <a:t>Limits of </a:t>
            </a:r>
            <a:r>
              <a:rPr lang="fr-FR" sz="3500" b="1" dirty="0" err="1">
                <a:solidFill>
                  <a:schemeClr val="tx1"/>
                </a:solidFill>
                <a:cs typeface="Calibri" panose="020F0502020204030204" pitchFamily="34" charset="0"/>
              </a:rPr>
              <a:t>reportability</a:t>
            </a:r>
            <a:endParaRPr lang="fr-FR" sz="3500" dirty="0">
              <a:solidFill>
                <a:schemeClr val="tx1"/>
              </a:solidFill>
              <a:cs typeface="Calibri" panose="020F0502020204030204" pitchFamily="34" charset="0"/>
            </a:endParaRPr>
          </a:p>
        </p:txBody>
      </p:sp>
      <p:sp>
        <p:nvSpPr>
          <p:cNvPr id="2" name="TextBox 1">
            <a:extLst>
              <a:ext uri="{FF2B5EF4-FFF2-40B4-BE49-F238E27FC236}">
                <a16:creationId xmlns:a16="http://schemas.microsoft.com/office/drawing/2014/main" id="{CBAD4B47-0FF7-9295-831B-BF71CEF5F63A}"/>
              </a:ext>
            </a:extLst>
          </p:cNvPr>
          <p:cNvSpPr txBox="1"/>
          <p:nvPr/>
        </p:nvSpPr>
        <p:spPr>
          <a:xfrm>
            <a:off x="2494221" y="1915366"/>
            <a:ext cx="4282829" cy="914400"/>
          </a:xfrm>
          <a:prstGeom prst="rect">
            <a:avLst/>
          </a:prstGeom>
        </p:spPr>
        <p:txBody>
          <a:bodyPr vert="horz" wrap="none" lIns="91440" tIns="45720" rIns="91440" bIns="45720" rtlCol="0" anchor="ctr">
            <a:normAutofit/>
          </a:bodyPr>
          <a:lstStyle/>
          <a:p>
            <a:pPr algn="ctr"/>
            <a:r>
              <a:rPr lang="en-BE" sz="2400" dirty="0"/>
              <a:t>Clinical Unconsciousness</a:t>
            </a:r>
          </a:p>
        </p:txBody>
      </p:sp>
      <p:grpSp>
        <p:nvGrpSpPr>
          <p:cNvPr id="3" name="Group 2">
            <a:extLst>
              <a:ext uri="{FF2B5EF4-FFF2-40B4-BE49-F238E27FC236}">
                <a16:creationId xmlns:a16="http://schemas.microsoft.com/office/drawing/2014/main" id="{4A67B4BB-D213-E4DF-7315-7C999B223817}"/>
              </a:ext>
            </a:extLst>
          </p:cNvPr>
          <p:cNvGrpSpPr/>
          <p:nvPr/>
        </p:nvGrpSpPr>
        <p:grpSpPr>
          <a:xfrm>
            <a:off x="235060" y="1086459"/>
            <a:ext cx="2680748" cy="3793765"/>
            <a:chOff x="4365084" y="1667457"/>
            <a:chExt cx="2423160" cy="3293964"/>
          </a:xfrm>
        </p:grpSpPr>
        <p:pic>
          <p:nvPicPr>
            <p:cNvPr id="4" name="Picture 3">
              <a:extLst>
                <a:ext uri="{FF2B5EF4-FFF2-40B4-BE49-F238E27FC236}">
                  <a16:creationId xmlns:a16="http://schemas.microsoft.com/office/drawing/2014/main" id="{02FACA22-C942-40A1-1C8B-8B48321F45E0}"/>
                </a:ext>
              </a:extLst>
            </p:cNvPr>
            <p:cNvPicPr>
              <a:picLocks noChangeAspect="1"/>
            </p:cNvPicPr>
            <p:nvPr/>
          </p:nvPicPr>
          <p:blipFill rotWithShape="1">
            <a:blip r:embed="rId3"/>
            <a:srcRect l="29855" t="17849" r="27980"/>
            <a:stretch/>
          </p:blipFill>
          <p:spPr>
            <a:xfrm>
              <a:off x="4384548" y="1667457"/>
              <a:ext cx="2106551" cy="2736180"/>
            </a:xfrm>
            <a:prstGeom prst="rect">
              <a:avLst/>
            </a:prstGeom>
          </p:spPr>
        </p:pic>
        <p:sp>
          <p:nvSpPr>
            <p:cNvPr id="5" name="TextBox 4">
              <a:extLst>
                <a:ext uri="{FF2B5EF4-FFF2-40B4-BE49-F238E27FC236}">
                  <a16:creationId xmlns:a16="http://schemas.microsoft.com/office/drawing/2014/main" id="{0A65C9EB-4F55-5C8D-69A4-32F96B1436CB}"/>
                </a:ext>
              </a:extLst>
            </p:cNvPr>
            <p:cNvSpPr txBox="1"/>
            <p:nvPr/>
          </p:nvSpPr>
          <p:spPr>
            <a:xfrm>
              <a:off x="4365084" y="4047021"/>
              <a:ext cx="2423160" cy="914400"/>
            </a:xfrm>
            <a:prstGeom prst="rect">
              <a:avLst/>
            </a:prstGeom>
          </p:spPr>
          <p:txBody>
            <a:bodyPr vert="horz" wrap="none" lIns="91440" tIns="45720" rIns="91440" bIns="45720" rtlCol="0" anchor="ctr">
              <a:normAutofit/>
            </a:bodyPr>
            <a:lstStyle/>
            <a:p>
              <a:r>
                <a:rPr lang="en-US" sz="700" dirty="0"/>
                <a:t>Source: Google pictures (Credit: CC-BY-SA; M </a:t>
              </a:r>
              <a:r>
                <a:rPr lang="en-US" sz="700" dirty="0" err="1"/>
                <a:t>Appelman</a:t>
              </a:r>
              <a:r>
                <a:rPr lang="en-US" sz="700" dirty="0"/>
                <a:t>)</a:t>
              </a:r>
            </a:p>
          </p:txBody>
        </p:sp>
      </p:grpSp>
    </p:spTree>
    <p:extLst>
      <p:ext uri="{BB962C8B-B14F-4D97-AF65-F5344CB8AC3E}">
        <p14:creationId xmlns:p14="http://schemas.microsoft.com/office/powerpoint/2010/main" val="150573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8C03B-8D3F-6C4D-8D28-D5D4EE3018A4}"/>
              </a:ext>
            </a:extLst>
          </p:cNvPr>
          <p:cNvSpPr txBox="1"/>
          <p:nvPr/>
        </p:nvSpPr>
        <p:spPr>
          <a:xfrm>
            <a:off x="1913641" y="4647414"/>
            <a:ext cx="0" cy="0"/>
          </a:xfrm>
          <a:prstGeom prst="rect">
            <a:avLst/>
          </a:prstGeom>
        </p:spPr>
        <p:txBody>
          <a:bodyPr vert="horz" wrap="none" lIns="91440" tIns="45720" rIns="91440" bIns="45720" rtlCol="0" anchor="ctr">
            <a:normAutofit fontScale="25000" lnSpcReduction="20000"/>
          </a:bodyPr>
          <a:lstStyle/>
          <a:p>
            <a:endParaRPr lang="en-US" dirty="0"/>
          </a:p>
        </p:txBody>
      </p:sp>
      <p:pic>
        <p:nvPicPr>
          <p:cNvPr id="111" name="Picture 110">
            <a:extLst>
              <a:ext uri="{FF2B5EF4-FFF2-40B4-BE49-F238E27FC236}">
                <a16:creationId xmlns:a16="http://schemas.microsoft.com/office/drawing/2014/main" id="{B8B58EFC-1285-9F43-A4BF-401D68298B13}"/>
              </a:ext>
            </a:extLst>
          </p:cNvPr>
          <p:cNvPicPr>
            <a:picLocks noChangeAspect="1"/>
          </p:cNvPicPr>
          <p:nvPr/>
        </p:nvPicPr>
        <p:blipFill>
          <a:blip r:embed="rId3"/>
          <a:stretch>
            <a:fillRect/>
          </a:stretch>
        </p:blipFill>
        <p:spPr>
          <a:xfrm>
            <a:off x="86868" y="1851210"/>
            <a:ext cx="4146805" cy="2874249"/>
          </a:xfrm>
          <a:prstGeom prst="rect">
            <a:avLst/>
          </a:prstGeom>
        </p:spPr>
      </p:pic>
      <p:cxnSp>
        <p:nvCxnSpPr>
          <p:cNvPr id="123" name="Straight Connector 122">
            <a:extLst>
              <a:ext uri="{FF2B5EF4-FFF2-40B4-BE49-F238E27FC236}">
                <a16:creationId xmlns:a16="http://schemas.microsoft.com/office/drawing/2014/main" id="{745890CA-6EEB-944B-9BDF-0507E735FBD1}"/>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4AFBF812-C036-1B4E-9F91-0FB02042A88D}"/>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118" name="Titre 2">
            <a:extLst>
              <a:ext uri="{FF2B5EF4-FFF2-40B4-BE49-F238E27FC236}">
                <a16:creationId xmlns:a16="http://schemas.microsoft.com/office/drawing/2014/main" id="{679B77E4-D5D8-C74C-9D61-77835056B869}"/>
              </a:ext>
            </a:extLst>
          </p:cNvPr>
          <p:cNvSpPr>
            <a:spLocks noGrp="1"/>
          </p:cNvSpPr>
          <p:nvPr>
            <p:ph type="title"/>
          </p:nvPr>
        </p:nvSpPr>
        <p:spPr>
          <a:xfrm>
            <a:off x="786487" y="216904"/>
            <a:ext cx="5465988" cy="854378"/>
          </a:xfrm>
        </p:spPr>
        <p:txBody>
          <a:bodyPr>
            <a:noAutofit/>
          </a:bodyPr>
          <a:lstStyle/>
          <a:p>
            <a:pPr algn="ctr"/>
            <a:r>
              <a:rPr lang="fr-FR" sz="2800" b="1" dirty="0" err="1">
                <a:solidFill>
                  <a:schemeClr val="tx1"/>
                </a:solidFill>
                <a:cs typeface="Calibri" panose="020F0502020204030204" pitchFamily="34" charset="0"/>
              </a:rPr>
              <a:t>Disorders</a:t>
            </a:r>
            <a:r>
              <a:rPr lang="fr-FR" sz="2800" b="1" dirty="0">
                <a:solidFill>
                  <a:schemeClr val="tx1"/>
                </a:solidFill>
                <a:cs typeface="Calibri" panose="020F0502020204030204" pitchFamily="34" charset="0"/>
              </a:rPr>
              <a:t> of </a:t>
            </a:r>
            <a:r>
              <a:rPr lang="fr-FR" sz="2800" b="1" dirty="0" err="1">
                <a:solidFill>
                  <a:schemeClr val="tx1"/>
                </a:solidFill>
                <a:cs typeface="Calibri" panose="020F0502020204030204" pitchFamily="34" charset="0"/>
              </a:rPr>
              <a:t>Consciousness</a:t>
            </a:r>
            <a:endParaRPr lang="fr-FR" sz="2800" b="1" dirty="0">
              <a:solidFill>
                <a:schemeClr val="tx1"/>
              </a:solidFill>
              <a:cs typeface="Calibri" panose="020F0502020204030204" pitchFamily="34" charset="0"/>
            </a:endParaRPr>
          </a:p>
        </p:txBody>
      </p:sp>
      <p:sp>
        <p:nvSpPr>
          <p:cNvPr id="13" name="TextBox 12">
            <a:extLst>
              <a:ext uri="{FF2B5EF4-FFF2-40B4-BE49-F238E27FC236}">
                <a16:creationId xmlns:a16="http://schemas.microsoft.com/office/drawing/2014/main" id="{71146D42-03BF-AD4F-B92E-C0720DBF1EEC}"/>
              </a:ext>
            </a:extLst>
          </p:cNvPr>
          <p:cNvSpPr txBox="1"/>
          <p:nvPr/>
        </p:nvSpPr>
        <p:spPr>
          <a:xfrm>
            <a:off x="17112" y="19744"/>
            <a:ext cx="6771132" cy="398291"/>
          </a:xfrm>
          <a:prstGeom prst="rect">
            <a:avLst/>
          </a:prstGeom>
        </p:spPr>
        <p:txBody>
          <a:bodyPr vert="horz" wrap="none" lIns="91440" tIns="45720" rIns="91440" bIns="45720" rtlCol="0" anchor="ctr">
            <a:normAutofit fontScale="77500" lnSpcReduction="20000"/>
          </a:bodyPr>
          <a:lstStyle/>
          <a:p>
            <a:pPr algn="ctr"/>
            <a:r>
              <a:rPr lang="en-BE" sz="1100" dirty="0">
                <a:latin typeface="Helvetica Light" panose="020B0403020202020204" pitchFamily="34" charset="0"/>
              </a:rPr>
              <a:t>Ethical significance  </a:t>
            </a:r>
            <a:r>
              <a:rPr lang="en-BE" sz="1100" dirty="0">
                <a:solidFill>
                  <a:schemeClr val="bg1">
                    <a:lumMod val="75000"/>
                  </a:schemeClr>
                </a:solidFill>
                <a:latin typeface="Helvetica Light" panose="020B0403020202020204" pitchFamily="34" charset="0"/>
              </a:rPr>
              <a:t>| </a:t>
            </a:r>
            <a:r>
              <a:rPr lang="en-BE" sz="1100" dirty="0">
                <a:latin typeface="Helvetica Light" panose="020B0403020202020204" pitchFamily="34" charset="0"/>
              </a:rPr>
              <a:t> </a:t>
            </a:r>
            <a:r>
              <a:rPr lang="en-BE" sz="1100" dirty="0">
                <a:solidFill>
                  <a:schemeClr val="bg1">
                    <a:lumMod val="75000"/>
                  </a:schemeClr>
                </a:solidFill>
                <a:latin typeface="Helvetica Light" panose="020B0403020202020204" pitchFamily="34" charset="0"/>
              </a:rPr>
              <a:t>Brain Proxies  |  Physiology  | Conclusions</a:t>
            </a:r>
          </a:p>
          <a:p>
            <a:pPr algn="ctr"/>
            <a:r>
              <a:rPr lang="en-BE" sz="900" dirty="0">
                <a:solidFill>
                  <a:srgbClr val="801880"/>
                </a:solidFill>
                <a:latin typeface="Helvetica Light" panose="020B0403020202020204" pitchFamily="34" charset="0"/>
              </a:rPr>
              <a:t>    </a:t>
            </a:r>
          </a:p>
          <a:p>
            <a:pPr algn="ctr"/>
            <a:r>
              <a:rPr lang="en-BE" sz="900" dirty="0">
                <a:solidFill>
                  <a:schemeClr val="bg1"/>
                </a:solidFill>
                <a:latin typeface="Helvetica Light" panose="020B0403020202020204" pitchFamily="34" charset="0"/>
              </a:rPr>
              <a:t> Anticorrelations  |  Inter-network connectivity  | Inter-state dynamics</a:t>
            </a:r>
          </a:p>
        </p:txBody>
      </p:sp>
      <p:sp>
        <p:nvSpPr>
          <p:cNvPr id="11" name="TextBox 10">
            <a:extLst>
              <a:ext uri="{FF2B5EF4-FFF2-40B4-BE49-F238E27FC236}">
                <a16:creationId xmlns:a16="http://schemas.microsoft.com/office/drawing/2014/main" id="{3626A164-A542-C49C-C26D-A5A623A938C9}"/>
              </a:ext>
            </a:extLst>
          </p:cNvPr>
          <p:cNvSpPr txBox="1"/>
          <p:nvPr/>
        </p:nvSpPr>
        <p:spPr>
          <a:xfrm>
            <a:off x="150875" y="4743309"/>
            <a:ext cx="9989453" cy="338554"/>
          </a:xfrm>
          <a:prstGeom prst="rect">
            <a:avLst/>
          </a:prstGeom>
          <a:noFill/>
        </p:spPr>
        <p:txBody>
          <a:bodyPr wrap="square">
            <a:spAutoFit/>
          </a:bodyPr>
          <a:lstStyle/>
          <a:p>
            <a:r>
              <a:rPr lang="en-US" sz="800" dirty="0" err="1">
                <a:latin typeface="Helvetica" pitchFamily="2" charset="0"/>
              </a:rPr>
              <a:t>Laureys</a:t>
            </a:r>
            <a:r>
              <a:rPr lang="en-US" sz="800" dirty="0">
                <a:latin typeface="Helvetica" pitchFamily="2" charset="0"/>
              </a:rPr>
              <a:t>, Perrin, </a:t>
            </a:r>
            <a:r>
              <a:rPr lang="en-US" sz="800" dirty="0" err="1">
                <a:latin typeface="Helvetica" pitchFamily="2" charset="0"/>
              </a:rPr>
              <a:t>Brédart</a:t>
            </a:r>
            <a:r>
              <a:rPr lang="en-US" sz="800" dirty="0">
                <a:latin typeface="Helvetica" pitchFamily="2" charset="0"/>
              </a:rPr>
              <a:t>. </a:t>
            </a:r>
            <a:r>
              <a:rPr lang="en-US" sz="800" i="1" dirty="0" err="1">
                <a:latin typeface="Helvetica" pitchFamily="2" charset="0"/>
              </a:rPr>
              <a:t>Consc</a:t>
            </a:r>
            <a:r>
              <a:rPr lang="en-US" sz="800" i="1" dirty="0">
                <a:latin typeface="Helvetica" pitchFamily="2" charset="0"/>
              </a:rPr>
              <a:t> </a:t>
            </a:r>
            <a:r>
              <a:rPr lang="en-US" sz="800" i="1" dirty="0" err="1">
                <a:latin typeface="Helvetica" pitchFamily="2" charset="0"/>
              </a:rPr>
              <a:t>Cogn</a:t>
            </a:r>
            <a:r>
              <a:rPr lang="en-US" sz="800" i="1" dirty="0">
                <a:latin typeface="Helvetica" pitchFamily="2" charset="0"/>
              </a:rPr>
              <a:t> </a:t>
            </a:r>
            <a:r>
              <a:rPr lang="en-US" sz="800" dirty="0">
                <a:latin typeface="Helvetica" pitchFamily="2" charset="0"/>
              </a:rPr>
              <a:t>2007</a:t>
            </a:r>
          </a:p>
          <a:p>
            <a:r>
              <a:rPr lang="en-US" sz="800" dirty="0" err="1">
                <a:latin typeface="Helvetica" pitchFamily="2" charset="0"/>
                <a:ea typeface="Helvetica" charset="0"/>
                <a:cs typeface="Helvetica" charset="0"/>
              </a:rPr>
              <a:t>Naccache</a:t>
            </a:r>
            <a:r>
              <a:rPr lang="en-US" sz="800" dirty="0">
                <a:latin typeface="Helvetica" pitchFamily="2" charset="0"/>
                <a:ea typeface="Helvetica" charset="0"/>
                <a:cs typeface="Helvetica" charset="0"/>
              </a:rPr>
              <a:t>. </a:t>
            </a:r>
            <a:r>
              <a:rPr lang="en-US" sz="800" i="1" dirty="0">
                <a:latin typeface="Helvetica" pitchFamily="2" charset="0"/>
                <a:ea typeface="Helvetica" charset="0"/>
                <a:cs typeface="Helvetica" charset="0"/>
              </a:rPr>
              <a:t>Brain</a:t>
            </a:r>
            <a:r>
              <a:rPr lang="en-US" sz="800" dirty="0">
                <a:latin typeface="Helvetica" pitchFamily="2" charset="0"/>
                <a:ea typeface="Helvetica" charset="0"/>
                <a:cs typeface="Helvetica" charset="0"/>
              </a:rPr>
              <a:t> 2018</a:t>
            </a:r>
            <a:endParaRPr lang="en-US" sz="800" dirty="0">
              <a:latin typeface="Helvetica" charset="0"/>
              <a:ea typeface="Helvetica" charset="0"/>
              <a:cs typeface="Helvetica" charset="0"/>
            </a:endParaRPr>
          </a:p>
        </p:txBody>
      </p:sp>
      <p:sp>
        <p:nvSpPr>
          <p:cNvPr id="2" name="Title 1">
            <a:extLst>
              <a:ext uri="{FF2B5EF4-FFF2-40B4-BE49-F238E27FC236}">
                <a16:creationId xmlns:a16="http://schemas.microsoft.com/office/drawing/2014/main" id="{18D756E4-48C5-AA9C-24A9-2BC8B8156093}"/>
              </a:ext>
            </a:extLst>
          </p:cNvPr>
          <p:cNvSpPr txBox="1">
            <a:spLocks/>
          </p:cNvSpPr>
          <p:nvPr/>
        </p:nvSpPr>
        <p:spPr bwMode="gray">
          <a:xfrm>
            <a:off x="4478851" y="1131604"/>
            <a:ext cx="2198200" cy="48237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rtl="0" eaLnBrk="0" fontAlgn="base" hangingPunct="0">
              <a:spcBef>
                <a:spcPct val="0"/>
              </a:spcBef>
              <a:spcAft>
                <a:spcPct val="0"/>
              </a:spcAft>
              <a:defRPr sz="2600">
                <a:solidFill>
                  <a:schemeClr val="tx2"/>
                </a:solidFill>
                <a:latin typeface="+mj-lt"/>
                <a:ea typeface="+mj-ea"/>
                <a:cs typeface="+mj-cs"/>
              </a:defRPr>
            </a:lvl1pPr>
            <a:lvl2pPr algn="r" rtl="0" eaLnBrk="0" fontAlgn="base" hangingPunct="0">
              <a:spcBef>
                <a:spcPct val="0"/>
              </a:spcBef>
              <a:spcAft>
                <a:spcPct val="0"/>
              </a:spcAft>
              <a:defRPr sz="2600">
                <a:solidFill>
                  <a:schemeClr val="tx2"/>
                </a:solidFill>
                <a:latin typeface="Tahoma" pitchFamily="116" charset="0"/>
              </a:defRPr>
            </a:lvl2pPr>
            <a:lvl3pPr algn="r" rtl="0" eaLnBrk="0" fontAlgn="base" hangingPunct="0">
              <a:spcBef>
                <a:spcPct val="0"/>
              </a:spcBef>
              <a:spcAft>
                <a:spcPct val="0"/>
              </a:spcAft>
              <a:defRPr sz="2600">
                <a:solidFill>
                  <a:schemeClr val="tx2"/>
                </a:solidFill>
                <a:latin typeface="Tahoma" pitchFamily="116" charset="0"/>
              </a:defRPr>
            </a:lvl3pPr>
            <a:lvl4pPr algn="r" rtl="0" eaLnBrk="0" fontAlgn="base" hangingPunct="0">
              <a:spcBef>
                <a:spcPct val="0"/>
              </a:spcBef>
              <a:spcAft>
                <a:spcPct val="0"/>
              </a:spcAft>
              <a:defRPr sz="2600">
                <a:solidFill>
                  <a:schemeClr val="tx2"/>
                </a:solidFill>
                <a:latin typeface="Tahoma" pitchFamily="116" charset="0"/>
              </a:defRPr>
            </a:lvl4pPr>
            <a:lvl5pPr algn="r" rtl="0" eaLnBrk="0" fontAlgn="base" hangingPunct="0">
              <a:spcBef>
                <a:spcPct val="0"/>
              </a:spcBef>
              <a:spcAft>
                <a:spcPct val="0"/>
              </a:spcAft>
              <a:defRPr sz="2600">
                <a:solidFill>
                  <a:schemeClr val="tx2"/>
                </a:solidFill>
                <a:latin typeface="Tahoma" pitchFamily="116" charset="0"/>
              </a:defRPr>
            </a:lvl5pPr>
            <a:lvl6pPr marL="457167" algn="r" rtl="0" eaLnBrk="0" fontAlgn="base" hangingPunct="0">
              <a:spcBef>
                <a:spcPct val="0"/>
              </a:spcBef>
              <a:spcAft>
                <a:spcPct val="0"/>
              </a:spcAft>
              <a:defRPr sz="2600">
                <a:solidFill>
                  <a:schemeClr val="tx2"/>
                </a:solidFill>
                <a:latin typeface="Tahoma" pitchFamily="116" charset="0"/>
              </a:defRPr>
            </a:lvl6pPr>
            <a:lvl7pPr marL="914332" algn="r" rtl="0" eaLnBrk="0" fontAlgn="base" hangingPunct="0">
              <a:spcBef>
                <a:spcPct val="0"/>
              </a:spcBef>
              <a:spcAft>
                <a:spcPct val="0"/>
              </a:spcAft>
              <a:defRPr sz="2600">
                <a:solidFill>
                  <a:schemeClr val="tx2"/>
                </a:solidFill>
                <a:latin typeface="Tahoma" pitchFamily="116" charset="0"/>
              </a:defRPr>
            </a:lvl7pPr>
            <a:lvl8pPr marL="1371498" algn="r" rtl="0" eaLnBrk="0" fontAlgn="base" hangingPunct="0">
              <a:spcBef>
                <a:spcPct val="0"/>
              </a:spcBef>
              <a:spcAft>
                <a:spcPct val="0"/>
              </a:spcAft>
              <a:defRPr sz="2600">
                <a:solidFill>
                  <a:schemeClr val="tx2"/>
                </a:solidFill>
                <a:latin typeface="Tahoma" pitchFamily="116" charset="0"/>
              </a:defRPr>
            </a:lvl8pPr>
            <a:lvl9pPr marL="1828664" algn="r" rtl="0" eaLnBrk="0" fontAlgn="base" hangingPunct="0">
              <a:spcBef>
                <a:spcPct val="0"/>
              </a:spcBef>
              <a:spcAft>
                <a:spcPct val="0"/>
              </a:spcAft>
              <a:defRPr sz="2600">
                <a:solidFill>
                  <a:schemeClr val="tx2"/>
                </a:solidFill>
                <a:latin typeface="Tahoma" pitchFamily="116" charset="0"/>
              </a:defRPr>
            </a:lvl9pPr>
          </a:lstStyle>
          <a:p>
            <a:pPr algn="ctr"/>
            <a:r>
              <a:rPr lang="en-US" sz="1400" b="1" kern="0" dirty="0">
                <a:solidFill>
                  <a:schemeClr val="tx1"/>
                </a:solidFill>
                <a:ea typeface="Arial" charset="0"/>
                <a:cs typeface="Calibri" panose="020F0502020204030204" pitchFamily="34" charset="0"/>
              </a:rPr>
              <a:t>End-of-life support </a:t>
            </a:r>
          </a:p>
          <a:p>
            <a:pPr algn="ctr"/>
            <a:r>
              <a:rPr lang="en-US" sz="1400" b="1" kern="0" dirty="0">
                <a:solidFill>
                  <a:schemeClr val="tx1"/>
                </a:solidFill>
                <a:ea typeface="Arial" charset="0"/>
                <a:cs typeface="Calibri" panose="020F0502020204030204" pitchFamily="34" charset="0"/>
              </a:rPr>
              <a:t>for “unconscious” patients</a:t>
            </a:r>
          </a:p>
        </p:txBody>
      </p:sp>
      <p:sp>
        <p:nvSpPr>
          <p:cNvPr id="3" name="Rectangle 39">
            <a:extLst>
              <a:ext uri="{FF2B5EF4-FFF2-40B4-BE49-F238E27FC236}">
                <a16:creationId xmlns:a16="http://schemas.microsoft.com/office/drawing/2014/main" id="{461530BC-D604-CD24-3844-2A9F011B3688}"/>
              </a:ext>
            </a:extLst>
          </p:cNvPr>
          <p:cNvSpPr>
            <a:spLocks noChangeArrowheads="1"/>
          </p:cNvSpPr>
          <p:nvPr/>
        </p:nvSpPr>
        <p:spPr bwMode="auto">
          <a:xfrm>
            <a:off x="4478851" y="4596085"/>
            <a:ext cx="2292281" cy="461665"/>
          </a:xfrm>
          <a:prstGeom prst="rect">
            <a:avLst/>
          </a:prstGeom>
          <a:solidFill>
            <a:schemeClr val="bg1"/>
          </a:solidFill>
          <a:ln>
            <a:noFill/>
          </a:ln>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pPr>
            <a:r>
              <a:rPr lang="en-US" altLang="en-US" sz="800" dirty="0">
                <a:solidFill>
                  <a:schemeClr val="tx1"/>
                </a:solidFill>
                <a:latin typeface="Helvetica" pitchFamily="2" charset="0"/>
                <a:ea typeface="Helvetica" charset="0"/>
                <a:cs typeface="Helvetica" charset="0"/>
              </a:rPr>
              <a:t>Demertzi et al, </a:t>
            </a:r>
            <a:r>
              <a:rPr lang="en-US" altLang="en-US" sz="800" i="1" dirty="0">
                <a:solidFill>
                  <a:schemeClr val="tx1"/>
                </a:solidFill>
                <a:latin typeface="Helvetica" pitchFamily="2" charset="0"/>
                <a:ea typeface="Helvetica" charset="0"/>
                <a:cs typeface="Helvetica" charset="0"/>
              </a:rPr>
              <a:t>Prog Brain Res </a:t>
            </a:r>
            <a:r>
              <a:rPr lang="en-US" altLang="en-US" sz="800" dirty="0">
                <a:solidFill>
                  <a:schemeClr val="tx1"/>
                </a:solidFill>
                <a:latin typeface="Helvetica" pitchFamily="2" charset="0"/>
                <a:ea typeface="Helvetica" charset="0"/>
                <a:cs typeface="Helvetica" charset="0"/>
              </a:rPr>
              <a:t>2009</a:t>
            </a:r>
          </a:p>
          <a:p>
            <a:pPr>
              <a:spcBef>
                <a:spcPct val="0"/>
              </a:spcBef>
            </a:pPr>
            <a:r>
              <a:rPr lang="nl-NL" altLang="en-US" sz="800" dirty="0">
                <a:solidFill>
                  <a:srgbClr val="000000"/>
                </a:solidFill>
                <a:latin typeface="Helvetica" pitchFamily="2" charset="0"/>
                <a:ea typeface="Helvetica" charset="0"/>
                <a:cs typeface="Helvetica" charset="0"/>
              </a:rPr>
              <a:t>Demertzi et al, </a:t>
            </a:r>
            <a:r>
              <a:rPr lang="nl-NL" altLang="en-US" sz="800" i="1" dirty="0">
                <a:solidFill>
                  <a:srgbClr val="000000"/>
                </a:solidFill>
                <a:latin typeface="Helvetica" pitchFamily="2" charset="0"/>
                <a:ea typeface="Helvetica" charset="0"/>
                <a:cs typeface="Helvetica" charset="0"/>
              </a:rPr>
              <a:t>J </a:t>
            </a:r>
            <a:r>
              <a:rPr lang="nl-NL" altLang="en-US" sz="800" i="1" dirty="0" err="1">
                <a:solidFill>
                  <a:srgbClr val="000000"/>
                </a:solidFill>
                <a:latin typeface="Helvetica" pitchFamily="2" charset="0"/>
                <a:ea typeface="Helvetica" charset="0"/>
                <a:cs typeface="Helvetica" charset="0"/>
              </a:rPr>
              <a:t>Neurol</a:t>
            </a:r>
            <a:r>
              <a:rPr lang="nl-NL" altLang="en-US" sz="800" i="1" dirty="0">
                <a:solidFill>
                  <a:srgbClr val="000000"/>
                </a:solidFill>
                <a:latin typeface="Helvetica" pitchFamily="2" charset="0"/>
                <a:ea typeface="Helvetica" charset="0"/>
                <a:cs typeface="Helvetica" charset="0"/>
              </a:rPr>
              <a:t> </a:t>
            </a:r>
            <a:r>
              <a:rPr lang="nl-NL" altLang="en-US" sz="800" dirty="0">
                <a:solidFill>
                  <a:srgbClr val="000000"/>
                </a:solidFill>
                <a:latin typeface="Helvetica" pitchFamily="2" charset="0"/>
                <a:ea typeface="Helvetica" charset="0"/>
                <a:cs typeface="Helvetica" charset="0"/>
              </a:rPr>
              <a:t>2011</a:t>
            </a:r>
            <a:r>
              <a:rPr lang="en-US" altLang="en-US" sz="800" dirty="0">
                <a:solidFill>
                  <a:schemeClr val="tx1"/>
                </a:solidFill>
                <a:latin typeface="Helvetica" pitchFamily="2" charset="0"/>
                <a:ea typeface="Helvetica" charset="0"/>
                <a:cs typeface="Helvetica" charset="0"/>
              </a:rPr>
              <a:t>		</a:t>
            </a:r>
          </a:p>
          <a:p>
            <a:pPr>
              <a:spcBef>
                <a:spcPct val="0"/>
              </a:spcBef>
            </a:pPr>
            <a:r>
              <a:rPr lang="en-US" altLang="en-US" sz="800" dirty="0" err="1">
                <a:solidFill>
                  <a:schemeClr val="tx1"/>
                </a:solidFill>
                <a:latin typeface="Helvetica" pitchFamily="2" charset="0"/>
                <a:ea typeface="Helvetica" charset="0"/>
                <a:cs typeface="Helvetica" charset="0"/>
              </a:rPr>
              <a:t>Demertzi</a:t>
            </a:r>
            <a:r>
              <a:rPr lang="en-US" altLang="en-US" sz="800" dirty="0">
                <a:solidFill>
                  <a:schemeClr val="tx1"/>
                </a:solidFill>
                <a:latin typeface="Helvetica" pitchFamily="2" charset="0"/>
                <a:ea typeface="Helvetica" charset="0"/>
                <a:cs typeface="Helvetica" charset="0"/>
              </a:rPr>
              <a:t> &amp; Racine et al, </a:t>
            </a:r>
            <a:r>
              <a:rPr lang="en-US" altLang="en-US" sz="800" i="1" dirty="0" err="1">
                <a:solidFill>
                  <a:schemeClr val="tx1"/>
                </a:solidFill>
                <a:latin typeface="Helvetica" pitchFamily="2" charset="0"/>
                <a:ea typeface="Helvetica" charset="0"/>
                <a:cs typeface="Helvetica" charset="0"/>
              </a:rPr>
              <a:t>Neuroethics</a:t>
            </a:r>
            <a:r>
              <a:rPr lang="en-US" altLang="en-US" sz="800" dirty="0">
                <a:solidFill>
                  <a:schemeClr val="tx1"/>
                </a:solidFill>
                <a:latin typeface="Helvetica" pitchFamily="2" charset="0"/>
                <a:ea typeface="Helvetica" charset="0"/>
                <a:cs typeface="Helvetica" charset="0"/>
              </a:rPr>
              <a:t> 2012</a:t>
            </a:r>
          </a:p>
        </p:txBody>
      </p:sp>
      <p:pic>
        <p:nvPicPr>
          <p:cNvPr id="5" name="Picture 4">
            <a:extLst>
              <a:ext uri="{FF2B5EF4-FFF2-40B4-BE49-F238E27FC236}">
                <a16:creationId xmlns:a16="http://schemas.microsoft.com/office/drawing/2014/main" id="{BDD0AA67-9320-CB66-8F11-538B6EF3EE20}"/>
              </a:ext>
            </a:extLst>
          </p:cNvPr>
          <p:cNvPicPr>
            <a:picLocks noChangeAspect="1"/>
          </p:cNvPicPr>
          <p:nvPr/>
        </p:nvPicPr>
        <p:blipFill rotWithShape="1">
          <a:blip r:embed="rId4">
            <a:extLst>
              <a:ext uri="{28A0092B-C50C-407E-A947-70E740481C1C}">
                <a14:useLocalDpi xmlns:a14="http://schemas.microsoft.com/office/drawing/2010/main" val="0"/>
              </a:ext>
            </a:extLst>
          </a:blip>
          <a:srcRect r="74729" b="17077"/>
          <a:stretch/>
        </p:blipFill>
        <p:spPr>
          <a:xfrm>
            <a:off x="4478851" y="1733282"/>
            <a:ext cx="1895457" cy="2787146"/>
          </a:xfrm>
          <a:prstGeom prst="rect">
            <a:avLst/>
          </a:prstGeom>
        </p:spPr>
      </p:pic>
      <p:sp>
        <p:nvSpPr>
          <p:cNvPr id="8" name="Title 1">
            <a:extLst>
              <a:ext uri="{FF2B5EF4-FFF2-40B4-BE49-F238E27FC236}">
                <a16:creationId xmlns:a16="http://schemas.microsoft.com/office/drawing/2014/main" id="{D6E3B0E1-8014-3A33-D467-7B6EDFB603B8}"/>
              </a:ext>
            </a:extLst>
          </p:cNvPr>
          <p:cNvSpPr txBox="1">
            <a:spLocks/>
          </p:cNvSpPr>
          <p:nvPr/>
        </p:nvSpPr>
        <p:spPr bwMode="gray">
          <a:xfrm>
            <a:off x="986183" y="1123865"/>
            <a:ext cx="2198200" cy="48237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rtl="0" eaLnBrk="0" fontAlgn="base" hangingPunct="0">
              <a:spcBef>
                <a:spcPct val="0"/>
              </a:spcBef>
              <a:spcAft>
                <a:spcPct val="0"/>
              </a:spcAft>
              <a:defRPr sz="2600">
                <a:solidFill>
                  <a:schemeClr val="tx2"/>
                </a:solidFill>
                <a:latin typeface="+mj-lt"/>
                <a:ea typeface="+mj-ea"/>
                <a:cs typeface="+mj-cs"/>
              </a:defRPr>
            </a:lvl1pPr>
            <a:lvl2pPr algn="r" rtl="0" eaLnBrk="0" fontAlgn="base" hangingPunct="0">
              <a:spcBef>
                <a:spcPct val="0"/>
              </a:spcBef>
              <a:spcAft>
                <a:spcPct val="0"/>
              </a:spcAft>
              <a:defRPr sz="2600">
                <a:solidFill>
                  <a:schemeClr val="tx2"/>
                </a:solidFill>
                <a:latin typeface="Tahoma" pitchFamily="116" charset="0"/>
              </a:defRPr>
            </a:lvl2pPr>
            <a:lvl3pPr algn="r" rtl="0" eaLnBrk="0" fontAlgn="base" hangingPunct="0">
              <a:spcBef>
                <a:spcPct val="0"/>
              </a:spcBef>
              <a:spcAft>
                <a:spcPct val="0"/>
              </a:spcAft>
              <a:defRPr sz="2600">
                <a:solidFill>
                  <a:schemeClr val="tx2"/>
                </a:solidFill>
                <a:latin typeface="Tahoma" pitchFamily="116" charset="0"/>
              </a:defRPr>
            </a:lvl3pPr>
            <a:lvl4pPr algn="r" rtl="0" eaLnBrk="0" fontAlgn="base" hangingPunct="0">
              <a:spcBef>
                <a:spcPct val="0"/>
              </a:spcBef>
              <a:spcAft>
                <a:spcPct val="0"/>
              </a:spcAft>
              <a:defRPr sz="2600">
                <a:solidFill>
                  <a:schemeClr val="tx2"/>
                </a:solidFill>
                <a:latin typeface="Tahoma" pitchFamily="116" charset="0"/>
              </a:defRPr>
            </a:lvl4pPr>
            <a:lvl5pPr algn="r" rtl="0" eaLnBrk="0" fontAlgn="base" hangingPunct="0">
              <a:spcBef>
                <a:spcPct val="0"/>
              </a:spcBef>
              <a:spcAft>
                <a:spcPct val="0"/>
              </a:spcAft>
              <a:defRPr sz="2600">
                <a:solidFill>
                  <a:schemeClr val="tx2"/>
                </a:solidFill>
                <a:latin typeface="Tahoma" pitchFamily="116" charset="0"/>
              </a:defRPr>
            </a:lvl5pPr>
            <a:lvl6pPr marL="457167" algn="r" rtl="0" eaLnBrk="0" fontAlgn="base" hangingPunct="0">
              <a:spcBef>
                <a:spcPct val="0"/>
              </a:spcBef>
              <a:spcAft>
                <a:spcPct val="0"/>
              </a:spcAft>
              <a:defRPr sz="2600">
                <a:solidFill>
                  <a:schemeClr val="tx2"/>
                </a:solidFill>
                <a:latin typeface="Tahoma" pitchFamily="116" charset="0"/>
              </a:defRPr>
            </a:lvl6pPr>
            <a:lvl7pPr marL="914332" algn="r" rtl="0" eaLnBrk="0" fontAlgn="base" hangingPunct="0">
              <a:spcBef>
                <a:spcPct val="0"/>
              </a:spcBef>
              <a:spcAft>
                <a:spcPct val="0"/>
              </a:spcAft>
              <a:defRPr sz="2600">
                <a:solidFill>
                  <a:schemeClr val="tx2"/>
                </a:solidFill>
                <a:latin typeface="Tahoma" pitchFamily="116" charset="0"/>
              </a:defRPr>
            </a:lvl7pPr>
            <a:lvl8pPr marL="1371498" algn="r" rtl="0" eaLnBrk="0" fontAlgn="base" hangingPunct="0">
              <a:spcBef>
                <a:spcPct val="0"/>
              </a:spcBef>
              <a:spcAft>
                <a:spcPct val="0"/>
              </a:spcAft>
              <a:defRPr sz="2600">
                <a:solidFill>
                  <a:schemeClr val="tx2"/>
                </a:solidFill>
                <a:latin typeface="Tahoma" pitchFamily="116" charset="0"/>
              </a:defRPr>
            </a:lvl8pPr>
            <a:lvl9pPr marL="1828664" algn="r" rtl="0" eaLnBrk="0" fontAlgn="base" hangingPunct="0">
              <a:spcBef>
                <a:spcPct val="0"/>
              </a:spcBef>
              <a:spcAft>
                <a:spcPct val="0"/>
              </a:spcAft>
              <a:defRPr sz="2600">
                <a:solidFill>
                  <a:schemeClr val="tx2"/>
                </a:solidFill>
                <a:latin typeface="Tahoma" pitchFamily="116" charset="0"/>
              </a:defRPr>
            </a:lvl9pPr>
          </a:lstStyle>
          <a:p>
            <a:pPr algn="ctr"/>
            <a:r>
              <a:rPr lang="en-US" sz="1400" b="1" kern="0" dirty="0" err="1">
                <a:solidFill>
                  <a:schemeClr val="tx1"/>
                </a:solidFill>
                <a:ea typeface="Arial" charset="0"/>
                <a:cs typeface="Calibri" panose="020F0502020204030204" pitchFamily="34" charset="0"/>
              </a:rPr>
              <a:t>Consciounsess</a:t>
            </a:r>
            <a:r>
              <a:rPr lang="en-US" sz="1400" b="1" kern="0" dirty="0">
                <a:solidFill>
                  <a:schemeClr val="tx1"/>
                </a:solidFill>
                <a:ea typeface="Arial" charset="0"/>
                <a:cs typeface="Calibri" panose="020F0502020204030204" pitchFamily="34" charset="0"/>
              </a:rPr>
              <a:t> inferred from</a:t>
            </a:r>
          </a:p>
          <a:p>
            <a:pPr algn="ctr"/>
            <a:r>
              <a:rPr lang="en-US" sz="1400" b="1" kern="0" dirty="0">
                <a:solidFill>
                  <a:schemeClr val="tx1"/>
                </a:solidFill>
                <a:ea typeface="Arial" charset="0"/>
                <a:cs typeface="Calibri" panose="020F0502020204030204" pitchFamily="34" charset="0"/>
              </a:rPr>
              <a:t>behavior</a:t>
            </a:r>
          </a:p>
        </p:txBody>
      </p:sp>
    </p:spTree>
    <p:extLst>
      <p:ext uri="{BB962C8B-B14F-4D97-AF65-F5344CB8AC3E}">
        <p14:creationId xmlns:p14="http://schemas.microsoft.com/office/powerpoint/2010/main" val="391267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1838FF0-12EE-C54E-9261-CEE919DEA252}"/>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5" name="Rectangle 2">
            <a:extLst>
              <a:ext uri="{FF2B5EF4-FFF2-40B4-BE49-F238E27FC236}">
                <a16:creationId xmlns:a16="http://schemas.microsoft.com/office/drawing/2014/main" id="{D11DC05F-1747-5647-85CD-C63343869CC9}"/>
              </a:ext>
            </a:extLst>
          </p:cNvPr>
          <p:cNvSpPr>
            <a:spLocks noChangeArrowheads="1"/>
          </p:cNvSpPr>
          <p:nvPr/>
        </p:nvSpPr>
        <p:spPr bwMode="auto">
          <a:xfrm>
            <a:off x="657484" y="1052310"/>
            <a:ext cx="370242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marL="135731" indent="-135731">
              <a:spcBef>
                <a:spcPct val="0"/>
              </a:spcBef>
              <a:buClr>
                <a:srgbClr val="EE7B10"/>
              </a:buClr>
              <a:buSzTx/>
              <a:buFont typeface="Arial" charset="0"/>
              <a:buChar char="•"/>
            </a:pPr>
            <a:r>
              <a:rPr lang="en-US" altLang="en-US" sz="1000" dirty="0">
                <a:solidFill>
                  <a:srgbClr val="000000"/>
                </a:solidFill>
                <a:latin typeface="Arial" charset="0"/>
                <a:ea typeface="Arial" charset="0"/>
                <a:cs typeface="Arial" charset="0"/>
              </a:rPr>
              <a:t>Training set: 45 DOC (26 MCS, 19 VS/UWS)</a:t>
            </a:r>
            <a:endParaRPr lang="el-GR" altLang="en-US" sz="1000" dirty="0">
              <a:solidFill>
                <a:srgbClr val="000000"/>
              </a:solidFill>
              <a:latin typeface="Arial" charset="0"/>
              <a:ea typeface="Arial" charset="0"/>
              <a:cs typeface="Arial" charset="0"/>
            </a:endParaRPr>
          </a:p>
          <a:p>
            <a:pPr marL="434579" indent="-115491">
              <a:spcBef>
                <a:spcPct val="0"/>
              </a:spcBef>
              <a:buClr>
                <a:srgbClr val="EE7B10"/>
              </a:buClr>
              <a:buSzTx/>
              <a:buFont typeface="Arial" charset="0"/>
              <a:buChar char="•"/>
            </a:pPr>
            <a:r>
              <a:rPr lang="en-US" altLang="en-US" sz="900" dirty="0">
                <a:solidFill>
                  <a:srgbClr val="000000"/>
                </a:solidFill>
                <a:latin typeface="Arial" charset="0"/>
                <a:ea typeface="Arial" charset="0"/>
                <a:cs typeface="Arial" charset="0"/>
              </a:rPr>
              <a:t>14 trauma, 28 non-trauma, 3 mixed</a:t>
            </a:r>
          </a:p>
          <a:p>
            <a:pPr marL="434579" indent="-115491">
              <a:spcBef>
                <a:spcPct val="0"/>
              </a:spcBef>
              <a:buClr>
                <a:srgbClr val="EE7B10"/>
              </a:buClr>
              <a:buSzTx/>
              <a:buFont typeface="Arial" charset="0"/>
              <a:buChar char="•"/>
            </a:pPr>
            <a:r>
              <a:rPr lang="en-US" altLang="en-US" sz="900" dirty="0">
                <a:solidFill>
                  <a:srgbClr val="000000"/>
                </a:solidFill>
                <a:latin typeface="Arial" charset="0"/>
                <a:ea typeface="Arial" charset="0"/>
                <a:cs typeface="Arial" charset="0"/>
              </a:rPr>
              <a:t>34 patients assessed &gt;1m post-insult</a:t>
            </a:r>
          </a:p>
          <a:p>
            <a:pPr marL="434579" indent="-115491">
              <a:spcBef>
                <a:spcPct val="0"/>
              </a:spcBef>
              <a:buClr>
                <a:srgbClr val="EE7B10"/>
              </a:buClr>
              <a:buSzTx/>
              <a:buFont typeface="Arial" charset="0"/>
              <a:buChar char="•"/>
            </a:pPr>
            <a:endParaRPr lang="en-US" altLang="en-US" sz="1000" dirty="0">
              <a:solidFill>
                <a:srgbClr val="000000"/>
              </a:solidFill>
              <a:latin typeface="Arial" charset="0"/>
              <a:ea typeface="Arial" charset="0"/>
              <a:cs typeface="Arial" charset="0"/>
            </a:endParaRPr>
          </a:p>
          <a:p>
            <a:pPr marL="135731" indent="-135731">
              <a:spcBef>
                <a:spcPct val="0"/>
              </a:spcBef>
              <a:buClr>
                <a:srgbClr val="EE7B10"/>
              </a:buClr>
              <a:buSzTx/>
              <a:buFont typeface="Arial" charset="0"/>
              <a:buChar char="•"/>
            </a:pPr>
            <a:r>
              <a:rPr lang="en-US" altLang="en-US" sz="1000" dirty="0">
                <a:solidFill>
                  <a:srgbClr val="000000"/>
                </a:solidFill>
                <a:latin typeface="Arial" charset="0"/>
                <a:ea typeface="Arial" charset="0"/>
                <a:cs typeface="Arial" charset="0"/>
              </a:rPr>
              <a:t>Test set:</a:t>
            </a:r>
            <a:endParaRPr lang="en-US" altLang="en-US" sz="2400" dirty="0">
              <a:solidFill>
                <a:srgbClr val="000000"/>
              </a:solidFill>
              <a:latin typeface="Arial" charset="0"/>
              <a:ea typeface="Arial" charset="0"/>
              <a:cs typeface="Arial" charset="0"/>
            </a:endParaRPr>
          </a:p>
          <a:p>
            <a:pPr marL="444500" lvl="1" indent="-138113">
              <a:spcBef>
                <a:spcPct val="0"/>
              </a:spcBef>
              <a:buClr>
                <a:srgbClr val="EE7B10"/>
              </a:buClr>
              <a:buSzTx/>
              <a:buFont typeface="Arial" charset="0"/>
              <a:buChar char="•"/>
            </a:pPr>
            <a:r>
              <a:rPr lang="en-US" altLang="en-US" sz="900" b="1" dirty="0">
                <a:solidFill>
                  <a:srgbClr val="0432FF"/>
                </a:solidFill>
                <a:latin typeface="Arial" charset="0"/>
                <a:ea typeface="Arial" charset="0"/>
                <a:cs typeface="Arial" charset="0"/>
              </a:rPr>
              <a:t>16 MCS</a:t>
            </a:r>
            <a:r>
              <a:rPr lang="en-US" altLang="en-US" sz="900" dirty="0">
                <a:solidFill>
                  <a:srgbClr val="000000"/>
                </a:solidFill>
                <a:latin typeface="Arial" charset="0"/>
                <a:ea typeface="Arial" charset="0"/>
                <a:cs typeface="Arial" charset="0"/>
              </a:rPr>
              <a:t>, </a:t>
            </a:r>
            <a:r>
              <a:rPr lang="en-US" altLang="en-US" sz="900" b="1" dirty="0">
                <a:solidFill>
                  <a:srgbClr val="FF0000"/>
                </a:solidFill>
                <a:latin typeface="Arial" charset="0"/>
                <a:ea typeface="Arial" charset="0"/>
                <a:cs typeface="Arial" charset="0"/>
              </a:rPr>
              <a:t>6 VS/UWS </a:t>
            </a:r>
            <a:r>
              <a:rPr lang="en-US" altLang="en-US" sz="900" dirty="0">
                <a:solidFill>
                  <a:srgbClr val="000000"/>
                </a:solidFill>
                <a:latin typeface="Arial" charset="0"/>
                <a:ea typeface="Arial" charset="0"/>
                <a:cs typeface="Arial" charset="0"/>
              </a:rPr>
              <a:t>(15 non-trauma; all chronic)</a:t>
            </a:r>
          </a:p>
          <a:p>
            <a:pPr marL="444500" lvl="1" indent="-138113">
              <a:spcBef>
                <a:spcPct val="0"/>
              </a:spcBef>
              <a:buClr>
                <a:srgbClr val="EE7B10"/>
              </a:buClr>
              <a:buSzTx/>
              <a:buFont typeface="Arial" charset="0"/>
              <a:buChar char="•"/>
            </a:pPr>
            <a:r>
              <a:rPr lang="en-US" altLang="en-US" sz="900" dirty="0">
                <a:solidFill>
                  <a:srgbClr val="000000"/>
                </a:solidFill>
                <a:latin typeface="Arial" charset="0"/>
                <a:ea typeface="Arial" charset="0"/>
                <a:cs typeface="Arial" charset="0"/>
              </a:rPr>
              <a:t>2 different centers  </a:t>
            </a:r>
          </a:p>
        </p:txBody>
      </p:sp>
      <p:sp>
        <p:nvSpPr>
          <p:cNvPr id="6" name="Rectangle 39">
            <a:extLst>
              <a:ext uri="{FF2B5EF4-FFF2-40B4-BE49-F238E27FC236}">
                <a16:creationId xmlns:a16="http://schemas.microsoft.com/office/drawing/2014/main" id="{6A2358DC-D41B-DE4C-AEC4-3C68AD774D68}"/>
              </a:ext>
            </a:extLst>
          </p:cNvPr>
          <p:cNvSpPr>
            <a:spLocks noChangeArrowheads="1"/>
          </p:cNvSpPr>
          <p:nvPr/>
        </p:nvSpPr>
        <p:spPr bwMode="auto">
          <a:xfrm>
            <a:off x="80629" y="3556648"/>
            <a:ext cx="6330461" cy="26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nSpc>
                <a:spcPct val="150000"/>
              </a:lnSpc>
              <a:spcBef>
                <a:spcPct val="0"/>
              </a:spcBef>
            </a:pPr>
            <a:r>
              <a:rPr lang="en-US" altLang="en-US" sz="831" dirty="0">
                <a:solidFill>
                  <a:srgbClr val="FFFFFF"/>
                </a:solidFill>
                <a:latin typeface="Arial" charset="0"/>
                <a:ea typeface="ＭＳ Ｐゴシック" charset="-128"/>
              </a:rPr>
              <a:t>Demertzi &amp; Antonopoulos et al, Brain 2015</a:t>
            </a:r>
          </a:p>
        </p:txBody>
      </p:sp>
      <p:pic>
        <p:nvPicPr>
          <p:cNvPr id="7" name="Content Placeholder 6" descr="Figure_4_b.tif">
            <a:extLst>
              <a:ext uri="{FF2B5EF4-FFF2-40B4-BE49-F238E27FC236}">
                <a16:creationId xmlns:a16="http://schemas.microsoft.com/office/drawing/2014/main" id="{D55170C6-950D-F045-9D83-1E26A328868F}"/>
              </a:ext>
            </a:extLst>
          </p:cNvPr>
          <p:cNvPicPr>
            <a:picLocks noChangeAspect="1"/>
          </p:cNvPicPr>
          <p:nvPr/>
        </p:nvPicPr>
        <p:blipFill rotWithShape="1">
          <a:blip r:embed="rId3">
            <a:extLst>
              <a:ext uri="{28A0092B-C50C-407E-A947-70E740481C1C}">
                <a14:useLocalDpi xmlns:a14="http://schemas.microsoft.com/office/drawing/2010/main" val="0"/>
              </a:ext>
            </a:extLst>
          </a:blip>
          <a:srcRect t="59126" r="6561" b="7913"/>
          <a:stretch/>
        </p:blipFill>
        <p:spPr bwMode="auto">
          <a:xfrm>
            <a:off x="150875" y="2336800"/>
            <a:ext cx="6108992" cy="25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pic>
      <p:pic>
        <p:nvPicPr>
          <p:cNvPr id="9" name="Picture 7" descr="Press_release_Figure.tif">
            <a:extLst>
              <a:ext uri="{FF2B5EF4-FFF2-40B4-BE49-F238E27FC236}">
                <a16:creationId xmlns:a16="http://schemas.microsoft.com/office/drawing/2014/main" id="{4D7B2BD0-7CBD-1B49-9C5F-C2C1D0598C6C}"/>
              </a:ext>
            </a:extLst>
          </p:cNvPr>
          <p:cNvPicPr>
            <a:picLocks noChangeAspect="1"/>
          </p:cNvPicPr>
          <p:nvPr/>
        </p:nvPicPr>
        <p:blipFill>
          <a:blip r:embed="rId4">
            <a:extLst>
              <a:ext uri="{28A0092B-C50C-407E-A947-70E740481C1C}">
                <a14:useLocalDpi xmlns:a14="http://schemas.microsoft.com/office/drawing/2010/main" val="0"/>
              </a:ext>
            </a:extLst>
          </a:blip>
          <a:srcRect l="16911" t="9297" r="14667" b="47147"/>
          <a:stretch>
            <a:fillRect/>
          </a:stretch>
        </p:blipFill>
        <p:spPr bwMode="auto">
          <a:xfrm>
            <a:off x="4131078" y="976435"/>
            <a:ext cx="1565814" cy="1138774"/>
          </a:xfrm>
          <a:prstGeom prst="rect">
            <a:avLst/>
          </a:prstGeom>
          <a:solidFill>
            <a:srgbClr val="FFFFFF">
              <a:shade val="85000"/>
            </a:srgbClr>
          </a:solidFill>
          <a:ln w="88900" cap="sq">
            <a:noFill/>
            <a:miter lim="800000"/>
          </a:ln>
          <a:effectLst/>
        </p:spPr>
      </p:pic>
      <p:sp>
        <p:nvSpPr>
          <p:cNvPr id="10" name="TextBox 9">
            <a:extLst>
              <a:ext uri="{FF2B5EF4-FFF2-40B4-BE49-F238E27FC236}">
                <a16:creationId xmlns:a16="http://schemas.microsoft.com/office/drawing/2014/main" id="{924A1081-8CE4-7641-9636-2C170B563B28}"/>
              </a:ext>
            </a:extLst>
          </p:cNvPr>
          <p:cNvSpPr txBox="1"/>
          <p:nvPr/>
        </p:nvSpPr>
        <p:spPr>
          <a:xfrm>
            <a:off x="2374857" y="2145181"/>
            <a:ext cx="3898824" cy="253916"/>
          </a:xfrm>
          <a:prstGeom prst="rect">
            <a:avLst/>
          </a:prstGeom>
          <a:noFill/>
        </p:spPr>
        <p:txBody>
          <a:bodyPr wrap="none" rtlCol="0">
            <a:spAutoFit/>
          </a:bodyPr>
          <a:lstStyle/>
          <a:p>
            <a:r>
              <a:rPr lang="en-US" sz="1050" dirty="0">
                <a:solidFill>
                  <a:srgbClr val="0432FF"/>
                </a:solidFill>
                <a:latin typeface="Arial" charset="0"/>
                <a:ea typeface="Arial" charset="0"/>
                <a:cs typeface="Arial" charset="0"/>
              </a:rPr>
              <a:t>Classification MCS                                 </a:t>
            </a:r>
            <a:r>
              <a:rPr lang="en-US" sz="1050" dirty="0">
                <a:solidFill>
                  <a:srgbClr val="FF0000"/>
                </a:solidFill>
                <a:latin typeface="Arial" charset="0"/>
                <a:ea typeface="Arial" charset="0"/>
                <a:cs typeface="Arial" charset="0"/>
              </a:rPr>
              <a:t>Classification VS/UWS</a:t>
            </a:r>
          </a:p>
        </p:txBody>
      </p:sp>
      <p:sp>
        <p:nvSpPr>
          <p:cNvPr id="11" name="TextBox 10">
            <a:extLst>
              <a:ext uri="{FF2B5EF4-FFF2-40B4-BE49-F238E27FC236}">
                <a16:creationId xmlns:a16="http://schemas.microsoft.com/office/drawing/2014/main" id="{D78FB925-F84E-9842-B56E-6C21016CA07F}"/>
              </a:ext>
            </a:extLst>
          </p:cNvPr>
          <p:cNvSpPr txBox="1"/>
          <p:nvPr/>
        </p:nvSpPr>
        <p:spPr>
          <a:xfrm>
            <a:off x="2617371" y="4836277"/>
            <a:ext cx="2053767" cy="253916"/>
          </a:xfrm>
          <a:prstGeom prst="rect">
            <a:avLst/>
          </a:prstGeom>
          <a:noFill/>
        </p:spPr>
        <p:txBody>
          <a:bodyPr wrap="none" rtlCol="0">
            <a:spAutoFit/>
          </a:bodyPr>
          <a:lstStyle/>
          <a:p>
            <a:r>
              <a:rPr lang="en-US" sz="1050" b="1" dirty="0">
                <a:solidFill>
                  <a:srgbClr val="000000"/>
                </a:solidFill>
                <a:latin typeface="Arial" charset="0"/>
                <a:ea typeface="Arial" charset="0"/>
                <a:cs typeface="Arial" charset="0"/>
              </a:rPr>
              <a:t>Distance from decision plane</a:t>
            </a:r>
          </a:p>
        </p:txBody>
      </p:sp>
      <p:sp>
        <p:nvSpPr>
          <p:cNvPr id="12" name="Rectangle 39">
            <a:extLst>
              <a:ext uri="{FF2B5EF4-FFF2-40B4-BE49-F238E27FC236}">
                <a16:creationId xmlns:a16="http://schemas.microsoft.com/office/drawing/2014/main" id="{5FA128BE-3ECE-1446-BB06-AEB781970129}"/>
              </a:ext>
            </a:extLst>
          </p:cNvPr>
          <p:cNvSpPr>
            <a:spLocks noChangeArrowheads="1"/>
          </p:cNvSpPr>
          <p:nvPr/>
        </p:nvSpPr>
        <p:spPr bwMode="auto">
          <a:xfrm>
            <a:off x="43684" y="4831083"/>
            <a:ext cx="6858000" cy="25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lnSpc>
                <a:spcPct val="150000"/>
              </a:lnSpc>
              <a:spcBef>
                <a:spcPct val="0"/>
              </a:spcBef>
            </a:pPr>
            <a:r>
              <a:rPr lang="en-US" altLang="en-US" sz="800" dirty="0">
                <a:solidFill>
                  <a:schemeClr val="tx1"/>
                </a:solidFill>
                <a:latin typeface="Helvetica" pitchFamily="2" charset="0"/>
                <a:ea typeface="ＭＳ Ｐゴシック" charset="-128"/>
              </a:rPr>
              <a:t>Demertzi &amp; Antonopoulos et al, </a:t>
            </a:r>
            <a:r>
              <a:rPr lang="en-US" altLang="en-US" sz="800" i="1" dirty="0">
                <a:solidFill>
                  <a:schemeClr val="tx1"/>
                </a:solidFill>
                <a:latin typeface="Helvetica" pitchFamily="2" charset="0"/>
                <a:ea typeface="ＭＳ Ｐゴシック" charset="-128"/>
              </a:rPr>
              <a:t>Brain</a:t>
            </a:r>
            <a:r>
              <a:rPr lang="en-US" altLang="en-US" sz="800" dirty="0">
                <a:solidFill>
                  <a:schemeClr val="tx1"/>
                </a:solidFill>
                <a:latin typeface="Helvetica" pitchFamily="2" charset="0"/>
                <a:ea typeface="ＭＳ Ｐゴシック" charset="-128"/>
              </a:rPr>
              <a:t> 2015</a:t>
            </a:r>
          </a:p>
        </p:txBody>
      </p:sp>
      <p:sp>
        <p:nvSpPr>
          <p:cNvPr id="14" name="Oval 13">
            <a:extLst>
              <a:ext uri="{FF2B5EF4-FFF2-40B4-BE49-F238E27FC236}">
                <a16:creationId xmlns:a16="http://schemas.microsoft.com/office/drawing/2014/main" id="{E34B3187-2196-C246-9BAE-DE742FB2EAAF}"/>
              </a:ext>
            </a:extLst>
          </p:cNvPr>
          <p:cNvSpPr/>
          <p:nvPr/>
        </p:nvSpPr>
        <p:spPr bwMode="auto">
          <a:xfrm>
            <a:off x="4873118" y="3253267"/>
            <a:ext cx="270030" cy="167656"/>
          </a:xfrm>
          <a:prstGeom prst="ellipse">
            <a:avLst/>
          </a:prstGeom>
          <a:noFill/>
          <a:ln w="38100" cap="flat" cmpd="sng" algn="ctr">
            <a:solidFill>
              <a:schemeClr val="bg1">
                <a:lumMod val="6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Tahoma" pitchFamily="116" charset="0"/>
            </a:endParaRPr>
          </a:p>
        </p:txBody>
      </p:sp>
      <p:sp>
        <p:nvSpPr>
          <p:cNvPr id="15" name="Oval 14">
            <a:extLst>
              <a:ext uri="{FF2B5EF4-FFF2-40B4-BE49-F238E27FC236}">
                <a16:creationId xmlns:a16="http://schemas.microsoft.com/office/drawing/2014/main" id="{185C5D86-C39F-E144-9F02-6E209BE1E899}"/>
              </a:ext>
            </a:extLst>
          </p:cNvPr>
          <p:cNvSpPr/>
          <p:nvPr/>
        </p:nvSpPr>
        <p:spPr bwMode="auto">
          <a:xfrm>
            <a:off x="4332746" y="3429975"/>
            <a:ext cx="216024" cy="142091"/>
          </a:xfrm>
          <a:prstGeom prst="ellipse">
            <a:avLst/>
          </a:prstGeom>
          <a:noFill/>
          <a:ln w="38100" cap="flat" cmpd="sng" algn="ctr">
            <a:solidFill>
              <a:schemeClr val="bg1">
                <a:lumMod val="6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Tahoma" pitchFamily="116" charset="0"/>
            </a:endParaRPr>
          </a:p>
        </p:txBody>
      </p:sp>
      <p:sp>
        <p:nvSpPr>
          <p:cNvPr id="18" name="Rectangle 17">
            <a:extLst>
              <a:ext uri="{FF2B5EF4-FFF2-40B4-BE49-F238E27FC236}">
                <a16:creationId xmlns:a16="http://schemas.microsoft.com/office/drawing/2014/main" id="{E43C6B1A-ABD0-F348-8312-26D4535F506B}"/>
              </a:ext>
            </a:extLst>
          </p:cNvPr>
          <p:cNvSpPr/>
          <p:nvPr/>
        </p:nvSpPr>
        <p:spPr>
          <a:xfrm>
            <a:off x="6248400" y="106192"/>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itre 2"/>
          <p:cNvSpPr>
            <a:spLocks noGrp="1"/>
          </p:cNvSpPr>
          <p:nvPr>
            <p:ph type="title"/>
          </p:nvPr>
        </p:nvSpPr>
        <p:spPr>
          <a:xfrm>
            <a:off x="-56042" y="354947"/>
            <a:ext cx="6844286" cy="616294"/>
          </a:xfrm>
        </p:spPr>
        <p:txBody>
          <a:bodyPr>
            <a:noAutofit/>
          </a:bodyPr>
          <a:lstStyle/>
          <a:p>
            <a:pPr algn="ctr"/>
            <a:r>
              <a:rPr lang="en-GB" sz="2800" b="1" dirty="0">
                <a:solidFill>
                  <a:schemeClr val="tx1"/>
                </a:solidFill>
              </a:rPr>
              <a:t>Lower cross-modal interaction in UWS</a:t>
            </a:r>
          </a:p>
        </p:txBody>
      </p:sp>
      <p:sp>
        <p:nvSpPr>
          <p:cNvPr id="17" name="TextBox 16">
            <a:extLst>
              <a:ext uri="{FF2B5EF4-FFF2-40B4-BE49-F238E27FC236}">
                <a16:creationId xmlns:a16="http://schemas.microsoft.com/office/drawing/2014/main" id="{503B8686-D721-AC03-5FF6-AFC40F90B0C6}"/>
              </a:ext>
            </a:extLst>
          </p:cNvPr>
          <p:cNvSpPr txBox="1"/>
          <p:nvPr/>
        </p:nvSpPr>
        <p:spPr>
          <a:xfrm>
            <a:off x="17112" y="19744"/>
            <a:ext cx="6771132" cy="398291"/>
          </a:xfrm>
          <a:prstGeom prst="rect">
            <a:avLst/>
          </a:prstGeom>
        </p:spPr>
        <p:txBody>
          <a:bodyPr vert="horz" wrap="none" lIns="91440" tIns="45720" rIns="91440" bIns="45720" rtlCol="0" anchor="ctr">
            <a:normAutofit fontScale="77500" lnSpcReduction="20000"/>
          </a:bodyPr>
          <a:lstStyle/>
          <a:p>
            <a:pPr algn="ctr"/>
            <a:r>
              <a:rPr lang="en-BE" sz="1100" dirty="0">
                <a:solidFill>
                  <a:schemeClr val="bg1">
                    <a:lumMod val="75000"/>
                  </a:schemeClr>
                </a:solidFill>
                <a:latin typeface="Helvetica Light" panose="020B0403020202020204" pitchFamily="34" charset="0"/>
              </a:rPr>
              <a:t>Ethical significance  | </a:t>
            </a:r>
            <a:r>
              <a:rPr lang="en-BE" sz="1100" dirty="0">
                <a:latin typeface="Helvetica Light" panose="020B0403020202020204" pitchFamily="34" charset="0"/>
              </a:rPr>
              <a:t> Brain Proxies</a:t>
            </a:r>
            <a:r>
              <a:rPr lang="en-BE" sz="1100" dirty="0">
                <a:solidFill>
                  <a:schemeClr val="bg1">
                    <a:lumMod val="75000"/>
                  </a:schemeClr>
                </a:solidFill>
                <a:latin typeface="Helvetica Light" panose="020B0403020202020204" pitchFamily="34" charset="0"/>
              </a:rPr>
              <a:t>  |  Physiology  | Conclusions</a:t>
            </a:r>
          </a:p>
          <a:p>
            <a:pPr algn="ctr"/>
            <a:r>
              <a:rPr lang="en-BE" sz="900" dirty="0">
                <a:solidFill>
                  <a:srgbClr val="801880"/>
                </a:solidFill>
                <a:latin typeface="Helvetica Light" panose="020B0403020202020204" pitchFamily="34" charset="0"/>
              </a:rPr>
              <a:t>    </a:t>
            </a:r>
          </a:p>
          <a:p>
            <a:pPr algn="ctr"/>
            <a:r>
              <a:rPr lang="en-BE" sz="1000" b="1" dirty="0">
                <a:solidFill>
                  <a:srgbClr val="801880"/>
                </a:solidFill>
                <a:latin typeface="Helvetica Light" panose="020B0403020202020204" pitchFamily="34" charset="0"/>
              </a:rPr>
              <a:t> </a:t>
            </a:r>
            <a:r>
              <a:rPr lang="en-BE" sz="1000" b="1" dirty="0">
                <a:solidFill>
                  <a:srgbClr val="5FA4B0"/>
                </a:solidFill>
                <a:latin typeface="Helvetica Light" panose="020B0403020202020204" pitchFamily="34" charset="0"/>
              </a:rPr>
              <a:t>Anticorrelations</a:t>
            </a:r>
            <a:r>
              <a:rPr lang="en-BE" sz="1000" b="1" dirty="0">
                <a:solidFill>
                  <a:schemeClr val="bg1">
                    <a:lumMod val="75000"/>
                  </a:schemeClr>
                </a:solidFill>
                <a:latin typeface="Helvetica Light" panose="020B0403020202020204" pitchFamily="34" charset="0"/>
              </a:rPr>
              <a:t>  </a:t>
            </a:r>
            <a:r>
              <a:rPr lang="en-BE" sz="1000" b="1" dirty="0">
                <a:solidFill>
                  <a:schemeClr val="bg1"/>
                </a:solidFill>
                <a:latin typeface="Helvetica Light" panose="020B0403020202020204" pitchFamily="34" charset="0"/>
              </a:rPr>
              <a:t>|  </a:t>
            </a:r>
            <a:r>
              <a:rPr lang="en-BE" sz="1000" b="1" dirty="0">
                <a:solidFill>
                  <a:srgbClr val="5FA4B0"/>
                </a:solidFill>
                <a:latin typeface="Helvetica Light" panose="020B0403020202020204" pitchFamily="34" charset="0"/>
              </a:rPr>
              <a:t>Inter-network</a:t>
            </a:r>
            <a:r>
              <a:rPr lang="en-BE" sz="1000" b="1" dirty="0">
                <a:solidFill>
                  <a:schemeClr val="bg1"/>
                </a:solidFill>
                <a:latin typeface="Helvetica Light" panose="020B0403020202020204" pitchFamily="34" charset="0"/>
              </a:rPr>
              <a:t> </a:t>
            </a:r>
            <a:r>
              <a:rPr lang="en-BE" sz="1000" b="1" dirty="0">
                <a:solidFill>
                  <a:srgbClr val="5FA4B0"/>
                </a:solidFill>
                <a:latin typeface="Helvetica Light" panose="020B0403020202020204" pitchFamily="34" charset="0"/>
              </a:rPr>
              <a:t>connectivity</a:t>
            </a:r>
            <a:r>
              <a:rPr lang="en-BE" sz="1000" b="1" dirty="0">
                <a:solidFill>
                  <a:schemeClr val="bg1"/>
                </a:solidFill>
                <a:latin typeface="Helvetica Light" panose="020B0403020202020204" pitchFamily="34" charset="0"/>
              </a:rPr>
              <a:t>  | Inter-state dynamics</a:t>
            </a:r>
          </a:p>
        </p:txBody>
      </p:sp>
    </p:spTree>
    <p:extLst>
      <p:ext uri="{BB962C8B-B14F-4D97-AF65-F5344CB8AC3E}">
        <p14:creationId xmlns:p14="http://schemas.microsoft.com/office/powerpoint/2010/main" val="373414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5394" y="2905001"/>
            <a:ext cx="2752904" cy="1350150"/>
          </a:xfrm>
          <a:prstGeom prst="rect">
            <a:avLst/>
          </a:prstGeom>
        </p:spPr>
      </p:pic>
      <p:sp>
        <p:nvSpPr>
          <p:cNvPr id="4" name="Oval 3"/>
          <p:cNvSpPr/>
          <p:nvPr/>
        </p:nvSpPr>
        <p:spPr bwMode="auto">
          <a:xfrm>
            <a:off x="3915054" y="3804099"/>
            <a:ext cx="108012" cy="108012"/>
          </a:xfrm>
          <a:prstGeom prst="ellipse">
            <a:avLst/>
          </a:prstGeom>
          <a:solidFill>
            <a:srgbClr val="F264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Tahoma" pitchFamily="116"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6574" y="2011047"/>
            <a:ext cx="1410050" cy="895472"/>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4220" r="2935" b="19194"/>
          <a:stretch/>
        </p:blipFill>
        <p:spPr>
          <a:xfrm>
            <a:off x="3838338" y="1661884"/>
            <a:ext cx="2376264" cy="349163"/>
          </a:xfrm>
          <a:prstGeom prst="rect">
            <a:avLst/>
          </a:prstGeom>
        </p:spPr>
      </p:pic>
      <p:pic>
        <p:nvPicPr>
          <p:cNvPr id="8" name="short_video_beginn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6384" y="1695612"/>
            <a:ext cx="3493815" cy="2620361"/>
          </a:xfrm>
          <a:prstGeom prst="rect">
            <a:avLst/>
          </a:prstGeom>
        </p:spPr>
      </p:pic>
      <p:sp>
        <p:nvSpPr>
          <p:cNvPr id="3" name="TextBox 2"/>
          <p:cNvSpPr txBox="1"/>
          <p:nvPr/>
        </p:nvSpPr>
        <p:spPr>
          <a:xfrm>
            <a:off x="1115700" y="1296044"/>
            <a:ext cx="2992917" cy="369332"/>
          </a:xfrm>
          <a:prstGeom prst="rect">
            <a:avLst/>
          </a:prstGeom>
          <a:noFill/>
        </p:spPr>
        <p:txBody>
          <a:bodyPr wrap="square" rtlCol="0">
            <a:spAutoFit/>
          </a:bodyPr>
          <a:lstStyle/>
          <a:p>
            <a:r>
              <a:rPr lang="en-US" dirty="0">
                <a:latin typeface="Helvetica" charset="0"/>
                <a:ea typeface="Helvetica" charset="0"/>
                <a:cs typeface="Helvetica" charset="0"/>
              </a:rPr>
              <a:t>Parabolic flight</a:t>
            </a:r>
          </a:p>
        </p:txBody>
      </p:sp>
      <p:sp>
        <p:nvSpPr>
          <p:cNvPr id="15" name="TextBox 14"/>
          <p:cNvSpPr txBox="1"/>
          <p:nvPr/>
        </p:nvSpPr>
        <p:spPr>
          <a:xfrm>
            <a:off x="4721128" y="4208443"/>
            <a:ext cx="1148071" cy="261610"/>
          </a:xfrm>
          <a:prstGeom prst="rect">
            <a:avLst/>
          </a:prstGeom>
          <a:noFill/>
        </p:spPr>
        <p:txBody>
          <a:bodyPr wrap="none" rtlCol="0">
            <a:spAutoFit/>
          </a:bodyPr>
          <a:lstStyle/>
          <a:p>
            <a:r>
              <a:rPr lang="en-US" sz="1050" dirty="0">
                <a:solidFill>
                  <a:srgbClr val="F26400"/>
                </a:solidFill>
                <a:latin typeface="Helvetica" charset="0"/>
                <a:ea typeface="Helvetica" charset="0"/>
                <a:cs typeface="Helvetica" charset="0"/>
              </a:rPr>
              <a:t>Flight trajectory</a:t>
            </a: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384" y="4569973"/>
            <a:ext cx="4791551" cy="55488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98187" y="4654698"/>
            <a:ext cx="1942024" cy="337744"/>
          </a:xfrm>
          <a:prstGeom prst="rect">
            <a:avLst/>
          </a:prstGeom>
        </p:spPr>
      </p:pic>
      <p:sp>
        <p:nvSpPr>
          <p:cNvPr id="14" name="Rectangle 13">
            <a:extLst>
              <a:ext uri="{FF2B5EF4-FFF2-40B4-BE49-F238E27FC236}">
                <a16:creationId xmlns:a16="http://schemas.microsoft.com/office/drawing/2014/main" id="{0FA4A275-E0FC-5C46-B3A3-3B61E0EB6C0D}"/>
              </a:ext>
            </a:extLst>
          </p:cNvPr>
          <p:cNvSpPr/>
          <p:nvPr/>
        </p:nvSpPr>
        <p:spPr>
          <a:xfrm>
            <a:off x="5652348" y="0"/>
            <a:ext cx="1278442" cy="68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cxnSp>
        <p:nvCxnSpPr>
          <p:cNvPr id="16" name="Straight Connector 15">
            <a:extLst>
              <a:ext uri="{FF2B5EF4-FFF2-40B4-BE49-F238E27FC236}">
                <a16:creationId xmlns:a16="http://schemas.microsoft.com/office/drawing/2014/main" id="{DBEACAB8-F65E-3845-810D-FE04C6B2CA55}"/>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11" name="Titre 2">
            <a:extLst>
              <a:ext uri="{FF2B5EF4-FFF2-40B4-BE49-F238E27FC236}">
                <a16:creationId xmlns:a16="http://schemas.microsoft.com/office/drawing/2014/main" id="{37B31521-12B7-8A47-7775-9BBAF36B27F2}"/>
              </a:ext>
            </a:extLst>
          </p:cNvPr>
          <p:cNvSpPr>
            <a:spLocks noGrp="1"/>
          </p:cNvSpPr>
          <p:nvPr>
            <p:ph type="title"/>
          </p:nvPr>
        </p:nvSpPr>
        <p:spPr>
          <a:xfrm>
            <a:off x="-60176" y="299540"/>
            <a:ext cx="6844286" cy="616294"/>
          </a:xfrm>
        </p:spPr>
        <p:txBody>
          <a:bodyPr>
            <a:noAutofit/>
          </a:bodyPr>
          <a:lstStyle/>
          <a:p>
            <a:pPr algn="ctr"/>
            <a:r>
              <a:rPr lang="en-GB" sz="2600" b="1" dirty="0">
                <a:solidFill>
                  <a:schemeClr val="tx1"/>
                </a:solidFill>
              </a:rPr>
              <a:t>Extreme environment reduces anticorrelations</a:t>
            </a:r>
          </a:p>
        </p:txBody>
      </p:sp>
      <p:sp>
        <p:nvSpPr>
          <p:cNvPr id="12" name="TextBox 11">
            <a:extLst>
              <a:ext uri="{FF2B5EF4-FFF2-40B4-BE49-F238E27FC236}">
                <a16:creationId xmlns:a16="http://schemas.microsoft.com/office/drawing/2014/main" id="{1902B5BF-ED6B-3F4C-AD18-EDE85A3FFF52}"/>
              </a:ext>
            </a:extLst>
          </p:cNvPr>
          <p:cNvSpPr txBox="1"/>
          <p:nvPr/>
        </p:nvSpPr>
        <p:spPr>
          <a:xfrm>
            <a:off x="17112" y="19744"/>
            <a:ext cx="6771132" cy="398291"/>
          </a:xfrm>
          <a:prstGeom prst="rect">
            <a:avLst/>
          </a:prstGeom>
        </p:spPr>
        <p:txBody>
          <a:bodyPr vert="horz" wrap="none" lIns="91440" tIns="45720" rIns="91440" bIns="45720" rtlCol="0" anchor="ctr">
            <a:normAutofit fontScale="77500" lnSpcReduction="20000"/>
          </a:bodyPr>
          <a:lstStyle/>
          <a:p>
            <a:pPr algn="ctr"/>
            <a:r>
              <a:rPr lang="en-BE" sz="1100" dirty="0">
                <a:solidFill>
                  <a:schemeClr val="bg1">
                    <a:lumMod val="75000"/>
                  </a:schemeClr>
                </a:solidFill>
                <a:latin typeface="Helvetica Light" panose="020B0403020202020204" pitchFamily="34" charset="0"/>
              </a:rPr>
              <a:t>Ethical significance  | </a:t>
            </a:r>
            <a:r>
              <a:rPr lang="en-BE" sz="1100" dirty="0">
                <a:latin typeface="Helvetica Light" panose="020B0403020202020204" pitchFamily="34" charset="0"/>
              </a:rPr>
              <a:t> Brain Proxies</a:t>
            </a:r>
            <a:r>
              <a:rPr lang="en-BE" sz="1100" dirty="0">
                <a:solidFill>
                  <a:schemeClr val="bg1">
                    <a:lumMod val="75000"/>
                  </a:schemeClr>
                </a:solidFill>
                <a:latin typeface="Helvetica Light" panose="020B0403020202020204" pitchFamily="34" charset="0"/>
              </a:rPr>
              <a:t>  |  Physiology  | Conclusions</a:t>
            </a:r>
          </a:p>
          <a:p>
            <a:pPr algn="ctr"/>
            <a:r>
              <a:rPr lang="en-BE" sz="900" dirty="0">
                <a:solidFill>
                  <a:srgbClr val="801880"/>
                </a:solidFill>
                <a:latin typeface="Helvetica Light" panose="020B0403020202020204" pitchFamily="34" charset="0"/>
              </a:rPr>
              <a:t>    </a:t>
            </a:r>
          </a:p>
          <a:p>
            <a:pPr algn="ctr"/>
            <a:r>
              <a:rPr lang="en-BE" sz="1000" b="1" dirty="0">
                <a:solidFill>
                  <a:srgbClr val="801880"/>
                </a:solidFill>
                <a:latin typeface="Helvetica Light" panose="020B0403020202020204" pitchFamily="34" charset="0"/>
              </a:rPr>
              <a:t> </a:t>
            </a:r>
            <a:r>
              <a:rPr lang="en-BE" sz="1000" b="1" dirty="0">
                <a:solidFill>
                  <a:srgbClr val="5FA4B0"/>
                </a:solidFill>
                <a:latin typeface="Helvetica Light" panose="020B0403020202020204" pitchFamily="34" charset="0"/>
              </a:rPr>
              <a:t>Anticorrelations</a:t>
            </a:r>
            <a:r>
              <a:rPr lang="en-BE" sz="1000" b="1" dirty="0">
                <a:solidFill>
                  <a:schemeClr val="bg1">
                    <a:lumMod val="75000"/>
                  </a:schemeClr>
                </a:solidFill>
                <a:latin typeface="Helvetica Light" panose="020B0403020202020204" pitchFamily="34" charset="0"/>
              </a:rPr>
              <a:t>  </a:t>
            </a:r>
            <a:r>
              <a:rPr lang="en-BE" sz="1000" b="1" dirty="0">
                <a:solidFill>
                  <a:schemeClr val="bg1"/>
                </a:solidFill>
                <a:latin typeface="Helvetica Light" panose="020B0403020202020204" pitchFamily="34" charset="0"/>
              </a:rPr>
              <a:t>|  Inter-network connectivity  | Inter-state dynamics</a:t>
            </a:r>
          </a:p>
        </p:txBody>
      </p:sp>
    </p:spTree>
    <p:extLst>
      <p:ext uri="{BB962C8B-B14F-4D97-AF65-F5344CB8AC3E}">
        <p14:creationId xmlns:p14="http://schemas.microsoft.com/office/powerpoint/2010/main" val="4530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7037E-6 1.11022E-16 L -3.7037E-6 0.00031 C 0.02524 0.00216 0.00787 0.00093 0.06667 1.11022E-16 C 0.06899 -0.00031 0.07199 -0.00062 0.07454 -0.00123 C 0.07848 -0.00247 0.07246 -0.00031 0.07871 -0.00216 C 0.0794 -0.00247 0.08033 -0.00309 0.08125 -0.00309 L 0.08264 -0.00401 L 0.08519 -0.00494 L 0.08681 -0.00525 C 0.08704 -0.00586 0.0875 -0.00617 0.08797 -0.00648 C 0.09098 -0.00802 0.09005 -0.0071 0.09283 -0.00802 C 0.09537 -0.00895 0.09537 -0.00864 0.09746 -0.01019 C 0.1 -0.01451 0.09653 -0.00957 0.09954 -0.01235 C 0.1 -0.01265 0.10024 -0.01358 0.10047 -0.01389 C 0.10162 -0.01543 0.10162 -0.01451 0.10301 -0.01543 C 0.10348 -0.01574 0.10417 -0.01605 0.1044 -0.01667 C 0.10486 -0.01728 0.1051 -0.0179 0.10533 -0.01821 C 0.10579 -0.01883 0.10649 -0.01944 0.10718 -0.02037 C 0.10764 -0.0213 0.10857 -0.02284 0.10926 -0.02346 C 0.11065 -0.02469 0.11065 -0.02407 0.11135 -0.02562 C 0.11181 -0.02623 0.11204 -0.02685 0.1125 -0.02716 C 0.11297 -0.02809 0.11389 -0.0284 0.11412 -0.02932 C 0.11459 -0.02994 0.11482 -0.03025 0.11505 -0.03086 C 0.11551 -0.03117 0.11598 -0.03179 0.11644 -0.03179 C 0.11713 -0.03302 0.1176 -0.03426 0.11829 -0.03519 C 0.12037 -0.03796 0.11736 -0.03395 0.12037 -0.03858 C 0.12084 -0.03889 0.12153 -0.03951 0.12176 -0.03981 C 0.12292 -0.04383 0.12153 -0.0392 0.12315 -0.04321 C 0.12338 -0.04352 0.12338 -0.04414 0.12361 -0.04475 C 0.12385 -0.04537 0.12408 -0.04568 0.12454 -0.0463 C 0.12454 -0.04691 0.12454 -0.04753 0.12477 -0.04784 C 0.12524 -0.04846 0.1257 -0.04907 0.12593 -0.04938 C 0.12593 -0.04907 0.12686 -0.0534 0.12732 -0.05432 C 0.12732 -0.05494 0.12732 -0.05556 0.12755 -0.05586 C 0.12801 -0.05617 0.12824 -0.05679 0.12848 -0.05741 C 0.12894 -0.05864 0.12917 -0.06049 0.1294 -0.06142 C 0.1294 -0.06235 0.13033 -0.0642 0.13033 -0.06389 C 0.13056 -0.06728 0.13056 -0.06975 0.13079 -0.07222 C 0.13079 -0.07191 0.13172 -0.07654 0.13218 -0.07716 L 0.13287 -0.08025 C 0.13287 -0.08117 0.13311 -0.08179 0.13334 -0.08241 C 0.13357 -0.08302 0.13403 -0.08395 0.13403 -0.08364 " pathEditMode="relative" rAng="0" ptsTypes="AAAAAAAAAAAAAAAAAAAAAAAAAAAAAAAAAAAAAAAAAA">
                                      <p:cBhvr>
                                        <p:cTn id="6" dur="2000" fill="hold"/>
                                        <p:tgtEl>
                                          <p:spTgt spid="4"/>
                                        </p:tgtEl>
                                        <p:attrNameLst>
                                          <p:attrName>ppt_x</p:attrName>
                                          <p:attrName>ppt_y</p:attrName>
                                        </p:attrNameLst>
                                      </p:cBhvr>
                                      <p:rCtr x="6690" y="-413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13403 -0.08364 L 0.13403 -0.08333 C 0.13403 -0.08796 0.13403 -0.09228 0.13426 -0.09691 C 0.13426 -0.09784 0.13426 -0.09877 0.13449 -0.09969 C 0.13496 -0.10123 0.13611 -0.1034 0.13611 -0.10309 C 0.13611 -0.10432 0.13611 -0.10494 0.13635 -0.10556 C 0.13658 -0.10617 0.13704 -0.10617 0.13704 -0.10648 C 0.1375 -0.10679 0.1375 -0.10772 0.13774 -0.10864 C 0.13774 -0.10895 0.13774 -0.10957 0.13774 -0.10926 C 0.13797 -0.11049 0.13797 -0.11142 0.13843 -0.11204 C 0.13866 -0.11296 0.13936 -0.11389 0.13982 -0.11481 C 0.13982 -0.11543 0.13982 -0.11605 0.14005 -0.11636 C 0.1419 -0.1213 0.14074 -0.11636 0.1419 -0.12068 C 0.1426 -0.12191 0.1426 -0.12222 0.14306 -0.12315 C 0.14329 -0.12407 0.14329 -0.12531 0.14352 -0.12623 C 0.14514 -0.1287 0.14445 -0.12716 0.14607 -0.12932 C 0.14607 -0.13025 0.14607 -0.13148 0.1463 -0.13179 C 0.14676 -0.13272 0.14746 -0.13272 0.14792 -0.13333 C 0.14815 -0.13395 0.14861 -0.13457 0.14908 -0.13549 C 0.15093 -0.13858 0.14838 -0.13519 0.15255 -0.14043 C 0.15278 -0.14043 0.15301 -0.14105 0.15301 -0.14074 C 0.15348 -0.14167 0.15417 -0.14198 0.1544 -0.14228 C 0.15625 -0.14414 0.15463 -0.14321 0.15672 -0.14414 C 0.15741 -0.14506 0.15787 -0.1466 0.15903 -0.14691 C 0.15926 -0.14722 0.15996 -0.14784 0.16042 -0.14784 C 0.16088 -0.14815 0.16135 -0.14846 0.16158 -0.14846 C 0.1632 -0.14938 0.16343 -0.14938 0.16528 -0.14969 C 0.16598 -0.15 0.16644 -0.15031 0.1669 -0.15093 C 0.16736 -0.15154 0.16922 -0.15154 0.16968 -0.15154 C 0.175 -0.15154 0.18033 -0.15154 0.18588 -0.15154 C 0.18658 -0.15154 0.18959 -0.14969 0.19005 -0.14969 C 0.19051 -0.14938 0.19121 -0.14938 0.19144 -0.14938 C 0.19283 -0.14846 0.19352 -0.14877 0.19514 -0.14753 C 0.20301 -0.14198 0.19537 -0.1466 0.19954 -0.14383 C 0.2007 -0.14198 0.20024 -0.14198 0.20116 -0.14043 C 0.20162 -0.13951 0.20186 -0.13889 0.20255 -0.13858 C 0.20278 -0.13765 0.20301 -0.13735 0.20348 -0.13735 C 0.20486 -0.13426 0.20417 -0.13611 0.20579 -0.13241 C 0.20579 -0.1321 0.20741 -0.12932 0.20741 -0.12901 C 0.20764 -0.12901 0.20787 -0.12809 0.20811 -0.12716 C 0.20857 -0.12685 0.20857 -0.12593 0.20903 -0.12531 C 0.20926 -0.12438 0.20973 -0.12407 0.21019 -0.12346 C 0.21019 -0.12191 0.21019 -0.12006 0.21088 -0.11883 C 0.21111 -0.11821 0.21135 -0.11728 0.21158 -0.11698 C 0.21181 -0.11605 0.21181 -0.11543 0.21204 -0.11481 C 0.2125 -0.11358 0.2132 -0.11235 0.21343 -0.11111 C 0.21412 -0.10895 0.21436 -0.10617 0.21482 -0.10463 L 0.21598 -0.10247 C 0.21644 -0.09599 0.21598 -0.10154 0.21667 -0.0963 C 0.2169 -0.09414 0.2169 -0.09321 0.21736 -0.09136 C 0.2176 -0.09043 0.21783 -0.08951 0.21829 -0.08858 C 0.21829 -0.08796 0.21829 -0.08704 0.21852 -0.08704 L 0.21922 -0.0858 C 0.22014 -0.08241 0.21922 -0.08642 0.21991 -0.07932 C 0.22014 -0.0784 0.22107 -0.07685 0.22061 -0.07685 C 0.21968 -0.07685 0.21922 -0.07932 0.21922 -0.07901 " pathEditMode="relative" rAng="0" ptsTypes="AAAAAAAAAAAAAAAAAAAAAAAAAAAAAAAAAAAAAAAAAAAAAAAAAAAAAAAA">
                                      <p:cBhvr>
                                        <p:cTn id="10" dur="23000" fill="hold"/>
                                        <p:tgtEl>
                                          <p:spTgt spid="4"/>
                                        </p:tgtEl>
                                        <p:attrNameLst>
                                          <p:attrName>ppt_x</p:attrName>
                                          <p:attrName>ppt_y</p:attrName>
                                        </p:attrNameLst>
                                      </p:cBhvr>
                                      <p:rCtr x="4329" y="-305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2" nodeType="clickEffect">
                                  <p:stCondLst>
                                    <p:cond delay="0"/>
                                  </p:stCondLst>
                                  <p:childTnLst>
                                    <p:animMotion origin="layout" path="M 0.21922 -0.08395 L 0.21922 -0.08364 C 0.21945 -0.08148 0.21945 -0.07901 0.21991 -0.07654 C 0.21991 -0.07562 0.22037 -0.075 0.22061 -0.07438 C 0.22084 -0.07284 0.22061 -0.0716 0.2213 -0.07068 C 0.22315 -0.06636 0.22084 -0.0716 0.22246 -0.0679 C 0.22269 -0.06728 0.22269 -0.06698 0.22315 -0.06636 C 0.22315 -0.06605 0.22315 -0.06543 0.22338 -0.06512 C 0.22385 -0.06358 0.22431 -0.06235 0.22477 -0.06142 C 0.225 -0.0608 0.22524 -0.05988 0.22547 -0.05957 C 0.22732 -0.05216 0.22524 -0.05957 0.22686 -0.05525 C 0.22686 -0.05494 0.22686 -0.05432 0.22732 -0.05401 L 0.2294 -0.04969 C 0.2294 -0.04938 0.22986 -0.04877 0.2301 -0.04846 C 0.23172 -0.04105 0.22963 -0.04846 0.23149 -0.04414 C 0.23149 -0.04383 0.23149 -0.04321 0.23172 -0.0429 C 0.23195 -0.04228 0.23241 -0.04198 0.23287 -0.04136 C 0.2338 -0.03951 0.23357 -0.03951 0.23496 -0.03827 C 0.23519 -0.03765 0.23565 -0.03735 0.23588 -0.03735 C 0.23635 -0.03673 0.23635 -0.03611 0.23704 -0.0358 C 0.2375 -0.03519 0.23843 -0.03457 0.23912 -0.03395 C 0.2419 -0.02994 0.2382 -0.03488 0.24121 -0.03179 C 0.24144 -0.03117 0.24167 -0.03056 0.24213 -0.03025 C 0.24236 -0.02994 0.24283 -0.02963 0.24329 -0.02932 C 0.24584 -0.02654 0.2426 -0.02932 0.24537 -0.02716 C 0.24537 -0.02654 0.24561 -0.02623 0.24607 -0.02562 C 0.24607 -0.02531 0.24607 -0.02469 0.2463 -0.02438 C 0.24676 -0.02377 0.24723 -0.02346 0.24769 -0.02346 C 0.24792 -0.02284 0.24815 -0.02222 0.24838 -0.02191 C 0.24885 -0.02099 0.24954 -0.02006 0.25047 -0.01975 C 0.2507 -0.01944 0.25116 -0.01944 0.25162 -0.01914 C 0.25278 -0.01821 0.25232 -0.01821 0.25371 -0.0179 C 0.2544 -0.01759 0.25533 -0.01728 0.25649 -0.01728 C 0.25857 -0.01698 0.25741 -0.01698 0.25926 -0.01636 C 0.25949 -0.01605 0.26019 -0.01605 0.26065 -0.01605 C 0.26088 -0.01543 0.26111 -0.01543 0.26158 -0.01512 C 0.2625 -0.0142 0.26343 -0.01389 0.26436 -0.01327 L 0.26644 -0.01142 C 0.2669 -0.0108 0.2669 -0.01049 0.2676 -0.01049 C 0.26783 -0.01019 0.26829 -0.01019 0.26852 -0.00988 C 0.27037 -0.00895 0.26899 -0.00864 0.27176 -0.00802 C 0.27524 -0.0071 0.27292 -0.00772 0.27824 -0.0071 C 0.28079 -0.00648 0.28218 -0.00617 0.28519 -0.00586 C 0.28889 -0.00525 0.2926 -0.00525 0.2963 -0.00525 C 0.30162 -0.00494 0.30695 -0.00525 0.31227 -0.00525 " pathEditMode="relative" rAng="0" ptsTypes="AAAAAAAAAAAAAAAAAAAAAAAAAAAAAAAAAAAAAAAAAAAAA">
                                      <p:cBhvr>
                                        <p:cTn id="14" dur="2000" fill="hold"/>
                                        <p:tgtEl>
                                          <p:spTgt spid="4"/>
                                        </p:tgtEl>
                                        <p:attrNameLst>
                                          <p:attrName>ppt_x</p:attrName>
                                          <p:attrName>ppt_y</p:attrName>
                                        </p:attrNameLst>
                                      </p:cBhvr>
                                      <p:rCtr x="4653" y="392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video>
              <p:cMediaNode vol="80000">
                <p:cTn id="20" fill="hold" display="0">
                  <p:stCondLst>
                    <p:cond delay="indefinite"/>
                  </p:stCondLst>
                </p:cTn>
                <p:tgtEl>
                  <p:spTgt spid="8"/>
                </p:tgtEl>
              </p:cMediaNode>
            </p:video>
          </p:childTnLst>
        </p:cTn>
      </p:par>
    </p:tnLst>
    <p:bldLst>
      <p:bldP spid="4" grpId="0" animBg="1"/>
      <p:bldP spid="4" grpId="1" animBg="1"/>
      <p:bldP spid="4"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36791" b="35162"/>
          <a:stretch/>
        </p:blipFill>
        <p:spPr>
          <a:xfrm>
            <a:off x="4317646" y="1018488"/>
            <a:ext cx="2047685" cy="1952249"/>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3552" t="73935"/>
          <a:stretch/>
        </p:blipFill>
        <p:spPr>
          <a:xfrm>
            <a:off x="3927735" y="3244249"/>
            <a:ext cx="2034915" cy="135252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668" t="71754" r="36791"/>
          <a:stretch/>
        </p:blipFill>
        <p:spPr>
          <a:xfrm>
            <a:off x="823205" y="3201119"/>
            <a:ext cx="3014586" cy="1329204"/>
          </a:xfrm>
          <a:prstGeom prst="rect">
            <a:avLst/>
          </a:prstGeom>
        </p:spPr>
      </p:pic>
      <p:sp>
        <p:nvSpPr>
          <p:cNvPr id="11" name="TextBox 10"/>
          <p:cNvSpPr txBox="1"/>
          <p:nvPr/>
        </p:nvSpPr>
        <p:spPr>
          <a:xfrm flipH="1">
            <a:off x="1121916" y="2843279"/>
            <a:ext cx="2417164" cy="323165"/>
          </a:xfrm>
          <a:prstGeom prst="rect">
            <a:avLst/>
          </a:prstGeom>
          <a:noFill/>
        </p:spPr>
        <p:txBody>
          <a:bodyPr wrap="square" rtlCol="0">
            <a:spAutoFit/>
          </a:bodyPr>
          <a:lstStyle/>
          <a:p>
            <a:pPr algn="ctr"/>
            <a:r>
              <a:rPr lang="en-US" sz="1500" b="1" dirty="0">
                <a:latin typeface="Helvetica Neue" charset="0"/>
                <a:ea typeface="Helvetica Neue" charset="0"/>
                <a:cs typeface="Helvetica Neue" charset="0"/>
              </a:rPr>
              <a:t>Post – Pre flight</a:t>
            </a:r>
          </a:p>
        </p:txBody>
      </p:sp>
      <p:sp>
        <p:nvSpPr>
          <p:cNvPr id="13" name="Rectangle 12"/>
          <p:cNvSpPr/>
          <p:nvPr/>
        </p:nvSpPr>
        <p:spPr bwMode="auto">
          <a:xfrm>
            <a:off x="5962650" y="4467807"/>
            <a:ext cx="495300" cy="675693"/>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900">
              <a:latin typeface="Helvetica" charset="0"/>
              <a:ea typeface="Helvetica" charset="0"/>
              <a:cs typeface="Helvetica" charset="0"/>
            </a:endParaRPr>
          </a:p>
        </p:txBody>
      </p:sp>
      <p:sp>
        <p:nvSpPr>
          <p:cNvPr id="21" name="Rectangle 39"/>
          <p:cNvSpPr>
            <a:spLocks noChangeArrowheads="1"/>
          </p:cNvSpPr>
          <p:nvPr/>
        </p:nvSpPr>
        <p:spPr bwMode="auto">
          <a:xfrm>
            <a:off x="0" y="4748597"/>
            <a:ext cx="6858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900" dirty="0">
                <a:solidFill>
                  <a:schemeClr val="tx1"/>
                </a:solidFill>
                <a:latin typeface="Helvetica" charset="0"/>
                <a:ea typeface="Helvetica" charset="0"/>
                <a:cs typeface="Helvetica" charset="0"/>
              </a:rPr>
              <a:t>Van </a:t>
            </a:r>
            <a:r>
              <a:rPr lang="en-US" altLang="en-US" sz="900" dirty="0" err="1">
                <a:solidFill>
                  <a:schemeClr val="tx1"/>
                </a:solidFill>
                <a:latin typeface="Helvetica" charset="0"/>
                <a:ea typeface="Helvetica" charset="0"/>
                <a:cs typeface="Helvetica" charset="0"/>
              </a:rPr>
              <a:t>Ombergen</a:t>
            </a:r>
            <a:r>
              <a:rPr lang="en-US" altLang="en-US" sz="900" dirty="0">
                <a:solidFill>
                  <a:schemeClr val="tx1"/>
                </a:solidFill>
                <a:latin typeface="Helvetica" charset="0"/>
                <a:ea typeface="Helvetica" charset="0"/>
                <a:cs typeface="Helvetica" charset="0"/>
              </a:rPr>
              <a:t> </a:t>
            </a:r>
            <a:r>
              <a:rPr lang="is-IS" altLang="en-US" sz="900" dirty="0">
                <a:solidFill>
                  <a:schemeClr val="tx1"/>
                </a:solidFill>
                <a:latin typeface="Helvetica" charset="0"/>
                <a:ea typeface="Helvetica" charset="0"/>
                <a:cs typeface="Helvetica" charset="0"/>
              </a:rPr>
              <a:t>… and Demertzi, </a:t>
            </a:r>
            <a:r>
              <a:rPr lang="is-IS" altLang="en-US" sz="900" i="1" dirty="0">
                <a:solidFill>
                  <a:schemeClr val="tx1"/>
                </a:solidFill>
                <a:latin typeface="Helvetica" charset="0"/>
                <a:ea typeface="Helvetica" charset="0"/>
                <a:cs typeface="Helvetica" charset="0"/>
              </a:rPr>
              <a:t>Sci Reports </a:t>
            </a:r>
            <a:r>
              <a:rPr lang="en-US" altLang="en-US" sz="900" dirty="0">
                <a:solidFill>
                  <a:schemeClr val="tx1"/>
                </a:solidFill>
                <a:latin typeface="Helvetica" charset="0"/>
                <a:ea typeface="Helvetica" charset="0"/>
                <a:cs typeface="Helvetica" charset="0"/>
              </a:rPr>
              <a:t>2017</a:t>
            </a:r>
          </a:p>
          <a:p>
            <a:pPr eaLnBrk="1" hangingPunct="1">
              <a:spcBef>
                <a:spcPct val="0"/>
              </a:spcBef>
              <a:buClrTx/>
              <a:buSzTx/>
              <a:buFontTx/>
              <a:buNone/>
            </a:pPr>
            <a:r>
              <a:rPr lang="en-US" altLang="en-US" sz="900" dirty="0">
                <a:solidFill>
                  <a:schemeClr val="tx1"/>
                </a:solidFill>
                <a:latin typeface="Helvetica" charset="0"/>
                <a:ea typeface="Helvetica" charset="0"/>
                <a:cs typeface="Helvetica" charset="0"/>
              </a:rPr>
              <a:t>Demertzi et al, </a:t>
            </a:r>
            <a:r>
              <a:rPr lang="en-US" altLang="en-US" sz="900" i="1" dirty="0">
                <a:solidFill>
                  <a:schemeClr val="tx1"/>
                </a:solidFill>
                <a:latin typeface="Helvetica" charset="0"/>
                <a:ea typeface="Helvetica" charset="0"/>
                <a:cs typeface="Helvetica" charset="0"/>
              </a:rPr>
              <a:t>Brain </a:t>
            </a:r>
            <a:r>
              <a:rPr lang="en-US" altLang="en-US" sz="900" i="1" dirty="0" err="1">
                <a:solidFill>
                  <a:schemeClr val="tx1"/>
                </a:solidFill>
                <a:latin typeface="Helvetica" charset="0"/>
                <a:ea typeface="Helvetica" charset="0"/>
                <a:cs typeface="Helvetica" charset="0"/>
              </a:rPr>
              <a:t>Str</a:t>
            </a:r>
            <a:r>
              <a:rPr lang="en-US" altLang="en-US" sz="900" i="1" dirty="0">
                <a:solidFill>
                  <a:schemeClr val="tx1"/>
                </a:solidFill>
                <a:latin typeface="Helvetica" charset="0"/>
                <a:ea typeface="Helvetica" charset="0"/>
                <a:cs typeface="Helvetica" charset="0"/>
              </a:rPr>
              <a:t> </a:t>
            </a:r>
            <a:r>
              <a:rPr lang="en-US" altLang="en-US" sz="900" i="1" dirty="0" err="1">
                <a:solidFill>
                  <a:schemeClr val="tx1"/>
                </a:solidFill>
                <a:latin typeface="Helvetica" charset="0"/>
                <a:ea typeface="Helvetica" charset="0"/>
                <a:cs typeface="Helvetica" charset="0"/>
              </a:rPr>
              <a:t>Funct</a:t>
            </a:r>
            <a:r>
              <a:rPr lang="en-US" altLang="en-US" sz="900" i="1" dirty="0">
                <a:solidFill>
                  <a:schemeClr val="tx1"/>
                </a:solidFill>
                <a:latin typeface="Helvetica" charset="0"/>
                <a:ea typeface="Helvetica" charset="0"/>
                <a:cs typeface="Helvetica" charset="0"/>
              </a:rPr>
              <a:t> </a:t>
            </a:r>
            <a:r>
              <a:rPr lang="en-US" altLang="en-US" sz="900" dirty="0">
                <a:solidFill>
                  <a:schemeClr val="tx1"/>
                </a:solidFill>
                <a:latin typeface="Helvetica" charset="0"/>
                <a:ea typeface="Helvetica" charset="0"/>
                <a:cs typeface="Helvetica" charset="0"/>
              </a:rPr>
              <a:t>2015</a:t>
            </a:r>
          </a:p>
        </p:txBody>
      </p:sp>
      <p:grpSp>
        <p:nvGrpSpPr>
          <p:cNvPr id="18" name="Group 17"/>
          <p:cNvGrpSpPr/>
          <p:nvPr/>
        </p:nvGrpSpPr>
        <p:grpSpPr>
          <a:xfrm>
            <a:off x="273724" y="1063744"/>
            <a:ext cx="3275592" cy="1612778"/>
            <a:chOff x="582318" y="1818360"/>
            <a:chExt cx="7887125" cy="374879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18" y="1818360"/>
              <a:ext cx="7326533" cy="3748790"/>
            </a:xfrm>
            <a:prstGeom prst="rect">
              <a:avLst/>
            </a:prstGeom>
          </p:spPr>
        </p:pic>
        <p:sp>
          <p:nvSpPr>
            <p:cNvPr id="20" name="Rectangle 19"/>
            <p:cNvSpPr/>
            <p:nvPr/>
          </p:nvSpPr>
          <p:spPr>
            <a:xfrm>
              <a:off x="5906125" y="2413416"/>
              <a:ext cx="2563318" cy="194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sp>
        <p:nvSpPr>
          <p:cNvPr id="3" name="Right Arrow 2"/>
          <p:cNvSpPr/>
          <p:nvPr/>
        </p:nvSpPr>
        <p:spPr>
          <a:xfrm>
            <a:off x="3417064" y="1835802"/>
            <a:ext cx="781958" cy="325127"/>
          </a:xfrm>
          <a:prstGeom prst="rightArrow">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3F23570-C834-694B-A114-D62973E40AD8}"/>
              </a:ext>
            </a:extLst>
          </p:cNvPr>
          <p:cNvSpPr/>
          <p:nvPr/>
        </p:nvSpPr>
        <p:spPr>
          <a:xfrm>
            <a:off x="5652348" y="0"/>
            <a:ext cx="1278442" cy="68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cxnSp>
        <p:nvCxnSpPr>
          <p:cNvPr id="2" name="Straight Connector 1">
            <a:extLst>
              <a:ext uri="{FF2B5EF4-FFF2-40B4-BE49-F238E27FC236}">
                <a16:creationId xmlns:a16="http://schemas.microsoft.com/office/drawing/2014/main" id="{BCF35BD4-DF6C-EE60-F1CE-69F1F62951CE}"/>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4" name="Titre 2">
            <a:extLst>
              <a:ext uri="{FF2B5EF4-FFF2-40B4-BE49-F238E27FC236}">
                <a16:creationId xmlns:a16="http://schemas.microsoft.com/office/drawing/2014/main" id="{57792568-AACA-07E0-1F2D-CDB8D81CEC6C}"/>
              </a:ext>
            </a:extLst>
          </p:cNvPr>
          <p:cNvSpPr>
            <a:spLocks noGrp="1"/>
          </p:cNvSpPr>
          <p:nvPr>
            <p:ph type="title"/>
          </p:nvPr>
        </p:nvSpPr>
        <p:spPr>
          <a:xfrm>
            <a:off x="-60176" y="299540"/>
            <a:ext cx="6844286" cy="616294"/>
          </a:xfrm>
        </p:spPr>
        <p:txBody>
          <a:bodyPr>
            <a:noAutofit/>
          </a:bodyPr>
          <a:lstStyle/>
          <a:p>
            <a:pPr algn="ctr"/>
            <a:r>
              <a:rPr lang="en-GB" sz="2600" b="1" dirty="0">
                <a:solidFill>
                  <a:schemeClr val="tx1"/>
                </a:solidFill>
              </a:rPr>
              <a:t>Extreme environment reduces anticorrelations</a:t>
            </a:r>
          </a:p>
        </p:txBody>
      </p:sp>
      <p:sp>
        <p:nvSpPr>
          <p:cNvPr id="5" name="TextBox 4">
            <a:extLst>
              <a:ext uri="{FF2B5EF4-FFF2-40B4-BE49-F238E27FC236}">
                <a16:creationId xmlns:a16="http://schemas.microsoft.com/office/drawing/2014/main" id="{DDAE7CEF-6F14-7FCC-B416-001DE6AA84E2}"/>
              </a:ext>
            </a:extLst>
          </p:cNvPr>
          <p:cNvSpPr txBox="1"/>
          <p:nvPr/>
        </p:nvSpPr>
        <p:spPr>
          <a:xfrm>
            <a:off x="17112" y="19744"/>
            <a:ext cx="6771132" cy="398291"/>
          </a:xfrm>
          <a:prstGeom prst="rect">
            <a:avLst/>
          </a:prstGeom>
        </p:spPr>
        <p:txBody>
          <a:bodyPr vert="horz" wrap="none" lIns="91440" tIns="45720" rIns="91440" bIns="45720" rtlCol="0" anchor="ctr">
            <a:normAutofit fontScale="77500" lnSpcReduction="20000"/>
          </a:bodyPr>
          <a:lstStyle/>
          <a:p>
            <a:pPr algn="ctr"/>
            <a:r>
              <a:rPr lang="en-BE" sz="1100" dirty="0">
                <a:solidFill>
                  <a:schemeClr val="bg1">
                    <a:lumMod val="75000"/>
                  </a:schemeClr>
                </a:solidFill>
                <a:latin typeface="Helvetica Light" panose="020B0403020202020204" pitchFamily="34" charset="0"/>
              </a:rPr>
              <a:t>Ethical significance  | </a:t>
            </a:r>
            <a:r>
              <a:rPr lang="en-BE" sz="1100" dirty="0">
                <a:latin typeface="Helvetica Light" panose="020B0403020202020204" pitchFamily="34" charset="0"/>
              </a:rPr>
              <a:t> Brain Proxies</a:t>
            </a:r>
            <a:r>
              <a:rPr lang="en-BE" sz="1100" dirty="0">
                <a:solidFill>
                  <a:schemeClr val="bg1">
                    <a:lumMod val="75000"/>
                  </a:schemeClr>
                </a:solidFill>
                <a:latin typeface="Helvetica Light" panose="020B0403020202020204" pitchFamily="34" charset="0"/>
              </a:rPr>
              <a:t>  |  Physiology  | Conclusions</a:t>
            </a:r>
          </a:p>
          <a:p>
            <a:pPr algn="ctr"/>
            <a:r>
              <a:rPr lang="en-BE" sz="900" dirty="0">
                <a:solidFill>
                  <a:srgbClr val="801880"/>
                </a:solidFill>
                <a:latin typeface="Helvetica Light" panose="020B0403020202020204" pitchFamily="34" charset="0"/>
              </a:rPr>
              <a:t>    </a:t>
            </a:r>
          </a:p>
          <a:p>
            <a:pPr algn="ctr"/>
            <a:r>
              <a:rPr lang="en-BE" sz="1000" b="1" dirty="0">
                <a:solidFill>
                  <a:srgbClr val="801880"/>
                </a:solidFill>
                <a:latin typeface="Helvetica Light" panose="020B0403020202020204" pitchFamily="34" charset="0"/>
              </a:rPr>
              <a:t> </a:t>
            </a:r>
            <a:r>
              <a:rPr lang="en-BE" sz="1000" b="1" dirty="0">
                <a:solidFill>
                  <a:srgbClr val="5FA4B0"/>
                </a:solidFill>
                <a:latin typeface="Helvetica Light" panose="020B0403020202020204" pitchFamily="34" charset="0"/>
              </a:rPr>
              <a:t>Anticorrelations</a:t>
            </a:r>
            <a:r>
              <a:rPr lang="en-BE" sz="1000" b="1" dirty="0">
                <a:solidFill>
                  <a:schemeClr val="bg1">
                    <a:lumMod val="75000"/>
                  </a:schemeClr>
                </a:solidFill>
                <a:latin typeface="Helvetica Light" panose="020B0403020202020204" pitchFamily="34" charset="0"/>
              </a:rPr>
              <a:t>  </a:t>
            </a:r>
            <a:r>
              <a:rPr lang="en-BE" sz="1000" b="1" dirty="0">
                <a:solidFill>
                  <a:schemeClr val="bg1"/>
                </a:solidFill>
                <a:latin typeface="Helvetica Light" panose="020B0403020202020204" pitchFamily="34" charset="0"/>
              </a:rPr>
              <a:t>|  Inter-network connectivity  | Inter-state dynamics</a:t>
            </a:r>
          </a:p>
        </p:txBody>
      </p:sp>
    </p:spTree>
    <p:extLst>
      <p:ext uri="{BB962C8B-B14F-4D97-AF65-F5344CB8AC3E}">
        <p14:creationId xmlns:p14="http://schemas.microsoft.com/office/powerpoint/2010/main" val="3598427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1838FF0-12EE-C54E-9261-CEE919DEA252}"/>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pic>
        <p:nvPicPr>
          <p:cNvPr id="5" name="Picture 5" descr="Figure3.tif">
            <a:extLst>
              <a:ext uri="{FF2B5EF4-FFF2-40B4-BE49-F238E27FC236}">
                <a16:creationId xmlns:a16="http://schemas.microsoft.com/office/drawing/2014/main" id="{4AB6AB7D-DEAA-F740-B326-CE6325C150EB}"/>
              </a:ext>
            </a:extLst>
          </p:cNvPr>
          <p:cNvPicPr>
            <a:picLocks noChangeAspect="1"/>
          </p:cNvPicPr>
          <p:nvPr/>
        </p:nvPicPr>
        <p:blipFill>
          <a:blip r:embed="rId3">
            <a:extLst>
              <a:ext uri="{28A0092B-C50C-407E-A947-70E740481C1C}">
                <a14:useLocalDpi xmlns:a14="http://schemas.microsoft.com/office/drawing/2010/main" val="0"/>
              </a:ext>
            </a:extLst>
          </a:blip>
          <a:srcRect r="78673"/>
          <a:stretch>
            <a:fillRect/>
          </a:stretch>
        </p:blipFill>
        <p:spPr bwMode="auto">
          <a:xfrm>
            <a:off x="263769" y="1371601"/>
            <a:ext cx="1349619" cy="286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a:extLst>
              <a:ext uri="{FF2B5EF4-FFF2-40B4-BE49-F238E27FC236}">
                <a16:creationId xmlns:a16="http://schemas.microsoft.com/office/drawing/2014/main" id="{21C6B764-C474-ED42-9561-BC6E899570C1}"/>
              </a:ext>
            </a:extLst>
          </p:cNvPr>
          <p:cNvGrpSpPr>
            <a:grpSpLocks/>
          </p:cNvGrpSpPr>
          <p:nvPr/>
        </p:nvGrpSpPr>
        <p:grpSpPr bwMode="auto">
          <a:xfrm>
            <a:off x="1612291" y="2298090"/>
            <a:ext cx="4981941" cy="1308955"/>
            <a:chOff x="1947333" y="3033889"/>
            <a:chExt cx="7196667" cy="1890889"/>
          </a:xfrm>
        </p:grpSpPr>
        <p:pic>
          <p:nvPicPr>
            <p:cNvPr id="7" name="Picture 4" descr="Figure3.tif">
              <a:extLst>
                <a:ext uri="{FF2B5EF4-FFF2-40B4-BE49-F238E27FC236}">
                  <a16:creationId xmlns:a16="http://schemas.microsoft.com/office/drawing/2014/main" id="{B2B3D399-83CA-8741-BD21-28746750328B}"/>
                </a:ext>
              </a:extLst>
            </p:cNvPr>
            <p:cNvPicPr>
              <a:picLocks noChangeAspect="1"/>
            </p:cNvPicPr>
            <p:nvPr/>
          </p:nvPicPr>
          <p:blipFill>
            <a:blip r:embed="rId3">
              <a:extLst>
                <a:ext uri="{28A0092B-C50C-407E-A947-70E740481C1C}">
                  <a14:useLocalDpi xmlns:a14="http://schemas.microsoft.com/office/drawing/2010/main" val="0"/>
                </a:ext>
              </a:extLst>
            </a:blip>
            <a:srcRect l="21297" t="8040" b="48694"/>
            <a:stretch>
              <a:fillRect/>
            </a:stretch>
          </p:blipFill>
          <p:spPr bwMode="auto">
            <a:xfrm>
              <a:off x="1947333" y="3033889"/>
              <a:ext cx="7196667" cy="179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a:extLst>
                <a:ext uri="{FF2B5EF4-FFF2-40B4-BE49-F238E27FC236}">
                  <a16:creationId xmlns:a16="http://schemas.microsoft.com/office/drawing/2014/main" id="{1C270D3D-C59A-6B4E-B006-14FB13E8792D}"/>
                </a:ext>
              </a:extLst>
            </p:cNvPr>
            <p:cNvSpPr>
              <a:spLocks noChangeArrowheads="1"/>
            </p:cNvSpPr>
            <p:nvPr/>
          </p:nvSpPr>
          <p:spPr bwMode="auto">
            <a:xfrm>
              <a:off x="2074333" y="4670778"/>
              <a:ext cx="578556" cy="254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pPr>
              <a:endParaRPr lang="en-US" altLang="en-US" sz="1939">
                <a:solidFill>
                  <a:schemeClr val="bg1"/>
                </a:solidFill>
                <a:ea typeface="ＭＳ Ｐゴシック" charset="-128"/>
              </a:endParaRPr>
            </a:p>
          </p:txBody>
        </p:sp>
      </p:grpSp>
      <p:cxnSp>
        <p:nvCxnSpPr>
          <p:cNvPr id="10" name="Straight Connector 9">
            <a:extLst>
              <a:ext uri="{FF2B5EF4-FFF2-40B4-BE49-F238E27FC236}">
                <a16:creationId xmlns:a16="http://schemas.microsoft.com/office/drawing/2014/main" id="{090CDFD8-7AE5-8A4A-81E7-2E2907C7B4C2}"/>
              </a:ext>
            </a:extLst>
          </p:cNvPr>
          <p:cNvCxnSpPr>
            <a:cxnSpLocks noChangeShapeType="1"/>
          </p:cNvCxnSpPr>
          <p:nvPr/>
        </p:nvCxnSpPr>
        <p:spPr bwMode="auto">
          <a:xfrm>
            <a:off x="1338629" y="2249733"/>
            <a:ext cx="567104" cy="52314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cxnSp>
        <p:nvCxnSpPr>
          <p:cNvPr id="11" name="Straight Connector 12">
            <a:extLst>
              <a:ext uri="{FF2B5EF4-FFF2-40B4-BE49-F238E27FC236}">
                <a16:creationId xmlns:a16="http://schemas.microsoft.com/office/drawing/2014/main" id="{7AF933D6-806C-EE47-97B2-EE74CB4CC7E2}"/>
              </a:ext>
            </a:extLst>
          </p:cNvPr>
          <p:cNvCxnSpPr>
            <a:cxnSpLocks noChangeShapeType="1"/>
          </p:cNvCxnSpPr>
          <p:nvPr/>
        </p:nvCxnSpPr>
        <p:spPr bwMode="auto">
          <a:xfrm flipV="1">
            <a:off x="1389186" y="2831125"/>
            <a:ext cx="512152" cy="59238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cxnSp>
      <p:sp>
        <p:nvSpPr>
          <p:cNvPr id="12" name="Rectangle 21">
            <a:extLst>
              <a:ext uri="{FF2B5EF4-FFF2-40B4-BE49-F238E27FC236}">
                <a16:creationId xmlns:a16="http://schemas.microsoft.com/office/drawing/2014/main" id="{EF0BFA42-F884-2A45-BAA4-8B38701E7E4C}"/>
              </a:ext>
            </a:extLst>
          </p:cNvPr>
          <p:cNvSpPr>
            <a:spLocks noChangeArrowheads="1"/>
          </p:cNvSpPr>
          <p:nvPr/>
        </p:nvSpPr>
        <p:spPr bwMode="auto">
          <a:xfrm>
            <a:off x="141967" y="4346747"/>
            <a:ext cx="63304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spcBef>
                <a:spcPct val="0"/>
              </a:spcBef>
              <a:buClrTx/>
              <a:buSzTx/>
            </a:pPr>
            <a:r>
              <a:rPr lang="en-GB" altLang="en-US" sz="800" dirty="0" err="1">
                <a:solidFill>
                  <a:schemeClr val="tx1"/>
                </a:solidFill>
                <a:latin typeface="Helvetica" charset="0"/>
                <a:ea typeface="Helvetica" charset="0"/>
                <a:cs typeface="Helvetica" charset="0"/>
              </a:rPr>
              <a:t>Vanhaudenhuyse</a:t>
            </a:r>
            <a:r>
              <a:rPr lang="en-GB" altLang="en-US" sz="800" dirty="0">
                <a:solidFill>
                  <a:schemeClr val="tx1"/>
                </a:solidFill>
                <a:latin typeface="Helvetica" charset="0"/>
                <a:ea typeface="Helvetica" charset="0"/>
                <a:cs typeface="Helvetica" charset="0"/>
              </a:rPr>
              <a:t>*, Demertzi* et al, </a:t>
            </a:r>
            <a:r>
              <a:rPr lang="en-GB" altLang="en-US" sz="800" i="1" dirty="0">
                <a:solidFill>
                  <a:schemeClr val="tx1"/>
                </a:solidFill>
                <a:latin typeface="Helvetica" charset="0"/>
                <a:ea typeface="Helvetica" charset="0"/>
                <a:cs typeface="Helvetica" charset="0"/>
              </a:rPr>
              <a:t>J </a:t>
            </a:r>
            <a:r>
              <a:rPr lang="en-GB" altLang="en-US" sz="800" i="1" dirty="0" err="1">
                <a:solidFill>
                  <a:schemeClr val="tx1"/>
                </a:solidFill>
                <a:latin typeface="Helvetica" charset="0"/>
                <a:ea typeface="Helvetica" charset="0"/>
                <a:cs typeface="Helvetica" charset="0"/>
              </a:rPr>
              <a:t>Cogn</a:t>
            </a:r>
            <a:r>
              <a:rPr lang="en-GB" altLang="en-US" sz="800" i="1" dirty="0">
                <a:solidFill>
                  <a:schemeClr val="tx1"/>
                </a:solidFill>
                <a:latin typeface="Helvetica" charset="0"/>
                <a:ea typeface="Helvetica" charset="0"/>
                <a:cs typeface="Helvetica" charset="0"/>
              </a:rPr>
              <a:t> </a:t>
            </a:r>
            <a:r>
              <a:rPr lang="en-GB" altLang="en-US" sz="800" i="1" dirty="0" err="1">
                <a:solidFill>
                  <a:schemeClr val="tx1"/>
                </a:solidFill>
                <a:latin typeface="Helvetica" charset="0"/>
                <a:ea typeface="Helvetica" charset="0"/>
                <a:cs typeface="Helvetica" charset="0"/>
              </a:rPr>
              <a:t>Neurosci</a:t>
            </a:r>
            <a:r>
              <a:rPr lang="en-GB" altLang="en-US" sz="800" i="1" dirty="0">
                <a:solidFill>
                  <a:schemeClr val="tx1"/>
                </a:solidFill>
                <a:latin typeface="Helvetica" charset="0"/>
                <a:ea typeface="Helvetica" charset="0"/>
                <a:cs typeface="Helvetica" charset="0"/>
              </a:rPr>
              <a:t> </a:t>
            </a:r>
            <a:r>
              <a:rPr lang="en-GB" altLang="en-US" sz="800" dirty="0">
                <a:solidFill>
                  <a:schemeClr val="tx1"/>
                </a:solidFill>
                <a:latin typeface="Helvetica" charset="0"/>
                <a:ea typeface="Helvetica" charset="0"/>
                <a:cs typeface="Helvetica" charset="0"/>
              </a:rPr>
              <a:t>2011</a:t>
            </a:r>
            <a:endParaRPr lang="en-US" altLang="en-US" sz="800" dirty="0">
              <a:solidFill>
                <a:schemeClr val="tx1"/>
              </a:solidFill>
              <a:latin typeface="Helvetica" pitchFamily="2" charset="0"/>
              <a:ea typeface="Helvetica" charset="0"/>
              <a:cs typeface="Helvetica" charset="0"/>
            </a:endParaRPr>
          </a:p>
          <a:p>
            <a:pPr eaLnBrk="1" hangingPunct="1">
              <a:spcBef>
                <a:spcPct val="0"/>
              </a:spcBef>
              <a:buClrTx/>
              <a:buSzTx/>
              <a:buFontTx/>
              <a:buNone/>
            </a:pPr>
            <a:r>
              <a:rPr lang="en-US" altLang="en-US" sz="800" dirty="0">
                <a:solidFill>
                  <a:schemeClr val="tx1"/>
                </a:solidFill>
                <a:latin typeface="Helvetica" pitchFamily="2" charset="0"/>
                <a:ea typeface="Helvetica" charset="0"/>
                <a:cs typeface="Helvetica" charset="0"/>
              </a:rPr>
              <a:t>Demertzi, </a:t>
            </a:r>
            <a:r>
              <a:rPr lang="en-US" altLang="en-US" sz="800" dirty="0" err="1">
                <a:solidFill>
                  <a:schemeClr val="tx1"/>
                </a:solidFill>
                <a:latin typeface="Helvetica" pitchFamily="2" charset="0"/>
                <a:ea typeface="Helvetica" charset="0"/>
                <a:cs typeface="Helvetica" charset="0"/>
              </a:rPr>
              <a:t>Soddu</a:t>
            </a:r>
            <a:r>
              <a:rPr lang="en-US" altLang="en-US" sz="800" dirty="0">
                <a:solidFill>
                  <a:schemeClr val="tx1"/>
                </a:solidFill>
                <a:latin typeface="Helvetica" pitchFamily="2" charset="0"/>
                <a:ea typeface="Helvetica" charset="0"/>
                <a:cs typeface="Helvetica" charset="0"/>
              </a:rPr>
              <a:t>, </a:t>
            </a:r>
            <a:r>
              <a:rPr lang="en-US" altLang="en-US" sz="800" dirty="0" err="1">
                <a:solidFill>
                  <a:schemeClr val="tx1"/>
                </a:solidFill>
                <a:latin typeface="Helvetica" pitchFamily="2" charset="0"/>
                <a:ea typeface="Helvetica" charset="0"/>
                <a:cs typeface="Helvetica" charset="0"/>
              </a:rPr>
              <a:t>Laureys</a:t>
            </a:r>
            <a:r>
              <a:rPr lang="en-US" altLang="en-US" sz="800" dirty="0">
                <a:solidFill>
                  <a:schemeClr val="tx1"/>
                </a:solidFill>
                <a:latin typeface="Helvetica" pitchFamily="2" charset="0"/>
                <a:ea typeface="Helvetica" charset="0"/>
                <a:cs typeface="Helvetica" charset="0"/>
              </a:rPr>
              <a:t>, </a:t>
            </a:r>
            <a:r>
              <a:rPr lang="en-US" altLang="en-US" sz="800" i="1" dirty="0" err="1">
                <a:solidFill>
                  <a:schemeClr val="tx1"/>
                </a:solidFill>
                <a:latin typeface="Helvetica" pitchFamily="2" charset="0"/>
                <a:ea typeface="Helvetica" charset="0"/>
                <a:cs typeface="Helvetica" charset="0"/>
              </a:rPr>
              <a:t>Curr</a:t>
            </a:r>
            <a:r>
              <a:rPr lang="en-US" altLang="en-US" sz="800" i="1" dirty="0">
                <a:solidFill>
                  <a:schemeClr val="tx1"/>
                </a:solidFill>
                <a:latin typeface="Helvetica" pitchFamily="2" charset="0"/>
                <a:ea typeface="Helvetica" charset="0"/>
                <a:cs typeface="Helvetica" charset="0"/>
              </a:rPr>
              <a:t> </a:t>
            </a:r>
            <a:r>
              <a:rPr lang="en-US" altLang="en-US" sz="800" i="1" dirty="0" err="1">
                <a:solidFill>
                  <a:schemeClr val="tx1"/>
                </a:solidFill>
                <a:latin typeface="Helvetica" pitchFamily="2" charset="0"/>
                <a:ea typeface="Helvetica" charset="0"/>
                <a:cs typeface="Helvetica" charset="0"/>
              </a:rPr>
              <a:t>Opin</a:t>
            </a:r>
            <a:r>
              <a:rPr lang="en-US" altLang="en-US" sz="800" i="1" dirty="0">
                <a:solidFill>
                  <a:schemeClr val="tx1"/>
                </a:solidFill>
                <a:latin typeface="Helvetica" pitchFamily="2" charset="0"/>
                <a:ea typeface="Helvetica" charset="0"/>
                <a:cs typeface="Helvetica" charset="0"/>
              </a:rPr>
              <a:t> Neurobiology </a:t>
            </a:r>
            <a:r>
              <a:rPr lang="en-US" altLang="en-US" sz="800" dirty="0">
                <a:solidFill>
                  <a:schemeClr val="tx1"/>
                </a:solidFill>
                <a:latin typeface="Helvetica" pitchFamily="2" charset="0"/>
                <a:ea typeface="Helvetica" charset="0"/>
                <a:cs typeface="Helvetica" charset="0"/>
              </a:rPr>
              <a:t>2013</a:t>
            </a:r>
          </a:p>
          <a:p>
            <a:pPr>
              <a:spcBef>
                <a:spcPct val="0"/>
              </a:spcBef>
              <a:buClrTx/>
              <a:buSzTx/>
            </a:pPr>
            <a:r>
              <a:rPr lang="en-US" altLang="en-US" sz="800" dirty="0">
                <a:solidFill>
                  <a:schemeClr val="tx1"/>
                </a:solidFill>
                <a:latin typeface="Helvetica" pitchFamily="2" charset="0"/>
                <a:ea typeface="Helvetica" charset="0"/>
                <a:cs typeface="Helvetica" charset="0"/>
              </a:rPr>
              <a:t>Demertzi &amp; Whitfield-</a:t>
            </a:r>
            <a:r>
              <a:rPr lang="en-US" altLang="en-US" sz="800" dirty="0" err="1">
                <a:solidFill>
                  <a:schemeClr val="tx1"/>
                </a:solidFill>
                <a:latin typeface="Helvetica" pitchFamily="2" charset="0"/>
                <a:ea typeface="Helvetica" charset="0"/>
                <a:cs typeface="Helvetica" charset="0"/>
              </a:rPr>
              <a:t>Gabrieli</a:t>
            </a:r>
            <a:r>
              <a:rPr lang="en-US" altLang="en-US" sz="800" dirty="0">
                <a:solidFill>
                  <a:schemeClr val="tx1"/>
                </a:solidFill>
                <a:latin typeface="Helvetica" pitchFamily="2" charset="0"/>
                <a:ea typeface="Helvetica" charset="0"/>
                <a:cs typeface="Helvetica" charset="0"/>
              </a:rPr>
              <a:t>, in:</a:t>
            </a:r>
            <a:r>
              <a:rPr lang="en-US" altLang="en-US" sz="800" i="1" dirty="0">
                <a:solidFill>
                  <a:schemeClr val="tx1"/>
                </a:solidFill>
                <a:latin typeface="Helvetica" pitchFamily="2" charset="0"/>
                <a:ea typeface="Helvetica" charset="0"/>
                <a:cs typeface="Helvetica" charset="0"/>
              </a:rPr>
              <a:t> Neurology of Consciousness</a:t>
            </a:r>
            <a:r>
              <a:rPr lang="en-US" altLang="en-US" sz="800" dirty="0">
                <a:solidFill>
                  <a:schemeClr val="tx1"/>
                </a:solidFill>
                <a:latin typeface="Helvetica" pitchFamily="2" charset="0"/>
                <a:ea typeface="Helvetica" charset="0"/>
                <a:cs typeface="Helvetica" charset="0"/>
              </a:rPr>
              <a:t> 2</a:t>
            </a:r>
            <a:r>
              <a:rPr lang="en-US" altLang="en-US" sz="800" baseline="30000" dirty="0">
                <a:solidFill>
                  <a:schemeClr val="tx1"/>
                </a:solidFill>
                <a:latin typeface="Helvetica" pitchFamily="2" charset="0"/>
                <a:ea typeface="Helvetica" charset="0"/>
                <a:cs typeface="Helvetica" charset="0"/>
              </a:rPr>
              <a:t>nd</a:t>
            </a:r>
            <a:r>
              <a:rPr lang="en-US" altLang="en-US" sz="800" dirty="0">
                <a:solidFill>
                  <a:schemeClr val="tx1"/>
                </a:solidFill>
                <a:latin typeface="Helvetica" pitchFamily="2" charset="0"/>
                <a:ea typeface="Helvetica" charset="0"/>
                <a:cs typeface="Helvetica" charset="0"/>
              </a:rPr>
              <a:t> ed. </a:t>
            </a:r>
            <a:r>
              <a:rPr lang="en-US" altLang="en-US" sz="800" i="1" dirty="0">
                <a:solidFill>
                  <a:schemeClr val="tx1"/>
                </a:solidFill>
                <a:latin typeface="Helvetica" pitchFamily="2" charset="0"/>
                <a:ea typeface="Helvetica" charset="0"/>
                <a:cs typeface="Helvetica" charset="0"/>
              </a:rPr>
              <a:t>2015</a:t>
            </a:r>
            <a:endParaRPr lang="en-US" altLang="en-US" sz="800" dirty="0">
              <a:solidFill>
                <a:schemeClr val="tx1"/>
              </a:solidFill>
              <a:latin typeface="Helvetica" pitchFamily="2" charset="0"/>
              <a:ea typeface="Helvetica" charset="0"/>
              <a:cs typeface="Helvetica" charset="0"/>
            </a:endParaRPr>
          </a:p>
          <a:p>
            <a:pPr eaLnBrk="1" hangingPunct="1">
              <a:spcBef>
                <a:spcPct val="0"/>
              </a:spcBef>
              <a:buClrTx/>
              <a:buSzTx/>
              <a:buFontTx/>
              <a:buNone/>
            </a:pPr>
            <a:r>
              <a:rPr lang="en-US" altLang="en-US" sz="800" dirty="0">
                <a:solidFill>
                  <a:schemeClr val="tx1"/>
                </a:solidFill>
                <a:latin typeface="Helvetica" pitchFamily="2" charset="0"/>
                <a:ea typeface="Helvetica" charset="0"/>
                <a:cs typeface="Helvetica" charset="0"/>
              </a:rPr>
              <a:t>Demertzi et al, </a:t>
            </a:r>
            <a:r>
              <a:rPr lang="en-US" altLang="en-US" sz="800" i="1" dirty="0">
                <a:solidFill>
                  <a:schemeClr val="tx1"/>
                </a:solidFill>
                <a:latin typeface="Helvetica" pitchFamily="2" charset="0"/>
                <a:ea typeface="Helvetica" charset="0"/>
                <a:cs typeface="Helvetica" charset="0"/>
              </a:rPr>
              <a:t>Front Hum </a:t>
            </a:r>
            <a:r>
              <a:rPr lang="en-US" altLang="en-US" sz="800" i="1" dirty="0" err="1">
                <a:solidFill>
                  <a:schemeClr val="tx1"/>
                </a:solidFill>
                <a:latin typeface="Helvetica" pitchFamily="2" charset="0"/>
                <a:ea typeface="Helvetica" charset="0"/>
                <a:cs typeface="Helvetica" charset="0"/>
              </a:rPr>
              <a:t>Neurosci</a:t>
            </a:r>
            <a:r>
              <a:rPr lang="en-US" altLang="en-US" sz="800" i="1" dirty="0">
                <a:solidFill>
                  <a:schemeClr val="tx1"/>
                </a:solidFill>
                <a:latin typeface="Helvetica" pitchFamily="2" charset="0"/>
                <a:ea typeface="Helvetica" charset="0"/>
                <a:cs typeface="Helvetica" charset="0"/>
              </a:rPr>
              <a:t> </a:t>
            </a:r>
            <a:r>
              <a:rPr lang="en-US" altLang="en-US" sz="800" dirty="0">
                <a:solidFill>
                  <a:schemeClr val="tx1"/>
                </a:solidFill>
                <a:latin typeface="Helvetica" pitchFamily="2" charset="0"/>
                <a:ea typeface="Helvetica" charset="0"/>
                <a:cs typeface="Helvetica" charset="0"/>
              </a:rPr>
              <a:t>2013</a:t>
            </a:r>
          </a:p>
          <a:p>
            <a:pPr>
              <a:spcBef>
                <a:spcPct val="0"/>
              </a:spcBef>
              <a:buClrTx/>
              <a:buSzTx/>
            </a:pPr>
            <a:r>
              <a:rPr lang="en-US" altLang="en-US" sz="800" dirty="0">
                <a:solidFill>
                  <a:schemeClr val="tx1"/>
                </a:solidFill>
                <a:latin typeface="Helvetica" pitchFamily="2" charset="0"/>
                <a:ea typeface="Helvetica" charset="0"/>
                <a:cs typeface="Helvetica" charset="0"/>
              </a:rPr>
              <a:t>Demertzi, </a:t>
            </a:r>
            <a:r>
              <a:rPr lang="en-US" altLang="en-US" sz="800" dirty="0" err="1">
                <a:solidFill>
                  <a:schemeClr val="tx1"/>
                </a:solidFill>
                <a:latin typeface="Helvetica" pitchFamily="2" charset="0"/>
                <a:ea typeface="Helvetica" charset="0"/>
                <a:cs typeface="Helvetica" charset="0"/>
              </a:rPr>
              <a:t>Kucyi</a:t>
            </a:r>
            <a:r>
              <a:rPr lang="en-US" altLang="en-US" sz="800" dirty="0">
                <a:solidFill>
                  <a:schemeClr val="tx1"/>
                </a:solidFill>
                <a:latin typeface="Helvetica" pitchFamily="2" charset="0"/>
                <a:ea typeface="Helvetica" charset="0"/>
                <a:cs typeface="Helvetica" charset="0"/>
              </a:rPr>
              <a:t>, </a:t>
            </a:r>
            <a:r>
              <a:rPr lang="en-US" altLang="en-US" sz="800" dirty="0" err="1">
                <a:solidFill>
                  <a:schemeClr val="tx1"/>
                </a:solidFill>
                <a:latin typeface="Helvetica" pitchFamily="2" charset="0"/>
                <a:ea typeface="Helvetica" charset="0"/>
                <a:cs typeface="Helvetica" charset="0"/>
              </a:rPr>
              <a:t>Ponces</a:t>
            </a:r>
            <a:r>
              <a:rPr lang="en-US" altLang="en-US" sz="800" dirty="0">
                <a:solidFill>
                  <a:schemeClr val="tx1"/>
                </a:solidFill>
                <a:latin typeface="Helvetica" pitchFamily="2" charset="0"/>
                <a:ea typeface="Helvetica" charset="0"/>
                <a:cs typeface="Helvetica" charset="0"/>
              </a:rPr>
              <a:t>-Alvarez, </a:t>
            </a:r>
            <a:r>
              <a:rPr lang="en-US" altLang="en-US" sz="800" dirty="0" err="1">
                <a:solidFill>
                  <a:schemeClr val="tx1"/>
                </a:solidFill>
                <a:latin typeface="Helvetica" pitchFamily="2" charset="0"/>
                <a:ea typeface="Helvetica" charset="0"/>
                <a:cs typeface="Helvetica" charset="0"/>
              </a:rPr>
              <a:t>Keliris</a:t>
            </a:r>
            <a:r>
              <a:rPr lang="en-US" altLang="en-US" sz="800" dirty="0">
                <a:solidFill>
                  <a:schemeClr val="tx1"/>
                </a:solidFill>
                <a:latin typeface="Helvetica" pitchFamily="2" charset="0"/>
                <a:ea typeface="Helvetica" charset="0"/>
                <a:cs typeface="Helvetica" charset="0"/>
              </a:rPr>
              <a:t>, </a:t>
            </a:r>
            <a:r>
              <a:rPr lang="en-GB" sz="800" dirty="0">
                <a:solidFill>
                  <a:schemeClr val="tx1"/>
                </a:solidFill>
                <a:latin typeface="Helvetica" pitchFamily="2" charset="0"/>
              </a:rPr>
              <a:t>Whitfield-</a:t>
            </a:r>
            <a:r>
              <a:rPr lang="en-GB" sz="800" dirty="0" err="1">
                <a:solidFill>
                  <a:schemeClr val="tx1"/>
                </a:solidFill>
                <a:latin typeface="Helvetica" pitchFamily="2" charset="0"/>
              </a:rPr>
              <a:t>Gabrieli</a:t>
            </a:r>
            <a:r>
              <a:rPr lang="en-GB" sz="800" dirty="0">
                <a:solidFill>
                  <a:schemeClr val="tx1"/>
                </a:solidFill>
                <a:latin typeface="Helvetica" pitchFamily="2" charset="0"/>
              </a:rPr>
              <a:t>, Deco. </a:t>
            </a:r>
            <a:r>
              <a:rPr lang="en-GB" sz="800" i="1" dirty="0" err="1">
                <a:solidFill>
                  <a:schemeClr val="tx1"/>
                </a:solidFill>
                <a:latin typeface="Helvetica" pitchFamily="2" charset="0"/>
              </a:rPr>
              <a:t>Netw</a:t>
            </a:r>
            <a:r>
              <a:rPr lang="en-GB" sz="800" i="1" dirty="0">
                <a:solidFill>
                  <a:schemeClr val="tx1"/>
                </a:solidFill>
                <a:latin typeface="Helvetica" pitchFamily="2" charset="0"/>
              </a:rPr>
              <a:t> </a:t>
            </a:r>
            <a:r>
              <a:rPr lang="en-GB" sz="800" i="1" dirty="0" err="1">
                <a:solidFill>
                  <a:schemeClr val="tx1"/>
                </a:solidFill>
                <a:latin typeface="Helvetica" pitchFamily="2" charset="0"/>
              </a:rPr>
              <a:t>Neurosci</a:t>
            </a:r>
            <a:r>
              <a:rPr lang="en-GB" sz="800" i="1" dirty="0">
                <a:solidFill>
                  <a:schemeClr val="tx1"/>
                </a:solidFill>
                <a:latin typeface="Helvetica" pitchFamily="2" charset="0"/>
              </a:rPr>
              <a:t> </a:t>
            </a:r>
            <a:r>
              <a:rPr lang="en-GB" sz="800" dirty="0">
                <a:solidFill>
                  <a:schemeClr val="tx1"/>
                </a:solidFill>
                <a:latin typeface="Helvetica" pitchFamily="2" charset="0"/>
              </a:rPr>
              <a:t> 2022</a:t>
            </a:r>
            <a:endParaRPr lang="en-US" altLang="en-US" sz="800" i="1" dirty="0">
              <a:solidFill>
                <a:schemeClr val="tx1"/>
              </a:solidFill>
              <a:latin typeface="Helvetica" pitchFamily="2" charset="0"/>
              <a:ea typeface="Helvetica" charset="0"/>
              <a:cs typeface="Helvetica" charset="0"/>
            </a:endParaRPr>
          </a:p>
        </p:txBody>
      </p:sp>
      <p:sp>
        <p:nvSpPr>
          <p:cNvPr id="14" name="TextBox 13">
            <a:extLst>
              <a:ext uri="{FF2B5EF4-FFF2-40B4-BE49-F238E27FC236}">
                <a16:creationId xmlns:a16="http://schemas.microsoft.com/office/drawing/2014/main" id="{8B727A30-789D-C244-950C-E7DF9A81F480}"/>
              </a:ext>
            </a:extLst>
          </p:cNvPr>
          <p:cNvSpPr txBox="1">
            <a:spLocks noChangeArrowheads="1"/>
          </p:cNvSpPr>
          <p:nvPr/>
        </p:nvSpPr>
        <p:spPr bwMode="auto">
          <a:xfrm>
            <a:off x="326416" y="1408968"/>
            <a:ext cx="2023330" cy="3906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nl-NL" altLang="en-US" sz="969" b="1">
                <a:solidFill>
                  <a:srgbClr val="FF0000"/>
                </a:solidFill>
                <a:latin typeface="Arial" charset="0"/>
              </a:rPr>
              <a:t>External awareness</a:t>
            </a:r>
          </a:p>
          <a:p>
            <a:pPr eaLnBrk="1" hangingPunct="1">
              <a:spcBef>
                <a:spcPct val="0"/>
              </a:spcBef>
              <a:buClrTx/>
              <a:buSzTx/>
              <a:buFontTx/>
              <a:buNone/>
            </a:pPr>
            <a:r>
              <a:rPr lang="en-US" altLang="en-US" sz="969" b="1" i="1">
                <a:solidFill>
                  <a:srgbClr val="FF0000"/>
                </a:solidFill>
                <a:latin typeface="Arial" charset="0"/>
              </a:rPr>
              <a:t>or</a:t>
            </a:r>
            <a:r>
              <a:rPr lang="en-US" altLang="en-US" sz="969" b="1">
                <a:solidFill>
                  <a:srgbClr val="FF0000"/>
                </a:solidFill>
                <a:latin typeface="Arial" charset="0"/>
              </a:rPr>
              <a:t> </a:t>
            </a:r>
            <a:r>
              <a:rPr lang="nl-NL" altLang="en-US" sz="969" b="1">
                <a:solidFill>
                  <a:srgbClr val="FF0000"/>
                </a:solidFill>
                <a:latin typeface="Arial" charset="0"/>
              </a:rPr>
              <a:t>anticorrelated network</a:t>
            </a:r>
          </a:p>
        </p:txBody>
      </p:sp>
      <p:sp>
        <p:nvSpPr>
          <p:cNvPr id="15" name="TextBox 14">
            <a:extLst>
              <a:ext uri="{FF2B5EF4-FFF2-40B4-BE49-F238E27FC236}">
                <a16:creationId xmlns:a16="http://schemas.microsoft.com/office/drawing/2014/main" id="{6D3A7B08-CE0D-E44C-A8DE-3B81E48D4534}"/>
              </a:ext>
            </a:extLst>
          </p:cNvPr>
          <p:cNvSpPr txBox="1">
            <a:spLocks noChangeArrowheads="1"/>
          </p:cNvSpPr>
          <p:nvPr/>
        </p:nvSpPr>
        <p:spPr bwMode="auto">
          <a:xfrm>
            <a:off x="263771" y="3807070"/>
            <a:ext cx="2850906" cy="3906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nl-NL" altLang="en-US" sz="969" b="1">
                <a:solidFill>
                  <a:srgbClr val="0000FF"/>
                </a:solidFill>
                <a:latin typeface="Arial" charset="0"/>
              </a:rPr>
              <a:t>Internal awareness</a:t>
            </a:r>
          </a:p>
          <a:p>
            <a:pPr eaLnBrk="1" hangingPunct="1">
              <a:spcBef>
                <a:spcPct val="0"/>
              </a:spcBef>
              <a:buClrTx/>
              <a:buSzTx/>
              <a:buFontTx/>
              <a:buNone/>
            </a:pPr>
            <a:r>
              <a:rPr lang="en-US" altLang="en-US" sz="969" b="1" i="1">
                <a:solidFill>
                  <a:srgbClr val="0000FF"/>
                </a:solidFill>
                <a:latin typeface="Arial" charset="0"/>
              </a:rPr>
              <a:t>or</a:t>
            </a:r>
            <a:r>
              <a:rPr lang="en-US" altLang="en-US" sz="969" b="1">
                <a:solidFill>
                  <a:srgbClr val="0000FF"/>
                </a:solidFill>
                <a:latin typeface="Arial" charset="0"/>
              </a:rPr>
              <a:t> </a:t>
            </a:r>
            <a:r>
              <a:rPr lang="nl-NL" altLang="en-US" sz="969" b="1">
                <a:solidFill>
                  <a:srgbClr val="0000FF"/>
                </a:solidFill>
                <a:latin typeface="Arial" charset="0"/>
              </a:rPr>
              <a:t>Default mode network</a:t>
            </a:r>
          </a:p>
        </p:txBody>
      </p:sp>
      <p:sp>
        <p:nvSpPr>
          <p:cNvPr id="16" name="Rectangle 15">
            <a:extLst>
              <a:ext uri="{FF2B5EF4-FFF2-40B4-BE49-F238E27FC236}">
                <a16:creationId xmlns:a16="http://schemas.microsoft.com/office/drawing/2014/main" id="{3619AC1D-9876-054B-B61A-53F73355D60D}"/>
              </a:ext>
            </a:extLst>
          </p:cNvPr>
          <p:cNvSpPr/>
          <p:nvPr/>
        </p:nvSpPr>
        <p:spPr bwMode="auto">
          <a:xfrm>
            <a:off x="5767754" y="4321957"/>
            <a:ext cx="457200" cy="623717"/>
          </a:xfrm>
          <a:prstGeom prst="rect">
            <a:avLst/>
          </a:prstGeom>
          <a:solidFill>
            <a:schemeClr val="bg1"/>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eaLnBrk="0" hangingPunct="0"/>
            <a:endParaRPr lang="en-US" sz="1661">
              <a:latin typeface="Tahoma" pitchFamily="116" charset="0"/>
            </a:endParaRPr>
          </a:p>
        </p:txBody>
      </p:sp>
      <p:sp>
        <p:nvSpPr>
          <p:cNvPr id="17" name="TextBox 16">
            <a:extLst>
              <a:ext uri="{FF2B5EF4-FFF2-40B4-BE49-F238E27FC236}">
                <a16:creationId xmlns:a16="http://schemas.microsoft.com/office/drawing/2014/main" id="{B4F9C51C-6F89-4B45-811E-0B0F5C4B417A}"/>
              </a:ext>
            </a:extLst>
          </p:cNvPr>
          <p:cNvSpPr txBox="1">
            <a:spLocks noChangeArrowheads="1"/>
          </p:cNvSpPr>
          <p:nvPr/>
        </p:nvSpPr>
        <p:spPr bwMode="auto">
          <a:xfrm>
            <a:off x="5273513" y="2023745"/>
            <a:ext cx="1229824" cy="241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charset="0"/>
                <a:ea typeface="ＭＳ Ｐゴシック" charset="0"/>
                <a:cs typeface="ＭＳ Ｐゴシック" charset="0"/>
              </a:defRPr>
            </a:lvl1pPr>
            <a:lvl2pPr marL="742950" indent="-285750" eaLnBrk="0" hangingPunct="0">
              <a:defRPr sz="2000">
                <a:solidFill>
                  <a:schemeClr val="tx1"/>
                </a:solidFill>
                <a:latin typeface="Verdana" charset="0"/>
                <a:ea typeface="ＭＳ Ｐゴシック" charset="0"/>
              </a:defRPr>
            </a:lvl2pPr>
            <a:lvl3pPr marL="1143000" indent="-228600" eaLnBrk="0" hangingPunct="0">
              <a:defRPr sz="2000">
                <a:solidFill>
                  <a:schemeClr val="tx1"/>
                </a:solidFill>
                <a:latin typeface="Verdana" charset="0"/>
                <a:ea typeface="ＭＳ Ｐゴシック" charset="0"/>
              </a:defRPr>
            </a:lvl3pPr>
            <a:lvl4pPr marL="1600200" indent="-228600" eaLnBrk="0" hangingPunct="0">
              <a:defRPr sz="2000">
                <a:solidFill>
                  <a:schemeClr val="tx1"/>
                </a:solidFill>
                <a:latin typeface="Verdana" charset="0"/>
                <a:ea typeface="ＭＳ Ｐゴシック" charset="0"/>
              </a:defRPr>
            </a:lvl4pPr>
            <a:lvl5pPr marL="2057400" indent="-228600" eaLnBrk="0" hangingPunct="0">
              <a:defRPr sz="2000">
                <a:solidFill>
                  <a:schemeClr val="tx1"/>
                </a:solidFill>
                <a:latin typeface="Verdana" charset="0"/>
                <a:ea typeface="ＭＳ Ｐゴシック" charset="0"/>
              </a:defRPr>
            </a:lvl5pPr>
            <a:lvl6pPr marL="2514600" indent="-228600" eaLnBrk="0" fontAlgn="base" hangingPunct="0">
              <a:spcBef>
                <a:spcPct val="0"/>
              </a:spcBef>
              <a:spcAft>
                <a:spcPct val="0"/>
              </a:spcAft>
              <a:defRPr sz="2000">
                <a:solidFill>
                  <a:schemeClr val="tx1"/>
                </a:solidFill>
                <a:latin typeface="Verdana" charset="0"/>
                <a:ea typeface="ＭＳ Ｐゴシック" charset="0"/>
              </a:defRPr>
            </a:lvl6pPr>
            <a:lvl7pPr marL="2971800" indent="-228600" eaLnBrk="0" fontAlgn="base" hangingPunct="0">
              <a:spcBef>
                <a:spcPct val="0"/>
              </a:spcBef>
              <a:spcAft>
                <a:spcPct val="0"/>
              </a:spcAft>
              <a:defRPr sz="2000">
                <a:solidFill>
                  <a:schemeClr val="tx1"/>
                </a:solidFill>
                <a:latin typeface="Verdana" charset="0"/>
                <a:ea typeface="ＭＳ Ｐゴシック" charset="0"/>
              </a:defRPr>
            </a:lvl7pPr>
            <a:lvl8pPr marL="3429000" indent="-228600" eaLnBrk="0" fontAlgn="base" hangingPunct="0">
              <a:spcBef>
                <a:spcPct val="0"/>
              </a:spcBef>
              <a:spcAft>
                <a:spcPct val="0"/>
              </a:spcAft>
              <a:defRPr sz="2000">
                <a:solidFill>
                  <a:schemeClr val="tx1"/>
                </a:solidFill>
                <a:latin typeface="Verdana" charset="0"/>
                <a:ea typeface="ＭＳ Ｐゴシック" charset="0"/>
              </a:defRPr>
            </a:lvl8pPr>
            <a:lvl9pPr marL="3886200" indent="-228600" eaLnBrk="0" fontAlgn="base" hangingPunct="0">
              <a:spcBef>
                <a:spcPct val="0"/>
              </a:spcBef>
              <a:spcAft>
                <a:spcPct val="0"/>
              </a:spcAft>
              <a:defRPr sz="2000">
                <a:solidFill>
                  <a:schemeClr val="tx1"/>
                </a:solidFill>
                <a:latin typeface="Verdana" charset="0"/>
                <a:ea typeface="ＭＳ Ｐゴシック" charset="0"/>
              </a:defRPr>
            </a:lvl9pPr>
          </a:lstStyle>
          <a:p>
            <a:pPr eaLnBrk="1" hangingPunct="1"/>
            <a:r>
              <a:rPr lang="en-US" sz="969" b="1">
                <a:latin typeface="Arial" charset="0"/>
                <a:ea typeface="MS PGothic" charset="0"/>
                <a:cs typeface="MS PGothic" charset="0"/>
              </a:rPr>
              <a:t>Switch 0.01-0.1Hz</a:t>
            </a:r>
          </a:p>
        </p:txBody>
      </p:sp>
      <p:sp>
        <p:nvSpPr>
          <p:cNvPr id="18" name="Rectangle 17">
            <a:extLst>
              <a:ext uri="{FF2B5EF4-FFF2-40B4-BE49-F238E27FC236}">
                <a16:creationId xmlns:a16="http://schemas.microsoft.com/office/drawing/2014/main" id="{A3D14568-4301-F44F-8706-9BFF95B8E6B1}"/>
              </a:ext>
            </a:extLst>
          </p:cNvPr>
          <p:cNvSpPr/>
          <p:nvPr/>
        </p:nvSpPr>
        <p:spPr>
          <a:xfrm>
            <a:off x="6248400" y="106192"/>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itre 2"/>
          <p:cNvSpPr>
            <a:spLocks noGrp="1"/>
          </p:cNvSpPr>
          <p:nvPr>
            <p:ph type="title"/>
          </p:nvPr>
        </p:nvSpPr>
        <p:spPr>
          <a:xfrm>
            <a:off x="3197" y="308593"/>
            <a:ext cx="6844286" cy="616294"/>
          </a:xfrm>
        </p:spPr>
        <p:txBody>
          <a:bodyPr>
            <a:noAutofit/>
          </a:bodyPr>
          <a:lstStyle/>
          <a:p>
            <a:pPr algn="ctr"/>
            <a:r>
              <a:rPr lang="en-GB" sz="2800" b="1" dirty="0">
                <a:solidFill>
                  <a:schemeClr val="tx1"/>
                </a:solidFill>
              </a:rPr>
              <a:t>Anticorrelations inform cognitive function?</a:t>
            </a:r>
          </a:p>
        </p:txBody>
      </p:sp>
    </p:spTree>
    <p:extLst>
      <p:ext uri="{BB962C8B-B14F-4D97-AF65-F5344CB8AC3E}">
        <p14:creationId xmlns:p14="http://schemas.microsoft.com/office/powerpoint/2010/main" val="151053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6858" y="158120"/>
            <a:ext cx="7017339" cy="794156"/>
          </a:xfrm>
        </p:spPr>
        <p:txBody>
          <a:bodyPr>
            <a:noAutofit/>
          </a:bodyPr>
          <a:lstStyle/>
          <a:p>
            <a:pPr algn="ctr"/>
            <a:r>
              <a:rPr lang="en-GB" sz="3600" b="1" dirty="0">
                <a:solidFill>
                  <a:schemeClr val="tx1"/>
                </a:solidFill>
              </a:rPr>
              <a:t>The resting brain</a:t>
            </a:r>
          </a:p>
        </p:txBody>
      </p:sp>
      <p:cxnSp>
        <p:nvCxnSpPr>
          <p:cNvPr id="13" name="Straight Connector 12">
            <a:extLst>
              <a:ext uri="{FF2B5EF4-FFF2-40B4-BE49-F238E27FC236}">
                <a16:creationId xmlns:a16="http://schemas.microsoft.com/office/drawing/2014/main" id="{01838FF0-12EE-C54E-9261-CEE919DEA252}"/>
              </a:ext>
            </a:extLst>
          </p:cNvPr>
          <p:cNvCxnSpPr>
            <a:cxnSpLocks/>
          </p:cNvCxnSpPr>
          <p:nvPr/>
        </p:nvCxnSpPr>
        <p:spPr>
          <a:xfrm>
            <a:off x="323056" y="878890"/>
            <a:ext cx="6246420"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pic>
        <p:nvPicPr>
          <p:cNvPr id="16" name="Picture 15" descr="newyorkr.gif">
            <a:extLst>
              <a:ext uri="{FF2B5EF4-FFF2-40B4-BE49-F238E27FC236}">
                <a16:creationId xmlns:a16="http://schemas.microsoft.com/office/drawing/2014/main" id="{12165B85-890F-014E-9B1C-F8007E4F93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056" y="1087221"/>
            <a:ext cx="2664226" cy="3716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232E54E-9E5D-7B47-8BB4-60E904036EC6}"/>
              </a:ext>
            </a:extLst>
          </p:cNvPr>
          <p:cNvSpPr/>
          <p:nvPr/>
        </p:nvSpPr>
        <p:spPr>
          <a:xfrm>
            <a:off x="3258580" y="1305216"/>
            <a:ext cx="3404187" cy="1000274"/>
          </a:xfrm>
          <a:prstGeom prst="rect">
            <a:avLst/>
          </a:prstGeom>
        </p:spPr>
        <p:txBody>
          <a:bodyPr wrap="square">
            <a:spAutoFit/>
          </a:bodyPr>
          <a:lstStyle/>
          <a:p>
            <a:pPr algn="ctr">
              <a:spcAft>
                <a:spcPts val="300"/>
              </a:spcAft>
            </a:pPr>
            <a:r>
              <a:rPr lang="en-US" dirty="0">
                <a:latin typeface="Helvetica Light" panose="020B0403020202020204" pitchFamily="34" charset="0"/>
              </a:rPr>
              <a:t>Brain </a:t>
            </a:r>
            <a:r>
              <a:rPr lang="en-US" dirty="0">
                <a:latin typeface="Helvetica Light" panose="020B0403020202020204" pitchFamily="34" charset="0"/>
                <a:cs typeface="Apple Symbols" panose="02000000000000000000" pitchFamily="2" charset="-79"/>
              </a:rPr>
              <a:t>~2</a:t>
            </a:r>
            <a:r>
              <a:rPr lang="en-US" dirty="0">
                <a:latin typeface="Helvetica Light" panose="020B0403020202020204" pitchFamily="34" charset="0"/>
              </a:rPr>
              <a:t>% body’s weight</a:t>
            </a:r>
          </a:p>
          <a:p>
            <a:pPr algn="ctr">
              <a:spcAft>
                <a:spcPts val="300"/>
              </a:spcAft>
            </a:pPr>
            <a:r>
              <a:rPr lang="en-US" dirty="0">
                <a:latin typeface="Helvetica Light" panose="020B0403020202020204" pitchFamily="34" charset="0"/>
              </a:rPr>
              <a:t>Evoked changes &lt;5%</a:t>
            </a:r>
          </a:p>
          <a:p>
            <a:pPr algn="ctr">
              <a:spcAft>
                <a:spcPts val="300"/>
              </a:spcAft>
            </a:pPr>
            <a:r>
              <a:rPr lang="en-US" dirty="0">
                <a:latin typeface="Helvetica Light" panose="020B0403020202020204" pitchFamily="34" charset="0"/>
              </a:rPr>
              <a:t>80% for neuronal signaling </a:t>
            </a:r>
          </a:p>
        </p:txBody>
      </p:sp>
      <p:sp>
        <p:nvSpPr>
          <p:cNvPr id="9" name="Rectangle 8">
            <a:extLst>
              <a:ext uri="{FF2B5EF4-FFF2-40B4-BE49-F238E27FC236}">
                <a16:creationId xmlns:a16="http://schemas.microsoft.com/office/drawing/2014/main" id="{527D9CEE-B948-624B-9797-9CDAE1095167}"/>
              </a:ext>
            </a:extLst>
          </p:cNvPr>
          <p:cNvSpPr/>
          <p:nvPr/>
        </p:nvSpPr>
        <p:spPr>
          <a:xfrm>
            <a:off x="3167411" y="3160219"/>
            <a:ext cx="3586523" cy="2108269"/>
          </a:xfrm>
          <a:prstGeom prst="rect">
            <a:avLst/>
          </a:prstGeom>
        </p:spPr>
        <p:txBody>
          <a:bodyPr wrap="square">
            <a:spAutoFit/>
          </a:bodyPr>
          <a:lstStyle/>
          <a:p>
            <a:pPr algn="ctr"/>
            <a:r>
              <a:rPr lang="en-US" sz="1600" dirty="0">
                <a:latin typeface="Helvetica Light" panose="020B0403020202020204" pitchFamily="34" charset="0"/>
              </a:rPr>
              <a:t>"While conscious awareness is […] energetically inexpensive, it is dependent upon a very complex, dynamically organized state of the brain that is achieved at great expense”</a:t>
            </a:r>
          </a:p>
          <a:p>
            <a:pPr algn="ctr"/>
            <a:endParaRPr lang="en-US" sz="800" dirty="0">
              <a:latin typeface="Helvetica Light" panose="020B0403020202020204" pitchFamily="34" charset="0"/>
            </a:endParaRPr>
          </a:p>
          <a:p>
            <a:pPr algn="ctr"/>
            <a:r>
              <a:rPr lang="en-US" sz="1000" dirty="0">
                <a:latin typeface="Helvetica Light" panose="020B0403020202020204" pitchFamily="34" charset="0"/>
                <a:cs typeface="Arial"/>
              </a:rPr>
              <a:t>(</a:t>
            </a:r>
            <a:r>
              <a:rPr lang="en-US" sz="1000" dirty="0" err="1">
                <a:latin typeface="Helvetica Light" panose="020B0403020202020204" pitchFamily="34" charset="0"/>
                <a:cs typeface="Arial"/>
              </a:rPr>
              <a:t>Raichle</a:t>
            </a:r>
            <a:r>
              <a:rPr lang="en-US" sz="1000" dirty="0">
                <a:latin typeface="Helvetica Light" panose="020B0403020202020204" pitchFamily="34" charset="0"/>
                <a:cs typeface="Arial"/>
              </a:rPr>
              <a:t> M. </a:t>
            </a:r>
            <a:r>
              <a:rPr lang="en-US" sz="1000" i="1" dirty="0">
                <a:latin typeface="Helvetica Light" panose="020B0403020202020204" pitchFamily="34" charset="0"/>
                <a:cs typeface="Arial"/>
              </a:rPr>
              <a:t>Science</a:t>
            </a:r>
            <a:r>
              <a:rPr lang="en-US" sz="1000" dirty="0">
                <a:latin typeface="Helvetica Light" panose="020B0403020202020204" pitchFamily="34" charset="0"/>
                <a:cs typeface="Arial"/>
              </a:rPr>
              <a:t> 2006)</a:t>
            </a:r>
          </a:p>
          <a:p>
            <a:pPr algn="ctr"/>
            <a:endParaRPr lang="en-US" sz="1600" dirty="0">
              <a:latin typeface="Helvetica Light" panose="020B0403020202020204" pitchFamily="34" charset="0"/>
            </a:endParaRPr>
          </a:p>
        </p:txBody>
      </p:sp>
      <p:sp>
        <p:nvSpPr>
          <p:cNvPr id="12" name="Right Arrow 11">
            <a:extLst>
              <a:ext uri="{FF2B5EF4-FFF2-40B4-BE49-F238E27FC236}">
                <a16:creationId xmlns:a16="http://schemas.microsoft.com/office/drawing/2014/main" id="{96058509-3D27-2F4B-A9C4-A6A0542AAE8C}"/>
              </a:ext>
            </a:extLst>
          </p:cNvPr>
          <p:cNvSpPr/>
          <p:nvPr/>
        </p:nvSpPr>
        <p:spPr>
          <a:xfrm rot="5400000">
            <a:off x="4718860" y="2473477"/>
            <a:ext cx="578878" cy="484314"/>
          </a:xfrm>
          <a:prstGeom prst="rightArrow">
            <a:avLst>
              <a:gd name="adj1" fmla="val 50001"/>
              <a:gd name="adj2" fmla="val 50000"/>
            </a:avLst>
          </a:prstGeom>
          <a:solidFill>
            <a:srgbClr val="00707F"/>
          </a:solidFill>
          <a:ln>
            <a:solidFill>
              <a:srgbClr val="5FA4B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highlight>
                <a:srgbClr val="800000"/>
              </a:highlight>
            </a:endParaRPr>
          </a:p>
        </p:txBody>
      </p:sp>
      <p:sp>
        <p:nvSpPr>
          <p:cNvPr id="11" name="Rectangle 10">
            <a:extLst>
              <a:ext uri="{FF2B5EF4-FFF2-40B4-BE49-F238E27FC236}">
                <a16:creationId xmlns:a16="http://schemas.microsoft.com/office/drawing/2014/main" id="{3C6AC88D-EC3B-E949-81D2-E398FDA70B7F}"/>
              </a:ext>
            </a:extLst>
          </p:cNvPr>
          <p:cNvSpPr/>
          <p:nvPr/>
        </p:nvSpPr>
        <p:spPr>
          <a:xfrm>
            <a:off x="6248400" y="106192"/>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Tree>
    <p:extLst>
      <p:ext uri="{BB962C8B-B14F-4D97-AF65-F5344CB8AC3E}">
        <p14:creationId xmlns:p14="http://schemas.microsoft.com/office/powerpoint/2010/main" val="82962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1838FF0-12EE-C54E-9261-CEE919DEA252}"/>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5" name="Rectangle 21">
            <a:extLst>
              <a:ext uri="{FF2B5EF4-FFF2-40B4-BE49-F238E27FC236}">
                <a16:creationId xmlns:a16="http://schemas.microsoft.com/office/drawing/2014/main" id="{ACD2DEBF-BD22-E34E-9BBA-7DB00582EC97}"/>
              </a:ext>
            </a:extLst>
          </p:cNvPr>
          <p:cNvSpPr>
            <a:spLocks noChangeArrowheads="1"/>
          </p:cNvSpPr>
          <p:nvPr/>
        </p:nvSpPr>
        <p:spPr bwMode="auto">
          <a:xfrm>
            <a:off x="38763" y="4760587"/>
            <a:ext cx="6858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800" dirty="0">
                <a:latin typeface="Helvetica" charset="0"/>
                <a:ea typeface="Helvetica" charset="0"/>
                <a:cs typeface="Helvetica" charset="0"/>
              </a:rPr>
              <a:t>Demertzi, </a:t>
            </a:r>
            <a:r>
              <a:rPr lang="en-US" altLang="en-US" sz="800" dirty="0" err="1">
                <a:latin typeface="Helvetica" charset="0"/>
                <a:ea typeface="Helvetica" charset="0"/>
                <a:cs typeface="Helvetica" charset="0"/>
              </a:rPr>
              <a:t>Soddu</a:t>
            </a:r>
            <a:r>
              <a:rPr lang="en-US" altLang="en-US" sz="800" dirty="0">
                <a:latin typeface="Helvetica" charset="0"/>
                <a:ea typeface="Helvetica" charset="0"/>
                <a:cs typeface="Helvetica" charset="0"/>
              </a:rPr>
              <a:t>, </a:t>
            </a:r>
            <a:r>
              <a:rPr lang="en-US" altLang="en-US" sz="800" dirty="0" err="1">
                <a:latin typeface="Helvetica" charset="0"/>
                <a:ea typeface="Helvetica" charset="0"/>
                <a:cs typeface="Helvetica" charset="0"/>
              </a:rPr>
              <a:t>Faymonville</a:t>
            </a:r>
            <a:r>
              <a:rPr lang="en-US" altLang="en-US" sz="800" dirty="0">
                <a:latin typeface="Helvetica" charset="0"/>
                <a:ea typeface="Helvetica" charset="0"/>
                <a:cs typeface="Helvetica" charset="0"/>
              </a:rPr>
              <a:t> et al, </a:t>
            </a:r>
            <a:r>
              <a:rPr lang="en-US" altLang="en-US" sz="800" i="1" dirty="0" err="1">
                <a:latin typeface="Helvetica" charset="0"/>
                <a:ea typeface="Helvetica" charset="0"/>
                <a:cs typeface="Helvetica" charset="0"/>
              </a:rPr>
              <a:t>Prog</a:t>
            </a:r>
            <a:r>
              <a:rPr lang="en-US" altLang="en-US" sz="800" i="1" dirty="0">
                <a:latin typeface="Helvetica" charset="0"/>
                <a:ea typeface="Helvetica" charset="0"/>
                <a:cs typeface="Helvetica" charset="0"/>
              </a:rPr>
              <a:t> Brain Res </a:t>
            </a:r>
            <a:r>
              <a:rPr lang="en-US" altLang="en-US" sz="800" dirty="0">
                <a:latin typeface="Helvetica" charset="0"/>
                <a:ea typeface="Helvetica" charset="0"/>
                <a:cs typeface="Helvetica" charset="0"/>
              </a:rPr>
              <a:t>2011</a:t>
            </a:r>
          </a:p>
          <a:p>
            <a:r>
              <a:rPr lang="en-US" altLang="en-US" sz="800" dirty="0">
                <a:latin typeface="Helvetica" charset="0"/>
                <a:ea typeface="Helvetica" charset="0"/>
                <a:cs typeface="Helvetica" charset="0"/>
              </a:rPr>
              <a:t>Demertzi, </a:t>
            </a:r>
            <a:r>
              <a:rPr lang="en-US" altLang="en-US" sz="800" dirty="0" err="1">
                <a:latin typeface="Helvetica" charset="0"/>
                <a:ea typeface="Helvetica" charset="0"/>
                <a:cs typeface="Helvetica" charset="0"/>
              </a:rPr>
              <a:t>Vanhaudenhuyse</a:t>
            </a:r>
            <a:r>
              <a:rPr lang="en-US" altLang="en-US" sz="800" dirty="0">
                <a:latin typeface="Helvetica" charset="0"/>
                <a:ea typeface="Helvetica" charset="0"/>
                <a:cs typeface="Helvetica" charset="0"/>
              </a:rPr>
              <a:t>, </a:t>
            </a:r>
            <a:r>
              <a:rPr lang="en-US" altLang="en-US" sz="800" dirty="0" err="1">
                <a:latin typeface="Helvetica" charset="0"/>
                <a:ea typeface="Helvetica" charset="0"/>
                <a:cs typeface="Helvetica" charset="0"/>
              </a:rPr>
              <a:t>Noirhomme</a:t>
            </a:r>
            <a:r>
              <a:rPr lang="en-US" altLang="en-US" sz="800" dirty="0">
                <a:latin typeface="Helvetica" charset="0"/>
                <a:ea typeface="Helvetica" charset="0"/>
                <a:cs typeface="Helvetica" charset="0"/>
              </a:rPr>
              <a:t>, </a:t>
            </a:r>
            <a:r>
              <a:rPr lang="en-US" altLang="en-US" sz="800" dirty="0" err="1">
                <a:latin typeface="Helvetica" charset="0"/>
                <a:ea typeface="Helvetica" charset="0"/>
                <a:cs typeface="Helvetica" charset="0"/>
              </a:rPr>
              <a:t>Faymonville</a:t>
            </a:r>
            <a:r>
              <a:rPr lang="en-US" altLang="en-US" sz="800" dirty="0">
                <a:latin typeface="Helvetica" charset="0"/>
                <a:ea typeface="Helvetica" charset="0"/>
                <a:cs typeface="Helvetica" charset="0"/>
              </a:rPr>
              <a:t>, </a:t>
            </a:r>
            <a:r>
              <a:rPr lang="en-US" altLang="en-US" sz="800" dirty="0" err="1">
                <a:latin typeface="Helvetica" charset="0"/>
                <a:ea typeface="Helvetica" charset="0"/>
                <a:cs typeface="Helvetica" charset="0"/>
              </a:rPr>
              <a:t>Laureys</a:t>
            </a:r>
            <a:r>
              <a:rPr lang="en-US" altLang="en-US" sz="800" dirty="0">
                <a:latin typeface="Helvetica" charset="0"/>
                <a:ea typeface="Helvetica" charset="0"/>
                <a:cs typeface="Helvetica" charset="0"/>
              </a:rPr>
              <a:t>, </a:t>
            </a:r>
            <a:r>
              <a:rPr lang="en-US" altLang="en-US" sz="800" i="1" dirty="0">
                <a:latin typeface="Helvetica" charset="0"/>
                <a:ea typeface="Helvetica" charset="0"/>
                <a:cs typeface="Helvetica" charset="0"/>
              </a:rPr>
              <a:t>J </a:t>
            </a:r>
            <a:r>
              <a:rPr lang="en-US" altLang="en-US" sz="800" i="1" dirty="0" err="1">
                <a:latin typeface="Helvetica" charset="0"/>
                <a:ea typeface="Helvetica" charset="0"/>
                <a:cs typeface="Helvetica" charset="0"/>
              </a:rPr>
              <a:t>Physiol</a:t>
            </a:r>
            <a:r>
              <a:rPr lang="en-US" altLang="en-US" sz="800" i="1" dirty="0">
                <a:latin typeface="Helvetica" charset="0"/>
                <a:ea typeface="Helvetica" charset="0"/>
                <a:cs typeface="Helvetica" charset="0"/>
              </a:rPr>
              <a:t> Paris </a:t>
            </a:r>
            <a:r>
              <a:rPr lang="en-US" altLang="en-US" sz="800" dirty="0">
                <a:latin typeface="Helvetica" charset="0"/>
                <a:ea typeface="Helvetica" charset="0"/>
                <a:cs typeface="Helvetica" charset="0"/>
              </a:rPr>
              <a:t>2015</a:t>
            </a:r>
          </a:p>
        </p:txBody>
      </p:sp>
      <p:grpSp>
        <p:nvGrpSpPr>
          <p:cNvPr id="7" name="Group 33">
            <a:extLst>
              <a:ext uri="{FF2B5EF4-FFF2-40B4-BE49-F238E27FC236}">
                <a16:creationId xmlns:a16="http://schemas.microsoft.com/office/drawing/2014/main" id="{7846B959-D4EA-E442-A234-AB50329AEDA1}"/>
              </a:ext>
            </a:extLst>
          </p:cNvPr>
          <p:cNvGrpSpPr>
            <a:grpSpLocks/>
          </p:cNvGrpSpPr>
          <p:nvPr/>
        </p:nvGrpSpPr>
        <p:grpSpPr bwMode="auto">
          <a:xfrm>
            <a:off x="501161" y="1764211"/>
            <a:ext cx="2568707" cy="2303924"/>
            <a:chOff x="449263" y="1800545"/>
            <a:chExt cx="2484409" cy="2045968"/>
          </a:xfrm>
        </p:grpSpPr>
        <p:grpSp>
          <p:nvGrpSpPr>
            <p:cNvPr id="9" name="Group 38">
              <a:extLst>
                <a:ext uri="{FF2B5EF4-FFF2-40B4-BE49-F238E27FC236}">
                  <a16:creationId xmlns:a16="http://schemas.microsoft.com/office/drawing/2014/main" id="{B76B3AFC-C62A-F346-9ABD-48881C841C5A}"/>
                </a:ext>
              </a:extLst>
            </p:cNvPr>
            <p:cNvGrpSpPr>
              <a:grpSpLocks/>
            </p:cNvGrpSpPr>
            <p:nvPr/>
          </p:nvGrpSpPr>
          <p:grpSpPr bwMode="auto">
            <a:xfrm>
              <a:off x="2310688" y="1800545"/>
              <a:ext cx="622984" cy="2045005"/>
              <a:chOff x="5375872" y="4076700"/>
              <a:chExt cx="623006" cy="2045138"/>
            </a:xfrm>
          </p:grpSpPr>
          <p:grpSp>
            <p:nvGrpSpPr>
              <p:cNvPr id="14" name="Group 34">
                <a:extLst>
                  <a:ext uri="{FF2B5EF4-FFF2-40B4-BE49-F238E27FC236}">
                    <a16:creationId xmlns:a16="http://schemas.microsoft.com/office/drawing/2014/main" id="{60094D4B-44E3-E34B-B53C-2D4962338CAB}"/>
                  </a:ext>
                </a:extLst>
              </p:cNvPr>
              <p:cNvGrpSpPr>
                <a:grpSpLocks/>
              </p:cNvGrpSpPr>
              <p:nvPr/>
            </p:nvGrpSpPr>
            <p:grpSpPr bwMode="auto">
              <a:xfrm>
                <a:off x="5375872" y="4186364"/>
                <a:ext cx="623006" cy="1935474"/>
                <a:chOff x="4775797" y="3614864"/>
                <a:chExt cx="623006" cy="1935474"/>
              </a:xfrm>
            </p:grpSpPr>
            <p:pic>
              <p:nvPicPr>
                <p:cNvPr id="16" name="Picture 32" descr="Figure_3_4B.tif">
                  <a:extLst>
                    <a:ext uri="{FF2B5EF4-FFF2-40B4-BE49-F238E27FC236}">
                      <a16:creationId xmlns:a16="http://schemas.microsoft.com/office/drawing/2014/main" id="{237364B0-36B7-DB42-B1B3-51A3C060B04A}"/>
                    </a:ext>
                  </a:extLst>
                </p:cNvPr>
                <p:cNvPicPr>
                  <a:picLocks noChangeAspect="1"/>
                </p:cNvPicPr>
                <p:nvPr/>
              </p:nvPicPr>
              <p:blipFill>
                <a:blip r:embed="rId3">
                  <a:extLst>
                    <a:ext uri="{28A0092B-C50C-407E-A947-70E740481C1C}">
                      <a14:useLocalDpi xmlns:a14="http://schemas.microsoft.com/office/drawing/2010/main" val="0"/>
                    </a:ext>
                  </a:extLst>
                </a:blip>
                <a:srcRect t="13887" r="86505" b="47083"/>
                <a:stretch>
                  <a:fillRect/>
                </a:stretch>
              </p:blipFill>
              <p:spPr bwMode="auto">
                <a:xfrm>
                  <a:off x="4806669" y="3614864"/>
                  <a:ext cx="56432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3" descr="Figure_3_4B.tif">
                  <a:extLst>
                    <a:ext uri="{FF2B5EF4-FFF2-40B4-BE49-F238E27FC236}">
                      <a16:creationId xmlns:a16="http://schemas.microsoft.com/office/drawing/2014/main" id="{5DBB5202-AFF5-8C4A-B9BA-D6B13886146D}"/>
                    </a:ext>
                  </a:extLst>
                </p:cNvPr>
                <p:cNvPicPr>
                  <a:picLocks noChangeAspect="1"/>
                </p:cNvPicPr>
                <p:nvPr/>
              </p:nvPicPr>
              <p:blipFill>
                <a:blip r:embed="rId3">
                  <a:extLst>
                    <a:ext uri="{28A0092B-C50C-407E-A947-70E740481C1C}">
                      <a14:useLocalDpi xmlns:a14="http://schemas.microsoft.com/office/drawing/2010/main" val="0"/>
                    </a:ext>
                  </a:extLst>
                </a:blip>
                <a:srcRect l="46931" t="13887" r="38170" b="47083"/>
                <a:stretch>
                  <a:fillRect/>
                </a:stretch>
              </p:blipFill>
              <p:spPr bwMode="auto">
                <a:xfrm>
                  <a:off x="4775797" y="3721537"/>
                  <a:ext cx="623006"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37">
                <a:extLst>
                  <a:ext uri="{FF2B5EF4-FFF2-40B4-BE49-F238E27FC236}">
                    <a16:creationId xmlns:a16="http://schemas.microsoft.com/office/drawing/2014/main" id="{76488407-EDAF-A94D-82A9-DBBB10F641CC}"/>
                  </a:ext>
                </a:extLst>
              </p:cNvPr>
              <p:cNvSpPr>
                <a:spLocks noChangeArrowheads="1"/>
              </p:cNvSpPr>
              <p:nvPr/>
            </p:nvSpPr>
            <p:spPr bwMode="auto">
              <a:xfrm>
                <a:off x="5410200" y="4076700"/>
                <a:ext cx="314325" cy="3333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pPr>
                <a:endParaRPr lang="en-US" altLang="en-US" sz="1790">
                  <a:solidFill>
                    <a:srgbClr val="FFFFFF"/>
                  </a:solidFill>
                </a:endParaRPr>
              </a:p>
            </p:txBody>
          </p:sp>
        </p:grpSp>
        <p:grpSp>
          <p:nvGrpSpPr>
            <p:cNvPr id="10" name="Group 42">
              <a:extLst>
                <a:ext uri="{FF2B5EF4-FFF2-40B4-BE49-F238E27FC236}">
                  <a16:creationId xmlns:a16="http://schemas.microsoft.com/office/drawing/2014/main" id="{75DB866A-4C20-8243-8681-EA0BE6F30C64}"/>
                </a:ext>
              </a:extLst>
            </p:cNvPr>
            <p:cNvGrpSpPr>
              <a:grpSpLocks/>
            </p:cNvGrpSpPr>
            <p:nvPr/>
          </p:nvGrpSpPr>
          <p:grpSpPr bwMode="auto">
            <a:xfrm>
              <a:off x="449263" y="1849438"/>
              <a:ext cx="1863725" cy="1997075"/>
              <a:chOff x="5359119" y="1895475"/>
              <a:chExt cx="1864646" cy="1995614"/>
            </a:xfrm>
          </p:grpSpPr>
          <p:pic>
            <p:nvPicPr>
              <p:cNvPr id="11" name="Picture 11" descr="Figure_3_4B.tif">
                <a:extLst>
                  <a:ext uri="{FF2B5EF4-FFF2-40B4-BE49-F238E27FC236}">
                    <a16:creationId xmlns:a16="http://schemas.microsoft.com/office/drawing/2014/main" id="{715C8523-8F56-5949-BAE8-B16E749EA9E2}"/>
                  </a:ext>
                </a:extLst>
              </p:cNvPr>
              <p:cNvPicPr>
                <a:picLocks noChangeAspect="1"/>
              </p:cNvPicPr>
              <p:nvPr/>
            </p:nvPicPr>
            <p:blipFill>
              <a:blip r:embed="rId3">
                <a:extLst>
                  <a:ext uri="{28A0092B-C50C-407E-A947-70E740481C1C}">
                    <a14:useLocalDpi xmlns:a14="http://schemas.microsoft.com/office/drawing/2010/main" val="0"/>
                  </a:ext>
                </a:extLst>
              </a:blip>
              <a:srcRect t="13887" r="55411" b="47083"/>
              <a:stretch>
                <a:fillRect/>
              </a:stretch>
            </p:blipFill>
            <p:spPr bwMode="auto">
              <a:xfrm>
                <a:off x="5359119" y="2062289"/>
                <a:ext cx="186464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1">
                <a:extLst>
                  <a:ext uri="{FF2B5EF4-FFF2-40B4-BE49-F238E27FC236}">
                    <a16:creationId xmlns:a16="http://schemas.microsoft.com/office/drawing/2014/main" id="{C11795CF-C63B-BD4D-9A46-EF899B30A33E}"/>
                  </a:ext>
                </a:extLst>
              </p:cNvPr>
              <p:cNvSpPr>
                <a:spLocks noChangeArrowheads="1"/>
              </p:cNvSpPr>
              <p:nvPr/>
            </p:nvSpPr>
            <p:spPr bwMode="auto">
              <a:xfrm>
                <a:off x="5372100" y="1895475"/>
                <a:ext cx="314325" cy="3333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pPr>
                <a:endParaRPr lang="en-US" altLang="en-US" sz="1790">
                  <a:solidFill>
                    <a:srgbClr val="FFFFFF"/>
                  </a:solidFill>
                </a:endParaRPr>
              </a:p>
            </p:txBody>
          </p:sp>
        </p:grpSp>
      </p:grpSp>
      <p:grpSp>
        <p:nvGrpSpPr>
          <p:cNvPr id="18" name="Group 54">
            <a:extLst>
              <a:ext uri="{FF2B5EF4-FFF2-40B4-BE49-F238E27FC236}">
                <a16:creationId xmlns:a16="http://schemas.microsoft.com/office/drawing/2014/main" id="{56818AE6-AAF0-2444-BBD6-B707A42D57D7}"/>
              </a:ext>
            </a:extLst>
          </p:cNvPr>
          <p:cNvGrpSpPr>
            <a:grpSpLocks/>
          </p:cNvGrpSpPr>
          <p:nvPr/>
        </p:nvGrpSpPr>
        <p:grpSpPr bwMode="auto">
          <a:xfrm>
            <a:off x="386635" y="1216526"/>
            <a:ext cx="2486620" cy="758821"/>
            <a:chOff x="362158" y="5533354"/>
            <a:chExt cx="3220473" cy="1187833"/>
          </a:xfrm>
        </p:grpSpPr>
        <p:sp>
          <p:nvSpPr>
            <p:cNvPr id="19" name="Rectangle 43">
              <a:extLst>
                <a:ext uri="{FF2B5EF4-FFF2-40B4-BE49-F238E27FC236}">
                  <a16:creationId xmlns:a16="http://schemas.microsoft.com/office/drawing/2014/main" id="{735268B9-EA55-BE49-8DDD-8233658B3A75}"/>
                </a:ext>
              </a:extLst>
            </p:cNvPr>
            <p:cNvSpPr>
              <a:spLocks noChangeArrowheads="1"/>
            </p:cNvSpPr>
            <p:nvPr/>
          </p:nvSpPr>
          <p:spPr bwMode="auto">
            <a:xfrm>
              <a:off x="362159" y="5756818"/>
              <a:ext cx="111674" cy="133381"/>
            </a:xfrm>
            <a:prstGeom prst="rect">
              <a:avLst/>
            </a:prstGeom>
            <a:solidFill>
              <a:schemeClr val="bg1"/>
            </a:solidFill>
            <a:ln w="19050">
              <a:solidFill>
                <a:schemeClr val="tx1"/>
              </a:solidFill>
              <a:round/>
              <a:headEnd/>
              <a:tailEnd/>
            </a:ln>
          </p:spPr>
          <p:txBody>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nSpc>
                  <a:spcPct val="150000"/>
                </a:lnSpc>
                <a:spcBef>
                  <a:spcPct val="0"/>
                </a:spcBef>
                <a:spcAft>
                  <a:spcPts val="300"/>
                </a:spcAft>
              </a:pPr>
              <a:endParaRPr lang="en-US" altLang="en-US" sz="1200">
                <a:solidFill>
                  <a:srgbClr val="FFFFFF"/>
                </a:solidFill>
                <a:latin typeface="Helvetica" charset="0"/>
                <a:ea typeface="Helvetica" charset="0"/>
                <a:cs typeface="Helvetica" charset="0"/>
              </a:endParaRPr>
            </a:p>
          </p:txBody>
        </p:sp>
        <p:sp>
          <p:nvSpPr>
            <p:cNvPr id="20" name="Rectangle 19">
              <a:extLst>
                <a:ext uri="{FF2B5EF4-FFF2-40B4-BE49-F238E27FC236}">
                  <a16:creationId xmlns:a16="http://schemas.microsoft.com/office/drawing/2014/main" id="{B2F0C241-4458-3C43-9020-C63BB1D398B0}"/>
                </a:ext>
              </a:extLst>
            </p:cNvPr>
            <p:cNvSpPr/>
            <p:nvPr/>
          </p:nvSpPr>
          <p:spPr bwMode="auto">
            <a:xfrm>
              <a:off x="362158" y="6075961"/>
              <a:ext cx="111681" cy="133398"/>
            </a:xfrm>
            <a:prstGeom prst="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a:lstStyle/>
            <a:p>
              <a:pPr defTabSz="292190">
                <a:lnSpc>
                  <a:spcPct val="150000"/>
                </a:lnSpc>
                <a:spcAft>
                  <a:spcPts val="300"/>
                </a:spcAft>
                <a:buClr>
                  <a:srgbClr val="000000"/>
                </a:buClr>
                <a:buSzPct val="100000"/>
                <a:defRPr/>
              </a:pPr>
              <a:endParaRPr lang="en-US" sz="1200">
                <a:solidFill>
                  <a:srgbClr val="FFFFFF"/>
                </a:solidFill>
                <a:latin typeface="Helvetica" charset="0"/>
                <a:ea typeface="Helvetica" charset="0"/>
                <a:cs typeface="Helvetica" charset="0"/>
              </a:endParaRPr>
            </a:p>
          </p:txBody>
        </p:sp>
        <p:sp>
          <p:nvSpPr>
            <p:cNvPr id="21" name="Rectangle 45">
              <a:extLst>
                <a:ext uri="{FF2B5EF4-FFF2-40B4-BE49-F238E27FC236}">
                  <a16:creationId xmlns:a16="http://schemas.microsoft.com/office/drawing/2014/main" id="{2A88F31D-D1DB-E748-B27D-4F74817022F4}"/>
                </a:ext>
              </a:extLst>
            </p:cNvPr>
            <p:cNvSpPr>
              <a:spLocks noChangeArrowheads="1"/>
            </p:cNvSpPr>
            <p:nvPr/>
          </p:nvSpPr>
          <p:spPr bwMode="auto">
            <a:xfrm>
              <a:off x="362158" y="6413258"/>
              <a:ext cx="111674" cy="133380"/>
            </a:xfrm>
            <a:prstGeom prst="rect">
              <a:avLst/>
            </a:prstGeom>
            <a:solidFill>
              <a:schemeClr val="tx1"/>
            </a:solidFill>
            <a:ln w="19050">
              <a:solidFill>
                <a:schemeClr val="tx1"/>
              </a:solidFill>
              <a:round/>
              <a:headEnd/>
              <a:tailEnd/>
            </a:ln>
          </p:spPr>
          <p:txBody>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nSpc>
                  <a:spcPct val="150000"/>
                </a:lnSpc>
                <a:spcBef>
                  <a:spcPct val="0"/>
                </a:spcBef>
                <a:spcAft>
                  <a:spcPts val="300"/>
                </a:spcAft>
              </a:pPr>
              <a:endParaRPr lang="en-US" altLang="en-US" sz="1200">
                <a:solidFill>
                  <a:srgbClr val="FFFFFF"/>
                </a:solidFill>
                <a:latin typeface="Helvetica" charset="0"/>
                <a:ea typeface="Helvetica" charset="0"/>
                <a:cs typeface="Helvetica" charset="0"/>
              </a:endParaRPr>
            </a:p>
          </p:txBody>
        </p:sp>
        <p:sp>
          <p:nvSpPr>
            <p:cNvPr id="22" name="TextBox 46">
              <a:extLst>
                <a:ext uri="{FF2B5EF4-FFF2-40B4-BE49-F238E27FC236}">
                  <a16:creationId xmlns:a16="http://schemas.microsoft.com/office/drawing/2014/main" id="{2C5E4D79-EA8B-7045-9A67-473543B9F962}"/>
                </a:ext>
              </a:extLst>
            </p:cNvPr>
            <p:cNvSpPr txBox="1">
              <a:spLocks noChangeArrowheads="1"/>
            </p:cNvSpPr>
            <p:nvPr/>
          </p:nvSpPr>
          <p:spPr bwMode="auto">
            <a:xfrm>
              <a:off x="460111" y="5533354"/>
              <a:ext cx="2026672" cy="53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nSpc>
                  <a:spcPct val="150000"/>
                </a:lnSpc>
                <a:spcBef>
                  <a:spcPct val="0"/>
                </a:spcBef>
                <a:spcAft>
                  <a:spcPts val="300"/>
                </a:spcAft>
                <a:buClrTx/>
                <a:buSzTx/>
              </a:pPr>
              <a:r>
                <a:rPr lang="en-US" altLang="en-US" sz="1200" dirty="0">
                  <a:solidFill>
                    <a:srgbClr val="000000"/>
                  </a:solidFill>
                  <a:latin typeface="Helvetica" charset="0"/>
                  <a:ea typeface="Helvetica" charset="0"/>
                  <a:cs typeface="Helvetica" charset="0"/>
                </a:rPr>
                <a:t>Normal wakefulness</a:t>
              </a:r>
            </a:p>
          </p:txBody>
        </p:sp>
        <p:sp>
          <p:nvSpPr>
            <p:cNvPr id="23" name="TextBox 47">
              <a:extLst>
                <a:ext uri="{FF2B5EF4-FFF2-40B4-BE49-F238E27FC236}">
                  <a16:creationId xmlns:a16="http://schemas.microsoft.com/office/drawing/2014/main" id="{1E8BC347-1DC2-5E45-AE76-52662F056503}"/>
                </a:ext>
              </a:extLst>
            </p:cNvPr>
            <p:cNvSpPr txBox="1">
              <a:spLocks noChangeArrowheads="1"/>
            </p:cNvSpPr>
            <p:nvPr/>
          </p:nvSpPr>
          <p:spPr bwMode="auto">
            <a:xfrm>
              <a:off x="453559" y="5865520"/>
              <a:ext cx="3129072" cy="53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nSpc>
                  <a:spcPct val="150000"/>
                </a:lnSpc>
                <a:spcBef>
                  <a:spcPct val="0"/>
                </a:spcBef>
                <a:spcAft>
                  <a:spcPts val="300"/>
                </a:spcAft>
                <a:buClrTx/>
                <a:buSzTx/>
              </a:pPr>
              <a:r>
                <a:rPr lang="en-US" altLang="en-US" sz="1200">
                  <a:solidFill>
                    <a:srgbClr val="000000"/>
                  </a:solidFill>
                  <a:latin typeface="Helvetica" charset="0"/>
                  <a:ea typeface="Helvetica" charset="0"/>
                  <a:cs typeface="Helvetica" charset="0"/>
                </a:rPr>
                <a:t>Autobiographical mental imagery</a:t>
              </a:r>
            </a:p>
          </p:txBody>
        </p:sp>
        <p:sp>
          <p:nvSpPr>
            <p:cNvPr id="24" name="TextBox 48">
              <a:extLst>
                <a:ext uri="{FF2B5EF4-FFF2-40B4-BE49-F238E27FC236}">
                  <a16:creationId xmlns:a16="http://schemas.microsoft.com/office/drawing/2014/main" id="{C779F2D6-4EF9-B648-B84F-372004404E41}"/>
                </a:ext>
              </a:extLst>
            </p:cNvPr>
            <p:cNvSpPr txBox="1">
              <a:spLocks noChangeArrowheads="1"/>
            </p:cNvSpPr>
            <p:nvPr/>
          </p:nvSpPr>
          <p:spPr bwMode="auto">
            <a:xfrm>
              <a:off x="442040" y="6185102"/>
              <a:ext cx="1111119" cy="53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nSpc>
                  <a:spcPct val="150000"/>
                </a:lnSpc>
                <a:spcBef>
                  <a:spcPct val="0"/>
                </a:spcBef>
                <a:spcAft>
                  <a:spcPts val="300"/>
                </a:spcAft>
                <a:buClrTx/>
                <a:buSzTx/>
              </a:pPr>
              <a:r>
                <a:rPr lang="en-US" altLang="en-US" sz="1200">
                  <a:solidFill>
                    <a:srgbClr val="000000"/>
                  </a:solidFill>
                  <a:latin typeface="Helvetica" charset="0"/>
                  <a:ea typeface="Helvetica" charset="0"/>
                  <a:cs typeface="Helvetica" charset="0"/>
                </a:rPr>
                <a:t>Hypnosis </a:t>
              </a:r>
            </a:p>
          </p:txBody>
        </p:sp>
      </p:grpSp>
      <p:sp>
        <p:nvSpPr>
          <p:cNvPr id="26" name="TextBox 43">
            <a:extLst>
              <a:ext uri="{FF2B5EF4-FFF2-40B4-BE49-F238E27FC236}">
                <a16:creationId xmlns:a16="http://schemas.microsoft.com/office/drawing/2014/main" id="{FF38C978-89BE-DB4A-AA36-0271A4C0ACC4}"/>
              </a:ext>
            </a:extLst>
          </p:cNvPr>
          <p:cNvSpPr txBox="1">
            <a:spLocks noChangeArrowheads="1"/>
          </p:cNvSpPr>
          <p:nvPr/>
        </p:nvSpPr>
        <p:spPr bwMode="auto">
          <a:xfrm>
            <a:off x="2937984" y="3729293"/>
            <a:ext cx="426720" cy="19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639" b="1" i="1">
                <a:solidFill>
                  <a:srgbClr val="000000"/>
                </a:solidFill>
                <a:latin typeface="Arial" charset="0"/>
              </a:rPr>
              <a:t>*p&lt;.05</a:t>
            </a:r>
          </a:p>
        </p:txBody>
      </p:sp>
      <p:pic>
        <p:nvPicPr>
          <p:cNvPr id="6" name="Picture 22" descr="Hypnosis_presentation copy.tif">
            <a:extLst>
              <a:ext uri="{FF2B5EF4-FFF2-40B4-BE49-F238E27FC236}">
                <a16:creationId xmlns:a16="http://schemas.microsoft.com/office/drawing/2014/main" id="{E183C446-0816-BC49-8F27-D61CCF1BE9D0}"/>
              </a:ext>
            </a:extLst>
          </p:cNvPr>
          <p:cNvPicPr>
            <a:picLocks noChangeAspect="1"/>
          </p:cNvPicPr>
          <p:nvPr/>
        </p:nvPicPr>
        <p:blipFill>
          <a:blip r:embed="rId4">
            <a:extLst>
              <a:ext uri="{28A0092B-C50C-407E-A947-70E740481C1C}">
                <a14:useLocalDpi xmlns:a14="http://schemas.microsoft.com/office/drawing/2010/main" val="0"/>
              </a:ext>
            </a:extLst>
          </a:blip>
          <a:srcRect l="54427" t="13132"/>
          <a:stretch>
            <a:fillRect/>
          </a:stretch>
        </p:blipFill>
        <p:spPr bwMode="auto">
          <a:xfrm>
            <a:off x="3463493" y="1388881"/>
            <a:ext cx="2563170" cy="299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38">
            <a:extLst>
              <a:ext uri="{FF2B5EF4-FFF2-40B4-BE49-F238E27FC236}">
                <a16:creationId xmlns:a16="http://schemas.microsoft.com/office/drawing/2014/main" id="{D94D7CA3-BBA7-EA45-8CEC-75B21DB77F66}"/>
              </a:ext>
            </a:extLst>
          </p:cNvPr>
          <p:cNvSpPr txBox="1">
            <a:spLocks noChangeArrowheads="1"/>
          </p:cNvSpPr>
          <p:nvPr/>
        </p:nvSpPr>
        <p:spPr bwMode="auto">
          <a:xfrm>
            <a:off x="3479730" y="4211350"/>
            <a:ext cx="25469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gn="r" eaLnBrk="1" hangingPunct="1">
              <a:spcBef>
                <a:spcPct val="0"/>
              </a:spcBef>
              <a:buClrTx/>
              <a:buSzTx/>
              <a:buFontTx/>
              <a:buNone/>
            </a:pPr>
            <a:r>
              <a:rPr lang="en-US" altLang="en-US" sz="700" b="1" i="1" dirty="0">
                <a:solidFill>
                  <a:srgbClr val="000000"/>
                </a:solidFill>
                <a:latin typeface="Arial" charset="0"/>
              </a:rPr>
              <a:t>p&lt;0.05 corrected for multiple comparisons</a:t>
            </a:r>
          </a:p>
        </p:txBody>
      </p:sp>
      <p:sp>
        <p:nvSpPr>
          <p:cNvPr id="27" name="TextBox 43">
            <a:extLst>
              <a:ext uri="{FF2B5EF4-FFF2-40B4-BE49-F238E27FC236}">
                <a16:creationId xmlns:a16="http://schemas.microsoft.com/office/drawing/2014/main" id="{BE34E08D-AA7A-634B-9714-BF2E05469267}"/>
              </a:ext>
            </a:extLst>
          </p:cNvPr>
          <p:cNvSpPr txBox="1">
            <a:spLocks noChangeArrowheads="1"/>
          </p:cNvSpPr>
          <p:nvPr/>
        </p:nvSpPr>
        <p:spPr bwMode="auto">
          <a:xfrm>
            <a:off x="3894098" y="1236442"/>
            <a:ext cx="15648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1200" dirty="0">
                <a:solidFill>
                  <a:srgbClr val="801880"/>
                </a:solidFill>
                <a:latin typeface="Helvetica" charset="0"/>
                <a:ea typeface="Helvetica" charset="0"/>
                <a:cs typeface="Helvetica" charset="0"/>
              </a:rPr>
              <a:t>Normal wakefulness</a:t>
            </a:r>
          </a:p>
        </p:txBody>
      </p:sp>
      <p:sp>
        <p:nvSpPr>
          <p:cNvPr id="28" name="TextBox 45">
            <a:extLst>
              <a:ext uri="{FF2B5EF4-FFF2-40B4-BE49-F238E27FC236}">
                <a16:creationId xmlns:a16="http://schemas.microsoft.com/office/drawing/2014/main" id="{CC012F8B-4583-B34A-A1B1-B2694561BA0C}"/>
              </a:ext>
            </a:extLst>
          </p:cNvPr>
          <p:cNvSpPr txBox="1">
            <a:spLocks noChangeArrowheads="1"/>
          </p:cNvSpPr>
          <p:nvPr/>
        </p:nvSpPr>
        <p:spPr bwMode="auto">
          <a:xfrm>
            <a:off x="3434745" y="2262075"/>
            <a:ext cx="24160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gn="ctr" eaLnBrk="1" hangingPunct="1">
              <a:spcBef>
                <a:spcPct val="0"/>
              </a:spcBef>
              <a:buClrTx/>
              <a:buSzTx/>
              <a:buFontTx/>
              <a:buNone/>
            </a:pPr>
            <a:r>
              <a:rPr lang="en-US" altLang="en-US" sz="1200" dirty="0">
                <a:solidFill>
                  <a:srgbClr val="801880"/>
                </a:solidFill>
                <a:latin typeface="Helvetica" charset="0"/>
                <a:ea typeface="Helvetica" charset="0"/>
                <a:cs typeface="Helvetica" charset="0"/>
              </a:rPr>
              <a:t>Autobiographical mental imagery</a:t>
            </a:r>
          </a:p>
        </p:txBody>
      </p:sp>
      <p:sp>
        <p:nvSpPr>
          <p:cNvPr id="29" name="TextBox 46">
            <a:extLst>
              <a:ext uri="{FF2B5EF4-FFF2-40B4-BE49-F238E27FC236}">
                <a16:creationId xmlns:a16="http://schemas.microsoft.com/office/drawing/2014/main" id="{82306CDB-4A49-7C47-B6B7-EA3A788493D6}"/>
              </a:ext>
            </a:extLst>
          </p:cNvPr>
          <p:cNvSpPr txBox="1">
            <a:spLocks noChangeArrowheads="1"/>
          </p:cNvSpPr>
          <p:nvPr/>
        </p:nvSpPr>
        <p:spPr bwMode="auto">
          <a:xfrm>
            <a:off x="4271566" y="3305607"/>
            <a:ext cx="8146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1200" dirty="0">
                <a:solidFill>
                  <a:srgbClr val="801880"/>
                </a:solidFill>
                <a:latin typeface="Helvetica" charset="0"/>
                <a:ea typeface="Helvetica" charset="0"/>
                <a:cs typeface="Helvetica" charset="0"/>
              </a:rPr>
              <a:t>Hypnosis</a:t>
            </a:r>
          </a:p>
        </p:txBody>
      </p:sp>
      <p:sp>
        <p:nvSpPr>
          <p:cNvPr id="30" name="Rectangle 29">
            <a:extLst>
              <a:ext uri="{FF2B5EF4-FFF2-40B4-BE49-F238E27FC236}">
                <a16:creationId xmlns:a16="http://schemas.microsoft.com/office/drawing/2014/main" id="{0D7BDBD8-C9DD-9C48-B705-6B19FE96A74B}"/>
              </a:ext>
            </a:extLst>
          </p:cNvPr>
          <p:cNvSpPr/>
          <p:nvPr/>
        </p:nvSpPr>
        <p:spPr>
          <a:xfrm>
            <a:off x="6248400" y="106192"/>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itre 2"/>
          <p:cNvSpPr>
            <a:spLocks noGrp="1"/>
          </p:cNvSpPr>
          <p:nvPr>
            <p:ph type="title"/>
          </p:nvPr>
        </p:nvSpPr>
        <p:spPr>
          <a:xfrm>
            <a:off x="-60176" y="299540"/>
            <a:ext cx="7079812" cy="616294"/>
          </a:xfrm>
        </p:spPr>
        <p:txBody>
          <a:bodyPr>
            <a:noAutofit/>
          </a:bodyPr>
          <a:lstStyle/>
          <a:p>
            <a:pPr algn="ctr"/>
            <a:r>
              <a:rPr lang="en-GB" sz="2700" b="1" dirty="0">
                <a:solidFill>
                  <a:schemeClr val="tx1"/>
                </a:solidFill>
              </a:rPr>
              <a:t>Modified awareness reduces anticorrelations</a:t>
            </a:r>
          </a:p>
        </p:txBody>
      </p:sp>
    </p:spTree>
    <p:extLst>
      <p:ext uri="{BB962C8B-B14F-4D97-AF65-F5344CB8AC3E}">
        <p14:creationId xmlns:p14="http://schemas.microsoft.com/office/powerpoint/2010/main" val="39892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90FBE04-E8EE-91F0-5DE1-845AECA974A3}"/>
              </a:ext>
            </a:extLst>
          </p:cNvPr>
          <p:cNvSpPr/>
          <p:nvPr/>
        </p:nvSpPr>
        <p:spPr>
          <a:xfrm>
            <a:off x="47302" y="881307"/>
            <a:ext cx="3341620" cy="228281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
        <p:nvSpPr>
          <p:cNvPr id="39" name="TextBox 38">
            <a:extLst>
              <a:ext uri="{FF2B5EF4-FFF2-40B4-BE49-F238E27FC236}">
                <a16:creationId xmlns:a16="http://schemas.microsoft.com/office/drawing/2014/main" id="{D1E09844-32EA-C04A-9BDF-666D22A7634D}"/>
              </a:ext>
            </a:extLst>
          </p:cNvPr>
          <p:cNvSpPr txBox="1"/>
          <p:nvPr/>
        </p:nvSpPr>
        <p:spPr>
          <a:xfrm>
            <a:off x="5664777" y="4342101"/>
            <a:ext cx="0" cy="0"/>
          </a:xfrm>
          <a:prstGeom prst="rect">
            <a:avLst/>
          </a:prstGeom>
        </p:spPr>
        <p:txBody>
          <a:bodyPr vert="horz" wrap="none" lIns="68580" tIns="34290" rIns="68580" bIns="34290" rtlCol="0" anchor="ctr">
            <a:normAutofit fontScale="25000" lnSpcReduction="20000"/>
          </a:bodyPr>
          <a:lstStyle/>
          <a:p>
            <a:endParaRPr lang="en-US" sz="1350" dirty="0"/>
          </a:p>
        </p:txBody>
      </p:sp>
      <p:sp>
        <p:nvSpPr>
          <p:cNvPr id="30" name="Rectangle 29">
            <a:extLst>
              <a:ext uri="{FF2B5EF4-FFF2-40B4-BE49-F238E27FC236}">
                <a16:creationId xmlns:a16="http://schemas.microsoft.com/office/drawing/2014/main" id="{B1A03896-60B5-9AE2-AFA8-32EEB71A7E56}"/>
              </a:ext>
            </a:extLst>
          </p:cNvPr>
          <p:cNvSpPr/>
          <p:nvPr/>
        </p:nvSpPr>
        <p:spPr>
          <a:xfrm>
            <a:off x="5778509" y="86830"/>
            <a:ext cx="958832" cy="658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pic>
        <p:nvPicPr>
          <p:cNvPr id="43" name="Picture 42">
            <a:extLst>
              <a:ext uri="{FF2B5EF4-FFF2-40B4-BE49-F238E27FC236}">
                <a16:creationId xmlns:a16="http://schemas.microsoft.com/office/drawing/2014/main" id="{B158DB87-A7C7-EB12-D876-953AE0E7E5A6}"/>
              </a:ext>
            </a:extLst>
          </p:cNvPr>
          <p:cNvPicPr>
            <a:picLocks noChangeAspect="1"/>
          </p:cNvPicPr>
          <p:nvPr/>
        </p:nvPicPr>
        <p:blipFill rotWithShape="1">
          <a:blip r:embed="rId3"/>
          <a:srcRect l="50000" t="4442"/>
          <a:stretch/>
        </p:blipFill>
        <p:spPr>
          <a:xfrm>
            <a:off x="449926" y="985273"/>
            <a:ext cx="2606896" cy="2141525"/>
          </a:xfrm>
          <a:prstGeom prst="rect">
            <a:avLst/>
          </a:prstGeom>
        </p:spPr>
      </p:pic>
      <p:sp>
        <p:nvSpPr>
          <p:cNvPr id="19" name="Rectangle 18">
            <a:extLst>
              <a:ext uri="{FF2B5EF4-FFF2-40B4-BE49-F238E27FC236}">
                <a16:creationId xmlns:a16="http://schemas.microsoft.com/office/drawing/2014/main" id="{8ACDFD97-B0EE-0441-B39E-778DBBAB17C3}"/>
              </a:ext>
            </a:extLst>
          </p:cNvPr>
          <p:cNvSpPr>
            <a:spLocks noChangeArrowheads="1"/>
          </p:cNvSpPr>
          <p:nvPr/>
        </p:nvSpPr>
        <p:spPr bwMode="auto">
          <a:xfrm>
            <a:off x="27457" y="2801303"/>
            <a:ext cx="3002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600" dirty="0">
                <a:solidFill>
                  <a:schemeClr val="bg1"/>
                </a:solidFill>
                <a:latin typeface="Helvetica" pitchFamily="2" charset="0"/>
                <a:ea typeface="ＭＳ Ｐゴシック" charset="-128"/>
              </a:rPr>
              <a:t>Demertzi &amp; Whitfield-</a:t>
            </a:r>
            <a:r>
              <a:rPr lang="en-US" altLang="en-US" sz="600" dirty="0" err="1">
                <a:solidFill>
                  <a:schemeClr val="bg1"/>
                </a:solidFill>
                <a:latin typeface="Helvetica" pitchFamily="2" charset="0"/>
                <a:ea typeface="ＭＳ Ｐゴシック" charset="-128"/>
              </a:rPr>
              <a:t>Gabrieli</a:t>
            </a:r>
            <a:r>
              <a:rPr lang="en-US" altLang="en-US" sz="600" dirty="0">
                <a:solidFill>
                  <a:schemeClr val="bg1"/>
                </a:solidFill>
                <a:latin typeface="Helvetica" pitchFamily="2" charset="0"/>
                <a:ea typeface="ＭＳ Ｐゴシック" charset="-128"/>
              </a:rPr>
              <a:t>, in: Neurology of Consciousness 2</a:t>
            </a:r>
            <a:r>
              <a:rPr lang="en-US" altLang="en-US" sz="600" baseline="30000" dirty="0">
                <a:solidFill>
                  <a:schemeClr val="bg1"/>
                </a:solidFill>
                <a:latin typeface="Helvetica" pitchFamily="2" charset="0"/>
                <a:ea typeface="ＭＳ Ｐゴシック" charset="-128"/>
              </a:rPr>
              <a:t>nd</a:t>
            </a:r>
            <a:r>
              <a:rPr lang="en-US" altLang="en-US" sz="600" dirty="0">
                <a:solidFill>
                  <a:schemeClr val="bg1"/>
                </a:solidFill>
                <a:latin typeface="Helvetica" pitchFamily="2" charset="0"/>
                <a:ea typeface="ＭＳ Ｐゴシック" charset="-128"/>
              </a:rPr>
              <a:t> ed. 2015</a:t>
            </a:r>
          </a:p>
          <a:p>
            <a:pPr eaLnBrk="1" hangingPunct="1">
              <a:spcBef>
                <a:spcPct val="0"/>
              </a:spcBef>
              <a:buClrTx/>
              <a:buSzTx/>
              <a:buFontTx/>
              <a:buNone/>
            </a:pPr>
            <a:r>
              <a:rPr lang="en-US" altLang="en-US" sz="600" dirty="0">
                <a:solidFill>
                  <a:schemeClr val="bg1"/>
                </a:solidFill>
                <a:latin typeface="Helvetica" pitchFamily="2" charset="0"/>
                <a:ea typeface="ＭＳ Ｐゴシック" charset="-128"/>
              </a:rPr>
              <a:t>Demertzi et al, </a:t>
            </a:r>
            <a:r>
              <a:rPr lang="en-US" altLang="en-US" sz="600" i="1" dirty="0">
                <a:solidFill>
                  <a:schemeClr val="bg1"/>
                </a:solidFill>
                <a:latin typeface="Helvetica" pitchFamily="2" charset="0"/>
                <a:ea typeface="ＭＳ Ｐゴシック" charset="-128"/>
              </a:rPr>
              <a:t>Front Hum </a:t>
            </a:r>
            <a:r>
              <a:rPr lang="en-US" altLang="en-US" sz="600" i="1" dirty="0" err="1">
                <a:solidFill>
                  <a:schemeClr val="bg1"/>
                </a:solidFill>
                <a:latin typeface="Helvetica" pitchFamily="2" charset="0"/>
                <a:ea typeface="ＭＳ Ｐゴシック" charset="-128"/>
              </a:rPr>
              <a:t>Neurosci</a:t>
            </a:r>
            <a:r>
              <a:rPr lang="en-US" altLang="en-US" sz="600" i="1" dirty="0">
                <a:solidFill>
                  <a:schemeClr val="bg1"/>
                </a:solidFill>
                <a:latin typeface="Helvetica" pitchFamily="2" charset="0"/>
                <a:ea typeface="ＭＳ Ｐゴシック" charset="-128"/>
              </a:rPr>
              <a:t> </a:t>
            </a:r>
            <a:r>
              <a:rPr lang="en-US" altLang="en-US" sz="600" dirty="0">
                <a:solidFill>
                  <a:schemeClr val="bg1"/>
                </a:solidFill>
                <a:latin typeface="Helvetica" pitchFamily="2" charset="0"/>
                <a:ea typeface="ＭＳ Ｐゴシック" charset="-128"/>
              </a:rPr>
              <a:t>2013</a:t>
            </a:r>
            <a:br>
              <a:rPr lang="en-US" altLang="en-US" sz="600" dirty="0">
                <a:solidFill>
                  <a:schemeClr val="bg1"/>
                </a:solidFill>
                <a:latin typeface="Helvetica" pitchFamily="2" charset="0"/>
                <a:ea typeface="ＭＳ Ｐゴシック" charset="-128"/>
              </a:rPr>
            </a:br>
            <a:r>
              <a:rPr lang="en-US" altLang="en-US" sz="600" dirty="0" err="1">
                <a:solidFill>
                  <a:schemeClr val="bg1"/>
                </a:solidFill>
                <a:latin typeface="Helvetica" pitchFamily="2" charset="0"/>
                <a:ea typeface="ＭＳ Ｐゴシック" charset="-128"/>
              </a:rPr>
              <a:t>Raichle</a:t>
            </a:r>
            <a:r>
              <a:rPr lang="en-US" altLang="en-US" sz="600" dirty="0">
                <a:solidFill>
                  <a:schemeClr val="bg1"/>
                </a:solidFill>
                <a:latin typeface="Helvetica" pitchFamily="2" charset="0"/>
                <a:ea typeface="ＭＳ Ｐゴシック" charset="-128"/>
              </a:rPr>
              <a:t> et al, </a:t>
            </a:r>
            <a:r>
              <a:rPr lang="en-US" altLang="en-US" sz="600" i="1" dirty="0">
                <a:solidFill>
                  <a:schemeClr val="bg1"/>
                </a:solidFill>
                <a:latin typeface="Helvetica" pitchFamily="2" charset="0"/>
                <a:ea typeface="ＭＳ Ｐゴシック" charset="-128"/>
              </a:rPr>
              <a:t>PNAS</a:t>
            </a:r>
            <a:r>
              <a:rPr lang="en-US" altLang="en-US" sz="600" dirty="0">
                <a:solidFill>
                  <a:schemeClr val="bg1"/>
                </a:solidFill>
                <a:latin typeface="Helvetica" pitchFamily="2" charset="0"/>
                <a:ea typeface="ＭＳ Ｐゴシック" charset="-128"/>
              </a:rPr>
              <a:t> 2001; Fox et al, </a:t>
            </a:r>
            <a:r>
              <a:rPr lang="en-US" altLang="en-US" sz="600" i="1" dirty="0">
                <a:solidFill>
                  <a:schemeClr val="bg1"/>
                </a:solidFill>
                <a:latin typeface="Helvetica" pitchFamily="2" charset="0"/>
                <a:ea typeface="ＭＳ Ｐゴシック" charset="-128"/>
              </a:rPr>
              <a:t>PNAS</a:t>
            </a:r>
            <a:r>
              <a:rPr lang="en-US" altLang="en-US" sz="600" dirty="0">
                <a:solidFill>
                  <a:schemeClr val="bg1"/>
                </a:solidFill>
                <a:latin typeface="Helvetica" pitchFamily="2" charset="0"/>
                <a:ea typeface="ＭＳ Ｐゴシック" charset="-128"/>
              </a:rPr>
              <a:t> 2005</a:t>
            </a:r>
          </a:p>
        </p:txBody>
      </p:sp>
      <p:sp>
        <p:nvSpPr>
          <p:cNvPr id="22" name="Rectangle 21">
            <a:extLst>
              <a:ext uri="{FF2B5EF4-FFF2-40B4-BE49-F238E27FC236}">
                <a16:creationId xmlns:a16="http://schemas.microsoft.com/office/drawing/2014/main" id="{852B6C9F-96CB-D291-F3E6-F4C82E3C6145}"/>
              </a:ext>
            </a:extLst>
          </p:cNvPr>
          <p:cNvSpPr/>
          <p:nvPr/>
        </p:nvSpPr>
        <p:spPr>
          <a:xfrm>
            <a:off x="20705" y="4886135"/>
            <a:ext cx="2863280" cy="200055"/>
          </a:xfrm>
          <a:prstGeom prst="rect">
            <a:avLst/>
          </a:prstGeom>
        </p:spPr>
        <p:txBody>
          <a:bodyPr wrap="square">
            <a:spAutoFit/>
          </a:bodyPr>
          <a:lstStyle/>
          <a:p>
            <a:pPr lvl="0"/>
            <a:r>
              <a:rPr lang="en-US" altLang="en-US" sz="700" dirty="0">
                <a:latin typeface="Helvetica" charset="0"/>
                <a:ea typeface="Helvetica" charset="0"/>
                <a:cs typeface="Helvetica" charset="0"/>
              </a:rPr>
              <a:t>Di </a:t>
            </a:r>
            <a:r>
              <a:rPr lang="en-US" altLang="en-US" sz="700" dirty="0" err="1">
                <a:latin typeface="Helvetica" charset="0"/>
                <a:ea typeface="Helvetica" charset="0"/>
                <a:cs typeface="Helvetica" charset="0"/>
              </a:rPr>
              <a:t>Perri</a:t>
            </a:r>
            <a:r>
              <a:rPr lang="en-US" altLang="en-US" sz="700" dirty="0">
                <a:latin typeface="Helvetica" charset="0"/>
                <a:ea typeface="Helvetica" charset="0"/>
                <a:cs typeface="Helvetica" charset="0"/>
              </a:rPr>
              <a:t>, </a:t>
            </a:r>
            <a:r>
              <a:rPr lang="mr-IN" altLang="en-US" sz="700" dirty="0">
                <a:latin typeface="Helvetica" charset="0"/>
                <a:ea typeface="Helvetica" charset="0"/>
                <a:cs typeface="Helvetica" charset="0"/>
              </a:rPr>
              <a:t>…</a:t>
            </a:r>
            <a:r>
              <a:rPr lang="en-US" altLang="en-US" sz="700" dirty="0">
                <a:latin typeface="Helvetica" charset="0"/>
                <a:ea typeface="Helvetica" charset="0"/>
                <a:cs typeface="Helvetica" charset="0"/>
              </a:rPr>
              <a:t>, Demertzi*, </a:t>
            </a:r>
            <a:r>
              <a:rPr lang="en-US" altLang="en-US" sz="700" dirty="0" err="1">
                <a:latin typeface="Helvetica" charset="0"/>
                <a:ea typeface="Helvetica" charset="0"/>
                <a:cs typeface="Helvetica" charset="0"/>
              </a:rPr>
              <a:t>Laureys</a:t>
            </a:r>
            <a:r>
              <a:rPr lang="en-US" altLang="en-US" sz="700" dirty="0">
                <a:latin typeface="Helvetica" charset="0"/>
                <a:ea typeface="Helvetica" charset="0"/>
                <a:cs typeface="Helvetica" charset="0"/>
              </a:rPr>
              <a:t>*, </a:t>
            </a:r>
            <a:r>
              <a:rPr lang="en-US" altLang="en-US" sz="700" dirty="0" err="1">
                <a:latin typeface="Helvetica" charset="0"/>
                <a:ea typeface="Helvetica" charset="0"/>
                <a:cs typeface="Helvetica" charset="0"/>
              </a:rPr>
              <a:t>Soddu</a:t>
            </a:r>
            <a:r>
              <a:rPr lang="en-US" altLang="en-US" sz="700" dirty="0">
                <a:latin typeface="Helvetica" charset="0"/>
                <a:ea typeface="Helvetica" charset="0"/>
                <a:cs typeface="Helvetica" charset="0"/>
              </a:rPr>
              <a:t>*, </a:t>
            </a:r>
            <a:r>
              <a:rPr lang="en-US" altLang="en-US" sz="700" i="1" dirty="0">
                <a:latin typeface="Helvetica" charset="0"/>
                <a:ea typeface="Helvetica" charset="0"/>
                <a:cs typeface="Helvetica" charset="0"/>
              </a:rPr>
              <a:t>Lancet </a:t>
            </a:r>
            <a:r>
              <a:rPr lang="en-US" altLang="en-US" sz="700" i="1" dirty="0" err="1">
                <a:latin typeface="Helvetica" charset="0"/>
                <a:ea typeface="Helvetica" charset="0"/>
                <a:cs typeface="Helvetica" charset="0"/>
              </a:rPr>
              <a:t>Neurol</a:t>
            </a:r>
            <a:r>
              <a:rPr lang="en-US" altLang="en-US" sz="700" i="1" dirty="0">
                <a:latin typeface="Helvetica" charset="0"/>
                <a:ea typeface="Helvetica" charset="0"/>
                <a:cs typeface="Helvetica" charset="0"/>
              </a:rPr>
              <a:t> </a:t>
            </a:r>
            <a:r>
              <a:rPr lang="en-US" altLang="en-US" sz="700" dirty="0">
                <a:latin typeface="Helvetica" charset="0"/>
                <a:ea typeface="Helvetica" charset="0"/>
                <a:cs typeface="Helvetica" charset="0"/>
              </a:rPr>
              <a:t>2016</a:t>
            </a:r>
          </a:p>
        </p:txBody>
      </p:sp>
      <p:sp>
        <p:nvSpPr>
          <p:cNvPr id="35" name="Titre 2">
            <a:extLst>
              <a:ext uri="{FF2B5EF4-FFF2-40B4-BE49-F238E27FC236}">
                <a16:creationId xmlns:a16="http://schemas.microsoft.com/office/drawing/2014/main" id="{B42850F8-6101-41CD-490E-D4EF41589EFD}"/>
              </a:ext>
            </a:extLst>
          </p:cNvPr>
          <p:cNvSpPr>
            <a:spLocks noGrp="1"/>
          </p:cNvSpPr>
          <p:nvPr>
            <p:ph type="title"/>
          </p:nvPr>
        </p:nvSpPr>
        <p:spPr>
          <a:xfrm>
            <a:off x="20704" y="167285"/>
            <a:ext cx="7017339" cy="794156"/>
          </a:xfrm>
        </p:spPr>
        <p:txBody>
          <a:bodyPr>
            <a:noAutofit/>
          </a:bodyPr>
          <a:lstStyle/>
          <a:p>
            <a:pPr algn="ctr"/>
            <a:r>
              <a:rPr lang="en-GB" sz="3600" b="1" dirty="0">
                <a:solidFill>
                  <a:schemeClr val="tx1"/>
                </a:solidFill>
              </a:rPr>
              <a:t>Resting anticorrelations</a:t>
            </a:r>
          </a:p>
        </p:txBody>
      </p:sp>
      <p:sp>
        <p:nvSpPr>
          <p:cNvPr id="40" name="Rectangle 39">
            <a:extLst>
              <a:ext uri="{FF2B5EF4-FFF2-40B4-BE49-F238E27FC236}">
                <a16:creationId xmlns:a16="http://schemas.microsoft.com/office/drawing/2014/main" id="{4DE47E22-7DFC-3DC8-8670-E9807D24EC03}"/>
              </a:ext>
            </a:extLst>
          </p:cNvPr>
          <p:cNvSpPr/>
          <p:nvPr/>
        </p:nvSpPr>
        <p:spPr>
          <a:xfrm>
            <a:off x="3415566" y="877250"/>
            <a:ext cx="3341620" cy="228281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pic>
        <p:nvPicPr>
          <p:cNvPr id="7" name="Picture 6">
            <a:extLst>
              <a:ext uri="{FF2B5EF4-FFF2-40B4-BE49-F238E27FC236}">
                <a16:creationId xmlns:a16="http://schemas.microsoft.com/office/drawing/2014/main" id="{168306CE-B162-3854-C5F0-919A906B909B}"/>
              </a:ext>
            </a:extLst>
          </p:cNvPr>
          <p:cNvPicPr>
            <a:picLocks noChangeAspect="1"/>
          </p:cNvPicPr>
          <p:nvPr/>
        </p:nvPicPr>
        <p:blipFill rotWithShape="1">
          <a:blip r:embed="rId4"/>
          <a:srcRect l="7495" t="23379" r="5703" b="8483"/>
          <a:stretch/>
        </p:blipFill>
        <p:spPr>
          <a:xfrm>
            <a:off x="3423385" y="1230596"/>
            <a:ext cx="3313956" cy="1725908"/>
          </a:xfrm>
          <a:prstGeom prst="rect">
            <a:avLst/>
          </a:prstGeom>
        </p:spPr>
      </p:pic>
      <p:sp>
        <p:nvSpPr>
          <p:cNvPr id="8" name="Rectangle 15">
            <a:extLst>
              <a:ext uri="{FF2B5EF4-FFF2-40B4-BE49-F238E27FC236}">
                <a16:creationId xmlns:a16="http://schemas.microsoft.com/office/drawing/2014/main" id="{8DFC26F3-8639-10B4-EDAF-D84BA815DE49}"/>
              </a:ext>
            </a:extLst>
          </p:cNvPr>
          <p:cNvSpPr>
            <a:spLocks noChangeArrowheads="1"/>
          </p:cNvSpPr>
          <p:nvPr/>
        </p:nvSpPr>
        <p:spPr bwMode="auto">
          <a:xfrm>
            <a:off x="3434616" y="2944584"/>
            <a:ext cx="310572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FontTx/>
              <a:buNone/>
            </a:pPr>
            <a:r>
              <a:rPr lang="en-US" altLang="en-US" sz="700" dirty="0" err="1">
                <a:solidFill>
                  <a:schemeClr val="bg1"/>
                </a:solidFill>
                <a:latin typeface="Helvetica" charset="0"/>
                <a:ea typeface="Helvetica" charset="0"/>
                <a:cs typeface="Helvetica" charset="0"/>
              </a:rPr>
              <a:t>Boveroux</a:t>
            </a:r>
            <a:r>
              <a:rPr lang="en-US" altLang="en-US" sz="700" dirty="0">
                <a:solidFill>
                  <a:schemeClr val="bg1"/>
                </a:solidFill>
                <a:latin typeface="Helvetica" charset="0"/>
                <a:ea typeface="Helvetica" charset="0"/>
                <a:cs typeface="Helvetica" charset="0"/>
              </a:rPr>
              <a:t> et al, </a:t>
            </a:r>
            <a:r>
              <a:rPr lang="en-US" altLang="en-US" sz="700" i="1" dirty="0">
                <a:solidFill>
                  <a:schemeClr val="bg1"/>
                </a:solidFill>
                <a:latin typeface="Helvetica" charset="0"/>
                <a:ea typeface="Helvetica" charset="0"/>
                <a:cs typeface="Helvetica" charset="0"/>
              </a:rPr>
              <a:t>Anesthesiology</a:t>
            </a:r>
            <a:r>
              <a:rPr lang="en-US" altLang="en-US" sz="700" dirty="0">
                <a:solidFill>
                  <a:schemeClr val="bg1"/>
                </a:solidFill>
                <a:latin typeface="Helvetica" charset="0"/>
                <a:ea typeface="Helvetica" charset="0"/>
                <a:cs typeface="Helvetica" charset="0"/>
              </a:rPr>
              <a:t> 2010</a:t>
            </a:r>
          </a:p>
        </p:txBody>
      </p:sp>
      <p:sp>
        <p:nvSpPr>
          <p:cNvPr id="41" name="Rectangle 15">
            <a:extLst>
              <a:ext uri="{FF2B5EF4-FFF2-40B4-BE49-F238E27FC236}">
                <a16:creationId xmlns:a16="http://schemas.microsoft.com/office/drawing/2014/main" id="{B482880B-9C68-5B38-82A3-A76B1B8BD8B7}"/>
              </a:ext>
            </a:extLst>
          </p:cNvPr>
          <p:cNvSpPr>
            <a:spLocks noChangeArrowheads="1"/>
          </p:cNvSpPr>
          <p:nvPr/>
        </p:nvSpPr>
        <p:spPr bwMode="auto">
          <a:xfrm>
            <a:off x="3704978" y="957206"/>
            <a:ext cx="310572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spcBef>
                <a:spcPct val="0"/>
              </a:spcBef>
            </a:pPr>
            <a:r>
              <a:rPr lang="en-US" altLang="en-US" sz="1050" dirty="0">
                <a:solidFill>
                  <a:schemeClr val="bg1"/>
                </a:solidFill>
                <a:latin typeface="Helvetica" charset="0"/>
                <a:ea typeface="Helvetica" charset="0"/>
                <a:cs typeface="Helvetica" charset="0"/>
              </a:rPr>
              <a:t>Wakefulness		          Propofol </a:t>
            </a:r>
          </a:p>
        </p:txBody>
      </p:sp>
      <p:sp>
        <p:nvSpPr>
          <p:cNvPr id="42" name="Rectangle 41">
            <a:extLst>
              <a:ext uri="{FF2B5EF4-FFF2-40B4-BE49-F238E27FC236}">
                <a16:creationId xmlns:a16="http://schemas.microsoft.com/office/drawing/2014/main" id="{C98C4661-ECC3-1F41-A944-C58B0829B267}"/>
              </a:ext>
            </a:extLst>
          </p:cNvPr>
          <p:cNvSpPr/>
          <p:nvPr/>
        </p:nvSpPr>
        <p:spPr>
          <a:xfrm>
            <a:off x="47302" y="3194467"/>
            <a:ext cx="3341620" cy="1915092"/>
          </a:xfrm>
          <a:prstGeom prst="rect">
            <a:avLst/>
          </a:prstGeom>
          <a:no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
        <p:nvSpPr>
          <p:cNvPr id="44" name="Rectangle 43">
            <a:extLst>
              <a:ext uri="{FF2B5EF4-FFF2-40B4-BE49-F238E27FC236}">
                <a16:creationId xmlns:a16="http://schemas.microsoft.com/office/drawing/2014/main" id="{BC0943B5-B455-87ED-5008-370F296E80FA}"/>
              </a:ext>
            </a:extLst>
          </p:cNvPr>
          <p:cNvSpPr/>
          <p:nvPr/>
        </p:nvSpPr>
        <p:spPr>
          <a:xfrm>
            <a:off x="3424278" y="3194467"/>
            <a:ext cx="3341620" cy="1915092"/>
          </a:xfrm>
          <a:prstGeom prst="rect">
            <a:avLst/>
          </a:prstGeom>
          <a:no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grpSp>
        <p:nvGrpSpPr>
          <p:cNvPr id="53" name="Group 52">
            <a:extLst>
              <a:ext uri="{FF2B5EF4-FFF2-40B4-BE49-F238E27FC236}">
                <a16:creationId xmlns:a16="http://schemas.microsoft.com/office/drawing/2014/main" id="{392514E9-A6AE-53C8-B2C3-BB2DC486AF27}"/>
              </a:ext>
            </a:extLst>
          </p:cNvPr>
          <p:cNvGrpSpPr/>
          <p:nvPr/>
        </p:nvGrpSpPr>
        <p:grpSpPr>
          <a:xfrm>
            <a:off x="136278" y="3297797"/>
            <a:ext cx="3136900" cy="1617394"/>
            <a:chOff x="136278" y="3297797"/>
            <a:chExt cx="3136900" cy="1617394"/>
          </a:xfrm>
        </p:grpSpPr>
        <p:pic>
          <p:nvPicPr>
            <p:cNvPr id="21" name="Picture 20">
              <a:extLst>
                <a:ext uri="{FF2B5EF4-FFF2-40B4-BE49-F238E27FC236}">
                  <a16:creationId xmlns:a16="http://schemas.microsoft.com/office/drawing/2014/main" id="{1579484B-249C-CD42-7849-7178C4A6BEFC}"/>
                </a:ext>
              </a:extLst>
            </p:cNvPr>
            <p:cNvPicPr>
              <a:picLocks noChangeAspect="1"/>
            </p:cNvPicPr>
            <p:nvPr/>
          </p:nvPicPr>
          <p:blipFill>
            <a:blip r:embed="rId5"/>
            <a:stretch>
              <a:fillRect/>
            </a:stretch>
          </p:blipFill>
          <p:spPr>
            <a:xfrm>
              <a:off x="136278" y="3328143"/>
              <a:ext cx="3136900" cy="1587048"/>
            </a:xfrm>
            <a:prstGeom prst="rect">
              <a:avLst/>
            </a:prstGeom>
          </p:spPr>
        </p:pic>
        <p:sp>
          <p:nvSpPr>
            <p:cNvPr id="52" name="Oval 51">
              <a:extLst>
                <a:ext uri="{FF2B5EF4-FFF2-40B4-BE49-F238E27FC236}">
                  <a16:creationId xmlns:a16="http://schemas.microsoft.com/office/drawing/2014/main" id="{6779E06E-01EC-B3E3-CA6C-BDFEFC5E2C49}"/>
                </a:ext>
              </a:extLst>
            </p:cNvPr>
            <p:cNvSpPr/>
            <p:nvPr/>
          </p:nvSpPr>
          <p:spPr>
            <a:xfrm>
              <a:off x="418134" y="3297797"/>
              <a:ext cx="2833430" cy="2379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200" dirty="0"/>
            </a:p>
          </p:txBody>
        </p:sp>
      </p:grpSp>
      <p:sp>
        <p:nvSpPr>
          <p:cNvPr id="54" name="TextBox 53">
            <a:extLst>
              <a:ext uri="{FF2B5EF4-FFF2-40B4-BE49-F238E27FC236}">
                <a16:creationId xmlns:a16="http://schemas.microsoft.com/office/drawing/2014/main" id="{3760B027-BCBB-698D-BCDA-286CA4B8DCE0}"/>
              </a:ext>
            </a:extLst>
          </p:cNvPr>
          <p:cNvSpPr txBox="1"/>
          <p:nvPr/>
        </p:nvSpPr>
        <p:spPr>
          <a:xfrm>
            <a:off x="746891" y="3545448"/>
            <a:ext cx="2428131" cy="329902"/>
          </a:xfrm>
          <a:prstGeom prst="rect">
            <a:avLst/>
          </a:prstGeom>
        </p:spPr>
        <p:txBody>
          <a:bodyPr vert="horz" wrap="none" lIns="91440" tIns="45720" rIns="91440" bIns="45720" rtlCol="0" anchor="ctr">
            <a:normAutofit/>
          </a:bodyPr>
          <a:lstStyle/>
          <a:p>
            <a:r>
              <a:rPr lang="en-BE" sz="900" dirty="0"/>
              <a:t>DMN			Anticorrelations</a:t>
            </a:r>
            <a:endParaRPr lang="en-BE" sz="1200" dirty="0"/>
          </a:p>
        </p:txBody>
      </p:sp>
      <p:sp>
        <p:nvSpPr>
          <p:cNvPr id="55" name="TextBox 54">
            <a:extLst>
              <a:ext uri="{FF2B5EF4-FFF2-40B4-BE49-F238E27FC236}">
                <a16:creationId xmlns:a16="http://schemas.microsoft.com/office/drawing/2014/main" id="{5E699DEB-D54C-9950-8CA8-4C5A225E1559}"/>
              </a:ext>
            </a:extLst>
          </p:cNvPr>
          <p:cNvSpPr txBox="1"/>
          <p:nvPr/>
        </p:nvSpPr>
        <p:spPr>
          <a:xfrm>
            <a:off x="702418" y="3225002"/>
            <a:ext cx="2428131" cy="329902"/>
          </a:xfrm>
          <a:prstGeom prst="rect">
            <a:avLst/>
          </a:prstGeom>
        </p:spPr>
        <p:txBody>
          <a:bodyPr vert="horz" wrap="none" lIns="91440" tIns="45720" rIns="91440" bIns="45720" rtlCol="0" anchor="ctr">
            <a:normAutofit/>
          </a:bodyPr>
          <a:lstStyle/>
          <a:p>
            <a:pPr algn="ctr"/>
            <a:r>
              <a:rPr lang="en-BE" sz="1200" dirty="0"/>
              <a:t>Disorders of Consciousness</a:t>
            </a:r>
          </a:p>
        </p:txBody>
      </p:sp>
      <p:sp>
        <p:nvSpPr>
          <p:cNvPr id="56" name="TextBox 55">
            <a:extLst>
              <a:ext uri="{FF2B5EF4-FFF2-40B4-BE49-F238E27FC236}">
                <a16:creationId xmlns:a16="http://schemas.microsoft.com/office/drawing/2014/main" id="{C3D578AC-73F6-A7CC-32EC-DA22869E87C2}"/>
              </a:ext>
            </a:extLst>
          </p:cNvPr>
          <p:cNvSpPr txBox="1"/>
          <p:nvPr/>
        </p:nvSpPr>
        <p:spPr>
          <a:xfrm>
            <a:off x="4011735" y="3189011"/>
            <a:ext cx="2428131" cy="329902"/>
          </a:xfrm>
          <a:prstGeom prst="rect">
            <a:avLst/>
          </a:prstGeom>
        </p:spPr>
        <p:txBody>
          <a:bodyPr vert="horz" wrap="none" lIns="91440" tIns="45720" rIns="91440" bIns="45720" rtlCol="0" anchor="ctr">
            <a:normAutofit/>
          </a:bodyPr>
          <a:lstStyle/>
          <a:p>
            <a:pPr algn="ctr"/>
            <a:r>
              <a:rPr lang="en-BE" sz="1200" dirty="0"/>
              <a:t>Extreme environments</a:t>
            </a:r>
          </a:p>
        </p:txBody>
      </p:sp>
      <p:pic>
        <p:nvPicPr>
          <p:cNvPr id="61" name="Picture 60">
            <a:extLst>
              <a:ext uri="{FF2B5EF4-FFF2-40B4-BE49-F238E27FC236}">
                <a16:creationId xmlns:a16="http://schemas.microsoft.com/office/drawing/2014/main" id="{BCB0666C-4971-5806-B6B2-8E0B568E6AF4}"/>
              </a:ext>
            </a:extLst>
          </p:cNvPr>
          <p:cNvPicPr>
            <a:picLocks noChangeAspect="1"/>
          </p:cNvPicPr>
          <p:nvPr/>
        </p:nvPicPr>
        <p:blipFill>
          <a:blip r:embed="rId6"/>
          <a:stretch>
            <a:fillRect/>
          </a:stretch>
        </p:blipFill>
        <p:spPr>
          <a:xfrm>
            <a:off x="5929134" y="4684247"/>
            <a:ext cx="808207" cy="507987"/>
          </a:xfrm>
          <a:prstGeom prst="rect">
            <a:avLst/>
          </a:prstGeom>
        </p:spPr>
      </p:pic>
      <p:sp>
        <p:nvSpPr>
          <p:cNvPr id="62" name="TextBox 61">
            <a:extLst>
              <a:ext uri="{FF2B5EF4-FFF2-40B4-BE49-F238E27FC236}">
                <a16:creationId xmlns:a16="http://schemas.microsoft.com/office/drawing/2014/main" id="{C5007A85-EA24-CF03-1193-1BF093490FFE}"/>
              </a:ext>
            </a:extLst>
          </p:cNvPr>
          <p:cNvSpPr txBox="1"/>
          <p:nvPr/>
        </p:nvSpPr>
        <p:spPr>
          <a:xfrm>
            <a:off x="471899" y="896643"/>
            <a:ext cx="2428131" cy="290505"/>
          </a:xfrm>
          <a:prstGeom prst="rect">
            <a:avLst/>
          </a:prstGeom>
          <a:solidFill>
            <a:schemeClr val="tx1"/>
          </a:solidFill>
        </p:spPr>
        <p:txBody>
          <a:bodyPr vert="horz" wrap="none" lIns="91440" tIns="45720" rIns="91440" bIns="45720" rtlCol="0" anchor="ctr">
            <a:normAutofit/>
          </a:bodyPr>
          <a:lstStyle/>
          <a:p>
            <a:pPr algn="ctr"/>
            <a:r>
              <a:rPr lang="en-BE" sz="1200" dirty="0">
                <a:solidFill>
                  <a:schemeClr val="bg1"/>
                </a:solidFill>
              </a:rPr>
              <a:t>Typical waking</a:t>
            </a:r>
          </a:p>
        </p:txBody>
      </p:sp>
      <p:sp>
        <p:nvSpPr>
          <p:cNvPr id="26" name="Rectangle 39">
            <a:extLst>
              <a:ext uri="{FF2B5EF4-FFF2-40B4-BE49-F238E27FC236}">
                <a16:creationId xmlns:a16="http://schemas.microsoft.com/office/drawing/2014/main" id="{4EB8D9D9-0C97-5C65-856B-216FDC470564}"/>
              </a:ext>
            </a:extLst>
          </p:cNvPr>
          <p:cNvSpPr>
            <a:spLocks noChangeArrowheads="1"/>
          </p:cNvSpPr>
          <p:nvPr/>
        </p:nvSpPr>
        <p:spPr bwMode="auto">
          <a:xfrm>
            <a:off x="3454359" y="4826394"/>
            <a:ext cx="31057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700" dirty="0">
                <a:solidFill>
                  <a:schemeClr val="tx1"/>
                </a:solidFill>
                <a:latin typeface="Helvetica" charset="0"/>
                <a:ea typeface="Helvetica" charset="0"/>
                <a:cs typeface="Helvetica" charset="0"/>
              </a:rPr>
              <a:t>Van </a:t>
            </a:r>
            <a:r>
              <a:rPr lang="en-US" altLang="en-US" sz="700" dirty="0" err="1">
                <a:solidFill>
                  <a:schemeClr val="tx1"/>
                </a:solidFill>
                <a:latin typeface="Helvetica" charset="0"/>
                <a:ea typeface="Helvetica" charset="0"/>
                <a:cs typeface="Helvetica" charset="0"/>
              </a:rPr>
              <a:t>Ombergen</a:t>
            </a:r>
            <a:r>
              <a:rPr lang="en-US" altLang="en-US" sz="700" dirty="0">
                <a:solidFill>
                  <a:schemeClr val="tx1"/>
                </a:solidFill>
                <a:latin typeface="Helvetica" charset="0"/>
                <a:ea typeface="Helvetica" charset="0"/>
                <a:cs typeface="Helvetica" charset="0"/>
              </a:rPr>
              <a:t> </a:t>
            </a:r>
            <a:r>
              <a:rPr lang="is-IS" altLang="en-US" sz="700" dirty="0">
                <a:solidFill>
                  <a:schemeClr val="tx1"/>
                </a:solidFill>
                <a:latin typeface="Helvetica" charset="0"/>
                <a:ea typeface="Helvetica" charset="0"/>
                <a:cs typeface="Helvetica" charset="0"/>
              </a:rPr>
              <a:t>… and Demertzi, </a:t>
            </a:r>
            <a:r>
              <a:rPr lang="is-IS" altLang="en-US" sz="700" i="1" dirty="0">
                <a:solidFill>
                  <a:schemeClr val="tx1"/>
                </a:solidFill>
                <a:latin typeface="Helvetica" charset="0"/>
                <a:ea typeface="Helvetica" charset="0"/>
                <a:cs typeface="Helvetica" charset="0"/>
              </a:rPr>
              <a:t>Sci Reports </a:t>
            </a:r>
            <a:r>
              <a:rPr lang="en-US" altLang="en-US" sz="700" dirty="0">
                <a:solidFill>
                  <a:schemeClr val="tx1"/>
                </a:solidFill>
                <a:latin typeface="Helvetica" charset="0"/>
                <a:ea typeface="Helvetica" charset="0"/>
                <a:cs typeface="Helvetica" charset="0"/>
              </a:rPr>
              <a:t>2017</a:t>
            </a:r>
          </a:p>
          <a:p>
            <a:pPr eaLnBrk="1" hangingPunct="1">
              <a:spcBef>
                <a:spcPct val="0"/>
              </a:spcBef>
              <a:buClrTx/>
              <a:buSzTx/>
              <a:buFontTx/>
              <a:buNone/>
            </a:pPr>
            <a:r>
              <a:rPr lang="en-US" altLang="en-US" sz="700" dirty="0" err="1">
                <a:solidFill>
                  <a:schemeClr val="tx1"/>
                </a:solidFill>
                <a:latin typeface="Helvetica" charset="0"/>
                <a:ea typeface="Helvetica" charset="0"/>
                <a:cs typeface="Helvetica" charset="0"/>
              </a:rPr>
              <a:t>Jillings</a:t>
            </a:r>
            <a:r>
              <a:rPr lang="en-US" altLang="en-US" sz="700" dirty="0">
                <a:solidFill>
                  <a:schemeClr val="tx1"/>
                </a:solidFill>
                <a:latin typeface="Helvetica" charset="0"/>
                <a:ea typeface="Helvetica" charset="0"/>
                <a:cs typeface="Helvetica" charset="0"/>
              </a:rPr>
              <a:t>, …. Demertzi* &amp; </a:t>
            </a:r>
            <a:r>
              <a:rPr lang="en-US" altLang="en-US" sz="700" dirty="0" err="1">
                <a:solidFill>
                  <a:schemeClr val="tx1"/>
                </a:solidFill>
                <a:latin typeface="Helvetica" charset="0"/>
                <a:ea typeface="Helvetica" charset="0"/>
                <a:cs typeface="Helvetica" charset="0"/>
              </a:rPr>
              <a:t>Wuyts</a:t>
            </a:r>
            <a:r>
              <a:rPr lang="en-US" altLang="en-US" sz="700" dirty="0">
                <a:solidFill>
                  <a:schemeClr val="tx1"/>
                </a:solidFill>
                <a:latin typeface="Helvetica" charset="0"/>
                <a:ea typeface="Helvetica" charset="0"/>
                <a:cs typeface="Helvetica" charset="0"/>
              </a:rPr>
              <a:t>* </a:t>
            </a:r>
            <a:r>
              <a:rPr lang="en-US" altLang="en-US" sz="700" i="1" dirty="0">
                <a:solidFill>
                  <a:schemeClr val="tx1"/>
                </a:solidFill>
                <a:latin typeface="Helvetica" charset="0"/>
                <a:ea typeface="Helvetica" charset="0"/>
                <a:cs typeface="Helvetica" charset="0"/>
              </a:rPr>
              <a:t>Comm Biol </a:t>
            </a:r>
            <a:r>
              <a:rPr lang="en-US" altLang="en-US" sz="700" dirty="0">
                <a:solidFill>
                  <a:schemeClr val="tx1"/>
                </a:solidFill>
                <a:latin typeface="Helvetica" charset="0"/>
                <a:ea typeface="Helvetica" charset="0"/>
                <a:cs typeface="Helvetica" charset="0"/>
              </a:rPr>
              <a:t>2023</a:t>
            </a:r>
          </a:p>
        </p:txBody>
      </p:sp>
      <p:pic>
        <p:nvPicPr>
          <p:cNvPr id="3" name="Picture 2">
            <a:extLst>
              <a:ext uri="{FF2B5EF4-FFF2-40B4-BE49-F238E27FC236}">
                <a16:creationId xmlns:a16="http://schemas.microsoft.com/office/drawing/2014/main" id="{11AB0719-5DBF-0385-0579-E73322CB9072}"/>
              </a:ext>
            </a:extLst>
          </p:cNvPr>
          <p:cNvPicPr>
            <a:picLocks noChangeAspect="1"/>
          </p:cNvPicPr>
          <p:nvPr/>
        </p:nvPicPr>
        <p:blipFill>
          <a:blip r:embed="rId7"/>
          <a:stretch>
            <a:fillRect/>
          </a:stretch>
        </p:blipFill>
        <p:spPr>
          <a:xfrm>
            <a:off x="4643550" y="3694105"/>
            <a:ext cx="1869009" cy="1141156"/>
          </a:xfrm>
          <a:prstGeom prst="rect">
            <a:avLst/>
          </a:prstGeom>
        </p:spPr>
      </p:pic>
      <p:pic>
        <p:nvPicPr>
          <p:cNvPr id="4" name="Picture 3">
            <a:extLst>
              <a:ext uri="{FF2B5EF4-FFF2-40B4-BE49-F238E27FC236}">
                <a16:creationId xmlns:a16="http://schemas.microsoft.com/office/drawing/2014/main" id="{40D365BE-2E09-9ACE-7CD1-6B5E2C5DFF8F}"/>
              </a:ext>
            </a:extLst>
          </p:cNvPr>
          <p:cNvPicPr>
            <a:picLocks noChangeAspect="1"/>
          </p:cNvPicPr>
          <p:nvPr/>
        </p:nvPicPr>
        <p:blipFill rotWithShape="1">
          <a:blip r:embed="rId8"/>
          <a:srcRect l="41030" t="59002" r="37896" b="17856"/>
          <a:stretch/>
        </p:blipFill>
        <p:spPr>
          <a:xfrm>
            <a:off x="3581986" y="4152013"/>
            <a:ext cx="810021" cy="593036"/>
          </a:xfrm>
          <a:prstGeom prst="rect">
            <a:avLst/>
          </a:prstGeom>
        </p:spPr>
      </p:pic>
      <p:pic>
        <p:nvPicPr>
          <p:cNvPr id="5" name="Picture 4">
            <a:extLst>
              <a:ext uri="{FF2B5EF4-FFF2-40B4-BE49-F238E27FC236}">
                <a16:creationId xmlns:a16="http://schemas.microsoft.com/office/drawing/2014/main" id="{3F881434-E30E-3F6A-0192-7D022E206EF8}"/>
              </a:ext>
            </a:extLst>
          </p:cNvPr>
          <p:cNvPicPr>
            <a:picLocks noChangeAspect="1"/>
          </p:cNvPicPr>
          <p:nvPr/>
        </p:nvPicPr>
        <p:blipFill rotWithShape="1">
          <a:blip r:embed="rId8"/>
          <a:srcRect l="18319" t="59237" r="59227" b="17176"/>
          <a:stretch/>
        </p:blipFill>
        <p:spPr>
          <a:xfrm>
            <a:off x="3480170" y="3451284"/>
            <a:ext cx="892720" cy="625205"/>
          </a:xfrm>
          <a:prstGeom prst="rect">
            <a:avLst/>
          </a:prstGeom>
        </p:spPr>
      </p:pic>
      <p:pic>
        <p:nvPicPr>
          <p:cNvPr id="6" name="Picture 5">
            <a:extLst>
              <a:ext uri="{FF2B5EF4-FFF2-40B4-BE49-F238E27FC236}">
                <a16:creationId xmlns:a16="http://schemas.microsoft.com/office/drawing/2014/main" id="{8D9F1F71-6CFC-17BD-36F5-8753684BF070}"/>
              </a:ext>
            </a:extLst>
          </p:cNvPr>
          <p:cNvPicPr>
            <a:picLocks noChangeAspect="1"/>
          </p:cNvPicPr>
          <p:nvPr/>
        </p:nvPicPr>
        <p:blipFill rotWithShape="1">
          <a:blip r:embed="rId8"/>
          <a:srcRect l="36360" t="79380" r="55577" b="14793"/>
          <a:stretch/>
        </p:blipFill>
        <p:spPr>
          <a:xfrm rot="16200000">
            <a:off x="3354291" y="4051539"/>
            <a:ext cx="386246" cy="186108"/>
          </a:xfrm>
          <a:prstGeom prst="rect">
            <a:avLst/>
          </a:prstGeom>
        </p:spPr>
      </p:pic>
      <p:sp>
        <p:nvSpPr>
          <p:cNvPr id="9" name="Oval 8">
            <a:extLst>
              <a:ext uri="{FF2B5EF4-FFF2-40B4-BE49-F238E27FC236}">
                <a16:creationId xmlns:a16="http://schemas.microsoft.com/office/drawing/2014/main" id="{510AA889-F26E-B333-F061-8979670DAF29}"/>
              </a:ext>
            </a:extLst>
          </p:cNvPr>
          <p:cNvSpPr/>
          <p:nvPr/>
        </p:nvSpPr>
        <p:spPr>
          <a:xfrm>
            <a:off x="4147930" y="3993015"/>
            <a:ext cx="382668" cy="1343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ABC4ACAA-7B0E-23CF-030A-1A2CA28D5E63}"/>
              </a:ext>
            </a:extLst>
          </p:cNvPr>
          <p:cNvSpPr/>
          <p:nvPr/>
        </p:nvSpPr>
        <p:spPr>
          <a:xfrm>
            <a:off x="3986996" y="4644811"/>
            <a:ext cx="382668" cy="1343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1" name="Oval 10">
            <a:extLst>
              <a:ext uri="{FF2B5EF4-FFF2-40B4-BE49-F238E27FC236}">
                <a16:creationId xmlns:a16="http://schemas.microsoft.com/office/drawing/2014/main" id="{C90E3D54-9F1E-2A8C-DEA8-47FE21A04222}"/>
              </a:ext>
            </a:extLst>
          </p:cNvPr>
          <p:cNvSpPr/>
          <p:nvPr/>
        </p:nvSpPr>
        <p:spPr>
          <a:xfrm>
            <a:off x="3486854" y="4664964"/>
            <a:ext cx="307078" cy="1343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A9E66132-5888-91D8-D44A-728BFC8B9377}"/>
              </a:ext>
            </a:extLst>
          </p:cNvPr>
          <p:cNvSpPr txBox="1"/>
          <p:nvPr/>
        </p:nvSpPr>
        <p:spPr>
          <a:xfrm>
            <a:off x="5201208" y="3505856"/>
            <a:ext cx="1114177" cy="230832"/>
          </a:xfrm>
          <a:prstGeom prst="rect">
            <a:avLst/>
          </a:prstGeom>
          <a:noFill/>
        </p:spPr>
        <p:txBody>
          <a:bodyPr wrap="square">
            <a:spAutoFit/>
          </a:bodyPr>
          <a:lstStyle/>
          <a:p>
            <a:pPr algn="ctr"/>
            <a:r>
              <a:rPr lang="en-BE" sz="900" dirty="0"/>
              <a:t>Parabolic Flight</a:t>
            </a:r>
          </a:p>
        </p:txBody>
      </p:sp>
    </p:spTree>
    <p:extLst>
      <p:ext uri="{BB962C8B-B14F-4D97-AF65-F5344CB8AC3E}">
        <p14:creationId xmlns:p14="http://schemas.microsoft.com/office/powerpoint/2010/main" val="129942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4D4F-D2B8-CE4D-0EB6-F448956E3060}"/>
              </a:ext>
            </a:extLst>
          </p:cNvPr>
          <p:cNvSpPr>
            <a:spLocks noGrp="1"/>
          </p:cNvSpPr>
          <p:nvPr>
            <p:ph type="title"/>
          </p:nvPr>
        </p:nvSpPr>
        <p:spPr>
          <a:xfrm>
            <a:off x="471487" y="347712"/>
            <a:ext cx="5915025" cy="745629"/>
          </a:xfrm>
        </p:spPr>
        <p:txBody>
          <a:bodyPr>
            <a:noAutofit/>
          </a:bodyPr>
          <a:lstStyle/>
          <a:p>
            <a:pPr algn="ctr"/>
            <a:r>
              <a:rPr lang="fr-FR" sz="3200" b="1" dirty="0">
                <a:cs typeface="Calibri" panose="020F0502020204030204" pitchFamily="34" charset="0"/>
              </a:rPr>
              <a:t>The </a:t>
            </a:r>
            <a:r>
              <a:rPr lang="fr-FR" sz="3200" b="1" dirty="0" err="1">
                <a:cs typeface="Calibri" panose="020F0502020204030204" pitchFamily="34" charset="0"/>
              </a:rPr>
              <a:t>brain</a:t>
            </a:r>
            <a:r>
              <a:rPr lang="fr-FR" sz="3200" b="1" dirty="0">
                <a:cs typeface="Calibri" panose="020F0502020204030204" pitchFamily="34" charset="0"/>
              </a:rPr>
              <a:t> as a network</a:t>
            </a:r>
            <a:br>
              <a:rPr lang="fr-FR" sz="3200" b="1" dirty="0">
                <a:cs typeface="Calibri" panose="020F0502020204030204" pitchFamily="34" charset="0"/>
              </a:rPr>
            </a:br>
            <a:br>
              <a:rPr lang="fr-FR" sz="900" b="1" dirty="0">
                <a:cs typeface="Calibri" panose="020F0502020204030204" pitchFamily="34" charset="0"/>
              </a:rPr>
            </a:br>
            <a:br>
              <a:rPr lang="fr-FR" sz="100" b="1" dirty="0">
                <a:cs typeface="Calibri" panose="020F0502020204030204" pitchFamily="34" charset="0"/>
              </a:rPr>
            </a:br>
            <a:br>
              <a:rPr lang="fr-FR" sz="600" b="1" dirty="0">
                <a:cs typeface="Calibri" panose="020F0502020204030204" pitchFamily="34" charset="0"/>
              </a:rPr>
            </a:br>
            <a:r>
              <a:rPr lang="fr-FR" sz="1125" dirty="0">
                <a:cs typeface="Calibri" panose="020F0502020204030204" pitchFamily="34" charset="0"/>
              </a:rPr>
              <a:t>100 billion </a:t>
            </a:r>
            <a:r>
              <a:rPr lang="fr-FR" sz="1125" dirty="0" err="1">
                <a:cs typeface="Calibri" panose="020F0502020204030204" pitchFamily="34" charset="0"/>
              </a:rPr>
              <a:t>neurons</a:t>
            </a:r>
            <a:r>
              <a:rPr lang="fr-FR" sz="1125" dirty="0">
                <a:cs typeface="Calibri" panose="020F0502020204030204" pitchFamily="34" charset="0"/>
              </a:rPr>
              <a:t>, ~100 trillion </a:t>
            </a:r>
            <a:r>
              <a:rPr lang="fr-FR" sz="1125" dirty="0" err="1">
                <a:cs typeface="Calibri" panose="020F0502020204030204" pitchFamily="34" charset="0"/>
              </a:rPr>
              <a:t>synaptic</a:t>
            </a:r>
            <a:r>
              <a:rPr lang="fr-FR" sz="1125" dirty="0">
                <a:cs typeface="Calibri" panose="020F0502020204030204" pitchFamily="34" charset="0"/>
              </a:rPr>
              <a:t> connections</a:t>
            </a:r>
            <a:endParaRPr lang="en-BE" sz="1800" dirty="0">
              <a:cs typeface="Calibri" panose="020F0502020204030204" pitchFamily="34" charset="0"/>
            </a:endParaRPr>
          </a:p>
        </p:txBody>
      </p:sp>
      <p:sp>
        <p:nvSpPr>
          <p:cNvPr id="4" name="TextBox 3">
            <a:extLst>
              <a:ext uri="{FF2B5EF4-FFF2-40B4-BE49-F238E27FC236}">
                <a16:creationId xmlns:a16="http://schemas.microsoft.com/office/drawing/2014/main" id="{040F3927-4EFD-0191-EFAD-E0FC016F3A6B}"/>
              </a:ext>
            </a:extLst>
          </p:cNvPr>
          <p:cNvSpPr txBox="1"/>
          <p:nvPr/>
        </p:nvSpPr>
        <p:spPr>
          <a:xfrm>
            <a:off x="0" y="4684503"/>
            <a:ext cx="7007249" cy="384721"/>
          </a:xfrm>
          <a:prstGeom prst="rect">
            <a:avLst/>
          </a:prstGeom>
          <a:noFill/>
        </p:spPr>
        <p:txBody>
          <a:bodyPr wrap="square">
            <a:spAutoFit/>
          </a:bodyPr>
          <a:lstStyle/>
          <a:p>
            <a:r>
              <a:rPr lang="en-GB" sz="900" dirty="0" err="1">
                <a:latin typeface="Helvetica" pitchFamily="2" charset="0"/>
              </a:rPr>
              <a:t>Fornito</a:t>
            </a:r>
            <a:r>
              <a:rPr lang="en-GB" sz="900" dirty="0">
                <a:latin typeface="Helvetica" pitchFamily="2" charset="0"/>
              </a:rPr>
              <a:t>, </a:t>
            </a:r>
            <a:r>
              <a:rPr lang="en-GB" sz="900" dirty="0" err="1">
                <a:latin typeface="Helvetica" pitchFamily="2" charset="0"/>
              </a:rPr>
              <a:t>Zalesky</a:t>
            </a:r>
            <a:r>
              <a:rPr lang="en-GB" sz="900" dirty="0">
                <a:latin typeface="Helvetica" pitchFamily="2" charset="0"/>
              </a:rPr>
              <a:t>, </a:t>
            </a:r>
            <a:r>
              <a:rPr lang="en-GB" sz="900" dirty="0" err="1">
                <a:latin typeface="Helvetica" pitchFamily="2" charset="0"/>
              </a:rPr>
              <a:t>Bullmore</a:t>
            </a:r>
            <a:r>
              <a:rPr lang="en-GB" sz="900" dirty="0">
                <a:latin typeface="Helvetica" pitchFamily="2" charset="0"/>
              </a:rPr>
              <a:t>. Ch 1: An Introduction to Brain Networks. </a:t>
            </a:r>
            <a:r>
              <a:rPr lang="en-GB" sz="900" i="1" dirty="0">
                <a:latin typeface="Helvetica" pitchFamily="2" charset="0"/>
              </a:rPr>
              <a:t>Fundamentals of Brain Network Analysis, Academic Press </a:t>
            </a:r>
            <a:r>
              <a:rPr lang="en-GB" sz="900" dirty="0">
                <a:latin typeface="Helvetica" pitchFamily="2" charset="0"/>
              </a:rPr>
              <a:t>2016</a:t>
            </a:r>
          </a:p>
          <a:p>
            <a:endParaRPr lang="en-US" sz="200" i="1" dirty="0">
              <a:latin typeface="Helvetica" charset="0"/>
              <a:ea typeface="Helvetica" charset="0"/>
              <a:cs typeface="Helvetica" charset="0"/>
            </a:endParaRPr>
          </a:p>
          <a:p>
            <a:r>
              <a:rPr lang="en-US" sz="800" i="1" dirty="0">
                <a:latin typeface="Helvetica" charset="0"/>
                <a:ea typeface="Helvetica" charset="0"/>
                <a:cs typeface="Helvetica" charset="0"/>
              </a:rPr>
              <a:t>Image from</a:t>
            </a:r>
            <a:r>
              <a:rPr lang="en-US" sz="800" dirty="0">
                <a:latin typeface="Helvetica" charset="0"/>
                <a:ea typeface="Helvetica" charset="0"/>
                <a:cs typeface="Helvetica" charset="0"/>
              </a:rPr>
              <a:t>: Demertzi &amp; </a:t>
            </a:r>
            <a:r>
              <a:rPr lang="en-US" sz="800" dirty="0" err="1">
                <a:latin typeface="Helvetica" charset="0"/>
                <a:ea typeface="Helvetica" charset="0"/>
                <a:cs typeface="Helvetica" charset="0"/>
              </a:rPr>
              <a:t>Tagliazucchi</a:t>
            </a:r>
            <a:r>
              <a:rPr lang="en-US" sz="800" dirty="0">
                <a:latin typeface="Helvetica" charset="0"/>
                <a:ea typeface="Helvetica" charset="0"/>
                <a:cs typeface="Helvetica" charset="0"/>
              </a:rPr>
              <a:t>, </a:t>
            </a:r>
            <a:r>
              <a:rPr lang="en-US" sz="800" dirty="0" err="1">
                <a:latin typeface="Helvetica" charset="0"/>
                <a:ea typeface="Helvetica" charset="0"/>
                <a:cs typeface="Helvetica" charset="0"/>
              </a:rPr>
              <a:t>Dehaene</a:t>
            </a:r>
            <a:r>
              <a:rPr lang="en-US" sz="800" dirty="0">
                <a:latin typeface="Helvetica" charset="0"/>
                <a:ea typeface="Helvetica" charset="0"/>
                <a:cs typeface="Helvetica" charset="0"/>
              </a:rPr>
              <a:t>, Deco, </a:t>
            </a:r>
            <a:r>
              <a:rPr lang="en-US" sz="800" dirty="0" err="1">
                <a:latin typeface="Helvetica" charset="0"/>
                <a:ea typeface="Helvetica" charset="0"/>
                <a:cs typeface="Helvetica" charset="0"/>
              </a:rPr>
              <a:t>Barttfeld</a:t>
            </a:r>
            <a:r>
              <a:rPr lang="en-US" sz="800" dirty="0">
                <a:latin typeface="Helvetica" charset="0"/>
                <a:ea typeface="Helvetica" charset="0"/>
                <a:cs typeface="Helvetica" charset="0"/>
              </a:rPr>
              <a:t>, Raimondo […] et al, </a:t>
            </a:r>
            <a:r>
              <a:rPr lang="en-US" sz="800" i="1" dirty="0">
                <a:latin typeface="Helvetica" charset="0"/>
                <a:ea typeface="Helvetica" charset="0"/>
                <a:cs typeface="Helvetica" charset="0"/>
              </a:rPr>
              <a:t>Science Advances</a:t>
            </a:r>
            <a:r>
              <a:rPr lang="en-US" sz="800" dirty="0">
                <a:latin typeface="Helvetica" charset="0"/>
                <a:ea typeface="Helvetica" charset="0"/>
                <a:cs typeface="Helvetica" charset="0"/>
              </a:rPr>
              <a:t> 2019</a:t>
            </a:r>
          </a:p>
        </p:txBody>
      </p:sp>
      <p:grpSp>
        <p:nvGrpSpPr>
          <p:cNvPr id="11" name="Group 10">
            <a:extLst>
              <a:ext uri="{FF2B5EF4-FFF2-40B4-BE49-F238E27FC236}">
                <a16:creationId xmlns:a16="http://schemas.microsoft.com/office/drawing/2014/main" id="{33F8FC81-4B44-161D-16B5-156D4D09A849}"/>
              </a:ext>
            </a:extLst>
          </p:cNvPr>
          <p:cNvGrpSpPr/>
          <p:nvPr/>
        </p:nvGrpSpPr>
        <p:grpSpPr>
          <a:xfrm>
            <a:off x="150875" y="1466866"/>
            <a:ext cx="4920934" cy="2941687"/>
            <a:chOff x="4313315" y="1535709"/>
            <a:chExt cx="7370123" cy="4139926"/>
          </a:xfrm>
        </p:grpSpPr>
        <p:pic>
          <p:nvPicPr>
            <p:cNvPr id="5" name="Picture 4">
              <a:extLst>
                <a:ext uri="{FF2B5EF4-FFF2-40B4-BE49-F238E27FC236}">
                  <a16:creationId xmlns:a16="http://schemas.microsoft.com/office/drawing/2014/main" id="{8186358D-5567-B6F4-53E2-45DD8A992759}"/>
                </a:ext>
              </a:extLst>
            </p:cNvPr>
            <p:cNvPicPr>
              <a:picLocks noChangeAspect="1"/>
            </p:cNvPicPr>
            <p:nvPr/>
          </p:nvPicPr>
          <p:blipFill>
            <a:blip r:embed="rId3"/>
            <a:stretch>
              <a:fillRect/>
            </a:stretch>
          </p:blipFill>
          <p:spPr>
            <a:xfrm>
              <a:off x="4313315" y="1535709"/>
              <a:ext cx="7370123" cy="4139926"/>
            </a:xfrm>
            <a:prstGeom prst="rect">
              <a:avLst/>
            </a:prstGeom>
          </p:spPr>
        </p:pic>
        <p:sp>
          <p:nvSpPr>
            <p:cNvPr id="7" name="Rectangle 6">
              <a:extLst>
                <a:ext uri="{FF2B5EF4-FFF2-40B4-BE49-F238E27FC236}">
                  <a16:creationId xmlns:a16="http://schemas.microsoft.com/office/drawing/2014/main" id="{E467B661-D94C-FCA0-FE6B-14E088DF7E11}"/>
                </a:ext>
              </a:extLst>
            </p:cNvPr>
            <p:cNvSpPr/>
            <p:nvPr/>
          </p:nvSpPr>
          <p:spPr>
            <a:xfrm>
              <a:off x="4448325" y="1712703"/>
              <a:ext cx="376015"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013" dirty="0"/>
            </a:p>
          </p:txBody>
        </p:sp>
        <p:sp>
          <p:nvSpPr>
            <p:cNvPr id="10" name="Rectangle 9">
              <a:extLst>
                <a:ext uri="{FF2B5EF4-FFF2-40B4-BE49-F238E27FC236}">
                  <a16:creationId xmlns:a16="http://schemas.microsoft.com/office/drawing/2014/main" id="{D858ED36-DCDD-9B71-8D4D-102702FAE1A9}"/>
                </a:ext>
              </a:extLst>
            </p:cNvPr>
            <p:cNvSpPr/>
            <p:nvPr/>
          </p:nvSpPr>
          <p:spPr>
            <a:xfrm>
              <a:off x="9112066" y="1710786"/>
              <a:ext cx="376015"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013" dirty="0"/>
            </a:p>
          </p:txBody>
        </p:sp>
      </p:grpSp>
      <p:sp>
        <p:nvSpPr>
          <p:cNvPr id="6" name="TextBox 5">
            <a:extLst>
              <a:ext uri="{FF2B5EF4-FFF2-40B4-BE49-F238E27FC236}">
                <a16:creationId xmlns:a16="http://schemas.microsoft.com/office/drawing/2014/main" id="{A674B0F7-1447-58A9-033A-7EECDDFB12BC}"/>
              </a:ext>
            </a:extLst>
          </p:cNvPr>
          <p:cNvSpPr txBox="1"/>
          <p:nvPr/>
        </p:nvSpPr>
        <p:spPr>
          <a:xfrm>
            <a:off x="2132118" y="1275063"/>
            <a:ext cx="2445640" cy="340526"/>
          </a:xfrm>
          <a:prstGeom prst="rect">
            <a:avLst/>
          </a:prstGeom>
        </p:spPr>
        <p:txBody>
          <a:bodyPr vert="horz" wrap="none" lIns="51435" tIns="25718" rIns="51435" bIns="25718" rtlCol="0" anchor="ctr">
            <a:normAutofit fontScale="92500" lnSpcReduction="20000"/>
          </a:bodyPr>
          <a:lstStyle/>
          <a:p>
            <a:pPr algn="ctr"/>
            <a:r>
              <a:rPr lang="en-BE" sz="2400" dirty="0">
                <a:solidFill>
                  <a:srgbClr val="0070C0"/>
                </a:solidFill>
                <a:effectLst>
                  <a:outerShdw blurRad="50800" dist="38100" dir="5400000" algn="t" rotWithShape="0">
                    <a:prstClr val="black">
                      <a:alpha val="40000"/>
                    </a:prstClr>
                  </a:outerShdw>
                </a:effectLst>
              </a:rPr>
              <a:t>The Connectome</a:t>
            </a:r>
          </a:p>
        </p:txBody>
      </p:sp>
      <p:sp>
        <p:nvSpPr>
          <p:cNvPr id="12" name="TextBox 11">
            <a:extLst>
              <a:ext uri="{FF2B5EF4-FFF2-40B4-BE49-F238E27FC236}">
                <a16:creationId xmlns:a16="http://schemas.microsoft.com/office/drawing/2014/main" id="{04BEF951-5F00-E6BA-1EE1-3217CF44A535}"/>
              </a:ext>
            </a:extLst>
          </p:cNvPr>
          <p:cNvSpPr txBox="1"/>
          <p:nvPr/>
        </p:nvSpPr>
        <p:spPr>
          <a:xfrm>
            <a:off x="5012267" y="1945129"/>
            <a:ext cx="1694858" cy="1985159"/>
          </a:xfrm>
          <a:prstGeom prst="rect">
            <a:avLst/>
          </a:prstGeom>
          <a:noFill/>
        </p:spPr>
        <p:txBody>
          <a:bodyPr wrap="square">
            <a:spAutoFit/>
          </a:bodyPr>
          <a:lstStyle/>
          <a:p>
            <a:pPr algn="ctr"/>
            <a:r>
              <a:rPr lang="en-GB" sz="1200" dirty="0">
                <a:latin typeface="+mj-lt"/>
              </a:rPr>
              <a:t>A matrix representing all possible </a:t>
            </a:r>
          </a:p>
          <a:p>
            <a:pPr algn="ctr"/>
            <a:r>
              <a:rPr lang="en-GB" sz="1200" dirty="0">
                <a:latin typeface="+mj-lt"/>
              </a:rPr>
              <a:t>pairwise anatomical connections </a:t>
            </a:r>
          </a:p>
          <a:p>
            <a:pPr algn="ctr"/>
            <a:r>
              <a:rPr lang="en-GB" sz="1200" dirty="0">
                <a:latin typeface="+mj-lt"/>
              </a:rPr>
              <a:t>between neural elements of the brain</a:t>
            </a:r>
          </a:p>
          <a:p>
            <a:pPr algn="ctr"/>
            <a:endParaRPr lang="en-GB" sz="700" dirty="0">
              <a:latin typeface="+mj-lt"/>
            </a:endParaRPr>
          </a:p>
          <a:p>
            <a:pPr algn="ctr"/>
            <a:r>
              <a:rPr lang="en-GB" sz="800" dirty="0" err="1">
                <a:latin typeface="+mj-lt"/>
              </a:rPr>
              <a:t>Sporns</a:t>
            </a:r>
            <a:r>
              <a:rPr lang="en-GB" sz="800" dirty="0">
                <a:latin typeface="+mj-lt"/>
              </a:rPr>
              <a:t>, </a:t>
            </a:r>
            <a:r>
              <a:rPr lang="en-GB" sz="800" dirty="0" err="1">
                <a:latin typeface="+mj-lt"/>
              </a:rPr>
              <a:t>Tononi</a:t>
            </a:r>
            <a:r>
              <a:rPr lang="en-GB" sz="800" dirty="0">
                <a:latin typeface="+mj-lt"/>
              </a:rPr>
              <a:t>, &amp; </a:t>
            </a:r>
            <a:r>
              <a:rPr lang="en-GB" sz="800" dirty="0" err="1">
                <a:latin typeface="+mj-lt"/>
              </a:rPr>
              <a:t>Koetter</a:t>
            </a:r>
            <a:r>
              <a:rPr lang="en-GB" sz="800" dirty="0">
                <a:latin typeface="+mj-lt"/>
              </a:rPr>
              <a:t>. </a:t>
            </a:r>
          </a:p>
          <a:p>
            <a:pPr algn="ctr"/>
            <a:r>
              <a:rPr lang="en-GB" sz="800" i="1" dirty="0" err="1">
                <a:latin typeface="+mj-lt"/>
              </a:rPr>
              <a:t>PLoS</a:t>
            </a:r>
            <a:r>
              <a:rPr lang="en-GB" sz="800" i="1" dirty="0">
                <a:latin typeface="+mj-lt"/>
              </a:rPr>
              <a:t> </a:t>
            </a:r>
            <a:r>
              <a:rPr lang="en-GB" sz="800" i="1" dirty="0" err="1">
                <a:latin typeface="+mj-lt"/>
              </a:rPr>
              <a:t>Comput</a:t>
            </a:r>
            <a:r>
              <a:rPr lang="en-GB" sz="800" i="1" dirty="0">
                <a:latin typeface="+mj-lt"/>
              </a:rPr>
              <a:t>. Biol. </a:t>
            </a:r>
            <a:r>
              <a:rPr lang="en-GB" sz="800" dirty="0">
                <a:latin typeface="+mj-lt"/>
              </a:rPr>
              <a:t>2005</a:t>
            </a:r>
          </a:p>
          <a:p>
            <a:pPr algn="ctr"/>
            <a:endParaRPr lang="en-GB" sz="1400" dirty="0">
              <a:latin typeface="+mj-lt"/>
            </a:endParaRPr>
          </a:p>
          <a:p>
            <a:pPr algn="ctr"/>
            <a:endParaRPr lang="en-GB" sz="1400" dirty="0">
              <a:latin typeface="+mj-lt"/>
            </a:endParaRPr>
          </a:p>
        </p:txBody>
      </p:sp>
      <p:cxnSp>
        <p:nvCxnSpPr>
          <p:cNvPr id="13" name="Straight Connector 12">
            <a:extLst>
              <a:ext uri="{FF2B5EF4-FFF2-40B4-BE49-F238E27FC236}">
                <a16:creationId xmlns:a16="http://schemas.microsoft.com/office/drawing/2014/main" id="{9E8DAB1C-BFA1-2C3D-AD7F-2BE87CE07A8A}"/>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20323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1838FF0-12EE-C54E-9261-CEE919DEA252}"/>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sp>
        <p:nvSpPr>
          <p:cNvPr id="16" name="Rectangle 15">
            <a:extLst>
              <a:ext uri="{FF2B5EF4-FFF2-40B4-BE49-F238E27FC236}">
                <a16:creationId xmlns:a16="http://schemas.microsoft.com/office/drawing/2014/main" id="{7D8CDF41-F696-E445-B354-34C74E358E5B}"/>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3" name="Titre 2"/>
          <p:cNvSpPr>
            <a:spLocks noGrp="1"/>
          </p:cNvSpPr>
          <p:nvPr>
            <p:ph type="title"/>
          </p:nvPr>
        </p:nvSpPr>
        <p:spPr>
          <a:xfrm>
            <a:off x="-61968" y="243425"/>
            <a:ext cx="6844286" cy="616294"/>
          </a:xfrm>
        </p:spPr>
        <p:txBody>
          <a:bodyPr>
            <a:noAutofit/>
          </a:bodyPr>
          <a:lstStyle/>
          <a:p>
            <a:pPr algn="ctr"/>
            <a:r>
              <a:rPr lang="en-GB" sz="3000" b="1" dirty="0">
                <a:solidFill>
                  <a:schemeClr val="tx1"/>
                </a:solidFill>
              </a:rPr>
              <a:t>Brain dynamics and cognition</a:t>
            </a:r>
          </a:p>
        </p:txBody>
      </p:sp>
      <p:pic>
        <p:nvPicPr>
          <p:cNvPr id="17" name="movie.avi">
            <a:hlinkClick r:id="" action="ppaction://media"/>
            <a:hlinkHover r:id="" action="ppaction://ole?verb=0"/>
            <a:extLst>
              <a:ext uri="{FF2B5EF4-FFF2-40B4-BE49-F238E27FC236}">
                <a16:creationId xmlns:a16="http://schemas.microsoft.com/office/drawing/2014/main" id="{FB2CE2C4-8D6D-6C74-5AF1-2604D44641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0451" r="29365" b="52170"/>
          <a:stretch/>
        </p:blipFill>
        <p:spPr>
          <a:xfrm>
            <a:off x="71431" y="2992286"/>
            <a:ext cx="2537827" cy="2265509"/>
          </a:xfrm>
          <a:prstGeom prst="rect">
            <a:avLst/>
          </a:prstGeom>
        </p:spPr>
      </p:pic>
      <p:pic>
        <p:nvPicPr>
          <p:cNvPr id="19" name="Picture 18">
            <a:extLst>
              <a:ext uri="{FF2B5EF4-FFF2-40B4-BE49-F238E27FC236}">
                <a16:creationId xmlns:a16="http://schemas.microsoft.com/office/drawing/2014/main" id="{AC48F3B4-DA3B-2DF8-CB68-953C5BD2CF8F}"/>
              </a:ext>
            </a:extLst>
          </p:cNvPr>
          <p:cNvPicPr>
            <a:picLocks noChangeAspect="1"/>
          </p:cNvPicPr>
          <p:nvPr/>
        </p:nvPicPr>
        <p:blipFill rotWithShape="1">
          <a:blip r:embed="rId6">
            <a:extLst>
              <a:ext uri="{28A0092B-C50C-407E-A947-70E740481C1C}">
                <a14:useLocalDpi xmlns:a14="http://schemas.microsoft.com/office/drawing/2010/main" val="0"/>
              </a:ext>
            </a:extLst>
          </a:blip>
          <a:srcRect r="25580"/>
          <a:stretch/>
        </p:blipFill>
        <p:spPr>
          <a:xfrm>
            <a:off x="148385" y="1199643"/>
            <a:ext cx="1923569" cy="1903141"/>
          </a:xfrm>
          <a:prstGeom prst="rect">
            <a:avLst/>
          </a:prstGeom>
        </p:spPr>
      </p:pic>
      <p:sp>
        <p:nvSpPr>
          <p:cNvPr id="20" name="TextBox 19">
            <a:extLst>
              <a:ext uri="{FF2B5EF4-FFF2-40B4-BE49-F238E27FC236}">
                <a16:creationId xmlns:a16="http://schemas.microsoft.com/office/drawing/2014/main" id="{C10FC5B4-BCC8-482B-6901-6D913D9EBCE9}"/>
              </a:ext>
            </a:extLst>
          </p:cNvPr>
          <p:cNvSpPr txBox="1"/>
          <p:nvPr/>
        </p:nvSpPr>
        <p:spPr>
          <a:xfrm>
            <a:off x="189949" y="1009421"/>
            <a:ext cx="1840440" cy="307777"/>
          </a:xfrm>
          <a:prstGeom prst="rect">
            <a:avLst/>
          </a:prstGeom>
          <a:noFill/>
        </p:spPr>
        <p:txBody>
          <a:bodyPr wrap="none" rtlCol="0">
            <a:spAutoFit/>
          </a:bodyPr>
          <a:lstStyle/>
          <a:p>
            <a:r>
              <a:rPr lang="en-GB" sz="1400" b="1" dirty="0"/>
              <a:t>A</a:t>
            </a:r>
            <a:r>
              <a:rPr lang="en-BE" sz="1400" b="1" dirty="0"/>
              <a:t>veraged connectome</a:t>
            </a:r>
          </a:p>
        </p:txBody>
      </p:sp>
      <p:sp>
        <p:nvSpPr>
          <p:cNvPr id="21" name="Rectangle 20">
            <a:extLst>
              <a:ext uri="{FF2B5EF4-FFF2-40B4-BE49-F238E27FC236}">
                <a16:creationId xmlns:a16="http://schemas.microsoft.com/office/drawing/2014/main" id="{E5B1BB7B-EE97-F6AE-BD08-BBEBBD4B20BC}"/>
              </a:ext>
            </a:extLst>
          </p:cNvPr>
          <p:cNvSpPr/>
          <p:nvPr/>
        </p:nvSpPr>
        <p:spPr>
          <a:xfrm>
            <a:off x="2693070" y="1147772"/>
            <a:ext cx="3876406" cy="784830"/>
          </a:xfrm>
          <a:prstGeom prst="rect">
            <a:avLst/>
          </a:prstGeom>
        </p:spPr>
        <p:txBody>
          <a:bodyPr wrap="square">
            <a:spAutoFit/>
          </a:bodyPr>
          <a:lstStyle/>
          <a:p>
            <a:r>
              <a:rPr lang="en-US" sz="1400" dirty="0">
                <a:solidFill>
                  <a:srgbClr val="5FA4B0"/>
                </a:solidFill>
                <a:latin typeface="Helvetica Neue" charset="0"/>
                <a:ea typeface="Helvetica Neue" charset="0"/>
                <a:cs typeface="Helvetica Neue" charset="0"/>
              </a:rPr>
              <a:t>Typical wakefulness</a:t>
            </a:r>
          </a:p>
          <a:p>
            <a:r>
              <a:rPr lang="en-US" sz="1300" dirty="0">
                <a:latin typeface="Helvetica Neue" charset="0"/>
                <a:ea typeface="Helvetica Neue" charset="0"/>
                <a:cs typeface="Helvetica Neue" charset="0"/>
              </a:rPr>
              <a:t>Performance, emotion and cognition </a:t>
            </a:r>
          </a:p>
          <a:p>
            <a:r>
              <a:rPr lang="en-US" sz="900" dirty="0" err="1">
                <a:latin typeface="Helvetica Neue" charset="0"/>
                <a:ea typeface="Helvetica Neue" charset="0"/>
                <a:cs typeface="Helvetica Neue" charset="0"/>
              </a:rPr>
              <a:t>Alavash</a:t>
            </a:r>
            <a:r>
              <a:rPr lang="en-US" sz="900" dirty="0">
                <a:latin typeface="Helvetica Neue" charset="0"/>
                <a:ea typeface="Helvetica Neue" charset="0"/>
                <a:cs typeface="Helvetica Neue" charset="0"/>
              </a:rPr>
              <a:t> et al, </a:t>
            </a:r>
            <a:r>
              <a:rPr lang="en-US" sz="900" i="1" dirty="0">
                <a:latin typeface="Helvetica Neue" charset="0"/>
                <a:ea typeface="Helvetica Neue" charset="0"/>
                <a:cs typeface="Helvetica Neue" charset="0"/>
              </a:rPr>
              <a:t>Neuroimage</a:t>
            </a:r>
            <a:r>
              <a:rPr lang="en-US" sz="900" dirty="0">
                <a:latin typeface="Helvetica Neue" charset="0"/>
                <a:ea typeface="Helvetica Neue" charset="0"/>
                <a:cs typeface="Helvetica Neue" charset="0"/>
              </a:rPr>
              <a:t>, 2016; Shine et al</a:t>
            </a:r>
            <a:r>
              <a:rPr lang="en-US" sz="900" i="1" dirty="0">
                <a:latin typeface="Helvetica Neue" charset="0"/>
                <a:ea typeface="Helvetica Neue" charset="0"/>
                <a:cs typeface="Helvetica Neue" charset="0"/>
              </a:rPr>
              <a:t> Neuron</a:t>
            </a:r>
            <a:r>
              <a:rPr lang="en-US" sz="900" dirty="0">
                <a:latin typeface="Helvetica Neue" charset="0"/>
                <a:ea typeface="Helvetica Neue" charset="0"/>
                <a:cs typeface="Helvetica Neue" charset="0"/>
              </a:rPr>
              <a:t>, 2016; Friston </a:t>
            </a:r>
            <a:r>
              <a:rPr lang="en-US" sz="900" i="1" dirty="0">
                <a:latin typeface="Helvetica Neue" charset="0"/>
                <a:ea typeface="Helvetica Neue" charset="0"/>
                <a:cs typeface="Helvetica Neue" charset="0"/>
              </a:rPr>
              <a:t>Neuroimage</a:t>
            </a:r>
            <a:r>
              <a:rPr lang="en-US" sz="900" dirty="0">
                <a:latin typeface="Helvetica Neue" charset="0"/>
                <a:ea typeface="Helvetica Neue" charset="0"/>
                <a:cs typeface="Helvetica Neue" charset="0"/>
              </a:rPr>
              <a:t>, 1997; Thompson et al, </a:t>
            </a:r>
            <a:r>
              <a:rPr lang="en-US" sz="900" i="1" dirty="0">
                <a:latin typeface="Helvetica Neue" charset="0"/>
                <a:ea typeface="Helvetica Neue" charset="0"/>
                <a:cs typeface="Helvetica Neue" charset="0"/>
              </a:rPr>
              <a:t>Hum Brain Mapp,</a:t>
            </a:r>
            <a:r>
              <a:rPr lang="en-US" sz="900" dirty="0">
                <a:latin typeface="Helvetica Neue" charset="0"/>
                <a:ea typeface="Helvetica Neue" charset="0"/>
                <a:cs typeface="Helvetica Neue" charset="0"/>
              </a:rPr>
              <a:t> 2013</a:t>
            </a:r>
          </a:p>
        </p:txBody>
      </p:sp>
      <p:sp>
        <p:nvSpPr>
          <p:cNvPr id="22" name="Rectangle 21">
            <a:extLst>
              <a:ext uri="{FF2B5EF4-FFF2-40B4-BE49-F238E27FC236}">
                <a16:creationId xmlns:a16="http://schemas.microsoft.com/office/drawing/2014/main" id="{A710297A-6631-4484-C3D7-E0085E08413B}"/>
              </a:ext>
            </a:extLst>
          </p:cNvPr>
          <p:cNvSpPr/>
          <p:nvPr/>
        </p:nvSpPr>
        <p:spPr>
          <a:xfrm>
            <a:off x="2708657" y="2182676"/>
            <a:ext cx="3977233" cy="1908215"/>
          </a:xfrm>
          <a:prstGeom prst="rect">
            <a:avLst/>
          </a:prstGeom>
        </p:spPr>
        <p:txBody>
          <a:bodyPr wrap="square">
            <a:spAutoFit/>
          </a:bodyPr>
          <a:lstStyle/>
          <a:p>
            <a:r>
              <a:rPr lang="en-US" sz="1400" dirty="0">
                <a:solidFill>
                  <a:srgbClr val="5FA4B0"/>
                </a:solidFill>
                <a:latin typeface="Helvetica Neue" charset="0"/>
                <a:ea typeface="Helvetica Neue" charset="0"/>
                <a:cs typeface="Helvetica Neue" charset="0"/>
              </a:rPr>
              <a:t>Unconsciousness</a:t>
            </a:r>
            <a:endParaRPr lang="en-US" sz="1600" dirty="0">
              <a:solidFill>
                <a:srgbClr val="5FA4B0"/>
              </a:solidFill>
              <a:latin typeface="Helvetica Neue" charset="0"/>
              <a:ea typeface="Helvetica Neue" charset="0"/>
              <a:cs typeface="Helvetica Neue" charset="0"/>
            </a:endParaRPr>
          </a:p>
          <a:p>
            <a:r>
              <a:rPr lang="en-US" sz="1300" dirty="0">
                <a:latin typeface="Helvetica Neue" charset="0"/>
                <a:ea typeface="Helvetica Neue" charset="0"/>
                <a:cs typeface="Helvetica Neue" charset="0"/>
              </a:rPr>
              <a:t>Rigid </a:t>
            </a:r>
            <a:r>
              <a:rPr lang="en-GB" sz="1300" dirty="0">
                <a:latin typeface="Helvetica Neue" charset="0"/>
                <a:ea typeface="Helvetica Neue" charset="0"/>
                <a:cs typeface="Helvetica Neue" charset="0"/>
              </a:rPr>
              <a:t>spatiotemporal organization, less metastable dynamics</a:t>
            </a:r>
            <a:endParaRPr lang="en-US" sz="1300" dirty="0">
              <a:latin typeface="Helvetica Neue" charset="0"/>
              <a:ea typeface="Helvetica Neue" charset="0"/>
              <a:cs typeface="Helvetica Neue" charset="0"/>
            </a:endParaRPr>
          </a:p>
          <a:p>
            <a:pPr marL="285744" indent="-285744">
              <a:buFont typeface="Arial" charset="0"/>
              <a:buChar char="•"/>
            </a:pPr>
            <a:r>
              <a:rPr lang="en-US" sz="1200" dirty="0">
                <a:latin typeface="Helvetica Neue" charset="0"/>
                <a:ea typeface="Helvetica Neue" charset="0"/>
                <a:cs typeface="Helvetica Neue" charset="0"/>
              </a:rPr>
              <a:t>sleep</a:t>
            </a:r>
            <a:r>
              <a:rPr lang="en-US" sz="1600" dirty="0">
                <a:latin typeface="Helvetica Neue" charset="0"/>
                <a:ea typeface="Helvetica Neue" charset="0"/>
                <a:cs typeface="Helvetica Neue" charset="0"/>
              </a:rPr>
              <a:t> </a:t>
            </a:r>
            <a:r>
              <a:rPr lang="en-US" sz="800" dirty="0">
                <a:latin typeface="Helvetica" pitchFamily="2" charset="0"/>
              </a:rPr>
              <a:t>(</a:t>
            </a:r>
            <a:r>
              <a:rPr lang="en-US" sz="800" dirty="0" err="1">
                <a:latin typeface="Helvetica" pitchFamily="2" charset="0"/>
              </a:rPr>
              <a:t>Tagliazucchi</a:t>
            </a:r>
            <a:r>
              <a:rPr lang="en-US" sz="800" dirty="0">
                <a:latin typeface="Helvetica" pitchFamily="2" charset="0"/>
              </a:rPr>
              <a:t> et al, </a:t>
            </a:r>
            <a:r>
              <a:rPr lang="en-US" sz="800" i="1" dirty="0">
                <a:latin typeface="Helvetica" pitchFamily="2" charset="0"/>
              </a:rPr>
              <a:t>PNAS</a:t>
            </a:r>
            <a:r>
              <a:rPr lang="en-US" sz="800" dirty="0">
                <a:latin typeface="Helvetica" pitchFamily="2" charset="0"/>
              </a:rPr>
              <a:t> 2013; Wang et al, </a:t>
            </a:r>
            <a:r>
              <a:rPr lang="en-US" sz="800" i="1" dirty="0">
                <a:latin typeface="Helvetica" pitchFamily="2" charset="0"/>
              </a:rPr>
              <a:t>PNAS</a:t>
            </a:r>
            <a:r>
              <a:rPr lang="en-US" sz="800" dirty="0">
                <a:latin typeface="Helvetica" pitchFamily="2" charset="0"/>
              </a:rPr>
              <a:t> 2016; Wilson et al., </a:t>
            </a:r>
            <a:r>
              <a:rPr lang="en-US" sz="800" i="1" dirty="0">
                <a:latin typeface="Helvetica" pitchFamily="2" charset="0"/>
              </a:rPr>
              <a:t>Neuroimage</a:t>
            </a:r>
            <a:r>
              <a:rPr lang="en-US" sz="800" dirty="0">
                <a:latin typeface="Helvetica" pitchFamily="2" charset="0"/>
              </a:rPr>
              <a:t> 2015; Chow et al, </a:t>
            </a:r>
            <a:r>
              <a:rPr lang="en-US" sz="800" i="1" dirty="0">
                <a:latin typeface="Helvetica" pitchFamily="2" charset="0"/>
              </a:rPr>
              <a:t>PNAS</a:t>
            </a:r>
            <a:r>
              <a:rPr lang="en-US" sz="800" dirty="0">
                <a:latin typeface="Helvetica" pitchFamily="2" charset="0"/>
              </a:rPr>
              <a:t> 2013)</a:t>
            </a:r>
            <a:endParaRPr lang="en-US" sz="800" dirty="0">
              <a:latin typeface="Helvetica" pitchFamily="2" charset="0"/>
              <a:ea typeface="Helvetica Neue" charset="0"/>
              <a:cs typeface="Helvetica Neue" charset="0"/>
            </a:endParaRPr>
          </a:p>
          <a:p>
            <a:pPr marL="285744" indent="-285744">
              <a:buFont typeface="Arial" charset="0"/>
              <a:buChar char="•"/>
            </a:pPr>
            <a:r>
              <a:rPr lang="en-US" sz="1200" dirty="0">
                <a:latin typeface="Helvetica Neue" charset="0"/>
                <a:ea typeface="Helvetica Neue" charset="0"/>
                <a:cs typeface="Helvetica Neue" charset="0"/>
              </a:rPr>
              <a:t>anesthesia</a:t>
            </a:r>
            <a:endParaRPr lang="en-US" sz="1600" dirty="0">
              <a:latin typeface="Helvetica Neue" charset="0"/>
              <a:ea typeface="Helvetica Neue" charset="0"/>
              <a:cs typeface="Helvetica Neue" charset="0"/>
            </a:endParaRPr>
          </a:p>
          <a:p>
            <a:pPr marL="539737" lvl="1" indent="-277806">
              <a:buFont typeface="Courier New" charset="0"/>
              <a:buChar char="o"/>
            </a:pPr>
            <a:r>
              <a:rPr lang="en-US" sz="1200" dirty="0">
                <a:latin typeface="Helvetica Neue" charset="0"/>
                <a:ea typeface="Helvetica Neue" charset="0"/>
                <a:cs typeface="Helvetica Neue" charset="0"/>
              </a:rPr>
              <a:t>humans </a:t>
            </a:r>
            <a:r>
              <a:rPr lang="en-US" sz="800" dirty="0">
                <a:latin typeface="Helvetica Neue" charset="0"/>
                <a:ea typeface="Helvetica Neue" charset="0"/>
                <a:cs typeface="Helvetica Neue" charset="0"/>
              </a:rPr>
              <a:t>(</a:t>
            </a:r>
            <a:r>
              <a:rPr lang="en-US" sz="800" dirty="0" err="1">
                <a:latin typeface="Helvetica" pitchFamily="2" charset="0"/>
              </a:rPr>
              <a:t>Tagliazucchi</a:t>
            </a:r>
            <a:r>
              <a:rPr lang="en-US" sz="800" dirty="0">
                <a:latin typeface="Helvetica" pitchFamily="2" charset="0"/>
              </a:rPr>
              <a:t> et al, </a:t>
            </a:r>
            <a:r>
              <a:rPr lang="en-US" sz="800" i="1" dirty="0">
                <a:latin typeface="Helvetica" pitchFamily="2" charset="0"/>
              </a:rPr>
              <a:t>J. R. Soc. Interface</a:t>
            </a:r>
            <a:r>
              <a:rPr lang="en-US" sz="800" dirty="0">
                <a:latin typeface="Helvetica" pitchFamily="2" charset="0"/>
              </a:rPr>
              <a:t> 2016; </a:t>
            </a:r>
            <a:r>
              <a:rPr lang="en-US" sz="800" dirty="0" err="1">
                <a:latin typeface="Helvetica" pitchFamily="2" charset="0"/>
              </a:rPr>
              <a:t>Kafashan</a:t>
            </a:r>
            <a:r>
              <a:rPr lang="en-US" sz="800" dirty="0">
                <a:latin typeface="Helvetica" pitchFamily="2" charset="0"/>
              </a:rPr>
              <a:t> et al, </a:t>
            </a:r>
            <a:r>
              <a:rPr lang="en-US" sz="800" i="1" dirty="0">
                <a:latin typeface="Helvetica" pitchFamily="2" charset="0"/>
              </a:rPr>
              <a:t>Front Neural Circuits</a:t>
            </a:r>
            <a:r>
              <a:rPr lang="en-US" sz="800" dirty="0">
                <a:latin typeface="Helvetica" pitchFamily="2" charset="0"/>
              </a:rPr>
              <a:t>, 2016; Amico et al, </a:t>
            </a:r>
            <a:r>
              <a:rPr lang="en-US" sz="800" i="1" dirty="0" err="1">
                <a:latin typeface="Helvetica" pitchFamily="2" charset="0"/>
              </a:rPr>
              <a:t>PLoS</a:t>
            </a:r>
            <a:r>
              <a:rPr lang="en-US" sz="800" i="1" dirty="0">
                <a:latin typeface="Helvetica" pitchFamily="2" charset="0"/>
              </a:rPr>
              <a:t> One</a:t>
            </a:r>
            <a:r>
              <a:rPr lang="en-US" sz="800" dirty="0">
                <a:latin typeface="Helvetica" pitchFamily="2" charset="0"/>
              </a:rPr>
              <a:t> 2014)</a:t>
            </a:r>
            <a:endParaRPr lang="en-US" sz="800" dirty="0">
              <a:latin typeface="Helvetica" pitchFamily="2" charset="0"/>
              <a:ea typeface="Helvetica Neue" charset="0"/>
              <a:cs typeface="Helvetica Neue" charset="0"/>
            </a:endParaRPr>
          </a:p>
          <a:p>
            <a:pPr marL="539737" lvl="1" indent="-277806">
              <a:buFont typeface="Courier New" charset="0"/>
              <a:buChar char="o"/>
            </a:pPr>
            <a:r>
              <a:rPr lang="fr-FR" sz="1200" dirty="0" err="1">
                <a:latin typeface="Helvetica Neue" charset="0"/>
                <a:ea typeface="Helvetica Neue" charset="0"/>
                <a:cs typeface="Helvetica Neue" charset="0"/>
              </a:rPr>
              <a:t>animals</a:t>
            </a:r>
            <a:r>
              <a:rPr lang="fr-FR" sz="1200" dirty="0">
                <a:latin typeface="Helvetica Neue" charset="0"/>
                <a:ea typeface="Helvetica Neue" charset="0"/>
                <a:cs typeface="Helvetica Neue" charset="0"/>
              </a:rPr>
              <a:t> </a:t>
            </a:r>
            <a:r>
              <a:rPr lang="en-GB" sz="800" dirty="0">
                <a:latin typeface="Helvetica" pitchFamily="2" charset="0"/>
                <a:ea typeface="Helvetica Neue" charset="0"/>
                <a:cs typeface="Helvetica Neue" charset="0"/>
              </a:rPr>
              <a:t>(</a:t>
            </a:r>
            <a:r>
              <a:rPr lang="en-US" sz="800" dirty="0" err="1">
                <a:latin typeface="Helvetica" pitchFamily="2" charset="0"/>
              </a:rPr>
              <a:t>Barttfeld</a:t>
            </a:r>
            <a:r>
              <a:rPr lang="en-US" sz="800" dirty="0">
                <a:latin typeface="Helvetica" pitchFamily="2" charset="0"/>
              </a:rPr>
              <a:t> et al, </a:t>
            </a:r>
            <a:r>
              <a:rPr lang="en-US" sz="800" i="1" dirty="0">
                <a:latin typeface="Helvetica" pitchFamily="2" charset="0"/>
              </a:rPr>
              <a:t>PNAS </a:t>
            </a:r>
            <a:r>
              <a:rPr lang="en-US" sz="800" dirty="0">
                <a:latin typeface="Helvetica" pitchFamily="2" charset="0"/>
              </a:rPr>
              <a:t>2014; </a:t>
            </a:r>
            <a:r>
              <a:rPr lang="en-US" sz="800" dirty="0" err="1">
                <a:latin typeface="Helvetica" pitchFamily="2" charset="0"/>
              </a:rPr>
              <a:t>Grandjean</a:t>
            </a:r>
            <a:r>
              <a:rPr lang="en-US" sz="800" dirty="0">
                <a:latin typeface="Helvetica" pitchFamily="2" charset="0"/>
              </a:rPr>
              <a:t> et al, </a:t>
            </a:r>
            <a:r>
              <a:rPr lang="en-US" sz="800" i="1" dirty="0">
                <a:latin typeface="Helvetica" pitchFamily="2" charset="0"/>
              </a:rPr>
              <a:t>Neuroimage</a:t>
            </a:r>
            <a:r>
              <a:rPr lang="en-US" sz="800" dirty="0">
                <a:latin typeface="Helvetica" pitchFamily="2" charset="0"/>
              </a:rPr>
              <a:t> 2017; Liang et al, </a:t>
            </a:r>
            <a:r>
              <a:rPr lang="en-US" sz="800" i="1" dirty="0">
                <a:latin typeface="Helvetica" pitchFamily="2" charset="0"/>
              </a:rPr>
              <a:t>Neuroimage</a:t>
            </a:r>
            <a:r>
              <a:rPr lang="en-US" sz="800" dirty="0">
                <a:latin typeface="Helvetica" pitchFamily="2" charset="0"/>
              </a:rPr>
              <a:t> 2015)</a:t>
            </a:r>
          </a:p>
        </p:txBody>
      </p:sp>
      <p:sp>
        <p:nvSpPr>
          <p:cNvPr id="23" name="Down Arrow 22">
            <a:extLst>
              <a:ext uri="{FF2B5EF4-FFF2-40B4-BE49-F238E27FC236}">
                <a16:creationId xmlns:a16="http://schemas.microsoft.com/office/drawing/2014/main" id="{52C1B39C-617D-B5BC-EC3E-1B8A12C3DDAE}"/>
              </a:ext>
            </a:extLst>
          </p:cNvPr>
          <p:cNvSpPr/>
          <p:nvPr/>
        </p:nvSpPr>
        <p:spPr>
          <a:xfrm>
            <a:off x="4631273" y="4118517"/>
            <a:ext cx="339079" cy="444895"/>
          </a:xfrm>
          <a:prstGeom prst="downArrow">
            <a:avLst/>
          </a:prstGeom>
          <a:solidFill>
            <a:srgbClr val="5FA4B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FA4B0"/>
              </a:solidFill>
            </a:endParaRPr>
          </a:p>
        </p:txBody>
      </p:sp>
      <p:sp>
        <p:nvSpPr>
          <p:cNvPr id="24" name="TextBox 23">
            <a:extLst>
              <a:ext uri="{FF2B5EF4-FFF2-40B4-BE49-F238E27FC236}">
                <a16:creationId xmlns:a16="http://schemas.microsoft.com/office/drawing/2014/main" id="{E8F0425C-A727-C768-05A0-FFA0799095ED}"/>
              </a:ext>
            </a:extLst>
          </p:cNvPr>
          <p:cNvSpPr txBox="1"/>
          <p:nvPr/>
        </p:nvSpPr>
        <p:spPr>
          <a:xfrm>
            <a:off x="148385" y="3062095"/>
            <a:ext cx="2773547" cy="307777"/>
          </a:xfrm>
          <a:prstGeom prst="rect">
            <a:avLst/>
          </a:prstGeom>
          <a:noFill/>
        </p:spPr>
        <p:txBody>
          <a:bodyPr wrap="square">
            <a:spAutoFit/>
          </a:bodyPr>
          <a:lstStyle/>
          <a:p>
            <a:r>
              <a:rPr lang="en-BE" sz="1400" b="1" dirty="0"/>
              <a:t>Time-varying connectome</a:t>
            </a:r>
            <a:endParaRPr lang="en-BE" sz="1400" dirty="0"/>
          </a:p>
        </p:txBody>
      </p:sp>
      <p:sp>
        <p:nvSpPr>
          <p:cNvPr id="27" name="Rectangle 26">
            <a:extLst>
              <a:ext uri="{FF2B5EF4-FFF2-40B4-BE49-F238E27FC236}">
                <a16:creationId xmlns:a16="http://schemas.microsoft.com/office/drawing/2014/main" id="{FDF9145C-06A2-C839-96DA-145E35E2A1D6}"/>
              </a:ext>
            </a:extLst>
          </p:cNvPr>
          <p:cNvSpPr/>
          <p:nvPr/>
        </p:nvSpPr>
        <p:spPr>
          <a:xfrm>
            <a:off x="2403843" y="4591039"/>
            <a:ext cx="4784609" cy="361637"/>
          </a:xfrm>
          <a:prstGeom prst="rect">
            <a:avLst/>
          </a:prstGeom>
        </p:spPr>
        <p:txBody>
          <a:bodyPr wrap="square">
            <a:spAutoFit/>
          </a:bodyPr>
          <a:lstStyle/>
          <a:p>
            <a:pPr algn="ctr"/>
            <a:r>
              <a:rPr lang="en-GB" sz="1050" dirty="0">
                <a:latin typeface="Helvetica Neue" charset="0"/>
                <a:ea typeface="Helvetica Neue" charset="0"/>
                <a:cs typeface="Helvetica Neue" charset="0"/>
              </a:rPr>
              <a:t>The brain cannot </a:t>
            </a:r>
            <a:r>
              <a:rPr lang="en-US" sz="1050" dirty="0">
                <a:latin typeface="Helvetica Neue" charset="0"/>
                <a:ea typeface="Helvetica Neue" charset="0"/>
                <a:cs typeface="Helvetica Neue" charset="0"/>
              </a:rPr>
              <a:t>map the complexity of internal and external world</a:t>
            </a:r>
          </a:p>
          <a:p>
            <a:pPr algn="ctr"/>
            <a:r>
              <a:rPr lang="en-US" sz="700" dirty="0">
                <a:latin typeface="Helvetica" pitchFamily="2" charset="0"/>
                <a:ea typeface="Helvetica Neue" charset="0"/>
                <a:cs typeface="Helvetica Neue" charset="0"/>
              </a:rPr>
              <a:t>(</a:t>
            </a:r>
            <a:r>
              <a:rPr lang="en-US" sz="700" dirty="0" err="1">
                <a:latin typeface="Helvetica" pitchFamily="2" charset="0"/>
              </a:rPr>
              <a:t>Dehaene</a:t>
            </a:r>
            <a:r>
              <a:rPr lang="en-US" sz="700" dirty="0">
                <a:latin typeface="Helvetica" pitchFamily="2" charset="0"/>
              </a:rPr>
              <a:t> et al, </a:t>
            </a:r>
            <a:r>
              <a:rPr lang="en-US" sz="700" i="1" dirty="0">
                <a:latin typeface="Helvetica" pitchFamily="2" charset="0"/>
              </a:rPr>
              <a:t>Trends Cog Sci, 2006; </a:t>
            </a:r>
            <a:r>
              <a:rPr lang="en-US" sz="700" dirty="0" err="1">
                <a:latin typeface="Helvetica" pitchFamily="2" charset="0"/>
              </a:rPr>
              <a:t>Tononi</a:t>
            </a:r>
            <a:r>
              <a:rPr lang="en-US" sz="700" dirty="0">
                <a:latin typeface="Helvetica" pitchFamily="2" charset="0"/>
              </a:rPr>
              <a:t> et al, </a:t>
            </a:r>
            <a:r>
              <a:rPr lang="en-US" sz="700" i="1" dirty="0">
                <a:latin typeface="Helvetica" pitchFamily="2" charset="0"/>
              </a:rPr>
              <a:t>Nat Rev </a:t>
            </a:r>
            <a:r>
              <a:rPr lang="en-US" sz="700" i="1" dirty="0" err="1">
                <a:latin typeface="Helvetica" pitchFamily="2" charset="0"/>
              </a:rPr>
              <a:t>Neurosci</a:t>
            </a:r>
            <a:r>
              <a:rPr lang="en-US" sz="700" i="1" dirty="0">
                <a:latin typeface="Helvetica" pitchFamily="2" charset="0"/>
              </a:rPr>
              <a:t>.</a:t>
            </a:r>
            <a:r>
              <a:rPr lang="en-US" sz="700" dirty="0">
                <a:latin typeface="Helvetica" pitchFamily="2" charset="0"/>
              </a:rPr>
              <a:t> 2016)</a:t>
            </a:r>
            <a:endParaRPr lang="en-US" sz="700" dirty="0">
              <a:latin typeface="Helvetica" pitchFamily="2" charset="0"/>
              <a:ea typeface="Helvetica Neue" charset="0"/>
              <a:cs typeface="Helvetica Neue" charset="0"/>
            </a:endParaRPr>
          </a:p>
        </p:txBody>
      </p:sp>
    </p:spTree>
    <p:extLst>
      <p:ext uri="{BB962C8B-B14F-4D97-AF65-F5344CB8AC3E}">
        <p14:creationId xmlns:p14="http://schemas.microsoft.com/office/powerpoint/2010/main" val="285043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1"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5" fill="hold" display="0">
                  <p:stCondLst>
                    <p:cond delay="indefinite"/>
                  </p:stCondLst>
                </p:cTn>
                <p:tgtEl>
                  <p:spTgt spid="17"/>
                </p:tgtEl>
              </p:cMediaNode>
            </p:video>
          </p:childTnLst>
        </p:cTn>
      </p:par>
    </p:tnLst>
    <p:bldLst>
      <p:bldP spid="21" grpId="0"/>
      <p:bldP spid="22" grpId="0"/>
      <p:bldP spid="23" grpId="0" animBg="1"/>
      <p:bldP spid="23" grpId="1" animBg="1"/>
      <p:bldP spid="27" grpId="0"/>
      <p:bldP spid="2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1838FF0-12EE-C54E-9261-CEE919DEA252}"/>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C646F947-E8F5-394B-8C16-5CDA128FF6C0}"/>
              </a:ext>
            </a:extLst>
          </p:cNvPr>
          <p:cNvPicPr>
            <a:picLocks noChangeAspect="1"/>
          </p:cNvPicPr>
          <p:nvPr/>
        </p:nvPicPr>
        <p:blipFill rotWithShape="1">
          <a:blip r:embed="rId3">
            <a:extLst>
              <a:ext uri="{28A0092B-C50C-407E-A947-70E740481C1C}">
                <a14:useLocalDpi xmlns:a14="http://schemas.microsoft.com/office/drawing/2010/main" val="0"/>
              </a:ext>
            </a:extLst>
          </a:blip>
          <a:srcRect r="20469" b="45815"/>
          <a:stretch/>
        </p:blipFill>
        <p:spPr>
          <a:xfrm>
            <a:off x="53918" y="1272492"/>
            <a:ext cx="6750164" cy="1580436"/>
          </a:xfrm>
          <a:prstGeom prst="rect">
            <a:avLst/>
          </a:prstGeom>
        </p:spPr>
      </p:pic>
      <p:sp>
        <p:nvSpPr>
          <p:cNvPr id="9" name="Rectangle 8">
            <a:extLst>
              <a:ext uri="{FF2B5EF4-FFF2-40B4-BE49-F238E27FC236}">
                <a16:creationId xmlns:a16="http://schemas.microsoft.com/office/drawing/2014/main" id="{64D49128-B75D-1840-BA84-8E038171FF6E}"/>
              </a:ext>
            </a:extLst>
          </p:cNvPr>
          <p:cNvSpPr/>
          <p:nvPr/>
        </p:nvSpPr>
        <p:spPr>
          <a:xfrm>
            <a:off x="32154" y="4802578"/>
            <a:ext cx="6750164" cy="338554"/>
          </a:xfrm>
          <a:prstGeom prst="rect">
            <a:avLst/>
          </a:prstGeom>
        </p:spPr>
        <p:txBody>
          <a:bodyPr wrap="square">
            <a:spAutoFit/>
          </a:bodyPr>
          <a:lstStyle/>
          <a:p>
            <a:r>
              <a:rPr lang="en-US" sz="800" dirty="0">
                <a:latin typeface="Helvetica" charset="0"/>
                <a:ea typeface="Helvetica" charset="0"/>
                <a:cs typeface="Helvetica" charset="0"/>
              </a:rPr>
              <a:t>Demertzi &amp; Tagliazucchi, </a:t>
            </a:r>
            <a:r>
              <a:rPr lang="en-US" sz="800" dirty="0" err="1">
                <a:latin typeface="Helvetica" charset="0"/>
                <a:ea typeface="Helvetica" charset="0"/>
                <a:cs typeface="Helvetica" charset="0"/>
              </a:rPr>
              <a:t>Dehaene</a:t>
            </a:r>
            <a:r>
              <a:rPr lang="en-US" sz="800" dirty="0">
                <a:latin typeface="Helvetica" charset="0"/>
                <a:ea typeface="Helvetica" charset="0"/>
                <a:cs typeface="Helvetica" charset="0"/>
              </a:rPr>
              <a:t>, Deco, </a:t>
            </a:r>
            <a:r>
              <a:rPr lang="en-US" sz="800" dirty="0" err="1">
                <a:latin typeface="Helvetica" charset="0"/>
                <a:ea typeface="Helvetica" charset="0"/>
                <a:cs typeface="Helvetica" charset="0"/>
              </a:rPr>
              <a:t>Barttfeld</a:t>
            </a:r>
            <a:r>
              <a:rPr lang="en-US" sz="800" dirty="0">
                <a:latin typeface="Helvetica" charset="0"/>
                <a:ea typeface="Helvetica" charset="0"/>
                <a:cs typeface="Helvetica" charset="0"/>
              </a:rPr>
              <a:t>, Raimondo, Martial, Fernández-</a:t>
            </a:r>
            <a:r>
              <a:rPr lang="en-US" sz="800" dirty="0" err="1">
                <a:latin typeface="Helvetica" charset="0"/>
                <a:ea typeface="Helvetica" charset="0"/>
                <a:cs typeface="Helvetica" charset="0"/>
              </a:rPr>
              <a:t>Espejo</a:t>
            </a:r>
            <a:r>
              <a:rPr lang="en-US" sz="800" dirty="0">
                <a:latin typeface="Helvetica" charset="0"/>
                <a:ea typeface="Helvetica" charset="0"/>
                <a:cs typeface="Helvetica" charset="0"/>
              </a:rPr>
              <a:t>, </a:t>
            </a:r>
            <a:r>
              <a:rPr lang="en-US" sz="800" dirty="0" err="1">
                <a:latin typeface="Helvetica" charset="0"/>
                <a:ea typeface="Helvetica" charset="0"/>
                <a:cs typeface="Helvetica" charset="0"/>
              </a:rPr>
              <a:t>Rohaut</a:t>
            </a:r>
            <a:r>
              <a:rPr lang="en-US" sz="800" dirty="0">
                <a:latin typeface="Helvetica" charset="0"/>
                <a:ea typeface="Helvetica" charset="0"/>
                <a:cs typeface="Helvetica" charset="0"/>
              </a:rPr>
              <a:t>, Voss, Schiff, Owen, Laureys, Naccache, Sitt. </a:t>
            </a:r>
            <a:r>
              <a:rPr lang="en-US" sz="800" i="1" dirty="0">
                <a:latin typeface="Helvetica" charset="0"/>
                <a:ea typeface="Helvetica" charset="0"/>
                <a:cs typeface="Helvetica" charset="0"/>
              </a:rPr>
              <a:t>Science Advances</a:t>
            </a:r>
            <a:r>
              <a:rPr lang="en-US" sz="800" dirty="0">
                <a:latin typeface="Helvetica" charset="0"/>
                <a:ea typeface="Helvetica" charset="0"/>
                <a:cs typeface="Helvetica" charset="0"/>
              </a:rPr>
              <a:t> 2019</a:t>
            </a:r>
          </a:p>
        </p:txBody>
      </p:sp>
      <p:sp>
        <p:nvSpPr>
          <p:cNvPr id="2" name="Rectangle 1">
            <a:extLst>
              <a:ext uri="{FF2B5EF4-FFF2-40B4-BE49-F238E27FC236}">
                <a16:creationId xmlns:a16="http://schemas.microsoft.com/office/drawing/2014/main" id="{BCE4F085-2920-4A4D-8DA2-F3513FA7DA59}"/>
              </a:ext>
            </a:extLst>
          </p:cNvPr>
          <p:cNvSpPr/>
          <p:nvPr/>
        </p:nvSpPr>
        <p:spPr>
          <a:xfrm>
            <a:off x="53918" y="1272492"/>
            <a:ext cx="202114" cy="1631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02B5117-8E08-AC4A-848C-E69320B312C7}"/>
              </a:ext>
            </a:extLst>
          </p:cNvPr>
          <p:cNvGrpSpPr/>
          <p:nvPr/>
        </p:nvGrpSpPr>
        <p:grpSpPr>
          <a:xfrm>
            <a:off x="5150" y="2710274"/>
            <a:ext cx="6850169" cy="1759538"/>
            <a:chOff x="5150" y="2646266"/>
            <a:chExt cx="6850169" cy="1759538"/>
          </a:xfrm>
        </p:grpSpPr>
        <p:pic>
          <p:nvPicPr>
            <p:cNvPr id="6" name="Picture 5">
              <a:extLst>
                <a:ext uri="{FF2B5EF4-FFF2-40B4-BE49-F238E27FC236}">
                  <a16:creationId xmlns:a16="http://schemas.microsoft.com/office/drawing/2014/main" id="{699B54A0-2649-FF48-A2DE-4508069F557B}"/>
                </a:ext>
              </a:extLst>
            </p:cNvPr>
            <p:cNvPicPr>
              <a:picLocks noChangeAspect="1"/>
            </p:cNvPicPr>
            <p:nvPr/>
          </p:nvPicPr>
          <p:blipFill rotWithShape="1">
            <a:blip r:embed="rId3">
              <a:extLst>
                <a:ext uri="{28A0092B-C50C-407E-A947-70E740481C1C}">
                  <a14:useLocalDpi xmlns:a14="http://schemas.microsoft.com/office/drawing/2010/main" val="0"/>
                </a:ext>
              </a:extLst>
            </a:blip>
            <a:srcRect t="52094" r="20469"/>
            <a:stretch/>
          </p:blipFill>
          <p:spPr>
            <a:xfrm>
              <a:off x="105155" y="3008508"/>
              <a:ext cx="6750164" cy="1397296"/>
            </a:xfrm>
            <a:prstGeom prst="rect">
              <a:avLst/>
            </a:prstGeom>
          </p:spPr>
        </p:pic>
        <p:sp>
          <p:nvSpPr>
            <p:cNvPr id="8" name="Rectangle 7">
              <a:extLst>
                <a:ext uri="{FF2B5EF4-FFF2-40B4-BE49-F238E27FC236}">
                  <a16:creationId xmlns:a16="http://schemas.microsoft.com/office/drawing/2014/main" id="{456FDF70-3AB1-1940-A76B-100F7F4E885F}"/>
                </a:ext>
              </a:extLst>
            </p:cNvPr>
            <p:cNvSpPr/>
            <p:nvPr/>
          </p:nvSpPr>
          <p:spPr>
            <a:xfrm>
              <a:off x="5150" y="2646266"/>
              <a:ext cx="202112" cy="4141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03C158-2793-5C46-BC26-D8F127F6999E}"/>
                </a:ext>
              </a:extLst>
            </p:cNvPr>
            <p:cNvSpPr/>
            <p:nvPr/>
          </p:nvSpPr>
          <p:spPr>
            <a:xfrm rot="5400000">
              <a:off x="371336" y="2710280"/>
              <a:ext cx="223541" cy="551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F3D915-1E89-0C4D-AD86-0D6987E771D4}"/>
                </a:ext>
              </a:extLst>
            </p:cNvPr>
            <p:cNvSpPr/>
            <p:nvPr/>
          </p:nvSpPr>
          <p:spPr>
            <a:xfrm rot="5400000">
              <a:off x="2087362" y="2672808"/>
              <a:ext cx="223541" cy="551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70BA9AF-FAE0-C943-8E0F-7C588EFE2091}"/>
                </a:ext>
              </a:extLst>
            </p:cNvPr>
            <p:cNvSpPr/>
            <p:nvPr/>
          </p:nvSpPr>
          <p:spPr>
            <a:xfrm rot="5400000">
              <a:off x="3803387" y="2707462"/>
              <a:ext cx="223541" cy="551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339DA8-09AB-6A44-AEDB-8719C83CE67A}"/>
                </a:ext>
              </a:extLst>
            </p:cNvPr>
            <p:cNvSpPr/>
            <p:nvPr/>
          </p:nvSpPr>
          <p:spPr>
            <a:xfrm rot="5400000">
              <a:off x="5366616" y="2699567"/>
              <a:ext cx="223541" cy="551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1F5F206-9853-274C-AE1F-D953C3AEED37}"/>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3" name="Titre 2"/>
          <p:cNvSpPr>
            <a:spLocks noGrp="1"/>
          </p:cNvSpPr>
          <p:nvPr>
            <p:ph type="title"/>
          </p:nvPr>
        </p:nvSpPr>
        <p:spPr>
          <a:xfrm>
            <a:off x="-14907" y="232551"/>
            <a:ext cx="6844286" cy="616294"/>
          </a:xfrm>
        </p:spPr>
        <p:txBody>
          <a:bodyPr>
            <a:noAutofit/>
          </a:bodyPr>
          <a:lstStyle/>
          <a:p>
            <a:pPr algn="ctr"/>
            <a:r>
              <a:rPr lang="en-US" sz="2700" b="1" dirty="0">
                <a:solidFill>
                  <a:schemeClr val="tx1"/>
                </a:solidFill>
              </a:rPr>
              <a:t>Complex patterns in higher conscious states</a:t>
            </a:r>
            <a:endParaRPr lang="en-GB" sz="2700" b="1" dirty="0">
              <a:solidFill>
                <a:schemeClr val="tx1"/>
              </a:solidFill>
            </a:endParaRPr>
          </a:p>
        </p:txBody>
      </p:sp>
    </p:spTree>
    <p:extLst>
      <p:ext uri="{BB962C8B-B14F-4D97-AF65-F5344CB8AC3E}">
        <p14:creationId xmlns:p14="http://schemas.microsoft.com/office/powerpoint/2010/main" val="135997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1838FF0-12EE-C54E-9261-CEE919DEA252}"/>
              </a:ext>
            </a:extLst>
          </p:cNvPr>
          <p:cNvCxnSpPr/>
          <p:nvPr/>
        </p:nvCxnSpPr>
        <p:spPr>
          <a:xfrm>
            <a:off x="150875" y="878890"/>
            <a:ext cx="6418601" cy="0"/>
          </a:xfrm>
          <a:prstGeom prst="line">
            <a:avLst/>
          </a:prstGeom>
          <a:ln w="12700">
            <a:solidFill>
              <a:srgbClr val="5FA4B0"/>
            </a:solidFill>
          </a:ln>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C646F947-E8F5-394B-8C16-5CDA128FF6C0}"/>
              </a:ext>
            </a:extLst>
          </p:cNvPr>
          <p:cNvPicPr>
            <a:picLocks noChangeAspect="1"/>
          </p:cNvPicPr>
          <p:nvPr/>
        </p:nvPicPr>
        <p:blipFill rotWithShape="1">
          <a:blip r:embed="rId3">
            <a:extLst>
              <a:ext uri="{28A0092B-C50C-407E-A947-70E740481C1C}">
                <a14:useLocalDpi xmlns:a14="http://schemas.microsoft.com/office/drawing/2010/main" val="0"/>
              </a:ext>
            </a:extLst>
          </a:blip>
          <a:srcRect r="20469" b="45815"/>
          <a:stretch/>
        </p:blipFill>
        <p:spPr>
          <a:xfrm>
            <a:off x="53918" y="1272492"/>
            <a:ext cx="6750164" cy="1580436"/>
          </a:xfrm>
          <a:prstGeom prst="rect">
            <a:avLst/>
          </a:prstGeom>
        </p:spPr>
      </p:pic>
      <p:sp>
        <p:nvSpPr>
          <p:cNvPr id="9" name="Rectangle 8">
            <a:extLst>
              <a:ext uri="{FF2B5EF4-FFF2-40B4-BE49-F238E27FC236}">
                <a16:creationId xmlns:a16="http://schemas.microsoft.com/office/drawing/2014/main" id="{64D49128-B75D-1840-BA84-8E038171FF6E}"/>
              </a:ext>
            </a:extLst>
          </p:cNvPr>
          <p:cNvSpPr/>
          <p:nvPr/>
        </p:nvSpPr>
        <p:spPr>
          <a:xfrm>
            <a:off x="32154" y="4802578"/>
            <a:ext cx="6750164" cy="338554"/>
          </a:xfrm>
          <a:prstGeom prst="rect">
            <a:avLst/>
          </a:prstGeom>
        </p:spPr>
        <p:txBody>
          <a:bodyPr wrap="square">
            <a:spAutoFit/>
          </a:bodyPr>
          <a:lstStyle/>
          <a:p>
            <a:r>
              <a:rPr lang="en-US" sz="800" dirty="0">
                <a:latin typeface="Helvetica" charset="0"/>
                <a:ea typeface="Helvetica" charset="0"/>
                <a:cs typeface="Helvetica" charset="0"/>
              </a:rPr>
              <a:t>Demertzi &amp; Tagliazucchi, </a:t>
            </a:r>
            <a:r>
              <a:rPr lang="en-US" sz="800" dirty="0" err="1">
                <a:latin typeface="Helvetica" charset="0"/>
                <a:ea typeface="Helvetica" charset="0"/>
                <a:cs typeface="Helvetica" charset="0"/>
              </a:rPr>
              <a:t>Dehaene</a:t>
            </a:r>
            <a:r>
              <a:rPr lang="en-US" sz="800" dirty="0">
                <a:latin typeface="Helvetica" charset="0"/>
                <a:ea typeface="Helvetica" charset="0"/>
                <a:cs typeface="Helvetica" charset="0"/>
              </a:rPr>
              <a:t>, Deco, </a:t>
            </a:r>
            <a:r>
              <a:rPr lang="en-US" sz="800" dirty="0" err="1">
                <a:latin typeface="Helvetica" charset="0"/>
                <a:ea typeface="Helvetica" charset="0"/>
                <a:cs typeface="Helvetica" charset="0"/>
              </a:rPr>
              <a:t>Barttfeld</a:t>
            </a:r>
            <a:r>
              <a:rPr lang="en-US" sz="800" dirty="0">
                <a:latin typeface="Helvetica" charset="0"/>
                <a:ea typeface="Helvetica" charset="0"/>
                <a:cs typeface="Helvetica" charset="0"/>
              </a:rPr>
              <a:t>, Raimondo, Martial, Fernández-</a:t>
            </a:r>
            <a:r>
              <a:rPr lang="en-US" sz="800" dirty="0" err="1">
                <a:latin typeface="Helvetica" charset="0"/>
                <a:ea typeface="Helvetica" charset="0"/>
                <a:cs typeface="Helvetica" charset="0"/>
              </a:rPr>
              <a:t>Espejo</a:t>
            </a:r>
            <a:r>
              <a:rPr lang="en-US" sz="800" dirty="0">
                <a:latin typeface="Helvetica" charset="0"/>
                <a:ea typeface="Helvetica" charset="0"/>
                <a:cs typeface="Helvetica" charset="0"/>
              </a:rPr>
              <a:t>, </a:t>
            </a:r>
            <a:r>
              <a:rPr lang="en-US" sz="800" dirty="0" err="1">
                <a:latin typeface="Helvetica" charset="0"/>
                <a:ea typeface="Helvetica" charset="0"/>
                <a:cs typeface="Helvetica" charset="0"/>
              </a:rPr>
              <a:t>Rohaut</a:t>
            </a:r>
            <a:r>
              <a:rPr lang="en-US" sz="800" dirty="0">
                <a:latin typeface="Helvetica" charset="0"/>
                <a:ea typeface="Helvetica" charset="0"/>
                <a:cs typeface="Helvetica" charset="0"/>
              </a:rPr>
              <a:t>, Voss, Schiff, Owen, Laureys, Naccache, Sitt. </a:t>
            </a:r>
            <a:r>
              <a:rPr lang="en-US" sz="800" i="1" dirty="0">
                <a:latin typeface="Helvetica" charset="0"/>
                <a:ea typeface="Helvetica" charset="0"/>
                <a:cs typeface="Helvetica" charset="0"/>
              </a:rPr>
              <a:t>Science Advances</a:t>
            </a:r>
            <a:r>
              <a:rPr lang="en-US" sz="800" dirty="0">
                <a:latin typeface="Helvetica" charset="0"/>
                <a:ea typeface="Helvetica" charset="0"/>
                <a:cs typeface="Helvetica" charset="0"/>
              </a:rPr>
              <a:t> 2019</a:t>
            </a:r>
          </a:p>
        </p:txBody>
      </p:sp>
      <p:sp>
        <p:nvSpPr>
          <p:cNvPr id="2" name="Rectangle 1">
            <a:extLst>
              <a:ext uri="{FF2B5EF4-FFF2-40B4-BE49-F238E27FC236}">
                <a16:creationId xmlns:a16="http://schemas.microsoft.com/office/drawing/2014/main" id="{BCE4F085-2920-4A4D-8DA2-F3513FA7DA59}"/>
              </a:ext>
            </a:extLst>
          </p:cNvPr>
          <p:cNvSpPr/>
          <p:nvPr/>
        </p:nvSpPr>
        <p:spPr>
          <a:xfrm>
            <a:off x="53918" y="1272492"/>
            <a:ext cx="202114" cy="1631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1F5F206-9853-274C-AE1F-D953C3AEED37}"/>
              </a:ext>
            </a:extLst>
          </p:cNvPr>
          <p:cNvSpPr/>
          <p:nvPr/>
        </p:nvSpPr>
        <p:spPr>
          <a:xfrm>
            <a:off x="5579559" y="85750"/>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pic>
        <p:nvPicPr>
          <p:cNvPr id="5" name="Picture 4">
            <a:extLst>
              <a:ext uri="{FF2B5EF4-FFF2-40B4-BE49-F238E27FC236}">
                <a16:creationId xmlns:a16="http://schemas.microsoft.com/office/drawing/2014/main" id="{14FCE5AD-503E-33EE-8BEC-81B7334AD1FD}"/>
              </a:ext>
            </a:extLst>
          </p:cNvPr>
          <p:cNvPicPr>
            <a:picLocks noChangeAspect="1"/>
          </p:cNvPicPr>
          <p:nvPr/>
        </p:nvPicPr>
        <p:blipFill rotWithShape="1">
          <a:blip r:embed="rId4"/>
          <a:srcRect b="52442"/>
          <a:stretch/>
        </p:blipFill>
        <p:spPr>
          <a:xfrm>
            <a:off x="32154" y="3196591"/>
            <a:ext cx="3404461" cy="1348834"/>
          </a:xfrm>
          <a:prstGeom prst="rect">
            <a:avLst/>
          </a:prstGeom>
        </p:spPr>
      </p:pic>
      <p:pic>
        <p:nvPicPr>
          <p:cNvPr id="17" name="Picture 16">
            <a:extLst>
              <a:ext uri="{FF2B5EF4-FFF2-40B4-BE49-F238E27FC236}">
                <a16:creationId xmlns:a16="http://schemas.microsoft.com/office/drawing/2014/main" id="{BFA7F7B0-2BB1-1526-B54E-8C925B7E0A2E}"/>
              </a:ext>
            </a:extLst>
          </p:cNvPr>
          <p:cNvPicPr>
            <a:picLocks noChangeAspect="1"/>
          </p:cNvPicPr>
          <p:nvPr/>
        </p:nvPicPr>
        <p:blipFill rotWithShape="1">
          <a:blip r:embed="rId4"/>
          <a:srcRect t="52442"/>
          <a:stretch/>
        </p:blipFill>
        <p:spPr>
          <a:xfrm>
            <a:off x="3429000" y="3226896"/>
            <a:ext cx="3404461" cy="1348834"/>
          </a:xfrm>
          <a:prstGeom prst="rect">
            <a:avLst/>
          </a:prstGeom>
        </p:spPr>
      </p:pic>
      <p:sp>
        <p:nvSpPr>
          <p:cNvPr id="18" name="Rectangle 17">
            <a:extLst>
              <a:ext uri="{FF2B5EF4-FFF2-40B4-BE49-F238E27FC236}">
                <a16:creationId xmlns:a16="http://schemas.microsoft.com/office/drawing/2014/main" id="{A10AFC50-D02C-304B-F4F5-4FA24354159C}"/>
              </a:ext>
            </a:extLst>
          </p:cNvPr>
          <p:cNvSpPr/>
          <p:nvPr/>
        </p:nvSpPr>
        <p:spPr>
          <a:xfrm>
            <a:off x="5150" y="2710274"/>
            <a:ext cx="202112" cy="7449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CEC4F87-7584-84CD-3931-8B13AD9445BA}"/>
              </a:ext>
            </a:extLst>
          </p:cNvPr>
          <p:cNvSpPr txBox="1"/>
          <p:nvPr/>
        </p:nvSpPr>
        <p:spPr>
          <a:xfrm>
            <a:off x="314793" y="3000048"/>
            <a:ext cx="6467525" cy="244144"/>
          </a:xfrm>
          <a:prstGeom prst="rect">
            <a:avLst/>
          </a:prstGeom>
          <a:solidFill>
            <a:schemeClr val="bg1">
              <a:lumMod val="85000"/>
            </a:schemeClr>
          </a:solidFill>
          <a:ln>
            <a:noFill/>
          </a:ln>
        </p:spPr>
        <p:txBody>
          <a:bodyPr vert="horz" wrap="none" lIns="91440" tIns="45720" rIns="91440" bIns="45720" rtlCol="0" anchor="ctr">
            <a:normAutofit fontScale="85000" lnSpcReduction="20000"/>
          </a:bodyPr>
          <a:lstStyle/>
          <a:p>
            <a:pPr algn="ctr"/>
            <a:r>
              <a:rPr lang="en-BE" sz="1400" dirty="0">
                <a:latin typeface="Helvetica" pitchFamily="2" charset="0"/>
              </a:rPr>
              <a:t>Propofol anesthesia</a:t>
            </a:r>
          </a:p>
        </p:txBody>
      </p:sp>
      <p:sp>
        <p:nvSpPr>
          <p:cNvPr id="8" name="Titre 2">
            <a:extLst>
              <a:ext uri="{FF2B5EF4-FFF2-40B4-BE49-F238E27FC236}">
                <a16:creationId xmlns:a16="http://schemas.microsoft.com/office/drawing/2014/main" id="{A9DDB149-C03D-0181-B988-2FD77B7166DC}"/>
              </a:ext>
            </a:extLst>
          </p:cNvPr>
          <p:cNvSpPr>
            <a:spLocks noGrp="1"/>
          </p:cNvSpPr>
          <p:nvPr>
            <p:ph type="title"/>
          </p:nvPr>
        </p:nvSpPr>
        <p:spPr>
          <a:xfrm>
            <a:off x="-14907" y="232551"/>
            <a:ext cx="6844286" cy="616294"/>
          </a:xfrm>
        </p:spPr>
        <p:txBody>
          <a:bodyPr>
            <a:noAutofit/>
          </a:bodyPr>
          <a:lstStyle/>
          <a:p>
            <a:pPr algn="ctr"/>
            <a:r>
              <a:rPr lang="en-US" sz="3200" b="1" dirty="0">
                <a:solidFill>
                  <a:schemeClr val="tx1"/>
                </a:solidFill>
              </a:rPr>
              <a:t>Simple patterns in unconsciousness</a:t>
            </a:r>
            <a:endParaRPr lang="en-GB" sz="3200" b="1" dirty="0">
              <a:solidFill>
                <a:schemeClr val="tx1"/>
              </a:solidFill>
            </a:endParaRPr>
          </a:p>
        </p:txBody>
      </p:sp>
    </p:spTree>
    <p:extLst>
      <p:ext uri="{BB962C8B-B14F-4D97-AF65-F5344CB8AC3E}">
        <p14:creationId xmlns:p14="http://schemas.microsoft.com/office/powerpoint/2010/main" val="8019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25007</TotalTime>
  <Words>4672</Words>
  <Application>Microsoft Macintosh PowerPoint</Application>
  <PresentationFormat>Custom</PresentationFormat>
  <Paragraphs>441</Paragraphs>
  <Slides>40</Slides>
  <Notes>40</Notes>
  <HiddenSlides>0</HiddenSlides>
  <MMClips>4</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40</vt:i4>
      </vt:variant>
    </vt:vector>
  </HeadingPairs>
  <TitlesOfParts>
    <vt:vector size="61" baseType="lpstr">
      <vt:lpstr>American Typewriter</vt:lpstr>
      <vt:lpstr>Apple Chancery</vt:lpstr>
      <vt:lpstr>Arial</vt:lpstr>
      <vt:lpstr>Bauhaus 93</vt:lpstr>
      <vt:lpstr>Big Caslon Medium</vt:lpstr>
      <vt:lpstr>Bradley Hand</vt:lpstr>
      <vt:lpstr>Calibri</vt:lpstr>
      <vt:lpstr>Calibri Light</vt:lpstr>
      <vt:lpstr>Courier New</vt:lpstr>
      <vt:lpstr>Helvetica</vt:lpstr>
      <vt:lpstr>HELVETICA LIGHT</vt:lpstr>
      <vt:lpstr>HELVETICA LIGHT</vt:lpstr>
      <vt:lpstr>Helvetica Neue</vt:lpstr>
      <vt:lpstr>Lucida Grande</vt:lpstr>
      <vt:lpstr>Marker Felt Thin</vt:lpstr>
      <vt:lpstr>Matura MT Script Capitals</vt:lpstr>
      <vt:lpstr>NeueHaasGroteskText</vt:lpstr>
      <vt:lpstr>Tahoma</vt:lpstr>
      <vt:lpstr>Times New Roman</vt:lpstr>
      <vt:lpstr>Verdana</vt:lpstr>
      <vt:lpstr>Thème Office</vt:lpstr>
      <vt:lpstr>Mind blanking as the frontier case of  mental state reporting </vt:lpstr>
      <vt:lpstr>Consciousness</vt:lpstr>
      <vt:lpstr>PowerPoint Presentation</vt:lpstr>
      <vt:lpstr>The resting brain</vt:lpstr>
      <vt:lpstr>Resting anticorrelations</vt:lpstr>
      <vt:lpstr>The brain as a network    100 billion neurons, ~100 trillion synaptic connections</vt:lpstr>
      <vt:lpstr>Brain dynamics and cognition</vt:lpstr>
      <vt:lpstr>Complex patterns in higher conscious states</vt:lpstr>
      <vt:lpstr>Simple patterns in unconsciousness</vt:lpstr>
      <vt:lpstr>More chances to transition when conscious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Non-reportable Awareness?</vt:lpstr>
      <vt:lpstr>PowerPoint Presentation</vt:lpstr>
      <vt:lpstr>Consciousness is multidimensional</vt:lpstr>
      <vt:lpstr>PowerPoint Presentation</vt:lpstr>
      <vt:lpstr>PowerPoint Presentation</vt:lpstr>
      <vt:lpstr>PowerPoint Presentation</vt:lpstr>
      <vt:lpstr>PowerPoint Presentation</vt:lpstr>
      <vt:lpstr>PowerPoint Presentation</vt:lpstr>
      <vt:lpstr>Lower cross-modal interaction in the isolated brain</vt:lpstr>
      <vt:lpstr>Lower cross-modal interaction in the isolated brain</vt:lpstr>
      <vt:lpstr>PowerPoint Presentation</vt:lpstr>
      <vt:lpstr>Limits of reportability</vt:lpstr>
      <vt:lpstr>Disorders of Consciousness</vt:lpstr>
      <vt:lpstr>Lower cross-modal interaction in UWS</vt:lpstr>
      <vt:lpstr>Extreme environment reduces anticorrelations</vt:lpstr>
      <vt:lpstr>Extreme environment reduces anticorrelations</vt:lpstr>
      <vt:lpstr>Anticorrelations inform cognitive function?</vt:lpstr>
      <vt:lpstr>Modified awareness reduces anticorrelations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Demertzi Athina</cp:lastModifiedBy>
  <cp:revision>807</cp:revision>
  <cp:lastPrinted>2022-11-07T11:15:17Z</cp:lastPrinted>
  <dcterms:created xsi:type="dcterms:W3CDTF">2018-03-13T16:35:22Z</dcterms:created>
  <dcterms:modified xsi:type="dcterms:W3CDTF">2023-06-06T11:36:46Z</dcterms:modified>
</cp:coreProperties>
</file>