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0"/>
  </p:notesMasterIdLst>
  <p:sldIdLst>
    <p:sldId id="258" r:id="rId2"/>
    <p:sldId id="300" r:id="rId3"/>
    <p:sldId id="302" r:id="rId4"/>
    <p:sldId id="301" r:id="rId5"/>
    <p:sldId id="303" r:id="rId6"/>
    <p:sldId id="304" r:id="rId7"/>
    <p:sldId id="305" r:id="rId8"/>
    <p:sldId id="270"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61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p:restoredTop sz="81461"/>
  </p:normalViewPr>
  <p:slideViewPr>
    <p:cSldViewPr snapToGrid="0">
      <p:cViewPr>
        <p:scale>
          <a:sx n="105" d="100"/>
          <a:sy n="105" d="100"/>
        </p:scale>
        <p:origin x="156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F6805-8756-A542-9E69-EA6F038C64CA}" type="datetimeFigureOut">
              <a:rPr lang="fr-FR" smtClean="0"/>
              <a:t>28/06/2023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FDE74-AE77-C64B-9627-3CA79E6C42EC}" type="slidenum">
              <a:rPr lang="fr-FR" smtClean="0"/>
              <a:t>‹N°›</a:t>
            </a:fld>
            <a:endParaRPr lang="fr-FR"/>
          </a:p>
        </p:txBody>
      </p:sp>
    </p:spTree>
    <p:extLst>
      <p:ext uri="{BB962C8B-B14F-4D97-AF65-F5344CB8AC3E}">
        <p14:creationId xmlns:p14="http://schemas.microsoft.com/office/powerpoint/2010/main" val="24377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question qui est posée cette après-midi : quelles structures et quel modèle économique pour un système alimentaire durable ? </a:t>
            </a:r>
          </a:p>
          <a:p>
            <a:r>
              <a:rPr lang="fr-FR" dirty="0"/>
              <a:t>Cécile, Thibault et Stéphane de la Ferme beauregard nous on présenté un modèle coopérative de ferme qui a l’avantage de proposer des solutions écologique, économique et sociales à une échelle locale. </a:t>
            </a:r>
          </a:p>
          <a:p>
            <a:r>
              <a:rPr lang="fr-FR" dirty="0"/>
              <a:t>Des initiatives comme celle-là, on en voit de plus en plus, elles émergent à gauche à droite. Mais forcé de constaté qu’elle ne sont pas encore la norme.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16FDE74-AE77-C64B-9627-3CA79E6C42EC}" type="slidenum">
              <a:rPr lang="fr-FR" smtClean="0"/>
              <a:t>1</a:t>
            </a:fld>
            <a:endParaRPr lang="fr-FR"/>
          </a:p>
        </p:txBody>
      </p:sp>
    </p:spTree>
    <p:extLst>
      <p:ext uri="{BB962C8B-B14F-4D97-AF65-F5344CB8AC3E}">
        <p14:creationId xmlns:p14="http://schemas.microsoft.com/office/powerpoint/2010/main" val="53828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342900" indent="-342900">
              <a:buFontTx/>
              <a:buChar char="-"/>
            </a:pPr>
            <a:r>
              <a:rPr lang="fr-FR" dirty="0"/>
              <a:t>Motivée par la nécessaire transition.</a:t>
            </a:r>
          </a:p>
          <a:p>
            <a:pPr marL="342900" indent="-342900">
              <a:buFontTx/>
              <a:buChar char="-"/>
            </a:pPr>
            <a:r>
              <a:rPr lang="fr-FR" dirty="0"/>
              <a:t>Observant les innovations de niches -&gt; dans le domaine </a:t>
            </a:r>
            <a:r>
              <a:rPr lang="fr-FR" dirty="0" err="1"/>
              <a:t>agro-alimenaire</a:t>
            </a:r>
            <a:r>
              <a:rPr lang="fr-FR" dirty="0"/>
              <a:t>, les circuits courts, on vient à observer 5C. </a:t>
            </a:r>
          </a:p>
          <a:p>
            <a:pPr marL="342900" indent="-342900">
              <a:buFontTx/>
              <a:buChar char="-"/>
            </a:pPr>
            <a:endParaRPr lang="fr-FR" dirty="0"/>
          </a:p>
        </p:txBody>
      </p:sp>
    </p:spTree>
    <p:extLst>
      <p:ext uri="{BB962C8B-B14F-4D97-AF65-F5344CB8AC3E}">
        <p14:creationId xmlns:p14="http://schemas.microsoft.com/office/powerpoint/2010/main" val="350166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qu’on imagine un coopérative comme LPP, grandir grandir ouvrir X magasin au risque de ressembler à la grande distribution dans son </a:t>
            </a:r>
            <a:r>
              <a:rPr lang="fr-FR" dirty="0" err="1"/>
              <a:t>shéma</a:t>
            </a:r>
            <a:r>
              <a:rPr lang="fr-FR" dirty="0"/>
              <a:t> ?</a:t>
            </a:r>
          </a:p>
          <a:p>
            <a:r>
              <a:rPr lang="fr-FR" dirty="0"/>
              <a:t>Est-ce qu’il faut choisir le modèle LPP ou le modèle </a:t>
            </a:r>
            <a:r>
              <a:rPr lang="fr-FR" dirty="0" err="1"/>
              <a:t>oufticoop</a:t>
            </a:r>
            <a:r>
              <a:rPr lang="fr-FR" dirty="0"/>
              <a:t> ? </a:t>
            </a:r>
            <a:br>
              <a:rPr lang="fr-FR" dirty="0"/>
            </a:br>
            <a:r>
              <a:rPr lang="fr-FR" dirty="0"/>
              <a:t>Quel prix pour les denrées alimentaires ? </a:t>
            </a:r>
          </a:p>
          <a:p>
            <a:r>
              <a:rPr lang="fr-FR" dirty="0"/>
              <a:t>Doit on favoriser les producteurs sur grande surface qui parviennent  a avoir des rendement plus important ou favoriser les producteurs locaux à tout prix mm si parfois, la diversité de leur culture entraine une augmentation des couts…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Derrière ceci ce sont des question d’organisation économique sui se pose, des question de  concurrence  entre </a:t>
            </a:r>
            <a:r>
              <a:rPr lang="fr-FR" dirty="0" err="1"/>
              <a:t>coopértives</a:t>
            </a:r>
            <a:r>
              <a:rPr lang="fr-FR" dirty="0"/>
              <a:t> et producteur, entre coopératives, entre producteurs.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B16FDE74-AE77-C64B-9627-3CA79E6C42EC}" type="slidenum">
              <a:rPr lang="fr-FR" smtClean="0"/>
              <a:t>3</a:t>
            </a:fld>
            <a:endParaRPr lang="fr-FR"/>
          </a:p>
        </p:txBody>
      </p:sp>
    </p:spTree>
    <p:extLst>
      <p:ext uri="{BB962C8B-B14F-4D97-AF65-F5344CB8AC3E}">
        <p14:creationId xmlns:p14="http://schemas.microsoft.com/office/powerpoint/2010/main" val="152936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16FDE74-AE77-C64B-9627-3CA79E6C42EC}" type="slidenum">
              <a:rPr lang="fr-FR" smtClean="0"/>
              <a:t>4</a:t>
            </a:fld>
            <a:endParaRPr lang="fr-FR"/>
          </a:p>
        </p:txBody>
      </p:sp>
    </p:spTree>
    <p:extLst>
      <p:ext uri="{BB962C8B-B14F-4D97-AF65-F5344CB8AC3E}">
        <p14:creationId xmlns:p14="http://schemas.microsoft.com/office/powerpoint/2010/main" val="221709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16FDE74-AE77-C64B-9627-3CA79E6C42EC}" type="slidenum">
              <a:rPr lang="fr-FR" smtClean="0"/>
              <a:t>5</a:t>
            </a:fld>
            <a:endParaRPr lang="fr-FR"/>
          </a:p>
        </p:txBody>
      </p:sp>
    </p:spTree>
    <p:extLst>
      <p:ext uri="{BB962C8B-B14F-4D97-AF65-F5344CB8AC3E}">
        <p14:creationId xmlns:p14="http://schemas.microsoft.com/office/powerpoint/2010/main" val="422108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en fait a ce stade on se dit : a bah super ! On a besoin de coopérative de coopérative en sommes. </a:t>
            </a:r>
          </a:p>
          <a:p>
            <a:r>
              <a:rPr lang="fr-FR" dirty="0"/>
              <a:t>Mais les mm problèmes se poses. C’est pas simple de s’accorder tous ensemble et encore moins quand on a une diversité d’organisation autour de la table. Comment on fait pour s’entendre pour travailler ensemble ET SURTOUT pour maintenir le caractère transformatif. </a:t>
            </a:r>
          </a:p>
          <a:p>
            <a:r>
              <a:rPr lang="fr-FR" dirty="0"/>
              <a:t>Exemple de souci rencontré au collectif 5C qui peuvent mettre en danger la promesse de différence, le fait de ne pas faire comme la grande </a:t>
            </a:r>
            <a:r>
              <a:rPr lang="fr-FR" dirty="0" err="1"/>
              <a:t>distributution</a:t>
            </a:r>
            <a:r>
              <a:rPr lang="fr-FR" dirty="0"/>
              <a:t> </a:t>
            </a:r>
          </a:p>
          <a:p>
            <a:r>
              <a:rPr lang="fr-FR" dirty="0"/>
              <a:t>Exemple : </a:t>
            </a:r>
            <a:r>
              <a:rPr lang="fr-FR" dirty="0" err="1"/>
              <a:t>Beescoop</a:t>
            </a:r>
            <a:r>
              <a:rPr lang="fr-FR" dirty="0"/>
              <a:t> = supermarché coopératif, 2000 coopérateur-&gt; </a:t>
            </a:r>
            <a:r>
              <a:rPr lang="fr-FR" dirty="0" err="1"/>
              <a:t>Changemnt</a:t>
            </a:r>
            <a:r>
              <a:rPr lang="fr-FR" dirty="0"/>
              <a:t> d’échelle développement super !! Sauf qui font face à des </a:t>
            </a:r>
            <a:r>
              <a:rPr lang="fr-FR" dirty="0" err="1"/>
              <a:t>problèle</a:t>
            </a:r>
            <a:r>
              <a:rPr lang="fr-FR" dirty="0"/>
              <a:t> d’approvisionnement; Difficile de faire livrer pleins de petits producteurs, et est-ce qu’on est pas en train d’</a:t>
            </a:r>
            <a:r>
              <a:rPr lang="fr-FR" dirty="0" err="1"/>
              <a:t>assècher</a:t>
            </a:r>
            <a:r>
              <a:rPr lang="fr-FR" dirty="0"/>
              <a:t> une autre région quand on commande des énorme quantité dans le </a:t>
            </a:r>
            <a:r>
              <a:rPr lang="fr-FR" dirty="0" err="1"/>
              <a:t>amurois</a:t>
            </a:r>
            <a:r>
              <a:rPr lang="fr-FR" dirty="0"/>
              <a:t> ou le lux ? Alors quand on est </a:t>
            </a:r>
            <a:r>
              <a:rPr lang="fr-FR" dirty="0" err="1"/>
              <a:t>beescoop</a:t>
            </a:r>
            <a:r>
              <a:rPr lang="fr-FR" dirty="0"/>
              <a:t> on choisi à un </a:t>
            </a:r>
            <a:r>
              <a:rPr lang="fr-FR" dirty="0" err="1"/>
              <a:t>moement</a:t>
            </a:r>
            <a:r>
              <a:rPr lang="fr-FR" dirty="0"/>
              <a:t> de passer par des </a:t>
            </a:r>
            <a:r>
              <a:rPr lang="fr-FR" dirty="0" err="1"/>
              <a:t>grosssites</a:t>
            </a:r>
            <a:r>
              <a:rPr lang="fr-FR" dirty="0"/>
              <a:t> en bio. On sait que c’est pas la </a:t>
            </a:r>
            <a:r>
              <a:rPr lang="fr-FR" dirty="0" err="1"/>
              <a:t>panacé</a:t>
            </a:r>
            <a:r>
              <a:rPr lang="fr-FR" dirty="0"/>
              <a:t>, on préférerai les petit prod mais c’est pas possible. </a:t>
            </a:r>
          </a:p>
          <a:p>
            <a:r>
              <a:rPr lang="fr-FR" dirty="0"/>
              <a:t>Pour les coopératives du collectif 5C s’allier avec </a:t>
            </a:r>
            <a:r>
              <a:rPr lang="fr-FR" dirty="0" err="1"/>
              <a:t>Beescoop</a:t>
            </a:r>
            <a:r>
              <a:rPr lang="fr-FR" dirty="0"/>
              <a:t> c’est augmenter le poids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B16FDE74-AE77-C64B-9627-3CA79E6C42EC}" type="slidenum">
              <a:rPr lang="fr-FR" smtClean="0"/>
              <a:t>6</a:t>
            </a:fld>
            <a:endParaRPr lang="fr-FR"/>
          </a:p>
        </p:txBody>
      </p:sp>
    </p:spTree>
    <p:extLst>
      <p:ext uri="{BB962C8B-B14F-4D97-AF65-F5344CB8AC3E}">
        <p14:creationId xmlns:p14="http://schemas.microsoft.com/office/powerpoint/2010/main" val="81848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16FDE74-AE77-C64B-9627-3CA79E6C42EC}" type="slidenum">
              <a:rPr lang="fr-FR" smtClean="0"/>
              <a:t>8</a:t>
            </a:fld>
            <a:endParaRPr lang="fr-FR"/>
          </a:p>
        </p:txBody>
      </p:sp>
    </p:spTree>
    <p:extLst>
      <p:ext uri="{BB962C8B-B14F-4D97-AF65-F5344CB8AC3E}">
        <p14:creationId xmlns:p14="http://schemas.microsoft.com/office/powerpoint/2010/main" val="172588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
    <p:spTree>
      <p:nvGrpSpPr>
        <p:cNvPr id="1" name=""/>
        <p:cNvGrpSpPr/>
        <p:nvPr/>
      </p:nvGrpSpPr>
      <p:grpSpPr>
        <a:xfrm>
          <a:off x="0" y="0"/>
          <a:ext cx="0" cy="0"/>
          <a:chOff x="0" y="0"/>
          <a:chExt cx="0" cy="0"/>
        </a:xfrm>
      </p:grpSpPr>
      <p:sp>
        <p:nvSpPr>
          <p:cNvPr id="11" name="Rectangle"/>
          <p:cNvSpPr>
            <a:spLocks noGrp="1"/>
          </p:cNvSpPr>
          <p:nvPr>
            <p:ph type="body" idx="13"/>
          </p:nvPr>
        </p:nvSpPr>
        <p:spPr>
          <a:xfrm>
            <a:off x="-351" y="-1473"/>
            <a:ext cx="12192701" cy="6860946"/>
          </a:xfrm>
          <a:prstGeom prst="rect">
            <a:avLst/>
          </a:prstGeom>
          <a:solidFill>
            <a:srgbClr val="F5E0BF"/>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12" name="5104192-01.png"/>
          <p:cNvSpPr>
            <a:spLocks noGrp="1"/>
          </p:cNvSpPr>
          <p:nvPr>
            <p:ph type="pic" idx="14"/>
          </p:nvPr>
        </p:nvSpPr>
        <p:spPr>
          <a:xfrm>
            <a:off x="-397" y="-1489"/>
            <a:ext cx="12192795" cy="6860999"/>
          </a:xfrm>
          <a:prstGeom prst="rect">
            <a:avLst/>
          </a:prstGeom>
        </p:spPr>
        <p:txBody>
          <a:bodyPr lIns="91439" tIns="45719" rIns="91439" bIns="45719" anchor="t">
            <a:noAutofit/>
          </a:bodyPr>
          <a:lstStyle/>
          <a:p>
            <a:r>
              <a:rPr lang="fr-FR"/>
              <a:t>Cliquez sur l'icône pour ajouter une image</a:t>
            </a:r>
            <a:endParaRPr/>
          </a:p>
        </p:txBody>
      </p:sp>
      <p:sp>
        <p:nvSpPr>
          <p:cNvPr id="13" name="Agriculture"/>
          <p:cNvSpPr txBox="1">
            <a:spLocks noGrp="1"/>
          </p:cNvSpPr>
          <p:nvPr>
            <p:ph type="body" sz="quarter" idx="15"/>
          </p:nvPr>
        </p:nvSpPr>
        <p:spPr>
          <a:xfrm>
            <a:off x="3000233" y="1577435"/>
            <a:ext cx="6191535" cy="1303508"/>
          </a:xfrm>
          <a:prstGeom prst="rect">
            <a:avLst/>
          </a:prstGeom>
        </p:spPr>
        <p:txBody>
          <a:bodyPr lIns="50800" tIns="50800" rIns="50800" bIns="50800">
            <a:noAutofit/>
          </a:bodyPr>
          <a:lstStyle>
            <a:lvl1pPr marL="0" indent="0">
              <a:spcBef>
                <a:spcPts val="0"/>
              </a:spcBef>
              <a:buSzTx/>
              <a:buNone/>
              <a:defRPr sz="6150" cap="none" spc="0">
                <a:solidFill>
                  <a:srgbClr val="284634"/>
                </a:solidFill>
              </a:defRPr>
            </a:lvl1pPr>
          </a:lstStyle>
          <a:p>
            <a:r>
              <a:rPr lang="fr-FR"/>
              <a:t>Modifier les styles du texte du masque
Deuxième niveau
Troisième niveau
Quatrième niveau
Cinquième niveau</a:t>
            </a:r>
            <a:endParaRPr/>
          </a:p>
        </p:txBody>
      </p:sp>
      <p:sp>
        <p:nvSpPr>
          <p:cNvPr id="14" name="Presentation template"/>
          <p:cNvSpPr>
            <a:spLocks noGrp="1"/>
          </p:cNvSpPr>
          <p:nvPr>
            <p:ph type="body" sz="quarter" idx="16"/>
          </p:nvPr>
        </p:nvSpPr>
        <p:spPr>
          <a:xfrm>
            <a:off x="3714809" y="2809932"/>
            <a:ext cx="4762383" cy="320477"/>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15" name="By Graphic Node"/>
          <p:cNvSpPr txBox="1">
            <a:spLocks noGrp="1"/>
          </p:cNvSpPr>
          <p:nvPr>
            <p:ph type="body" sz="quarter" idx="17"/>
          </p:nvPr>
        </p:nvSpPr>
        <p:spPr>
          <a:xfrm>
            <a:off x="9574164" y="6278608"/>
            <a:ext cx="2227501" cy="241060"/>
          </a:xfrm>
          <a:prstGeom prst="rect">
            <a:avLst/>
          </a:prstGeom>
        </p:spPr>
        <p:txBody>
          <a:bodyPr lIns="50800" tIns="50800" rIns="50800" bIns="50800">
            <a:noAutofit/>
          </a:bodyPr>
          <a:lstStyle>
            <a:lvl1pPr marL="0" indent="0" algn="r">
              <a:buSzTx/>
              <a:buNone/>
              <a:defRPr sz="950" spc="95">
                <a:solidFill>
                  <a:srgbClr val="F5E0BF"/>
                </a:solidFill>
              </a:defRPr>
            </a:lvl1pPr>
          </a:lstStyle>
          <a:p>
            <a:r>
              <a:rPr lang="fr-FR"/>
              <a:t>Modifier les styles du texte du masque
Deuxième niveau
Troisième niveau
Quatrième niveau
Cinquième niveau</a:t>
            </a:r>
            <a:endParaRPr/>
          </a:p>
        </p:txBody>
      </p:sp>
      <p:sp>
        <p:nvSpPr>
          <p:cNvPr id="16" name="Image"/>
          <p:cNvSpPr>
            <a:spLocks noGrp="1"/>
          </p:cNvSpPr>
          <p:nvPr>
            <p:ph type="pic" sz="quarter" idx="18"/>
          </p:nvPr>
        </p:nvSpPr>
        <p:spPr>
          <a:xfrm>
            <a:off x="3473220" y="553424"/>
            <a:ext cx="1198923" cy="518663"/>
          </a:xfrm>
          <a:prstGeom prst="rect">
            <a:avLst/>
          </a:prstGeom>
        </p:spPr>
        <p:txBody>
          <a:bodyPr lIns="91439" tIns="45719" rIns="91439" bIns="45719" anchor="t">
            <a:noAutofit/>
          </a:bodyPr>
          <a:lstStyle/>
          <a:p>
            <a:r>
              <a:rPr lang="fr-FR"/>
              <a:t>Cliquez sur l'icône pour ajouter une image</a:t>
            </a:r>
            <a:endParaRPr/>
          </a:p>
        </p:txBody>
      </p:sp>
      <p:sp>
        <p:nvSpPr>
          <p:cNvPr id="17" name="Image"/>
          <p:cNvSpPr>
            <a:spLocks noGrp="1"/>
          </p:cNvSpPr>
          <p:nvPr>
            <p:ph type="pic" sz="quarter" idx="19"/>
          </p:nvPr>
        </p:nvSpPr>
        <p:spPr>
          <a:xfrm>
            <a:off x="9897930" y="673618"/>
            <a:ext cx="2422124" cy="722621"/>
          </a:xfrm>
          <a:prstGeom prst="rect">
            <a:avLst/>
          </a:prstGeom>
        </p:spPr>
        <p:txBody>
          <a:bodyPr lIns="91439" tIns="45719" rIns="91439" bIns="45719" anchor="t">
            <a:noAutofit/>
          </a:bodyPr>
          <a:lstStyle/>
          <a:p>
            <a:r>
              <a:rPr lang="fr-FR"/>
              <a:t>Cliquez sur l'icône pour ajouter une image</a:t>
            </a:r>
            <a:endParaRPr/>
          </a:p>
        </p:txBody>
      </p:sp>
      <p:sp>
        <p:nvSpPr>
          <p:cNvPr id="18" name="Image"/>
          <p:cNvSpPr>
            <a:spLocks noGrp="1"/>
          </p:cNvSpPr>
          <p:nvPr>
            <p:ph type="pic" sz="quarter" idx="20"/>
          </p:nvPr>
        </p:nvSpPr>
        <p:spPr>
          <a:xfrm>
            <a:off x="1192982" y="1492380"/>
            <a:ext cx="1928081" cy="575227"/>
          </a:xfrm>
          <a:prstGeom prst="rect">
            <a:avLst/>
          </a:prstGeom>
        </p:spPr>
        <p:txBody>
          <a:bodyPr lIns="91439" tIns="45719" rIns="91439" bIns="45719" anchor="t">
            <a:noAutofit/>
          </a:bodyPr>
          <a:lstStyle/>
          <a:p>
            <a:r>
              <a:rPr lang="fr-FR"/>
              <a:t>Cliquez sur l'icône pour ajouter une image</a:t>
            </a:r>
            <a:endParaRPr/>
          </a:p>
        </p:txBody>
      </p:sp>
      <p:sp>
        <p:nvSpPr>
          <p:cNvPr id="19"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extLst>
      <p:ext uri="{BB962C8B-B14F-4D97-AF65-F5344CB8AC3E}">
        <p14:creationId xmlns:p14="http://schemas.microsoft.com/office/powerpoint/2010/main" val="33414538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26" name="5104192-09.png"/>
          <p:cNvSpPr>
            <a:spLocks noGrp="1"/>
          </p:cNvSpPr>
          <p:nvPr>
            <p:ph type="pic" sz="half" idx="13"/>
          </p:nvPr>
        </p:nvSpPr>
        <p:spPr>
          <a:xfrm>
            <a:off x="-397" y="4415024"/>
            <a:ext cx="12192701" cy="2443154"/>
          </a:xfrm>
          <a:prstGeom prst="rect">
            <a:avLst/>
          </a:prstGeom>
        </p:spPr>
        <p:txBody>
          <a:bodyPr lIns="91439" tIns="45719" rIns="91439" bIns="45719" anchor="t">
            <a:noAutofit/>
          </a:bodyPr>
          <a:lstStyle/>
          <a:p>
            <a:r>
              <a:rPr lang="fr-FR"/>
              <a:t>Cliquez sur l'icône pour ajouter une image</a:t>
            </a:r>
            <a:endParaRPr/>
          </a:p>
        </p:txBody>
      </p:sp>
      <p:sp>
        <p:nvSpPr>
          <p:cNvPr id="27" name="Lorem ipsum dolor sit amet, consectetur adipiscing elit."/>
          <p:cNvSpPr txBox="1">
            <a:spLocks noGrp="1"/>
          </p:cNvSpPr>
          <p:nvPr>
            <p:ph type="body" sz="quarter" idx="14"/>
          </p:nvPr>
        </p:nvSpPr>
        <p:spPr>
          <a:xfrm>
            <a:off x="2329996" y="2639124"/>
            <a:ext cx="1352378" cy="756579"/>
          </a:xfrm>
          <a:prstGeom prst="rect">
            <a:avLst/>
          </a:prstGeom>
        </p:spPr>
        <p:txBody>
          <a:bodyPr lIns="50800" tIns="50800" rIns="50800" bIns="50800" anchor="t">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28" name="Table of Contents"/>
          <p:cNvSpPr txBox="1">
            <a:spLocks noGrp="1"/>
          </p:cNvSpPr>
          <p:nvPr>
            <p:ph type="body" sz="quarter" idx="15"/>
          </p:nvPr>
        </p:nvSpPr>
        <p:spPr>
          <a:xfrm>
            <a:off x="3874349" y="794643"/>
            <a:ext cx="4443303"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29" name="Your title"/>
          <p:cNvSpPr>
            <a:spLocks noGrp="1"/>
          </p:cNvSpPr>
          <p:nvPr>
            <p:ph type="body" sz="quarter" idx="16"/>
          </p:nvPr>
        </p:nvSpPr>
        <p:spPr>
          <a:xfrm>
            <a:off x="2253655" y="2256736"/>
            <a:ext cx="1505060" cy="411528"/>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30" name="By Graphic Node"/>
          <p:cNvSpPr txBox="1">
            <a:spLocks noGrp="1"/>
          </p:cNvSpPr>
          <p:nvPr>
            <p:ph type="body" sz="quarter" idx="17"/>
          </p:nvPr>
        </p:nvSpPr>
        <p:spPr>
          <a:xfrm>
            <a:off x="9574164" y="6278608"/>
            <a:ext cx="2227501" cy="241060"/>
          </a:xfrm>
          <a:prstGeom prst="rect">
            <a:avLst/>
          </a:prstGeom>
        </p:spPr>
        <p:txBody>
          <a:bodyPr lIns="50800" tIns="50800" rIns="50800" bIns="50800">
            <a:noAutofit/>
          </a:bodyPr>
          <a:lstStyle>
            <a:lvl1pPr marL="0" indent="0" algn="r">
              <a:buSzTx/>
              <a:buNone/>
              <a:defRPr sz="950" spc="95">
                <a:solidFill>
                  <a:srgbClr val="F5E0BF"/>
                </a:solidFill>
              </a:defRPr>
            </a:lvl1pPr>
          </a:lstStyle>
          <a:p>
            <a:r>
              <a:rPr lang="fr-FR"/>
              <a:t>Modifier les styles du texte du masque
Deuxième niveau
Troisième niveau
Quatrième niveau
Cinquième niveau</a:t>
            </a:r>
            <a:endParaRPr/>
          </a:p>
        </p:txBody>
      </p:sp>
      <p:sp>
        <p:nvSpPr>
          <p:cNvPr id="31" name="01"/>
          <p:cNvSpPr txBox="1">
            <a:spLocks noGrp="1"/>
          </p:cNvSpPr>
          <p:nvPr>
            <p:ph type="body" sz="quarter" idx="18"/>
          </p:nvPr>
        </p:nvSpPr>
        <p:spPr>
          <a:xfrm>
            <a:off x="2587789" y="1622554"/>
            <a:ext cx="836792"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32" name="Lorem ipsum dolor sit amet, consectetur adipiscing elit."/>
          <p:cNvSpPr txBox="1">
            <a:spLocks noGrp="1"/>
          </p:cNvSpPr>
          <p:nvPr>
            <p:ph type="body" sz="quarter" idx="19"/>
          </p:nvPr>
        </p:nvSpPr>
        <p:spPr>
          <a:xfrm>
            <a:off x="5418678" y="2639124"/>
            <a:ext cx="1352378" cy="756579"/>
          </a:xfrm>
          <a:prstGeom prst="rect">
            <a:avLst/>
          </a:prstGeom>
        </p:spPr>
        <p:txBody>
          <a:bodyPr lIns="50800" tIns="50800" rIns="50800" bIns="50800" anchor="t">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33" name="Your title"/>
          <p:cNvSpPr>
            <a:spLocks noGrp="1"/>
          </p:cNvSpPr>
          <p:nvPr>
            <p:ph type="body" sz="quarter" idx="20"/>
          </p:nvPr>
        </p:nvSpPr>
        <p:spPr>
          <a:xfrm>
            <a:off x="5343470" y="2256736"/>
            <a:ext cx="1505060" cy="411528"/>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34" name="02"/>
          <p:cNvSpPr txBox="1">
            <a:spLocks noGrp="1"/>
          </p:cNvSpPr>
          <p:nvPr>
            <p:ph type="body" sz="quarter" idx="21"/>
          </p:nvPr>
        </p:nvSpPr>
        <p:spPr>
          <a:xfrm>
            <a:off x="5677604" y="1622554"/>
            <a:ext cx="836792"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35" name="Lorem ipsum dolor sit amet, consectetur adipiscing elit."/>
          <p:cNvSpPr txBox="1">
            <a:spLocks noGrp="1"/>
          </p:cNvSpPr>
          <p:nvPr>
            <p:ph type="body" sz="quarter" idx="22"/>
          </p:nvPr>
        </p:nvSpPr>
        <p:spPr>
          <a:xfrm>
            <a:off x="8508493" y="2639124"/>
            <a:ext cx="1352377" cy="756579"/>
          </a:xfrm>
          <a:prstGeom prst="rect">
            <a:avLst/>
          </a:prstGeom>
        </p:spPr>
        <p:txBody>
          <a:bodyPr lIns="50800" tIns="50800" rIns="50800" bIns="50800" anchor="t">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36" name="Your title"/>
          <p:cNvSpPr>
            <a:spLocks noGrp="1"/>
          </p:cNvSpPr>
          <p:nvPr>
            <p:ph type="body" sz="quarter" idx="23"/>
          </p:nvPr>
        </p:nvSpPr>
        <p:spPr>
          <a:xfrm>
            <a:off x="8433286" y="2256736"/>
            <a:ext cx="1505060" cy="411528"/>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37" name="03"/>
          <p:cNvSpPr txBox="1">
            <a:spLocks noGrp="1"/>
          </p:cNvSpPr>
          <p:nvPr>
            <p:ph type="body" sz="quarter" idx="24"/>
          </p:nvPr>
        </p:nvSpPr>
        <p:spPr>
          <a:xfrm>
            <a:off x="8767420" y="1622554"/>
            <a:ext cx="836792"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38" name="Lorem ipsum dolor sit amet, consectetur adipiscing elit."/>
          <p:cNvSpPr txBox="1">
            <a:spLocks noGrp="1"/>
          </p:cNvSpPr>
          <p:nvPr>
            <p:ph type="body" sz="quarter" idx="25"/>
          </p:nvPr>
        </p:nvSpPr>
        <p:spPr>
          <a:xfrm>
            <a:off x="2329996" y="4547878"/>
            <a:ext cx="1352378" cy="756579"/>
          </a:xfrm>
          <a:prstGeom prst="rect">
            <a:avLst/>
          </a:prstGeom>
        </p:spPr>
        <p:txBody>
          <a:bodyPr lIns="50800" tIns="50800" rIns="50800" bIns="50800" anchor="t">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39" name="Your title"/>
          <p:cNvSpPr>
            <a:spLocks noGrp="1"/>
          </p:cNvSpPr>
          <p:nvPr>
            <p:ph type="body" sz="quarter" idx="26"/>
          </p:nvPr>
        </p:nvSpPr>
        <p:spPr>
          <a:xfrm>
            <a:off x="2253655" y="4166372"/>
            <a:ext cx="1505060" cy="411529"/>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40" name="04"/>
          <p:cNvSpPr txBox="1">
            <a:spLocks noGrp="1"/>
          </p:cNvSpPr>
          <p:nvPr>
            <p:ph type="body" sz="quarter" idx="27"/>
          </p:nvPr>
        </p:nvSpPr>
        <p:spPr>
          <a:xfrm>
            <a:off x="2587789" y="3532191"/>
            <a:ext cx="836792"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41" name="Lorem ipsum dolor sit amet, consectetur adipiscing elit."/>
          <p:cNvSpPr txBox="1">
            <a:spLocks noGrp="1"/>
          </p:cNvSpPr>
          <p:nvPr>
            <p:ph type="body" sz="quarter" idx="28"/>
          </p:nvPr>
        </p:nvSpPr>
        <p:spPr>
          <a:xfrm>
            <a:off x="5419811" y="4547878"/>
            <a:ext cx="1352378" cy="756579"/>
          </a:xfrm>
          <a:prstGeom prst="rect">
            <a:avLst/>
          </a:prstGeom>
        </p:spPr>
        <p:txBody>
          <a:bodyPr lIns="50800" tIns="50800" rIns="50800" bIns="50800" anchor="t">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42" name="Your title"/>
          <p:cNvSpPr>
            <a:spLocks noGrp="1"/>
          </p:cNvSpPr>
          <p:nvPr>
            <p:ph type="body" sz="quarter" idx="29"/>
          </p:nvPr>
        </p:nvSpPr>
        <p:spPr>
          <a:xfrm>
            <a:off x="5343470" y="4166372"/>
            <a:ext cx="1505060" cy="411529"/>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43" name="05"/>
          <p:cNvSpPr txBox="1">
            <a:spLocks noGrp="1"/>
          </p:cNvSpPr>
          <p:nvPr>
            <p:ph type="body" sz="quarter" idx="30"/>
          </p:nvPr>
        </p:nvSpPr>
        <p:spPr>
          <a:xfrm>
            <a:off x="5677604" y="3532191"/>
            <a:ext cx="836792"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44" name="Lorem ipsum dolor sit amet, consectetur adipiscing elit."/>
          <p:cNvSpPr txBox="1">
            <a:spLocks noGrp="1"/>
          </p:cNvSpPr>
          <p:nvPr>
            <p:ph type="body" sz="quarter" idx="31"/>
          </p:nvPr>
        </p:nvSpPr>
        <p:spPr>
          <a:xfrm>
            <a:off x="8509627" y="4547878"/>
            <a:ext cx="1352377" cy="756579"/>
          </a:xfrm>
          <a:prstGeom prst="rect">
            <a:avLst/>
          </a:prstGeom>
        </p:spPr>
        <p:txBody>
          <a:bodyPr lIns="50800" tIns="50800" rIns="50800" bIns="50800" anchor="t">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45" name="Your title"/>
          <p:cNvSpPr>
            <a:spLocks noGrp="1"/>
          </p:cNvSpPr>
          <p:nvPr>
            <p:ph type="body" sz="quarter" idx="32"/>
          </p:nvPr>
        </p:nvSpPr>
        <p:spPr>
          <a:xfrm>
            <a:off x="8433286" y="4166372"/>
            <a:ext cx="1505060" cy="411529"/>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46" name="06"/>
          <p:cNvSpPr txBox="1">
            <a:spLocks noGrp="1"/>
          </p:cNvSpPr>
          <p:nvPr>
            <p:ph type="body" sz="quarter" idx="33"/>
          </p:nvPr>
        </p:nvSpPr>
        <p:spPr>
          <a:xfrm>
            <a:off x="8767420" y="3532191"/>
            <a:ext cx="836792"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7130080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5">
    <p:spTree>
      <p:nvGrpSpPr>
        <p:cNvPr id="1" name=""/>
        <p:cNvGrpSpPr/>
        <p:nvPr/>
      </p:nvGrpSpPr>
      <p:grpSpPr>
        <a:xfrm>
          <a:off x="0" y="0"/>
          <a:ext cx="0" cy="0"/>
          <a:chOff x="0" y="0"/>
          <a:chExt cx="0" cy="0"/>
        </a:xfrm>
      </p:grpSpPr>
      <p:sp>
        <p:nvSpPr>
          <p:cNvPr id="113" name="Rectangle"/>
          <p:cNvSpPr>
            <a:spLocks noGrp="1"/>
          </p:cNvSpPr>
          <p:nvPr>
            <p:ph type="body" sz="half" idx="13" hasCustomPrompt="1"/>
          </p:nvPr>
        </p:nvSpPr>
        <p:spPr>
          <a:xfrm>
            <a:off x="-351" y="-1473"/>
            <a:ext cx="4566527" cy="6860946"/>
          </a:xfrm>
          <a:prstGeom prst="rect">
            <a:avLst/>
          </a:prstGeom>
          <a:solidFill>
            <a:srgbClr val="F5E0BF"/>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en-US"/>
              <a:t> </a:t>
            </a:r>
            <a:endParaRPr/>
          </a:p>
        </p:txBody>
      </p:sp>
      <p:sp>
        <p:nvSpPr>
          <p:cNvPr id="11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a:spLocks noGrp="1"/>
          </p:cNvSpPr>
          <p:nvPr>
            <p:ph type="body" sz="quarter" idx="14"/>
          </p:nvPr>
        </p:nvSpPr>
        <p:spPr>
          <a:xfrm>
            <a:off x="1090949" y="3065546"/>
            <a:ext cx="2172545" cy="2114510"/>
          </a:xfrm>
          <a:prstGeom prst="rect">
            <a:avLst/>
          </a:prstGeom>
        </p:spPr>
        <p:txBody>
          <a:bodyPr lIns="50800" tIns="50800" rIns="50800" bIns="50800">
            <a:noAutofit/>
          </a:bodyPr>
          <a:lstStyle>
            <a:lvl1pPr marL="0" indent="0" algn="l">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115" name="Business Overview"/>
          <p:cNvSpPr txBox="1">
            <a:spLocks noGrp="1"/>
          </p:cNvSpPr>
          <p:nvPr>
            <p:ph type="body" sz="quarter" idx="15"/>
          </p:nvPr>
        </p:nvSpPr>
        <p:spPr>
          <a:xfrm>
            <a:off x="1090949" y="1677945"/>
            <a:ext cx="2765143" cy="916056"/>
          </a:xfrm>
          <a:prstGeom prst="rect">
            <a:avLst/>
          </a:prstGeom>
        </p:spPr>
        <p:txBody>
          <a:bodyPr lIns="50800" tIns="50800" rIns="50800" bIns="50800">
            <a:noAutofit/>
          </a:bodyPr>
          <a:lstStyle>
            <a:lvl1pPr marL="0" indent="0" algn="l">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116" name="Subtitle goes here"/>
          <p:cNvSpPr>
            <a:spLocks noGrp="1"/>
          </p:cNvSpPr>
          <p:nvPr>
            <p:ph type="body" sz="quarter" idx="16"/>
          </p:nvPr>
        </p:nvSpPr>
        <p:spPr>
          <a:xfrm>
            <a:off x="1090949" y="2599699"/>
            <a:ext cx="3427096" cy="241062"/>
          </a:xfrm>
          <a:prstGeom prst="rect">
            <a:avLst/>
          </a:prstGeom>
        </p:spPr>
        <p:txBody>
          <a:bodyPr lIns="50800" tIns="50800" rIns="50800" bIns="50800">
            <a:noAutofit/>
          </a:bodyPr>
          <a:lstStyle>
            <a:lvl1pPr marL="0" indent="0" algn="l">
              <a:buSzTx/>
              <a:buNone/>
            </a:lvl1pPr>
          </a:lstStyle>
          <a:p>
            <a:r>
              <a:rPr lang="fr-FR"/>
              <a:t>Modifier les styles du texte du masque
Deuxième niveau
Troisième niveau
Quatrième niveau
Cinquième niveau</a:t>
            </a:r>
            <a:endParaRPr/>
          </a:p>
        </p:txBody>
      </p:sp>
      <p:sp>
        <p:nvSpPr>
          <p:cNvPr id="117" name="Problem"/>
          <p:cNvSpPr>
            <a:spLocks noGrp="1"/>
          </p:cNvSpPr>
          <p:nvPr>
            <p:ph type="body" sz="quarter" idx="17"/>
          </p:nvPr>
        </p:nvSpPr>
        <p:spPr>
          <a:xfrm>
            <a:off x="6405761" y="3810855"/>
            <a:ext cx="1610018" cy="241063"/>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118" name="Solution"/>
          <p:cNvSpPr>
            <a:spLocks noGrp="1"/>
          </p:cNvSpPr>
          <p:nvPr>
            <p:ph type="body" sz="quarter" idx="18"/>
          </p:nvPr>
        </p:nvSpPr>
        <p:spPr>
          <a:xfrm>
            <a:off x="8872026" y="3810855"/>
            <a:ext cx="1610018" cy="241063"/>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119" name="Lorem ipsum dolor sit amet, consectetur adipiscing elit, sed do eiusmod tempor incididunt ut labore et dolore magna aliqua."/>
          <p:cNvSpPr txBox="1">
            <a:spLocks noGrp="1"/>
          </p:cNvSpPr>
          <p:nvPr>
            <p:ph type="body" sz="quarter" idx="19"/>
          </p:nvPr>
        </p:nvSpPr>
        <p:spPr>
          <a:xfrm>
            <a:off x="6124497" y="4264000"/>
            <a:ext cx="2172546" cy="916056"/>
          </a:xfrm>
          <a:prstGeom prst="rect">
            <a:avLst/>
          </a:prstGeom>
        </p:spPr>
        <p:txBody>
          <a:bodyPr lIns="50800" tIns="50800" rIns="50800" bIns="50800">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120" name="Lorem ipsum dolor sit amet, consectetur adipiscing elit, sed do eiusmod tempor incididunt ut labore et dolore magna aliqua."/>
          <p:cNvSpPr txBox="1">
            <a:spLocks noGrp="1"/>
          </p:cNvSpPr>
          <p:nvPr>
            <p:ph type="body" sz="quarter" idx="20"/>
          </p:nvPr>
        </p:nvSpPr>
        <p:spPr>
          <a:xfrm>
            <a:off x="8590762" y="4264000"/>
            <a:ext cx="2172546" cy="916056"/>
          </a:xfrm>
          <a:prstGeom prst="rect">
            <a:avLst/>
          </a:prstGeom>
        </p:spPr>
        <p:txBody>
          <a:bodyPr lIns="50800" tIns="50800" rIns="50800" bIns="50800">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121" name="Wheat"/>
          <p:cNvSpPr>
            <a:spLocks noGrp="1"/>
          </p:cNvSpPr>
          <p:nvPr>
            <p:ph type="body" sz="quarter" idx="21" hasCustomPrompt="1"/>
          </p:nvPr>
        </p:nvSpPr>
        <p:spPr>
          <a:xfrm>
            <a:off x="6765293" y="2112690"/>
            <a:ext cx="890954" cy="14860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0"/>
                  <a:pt x="9722" y="1380"/>
                  <a:pt x="9722" y="2059"/>
                </a:cubicBezTo>
                <a:cubicBezTo>
                  <a:pt x="9722" y="2484"/>
                  <a:pt x="10800" y="2921"/>
                  <a:pt x="10800" y="2921"/>
                </a:cubicBezTo>
                <a:cubicBezTo>
                  <a:pt x="10800" y="2921"/>
                  <a:pt x="11875" y="2484"/>
                  <a:pt x="11875" y="2059"/>
                </a:cubicBezTo>
                <a:cubicBezTo>
                  <a:pt x="11875" y="1380"/>
                  <a:pt x="10800" y="0"/>
                  <a:pt x="10800" y="0"/>
                </a:cubicBezTo>
                <a:close/>
                <a:moveTo>
                  <a:pt x="7856" y="2170"/>
                </a:moveTo>
                <a:lnTo>
                  <a:pt x="7856" y="2697"/>
                </a:lnTo>
                <a:cubicBezTo>
                  <a:pt x="7856" y="3259"/>
                  <a:pt x="8331" y="3785"/>
                  <a:pt x="9117" y="4092"/>
                </a:cubicBezTo>
                <a:lnTo>
                  <a:pt x="10538" y="4649"/>
                </a:lnTo>
                <a:lnTo>
                  <a:pt x="10538" y="3755"/>
                </a:lnTo>
                <a:cubicBezTo>
                  <a:pt x="10538" y="3421"/>
                  <a:pt x="10259" y="3109"/>
                  <a:pt x="9792" y="2926"/>
                </a:cubicBezTo>
                <a:lnTo>
                  <a:pt x="7856" y="2170"/>
                </a:lnTo>
                <a:close/>
                <a:moveTo>
                  <a:pt x="13741" y="2170"/>
                </a:moveTo>
                <a:lnTo>
                  <a:pt x="11808" y="2926"/>
                </a:lnTo>
                <a:cubicBezTo>
                  <a:pt x="11341" y="3109"/>
                  <a:pt x="11059" y="3421"/>
                  <a:pt x="11059" y="3755"/>
                </a:cubicBezTo>
                <a:lnTo>
                  <a:pt x="11059" y="4649"/>
                </a:lnTo>
                <a:lnTo>
                  <a:pt x="12483" y="4092"/>
                </a:lnTo>
                <a:cubicBezTo>
                  <a:pt x="13269" y="3785"/>
                  <a:pt x="13741" y="3259"/>
                  <a:pt x="13741" y="2697"/>
                </a:cubicBezTo>
                <a:lnTo>
                  <a:pt x="13741" y="2170"/>
                </a:lnTo>
                <a:close/>
                <a:moveTo>
                  <a:pt x="2941" y="3863"/>
                </a:moveTo>
                <a:cubicBezTo>
                  <a:pt x="2941" y="3863"/>
                  <a:pt x="1866" y="5243"/>
                  <a:pt x="1866" y="5921"/>
                </a:cubicBezTo>
                <a:cubicBezTo>
                  <a:pt x="1866" y="6347"/>
                  <a:pt x="2941" y="6785"/>
                  <a:pt x="2941" y="6785"/>
                </a:cubicBezTo>
                <a:cubicBezTo>
                  <a:pt x="2941" y="6785"/>
                  <a:pt x="4019" y="6347"/>
                  <a:pt x="4019" y="5921"/>
                </a:cubicBezTo>
                <a:cubicBezTo>
                  <a:pt x="4019" y="5243"/>
                  <a:pt x="2941" y="3863"/>
                  <a:pt x="2941" y="3863"/>
                </a:cubicBezTo>
                <a:close/>
                <a:moveTo>
                  <a:pt x="18656" y="3863"/>
                </a:moveTo>
                <a:cubicBezTo>
                  <a:pt x="18656" y="3863"/>
                  <a:pt x="17581" y="5243"/>
                  <a:pt x="17581" y="5921"/>
                </a:cubicBezTo>
                <a:cubicBezTo>
                  <a:pt x="17581" y="6347"/>
                  <a:pt x="18656" y="6785"/>
                  <a:pt x="18656" y="6785"/>
                </a:cubicBezTo>
                <a:cubicBezTo>
                  <a:pt x="18656" y="6785"/>
                  <a:pt x="19734" y="6347"/>
                  <a:pt x="19734" y="5921"/>
                </a:cubicBezTo>
                <a:cubicBezTo>
                  <a:pt x="19734" y="5243"/>
                  <a:pt x="18656" y="3863"/>
                  <a:pt x="18656" y="3863"/>
                </a:cubicBezTo>
                <a:close/>
                <a:moveTo>
                  <a:pt x="7856" y="4016"/>
                </a:moveTo>
                <a:lnTo>
                  <a:pt x="7856" y="4544"/>
                </a:lnTo>
                <a:cubicBezTo>
                  <a:pt x="7856" y="5107"/>
                  <a:pt x="8331" y="5632"/>
                  <a:pt x="9117" y="5940"/>
                </a:cubicBezTo>
                <a:lnTo>
                  <a:pt x="10538" y="6497"/>
                </a:lnTo>
                <a:lnTo>
                  <a:pt x="10538" y="5601"/>
                </a:lnTo>
                <a:cubicBezTo>
                  <a:pt x="10538" y="5267"/>
                  <a:pt x="10259" y="4956"/>
                  <a:pt x="9792" y="4774"/>
                </a:cubicBezTo>
                <a:lnTo>
                  <a:pt x="7856" y="4016"/>
                </a:lnTo>
                <a:close/>
                <a:moveTo>
                  <a:pt x="13741" y="4016"/>
                </a:moveTo>
                <a:lnTo>
                  <a:pt x="11808" y="4774"/>
                </a:lnTo>
                <a:cubicBezTo>
                  <a:pt x="11341" y="4957"/>
                  <a:pt x="11059" y="5267"/>
                  <a:pt x="11059" y="5601"/>
                </a:cubicBezTo>
                <a:lnTo>
                  <a:pt x="11059" y="6497"/>
                </a:lnTo>
                <a:lnTo>
                  <a:pt x="12483" y="5940"/>
                </a:lnTo>
                <a:cubicBezTo>
                  <a:pt x="13269" y="5632"/>
                  <a:pt x="13741" y="5107"/>
                  <a:pt x="13741" y="4544"/>
                </a:cubicBezTo>
                <a:lnTo>
                  <a:pt x="13741" y="4016"/>
                </a:lnTo>
                <a:close/>
                <a:moveTo>
                  <a:pt x="7856" y="5864"/>
                </a:moveTo>
                <a:lnTo>
                  <a:pt x="7856" y="6392"/>
                </a:lnTo>
                <a:cubicBezTo>
                  <a:pt x="7856" y="6955"/>
                  <a:pt x="8331" y="7479"/>
                  <a:pt x="9117" y="7786"/>
                </a:cubicBezTo>
                <a:lnTo>
                  <a:pt x="10538" y="8343"/>
                </a:lnTo>
                <a:lnTo>
                  <a:pt x="10538" y="7449"/>
                </a:lnTo>
                <a:cubicBezTo>
                  <a:pt x="10538" y="7115"/>
                  <a:pt x="10259" y="6804"/>
                  <a:pt x="9792" y="6622"/>
                </a:cubicBezTo>
                <a:lnTo>
                  <a:pt x="7856" y="5864"/>
                </a:lnTo>
                <a:close/>
                <a:moveTo>
                  <a:pt x="13741" y="5864"/>
                </a:moveTo>
                <a:lnTo>
                  <a:pt x="11808" y="6622"/>
                </a:lnTo>
                <a:cubicBezTo>
                  <a:pt x="11341" y="6804"/>
                  <a:pt x="11059" y="7115"/>
                  <a:pt x="11059" y="7449"/>
                </a:cubicBezTo>
                <a:lnTo>
                  <a:pt x="11059" y="8343"/>
                </a:lnTo>
                <a:lnTo>
                  <a:pt x="12483" y="7786"/>
                </a:lnTo>
                <a:cubicBezTo>
                  <a:pt x="13269" y="7479"/>
                  <a:pt x="13741" y="6955"/>
                  <a:pt x="13741" y="6392"/>
                </a:cubicBezTo>
                <a:lnTo>
                  <a:pt x="13741" y="5864"/>
                </a:lnTo>
                <a:close/>
                <a:moveTo>
                  <a:pt x="0" y="6033"/>
                </a:moveTo>
                <a:lnTo>
                  <a:pt x="0" y="6561"/>
                </a:lnTo>
                <a:cubicBezTo>
                  <a:pt x="0" y="7124"/>
                  <a:pt x="472" y="7647"/>
                  <a:pt x="1258" y="7955"/>
                </a:cubicBezTo>
                <a:lnTo>
                  <a:pt x="2682" y="8513"/>
                </a:lnTo>
                <a:lnTo>
                  <a:pt x="2682" y="7617"/>
                </a:lnTo>
                <a:cubicBezTo>
                  <a:pt x="2682" y="7283"/>
                  <a:pt x="2400" y="6973"/>
                  <a:pt x="1934" y="6790"/>
                </a:cubicBezTo>
                <a:lnTo>
                  <a:pt x="0" y="6033"/>
                </a:lnTo>
                <a:close/>
                <a:moveTo>
                  <a:pt x="5886" y="6033"/>
                </a:moveTo>
                <a:lnTo>
                  <a:pt x="3952" y="6790"/>
                </a:lnTo>
                <a:cubicBezTo>
                  <a:pt x="3486" y="6973"/>
                  <a:pt x="3203" y="7284"/>
                  <a:pt x="3203" y="7617"/>
                </a:cubicBezTo>
                <a:lnTo>
                  <a:pt x="3203" y="8513"/>
                </a:lnTo>
                <a:lnTo>
                  <a:pt x="4627" y="7955"/>
                </a:lnTo>
                <a:cubicBezTo>
                  <a:pt x="5413" y="7647"/>
                  <a:pt x="5886" y="7124"/>
                  <a:pt x="5886" y="6561"/>
                </a:cubicBezTo>
                <a:lnTo>
                  <a:pt x="5886" y="6033"/>
                </a:lnTo>
                <a:close/>
                <a:moveTo>
                  <a:pt x="15714" y="6033"/>
                </a:moveTo>
                <a:lnTo>
                  <a:pt x="15714" y="6561"/>
                </a:lnTo>
                <a:cubicBezTo>
                  <a:pt x="15714" y="7124"/>
                  <a:pt x="16187" y="7647"/>
                  <a:pt x="16973" y="7955"/>
                </a:cubicBezTo>
                <a:lnTo>
                  <a:pt x="18397" y="8513"/>
                </a:lnTo>
                <a:lnTo>
                  <a:pt x="18397" y="7617"/>
                </a:lnTo>
                <a:cubicBezTo>
                  <a:pt x="18397" y="7283"/>
                  <a:pt x="18114" y="6973"/>
                  <a:pt x="17648" y="6790"/>
                </a:cubicBezTo>
                <a:lnTo>
                  <a:pt x="15714" y="6033"/>
                </a:lnTo>
                <a:close/>
                <a:moveTo>
                  <a:pt x="21600" y="6033"/>
                </a:moveTo>
                <a:lnTo>
                  <a:pt x="19663" y="6790"/>
                </a:lnTo>
                <a:cubicBezTo>
                  <a:pt x="19197" y="6973"/>
                  <a:pt x="18918" y="7284"/>
                  <a:pt x="18918" y="7617"/>
                </a:cubicBezTo>
                <a:lnTo>
                  <a:pt x="18918" y="8513"/>
                </a:lnTo>
                <a:lnTo>
                  <a:pt x="20339" y="7955"/>
                </a:lnTo>
                <a:cubicBezTo>
                  <a:pt x="21125" y="7647"/>
                  <a:pt x="21600" y="7124"/>
                  <a:pt x="21600" y="6561"/>
                </a:cubicBezTo>
                <a:lnTo>
                  <a:pt x="21600" y="6033"/>
                </a:lnTo>
                <a:close/>
                <a:moveTo>
                  <a:pt x="7856" y="7712"/>
                </a:moveTo>
                <a:lnTo>
                  <a:pt x="7856" y="8240"/>
                </a:lnTo>
                <a:cubicBezTo>
                  <a:pt x="7856" y="8803"/>
                  <a:pt x="8331" y="9326"/>
                  <a:pt x="9117" y="9634"/>
                </a:cubicBezTo>
                <a:lnTo>
                  <a:pt x="10538" y="10191"/>
                </a:lnTo>
                <a:lnTo>
                  <a:pt x="10538" y="9296"/>
                </a:lnTo>
                <a:cubicBezTo>
                  <a:pt x="10538" y="8963"/>
                  <a:pt x="10259" y="8650"/>
                  <a:pt x="9792" y="8468"/>
                </a:cubicBezTo>
                <a:lnTo>
                  <a:pt x="7856" y="7712"/>
                </a:lnTo>
                <a:close/>
                <a:moveTo>
                  <a:pt x="13741" y="7712"/>
                </a:moveTo>
                <a:lnTo>
                  <a:pt x="11808" y="8468"/>
                </a:lnTo>
                <a:cubicBezTo>
                  <a:pt x="11341" y="8650"/>
                  <a:pt x="11059" y="8963"/>
                  <a:pt x="11059" y="9296"/>
                </a:cubicBezTo>
                <a:lnTo>
                  <a:pt x="11059" y="10191"/>
                </a:lnTo>
                <a:lnTo>
                  <a:pt x="12483" y="9634"/>
                </a:lnTo>
                <a:cubicBezTo>
                  <a:pt x="13269" y="9326"/>
                  <a:pt x="13741" y="8803"/>
                  <a:pt x="13741" y="8240"/>
                </a:cubicBezTo>
                <a:lnTo>
                  <a:pt x="13741" y="7712"/>
                </a:lnTo>
                <a:close/>
                <a:moveTo>
                  <a:pt x="0" y="7881"/>
                </a:moveTo>
                <a:lnTo>
                  <a:pt x="0" y="8409"/>
                </a:lnTo>
                <a:cubicBezTo>
                  <a:pt x="0" y="8971"/>
                  <a:pt x="472" y="9495"/>
                  <a:pt x="1258" y="9803"/>
                </a:cubicBezTo>
                <a:lnTo>
                  <a:pt x="2682" y="10360"/>
                </a:lnTo>
                <a:lnTo>
                  <a:pt x="2682" y="9465"/>
                </a:lnTo>
                <a:cubicBezTo>
                  <a:pt x="2682" y="9131"/>
                  <a:pt x="2400" y="8819"/>
                  <a:pt x="1934" y="8637"/>
                </a:cubicBezTo>
                <a:lnTo>
                  <a:pt x="0" y="7881"/>
                </a:lnTo>
                <a:close/>
                <a:moveTo>
                  <a:pt x="5886" y="7881"/>
                </a:moveTo>
                <a:lnTo>
                  <a:pt x="3952" y="8637"/>
                </a:lnTo>
                <a:cubicBezTo>
                  <a:pt x="3486" y="8819"/>
                  <a:pt x="3203" y="9131"/>
                  <a:pt x="3203" y="9465"/>
                </a:cubicBezTo>
                <a:lnTo>
                  <a:pt x="3203" y="10360"/>
                </a:lnTo>
                <a:lnTo>
                  <a:pt x="4627" y="9803"/>
                </a:lnTo>
                <a:cubicBezTo>
                  <a:pt x="5413" y="9495"/>
                  <a:pt x="5886" y="8971"/>
                  <a:pt x="5886" y="8409"/>
                </a:cubicBezTo>
                <a:lnTo>
                  <a:pt x="5886" y="7881"/>
                </a:lnTo>
                <a:close/>
                <a:moveTo>
                  <a:pt x="15714" y="7881"/>
                </a:moveTo>
                <a:lnTo>
                  <a:pt x="15714" y="8409"/>
                </a:lnTo>
                <a:cubicBezTo>
                  <a:pt x="15714" y="8971"/>
                  <a:pt x="16187" y="9495"/>
                  <a:pt x="16973" y="9803"/>
                </a:cubicBezTo>
                <a:lnTo>
                  <a:pt x="18397" y="10360"/>
                </a:lnTo>
                <a:lnTo>
                  <a:pt x="18397" y="9465"/>
                </a:lnTo>
                <a:cubicBezTo>
                  <a:pt x="18397" y="9131"/>
                  <a:pt x="18114" y="8819"/>
                  <a:pt x="17648" y="8637"/>
                </a:cubicBezTo>
                <a:lnTo>
                  <a:pt x="15714" y="7881"/>
                </a:lnTo>
                <a:close/>
                <a:moveTo>
                  <a:pt x="21600" y="7881"/>
                </a:moveTo>
                <a:lnTo>
                  <a:pt x="19663" y="8637"/>
                </a:lnTo>
                <a:cubicBezTo>
                  <a:pt x="19197" y="8819"/>
                  <a:pt x="18918" y="9131"/>
                  <a:pt x="18918" y="9465"/>
                </a:cubicBezTo>
                <a:lnTo>
                  <a:pt x="18918" y="10360"/>
                </a:lnTo>
                <a:lnTo>
                  <a:pt x="20339" y="9803"/>
                </a:lnTo>
                <a:cubicBezTo>
                  <a:pt x="21125" y="9495"/>
                  <a:pt x="21600" y="8971"/>
                  <a:pt x="21600" y="8409"/>
                </a:cubicBezTo>
                <a:lnTo>
                  <a:pt x="21600" y="7881"/>
                </a:lnTo>
                <a:close/>
                <a:moveTo>
                  <a:pt x="7856" y="9558"/>
                </a:moveTo>
                <a:lnTo>
                  <a:pt x="7856" y="10086"/>
                </a:lnTo>
                <a:cubicBezTo>
                  <a:pt x="7856" y="10649"/>
                  <a:pt x="8331" y="11174"/>
                  <a:pt x="9117" y="11482"/>
                </a:cubicBezTo>
                <a:lnTo>
                  <a:pt x="10538" y="12039"/>
                </a:lnTo>
                <a:lnTo>
                  <a:pt x="10538" y="11144"/>
                </a:lnTo>
                <a:cubicBezTo>
                  <a:pt x="10538" y="10810"/>
                  <a:pt x="10259" y="10498"/>
                  <a:pt x="9792" y="10316"/>
                </a:cubicBezTo>
                <a:lnTo>
                  <a:pt x="7856" y="9558"/>
                </a:lnTo>
                <a:close/>
                <a:moveTo>
                  <a:pt x="13741" y="9558"/>
                </a:moveTo>
                <a:lnTo>
                  <a:pt x="11808" y="10316"/>
                </a:lnTo>
                <a:cubicBezTo>
                  <a:pt x="11341" y="10498"/>
                  <a:pt x="11059" y="10810"/>
                  <a:pt x="11059" y="11144"/>
                </a:cubicBezTo>
                <a:lnTo>
                  <a:pt x="11059" y="12039"/>
                </a:lnTo>
                <a:lnTo>
                  <a:pt x="12483" y="11482"/>
                </a:lnTo>
                <a:cubicBezTo>
                  <a:pt x="13269" y="11174"/>
                  <a:pt x="13742" y="10649"/>
                  <a:pt x="13741" y="10086"/>
                </a:cubicBezTo>
                <a:lnTo>
                  <a:pt x="13741" y="9558"/>
                </a:lnTo>
                <a:close/>
                <a:moveTo>
                  <a:pt x="0" y="9727"/>
                </a:moveTo>
                <a:lnTo>
                  <a:pt x="0" y="10255"/>
                </a:lnTo>
                <a:cubicBezTo>
                  <a:pt x="0" y="10818"/>
                  <a:pt x="472" y="11343"/>
                  <a:pt x="1258" y="11651"/>
                </a:cubicBezTo>
                <a:lnTo>
                  <a:pt x="2682" y="12207"/>
                </a:lnTo>
                <a:lnTo>
                  <a:pt x="2682" y="11313"/>
                </a:lnTo>
                <a:cubicBezTo>
                  <a:pt x="2682" y="10979"/>
                  <a:pt x="2400" y="10667"/>
                  <a:pt x="1934" y="10484"/>
                </a:cubicBezTo>
                <a:lnTo>
                  <a:pt x="0" y="9727"/>
                </a:lnTo>
                <a:close/>
                <a:moveTo>
                  <a:pt x="5886" y="9727"/>
                </a:moveTo>
                <a:lnTo>
                  <a:pt x="3952" y="10484"/>
                </a:lnTo>
                <a:cubicBezTo>
                  <a:pt x="3486" y="10667"/>
                  <a:pt x="3203" y="10979"/>
                  <a:pt x="3203" y="11313"/>
                </a:cubicBezTo>
                <a:lnTo>
                  <a:pt x="3203" y="12207"/>
                </a:lnTo>
                <a:lnTo>
                  <a:pt x="4627" y="11651"/>
                </a:lnTo>
                <a:cubicBezTo>
                  <a:pt x="5413" y="11343"/>
                  <a:pt x="5886" y="10818"/>
                  <a:pt x="5886" y="10255"/>
                </a:cubicBezTo>
                <a:lnTo>
                  <a:pt x="5886" y="9727"/>
                </a:lnTo>
                <a:close/>
                <a:moveTo>
                  <a:pt x="15714" y="9727"/>
                </a:moveTo>
                <a:lnTo>
                  <a:pt x="15714" y="10255"/>
                </a:lnTo>
                <a:cubicBezTo>
                  <a:pt x="15714" y="10818"/>
                  <a:pt x="16187" y="11343"/>
                  <a:pt x="16973" y="11651"/>
                </a:cubicBezTo>
                <a:lnTo>
                  <a:pt x="18397" y="12207"/>
                </a:lnTo>
                <a:lnTo>
                  <a:pt x="18397" y="11313"/>
                </a:lnTo>
                <a:cubicBezTo>
                  <a:pt x="18397" y="10979"/>
                  <a:pt x="18114" y="10667"/>
                  <a:pt x="17648" y="10484"/>
                </a:cubicBezTo>
                <a:lnTo>
                  <a:pt x="15714" y="9727"/>
                </a:lnTo>
                <a:close/>
                <a:moveTo>
                  <a:pt x="21600" y="9727"/>
                </a:moveTo>
                <a:lnTo>
                  <a:pt x="19663" y="10484"/>
                </a:lnTo>
                <a:cubicBezTo>
                  <a:pt x="19197" y="10667"/>
                  <a:pt x="18918" y="10979"/>
                  <a:pt x="18918" y="11313"/>
                </a:cubicBezTo>
                <a:lnTo>
                  <a:pt x="18918" y="12207"/>
                </a:lnTo>
                <a:lnTo>
                  <a:pt x="20339" y="11651"/>
                </a:lnTo>
                <a:cubicBezTo>
                  <a:pt x="21125" y="11343"/>
                  <a:pt x="21600" y="10818"/>
                  <a:pt x="21600" y="10255"/>
                </a:cubicBezTo>
                <a:lnTo>
                  <a:pt x="21600" y="9727"/>
                </a:lnTo>
                <a:close/>
                <a:moveTo>
                  <a:pt x="0" y="11575"/>
                </a:moveTo>
                <a:lnTo>
                  <a:pt x="0" y="12103"/>
                </a:lnTo>
                <a:cubicBezTo>
                  <a:pt x="0" y="12665"/>
                  <a:pt x="472" y="13191"/>
                  <a:pt x="1258" y="13498"/>
                </a:cubicBezTo>
                <a:lnTo>
                  <a:pt x="2682" y="14055"/>
                </a:lnTo>
                <a:lnTo>
                  <a:pt x="2682" y="13159"/>
                </a:lnTo>
                <a:cubicBezTo>
                  <a:pt x="2682" y="12825"/>
                  <a:pt x="2400" y="12515"/>
                  <a:pt x="1934" y="12332"/>
                </a:cubicBezTo>
                <a:lnTo>
                  <a:pt x="0" y="11575"/>
                </a:lnTo>
                <a:close/>
                <a:moveTo>
                  <a:pt x="5886" y="11575"/>
                </a:moveTo>
                <a:lnTo>
                  <a:pt x="3952" y="12332"/>
                </a:lnTo>
                <a:cubicBezTo>
                  <a:pt x="3486" y="12515"/>
                  <a:pt x="3203" y="12825"/>
                  <a:pt x="3203" y="13159"/>
                </a:cubicBezTo>
                <a:lnTo>
                  <a:pt x="3203" y="14055"/>
                </a:lnTo>
                <a:lnTo>
                  <a:pt x="4627" y="13498"/>
                </a:lnTo>
                <a:cubicBezTo>
                  <a:pt x="5413" y="13191"/>
                  <a:pt x="5886" y="12665"/>
                  <a:pt x="5886" y="12103"/>
                </a:cubicBezTo>
                <a:lnTo>
                  <a:pt x="5886" y="11575"/>
                </a:lnTo>
                <a:close/>
                <a:moveTo>
                  <a:pt x="15714" y="11575"/>
                </a:moveTo>
                <a:lnTo>
                  <a:pt x="15714" y="12103"/>
                </a:lnTo>
                <a:cubicBezTo>
                  <a:pt x="15714" y="12665"/>
                  <a:pt x="16187" y="13191"/>
                  <a:pt x="16973" y="13498"/>
                </a:cubicBezTo>
                <a:lnTo>
                  <a:pt x="18397" y="14055"/>
                </a:lnTo>
                <a:lnTo>
                  <a:pt x="18397" y="13159"/>
                </a:lnTo>
                <a:cubicBezTo>
                  <a:pt x="18397" y="12825"/>
                  <a:pt x="18114" y="12515"/>
                  <a:pt x="17648" y="12332"/>
                </a:cubicBezTo>
                <a:lnTo>
                  <a:pt x="15714" y="11575"/>
                </a:lnTo>
                <a:close/>
                <a:moveTo>
                  <a:pt x="21600" y="11575"/>
                </a:moveTo>
                <a:lnTo>
                  <a:pt x="19663" y="12332"/>
                </a:lnTo>
                <a:cubicBezTo>
                  <a:pt x="19197" y="12515"/>
                  <a:pt x="18918" y="12825"/>
                  <a:pt x="18918" y="13159"/>
                </a:cubicBezTo>
                <a:lnTo>
                  <a:pt x="18918" y="14055"/>
                </a:lnTo>
                <a:lnTo>
                  <a:pt x="20339" y="13498"/>
                </a:lnTo>
                <a:cubicBezTo>
                  <a:pt x="21125" y="13191"/>
                  <a:pt x="21600" y="12665"/>
                  <a:pt x="21600" y="12103"/>
                </a:cubicBezTo>
                <a:lnTo>
                  <a:pt x="21600" y="11575"/>
                </a:lnTo>
                <a:close/>
                <a:moveTo>
                  <a:pt x="10437" y="12464"/>
                </a:moveTo>
                <a:lnTo>
                  <a:pt x="10240" y="21600"/>
                </a:lnTo>
                <a:lnTo>
                  <a:pt x="11357" y="21600"/>
                </a:lnTo>
                <a:lnTo>
                  <a:pt x="11160" y="12464"/>
                </a:lnTo>
                <a:lnTo>
                  <a:pt x="10437" y="12464"/>
                </a:lnTo>
                <a:close/>
                <a:moveTo>
                  <a:pt x="0" y="13422"/>
                </a:moveTo>
                <a:lnTo>
                  <a:pt x="0" y="13951"/>
                </a:lnTo>
                <a:cubicBezTo>
                  <a:pt x="0" y="14513"/>
                  <a:pt x="472" y="15037"/>
                  <a:pt x="1258" y="15344"/>
                </a:cubicBezTo>
                <a:lnTo>
                  <a:pt x="2682" y="15901"/>
                </a:lnTo>
                <a:lnTo>
                  <a:pt x="2682" y="15007"/>
                </a:lnTo>
                <a:cubicBezTo>
                  <a:pt x="2682" y="14673"/>
                  <a:pt x="2400" y="14363"/>
                  <a:pt x="1934" y="14180"/>
                </a:cubicBezTo>
                <a:lnTo>
                  <a:pt x="0" y="13422"/>
                </a:lnTo>
                <a:close/>
                <a:moveTo>
                  <a:pt x="5886" y="13422"/>
                </a:moveTo>
                <a:lnTo>
                  <a:pt x="3952" y="14180"/>
                </a:lnTo>
                <a:cubicBezTo>
                  <a:pt x="3486" y="14363"/>
                  <a:pt x="3203" y="14673"/>
                  <a:pt x="3203" y="15007"/>
                </a:cubicBezTo>
                <a:lnTo>
                  <a:pt x="3203" y="15901"/>
                </a:lnTo>
                <a:lnTo>
                  <a:pt x="4627" y="15344"/>
                </a:lnTo>
                <a:cubicBezTo>
                  <a:pt x="5413" y="15037"/>
                  <a:pt x="5886" y="14513"/>
                  <a:pt x="5886" y="13951"/>
                </a:cubicBezTo>
                <a:lnTo>
                  <a:pt x="5886" y="13422"/>
                </a:lnTo>
                <a:close/>
                <a:moveTo>
                  <a:pt x="15714" y="13422"/>
                </a:moveTo>
                <a:lnTo>
                  <a:pt x="15714" y="13951"/>
                </a:lnTo>
                <a:cubicBezTo>
                  <a:pt x="15714" y="14513"/>
                  <a:pt x="16187" y="15037"/>
                  <a:pt x="16973" y="15344"/>
                </a:cubicBezTo>
                <a:lnTo>
                  <a:pt x="18397" y="15901"/>
                </a:lnTo>
                <a:lnTo>
                  <a:pt x="18397" y="15007"/>
                </a:lnTo>
                <a:cubicBezTo>
                  <a:pt x="18397" y="14673"/>
                  <a:pt x="18114" y="14363"/>
                  <a:pt x="17648" y="14180"/>
                </a:cubicBezTo>
                <a:lnTo>
                  <a:pt x="15714" y="13422"/>
                </a:lnTo>
                <a:close/>
                <a:moveTo>
                  <a:pt x="21600" y="13422"/>
                </a:moveTo>
                <a:lnTo>
                  <a:pt x="19663" y="14180"/>
                </a:lnTo>
                <a:cubicBezTo>
                  <a:pt x="19197" y="14363"/>
                  <a:pt x="18918" y="14673"/>
                  <a:pt x="18918" y="15007"/>
                </a:cubicBezTo>
                <a:lnTo>
                  <a:pt x="18918" y="15901"/>
                </a:lnTo>
                <a:lnTo>
                  <a:pt x="20339" y="15344"/>
                </a:lnTo>
                <a:cubicBezTo>
                  <a:pt x="21125" y="15037"/>
                  <a:pt x="21600" y="14513"/>
                  <a:pt x="21600" y="13951"/>
                </a:cubicBezTo>
                <a:lnTo>
                  <a:pt x="21600" y="13422"/>
                </a:lnTo>
                <a:close/>
                <a:moveTo>
                  <a:pt x="2581" y="16328"/>
                </a:moveTo>
                <a:lnTo>
                  <a:pt x="2384" y="21600"/>
                </a:lnTo>
                <a:lnTo>
                  <a:pt x="3502" y="21600"/>
                </a:lnTo>
                <a:lnTo>
                  <a:pt x="3305" y="16328"/>
                </a:lnTo>
                <a:lnTo>
                  <a:pt x="2581" y="16328"/>
                </a:lnTo>
                <a:close/>
                <a:moveTo>
                  <a:pt x="18296" y="16328"/>
                </a:moveTo>
                <a:lnTo>
                  <a:pt x="18099" y="21600"/>
                </a:lnTo>
                <a:lnTo>
                  <a:pt x="19216" y="21600"/>
                </a:lnTo>
                <a:lnTo>
                  <a:pt x="19019" y="16328"/>
                </a:lnTo>
                <a:lnTo>
                  <a:pt x="18296" y="16328"/>
                </a:lnTo>
                <a:close/>
              </a:path>
            </a:pathLst>
          </a:custGeom>
          <a:solidFill>
            <a:srgbClr val="284634"/>
          </a:solidFill>
        </p:spPr>
        <p:txBody>
          <a:bodyPr>
            <a:noAutofit/>
          </a:bodyPr>
          <a:lstStyle>
            <a:lvl1pPr marL="0" indent="0" defTabSz="410766">
              <a:spcBef>
                <a:spcPts val="0"/>
              </a:spcBef>
              <a:buSzTx/>
              <a:buNone/>
              <a:defRPr sz="3000" b="0" cap="none" spc="0">
                <a:solidFill>
                  <a:srgbClr val="284634"/>
                </a:solidFill>
                <a:latin typeface="Helvetica Neue Medium"/>
                <a:ea typeface="Helvetica Neue Medium"/>
                <a:cs typeface="Helvetica Neue Medium"/>
                <a:sym typeface="Helvetica Neue Medium"/>
              </a:defRPr>
            </a:lvl1pPr>
          </a:lstStyle>
          <a:p>
            <a:pPr marL="0" indent="0" defTabSz="821531">
              <a:spcBef>
                <a:spcPts val="0"/>
              </a:spcBef>
              <a:buSzTx/>
              <a:buNone/>
              <a:defRPr sz="3000" b="0" cap="none" spc="0">
                <a:solidFill>
                  <a:srgbClr val="284634"/>
                </a:solidFill>
                <a:latin typeface="Helvetica Neue Medium"/>
                <a:ea typeface="Helvetica Neue Medium"/>
                <a:cs typeface="Helvetica Neue Medium"/>
                <a:sym typeface="Helvetica Neue Medium"/>
              </a:defRPr>
            </a:pPr>
            <a:r>
              <a:rPr lang="en-US"/>
              <a:t> </a:t>
            </a:r>
            <a:endParaRPr/>
          </a:p>
        </p:txBody>
      </p:sp>
      <p:sp>
        <p:nvSpPr>
          <p:cNvPr id="122" name="Light Bulb"/>
          <p:cNvSpPr>
            <a:spLocks noGrp="1"/>
          </p:cNvSpPr>
          <p:nvPr>
            <p:ph type="body" sz="quarter" idx="22" hasCustomPrompt="1"/>
          </p:nvPr>
        </p:nvSpPr>
        <p:spPr>
          <a:xfrm>
            <a:off x="9309698" y="2218790"/>
            <a:ext cx="734673" cy="12738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rgbClr val="284634"/>
          </a:solidFill>
        </p:spPr>
        <p:txBody>
          <a:bodyPr>
            <a:noAutofit/>
          </a:bodyPr>
          <a:lstStyle>
            <a:lvl1pPr marL="0" indent="0" defTabSz="410766">
              <a:spcBef>
                <a:spcPts val="0"/>
              </a:spcBef>
              <a:buSzTx/>
              <a:buNone/>
              <a:defRPr sz="3000" b="0" cap="none" spc="0">
                <a:solidFill>
                  <a:srgbClr val="FFFFFF"/>
                </a:solidFill>
                <a:latin typeface="Helvetica Neue Medium"/>
                <a:ea typeface="Helvetica Neue Medium"/>
                <a:cs typeface="Helvetica Neue Medium"/>
                <a:sym typeface="Helvetica Neue Medium"/>
              </a:defRPr>
            </a:lvl1pPr>
          </a:lstStyle>
          <a:p>
            <a:pPr marL="0" indent="0" defTabSz="821531">
              <a:spcBef>
                <a:spcPts val="0"/>
              </a:spcBef>
              <a:buSzTx/>
              <a:buNone/>
              <a:defRPr sz="3000" b="0" cap="none" spc="0">
                <a:solidFill>
                  <a:srgbClr val="FFFFFF"/>
                </a:solidFill>
                <a:latin typeface="Helvetica Neue Medium"/>
                <a:ea typeface="Helvetica Neue Medium"/>
                <a:cs typeface="Helvetica Neue Medium"/>
                <a:sym typeface="Helvetica Neue Medium"/>
              </a:defRPr>
            </a:pPr>
            <a:r>
              <a:rPr lang="en-US"/>
              <a:t> </a:t>
            </a:r>
            <a:endParaRPr/>
          </a:p>
        </p:txBody>
      </p:sp>
      <p:sp>
        <p:nvSpPr>
          <p:cNvPr id="123" name="By Graphic Node"/>
          <p:cNvSpPr txBox="1">
            <a:spLocks noGrp="1"/>
          </p:cNvSpPr>
          <p:nvPr>
            <p:ph type="body" sz="quarter" idx="23"/>
          </p:nvPr>
        </p:nvSpPr>
        <p:spPr>
          <a:xfrm>
            <a:off x="9574164" y="6278608"/>
            <a:ext cx="2227501" cy="241060"/>
          </a:xfrm>
          <a:prstGeom prst="rect">
            <a:avLst/>
          </a:prstGeom>
        </p:spPr>
        <p:txBody>
          <a:bodyPr lIns="50800" tIns="50800" rIns="50800" bIns="50800">
            <a:noAutofit/>
          </a:bodyPr>
          <a:lstStyle>
            <a:lvl1pPr marL="0" indent="0" algn="r">
              <a:buSzTx/>
              <a:buNone/>
              <a:defRPr sz="950" spc="95">
                <a:solidFill>
                  <a:srgbClr val="F5E0BF"/>
                </a:solidFill>
              </a:defRPr>
            </a:lvl1pPr>
          </a:lstStyle>
          <a:p>
            <a:r>
              <a:rPr lang="fr-FR"/>
              <a:t>Modifier les styles du texte du masque
Deuxième niveau
Troisième niveau
Quatrième niveau
Cinquième niveau</a:t>
            </a:r>
            <a:endParaRP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1871224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8">
    <p:spTree>
      <p:nvGrpSpPr>
        <p:cNvPr id="1" name=""/>
        <p:cNvGrpSpPr/>
        <p:nvPr/>
      </p:nvGrpSpPr>
      <p:grpSpPr>
        <a:xfrm>
          <a:off x="0" y="0"/>
          <a:ext cx="0" cy="0"/>
          <a:chOff x="0" y="0"/>
          <a:chExt cx="0" cy="0"/>
        </a:xfrm>
      </p:grpSpPr>
      <p:sp>
        <p:nvSpPr>
          <p:cNvPr id="183" name="Rectangle"/>
          <p:cNvSpPr>
            <a:spLocks noGrp="1"/>
          </p:cNvSpPr>
          <p:nvPr>
            <p:ph type="body" sz="half" idx="13" hasCustomPrompt="1"/>
          </p:nvPr>
        </p:nvSpPr>
        <p:spPr>
          <a:xfrm>
            <a:off x="7647368" y="-1473"/>
            <a:ext cx="4549224" cy="6860946"/>
          </a:xfrm>
          <a:prstGeom prst="rect">
            <a:avLst/>
          </a:prstGeom>
          <a:solidFill>
            <a:srgbClr val="D5C964"/>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en-US"/>
              <a:t> </a:t>
            </a:r>
            <a:endParaRPr/>
          </a:p>
        </p:txBody>
      </p:sp>
      <p:sp>
        <p:nvSpPr>
          <p:cNvPr id="18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a:spLocks noGrp="1"/>
          </p:cNvSpPr>
          <p:nvPr>
            <p:ph type="body" sz="quarter" idx="14"/>
          </p:nvPr>
        </p:nvSpPr>
        <p:spPr>
          <a:xfrm>
            <a:off x="887312" y="2566874"/>
            <a:ext cx="5238321" cy="735507"/>
          </a:xfrm>
          <a:prstGeom prst="rect">
            <a:avLst/>
          </a:prstGeom>
        </p:spPr>
        <p:txBody>
          <a:bodyPr lIns="50800" tIns="50800" rIns="50800" bIns="50800">
            <a:noAutofit/>
          </a:bodyPr>
          <a:lstStyle>
            <a:lvl1pPr marL="0" indent="0" algn="l">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185" name="Target"/>
          <p:cNvSpPr txBox="1">
            <a:spLocks noGrp="1"/>
          </p:cNvSpPr>
          <p:nvPr>
            <p:ph type="body" sz="quarter" idx="15"/>
          </p:nvPr>
        </p:nvSpPr>
        <p:spPr>
          <a:xfrm>
            <a:off x="887312" y="1479280"/>
            <a:ext cx="4443303" cy="616048"/>
          </a:xfrm>
          <a:prstGeom prst="rect">
            <a:avLst/>
          </a:prstGeom>
        </p:spPr>
        <p:txBody>
          <a:bodyPr lIns="50800" tIns="50800" rIns="50800" bIns="50800">
            <a:noAutofit/>
          </a:bodyPr>
          <a:lstStyle>
            <a:lvl1pPr marL="0" indent="0" algn="l">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186" name="Subtitle goes here"/>
          <p:cNvSpPr>
            <a:spLocks noGrp="1"/>
          </p:cNvSpPr>
          <p:nvPr>
            <p:ph type="body" sz="quarter" idx="16"/>
          </p:nvPr>
        </p:nvSpPr>
        <p:spPr>
          <a:xfrm>
            <a:off x="887312" y="2101027"/>
            <a:ext cx="3427096" cy="241063"/>
          </a:xfrm>
          <a:prstGeom prst="rect">
            <a:avLst/>
          </a:prstGeom>
        </p:spPr>
        <p:txBody>
          <a:bodyPr lIns="50800" tIns="50800" rIns="50800" bIns="50800">
            <a:noAutofit/>
          </a:bodyPr>
          <a:lstStyle>
            <a:lvl1pPr marL="0" indent="0" algn="l">
              <a:buSzTx/>
              <a:buNone/>
            </a:lvl1pPr>
          </a:lstStyle>
          <a:p>
            <a:r>
              <a:rPr lang="fr-FR"/>
              <a:t>Modifier les styles du texte du masque
Deuxième niveau
Troisième niveau
Quatrième niveau
Cinquième niveau</a:t>
            </a:r>
            <a:endParaRPr/>
          </a:p>
        </p:txBody>
      </p:sp>
      <p:sp>
        <p:nvSpPr>
          <p:cNvPr id="187" name="Shape"/>
          <p:cNvSpPr>
            <a:spLocks noGrp="1"/>
          </p:cNvSpPr>
          <p:nvPr>
            <p:ph type="body" sz="quarter" idx="17"/>
          </p:nvPr>
        </p:nvSpPr>
        <p:spPr>
          <a:xfrm>
            <a:off x="919062" y="3753257"/>
            <a:ext cx="1559474" cy="1559474"/>
          </a:xfrm>
          <a:custGeom>
            <a:avLst/>
            <a:gdLst/>
            <a:ahLst/>
            <a:cxnLst>
              <a:cxn ang="0">
                <a:pos x="wd2" y="hd2"/>
              </a:cxn>
              <a:cxn ang="5400000">
                <a:pos x="wd2" y="hd2"/>
              </a:cxn>
              <a:cxn ang="10800000">
                <a:pos x="wd2" y="hd2"/>
              </a:cxn>
              <a:cxn ang="16200000">
                <a:pos x="wd2" y="hd2"/>
              </a:cxn>
            </a:cxnLst>
            <a:rect l="0" t="0" r="r" b="b"/>
            <a:pathLst>
              <a:path w="21600" h="21600" extrusionOk="0">
                <a:moveTo>
                  <a:pt x="4954" y="0"/>
                </a:moveTo>
                <a:cubicBezTo>
                  <a:pt x="3501" y="0"/>
                  <a:pt x="2627" y="0"/>
                  <a:pt x="2045" y="243"/>
                </a:cubicBezTo>
                <a:cubicBezTo>
                  <a:pt x="1207" y="548"/>
                  <a:pt x="548" y="1207"/>
                  <a:pt x="243" y="2045"/>
                </a:cubicBezTo>
                <a:cubicBezTo>
                  <a:pt x="0" y="2627"/>
                  <a:pt x="0" y="3501"/>
                  <a:pt x="0" y="4954"/>
                </a:cubicBezTo>
                <a:lnTo>
                  <a:pt x="0" y="16646"/>
                </a:lnTo>
                <a:cubicBezTo>
                  <a:pt x="0" y="18099"/>
                  <a:pt x="0" y="18973"/>
                  <a:pt x="243" y="19555"/>
                </a:cubicBezTo>
                <a:cubicBezTo>
                  <a:pt x="548" y="20393"/>
                  <a:pt x="1207" y="21052"/>
                  <a:pt x="2045" y="21357"/>
                </a:cubicBezTo>
                <a:cubicBezTo>
                  <a:pt x="2627" y="21600"/>
                  <a:pt x="3501" y="21600"/>
                  <a:pt x="4954" y="21600"/>
                </a:cubicBezTo>
                <a:lnTo>
                  <a:pt x="7816" y="21600"/>
                </a:lnTo>
                <a:lnTo>
                  <a:pt x="16646" y="21600"/>
                </a:lnTo>
                <a:lnTo>
                  <a:pt x="21600" y="21600"/>
                </a:lnTo>
                <a:lnTo>
                  <a:pt x="21600" y="16646"/>
                </a:lnTo>
                <a:lnTo>
                  <a:pt x="21600" y="7816"/>
                </a:lnTo>
                <a:lnTo>
                  <a:pt x="21600" y="4954"/>
                </a:lnTo>
                <a:cubicBezTo>
                  <a:pt x="21600" y="3501"/>
                  <a:pt x="21600" y="2627"/>
                  <a:pt x="21357" y="2045"/>
                </a:cubicBezTo>
                <a:cubicBezTo>
                  <a:pt x="21052" y="1207"/>
                  <a:pt x="20393" y="548"/>
                  <a:pt x="19555" y="243"/>
                </a:cubicBezTo>
                <a:cubicBezTo>
                  <a:pt x="18973" y="0"/>
                  <a:pt x="18099" y="0"/>
                  <a:pt x="16646" y="0"/>
                </a:cubicBezTo>
                <a:lnTo>
                  <a:pt x="4954" y="0"/>
                </a:lnTo>
                <a:close/>
              </a:path>
            </a:pathLst>
          </a:custGeom>
          <a:ln w="127000">
            <a:solidFill>
              <a:srgbClr val="D5C964"/>
            </a:solidFill>
          </a:ln>
        </p:spPr>
        <p:txBody>
          <a:bodyPr>
            <a:noAutofit/>
          </a:bodyPr>
          <a:lstStyle>
            <a:lvl1pPr marL="0" indent="0" defTabSz="410766">
              <a:spcBef>
                <a:spcPts val="0"/>
              </a:spcBef>
              <a:buSzTx/>
              <a:buNone/>
              <a:defRPr sz="3000" b="0" cap="none" spc="0">
                <a:solidFill>
                  <a:srgbClr val="FFFFFF"/>
                </a:solidFill>
                <a:latin typeface="Helvetica Neue Medium"/>
                <a:ea typeface="Helvetica Neue Medium"/>
                <a:cs typeface="Helvetica Neue Medium"/>
                <a:sym typeface="Helvetica Neue Medium"/>
              </a:defRPr>
            </a:lvl1pPr>
          </a:lstStyle>
          <a:p>
            <a:pPr marL="0" indent="0" defTabSz="821531">
              <a:spcBef>
                <a:spcPts val="0"/>
              </a:spcBef>
              <a:buSzTx/>
              <a:buNone/>
              <a:defRPr sz="30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188" name="Lorem ipsum dolor sit amet, consectetur."/>
          <p:cNvSpPr txBox="1">
            <a:spLocks noGrp="1"/>
          </p:cNvSpPr>
          <p:nvPr>
            <p:ph type="body" sz="quarter" idx="18"/>
          </p:nvPr>
        </p:nvSpPr>
        <p:spPr>
          <a:xfrm>
            <a:off x="1114464" y="4534343"/>
            <a:ext cx="1168671" cy="570150"/>
          </a:xfrm>
          <a:prstGeom prst="rect">
            <a:avLst/>
          </a:prstGeom>
        </p:spPr>
        <p:txBody>
          <a:bodyPr lIns="50800" tIns="50800" rIns="50800" bIns="50800">
            <a:noAutofit/>
          </a:bodyPr>
          <a:lstStyle>
            <a:lvl1pPr marL="0" indent="0" algn="l">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189" name="Rectangle 22"/>
          <p:cNvSpPr txBox="1">
            <a:spLocks noGrp="1"/>
          </p:cNvSpPr>
          <p:nvPr>
            <p:ph type="body" sz="quarter" idx="19"/>
          </p:nvPr>
        </p:nvSpPr>
        <p:spPr>
          <a:xfrm>
            <a:off x="1114464" y="3961493"/>
            <a:ext cx="1111770" cy="529568"/>
          </a:xfrm>
          <a:prstGeom prst="rect">
            <a:avLst/>
          </a:prstGeom>
        </p:spPr>
        <p:txBody>
          <a:bodyPr lIns="45719" tIns="45719" rIns="45719" bIns="45719">
            <a:noAutofit/>
          </a:bodyPr>
          <a:lstStyle>
            <a:lvl1pPr marL="0" indent="0" algn="l"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190" name="Shape"/>
          <p:cNvSpPr>
            <a:spLocks noGrp="1"/>
          </p:cNvSpPr>
          <p:nvPr>
            <p:ph type="body" sz="quarter" idx="20"/>
          </p:nvPr>
        </p:nvSpPr>
        <p:spPr>
          <a:xfrm>
            <a:off x="2726736" y="3753257"/>
            <a:ext cx="1559474" cy="1559474"/>
          </a:xfrm>
          <a:custGeom>
            <a:avLst/>
            <a:gdLst/>
            <a:ahLst/>
            <a:cxnLst>
              <a:cxn ang="0">
                <a:pos x="wd2" y="hd2"/>
              </a:cxn>
              <a:cxn ang="5400000">
                <a:pos x="wd2" y="hd2"/>
              </a:cxn>
              <a:cxn ang="10800000">
                <a:pos x="wd2" y="hd2"/>
              </a:cxn>
              <a:cxn ang="16200000">
                <a:pos x="wd2" y="hd2"/>
              </a:cxn>
            </a:cxnLst>
            <a:rect l="0" t="0" r="r" b="b"/>
            <a:pathLst>
              <a:path w="21600" h="21600" extrusionOk="0">
                <a:moveTo>
                  <a:pt x="4954" y="0"/>
                </a:moveTo>
                <a:cubicBezTo>
                  <a:pt x="3501" y="0"/>
                  <a:pt x="2627" y="0"/>
                  <a:pt x="2045" y="243"/>
                </a:cubicBezTo>
                <a:cubicBezTo>
                  <a:pt x="1207" y="548"/>
                  <a:pt x="548" y="1207"/>
                  <a:pt x="243" y="2045"/>
                </a:cubicBezTo>
                <a:cubicBezTo>
                  <a:pt x="0" y="2627"/>
                  <a:pt x="0" y="3501"/>
                  <a:pt x="0" y="4954"/>
                </a:cubicBezTo>
                <a:lnTo>
                  <a:pt x="0" y="16646"/>
                </a:lnTo>
                <a:cubicBezTo>
                  <a:pt x="0" y="18099"/>
                  <a:pt x="0" y="18973"/>
                  <a:pt x="243" y="19555"/>
                </a:cubicBezTo>
                <a:cubicBezTo>
                  <a:pt x="548" y="20393"/>
                  <a:pt x="1207" y="21052"/>
                  <a:pt x="2045" y="21357"/>
                </a:cubicBezTo>
                <a:cubicBezTo>
                  <a:pt x="2627" y="21600"/>
                  <a:pt x="3501" y="21600"/>
                  <a:pt x="4954" y="21600"/>
                </a:cubicBezTo>
                <a:lnTo>
                  <a:pt x="7816" y="21600"/>
                </a:lnTo>
                <a:lnTo>
                  <a:pt x="16646" y="21600"/>
                </a:lnTo>
                <a:lnTo>
                  <a:pt x="21600" y="21600"/>
                </a:lnTo>
                <a:lnTo>
                  <a:pt x="21600" y="16646"/>
                </a:lnTo>
                <a:lnTo>
                  <a:pt x="21600" y="7816"/>
                </a:lnTo>
                <a:lnTo>
                  <a:pt x="21600" y="4954"/>
                </a:lnTo>
                <a:cubicBezTo>
                  <a:pt x="21600" y="3501"/>
                  <a:pt x="21600" y="2627"/>
                  <a:pt x="21357" y="2045"/>
                </a:cubicBezTo>
                <a:cubicBezTo>
                  <a:pt x="21052" y="1207"/>
                  <a:pt x="20393" y="548"/>
                  <a:pt x="19555" y="243"/>
                </a:cubicBezTo>
                <a:cubicBezTo>
                  <a:pt x="18973" y="0"/>
                  <a:pt x="18099" y="0"/>
                  <a:pt x="16646" y="0"/>
                </a:cubicBezTo>
                <a:lnTo>
                  <a:pt x="4954" y="0"/>
                </a:lnTo>
                <a:close/>
              </a:path>
            </a:pathLst>
          </a:custGeom>
          <a:ln w="127000">
            <a:solidFill>
              <a:srgbClr val="E29638"/>
            </a:solidFill>
          </a:ln>
        </p:spPr>
        <p:txBody>
          <a:bodyPr>
            <a:noAutofit/>
          </a:bodyPr>
          <a:lstStyle>
            <a:lvl1pPr marL="0" indent="0" defTabSz="410766">
              <a:spcBef>
                <a:spcPts val="0"/>
              </a:spcBef>
              <a:buSzTx/>
              <a:buNone/>
              <a:defRPr sz="3000" b="0" cap="none" spc="0">
                <a:solidFill>
                  <a:srgbClr val="FFFFFF"/>
                </a:solidFill>
                <a:latin typeface="Helvetica Neue Medium"/>
                <a:ea typeface="Helvetica Neue Medium"/>
                <a:cs typeface="Helvetica Neue Medium"/>
                <a:sym typeface="Helvetica Neue Medium"/>
              </a:defRPr>
            </a:lvl1pPr>
          </a:lstStyle>
          <a:p>
            <a:pPr marL="0" indent="0" defTabSz="821531">
              <a:spcBef>
                <a:spcPts val="0"/>
              </a:spcBef>
              <a:buSzTx/>
              <a:buNone/>
              <a:defRPr sz="30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191" name="Lorem ipsum dolor sit amet, consectetur."/>
          <p:cNvSpPr txBox="1">
            <a:spLocks noGrp="1"/>
          </p:cNvSpPr>
          <p:nvPr>
            <p:ph type="body" sz="quarter" idx="21"/>
          </p:nvPr>
        </p:nvSpPr>
        <p:spPr>
          <a:xfrm>
            <a:off x="2922137" y="4534343"/>
            <a:ext cx="1168671" cy="570150"/>
          </a:xfrm>
          <a:prstGeom prst="rect">
            <a:avLst/>
          </a:prstGeom>
        </p:spPr>
        <p:txBody>
          <a:bodyPr lIns="50800" tIns="50800" rIns="50800" bIns="50800">
            <a:noAutofit/>
          </a:bodyPr>
          <a:lstStyle>
            <a:lvl1pPr marL="0" indent="0" algn="l">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192" name="Rectangle 22"/>
          <p:cNvSpPr txBox="1">
            <a:spLocks noGrp="1"/>
          </p:cNvSpPr>
          <p:nvPr>
            <p:ph type="body" sz="quarter" idx="22"/>
          </p:nvPr>
        </p:nvSpPr>
        <p:spPr>
          <a:xfrm>
            <a:off x="2922137" y="3961493"/>
            <a:ext cx="1111770" cy="529568"/>
          </a:xfrm>
          <a:prstGeom prst="rect">
            <a:avLst/>
          </a:prstGeom>
        </p:spPr>
        <p:txBody>
          <a:bodyPr lIns="45719" tIns="45719" rIns="45719" bIns="45719">
            <a:noAutofit/>
          </a:bodyPr>
          <a:lstStyle>
            <a:lvl1pPr marL="0" indent="0" algn="l"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193" name="Shape"/>
          <p:cNvSpPr>
            <a:spLocks noGrp="1"/>
          </p:cNvSpPr>
          <p:nvPr>
            <p:ph type="body" sz="quarter" idx="23"/>
          </p:nvPr>
        </p:nvSpPr>
        <p:spPr>
          <a:xfrm>
            <a:off x="4534410" y="3787496"/>
            <a:ext cx="1559474" cy="1559474"/>
          </a:xfrm>
          <a:custGeom>
            <a:avLst/>
            <a:gdLst/>
            <a:ahLst/>
            <a:cxnLst>
              <a:cxn ang="0">
                <a:pos x="wd2" y="hd2"/>
              </a:cxn>
              <a:cxn ang="5400000">
                <a:pos x="wd2" y="hd2"/>
              </a:cxn>
              <a:cxn ang="10800000">
                <a:pos x="wd2" y="hd2"/>
              </a:cxn>
              <a:cxn ang="16200000">
                <a:pos x="wd2" y="hd2"/>
              </a:cxn>
            </a:cxnLst>
            <a:rect l="0" t="0" r="r" b="b"/>
            <a:pathLst>
              <a:path w="21600" h="21600" extrusionOk="0">
                <a:moveTo>
                  <a:pt x="4954" y="0"/>
                </a:moveTo>
                <a:cubicBezTo>
                  <a:pt x="3501" y="0"/>
                  <a:pt x="2627" y="0"/>
                  <a:pt x="2045" y="243"/>
                </a:cubicBezTo>
                <a:cubicBezTo>
                  <a:pt x="1207" y="548"/>
                  <a:pt x="548" y="1207"/>
                  <a:pt x="243" y="2045"/>
                </a:cubicBezTo>
                <a:cubicBezTo>
                  <a:pt x="0" y="2627"/>
                  <a:pt x="0" y="3501"/>
                  <a:pt x="0" y="4954"/>
                </a:cubicBezTo>
                <a:lnTo>
                  <a:pt x="0" y="16646"/>
                </a:lnTo>
                <a:cubicBezTo>
                  <a:pt x="0" y="18099"/>
                  <a:pt x="0" y="18973"/>
                  <a:pt x="243" y="19555"/>
                </a:cubicBezTo>
                <a:cubicBezTo>
                  <a:pt x="548" y="20393"/>
                  <a:pt x="1207" y="21052"/>
                  <a:pt x="2045" y="21357"/>
                </a:cubicBezTo>
                <a:cubicBezTo>
                  <a:pt x="2627" y="21600"/>
                  <a:pt x="3501" y="21600"/>
                  <a:pt x="4954" y="21600"/>
                </a:cubicBezTo>
                <a:lnTo>
                  <a:pt x="7816" y="21600"/>
                </a:lnTo>
                <a:lnTo>
                  <a:pt x="16646" y="21600"/>
                </a:lnTo>
                <a:lnTo>
                  <a:pt x="21600" y="21600"/>
                </a:lnTo>
                <a:lnTo>
                  <a:pt x="21600" y="16646"/>
                </a:lnTo>
                <a:lnTo>
                  <a:pt x="21600" y="7816"/>
                </a:lnTo>
                <a:lnTo>
                  <a:pt x="21600" y="4954"/>
                </a:lnTo>
                <a:cubicBezTo>
                  <a:pt x="21600" y="3501"/>
                  <a:pt x="21600" y="2627"/>
                  <a:pt x="21357" y="2045"/>
                </a:cubicBezTo>
                <a:cubicBezTo>
                  <a:pt x="21052" y="1207"/>
                  <a:pt x="20393" y="548"/>
                  <a:pt x="19555" y="243"/>
                </a:cubicBezTo>
                <a:cubicBezTo>
                  <a:pt x="18973" y="0"/>
                  <a:pt x="18099" y="0"/>
                  <a:pt x="16646" y="0"/>
                </a:cubicBezTo>
                <a:lnTo>
                  <a:pt x="4954" y="0"/>
                </a:lnTo>
                <a:close/>
              </a:path>
            </a:pathLst>
          </a:custGeom>
          <a:ln w="127000">
            <a:solidFill>
              <a:srgbClr val="BC612C"/>
            </a:solidFill>
          </a:ln>
        </p:spPr>
        <p:txBody>
          <a:bodyPr>
            <a:noAutofit/>
          </a:bodyPr>
          <a:lstStyle>
            <a:lvl1pPr marL="0" indent="0" defTabSz="410766">
              <a:spcBef>
                <a:spcPts val="0"/>
              </a:spcBef>
              <a:buSzTx/>
              <a:buNone/>
              <a:defRPr sz="3000" b="0" cap="none" spc="0">
                <a:solidFill>
                  <a:srgbClr val="FFFFFF"/>
                </a:solidFill>
                <a:latin typeface="Helvetica Neue Medium"/>
                <a:ea typeface="Helvetica Neue Medium"/>
                <a:cs typeface="Helvetica Neue Medium"/>
                <a:sym typeface="Helvetica Neue Medium"/>
              </a:defRPr>
            </a:lvl1pPr>
          </a:lstStyle>
          <a:p>
            <a:pPr marL="0" indent="0" defTabSz="821531">
              <a:spcBef>
                <a:spcPts val="0"/>
              </a:spcBef>
              <a:buSzTx/>
              <a:buNone/>
              <a:defRPr sz="30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194" name="Lorem ipsum dolor sit amet, consectetur."/>
          <p:cNvSpPr txBox="1">
            <a:spLocks noGrp="1"/>
          </p:cNvSpPr>
          <p:nvPr>
            <p:ph type="body" sz="quarter" idx="24"/>
          </p:nvPr>
        </p:nvSpPr>
        <p:spPr>
          <a:xfrm>
            <a:off x="4729811" y="4568583"/>
            <a:ext cx="1168671" cy="570150"/>
          </a:xfrm>
          <a:prstGeom prst="rect">
            <a:avLst/>
          </a:prstGeom>
        </p:spPr>
        <p:txBody>
          <a:bodyPr lIns="50800" tIns="50800" rIns="50800" bIns="50800">
            <a:noAutofit/>
          </a:bodyPr>
          <a:lstStyle>
            <a:lvl1pPr marL="0" indent="0" algn="l">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195" name="Rectangle 22"/>
          <p:cNvSpPr txBox="1">
            <a:spLocks noGrp="1"/>
          </p:cNvSpPr>
          <p:nvPr>
            <p:ph type="body" sz="quarter" idx="25"/>
          </p:nvPr>
        </p:nvSpPr>
        <p:spPr>
          <a:xfrm>
            <a:off x="4729811" y="3995733"/>
            <a:ext cx="1111770" cy="529568"/>
          </a:xfrm>
          <a:prstGeom prst="rect">
            <a:avLst/>
          </a:prstGeom>
        </p:spPr>
        <p:txBody>
          <a:bodyPr lIns="45719" tIns="45719" rIns="45719" bIns="45719">
            <a:noAutofit/>
          </a:bodyPr>
          <a:lstStyle>
            <a:lvl1pPr marL="0" indent="0" algn="l"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196" name="Rectangle"/>
          <p:cNvSpPr>
            <a:spLocks noGrp="1"/>
          </p:cNvSpPr>
          <p:nvPr>
            <p:ph type="body" sz="quarter" idx="26" hasCustomPrompt="1"/>
          </p:nvPr>
        </p:nvSpPr>
        <p:spPr>
          <a:xfrm>
            <a:off x="9041099" y="2909464"/>
            <a:ext cx="714184" cy="2469256"/>
          </a:xfrm>
          <a:prstGeom prst="rect">
            <a:avLst/>
          </a:prstGeom>
          <a:solidFill>
            <a:srgbClr val="967E27"/>
          </a:solidFill>
        </p:spPr>
        <p:txBody>
          <a:bodyPr lIns="50800" tIns="50800" rIns="50800" bIns="50800">
            <a:noAutofit/>
          </a:bodyPr>
          <a:lstStyle>
            <a:lvl1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7" name="Triangle"/>
          <p:cNvSpPr>
            <a:spLocks noGrp="1"/>
          </p:cNvSpPr>
          <p:nvPr>
            <p:ph type="body" sz="quarter" idx="27" hasCustomPrompt="1"/>
          </p:nvPr>
        </p:nvSpPr>
        <p:spPr>
          <a:xfrm>
            <a:off x="9037951" y="2520453"/>
            <a:ext cx="717332" cy="3930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67E27"/>
          </a:solidFill>
        </p:spPr>
        <p:txBody>
          <a:bodyPr lIns="50800" tIns="50800" rIns="50800" bIns="50800">
            <a:noAutofit/>
          </a:bodyPr>
          <a:lstStyle>
            <a:lvl1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8" name="Rectangle"/>
          <p:cNvSpPr>
            <a:spLocks noGrp="1"/>
          </p:cNvSpPr>
          <p:nvPr>
            <p:ph type="body" sz="quarter" idx="28" hasCustomPrompt="1"/>
          </p:nvPr>
        </p:nvSpPr>
        <p:spPr>
          <a:xfrm>
            <a:off x="10149454" y="3300921"/>
            <a:ext cx="714184" cy="2077799"/>
          </a:xfrm>
          <a:prstGeom prst="rect">
            <a:avLst/>
          </a:prstGeom>
          <a:solidFill>
            <a:srgbClr val="BC612C"/>
          </a:solidFill>
        </p:spPr>
        <p:txBody>
          <a:bodyPr lIns="50800" tIns="50800" rIns="50800" bIns="50800">
            <a:noAutofit/>
          </a:bodyPr>
          <a:lstStyle>
            <a:lvl1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199" name="31%"/>
          <p:cNvSpPr txBox="1">
            <a:spLocks noGrp="1"/>
          </p:cNvSpPr>
          <p:nvPr>
            <p:ph type="body" sz="quarter" idx="29"/>
          </p:nvPr>
        </p:nvSpPr>
        <p:spPr>
          <a:xfrm>
            <a:off x="8869084" y="1764120"/>
            <a:ext cx="1058215" cy="872452"/>
          </a:xfrm>
          <a:prstGeom prst="rect">
            <a:avLst/>
          </a:prstGeom>
        </p:spPr>
        <p:txBody>
          <a:bodyPr lIns="50800" tIns="50800" rIns="50800" bIns="50800">
            <a:noAutofit/>
          </a:bodyPr>
          <a:lstStyle>
            <a:lvl1pPr marL="0" indent="0"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200" name="21%"/>
          <p:cNvSpPr txBox="1">
            <a:spLocks noGrp="1"/>
          </p:cNvSpPr>
          <p:nvPr>
            <p:ph type="body" sz="quarter" idx="30"/>
          </p:nvPr>
        </p:nvSpPr>
        <p:spPr>
          <a:xfrm>
            <a:off x="10084639" y="2152087"/>
            <a:ext cx="890238" cy="872453"/>
          </a:xfrm>
          <a:prstGeom prst="rect">
            <a:avLst/>
          </a:prstGeom>
        </p:spPr>
        <p:txBody>
          <a:bodyPr lIns="50800" tIns="50800" rIns="50800" bIns="50800">
            <a:noAutofit/>
          </a:bodyPr>
          <a:lstStyle>
            <a:lvl1pPr marL="0" indent="0"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201" name="Triangle"/>
          <p:cNvSpPr>
            <a:spLocks noGrp="1"/>
          </p:cNvSpPr>
          <p:nvPr>
            <p:ph type="body" sz="quarter" idx="31" hasCustomPrompt="1"/>
          </p:nvPr>
        </p:nvSpPr>
        <p:spPr>
          <a:xfrm>
            <a:off x="10147880" y="2905552"/>
            <a:ext cx="717332" cy="3930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BC612C"/>
          </a:solidFill>
        </p:spPr>
        <p:txBody>
          <a:bodyPr lIns="50800" tIns="50800" rIns="50800" bIns="50800">
            <a:noAutofit/>
          </a:bodyPr>
          <a:lstStyle>
            <a:lvl1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02" name="Cities"/>
          <p:cNvSpPr txBox="1">
            <a:spLocks noGrp="1"/>
          </p:cNvSpPr>
          <p:nvPr>
            <p:ph type="body" sz="quarter" idx="32" hasCustomPrompt="1"/>
          </p:nvPr>
        </p:nvSpPr>
        <p:spPr>
          <a:xfrm rot="16200000">
            <a:off x="8544309" y="3534842"/>
            <a:ext cx="1680815" cy="645615"/>
          </a:xfrm>
          <a:prstGeom prst="rect">
            <a:avLst/>
          </a:prstGeom>
        </p:spPr>
        <p:txBody>
          <a:bodyPr lIns="50800" tIns="50800" rIns="50800" bIns="50800">
            <a:noAutofit/>
          </a:bodyPr>
          <a:lstStyle>
            <a:lvl1pPr marL="0" indent="0" algn="l" defTabSz="410766">
              <a:spcBef>
                <a:spcPts val="0"/>
              </a:spcBef>
              <a:buSzTx/>
              <a:buNone/>
              <a:defRPr sz="2050" cap="none" spc="0">
                <a:solidFill>
                  <a:srgbClr val="FFFFFF"/>
                </a:solidFill>
              </a:defRPr>
            </a:lvl1pPr>
          </a:lstStyle>
          <a:p>
            <a:r>
              <a:t>Cities</a:t>
            </a:r>
          </a:p>
        </p:txBody>
      </p:sp>
      <p:sp>
        <p:nvSpPr>
          <p:cNvPr id="203" name="Village"/>
          <p:cNvSpPr txBox="1">
            <a:spLocks noGrp="1"/>
          </p:cNvSpPr>
          <p:nvPr>
            <p:ph type="body" sz="quarter" idx="33"/>
          </p:nvPr>
        </p:nvSpPr>
        <p:spPr>
          <a:xfrm rot="16200000">
            <a:off x="9864635" y="3737344"/>
            <a:ext cx="1269369" cy="645615"/>
          </a:xfrm>
          <a:prstGeom prst="rect">
            <a:avLst/>
          </a:prstGeom>
        </p:spPr>
        <p:txBody>
          <a:bodyPr lIns="50800" tIns="50800" rIns="50800" bIns="50800">
            <a:noAutofit/>
          </a:bodyPr>
          <a:lstStyle>
            <a:lvl1pPr marL="0" indent="0" algn="l" defTabSz="410766">
              <a:spcBef>
                <a:spcPts val="0"/>
              </a:spcBef>
              <a:buSzTx/>
              <a:buNone/>
              <a:defRPr sz="2050" cap="none" spc="0">
                <a:solidFill>
                  <a:srgbClr val="FFFFFF"/>
                </a:solidFill>
              </a:defRPr>
            </a:lvl1pPr>
          </a:lstStyle>
          <a:p>
            <a:r>
              <a:rPr lang="fr-FR"/>
              <a:t>Modifier les styles du texte du masque
Deuxième niveau
Troisième niveau
Quatrième niveau
Cinquième niveau</a:t>
            </a:r>
            <a:endParaRPr/>
          </a:p>
        </p:txBody>
      </p:sp>
      <p:sp>
        <p:nvSpPr>
          <p:cNvPr id="204" name="Triangle"/>
          <p:cNvSpPr>
            <a:spLocks noGrp="1"/>
          </p:cNvSpPr>
          <p:nvPr>
            <p:ph type="body" sz="quarter" idx="34" hasCustomPrompt="1"/>
          </p:nvPr>
        </p:nvSpPr>
        <p:spPr>
          <a:xfrm>
            <a:off x="9033276" y="4985694"/>
            <a:ext cx="717332" cy="3930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D5C964"/>
          </a:solidFill>
        </p:spPr>
        <p:txBody>
          <a:bodyPr lIns="50800" tIns="50800" rIns="50800" bIns="50800">
            <a:noAutofit/>
          </a:bodyPr>
          <a:lstStyle>
            <a:lvl1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05" name="Triangle"/>
          <p:cNvSpPr>
            <a:spLocks noGrp="1"/>
          </p:cNvSpPr>
          <p:nvPr>
            <p:ph type="body" sz="quarter" idx="35" hasCustomPrompt="1"/>
          </p:nvPr>
        </p:nvSpPr>
        <p:spPr>
          <a:xfrm>
            <a:off x="10147880" y="4985694"/>
            <a:ext cx="717332" cy="3930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D5C964"/>
          </a:solidFill>
        </p:spPr>
        <p:txBody>
          <a:bodyPr lIns="50800" tIns="50800" rIns="50800" bIns="50800">
            <a:noAutofit/>
          </a:bodyPr>
          <a:lstStyle>
            <a:lvl1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cs typeface="Gill Sans"/>
                <a:sym typeface="Gill Sans"/>
              </a:defRPr>
            </a:lvl1pPr>
          </a:lstStyle>
          <a:p>
            <a:pPr marL="0" indent="0">
              <a:spcBef>
                <a:spcPts val="0"/>
              </a:spcBef>
              <a:buSzTx/>
              <a:buNone/>
              <a:defRPr sz="4000" b="0" cap="none"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lang="en-US"/>
              <a:t> </a:t>
            </a:r>
            <a:endParaRPr/>
          </a:p>
        </p:txBody>
      </p:sp>
      <p:sp>
        <p:nvSpPr>
          <p:cNvPr id="206" name="By Graphic Node"/>
          <p:cNvSpPr txBox="1">
            <a:spLocks noGrp="1"/>
          </p:cNvSpPr>
          <p:nvPr>
            <p:ph type="body" sz="quarter" idx="36"/>
          </p:nvPr>
        </p:nvSpPr>
        <p:spPr>
          <a:xfrm>
            <a:off x="9574164" y="6278608"/>
            <a:ext cx="2227501" cy="241060"/>
          </a:xfrm>
          <a:prstGeom prst="rect">
            <a:avLst/>
          </a:prstGeom>
        </p:spPr>
        <p:txBody>
          <a:bodyPr lIns="50800" tIns="50800" rIns="50800" bIns="50800">
            <a:noAutofit/>
          </a:bodyPr>
          <a:lstStyle>
            <a:lvl1pPr marL="0" indent="0" algn="r">
              <a:buSzTx/>
              <a:buNone/>
              <a:defRPr sz="950" spc="95">
                <a:solidFill>
                  <a:srgbClr val="FFFFFF"/>
                </a:solidFill>
              </a:defRPr>
            </a:lvl1pPr>
          </a:lstStyle>
          <a:p>
            <a:r>
              <a:rPr lang="fr-FR"/>
              <a:t>Modifier les styles du texte du masque
Deuxième niveau
Troisième niveau
Quatrième niveau
Cinquième niveau</a:t>
            </a:r>
            <a:endParaRP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851690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3">
    <p:spTree>
      <p:nvGrpSpPr>
        <p:cNvPr id="1" name=""/>
        <p:cNvGrpSpPr/>
        <p:nvPr/>
      </p:nvGrpSpPr>
      <p:grpSpPr>
        <a:xfrm>
          <a:off x="0" y="0"/>
          <a:ext cx="0" cy="0"/>
          <a:chOff x="0" y="0"/>
          <a:chExt cx="0" cy="0"/>
        </a:xfrm>
      </p:grpSpPr>
      <p:sp>
        <p:nvSpPr>
          <p:cNvPr id="326" name="Rectangle"/>
          <p:cNvSpPr>
            <a:spLocks noGrp="1"/>
          </p:cNvSpPr>
          <p:nvPr>
            <p:ph type="body" idx="13"/>
          </p:nvPr>
        </p:nvSpPr>
        <p:spPr>
          <a:xfrm>
            <a:off x="-351" y="-1473"/>
            <a:ext cx="12192701" cy="6860946"/>
          </a:xfrm>
          <a:prstGeom prst="rect">
            <a:avLst/>
          </a:prstGeom>
          <a:solidFill>
            <a:srgbClr val="F5E0BF"/>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327" name="Rounded Rectangle"/>
          <p:cNvSpPr>
            <a:spLocks noGrp="1"/>
          </p:cNvSpPr>
          <p:nvPr>
            <p:ph type="body" sz="quarter" idx="14"/>
          </p:nvPr>
        </p:nvSpPr>
        <p:spPr>
          <a:xfrm>
            <a:off x="4750978" y="2416427"/>
            <a:ext cx="2690045" cy="2878407"/>
          </a:xfrm>
          <a:prstGeom prst="roundRect">
            <a:avLst>
              <a:gd name="adj" fmla="val 5571"/>
            </a:avLst>
          </a:prstGeom>
          <a:solidFill>
            <a:srgbClr val="FFFFFF"/>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328" name="Rounded Rectangle"/>
          <p:cNvSpPr>
            <a:spLocks noGrp="1"/>
          </p:cNvSpPr>
          <p:nvPr>
            <p:ph type="body" sz="quarter" idx="15"/>
          </p:nvPr>
        </p:nvSpPr>
        <p:spPr>
          <a:xfrm>
            <a:off x="1475383" y="2416427"/>
            <a:ext cx="2690045" cy="2878407"/>
          </a:xfrm>
          <a:prstGeom prst="roundRect">
            <a:avLst>
              <a:gd name="adj" fmla="val 5571"/>
            </a:avLst>
          </a:prstGeom>
          <a:solidFill>
            <a:srgbClr val="FFFFFF"/>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329" name="Rounded Rectangle"/>
          <p:cNvSpPr>
            <a:spLocks noGrp="1"/>
          </p:cNvSpPr>
          <p:nvPr>
            <p:ph type="body" sz="quarter" idx="16"/>
          </p:nvPr>
        </p:nvSpPr>
        <p:spPr>
          <a:xfrm>
            <a:off x="8026573" y="2416427"/>
            <a:ext cx="2690045" cy="2878407"/>
          </a:xfrm>
          <a:prstGeom prst="roundRect">
            <a:avLst>
              <a:gd name="adj" fmla="val 5571"/>
            </a:avLst>
          </a:prstGeom>
          <a:solidFill>
            <a:srgbClr val="FFFFFF"/>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330" name="Duis mollis, est non commodo luctus, nisi erat porttitor ligula, eget. Mollis, est non commodo luctus."/>
          <p:cNvSpPr txBox="1">
            <a:spLocks noGrp="1"/>
          </p:cNvSpPr>
          <p:nvPr>
            <p:ph type="body" sz="quarter" idx="17"/>
          </p:nvPr>
        </p:nvSpPr>
        <p:spPr>
          <a:xfrm>
            <a:off x="1834146" y="3519721"/>
            <a:ext cx="1972519" cy="796729"/>
          </a:xfrm>
          <a:prstGeom prst="rect">
            <a:avLst/>
          </a:prstGeom>
        </p:spPr>
        <p:txBody>
          <a:bodyPr lIns="50800" tIns="50800" rIns="50800" bIns="50800">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331" name="Curabitur Blandit"/>
          <p:cNvSpPr txBox="1">
            <a:spLocks noGrp="1"/>
          </p:cNvSpPr>
          <p:nvPr>
            <p:ph type="body" sz="quarter" idx="18"/>
          </p:nvPr>
        </p:nvSpPr>
        <p:spPr>
          <a:xfrm>
            <a:off x="1881321" y="2898028"/>
            <a:ext cx="1878169" cy="474299"/>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332" name="$14"/>
          <p:cNvSpPr txBox="1">
            <a:spLocks noGrp="1"/>
          </p:cNvSpPr>
          <p:nvPr>
            <p:ph type="body" sz="quarter" idx="19"/>
          </p:nvPr>
        </p:nvSpPr>
        <p:spPr>
          <a:xfrm>
            <a:off x="1881321" y="4460546"/>
            <a:ext cx="1878169" cy="454307"/>
          </a:xfrm>
          <a:prstGeom prst="rect">
            <a:avLst/>
          </a:prstGeom>
        </p:spPr>
        <p:txBody>
          <a:bodyPr lIns="50800" tIns="50800" rIns="50800" bIns="50800">
            <a:noAutofit/>
          </a:bodyPr>
          <a:lstStyle>
            <a:lvl1pPr marL="0" indent="0"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333" name="Dolore Vestibulum"/>
          <p:cNvSpPr txBox="1">
            <a:spLocks noGrp="1"/>
          </p:cNvSpPr>
          <p:nvPr>
            <p:ph type="body" sz="quarter" idx="20"/>
          </p:nvPr>
        </p:nvSpPr>
        <p:spPr>
          <a:xfrm>
            <a:off x="5032628" y="2863395"/>
            <a:ext cx="2126745" cy="543564"/>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334" name="$50"/>
          <p:cNvSpPr txBox="1">
            <a:spLocks noGrp="1"/>
          </p:cNvSpPr>
          <p:nvPr>
            <p:ph type="body" sz="quarter" idx="21"/>
          </p:nvPr>
        </p:nvSpPr>
        <p:spPr>
          <a:xfrm>
            <a:off x="5122600" y="4450550"/>
            <a:ext cx="1878169" cy="474299"/>
          </a:xfrm>
          <a:prstGeom prst="rect">
            <a:avLst/>
          </a:prstGeom>
        </p:spPr>
        <p:txBody>
          <a:bodyPr lIns="50800" tIns="50800" rIns="50800" bIns="50800">
            <a:noAutofit/>
          </a:bodyPr>
          <a:lstStyle>
            <a:lvl1pPr marL="0" indent="0"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335" name="Duis mollis, est non commodo luctus, nisi erat porttitor ligula, eget. Mollis, est non commodo luctus."/>
          <p:cNvSpPr txBox="1">
            <a:spLocks noGrp="1"/>
          </p:cNvSpPr>
          <p:nvPr>
            <p:ph type="body" sz="quarter" idx="22"/>
          </p:nvPr>
        </p:nvSpPr>
        <p:spPr>
          <a:xfrm>
            <a:off x="5032628" y="3519721"/>
            <a:ext cx="2126745" cy="796729"/>
          </a:xfrm>
          <a:prstGeom prst="rect">
            <a:avLst/>
          </a:prstGeom>
        </p:spPr>
        <p:txBody>
          <a:bodyPr lIns="50800" tIns="50800" rIns="50800" bIns="50800">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336" name="Commodo Mollis"/>
          <p:cNvSpPr txBox="1">
            <a:spLocks noGrp="1"/>
          </p:cNvSpPr>
          <p:nvPr>
            <p:ph type="body" sz="quarter" idx="23"/>
          </p:nvPr>
        </p:nvSpPr>
        <p:spPr>
          <a:xfrm>
            <a:off x="8432512" y="2898028"/>
            <a:ext cx="1878169" cy="474299"/>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337" name="$100"/>
          <p:cNvSpPr txBox="1">
            <a:spLocks noGrp="1"/>
          </p:cNvSpPr>
          <p:nvPr>
            <p:ph type="body" sz="quarter" idx="24"/>
          </p:nvPr>
        </p:nvSpPr>
        <p:spPr>
          <a:xfrm>
            <a:off x="8432512" y="4460546"/>
            <a:ext cx="1878169" cy="454307"/>
          </a:xfrm>
          <a:prstGeom prst="rect">
            <a:avLst/>
          </a:prstGeom>
        </p:spPr>
        <p:txBody>
          <a:bodyPr lIns="50800" tIns="50800" rIns="50800" bIns="50800">
            <a:noAutofit/>
          </a:bodyPr>
          <a:lstStyle>
            <a:lvl1pPr marL="0" indent="0" defTabSz="410766">
              <a:spcBef>
                <a:spcPts val="0"/>
              </a:spcBef>
              <a:buSzTx/>
              <a:buNone/>
              <a:defRPr sz="2050" cap="none" spc="0">
                <a:solidFill>
                  <a:srgbClr val="284634"/>
                </a:solidFill>
              </a:defRPr>
            </a:lvl1pPr>
          </a:lstStyle>
          <a:p>
            <a:r>
              <a:rPr lang="fr-FR"/>
              <a:t>Modifier les styles du texte du masque
Deuxième niveau
Troisième niveau
Quatrième niveau
Cinquième niveau</a:t>
            </a:r>
            <a:endParaRPr/>
          </a:p>
        </p:txBody>
      </p:sp>
      <p:sp>
        <p:nvSpPr>
          <p:cNvPr id="338" name="Duis mollis, est non commodo luctus, nisi erat porttitor ligula, eget. Mollis, est non commodo luctus."/>
          <p:cNvSpPr txBox="1">
            <a:spLocks noGrp="1"/>
          </p:cNvSpPr>
          <p:nvPr>
            <p:ph type="body" sz="quarter" idx="25"/>
          </p:nvPr>
        </p:nvSpPr>
        <p:spPr>
          <a:xfrm>
            <a:off x="8385336" y="3519721"/>
            <a:ext cx="1972519" cy="796729"/>
          </a:xfrm>
          <a:prstGeom prst="rect">
            <a:avLst/>
          </a:prstGeom>
        </p:spPr>
        <p:txBody>
          <a:bodyPr lIns="50800" tIns="50800" rIns="50800" bIns="50800">
            <a:noAutofit/>
          </a:bodyPr>
          <a:lstStyle>
            <a:lvl1pPr marL="0" indent="0">
              <a:lnSpc>
                <a:spcPct val="120000"/>
              </a:lnSpc>
              <a:spcBef>
                <a:spcPts val="1600"/>
              </a:spcBef>
              <a:buSzTx/>
              <a:buNone/>
              <a:defRPr sz="950" b="0" cap="none" spc="0">
                <a:solidFill>
                  <a:srgbClr val="000000"/>
                </a:solidFill>
              </a:defRPr>
            </a:lvl1pPr>
          </a:lstStyle>
          <a:p>
            <a:r>
              <a:rPr lang="fr-FR"/>
              <a:t>Modifier les styles du texte du masque
Deuxième niveau
Troisième niveau
Quatrième niveau
Cinquième niveau</a:t>
            </a:r>
            <a:endParaRPr/>
          </a:p>
        </p:txBody>
      </p:sp>
      <p:sp>
        <p:nvSpPr>
          <p:cNvPr id="339" name="Our Plans"/>
          <p:cNvSpPr txBox="1">
            <a:spLocks noGrp="1"/>
          </p:cNvSpPr>
          <p:nvPr>
            <p:ph type="body" sz="quarter" idx="26"/>
          </p:nvPr>
        </p:nvSpPr>
        <p:spPr>
          <a:xfrm>
            <a:off x="3874349" y="805683"/>
            <a:ext cx="4443303"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340" name="Subtitle goes here"/>
          <p:cNvSpPr>
            <a:spLocks noGrp="1"/>
          </p:cNvSpPr>
          <p:nvPr>
            <p:ph type="body" sz="quarter" idx="27"/>
          </p:nvPr>
        </p:nvSpPr>
        <p:spPr>
          <a:xfrm>
            <a:off x="4382452" y="1427430"/>
            <a:ext cx="3427096" cy="241063"/>
          </a:xfrm>
          <a:prstGeom prst="rect">
            <a:avLst/>
          </a:prstGeom>
        </p:spPr>
        <p:txBody>
          <a:bodyPr lIns="50800" tIns="50800" rIns="50800" bIns="50800">
            <a:noAutofit/>
          </a:bodyPr>
          <a:lstStyle>
            <a:lvl1pPr marL="0" indent="0">
              <a:buSzTx/>
              <a:buNone/>
            </a:lvl1pPr>
          </a:lstStyle>
          <a:p>
            <a:r>
              <a:rPr lang="fr-FR"/>
              <a:t>Modifier les styles du texte du masque
Deuxième niveau
Troisième niveau
Quatrième niveau
Cinquième niveau</a:t>
            </a:r>
            <a:endParaRPr/>
          </a:p>
        </p:txBody>
      </p:sp>
      <p:sp>
        <p:nvSpPr>
          <p:cNvPr id="341" name="By Graphic Node"/>
          <p:cNvSpPr txBox="1">
            <a:spLocks noGrp="1"/>
          </p:cNvSpPr>
          <p:nvPr>
            <p:ph type="body" sz="quarter" idx="28"/>
          </p:nvPr>
        </p:nvSpPr>
        <p:spPr>
          <a:xfrm>
            <a:off x="9574164" y="6278608"/>
            <a:ext cx="2227501" cy="241060"/>
          </a:xfrm>
          <a:prstGeom prst="rect">
            <a:avLst/>
          </a:prstGeom>
        </p:spPr>
        <p:txBody>
          <a:bodyPr lIns="50800" tIns="50800" rIns="50800" bIns="50800">
            <a:noAutofit/>
          </a:bodyPr>
          <a:lstStyle>
            <a:lvl1pPr marL="0" indent="0" algn="r">
              <a:buSzTx/>
              <a:buNone/>
              <a:defRPr sz="950" spc="95">
                <a:solidFill>
                  <a:srgbClr val="FFFFFF"/>
                </a:solidFill>
              </a:defRPr>
            </a:lvl1pPr>
          </a:lstStyle>
          <a:p>
            <a:r>
              <a:rPr lang="fr-FR"/>
              <a:t>Modifier les styles du texte du masque
Deuxième niveau
Troisième niveau
Quatrième niveau
Cinquième niveau</a:t>
            </a:r>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04509254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5">
    <p:spTree>
      <p:nvGrpSpPr>
        <p:cNvPr id="1" name=""/>
        <p:cNvGrpSpPr/>
        <p:nvPr/>
      </p:nvGrpSpPr>
      <p:grpSpPr>
        <a:xfrm>
          <a:off x="0" y="0"/>
          <a:ext cx="0" cy="0"/>
          <a:chOff x="0" y="0"/>
          <a:chExt cx="0" cy="0"/>
        </a:xfrm>
      </p:grpSpPr>
      <p:sp>
        <p:nvSpPr>
          <p:cNvPr id="370" name="Rectangle"/>
          <p:cNvSpPr>
            <a:spLocks noGrp="1"/>
          </p:cNvSpPr>
          <p:nvPr>
            <p:ph type="body" idx="13"/>
          </p:nvPr>
        </p:nvSpPr>
        <p:spPr>
          <a:xfrm>
            <a:off x="-351" y="-1473"/>
            <a:ext cx="12192701" cy="6860946"/>
          </a:xfrm>
          <a:prstGeom prst="rect">
            <a:avLst/>
          </a:prstGeom>
          <a:solidFill>
            <a:srgbClr val="F5E0BF"/>
          </a:solidFill>
        </p:spPr>
        <p:txBody>
          <a:bodyPr lIns="50800" tIns="50800" rIns="50800" bIns="50800">
            <a:noAutofit/>
          </a:bodyPr>
          <a:lstStyle>
            <a:lvl1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lvl1pPr>
          </a:lstStyle>
          <a:p>
            <a:pPr marL="0" indent="0">
              <a:spcBef>
                <a:spcPts val="0"/>
              </a:spcBef>
              <a:buSzTx/>
              <a:buNone/>
              <a:defRPr sz="2200" b="0" cap="none" spc="0">
                <a:solidFill>
                  <a:srgbClr val="FFFFFF"/>
                </a:solidFill>
                <a:latin typeface="Helvetica Neue Medium"/>
                <a:ea typeface="Helvetica Neue Medium"/>
                <a:cs typeface="Helvetica Neue Medium"/>
                <a:sym typeface="Helvetica Neue Medium"/>
              </a:defRPr>
            </a:pPr>
            <a:r>
              <a:rPr lang="fr-FR"/>
              <a:t>Modifier les styles du texte du masque
Deuxième niveau
Troisième niveau
Quatrième niveau
Cinquième niveau</a:t>
            </a:r>
            <a:endParaRPr/>
          </a:p>
        </p:txBody>
      </p:sp>
      <p:sp>
        <p:nvSpPr>
          <p:cNvPr id="371" name="5104192-01.png"/>
          <p:cNvSpPr>
            <a:spLocks noGrp="1"/>
          </p:cNvSpPr>
          <p:nvPr>
            <p:ph type="pic" idx="14"/>
          </p:nvPr>
        </p:nvSpPr>
        <p:spPr>
          <a:xfrm>
            <a:off x="-397" y="-1489"/>
            <a:ext cx="12192795" cy="6860999"/>
          </a:xfrm>
          <a:prstGeom prst="rect">
            <a:avLst/>
          </a:prstGeom>
        </p:spPr>
        <p:txBody>
          <a:bodyPr lIns="91439" tIns="45719" rIns="91439" bIns="45719" anchor="t">
            <a:noAutofit/>
          </a:bodyPr>
          <a:lstStyle/>
          <a:p>
            <a:r>
              <a:rPr lang="fr-FR"/>
              <a:t>Cliquez sur l'icône pour ajouter une image</a:t>
            </a:r>
            <a:endParaRPr/>
          </a:p>
        </p:txBody>
      </p:sp>
      <p:sp>
        <p:nvSpPr>
          <p:cNvPr id="372" name="By Graphic Node"/>
          <p:cNvSpPr txBox="1">
            <a:spLocks noGrp="1"/>
          </p:cNvSpPr>
          <p:nvPr>
            <p:ph type="body" sz="quarter" idx="15"/>
          </p:nvPr>
        </p:nvSpPr>
        <p:spPr>
          <a:xfrm>
            <a:off x="9574164" y="6278608"/>
            <a:ext cx="2227501" cy="241060"/>
          </a:xfrm>
          <a:prstGeom prst="rect">
            <a:avLst/>
          </a:prstGeom>
        </p:spPr>
        <p:txBody>
          <a:bodyPr lIns="50800" tIns="50800" rIns="50800" bIns="50800">
            <a:noAutofit/>
          </a:bodyPr>
          <a:lstStyle>
            <a:lvl1pPr marL="0" indent="0" algn="r">
              <a:buSzTx/>
              <a:buNone/>
              <a:defRPr sz="950" spc="95">
                <a:solidFill>
                  <a:srgbClr val="F5E0BF"/>
                </a:solidFill>
              </a:defRPr>
            </a:lvl1pPr>
          </a:lstStyle>
          <a:p>
            <a:r>
              <a:rPr lang="fr-FR"/>
              <a:t>Modifier les styles du texte du masque
Deuxième niveau
Troisième niveau
Quatrième niveau
Cinquième niveau</a:t>
            </a:r>
            <a:endParaRPr/>
          </a:p>
        </p:txBody>
      </p:sp>
      <p:sp>
        <p:nvSpPr>
          <p:cNvPr id="373" name="Image"/>
          <p:cNvSpPr>
            <a:spLocks noGrp="1"/>
          </p:cNvSpPr>
          <p:nvPr>
            <p:ph type="pic" sz="quarter" idx="16"/>
          </p:nvPr>
        </p:nvSpPr>
        <p:spPr>
          <a:xfrm>
            <a:off x="1783438" y="1358917"/>
            <a:ext cx="1198923" cy="518663"/>
          </a:xfrm>
          <a:prstGeom prst="rect">
            <a:avLst/>
          </a:prstGeom>
        </p:spPr>
        <p:txBody>
          <a:bodyPr lIns="91439" tIns="45719" rIns="91439" bIns="45719" anchor="t">
            <a:noAutofit/>
          </a:bodyPr>
          <a:lstStyle/>
          <a:p>
            <a:r>
              <a:rPr lang="fr-FR"/>
              <a:t>Cliquez sur l'icône pour ajouter une image</a:t>
            </a:r>
            <a:endParaRPr/>
          </a:p>
        </p:txBody>
      </p:sp>
      <p:sp>
        <p:nvSpPr>
          <p:cNvPr id="374" name="5104192-07.png"/>
          <p:cNvSpPr>
            <a:spLocks noGrp="1"/>
          </p:cNvSpPr>
          <p:nvPr>
            <p:ph type="pic" sz="quarter" idx="17"/>
          </p:nvPr>
        </p:nvSpPr>
        <p:spPr>
          <a:xfrm>
            <a:off x="8051582" y="659205"/>
            <a:ext cx="2422124" cy="722621"/>
          </a:xfrm>
          <a:prstGeom prst="rect">
            <a:avLst/>
          </a:prstGeom>
        </p:spPr>
        <p:txBody>
          <a:bodyPr lIns="91439" tIns="45719" rIns="91439" bIns="45719" anchor="t">
            <a:noAutofit/>
          </a:bodyPr>
          <a:lstStyle/>
          <a:p>
            <a:r>
              <a:rPr lang="fr-FR"/>
              <a:t>Cliquez sur l'icône pour ajouter une image</a:t>
            </a:r>
            <a:endParaRPr/>
          </a:p>
        </p:txBody>
      </p:sp>
      <p:sp>
        <p:nvSpPr>
          <p:cNvPr id="375" name="5104192-08.png"/>
          <p:cNvSpPr>
            <a:spLocks noGrp="1"/>
          </p:cNvSpPr>
          <p:nvPr>
            <p:ph type="pic" sz="quarter" idx="18"/>
          </p:nvPr>
        </p:nvSpPr>
        <p:spPr>
          <a:xfrm>
            <a:off x="2794170" y="2533888"/>
            <a:ext cx="1928081" cy="575227"/>
          </a:xfrm>
          <a:prstGeom prst="rect">
            <a:avLst/>
          </a:prstGeom>
        </p:spPr>
        <p:txBody>
          <a:bodyPr lIns="91439" tIns="45719" rIns="91439" bIns="45719" anchor="t">
            <a:noAutofit/>
          </a:bodyPr>
          <a:lstStyle/>
          <a:p>
            <a:r>
              <a:rPr lang="fr-FR"/>
              <a:t>Cliquez sur l'icône pour ajouter une image</a:t>
            </a:r>
            <a:endParaRPr/>
          </a:p>
        </p:txBody>
      </p:sp>
      <p:sp>
        <p:nvSpPr>
          <p:cNvPr id="376" name="Thank You"/>
          <p:cNvSpPr txBox="1">
            <a:spLocks noGrp="1"/>
          </p:cNvSpPr>
          <p:nvPr>
            <p:ph type="body" sz="quarter" idx="19"/>
          </p:nvPr>
        </p:nvSpPr>
        <p:spPr>
          <a:xfrm>
            <a:off x="3874349" y="1684207"/>
            <a:ext cx="4443303" cy="616048"/>
          </a:xfrm>
          <a:prstGeom prst="rect">
            <a:avLst/>
          </a:prstGeom>
        </p:spPr>
        <p:txBody>
          <a:bodyPr lIns="50800" tIns="50800" rIns="50800" bIns="50800">
            <a:noAutofit/>
          </a:bodyPr>
          <a:lstStyle>
            <a:lvl1pPr marL="0" indent="0">
              <a:lnSpc>
                <a:spcPct val="80000"/>
              </a:lnSpc>
              <a:spcBef>
                <a:spcPts val="0"/>
              </a:spcBef>
              <a:buSzTx/>
              <a:buNone/>
              <a:defRPr sz="3200" cap="none" spc="0">
                <a:solidFill>
                  <a:srgbClr val="284634"/>
                </a:solidFill>
              </a:defRPr>
            </a:lvl1pPr>
          </a:lstStyle>
          <a:p>
            <a:r>
              <a:rPr lang="fr-FR"/>
              <a:t>Modifier les styles du texte du masque
Deuxième niveau
Troisième niveau
Quatrième niveau
Cinquième niveau</a:t>
            </a:r>
            <a:endParaRPr/>
          </a:p>
        </p:txBody>
      </p:sp>
      <p:sp>
        <p:nvSpPr>
          <p:cNvPr id="377"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9954889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93727" y="178594"/>
            <a:ext cx="7804547" cy="151804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2193727" y="1821656"/>
            <a:ext cx="7804547" cy="44201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06870" y="6536531"/>
            <a:ext cx="373499" cy="313546"/>
          </a:xfrm>
          <a:prstGeom prst="rect">
            <a:avLst/>
          </a:prstGeom>
          <a:ln w="12700">
            <a:miter lim="400000"/>
          </a:ln>
        </p:spPr>
        <p:txBody>
          <a:bodyPr wrap="none" lIns="71437" tIns="71437" rIns="71437" bIns="71437">
            <a:spAutoFit/>
          </a:bodyPr>
          <a:lstStyle>
            <a:lvl1pPr algn="ctr">
              <a:defRPr sz="1100" b="0">
                <a:solidFill>
                  <a:srgbClr val="000000"/>
                </a:solidFill>
                <a:latin typeface="Helvetica Neue Light"/>
                <a:ea typeface="Helvetica Neue Light"/>
                <a:cs typeface="Helvetica Neue Light"/>
                <a:sym typeface="Helvetica Neue Light"/>
              </a:defRPr>
            </a:lvl1pPr>
          </a:lstStyle>
          <a:p>
            <a:fld id="{86CB4B4D-7CA3-9044-876B-883B54F8677D}" type="slidenum">
              <a:t>‹N°›</a:t>
            </a:fld>
            <a:endParaRPr/>
          </a:p>
        </p:txBody>
      </p:sp>
    </p:spTree>
    <p:extLst>
      <p:ext uri="{BB962C8B-B14F-4D97-AF65-F5344CB8AC3E}">
        <p14:creationId xmlns:p14="http://schemas.microsoft.com/office/powerpoint/2010/main" val="42126798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spd="med"/>
  <p:txStyles>
    <p:titleStyle>
      <a:lvl1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1pPr>
      <a:lvl2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2pPr>
      <a:lvl3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3pPr>
      <a:lvl4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4pPr>
      <a:lvl5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5pPr>
      <a:lvl6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6pPr>
      <a:lvl7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7pPr>
      <a:lvl8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8pPr>
      <a:lvl9pPr marL="0" marR="0" indent="0" algn="ctr" defTabSz="292100" rtl="0" eaLnBrk="1" latinLnBrk="0" hangingPunct="1">
        <a:lnSpc>
          <a:spcPct val="100000"/>
        </a:lnSpc>
        <a:spcBef>
          <a:spcPts val="0"/>
        </a:spcBef>
        <a:spcAft>
          <a:spcPts val="0"/>
        </a:spcAft>
        <a:buClrTx/>
        <a:buSzTx/>
        <a:buFontTx/>
        <a:buNone/>
        <a:tabLst/>
        <a:defRPr sz="6150" b="1" i="0" u="none" strike="noStrike" cap="none" spc="0" baseline="0">
          <a:ln>
            <a:noFill/>
          </a:ln>
          <a:solidFill>
            <a:srgbClr val="284634"/>
          </a:solidFill>
          <a:uFillTx/>
          <a:latin typeface="+mn-lt"/>
          <a:ea typeface="+mn-ea"/>
          <a:cs typeface="+mn-cs"/>
          <a:sym typeface="Verdana"/>
        </a:defRPr>
      </a:lvl9pPr>
    </p:titleStyle>
    <p:bodyStyle>
      <a:lvl1pPr marL="1736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1pPr>
      <a:lvl2pPr marL="3958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2pPr>
      <a:lvl3pPr marL="6181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3pPr>
      <a:lvl4pPr marL="8403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4pPr>
      <a:lvl5pPr marL="10626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5pPr>
      <a:lvl6pPr marL="12848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6pPr>
      <a:lvl7pPr marL="15071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7pPr>
      <a:lvl8pPr marL="17293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8pPr>
      <a:lvl9pPr marL="19516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9pPr>
    </p:bodyStyle>
    <p:otherStyle>
      <a:lvl1pPr marL="0" marR="0" indent="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1143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2286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3429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4572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5715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6858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8001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9144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tiff"/><Relationship Id="rId11" Type="http://schemas.openxmlformats.org/officeDocument/2006/relationships/image" Target="../media/image20.tiff"/><Relationship Id="rId5" Type="http://schemas.openxmlformats.org/officeDocument/2006/relationships/image" Target="../media/image16.svg"/><Relationship Id="rId10" Type="http://schemas.openxmlformats.org/officeDocument/2006/relationships/image" Target="../media/image19.tiff"/><Relationship Id="rId4" Type="http://schemas.openxmlformats.org/officeDocument/2006/relationships/image" Target="../media/image15.png"/><Relationship Id="rId9" Type="http://schemas.openxmlformats.org/officeDocument/2006/relationships/image" Target="../media/image18.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Rectangle"/>
          <p:cNvSpPr>
            <a:spLocks noGrp="1"/>
          </p:cNvSpPr>
          <p:nvPr>
            <p:ph type="body" idx="13"/>
          </p:nvPr>
        </p:nvSpPr>
        <p:spPr>
          <a:prstGeom prst="rect">
            <a:avLst/>
          </a:prstGeom>
        </p:spPr>
        <p:txBody>
          <a:bodyPr/>
          <a:lstStyle/>
          <a:p>
            <a:pPr>
              <a:defRPr sz="2200" b="0" cap="none" spc="0">
                <a:solidFill>
                  <a:srgbClr val="FFFFFF"/>
                </a:solidFill>
                <a:latin typeface="Helvetica Neue Medium"/>
                <a:ea typeface="Helvetica Neue Medium"/>
                <a:cs typeface="Helvetica Neue Medium"/>
                <a:sym typeface="Helvetica Neue Medium"/>
              </a:defRPr>
            </a:pPr>
            <a:r>
              <a:rPr lang="en-US"/>
              <a:t> </a:t>
            </a:r>
            <a:endParaRPr/>
          </a:p>
        </p:txBody>
      </p:sp>
      <p:pic>
        <p:nvPicPr>
          <p:cNvPr id="387" name="Image" descr="Image"/>
          <p:cNvPicPr>
            <a:picLocks noGrp="1" noChangeAspect="1"/>
          </p:cNvPicPr>
          <p:nvPr>
            <p:ph type="pic" idx="14"/>
          </p:nvPr>
        </p:nvPicPr>
        <p:blipFill>
          <a:blip r:embed="rId3"/>
          <a:srcRect l="13" r="13"/>
          <a:stretch>
            <a:fillRect/>
          </a:stretch>
        </p:blipFill>
        <p:spPr>
          <a:xfrm>
            <a:off x="-402" y="0"/>
            <a:ext cx="12192397" cy="6860775"/>
          </a:xfrm>
          <a:prstGeom prst="rect">
            <a:avLst/>
          </a:prstGeom>
        </p:spPr>
      </p:pic>
      <p:sp>
        <p:nvSpPr>
          <p:cNvPr id="388" name="Agriculture"/>
          <p:cNvSpPr txBox="1">
            <a:spLocks noGrp="1"/>
          </p:cNvSpPr>
          <p:nvPr>
            <p:ph type="body" idx="15"/>
          </p:nvPr>
        </p:nvSpPr>
        <p:spPr>
          <a:xfrm>
            <a:off x="1499916" y="670418"/>
            <a:ext cx="9191768" cy="1303508"/>
          </a:xfrm>
          <a:prstGeom prst="rect">
            <a:avLst/>
          </a:prstGeom>
        </p:spPr>
        <p:txBody>
          <a:bodyPr/>
          <a:lstStyle/>
          <a:p>
            <a:r>
              <a:rPr lang="nl-BE" sz="3200" dirty="0"/>
              <a:t>L’inter-coopération pour développer les circuits courts alimentaires</a:t>
            </a:r>
            <a:endParaRPr sz="3200" dirty="0"/>
          </a:p>
        </p:txBody>
      </p:sp>
      <p:sp>
        <p:nvSpPr>
          <p:cNvPr id="389" name="Presentation template"/>
          <p:cNvSpPr>
            <a:spLocks noGrp="1"/>
          </p:cNvSpPr>
          <p:nvPr>
            <p:ph type="body" idx="16"/>
          </p:nvPr>
        </p:nvSpPr>
        <p:spPr>
          <a:xfrm>
            <a:off x="2113734" y="1973926"/>
            <a:ext cx="7964127" cy="508330"/>
          </a:xfrm>
          <a:prstGeom prst="rect">
            <a:avLst/>
          </a:prstGeom>
        </p:spPr>
        <p:txBody>
          <a:bodyPr/>
          <a:lstStyle/>
          <a:p>
            <a:r>
              <a:rPr lang="nl-BE" sz="1800" dirty="0"/>
              <a:t>Conférence Pot’Ingé 28 Juin 2023</a:t>
            </a:r>
            <a:endParaRPr sz="1800" dirty="0"/>
          </a:p>
        </p:txBody>
      </p:sp>
      <p:sp>
        <p:nvSpPr>
          <p:cNvPr id="3" name="Espace réservé du texte 2">
            <a:extLst>
              <a:ext uri="{FF2B5EF4-FFF2-40B4-BE49-F238E27FC236}">
                <a16:creationId xmlns:a16="http://schemas.microsoft.com/office/drawing/2014/main" id="{E2A2B099-3A7B-F540-A916-46BAE213AD5D}"/>
              </a:ext>
            </a:extLst>
          </p:cNvPr>
          <p:cNvSpPr>
            <a:spLocks noGrp="1"/>
          </p:cNvSpPr>
          <p:nvPr>
            <p:ph type="body" sz="quarter" idx="17"/>
          </p:nvPr>
        </p:nvSpPr>
        <p:spPr>
          <a:xfrm>
            <a:off x="3924449" y="2527232"/>
            <a:ext cx="4342699" cy="774943"/>
          </a:xfrm>
          <a:ln>
            <a:noFill/>
          </a:ln>
        </p:spPr>
        <p:txBody>
          <a:bodyPr/>
          <a:lstStyle/>
          <a:p>
            <a:pPr algn="ctr"/>
            <a:r>
              <a:rPr lang="fr-FR" sz="1600" dirty="0">
                <a:solidFill>
                  <a:schemeClr val="tx1"/>
                </a:solidFill>
              </a:rPr>
              <a:t>Florence </a:t>
            </a:r>
            <a:r>
              <a:rPr lang="fr-FR" sz="1600" dirty="0" err="1">
                <a:solidFill>
                  <a:schemeClr val="tx1"/>
                </a:solidFill>
              </a:rPr>
              <a:t>lanzi</a:t>
            </a:r>
            <a:br>
              <a:rPr lang="fr-FR" sz="1600" dirty="0">
                <a:solidFill>
                  <a:schemeClr val="tx1"/>
                </a:solidFill>
              </a:rPr>
            </a:br>
            <a:endParaRPr lang="fr-FR" sz="1600" dirty="0">
              <a:solidFill>
                <a:schemeClr val="tx1"/>
              </a:solidFill>
            </a:endParaRPr>
          </a:p>
        </p:txBody>
      </p:sp>
      <p:pic>
        <p:nvPicPr>
          <p:cNvPr id="6" name="Image 5">
            <a:extLst>
              <a:ext uri="{FF2B5EF4-FFF2-40B4-BE49-F238E27FC236}">
                <a16:creationId xmlns:a16="http://schemas.microsoft.com/office/drawing/2014/main" id="{FFD1F59A-79DC-416E-AFE6-A44147F38F1B}"/>
              </a:ext>
            </a:extLst>
          </p:cNvPr>
          <p:cNvPicPr/>
          <p:nvPr/>
        </p:nvPicPr>
        <p:blipFill>
          <a:blip r:embed="rId4">
            <a:extLst>
              <a:ext uri="{28A0092B-C50C-407E-A947-70E740481C1C}">
                <a14:useLocalDpi xmlns:a14="http://schemas.microsoft.com/office/drawing/2010/main" val="0"/>
              </a:ext>
            </a:extLst>
          </a:blip>
          <a:stretch>
            <a:fillRect/>
          </a:stretch>
        </p:blipFill>
        <p:spPr>
          <a:xfrm>
            <a:off x="4796502" y="2789939"/>
            <a:ext cx="2124525" cy="1186096"/>
          </a:xfrm>
          <a:prstGeom prst="rect">
            <a:avLst/>
          </a:prstGeom>
        </p:spPr>
      </p:pic>
      <p:pic>
        <p:nvPicPr>
          <p:cNvPr id="7" name="Image 6">
            <a:extLst>
              <a:ext uri="{FF2B5EF4-FFF2-40B4-BE49-F238E27FC236}">
                <a16:creationId xmlns:a16="http://schemas.microsoft.com/office/drawing/2014/main" id="{DC5520F4-B3E0-DD39-B12C-EAF0AC794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843" y="2914703"/>
            <a:ext cx="2251659" cy="936568"/>
          </a:xfrm>
          <a:prstGeom prst="rect">
            <a:avLst/>
          </a:prstGeom>
        </p:spPr>
      </p:pic>
      <p:pic>
        <p:nvPicPr>
          <p:cNvPr id="8" name="Image 7">
            <a:extLst>
              <a:ext uri="{FF2B5EF4-FFF2-40B4-BE49-F238E27FC236}">
                <a16:creationId xmlns:a16="http://schemas.microsoft.com/office/drawing/2014/main" id="{5E2326B6-56AD-16C0-2E46-4E8E96BD591F}"/>
              </a:ext>
            </a:extLst>
          </p:cNvPr>
          <p:cNvPicPr>
            <a:picLocks noChangeAspect="1"/>
          </p:cNvPicPr>
          <p:nvPr/>
        </p:nvPicPr>
        <p:blipFill>
          <a:blip r:embed="rId6"/>
          <a:stretch>
            <a:fillRect/>
          </a:stretch>
        </p:blipFill>
        <p:spPr>
          <a:xfrm>
            <a:off x="6880315" y="2990104"/>
            <a:ext cx="2462835" cy="80119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Rectangle"/>
          <p:cNvSpPr>
            <a:spLocks noGrp="1"/>
          </p:cNvSpPr>
          <p:nvPr>
            <p:ph type="body" idx="13"/>
          </p:nvPr>
        </p:nvSpPr>
        <p:spPr>
          <a:prstGeom prst="rect">
            <a:avLst/>
          </a:prstGeom>
        </p:spPr>
        <p:txBody>
          <a:bodyPr/>
          <a:lstStyle/>
          <a:p>
            <a:pPr>
              <a:defRPr sz="2200" b="0" cap="none" spc="0">
                <a:solidFill>
                  <a:srgbClr val="FFFFFF"/>
                </a:solidFill>
                <a:latin typeface="Helvetica Neue Medium"/>
                <a:ea typeface="Helvetica Neue Medium"/>
                <a:cs typeface="Helvetica Neue Medium"/>
                <a:sym typeface="Helvetica Neue Medium"/>
              </a:defRPr>
            </a:pPr>
            <a:endParaRPr dirty="0"/>
          </a:p>
        </p:txBody>
      </p:sp>
      <p:sp>
        <p:nvSpPr>
          <p:cNvPr id="466" name="Business Overview"/>
          <p:cNvSpPr txBox="1">
            <a:spLocks noGrp="1"/>
          </p:cNvSpPr>
          <p:nvPr>
            <p:ph type="body" idx="15"/>
          </p:nvPr>
        </p:nvSpPr>
        <p:spPr>
          <a:xfrm>
            <a:off x="900342" y="1832200"/>
            <a:ext cx="2964522" cy="2586056"/>
          </a:xfrm>
          <a:prstGeom prst="rect">
            <a:avLst/>
          </a:prstGeom>
        </p:spPr>
        <p:txBody>
          <a:bodyPr/>
          <a:lstStyle/>
          <a:p>
            <a:pPr>
              <a:lnSpc>
                <a:spcPct val="100000"/>
              </a:lnSpc>
            </a:pPr>
            <a:r>
              <a:rPr lang="nl-BE" dirty="0"/>
              <a:t>Un nombre croissant d’initiativesen circuit court</a:t>
            </a:r>
            <a:endParaRPr dirty="0"/>
          </a:p>
        </p:txBody>
      </p:sp>
      <p:sp>
        <p:nvSpPr>
          <p:cNvPr id="468" name="Problem"/>
          <p:cNvSpPr>
            <a:spLocks noGrp="1"/>
          </p:cNvSpPr>
          <p:nvPr>
            <p:ph type="body" idx="17"/>
          </p:nvPr>
        </p:nvSpPr>
        <p:spPr>
          <a:xfrm>
            <a:off x="6170675" y="1019082"/>
            <a:ext cx="5707100" cy="1093667"/>
          </a:xfrm>
          <a:prstGeom prst="rect">
            <a:avLst/>
          </a:prstGeom>
        </p:spPr>
        <p:txBody>
          <a:bodyPr/>
          <a:lstStyle/>
          <a:p>
            <a:r>
              <a:rPr lang="nl-BE" sz="1400" b="0" dirty="0"/>
              <a:t>Des initiatives qui ont un haut potentiel transformatif </a:t>
            </a:r>
            <a:endParaRPr lang="fr-BE" sz="1400" b="0" dirty="0"/>
          </a:p>
        </p:txBody>
      </p:sp>
      <p:sp>
        <p:nvSpPr>
          <p:cNvPr id="472" name="Wheat"/>
          <p:cNvSpPr>
            <a:spLocks noGrp="1"/>
          </p:cNvSpPr>
          <p:nvPr>
            <p:ph type="body" idx="21"/>
          </p:nvPr>
        </p:nvSpPr>
        <p:spPr>
          <a:xfrm>
            <a:off x="5211999" y="732706"/>
            <a:ext cx="890954" cy="148608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0"/>
                  <a:pt x="9722" y="1380"/>
                  <a:pt x="9722" y="2059"/>
                </a:cubicBezTo>
                <a:cubicBezTo>
                  <a:pt x="9722" y="2484"/>
                  <a:pt x="10800" y="2921"/>
                  <a:pt x="10800" y="2921"/>
                </a:cubicBezTo>
                <a:cubicBezTo>
                  <a:pt x="10800" y="2921"/>
                  <a:pt x="11875" y="2484"/>
                  <a:pt x="11875" y="2059"/>
                </a:cubicBezTo>
                <a:cubicBezTo>
                  <a:pt x="11875" y="1380"/>
                  <a:pt x="10800" y="0"/>
                  <a:pt x="10800" y="0"/>
                </a:cubicBezTo>
                <a:close/>
                <a:moveTo>
                  <a:pt x="7856" y="2170"/>
                </a:moveTo>
                <a:lnTo>
                  <a:pt x="7856" y="2697"/>
                </a:lnTo>
                <a:cubicBezTo>
                  <a:pt x="7856" y="3259"/>
                  <a:pt x="8331" y="3785"/>
                  <a:pt x="9117" y="4092"/>
                </a:cubicBezTo>
                <a:lnTo>
                  <a:pt x="10538" y="4649"/>
                </a:lnTo>
                <a:lnTo>
                  <a:pt x="10538" y="3755"/>
                </a:lnTo>
                <a:cubicBezTo>
                  <a:pt x="10538" y="3421"/>
                  <a:pt x="10259" y="3109"/>
                  <a:pt x="9792" y="2926"/>
                </a:cubicBezTo>
                <a:lnTo>
                  <a:pt x="7856" y="2170"/>
                </a:lnTo>
                <a:close/>
                <a:moveTo>
                  <a:pt x="13741" y="2170"/>
                </a:moveTo>
                <a:lnTo>
                  <a:pt x="11808" y="2926"/>
                </a:lnTo>
                <a:cubicBezTo>
                  <a:pt x="11341" y="3109"/>
                  <a:pt x="11059" y="3421"/>
                  <a:pt x="11059" y="3755"/>
                </a:cubicBezTo>
                <a:lnTo>
                  <a:pt x="11059" y="4649"/>
                </a:lnTo>
                <a:lnTo>
                  <a:pt x="12483" y="4092"/>
                </a:lnTo>
                <a:cubicBezTo>
                  <a:pt x="13269" y="3785"/>
                  <a:pt x="13741" y="3259"/>
                  <a:pt x="13741" y="2697"/>
                </a:cubicBezTo>
                <a:lnTo>
                  <a:pt x="13741" y="2170"/>
                </a:lnTo>
                <a:close/>
                <a:moveTo>
                  <a:pt x="2941" y="3863"/>
                </a:moveTo>
                <a:cubicBezTo>
                  <a:pt x="2941" y="3863"/>
                  <a:pt x="1866" y="5243"/>
                  <a:pt x="1866" y="5921"/>
                </a:cubicBezTo>
                <a:cubicBezTo>
                  <a:pt x="1866" y="6347"/>
                  <a:pt x="2941" y="6785"/>
                  <a:pt x="2941" y="6785"/>
                </a:cubicBezTo>
                <a:cubicBezTo>
                  <a:pt x="2941" y="6785"/>
                  <a:pt x="4019" y="6347"/>
                  <a:pt x="4019" y="5921"/>
                </a:cubicBezTo>
                <a:cubicBezTo>
                  <a:pt x="4019" y="5243"/>
                  <a:pt x="2941" y="3863"/>
                  <a:pt x="2941" y="3863"/>
                </a:cubicBezTo>
                <a:close/>
                <a:moveTo>
                  <a:pt x="18656" y="3863"/>
                </a:moveTo>
                <a:cubicBezTo>
                  <a:pt x="18656" y="3863"/>
                  <a:pt x="17581" y="5243"/>
                  <a:pt x="17581" y="5921"/>
                </a:cubicBezTo>
                <a:cubicBezTo>
                  <a:pt x="17581" y="6347"/>
                  <a:pt x="18656" y="6785"/>
                  <a:pt x="18656" y="6785"/>
                </a:cubicBezTo>
                <a:cubicBezTo>
                  <a:pt x="18656" y="6785"/>
                  <a:pt x="19734" y="6347"/>
                  <a:pt x="19734" y="5921"/>
                </a:cubicBezTo>
                <a:cubicBezTo>
                  <a:pt x="19734" y="5243"/>
                  <a:pt x="18656" y="3863"/>
                  <a:pt x="18656" y="3863"/>
                </a:cubicBezTo>
                <a:close/>
                <a:moveTo>
                  <a:pt x="7856" y="4016"/>
                </a:moveTo>
                <a:lnTo>
                  <a:pt x="7856" y="4544"/>
                </a:lnTo>
                <a:cubicBezTo>
                  <a:pt x="7856" y="5107"/>
                  <a:pt x="8331" y="5632"/>
                  <a:pt x="9117" y="5940"/>
                </a:cubicBezTo>
                <a:lnTo>
                  <a:pt x="10538" y="6497"/>
                </a:lnTo>
                <a:lnTo>
                  <a:pt x="10538" y="5601"/>
                </a:lnTo>
                <a:cubicBezTo>
                  <a:pt x="10538" y="5267"/>
                  <a:pt x="10259" y="4956"/>
                  <a:pt x="9792" y="4774"/>
                </a:cubicBezTo>
                <a:lnTo>
                  <a:pt x="7856" y="4016"/>
                </a:lnTo>
                <a:close/>
                <a:moveTo>
                  <a:pt x="13741" y="4016"/>
                </a:moveTo>
                <a:lnTo>
                  <a:pt x="11808" y="4774"/>
                </a:lnTo>
                <a:cubicBezTo>
                  <a:pt x="11341" y="4957"/>
                  <a:pt x="11059" y="5267"/>
                  <a:pt x="11059" y="5601"/>
                </a:cubicBezTo>
                <a:lnTo>
                  <a:pt x="11059" y="6497"/>
                </a:lnTo>
                <a:lnTo>
                  <a:pt x="12483" y="5940"/>
                </a:lnTo>
                <a:cubicBezTo>
                  <a:pt x="13269" y="5632"/>
                  <a:pt x="13741" y="5107"/>
                  <a:pt x="13741" y="4544"/>
                </a:cubicBezTo>
                <a:lnTo>
                  <a:pt x="13741" y="4016"/>
                </a:lnTo>
                <a:close/>
                <a:moveTo>
                  <a:pt x="7856" y="5864"/>
                </a:moveTo>
                <a:lnTo>
                  <a:pt x="7856" y="6392"/>
                </a:lnTo>
                <a:cubicBezTo>
                  <a:pt x="7856" y="6955"/>
                  <a:pt x="8331" y="7479"/>
                  <a:pt x="9117" y="7786"/>
                </a:cubicBezTo>
                <a:lnTo>
                  <a:pt x="10538" y="8343"/>
                </a:lnTo>
                <a:lnTo>
                  <a:pt x="10538" y="7449"/>
                </a:lnTo>
                <a:cubicBezTo>
                  <a:pt x="10538" y="7115"/>
                  <a:pt x="10259" y="6804"/>
                  <a:pt x="9792" y="6622"/>
                </a:cubicBezTo>
                <a:lnTo>
                  <a:pt x="7856" y="5864"/>
                </a:lnTo>
                <a:close/>
                <a:moveTo>
                  <a:pt x="13741" y="5864"/>
                </a:moveTo>
                <a:lnTo>
                  <a:pt x="11808" y="6622"/>
                </a:lnTo>
                <a:cubicBezTo>
                  <a:pt x="11341" y="6804"/>
                  <a:pt x="11059" y="7115"/>
                  <a:pt x="11059" y="7449"/>
                </a:cubicBezTo>
                <a:lnTo>
                  <a:pt x="11059" y="8343"/>
                </a:lnTo>
                <a:lnTo>
                  <a:pt x="12483" y="7786"/>
                </a:lnTo>
                <a:cubicBezTo>
                  <a:pt x="13269" y="7479"/>
                  <a:pt x="13741" y="6955"/>
                  <a:pt x="13741" y="6392"/>
                </a:cubicBezTo>
                <a:lnTo>
                  <a:pt x="13741" y="5864"/>
                </a:lnTo>
                <a:close/>
                <a:moveTo>
                  <a:pt x="0" y="6033"/>
                </a:moveTo>
                <a:lnTo>
                  <a:pt x="0" y="6561"/>
                </a:lnTo>
                <a:cubicBezTo>
                  <a:pt x="0" y="7124"/>
                  <a:pt x="472" y="7647"/>
                  <a:pt x="1258" y="7955"/>
                </a:cubicBezTo>
                <a:lnTo>
                  <a:pt x="2682" y="8513"/>
                </a:lnTo>
                <a:lnTo>
                  <a:pt x="2682" y="7617"/>
                </a:lnTo>
                <a:cubicBezTo>
                  <a:pt x="2682" y="7283"/>
                  <a:pt x="2400" y="6973"/>
                  <a:pt x="1934" y="6790"/>
                </a:cubicBezTo>
                <a:lnTo>
                  <a:pt x="0" y="6033"/>
                </a:lnTo>
                <a:close/>
                <a:moveTo>
                  <a:pt x="5886" y="6033"/>
                </a:moveTo>
                <a:lnTo>
                  <a:pt x="3952" y="6790"/>
                </a:lnTo>
                <a:cubicBezTo>
                  <a:pt x="3486" y="6973"/>
                  <a:pt x="3203" y="7284"/>
                  <a:pt x="3203" y="7617"/>
                </a:cubicBezTo>
                <a:lnTo>
                  <a:pt x="3203" y="8513"/>
                </a:lnTo>
                <a:lnTo>
                  <a:pt x="4627" y="7955"/>
                </a:lnTo>
                <a:cubicBezTo>
                  <a:pt x="5413" y="7647"/>
                  <a:pt x="5886" y="7124"/>
                  <a:pt x="5886" y="6561"/>
                </a:cubicBezTo>
                <a:lnTo>
                  <a:pt x="5886" y="6033"/>
                </a:lnTo>
                <a:close/>
                <a:moveTo>
                  <a:pt x="15714" y="6033"/>
                </a:moveTo>
                <a:lnTo>
                  <a:pt x="15714" y="6561"/>
                </a:lnTo>
                <a:cubicBezTo>
                  <a:pt x="15714" y="7124"/>
                  <a:pt x="16187" y="7647"/>
                  <a:pt x="16973" y="7955"/>
                </a:cubicBezTo>
                <a:lnTo>
                  <a:pt x="18397" y="8513"/>
                </a:lnTo>
                <a:lnTo>
                  <a:pt x="18397" y="7617"/>
                </a:lnTo>
                <a:cubicBezTo>
                  <a:pt x="18397" y="7283"/>
                  <a:pt x="18114" y="6973"/>
                  <a:pt x="17648" y="6790"/>
                </a:cubicBezTo>
                <a:lnTo>
                  <a:pt x="15714" y="6033"/>
                </a:lnTo>
                <a:close/>
                <a:moveTo>
                  <a:pt x="21600" y="6033"/>
                </a:moveTo>
                <a:lnTo>
                  <a:pt x="19663" y="6790"/>
                </a:lnTo>
                <a:cubicBezTo>
                  <a:pt x="19197" y="6973"/>
                  <a:pt x="18918" y="7284"/>
                  <a:pt x="18918" y="7617"/>
                </a:cubicBezTo>
                <a:lnTo>
                  <a:pt x="18918" y="8513"/>
                </a:lnTo>
                <a:lnTo>
                  <a:pt x="20339" y="7955"/>
                </a:lnTo>
                <a:cubicBezTo>
                  <a:pt x="21125" y="7647"/>
                  <a:pt x="21600" y="7124"/>
                  <a:pt x="21600" y="6561"/>
                </a:cubicBezTo>
                <a:lnTo>
                  <a:pt x="21600" y="6033"/>
                </a:lnTo>
                <a:close/>
                <a:moveTo>
                  <a:pt x="7856" y="7712"/>
                </a:moveTo>
                <a:lnTo>
                  <a:pt x="7856" y="8240"/>
                </a:lnTo>
                <a:cubicBezTo>
                  <a:pt x="7856" y="8803"/>
                  <a:pt x="8331" y="9326"/>
                  <a:pt x="9117" y="9634"/>
                </a:cubicBezTo>
                <a:lnTo>
                  <a:pt x="10538" y="10191"/>
                </a:lnTo>
                <a:lnTo>
                  <a:pt x="10538" y="9296"/>
                </a:lnTo>
                <a:cubicBezTo>
                  <a:pt x="10538" y="8963"/>
                  <a:pt x="10259" y="8650"/>
                  <a:pt x="9792" y="8468"/>
                </a:cubicBezTo>
                <a:lnTo>
                  <a:pt x="7856" y="7712"/>
                </a:lnTo>
                <a:close/>
                <a:moveTo>
                  <a:pt x="13741" y="7712"/>
                </a:moveTo>
                <a:lnTo>
                  <a:pt x="11808" y="8468"/>
                </a:lnTo>
                <a:cubicBezTo>
                  <a:pt x="11341" y="8650"/>
                  <a:pt x="11059" y="8963"/>
                  <a:pt x="11059" y="9296"/>
                </a:cubicBezTo>
                <a:lnTo>
                  <a:pt x="11059" y="10191"/>
                </a:lnTo>
                <a:lnTo>
                  <a:pt x="12483" y="9634"/>
                </a:lnTo>
                <a:cubicBezTo>
                  <a:pt x="13269" y="9326"/>
                  <a:pt x="13741" y="8803"/>
                  <a:pt x="13741" y="8240"/>
                </a:cubicBezTo>
                <a:lnTo>
                  <a:pt x="13741" y="7712"/>
                </a:lnTo>
                <a:close/>
                <a:moveTo>
                  <a:pt x="0" y="7881"/>
                </a:moveTo>
                <a:lnTo>
                  <a:pt x="0" y="8409"/>
                </a:lnTo>
                <a:cubicBezTo>
                  <a:pt x="0" y="8971"/>
                  <a:pt x="472" y="9495"/>
                  <a:pt x="1258" y="9803"/>
                </a:cubicBezTo>
                <a:lnTo>
                  <a:pt x="2682" y="10360"/>
                </a:lnTo>
                <a:lnTo>
                  <a:pt x="2682" y="9465"/>
                </a:lnTo>
                <a:cubicBezTo>
                  <a:pt x="2682" y="9131"/>
                  <a:pt x="2400" y="8819"/>
                  <a:pt x="1934" y="8637"/>
                </a:cubicBezTo>
                <a:lnTo>
                  <a:pt x="0" y="7881"/>
                </a:lnTo>
                <a:close/>
                <a:moveTo>
                  <a:pt x="5886" y="7881"/>
                </a:moveTo>
                <a:lnTo>
                  <a:pt x="3952" y="8637"/>
                </a:lnTo>
                <a:cubicBezTo>
                  <a:pt x="3486" y="8819"/>
                  <a:pt x="3203" y="9131"/>
                  <a:pt x="3203" y="9465"/>
                </a:cubicBezTo>
                <a:lnTo>
                  <a:pt x="3203" y="10360"/>
                </a:lnTo>
                <a:lnTo>
                  <a:pt x="4627" y="9803"/>
                </a:lnTo>
                <a:cubicBezTo>
                  <a:pt x="5413" y="9495"/>
                  <a:pt x="5886" y="8971"/>
                  <a:pt x="5886" y="8409"/>
                </a:cubicBezTo>
                <a:lnTo>
                  <a:pt x="5886" y="7881"/>
                </a:lnTo>
                <a:close/>
                <a:moveTo>
                  <a:pt x="15714" y="7881"/>
                </a:moveTo>
                <a:lnTo>
                  <a:pt x="15714" y="8409"/>
                </a:lnTo>
                <a:cubicBezTo>
                  <a:pt x="15714" y="8971"/>
                  <a:pt x="16187" y="9495"/>
                  <a:pt x="16973" y="9803"/>
                </a:cubicBezTo>
                <a:lnTo>
                  <a:pt x="18397" y="10360"/>
                </a:lnTo>
                <a:lnTo>
                  <a:pt x="18397" y="9465"/>
                </a:lnTo>
                <a:cubicBezTo>
                  <a:pt x="18397" y="9131"/>
                  <a:pt x="18114" y="8819"/>
                  <a:pt x="17648" y="8637"/>
                </a:cubicBezTo>
                <a:lnTo>
                  <a:pt x="15714" y="7881"/>
                </a:lnTo>
                <a:close/>
                <a:moveTo>
                  <a:pt x="21600" y="7881"/>
                </a:moveTo>
                <a:lnTo>
                  <a:pt x="19663" y="8637"/>
                </a:lnTo>
                <a:cubicBezTo>
                  <a:pt x="19197" y="8819"/>
                  <a:pt x="18918" y="9131"/>
                  <a:pt x="18918" y="9465"/>
                </a:cubicBezTo>
                <a:lnTo>
                  <a:pt x="18918" y="10360"/>
                </a:lnTo>
                <a:lnTo>
                  <a:pt x="20339" y="9803"/>
                </a:lnTo>
                <a:cubicBezTo>
                  <a:pt x="21125" y="9495"/>
                  <a:pt x="21600" y="8971"/>
                  <a:pt x="21600" y="8409"/>
                </a:cubicBezTo>
                <a:lnTo>
                  <a:pt x="21600" y="7881"/>
                </a:lnTo>
                <a:close/>
                <a:moveTo>
                  <a:pt x="7856" y="9558"/>
                </a:moveTo>
                <a:lnTo>
                  <a:pt x="7856" y="10086"/>
                </a:lnTo>
                <a:cubicBezTo>
                  <a:pt x="7856" y="10649"/>
                  <a:pt x="8331" y="11174"/>
                  <a:pt x="9117" y="11482"/>
                </a:cubicBezTo>
                <a:lnTo>
                  <a:pt x="10538" y="12039"/>
                </a:lnTo>
                <a:lnTo>
                  <a:pt x="10538" y="11144"/>
                </a:lnTo>
                <a:cubicBezTo>
                  <a:pt x="10538" y="10810"/>
                  <a:pt x="10259" y="10498"/>
                  <a:pt x="9792" y="10316"/>
                </a:cubicBezTo>
                <a:lnTo>
                  <a:pt x="7856" y="9558"/>
                </a:lnTo>
                <a:close/>
                <a:moveTo>
                  <a:pt x="13741" y="9558"/>
                </a:moveTo>
                <a:lnTo>
                  <a:pt x="11808" y="10316"/>
                </a:lnTo>
                <a:cubicBezTo>
                  <a:pt x="11341" y="10498"/>
                  <a:pt x="11059" y="10810"/>
                  <a:pt x="11059" y="11144"/>
                </a:cubicBezTo>
                <a:lnTo>
                  <a:pt x="11059" y="12039"/>
                </a:lnTo>
                <a:lnTo>
                  <a:pt x="12483" y="11482"/>
                </a:lnTo>
                <a:cubicBezTo>
                  <a:pt x="13269" y="11174"/>
                  <a:pt x="13742" y="10649"/>
                  <a:pt x="13741" y="10086"/>
                </a:cubicBezTo>
                <a:lnTo>
                  <a:pt x="13741" y="9558"/>
                </a:lnTo>
                <a:close/>
                <a:moveTo>
                  <a:pt x="0" y="9727"/>
                </a:moveTo>
                <a:lnTo>
                  <a:pt x="0" y="10255"/>
                </a:lnTo>
                <a:cubicBezTo>
                  <a:pt x="0" y="10818"/>
                  <a:pt x="472" y="11343"/>
                  <a:pt x="1258" y="11651"/>
                </a:cubicBezTo>
                <a:lnTo>
                  <a:pt x="2682" y="12207"/>
                </a:lnTo>
                <a:lnTo>
                  <a:pt x="2682" y="11313"/>
                </a:lnTo>
                <a:cubicBezTo>
                  <a:pt x="2682" y="10979"/>
                  <a:pt x="2400" y="10667"/>
                  <a:pt x="1934" y="10484"/>
                </a:cubicBezTo>
                <a:lnTo>
                  <a:pt x="0" y="9727"/>
                </a:lnTo>
                <a:close/>
                <a:moveTo>
                  <a:pt x="5886" y="9727"/>
                </a:moveTo>
                <a:lnTo>
                  <a:pt x="3952" y="10484"/>
                </a:lnTo>
                <a:cubicBezTo>
                  <a:pt x="3486" y="10667"/>
                  <a:pt x="3203" y="10979"/>
                  <a:pt x="3203" y="11313"/>
                </a:cubicBezTo>
                <a:lnTo>
                  <a:pt x="3203" y="12207"/>
                </a:lnTo>
                <a:lnTo>
                  <a:pt x="4627" y="11651"/>
                </a:lnTo>
                <a:cubicBezTo>
                  <a:pt x="5413" y="11343"/>
                  <a:pt x="5886" y="10818"/>
                  <a:pt x="5886" y="10255"/>
                </a:cubicBezTo>
                <a:lnTo>
                  <a:pt x="5886" y="9727"/>
                </a:lnTo>
                <a:close/>
                <a:moveTo>
                  <a:pt x="15714" y="9727"/>
                </a:moveTo>
                <a:lnTo>
                  <a:pt x="15714" y="10255"/>
                </a:lnTo>
                <a:cubicBezTo>
                  <a:pt x="15714" y="10818"/>
                  <a:pt x="16187" y="11343"/>
                  <a:pt x="16973" y="11651"/>
                </a:cubicBezTo>
                <a:lnTo>
                  <a:pt x="18397" y="12207"/>
                </a:lnTo>
                <a:lnTo>
                  <a:pt x="18397" y="11313"/>
                </a:lnTo>
                <a:cubicBezTo>
                  <a:pt x="18397" y="10979"/>
                  <a:pt x="18114" y="10667"/>
                  <a:pt x="17648" y="10484"/>
                </a:cubicBezTo>
                <a:lnTo>
                  <a:pt x="15714" y="9727"/>
                </a:lnTo>
                <a:close/>
                <a:moveTo>
                  <a:pt x="21600" y="9727"/>
                </a:moveTo>
                <a:lnTo>
                  <a:pt x="19663" y="10484"/>
                </a:lnTo>
                <a:cubicBezTo>
                  <a:pt x="19197" y="10667"/>
                  <a:pt x="18918" y="10979"/>
                  <a:pt x="18918" y="11313"/>
                </a:cubicBezTo>
                <a:lnTo>
                  <a:pt x="18918" y="12207"/>
                </a:lnTo>
                <a:lnTo>
                  <a:pt x="20339" y="11651"/>
                </a:lnTo>
                <a:cubicBezTo>
                  <a:pt x="21125" y="11343"/>
                  <a:pt x="21600" y="10818"/>
                  <a:pt x="21600" y="10255"/>
                </a:cubicBezTo>
                <a:lnTo>
                  <a:pt x="21600" y="9727"/>
                </a:lnTo>
                <a:close/>
                <a:moveTo>
                  <a:pt x="0" y="11575"/>
                </a:moveTo>
                <a:lnTo>
                  <a:pt x="0" y="12103"/>
                </a:lnTo>
                <a:cubicBezTo>
                  <a:pt x="0" y="12665"/>
                  <a:pt x="472" y="13191"/>
                  <a:pt x="1258" y="13498"/>
                </a:cubicBezTo>
                <a:lnTo>
                  <a:pt x="2682" y="14055"/>
                </a:lnTo>
                <a:lnTo>
                  <a:pt x="2682" y="13159"/>
                </a:lnTo>
                <a:cubicBezTo>
                  <a:pt x="2682" y="12825"/>
                  <a:pt x="2400" y="12515"/>
                  <a:pt x="1934" y="12332"/>
                </a:cubicBezTo>
                <a:lnTo>
                  <a:pt x="0" y="11575"/>
                </a:lnTo>
                <a:close/>
                <a:moveTo>
                  <a:pt x="5886" y="11575"/>
                </a:moveTo>
                <a:lnTo>
                  <a:pt x="3952" y="12332"/>
                </a:lnTo>
                <a:cubicBezTo>
                  <a:pt x="3486" y="12515"/>
                  <a:pt x="3203" y="12825"/>
                  <a:pt x="3203" y="13159"/>
                </a:cubicBezTo>
                <a:lnTo>
                  <a:pt x="3203" y="14055"/>
                </a:lnTo>
                <a:lnTo>
                  <a:pt x="4627" y="13498"/>
                </a:lnTo>
                <a:cubicBezTo>
                  <a:pt x="5413" y="13191"/>
                  <a:pt x="5886" y="12665"/>
                  <a:pt x="5886" y="12103"/>
                </a:cubicBezTo>
                <a:lnTo>
                  <a:pt x="5886" y="11575"/>
                </a:lnTo>
                <a:close/>
                <a:moveTo>
                  <a:pt x="15714" y="11575"/>
                </a:moveTo>
                <a:lnTo>
                  <a:pt x="15714" y="12103"/>
                </a:lnTo>
                <a:cubicBezTo>
                  <a:pt x="15714" y="12665"/>
                  <a:pt x="16187" y="13191"/>
                  <a:pt x="16973" y="13498"/>
                </a:cubicBezTo>
                <a:lnTo>
                  <a:pt x="18397" y="14055"/>
                </a:lnTo>
                <a:lnTo>
                  <a:pt x="18397" y="13159"/>
                </a:lnTo>
                <a:cubicBezTo>
                  <a:pt x="18397" y="12825"/>
                  <a:pt x="18114" y="12515"/>
                  <a:pt x="17648" y="12332"/>
                </a:cubicBezTo>
                <a:lnTo>
                  <a:pt x="15714" y="11575"/>
                </a:lnTo>
                <a:close/>
                <a:moveTo>
                  <a:pt x="21600" y="11575"/>
                </a:moveTo>
                <a:lnTo>
                  <a:pt x="19663" y="12332"/>
                </a:lnTo>
                <a:cubicBezTo>
                  <a:pt x="19197" y="12515"/>
                  <a:pt x="18918" y="12825"/>
                  <a:pt x="18918" y="13159"/>
                </a:cubicBezTo>
                <a:lnTo>
                  <a:pt x="18918" y="14055"/>
                </a:lnTo>
                <a:lnTo>
                  <a:pt x="20339" y="13498"/>
                </a:lnTo>
                <a:cubicBezTo>
                  <a:pt x="21125" y="13191"/>
                  <a:pt x="21600" y="12665"/>
                  <a:pt x="21600" y="12103"/>
                </a:cubicBezTo>
                <a:lnTo>
                  <a:pt x="21600" y="11575"/>
                </a:lnTo>
                <a:close/>
                <a:moveTo>
                  <a:pt x="10437" y="12464"/>
                </a:moveTo>
                <a:lnTo>
                  <a:pt x="10240" y="21600"/>
                </a:lnTo>
                <a:lnTo>
                  <a:pt x="11357" y="21600"/>
                </a:lnTo>
                <a:lnTo>
                  <a:pt x="11160" y="12464"/>
                </a:lnTo>
                <a:lnTo>
                  <a:pt x="10437" y="12464"/>
                </a:lnTo>
                <a:close/>
                <a:moveTo>
                  <a:pt x="0" y="13422"/>
                </a:moveTo>
                <a:lnTo>
                  <a:pt x="0" y="13951"/>
                </a:lnTo>
                <a:cubicBezTo>
                  <a:pt x="0" y="14513"/>
                  <a:pt x="472" y="15037"/>
                  <a:pt x="1258" y="15344"/>
                </a:cubicBezTo>
                <a:lnTo>
                  <a:pt x="2682" y="15901"/>
                </a:lnTo>
                <a:lnTo>
                  <a:pt x="2682" y="15007"/>
                </a:lnTo>
                <a:cubicBezTo>
                  <a:pt x="2682" y="14673"/>
                  <a:pt x="2400" y="14363"/>
                  <a:pt x="1934" y="14180"/>
                </a:cubicBezTo>
                <a:lnTo>
                  <a:pt x="0" y="13422"/>
                </a:lnTo>
                <a:close/>
                <a:moveTo>
                  <a:pt x="5886" y="13422"/>
                </a:moveTo>
                <a:lnTo>
                  <a:pt x="3952" y="14180"/>
                </a:lnTo>
                <a:cubicBezTo>
                  <a:pt x="3486" y="14363"/>
                  <a:pt x="3203" y="14673"/>
                  <a:pt x="3203" y="15007"/>
                </a:cubicBezTo>
                <a:lnTo>
                  <a:pt x="3203" y="15901"/>
                </a:lnTo>
                <a:lnTo>
                  <a:pt x="4627" y="15344"/>
                </a:lnTo>
                <a:cubicBezTo>
                  <a:pt x="5413" y="15037"/>
                  <a:pt x="5886" y="14513"/>
                  <a:pt x="5886" y="13951"/>
                </a:cubicBezTo>
                <a:lnTo>
                  <a:pt x="5886" y="13422"/>
                </a:lnTo>
                <a:close/>
                <a:moveTo>
                  <a:pt x="15714" y="13422"/>
                </a:moveTo>
                <a:lnTo>
                  <a:pt x="15714" y="13951"/>
                </a:lnTo>
                <a:cubicBezTo>
                  <a:pt x="15714" y="14513"/>
                  <a:pt x="16187" y="15037"/>
                  <a:pt x="16973" y="15344"/>
                </a:cubicBezTo>
                <a:lnTo>
                  <a:pt x="18397" y="15901"/>
                </a:lnTo>
                <a:lnTo>
                  <a:pt x="18397" y="15007"/>
                </a:lnTo>
                <a:cubicBezTo>
                  <a:pt x="18397" y="14673"/>
                  <a:pt x="18114" y="14363"/>
                  <a:pt x="17648" y="14180"/>
                </a:cubicBezTo>
                <a:lnTo>
                  <a:pt x="15714" y="13422"/>
                </a:lnTo>
                <a:close/>
                <a:moveTo>
                  <a:pt x="21600" y="13422"/>
                </a:moveTo>
                <a:lnTo>
                  <a:pt x="19663" y="14180"/>
                </a:lnTo>
                <a:cubicBezTo>
                  <a:pt x="19197" y="14363"/>
                  <a:pt x="18918" y="14673"/>
                  <a:pt x="18918" y="15007"/>
                </a:cubicBezTo>
                <a:lnTo>
                  <a:pt x="18918" y="15901"/>
                </a:lnTo>
                <a:lnTo>
                  <a:pt x="20339" y="15344"/>
                </a:lnTo>
                <a:cubicBezTo>
                  <a:pt x="21125" y="15037"/>
                  <a:pt x="21600" y="14513"/>
                  <a:pt x="21600" y="13951"/>
                </a:cubicBezTo>
                <a:lnTo>
                  <a:pt x="21600" y="13422"/>
                </a:lnTo>
                <a:close/>
                <a:moveTo>
                  <a:pt x="2581" y="16328"/>
                </a:moveTo>
                <a:lnTo>
                  <a:pt x="2384" y="21600"/>
                </a:lnTo>
                <a:lnTo>
                  <a:pt x="3502" y="21600"/>
                </a:lnTo>
                <a:lnTo>
                  <a:pt x="3305" y="16328"/>
                </a:lnTo>
                <a:lnTo>
                  <a:pt x="2581" y="16328"/>
                </a:lnTo>
                <a:close/>
                <a:moveTo>
                  <a:pt x="18296" y="16328"/>
                </a:moveTo>
                <a:lnTo>
                  <a:pt x="18099" y="21600"/>
                </a:lnTo>
                <a:lnTo>
                  <a:pt x="19216" y="21600"/>
                </a:lnTo>
                <a:lnTo>
                  <a:pt x="19019" y="16328"/>
                </a:lnTo>
                <a:lnTo>
                  <a:pt x="18296" y="16328"/>
                </a:lnTo>
                <a:close/>
              </a:path>
            </a:pathLst>
          </a:custGeom>
        </p:spPr>
        <p:txBody>
          <a:bodyPr/>
          <a:lstStyle/>
          <a:p>
            <a:pPr>
              <a:defRPr sz="3000" b="0" cap="none" spc="0">
                <a:solidFill>
                  <a:srgbClr val="284634"/>
                </a:solidFill>
                <a:latin typeface="Helvetica Neue Medium"/>
                <a:ea typeface="Helvetica Neue Medium"/>
                <a:cs typeface="Helvetica Neue Medium"/>
                <a:sym typeface="Helvetica Neue Medium"/>
              </a:defRPr>
            </a:pPr>
            <a:endParaRPr dirty="0"/>
          </a:p>
        </p:txBody>
      </p:sp>
      <p:sp>
        <p:nvSpPr>
          <p:cNvPr id="23" name="Problem">
            <a:extLst>
              <a:ext uri="{FF2B5EF4-FFF2-40B4-BE49-F238E27FC236}">
                <a16:creationId xmlns:a16="http://schemas.microsoft.com/office/drawing/2014/main" id="{3C7F0305-68AB-8B47-99A2-F83C890B80FA}"/>
              </a:ext>
            </a:extLst>
          </p:cNvPr>
          <p:cNvSpPr txBox="1">
            <a:spLocks/>
          </p:cNvSpPr>
          <p:nvPr/>
        </p:nvSpPr>
        <p:spPr>
          <a:xfrm>
            <a:off x="6170675" y="2700991"/>
            <a:ext cx="5707100" cy="109366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Autofit/>
          </a:bodyPr>
          <a:lstStyle>
            <a:lvl1pPr marL="0" marR="0" indent="0" algn="ctr" defTabSz="584200" rtl="0" eaLnBrk="1" latinLnBrk="0" hangingPunct="1">
              <a:lnSpc>
                <a:spcPct val="100000"/>
              </a:lnSpc>
              <a:spcBef>
                <a:spcPts val="4200"/>
              </a:spcBef>
              <a:spcAft>
                <a:spcPts val="0"/>
              </a:spcAft>
              <a:buClrTx/>
              <a:buSzTx/>
              <a:buFontTx/>
              <a:buNone/>
              <a:tabLst/>
              <a:defRPr sz="2500" b="1" i="0" u="none" strike="noStrike" cap="all" spc="250" baseline="0">
                <a:ln>
                  <a:noFill/>
                </a:ln>
                <a:solidFill>
                  <a:srgbClr val="BC612C"/>
                </a:solidFill>
                <a:uFillTx/>
                <a:latin typeface="+mn-lt"/>
                <a:ea typeface="+mn-ea"/>
                <a:cs typeface="+mn-cs"/>
                <a:sym typeface="Verdana"/>
              </a:defRPr>
            </a:lvl1pPr>
            <a:lvl2pPr marL="791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2pPr>
            <a:lvl3pPr marL="1236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3pPr>
            <a:lvl4pPr marL="1680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4pPr>
            <a:lvl5pPr marL="2125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5pPr>
            <a:lvl6pPr marL="2569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6pPr>
            <a:lvl7pPr marL="3014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7pPr>
            <a:lvl8pPr marL="3458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8pPr>
            <a:lvl9pPr marL="3903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9pPr>
          </a:lstStyle>
          <a:p>
            <a:r>
              <a:rPr lang="nl-BE" sz="1250" b="0" u="sng" dirty="0"/>
              <a:t>MAIS</a:t>
            </a:r>
            <a:r>
              <a:rPr lang="nl-BE" sz="1250" b="0" dirty="0"/>
              <a:t>, </a:t>
            </a:r>
            <a:br>
              <a:rPr lang="nl-BE" sz="1250" b="0" dirty="0"/>
            </a:br>
            <a:r>
              <a:rPr lang="nl-BE" sz="1250" b="0" dirty="0"/>
              <a:t>des initiaitves marginales, </a:t>
            </a:r>
            <a:br>
              <a:rPr lang="nl-BE" sz="1250" b="0" dirty="0"/>
            </a:br>
            <a:r>
              <a:rPr lang="nl-BE" sz="1250" b="0" dirty="0"/>
              <a:t>cantonnées à l’échelle locales</a:t>
            </a:r>
            <a:br>
              <a:rPr lang="nl-BE" sz="1250" b="0" dirty="0"/>
            </a:br>
            <a:r>
              <a:rPr lang="nl-BE" sz="1250" b="0" dirty="0"/>
              <a:t>pas toujours pérennes </a:t>
            </a:r>
            <a:endParaRPr lang="fr-BE" sz="1250" b="0" dirty="0"/>
          </a:p>
        </p:txBody>
      </p:sp>
      <p:pic>
        <p:nvPicPr>
          <p:cNvPr id="12" name="Image 11">
            <a:extLst>
              <a:ext uri="{FF2B5EF4-FFF2-40B4-BE49-F238E27FC236}">
                <a16:creationId xmlns:a16="http://schemas.microsoft.com/office/drawing/2014/main" id="{04A788D4-CA31-5048-A2A4-34E83C77B430}"/>
              </a:ext>
            </a:extLst>
          </p:cNvPr>
          <p:cNvPicPr>
            <a:picLocks noChangeAspect="1"/>
          </p:cNvPicPr>
          <p:nvPr/>
        </p:nvPicPr>
        <p:blipFill>
          <a:blip r:embed="rId3"/>
          <a:stretch>
            <a:fillRect/>
          </a:stretch>
        </p:blipFill>
        <p:spPr>
          <a:xfrm>
            <a:off x="5281675" y="2382278"/>
            <a:ext cx="889000" cy="1485900"/>
          </a:xfrm>
          <a:prstGeom prst="rect">
            <a:avLst/>
          </a:prstGeom>
        </p:spPr>
      </p:pic>
      <p:pic>
        <p:nvPicPr>
          <p:cNvPr id="2" name="Image 1">
            <a:extLst>
              <a:ext uri="{FF2B5EF4-FFF2-40B4-BE49-F238E27FC236}">
                <a16:creationId xmlns:a16="http://schemas.microsoft.com/office/drawing/2014/main" id="{DBD938F2-CCCD-2C4B-A25E-2D061B705659}"/>
              </a:ext>
            </a:extLst>
          </p:cNvPr>
          <p:cNvPicPr>
            <a:picLocks noChangeAspect="1"/>
          </p:cNvPicPr>
          <p:nvPr/>
        </p:nvPicPr>
        <p:blipFill>
          <a:blip r:embed="rId4"/>
          <a:stretch>
            <a:fillRect/>
          </a:stretch>
        </p:blipFill>
        <p:spPr>
          <a:xfrm>
            <a:off x="4782226" y="4382901"/>
            <a:ext cx="1750499" cy="774811"/>
          </a:xfrm>
          <a:prstGeom prst="rect">
            <a:avLst/>
          </a:prstGeom>
        </p:spPr>
      </p:pic>
      <p:sp>
        <p:nvSpPr>
          <p:cNvPr id="3" name="ZoneTexte 2">
            <a:extLst>
              <a:ext uri="{FF2B5EF4-FFF2-40B4-BE49-F238E27FC236}">
                <a16:creationId xmlns:a16="http://schemas.microsoft.com/office/drawing/2014/main" id="{E84329F9-F886-E547-AECC-81FB32A89762}"/>
              </a:ext>
            </a:extLst>
          </p:cNvPr>
          <p:cNvSpPr txBox="1"/>
          <p:nvPr/>
        </p:nvSpPr>
        <p:spPr>
          <a:xfrm>
            <a:off x="7147720" y="4286690"/>
            <a:ext cx="3753009" cy="903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r>
              <a:rPr lang="fr-FR" dirty="0"/>
              <a:t>Développer/pérenniser </a:t>
            </a:r>
          </a:p>
          <a:p>
            <a:pPr algn="ctr" defTabSz="410766" hangingPunct="0"/>
            <a:r>
              <a:rPr lang="fr-FR" dirty="0"/>
              <a:t>les circuits courts</a:t>
            </a:r>
          </a:p>
          <a:p>
            <a:pPr algn="ctr" defTabSz="410766" hangingPunct="0"/>
            <a:r>
              <a:rPr lang="fr-FR" dirty="0"/>
              <a:t>Changer d’échelle (</a:t>
            </a:r>
            <a:r>
              <a:rPr lang="fr-FR" dirty="0" err="1"/>
              <a:t>scale</a:t>
            </a:r>
            <a:r>
              <a:rPr lang="fr-FR" dirty="0"/>
              <a:t> up) </a:t>
            </a:r>
            <a:endParaRPr lang="fr-FR" b="1" dirty="0">
              <a:solidFill>
                <a:srgbClr val="284634"/>
              </a:solidFill>
              <a:sym typeface="Verdana"/>
            </a:endParaRPr>
          </a:p>
        </p:txBody>
      </p:sp>
      <p:sp>
        <p:nvSpPr>
          <p:cNvPr id="11" name="Problem">
            <a:extLst>
              <a:ext uri="{FF2B5EF4-FFF2-40B4-BE49-F238E27FC236}">
                <a16:creationId xmlns:a16="http://schemas.microsoft.com/office/drawing/2014/main" id="{332D9691-7B47-3B43-B264-FDCE7556155D}"/>
              </a:ext>
            </a:extLst>
          </p:cNvPr>
          <p:cNvSpPr txBox="1">
            <a:spLocks/>
          </p:cNvSpPr>
          <p:nvPr/>
        </p:nvSpPr>
        <p:spPr>
          <a:xfrm>
            <a:off x="6170675" y="5485455"/>
            <a:ext cx="5707100" cy="109366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Autofit/>
          </a:bodyPr>
          <a:lstStyle>
            <a:lvl1pPr marL="0" marR="0" indent="0" algn="ctr" defTabSz="584200" rtl="0" eaLnBrk="1" latinLnBrk="0" hangingPunct="1">
              <a:lnSpc>
                <a:spcPct val="100000"/>
              </a:lnSpc>
              <a:spcBef>
                <a:spcPts val="4200"/>
              </a:spcBef>
              <a:spcAft>
                <a:spcPts val="0"/>
              </a:spcAft>
              <a:buClrTx/>
              <a:buSzTx/>
              <a:buFontTx/>
              <a:buNone/>
              <a:tabLst/>
              <a:defRPr sz="2500" b="1" i="0" u="none" strike="noStrike" cap="all" spc="250" baseline="0">
                <a:ln>
                  <a:noFill/>
                </a:ln>
                <a:solidFill>
                  <a:srgbClr val="BC612C"/>
                </a:solidFill>
                <a:uFillTx/>
                <a:latin typeface="+mn-lt"/>
                <a:ea typeface="+mn-ea"/>
                <a:cs typeface="+mn-cs"/>
                <a:sym typeface="Verdana"/>
              </a:defRPr>
            </a:lvl1pPr>
            <a:lvl2pPr marL="791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2pPr>
            <a:lvl3pPr marL="1236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3pPr>
            <a:lvl4pPr marL="1680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4pPr>
            <a:lvl5pPr marL="2125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5pPr>
            <a:lvl6pPr marL="2569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6pPr>
            <a:lvl7pPr marL="3014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7pPr>
            <a:lvl8pPr marL="3458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8pPr>
            <a:lvl9pPr marL="3903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9pPr>
          </a:lstStyle>
          <a:p>
            <a:r>
              <a:rPr lang="nl-BE" sz="2000" dirty="0"/>
              <a:t>ET, sans en perdre l’âme…</a:t>
            </a:r>
            <a:endParaRPr lang="fr-BE" sz="2000" dirty="0"/>
          </a:p>
        </p:txBody>
      </p:sp>
    </p:spTree>
    <p:extLst>
      <p:ext uri="{BB962C8B-B14F-4D97-AF65-F5344CB8AC3E}">
        <p14:creationId xmlns:p14="http://schemas.microsoft.com/office/powerpoint/2010/main" val="3060905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EDFA480-9BC8-AE8A-4589-BAB5091E4E19}"/>
              </a:ext>
            </a:extLst>
          </p:cNvPr>
          <p:cNvSpPr>
            <a:spLocks noGrp="1"/>
          </p:cNvSpPr>
          <p:nvPr>
            <p:ph type="body" sz="half" idx="13"/>
          </p:nvPr>
        </p:nvSpPr>
        <p:spPr/>
        <p:txBody>
          <a:bodyPr/>
          <a:lstStyle/>
          <a:p>
            <a:endParaRPr lang="fr-FR" dirty="0"/>
          </a:p>
        </p:txBody>
      </p:sp>
      <p:sp>
        <p:nvSpPr>
          <p:cNvPr id="4" name="Espace réservé du texte 3">
            <a:extLst>
              <a:ext uri="{FF2B5EF4-FFF2-40B4-BE49-F238E27FC236}">
                <a16:creationId xmlns:a16="http://schemas.microsoft.com/office/drawing/2014/main" id="{274F635B-6E0F-6CE2-5B98-9C1E00B22550}"/>
              </a:ext>
            </a:extLst>
          </p:cNvPr>
          <p:cNvSpPr>
            <a:spLocks noGrp="1"/>
          </p:cNvSpPr>
          <p:nvPr>
            <p:ph type="body" sz="quarter" idx="15"/>
          </p:nvPr>
        </p:nvSpPr>
        <p:spPr>
          <a:xfrm>
            <a:off x="1090949" y="1677944"/>
            <a:ext cx="2765143" cy="2833095"/>
          </a:xfrm>
        </p:spPr>
        <p:txBody>
          <a:bodyPr/>
          <a:lstStyle/>
          <a:p>
            <a:r>
              <a:rPr lang="fr-FR" dirty="0"/>
              <a:t>Comment organiser le circuit court à grande échelle?</a:t>
            </a:r>
          </a:p>
        </p:txBody>
      </p:sp>
      <p:pic>
        <p:nvPicPr>
          <p:cNvPr id="13" name="Image 12">
            <a:extLst>
              <a:ext uri="{FF2B5EF4-FFF2-40B4-BE49-F238E27FC236}">
                <a16:creationId xmlns:a16="http://schemas.microsoft.com/office/drawing/2014/main" id="{9D7A1191-59CF-9D4F-0C56-9479953925DB}"/>
              </a:ext>
            </a:extLst>
          </p:cNvPr>
          <p:cNvPicPr>
            <a:picLocks noChangeAspect="1"/>
          </p:cNvPicPr>
          <p:nvPr/>
        </p:nvPicPr>
        <p:blipFill>
          <a:blip r:embed="rId3"/>
          <a:stretch>
            <a:fillRect/>
          </a:stretch>
        </p:blipFill>
        <p:spPr>
          <a:xfrm>
            <a:off x="4947392" y="1760997"/>
            <a:ext cx="264830" cy="475488"/>
          </a:xfrm>
          <a:prstGeom prst="rect">
            <a:avLst/>
          </a:prstGeom>
        </p:spPr>
      </p:pic>
      <p:sp>
        <p:nvSpPr>
          <p:cNvPr id="14" name="Espace réservé du texte 5">
            <a:extLst>
              <a:ext uri="{FF2B5EF4-FFF2-40B4-BE49-F238E27FC236}">
                <a16:creationId xmlns:a16="http://schemas.microsoft.com/office/drawing/2014/main" id="{ADE7BF75-4D50-65DE-35FF-C18AB6187A2C}"/>
              </a:ext>
            </a:extLst>
          </p:cNvPr>
          <p:cNvSpPr txBox="1">
            <a:spLocks/>
          </p:cNvSpPr>
          <p:nvPr/>
        </p:nvSpPr>
        <p:spPr>
          <a:xfrm>
            <a:off x="5398496" y="71680"/>
            <a:ext cx="7150787" cy="58183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ctr" defTabSz="292100" rtl="0" eaLnBrk="1" latinLnBrk="0" hangingPunct="1">
              <a:lnSpc>
                <a:spcPct val="100000"/>
              </a:lnSpc>
              <a:spcBef>
                <a:spcPts val="2100"/>
              </a:spcBef>
              <a:spcAft>
                <a:spcPts val="0"/>
              </a:spcAft>
              <a:buClrTx/>
              <a:buSzTx/>
              <a:buFontTx/>
              <a:buNone/>
              <a:tabLst/>
              <a:defRPr sz="1250" b="1" i="0" u="none" strike="noStrike" cap="all" spc="125" baseline="0">
                <a:ln>
                  <a:noFill/>
                </a:ln>
                <a:solidFill>
                  <a:srgbClr val="BC612C"/>
                </a:solidFill>
                <a:uFillTx/>
                <a:latin typeface="+mn-lt"/>
                <a:ea typeface="+mn-ea"/>
                <a:cs typeface="+mn-cs"/>
                <a:sym typeface="Verdana"/>
              </a:defRPr>
            </a:lvl1pPr>
            <a:lvl2pPr marL="3958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2pPr>
            <a:lvl3pPr marL="6181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3pPr>
            <a:lvl4pPr marL="8403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4pPr>
            <a:lvl5pPr marL="10626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5pPr>
            <a:lvl6pPr marL="12848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6pPr>
            <a:lvl7pPr marL="15071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7pPr>
            <a:lvl8pPr marL="17293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8pPr>
            <a:lvl9pPr marL="19516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9pPr>
          </a:lstStyle>
          <a:p>
            <a:pPr algn="l">
              <a:lnSpc>
                <a:spcPct val="150000"/>
              </a:lnSpc>
            </a:pPr>
            <a:r>
              <a:rPr lang="nl-BE" sz="1800" b="0" kern="0" dirty="0"/>
              <a:t>Comment maintenir le caractère local des circuits courts à une échelle globale ? </a:t>
            </a:r>
          </a:p>
          <a:p>
            <a:pPr algn="l">
              <a:lnSpc>
                <a:spcPct val="150000"/>
              </a:lnSpc>
            </a:pPr>
            <a:r>
              <a:rPr lang="fr-FR" sz="1800" b="0" kern="0" dirty="0"/>
              <a:t>Comment rendre accessible à tous ? </a:t>
            </a:r>
          </a:p>
          <a:p>
            <a:pPr algn="l">
              <a:lnSpc>
                <a:spcPct val="150000"/>
              </a:lnSpc>
            </a:pPr>
            <a:r>
              <a:rPr lang="fr-FR" sz="1800" b="0" kern="0" dirty="0"/>
              <a:t>A quel prix ?</a:t>
            </a:r>
          </a:p>
          <a:p>
            <a:pPr algn="l">
              <a:lnSpc>
                <a:spcPct val="150000"/>
              </a:lnSpc>
            </a:pPr>
            <a:r>
              <a:rPr lang="fr-FR" sz="1800" b="0" kern="0" dirty="0"/>
              <a:t>Etc… </a:t>
            </a:r>
          </a:p>
        </p:txBody>
      </p:sp>
      <p:sp>
        <p:nvSpPr>
          <p:cNvPr id="16" name="ZoneTexte 15">
            <a:extLst>
              <a:ext uri="{FF2B5EF4-FFF2-40B4-BE49-F238E27FC236}">
                <a16:creationId xmlns:a16="http://schemas.microsoft.com/office/drawing/2014/main" id="{487EBD3C-2009-F064-A286-B49D126BE95E}"/>
              </a:ext>
            </a:extLst>
          </p:cNvPr>
          <p:cNvSpPr txBox="1"/>
          <p:nvPr/>
        </p:nvSpPr>
        <p:spPr>
          <a:xfrm rot="351213">
            <a:off x="4566176" y="4726339"/>
            <a:ext cx="3059650"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284634"/>
                </a:solidFill>
                <a:effectLst/>
                <a:uFillTx/>
                <a:latin typeface="+mn-lt"/>
                <a:ea typeface="+mn-ea"/>
                <a:cs typeface="+mn-cs"/>
                <a:sym typeface="Verdana"/>
              </a:rPr>
              <a:t>Concurrence</a:t>
            </a:r>
          </a:p>
        </p:txBody>
      </p:sp>
      <p:sp>
        <p:nvSpPr>
          <p:cNvPr id="17" name="ZoneTexte 16">
            <a:extLst>
              <a:ext uri="{FF2B5EF4-FFF2-40B4-BE49-F238E27FC236}">
                <a16:creationId xmlns:a16="http://schemas.microsoft.com/office/drawing/2014/main" id="{BAB61D5D-7A60-CA3F-D455-E94C01BE73FB}"/>
              </a:ext>
            </a:extLst>
          </p:cNvPr>
          <p:cNvSpPr txBox="1"/>
          <p:nvPr/>
        </p:nvSpPr>
        <p:spPr>
          <a:xfrm rot="21244068">
            <a:off x="3975004" y="5880226"/>
            <a:ext cx="402918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284634"/>
                </a:solidFill>
                <a:effectLst/>
                <a:uFillTx/>
                <a:latin typeface="+mn-lt"/>
                <a:ea typeface="+mn-ea"/>
                <a:cs typeface="+mn-cs"/>
                <a:sym typeface="Verdana"/>
              </a:rPr>
              <a:t>Solidarité </a:t>
            </a:r>
          </a:p>
        </p:txBody>
      </p:sp>
      <p:sp>
        <p:nvSpPr>
          <p:cNvPr id="18" name="ZoneTexte 17">
            <a:extLst>
              <a:ext uri="{FF2B5EF4-FFF2-40B4-BE49-F238E27FC236}">
                <a16:creationId xmlns:a16="http://schemas.microsoft.com/office/drawing/2014/main" id="{CF4C131B-2251-5D21-95CC-9FAACFFE1C9A}"/>
              </a:ext>
            </a:extLst>
          </p:cNvPr>
          <p:cNvSpPr txBox="1"/>
          <p:nvPr/>
        </p:nvSpPr>
        <p:spPr>
          <a:xfrm rot="1144986">
            <a:off x="7787391" y="5174398"/>
            <a:ext cx="2138546"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284634"/>
                </a:solidFill>
                <a:effectLst/>
                <a:uFillTx/>
                <a:latin typeface="+mn-lt"/>
                <a:ea typeface="+mn-ea"/>
                <a:cs typeface="+mn-cs"/>
                <a:sym typeface="Verdana"/>
              </a:rPr>
              <a:t>Ecologie  </a:t>
            </a:r>
          </a:p>
        </p:txBody>
      </p:sp>
      <p:sp>
        <p:nvSpPr>
          <p:cNvPr id="19" name="ZoneTexte 18">
            <a:extLst>
              <a:ext uri="{FF2B5EF4-FFF2-40B4-BE49-F238E27FC236}">
                <a16:creationId xmlns:a16="http://schemas.microsoft.com/office/drawing/2014/main" id="{91A25D57-BBB5-7048-D88C-BA0E3D004A4D}"/>
              </a:ext>
            </a:extLst>
          </p:cNvPr>
          <p:cNvSpPr txBox="1"/>
          <p:nvPr/>
        </p:nvSpPr>
        <p:spPr>
          <a:xfrm rot="21244068">
            <a:off x="7672432" y="4904606"/>
            <a:ext cx="402918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284634"/>
                </a:solidFill>
                <a:effectLst/>
                <a:uFillTx/>
                <a:latin typeface="+mn-lt"/>
                <a:ea typeface="+mn-ea"/>
                <a:cs typeface="+mn-cs"/>
                <a:sym typeface="Verdana"/>
              </a:rPr>
              <a:t>Justice </a:t>
            </a:r>
          </a:p>
        </p:txBody>
      </p:sp>
      <p:sp>
        <p:nvSpPr>
          <p:cNvPr id="20" name="ZoneTexte 19">
            <a:extLst>
              <a:ext uri="{FF2B5EF4-FFF2-40B4-BE49-F238E27FC236}">
                <a16:creationId xmlns:a16="http://schemas.microsoft.com/office/drawing/2014/main" id="{8A8956AD-77E2-CD3D-2FB4-96D72C89812D}"/>
              </a:ext>
            </a:extLst>
          </p:cNvPr>
          <p:cNvSpPr txBox="1"/>
          <p:nvPr/>
        </p:nvSpPr>
        <p:spPr>
          <a:xfrm rot="21244068">
            <a:off x="7373729" y="6096500"/>
            <a:ext cx="402918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821531"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284634"/>
                </a:solidFill>
                <a:effectLst/>
                <a:uFillTx/>
                <a:latin typeface="+mn-lt"/>
                <a:ea typeface="+mn-ea"/>
                <a:cs typeface="+mn-cs"/>
                <a:sym typeface="Verdana"/>
              </a:rPr>
              <a:t>Territoire</a:t>
            </a:r>
          </a:p>
        </p:txBody>
      </p:sp>
      <p:pic>
        <p:nvPicPr>
          <p:cNvPr id="21" name="Image 20">
            <a:extLst>
              <a:ext uri="{FF2B5EF4-FFF2-40B4-BE49-F238E27FC236}">
                <a16:creationId xmlns:a16="http://schemas.microsoft.com/office/drawing/2014/main" id="{9A9C57F9-184D-1627-4C2C-BB5C9C5D3E07}"/>
              </a:ext>
            </a:extLst>
          </p:cNvPr>
          <p:cNvPicPr>
            <a:picLocks noChangeAspect="1"/>
          </p:cNvPicPr>
          <p:nvPr/>
        </p:nvPicPr>
        <p:blipFill>
          <a:blip r:embed="rId3"/>
          <a:stretch>
            <a:fillRect/>
          </a:stretch>
        </p:blipFill>
        <p:spPr>
          <a:xfrm>
            <a:off x="4965822" y="2535238"/>
            <a:ext cx="264830" cy="475488"/>
          </a:xfrm>
          <a:prstGeom prst="rect">
            <a:avLst/>
          </a:prstGeom>
        </p:spPr>
      </p:pic>
      <p:pic>
        <p:nvPicPr>
          <p:cNvPr id="22" name="Image 21">
            <a:extLst>
              <a:ext uri="{FF2B5EF4-FFF2-40B4-BE49-F238E27FC236}">
                <a16:creationId xmlns:a16="http://schemas.microsoft.com/office/drawing/2014/main" id="{BF80EA0F-610D-E6C6-8B1D-73660A37EC96}"/>
              </a:ext>
            </a:extLst>
          </p:cNvPr>
          <p:cNvPicPr>
            <a:picLocks noChangeAspect="1"/>
          </p:cNvPicPr>
          <p:nvPr/>
        </p:nvPicPr>
        <p:blipFill>
          <a:blip r:embed="rId3"/>
          <a:stretch>
            <a:fillRect/>
          </a:stretch>
        </p:blipFill>
        <p:spPr>
          <a:xfrm>
            <a:off x="4947392" y="3309479"/>
            <a:ext cx="264830" cy="475488"/>
          </a:xfrm>
          <a:prstGeom prst="rect">
            <a:avLst/>
          </a:prstGeom>
        </p:spPr>
      </p:pic>
      <p:pic>
        <p:nvPicPr>
          <p:cNvPr id="23" name="Image 22">
            <a:extLst>
              <a:ext uri="{FF2B5EF4-FFF2-40B4-BE49-F238E27FC236}">
                <a16:creationId xmlns:a16="http://schemas.microsoft.com/office/drawing/2014/main" id="{43FF541A-F060-925D-4BB0-50FD8599D096}"/>
              </a:ext>
            </a:extLst>
          </p:cNvPr>
          <p:cNvPicPr>
            <a:picLocks noChangeAspect="1"/>
          </p:cNvPicPr>
          <p:nvPr/>
        </p:nvPicPr>
        <p:blipFill>
          <a:blip r:embed="rId3"/>
          <a:stretch>
            <a:fillRect/>
          </a:stretch>
        </p:blipFill>
        <p:spPr>
          <a:xfrm>
            <a:off x="4965822" y="4083720"/>
            <a:ext cx="264830" cy="475488"/>
          </a:xfrm>
          <a:prstGeom prst="rect">
            <a:avLst/>
          </a:prstGeom>
        </p:spPr>
      </p:pic>
    </p:spTree>
    <p:extLst>
      <p:ext uri="{BB962C8B-B14F-4D97-AF65-F5344CB8AC3E}">
        <p14:creationId xmlns:p14="http://schemas.microsoft.com/office/powerpoint/2010/main" val="10487023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4" grpId="0" animBg="1"/>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BE72626-A802-6145-ABE6-2E3F7DCC98BE}"/>
              </a:ext>
            </a:extLst>
          </p:cNvPr>
          <p:cNvSpPr>
            <a:spLocks noGrp="1"/>
          </p:cNvSpPr>
          <p:nvPr>
            <p:ph type="body" sz="half" idx="13"/>
          </p:nvPr>
        </p:nvSpPr>
        <p:spPr/>
        <p:txBody>
          <a:bodyPr/>
          <a:lstStyle/>
          <a:p>
            <a:endParaRPr lang="fr-FR" dirty="0"/>
          </a:p>
        </p:txBody>
      </p:sp>
      <p:sp>
        <p:nvSpPr>
          <p:cNvPr id="4" name="Espace réservé du texte 3">
            <a:extLst>
              <a:ext uri="{FF2B5EF4-FFF2-40B4-BE49-F238E27FC236}">
                <a16:creationId xmlns:a16="http://schemas.microsoft.com/office/drawing/2014/main" id="{C5436FC2-CCDE-A043-9FD5-C9581CE412B6}"/>
              </a:ext>
            </a:extLst>
          </p:cNvPr>
          <p:cNvSpPr>
            <a:spLocks noGrp="1"/>
          </p:cNvSpPr>
          <p:nvPr>
            <p:ph type="body" sz="quarter" idx="15"/>
          </p:nvPr>
        </p:nvSpPr>
        <p:spPr>
          <a:xfrm>
            <a:off x="900342" y="2034632"/>
            <a:ext cx="2940138" cy="1642199"/>
          </a:xfrm>
        </p:spPr>
        <p:txBody>
          <a:bodyPr/>
          <a:lstStyle/>
          <a:p>
            <a:r>
              <a:rPr lang="fr-FR" dirty="0"/>
              <a:t>Emergence de stratégie d’alliance inter-coopération</a:t>
            </a:r>
          </a:p>
        </p:txBody>
      </p:sp>
      <p:sp>
        <p:nvSpPr>
          <p:cNvPr id="8" name="Espace réservé du texte 7">
            <a:extLst>
              <a:ext uri="{FF2B5EF4-FFF2-40B4-BE49-F238E27FC236}">
                <a16:creationId xmlns:a16="http://schemas.microsoft.com/office/drawing/2014/main" id="{CDF965B6-D1D0-B64A-90D7-2C9773609E26}"/>
              </a:ext>
            </a:extLst>
          </p:cNvPr>
          <p:cNvSpPr>
            <a:spLocks noGrp="1"/>
          </p:cNvSpPr>
          <p:nvPr>
            <p:ph type="body" sz="quarter" idx="19"/>
          </p:nvPr>
        </p:nvSpPr>
        <p:spPr>
          <a:xfrm>
            <a:off x="5709037" y="3559451"/>
            <a:ext cx="5927792" cy="3785912"/>
          </a:xfrm>
        </p:spPr>
        <p:txBody>
          <a:bodyPr/>
          <a:lstStyle/>
          <a:p>
            <a:pPr marL="228600" indent="-228600" algn="l">
              <a:buFont typeface="Arial" panose="020B0604020202020204" pitchFamily="34" charset="0"/>
              <a:buChar char="•"/>
            </a:pPr>
            <a:r>
              <a:rPr lang="fr-FR" sz="1400" dirty="0"/>
              <a:t>+ de 40 coopératives sur toute la Wallonie</a:t>
            </a:r>
          </a:p>
          <a:p>
            <a:pPr marL="228600" indent="-228600" algn="l">
              <a:buFont typeface="Arial" panose="020B0604020202020204" pitchFamily="34" charset="0"/>
              <a:buChar char="•"/>
            </a:pPr>
            <a:r>
              <a:rPr lang="fr-FR" sz="1400" dirty="0"/>
              <a:t>Uniquement des coopératives citoyennes de distribution en CC</a:t>
            </a:r>
          </a:p>
          <a:p>
            <a:pPr marL="228600" indent="-228600" algn="l">
              <a:buFont typeface="Arial" panose="020B0604020202020204" pitchFamily="34" charset="0"/>
              <a:buChar char="•"/>
            </a:pPr>
            <a:r>
              <a:rPr lang="fr-FR" sz="1400" dirty="0"/>
              <a:t>Alliance, dans le but de renforcer les coopératives membres grâce à</a:t>
            </a:r>
            <a:br>
              <a:rPr lang="fr-BE" sz="1400" b="1" cap="all" spc="125" dirty="0">
                <a:solidFill>
                  <a:srgbClr val="BC612C"/>
                </a:solidFill>
              </a:rPr>
            </a:br>
            <a:r>
              <a:rPr lang="fr-BE" sz="1400" b="1" cap="all" spc="125" dirty="0">
                <a:solidFill>
                  <a:srgbClr val="BC612C"/>
                </a:solidFill>
              </a:rPr>
              <a:t>			</a:t>
            </a:r>
            <a:r>
              <a:rPr lang="fr-BE" sz="1400" dirty="0"/>
              <a:t>- l’échange de bonnes pratiques,</a:t>
            </a:r>
            <a:br>
              <a:rPr lang="fr-BE" sz="1400" dirty="0"/>
            </a:br>
            <a:r>
              <a:rPr lang="fr-BE" sz="1400" dirty="0"/>
              <a:t>		     - la construction d’outils commun pour la logistique 			   ou la communication, 				</a:t>
            </a:r>
            <a:br>
              <a:rPr lang="fr-BE" sz="1400" dirty="0"/>
            </a:br>
            <a:r>
              <a:rPr lang="fr-BE" sz="1400" dirty="0"/>
              <a:t>			- etc.</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pic>
        <p:nvPicPr>
          <p:cNvPr id="13" name="Image 12">
            <a:extLst>
              <a:ext uri="{FF2B5EF4-FFF2-40B4-BE49-F238E27FC236}">
                <a16:creationId xmlns:a16="http://schemas.microsoft.com/office/drawing/2014/main" id="{BD18F959-9B6C-3145-9627-EBBA4AA6C4A0}"/>
              </a:ext>
            </a:extLst>
          </p:cNvPr>
          <p:cNvPicPr>
            <a:picLocks noChangeAspect="1"/>
          </p:cNvPicPr>
          <p:nvPr/>
        </p:nvPicPr>
        <p:blipFill>
          <a:blip r:embed="rId3"/>
          <a:stretch>
            <a:fillRect/>
          </a:stretch>
        </p:blipFill>
        <p:spPr>
          <a:xfrm>
            <a:off x="9143999" y="1200128"/>
            <a:ext cx="2682049" cy="1916305"/>
          </a:xfrm>
          <a:prstGeom prst="rect">
            <a:avLst/>
          </a:prstGeom>
        </p:spPr>
      </p:pic>
      <p:pic>
        <p:nvPicPr>
          <p:cNvPr id="19" name="Image 18">
            <a:extLst>
              <a:ext uri="{FF2B5EF4-FFF2-40B4-BE49-F238E27FC236}">
                <a16:creationId xmlns:a16="http://schemas.microsoft.com/office/drawing/2014/main" id="{416F727D-0B96-2744-84DA-11A6B739331B}"/>
              </a:ext>
            </a:extLst>
          </p:cNvPr>
          <p:cNvPicPr>
            <a:picLocks noChangeAspect="1"/>
          </p:cNvPicPr>
          <p:nvPr/>
        </p:nvPicPr>
        <p:blipFill>
          <a:blip r:embed="rId4"/>
          <a:stretch>
            <a:fillRect/>
          </a:stretch>
        </p:blipFill>
        <p:spPr>
          <a:xfrm>
            <a:off x="13168326" y="-111103"/>
            <a:ext cx="9618213" cy="6852557"/>
          </a:xfrm>
          <a:prstGeom prst="rect">
            <a:avLst/>
          </a:prstGeom>
        </p:spPr>
      </p:pic>
      <p:pic>
        <p:nvPicPr>
          <p:cNvPr id="1026" name="Picture 2" descr="Ceinture Aliment-Terre Liégeoise">
            <a:extLst>
              <a:ext uri="{FF2B5EF4-FFF2-40B4-BE49-F238E27FC236}">
                <a16:creationId xmlns:a16="http://schemas.microsoft.com/office/drawing/2014/main" id="{D9D666A1-F6C8-D7C3-F3A2-42F2AE262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279" y="887560"/>
            <a:ext cx="5337234" cy="2541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enir collaborateur logistique ? Voici ce que vous devez savoir">
            <a:extLst>
              <a:ext uri="{FF2B5EF4-FFF2-40B4-BE49-F238E27FC236}">
                <a16:creationId xmlns:a16="http://schemas.microsoft.com/office/drawing/2014/main" id="{D59F8EED-BD27-AFC4-1C21-CDC341481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51" y="4119420"/>
            <a:ext cx="3619108" cy="2729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age 9" descr="Une image contenant dessin humoristique, clipart, illustration, conception&#10;&#10;Description générée automatiquement">
            <a:extLst>
              <a:ext uri="{FF2B5EF4-FFF2-40B4-BE49-F238E27FC236}">
                <a16:creationId xmlns:a16="http://schemas.microsoft.com/office/drawing/2014/main" id="{84E22BFF-5917-CE9F-F843-4C87F552033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481" b="89877" l="5954" r="98774">
                        <a14:foregroundMark x1="19440" y1="25185" x2="25569" y2="17284"/>
                        <a14:foregroundMark x1="25569" y1="17284" x2="49387" y2="11111"/>
                        <a14:foregroundMark x1="49387" y1="11111" x2="78109" y2="14074"/>
                        <a14:foregroundMark x1="78109" y1="14074" x2="86865" y2="18519"/>
                        <a14:foregroundMark x1="88918" y1="46768" x2="90543" y2="69136"/>
                        <a14:foregroundMark x1="86865" y1="18519" x2="88170" y2="36473"/>
                        <a14:foregroundMark x1="90543" y1="69136" x2="88967" y2="80741"/>
                        <a14:foregroundMark x1="88967" y1="80741" x2="43783" y2="92099"/>
                        <a14:foregroundMark x1="43783" y1="92099" x2="19008" y2="90427"/>
                        <a14:foregroundMark x1="10426" y1="86220" x2="9107" y2="75062"/>
                        <a14:foregroundMark x1="9107" y1="75062" x2="13660" y2="40000"/>
                        <a14:foregroundMark x1="16988" y1="31605" x2="16462" y2="60494"/>
                        <a14:foregroundMark x1="16462" y1="60494" x2="17338" y2="62716"/>
                        <a14:foregroundMark x1="20490" y1="34321" x2="20490" y2="66667"/>
                        <a14:foregroundMark x1="17163" y1="19012" x2="13087" y2="22740"/>
                        <a14:foregroundMark x1="53240" y1="9877" x2="84413" y2="11852"/>
                        <a14:foregroundMark x1="93148" y1="27180" x2="93443" y2="27262"/>
                        <a14:foregroundMark x1="52189" y1="15802" x2="93076" y2="27160"/>
                        <a14:foregroundMark x1="86390" y1="41456" x2="77233" y2="50370"/>
                        <a14:foregroundMark x1="60946" y1="7407" x2="74256" y2="7654"/>
                        <a14:foregroundMark x1="74256" y1="7654" x2="74956" y2="7407"/>
                        <a14:foregroundMark x1="64273" y1="2716" x2="67951" y2="1728"/>
                        <a14:foregroundMark x1="4378" y1="70123" x2="5429" y2="79259"/>
                        <a14:foregroundMark x1="5429" y1="79259" x2="6655" y2="69383"/>
                        <a14:foregroundMark x1="6655" y1="69383" x2="5954" y2="69136"/>
                        <a14:foregroundMark x1="32574" y1="27160" x2="28722" y2="34568"/>
                        <a14:foregroundMark x1="24518" y1="21235" x2="53765" y2="19753"/>
                        <a14:foregroundMark x1="53765" y1="19753" x2="67250" y2="22222"/>
                        <a14:foregroundMark x1="67250" y1="22222" x2="70928" y2="31111"/>
                        <a14:foregroundMark x1="70928" y1="31111" x2="28722" y2="33580"/>
                        <a14:foregroundMark x1="28722" y1="33580" x2="28722" y2="33580"/>
                        <a14:foregroundMark x1="55692" y1="40741" x2="60771" y2="38765"/>
                        <a14:foregroundMark x1="36252" y1="27654" x2="54291" y2="27407"/>
                        <a14:foregroundMark x1="24694" y1="72346" x2="25919" y2="60000"/>
                        <a14:foregroundMark x1="25919" y1="60000" x2="31173" y2="45185"/>
                        <a14:foregroundMark x1="45884" y1="56049" x2="81086" y2="68889"/>
                        <a14:foregroundMark x1="81086" y1="68889" x2="81786" y2="67901"/>
                        <a14:foregroundMark x1="70753" y1="53827" x2="77933" y2="61235"/>
                        <a14:foregroundMark x1="77933" y1="61235" x2="77408" y2="66173"/>
                        <a14:foregroundMark x1="29072" y1="40741" x2="33800" y2="50370"/>
                        <a14:foregroundMark x1="33800" y1="50370" x2="39930" y2="56790"/>
                        <a14:foregroundMark x1="39930" y1="56790" x2="41681" y2="57037"/>
                        <a14:foregroundMark x1="40105" y1="46173" x2="38179" y2="59012"/>
                        <a14:foregroundMark x1="56743" y1="38272" x2="53065" y2="42716"/>
                        <a14:backgroundMark x1="9982" y1="28642" x2="12434" y2="24938"/>
                        <a14:backgroundMark x1="8581" y1="19506" x2="5079" y2="28395"/>
                        <a14:backgroundMark x1="5079" y1="28395" x2="11734" y2="25185"/>
                        <a14:backgroundMark x1="11734" y1="25185" x2="6480" y2="20000"/>
                        <a14:backgroundMark x1="12434" y1="22963" x2="12434" y2="22963"/>
                        <a14:backgroundMark x1="96497" y1="28642" x2="90893" y2="38025"/>
                        <a14:backgroundMark x1="93870" y1="28148" x2="95447" y2="25926"/>
                        <a14:backgroundMark x1="94396" y1="26173" x2="95972" y2="25926"/>
                        <a14:backgroundMark x1="96322" y1="28889" x2="98949" y2="29877"/>
                        <a14:backgroundMark x1="94396" y1="28395" x2="97023" y2="28642"/>
                        <a14:backgroundMark x1="92820" y1="28148" x2="93345" y2="26420"/>
                        <a14:backgroundMark x1="89842" y1="36790" x2="88967" y2="45926"/>
                        <a14:backgroundMark x1="88967" y1="45926" x2="89142" y2="46667"/>
                        <a14:backgroundMark x1="8056" y1="89630" x2="14711" y2="90370"/>
                        <a14:backgroundMark x1="14711" y1="90370" x2="16462" y2="91111"/>
                        <a14:backgroundMark x1="16462" y1="91111" x2="18564" y2="91358"/>
                      </a14:backgroundRemoval>
                    </a14:imgEffect>
                  </a14:imgLayer>
                </a14:imgProps>
              </a:ext>
            </a:extLst>
          </a:blip>
          <a:stretch>
            <a:fillRect/>
          </a:stretch>
        </p:blipFill>
        <p:spPr>
          <a:xfrm>
            <a:off x="3301990" y="2599697"/>
            <a:ext cx="3037252" cy="2154268"/>
          </a:xfrm>
          <a:prstGeom prst="rect">
            <a:avLst/>
          </a:prstGeom>
          <a:ln>
            <a:noFill/>
          </a:ln>
          <a:effectLst>
            <a:outerShdw blurRad="292100" dist="139700" dir="2700000" algn="tl" rotWithShape="0">
              <a:srgbClr val="333333">
                <a:alpha val="65000"/>
              </a:srgbClr>
            </a:outerShdw>
          </a:effectLst>
        </p:spPr>
      </p:pic>
      <p:pic>
        <p:nvPicPr>
          <p:cNvPr id="1028" name="Picture 4" descr="Tchak 14">
            <a:extLst>
              <a:ext uri="{FF2B5EF4-FFF2-40B4-BE49-F238E27FC236}">
                <a16:creationId xmlns:a16="http://schemas.microsoft.com/office/drawing/2014/main" id="{6DCCF8AF-FAA3-FE81-1754-6B381F8994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387916">
            <a:off x="3793485" y="4351932"/>
            <a:ext cx="1545382" cy="2317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99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81 -0.01366 L -0.16504 -0.01366 " pathEditMode="relative" ptsTypes="AA">
                                      <p:cBhvr>
                                        <p:cTn id="18" dur="2000" fill="hold"/>
                                        <p:tgtEl>
                                          <p:spTgt spid="13"/>
                                        </p:tgtEl>
                                        <p:attrNameLst>
                                          <p:attrName>ppt_x</p:attrName>
                                          <p:attrName>ppt_y</p:attrName>
                                        </p:attrNameLst>
                                      </p:cBhvr>
                                    </p:animMotion>
                                  </p:childTnLst>
                                </p:cTn>
                              </p:par>
                              <p:par>
                                <p:cTn id="19" presetID="1" presetClass="entr" presetSubtype="0" fill="hold" grpId="0" nodeType="withEffect">
                                  <p:stCondLst>
                                    <p:cond delay="0"/>
                                  </p:stCondLst>
                                  <p:childTnLst>
                                    <p:set>
                                      <p:cBhvr>
                                        <p:cTn id="20" dur="1" fill="hold">
                                          <p:stCondLst>
                                            <p:cond delay="0"/>
                                          </p:stCondLst>
                                        </p:cTn>
                                        <p:tgtEl>
                                          <p:spTgt spid="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1198 -0.07384 L -0.87826 0.01887 " pathEditMode="relative" rAng="0" ptsTypes="AA">
                                      <p:cBhvr>
                                        <p:cTn id="32" dur="2000" fill="hold"/>
                                        <p:tgtEl>
                                          <p:spTgt spid="19"/>
                                        </p:tgtEl>
                                        <p:attrNameLst>
                                          <p:attrName>ppt_x</p:attrName>
                                          <p:attrName>ppt_y</p:attrName>
                                        </p:attrNameLst>
                                      </p:cBhvr>
                                      <p:rCtr x="-43314" y="4630"/>
                                    </p:animMotion>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E3A1F5-B868-C61E-AC03-3A301B839900}"/>
              </a:ext>
            </a:extLst>
          </p:cNvPr>
          <p:cNvSpPr>
            <a:spLocks noGrp="1"/>
          </p:cNvSpPr>
          <p:nvPr>
            <p:ph type="body" sz="half" idx="13"/>
          </p:nvPr>
        </p:nvSpPr>
        <p:spPr/>
        <p:txBody>
          <a:bodyPr/>
          <a:lstStyle/>
          <a:p>
            <a:endParaRPr lang="fr-FR" dirty="0"/>
          </a:p>
        </p:txBody>
      </p:sp>
      <p:sp>
        <p:nvSpPr>
          <p:cNvPr id="4" name="Espace réservé du texte 3">
            <a:extLst>
              <a:ext uri="{FF2B5EF4-FFF2-40B4-BE49-F238E27FC236}">
                <a16:creationId xmlns:a16="http://schemas.microsoft.com/office/drawing/2014/main" id="{DD85FF02-A724-EB69-983E-B57DDA46739F}"/>
              </a:ext>
            </a:extLst>
          </p:cNvPr>
          <p:cNvSpPr>
            <a:spLocks noGrp="1"/>
          </p:cNvSpPr>
          <p:nvPr>
            <p:ph type="body" sz="quarter" idx="15"/>
          </p:nvPr>
        </p:nvSpPr>
        <p:spPr>
          <a:xfrm>
            <a:off x="1090949" y="1677944"/>
            <a:ext cx="2765143" cy="3186663"/>
          </a:xfrm>
        </p:spPr>
        <p:txBody>
          <a:bodyPr/>
          <a:lstStyle/>
          <a:p>
            <a:r>
              <a:rPr lang="fr-FR" dirty="0"/>
              <a:t>Quel peut-être le </a:t>
            </a:r>
            <a:r>
              <a:rPr lang="fr-FR" u="sng" dirty="0"/>
              <a:t>rôle</a:t>
            </a:r>
            <a:r>
              <a:rPr lang="fr-FR" dirty="0"/>
              <a:t> d’une organisation comme « 5C » </a:t>
            </a:r>
            <a:r>
              <a:rPr lang="fr-FR" u="sng" dirty="0"/>
              <a:t>dans la transition </a:t>
            </a:r>
            <a:r>
              <a:rPr lang="fr-FR" dirty="0"/>
              <a:t>? </a:t>
            </a:r>
          </a:p>
        </p:txBody>
      </p:sp>
      <p:sp>
        <p:nvSpPr>
          <p:cNvPr id="6" name="Espace réservé du texte 5">
            <a:extLst>
              <a:ext uri="{FF2B5EF4-FFF2-40B4-BE49-F238E27FC236}">
                <a16:creationId xmlns:a16="http://schemas.microsoft.com/office/drawing/2014/main" id="{1E51CD97-49F8-0EB5-2056-A4C444A2D46E}"/>
              </a:ext>
            </a:extLst>
          </p:cNvPr>
          <p:cNvSpPr>
            <a:spLocks noGrp="1"/>
          </p:cNvSpPr>
          <p:nvPr>
            <p:ph type="body" sz="quarter" idx="17"/>
          </p:nvPr>
        </p:nvSpPr>
        <p:spPr>
          <a:xfrm>
            <a:off x="6067937" y="570182"/>
            <a:ext cx="5554591" cy="1151289"/>
          </a:xfrm>
        </p:spPr>
        <p:txBody>
          <a:bodyPr/>
          <a:lstStyle/>
          <a:p>
            <a:r>
              <a:rPr lang="fr-FR" dirty="0"/>
              <a:t>Un niveau « méta » inter-organisation peut qui contribue à renforcer la probabilité d’une transition grâce à la mutualisation</a:t>
            </a:r>
          </a:p>
        </p:txBody>
      </p:sp>
      <p:sp>
        <p:nvSpPr>
          <p:cNvPr id="11" name="Espace réservé du texte 10">
            <a:extLst>
              <a:ext uri="{FF2B5EF4-FFF2-40B4-BE49-F238E27FC236}">
                <a16:creationId xmlns:a16="http://schemas.microsoft.com/office/drawing/2014/main" id="{17D51C2B-0ABA-F28C-19C7-9948F9A0464F}"/>
              </a:ext>
            </a:extLst>
          </p:cNvPr>
          <p:cNvSpPr>
            <a:spLocks noGrp="1"/>
          </p:cNvSpPr>
          <p:nvPr>
            <p:ph type="body" sz="quarter" idx="22"/>
          </p:nvPr>
        </p:nvSpPr>
        <p:spPr>
          <a:xfrm>
            <a:off x="5376672" y="706982"/>
            <a:ext cx="427313" cy="740938"/>
          </a:xfrm>
        </p:spPr>
        <p:txBody>
          <a:bodyPr/>
          <a:lstStyle/>
          <a:p>
            <a:endParaRPr lang="fr-FR" dirty="0"/>
          </a:p>
        </p:txBody>
      </p:sp>
      <p:pic>
        <p:nvPicPr>
          <p:cNvPr id="2050" name="Picture 2">
            <a:extLst>
              <a:ext uri="{FF2B5EF4-FFF2-40B4-BE49-F238E27FC236}">
                <a16:creationId xmlns:a16="http://schemas.microsoft.com/office/drawing/2014/main" id="{C8F168A1-1BAC-6DCD-487D-05D76A934F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716" b="9218"/>
          <a:stretch/>
        </p:blipFill>
        <p:spPr bwMode="auto">
          <a:xfrm>
            <a:off x="7004001" y="2185050"/>
            <a:ext cx="3658077" cy="2951480"/>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texte 5">
            <a:extLst>
              <a:ext uri="{FF2B5EF4-FFF2-40B4-BE49-F238E27FC236}">
                <a16:creationId xmlns:a16="http://schemas.microsoft.com/office/drawing/2014/main" id="{681C4755-589B-09F6-33EF-AA2330CA93BC}"/>
              </a:ext>
            </a:extLst>
          </p:cNvPr>
          <p:cNvSpPr txBox="1">
            <a:spLocks/>
          </p:cNvSpPr>
          <p:nvPr/>
        </p:nvSpPr>
        <p:spPr>
          <a:xfrm>
            <a:off x="6232529" y="5056263"/>
            <a:ext cx="5554591" cy="11512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ctr" defTabSz="292100" rtl="0" eaLnBrk="1" latinLnBrk="0" hangingPunct="1">
              <a:lnSpc>
                <a:spcPct val="100000"/>
              </a:lnSpc>
              <a:spcBef>
                <a:spcPts val="2100"/>
              </a:spcBef>
              <a:spcAft>
                <a:spcPts val="0"/>
              </a:spcAft>
              <a:buClrTx/>
              <a:buSzTx/>
              <a:buFontTx/>
              <a:buNone/>
              <a:tabLst/>
              <a:defRPr sz="1250" b="1" i="0" u="none" strike="noStrike" cap="all" spc="125" baseline="0">
                <a:ln>
                  <a:noFill/>
                </a:ln>
                <a:solidFill>
                  <a:srgbClr val="BC612C"/>
                </a:solidFill>
                <a:uFillTx/>
                <a:latin typeface="+mn-lt"/>
                <a:ea typeface="+mn-ea"/>
                <a:cs typeface="+mn-cs"/>
                <a:sym typeface="Verdana"/>
              </a:defRPr>
            </a:lvl1pPr>
            <a:lvl2pPr marL="3958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2pPr>
            <a:lvl3pPr marL="6181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3pPr>
            <a:lvl4pPr marL="8403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4pPr>
            <a:lvl5pPr marL="10626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5pPr>
            <a:lvl6pPr marL="12848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6pPr>
            <a:lvl7pPr marL="15071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7pPr>
            <a:lvl8pPr marL="172938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8pPr>
            <a:lvl9pPr marL="1951633" marR="0" indent="-173633" algn="ctr" defTabSz="292100" rtl="0" eaLnBrk="1" latinLnBrk="0" hangingPunct="1">
              <a:lnSpc>
                <a:spcPct val="100000"/>
              </a:lnSpc>
              <a:spcBef>
                <a:spcPts val="2100"/>
              </a:spcBef>
              <a:spcAft>
                <a:spcPts val="0"/>
              </a:spcAft>
              <a:buClrTx/>
              <a:buSzPct val="145000"/>
              <a:buFontTx/>
              <a:buChar char="•"/>
              <a:tabLst/>
              <a:defRPr sz="1250" b="1" i="0" u="none" strike="noStrike" cap="all" spc="125" baseline="0">
                <a:ln>
                  <a:noFill/>
                </a:ln>
                <a:solidFill>
                  <a:srgbClr val="BC612C"/>
                </a:solidFill>
                <a:uFillTx/>
                <a:latin typeface="+mn-lt"/>
                <a:ea typeface="+mn-ea"/>
                <a:cs typeface="+mn-cs"/>
                <a:sym typeface="Verdana"/>
              </a:defRPr>
            </a:lvl9pPr>
          </a:lstStyle>
          <a:p>
            <a:r>
              <a:rPr lang="fr-FR" kern="0" dirty="0"/>
              <a:t>Tout en permettant une diversité organisationnelle utile pour fournir des réponses adaptés aux différents contextes. </a:t>
            </a:r>
          </a:p>
        </p:txBody>
      </p:sp>
      <p:pic>
        <p:nvPicPr>
          <p:cNvPr id="16" name="Graphique 15">
            <a:extLst>
              <a:ext uri="{FF2B5EF4-FFF2-40B4-BE49-F238E27FC236}">
                <a16:creationId xmlns:a16="http://schemas.microsoft.com/office/drawing/2014/main" id="{BC7FE3DB-043D-F773-89BA-1AC85A935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596" y="5261438"/>
            <a:ext cx="430778" cy="740938"/>
          </a:xfrm>
          <a:prstGeom prst="rect">
            <a:avLst/>
          </a:prstGeom>
        </p:spPr>
      </p:pic>
      <p:pic>
        <p:nvPicPr>
          <p:cNvPr id="17" name="Image 16">
            <a:extLst>
              <a:ext uri="{FF2B5EF4-FFF2-40B4-BE49-F238E27FC236}">
                <a16:creationId xmlns:a16="http://schemas.microsoft.com/office/drawing/2014/main" id="{BCD47681-8025-97B1-2A4D-D945D5F9FAC5}"/>
              </a:ext>
            </a:extLst>
          </p:cNvPr>
          <p:cNvPicPr>
            <a:picLocks noChangeAspect="1"/>
          </p:cNvPicPr>
          <p:nvPr/>
        </p:nvPicPr>
        <p:blipFill>
          <a:blip r:embed="rId6"/>
          <a:stretch>
            <a:fillRect/>
          </a:stretch>
        </p:blipFill>
        <p:spPr>
          <a:xfrm>
            <a:off x="8384149" y="1949867"/>
            <a:ext cx="897779" cy="641457"/>
          </a:xfrm>
          <a:prstGeom prst="rect">
            <a:avLst/>
          </a:prstGeom>
        </p:spPr>
      </p:pic>
      <p:pic>
        <p:nvPicPr>
          <p:cNvPr id="18" name="Image 17">
            <a:extLst>
              <a:ext uri="{FF2B5EF4-FFF2-40B4-BE49-F238E27FC236}">
                <a16:creationId xmlns:a16="http://schemas.microsoft.com/office/drawing/2014/main" id="{ABD6F4D6-C63D-6E22-4EA3-90FAA04CF2D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136" b="99652" l="3650" r="93796">
                        <a14:foregroundMark x1="50730" y1="71429" x2="50730" y2="71429"/>
                      </a14:backgroundRemoval>
                    </a14:imgEffect>
                    <a14:imgEffect>
                      <a14:colorTemperature colorTemp="11500"/>
                    </a14:imgEffect>
                    <a14:imgEffect>
                      <a14:saturation sat="0"/>
                    </a14:imgEffect>
                  </a14:imgLayer>
                </a14:imgProps>
              </a:ext>
            </a:extLst>
          </a:blip>
          <a:srcRect/>
          <a:stretch/>
        </p:blipFill>
        <p:spPr>
          <a:xfrm>
            <a:off x="10657131" y="1518945"/>
            <a:ext cx="1134936" cy="1188784"/>
          </a:xfrm>
          <a:prstGeom prst="rect">
            <a:avLst/>
          </a:prstGeom>
        </p:spPr>
      </p:pic>
      <p:sp>
        <p:nvSpPr>
          <p:cNvPr id="19" name="ZoneTexte 18">
            <a:extLst>
              <a:ext uri="{FF2B5EF4-FFF2-40B4-BE49-F238E27FC236}">
                <a16:creationId xmlns:a16="http://schemas.microsoft.com/office/drawing/2014/main" id="{1998BA27-742B-CA3F-1188-A9D22E301E53}"/>
              </a:ext>
            </a:extLst>
          </p:cNvPr>
          <p:cNvSpPr txBox="1"/>
          <p:nvPr/>
        </p:nvSpPr>
        <p:spPr>
          <a:xfrm>
            <a:off x="10403061" y="2707729"/>
            <a:ext cx="1643077" cy="790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fr-FR" sz="1400" dirty="0"/>
              <a:t>Logistique</a:t>
            </a:r>
            <a:r>
              <a:rPr lang="fr-FR" sz="1400" dirty="0">
                <a:solidFill>
                  <a:srgbClr val="284634"/>
                </a:solidFill>
                <a:sym typeface="Verdana"/>
              </a:rPr>
              <a:t>, IT, </a:t>
            </a:r>
            <a:br>
              <a:rPr lang="fr-FR" sz="1400" dirty="0">
                <a:solidFill>
                  <a:srgbClr val="284634"/>
                </a:solidFill>
                <a:sym typeface="Verdana"/>
              </a:rPr>
            </a:br>
            <a:r>
              <a:rPr lang="fr-FR" sz="1400" dirty="0">
                <a:solidFill>
                  <a:srgbClr val="284634"/>
                </a:solidFill>
                <a:sym typeface="Verdana"/>
              </a:rPr>
              <a:t>règlementation, </a:t>
            </a:r>
            <a:br>
              <a:rPr lang="fr-FR" sz="1400" dirty="0">
                <a:solidFill>
                  <a:srgbClr val="284634"/>
                </a:solidFill>
                <a:sym typeface="Verdana"/>
              </a:rPr>
            </a:br>
            <a:r>
              <a:rPr lang="fr-FR" sz="1400" dirty="0">
                <a:solidFill>
                  <a:srgbClr val="284634"/>
                </a:solidFill>
                <a:sym typeface="Verdana"/>
              </a:rPr>
              <a:t>etc.  </a:t>
            </a:r>
            <a:endParaRPr lang="fr-FR" sz="1400" dirty="0"/>
          </a:p>
        </p:txBody>
      </p:sp>
      <p:cxnSp>
        <p:nvCxnSpPr>
          <p:cNvPr id="21" name="Connecteur en arc 20">
            <a:extLst>
              <a:ext uri="{FF2B5EF4-FFF2-40B4-BE49-F238E27FC236}">
                <a16:creationId xmlns:a16="http://schemas.microsoft.com/office/drawing/2014/main" id="{1A2F5011-942B-0CD5-ACE5-86134E3321EC}"/>
              </a:ext>
            </a:extLst>
          </p:cNvPr>
          <p:cNvCxnSpPr>
            <a:stCxn id="17" idx="0"/>
          </p:cNvCxnSpPr>
          <p:nvPr/>
        </p:nvCxnSpPr>
        <p:spPr>
          <a:xfrm rot="16200000" flipH="1">
            <a:off x="9627493" y="1155412"/>
            <a:ext cx="235183" cy="1824092"/>
          </a:xfrm>
          <a:prstGeom prst="curvedConnector4">
            <a:avLst>
              <a:gd name="adj1" fmla="val -97201"/>
              <a:gd name="adj2" fmla="val 62304"/>
            </a:avLst>
          </a:prstGeom>
          <a:noFill/>
          <a:ln w="38100" cap="flat">
            <a:solidFill>
              <a:schemeClr val="tx2">
                <a:lumMod val="60000"/>
                <a:lumOff val="40000"/>
              </a:schemeClr>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22" name="Image 21">
            <a:extLst>
              <a:ext uri="{FF2B5EF4-FFF2-40B4-BE49-F238E27FC236}">
                <a16:creationId xmlns:a16="http://schemas.microsoft.com/office/drawing/2014/main" id="{A00F7EE9-8739-68F8-F4F3-E380A06ACCF9}"/>
              </a:ext>
            </a:extLst>
          </p:cNvPr>
          <p:cNvPicPr>
            <a:picLocks noChangeAspect="1"/>
          </p:cNvPicPr>
          <p:nvPr/>
        </p:nvPicPr>
        <p:blipFill rotWithShape="1">
          <a:blip r:embed="rId9"/>
          <a:srcRect b="16667"/>
          <a:stretch/>
        </p:blipFill>
        <p:spPr>
          <a:xfrm>
            <a:off x="9669847" y="3699393"/>
            <a:ext cx="1554752" cy="627695"/>
          </a:xfrm>
          <a:prstGeom prst="rect">
            <a:avLst/>
          </a:prstGeom>
        </p:spPr>
      </p:pic>
      <p:pic>
        <p:nvPicPr>
          <p:cNvPr id="23" name="Image 22">
            <a:extLst>
              <a:ext uri="{FF2B5EF4-FFF2-40B4-BE49-F238E27FC236}">
                <a16:creationId xmlns:a16="http://schemas.microsoft.com/office/drawing/2014/main" id="{BB64CCCE-61E9-AC77-7CE0-E82FBFF166D9}"/>
              </a:ext>
            </a:extLst>
          </p:cNvPr>
          <p:cNvPicPr>
            <a:picLocks noChangeAspect="1"/>
          </p:cNvPicPr>
          <p:nvPr/>
        </p:nvPicPr>
        <p:blipFill rotWithShape="1">
          <a:blip r:embed="rId10"/>
          <a:srcRect l="12210" r="10636"/>
          <a:stretch/>
        </p:blipFill>
        <p:spPr>
          <a:xfrm>
            <a:off x="8531426" y="3460744"/>
            <a:ext cx="741646" cy="680442"/>
          </a:xfrm>
          <a:prstGeom prst="rect">
            <a:avLst/>
          </a:prstGeom>
        </p:spPr>
      </p:pic>
      <p:pic>
        <p:nvPicPr>
          <p:cNvPr id="24" name="Image 23">
            <a:extLst>
              <a:ext uri="{FF2B5EF4-FFF2-40B4-BE49-F238E27FC236}">
                <a16:creationId xmlns:a16="http://schemas.microsoft.com/office/drawing/2014/main" id="{56C66EED-3F7E-2099-8E69-EF1B2B03FE99}"/>
              </a:ext>
            </a:extLst>
          </p:cNvPr>
          <p:cNvPicPr>
            <a:picLocks noChangeAspect="1"/>
          </p:cNvPicPr>
          <p:nvPr/>
        </p:nvPicPr>
        <p:blipFill>
          <a:blip r:embed="rId11"/>
          <a:stretch>
            <a:fillRect/>
          </a:stretch>
        </p:blipFill>
        <p:spPr>
          <a:xfrm>
            <a:off x="7468393" y="3660790"/>
            <a:ext cx="666298" cy="666298"/>
          </a:xfrm>
          <a:prstGeom prst="rect">
            <a:avLst/>
          </a:prstGeom>
        </p:spPr>
      </p:pic>
    </p:spTree>
    <p:extLst>
      <p:ext uri="{BB962C8B-B14F-4D97-AF65-F5344CB8AC3E}">
        <p14:creationId xmlns:p14="http://schemas.microsoft.com/office/powerpoint/2010/main" val="26271650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build="p" animBg="1"/>
      <p:bldP spid="15"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E3A1F5-B868-C61E-AC03-3A301B839900}"/>
              </a:ext>
            </a:extLst>
          </p:cNvPr>
          <p:cNvSpPr>
            <a:spLocks noGrp="1"/>
          </p:cNvSpPr>
          <p:nvPr>
            <p:ph type="body" sz="half" idx="13"/>
          </p:nvPr>
        </p:nvSpPr>
        <p:spPr/>
        <p:txBody>
          <a:bodyPr/>
          <a:lstStyle/>
          <a:p>
            <a:endParaRPr lang="fr-FR" dirty="0"/>
          </a:p>
        </p:txBody>
      </p:sp>
      <p:sp>
        <p:nvSpPr>
          <p:cNvPr id="4" name="Espace réservé du texte 3">
            <a:extLst>
              <a:ext uri="{FF2B5EF4-FFF2-40B4-BE49-F238E27FC236}">
                <a16:creationId xmlns:a16="http://schemas.microsoft.com/office/drawing/2014/main" id="{DD85FF02-A724-EB69-983E-B57DDA46739F}"/>
              </a:ext>
            </a:extLst>
          </p:cNvPr>
          <p:cNvSpPr>
            <a:spLocks noGrp="1"/>
          </p:cNvSpPr>
          <p:nvPr>
            <p:ph type="body" sz="quarter" idx="15"/>
          </p:nvPr>
        </p:nvSpPr>
        <p:spPr>
          <a:xfrm>
            <a:off x="717118" y="1721471"/>
            <a:ext cx="3574465" cy="3186663"/>
          </a:xfrm>
        </p:spPr>
        <p:txBody>
          <a:bodyPr/>
          <a:lstStyle/>
          <a:p>
            <a:r>
              <a:rPr lang="fr-FR" dirty="0"/>
              <a:t>Y a-t-il des </a:t>
            </a:r>
            <a:r>
              <a:rPr lang="fr-FR" u="sng" dirty="0"/>
              <a:t>conditions</a:t>
            </a:r>
            <a:r>
              <a:rPr lang="fr-FR" dirty="0"/>
              <a:t> à l’inter-coopération (dans une perspective de transition) ? </a:t>
            </a:r>
          </a:p>
        </p:txBody>
      </p:sp>
      <p:sp>
        <p:nvSpPr>
          <p:cNvPr id="14" name="Espace réservé du texte 5">
            <a:extLst>
              <a:ext uri="{FF2B5EF4-FFF2-40B4-BE49-F238E27FC236}">
                <a16:creationId xmlns:a16="http://schemas.microsoft.com/office/drawing/2014/main" id="{DCA0A71A-5269-FE86-8F5A-231A0947C84F}"/>
              </a:ext>
            </a:extLst>
          </p:cNvPr>
          <p:cNvSpPr txBox="1">
            <a:spLocks/>
          </p:cNvSpPr>
          <p:nvPr/>
        </p:nvSpPr>
        <p:spPr>
          <a:xfrm>
            <a:off x="5347177" y="1721471"/>
            <a:ext cx="6205728" cy="26119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ctr" defTabSz="584200" rtl="0" eaLnBrk="1" latinLnBrk="0" hangingPunct="1">
              <a:lnSpc>
                <a:spcPct val="100000"/>
              </a:lnSpc>
              <a:spcBef>
                <a:spcPts val="4200"/>
              </a:spcBef>
              <a:spcAft>
                <a:spcPts val="0"/>
              </a:spcAft>
              <a:buClrTx/>
              <a:buSzTx/>
              <a:buFontTx/>
              <a:buNone/>
              <a:tabLst/>
              <a:defRPr sz="2500" b="1" i="0" u="none" strike="noStrike" cap="all" spc="250" baseline="0">
                <a:ln>
                  <a:noFill/>
                </a:ln>
                <a:solidFill>
                  <a:srgbClr val="BC612C"/>
                </a:solidFill>
                <a:uFillTx/>
                <a:latin typeface="+mn-lt"/>
                <a:ea typeface="+mn-ea"/>
                <a:cs typeface="+mn-cs"/>
                <a:sym typeface="Verdana"/>
              </a:defRPr>
            </a:lvl1pPr>
            <a:lvl2pPr marL="791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2pPr>
            <a:lvl3pPr marL="1236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3pPr>
            <a:lvl4pPr marL="1680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4pPr>
            <a:lvl5pPr marL="2125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5pPr>
            <a:lvl6pPr marL="2569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6pPr>
            <a:lvl7pPr marL="3014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7pPr>
            <a:lvl8pPr marL="3458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8pPr>
            <a:lvl9pPr marL="3903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9pPr>
          </a:lstStyle>
          <a:p>
            <a:pPr>
              <a:lnSpc>
                <a:spcPct val="150000"/>
              </a:lnSpc>
            </a:pPr>
            <a:r>
              <a:rPr lang="fr-FR" sz="2000" b="0" dirty="0"/>
              <a:t>Nécessité de se doter de multiples </a:t>
            </a:r>
            <a:r>
              <a:rPr lang="fr-FR" sz="2000" dirty="0"/>
              <a:t>garde fous</a:t>
            </a:r>
            <a:endParaRPr lang="fr-FR" sz="2000" b="0" dirty="0"/>
          </a:p>
        </p:txBody>
      </p:sp>
    </p:spTree>
    <p:extLst>
      <p:ext uri="{BB962C8B-B14F-4D97-AF65-F5344CB8AC3E}">
        <p14:creationId xmlns:p14="http://schemas.microsoft.com/office/powerpoint/2010/main" val="6358376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E3A1F5-B868-C61E-AC03-3A301B839900}"/>
              </a:ext>
            </a:extLst>
          </p:cNvPr>
          <p:cNvSpPr>
            <a:spLocks noGrp="1"/>
          </p:cNvSpPr>
          <p:nvPr>
            <p:ph type="body" sz="half" idx="13"/>
          </p:nvPr>
        </p:nvSpPr>
        <p:spPr/>
        <p:txBody>
          <a:bodyPr/>
          <a:lstStyle/>
          <a:p>
            <a:endParaRPr lang="fr-FR" dirty="0"/>
          </a:p>
        </p:txBody>
      </p:sp>
      <p:sp>
        <p:nvSpPr>
          <p:cNvPr id="4" name="Espace réservé du texte 3">
            <a:extLst>
              <a:ext uri="{FF2B5EF4-FFF2-40B4-BE49-F238E27FC236}">
                <a16:creationId xmlns:a16="http://schemas.microsoft.com/office/drawing/2014/main" id="{DD85FF02-A724-EB69-983E-B57DDA46739F}"/>
              </a:ext>
            </a:extLst>
          </p:cNvPr>
          <p:cNvSpPr>
            <a:spLocks noGrp="1"/>
          </p:cNvSpPr>
          <p:nvPr>
            <p:ph type="body" sz="quarter" idx="15"/>
          </p:nvPr>
        </p:nvSpPr>
        <p:spPr>
          <a:xfrm>
            <a:off x="717118" y="1721471"/>
            <a:ext cx="3574465" cy="3186663"/>
          </a:xfrm>
        </p:spPr>
        <p:txBody>
          <a:bodyPr/>
          <a:lstStyle/>
          <a:p>
            <a:r>
              <a:rPr lang="fr-FR" dirty="0"/>
              <a:t>Y a-t-il des </a:t>
            </a:r>
            <a:r>
              <a:rPr lang="fr-FR" u="sng" dirty="0"/>
              <a:t>conditions</a:t>
            </a:r>
            <a:r>
              <a:rPr lang="fr-FR" dirty="0"/>
              <a:t> à l’inter-coopération (dans une perspective de transition) ? </a:t>
            </a:r>
          </a:p>
        </p:txBody>
      </p:sp>
      <p:pic>
        <p:nvPicPr>
          <p:cNvPr id="5" name="Image 4">
            <a:extLst>
              <a:ext uri="{FF2B5EF4-FFF2-40B4-BE49-F238E27FC236}">
                <a16:creationId xmlns:a16="http://schemas.microsoft.com/office/drawing/2014/main" id="{BECEB372-C4D8-6114-D5A5-03B47E59F604}"/>
              </a:ext>
            </a:extLst>
          </p:cNvPr>
          <p:cNvPicPr>
            <a:picLocks noChangeAspect="1"/>
          </p:cNvPicPr>
          <p:nvPr/>
        </p:nvPicPr>
        <p:blipFill>
          <a:blip r:embed="rId2"/>
          <a:stretch>
            <a:fillRect/>
          </a:stretch>
        </p:blipFill>
        <p:spPr>
          <a:xfrm>
            <a:off x="4967196" y="1242973"/>
            <a:ext cx="669600" cy="1111252"/>
          </a:xfrm>
          <a:prstGeom prst="rect">
            <a:avLst/>
          </a:prstGeom>
        </p:spPr>
      </p:pic>
      <p:sp>
        <p:nvSpPr>
          <p:cNvPr id="7" name="ZoneTexte 6">
            <a:extLst>
              <a:ext uri="{FF2B5EF4-FFF2-40B4-BE49-F238E27FC236}">
                <a16:creationId xmlns:a16="http://schemas.microsoft.com/office/drawing/2014/main" id="{0A64B79D-4E5E-8C17-1099-D02F9DA8D150}"/>
              </a:ext>
            </a:extLst>
          </p:cNvPr>
          <p:cNvSpPr txBox="1"/>
          <p:nvPr/>
        </p:nvSpPr>
        <p:spPr>
          <a:xfrm>
            <a:off x="6011036" y="3085724"/>
            <a:ext cx="5609024"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fr-FR" sz="2000" dirty="0"/>
              <a:t>Une vision commune formalisée au niveau méta </a:t>
            </a:r>
            <a:r>
              <a:rPr lang="fr-FR" sz="2000" b="0" dirty="0"/>
              <a:t>dont la mise en action varie au niveau inférieur  </a:t>
            </a:r>
            <a:endParaRPr kumimoji="0" lang="fr-FR" sz="2000" b="0" i="0" u="none" strike="noStrike" cap="none" spc="0" normalizeH="0" baseline="0" dirty="0">
              <a:ln>
                <a:noFill/>
              </a:ln>
              <a:solidFill>
                <a:srgbClr val="284634"/>
              </a:solidFill>
              <a:effectLst/>
              <a:uFillTx/>
              <a:sym typeface="Verdana"/>
            </a:endParaRPr>
          </a:p>
        </p:txBody>
      </p:sp>
      <p:pic>
        <p:nvPicPr>
          <p:cNvPr id="8" name="Image 7">
            <a:extLst>
              <a:ext uri="{FF2B5EF4-FFF2-40B4-BE49-F238E27FC236}">
                <a16:creationId xmlns:a16="http://schemas.microsoft.com/office/drawing/2014/main" id="{E59BD6AD-D991-AD7F-0D7E-92EE228A4652}"/>
              </a:ext>
            </a:extLst>
          </p:cNvPr>
          <p:cNvPicPr>
            <a:picLocks noChangeAspect="1"/>
          </p:cNvPicPr>
          <p:nvPr/>
        </p:nvPicPr>
        <p:blipFill>
          <a:blip r:embed="rId2"/>
          <a:stretch>
            <a:fillRect/>
          </a:stretch>
        </p:blipFill>
        <p:spPr>
          <a:xfrm>
            <a:off x="4967196" y="3059434"/>
            <a:ext cx="669600" cy="1111252"/>
          </a:xfrm>
          <a:prstGeom prst="rect">
            <a:avLst/>
          </a:prstGeom>
        </p:spPr>
      </p:pic>
      <p:sp>
        <p:nvSpPr>
          <p:cNvPr id="9" name="ZoneTexte 8">
            <a:extLst>
              <a:ext uri="{FF2B5EF4-FFF2-40B4-BE49-F238E27FC236}">
                <a16:creationId xmlns:a16="http://schemas.microsoft.com/office/drawing/2014/main" id="{20BCBFF9-3A49-90A3-ECF5-6909A7D18C5D}"/>
              </a:ext>
            </a:extLst>
          </p:cNvPr>
          <p:cNvSpPr txBox="1"/>
          <p:nvPr/>
        </p:nvSpPr>
        <p:spPr>
          <a:xfrm>
            <a:off x="6011036" y="1532847"/>
            <a:ext cx="5720768"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fr-FR" sz="2000" dirty="0"/>
              <a:t>S’allier uniquement entre acteurs de </a:t>
            </a:r>
            <a:br>
              <a:rPr lang="fr-FR" sz="2000" dirty="0"/>
            </a:br>
            <a:r>
              <a:rPr lang="fr-FR" sz="2000" dirty="0"/>
              <a:t>l’ « alternativité »</a:t>
            </a:r>
            <a:endParaRPr kumimoji="0" lang="fr-FR" sz="2000" b="1" i="0" u="none" strike="noStrike" cap="none" spc="0" normalizeH="0" baseline="0" dirty="0">
              <a:ln>
                <a:noFill/>
              </a:ln>
              <a:solidFill>
                <a:srgbClr val="284634"/>
              </a:solidFill>
              <a:effectLst/>
              <a:uFillTx/>
              <a:sym typeface="Verdana"/>
            </a:endParaRPr>
          </a:p>
        </p:txBody>
      </p:sp>
      <p:pic>
        <p:nvPicPr>
          <p:cNvPr id="10" name="Image 9">
            <a:extLst>
              <a:ext uri="{FF2B5EF4-FFF2-40B4-BE49-F238E27FC236}">
                <a16:creationId xmlns:a16="http://schemas.microsoft.com/office/drawing/2014/main" id="{A7BF8C8C-D75F-EA37-10B1-FCE691E49DC9}"/>
              </a:ext>
            </a:extLst>
          </p:cNvPr>
          <p:cNvPicPr>
            <a:picLocks noChangeAspect="1"/>
          </p:cNvPicPr>
          <p:nvPr/>
        </p:nvPicPr>
        <p:blipFill>
          <a:blip r:embed="rId2"/>
          <a:stretch>
            <a:fillRect/>
          </a:stretch>
        </p:blipFill>
        <p:spPr>
          <a:xfrm>
            <a:off x="5010304" y="4875896"/>
            <a:ext cx="669600" cy="1111252"/>
          </a:xfrm>
          <a:prstGeom prst="rect">
            <a:avLst/>
          </a:prstGeom>
        </p:spPr>
      </p:pic>
      <p:sp>
        <p:nvSpPr>
          <p:cNvPr id="12" name="ZoneTexte 11">
            <a:extLst>
              <a:ext uri="{FF2B5EF4-FFF2-40B4-BE49-F238E27FC236}">
                <a16:creationId xmlns:a16="http://schemas.microsoft.com/office/drawing/2014/main" id="{FBCB934C-B0EA-6484-DA36-4A214C026455}"/>
              </a:ext>
            </a:extLst>
          </p:cNvPr>
          <p:cNvSpPr txBox="1"/>
          <p:nvPr/>
        </p:nvSpPr>
        <p:spPr>
          <a:xfrm>
            <a:off x="6096000" y="4908134"/>
            <a:ext cx="5609024"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fr-FR" sz="2000" dirty="0"/>
              <a:t>Une réflexivité des acteurs </a:t>
            </a:r>
            <a:r>
              <a:rPr lang="fr-FR" sz="2000" b="0" dirty="0"/>
              <a:t>vis-à-vis du risque d’affaiblissement de la proposition de valeur </a:t>
            </a:r>
            <a:endParaRPr kumimoji="0" lang="fr-FR" sz="2000" b="0" i="0" u="none" strike="noStrike" cap="none" spc="0" normalizeH="0" baseline="0" dirty="0">
              <a:ln>
                <a:noFill/>
              </a:ln>
              <a:solidFill>
                <a:srgbClr val="284634"/>
              </a:solidFill>
              <a:effectLst/>
              <a:uFillTx/>
              <a:sym typeface="Verdana"/>
            </a:endParaRPr>
          </a:p>
        </p:txBody>
      </p:sp>
      <p:sp>
        <p:nvSpPr>
          <p:cNvPr id="6" name="ZoneTexte 5">
            <a:extLst>
              <a:ext uri="{FF2B5EF4-FFF2-40B4-BE49-F238E27FC236}">
                <a16:creationId xmlns:a16="http://schemas.microsoft.com/office/drawing/2014/main" id="{6FCDBC01-113F-4422-D6F4-A281D5B147E6}"/>
              </a:ext>
            </a:extLst>
          </p:cNvPr>
          <p:cNvSpPr txBox="1"/>
          <p:nvPr/>
        </p:nvSpPr>
        <p:spPr>
          <a:xfrm>
            <a:off x="6053574" y="-112896"/>
            <a:ext cx="5523947" cy="114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ctr" defTabSz="584200">
              <a:lnSpc>
                <a:spcPct val="150000"/>
              </a:lnSpc>
              <a:spcBef>
                <a:spcPts val="4200"/>
              </a:spcBef>
            </a:pPr>
            <a:r>
              <a:rPr lang="fr-FR" sz="2000" b="1" cap="all" spc="250" dirty="0">
                <a:solidFill>
                  <a:srgbClr val="BC612C"/>
                </a:solidFill>
                <a:sym typeface="Verdana"/>
              </a:rPr>
              <a:t>3 gardes fous structurels </a:t>
            </a:r>
          </a:p>
        </p:txBody>
      </p:sp>
    </p:spTree>
    <p:extLst>
      <p:ext uri="{BB962C8B-B14F-4D97-AF65-F5344CB8AC3E}">
        <p14:creationId xmlns:p14="http://schemas.microsoft.com/office/powerpoint/2010/main" val="452898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Rectangle"/>
          <p:cNvSpPr>
            <a:spLocks noGrp="1"/>
          </p:cNvSpPr>
          <p:nvPr>
            <p:ph type="body" idx="13"/>
          </p:nvPr>
        </p:nvSpPr>
        <p:spPr>
          <a:prstGeom prst="rect">
            <a:avLst/>
          </a:prstGeom>
        </p:spPr>
        <p:txBody>
          <a:bodyPr/>
          <a:lstStyle/>
          <a:p>
            <a:pPr>
              <a:defRPr sz="2200" b="0" cap="none" spc="0">
                <a:solidFill>
                  <a:srgbClr val="FFFFFF"/>
                </a:solidFill>
                <a:latin typeface="Helvetica Neue Medium"/>
                <a:ea typeface="Helvetica Neue Medium"/>
                <a:cs typeface="Helvetica Neue Medium"/>
                <a:sym typeface="Helvetica Neue Medium"/>
              </a:defRPr>
            </a:pPr>
            <a:r>
              <a:rPr lang="en-US"/>
              <a:t> </a:t>
            </a:r>
            <a:endParaRPr/>
          </a:p>
        </p:txBody>
      </p:sp>
      <p:pic>
        <p:nvPicPr>
          <p:cNvPr id="625" name="Image" descr="Image"/>
          <p:cNvPicPr>
            <a:picLocks noGrp="1" noChangeAspect="1"/>
          </p:cNvPicPr>
          <p:nvPr>
            <p:ph type="pic" idx="14"/>
          </p:nvPr>
        </p:nvPicPr>
        <p:blipFill>
          <a:blip r:embed="rId3"/>
          <a:srcRect l="13" r="13"/>
          <a:stretch>
            <a:fillRect/>
          </a:stretch>
        </p:blipFill>
        <p:spPr>
          <a:xfrm>
            <a:off x="-397" y="-1489"/>
            <a:ext cx="12192795" cy="6860962"/>
          </a:xfrm>
          <a:prstGeom prst="rect">
            <a:avLst/>
          </a:prstGeom>
        </p:spPr>
      </p:pic>
      <p:pic>
        <p:nvPicPr>
          <p:cNvPr id="627" name="Image" descr="Image"/>
          <p:cNvPicPr>
            <a:picLocks noGrp="1" noChangeAspect="1"/>
          </p:cNvPicPr>
          <p:nvPr>
            <p:ph type="pic" idx="16"/>
          </p:nvPr>
        </p:nvPicPr>
        <p:blipFill>
          <a:blip r:embed="rId4"/>
          <a:srcRect/>
          <a:stretch>
            <a:fillRect/>
          </a:stretch>
        </p:blipFill>
        <p:spPr>
          <a:xfrm>
            <a:off x="1832771" y="1551861"/>
            <a:ext cx="1100257" cy="249814"/>
          </a:xfrm>
          <a:prstGeom prst="rect">
            <a:avLst/>
          </a:prstGeom>
        </p:spPr>
      </p:pic>
      <p:pic>
        <p:nvPicPr>
          <p:cNvPr id="628" name="Image" descr="Image"/>
          <p:cNvPicPr>
            <a:picLocks noGrp="1" noChangeAspect="1"/>
          </p:cNvPicPr>
          <p:nvPr>
            <p:ph type="pic" idx="17"/>
          </p:nvPr>
        </p:nvPicPr>
        <p:blipFill>
          <a:blip r:embed="rId5"/>
          <a:srcRect/>
          <a:stretch>
            <a:fillRect/>
          </a:stretch>
        </p:blipFill>
        <p:spPr>
          <a:xfrm>
            <a:off x="8150325" y="659205"/>
            <a:ext cx="2224639" cy="722621"/>
          </a:xfrm>
          <a:prstGeom prst="rect">
            <a:avLst/>
          </a:prstGeom>
        </p:spPr>
      </p:pic>
      <p:pic>
        <p:nvPicPr>
          <p:cNvPr id="629" name="Image" descr="Image"/>
          <p:cNvPicPr>
            <a:picLocks noGrp="1" noChangeAspect="1"/>
          </p:cNvPicPr>
          <p:nvPr>
            <p:ph type="pic" idx="18"/>
          </p:nvPr>
        </p:nvPicPr>
        <p:blipFill>
          <a:blip r:embed="rId6"/>
          <a:srcRect/>
          <a:stretch>
            <a:fillRect/>
          </a:stretch>
        </p:blipFill>
        <p:spPr>
          <a:xfrm>
            <a:off x="2794170" y="2602478"/>
            <a:ext cx="1928081" cy="438047"/>
          </a:xfrm>
          <a:prstGeom prst="rect">
            <a:avLst/>
          </a:prstGeom>
        </p:spPr>
      </p:pic>
      <p:sp>
        <p:nvSpPr>
          <p:cNvPr id="630" name="Thank You"/>
          <p:cNvSpPr txBox="1">
            <a:spLocks noGrp="1"/>
          </p:cNvSpPr>
          <p:nvPr>
            <p:ph type="body" idx="19"/>
          </p:nvPr>
        </p:nvSpPr>
        <p:spPr>
          <a:prstGeom prst="rect">
            <a:avLst/>
          </a:prstGeom>
        </p:spPr>
        <p:txBody>
          <a:bodyPr/>
          <a:lstStyle/>
          <a:p>
            <a:r>
              <a:rPr lang="nl-BE" dirty="0"/>
              <a:t>Merci</a:t>
            </a:r>
            <a:endParaRPr dirty="0"/>
          </a:p>
        </p:txBody>
      </p:sp>
      <p:sp>
        <p:nvSpPr>
          <p:cNvPr id="8" name="Espace réservé du texte 2">
            <a:extLst>
              <a:ext uri="{FF2B5EF4-FFF2-40B4-BE49-F238E27FC236}">
                <a16:creationId xmlns:a16="http://schemas.microsoft.com/office/drawing/2014/main" id="{9CDB1CC7-B6CA-8D48-B08C-C50A5B779722}"/>
              </a:ext>
            </a:extLst>
          </p:cNvPr>
          <p:cNvSpPr txBox="1">
            <a:spLocks/>
          </p:cNvSpPr>
          <p:nvPr/>
        </p:nvSpPr>
        <p:spPr>
          <a:xfrm>
            <a:off x="3924651" y="3060031"/>
            <a:ext cx="4342699" cy="1380264"/>
          </a:xfrm>
          <a:prstGeom prst="rect">
            <a:avLst/>
          </a:prstGeom>
          <a:ln w="12700">
            <a:noFill/>
            <a:miter lim="400000"/>
          </a:ln>
          <a:extLst>
            <a:ext uri="{C572A759-6A51-4108-AA02-DFA0A04FC94B}">
              <ma14:wrappingTextBoxFlag xmlns="" xmlns:ma14="http://schemas.microsoft.com/office/mac/drawingml/2011/main" val="1"/>
            </a:ext>
          </a:extLst>
        </p:spPr>
        <p:txBody>
          <a:bodyPr lIns="45720" tIns="22860" rIns="45720" bIns="22860" anchor="t">
            <a:noAutofit/>
          </a:bodyPr>
          <a:lstStyle>
            <a:lvl1pPr marL="347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1pPr>
            <a:lvl2pPr marL="791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2pPr>
            <a:lvl3pPr marL="1236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3pPr>
            <a:lvl4pPr marL="1680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4pPr>
            <a:lvl5pPr marL="2125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5pPr>
            <a:lvl6pPr marL="2569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6pPr>
            <a:lvl7pPr marL="3014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7pPr>
            <a:lvl8pPr marL="34587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8pPr>
            <a:lvl9pPr marL="3903265" marR="0" indent="-347265" algn="ctr" defTabSz="584200" rtl="0" eaLnBrk="1" latinLnBrk="0" hangingPunct="1">
              <a:lnSpc>
                <a:spcPct val="100000"/>
              </a:lnSpc>
              <a:spcBef>
                <a:spcPts val="4200"/>
              </a:spcBef>
              <a:spcAft>
                <a:spcPts val="0"/>
              </a:spcAft>
              <a:buClrTx/>
              <a:buSzPct val="145000"/>
              <a:buFontTx/>
              <a:buChar char="•"/>
              <a:tabLst/>
              <a:defRPr sz="2500" b="1" i="0" u="none" strike="noStrike" cap="all" spc="250" baseline="0">
                <a:ln>
                  <a:noFill/>
                </a:ln>
                <a:solidFill>
                  <a:srgbClr val="BC612C"/>
                </a:solidFill>
                <a:uFillTx/>
                <a:latin typeface="+mn-lt"/>
                <a:ea typeface="+mn-ea"/>
                <a:cs typeface="+mn-cs"/>
                <a:sym typeface="Verdana"/>
              </a:defRPr>
            </a:lvl9pPr>
          </a:lstStyle>
          <a:p>
            <a:pPr marL="0" indent="0">
              <a:buNone/>
            </a:pPr>
            <a:br>
              <a:rPr lang="fr-FR" sz="1400" dirty="0">
                <a:solidFill>
                  <a:schemeClr val="tx1"/>
                </a:solidFill>
              </a:rPr>
            </a:br>
            <a:r>
              <a:rPr lang="fr-FR" sz="1400" dirty="0" err="1">
                <a:solidFill>
                  <a:schemeClr val="tx1"/>
                </a:solidFill>
              </a:rPr>
              <a:t>flanzi@uliege.be</a:t>
            </a:r>
            <a:endParaRPr lang="fr-FR" sz="1400" dirty="0">
              <a:solidFill>
                <a:schemeClr val="tx1"/>
              </a:solidFill>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284634"/>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r" defTabSz="821531" rtl="0" fontAlgn="auto" latinLnBrk="0" hangingPunct="0">
          <a:lnSpc>
            <a:spcPct val="100000"/>
          </a:lnSpc>
          <a:spcBef>
            <a:spcPts val="0"/>
          </a:spcBef>
          <a:spcAft>
            <a:spcPts val="0"/>
          </a:spcAft>
          <a:buClrTx/>
          <a:buSzTx/>
          <a:buFontTx/>
          <a:buNone/>
          <a:tabLst/>
          <a:defRPr kumimoji="0" sz="4100" b="1" i="0" u="none" strike="noStrike" cap="none" spc="0" normalizeH="0" baseline="0">
            <a:ln>
              <a:noFill/>
            </a:ln>
            <a:solidFill>
              <a:srgbClr val="284634"/>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756</Words>
  <Application>Microsoft Macintosh PowerPoint</Application>
  <PresentationFormat>Grand écran</PresentationFormat>
  <Paragraphs>59</Paragraphs>
  <Slides>8</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Calibri</vt:lpstr>
      <vt:lpstr>Gill Sans</vt:lpstr>
      <vt:lpstr>Helvetica Neue Light</vt:lpstr>
      <vt:lpstr>Helvetica Neue Medium</vt:lpstr>
      <vt:lpstr>Helvetica Neue Thin</vt:lpstr>
      <vt:lpstr>Verdana</vt:lpstr>
      <vt:lpstr>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Lanzi Florence</dc:creator>
  <cp:lastModifiedBy>Lanzi Florence</cp:lastModifiedBy>
  <cp:revision>5</cp:revision>
  <dcterms:created xsi:type="dcterms:W3CDTF">2023-06-28T11:38:15Z</dcterms:created>
  <dcterms:modified xsi:type="dcterms:W3CDTF">2023-06-28T13:06:14Z</dcterms:modified>
</cp:coreProperties>
</file>