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5" r:id="rId4"/>
    <p:sldId id="272" r:id="rId5"/>
    <p:sldId id="263" r:id="rId6"/>
    <p:sldId id="262" r:id="rId7"/>
    <p:sldId id="286" r:id="rId8"/>
    <p:sldId id="284" r:id="rId9"/>
    <p:sldId id="288" r:id="rId10"/>
    <p:sldId id="289" r:id="rId11"/>
    <p:sldId id="283" r:id="rId12"/>
    <p:sldId id="287" r:id="rId13"/>
    <p:sldId id="278" r:id="rId14"/>
    <p:sldId id="285" r:id="rId15"/>
    <p:sldId id="264" r:id="rId16"/>
    <p:sldId id="265" r:id="rId17"/>
    <p:sldId id="266" r:id="rId18"/>
    <p:sldId id="267" r:id="rId19"/>
    <p:sldId id="290" r:id="rId20"/>
    <p:sldId id="269" r:id="rId21"/>
    <p:sldId id="291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5B6D"/>
    <a:srgbClr val="40ADAA"/>
    <a:srgbClr val="DAEEE7"/>
    <a:srgbClr val="007C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17"/>
  </p:normalViewPr>
  <p:slideViewPr>
    <p:cSldViewPr snapToGrid="0">
      <p:cViewPr>
        <p:scale>
          <a:sx n="115" d="100"/>
          <a:sy n="115" d="100"/>
        </p:scale>
        <p:origin x="472" y="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BA14F-2276-3A54-C5A8-DFF64E94A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FCE32C-4010-C21A-E142-BAC820517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2C44C-F37C-784D-5461-65A8793EF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F53D-BCD3-4A91-8B41-FCAA2C76E8F2}" type="datetimeFigureOut">
              <a:rPr lang="zh-CN" altLang="en-US" smtClean="0"/>
              <a:t>2024/4/21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8F1D2-E6DA-6891-AD7C-56EF62C92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8F3EA-A8CD-8536-72A0-4E300B900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7A8A-06E9-4D8A-A7F2-3EF3B094C7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58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95436-015A-4C92-4C8D-5274D5254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48A65-65D5-BAD5-2DFC-E4FD4238C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F77D17-DCFB-25A8-ACF7-95B10A45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F53D-BCD3-4A91-8B41-FCAA2C76E8F2}" type="datetimeFigureOut">
              <a:rPr lang="zh-CN" altLang="en-US" smtClean="0"/>
              <a:t>2024/4/21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AADBF-D3B1-72C0-F29E-7B23FCE39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5D5598-4733-5CE5-D289-F4E4BF937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7A8A-06E9-4D8A-A7F2-3EF3B094C7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62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29B95-9DE9-50F9-AE36-909CDEB70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71EC15-B166-66E3-A919-0572B7D20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D5218-38AE-49EA-BD0D-A76A88F46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F53D-BCD3-4A91-8B41-FCAA2C76E8F2}" type="datetimeFigureOut">
              <a:rPr lang="zh-CN" altLang="en-US" smtClean="0"/>
              <a:t>2024/4/21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DAD1B-37A5-1875-C8FC-131F22698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56FDF-E184-2262-A249-DDA7D4570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7A8A-06E9-4D8A-A7F2-3EF3B094C7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534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6CC63-BE4C-46C3-7CED-8513414E5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812A2-700A-4FC6-6661-9702B24E03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A26CA5-A091-F0F7-9CB5-4DBC708BA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FB0048-2694-6A0A-4E4E-968601D3B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F53D-BCD3-4A91-8B41-FCAA2C76E8F2}" type="datetimeFigureOut">
              <a:rPr lang="zh-CN" altLang="en-US" smtClean="0"/>
              <a:t>2024/4/21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CEB976-899C-30D6-A55B-5E6FDB447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16E824-6CA3-9C28-235D-D51D896D1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7A8A-06E9-4D8A-A7F2-3EF3B094C7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933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9139F-718E-C4DD-9F77-0B4E24CC3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CE8AED-0BFF-F6A1-BD98-11EFF7A01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B626B2-5E0D-7736-2F89-1995271A4E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9D8DE8-B952-1E93-D77C-F4E3AE1D6B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83286B-2F7A-DDB8-6118-1B6A6A08AA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9053DB-8C7A-FE24-4486-C4D9B51F4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F53D-BCD3-4A91-8B41-FCAA2C76E8F2}" type="datetimeFigureOut">
              <a:rPr lang="zh-CN" altLang="en-US" smtClean="0"/>
              <a:t>2024/4/21</a:t>
            </a:fld>
            <a:endParaRPr lang="zh-CN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248FF3-4870-4D0F-B3C4-B81B03F6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CC6560-AEB3-17BB-6BF7-A5F373305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7A8A-06E9-4D8A-A7F2-3EF3B094C7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523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42F2C-8C9C-7977-4133-EAC92B76F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88CE44-A287-FFCA-AEAB-AA4AD4044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F53D-BCD3-4A91-8B41-FCAA2C76E8F2}" type="datetimeFigureOut">
              <a:rPr lang="zh-CN" altLang="en-US" smtClean="0"/>
              <a:t>2024/4/21</a:t>
            </a:fld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06F8E-0D1C-1E7E-A174-7ABB4C4F6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1B8A3A-9F6C-BC3B-34D5-E33F63ACF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7A8A-06E9-4D8A-A7F2-3EF3B094C7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3755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2EEDDE-C6CA-327D-80A8-09D73BF61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F53D-BCD3-4A91-8B41-FCAA2C76E8F2}" type="datetimeFigureOut">
              <a:rPr lang="zh-CN" altLang="en-US" smtClean="0"/>
              <a:t>2024/4/21</a:t>
            </a:fld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7F4F5F-A3B6-8963-10FD-2261F73BB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049EF3-4E25-D8B7-4BCB-4BC03183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7A8A-06E9-4D8A-A7F2-3EF3B094C7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817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4A2A0-DDEF-2079-54C4-5891C4BF7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A97FA-46EC-C371-57A6-B36356198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60428-808E-F89E-F562-DEC8A5349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75201A-15C2-7DC2-F47B-7185AC033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F53D-BCD3-4A91-8B41-FCAA2C76E8F2}" type="datetimeFigureOut">
              <a:rPr lang="zh-CN" altLang="en-US" smtClean="0"/>
              <a:t>2024/4/21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B1452A-6B29-897B-2A94-0D757FE37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195F7-E432-9E45-E138-9421C344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7A8A-06E9-4D8A-A7F2-3EF3B094C7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764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EA101-0B4A-21FA-C438-F2CC25D7B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159742-5B56-E1E6-AD1B-E8863B6402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D3BE7-2596-0E1D-7DF3-42DCB1901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2240CA-6E3F-46D5-7AAC-AFD487F43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F53D-BCD3-4A91-8B41-FCAA2C76E8F2}" type="datetimeFigureOut">
              <a:rPr lang="zh-CN" altLang="en-US" smtClean="0"/>
              <a:t>2024/4/21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13406D-6F1C-09BC-EE7B-D7991812A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1F465-05E0-82B4-13D0-4D950ABD9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7A8A-06E9-4D8A-A7F2-3EF3B094C7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123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DBB5D-176D-D62E-EF92-3BC9F533A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D588EA-8FC7-92DB-628F-3FF15F6E7B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FD3331-AD5B-9073-BC31-68486A605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F53D-BCD3-4A91-8B41-FCAA2C76E8F2}" type="datetimeFigureOut">
              <a:rPr lang="zh-CN" altLang="en-US" smtClean="0"/>
              <a:t>2024/4/21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C5248-F02D-DB49-F6AB-CFFC0A713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3227B-E535-D412-CD68-E79CEEFFB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7A8A-06E9-4D8A-A7F2-3EF3B094C7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706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2D2BC0-0AD3-0D4D-FEBF-7C541BB6AE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0FB393-E026-4F0C-1118-F2AC8B976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91EF4-99C0-5BCE-90C8-645621905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F53D-BCD3-4A91-8B41-FCAA2C76E8F2}" type="datetimeFigureOut">
              <a:rPr lang="zh-CN" altLang="en-US" smtClean="0"/>
              <a:t>2024/4/21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E4A61-F261-B6BA-A29C-8FEF43B78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F5085-536D-AAA7-374D-36F1275B0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7A8A-06E9-4D8A-A7F2-3EF3B094C7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279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A6F3FD-6E97-7CC0-76D2-060E74824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64AD1-8F96-FC6A-C1D4-405A3F38F8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2730D-06FC-8A26-09C7-BD4627747D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EF53D-BCD3-4A91-8B41-FCAA2C76E8F2}" type="datetimeFigureOut">
              <a:rPr lang="zh-CN" altLang="en-US" smtClean="0"/>
              <a:t>2024/4/21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363DD9-4C82-F65F-0705-8129DF44F4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79085-CD82-1D85-F6FE-F51DB194D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47A8A-06E9-4D8A-A7F2-3EF3B094C7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5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副标题 2">
            <a:extLst>
              <a:ext uri="{FF2B5EF4-FFF2-40B4-BE49-F238E27FC236}">
                <a16:creationId xmlns:a16="http://schemas.microsoft.com/office/drawing/2014/main" id="{B53A0E95-B54F-5138-64B3-0E3D6E85491C}"/>
              </a:ext>
            </a:extLst>
          </p:cNvPr>
          <p:cNvSpPr txBox="1">
            <a:spLocks/>
          </p:cNvSpPr>
          <p:nvPr/>
        </p:nvSpPr>
        <p:spPr>
          <a:xfrm>
            <a:off x="1133563" y="1237616"/>
            <a:ext cx="9604105" cy="95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5384800" algn="l"/>
              </a:tabLst>
            </a:pPr>
            <a:r>
              <a:rPr lang="en-US" sz="2800" b="1" dirty="0">
                <a:solidFill>
                  <a:srgbClr val="365B6D"/>
                </a:solidFill>
                <a:latin typeface="Baskerville Old Face" panose="02020602080505020303" pitchFamily="18" charset="77"/>
                <a:cs typeface="Arial"/>
              </a:rPr>
              <a:t>A Systematic Procedure for Topological Path Identification with Raw Data Transformation in Electrical Distribution Networks</a:t>
            </a:r>
          </a:p>
          <a:p>
            <a:pPr algn="ctr">
              <a:tabLst>
                <a:tab pos="5384800" algn="l"/>
              </a:tabLst>
            </a:pPr>
            <a:endParaRPr lang="zh-CN" altLang="en-US" sz="3600" b="1" cap="all" dirty="0">
              <a:solidFill>
                <a:srgbClr val="234541"/>
              </a:solidFill>
              <a:latin typeface="Baskerville Old Face" panose="02020602080505020303" pitchFamily="18" charset="77"/>
              <a:ea typeface="+mj-ea"/>
              <a:cs typeface="Microsoft Tai Le" panose="020B0502040204020203" pitchFamily="34" charset="0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B2F23E14-59CE-9557-5418-83B8A628F8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3562" y="2374149"/>
            <a:ext cx="10348523" cy="672348"/>
          </a:xfrm>
        </p:spPr>
        <p:txBody>
          <a:bodyPr>
            <a:normAutofit/>
          </a:bodyPr>
          <a:lstStyle/>
          <a:p>
            <a:pPr algn="l">
              <a:tabLst>
                <a:tab pos="5384800" algn="l"/>
              </a:tabLst>
            </a:pPr>
            <a:r>
              <a:rPr lang="en-GB" altLang="zh-CN" sz="1600" cap="all" dirty="0">
                <a:solidFill>
                  <a:srgbClr val="234541"/>
                </a:solidFill>
                <a:latin typeface="Baskerville Old Face" panose="02020602080505020303" pitchFamily="18" charset="77"/>
                <a:ea typeface="+mj-ea"/>
                <a:cs typeface="Arial" panose="020B0604020202020204" pitchFamily="34" charset="0"/>
              </a:rPr>
              <a:t>M. </a:t>
            </a:r>
            <a:r>
              <a:rPr lang="en-GB" altLang="zh-CN" sz="1600" cap="all" dirty="0" err="1">
                <a:solidFill>
                  <a:srgbClr val="234541"/>
                </a:solidFill>
                <a:latin typeface="Baskerville Old Face" panose="02020602080505020303" pitchFamily="18" charset="77"/>
                <a:ea typeface="+mj-ea"/>
                <a:cs typeface="Arial" panose="020B0604020202020204" pitchFamily="34" charset="0"/>
              </a:rPr>
              <a:t>VassallO</a:t>
            </a:r>
            <a:r>
              <a:rPr lang="en-GB" altLang="zh-CN" sz="1600" cap="all" dirty="0">
                <a:solidFill>
                  <a:srgbClr val="234541"/>
                </a:solidFill>
                <a:latin typeface="Baskerville Old Face" panose="02020602080505020303" pitchFamily="18" charset="77"/>
                <a:ea typeface="+mj-ea"/>
                <a:cs typeface="Arial" panose="020B0604020202020204" pitchFamily="34" charset="0"/>
              </a:rPr>
              <a:t>, A. </a:t>
            </a:r>
            <a:r>
              <a:rPr lang="en-GB" altLang="zh-CN" sz="1600" cap="all" dirty="0" err="1">
                <a:solidFill>
                  <a:srgbClr val="234541"/>
                </a:solidFill>
                <a:latin typeface="Baskerville Old Face" panose="02020602080505020303" pitchFamily="18" charset="77"/>
                <a:ea typeface="+mj-ea"/>
                <a:cs typeface="Arial" panose="020B0604020202020204" pitchFamily="34" charset="0"/>
              </a:rPr>
              <a:t>Bahmanyar</a:t>
            </a:r>
            <a:r>
              <a:rPr lang="en-GB" altLang="zh-CN" sz="1600" cap="all" dirty="0">
                <a:solidFill>
                  <a:srgbClr val="234541"/>
                </a:solidFill>
                <a:latin typeface="Baskerville Old Face" panose="02020602080505020303" pitchFamily="18" charset="77"/>
                <a:ea typeface="+mj-ea"/>
                <a:cs typeface="Arial" panose="020B0604020202020204" pitchFamily="34" charset="0"/>
              </a:rPr>
              <a:t>, L. Duchesne, A. </a:t>
            </a:r>
            <a:r>
              <a:rPr lang="en-GB" altLang="zh-CN" sz="1600" cap="all" dirty="0" err="1">
                <a:solidFill>
                  <a:srgbClr val="234541"/>
                </a:solidFill>
                <a:latin typeface="Baskerville Old Face" panose="02020602080505020303" pitchFamily="18" charset="77"/>
                <a:ea typeface="+mj-ea"/>
                <a:cs typeface="Arial" panose="020B0604020202020204" pitchFamily="34" charset="0"/>
              </a:rPr>
              <a:t>Leerschool</a:t>
            </a:r>
            <a:r>
              <a:rPr lang="en-GB" altLang="zh-CN" sz="1600" cap="all" dirty="0">
                <a:solidFill>
                  <a:srgbClr val="234541"/>
                </a:solidFill>
                <a:latin typeface="Baskerville Old Face" panose="02020602080505020303" pitchFamily="18" charset="77"/>
                <a:ea typeface="+mj-ea"/>
                <a:cs typeface="Arial" panose="020B0604020202020204" pitchFamily="34" charset="0"/>
              </a:rPr>
              <a:t>, S. Gerard, T. </a:t>
            </a:r>
            <a:r>
              <a:rPr lang="en-GB" altLang="zh-CN" sz="1600" cap="all" dirty="0" err="1">
                <a:solidFill>
                  <a:srgbClr val="234541"/>
                </a:solidFill>
                <a:latin typeface="Baskerville Old Face" panose="02020602080505020303" pitchFamily="18" charset="77"/>
                <a:ea typeface="+mj-ea"/>
                <a:cs typeface="Arial" panose="020B0604020202020204" pitchFamily="34" charset="0"/>
              </a:rPr>
              <a:t>Wehenkel</a:t>
            </a:r>
            <a:r>
              <a:rPr lang="en-GB" altLang="zh-CN" sz="1600" cap="all" dirty="0">
                <a:solidFill>
                  <a:srgbClr val="234541"/>
                </a:solidFill>
                <a:latin typeface="Baskerville Old Face" panose="02020602080505020303" pitchFamily="18" charset="77"/>
                <a:ea typeface="+mj-ea"/>
                <a:cs typeface="Arial" panose="020B0604020202020204" pitchFamily="34" charset="0"/>
              </a:rPr>
              <a:t>, D. Ernst</a:t>
            </a:r>
            <a:endParaRPr lang="zh-CN" altLang="en-US" sz="1600" cap="all" dirty="0">
              <a:solidFill>
                <a:srgbClr val="234541"/>
              </a:solidFill>
              <a:latin typeface="Baskerville Old Face" panose="02020602080505020303" pitchFamily="18" charset="77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副标题 2">
            <a:extLst>
              <a:ext uri="{FF2B5EF4-FFF2-40B4-BE49-F238E27FC236}">
                <a16:creationId xmlns:a16="http://schemas.microsoft.com/office/drawing/2014/main" id="{F0D68127-5176-EA72-9C5E-A9D30021A1B5}"/>
              </a:ext>
            </a:extLst>
          </p:cNvPr>
          <p:cNvSpPr txBox="1">
            <a:spLocks/>
          </p:cNvSpPr>
          <p:nvPr/>
        </p:nvSpPr>
        <p:spPr>
          <a:xfrm>
            <a:off x="3016939" y="3222303"/>
            <a:ext cx="7891272" cy="27965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234541"/>
                </a:solidFill>
                <a:latin typeface="Baskerville Old Face" panose="02020602080505020303" pitchFamily="18" charset="77"/>
                <a:cs typeface="Arial" panose="020B0604020202020204" pitchFamily="34" charset="0"/>
              </a:rPr>
              <a:t>Maurizio Vassallo</a:t>
            </a:r>
            <a:endParaRPr lang="en-US" altLang="zh-CN" sz="2400" dirty="0">
              <a:solidFill>
                <a:srgbClr val="234541"/>
              </a:solidFill>
              <a:latin typeface="Baskerville" panose="02020502070401020303" pitchFamily="18" charset="0"/>
              <a:ea typeface="Baskerville" panose="02020502070401020303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234541"/>
                </a:solidFill>
                <a:latin typeface="Baskerville Old Face" panose="02020602080505020303" pitchFamily="18" charset="77"/>
                <a:cs typeface="Arial" panose="020B0604020202020204" pitchFamily="34" charset="0"/>
              </a:rPr>
              <a:t>University of Liège, Belgium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234541"/>
                </a:solidFill>
                <a:latin typeface="Baskerville Old Face" panose="02020602080505020303" pitchFamily="18" charset="77"/>
                <a:cs typeface="Arial" panose="020B0604020202020204" pitchFamily="34" charset="0"/>
              </a:rPr>
              <a:t>Smart Grids, Network Digitalization, Network Analysis</a:t>
            </a:r>
          </a:p>
          <a:p>
            <a:pPr>
              <a:lnSpc>
                <a:spcPct val="150000"/>
              </a:lnSpc>
            </a:pPr>
            <a:r>
              <a:rPr lang="en-US" altLang="zh-CN" sz="2400" dirty="0" err="1">
                <a:solidFill>
                  <a:srgbClr val="234541"/>
                </a:solidFill>
                <a:latin typeface="Baskerville Old Face" panose="02020602080505020303" pitchFamily="18" charset="77"/>
                <a:cs typeface="Arial" panose="020B0604020202020204" pitchFamily="34" charset="0"/>
              </a:rPr>
              <a:t>mvassallo@uliege.be</a:t>
            </a:r>
            <a:endParaRPr lang="en-US" altLang="zh-CN" sz="2400" dirty="0">
              <a:solidFill>
                <a:srgbClr val="234541"/>
              </a:solidFill>
              <a:latin typeface="Baskerville Old Face" panose="02020602080505020303" pitchFamily="18" charset="77"/>
              <a:cs typeface="Arial" panose="020B0604020202020204" pitchFamily="34" charset="0"/>
            </a:endParaRPr>
          </a:p>
          <a:p>
            <a:endParaRPr lang="en-US" altLang="zh-CN" sz="2400" dirty="0">
              <a:solidFill>
                <a:srgbClr val="234541"/>
              </a:solidFill>
              <a:latin typeface="Baskerville Old Face" panose="02020602080505020303" pitchFamily="18" charset="77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D0AA53-946C-E27A-7AB9-A1652673C4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279" y="3427469"/>
            <a:ext cx="1733151" cy="233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758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237067"/>
            <a:ext cx="10820400" cy="76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>
                <a:solidFill>
                  <a:srgbClr val="365B6D"/>
                </a:solidFill>
                <a:latin typeface="Arial"/>
                <a:cs typeface="Arial"/>
              </a:rPr>
              <a:t>About Me</a:t>
            </a:r>
          </a:p>
        </p:txBody>
      </p:sp>
      <p:pic>
        <p:nvPicPr>
          <p:cNvPr id="9" name="Image 8" descr="Une image contenant symbole, cercle, Police, logo&#10;&#10;Description générée automatiquement">
            <a:extLst>
              <a:ext uri="{FF2B5EF4-FFF2-40B4-BE49-F238E27FC236}">
                <a16:creationId xmlns:a16="http://schemas.microsoft.com/office/drawing/2014/main" id="{077E72D1-6B95-0E39-B9B4-6B5EDA9A3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755" y="1696148"/>
            <a:ext cx="2907215" cy="2893557"/>
          </a:xfrm>
          <a:prstGeom prst="rect">
            <a:avLst/>
          </a:prstGeom>
        </p:spPr>
      </p:pic>
      <p:pic>
        <p:nvPicPr>
          <p:cNvPr id="11" name="Image 10" descr="Une image contenant Emblème, cercle, symbole, logo&#10;&#10;Description générée automatiquement">
            <a:extLst>
              <a:ext uri="{FF2B5EF4-FFF2-40B4-BE49-F238E27FC236}">
                <a16:creationId xmlns:a16="http://schemas.microsoft.com/office/drawing/2014/main" id="{2B65B0BF-5557-2A69-8CA0-06A13B50D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8825" y="1696148"/>
            <a:ext cx="2907215" cy="289355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B3F9F90-4D65-B8CB-33A2-F7AF029C2C98}"/>
              </a:ext>
            </a:extLst>
          </p:cNvPr>
          <p:cNvSpPr txBox="1"/>
          <p:nvPr/>
        </p:nvSpPr>
        <p:spPr>
          <a:xfrm>
            <a:off x="1047892" y="4902200"/>
            <a:ext cx="1828800" cy="7797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667" b="1" dirty="0">
                <a:solidFill>
                  <a:srgbClr val="076193"/>
                </a:solidFill>
                <a:latin typeface="Arial"/>
                <a:ea typeface="+mn-lt"/>
                <a:cs typeface="Arial"/>
              </a:rPr>
              <a:t>B.Sc.</a:t>
            </a:r>
            <a:endParaRPr lang="en-US" sz="4667" b="1" dirty="0" err="1">
              <a:solidFill>
                <a:srgbClr val="076193"/>
              </a:solidFill>
              <a:latin typeface="Arial"/>
              <a:cs typeface="Arial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935D023-FF66-67B7-0DF2-703F3C0F21D4}"/>
              </a:ext>
            </a:extLst>
          </p:cNvPr>
          <p:cNvSpPr txBox="1"/>
          <p:nvPr/>
        </p:nvSpPr>
        <p:spPr>
          <a:xfrm>
            <a:off x="4972962" y="4902200"/>
            <a:ext cx="1828800" cy="7797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667" b="1" dirty="0">
                <a:solidFill>
                  <a:srgbClr val="076193"/>
                </a:solidFill>
                <a:latin typeface="Arial"/>
                <a:ea typeface="+mn-lt"/>
                <a:cs typeface="Arial"/>
              </a:rPr>
              <a:t>B.Sc.</a:t>
            </a:r>
            <a:endParaRPr lang="en-US" sz="4667" b="1" dirty="0" err="1">
              <a:solidFill>
                <a:srgbClr val="076193"/>
              </a:solidFill>
              <a:latin typeface="Arial"/>
              <a:cs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F1F10CA-01DC-FA7B-67DB-D91D90C3E9A0}"/>
              </a:ext>
            </a:extLst>
          </p:cNvPr>
          <p:cNvSpPr txBox="1"/>
          <p:nvPr/>
        </p:nvSpPr>
        <p:spPr>
          <a:xfrm>
            <a:off x="8898032" y="4902200"/>
            <a:ext cx="1828800" cy="7797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667" b="1" dirty="0">
                <a:solidFill>
                  <a:srgbClr val="076193"/>
                </a:solidFill>
                <a:latin typeface="Arial"/>
                <a:ea typeface="+mn-lt"/>
                <a:cs typeface="Arial"/>
              </a:rPr>
              <a:t>M.Sc.</a:t>
            </a:r>
            <a:endParaRPr lang="en-US" sz="4667" b="1" dirty="0" err="1">
              <a:solidFill>
                <a:srgbClr val="076193"/>
              </a:solidFill>
              <a:latin typeface="Arial"/>
              <a:cs typeface="Arial"/>
            </a:endParaRPr>
          </a:p>
        </p:txBody>
      </p:sp>
      <p:pic>
        <p:nvPicPr>
          <p:cNvPr id="5" name="Image 10" descr="Une image contenant Emblème, cercle, symbole, logo&#10;&#10;Description générée automatiquement">
            <a:extLst>
              <a:ext uri="{FF2B5EF4-FFF2-40B4-BE49-F238E27FC236}">
                <a16:creationId xmlns:a16="http://schemas.microsoft.com/office/drawing/2014/main" id="{E035D649-FEA6-E997-AF13-E88CB52AA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85" y="1696148"/>
            <a:ext cx="2907215" cy="289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807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Graphique, Police, typographie, conception&#10;&#10;Description générée automatiquement">
            <a:extLst>
              <a:ext uri="{FF2B5EF4-FFF2-40B4-BE49-F238E27FC236}">
                <a16:creationId xmlns:a16="http://schemas.microsoft.com/office/drawing/2014/main" id="{C8D181FE-F8D8-59D2-9887-7CC7AC42C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149" y="2209801"/>
            <a:ext cx="4673193" cy="1345915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85800" y="237067"/>
            <a:ext cx="10820400" cy="787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>
                <a:solidFill>
                  <a:srgbClr val="365B6D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</a:rPr>
              <a:t>About Me</a:t>
            </a:r>
          </a:p>
        </p:txBody>
      </p:sp>
      <p:pic>
        <p:nvPicPr>
          <p:cNvPr id="5" name="Image 4" descr="Une image contenant Graphique, graphisme, Caractère coloré, capture d’écran&#10;&#10;Description générée automatiquement">
            <a:extLst>
              <a:ext uri="{FF2B5EF4-FFF2-40B4-BE49-F238E27FC236}">
                <a16:creationId xmlns:a16="http://schemas.microsoft.com/office/drawing/2014/main" id="{5ABF84CD-6B7B-F1B4-B607-DC16AFFFC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788" y="2245589"/>
            <a:ext cx="3502121" cy="1620212"/>
          </a:xfrm>
          <a:prstGeom prst="rect">
            <a:avLst/>
          </a:prstGeom>
        </p:spPr>
      </p:pic>
      <p:pic>
        <p:nvPicPr>
          <p:cNvPr id="8" name="Image 7" descr="Une image contenant texte, Graphique, logo, graphisme&#10;&#10;Description générée automatiquement">
            <a:extLst>
              <a:ext uri="{FF2B5EF4-FFF2-40B4-BE49-F238E27FC236}">
                <a16:creationId xmlns:a16="http://schemas.microsoft.com/office/drawing/2014/main" id="{ABC528AB-635F-8DDB-5487-2E7563CE4F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4430667"/>
            <a:ext cx="6096000" cy="158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16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237067"/>
            <a:ext cx="10820400" cy="76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>
                <a:solidFill>
                  <a:srgbClr val="365B6D"/>
                </a:solidFill>
                <a:latin typeface="Arial"/>
                <a:cs typeface="Arial"/>
              </a:rPr>
              <a:t>Introduction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5800" y="1523207"/>
            <a:ext cx="10820400" cy="4401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5834" lvl="1" indent="-381019">
              <a:buFont typeface="Arial"/>
              <a:buChar char="•"/>
            </a:pPr>
            <a:r>
              <a:rPr lang="en-US" sz="2600" spc="9" dirty="0">
                <a:solidFill>
                  <a:srgbClr val="365B6D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</a:rPr>
              <a:t>Topological Path Identification problem (TPI)</a:t>
            </a:r>
            <a:endParaRPr lang="fr-FR" sz="2600" dirty="0"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</a:endParaRPr>
          </a:p>
          <a:p>
            <a:pPr marL="990650" lvl="2" indent="-381019">
              <a:buSzPct val="70000"/>
              <a:buFont typeface="Courier New" panose="02070309020205020404" pitchFamily="49" charset="0"/>
              <a:buChar char="o"/>
            </a:pPr>
            <a:r>
              <a:rPr lang="en-US" sz="2600" spc="9" dirty="0">
                <a:solidFill>
                  <a:srgbClr val="365B6D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</a:rPr>
              <a:t>Identifying customers </a:t>
            </a:r>
            <a:r>
              <a:rPr lang="en-US" sz="2600" b="1" spc="9" dirty="0">
                <a:solidFill>
                  <a:srgbClr val="365B6D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</a:rPr>
              <a:t>active </a:t>
            </a:r>
            <a:r>
              <a:rPr lang="en-US" sz="2600" spc="9" dirty="0">
                <a:solidFill>
                  <a:srgbClr val="365B6D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</a:rPr>
              <a:t>and </a:t>
            </a:r>
            <a:r>
              <a:rPr lang="en-US" sz="2600" b="1" spc="9" dirty="0">
                <a:solidFill>
                  <a:srgbClr val="365B6D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</a:rPr>
              <a:t>backup </a:t>
            </a:r>
            <a:r>
              <a:rPr lang="en-US" sz="2600" spc="9" dirty="0">
                <a:solidFill>
                  <a:srgbClr val="365B6D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</a:rPr>
              <a:t>paths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</a:rPr>
              <a:t> </a:t>
            </a:r>
          </a:p>
          <a:p>
            <a:pPr marL="609631" lvl="2">
              <a:buSzPct val="70000"/>
            </a:pPr>
            <a:r>
              <a:rPr lang="en-US" sz="2600" spc="9" dirty="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</a:rPr>
              <a:t>    </a:t>
            </a:r>
            <a:r>
              <a:rPr lang="en-US" sz="2600" spc="9" dirty="0">
                <a:solidFill>
                  <a:srgbClr val="365B6D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</a:rPr>
              <a:t>inside a power distribution network.</a:t>
            </a:r>
            <a:endParaRPr lang="en-US" sz="2600" dirty="0"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</a:endParaRPr>
          </a:p>
          <a:p>
            <a:pPr lvl="1">
              <a:buFont typeface="Arial"/>
              <a:buChar char="•"/>
            </a:pPr>
            <a:endParaRPr lang="en-US" sz="2600" dirty="0"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</a:endParaRPr>
          </a:p>
          <a:p>
            <a:pPr lvl="1"/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</a:endParaRPr>
          </a:p>
          <a:p>
            <a:pPr lvl="1"/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</a:endParaRPr>
          </a:p>
          <a:p>
            <a:pPr lvl="1"/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</a:endParaRPr>
          </a:p>
          <a:p>
            <a:pPr marL="685834" lvl="1" indent="-381019">
              <a:buFont typeface="Arial"/>
              <a:buChar char="•"/>
            </a:pPr>
            <a:r>
              <a:rPr lang="en-US" sz="2600" b="1" spc="9" dirty="0">
                <a:solidFill>
                  <a:srgbClr val="365B6D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</a:rPr>
              <a:t>Customer path</a:t>
            </a:r>
            <a:r>
              <a:rPr lang="en-US" sz="2600" spc="9" dirty="0">
                <a:solidFill>
                  <a:srgbClr val="365B6D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</a:rPr>
              <a:t>: sequence of network elements from a customer to</a:t>
            </a:r>
          </a:p>
          <a:p>
            <a:pPr marL="304815" lvl="1"/>
            <a:r>
              <a:rPr lang="en-US" sz="2600" spc="9" dirty="0">
                <a:solidFill>
                  <a:srgbClr val="365B6D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</a:rPr>
              <a:t>                               an MV/LV transformer</a:t>
            </a:r>
            <a:endParaRPr lang="en-US" sz="2600" dirty="0"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</a:endParaRPr>
          </a:p>
          <a:p>
            <a:pPr marL="685834" lvl="1" indent="-381019">
              <a:buFont typeface="Arial"/>
              <a:buChar char="•"/>
            </a:pPr>
            <a:r>
              <a:rPr lang="en-US" sz="2600" b="1" spc="9" dirty="0">
                <a:solidFill>
                  <a:srgbClr val="365B6D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</a:rPr>
              <a:t>Active path</a:t>
            </a:r>
            <a:r>
              <a:rPr lang="en-US" sz="2600" spc="9" dirty="0">
                <a:solidFill>
                  <a:srgbClr val="365B6D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</a:rPr>
              <a:t>: customer path that contains no open switches</a:t>
            </a:r>
            <a:endParaRPr lang="en-US" sz="2600" dirty="0"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</a:endParaRPr>
          </a:p>
          <a:p>
            <a:pPr marL="685834" lvl="1" indent="-381019">
              <a:buFont typeface="Arial"/>
              <a:buChar char="•"/>
            </a:pPr>
            <a:r>
              <a:rPr lang="en-US" sz="2600" b="1" spc="9" dirty="0">
                <a:solidFill>
                  <a:srgbClr val="365B6D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</a:rPr>
              <a:t>Backup path</a:t>
            </a:r>
            <a:r>
              <a:rPr lang="en-US" sz="2600" spc="9" dirty="0">
                <a:solidFill>
                  <a:srgbClr val="365B6D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</a:rPr>
              <a:t>: customer path that contains at least one open switch</a:t>
            </a:r>
            <a:endParaRPr lang="en-US" sz="2600" dirty="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</a:endParaRPr>
          </a:p>
        </p:txBody>
      </p:sp>
      <p:pic>
        <p:nvPicPr>
          <p:cNvPr id="5" name="Image 4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4583ED82-8E22-C747-98F3-E9FD9C5B6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791" y="272185"/>
            <a:ext cx="3165571" cy="315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105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237067"/>
            <a:ext cx="10820400" cy="76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>
                <a:solidFill>
                  <a:srgbClr val="365B6D"/>
                </a:solidFill>
                <a:latin typeface="Arial"/>
                <a:cs typeface="Arial"/>
              </a:rPr>
              <a:t>Problems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83BAED-2B72-7C8E-DE75-0F73186BF8F8}"/>
              </a:ext>
            </a:extLst>
          </p:cNvPr>
          <p:cNvSpPr/>
          <p:nvPr/>
        </p:nvSpPr>
        <p:spPr>
          <a:xfrm>
            <a:off x="440777" y="1909865"/>
            <a:ext cx="3099840" cy="1354667"/>
          </a:xfrm>
          <a:prstGeom prst="rect">
            <a:avLst/>
          </a:prstGeom>
          <a:noFill/>
          <a:ln w="38100">
            <a:solidFill>
              <a:srgbClr val="40AD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30480" rIns="60960" bIns="30480" rtlCol="0" anchor="ctr"/>
          <a:lstStyle/>
          <a:p>
            <a:pPr algn="ctr"/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Arial"/>
              </a:rPr>
              <a:t>DSOs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Arial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Arial"/>
              </a:rPr>
              <a:t>lack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Arial"/>
              </a:rPr>
              <a:t> of information about the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Arial"/>
              </a:rPr>
              <a:t>customer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Arial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Arial"/>
              </a:rPr>
              <a:t>paths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Arial"/>
              </a:rPr>
              <a:t>.</a:t>
            </a:r>
            <a:endParaRPr lang="fr-FR" sz="2400" dirty="0">
              <a:solidFill>
                <a:srgbClr val="365B6D"/>
              </a:solidFill>
              <a:latin typeface="Arial"/>
              <a:cs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BB1D7A-6205-94A9-E128-5E631344FFDA}"/>
              </a:ext>
            </a:extLst>
          </p:cNvPr>
          <p:cNvSpPr/>
          <p:nvPr/>
        </p:nvSpPr>
        <p:spPr>
          <a:xfrm>
            <a:off x="3662852" y="4295925"/>
            <a:ext cx="4862900" cy="1939637"/>
          </a:xfrm>
          <a:prstGeom prst="rect">
            <a:avLst/>
          </a:prstGeom>
          <a:noFill/>
          <a:ln w="38100">
            <a:solidFill>
              <a:srgbClr val="40AD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30480" rIns="60960" bIns="30480" rtlCol="0" anchor="ctr"/>
          <a:lstStyle/>
          <a:p>
            <a:pPr algn="ctr"/>
            <a:r>
              <a:rPr lang="fr-FR" sz="2667" dirty="0" err="1">
                <a:solidFill>
                  <a:srgbClr val="365B6D"/>
                </a:solidFill>
                <a:latin typeface="Arial"/>
                <a:ea typeface="+mn-lt"/>
                <a:cs typeface="Arial"/>
              </a:rPr>
              <a:t>Impacted</a:t>
            </a:r>
            <a:r>
              <a:rPr lang="fr-FR" sz="2667" dirty="0">
                <a:solidFill>
                  <a:srgbClr val="365B6D"/>
                </a:solidFill>
                <a:latin typeface="Arial"/>
                <a:ea typeface="+mn-lt"/>
                <a:cs typeface="Arial"/>
              </a:rPr>
              <a:t> </a:t>
            </a:r>
            <a:r>
              <a:rPr lang="fr-FR" sz="2667" dirty="0" err="1">
                <a:solidFill>
                  <a:srgbClr val="365B6D"/>
                </a:solidFill>
                <a:latin typeface="Arial"/>
                <a:ea typeface="+mn-lt"/>
                <a:cs typeface="Arial"/>
              </a:rPr>
              <a:t>capacity</a:t>
            </a:r>
            <a:r>
              <a:rPr lang="fr-FR" sz="2667" dirty="0">
                <a:solidFill>
                  <a:srgbClr val="365B6D"/>
                </a:solidFill>
                <a:latin typeface="Arial"/>
                <a:ea typeface="+mn-lt"/>
                <a:cs typeface="Arial"/>
              </a:rPr>
              <a:t> for the </a:t>
            </a:r>
            <a:r>
              <a:rPr lang="fr-FR" sz="2667" dirty="0" err="1">
                <a:solidFill>
                  <a:srgbClr val="365B6D"/>
                </a:solidFill>
                <a:latin typeface="Arial"/>
                <a:ea typeface="+mn-lt"/>
                <a:cs typeface="Arial"/>
              </a:rPr>
              <a:t>DSOs</a:t>
            </a:r>
            <a:r>
              <a:rPr lang="fr-FR" sz="2667" dirty="0">
                <a:solidFill>
                  <a:srgbClr val="365B6D"/>
                </a:solidFill>
                <a:latin typeface="Arial"/>
                <a:ea typeface="+mn-lt"/>
                <a:cs typeface="Arial"/>
              </a:rPr>
              <a:t> to </a:t>
            </a:r>
            <a:r>
              <a:rPr lang="fr-FR" sz="2667" dirty="0" err="1">
                <a:solidFill>
                  <a:srgbClr val="365B6D"/>
                </a:solidFill>
                <a:latin typeface="Arial"/>
                <a:ea typeface="+mn-lt"/>
                <a:cs typeface="Arial"/>
              </a:rPr>
              <a:t>properly</a:t>
            </a:r>
            <a:r>
              <a:rPr lang="fr-FR" sz="2667" dirty="0">
                <a:solidFill>
                  <a:srgbClr val="365B6D"/>
                </a:solidFill>
                <a:latin typeface="Arial"/>
                <a:ea typeface="+mn-lt"/>
                <a:cs typeface="Arial"/>
              </a:rPr>
              <a:t> </a:t>
            </a:r>
            <a:r>
              <a:rPr lang="fr-FR" sz="2667" dirty="0" err="1">
                <a:solidFill>
                  <a:srgbClr val="365B6D"/>
                </a:solidFill>
                <a:latin typeface="Arial"/>
                <a:ea typeface="+mn-lt"/>
                <a:cs typeface="Arial"/>
              </a:rPr>
              <a:t>identify</a:t>
            </a:r>
            <a:r>
              <a:rPr lang="fr-FR" sz="2667" dirty="0">
                <a:solidFill>
                  <a:srgbClr val="365B6D"/>
                </a:solidFill>
                <a:latin typeface="Arial"/>
                <a:ea typeface="+mn-lt"/>
                <a:cs typeface="Arial"/>
              </a:rPr>
              <a:t> the </a:t>
            </a:r>
            <a:r>
              <a:rPr lang="fr-FR" sz="2667" dirty="0" err="1">
                <a:solidFill>
                  <a:srgbClr val="365B6D"/>
                </a:solidFill>
                <a:latin typeface="Arial"/>
                <a:ea typeface="+mn-lt"/>
                <a:cs typeface="Arial"/>
              </a:rPr>
              <a:t>customer</a:t>
            </a:r>
            <a:r>
              <a:rPr lang="fr-FR" sz="2667" dirty="0">
                <a:solidFill>
                  <a:srgbClr val="365B6D"/>
                </a:solidFill>
                <a:latin typeface="Arial"/>
                <a:ea typeface="+mn-lt"/>
                <a:cs typeface="Arial"/>
              </a:rPr>
              <a:t> </a:t>
            </a:r>
            <a:r>
              <a:rPr lang="fr-FR" sz="2667" dirty="0" err="1">
                <a:solidFill>
                  <a:srgbClr val="365B6D"/>
                </a:solidFill>
                <a:latin typeface="Arial"/>
                <a:ea typeface="+mn-lt"/>
                <a:cs typeface="Arial"/>
              </a:rPr>
              <a:t>topological</a:t>
            </a:r>
            <a:r>
              <a:rPr lang="fr-FR" sz="2667" dirty="0">
                <a:solidFill>
                  <a:srgbClr val="365B6D"/>
                </a:solidFill>
                <a:latin typeface="Arial"/>
                <a:ea typeface="+mn-lt"/>
                <a:cs typeface="Arial"/>
              </a:rPr>
              <a:t> </a:t>
            </a:r>
            <a:r>
              <a:rPr lang="fr-FR" sz="2667" dirty="0" err="1">
                <a:solidFill>
                  <a:srgbClr val="365B6D"/>
                </a:solidFill>
                <a:latin typeface="Arial"/>
                <a:ea typeface="+mn-lt"/>
                <a:cs typeface="Arial"/>
              </a:rPr>
              <a:t>paths</a:t>
            </a:r>
            <a:endParaRPr lang="fr-FR" sz="2667" dirty="0">
              <a:solidFill>
                <a:srgbClr val="365B6D"/>
              </a:solidFill>
              <a:latin typeface="Arial"/>
              <a:ea typeface="+mn-lt"/>
              <a:cs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7576DA-F867-42A5-7D7C-21A133D1AC1D}"/>
              </a:ext>
            </a:extLst>
          </p:cNvPr>
          <p:cNvSpPr txBox="1"/>
          <p:nvPr/>
        </p:nvSpPr>
        <p:spPr>
          <a:xfrm>
            <a:off x="5818981" y="3260603"/>
            <a:ext cx="553572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6400" dirty="0">
                <a:solidFill>
                  <a:srgbClr val="40ADAA"/>
                </a:solidFill>
                <a:cs typeface="Calibri"/>
              </a:rPr>
              <a:t>=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D6314E-0E1E-7EB6-3C6B-2837F511B6E6}"/>
              </a:ext>
            </a:extLst>
          </p:cNvPr>
          <p:cNvSpPr/>
          <p:nvPr/>
        </p:nvSpPr>
        <p:spPr>
          <a:xfrm>
            <a:off x="4574690" y="1909865"/>
            <a:ext cx="3092370" cy="1354667"/>
          </a:xfrm>
          <a:prstGeom prst="rect">
            <a:avLst/>
          </a:prstGeom>
          <a:noFill/>
          <a:ln w="38100">
            <a:solidFill>
              <a:srgbClr val="40AD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30480" rIns="60960" bIns="30480" rtlCol="0" anchor="ctr"/>
          <a:lstStyle/>
          <a:p>
            <a:pPr algn="ctr"/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Heterogeneous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Arial"/>
              </a:rPr>
              <a:t> information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Arial"/>
              </a:rPr>
              <a:t>across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Arial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Arial"/>
              </a:rPr>
              <a:t>different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Arial"/>
              </a:rPr>
              <a:t> files</a:t>
            </a:r>
            <a:endParaRPr lang="fr-FR" sz="2400" dirty="0">
              <a:solidFill>
                <a:srgbClr val="365B6D"/>
              </a:solidFill>
              <a:latin typeface="Arial"/>
              <a:ea typeface="Baskerville" panose="02020502070401020303" pitchFamily="18" charset="0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CE507F-08B6-A29F-7DB4-97A8C64B1D69}"/>
              </a:ext>
            </a:extLst>
          </p:cNvPr>
          <p:cNvSpPr/>
          <p:nvPr/>
        </p:nvSpPr>
        <p:spPr>
          <a:xfrm>
            <a:off x="8701133" y="1909865"/>
            <a:ext cx="3055017" cy="1354667"/>
          </a:xfrm>
          <a:prstGeom prst="rect">
            <a:avLst/>
          </a:prstGeom>
          <a:noFill/>
          <a:ln w="38100">
            <a:solidFill>
              <a:srgbClr val="40AD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30480" rIns="60960" bIns="30480" rtlCol="0" anchor="ctr"/>
          <a:lstStyle/>
          <a:p>
            <a:pPr algn="ctr"/>
            <a:r>
              <a:rPr lang="fr-FR" sz="2390" dirty="0">
                <a:solidFill>
                  <a:srgbClr val="365B6D"/>
                </a:solidFill>
                <a:latin typeface="Arial"/>
                <a:ea typeface="+mn-lt"/>
                <a:cs typeface="Arial"/>
              </a:rPr>
              <a:t>Limited and/or </a:t>
            </a:r>
            <a:r>
              <a:rPr lang="fr-FR" sz="2390" dirty="0" err="1">
                <a:solidFill>
                  <a:srgbClr val="365B6D"/>
                </a:solidFill>
                <a:latin typeface="Arial"/>
                <a:ea typeface="+mn-lt"/>
                <a:cs typeface="Arial"/>
              </a:rPr>
              <a:t>inaccurate</a:t>
            </a:r>
            <a:r>
              <a:rPr lang="fr-FR" sz="2390" dirty="0">
                <a:solidFill>
                  <a:srgbClr val="365B6D"/>
                </a:solidFill>
                <a:latin typeface="Arial"/>
                <a:ea typeface="+mn-lt"/>
                <a:cs typeface="Arial"/>
              </a:rPr>
              <a:t> data about </a:t>
            </a:r>
            <a:r>
              <a:rPr lang="fr-FR" sz="2390" dirty="0" err="1">
                <a:solidFill>
                  <a:srgbClr val="365B6D"/>
                </a:solidFill>
                <a:latin typeface="Arial"/>
                <a:ea typeface="+mn-lt"/>
                <a:cs typeface="Arial"/>
              </a:rPr>
              <a:t>network's</a:t>
            </a:r>
            <a:r>
              <a:rPr lang="fr-FR" sz="2390" dirty="0">
                <a:solidFill>
                  <a:srgbClr val="365B6D"/>
                </a:solidFill>
                <a:latin typeface="Arial"/>
                <a:ea typeface="+mn-lt"/>
                <a:cs typeface="Arial"/>
              </a:rPr>
              <a:t> </a:t>
            </a:r>
            <a:r>
              <a:rPr lang="fr-FR" sz="2390" dirty="0" err="1">
                <a:solidFill>
                  <a:srgbClr val="365B6D"/>
                </a:solidFill>
                <a:latin typeface="Arial"/>
                <a:ea typeface="+mn-lt"/>
                <a:cs typeface="Arial"/>
              </a:rPr>
              <a:t>elements</a:t>
            </a:r>
            <a:endParaRPr lang="fr-FR" sz="2390" dirty="0">
              <a:solidFill>
                <a:srgbClr val="365B6D"/>
              </a:solidFill>
              <a:latin typeface="Arial"/>
              <a:ea typeface="+mn-lt"/>
              <a:cs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B2F322-60ED-E339-4BDA-4A8869DC2897}"/>
              </a:ext>
            </a:extLst>
          </p:cNvPr>
          <p:cNvSpPr txBox="1"/>
          <p:nvPr/>
        </p:nvSpPr>
        <p:spPr>
          <a:xfrm>
            <a:off x="3742024" y="2044344"/>
            <a:ext cx="631259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6400" dirty="0">
                <a:solidFill>
                  <a:srgbClr val="40ADAA"/>
                </a:solidFill>
                <a:cs typeface="Calibri"/>
              </a:rPr>
              <a:t>+</a:t>
            </a:r>
          </a:p>
        </p:txBody>
      </p:sp>
      <p:sp>
        <p:nvSpPr>
          <p:cNvPr id="6" name="ZoneTexte 4">
            <a:extLst>
              <a:ext uri="{FF2B5EF4-FFF2-40B4-BE49-F238E27FC236}">
                <a16:creationId xmlns:a16="http://schemas.microsoft.com/office/drawing/2014/main" id="{E4E475A6-90DB-6CE7-DB38-8A5821B1B80D}"/>
              </a:ext>
            </a:extLst>
          </p:cNvPr>
          <p:cNvSpPr txBox="1"/>
          <p:nvPr/>
        </p:nvSpPr>
        <p:spPr>
          <a:xfrm>
            <a:off x="7868467" y="2063978"/>
            <a:ext cx="631259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6400" dirty="0">
                <a:solidFill>
                  <a:srgbClr val="40ADAA"/>
                </a:solidFill>
                <a:cs typeface="Calibri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303852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237067"/>
            <a:ext cx="10820400" cy="76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>
                <a:solidFill>
                  <a:srgbClr val="365B6D"/>
                </a:solidFill>
                <a:latin typeface="Arial"/>
                <a:cs typeface="Arial"/>
              </a:rPr>
              <a:t>Benefits</a:t>
            </a:r>
            <a:endParaRPr lang="fr-FR" sz="4634" b="1" dirty="0">
              <a:latin typeface="Arial"/>
              <a:cs typeface="Ari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5800" y="1523206"/>
            <a:ext cx="10820400" cy="4233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1019" indent="-381019">
              <a:lnSpc>
                <a:spcPct val="150000"/>
              </a:lnSpc>
              <a:buFont typeface="Arial"/>
              <a:buChar char="•"/>
            </a:pPr>
            <a:r>
              <a:rPr lang="en-US" sz="2667" spc="9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Inform customers about network maintenance</a:t>
            </a:r>
          </a:p>
          <a:p>
            <a:pPr marL="381019" indent="-381019">
              <a:lnSpc>
                <a:spcPct val="150000"/>
              </a:lnSpc>
              <a:buFont typeface="Arial"/>
              <a:buChar char="•"/>
            </a:pPr>
            <a:endParaRPr lang="en-US" sz="2667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  <a:p>
            <a:pPr marL="381019" indent="-381019">
              <a:lnSpc>
                <a:spcPct val="150000"/>
              </a:lnSpc>
              <a:buFont typeface="Arial"/>
              <a:buChar char="•"/>
            </a:pPr>
            <a:r>
              <a:rPr lang="en-US" sz="2667" spc="9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Guarantee power supply during emergencies with backup paths</a:t>
            </a:r>
          </a:p>
          <a:p>
            <a:pPr marL="381019" indent="-381019">
              <a:lnSpc>
                <a:spcPct val="150000"/>
              </a:lnSpc>
              <a:buFont typeface="Arial"/>
              <a:buChar char="•"/>
            </a:pPr>
            <a:endParaRPr lang="en-US" sz="2667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  <a:p>
            <a:pPr marL="381019" indent="-381019">
              <a:lnSpc>
                <a:spcPct val="150000"/>
              </a:lnSpc>
              <a:buFont typeface="Arial"/>
              <a:buChar char="•"/>
            </a:pPr>
            <a:r>
              <a:rPr lang="en-US" sz="2667" spc="9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Capability to anticipate potential power quality issues</a:t>
            </a:r>
            <a:endParaRPr lang="en-US" sz="2667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  <a:p>
            <a:pPr marL="381019" indent="-381019">
              <a:lnSpc>
                <a:spcPct val="150000"/>
              </a:lnSpc>
              <a:buFont typeface="Arial"/>
              <a:buChar char="•"/>
            </a:pPr>
            <a:endParaRPr lang="en-US" sz="2667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  <a:p>
            <a:pPr marL="381019" indent="-381019">
              <a:lnSpc>
                <a:spcPct val="150000"/>
              </a:lnSpc>
              <a:buFont typeface="Arial"/>
              <a:buChar char="•"/>
            </a:pPr>
            <a:r>
              <a:rPr lang="en-US" sz="2667" spc="9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Plan network investments, such as upgrading transformers or lines</a:t>
            </a:r>
            <a:endParaRPr lang="en-US" sz="2667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9948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237067"/>
            <a:ext cx="10820400" cy="783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>
                <a:solidFill>
                  <a:srgbClr val="365B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Concepts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8D039D36-9A62-8CC6-762C-8F7FEAF735DA}"/>
              </a:ext>
            </a:extLst>
          </p:cNvPr>
          <p:cNvSpPr txBox="1"/>
          <p:nvPr/>
        </p:nvSpPr>
        <p:spPr>
          <a:xfrm>
            <a:off x="701194" y="1523206"/>
            <a:ext cx="5701865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>
              <a:buFont typeface="Arial"/>
              <a:buChar char="•"/>
            </a:pPr>
            <a:r>
              <a:rPr lang="en-US" sz="2600" spc="9" dirty="0">
                <a:solidFill>
                  <a:srgbClr val="365B6D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Set of elements: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 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{ e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1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e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…, </a:t>
            </a:r>
            <a:r>
              <a:rPr lang="en-US" sz="2600" spc="9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</a:t>
            </a:r>
            <a:r>
              <a:rPr lang="en-US" sz="2600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</a:t>
            </a:r>
            <a:r>
              <a:rPr lang="en-US" sz="2600" i="1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</a:t>
            </a:r>
            <a:r>
              <a:rPr lang="en-US" sz="2600" i="1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 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}</a:t>
            </a:r>
            <a:endParaRPr lang="en-US" sz="2600" spc="9" dirty="0"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 marL="381019" indent="-381019">
              <a:buFont typeface="Arial"/>
              <a:buChar char="•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381019" indent="-381019">
              <a:buFont typeface="Arial"/>
              <a:buChar char="•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381019" indent="-381019">
              <a:buFont typeface="Arial,Sans-Serif"/>
              <a:buChar char="•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>
              <a:buSzPct val="50000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38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237067"/>
            <a:ext cx="10820400" cy="783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>
                <a:solidFill>
                  <a:srgbClr val="365B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Concepts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8D039D36-9A62-8CC6-762C-8F7FEAF735DA}"/>
              </a:ext>
            </a:extLst>
          </p:cNvPr>
          <p:cNvSpPr txBox="1"/>
          <p:nvPr/>
        </p:nvSpPr>
        <p:spPr>
          <a:xfrm>
            <a:off x="701194" y="1523206"/>
            <a:ext cx="5701865" cy="28007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>
              <a:buFont typeface="Arial"/>
              <a:buChar char="•"/>
            </a:pPr>
            <a:r>
              <a:rPr lang="en-US" sz="2600" spc="9" dirty="0">
                <a:solidFill>
                  <a:srgbClr val="365B6D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Set of elements: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 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{ e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1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e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…, </a:t>
            </a:r>
            <a:r>
              <a:rPr lang="en-US" sz="2600" spc="9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</a:t>
            </a:r>
            <a:r>
              <a:rPr lang="en-US" sz="2600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</a:t>
            </a:r>
            <a:r>
              <a:rPr lang="en-US" sz="2600" i="1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</a:t>
            </a:r>
            <a:r>
              <a:rPr lang="en-US" sz="2600" i="1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 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}</a:t>
            </a:r>
            <a:endParaRPr lang="en-US" sz="2600" spc="9" dirty="0"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 marL="381019" indent="-381019">
              <a:buFont typeface="Arial"/>
              <a:buChar char="•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381019" indent="-381019">
              <a:buFont typeface="Arial"/>
              <a:buChar char="•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381019" indent="-381019">
              <a:buFont typeface="Arial,Sans-Serif"/>
              <a:buChar char="•"/>
            </a:pPr>
            <a:r>
              <a:rPr lang="en-US" sz="2600" spc="9" dirty="0">
                <a:solidFill>
                  <a:srgbClr val="365B6D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Set of attributes: 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A 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{ a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1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a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…, </a:t>
            </a:r>
            <a:r>
              <a:rPr lang="en-US" sz="2600" spc="9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a</a:t>
            </a:r>
            <a:r>
              <a:rPr lang="en-US" sz="2600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</a:t>
            </a:r>
            <a:r>
              <a:rPr lang="en-US" sz="2600" i="1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A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 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}</a:t>
            </a: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A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= {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type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coordinate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… }</a:t>
            </a:r>
          </a:p>
          <a:p>
            <a:pPr marL="381019" indent="-381019">
              <a:buFont typeface="Arial,Sans-Serif"/>
              <a:buChar char="•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>
              <a:buSzPct val="50000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763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237067"/>
            <a:ext cx="10820400" cy="783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>
                <a:solidFill>
                  <a:srgbClr val="365B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Concepts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8D039D36-9A62-8CC6-762C-8F7FEAF735DA}"/>
              </a:ext>
            </a:extLst>
          </p:cNvPr>
          <p:cNvSpPr txBox="1"/>
          <p:nvPr/>
        </p:nvSpPr>
        <p:spPr>
          <a:xfrm>
            <a:off x="701194" y="1523206"/>
            <a:ext cx="5701865" cy="28007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>
              <a:buFont typeface="Arial"/>
              <a:buChar char="•"/>
            </a:pPr>
            <a:r>
              <a:rPr lang="en-US" sz="2600" spc="9" dirty="0">
                <a:solidFill>
                  <a:srgbClr val="365B6D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Set of elements: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 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{ e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1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e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…, </a:t>
            </a:r>
            <a:r>
              <a:rPr lang="en-US" sz="2600" spc="9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</a:t>
            </a:r>
            <a:r>
              <a:rPr lang="en-US" sz="2600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</a:t>
            </a:r>
            <a:r>
              <a:rPr lang="en-US" sz="2600" i="1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</a:t>
            </a:r>
            <a:r>
              <a:rPr lang="en-US" sz="2600" i="1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 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}</a:t>
            </a:r>
            <a:endParaRPr lang="en-US" sz="2600" spc="9" dirty="0"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 marL="381019" indent="-381019">
              <a:buFont typeface="Arial"/>
              <a:buChar char="•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381019" indent="-381019">
              <a:buFont typeface="Arial"/>
              <a:buChar char="•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381019" indent="-381019">
              <a:buFont typeface="Arial,Sans-Serif"/>
              <a:buChar char="•"/>
            </a:pPr>
            <a:r>
              <a:rPr lang="en-US" sz="2600" spc="9" dirty="0">
                <a:solidFill>
                  <a:srgbClr val="365B6D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Set of attributes: 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A 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{ a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1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a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…, </a:t>
            </a:r>
            <a:r>
              <a:rPr lang="en-US" sz="2600" spc="9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a</a:t>
            </a:r>
            <a:r>
              <a:rPr lang="en-US" sz="2600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</a:t>
            </a:r>
            <a:r>
              <a:rPr lang="en-US" sz="2600" i="1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A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 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}</a:t>
            </a: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A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= {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type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coordinate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… }</a:t>
            </a:r>
          </a:p>
          <a:p>
            <a:pPr marL="381019" indent="-381019">
              <a:buFont typeface="Arial,Sans-Serif"/>
              <a:buChar char="•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>
              <a:buSzPct val="50000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DD35B45F-F557-9972-D85C-95E0F537E176}"/>
              </a:ext>
            </a:extLst>
          </p:cNvPr>
          <p:cNvSpPr txBox="1"/>
          <p:nvPr/>
        </p:nvSpPr>
        <p:spPr>
          <a:xfrm>
            <a:off x="6529184" y="1523205"/>
            <a:ext cx="10820400" cy="28007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spc="9" dirty="0">
                <a:solidFill>
                  <a:srgbClr val="365B6D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Set of types: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T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= {t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1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t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…, </a:t>
            </a:r>
            <a:r>
              <a:rPr lang="en-US" sz="2600" spc="9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t</a:t>
            </a:r>
            <a:r>
              <a:rPr lang="en-US" sz="2600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</a:t>
            </a:r>
            <a:r>
              <a:rPr lang="en-US" sz="2600" i="1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T</a:t>
            </a:r>
            <a:r>
              <a:rPr lang="en-US" sz="2600" i="1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}</a:t>
            </a:r>
            <a:endParaRPr lang="en-US" sz="2600" i="1" spc="9" dirty="0">
              <a:solidFill>
                <a:srgbClr val="365B6D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T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= {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customer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transformer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… }</a:t>
            </a: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endParaRPr lang="en-US" sz="2600" i="1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1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.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type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=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customer</a:t>
            </a: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Subset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(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t) = { e ∈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| </a:t>
            </a:r>
            <a:r>
              <a:rPr lang="en-US" sz="2600" spc="9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e.</a:t>
            </a:r>
            <a:r>
              <a:rPr lang="en-US" sz="2600" i="1" spc="9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type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= t }</a:t>
            </a:r>
          </a:p>
          <a:p>
            <a:pPr>
              <a:buSzPct val="50000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089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237067"/>
            <a:ext cx="10820400" cy="783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>
                <a:solidFill>
                  <a:srgbClr val="365B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Concepts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8D039D36-9A62-8CC6-762C-8F7FEAF735DA}"/>
              </a:ext>
            </a:extLst>
          </p:cNvPr>
          <p:cNvSpPr txBox="1"/>
          <p:nvPr/>
        </p:nvSpPr>
        <p:spPr>
          <a:xfrm>
            <a:off x="701194" y="1523206"/>
            <a:ext cx="5701865" cy="28007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>
              <a:buFont typeface="Arial"/>
              <a:buChar char="•"/>
            </a:pPr>
            <a:r>
              <a:rPr lang="en-US" sz="2600" spc="9" dirty="0">
                <a:solidFill>
                  <a:srgbClr val="365B6D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Set of elements: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 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{ e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1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e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…, </a:t>
            </a:r>
            <a:r>
              <a:rPr lang="en-US" sz="2600" spc="9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</a:t>
            </a:r>
            <a:r>
              <a:rPr lang="en-US" sz="2600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</a:t>
            </a:r>
            <a:r>
              <a:rPr lang="en-US" sz="2600" i="1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</a:t>
            </a:r>
            <a:r>
              <a:rPr lang="en-US" sz="2600" i="1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 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}</a:t>
            </a:r>
            <a:endParaRPr lang="en-US" sz="2600" spc="9" dirty="0"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 marL="381019" indent="-381019">
              <a:buFont typeface="Arial"/>
              <a:buChar char="•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381019" indent="-381019">
              <a:buFont typeface="Arial"/>
              <a:buChar char="•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381019" indent="-381019">
              <a:buFont typeface="Arial,Sans-Serif"/>
              <a:buChar char="•"/>
            </a:pPr>
            <a:r>
              <a:rPr lang="en-US" sz="2600" spc="9" dirty="0">
                <a:solidFill>
                  <a:srgbClr val="365B6D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Set of attributes: 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A 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{ a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1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a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…, </a:t>
            </a:r>
            <a:r>
              <a:rPr lang="en-US" sz="2600" spc="9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a</a:t>
            </a:r>
            <a:r>
              <a:rPr lang="en-US" sz="2600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</a:t>
            </a:r>
            <a:r>
              <a:rPr lang="en-US" sz="2600" i="1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A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 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}</a:t>
            </a: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A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= {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type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coordinate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… }</a:t>
            </a:r>
          </a:p>
          <a:p>
            <a:pPr marL="381019" indent="-381019">
              <a:buFont typeface="Arial,Sans-Serif"/>
              <a:buChar char="•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>
              <a:buSzPct val="50000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19C3533-BF50-00EF-DE70-CD2AFF266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1449" y="3976986"/>
            <a:ext cx="7843220" cy="2533345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DD35B45F-F557-9972-D85C-95E0F537E176}"/>
              </a:ext>
            </a:extLst>
          </p:cNvPr>
          <p:cNvSpPr txBox="1"/>
          <p:nvPr/>
        </p:nvSpPr>
        <p:spPr>
          <a:xfrm>
            <a:off x="6529184" y="1523205"/>
            <a:ext cx="10820400" cy="28007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spc="9" dirty="0">
                <a:solidFill>
                  <a:srgbClr val="365B6D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Set of types: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T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= {t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1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t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…, </a:t>
            </a:r>
            <a:r>
              <a:rPr lang="en-US" sz="2600" spc="9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t</a:t>
            </a:r>
            <a:r>
              <a:rPr lang="en-US" sz="2600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</a:t>
            </a:r>
            <a:r>
              <a:rPr lang="en-US" sz="2600" i="1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T</a:t>
            </a:r>
            <a:r>
              <a:rPr lang="en-US" sz="2600" i="1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}</a:t>
            </a:r>
            <a:endParaRPr lang="en-US" sz="2600" i="1" spc="9" dirty="0">
              <a:solidFill>
                <a:srgbClr val="365B6D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T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= {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customer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transformer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… }</a:t>
            </a: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endParaRPr lang="en-US" sz="2600" i="1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</a:t>
            </a:r>
            <a:r>
              <a:rPr lang="en-US" sz="26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1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.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type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=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customer</a:t>
            </a: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Subset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(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t) = { e ∈ </a:t>
            </a:r>
            <a:r>
              <a:rPr lang="en-US" sz="26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| </a:t>
            </a:r>
            <a:r>
              <a:rPr lang="en-US" sz="2600" spc="9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e.</a:t>
            </a:r>
            <a:r>
              <a:rPr lang="en-US" sz="2600" i="1" spc="9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type</a:t>
            </a:r>
            <a:r>
              <a:rPr lang="en-US" sz="26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= t }</a:t>
            </a:r>
          </a:p>
          <a:p>
            <a:pPr>
              <a:buSzPct val="50000"/>
            </a:pPr>
            <a:endParaRPr lang="en-US" sz="26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678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237067"/>
            <a:ext cx="10820400" cy="783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>
                <a:solidFill>
                  <a:srgbClr val="365B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sz="4634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4634" b="1" dirty="0">
                <a:solidFill>
                  <a:srgbClr val="365B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cepts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8D039D36-9A62-8CC6-762C-8F7FEAF735DA}"/>
              </a:ext>
            </a:extLst>
          </p:cNvPr>
          <p:cNvSpPr txBox="1"/>
          <p:nvPr/>
        </p:nvSpPr>
        <p:spPr>
          <a:xfrm>
            <a:off x="701194" y="1523207"/>
            <a:ext cx="10820400" cy="4062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1019" indent="-381019">
              <a:buFont typeface="Arial" panose="020B0604020202020204" pitchFamily="34" charset="0"/>
              <a:buChar char="•"/>
            </a:pPr>
            <a:r>
              <a:rPr lang="en-US" sz="2400" spc="9" dirty="0">
                <a:solidFill>
                  <a:srgbClr val="365B6D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Set of paths: </a:t>
            </a:r>
            <a:r>
              <a:rPr lang="en-US" sz="24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P</a:t>
            </a:r>
            <a:r>
              <a:rPr lang="en-US" sz="24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= { p</a:t>
            </a:r>
            <a:r>
              <a:rPr lang="en-US" sz="24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1</a:t>
            </a:r>
            <a:r>
              <a:rPr lang="en-US" sz="24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p</a:t>
            </a:r>
            <a:r>
              <a:rPr lang="en-US" sz="24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sz="24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…, </a:t>
            </a:r>
            <a:r>
              <a:rPr lang="en-US" sz="2400" spc="9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p</a:t>
            </a:r>
            <a:r>
              <a:rPr lang="en-US" sz="2400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</a:t>
            </a:r>
            <a:r>
              <a:rPr lang="en-US" sz="2400" i="1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P</a:t>
            </a:r>
            <a:r>
              <a:rPr lang="en-US" sz="2400" i="1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 </a:t>
            </a:r>
            <a:r>
              <a:rPr lang="en-US" sz="24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}</a:t>
            </a: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r>
              <a:rPr lang="en-US" sz="2400" spc="9" dirty="0">
                <a:solidFill>
                  <a:srgbClr val="365B6D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Represents the set of the real paths from the customers to the transformers</a:t>
            </a: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endParaRPr lang="en-US" sz="24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304815" lvl="1">
              <a:buSzPct val="70000"/>
            </a:pPr>
            <a:endParaRPr lang="en-US" sz="24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endParaRPr lang="en-US" sz="2400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endParaRPr lang="en-US" sz="24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lvl="1"/>
            <a:r>
              <a:rPr lang="en-US" sz="2400" spc="9" dirty="0">
                <a:solidFill>
                  <a:srgbClr val="365B6D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 </a:t>
            </a:r>
          </a:p>
          <a:p>
            <a:pPr lvl="1"/>
            <a:endParaRPr lang="en-US" sz="24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lvl="1"/>
            <a:endParaRPr lang="en-US" sz="24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381019" indent="-381019">
              <a:buFont typeface="Arial" panose="020B0604020202020204" pitchFamily="34" charset="0"/>
              <a:buChar char="•"/>
            </a:pPr>
            <a:endParaRPr lang="en-US" sz="24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C4DD36E-06C8-1637-5BD5-D453743D7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1449" y="3976986"/>
            <a:ext cx="7843220" cy="253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98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237067"/>
            <a:ext cx="10820400" cy="783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>
                <a:solidFill>
                  <a:srgbClr val="365B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sz="4634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4634" b="1" dirty="0">
                <a:solidFill>
                  <a:srgbClr val="365B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cepts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FA8DF6-4583-AE93-4535-FA3E3785B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1449" y="3976986"/>
            <a:ext cx="7843220" cy="2533344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8D039D36-9A62-8CC6-762C-8F7FEAF735DA}"/>
              </a:ext>
            </a:extLst>
          </p:cNvPr>
          <p:cNvSpPr txBox="1"/>
          <p:nvPr/>
        </p:nvSpPr>
        <p:spPr>
          <a:xfrm>
            <a:off x="701194" y="1523207"/>
            <a:ext cx="10820400" cy="5170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1019" indent="-381019">
              <a:buFont typeface="Arial" panose="020B0604020202020204" pitchFamily="34" charset="0"/>
              <a:buChar char="•"/>
            </a:pPr>
            <a:r>
              <a:rPr lang="en-US" sz="2400" spc="9" dirty="0">
                <a:solidFill>
                  <a:srgbClr val="365B6D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Set of paths: </a:t>
            </a:r>
            <a:r>
              <a:rPr lang="en-US" sz="24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P</a:t>
            </a:r>
            <a:r>
              <a:rPr lang="en-US" sz="24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= { p</a:t>
            </a:r>
            <a:r>
              <a:rPr lang="en-US" sz="24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1</a:t>
            </a:r>
            <a:r>
              <a:rPr lang="en-US" sz="24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p</a:t>
            </a:r>
            <a:r>
              <a:rPr lang="en-US" sz="24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sz="24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…, </a:t>
            </a:r>
            <a:r>
              <a:rPr lang="en-US" sz="2400" spc="9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p</a:t>
            </a:r>
            <a:r>
              <a:rPr lang="en-US" sz="2400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</a:t>
            </a:r>
            <a:r>
              <a:rPr lang="en-US" sz="2400" i="1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P</a:t>
            </a:r>
            <a:r>
              <a:rPr lang="en-US" sz="2400" i="1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 </a:t>
            </a:r>
            <a:r>
              <a:rPr lang="en-US" sz="24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}</a:t>
            </a: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r>
              <a:rPr lang="en-US" sz="2400" spc="9" dirty="0">
                <a:solidFill>
                  <a:srgbClr val="365B6D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Represents the set of the real paths from the customers to the transformers</a:t>
            </a: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endParaRPr lang="en-US" sz="24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381019" indent="-381019">
              <a:buFont typeface="Arial" panose="020B0604020202020204" pitchFamily="34" charset="0"/>
              <a:buChar char="•"/>
            </a:pPr>
            <a:r>
              <a:rPr lang="en-US" sz="2400" spc="9" dirty="0">
                <a:solidFill>
                  <a:srgbClr val="365B6D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Set of hypothetical paths: </a:t>
            </a:r>
            <a:r>
              <a:rPr lang="en-US" sz="240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H</a:t>
            </a:r>
            <a:r>
              <a:rPr lang="en-US" sz="24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= { h</a:t>
            </a:r>
            <a:r>
              <a:rPr lang="en-US" sz="24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1</a:t>
            </a:r>
            <a:r>
              <a:rPr lang="en-US" sz="24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h</a:t>
            </a:r>
            <a:r>
              <a:rPr lang="en-US" sz="24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sz="24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, …, </a:t>
            </a:r>
            <a:r>
              <a:rPr lang="en-US" sz="2400" spc="9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h</a:t>
            </a:r>
            <a:r>
              <a:rPr lang="en-US" sz="2400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</a:t>
            </a:r>
            <a:r>
              <a:rPr lang="en-US" sz="2400" i="1" spc="9" baseline="-25000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H</a:t>
            </a:r>
            <a:r>
              <a:rPr lang="en-US" sz="2400" i="1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spc="9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| </a:t>
            </a:r>
            <a:r>
              <a:rPr lang="en-US" sz="2400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}</a:t>
            </a: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r>
              <a:rPr lang="en-US" sz="2400" spc="9" dirty="0">
                <a:solidFill>
                  <a:srgbClr val="365B6D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Represent the space of all possible paths that may exist from any customer to any transformer</a:t>
            </a:r>
          </a:p>
          <a:p>
            <a:pPr marL="304815" lvl="1">
              <a:buSzPct val="70000"/>
            </a:pPr>
            <a:endParaRPr lang="en-US" sz="24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endParaRPr lang="en-US" sz="2400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685834" lvl="1" indent="-381019">
              <a:buSzPct val="70000"/>
              <a:buFont typeface="Courier New" panose="02070309020205020404" pitchFamily="49" charset="0"/>
              <a:buChar char="o"/>
            </a:pPr>
            <a:endParaRPr lang="en-US" sz="24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lvl="1"/>
            <a:r>
              <a:rPr lang="en-US" sz="2400" spc="9" dirty="0">
                <a:solidFill>
                  <a:srgbClr val="365B6D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 </a:t>
            </a:r>
          </a:p>
          <a:p>
            <a:pPr lvl="1"/>
            <a:endParaRPr lang="en-US" sz="24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lvl="1"/>
            <a:endParaRPr lang="en-US" sz="24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381019" indent="-381019">
              <a:buFont typeface="Arial" panose="020B0604020202020204" pitchFamily="34" charset="0"/>
              <a:buChar char="•"/>
            </a:pPr>
            <a:endParaRPr lang="en-US" sz="2400" spc="9" dirty="0">
              <a:solidFill>
                <a:srgbClr val="365B6D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24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237067"/>
            <a:ext cx="10820400" cy="783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>
                <a:solidFill>
                  <a:srgbClr val="365B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Concepts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 descr="Une image contenant capture d’écran, conception&#10;&#10;Description générée automatiquement">
            <a:extLst>
              <a:ext uri="{FF2B5EF4-FFF2-40B4-BE49-F238E27FC236}">
                <a16:creationId xmlns:a16="http://schemas.microsoft.com/office/drawing/2014/main" id="{6E91CDFB-E3E3-13DF-5D91-B379B45A2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81" y="3534923"/>
            <a:ext cx="2671519" cy="250613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DF6A58C-787D-C295-A76E-7DB2078F8290}"/>
              </a:ext>
            </a:extLst>
          </p:cNvPr>
          <p:cNvSpPr txBox="1"/>
          <p:nvPr/>
        </p:nvSpPr>
        <p:spPr>
          <a:xfrm>
            <a:off x="682925" y="1545848"/>
            <a:ext cx="2918603" cy="12928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667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Raw</a:t>
            </a:r>
          </a:p>
          <a:p>
            <a:pPr algn="ctr"/>
            <a:r>
              <a:rPr lang="fr-FR" sz="2667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information</a:t>
            </a:r>
          </a:p>
          <a:p>
            <a:pPr algn="ctr"/>
            <a:endParaRPr lang="en-US" sz="2667" dirty="0">
              <a:solidFill>
                <a:srgbClr val="365B6D"/>
              </a:solidFill>
              <a:latin typeface="Arial"/>
              <a:ea typeface="Baskerville" panose="02020502070401020303" pitchFamily="18" charset="0"/>
              <a:cs typeface="Arial"/>
            </a:endParaRPr>
          </a:p>
        </p:txBody>
      </p:sp>
      <p:pic>
        <p:nvPicPr>
          <p:cNvPr id="6" name="Image 5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9D231CB2-C4B8-4EDB-DBE6-8D034A9B6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107" y="2343972"/>
            <a:ext cx="851427" cy="14478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EC54D2F-9505-2C2D-8573-A928F070440B}"/>
              </a:ext>
            </a:extLst>
          </p:cNvPr>
          <p:cNvSpPr txBox="1"/>
          <p:nvPr/>
        </p:nvSpPr>
        <p:spPr>
          <a:xfrm>
            <a:off x="4636698" y="1545848"/>
            <a:ext cx="2918603" cy="8824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667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Transformation</a:t>
            </a:r>
          </a:p>
          <a:p>
            <a:pPr algn="ctr"/>
            <a:r>
              <a:rPr lang="en-US" sz="2667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functions</a:t>
            </a:r>
          </a:p>
        </p:txBody>
      </p:sp>
      <p:pic>
        <p:nvPicPr>
          <p:cNvPr id="13" name="Image 12" descr="Une image contenant Graphique, capture d’écran, graphisme, texte&#10;&#10;Description générée automatiquement">
            <a:extLst>
              <a:ext uri="{FF2B5EF4-FFF2-40B4-BE49-F238E27FC236}">
                <a16:creationId xmlns:a16="http://schemas.microsoft.com/office/drawing/2014/main" id="{BC3DF758-20D0-5C13-62B8-13F3940C94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7455" y="3559090"/>
            <a:ext cx="2671519" cy="2457797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D095960-2995-6A8E-4462-E0D2623AAC48}"/>
              </a:ext>
            </a:extLst>
          </p:cNvPr>
          <p:cNvSpPr txBox="1"/>
          <p:nvPr/>
        </p:nvSpPr>
        <p:spPr>
          <a:xfrm>
            <a:off x="8590471" y="1545848"/>
            <a:ext cx="2918603" cy="8824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667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Well-defined</a:t>
            </a:r>
            <a:endParaRPr lang="en-US" sz="2667" dirty="0" err="1">
              <a:solidFill>
                <a:srgbClr val="365B6D"/>
              </a:solidFill>
              <a:latin typeface="Arial"/>
              <a:ea typeface="+mn-lt"/>
              <a:cs typeface="+mn-lt"/>
            </a:endParaRPr>
          </a:p>
          <a:p>
            <a:pPr algn="ctr"/>
            <a:r>
              <a:rPr lang="fr-FR" sz="2667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information</a:t>
            </a:r>
            <a:endParaRPr lang="en-US" sz="2667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</p:txBody>
      </p:sp>
      <p:pic>
        <p:nvPicPr>
          <p:cNvPr id="17" name="Image 16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3C8C7659-CAA5-3BD2-21D6-D0451B5C46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1049" y="2425097"/>
            <a:ext cx="1519975" cy="1285551"/>
          </a:xfrm>
          <a:prstGeom prst="rect">
            <a:avLst/>
          </a:prstGeom>
        </p:spPr>
      </p:pic>
      <p:pic>
        <p:nvPicPr>
          <p:cNvPr id="18" name="Image 17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E046DF6F-1AAF-F4BF-AF1A-EF0A7C8577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7539" y="1977349"/>
            <a:ext cx="849899" cy="1735347"/>
          </a:xfrm>
          <a:prstGeom prst="rect">
            <a:avLst/>
          </a:prstGeom>
        </p:spPr>
      </p:pic>
      <p:pic>
        <p:nvPicPr>
          <p:cNvPr id="20" name="Image 19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D18D06EF-E2EE-3DC1-3AFD-F1B44423AB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5649" y="4126123"/>
            <a:ext cx="4155057" cy="132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26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237067"/>
            <a:ext cx="10820400" cy="783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>
                <a:solidFill>
                  <a:srgbClr val="365B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statement</a:t>
            </a:r>
            <a:endParaRPr lang="fr-F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3">
                <a:extLst>
                  <a:ext uri="{FF2B5EF4-FFF2-40B4-BE49-F238E27FC236}">
                    <a16:creationId xmlns:a16="http://schemas.microsoft.com/office/drawing/2014/main" id="{8D039D36-9A62-8CC6-762C-8F7FEAF735DA}"/>
                  </a:ext>
                </a:extLst>
              </p:cNvPr>
              <p:cNvSpPr txBox="1"/>
              <p:nvPr/>
            </p:nvSpPr>
            <p:spPr>
              <a:xfrm>
                <a:off x="701194" y="1523206"/>
                <a:ext cx="10820400" cy="457381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381019" indent="-381019">
                  <a:buFont typeface="Arial"/>
                  <a:buChar char="•"/>
                </a:pPr>
                <a:r>
                  <a:rPr lang="en-US" sz="2467" spc="9" dirty="0">
                    <a:solidFill>
                      <a:srgbClr val="365B6D"/>
                    </a:solidFill>
                    <a:latin typeface="Arial" panose="020B0604020202020204" pitchFamily="34" charset="0"/>
                    <a:ea typeface="+mn-lt"/>
                    <a:cs typeface="Arial" panose="020B0604020202020204" pitchFamily="34" charset="0"/>
                  </a:rPr>
                  <a:t>Identify methodology </a:t>
                </a:r>
                <a:r>
                  <a:rPr lang="en-US" sz="2800" i="1" spc="9" dirty="0">
                    <a:solidFill>
                      <a:srgbClr val="365B6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M</a:t>
                </a:r>
                <a:r>
                  <a:rPr lang="en-US" sz="2800" spc="9" dirty="0">
                    <a:solidFill>
                      <a:srgbClr val="365B6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(</a:t>
                </a:r>
                <a:r>
                  <a:rPr lang="en-US" sz="2800" i="1" spc="9" dirty="0">
                    <a:solidFill>
                      <a:srgbClr val="365B6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I, F </a:t>
                </a:r>
                <a:r>
                  <a:rPr lang="en-US" sz="2800" spc="9" dirty="0">
                    <a:solidFill>
                      <a:srgbClr val="365B6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)</a:t>
                </a:r>
                <a:endParaRPr lang="en-US" sz="2467" spc="9" dirty="0">
                  <a:solidFill>
                    <a:srgbClr val="365B6D"/>
                  </a:solidFill>
                  <a:latin typeface="Arial" panose="020B0604020202020204" pitchFamily="34" charset="0"/>
                  <a:ea typeface="+mn-lt"/>
                  <a:cs typeface="Arial" panose="020B0604020202020204" pitchFamily="34" charset="0"/>
                </a:endParaRPr>
              </a:p>
              <a:p>
                <a:pPr marL="381019" indent="-381019">
                  <a:buFont typeface="Arial"/>
                  <a:buChar char="•"/>
                </a:pPr>
                <a:endParaRPr lang="en-US" sz="2467" dirty="0">
                  <a:solidFill>
                    <a:srgbClr val="365B6D"/>
                  </a:solidFill>
                  <a:latin typeface="Arial" panose="020B0604020202020204" pitchFamily="34" charset="0"/>
                  <a:ea typeface="+mn-lt"/>
                  <a:cs typeface="Arial" panose="020B0604020202020204" pitchFamily="34" charset="0"/>
                </a:endParaRPr>
              </a:p>
              <a:p>
                <a:pPr marL="381019" indent="-381019">
                  <a:buFont typeface="Arial"/>
                  <a:buChar char="•"/>
                </a:pPr>
                <a:r>
                  <a:rPr lang="en-US" sz="2467" spc="9" dirty="0">
                    <a:solidFill>
                      <a:srgbClr val="365B6D"/>
                    </a:solidFill>
                    <a:latin typeface="Arial" panose="020B0604020202020204" pitchFamily="34" charset="0"/>
                    <a:ea typeface="+mn-lt"/>
                    <a:cs typeface="Arial" panose="020B0604020202020204" pitchFamily="34" charset="0"/>
                  </a:rPr>
                  <a:t>Reduce the set of hypothetical paths, </a:t>
                </a:r>
                <a:r>
                  <a:rPr lang="en-US" sz="2467" i="1" spc="9" dirty="0">
                    <a:solidFill>
                      <a:srgbClr val="365B6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H</a:t>
                </a:r>
              </a:p>
              <a:p>
                <a:pPr marL="381019" indent="-381019">
                  <a:buFont typeface="Arial"/>
                  <a:buChar char="•"/>
                </a:pPr>
                <a:endParaRPr lang="en-US" sz="2467" i="1" spc="9" dirty="0">
                  <a:solidFill>
                    <a:srgbClr val="365B6D"/>
                  </a:solidFill>
                  <a:latin typeface="Arial" panose="020B0604020202020204" pitchFamily="34" charset="0"/>
                  <a:ea typeface="+mn-lt"/>
                  <a:cs typeface="Arial" panose="020B0604020202020204" pitchFamily="34" charset="0"/>
                </a:endParaRPr>
              </a:p>
              <a:p>
                <a:pPr marL="381019" indent="-381019">
                  <a:buFont typeface="Arial"/>
                  <a:buChar char="•"/>
                </a:pPr>
                <a:r>
                  <a:rPr lang="en-US" sz="2467" spc="9" dirty="0">
                    <a:solidFill>
                      <a:srgbClr val="365B6D"/>
                    </a:solidFill>
                    <a:latin typeface="Arial" panose="020B0604020202020204" pitchFamily="34" charset="0"/>
                    <a:ea typeface="+mn-lt"/>
                    <a:cs typeface="Arial" panose="020B0604020202020204" pitchFamily="34" charset="0"/>
                  </a:rPr>
                  <a:t>Obtain</a:t>
                </a:r>
                <a:r>
                  <a:rPr lang="en-US" sz="2467" i="1" spc="9" dirty="0">
                    <a:solidFill>
                      <a:srgbClr val="365B6D"/>
                    </a:solidFill>
                    <a:latin typeface="Arial" panose="020B0604020202020204" pitchFamily="34" charset="0"/>
                    <a:ea typeface="+mn-lt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 spc="9" smtClean="0">
                            <a:solidFill>
                              <a:srgbClr val="365B6D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</m:ctrlPr>
                      </m:accPr>
                      <m:e>
                        <m:r>
                          <a:rPr lang="en-US" sz="2800" i="1" spc="9">
                            <a:solidFill>
                              <a:srgbClr val="365B6D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  <m:t>𝑃</m:t>
                        </m:r>
                      </m:e>
                    </m:acc>
                    <m:r>
                      <a:rPr lang="en-US" sz="2800" i="1" spc="9">
                        <a:solidFill>
                          <a:srgbClr val="365B6D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lt"/>
                      </a:rPr>
                      <m:t> </m:t>
                    </m:r>
                  </m:oMath>
                </a14:m>
                <a:endParaRPr lang="en-US" sz="2467" i="1" spc="9" dirty="0">
                  <a:solidFill>
                    <a:srgbClr val="365B6D"/>
                  </a:solidFill>
                  <a:latin typeface="Arial" panose="020B0604020202020204" pitchFamily="34" charset="0"/>
                  <a:ea typeface="+mn-lt"/>
                  <a:cs typeface="Arial" panose="020B0604020202020204" pitchFamily="34" charset="0"/>
                </a:endParaRPr>
              </a:p>
              <a:p>
                <a:pPr marL="381019" indent="-381019">
                  <a:buFont typeface="Arial"/>
                  <a:buChar char="•"/>
                </a:pPr>
                <a:endParaRPr lang="en-US" sz="2467" i="1" spc="9" dirty="0">
                  <a:solidFill>
                    <a:srgbClr val="365B6D"/>
                  </a:solidFill>
                  <a:latin typeface="Arial" panose="020B0604020202020204" pitchFamily="34" charset="0"/>
                  <a:ea typeface="+mn-lt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800" i="1" spc="9">
                            <a:solidFill>
                              <a:srgbClr val="365B6D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</m:ctrlPr>
                      </m:accPr>
                      <m:e>
                        <m:r>
                          <a:rPr lang="en-US" sz="3800" i="1" spc="9">
                            <a:solidFill>
                              <a:srgbClr val="365B6D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sz="3800" i="1" spc="9" dirty="0">
                    <a:solidFill>
                      <a:srgbClr val="365B6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800" spc="9" dirty="0">
                    <a:solidFill>
                      <a:srgbClr val="365B6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=</a:t>
                </a:r>
                <a:r>
                  <a:rPr lang="en-US" sz="3800" i="1" spc="9" dirty="0">
                    <a:solidFill>
                      <a:srgbClr val="365B6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M</a:t>
                </a:r>
                <a:r>
                  <a:rPr lang="en-US" sz="3800" spc="9" dirty="0">
                    <a:solidFill>
                      <a:srgbClr val="365B6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(</a:t>
                </a:r>
                <a:r>
                  <a:rPr lang="en-US" sz="3800" i="1" spc="9" dirty="0">
                    <a:solidFill>
                      <a:srgbClr val="365B6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I, F </a:t>
                </a:r>
                <a:r>
                  <a:rPr lang="en-US" sz="3800" spc="9" dirty="0">
                    <a:solidFill>
                      <a:srgbClr val="365B6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) |</a:t>
                </a:r>
                <a:r>
                  <a:rPr lang="en-US" sz="3800" i="1" spc="9" dirty="0">
                    <a:solidFill>
                      <a:srgbClr val="365B6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800" i="1" spc="9">
                            <a:solidFill>
                              <a:srgbClr val="365B6D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</m:ctrlPr>
                      </m:accPr>
                      <m:e>
                        <m:r>
                          <a:rPr lang="en-US" sz="3800" i="1" spc="9">
                            <a:solidFill>
                              <a:srgbClr val="365B6D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  <m:t>𝑃</m:t>
                        </m:r>
                      </m:e>
                    </m:acc>
                    <m:r>
                      <a:rPr lang="en-US" sz="3800" i="1" spc="9">
                        <a:solidFill>
                          <a:srgbClr val="365B6D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lt"/>
                      </a:rPr>
                      <m:t> </m:t>
                    </m:r>
                  </m:oMath>
                </a14:m>
                <a:r>
                  <a:rPr lang="en-US" sz="3800" spc="9" dirty="0">
                    <a:solidFill>
                      <a:srgbClr val="365B6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=</a:t>
                </a:r>
                <a:r>
                  <a:rPr lang="en-US" sz="3800" i="1" spc="9" dirty="0">
                    <a:solidFill>
                      <a:srgbClr val="365B6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800" b="0" i="1" spc="9" smtClean="0">
                        <a:solidFill>
                          <a:srgbClr val="365B6D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</m:oMath>
                </a14:m>
                <a:endParaRPr lang="en-US" sz="3800" i="1" spc="9" dirty="0">
                  <a:solidFill>
                    <a:srgbClr val="365B6D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algn="ctr"/>
                <a:endParaRPr lang="en-US" sz="2467" spc="9" dirty="0">
                  <a:solidFill>
                    <a:srgbClr val="365B6D"/>
                  </a:solidFill>
                  <a:latin typeface="Arial" panose="020B0604020202020204" pitchFamily="34" charset="0"/>
                  <a:ea typeface="+mn-lt"/>
                  <a:cs typeface="Arial" panose="020B0604020202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67" spc="9" dirty="0">
                    <a:solidFill>
                      <a:srgbClr val="365B6D"/>
                    </a:solidFill>
                    <a:latin typeface="Arial" panose="020B0604020202020204" pitchFamily="34" charset="0"/>
                    <a:ea typeface="+mn-lt"/>
                    <a:cs typeface="Arial" panose="020B0604020202020204" pitchFamily="34" charset="0"/>
                  </a:rPr>
                  <a:t>Given that generally the set of real paths </a:t>
                </a:r>
                <a14:m>
                  <m:oMath xmlns:m="http://schemas.openxmlformats.org/officeDocument/2006/math">
                    <m:r>
                      <a:rPr lang="en-US" sz="2470" b="0" i="1" spc="9" smtClean="0">
                        <a:solidFill>
                          <a:srgbClr val="365B6D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</m:oMath>
                </a14:m>
                <a:r>
                  <a:rPr lang="en-US" sz="2467" spc="9" dirty="0">
                    <a:solidFill>
                      <a:srgbClr val="365B6D"/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is unknown; a</a:t>
                </a:r>
                <a:r>
                  <a:rPr lang="en-US" sz="2467" spc="9" dirty="0">
                    <a:solidFill>
                      <a:srgbClr val="365B6D"/>
                    </a:solidFill>
                    <a:latin typeface="Arial" panose="020B0604020202020204" pitchFamily="34" charset="0"/>
                    <a:ea typeface="+mn-lt"/>
                    <a:cs typeface="Arial" panose="020B0604020202020204" pitchFamily="34" charset="0"/>
                  </a:rPr>
                  <a:t> </a:t>
                </a:r>
                <a:r>
                  <a:rPr lang="en-US" sz="2467" i="1" spc="9" dirty="0">
                    <a:solidFill>
                      <a:srgbClr val="365B6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Diagnostic(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pc="9">
                            <a:solidFill>
                              <a:srgbClr val="365B6D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</m:ctrlPr>
                      </m:accPr>
                      <m:e>
                        <m:r>
                          <a:rPr lang="en-US" sz="2400" i="1" spc="9">
                            <a:solidFill>
                              <a:srgbClr val="365B6D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sz="2467" i="1" spc="9" dirty="0">
                    <a:solidFill>
                      <a:srgbClr val="365B6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)</a:t>
                </a:r>
                <a:r>
                  <a:rPr lang="en-US" sz="2467" spc="9" dirty="0">
                    <a:solidFill>
                      <a:srgbClr val="365B6D"/>
                    </a:solidFill>
                    <a:latin typeface="Arial" panose="020B0604020202020204" pitchFamily="34" charset="0"/>
                    <a:ea typeface="+mn-lt"/>
                    <a:cs typeface="Arial" panose="020B0604020202020204" pitchFamily="34" charset="0"/>
                  </a:rPr>
                  <a:t> function is used to determine is a solution satisfies the DSO’s expectations</a:t>
                </a:r>
              </a:p>
              <a:p>
                <a:pPr algn="ctr"/>
                <a:endParaRPr lang="en-US" sz="2467" spc="9" dirty="0">
                  <a:solidFill>
                    <a:srgbClr val="365B6D"/>
                  </a:solidFill>
                  <a:latin typeface="Arial" panose="020B0604020202020204" pitchFamily="34" charset="0"/>
                  <a:ea typeface="+mn-lt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" name="TextBox 3">
                <a:extLst>
                  <a:ext uri="{FF2B5EF4-FFF2-40B4-BE49-F238E27FC236}">
                    <a16:creationId xmlns:a16="http://schemas.microsoft.com/office/drawing/2014/main" id="{8D039D36-9A62-8CC6-762C-8F7FEAF735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194" y="1523206"/>
                <a:ext cx="10820400" cy="4573816"/>
              </a:xfrm>
              <a:prstGeom prst="rect">
                <a:avLst/>
              </a:prstGeom>
              <a:blipFill>
                <a:blip r:embed="rId2"/>
                <a:stretch>
                  <a:fillRect l="-1758" t="-2493" r="-1407"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1103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diagramme, ligne, cercle&#10;&#10;Description générée automatiquement">
            <a:extLst>
              <a:ext uri="{FF2B5EF4-FFF2-40B4-BE49-F238E27FC236}">
                <a16:creationId xmlns:a16="http://schemas.microsoft.com/office/drawing/2014/main" id="{294DCCFB-B276-F6E0-CDE7-7510264CC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076" y="2775695"/>
            <a:ext cx="10517037" cy="4016745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85800" y="237067"/>
            <a:ext cx="10820400" cy="782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>
                <a:solidFill>
                  <a:srgbClr val="365B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 example</a:t>
            </a:r>
          </a:p>
        </p:txBody>
      </p:sp>
      <p:pic>
        <p:nvPicPr>
          <p:cNvPr id="6" name="Image 5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665FBF08-A6DA-EE85-4762-E195AE348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799953" y="2014937"/>
            <a:ext cx="1080019" cy="25054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F356BE1-16FF-E638-4E35-5C7F98ADAF97}"/>
              </a:ext>
            </a:extLst>
          </p:cNvPr>
          <p:cNvSpPr txBox="1"/>
          <p:nvPr/>
        </p:nvSpPr>
        <p:spPr>
          <a:xfrm>
            <a:off x="5552663" y="1854200"/>
            <a:ext cx="1084910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lt"/>
              </a:rPr>
              <a:t>f</a:t>
            </a:r>
            <a:r>
              <a:rPr lang="fr-FR" sz="2400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lt"/>
              </a:rPr>
              <a:t>1</a:t>
            </a:r>
            <a:endParaRPr lang="fr-FR" sz="2400" baseline="-25000" dirty="0">
              <a:latin typeface="Cambria Math" panose="02040503050406030204" pitchFamily="18" charset="0"/>
              <a:ea typeface="Cambria Math" panose="02040503050406030204" pitchFamily="18" charset="0"/>
              <a:cs typeface="Arial"/>
            </a:endParaRPr>
          </a:p>
        </p:txBody>
      </p:sp>
      <p:sp>
        <p:nvSpPr>
          <p:cNvPr id="5" name="ZoneTexte 6">
            <a:extLst>
              <a:ext uri="{FF2B5EF4-FFF2-40B4-BE49-F238E27FC236}">
                <a16:creationId xmlns:a16="http://schemas.microsoft.com/office/drawing/2014/main" id="{54025113-31A3-56B2-62DB-D66ADE5DA410}"/>
              </a:ext>
            </a:extLst>
          </p:cNvPr>
          <p:cNvSpPr txBox="1"/>
          <p:nvPr/>
        </p:nvSpPr>
        <p:spPr>
          <a:xfrm>
            <a:off x="798629" y="1130260"/>
            <a:ext cx="10580253" cy="19082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lt"/>
              </a:rPr>
              <a:t>i</a:t>
            </a:r>
            <a:r>
              <a:rPr lang="fr-FR" sz="2400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lt"/>
              </a:rPr>
              <a:t>1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: </a:t>
            </a:r>
            <a:r>
              <a:rPr lang="en-US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different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documents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containing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data about the</a:t>
            </a:r>
            <a:r>
              <a:rPr lang="fr-FR" sz="2400" dirty="0">
                <a:solidFill>
                  <a:schemeClr val="bg1"/>
                </a:solidFill>
                <a:latin typeface="Arial"/>
                <a:ea typeface="+mn-lt"/>
                <a:cs typeface="+mn-lt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network's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 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elements</a:t>
            </a:r>
            <a:endParaRPr lang="fr-FR" sz="2400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  <a:p>
            <a:endParaRPr lang="fr-FR" sz="2400" dirty="0">
              <a:solidFill>
                <a:srgbClr val="365B6D"/>
              </a:solidFill>
              <a:latin typeface="Arial"/>
              <a:ea typeface="Calibri"/>
              <a:cs typeface="Calibri"/>
            </a:endParaRPr>
          </a:p>
          <a:p>
            <a:endParaRPr lang="fr-FR" sz="2400" dirty="0">
              <a:solidFill>
                <a:srgbClr val="365B6D"/>
              </a:solidFill>
              <a:latin typeface="Cambria Math" panose="02040503050406030204" pitchFamily="18" charset="0"/>
              <a:ea typeface="Cambria Math" panose="02040503050406030204" pitchFamily="18" charset="0"/>
              <a:cs typeface="+mn-lt"/>
            </a:endParaRPr>
          </a:p>
          <a:p>
            <a:endParaRPr lang="fr-FR" sz="2400" dirty="0">
              <a:solidFill>
                <a:srgbClr val="365B6D"/>
              </a:solidFill>
              <a:latin typeface="Cambria Math" panose="02040503050406030204" pitchFamily="18" charset="0"/>
              <a:ea typeface="Cambria Math" panose="02040503050406030204" pitchFamily="18" charset="0"/>
              <a:cs typeface="+mn-lt"/>
            </a:endParaRPr>
          </a:p>
          <a:p>
            <a:r>
              <a:rPr lang="fr-FR" sz="24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lt"/>
              </a:rPr>
              <a:t>i’</a:t>
            </a:r>
            <a:r>
              <a:rPr lang="fr-FR" sz="2400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lt"/>
              </a:rPr>
              <a:t>1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: the set of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elements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, </a:t>
            </a:r>
            <a:r>
              <a:rPr lang="fr-FR" sz="2400" i="1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lt"/>
              </a:rPr>
              <a:t>Ê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,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with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their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attributes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</a:t>
            </a:r>
            <a:r>
              <a:rPr lang="fr-FR" sz="2400" i="1" dirty="0" err="1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lt"/>
              </a:rPr>
              <a:t>Â</a:t>
            </a:r>
            <a:endParaRPr lang="fr-FR" sz="2400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6213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diagramme, ligne&#10;&#10;Description générée automatiquement">
            <a:extLst>
              <a:ext uri="{FF2B5EF4-FFF2-40B4-BE49-F238E27FC236}">
                <a16:creationId xmlns:a16="http://schemas.microsoft.com/office/drawing/2014/main" id="{C155C273-A662-4ADB-D274-31B3D6615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076" y="2772456"/>
            <a:ext cx="10517037" cy="3965713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85800" y="237067"/>
            <a:ext cx="10820400" cy="782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>
                <a:solidFill>
                  <a:srgbClr val="365B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 example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DC7E595-316C-94F7-C78F-B96755371C80}"/>
              </a:ext>
            </a:extLst>
          </p:cNvPr>
          <p:cNvSpPr txBox="1"/>
          <p:nvPr/>
        </p:nvSpPr>
        <p:spPr>
          <a:xfrm>
            <a:off x="798629" y="1130259"/>
            <a:ext cx="10580253" cy="22775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No information about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customer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connections </a:t>
            </a:r>
            <a:r>
              <a:rPr lang="en-BE" sz="2400" dirty="0">
                <a:solidFill>
                  <a:srgbClr val="365B6D"/>
                </a:solidFill>
                <a:latin typeface="Arial" panose="020B0604020202020204" pitchFamily="34" charset="0"/>
              </a:rPr>
              <a:t>→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numerous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hypothetical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paths</a:t>
            </a:r>
            <a:endParaRPr lang="fr-FR" sz="2400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  <a:p>
            <a:endParaRPr lang="fr-FR" sz="2400" dirty="0">
              <a:solidFill>
                <a:srgbClr val="365B6D"/>
              </a:solidFill>
              <a:latin typeface="Arial"/>
              <a:ea typeface="Calibri"/>
              <a:cs typeface="Calibri"/>
            </a:endParaRPr>
          </a:p>
          <a:p>
            <a:endParaRPr lang="fr-FR" sz="2400" dirty="0">
              <a:solidFill>
                <a:srgbClr val="365B6D"/>
              </a:solidFill>
              <a:latin typeface="Arial"/>
              <a:ea typeface="Calibri"/>
              <a:cs typeface="Calibri"/>
            </a:endParaRPr>
          </a:p>
          <a:p>
            <a:r>
              <a:rPr lang="fr-FR" sz="2400" dirty="0" err="1">
                <a:solidFill>
                  <a:srgbClr val="365B6D"/>
                </a:solidFill>
                <a:latin typeface="Arial"/>
                <a:ea typeface="Calibri"/>
                <a:cs typeface="Calibri"/>
              </a:rPr>
              <a:t>Exclude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Calibri"/>
                <a:cs typeface="Calibri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Calibri"/>
                <a:cs typeface="Calibri"/>
              </a:rPr>
              <a:t>hypothetical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Calibri"/>
                <a:cs typeface="Calibri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Calibri"/>
                <a:cs typeface="Calibri"/>
              </a:rPr>
              <a:t>paths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Calibri"/>
                <a:cs typeface="Calibri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Calibri"/>
                <a:cs typeface="Calibri"/>
              </a:rPr>
              <a:t>that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Calibri"/>
                <a:cs typeface="Calibri"/>
              </a:rPr>
              <a:t> are not compatible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Calibri"/>
                <a:cs typeface="Calibri"/>
              </a:rPr>
              <a:t>with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Calibri"/>
                <a:cs typeface="Calibri"/>
              </a:rPr>
              <a:t> the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Calibri"/>
                <a:cs typeface="Calibri"/>
              </a:rPr>
              <a:t>well-defined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Calibri"/>
                <a:cs typeface="Calibri"/>
              </a:rPr>
              <a:t> information</a:t>
            </a:r>
          </a:p>
          <a:p>
            <a:endParaRPr lang="fr-FR" sz="2400" dirty="0">
              <a:solidFill>
                <a:srgbClr val="365B6D"/>
              </a:solidFill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1696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237067"/>
            <a:ext cx="10820400" cy="782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>
                <a:solidFill>
                  <a:srgbClr val="365B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 example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60258E-C8F9-38DF-92F8-4B78FDED45CA}"/>
              </a:ext>
            </a:extLst>
          </p:cNvPr>
          <p:cNvSpPr txBox="1"/>
          <p:nvPr/>
        </p:nvSpPr>
        <p:spPr>
          <a:xfrm>
            <a:off x="812164" y="1096420"/>
            <a:ext cx="10580253" cy="19082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lt"/>
              </a:rPr>
              <a:t>i’</a:t>
            </a:r>
            <a:r>
              <a:rPr lang="fr-FR" sz="2400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lt"/>
              </a:rPr>
              <a:t>2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: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closest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elements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are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connected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together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if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their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distance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is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lower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than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</a:t>
            </a:r>
            <a:r>
              <a:rPr lang="fr-FR" sz="2400" i="1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lt"/>
              </a:rPr>
              <a:t>R</a:t>
            </a:r>
            <a:endParaRPr lang="en-US" sz="2400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  <a:p>
            <a:endParaRPr lang="fr-FR" sz="2400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  <a:p>
            <a:endParaRPr lang="fr-FR" sz="2400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  <a:p>
            <a:r>
              <a:rPr lang="fr-FR" sz="24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lt"/>
              </a:rPr>
              <a:t>i'</a:t>
            </a:r>
            <a:r>
              <a:rPr lang="fr-FR" sz="2400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lt"/>
              </a:rPr>
              <a:t>3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: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path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lengths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must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be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lower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than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</a:t>
            </a:r>
            <a:r>
              <a:rPr lang="fr-FR" sz="2400" i="1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lt"/>
              </a:rPr>
              <a:t>L</a:t>
            </a:r>
            <a:r>
              <a:rPr lang="fr-FR" sz="2400" i="1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 </a:t>
            </a:r>
            <a:endParaRPr lang="fr-FR" sz="2400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  <a:p>
            <a:endParaRPr lang="fr-FR" sz="2400" dirty="0">
              <a:solidFill>
                <a:srgbClr val="365B6D"/>
              </a:solidFill>
              <a:latin typeface="Arial"/>
              <a:ea typeface="Calibri"/>
              <a:cs typeface="Arial"/>
            </a:endParaRPr>
          </a:p>
        </p:txBody>
      </p:sp>
      <p:pic>
        <p:nvPicPr>
          <p:cNvPr id="10" name="Image 9" descr="Une image contenant texte, diagramme, ligne&#10;&#10;Description générée automatiquement">
            <a:extLst>
              <a:ext uri="{FF2B5EF4-FFF2-40B4-BE49-F238E27FC236}">
                <a16:creationId xmlns:a16="http://schemas.microsoft.com/office/drawing/2014/main" id="{C6A806AD-169A-24DA-C65D-2D68A5E8C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556" y="2829454"/>
            <a:ext cx="10517037" cy="3909225"/>
          </a:xfrm>
          <a:prstGeom prst="rect">
            <a:avLst/>
          </a:prstGeom>
        </p:spPr>
      </p:pic>
      <p:pic>
        <p:nvPicPr>
          <p:cNvPr id="11" name="Image 10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5A1004E3-A8CA-75F1-F4AA-6559E48D0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8291" y="3278753"/>
            <a:ext cx="2142228" cy="122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693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237067"/>
            <a:ext cx="10820400" cy="782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>
                <a:solidFill>
                  <a:srgbClr val="365B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 example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7CC843F-6B83-1724-7744-89F39974B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076" y="2819825"/>
            <a:ext cx="10517037" cy="3928483"/>
          </a:xfrm>
          <a:prstGeom prst="rect">
            <a:avLst/>
          </a:prstGeom>
        </p:spPr>
      </p:pic>
      <p:sp>
        <p:nvSpPr>
          <p:cNvPr id="3" name="ZoneTexte 3">
            <a:extLst>
              <a:ext uri="{FF2B5EF4-FFF2-40B4-BE49-F238E27FC236}">
                <a16:creationId xmlns:a16="http://schemas.microsoft.com/office/drawing/2014/main" id="{3C651DF9-554E-9CB5-FA81-3E9346BA1395}"/>
              </a:ext>
            </a:extLst>
          </p:cNvPr>
          <p:cNvSpPr txBox="1"/>
          <p:nvPr/>
        </p:nvSpPr>
        <p:spPr>
          <a:xfrm>
            <a:off x="812164" y="1096419"/>
            <a:ext cx="10580253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lt"/>
              </a:rPr>
              <a:t>i'</a:t>
            </a:r>
            <a:r>
              <a:rPr lang="fr-FR" sz="2400" baseline="-25000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lt"/>
              </a:rPr>
              <a:t>4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: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each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customer</a:t>
            </a:r>
            <a:r>
              <a:rPr lang="fr-FR" sz="2400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must have one active </a:t>
            </a:r>
            <a:r>
              <a:rPr lang="fr-FR" sz="2400" dirty="0" err="1">
                <a:solidFill>
                  <a:srgbClr val="365B6D"/>
                </a:solidFill>
                <a:latin typeface="Arial"/>
                <a:ea typeface="+mn-lt"/>
                <a:cs typeface="+mn-lt"/>
              </a:rPr>
              <a:t>path</a:t>
            </a:r>
            <a:endParaRPr lang="fr-FR" sz="2400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  <a:p>
            <a:endParaRPr lang="en-US" sz="2400" i="1" dirty="0">
              <a:solidFill>
                <a:srgbClr val="365B6D"/>
              </a:solidFill>
              <a:latin typeface="Cambria Math" panose="02040503050406030204" pitchFamily="18" charset="0"/>
              <a:ea typeface="+mn-lt"/>
              <a:cs typeface="+mn-lt"/>
            </a:endParaRPr>
          </a:p>
          <a:p>
            <a:endParaRPr lang="fr-FR" sz="2400" dirty="0" err="1">
              <a:solidFill>
                <a:srgbClr val="365B6D"/>
              </a:solidFill>
              <a:latin typeface="Arial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7231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237067"/>
            <a:ext cx="10820400" cy="76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 err="1">
                <a:solidFill>
                  <a:srgbClr val="365B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Keypoints</a:t>
            </a:r>
            <a:r>
              <a:rPr lang="en-US" sz="4634" b="1" dirty="0">
                <a:solidFill>
                  <a:srgbClr val="365B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procedure</a:t>
            </a:r>
            <a:endParaRPr lang="fr-FR" sz="463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5800" y="1523207"/>
            <a:ext cx="10820400" cy="5136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1019" indent="-381019">
              <a:lnSpc>
                <a:spcPct val="150000"/>
              </a:lnSpc>
              <a:buFont typeface="Arial"/>
              <a:buChar char="•"/>
            </a:pPr>
            <a:r>
              <a:rPr lang="en-US" sz="2670" spc="9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Generic procedure to solve TPI problem</a:t>
            </a:r>
          </a:p>
          <a:p>
            <a:pPr marL="381019" indent="-381019">
              <a:lnSpc>
                <a:spcPct val="150000"/>
              </a:lnSpc>
              <a:buFont typeface="Arial"/>
              <a:buChar char="•"/>
            </a:pPr>
            <a:endParaRPr lang="en-US" sz="2670" spc="9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  <a:p>
            <a:pPr marL="381019" indent="-381019">
              <a:lnSpc>
                <a:spcPct val="150000"/>
              </a:lnSpc>
              <a:buFont typeface="Arial"/>
              <a:buChar char="•"/>
            </a:pPr>
            <a:r>
              <a:rPr lang="en-US" sz="2670" spc="9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Heterogeneous data from the DSO</a:t>
            </a:r>
          </a:p>
          <a:p>
            <a:pPr marL="381019" indent="-381019">
              <a:lnSpc>
                <a:spcPct val="150000"/>
              </a:lnSpc>
              <a:buFont typeface="Arial"/>
              <a:buChar char="•"/>
            </a:pPr>
            <a:endParaRPr lang="en-US" sz="2670" spc="9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  <a:p>
            <a:pPr marL="381019" indent="-381019">
              <a:lnSpc>
                <a:spcPct val="150000"/>
              </a:lnSpc>
              <a:buFont typeface="Arial"/>
              <a:buChar char="•"/>
            </a:pPr>
            <a:r>
              <a:rPr lang="en-US" sz="2670" spc="9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Identify a set of hypothetical paths and reduce it down</a:t>
            </a:r>
          </a:p>
          <a:p>
            <a:pPr marL="381019" indent="-381019">
              <a:lnSpc>
                <a:spcPct val="150000"/>
              </a:lnSpc>
              <a:buFont typeface="Arial"/>
              <a:buChar char="•"/>
            </a:pPr>
            <a:endParaRPr lang="en-US" sz="2670" spc="9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  <a:p>
            <a:pPr marL="381019" indent="-381019">
              <a:lnSpc>
                <a:spcPct val="150000"/>
              </a:lnSpc>
              <a:buFont typeface="Arial"/>
              <a:buChar char="•"/>
            </a:pPr>
            <a:r>
              <a:rPr lang="en-US" sz="2670" spc="9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Evaluate the solution with a </a:t>
            </a:r>
            <a:r>
              <a:rPr lang="en-US" sz="2670" i="1" spc="9" dirty="0">
                <a:solidFill>
                  <a:srgbClr val="365B6D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lt"/>
              </a:rPr>
              <a:t>Diagnostic</a:t>
            </a:r>
            <a:r>
              <a:rPr lang="en-US" sz="2670" spc="9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 function</a:t>
            </a:r>
          </a:p>
          <a:p>
            <a:pPr marL="381019" indent="-381019">
              <a:buFont typeface="Arial"/>
              <a:buChar char="•"/>
            </a:pPr>
            <a:endParaRPr lang="en-US" sz="2670" spc="9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  <a:p>
            <a:endParaRPr lang="en-US" sz="2670" spc="9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73476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237067"/>
            <a:ext cx="10820400" cy="76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34" b="1" dirty="0">
                <a:solidFill>
                  <a:srgbClr val="365B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works</a:t>
            </a:r>
            <a:endParaRPr lang="fr-FR" sz="463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5800" y="1523207"/>
            <a:ext cx="10820400" cy="3416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70" spc="9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Develop an advanced methodology to solve the TPI problem with an optimization algorithm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§"/>
            </a:pPr>
            <a:endParaRPr lang="en-US" sz="2670" spc="9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70" spc="9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Generate a digital twin from the customer paths to power flow calculation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670" spc="9" dirty="0">
              <a:solidFill>
                <a:srgbClr val="365B6D"/>
              </a:solidFill>
              <a:latin typeface="Arial"/>
              <a:ea typeface="+mn-lt"/>
              <a:cs typeface="+mn-lt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70" spc="9" dirty="0">
                <a:solidFill>
                  <a:srgbClr val="365B6D"/>
                </a:solidFill>
                <a:latin typeface="Arial"/>
                <a:ea typeface="+mn-lt"/>
                <a:cs typeface="+mn-lt"/>
              </a:rPr>
              <a:t>Perform an analysis on the digital twin built</a:t>
            </a:r>
          </a:p>
        </p:txBody>
      </p:sp>
    </p:spTree>
    <p:extLst>
      <p:ext uri="{BB962C8B-B14F-4D97-AF65-F5344CB8AC3E}">
        <p14:creationId xmlns:p14="http://schemas.microsoft.com/office/powerpoint/2010/main" val="1554436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FD97E4D7-88D6-FF87-D559-15127245F4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3" b="-793"/>
            </a:stretch>
          </a:blipFill>
        </p:spPr>
        <p:txBody>
          <a:bodyPr/>
          <a:lstStyle/>
          <a:p>
            <a:endParaRPr lang="en-BE" sz="12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CEA69B-EABD-6A48-6769-4821A035E3CB}"/>
              </a:ext>
            </a:extLst>
          </p:cNvPr>
          <p:cNvSpPr/>
          <p:nvPr/>
        </p:nvSpPr>
        <p:spPr>
          <a:xfrm>
            <a:off x="-7696" y="1"/>
            <a:ext cx="12191999" cy="6857999"/>
          </a:xfrm>
          <a:prstGeom prst="rect">
            <a:avLst/>
          </a:prstGeom>
          <a:solidFill>
            <a:srgbClr val="FFFFFF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8E7FC4C0-2701-32E5-0710-2541F5224859}"/>
              </a:ext>
            </a:extLst>
          </p:cNvPr>
          <p:cNvGrpSpPr/>
          <p:nvPr/>
        </p:nvGrpSpPr>
        <p:grpSpPr>
          <a:xfrm>
            <a:off x="1233915" y="2120900"/>
            <a:ext cx="9724171" cy="2616200"/>
            <a:chOff x="0" y="0"/>
            <a:chExt cx="3841648" cy="1033560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55C44C9-15EE-480C-5EF9-20CAA19A1974}"/>
                </a:ext>
              </a:extLst>
            </p:cNvPr>
            <p:cNvSpPr/>
            <p:nvPr/>
          </p:nvSpPr>
          <p:spPr>
            <a:xfrm>
              <a:off x="0" y="0"/>
              <a:ext cx="3841648" cy="1033560"/>
            </a:xfrm>
            <a:custGeom>
              <a:avLst/>
              <a:gdLst/>
              <a:ahLst/>
              <a:cxnLst/>
              <a:rect l="l" t="t" r="r" b="b"/>
              <a:pathLst>
                <a:path w="3841648" h="1033560">
                  <a:moveTo>
                    <a:pt x="0" y="0"/>
                  </a:moveTo>
                  <a:lnTo>
                    <a:pt x="3841648" y="0"/>
                  </a:lnTo>
                  <a:lnTo>
                    <a:pt x="3841648" y="1033560"/>
                  </a:lnTo>
                  <a:lnTo>
                    <a:pt x="0" y="1033560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</p:spPr>
          <p:txBody>
            <a:bodyPr/>
            <a:lstStyle/>
            <a:p>
              <a:endParaRPr lang="en-BE" sz="12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9F36CA1-8BB2-C09B-DBA5-F1E0F1D19BA7}"/>
                </a:ext>
              </a:extLst>
            </p:cNvPr>
            <p:cNvSpPr txBox="1"/>
            <p:nvPr/>
          </p:nvSpPr>
          <p:spPr>
            <a:xfrm>
              <a:off x="0" y="9525"/>
              <a:ext cx="3841648" cy="102403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10"/>
                </a:lnSpc>
              </a:pPr>
              <a:endParaRPr sz="1200"/>
            </a:p>
          </p:txBody>
        </p:sp>
      </p:grpSp>
      <p:sp>
        <p:nvSpPr>
          <p:cNvPr id="12" name="TextBox 19">
            <a:extLst>
              <a:ext uri="{FF2B5EF4-FFF2-40B4-BE49-F238E27FC236}">
                <a16:creationId xmlns:a16="http://schemas.microsoft.com/office/drawing/2014/main" id="{5B7E79A8-F437-E9B3-3183-8A517DD37CE3}"/>
              </a:ext>
            </a:extLst>
          </p:cNvPr>
          <p:cNvSpPr txBox="1"/>
          <p:nvPr/>
        </p:nvSpPr>
        <p:spPr>
          <a:xfrm>
            <a:off x="1233915" y="3190106"/>
            <a:ext cx="9724171" cy="625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4"/>
              </a:lnSpc>
              <a:spcBef>
                <a:spcPct val="0"/>
              </a:spcBef>
            </a:pPr>
            <a:r>
              <a:rPr lang="en-US" sz="4300" b="1" dirty="0">
                <a:solidFill>
                  <a:srgbClr val="365B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Thanks for the attention</a:t>
            </a:r>
          </a:p>
        </p:txBody>
      </p:sp>
      <p:pic>
        <p:nvPicPr>
          <p:cNvPr id="15" name="Image 14" descr="Une image contenant Graphique, graphisme, Caractère coloré, capture d’écran&#10;&#10;Description générée automatiquement">
            <a:extLst>
              <a:ext uri="{FF2B5EF4-FFF2-40B4-BE49-F238E27FC236}">
                <a16:creationId xmlns:a16="http://schemas.microsoft.com/office/drawing/2014/main" id="{304078EC-8209-EE93-AD86-A48BB956A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3051" y="5782196"/>
            <a:ext cx="1964949" cy="9160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959813A-23FC-BCA4-4D21-0E45C950C1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20300" y="159713"/>
            <a:ext cx="1917700" cy="19177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7A8637B-7EAF-4585-C038-91F1948037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3320" y="159712"/>
            <a:ext cx="1961187" cy="1961187"/>
          </a:xfrm>
          <a:prstGeom prst="rect">
            <a:avLst/>
          </a:prstGeom>
        </p:spPr>
      </p:pic>
      <p:pic>
        <p:nvPicPr>
          <p:cNvPr id="11" name="Picture 10" descr="A blue and yellow logo with a sun&#10;&#10;Description automatically generated">
            <a:extLst>
              <a:ext uri="{FF2B5EF4-FFF2-40B4-BE49-F238E27FC236}">
                <a16:creationId xmlns:a16="http://schemas.microsoft.com/office/drawing/2014/main" id="{FA22DD6E-73C1-9B04-DDEC-173DE44D16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20" y="5573387"/>
            <a:ext cx="3343880" cy="112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65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11731</TotalTime>
  <Words>773</Words>
  <Application>Microsoft Macintosh PowerPoint</Application>
  <PresentationFormat>Widescreen</PresentationFormat>
  <Paragraphs>144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Arial,Sans-Serif</vt:lpstr>
      <vt:lpstr>等线</vt:lpstr>
      <vt:lpstr>等线 Light</vt:lpstr>
      <vt:lpstr>Arial</vt:lpstr>
      <vt:lpstr>Baskerville</vt:lpstr>
      <vt:lpstr>Baskerville Old Face</vt:lpstr>
      <vt:lpstr>Calibri</vt:lpstr>
      <vt:lpstr>Cambria Math</vt:lpstr>
      <vt:lpstr>Courier New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SY</dc:creator>
  <cp:lastModifiedBy>Vassallo Maurizio</cp:lastModifiedBy>
  <cp:revision>13</cp:revision>
  <dcterms:created xsi:type="dcterms:W3CDTF">2022-08-26T05:48:42Z</dcterms:created>
  <dcterms:modified xsi:type="dcterms:W3CDTF">2024-04-27T14:49:09Z</dcterms:modified>
</cp:coreProperties>
</file>