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7" r:id="rId5"/>
    <p:sldId id="267" r:id="rId6"/>
    <p:sldId id="259" r:id="rId7"/>
    <p:sldId id="272" r:id="rId8"/>
    <p:sldId id="274" r:id="rId9"/>
    <p:sldId id="260" r:id="rId10"/>
    <p:sldId id="275" r:id="rId11"/>
    <p:sldId id="276" r:id="rId12"/>
    <p:sldId id="277" r:id="rId13"/>
    <p:sldId id="278" r:id="rId14"/>
    <p:sldId id="271" r:id="rId15"/>
    <p:sldId id="261" r:id="rId16"/>
    <p:sldId id="262" r:id="rId17"/>
    <p:sldId id="264" r:id="rId18"/>
    <p:sldId id="273" r:id="rId19"/>
    <p:sldId id="265" r:id="rId20"/>
    <p:sldId id="279" r:id="rId21"/>
    <p:sldId id="268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aud Kerzmann" userId="905c2296cb856666" providerId="LiveId" clId="{8B2C4323-5290-4D02-B86C-60049E8D1D71}"/>
    <pc:docChg chg="modSld">
      <pc:chgData name="Arnaud Kerzmann" userId="905c2296cb856666" providerId="LiveId" clId="{8B2C4323-5290-4D02-B86C-60049E8D1D71}" dt="2024-01-15T19:01:22.623" v="48" actId="20577"/>
      <pc:docMkLst>
        <pc:docMk/>
      </pc:docMkLst>
      <pc:sldChg chg="modSp mod">
        <pc:chgData name="Arnaud Kerzmann" userId="905c2296cb856666" providerId="LiveId" clId="{8B2C4323-5290-4D02-B86C-60049E8D1D71}" dt="2024-01-15T18:34:37.865" v="1" actId="20577"/>
        <pc:sldMkLst>
          <pc:docMk/>
          <pc:sldMk cId="710056274" sldId="257"/>
        </pc:sldMkLst>
        <pc:spChg chg="mod">
          <ac:chgData name="Arnaud Kerzmann" userId="905c2296cb856666" providerId="LiveId" clId="{8B2C4323-5290-4D02-B86C-60049E8D1D71}" dt="2024-01-15T18:34:37.865" v="1" actId="20577"/>
          <ac:spMkLst>
            <pc:docMk/>
            <pc:sldMk cId="710056274" sldId="257"/>
            <ac:spMk id="2" creationId="{00000000-0000-0000-0000-000000000000}"/>
          </ac:spMkLst>
        </pc:spChg>
      </pc:sldChg>
      <pc:sldChg chg="modSp mod">
        <pc:chgData name="Arnaud Kerzmann" userId="905c2296cb856666" providerId="LiveId" clId="{8B2C4323-5290-4D02-B86C-60049E8D1D71}" dt="2024-01-15T18:57:21.847" v="20" actId="20577"/>
        <pc:sldMkLst>
          <pc:docMk/>
          <pc:sldMk cId="2300601767" sldId="259"/>
        </pc:sldMkLst>
        <pc:spChg chg="mod">
          <ac:chgData name="Arnaud Kerzmann" userId="905c2296cb856666" providerId="LiveId" clId="{8B2C4323-5290-4D02-B86C-60049E8D1D71}" dt="2024-01-15T18:57:21.847" v="20" actId="20577"/>
          <ac:spMkLst>
            <pc:docMk/>
            <pc:sldMk cId="2300601767" sldId="259"/>
            <ac:spMk id="5123" creationId="{00000000-0000-0000-0000-000000000000}"/>
          </ac:spMkLst>
        </pc:spChg>
      </pc:sldChg>
      <pc:sldChg chg="modSp mod">
        <pc:chgData name="Arnaud Kerzmann" userId="905c2296cb856666" providerId="LiveId" clId="{8B2C4323-5290-4D02-B86C-60049E8D1D71}" dt="2024-01-15T19:01:22.623" v="48" actId="20577"/>
        <pc:sldMkLst>
          <pc:docMk/>
          <pc:sldMk cId="394592405" sldId="260"/>
        </pc:sldMkLst>
        <pc:spChg chg="mod">
          <ac:chgData name="Arnaud Kerzmann" userId="905c2296cb856666" providerId="LiveId" clId="{8B2C4323-5290-4D02-B86C-60049E8D1D71}" dt="2024-01-15T19:01:22.623" v="48" actId="20577"/>
          <ac:spMkLst>
            <pc:docMk/>
            <pc:sldMk cId="394592405" sldId="260"/>
            <ac:spMk id="6147" creationId="{00000000-0000-0000-0000-000000000000}"/>
          </ac:spMkLst>
        </pc:spChg>
      </pc:sldChg>
      <pc:sldChg chg="modSp mod">
        <pc:chgData name="Arnaud Kerzmann" userId="905c2296cb856666" providerId="LiveId" clId="{8B2C4323-5290-4D02-B86C-60049E8D1D71}" dt="2024-01-15T18:58:08.014" v="45" actId="20577"/>
        <pc:sldMkLst>
          <pc:docMk/>
          <pc:sldMk cId="367362658" sldId="261"/>
        </pc:sldMkLst>
        <pc:spChg chg="mod">
          <ac:chgData name="Arnaud Kerzmann" userId="905c2296cb856666" providerId="LiveId" clId="{8B2C4323-5290-4D02-B86C-60049E8D1D71}" dt="2024-01-15T18:58:08.014" v="45" actId="20577"/>
          <ac:spMkLst>
            <pc:docMk/>
            <pc:sldMk cId="367362658" sldId="261"/>
            <ac:spMk id="7170" creationId="{00000000-0000-0000-0000-000000000000}"/>
          </ac:spMkLst>
        </pc:spChg>
        <pc:spChg chg="mod">
          <ac:chgData name="Arnaud Kerzmann" userId="905c2296cb856666" providerId="LiveId" clId="{8B2C4323-5290-4D02-B86C-60049E8D1D71}" dt="2024-01-15T18:35:20.154" v="5" actId="20577"/>
          <ac:spMkLst>
            <pc:docMk/>
            <pc:sldMk cId="367362658" sldId="261"/>
            <ac:spMk id="7171" creationId="{00000000-0000-0000-0000-000000000000}"/>
          </ac:spMkLst>
        </pc:spChg>
      </pc:sldChg>
      <pc:sldChg chg="modSp mod">
        <pc:chgData name="Arnaud Kerzmann" userId="905c2296cb856666" providerId="LiveId" clId="{8B2C4323-5290-4D02-B86C-60049E8D1D71}" dt="2024-01-15T18:58:22.767" v="47" actId="20577"/>
        <pc:sldMkLst>
          <pc:docMk/>
          <pc:sldMk cId="645193430" sldId="264"/>
        </pc:sldMkLst>
        <pc:spChg chg="mod">
          <ac:chgData name="Arnaud Kerzmann" userId="905c2296cb856666" providerId="LiveId" clId="{8B2C4323-5290-4D02-B86C-60049E8D1D71}" dt="2024-01-15T18:58:22.767" v="47" actId="20577"/>
          <ac:spMkLst>
            <pc:docMk/>
            <pc:sldMk cId="645193430" sldId="264"/>
            <ac:spMk id="3" creationId="{00000000-0000-0000-0000-000000000000}"/>
          </ac:spMkLst>
        </pc:spChg>
      </pc:sldChg>
      <pc:sldChg chg="modSp mod">
        <pc:chgData name="Arnaud Kerzmann" userId="905c2296cb856666" providerId="LiveId" clId="{8B2C4323-5290-4D02-B86C-60049E8D1D71}" dt="2024-01-15T18:35:10.512" v="3" actId="20577"/>
        <pc:sldMkLst>
          <pc:docMk/>
          <pc:sldMk cId="3952245097" sldId="278"/>
        </pc:sldMkLst>
        <pc:spChg chg="mod">
          <ac:chgData name="Arnaud Kerzmann" userId="905c2296cb856666" providerId="LiveId" clId="{8B2C4323-5290-4D02-B86C-60049E8D1D71}" dt="2024-01-15T18:35:10.512" v="3" actId="20577"/>
          <ac:spMkLst>
            <pc:docMk/>
            <pc:sldMk cId="3952245097" sldId="278"/>
            <ac:spMk id="4" creationId="{9901D711-9B10-07AC-7B03-03F7796B20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DA3FC-EA8D-40C6-9871-827AFD6965AB}" type="datetimeFigureOut">
              <a:rPr lang="de-DE" smtClean="0"/>
              <a:t>15.01.2024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C10F3-DE34-462D-822E-51E62EEB1D5F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67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21B28-920E-4D68-BD10-40AB95CD22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37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>
                <a:solidFill>
                  <a:srgbClr val="FF0000"/>
                </a:solidFill>
              </a:rPr>
              <a:t>Né le 11/7/1952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C10F3-DE34-462D-822E-51E62EEB1D5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3751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55502-F214-1788-8252-98B304988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A966E-D4CF-3F10-2DF5-42CCF6765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28AA-95AD-27C8-6D7F-622F48E10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1B483-4FEB-D048-FEEA-D19DB23B0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964E6-8551-90E2-C255-E1C0913A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838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5E44-1E2A-7ED4-CB13-69E20797A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F28047-21E4-13E3-502A-3B2308404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A478C-16A1-FDC4-CE93-8E368418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48755-5546-9998-3506-9E39E864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15E8B-F23E-5D3A-894E-913AF6AE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055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A0D1C8-C5BD-E0BA-4CD6-A224546FC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6FA23-3609-2789-C462-7C875FD28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C21E4-1FC4-B279-D901-B0E938411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32B93-D5B3-85DD-47FB-183E0402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E4529-DBE4-7F06-224C-53E2479E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3038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424F079-DCC5-41EC-A910-77D3F626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990" y="1969608"/>
            <a:ext cx="9140031" cy="479490"/>
          </a:xfrm>
          <a:prstGeom prst="rect">
            <a:avLst/>
          </a:prstGeom>
        </p:spPr>
        <p:txBody>
          <a:bodyPr wrap="square" lIns="0" tIns="0" rIns="0" bIns="182880" anchor="b">
            <a:spAutoFit/>
          </a:bodyPr>
          <a:lstStyle>
            <a:lvl1pPr>
              <a:defRPr kumimoji="0" lang="en-US" sz="1833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  <a:lvl2pPr>
              <a:defRPr lang="en-US" sz="2400" smtClean="0"/>
            </a:lvl2pPr>
            <a:lvl3pPr>
              <a:defRPr lang="en-US" sz="2000" smtClean="0"/>
            </a:lvl3pPr>
            <a:lvl4pPr>
              <a:defRPr lang="en-US" sz="1800" smtClean="0"/>
            </a:lvl4pPr>
            <a:lvl5pPr>
              <a:defRPr lang="en-US" sz="1800"/>
            </a:lvl5pPr>
          </a:lstStyle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Eyebrow (optional)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9499397-516C-4916-BDD8-79EC82759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990" y="3533128"/>
            <a:ext cx="11002698" cy="1061766"/>
          </a:xfrm>
        </p:spPr>
        <p:txBody>
          <a:bodyPr wrap="square" lIns="0" bIns="0" anchor="b">
            <a:spAutoFit/>
          </a:bodyPr>
          <a:lstStyle>
            <a:lvl1pPr>
              <a:defRPr sz="7333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FD86D0B-F6DA-42B3-88F2-0A2A5FD7D0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3990" y="4604206"/>
            <a:ext cx="11002698" cy="360035"/>
          </a:xfrm>
          <a:prstGeom prst="rect">
            <a:avLst/>
          </a:prstGeom>
        </p:spPr>
        <p:txBody>
          <a:bodyPr wrap="square" lIns="0" tIns="36576" rIns="0" bIns="0">
            <a:spAutoFit/>
          </a:bodyPr>
          <a:lstStyle>
            <a:lvl1pPr>
              <a:spcBef>
                <a:spcPts val="0"/>
              </a:spcBef>
              <a:defRPr kumimoji="0" lang="en-US" sz="2333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3EF6CBD-2492-460C-A159-130D0060A6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3990" y="5945956"/>
            <a:ext cx="5382948" cy="189732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333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marR="0" lvl="0" fontAlgn="auto">
              <a:spcBef>
                <a:spcPts val="5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D32CC87-DEC8-4E1B-95F5-37D3A0B0F8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3990" y="6191644"/>
            <a:ext cx="5382948" cy="189732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333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marR="0" lvl="0" fontAlgn="auto">
              <a:spcBef>
                <a:spcPts val="5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565F55E-088B-4ED0-A650-99752ADA8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340" y="474266"/>
            <a:ext cx="2151062" cy="5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1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511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7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087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511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7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031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511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7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7814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511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7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4661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511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7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0790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511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7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2895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511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7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815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DDFF-8EAA-CC39-034C-C9C872FE2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4634A-4750-F258-3580-AA61F326E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498B0-EF0C-F2E0-651C-A4CBC986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79CD9-0457-2D79-CC22-19115CD5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28B98-7F2A-588A-B8BD-0C24A37EA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90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50CD0-C3D9-D642-1157-F5A1744A3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D9980-F4F0-27E9-15EF-870D9707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4C866-67BE-3E19-32BF-5B7DF83C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BCE99-080D-FE31-F880-878DE19FE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9B102-C60C-7780-41A1-8E27CCFBB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054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EAFA8-FE07-8B26-09D4-3E0E8B5F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393E3-0938-21AD-2267-237289258E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A2C3F3-1E5B-B0CB-C4CC-6540BE3C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5C53F3-28F5-269F-96A8-45FCE0F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E7F4C-D315-FDEE-5A24-BF18B50CB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7F034-CFC5-F63C-BFF3-1F9E4CD0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040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E531-2231-37FF-78F1-3A4A353C6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E0C86-4C56-30F1-BE81-C4C783CEF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25CE5-456B-B18A-62D2-2B2A34B10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C98F67-01CA-5FC3-1385-94EE045A9D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0E302-03FD-6E44-A3F5-DD215DCE89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7D5C80-98E5-939F-AAB1-30E21A91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3334E-C701-D0FA-7B3C-AB617CDED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CEFA0F-80BB-D140-F6BB-A0CF0A62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6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C02A-655B-64A5-F160-1047FBAE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895AEE-4780-5F0B-9696-FCEC45264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59A975-393A-1340-6117-096E87771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61A60-C25C-D68E-02F4-AE423DE96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771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84423F-8B57-CE99-76D4-01FB4C973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17726-A083-75A6-663E-DB5B3C79E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84A30-1674-9D38-DC2E-DDFA19819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643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C21D-88E8-CEE7-F99F-B6DB9B61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EB63D-C5EE-170D-E812-D781C99A9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7268B-BB1D-428F-5A7F-18606A608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56EA9-3248-AD66-52EE-EACD63AB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A6BC7-D4B2-B735-4794-743BC2B0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D6A54-EA48-1AAF-18FF-29AAEB2D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945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AFC0-865E-037C-2E21-2A67E66CF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76D4C4-A30C-C50F-3896-E96C71E05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9D9C6-2EF7-A586-70D9-B01E11EAD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DEE3E-08B2-DE72-522A-A0981D02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B3F20-49F5-75B3-E7C8-74D2E57A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14345-CBAF-F3E2-A9DC-5E1F9D178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39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DAF3C9-56B6-28C7-F047-55FA1D33E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029F4-1176-B3D3-19E2-0249DC4AA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517E7-C0D7-3927-219A-1D83B7B45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3D4FC-8A83-44DB-D1C3-6CB887E15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296CB-05C9-A576-0407-4A78737CF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26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  <p:sldLayoutId id="2147483668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157" y="1755840"/>
            <a:ext cx="10598538" cy="2387600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dirty="0">
                <a:solidFill>
                  <a:srgbClr val="FFC000"/>
                </a:solidFill>
                <a:latin typeface="+mn-lt"/>
                <a:cs typeface="Arial" charset="0"/>
              </a:rPr>
              <a:t>Thoracic </a:t>
            </a:r>
            <a:r>
              <a:rPr lang="en-US" sz="4800" b="1" dirty="0" err="1">
                <a:solidFill>
                  <a:srgbClr val="FFC000"/>
                </a:solidFill>
                <a:latin typeface="+mn-lt"/>
                <a:cs typeface="Arial" charset="0"/>
              </a:rPr>
              <a:t>stentgraft</a:t>
            </a:r>
            <a:r>
              <a:rPr lang="en-US" sz="4800" b="1" dirty="0">
                <a:solidFill>
                  <a:srgbClr val="FFC000"/>
                </a:solidFill>
                <a:latin typeface="+mn-lt"/>
                <a:cs typeface="Arial" charset="0"/>
              </a:rPr>
              <a:t> for abdominal type 3a </a:t>
            </a:r>
            <a:r>
              <a:rPr lang="en-US" sz="4800" b="1" dirty="0" err="1">
                <a:solidFill>
                  <a:srgbClr val="FFC000"/>
                </a:solidFill>
                <a:latin typeface="+mn-lt"/>
                <a:cs typeface="Arial" charset="0"/>
              </a:rPr>
              <a:t>endoleak</a:t>
            </a:r>
            <a:r>
              <a:rPr lang="en-US" sz="4800" b="1" dirty="0">
                <a:solidFill>
                  <a:srgbClr val="FFC000"/>
                </a:solidFill>
                <a:latin typeface="+mn-lt"/>
                <a:cs typeface="Arial" charset="0"/>
              </a:rPr>
              <a:t> after </a:t>
            </a:r>
            <a:r>
              <a:rPr lang="en-US" sz="4800" b="1" dirty="0" err="1">
                <a:solidFill>
                  <a:srgbClr val="FFC000"/>
                </a:solidFill>
                <a:latin typeface="+mn-lt"/>
                <a:cs typeface="Arial" charset="0"/>
              </a:rPr>
              <a:t>iBEVAR</a:t>
            </a:r>
            <a:endParaRPr lang="en-US" sz="4800" b="1" dirty="0">
              <a:solidFill>
                <a:srgbClr val="FFC000"/>
              </a:solidFill>
              <a:latin typeface="+mn-lt"/>
              <a:cs typeface="Arial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A4878-6709-9FDD-2316-460C7BD5E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157" y="700587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de-DE" sz="4400" b="1" dirty="0" err="1">
                <a:latin typeface="+mj-lt"/>
              </a:rPr>
              <a:t>Aortic</a:t>
            </a:r>
            <a:r>
              <a:rPr lang="de-DE" sz="4400" b="1" dirty="0">
                <a:latin typeface="+mj-lt"/>
              </a:rPr>
              <a:t> </a:t>
            </a:r>
            <a:r>
              <a:rPr lang="de-DE" sz="4400" b="1" dirty="0" err="1">
                <a:latin typeface="+mj-lt"/>
              </a:rPr>
              <a:t>Implanter</a:t>
            </a:r>
            <a:r>
              <a:rPr lang="de-DE" sz="4400" b="1" dirty="0">
                <a:latin typeface="+mj-lt"/>
              </a:rPr>
              <a:t> Meeting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0374383-50FE-1813-EA18-5679CB964B89}"/>
              </a:ext>
            </a:extLst>
          </p:cNvPr>
          <p:cNvSpPr txBox="1">
            <a:spLocks/>
          </p:cNvSpPr>
          <p:nvPr/>
        </p:nvSpPr>
        <p:spPr>
          <a:xfrm>
            <a:off x="911157" y="3466153"/>
            <a:ext cx="10447496" cy="2387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800" dirty="0" err="1"/>
              <a:t>January</a:t>
            </a:r>
            <a:r>
              <a:rPr lang="de-DE" sz="2800" dirty="0"/>
              <a:t> 15-16, 2024 - Madrid, Spain</a:t>
            </a:r>
          </a:p>
          <a:p>
            <a:pPr algn="l"/>
            <a:r>
              <a:rPr lang="de-DE" sz="2800" dirty="0"/>
              <a:t>Kerzmann Arnaud, MD</a:t>
            </a:r>
          </a:p>
          <a:p>
            <a:pPr algn="l"/>
            <a:r>
              <a:rPr lang="de-DE" sz="2800" dirty="0" err="1"/>
              <a:t>Cardiovascular</a:t>
            </a:r>
            <a:r>
              <a:rPr lang="de-DE" sz="2800" dirty="0"/>
              <a:t> and Thoracic </a:t>
            </a:r>
            <a:r>
              <a:rPr lang="de-DE" sz="2800" dirty="0" err="1"/>
              <a:t>Surgery</a:t>
            </a:r>
            <a:r>
              <a:rPr lang="de-DE" sz="2800" dirty="0"/>
              <a:t> Department (Pr </a:t>
            </a:r>
            <a:r>
              <a:rPr lang="de-DE" sz="2800" dirty="0" err="1"/>
              <a:t>Defraigne</a:t>
            </a:r>
            <a:r>
              <a:rPr lang="de-DE" sz="2800" dirty="0"/>
              <a:t>) </a:t>
            </a:r>
          </a:p>
          <a:p>
            <a:pPr algn="l"/>
            <a:r>
              <a:rPr lang="de-DE" sz="2800" dirty="0"/>
              <a:t>CHU </a:t>
            </a:r>
            <a:r>
              <a:rPr lang="de-DE" sz="2800" dirty="0" err="1"/>
              <a:t>Liège</a:t>
            </a:r>
            <a:endParaRPr lang="de-DE" sz="2800" dirty="0"/>
          </a:p>
          <a:p>
            <a:pPr algn="l"/>
            <a:r>
              <a:rPr lang="de-DE" sz="2800" dirty="0" err="1"/>
              <a:t>Belgium</a:t>
            </a:r>
            <a:endParaRPr lang="de-DE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56906B-9884-A38F-9E01-B760C7DB8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710" y="5253244"/>
            <a:ext cx="220694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56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369824-9599-7D73-3A42-BF8742586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771"/>
            <a:ext cx="10971478" cy="771840"/>
          </a:xfrm>
        </p:spPr>
        <p:txBody>
          <a:bodyPr/>
          <a:lstStyle/>
          <a:p>
            <a:r>
              <a:rPr lang="fr-FR" b="1"/>
              <a:t>Follow-up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01D711-9B10-07AC-7B03-03F7796B2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7971"/>
            <a:ext cx="595321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Progressive improvement of the general state, despite dialysis</a:t>
            </a:r>
            <a:endParaRPr lang="fr-FR" dirty="0"/>
          </a:p>
          <a:p>
            <a:r>
              <a:rPr lang="fr-FR" dirty="0" err="1"/>
              <a:t>After</a:t>
            </a:r>
            <a:r>
              <a:rPr lang="fr-FR" dirty="0"/>
              <a:t> 6 </a:t>
            </a:r>
            <a:r>
              <a:rPr lang="fr-FR" dirty="0" err="1"/>
              <a:t>months</a:t>
            </a:r>
            <a:r>
              <a:rPr lang="fr-FR" dirty="0"/>
              <a:t>, type 3a </a:t>
            </a:r>
            <a:r>
              <a:rPr lang="fr-FR" dirty="0" err="1"/>
              <a:t>endoleak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iBEVAR</a:t>
            </a:r>
            <a:r>
              <a:rPr lang="fr-FR" dirty="0"/>
              <a:t> and the </a:t>
            </a:r>
            <a:r>
              <a:rPr lang="fr-FR" dirty="0" err="1"/>
              <a:t>iliac</a:t>
            </a:r>
            <a:r>
              <a:rPr lang="fr-FR" dirty="0"/>
              <a:t> </a:t>
            </a:r>
            <a:r>
              <a:rPr lang="fr-FR" dirty="0" err="1"/>
              <a:t>branched</a:t>
            </a:r>
            <a:r>
              <a:rPr lang="fr-FR" dirty="0"/>
              <a:t> </a:t>
            </a:r>
            <a:r>
              <a:rPr lang="fr-FR" dirty="0" err="1"/>
              <a:t>device</a:t>
            </a:r>
            <a:r>
              <a:rPr lang="fr-FR" dirty="0"/>
              <a:t> in the distal </a:t>
            </a:r>
            <a:r>
              <a:rPr lang="fr-FR" dirty="0" err="1"/>
              <a:t>aorta</a:t>
            </a:r>
            <a:endParaRPr lang="fr-FR" dirty="0"/>
          </a:p>
          <a:p>
            <a:r>
              <a:rPr lang="fr-FR" dirty="0" err="1"/>
              <a:t>Aneurysm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diameter</a:t>
            </a:r>
            <a:r>
              <a:rPr lang="fr-FR" dirty="0"/>
              <a:t> of more </a:t>
            </a:r>
            <a:r>
              <a:rPr lang="fr-FR" dirty="0" err="1"/>
              <a:t>than</a:t>
            </a:r>
            <a:r>
              <a:rPr lang="fr-FR" dirty="0"/>
              <a:t> 10 cm! 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→ new </a:t>
            </a:r>
            <a:r>
              <a:rPr lang="fr-FR" dirty="0" err="1"/>
              <a:t>procedure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D71A4F-C4DE-CCD2-3365-D8A0AE98D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10" y="1465240"/>
            <a:ext cx="35623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4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dicam 2024-01-11 21-35-57-12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2152750-A725-F33D-2E34-CD3A2A9D8CA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90"/>
            <a:ext cx="12192000" cy="6849410"/>
          </a:xfrm>
        </p:spPr>
      </p:pic>
    </p:spTree>
    <p:extLst>
      <p:ext uri="{BB962C8B-B14F-4D97-AF65-F5344CB8AC3E}">
        <p14:creationId xmlns:p14="http://schemas.microsoft.com/office/powerpoint/2010/main" val="93469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838200" y="629544"/>
            <a:ext cx="10515600" cy="1920526"/>
          </a:xfr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de-DE" altLang="de-DE" b="1" dirty="0" err="1"/>
              <a:t>How</a:t>
            </a:r>
            <a:r>
              <a:rPr lang="de-DE" altLang="de-DE" b="1" dirty="0"/>
              <a:t> </a:t>
            </a:r>
            <a:r>
              <a:rPr lang="de-DE" altLang="de-DE" b="1" dirty="0" err="1"/>
              <a:t>would</a:t>
            </a:r>
            <a:r>
              <a:rPr lang="de-DE" altLang="de-DE" b="1" dirty="0"/>
              <a:t> </a:t>
            </a:r>
            <a:r>
              <a:rPr lang="de-DE" altLang="de-DE" b="1" dirty="0" err="1"/>
              <a:t>you</a:t>
            </a:r>
            <a:r>
              <a:rPr lang="de-DE" altLang="de-DE" b="1" dirty="0"/>
              <a:t> </a:t>
            </a:r>
            <a:r>
              <a:rPr lang="de-DE" altLang="de-DE" b="1" dirty="0" err="1"/>
              <a:t>have</a:t>
            </a:r>
            <a:r>
              <a:rPr lang="de-DE" altLang="de-DE" b="1" dirty="0"/>
              <a:t> </a:t>
            </a:r>
            <a:r>
              <a:rPr lang="de-DE" altLang="de-DE" b="1" dirty="0" err="1"/>
              <a:t>treated</a:t>
            </a:r>
            <a:r>
              <a:rPr lang="de-DE" altLang="de-DE" b="1" dirty="0"/>
              <a:t> </a:t>
            </a:r>
            <a:r>
              <a:rPr lang="de-DE" altLang="de-DE" b="1" dirty="0" err="1"/>
              <a:t>the</a:t>
            </a:r>
            <a:r>
              <a:rPr lang="de-DE" altLang="de-DE" b="1" dirty="0"/>
              <a:t> original </a:t>
            </a:r>
            <a:r>
              <a:rPr lang="de-DE" altLang="de-DE" b="1" dirty="0" err="1"/>
              <a:t>aneurysm</a:t>
            </a:r>
            <a:r>
              <a:rPr lang="de-DE" altLang="de-DE" b="1" dirty="0"/>
              <a:t> and </a:t>
            </a:r>
            <a:r>
              <a:rPr lang="de-DE" altLang="de-DE" b="1" dirty="0" err="1"/>
              <a:t>how</a:t>
            </a:r>
            <a:r>
              <a:rPr lang="de-DE" altLang="de-DE" b="1" dirty="0"/>
              <a:t> </a:t>
            </a:r>
            <a:r>
              <a:rPr lang="de-DE" altLang="de-DE" b="1" dirty="0" err="1"/>
              <a:t>would</a:t>
            </a:r>
            <a:r>
              <a:rPr lang="de-DE" altLang="de-DE" b="1" dirty="0"/>
              <a:t> </a:t>
            </a:r>
            <a:r>
              <a:rPr lang="de-DE" altLang="de-DE" b="1" dirty="0" err="1"/>
              <a:t>you</a:t>
            </a:r>
            <a:r>
              <a:rPr lang="de-DE" altLang="de-DE" b="1" dirty="0"/>
              <a:t> </a:t>
            </a:r>
            <a:r>
              <a:rPr lang="de-DE" altLang="de-DE" b="1" dirty="0" err="1"/>
              <a:t>treat</a:t>
            </a:r>
            <a:r>
              <a:rPr lang="de-DE" altLang="de-DE" b="1" dirty="0"/>
              <a:t> </a:t>
            </a:r>
            <a:r>
              <a:rPr lang="de-DE" altLang="de-DE" b="1" dirty="0" err="1"/>
              <a:t>the</a:t>
            </a:r>
            <a:r>
              <a:rPr lang="de-DE" altLang="de-DE" b="1" dirty="0"/>
              <a:t> type 3a </a:t>
            </a:r>
            <a:r>
              <a:rPr lang="de-DE" altLang="de-DE" b="1" dirty="0" err="1"/>
              <a:t>endoleak</a:t>
            </a:r>
            <a:r>
              <a:rPr lang="de-DE" altLang="de-DE" b="1" dirty="0"/>
              <a:t>?</a:t>
            </a:r>
          </a:p>
        </p:txBody>
      </p:sp>
      <p:sp>
        <p:nvSpPr>
          <p:cNvPr id="7171" name="Inhaltsplatzhalter 2"/>
          <p:cNvSpPr>
            <a:spLocks noGrp="1"/>
          </p:cNvSpPr>
          <p:nvPr>
            <p:ph idx="1"/>
          </p:nvPr>
        </p:nvSpPr>
        <p:spPr>
          <a:xfrm>
            <a:off x="838200" y="3015233"/>
            <a:ext cx="10515600" cy="4351338"/>
          </a:xfrm>
        </p:spPr>
        <p:txBody>
          <a:bodyPr/>
          <a:lstStyle/>
          <a:p>
            <a:r>
              <a:rPr lang="de-DE" altLang="de-DE" dirty="0" err="1"/>
              <a:t>Which</a:t>
            </a:r>
            <a:r>
              <a:rPr lang="de-DE" altLang="de-DE" dirty="0"/>
              <a:t> </a:t>
            </a:r>
            <a:r>
              <a:rPr lang="de-DE" altLang="de-DE" dirty="0" err="1"/>
              <a:t>strategy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original para-renal </a:t>
            </a:r>
            <a:r>
              <a:rPr lang="de-DE" altLang="de-DE" dirty="0" err="1"/>
              <a:t>aneurysm</a:t>
            </a:r>
            <a:r>
              <a:rPr lang="de-DE" altLang="de-DE" dirty="0"/>
              <a:t>?</a:t>
            </a:r>
          </a:p>
          <a:p>
            <a:r>
              <a:rPr lang="de-DE" altLang="de-DE" dirty="0" err="1"/>
              <a:t>Which</a:t>
            </a:r>
            <a:r>
              <a:rPr lang="de-DE" altLang="de-DE" dirty="0"/>
              <a:t> </a:t>
            </a:r>
            <a:r>
              <a:rPr lang="de-DE" altLang="de-DE" dirty="0" err="1"/>
              <a:t>challenges</a:t>
            </a:r>
            <a:r>
              <a:rPr lang="de-DE" altLang="de-DE" dirty="0"/>
              <a:t> </a:t>
            </a:r>
            <a:r>
              <a:rPr lang="de-DE" altLang="de-DE" dirty="0" err="1"/>
              <a:t>would</a:t>
            </a:r>
            <a:r>
              <a:rPr lang="de-DE" altLang="de-DE" dirty="0"/>
              <a:t> </a:t>
            </a:r>
            <a:r>
              <a:rPr lang="de-DE" altLang="de-DE" dirty="0" err="1"/>
              <a:t>you</a:t>
            </a:r>
            <a:r>
              <a:rPr lang="de-DE" altLang="de-DE" dirty="0"/>
              <a:t> </a:t>
            </a:r>
            <a:r>
              <a:rPr lang="de-DE" altLang="de-DE" dirty="0" err="1"/>
              <a:t>anticipate</a:t>
            </a:r>
            <a:r>
              <a:rPr lang="de-DE" altLang="de-DE" dirty="0"/>
              <a:t>?	</a:t>
            </a:r>
          </a:p>
          <a:p>
            <a:r>
              <a:rPr lang="de-DE" altLang="de-DE" dirty="0" err="1"/>
              <a:t>How</a:t>
            </a:r>
            <a:r>
              <a:rPr lang="de-DE" altLang="de-DE" dirty="0"/>
              <a:t> </a:t>
            </a:r>
            <a:r>
              <a:rPr lang="de-DE" altLang="de-DE" dirty="0" err="1"/>
              <a:t>would</a:t>
            </a:r>
            <a:r>
              <a:rPr lang="de-DE" altLang="de-DE" dirty="0"/>
              <a:t> </a:t>
            </a:r>
            <a:r>
              <a:rPr lang="de-DE" altLang="de-DE" dirty="0" err="1"/>
              <a:t>you</a:t>
            </a:r>
            <a:r>
              <a:rPr lang="de-DE" altLang="de-DE" dirty="0"/>
              <a:t> </a:t>
            </a:r>
            <a:r>
              <a:rPr lang="de-DE" altLang="de-DE" dirty="0" err="1"/>
              <a:t>prepare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possible </a:t>
            </a:r>
            <a:r>
              <a:rPr lang="de-DE" altLang="de-DE" dirty="0" err="1"/>
              <a:t>complications</a:t>
            </a:r>
            <a:r>
              <a:rPr lang="de-DE" altLang="de-DE" dirty="0"/>
              <a:t>?</a:t>
            </a:r>
          </a:p>
          <a:p>
            <a:endParaRPr lang="de-DE" altLang="de-DE" dirty="0"/>
          </a:p>
          <a:p>
            <a:r>
              <a:rPr lang="de-DE" altLang="de-DE" dirty="0" err="1"/>
              <a:t>Which</a:t>
            </a:r>
            <a:r>
              <a:rPr lang="de-DE" altLang="de-DE" dirty="0"/>
              <a:t> </a:t>
            </a:r>
            <a:r>
              <a:rPr lang="de-DE" altLang="de-DE" dirty="0" err="1"/>
              <a:t>strategy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type 3a </a:t>
            </a:r>
            <a:r>
              <a:rPr lang="de-DE" altLang="de-DE" dirty="0" err="1"/>
              <a:t>endoleak</a:t>
            </a:r>
            <a:r>
              <a:rPr lang="de-DE" altLang="de-DE" dirty="0"/>
              <a:t>?</a:t>
            </a:r>
          </a:p>
          <a:p>
            <a:pPr marL="0" indent="0">
              <a:buNone/>
            </a:pPr>
            <a:endParaRPr lang="de-DE" altLang="de-DE" sz="2000" dirty="0"/>
          </a:p>
        </p:txBody>
      </p:sp>
    </p:spTree>
    <p:extLst>
      <p:ext uri="{BB962C8B-B14F-4D97-AF65-F5344CB8AC3E}">
        <p14:creationId xmlns:p14="http://schemas.microsoft.com/office/powerpoint/2010/main" val="36736265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838200" y="466583"/>
            <a:ext cx="11430000" cy="701731"/>
          </a:xfr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de-DE" altLang="de-DE" b="1" err="1"/>
              <a:t>How</a:t>
            </a:r>
            <a:r>
              <a:rPr lang="de-DE" altLang="de-DE" b="1"/>
              <a:t> </a:t>
            </a:r>
            <a:r>
              <a:rPr lang="de-DE" altLang="de-DE" b="1" err="1"/>
              <a:t>we</a:t>
            </a:r>
            <a:r>
              <a:rPr lang="de-DE" altLang="de-DE" b="1"/>
              <a:t> </a:t>
            </a:r>
            <a:r>
              <a:rPr lang="de-DE" altLang="de-DE" b="1" err="1"/>
              <a:t>treated</a:t>
            </a:r>
            <a:endParaRPr lang="de-DE" altLang="de-DE" b="1"/>
          </a:p>
        </p:txBody>
      </p:sp>
      <p:sp>
        <p:nvSpPr>
          <p:cNvPr id="8195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altLang="de-DE" sz="3000" dirty="0"/>
              <a:t>Right </a:t>
            </a:r>
            <a:r>
              <a:rPr lang="de-DE" altLang="de-DE" sz="3000" dirty="0" err="1"/>
              <a:t>common</a:t>
            </a:r>
            <a:r>
              <a:rPr lang="de-DE" altLang="de-DE" sz="3000" dirty="0"/>
              <a:t> femoral </a:t>
            </a:r>
            <a:r>
              <a:rPr lang="de-DE" altLang="de-DE" sz="3000" dirty="0" err="1"/>
              <a:t>artery</a:t>
            </a:r>
            <a:r>
              <a:rPr lang="de-DE" altLang="de-DE" sz="3000" dirty="0"/>
              <a:t> </a:t>
            </a:r>
            <a:r>
              <a:rPr lang="de-DE" altLang="de-DE" sz="3000" dirty="0" err="1"/>
              <a:t>percutaneaus</a:t>
            </a:r>
            <a:r>
              <a:rPr lang="de-DE" altLang="de-DE" sz="3000" dirty="0"/>
              <a:t> </a:t>
            </a:r>
            <a:r>
              <a:rPr lang="de-DE" altLang="de-DE" sz="3000" dirty="0" err="1"/>
              <a:t>access</a:t>
            </a:r>
            <a:endParaRPr lang="de-DE" altLang="de-DE" sz="3000" dirty="0"/>
          </a:p>
          <a:p>
            <a:r>
              <a:rPr lang="de-DE" altLang="de-DE" sz="3000" dirty="0" err="1"/>
              <a:t>Left</a:t>
            </a:r>
            <a:r>
              <a:rPr lang="de-DE" altLang="de-DE" sz="3000" dirty="0"/>
              <a:t> </a:t>
            </a:r>
            <a:r>
              <a:rPr lang="de-DE" altLang="de-DE" sz="3000" dirty="0" err="1"/>
              <a:t>common</a:t>
            </a:r>
            <a:r>
              <a:rPr lang="de-DE" altLang="de-DE" sz="3000" dirty="0"/>
              <a:t> femoral </a:t>
            </a:r>
            <a:r>
              <a:rPr lang="de-DE" altLang="de-DE" sz="3000" dirty="0" err="1"/>
              <a:t>artery</a:t>
            </a:r>
            <a:r>
              <a:rPr lang="de-DE" altLang="de-DE" sz="3000" dirty="0"/>
              <a:t> </a:t>
            </a:r>
            <a:r>
              <a:rPr lang="de-DE" altLang="de-DE" sz="3000" dirty="0" err="1"/>
              <a:t>access</a:t>
            </a:r>
            <a:r>
              <a:rPr lang="de-DE" altLang="de-DE" sz="3000" dirty="0"/>
              <a:t> </a:t>
            </a:r>
            <a:r>
              <a:rPr lang="de-DE" altLang="de-DE" sz="3000" dirty="0" err="1"/>
              <a:t>for</a:t>
            </a:r>
            <a:r>
              <a:rPr lang="de-DE" altLang="de-DE" sz="3000" dirty="0"/>
              <a:t> </a:t>
            </a:r>
            <a:r>
              <a:rPr lang="de-DE" altLang="de-DE" sz="3000" dirty="0" err="1"/>
              <a:t>endarterectomy</a:t>
            </a:r>
            <a:endParaRPr lang="de-DE" altLang="de-DE" sz="3000" dirty="0"/>
          </a:p>
          <a:p>
            <a:r>
              <a:rPr lang="de-DE" altLang="de-DE" sz="3000" dirty="0" err="1"/>
              <a:t>Stentgrafts</a:t>
            </a:r>
            <a:r>
              <a:rPr lang="de-DE" altLang="de-DE" sz="3000" dirty="0"/>
              <a:t> </a:t>
            </a:r>
            <a:r>
              <a:rPr lang="de-DE" altLang="de-DE" sz="3000" dirty="0" err="1"/>
              <a:t>catheterization</a:t>
            </a:r>
            <a:endParaRPr lang="de-DE" altLang="de-DE" sz="3000" dirty="0"/>
          </a:p>
          <a:p>
            <a:r>
              <a:rPr lang="de-DE" altLang="de-DE" sz="3000" dirty="0" err="1"/>
              <a:t>Relining</a:t>
            </a:r>
            <a:r>
              <a:rPr lang="de-DE" altLang="de-DE" sz="3000" dirty="0"/>
              <a:t> </a:t>
            </a:r>
            <a:r>
              <a:rPr lang="de-DE" altLang="de-DE" sz="3000" dirty="0" err="1"/>
              <a:t>with</a:t>
            </a:r>
            <a:r>
              <a:rPr lang="de-DE" altLang="de-DE" sz="3000" dirty="0"/>
              <a:t> Medtronic Valiant </a:t>
            </a:r>
            <a:r>
              <a:rPr lang="de-DE" altLang="de-DE" sz="3000" dirty="0" err="1"/>
              <a:t>Captivia</a:t>
            </a:r>
            <a:r>
              <a:rPr lang="de-DE" altLang="de-DE" sz="3000" dirty="0"/>
              <a:t>™ 24mm-24mm-112mm</a:t>
            </a:r>
          </a:p>
          <a:p>
            <a:r>
              <a:rPr lang="de-DE" altLang="de-DE" sz="3000" dirty="0"/>
              <a:t>Post-dilation </a:t>
            </a:r>
            <a:r>
              <a:rPr lang="de-DE" altLang="de-DE" sz="3000" dirty="0" err="1"/>
              <a:t>with</a:t>
            </a:r>
            <a:r>
              <a:rPr lang="de-DE" altLang="de-DE" sz="3000" dirty="0"/>
              <a:t> Medtronic </a:t>
            </a:r>
            <a:r>
              <a:rPr lang="de-DE" altLang="de-DE" sz="3000" dirty="0" err="1"/>
              <a:t>Reliant</a:t>
            </a:r>
            <a:r>
              <a:rPr lang="de-DE" altLang="de-DE" sz="3000" dirty="0"/>
              <a:t>™ </a:t>
            </a:r>
            <a:r>
              <a:rPr lang="de-DE" altLang="de-DE" sz="3000" dirty="0" err="1"/>
              <a:t>balloon</a:t>
            </a:r>
            <a:r>
              <a:rPr lang="de-DE" altLang="de-DE" sz="3000" dirty="0"/>
              <a:t> </a:t>
            </a:r>
            <a:r>
              <a:rPr lang="de-DE" altLang="de-DE" sz="3000" dirty="0" err="1"/>
              <a:t>catheter</a:t>
            </a:r>
            <a:endParaRPr lang="de-DE" altLang="de-DE" sz="3000" dirty="0"/>
          </a:p>
          <a:p>
            <a:endParaRPr lang="de-DE" altLang="de-DE" sz="3000" dirty="0"/>
          </a:p>
          <a:p>
            <a:r>
              <a:rPr lang="de-DE" altLang="de-DE" sz="3000" dirty="0" err="1"/>
              <a:t>No</a:t>
            </a:r>
            <a:r>
              <a:rPr lang="de-DE" altLang="de-DE" sz="3000" dirty="0"/>
              <a:t> </a:t>
            </a:r>
            <a:r>
              <a:rPr lang="de-DE" altLang="de-DE" sz="3000" dirty="0" err="1"/>
              <a:t>complication</a:t>
            </a:r>
            <a:endParaRPr lang="de-DE" altLang="de-DE" sz="3000" dirty="0"/>
          </a:p>
        </p:txBody>
      </p:sp>
    </p:spTree>
    <p:extLst>
      <p:ext uri="{BB962C8B-B14F-4D97-AF65-F5344CB8AC3E}">
        <p14:creationId xmlns:p14="http://schemas.microsoft.com/office/powerpoint/2010/main" val="602691933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763834" y="773956"/>
            <a:ext cx="11277018" cy="701731"/>
          </a:xfr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de-DE" altLang="de-DE" b="1"/>
              <a:t>Final </a:t>
            </a:r>
            <a:r>
              <a:rPr lang="de-DE" altLang="de-DE" b="1" err="1"/>
              <a:t>outcome</a:t>
            </a:r>
            <a:endParaRPr lang="de-DE" altLang="de-DE" b="1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3834" y="2478388"/>
            <a:ext cx="11428166" cy="4573323"/>
          </a:xfrm>
        </p:spPr>
        <p:txBody>
          <a:bodyPr/>
          <a:lstStyle/>
          <a:p>
            <a:pPr>
              <a:defRPr/>
            </a:pPr>
            <a:r>
              <a:rPr lang="de-DE" sz="2800" dirty="0"/>
              <a:t>26 </a:t>
            </a:r>
            <a:r>
              <a:rPr lang="de-DE" sz="2800" dirty="0" err="1"/>
              <a:t>months</a:t>
            </a:r>
            <a:r>
              <a:rPr lang="de-DE" sz="2800" dirty="0"/>
              <a:t> follow-</a:t>
            </a:r>
            <a:r>
              <a:rPr lang="de-DE" sz="2800" dirty="0" err="1"/>
              <a:t>up</a:t>
            </a:r>
            <a:r>
              <a:rPr lang="de-DE" sz="2800" dirty="0"/>
              <a:t> </a:t>
            </a:r>
            <a:r>
              <a:rPr lang="de-DE" sz="2800" dirty="0" err="1"/>
              <a:t>since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iBEVAR</a:t>
            </a:r>
            <a:r>
              <a:rPr lang="de-DE" sz="2800" dirty="0"/>
              <a:t> and 20 </a:t>
            </a:r>
            <a:r>
              <a:rPr lang="de-DE" sz="2800" dirty="0" err="1"/>
              <a:t>months</a:t>
            </a:r>
            <a:r>
              <a:rPr lang="de-DE" sz="2800" dirty="0"/>
              <a:t> </a:t>
            </a:r>
            <a:r>
              <a:rPr lang="de-DE" sz="2800" dirty="0" err="1"/>
              <a:t>since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type 3a </a:t>
            </a:r>
            <a:r>
              <a:rPr lang="de-DE" sz="2800" dirty="0" err="1"/>
              <a:t>endoleak</a:t>
            </a:r>
            <a:r>
              <a:rPr lang="de-DE" sz="2800" dirty="0"/>
              <a:t> </a:t>
            </a:r>
            <a:r>
              <a:rPr lang="de-DE" sz="2800" dirty="0" err="1"/>
              <a:t>management</a:t>
            </a:r>
            <a:endParaRPr lang="de-DE" sz="2800" dirty="0"/>
          </a:p>
          <a:p>
            <a:pPr>
              <a:defRPr/>
            </a:pPr>
            <a:r>
              <a:rPr lang="de-DE" dirty="0"/>
              <a:t>Patient happy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alive</a:t>
            </a:r>
            <a:r>
              <a:rPr lang="de-DE" dirty="0"/>
              <a:t>, </a:t>
            </a:r>
            <a:r>
              <a:rPr lang="de-DE" dirty="0" err="1"/>
              <a:t>despite</a:t>
            </a:r>
            <a:r>
              <a:rPr lang="de-DE" dirty="0"/>
              <a:t> </a:t>
            </a:r>
            <a:r>
              <a:rPr lang="de-DE" dirty="0" err="1"/>
              <a:t>dialysis</a:t>
            </a:r>
            <a:endParaRPr lang="de-DE" dirty="0"/>
          </a:p>
          <a:p>
            <a:pPr>
              <a:defRPr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endoleak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</a:t>
            </a:r>
            <a:r>
              <a:rPr lang="de-DE" sz="2800" dirty="0" err="1"/>
              <a:t>omputed</a:t>
            </a:r>
            <a:r>
              <a:rPr lang="de-DE" sz="2800" dirty="0"/>
              <a:t> </a:t>
            </a:r>
            <a:r>
              <a:rPr lang="de-DE" sz="2800" dirty="0" err="1"/>
              <a:t>tomography</a:t>
            </a:r>
            <a:r>
              <a:rPr lang="de-DE" sz="2800" dirty="0"/>
              <a:t> </a:t>
            </a:r>
            <a:r>
              <a:rPr lang="de-DE" sz="2800" dirty="0" err="1"/>
              <a:t>angiography</a:t>
            </a:r>
            <a:r>
              <a:rPr lang="de-DE" sz="2800" dirty="0"/>
              <a:t> </a:t>
            </a:r>
            <a:r>
              <a:rPr lang="de-DE" sz="2800" dirty="0" err="1"/>
              <a:t>performed</a:t>
            </a:r>
            <a:r>
              <a:rPr lang="de-DE" sz="2800" dirty="0"/>
              <a:t> 21 </a:t>
            </a:r>
            <a:r>
              <a:rPr lang="de-DE" sz="2800" dirty="0" err="1"/>
              <a:t>months</a:t>
            </a:r>
            <a:r>
              <a:rPr lang="de-DE" sz="2800" dirty="0"/>
              <a:t> after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iBEVAR</a:t>
            </a:r>
            <a:r>
              <a:rPr lang="de-DE" sz="2800" dirty="0"/>
              <a:t> (</a:t>
            </a:r>
            <a:r>
              <a:rPr lang="de-DE" sz="2800" dirty="0" err="1"/>
              <a:t>next</a:t>
            </a:r>
            <a:r>
              <a:rPr lang="de-DE" sz="2800" dirty="0"/>
              <a:t> </a:t>
            </a:r>
            <a:r>
              <a:rPr lang="de-DE" sz="2800" dirty="0" err="1"/>
              <a:t>slide</a:t>
            </a:r>
            <a:r>
              <a:rPr lang="de-DE" sz="2800" dirty="0"/>
              <a:t>)</a:t>
            </a:r>
          </a:p>
          <a:p>
            <a:pPr>
              <a:defRPr/>
            </a:pPr>
            <a:r>
              <a:rPr lang="de-DE" dirty="0" err="1"/>
              <a:t>shrinkage</a:t>
            </a:r>
            <a:r>
              <a:rPr lang="de-DE" sz="2800" dirty="0"/>
              <a:t> (9 cm) </a:t>
            </a:r>
          </a:p>
          <a:p>
            <a:pPr lvl="1">
              <a:defRPr/>
            </a:pPr>
            <a:endParaRPr lang="de-DE" sz="2800" b="1" dirty="0"/>
          </a:p>
          <a:p>
            <a:pPr>
              <a:defRPr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64519343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dicam 2024-01-11 22-14-49-215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692639B-EE20-19BA-0341-64D43D6B7B3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8721"/>
            <a:ext cx="12194997" cy="6440557"/>
          </a:xfrm>
        </p:spPr>
      </p:pic>
    </p:spTree>
    <p:extLst>
      <p:ext uri="{BB962C8B-B14F-4D97-AF65-F5344CB8AC3E}">
        <p14:creationId xmlns:p14="http://schemas.microsoft.com/office/powerpoint/2010/main" val="102442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838200" y="606466"/>
            <a:ext cx="11430000" cy="701731"/>
          </a:xfr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de-DE" altLang="de-DE" b="1" dirty="0"/>
              <a:t>Key </a:t>
            </a:r>
            <a:r>
              <a:rPr lang="de-DE" altLang="de-DE" b="1" dirty="0" err="1"/>
              <a:t>learnings</a:t>
            </a:r>
            <a:endParaRPr lang="de-DE" altLang="de-DE" b="1" dirty="0"/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>
          <a:xfrm>
            <a:off x="838200" y="1393793"/>
            <a:ext cx="10515600" cy="5033639"/>
          </a:xfrm>
        </p:spPr>
        <p:txBody>
          <a:bodyPr>
            <a:normAutofit fontScale="92500" lnSpcReduction="10000"/>
          </a:bodyPr>
          <a:lstStyle/>
          <a:p>
            <a:pPr marL="255578" lvl="1" indent="-342886">
              <a:buFontTx/>
              <a:buChar char="•"/>
            </a:pPr>
            <a:r>
              <a:rPr lang="de-DE" altLang="de-DE" sz="3000" dirty="0" err="1"/>
              <a:t>Angulations</a:t>
            </a:r>
            <a:r>
              <a:rPr lang="de-DE" altLang="de-DE" sz="3000" dirty="0"/>
              <a:t> </a:t>
            </a:r>
            <a:r>
              <a:rPr lang="de-DE" altLang="de-DE" sz="3000" dirty="0" err="1"/>
              <a:t>are</a:t>
            </a:r>
            <a:r>
              <a:rPr lang="de-DE" altLang="de-DE" sz="3000" dirty="0"/>
              <a:t> </a:t>
            </a:r>
            <a:r>
              <a:rPr lang="de-DE" altLang="de-DE" sz="3000" dirty="0" err="1"/>
              <a:t>always</a:t>
            </a:r>
            <a:r>
              <a:rPr lang="de-DE" altLang="de-DE" sz="3000" dirty="0"/>
              <a:t> a </a:t>
            </a:r>
            <a:r>
              <a:rPr lang="de-DE" altLang="de-DE" sz="3000" dirty="0" err="1"/>
              <a:t>concern</a:t>
            </a:r>
            <a:endParaRPr lang="de-DE" altLang="de-DE" sz="3000" dirty="0"/>
          </a:p>
          <a:p>
            <a:pPr marL="0" lvl="1" indent="0">
              <a:buNone/>
            </a:pPr>
            <a:r>
              <a:rPr lang="de-DE" altLang="de-DE" sz="3000" dirty="0"/>
              <a:t>		</a:t>
            </a:r>
            <a:r>
              <a:rPr lang="de-DE" altLang="de-DE" sz="3000" dirty="0" err="1"/>
              <a:t>navigation</a:t>
            </a:r>
            <a:endParaRPr lang="de-DE" altLang="de-DE" sz="3000" dirty="0"/>
          </a:p>
          <a:p>
            <a:pPr marL="0" lvl="1" indent="0">
              <a:buNone/>
            </a:pPr>
            <a:r>
              <a:rPr lang="de-DE" altLang="de-DE" sz="3000" dirty="0"/>
              <a:t>		</a:t>
            </a:r>
            <a:r>
              <a:rPr lang="de-DE" altLang="de-DE" sz="3000" dirty="0" err="1"/>
              <a:t>positioning</a:t>
            </a:r>
            <a:endParaRPr lang="de-DE" altLang="de-DE" sz="3000" dirty="0"/>
          </a:p>
          <a:p>
            <a:pPr marL="0" lvl="1" indent="0">
              <a:buNone/>
            </a:pPr>
            <a:r>
              <a:rPr lang="de-DE" altLang="de-DE" sz="3000" dirty="0"/>
              <a:t>		</a:t>
            </a:r>
            <a:r>
              <a:rPr lang="de-DE" altLang="de-DE" sz="3000" dirty="0" err="1"/>
              <a:t>displacement</a:t>
            </a:r>
            <a:r>
              <a:rPr lang="de-DE" altLang="de-DE" sz="3000" dirty="0"/>
              <a:t> </a:t>
            </a:r>
          </a:p>
          <a:p>
            <a:pPr marL="255578" lvl="1" indent="-342886">
              <a:buFontTx/>
              <a:buChar char="•"/>
            </a:pPr>
            <a:r>
              <a:rPr lang="de-DE" altLang="de-DE" sz="3000" dirty="0"/>
              <a:t>Access </a:t>
            </a:r>
            <a:r>
              <a:rPr lang="de-DE" altLang="de-DE" sz="3000" dirty="0" err="1"/>
              <a:t>are</a:t>
            </a:r>
            <a:r>
              <a:rPr lang="de-DE" altLang="de-DE" sz="3000" dirty="0"/>
              <a:t> a </a:t>
            </a:r>
            <a:r>
              <a:rPr lang="de-DE" altLang="de-DE" sz="3000" dirty="0" err="1"/>
              <a:t>concern</a:t>
            </a:r>
            <a:r>
              <a:rPr lang="de-DE" altLang="de-DE" sz="3000" dirty="0"/>
              <a:t> </a:t>
            </a:r>
            <a:r>
              <a:rPr lang="de-DE" altLang="de-DE" sz="3000" dirty="0" err="1"/>
              <a:t>too</a:t>
            </a:r>
            <a:endParaRPr lang="de-DE" altLang="de-DE" sz="3000" dirty="0"/>
          </a:p>
          <a:p>
            <a:pPr marL="0" lvl="1" indent="0">
              <a:buNone/>
            </a:pPr>
            <a:r>
              <a:rPr lang="de-DE" altLang="de-DE" sz="3000" dirty="0"/>
              <a:t>		</a:t>
            </a:r>
            <a:r>
              <a:rPr lang="de-DE" altLang="de-DE" sz="3000" dirty="0" err="1"/>
              <a:t>diameter</a:t>
            </a:r>
            <a:endParaRPr lang="de-DE" altLang="de-DE" sz="3000" dirty="0"/>
          </a:p>
          <a:p>
            <a:pPr marL="0" lvl="1" indent="0">
              <a:buNone/>
            </a:pPr>
            <a:r>
              <a:rPr lang="de-DE" altLang="de-DE" sz="3000" dirty="0"/>
              <a:t>		</a:t>
            </a:r>
            <a:r>
              <a:rPr lang="de-DE" altLang="de-DE" sz="3000" dirty="0" err="1"/>
              <a:t>tortuosities</a:t>
            </a:r>
            <a:endParaRPr lang="de-DE" altLang="de-DE" sz="3000" dirty="0"/>
          </a:p>
          <a:p>
            <a:pPr marL="0" lvl="1" indent="0">
              <a:buNone/>
            </a:pPr>
            <a:r>
              <a:rPr lang="de-DE" altLang="de-DE" sz="3000" dirty="0"/>
              <a:t>		</a:t>
            </a:r>
            <a:r>
              <a:rPr lang="de-DE" altLang="de-DE" sz="3000" dirty="0" err="1"/>
              <a:t>calcifications</a:t>
            </a:r>
            <a:r>
              <a:rPr lang="de-DE" altLang="de-DE" sz="3000" dirty="0"/>
              <a:t> (</a:t>
            </a:r>
            <a:r>
              <a:rPr lang="de-DE" altLang="de-DE" sz="3000" dirty="0" err="1"/>
              <a:t>Shockwave</a:t>
            </a:r>
            <a:r>
              <a:rPr lang="de-DE" altLang="de-DE" sz="3000" dirty="0"/>
              <a:t>™)</a:t>
            </a:r>
          </a:p>
          <a:p>
            <a:pPr marL="0" lvl="1" indent="0">
              <a:buNone/>
            </a:pPr>
            <a:r>
              <a:rPr lang="de-DE" altLang="de-DE" sz="3000" dirty="0"/>
              <a:t>		</a:t>
            </a:r>
            <a:r>
              <a:rPr lang="de-DE" altLang="de-DE" sz="3000" dirty="0" err="1"/>
              <a:t>lower</a:t>
            </a:r>
            <a:r>
              <a:rPr lang="de-DE" altLang="de-DE" sz="3000" dirty="0"/>
              <a:t> </a:t>
            </a:r>
            <a:r>
              <a:rPr lang="de-DE" altLang="de-DE" sz="3000" dirty="0" err="1"/>
              <a:t>limb</a:t>
            </a:r>
            <a:r>
              <a:rPr lang="de-DE" altLang="de-DE" sz="3000" dirty="0"/>
              <a:t> </a:t>
            </a:r>
            <a:r>
              <a:rPr lang="de-DE" altLang="de-DE" sz="3000" dirty="0" err="1"/>
              <a:t>ischemia</a:t>
            </a:r>
            <a:r>
              <a:rPr lang="de-DE" altLang="de-DE" sz="3000" dirty="0"/>
              <a:t> (</a:t>
            </a:r>
            <a:r>
              <a:rPr lang="de-DE" altLang="de-DE" sz="3000" dirty="0" err="1"/>
              <a:t>lower</a:t>
            </a:r>
            <a:r>
              <a:rPr lang="de-DE" altLang="de-DE" sz="3000" dirty="0"/>
              <a:t> </a:t>
            </a:r>
            <a:r>
              <a:rPr lang="de-DE" altLang="de-DE" sz="3000" dirty="0" err="1"/>
              <a:t>limb</a:t>
            </a:r>
            <a:r>
              <a:rPr lang="de-DE" altLang="de-DE" sz="3000" dirty="0"/>
              <a:t> </a:t>
            </a:r>
            <a:r>
              <a:rPr lang="de-DE" altLang="de-DE" sz="3000" dirty="0" err="1"/>
              <a:t>perfusion</a:t>
            </a:r>
            <a:r>
              <a:rPr lang="de-DE" altLang="de-DE" sz="3000" dirty="0"/>
              <a:t>)</a:t>
            </a:r>
          </a:p>
          <a:p>
            <a:pPr marL="255578" lvl="1" indent="-342886">
              <a:buFontTx/>
              <a:buChar char="•"/>
            </a:pPr>
            <a:r>
              <a:rPr lang="de-DE" altLang="de-DE" sz="3000" dirty="0" err="1"/>
              <a:t>Enough</a:t>
            </a:r>
            <a:r>
              <a:rPr lang="de-DE" altLang="de-DE" sz="3000" dirty="0"/>
              <a:t> </a:t>
            </a:r>
            <a:r>
              <a:rPr lang="de-DE" altLang="de-DE" sz="3000" dirty="0" err="1"/>
              <a:t>overlapping</a:t>
            </a:r>
            <a:r>
              <a:rPr lang="de-DE" altLang="de-DE" sz="3000" dirty="0"/>
              <a:t> </a:t>
            </a:r>
            <a:r>
              <a:rPr lang="de-DE" altLang="de-DE" sz="3000" dirty="0" err="1"/>
              <a:t>between</a:t>
            </a:r>
            <a:r>
              <a:rPr lang="de-DE" altLang="de-DE" sz="3000" dirty="0"/>
              <a:t> </a:t>
            </a:r>
            <a:r>
              <a:rPr lang="de-DE" altLang="de-DE" sz="3000" dirty="0" err="1"/>
              <a:t>stents</a:t>
            </a:r>
            <a:r>
              <a:rPr lang="de-DE" altLang="de-DE" sz="3000" dirty="0"/>
              <a:t> </a:t>
            </a:r>
          </a:p>
          <a:p>
            <a:pPr marL="255578" lvl="1" indent="-342886">
              <a:buFontTx/>
              <a:buChar char="•"/>
            </a:pPr>
            <a:r>
              <a:rPr lang="de-DE" altLang="de-DE" sz="3000" dirty="0" err="1"/>
              <a:t>Branches</a:t>
            </a:r>
            <a:r>
              <a:rPr lang="de-DE" altLang="de-DE" sz="3000" dirty="0"/>
              <a:t> </a:t>
            </a:r>
            <a:r>
              <a:rPr lang="de-DE" altLang="de-DE" sz="3000" dirty="0" err="1"/>
              <a:t>might</a:t>
            </a:r>
            <a:r>
              <a:rPr lang="de-DE" altLang="de-DE" sz="3000" dirty="0"/>
              <a:t> </a:t>
            </a:r>
            <a:r>
              <a:rPr lang="de-DE" altLang="de-DE" sz="3000" dirty="0" err="1"/>
              <a:t>be</a:t>
            </a:r>
            <a:r>
              <a:rPr lang="de-DE" altLang="de-DE" sz="3000" dirty="0"/>
              <a:t> </a:t>
            </a:r>
            <a:r>
              <a:rPr lang="de-DE" altLang="de-DE" sz="3000" dirty="0" err="1"/>
              <a:t>occluded</a:t>
            </a:r>
            <a:r>
              <a:rPr lang="de-DE" altLang="de-DE" sz="3000" dirty="0"/>
              <a:t> </a:t>
            </a:r>
            <a:r>
              <a:rPr lang="de-DE" altLang="de-DE" sz="3000" dirty="0" err="1"/>
              <a:t>with</a:t>
            </a:r>
            <a:r>
              <a:rPr lang="de-DE" altLang="de-DE" sz="3000" dirty="0"/>
              <a:t> </a:t>
            </a:r>
            <a:r>
              <a:rPr lang="de-DE" altLang="de-DE" sz="3000" dirty="0" err="1"/>
              <a:t>plugs</a:t>
            </a:r>
            <a:endParaRPr lang="de-DE" altLang="de-DE" sz="3000" dirty="0"/>
          </a:p>
          <a:p>
            <a:pPr marL="255578" lvl="1" indent="-342886">
              <a:buFontTx/>
              <a:buChar char="•"/>
            </a:pPr>
            <a:r>
              <a:rPr lang="de-DE" altLang="de-DE" sz="3000" dirty="0"/>
              <a:t>Thoracic graft </a:t>
            </a:r>
            <a:r>
              <a:rPr lang="de-DE" altLang="de-DE" sz="3000" dirty="0" err="1"/>
              <a:t>might</a:t>
            </a:r>
            <a:r>
              <a:rPr lang="de-DE" altLang="de-DE" sz="3000" dirty="0"/>
              <a:t> </a:t>
            </a:r>
            <a:r>
              <a:rPr lang="de-DE" altLang="de-DE" sz="3000" dirty="0" err="1"/>
              <a:t>be</a:t>
            </a:r>
            <a:r>
              <a:rPr lang="de-DE" altLang="de-DE" sz="3000" dirty="0"/>
              <a:t> </a:t>
            </a:r>
            <a:r>
              <a:rPr lang="de-DE" altLang="de-DE" sz="3000" dirty="0" err="1"/>
              <a:t>used</a:t>
            </a:r>
            <a:r>
              <a:rPr lang="de-DE" altLang="de-DE" sz="3000" dirty="0"/>
              <a:t> in </a:t>
            </a:r>
            <a:r>
              <a:rPr lang="de-DE" altLang="de-DE" sz="3000" dirty="0" err="1"/>
              <a:t>the</a:t>
            </a:r>
            <a:r>
              <a:rPr lang="de-DE" altLang="de-DE" sz="3000" dirty="0"/>
              <a:t> </a:t>
            </a:r>
            <a:r>
              <a:rPr lang="de-DE" altLang="de-DE" sz="3000" dirty="0" err="1"/>
              <a:t>abdomen</a:t>
            </a:r>
            <a:endParaRPr lang="de-DE" altLang="de-DE" sz="3000" dirty="0"/>
          </a:p>
          <a:p>
            <a:pPr marL="255578" lvl="1" indent="-342886">
              <a:buFontTx/>
              <a:buChar char="•"/>
            </a:pPr>
            <a:endParaRPr lang="de-DE" altLang="de-DE" sz="2000" dirty="0"/>
          </a:p>
          <a:p>
            <a:endParaRPr lang="de-DE" altLang="de-DE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C767E8-5F52-129F-7438-A2F7FEAB0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588" y="3699119"/>
            <a:ext cx="2296937" cy="272831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C32772C-8089-23A8-8DA8-E1F3509F2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587" y="606466"/>
            <a:ext cx="2296938" cy="27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60338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276180-E951-89FF-8391-8D76F40FE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204"/>
            <a:ext cx="10971478" cy="1064896"/>
          </a:xfrm>
        </p:spPr>
        <p:txBody>
          <a:bodyPr/>
          <a:lstStyle/>
          <a:p>
            <a:r>
              <a:rPr lang="de-DE" b="1" dirty="0"/>
              <a:t>Off-label </a:t>
            </a:r>
            <a:r>
              <a:rPr lang="de-DE" b="1" dirty="0" err="1"/>
              <a:t>disclaimer</a:t>
            </a:r>
            <a:endParaRPr lang="fr-BE" b="1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E6B9FA0-6E8A-6D42-4625-DC0311126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4200"/>
            <a:ext cx="10515600" cy="4351338"/>
          </a:xfrm>
        </p:spPr>
        <p:txBody>
          <a:bodyPr/>
          <a:lstStyle/>
          <a:p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note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outside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device‘s</a:t>
            </a:r>
            <a:r>
              <a:rPr lang="de-DE" dirty="0"/>
              <a:t> </a:t>
            </a:r>
            <a:r>
              <a:rPr lang="de-DE" dirty="0" err="1"/>
              <a:t>instructions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(IFU) and Medtronic </a:t>
            </a:r>
            <a:r>
              <a:rPr lang="de-DE" dirty="0" err="1"/>
              <a:t>does</a:t>
            </a:r>
            <a:r>
              <a:rPr lang="de-DE" dirty="0"/>
              <a:t> not </a:t>
            </a:r>
            <a:r>
              <a:rPr lang="de-DE" dirty="0" err="1"/>
              <a:t>recommend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device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indications</a:t>
            </a:r>
            <a:r>
              <a:rPr lang="de-DE" dirty="0"/>
              <a:t> outside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scope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those</a:t>
            </a:r>
            <a:r>
              <a:rPr lang="de-DE" dirty="0"/>
              <a:t> </a:t>
            </a:r>
            <a:r>
              <a:rPr lang="de-DE" dirty="0" err="1"/>
              <a:t>specified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labeling</a:t>
            </a:r>
            <a:r>
              <a:rPr lang="de-DE" dirty="0"/>
              <a:t> and IFU,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not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tested</a:t>
            </a:r>
            <a:r>
              <a:rPr lang="de-DE" dirty="0"/>
              <a:t> and </a:t>
            </a:r>
            <a:r>
              <a:rPr lang="de-DE" dirty="0" err="1"/>
              <a:t>validated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safety</a:t>
            </a:r>
            <a:r>
              <a:rPr lang="de-DE" dirty="0"/>
              <a:t> and </a:t>
            </a:r>
            <a:r>
              <a:rPr lang="de-DE" dirty="0" err="1"/>
              <a:t>efficacy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circumstances</a:t>
            </a:r>
            <a:r>
              <a:rPr lang="de-DE" dirty="0"/>
              <a:t>.</a:t>
            </a:r>
          </a:p>
          <a:p>
            <a:r>
              <a:rPr lang="de-DE" dirty="0"/>
              <a:t>The </a:t>
            </a:r>
            <a:r>
              <a:rPr lang="de-DE" dirty="0" err="1"/>
              <a:t>physician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solely</a:t>
            </a:r>
            <a:r>
              <a:rPr lang="de-DE" dirty="0"/>
              <a:t> </a:t>
            </a:r>
            <a:r>
              <a:rPr lang="de-DE" dirty="0" err="1"/>
              <a:t>responsible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decisions</a:t>
            </a:r>
            <a:r>
              <a:rPr lang="de-DE" dirty="0"/>
              <a:t> and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medical</a:t>
            </a:r>
            <a:r>
              <a:rPr lang="de-DE" dirty="0"/>
              <a:t> </a:t>
            </a:r>
            <a:r>
              <a:rPr lang="de-DE" dirty="0" err="1"/>
              <a:t>judgment</a:t>
            </a:r>
            <a:r>
              <a:rPr lang="de-DE" dirty="0"/>
              <a:t> </a:t>
            </a:r>
            <a:r>
              <a:rPr lang="de-DE" dirty="0" err="1"/>
              <a:t>relating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patient</a:t>
            </a:r>
            <a:r>
              <a:rPr lang="de-DE" dirty="0"/>
              <a:t> </a:t>
            </a:r>
            <a:r>
              <a:rPr lang="de-DE" dirty="0" err="1"/>
              <a:t>diagnosis</a:t>
            </a:r>
            <a:r>
              <a:rPr lang="de-DE" dirty="0"/>
              <a:t> and </a:t>
            </a:r>
            <a:r>
              <a:rPr lang="de-DE" dirty="0" err="1"/>
              <a:t>treatment</a:t>
            </a:r>
            <a:r>
              <a:rPr lang="de-DE" dirty="0"/>
              <a:t>,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selection</a:t>
            </a:r>
            <a:r>
              <a:rPr lang="de-DE" dirty="0"/>
              <a:t> and </a:t>
            </a:r>
            <a:r>
              <a:rPr lang="de-DE" dirty="0" err="1"/>
              <a:t>sizing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device</a:t>
            </a:r>
            <a:r>
              <a:rPr lang="de-DE" dirty="0"/>
              <a:t>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50537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0533A62-C6AC-A4D7-45E0-3C8172CB6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260" y="2476500"/>
            <a:ext cx="952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0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1E8BB6-C193-E0A2-872B-B7F206B9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1430000" cy="266700"/>
          </a:xfrm>
        </p:spPr>
        <p:txBody>
          <a:bodyPr/>
          <a:lstStyle/>
          <a:p>
            <a:r>
              <a:rPr lang="fr-FR" b="1" err="1"/>
              <a:t>Disclosures</a:t>
            </a:r>
            <a:endParaRPr lang="fr-FR" b="1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08874B-B2F3-C932-FD55-5D555BF01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Consultant: </a:t>
            </a:r>
          </a:p>
          <a:p>
            <a:pPr marL="0" indent="0">
              <a:buNone/>
            </a:pPr>
            <a:r>
              <a:rPr lang="fr-FR"/>
              <a:t>	BD, Boston Scientific</a:t>
            </a:r>
          </a:p>
          <a:p>
            <a:endParaRPr lang="fr-FR"/>
          </a:p>
          <a:p>
            <a:r>
              <a:rPr lang="fr-FR"/>
              <a:t>Grant/</a:t>
            </a:r>
            <a:r>
              <a:rPr lang="fr-FR" err="1"/>
              <a:t>research</a:t>
            </a:r>
            <a:r>
              <a:rPr lang="fr-FR"/>
              <a:t> support: </a:t>
            </a:r>
          </a:p>
          <a:p>
            <a:pPr marL="0" indent="0">
              <a:buNone/>
            </a:pPr>
            <a:r>
              <a:rPr lang="fr-FR"/>
              <a:t>	</a:t>
            </a:r>
            <a:r>
              <a:rPr lang="fr-FR" err="1"/>
              <a:t>Medicor</a:t>
            </a:r>
            <a:r>
              <a:rPr lang="fr-FR"/>
              <a:t>, </a:t>
            </a:r>
            <a:r>
              <a:rPr lang="fr-FR" err="1"/>
              <a:t>iVascular</a:t>
            </a:r>
            <a:r>
              <a:rPr lang="fr-FR"/>
              <a:t>, </a:t>
            </a:r>
            <a:r>
              <a:rPr lang="fr-FR" err="1"/>
              <a:t>Artivion</a:t>
            </a:r>
            <a:r>
              <a:rPr lang="fr-FR"/>
              <a:t>, </a:t>
            </a:r>
            <a:r>
              <a:rPr lang="fr-FR" err="1"/>
              <a:t>Medtronic</a:t>
            </a:r>
            <a:r>
              <a:rPr lang="fr-FR"/>
              <a:t> 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090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838200" y="537812"/>
            <a:ext cx="11066755" cy="701731"/>
          </a:xfrm>
          <a:noFill/>
        </p:spPr>
        <p:txBody>
          <a:bodyPr wrap="square" rtlCol="0">
            <a:spAutoFit/>
          </a:bodyPr>
          <a:lstStyle/>
          <a:p>
            <a:r>
              <a:rPr lang="de-DE" altLang="de-DE" b="1"/>
              <a:t>Patient </a:t>
            </a:r>
            <a:r>
              <a:rPr lang="de-DE" altLang="de-DE" b="1" err="1"/>
              <a:t>demographics</a:t>
            </a:r>
            <a:r>
              <a:rPr lang="de-DE" altLang="de-DE" b="1"/>
              <a:t>, </a:t>
            </a:r>
            <a:r>
              <a:rPr lang="de-DE" altLang="de-DE" b="1" err="1"/>
              <a:t>history</a:t>
            </a:r>
            <a:r>
              <a:rPr lang="de-DE" altLang="de-DE" b="1"/>
              <a:t> and </a:t>
            </a:r>
            <a:r>
              <a:rPr lang="de-DE" altLang="de-DE" b="1" err="1"/>
              <a:t>co-morbidities</a:t>
            </a:r>
            <a:endParaRPr lang="de-DE" altLang="de-DE" b="1"/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838200" y="1500326"/>
            <a:ext cx="10515600" cy="4891596"/>
          </a:xfrm>
        </p:spPr>
        <p:txBody>
          <a:bodyPr>
            <a:normAutofit lnSpcReduction="10000"/>
          </a:bodyPr>
          <a:lstStyle/>
          <a:p>
            <a:r>
              <a:rPr lang="fr-FR" altLang="de-DE" dirty="0"/>
              <a:t>69 </a:t>
            </a:r>
            <a:r>
              <a:rPr lang="fr-FR" altLang="de-DE" dirty="0" err="1"/>
              <a:t>years</a:t>
            </a:r>
            <a:r>
              <a:rPr lang="fr-FR" altLang="de-DE" dirty="0"/>
              <a:t> </a:t>
            </a:r>
            <a:r>
              <a:rPr lang="fr-FR" altLang="de-DE" dirty="0" err="1"/>
              <a:t>old</a:t>
            </a:r>
            <a:r>
              <a:rPr lang="fr-FR" altLang="de-DE" dirty="0"/>
              <a:t> man</a:t>
            </a:r>
          </a:p>
          <a:p>
            <a:r>
              <a:rPr lang="fr-FR" altLang="de-DE" dirty="0" err="1"/>
              <a:t>Arterial</a:t>
            </a:r>
            <a:r>
              <a:rPr lang="fr-FR" altLang="de-DE" dirty="0"/>
              <a:t> hypertension, </a:t>
            </a:r>
            <a:r>
              <a:rPr lang="fr-FR" altLang="de-DE" dirty="0" err="1"/>
              <a:t>dyslipidemia</a:t>
            </a:r>
            <a:r>
              <a:rPr lang="fr-FR" altLang="de-DE" dirty="0"/>
              <a:t>, </a:t>
            </a:r>
            <a:r>
              <a:rPr lang="fr-FR" altLang="de-DE" dirty="0" err="1"/>
              <a:t>smoker</a:t>
            </a:r>
            <a:endParaRPr lang="fr-FR" altLang="de-DE" dirty="0"/>
          </a:p>
          <a:p>
            <a:r>
              <a:rPr lang="fr-FR" altLang="de-DE" dirty="0" err="1"/>
              <a:t>Chronic</a:t>
            </a:r>
            <a:r>
              <a:rPr lang="fr-FR" altLang="de-DE" dirty="0"/>
              <a:t> obstructive </a:t>
            </a:r>
            <a:r>
              <a:rPr lang="fr-FR" altLang="de-DE" dirty="0" err="1"/>
              <a:t>pulmonary</a:t>
            </a:r>
            <a:r>
              <a:rPr lang="fr-FR" altLang="de-DE" dirty="0"/>
              <a:t> </a:t>
            </a:r>
            <a:r>
              <a:rPr lang="fr-FR" altLang="de-DE" dirty="0" err="1"/>
              <a:t>disease</a:t>
            </a:r>
            <a:endParaRPr lang="fr-FR" altLang="de-DE" dirty="0"/>
          </a:p>
          <a:p>
            <a:r>
              <a:rPr lang="fr-FR" altLang="de-DE" dirty="0" err="1"/>
              <a:t>Sleep</a:t>
            </a:r>
            <a:r>
              <a:rPr lang="fr-FR" altLang="de-DE" dirty="0"/>
              <a:t> </a:t>
            </a:r>
            <a:r>
              <a:rPr lang="fr-FR" altLang="de-DE" dirty="0" err="1"/>
              <a:t>apnea</a:t>
            </a:r>
            <a:r>
              <a:rPr lang="fr-FR" altLang="de-DE" dirty="0"/>
              <a:t> syndrome</a:t>
            </a:r>
          </a:p>
          <a:p>
            <a:r>
              <a:rPr lang="fr-FR" altLang="de-DE" dirty="0"/>
              <a:t>Stage 4 </a:t>
            </a:r>
            <a:r>
              <a:rPr lang="fr-FR" altLang="de-DE" dirty="0" err="1"/>
              <a:t>chronic</a:t>
            </a:r>
            <a:r>
              <a:rPr lang="fr-FR" altLang="de-DE" dirty="0"/>
              <a:t> </a:t>
            </a:r>
            <a:r>
              <a:rPr lang="fr-FR" altLang="de-DE" dirty="0" err="1"/>
              <a:t>kidney</a:t>
            </a:r>
            <a:r>
              <a:rPr lang="fr-FR" altLang="de-DE" dirty="0"/>
              <a:t> </a:t>
            </a:r>
            <a:r>
              <a:rPr lang="fr-FR" altLang="de-DE" dirty="0" err="1"/>
              <a:t>disease</a:t>
            </a:r>
            <a:endParaRPr lang="fr-FR" altLang="de-DE" dirty="0"/>
          </a:p>
          <a:p>
            <a:r>
              <a:rPr lang="fr-FR" altLang="de-DE" dirty="0"/>
              <a:t>Total radical </a:t>
            </a:r>
            <a:r>
              <a:rPr lang="fr-FR" altLang="de-DE" dirty="0" err="1"/>
              <a:t>prostatectomy</a:t>
            </a:r>
            <a:endParaRPr lang="fr-FR" altLang="de-DE" dirty="0"/>
          </a:p>
          <a:p>
            <a:r>
              <a:rPr lang="fr-FR" altLang="de-DE" dirty="0" err="1"/>
              <a:t>Lumbar</a:t>
            </a:r>
            <a:r>
              <a:rPr lang="fr-FR" altLang="de-DE" dirty="0"/>
              <a:t> </a:t>
            </a:r>
            <a:r>
              <a:rPr lang="fr-FR" altLang="de-DE" dirty="0" err="1"/>
              <a:t>arthrosis</a:t>
            </a:r>
            <a:endParaRPr lang="fr-FR" altLang="de-DE" dirty="0"/>
          </a:p>
          <a:p>
            <a:r>
              <a:rPr lang="fr-FR" altLang="de-DE" dirty="0"/>
              <a:t>Para-</a:t>
            </a:r>
            <a:r>
              <a:rPr lang="fr-FR" altLang="de-DE" dirty="0" err="1"/>
              <a:t>renal</a:t>
            </a:r>
            <a:r>
              <a:rPr lang="fr-FR" altLang="de-DE" dirty="0"/>
              <a:t> abdominal </a:t>
            </a:r>
            <a:r>
              <a:rPr lang="fr-FR" altLang="de-DE" dirty="0" err="1"/>
              <a:t>aortic</a:t>
            </a:r>
            <a:r>
              <a:rPr lang="fr-FR" altLang="de-DE" dirty="0"/>
              <a:t> </a:t>
            </a:r>
            <a:r>
              <a:rPr lang="fr-FR" altLang="de-DE" dirty="0" err="1"/>
              <a:t>aneurysm</a:t>
            </a:r>
            <a:r>
              <a:rPr lang="fr-FR" altLang="de-DE" dirty="0"/>
              <a:t> </a:t>
            </a:r>
            <a:r>
              <a:rPr lang="fr-FR" altLang="de-DE" dirty="0" err="1"/>
              <a:t>with</a:t>
            </a:r>
            <a:r>
              <a:rPr lang="fr-FR" altLang="de-DE" dirty="0"/>
              <a:t> </a:t>
            </a:r>
            <a:r>
              <a:rPr lang="fr-FR" altLang="de-DE" dirty="0" err="1"/>
              <a:t>diameter</a:t>
            </a:r>
            <a:r>
              <a:rPr lang="fr-FR" altLang="de-DE" dirty="0"/>
              <a:t> of 59 mm, </a:t>
            </a:r>
            <a:r>
              <a:rPr lang="fr-FR" altLang="de-DE" dirty="0" err="1"/>
              <a:t>left</a:t>
            </a:r>
            <a:r>
              <a:rPr lang="fr-FR" altLang="de-DE" dirty="0"/>
              <a:t> </a:t>
            </a:r>
            <a:r>
              <a:rPr lang="fr-FR" altLang="de-DE" dirty="0" err="1"/>
              <a:t>common</a:t>
            </a:r>
            <a:r>
              <a:rPr lang="fr-FR" altLang="de-DE" dirty="0"/>
              <a:t> </a:t>
            </a:r>
            <a:r>
              <a:rPr lang="fr-FR" altLang="de-DE" dirty="0" err="1"/>
              <a:t>iliac</a:t>
            </a:r>
            <a:r>
              <a:rPr lang="fr-FR" altLang="de-DE" dirty="0"/>
              <a:t> </a:t>
            </a:r>
            <a:r>
              <a:rPr lang="fr-FR" altLang="de-DE" dirty="0" err="1"/>
              <a:t>artery</a:t>
            </a:r>
            <a:r>
              <a:rPr lang="fr-FR" altLang="de-DE" dirty="0"/>
              <a:t> </a:t>
            </a:r>
            <a:r>
              <a:rPr lang="fr-FR" altLang="de-DE" dirty="0" err="1"/>
              <a:t>aneurysm</a:t>
            </a:r>
            <a:r>
              <a:rPr lang="fr-FR" altLang="de-DE" dirty="0"/>
              <a:t>, right </a:t>
            </a:r>
            <a:r>
              <a:rPr lang="fr-FR" altLang="de-DE" dirty="0" err="1"/>
              <a:t>common</a:t>
            </a:r>
            <a:r>
              <a:rPr lang="fr-FR" altLang="de-DE" dirty="0"/>
              <a:t> </a:t>
            </a:r>
            <a:r>
              <a:rPr lang="fr-FR" altLang="de-DE" dirty="0" err="1"/>
              <a:t>iliac</a:t>
            </a:r>
            <a:r>
              <a:rPr lang="fr-FR" altLang="de-DE" dirty="0"/>
              <a:t> </a:t>
            </a:r>
            <a:r>
              <a:rPr lang="fr-FR" altLang="de-DE" dirty="0" err="1"/>
              <a:t>artery</a:t>
            </a:r>
            <a:r>
              <a:rPr lang="fr-FR" altLang="de-DE" dirty="0"/>
              <a:t> </a:t>
            </a:r>
            <a:r>
              <a:rPr lang="fr-FR" altLang="de-DE" dirty="0" err="1"/>
              <a:t>stenosis</a:t>
            </a:r>
            <a:r>
              <a:rPr lang="fr-FR" altLang="de-DE" dirty="0"/>
              <a:t>, </a:t>
            </a:r>
            <a:r>
              <a:rPr lang="fr-FR" altLang="de-DE" dirty="0" err="1"/>
              <a:t>left</a:t>
            </a:r>
            <a:r>
              <a:rPr lang="fr-FR" altLang="de-DE" dirty="0"/>
              <a:t> </a:t>
            </a:r>
            <a:r>
              <a:rPr lang="fr-FR" altLang="de-DE" dirty="0" err="1"/>
              <a:t>subclavian</a:t>
            </a:r>
            <a:r>
              <a:rPr lang="fr-FR" altLang="de-DE" dirty="0"/>
              <a:t> </a:t>
            </a:r>
            <a:r>
              <a:rPr lang="fr-FR" altLang="de-DE" dirty="0" err="1"/>
              <a:t>artery</a:t>
            </a:r>
            <a:r>
              <a:rPr lang="fr-FR" altLang="de-DE" dirty="0"/>
              <a:t> and </a:t>
            </a:r>
            <a:r>
              <a:rPr lang="fr-FR" altLang="de-DE" dirty="0" err="1"/>
              <a:t>diaphragmatic</a:t>
            </a:r>
            <a:r>
              <a:rPr lang="fr-FR" altLang="de-DE" dirty="0"/>
              <a:t> </a:t>
            </a:r>
            <a:r>
              <a:rPr lang="fr-FR" altLang="de-DE" dirty="0" err="1"/>
              <a:t>aorta</a:t>
            </a:r>
            <a:r>
              <a:rPr lang="fr-FR" altLang="de-DE" dirty="0"/>
              <a:t> angulations, thrombus in the </a:t>
            </a:r>
            <a:r>
              <a:rPr lang="fr-FR" altLang="de-DE" dirty="0" err="1"/>
              <a:t>descending</a:t>
            </a:r>
            <a:r>
              <a:rPr lang="fr-FR" altLang="de-DE" dirty="0"/>
              <a:t> </a:t>
            </a:r>
            <a:r>
              <a:rPr lang="fr-FR" altLang="de-DE" dirty="0" err="1"/>
              <a:t>thoracic</a:t>
            </a:r>
            <a:r>
              <a:rPr lang="fr-FR" altLang="de-DE" dirty="0"/>
              <a:t> </a:t>
            </a:r>
            <a:r>
              <a:rPr lang="fr-FR" altLang="de-DE" dirty="0" err="1"/>
              <a:t>aorta</a:t>
            </a:r>
            <a:r>
              <a:rPr lang="fr-FR" altLang="de-DE" dirty="0"/>
              <a:t> (</a:t>
            </a:r>
            <a:r>
              <a:rPr lang="fr-FR" altLang="de-DE" dirty="0" err="1"/>
              <a:t>shaggy</a:t>
            </a:r>
            <a:r>
              <a:rPr lang="fr-FR" altLang="de-DE" dirty="0"/>
              <a:t> </a:t>
            </a:r>
            <a:r>
              <a:rPr lang="fr-FR" altLang="de-DE" dirty="0" err="1"/>
              <a:t>aorta</a:t>
            </a:r>
            <a:r>
              <a:rPr lang="fr-FR" altLang="de-DE" dirty="0"/>
              <a:t>)   </a:t>
            </a:r>
          </a:p>
        </p:txBody>
      </p:sp>
    </p:spTree>
    <p:extLst>
      <p:ext uri="{BB962C8B-B14F-4D97-AF65-F5344CB8AC3E}">
        <p14:creationId xmlns:p14="http://schemas.microsoft.com/office/powerpoint/2010/main" val="230060176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-2024-01-11-21-51-58-146_gvCgwSN7">
            <a:hlinkClick r:id="" action="ppaction://media"/>
            <a:extLst>
              <a:ext uri="{FF2B5EF4-FFF2-40B4-BE49-F238E27FC236}">
                <a16:creationId xmlns:a16="http://schemas.microsoft.com/office/drawing/2014/main" id="{FE242450-B80F-3034-7668-C591AFE594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572" t="23185" r="18447" b="8934"/>
          <a:stretch/>
        </p:blipFill>
        <p:spPr>
          <a:xfrm>
            <a:off x="560773" y="120595"/>
            <a:ext cx="11070454" cy="660665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859FCD-EBEA-F7C8-36D3-CB8697E6E80A}"/>
              </a:ext>
            </a:extLst>
          </p:cNvPr>
          <p:cNvSpPr/>
          <p:nvPr/>
        </p:nvSpPr>
        <p:spPr>
          <a:xfrm>
            <a:off x="9845040" y="6228080"/>
            <a:ext cx="2143760" cy="5093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42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8DC75F-C037-888A-3E52-496462DC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1" y="245524"/>
            <a:ext cx="10963183" cy="1325563"/>
          </a:xfrm>
        </p:spPr>
        <p:txBody>
          <a:bodyPr>
            <a:normAutofit/>
          </a:bodyPr>
          <a:lstStyle/>
          <a:p>
            <a:r>
              <a:rPr lang="fr-FR" sz="2800"/>
              <a:t>  </a:t>
            </a:r>
            <a:r>
              <a:rPr lang="fr-FR" sz="2800" err="1">
                <a:latin typeface="+mn-lt"/>
              </a:rPr>
              <a:t>Left</a:t>
            </a:r>
            <a:r>
              <a:rPr lang="fr-FR" sz="2800">
                <a:latin typeface="+mn-lt"/>
              </a:rPr>
              <a:t> </a:t>
            </a:r>
            <a:r>
              <a:rPr lang="fr-FR" sz="2800" err="1">
                <a:latin typeface="+mn-lt"/>
              </a:rPr>
              <a:t>subclavian</a:t>
            </a:r>
            <a:r>
              <a:rPr lang="fr-FR" sz="2800">
                <a:latin typeface="+mn-lt"/>
              </a:rPr>
              <a:t> </a:t>
            </a:r>
            <a:r>
              <a:rPr lang="fr-FR" sz="2800" err="1">
                <a:latin typeface="+mn-lt"/>
              </a:rPr>
              <a:t>artery</a:t>
            </a:r>
            <a:r>
              <a:rPr lang="fr-FR" sz="2800">
                <a:latin typeface="+mn-lt"/>
              </a:rPr>
              <a:t> angulation  	</a:t>
            </a:r>
            <a:r>
              <a:rPr lang="fr-FR" sz="2800" err="1">
                <a:latin typeface="+mn-lt"/>
              </a:rPr>
              <a:t>Diaphragmatic</a:t>
            </a:r>
            <a:r>
              <a:rPr lang="fr-FR" sz="2800">
                <a:latin typeface="+mn-lt"/>
              </a:rPr>
              <a:t> </a:t>
            </a:r>
            <a:r>
              <a:rPr lang="fr-FR" sz="2800" err="1">
                <a:latin typeface="+mn-lt"/>
              </a:rPr>
              <a:t>aorta</a:t>
            </a:r>
            <a:r>
              <a:rPr lang="fr-FR" sz="2800">
                <a:latin typeface="+mn-lt"/>
              </a:rPr>
              <a:t> angulation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B746135-8560-775E-1E51-243EC8781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23" y="1414970"/>
            <a:ext cx="3427171" cy="513827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804D8A-1FA7-E1DA-2E6B-ADD4171CC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00" y="1414970"/>
            <a:ext cx="3427171" cy="51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838200" y="594469"/>
            <a:ext cx="11430000" cy="701731"/>
          </a:xfr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de-DE" altLang="de-DE" b="1" err="1"/>
              <a:t>Planning</a:t>
            </a:r>
            <a:endParaRPr lang="de-DE" altLang="de-DE" b="1"/>
          </a:p>
        </p:txBody>
      </p:sp>
      <p:sp>
        <p:nvSpPr>
          <p:cNvPr id="6147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altLang="de-DE" dirty="0"/>
              <a:t>First </a:t>
            </a:r>
            <a:r>
              <a:rPr lang="de-DE" altLang="de-DE" dirty="0" err="1"/>
              <a:t>step</a:t>
            </a:r>
            <a:r>
              <a:rPr lang="de-DE" altLang="de-DE" dirty="0"/>
              <a:t>: TEVAR </a:t>
            </a:r>
            <a:r>
              <a:rPr lang="de-DE" altLang="de-DE" dirty="0" err="1"/>
              <a:t>with</a:t>
            </a:r>
            <a:r>
              <a:rPr lang="de-DE" altLang="de-DE" dirty="0"/>
              <a:t> Medtronic </a:t>
            </a:r>
            <a:r>
              <a:rPr lang="es-ES" altLang="de-DE" dirty="0" err="1"/>
              <a:t>Valiant</a:t>
            </a:r>
            <a:r>
              <a:rPr lang="es-ES" altLang="de-DE" dirty="0"/>
              <a:t> </a:t>
            </a:r>
            <a:r>
              <a:rPr lang="es-ES" altLang="de-DE" dirty="0" err="1"/>
              <a:t>Captivia</a:t>
            </a:r>
            <a:r>
              <a:rPr lang="es-ES" altLang="de-DE" dirty="0"/>
              <a:t>™ 34mm-34mm-167mm proximal and 36mm-36mm-167mm distal</a:t>
            </a:r>
          </a:p>
          <a:p>
            <a:r>
              <a:rPr lang="es-ES" altLang="de-DE" dirty="0"/>
              <a:t>CSF (</a:t>
            </a:r>
            <a:r>
              <a:rPr lang="es-ES" altLang="de-DE"/>
              <a:t>cerebrospinal</a:t>
            </a:r>
            <a:r>
              <a:rPr lang="es-ES" altLang="de-DE" dirty="0"/>
              <a:t> fluid) </a:t>
            </a:r>
            <a:r>
              <a:rPr lang="es-ES" altLang="de-DE" dirty="0" err="1"/>
              <a:t>drainage</a:t>
            </a:r>
            <a:endParaRPr lang="es-ES" altLang="de-DE" dirty="0"/>
          </a:p>
          <a:p>
            <a:r>
              <a:rPr lang="de-DE" altLang="de-DE" dirty="0"/>
              <a:t>Second </a:t>
            </a:r>
            <a:r>
              <a:rPr lang="de-DE" altLang="de-DE" dirty="0" err="1"/>
              <a:t>step</a:t>
            </a:r>
            <a:r>
              <a:rPr lang="de-DE" altLang="de-DE" dirty="0"/>
              <a:t>: </a:t>
            </a:r>
            <a:r>
              <a:rPr lang="de-DE" altLang="de-DE" dirty="0" err="1"/>
              <a:t>iBEVAR</a:t>
            </a:r>
            <a:r>
              <a:rPr lang="de-DE" altLang="de-DE" dirty="0"/>
              <a:t> </a:t>
            </a:r>
            <a:r>
              <a:rPr lang="de-DE" altLang="de-DE" dirty="0" err="1"/>
              <a:t>with</a:t>
            </a:r>
            <a:r>
              <a:rPr lang="de-DE" altLang="de-DE" dirty="0"/>
              <a:t> </a:t>
            </a:r>
            <a:r>
              <a:rPr lang="de-DE" altLang="de-DE" dirty="0" err="1"/>
              <a:t>Jotec</a:t>
            </a:r>
            <a:r>
              <a:rPr lang="de-DE" altLang="de-DE" dirty="0"/>
              <a:t> E-</a:t>
            </a:r>
            <a:r>
              <a:rPr lang="de-DE" altLang="de-DE" dirty="0" err="1"/>
              <a:t>xtra</a:t>
            </a:r>
            <a:r>
              <a:rPr lang="de-DE" altLang="de-DE" dirty="0"/>
              <a:t> Design™, </a:t>
            </a:r>
            <a:r>
              <a:rPr lang="de-DE" altLang="de-DE" dirty="0" err="1"/>
              <a:t>Jotec</a:t>
            </a:r>
            <a:r>
              <a:rPr lang="de-DE" altLang="de-DE" dirty="0"/>
              <a:t> E-Ventus™ in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target</a:t>
            </a:r>
            <a:r>
              <a:rPr lang="de-DE" altLang="de-DE" dirty="0"/>
              <a:t> </a:t>
            </a:r>
            <a:r>
              <a:rPr lang="de-DE" altLang="de-DE" dirty="0" err="1"/>
              <a:t>vessels</a:t>
            </a:r>
            <a:r>
              <a:rPr lang="de-DE" altLang="de-DE" dirty="0"/>
              <a:t>, </a:t>
            </a:r>
            <a:r>
              <a:rPr lang="de-DE" altLang="de-DE" dirty="0" err="1"/>
              <a:t>Jotec</a:t>
            </a:r>
            <a:r>
              <a:rPr lang="de-DE" altLang="de-DE" dirty="0"/>
              <a:t> E-</a:t>
            </a:r>
            <a:r>
              <a:rPr lang="de-DE" altLang="de-DE" dirty="0" err="1"/>
              <a:t>liac</a:t>
            </a:r>
            <a:r>
              <a:rPr lang="de-DE" altLang="de-DE" dirty="0"/>
              <a:t>™ in </a:t>
            </a:r>
            <a:r>
              <a:rPr lang="de-DE" altLang="de-DE" dirty="0" err="1"/>
              <a:t>the</a:t>
            </a:r>
            <a:r>
              <a:rPr lang="de-DE" altLang="de-DE" dirty="0"/>
              <a:t> distal </a:t>
            </a:r>
            <a:r>
              <a:rPr lang="de-DE" altLang="de-DE" dirty="0" err="1"/>
              <a:t>aorta</a:t>
            </a:r>
            <a:r>
              <a:rPr lang="de-DE" altLang="de-DE" dirty="0"/>
              <a:t>, Gore </a:t>
            </a:r>
            <a:r>
              <a:rPr lang="de-DE" altLang="de-DE" dirty="0" err="1"/>
              <a:t>Viabahn</a:t>
            </a:r>
            <a:r>
              <a:rPr lang="de-DE" altLang="de-DE" dirty="0"/>
              <a:t> VBX™ in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iliac</a:t>
            </a:r>
            <a:r>
              <a:rPr lang="de-DE" altLang="de-DE" dirty="0"/>
              <a:t> </a:t>
            </a:r>
            <a:r>
              <a:rPr lang="de-DE" altLang="de-DE" dirty="0" err="1"/>
              <a:t>arteries</a:t>
            </a:r>
            <a:r>
              <a:rPr lang="de-DE" altLang="de-DE" dirty="0"/>
              <a:t> and </a:t>
            </a:r>
            <a:r>
              <a:rPr lang="de-DE" altLang="de-DE" dirty="0" err="1"/>
              <a:t>left</a:t>
            </a:r>
            <a:r>
              <a:rPr lang="de-DE" altLang="de-DE" dirty="0"/>
              <a:t> </a:t>
            </a:r>
            <a:r>
              <a:rPr lang="de-DE" altLang="de-DE" dirty="0" err="1"/>
              <a:t>hypogastric</a:t>
            </a:r>
            <a:r>
              <a:rPr lang="de-DE" altLang="de-DE" dirty="0"/>
              <a:t> </a:t>
            </a:r>
            <a:r>
              <a:rPr lang="de-DE" altLang="de-DE" dirty="0" err="1"/>
              <a:t>artery</a:t>
            </a:r>
            <a:r>
              <a:rPr lang="de-DE" altLang="de-DE" dirty="0"/>
              <a:t> </a:t>
            </a:r>
            <a:r>
              <a:rPr lang="de-DE" altLang="de-DE" dirty="0" err="1"/>
              <a:t>embolization</a:t>
            </a:r>
            <a:endParaRPr lang="de-DE" altLang="de-DE" dirty="0"/>
          </a:p>
          <a:p>
            <a:r>
              <a:rPr lang="de-DE" altLang="de-DE" dirty="0" err="1"/>
              <a:t>Left</a:t>
            </a:r>
            <a:r>
              <a:rPr lang="de-DE" altLang="de-DE" dirty="0"/>
              <a:t> humeral open </a:t>
            </a:r>
            <a:r>
              <a:rPr lang="de-DE" altLang="de-DE" dirty="0" err="1"/>
              <a:t>access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12F </a:t>
            </a:r>
            <a:r>
              <a:rPr lang="de-DE" altLang="de-DE" dirty="0" err="1"/>
              <a:t>sheath</a:t>
            </a:r>
            <a:endParaRPr lang="de-DE" altLang="de-DE" dirty="0"/>
          </a:p>
          <a:p>
            <a:r>
              <a:rPr lang="de-DE" altLang="de-DE" dirty="0" err="1"/>
              <a:t>Percutaneous</a:t>
            </a:r>
            <a:r>
              <a:rPr lang="de-DE" altLang="de-DE" dirty="0"/>
              <a:t> femoral </a:t>
            </a:r>
            <a:r>
              <a:rPr lang="de-DE" altLang="de-DE" dirty="0" err="1"/>
              <a:t>access</a:t>
            </a:r>
            <a:r>
              <a:rPr lang="de-DE" altLang="de-DE" dirty="0"/>
              <a:t> </a:t>
            </a:r>
            <a:r>
              <a:rPr lang="de-DE" altLang="de-DE" dirty="0" err="1"/>
              <a:t>both</a:t>
            </a:r>
            <a:r>
              <a:rPr lang="de-DE" altLang="de-DE" dirty="0"/>
              <a:t> </a:t>
            </a:r>
            <a:r>
              <a:rPr lang="de-DE" altLang="de-DE" dirty="0" err="1"/>
              <a:t>side</a:t>
            </a:r>
            <a:endParaRPr lang="de-DE" altLang="de-DE" dirty="0"/>
          </a:p>
          <a:p>
            <a:r>
              <a:rPr lang="de-DE" altLang="de-DE" dirty="0" err="1"/>
              <a:t>No</a:t>
            </a:r>
            <a:r>
              <a:rPr lang="de-DE" altLang="de-DE" dirty="0"/>
              <a:t> CSF </a:t>
            </a:r>
            <a:r>
              <a:rPr lang="de-DE" altLang="de-DE" dirty="0" err="1"/>
              <a:t>drainage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459240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736173-D46B-AC12-DE12-42845BE9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905"/>
            <a:ext cx="11430000" cy="798990"/>
          </a:xfrm>
        </p:spPr>
        <p:txBody>
          <a:bodyPr/>
          <a:lstStyle/>
          <a:p>
            <a:r>
              <a:rPr lang="fr-FR" b="1"/>
              <a:t>Per-</a:t>
            </a:r>
            <a:r>
              <a:rPr lang="fr-FR" b="1" err="1"/>
              <a:t>operative</a:t>
            </a:r>
            <a:r>
              <a:rPr lang="fr-FR" b="1"/>
              <a:t> issues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DE3D03A-8623-2C42-C51F-12365734F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Navigation</a:t>
            </a:r>
          </a:p>
          <a:p>
            <a:r>
              <a:rPr lang="fr-FR" err="1"/>
              <a:t>Embolization</a:t>
            </a:r>
            <a:r>
              <a:rPr lang="fr-FR"/>
              <a:t> of the </a:t>
            </a:r>
            <a:r>
              <a:rPr lang="fr-FR" err="1"/>
              <a:t>coeliac</a:t>
            </a:r>
            <a:r>
              <a:rPr lang="fr-FR"/>
              <a:t> </a:t>
            </a:r>
            <a:r>
              <a:rPr lang="fr-FR" err="1"/>
              <a:t>trunk</a:t>
            </a:r>
            <a:r>
              <a:rPr lang="fr-FR"/>
              <a:t> </a:t>
            </a:r>
            <a:r>
              <a:rPr lang="fr-FR" err="1"/>
              <a:t>branch</a:t>
            </a:r>
            <a:endParaRPr lang="fr-FR"/>
          </a:p>
          <a:p>
            <a:r>
              <a:rPr lang="fr-FR" err="1"/>
              <a:t>Left</a:t>
            </a:r>
            <a:r>
              <a:rPr lang="fr-FR"/>
              <a:t> </a:t>
            </a:r>
            <a:r>
              <a:rPr lang="fr-FR" err="1"/>
              <a:t>external</a:t>
            </a:r>
            <a:r>
              <a:rPr lang="fr-FR"/>
              <a:t> </a:t>
            </a:r>
            <a:r>
              <a:rPr lang="fr-FR" err="1"/>
              <a:t>iliac</a:t>
            </a:r>
            <a:r>
              <a:rPr lang="fr-FR"/>
              <a:t> </a:t>
            </a:r>
            <a:r>
              <a:rPr lang="fr-FR" err="1"/>
              <a:t>artery</a:t>
            </a:r>
            <a:r>
              <a:rPr lang="fr-FR"/>
              <a:t> </a:t>
            </a:r>
            <a:r>
              <a:rPr lang="fr-FR" err="1"/>
              <a:t>bleeding</a:t>
            </a:r>
            <a:endParaRPr lang="fr-FR"/>
          </a:p>
          <a:p>
            <a:r>
              <a:rPr lang="fr-FR"/>
              <a:t>Long </a:t>
            </a:r>
            <a:r>
              <a:rPr lang="fr-FR" err="1"/>
              <a:t>operative</a:t>
            </a:r>
            <a:r>
              <a:rPr lang="fr-FR"/>
              <a:t> time</a:t>
            </a:r>
          </a:p>
          <a:p>
            <a:r>
              <a:rPr lang="fr-FR"/>
              <a:t>Blood </a:t>
            </a:r>
            <a:r>
              <a:rPr lang="fr-FR" err="1"/>
              <a:t>loss</a:t>
            </a:r>
            <a:r>
              <a:rPr lang="fr-FR"/>
              <a:t> and transfusions</a:t>
            </a:r>
          </a:p>
          <a:p>
            <a:r>
              <a:rPr lang="fr-FR" err="1"/>
              <a:t>Lower</a:t>
            </a:r>
            <a:r>
              <a:rPr lang="fr-FR"/>
              <a:t> </a:t>
            </a:r>
            <a:r>
              <a:rPr lang="fr-FR" err="1"/>
              <a:t>limbs</a:t>
            </a:r>
            <a:r>
              <a:rPr lang="fr-FR"/>
              <a:t> </a:t>
            </a:r>
            <a:r>
              <a:rPr lang="fr-FR" err="1"/>
              <a:t>ischemia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615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0A051-3DCE-BEB8-7218-359F46216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1055926"/>
          </a:xfrm>
        </p:spPr>
        <p:txBody>
          <a:bodyPr/>
          <a:lstStyle/>
          <a:p>
            <a:r>
              <a:rPr lang="fr-FR" sz="2800">
                <a:latin typeface="+mn-lt"/>
              </a:rPr>
              <a:t>                     No </a:t>
            </a:r>
            <a:r>
              <a:rPr lang="fr-FR" sz="2800" err="1">
                <a:latin typeface="+mn-lt"/>
              </a:rPr>
              <a:t>coeliac</a:t>
            </a:r>
            <a:r>
              <a:rPr lang="fr-FR" sz="2800">
                <a:latin typeface="+mn-lt"/>
              </a:rPr>
              <a:t> </a:t>
            </a:r>
            <a:r>
              <a:rPr lang="fr-FR" sz="2800" err="1">
                <a:latin typeface="+mn-lt"/>
              </a:rPr>
              <a:t>trunk</a:t>
            </a:r>
            <a:r>
              <a:rPr lang="fr-FR" sz="2800">
                <a:latin typeface="+mn-lt"/>
              </a:rPr>
              <a:t>                         </a:t>
            </a:r>
            <a:br>
              <a:rPr lang="fr-FR" sz="2800">
                <a:latin typeface="+mn-lt"/>
              </a:rPr>
            </a:br>
            <a:r>
              <a:rPr lang="fr-FR" sz="2800">
                <a:latin typeface="+mn-lt"/>
              </a:rPr>
              <a:t>		     → plug			       </a:t>
            </a:r>
            <a:r>
              <a:rPr lang="fr-FR" sz="2800" err="1">
                <a:latin typeface="+mn-lt"/>
              </a:rPr>
              <a:t>left</a:t>
            </a:r>
            <a:r>
              <a:rPr lang="fr-FR" sz="2800">
                <a:latin typeface="+mn-lt"/>
              </a:rPr>
              <a:t> </a:t>
            </a:r>
            <a:r>
              <a:rPr lang="fr-FR" sz="2800" err="1">
                <a:latin typeface="+mn-lt"/>
              </a:rPr>
              <a:t>external</a:t>
            </a:r>
            <a:r>
              <a:rPr lang="fr-FR" sz="2800">
                <a:latin typeface="+mn-lt"/>
              </a:rPr>
              <a:t> </a:t>
            </a:r>
            <a:r>
              <a:rPr lang="fr-FR" sz="2800" err="1">
                <a:latin typeface="+mn-lt"/>
              </a:rPr>
              <a:t>iliac</a:t>
            </a:r>
            <a:r>
              <a:rPr lang="fr-FR" sz="2800">
                <a:latin typeface="+mn-lt"/>
              </a:rPr>
              <a:t> </a:t>
            </a:r>
            <a:r>
              <a:rPr lang="fr-FR" sz="2800" err="1">
                <a:latin typeface="+mn-lt"/>
              </a:rPr>
              <a:t>artery</a:t>
            </a:r>
            <a:r>
              <a:rPr lang="fr-FR" sz="2800">
                <a:latin typeface="+mn-lt"/>
              </a:rPr>
              <a:t> </a:t>
            </a:r>
            <a:r>
              <a:rPr lang="fr-FR" sz="2800" err="1">
                <a:latin typeface="+mn-lt"/>
              </a:rPr>
              <a:t>bleeding</a:t>
            </a:r>
            <a:endParaRPr lang="fr-FR" sz="2800">
              <a:latin typeface="+mn-lt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5AE3B40-5361-CCCD-DE3F-47CBEB83D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4751" y="1639194"/>
            <a:ext cx="3349563" cy="43513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61543D-0FDE-8B98-3930-80A03BDF8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86" y="1639194"/>
            <a:ext cx="33495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0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79F6A8-D90D-3606-3B38-096AE9126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854"/>
            <a:ext cx="10971478" cy="851739"/>
          </a:xfrm>
        </p:spPr>
        <p:txBody>
          <a:bodyPr/>
          <a:lstStyle/>
          <a:p>
            <a:r>
              <a:rPr lang="fr-FR" b="1"/>
              <a:t>Post-</a:t>
            </a:r>
            <a:r>
              <a:rPr lang="fr-FR" b="1" err="1"/>
              <a:t>operative</a:t>
            </a:r>
            <a:r>
              <a:rPr lang="fr-FR" b="1"/>
              <a:t> complications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35CB74-7ABF-DAB4-4F45-FDB3BAE72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6449"/>
            <a:ext cx="6974150" cy="4351338"/>
          </a:xfrm>
        </p:spPr>
        <p:txBody>
          <a:bodyPr/>
          <a:lstStyle/>
          <a:p>
            <a:r>
              <a:rPr lang="fr-FR"/>
              <a:t>Right </a:t>
            </a:r>
            <a:r>
              <a:rPr lang="fr-FR" err="1"/>
              <a:t>common</a:t>
            </a:r>
            <a:r>
              <a:rPr lang="fr-FR"/>
              <a:t> </a:t>
            </a:r>
            <a:r>
              <a:rPr lang="fr-FR" err="1"/>
              <a:t>femoral</a:t>
            </a:r>
            <a:r>
              <a:rPr lang="fr-FR"/>
              <a:t> </a:t>
            </a:r>
            <a:r>
              <a:rPr lang="fr-FR" err="1"/>
              <a:t>artery</a:t>
            </a:r>
            <a:r>
              <a:rPr lang="fr-FR"/>
              <a:t> </a:t>
            </a:r>
            <a:r>
              <a:rPr lang="fr-FR" err="1"/>
              <a:t>endarterectomy</a:t>
            </a:r>
            <a:r>
              <a:rPr lang="fr-FR"/>
              <a:t> at </a:t>
            </a:r>
            <a:r>
              <a:rPr lang="fr-FR" err="1"/>
              <a:t>day</a:t>
            </a:r>
            <a:r>
              <a:rPr lang="fr-FR"/>
              <a:t> 1</a:t>
            </a:r>
          </a:p>
          <a:p>
            <a:r>
              <a:rPr lang="fr-FR" err="1"/>
              <a:t>Dialysis</a:t>
            </a:r>
            <a:endParaRPr lang="fr-FR"/>
          </a:p>
          <a:p>
            <a:r>
              <a:rPr lang="fr-FR"/>
              <a:t>Right 4</a:t>
            </a:r>
            <a:r>
              <a:rPr lang="fr-FR" baseline="30000"/>
              <a:t>th</a:t>
            </a:r>
            <a:r>
              <a:rPr lang="fr-FR"/>
              <a:t> </a:t>
            </a:r>
            <a:r>
              <a:rPr lang="fr-FR" err="1"/>
              <a:t>anf</a:t>
            </a:r>
            <a:r>
              <a:rPr lang="fr-FR"/>
              <a:t> 5</a:t>
            </a:r>
            <a:r>
              <a:rPr lang="fr-FR" baseline="30000"/>
              <a:t>th</a:t>
            </a:r>
            <a:r>
              <a:rPr lang="fr-FR"/>
              <a:t> </a:t>
            </a:r>
            <a:r>
              <a:rPr lang="fr-FR" err="1"/>
              <a:t>toes</a:t>
            </a:r>
            <a:r>
              <a:rPr lang="fr-FR"/>
              <a:t> amputation at </a:t>
            </a:r>
            <a:r>
              <a:rPr lang="fr-FR" err="1"/>
              <a:t>day</a:t>
            </a:r>
            <a:r>
              <a:rPr lang="fr-FR"/>
              <a:t> 79</a:t>
            </a:r>
          </a:p>
          <a:p>
            <a:r>
              <a:rPr lang="fr-FR"/>
              <a:t>Hospital </a:t>
            </a:r>
            <a:r>
              <a:rPr lang="fr-FR" err="1"/>
              <a:t>stay</a:t>
            </a:r>
            <a:r>
              <a:rPr lang="fr-FR"/>
              <a:t> 106 </a:t>
            </a:r>
            <a:r>
              <a:rPr lang="fr-FR" err="1"/>
              <a:t>days</a:t>
            </a:r>
            <a:r>
              <a:rPr lang="fr-FR"/>
              <a:t>, </a:t>
            </a:r>
            <a:r>
              <a:rPr lang="fr-FR" err="1"/>
              <a:t>including</a:t>
            </a:r>
            <a:r>
              <a:rPr lang="fr-FR"/>
              <a:t> </a:t>
            </a:r>
            <a:r>
              <a:rPr lang="fr-FR" err="1"/>
              <a:t>rehabilitation</a:t>
            </a:r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9E7BEA-3932-0157-C148-DE4ABFA92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71" y="1012054"/>
            <a:ext cx="4219852" cy="576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6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B99238CA42B843B2619AD1BBB1D9C5" ma:contentTypeVersion="5" ma:contentTypeDescription="Create a new document." ma:contentTypeScope="" ma:versionID="ee7cc5be15f2d6aa34983933f469cb35">
  <xsd:schema xmlns:xsd="http://www.w3.org/2001/XMLSchema" xmlns:xs="http://www.w3.org/2001/XMLSchema" xmlns:p="http://schemas.microsoft.com/office/2006/metadata/properties" xmlns:ns2="9977c0e9-6e59-49c4-a897-fd490394ac1c" xmlns:ns3="04ebe293-cc75-4d4e-b41e-10d7d99a1577" targetNamespace="http://schemas.microsoft.com/office/2006/metadata/properties" ma:root="true" ma:fieldsID="b760b174ae75528b2d55d41492ae046f" ns2:_="" ns3:_="">
    <xsd:import namespace="9977c0e9-6e59-49c4-a897-fd490394ac1c"/>
    <xsd:import namespace="04ebe293-cc75-4d4e-b41e-10d7d99a15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7c0e9-6e59-49c4-a897-fd490394ac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ebe293-cc75-4d4e-b41e-10d7d99a15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1170D8D-9A69-428D-AC22-478F1FD41B34}">
  <ds:schemaRefs>
    <ds:schemaRef ds:uri="04ebe293-cc75-4d4e-b41e-10d7d99a1577"/>
    <ds:schemaRef ds:uri="9977c0e9-6e59-49c4-a897-fd490394ac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B28DAE8-8AA5-4B05-9EA5-FAEFA48F96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3F4A8C-10DB-4171-A86B-368B3040DE47}">
  <ds:schemaRefs>
    <ds:schemaRef ds:uri="5ad4a400-a75c-4c7e-9603-c6c04fb999e8"/>
    <ds:schemaRef ds:uri="80a56b08-91d7-4ea8-a3ad-c9b57cb818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608</Words>
  <Application>Microsoft Office PowerPoint</Application>
  <PresentationFormat>Grand écran</PresentationFormat>
  <Paragraphs>88</Paragraphs>
  <Slides>18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Avenir Next World</vt:lpstr>
      <vt:lpstr>Calibri</vt:lpstr>
      <vt:lpstr>Calibri Light</vt:lpstr>
      <vt:lpstr>Effra Light</vt:lpstr>
      <vt:lpstr>Office Theme</vt:lpstr>
      <vt:lpstr>Thoracic stentgraft for abdominal type 3a endoleak after iBEVAR</vt:lpstr>
      <vt:lpstr>Disclosures</vt:lpstr>
      <vt:lpstr>Patient demographics, history and co-morbidities</vt:lpstr>
      <vt:lpstr>Présentation PowerPoint</vt:lpstr>
      <vt:lpstr>  Left subclavian artery angulation   Diaphragmatic aorta angulation</vt:lpstr>
      <vt:lpstr>Planning</vt:lpstr>
      <vt:lpstr>Per-operative issues</vt:lpstr>
      <vt:lpstr>                     No coeliac trunk                                 → plug          left external iliac artery bleeding</vt:lpstr>
      <vt:lpstr>Post-operative complications</vt:lpstr>
      <vt:lpstr>Follow-up</vt:lpstr>
      <vt:lpstr>Présentation PowerPoint</vt:lpstr>
      <vt:lpstr>How would you have treated the original aneurysm and how would you treat the type 3a endoleak?</vt:lpstr>
      <vt:lpstr>How we treated</vt:lpstr>
      <vt:lpstr>Final outcome</vt:lpstr>
      <vt:lpstr>Présentation PowerPoint</vt:lpstr>
      <vt:lpstr>Key learnings</vt:lpstr>
      <vt:lpstr>Off-label disclaimer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title</dc:title>
  <dc:creator>Deinhardt, Markus, Ing</dc:creator>
  <cp:lastModifiedBy>Arnaud Kerzmann</cp:lastModifiedBy>
  <cp:revision>2</cp:revision>
  <dcterms:created xsi:type="dcterms:W3CDTF">2023-10-13T08:17:58Z</dcterms:created>
  <dcterms:modified xsi:type="dcterms:W3CDTF">2024-01-15T19:01:26Z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0x01010016B99238CA42B843B2619AD1BBB1D9C5</vt:lpwstr>
  </property>
  <property fmtid="{D5CDD505-2E9C-101B-9397-08002B2CF9AE}" pid="3" name="MediaServiceImageTags">
    <vt:lpwstr/>
  </property>
</Properties>
</file>