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455" r:id="rId2"/>
    <p:sldId id="262" r:id="rId3"/>
    <p:sldId id="457" r:id="rId4"/>
    <p:sldId id="268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31" r:id="rId20"/>
    <p:sldId id="332" r:id="rId21"/>
    <p:sldId id="334" r:id="rId22"/>
    <p:sldId id="335" r:id="rId23"/>
    <p:sldId id="338" r:id="rId24"/>
    <p:sldId id="341" r:id="rId25"/>
    <p:sldId id="344" r:id="rId26"/>
    <p:sldId id="345" r:id="rId27"/>
    <p:sldId id="346" r:id="rId28"/>
    <p:sldId id="349" r:id="rId29"/>
    <p:sldId id="350" r:id="rId30"/>
    <p:sldId id="351" r:id="rId31"/>
    <p:sldId id="352" r:id="rId32"/>
    <p:sldId id="353" r:id="rId33"/>
    <p:sldId id="354" r:id="rId34"/>
    <p:sldId id="357" r:id="rId35"/>
    <p:sldId id="359" r:id="rId36"/>
    <p:sldId id="360" r:id="rId37"/>
    <p:sldId id="361" r:id="rId38"/>
    <p:sldId id="362" r:id="rId39"/>
    <p:sldId id="363" r:id="rId40"/>
    <p:sldId id="366" r:id="rId41"/>
    <p:sldId id="367" r:id="rId42"/>
    <p:sldId id="369" r:id="rId43"/>
    <p:sldId id="373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90" r:id="rId53"/>
    <p:sldId id="391" r:id="rId54"/>
    <p:sldId id="392" r:id="rId55"/>
    <p:sldId id="393" r:id="rId56"/>
    <p:sldId id="394" r:id="rId57"/>
    <p:sldId id="423" r:id="rId58"/>
    <p:sldId id="430" r:id="rId59"/>
    <p:sldId id="442" r:id="rId60"/>
    <p:sldId id="443" r:id="rId61"/>
    <p:sldId id="444" r:id="rId62"/>
    <p:sldId id="447" r:id="rId63"/>
    <p:sldId id="448" r:id="rId64"/>
    <p:sldId id="449" r:id="rId65"/>
    <p:sldId id="450" r:id="rId66"/>
    <p:sldId id="458" r:id="rId67"/>
    <p:sldId id="452" r:id="rId68"/>
    <p:sldId id="453" r:id="rId69"/>
    <p:sldId id="456" r:id="rId7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 autoAdjust="0"/>
    <p:restoredTop sz="93631" autoAdjust="0"/>
  </p:normalViewPr>
  <p:slideViewPr>
    <p:cSldViewPr snapToGrid="0" snapToObjects="1">
      <p:cViewPr varScale="1">
        <p:scale>
          <a:sx n="116" d="100"/>
          <a:sy n="116" d="100"/>
        </p:scale>
        <p:origin x="1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88FDE-CEE2-AF4B-9D8C-E14C100323A2}" type="datetimeFigureOut">
              <a:rPr lang="fr-FR" smtClean="0"/>
              <a:t>22/06/2020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BF125-E836-B04C-87ED-055BCF03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8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4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72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07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64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94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50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952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96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356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9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38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6AB4E-F89E-3546-A264-9AC8C22A2A14}" type="datetimeFigureOut">
              <a:rPr lang="fr-FR" smtClean="0"/>
              <a:t>22/06/2020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998AB-22E7-FA4C-9C52-D4FF05492F6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255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6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08668"/>
            <a:ext cx="7772400" cy="17272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ACTUALITES EN  CHIRURGIE CARDIAQUE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150533"/>
          </a:xfrm>
        </p:spPr>
        <p:txBody>
          <a:bodyPr>
            <a:normAutofit lnSpcReduction="10000"/>
          </a:bodyPr>
          <a:lstStyle/>
          <a:p>
            <a:endParaRPr lang="fr-FR" b="1" dirty="0"/>
          </a:p>
          <a:p>
            <a:r>
              <a:rPr lang="fr-FR" b="1" dirty="0"/>
              <a:t>Dr </a:t>
            </a:r>
            <a:r>
              <a:rPr lang="fr-FR" b="1" dirty="0" err="1"/>
              <a:t>Tchana-sato</a:t>
            </a:r>
            <a:r>
              <a:rPr lang="fr-FR" b="1" dirty="0"/>
              <a:t> Vincent </a:t>
            </a:r>
          </a:p>
          <a:p>
            <a:r>
              <a:rPr lang="fr-FR" b="1" dirty="0"/>
              <a:t>Chirurgie cardiovasculaire</a:t>
            </a:r>
          </a:p>
          <a:p>
            <a:r>
              <a:rPr lang="fr-FR" b="1" dirty="0"/>
              <a:t>CHU de Liège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86000" cy="1625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1"/>
            <a:ext cx="2235200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9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Clampage aortique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ENDOBALLON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Clampage</a:t>
            </a:r>
          </a:p>
          <a:p>
            <a:r>
              <a:rPr lang="fr-FR" dirty="0"/>
              <a:t>Cardioplégie</a:t>
            </a:r>
          </a:p>
          <a:p>
            <a:r>
              <a:rPr lang="fr-FR" dirty="0"/>
              <a:t>Aspiration aortique</a:t>
            </a:r>
          </a:p>
          <a:p>
            <a:r>
              <a:rPr lang="fr-FR" dirty="0"/>
              <a:t>Pr racine aortique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CLAMP TRANSTHORACIQUE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5549" b="5549"/>
          <a:stretch>
            <a:fillRect/>
          </a:stretch>
        </p:blipFill>
        <p:spPr>
          <a:xfrm>
            <a:off x="4497388" y="2722415"/>
            <a:ext cx="4041775" cy="3951288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60687"/>
            <a:ext cx="3810000" cy="26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Types d’incisions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b="1" dirty="0">
                <a:solidFill>
                  <a:srgbClr val="FFFF00"/>
                </a:solidFill>
              </a:rPr>
              <a:t>Eviter les complications liées à la sternotomie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-Dysfonction pulmonaire</a:t>
            </a:r>
          </a:p>
          <a:p>
            <a:pPr marL="0" indent="0">
              <a:buNone/>
            </a:pPr>
            <a:r>
              <a:rPr lang="fr-FR" dirty="0"/>
              <a:t>-Instabilité sternale</a:t>
            </a:r>
          </a:p>
          <a:p>
            <a:pPr marL="0" indent="0">
              <a:buNone/>
            </a:pPr>
            <a:r>
              <a:rPr lang="fr-FR" dirty="0"/>
              <a:t>-Douleurs</a:t>
            </a:r>
          </a:p>
          <a:p>
            <a:pPr marL="0" indent="0">
              <a:buNone/>
            </a:pPr>
            <a:r>
              <a:rPr lang="fr-FR" dirty="0"/>
              <a:t>-Infection</a:t>
            </a:r>
          </a:p>
        </p:txBody>
      </p:sp>
    </p:spTree>
    <p:extLst>
      <p:ext uri="{BB962C8B-B14F-4D97-AF65-F5344CB8AC3E}">
        <p14:creationId xmlns:p14="http://schemas.microsoft.com/office/powerpoint/2010/main" val="2791148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44" y="705556"/>
            <a:ext cx="6773334" cy="57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Instrumentation spécifique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58" r="-18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8851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79339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Echocardiographie</a:t>
            </a:r>
            <a:r>
              <a:rPr lang="fr-FR" b="1" dirty="0">
                <a:solidFill>
                  <a:srgbClr val="FFFF00"/>
                </a:solidFill>
              </a:rPr>
              <a:t> transoesophagienne (ETO)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dirty="0"/>
              <a:t>Positionnement  des canules</a:t>
            </a:r>
          </a:p>
          <a:p>
            <a:endParaRPr lang="fr-FR" dirty="0"/>
          </a:p>
          <a:p>
            <a:r>
              <a:rPr lang="fr-FR" dirty="0"/>
              <a:t>Evaluation fonction cardiaque perop</a:t>
            </a:r>
          </a:p>
          <a:p>
            <a:endParaRPr lang="fr-FR" dirty="0"/>
          </a:p>
          <a:p>
            <a:r>
              <a:rPr lang="fr-FR" dirty="0"/>
              <a:t>Evaluation réparation  valvulaire</a:t>
            </a:r>
          </a:p>
          <a:p>
            <a:endParaRPr lang="fr-FR" dirty="0"/>
          </a:p>
          <a:p>
            <a:r>
              <a:rPr lang="fr-FR" dirty="0"/>
              <a:t>Evaluation air intracavitaire</a:t>
            </a:r>
          </a:p>
        </p:txBody>
      </p:sp>
    </p:spTree>
    <p:extLst>
      <p:ext uri="{BB962C8B-B14F-4D97-AF65-F5344CB8AC3E}">
        <p14:creationId xmlns:p14="http://schemas.microsoft.com/office/powerpoint/2010/main" val="396436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1112"/>
            <a:ext cx="8229600" cy="107897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Echographie transoesphagienne (ETO)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2277" r="-12277"/>
          <a:stretch>
            <a:fillRect/>
          </a:stretch>
        </p:blipFill>
        <p:spPr>
          <a:xfrm>
            <a:off x="457200" y="1220083"/>
            <a:ext cx="4314329" cy="300041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22" y="1220083"/>
            <a:ext cx="3314700" cy="30004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0" y="4546600"/>
            <a:ext cx="3517900" cy="21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183444"/>
            <a:ext cx="8537223" cy="64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8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Vision du champ 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Directe</a:t>
            </a:r>
          </a:p>
          <a:p>
            <a:endParaRPr lang="fr-FR" dirty="0"/>
          </a:p>
          <a:p>
            <a:r>
              <a:rPr lang="fr-FR" dirty="0"/>
              <a:t>Vidéo assistée (2D ou 3D)</a:t>
            </a:r>
          </a:p>
          <a:p>
            <a:endParaRPr lang="fr-FR" dirty="0"/>
          </a:p>
          <a:p>
            <a:r>
              <a:rPr lang="fr-FR" dirty="0"/>
              <a:t>Robot (3D)</a:t>
            </a:r>
          </a:p>
        </p:txBody>
      </p:sp>
    </p:spTree>
    <p:extLst>
      <p:ext uri="{BB962C8B-B14F-4D97-AF65-F5344CB8AC3E}">
        <p14:creationId xmlns:p14="http://schemas.microsoft.com/office/powerpoint/2010/main" val="201570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Chirurgie cardiaque robotique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67" b="1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911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MICS  complications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Complications canulation périphérique </a:t>
            </a:r>
          </a:p>
          <a:p>
            <a:pPr marL="0" indent="0">
              <a:buNone/>
            </a:pPr>
            <a:r>
              <a:rPr lang="fr-FR" dirty="0"/>
              <a:t>    - vasculaire</a:t>
            </a:r>
          </a:p>
          <a:p>
            <a:pPr marL="0" indent="0">
              <a:buNone/>
            </a:pPr>
            <a:r>
              <a:rPr lang="fr-FR" dirty="0"/>
              <a:t>    - Neurologique</a:t>
            </a:r>
          </a:p>
          <a:p>
            <a:pPr marL="0" indent="0">
              <a:buNone/>
            </a:pPr>
            <a:r>
              <a:rPr lang="fr-FR" dirty="0"/>
              <a:t>    - scarpa</a:t>
            </a:r>
          </a:p>
          <a:p>
            <a:endParaRPr lang="fr-FR" dirty="0"/>
          </a:p>
          <a:p>
            <a:r>
              <a:rPr lang="fr-FR" dirty="0"/>
              <a:t>Paralysie phrénique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3598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Première opération à cœur ouvert en 1953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John Gibbon , chirurgien américain</a:t>
            </a:r>
          </a:p>
          <a:p>
            <a:r>
              <a:rPr lang="fr-FR" dirty="0"/>
              <a:t>Fermeture d’une CIA avec CEC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6" y="2794000"/>
            <a:ext cx="4762500" cy="3492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67" y="2794000"/>
            <a:ext cx="3104444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Indications 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Remplacement valve aortique</a:t>
            </a:r>
          </a:p>
          <a:p>
            <a:endParaRPr lang="fr-FR" dirty="0"/>
          </a:p>
          <a:p>
            <a:r>
              <a:rPr lang="fr-FR" dirty="0"/>
              <a:t>Remplacement /plastie mitrale</a:t>
            </a:r>
          </a:p>
          <a:p>
            <a:endParaRPr lang="fr-FR" dirty="0"/>
          </a:p>
          <a:p>
            <a:r>
              <a:rPr lang="fr-FR" dirty="0"/>
              <a:t>Remplacement/plastie tricuspide</a:t>
            </a:r>
          </a:p>
          <a:p>
            <a:endParaRPr lang="fr-FR" dirty="0"/>
          </a:p>
          <a:p>
            <a:r>
              <a:rPr lang="fr-FR" dirty="0"/>
              <a:t>Pontage aorto-coronaire</a:t>
            </a:r>
          </a:p>
          <a:p>
            <a:endParaRPr lang="fr-FR" dirty="0"/>
          </a:p>
          <a:p>
            <a:r>
              <a:rPr lang="fr-FR" dirty="0"/>
              <a:t>Sonde ventriculaire gauche épicardique </a:t>
            </a:r>
          </a:p>
          <a:p>
            <a:endParaRPr lang="fr-FR" dirty="0"/>
          </a:p>
          <a:p>
            <a:r>
              <a:rPr lang="fr-FR" dirty="0"/>
              <a:t>Fermeture CIA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3126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Contre-indications 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ATCD de thoracotomie droite</a:t>
            </a:r>
          </a:p>
          <a:p>
            <a:endParaRPr lang="fr-FR" dirty="0"/>
          </a:p>
          <a:p>
            <a:r>
              <a:rPr lang="fr-FR" dirty="0"/>
              <a:t>Vasculopathie périphérique</a:t>
            </a:r>
          </a:p>
          <a:p>
            <a:endParaRPr lang="fr-FR" dirty="0"/>
          </a:p>
          <a:p>
            <a:r>
              <a:rPr lang="fr-FR" dirty="0"/>
              <a:t>Aorte porcelaine</a:t>
            </a:r>
          </a:p>
        </p:txBody>
      </p:sp>
    </p:spTree>
    <p:extLst>
      <p:ext uri="{BB962C8B-B14F-4D97-AF65-F5344CB8AC3E}">
        <p14:creationId xmlns:p14="http://schemas.microsoft.com/office/powerpoint/2010/main" val="2297510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4" y="160867"/>
            <a:ext cx="3066344" cy="32822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556" y="2441222"/>
            <a:ext cx="5771444" cy="426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2888" y="1058333"/>
            <a:ext cx="5094112" cy="790223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Imagerie vasculaire pré-opératoire </a:t>
            </a:r>
          </a:p>
        </p:txBody>
      </p:sp>
    </p:spTree>
    <p:extLst>
      <p:ext uri="{BB962C8B-B14F-4D97-AF65-F5344CB8AC3E}">
        <p14:creationId xmlns:p14="http://schemas.microsoft.com/office/powerpoint/2010/main" val="422899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4690" y="2130425"/>
            <a:ext cx="7772400" cy="1470025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 CHIRURGIE MINI INVASIVE DE LA VALVE AORTIQUE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33" y="1"/>
            <a:ext cx="2751667" cy="177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69443" cy="17780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067" y="5291668"/>
            <a:ext cx="2743200" cy="15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MiniAVR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Minithoracotomie antérieure droite</a:t>
            </a:r>
          </a:p>
          <a:p>
            <a:r>
              <a:rPr lang="fr-FR" dirty="0"/>
              <a:t>Hémisternotomie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2660"/>
            <a:ext cx="4147658" cy="334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124" y="1282659"/>
            <a:ext cx="2895600" cy="33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3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71" y="1387928"/>
            <a:ext cx="2667000" cy="4191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13" y="1387928"/>
            <a:ext cx="442322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Mini AVR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Survie similaire à la chirurgie conventionnelle</a:t>
            </a:r>
          </a:p>
          <a:p>
            <a:endParaRPr lang="fr-FR" dirty="0"/>
          </a:p>
          <a:p>
            <a:r>
              <a:rPr lang="fr-FR" dirty="0"/>
              <a:t>Meilleure fonction pulmonaire</a:t>
            </a:r>
          </a:p>
          <a:p>
            <a:endParaRPr lang="fr-FR" dirty="0"/>
          </a:p>
          <a:p>
            <a:r>
              <a:rPr lang="fr-FR" dirty="0"/>
              <a:t>Douleurs moindres</a:t>
            </a:r>
          </a:p>
          <a:p>
            <a:endParaRPr lang="fr-FR" dirty="0"/>
          </a:p>
          <a:p>
            <a:r>
              <a:rPr lang="fr-FR" dirty="0"/>
              <a:t>Moins de saignement </a:t>
            </a:r>
          </a:p>
          <a:p>
            <a:endParaRPr lang="fr-FR" dirty="0"/>
          </a:p>
          <a:p>
            <a:r>
              <a:rPr lang="fr-FR" dirty="0"/>
              <a:t>Moins de dérivés sanguins utilisés</a:t>
            </a:r>
          </a:p>
          <a:p>
            <a:endParaRPr lang="fr-FR" dirty="0"/>
          </a:p>
          <a:p>
            <a:r>
              <a:rPr lang="fr-FR" dirty="0"/>
              <a:t>Réduction de la durée d’hospitalisation</a:t>
            </a:r>
          </a:p>
          <a:p>
            <a:endParaRPr lang="fr-FR" dirty="0"/>
          </a:p>
          <a:p>
            <a:r>
              <a:rPr lang="fr-FR" b="1" dirty="0">
                <a:solidFill>
                  <a:srgbClr val="FFFF00"/>
                </a:solidFill>
              </a:rPr>
              <a:t>Augmentation des tps de CEC et clampage aortique ! </a:t>
            </a:r>
          </a:p>
        </p:txBody>
      </p:sp>
    </p:spTree>
    <p:extLst>
      <p:ext uri="{BB962C8B-B14F-4D97-AF65-F5344CB8AC3E}">
        <p14:creationId xmlns:p14="http://schemas.microsoft.com/office/powerpoint/2010/main" val="3859095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Sutureless AVR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2121" r="21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742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3752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Sorin Perceval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4340" r="4340"/>
          <a:stretch>
            <a:fillRect/>
          </a:stretch>
        </p:blipFill>
        <p:spPr>
          <a:xfrm>
            <a:off x="1004032" y="934982"/>
            <a:ext cx="6651615" cy="340474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78" y="4498495"/>
            <a:ext cx="3124200" cy="211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Sorin Perceval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14287" b="-142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67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88" y="165100"/>
            <a:ext cx="7230534" cy="6527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81776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Mini AVR with Sutureless valves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Réduction de la durée de CEC et X Aortique</a:t>
            </a:r>
          </a:p>
          <a:p>
            <a:endParaRPr lang="fr-FR" dirty="0"/>
          </a:p>
          <a:p>
            <a:r>
              <a:rPr lang="fr-FR" dirty="0"/>
              <a:t>&gt;7 ans de recul: bonne durabilité</a:t>
            </a:r>
          </a:p>
          <a:p>
            <a:endParaRPr lang="fr-FR" dirty="0"/>
          </a:p>
          <a:p>
            <a:r>
              <a:rPr lang="fr-FR" dirty="0"/>
              <a:t>Excellente performance hémodynamique</a:t>
            </a:r>
          </a:p>
          <a:p>
            <a:endParaRPr lang="fr-FR" dirty="0"/>
          </a:p>
          <a:p>
            <a:r>
              <a:rPr lang="fr-FR" dirty="0"/>
              <a:t>Pas de migration Valvulaire</a:t>
            </a:r>
          </a:p>
        </p:txBody>
      </p:sp>
    </p:spTree>
    <p:extLst>
      <p:ext uri="{BB962C8B-B14F-4D97-AF65-F5344CB8AC3E}">
        <p14:creationId xmlns:p14="http://schemas.microsoft.com/office/powerpoint/2010/main" val="2372880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5300" b="1" dirty="0">
                <a:solidFill>
                  <a:srgbClr val="FFFF00"/>
                </a:solidFill>
              </a:rPr>
              <a:t>TAVI </a:t>
            </a:r>
            <a:br>
              <a:rPr lang="fr-FR" sz="5300" b="1" dirty="0">
                <a:solidFill>
                  <a:srgbClr val="FFFF00"/>
                </a:solidFill>
              </a:rPr>
            </a:br>
            <a:r>
              <a:rPr lang="fr-FR" sz="3600" b="1" dirty="0">
                <a:solidFill>
                  <a:srgbClr val="FFFF00"/>
                </a:solidFill>
              </a:rPr>
              <a:t>(</a:t>
            </a:r>
            <a:r>
              <a:rPr lang="fr-FR" sz="3600" b="1" dirty="0" err="1">
                <a:solidFill>
                  <a:srgbClr val="FFFF00"/>
                </a:solidFill>
              </a:rPr>
              <a:t>Transcatheter</a:t>
            </a:r>
            <a:r>
              <a:rPr lang="fr-FR" sz="3600" b="1" dirty="0">
                <a:solidFill>
                  <a:srgbClr val="FFFF00"/>
                </a:solidFill>
              </a:rPr>
              <a:t> </a:t>
            </a:r>
            <a:r>
              <a:rPr lang="fr-FR" sz="3600" b="1" dirty="0" err="1">
                <a:solidFill>
                  <a:srgbClr val="FFFF00"/>
                </a:solidFill>
              </a:rPr>
              <a:t>Aortic</a:t>
            </a:r>
            <a:r>
              <a:rPr lang="fr-FR" sz="3600" b="1" dirty="0">
                <a:solidFill>
                  <a:srgbClr val="FFFF00"/>
                </a:solidFill>
              </a:rPr>
              <a:t> Valve Implantation)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86000" cy="1625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067" y="5348112"/>
            <a:ext cx="2743200" cy="1446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199" y="5645"/>
            <a:ext cx="2209801" cy="20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Historique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implantation humaine en </a:t>
            </a:r>
            <a:r>
              <a:rPr lang="fr-FR" dirty="0">
                <a:solidFill>
                  <a:srgbClr val="FFFF00"/>
                </a:solidFill>
              </a:rPr>
              <a:t>2002 </a:t>
            </a:r>
            <a:r>
              <a:rPr lang="fr-FR" dirty="0"/>
              <a:t>par </a:t>
            </a:r>
            <a:r>
              <a:rPr lang="fr-FR" b="1" dirty="0"/>
              <a:t>Alain </a:t>
            </a:r>
            <a:r>
              <a:rPr lang="fr-FR" b="1" dirty="0" err="1"/>
              <a:t>Cribier</a:t>
            </a:r>
            <a:r>
              <a:rPr lang="fr-FR" b="1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66" y="2652889"/>
            <a:ext cx="3852333" cy="34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3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Quels patients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Patients avec </a:t>
            </a:r>
            <a:r>
              <a:rPr lang="fr-FR" b="1" dirty="0">
                <a:solidFill>
                  <a:srgbClr val="FFFF00"/>
                </a:solidFill>
              </a:rPr>
              <a:t>sténose aortique sévère </a:t>
            </a:r>
            <a:r>
              <a:rPr lang="fr-FR" dirty="0"/>
              <a:t>et jugés </a:t>
            </a:r>
            <a:r>
              <a:rPr lang="fr-FR" b="1" dirty="0">
                <a:solidFill>
                  <a:srgbClr val="FFFF00"/>
                </a:solidFill>
              </a:rPr>
              <a:t>inopérables</a:t>
            </a:r>
            <a:r>
              <a:rPr lang="fr-FR" dirty="0"/>
              <a:t> pour raisons:</a:t>
            </a:r>
          </a:p>
          <a:p>
            <a:pPr marL="0" indent="0">
              <a:buNone/>
            </a:pPr>
            <a:r>
              <a:rPr lang="fr-FR" dirty="0"/>
              <a:t>  -</a:t>
            </a:r>
            <a:r>
              <a:rPr lang="fr-FR" i="1" u="sng" dirty="0"/>
              <a:t>Techniques</a:t>
            </a:r>
            <a:r>
              <a:rPr lang="fr-FR" dirty="0"/>
              <a:t> (aorte porcelaine, thorax </a:t>
            </a:r>
            <a:r>
              <a:rPr lang="fr-FR" dirty="0" err="1"/>
              <a:t>radique</a:t>
            </a:r>
            <a:r>
              <a:rPr lang="fr-FR" dirty="0"/>
              <a:t>,..)</a:t>
            </a:r>
          </a:p>
          <a:p>
            <a:pPr marL="0" indent="0">
              <a:buNone/>
            </a:pP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i="1" dirty="0"/>
              <a:t>  -</a:t>
            </a:r>
            <a:r>
              <a:rPr lang="fr-FR" i="1" u="sng" dirty="0"/>
              <a:t>Cliniques</a:t>
            </a:r>
            <a:r>
              <a:rPr lang="fr-FR" u="sng" dirty="0"/>
              <a:t> </a:t>
            </a:r>
            <a:r>
              <a:rPr lang="fr-FR" dirty="0"/>
              <a:t>(Morbidités multiples)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Avec STS score élevé (&gt;10% ?)</a:t>
            </a:r>
          </a:p>
        </p:txBody>
      </p:sp>
    </p:spTree>
    <p:extLst>
      <p:ext uri="{BB962C8B-B14F-4D97-AF65-F5344CB8AC3E}">
        <p14:creationId xmlns:p14="http://schemas.microsoft.com/office/powerpoint/2010/main" val="4099569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1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Types de valves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5890"/>
            <a:ext cx="8229600" cy="4870274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 err="1"/>
              <a:t>Corevalve</a:t>
            </a:r>
            <a:r>
              <a:rPr lang="fr-FR" dirty="0"/>
              <a:t> de </a:t>
            </a:r>
            <a:r>
              <a:rPr lang="fr-FR" dirty="0" err="1"/>
              <a:t>Medtronic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Sapiens d’Edwards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Portico</a:t>
            </a:r>
            <a:r>
              <a:rPr lang="fr-FR" dirty="0"/>
              <a:t> de saint Jude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918" y="3033819"/>
            <a:ext cx="2209801" cy="20178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444" y="1086556"/>
            <a:ext cx="2661356" cy="19472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19" y="4171435"/>
            <a:ext cx="2909282" cy="26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16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Voies d’accès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58" r="-18258"/>
          <a:stretch>
            <a:fillRect/>
          </a:stretch>
        </p:blipFill>
        <p:spPr>
          <a:xfrm>
            <a:off x="457200" y="1417638"/>
            <a:ext cx="8229600" cy="49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Salle Hybride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1" y="1777999"/>
            <a:ext cx="6081889" cy="36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03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 </a:t>
            </a:r>
            <a:r>
              <a:rPr lang="fr-FR" b="1" dirty="0" err="1">
                <a:solidFill>
                  <a:srgbClr val="FFFF00"/>
                </a:solidFill>
              </a:rPr>
              <a:t>transfémorale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572" b="-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4491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 </a:t>
            </a:r>
            <a:r>
              <a:rPr lang="fr-FR" b="1" dirty="0" err="1">
                <a:solidFill>
                  <a:srgbClr val="FFFF00"/>
                </a:solidFill>
              </a:rPr>
              <a:t>transfémorale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58" r="-18258"/>
          <a:stretch>
            <a:fillRect/>
          </a:stretch>
        </p:blipFill>
        <p:spPr>
          <a:xfrm>
            <a:off x="-840399" y="1600200"/>
            <a:ext cx="10794449" cy="4804957"/>
          </a:xfrm>
        </p:spPr>
      </p:pic>
    </p:spTree>
    <p:extLst>
      <p:ext uri="{BB962C8B-B14F-4D97-AF65-F5344CB8AC3E}">
        <p14:creationId xmlns:p14="http://schemas.microsoft.com/office/powerpoint/2010/main" val="3444306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 </a:t>
            </a:r>
            <a:r>
              <a:rPr lang="fr-FR" b="1" dirty="0" err="1">
                <a:solidFill>
                  <a:srgbClr val="FFFF00"/>
                </a:solidFill>
              </a:rPr>
              <a:t>Transaortique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632656"/>
            <a:ext cx="73533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EVOLUTION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Chirurgie mini-invasive et robotique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Valves cardiaques percutanées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Système d’assistance cardiaque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7313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9473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 </a:t>
            </a:r>
            <a:r>
              <a:rPr lang="fr-FR" b="1" dirty="0" err="1">
                <a:solidFill>
                  <a:srgbClr val="FFFF00"/>
                </a:solidFill>
              </a:rPr>
              <a:t>transapicale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417638"/>
            <a:ext cx="3076222" cy="25943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4" y="1417638"/>
            <a:ext cx="3046475" cy="25943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77" y="4304747"/>
            <a:ext cx="3729635" cy="23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6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Voie axillaire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3440"/>
            <a:ext cx="2298700" cy="2120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718" y="1673440"/>
            <a:ext cx="4267200" cy="2273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777" y="4197128"/>
            <a:ext cx="3317772" cy="2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1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67467"/>
            <a:ext cx="7772400" cy="17780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Chirurgie Mitrale mini-invasive </a:t>
            </a:r>
            <a:br>
              <a:rPr lang="fr-FR" sz="4000" b="1" dirty="0">
                <a:solidFill>
                  <a:srgbClr val="FFFF00"/>
                </a:solidFill>
              </a:rPr>
            </a:br>
            <a:r>
              <a:rPr lang="fr-FR" sz="4000" b="1" dirty="0">
                <a:solidFill>
                  <a:srgbClr val="FFFF00"/>
                </a:solidFill>
              </a:rPr>
              <a:t>de la </a:t>
            </a:r>
            <a:r>
              <a:rPr lang="fr-FR" sz="4000" b="1" dirty="0" err="1">
                <a:solidFill>
                  <a:srgbClr val="FFFF00"/>
                </a:solidFill>
              </a:rPr>
              <a:t>sternotomie</a:t>
            </a:r>
            <a:r>
              <a:rPr lang="fr-FR" sz="4000" b="1" dirty="0">
                <a:solidFill>
                  <a:srgbClr val="FFFF00"/>
                </a:solidFill>
              </a:rPr>
              <a:t> au robot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11462"/>
            <a:ext cx="6400800" cy="1894974"/>
          </a:xfrm>
        </p:spPr>
        <p:txBody>
          <a:bodyPr>
            <a:normAutofit/>
          </a:bodyPr>
          <a:lstStyle/>
          <a:p>
            <a:endParaRPr lang="fr-FR" sz="2800" dirty="0"/>
          </a:p>
          <a:p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286000" cy="18312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067" y="5434710"/>
            <a:ext cx="2743200" cy="1359789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 rotWithShape="1">
          <a:blip r:embed="rId4"/>
          <a:srcRect t="-4222" b="-4222"/>
          <a:stretch/>
        </p:blipFill>
        <p:spPr>
          <a:xfrm>
            <a:off x="6851540" y="0"/>
            <a:ext cx="2292460" cy="18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Candidats à la chirurgie mitrale 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mini-invasive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Critères d’exclusion absolus?</a:t>
            </a:r>
          </a:p>
          <a:p>
            <a:r>
              <a:rPr lang="fr-FR" dirty="0"/>
              <a:t>ATCD de thoracotomie droite</a:t>
            </a:r>
          </a:p>
          <a:p>
            <a:r>
              <a:rPr lang="fr-FR" dirty="0"/>
              <a:t>Calcifications massives de l’anneau mitral</a:t>
            </a:r>
          </a:p>
          <a:p>
            <a:r>
              <a:rPr lang="fr-FR" dirty="0"/>
              <a:t>Pathologie de l’aorte </a:t>
            </a:r>
            <a:r>
              <a:rPr lang="fr-FR" dirty="0" err="1"/>
              <a:t>thoracoabdominale</a:t>
            </a:r>
            <a:r>
              <a:rPr lang="fr-FR" dirty="0"/>
              <a:t> ?</a:t>
            </a:r>
          </a:p>
          <a:p>
            <a:endParaRPr lang="fr-FR" dirty="0"/>
          </a:p>
          <a:p>
            <a:r>
              <a:rPr lang="fr-FR" dirty="0">
                <a:solidFill>
                  <a:srgbClr val="FFFF00"/>
                </a:solidFill>
              </a:rPr>
              <a:t>Critères d’exclusion relatifs?</a:t>
            </a:r>
          </a:p>
          <a:p>
            <a:r>
              <a:rPr lang="fr-FR" dirty="0"/>
              <a:t>AOMI</a:t>
            </a:r>
          </a:p>
          <a:p>
            <a:r>
              <a:rPr lang="fr-FR" dirty="0"/>
              <a:t>Urgences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345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Chirurgie Mitrale mini-invasive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Port-</a:t>
            </a:r>
            <a:r>
              <a:rPr lang="fr-FR" b="1" dirty="0" err="1">
                <a:solidFill>
                  <a:srgbClr val="FFFF00"/>
                </a:solidFill>
              </a:rPr>
              <a:t>access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604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5220"/>
            <a:ext cx="5963721" cy="57243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Port-</a:t>
            </a:r>
            <a:r>
              <a:rPr lang="fr-FR" dirty="0" err="1">
                <a:solidFill>
                  <a:srgbClr val="FFFF00"/>
                </a:solidFill>
              </a:rPr>
              <a:t>access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3721" y="1600200"/>
            <a:ext cx="2719911" cy="4525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Mini-thoracotomie </a:t>
            </a:r>
            <a:r>
              <a:rPr lang="fr-FR" dirty="0" err="1"/>
              <a:t>ant</a:t>
            </a:r>
            <a:r>
              <a:rPr lang="fr-FR" dirty="0"/>
              <a:t> </a:t>
            </a:r>
            <a:r>
              <a:rPr lang="fr-FR" dirty="0" err="1"/>
              <a:t>Dte</a:t>
            </a:r>
            <a:r>
              <a:rPr lang="fr-FR" dirty="0"/>
              <a:t>  4EIC</a:t>
            </a:r>
          </a:p>
          <a:p>
            <a:r>
              <a:rPr lang="fr-FR" dirty="0"/>
              <a:t>Surélévation </a:t>
            </a:r>
            <a:r>
              <a:rPr lang="fr-FR" dirty="0" err="1"/>
              <a:t>Hémithorax</a:t>
            </a:r>
            <a:r>
              <a:rPr lang="fr-FR" dirty="0"/>
              <a:t> (30°)</a:t>
            </a:r>
          </a:p>
          <a:p>
            <a:r>
              <a:rPr lang="fr-FR" dirty="0"/>
              <a:t>ETO</a:t>
            </a:r>
          </a:p>
          <a:p>
            <a:endParaRPr lang="fr-FR" dirty="0"/>
          </a:p>
          <a:p>
            <a:r>
              <a:rPr lang="fr-FR" dirty="0"/>
              <a:t>Vision endoscopique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1921" b="-11921"/>
          <a:stretch/>
        </p:blipFill>
        <p:spPr>
          <a:xfrm>
            <a:off x="3183632" y="286216"/>
            <a:ext cx="5779481" cy="6123199"/>
          </a:xfrm>
        </p:spPr>
      </p:pic>
    </p:spTree>
    <p:extLst>
      <p:ext uri="{BB962C8B-B14F-4D97-AF65-F5344CB8AC3E}">
        <p14:creationId xmlns:p14="http://schemas.microsoft.com/office/powerpoint/2010/main" val="923226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Port-</a:t>
            </a:r>
            <a:r>
              <a:rPr lang="fr-FR" b="1" dirty="0" err="1">
                <a:solidFill>
                  <a:srgbClr val="FFFF00"/>
                </a:solidFill>
              </a:rPr>
              <a:t>access</a:t>
            </a:r>
            <a:r>
              <a:rPr lang="fr-FR" b="1" dirty="0">
                <a:solidFill>
                  <a:srgbClr val="FFFF00"/>
                </a:solidFill>
              </a:rPr>
              <a:t>: instrumentation spécifique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7562" b="7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4232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Chirurgie mitrale robotique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017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 descr="http://www.chu.ulg.ac.be/jcms/c_84105/logochu-coul-pet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8" y="5892147"/>
            <a:ext cx="2046210" cy="965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43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Chirurgie mitrale robotique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Vision 3D et HD</a:t>
            </a:r>
          </a:p>
          <a:p>
            <a:r>
              <a:rPr lang="fr-FR" dirty="0"/>
              <a:t>Amplitude des mouvements (360°)</a:t>
            </a:r>
          </a:p>
          <a:p>
            <a:r>
              <a:rPr lang="fr-FR" dirty="0"/>
              <a:t>Ecarteur atrial dynamique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4222" b="-4222"/>
          <a:stretch/>
        </p:blipFill>
        <p:spPr>
          <a:xfrm>
            <a:off x="3648657" y="1600200"/>
            <a:ext cx="54953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I/ Chirurgie cardiaque mini-invasive</a:t>
            </a:r>
            <a:br>
              <a:rPr lang="fr-FR" sz="4000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(MICS)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86000" cy="1625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5638800"/>
            <a:ext cx="2353734" cy="1155699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/>
          <a:srcRect t="1167" b="1167"/>
          <a:stretch>
            <a:fillRect/>
          </a:stretch>
        </p:blipFill>
        <p:spPr>
          <a:xfrm>
            <a:off x="6406444" y="1"/>
            <a:ext cx="2737556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4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Chirurgie mini-invasive vs conventionnelle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fr-FR" dirty="0"/>
          </a:p>
          <a:p>
            <a:r>
              <a:rPr lang="fr-FR" dirty="0"/>
              <a:t>Douleurs </a:t>
            </a:r>
            <a:r>
              <a:rPr lang="fr-FR" dirty="0" err="1"/>
              <a:t>postop</a:t>
            </a:r>
            <a:endParaRPr lang="fr-FR" dirty="0"/>
          </a:p>
          <a:p>
            <a:endParaRPr lang="fr-FR" dirty="0"/>
          </a:p>
          <a:p>
            <a:r>
              <a:rPr lang="fr-FR" dirty="0"/>
              <a:t>Convalescence</a:t>
            </a:r>
          </a:p>
          <a:p>
            <a:endParaRPr lang="fr-FR" dirty="0"/>
          </a:p>
          <a:p>
            <a:r>
              <a:rPr lang="fr-FR" dirty="0"/>
              <a:t>Pertes sanguines et transfusions</a:t>
            </a:r>
          </a:p>
          <a:p>
            <a:endParaRPr lang="fr-FR" dirty="0"/>
          </a:p>
          <a:p>
            <a:r>
              <a:rPr lang="fr-FR" dirty="0"/>
              <a:t>AVC</a:t>
            </a:r>
          </a:p>
          <a:p>
            <a:endParaRPr lang="fr-FR" dirty="0"/>
          </a:p>
          <a:p>
            <a:r>
              <a:rPr lang="fr-FR" dirty="0"/>
              <a:t>Infarctus myocardique</a:t>
            </a:r>
          </a:p>
        </p:txBody>
      </p:sp>
    </p:spTree>
    <p:extLst>
      <p:ext uri="{BB962C8B-B14F-4D97-AF65-F5344CB8AC3E}">
        <p14:creationId xmlns:p14="http://schemas.microsoft.com/office/powerpoint/2010/main" val="4040741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Chirurgie mini-invasive  vs conventionnelle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Durée opératoire</a:t>
            </a:r>
          </a:p>
          <a:p>
            <a:endParaRPr lang="fr-FR" dirty="0"/>
          </a:p>
          <a:p>
            <a:r>
              <a:rPr lang="fr-FR" dirty="0"/>
              <a:t>Suivi échographique à moyen terme</a:t>
            </a:r>
          </a:p>
          <a:p>
            <a:endParaRPr lang="fr-FR" dirty="0"/>
          </a:p>
          <a:p>
            <a:r>
              <a:rPr lang="fr-FR" dirty="0"/>
              <a:t>Complexité de la réparation</a:t>
            </a:r>
          </a:p>
          <a:p>
            <a:endParaRPr lang="fr-FR" dirty="0"/>
          </a:p>
          <a:p>
            <a:r>
              <a:rPr lang="fr-FR" dirty="0"/>
              <a:t>Considérations esthétiques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8646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Chirurgie  mitrale mini-invasive  donne de bons résultats</a:t>
            </a:r>
          </a:p>
          <a:p>
            <a:endParaRPr lang="fr-FR" dirty="0"/>
          </a:p>
          <a:p>
            <a:r>
              <a:rPr lang="fr-FR" dirty="0"/>
              <a:t>La sélection des patients doit être rigoureuse:</a:t>
            </a:r>
          </a:p>
          <a:p>
            <a:pPr marL="0" indent="0">
              <a:buNone/>
            </a:pPr>
            <a:r>
              <a:rPr lang="fr-FR" dirty="0"/>
              <a:t>    - AVC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    - Durée de CEC et clampage aortique</a:t>
            </a:r>
          </a:p>
          <a:p>
            <a:pPr marL="0" indent="0">
              <a:buNone/>
            </a:pPr>
            <a:r>
              <a:rPr lang="fr-FR" dirty="0"/>
              <a:t>    </a:t>
            </a:r>
          </a:p>
          <a:p>
            <a:pPr marL="0" indent="0">
              <a:buNone/>
            </a:pPr>
            <a:r>
              <a:rPr lang="fr-FR" dirty="0"/>
              <a:t>     -Durée opératoire</a:t>
            </a:r>
          </a:p>
          <a:p>
            <a:endParaRPr lang="fr-FR" dirty="0"/>
          </a:p>
          <a:p>
            <a:r>
              <a:rPr lang="fr-FR" dirty="0"/>
              <a:t>Problèmes du Coût et de la courbe d’apprentissage</a:t>
            </a:r>
          </a:p>
        </p:txBody>
      </p:sp>
    </p:spTree>
    <p:extLst>
      <p:ext uri="{BB962C8B-B14F-4D97-AF65-F5344CB8AC3E}">
        <p14:creationId xmlns:p14="http://schemas.microsoft.com/office/powerpoint/2010/main" val="2114901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Procédures percutanées de la valve mitrale: </a:t>
            </a:r>
            <a:r>
              <a:rPr lang="fr-FR" b="1" dirty="0" err="1">
                <a:solidFill>
                  <a:srgbClr val="FFFF00"/>
                </a:solidFill>
              </a:rPr>
              <a:t>Mitraclip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67" y="4360937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6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FF00"/>
                </a:solidFill>
              </a:rPr>
              <a:t>Mitraclip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Procédure percutanée de réparation mitrale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rcRect t="944" b="944"/>
          <a:stretch>
            <a:fillRect/>
          </a:stretch>
        </p:blipFill>
        <p:spPr>
          <a:xfrm>
            <a:off x="804657" y="2951600"/>
            <a:ext cx="3326912" cy="36671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2951599"/>
            <a:ext cx="3756219" cy="36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60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FF00"/>
                </a:solidFill>
              </a:rPr>
              <a:t>Mitraclip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732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  </a:t>
            </a:r>
          </a:p>
          <a:p>
            <a:pPr marL="0" indent="0">
              <a:buNone/>
            </a:pPr>
            <a:r>
              <a:rPr lang="fr-FR" dirty="0"/>
              <a:t>   </a:t>
            </a:r>
            <a:r>
              <a:rPr lang="fr-FR" sz="3600" b="1" dirty="0">
                <a:solidFill>
                  <a:srgbClr val="FFFF00"/>
                </a:solidFill>
              </a:rPr>
              <a:t>Approche </a:t>
            </a:r>
            <a:r>
              <a:rPr lang="fr-FR" sz="3600" b="1" dirty="0" err="1">
                <a:solidFill>
                  <a:srgbClr val="FFFF00"/>
                </a:solidFill>
              </a:rPr>
              <a:t>transeptale</a:t>
            </a:r>
            <a:endParaRPr lang="fr-FR" sz="3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sz="3600" b="1" dirty="0">
                <a:solidFill>
                  <a:srgbClr val="FFFF00"/>
                </a:solidFill>
              </a:rPr>
              <a:t>   </a:t>
            </a:r>
          </a:p>
          <a:p>
            <a:pPr marL="0" indent="0">
              <a:buNone/>
            </a:pPr>
            <a:r>
              <a:rPr lang="fr-FR" dirty="0"/>
              <a:t>    -ETO</a:t>
            </a:r>
          </a:p>
          <a:p>
            <a:pPr marL="0" indent="0">
              <a:buNone/>
            </a:pPr>
            <a:r>
              <a:rPr lang="fr-FR" dirty="0"/>
              <a:t>   - Repositionnable</a:t>
            </a:r>
          </a:p>
          <a:p>
            <a:pPr marL="0" indent="0">
              <a:buNone/>
            </a:pPr>
            <a:r>
              <a:rPr lang="fr-FR" dirty="0"/>
              <a:t>   - Extraction possible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68" y="4829212"/>
            <a:ext cx="2032000" cy="19202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74" y="2613978"/>
            <a:ext cx="3033792" cy="210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Mitraclip</a:t>
            </a:r>
            <a:br>
              <a:rPr lang="fr-FR" b="1" dirty="0">
                <a:solidFill>
                  <a:srgbClr val="FFFF00"/>
                </a:solidFill>
              </a:rPr>
            </a:b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Sélection rigoureuse des patients 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  </a:t>
            </a:r>
          </a:p>
          <a:p>
            <a:pPr marL="0" indent="0">
              <a:buNone/>
            </a:pPr>
            <a:r>
              <a:rPr lang="fr-FR" dirty="0"/>
              <a:t>-Patients avec IM sévère symptomatique malgré OMT</a:t>
            </a:r>
          </a:p>
          <a:p>
            <a:pPr marL="0" indent="0">
              <a:buNone/>
            </a:pP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dirty="0"/>
              <a:t>-Inopérable ou à haut risque chirurgical (</a:t>
            </a:r>
            <a:r>
              <a:rPr lang="fr-FR" dirty="0" err="1"/>
              <a:t>Heart</a:t>
            </a:r>
            <a:r>
              <a:rPr lang="fr-FR" dirty="0"/>
              <a:t> team)</a:t>
            </a:r>
          </a:p>
          <a:p>
            <a:pPr marL="0" indent="0">
              <a:buNone/>
            </a:pP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dirty="0"/>
              <a:t>-Espérance de vie &gt; 1 an</a:t>
            </a:r>
          </a:p>
        </p:txBody>
      </p:sp>
    </p:spTree>
    <p:extLst>
      <p:ext uri="{BB962C8B-B14F-4D97-AF65-F5344CB8AC3E}">
        <p14:creationId xmlns:p14="http://schemas.microsoft.com/office/powerpoint/2010/main" val="2585691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II/ ASSISTANCES CIRCULATOIRES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0"/>
            <a:ext cx="1676400" cy="1689100"/>
          </a:xfrm>
          <a:prstGeom prst="rect">
            <a:avLst/>
          </a:prstGeom>
        </p:spPr>
      </p:pic>
      <p:pic>
        <p:nvPicPr>
          <p:cNvPr id="5" name="Picture 4" descr="http://www.ulg.ac.be/cms/c_24952/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3" y="0"/>
            <a:ext cx="1609128" cy="1689100"/>
          </a:xfrm>
          <a:prstGeom prst="rect">
            <a:avLst/>
          </a:prstGeom>
          <a:noFill/>
        </p:spPr>
      </p:pic>
      <p:pic>
        <p:nvPicPr>
          <p:cNvPr id="6" name="Picture 2" descr="C:\Users\Rodolphe\Pictures\logo\Logo_CHU-coul-pet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3945" y="5638800"/>
            <a:ext cx="17965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659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ECMO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2555" y="1876779"/>
            <a:ext cx="2074333" cy="53622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Sang veineux 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9778" y="3047999"/>
            <a:ext cx="2822221" cy="564445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Pompe centrifuge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9890" y="4261555"/>
            <a:ext cx="3366910" cy="578556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Membrane oxygénation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4112" y="5432778"/>
            <a:ext cx="3795888" cy="4854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Réseau artériel/ veineux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5678" r="-15678"/>
          <a:stretch>
            <a:fillRect/>
          </a:stretch>
        </p:blipFill>
        <p:spPr bwMode="auto">
          <a:xfrm>
            <a:off x="457200" y="1600200"/>
            <a:ext cx="44675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èche vers le bas 8"/>
          <p:cNvSpPr/>
          <p:nvPr/>
        </p:nvSpPr>
        <p:spPr>
          <a:xfrm>
            <a:off x="6658017" y="2554111"/>
            <a:ext cx="484632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 vers le bas 9"/>
          <p:cNvSpPr/>
          <p:nvPr/>
        </p:nvSpPr>
        <p:spPr>
          <a:xfrm>
            <a:off x="6658017" y="3778956"/>
            <a:ext cx="484632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 vers le bas 10"/>
          <p:cNvSpPr/>
          <p:nvPr/>
        </p:nvSpPr>
        <p:spPr>
          <a:xfrm>
            <a:off x="6730999" y="4924778"/>
            <a:ext cx="484632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5859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Assistance circulatoire de longue durée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411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Chirurgie cardiaque mini-invasive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any procedure not performed with full sternotomy and CPB support »…..STS database (2003)</a:t>
            </a:r>
          </a:p>
          <a:p>
            <a:endParaRPr lang="fr-FR" dirty="0"/>
          </a:p>
          <a:p>
            <a:r>
              <a:rPr lang="fr-FR" dirty="0"/>
              <a:t>« ….small chest incision that does not include sternotomy »….. AHA statement (2008)</a:t>
            </a:r>
          </a:p>
        </p:txBody>
      </p:sp>
    </p:spTree>
    <p:extLst>
      <p:ext uri="{BB962C8B-B14F-4D97-AF65-F5344CB8AC3E}">
        <p14:creationId xmlns:p14="http://schemas.microsoft.com/office/powerpoint/2010/main" val="3213718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L’insuffisance cardiaque en Belgique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dirty="0"/>
              <a:t>Maladie épidémique</a:t>
            </a:r>
          </a:p>
          <a:p>
            <a:endParaRPr lang="fr-FR" dirty="0"/>
          </a:p>
          <a:p>
            <a:r>
              <a:rPr lang="fr-FR" dirty="0"/>
              <a:t>200 000 malades</a:t>
            </a:r>
          </a:p>
          <a:p>
            <a:endParaRPr lang="fr-FR" dirty="0"/>
          </a:p>
          <a:p>
            <a:r>
              <a:rPr lang="fr-FR" dirty="0"/>
              <a:t>40 nouveaux cas /J</a:t>
            </a:r>
          </a:p>
          <a:p>
            <a:endParaRPr lang="fr-FR" dirty="0"/>
          </a:p>
          <a:p>
            <a:r>
              <a:rPr lang="fr-FR" dirty="0"/>
              <a:t>4% de la population adulte  </a:t>
            </a:r>
            <a:r>
              <a:rPr lang="fr-FR" sz="2000" dirty="0"/>
              <a:t>(20%  chez plus de 65 ans )</a:t>
            </a:r>
          </a:p>
        </p:txBody>
      </p:sp>
    </p:spTree>
    <p:extLst>
      <p:ext uri="{BB962C8B-B14F-4D97-AF65-F5344CB8AC3E}">
        <p14:creationId xmlns:p14="http://schemas.microsoft.com/office/powerpoint/2010/main" val="4184403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Traitement de l’insuffisance cardiaque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Soins palliatifs</a:t>
            </a:r>
          </a:p>
          <a:p>
            <a:r>
              <a:rPr lang="fr-FR" dirty="0"/>
              <a:t>Traitement médical</a:t>
            </a:r>
          </a:p>
          <a:p>
            <a:r>
              <a:rPr lang="fr-FR" dirty="0"/>
              <a:t>Transplantation</a:t>
            </a:r>
          </a:p>
          <a:p>
            <a:r>
              <a:rPr lang="fr-FR" dirty="0"/>
              <a:t>Assistance circulatoire de longue durée (LVAD)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846" y="4963538"/>
            <a:ext cx="1511300" cy="1625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38138"/>
            <a:ext cx="1625600" cy="1651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926" y="4938138"/>
            <a:ext cx="1701800" cy="16383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887338"/>
            <a:ext cx="16764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62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LVAD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12441" b="-12441"/>
          <a:stretch>
            <a:fillRect/>
          </a:stretch>
        </p:blipFill>
        <p:spPr>
          <a:xfrm>
            <a:off x="457201" y="1600200"/>
            <a:ext cx="3818466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78" y="2064454"/>
            <a:ext cx="3412771" cy="35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22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Indications LVAD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Bridge to transplant:  </a:t>
            </a:r>
          </a:p>
          <a:p>
            <a:pPr marL="0" indent="0">
              <a:buNone/>
            </a:pPr>
            <a:r>
              <a:rPr lang="fr-FR" dirty="0"/>
              <a:t>- Décompensation irréversible du VG</a:t>
            </a:r>
          </a:p>
          <a:p>
            <a:pPr marL="0" indent="0">
              <a:buNone/>
            </a:pPr>
            <a:r>
              <a:rPr lang="fr-FR" dirty="0"/>
              <a:t>- Risque imminent de décès</a:t>
            </a:r>
          </a:p>
          <a:p>
            <a:pPr marL="0" indent="0">
              <a:buNone/>
            </a:pPr>
            <a:r>
              <a:rPr lang="fr-FR" dirty="0"/>
              <a:t>- Candidat à la transplantation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Destination therapy:</a:t>
            </a:r>
          </a:p>
          <a:p>
            <a:pPr marL="0" indent="0">
              <a:buNone/>
            </a:pPr>
            <a:r>
              <a:rPr lang="fr-FR" dirty="0"/>
              <a:t>- NYHA IIIb ou IV</a:t>
            </a:r>
          </a:p>
          <a:p>
            <a:pPr marL="0" indent="0">
              <a:buNone/>
            </a:pPr>
            <a:r>
              <a:rPr lang="fr-FR" dirty="0"/>
              <a:t>- Traitement médical optimal en cours</a:t>
            </a:r>
          </a:p>
          <a:p>
            <a:pPr marL="0" indent="0">
              <a:buNone/>
            </a:pPr>
            <a:r>
              <a:rPr lang="fr-FR" dirty="0"/>
              <a:t>- Pas candidat à la transplantation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>
                <a:solidFill>
                  <a:srgbClr val="FFFF00"/>
                </a:solidFill>
              </a:rPr>
              <a:t>Bridge to Decision/recovery</a:t>
            </a:r>
          </a:p>
        </p:txBody>
      </p:sp>
    </p:spTree>
    <p:extLst>
      <p:ext uri="{BB962C8B-B14F-4D97-AF65-F5344CB8AC3E}">
        <p14:creationId xmlns:p14="http://schemas.microsoft.com/office/powerpoint/2010/main" val="4058976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17500"/>
            <a:ext cx="88519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33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Heartware  (HVAD)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86466"/>
            <a:ext cx="86741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7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93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The evolution of MCS devices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86720" r="-86720"/>
          <a:stretch>
            <a:fillRect/>
          </a:stretch>
        </p:blipFill>
        <p:spPr>
          <a:xfrm>
            <a:off x="3200400" y="1405468"/>
            <a:ext cx="8229600" cy="47206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05467"/>
            <a:ext cx="3149600" cy="4720696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3776133" y="3115733"/>
            <a:ext cx="1879600" cy="70476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5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Complications LVAD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Hémorragie digestive</a:t>
            </a:r>
          </a:p>
          <a:p>
            <a:endParaRPr lang="fr-FR" dirty="0"/>
          </a:p>
          <a:p>
            <a:r>
              <a:rPr lang="fr-FR" dirty="0"/>
              <a:t>AVC</a:t>
            </a:r>
          </a:p>
          <a:p>
            <a:endParaRPr lang="fr-FR" dirty="0"/>
          </a:p>
          <a:p>
            <a:r>
              <a:rPr lang="fr-FR" dirty="0"/>
              <a:t>Thrombose</a:t>
            </a:r>
          </a:p>
          <a:p>
            <a:endParaRPr lang="fr-FR" dirty="0"/>
          </a:p>
          <a:p>
            <a:r>
              <a:rPr lang="fr-FR" dirty="0"/>
              <a:t>Infection</a:t>
            </a:r>
          </a:p>
        </p:txBody>
      </p:sp>
    </p:spTree>
    <p:extLst>
      <p:ext uri="{BB962C8B-B14F-4D97-AF65-F5344CB8AC3E}">
        <p14:creationId xmlns:p14="http://schemas.microsoft.com/office/powerpoint/2010/main" val="41983917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Sélection rigoureuse des patients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Evolution de la technologie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Collaboration multidisciplinaire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79232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MERCI !</a:t>
            </a:r>
          </a:p>
        </p:txBody>
      </p:sp>
      <p:pic>
        <p:nvPicPr>
          <p:cNvPr id="4" name="Picture 2" descr="C:\Users\CHU Liège\Documents\P1000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9" r="-133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Pourquoi mini invasive?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3862" b="3862"/>
          <a:stretch>
            <a:fillRect/>
          </a:stretch>
        </p:blipFill>
        <p:spPr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6072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Quelle CEC?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- Canulation artérielle périphérique ou centrale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- Drainage veineux avec aspiration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- Cardioplégie - antérograde (aorte) </a:t>
            </a:r>
          </a:p>
          <a:p>
            <a:pPr marL="0" indent="0">
              <a:buNone/>
            </a:pPr>
            <a:r>
              <a:rPr lang="fr-FR" dirty="0"/>
              <a:t>                           -  rétrograde (sc via v jug int)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-  Sans CEC : Chirurgie à cœur battant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136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9334"/>
            <a:ext cx="8229600" cy="102870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Quelle CEC?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31587" r="-31587"/>
          <a:stretch>
            <a:fillRect/>
          </a:stretch>
        </p:blipFill>
        <p:spPr>
          <a:xfrm>
            <a:off x="2808111" y="1198033"/>
            <a:ext cx="7549445" cy="26613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43" y="3979332"/>
            <a:ext cx="4735689" cy="2716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778" y="1876778"/>
            <a:ext cx="3598333" cy="59266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CCFFCC"/>
                </a:solidFill>
              </a:rPr>
              <a:t>Canulation périphérique fémorale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556" y="5094111"/>
            <a:ext cx="3499555" cy="578556"/>
          </a:xfrm>
          <a:prstGeom prst="rect">
            <a:avLst/>
          </a:prstGeom>
          <a:solidFill>
            <a:srgbClr val="3366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FF00"/>
                </a:solidFill>
              </a:rPr>
              <a:t>Canulation centrale </a:t>
            </a:r>
          </a:p>
        </p:txBody>
      </p:sp>
    </p:spTree>
    <p:extLst>
      <p:ext uri="{BB962C8B-B14F-4D97-AF65-F5344CB8AC3E}">
        <p14:creationId xmlns:p14="http://schemas.microsoft.com/office/powerpoint/2010/main" val="40316373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794</Words>
  <Application>Microsoft Macintosh PowerPoint</Application>
  <PresentationFormat>Affichage à l'écran (4:3)</PresentationFormat>
  <Paragraphs>283</Paragraphs>
  <Slides>69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2" baseType="lpstr">
      <vt:lpstr>Arial</vt:lpstr>
      <vt:lpstr>Calibri</vt:lpstr>
      <vt:lpstr>Thème Office</vt:lpstr>
      <vt:lpstr>ACTUALITES EN  CHIRURGIE CARDIAQUE</vt:lpstr>
      <vt:lpstr>Première opération à cœur ouvert en 1953</vt:lpstr>
      <vt:lpstr>Présentation PowerPoint</vt:lpstr>
      <vt:lpstr>EVOLUTION</vt:lpstr>
      <vt:lpstr>I/ Chirurgie cardiaque mini-invasive (MICS)</vt:lpstr>
      <vt:lpstr>Chirurgie cardiaque mini-invasive</vt:lpstr>
      <vt:lpstr>Pourquoi mini invasive?</vt:lpstr>
      <vt:lpstr>Quelle CEC?</vt:lpstr>
      <vt:lpstr>Quelle CEC?</vt:lpstr>
      <vt:lpstr>Clampage aortique</vt:lpstr>
      <vt:lpstr>Types d’incisions</vt:lpstr>
      <vt:lpstr>Présentation PowerPoint</vt:lpstr>
      <vt:lpstr>Instrumentation spécifique</vt:lpstr>
      <vt:lpstr>Echocardiographie transoesophagienne (ETO)</vt:lpstr>
      <vt:lpstr>Echographie transoesphagienne (ETO)</vt:lpstr>
      <vt:lpstr>Présentation PowerPoint</vt:lpstr>
      <vt:lpstr>Vision du champ opératoire</vt:lpstr>
      <vt:lpstr>Chirurgie cardiaque robotique</vt:lpstr>
      <vt:lpstr>MICS  complications </vt:lpstr>
      <vt:lpstr>Indications MICS</vt:lpstr>
      <vt:lpstr>Contre-indications MICS</vt:lpstr>
      <vt:lpstr>Présentation PowerPoint</vt:lpstr>
      <vt:lpstr> CHIRURGIE MINI INVASIVE DE LA VALVE AORTIQUE</vt:lpstr>
      <vt:lpstr>MiniAVR</vt:lpstr>
      <vt:lpstr>Présentation PowerPoint</vt:lpstr>
      <vt:lpstr>Mini AVR</vt:lpstr>
      <vt:lpstr>Sutureless AVR</vt:lpstr>
      <vt:lpstr>Sorin Perceval </vt:lpstr>
      <vt:lpstr>Sorin Perceval</vt:lpstr>
      <vt:lpstr>Mini AVR with Sutureless valves</vt:lpstr>
      <vt:lpstr>TAVI  (Transcatheter Aortic Valve Implantation)</vt:lpstr>
      <vt:lpstr>Historique</vt:lpstr>
      <vt:lpstr>Quels patients ?</vt:lpstr>
      <vt:lpstr>Types de valves </vt:lpstr>
      <vt:lpstr>Voies d’accès </vt:lpstr>
      <vt:lpstr>Salle Hybride </vt:lpstr>
      <vt:lpstr>Voie transfémorale </vt:lpstr>
      <vt:lpstr>Voie transfémorale </vt:lpstr>
      <vt:lpstr>Voie Transaortique </vt:lpstr>
      <vt:lpstr>Voie transapicale </vt:lpstr>
      <vt:lpstr>Voie axillaire </vt:lpstr>
      <vt:lpstr>Chirurgie Mitrale mini-invasive  de la sternotomie au robot</vt:lpstr>
      <vt:lpstr>Candidats à la chirurgie mitrale  mini-invasive</vt:lpstr>
      <vt:lpstr>Chirurgie Mitrale mini-invasive Port-access</vt:lpstr>
      <vt:lpstr>Port-access</vt:lpstr>
      <vt:lpstr>Port-access: instrumentation spécifique</vt:lpstr>
      <vt:lpstr>Chirurgie mitrale robotique</vt:lpstr>
      <vt:lpstr>Présentation PowerPoint</vt:lpstr>
      <vt:lpstr>Chirurgie mitrale robotique</vt:lpstr>
      <vt:lpstr>Chirurgie mini-invasive vs conventionnelle</vt:lpstr>
      <vt:lpstr>Chirurgie mini-invasive  vs conventionnelle</vt:lpstr>
      <vt:lpstr>Conclusions</vt:lpstr>
      <vt:lpstr>Procédures percutanées de la valve mitrale: Mitraclip</vt:lpstr>
      <vt:lpstr>Mitraclip</vt:lpstr>
      <vt:lpstr>Mitraclip</vt:lpstr>
      <vt:lpstr>Mitraclip </vt:lpstr>
      <vt:lpstr>II/ ASSISTANCES CIRCULATOIRES</vt:lpstr>
      <vt:lpstr>ECMO</vt:lpstr>
      <vt:lpstr>Assistance circulatoire de longue durée</vt:lpstr>
      <vt:lpstr>L’insuffisance cardiaque en Belgique</vt:lpstr>
      <vt:lpstr>Traitement de l’insuffisance cardiaque</vt:lpstr>
      <vt:lpstr>LVAD</vt:lpstr>
      <vt:lpstr>Indications LVAD</vt:lpstr>
      <vt:lpstr>Présentation PowerPoint</vt:lpstr>
      <vt:lpstr>Heartware  (HVAD)</vt:lpstr>
      <vt:lpstr>The evolution of MCS devices </vt:lpstr>
      <vt:lpstr>Complications LVAD </vt:lpstr>
      <vt:lpstr>Conclusions</vt:lpstr>
      <vt:lpstr>MERCI !</vt:lpstr>
    </vt:vector>
  </TitlesOfParts>
  <Company>chu de liege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chirurgie cardiaque (extrait des aventures de medecine France 2)</dc:title>
  <dc:creator>VINCENT TCHANA-sato</dc:creator>
  <cp:lastModifiedBy>Utilisateur Microsoft Office</cp:lastModifiedBy>
  <cp:revision>76</cp:revision>
  <dcterms:created xsi:type="dcterms:W3CDTF">2014-11-24T15:39:02Z</dcterms:created>
  <dcterms:modified xsi:type="dcterms:W3CDTF">2020-06-22T11:12:22Z</dcterms:modified>
</cp:coreProperties>
</file>