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352" y="-4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FF4E-8907-AF41-9E88-2C2BDF09089F}" type="datetimeFigureOut">
              <a:rPr lang="fr-FR" smtClean="0"/>
              <a:t>16/09/16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BAFED-92A1-8E49-8C41-F66AD72E9A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19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286FC7-59A1-614F-A70D-4B598908A191}" type="slidenum">
              <a:rPr lang="fr-FR" sz="1200">
                <a:latin typeface="Calibri" charset="0"/>
              </a:rPr>
              <a:pPr eaLnBrk="1" hangingPunct="1"/>
              <a:t>4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957946-4F93-B54A-BC63-F55CEC9C677E}" type="slidenum">
              <a:rPr lang="fr-FR" sz="1200">
                <a:latin typeface="Calibri" charset="0"/>
              </a:rPr>
              <a:pPr eaLnBrk="1" hangingPunct="1"/>
              <a:t>5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01 CREA CONGRES\IMAD 2016\Dias\Dias_IMAD2016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686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3789040"/>
            <a:ext cx="56886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320C-3873-4F76-8F4E-4FD0E1512944}" type="datetimeFigureOut">
              <a:rPr lang="fr-FR" smtClean="0"/>
              <a:t>16/09/16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09A7-0F8E-4422-A6E1-BB332512D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77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320C-3873-4F76-8F4E-4FD0E1512944}" type="datetimeFigureOut">
              <a:rPr lang="fr-FR" smtClean="0"/>
              <a:t>16/09/16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09A7-0F8E-4422-A6E1-BB332512D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01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320C-3873-4F76-8F4E-4FD0E1512944}" type="datetimeFigureOut">
              <a:rPr lang="fr-FR" smtClean="0"/>
              <a:t>16/09/16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09A7-0F8E-4422-A6E1-BB332512D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01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320C-3873-4F76-8F4E-4FD0E1512944}" type="datetimeFigureOut">
              <a:rPr lang="fr-FR" smtClean="0"/>
              <a:t>16/09/16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09A7-0F8E-4422-A6E1-BB332512D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26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320C-3873-4F76-8F4E-4FD0E1512944}" type="datetimeFigureOut">
              <a:rPr lang="fr-FR" smtClean="0"/>
              <a:t>16/09/16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09A7-0F8E-4422-A6E1-BB332512D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75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320C-3873-4F76-8F4E-4FD0E1512944}" type="datetimeFigureOut">
              <a:rPr lang="fr-FR" smtClean="0"/>
              <a:t>16/09/16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09A7-0F8E-4422-A6E1-BB332512D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81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320C-3873-4F76-8F4E-4FD0E1512944}" type="datetimeFigureOut">
              <a:rPr lang="fr-FR" smtClean="0"/>
              <a:t>16/09/16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09A7-0F8E-4422-A6E1-BB332512D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7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320C-3873-4F76-8F4E-4FD0E1512944}" type="datetimeFigureOut">
              <a:rPr lang="fr-FR" smtClean="0"/>
              <a:t>16/09/16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09A7-0F8E-4422-A6E1-BB332512D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5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320C-3873-4F76-8F4E-4FD0E1512944}" type="datetimeFigureOut">
              <a:rPr lang="fr-FR" smtClean="0"/>
              <a:t>16/09/16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09A7-0F8E-4422-A6E1-BB332512D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53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320C-3873-4F76-8F4E-4FD0E1512944}" type="datetimeFigureOut">
              <a:rPr lang="fr-FR" smtClean="0"/>
              <a:t>16/09/16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09A7-0F8E-4422-A6E1-BB332512D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09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320C-3873-4F76-8F4E-4FD0E1512944}" type="datetimeFigureOut">
              <a:rPr lang="fr-FR" smtClean="0"/>
              <a:t>16/09/16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09A7-0F8E-4422-A6E1-BB332512D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9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3320C-3873-4F76-8F4E-4FD0E1512944}" type="datetimeFigureOut">
              <a:rPr lang="fr-FR" smtClean="0"/>
              <a:t>16/09/16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A09A7-0F8E-4422-A6E1-BB332512D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19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5542384" cy="2016224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Type B </a:t>
            </a:r>
            <a:r>
              <a:rPr lang="fr-FR" b="1" dirty="0" err="1" smtClean="0">
                <a:solidFill>
                  <a:srgbClr val="FFFF00"/>
                </a:solidFill>
              </a:rPr>
              <a:t>Aortic</a:t>
            </a:r>
            <a:r>
              <a:rPr lang="fr-FR" b="1" dirty="0" smtClean="0">
                <a:solidFill>
                  <a:srgbClr val="FFFF00"/>
                </a:solidFill>
              </a:rPr>
              <a:t> dissection in a patient </a:t>
            </a:r>
            <a:r>
              <a:rPr lang="fr-FR" b="1" dirty="0" err="1" smtClean="0">
                <a:solidFill>
                  <a:srgbClr val="FFFF00"/>
                </a:solidFill>
              </a:rPr>
              <a:t>with</a:t>
            </a:r>
            <a:r>
              <a:rPr lang="fr-FR" b="1" dirty="0" smtClean="0">
                <a:solidFill>
                  <a:srgbClr val="FFFF00"/>
                </a:solidFill>
              </a:rPr>
              <a:t> MYLK </a:t>
            </a:r>
            <a:r>
              <a:rPr lang="fr-FR" b="1" dirty="0" err="1" smtClean="0">
                <a:solidFill>
                  <a:srgbClr val="FFFF00"/>
                </a:solidFill>
              </a:rPr>
              <a:t>variants</a:t>
            </a:r>
            <a:r>
              <a:rPr lang="fr-FR" b="1" dirty="0" smtClean="0">
                <a:solidFill>
                  <a:srgbClr val="FFFF00"/>
                </a:solidFill>
              </a:rPr>
              <a:t>.</a:t>
            </a:r>
            <a:br>
              <a:rPr lang="fr-FR" b="1" dirty="0" smtClean="0">
                <a:solidFill>
                  <a:srgbClr val="FFFF00"/>
                </a:solidFill>
              </a:rPr>
            </a:br>
            <a:r>
              <a:rPr lang="fr-FR" b="1" dirty="0" smtClean="0">
                <a:solidFill>
                  <a:srgbClr val="FFFF00"/>
                </a:solidFill>
              </a:rPr>
              <a:t>TEVAR or Open ?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5616624" cy="1752600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Vincent </a:t>
            </a:r>
            <a:r>
              <a:rPr lang="fr-FR" dirty="0" err="1" smtClean="0">
                <a:solidFill>
                  <a:srgbClr val="FFFF00"/>
                </a:solidFill>
              </a:rPr>
              <a:t>Tchana-sato</a:t>
            </a:r>
            <a:endParaRPr lang="fr-FR" dirty="0" smtClean="0">
              <a:solidFill>
                <a:srgbClr val="FFFF00"/>
              </a:solidFill>
            </a:endParaRPr>
          </a:p>
          <a:p>
            <a:r>
              <a:rPr lang="fr-FR" dirty="0" err="1" smtClean="0">
                <a:solidFill>
                  <a:srgbClr val="FFFF00"/>
                </a:solidFill>
              </a:rPr>
              <a:t>Dept</a:t>
            </a:r>
            <a:r>
              <a:rPr lang="fr-FR" dirty="0" smtClean="0">
                <a:solidFill>
                  <a:srgbClr val="FFFF00"/>
                </a:solidFill>
              </a:rPr>
              <a:t> of </a:t>
            </a:r>
            <a:r>
              <a:rPr lang="fr-FR" dirty="0" err="1" smtClean="0">
                <a:solidFill>
                  <a:srgbClr val="FFFF00"/>
                </a:solidFill>
              </a:rPr>
              <a:t>cardiovascular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surgery</a:t>
            </a:r>
            <a:endParaRPr lang="fr-FR" dirty="0" smtClean="0">
              <a:solidFill>
                <a:srgbClr val="FFFF00"/>
              </a:solidFill>
            </a:endParaRPr>
          </a:p>
          <a:p>
            <a:r>
              <a:rPr lang="fr-FR" dirty="0" err="1" smtClean="0">
                <a:solidFill>
                  <a:srgbClr val="FFFF00"/>
                </a:solidFill>
              </a:rPr>
              <a:t>University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Hospital</a:t>
            </a:r>
            <a:r>
              <a:rPr lang="fr-FR" dirty="0" smtClean="0">
                <a:solidFill>
                  <a:srgbClr val="FFFF00"/>
                </a:solidFill>
              </a:rPr>
              <a:t> of Liege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4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27168" cy="1143000"/>
          </a:xfrm>
        </p:spPr>
        <p:txBody>
          <a:bodyPr>
            <a:normAutofit/>
          </a:bodyPr>
          <a:lstStyle/>
          <a:p>
            <a:r>
              <a:rPr lang="de-DE" b="1" dirty="0" err="1" smtClean="0">
                <a:latin typeface="Arial" pitchFamily="34" charset="0"/>
                <a:ea typeface="Geneva"/>
                <a:cs typeface="Geneva"/>
              </a:rPr>
              <a:t>Disclosure</a:t>
            </a:r>
            <a:r>
              <a:rPr lang="de-DE" dirty="0">
                <a:latin typeface="Arial" pitchFamily="34" charset="0"/>
                <a:ea typeface="Geneva"/>
                <a:cs typeface="Geneva"/>
              </a:rPr>
              <a:t> </a:t>
            </a:r>
            <a:r>
              <a:rPr lang="de-DE" b="1" dirty="0" err="1" smtClean="0">
                <a:latin typeface="Arial" pitchFamily="34" charset="0"/>
                <a:ea typeface="Geneva"/>
                <a:cs typeface="Geneva"/>
              </a:rPr>
              <a:t>of</a:t>
            </a:r>
            <a:r>
              <a:rPr lang="de-DE" b="1" dirty="0" smtClean="0">
                <a:latin typeface="Arial" pitchFamily="34" charset="0"/>
                <a:ea typeface="Geneva"/>
                <a:cs typeface="Geneva"/>
              </a:rPr>
              <a:t> Interest</a:t>
            </a:r>
            <a:endParaRPr lang="fr-FR" b="1" dirty="0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755576" y="2708920"/>
            <a:ext cx="8229600" cy="3170099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de-DE" sz="4000" dirty="0" err="1" smtClean="0">
                <a:latin typeface="Arial" pitchFamily="34" charset="0"/>
                <a:ea typeface="Geneva"/>
                <a:cs typeface="Geneva"/>
              </a:rPr>
              <a:t>Dr</a:t>
            </a:r>
            <a:r>
              <a:rPr lang="de-DE" sz="4000" dirty="0" smtClean="0">
                <a:latin typeface="Arial" pitchFamily="34" charset="0"/>
                <a:ea typeface="Geneva"/>
                <a:cs typeface="Geneva"/>
              </a:rPr>
              <a:t> </a:t>
            </a:r>
            <a:r>
              <a:rPr lang="de-DE" sz="4000" dirty="0" err="1" smtClean="0">
                <a:latin typeface="Arial" pitchFamily="34" charset="0"/>
                <a:ea typeface="Geneva"/>
                <a:cs typeface="Geneva"/>
              </a:rPr>
              <a:t>Tchana-Sato</a:t>
            </a:r>
            <a:r>
              <a:rPr lang="de-DE" sz="4000" dirty="0" smtClean="0">
                <a:latin typeface="Arial" pitchFamily="34" charset="0"/>
                <a:ea typeface="Geneva"/>
                <a:cs typeface="Geneva"/>
              </a:rPr>
              <a:t> Vincent</a:t>
            </a:r>
            <a:endParaRPr lang="de-DE" sz="4000" dirty="0" smtClean="0">
              <a:latin typeface="Arial" pitchFamily="34" charset="0"/>
              <a:ea typeface="ヒラギノ角ゴ Pro W3"/>
              <a:cs typeface="ヒラギノ角ゴ Pro W3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de-DE" sz="4000" dirty="0" smtClean="0">
              <a:latin typeface="Arial" pitchFamily="34" charset="0"/>
              <a:ea typeface="ヒラギノ角ゴ Pro W3"/>
              <a:cs typeface="ヒラギノ角ゴ Pro W3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de-DE" sz="4000" dirty="0" smtClean="0">
                <a:latin typeface="Arial" pitchFamily="34" charset="0"/>
                <a:ea typeface="ヒラギノ角ゴ Pro W3"/>
                <a:cs typeface="ヒラギノ角ゴ Pro W3"/>
              </a:rPr>
              <a:t>I do not </a:t>
            </a:r>
            <a:r>
              <a:rPr lang="de-DE" sz="4000" dirty="0" err="1" smtClean="0">
                <a:latin typeface="Arial" pitchFamily="34" charset="0"/>
                <a:ea typeface="ヒラギノ角ゴ Pro W3"/>
                <a:cs typeface="ヒラギノ角ゴ Pro W3"/>
              </a:rPr>
              <a:t>have</a:t>
            </a:r>
            <a:r>
              <a:rPr lang="de-DE" sz="4000" dirty="0" smtClean="0">
                <a:latin typeface="Arial" pitchFamily="34" charset="0"/>
                <a:ea typeface="ヒラギノ角ゴ Pro W3"/>
                <a:cs typeface="ヒラギノ角ゴ Pro W3"/>
              </a:rPr>
              <a:t> </a:t>
            </a:r>
            <a:r>
              <a:rPr lang="de-DE" sz="4000" dirty="0" err="1" smtClean="0">
                <a:latin typeface="Arial" pitchFamily="34" charset="0"/>
                <a:ea typeface="ヒラギノ角ゴ Pro W3"/>
                <a:cs typeface="ヒラギノ角ゴ Pro W3"/>
              </a:rPr>
              <a:t>any</a:t>
            </a:r>
            <a:r>
              <a:rPr lang="de-DE" sz="4000" dirty="0" smtClean="0">
                <a:latin typeface="Arial" pitchFamily="34" charset="0"/>
                <a:ea typeface="ヒラギノ角ゴ Pro W3"/>
                <a:cs typeface="ヒラギノ角ゴ Pro W3"/>
              </a:rPr>
              <a:t> potential </a:t>
            </a:r>
            <a:r>
              <a:rPr lang="de-DE" sz="4000" dirty="0" err="1" smtClean="0">
                <a:latin typeface="Arial" pitchFamily="34" charset="0"/>
                <a:ea typeface="ヒラギノ角ゴ Pro W3"/>
                <a:cs typeface="ヒラギノ角ゴ Pro W3"/>
              </a:rPr>
              <a:t>conflict</a:t>
            </a:r>
            <a:r>
              <a:rPr lang="de-DE" sz="4000" dirty="0" smtClean="0">
                <a:latin typeface="Arial" pitchFamily="34" charset="0"/>
                <a:ea typeface="ヒラギノ角ゴ Pro W3"/>
                <a:cs typeface="ヒラギノ角ゴ Pro W3"/>
              </a:rPr>
              <a:t> </a:t>
            </a:r>
            <a:r>
              <a:rPr lang="de-DE" sz="4000" dirty="0" err="1" smtClean="0">
                <a:latin typeface="Arial" pitchFamily="34" charset="0"/>
                <a:ea typeface="ヒラギノ角ゴ Pro W3"/>
                <a:cs typeface="ヒラギノ角ゴ Pro W3"/>
              </a:rPr>
              <a:t>of</a:t>
            </a:r>
            <a:r>
              <a:rPr lang="de-DE" sz="4000" dirty="0" smtClean="0">
                <a:latin typeface="Arial" pitchFamily="34" charset="0"/>
                <a:ea typeface="ヒラギノ角ゴ Pro W3"/>
                <a:cs typeface="ヒラギノ角ゴ Pro W3"/>
              </a:rPr>
              <a:t> </a:t>
            </a:r>
            <a:r>
              <a:rPr lang="de-DE" sz="4000" dirty="0" err="1" smtClean="0">
                <a:latin typeface="Arial" pitchFamily="34" charset="0"/>
                <a:ea typeface="ヒラギノ角ゴ Pro W3"/>
                <a:cs typeface="ヒラギノ角ゴ Pro W3"/>
              </a:rPr>
              <a:t>interest</a:t>
            </a:r>
            <a:endParaRPr lang="de-DE" sz="4000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9420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4888" y="260648"/>
            <a:ext cx="7571184" cy="1143000"/>
          </a:xfrm>
        </p:spPr>
        <p:txBody>
          <a:bodyPr/>
          <a:lstStyle/>
          <a:p>
            <a:r>
              <a:rPr lang="fr-FR" dirty="0" smtClean="0"/>
              <a:t>Case Report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63 YO male</a:t>
            </a:r>
          </a:p>
          <a:p>
            <a:r>
              <a:rPr lang="fr-FR" dirty="0" smtClean="0"/>
              <a:t>PMH: Hypertension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</a:t>
            </a:r>
            <a:r>
              <a:rPr lang="fr-FR" dirty="0" err="1" smtClean="0"/>
              <a:t>Dyslipidemia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Coarctation</a:t>
            </a:r>
          </a:p>
          <a:p>
            <a:endParaRPr lang="fr-FR" dirty="0" smtClean="0"/>
          </a:p>
          <a:p>
            <a:r>
              <a:rPr lang="fr-FR" dirty="0" err="1" smtClean="0"/>
              <a:t>Admitted</a:t>
            </a:r>
            <a:r>
              <a:rPr lang="fr-FR" dirty="0" smtClean="0"/>
              <a:t> for </a:t>
            </a:r>
            <a:r>
              <a:rPr lang="fr-FR" dirty="0" err="1" smtClean="0"/>
              <a:t>interscapular</a:t>
            </a:r>
            <a:r>
              <a:rPr lang="fr-FR" dirty="0" smtClean="0"/>
              <a:t> pain </a:t>
            </a:r>
          </a:p>
          <a:p>
            <a:endParaRPr lang="fr-FR" dirty="0" smtClean="0"/>
          </a:p>
          <a:p>
            <a:r>
              <a:rPr lang="fr-FR" dirty="0" smtClean="0"/>
              <a:t>Hemodynamically stable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009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 1" descr="5690056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27782" b="11462"/>
          <a:stretch>
            <a:fillRect/>
          </a:stretch>
        </p:blipFill>
        <p:spPr bwMode="auto">
          <a:xfrm>
            <a:off x="527050" y="1217613"/>
            <a:ext cx="2700338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Image 2" descr="56900565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4" t="27020" b="16177"/>
          <a:stretch>
            <a:fillRect/>
          </a:stretch>
        </p:blipFill>
        <p:spPr bwMode="auto">
          <a:xfrm>
            <a:off x="5621338" y="1217613"/>
            <a:ext cx="305435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age 5" descr="56901999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t="5449" b="25078"/>
          <a:stretch>
            <a:fillRect/>
          </a:stretch>
        </p:blipFill>
        <p:spPr bwMode="auto">
          <a:xfrm>
            <a:off x="3638550" y="1012825"/>
            <a:ext cx="162718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Image 6" descr="56906313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8" t="3955" r="17268" b="10384"/>
          <a:stretch>
            <a:fillRect/>
          </a:stretch>
        </p:blipFill>
        <p:spPr bwMode="auto">
          <a:xfrm>
            <a:off x="527050" y="3179763"/>
            <a:ext cx="1833563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age 7" descr="56906319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5" t="1970" r="17139" b="35426"/>
          <a:stretch>
            <a:fillRect/>
          </a:stretch>
        </p:blipFill>
        <p:spPr bwMode="auto">
          <a:xfrm>
            <a:off x="2646363" y="3179763"/>
            <a:ext cx="27844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 1" descr="56906322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5" t="4460" r="40771" b="69101"/>
          <a:stretch>
            <a:fillRect/>
          </a:stretch>
        </p:blipFill>
        <p:spPr bwMode="auto">
          <a:xfrm>
            <a:off x="5681663" y="3179763"/>
            <a:ext cx="29495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ZoneTexte 16"/>
          <p:cNvSpPr txBox="1">
            <a:spLocks noChangeArrowheads="1"/>
          </p:cNvSpPr>
          <p:nvPr/>
        </p:nvSpPr>
        <p:spPr bwMode="auto">
          <a:xfrm>
            <a:off x="515938" y="6413500"/>
            <a:ext cx="4391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600" b="1" dirty="0" smtClean="0">
                <a:latin typeface="+mn-lt"/>
              </a:rPr>
              <a:t> </a:t>
            </a:r>
          </a:p>
        </p:txBody>
      </p:sp>
      <p:sp>
        <p:nvSpPr>
          <p:cNvPr id="13" name="ZoneTexte 5"/>
          <p:cNvSpPr txBox="1">
            <a:spLocks noChangeArrowheads="1"/>
          </p:cNvSpPr>
          <p:nvPr/>
        </p:nvSpPr>
        <p:spPr bwMode="auto">
          <a:xfrm>
            <a:off x="381000" y="14288"/>
            <a:ext cx="8534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fr-FR" sz="4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Type B </a:t>
            </a:r>
            <a:r>
              <a:rPr lang="fr-FR" sz="44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Aortic</a:t>
            </a:r>
            <a:r>
              <a:rPr lang="fr-FR" sz="4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Dissection </a:t>
            </a:r>
          </a:p>
        </p:txBody>
      </p:sp>
      <p:sp>
        <p:nvSpPr>
          <p:cNvPr id="18" name="Bouée 17"/>
          <p:cNvSpPr/>
          <p:nvPr/>
        </p:nvSpPr>
        <p:spPr>
          <a:xfrm>
            <a:off x="6526213" y="4259263"/>
            <a:ext cx="1384300" cy="1760537"/>
          </a:xfrm>
          <a:prstGeom prst="donut">
            <a:avLst>
              <a:gd name="adj" fmla="val 31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Flèche vers la droite 1"/>
          <p:cNvSpPr/>
          <p:nvPr/>
        </p:nvSpPr>
        <p:spPr>
          <a:xfrm>
            <a:off x="6323013" y="4591050"/>
            <a:ext cx="449262" cy="19843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Flèche vers le haut 2"/>
          <p:cNvSpPr/>
          <p:nvPr/>
        </p:nvSpPr>
        <p:spPr>
          <a:xfrm>
            <a:off x="7104063" y="5729288"/>
            <a:ext cx="184150" cy="517525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 6" descr="713872455_frame_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0" t="23257" r="4407"/>
          <a:stretch>
            <a:fillRect/>
          </a:stretch>
        </p:blipFill>
        <p:spPr bwMode="auto">
          <a:xfrm>
            <a:off x="3116263" y="290513"/>
            <a:ext cx="293687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Image 3" descr="713871703_frame_3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290513"/>
            <a:ext cx="2693987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Image 2" descr="76795924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7" t="37682" r="45966" b="13690"/>
          <a:stretch>
            <a:fillRect/>
          </a:stretch>
        </p:blipFill>
        <p:spPr bwMode="auto">
          <a:xfrm>
            <a:off x="312738" y="290513"/>
            <a:ext cx="261461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Image 17" descr="56993476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2" t="25771" r="4208" b="54028"/>
          <a:stretch>
            <a:fillRect/>
          </a:stretch>
        </p:blipFill>
        <p:spPr bwMode="auto">
          <a:xfrm>
            <a:off x="6243638" y="5026025"/>
            <a:ext cx="20097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age 17" descr="56993476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3" t="26460" r="63164" b="57547"/>
          <a:stretch>
            <a:fillRect/>
          </a:stretch>
        </p:blipFill>
        <p:spPr bwMode="auto">
          <a:xfrm>
            <a:off x="6264275" y="3276600"/>
            <a:ext cx="20161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Image 17" descr="56993476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4" t="64136" r="58772" b="21599"/>
          <a:stretch>
            <a:fillRect/>
          </a:stretch>
        </p:blipFill>
        <p:spPr bwMode="auto">
          <a:xfrm>
            <a:off x="600075" y="3168650"/>
            <a:ext cx="500697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Image 17" descr="56993476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3" t="63548" r="2058" b="22990"/>
          <a:stretch>
            <a:fillRect/>
          </a:stretch>
        </p:blipFill>
        <p:spPr bwMode="auto">
          <a:xfrm>
            <a:off x="627063" y="5026025"/>
            <a:ext cx="497998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age 11" descr="5870161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6" t="4996" r="24446" b="46576"/>
          <a:stretch>
            <a:fillRect/>
          </a:stretch>
        </p:blipFill>
        <p:spPr bwMode="auto">
          <a:xfrm>
            <a:off x="287338" y="893763"/>
            <a:ext cx="196532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Image 15" descr="58701619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4" t="5438" r="21915" b="46248"/>
          <a:stretch>
            <a:fillRect/>
          </a:stretch>
        </p:blipFill>
        <p:spPr bwMode="auto">
          <a:xfrm>
            <a:off x="2703513" y="898525"/>
            <a:ext cx="14493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mage 1" descr="713871229_frame_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r="14145" b="5528"/>
          <a:stretch>
            <a:fillRect/>
          </a:stretch>
        </p:blipFill>
        <p:spPr bwMode="auto">
          <a:xfrm>
            <a:off x="4738688" y="898525"/>
            <a:ext cx="18557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Image 2" descr="713871335_frame_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2" r="16228"/>
          <a:stretch>
            <a:fillRect/>
          </a:stretch>
        </p:blipFill>
        <p:spPr bwMode="auto">
          <a:xfrm>
            <a:off x="7177088" y="893763"/>
            <a:ext cx="1470025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Image 4" descr="75435035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8" t="6052" r="28101" b="51463"/>
          <a:stretch>
            <a:fillRect/>
          </a:stretch>
        </p:blipFill>
        <p:spPr bwMode="auto">
          <a:xfrm>
            <a:off x="258763" y="3714750"/>
            <a:ext cx="1966912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Image 4" descr="76795919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8" t="8377" r="20692" b="19502"/>
          <a:stretch>
            <a:fillRect/>
          </a:stretch>
        </p:blipFill>
        <p:spPr bwMode="auto">
          <a:xfrm>
            <a:off x="2362200" y="3714750"/>
            <a:ext cx="177165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Image 1" descr="767959358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3" t="14571" r="3693" b="22028"/>
          <a:stretch>
            <a:fillRect/>
          </a:stretch>
        </p:blipFill>
        <p:spPr bwMode="auto">
          <a:xfrm>
            <a:off x="4344988" y="3714750"/>
            <a:ext cx="246697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Image 11" descr="77695958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r="14932" b="44554"/>
          <a:stretch>
            <a:fillRect/>
          </a:stretch>
        </p:blipFill>
        <p:spPr bwMode="auto">
          <a:xfrm>
            <a:off x="7040563" y="3714750"/>
            <a:ext cx="16859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5"/>
          <p:cNvSpPr txBox="1">
            <a:spLocks noChangeArrowheads="1"/>
          </p:cNvSpPr>
          <p:nvPr/>
        </p:nvSpPr>
        <p:spPr bwMode="auto">
          <a:xfrm>
            <a:off x="588061" y="6648"/>
            <a:ext cx="837642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fr-FR" sz="32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Follow</a:t>
            </a:r>
            <a:r>
              <a:rPr lang="fr-FR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-up </a:t>
            </a:r>
          </a:p>
        </p:txBody>
      </p:sp>
      <p:sp>
        <p:nvSpPr>
          <p:cNvPr id="23562" name="Rectangle 1"/>
          <p:cNvSpPr>
            <a:spLocks noChangeArrowheads="1"/>
          </p:cNvSpPr>
          <p:nvPr/>
        </p:nvSpPr>
        <p:spPr bwMode="auto">
          <a:xfrm>
            <a:off x="1600200" y="6373813"/>
            <a:ext cx="6118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b="1" dirty="0" err="1"/>
              <a:t>Genome</a:t>
            </a:r>
            <a:r>
              <a:rPr lang="fr-FR" b="1" dirty="0"/>
              <a:t> </a:t>
            </a:r>
            <a:r>
              <a:rPr lang="fr-FR" b="1" dirty="0" err="1"/>
              <a:t>sequencies</a:t>
            </a:r>
            <a:r>
              <a:rPr lang="fr-FR" b="1" dirty="0"/>
              <a:t>  </a:t>
            </a:r>
            <a:r>
              <a:rPr lang="fr-FR" b="1" dirty="0" err="1" smtClean="0"/>
              <a:t>showed</a:t>
            </a:r>
            <a:r>
              <a:rPr lang="fr-FR" b="1" dirty="0" smtClean="0"/>
              <a:t>  MYLK variant</a:t>
            </a:r>
            <a:endParaRPr lang="fr-F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0"/>
            <a:ext cx="6578600" cy="27809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80928"/>
            <a:ext cx="3672408" cy="4320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3284984"/>
            <a:ext cx="7398260" cy="32403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774" y="6306677"/>
            <a:ext cx="3024336" cy="572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84368" y="3284984"/>
            <a:ext cx="9144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84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best solution?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Open </a:t>
            </a:r>
            <a:r>
              <a:rPr lang="fr-FR" dirty="0" err="1" smtClean="0"/>
              <a:t>Surgery</a:t>
            </a:r>
            <a:r>
              <a:rPr lang="fr-FR" dirty="0" smtClean="0"/>
              <a:t>?</a:t>
            </a:r>
          </a:p>
          <a:p>
            <a:endParaRPr lang="fr-FR" dirty="0"/>
          </a:p>
          <a:p>
            <a:r>
              <a:rPr lang="fr-FR" dirty="0" err="1" smtClean="0"/>
              <a:t>Tevar</a:t>
            </a:r>
            <a:r>
              <a:rPr lang="fr-FR" dirty="0" smtClean="0"/>
              <a:t>?</a:t>
            </a:r>
          </a:p>
          <a:p>
            <a:endParaRPr lang="fr-FR" dirty="0"/>
          </a:p>
          <a:p>
            <a:r>
              <a:rPr lang="fr-FR" dirty="0" smtClean="0"/>
              <a:t>No </a:t>
            </a:r>
            <a:r>
              <a:rPr lang="fr-FR" dirty="0" err="1" smtClean="0"/>
              <a:t>treatment</a:t>
            </a:r>
            <a:r>
              <a:rPr lang="fr-FR" dirty="0" smtClean="0"/>
              <a:t>……?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55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89</Words>
  <Application>Microsoft Macintosh PowerPoint</Application>
  <PresentationFormat>Présentation à l'écran (4:3)</PresentationFormat>
  <Paragraphs>29</Paragraphs>
  <Slides>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Type B Aortic dissection in a patient with MYLK variants. TEVAR or Open ?</vt:lpstr>
      <vt:lpstr>Disclosure of Interest</vt:lpstr>
      <vt:lpstr>Case Report </vt:lpstr>
      <vt:lpstr>Présentation PowerPoint</vt:lpstr>
      <vt:lpstr>Présentation PowerPoint</vt:lpstr>
      <vt:lpstr>Présentation PowerPoint</vt:lpstr>
      <vt:lpstr>Présentation PowerPoint</vt:lpstr>
      <vt:lpstr>What is the best solution?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Christine</dc:creator>
  <cp:lastModifiedBy>VINCENT TCHANA-sato</cp:lastModifiedBy>
  <cp:revision>24</cp:revision>
  <dcterms:created xsi:type="dcterms:W3CDTF">2016-04-15T08:40:08Z</dcterms:created>
  <dcterms:modified xsi:type="dcterms:W3CDTF">2016-09-15T23:20:54Z</dcterms:modified>
</cp:coreProperties>
</file>