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77" r:id="rId9"/>
    <p:sldId id="282" r:id="rId10"/>
    <p:sldId id="279" r:id="rId11"/>
    <p:sldId id="280" r:id="rId12"/>
    <p:sldId id="281" r:id="rId13"/>
    <p:sldId id="283" r:id="rId14"/>
    <p:sldId id="284" r:id="rId15"/>
    <p:sldId id="285" r:id="rId16"/>
    <p:sldId id="288" r:id="rId17"/>
    <p:sldId id="289" r:id="rId18"/>
    <p:sldId id="290" r:id="rId19"/>
    <p:sldId id="291" r:id="rId20"/>
    <p:sldId id="286" r:id="rId21"/>
    <p:sldId id="287" r:id="rId22"/>
    <p:sldId id="293" r:id="rId23"/>
    <p:sldId id="292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4" r:id="rId32"/>
    <p:sldId id="305" r:id="rId33"/>
    <p:sldId id="301" r:id="rId34"/>
    <p:sldId id="259" r:id="rId35"/>
    <p:sldId id="302" r:id="rId36"/>
    <p:sldId id="303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F6213-8E52-BD48-AEE1-921625664503}" type="datetimeFigureOut">
              <a:rPr lang="fr-FR" smtClean="0"/>
              <a:t>7/05/15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0858A-951A-FF44-8297-CB00B46B05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58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8CE1E62-6AE8-604E-A7CF-DC15C809F7D9}" type="datetimeFigureOut">
              <a:rPr lang="fr-FR" smtClean="0"/>
              <a:t>7/05/15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C86143-BA7E-A742-AC7C-739C2DFD958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112" y="2492375"/>
            <a:ext cx="6999110" cy="1470025"/>
          </a:xfrm>
        </p:spPr>
        <p:txBody>
          <a:bodyPr/>
          <a:lstStyle/>
          <a:p>
            <a:r>
              <a:rPr lang="fr-FR" dirty="0" smtClean="0"/>
              <a:t>BLUNT CHEST TRAUMA</a:t>
            </a:r>
            <a:br>
              <a:rPr lang="fr-FR" dirty="0" smtClean="0"/>
            </a:br>
            <a:r>
              <a:rPr lang="en-US" dirty="0" smtClean="0"/>
              <a:t>Surgical</a:t>
            </a:r>
            <a:r>
              <a:rPr lang="fr-FR" dirty="0" smtClean="0"/>
              <a:t> </a:t>
            </a:r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3557" y="3966882"/>
            <a:ext cx="5319887" cy="1752600"/>
          </a:xfrm>
        </p:spPr>
        <p:txBody>
          <a:bodyPr/>
          <a:lstStyle/>
          <a:p>
            <a:r>
              <a:rPr lang="fr-FR" sz="2000" dirty="0" smtClean="0"/>
              <a:t>Dr Tchana-sato Vincent</a:t>
            </a:r>
          </a:p>
          <a:p>
            <a:r>
              <a:rPr lang="fr-FR" sz="2000" dirty="0" err="1" smtClean="0"/>
              <a:t>Dept</a:t>
            </a:r>
            <a:r>
              <a:rPr lang="fr-FR" sz="2000" dirty="0" smtClean="0"/>
              <a:t> of </a:t>
            </a:r>
            <a:r>
              <a:rPr lang="fr-FR" sz="2000" dirty="0" err="1" smtClean="0"/>
              <a:t>cardiothoracic</a:t>
            </a:r>
            <a:r>
              <a:rPr lang="fr-FR" sz="2000" dirty="0" smtClean="0"/>
              <a:t> </a:t>
            </a:r>
            <a:r>
              <a:rPr lang="fr-FR" sz="2000" dirty="0" err="1" smtClean="0"/>
              <a:t>surgery</a:t>
            </a:r>
            <a:endParaRPr lang="fr-FR" sz="2000" dirty="0" smtClean="0"/>
          </a:p>
          <a:p>
            <a:r>
              <a:rPr lang="fr-FR" sz="2000" dirty="0" err="1" smtClean="0"/>
              <a:t>University</a:t>
            </a:r>
            <a:r>
              <a:rPr lang="fr-FR" sz="2000" dirty="0" smtClean="0"/>
              <a:t> </a:t>
            </a:r>
            <a:r>
              <a:rPr lang="fr-FR" sz="2000" dirty="0" err="1" smtClean="0"/>
              <a:t>hospital</a:t>
            </a:r>
            <a:r>
              <a:rPr lang="fr-FR" sz="2000" dirty="0" smtClean="0"/>
              <a:t> of Lieg</a:t>
            </a:r>
            <a:r>
              <a:rPr lang="fr-FR" dirty="0" smtClean="0"/>
              <a:t>e</a:t>
            </a:r>
            <a:endParaRPr lang="fr-FR" dirty="0"/>
          </a:p>
        </p:txBody>
      </p:sp>
      <p:pic>
        <p:nvPicPr>
          <p:cNvPr id="4" name="Picture 4" descr="http://www.ulg.ac.be/cms/c_24952/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3" cy="918441"/>
          </a:xfrm>
          <a:prstGeom prst="rect">
            <a:avLst/>
          </a:prstGeom>
          <a:noFill/>
        </p:spPr>
      </p:pic>
      <p:pic>
        <p:nvPicPr>
          <p:cNvPr id="5" name="Picture 2" descr="C:\Users\Rodolphe\Pictures\logo\Logo_CHU-coul-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-1"/>
            <a:ext cx="1500166" cy="918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29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747889"/>
          </a:xfrm>
        </p:spPr>
        <p:txBody>
          <a:bodyPr>
            <a:normAutofit/>
          </a:bodyPr>
          <a:lstStyle/>
          <a:p>
            <a:r>
              <a:rPr lang="fr-FR" dirty="0" smtClean="0"/>
              <a:t>Pneumothorax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47433" r="-47433"/>
          <a:stretch>
            <a:fillRect/>
          </a:stretch>
        </p:blipFill>
        <p:spPr>
          <a:xfrm>
            <a:off x="-1828800" y="1058334"/>
            <a:ext cx="8229600" cy="53481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058334"/>
            <a:ext cx="3289300" cy="28358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3894138"/>
            <a:ext cx="3289299" cy="27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1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Haemothorax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06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Haemothorax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+/-pneumothorax</a:t>
            </a:r>
          </a:p>
          <a:p>
            <a:endParaRPr lang="fr-FR" dirty="0" smtClean="0"/>
          </a:p>
          <a:p>
            <a:r>
              <a:rPr lang="fr-FR" dirty="0" smtClean="0"/>
              <a:t>CT insertion if </a:t>
            </a:r>
            <a:r>
              <a:rPr lang="fr-FR" dirty="0" err="1" smtClean="0"/>
              <a:t>symptomatic</a:t>
            </a:r>
            <a:r>
              <a:rPr lang="fr-FR" dirty="0" smtClean="0"/>
              <a:t> or &gt;500 CC</a:t>
            </a:r>
          </a:p>
          <a:p>
            <a:endParaRPr lang="fr-FR" dirty="0" smtClean="0"/>
          </a:p>
          <a:p>
            <a:r>
              <a:rPr lang="fr-FR" dirty="0" smtClean="0"/>
              <a:t>VATS </a:t>
            </a:r>
            <a:r>
              <a:rPr lang="en-US" dirty="0" smtClean="0"/>
              <a:t>indicated</a:t>
            </a:r>
            <a:r>
              <a:rPr lang="fr-FR" dirty="0" smtClean="0"/>
              <a:t> at early stage (2-3days) if persistent </a:t>
            </a:r>
            <a:r>
              <a:rPr lang="fr-FR" dirty="0" err="1" smtClean="0"/>
              <a:t>haemothorax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clot in an hemodynamically stable pt</a:t>
            </a:r>
          </a:p>
          <a:p>
            <a:endParaRPr lang="fr-FR" dirty="0" smtClean="0"/>
          </a:p>
          <a:p>
            <a:r>
              <a:rPr lang="fr-FR" dirty="0" smtClean="0"/>
              <a:t>Thoracotomy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en-US" dirty="0" smtClean="0"/>
              <a:t>late</a:t>
            </a:r>
            <a:r>
              <a:rPr lang="fr-FR" dirty="0" smtClean="0"/>
              <a:t> stage to </a:t>
            </a:r>
            <a:r>
              <a:rPr lang="fr-FR" dirty="0" err="1" smtClean="0"/>
              <a:t>prevent</a:t>
            </a:r>
            <a:r>
              <a:rPr lang="fr-FR" dirty="0" smtClean="0"/>
              <a:t> </a:t>
            </a:r>
            <a:r>
              <a:rPr lang="fr-FR" dirty="0" err="1" smtClean="0"/>
              <a:t>Empyema</a:t>
            </a:r>
            <a:r>
              <a:rPr lang="fr-FR" dirty="0" smtClean="0"/>
              <a:t>, </a:t>
            </a:r>
            <a:r>
              <a:rPr lang="fr-FR" dirty="0" err="1" smtClean="0"/>
              <a:t>fibrosis</a:t>
            </a:r>
            <a:r>
              <a:rPr lang="fr-FR" dirty="0" smtClean="0"/>
              <a:t>,….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27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Chest</a:t>
            </a:r>
            <a:r>
              <a:rPr lang="fr-FR" dirty="0" smtClean="0"/>
              <a:t> </a:t>
            </a:r>
            <a:r>
              <a:rPr lang="fr-FR" dirty="0" err="1" smtClean="0"/>
              <a:t>wall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99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1016000"/>
          </a:xfrm>
        </p:spPr>
        <p:txBody>
          <a:bodyPr/>
          <a:lstStyle/>
          <a:p>
            <a:r>
              <a:rPr lang="fr-FR" dirty="0" err="1" smtClean="0"/>
              <a:t>Chest</a:t>
            </a:r>
            <a:r>
              <a:rPr lang="fr-FR" dirty="0" smtClean="0"/>
              <a:t> </a:t>
            </a:r>
            <a:r>
              <a:rPr lang="fr-FR" dirty="0" err="1" smtClean="0"/>
              <a:t>wall</a:t>
            </a:r>
            <a:r>
              <a:rPr lang="fr-FR" dirty="0" smtClean="0"/>
              <a:t> injuries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14778"/>
            <a:ext cx="8446911" cy="5305778"/>
          </a:xfrm>
        </p:spPr>
        <p:txBody>
          <a:bodyPr>
            <a:normAutofit/>
          </a:bodyPr>
          <a:lstStyle/>
          <a:p>
            <a:r>
              <a:rPr lang="fr-FR" dirty="0" err="1" smtClean="0"/>
              <a:t>Increased</a:t>
            </a:r>
            <a:r>
              <a:rPr lang="fr-FR" dirty="0" smtClean="0"/>
              <a:t> </a:t>
            </a:r>
            <a:r>
              <a:rPr lang="fr-FR" dirty="0" err="1" smtClean="0"/>
              <a:t>morbi-mortality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  - &gt; 4 </a:t>
            </a:r>
            <a:r>
              <a:rPr lang="fr-FR" dirty="0" err="1" smtClean="0"/>
              <a:t>ribs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  -1st and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Ribs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-#sternum, scapula</a:t>
            </a:r>
          </a:p>
          <a:p>
            <a:endParaRPr lang="fr-FR" dirty="0" smtClean="0"/>
          </a:p>
          <a:p>
            <a:r>
              <a:rPr lang="fr-FR" dirty="0" err="1" smtClean="0"/>
              <a:t>Osteosynthesis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if</a:t>
            </a:r>
          </a:p>
          <a:p>
            <a:pPr marL="0" indent="0">
              <a:buNone/>
            </a:pPr>
            <a:r>
              <a:rPr lang="fr-FR" dirty="0" smtClean="0"/>
              <a:t>   -</a:t>
            </a:r>
            <a:r>
              <a:rPr lang="fr-FR" dirty="0" err="1" smtClean="0"/>
              <a:t>Incarceration</a:t>
            </a:r>
            <a:r>
              <a:rPr lang="fr-FR" dirty="0" smtClean="0"/>
              <a:t> of Lung </a:t>
            </a:r>
            <a:r>
              <a:rPr lang="fr-FR" dirty="0" err="1" smtClean="0"/>
              <a:t>parenchyma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-</a:t>
            </a:r>
            <a:r>
              <a:rPr lang="fr-FR" dirty="0" err="1" smtClean="0"/>
              <a:t>Broken</a:t>
            </a:r>
            <a:r>
              <a:rPr lang="fr-FR" dirty="0" smtClean="0"/>
              <a:t> </a:t>
            </a:r>
            <a:r>
              <a:rPr lang="fr-FR" dirty="0" err="1" smtClean="0"/>
              <a:t>rib</a:t>
            </a:r>
            <a:r>
              <a:rPr lang="fr-FR" dirty="0" smtClean="0"/>
              <a:t> fragment </a:t>
            </a:r>
            <a:r>
              <a:rPr lang="fr-FR" dirty="0" err="1" smtClean="0"/>
              <a:t>closed</a:t>
            </a:r>
            <a:r>
              <a:rPr lang="fr-FR" dirty="0" smtClean="0"/>
              <a:t> to an </a:t>
            </a:r>
            <a:r>
              <a:rPr lang="fr-FR" dirty="0" err="1" smtClean="0"/>
              <a:t>intrathoracic</a:t>
            </a:r>
            <a:r>
              <a:rPr lang="fr-FR" dirty="0" smtClean="0"/>
              <a:t>   </a:t>
            </a:r>
            <a:r>
              <a:rPr lang="fr-FR" dirty="0" err="1" smtClean="0"/>
              <a:t>organ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3" y="2215445"/>
            <a:ext cx="2906889" cy="24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dirty="0" err="1" smtClean="0"/>
              <a:t>Chest</a:t>
            </a:r>
            <a:r>
              <a:rPr lang="fr-FR" dirty="0" smtClean="0"/>
              <a:t> </a:t>
            </a:r>
            <a:r>
              <a:rPr lang="fr-FR" dirty="0" err="1" smtClean="0"/>
              <a:t>wall</a:t>
            </a:r>
            <a:r>
              <a:rPr lang="fr-FR" dirty="0" smtClean="0"/>
              <a:t> injuries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Flail</a:t>
            </a:r>
            <a:r>
              <a:rPr lang="fr-FR" dirty="0" smtClean="0"/>
              <a:t> </a:t>
            </a:r>
            <a:r>
              <a:rPr lang="fr-FR" dirty="0" err="1" smtClean="0"/>
              <a:t>chest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Fixation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if </a:t>
            </a:r>
            <a:r>
              <a:rPr lang="fr-FR" dirty="0" err="1" smtClean="0"/>
              <a:t>mechanical</a:t>
            </a:r>
            <a:r>
              <a:rPr lang="fr-FR" dirty="0" smtClean="0"/>
              <a:t> ventilation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for &gt; 48 </a:t>
            </a:r>
            <a:r>
              <a:rPr lang="fr-FR" dirty="0" err="1" smtClean="0"/>
              <a:t>hours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88" y="1600199"/>
            <a:ext cx="5122333" cy="30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890"/>
            <a:ext cx="8229600" cy="945444"/>
          </a:xfrm>
        </p:spPr>
        <p:txBody>
          <a:bodyPr/>
          <a:lstStyle/>
          <a:p>
            <a:r>
              <a:rPr lang="fr-FR" dirty="0" smtClean="0"/>
              <a:t>Sternal fracture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5376334"/>
          </a:xfrm>
        </p:spPr>
        <p:txBody>
          <a:bodyPr/>
          <a:lstStyle/>
          <a:p>
            <a:r>
              <a:rPr lang="fr-FR" dirty="0" err="1" smtClean="0"/>
              <a:t>Rarely</a:t>
            </a:r>
            <a:r>
              <a:rPr lang="fr-FR" dirty="0" smtClean="0"/>
              <a:t> </a:t>
            </a:r>
            <a:r>
              <a:rPr lang="fr-FR" dirty="0" err="1" smtClean="0"/>
              <a:t>isolated</a:t>
            </a:r>
            <a:r>
              <a:rPr lang="fr-FR" dirty="0" smtClean="0"/>
              <a:t> (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r>
              <a:rPr lang="fr-FR" dirty="0" smtClean="0"/>
              <a:t>)</a:t>
            </a:r>
          </a:p>
          <a:p>
            <a:r>
              <a:rPr lang="fr-FR" dirty="0" smtClean="0"/>
              <a:t>Fixation for : -</a:t>
            </a:r>
            <a:r>
              <a:rPr lang="fr-FR" dirty="0" err="1" smtClean="0"/>
              <a:t>displaced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-</a:t>
            </a:r>
            <a:r>
              <a:rPr lang="fr-FR" dirty="0" err="1" smtClean="0"/>
              <a:t>overlap</a:t>
            </a:r>
            <a:r>
              <a:rPr lang="fr-FR" dirty="0" smtClean="0"/>
              <a:t>/</a:t>
            </a:r>
            <a:r>
              <a:rPr lang="fr-FR" dirty="0" err="1" smtClean="0"/>
              <a:t>communition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-</a:t>
            </a:r>
            <a:r>
              <a:rPr lang="fr-FR" dirty="0" err="1" smtClean="0"/>
              <a:t>intractable</a:t>
            </a:r>
            <a:r>
              <a:rPr lang="fr-FR" dirty="0" smtClean="0"/>
              <a:t> pain</a:t>
            </a:r>
          </a:p>
          <a:p>
            <a:pPr marL="0" indent="0">
              <a:buNone/>
            </a:pPr>
            <a:r>
              <a:rPr lang="fr-FR" dirty="0" smtClean="0"/>
              <a:t>                            -</a:t>
            </a:r>
            <a:r>
              <a:rPr lang="fr-FR" dirty="0" err="1" smtClean="0"/>
              <a:t>respiratory</a:t>
            </a:r>
            <a:r>
              <a:rPr lang="fr-FR" dirty="0" smtClean="0"/>
              <a:t> </a:t>
            </a:r>
            <a:r>
              <a:rPr lang="fr-FR" dirty="0" err="1" smtClean="0"/>
              <a:t>insuffisency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394200"/>
            <a:ext cx="3289300" cy="2463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333" y="762000"/>
            <a:ext cx="1735213" cy="35008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980" y="4394200"/>
            <a:ext cx="3305566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Diaphragmatic</a:t>
            </a:r>
            <a:r>
              <a:rPr lang="fr-FR" dirty="0" smtClean="0"/>
              <a:t> rupture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89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9556"/>
          </a:xfrm>
        </p:spPr>
        <p:txBody>
          <a:bodyPr/>
          <a:lstStyle/>
          <a:p>
            <a:r>
              <a:rPr lang="fr-FR" dirty="0" err="1" smtClean="0"/>
              <a:t>Diaphragmatic</a:t>
            </a:r>
            <a:r>
              <a:rPr lang="fr-FR" dirty="0" smtClean="0"/>
              <a:t> rupture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4954941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Rare= 0.2-4% of admission for </a:t>
            </a:r>
            <a:r>
              <a:rPr lang="fr-FR" dirty="0" err="1" smtClean="0"/>
              <a:t>chest</a:t>
            </a:r>
            <a:r>
              <a:rPr lang="fr-FR" dirty="0" smtClean="0"/>
              <a:t>/abdominal trauma</a:t>
            </a:r>
          </a:p>
          <a:p>
            <a:endParaRPr lang="fr-FR" dirty="0" smtClean="0"/>
          </a:p>
          <a:p>
            <a:r>
              <a:rPr lang="fr-FR" dirty="0" smtClean="0"/>
              <a:t>70% on the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CT-Scan=gold standard for diagnostic</a:t>
            </a:r>
          </a:p>
          <a:p>
            <a:endParaRPr lang="fr-FR" dirty="0" smtClean="0"/>
          </a:p>
          <a:p>
            <a:r>
              <a:rPr lang="fr-FR" dirty="0" smtClean="0"/>
              <a:t>FORMAL SURGICAL INDICATION </a:t>
            </a:r>
            <a:r>
              <a:rPr lang="fr-FR" dirty="0" err="1" smtClean="0"/>
              <a:t>with</a:t>
            </a:r>
            <a:r>
              <a:rPr lang="fr-FR" dirty="0" smtClean="0"/>
              <a:t> timing </a:t>
            </a:r>
            <a:r>
              <a:rPr lang="fr-FR" dirty="0" err="1" smtClean="0"/>
              <a:t>depending</a:t>
            </a:r>
            <a:r>
              <a:rPr lang="fr-FR" dirty="0" smtClean="0"/>
              <a:t> on pt </a:t>
            </a:r>
            <a:r>
              <a:rPr lang="fr-FR" dirty="0" err="1" smtClean="0"/>
              <a:t>status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Abdominal or </a:t>
            </a:r>
            <a:r>
              <a:rPr lang="fr-FR" dirty="0" err="1" smtClean="0"/>
              <a:t>thoracic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(</a:t>
            </a:r>
            <a:r>
              <a:rPr lang="fr-FR" dirty="0" err="1" smtClean="0"/>
              <a:t>scopy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108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Diaphragmatic</a:t>
            </a:r>
            <a:r>
              <a:rPr lang="fr-FR" dirty="0" smtClean="0"/>
              <a:t> rupture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56538" r="-56538"/>
          <a:stretch>
            <a:fillRect/>
          </a:stretch>
        </p:blipFill>
        <p:spPr>
          <a:xfrm>
            <a:off x="-1617133" y="1600200"/>
            <a:ext cx="8229600" cy="4525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1600200"/>
            <a:ext cx="43250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029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 to </a:t>
            </a:r>
            <a:r>
              <a:rPr lang="fr-FR" dirty="0" err="1" smtClean="0"/>
              <a:t>chest</a:t>
            </a:r>
            <a:r>
              <a:rPr lang="fr-FR" dirty="0" smtClean="0"/>
              <a:t> trauma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561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leading</a:t>
            </a:r>
            <a:r>
              <a:rPr lang="fr-FR" dirty="0" smtClean="0"/>
              <a:t> cause of trauma </a:t>
            </a:r>
            <a:r>
              <a:rPr lang="fr-FR" dirty="0" err="1" smtClean="0"/>
              <a:t>death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brain</a:t>
            </a:r>
            <a:r>
              <a:rPr lang="fr-FR" dirty="0" smtClean="0"/>
              <a:t> </a:t>
            </a:r>
            <a:r>
              <a:rPr lang="fr-FR" dirty="0" err="1" smtClean="0"/>
              <a:t>injury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Mortality</a:t>
            </a:r>
            <a:r>
              <a:rPr lang="fr-FR" dirty="0" smtClean="0"/>
              <a:t> =25%</a:t>
            </a:r>
          </a:p>
          <a:p>
            <a:endParaRPr lang="fr-FR" dirty="0" smtClean="0"/>
          </a:p>
          <a:p>
            <a:r>
              <a:rPr lang="fr-FR" dirty="0" smtClean="0"/>
              <a:t>1st cause of </a:t>
            </a:r>
            <a:r>
              <a:rPr lang="fr-FR" dirty="0" err="1" smtClean="0"/>
              <a:t>preventable</a:t>
            </a:r>
            <a:r>
              <a:rPr lang="fr-FR" dirty="0" smtClean="0"/>
              <a:t> </a:t>
            </a:r>
            <a:r>
              <a:rPr lang="fr-FR" dirty="0" err="1" smtClean="0"/>
              <a:t>death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&lt;10% of Blunt </a:t>
            </a:r>
            <a:r>
              <a:rPr lang="fr-FR" dirty="0" err="1" smtClean="0"/>
              <a:t>chest</a:t>
            </a:r>
            <a:r>
              <a:rPr lang="fr-FR" dirty="0" smtClean="0"/>
              <a:t> trauma </a:t>
            </a:r>
            <a:r>
              <a:rPr lang="fr-FR" dirty="0" err="1" smtClean="0"/>
              <a:t>require</a:t>
            </a:r>
            <a:r>
              <a:rPr lang="fr-FR" dirty="0" smtClean="0"/>
              <a:t> intervention</a:t>
            </a:r>
          </a:p>
          <a:p>
            <a:endParaRPr lang="fr-FR" dirty="0" smtClean="0"/>
          </a:p>
          <a:p>
            <a:r>
              <a:rPr lang="fr-FR" dirty="0" err="1" smtClean="0"/>
              <a:t>Extrathoracic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r>
              <a:rPr lang="fr-FR" dirty="0" smtClean="0"/>
              <a:t>  in 66% of cases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88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Pulmonary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08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890"/>
            <a:ext cx="8229600" cy="733777"/>
          </a:xfrm>
        </p:spPr>
        <p:txBody>
          <a:bodyPr>
            <a:normAutofit/>
          </a:bodyPr>
          <a:lstStyle/>
          <a:p>
            <a:r>
              <a:rPr lang="fr-FR" dirty="0" err="1" smtClean="0"/>
              <a:t>Pulmonary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30112"/>
            <a:ext cx="8432800" cy="5517444"/>
          </a:xfrm>
        </p:spPr>
        <p:txBody>
          <a:bodyPr>
            <a:normAutofit/>
          </a:bodyPr>
          <a:lstStyle/>
          <a:p>
            <a:r>
              <a:rPr lang="fr-FR" dirty="0" err="1" smtClean="0"/>
              <a:t>Heamatoma</a:t>
            </a:r>
            <a:r>
              <a:rPr lang="fr-FR" dirty="0" smtClean="0"/>
              <a:t>, contusions or </a:t>
            </a:r>
            <a:r>
              <a:rPr lang="fr-FR" dirty="0" err="1" smtClean="0"/>
              <a:t>laceration</a:t>
            </a:r>
            <a:endParaRPr lang="fr-FR" dirty="0" smtClean="0"/>
          </a:p>
          <a:p>
            <a:r>
              <a:rPr lang="fr-FR" dirty="0" smtClean="0"/>
              <a:t>Conservative </a:t>
            </a:r>
            <a:r>
              <a:rPr lang="fr-FR" dirty="0" err="1" smtClean="0"/>
              <a:t>treatment</a:t>
            </a:r>
            <a:r>
              <a:rPr lang="fr-FR" dirty="0" smtClean="0"/>
              <a:t> +++++</a:t>
            </a:r>
          </a:p>
          <a:p>
            <a:r>
              <a:rPr lang="fr-FR" dirty="0" smtClean="0"/>
              <a:t>Be </a:t>
            </a:r>
            <a:r>
              <a:rPr lang="fr-FR" dirty="0" err="1" smtClean="0"/>
              <a:t>careful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fluid</a:t>
            </a:r>
            <a:r>
              <a:rPr lang="fr-FR" dirty="0" smtClean="0"/>
              <a:t> </a:t>
            </a:r>
            <a:r>
              <a:rPr lang="fr-FR" dirty="0" err="1" smtClean="0"/>
              <a:t>overload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Surgery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dirty="0" err="1" smtClean="0"/>
              <a:t>severe</a:t>
            </a:r>
            <a:r>
              <a:rPr lang="fr-FR" dirty="0" smtClean="0"/>
              <a:t> </a:t>
            </a:r>
            <a:r>
              <a:rPr lang="fr-FR" dirty="0" err="1" smtClean="0"/>
              <a:t>laceration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dirty="0" smtClean="0"/>
              <a:t>ARDS &gt; VV ECMO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48" y="2875785"/>
            <a:ext cx="4539441" cy="34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Tracheo</a:t>
            </a:r>
            <a:r>
              <a:rPr lang="fr-FR" dirty="0" smtClean="0"/>
              <a:t>-bronchial injuries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85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889"/>
            <a:ext cx="8229600" cy="846667"/>
          </a:xfrm>
        </p:spPr>
        <p:txBody>
          <a:bodyPr/>
          <a:lstStyle/>
          <a:p>
            <a:r>
              <a:rPr lang="fr-FR" dirty="0" err="1" smtClean="0"/>
              <a:t>Tracheo</a:t>
            </a:r>
            <a:r>
              <a:rPr lang="fr-FR" dirty="0" smtClean="0"/>
              <a:t>-bronchial injuries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001" y="959556"/>
            <a:ext cx="8720666" cy="5545666"/>
          </a:xfrm>
        </p:spPr>
        <p:txBody>
          <a:bodyPr>
            <a:normAutofit/>
          </a:bodyPr>
          <a:lstStyle/>
          <a:p>
            <a:r>
              <a:rPr lang="fr-FR" dirty="0" smtClean="0"/>
              <a:t>Rare=1-2%</a:t>
            </a:r>
          </a:p>
          <a:p>
            <a:r>
              <a:rPr lang="fr-FR" dirty="0" err="1" smtClean="0"/>
              <a:t>Mechanisms</a:t>
            </a:r>
            <a:r>
              <a:rPr lang="fr-FR" dirty="0" smtClean="0"/>
              <a:t>: Stretching, compression, fixation</a:t>
            </a:r>
          </a:p>
          <a:p>
            <a:r>
              <a:rPr lang="fr-FR" dirty="0" err="1" smtClean="0"/>
              <a:t>Symptoms</a:t>
            </a:r>
            <a:r>
              <a:rPr lang="fr-FR" dirty="0" smtClean="0"/>
              <a:t>: -</a:t>
            </a:r>
            <a:r>
              <a:rPr lang="fr-FR" sz="2800" dirty="0" err="1" smtClean="0"/>
              <a:t>Respiratory</a:t>
            </a:r>
            <a:r>
              <a:rPr lang="fr-FR" sz="2800" dirty="0" smtClean="0"/>
              <a:t> </a:t>
            </a:r>
            <a:r>
              <a:rPr lang="fr-FR" sz="2800" dirty="0" err="1" smtClean="0"/>
              <a:t>distress</a:t>
            </a:r>
            <a:r>
              <a:rPr lang="fr-FR" sz="2800" dirty="0" smtClean="0"/>
              <a:t> (</a:t>
            </a:r>
            <a:r>
              <a:rPr lang="fr-FR" sz="2800" dirty="0" err="1" smtClean="0"/>
              <a:t>dyspnea</a:t>
            </a:r>
            <a:r>
              <a:rPr lang="fr-FR" sz="2800" dirty="0" smtClean="0"/>
              <a:t>)    </a:t>
            </a:r>
          </a:p>
          <a:p>
            <a:pPr marL="0" indent="0">
              <a:buNone/>
            </a:pPr>
            <a:r>
              <a:rPr lang="fr-FR" sz="2800" dirty="0" smtClean="0"/>
              <a:t>                             -</a:t>
            </a:r>
            <a:r>
              <a:rPr lang="fr-FR" sz="2800" dirty="0" err="1" smtClean="0"/>
              <a:t>Hemoptysis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                             -SQ </a:t>
            </a:r>
            <a:r>
              <a:rPr lang="fr-FR" sz="2800" dirty="0" err="1" smtClean="0"/>
              <a:t>emphysem</a:t>
            </a:r>
            <a:r>
              <a:rPr lang="fr-FR" dirty="0" err="1" smtClean="0"/>
              <a:t>a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Trachea</a:t>
            </a:r>
            <a:r>
              <a:rPr lang="fr-FR" dirty="0" smtClean="0"/>
              <a:t> :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carina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Mainstem</a:t>
            </a:r>
            <a:r>
              <a:rPr lang="fr-FR" dirty="0" smtClean="0"/>
              <a:t> </a:t>
            </a:r>
            <a:r>
              <a:rPr lang="fr-FR" dirty="0" err="1" smtClean="0"/>
              <a:t>bronchi</a:t>
            </a:r>
            <a:r>
              <a:rPr lang="fr-FR" dirty="0" smtClean="0"/>
              <a:t>: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carina</a:t>
            </a:r>
            <a:r>
              <a:rPr lang="fr-FR" dirty="0" smtClean="0"/>
              <a:t>, R&gt;L </a:t>
            </a:r>
          </a:p>
          <a:p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r>
              <a:rPr lang="fr-FR" dirty="0" smtClean="0"/>
              <a:t> (</a:t>
            </a:r>
            <a:r>
              <a:rPr lang="fr-FR" dirty="0" err="1" smtClean="0"/>
              <a:t>esophagus</a:t>
            </a:r>
            <a:r>
              <a:rPr lang="fr-FR" dirty="0" smtClean="0"/>
              <a:t>)                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723444"/>
            <a:ext cx="2540000" cy="2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68111"/>
            <a:ext cx="8229600" cy="1030111"/>
          </a:xfrm>
        </p:spPr>
        <p:txBody>
          <a:bodyPr/>
          <a:lstStyle/>
          <a:p>
            <a:r>
              <a:rPr lang="fr-FR" dirty="0" err="1" smtClean="0"/>
              <a:t>Tracheobronchial</a:t>
            </a:r>
            <a:r>
              <a:rPr lang="fr-FR" dirty="0" smtClean="0"/>
              <a:t> injuries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7222"/>
            <a:ext cx="8229600" cy="5208941"/>
          </a:xfrm>
        </p:spPr>
        <p:txBody>
          <a:bodyPr>
            <a:normAutofit fontScale="55000" lnSpcReduction="20000"/>
          </a:bodyPr>
          <a:lstStyle/>
          <a:p>
            <a:r>
              <a:rPr lang="fr-FR" dirty="0" err="1" smtClean="0"/>
              <a:t>Bronchoscopy</a:t>
            </a:r>
            <a:r>
              <a:rPr lang="fr-FR" dirty="0" smtClean="0"/>
              <a:t>&gt; </a:t>
            </a:r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Surgery</a:t>
            </a:r>
            <a:r>
              <a:rPr lang="fr-FR" dirty="0" smtClean="0"/>
              <a:t> </a:t>
            </a:r>
            <a:r>
              <a:rPr lang="fr-FR" dirty="0" err="1" smtClean="0"/>
              <a:t>mandatory</a:t>
            </a:r>
            <a:r>
              <a:rPr lang="fr-FR" dirty="0" smtClean="0"/>
              <a:t> if -Tear &gt;2 cm</a:t>
            </a:r>
          </a:p>
          <a:p>
            <a:pPr marL="0" indent="0">
              <a:buNone/>
            </a:pPr>
            <a:r>
              <a:rPr lang="fr-FR" dirty="0" smtClean="0"/>
              <a:t>                                            -</a:t>
            </a:r>
            <a:r>
              <a:rPr lang="fr-FR" dirty="0" err="1" smtClean="0"/>
              <a:t>esophageal</a:t>
            </a:r>
            <a:r>
              <a:rPr lang="fr-FR" dirty="0" smtClean="0"/>
              <a:t> </a:t>
            </a:r>
            <a:r>
              <a:rPr lang="fr-FR" dirty="0" err="1" smtClean="0"/>
              <a:t>prolapse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                -</a:t>
            </a:r>
            <a:r>
              <a:rPr lang="fr-FR" dirty="0" err="1" smtClean="0"/>
              <a:t>mediastinitis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                -Massive air </a:t>
            </a:r>
            <a:r>
              <a:rPr lang="fr-FR" dirty="0" err="1" smtClean="0"/>
              <a:t>leakage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Right </a:t>
            </a:r>
            <a:r>
              <a:rPr lang="fr-FR" dirty="0" err="1" smtClean="0"/>
              <a:t>thoracotomy</a:t>
            </a:r>
            <a:r>
              <a:rPr lang="fr-FR" dirty="0" smtClean="0"/>
              <a:t> (or </a:t>
            </a:r>
            <a:r>
              <a:rPr lang="fr-FR" dirty="0" err="1" smtClean="0"/>
              <a:t>cervicotomy</a:t>
            </a:r>
            <a:r>
              <a:rPr lang="fr-FR" dirty="0" smtClean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78" y="1425222"/>
            <a:ext cx="2257778" cy="215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12" y="1425222"/>
            <a:ext cx="3429000" cy="22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Traumatic</a:t>
            </a:r>
            <a:r>
              <a:rPr lang="fr-FR" dirty="0" smtClean="0"/>
              <a:t> </a:t>
            </a:r>
            <a:r>
              <a:rPr lang="fr-FR" dirty="0" err="1" smtClean="0"/>
              <a:t>thoracic</a:t>
            </a:r>
            <a:r>
              <a:rPr lang="fr-FR" dirty="0" smtClean="0"/>
              <a:t> </a:t>
            </a:r>
            <a:r>
              <a:rPr lang="fr-FR" dirty="0" err="1" smtClean="0"/>
              <a:t>aortic</a:t>
            </a:r>
            <a:r>
              <a:rPr lang="fr-FR" dirty="0" smtClean="0"/>
              <a:t> rupture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33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860778"/>
          </a:xfrm>
        </p:spPr>
        <p:txBody>
          <a:bodyPr/>
          <a:lstStyle/>
          <a:p>
            <a:r>
              <a:rPr lang="fr-FR" dirty="0" err="1" smtClean="0"/>
              <a:t>Traumatic</a:t>
            </a:r>
            <a:r>
              <a:rPr lang="fr-FR" dirty="0" smtClean="0"/>
              <a:t> </a:t>
            </a:r>
            <a:r>
              <a:rPr lang="fr-FR" dirty="0" err="1" smtClean="0"/>
              <a:t>thoracic</a:t>
            </a:r>
            <a:r>
              <a:rPr lang="fr-FR" dirty="0" smtClean="0"/>
              <a:t> </a:t>
            </a:r>
            <a:r>
              <a:rPr lang="fr-FR" dirty="0" err="1" smtClean="0"/>
              <a:t>aortic</a:t>
            </a:r>
            <a:r>
              <a:rPr lang="fr-FR" dirty="0" smtClean="0"/>
              <a:t> rupture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6556"/>
            <a:ext cx="8229600" cy="5039607"/>
          </a:xfrm>
        </p:spPr>
        <p:txBody>
          <a:bodyPr/>
          <a:lstStyle/>
          <a:p>
            <a:r>
              <a:rPr lang="fr-FR" dirty="0" err="1" smtClean="0"/>
              <a:t>Mechanisms</a:t>
            </a:r>
            <a:r>
              <a:rPr lang="fr-FR" dirty="0" smtClean="0"/>
              <a:t> -</a:t>
            </a:r>
            <a:r>
              <a:rPr lang="fr-FR" sz="2800" dirty="0" smtClean="0"/>
              <a:t>High speed Car accidents</a:t>
            </a:r>
          </a:p>
          <a:p>
            <a:pPr marL="0" indent="0">
              <a:buNone/>
            </a:pPr>
            <a:r>
              <a:rPr lang="fr-FR" sz="2800" dirty="0" smtClean="0"/>
              <a:t>                                -</a:t>
            </a:r>
            <a:r>
              <a:rPr lang="fr-FR" sz="2800" dirty="0" err="1" smtClean="0"/>
              <a:t>Fall</a:t>
            </a:r>
            <a:endParaRPr lang="fr-FR" sz="2800" dirty="0" smtClean="0"/>
          </a:p>
          <a:p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thoracic</a:t>
            </a:r>
            <a:r>
              <a:rPr lang="fr-FR" dirty="0" smtClean="0"/>
              <a:t> injuries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rcRect t="20561" b="20561"/>
          <a:stretch>
            <a:fillRect/>
          </a:stretch>
        </p:blipFill>
        <p:spPr>
          <a:xfrm>
            <a:off x="609600" y="3259667"/>
            <a:ext cx="3835400" cy="32737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67" y="2060223"/>
            <a:ext cx="3598332" cy="46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0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45444"/>
          </a:xfrm>
        </p:spPr>
        <p:txBody>
          <a:bodyPr/>
          <a:lstStyle/>
          <a:p>
            <a:r>
              <a:rPr lang="fr-FR" dirty="0" smtClean="0"/>
              <a:t>Types of </a:t>
            </a:r>
            <a:r>
              <a:rPr lang="fr-FR" dirty="0" err="1" smtClean="0"/>
              <a:t>Aortic</a:t>
            </a:r>
            <a:r>
              <a:rPr lang="fr-FR" dirty="0" smtClean="0"/>
              <a:t> </a:t>
            </a:r>
            <a:r>
              <a:rPr lang="fr-FR" dirty="0" err="1" smtClean="0"/>
              <a:t>tears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Intimal</a:t>
            </a:r>
            <a:r>
              <a:rPr lang="fr-FR" dirty="0" smtClean="0"/>
              <a:t> </a:t>
            </a:r>
            <a:r>
              <a:rPr lang="fr-FR" dirty="0" err="1" smtClean="0"/>
              <a:t>lesion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Thrombus</a:t>
            </a:r>
          </a:p>
          <a:p>
            <a:pPr marL="0" indent="0">
              <a:buNone/>
            </a:pPr>
            <a:r>
              <a:rPr lang="fr-FR" dirty="0" smtClean="0"/>
              <a:t>    </a:t>
            </a:r>
            <a:r>
              <a:rPr lang="fr-FR" dirty="0" err="1" smtClean="0"/>
              <a:t>Parietal</a:t>
            </a:r>
            <a:r>
              <a:rPr lang="fr-FR" dirty="0" smtClean="0"/>
              <a:t> </a:t>
            </a:r>
            <a:r>
              <a:rPr lang="fr-FR" dirty="0" err="1" smtClean="0"/>
              <a:t>hematoma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Medial</a:t>
            </a:r>
            <a:r>
              <a:rPr lang="fr-FR" dirty="0" smtClean="0"/>
              <a:t> </a:t>
            </a:r>
            <a:r>
              <a:rPr lang="fr-FR" dirty="0" err="1" smtClean="0"/>
              <a:t>flap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</a:t>
            </a:r>
            <a:r>
              <a:rPr lang="fr-FR" dirty="0" err="1" smtClean="0"/>
              <a:t>Pseudoaneurysm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Aortic</a:t>
            </a:r>
            <a:r>
              <a:rPr lang="fr-FR" dirty="0" smtClean="0"/>
              <a:t> transsection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247" y="1417638"/>
            <a:ext cx="3479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5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Diagnostic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46668"/>
            <a:ext cx="8229600" cy="5279496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Non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findings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Chest</a:t>
            </a:r>
            <a:r>
              <a:rPr lang="fr-FR" dirty="0" smtClean="0"/>
              <a:t> </a:t>
            </a:r>
            <a:r>
              <a:rPr lang="fr-FR" dirty="0" err="1" smtClean="0"/>
              <a:t>Xray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CT-scan:  the best!</a:t>
            </a:r>
          </a:p>
          <a:p>
            <a:endParaRPr lang="fr-FR" dirty="0"/>
          </a:p>
          <a:p>
            <a:r>
              <a:rPr lang="fr-FR" dirty="0" smtClean="0"/>
              <a:t>MRI? </a:t>
            </a:r>
            <a:r>
              <a:rPr lang="fr-FR" dirty="0" err="1" smtClean="0"/>
              <a:t>Availability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TEE?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rcRect t="5503" b="5503"/>
          <a:stretch>
            <a:fillRect/>
          </a:stretch>
        </p:blipFill>
        <p:spPr>
          <a:xfrm>
            <a:off x="5235222" y="1128889"/>
            <a:ext cx="3451578" cy="29359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222" y="4247443"/>
            <a:ext cx="3451578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6556"/>
          </a:xfrm>
        </p:spPr>
        <p:txBody>
          <a:bodyPr/>
          <a:lstStyle/>
          <a:p>
            <a:r>
              <a:rPr lang="fr-FR" dirty="0" smtClean="0"/>
              <a:t>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Strict control of the BP and pain</a:t>
            </a:r>
          </a:p>
          <a:p>
            <a:endParaRPr lang="fr-FR" dirty="0" smtClean="0"/>
          </a:p>
          <a:p>
            <a:r>
              <a:rPr lang="fr-FR" dirty="0" smtClean="0"/>
              <a:t>Timing of the </a:t>
            </a:r>
            <a:r>
              <a:rPr lang="fr-FR" dirty="0" err="1" smtClean="0"/>
              <a:t>operation</a:t>
            </a:r>
            <a:r>
              <a:rPr lang="fr-FR" dirty="0" smtClean="0"/>
              <a:t>?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-</a:t>
            </a:r>
            <a:r>
              <a:rPr lang="fr-FR" sz="2800" dirty="0" err="1" smtClean="0"/>
              <a:t>Debate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-</a:t>
            </a:r>
            <a:r>
              <a:rPr lang="fr-FR" sz="2800" dirty="0" err="1" smtClean="0"/>
              <a:t>Associated</a:t>
            </a:r>
            <a:r>
              <a:rPr lang="fr-FR" sz="2800" dirty="0" smtClean="0"/>
              <a:t> injuries (Abdominal, </a:t>
            </a:r>
            <a:r>
              <a:rPr lang="fr-FR" sz="2800" dirty="0" err="1" smtClean="0"/>
              <a:t>pelvic</a:t>
            </a:r>
            <a:r>
              <a:rPr lang="fr-FR" sz="2800" dirty="0" smtClean="0"/>
              <a:t>, </a:t>
            </a:r>
            <a:r>
              <a:rPr lang="fr-FR" sz="2800" dirty="0" err="1" smtClean="0"/>
              <a:t>head</a:t>
            </a:r>
            <a:r>
              <a:rPr lang="fr-FR" sz="2800" dirty="0" smtClean="0"/>
              <a:t> trauma)</a:t>
            </a:r>
          </a:p>
          <a:p>
            <a:endParaRPr lang="fr-FR" dirty="0"/>
          </a:p>
          <a:p>
            <a:r>
              <a:rPr lang="fr-FR" dirty="0" smtClean="0"/>
              <a:t>Open vs </a:t>
            </a:r>
            <a:r>
              <a:rPr lang="fr-FR" dirty="0" err="1" smtClean="0"/>
              <a:t>endovascular</a:t>
            </a:r>
            <a:r>
              <a:rPr lang="fr-FR" dirty="0" smtClean="0"/>
              <a:t> </a:t>
            </a:r>
            <a:r>
              <a:rPr lang="fr-FR" dirty="0" err="1" smtClean="0"/>
              <a:t>surgery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46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677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Mechanisms</a:t>
            </a:r>
            <a:r>
              <a:rPr lang="fr-FR" dirty="0" smtClean="0"/>
              <a:t> of </a:t>
            </a:r>
            <a:r>
              <a:rPr lang="fr-FR" dirty="0" err="1" smtClean="0"/>
              <a:t>injury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6" y="733779"/>
            <a:ext cx="8489244" cy="58843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</a:t>
            </a:r>
            <a:r>
              <a:rPr lang="fr-FR" sz="3600" dirty="0" smtClean="0"/>
              <a:t>Blunt </a:t>
            </a:r>
            <a:r>
              <a:rPr lang="fr-FR" sz="3600" dirty="0" err="1" smtClean="0"/>
              <a:t>injury</a:t>
            </a:r>
            <a:endParaRPr lang="fr-FR" sz="3600" dirty="0" smtClean="0"/>
          </a:p>
          <a:p>
            <a:pPr marL="0" indent="0">
              <a:buNone/>
            </a:pPr>
            <a:r>
              <a:rPr lang="fr-FR" sz="2400" dirty="0" smtClean="0"/>
              <a:t>      (</a:t>
            </a:r>
            <a:r>
              <a:rPr lang="fr-FR" sz="2400" dirty="0" err="1" smtClean="0"/>
              <a:t>deceleration</a:t>
            </a:r>
            <a:r>
              <a:rPr lang="fr-FR" sz="2400" dirty="0" smtClean="0"/>
              <a:t>, compression)</a:t>
            </a:r>
          </a:p>
          <a:p>
            <a:pPr marL="0" indent="0">
              <a:buNone/>
            </a:pPr>
            <a:r>
              <a:rPr lang="fr-FR" dirty="0" smtClean="0"/>
              <a:t>                                                                                  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</a:t>
            </a:r>
            <a:r>
              <a:rPr lang="fr-FR" sz="3600" dirty="0" err="1" smtClean="0"/>
              <a:t>Penetrating</a:t>
            </a:r>
            <a:r>
              <a:rPr lang="fr-FR" sz="3600" dirty="0" smtClean="0"/>
              <a:t> </a:t>
            </a:r>
            <a:r>
              <a:rPr lang="fr-FR" sz="3600" dirty="0" err="1" smtClean="0"/>
              <a:t>injury</a:t>
            </a:r>
            <a:endParaRPr lang="fr-FR" sz="3600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  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 </a:t>
            </a:r>
            <a:r>
              <a:rPr lang="fr-FR" sz="3600" dirty="0" err="1" smtClean="0"/>
              <a:t>Both</a:t>
            </a:r>
            <a:endParaRPr lang="fr-FR" sz="36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7" y="733779"/>
            <a:ext cx="3888844" cy="26204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68" y="4007555"/>
            <a:ext cx="3888844" cy="23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9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9556"/>
          </a:xfrm>
        </p:spPr>
        <p:txBody>
          <a:bodyPr/>
          <a:lstStyle/>
          <a:p>
            <a:r>
              <a:rPr lang="fr-FR" dirty="0" smtClean="0"/>
              <a:t>Open </a:t>
            </a:r>
            <a:r>
              <a:rPr lang="fr-FR" dirty="0" err="1" smtClean="0"/>
              <a:t>Surgery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5117" b="-5117"/>
          <a:stretch>
            <a:fillRect/>
          </a:stretch>
        </p:blipFill>
        <p:spPr>
          <a:xfrm>
            <a:off x="4684713" y="1227138"/>
            <a:ext cx="4002087" cy="2921000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56" y="1467556"/>
            <a:ext cx="2652888" cy="36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5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05556"/>
          </a:xfrm>
        </p:spPr>
        <p:txBody>
          <a:bodyPr/>
          <a:lstStyle/>
          <a:p>
            <a:r>
              <a:rPr lang="fr-FR" dirty="0" smtClean="0"/>
              <a:t>Open </a:t>
            </a:r>
            <a:r>
              <a:rPr lang="fr-FR" dirty="0" err="1" smtClean="0"/>
              <a:t>surgery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9608" y="3485444"/>
            <a:ext cx="5951281" cy="2822223"/>
          </a:xfrm>
        </p:spPr>
        <p:txBody>
          <a:bodyPr>
            <a:normAutofit fontScale="92500" lnSpcReduction="20000"/>
          </a:bodyPr>
          <a:lstStyle/>
          <a:p>
            <a:endParaRPr lang="fr-FR" sz="4000" dirty="0" smtClean="0"/>
          </a:p>
          <a:p>
            <a:r>
              <a:rPr lang="fr-FR" sz="4000" dirty="0" err="1" smtClean="0"/>
              <a:t>Results</a:t>
            </a:r>
            <a:endParaRPr lang="fr-FR" sz="4000" dirty="0" smtClean="0"/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Mortality</a:t>
            </a:r>
            <a:r>
              <a:rPr lang="fr-FR" dirty="0"/>
              <a:t> </a:t>
            </a:r>
            <a:r>
              <a:rPr lang="fr-FR" dirty="0" smtClean="0"/>
              <a:t> 6-18%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Morbidity</a:t>
            </a:r>
            <a:r>
              <a:rPr lang="fr-FR" dirty="0" smtClean="0"/>
              <a:t>  30%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Paraplegia</a:t>
            </a:r>
            <a:r>
              <a:rPr lang="fr-FR" dirty="0" smtClean="0"/>
              <a:t> 8-10%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" y="1679222"/>
            <a:ext cx="2997200" cy="23001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79222"/>
            <a:ext cx="3393527" cy="23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806"/>
          </a:xfrm>
        </p:spPr>
        <p:txBody>
          <a:bodyPr>
            <a:normAutofit/>
          </a:bodyPr>
          <a:lstStyle/>
          <a:p>
            <a:r>
              <a:rPr lang="fr-FR" dirty="0" err="1" smtClean="0"/>
              <a:t>Endovascular</a:t>
            </a:r>
            <a:r>
              <a:rPr lang="fr-FR" dirty="0" smtClean="0"/>
              <a:t> </a:t>
            </a:r>
            <a:r>
              <a:rPr lang="fr-FR" dirty="0" err="1" smtClean="0"/>
              <a:t>surgery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241778"/>
            <a:ext cx="7583487" cy="479595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Advantages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-</a:t>
            </a:r>
            <a:r>
              <a:rPr lang="fr-FR" sz="2800" dirty="0" err="1" smtClean="0"/>
              <a:t>Low</a:t>
            </a:r>
            <a:r>
              <a:rPr lang="fr-FR" sz="2800" dirty="0" smtClean="0"/>
              <a:t> dose of </a:t>
            </a:r>
            <a:r>
              <a:rPr lang="fr-FR" sz="2800" dirty="0" err="1" smtClean="0"/>
              <a:t>heparin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-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morbidity</a:t>
            </a:r>
            <a:r>
              <a:rPr lang="fr-FR" sz="2800" dirty="0" smtClean="0"/>
              <a:t> (non invasive)</a:t>
            </a:r>
          </a:p>
          <a:p>
            <a:endParaRPr lang="fr-FR" dirty="0"/>
          </a:p>
          <a:p>
            <a:r>
              <a:rPr lang="fr-FR" dirty="0" smtClean="0"/>
              <a:t>But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sz="2800" dirty="0" err="1" smtClean="0"/>
              <a:t>Stentgraft</a:t>
            </a:r>
            <a:r>
              <a:rPr lang="fr-FR" sz="2800" dirty="0" smtClean="0"/>
              <a:t> </a:t>
            </a:r>
            <a:r>
              <a:rPr lang="fr-FR" sz="2800" dirty="0" err="1" smtClean="0"/>
              <a:t>availability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-LSC </a:t>
            </a:r>
            <a:r>
              <a:rPr lang="fr-FR" sz="2800" dirty="0" err="1" smtClean="0"/>
              <a:t>coverage</a:t>
            </a:r>
            <a:endParaRPr lang="fr-FR" sz="2800" dirty="0" smtClean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870" y="1866645"/>
            <a:ext cx="3097704" cy="36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4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Endovascular</a:t>
            </a:r>
            <a:r>
              <a:rPr lang="fr-FR" dirty="0" smtClean="0"/>
              <a:t> </a:t>
            </a:r>
            <a:r>
              <a:rPr lang="fr-FR" dirty="0" err="1" smtClean="0"/>
              <a:t>surgery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Technically</a:t>
            </a:r>
            <a:r>
              <a:rPr lang="fr-FR" dirty="0" smtClean="0"/>
              <a:t> </a:t>
            </a:r>
            <a:r>
              <a:rPr lang="fr-FR" dirty="0" err="1" smtClean="0"/>
              <a:t>feasible</a:t>
            </a:r>
            <a:endParaRPr lang="fr-FR" dirty="0" smtClean="0"/>
          </a:p>
          <a:p>
            <a:r>
              <a:rPr lang="fr-FR" dirty="0" smtClean="0"/>
              <a:t>Few </a:t>
            </a:r>
            <a:r>
              <a:rPr lang="fr-FR" dirty="0" err="1" smtClean="0"/>
              <a:t>device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complication</a:t>
            </a:r>
          </a:p>
          <a:p>
            <a:r>
              <a:rPr lang="fr-FR" dirty="0" smtClean="0"/>
              <a:t>Long-</a:t>
            </a:r>
            <a:r>
              <a:rPr lang="fr-FR" dirty="0" err="1" smtClean="0"/>
              <a:t>term</a:t>
            </a:r>
            <a:r>
              <a:rPr lang="fr-FR" dirty="0" smtClean="0"/>
              <a:t> data </a:t>
            </a:r>
            <a:r>
              <a:rPr lang="fr-FR" dirty="0" err="1" smtClean="0"/>
              <a:t>required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rcRect l="-38880" r="-38880"/>
          <a:stretch>
            <a:fillRect/>
          </a:stretch>
        </p:blipFill>
        <p:spPr>
          <a:xfrm>
            <a:off x="4783667" y="3445933"/>
            <a:ext cx="4360333" cy="28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Rare injuries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Cardiac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Pericardial</a:t>
            </a:r>
            <a:r>
              <a:rPr lang="fr-FR" dirty="0" smtClean="0"/>
              <a:t> rupture</a:t>
            </a:r>
          </a:p>
          <a:p>
            <a:endParaRPr lang="fr-FR" dirty="0" smtClean="0"/>
          </a:p>
          <a:p>
            <a:r>
              <a:rPr lang="fr-FR" dirty="0" err="1" smtClean="0"/>
              <a:t>Esophageal</a:t>
            </a:r>
            <a:r>
              <a:rPr lang="fr-FR" dirty="0" smtClean="0"/>
              <a:t> </a:t>
            </a:r>
            <a:r>
              <a:rPr lang="fr-FR" dirty="0" err="1" smtClean="0"/>
              <a:t>tear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92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Blunt </a:t>
            </a:r>
            <a:r>
              <a:rPr lang="fr-FR" dirty="0" err="1" smtClean="0"/>
              <a:t>Chest</a:t>
            </a:r>
            <a:r>
              <a:rPr lang="fr-FR" dirty="0" smtClean="0"/>
              <a:t> trauma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extremis </a:t>
            </a:r>
            <a:r>
              <a:rPr lang="fr-FR" dirty="0" err="1" smtClean="0"/>
              <a:t>surgical</a:t>
            </a:r>
            <a:r>
              <a:rPr lang="fr-FR" dirty="0" smtClean="0"/>
              <a:t> exploration in an agonal pt &gt; Emergency </a:t>
            </a:r>
            <a:r>
              <a:rPr lang="fr-FR" dirty="0" err="1" smtClean="0"/>
              <a:t>department</a:t>
            </a:r>
            <a:r>
              <a:rPr lang="fr-FR" dirty="0" smtClean="0"/>
              <a:t> </a:t>
            </a:r>
            <a:r>
              <a:rPr lang="fr-FR" dirty="0" err="1" smtClean="0"/>
              <a:t>thoracotomy</a:t>
            </a:r>
            <a:r>
              <a:rPr lang="fr-FR" dirty="0" smtClean="0"/>
              <a:t> (EDT)</a:t>
            </a:r>
          </a:p>
          <a:p>
            <a:endParaRPr lang="fr-FR" dirty="0" smtClean="0"/>
          </a:p>
          <a:p>
            <a:r>
              <a:rPr lang="fr-FR" dirty="0" smtClean="0"/>
              <a:t>Urgent </a:t>
            </a:r>
            <a:r>
              <a:rPr lang="fr-FR" dirty="0" err="1" smtClean="0"/>
              <a:t>surgical</a:t>
            </a:r>
            <a:r>
              <a:rPr lang="fr-FR" dirty="0" smtClean="0"/>
              <a:t> exploration in a </a:t>
            </a:r>
            <a:r>
              <a:rPr lang="fr-FR" dirty="0" err="1" smtClean="0"/>
              <a:t>drained</a:t>
            </a:r>
            <a:r>
              <a:rPr lang="fr-FR" dirty="0" smtClean="0"/>
              <a:t> pt </a:t>
            </a:r>
            <a:r>
              <a:rPr lang="fr-FR" dirty="0" err="1" smtClean="0"/>
              <a:t>with</a:t>
            </a:r>
            <a:r>
              <a:rPr lang="fr-FR" dirty="0" smtClean="0"/>
              <a:t> active </a:t>
            </a:r>
            <a:r>
              <a:rPr lang="fr-FR" dirty="0" err="1" smtClean="0"/>
              <a:t>bleeding</a:t>
            </a:r>
            <a:r>
              <a:rPr lang="fr-FR" dirty="0" smtClean="0"/>
              <a:t> and/or </a:t>
            </a:r>
            <a:r>
              <a:rPr lang="fr-FR" dirty="0" err="1" smtClean="0"/>
              <a:t>hemodynamic</a:t>
            </a:r>
            <a:r>
              <a:rPr lang="fr-FR" dirty="0" smtClean="0"/>
              <a:t> </a:t>
            </a:r>
            <a:r>
              <a:rPr lang="fr-FR" dirty="0" err="1" smtClean="0"/>
              <a:t>instability</a:t>
            </a:r>
            <a:r>
              <a:rPr lang="fr-FR" dirty="0" smtClean="0"/>
              <a:t>&gt; Damage control </a:t>
            </a:r>
            <a:r>
              <a:rPr lang="fr-FR" dirty="0" err="1" smtClean="0"/>
              <a:t>thoracotomy</a:t>
            </a:r>
            <a:r>
              <a:rPr lang="fr-FR" dirty="0" smtClean="0"/>
              <a:t> (DCT)</a:t>
            </a:r>
          </a:p>
          <a:p>
            <a:endParaRPr lang="fr-FR" dirty="0" smtClean="0"/>
          </a:p>
          <a:p>
            <a:r>
              <a:rPr lang="fr-FR" dirty="0" err="1" smtClean="0"/>
              <a:t>Assesment</a:t>
            </a:r>
            <a:r>
              <a:rPr lang="fr-FR" dirty="0" smtClean="0"/>
              <a:t> of </a:t>
            </a:r>
            <a:r>
              <a:rPr lang="fr-FR" dirty="0" err="1" smtClean="0"/>
              <a:t>intrathoracic</a:t>
            </a:r>
            <a:r>
              <a:rPr lang="fr-FR" dirty="0" smtClean="0"/>
              <a:t> injuries or </a:t>
            </a:r>
            <a:r>
              <a:rPr lang="fr-FR" dirty="0" err="1" smtClean="0"/>
              <a:t>evacuation</a:t>
            </a:r>
            <a:r>
              <a:rPr lang="fr-FR" dirty="0" smtClean="0"/>
              <a:t> of </a:t>
            </a:r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hemothorax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1st 48h </a:t>
            </a:r>
            <a:r>
              <a:rPr lang="fr-FR" dirty="0" err="1" smtClean="0"/>
              <a:t>hours</a:t>
            </a:r>
            <a:r>
              <a:rPr lang="fr-FR" dirty="0" smtClean="0"/>
              <a:t> (VATS)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0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10% of BCT </a:t>
            </a:r>
            <a:r>
              <a:rPr lang="fr-FR" dirty="0" err="1" smtClean="0"/>
              <a:t>require</a:t>
            </a:r>
            <a:r>
              <a:rPr lang="fr-FR" dirty="0" smtClean="0"/>
              <a:t> intervention</a:t>
            </a:r>
          </a:p>
          <a:p>
            <a:endParaRPr lang="fr-FR" dirty="0" smtClean="0"/>
          </a:p>
          <a:p>
            <a:r>
              <a:rPr lang="fr-FR" dirty="0" err="1" smtClean="0"/>
              <a:t>Polytraumatism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Systematic</a:t>
            </a:r>
            <a:r>
              <a:rPr lang="fr-FR" dirty="0" smtClean="0"/>
              <a:t> initial management of the pt</a:t>
            </a:r>
          </a:p>
          <a:p>
            <a:endParaRPr lang="fr-FR" dirty="0" smtClean="0"/>
          </a:p>
          <a:p>
            <a:r>
              <a:rPr lang="fr-FR" dirty="0" smtClean="0"/>
              <a:t>CT-scan in </a:t>
            </a:r>
            <a:r>
              <a:rPr lang="fr-FR" dirty="0" err="1" smtClean="0"/>
              <a:t>hemodynamic</a:t>
            </a:r>
            <a:r>
              <a:rPr lang="fr-FR" dirty="0" smtClean="0"/>
              <a:t> and </a:t>
            </a:r>
            <a:r>
              <a:rPr lang="fr-FR" dirty="0" err="1" smtClean="0"/>
              <a:t>respiratory</a:t>
            </a:r>
            <a:r>
              <a:rPr lang="fr-FR" dirty="0" smtClean="0"/>
              <a:t> stable pts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Severe</a:t>
            </a:r>
            <a:r>
              <a:rPr lang="fr-FR" dirty="0" smtClean="0"/>
              <a:t> </a:t>
            </a:r>
            <a:r>
              <a:rPr lang="fr-FR" dirty="0" err="1" smtClean="0"/>
              <a:t>lesions</a:t>
            </a:r>
            <a:r>
              <a:rPr lang="fr-FR" dirty="0" smtClean="0"/>
              <a:t> (</a:t>
            </a:r>
            <a:r>
              <a:rPr lang="fr-FR" dirty="0" err="1" smtClean="0"/>
              <a:t>Cardiovascular</a:t>
            </a:r>
            <a:r>
              <a:rPr lang="fr-FR" dirty="0" smtClean="0"/>
              <a:t>, </a:t>
            </a:r>
            <a:r>
              <a:rPr lang="fr-FR" dirty="0" err="1" smtClean="0"/>
              <a:t>respiratory</a:t>
            </a:r>
            <a:r>
              <a:rPr lang="fr-FR" dirty="0" smtClean="0"/>
              <a:t>, </a:t>
            </a:r>
            <a:r>
              <a:rPr lang="fr-FR" dirty="0" err="1" smtClean="0"/>
              <a:t>chest</a:t>
            </a:r>
            <a:r>
              <a:rPr lang="fr-FR" dirty="0" smtClean="0"/>
              <a:t> </a:t>
            </a:r>
            <a:r>
              <a:rPr lang="fr-FR" dirty="0" err="1" smtClean="0"/>
              <a:t>wall</a:t>
            </a:r>
            <a:r>
              <a:rPr lang="fr-FR" dirty="0" smtClean="0"/>
              <a:t>) are rare but </a:t>
            </a:r>
            <a:r>
              <a:rPr lang="fr-FR" dirty="0" err="1" smtClean="0"/>
              <a:t>mostly</a:t>
            </a:r>
            <a:r>
              <a:rPr lang="fr-FR" dirty="0" smtClean="0"/>
              <a:t> </a:t>
            </a:r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 err="1" smtClean="0"/>
              <a:t>surgery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06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779"/>
            <a:ext cx="8229600" cy="762000"/>
          </a:xfrm>
        </p:spPr>
        <p:txBody>
          <a:bodyPr/>
          <a:lstStyle/>
          <a:p>
            <a:r>
              <a:rPr lang="fr-FR" dirty="0" err="1" smtClean="0"/>
              <a:t>Chest</a:t>
            </a:r>
            <a:r>
              <a:rPr lang="fr-FR" dirty="0" smtClean="0"/>
              <a:t> </a:t>
            </a:r>
            <a:r>
              <a:rPr lang="fr-FR" dirty="0" err="1" smtClean="0"/>
              <a:t>anatomy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503332"/>
          </a:xfrm>
        </p:spPr>
        <p:txBody>
          <a:bodyPr>
            <a:normAutofit fontScale="92500" lnSpcReduction="20000"/>
          </a:bodyPr>
          <a:lstStyle/>
          <a:p>
            <a:r>
              <a:rPr lang="fr-FR" sz="3800" dirty="0" smtClean="0"/>
              <a:t>Container</a:t>
            </a:r>
          </a:p>
          <a:p>
            <a:pPr marL="0" indent="0">
              <a:buNone/>
            </a:pPr>
            <a:r>
              <a:rPr lang="fr-FR" dirty="0" smtClean="0"/>
              <a:t>   </a:t>
            </a:r>
            <a:r>
              <a:rPr lang="fr-FR" dirty="0" err="1"/>
              <a:t>R</a:t>
            </a:r>
            <a:r>
              <a:rPr lang="fr-FR" dirty="0" err="1" smtClean="0"/>
              <a:t>ibs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Sternum</a:t>
            </a:r>
          </a:p>
          <a:p>
            <a:pPr marL="0" indent="0">
              <a:buNone/>
            </a:pPr>
            <a:r>
              <a:rPr lang="fr-FR" dirty="0" smtClean="0"/>
              <a:t>   </a:t>
            </a:r>
            <a:r>
              <a:rPr lang="fr-FR" dirty="0" err="1" smtClean="0"/>
              <a:t>Diaphragm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Dorsal </a:t>
            </a:r>
            <a:r>
              <a:rPr lang="fr-FR" dirty="0" err="1" smtClean="0"/>
              <a:t>vertebrae</a:t>
            </a:r>
            <a:endParaRPr lang="fr-FR" dirty="0" smtClean="0"/>
          </a:p>
          <a:p>
            <a:endParaRPr lang="fr-FR" dirty="0" smtClean="0"/>
          </a:p>
          <a:p>
            <a:r>
              <a:rPr lang="fr-FR" sz="3800" dirty="0" smtClean="0"/>
              <a:t>Content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dirty="0" err="1" smtClean="0"/>
              <a:t>Cardiovascular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dirty="0" err="1" smtClean="0"/>
              <a:t>Respiratory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dirty="0" err="1" smtClean="0"/>
              <a:t>esophagus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858" y="1364310"/>
            <a:ext cx="4332720" cy="48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3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Lethal</a:t>
            </a:r>
            <a:r>
              <a:rPr lang="fr-FR" dirty="0" smtClean="0"/>
              <a:t> Six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Airway</a:t>
            </a:r>
            <a:r>
              <a:rPr lang="fr-FR" dirty="0" smtClean="0"/>
              <a:t> obstruction</a:t>
            </a:r>
          </a:p>
          <a:p>
            <a:r>
              <a:rPr lang="fr-FR" dirty="0" smtClean="0"/>
              <a:t>Tension pneumothorax</a:t>
            </a:r>
          </a:p>
          <a:p>
            <a:r>
              <a:rPr lang="fr-FR" dirty="0" smtClean="0"/>
              <a:t>Open pneumothorax</a:t>
            </a:r>
          </a:p>
          <a:p>
            <a:r>
              <a:rPr lang="fr-FR" dirty="0" err="1" smtClean="0"/>
              <a:t>Tamponade</a:t>
            </a:r>
            <a:endParaRPr lang="fr-FR" dirty="0" smtClean="0"/>
          </a:p>
          <a:p>
            <a:r>
              <a:rPr lang="fr-FR" dirty="0" err="1" smtClean="0"/>
              <a:t>Flail</a:t>
            </a:r>
            <a:r>
              <a:rPr lang="fr-FR" dirty="0" smtClean="0"/>
              <a:t> </a:t>
            </a:r>
            <a:r>
              <a:rPr lang="fr-FR" dirty="0" err="1" smtClean="0"/>
              <a:t>Chest</a:t>
            </a:r>
            <a:endParaRPr lang="fr-FR" dirty="0" smtClean="0"/>
          </a:p>
          <a:p>
            <a:r>
              <a:rPr lang="fr-FR" dirty="0" smtClean="0"/>
              <a:t>Massive </a:t>
            </a:r>
            <a:r>
              <a:rPr lang="fr-FR" dirty="0" err="1" smtClean="0"/>
              <a:t>hemothorax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84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Hidden</a:t>
            </a:r>
            <a:r>
              <a:rPr lang="fr-FR" dirty="0" smtClean="0"/>
              <a:t> Six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Thoracic</a:t>
            </a:r>
            <a:r>
              <a:rPr lang="fr-FR" dirty="0" smtClean="0"/>
              <a:t> </a:t>
            </a:r>
            <a:r>
              <a:rPr lang="fr-FR" dirty="0" err="1" smtClean="0"/>
              <a:t>aortic</a:t>
            </a:r>
            <a:r>
              <a:rPr lang="fr-FR" dirty="0" smtClean="0"/>
              <a:t> </a:t>
            </a:r>
            <a:r>
              <a:rPr lang="fr-FR" dirty="0" err="1" smtClean="0"/>
              <a:t>tear</a:t>
            </a:r>
            <a:endParaRPr lang="fr-FR" dirty="0" smtClean="0"/>
          </a:p>
          <a:p>
            <a:r>
              <a:rPr lang="fr-FR" dirty="0" smtClean="0"/>
              <a:t>Bronchial disruption</a:t>
            </a:r>
          </a:p>
          <a:p>
            <a:r>
              <a:rPr lang="fr-FR" dirty="0" err="1" smtClean="0"/>
              <a:t>Myocardial</a:t>
            </a:r>
            <a:r>
              <a:rPr lang="fr-FR" dirty="0" smtClean="0"/>
              <a:t> contusion</a:t>
            </a:r>
          </a:p>
          <a:p>
            <a:r>
              <a:rPr lang="fr-FR" dirty="0" err="1" smtClean="0"/>
              <a:t>Diaphragmatic</a:t>
            </a:r>
            <a:r>
              <a:rPr lang="fr-FR" dirty="0" smtClean="0"/>
              <a:t> </a:t>
            </a:r>
            <a:r>
              <a:rPr lang="fr-FR" dirty="0" err="1" smtClean="0"/>
              <a:t>tear</a:t>
            </a:r>
            <a:endParaRPr lang="fr-FR" dirty="0" smtClean="0"/>
          </a:p>
          <a:p>
            <a:r>
              <a:rPr lang="fr-FR" dirty="0" err="1" smtClean="0"/>
              <a:t>Esophageal</a:t>
            </a:r>
            <a:r>
              <a:rPr lang="fr-FR" dirty="0" smtClean="0"/>
              <a:t> disruption</a:t>
            </a:r>
          </a:p>
          <a:p>
            <a:r>
              <a:rPr lang="fr-FR" dirty="0" err="1" smtClean="0"/>
              <a:t>Pulmonary</a:t>
            </a:r>
            <a:r>
              <a:rPr lang="fr-FR" dirty="0" smtClean="0"/>
              <a:t> contusion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86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Pneumothorax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40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Pneumothorax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Traumatic</a:t>
            </a:r>
            <a:r>
              <a:rPr lang="fr-FR" dirty="0" smtClean="0"/>
              <a:t> pneumothorax &gt;</a:t>
            </a:r>
            <a:r>
              <a:rPr lang="fr-FR" dirty="0" err="1" smtClean="0"/>
              <a:t>considered</a:t>
            </a:r>
            <a:r>
              <a:rPr lang="fr-FR" dirty="0" smtClean="0"/>
              <a:t> </a:t>
            </a:r>
            <a:r>
              <a:rPr lang="fr-FR" dirty="0" err="1" smtClean="0"/>
              <a:t>Chest</a:t>
            </a:r>
            <a:r>
              <a:rPr lang="fr-FR" dirty="0" smtClean="0"/>
              <a:t> Tube (CT) insertion if:    </a:t>
            </a:r>
          </a:p>
          <a:p>
            <a:pPr marL="0" indent="0">
              <a:buNone/>
            </a:pPr>
            <a:r>
              <a:rPr lang="fr-FR" dirty="0" smtClean="0"/>
              <a:t>   -</a:t>
            </a:r>
            <a:r>
              <a:rPr lang="fr-FR" dirty="0" err="1" smtClean="0"/>
              <a:t>symptomatic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-</a:t>
            </a:r>
            <a:r>
              <a:rPr lang="fr-FR" dirty="0" err="1" smtClean="0"/>
              <a:t>secondary</a:t>
            </a:r>
            <a:r>
              <a:rPr lang="fr-FR" dirty="0" smtClean="0"/>
              <a:t> </a:t>
            </a:r>
            <a:r>
              <a:rPr lang="fr-FR" dirty="0" err="1" smtClean="0"/>
              <a:t>worsening</a:t>
            </a:r>
            <a:r>
              <a:rPr lang="fr-FR" dirty="0" smtClean="0"/>
              <a:t> </a:t>
            </a:r>
            <a:r>
              <a:rPr lang="fr-FR" dirty="0" err="1" smtClean="0"/>
              <a:t>occult</a:t>
            </a:r>
            <a:r>
              <a:rPr lang="fr-FR" dirty="0" smtClean="0"/>
              <a:t> pneumothorax</a:t>
            </a:r>
          </a:p>
          <a:p>
            <a:pPr marL="0" indent="0">
              <a:buNone/>
            </a:pPr>
            <a:r>
              <a:rPr lang="fr-FR" dirty="0" smtClean="0"/>
              <a:t>   -Tension pneumothorax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No </a:t>
            </a:r>
            <a:r>
              <a:rPr lang="fr-FR" dirty="0" err="1" smtClean="0"/>
              <a:t>need</a:t>
            </a:r>
            <a:r>
              <a:rPr lang="fr-FR" dirty="0" smtClean="0"/>
              <a:t> for CT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(&lt;1.5 cm), </a:t>
            </a:r>
            <a:r>
              <a:rPr lang="fr-FR" dirty="0" err="1" smtClean="0"/>
              <a:t>unilateral</a:t>
            </a:r>
            <a:r>
              <a:rPr lang="fr-FR" dirty="0" smtClean="0"/>
              <a:t>, w/o </a:t>
            </a:r>
            <a:r>
              <a:rPr lang="fr-FR" dirty="0" err="1" smtClean="0"/>
              <a:t>respiratory</a:t>
            </a:r>
            <a:r>
              <a:rPr lang="fr-FR" dirty="0" smtClean="0"/>
              <a:t> </a:t>
            </a:r>
            <a:r>
              <a:rPr lang="fr-FR" dirty="0" err="1" smtClean="0"/>
              <a:t>disease</a:t>
            </a:r>
            <a:r>
              <a:rPr lang="fr-FR" dirty="0" smtClean="0"/>
              <a:t> and w/o </a:t>
            </a:r>
            <a:r>
              <a:rPr lang="fr-FR" dirty="0" err="1" smtClean="0"/>
              <a:t>need</a:t>
            </a:r>
            <a:r>
              <a:rPr lang="fr-FR" dirty="0" smtClean="0"/>
              <a:t> for Positive pressure ventilation</a:t>
            </a:r>
          </a:p>
        </p:txBody>
      </p:sp>
    </p:spTree>
    <p:extLst>
      <p:ext uri="{BB962C8B-B14F-4D97-AF65-F5344CB8AC3E}">
        <p14:creationId xmlns:p14="http://schemas.microsoft.com/office/powerpoint/2010/main" val="413171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Tension Pneumothorax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Increased</a:t>
            </a:r>
            <a:r>
              <a:rPr lang="fr-FR" dirty="0" smtClean="0"/>
              <a:t> pleural pressure&gt; </a:t>
            </a:r>
            <a:r>
              <a:rPr lang="fr-FR" dirty="0" err="1" smtClean="0"/>
              <a:t>tracheal</a:t>
            </a:r>
            <a:r>
              <a:rPr lang="fr-FR" dirty="0" smtClean="0"/>
              <a:t> </a:t>
            </a:r>
            <a:r>
              <a:rPr lang="fr-FR" dirty="0" err="1" smtClean="0"/>
              <a:t>deviation</a:t>
            </a:r>
            <a:r>
              <a:rPr lang="fr-FR" dirty="0" smtClean="0"/>
              <a:t>+ </a:t>
            </a:r>
            <a:r>
              <a:rPr lang="fr-FR" dirty="0" err="1" smtClean="0"/>
              <a:t>heart</a:t>
            </a:r>
            <a:r>
              <a:rPr lang="fr-FR" dirty="0" smtClean="0"/>
              <a:t> shift+ </a:t>
            </a:r>
            <a:r>
              <a:rPr lang="fr-FR" dirty="0" err="1" smtClean="0"/>
              <a:t>decreased</a:t>
            </a:r>
            <a:r>
              <a:rPr lang="fr-FR" dirty="0" smtClean="0"/>
              <a:t> of </a:t>
            </a:r>
            <a:r>
              <a:rPr lang="fr-FR" dirty="0" err="1" smtClean="0"/>
              <a:t>venous</a:t>
            </a:r>
            <a:r>
              <a:rPr lang="fr-FR" dirty="0" smtClean="0"/>
              <a:t> return</a:t>
            </a:r>
          </a:p>
          <a:p>
            <a:endParaRPr lang="fr-FR" dirty="0"/>
          </a:p>
          <a:p>
            <a:r>
              <a:rPr lang="fr-FR" dirty="0" smtClean="0"/>
              <a:t>Prompt </a:t>
            </a:r>
            <a:r>
              <a:rPr lang="fr-FR" dirty="0" err="1" smtClean="0"/>
              <a:t>diagnosis</a:t>
            </a:r>
            <a:r>
              <a:rPr lang="fr-FR" dirty="0" smtClean="0"/>
              <a:t> and </a:t>
            </a:r>
            <a:r>
              <a:rPr lang="fr-FR" dirty="0" err="1" smtClean="0"/>
              <a:t>treatment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Needle</a:t>
            </a:r>
            <a:r>
              <a:rPr lang="fr-FR" dirty="0" smtClean="0"/>
              <a:t> </a:t>
            </a:r>
            <a:r>
              <a:rPr lang="fr-FR" dirty="0" err="1" smtClean="0"/>
              <a:t>decompression</a:t>
            </a:r>
            <a:r>
              <a:rPr lang="fr-FR" dirty="0" smtClean="0"/>
              <a:t> </a:t>
            </a:r>
            <a:r>
              <a:rPr lang="fr-FR" dirty="0" err="1" smtClean="0"/>
              <a:t>closely</a:t>
            </a:r>
            <a:r>
              <a:rPr lang="fr-FR" dirty="0" smtClean="0"/>
              <a:t> </a:t>
            </a:r>
            <a:r>
              <a:rPr lang="fr-FR" dirty="0" err="1" smtClean="0"/>
              <a:t>followed</a:t>
            </a:r>
            <a:r>
              <a:rPr lang="fr-FR" dirty="0" smtClean="0"/>
              <a:t> by CT insertion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55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évolution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é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é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Révolution.thmx</Template>
  <TotalTime>366</TotalTime>
  <Words>761</Words>
  <Application>Microsoft Macintosh PowerPoint</Application>
  <PresentationFormat>Présentation à l'écran (4:3)</PresentationFormat>
  <Paragraphs>230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Révolution</vt:lpstr>
      <vt:lpstr>BLUNT CHEST TRAUMA Surgical indications</vt:lpstr>
      <vt:lpstr>Introduction to chest trauma</vt:lpstr>
      <vt:lpstr>Mechanisms of injury</vt:lpstr>
      <vt:lpstr>Chest anatomy</vt:lpstr>
      <vt:lpstr>Lethal Six</vt:lpstr>
      <vt:lpstr>Hidden Six</vt:lpstr>
      <vt:lpstr>Pneumothorax</vt:lpstr>
      <vt:lpstr>Pneumothorax</vt:lpstr>
      <vt:lpstr>Tension Pneumothorax</vt:lpstr>
      <vt:lpstr>Pneumothorax</vt:lpstr>
      <vt:lpstr>Haemothorax</vt:lpstr>
      <vt:lpstr>Haemothorax</vt:lpstr>
      <vt:lpstr>Chest wall </vt:lpstr>
      <vt:lpstr>Chest wall injuries</vt:lpstr>
      <vt:lpstr>Chest wall injuries</vt:lpstr>
      <vt:lpstr>Sternal fracture</vt:lpstr>
      <vt:lpstr>Diaphragmatic rupture</vt:lpstr>
      <vt:lpstr>Diaphragmatic rupture</vt:lpstr>
      <vt:lpstr>Diaphragmatic rupture </vt:lpstr>
      <vt:lpstr>Pulmonary lesions</vt:lpstr>
      <vt:lpstr>Pulmonary lesions</vt:lpstr>
      <vt:lpstr>Tracheo-bronchial injuries</vt:lpstr>
      <vt:lpstr>Tracheo-bronchial injuries</vt:lpstr>
      <vt:lpstr>Tracheobronchial injuries</vt:lpstr>
      <vt:lpstr>Traumatic thoracic aortic rupture</vt:lpstr>
      <vt:lpstr>Traumatic thoracic aortic rupture</vt:lpstr>
      <vt:lpstr>Types of Aortic tears</vt:lpstr>
      <vt:lpstr>Diagnostic tools</vt:lpstr>
      <vt:lpstr>Management</vt:lpstr>
      <vt:lpstr>Open Surgery</vt:lpstr>
      <vt:lpstr>Open surgery</vt:lpstr>
      <vt:lpstr>Endovascular surgery</vt:lpstr>
      <vt:lpstr>Endovascular surgery</vt:lpstr>
      <vt:lpstr>Rare injuries</vt:lpstr>
      <vt:lpstr>Blunt Chest trauma</vt:lpstr>
      <vt:lpstr>Conclusion</vt:lpstr>
    </vt:vector>
  </TitlesOfParts>
  <Company>chu de liege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TCHANA-sato</dc:creator>
  <cp:lastModifiedBy>VINCENT TCHANA-sato</cp:lastModifiedBy>
  <cp:revision>71</cp:revision>
  <dcterms:created xsi:type="dcterms:W3CDTF">2015-05-06T16:31:44Z</dcterms:created>
  <dcterms:modified xsi:type="dcterms:W3CDTF">2015-05-07T17:50:01Z</dcterms:modified>
</cp:coreProperties>
</file>