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9" r:id="rId3"/>
    <p:sldId id="273" r:id="rId4"/>
    <p:sldId id="277" r:id="rId5"/>
    <p:sldId id="286" r:id="rId6"/>
    <p:sldId id="287" r:id="rId7"/>
    <p:sldId id="278" r:id="rId8"/>
    <p:sldId id="280" r:id="rId9"/>
    <p:sldId id="279" r:id="rId10"/>
    <p:sldId id="282" r:id="rId11"/>
    <p:sldId id="274" r:id="rId12"/>
    <p:sldId id="281" r:id="rId13"/>
    <p:sldId id="271" r:id="rId14"/>
    <p:sldId id="258" r:id="rId15"/>
    <p:sldId id="269" r:id="rId16"/>
    <p:sldId id="268" r:id="rId17"/>
    <p:sldId id="275" r:id="rId18"/>
    <p:sldId id="283" r:id="rId19"/>
    <p:sldId id="284" r:id="rId20"/>
    <p:sldId id="285" r:id="rId21"/>
    <p:sldId id="264" r:id="rId22"/>
    <p:sldId id="27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3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94669"/>
  </p:normalViewPr>
  <p:slideViewPr>
    <p:cSldViewPr snapToGrid="0" snapToObjects="1">
      <p:cViewPr varScale="1">
        <p:scale>
          <a:sx n="114" d="100"/>
          <a:sy n="114" d="100"/>
        </p:scale>
        <p:origin x="11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622A5-365D-AF43-B823-30F646435C15}" type="datetimeFigureOut">
              <a:rPr lang="fr-FR" smtClean="0"/>
              <a:t>05/12/2023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94CB4-2A19-924F-A3A8-4099EB00C6E5}" type="slidenum">
              <a:rPr lang="fr-FR" smtClean="0"/>
              <a:t>‹N°›</a:t>
            </a:fld>
            <a:endParaRPr lang="fr-FR"/>
          </a:p>
        </p:txBody>
      </p:sp>
    </p:spTree>
    <p:extLst>
      <p:ext uri="{BB962C8B-B14F-4D97-AF65-F5344CB8AC3E}">
        <p14:creationId xmlns:p14="http://schemas.microsoft.com/office/powerpoint/2010/main" val="56532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694CB4-2A19-924F-A3A8-4099EB00C6E5}" type="slidenum">
              <a:rPr lang="fr-FR" smtClean="0"/>
              <a:t>20</a:t>
            </a:fld>
            <a:endParaRPr lang="fr-FR"/>
          </a:p>
        </p:txBody>
      </p:sp>
    </p:spTree>
    <p:extLst>
      <p:ext uri="{BB962C8B-B14F-4D97-AF65-F5344CB8AC3E}">
        <p14:creationId xmlns:p14="http://schemas.microsoft.com/office/powerpoint/2010/main" val="369279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05/12/2023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0148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05/12/2023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115330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05/12/2023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193668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05/12/2023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14065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D7D8843-5063-144A-BBB7-D79075EF1166}" type="datetimeFigureOut">
              <a:rPr lang="fr-FR" smtClean="0"/>
              <a:t>05/12/2023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92193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D7D8843-5063-144A-BBB7-D79075EF1166}" type="datetimeFigureOut">
              <a:rPr lang="fr-FR" smtClean="0"/>
              <a:t>05/12/2023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346778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D7D8843-5063-144A-BBB7-D79075EF1166}" type="datetimeFigureOut">
              <a:rPr lang="fr-FR" smtClean="0"/>
              <a:t>05/12/2023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64336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D7D8843-5063-144A-BBB7-D79075EF1166}" type="datetimeFigureOut">
              <a:rPr lang="fr-FR" smtClean="0"/>
              <a:t>05/12/2023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56890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D8843-5063-144A-BBB7-D79075EF1166}" type="datetimeFigureOut">
              <a:rPr lang="fr-FR" smtClean="0"/>
              <a:t>05/12/2023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682189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7D8843-5063-144A-BBB7-D79075EF1166}" type="datetimeFigureOut">
              <a:rPr lang="fr-FR" smtClean="0"/>
              <a:t>05/12/2023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339399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7D8843-5063-144A-BBB7-D79075EF1166}" type="datetimeFigureOut">
              <a:rPr lang="fr-FR" smtClean="0"/>
              <a:t>05/12/2023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30950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D8843-5063-144A-BBB7-D79075EF1166}" type="datetimeFigureOut">
              <a:rPr lang="fr-FR" smtClean="0"/>
              <a:t>05/12/2023</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8AE2E-F20C-444B-A586-385AC4DE0C7C}" type="slidenum">
              <a:rPr lang="fr-FR" smtClean="0"/>
              <a:t>‹N°›</a:t>
            </a:fld>
            <a:endParaRPr lang="fr-FR"/>
          </a:p>
        </p:txBody>
      </p:sp>
    </p:spTree>
    <p:extLst>
      <p:ext uri="{BB962C8B-B14F-4D97-AF65-F5344CB8AC3E}">
        <p14:creationId xmlns:p14="http://schemas.microsoft.com/office/powerpoint/2010/main" val="31468511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image" Target="../media/image27.jpeg"/><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jpeg"/><Relationship Id="rId15" Type="http://schemas.openxmlformats.org/officeDocument/2006/relationships/image" Target="../media/image54.png"/><Relationship Id="rId23" Type="http://schemas.openxmlformats.org/officeDocument/2006/relationships/image" Target="../media/image62.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jpe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29.jpe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2.jpeg"/><Relationship Id="rId2" Type="http://schemas.openxmlformats.org/officeDocument/2006/relationships/image" Target="../media/image64.png"/><Relationship Id="rId16"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28.jpeg"/><Relationship Id="rId5" Type="http://schemas.openxmlformats.org/officeDocument/2006/relationships/image" Target="../media/image67.png"/><Relationship Id="rId15" Type="http://schemas.openxmlformats.org/officeDocument/2006/relationships/image" Target="../media/image74.jpeg"/><Relationship Id="rId10" Type="http://schemas.openxmlformats.org/officeDocument/2006/relationships/image" Target="../media/image30.jpeg"/><Relationship Id="rId4" Type="http://schemas.openxmlformats.org/officeDocument/2006/relationships/image" Target="../media/image66.jpeg"/><Relationship Id="rId9" Type="http://schemas.openxmlformats.org/officeDocument/2006/relationships/image" Target="../media/image71.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B5B3E-3BFF-5A42-B1C8-FA77A9425D8D}"/>
              </a:ext>
            </a:extLst>
          </p:cNvPr>
          <p:cNvSpPr>
            <a:spLocks noGrp="1"/>
          </p:cNvSpPr>
          <p:nvPr>
            <p:ph type="ctrTitle"/>
          </p:nvPr>
        </p:nvSpPr>
        <p:spPr/>
        <p:txBody>
          <a:bodyPr/>
          <a:lstStyle/>
          <a:p>
            <a:r>
              <a:rPr lang="fr-FR" dirty="0"/>
              <a:t>x</a:t>
            </a:r>
          </a:p>
        </p:txBody>
      </p:sp>
      <p:sp>
        <p:nvSpPr>
          <p:cNvPr id="3" name="Sous-titre 2">
            <a:extLst>
              <a:ext uri="{FF2B5EF4-FFF2-40B4-BE49-F238E27FC236}">
                <a16:creationId xmlns:a16="http://schemas.microsoft.com/office/drawing/2014/main" id="{8847B61D-91EB-844C-A372-B04E2AF997E1}"/>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80ABF43C-7B19-FC43-B56F-9CF9E90F499A}"/>
              </a:ext>
            </a:extLst>
          </p:cNvPr>
          <p:cNvPicPr>
            <a:picLocks noChangeAspect="1"/>
          </p:cNvPicPr>
          <p:nvPr/>
        </p:nvPicPr>
        <p:blipFill>
          <a:blip r:embed="rId2"/>
          <a:stretch>
            <a:fillRect/>
          </a:stretch>
        </p:blipFill>
        <p:spPr>
          <a:xfrm>
            <a:off x="-578848" y="-89451"/>
            <a:ext cx="13349696" cy="7509204"/>
          </a:xfrm>
          <a:prstGeom prst="rect">
            <a:avLst/>
          </a:prstGeom>
        </p:spPr>
      </p:pic>
      <p:sp>
        <p:nvSpPr>
          <p:cNvPr id="6" name="Rectangle 5">
            <a:extLst>
              <a:ext uri="{FF2B5EF4-FFF2-40B4-BE49-F238E27FC236}">
                <a16:creationId xmlns:a16="http://schemas.microsoft.com/office/drawing/2014/main" id="{DFA2BC37-4701-6C4A-9E6D-67451FF37218}"/>
              </a:ext>
            </a:extLst>
          </p:cNvPr>
          <p:cNvSpPr/>
          <p:nvPr/>
        </p:nvSpPr>
        <p:spPr>
          <a:xfrm>
            <a:off x="2887038" y="80990"/>
            <a:ext cx="6246687" cy="861774"/>
          </a:xfrm>
          <a:prstGeom prst="rect">
            <a:avLst/>
          </a:prstGeom>
        </p:spPr>
        <p:txBody>
          <a:bodyPr wrap="square">
            <a:spAutoFit/>
          </a:bodyPr>
          <a:lstStyle/>
          <a:p>
            <a:pPr algn="ctr"/>
            <a:r>
              <a:rPr lang="fr-BE" sz="5000" dirty="0">
                <a:ln w="25400" cap="rnd" cmpd="sng" algn="ctr">
                  <a:solidFill>
                    <a:srgbClr val="000000"/>
                  </a:solidFill>
                  <a:prstDash val="solid"/>
                  <a:bevel/>
                </a:ln>
                <a:solidFill>
                  <a:srgbClr val="FFFFFF"/>
                </a:solidFill>
                <a:latin typeface="Impact" panose="020B0806030902050204" pitchFamily="34" charset="0"/>
                <a:ea typeface="Calibri" panose="020F0502020204030204" pitchFamily="34" charset="0"/>
                <a:cs typeface="Times New Roman" panose="02020603050405020304" pitchFamily="18" charset="0"/>
              </a:rPr>
              <a:t>EN QUÊTE D’ENQUÊTE</a:t>
            </a:r>
            <a:endParaRPr lang="fr-BE"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20C5479B-6033-9743-8FAB-55CEB5D66E20}"/>
              </a:ext>
            </a:extLst>
          </p:cNvPr>
          <p:cNvSpPr/>
          <p:nvPr/>
        </p:nvSpPr>
        <p:spPr>
          <a:xfrm>
            <a:off x="2907585" y="942764"/>
            <a:ext cx="6205591" cy="867410"/>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BE" dirty="0">
                <a:latin typeface="Times New Roman" panose="02020603050405020304" pitchFamily="18" charset="0"/>
                <a:cs typeface="Times New Roman" panose="02020603050405020304" pitchFamily="18" charset="0"/>
              </a:rPr>
              <a:t>GÉNÉALOGIE ET ANALYSE DES TECHNIQUES D’INVESTIGATION PRATIQUÉES PAR LES </a:t>
            </a:r>
          </a:p>
          <a:p>
            <a:pPr algn="ctr"/>
            <a:r>
              <a:rPr lang="fr-BE" dirty="0">
                <a:latin typeface="Times New Roman" panose="02020603050405020304" pitchFamily="18" charset="0"/>
                <a:cs typeface="Times New Roman" panose="02020603050405020304" pitchFamily="18" charset="0"/>
              </a:rPr>
              <a:t>JOURNALISTES SPÉCIALISÉS EN JEU VIDÉO</a:t>
            </a:r>
          </a:p>
        </p:txBody>
      </p:sp>
      <p:sp>
        <p:nvSpPr>
          <p:cNvPr id="8" name="Rectangle : coins arrondis 7">
            <a:extLst>
              <a:ext uri="{FF2B5EF4-FFF2-40B4-BE49-F238E27FC236}">
                <a16:creationId xmlns:a16="http://schemas.microsoft.com/office/drawing/2014/main" id="{5DA77B6C-486B-6744-A4B6-A258F1971B05}"/>
              </a:ext>
            </a:extLst>
          </p:cNvPr>
          <p:cNvSpPr/>
          <p:nvPr/>
        </p:nvSpPr>
        <p:spPr>
          <a:xfrm>
            <a:off x="4822735" y="5799602"/>
            <a:ext cx="2546529" cy="746575"/>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BE" b="1" dirty="0">
                <a:latin typeface="Times New Roman" panose="02020603050405020304" pitchFamily="18" charset="0"/>
                <a:cs typeface="Times New Roman" panose="02020603050405020304" pitchFamily="18" charset="0"/>
              </a:rPr>
              <a:t>Boris KRYWICKI</a:t>
            </a:r>
          </a:p>
        </p:txBody>
      </p:sp>
      <p:sp>
        <p:nvSpPr>
          <p:cNvPr id="10" name="Rectangle 9">
            <a:extLst>
              <a:ext uri="{FF2B5EF4-FFF2-40B4-BE49-F238E27FC236}">
                <a16:creationId xmlns:a16="http://schemas.microsoft.com/office/drawing/2014/main" id="{2A5ED41D-E688-D047-A7E5-C30CDFA49A19}"/>
              </a:ext>
            </a:extLst>
          </p:cNvPr>
          <p:cNvSpPr/>
          <p:nvPr/>
        </p:nvSpPr>
        <p:spPr>
          <a:xfrm>
            <a:off x="9298112" y="6315345"/>
            <a:ext cx="2465798" cy="461665"/>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Visuels  : « White Night » (2015)</a:t>
            </a:r>
            <a:br>
              <a:rPr lang="fr-BE" sz="1200" dirty="0">
                <a:latin typeface="Times New Roman" panose="02020603050405020304" pitchFamily="18" charset="0"/>
                <a:cs typeface="Times New Roman" panose="02020603050405020304" pitchFamily="18" charset="0"/>
              </a:rPr>
            </a:b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4" name="Rectangle : coins arrondis 3">
            <a:extLst>
              <a:ext uri="{FF2B5EF4-FFF2-40B4-BE49-F238E27FC236}">
                <a16:creationId xmlns:a16="http://schemas.microsoft.com/office/drawing/2014/main" id="{0DBE3986-58C6-7664-FE80-3A665566FBBD}"/>
              </a:ext>
            </a:extLst>
          </p:cNvPr>
          <p:cNvSpPr/>
          <p:nvPr/>
        </p:nvSpPr>
        <p:spPr>
          <a:xfrm>
            <a:off x="8943278" y="5036989"/>
            <a:ext cx="3691054" cy="1135900"/>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BE" dirty="0">
                <a:latin typeface="Times New Roman" panose="02020603050405020304" pitchFamily="18" charset="0"/>
                <a:cs typeface="Times New Roman" panose="02020603050405020304" pitchFamily="18" charset="0"/>
              </a:rPr>
              <a:t>Atelier d’investigation journalistique</a:t>
            </a:r>
          </a:p>
          <a:p>
            <a:pPr algn="ctr"/>
            <a:r>
              <a:rPr lang="fr-BE" dirty="0">
                <a:latin typeface="Times New Roman" panose="02020603050405020304" pitchFamily="18" charset="0"/>
                <a:cs typeface="Times New Roman" panose="02020603050405020304" pitchFamily="18" charset="0"/>
              </a:rPr>
              <a:t>David Leloup</a:t>
            </a:r>
          </a:p>
          <a:p>
            <a:pPr algn="ctr"/>
            <a:r>
              <a:rPr lang="fr-BE" dirty="0">
                <a:latin typeface="Times New Roman" panose="02020603050405020304" pitchFamily="18" charset="0"/>
                <a:cs typeface="Times New Roman" panose="02020603050405020304" pitchFamily="18" charset="0"/>
              </a:rPr>
              <a:t>26 octobre 2023</a:t>
            </a:r>
          </a:p>
        </p:txBody>
      </p:sp>
    </p:spTree>
    <p:extLst>
      <p:ext uri="{BB962C8B-B14F-4D97-AF65-F5344CB8AC3E}">
        <p14:creationId xmlns:p14="http://schemas.microsoft.com/office/powerpoint/2010/main" val="2553199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White Night - Download">
            <a:extLst>
              <a:ext uri="{FF2B5EF4-FFF2-40B4-BE49-F238E27FC236}">
                <a16:creationId xmlns:a16="http://schemas.microsoft.com/office/drawing/2014/main" id="{E69A81D7-B996-8247-8646-8EAD3A679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057" y="-1373714"/>
            <a:ext cx="1096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9BDB0E7-C7DB-E046-94DD-0F86A8B00B49}"/>
              </a:ext>
            </a:extLst>
          </p:cNvPr>
          <p:cNvSpPr txBox="1"/>
          <p:nvPr/>
        </p:nvSpPr>
        <p:spPr>
          <a:xfrm>
            <a:off x="0" y="89452"/>
            <a:ext cx="6898511"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Conséquence : la violence symbolique (Bourdieu et Passeron, 1970)</a:t>
            </a:r>
          </a:p>
        </p:txBody>
      </p:sp>
      <p:sp>
        <p:nvSpPr>
          <p:cNvPr id="10" name="Rectangle 9">
            <a:extLst>
              <a:ext uri="{FF2B5EF4-FFF2-40B4-BE49-F238E27FC236}">
                <a16:creationId xmlns:a16="http://schemas.microsoft.com/office/drawing/2014/main" id="{4C76C642-B867-3140-A2C3-DC65FAB8525C}"/>
              </a:ext>
            </a:extLst>
          </p:cNvPr>
          <p:cNvSpPr/>
          <p:nvPr/>
        </p:nvSpPr>
        <p:spPr>
          <a:xfrm>
            <a:off x="118128" y="6492875"/>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11" name="ZoneTexte 10">
            <a:extLst>
              <a:ext uri="{FF2B5EF4-FFF2-40B4-BE49-F238E27FC236}">
                <a16:creationId xmlns:a16="http://schemas.microsoft.com/office/drawing/2014/main" id="{148D9F0C-6B4E-1C9C-5A1F-941E07E13880}"/>
              </a:ext>
            </a:extLst>
          </p:cNvPr>
          <p:cNvSpPr txBox="1"/>
          <p:nvPr/>
        </p:nvSpPr>
        <p:spPr>
          <a:xfrm>
            <a:off x="118128" y="535900"/>
            <a:ext cx="6099858" cy="2893100"/>
          </a:xfrm>
          <a:prstGeom prst="rect">
            <a:avLst/>
          </a:prstGeom>
          <a:noFill/>
        </p:spPr>
        <p:txBody>
          <a:bodyPr wrap="square">
            <a:spAutoFit/>
          </a:bodyPr>
          <a:lstStyle/>
          <a:p>
            <a:pPr algn="just"/>
            <a:r>
              <a:rPr lang="fr-BE" sz="1400" dirty="0">
                <a:effectLst/>
                <a:latin typeface="TimesNewRomanPSMT"/>
              </a:rPr>
              <a:t>« Je reste assez humble avec le terme [d’</a:t>
            </a:r>
            <a:r>
              <a:rPr lang="fr-BE" sz="1400" dirty="0" err="1">
                <a:effectLst/>
                <a:latin typeface="TimesNewRomanPSMT"/>
              </a:rPr>
              <a:t>enquête</a:t>
            </a:r>
            <a:r>
              <a:rPr lang="fr-BE" sz="1400" dirty="0">
                <a:effectLst/>
                <a:latin typeface="TimesNewRomanPSMT"/>
              </a:rPr>
              <a:t>] qui, pour moi, </a:t>
            </a:r>
            <a:r>
              <a:rPr lang="fr-BE" sz="1400" dirty="0" err="1">
                <a:effectLst/>
                <a:latin typeface="TimesNewRomanPSMT"/>
              </a:rPr>
              <a:t>évoque</a:t>
            </a:r>
            <a:r>
              <a:rPr lang="fr-BE" sz="1400" dirty="0">
                <a:effectLst/>
                <a:latin typeface="TimesNewRomanPSMT"/>
              </a:rPr>
              <a:t> tout de suite la grande information, les grandes </a:t>
            </a:r>
            <a:r>
              <a:rPr lang="fr-BE" sz="1400" dirty="0" err="1">
                <a:effectLst/>
                <a:latin typeface="TimesNewRomanPSMT"/>
              </a:rPr>
              <a:t>enquêtes</a:t>
            </a:r>
            <a:r>
              <a:rPr lang="fr-BE" sz="1400" dirty="0">
                <a:effectLst/>
                <a:latin typeface="TimesNewRomanPSMT"/>
              </a:rPr>
              <a:t> que l’on a connues à travers l’histoire, ce genre de choses... [...] Il y a un peu [un syndrome de l’imposteur]. Surtout dans le jeu </a:t>
            </a:r>
            <a:r>
              <a:rPr lang="fr-BE" sz="1400" dirty="0" err="1">
                <a:effectLst/>
                <a:latin typeface="TimesNewRomanPSMT"/>
              </a:rPr>
              <a:t>vidéo</a:t>
            </a:r>
            <a:r>
              <a:rPr lang="fr-BE" sz="1400" dirty="0">
                <a:effectLst/>
                <a:latin typeface="TimesNewRomanPSMT"/>
              </a:rPr>
              <a:t> : à partir du moment où tu dis “je vais faire des </a:t>
            </a:r>
            <a:r>
              <a:rPr lang="fr-BE" sz="1400" dirty="0" err="1">
                <a:effectLst/>
                <a:latin typeface="TimesNewRomanPSMT"/>
              </a:rPr>
              <a:t>enquêtes</a:t>
            </a:r>
            <a:r>
              <a:rPr lang="fr-BE" sz="1400" dirty="0">
                <a:effectLst/>
                <a:latin typeface="TimesNewRomanPSMT"/>
              </a:rPr>
              <a:t>, je vais rechercher, je vais croiser les gens”, tu as toujours une partie du lectorat ou des </a:t>
            </a:r>
            <a:r>
              <a:rPr lang="fr-BE" sz="1400" dirty="0" err="1">
                <a:effectLst/>
                <a:latin typeface="TimesNewRomanPSMT"/>
              </a:rPr>
              <a:t>collègues</a:t>
            </a:r>
            <a:r>
              <a:rPr lang="fr-BE" sz="1400" dirty="0">
                <a:effectLst/>
                <a:latin typeface="TimesNewRomanPSMT"/>
              </a:rPr>
              <a:t>, </a:t>
            </a:r>
            <a:r>
              <a:rPr lang="fr-BE" sz="1400" dirty="0" err="1">
                <a:effectLst/>
                <a:latin typeface="TimesNewRomanPSMT"/>
              </a:rPr>
              <a:t>même</a:t>
            </a:r>
            <a:r>
              <a:rPr lang="fr-BE" sz="1400" dirty="0">
                <a:effectLst/>
                <a:latin typeface="TimesNewRomanPSMT"/>
              </a:rPr>
              <a:t> en </a:t>
            </a:r>
            <a:r>
              <a:rPr lang="fr-BE" sz="1400" dirty="0" err="1">
                <a:effectLst/>
                <a:latin typeface="TimesNewRomanPSMT"/>
              </a:rPr>
              <a:t>déconnant</a:t>
            </a:r>
            <a:r>
              <a:rPr lang="fr-BE" sz="1400" dirty="0">
                <a:effectLst/>
                <a:latin typeface="TimesNewRomanPSMT"/>
              </a:rPr>
              <a:t>, qui vont te dire “attention</a:t>
            </a:r>
            <a:r>
              <a:rPr lang="fr-BE" sz="1400" dirty="0">
                <a:latin typeface="TimesNewRomanPSMT"/>
              </a:rPr>
              <a:t>, voilà</a:t>
            </a:r>
            <a:r>
              <a:rPr lang="fr-BE" sz="1400" dirty="0">
                <a:effectLst/>
                <a:latin typeface="TimesNewRomanPSMT"/>
              </a:rPr>
              <a:t> </a:t>
            </a:r>
            <a:r>
              <a:rPr lang="fr-BE" sz="1400" dirty="0" err="1">
                <a:effectLst/>
                <a:latin typeface="TimesNewRomanPSMT"/>
              </a:rPr>
              <a:t>Élise</a:t>
            </a:r>
            <a:r>
              <a:rPr lang="fr-BE" sz="1400" dirty="0">
                <a:effectLst/>
                <a:latin typeface="TimesNewRomanPSMT"/>
              </a:rPr>
              <a:t> Lucet”, machin. Dans le jeu </a:t>
            </a:r>
            <a:r>
              <a:rPr lang="fr-BE" sz="1400" dirty="0" err="1">
                <a:effectLst/>
                <a:latin typeface="TimesNewRomanPSMT"/>
              </a:rPr>
              <a:t>vidéo</a:t>
            </a:r>
            <a:r>
              <a:rPr lang="fr-BE" sz="1400" dirty="0">
                <a:effectLst/>
                <a:latin typeface="TimesNewRomanPSMT"/>
              </a:rPr>
              <a:t>, c’est un truc qui n’est pas toujours </a:t>
            </a:r>
            <a:r>
              <a:rPr lang="fr-BE" sz="1400" dirty="0" err="1">
                <a:effectLst/>
                <a:latin typeface="TimesNewRomanPSMT"/>
              </a:rPr>
              <a:t>très</a:t>
            </a:r>
            <a:r>
              <a:rPr lang="fr-BE" sz="1400" dirty="0">
                <a:effectLst/>
                <a:latin typeface="TimesNewRomanPSMT"/>
              </a:rPr>
              <a:t> assumé. [...] j’ai l’impression que dans la presse jeu </a:t>
            </a:r>
            <a:r>
              <a:rPr lang="fr-BE" sz="1400" dirty="0" err="1">
                <a:effectLst/>
                <a:latin typeface="TimesNewRomanPSMT"/>
              </a:rPr>
              <a:t>vidéo</a:t>
            </a:r>
            <a:r>
              <a:rPr lang="fr-BE" sz="1400" dirty="0">
                <a:effectLst/>
                <a:latin typeface="TimesNewRomanPSMT"/>
              </a:rPr>
              <a:t> [...] on a tous plus ou moins le </a:t>
            </a:r>
            <a:r>
              <a:rPr lang="fr-BE" sz="1400" dirty="0" err="1">
                <a:effectLst/>
                <a:latin typeface="TimesNewRomanPSMT"/>
              </a:rPr>
              <a:t>même</a:t>
            </a:r>
            <a:r>
              <a:rPr lang="fr-BE" sz="1400" dirty="0">
                <a:effectLst/>
                <a:latin typeface="TimesNewRomanPSMT"/>
              </a:rPr>
              <a:t> </a:t>
            </a:r>
            <a:r>
              <a:rPr lang="fr-BE" sz="1400" dirty="0" err="1">
                <a:effectLst/>
                <a:latin typeface="TimesNewRomanPSMT"/>
              </a:rPr>
              <a:t>âge</a:t>
            </a:r>
            <a:r>
              <a:rPr lang="fr-BE" sz="1400" dirty="0">
                <a:effectLst/>
                <a:latin typeface="TimesNewRomanPSMT"/>
              </a:rPr>
              <a:t>, et je crois qu’on a tous beaucoup de respect pour le journalisme en tant que tel [...], on a toujours du respect pour les grands reporters, les grands journalistes. Et se retrouver indirectement mis dans la </a:t>
            </a:r>
            <a:r>
              <a:rPr lang="fr-BE" sz="1400" dirty="0" err="1">
                <a:effectLst/>
                <a:latin typeface="TimesNewRomanPSMT"/>
              </a:rPr>
              <a:t>même</a:t>
            </a:r>
            <a:r>
              <a:rPr lang="fr-BE" sz="1400" dirty="0">
                <a:effectLst/>
                <a:latin typeface="TimesNewRomanPSMT"/>
              </a:rPr>
              <a:t> </a:t>
            </a:r>
            <a:r>
              <a:rPr lang="fr-BE" sz="1400" dirty="0" err="1">
                <a:effectLst/>
                <a:latin typeface="TimesNewRomanPSMT"/>
              </a:rPr>
              <a:t>boîte</a:t>
            </a:r>
            <a:r>
              <a:rPr lang="fr-BE" sz="1400" dirty="0">
                <a:effectLst/>
                <a:latin typeface="TimesNewRomanPSMT"/>
              </a:rPr>
              <a:t>, </a:t>
            </a:r>
            <a:r>
              <a:rPr lang="fr-BE" sz="1400" dirty="0" err="1">
                <a:effectLst/>
                <a:latin typeface="TimesNewRomanPSMT"/>
              </a:rPr>
              <a:t>forcément</a:t>
            </a:r>
            <a:r>
              <a:rPr lang="fr-BE" sz="1400" dirty="0">
                <a:effectLst/>
                <a:latin typeface="TimesNewRomanPSMT"/>
              </a:rPr>
              <a:t>, c’est un petit peu intimidant, et c’est parfois presque </a:t>
            </a:r>
            <a:r>
              <a:rPr lang="fr-BE" sz="1400" dirty="0" err="1">
                <a:effectLst/>
                <a:latin typeface="TimesNewRomanPSMT"/>
              </a:rPr>
              <a:t>gênant</a:t>
            </a:r>
            <a:r>
              <a:rPr lang="fr-BE" sz="1400" dirty="0">
                <a:effectLst/>
                <a:latin typeface="TimesNewRomanPSMT"/>
              </a:rPr>
              <a:t> » (Entretien du 14 janvier 2019 avec </a:t>
            </a:r>
            <a:r>
              <a:rPr lang="fr-BE" sz="1400" dirty="0" err="1">
                <a:effectLst/>
                <a:latin typeface="TimesNewRomanPSMT"/>
              </a:rPr>
              <a:t>Loïc</a:t>
            </a:r>
            <a:r>
              <a:rPr lang="fr-BE" sz="1400" dirty="0">
                <a:effectLst/>
                <a:latin typeface="TimesNewRomanPSMT"/>
              </a:rPr>
              <a:t> </a:t>
            </a:r>
            <a:r>
              <a:rPr lang="fr-BE" sz="1400" dirty="0" err="1">
                <a:effectLst/>
                <a:latin typeface="TimesNewRomanPSMT"/>
              </a:rPr>
              <a:t>Ralet</a:t>
            </a:r>
            <a:r>
              <a:rPr lang="fr-BE" sz="1400" dirty="0">
                <a:effectLst/>
                <a:latin typeface="TimesNewRomanPSMT"/>
              </a:rPr>
              <a:t>, journaliste </a:t>
            </a:r>
            <a:r>
              <a:rPr lang="fr-BE" sz="1400" dirty="0" err="1">
                <a:effectLst/>
                <a:latin typeface="TimesNewRomanPSMT"/>
              </a:rPr>
              <a:t>spécialise</a:t>
            </a:r>
            <a:r>
              <a:rPr lang="fr-BE" sz="1400" dirty="0">
                <a:effectLst/>
                <a:latin typeface="TimesNewRomanPSMT"/>
              </a:rPr>
              <a:t>́ à </a:t>
            </a:r>
            <a:r>
              <a:rPr lang="fr-BE" sz="1400" i="1" dirty="0" err="1">
                <a:effectLst/>
                <a:latin typeface="TimesNewRomanPS"/>
              </a:rPr>
              <a:t>Jeuxvideo.com</a:t>
            </a:r>
            <a:r>
              <a:rPr lang="fr-BE" sz="1400" dirty="0">
                <a:effectLst/>
                <a:latin typeface="TimesNewRomanPSMT"/>
              </a:rPr>
              <a:t>). </a:t>
            </a:r>
            <a:endParaRPr lang="fr-BE" sz="1400" dirty="0"/>
          </a:p>
        </p:txBody>
      </p:sp>
      <p:pic>
        <p:nvPicPr>
          <p:cNvPr id="12" name="Picture 24" descr="Loïc Ralet, aka Epyon on Twitter: &amp;quot;(j&amp;#39;ai menti : j&amp;#39;ai pas complètement  descendu le verre de vin puisque j&amp;#39;ai malencontreusement shooté dedans  pendant que je bouclais ma valise. Ce qui restait de">
            <a:extLst>
              <a:ext uri="{FF2B5EF4-FFF2-40B4-BE49-F238E27FC236}">
                <a16:creationId xmlns:a16="http://schemas.microsoft.com/office/drawing/2014/main" id="{AB98C896-4959-A65D-13EE-3118237DF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073" y="3203515"/>
            <a:ext cx="1358913" cy="135891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2B8611AE-5CF0-55F5-0FEC-8937549EB224}"/>
              </a:ext>
            </a:extLst>
          </p:cNvPr>
          <p:cNvSpPr txBox="1"/>
          <p:nvPr/>
        </p:nvSpPr>
        <p:spPr>
          <a:xfrm>
            <a:off x="118128" y="4576346"/>
            <a:ext cx="6441310" cy="1815882"/>
          </a:xfrm>
          <a:prstGeom prst="rect">
            <a:avLst/>
          </a:prstGeom>
          <a:noFill/>
        </p:spPr>
        <p:txBody>
          <a:bodyPr wrap="square">
            <a:spAutoFit/>
          </a:bodyPr>
          <a:lstStyle/>
          <a:p>
            <a:pPr algn="just"/>
            <a:r>
              <a:rPr lang="fr-BE" sz="1400" dirty="0">
                <a:effectLst/>
                <a:latin typeface="TimesNewRomanPSMT"/>
              </a:rPr>
              <a:t>« Je pense qu’il y a peu de personnes dans le jeu </a:t>
            </a:r>
            <a:r>
              <a:rPr lang="fr-BE" sz="1400" dirty="0" err="1">
                <a:effectLst/>
                <a:latin typeface="TimesNewRomanPSMT"/>
              </a:rPr>
              <a:t>vidéo</a:t>
            </a:r>
            <a:r>
              <a:rPr lang="fr-BE" sz="1400" dirty="0">
                <a:effectLst/>
                <a:latin typeface="TimesNewRomanPSMT"/>
              </a:rPr>
              <a:t> – enfin, je n’en connais </a:t>
            </a:r>
            <a:r>
              <a:rPr lang="fr-BE" sz="1400" dirty="0" err="1">
                <a:effectLst/>
                <a:latin typeface="TimesNewRomanPSMT"/>
              </a:rPr>
              <a:t>même</a:t>
            </a:r>
            <a:r>
              <a:rPr lang="fr-BE" sz="1400" dirty="0">
                <a:effectLst/>
                <a:latin typeface="TimesNewRomanPSMT"/>
              </a:rPr>
              <a:t> aucune, je pense — qui font de l’investigation dans le sens où on l’entendrait dans la presse quotidienne nationale. C’est-à- dire de l’investigation comme du Fabrice Lhomme et du </a:t>
            </a:r>
            <a:r>
              <a:rPr lang="fr-BE" sz="1400" dirty="0" err="1">
                <a:effectLst/>
                <a:latin typeface="TimesNewRomanPSMT"/>
              </a:rPr>
              <a:t>Gérard</a:t>
            </a:r>
            <a:r>
              <a:rPr lang="fr-BE" sz="1400" dirty="0">
                <a:effectLst/>
                <a:latin typeface="TimesNewRomanPSMT"/>
              </a:rPr>
              <a:t> </a:t>
            </a:r>
            <a:r>
              <a:rPr lang="fr-BE" sz="1400" dirty="0" err="1">
                <a:effectLst/>
                <a:latin typeface="TimesNewRomanPSMT"/>
              </a:rPr>
              <a:t>Davet</a:t>
            </a:r>
            <a:r>
              <a:rPr lang="fr-BE" sz="1400" dirty="0">
                <a:effectLst/>
                <a:latin typeface="TimesNewRomanPSMT"/>
              </a:rPr>
              <a:t>. Je pense qu’aucun journaliste, </a:t>
            </a:r>
            <a:r>
              <a:rPr lang="fr-BE" sz="1400" dirty="0" err="1">
                <a:effectLst/>
                <a:latin typeface="TimesNewRomanPSMT"/>
              </a:rPr>
              <a:t>français</a:t>
            </a:r>
            <a:r>
              <a:rPr lang="fr-BE" sz="1400" dirty="0">
                <a:effectLst/>
                <a:latin typeface="TimesNewRomanPSMT"/>
              </a:rPr>
              <a:t>, en tout cas, ne va aussi profond, ne sort de tels trucs... Je pense qu’il faut mettre un </a:t>
            </a:r>
            <a:r>
              <a:rPr lang="fr-BE" sz="1400" dirty="0" err="1">
                <a:effectLst/>
                <a:latin typeface="TimesNewRomanPSMT"/>
              </a:rPr>
              <a:t>bémol</a:t>
            </a:r>
            <a:r>
              <a:rPr lang="fr-BE" sz="1400" dirty="0">
                <a:effectLst/>
                <a:latin typeface="TimesNewRomanPSMT"/>
              </a:rPr>
              <a:t>, aussi, dans le terme “investigation”, dans le sens où on fait de l’</a:t>
            </a:r>
            <a:r>
              <a:rPr lang="fr-BE" sz="1400" dirty="0" err="1">
                <a:effectLst/>
                <a:latin typeface="TimesNewRomanPSMT"/>
              </a:rPr>
              <a:t>enquête</a:t>
            </a:r>
            <a:r>
              <a:rPr lang="fr-BE" sz="1400" dirty="0">
                <a:effectLst/>
                <a:latin typeface="TimesNewRomanPSMT"/>
              </a:rPr>
              <a:t>. On fait </a:t>
            </a:r>
            <a:r>
              <a:rPr lang="fr-BE" sz="1400" dirty="0" err="1">
                <a:effectLst/>
                <a:latin typeface="TimesNewRomanPSMT"/>
              </a:rPr>
              <a:t>plutôt</a:t>
            </a:r>
            <a:r>
              <a:rPr lang="fr-BE" sz="1400" dirty="0">
                <a:effectLst/>
                <a:latin typeface="TimesNewRomanPSMT"/>
              </a:rPr>
              <a:t> de l’</a:t>
            </a:r>
            <a:r>
              <a:rPr lang="fr-BE" sz="1400" dirty="0" err="1">
                <a:effectLst/>
                <a:latin typeface="TimesNewRomanPSMT"/>
              </a:rPr>
              <a:t>enquête</a:t>
            </a:r>
            <a:r>
              <a:rPr lang="fr-BE" sz="1400" dirty="0">
                <a:effectLst/>
                <a:latin typeface="TimesNewRomanPSMT"/>
              </a:rPr>
              <a:t> et on ne sort pas des scandales d’</a:t>
            </a:r>
            <a:r>
              <a:rPr lang="fr-BE" sz="1400" dirty="0" err="1">
                <a:effectLst/>
                <a:latin typeface="TimesNewRomanPSMT"/>
              </a:rPr>
              <a:t>état</a:t>
            </a:r>
            <a:r>
              <a:rPr lang="fr-BE" sz="1400" dirty="0">
                <a:effectLst/>
                <a:latin typeface="TimesNewRomanPSMT"/>
              </a:rPr>
              <a:t>. </a:t>
            </a:r>
            <a:r>
              <a:rPr lang="fr-BE" sz="1400" dirty="0" err="1">
                <a:effectLst/>
                <a:latin typeface="TimesNewRomanPSMT"/>
              </a:rPr>
              <a:t>Même</a:t>
            </a:r>
            <a:r>
              <a:rPr lang="fr-BE" sz="1400" dirty="0">
                <a:effectLst/>
                <a:latin typeface="TimesNewRomanPSMT"/>
              </a:rPr>
              <a:t> si, parfois, on sort des trucs un peu </a:t>
            </a:r>
            <a:r>
              <a:rPr lang="fr-BE" sz="1400" dirty="0" err="1">
                <a:effectLst/>
                <a:latin typeface="TimesNewRomanPSMT"/>
              </a:rPr>
              <a:t>épineux</a:t>
            </a:r>
            <a:r>
              <a:rPr lang="fr-BE" sz="1400" dirty="0">
                <a:effectLst/>
                <a:latin typeface="TimesNewRomanPSMT"/>
              </a:rPr>
              <a:t>, hein » (Entretien du 5 </a:t>
            </a:r>
            <a:r>
              <a:rPr lang="fr-BE" sz="1400" dirty="0" err="1">
                <a:effectLst/>
                <a:latin typeface="TimesNewRomanPSMT"/>
              </a:rPr>
              <a:t>décembre</a:t>
            </a:r>
            <a:r>
              <a:rPr lang="fr-BE" sz="1400" dirty="0">
                <a:effectLst/>
                <a:latin typeface="TimesNewRomanPSMT"/>
              </a:rPr>
              <a:t> 2017 avec Nicolas </a:t>
            </a:r>
            <a:r>
              <a:rPr lang="fr-BE" sz="1400" dirty="0" err="1">
                <a:effectLst/>
                <a:latin typeface="TimesNewRomanPSMT"/>
              </a:rPr>
              <a:t>Turcev</a:t>
            </a:r>
            <a:r>
              <a:rPr lang="fr-BE" sz="1400" dirty="0">
                <a:effectLst/>
                <a:latin typeface="TimesNewRomanPSMT"/>
              </a:rPr>
              <a:t>). </a:t>
            </a:r>
            <a:endParaRPr lang="fr-BE" sz="1400" dirty="0"/>
          </a:p>
        </p:txBody>
      </p:sp>
      <p:pic>
        <p:nvPicPr>
          <p:cNvPr id="15" name="Picture 30" descr="Nicolas Turcev on Twitter: &amp;quot;Vous vous rappelez, en 2015, quand les  défenseurs des libertés (ces relous) avertissaient des dangers pour les  libertés publiques de la légalisation des IMSI Catcher, des dispositifs de">
            <a:extLst>
              <a:ext uri="{FF2B5EF4-FFF2-40B4-BE49-F238E27FC236}">
                <a16:creationId xmlns:a16="http://schemas.microsoft.com/office/drawing/2014/main" id="{D56C17DE-32CA-68D4-0BAF-D3B2A87D8B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25" r="8442" b="7155"/>
          <a:stretch/>
        </p:blipFill>
        <p:spPr bwMode="auto">
          <a:xfrm>
            <a:off x="6559438" y="4957749"/>
            <a:ext cx="1374055" cy="157629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802FE51A-5194-85E9-306F-5E282215CDE6}"/>
              </a:ext>
            </a:extLst>
          </p:cNvPr>
          <p:cNvSpPr txBox="1"/>
          <p:nvPr/>
        </p:nvSpPr>
        <p:spPr>
          <a:xfrm>
            <a:off x="6559438" y="3646382"/>
            <a:ext cx="5327762" cy="1169551"/>
          </a:xfrm>
          <a:prstGeom prst="rect">
            <a:avLst/>
          </a:prstGeom>
          <a:noFill/>
        </p:spPr>
        <p:txBody>
          <a:bodyPr wrap="square">
            <a:spAutoFit/>
          </a:bodyPr>
          <a:lstStyle/>
          <a:p>
            <a:pPr algn="just"/>
            <a:r>
              <a:rPr lang="fr-BE" sz="1400" dirty="0">
                <a:effectLst/>
                <a:latin typeface="TimesNewRomanPSMT"/>
              </a:rPr>
              <a:t>« Je ne me suis jamais posé la question [“est-ce que je fais de l’]investigation ?” [Qualifier mon ouvrage d’]investigation, ce serait vraiment le survendre, en fait. Parce que ce n’est pas comme si j’avais crapahuté au Japon pendant trois mois à la recherche du document introuvable, quoi ». </a:t>
            </a:r>
            <a:endParaRPr lang="fr-BE" sz="1400" dirty="0"/>
          </a:p>
        </p:txBody>
      </p:sp>
      <p:pic>
        <p:nvPicPr>
          <p:cNvPr id="18" name="Picture 22" descr="Interview : Daniel Andreyev, La Légende Dragon Quest | Final Fantasy Ring">
            <a:extLst>
              <a:ext uri="{FF2B5EF4-FFF2-40B4-BE49-F238E27FC236}">
                <a16:creationId xmlns:a16="http://schemas.microsoft.com/office/drawing/2014/main" id="{A4F105A4-FB64-4F62-636C-6831B190E9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830" t="2431" r="25651" b="33179"/>
          <a:stretch/>
        </p:blipFill>
        <p:spPr bwMode="auto">
          <a:xfrm>
            <a:off x="10199733" y="4653695"/>
            <a:ext cx="1567378" cy="144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5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8175E-F42F-7F43-8E46-56FCF141C8A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EDB775D-4062-024B-B978-CE6A31E28CAD}"/>
              </a:ext>
            </a:extLst>
          </p:cNvPr>
          <p:cNvSpPr>
            <a:spLocks noGrp="1"/>
          </p:cNvSpPr>
          <p:nvPr>
            <p:ph idx="1"/>
          </p:nvPr>
        </p:nvSpPr>
        <p:spPr/>
        <p:txBody>
          <a:bodyPr/>
          <a:lstStyle/>
          <a:p>
            <a:endParaRPr lang="fr-FR"/>
          </a:p>
        </p:txBody>
      </p:sp>
      <p:pic>
        <p:nvPicPr>
          <p:cNvPr id="5122" name="Picture 2" descr="Test : White Night">
            <a:extLst>
              <a:ext uri="{FF2B5EF4-FFF2-40B4-BE49-F238E27FC236}">
                <a16:creationId xmlns:a16="http://schemas.microsoft.com/office/drawing/2014/main" id="{BCBFABD8-BC73-F940-B5E5-32B96782D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5" y="23591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2BF2F1-E571-B242-ACDF-9E652C0ED416}"/>
              </a:ext>
            </a:extLst>
          </p:cNvPr>
          <p:cNvSpPr/>
          <p:nvPr/>
        </p:nvSpPr>
        <p:spPr>
          <a:xfrm>
            <a:off x="118128" y="6492875"/>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8" name="ZoneTexte 7">
            <a:extLst>
              <a:ext uri="{FF2B5EF4-FFF2-40B4-BE49-F238E27FC236}">
                <a16:creationId xmlns:a16="http://schemas.microsoft.com/office/drawing/2014/main" id="{82F14902-8C3A-8C44-B881-D619814CDCA7}"/>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Le modèle des techniques d’enquête</a:t>
            </a:r>
          </a:p>
        </p:txBody>
      </p:sp>
      <p:sp>
        <p:nvSpPr>
          <p:cNvPr id="17" name="ZoneTexte 16">
            <a:extLst>
              <a:ext uri="{FF2B5EF4-FFF2-40B4-BE49-F238E27FC236}">
                <a16:creationId xmlns:a16="http://schemas.microsoft.com/office/drawing/2014/main" id="{6775FE9B-FA75-8542-88E6-0D46859B5C50}"/>
              </a:ext>
            </a:extLst>
          </p:cNvPr>
          <p:cNvSpPr txBox="1"/>
          <p:nvPr/>
        </p:nvSpPr>
        <p:spPr>
          <a:xfrm>
            <a:off x="624486" y="699534"/>
            <a:ext cx="2947801" cy="1415772"/>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Interroger</a:t>
            </a:r>
          </a:p>
          <a:p>
            <a:pPr algn="ctr"/>
            <a:r>
              <a:rPr lang="fr-BE" sz="1200" dirty="0">
                <a:latin typeface="Times New Roman"/>
                <a:cs typeface="Times New Roman"/>
              </a:rPr>
              <a:t>Identifier et contacter des sources primaires et originales (peu interrogées par les autres médias). Conduire des entretiens approfondis avec ces sources, autour de thématiques d'intérêt général sensibles et/ou inhabituelles.</a:t>
            </a:r>
            <a:endParaRPr lang="fr-FR" sz="1200" dirty="0">
              <a:latin typeface="Times New Roman"/>
              <a:cs typeface="Times New Roman"/>
            </a:endParaRPr>
          </a:p>
        </p:txBody>
      </p:sp>
      <p:sp>
        <p:nvSpPr>
          <p:cNvPr id="18" name="ZoneTexte 17">
            <a:extLst>
              <a:ext uri="{FF2B5EF4-FFF2-40B4-BE49-F238E27FC236}">
                <a16:creationId xmlns:a16="http://schemas.microsoft.com/office/drawing/2014/main" id="{A3A87682-87AC-544E-A5ED-B90F5F99F79B}"/>
              </a:ext>
            </a:extLst>
          </p:cNvPr>
          <p:cNvSpPr txBox="1"/>
          <p:nvPr/>
        </p:nvSpPr>
        <p:spPr>
          <a:xfrm>
            <a:off x="118128" y="2360578"/>
            <a:ext cx="2729889" cy="861774"/>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Fouiller</a:t>
            </a:r>
          </a:p>
          <a:p>
            <a:pPr lvl="0" algn="ctr"/>
            <a:r>
              <a:rPr lang="fr-BE" sz="1200" dirty="0">
                <a:latin typeface="Times New Roman"/>
                <a:cs typeface="Times New Roman"/>
              </a:rPr>
              <a:t>Investiguer un terrain, un espace particulier, pour réaliser un reportage approfondi.</a:t>
            </a:r>
            <a:endParaRPr lang="fr-FR" sz="1200" dirty="0">
              <a:latin typeface="Times New Roman"/>
              <a:cs typeface="Times New Roman"/>
            </a:endParaRPr>
          </a:p>
        </p:txBody>
      </p:sp>
      <p:sp>
        <p:nvSpPr>
          <p:cNvPr id="19" name="ZoneTexte 18">
            <a:extLst>
              <a:ext uri="{FF2B5EF4-FFF2-40B4-BE49-F238E27FC236}">
                <a16:creationId xmlns:a16="http://schemas.microsoft.com/office/drawing/2014/main" id="{C5977642-0E8C-8B43-8E2E-512444685BD1}"/>
              </a:ext>
            </a:extLst>
          </p:cNvPr>
          <p:cNvSpPr txBox="1"/>
          <p:nvPr/>
        </p:nvSpPr>
        <p:spPr>
          <a:xfrm>
            <a:off x="9231541" y="827302"/>
            <a:ext cx="2729889" cy="1231106"/>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Révéler</a:t>
            </a:r>
          </a:p>
          <a:p>
            <a:pPr lvl="0" algn="ctr"/>
            <a:r>
              <a:rPr lang="fr-BE" sz="1200" dirty="0">
                <a:latin typeface="Times New Roman"/>
                <a:cs typeface="Times New Roman"/>
              </a:rPr>
              <a:t>Récupérer puis révéler une information cachée (et protéger les éventuelles sources confidentielles). Mener une contre-enquête aboutissant à raconter une autre histoire d'un événement.</a:t>
            </a:r>
            <a:endParaRPr lang="fr-FR" sz="1200" dirty="0">
              <a:latin typeface="Times New Roman"/>
              <a:cs typeface="Times New Roman"/>
            </a:endParaRPr>
          </a:p>
        </p:txBody>
      </p:sp>
      <p:sp>
        <p:nvSpPr>
          <p:cNvPr id="20" name="ZoneTexte 19">
            <a:extLst>
              <a:ext uri="{FF2B5EF4-FFF2-40B4-BE49-F238E27FC236}">
                <a16:creationId xmlns:a16="http://schemas.microsoft.com/office/drawing/2014/main" id="{F6B0A3F6-9F4B-6D49-BFCE-422F21CA2DB1}"/>
              </a:ext>
            </a:extLst>
          </p:cNvPr>
          <p:cNvSpPr txBox="1"/>
          <p:nvPr/>
        </p:nvSpPr>
        <p:spPr>
          <a:xfrm>
            <a:off x="9514838" y="3222352"/>
            <a:ext cx="2559034" cy="1415772"/>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Vérifier</a:t>
            </a:r>
          </a:p>
          <a:p>
            <a:pPr lvl="0" algn="ctr"/>
            <a:r>
              <a:rPr lang="fr-BE" sz="1200" dirty="0">
                <a:latin typeface="Times New Roman"/>
                <a:cs typeface="Times New Roman"/>
              </a:rPr>
              <a:t>Confronter avec rigueur la véracité d'informations rapportées (à l’épreuve de plusieurs sources) pour démêler le vrai du faux. Multiplier les détails significatifs pour légitimer l'excellence du travail accompli.</a:t>
            </a:r>
            <a:endParaRPr lang="fr-FR" sz="1200" dirty="0">
              <a:latin typeface="Times New Roman"/>
              <a:cs typeface="Times New Roman"/>
            </a:endParaRPr>
          </a:p>
        </p:txBody>
      </p:sp>
      <p:sp>
        <p:nvSpPr>
          <p:cNvPr id="21" name="ZoneTexte 20">
            <a:extLst>
              <a:ext uri="{FF2B5EF4-FFF2-40B4-BE49-F238E27FC236}">
                <a16:creationId xmlns:a16="http://schemas.microsoft.com/office/drawing/2014/main" id="{676AAEA8-1436-0F4D-A404-14680D83C93F}"/>
              </a:ext>
            </a:extLst>
          </p:cNvPr>
          <p:cNvSpPr txBox="1"/>
          <p:nvPr/>
        </p:nvSpPr>
        <p:spPr>
          <a:xfrm>
            <a:off x="9161547" y="5815767"/>
            <a:ext cx="2640242" cy="677108"/>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Déterrer</a:t>
            </a:r>
          </a:p>
          <a:p>
            <a:pPr lvl="0" algn="ctr"/>
            <a:r>
              <a:rPr lang="fr-BE" sz="1200" dirty="0">
                <a:latin typeface="Times New Roman"/>
                <a:cs typeface="Times New Roman"/>
              </a:rPr>
              <a:t>Revenir sur un ancien événement pour </a:t>
            </a:r>
            <a:br>
              <a:rPr lang="fr-BE" sz="1200" dirty="0">
                <a:latin typeface="Times New Roman"/>
                <a:cs typeface="Times New Roman"/>
              </a:rPr>
            </a:br>
            <a:r>
              <a:rPr lang="fr-BE" sz="1200" dirty="0">
                <a:latin typeface="Times New Roman"/>
                <a:cs typeface="Times New Roman"/>
              </a:rPr>
              <a:t>lui apporter un nouvel éclairage.</a:t>
            </a:r>
            <a:endParaRPr lang="fr-FR" sz="1200" dirty="0">
              <a:latin typeface="Times New Roman"/>
              <a:cs typeface="Times New Roman"/>
            </a:endParaRPr>
          </a:p>
        </p:txBody>
      </p:sp>
      <p:sp>
        <p:nvSpPr>
          <p:cNvPr id="22" name="ZoneTexte 21">
            <a:extLst>
              <a:ext uri="{FF2B5EF4-FFF2-40B4-BE49-F238E27FC236}">
                <a16:creationId xmlns:a16="http://schemas.microsoft.com/office/drawing/2014/main" id="{27F2192F-FD39-864E-8700-8C531737BE6F}"/>
              </a:ext>
            </a:extLst>
          </p:cNvPr>
          <p:cNvSpPr txBox="1"/>
          <p:nvPr/>
        </p:nvSpPr>
        <p:spPr>
          <a:xfrm>
            <a:off x="118128" y="3653217"/>
            <a:ext cx="2185721" cy="1046440"/>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Rechercher</a:t>
            </a:r>
          </a:p>
          <a:p>
            <a:pPr lvl="0" algn="ctr"/>
            <a:r>
              <a:rPr lang="fr-BE" sz="1200" dirty="0">
                <a:latin typeface="Times New Roman"/>
                <a:cs typeface="Times New Roman"/>
              </a:rPr>
              <a:t>Collecter, traiter et exploiter une série de documents et de données (accessibles ou non au grand-public).</a:t>
            </a:r>
            <a:endParaRPr lang="fr-FR" sz="1200" dirty="0">
              <a:latin typeface="Times New Roman"/>
              <a:cs typeface="Times New Roman"/>
            </a:endParaRPr>
          </a:p>
        </p:txBody>
      </p:sp>
      <p:sp>
        <p:nvSpPr>
          <p:cNvPr id="23" name="ZoneTexte 22">
            <a:extLst>
              <a:ext uri="{FF2B5EF4-FFF2-40B4-BE49-F238E27FC236}">
                <a16:creationId xmlns:a16="http://schemas.microsoft.com/office/drawing/2014/main" id="{7917B42A-016C-804C-98AA-22D9C61ECCFE}"/>
              </a:ext>
            </a:extLst>
          </p:cNvPr>
          <p:cNvSpPr txBox="1"/>
          <p:nvPr/>
        </p:nvSpPr>
        <p:spPr>
          <a:xfrm>
            <a:off x="390211" y="5265460"/>
            <a:ext cx="2185721" cy="1046440"/>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Montrer</a:t>
            </a:r>
          </a:p>
          <a:p>
            <a:pPr lvl="0" algn="ctr"/>
            <a:r>
              <a:rPr lang="fr-BE" sz="1200" dirty="0">
                <a:latin typeface="Times New Roman"/>
                <a:cs typeface="Times New Roman"/>
              </a:rPr>
              <a:t>Confectionner des visualisations agrégeant et analysant de nombreux faits ou données (graphiques, tableaux...).</a:t>
            </a:r>
            <a:endParaRPr lang="fr-FR" sz="1200" dirty="0">
              <a:latin typeface="Times New Roman"/>
              <a:cs typeface="Times New Roman"/>
            </a:endParaRPr>
          </a:p>
        </p:txBody>
      </p:sp>
    </p:spTree>
    <p:extLst>
      <p:ext uri="{BB962C8B-B14F-4D97-AF65-F5344CB8AC3E}">
        <p14:creationId xmlns:p14="http://schemas.microsoft.com/office/powerpoint/2010/main" val="181621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ite Night Review - GameSpot">
            <a:extLst>
              <a:ext uri="{FF2B5EF4-FFF2-40B4-BE49-F238E27FC236}">
                <a16:creationId xmlns:a16="http://schemas.microsoft.com/office/drawing/2014/main" id="{AB0651ED-D585-9041-B21D-09F0BAA628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47"/>
          <a:stretch/>
        </p:blipFill>
        <p:spPr bwMode="auto">
          <a:xfrm rot="20854775">
            <a:off x="-703713" y="-2920417"/>
            <a:ext cx="12884624" cy="872646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6890D49-A503-9E4B-A9DF-F89CF456447A}"/>
              </a:ext>
            </a:extLst>
          </p:cNvPr>
          <p:cNvSpPr/>
          <p:nvPr/>
        </p:nvSpPr>
        <p:spPr>
          <a:xfrm>
            <a:off x="-233934" y="6531124"/>
            <a:ext cx="5125974" cy="1348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2F38CC4-A1BD-CC41-B166-B110503FCF40}"/>
              </a:ext>
            </a:extLst>
          </p:cNvPr>
          <p:cNvSpPr/>
          <p:nvPr/>
        </p:nvSpPr>
        <p:spPr>
          <a:xfrm>
            <a:off x="18288" y="6528512"/>
            <a:ext cx="2441448"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15" name="ZoneTexte 14">
            <a:extLst>
              <a:ext uri="{FF2B5EF4-FFF2-40B4-BE49-F238E27FC236}">
                <a16:creationId xmlns:a16="http://schemas.microsoft.com/office/drawing/2014/main" id="{0583F5FA-7C22-C147-8EEC-A8586EB062AA}"/>
              </a:ext>
            </a:extLst>
          </p:cNvPr>
          <p:cNvSpPr txBox="1"/>
          <p:nvPr/>
        </p:nvSpPr>
        <p:spPr>
          <a:xfrm>
            <a:off x="3703898" y="378430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Partir du vécu des journalistes</a:t>
            </a:r>
          </a:p>
        </p:txBody>
      </p:sp>
      <p:sp>
        <p:nvSpPr>
          <p:cNvPr id="2" name="ZoneTexte 1">
            <a:extLst>
              <a:ext uri="{FF2B5EF4-FFF2-40B4-BE49-F238E27FC236}">
                <a16:creationId xmlns:a16="http://schemas.microsoft.com/office/drawing/2014/main" id="{CADB05C6-DDFA-43B8-4A37-4D73743416B1}"/>
              </a:ext>
            </a:extLst>
          </p:cNvPr>
          <p:cNvSpPr txBox="1"/>
          <p:nvPr/>
        </p:nvSpPr>
        <p:spPr>
          <a:xfrm>
            <a:off x="5178403" y="4345353"/>
            <a:ext cx="6902604" cy="2092881"/>
          </a:xfrm>
          <a:prstGeom prst="rect">
            <a:avLst/>
          </a:prstGeom>
          <a:noFill/>
        </p:spPr>
        <p:txBody>
          <a:bodyPr wrap="square">
            <a:spAutoFit/>
          </a:bodyPr>
          <a:lstStyle/>
          <a:p>
            <a:pPr algn="just"/>
            <a:r>
              <a:rPr lang="fr-BE" dirty="0">
                <a:latin typeface="TimesNewRomanPSMT"/>
              </a:rPr>
              <a:t>L</a:t>
            </a:r>
            <a:r>
              <a:rPr lang="fr-BE" sz="1800" dirty="0">
                <a:effectLst/>
                <a:latin typeface="TimesNewRomanPSMT"/>
              </a:rPr>
              <a:t>’importance de la question de l’</a:t>
            </a:r>
            <a:r>
              <a:rPr lang="fr-BE" sz="1800" dirty="0" err="1">
                <a:effectLst/>
                <a:latin typeface="TimesNewRomanPSMT"/>
              </a:rPr>
              <a:t>auto-définition</a:t>
            </a:r>
            <a:r>
              <a:rPr lang="fr-BE" sz="1800" dirty="0">
                <a:effectLst/>
                <a:latin typeface="TimesNewRomanPSMT"/>
              </a:rPr>
              <a:t>, prise dans une dynamique quasiment circulaire : </a:t>
            </a:r>
            <a:r>
              <a:rPr lang="fr-BE" sz="1800" b="1" dirty="0">
                <a:effectLst/>
                <a:latin typeface="TimesNewRomanPSMT"/>
              </a:rPr>
              <a:t>lorsqu’il va plus loin que le relais docile, l’informateur a tendance à se sentir journaliste. S’il se sent journaliste, il a tendance à aller plus loin que le relais docile. </a:t>
            </a:r>
            <a:endParaRPr lang="fr-BE" sz="1600" b="1" dirty="0"/>
          </a:p>
          <a:p>
            <a:pPr algn="just"/>
            <a:r>
              <a:rPr lang="fr-BE" sz="1600" dirty="0">
                <a:effectLst/>
                <a:latin typeface="TimesNewRomanPSMT"/>
              </a:rPr>
              <a:t>̀</a:t>
            </a:r>
          </a:p>
          <a:p>
            <a:pPr algn="just"/>
            <a:endParaRPr lang="fr-BE" sz="1400" dirty="0">
              <a:latin typeface="TimesNewRomanPSMT"/>
            </a:endParaRPr>
          </a:p>
          <a:p>
            <a:pPr algn="just"/>
            <a:endParaRPr lang="fr-BE" sz="1400" dirty="0"/>
          </a:p>
          <a:p>
            <a:pPr algn="just"/>
            <a:endParaRPr lang="fr-BE" sz="1400" dirty="0"/>
          </a:p>
        </p:txBody>
      </p:sp>
      <p:sp>
        <p:nvSpPr>
          <p:cNvPr id="4" name="ZoneTexte 3">
            <a:extLst>
              <a:ext uri="{FF2B5EF4-FFF2-40B4-BE49-F238E27FC236}">
                <a16:creationId xmlns:a16="http://schemas.microsoft.com/office/drawing/2014/main" id="{D3DABED8-DA0C-CC82-47A4-A29B64C67152}"/>
              </a:ext>
            </a:extLst>
          </p:cNvPr>
          <p:cNvSpPr txBox="1"/>
          <p:nvPr/>
        </p:nvSpPr>
        <p:spPr>
          <a:xfrm>
            <a:off x="3365189" y="5697515"/>
            <a:ext cx="8697950" cy="830997"/>
          </a:xfrm>
          <a:prstGeom prst="rect">
            <a:avLst/>
          </a:prstGeom>
          <a:noFill/>
        </p:spPr>
        <p:txBody>
          <a:bodyPr wrap="square">
            <a:spAutoFit/>
          </a:bodyPr>
          <a:lstStyle/>
          <a:p>
            <a:pPr algn="just"/>
            <a:r>
              <a:rPr lang="fr-BE" sz="1200" dirty="0">
                <a:effectLst/>
                <a:latin typeface="TimesNewRomanPSMT"/>
              </a:rPr>
              <a:t>« Je vais </a:t>
            </a:r>
            <a:r>
              <a:rPr lang="fr-BE" sz="1200" dirty="0" err="1">
                <a:effectLst/>
                <a:latin typeface="TimesNewRomanPSMT"/>
              </a:rPr>
              <a:t>forcément</a:t>
            </a:r>
            <a:r>
              <a:rPr lang="fr-BE" sz="1200" dirty="0">
                <a:effectLst/>
                <a:latin typeface="TimesNewRomanPSMT"/>
              </a:rPr>
              <a:t> </a:t>
            </a:r>
            <a:r>
              <a:rPr lang="fr-BE" sz="1200" dirty="0" err="1">
                <a:effectLst/>
                <a:latin typeface="TimesNewRomanPSMT"/>
              </a:rPr>
              <a:t>être</a:t>
            </a:r>
            <a:r>
              <a:rPr lang="fr-BE" sz="1200" dirty="0">
                <a:effectLst/>
                <a:latin typeface="TimesNewRomanPSMT"/>
              </a:rPr>
              <a:t> plus fier des papiers dans lesquels j’apporte des informations qui sont nouvelles, dans lesquels je vais pouvoir relayer des propos qui m’ont </a:t>
            </a:r>
            <a:r>
              <a:rPr lang="fr-BE" sz="1200" dirty="0" err="1">
                <a:effectLst/>
                <a:latin typeface="TimesNewRomanPSMT"/>
              </a:rPr>
              <a:t>éte</a:t>
            </a:r>
            <a:r>
              <a:rPr lang="fr-BE" sz="1200" dirty="0">
                <a:effectLst/>
                <a:latin typeface="TimesNewRomanPSMT"/>
              </a:rPr>
              <a:t>́ </a:t>
            </a:r>
            <a:r>
              <a:rPr lang="fr-BE" sz="1200" dirty="0" err="1">
                <a:effectLst/>
                <a:latin typeface="TimesNewRomanPSMT"/>
              </a:rPr>
              <a:t>donnés</a:t>
            </a:r>
            <a:r>
              <a:rPr lang="fr-BE" sz="1200" dirty="0">
                <a:effectLst/>
                <a:latin typeface="TimesNewRomanPSMT"/>
              </a:rPr>
              <a:t> par des </a:t>
            </a:r>
            <a:r>
              <a:rPr lang="fr-BE" sz="1200" dirty="0" err="1">
                <a:effectLst/>
                <a:latin typeface="TimesNewRomanPSMT"/>
              </a:rPr>
              <a:t>développeurs</a:t>
            </a:r>
            <a:r>
              <a:rPr lang="fr-BE" sz="1200" dirty="0">
                <a:effectLst/>
                <a:latin typeface="TimesNewRomanPSMT"/>
              </a:rPr>
              <a:t> ou des gens qui travaillent chez des </a:t>
            </a:r>
            <a:r>
              <a:rPr lang="fr-BE" sz="1200" dirty="0" err="1">
                <a:effectLst/>
                <a:latin typeface="TimesNewRomanPSMT"/>
              </a:rPr>
              <a:t>éditeurs</a:t>
            </a:r>
            <a:r>
              <a:rPr lang="fr-BE" sz="1200" dirty="0">
                <a:effectLst/>
                <a:latin typeface="TimesNewRomanPSMT"/>
              </a:rPr>
              <a:t>. Quand je commence à apporter des informations qui sont un peu exclusives, c’est le moment où j’ai l’impression d’avoir fait un travail de journaliste » (Entretien du 14 janvier 2019 avec </a:t>
            </a:r>
            <a:r>
              <a:rPr lang="fr-BE" sz="1200" dirty="0" err="1">
                <a:effectLst/>
                <a:latin typeface="TimesNewRomanPSMT"/>
              </a:rPr>
              <a:t>Loïc</a:t>
            </a:r>
            <a:r>
              <a:rPr lang="fr-BE" sz="1200" dirty="0">
                <a:effectLst/>
                <a:latin typeface="TimesNewRomanPSMT"/>
              </a:rPr>
              <a:t> </a:t>
            </a:r>
            <a:r>
              <a:rPr lang="fr-BE" sz="1200" dirty="0" err="1">
                <a:effectLst/>
                <a:latin typeface="TimesNewRomanPSMT"/>
              </a:rPr>
              <a:t>Ralet</a:t>
            </a:r>
            <a:r>
              <a:rPr lang="fr-BE" sz="1200" dirty="0">
                <a:effectLst/>
                <a:latin typeface="TimesNewRomanPSMT"/>
              </a:rPr>
              <a:t>). </a:t>
            </a:r>
            <a:endParaRPr lang="fr-BE" sz="1200" dirty="0"/>
          </a:p>
        </p:txBody>
      </p:sp>
      <p:pic>
        <p:nvPicPr>
          <p:cNvPr id="5" name="Picture 24" descr="Loïc Ralet, aka Epyon on Twitter: &amp;quot;(j&amp;#39;ai menti : j&amp;#39;ai pas complètement  descendu le verre de vin puisque j&amp;#39;ai malencontreusement shooté dedans  pendant que je bouclais ma valise. Ce qui restait de">
            <a:extLst>
              <a:ext uri="{FF2B5EF4-FFF2-40B4-BE49-F238E27FC236}">
                <a16:creationId xmlns:a16="http://schemas.microsoft.com/office/drawing/2014/main" id="{CB3DB01F-32CA-973F-CED3-EEFDBFD3A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761" y="5334952"/>
            <a:ext cx="1193560" cy="119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350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8175E-F42F-7F43-8E46-56FCF141C8A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EDB775D-4062-024B-B978-CE6A31E28CAD}"/>
              </a:ext>
            </a:extLst>
          </p:cNvPr>
          <p:cNvSpPr>
            <a:spLocks noGrp="1"/>
          </p:cNvSpPr>
          <p:nvPr>
            <p:ph idx="1"/>
          </p:nvPr>
        </p:nvSpPr>
        <p:spPr/>
        <p:txBody>
          <a:bodyPr/>
          <a:lstStyle/>
          <a:p>
            <a:endParaRPr lang="fr-FR"/>
          </a:p>
        </p:txBody>
      </p:sp>
      <p:pic>
        <p:nvPicPr>
          <p:cNvPr id="5122" name="Picture 2" descr="Test : White Night">
            <a:extLst>
              <a:ext uri="{FF2B5EF4-FFF2-40B4-BE49-F238E27FC236}">
                <a16:creationId xmlns:a16="http://schemas.microsoft.com/office/drawing/2014/main" id="{BCBFABD8-BC73-F940-B5E5-32B96782D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4" y="88125"/>
            <a:ext cx="12278185" cy="69064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2BF2F1-E571-B242-ACDF-9E652C0ED416}"/>
              </a:ext>
            </a:extLst>
          </p:cNvPr>
          <p:cNvSpPr/>
          <p:nvPr/>
        </p:nvSpPr>
        <p:spPr>
          <a:xfrm>
            <a:off x="118128" y="6492875"/>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pic>
        <p:nvPicPr>
          <p:cNvPr id="15" name="Picture 2" descr="Magazine Tilt - ABANDONWARE FRANCE">
            <a:extLst>
              <a:ext uri="{FF2B5EF4-FFF2-40B4-BE49-F238E27FC236}">
                <a16:creationId xmlns:a16="http://schemas.microsoft.com/office/drawing/2014/main" id="{82239B91-9145-DE49-AC88-2D3FA6881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71" y="478974"/>
            <a:ext cx="2740582" cy="37537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Gamekult Jeux Video on Twitter: &amp;amp;quot;On va parler de notre offre d&amp;amp;#39;abonnement  Premium, lancée il y a plus de 3 ans déjà. Pour vous faire notre bilan en  toute transparence. Nous sommes">
            <a:extLst>
              <a:ext uri="{FF2B5EF4-FFF2-40B4-BE49-F238E27FC236}">
                <a16:creationId xmlns:a16="http://schemas.microsoft.com/office/drawing/2014/main" id="{9ADE69D6-96D1-F64A-988E-F33FDE2C1C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13" t="31112" r="12274" b="36983"/>
          <a:stretch/>
        </p:blipFill>
        <p:spPr bwMode="auto">
          <a:xfrm>
            <a:off x="8546543" y="5769768"/>
            <a:ext cx="3439886" cy="814390"/>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F5F18441-DE31-464F-A6C0-71A7F03C5F72}"/>
              </a:ext>
            </a:extLst>
          </p:cNvPr>
          <p:cNvSpPr txBox="1"/>
          <p:nvPr/>
        </p:nvSpPr>
        <p:spPr>
          <a:xfrm>
            <a:off x="0" y="33237"/>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Le projet d’une « généalogie » de l’enquête</a:t>
            </a:r>
          </a:p>
        </p:txBody>
      </p:sp>
    </p:spTree>
    <p:extLst>
      <p:ext uri="{BB962C8B-B14F-4D97-AF65-F5344CB8AC3E}">
        <p14:creationId xmlns:p14="http://schemas.microsoft.com/office/powerpoint/2010/main" val="106170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41B97-7D15-CB4A-8C18-782C130DBCC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8EF9590-D781-0C47-9E05-83C165D78DF6}"/>
              </a:ext>
            </a:extLst>
          </p:cNvPr>
          <p:cNvPicPr>
            <a:picLocks noGrp="1" noChangeAspect="1"/>
          </p:cNvPicPr>
          <p:nvPr>
            <p:ph idx="1"/>
          </p:nvPr>
        </p:nvPicPr>
        <p:blipFill>
          <a:blip r:embed="rId2"/>
          <a:stretch>
            <a:fillRect/>
          </a:stretch>
        </p:blipFill>
        <p:spPr>
          <a:xfrm>
            <a:off x="3461956" y="1825625"/>
            <a:ext cx="5268088" cy="4351338"/>
          </a:xfrm>
        </p:spPr>
      </p:pic>
      <p:pic>
        <p:nvPicPr>
          <p:cNvPr id="2052" name="Picture 4" descr="White Night">
            <a:extLst>
              <a:ext uri="{FF2B5EF4-FFF2-40B4-BE49-F238E27FC236}">
                <a16:creationId xmlns:a16="http://schemas.microsoft.com/office/drawing/2014/main" id="{62925A84-C9D0-5644-BA82-6A0FD751A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DF01313-66DE-294A-B8AB-040DCB2CB8D7}"/>
              </a:ext>
            </a:extLst>
          </p:cNvPr>
          <p:cNvSpPr/>
          <p:nvPr/>
        </p:nvSpPr>
        <p:spPr>
          <a:xfrm>
            <a:off x="0" y="6509970"/>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13" name="Rectangle 12">
            <a:extLst>
              <a:ext uri="{FF2B5EF4-FFF2-40B4-BE49-F238E27FC236}">
                <a16:creationId xmlns:a16="http://schemas.microsoft.com/office/drawing/2014/main" id="{1597206A-297D-0946-B4BE-1129BDC7D500}"/>
              </a:ext>
            </a:extLst>
          </p:cNvPr>
          <p:cNvSpPr/>
          <p:nvPr/>
        </p:nvSpPr>
        <p:spPr>
          <a:xfrm>
            <a:off x="6096000" y="5153958"/>
            <a:ext cx="4038600" cy="7708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8F67ABF-3B77-8B45-8A3E-EC3EA07AB185}"/>
              </a:ext>
            </a:extLst>
          </p:cNvPr>
          <p:cNvSpPr txBox="1"/>
          <p:nvPr/>
        </p:nvSpPr>
        <p:spPr>
          <a:xfrm>
            <a:off x="6096000" y="5153958"/>
            <a:ext cx="4038600" cy="646331"/>
          </a:xfrm>
          <a:prstGeom prst="rect">
            <a:avLst/>
          </a:prstGeom>
          <a:noFill/>
        </p:spPr>
        <p:txBody>
          <a:bodyPr wrap="square" rtlCol="0">
            <a:spAutoFit/>
          </a:bodyPr>
          <a:lstStyle/>
          <a:p>
            <a:pPr algn="just"/>
            <a:r>
              <a:rPr lang="fr-FR" b="1" dirty="0">
                <a:latin typeface="Times New Roman" panose="02020603050405020304" pitchFamily="18" charset="0"/>
                <a:cs typeface="Times New Roman" panose="02020603050405020304" pitchFamily="18" charset="0"/>
              </a:rPr>
              <a:t>L’hypothèse du rôle-structurant de Future France : Avant, Pendant, Après.</a:t>
            </a:r>
          </a:p>
        </p:txBody>
      </p:sp>
      <p:pic>
        <p:nvPicPr>
          <p:cNvPr id="2056" name="Picture 8">
            <a:extLst>
              <a:ext uri="{FF2B5EF4-FFF2-40B4-BE49-F238E27FC236}">
                <a16:creationId xmlns:a16="http://schemas.microsoft.com/office/drawing/2014/main" id="{3276A718-0254-C640-A710-D8ED25289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24912"/>
            <a:ext cx="1376548" cy="9706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E.R.7 - Wikiwand">
            <a:extLst>
              <a:ext uri="{FF2B5EF4-FFF2-40B4-BE49-F238E27FC236}">
                <a16:creationId xmlns:a16="http://schemas.microsoft.com/office/drawing/2014/main" id="{2AFE7570-5601-0748-B752-AA1D213D8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36" y="3850281"/>
            <a:ext cx="1261128" cy="1254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AB3AAAE-6D60-7442-A69E-A851622081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128" y="2911981"/>
            <a:ext cx="1417896" cy="12355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21E4917-A990-7944-AFA7-A4DE5CFDE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031" y="1711446"/>
            <a:ext cx="2499511" cy="4860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go de M.E.R.7">
            <a:extLst>
              <a:ext uri="{FF2B5EF4-FFF2-40B4-BE49-F238E27FC236}">
                <a16:creationId xmlns:a16="http://schemas.microsoft.com/office/drawing/2014/main" id="{0FB8A35E-00FC-2440-861A-DEBA3F208B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4556" y="5014977"/>
            <a:ext cx="1578130" cy="72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71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White Night - Download">
            <a:extLst>
              <a:ext uri="{FF2B5EF4-FFF2-40B4-BE49-F238E27FC236}">
                <a16:creationId xmlns:a16="http://schemas.microsoft.com/office/drawing/2014/main" id="{E69A81D7-B996-8247-8646-8EAD3A679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33" y="-211823"/>
            <a:ext cx="1096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C76C642-B867-3140-A2C3-DC65FAB8525C}"/>
              </a:ext>
            </a:extLst>
          </p:cNvPr>
          <p:cNvSpPr/>
          <p:nvPr/>
        </p:nvSpPr>
        <p:spPr>
          <a:xfrm>
            <a:off x="127917" y="6295060"/>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11" name="ZoneTexte 10">
            <a:extLst>
              <a:ext uri="{FF2B5EF4-FFF2-40B4-BE49-F238E27FC236}">
                <a16:creationId xmlns:a16="http://schemas.microsoft.com/office/drawing/2014/main" id="{8B2EEFC6-ECA7-A549-9B34-14295AB4D160}"/>
              </a:ext>
            </a:extLst>
          </p:cNvPr>
          <p:cNvSpPr txBox="1"/>
          <p:nvPr/>
        </p:nvSpPr>
        <p:spPr>
          <a:xfrm>
            <a:off x="0" y="33237"/>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Une double méthode : l’analyse de textes…</a:t>
            </a:r>
          </a:p>
        </p:txBody>
      </p:sp>
      <p:pic>
        <p:nvPicPr>
          <p:cNvPr id="12" name="Image 11">
            <a:extLst>
              <a:ext uri="{FF2B5EF4-FFF2-40B4-BE49-F238E27FC236}">
                <a16:creationId xmlns:a16="http://schemas.microsoft.com/office/drawing/2014/main" id="{55A46342-3446-4C4F-A613-D70B176FB388}"/>
              </a:ext>
            </a:extLst>
          </p:cNvPr>
          <p:cNvPicPr>
            <a:picLocks noChangeAspect="1"/>
          </p:cNvPicPr>
          <p:nvPr/>
        </p:nvPicPr>
        <p:blipFill>
          <a:blip r:embed="rId3"/>
          <a:stretch>
            <a:fillRect/>
          </a:stretch>
        </p:blipFill>
        <p:spPr>
          <a:xfrm>
            <a:off x="7711503" y="890192"/>
            <a:ext cx="1149231" cy="1535957"/>
          </a:xfrm>
          <a:prstGeom prst="rect">
            <a:avLst/>
          </a:prstGeom>
        </p:spPr>
      </p:pic>
      <p:pic>
        <p:nvPicPr>
          <p:cNvPr id="13" name="Image 12">
            <a:extLst>
              <a:ext uri="{FF2B5EF4-FFF2-40B4-BE49-F238E27FC236}">
                <a16:creationId xmlns:a16="http://schemas.microsoft.com/office/drawing/2014/main" id="{8D88BD74-8F1A-5743-AC8D-87A9529927C1}"/>
              </a:ext>
            </a:extLst>
          </p:cNvPr>
          <p:cNvPicPr>
            <a:picLocks noChangeAspect="1"/>
          </p:cNvPicPr>
          <p:nvPr/>
        </p:nvPicPr>
        <p:blipFill>
          <a:blip r:embed="rId4"/>
          <a:stretch>
            <a:fillRect/>
          </a:stretch>
        </p:blipFill>
        <p:spPr>
          <a:xfrm>
            <a:off x="11083361" y="890192"/>
            <a:ext cx="1124221" cy="1535958"/>
          </a:xfrm>
          <a:prstGeom prst="rect">
            <a:avLst/>
          </a:prstGeom>
        </p:spPr>
      </p:pic>
      <p:pic>
        <p:nvPicPr>
          <p:cNvPr id="14" name="Picture 6">
            <a:extLst>
              <a:ext uri="{FF2B5EF4-FFF2-40B4-BE49-F238E27FC236}">
                <a16:creationId xmlns:a16="http://schemas.microsoft.com/office/drawing/2014/main" id="{3BCC20F5-7674-6247-AD22-7D1730D73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833" y="880295"/>
            <a:ext cx="1065528" cy="15458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7994F87-B290-914F-BBF2-49B763425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0733" y="883334"/>
            <a:ext cx="1174335" cy="15458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0BECBE76-2DB1-764C-A576-C5D2E12551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8739" y="2426149"/>
            <a:ext cx="1149231" cy="15149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2D496C06-1B6A-2043-B5D9-18F24D1752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7405" y="2426150"/>
            <a:ext cx="1131309" cy="150281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D8C38ABC-9D55-7949-8471-4D52D79D3281}"/>
              </a:ext>
            </a:extLst>
          </p:cNvPr>
          <p:cNvPicPr>
            <a:picLocks noChangeAspect="1"/>
          </p:cNvPicPr>
          <p:nvPr/>
        </p:nvPicPr>
        <p:blipFill>
          <a:blip r:embed="rId9"/>
          <a:stretch>
            <a:fillRect/>
          </a:stretch>
        </p:blipFill>
        <p:spPr>
          <a:xfrm>
            <a:off x="9990642" y="2426149"/>
            <a:ext cx="1092719" cy="1502810"/>
          </a:xfrm>
          <a:prstGeom prst="rect">
            <a:avLst/>
          </a:prstGeom>
        </p:spPr>
      </p:pic>
      <p:pic>
        <p:nvPicPr>
          <p:cNvPr id="19" name="Picture 16">
            <a:extLst>
              <a:ext uri="{FF2B5EF4-FFF2-40B4-BE49-F238E27FC236}">
                <a16:creationId xmlns:a16="http://schemas.microsoft.com/office/drawing/2014/main" id="{7086E8CE-E4D8-A543-8DB2-74423F6FAC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92540" y="2445940"/>
            <a:ext cx="1089948" cy="1483019"/>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FECB2E66-EA2E-7346-ADDE-C6F3960DED91}"/>
              </a:ext>
            </a:extLst>
          </p:cNvPr>
          <p:cNvPicPr>
            <a:picLocks noChangeAspect="1"/>
          </p:cNvPicPr>
          <p:nvPr/>
        </p:nvPicPr>
        <p:blipFill>
          <a:blip r:embed="rId11"/>
          <a:stretch>
            <a:fillRect/>
          </a:stretch>
        </p:blipFill>
        <p:spPr>
          <a:xfrm>
            <a:off x="9512" y="1776255"/>
            <a:ext cx="1137401" cy="1502810"/>
          </a:xfrm>
          <a:prstGeom prst="rect">
            <a:avLst/>
          </a:prstGeom>
        </p:spPr>
      </p:pic>
      <p:pic>
        <p:nvPicPr>
          <p:cNvPr id="21" name="Picture 20">
            <a:extLst>
              <a:ext uri="{FF2B5EF4-FFF2-40B4-BE49-F238E27FC236}">
                <a16:creationId xmlns:a16="http://schemas.microsoft.com/office/drawing/2014/main" id="{5C822F04-6FEF-DE42-A488-9F44D4B571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6913" y="1776255"/>
            <a:ext cx="1066229" cy="15028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a:extLst>
              <a:ext uri="{FF2B5EF4-FFF2-40B4-BE49-F238E27FC236}">
                <a16:creationId xmlns:a16="http://schemas.microsoft.com/office/drawing/2014/main" id="{38A34BF2-2746-A94B-A48E-B0A33E20DC6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635" r="3390" b="5287"/>
          <a:stretch/>
        </p:blipFill>
        <p:spPr bwMode="auto">
          <a:xfrm>
            <a:off x="2206916" y="1776255"/>
            <a:ext cx="1114697" cy="15028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a:extLst>
              <a:ext uri="{FF2B5EF4-FFF2-40B4-BE49-F238E27FC236}">
                <a16:creationId xmlns:a16="http://schemas.microsoft.com/office/drawing/2014/main" id="{C68B43A6-9ED2-924C-A996-403A28C867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492" y="3217177"/>
            <a:ext cx="1101827" cy="151492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a:extLst>
              <a:ext uri="{FF2B5EF4-FFF2-40B4-BE49-F238E27FC236}">
                <a16:creationId xmlns:a16="http://schemas.microsoft.com/office/drawing/2014/main" id="{38EEEA0A-4E7C-4645-B215-8EBE45C7C32C}"/>
              </a:ext>
            </a:extLst>
          </p:cNvPr>
          <p:cNvPicPr>
            <a:picLocks noChangeAspect="1"/>
          </p:cNvPicPr>
          <p:nvPr/>
        </p:nvPicPr>
        <p:blipFill>
          <a:blip r:embed="rId15"/>
          <a:stretch>
            <a:fillRect/>
          </a:stretch>
        </p:blipFill>
        <p:spPr>
          <a:xfrm>
            <a:off x="1150234" y="3279065"/>
            <a:ext cx="1052088" cy="1447242"/>
          </a:xfrm>
          <a:prstGeom prst="rect">
            <a:avLst/>
          </a:prstGeom>
        </p:spPr>
      </p:pic>
      <p:pic>
        <p:nvPicPr>
          <p:cNvPr id="25" name="Picture 30" descr="Forums : La coopération avec la police se poursuit - Actualités du  02/02/2010 - jeuxvideo.com">
            <a:extLst>
              <a:ext uri="{FF2B5EF4-FFF2-40B4-BE49-F238E27FC236}">
                <a16:creationId xmlns:a16="http://schemas.microsoft.com/office/drawing/2014/main" id="{BC5B25EC-CE96-944D-AE4C-F631C7E0361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9258" y="3392186"/>
            <a:ext cx="1578455" cy="7398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2" descr="Jeuxvideo.com — Wikipédia">
            <a:extLst>
              <a:ext uri="{FF2B5EF4-FFF2-40B4-BE49-F238E27FC236}">
                <a16:creationId xmlns:a16="http://schemas.microsoft.com/office/drawing/2014/main" id="{7CC857CE-E6D8-6F4F-B3FF-D934861141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36753" y="4540823"/>
            <a:ext cx="938673" cy="681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4" descr="Nouveau décryptage du logo de Super Mario Galaxy 2 - L&amp;#39;actualité de Super  Mario en continu">
            <a:extLst>
              <a:ext uri="{FF2B5EF4-FFF2-40B4-BE49-F238E27FC236}">
                <a16:creationId xmlns:a16="http://schemas.microsoft.com/office/drawing/2014/main" id="{ACAE6ABE-C7BB-5C43-AB34-F0D92E3572B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11498" y="4017814"/>
            <a:ext cx="1626215" cy="5542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8" descr="Charlotte Razon | Gamekult – In dev with">
            <a:extLst>
              <a:ext uri="{FF2B5EF4-FFF2-40B4-BE49-F238E27FC236}">
                <a16:creationId xmlns:a16="http://schemas.microsoft.com/office/drawing/2014/main" id="{ED45B9FB-453D-6D41-974A-B5A07E1F50C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7046" t="30655" r="9593" b="36102"/>
          <a:stretch/>
        </p:blipFill>
        <p:spPr bwMode="auto">
          <a:xfrm>
            <a:off x="5340499" y="4639103"/>
            <a:ext cx="2411654" cy="5426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descr="Coincoin PC - CanardPC #333">
            <a:extLst>
              <a:ext uri="{FF2B5EF4-FFF2-40B4-BE49-F238E27FC236}">
                <a16:creationId xmlns:a16="http://schemas.microsoft.com/office/drawing/2014/main" id="{91772DDD-88F0-4546-9231-AD6B859C3D7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435" b="2918"/>
          <a:stretch/>
        </p:blipFill>
        <p:spPr bwMode="auto">
          <a:xfrm>
            <a:off x="3894989" y="5350881"/>
            <a:ext cx="1230214" cy="16444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4" descr="Canard PC HARDWARE : Hors série Raspberry Pi + Arduino - Framboise 314, le  Raspberry Pi à la sauce française....">
            <a:extLst>
              <a:ext uri="{FF2B5EF4-FFF2-40B4-BE49-F238E27FC236}">
                <a16:creationId xmlns:a16="http://schemas.microsoft.com/office/drawing/2014/main" id="{AFB10A10-6CD2-D645-A220-00B2A39BF13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16170" y="5355765"/>
            <a:ext cx="1251532" cy="16395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couv IG magazine 5 ZELDA | Couvertures de magazines, Histoire, Magazine">
            <a:extLst>
              <a:ext uri="{FF2B5EF4-FFF2-40B4-BE49-F238E27FC236}">
                <a16:creationId xmlns:a16="http://schemas.microsoft.com/office/drawing/2014/main" id="{B0ED9F90-7A84-7643-88B6-CFAC12F6C90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46383" y="5355765"/>
            <a:ext cx="1295097" cy="16444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0" descr="JV - le mag on Twitter: &amp;quot;JV71 déboule ! - Politique et jeu vidéo ; Tout jeu  est-il forcément politique ? ; les jeux des partis politiques ; le  @recondustream ... -">
            <a:extLst>
              <a:ext uri="{FF2B5EF4-FFF2-40B4-BE49-F238E27FC236}">
                <a16:creationId xmlns:a16="http://schemas.microsoft.com/office/drawing/2014/main" id="{68076DD6-EC02-F144-B579-67AA4A5192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23174" y="5355765"/>
            <a:ext cx="1295097" cy="16569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2" descr="Pixels (@pixelsfr) / Twitter">
            <a:extLst>
              <a:ext uri="{FF2B5EF4-FFF2-40B4-BE49-F238E27FC236}">
                <a16:creationId xmlns:a16="http://schemas.microsoft.com/office/drawing/2014/main" id="{B2EEC978-061A-4440-883F-BE35BA25CD1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67449" y="4412060"/>
            <a:ext cx="938673" cy="938673"/>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4F7BD1BA-D819-7F4A-95DE-A980E88409C9}"/>
              </a:ext>
            </a:extLst>
          </p:cNvPr>
          <p:cNvSpPr txBox="1"/>
          <p:nvPr/>
        </p:nvSpPr>
        <p:spPr>
          <a:xfrm>
            <a:off x="44955" y="5033133"/>
            <a:ext cx="6501371" cy="923330"/>
          </a:xfrm>
          <a:prstGeom prst="rect">
            <a:avLst/>
          </a:prstGeom>
          <a:noFill/>
        </p:spPr>
        <p:txBody>
          <a:bodyPr wrap="square" rtlCol="0">
            <a:spAutoFit/>
          </a:bodyPr>
          <a:lstStyle/>
          <a:p>
            <a:pPr algn="just"/>
            <a:r>
              <a:rPr lang="fr-FR" b="1" dirty="0">
                <a:latin typeface="Times New Roman" panose="02020603050405020304" pitchFamily="18" charset="0"/>
                <a:cs typeface="Times New Roman" panose="02020603050405020304" pitchFamily="18" charset="0"/>
              </a:rPr>
              <a:t>19 médias répartis en trois groupes </a:t>
            </a:r>
          </a:p>
          <a:p>
            <a:pPr algn="just"/>
            <a:endParaRPr lang="fr-FR" b="1" dirty="0">
              <a:latin typeface="Times New Roman" panose="02020603050405020304" pitchFamily="18" charset="0"/>
              <a:cs typeface="Times New Roman" panose="02020603050405020304" pitchFamily="18" charset="0"/>
            </a:endParaRPr>
          </a:p>
          <a:p>
            <a:pPr algn="just"/>
            <a:r>
              <a:rPr lang="fr-FR" b="1" dirty="0">
                <a:latin typeface="Times New Roman" panose="02020603050405020304" pitchFamily="18" charset="0"/>
                <a:cs typeface="Times New Roman" panose="02020603050405020304" pitchFamily="18" charset="0"/>
              </a:rPr>
              <a:t>771 articles étalés sur 37 années</a:t>
            </a:r>
          </a:p>
        </p:txBody>
      </p:sp>
      <p:sp>
        <p:nvSpPr>
          <p:cNvPr id="35" name="ZoneTexte 34">
            <a:extLst>
              <a:ext uri="{FF2B5EF4-FFF2-40B4-BE49-F238E27FC236}">
                <a16:creationId xmlns:a16="http://schemas.microsoft.com/office/drawing/2014/main" id="{3EE6E51A-A3A5-2E45-9724-7C06F565A51C}"/>
              </a:ext>
            </a:extLst>
          </p:cNvPr>
          <p:cNvSpPr txBox="1"/>
          <p:nvPr/>
        </p:nvSpPr>
        <p:spPr>
          <a:xfrm>
            <a:off x="0" y="724162"/>
            <a:ext cx="4332513" cy="923330"/>
          </a:xfrm>
          <a:prstGeom prst="rect">
            <a:avLst/>
          </a:prstGeom>
          <a:noFill/>
        </p:spPr>
        <p:txBody>
          <a:bodyPr wrap="square" rtlCol="0">
            <a:spAutoFit/>
          </a:bodyPr>
          <a:lstStyle/>
          <a:p>
            <a:pPr algn="just"/>
            <a:r>
              <a:rPr lang="fr-FR" b="1" dirty="0">
                <a:latin typeface="Times New Roman" panose="02020603050405020304" pitchFamily="18" charset="0"/>
                <a:cs typeface="Times New Roman" panose="02020603050405020304" pitchFamily="18" charset="0"/>
              </a:rPr>
              <a:t>Le prisme de 7 techniques d’enquête</a:t>
            </a:r>
            <a:r>
              <a:rPr lang="fr-FR" dirty="0">
                <a:latin typeface="Times New Roman" panose="02020603050405020304" pitchFamily="18" charset="0"/>
                <a:cs typeface="Times New Roman" panose="02020603050405020304" pitchFamily="18" charset="0"/>
              </a:rPr>
              <a:t> </a:t>
            </a:r>
          </a:p>
          <a:p>
            <a:pPr algn="just"/>
            <a:r>
              <a:rPr lang="fr-FR" dirty="0">
                <a:latin typeface="Times New Roman" panose="02020603050405020304" pitchFamily="18" charset="0"/>
                <a:cs typeface="Times New Roman" panose="02020603050405020304" pitchFamily="18" charset="0"/>
              </a:rPr>
              <a:t>(Interroger, Fouiller, Rechercher, Montrer,</a:t>
            </a:r>
          </a:p>
          <a:p>
            <a:pPr algn="just"/>
            <a:r>
              <a:rPr lang="fr-FR" dirty="0">
                <a:latin typeface="Times New Roman" panose="02020603050405020304" pitchFamily="18" charset="0"/>
                <a:cs typeface="Times New Roman" panose="02020603050405020304" pitchFamily="18" charset="0"/>
              </a:rPr>
              <a:t>Révéler, Vérifier, Déterrer)</a:t>
            </a:r>
          </a:p>
        </p:txBody>
      </p:sp>
      <p:sp>
        <p:nvSpPr>
          <p:cNvPr id="36" name="ZoneTexte 35">
            <a:extLst>
              <a:ext uri="{FF2B5EF4-FFF2-40B4-BE49-F238E27FC236}">
                <a16:creationId xmlns:a16="http://schemas.microsoft.com/office/drawing/2014/main" id="{37566151-4C47-134D-866F-FA2647C3D1F4}"/>
              </a:ext>
            </a:extLst>
          </p:cNvPr>
          <p:cNvSpPr txBox="1"/>
          <p:nvPr/>
        </p:nvSpPr>
        <p:spPr>
          <a:xfrm>
            <a:off x="8915163" y="4435197"/>
            <a:ext cx="3255824" cy="2308324"/>
          </a:xfrm>
          <a:prstGeom prst="rect">
            <a:avLst/>
          </a:prstGeom>
          <a:noFill/>
        </p:spPr>
        <p:txBody>
          <a:bodyPr wrap="square" rtlCol="0">
            <a:spAutoFit/>
          </a:bodyPr>
          <a:lstStyle/>
          <a:p>
            <a:pPr algn="ctr"/>
            <a:r>
              <a:rPr lang="fr-FR" dirty="0">
                <a:latin typeface="Times New Roman" panose="02020603050405020304" pitchFamily="18" charset="0"/>
                <a:cs typeface="Times New Roman" panose="02020603050405020304" pitchFamily="18" charset="0"/>
              </a:rPr>
              <a:t>D’une enquête « intra-jeu vidéo » vers le « péri-jeu vidéo »</a:t>
            </a:r>
          </a:p>
          <a:p>
            <a:pPr algn="ctr"/>
            <a:endParaRPr lang="fr-FR" dirty="0">
              <a:latin typeface="Times New Roman" panose="02020603050405020304" pitchFamily="18" charset="0"/>
              <a:cs typeface="Times New Roman" panose="02020603050405020304" pitchFamily="18" charset="0"/>
            </a:endParaRPr>
          </a:p>
          <a:p>
            <a:pPr algn="ctr"/>
            <a:r>
              <a:rPr lang="fr-FR" dirty="0">
                <a:latin typeface="Times New Roman" panose="02020603050405020304" pitchFamily="18" charset="0"/>
                <a:cs typeface="Times New Roman" panose="02020603050405020304" pitchFamily="18" charset="0"/>
              </a:rPr>
              <a:t>Le rôle central de la motivation des journalistes</a:t>
            </a:r>
          </a:p>
          <a:p>
            <a:pPr algn="ctr"/>
            <a:endParaRPr lang="fr-FR" dirty="0">
              <a:latin typeface="Times New Roman" panose="02020603050405020304" pitchFamily="18" charset="0"/>
              <a:cs typeface="Times New Roman" panose="02020603050405020304" pitchFamily="18" charset="0"/>
            </a:endParaRPr>
          </a:p>
          <a:p>
            <a:pPr algn="ctr"/>
            <a:r>
              <a:rPr lang="fr-FR" dirty="0">
                <a:latin typeface="Times New Roman" panose="02020603050405020304" pitchFamily="18" charset="0"/>
                <a:cs typeface="Times New Roman" panose="02020603050405020304" pitchFamily="18" charset="0"/>
              </a:rPr>
              <a:t>L’enjeu croissant de la valeur ajoutée (stratégique ou tactique)</a:t>
            </a:r>
          </a:p>
        </p:txBody>
      </p:sp>
    </p:spTree>
    <p:extLst>
      <p:ext uri="{BB962C8B-B14F-4D97-AF65-F5344CB8AC3E}">
        <p14:creationId xmlns:p14="http://schemas.microsoft.com/office/powerpoint/2010/main" val="4138680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Playdigious">
            <a:extLst>
              <a:ext uri="{FF2B5EF4-FFF2-40B4-BE49-F238E27FC236}">
                <a16:creationId xmlns:a16="http://schemas.microsoft.com/office/drawing/2014/main" id="{89DA6BAD-EAA8-F640-B91C-E782EA64F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07" y="1861877"/>
            <a:ext cx="13068622" cy="7351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ulie Le Baron (@icth) / Twitter">
            <a:extLst>
              <a:ext uri="{FF2B5EF4-FFF2-40B4-BE49-F238E27FC236}">
                <a16:creationId xmlns:a16="http://schemas.microsoft.com/office/drawing/2014/main" id="{AC9A6352-1CCC-3A49-B802-B97CCB1D7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0123" y="484509"/>
            <a:ext cx="1576294" cy="1576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lash, Maria aka Cécile (@kamacess) / Twitter">
            <a:extLst>
              <a:ext uri="{FF2B5EF4-FFF2-40B4-BE49-F238E27FC236}">
                <a16:creationId xmlns:a16="http://schemas.microsoft.com/office/drawing/2014/main" id="{77245EB5-860F-ED48-8D83-92F045D2CF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0" t="9181" r="7892" b="5480"/>
          <a:stretch/>
        </p:blipFill>
        <p:spPr bwMode="auto">
          <a:xfrm>
            <a:off x="8827615" y="484509"/>
            <a:ext cx="1545167" cy="157629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06999450-D491-5945-86B3-33F2C4EB3D67}"/>
              </a:ext>
            </a:extLst>
          </p:cNvPr>
          <p:cNvPicPr>
            <a:picLocks noChangeAspect="1"/>
          </p:cNvPicPr>
          <p:nvPr/>
        </p:nvPicPr>
        <p:blipFill rotWithShape="1">
          <a:blip r:embed="rId5"/>
          <a:srcRect l="12857" t="5357" r="12143" b="13929"/>
          <a:stretch/>
        </p:blipFill>
        <p:spPr>
          <a:xfrm>
            <a:off x="8827615" y="2434081"/>
            <a:ext cx="1545166" cy="1697767"/>
          </a:xfrm>
          <a:prstGeom prst="rect">
            <a:avLst/>
          </a:prstGeom>
        </p:spPr>
      </p:pic>
      <p:sp>
        <p:nvSpPr>
          <p:cNvPr id="4" name="ZoneTexte 3">
            <a:extLst>
              <a:ext uri="{FF2B5EF4-FFF2-40B4-BE49-F238E27FC236}">
                <a16:creationId xmlns:a16="http://schemas.microsoft.com/office/drawing/2014/main" id="{F9E4983B-DA46-F44F-A083-47BD54DF37B0}"/>
              </a:ext>
            </a:extLst>
          </p:cNvPr>
          <p:cNvSpPr txBox="1"/>
          <p:nvPr/>
        </p:nvSpPr>
        <p:spPr>
          <a:xfrm>
            <a:off x="8827615" y="2060803"/>
            <a:ext cx="1545166"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Cécile Fléchon</a:t>
            </a:r>
          </a:p>
        </p:txBody>
      </p:sp>
      <p:sp>
        <p:nvSpPr>
          <p:cNvPr id="9" name="ZoneTexte 8">
            <a:extLst>
              <a:ext uri="{FF2B5EF4-FFF2-40B4-BE49-F238E27FC236}">
                <a16:creationId xmlns:a16="http://schemas.microsoft.com/office/drawing/2014/main" id="{9C3B0BE0-CC83-6740-A59A-B35289852EA2}"/>
              </a:ext>
            </a:extLst>
          </p:cNvPr>
          <p:cNvSpPr txBox="1"/>
          <p:nvPr/>
        </p:nvSpPr>
        <p:spPr>
          <a:xfrm>
            <a:off x="10555687" y="2060803"/>
            <a:ext cx="1545166"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Julie Le Baron</a:t>
            </a:r>
          </a:p>
        </p:txBody>
      </p:sp>
      <p:sp>
        <p:nvSpPr>
          <p:cNvPr id="10" name="ZoneTexte 9">
            <a:extLst>
              <a:ext uri="{FF2B5EF4-FFF2-40B4-BE49-F238E27FC236}">
                <a16:creationId xmlns:a16="http://schemas.microsoft.com/office/drawing/2014/main" id="{EA1AC63C-D72E-9744-A651-AACEE1002787}"/>
              </a:ext>
            </a:extLst>
          </p:cNvPr>
          <p:cNvSpPr txBox="1"/>
          <p:nvPr/>
        </p:nvSpPr>
        <p:spPr>
          <a:xfrm>
            <a:off x="8689003" y="4131848"/>
            <a:ext cx="1851120"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Sébastien Delahaye</a:t>
            </a:r>
          </a:p>
        </p:txBody>
      </p:sp>
      <p:pic>
        <p:nvPicPr>
          <p:cNvPr id="1038" name="Picture 14" descr="Invité : William Audureau décrypte le carton &amp;quot;Fortnite&amp;quot; - Quotidien | TMC">
            <a:extLst>
              <a:ext uri="{FF2B5EF4-FFF2-40B4-BE49-F238E27FC236}">
                <a16:creationId xmlns:a16="http://schemas.microsoft.com/office/drawing/2014/main" id="{429A142A-962C-6946-B806-46252FCAC8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719" t="6460" r="30196" b="27835"/>
          <a:stretch/>
        </p:blipFill>
        <p:spPr bwMode="auto">
          <a:xfrm>
            <a:off x="10624841" y="2434081"/>
            <a:ext cx="1295674" cy="169776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159D6965-573F-794E-BB04-63947E238634}"/>
              </a:ext>
            </a:extLst>
          </p:cNvPr>
          <p:cNvSpPr txBox="1"/>
          <p:nvPr/>
        </p:nvSpPr>
        <p:spPr>
          <a:xfrm>
            <a:off x="10340880" y="4141307"/>
            <a:ext cx="1851120"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William Audureau</a:t>
            </a:r>
          </a:p>
        </p:txBody>
      </p:sp>
      <p:pic>
        <p:nvPicPr>
          <p:cNvPr id="1040" name="Picture 16" descr="Auteurs Pix N Love - Pix&amp;#39;n Love Editions">
            <a:extLst>
              <a:ext uri="{FF2B5EF4-FFF2-40B4-BE49-F238E27FC236}">
                <a16:creationId xmlns:a16="http://schemas.microsoft.com/office/drawing/2014/main" id="{1E0AB84D-7828-834E-A3CB-63FBD4FA79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9905" y="4502979"/>
            <a:ext cx="1789315" cy="1789315"/>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E1A71901-8D91-7E47-9C61-D6772C5A7096}"/>
              </a:ext>
            </a:extLst>
          </p:cNvPr>
          <p:cNvSpPr txBox="1"/>
          <p:nvPr/>
        </p:nvSpPr>
        <p:spPr>
          <a:xfrm>
            <a:off x="8536894" y="6292294"/>
            <a:ext cx="1851120"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Oscar Lemaire</a:t>
            </a:r>
          </a:p>
        </p:txBody>
      </p:sp>
      <p:pic>
        <p:nvPicPr>
          <p:cNvPr id="1042" name="Picture 18" descr="Rachid Touhou (@Pipomantis) / Twitter">
            <a:extLst>
              <a:ext uri="{FF2B5EF4-FFF2-40B4-BE49-F238E27FC236}">
                <a16:creationId xmlns:a16="http://schemas.microsoft.com/office/drawing/2014/main" id="{4FCC8D6F-2DD1-944D-A442-08B19B61BF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33" t="1669" r="57316" b="52852"/>
          <a:stretch/>
        </p:blipFill>
        <p:spPr bwMode="auto">
          <a:xfrm>
            <a:off x="10509220" y="4509316"/>
            <a:ext cx="1545166" cy="1775144"/>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CC4DA231-8620-5840-B65F-BA5CF1E87A02}"/>
              </a:ext>
            </a:extLst>
          </p:cNvPr>
          <p:cNvSpPr txBox="1"/>
          <p:nvPr/>
        </p:nvSpPr>
        <p:spPr>
          <a:xfrm>
            <a:off x="10340880" y="6292294"/>
            <a:ext cx="1851120" cy="584775"/>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Pierre-Alexandre Rouillon</a:t>
            </a:r>
          </a:p>
        </p:txBody>
      </p:sp>
      <p:pic>
        <p:nvPicPr>
          <p:cNvPr id="1044" name="Picture 20" descr="Zelda : Le jardin et le monde - Façonnage Éditions">
            <a:extLst>
              <a:ext uri="{FF2B5EF4-FFF2-40B4-BE49-F238E27FC236}">
                <a16:creationId xmlns:a16="http://schemas.microsoft.com/office/drawing/2014/main" id="{83E2726A-C511-1240-96B7-A06E17A7B7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709" t="18695" r="58002" b="15326"/>
          <a:stretch/>
        </p:blipFill>
        <p:spPr bwMode="auto">
          <a:xfrm>
            <a:off x="402607" y="484509"/>
            <a:ext cx="1225775" cy="1713957"/>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2248AAF2-468A-0C4D-8B68-425E242E26EA}"/>
              </a:ext>
            </a:extLst>
          </p:cNvPr>
          <p:cNvSpPr txBox="1"/>
          <p:nvPr/>
        </p:nvSpPr>
        <p:spPr>
          <a:xfrm>
            <a:off x="274663" y="2198466"/>
            <a:ext cx="1545166"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Victor Moisan</a:t>
            </a:r>
          </a:p>
        </p:txBody>
      </p:sp>
      <p:pic>
        <p:nvPicPr>
          <p:cNvPr id="1046" name="Picture 22" descr="Interview : Daniel Andreyev, La Légende Dragon Quest | Final Fantasy Ring">
            <a:extLst>
              <a:ext uri="{FF2B5EF4-FFF2-40B4-BE49-F238E27FC236}">
                <a16:creationId xmlns:a16="http://schemas.microsoft.com/office/drawing/2014/main" id="{AF204BF8-AF6C-114C-B9EE-8C00E9906A3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1830" t="2431" r="25651" b="33179"/>
          <a:stretch/>
        </p:blipFill>
        <p:spPr bwMode="auto">
          <a:xfrm>
            <a:off x="1835393" y="619774"/>
            <a:ext cx="1567378" cy="1441029"/>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9290DCBC-2A63-B04D-97B9-32D658341E2F}"/>
              </a:ext>
            </a:extLst>
          </p:cNvPr>
          <p:cNvSpPr txBox="1"/>
          <p:nvPr/>
        </p:nvSpPr>
        <p:spPr>
          <a:xfrm>
            <a:off x="1811286" y="2093644"/>
            <a:ext cx="1591485"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Daniel Andreyev</a:t>
            </a:r>
          </a:p>
        </p:txBody>
      </p:sp>
      <p:pic>
        <p:nvPicPr>
          <p:cNvPr id="1048" name="Picture 24" descr="Loïc Ralet, aka Epyon on Twitter: &amp;quot;(j&amp;#39;ai menti : j&amp;#39;ai pas complètement  descendu le verre de vin puisque j&amp;#39;ai malencontreusement shooté dedans  pendant que je bouclais ma valise. Ce qui restait de">
            <a:extLst>
              <a:ext uri="{FF2B5EF4-FFF2-40B4-BE49-F238E27FC236}">
                <a16:creationId xmlns:a16="http://schemas.microsoft.com/office/drawing/2014/main" id="{95BF1B49-57EF-404B-9D70-CFE89D26D8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663" y="2569861"/>
            <a:ext cx="1576294" cy="1576294"/>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52E71AA3-50E2-8F44-B67B-A27742F3BFEB}"/>
              </a:ext>
            </a:extLst>
          </p:cNvPr>
          <p:cNvSpPr txBox="1"/>
          <p:nvPr/>
        </p:nvSpPr>
        <p:spPr>
          <a:xfrm>
            <a:off x="242911" y="4131848"/>
            <a:ext cx="1545166"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Loïc Ralet</a:t>
            </a:r>
          </a:p>
        </p:txBody>
      </p:sp>
      <p:pic>
        <p:nvPicPr>
          <p:cNvPr id="1052" name="Picture 28" descr="Linky : &amp;quot;faites les expériences sur vous. Laissez-nous tranquilles !&amp;quot; - Par  La rédaction | Arrêt sur images">
            <a:extLst>
              <a:ext uri="{FF2B5EF4-FFF2-40B4-BE49-F238E27FC236}">
                <a16:creationId xmlns:a16="http://schemas.microsoft.com/office/drawing/2014/main" id="{5CDB02CF-965F-1E4B-9ABF-764FB243572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157" t="8949" r="50000" b="52492"/>
          <a:stretch/>
        </p:blipFill>
        <p:spPr bwMode="auto">
          <a:xfrm>
            <a:off x="5607195" y="509019"/>
            <a:ext cx="1533956" cy="1578678"/>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a:extLst>
              <a:ext uri="{FF2B5EF4-FFF2-40B4-BE49-F238E27FC236}">
                <a16:creationId xmlns:a16="http://schemas.microsoft.com/office/drawing/2014/main" id="{478D50EA-AF8D-D44A-B11E-8F6BFDA47777}"/>
              </a:ext>
            </a:extLst>
          </p:cNvPr>
          <p:cNvSpPr txBox="1"/>
          <p:nvPr/>
        </p:nvSpPr>
        <p:spPr>
          <a:xfrm>
            <a:off x="5553010" y="2056769"/>
            <a:ext cx="1591485" cy="584775"/>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Samuel Demeulemeester</a:t>
            </a:r>
          </a:p>
        </p:txBody>
      </p:sp>
      <p:pic>
        <p:nvPicPr>
          <p:cNvPr id="1054" name="Picture 30" descr="Nicolas Turcev on Twitter: &amp;quot;Vous vous rappelez, en 2015, quand les  défenseurs des libertés (ces relous) avertissaient des dangers pour les  libertés publiques de la légalisation des IMSI Catcher, des dispositifs de">
            <a:extLst>
              <a:ext uri="{FF2B5EF4-FFF2-40B4-BE49-F238E27FC236}">
                <a16:creationId xmlns:a16="http://schemas.microsoft.com/office/drawing/2014/main" id="{3B39DD29-95DB-F445-9DC6-6317F6E31EC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625" r="8442" b="7155"/>
          <a:stretch/>
        </p:blipFill>
        <p:spPr bwMode="auto">
          <a:xfrm>
            <a:off x="7314948" y="480474"/>
            <a:ext cx="1374055" cy="1576295"/>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7F12764F-DD66-ED4E-82E1-1151118EFB59}"/>
              </a:ext>
            </a:extLst>
          </p:cNvPr>
          <p:cNvSpPr txBox="1"/>
          <p:nvPr/>
        </p:nvSpPr>
        <p:spPr>
          <a:xfrm>
            <a:off x="7190312" y="2033332"/>
            <a:ext cx="1591485"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Nicolas </a:t>
            </a:r>
            <a:r>
              <a:rPr lang="fr-FR" sz="1600" dirty="0" err="1">
                <a:latin typeface="Times New Roman" panose="02020603050405020304" pitchFamily="18" charset="0"/>
                <a:cs typeface="Times New Roman" panose="02020603050405020304" pitchFamily="18" charset="0"/>
              </a:rPr>
              <a:t>Turcev</a:t>
            </a:r>
            <a:endParaRPr lang="fr-FR" sz="1600"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561AC2F6-1551-CD40-89F9-FF75E800B973}"/>
              </a:ext>
            </a:extLst>
          </p:cNvPr>
          <p:cNvPicPr>
            <a:picLocks noChangeAspect="1"/>
          </p:cNvPicPr>
          <p:nvPr/>
        </p:nvPicPr>
        <p:blipFill>
          <a:blip r:embed="rId14"/>
          <a:stretch>
            <a:fillRect/>
          </a:stretch>
        </p:blipFill>
        <p:spPr>
          <a:xfrm>
            <a:off x="3696221" y="484508"/>
            <a:ext cx="1703913" cy="1603189"/>
          </a:xfrm>
          <a:prstGeom prst="rect">
            <a:avLst/>
          </a:prstGeom>
        </p:spPr>
      </p:pic>
      <p:sp>
        <p:nvSpPr>
          <p:cNvPr id="36" name="ZoneTexte 35">
            <a:extLst>
              <a:ext uri="{FF2B5EF4-FFF2-40B4-BE49-F238E27FC236}">
                <a16:creationId xmlns:a16="http://schemas.microsoft.com/office/drawing/2014/main" id="{AD983AAC-2633-F74F-8516-A112AC29DBD3}"/>
              </a:ext>
            </a:extLst>
          </p:cNvPr>
          <p:cNvSpPr txBox="1"/>
          <p:nvPr/>
        </p:nvSpPr>
        <p:spPr>
          <a:xfrm>
            <a:off x="3696220" y="2095543"/>
            <a:ext cx="1703913"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Héloïse Linossier</a:t>
            </a:r>
          </a:p>
        </p:txBody>
      </p:sp>
      <p:pic>
        <p:nvPicPr>
          <p:cNvPr id="1056" name="Picture 32" descr="Corentin Lamy - Babelio">
            <a:extLst>
              <a:ext uri="{FF2B5EF4-FFF2-40B4-BE49-F238E27FC236}">
                <a16:creationId xmlns:a16="http://schemas.microsoft.com/office/drawing/2014/main" id="{3C051647-C2B2-2C45-B3DB-962AA1A1C58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450" t="2405" r="8250" b="9365"/>
          <a:stretch/>
        </p:blipFill>
        <p:spPr bwMode="auto">
          <a:xfrm>
            <a:off x="1999611" y="2502279"/>
            <a:ext cx="1452548" cy="1596001"/>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E90EC53B-6016-A048-9B0C-0872B09BD274}"/>
              </a:ext>
            </a:extLst>
          </p:cNvPr>
          <p:cNvSpPr txBox="1"/>
          <p:nvPr/>
        </p:nvSpPr>
        <p:spPr>
          <a:xfrm>
            <a:off x="1907048" y="4127724"/>
            <a:ext cx="1545166"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Corentin Lamy</a:t>
            </a:r>
          </a:p>
        </p:txBody>
      </p:sp>
      <p:pic>
        <p:nvPicPr>
          <p:cNvPr id="1058" name="Picture 34" descr="LA PAROLE AUX GAMEURS ACTE CXXXIII] Interview de Patrick HELLIO - Le blog  Gaming de Starsystemf">
            <a:extLst>
              <a:ext uri="{FF2B5EF4-FFF2-40B4-BE49-F238E27FC236}">
                <a16:creationId xmlns:a16="http://schemas.microsoft.com/office/drawing/2014/main" id="{CBFAB30C-96E5-C040-8ED0-C9D9CA95E0B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6826" t="-1" r="19853" b="39115"/>
          <a:stretch/>
        </p:blipFill>
        <p:spPr bwMode="auto">
          <a:xfrm>
            <a:off x="958801" y="4539756"/>
            <a:ext cx="1479150" cy="1688962"/>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7C2C292A-D722-7B4C-A94C-7FBB3285BFC4}"/>
              </a:ext>
            </a:extLst>
          </p:cNvPr>
          <p:cNvSpPr txBox="1"/>
          <p:nvPr/>
        </p:nvSpPr>
        <p:spPr>
          <a:xfrm>
            <a:off x="755418" y="6226062"/>
            <a:ext cx="1545166" cy="338554"/>
          </a:xfrm>
          <a:prstGeom prst="rect">
            <a:avLst/>
          </a:prstGeom>
          <a:noFill/>
        </p:spPr>
        <p:txBody>
          <a:bodyPr wrap="square" rtlCol="0">
            <a:spAutoFit/>
          </a:bodyPr>
          <a:lstStyle/>
          <a:p>
            <a:pPr algn="ctr"/>
            <a:r>
              <a:rPr lang="fr-FR" sz="1600" dirty="0">
                <a:latin typeface="Times New Roman" panose="02020603050405020304" pitchFamily="18" charset="0"/>
                <a:cs typeface="Times New Roman" panose="02020603050405020304" pitchFamily="18" charset="0"/>
              </a:rPr>
              <a:t>Patrick </a:t>
            </a:r>
            <a:r>
              <a:rPr lang="fr-FR" sz="1600" dirty="0" err="1">
                <a:latin typeface="Times New Roman" panose="02020603050405020304" pitchFamily="18" charset="0"/>
                <a:cs typeface="Times New Roman" panose="02020603050405020304" pitchFamily="18" charset="0"/>
              </a:rPr>
              <a:t>Hellio</a:t>
            </a:r>
            <a:endParaRPr lang="fr-FR" sz="1600" dirty="0">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D8C098CE-85A6-544C-B779-81788F012DCC}"/>
              </a:ext>
            </a:extLst>
          </p:cNvPr>
          <p:cNvSpPr/>
          <p:nvPr/>
        </p:nvSpPr>
        <p:spPr>
          <a:xfrm>
            <a:off x="1360715" y="6630848"/>
            <a:ext cx="2778360"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34" name="ZoneTexte 33">
            <a:extLst>
              <a:ext uri="{FF2B5EF4-FFF2-40B4-BE49-F238E27FC236}">
                <a16:creationId xmlns:a16="http://schemas.microsoft.com/office/drawing/2014/main" id="{AC5B2F46-28F4-5543-8ACB-35FECB9B9FE2}"/>
              </a:ext>
            </a:extLst>
          </p:cNvPr>
          <p:cNvSpPr txBox="1"/>
          <p:nvPr/>
        </p:nvSpPr>
        <p:spPr>
          <a:xfrm>
            <a:off x="0" y="953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 Et 17 entretiens compréhensifs en théorisation ancrée</a:t>
            </a:r>
          </a:p>
        </p:txBody>
      </p:sp>
    </p:spTree>
    <p:extLst>
      <p:ext uri="{BB962C8B-B14F-4D97-AF65-F5344CB8AC3E}">
        <p14:creationId xmlns:p14="http://schemas.microsoft.com/office/powerpoint/2010/main" val="63353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White Night">
            <a:extLst>
              <a:ext uri="{FF2B5EF4-FFF2-40B4-BE49-F238E27FC236}">
                <a16:creationId xmlns:a16="http://schemas.microsoft.com/office/drawing/2014/main" id="{F4398167-756A-7491-0198-400D77AB2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9BDB0E7-C7DB-E046-94DD-0F86A8B00B49}"/>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Des notions applicables à l’ensemble du champ journalistique</a:t>
            </a:r>
          </a:p>
        </p:txBody>
      </p:sp>
      <p:sp>
        <p:nvSpPr>
          <p:cNvPr id="10" name="Rectangle 9">
            <a:extLst>
              <a:ext uri="{FF2B5EF4-FFF2-40B4-BE49-F238E27FC236}">
                <a16:creationId xmlns:a16="http://schemas.microsoft.com/office/drawing/2014/main" id="{4C76C642-B867-3140-A2C3-DC65FAB8525C}"/>
              </a:ext>
            </a:extLst>
          </p:cNvPr>
          <p:cNvSpPr/>
          <p:nvPr/>
        </p:nvSpPr>
        <p:spPr>
          <a:xfrm>
            <a:off x="9669743" y="6491549"/>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12" name="Rectangle 11">
            <a:extLst>
              <a:ext uri="{FF2B5EF4-FFF2-40B4-BE49-F238E27FC236}">
                <a16:creationId xmlns:a16="http://schemas.microsoft.com/office/drawing/2014/main" id="{C5C528E7-4C4A-0B27-5883-76DED2EB6F95}"/>
              </a:ext>
            </a:extLst>
          </p:cNvPr>
          <p:cNvSpPr/>
          <p:nvPr/>
        </p:nvSpPr>
        <p:spPr>
          <a:xfrm>
            <a:off x="-1201444" y="1438259"/>
            <a:ext cx="5650513" cy="1417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61B5DAA-162D-DD4B-8870-FBEFE9281E2D}"/>
              </a:ext>
            </a:extLst>
          </p:cNvPr>
          <p:cNvSpPr txBox="1"/>
          <p:nvPr/>
        </p:nvSpPr>
        <p:spPr>
          <a:xfrm>
            <a:off x="236255" y="1533261"/>
            <a:ext cx="4030944" cy="1231106"/>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L’intra-cycle</a:t>
            </a:r>
          </a:p>
          <a:p>
            <a:pPr algn="just"/>
            <a:r>
              <a:rPr lang="fr-FR" sz="1200" dirty="0">
                <a:latin typeface="Times New Roman" panose="02020603050405020304" pitchFamily="18" charset="0"/>
                <a:cs typeface="Times New Roman" panose="02020603050405020304" pitchFamily="18" charset="0"/>
              </a:rPr>
              <a:t>La majorité des articles de la presse vidéoludique s’inscrive dans le cycle communicationnel de l’industrie, en épousant ses trois temps principaux (« news », « </a:t>
            </a:r>
            <a:r>
              <a:rPr lang="fr-FR" sz="1200" dirty="0" err="1">
                <a:latin typeface="Times New Roman" panose="02020603050405020304" pitchFamily="18" charset="0"/>
                <a:cs typeface="Times New Roman" panose="02020603050405020304" pitchFamily="18" charset="0"/>
              </a:rPr>
              <a:t>preview</a:t>
            </a:r>
            <a:r>
              <a:rPr lang="fr-FR" sz="1200" dirty="0">
                <a:latin typeface="Times New Roman" panose="02020603050405020304" pitchFamily="18" charset="0"/>
                <a:cs typeface="Times New Roman" panose="02020603050405020304" pitchFamily="18" charset="0"/>
              </a:rPr>
              <a:t> », « test »). La « routine éditoriale » (Vos et Shoemaker, 2009) des journalistes est tributaire de ces piliers et de leurs contraintes.</a:t>
            </a:r>
          </a:p>
        </p:txBody>
      </p:sp>
      <p:sp>
        <p:nvSpPr>
          <p:cNvPr id="13" name="Rectangle 12">
            <a:extLst>
              <a:ext uri="{FF2B5EF4-FFF2-40B4-BE49-F238E27FC236}">
                <a16:creationId xmlns:a16="http://schemas.microsoft.com/office/drawing/2014/main" id="{910C0BAF-5809-FDA4-71FF-0966A1870E30}"/>
              </a:ext>
            </a:extLst>
          </p:cNvPr>
          <p:cNvSpPr/>
          <p:nvPr/>
        </p:nvSpPr>
        <p:spPr>
          <a:xfrm>
            <a:off x="-3234586" y="2784710"/>
            <a:ext cx="7683656" cy="20852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2DEA203-9684-784F-A2CB-9FBA297CE57D}"/>
              </a:ext>
            </a:extLst>
          </p:cNvPr>
          <p:cNvSpPr txBox="1"/>
          <p:nvPr/>
        </p:nvSpPr>
        <p:spPr>
          <a:xfrm>
            <a:off x="325904" y="3272231"/>
            <a:ext cx="4030944" cy="861774"/>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L’intra-jeu vidéo</a:t>
            </a:r>
          </a:p>
          <a:p>
            <a:pPr algn="just"/>
            <a:r>
              <a:rPr lang="fr-FR" sz="1200" dirty="0">
                <a:latin typeface="Times New Roman" panose="02020603050405020304" pitchFamily="18" charset="0"/>
                <a:cs typeface="Times New Roman" panose="02020603050405020304" pitchFamily="18" charset="0"/>
              </a:rPr>
              <a:t>Les journalistes adoptant ce type de focalisation se concentrent sur le </a:t>
            </a:r>
            <a:r>
              <a:rPr lang="fr-FR" sz="1200" i="1" dirty="0" err="1">
                <a:latin typeface="Times New Roman" panose="02020603050405020304" pitchFamily="18" charset="0"/>
                <a:cs typeface="Times New Roman" panose="02020603050405020304" pitchFamily="18" charset="0"/>
              </a:rPr>
              <a:t>game</a:t>
            </a:r>
            <a:r>
              <a:rPr lang="fr-FR" sz="1200" dirty="0">
                <a:latin typeface="Times New Roman" panose="02020603050405020304" pitchFamily="18" charset="0"/>
                <a:cs typeface="Times New Roman" panose="02020603050405020304" pitchFamily="18" charset="0"/>
              </a:rPr>
              <a:t>, décortiquent ses composants intrinsèques sans s’intéresser au contexte dont ils découlent. </a:t>
            </a:r>
          </a:p>
        </p:txBody>
      </p:sp>
      <p:sp>
        <p:nvSpPr>
          <p:cNvPr id="14" name="Rectangle 13">
            <a:extLst>
              <a:ext uri="{FF2B5EF4-FFF2-40B4-BE49-F238E27FC236}">
                <a16:creationId xmlns:a16="http://schemas.microsoft.com/office/drawing/2014/main" id="{03508C83-ED2D-CE92-C1B9-740DEEC4464F}"/>
              </a:ext>
            </a:extLst>
          </p:cNvPr>
          <p:cNvSpPr/>
          <p:nvPr/>
        </p:nvSpPr>
        <p:spPr>
          <a:xfrm>
            <a:off x="-305579" y="4849585"/>
            <a:ext cx="6131829"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61968B6-FBDD-6746-A882-EC9C1D06A827}"/>
              </a:ext>
            </a:extLst>
          </p:cNvPr>
          <p:cNvSpPr txBox="1"/>
          <p:nvPr/>
        </p:nvSpPr>
        <p:spPr>
          <a:xfrm>
            <a:off x="370517" y="4869928"/>
            <a:ext cx="5455733" cy="1231106"/>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La Valeur Ajoutée Stratégique (VAS)</a:t>
            </a:r>
          </a:p>
          <a:p>
            <a:pPr algn="just"/>
            <a:r>
              <a:rPr lang="fr-BE" sz="1200" dirty="0">
                <a:latin typeface="Times New Roman" panose="02020603050405020304" pitchFamily="18" charset="0"/>
                <a:cs typeface="Times New Roman" panose="02020603050405020304" pitchFamily="18" charset="0"/>
              </a:rPr>
              <a:t>Observable au sein d’un texte, elle symbolise à la fois un effort consenti par le journaliste, mobilisant les techniques d’enquête pour fournir des éléments que les lecteurs ne liront pas ailleurs, et une orientation souhaitée par les décideurs du média-diffuseur, qui utilisent cet apport pour mener à bien leurs objectifs. Dans le corpus étudié, elle se décline en vingt-deux types différents.</a:t>
            </a:r>
            <a:endParaRPr lang="fr-FR" sz="12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06D5AF7-4FB8-94D3-C758-DE73C374F90C}"/>
              </a:ext>
            </a:extLst>
          </p:cNvPr>
          <p:cNvSpPr/>
          <p:nvPr/>
        </p:nvSpPr>
        <p:spPr>
          <a:xfrm>
            <a:off x="7894867" y="5023081"/>
            <a:ext cx="7683656"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168ED6D-DFDD-3E4D-80D1-06A481B0A80E}"/>
              </a:ext>
            </a:extLst>
          </p:cNvPr>
          <p:cNvSpPr txBox="1"/>
          <p:nvPr/>
        </p:nvSpPr>
        <p:spPr>
          <a:xfrm>
            <a:off x="7978798" y="5047740"/>
            <a:ext cx="3842685" cy="1231106"/>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La Valeur Ajoutée Tactique (VAT) </a:t>
            </a:r>
          </a:p>
          <a:p>
            <a:pPr algn="just"/>
            <a:r>
              <a:rPr lang="fr-BE" sz="1200" dirty="0">
                <a:latin typeface="Times New Roman" panose="02020603050405020304" pitchFamily="18" charset="0"/>
                <a:cs typeface="Times New Roman" panose="02020603050405020304" pitchFamily="18" charset="0"/>
              </a:rPr>
              <a:t>Dirigée avant tout vers le journaliste et ses envies, elle ne s’observe pas « à l’œil nu » et nécessite de sonder le vécu. Elle vise à renouveler la </a:t>
            </a:r>
            <a:r>
              <a:rPr lang="fr-BE" sz="1200">
                <a:latin typeface="Times New Roman" panose="02020603050405020304" pitchFamily="18" charset="0"/>
                <a:cs typeface="Times New Roman" panose="02020603050405020304" pitchFamily="18" charset="0"/>
              </a:rPr>
              <a:t>routine éditoriale </a:t>
            </a:r>
            <a:r>
              <a:rPr lang="fr-BE" sz="1200" dirty="0">
                <a:latin typeface="Times New Roman" panose="02020603050405020304" pitchFamily="18" charset="0"/>
                <a:cs typeface="Times New Roman" panose="02020603050405020304" pitchFamily="18" charset="0"/>
              </a:rPr>
              <a:t>des journalistes, à ce qu’ils prennent du plaisir à travailler, à </a:t>
            </a:r>
            <a:r>
              <a:rPr lang="fr-BE" sz="1200">
                <a:latin typeface="Times New Roman" panose="02020603050405020304" pitchFamily="18" charset="0"/>
                <a:cs typeface="Times New Roman" panose="02020603050405020304" pitchFamily="18" charset="0"/>
              </a:rPr>
              <a:t>ce qu’ils </a:t>
            </a:r>
            <a:r>
              <a:rPr lang="fr-BE" sz="1200" dirty="0">
                <a:latin typeface="Times New Roman" panose="02020603050405020304" pitchFamily="18" charset="0"/>
                <a:cs typeface="Times New Roman" panose="02020603050405020304" pitchFamily="18" charset="0"/>
              </a:rPr>
              <a:t>mettent du cœur à l’ouvrage volontairement. </a:t>
            </a:r>
            <a:endParaRPr lang="fr-FR" sz="12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4CDB39E-7E2C-AB32-A19B-AA7B70C95F14}"/>
              </a:ext>
            </a:extLst>
          </p:cNvPr>
          <p:cNvSpPr/>
          <p:nvPr/>
        </p:nvSpPr>
        <p:spPr>
          <a:xfrm>
            <a:off x="7978798" y="2573052"/>
            <a:ext cx="7683656" cy="249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179E7-F1A5-6342-97E6-621966E5BF36}"/>
              </a:ext>
            </a:extLst>
          </p:cNvPr>
          <p:cNvSpPr txBox="1"/>
          <p:nvPr/>
        </p:nvSpPr>
        <p:spPr>
          <a:xfrm>
            <a:off x="8022814" y="3053430"/>
            <a:ext cx="3561944" cy="1600438"/>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Le péri-jeu vidéo</a:t>
            </a:r>
          </a:p>
          <a:p>
            <a:pPr algn="just"/>
            <a:r>
              <a:rPr lang="fr-BE" sz="1200" dirty="0">
                <a:latin typeface="Times New Roman" panose="02020603050405020304" pitchFamily="18" charset="0"/>
                <a:cs typeface="Times New Roman" panose="02020603050405020304" pitchFamily="18" charset="0"/>
              </a:rPr>
              <a:t>Les journalistes mettent l’accent sur l’aspect humain, la narration de la multitude de paramètres conditionnant le développement d’une œuvre, plutôt que sur l’œuvre en elle-même. Celle-ci n’est parfois d’ailleurs qu’un prétexte à « raconter une histoire » : un jeu vidéo quelconque ou oubliable peut receler un récit journalistique passionnant. </a:t>
            </a:r>
            <a:endParaRPr lang="fr-FR" sz="12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81F764A-60A5-E331-DB23-BCD76AE6BE5B}"/>
              </a:ext>
            </a:extLst>
          </p:cNvPr>
          <p:cNvSpPr/>
          <p:nvPr/>
        </p:nvSpPr>
        <p:spPr>
          <a:xfrm>
            <a:off x="7742071" y="1469091"/>
            <a:ext cx="7443369"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776F05C-4C67-9646-B51D-3BA59F4BD2E2}"/>
              </a:ext>
            </a:extLst>
          </p:cNvPr>
          <p:cNvSpPr txBox="1"/>
          <p:nvPr/>
        </p:nvSpPr>
        <p:spPr>
          <a:xfrm>
            <a:off x="7742072" y="1537777"/>
            <a:ext cx="4079411" cy="1231106"/>
          </a:xfrm>
          <a:prstGeom prst="rect">
            <a:avLst/>
          </a:prstGeom>
          <a:noFill/>
        </p:spPr>
        <p:txBody>
          <a:bodyPr wrap="square" rtlCol="0">
            <a:spAutoFit/>
          </a:bodyPr>
          <a:lstStyle/>
          <a:p>
            <a:pPr algn="ctr"/>
            <a:r>
              <a:rPr lang="fr-FR" sz="1400" b="1" dirty="0">
                <a:latin typeface="Times New Roman" panose="02020603050405020304" pitchFamily="18" charset="0"/>
                <a:cs typeface="Times New Roman" panose="02020603050405020304" pitchFamily="18" charset="0"/>
              </a:rPr>
              <a:t>Le hors-cycle</a:t>
            </a:r>
          </a:p>
          <a:p>
            <a:pPr algn="just"/>
            <a:r>
              <a:rPr lang="fr-FR" sz="1200" dirty="0">
                <a:latin typeface="Times New Roman" panose="02020603050405020304" pitchFamily="18" charset="0"/>
                <a:cs typeface="Times New Roman" panose="02020603050405020304" pitchFamily="18" charset="0"/>
              </a:rPr>
              <a:t>Par « attitude active » (Vanesse, 2020), les journalistes font parfois le choix de s’écarter du flux communicationnel pour se pencher sur des faits qui en sont déconnectés, dans une dynamique de résistance tactique renouvelant leur routine éditoriale.</a:t>
            </a:r>
          </a:p>
        </p:txBody>
      </p:sp>
    </p:spTree>
    <p:extLst>
      <p:ext uri="{BB962C8B-B14F-4D97-AF65-F5344CB8AC3E}">
        <p14:creationId xmlns:p14="http://schemas.microsoft.com/office/powerpoint/2010/main" val="87840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hite Night Review - GameSpot">
            <a:extLst>
              <a:ext uri="{FF2B5EF4-FFF2-40B4-BE49-F238E27FC236}">
                <a16:creationId xmlns:a16="http://schemas.microsoft.com/office/drawing/2014/main" id="{7C260886-233D-AC1D-A3FB-27C826DF9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1753">
            <a:off x="-130631" y="-3645666"/>
            <a:ext cx="12192000" cy="937012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D4A9F8F5-F653-D068-4521-2AFF8369EA63}"/>
              </a:ext>
            </a:extLst>
          </p:cNvPr>
          <p:cNvSpPr txBox="1"/>
          <p:nvPr/>
        </p:nvSpPr>
        <p:spPr>
          <a:xfrm>
            <a:off x="178705" y="4678878"/>
            <a:ext cx="11834587" cy="2308324"/>
          </a:xfrm>
          <a:prstGeom prst="rect">
            <a:avLst/>
          </a:prstGeom>
          <a:noFill/>
        </p:spPr>
        <p:txBody>
          <a:bodyPr wrap="square">
            <a:spAutoFit/>
          </a:bodyPr>
          <a:lstStyle/>
          <a:p>
            <a:pPr algn="just"/>
            <a:r>
              <a:rPr lang="fr-BE" sz="1800" dirty="0">
                <a:effectLst/>
                <a:latin typeface="TimesNewRomanPSMT"/>
              </a:rPr>
              <a:t>« J’ai dû mal à courir </a:t>
            </a:r>
            <a:r>
              <a:rPr lang="fr-BE" sz="1800" dirty="0" err="1">
                <a:effectLst/>
                <a:latin typeface="TimesNewRomanPSMT"/>
              </a:rPr>
              <a:t>après</a:t>
            </a:r>
            <a:r>
              <a:rPr lang="fr-BE" sz="1800" dirty="0">
                <a:effectLst/>
                <a:latin typeface="TimesNewRomanPSMT"/>
              </a:rPr>
              <a:t> l’</a:t>
            </a:r>
            <a:r>
              <a:rPr lang="fr-BE" sz="1800" dirty="0" err="1">
                <a:effectLst/>
                <a:latin typeface="TimesNewRomanPSMT"/>
              </a:rPr>
              <a:t>actualite</a:t>
            </a:r>
            <a:r>
              <a:rPr lang="fr-BE" sz="1800" dirty="0">
                <a:effectLst/>
                <a:latin typeface="TimesNewRomanPSMT"/>
              </a:rPr>
              <a:t>́. [...] Je me demande comment des journalistes arrivent à s’y </a:t>
            </a:r>
            <a:r>
              <a:rPr lang="fr-BE" sz="1800" dirty="0" err="1">
                <a:effectLst/>
                <a:latin typeface="TimesNewRomanPSMT"/>
              </a:rPr>
              <a:t>intéresser</a:t>
            </a:r>
            <a:r>
              <a:rPr lang="fr-BE" sz="1800" dirty="0">
                <a:effectLst/>
                <a:latin typeface="TimesNewRomanPSMT"/>
              </a:rPr>
              <a:t> toute une vie. [...] C’est peut </a:t>
            </a:r>
            <a:r>
              <a:rPr lang="fr-BE" sz="1800" dirty="0" err="1">
                <a:effectLst/>
                <a:latin typeface="TimesNewRomanPSMT"/>
              </a:rPr>
              <a:t>être</a:t>
            </a:r>
            <a:r>
              <a:rPr lang="fr-BE" sz="1800" dirty="0">
                <a:effectLst/>
                <a:latin typeface="TimesNewRomanPSMT"/>
              </a:rPr>
              <a:t> un des </a:t>
            </a:r>
            <a:r>
              <a:rPr lang="fr-BE" sz="1800" dirty="0" err="1">
                <a:effectLst/>
                <a:latin typeface="TimesNewRomanPSMT"/>
              </a:rPr>
              <a:t>écueils</a:t>
            </a:r>
            <a:r>
              <a:rPr lang="fr-BE" sz="1800" dirty="0">
                <a:effectLst/>
                <a:latin typeface="TimesNewRomanPSMT"/>
              </a:rPr>
              <a:t> de la presse jeu </a:t>
            </a:r>
            <a:r>
              <a:rPr lang="fr-BE" sz="1800" dirty="0" err="1">
                <a:effectLst/>
                <a:latin typeface="TimesNewRomanPSMT"/>
              </a:rPr>
              <a:t>vidéo</a:t>
            </a:r>
            <a:r>
              <a:rPr lang="fr-BE" sz="1800" dirty="0">
                <a:effectLst/>
                <a:latin typeface="TimesNewRomanPSMT"/>
              </a:rPr>
              <a:t> d’aujourd’hui : elle est toujours dans le </a:t>
            </a:r>
            <a:r>
              <a:rPr lang="fr-BE" sz="1800" dirty="0" err="1">
                <a:effectLst/>
                <a:latin typeface="TimesNewRomanPSMT"/>
              </a:rPr>
              <a:t>présent</a:t>
            </a:r>
            <a:r>
              <a:rPr lang="fr-BE" sz="1800" dirty="0">
                <a:effectLst/>
                <a:latin typeface="TimesNewRomanPSMT"/>
              </a:rPr>
              <a:t>, en train de commenter l’</a:t>
            </a:r>
            <a:r>
              <a:rPr lang="fr-BE" sz="1800" dirty="0" err="1">
                <a:effectLst/>
                <a:latin typeface="TimesNewRomanPSMT"/>
              </a:rPr>
              <a:t>actualite</a:t>
            </a:r>
            <a:r>
              <a:rPr lang="fr-BE" sz="1800" dirty="0">
                <a:effectLst/>
                <a:latin typeface="TimesNewRomanPSMT"/>
              </a:rPr>
              <a:t>́. C’est le jeu </a:t>
            </a:r>
            <a:r>
              <a:rPr lang="fr-BE" sz="1800" dirty="0" err="1">
                <a:effectLst/>
                <a:latin typeface="TimesNewRomanPSMT"/>
              </a:rPr>
              <a:t>vidéo</a:t>
            </a:r>
            <a:r>
              <a:rPr lang="fr-BE" sz="1800" dirty="0">
                <a:effectLst/>
                <a:latin typeface="TimesNewRomanPSMT"/>
              </a:rPr>
              <a:t> qui veut </a:t>
            </a:r>
            <a:r>
              <a:rPr lang="fr-BE" sz="1800" dirty="0" err="1">
                <a:effectLst/>
                <a:latin typeface="TimesNewRomanPSMT"/>
              </a:rPr>
              <a:t>ça</a:t>
            </a:r>
            <a:r>
              <a:rPr lang="fr-BE" sz="1800" dirty="0">
                <a:effectLst/>
                <a:latin typeface="TimesNewRomanPSMT"/>
              </a:rPr>
              <a:t> : il impose sa propre </a:t>
            </a:r>
            <a:r>
              <a:rPr lang="fr-BE" sz="1800" dirty="0" err="1">
                <a:effectLst/>
                <a:latin typeface="TimesNewRomanPSMT"/>
              </a:rPr>
              <a:t>actualite</a:t>
            </a:r>
            <a:r>
              <a:rPr lang="fr-BE" sz="1800" dirty="0">
                <a:effectLst/>
                <a:latin typeface="TimesNewRomanPSMT"/>
              </a:rPr>
              <a:t>́ en permanence. On est dans l’</a:t>
            </a:r>
            <a:r>
              <a:rPr lang="fr-BE" sz="1800" dirty="0" err="1">
                <a:effectLst/>
                <a:latin typeface="TimesNewRomanPSMT"/>
              </a:rPr>
              <a:t>éphémère</a:t>
            </a:r>
            <a:r>
              <a:rPr lang="fr-BE" sz="1800" dirty="0">
                <a:effectLst/>
                <a:latin typeface="TimesNewRomanPSMT"/>
              </a:rPr>
              <a:t> et on oublie souvent qu’il y a une histoire, un contexte. </a:t>
            </a:r>
            <a:r>
              <a:rPr lang="fr-BE" sz="1800" dirty="0" err="1">
                <a:effectLst/>
                <a:latin typeface="TimesNewRomanPSMT"/>
              </a:rPr>
              <a:t>Ça</a:t>
            </a:r>
            <a:r>
              <a:rPr lang="fr-BE" sz="1800" dirty="0">
                <a:effectLst/>
                <a:latin typeface="TimesNewRomanPSMT"/>
              </a:rPr>
              <a:t>, dans mon travail, j’essaie de ne pas l’oublier, de remettre les choses en perspective par rapport à ce qu’il y a pu se passer il y a dix ou quinze ans. [...] Rapporter des faits pour rapporter des faits, ce n’est pas </a:t>
            </a:r>
            <a:r>
              <a:rPr lang="fr-BE" sz="1800" dirty="0" err="1">
                <a:effectLst/>
                <a:latin typeface="TimesNewRomanPSMT"/>
              </a:rPr>
              <a:t>intéressant</a:t>
            </a:r>
            <a:r>
              <a:rPr lang="fr-BE" sz="1800" dirty="0">
                <a:effectLst/>
                <a:latin typeface="TimesNewRomanPSMT"/>
              </a:rPr>
              <a:t>. [...] Que tu aies fait une </a:t>
            </a:r>
            <a:r>
              <a:rPr lang="fr-BE" sz="1800" dirty="0" err="1">
                <a:effectLst/>
                <a:latin typeface="TimesNewRomanPSMT"/>
              </a:rPr>
              <a:t>enquête</a:t>
            </a:r>
            <a:r>
              <a:rPr lang="fr-BE" sz="1800" dirty="0">
                <a:effectLst/>
                <a:latin typeface="TimesNewRomanPSMT"/>
              </a:rPr>
              <a:t> ou une recherche, ce qui compte, c’est ton point de vue, en fait » (Entretien du 5 juin 2018 avec Victor Moisan). </a:t>
            </a:r>
            <a:endParaRPr lang="fr-BE" dirty="0"/>
          </a:p>
          <a:p>
            <a:pPr algn="just"/>
            <a:endParaRPr lang="fr-BE" dirty="0"/>
          </a:p>
        </p:txBody>
      </p:sp>
      <p:sp>
        <p:nvSpPr>
          <p:cNvPr id="10" name="Rectangle 9">
            <a:extLst>
              <a:ext uri="{FF2B5EF4-FFF2-40B4-BE49-F238E27FC236}">
                <a16:creationId xmlns:a16="http://schemas.microsoft.com/office/drawing/2014/main" id="{FE6955D8-E260-15CE-8A68-A701B820113C}"/>
              </a:ext>
            </a:extLst>
          </p:cNvPr>
          <p:cNvSpPr/>
          <p:nvPr/>
        </p:nvSpPr>
        <p:spPr>
          <a:xfrm>
            <a:off x="2398495" y="-627883"/>
            <a:ext cx="7683656"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9CE8128-080F-9B90-E141-5AE766DEAF36}"/>
              </a:ext>
            </a:extLst>
          </p:cNvPr>
          <p:cNvSpPr txBox="1"/>
          <p:nvPr/>
        </p:nvSpPr>
        <p:spPr>
          <a:xfrm>
            <a:off x="2398495" y="65701"/>
            <a:ext cx="7746603"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Le goût pour l’enquête est précédé d’un dégoût pour la « Routine éditoriale »</a:t>
            </a:r>
          </a:p>
        </p:txBody>
      </p:sp>
      <p:pic>
        <p:nvPicPr>
          <p:cNvPr id="5" name="Image 4" descr="Une image contenant texte, reçu, Police, diagramme&#10;&#10;Description générée automatiquement">
            <a:extLst>
              <a:ext uri="{FF2B5EF4-FFF2-40B4-BE49-F238E27FC236}">
                <a16:creationId xmlns:a16="http://schemas.microsoft.com/office/drawing/2014/main" id="{3F6A1B25-9AE3-F491-D87D-545569080761}"/>
              </a:ext>
            </a:extLst>
          </p:cNvPr>
          <p:cNvPicPr>
            <a:picLocks noChangeAspect="1"/>
          </p:cNvPicPr>
          <p:nvPr/>
        </p:nvPicPr>
        <p:blipFill rotWithShape="1">
          <a:blip r:embed="rId3"/>
          <a:srcRect t="22932"/>
          <a:stretch/>
        </p:blipFill>
        <p:spPr>
          <a:xfrm>
            <a:off x="444674" y="1484416"/>
            <a:ext cx="11302651" cy="3087584"/>
          </a:xfrm>
          <a:prstGeom prst="rect">
            <a:avLst/>
          </a:prstGeom>
        </p:spPr>
      </p:pic>
    </p:spTree>
    <p:extLst>
      <p:ext uri="{BB962C8B-B14F-4D97-AF65-F5344CB8AC3E}">
        <p14:creationId xmlns:p14="http://schemas.microsoft.com/office/powerpoint/2010/main" val="250999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ITE NIGHT Trailer (Horror Game) PS4 / Xbox One - YouTube">
            <a:extLst>
              <a:ext uri="{FF2B5EF4-FFF2-40B4-BE49-F238E27FC236}">
                <a16:creationId xmlns:a16="http://schemas.microsoft.com/office/drawing/2014/main" id="{357BB31E-671C-1533-CC47-C4A16AF775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157354" y="3188571"/>
            <a:ext cx="11835869" cy="665767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383B1AB7-5D6E-9F28-EEA3-B4D29CCD58BF}"/>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Se fixer ses propres limites, et les dépasser pour se sentir </a:t>
            </a:r>
            <a:r>
              <a:rPr lang="fr-FR" b="1" dirty="0" err="1">
                <a:latin typeface="Times New Roman" panose="02020603050405020304" pitchFamily="18" charset="0"/>
                <a:cs typeface="Times New Roman" panose="02020603050405020304" pitchFamily="18" charset="0"/>
              </a:rPr>
              <a:t>fier·ère</a:t>
            </a:r>
            <a:r>
              <a:rPr lang="fr-FR" b="1" dirty="0">
                <a:latin typeface="Times New Roman" panose="02020603050405020304" pitchFamily="18" charset="0"/>
                <a:cs typeface="Times New Roman" panose="02020603050405020304" pitchFamily="18" charset="0"/>
              </a:rPr>
              <a:t> de son travail</a:t>
            </a:r>
          </a:p>
        </p:txBody>
      </p:sp>
      <p:sp>
        <p:nvSpPr>
          <p:cNvPr id="6" name="ZoneTexte 5">
            <a:extLst>
              <a:ext uri="{FF2B5EF4-FFF2-40B4-BE49-F238E27FC236}">
                <a16:creationId xmlns:a16="http://schemas.microsoft.com/office/drawing/2014/main" id="{E868C052-512D-4F39-3E29-4EC40B760DAE}"/>
              </a:ext>
            </a:extLst>
          </p:cNvPr>
          <p:cNvSpPr txBox="1"/>
          <p:nvPr/>
        </p:nvSpPr>
        <p:spPr>
          <a:xfrm>
            <a:off x="274122" y="2887682"/>
            <a:ext cx="3751612" cy="3970318"/>
          </a:xfrm>
          <a:prstGeom prst="rect">
            <a:avLst/>
          </a:prstGeom>
          <a:noFill/>
        </p:spPr>
        <p:txBody>
          <a:bodyPr wrap="square">
            <a:spAutoFit/>
          </a:bodyPr>
          <a:lstStyle/>
          <a:p>
            <a:pPr algn="just"/>
            <a:r>
              <a:rPr lang="fr-BE" sz="1800" dirty="0">
                <a:effectLst/>
                <a:latin typeface="TimesNewRomanPSMT"/>
              </a:rPr>
              <a:t>« </a:t>
            </a:r>
            <a:r>
              <a:rPr lang="fr-BE" sz="1800" dirty="0" err="1">
                <a:effectLst/>
                <a:latin typeface="TimesNewRomanPSMT"/>
              </a:rPr>
              <a:t>Dès</a:t>
            </a:r>
            <a:r>
              <a:rPr lang="fr-BE" sz="1800" dirty="0">
                <a:effectLst/>
                <a:latin typeface="TimesNewRomanPSMT"/>
              </a:rPr>
              <a:t> que je fais autre chose que du jeu </a:t>
            </a:r>
            <a:r>
              <a:rPr lang="fr-BE" sz="1800" dirty="0" err="1">
                <a:effectLst/>
                <a:latin typeface="TimesNewRomanPSMT"/>
              </a:rPr>
              <a:t>vidéo</a:t>
            </a:r>
            <a:r>
              <a:rPr lang="fr-BE" sz="1800" dirty="0">
                <a:effectLst/>
                <a:latin typeface="TimesNewRomanPSMT"/>
              </a:rPr>
              <a:t> pur, c’est que c’est un truc qui m’</a:t>
            </a:r>
            <a:r>
              <a:rPr lang="fr-BE" sz="1800" dirty="0" err="1">
                <a:effectLst/>
                <a:latin typeface="TimesNewRomanPSMT"/>
              </a:rPr>
              <a:t>intéresse</a:t>
            </a:r>
            <a:r>
              <a:rPr lang="fr-BE" sz="1800" dirty="0">
                <a:effectLst/>
                <a:latin typeface="TimesNewRomanPSMT"/>
              </a:rPr>
              <a:t>, </a:t>
            </a:r>
            <a:r>
              <a:rPr lang="fr-BE" sz="1800" dirty="0" err="1">
                <a:effectLst/>
                <a:latin typeface="TimesNewRomanPSMT"/>
              </a:rPr>
              <a:t>généralement</a:t>
            </a:r>
            <a:r>
              <a:rPr lang="fr-BE" sz="1800" dirty="0">
                <a:effectLst/>
                <a:latin typeface="TimesNewRomanPSMT"/>
              </a:rPr>
              <a:t>, donc [j’y investis] beaucoup de temps. je peux y passer des semaines, et ce n’est pas grave. Typiquement, il y a des dossiers sur lesquels j’ai bossé pendant deux mois, seul dans mon coin. Et </a:t>
            </a:r>
            <a:r>
              <a:rPr lang="fr-BE" sz="1800" dirty="0" err="1">
                <a:effectLst/>
                <a:latin typeface="TimesNewRomanPSMT"/>
              </a:rPr>
              <a:t>même</a:t>
            </a:r>
            <a:r>
              <a:rPr lang="fr-BE" sz="1800" dirty="0">
                <a:effectLst/>
                <a:latin typeface="TimesNewRomanPSMT"/>
              </a:rPr>
              <a:t> si on m’avait dit : “non, ne le fais pas”, j’aurais quand </a:t>
            </a:r>
            <a:r>
              <a:rPr lang="fr-BE" sz="1800" dirty="0" err="1">
                <a:effectLst/>
                <a:latin typeface="TimesNewRomanPSMT"/>
              </a:rPr>
              <a:t>même</a:t>
            </a:r>
            <a:r>
              <a:rPr lang="fr-BE" sz="1800" dirty="0">
                <a:effectLst/>
                <a:latin typeface="TimesNewRomanPSMT"/>
              </a:rPr>
              <a:t> publié le document, parce que c’est vraiment des trucs qui me tiennent à cœur » (Entretien du 20 octobre 2017 avec </a:t>
            </a:r>
            <a:r>
              <a:rPr lang="fr-BE" sz="1800" dirty="0" err="1">
                <a:effectLst/>
                <a:latin typeface="TimesNewRomanPSMT"/>
              </a:rPr>
              <a:t>Sébastien</a:t>
            </a:r>
            <a:r>
              <a:rPr lang="fr-BE" sz="1800" dirty="0">
                <a:effectLst/>
                <a:latin typeface="TimesNewRomanPSMT"/>
              </a:rPr>
              <a:t> Delahaye). </a:t>
            </a:r>
            <a:endParaRPr lang="fr-BE" dirty="0"/>
          </a:p>
        </p:txBody>
      </p:sp>
      <p:pic>
        <p:nvPicPr>
          <p:cNvPr id="7" name="Image 6">
            <a:extLst>
              <a:ext uri="{FF2B5EF4-FFF2-40B4-BE49-F238E27FC236}">
                <a16:creationId xmlns:a16="http://schemas.microsoft.com/office/drawing/2014/main" id="{62396E30-7A52-AB5A-220E-A62546DF165B}"/>
              </a:ext>
            </a:extLst>
          </p:cNvPr>
          <p:cNvPicPr>
            <a:picLocks noChangeAspect="1"/>
          </p:cNvPicPr>
          <p:nvPr/>
        </p:nvPicPr>
        <p:blipFill rotWithShape="1">
          <a:blip r:embed="rId3"/>
          <a:srcRect l="12857" t="5357" r="12143" b="13929"/>
          <a:stretch/>
        </p:blipFill>
        <p:spPr>
          <a:xfrm>
            <a:off x="10418909" y="759988"/>
            <a:ext cx="1545166" cy="1697767"/>
          </a:xfrm>
          <a:prstGeom prst="rect">
            <a:avLst/>
          </a:prstGeom>
        </p:spPr>
      </p:pic>
      <p:sp>
        <p:nvSpPr>
          <p:cNvPr id="12" name="ZoneTexte 11">
            <a:extLst>
              <a:ext uri="{FF2B5EF4-FFF2-40B4-BE49-F238E27FC236}">
                <a16:creationId xmlns:a16="http://schemas.microsoft.com/office/drawing/2014/main" id="{D66F6B59-8431-9754-4861-1297904D4975}"/>
              </a:ext>
            </a:extLst>
          </p:cNvPr>
          <p:cNvSpPr txBox="1"/>
          <p:nvPr/>
        </p:nvSpPr>
        <p:spPr>
          <a:xfrm>
            <a:off x="227925" y="759988"/>
            <a:ext cx="9961104" cy="1477328"/>
          </a:xfrm>
          <a:prstGeom prst="rect">
            <a:avLst/>
          </a:prstGeom>
          <a:noFill/>
        </p:spPr>
        <p:txBody>
          <a:bodyPr wrap="square">
            <a:spAutoFit/>
          </a:bodyPr>
          <a:lstStyle/>
          <a:p>
            <a:pPr algn="just"/>
            <a:r>
              <a:rPr lang="fr-BE" sz="1800" dirty="0">
                <a:effectLst/>
                <a:latin typeface="TimesNewRomanPSMT"/>
              </a:rPr>
              <a:t>« Si on couvre une </a:t>
            </a:r>
            <a:r>
              <a:rPr lang="fr-BE" sz="1800" dirty="0" err="1">
                <a:effectLst/>
                <a:latin typeface="TimesNewRomanPSMT"/>
              </a:rPr>
              <a:t>thématique</a:t>
            </a:r>
            <a:r>
              <a:rPr lang="fr-BE" sz="1800" dirty="0">
                <a:effectLst/>
                <a:latin typeface="TimesNewRomanPSMT"/>
              </a:rPr>
              <a:t> avec un dossier, par la suite, on ne reviendra plus dessus avant plusieurs mois ou plusieurs </a:t>
            </a:r>
            <a:r>
              <a:rPr lang="fr-BE" sz="1800" dirty="0" err="1">
                <a:effectLst/>
                <a:latin typeface="TimesNewRomanPSMT"/>
              </a:rPr>
              <a:t>années</a:t>
            </a:r>
            <a:r>
              <a:rPr lang="fr-BE" sz="1800" dirty="0">
                <a:effectLst/>
                <a:latin typeface="TimesNewRomanPSMT"/>
              </a:rPr>
              <a:t>. Donc, si on le fait, il ne faut pas le rater. Il ne faut pas le rater pour soi, parce qu’</a:t>
            </a:r>
            <a:r>
              <a:rPr lang="fr-BE" sz="1800" dirty="0" err="1">
                <a:effectLst/>
                <a:latin typeface="TimesNewRomanPSMT"/>
              </a:rPr>
              <a:t>après</a:t>
            </a:r>
            <a:r>
              <a:rPr lang="fr-BE" sz="1800" dirty="0">
                <a:effectLst/>
                <a:latin typeface="TimesNewRomanPSMT"/>
              </a:rPr>
              <a:t> on est </a:t>
            </a:r>
            <a:r>
              <a:rPr lang="fr-BE" sz="1800" dirty="0" err="1">
                <a:effectLst/>
                <a:latin typeface="TimesNewRomanPSMT"/>
              </a:rPr>
              <a:t>frustrés</a:t>
            </a:r>
            <a:r>
              <a:rPr lang="fr-BE" sz="1800" dirty="0">
                <a:effectLst/>
                <a:latin typeface="TimesNewRomanPSMT"/>
              </a:rPr>
              <a:t>, et il ne faut pas le rater pour le public, parce que, sinon, ils ont un truc qui n’est pas </a:t>
            </a:r>
            <a:r>
              <a:rPr lang="fr-BE" sz="1800" dirty="0" err="1">
                <a:effectLst/>
                <a:latin typeface="TimesNewRomanPSMT"/>
              </a:rPr>
              <a:t>intéressant</a:t>
            </a:r>
            <a:r>
              <a:rPr lang="fr-BE" sz="1800" dirty="0">
                <a:effectLst/>
                <a:latin typeface="TimesNewRomanPSMT"/>
              </a:rPr>
              <a:t> et </a:t>
            </a:r>
            <a:r>
              <a:rPr lang="fr-BE" sz="1800" dirty="0" err="1">
                <a:effectLst/>
                <a:latin typeface="TimesNewRomanPSMT"/>
              </a:rPr>
              <a:t>forcément</a:t>
            </a:r>
            <a:r>
              <a:rPr lang="fr-BE" sz="1800" dirty="0">
                <a:effectLst/>
                <a:latin typeface="TimesNewRomanPSMT"/>
              </a:rPr>
              <a:t> inutile. […] Ce genre de dossiers-là, </a:t>
            </a:r>
            <a:r>
              <a:rPr lang="fr-BE" sz="1800" dirty="0" err="1">
                <a:effectLst/>
                <a:latin typeface="TimesNewRomanPSMT"/>
              </a:rPr>
              <a:t>ça</a:t>
            </a:r>
            <a:r>
              <a:rPr lang="fr-BE" sz="1800" dirty="0">
                <a:effectLst/>
                <a:latin typeface="TimesNewRomanPSMT"/>
              </a:rPr>
              <a:t> arrive parfois : il faut bien remplir le magazine. Mais voilà, il faut essayer de limiter </a:t>
            </a:r>
            <a:r>
              <a:rPr lang="fr-BE" sz="1800" dirty="0" err="1">
                <a:effectLst/>
                <a:latin typeface="TimesNewRomanPSMT"/>
              </a:rPr>
              <a:t>ça</a:t>
            </a:r>
            <a:r>
              <a:rPr lang="fr-BE" sz="1800" dirty="0">
                <a:effectLst/>
                <a:latin typeface="TimesNewRomanPSMT"/>
              </a:rPr>
              <a:t> le plus possible » </a:t>
            </a:r>
            <a:endParaRPr lang="fr-BE" dirty="0"/>
          </a:p>
        </p:txBody>
      </p:sp>
      <p:sp>
        <p:nvSpPr>
          <p:cNvPr id="13" name="ZoneTexte 12">
            <a:extLst>
              <a:ext uri="{FF2B5EF4-FFF2-40B4-BE49-F238E27FC236}">
                <a16:creationId xmlns:a16="http://schemas.microsoft.com/office/drawing/2014/main" id="{334B8324-0C82-BEA2-4202-32A459C1F7D6}"/>
              </a:ext>
            </a:extLst>
          </p:cNvPr>
          <p:cNvSpPr txBox="1"/>
          <p:nvPr/>
        </p:nvSpPr>
        <p:spPr>
          <a:xfrm>
            <a:off x="1969325" y="2708015"/>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L’enquête, on la fait POUR SOI avant tout, pour les lecteurs ensuite</a:t>
            </a:r>
          </a:p>
        </p:txBody>
      </p:sp>
    </p:spTree>
    <p:extLst>
      <p:ext uri="{BB962C8B-B14F-4D97-AF65-F5344CB8AC3E}">
        <p14:creationId xmlns:p14="http://schemas.microsoft.com/office/powerpoint/2010/main" val="763083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te Night">
            <a:extLst>
              <a:ext uri="{FF2B5EF4-FFF2-40B4-BE49-F238E27FC236}">
                <a16:creationId xmlns:a16="http://schemas.microsoft.com/office/drawing/2014/main" id="{97BEDA94-1866-1D46-BB65-F2F046DB5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22" y="-930688"/>
            <a:ext cx="12226963" cy="68776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DA82B25-4FDC-E947-A984-FADD131364F7}"/>
              </a:ext>
            </a:extLst>
          </p:cNvPr>
          <p:cNvSpPr/>
          <p:nvPr/>
        </p:nvSpPr>
        <p:spPr>
          <a:xfrm>
            <a:off x="568429" y="6426455"/>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3" name="Rectangle 2">
            <a:extLst>
              <a:ext uri="{FF2B5EF4-FFF2-40B4-BE49-F238E27FC236}">
                <a16:creationId xmlns:a16="http://schemas.microsoft.com/office/drawing/2014/main" id="{7C6F7FB4-E102-5A49-81A4-678449F37EDC}"/>
              </a:ext>
            </a:extLst>
          </p:cNvPr>
          <p:cNvSpPr/>
          <p:nvPr/>
        </p:nvSpPr>
        <p:spPr>
          <a:xfrm>
            <a:off x="4713402" y="-269669"/>
            <a:ext cx="6256502" cy="1138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3C4D607-3EFC-D941-93C0-3B486F40BC11}"/>
              </a:ext>
            </a:extLst>
          </p:cNvPr>
          <p:cNvSpPr txBox="1"/>
          <p:nvPr/>
        </p:nvSpPr>
        <p:spPr>
          <a:xfrm>
            <a:off x="678172" y="4828032"/>
            <a:ext cx="6501371" cy="923330"/>
          </a:xfrm>
          <a:prstGeom prst="rect">
            <a:avLst/>
          </a:prstGeom>
          <a:noFill/>
        </p:spPr>
        <p:txBody>
          <a:bodyPr wrap="square" rtlCol="0">
            <a:spAutoFit/>
          </a:bodyPr>
          <a:lstStyle/>
          <a:p>
            <a:pPr algn="just"/>
            <a:r>
              <a:rPr lang="fr-FR" dirty="0">
                <a:latin typeface="Times New Roman" panose="02020603050405020304" pitchFamily="18" charset="0"/>
                <a:cs typeface="Times New Roman" panose="02020603050405020304" pitchFamily="18" charset="0"/>
              </a:rPr>
              <a:t>Comment expliquer la présence actuelle d’enquêtes dans la presse jeu vidéo alors qu’elle est historiquement enthousiaste et proche de l’industrie ?</a:t>
            </a:r>
          </a:p>
        </p:txBody>
      </p:sp>
      <p:pic>
        <p:nvPicPr>
          <p:cNvPr id="13" name="Picture 2" descr="Canard PC on Twitter: &amp;quot;Dossier #CrunchInvestigation Certaines équipes dans  le jeu vidéo ont pris conscience qu&amp;#39;elles avaient des droits à défendre.  Elles se sont organisées. Elles commencent même à obtenir gain de">
            <a:extLst>
              <a:ext uri="{FF2B5EF4-FFF2-40B4-BE49-F238E27FC236}">
                <a16:creationId xmlns:a16="http://schemas.microsoft.com/office/drawing/2014/main" id="{DE634721-03F3-9A41-9F1A-F522D3384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42" t="4400" r="33233"/>
          <a:stretch/>
        </p:blipFill>
        <p:spPr bwMode="auto">
          <a:xfrm>
            <a:off x="678173" y="1307592"/>
            <a:ext cx="2302771" cy="352044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0BEFFBD2-0B04-A34A-BB8C-28D9F0016A3C}"/>
              </a:ext>
            </a:extLst>
          </p:cNvPr>
          <p:cNvPicPr>
            <a:picLocks noChangeAspect="1"/>
          </p:cNvPicPr>
          <p:nvPr/>
        </p:nvPicPr>
        <p:blipFill>
          <a:blip r:embed="rId4"/>
          <a:stretch>
            <a:fillRect/>
          </a:stretch>
        </p:blipFill>
        <p:spPr>
          <a:xfrm>
            <a:off x="3652605" y="5618228"/>
            <a:ext cx="4323588" cy="1080897"/>
          </a:xfrm>
          <a:prstGeom prst="rect">
            <a:avLst/>
          </a:prstGeom>
        </p:spPr>
      </p:pic>
      <p:pic>
        <p:nvPicPr>
          <p:cNvPr id="15" name="Espace réservé du contenu 5">
            <a:extLst>
              <a:ext uri="{FF2B5EF4-FFF2-40B4-BE49-F238E27FC236}">
                <a16:creationId xmlns:a16="http://schemas.microsoft.com/office/drawing/2014/main" id="{70EEEF4A-87D6-5447-9C30-12A933E29812}"/>
              </a:ext>
            </a:extLst>
          </p:cNvPr>
          <p:cNvPicPr>
            <a:picLocks noGrp="1" noChangeAspect="1"/>
          </p:cNvPicPr>
          <p:nvPr>
            <p:ph idx="1"/>
          </p:nvPr>
        </p:nvPicPr>
        <p:blipFill>
          <a:blip r:embed="rId5"/>
          <a:stretch>
            <a:fillRect/>
          </a:stretch>
        </p:blipFill>
        <p:spPr>
          <a:xfrm>
            <a:off x="3386349" y="3372041"/>
            <a:ext cx="3793194" cy="1399032"/>
          </a:xfrm>
        </p:spPr>
      </p:pic>
      <p:pic>
        <p:nvPicPr>
          <p:cNvPr id="1026" name="Picture 2" descr="Ubisoft : Le harcèlement aux manettes. 02 juillet 2020 – Liberation">
            <a:extLst>
              <a:ext uri="{FF2B5EF4-FFF2-40B4-BE49-F238E27FC236}">
                <a16:creationId xmlns:a16="http://schemas.microsoft.com/office/drawing/2014/main" id="{F84DFFB0-5465-E74C-B453-422A7EAB15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171"/>
          <a:stretch/>
        </p:blipFill>
        <p:spPr bwMode="auto">
          <a:xfrm>
            <a:off x="8123035" y="3581742"/>
            <a:ext cx="3038166" cy="31173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618D65-CF75-59F7-6A3B-CCBEBE7BDCD1}"/>
              </a:ext>
            </a:extLst>
          </p:cNvPr>
          <p:cNvSpPr/>
          <p:nvPr/>
        </p:nvSpPr>
        <p:spPr>
          <a:xfrm>
            <a:off x="2364942" y="-772081"/>
            <a:ext cx="7683656"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39A8C73-773D-D047-A68D-5D2657359C2B}"/>
              </a:ext>
            </a:extLst>
          </p:cNvPr>
          <p:cNvSpPr txBox="1"/>
          <p:nvPr/>
        </p:nvSpPr>
        <p:spPr>
          <a:xfrm>
            <a:off x="0" y="89452"/>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Partir du constat d’une présence de l’investigation…</a:t>
            </a:r>
          </a:p>
        </p:txBody>
      </p:sp>
    </p:spTree>
    <p:extLst>
      <p:ext uri="{BB962C8B-B14F-4D97-AF65-F5344CB8AC3E}">
        <p14:creationId xmlns:p14="http://schemas.microsoft.com/office/powerpoint/2010/main" val="448480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9D0098A-DAAB-CC8C-C166-0830D6CA4D69}"/>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Oser déranger ; sortir du rôle de « passe-plat »</a:t>
            </a:r>
          </a:p>
        </p:txBody>
      </p:sp>
      <p:sp>
        <p:nvSpPr>
          <p:cNvPr id="6" name="ZoneTexte 5">
            <a:extLst>
              <a:ext uri="{FF2B5EF4-FFF2-40B4-BE49-F238E27FC236}">
                <a16:creationId xmlns:a16="http://schemas.microsoft.com/office/drawing/2014/main" id="{3D8368ED-1D48-88A0-5D29-6B2C5FD90251}"/>
              </a:ext>
            </a:extLst>
          </p:cNvPr>
          <p:cNvSpPr txBox="1"/>
          <p:nvPr/>
        </p:nvSpPr>
        <p:spPr>
          <a:xfrm>
            <a:off x="187037" y="563893"/>
            <a:ext cx="11723914" cy="1754326"/>
          </a:xfrm>
          <a:prstGeom prst="rect">
            <a:avLst/>
          </a:prstGeom>
          <a:noFill/>
        </p:spPr>
        <p:txBody>
          <a:bodyPr wrap="square">
            <a:spAutoFit/>
          </a:bodyPr>
          <a:lstStyle/>
          <a:p>
            <a:pPr algn="just"/>
            <a:r>
              <a:rPr lang="fr-BE" dirty="0">
                <a:latin typeface="TimesNewRomanPSMT"/>
              </a:rPr>
              <a:t>« U</a:t>
            </a:r>
            <a:r>
              <a:rPr lang="fr-BE" sz="1800" dirty="0">
                <a:effectLst/>
                <a:latin typeface="TimesNewRomanPSMT"/>
              </a:rPr>
              <a:t>n </a:t>
            </a:r>
            <a:r>
              <a:rPr lang="fr-BE" sz="1800" dirty="0" err="1">
                <a:effectLst/>
                <a:latin typeface="TimesNewRomanPSMT"/>
              </a:rPr>
              <a:t>éditeur</a:t>
            </a:r>
            <a:r>
              <a:rPr lang="fr-BE" sz="1800" dirty="0">
                <a:effectLst/>
                <a:latin typeface="TimesNewRomanPSMT"/>
              </a:rPr>
              <a:t> de jeu </a:t>
            </a:r>
            <a:r>
              <a:rPr lang="fr-BE" sz="1800" dirty="0" err="1">
                <a:effectLst/>
                <a:latin typeface="TimesNewRomanPSMT"/>
              </a:rPr>
              <a:t>vidéo</a:t>
            </a:r>
            <a:r>
              <a:rPr lang="fr-BE" sz="1800" dirty="0">
                <a:effectLst/>
                <a:latin typeface="TimesNewRomanPSMT"/>
              </a:rPr>
              <a:t> qui sort, je ne sais pas, un jeu de bagnoles, il a envie que tu dises : “ouah, dans ce jeu </a:t>
            </a:r>
            <a:r>
              <a:rPr lang="fr-BE" sz="1800" dirty="0" err="1">
                <a:effectLst/>
                <a:latin typeface="TimesNewRomanPSMT"/>
              </a:rPr>
              <a:t>vidéo</a:t>
            </a:r>
            <a:r>
              <a:rPr lang="fr-BE" sz="1800" dirty="0">
                <a:effectLst/>
                <a:latin typeface="TimesNewRomanPSMT"/>
              </a:rPr>
              <a:t>, il y a plein de voitures et c’est trop bien”. Il n’a pas envie que tu racontes l’histoire du mec qui a bossé </a:t>
            </a:r>
            <a:r>
              <a:rPr lang="fr-BE" sz="1800" dirty="0" err="1">
                <a:effectLst/>
                <a:latin typeface="TimesNewRomanPSMT"/>
              </a:rPr>
              <a:t>derrière</a:t>
            </a:r>
            <a:r>
              <a:rPr lang="fr-BE" sz="1800" dirty="0">
                <a:effectLst/>
                <a:latin typeface="TimesNewRomanPSMT"/>
              </a:rPr>
              <a:t>. Ce n’est pas une sale histoire, ce n’est pas une histoire </a:t>
            </a:r>
            <a:r>
              <a:rPr lang="fr-BE" sz="1800" dirty="0" err="1">
                <a:effectLst/>
                <a:latin typeface="TimesNewRomanPSMT"/>
              </a:rPr>
              <a:t>cachée</a:t>
            </a:r>
            <a:r>
              <a:rPr lang="fr-BE" sz="1800" dirty="0">
                <a:effectLst/>
                <a:latin typeface="TimesNewRomanPSMT"/>
              </a:rPr>
              <a:t>, mais c’est juste que ce n’est pas le message qu’il a envie de passer. </a:t>
            </a:r>
            <a:r>
              <a:rPr lang="fr-BE" sz="1800" dirty="0" err="1">
                <a:effectLst/>
                <a:latin typeface="TimesNewRomanPSMT"/>
              </a:rPr>
              <a:t>Peut-être</a:t>
            </a:r>
            <a:r>
              <a:rPr lang="fr-BE" sz="1800" dirty="0">
                <a:effectLst/>
                <a:latin typeface="TimesNewRomanPSMT"/>
              </a:rPr>
              <a:t> qu’en cela, aller voir le jeu </a:t>
            </a:r>
            <a:r>
              <a:rPr lang="fr-BE" sz="1800" dirty="0" err="1">
                <a:effectLst/>
                <a:latin typeface="TimesNewRomanPSMT"/>
              </a:rPr>
              <a:t>vidéo</a:t>
            </a:r>
            <a:r>
              <a:rPr lang="fr-BE" sz="1800" dirty="0">
                <a:effectLst/>
                <a:latin typeface="TimesNewRomanPSMT"/>
              </a:rPr>
              <a:t> et demander aux </a:t>
            </a:r>
            <a:r>
              <a:rPr lang="fr-BE" sz="1800" dirty="0" err="1">
                <a:effectLst/>
                <a:latin typeface="TimesNewRomanPSMT"/>
              </a:rPr>
              <a:t>développeurs</a:t>
            </a:r>
            <a:r>
              <a:rPr lang="fr-BE" sz="1800" dirty="0">
                <a:effectLst/>
                <a:latin typeface="TimesNewRomanPSMT"/>
              </a:rPr>
              <a:t> ce qu’ils ont mangé au </a:t>
            </a:r>
            <a:r>
              <a:rPr lang="fr-BE" sz="1800" dirty="0" err="1">
                <a:effectLst/>
                <a:latin typeface="TimesNewRomanPSMT"/>
              </a:rPr>
              <a:t>petit-déjeuner</a:t>
            </a:r>
            <a:r>
              <a:rPr lang="fr-BE" sz="1800" dirty="0">
                <a:effectLst/>
                <a:latin typeface="TimesNewRomanPSMT"/>
              </a:rPr>
              <a:t>, c’est </a:t>
            </a:r>
            <a:r>
              <a:rPr lang="fr-BE" sz="1800" dirty="0" err="1">
                <a:effectLst/>
                <a:latin typeface="TimesNewRomanPSMT"/>
              </a:rPr>
              <a:t>peut-être</a:t>
            </a:r>
            <a:r>
              <a:rPr lang="fr-BE" sz="1800" dirty="0">
                <a:effectLst/>
                <a:latin typeface="TimesNewRomanPSMT"/>
              </a:rPr>
              <a:t> </a:t>
            </a:r>
            <a:r>
              <a:rPr lang="fr-BE" sz="1800" dirty="0" err="1">
                <a:effectLst/>
                <a:latin typeface="TimesNewRomanPSMT"/>
              </a:rPr>
              <a:t>déja</a:t>
            </a:r>
            <a:r>
              <a:rPr lang="fr-BE" sz="1800" dirty="0">
                <a:effectLst/>
                <a:latin typeface="TimesNewRomanPSMT"/>
              </a:rPr>
              <a:t>̀ un peu une </a:t>
            </a:r>
            <a:r>
              <a:rPr lang="fr-BE" sz="1800" dirty="0" err="1">
                <a:effectLst/>
                <a:latin typeface="TimesNewRomanPSMT"/>
              </a:rPr>
              <a:t>enquête</a:t>
            </a:r>
            <a:r>
              <a:rPr lang="fr-BE" sz="1800" dirty="0">
                <a:effectLst/>
                <a:latin typeface="TimesNewRomanPSMT"/>
              </a:rPr>
              <a:t>, parce que ce n’est pas du tout le message que l’</a:t>
            </a:r>
            <a:r>
              <a:rPr lang="fr-BE" sz="1800" dirty="0" err="1">
                <a:effectLst/>
                <a:latin typeface="TimesNewRomanPSMT"/>
              </a:rPr>
              <a:t>éditeur</a:t>
            </a:r>
            <a:r>
              <a:rPr lang="fr-BE" sz="1800" dirty="0">
                <a:effectLst/>
                <a:latin typeface="TimesNewRomanPSMT"/>
              </a:rPr>
              <a:t> a envie de passer » (Entretien du 8 </a:t>
            </a:r>
            <a:r>
              <a:rPr lang="fr-BE" sz="1800" dirty="0" err="1">
                <a:effectLst/>
                <a:latin typeface="TimesNewRomanPSMT"/>
              </a:rPr>
              <a:t>février</a:t>
            </a:r>
            <a:r>
              <a:rPr lang="fr-BE" sz="1800" dirty="0">
                <a:effectLst/>
                <a:latin typeface="TimesNewRomanPSMT"/>
              </a:rPr>
              <a:t> 2019 avec Corentin Lamy).  </a:t>
            </a:r>
            <a:endParaRPr lang="fr-BE" dirty="0"/>
          </a:p>
        </p:txBody>
      </p:sp>
      <p:pic>
        <p:nvPicPr>
          <p:cNvPr id="8" name="Picture 2" descr="White Night, d&amp;#39;Osome Studio | Institut français">
            <a:extLst>
              <a:ext uri="{FF2B5EF4-FFF2-40B4-BE49-F238E27FC236}">
                <a16:creationId xmlns:a16="http://schemas.microsoft.com/office/drawing/2014/main" id="{03EB4BE2-69DC-DA3E-B110-29EF1AAE2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52" t="13069"/>
          <a:stretch/>
        </p:blipFill>
        <p:spPr bwMode="auto">
          <a:xfrm flipH="1">
            <a:off x="-3066166" y="2318219"/>
            <a:ext cx="8659444" cy="5236492"/>
          </a:xfrm>
          <a:prstGeom prst="rect">
            <a:avLst/>
          </a:prstGeom>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BF5510D1-1245-B235-D6AB-5CEDB19A480F}"/>
              </a:ext>
            </a:extLst>
          </p:cNvPr>
          <p:cNvSpPr txBox="1"/>
          <p:nvPr/>
        </p:nvSpPr>
        <p:spPr>
          <a:xfrm>
            <a:off x="5659440" y="2277624"/>
            <a:ext cx="6374081" cy="4247317"/>
          </a:xfrm>
          <a:prstGeom prst="rect">
            <a:avLst/>
          </a:prstGeom>
          <a:noFill/>
        </p:spPr>
        <p:txBody>
          <a:bodyPr wrap="square">
            <a:spAutoFit/>
          </a:bodyPr>
          <a:lstStyle/>
          <a:p>
            <a:pPr algn="just"/>
            <a:r>
              <a:rPr lang="fr-BE" sz="1800" dirty="0">
                <a:effectLst/>
                <a:latin typeface="TimesNewRomanPSMT"/>
              </a:rPr>
              <a:t>« En fait, il n’y a pas un seul sujet que la presse quotidienne ne traite qui ne puisse pas </a:t>
            </a:r>
            <a:r>
              <a:rPr lang="fr-BE" sz="1800" dirty="0" err="1">
                <a:effectLst/>
                <a:latin typeface="TimesNewRomanPSMT"/>
              </a:rPr>
              <a:t>être</a:t>
            </a:r>
            <a:r>
              <a:rPr lang="fr-BE" sz="1800" dirty="0">
                <a:effectLst/>
                <a:latin typeface="TimesNewRomanPSMT"/>
              </a:rPr>
              <a:t> traité par la presse jeu </a:t>
            </a:r>
            <a:r>
              <a:rPr lang="fr-BE" sz="1800" dirty="0" err="1">
                <a:effectLst/>
                <a:latin typeface="TimesNewRomanPSMT"/>
              </a:rPr>
              <a:t>vidéo</a:t>
            </a:r>
            <a:r>
              <a:rPr lang="fr-BE" sz="1800" dirty="0">
                <a:effectLst/>
                <a:latin typeface="TimesNewRomanPSMT"/>
              </a:rPr>
              <a:t>. Parce que, comme tout </a:t>
            </a:r>
            <a:r>
              <a:rPr lang="fr-BE" sz="1800" dirty="0" err="1">
                <a:effectLst/>
                <a:latin typeface="TimesNewRomanPSMT"/>
              </a:rPr>
              <a:t>média</a:t>
            </a:r>
            <a:r>
              <a:rPr lang="fr-BE" sz="1800" dirty="0">
                <a:effectLst/>
                <a:latin typeface="TimesNewRomanPSMT"/>
              </a:rPr>
              <a:t> culturel, le jeu </a:t>
            </a:r>
            <a:r>
              <a:rPr lang="fr-BE" sz="1800" dirty="0" err="1">
                <a:effectLst/>
                <a:latin typeface="TimesNewRomanPSMT"/>
              </a:rPr>
              <a:t>vidéo</a:t>
            </a:r>
            <a:r>
              <a:rPr lang="fr-BE" sz="1800" dirty="0">
                <a:effectLst/>
                <a:latin typeface="TimesNewRomanPSMT"/>
              </a:rPr>
              <a:t> recouvre une </a:t>
            </a:r>
            <a:r>
              <a:rPr lang="fr-BE" sz="1800" dirty="0" err="1">
                <a:effectLst/>
                <a:latin typeface="TimesNewRomanPSMT"/>
              </a:rPr>
              <a:t>variéte</a:t>
            </a:r>
            <a:r>
              <a:rPr lang="fr-BE" sz="1800" dirty="0">
                <a:effectLst/>
                <a:latin typeface="TimesNewRomanPSMT"/>
              </a:rPr>
              <a:t>́ assez incroyable de domaines. Parce qu’il est concerné par l’</a:t>
            </a:r>
            <a:r>
              <a:rPr lang="fr-BE" sz="1800" dirty="0" err="1">
                <a:effectLst/>
                <a:latin typeface="TimesNewRomanPSMT"/>
              </a:rPr>
              <a:t>économie</a:t>
            </a:r>
            <a:r>
              <a:rPr lang="fr-BE" sz="1800" dirty="0">
                <a:effectLst/>
                <a:latin typeface="TimesNewRomanPSMT"/>
              </a:rPr>
              <a:t>, le sport, il touche à l’animation, les technologies, l’informatique, l’</a:t>
            </a:r>
            <a:r>
              <a:rPr lang="fr-BE" sz="1800" dirty="0" err="1">
                <a:effectLst/>
                <a:latin typeface="TimesNewRomanPSMT"/>
              </a:rPr>
              <a:t>économie</a:t>
            </a:r>
            <a:r>
              <a:rPr lang="fr-BE" sz="1800" dirty="0">
                <a:effectLst/>
                <a:latin typeface="TimesNewRomanPSMT"/>
              </a:rPr>
              <a:t> de l’innovation. Il est </a:t>
            </a:r>
            <a:r>
              <a:rPr lang="fr-BE" sz="1800" dirty="0" err="1">
                <a:effectLst/>
                <a:latin typeface="TimesNewRomanPSMT"/>
              </a:rPr>
              <a:t>également</a:t>
            </a:r>
            <a:r>
              <a:rPr lang="fr-BE" sz="1800" dirty="0">
                <a:effectLst/>
                <a:latin typeface="TimesNewRomanPSMT"/>
              </a:rPr>
              <a:t> concerné par le droit social, par les questions de mixité, de </a:t>
            </a:r>
            <a:r>
              <a:rPr lang="fr-BE" sz="1800" dirty="0" err="1">
                <a:effectLst/>
                <a:latin typeface="TimesNewRomanPSMT"/>
              </a:rPr>
              <a:t>représentation</a:t>
            </a:r>
            <a:r>
              <a:rPr lang="fr-BE" sz="1800" dirty="0">
                <a:effectLst/>
                <a:latin typeface="TimesNewRomanPSMT"/>
              </a:rPr>
              <a:t>... À partir du moment où on a dit que le [jeu </a:t>
            </a:r>
            <a:r>
              <a:rPr lang="fr-BE" sz="1800" dirty="0" err="1">
                <a:effectLst/>
                <a:latin typeface="TimesNewRomanPSMT"/>
              </a:rPr>
              <a:t>vidéo</a:t>
            </a:r>
            <a:r>
              <a:rPr lang="fr-BE" sz="1800" dirty="0">
                <a:effectLst/>
                <a:latin typeface="TimesNewRomanPSMT"/>
              </a:rPr>
              <a:t>] pouvait </a:t>
            </a:r>
            <a:r>
              <a:rPr lang="fr-BE" sz="1800" dirty="0" err="1">
                <a:effectLst/>
                <a:latin typeface="TimesNewRomanPSMT"/>
              </a:rPr>
              <a:t>être</a:t>
            </a:r>
            <a:r>
              <a:rPr lang="fr-BE" sz="1800" dirty="0">
                <a:effectLst/>
                <a:latin typeface="TimesNewRomanPSMT"/>
              </a:rPr>
              <a:t> un miroir de la </a:t>
            </a:r>
            <a:r>
              <a:rPr lang="fr-BE" sz="1800" dirty="0" err="1">
                <a:effectLst/>
                <a:latin typeface="TimesNewRomanPSMT"/>
              </a:rPr>
              <a:t>sociéte</a:t>
            </a:r>
            <a:r>
              <a:rPr lang="fr-BE" sz="1800" dirty="0">
                <a:effectLst/>
                <a:latin typeface="TimesNewRomanPSMT"/>
              </a:rPr>
              <a:t>́, </a:t>
            </a:r>
            <a:r>
              <a:rPr lang="fr-BE" sz="1800" dirty="0" err="1">
                <a:effectLst/>
                <a:latin typeface="TimesNewRomanPSMT"/>
              </a:rPr>
              <a:t>ça</a:t>
            </a:r>
            <a:r>
              <a:rPr lang="fr-BE" sz="1800" dirty="0">
                <a:effectLst/>
                <a:latin typeface="TimesNewRomanPSMT"/>
              </a:rPr>
              <a:t> veut dire qu’il faut accepter de prendre le miroir pour tout ce qu’il </a:t>
            </a:r>
            <a:r>
              <a:rPr lang="fr-BE" sz="1800" dirty="0" err="1">
                <a:effectLst/>
                <a:latin typeface="TimesNewRomanPSMT"/>
              </a:rPr>
              <a:t>reflète</a:t>
            </a:r>
            <a:r>
              <a:rPr lang="fr-BE" sz="1800" dirty="0">
                <a:effectLst/>
                <a:latin typeface="TimesNewRomanPSMT"/>
              </a:rPr>
              <a:t>, et </a:t>
            </a:r>
            <a:r>
              <a:rPr lang="fr-BE" sz="1800" b="1" dirty="0">
                <a:effectLst/>
                <a:latin typeface="TimesNewRomanPSMT"/>
              </a:rPr>
              <a:t>pas juste pour l’objet de consommation</a:t>
            </a:r>
            <a:r>
              <a:rPr lang="fr-BE" sz="1800" dirty="0">
                <a:effectLst/>
                <a:latin typeface="TimesNewRomanPSMT"/>
              </a:rPr>
              <a:t>. Et une partie de la question [que vous me posez], “est- ce qu’il peut y avoir de l’investigation dans la presse jeu </a:t>
            </a:r>
            <a:r>
              <a:rPr lang="fr-BE" sz="1800" dirty="0" err="1">
                <a:effectLst/>
                <a:latin typeface="TimesNewRomanPSMT"/>
              </a:rPr>
              <a:t>vidéo</a:t>
            </a:r>
            <a:r>
              <a:rPr lang="fr-BE" sz="1800" dirty="0">
                <a:effectLst/>
                <a:latin typeface="TimesNewRomanPSMT"/>
              </a:rPr>
              <a:t> ?”, repose, je pense, sur la simple prise de conscience qu’on peut parler de jeu </a:t>
            </a:r>
            <a:r>
              <a:rPr lang="fr-BE" sz="1800" dirty="0" err="1">
                <a:effectLst/>
                <a:latin typeface="TimesNewRomanPSMT"/>
              </a:rPr>
              <a:t>vidéo</a:t>
            </a:r>
            <a:r>
              <a:rPr lang="fr-BE" sz="1800" dirty="0">
                <a:effectLst/>
                <a:latin typeface="TimesNewRomanPSMT"/>
              </a:rPr>
              <a:t> autrement qu’en parlant du produit jeu </a:t>
            </a:r>
            <a:r>
              <a:rPr lang="fr-BE" sz="1800" dirty="0" err="1">
                <a:effectLst/>
                <a:latin typeface="TimesNewRomanPSMT"/>
              </a:rPr>
              <a:t>vidéo</a:t>
            </a:r>
            <a:r>
              <a:rPr lang="fr-BE" sz="1800" dirty="0">
                <a:effectLst/>
                <a:latin typeface="TimesNewRomanPSMT"/>
              </a:rPr>
              <a:t> » (Entretien du 19 janvier 2018 avec William </a:t>
            </a:r>
            <a:r>
              <a:rPr lang="fr-BE" sz="1800" dirty="0" err="1">
                <a:effectLst/>
                <a:latin typeface="TimesNewRomanPSMT"/>
              </a:rPr>
              <a:t>Audureau</a:t>
            </a:r>
            <a:r>
              <a:rPr lang="fr-BE" sz="1800" dirty="0">
                <a:effectLst/>
                <a:latin typeface="TimesNewRomanPSMT"/>
              </a:rPr>
              <a:t>). </a:t>
            </a:r>
            <a:endParaRPr lang="fr-BE" dirty="0"/>
          </a:p>
        </p:txBody>
      </p:sp>
      <p:pic>
        <p:nvPicPr>
          <p:cNvPr id="11" name="Picture 14" descr="Invité : William Audureau décrypte le carton &amp;quot;Fortnite&amp;quot; - Quotidien | TMC">
            <a:extLst>
              <a:ext uri="{FF2B5EF4-FFF2-40B4-BE49-F238E27FC236}">
                <a16:creationId xmlns:a16="http://schemas.microsoft.com/office/drawing/2014/main" id="{E47D2DA8-F1AD-0755-40AD-4ED971D007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19" t="6460" r="30196" b="27835"/>
          <a:stretch/>
        </p:blipFill>
        <p:spPr bwMode="auto">
          <a:xfrm>
            <a:off x="4524499" y="4979979"/>
            <a:ext cx="1101860" cy="144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72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ite Night review | PC Gamer">
            <a:extLst>
              <a:ext uri="{FF2B5EF4-FFF2-40B4-BE49-F238E27FC236}">
                <a16:creationId xmlns:a16="http://schemas.microsoft.com/office/drawing/2014/main" id="{1ED3A865-4D46-814C-BE1B-35FE84367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625" y="458784"/>
            <a:ext cx="12192000" cy="66087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77AD994-9706-BF49-BD15-24846B53C22B}"/>
              </a:ext>
            </a:extLst>
          </p:cNvPr>
          <p:cNvSpPr txBox="1"/>
          <p:nvPr/>
        </p:nvSpPr>
        <p:spPr>
          <a:xfrm>
            <a:off x="0" y="-8522"/>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Une enquête « par intermittence »</a:t>
            </a:r>
          </a:p>
        </p:txBody>
      </p:sp>
      <p:sp>
        <p:nvSpPr>
          <p:cNvPr id="5" name="ZoneTexte 4">
            <a:extLst>
              <a:ext uri="{FF2B5EF4-FFF2-40B4-BE49-F238E27FC236}">
                <a16:creationId xmlns:a16="http://schemas.microsoft.com/office/drawing/2014/main" id="{F33CEA18-6FA5-F149-B9A8-C2E9B21A2FFB}"/>
              </a:ext>
            </a:extLst>
          </p:cNvPr>
          <p:cNvSpPr txBox="1"/>
          <p:nvPr/>
        </p:nvSpPr>
        <p:spPr>
          <a:xfrm>
            <a:off x="7231223" y="524149"/>
            <a:ext cx="4960777"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Le mode investigatif</a:t>
            </a:r>
          </a:p>
        </p:txBody>
      </p:sp>
      <p:pic>
        <p:nvPicPr>
          <p:cNvPr id="6" name="Image 5">
            <a:extLst>
              <a:ext uri="{FF2B5EF4-FFF2-40B4-BE49-F238E27FC236}">
                <a16:creationId xmlns:a16="http://schemas.microsoft.com/office/drawing/2014/main" id="{1195AED7-CDB5-1442-9ED8-B49575BF60F4}"/>
              </a:ext>
            </a:extLst>
          </p:cNvPr>
          <p:cNvPicPr>
            <a:picLocks noChangeAspect="1"/>
          </p:cNvPicPr>
          <p:nvPr/>
        </p:nvPicPr>
        <p:blipFill rotWithShape="1">
          <a:blip r:embed="rId3"/>
          <a:srcRect t="1615" b="3332"/>
          <a:stretch/>
        </p:blipFill>
        <p:spPr>
          <a:xfrm>
            <a:off x="7231224" y="886357"/>
            <a:ext cx="4522385" cy="5971644"/>
          </a:xfrm>
          <a:prstGeom prst="rect">
            <a:avLst/>
          </a:prstGeom>
        </p:spPr>
      </p:pic>
      <p:sp>
        <p:nvSpPr>
          <p:cNvPr id="8" name="Rectangle 7">
            <a:extLst>
              <a:ext uri="{FF2B5EF4-FFF2-40B4-BE49-F238E27FC236}">
                <a16:creationId xmlns:a16="http://schemas.microsoft.com/office/drawing/2014/main" id="{7F554501-5F7C-2146-997F-F36B2F02E292}"/>
              </a:ext>
            </a:extLst>
          </p:cNvPr>
          <p:cNvSpPr/>
          <p:nvPr/>
        </p:nvSpPr>
        <p:spPr>
          <a:xfrm>
            <a:off x="-114816" y="660184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Tree>
    <p:extLst>
      <p:ext uri="{BB962C8B-B14F-4D97-AF65-F5344CB8AC3E}">
        <p14:creationId xmlns:p14="http://schemas.microsoft.com/office/powerpoint/2010/main" val="116579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39FBAF-6342-C842-803A-901B03909B0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6124B6C-215D-1740-A0B8-4F39B89563D1}"/>
              </a:ext>
            </a:extLst>
          </p:cNvPr>
          <p:cNvSpPr>
            <a:spLocks noGrp="1"/>
          </p:cNvSpPr>
          <p:nvPr>
            <p:ph idx="1"/>
          </p:nvPr>
        </p:nvSpPr>
        <p:spPr/>
        <p:txBody>
          <a:bodyPr/>
          <a:lstStyle/>
          <a:p>
            <a:endParaRPr lang="fr-FR"/>
          </a:p>
        </p:txBody>
      </p:sp>
      <p:pic>
        <p:nvPicPr>
          <p:cNvPr id="4" name="Picture 2" descr="White Night (2015 video game)">
            <a:extLst>
              <a:ext uri="{FF2B5EF4-FFF2-40B4-BE49-F238E27FC236}">
                <a16:creationId xmlns:a16="http://schemas.microsoft.com/office/drawing/2014/main" id="{0BA67C48-4975-4E40-97C4-D7213B790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15" y="-49493"/>
            <a:ext cx="15135977" cy="687425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BC6EFD8D-C02E-DB49-95FD-03B1F97C2C16}"/>
              </a:ext>
            </a:extLst>
          </p:cNvPr>
          <p:cNvSpPr txBox="1"/>
          <p:nvPr/>
        </p:nvSpPr>
        <p:spPr>
          <a:xfrm>
            <a:off x="0" y="33237"/>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La thèse est disponible en ligne !</a:t>
            </a:r>
          </a:p>
        </p:txBody>
      </p:sp>
      <p:sp>
        <p:nvSpPr>
          <p:cNvPr id="7" name="ZoneTexte 6">
            <a:extLst>
              <a:ext uri="{FF2B5EF4-FFF2-40B4-BE49-F238E27FC236}">
                <a16:creationId xmlns:a16="http://schemas.microsoft.com/office/drawing/2014/main" id="{564320CC-8705-7D46-B906-59A2563E7584}"/>
              </a:ext>
            </a:extLst>
          </p:cNvPr>
          <p:cNvSpPr txBox="1"/>
          <p:nvPr/>
        </p:nvSpPr>
        <p:spPr>
          <a:xfrm>
            <a:off x="2744698" y="5577533"/>
            <a:ext cx="7005477" cy="923330"/>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https://</a:t>
            </a:r>
            <a:r>
              <a:rPr lang="fr-FR" b="1" dirty="0" err="1">
                <a:latin typeface="Times New Roman" panose="02020603050405020304" pitchFamily="18" charset="0"/>
                <a:cs typeface="Times New Roman" panose="02020603050405020304" pitchFamily="18" charset="0"/>
              </a:rPr>
              <a:t>orbi.uliege.be</a:t>
            </a:r>
            <a:r>
              <a:rPr lang="fr-FR" b="1" dirty="0">
                <a:latin typeface="Times New Roman" panose="02020603050405020304" pitchFamily="18" charset="0"/>
                <a:cs typeface="Times New Roman" panose="02020603050405020304" pitchFamily="18" charset="0"/>
              </a:rPr>
              <a:t>/</a:t>
            </a:r>
            <a:r>
              <a:rPr lang="fr-FR" b="1" dirty="0" err="1">
                <a:latin typeface="Times New Roman" panose="02020603050405020304" pitchFamily="18" charset="0"/>
                <a:cs typeface="Times New Roman" panose="02020603050405020304" pitchFamily="18" charset="0"/>
              </a:rPr>
              <a:t>handle</a:t>
            </a:r>
            <a:r>
              <a:rPr lang="fr-FR" b="1" dirty="0">
                <a:latin typeface="Times New Roman" panose="02020603050405020304" pitchFamily="18" charset="0"/>
                <a:cs typeface="Times New Roman" panose="02020603050405020304" pitchFamily="18" charset="0"/>
              </a:rPr>
              <a:t>/2268/288409</a:t>
            </a:r>
          </a:p>
          <a:p>
            <a:pPr algn="ctr"/>
            <a:r>
              <a:rPr lang="fr-FR" b="1" dirty="0">
                <a:latin typeface="Times New Roman" panose="02020603050405020304" pitchFamily="18" charset="0"/>
                <a:cs typeface="Times New Roman" panose="02020603050405020304" pitchFamily="18" charset="0"/>
              </a:rPr>
              <a:t>Tweet épinglé sur mon profil (@</a:t>
            </a:r>
            <a:r>
              <a:rPr lang="fr-FR" b="1" dirty="0" err="1">
                <a:latin typeface="Times New Roman" panose="02020603050405020304" pitchFamily="18" charset="0"/>
                <a:cs typeface="Times New Roman" panose="02020603050405020304" pitchFamily="18" charset="0"/>
              </a:rPr>
              <a:t>Bkrywicki</a:t>
            </a:r>
            <a:r>
              <a:rPr lang="fr-FR" b="1" dirty="0">
                <a:latin typeface="Times New Roman" panose="02020603050405020304" pitchFamily="18" charset="0"/>
                <a:cs typeface="Times New Roman" panose="02020603050405020304" pitchFamily="18" charset="0"/>
              </a:rPr>
              <a:t>)</a:t>
            </a:r>
          </a:p>
          <a:p>
            <a:pPr algn="ctr"/>
            <a:r>
              <a:rPr lang="fr-FR" b="1" dirty="0">
                <a:latin typeface="Times New Roman" panose="02020603050405020304" pitchFamily="18" charset="0"/>
                <a:cs typeface="Times New Roman" panose="02020603050405020304" pitchFamily="18" charset="0"/>
              </a:rPr>
              <a:t>Défense de thèse disponible sur </a:t>
            </a:r>
            <a:r>
              <a:rPr lang="fr-FR" b="1" dirty="0" err="1">
                <a:latin typeface="Times New Roman" panose="02020603050405020304" pitchFamily="18" charset="0"/>
                <a:cs typeface="Times New Roman" panose="02020603050405020304" pitchFamily="18" charset="0"/>
              </a:rPr>
              <a:t>Youtube</a:t>
            </a:r>
            <a:r>
              <a:rPr lang="fr-FR" b="1" dirty="0">
                <a:latin typeface="Times New Roman" panose="02020603050405020304" pitchFamily="18" charset="0"/>
                <a:cs typeface="Times New Roman" panose="02020603050405020304" pitchFamily="18" charset="0"/>
              </a:rPr>
              <a:t> (chaîne du Liège Game </a:t>
            </a:r>
            <a:r>
              <a:rPr lang="fr-FR" b="1" dirty="0" err="1">
                <a:latin typeface="Times New Roman" panose="02020603050405020304" pitchFamily="18" charset="0"/>
                <a:cs typeface="Times New Roman" panose="02020603050405020304" pitchFamily="18" charset="0"/>
              </a:rPr>
              <a:t>Lab</a:t>
            </a:r>
            <a:r>
              <a:rPr lang="fr-FR" b="1" dirty="0">
                <a:latin typeface="Times New Roman" panose="02020603050405020304" pitchFamily="18" charset="0"/>
                <a:cs typeface="Times New Roman" panose="02020603050405020304" pitchFamily="18" charset="0"/>
              </a:rPr>
              <a:t>)</a:t>
            </a:r>
          </a:p>
        </p:txBody>
      </p:sp>
      <p:pic>
        <p:nvPicPr>
          <p:cNvPr id="1026" name="Picture 2" descr="ORBi: Accueil">
            <a:extLst>
              <a:ext uri="{FF2B5EF4-FFF2-40B4-BE49-F238E27FC236}">
                <a16:creationId xmlns:a16="http://schemas.microsoft.com/office/drawing/2014/main" id="{D45504EA-934D-E54B-85E3-E067759CB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8"/>
            <a:ext cx="2090428" cy="1177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tificat universitaire « Travailler avec la culture vidéoludique » ! –  Musées et Société en Wallonie">
            <a:extLst>
              <a:ext uri="{FF2B5EF4-FFF2-40B4-BE49-F238E27FC236}">
                <a16:creationId xmlns:a16="http://schemas.microsoft.com/office/drawing/2014/main" id="{F85C18CD-6754-E04C-BED7-9681324B2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72048"/>
            <a:ext cx="2090428" cy="121174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3C71475-BC51-1F12-D78F-596BEAEED9F8}"/>
              </a:ext>
            </a:extLst>
          </p:cNvPr>
          <p:cNvSpPr txBox="1"/>
          <p:nvPr/>
        </p:nvSpPr>
        <p:spPr>
          <a:xfrm>
            <a:off x="2883725" y="1298640"/>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Avez-vous des questions ?</a:t>
            </a:r>
          </a:p>
        </p:txBody>
      </p:sp>
    </p:spTree>
    <p:extLst>
      <p:ext uri="{BB962C8B-B14F-4D97-AF65-F5344CB8AC3E}">
        <p14:creationId xmlns:p14="http://schemas.microsoft.com/office/powerpoint/2010/main" val="304036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te Night PC Gameplay - YouTube">
            <a:extLst>
              <a:ext uri="{FF2B5EF4-FFF2-40B4-BE49-F238E27FC236}">
                <a16:creationId xmlns:a16="http://schemas.microsoft.com/office/drawing/2014/main" id="{A209922A-EB14-C344-B82A-83B3C4D55C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09" t="5324" r="16170"/>
          <a:stretch/>
        </p:blipFill>
        <p:spPr bwMode="auto">
          <a:xfrm>
            <a:off x="232557" y="-1611582"/>
            <a:ext cx="12108873" cy="98571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DB649AE-1A61-464B-BA16-6EBA6F6C8F47}"/>
              </a:ext>
            </a:extLst>
          </p:cNvPr>
          <p:cNvSpPr/>
          <p:nvPr/>
        </p:nvSpPr>
        <p:spPr>
          <a:xfrm>
            <a:off x="-251855" y="570247"/>
            <a:ext cx="8124833" cy="6297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93B8263-B8C9-3A42-926B-4C8E2454C169}"/>
              </a:ext>
            </a:extLst>
          </p:cNvPr>
          <p:cNvSpPr/>
          <p:nvPr/>
        </p:nvSpPr>
        <p:spPr>
          <a:xfrm>
            <a:off x="855881" y="-1247495"/>
            <a:ext cx="8124833" cy="19239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43DA36-390D-524E-8C60-A3B776175DE0}"/>
              </a:ext>
            </a:extLst>
          </p:cNvPr>
          <p:cNvSpPr/>
          <p:nvPr/>
        </p:nvSpPr>
        <p:spPr>
          <a:xfrm>
            <a:off x="-342149" y="6170482"/>
            <a:ext cx="8215127" cy="19239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D74AA26-0EF4-B445-A1E5-E2B30B96059D}"/>
              </a:ext>
            </a:extLst>
          </p:cNvPr>
          <p:cNvSpPr/>
          <p:nvPr/>
        </p:nvSpPr>
        <p:spPr>
          <a:xfrm>
            <a:off x="83127" y="6520667"/>
            <a:ext cx="2410421"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14" name="ZoneTexte 13">
            <a:extLst>
              <a:ext uri="{FF2B5EF4-FFF2-40B4-BE49-F238E27FC236}">
                <a16:creationId xmlns:a16="http://schemas.microsoft.com/office/drawing/2014/main" id="{3026471A-9271-7945-8DB4-C6141ACE40AA}"/>
              </a:ext>
            </a:extLst>
          </p:cNvPr>
          <p:cNvSpPr txBox="1"/>
          <p:nvPr/>
        </p:nvSpPr>
        <p:spPr>
          <a:xfrm>
            <a:off x="0" y="953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…et d’une diversité éditoriale vivifiante</a:t>
            </a:r>
          </a:p>
        </p:txBody>
      </p:sp>
      <p:pic>
        <p:nvPicPr>
          <p:cNvPr id="5" name="Image 4">
            <a:extLst>
              <a:ext uri="{FF2B5EF4-FFF2-40B4-BE49-F238E27FC236}">
                <a16:creationId xmlns:a16="http://schemas.microsoft.com/office/drawing/2014/main" id="{A6E3D10E-D049-4C4E-9B0F-C0F98EB18C23}"/>
              </a:ext>
            </a:extLst>
          </p:cNvPr>
          <p:cNvPicPr>
            <a:picLocks noChangeAspect="1"/>
          </p:cNvPicPr>
          <p:nvPr/>
        </p:nvPicPr>
        <p:blipFill>
          <a:blip r:embed="rId3"/>
          <a:stretch>
            <a:fillRect/>
          </a:stretch>
        </p:blipFill>
        <p:spPr>
          <a:xfrm>
            <a:off x="-2" y="1898390"/>
            <a:ext cx="3320143" cy="1281285"/>
          </a:xfrm>
          <a:prstGeom prst="rect">
            <a:avLst/>
          </a:prstGeom>
        </p:spPr>
      </p:pic>
      <p:pic>
        <p:nvPicPr>
          <p:cNvPr id="17" name="Image 16" descr="Capture d’écran 2020-04-17 à 10.34.23.png">
            <a:extLst>
              <a:ext uri="{FF2B5EF4-FFF2-40B4-BE49-F238E27FC236}">
                <a16:creationId xmlns:a16="http://schemas.microsoft.com/office/drawing/2014/main" id="{C9CA7C62-3CE9-2343-9BBB-EE7D9ABFA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316974"/>
            <a:ext cx="4319025" cy="841369"/>
          </a:xfrm>
          <a:prstGeom prst="rect">
            <a:avLst/>
          </a:prstGeom>
          <a:ln>
            <a:solidFill>
              <a:srgbClr val="1C2024"/>
            </a:solidFill>
          </a:ln>
        </p:spPr>
      </p:pic>
      <p:pic>
        <p:nvPicPr>
          <p:cNvPr id="18" name="Image 3" descr="Capture d’écran 2020-10-05 à 12.22.04.png">
            <a:extLst>
              <a:ext uri="{FF2B5EF4-FFF2-40B4-BE49-F238E27FC236}">
                <a16:creationId xmlns:a16="http://schemas.microsoft.com/office/drawing/2014/main" id="{FEE7C6B8-1211-FD49-8B09-E57A5E2906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418233"/>
            <a:ext cx="4319023" cy="985368"/>
          </a:xfrm>
          <a:prstGeom prst="rect">
            <a:avLst/>
          </a:prstGeom>
          <a:noFill/>
          <a:ln w="9525">
            <a:solidFill>
              <a:srgbClr val="1C2024"/>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Image 18" descr="Capture d’écran 2021-02-17 à 10.12.00.png">
            <a:extLst>
              <a:ext uri="{FF2B5EF4-FFF2-40B4-BE49-F238E27FC236}">
                <a16:creationId xmlns:a16="http://schemas.microsoft.com/office/drawing/2014/main" id="{4FC4244D-4161-874A-AAA5-38399B491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4" y="5560923"/>
            <a:ext cx="2792106" cy="938922"/>
          </a:xfrm>
          <a:prstGeom prst="rect">
            <a:avLst/>
          </a:prstGeom>
          <a:ln>
            <a:solidFill>
              <a:srgbClr val="1C2024"/>
            </a:solidFill>
          </a:ln>
        </p:spPr>
      </p:pic>
      <p:pic>
        <p:nvPicPr>
          <p:cNvPr id="7" name="Image 6">
            <a:extLst>
              <a:ext uri="{FF2B5EF4-FFF2-40B4-BE49-F238E27FC236}">
                <a16:creationId xmlns:a16="http://schemas.microsoft.com/office/drawing/2014/main" id="{1E1714A9-289E-754A-913B-FE606C49C805}"/>
              </a:ext>
            </a:extLst>
          </p:cNvPr>
          <p:cNvPicPr>
            <a:picLocks noChangeAspect="1"/>
          </p:cNvPicPr>
          <p:nvPr/>
        </p:nvPicPr>
        <p:blipFill>
          <a:blip r:embed="rId7"/>
          <a:stretch>
            <a:fillRect/>
          </a:stretch>
        </p:blipFill>
        <p:spPr>
          <a:xfrm>
            <a:off x="3441606" y="755831"/>
            <a:ext cx="3166023" cy="1488302"/>
          </a:xfrm>
          <a:prstGeom prst="rect">
            <a:avLst/>
          </a:prstGeom>
        </p:spPr>
      </p:pic>
      <p:pic>
        <p:nvPicPr>
          <p:cNvPr id="22" name="Image 21" descr="Capture d’écran 2021-02-17 à 10.03.42.png">
            <a:extLst>
              <a:ext uri="{FF2B5EF4-FFF2-40B4-BE49-F238E27FC236}">
                <a16:creationId xmlns:a16="http://schemas.microsoft.com/office/drawing/2014/main" id="{BC381214-247B-324D-9F21-119803FFEF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1606" y="2381021"/>
            <a:ext cx="4319023" cy="747771"/>
          </a:xfrm>
          <a:prstGeom prst="rect">
            <a:avLst/>
          </a:prstGeom>
          <a:ln>
            <a:solidFill>
              <a:srgbClr val="1C2024"/>
            </a:solidFill>
          </a:ln>
        </p:spPr>
      </p:pic>
      <p:pic>
        <p:nvPicPr>
          <p:cNvPr id="23" name="Image 22" descr="Capture d’écran 2021-02-15 à 21.05.43.png">
            <a:extLst>
              <a:ext uri="{FF2B5EF4-FFF2-40B4-BE49-F238E27FC236}">
                <a16:creationId xmlns:a16="http://schemas.microsoft.com/office/drawing/2014/main" id="{74E21E76-D5F0-5649-A264-827F66EF66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6089" y="5560923"/>
            <a:ext cx="4091740" cy="1306728"/>
          </a:xfrm>
          <a:prstGeom prst="rect">
            <a:avLst/>
          </a:prstGeom>
          <a:ln>
            <a:solidFill>
              <a:srgbClr val="1C2024"/>
            </a:solidFill>
          </a:ln>
        </p:spPr>
      </p:pic>
      <p:pic>
        <p:nvPicPr>
          <p:cNvPr id="24" name="Image 6" descr="Capture d’écran 2020-10-05 à 12.25.36.png">
            <a:extLst>
              <a:ext uri="{FF2B5EF4-FFF2-40B4-BE49-F238E27FC236}">
                <a16:creationId xmlns:a16="http://schemas.microsoft.com/office/drawing/2014/main" id="{5B7D28A9-ADD9-A440-9983-599A799DE77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21942" y="3658446"/>
            <a:ext cx="3451037" cy="145054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Espace réservé du contenu 5">
            <a:extLst>
              <a:ext uri="{FF2B5EF4-FFF2-40B4-BE49-F238E27FC236}">
                <a16:creationId xmlns:a16="http://schemas.microsoft.com/office/drawing/2014/main" id="{0D1FCB4F-37D4-DF99-FEBB-EE22472A94C4}"/>
              </a:ext>
            </a:extLst>
          </p:cNvPr>
          <p:cNvPicPr>
            <a:picLocks noGrp="1" noChangeAspect="1"/>
          </p:cNvPicPr>
          <p:nvPr>
            <p:ph idx="1"/>
          </p:nvPr>
        </p:nvPicPr>
        <p:blipFill>
          <a:blip r:embed="rId11"/>
          <a:stretch>
            <a:fillRect/>
          </a:stretch>
        </p:blipFill>
        <p:spPr>
          <a:xfrm>
            <a:off x="-2" y="1087825"/>
            <a:ext cx="3320143" cy="398611"/>
          </a:xfrm>
        </p:spPr>
      </p:pic>
    </p:spTree>
    <p:extLst>
      <p:ext uri="{BB962C8B-B14F-4D97-AF65-F5344CB8AC3E}">
        <p14:creationId xmlns:p14="http://schemas.microsoft.com/office/powerpoint/2010/main" val="3058109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Night">
            <a:extLst>
              <a:ext uri="{FF2B5EF4-FFF2-40B4-BE49-F238E27FC236}">
                <a16:creationId xmlns:a16="http://schemas.microsoft.com/office/drawing/2014/main" id="{CF135450-4212-4248-BA91-46069DA61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214" y="0"/>
            <a:ext cx="12501766" cy="70322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610DD12-F4C2-0843-9B79-04E26E58E7BA}"/>
              </a:ext>
            </a:extLst>
          </p:cNvPr>
          <p:cNvSpPr/>
          <p:nvPr/>
        </p:nvSpPr>
        <p:spPr>
          <a:xfrm>
            <a:off x="-114816" y="660184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7" name="ZoneTexte 6">
            <a:extLst>
              <a:ext uri="{FF2B5EF4-FFF2-40B4-BE49-F238E27FC236}">
                <a16:creationId xmlns:a16="http://schemas.microsoft.com/office/drawing/2014/main" id="{A159BB22-276B-7C4F-88CC-05C61C8CAAD0}"/>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Mais qu’est-ce que l’investigation ?</a:t>
            </a:r>
          </a:p>
        </p:txBody>
      </p:sp>
      <p:sp>
        <p:nvSpPr>
          <p:cNvPr id="5" name="ZoneTexte 4">
            <a:extLst>
              <a:ext uri="{FF2B5EF4-FFF2-40B4-BE49-F238E27FC236}">
                <a16:creationId xmlns:a16="http://schemas.microsoft.com/office/drawing/2014/main" id="{851F8570-7D66-BAC2-CC54-2EA907A0C686}"/>
              </a:ext>
            </a:extLst>
          </p:cNvPr>
          <p:cNvSpPr txBox="1"/>
          <p:nvPr/>
        </p:nvSpPr>
        <p:spPr>
          <a:xfrm>
            <a:off x="215184" y="558250"/>
            <a:ext cx="4912401" cy="7294305"/>
          </a:xfrm>
          <a:prstGeom prst="rect">
            <a:avLst/>
          </a:prstGeom>
          <a:noFill/>
        </p:spPr>
        <p:txBody>
          <a:bodyPr wrap="square" rtlCol="0">
            <a:spAutoFit/>
          </a:bodyPr>
          <a:lstStyle/>
          <a:p>
            <a:pPr algn="just"/>
            <a:r>
              <a:rPr lang="fr-BE" sz="1600" dirty="0">
                <a:latin typeface="Times"/>
              </a:rPr>
              <a:t>1) L</a:t>
            </a:r>
            <a:r>
              <a:rPr lang="fr-BE" sz="1600" dirty="0">
                <a:effectLst/>
                <a:latin typeface="Times"/>
              </a:rPr>
              <a:t>e rassemblement de nombreux </a:t>
            </a:r>
            <a:r>
              <a:rPr lang="fr-BE" sz="1600" b="1" dirty="0">
                <a:effectLst/>
                <a:latin typeface="Times"/>
              </a:rPr>
              <a:t>faits</a:t>
            </a:r>
            <a:r>
              <a:rPr lang="fr-BE" sz="1600" dirty="0">
                <a:effectLst/>
                <a:latin typeface="Times"/>
              </a:rPr>
              <a:t> au </a:t>
            </a:r>
            <a:r>
              <a:rPr lang="fr-BE" sz="1600" dirty="0" err="1">
                <a:effectLst/>
                <a:latin typeface="Times"/>
              </a:rPr>
              <a:t>caractère</a:t>
            </a:r>
            <a:r>
              <a:rPr lang="fr-BE" sz="1600" dirty="0">
                <a:effectLst/>
                <a:latin typeface="Times"/>
              </a:rPr>
              <a:t> objectif, </a:t>
            </a:r>
            <a:r>
              <a:rPr lang="fr-BE" sz="1600" dirty="0" err="1">
                <a:effectLst/>
                <a:latin typeface="Times"/>
              </a:rPr>
              <a:t>accompagnés</a:t>
            </a:r>
            <a:r>
              <a:rPr lang="fr-BE" sz="1600" dirty="0">
                <a:effectLst/>
                <a:latin typeface="Times"/>
              </a:rPr>
              <a:t> d’</a:t>
            </a:r>
            <a:r>
              <a:rPr lang="fr-BE" sz="1600" dirty="0" err="1">
                <a:effectLst/>
                <a:latin typeface="Times"/>
              </a:rPr>
              <a:t>éléments</a:t>
            </a:r>
            <a:r>
              <a:rPr lang="fr-BE" sz="1600" dirty="0">
                <a:effectLst/>
                <a:latin typeface="Times"/>
              </a:rPr>
              <a:t> qui les prouvent </a:t>
            </a:r>
            <a:r>
              <a:rPr lang="fr-BE" sz="1600" dirty="0" err="1">
                <a:effectLst/>
                <a:latin typeface="Times"/>
              </a:rPr>
              <a:t>indéniablement</a:t>
            </a:r>
            <a:r>
              <a:rPr lang="fr-BE" sz="1600" dirty="0">
                <a:latin typeface="Times"/>
              </a:rPr>
              <a:t>.</a:t>
            </a:r>
          </a:p>
          <a:p>
            <a:pPr marL="342900" indent="-342900" algn="just">
              <a:buAutoNum type="arabicParenR"/>
            </a:pPr>
            <a:endParaRPr lang="fr-BE" sz="1600" dirty="0">
              <a:latin typeface="Times"/>
            </a:endParaRPr>
          </a:p>
          <a:p>
            <a:pPr algn="just"/>
            <a:r>
              <a:rPr lang="fr-BE" sz="1600" b="1" dirty="0">
                <a:latin typeface="Times"/>
              </a:rPr>
              <a:t>2) </a:t>
            </a:r>
            <a:r>
              <a:rPr lang="fr-BE" sz="1600" dirty="0">
                <a:latin typeface="TimesNewRomanPSMT"/>
              </a:rPr>
              <a:t>La volonté de dévoiler des i</a:t>
            </a:r>
            <a:r>
              <a:rPr lang="fr-BE" sz="1600" dirty="0">
                <a:effectLst/>
                <a:latin typeface="TimesNewRomanPSMT"/>
              </a:rPr>
              <a:t>nformations que des tiers symboliquement plus puissants (pouvoir public, entreprises </a:t>
            </a:r>
            <a:r>
              <a:rPr lang="fr-BE" sz="1600" dirty="0" err="1">
                <a:effectLst/>
                <a:latin typeface="TimesNewRomanPSMT"/>
              </a:rPr>
              <a:t>privées</a:t>
            </a:r>
            <a:r>
              <a:rPr lang="fr-BE" sz="1600" dirty="0">
                <a:effectLst/>
                <a:latin typeface="TimesNewRomanPSMT"/>
              </a:rPr>
              <a:t>...) </a:t>
            </a:r>
            <a:r>
              <a:rPr lang="fr-BE" sz="1600" dirty="0" err="1">
                <a:effectLst/>
                <a:latin typeface="TimesNewRomanPSMT"/>
              </a:rPr>
              <a:t>préféreraient</a:t>
            </a:r>
            <a:r>
              <a:rPr lang="fr-BE" sz="1600" dirty="0">
                <a:effectLst/>
                <a:latin typeface="TimesNewRomanPSMT"/>
              </a:rPr>
              <a:t> garder </a:t>
            </a:r>
            <a:r>
              <a:rPr lang="fr-BE" sz="1600" b="1" dirty="0" err="1">
                <a:effectLst/>
                <a:latin typeface="TimesNewRomanPSMT"/>
              </a:rPr>
              <a:t>secrètes</a:t>
            </a:r>
            <a:r>
              <a:rPr lang="fr-BE" sz="1600" dirty="0">
                <a:effectLst/>
                <a:latin typeface="TimesNewRomanPSMT"/>
              </a:rPr>
              <a:t>. « La cible de l’</a:t>
            </a:r>
            <a:r>
              <a:rPr lang="fr-BE" sz="1600" dirty="0" err="1">
                <a:effectLst/>
                <a:latin typeface="TimesNewRomanPSMT"/>
              </a:rPr>
              <a:t>enquêteur</a:t>
            </a:r>
            <a:r>
              <a:rPr lang="fr-BE" sz="1600" dirty="0">
                <a:effectLst/>
                <a:latin typeface="TimesNewRomanPSMT"/>
              </a:rPr>
              <a:t>, c’est le secret, partout où il se trouve » (Hunter, 1997 : 4). </a:t>
            </a:r>
          </a:p>
          <a:p>
            <a:pPr algn="just"/>
            <a:endParaRPr lang="fr-BE" sz="1600" dirty="0">
              <a:effectLst/>
              <a:latin typeface="TimesNewRomanPSMT"/>
            </a:endParaRPr>
          </a:p>
          <a:p>
            <a:pPr algn="just"/>
            <a:r>
              <a:rPr lang="fr-BE" sz="1600" b="1" dirty="0">
                <a:latin typeface="TimesNewRomanPSMT"/>
              </a:rPr>
              <a:t>3) </a:t>
            </a:r>
            <a:r>
              <a:rPr lang="fr-BE" sz="1600" dirty="0">
                <a:latin typeface="TimesNewRomanPSMT"/>
              </a:rPr>
              <a:t>Un vecteur pour rendre la </a:t>
            </a:r>
            <a:r>
              <a:rPr lang="fr-BE" sz="1600" dirty="0" err="1">
                <a:latin typeface="TimesNewRomanPSMT"/>
              </a:rPr>
              <a:t>sociéte</a:t>
            </a:r>
            <a:r>
              <a:rPr lang="fr-BE" sz="1600" dirty="0">
                <a:latin typeface="TimesNewRomanPSMT"/>
              </a:rPr>
              <a:t>́ meilleure, charriant une dimension </a:t>
            </a:r>
            <a:r>
              <a:rPr lang="fr-BE" sz="1600" b="1" dirty="0">
                <a:latin typeface="TimesNewRomanPSMT"/>
              </a:rPr>
              <a:t>activiste</a:t>
            </a:r>
            <a:r>
              <a:rPr lang="fr-BE" sz="1600" dirty="0">
                <a:latin typeface="TimesNewRomanPSMT"/>
              </a:rPr>
              <a:t>. À ce titre, il est souvent sujet à des pressions.</a:t>
            </a:r>
          </a:p>
          <a:p>
            <a:pPr algn="just"/>
            <a:endParaRPr lang="fr-BE" sz="1600" dirty="0">
              <a:latin typeface="TimesNewRomanPSMT"/>
            </a:endParaRPr>
          </a:p>
          <a:p>
            <a:pPr algn="just"/>
            <a:r>
              <a:rPr lang="fr-BE" sz="1600" b="1" dirty="0">
                <a:latin typeface="TimesNewRomanPSMT"/>
              </a:rPr>
              <a:t>4) L’initiative </a:t>
            </a:r>
            <a:r>
              <a:rPr lang="fr-BE" sz="1600" dirty="0">
                <a:latin typeface="TimesNewRomanPSMT"/>
              </a:rPr>
              <a:t>d’interroger (ou d’écouter) des sources que les journalistes « traditionnels » n’ont habituellement pas le temps, l’</a:t>
            </a:r>
            <a:r>
              <a:rPr lang="fr-BE" sz="1600" dirty="0" err="1">
                <a:latin typeface="TimesNewRomanPSMT"/>
              </a:rPr>
              <a:t>opportunite</a:t>
            </a:r>
            <a:r>
              <a:rPr lang="fr-BE" sz="1600" dirty="0">
                <a:latin typeface="TimesNewRomanPSMT"/>
              </a:rPr>
              <a:t>́ ou l’envie d’interroger. S’autoriser à sortir du flux de l’actualité.</a:t>
            </a:r>
          </a:p>
          <a:p>
            <a:pPr algn="just"/>
            <a:endParaRPr lang="fr-BE" sz="1600" dirty="0">
              <a:latin typeface="TimesNewRomanPSMT"/>
            </a:endParaRPr>
          </a:p>
          <a:p>
            <a:pPr algn="just"/>
            <a:r>
              <a:rPr lang="fr-BE" sz="1600" b="1" dirty="0">
                <a:latin typeface="TimesNewRomanPSMT"/>
              </a:rPr>
              <a:t>5) </a:t>
            </a:r>
            <a:r>
              <a:rPr lang="fr-BE" sz="1600" dirty="0">
                <a:latin typeface="TimesNewRomanPSMT"/>
              </a:rPr>
              <a:t> Les « whistleblowers » ( « murmureurs » ou sources anonymes) sont ses denrées essentielles. « La culture de [leur] protection est une </a:t>
            </a:r>
            <a:r>
              <a:rPr lang="fr-BE" sz="1600" dirty="0" err="1">
                <a:latin typeface="TimesNewRomanPSMT"/>
              </a:rPr>
              <a:t>préoccupation</a:t>
            </a:r>
            <a:r>
              <a:rPr lang="fr-BE" sz="1600" dirty="0">
                <a:latin typeface="TimesNewRomanPSMT"/>
              </a:rPr>
              <a:t> centrale du journalisme d’investigation » (</a:t>
            </a:r>
            <a:r>
              <a:rPr lang="fr-BE" sz="1600" dirty="0" err="1">
                <a:latin typeface="TimesNewRomanPSMT"/>
              </a:rPr>
              <a:t>MacFayden</a:t>
            </a:r>
            <a:r>
              <a:rPr lang="fr-BE" sz="1600" dirty="0">
                <a:latin typeface="TimesNewRomanPSMT"/>
              </a:rPr>
              <a:t>, 2008 : 3) .</a:t>
            </a:r>
          </a:p>
          <a:p>
            <a:pPr algn="just"/>
            <a:endParaRPr lang="fr-BE" sz="1600" dirty="0">
              <a:latin typeface="TimesNewRomanPSMT"/>
            </a:endParaRPr>
          </a:p>
          <a:p>
            <a:pPr algn="just"/>
            <a:endParaRPr lang="fr-BE" sz="1600" b="1" dirty="0">
              <a:latin typeface="TimesNewRomanPSMT"/>
            </a:endParaRPr>
          </a:p>
          <a:p>
            <a:pPr algn="just"/>
            <a:endParaRPr lang="fr-BE" sz="1600" dirty="0">
              <a:latin typeface="TimesNewRomanPSMT"/>
            </a:endParaRPr>
          </a:p>
          <a:p>
            <a:pPr algn="just"/>
            <a:endParaRPr lang="fr-BE" sz="1600" b="1" dirty="0"/>
          </a:p>
          <a:p>
            <a:pPr algn="just"/>
            <a:r>
              <a:rPr lang="fr-BE" sz="1800" dirty="0">
                <a:effectLst/>
                <a:latin typeface="TimesNewRomanPSMT"/>
              </a:rPr>
              <a:t> </a:t>
            </a:r>
            <a:endParaRPr lang="fr-BE" dirty="0"/>
          </a:p>
          <a:p>
            <a:pPr algn="just"/>
            <a:endParaRPr lang="fr-BE" dirty="0"/>
          </a:p>
        </p:txBody>
      </p:sp>
    </p:spTree>
    <p:extLst>
      <p:ext uri="{BB962C8B-B14F-4D97-AF65-F5344CB8AC3E}">
        <p14:creationId xmlns:p14="http://schemas.microsoft.com/office/powerpoint/2010/main" val="378165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Night is less than a dollar on Android right now - Droid Gamers">
            <a:extLst>
              <a:ext uri="{FF2B5EF4-FFF2-40B4-BE49-F238E27FC236}">
                <a16:creationId xmlns:a16="http://schemas.microsoft.com/office/drawing/2014/main" id="{E9D9FD19-D225-B4C0-4853-2B3CEB428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28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F4F6AB-E6A2-39B2-4D1E-D8A76349BA86}"/>
              </a:ext>
            </a:extLst>
          </p:cNvPr>
          <p:cNvSpPr/>
          <p:nvPr/>
        </p:nvSpPr>
        <p:spPr>
          <a:xfrm>
            <a:off x="2758648" y="472874"/>
            <a:ext cx="6658484" cy="1348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E2CC04-5194-8064-D23C-A7131E1ADC9B}"/>
              </a:ext>
            </a:extLst>
          </p:cNvPr>
          <p:cNvSpPr txBox="1"/>
          <p:nvPr/>
        </p:nvSpPr>
        <p:spPr>
          <a:xfrm>
            <a:off x="0" y="47287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 Journalisme d’investigation », un pléonasme ?</a:t>
            </a:r>
          </a:p>
        </p:txBody>
      </p:sp>
      <p:pic>
        <p:nvPicPr>
          <p:cNvPr id="6" name="Image 5" descr="Une image contenant texte, Police, capture d’écran, nombre&#10;&#10;Description générée automatiquement">
            <a:extLst>
              <a:ext uri="{FF2B5EF4-FFF2-40B4-BE49-F238E27FC236}">
                <a16:creationId xmlns:a16="http://schemas.microsoft.com/office/drawing/2014/main" id="{492C4AAE-1571-F39C-F448-B846855E8098}"/>
              </a:ext>
            </a:extLst>
          </p:cNvPr>
          <p:cNvPicPr>
            <a:picLocks noChangeAspect="1"/>
          </p:cNvPicPr>
          <p:nvPr/>
        </p:nvPicPr>
        <p:blipFill>
          <a:blip r:embed="rId3"/>
          <a:stretch>
            <a:fillRect/>
          </a:stretch>
        </p:blipFill>
        <p:spPr>
          <a:xfrm>
            <a:off x="1616033" y="958291"/>
            <a:ext cx="8620496" cy="5899709"/>
          </a:xfrm>
          <a:prstGeom prst="rect">
            <a:avLst/>
          </a:prstGeom>
        </p:spPr>
      </p:pic>
    </p:spTree>
    <p:extLst>
      <p:ext uri="{BB962C8B-B14F-4D97-AF65-F5344CB8AC3E}">
        <p14:creationId xmlns:p14="http://schemas.microsoft.com/office/powerpoint/2010/main" val="266382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ite Night Review - GameSpot">
            <a:extLst>
              <a:ext uri="{FF2B5EF4-FFF2-40B4-BE49-F238E27FC236}">
                <a16:creationId xmlns:a16="http://schemas.microsoft.com/office/drawing/2014/main" id="{D695C54E-1634-F872-F221-6290F216C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458" y="-2953093"/>
            <a:ext cx="18076323" cy="101679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F4F6AB-E6A2-39B2-4D1E-D8A76349BA86}"/>
              </a:ext>
            </a:extLst>
          </p:cNvPr>
          <p:cNvSpPr/>
          <p:nvPr/>
        </p:nvSpPr>
        <p:spPr>
          <a:xfrm>
            <a:off x="602165" y="472874"/>
            <a:ext cx="10917045" cy="56825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17E2CC04-5194-8064-D23C-A7131E1ADC9B}"/>
              </a:ext>
            </a:extLst>
          </p:cNvPr>
          <p:cNvSpPr txBox="1"/>
          <p:nvPr/>
        </p:nvSpPr>
        <p:spPr>
          <a:xfrm>
            <a:off x="0" y="47287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Dans l’idéal du métier, oui. Dans la réalité, non.</a:t>
            </a:r>
          </a:p>
        </p:txBody>
      </p:sp>
      <p:sp>
        <p:nvSpPr>
          <p:cNvPr id="3" name="ZoneTexte 2">
            <a:extLst>
              <a:ext uri="{FF2B5EF4-FFF2-40B4-BE49-F238E27FC236}">
                <a16:creationId xmlns:a16="http://schemas.microsoft.com/office/drawing/2014/main" id="{1C97D238-F786-8838-428B-23D16C4478B8}"/>
              </a:ext>
            </a:extLst>
          </p:cNvPr>
          <p:cNvSpPr txBox="1"/>
          <p:nvPr/>
        </p:nvSpPr>
        <p:spPr>
          <a:xfrm>
            <a:off x="672789" y="1005803"/>
            <a:ext cx="10917045" cy="1477328"/>
          </a:xfrm>
          <a:prstGeom prst="rect">
            <a:avLst/>
          </a:prstGeom>
          <a:noFill/>
        </p:spPr>
        <p:txBody>
          <a:bodyPr wrap="square">
            <a:spAutoFit/>
          </a:bodyPr>
          <a:lstStyle/>
          <a:p>
            <a:pPr algn="just"/>
            <a:r>
              <a:rPr lang="fr-BE" sz="1800" dirty="0">
                <a:effectLst/>
                <a:latin typeface="Times"/>
              </a:rPr>
              <a:t>«</a:t>
            </a:r>
            <a:r>
              <a:rPr lang="fr-BE" sz="1800" dirty="0">
                <a:effectLst/>
                <a:latin typeface="TimesNewRomanPSMT"/>
              </a:rPr>
              <a:t> </a:t>
            </a:r>
            <a:r>
              <a:rPr lang="fr-BE" sz="1800" dirty="0">
                <a:effectLst/>
                <a:latin typeface="Times"/>
              </a:rPr>
              <a:t>“</a:t>
            </a:r>
            <a:r>
              <a:rPr lang="fr-BE" sz="1800" i="1" dirty="0">
                <a:effectLst/>
                <a:latin typeface="Times"/>
              </a:rPr>
              <a:t>Tout journalisme est investigation”</a:t>
            </a:r>
            <a:r>
              <a:rPr lang="fr-BE" sz="1800" i="1" dirty="0">
                <a:effectLst/>
                <a:latin typeface="TimesNewRomanPSMT"/>
              </a:rPr>
              <a:t> </a:t>
            </a:r>
            <a:r>
              <a:rPr lang="fr-BE" sz="1800" i="1" dirty="0">
                <a:effectLst/>
                <a:latin typeface="Times"/>
              </a:rPr>
              <a:t>», diront quelques vieux briscards de la profession. On ne peut pourtant parler d’investigation pour la seule </a:t>
            </a:r>
            <a:r>
              <a:rPr lang="fr-BE" sz="1800" i="1" dirty="0" err="1">
                <a:effectLst/>
                <a:latin typeface="Times"/>
              </a:rPr>
              <a:t>vérification</a:t>
            </a:r>
            <a:r>
              <a:rPr lang="fr-BE" sz="1800" i="1" dirty="0">
                <a:effectLst/>
                <a:latin typeface="Times"/>
              </a:rPr>
              <a:t> d’un fait annoncé dans une </a:t>
            </a:r>
            <a:r>
              <a:rPr lang="fr-BE" sz="1800" i="1" dirty="0" err="1">
                <a:effectLst/>
                <a:latin typeface="Times"/>
              </a:rPr>
              <a:t>dépêche</a:t>
            </a:r>
            <a:r>
              <a:rPr lang="fr-BE" sz="1800" i="1" dirty="0">
                <a:effectLst/>
                <a:latin typeface="Times"/>
              </a:rPr>
              <a:t>. On ne peut parler d’investigation non plus pour un compte rendu sportif ou une interview de vedette, etc. Bien </a:t>
            </a:r>
            <a:r>
              <a:rPr lang="fr-BE" sz="1800" i="1" dirty="0" err="1">
                <a:effectLst/>
                <a:latin typeface="Times"/>
              </a:rPr>
              <a:t>sûr</a:t>
            </a:r>
            <a:r>
              <a:rPr lang="fr-BE" sz="1800" i="1" dirty="0">
                <a:effectLst/>
                <a:latin typeface="Times"/>
              </a:rPr>
              <a:t>, les techniques de recueil des faits — sources documentaires, entretiens, </a:t>
            </a:r>
            <a:r>
              <a:rPr lang="fr-BE" sz="1800" i="1" dirty="0" err="1">
                <a:effectLst/>
                <a:latin typeface="Times"/>
              </a:rPr>
              <a:t>réunions</a:t>
            </a:r>
            <a:r>
              <a:rPr lang="fr-BE" sz="1800" i="1" dirty="0">
                <a:effectLst/>
                <a:latin typeface="Times"/>
              </a:rPr>
              <a:t>... — ne sont pas </a:t>
            </a:r>
            <a:r>
              <a:rPr lang="fr-BE" sz="1800" i="1" dirty="0" err="1">
                <a:effectLst/>
                <a:latin typeface="Times"/>
              </a:rPr>
              <a:t>spécifiques</a:t>
            </a:r>
            <a:r>
              <a:rPr lang="fr-BE" sz="1800" i="1" dirty="0">
                <a:effectLst/>
                <a:latin typeface="Times"/>
              </a:rPr>
              <a:t> à l’</a:t>
            </a:r>
            <a:r>
              <a:rPr lang="fr-BE" sz="1800" i="1" dirty="0" err="1">
                <a:effectLst/>
                <a:latin typeface="Times"/>
              </a:rPr>
              <a:t>enquête</a:t>
            </a:r>
            <a:r>
              <a:rPr lang="fr-BE" sz="1800" i="1" dirty="0">
                <a:effectLst/>
                <a:latin typeface="Times"/>
              </a:rPr>
              <a:t>, mais elles sont ici </a:t>
            </a:r>
            <a:r>
              <a:rPr lang="fr-BE" sz="1800" i="1" dirty="0" err="1">
                <a:effectLst/>
                <a:latin typeface="Times"/>
              </a:rPr>
              <a:t>poussées</a:t>
            </a:r>
            <a:r>
              <a:rPr lang="fr-BE" sz="1800" i="1" dirty="0">
                <a:effectLst/>
                <a:latin typeface="Times"/>
              </a:rPr>
              <a:t> au maximum </a:t>
            </a:r>
            <a:r>
              <a:rPr lang="fr-BE" sz="1800" dirty="0">
                <a:effectLst/>
                <a:latin typeface="Times"/>
              </a:rPr>
              <a:t>(</a:t>
            </a:r>
            <a:r>
              <a:rPr lang="fr-BE" sz="1800" dirty="0" err="1">
                <a:effectLst/>
                <a:latin typeface="Times"/>
              </a:rPr>
              <a:t>Agnès</a:t>
            </a:r>
            <a:r>
              <a:rPr lang="fr-BE" sz="1800" dirty="0">
                <a:effectLst/>
                <a:latin typeface="Times"/>
              </a:rPr>
              <a:t>, 2008 : 293)</a:t>
            </a:r>
            <a:r>
              <a:rPr lang="fr-BE" sz="1800" dirty="0">
                <a:effectLst/>
                <a:latin typeface="TimesNewRomanPSMT"/>
              </a:rPr>
              <a:t> </a:t>
            </a:r>
            <a:r>
              <a:rPr lang="fr-BE" sz="1800" dirty="0">
                <a:effectLst/>
                <a:latin typeface="Times"/>
              </a:rPr>
              <a:t>». </a:t>
            </a:r>
            <a:endParaRPr lang="fr-BE" dirty="0"/>
          </a:p>
        </p:txBody>
      </p:sp>
      <p:sp>
        <p:nvSpPr>
          <p:cNvPr id="8" name="ZoneTexte 7">
            <a:extLst>
              <a:ext uri="{FF2B5EF4-FFF2-40B4-BE49-F238E27FC236}">
                <a16:creationId xmlns:a16="http://schemas.microsoft.com/office/drawing/2014/main" id="{770CCCB7-3D3F-84C3-BE79-88E64740CA21}"/>
              </a:ext>
            </a:extLst>
          </p:cNvPr>
          <p:cNvSpPr txBox="1"/>
          <p:nvPr/>
        </p:nvSpPr>
        <p:spPr>
          <a:xfrm>
            <a:off x="672789" y="2699224"/>
            <a:ext cx="10846421" cy="2308324"/>
          </a:xfrm>
          <a:prstGeom prst="rect">
            <a:avLst/>
          </a:prstGeom>
          <a:noFill/>
        </p:spPr>
        <p:txBody>
          <a:bodyPr wrap="square">
            <a:spAutoFit/>
          </a:bodyPr>
          <a:lstStyle/>
          <a:p>
            <a:pPr algn="just"/>
            <a:r>
              <a:rPr lang="fr-BE" sz="1800" dirty="0">
                <a:effectLst/>
                <a:latin typeface="TimesNewRomanPSMT"/>
              </a:rPr>
              <a:t>Ce type de confusion vient notamment d’un </a:t>
            </a:r>
            <a:r>
              <a:rPr lang="fr-BE" sz="1800" b="1" dirty="0" err="1">
                <a:effectLst/>
                <a:latin typeface="TimesNewRomanPSMT"/>
              </a:rPr>
              <a:t>écart</a:t>
            </a:r>
            <a:r>
              <a:rPr lang="fr-BE" sz="1800" b="1" dirty="0">
                <a:effectLst/>
                <a:latin typeface="TimesNewRomanPSMT"/>
              </a:rPr>
              <a:t> entre la </a:t>
            </a:r>
            <a:r>
              <a:rPr lang="fr-BE" sz="1800" b="1" dirty="0" err="1">
                <a:effectLst/>
                <a:latin typeface="TimesNewRomanPSMT"/>
              </a:rPr>
              <a:t>définition</a:t>
            </a:r>
            <a:r>
              <a:rPr lang="fr-BE" sz="1800" b="1" dirty="0">
                <a:effectLst/>
                <a:latin typeface="TimesNewRomanPSMT"/>
              </a:rPr>
              <a:t> des genres tels qu’ils sont </a:t>
            </a:r>
            <a:r>
              <a:rPr lang="fr-BE" sz="1800" b="1" dirty="0" err="1">
                <a:effectLst/>
                <a:latin typeface="TimesNewRomanPSMT"/>
              </a:rPr>
              <a:t>perçus</a:t>
            </a:r>
            <a:r>
              <a:rPr lang="fr-BE" sz="1800" b="1" dirty="0">
                <a:effectLst/>
                <a:latin typeface="TimesNewRomanPSMT"/>
              </a:rPr>
              <a:t> par le public</a:t>
            </a:r>
            <a:r>
              <a:rPr lang="fr-BE" sz="1800" dirty="0">
                <a:effectLst/>
                <a:latin typeface="TimesNewRomanPSMT"/>
              </a:rPr>
              <a:t>, une fois le contenu publié par un </a:t>
            </a:r>
            <a:r>
              <a:rPr lang="fr-BE" sz="1800" dirty="0" err="1">
                <a:effectLst/>
                <a:latin typeface="TimesNewRomanPSMT"/>
              </a:rPr>
              <a:t>média</a:t>
            </a:r>
            <a:r>
              <a:rPr lang="fr-BE" sz="1800" dirty="0">
                <a:effectLst/>
                <a:latin typeface="TimesNewRomanPSMT"/>
              </a:rPr>
              <a:t>, </a:t>
            </a:r>
            <a:r>
              <a:rPr lang="fr-BE" sz="1800" b="1" dirty="0">
                <a:effectLst/>
                <a:latin typeface="TimesNewRomanPSMT"/>
              </a:rPr>
              <a:t>et le ressenti des journalistes</a:t>
            </a:r>
            <a:r>
              <a:rPr lang="fr-BE" sz="1800" dirty="0">
                <a:effectLst/>
                <a:latin typeface="TimesNewRomanPSMT"/>
              </a:rPr>
              <a:t>, qui </a:t>
            </a:r>
            <a:r>
              <a:rPr lang="fr-BE" sz="1800" dirty="0" err="1">
                <a:effectLst/>
                <a:latin typeface="TimesNewRomanPSMT"/>
              </a:rPr>
              <a:t>catégorisent</a:t>
            </a:r>
            <a:r>
              <a:rPr lang="fr-BE" sz="1800" dirty="0">
                <a:effectLst/>
                <a:latin typeface="TimesNewRomanPSMT"/>
              </a:rPr>
              <a:t> parfois leurs productions à l’aune du travail qu’ils ont fourni. Dans le premier cas, les lecteurs peuvent se </a:t>
            </a:r>
            <a:r>
              <a:rPr lang="fr-BE" sz="1800" dirty="0" err="1">
                <a:effectLst/>
                <a:latin typeface="TimesNewRomanPSMT"/>
              </a:rPr>
              <a:t>référer</a:t>
            </a:r>
            <a:r>
              <a:rPr lang="fr-BE" sz="1800" dirty="0">
                <a:effectLst/>
                <a:latin typeface="TimesNewRomanPSMT"/>
              </a:rPr>
              <a:t> à une batterie de </a:t>
            </a:r>
            <a:r>
              <a:rPr lang="fr-BE" sz="1800" dirty="0" err="1">
                <a:effectLst/>
                <a:latin typeface="TimesNewRomanPSMT"/>
              </a:rPr>
              <a:t>critères</a:t>
            </a:r>
            <a:r>
              <a:rPr lang="fr-BE" sz="1800" dirty="0">
                <a:effectLst/>
                <a:latin typeface="TimesNewRomanPSMT"/>
              </a:rPr>
              <a:t> objectifs qui ne laissent aucune place à l’</a:t>
            </a:r>
            <a:r>
              <a:rPr lang="fr-BE" sz="1800" dirty="0" err="1">
                <a:effectLst/>
                <a:latin typeface="TimesNewRomanPSMT"/>
              </a:rPr>
              <a:t>interprétation</a:t>
            </a:r>
            <a:r>
              <a:rPr lang="fr-BE" sz="1800" dirty="0">
                <a:effectLst/>
                <a:latin typeface="TimesNewRomanPSMT"/>
              </a:rPr>
              <a:t> : le « genre </a:t>
            </a:r>
            <a:r>
              <a:rPr lang="fr-BE" sz="1800" dirty="0" err="1">
                <a:effectLst/>
                <a:latin typeface="TimesNewRomanPSMT"/>
              </a:rPr>
              <a:t>auto-désigne</a:t>
            </a:r>
            <a:r>
              <a:rPr lang="fr-BE" sz="1800" dirty="0">
                <a:effectLst/>
                <a:latin typeface="TimesNewRomanPSMT"/>
              </a:rPr>
              <a:t>́ » (Lugrin, 2001) par le </a:t>
            </a:r>
            <a:r>
              <a:rPr lang="fr-BE" sz="1800" dirty="0" err="1">
                <a:effectLst/>
                <a:latin typeface="TimesNewRomanPSMT"/>
              </a:rPr>
              <a:t>média</a:t>
            </a:r>
            <a:r>
              <a:rPr lang="fr-BE" sz="1800" dirty="0">
                <a:effectLst/>
                <a:latin typeface="TimesNewRomanPSMT"/>
              </a:rPr>
              <a:t>, la mise en page du contenu ou encore son rubriquage. Pour les journalistes, </a:t>
            </a:r>
            <a:r>
              <a:rPr lang="fr-BE" sz="1800" b="1" dirty="0">
                <a:effectLst/>
                <a:latin typeface="TimesNewRomanPSMT"/>
              </a:rPr>
              <a:t>le </a:t>
            </a:r>
            <a:r>
              <a:rPr lang="fr-BE" sz="1800" b="1" dirty="0" err="1">
                <a:effectLst/>
                <a:latin typeface="TimesNewRomanPSMT"/>
              </a:rPr>
              <a:t>découpage</a:t>
            </a:r>
            <a:r>
              <a:rPr lang="fr-BE" sz="1800" b="1" dirty="0">
                <a:effectLst/>
                <a:latin typeface="TimesNewRomanPSMT"/>
              </a:rPr>
              <a:t> des pratiques peut s’organiser selon l’investissement requis par la </a:t>
            </a:r>
            <a:r>
              <a:rPr lang="fr-BE" sz="1800" b="1" dirty="0" err="1">
                <a:effectLst/>
                <a:latin typeface="TimesNewRomanPSMT"/>
              </a:rPr>
              <a:t>tâche</a:t>
            </a:r>
            <a:r>
              <a:rPr lang="fr-BE" sz="1800" dirty="0">
                <a:effectLst/>
                <a:latin typeface="TimesNewRomanPSMT"/>
              </a:rPr>
              <a:t>. C’est ce qui conduit au raisonnement d’une investigation </a:t>
            </a:r>
            <a:r>
              <a:rPr lang="fr-BE" sz="1800" dirty="0" err="1">
                <a:effectLst/>
                <a:latin typeface="TimesNewRomanPSMT"/>
              </a:rPr>
              <a:t>nichée</a:t>
            </a:r>
            <a:r>
              <a:rPr lang="fr-BE" sz="1800" dirty="0">
                <a:effectLst/>
                <a:latin typeface="TimesNewRomanPSMT"/>
              </a:rPr>
              <a:t> partout : le journaliste affirme injecter en permanence la </a:t>
            </a:r>
            <a:r>
              <a:rPr lang="fr-BE" sz="1800" dirty="0" err="1">
                <a:effectLst/>
                <a:latin typeface="TimesNewRomanPSMT"/>
              </a:rPr>
              <a:t>même</a:t>
            </a:r>
            <a:r>
              <a:rPr lang="fr-BE" sz="1800" dirty="0">
                <a:effectLst/>
                <a:latin typeface="TimesNewRomanPSMT"/>
              </a:rPr>
              <a:t> rigueur, quelle que soit la forme à laquelle aboutit son traitement de l’information. </a:t>
            </a:r>
            <a:endParaRPr lang="fr-BE" dirty="0"/>
          </a:p>
        </p:txBody>
      </p:sp>
      <p:sp>
        <p:nvSpPr>
          <p:cNvPr id="10" name="ZoneTexte 9">
            <a:extLst>
              <a:ext uri="{FF2B5EF4-FFF2-40B4-BE49-F238E27FC236}">
                <a16:creationId xmlns:a16="http://schemas.microsoft.com/office/drawing/2014/main" id="{0C5E5115-B3D5-1976-84F7-40F4BD55A847}"/>
              </a:ext>
            </a:extLst>
          </p:cNvPr>
          <p:cNvSpPr txBox="1"/>
          <p:nvPr/>
        </p:nvSpPr>
        <p:spPr>
          <a:xfrm>
            <a:off x="602165" y="5198659"/>
            <a:ext cx="10917045" cy="1477328"/>
          </a:xfrm>
          <a:prstGeom prst="rect">
            <a:avLst/>
          </a:prstGeom>
          <a:noFill/>
        </p:spPr>
        <p:txBody>
          <a:bodyPr wrap="square">
            <a:spAutoFit/>
          </a:bodyPr>
          <a:lstStyle/>
          <a:p>
            <a:pPr algn="just"/>
            <a:r>
              <a:rPr lang="fr-BE" sz="1800" b="1" dirty="0">
                <a:effectLst/>
                <a:latin typeface="TimesNewRomanPSMT"/>
              </a:rPr>
              <a:t>« Journalisme d’investigation » n’est pas un </a:t>
            </a:r>
            <a:r>
              <a:rPr lang="fr-BE" sz="1800" b="1" dirty="0" err="1">
                <a:effectLst/>
                <a:latin typeface="TimesNewRomanPSMT"/>
              </a:rPr>
              <a:t>pléonasme</a:t>
            </a:r>
            <a:r>
              <a:rPr lang="fr-BE" sz="1800" b="1" dirty="0">
                <a:effectLst/>
                <a:latin typeface="TimesNewRomanPSMT"/>
              </a:rPr>
              <a:t> </a:t>
            </a:r>
            <a:r>
              <a:rPr lang="fr-BE" sz="1800" dirty="0">
                <a:effectLst/>
                <a:latin typeface="TimesNewRomanPSMT"/>
              </a:rPr>
              <a:t>: l’emploi ou le rejet de l’expression permet de comprendre comment les acteurs se situent par rapport à leurs pratiques et productions. Affirmer le </a:t>
            </a:r>
            <a:r>
              <a:rPr lang="fr-BE" sz="1800" dirty="0" err="1">
                <a:effectLst/>
                <a:latin typeface="TimesNewRomanPSMT"/>
              </a:rPr>
              <a:t>caractère</a:t>
            </a:r>
            <a:r>
              <a:rPr lang="fr-BE" sz="1800" dirty="0">
                <a:effectLst/>
                <a:latin typeface="TimesNewRomanPSMT"/>
              </a:rPr>
              <a:t> tautologique de cette formule revient à nier les </a:t>
            </a:r>
            <a:r>
              <a:rPr lang="fr-BE" sz="1800" dirty="0" err="1">
                <a:effectLst/>
                <a:latin typeface="TimesNewRomanPSMT"/>
              </a:rPr>
              <a:t>différences</a:t>
            </a:r>
            <a:r>
              <a:rPr lang="fr-BE" sz="1800" dirty="0">
                <a:effectLst/>
                <a:latin typeface="TimesNewRomanPSMT"/>
              </a:rPr>
              <a:t> d’investissements des professionnels et leur </a:t>
            </a:r>
            <a:r>
              <a:rPr lang="fr-BE" sz="1800" dirty="0" err="1">
                <a:effectLst/>
                <a:latin typeface="TimesNewRomanPSMT"/>
              </a:rPr>
              <a:t>pluralite</a:t>
            </a:r>
            <a:r>
              <a:rPr lang="fr-BE" sz="1800" dirty="0">
                <a:effectLst/>
                <a:latin typeface="TimesNewRomanPSMT"/>
              </a:rPr>
              <a:t>́ de pratiques, sociologiquement fondamentales car consubstantielles, notamment, des </a:t>
            </a:r>
            <a:r>
              <a:rPr lang="fr-BE" sz="1800" dirty="0" err="1">
                <a:effectLst/>
                <a:latin typeface="TimesNewRomanPSMT"/>
              </a:rPr>
              <a:t>disparités</a:t>
            </a:r>
            <a:r>
              <a:rPr lang="fr-BE" sz="1800" dirty="0">
                <a:effectLst/>
                <a:latin typeface="TimesNewRomanPSMT"/>
              </a:rPr>
              <a:t> de revenus et de </a:t>
            </a:r>
            <a:r>
              <a:rPr lang="fr-BE" sz="1800" dirty="0" err="1">
                <a:effectLst/>
                <a:latin typeface="TimesNewRomanPSMT"/>
              </a:rPr>
              <a:t>liberte</a:t>
            </a:r>
            <a:r>
              <a:rPr lang="fr-BE" sz="1800" dirty="0">
                <a:effectLst/>
                <a:latin typeface="TimesNewRomanPSMT"/>
              </a:rPr>
              <a:t>́ </a:t>
            </a:r>
            <a:r>
              <a:rPr lang="fr-BE" sz="1800" dirty="0" err="1">
                <a:effectLst/>
                <a:latin typeface="TimesNewRomanPSMT"/>
              </a:rPr>
              <a:t>éditoriale</a:t>
            </a:r>
            <a:r>
              <a:rPr lang="fr-BE" sz="1800" dirty="0">
                <a:effectLst/>
                <a:latin typeface="TimesNewRomanPSMT"/>
              </a:rPr>
              <a:t>. </a:t>
            </a:r>
            <a:endParaRPr lang="fr-BE" dirty="0"/>
          </a:p>
        </p:txBody>
      </p:sp>
    </p:spTree>
    <p:extLst>
      <p:ext uri="{BB962C8B-B14F-4D97-AF65-F5344CB8AC3E}">
        <p14:creationId xmlns:p14="http://schemas.microsoft.com/office/powerpoint/2010/main" val="211417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ndex of /wp-content/uploads/2017/04">
            <a:extLst>
              <a:ext uri="{FF2B5EF4-FFF2-40B4-BE49-F238E27FC236}">
                <a16:creationId xmlns:a16="http://schemas.microsoft.com/office/drawing/2014/main" id="{121C78E7-B704-CA4A-BB42-7602A9C1A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319" y="-32500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5843BB-E9E6-F044-A4C9-C573AE651BD7}"/>
              </a:ext>
            </a:extLst>
          </p:cNvPr>
          <p:cNvSpPr/>
          <p:nvPr/>
        </p:nvSpPr>
        <p:spPr>
          <a:xfrm>
            <a:off x="9689451" y="653299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2" name="ZoneTexte 1">
            <a:extLst>
              <a:ext uri="{FF2B5EF4-FFF2-40B4-BE49-F238E27FC236}">
                <a16:creationId xmlns:a16="http://schemas.microsoft.com/office/drawing/2014/main" id="{18229064-CD1A-F8EA-030B-2C02D2A4C226}"/>
              </a:ext>
            </a:extLst>
          </p:cNvPr>
          <p:cNvSpPr txBox="1"/>
          <p:nvPr/>
        </p:nvSpPr>
        <p:spPr>
          <a:xfrm>
            <a:off x="101600" y="508261"/>
            <a:ext cx="6902604" cy="4678204"/>
          </a:xfrm>
          <a:prstGeom prst="rect">
            <a:avLst/>
          </a:prstGeom>
          <a:noFill/>
        </p:spPr>
        <p:txBody>
          <a:bodyPr wrap="square">
            <a:spAutoFit/>
          </a:bodyPr>
          <a:lstStyle/>
          <a:p>
            <a:pPr algn="just"/>
            <a:r>
              <a:rPr lang="fr-BE" sz="1600" dirty="0">
                <a:effectLst/>
                <a:latin typeface="TimesNewRomanPSMT"/>
              </a:rPr>
              <a:t>Remise sur le devant de la </a:t>
            </a:r>
            <a:r>
              <a:rPr lang="fr-BE" sz="1600" dirty="0" err="1">
                <a:effectLst/>
                <a:latin typeface="TimesNewRomanPSMT"/>
              </a:rPr>
              <a:t>scène</a:t>
            </a:r>
            <a:r>
              <a:rPr lang="fr-BE" sz="1600" dirty="0">
                <a:effectLst/>
                <a:latin typeface="TimesNewRomanPSMT"/>
              </a:rPr>
              <a:t> par les </a:t>
            </a:r>
            <a:r>
              <a:rPr lang="fr-BE" sz="1600" dirty="0" err="1">
                <a:effectLst/>
                <a:latin typeface="TimesNewRomanPSMT"/>
              </a:rPr>
              <a:t>révélations</a:t>
            </a:r>
            <a:r>
              <a:rPr lang="fr-BE" sz="1600" dirty="0">
                <a:effectLst/>
                <a:latin typeface="TimesNewRomanPSMT"/>
              </a:rPr>
              <a:t> de </a:t>
            </a:r>
            <a:r>
              <a:rPr lang="fr-BE" sz="1600" i="1" dirty="0" err="1">
                <a:effectLst/>
                <a:latin typeface="TimesNewRomanPS"/>
              </a:rPr>
              <a:t>leaks</a:t>
            </a:r>
            <a:r>
              <a:rPr lang="fr-BE" sz="1600" i="1" dirty="0">
                <a:effectLst/>
                <a:latin typeface="TimesNewRomanPS"/>
              </a:rPr>
              <a:t> </a:t>
            </a:r>
            <a:r>
              <a:rPr lang="fr-BE" sz="1600" dirty="0" err="1">
                <a:effectLst/>
                <a:latin typeface="TimesNewRomanPSMT"/>
              </a:rPr>
              <a:t>orchestrées</a:t>
            </a:r>
            <a:r>
              <a:rPr lang="fr-BE" sz="1600" dirty="0">
                <a:effectLst/>
                <a:latin typeface="TimesNewRomanPSMT"/>
              </a:rPr>
              <a:t> par des consortiums internationaux, l’investigation est aujourd’hui reconnue comme le journalisme de l’excellence, celui de l’exigence et de la rigueur, autant du point de vue de la </a:t>
            </a:r>
            <a:r>
              <a:rPr lang="fr-BE" sz="1600" dirty="0" err="1">
                <a:effectLst/>
                <a:latin typeface="TimesNewRomanPSMT"/>
              </a:rPr>
              <a:t>stratégie</a:t>
            </a:r>
            <a:r>
              <a:rPr lang="fr-BE" sz="1600" dirty="0">
                <a:effectLst/>
                <a:latin typeface="TimesNewRomanPSMT"/>
              </a:rPr>
              <a:t> </a:t>
            </a:r>
            <a:r>
              <a:rPr lang="fr-BE" sz="1600" dirty="0" err="1">
                <a:effectLst/>
                <a:latin typeface="TimesNewRomanPSMT"/>
              </a:rPr>
              <a:t>médiatique</a:t>
            </a:r>
            <a:r>
              <a:rPr lang="fr-BE" sz="1600" dirty="0">
                <a:effectLst/>
                <a:latin typeface="TimesNewRomanPSMT"/>
              </a:rPr>
              <a:t> que de l’enseignement du </a:t>
            </a:r>
            <a:r>
              <a:rPr lang="fr-BE" sz="1600" dirty="0" err="1">
                <a:effectLst/>
                <a:latin typeface="TimesNewRomanPSMT"/>
              </a:rPr>
              <a:t>métier</a:t>
            </a:r>
            <a:r>
              <a:rPr lang="fr-BE" sz="1600" dirty="0">
                <a:effectLst/>
                <a:latin typeface="TimesNewRomanPSMT"/>
              </a:rPr>
              <a:t> de journaliste, que ce soit sous forme de manuel (Hunter, 2009) ou de cours ex cathedra : « Si vous savez pratiquer l’investigation, vous serez capable de </a:t>
            </a:r>
            <a:r>
              <a:rPr lang="fr-BE" sz="1600" dirty="0" err="1">
                <a:effectLst/>
                <a:latin typeface="TimesNewRomanPSMT"/>
              </a:rPr>
              <a:t>réaliser</a:t>
            </a:r>
            <a:r>
              <a:rPr lang="fr-BE" sz="1600" dirty="0">
                <a:effectLst/>
                <a:latin typeface="TimesNewRomanPSMT"/>
              </a:rPr>
              <a:t> n’importe quelle autre forme de journalisme » (Marc Vanesse). </a:t>
            </a:r>
          </a:p>
          <a:p>
            <a:pPr algn="just"/>
            <a:endParaRPr lang="fr-BE" sz="1600" dirty="0">
              <a:latin typeface="TimesNewRomanPSMT"/>
            </a:endParaRPr>
          </a:p>
          <a:p>
            <a:pPr algn="just"/>
            <a:r>
              <a:rPr lang="fr-BE" sz="1600" dirty="0">
                <a:latin typeface="TimesNewRomanPSMT"/>
              </a:rPr>
              <a:t>Dè</a:t>
            </a:r>
            <a:r>
              <a:rPr lang="fr-BE" sz="1600" dirty="0">
                <a:effectLst/>
                <a:latin typeface="TimesNewRomanPSMT"/>
              </a:rPr>
              <a:t>s la fin des </a:t>
            </a:r>
            <a:r>
              <a:rPr lang="fr-BE" sz="1600" dirty="0" err="1">
                <a:effectLst/>
                <a:latin typeface="TimesNewRomanPSMT"/>
              </a:rPr>
              <a:t>années</a:t>
            </a:r>
            <a:r>
              <a:rPr lang="fr-BE" sz="1600" dirty="0">
                <a:effectLst/>
                <a:latin typeface="TimesNewRomanPSMT"/>
              </a:rPr>
              <a:t> 1970, l’institutionnalisation du genre se produit par l’</a:t>
            </a:r>
            <a:r>
              <a:rPr lang="fr-BE" sz="1600" dirty="0" err="1">
                <a:effectLst/>
                <a:latin typeface="TimesNewRomanPSMT"/>
              </a:rPr>
              <a:t>édition</a:t>
            </a:r>
            <a:r>
              <a:rPr lang="fr-BE" sz="1600" dirty="0">
                <a:effectLst/>
                <a:latin typeface="TimesNewRomanPSMT"/>
              </a:rPr>
              <a:t> de manuels, l’</a:t>
            </a:r>
            <a:r>
              <a:rPr lang="fr-BE" sz="1600" dirty="0" err="1">
                <a:effectLst/>
                <a:latin typeface="TimesNewRomanPSMT"/>
              </a:rPr>
              <a:t>émergence</a:t>
            </a:r>
            <a:r>
              <a:rPr lang="fr-BE" sz="1600" dirty="0">
                <a:effectLst/>
                <a:latin typeface="TimesNewRomanPSMT"/>
              </a:rPr>
              <a:t> de </a:t>
            </a:r>
            <a:r>
              <a:rPr lang="fr-BE" sz="1600" dirty="0" err="1">
                <a:effectLst/>
                <a:latin typeface="TimesNewRomanPSMT"/>
              </a:rPr>
              <a:t>conférences</a:t>
            </a:r>
            <a:r>
              <a:rPr lang="fr-BE" sz="1600" dirty="0">
                <a:effectLst/>
                <a:latin typeface="TimesNewRomanPSMT"/>
              </a:rPr>
              <a:t>, ou encore par la mise en place de prix professionnels. L’investigation devient moins pratique individuelle que « vraie </a:t>
            </a:r>
            <a:r>
              <a:rPr lang="fr-BE" sz="1600" dirty="0" err="1">
                <a:effectLst/>
                <a:latin typeface="TimesNewRomanPSMT"/>
              </a:rPr>
              <a:t>méthode</a:t>
            </a:r>
            <a:r>
              <a:rPr lang="fr-BE" sz="1600" dirty="0">
                <a:effectLst/>
                <a:latin typeface="TimesNewRomanPSMT"/>
              </a:rPr>
              <a:t> </a:t>
            </a:r>
            <a:r>
              <a:rPr lang="fr-BE" sz="1600" dirty="0" err="1">
                <a:effectLst/>
                <a:latin typeface="TimesNewRomanPSMT"/>
              </a:rPr>
              <a:t>codifiée</a:t>
            </a:r>
            <a:r>
              <a:rPr lang="fr-BE" sz="1600" dirty="0">
                <a:effectLst/>
                <a:latin typeface="TimesNewRomanPSMT"/>
              </a:rPr>
              <a:t> et transmissible » qui se penche </a:t>
            </a:r>
            <a:r>
              <a:rPr lang="fr-BE" sz="1600" dirty="0" err="1">
                <a:effectLst/>
                <a:latin typeface="TimesNewRomanPSMT"/>
              </a:rPr>
              <a:t>également</a:t>
            </a:r>
            <a:r>
              <a:rPr lang="fr-BE" sz="1600" dirty="0">
                <a:effectLst/>
                <a:latin typeface="TimesNewRomanPSMT"/>
              </a:rPr>
              <a:t> sur la culture, le sport ou encore la santé publique (Hunter, 1997 : 34). Cette pratique a pour principe matriciel la distinction vis-à-vis du journalisme « ordinaire », avec pour objectif corollaire la </a:t>
            </a:r>
            <a:r>
              <a:rPr lang="fr-BE" sz="1600" dirty="0" err="1">
                <a:effectLst/>
                <a:latin typeface="TimesNewRomanPSMT"/>
              </a:rPr>
              <a:t>révélation</a:t>
            </a:r>
            <a:r>
              <a:rPr lang="fr-BE" sz="1600" dirty="0">
                <a:effectLst/>
                <a:latin typeface="TimesNewRomanPSMT"/>
              </a:rPr>
              <a:t> d’informations « extraordinaires », en ce qu’elles s’</a:t>
            </a:r>
            <a:r>
              <a:rPr lang="fr-BE" sz="1600" dirty="0" err="1">
                <a:effectLst/>
                <a:latin typeface="TimesNewRomanPSMT"/>
              </a:rPr>
              <a:t>écartent</a:t>
            </a:r>
            <a:r>
              <a:rPr lang="fr-BE" sz="1600" dirty="0">
                <a:effectLst/>
                <a:latin typeface="TimesNewRomanPSMT"/>
              </a:rPr>
              <a:t> des discours officiels, lorsqu’elles ne les </a:t>
            </a:r>
            <a:r>
              <a:rPr lang="fr-BE" sz="1600" dirty="0" err="1">
                <a:effectLst/>
                <a:latin typeface="TimesNewRomanPSMT"/>
              </a:rPr>
              <a:t>réduisent</a:t>
            </a:r>
            <a:r>
              <a:rPr lang="fr-BE" sz="1600" dirty="0">
                <a:effectLst/>
                <a:latin typeface="TimesNewRomanPSMT"/>
              </a:rPr>
              <a:t> pas en miettes. </a:t>
            </a:r>
          </a:p>
          <a:p>
            <a:pPr algn="just"/>
            <a:endParaRPr lang="fr-BE" sz="1400" dirty="0">
              <a:latin typeface="TimesNewRomanPSMT"/>
            </a:endParaRPr>
          </a:p>
          <a:p>
            <a:pPr algn="just"/>
            <a:endParaRPr lang="fr-BE" sz="1400" dirty="0"/>
          </a:p>
          <a:p>
            <a:pPr algn="just"/>
            <a:endParaRPr lang="fr-BE" sz="1400" dirty="0"/>
          </a:p>
        </p:txBody>
      </p:sp>
      <p:sp>
        <p:nvSpPr>
          <p:cNvPr id="6" name="ZoneTexte 5">
            <a:extLst>
              <a:ext uri="{FF2B5EF4-FFF2-40B4-BE49-F238E27FC236}">
                <a16:creationId xmlns:a16="http://schemas.microsoft.com/office/drawing/2014/main" id="{D11ED866-9BFB-EA44-F412-33BBD56D449C}"/>
              </a:ext>
            </a:extLst>
          </p:cNvPr>
          <p:cNvSpPr txBox="1"/>
          <p:nvPr/>
        </p:nvSpPr>
        <p:spPr>
          <a:xfrm>
            <a:off x="0" y="33237"/>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La valorisation symbolique de l’enquête</a:t>
            </a:r>
          </a:p>
        </p:txBody>
      </p:sp>
      <p:pic>
        <p:nvPicPr>
          <p:cNvPr id="10" name="Image 9" descr="Une image contenant texte, capture d’écran, Police, Page web&#10;&#10;Description générée automatiquement">
            <a:extLst>
              <a:ext uri="{FF2B5EF4-FFF2-40B4-BE49-F238E27FC236}">
                <a16:creationId xmlns:a16="http://schemas.microsoft.com/office/drawing/2014/main" id="{A0C48FAE-F17A-2831-F435-3C4E41E72439}"/>
              </a:ext>
            </a:extLst>
          </p:cNvPr>
          <p:cNvPicPr>
            <a:picLocks noChangeAspect="1"/>
          </p:cNvPicPr>
          <p:nvPr/>
        </p:nvPicPr>
        <p:blipFill>
          <a:blip r:embed="rId3"/>
          <a:stretch>
            <a:fillRect/>
          </a:stretch>
        </p:blipFill>
        <p:spPr>
          <a:xfrm>
            <a:off x="241766" y="4618844"/>
            <a:ext cx="3906487" cy="1730895"/>
          </a:xfrm>
          <a:prstGeom prst="rect">
            <a:avLst/>
          </a:prstGeom>
        </p:spPr>
      </p:pic>
      <p:sp>
        <p:nvSpPr>
          <p:cNvPr id="13" name="ZoneTexte 12">
            <a:extLst>
              <a:ext uri="{FF2B5EF4-FFF2-40B4-BE49-F238E27FC236}">
                <a16:creationId xmlns:a16="http://schemas.microsoft.com/office/drawing/2014/main" id="{DF7064B0-B9BE-D499-0E5B-CB88F4D8582B}"/>
              </a:ext>
            </a:extLst>
          </p:cNvPr>
          <p:cNvSpPr txBox="1"/>
          <p:nvPr/>
        </p:nvSpPr>
        <p:spPr>
          <a:xfrm>
            <a:off x="162131" y="6348331"/>
            <a:ext cx="6603090" cy="307777"/>
          </a:xfrm>
          <a:prstGeom prst="rect">
            <a:avLst/>
          </a:prstGeom>
          <a:noFill/>
        </p:spPr>
        <p:txBody>
          <a:bodyPr wrap="none" rtlCol="0">
            <a:spAutoFit/>
          </a:bodyPr>
          <a:lstStyle/>
          <a:p>
            <a:r>
              <a:rPr lang="fr-FR" sz="1400" dirty="0"/>
              <a:t>Luc Bronner, à l’époque Directeur des rédactions du </a:t>
            </a:r>
            <a:r>
              <a:rPr lang="fr-FR" sz="1400" i="1" dirty="0"/>
              <a:t>Monde</a:t>
            </a:r>
            <a:r>
              <a:rPr lang="fr-FR" sz="1400" dirty="0"/>
              <a:t>, aujourd’hui Grand Reporter</a:t>
            </a:r>
          </a:p>
        </p:txBody>
      </p:sp>
    </p:spTree>
    <p:extLst>
      <p:ext uri="{BB962C8B-B14F-4D97-AF65-F5344CB8AC3E}">
        <p14:creationId xmlns:p14="http://schemas.microsoft.com/office/powerpoint/2010/main" val="3214227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Night: Actualités, test, avis et vidéos - Gamekult">
            <a:extLst>
              <a:ext uri="{FF2B5EF4-FFF2-40B4-BE49-F238E27FC236}">
                <a16:creationId xmlns:a16="http://schemas.microsoft.com/office/drawing/2014/main" id="{B73725CD-C2EA-6C3C-6B84-3C952BB87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50653">
            <a:off x="1698170" y="1083663"/>
            <a:ext cx="12841111" cy="7223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5843BB-E9E6-F044-A4C9-C573AE651BD7}"/>
              </a:ext>
            </a:extLst>
          </p:cNvPr>
          <p:cNvSpPr/>
          <p:nvPr/>
        </p:nvSpPr>
        <p:spPr>
          <a:xfrm>
            <a:off x="9689451" y="653299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2" name="ZoneTexte 1">
            <a:extLst>
              <a:ext uri="{FF2B5EF4-FFF2-40B4-BE49-F238E27FC236}">
                <a16:creationId xmlns:a16="http://schemas.microsoft.com/office/drawing/2014/main" id="{18229064-CD1A-F8EA-030B-2C02D2A4C226}"/>
              </a:ext>
            </a:extLst>
          </p:cNvPr>
          <p:cNvSpPr txBox="1"/>
          <p:nvPr/>
        </p:nvSpPr>
        <p:spPr>
          <a:xfrm>
            <a:off x="101600" y="508261"/>
            <a:ext cx="6902604" cy="2954655"/>
          </a:xfrm>
          <a:prstGeom prst="rect">
            <a:avLst/>
          </a:prstGeom>
          <a:noFill/>
        </p:spPr>
        <p:txBody>
          <a:bodyPr wrap="square">
            <a:spAutoFit/>
          </a:bodyPr>
          <a:lstStyle/>
          <a:p>
            <a:pPr algn="just"/>
            <a:r>
              <a:rPr lang="fr-BE" sz="1600" dirty="0">
                <a:effectLst/>
                <a:latin typeface="TimesNewRomanPSMT"/>
              </a:rPr>
              <a:t>À partir des </a:t>
            </a:r>
            <a:r>
              <a:rPr lang="fr-BE" sz="1600" dirty="0" err="1">
                <a:effectLst/>
                <a:latin typeface="TimesNewRomanPSMT"/>
              </a:rPr>
              <a:t>années</a:t>
            </a:r>
            <a:r>
              <a:rPr lang="fr-BE" sz="1600" dirty="0">
                <a:effectLst/>
                <a:latin typeface="TimesNewRomanPSMT"/>
              </a:rPr>
              <a:t> 1980 (Charon, 2003 : 138), l’affirmation du journalisme d’investigation en tant que « genre </a:t>
            </a:r>
            <a:r>
              <a:rPr lang="fr-BE" sz="1600" dirty="0" err="1">
                <a:effectLst/>
                <a:latin typeface="TimesNewRomanPSMT"/>
              </a:rPr>
              <a:t>modèle</a:t>
            </a:r>
            <a:r>
              <a:rPr lang="fr-BE" sz="1600" dirty="0">
                <a:effectLst/>
                <a:latin typeface="TimesNewRomanPSMT"/>
              </a:rPr>
              <a:t> » (Labarthe, 2016) qui « </a:t>
            </a:r>
            <a:r>
              <a:rPr lang="fr-BE" sz="1600" dirty="0" err="1">
                <a:effectLst/>
                <a:latin typeface="TimesNewRomanPSMT"/>
              </a:rPr>
              <a:t>évoque</a:t>
            </a:r>
            <a:r>
              <a:rPr lang="fr-BE" sz="1600" dirty="0">
                <a:effectLst/>
                <a:latin typeface="TimesNewRomanPSMT"/>
              </a:rPr>
              <a:t> </a:t>
            </a:r>
            <a:r>
              <a:rPr lang="fr-BE" sz="1600" dirty="0" err="1">
                <a:effectLst/>
                <a:latin typeface="TimesNewRomanPSMT"/>
              </a:rPr>
              <a:t>généralement</a:t>
            </a:r>
            <a:r>
              <a:rPr lang="fr-BE" sz="1600" dirty="0">
                <a:effectLst/>
                <a:latin typeface="TimesNewRomanPSMT"/>
              </a:rPr>
              <a:t> un ensemble d’images souvent valorisantes du </a:t>
            </a:r>
            <a:r>
              <a:rPr lang="fr-BE" sz="1600" dirty="0" err="1">
                <a:effectLst/>
                <a:latin typeface="TimesNewRomanPSMT"/>
              </a:rPr>
              <a:t>métier</a:t>
            </a:r>
            <a:r>
              <a:rPr lang="fr-BE" sz="1600" dirty="0">
                <a:effectLst/>
                <a:latin typeface="TimesNewRomanPSMT"/>
              </a:rPr>
              <a:t> de </a:t>
            </a:r>
            <a:br>
              <a:rPr lang="fr-BE" sz="1600" dirty="0">
                <a:effectLst/>
                <a:latin typeface="TimesNewRomanPSMT"/>
              </a:rPr>
            </a:br>
            <a:r>
              <a:rPr lang="fr-BE" sz="1600" dirty="0">
                <a:effectLst/>
                <a:latin typeface="TimesNewRomanPSMT"/>
              </a:rPr>
              <a:t>journaliste » (</a:t>
            </a:r>
            <a:r>
              <a:rPr lang="fr-BE" sz="1600" dirty="0" err="1">
                <a:effectLst/>
                <a:latin typeface="TimesNewRomanPSMT"/>
              </a:rPr>
              <a:t>Marchietti</a:t>
            </a:r>
            <a:r>
              <a:rPr lang="fr-BE" sz="1600" dirty="0">
                <a:effectLst/>
                <a:latin typeface="TimesNewRomanPSMT"/>
              </a:rPr>
              <a:t>, 2000 : 168) a contribué à rendre intimidante la revendication du titre de journaliste professionnel par les acteurs de certains sous-champs </a:t>
            </a:r>
            <a:r>
              <a:rPr lang="fr-BE" sz="1600" dirty="0" err="1">
                <a:effectLst/>
                <a:latin typeface="TimesNewRomanPSMT"/>
              </a:rPr>
              <a:t>spécialisés</a:t>
            </a:r>
            <a:r>
              <a:rPr lang="fr-BE" sz="1600" dirty="0">
                <a:effectLst/>
                <a:latin typeface="TimesNewRomanPSMT"/>
              </a:rPr>
              <a:t>. Ce complexe d’</a:t>
            </a:r>
            <a:r>
              <a:rPr lang="fr-BE" sz="1600" dirty="0" err="1">
                <a:effectLst/>
                <a:latin typeface="TimesNewRomanPSMT"/>
              </a:rPr>
              <a:t>infériorite</a:t>
            </a:r>
            <a:r>
              <a:rPr lang="fr-BE" sz="1600" dirty="0">
                <a:effectLst/>
                <a:latin typeface="TimesNewRomanPSMT"/>
              </a:rPr>
              <a:t>́ puise ses racines dans les </a:t>
            </a:r>
            <a:r>
              <a:rPr lang="fr-BE" sz="1600" dirty="0" err="1">
                <a:effectLst/>
                <a:latin typeface="TimesNewRomanPSMT"/>
              </a:rPr>
              <a:t>définitions</a:t>
            </a:r>
            <a:r>
              <a:rPr lang="fr-BE" sz="1600" dirty="0">
                <a:effectLst/>
                <a:latin typeface="TimesNewRomanPSMT"/>
              </a:rPr>
              <a:t> </a:t>
            </a:r>
            <a:r>
              <a:rPr lang="fr-BE" sz="1600" dirty="0" err="1">
                <a:effectLst/>
                <a:latin typeface="TimesNewRomanPSMT"/>
              </a:rPr>
              <a:t>académiques</a:t>
            </a:r>
            <a:r>
              <a:rPr lang="fr-BE" sz="1600" dirty="0">
                <a:effectLst/>
                <a:latin typeface="TimesNewRomanPSMT"/>
              </a:rPr>
              <a:t> et professionnelles de l’investigation journalistique, presque </a:t>
            </a:r>
            <a:r>
              <a:rPr lang="fr-BE" sz="1600" dirty="0" err="1">
                <a:effectLst/>
                <a:latin typeface="TimesNewRomanPSMT"/>
              </a:rPr>
              <a:t>systématiquement</a:t>
            </a:r>
            <a:r>
              <a:rPr lang="fr-BE" sz="1600" dirty="0">
                <a:effectLst/>
                <a:latin typeface="TimesNewRomanPSMT"/>
              </a:rPr>
              <a:t> </a:t>
            </a:r>
            <a:r>
              <a:rPr lang="fr-BE" sz="1600" dirty="0" err="1">
                <a:effectLst/>
                <a:latin typeface="TimesNewRomanPSMT"/>
              </a:rPr>
              <a:t>décrite</a:t>
            </a:r>
            <a:r>
              <a:rPr lang="fr-BE" sz="1600" dirty="0">
                <a:effectLst/>
                <a:latin typeface="TimesNewRomanPSMT"/>
              </a:rPr>
              <a:t> à l’aune de ce qu’elle fait de plus, de </a:t>
            </a:r>
            <a:r>
              <a:rPr lang="fr-BE" sz="1600" dirty="0" err="1">
                <a:effectLst/>
                <a:latin typeface="TimesNewRomanPSMT"/>
              </a:rPr>
              <a:t>façon</a:t>
            </a:r>
            <a:r>
              <a:rPr lang="fr-BE" sz="1600" dirty="0">
                <a:effectLst/>
                <a:latin typeface="TimesNewRomanPSMT"/>
              </a:rPr>
              <a:t> davantage approfondie, que le reste des pratiques du </a:t>
            </a:r>
            <a:r>
              <a:rPr lang="fr-BE" sz="1600" dirty="0" err="1">
                <a:effectLst/>
                <a:latin typeface="TimesNewRomanPSMT"/>
              </a:rPr>
              <a:t>métier</a:t>
            </a:r>
            <a:r>
              <a:rPr lang="fr-BE" sz="1600" dirty="0">
                <a:effectLst/>
                <a:latin typeface="TimesNewRomanPSMT"/>
              </a:rPr>
              <a:t>. </a:t>
            </a:r>
          </a:p>
          <a:p>
            <a:pPr algn="just"/>
            <a:endParaRPr lang="fr-BE" sz="1400" dirty="0">
              <a:latin typeface="TimesNewRomanPSMT"/>
            </a:endParaRPr>
          </a:p>
          <a:p>
            <a:pPr algn="just"/>
            <a:endParaRPr lang="fr-BE" sz="1400" dirty="0"/>
          </a:p>
          <a:p>
            <a:pPr algn="just"/>
            <a:endParaRPr lang="fr-BE" sz="1400" dirty="0"/>
          </a:p>
        </p:txBody>
      </p:sp>
      <p:sp>
        <p:nvSpPr>
          <p:cNvPr id="6" name="ZoneTexte 5">
            <a:extLst>
              <a:ext uri="{FF2B5EF4-FFF2-40B4-BE49-F238E27FC236}">
                <a16:creationId xmlns:a16="http://schemas.microsoft.com/office/drawing/2014/main" id="{D11ED866-9BFB-EA44-F412-33BBD56D449C}"/>
              </a:ext>
            </a:extLst>
          </p:cNvPr>
          <p:cNvSpPr txBox="1"/>
          <p:nvPr/>
        </p:nvSpPr>
        <p:spPr>
          <a:xfrm>
            <a:off x="0" y="46596"/>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La valorisation symbolique de l’enquête</a:t>
            </a:r>
          </a:p>
        </p:txBody>
      </p:sp>
      <p:sp>
        <p:nvSpPr>
          <p:cNvPr id="7" name="ZoneTexte 6">
            <a:extLst>
              <a:ext uri="{FF2B5EF4-FFF2-40B4-BE49-F238E27FC236}">
                <a16:creationId xmlns:a16="http://schemas.microsoft.com/office/drawing/2014/main" id="{7B1F7AAC-FBE7-0F04-2F66-46AD82C84FC7}"/>
              </a:ext>
            </a:extLst>
          </p:cNvPr>
          <p:cNvSpPr txBox="1"/>
          <p:nvPr/>
        </p:nvSpPr>
        <p:spPr>
          <a:xfrm>
            <a:off x="101600" y="2863017"/>
            <a:ext cx="4268519" cy="3046988"/>
          </a:xfrm>
          <a:prstGeom prst="rect">
            <a:avLst/>
          </a:prstGeom>
          <a:noFill/>
        </p:spPr>
        <p:txBody>
          <a:bodyPr wrap="square">
            <a:spAutoFit/>
          </a:bodyPr>
          <a:lstStyle/>
          <a:p>
            <a:pPr algn="just"/>
            <a:r>
              <a:rPr lang="fr-BE" sz="1600" dirty="0">
                <a:effectLst/>
                <a:latin typeface="TimesNewRomanPSMT"/>
              </a:rPr>
              <a:t>Hautement connoté en termes de prestige, le mot renvoie à la « </a:t>
            </a:r>
            <a:r>
              <a:rPr lang="fr-BE" sz="1600" dirty="0" err="1">
                <a:effectLst/>
                <a:latin typeface="TimesNewRomanPSMT"/>
              </a:rPr>
              <a:t>crème</a:t>
            </a:r>
            <a:r>
              <a:rPr lang="fr-BE" sz="1600" dirty="0">
                <a:effectLst/>
                <a:latin typeface="TimesNewRomanPSMT"/>
              </a:rPr>
              <a:t> » du journalisme, le genre où « les techniques de recueil des faits [...] sont </a:t>
            </a:r>
            <a:r>
              <a:rPr lang="fr-BE" sz="1600" dirty="0" err="1">
                <a:effectLst/>
                <a:latin typeface="TimesNewRomanPSMT"/>
              </a:rPr>
              <a:t>poussées</a:t>
            </a:r>
            <a:r>
              <a:rPr lang="fr-BE" sz="1600" dirty="0">
                <a:effectLst/>
                <a:latin typeface="TimesNewRomanPSMT"/>
              </a:rPr>
              <a:t> au maximum » (</a:t>
            </a:r>
            <a:r>
              <a:rPr lang="fr-BE" sz="1600" dirty="0" err="1">
                <a:effectLst/>
                <a:latin typeface="TimesNewRomanPSMT"/>
              </a:rPr>
              <a:t>Agnès</a:t>
            </a:r>
            <a:r>
              <a:rPr lang="fr-BE" sz="1600" dirty="0">
                <a:effectLst/>
                <a:latin typeface="TimesNewRomanPSMT"/>
              </a:rPr>
              <a:t>, 2008 : 293), dont les praticiens « incarnent [...] publiquement “le journalisme” » (</a:t>
            </a:r>
            <a:r>
              <a:rPr lang="fr-BE" sz="1600" dirty="0" err="1">
                <a:effectLst/>
                <a:latin typeface="TimesNewRomanPSMT"/>
              </a:rPr>
              <a:t>Marchietti</a:t>
            </a:r>
            <a:r>
              <a:rPr lang="fr-BE" sz="1600" dirty="0">
                <a:effectLst/>
                <a:latin typeface="TimesNewRomanPSMT"/>
              </a:rPr>
              <a:t>, 2002b : 168). Il charrie un imaginaire davantage </a:t>
            </a:r>
            <a:r>
              <a:rPr lang="fr-BE" sz="1600" dirty="0" err="1">
                <a:effectLst/>
                <a:latin typeface="TimesNewRomanPSMT"/>
              </a:rPr>
              <a:t>idéalise</a:t>
            </a:r>
            <a:r>
              <a:rPr lang="fr-BE" sz="1600" dirty="0">
                <a:effectLst/>
                <a:latin typeface="TimesNewRomanPSMT"/>
              </a:rPr>
              <a:t>́ par les professionnels que par les publics (</a:t>
            </a:r>
            <a:r>
              <a:rPr lang="fr-BE" sz="1600" dirty="0" err="1">
                <a:effectLst/>
                <a:latin typeface="TimesNewRomanPSMT"/>
              </a:rPr>
              <a:t>Opt</a:t>
            </a:r>
            <a:r>
              <a:rPr lang="fr-BE" sz="1600" dirty="0">
                <a:effectLst/>
                <a:latin typeface="TimesNewRomanPSMT"/>
              </a:rPr>
              <a:t> et Delaney, 2001 : 77) ; une figure romanesque qui, à l’instar de celle du grand reporter, met rarement les pieds à la </a:t>
            </a:r>
            <a:r>
              <a:rPr lang="fr-BE" sz="1600" dirty="0" err="1">
                <a:effectLst/>
                <a:latin typeface="TimesNewRomanPSMT"/>
              </a:rPr>
              <a:t>rédaction</a:t>
            </a:r>
            <a:r>
              <a:rPr lang="fr-BE" sz="1600" dirty="0">
                <a:effectLst/>
                <a:latin typeface="TimesNewRomanPSMT"/>
              </a:rPr>
              <a:t>, trop </a:t>
            </a:r>
            <a:r>
              <a:rPr lang="fr-BE" sz="1600" dirty="0" err="1">
                <a:effectLst/>
                <a:latin typeface="TimesNewRomanPSMT"/>
              </a:rPr>
              <a:t>happée</a:t>
            </a:r>
            <a:r>
              <a:rPr lang="fr-BE" sz="1600" dirty="0">
                <a:effectLst/>
                <a:latin typeface="TimesNewRomanPSMT"/>
              </a:rPr>
              <a:t> par l’</a:t>
            </a:r>
            <a:r>
              <a:rPr lang="fr-BE" sz="1600" dirty="0" err="1">
                <a:effectLst/>
                <a:latin typeface="TimesNewRomanPSMT"/>
              </a:rPr>
              <a:t>extrême</a:t>
            </a:r>
            <a:r>
              <a:rPr lang="fr-BE" sz="1600" dirty="0">
                <a:effectLst/>
                <a:latin typeface="TimesNewRomanPSMT"/>
              </a:rPr>
              <a:t> </a:t>
            </a:r>
            <a:r>
              <a:rPr lang="fr-BE" sz="1600" dirty="0" err="1">
                <a:effectLst/>
                <a:latin typeface="TimesNewRomanPSMT"/>
              </a:rPr>
              <a:t>complexite</a:t>
            </a:r>
            <a:r>
              <a:rPr lang="fr-BE" sz="1600" dirty="0">
                <a:effectLst/>
                <a:latin typeface="TimesNewRomanPSMT"/>
              </a:rPr>
              <a:t>́ de l’affaire à laquelle elle s’</a:t>
            </a:r>
            <a:r>
              <a:rPr lang="fr-BE" sz="1600" dirty="0" err="1">
                <a:effectLst/>
                <a:latin typeface="TimesNewRomanPSMT"/>
              </a:rPr>
              <a:t>attèle</a:t>
            </a:r>
            <a:r>
              <a:rPr lang="fr-BE" sz="1600" dirty="0">
                <a:effectLst/>
                <a:latin typeface="TimesNewRomanPSMT"/>
              </a:rPr>
              <a:t>. </a:t>
            </a:r>
            <a:endParaRPr lang="fr-BE" sz="1600" dirty="0"/>
          </a:p>
        </p:txBody>
      </p:sp>
    </p:spTree>
    <p:extLst>
      <p:ext uri="{BB962C8B-B14F-4D97-AF65-F5344CB8AC3E}">
        <p14:creationId xmlns:p14="http://schemas.microsoft.com/office/powerpoint/2010/main" val="239318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8DB281-0389-B047-962B-B1DCEB462F22}"/>
              </a:ext>
            </a:extLst>
          </p:cNvPr>
          <p:cNvSpPr>
            <a:spLocks noGrp="1"/>
          </p:cNvSpPr>
          <p:nvPr>
            <p:ph type="title"/>
          </p:nvPr>
        </p:nvSpPr>
        <p:spPr/>
        <p:txBody>
          <a:bodyPr/>
          <a:lstStyle/>
          <a:p>
            <a:endParaRPr lang="fr-FR"/>
          </a:p>
        </p:txBody>
      </p:sp>
      <p:pic>
        <p:nvPicPr>
          <p:cNvPr id="14" name="Espace réservé du contenu 13" descr="Une image contenant texte, capture d’écran, Police, nombre&#10;&#10;Description générée automatiquement">
            <a:extLst>
              <a:ext uri="{FF2B5EF4-FFF2-40B4-BE49-F238E27FC236}">
                <a16:creationId xmlns:a16="http://schemas.microsoft.com/office/drawing/2014/main" id="{384B9323-6B11-7F22-579E-A8F465CFBF36}"/>
              </a:ext>
            </a:extLst>
          </p:cNvPr>
          <p:cNvPicPr>
            <a:picLocks noGrp="1" noChangeAspect="1"/>
          </p:cNvPicPr>
          <p:nvPr>
            <p:ph idx="1"/>
          </p:nvPr>
        </p:nvPicPr>
        <p:blipFill>
          <a:blip r:embed="rId2"/>
          <a:stretch>
            <a:fillRect/>
          </a:stretch>
        </p:blipFill>
        <p:spPr>
          <a:xfrm>
            <a:off x="2659432" y="1825625"/>
            <a:ext cx="6873136" cy="4351338"/>
          </a:xfrm>
        </p:spPr>
      </p:pic>
      <p:pic>
        <p:nvPicPr>
          <p:cNvPr id="2050" name="Picture 2" descr="White Night (2015 video game)">
            <a:extLst>
              <a:ext uri="{FF2B5EF4-FFF2-40B4-BE49-F238E27FC236}">
                <a16:creationId xmlns:a16="http://schemas.microsoft.com/office/drawing/2014/main" id="{4DDE6D61-41FE-1346-8574-59A620F94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47" y="-210147"/>
            <a:ext cx="15135977" cy="68742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capture d’écran, Site web, Page web&#10;&#10;Description générée automatiquement">
            <a:extLst>
              <a:ext uri="{FF2B5EF4-FFF2-40B4-BE49-F238E27FC236}">
                <a16:creationId xmlns:a16="http://schemas.microsoft.com/office/drawing/2014/main" id="{153D2195-1DED-250A-D17B-0DEA30E37B20}"/>
              </a:ext>
            </a:extLst>
          </p:cNvPr>
          <p:cNvPicPr>
            <a:picLocks noChangeAspect="1"/>
          </p:cNvPicPr>
          <p:nvPr/>
        </p:nvPicPr>
        <p:blipFill>
          <a:blip r:embed="rId4"/>
          <a:stretch>
            <a:fillRect/>
          </a:stretch>
        </p:blipFill>
        <p:spPr>
          <a:xfrm>
            <a:off x="206933" y="1461097"/>
            <a:ext cx="5994746" cy="4715866"/>
          </a:xfrm>
          <a:prstGeom prst="rect">
            <a:avLst/>
          </a:prstGeom>
        </p:spPr>
      </p:pic>
      <p:pic>
        <p:nvPicPr>
          <p:cNvPr id="16" name="Image 15" descr="Une image contenant texte, capture d’écran, Police, nombre&#10;&#10;Description générée automatiquement">
            <a:extLst>
              <a:ext uri="{FF2B5EF4-FFF2-40B4-BE49-F238E27FC236}">
                <a16:creationId xmlns:a16="http://schemas.microsoft.com/office/drawing/2014/main" id="{F704C70F-E684-FE68-E92C-879F7A9CC3C4}"/>
              </a:ext>
            </a:extLst>
          </p:cNvPr>
          <p:cNvPicPr>
            <a:picLocks noChangeAspect="1"/>
          </p:cNvPicPr>
          <p:nvPr/>
        </p:nvPicPr>
        <p:blipFill>
          <a:blip r:embed="rId2"/>
          <a:stretch>
            <a:fillRect/>
          </a:stretch>
        </p:blipFill>
        <p:spPr>
          <a:xfrm>
            <a:off x="6333207" y="1833654"/>
            <a:ext cx="5714831" cy="3618022"/>
          </a:xfrm>
          <a:prstGeom prst="rect">
            <a:avLst/>
          </a:prstGeom>
        </p:spPr>
      </p:pic>
      <p:sp>
        <p:nvSpPr>
          <p:cNvPr id="17" name="ZoneTexte 16">
            <a:extLst>
              <a:ext uri="{FF2B5EF4-FFF2-40B4-BE49-F238E27FC236}">
                <a16:creationId xmlns:a16="http://schemas.microsoft.com/office/drawing/2014/main" id="{FB363FB7-03AC-3A58-3680-86D3F8F9870A}"/>
              </a:ext>
            </a:extLst>
          </p:cNvPr>
          <p:cNvSpPr txBox="1"/>
          <p:nvPr/>
        </p:nvSpPr>
        <p:spPr>
          <a:xfrm>
            <a:off x="0" y="46596"/>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Deux modèles empreints de hiérarchie</a:t>
            </a:r>
          </a:p>
        </p:txBody>
      </p:sp>
    </p:spTree>
    <p:extLst>
      <p:ext uri="{BB962C8B-B14F-4D97-AF65-F5344CB8AC3E}">
        <p14:creationId xmlns:p14="http://schemas.microsoft.com/office/powerpoint/2010/main" val="428495680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5524</TotalTime>
  <Words>3237</Words>
  <Application>Microsoft Macintosh PowerPoint</Application>
  <PresentationFormat>Grand écran</PresentationFormat>
  <Paragraphs>140</Paragraphs>
  <Slides>22</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Arial</vt:lpstr>
      <vt:lpstr>Calibri</vt:lpstr>
      <vt:lpstr>Calibri Light</vt:lpstr>
      <vt:lpstr>Impact</vt:lpstr>
      <vt:lpstr>Times</vt:lpstr>
      <vt:lpstr>Times New Roman</vt:lpstr>
      <vt:lpstr>TimesNewRomanPS</vt:lpstr>
      <vt:lpstr>TimesNewRomanPSMT</vt:lpstr>
      <vt:lpstr>Thème Office</vt:lpstr>
      <vt:lpstr>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Boris Krywicki</dc:creator>
  <cp:lastModifiedBy>Krywicki Boris</cp:lastModifiedBy>
  <cp:revision>55</cp:revision>
  <dcterms:created xsi:type="dcterms:W3CDTF">2022-01-20T10:24:05Z</dcterms:created>
  <dcterms:modified xsi:type="dcterms:W3CDTF">2023-12-05T13:49:02Z</dcterms:modified>
</cp:coreProperties>
</file>