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1"/>
  </p:sldMasterIdLst>
  <p:sldIdLst>
    <p:sldId id="256" r:id="rId2"/>
    <p:sldId id="257" r:id="rId3"/>
    <p:sldId id="259" r:id="rId4"/>
    <p:sldId id="260" r:id="rId5"/>
    <p:sldId id="261" r:id="rId6"/>
    <p:sldId id="262" r:id="rId7"/>
    <p:sldId id="263" r:id="rId8"/>
    <p:sldId id="264" r:id="rId9"/>
    <p:sldId id="266" r:id="rId10"/>
    <p:sldId id="267" r:id="rId11"/>
    <p:sldId id="268" r:id="rId12"/>
    <p:sldId id="269" r:id="rId1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9"/>
  </p:normalViewPr>
  <p:slideViewPr>
    <p:cSldViewPr snapToGrid="0" snapToObjects="1">
      <p:cViewPr varScale="1">
        <p:scale>
          <a:sx n="87" d="100"/>
          <a:sy n="87" d="100"/>
        </p:scale>
        <p:origin x="10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68389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7822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3826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42481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33148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41808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355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21494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9963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4036140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4/20/23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8657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4/20/23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41049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4" r:id="rId10"/>
    <p:sldLayoutId id="2147483793"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C2E9-F080-BB49-9C0E-A8DF48577A71}"/>
              </a:ext>
            </a:extLst>
          </p:cNvPr>
          <p:cNvSpPr>
            <a:spLocks noGrp="1"/>
          </p:cNvSpPr>
          <p:nvPr>
            <p:ph type="ctrTitle"/>
          </p:nvPr>
        </p:nvSpPr>
        <p:spPr>
          <a:xfrm>
            <a:off x="7237833" y="914400"/>
            <a:ext cx="4029926" cy="3227293"/>
          </a:xfrm>
        </p:spPr>
        <p:txBody>
          <a:bodyPr anchor="t">
            <a:normAutofit/>
          </a:bodyPr>
          <a:lstStyle/>
          <a:p>
            <a:pPr>
              <a:lnSpc>
                <a:spcPct val="90000"/>
              </a:lnSpc>
            </a:pPr>
            <a:r>
              <a:rPr lang="en-BE" sz="3100" b="1"/>
              <a:t>Endométriose plurielle : dispositif pilote et médecine de proximité dans un planning familial en Belgique francophone</a:t>
            </a:r>
          </a:p>
        </p:txBody>
      </p:sp>
      <p:sp>
        <p:nvSpPr>
          <p:cNvPr id="225"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7245941" y="3725333"/>
            <a:ext cx="3972865" cy="2111178"/>
          </a:xfrm>
        </p:spPr>
        <p:txBody>
          <a:bodyPr anchor="b">
            <a:normAutofit/>
          </a:bodyPr>
          <a:lstStyle/>
          <a:p>
            <a:pPr>
              <a:lnSpc>
                <a:spcPct val="120000"/>
              </a:lnSpc>
            </a:pPr>
            <a:r>
              <a:rPr lang="en-US" sz="1100" dirty="0"/>
              <a:t>Shana </a:t>
            </a:r>
            <a:r>
              <a:rPr lang="en-US" sz="1100" dirty="0" err="1"/>
              <a:t>Riethof</a:t>
            </a:r>
            <a:r>
              <a:rPr lang="en-US" sz="1100" dirty="0"/>
              <a:t>, </a:t>
            </a:r>
            <a:r>
              <a:rPr lang="en-US" sz="1100" dirty="0" err="1"/>
              <a:t>lucas</a:t>
            </a:r>
            <a:r>
              <a:rPr lang="en-US" sz="1100" dirty="0"/>
              <a:t> </a:t>
            </a:r>
            <a:r>
              <a:rPr lang="en-US" sz="1100" dirty="0" err="1"/>
              <a:t>bechoux</a:t>
            </a:r>
            <a:r>
              <a:rPr lang="en-US" sz="1100" dirty="0"/>
              <a:t>, </a:t>
            </a:r>
            <a:r>
              <a:rPr lang="en-US" sz="1100" dirty="0" err="1"/>
              <a:t>nina</a:t>
            </a:r>
            <a:r>
              <a:rPr lang="en-US" sz="1100" dirty="0"/>
              <a:t> </a:t>
            </a:r>
            <a:r>
              <a:rPr lang="en-US" sz="1100" dirty="0" err="1"/>
              <a:t>ferrante</a:t>
            </a:r>
            <a:r>
              <a:rPr lang="en-US" sz="1100" dirty="0"/>
              <a:t>, luce </a:t>
            </a:r>
            <a:r>
              <a:rPr lang="en-US" sz="1100" dirty="0" err="1"/>
              <a:t>lebrun</a:t>
            </a:r>
            <a:r>
              <a:rPr lang="en-US" sz="1100" dirty="0"/>
              <a:t>, François </a:t>
            </a:r>
            <a:r>
              <a:rPr lang="en-US" sz="1100" dirty="0" err="1"/>
              <a:t>ThoreaU</a:t>
            </a:r>
            <a:r>
              <a:rPr lang="en-US" sz="1100" b="0" dirty="0"/>
              <a:t> (</a:t>
            </a:r>
            <a:r>
              <a:rPr lang="en-US" sz="1100" b="0" dirty="0" err="1"/>
              <a:t>université</a:t>
            </a:r>
            <a:r>
              <a:rPr lang="en-US" sz="1100" b="0" dirty="0"/>
              <a:t> de </a:t>
            </a:r>
            <a:r>
              <a:rPr lang="en-US" sz="1100" b="0" dirty="0" err="1"/>
              <a:t>liège</a:t>
            </a:r>
            <a:r>
              <a:rPr lang="en-US" sz="1100" b="0" dirty="0"/>
              <a:t>)</a:t>
            </a:r>
            <a:endParaRPr lang="en-US" sz="1100" dirty="0"/>
          </a:p>
          <a:p>
            <a:pPr>
              <a:lnSpc>
                <a:spcPct val="120000"/>
              </a:lnSpc>
            </a:pPr>
            <a:r>
              <a:rPr lang="en-US" sz="1100" dirty="0"/>
              <a:t>Linda </a:t>
            </a:r>
            <a:r>
              <a:rPr lang="en-US" sz="1100" dirty="0" err="1"/>
              <a:t>tebache</a:t>
            </a:r>
            <a:r>
              <a:rPr lang="en-US" sz="1100" dirty="0"/>
              <a:t>, </a:t>
            </a:r>
            <a:r>
              <a:rPr lang="en-US" sz="1100" dirty="0" err="1"/>
              <a:t>lucie</a:t>
            </a:r>
            <a:r>
              <a:rPr lang="en-US" sz="1100" dirty="0"/>
              <a:t> </a:t>
            </a:r>
            <a:r>
              <a:rPr lang="en-US" sz="1100" dirty="0" err="1"/>
              <a:t>destinÉ</a:t>
            </a:r>
            <a:r>
              <a:rPr lang="en-US" sz="1100" dirty="0"/>
              <a:t>, </a:t>
            </a:r>
            <a:r>
              <a:rPr lang="en-US" sz="1100" dirty="0" err="1"/>
              <a:t>virginie</a:t>
            </a:r>
            <a:r>
              <a:rPr lang="en-US" sz="1100" dirty="0"/>
              <a:t> </a:t>
            </a:r>
            <a:r>
              <a:rPr lang="en-US" sz="1100" dirty="0" err="1"/>
              <a:t>gérouville</a:t>
            </a:r>
            <a:r>
              <a:rPr lang="en-US" sz="1100" dirty="0"/>
              <a:t> </a:t>
            </a:r>
            <a:r>
              <a:rPr lang="en-US" sz="1100" b="0" dirty="0"/>
              <a:t>(planning familial </a:t>
            </a:r>
            <a:r>
              <a:rPr lang="en-US" sz="1100" b="0" dirty="0" err="1"/>
              <a:t>infor’femmes</a:t>
            </a:r>
            <a:r>
              <a:rPr lang="en-US" sz="1100" b="0" dirty="0"/>
              <a:t>)</a:t>
            </a:r>
          </a:p>
        </p:txBody>
      </p:sp>
      <p:sp>
        <p:nvSpPr>
          <p:cNvPr id="216"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normAutofit/>
          </a:bodyPr>
          <a:lstStyle/>
          <a:p>
            <a:pPr>
              <a:spcAft>
                <a:spcPts val="600"/>
              </a:spcAft>
            </a:pPr>
            <a:r>
              <a:rPr lang="en-US" dirty="0">
                <a:effectLst>
                  <a:outerShdw blurRad="38100" dist="38100" dir="2700000" algn="tl">
                    <a:srgbClr val="000000">
                      <a:alpha val="43137"/>
                    </a:srgbClr>
                  </a:outerShdw>
                </a:effectLst>
              </a:rPr>
              <a:t>20/04/2023</a:t>
            </a:r>
          </a:p>
        </p:txBody>
      </p:sp>
      <p:sp>
        <p:nvSpPr>
          <p:cNvPr id="220"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normAutofit/>
          </a:bodyPr>
          <a:lstStyle/>
          <a:p>
            <a:pPr>
              <a:spcAft>
                <a:spcPts val="600"/>
              </a:spcAft>
            </a:pPr>
            <a:fld id="{2B6A0707-BFCA-4BDD-8B25-E2A14A0F80A6}" type="slidenum">
              <a:rPr lang="en-US" smtClean="0">
                <a:effectLst>
                  <a:outerShdw blurRad="38100" dist="38100" dir="2700000" algn="tl">
                    <a:srgbClr val="000000">
                      <a:alpha val="43137"/>
                    </a:srgbClr>
                  </a:outerShdw>
                </a:effectLst>
              </a:rPr>
              <a:pPr>
                <a:spcAft>
                  <a:spcPts val="600"/>
                </a:spcAft>
              </a:pPr>
              <a:t>1</a:t>
            </a:fld>
            <a:endParaRPr lang="en-US">
              <a:effectLst>
                <a:outerShdw blurRad="38100" dist="38100" dir="2700000" algn="tl">
                  <a:srgbClr val="000000">
                    <a:alpha val="43137"/>
                  </a:srgbClr>
                </a:outerShdw>
              </a:effectLst>
            </a:endParaRPr>
          </a:p>
        </p:txBody>
      </p:sp>
      <p:pic>
        <p:nvPicPr>
          <p:cNvPr id="19" name="Picture 3" descr="Colourful liquid art">
            <a:extLst>
              <a:ext uri="{FF2B5EF4-FFF2-40B4-BE49-F238E27FC236}">
                <a16:creationId xmlns:a16="http://schemas.microsoft.com/office/drawing/2014/main" id="{A73CDA10-A00F-163E-91BC-988DD7065CC7}"/>
              </a:ext>
            </a:extLst>
          </p:cNvPr>
          <p:cNvPicPr>
            <a:picLocks noChangeAspect="1"/>
          </p:cNvPicPr>
          <p:nvPr/>
        </p:nvPicPr>
        <p:blipFill rotWithShape="1">
          <a:blip r:embed="rId2"/>
          <a:srcRect l="3517" r="3" b="2"/>
          <a:stretch/>
        </p:blipFill>
        <p:spPr>
          <a:xfrm>
            <a:off x="1" y="1064323"/>
            <a:ext cx="6515096" cy="4726877"/>
          </a:xfrm>
          <a:prstGeom prst="rect">
            <a:avLst/>
          </a:prstGeom>
          <a:noFill/>
        </p:spPr>
      </p:pic>
    </p:spTree>
    <p:extLst>
      <p:ext uri="{BB962C8B-B14F-4D97-AF65-F5344CB8AC3E}">
        <p14:creationId xmlns:p14="http://schemas.microsoft.com/office/powerpoint/2010/main" val="417662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7" y="470340"/>
            <a:ext cx="8831447"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II. dispositions spatiales : une médecine de proximité</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10</a:t>
            </a:fld>
            <a:endParaRPr lang="en-US"/>
          </a:p>
        </p:txBody>
      </p:sp>
      <p:sp>
        <p:nvSpPr>
          <p:cNvPr id="6" name="TextBox 5">
            <a:extLst>
              <a:ext uri="{FF2B5EF4-FFF2-40B4-BE49-F238E27FC236}">
                <a16:creationId xmlns:a16="http://schemas.microsoft.com/office/drawing/2014/main" id="{66B86CBD-116E-FB4B-833A-47E93FCCDE48}"/>
              </a:ext>
            </a:extLst>
          </p:cNvPr>
          <p:cNvSpPr txBox="1"/>
          <p:nvPr/>
        </p:nvSpPr>
        <p:spPr>
          <a:xfrm>
            <a:off x="912627" y="1818217"/>
            <a:ext cx="10366744" cy="5182957"/>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BE" sz="2000" b="1" dirty="0"/>
              <a:t>Proximité sociale</a:t>
            </a:r>
            <a:br>
              <a:rPr lang="en-BE" sz="2000" b="1" dirty="0"/>
            </a:br>
            <a:br>
              <a:rPr lang="en-BE" dirty="0"/>
            </a:br>
            <a:r>
              <a:rPr lang="fr-FR" sz="1800" dirty="0">
                <a:solidFill>
                  <a:srgbClr val="000000"/>
                </a:solidFill>
                <a:effectLst/>
                <a:ea typeface="Calibri" panose="020F0502020204030204" pitchFamily="34" charset="0"/>
                <a:cs typeface="Times New Roman" panose="02020603050405020304" pitchFamily="18" charset="0"/>
              </a:rPr>
              <a:t>Consultation 004 : femme de 40 ans</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Est-ce que vous vous sentez un peu seule dans la gestion de vos responsabilités d’adulte pour le moment ?</a:t>
            </a:r>
            <a:endParaRPr lang="en-B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Je me sens seule quand je souffre. Ma famille est loin j’habite ici seule avec mon fils de 8 ans. </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I</a:t>
            </a: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l est mon souci quotidien et je veux m’en occuper mais quand je suis alitée, il fait tout tout seul.</a:t>
            </a:r>
            <a:endParaRPr lang="en-B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Vous faites quoi dans la vie ?</a:t>
            </a:r>
            <a:endParaRPr lang="en-B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Je ne travaille pas, c’est aussi pour ça que j’ai sauté sur l’occasion parce que j’étais très malade ces deux dernières années à cause de l’endométriose et j’aimerais avoir une activité et pas toujours être malade au moins une fois par semaine, avoir une grosse crise. Je ne sais pas comment je pourrais, en postulant, expliquer ça à l’employeur...</a:t>
            </a:r>
            <a:endParaRPr lang="en-B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Il faut qu’on vous sorte de là, vous voulez une nouvelle vie et vous êtes bloquée.</a:t>
            </a:r>
            <a:endParaRPr lang="en-B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Je suis bloquée et je me pose </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beaucoup de questions</a:t>
            </a: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 Est-ce que l’employeur va accepter que je sois sous certificat pendant une semaine et demi et ce toute l’année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a:t>
            </a: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BE"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en-BE" sz="1300" dirty="0">
                <a:effectLst/>
                <a:latin typeface="Times New Roman" panose="02020603050405020304" pitchFamily="18" charset="0"/>
                <a:ea typeface="Calibri" panose="020F0502020204030204" pitchFamily="34" charset="0"/>
                <a:cs typeface="Times New Roman" panose="02020603050405020304" pitchFamily="18" charset="0"/>
              </a:rPr>
              <a:t>Avant l’employeur, la question c’est vous. On va vous libérer après l’employeur s’adaptera.</a:t>
            </a:r>
            <a:endParaRPr lang="en-BE"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BE" dirty="0"/>
          </a:p>
          <a:p>
            <a:r>
              <a:rPr lang="en-BE" sz="1600" dirty="0"/>
              <a:t>➢ </a:t>
            </a:r>
            <a:r>
              <a:rPr lang="en-GB" sz="1600" dirty="0"/>
              <a:t>R</a:t>
            </a:r>
            <a:r>
              <a:rPr lang="en-BE" sz="1600" dirty="0"/>
              <a:t>econnaître que l’endométriose touche des femmes différentes, aux parcours différents et appelle des solutions thérapeutiques différentes</a:t>
            </a:r>
            <a:br>
              <a:rPr lang="en-BE" dirty="0"/>
            </a:br>
            <a:endParaRPr lang="en-BE" sz="2000" b="1" dirty="0"/>
          </a:p>
        </p:txBody>
      </p:sp>
    </p:spTree>
    <p:extLst>
      <p:ext uri="{BB962C8B-B14F-4D97-AF65-F5344CB8AC3E}">
        <p14:creationId xmlns:p14="http://schemas.microsoft.com/office/powerpoint/2010/main" val="186087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7" y="470340"/>
            <a:ext cx="8831447"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III. dispositions temporelles</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11</a:t>
            </a:fld>
            <a:endParaRPr lang="en-US"/>
          </a:p>
        </p:txBody>
      </p:sp>
      <p:sp>
        <p:nvSpPr>
          <p:cNvPr id="6" name="TextBox 5">
            <a:extLst>
              <a:ext uri="{FF2B5EF4-FFF2-40B4-BE49-F238E27FC236}">
                <a16:creationId xmlns:a16="http://schemas.microsoft.com/office/drawing/2014/main" id="{66B86CBD-116E-FB4B-833A-47E93FCCDE48}"/>
              </a:ext>
            </a:extLst>
          </p:cNvPr>
          <p:cNvSpPr txBox="1"/>
          <p:nvPr/>
        </p:nvSpPr>
        <p:spPr>
          <a:xfrm>
            <a:off x="912627" y="1818217"/>
            <a:ext cx="10366744" cy="4539704"/>
          </a:xfrm>
          <a:prstGeom prst="rect">
            <a:avLst/>
          </a:prstGeom>
          <a:noFill/>
        </p:spPr>
        <p:txBody>
          <a:bodyPr wrap="square" rtlCol="0">
            <a:spAutoFit/>
          </a:bodyPr>
          <a:lstStyle/>
          <a:p>
            <a:pPr marL="342900" indent="-342900">
              <a:buFont typeface="Arial" panose="020B0604020202020204" pitchFamily="34" charset="0"/>
              <a:buChar char="•"/>
            </a:pPr>
            <a:r>
              <a:rPr lang="fr-FR" sz="2000" b="1" dirty="0"/>
              <a:t>« Prendre le temps » : le temps de l’errance thérapeutique et le temps de la prise en charge</a:t>
            </a:r>
            <a:br>
              <a:rPr lang="fr-FR" sz="2000" b="1" dirty="0"/>
            </a:br>
            <a:r>
              <a:rPr lang="fr-FR" dirty="0"/>
              <a:t>Une superposition de plusieurs temporalités : ralentissement et accélération</a:t>
            </a:r>
            <a:br>
              <a:rPr lang="en-BE" sz="2000" b="1" dirty="0"/>
            </a:br>
            <a:br>
              <a:rPr lang="en-BE" dirty="0"/>
            </a:br>
            <a:r>
              <a:rPr lang="fr-FR" sz="1800" dirty="0">
                <a:solidFill>
                  <a:srgbClr val="000000"/>
                </a:solidFill>
                <a:effectLst/>
                <a:ea typeface="Calibri" panose="020F0502020204030204" pitchFamily="34" charset="0"/>
                <a:cs typeface="Times New Roman" panose="02020603050405020304" pitchFamily="18" charset="0"/>
              </a:rPr>
              <a:t>Consultation 011 : femme de 30 ans</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Qu’est-ce que ça vous fait qu’on vous dise que c’est de l’endométriose ? </a:t>
            </a: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Bah je m’en doutais un peu. </a:t>
            </a: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C’est un peu dur quand même ? Faut pas retenir les larmes. C’est le moment, c’est l’instant. </a:t>
            </a:r>
            <a:r>
              <a:rPr lang="fr-FR"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Larmes</a:t>
            </a:r>
            <a:r>
              <a:rPr lang="fr-FR"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toute façon, on m’aurait dit que c’était ça ou que c’était pas ça, j’aurais pleuré. Ça fait longtemps que j’attends qu’on prenne en considération le fait que j’ai mal pendant mes règles. Je trouve ça incroyable que ça ait pris autant de temps pour que… </a:t>
            </a: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Qu’on vous écoute ? </a:t>
            </a: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Times New Roman" panose="02020603050405020304" pitchFamily="18" charset="0"/>
              <a:buChar char="-"/>
            </a:pP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Bah ouais. </a:t>
            </a:r>
            <a:r>
              <a:rPr lang="fr-FR"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Larmes</a:t>
            </a:r>
            <a:r>
              <a:rPr lang="fr-FR"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BE" sz="1500" dirty="0"/>
          </a:p>
          <a:p>
            <a:endParaRPr lang="en-BE" dirty="0"/>
          </a:p>
          <a:p>
            <a:r>
              <a:rPr lang="en-BE" dirty="0"/>
              <a:t>➢ </a:t>
            </a:r>
            <a:r>
              <a:rPr lang="fr-FR" dirty="0"/>
              <a:t>Pas d’ « errance thérapeutique » mais une </a:t>
            </a:r>
            <a:r>
              <a:rPr lang="fr-FR" b="1" dirty="0"/>
              <a:t>« désorientation »</a:t>
            </a:r>
            <a:r>
              <a:rPr lang="fr-FR" dirty="0"/>
              <a:t>, un </a:t>
            </a:r>
            <a:r>
              <a:rPr lang="fr-FR" b="1" dirty="0"/>
              <a:t>« égarement thérapeutique » </a:t>
            </a:r>
            <a:r>
              <a:rPr lang="fr-FR" dirty="0"/>
              <a:t>?</a:t>
            </a:r>
            <a:br>
              <a:rPr lang="en-BE" dirty="0"/>
            </a:br>
            <a:endParaRPr lang="en-BE" sz="2000" b="1" dirty="0"/>
          </a:p>
        </p:txBody>
      </p:sp>
    </p:spTree>
    <p:extLst>
      <p:ext uri="{BB962C8B-B14F-4D97-AF65-F5344CB8AC3E}">
        <p14:creationId xmlns:p14="http://schemas.microsoft.com/office/powerpoint/2010/main" val="267628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8" y="470340"/>
            <a:ext cx="6131640" cy="1561660"/>
          </a:xfrm>
        </p:spPr>
        <p:txBody>
          <a:bodyPr anchor="t">
            <a:normAutofit lnSpcReduction="10000"/>
          </a:bodyPr>
          <a:lstStyle/>
          <a:p>
            <a:endParaRPr lang="fr-FR" sz="1800" dirty="0">
              <a:latin typeface="+mn-lt"/>
            </a:endParaRPr>
          </a:p>
          <a:p>
            <a:br>
              <a:rPr lang="fr-FR" sz="1800" dirty="0">
                <a:latin typeface="+mn-lt"/>
              </a:rPr>
            </a:br>
            <a:r>
              <a:rPr lang="fr-FR" sz="1800" dirty="0">
                <a:latin typeface="+mn-lt"/>
              </a:rPr>
              <a:t>Conclusion : pour une </a:t>
            </a:r>
            <a:r>
              <a:rPr lang="fr-FR" sz="1800" i="1" dirty="0" err="1">
                <a:latin typeface="+mn-lt"/>
              </a:rPr>
              <a:t>experience-based</a:t>
            </a:r>
            <a:r>
              <a:rPr lang="fr-FR" sz="1800" i="1" dirty="0">
                <a:latin typeface="+mn-lt"/>
              </a:rPr>
              <a:t> </a:t>
            </a:r>
            <a:r>
              <a:rPr lang="fr-FR" sz="1800" i="1" dirty="0" err="1">
                <a:latin typeface="+mn-lt"/>
              </a:rPr>
              <a:t>medicine</a:t>
            </a:r>
            <a:endParaRPr lang="fr-FR" sz="1800" dirty="0">
              <a:latin typeface="+mn-lt"/>
            </a:endParaRP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12</a:t>
            </a:fld>
            <a:endParaRPr lang="en-US"/>
          </a:p>
        </p:txBody>
      </p:sp>
      <p:sp>
        <p:nvSpPr>
          <p:cNvPr id="6" name="TextBox 5">
            <a:extLst>
              <a:ext uri="{FF2B5EF4-FFF2-40B4-BE49-F238E27FC236}">
                <a16:creationId xmlns:a16="http://schemas.microsoft.com/office/drawing/2014/main" id="{66B86CBD-116E-FB4B-833A-47E93FCCDE48}"/>
              </a:ext>
            </a:extLst>
          </p:cNvPr>
          <p:cNvSpPr txBox="1"/>
          <p:nvPr/>
        </p:nvSpPr>
        <p:spPr>
          <a:xfrm>
            <a:off x="910855" y="2165381"/>
            <a:ext cx="6131640" cy="4001095"/>
          </a:xfrm>
          <a:prstGeom prst="rect">
            <a:avLst/>
          </a:prstGeom>
          <a:noFill/>
        </p:spPr>
        <p:txBody>
          <a:bodyPr wrap="square" rtlCol="0">
            <a:spAutoFit/>
          </a:bodyPr>
          <a:lstStyle/>
          <a:p>
            <a:pPr marL="342900" indent="-342900">
              <a:buFont typeface="Arial" panose="020B0604020202020204" pitchFamily="34" charset="0"/>
              <a:buChar char="•"/>
            </a:pPr>
            <a:r>
              <a:rPr lang="en-BE" b="1" dirty="0"/>
              <a:t>Montrer qu’une autre forme de soin est possible : </a:t>
            </a:r>
            <a:r>
              <a:rPr lang="en-BE" dirty="0"/>
              <a:t>médecine de proximité ; techniques sensibles ; décentralisation des ressources, décloisonnement des savoirs ; économie des médiations médicales</a:t>
            </a:r>
            <a:br>
              <a:rPr lang="en-BE" dirty="0"/>
            </a:br>
            <a:endParaRPr lang="en-BE" dirty="0"/>
          </a:p>
          <a:p>
            <a:pPr marL="342900" indent="-342900">
              <a:buFont typeface="Arial" panose="020B0604020202020204" pitchFamily="34" charset="0"/>
              <a:buChar char="•"/>
            </a:pPr>
            <a:r>
              <a:rPr lang="en-BE" dirty="0"/>
              <a:t>S’interroger sur </a:t>
            </a:r>
            <a:r>
              <a:rPr lang="en-BE" b="1" dirty="0"/>
              <a:t>les conditions sociales de la production de la santé</a:t>
            </a:r>
            <a:br>
              <a:rPr lang="en-BE" b="1" dirty="0"/>
            </a:br>
            <a:endParaRPr lang="en-BE" b="1" dirty="0"/>
          </a:p>
          <a:p>
            <a:pPr marL="342900" indent="-342900">
              <a:buFont typeface="Arial" panose="020B0604020202020204" pitchFamily="34" charset="0"/>
              <a:buChar char="•"/>
            </a:pPr>
            <a:r>
              <a:rPr lang="en-BE" b="1" dirty="0"/>
              <a:t>Négociation continue du soin </a:t>
            </a:r>
            <a:r>
              <a:rPr lang="en-BE" dirty="0"/>
              <a:t>&amp;</a:t>
            </a:r>
            <a:r>
              <a:rPr lang="en-BE" b="1" dirty="0"/>
              <a:t> amélioration de la qualité de vie</a:t>
            </a:r>
            <a:br>
              <a:rPr lang="en-BE" dirty="0"/>
            </a:br>
            <a:endParaRPr lang="en-BE" dirty="0"/>
          </a:p>
          <a:p>
            <a:pPr marL="342900" indent="-342900">
              <a:buFont typeface="Arial" panose="020B0604020202020204" pitchFamily="34" charset="0"/>
              <a:buChar char="•"/>
            </a:pPr>
            <a:r>
              <a:rPr lang="en-BE" b="1" i="1" dirty="0"/>
              <a:t>Experience-based medicine </a:t>
            </a:r>
            <a:r>
              <a:rPr lang="en-BE" b="1" dirty="0"/>
              <a:t>: </a:t>
            </a:r>
            <a:r>
              <a:rPr lang="en-BE" dirty="0"/>
              <a:t>documenter l’expérience au titre de la preuve biomédicale elle-même</a:t>
            </a:r>
            <a:br>
              <a:rPr lang="en-BE" dirty="0"/>
            </a:br>
            <a:endParaRPr lang="en-BE" sz="2000" b="1" dirty="0"/>
          </a:p>
        </p:txBody>
      </p:sp>
      <p:pic>
        <p:nvPicPr>
          <p:cNvPr id="7" name="Picture 3" descr="Colourful liquid art">
            <a:extLst>
              <a:ext uri="{FF2B5EF4-FFF2-40B4-BE49-F238E27FC236}">
                <a16:creationId xmlns:a16="http://schemas.microsoft.com/office/drawing/2014/main" id="{524E06FB-894B-6840-9F13-418E68E7451C}"/>
              </a:ext>
            </a:extLst>
          </p:cNvPr>
          <p:cNvPicPr>
            <a:picLocks noChangeAspect="1"/>
          </p:cNvPicPr>
          <p:nvPr/>
        </p:nvPicPr>
        <p:blipFill rotWithShape="1">
          <a:blip r:embed="rId2"/>
          <a:srcRect l="3517" r="3" b="2"/>
          <a:stretch/>
        </p:blipFill>
        <p:spPr>
          <a:xfrm rot="5400000">
            <a:off x="6980492" y="954970"/>
            <a:ext cx="5696136" cy="4726877"/>
          </a:xfrm>
          <a:prstGeom prst="rect">
            <a:avLst/>
          </a:prstGeom>
          <a:noFill/>
        </p:spPr>
      </p:pic>
    </p:spTree>
    <p:extLst>
      <p:ext uri="{BB962C8B-B14F-4D97-AF65-F5344CB8AC3E}">
        <p14:creationId xmlns:p14="http://schemas.microsoft.com/office/powerpoint/2010/main" val="31444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8" y="470340"/>
            <a:ext cx="6592186"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Projet “endométriose plurielle”</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2</a:t>
            </a:fld>
            <a:endParaRPr lang="en-US"/>
          </a:p>
        </p:txBody>
      </p:sp>
      <p:sp>
        <p:nvSpPr>
          <p:cNvPr id="6" name="TextBox 5">
            <a:extLst>
              <a:ext uri="{FF2B5EF4-FFF2-40B4-BE49-F238E27FC236}">
                <a16:creationId xmlns:a16="http://schemas.microsoft.com/office/drawing/2014/main" id="{ACC51F24-366D-0949-9D69-C856127FB262}"/>
              </a:ext>
            </a:extLst>
          </p:cNvPr>
          <p:cNvSpPr txBox="1"/>
          <p:nvPr/>
        </p:nvSpPr>
        <p:spPr>
          <a:xfrm>
            <a:off x="1027134" y="1791222"/>
            <a:ext cx="9870510" cy="3385542"/>
          </a:xfrm>
          <a:prstGeom prst="rect">
            <a:avLst/>
          </a:prstGeom>
          <a:noFill/>
        </p:spPr>
        <p:txBody>
          <a:bodyPr wrap="square" rtlCol="0">
            <a:spAutoFit/>
          </a:bodyPr>
          <a:lstStyle/>
          <a:p>
            <a:pPr marL="285750" indent="-285750">
              <a:buFont typeface="Arial" panose="020B0604020202020204" pitchFamily="34" charset="0"/>
              <a:buChar char="•"/>
            </a:pPr>
            <a:r>
              <a:rPr lang="fr-FR" sz="2000" b="1" dirty="0">
                <a:latin typeface="+mn-lt"/>
              </a:rPr>
              <a:t>Traiter l’endométriose de manière interdisciplinaire</a:t>
            </a:r>
            <a:r>
              <a:rPr lang="fr-FR" sz="2000" dirty="0">
                <a:latin typeface="+mn-lt"/>
              </a:rPr>
              <a:t>, qu’est-ce que ça veut dire ?</a:t>
            </a:r>
            <a:br>
              <a:rPr lang="fr-FR" sz="1800" dirty="0">
                <a:latin typeface="+mn-lt"/>
              </a:rPr>
            </a:br>
            <a:endParaRPr lang="fr-FR" sz="1800" dirty="0">
              <a:latin typeface="+mn-lt"/>
            </a:endParaRPr>
          </a:p>
          <a:p>
            <a:pPr marL="285750" indent="-285750">
              <a:buFont typeface="Arial" panose="020B0604020202020204" pitchFamily="34" charset="0"/>
              <a:buChar char="•"/>
            </a:pPr>
            <a:r>
              <a:rPr lang="fr-FR" sz="2000" b="1" dirty="0">
                <a:latin typeface="+mn-lt"/>
              </a:rPr>
              <a:t>Comment la prise en charge en planning familial permet d’aborder l’endométriose autrement que dans la </a:t>
            </a:r>
            <a:r>
              <a:rPr lang="fr-FR" sz="2000" b="1">
                <a:latin typeface="+mn-lt"/>
              </a:rPr>
              <a:t>structure hospitalière </a:t>
            </a:r>
            <a:r>
              <a:rPr lang="fr-FR" sz="2000" b="1" dirty="0">
                <a:latin typeface="+mn-lt"/>
              </a:rPr>
              <a:t>?</a:t>
            </a:r>
            <a:br>
              <a:rPr lang="fr-FR" sz="2000" dirty="0">
                <a:latin typeface="+mn-lt"/>
              </a:rPr>
            </a:br>
            <a:endParaRPr lang="fr-FR" sz="2000" dirty="0">
              <a:latin typeface="+mn-lt"/>
            </a:endParaRPr>
          </a:p>
          <a:p>
            <a:pPr marL="742950" lvl="1" indent="-285750">
              <a:buFont typeface="Arial" panose="020B0604020202020204" pitchFamily="34" charset="0"/>
              <a:buChar char="•"/>
            </a:pPr>
            <a:r>
              <a:rPr lang="fr-FR" dirty="0">
                <a:latin typeface="+mn-lt"/>
              </a:rPr>
              <a:t>Transformations épistémologiques : </a:t>
            </a:r>
            <a:br>
              <a:rPr lang="fr-FR" dirty="0">
                <a:latin typeface="+mn-lt"/>
              </a:rPr>
            </a:br>
            <a:br>
              <a:rPr lang="fr-FR" dirty="0">
                <a:latin typeface="+mn-lt"/>
              </a:rPr>
            </a:br>
            <a:r>
              <a:rPr lang="fr-FR" sz="1600" dirty="0">
                <a:latin typeface="+mn-lt"/>
              </a:rPr>
              <a:t>créer des connaissances ➢ régime d’existence</a:t>
            </a:r>
            <a:br>
              <a:rPr lang="fr-FR" sz="1600" dirty="0">
                <a:latin typeface="+mn-lt"/>
              </a:rPr>
            </a:br>
            <a:r>
              <a:rPr lang="fr-FR" sz="1600" dirty="0">
                <a:latin typeface="+mn-lt"/>
              </a:rPr>
              <a:t>pathologie ➢ condition</a:t>
            </a:r>
            <a:br>
              <a:rPr lang="fr-FR" sz="1600" dirty="0">
                <a:latin typeface="+mn-lt"/>
              </a:rPr>
            </a:br>
            <a:r>
              <a:rPr lang="fr-FR" sz="1600" dirty="0">
                <a:latin typeface="+mn-lt"/>
              </a:rPr>
              <a:t>conditions matérielles d’existence ➢ amélioration de la qualité de vie</a:t>
            </a:r>
            <a:endParaRPr lang="fr-FR" sz="1400" dirty="0"/>
          </a:p>
          <a:p>
            <a:pPr marL="742950" lvl="1" indent="-285750">
              <a:buFont typeface="Arial" panose="020B0604020202020204" pitchFamily="34" charset="0"/>
              <a:buChar char="•"/>
            </a:pPr>
            <a:endParaRPr lang="fr-FR" sz="1400" b="1" dirty="0">
              <a:latin typeface="+mn-lt"/>
            </a:endParaRPr>
          </a:p>
          <a:p>
            <a:pPr marL="285750" indent="-285750">
              <a:buFont typeface="Arial" panose="020B0604020202020204" pitchFamily="34" charset="0"/>
              <a:buChar char="•"/>
            </a:pPr>
            <a:r>
              <a:rPr lang="fr-FR" sz="2000" b="1" dirty="0">
                <a:latin typeface="+mn-lt"/>
              </a:rPr>
              <a:t>Méthodologie : </a:t>
            </a:r>
            <a:r>
              <a:rPr lang="fr-FR" sz="2000" dirty="0">
                <a:latin typeface="+mn-lt"/>
              </a:rPr>
              <a:t>enregistrements de consultations, discussions, visites</a:t>
            </a:r>
            <a:endParaRPr lang="en-BE" sz="2000" dirty="0"/>
          </a:p>
        </p:txBody>
      </p:sp>
    </p:spTree>
    <p:extLst>
      <p:ext uri="{BB962C8B-B14F-4D97-AF65-F5344CB8AC3E}">
        <p14:creationId xmlns:p14="http://schemas.microsoft.com/office/powerpoint/2010/main" val="209235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7" y="470340"/>
            <a:ext cx="8831447"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I. L’organisation sociale et matérielle du planning</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3</a:t>
            </a:fld>
            <a:endParaRPr lang="en-US"/>
          </a:p>
        </p:txBody>
      </p:sp>
      <p:pic>
        <p:nvPicPr>
          <p:cNvPr id="3" name="Picture 2">
            <a:extLst>
              <a:ext uri="{FF2B5EF4-FFF2-40B4-BE49-F238E27FC236}">
                <a16:creationId xmlns:a16="http://schemas.microsoft.com/office/drawing/2014/main" id="{BC709FB6-C298-394B-AC6D-E2587E3904BA}"/>
              </a:ext>
            </a:extLst>
          </p:cNvPr>
          <p:cNvPicPr>
            <a:picLocks noChangeAspect="1"/>
          </p:cNvPicPr>
          <p:nvPr/>
        </p:nvPicPr>
        <p:blipFill>
          <a:blip r:embed="rId2"/>
          <a:stretch>
            <a:fillRect/>
          </a:stretch>
        </p:blipFill>
        <p:spPr>
          <a:xfrm>
            <a:off x="7594879" y="1818217"/>
            <a:ext cx="3954978" cy="3583516"/>
          </a:xfrm>
          <a:prstGeom prst="rect">
            <a:avLst/>
          </a:prstGeom>
        </p:spPr>
      </p:pic>
      <p:sp>
        <p:nvSpPr>
          <p:cNvPr id="6" name="TextBox 5">
            <a:extLst>
              <a:ext uri="{FF2B5EF4-FFF2-40B4-BE49-F238E27FC236}">
                <a16:creationId xmlns:a16="http://schemas.microsoft.com/office/drawing/2014/main" id="{66B86CBD-116E-FB4B-833A-47E93FCCDE48}"/>
              </a:ext>
            </a:extLst>
          </p:cNvPr>
          <p:cNvSpPr txBox="1"/>
          <p:nvPr/>
        </p:nvSpPr>
        <p:spPr>
          <a:xfrm>
            <a:off x="912627" y="1818217"/>
            <a:ext cx="6682252" cy="3539430"/>
          </a:xfrm>
          <a:prstGeom prst="rect">
            <a:avLst/>
          </a:prstGeom>
          <a:noFill/>
        </p:spPr>
        <p:txBody>
          <a:bodyPr wrap="square" rtlCol="0">
            <a:spAutoFit/>
          </a:bodyPr>
          <a:lstStyle/>
          <a:p>
            <a:pPr marL="285750" indent="-285750">
              <a:buFont typeface="Arial" panose="020B0604020202020204" pitchFamily="34" charset="0"/>
              <a:buChar char="•"/>
            </a:pPr>
            <a:r>
              <a:rPr lang="en-BE" sz="2000" b="1" dirty="0"/>
              <a:t>Le planning familial</a:t>
            </a:r>
            <a:br>
              <a:rPr lang="en-BE" dirty="0"/>
            </a:br>
            <a:br>
              <a:rPr lang="en-BE" dirty="0"/>
            </a:br>
            <a:r>
              <a:rPr lang="en-BE" dirty="0"/>
              <a:t>- promotion de la santé sexuelle</a:t>
            </a:r>
            <a:br>
              <a:rPr lang="en-BE" dirty="0"/>
            </a:br>
            <a:r>
              <a:rPr lang="en-BE" dirty="0"/>
              <a:t>- pôles psychologique, conseil conjugal et familial, juridique, médical, social, sexologique</a:t>
            </a:r>
            <a:br>
              <a:rPr lang="en-BE" dirty="0"/>
            </a:br>
            <a:endParaRPr lang="en-BE" dirty="0"/>
          </a:p>
          <a:p>
            <a:pPr marL="285750" indent="-285750">
              <a:buFont typeface="Arial" panose="020B0604020202020204" pitchFamily="34" charset="0"/>
              <a:buChar char="•"/>
            </a:pPr>
            <a:r>
              <a:rPr lang="en-BE" sz="2000" b="1" dirty="0"/>
              <a:t>Une transmission horizontale des savoirs</a:t>
            </a:r>
            <a:br>
              <a:rPr lang="en-BE" sz="2000" b="1" dirty="0"/>
            </a:br>
            <a:br>
              <a:rPr lang="en-BE" sz="2000" b="1" dirty="0"/>
            </a:br>
            <a:r>
              <a:rPr lang="en-BE" dirty="0"/>
              <a:t>- prise en charge endométriose pluridisciplinaire</a:t>
            </a:r>
            <a:br>
              <a:rPr lang="en-BE" dirty="0"/>
            </a:br>
            <a:r>
              <a:rPr lang="en-BE" dirty="0"/>
              <a:t>- transposer les savoirs de l’accueil IVG à l’accueil endo</a:t>
            </a:r>
            <a:br>
              <a:rPr lang="en-BE" dirty="0"/>
            </a:br>
            <a:r>
              <a:rPr lang="en-BE" dirty="0"/>
              <a:t>- fonctionnement non hiérarchique</a:t>
            </a:r>
            <a:endParaRPr lang="en-BE" sz="2000" b="1" dirty="0"/>
          </a:p>
          <a:p>
            <a:endParaRPr lang="en-BE" sz="2000" b="1" dirty="0"/>
          </a:p>
        </p:txBody>
      </p:sp>
    </p:spTree>
    <p:extLst>
      <p:ext uri="{BB962C8B-B14F-4D97-AF65-F5344CB8AC3E}">
        <p14:creationId xmlns:p14="http://schemas.microsoft.com/office/powerpoint/2010/main" val="313232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7" y="470340"/>
            <a:ext cx="8831447"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II. dispositions spatiales : une médecine de proximité</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4</a:t>
            </a:fld>
            <a:endParaRPr lang="en-US"/>
          </a:p>
        </p:txBody>
      </p:sp>
      <p:sp>
        <p:nvSpPr>
          <p:cNvPr id="6" name="TextBox 5">
            <a:extLst>
              <a:ext uri="{FF2B5EF4-FFF2-40B4-BE49-F238E27FC236}">
                <a16:creationId xmlns:a16="http://schemas.microsoft.com/office/drawing/2014/main" id="{66B86CBD-116E-FB4B-833A-47E93FCCDE48}"/>
              </a:ext>
            </a:extLst>
          </p:cNvPr>
          <p:cNvSpPr txBox="1"/>
          <p:nvPr/>
        </p:nvSpPr>
        <p:spPr>
          <a:xfrm>
            <a:off x="912627" y="1818217"/>
            <a:ext cx="7943274" cy="984885"/>
          </a:xfrm>
          <a:prstGeom prst="rect">
            <a:avLst/>
          </a:prstGeom>
          <a:noFill/>
        </p:spPr>
        <p:txBody>
          <a:bodyPr wrap="square" rtlCol="0">
            <a:spAutoFit/>
          </a:bodyPr>
          <a:lstStyle/>
          <a:p>
            <a:pPr marL="285750" indent="-285750">
              <a:buFont typeface="Arial" panose="020B0604020202020204" pitchFamily="34" charset="0"/>
              <a:buChar char="•"/>
            </a:pPr>
            <a:r>
              <a:rPr lang="en-BE" sz="2000" b="1" dirty="0"/>
              <a:t>Proximité géographique</a:t>
            </a:r>
            <a:br>
              <a:rPr lang="en-BE" dirty="0"/>
            </a:br>
            <a:r>
              <a:rPr lang="en-BE" dirty="0"/>
              <a:t>Quartier populaire, accessibilité, replacer le soin dans le contexte de vie</a:t>
            </a:r>
            <a:br>
              <a:rPr lang="en-BE" dirty="0"/>
            </a:br>
            <a:endParaRPr lang="en-BE" sz="2000" b="1" dirty="0"/>
          </a:p>
        </p:txBody>
      </p:sp>
      <p:pic>
        <p:nvPicPr>
          <p:cNvPr id="4" name="Picture 3">
            <a:extLst>
              <a:ext uri="{FF2B5EF4-FFF2-40B4-BE49-F238E27FC236}">
                <a16:creationId xmlns:a16="http://schemas.microsoft.com/office/drawing/2014/main" id="{FF7DED16-E232-0A45-94A3-9704C83D207D}"/>
              </a:ext>
            </a:extLst>
          </p:cNvPr>
          <p:cNvPicPr>
            <a:picLocks noChangeAspect="1"/>
          </p:cNvPicPr>
          <p:nvPr/>
        </p:nvPicPr>
        <p:blipFill>
          <a:blip r:embed="rId2"/>
          <a:stretch>
            <a:fillRect/>
          </a:stretch>
        </p:blipFill>
        <p:spPr>
          <a:xfrm>
            <a:off x="5780372" y="2744239"/>
            <a:ext cx="5389130" cy="3612111"/>
          </a:xfrm>
          <a:prstGeom prst="rect">
            <a:avLst/>
          </a:prstGeom>
        </p:spPr>
      </p:pic>
      <p:sp>
        <p:nvSpPr>
          <p:cNvPr id="5" name="TextBox 4">
            <a:extLst>
              <a:ext uri="{FF2B5EF4-FFF2-40B4-BE49-F238E27FC236}">
                <a16:creationId xmlns:a16="http://schemas.microsoft.com/office/drawing/2014/main" id="{D76BAC61-F366-094D-B8D9-C1246E9B464B}"/>
              </a:ext>
            </a:extLst>
          </p:cNvPr>
          <p:cNvSpPr txBox="1"/>
          <p:nvPr/>
        </p:nvSpPr>
        <p:spPr>
          <a:xfrm>
            <a:off x="2242158" y="6110661"/>
            <a:ext cx="3428025" cy="276999"/>
          </a:xfrm>
          <a:prstGeom prst="rect">
            <a:avLst/>
          </a:prstGeom>
          <a:noFill/>
        </p:spPr>
        <p:txBody>
          <a:bodyPr wrap="square" rtlCol="0">
            <a:spAutoFit/>
          </a:bodyPr>
          <a:lstStyle/>
          <a:p>
            <a:pPr algn="r"/>
            <a:r>
              <a:rPr lang="en-GB" sz="1200" dirty="0"/>
              <a:t>S</a:t>
            </a:r>
            <a:r>
              <a:rPr lang="en-BE" sz="1200" dirty="0"/>
              <a:t>ource : </a:t>
            </a:r>
            <a:r>
              <a:rPr lang="en-BE" sz="1200" u="sng" dirty="0"/>
              <a:t>http://saint-leonard.be/</a:t>
            </a:r>
          </a:p>
        </p:txBody>
      </p:sp>
    </p:spTree>
    <p:extLst>
      <p:ext uri="{BB962C8B-B14F-4D97-AF65-F5344CB8AC3E}">
        <p14:creationId xmlns:p14="http://schemas.microsoft.com/office/powerpoint/2010/main" val="209770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7" y="470340"/>
            <a:ext cx="8831447"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II. dispositions spatiales : une médecine de proximité</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5</a:t>
            </a:fld>
            <a:endParaRPr lang="en-US"/>
          </a:p>
        </p:txBody>
      </p:sp>
      <p:sp>
        <p:nvSpPr>
          <p:cNvPr id="6" name="TextBox 5">
            <a:extLst>
              <a:ext uri="{FF2B5EF4-FFF2-40B4-BE49-F238E27FC236}">
                <a16:creationId xmlns:a16="http://schemas.microsoft.com/office/drawing/2014/main" id="{66B86CBD-116E-FB4B-833A-47E93FCCDE48}"/>
              </a:ext>
            </a:extLst>
          </p:cNvPr>
          <p:cNvSpPr txBox="1"/>
          <p:nvPr/>
        </p:nvSpPr>
        <p:spPr>
          <a:xfrm>
            <a:off x="912627" y="1818217"/>
            <a:ext cx="7943274" cy="984885"/>
          </a:xfrm>
          <a:prstGeom prst="rect">
            <a:avLst/>
          </a:prstGeom>
          <a:noFill/>
        </p:spPr>
        <p:txBody>
          <a:bodyPr wrap="square" rtlCol="0">
            <a:spAutoFit/>
          </a:bodyPr>
          <a:lstStyle/>
          <a:p>
            <a:pPr marL="285750" indent="-285750">
              <a:buFont typeface="Arial" panose="020B0604020202020204" pitchFamily="34" charset="0"/>
              <a:buChar char="•"/>
            </a:pPr>
            <a:r>
              <a:rPr lang="en-BE" sz="2000" b="1" dirty="0"/>
              <a:t>Proximité sensible</a:t>
            </a:r>
            <a:br>
              <a:rPr lang="en-BE" dirty="0"/>
            </a:br>
            <a:r>
              <a:rPr lang="en-BE" dirty="0"/>
              <a:t>Un accueil confortable et convivial</a:t>
            </a:r>
            <a:br>
              <a:rPr lang="en-BE" dirty="0"/>
            </a:br>
            <a:endParaRPr lang="en-BE" sz="2000" b="1" dirty="0"/>
          </a:p>
        </p:txBody>
      </p:sp>
      <p:pic>
        <p:nvPicPr>
          <p:cNvPr id="3" name="Picture 2" descr="A picture containing indoor, floor, wall, ceiling&#10;&#10;Description automatically generated">
            <a:extLst>
              <a:ext uri="{FF2B5EF4-FFF2-40B4-BE49-F238E27FC236}">
                <a16:creationId xmlns:a16="http://schemas.microsoft.com/office/drawing/2014/main" id="{EC8758F9-9BEB-644B-9871-17E631D9545F}"/>
              </a:ext>
            </a:extLst>
          </p:cNvPr>
          <p:cNvPicPr>
            <a:picLocks noChangeAspect="1"/>
          </p:cNvPicPr>
          <p:nvPr/>
        </p:nvPicPr>
        <p:blipFill>
          <a:blip r:embed="rId2"/>
          <a:stretch>
            <a:fillRect/>
          </a:stretch>
        </p:blipFill>
        <p:spPr>
          <a:xfrm>
            <a:off x="912628" y="2718716"/>
            <a:ext cx="4850178" cy="3637634"/>
          </a:xfrm>
          <a:prstGeom prst="rect">
            <a:avLst/>
          </a:prstGeom>
        </p:spPr>
      </p:pic>
      <p:pic>
        <p:nvPicPr>
          <p:cNvPr id="9" name="Picture 8" descr="A room with chairs and a table&#10;&#10;Description automatically generated with low confidence">
            <a:extLst>
              <a:ext uri="{FF2B5EF4-FFF2-40B4-BE49-F238E27FC236}">
                <a16:creationId xmlns:a16="http://schemas.microsoft.com/office/drawing/2014/main" id="{14E1CE66-CDD3-A242-97A3-60F83739F02F}"/>
              </a:ext>
            </a:extLst>
          </p:cNvPr>
          <p:cNvPicPr>
            <a:picLocks noChangeAspect="1"/>
          </p:cNvPicPr>
          <p:nvPr/>
        </p:nvPicPr>
        <p:blipFill>
          <a:blip r:embed="rId3"/>
          <a:stretch>
            <a:fillRect/>
          </a:stretch>
        </p:blipFill>
        <p:spPr>
          <a:xfrm>
            <a:off x="6117130" y="2718716"/>
            <a:ext cx="4849346" cy="3637010"/>
          </a:xfrm>
          <a:prstGeom prst="rect">
            <a:avLst/>
          </a:prstGeom>
        </p:spPr>
      </p:pic>
    </p:spTree>
    <p:extLst>
      <p:ext uri="{BB962C8B-B14F-4D97-AF65-F5344CB8AC3E}">
        <p14:creationId xmlns:p14="http://schemas.microsoft.com/office/powerpoint/2010/main" val="327537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7" y="470340"/>
            <a:ext cx="8831447"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II. dispositions spatiales : une médecine de proximité</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6</a:t>
            </a:fld>
            <a:endParaRPr lang="en-US"/>
          </a:p>
        </p:txBody>
      </p:sp>
      <p:sp>
        <p:nvSpPr>
          <p:cNvPr id="6" name="TextBox 5">
            <a:extLst>
              <a:ext uri="{FF2B5EF4-FFF2-40B4-BE49-F238E27FC236}">
                <a16:creationId xmlns:a16="http://schemas.microsoft.com/office/drawing/2014/main" id="{66B86CBD-116E-FB4B-833A-47E93FCCDE48}"/>
              </a:ext>
            </a:extLst>
          </p:cNvPr>
          <p:cNvSpPr txBox="1"/>
          <p:nvPr/>
        </p:nvSpPr>
        <p:spPr>
          <a:xfrm>
            <a:off x="912627" y="1818217"/>
            <a:ext cx="7943274" cy="984885"/>
          </a:xfrm>
          <a:prstGeom prst="rect">
            <a:avLst/>
          </a:prstGeom>
          <a:noFill/>
        </p:spPr>
        <p:txBody>
          <a:bodyPr wrap="square" rtlCol="0">
            <a:spAutoFit/>
          </a:bodyPr>
          <a:lstStyle/>
          <a:p>
            <a:pPr marL="285750" indent="-285750">
              <a:buFont typeface="Arial" panose="020B0604020202020204" pitchFamily="34" charset="0"/>
              <a:buChar char="•"/>
            </a:pPr>
            <a:r>
              <a:rPr lang="en-BE" sz="2000" b="1" dirty="0"/>
              <a:t>Proximité sensible</a:t>
            </a:r>
            <a:br>
              <a:rPr lang="en-BE" dirty="0"/>
            </a:br>
            <a:r>
              <a:rPr lang="en-BE" dirty="0"/>
              <a:t>Un accueil confortable et convivial</a:t>
            </a:r>
            <a:br>
              <a:rPr lang="en-BE" dirty="0"/>
            </a:br>
            <a:endParaRPr lang="en-BE" sz="2000" b="1" dirty="0"/>
          </a:p>
        </p:txBody>
      </p:sp>
      <p:pic>
        <p:nvPicPr>
          <p:cNvPr id="4" name="Picture 3" descr="A picture containing indoor, wall, floor, ceiling&#10;&#10;Description automatically generated">
            <a:extLst>
              <a:ext uri="{FF2B5EF4-FFF2-40B4-BE49-F238E27FC236}">
                <a16:creationId xmlns:a16="http://schemas.microsoft.com/office/drawing/2014/main" id="{1C462859-B2C0-D641-BA95-F24C473B7FFB}"/>
              </a:ext>
            </a:extLst>
          </p:cNvPr>
          <p:cNvPicPr>
            <a:picLocks noChangeAspect="1"/>
          </p:cNvPicPr>
          <p:nvPr/>
        </p:nvPicPr>
        <p:blipFill>
          <a:blip r:embed="rId2"/>
          <a:stretch>
            <a:fillRect/>
          </a:stretch>
        </p:blipFill>
        <p:spPr>
          <a:xfrm>
            <a:off x="912626" y="2754296"/>
            <a:ext cx="4849200" cy="3636900"/>
          </a:xfrm>
          <a:prstGeom prst="rect">
            <a:avLst/>
          </a:prstGeom>
        </p:spPr>
      </p:pic>
      <p:pic>
        <p:nvPicPr>
          <p:cNvPr id="7" name="Picture 6" descr="A room with a desk and chairs&#10;&#10;Description automatically generated with medium confidence">
            <a:extLst>
              <a:ext uri="{FF2B5EF4-FFF2-40B4-BE49-F238E27FC236}">
                <a16:creationId xmlns:a16="http://schemas.microsoft.com/office/drawing/2014/main" id="{1A239734-7214-2E46-B1F8-264D440BBC64}"/>
              </a:ext>
            </a:extLst>
          </p:cNvPr>
          <p:cNvPicPr>
            <a:picLocks noChangeAspect="1"/>
          </p:cNvPicPr>
          <p:nvPr/>
        </p:nvPicPr>
        <p:blipFill>
          <a:blip r:embed="rId3"/>
          <a:stretch>
            <a:fillRect/>
          </a:stretch>
        </p:blipFill>
        <p:spPr>
          <a:xfrm>
            <a:off x="6096000" y="2754296"/>
            <a:ext cx="4849200" cy="3636900"/>
          </a:xfrm>
          <a:prstGeom prst="rect">
            <a:avLst/>
          </a:prstGeom>
        </p:spPr>
      </p:pic>
    </p:spTree>
    <p:extLst>
      <p:ext uri="{BB962C8B-B14F-4D97-AF65-F5344CB8AC3E}">
        <p14:creationId xmlns:p14="http://schemas.microsoft.com/office/powerpoint/2010/main" val="144867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7" y="470340"/>
            <a:ext cx="8831447"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II. dispositions spatiales : une médecine de proximité</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7</a:t>
            </a:fld>
            <a:endParaRPr lang="en-US"/>
          </a:p>
        </p:txBody>
      </p:sp>
      <p:sp>
        <p:nvSpPr>
          <p:cNvPr id="6" name="TextBox 5">
            <a:extLst>
              <a:ext uri="{FF2B5EF4-FFF2-40B4-BE49-F238E27FC236}">
                <a16:creationId xmlns:a16="http://schemas.microsoft.com/office/drawing/2014/main" id="{66B86CBD-116E-FB4B-833A-47E93FCCDE48}"/>
              </a:ext>
            </a:extLst>
          </p:cNvPr>
          <p:cNvSpPr txBox="1"/>
          <p:nvPr/>
        </p:nvSpPr>
        <p:spPr>
          <a:xfrm>
            <a:off x="912627" y="1818217"/>
            <a:ext cx="7943274" cy="2523768"/>
          </a:xfrm>
          <a:prstGeom prst="rect">
            <a:avLst/>
          </a:prstGeom>
          <a:noFill/>
        </p:spPr>
        <p:txBody>
          <a:bodyPr wrap="square" rtlCol="0">
            <a:spAutoFit/>
          </a:bodyPr>
          <a:lstStyle/>
          <a:p>
            <a:pPr marL="285750" indent="-285750">
              <a:buFont typeface="Arial" panose="020B0604020202020204" pitchFamily="34" charset="0"/>
              <a:buChar char="•"/>
            </a:pPr>
            <a:r>
              <a:rPr lang="en-BE" sz="2000" b="1" dirty="0"/>
              <a:t>Proximité sensible</a:t>
            </a:r>
            <a:br>
              <a:rPr lang="en-BE" sz="2000" b="1" dirty="0"/>
            </a:br>
            <a:br>
              <a:rPr lang="en-BE" sz="2000" b="1" dirty="0"/>
            </a:br>
            <a:r>
              <a:rPr lang="en-BE" sz="2000" dirty="0"/>
              <a:t>- avec et sans échographe </a:t>
            </a:r>
            <a:br>
              <a:rPr lang="en-BE" sz="2000" dirty="0"/>
            </a:br>
            <a:r>
              <a:rPr lang="en-BE" sz="2000" dirty="0"/>
              <a:t>- une nouvelle expertise : </a:t>
            </a:r>
            <a:r>
              <a:rPr lang="en-BE" sz="2000" b="1" dirty="0"/>
              <a:t>l’écoute</a:t>
            </a:r>
            <a:br>
              <a:rPr lang="en-BE" sz="2000" dirty="0"/>
            </a:br>
            <a:r>
              <a:rPr lang="en-BE" sz="2000" dirty="0"/>
              <a:t>- </a:t>
            </a:r>
            <a:r>
              <a:rPr lang="en-BE" sz="2000" b="1" dirty="0"/>
              <a:t>dé-technologisation</a:t>
            </a:r>
            <a:r>
              <a:rPr lang="en-BE" sz="2000" dirty="0"/>
              <a:t> : </a:t>
            </a:r>
            <a:r>
              <a:rPr lang="en-BE" sz="2000" i="1" dirty="0"/>
              <a:t>sentir </a:t>
            </a:r>
            <a:r>
              <a:rPr lang="en-BE" sz="2000" dirty="0"/>
              <a:t>les lésions</a:t>
            </a:r>
            <a:br>
              <a:rPr lang="en-BE" sz="2000" dirty="0"/>
            </a:br>
            <a:r>
              <a:rPr lang="en-BE" sz="2000" dirty="0"/>
              <a:t>- quel </a:t>
            </a:r>
            <a:r>
              <a:rPr lang="en-BE" sz="2000" b="1" dirty="0"/>
              <a:t>régime de preuve </a:t>
            </a:r>
            <a:r>
              <a:rPr lang="en-BE" sz="2000" dirty="0"/>
              <a:t>?</a:t>
            </a:r>
            <a:br>
              <a:rPr lang="en-BE" dirty="0"/>
            </a:br>
            <a:br>
              <a:rPr lang="en-BE" dirty="0"/>
            </a:br>
            <a:endParaRPr lang="en-BE" sz="2000" b="1" dirty="0"/>
          </a:p>
        </p:txBody>
      </p:sp>
      <p:pic>
        <p:nvPicPr>
          <p:cNvPr id="3" name="Picture 2" descr="A picture containing text, wall, indoor, floor&#10;&#10;Description automatically generated">
            <a:extLst>
              <a:ext uri="{FF2B5EF4-FFF2-40B4-BE49-F238E27FC236}">
                <a16:creationId xmlns:a16="http://schemas.microsoft.com/office/drawing/2014/main" id="{416E8378-D7DC-7545-9F55-F34952C605B8}"/>
              </a:ext>
            </a:extLst>
          </p:cNvPr>
          <p:cNvPicPr>
            <a:picLocks noChangeAspect="1"/>
          </p:cNvPicPr>
          <p:nvPr/>
        </p:nvPicPr>
        <p:blipFill>
          <a:blip r:embed="rId2"/>
          <a:stretch>
            <a:fillRect/>
          </a:stretch>
        </p:blipFill>
        <p:spPr>
          <a:xfrm>
            <a:off x="6030940" y="2502428"/>
            <a:ext cx="5138562" cy="3853922"/>
          </a:xfrm>
          <a:prstGeom prst="rect">
            <a:avLst/>
          </a:prstGeom>
        </p:spPr>
      </p:pic>
    </p:spTree>
    <p:extLst>
      <p:ext uri="{BB962C8B-B14F-4D97-AF65-F5344CB8AC3E}">
        <p14:creationId xmlns:p14="http://schemas.microsoft.com/office/powerpoint/2010/main" val="119660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7" y="470340"/>
            <a:ext cx="8831447"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II. dispositions spatiales : une médecine de proximité</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8</a:t>
            </a:fld>
            <a:endParaRPr lang="en-US"/>
          </a:p>
        </p:txBody>
      </p:sp>
      <p:sp>
        <p:nvSpPr>
          <p:cNvPr id="6" name="TextBox 5">
            <a:extLst>
              <a:ext uri="{FF2B5EF4-FFF2-40B4-BE49-F238E27FC236}">
                <a16:creationId xmlns:a16="http://schemas.microsoft.com/office/drawing/2014/main" id="{66B86CBD-116E-FB4B-833A-47E93FCCDE48}"/>
              </a:ext>
            </a:extLst>
          </p:cNvPr>
          <p:cNvSpPr txBox="1"/>
          <p:nvPr/>
        </p:nvSpPr>
        <p:spPr>
          <a:xfrm>
            <a:off x="912627" y="1818217"/>
            <a:ext cx="10366744" cy="4555093"/>
          </a:xfrm>
          <a:prstGeom prst="rect">
            <a:avLst/>
          </a:prstGeom>
          <a:noFill/>
        </p:spPr>
        <p:txBody>
          <a:bodyPr wrap="square" rtlCol="0">
            <a:spAutoFit/>
          </a:bodyPr>
          <a:lstStyle/>
          <a:p>
            <a:pPr marL="342900" indent="-342900">
              <a:buFont typeface="Arial" panose="020B0604020202020204" pitchFamily="34" charset="0"/>
              <a:buChar char="•"/>
            </a:pPr>
            <a:r>
              <a:rPr lang="en-BE" sz="2000" b="1" dirty="0"/>
              <a:t>Proximité sensible</a:t>
            </a:r>
            <a:br>
              <a:rPr lang="en-BE" sz="2000" b="1" dirty="0"/>
            </a:br>
            <a:br>
              <a:rPr lang="en-BE" dirty="0"/>
            </a:br>
            <a:r>
              <a:rPr lang="fr-FR" sz="1800" dirty="0">
                <a:solidFill>
                  <a:srgbClr val="000000"/>
                </a:solidFill>
                <a:effectLst/>
                <a:ea typeface="Calibri" panose="020F0502020204030204" pitchFamily="34" charset="0"/>
                <a:cs typeface="Times New Roman" panose="02020603050405020304" pitchFamily="18" charset="0"/>
              </a:rPr>
              <a:t>Consultation 015 : étudiante, 20 ans</a:t>
            </a:r>
            <a:b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du coup, là c’est diagnostiqué, ou ça l’est pas ?</a:t>
            </a: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C’est-à-dire… Dans l’endométriose, le diagnostic officiel terminal sûr c’est l’histologie. Donc c’est avoir la pièce, la voir, la mettre sous le microscope, et l’analyser. Mais en réalité, </a:t>
            </a:r>
            <a:r>
              <a:rPr lang="fr-FR" sz="15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moi</a:t>
            </a: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 première fois qu’on s’est rencontrées, sans même l’appareil d’échographie, pour moi vous aviez de l’endométriose, puisque je l’ai touché de mon doigt, que ça vous faisait mal, et puisque quand vous prenez le traitement hormonal ça va mieux. Donc ça dépend de quel point de vue on se situe. Pour la science dure, tant qu’on n’a pas une lésion en main, on ne l’a pas. Mais pour des gens qui sont spécialisés, et vous qui êtes dans votre corps, c’est sûr, vous avez de l’endométriose. Et donc on va vous soigner pour. Ça va ?</a:t>
            </a: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Oui… En fait, je suis soulagée. Parce que ça fait 2 ans que… On ne me croit pas tant que ça, quoi. Du coup… est-ce que c’est possible d’avoir l’image de la lésion ou pas ? Pour la montrer à mes parents ? Histoire que… </a:t>
            </a:r>
            <a:r>
              <a:rPr lang="fr-FR" sz="15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Ils le voient</a:t>
            </a:r>
            <a:r>
              <a:rPr lang="fr-FR"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quoi !</a:t>
            </a:r>
            <a:endParaRPr lang="en-BE" sz="1500" dirty="0">
              <a:effectLst/>
              <a:latin typeface="Calibri" panose="020F0502020204030204" pitchFamily="34" charset="0"/>
              <a:ea typeface="Calibri" panose="020F0502020204030204" pitchFamily="34" charset="0"/>
              <a:cs typeface="Times New Roman" panose="02020603050405020304" pitchFamily="18" charset="0"/>
            </a:endParaRPr>
          </a:p>
          <a:p>
            <a:br>
              <a:rPr lang="en-BE" dirty="0"/>
            </a:br>
            <a:r>
              <a:rPr lang="en-BE" sz="1600" dirty="0"/>
              <a:t>➢ Importance de la preuve matérielle pour légitimer la condition </a:t>
            </a:r>
            <a:r>
              <a:rPr lang="en-BE" sz="1400" dirty="0"/>
              <a:t>(raisons sociales, économiques)</a:t>
            </a:r>
            <a:r>
              <a:rPr lang="en-BE" sz="1600" dirty="0"/>
              <a:t>. Mais une autre forme d’expertise est possible.</a:t>
            </a:r>
            <a:endParaRPr lang="en-BE" sz="1600" b="1" dirty="0"/>
          </a:p>
        </p:txBody>
      </p:sp>
    </p:spTree>
    <p:extLst>
      <p:ext uri="{BB962C8B-B14F-4D97-AF65-F5344CB8AC3E}">
        <p14:creationId xmlns:p14="http://schemas.microsoft.com/office/powerpoint/2010/main" val="35515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6F3B29-13FA-46C2-858E-C1F3686A85F1}"/>
              </a:ext>
            </a:extLst>
          </p:cNvPr>
          <p:cNvSpPr>
            <a:spLocks noGrp="1"/>
          </p:cNvSpPr>
          <p:nvPr>
            <p:ph type="ctrTitle"/>
          </p:nvPr>
        </p:nvSpPr>
        <p:spPr>
          <a:xfrm>
            <a:off x="912629" y="1630571"/>
            <a:ext cx="7845610" cy="4041568"/>
          </a:xfrm>
        </p:spPr>
        <p:txBody>
          <a:bodyPr anchor="b">
            <a:normAutofit/>
          </a:bodyPr>
          <a:lstStyle/>
          <a:p>
            <a:br>
              <a:rPr lang="fr-FR" sz="2000" dirty="0"/>
            </a:br>
            <a:endParaRPr lang="fr-FR" sz="2000" b="1" dirty="0"/>
          </a:p>
        </p:txBody>
      </p:sp>
      <p:sp>
        <p:nvSpPr>
          <p:cNvPr id="10" name="Subtitle 2">
            <a:extLst>
              <a:ext uri="{FF2B5EF4-FFF2-40B4-BE49-F238E27FC236}">
                <a16:creationId xmlns:a16="http://schemas.microsoft.com/office/drawing/2014/main" id="{A580AF8F-5F77-4E1B-B878-E4736CD49701}"/>
              </a:ext>
            </a:extLst>
          </p:cNvPr>
          <p:cNvSpPr>
            <a:spLocks noGrp="1"/>
          </p:cNvSpPr>
          <p:nvPr>
            <p:ph type="subTitle" idx="1"/>
          </p:nvPr>
        </p:nvSpPr>
        <p:spPr>
          <a:xfrm>
            <a:off x="912627" y="470340"/>
            <a:ext cx="8831447" cy="1160231"/>
          </a:xfrm>
        </p:spPr>
        <p:txBody>
          <a:bodyPr anchor="t">
            <a:normAutofit fontScale="92500" lnSpcReduction="10000"/>
          </a:bodyPr>
          <a:lstStyle/>
          <a:p>
            <a:endParaRPr lang="fr-FR" sz="1800" dirty="0">
              <a:latin typeface="+mn-lt"/>
            </a:endParaRPr>
          </a:p>
          <a:p>
            <a:br>
              <a:rPr lang="fr-FR" sz="1800" dirty="0">
                <a:latin typeface="+mn-lt"/>
              </a:rPr>
            </a:br>
            <a:r>
              <a:rPr lang="fr-FR" sz="1800" dirty="0">
                <a:latin typeface="+mn-lt"/>
              </a:rPr>
              <a:t>II. dispositions spatiales : une médecine de proximité</a:t>
            </a:r>
          </a:p>
        </p:txBody>
      </p:sp>
      <p:sp>
        <p:nvSpPr>
          <p:cNvPr id="16"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9</a:t>
            </a:fld>
            <a:endParaRPr lang="en-US"/>
          </a:p>
        </p:txBody>
      </p:sp>
      <p:sp>
        <p:nvSpPr>
          <p:cNvPr id="6" name="TextBox 5">
            <a:extLst>
              <a:ext uri="{FF2B5EF4-FFF2-40B4-BE49-F238E27FC236}">
                <a16:creationId xmlns:a16="http://schemas.microsoft.com/office/drawing/2014/main" id="{66B86CBD-116E-FB4B-833A-47E93FCCDE48}"/>
              </a:ext>
            </a:extLst>
          </p:cNvPr>
          <p:cNvSpPr txBox="1"/>
          <p:nvPr/>
        </p:nvSpPr>
        <p:spPr>
          <a:xfrm>
            <a:off x="912627" y="1818217"/>
            <a:ext cx="10366744" cy="2400657"/>
          </a:xfrm>
          <a:prstGeom prst="rect">
            <a:avLst/>
          </a:prstGeom>
          <a:noFill/>
        </p:spPr>
        <p:txBody>
          <a:bodyPr wrap="square" rtlCol="0">
            <a:spAutoFit/>
          </a:bodyPr>
          <a:lstStyle/>
          <a:p>
            <a:pPr marL="342900" indent="-342900">
              <a:buFont typeface="Arial" panose="020B0604020202020204" pitchFamily="34" charset="0"/>
              <a:buChar char="•"/>
            </a:pPr>
            <a:r>
              <a:rPr lang="en-BE" sz="2000" b="1" dirty="0"/>
              <a:t>Proximité sociale</a:t>
            </a:r>
            <a:br>
              <a:rPr lang="en-BE" sz="2000" b="1" dirty="0"/>
            </a:br>
            <a:endParaRPr lang="en-BE" sz="2000" b="1" dirty="0"/>
          </a:p>
          <a:p>
            <a:pPr marL="342900" indent="-342900">
              <a:buFont typeface="Arial" panose="020B0604020202020204" pitchFamily="34" charset="0"/>
              <a:buChar char="•"/>
            </a:pPr>
            <a:r>
              <a:rPr lang="en-BE" dirty="0"/>
              <a:t>Qu’est-ce qu’elles ne parviennent pas à faire au quotidien à cause de l’endométriose ?</a:t>
            </a:r>
            <a:br>
              <a:rPr lang="en-BE" dirty="0"/>
            </a:br>
            <a:endParaRPr lang="en-BE" dirty="0"/>
          </a:p>
          <a:p>
            <a:pPr marL="342900" indent="-342900">
              <a:buFont typeface="Arial" panose="020B0604020202020204" pitchFamily="34" charset="0"/>
              <a:buChar char="•"/>
            </a:pPr>
            <a:r>
              <a:rPr lang="en-BE" dirty="0"/>
              <a:t>Qu’est-ce que la douleur nous dit des conditions de vie de ces femmes ? </a:t>
            </a:r>
            <a:br>
              <a:rPr lang="en-BE" dirty="0"/>
            </a:br>
            <a:endParaRPr lang="en-BE" dirty="0"/>
          </a:p>
          <a:p>
            <a:pPr marL="342900" indent="-342900">
              <a:buFont typeface="Arial" panose="020B0604020202020204" pitchFamily="34" charset="0"/>
              <a:buChar char="•"/>
            </a:pPr>
            <a:r>
              <a:rPr lang="en-BE" dirty="0"/>
              <a:t>Qu’est-ce qu’une bonne qualité de vie ?</a:t>
            </a:r>
            <a:br>
              <a:rPr lang="en-BE" dirty="0"/>
            </a:br>
            <a:endParaRPr lang="en-BE" sz="2000" b="1" dirty="0"/>
          </a:p>
        </p:txBody>
      </p:sp>
    </p:spTree>
    <p:extLst>
      <p:ext uri="{BB962C8B-B14F-4D97-AF65-F5344CB8AC3E}">
        <p14:creationId xmlns:p14="http://schemas.microsoft.com/office/powerpoint/2010/main" val="337440079"/>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3456</TotalTime>
  <Words>1134</Words>
  <Application>Microsoft Macintosh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Grandview Display</vt:lpstr>
      <vt:lpstr>Times New Roman</vt:lpstr>
      <vt:lpstr>DashVTI</vt:lpstr>
      <vt:lpstr>Endométriose plurielle : dispositif pilote et médecine de proximité dans un planning familial en Belgique francophone</vt:lpstr>
      <vt:lpstr>PowerPoint Presentation</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Endométriose plurielle : dispositif pilote et médecine de proximité dans un planning familial en Belgique francophone</dc:title>
  <dc:creator>Riethof Shana</dc:creator>
  <cp:lastModifiedBy>Riethof Shana</cp:lastModifiedBy>
  <cp:revision>5</cp:revision>
  <dcterms:created xsi:type="dcterms:W3CDTF">2023-04-17T10:50:50Z</dcterms:created>
  <dcterms:modified xsi:type="dcterms:W3CDTF">2023-04-20T08:38:24Z</dcterms:modified>
</cp:coreProperties>
</file>