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1.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drawings/drawing2.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drawings/drawing3.xml" ContentType="application/vnd.openxmlformats-officedocument.drawingml.chartshape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 id="260" r:id="rId6"/>
    <p:sldId id="261" r:id="rId7"/>
    <p:sldId id="263" r:id="rId8"/>
    <p:sldId id="264" r:id="rId9"/>
    <p:sldId id="284" r:id="rId10"/>
    <p:sldId id="266" r:id="rId11"/>
    <p:sldId id="267" r:id="rId12"/>
    <p:sldId id="268" r:id="rId13"/>
    <p:sldId id="271" r:id="rId14"/>
    <p:sldId id="270" r:id="rId15"/>
    <p:sldId id="272" r:id="rId16"/>
    <p:sldId id="273" r:id="rId17"/>
    <p:sldId id="274" r:id="rId18"/>
    <p:sldId id="275" r:id="rId19"/>
    <p:sldId id="276" r:id="rId20"/>
    <p:sldId id="280" r:id="rId21"/>
    <p:sldId id="281" r:id="rId22"/>
    <p:sldId id="282" r:id="rId23"/>
    <p:sldId id="283" r:id="rId24"/>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Feuille_de_calcul_Microsoft_Excel1.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Feuille_de_calcul_Microsoft_Excel2.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1.xml"/><Relationship Id="rId4" Type="http://schemas.openxmlformats.org/officeDocument/2006/relationships/package" Target="../embeddings/Feuille_de_calcul_Microsoft_Excel3.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2.xml"/><Relationship Id="rId4" Type="http://schemas.openxmlformats.org/officeDocument/2006/relationships/package" Target="../embeddings/Feuille_de_calcul_Microsoft_Excel4.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3.xml"/><Relationship Id="rId4" Type="http://schemas.openxmlformats.org/officeDocument/2006/relationships/package" Target="../embeddings/Feuille_de_calcul_Microsoft_Excel5.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4.xml"/><Relationship Id="rId4" Type="http://schemas.openxmlformats.org/officeDocument/2006/relationships/package" Target="../embeddings/Feuille_de_calcul_Microsoft_Excel6.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scatterChart>
        <c:scatterStyle val="lineMarker"/>
        <c:varyColors val="0"/>
        <c:ser>
          <c:idx val="0"/>
          <c:order val="0"/>
          <c:tx>
            <c:strRef>
              <c:f>Feuil1!$B$1</c:f>
              <c:strCache>
                <c:ptCount val="1"/>
                <c:pt idx="0">
                  <c:v>[NO3ˉ ]</c:v>
                </c:pt>
              </c:strCache>
            </c:strRef>
          </c:tx>
          <c:spPr>
            <a:ln w="25400" cap="rnd">
              <a:noFill/>
              <a:round/>
            </a:ln>
            <a:effectLst>
              <a:outerShdw blurRad="57150" dist="19050" dir="5400000" algn="ctr" rotWithShape="0">
                <a:srgbClr val="000000">
                  <a:alpha val="63000"/>
                </a:srgbClr>
              </a:outerShdw>
            </a:effectLst>
          </c:spPr>
          <c:marker>
            <c:symbol val="circle"/>
            <c:size val="6"/>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w="9525" cap="rnd">
                <a:solidFill>
                  <a:schemeClr val="accent1"/>
                </a:solidFill>
                <a:round/>
              </a:ln>
              <a:effectLst>
                <a:outerShdw blurRad="57150" dist="19050" dir="5400000" algn="ctr" rotWithShape="0">
                  <a:srgbClr val="000000">
                    <a:alpha val="63000"/>
                  </a:srgbClr>
                </a:outerShdw>
              </a:effectLst>
            </c:spPr>
          </c:marker>
          <c:xVal>
            <c:numRef>
              <c:f>Feuil1!$A$2:$A$8</c:f>
              <c:numCache>
                <c:formatCode>General</c:formatCode>
                <c:ptCount val="7"/>
                <c:pt idx="0">
                  <c:v>3</c:v>
                </c:pt>
                <c:pt idx="1">
                  <c:v>6</c:v>
                </c:pt>
                <c:pt idx="2">
                  <c:v>9</c:v>
                </c:pt>
                <c:pt idx="3">
                  <c:v>12</c:v>
                </c:pt>
                <c:pt idx="4">
                  <c:v>15</c:v>
                </c:pt>
                <c:pt idx="5">
                  <c:v>18</c:v>
                </c:pt>
                <c:pt idx="6">
                  <c:v>21</c:v>
                </c:pt>
              </c:numCache>
            </c:numRef>
          </c:xVal>
          <c:yVal>
            <c:numRef>
              <c:f>Feuil1!$B$2:$B$8</c:f>
              <c:numCache>
                <c:formatCode>General</c:formatCode>
                <c:ptCount val="7"/>
                <c:pt idx="0">
                  <c:v>7.05</c:v>
                </c:pt>
                <c:pt idx="1">
                  <c:v>6.22</c:v>
                </c:pt>
                <c:pt idx="2">
                  <c:v>8.34</c:v>
                </c:pt>
                <c:pt idx="3">
                  <c:v>4.53</c:v>
                </c:pt>
                <c:pt idx="4">
                  <c:v>4.03</c:v>
                </c:pt>
                <c:pt idx="5">
                  <c:v>2.31</c:v>
                </c:pt>
                <c:pt idx="6">
                  <c:v>4.5199999999999996</c:v>
                </c:pt>
              </c:numCache>
            </c:numRef>
          </c:yVal>
          <c:smooth val="0"/>
          <c:extLst xmlns:c16r2="http://schemas.microsoft.com/office/drawing/2015/06/chart">
            <c:ext xmlns:c16="http://schemas.microsoft.com/office/drawing/2014/chart" uri="{C3380CC4-5D6E-409C-BE32-E72D297353CC}">
              <c16:uniqueId val="{00000000-D741-46C8-9B18-3A70CFFF0C85}"/>
            </c:ext>
          </c:extLst>
        </c:ser>
        <c:dLbls>
          <c:showLegendKey val="0"/>
          <c:showVal val="0"/>
          <c:showCatName val="0"/>
          <c:showSerName val="0"/>
          <c:showPercent val="0"/>
          <c:showBubbleSize val="0"/>
        </c:dLbls>
        <c:axId val="-1404918080"/>
        <c:axId val="-1404922432"/>
      </c:scatterChart>
      <c:valAx>
        <c:axId val="-1404918080"/>
        <c:scaling>
          <c:orientation val="minMax"/>
        </c:scaling>
        <c:delete val="0"/>
        <c:axPos val="b"/>
        <c:majorGridlines>
          <c:spPr>
            <a:ln w="9525" cap="flat" cmpd="sng" algn="ctr">
              <a:solidFill>
                <a:schemeClr val="lt1">
                  <a:lumMod val="95000"/>
                  <a:alpha val="10000"/>
                </a:schemeClr>
              </a:solidFill>
              <a:round/>
            </a:ln>
            <a:effectLst/>
          </c:spPr>
        </c:majorGridlines>
        <c:title>
          <c:tx>
            <c:rich>
              <a:bodyPr rot="0" spcFirstLastPara="1" vertOverflow="ellipsis" vert="horz" wrap="square" anchor="ctr" anchorCtr="1"/>
              <a:lstStyle/>
              <a:p>
                <a:pPr>
                  <a:defRPr sz="900" b="1" i="0" u="none" strike="noStrike" kern="1200" cap="all" baseline="0">
                    <a:solidFill>
                      <a:schemeClr val="lt1">
                        <a:lumMod val="75000"/>
                      </a:schemeClr>
                    </a:solidFill>
                    <a:latin typeface="+mn-lt"/>
                    <a:ea typeface="+mn-ea"/>
                    <a:cs typeface="+mn-cs"/>
                  </a:defRPr>
                </a:pPr>
                <a:r>
                  <a:rPr lang="fr-FR"/>
                  <a:t>Time (days)</a:t>
                </a:r>
              </a:p>
            </c:rich>
          </c:tx>
          <c:overlay val="0"/>
          <c:spPr>
            <a:noFill/>
            <a:ln>
              <a:noFill/>
            </a:ln>
            <a:effectLst/>
          </c:spPr>
          <c:txPr>
            <a:bodyPr rot="0" spcFirstLastPara="1" vertOverflow="ellipsis" vert="horz" wrap="square" anchor="ctr" anchorCtr="1"/>
            <a:lstStyle/>
            <a:p>
              <a:pPr>
                <a:defRPr sz="900" b="1" i="0" u="none" strike="noStrike" kern="1200" cap="all" baseline="0">
                  <a:solidFill>
                    <a:schemeClr val="lt1">
                      <a:lumMod val="75000"/>
                    </a:schemeClr>
                  </a:solidFill>
                  <a:latin typeface="+mn-lt"/>
                  <a:ea typeface="+mn-ea"/>
                  <a:cs typeface="+mn-cs"/>
                </a:defRPr>
              </a:pPr>
              <a:endParaRPr lang="fr-FR"/>
            </a:p>
          </c:txPr>
        </c:title>
        <c:numFmt formatCode="General" sourceLinked="1"/>
        <c:majorTickMark val="none"/>
        <c:minorTickMark val="none"/>
        <c:tickLblPos val="nextTo"/>
        <c:spPr>
          <a:noFill/>
          <a:ln w="9525" cap="flat" cmpd="sng" algn="ctr">
            <a:solidFill>
              <a:schemeClr val="lt1">
                <a:lumMod val="50000"/>
              </a:schemeClr>
            </a:solidFill>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fr-FR"/>
          </a:p>
        </c:txPr>
        <c:crossAx val="-1404922432"/>
        <c:crosses val="autoZero"/>
        <c:crossBetween val="midCat"/>
      </c:valAx>
      <c:valAx>
        <c:axId val="-1404922432"/>
        <c:scaling>
          <c:orientation val="minMax"/>
        </c:scaling>
        <c:delete val="0"/>
        <c:axPos val="l"/>
        <c:majorGridlines>
          <c:spPr>
            <a:ln w="9525" cap="flat" cmpd="sng" algn="ctr">
              <a:solidFill>
                <a:schemeClr val="lt1">
                  <a:lumMod val="95000"/>
                  <a:alpha val="10000"/>
                </a:schemeClr>
              </a:solidFill>
              <a:round/>
            </a:ln>
            <a:effectLst/>
          </c:spPr>
        </c:majorGridlines>
        <c:title>
          <c:tx>
            <c:rich>
              <a:bodyPr rot="-5400000" spcFirstLastPara="1" vertOverflow="ellipsis" vert="horz" wrap="square" anchor="ctr" anchorCtr="1"/>
              <a:lstStyle/>
              <a:p>
                <a:pPr>
                  <a:defRPr sz="900" b="1" i="0" u="none" strike="noStrike" kern="1200" cap="all" baseline="0">
                    <a:solidFill>
                      <a:schemeClr val="lt1">
                        <a:lumMod val="75000"/>
                      </a:schemeClr>
                    </a:solidFill>
                    <a:latin typeface="+mn-lt"/>
                    <a:ea typeface="+mn-ea"/>
                    <a:cs typeface="+mn-cs"/>
                  </a:defRPr>
                </a:pPr>
                <a:r>
                  <a:rPr lang="fr-FR"/>
                  <a:t>[NO3-]</a:t>
                </a:r>
              </a:p>
            </c:rich>
          </c:tx>
          <c:overlay val="0"/>
          <c:spPr>
            <a:noFill/>
            <a:ln>
              <a:noFill/>
            </a:ln>
            <a:effectLst/>
          </c:spPr>
          <c:txPr>
            <a:bodyPr rot="-5400000" spcFirstLastPara="1" vertOverflow="ellipsis" vert="horz" wrap="square" anchor="ctr" anchorCtr="1"/>
            <a:lstStyle/>
            <a:p>
              <a:pPr>
                <a:defRPr sz="900" b="1" i="0" u="none" strike="noStrike" kern="1200" cap="all" baseline="0">
                  <a:solidFill>
                    <a:schemeClr val="lt1">
                      <a:lumMod val="75000"/>
                    </a:schemeClr>
                  </a:solidFill>
                  <a:latin typeface="+mn-lt"/>
                  <a:ea typeface="+mn-ea"/>
                  <a:cs typeface="+mn-cs"/>
                </a:defRPr>
              </a:pPr>
              <a:endParaRPr lang="fr-FR"/>
            </a:p>
          </c:txPr>
        </c:title>
        <c:numFmt formatCode="General" sourceLinked="1"/>
        <c:majorTickMark val="none"/>
        <c:minorTickMark val="none"/>
        <c:tickLblPos val="nextTo"/>
        <c:spPr>
          <a:noFill/>
          <a:ln w="9525" cap="flat" cmpd="sng" algn="ctr">
            <a:solidFill>
              <a:schemeClr val="lt1">
                <a:lumMod val="50000"/>
              </a:schemeClr>
            </a:solidFill>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fr-FR"/>
          </a:p>
        </c:txPr>
        <c:crossAx val="-1404918080"/>
        <c:crosses val="autoZero"/>
        <c:crossBetween val="midCat"/>
      </c:valAx>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fr-FR"/>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6042464719536334"/>
          <c:y val="5.9080123637951655E-2"/>
          <c:w val="0.81149003468781389"/>
          <c:h val="0.79992771988810829"/>
        </c:manualLayout>
      </c:layout>
      <c:scatterChart>
        <c:scatterStyle val="lineMarker"/>
        <c:varyColors val="0"/>
        <c:ser>
          <c:idx val="0"/>
          <c:order val="0"/>
          <c:tx>
            <c:strRef>
              <c:f>Feuil1!$B$1</c:f>
              <c:strCache>
                <c:ptCount val="1"/>
                <c:pt idx="0">
                  <c:v>[NO2ˉ ]</c:v>
                </c:pt>
              </c:strCache>
            </c:strRef>
          </c:tx>
          <c:spPr>
            <a:ln w="25400" cap="rnd">
              <a:noFill/>
              <a:round/>
            </a:ln>
            <a:effectLst>
              <a:outerShdw blurRad="57150" dist="19050" dir="5400000" algn="ctr" rotWithShape="0">
                <a:srgbClr val="000000">
                  <a:alpha val="63000"/>
                </a:srgbClr>
              </a:outerShdw>
            </a:effectLst>
          </c:spPr>
          <c:marker>
            <c:symbol val="circle"/>
            <c:size val="6"/>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w="9525" cap="rnd">
                <a:solidFill>
                  <a:schemeClr val="accent1"/>
                </a:solidFill>
                <a:round/>
              </a:ln>
              <a:effectLst>
                <a:outerShdw blurRad="57150" dist="19050" dir="5400000" algn="ctr" rotWithShape="0">
                  <a:srgbClr val="000000">
                    <a:alpha val="63000"/>
                  </a:srgbClr>
                </a:outerShdw>
              </a:effectLst>
            </c:spPr>
          </c:marker>
          <c:xVal>
            <c:numRef>
              <c:f>Feuil1!$A$2:$A$8</c:f>
              <c:numCache>
                <c:formatCode>General</c:formatCode>
                <c:ptCount val="7"/>
                <c:pt idx="0">
                  <c:v>3</c:v>
                </c:pt>
                <c:pt idx="1">
                  <c:v>6</c:v>
                </c:pt>
                <c:pt idx="2">
                  <c:v>9</c:v>
                </c:pt>
                <c:pt idx="3">
                  <c:v>12</c:v>
                </c:pt>
                <c:pt idx="4">
                  <c:v>15</c:v>
                </c:pt>
                <c:pt idx="5">
                  <c:v>18</c:v>
                </c:pt>
                <c:pt idx="6">
                  <c:v>21</c:v>
                </c:pt>
              </c:numCache>
            </c:numRef>
          </c:xVal>
          <c:yVal>
            <c:numRef>
              <c:f>Feuil1!$B$2:$B$8</c:f>
              <c:numCache>
                <c:formatCode>General</c:formatCode>
                <c:ptCount val="7"/>
                <c:pt idx="0">
                  <c:v>2.5000000000000001E-2</c:v>
                </c:pt>
                <c:pt idx="1">
                  <c:v>3.4000000000000002E-2</c:v>
                </c:pt>
                <c:pt idx="2">
                  <c:v>2.7E-2</c:v>
                </c:pt>
                <c:pt idx="3">
                  <c:v>3.1E-2</c:v>
                </c:pt>
                <c:pt idx="4">
                  <c:v>1.4E-2</c:v>
                </c:pt>
                <c:pt idx="5">
                  <c:v>0.01</c:v>
                </c:pt>
                <c:pt idx="6">
                  <c:v>0.01</c:v>
                </c:pt>
              </c:numCache>
            </c:numRef>
          </c:yVal>
          <c:smooth val="0"/>
          <c:extLst xmlns:c16r2="http://schemas.microsoft.com/office/drawing/2015/06/chart">
            <c:ext xmlns:c16="http://schemas.microsoft.com/office/drawing/2014/chart" uri="{C3380CC4-5D6E-409C-BE32-E72D297353CC}">
              <c16:uniqueId val="{00000000-5421-4B1E-BB15-0D75ECB9C995}"/>
            </c:ext>
          </c:extLst>
        </c:ser>
        <c:dLbls>
          <c:showLegendKey val="0"/>
          <c:showVal val="0"/>
          <c:showCatName val="0"/>
          <c:showSerName val="0"/>
          <c:showPercent val="0"/>
          <c:showBubbleSize val="0"/>
        </c:dLbls>
        <c:axId val="-1404921344"/>
        <c:axId val="-1404920800"/>
      </c:scatterChart>
      <c:valAx>
        <c:axId val="-1404921344"/>
        <c:scaling>
          <c:orientation val="minMax"/>
        </c:scaling>
        <c:delete val="0"/>
        <c:axPos val="b"/>
        <c:majorGridlines>
          <c:spPr>
            <a:ln w="9525" cap="flat" cmpd="sng" algn="ctr">
              <a:solidFill>
                <a:schemeClr val="lt1">
                  <a:lumMod val="95000"/>
                  <a:alpha val="10000"/>
                </a:schemeClr>
              </a:solidFill>
              <a:round/>
            </a:ln>
            <a:effectLst/>
          </c:spPr>
        </c:majorGridlines>
        <c:title>
          <c:tx>
            <c:rich>
              <a:bodyPr rot="0" spcFirstLastPara="1" vertOverflow="ellipsis" vert="horz" wrap="square" anchor="ctr" anchorCtr="1"/>
              <a:lstStyle/>
              <a:p>
                <a:pPr>
                  <a:defRPr sz="900" b="1" i="0" u="none" strike="noStrike" kern="1200" cap="all" baseline="0">
                    <a:solidFill>
                      <a:schemeClr val="lt1">
                        <a:lumMod val="75000"/>
                      </a:schemeClr>
                    </a:solidFill>
                    <a:latin typeface="+mn-lt"/>
                    <a:ea typeface="+mn-ea"/>
                    <a:cs typeface="+mn-cs"/>
                  </a:defRPr>
                </a:pPr>
                <a:r>
                  <a:rPr lang="fr-FR"/>
                  <a:t>Time (days)</a:t>
                </a:r>
              </a:p>
            </c:rich>
          </c:tx>
          <c:overlay val="0"/>
          <c:spPr>
            <a:noFill/>
            <a:ln>
              <a:noFill/>
            </a:ln>
            <a:effectLst/>
          </c:spPr>
          <c:txPr>
            <a:bodyPr rot="0" spcFirstLastPara="1" vertOverflow="ellipsis" vert="horz" wrap="square" anchor="ctr" anchorCtr="1"/>
            <a:lstStyle/>
            <a:p>
              <a:pPr>
                <a:defRPr sz="900" b="1" i="0" u="none" strike="noStrike" kern="1200" cap="all" baseline="0">
                  <a:solidFill>
                    <a:schemeClr val="lt1">
                      <a:lumMod val="75000"/>
                    </a:schemeClr>
                  </a:solidFill>
                  <a:latin typeface="+mn-lt"/>
                  <a:ea typeface="+mn-ea"/>
                  <a:cs typeface="+mn-cs"/>
                </a:defRPr>
              </a:pPr>
              <a:endParaRPr lang="fr-FR"/>
            </a:p>
          </c:txPr>
        </c:title>
        <c:numFmt formatCode="General" sourceLinked="1"/>
        <c:majorTickMark val="none"/>
        <c:minorTickMark val="none"/>
        <c:tickLblPos val="nextTo"/>
        <c:spPr>
          <a:noFill/>
          <a:ln w="9525" cap="flat" cmpd="sng" algn="ctr">
            <a:solidFill>
              <a:schemeClr val="lt1">
                <a:lumMod val="50000"/>
              </a:schemeClr>
            </a:solidFill>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fr-FR"/>
          </a:p>
        </c:txPr>
        <c:crossAx val="-1404920800"/>
        <c:crosses val="autoZero"/>
        <c:crossBetween val="midCat"/>
      </c:valAx>
      <c:valAx>
        <c:axId val="-1404920800"/>
        <c:scaling>
          <c:orientation val="minMax"/>
        </c:scaling>
        <c:delete val="0"/>
        <c:axPos val="l"/>
        <c:majorGridlines>
          <c:spPr>
            <a:ln w="9525" cap="flat" cmpd="sng" algn="ctr">
              <a:solidFill>
                <a:schemeClr val="lt1">
                  <a:lumMod val="95000"/>
                  <a:alpha val="10000"/>
                </a:schemeClr>
              </a:solidFill>
              <a:round/>
            </a:ln>
            <a:effectLst/>
          </c:spPr>
        </c:majorGridlines>
        <c:title>
          <c:tx>
            <c:rich>
              <a:bodyPr rot="-5400000" spcFirstLastPara="1" vertOverflow="ellipsis" vert="horz" wrap="square" anchor="ctr" anchorCtr="1"/>
              <a:lstStyle/>
              <a:p>
                <a:pPr>
                  <a:defRPr sz="900" b="1" i="0" u="none" strike="noStrike" kern="1200" cap="all" baseline="0">
                    <a:solidFill>
                      <a:schemeClr val="lt1">
                        <a:lumMod val="75000"/>
                      </a:schemeClr>
                    </a:solidFill>
                    <a:latin typeface="+mn-lt"/>
                    <a:ea typeface="+mn-ea"/>
                    <a:cs typeface="+mn-cs"/>
                  </a:defRPr>
                </a:pPr>
                <a:r>
                  <a:rPr lang="fr-FR"/>
                  <a:t>[NO2-]</a:t>
                </a:r>
              </a:p>
            </c:rich>
          </c:tx>
          <c:overlay val="0"/>
          <c:spPr>
            <a:noFill/>
            <a:ln>
              <a:noFill/>
            </a:ln>
            <a:effectLst/>
          </c:spPr>
          <c:txPr>
            <a:bodyPr rot="-5400000" spcFirstLastPara="1" vertOverflow="ellipsis" vert="horz" wrap="square" anchor="ctr" anchorCtr="1"/>
            <a:lstStyle/>
            <a:p>
              <a:pPr>
                <a:defRPr sz="900" b="1" i="0" u="none" strike="noStrike" kern="1200" cap="all" baseline="0">
                  <a:solidFill>
                    <a:schemeClr val="lt1">
                      <a:lumMod val="75000"/>
                    </a:schemeClr>
                  </a:solidFill>
                  <a:latin typeface="+mn-lt"/>
                  <a:ea typeface="+mn-ea"/>
                  <a:cs typeface="+mn-cs"/>
                </a:defRPr>
              </a:pPr>
              <a:endParaRPr lang="fr-FR"/>
            </a:p>
          </c:txPr>
        </c:title>
        <c:numFmt formatCode="General" sourceLinked="1"/>
        <c:majorTickMark val="none"/>
        <c:minorTickMark val="none"/>
        <c:tickLblPos val="nextTo"/>
        <c:spPr>
          <a:noFill/>
          <a:ln w="9525" cap="flat" cmpd="sng" algn="ctr">
            <a:solidFill>
              <a:schemeClr val="lt1">
                <a:lumMod val="50000"/>
              </a:schemeClr>
            </a:solidFill>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fr-FR"/>
          </a:p>
        </c:txPr>
        <c:crossAx val="-1404921344"/>
        <c:crosses val="autoZero"/>
        <c:crossBetween val="midCat"/>
      </c:valAx>
      <c:spPr>
        <a:noFill/>
        <a:ln>
          <a:noFill/>
        </a:ln>
        <a:effectLst/>
      </c:spPr>
    </c:plotArea>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fr-FR"/>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fr-FR" baseline="0"/>
              <a:t>Nitrate removal compared to initial nitrate   denitrification phenomenon </a:t>
            </a:r>
            <a:endParaRPr lang="fr-FR"/>
          </a:p>
        </c:rich>
      </c:tx>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fr-FR"/>
        </a:p>
      </c:txPr>
    </c:title>
    <c:autoTitleDeleted val="0"/>
    <c:plotArea>
      <c:layout/>
      <c:barChart>
        <c:barDir val="col"/>
        <c:grouping val="clustered"/>
        <c:varyColors val="0"/>
        <c:ser>
          <c:idx val="0"/>
          <c:order val="0"/>
          <c:tx>
            <c:strRef>
              <c:f>Feuil1!$B$1</c:f>
              <c:strCache>
                <c:ptCount val="1"/>
                <c:pt idx="0">
                  <c:v>50</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Feuil1!$A$2</c:f>
              <c:strCache>
                <c:ptCount val="1"/>
                <c:pt idx="0">
                  <c:v>Intial nitrate (mg/L)</c:v>
                </c:pt>
              </c:strCache>
            </c:strRef>
          </c:cat>
          <c:val>
            <c:numRef>
              <c:f>Feuil1!$B$2</c:f>
              <c:numCache>
                <c:formatCode>0.00%</c:formatCode>
                <c:ptCount val="1"/>
                <c:pt idx="0">
                  <c:v>0.9234</c:v>
                </c:pt>
              </c:numCache>
            </c:numRef>
          </c:val>
          <c:extLst xmlns:c16r2="http://schemas.microsoft.com/office/drawing/2015/06/chart">
            <c:ext xmlns:c16="http://schemas.microsoft.com/office/drawing/2014/chart" uri="{C3380CC4-5D6E-409C-BE32-E72D297353CC}">
              <c16:uniqueId val="{00000000-8BBF-40E9-B8D9-B7DCFAFF4A06}"/>
            </c:ext>
          </c:extLst>
        </c:ser>
        <c:ser>
          <c:idx val="1"/>
          <c:order val="1"/>
          <c:tx>
            <c:strRef>
              <c:f>Feuil1!$C$1</c:f>
              <c:strCache>
                <c:ptCount val="1"/>
                <c:pt idx="0">
                  <c:v>70</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Feuil1!$A$2</c:f>
              <c:strCache>
                <c:ptCount val="1"/>
                <c:pt idx="0">
                  <c:v>Intial nitrate (mg/L)</c:v>
                </c:pt>
              </c:strCache>
            </c:strRef>
          </c:cat>
          <c:val>
            <c:numRef>
              <c:f>Feuil1!$C$2</c:f>
              <c:numCache>
                <c:formatCode>0.00%</c:formatCode>
                <c:ptCount val="1"/>
                <c:pt idx="0">
                  <c:v>0.91249999999999998</c:v>
                </c:pt>
              </c:numCache>
            </c:numRef>
          </c:val>
          <c:extLst xmlns:c16r2="http://schemas.microsoft.com/office/drawing/2015/06/chart">
            <c:ext xmlns:c16="http://schemas.microsoft.com/office/drawing/2014/chart" uri="{C3380CC4-5D6E-409C-BE32-E72D297353CC}">
              <c16:uniqueId val="{00000001-8BBF-40E9-B8D9-B7DCFAFF4A06}"/>
            </c:ext>
          </c:extLst>
        </c:ser>
        <c:ser>
          <c:idx val="2"/>
          <c:order val="2"/>
          <c:tx>
            <c:strRef>
              <c:f>Feuil1!$D$1</c:f>
              <c:strCache>
                <c:ptCount val="1"/>
                <c:pt idx="0">
                  <c:v>90</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Feuil1!$A$2</c:f>
              <c:strCache>
                <c:ptCount val="1"/>
                <c:pt idx="0">
                  <c:v>Intial nitrate (mg/L)</c:v>
                </c:pt>
              </c:strCache>
            </c:strRef>
          </c:cat>
          <c:val>
            <c:numRef>
              <c:f>Feuil1!$D$2</c:f>
              <c:numCache>
                <c:formatCode>0.00%</c:formatCode>
                <c:ptCount val="1"/>
                <c:pt idx="0">
                  <c:v>0.91020000000000001</c:v>
                </c:pt>
              </c:numCache>
            </c:numRef>
          </c:val>
          <c:extLst xmlns:c16r2="http://schemas.microsoft.com/office/drawing/2015/06/chart">
            <c:ext xmlns:c16="http://schemas.microsoft.com/office/drawing/2014/chart" uri="{C3380CC4-5D6E-409C-BE32-E72D297353CC}">
              <c16:uniqueId val="{00000002-8BBF-40E9-B8D9-B7DCFAFF4A06}"/>
            </c:ext>
          </c:extLst>
        </c:ser>
        <c:ser>
          <c:idx val="3"/>
          <c:order val="3"/>
          <c:tx>
            <c:strRef>
              <c:f>Feuil1!$E$1</c:f>
              <c:strCache>
                <c:ptCount val="1"/>
                <c:pt idx="0">
                  <c:v>110</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Feuil1!$A$2</c:f>
              <c:strCache>
                <c:ptCount val="1"/>
                <c:pt idx="0">
                  <c:v>Intial nitrate (mg/L)</c:v>
                </c:pt>
              </c:strCache>
            </c:strRef>
          </c:cat>
          <c:val>
            <c:numRef>
              <c:f>Feuil1!$E$2</c:f>
              <c:numCache>
                <c:formatCode>0.00%</c:formatCode>
                <c:ptCount val="1"/>
                <c:pt idx="0">
                  <c:v>0.9042</c:v>
                </c:pt>
              </c:numCache>
            </c:numRef>
          </c:val>
          <c:extLst xmlns:c16r2="http://schemas.microsoft.com/office/drawing/2015/06/chart">
            <c:ext xmlns:c16="http://schemas.microsoft.com/office/drawing/2014/chart" uri="{C3380CC4-5D6E-409C-BE32-E72D297353CC}">
              <c16:uniqueId val="{00000003-8BBF-40E9-B8D9-B7DCFAFF4A06}"/>
            </c:ext>
          </c:extLst>
        </c:ser>
        <c:ser>
          <c:idx val="4"/>
          <c:order val="4"/>
          <c:tx>
            <c:strRef>
              <c:f>Feuil1!$F$1</c:f>
              <c:strCache>
                <c:ptCount val="1"/>
                <c:pt idx="0">
                  <c:v>130</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Feuil1!$A$2</c:f>
              <c:strCache>
                <c:ptCount val="1"/>
                <c:pt idx="0">
                  <c:v>Intial nitrate (mg/L)</c:v>
                </c:pt>
              </c:strCache>
            </c:strRef>
          </c:cat>
          <c:val>
            <c:numRef>
              <c:f>Feuil1!$F$2</c:f>
              <c:numCache>
                <c:formatCode>0.00%</c:formatCode>
                <c:ptCount val="1"/>
                <c:pt idx="0">
                  <c:v>0.8952</c:v>
                </c:pt>
              </c:numCache>
            </c:numRef>
          </c:val>
          <c:extLst xmlns:c16r2="http://schemas.microsoft.com/office/drawing/2015/06/chart">
            <c:ext xmlns:c16="http://schemas.microsoft.com/office/drawing/2014/chart" uri="{C3380CC4-5D6E-409C-BE32-E72D297353CC}">
              <c16:uniqueId val="{00000004-8BBF-40E9-B8D9-B7DCFAFF4A06}"/>
            </c:ext>
          </c:extLst>
        </c:ser>
        <c:ser>
          <c:idx val="5"/>
          <c:order val="5"/>
          <c:tx>
            <c:strRef>
              <c:f>Feuil1!$G$1</c:f>
              <c:strCache>
                <c:ptCount val="1"/>
                <c:pt idx="0">
                  <c:v>150</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Feuil1!$A$2</c:f>
              <c:strCache>
                <c:ptCount val="1"/>
                <c:pt idx="0">
                  <c:v>Intial nitrate (mg/L)</c:v>
                </c:pt>
              </c:strCache>
            </c:strRef>
          </c:cat>
          <c:val>
            <c:numRef>
              <c:f>Feuil1!$G$2</c:f>
              <c:numCache>
                <c:formatCode>0.00%</c:formatCode>
                <c:ptCount val="1"/>
                <c:pt idx="0">
                  <c:v>0.88370000000000004</c:v>
                </c:pt>
              </c:numCache>
            </c:numRef>
          </c:val>
          <c:extLst xmlns:c16r2="http://schemas.microsoft.com/office/drawing/2015/06/chart">
            <c:ext xmlns:c16="http://schemas.microsoft.com/office/drawing/2014/chart" uri="{C3380CC4-5D6E-409C-BE32-E72D297353CC}">
              <c16:uniqueId val="{00000005-8BBF-40E9-B8D9-B7DCFAFF4A06}"/>
            </c:ext>
          </c:extLst>
        </c:ser>
        <c:dLbls>
          <c:showLegendKey val="0"/>
          <c:showVal val="0"/>
          <c:showCatName val="0"/>
          <c:showSerName val="0"/>
          <c:showPercent val="0"/>
          <c:showBubbleSize val="0"/>
        </c:dLbls>
        <c:gapWidth val="100"/>
        <c:overlap val="-24"/>
        <c:axId val="-1404913728"/>
        <c:axId val="-1404912096"/>
      </c:barChart>
      <c:catAx>
        <c:axId val="-1404913728"/>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fr-FR"/>
          </a:p>
        </c:txPr>
        <c:crossAx val="-1404912096"/>
        <c:crosses val="autoZero"/>
        <c:auto val="1"/>
        <c:lblAlgn val="ctr"/>
        <c:lblOffset val="100"/>
        <c:noMultiLvlLbl val="0"/>
      </c:catAx>
      <c:valAx>
        <c:axId val="-1404912096"/>
        <c:scaling>
          <c:orientation val="minMax"/>
        </c:scaling>
        <c:delete val="0"/>
        <c:axPos val="l"/>
        <c:majorGridlines>
          <c:spPr>
            <a:ln w="9525" cap="flat" cmpd="sng" algn="ctr">
              <a:solidFill>
                <a:schemeClr val="lt1">
                  <a:lumMod val="95000"/>
                  <a:alpha val="10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fr-FR"/>
          </a:p>
        </c:txPr>
        <c:crossAx val="-14049137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fr-FR"/>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fr-FR"/>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cap="none" baseline="0">
                <a:solidFill>
                  <a:schemeClr val="lt1">
                    <a:lumMod val="85000"/>
                  </a:schemeClr>
                </a:solidFill>
                <a:latin typeface="+mn-lt"/>
                <a:ea typeface="+mn-ea"/>
                <a:cs typeface="+mn-cs"/>
              </a:defRPr>
            </a:pPr>
            <a:r>
              <a:rPr lang="en-US" sz="900"/>
              <a:t>Nitrite (mg/L)</a:t>
            </a:r>
          </a:p>
        </c:rich>
      </c:tx>
      <c:layout>
        <c:manualLayout>
          <c:xMode val="edge"/>
          <c:yMode val="edge"/>
          <c:x val="1.0019078011724306E-2"/>
          <c:y val="3.9289327417664117E-2"/>
        </c:manualLayout>
      </c:layout>
      <c:overlay val="0"/>
      <c:spPr>
        <a:noFill/>
        <a:ln>
          <a:noFill/>
        </a:ln>
        <a:effectLst/>
      </c:spPr>
      <c:txPr>
        <a:bodyPr rot="0" spcFirstLastPara="1" vertOverflow="ellipsis" vert="horz" wrap="square" anchor="ctr" anchorCtr="1"/>
        <a:lstStyle/>
        <a:p>
          <a:pPr>
            <a:defRPr sz="1400" b="1" i="0" u="none" strike="noStrike" kern="1200" cap="none" baseline="0">
              <a:solidFill>
                <a:schemeClr val="lt1">
                  <a:lumMod val="85000"/>
                </a:schemeClr>
              </a:solidFill>
              <a:latin typeface="+mn-lt"/>
              <a:ea typeface="+mn-ea"/>
              <a:cs typeface="+mn-cs"/>
            </a:defRPr>
          </a:pPr>
          <a:endParaRPr lang="fr-FR"/>
        </a:p>
      </c:txPr>
    </c:title>
    <c:autoTitleDeleted val="0"/>
    <c:plotArea>
      <c:layout>
        <c:manualLayout>
          <c:layoutTarget val="inner"/>
          <c:xMode val="edge"/>
          <c:yMode val="edge"/>
          <c:x val="5.8973949842172815E-2"/>
          <c:y val="0.14740712074303408"/>
          <c:w val="0.82904367130320178"/>
          <c:h val="0.68154695156139533"/>
        </c:manualLayout>
      </c:layout>
      <c:scatterChart>
        <c:scatterStyle val="lineMarker"/>
        <c:varyColors val="0"/>
        <c:ser>
          <c:idx val="0"/>
          <c:order val="0"/>
          <c:tx>
            <c:strRef>
              <c:f>Feuil1!$B$1</c:f>
              <c:strCache>
                <c:ptCount val="1"/>
                <c:pt idx="0">
                  <c:v>Nitrite (mg/L)</c:v>
                </c:pt>
              </c:strCache>
            </c:strRef>
          </c:tx>
          <c:spPr>
            <a:ln w="25400" cap="rnd">
              <a:noFill/>
            </a:ln>
            <a:effectLst>
              <a:glow rad="139700">
                <a:schemeClr val="accent1">
                  <a:satMod val="175000"/>
                  <a:alpha val="14000"/>
                </a:schemeClr>
              </a:glow>
            </a:effectLst>
          </c:spPr>
          <c:marker>
            <c:symbol val="circle"/>
            <c:size val="3"/>
            <c:spPr>
              <a:solidFill>
                <a:schemeClr val="accent1">
                  <a:lumMod val="60000"/>
                  <a:lumOff val="40000"/>
                </a:schemeClr>
              </a:solidFill>
              <a:ln>
                <a:noFill/>
              </a:ln>
              <a:effectLst>
                <a:glow rad="63500">
                  <a:schemeClr val="accent1">
                    <a:satMod val="175000"/>
                    <a:alpha val="25000"/>
                  </a:schemeClr>
                </a:glow>
              </a:effectLst>
            </c:spPr>
          </c:marker>
          <c:xVal>
            <c:numRef>
              <c:f>Feuil1!$A$2:$A$8</c:f>
              <c:numCache>
                <c:formatCode>General</c:formatCode>
                <c:ptCount val="7"/>
                <c:pt idx="0">
                  <c:v>50</c:v>
                </c:pt>
                <c:pt idx="1">
                  <c:v>70</c:v>
                </c:pt>
                <c:pt idx="2">
                  <c:v>90</c:v>
                </c:pt>
                <c:pt idx="3">
                  <c:v>110</c:v>
                </c:pt>
                <c:pt idx="4">
                  <c:v>130</c:v>
                </c:pt>
                <c:pt idx="5">
                  <c:v>150</c:v>
                </c:pt>
                <c:pt idx="6">
                  <c:v>170</c:v>
                </c:pt>
              </c:numCache>
            </c:numRef>
          </c:xVal>
          <c:yVal>
            <c:numRef>
              <c:f>Feuil1!$B$2:$B$8</c:f>
              <c:numCache>
                <c:formatCode>General</c:formatCode>
                <c:ptCount val="7"/>
                <c:pt idx="0">
                  <c:v>0.01</c:v>
                </c:pt>
                <c:pt idx="1">
                  <c:v>1.2E-2</c:v>
                </c:pt>
                <c:pt idx="2">
                  <c:v>1.4999999999999999E-2</c:v>
                </c:pt>
                <c:pt idx="3">
                  <c:v>0.03</c:v>
                </c:pt>
                <c:pt idx="4">
                  <c:v>5.1999999999999998E-2</c:v>
                </c:pt>
                <c:pt idx="5">
                  <c:v>6.5000000000000002E-2</c:v>
                </c:pt>
                <c:pt idx="6">
                  <c:v>8.2000000000000003E-2</c:v>
                </c:pt>
              </c:numCache>
            </c:numRef>
          </c:yVal>
          <c:smooth val="0"/>
          <c:extLst xmlns:c16r2="http://schemas.microsoft.com/office/drawing/2015/06/chart">
            <c:ext xmlns:c16="http://schemas.microsoft.com/office/drawing/2014/chart" uri="{C3380CC4-5D6E-409C-BE32-E72D297353CC}">
              <c16:uniqueId val="{00000000-7F53-4BFF-AEDB-7955ED1D8DDD}"/>
            </c:ext>
          </c:extLst>
        </c:ser>
        <c:dLbls>
          <c:showLegendKey val="0"/>
          <c:showVal val="0"/>
          <c:showCatName val="0"/>
          <c:showSerName val="0"/>
          <c:showPercent val="0"/>
          <c:showBubbleSize val="0"/>
        </c:dLbls>
        <c:axId val="-1404835968"/>
        <c:axId val="-1404840320"/>
      </c:scatterChart>
      <c:valAx>
        <c:axId val="-1404835968"/>
        <c:scaling>
          <c:orientation val="minMax"/>
        </c:scaling>
        <c:delete val="0"/>
        <c:axPos val="b"/>
        <c:majorGridlines>
          <c:spPr>
            <a:ln w="9525" cap="flat" cmpd="sng" algn="ctr">
              <a:solidFill>
                <a:schemeClr val="dk1">
                  <a:lumMod val="65000"/>
                  <a:lumOff val="35000"/>
                  <a:alpha val="75000"/>
                </a:schemeClr>
              </a:solidFill>
              <a:round/>
            </a:ln>
            <a:effectLst/>
          </c:spPr>
        </c:majorGridlines>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fr-FR"/>
          </a:p>
        </c:txPr>
        <c:crossAx val="-1404840320"/>
        <c:crosses val="autoZero"/>
        <c:crossBetween val="midCat"/>
      </c:valAx>
      <c:valAx>
        <c:axId val="-1404840320"/>
        <c:scaling>
          <c:orientation val="minMax"/>
        </c:scaling>
        <c:delete val="0"/>
        <c:axPos val="l"/>
        <c:majorGridlines>
          <c:spPr>
            <a:ln w="9525" cap="flat" cmpd="sng" algn="ctr">
              <a:solidFill>
                <a:schemeClr val="dk1">
                  <a:lumMod val="65000"/>
                  <a:lumOff val="35000"/>
                  <a:alpha val="75000"/>
                </a:schemeClr>
              </a:solidFill>
              <a:round/>
            </a:ln>
            <a:effectLst/>
          </c:spPr>
        </c:majorGridlines>
        <c:numFmt formatCode="General" sourceLinked="1"/>
        <c:majorTickMark val="none"/>
        <c:minorTickMark val="none"/>
        <c:tickLblPos val="nextTo"/>
        <c:spPr>
          <a:noFill/>
          <a:ln w="9525" cap="flat" cmpd="sng" algn="ctr">
            <a:solidFill>
              <a:schemeClr val="lt1">
                <a:lumMod val="50000"/>
              </a:schemeClr>
            </a:solidFill>
            <a:round/>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fr-FR"/>
          </a:p>
        </c:txPr>
        <c:crossAx val="-1404835968"/>
        <c:crosses val="autoZero"/>
        <c:crossBetween val="midCat"/>
      </c:valAx>
      <c:spPr>
        <a:noFill/>
        <a:ln>
          <a:noFill/>
        </a:ln>
        <a:effectLst/>
      </c:spPr>
    </c:plotArea>
    <c:plotVisOnly val="1"/>
    <c:dispBlanksAs val="gap"/>
    <c:showDLblsOverMax val="0"/>
  </c:chart>
  <c:spPr>
    <a:solidFill>
      <a:schemeClr val="dk1">
        <a:lumMod val="75000"/>
        <a:lumOff val="25000"/>
      </a:schemeClr>
    </a:solidFill>
    <a:ln w="9525" cap="flat" cmpd="sng" algn="ctr">
      <a:solidFill>
        <a:schemeClr val="dk1">
          <a:lumMod val="15000"/>
          <a:lumOff val="85000"/>
        </a:schemeClr>
      </a:solidFill>
      <a:round/>
    </a:ln>
    <a:effectLst/>
  </c:spPr>
  <c:txPr>
    <a:bodyPr/>
    <a:lstStyle/>
    <a:p>
      <a:pPr>
        <a:defRPr/>
      </a:pPr>
      <a:endParaRPr lang="fr-FR"/>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cap="none" baseline="0">
                <a:solidFill>
                  <a:schemeClr val="lt1">
                    <a:lumMod val="85000"/>
                  </a:schemeClr>
                </a:solidFill>
                <a:latin typeface="+mn-lt"/>
                <a:ea typeface="+mn-ea"/>
                <a:cs typeface="+mn-cs"/>
              </a:defRPr>
            </a:pPr>
            <a:r>
              <a:rPr lang="en-US" sz="900"/>
              <a:t>PH</a:t>
            </a:r>
          </a:p>
        </c:rich>
      </c:tx>
      <c:layout>
        <c:manualLayout>
          <c:xMode val="edge"/>
          <c:yMode val="edge"/>
          <c:x val="1.1022927689594356E-2"/>
          <c:y val="5.0910399709623737E-2"/>
        </c:manualLayout>
      </c:layout>
      <c:overlay val="0"/>
      <c:spPr>
        <a:noFill/>
        <a:ln>
          <a:noFill/>
        </a:ln>
        <a:effectLst/>
      </c:spPr>
      <c:txPr>
        <a:bodyPr rot="0" spcFirstLastPara="1" vertOverflow="ellipsis" vert="horz" wrap="square" anchor="ctr" anchorCtr="1"/>
        <a:lstStyle/>
        <a:p>
          <a:pPr>
            <a:defRPr sz="1400" b="1" i="0" u="none" strike="noStrike" kern="1200" cap="none" baseline="0">
              <a:solidFill>
                <a:schemeClr val="lt1">
                  <a:lumMod val="85000"/>
                </a:schemeClr>
              </a:solidFill>
              <a:latin typeface="+mn-lt"/>
              <a:ea typeface="+mn-ea"/>
              <a:cs typeface="+mn-cs"/>
            </a:defRPr>
          </a:pPr>
          <a:endParaRPr lang="fr-FR"/>
        </a:p>
      </c:txPr>
    </c:title>
    <c:autoTitleDeleted val="0"/>
    <c:plotArea>
      <c:layout>
        <c:manualLayout>
          <c:layoutTarget val="inner"/>
          <c:xMode val="edge"/>
          <c:yMode val="edge"/>
          <c:x val="5.8973949842172815E-2"/>
          <c:y val="0.14740712074303408"/>
          <c:w val="0.82904367130320178"/>
          <c:h val="0.68154695156139533"/>
        </c:manualLayout>
      </c:layout>
      <c:scatterChart>
        <c:scatterStyle val="lineMarker"/>
        <c:varyColors val="0"/>
        <c:ser>
          <c:idx val="0"/>
          <c:order val="0"/>
          <c:tx>
            <c:strRef>
              <c:f>Feuil1!$B$1</c:f>
              <c:strCache>
                <c:ptCount val="1"/>
                <c:pt idx="0">
                  <c:v>PH</c:v>
                </c:pt>
              </c:strCache>
            </c:strRef>
          </c:tx>
          <c:spPr>
            <a:ln w="25400" cap="rnd">
              <a:noFill/>
            </a:ln>
            <a:effectLst>
              <a:glow rad="139700">
                <a:schemeClr val="accent1">
                  <a:satMod val="175000"/>
                  <a:alpha val="14000"/>
                </a:schemeClr>
              </a:glow>
            </a:effectLst>
          </c:spPr>
          <c:marker>
            <c:symbol val="circle"/>
            <c:size val="3"/>
            <c:spPr>
              <a:solidFill>
                <a:schemeClr val="accent1">
                  <a:lumMod val="60000"/>
                  <a:lumOff val="40000"/>
                </a:schemeClr>
              </a:solidFill>
              <a:ln>
                <a:noFill/>
              </a:ln>
              <a:effectLst>
                <a:glow rad="63500">
                  <a:schemeClr val="accent1">
                    <a:satMod val="175000"/>
                    <a:alpha val="25000"/>
                  </a:schemeClr>
                </a:glow>
              </a:effectLst>
            </c:spPr>
          </c:marker>
          <c:xVal>
            <c:numRef>
              <c:f>Feuil1!$A$2:$A$8</c:f>
              <c:numCache>
                <c:formatCode>General</c:formatCode>
                <c:ptCount val="7"/>
                <c:pt idx="0">
                  <c:v>50</c:v>
                </c:pt>
                <c:pt idx="1">
                  <c:v>70</c:v>
                </c:pt>
                <c:pt idx="2">
                  <c:v>90</c:v>
                </c:pt>
                <c:pt idx="3">
                  <c:v>110</c:v>
                </c:pt>
                <c:pt idx="4">
                  <c:v>130</c:v>
                </c:pt>
                <c:pt idx="5">
                  <c:v>150</c:v>
                </c:pt>
                <c:pt idx="6">
                  <c:v>170</c:v>
                </c:pt>
              </c:numCache>
            </c:numRef>
          </c:xVal>
          <c:yVal>
            <c:numRef>
              <c:f>Feuil1!$B$2:$B$8</c:f>
              <c:numCache>
                <c:formatCode>General</c:formatCode>
                <c:ptCount val="7"/>
                <c:pt idx="0">
                  <c:v>7.02</c:v>
                </c:pt>
                <c:pt idx="1">
                  <c:v>6.53</c:v>
                </c:pt>
                <c:pt idx="2">
                  <c:v>6.95</c:v>
                </c:pt>
                <c:pt idx="3">
                  <c:v>6.84</c:v>
                </c:pt>
                <c:pt idx="4">
                  <c:v>6.64</c:v>
                </c:pt>
                <c:pt idx="5">
                  <c:v>6.62</c:v>
                </c:pt>
                <c:pt idx="6">
                  <c:v>6.6</c:v>
                </c:pt>
              </c:numCache>
            </c:numRef>
          </c:yVal>
          <c:smooth val="0"/>
          <c:extLst xmlns:c16r2="http://schemas.microsoft.com/office/drawing/2015/06/chart">
            <c:ext xmlns:c16="http://schemas.microsoft.com/office/drawing/2014/chart" uri="{C3380CC4-5D6E-409C-BE32-E72D297353CC}">
              <c16:uniqueId val="{00000000-C513-44CF-8927-D207434734F4}"/>
            </c:ext>
          </c:extLst>
        </c:ser>
        <c:dLbls>
          <c:showLegendKey val="0"/>
          <c:showVal val="0"/>
          <c:showCatName val="0"/>
          <c:showSerName val="0"/>
          <c:showPercent val="0"/>
          <c:showBubbleSize val="0"/>
        </c:dLbls>
        <c:axId val="-1149999072"/>
        <c:axId val="-1149999616"/>
      </c:scatterChart>
      <c:valAx>
        <c:axId val="-1149999072"/>
        <c:scaling>
          <c:orientation val="minMax"/>
        </c:scaling>
        <c:delete val="0"/>
        <c:axPos val="b"/>
        <c:majorGridlines>
          <c:spPr>
            <a:ln w="9525" cap="flat" cmpd="sng" algn="ctr">
              <a:solidFill>
                <a:schemeClr val="dk1">
                  <a:lumMod val="65000"/>
                  <a:lumOff val="35000"/>
                  <a:alpha val="75000"/>
                </a:schemeClr>
              </a:solidFill>
              <a:round/>
            </a:ln>
            <a:effectLst/>
          </c:spPr>
        </c:majorGridlines>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fr-FR"/>
          </a:p>
        </c:txPr>
        <c:crossAx val="-1149999616"/>
        <c:crosses val="autoZero"/>
        <c:crossBetween val="midCat"/>
      </c:valAx>
      <c:valAx>
        <c:axId val="-1149999616"/>
        <c:scaling>
          <c:orientation val="minMax"/>
        </c:scaling>
        <c:delete val="0"/>
        <c:axPos val="l"/>
        <c:majorGridlines>
          <c:spPr>
            <a:ln w="9525" cap="flat" cmpd="sng" algn="ctr">
              <a:solidFill>
                <a:schemeClr val="dk1">
                  <a:lumMod val="65000"/>
                  <a:lumOff val="35000"/>
                  <a:alpha val="75000"/>
                </a:schemeClr>
              </a:solidFill>
              <a:round/>
            </a:ln>
            <a:effectLst/>
          </c:spPr>
        </c:majorGridlines>
        <c:numFmt formatCode="General" sourceLinked="1"/>
        <c:majorTickMark val="none"/>
        <c:minorTickMark val="none"/>
        <c:tickLblPos val="nextTo"/>
        <c:spPr>
          <a:noFill/>
          <a:ln w="9525" cap="flat" cmpd="sng" algn="ctr">
            <a:solidFill>
              <a:schemeClr val="lt1">
                <a:lumMod val="50000"/>
              </a:schemeClr>
            </a:solidFill>
            <a:round/>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fr-FR"/>
          </a:p>
        </c:txPr>
        <c:crossAx val="-1149999072"/>
        <c:crosses val="autoZero"/>
        <c:crossBetween val="midCat"/>
      </c:valAx>
      <c:spPr>
        <a:noFill/>
        <a:ln>
          <a:noFill/>
        </a:ln>
        <a:effectLst/>
      </c:spPr>
    </c:plotArea>
    <c:plotVisOnly val="1"/>
    <c:dispBlanksAs val="gap"/>
    <c:showDLblsOverMax val="0"/>
  </c:chart>
  <c:spPr>
    <a:solidFill>
      <a:schemeClr val="dk1">
        <a:lumMod val="75000"/>
        <a:lumOff val="25000"/>
      </a:schemeClr>
    </a:solidFill>
    <a:ln w="9525" cap="flat" cmpd="sng" algn="ctr">
      <a:solidFill>
        <a:schemeClr val="dk1">
          <a:lumMod val="15000"/>
          <a:lumOff val="85000"/>
        </a:schemeClr>
      </a:solidFill>
      <a:round/>
    </a:ln>
    <a:effectLst/>
  </c:spPr>
  <c:txPr>
    <a:bodyPr/>
    <a:lstStyle/>
    <a:p>
      <a:pPr>
        <a:defRPr/>
      </a:pPr>
      <a:endParaRPr lang="fr-FR"/>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fr-FR" baseline="0"/>
              <a:t>Nitrate removal compared to biomass   denitrification phenomenon </a:t>
            </a:r>
            <a:endParaRPr lang="fr-FR"/>
          </a:p>
        </c:rich>
      </c:tx>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fr-FR"/>
        </a:p>
      </c:txPr>
    </c:title>
    <c:autoTitleDeleted val="0"/>
    <c:plotArea>
      <c:layout/>
      <c:barChart>
        <c:barDir val="col"/>
        <c:grouping val="clustered"/>
        <c:varyColors val="0"/>
        <c:ser>
          <c:idx val="0"/>
          <c:order val="0"/>
          <c:tx>
            <c:strRef>
              <c:f>Feuil1!$B$1</c:f>
              <c:strCache>
                <c:ptCount val="1"/>
                <c:pt idx="0">
                  <c:v>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Feuil1!$A$2</c:f>
              <c:strCache>
                <c:ptCount val="1"/>
                <c:pt idx="0">
                  <c:v>Biomass (g/L)</c:v>
                </c:pt>
              </c:strCache>
            </c:strRef>
          </c:cat>
          <c:val>
            <c:numRef>
              <c:f>Feuil1!$B$2</c:f>
              <c:numCache>
                <c:formatCode>0.00%</c:formatCode>
                <c:ptCount val="1"/>
                <c:pt idx="0">
                  <c:v>0.87539999999999996</c:v>
                </c:pt>
              </c:numCache>
            </c:numRef>
          </c:val>
          <c:extLst xmlns:c16r2="http://schemas.microsoft.com/office/drawing/2015/06/chart">
            <c:ext xmlns:c16="http://schemas.microsoft.com/office/drawing/2014/chart" uri="{C3380CC4-5D6E-409C-BE32-E72D297353CC}">
              <c16:uniqueId val="{00000000-FD3A-4F20-890D-C8EA6B2461A6}"/>
            </c:ext>
          </c:extLst>
        </c:ser>
        <c:ser>
          <c:idx val="1"/>
          <c:order val="1"/>
          <c:tx>
            <c:strRef>
              <c:f>Feuil1!$C$1</c:f>
              <c:strCache>
                <c:ptCount val="1"/>
                <c:pt idx="0">
                  <c:v>2</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Feuil1!$A$2</c:f>
              <c:strCache>
                <c:ptCount val="1"/>
                <c:pt idx="0">
                  <c:v>Biomass (g/L)</c:v>
                </c:pt>
              </c:strCache>
            </c:strRef>
          </c:cat>
          <c:val>
            <c:numRef>
              <c:f>Feuil1!$C$2</c:f>
              <c:numCache>
                <c:formatCode>0.00%</c:formatCode>
                <c:ptCount val="1"/>
                <c:pt idx="0">
                  <c:v>0.8962</c:v>
                </c:pt>
              </c:numCache>
            </c:numRef>
          </c:val>
          <c:extLst xmlns:c16r2="http://schemas.microsoft.com/office/drawing/2015/06/chart">
            <c:ext xmlns:c16="http://schemas.microsoft.com/office/drawing/2014/chart" uri="{C3380CC4-5D6E-409C-BE32-E72D297353CC}">
              <c16:uniqueId val="{00000001-FD3A-4F20-890D-C8EA6B2461A6}"/>
            </c:ext>
          </c:extLst>
        </c:ser>
        <c:ser>
          <c:idx val="2"/>
          <c:order val="2"/>
          <c:tx>
            <c:strRef>
              <c:f>Feuil1!$D$1</c:f>
              <c:strCache>
                <c:ptCount val="1"/>
                <c:pt idx="0">
                  <c:v>3</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Feuil1!$A$2</c:f>
              <c:strCache>
                <c:ptCount val="1"/>
                <c:pt idx="0">
                  <c:v>Biomass (g/L)</c:v>
                </c:pt>
              </c:strCache>
            </c:strRef>
          </c:cat>
          <c:val>
            <c:numRef>
              <c:f>Feuil1!$D$2</c:f>
              <c:numCache>
                <c:formatCode>0.00%</c:formatCode>
                <c:ptCount val="1"/>
                <c:pt idx="0">
                  <c:v>0.90149999999999997</c:v>
                </c:pt>
              </c:numCache>
            </c:numRef>
          </c:val>
          <c:extLst xmlns:c16r2="http://schemas.microsoft.com/office/drawing/2015/06/chart">
            <c:ext xmlns:c16="http://schemas.microsoft.com/office/drawing/2014/chart" uri="{C3380CC4-5D6E-409C-BE32-E72D297353CC}">
              <c16:uniqueId val="{00000002-FD3A-4F20-890D-C8EA6B2461A6}"/>
            </c:ext>
          </c:extLst>
        </c:ser>
        <c:ser>
          <c:idx val="3"/>
          <c:order val="3"/>
          <c:tx>
            <c:strRef>
              <c:f>Feuil1!$E$1</c:f>
              <c:strCache>
                <c:ptCount val="1"/>
                <c:pt idx="0">
                  <c:v>4</c:v>
                </c:pt>
              </c:strCache>
            </c:strRef>
          </c:tx>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Feuil1!$A$2</c:f>
              <c:strCache>
                <c:ptCount val="1"/>
                <c:pt idx="0">
                  <c:v>Biomass (g/L)</c:v>
                </c:pt>
              </c:strCache>
            </c:strRef>
          </c:cat>
          <c:val>
            <c:numRef>
              <c:f>Feuil1!$E$2</c:f>
              <c:numCache>
                <c:formatCode>0.00%</c:formatCode>
                <c:ptCount val="1"/>
                <c:pt idx="0">
                  <c:v>0.92310000000000003</c:v>
                </c:pt>
              </c:numCache>
            </c:numRef>
          </c:val>
          <c:extLst xmlns:c16r2="http://schemas.microsoft.com/office/drawing/2015/06/chart">
            <c:ext xmlns:c16="http://schemas.microsoft.com/office/drawing/2014/chart" uri="{C3380CC4-5D6E-409C-BE32-E72D297353CC}">
              <c16:uniqueId val="{00000003-FD3A-4F20-890D-C8EA6B2461A6}"/>
            </c:ext>
          </c:extLst>
        </c:ser>
        <c:ser>
          <c:idx val="4"/>
          <c:order val="4"/>
          <c:tx>
            <c:strRef>
              <c:f>Feuil1!$F$1</c:f>
              <c:strCache>
                <c:ptCount val="1"/>
                <c:pt idx="0">
                  <c:v>5</c:v>
                </c:pt>
              </c:strCache>
            </c:strRef>
          </c:tx>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Feuil1!$A$2</c:f>
              <c:strCache>
                <c:ptCount val="1"/>
                <c:pt idx="0">
                  <c:v>Biomass (g/L)</c:v>
                </c:pt>
              </c:strCache>
            </c:strRef>
          </c:cat>
          <c:val>
            <c:numRef>
              <c:f>Feuil1!$F$2</c:f>
              <c:numCache>
                <c:formatCode>0.00%</c:formatCode>
                <c:ptCount val="1"/>
                <c:pt idx="0">
                  <c:v>0.96540000000000004</c:v>
                </c:pt>
              </c:numCache>
            </c:numRef>
          </c:val>
          <c:extLst xmlns:c16r2="http://schemas.microsoft.com/office/drawing/2015/06/chart">
            <c:ext xmlns:c16="http://schemas.microsoft.com/office/drawing/2014/chart" uri="{C3380CC4-5D6E-409C-BE32-E72D297353CC}">
              <c16:uniqueId val="{00000004-FD3A-4F20-890D-C8EA6B2461A6}"/>
            </c:ext>
          </c:extLst>
        </c:ser>
        <c:ser>
          <c:idx val="5"/>
          <c:order val="5"/>
          <c:tx>
            <c:strRef>
              <c:f>Feuil1!$G$1</c:f>
              <c:strCache>
                <c:ptCount val="1"/>
                <c:pt idx="0">
                  <c:v>6</c:v>
                </c:pt>
              </c:strCache>
            </c:strRef>
          </c:tx>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Feuil1!$A$2</c:f>
              <c:strCache>
                <c:ptCount val="1"/>
                <c:pt idx="0">
                  <c:v>Biomass (g/L)</c:v>
                </c:pt>
              </c:strCache>
            </c:strRef>
          </c:cat>
          <c:val>
            <c:numRef>
              <c:f>Feuil1!$G$2</c:f>
              <c:numCache>
                <c:formatCode>0.00%</c:formatCode>
                <c:ptCount val="1"/>
                <c:pt idx="0">
                  <c:v>0.99399999999999999</c:v>
                </c:pt>
              </c:numCache>
            </c:numRef>
          </c:val>
          <c:extLst xmlns:c16r2="http://schemas.microsoft.com/office/drawing/2015/06/chart">
            <c:ext xmlns:c16="http://schemas.microsoft.com/office/drawing/2014/chart" uri="{C3380CC4-5D6E-409C-BE32-E72D297353CC}">
              <c16:uniqueId val="{00000005-FD3A-4F20-890D-C8EA6B2461A6}"/>
            </c:ext>
          </c:extLst>
        </c:ser>
        <c:ser>
          <c:idx val="6"/>
          <c:order val="6"/>
          <c:tx>
            <c:strRef>
              <c:f>Feuil1!$H$1</c:f>
              <c:strCache>
                <c:ptCount val="1"/>
                <c:pt idx="0">
                  <c:v>7</c:v>
                </c:pt>
              </c:strCache>
            </c:strRef>
          </c:tx>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Feuil1!$A$2</c:f>
              <c:strCache>
                <c:ptCount val="1"/>
                <c:pt idx="0">
                  <c:v>Biomass (g/L)</c:v>
                </c:pt>
              </c:strCache>
            </c:strRef>
          </c:cat>
          <c:val>
            <c:numRef>
              <c:f>Feuil1!$H$2</c:f>
              <c:numCache>
                <c:formatCode>0.00%</c:formatCode>
                <c:ptCount val="1"/>
                <c:pt idx="0">
                  <c:v>0.99339999999999995</c:v>
                </c:pt>
              </c:numCache>
            </c:numRef>
          </c:val>
          <c:extLst xmlns:c16r2="http://schemas.microsoft.com/office/drawing/2015/06/chart">
            <c:ext xmlns:c16="http://schemas.microsoft.com/office/drawing/2014/chart" uri="{C3380CC4-5D6E-409C-BE32-E72D297353CC}">
              <c16:uniqueId val="{00000000-BBD4-4CDB-BFE7-53E7B2CE782B}"/>
            </c:ext>
          </c:extLst>
        </c:ser>
        <c:ser>
          <c:idx val="7"/>
          <c:order val="7"/>
          <c:tx>
            <c:strRef>
              <c:f>Feuil1!$I$1</c:f>
              <c:strCache>
                <c:ptCount val="1"/>
                <c:pt idx="0">
                  <c:v>8</c:v>
                </c:pt>
              </c:strCache>
            </c:strRef>
          </c:tx>
          <c:spPr>
            <a:gradFill rotWithShape="1">
              <a:gsLst>
                <a:gs pos="0">
                  <a:schemeClr val="accent2">
                    <a:lumMod val="60000"/>
                    <a:satMod val="103000"/>
                    <a:lumMod val="102000"/>
                    <a:tint val="94000"/>
                  </a:schemeClr>
                </a:gs>
                <a:gs pos="50000">
                  <a:schemeClr val="accent2">
                    <a:lumMod val="60000"/>
                    <a:satMod val="110000"/>
                    <a:lumMod val="100000"/>
                    <a:shade val="100000"/>
                  </a:schemeClr>
                </a:gs>
                <a:gs pos="100000">
                  <a:schemeClr val="accent2">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Feuil1!$A$2</c:f>
              <c:strCache>
                <c:ptCount val="1"/>
                <c:pt idx="0">
                  <c:v>Biomass (g/L)</c:v>
                </c:pt>
              </c:strCache>
            </c:strRef>
          </c:cat>
          <c:val>
            <c:numRef>
              <c:f>Feuil1!$I$2</c:f>
              <c:numCache>
                <c:formatCode>0.00%</c:formatCode>
                <c:ptCount val="1"/>
                <c:pt idx="0">
                  <c:v>0.99729999999999996</c:v>
                </c:pt>
              </c:numCache>
            </c:numRef>
          </c:val>
          <c:extLst xmlns:c16r2="http://schemas.microsoft.com/office/drawing/2015/06/chart">
            <c:ext xmlns:c16="http://schemas.microsoft.com/office/drawing/2014/chart" uri="{C3380CC4-5D6E-409C-BE32-E72D297353CC}">
              <c16:uniqueId val="{00000001-BBD4-4CDB-BFE7-53E7B2CE782B}"/>
            </c:ext>
          </c:extLst>
        </c:ser>
        <c:ser>
          <c:idx val="8"/>
          <c:order val="8"/>
          <c:tx>
            <c:strRef>
              <c:f>Feuil1!$J$1</c:f>
              <c:strCache>
                <c:ptCount val="1"/>
                <c:pt idx="0">
                  <c:v>9</c:v>
                </c:pt>
              </c:strCache>
            </c:strRef>
          </c:tx>
          <c:spPr>
            <a:gradFill rotWithShape="1">
              <a:gsLst>
                <a:gs pos="0">
                  <a:schemeClr val="accent3">
                    <a:lumMod val="60000"/>
                    <a:satMod val="103000"/>
                    <a:lumMod val="102000"/>
                    <a:tint val="94000"/>
                  </a:schemeClr>
                </a:gs>
                <a:gs pos="50000">
                  <a:schemeClr val="accent3">
                    <a:lumMod val="60000"/>
                    <a:satMod val="110000"/>
                    <a:lumMod val="100000"/>
                    <a:shade val="100000"/>
                  </a:schemeClr>
                </a:gs>
                <a:gs pos="100000">
                  <a:schemeClr val="accent3">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Feuil1!$A$2</c:f>
              <c:strCache>
                <c:ptCount val="1"/>
                <c:pt idx="0">
                  <c:v>Biomass (g/L)</c:v>
                </c:pt>
              </c:strCache>
            </c:strRef>
          </c:cat>
          <c:val>
            <c:numRef>
              <c:f>Feuil1!$J$2</c:f>
              <c:numCache>
                <c:formatCode>0.00%</c:formatCode>
                <c:ptCount val="1"/>
                <c:pt idx="0">
                  <c:v>0.99639999999999995</c:v>
                </c:pt>
              </c:numCache>
            </c:numRef>
          </c:val>
          <c:extLst xmlns:c16r2="http://schemas.microsoft.com/office/drawing/2015/06/chart">
            <c:ext xmlns:c16="http://schemas.microsoft.com/office/drawing/2014/chart" uri="{C3380CC4-5D6E-409C-BE32-E72D297353CC}">
              <c16:uniqueId val="{00000002-BBD4-4CDB-BFE7-53E7B2CE782B}"/>
            </c:ext>
          </c:extLst>
        </c:ser>
        <c:ser>
          <c:idx val="9"/>
          <c:order val="9"/>
          <c:tx>
            <c:strRef>
              <c:f>Feuil1!$K$1</c:f>
              <c:strCache>
                <c:ptCount val="1"/>
                <c:pt idx="0">
                  <c:v>10</c:v>
                </c:pt>
              </c:strCache>
            </c:strRef>
          </c:tx>
          <c:spPr>
            <a:gradFill rotWithShape="1">
              <a:gsLst>
                <a:gs pos="0">
                  <a:schemeClr val="accent4">
                    <a:lumMod val="60000"/>
                    <a:satMod val="103000"/>
                    <a:lumMod val="102000"/>
                    <a:tint val="94000"/>
                  </a:schemeClr>
                </a:gs>
                <a:gs pos="50000">
                  <a:schemeClr val="accent4">
                    <a:lumMod val="60000"/>
                    <a:satMod val="110000"/>
                    <a:lumMod val="100000"/>
                    <a:shade val="100000"/>
                  </a:schemeClr>
                </a:gs>
                <a:gs pos="100000">
                  <a:schemeClr val="accent4">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Feuil1!$A$2</c:f>
              <c:strCache>
                <c:ptCount val="1"/>
                <c:pt idx="0">
                  <c:v>Biomass (g/L)</c:v>
                </c:pt>
              </c:strCache>
            </c:strRef>
          </c:cat>
          <c:val>
            <c:numRef>
              <c:f>Feuil1!$K$2</c:f>
              <c:numCache>
                <c:formatCode>0.00%</c:formatCode>
                <c:ptCount val="1"/>
                <c:pt idx="0">
                  <c:v>0.99719999999999998</c:v>
                </c:pt>
              </c:numCache>
            </c:numRef>
          </c:val>
          <c:extLst xmlns:c16r2="http://schemas.microsoft.com/office/drawing/2015/06/chart">
            <c:ext xmlns:c16="http://schemas.microsoft.com/office/drawing/2014/chart" uri="{C3380CC4-5D6E-409C-BE32-E72D297353CC}">
              <c16:uniqueId val="{00000003-BBD4-4CDB-BFE7-53E7B2CE782B}"/>
            </c:ext>
          </c:extLst>
        </c:ser>
        <c:dLbls>
          <c:showLegendKey val="0"/>
          <c:showVal val="0"/>
          <c:showCatName val="0"/>
          <c:showSerName val="0"/>
          <c:showPercent val="0"/>
          <c:showBubbleSize val="0"/>
        </c:dLbls>
        <c:gapWidth val="100"/>
        <c:overlap val="-24"/>
        <c:axId val="-1149996352"/>
        <c:axId val="-1150003968"/>
      </c:barChart>
      <c:catAx>
        <c:axId val="-1149996352"/>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fr-FR"/>
          </a:p>
        </c:txPr>
        <c:crossAx val="-1150003968"/>
        <c:crosses val="autoZero"/>
        <c:auto val="1"/>
        <c:lblAlgn val="ctr"/>
        <c:lblOffset val="100"/>
        <c:noMultiLvlLbl val="0"/>
      </c:catAx>
      <c:valAx>
        <c:axId val="-1150003968"/>
        <c:scaling>
          <c:orientation val="minMax"/>
        </c:scaling>
        <c:delete val="0"/>
        <c:axPos val="l"/>
        <c:majorGridlines>
          <c:spPr>
            <a:ln w="9525" cap="flat" cmpd="sng" algn="ctr">
              <a:solidFill>
                <a:schemeClr val="lt1">
                  <a:lumMod val="95000"/>
                  <a:alpha val="10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fr-FR"/>
          </a:p>
        </c:txPr>
        <c:crossAx val="-11499963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fr-FR"/>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fr-FR"/>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8">
  <cs:axisTitle>
    <cs:lnRef idx="0"/>
    <cs:fillRef idx="0"/>
    <cs:effectRef idx="0"/>
    <cs:fontRef idx="minor">
      <a:schemeClr val="lt1">
        <a:lumMod val="75000"/>
      </a:schemeClr>
    </cs:fontRef>
    <cs:defRPr sz="900" b="1" kern="1200" cap="all"/>
  </cs:axisTitle>
  <cs:categoryAxis>
    <cs:lnRef idx="0"/>
    <cs:fillRef idx="0"/>
    <cs:effectRef idx="0"/>
    <cs:fontRef idx="minor">
      <a:schemeClr val="lt1">
        <a:lumMod val="75000"/>
      </a:schemeClr>
    </cs:fontRef>
    <cs:spPr>
      <a:ln w="9525" cap="flat" cmpd="sng" algn="ctr">
        <a:solidFill>
          <a:schemeClr val="lt1">
            <a:lumMod val="50000"/>
          </a:schemeClr>
        </a:solidFill>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7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9525" cap="rnd">
        <a:solidFill>
          <a:schemeClr val="phClr"/>
        </a:solidFill>
        <a:round/>
      </a:ln>
    </cs:spPr>
  </cs:dataPointLine>
  <cs:dataPointMarker>
    <cs:lnRef idx="0">
      <cs:styleClr val="auto"/>
    </cs:lnRef>
    <cs:fillRef idx="3">
      <cs:styleClr val="auto"/>
    </cs:fillRef>
    <cs:effectRef idx="3"/>
    <cs:fontRef idx="minor">
      <a:schemeClr val="tx1"/>
    </cs:fontRef>
    <cs:spPr>
      <a:ln w="9525" cap="rnd">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7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75000"/>
      </a:schemeClr>
    </cs:fontRef>
    <cs:spPr>
      <a:ln w="9525" cap="flat" cmpd="sng" algn="ctr">
        <a:solidFill>
          <a:schemeClr val="lt1">
            <a:lumMod val="50000"/>
          </a:schemeClr>
        </a:solidFill>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lt1">
        <a:lumMod val="7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75000"/>
      </a:schemeClr>
    </cs:fontRef>
    <cs:spPr>
      <a:ln w="9525" cap="flat" cmpd="sng" algn="ctr">
        <a:solidFill>
          <a:schemeClr val="lt1">
            <a:lumMod val="50000"/>
          </a:schemeClr>
        </a:solidFill>
      </a:ln>
    </cs:spPr>
    <cs:defRPr sz="9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48">
  <cs:axisTitle>
    <cs:lnRef idx="0"/>
    <cs:fillRef idx="0"/>
    <cs:effectRef idx="0"/>
    <cs:fontRef idx="minor">
      <a:schemeClr val="lt1">
        <a:lumMod val="75000"/>
      </a:schemeClr>
    </cs:fontRef>
    <cs:defRPr sz="900" b="1" kern="1200" cap="all"/>
  </cs:axisTitle>
  <cs:categoryAxis>
    <cs:lnRef idx="0"/>
    <cs:fillRef idx="0"/>
    <cs:effectRef idx="0"/>
    <cs:fontRef idx="minor">
      <a:schemeClr val="lt1">
        <a:lumMod val="75000"/>
      </a:schemeClr>
    </cs:fontRef>
    <cs:spPr>
      <a:ln w="9525" cap="flat" cmpd="sng" algn="ctr">
        <a:solidFill>
          <a:schemeClr val="lt1">
            <a:lumMod val="50000"/>
          </a:schemeClr>
        </a:solidFill>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7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9525" cap="rnd">
        <a:solidFill>
          <a:schemeClr val="phClr"/>
        </a:solidFill>
        <a:round/>
      </a:ln>
    </cs:spPr>
  </cs:dataPointLine>
  <cs:dataPointMarker>
    <cs:lnRef idx="0">
      <cs:styleClr val="auto"/>
    </cs:lnRef>
    <cs:fillRef idx="3">
      <cs:styleClr val="auto"/>
    </cs:fillRef>
    <cs:effectRef idx="3"/>
    <cs:fontRef idx="minor">
      <a:schemeClr val="tx1"/>
    </cs:fontRef>
    <cs:spPr>
      <a:ln w="9525" cap="rnd">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7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75000"/>
      </a:schemeClr>
    </cs:fontRef>
    <cs:spPr>
      <a:ln w="9525" cap="flat" cmpd="sng" algn="ctr">
        <a:solidFill>
          <a:schemeClr val="lt1">
            <a:lumMod val="50000"/>
          </a:schemeClr>
        </a:solidFill>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lt1">
        <a:lumMod val="7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75000"/>
      </a:schemeClr>
    </cs:fontRef>
    <cs:spPr>
      <a:ln w="9525" cap="flat" cmpd="sng" algn="ctr">
        <a:solidFill>
          <a:schemeClr val="lt1">
            <a:lumMod val="50000"/>
          </a:schemeClr>
        </a:solidFill>
      </a:ln>
    </cs:spPr>
    <cs:defRPr sz="9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245">
  <cs:axisTitle>
    <cs:lnRef idx="0"/>
    <cs:fillRef idx="0"/>
    <cs:effectRef idx="0"/>
    <cs:fontRef idx="minor">
      <a:schemeClr val="lt1">
        <a:lumMod val="75000"/>
      </a:schemeClr>
    </cs:fontRef>
    <cs:defRPr sz="900" b="1" kern="1200"/>
  </cs:axisTitle>
  <cs:categoryAxis>
    <cs:lnRef idx="0"/>
    <cs:fillRef idx="0"/>
    <cs:effectRef idx="0"/>
    <cs:fontRef idx="minor">
      <a:schemeClr val="lt1">
        <a:lumMod val="75000"/>
      </a:schemeClr>
    </cs:fontRef>
    <cs:defRPr sz="900" kern="1200"/>
  </cs:categoryAxis>
  <cs:chartArea>
    <cs:lnRef idx="0"/>
    <cs:fillRef idx="0"/>
    <cs:effectRef idx="0"/>
    <cs:fontRef idx="minor">
      <a:schemeClr val="dk1"/>
    </cs:fontRef>
    <cs:spPr>
      <a:solidFill>
        <a:schemeClr val="dk1">
          <a:lumMod val="75000"/>
          <a:lumOff val="25000"/>
        </a:schemeClr>
      </a:solidFill>
      <a:ln w="9525" cap="flat" cmpd="sng" algn="ctr">
        <a:solidFill>
          <a:schemeClr val="dk1">
            <a:lumMod val="15000"/>
            <a:lumOff val="85000"/>
          </a:schemeClr>
        </a:solidFill>
        <a:round/>
      </a:ln>
    </cs:spPr>
    <cs:defRPr sz="900" kern="1200"/>
  </cs:chartArea>
  <cs:dataLabel>
    <cs:lnRef idx="0"/>
    <cs:fillRef idx="0"/>
    <cs:effectRef idx="0"/>
    <cs:fontRef idx="minor">
      <a:schemeClr val="lt1">
        <a:lumMod val="75000"/>
      </a:schemeClr>
    </cs:fontRef>
    <cs:defRPr sz="900" kern="1200"/>
  </cs:dataLabel>
  <cs:dataLabelCallout>
    <cs:lnRef idx="0"/>
    <cs:fillRef idx="0"/>
    <cs:effectRef idx="0"/>
    <cs:fontRef idx="minor">
      <a:schemeClr val="lt1">
        <a:lumMod val="15000"/>
        <a:lumOff val="85000"/>
      </a:schemeClr>
    </cs:fontRef>
    <cs:spPr>
      <a:solidFill>
        <a:schemeClr val="dk1">
          <a:lumMod val="65000"/>
          <a:lumOff val="35000"/>
        </a:schemeClr>
      </a:solidFill>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0"/>
    <cs:effectRef idx="0">
      <cs:styleClr val="auto"/>
    </cs:effectRef>
    <cs:fontRef idx="minor">
      <a:schemeClr val="dk1"/>
    </cs:fontRef>
    <cs:spPr>
      <a:ln w="9525" cap="flat" cmpd="sng" algn="ctr">
        <a:solidFill>
          <a:schemeClr val="phClr"/>
        </a:solidFill>
        <a:miter lim="800000"/>
      </a:ln>
      <a:effectLst>
        <a:glow rad="63500">
          <a:schemeClr val="phClr">
            <a:satMod val="175000"/>
            <a:alpha val="25000"/>
          </a:schemeClr>
        </a:glow>
      </a:effectLst>
    </cs:spPr>
  </cs:dataPoint>
  <cs:dataPoint3D>
    <cs:lnRef idx="0">
      <cs:styleClr val="auto"/>
    </cs:lnRef>
    <cs:fillRef idx="0">
      <cs:styleClr val="auto"/>
    </cs:fillRef>
    <cs:effectRef idx="0">
      <cs:styleClr val="auto"/>
    </cs:effectRef>
    <cs:fontRef idx="minor">
      <a:schemeClr val="dk1"/>
    </cs:fontRef>
    <cs:spPr>
      <a:ln w="9525" cap="flat" cmpd="sng" algn="ctr">
        <a:solidFill>
          <a:schemeClr val="phClr"/>
        </a:solidFill>
        <a:miter lim="800000"/>
      </a:ln>
      <a:effectLst>
        <a:glow rad="63500">
          <a:schemeClr val="phClr">
            <a:satMod val="175000"/>
            <a:alpha val="25000"/>
          </a:schemeClr>
        </a:glow>
      </a:effectLst>
    </cs:spPr>
  </cs:dataPoint3D>
  <cs:dataPointLine>
    <cs:lnRef idx="0">
      <cs:styleClr val="auto"/>
    </cs:lnRef>
    <cs:fillRef idx="0">
      <cs:styleClr val="auto"/>
    </cs:fillRef>
    <cs:effectRef idx="0">
      <cs:styleClr val="auto"/>
    </cs:effectRef>
    <cs:fontRef idx="minor">
      <a:schemeClr val="dk1"/>
    </cs:fontRef>
    <cs:spPr>
      <a:ln w="22225" cap="rnd">
        <a:solidFill>
          <a:schemeClr val="phClr"/>
        </a:solidFill>
      </a:ln>
      <a:effectLst>
        <a:glow rad="139700">
          <a:schemeClr val="phClr">
            <a:satMod val="175000"/>
            <a:alpha val="14000"/>
          </a:schemeClr>
        </a:glow>
      </a:effectLst>
    </cs:spPr>
  </cs:dataPointLine>
  <cs:dataPointMarker>
    <cs:lnRef idx="0">
      <cs:styleClr val="auto"/>
    </cs:lnRef>
    <cs:fillRef idx="0">
      <cs:styleClr val="auto"/>
    </cs:fillRef>
    <cs:effectRef idx="0">
      <cs:styleClr val="auto"/>
    </cs:effectRef>
    <cs:fontRef idx="minor">
      <a:schemeClr val="dk1"/>
    </cs:fontRef>
    <cs:spPr>
      <a:solidFill>
        <a:schemeClr val="phClr">
          <a:lumMod val="60000"/>
          <a:lumOff val="40000"/>
        </a:schemeClr>
      </a:solidFill>
      <a:effectLst>
        <a:glow rad="63500">
          <a:schemeClr val="phClr">
            <a:satMod val="175000"/>
            <a:alpha val="25000"/>
          </a:schemeClr>
        </a:glow>
      </a:effectLst>
    </cs:spPr>
  </cs:dataPointMarker>
  <cs:dataPointMarkerLayout symbol="circle" size="3"/>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dk1">
            <a:lumMod val="50000"/>
            <a:lumOff val="50000"/>
          </a:schemeClr>
        </a:solidFill>
      </a:ln>
    </cs:spPr>
    <cs:defRPr sz="900"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a:solidFill>
          <a:schemeClr val="lt1">
            <a:lumMod val="50000"/>
          </a:schemeClr>
        </a:solidFill>
        <a:round/>
      </a:ln>
    </cs:spPr>
  </cs:dropLine>
  <cs:errorBar>
    <cs:lnRef idx="0"/>
    <cs:fillRef idx="0"/>
    <cs:effectRef idx="0"/>
    <cs:fontRef idx="minor">
      <a:schemeClr val="dk1"/>
    </cs:fontRef>
    <cs:spPr>
      <a:ln w="9525">
        <a:solidFill>
          <a:schemeClr val="lt1">
            <a:lumMod val="50000"/>
          </a:schemeClr>
        </a:solidFill>
        <a:round/>
      </a:ln>
    </cs:spPr>
  </cs:errorBar>
  <cs:floor>
    <cs:lnRef idx="0"/>
    <cs:fillRef idx="0"/>
    <cs:effectRef idx="0"/>
    <cs:fontRef idx="minor">
      <a:schemeClr val="dk1"/>
    </cs:fontRef>
  </cs:floor>
  <cs:gridlineMajor>
    <cs:lnRef idx="0"/>
    <cs:fillRef idx="0"/>
    <cs:effectRef idx="0"/>
    <cs:fontRef idx="minor">
      <a:schemeClr val="tx1"/>
    </cs:fontRef>
    <cs:spPr>
      <a:ln w="9525" cap="flat" cmpd="sng" algn="ctr">
        <a:solidFill>
          <a:schemeClr val="dk1">
            <a:lumMod val="65000"/>
            <a:lumOff val="35000"/>
            <a:alpha val="75000"/>
          </a:schemeClr>
        </a:solidFill>
        <a:round/>
      </a:ln>
    </cs:spPr>
  </cs:gridlineMajor>
  <cs:gridlineMinor>
    <cs:lnRef idx="0"/>
    <cs:fillRef idx="0"/>
    <cs:effectRef idx="0"/>
    <cs:fontRef idx="minor">
      <a:schemeClr val="tx1"/>
    </cs:fontRef>
    <cs:spPr>
      <a:ln w="9525" cap="flat" cmpd="sng" algn="ctr">
        <a:solidFill>
          <a:schemeClr val="dk1">
            <a:lumMod val="65000"/>
            <a:lumOff val="35000"/>
            <a:alpha val="25000"/>
          </a:schemeClr>
        </a:solidFill>
        <a:round/>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7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lt1">
        <a:lumMod val="75000"/>
      </a:schemeClr>
    </cs:fontRef>
    <cs:defRPr sz="900"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inor">
      <a:schemeClr val="lt1">
        <a:lumMod val="85000"/>
      </a:schemeClr>
    </cs:fontRef>
    <cs:defRPr sz="1400" b="1" kern="1200" cap="none" baseline="0"/>
  </cs:title>
  <cs:trendline>
    <cs:lnRef idx="0">
      <cs:styleClr val="auto"/>
    </cs:lnRef>
    <cs:fillRef idx="0"/>
    <cs:effectRef idx="0"/>
    <cs:fontRef idx="minor">
      <a:schemeClr val="lt1"/>
    </cs:fontRef>
    <cs:spPr>
      <a:ln w="25400" cap="rnd">
        <a:solidFill>
          <a:schemeClr val="phClr">
            <a:alpha val="50000"/>
          </a:schemeClr>
        </a:solidFill>
      </a:ln>
    </cs:spPr>
  </cs:trendline>
  <cs:trendlineLabel>
    <cs:lnRef idx="0"/>
    <cs:fillRef idx="0"/>
    <cs:effectRef idx="0"/>
    <cs:fontRef idx="minor">
      <a:schemeClr val="lt1">
        <a:lumMod val="75000"/>
      </a:schemeClr>
    </cs:fontRef>
    <cs:defRPr sz="900"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spPr>
      <a:ln w="9525" cap="flat" cmpd="sng" algn="ctr">
        <a:solidFill>
          <a:schemeClr val="lt1">
            <a:lumMod val="50000"/>
          </a:schemeClr>
        </a:solidFill>
        <a:round/>
      </a:ln>
    </cs:spPr>
    <cs:defRPr sz="900" kern="1200"/>
    <cs:bodyPr/>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45">
  <cs:axisTitle>
    <cs:lnRef idx="0"/>
    <cs:fillRef idx="0"/>
    <cs:effectRef idx="0"/>
    <cs:fontRef idx="minor">
      <a:schemeClr val="lt1">
        <a:lumMod val="75000"/>
      </a:schemeClr>
    </cs:fontRef>
    <cs:defRPr sz="900" b="1" kern="1200"/>
  </cs:axisTitle>
  <cs:categoryAxis>
    <cs:lnRef idx="0"/>
    <cs:fillRef idx="0"/>
    <cs:effectRef idx="0"/>
    <cs:fontRef idx="minor">
      <a:schemeClr val="lt1">
        <a:lumMod val="75000"/>
      </a:schemeClr>
    </cs:fontRef>
    <cs:defRPr sz="900" kern="1200"/>
  </cs:categoryAxis>
  <cs:chartArea>
    <cs:lnRef idx="0"/>
    <cs:fillRef idx="0"/>
    <cs:effectRef idx="0"/>
    <cs:fontRef idx="minor">
      <a:schemeClr val="dk1"/>
    </cs:fontRef>
    <cs:spPr>
      <a:solidFill>
        <a:schemeClr val="dk1">
          <a:lumMod val="75000"/>
          <a:lumOff val="25000"/>
        </a:schemeClr>
      </a:solidFill>
      <a:ln w="9525" cap="flat" cmpd="sng" algn="ctr">
        <a:solidFill>
          <a:schemeClr val="dk1">
            <a:lumMod val="15000"/>
            <a:lumOff val="85000"/>
          </a:schemeClr>
        </a:solidFill>
        <a:round/>
      </a:ln>
    </cs:spPr>
    <cs:defRPr sz="900" kern="1200"/>
  </cs:chartArea>
  <cs:dataLabel>
    <cs:lnRef idx="0"/>
    <cs:fillRef idx="0"/>
    <cs:effectRef idx="0"/>
    <cs:fontRef idx="minor">
      <a:schemeClr val="lt1">
        <a:lumMod val="75000"/>
      </a:schemeClr>
    </cs:fontRef>
    <cs:defRPr sz="900" kern="1200"/>
  </cs:dataLabel>
  <cs:dataLabelCallout>
    <cs:lnRef idx="0"/>
    <cs:fillRef idx="0"/>
    <cs:effectRef idx="0"/>
    <cs:fontRef idx="minor">
      <a:schemeClr val="lt1">
        <a:lumMod val="15000"/>
        <a:lumOff val="85000"/>
      </a:schemeClr>
    </cs:fontRef>
    <cs:spPr>
      <a:solidFill>
        <a:schemeClr val="dk1">
          <a:lumMod val="65000"/>
          <a:lumOff val="35000"/>
        </a:schemeClr>
      </a:solidFill>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0"/>
    <cs:effectRef idx="0">
      <cs:styleClr val="auto"/>
    </cs:effectRef>
    <cs:fontRef idx="minor">
      <a:schemeClr val="dk1"/>
    </cs:fontRef>
    <cs:spPr>
      <a:ln w="9525" cap="flat" cmpd="sng" algn="ctr">
        <a:solidFill>
          <a:schemeClr val="phClr"/>
        </a:solidFill>
        <a:miter lim="800000"/>
      </a:ln>
      <a:effectLst>
        <a:glow rad="63500">
          <a:schemeClr val="phClr">
            <a:satMod val="175000"/>
            <a:alpha val="25000"/>
          </a:schemeClr>
        </a:glow>
      </a:effectLst>
    </cs:spPr>
  </cs:dataPoint>
  <cs:dataPoint3D>
    <cs:lnRef idx="0">
      <cs:styleClr val="auto"/>
    </cs:lnRef>
    <cs:fillRef idx="0">
      <cs:styleClr val="auto"/>
    </cs:fillRef>
    <cs:effectRef idx="0">
      <cs:styleClr val="auto"/>
    </cs:effectRef>
    <cs:fontRef idx="minor">
      <a:schemeClr val="dk1"/>
    </cs:fontRef>
    <cs:spPr>
      <a:ln w="9525" cap="flat" cmpd="sng" algn="ctr">
        <a:solidFill>
          <a:schemeClr val="phClr"/>
        </a:solidFill>
        <a:miter lim="800000"/>
      </a:ln>
      <a:effectLst>
        <a:glow rad="63500">
          <a:schemeClr val="phClr">
            <a:satMod val="175000"/>
            <a:alpha val="25000"/>
          </a:schemeClr>
        </a:glow>
      </a:effectLst>
    </cs:spPr>
  </cs:dataPoint3D>
  <cs:dataPointLine>
    <cs:lnRef idx="0">
      <cs:styleClr val="auto"/>
    </cs:lnRef>
    <cs:fillRef idx="0">
      <cs:styleClr val="auto"/>
    </cs:fillRef>
    <cs:effectRef idx="0">
      <cs:styleClr val="auto"/>
    </cs:effectRef>
    <cs:fontRef idx="minor">
      <a:schemeClr val="dk1"/>
    </cs:fontRef>
    <cs:spPr>
      <a:ln w="22225" cap="rnd">
        <a:solidFill>
          <a:schemeClr val="phClr"/>
        </a:solidFill>
      </a:ln>
      <a:effectLst>
        <a:glow rad="139700">
          <a:schemeClr val="phClr">
            <a:satMod val="175000"/>
            <a:alpha val="14000"/>
          </a:schemeClr>
        </a:glow>
      </a:effectLst>
    </cs:spPr>
  </cs:dataPointLine>
  <cs:dataPointMarker>
    <cs:lnRef idx="0">
      <cs:styleClr val="auto"/>
    </cs:lnRef>
    <cs:fillRef idx="0">
      <cs:styleClr val="auto"/>
    </cs:fillRef>
    <cs:effectRef idx="0">
      <cs:styleClr val="auto"/>
    </cs:effectRef>
    <cs:fontRef idx="minor">
      <a:schemeClr val="dk1"/>
    </cs:fontRef>
    <cs:spPr>
      <a:solidFill>
        <a:schemeClr val="phClr">
          <a:lumMod val="60000"/>
          <a:lumOff val="40000"/>
        </a:schemeClr>
      </a:solidFill>
      <a:effectLst>
        <a:glow rad="63500">
          <a:schemeClr val="phClr">
            <a:satMod val="175000"/>
            <a:alpha val="25000"/>
          </a:schemeClr>
        </a:glow>
      </a:effectLst>
    </cs:spPr>
  </cs:dataPointMarker>
  <cs:dataPointMarkerLayout symbol="circle" size="3"/>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dk1">
            <a:lumMod val="50000"/>
            <a:lumOff val="50000"/>
          </a:schemeClr>
        </a:solidFill>
      </a:ln>
    </cs:spPr>
    <cs:defRPr sz="900"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a:solidFill>
          <a:schemeClr val="lt1">
            <a:lumMod val="50000"/>
          </a:schemeClr>
        </a:solidFill>
        <a:round/>
      </a:ln>
    </cs:spPr>
  </cs:dropLine>
  <cs:errorBar>
    <cs:lnRef idx="0"/>
    <cs:fillRef idx="0"/>
    <cs:effectRef idx="0"/>
    <cs:fontRef idx="minor">
      <a:schemeClr val="dk1"/>
    </cs:fontRef>
    <cs:spPr>
      <a:ln w="9525">
        <a:solidFill>
          <a:schemeClr val="lt1">
            <a:lumMod val="50000"/>
          </a:schemeClr>
        </a:solidFill>
        <a:round/>
      </a:ln>
    </cs:spPr>
  </cs:errorBar>
  <cs:floor>
    <cs:lnRef idx="0"/>
    <cs:fillRef idx="0"/>
    <cs:effectRef idx="0"/>
    <cs:fontRef idx="minor">
      <a:schemeClr val="dk1"/>
    </cs:fontRef>
  </cs:floor>
  <cs:gridlineMajor>
    <cs:lnRef idx="0"/>
    <cs:fillRef idx="0"/>
    <cs:effectRef idx="0"/>
    <cs:fontRef idx="minor">
      <a:schemeClr val="tx1"/>
    </cs:fontRef>
    <cs:spPr>
      <a:ln w="9525" cap="flat" cmpd="sng" algn="ctr">
        <a:solidFill>
          <a:schemeClr val="dk1">
            <a:lumMod val="65000"/>
            <a:lumOff val="35000"/>
            <a:alpha val="75000"/>
          </a:schemeClr>
        </a:solidFill>
        <a:round/>
      </a:ln>
    </cs:spPr>
  </cs:gridlineMajor>
  <cs:gridlineMinor>
    <cs:lnRef idx="0"/>
    <cs:fillRef idx="0"/>
    <cs:effectRef idx="0"/>
    <cs:fontRef idx="minor">
      <a:schemeClr val="tx1"/>
    </cs:fontRef>
    <cs:spPr>
      <a:ln w="9525" cap="flat" cmpd="sng" algn="ctr">
        <a:solidFill>
          <a:schemeClr val="dk1">
            <a:lumMod val="65000"/>
            <a:lumOff val="35000"/>
            <a:alpha val="25000"/>
          </a:schemeClr>
        </a:solidFill>
        <a:round/>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7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lt1">
        <a:lumMod val="75000"/>
      </a:schemeClr>
    </cs:fontRef>
    <cs:defRPr sz="900"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inor">
      <a:schemeClr val="lt1">
        <a:lumMod val="85000"/>
      </a:schemeClr>
    </cs:fontRef>
    <cs:defRPr sz="1400" b="1" kern="1200" cap="none" baseline="0"/>
  </cs:title>
  <cs:trendline>
    <cs:lnRef idx="0">
      <cs:styleClr val="auto"/>
    </cs:lnRef>
    <cs:fillRef idx="0"/>
    <cs:effectRef idx="0"/>
    <cs:fontRef idx="minor">
      <a:schemeClr val="lt1"/>
    </cs:fontRef>
    <cs:spPr>
      <a:ln w="25400" cap="rnd">
        <a:solidFill>
          <a:schemeClr val="phClr">
            <a:alpha val="50000"/>
          </a:schemeClr>
        </a:solidFill>
      </a:ln>
    </cs:spPr>
  </cs:trendline>
  <cs:trendlineLabel>
    <cs:lnRef idx="0"/>
    <cs:fillRef idx="0"/>
    <cs:effectRef idx="0"/>
    <cs:fontRef idx="minor">
      <a:schemeClr val="lt1">
        <a:lumMod val="75000"/>
      </a:schemeClr>
    </cs:fontRef>
    <cs:defRPr sz="900"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spPr>
      <a:ln w="9525" cap="flat" cmpd="sng" algn="ctr">
        <a:solidFill>
          <a:schemeClr val="lt1">
            <a:lumMod val="50000"/>
          </a:schemeClr>
        </a:solidFill>
        <a:round/>
      </a:ln>
    </cs:spPr>
    <cs:defRPr sz="900" kern="1200"/>
    <cs:bodyPr/>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lt1"/>
    </cs:fontRef>
  </cs:wall>
</cs:chartStyle>
</file>

<file path=ppt/drawings/drawing1.xml><?xml version="1.0" encoding="utf-8"?>
<c:userShapes xmlns:c="http://schemas.openxmlformats.org/drawingml/2006/chart">
  <cdr:relSizeAnchor xmlns:cdr="http://schemas.openxmlformats.org/drawingml/2006/chartDrawing">
    <cdr:from>
      <cdr:x>0.01763</cdr:x>
      <cdr:y>0.09677</cdr:y>
    </cdr:from>
    <cdr:to>
      <cdr:x>0.14744</cdr:x>
      <cdr:y>0.16935</cdr:y>
    </cdr:to>
    <cdr:sp macro="" textlink="">
      <cdr:nvSpPr>
        <cdr:cNvPr id="2" name="Zone de texte 1"/>
        <cdr:cNvSpPr txBox="1"/>
      </cdr:nvSpPr>
      <cdr:spPr>
        <a:xfrm xmlns:a="http://schemas.openxmlformats.org/drawingml/2006/main">
          <a:off x="104774" y="342899"/>
          <a:ext cx="771525" cy="2571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sz="1100"/>
        </a:p>
      </cdr:txBody>
    </cdr:sp>
  </cdr:relSizeAnchor>
  <cdr:relSizeAnchor xmlns:cdr="http://schemas.openxmlformats.org/drawingml/2006/chartDrawing">
    <cdr:from>
      <cdr:x>0</cdr:x>
      <cdr:y>0.11559</cdr:y>
    </cdr:from>
    <cdr:to>
      <cdr:x>0.22917</cdr:x>
      <cdr:y>0.19086</cdr:y>
    </cdr:to>
    <cdr:sp macro="" textlink="">
      <cdr:nvSpPr>
        <cdr:cNvPr id="3" name="Zone de texte 2"/>
        <cdr:cNvSpPr txBox="1"/>
      </cdr:nvSpPr>
      <cdr:spPr>
        <a:xfrm xmlns:a="http://schemas.openxmlformats.org/drawingml/2006/main">
          <a:off x="-895350" y="409575"/>
          <a:ext cx="1362074" cy="2667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fr-FR" sz="1100">
              <a:solidFill>
                <a:schemeClr val="bg1"/>
              </a:solidFill>
            </a:rPr>
            <a:t>Nitrate removal (%)</a:t>
          </a:r>
        </a:p>
      </cdr:txBody>
    </cdr:sp>
  </cdr:relSizeAnchor>
</c:userShapes>
</file>

<file path=ppt/drawings/drawing2.xml><?xml version="1.0" encoding="utf-8"?>
<c:userShapes xmlns:c="http://schemas.openxmlformats.org/drawingml/2006/chart">
  <cdr:relSizeAnchor xmlns:cdr="http://schemas.openxmlformats.org/drawingml/2006/chartDrawing">
    <cdr:from>
      <cdr:x>0.39801</cdr:x>
      <cdr:y>0.9378</cdr:y>
    </cdr:from>
    <cdr:to>
      <cdr:x>0.53856</cdr:x>
      <cdr:y>1</cdr:y>
    </cdr:to>
    <cdr:sp macro="" textlink="">
      <cdr:nvSpPr>
        <cdr:cNvPr id="2" name="Zone de texte 1"/>
        <cdr:cNvSpPr txBox="1"/>
      </cdr:nvSpPr>
      <cdr:spPr>
        <a:xfrm xmlns:a="http://schemas.openxmlformats.org/drawingml/2006/main">
          <a:off x="2183642" y="3077571"/>
          <a:ext cx="771099" cy="20410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sz="1100"/>
        </a:p>
      </cdr:txBody>
    </cdr:sp>
  </cdr:relSizeAnchor>
  <cdr:relSizeAnchor xmlns:cdr="http://schemas.openxmlformats.org/drawingml/2006/chartDrawing">
    <cdr:from>
      <cdr:x>0.97042</cdr:x>
      <cdr:y>0.75482</cdr:y>
    </cdr:from>
    <cdr:to>
      <cdr:x>1</cdr:x>
      <cdr:y>0.90869</cdr:y>
    </cdr:to>
    <cdr:sp macro="" textlink="">
      <cdr:nvSpPr>
        <cdr:cNvPr id="3" name="Zone de texte 2"/>
        <cdr:cNvSpPr txBox="1"/>
      </cdr:nvSpPr>
      <cdr:spPr>
        <a:xfrm xmlns:a="http://schemas.openxmlformats.org/drawingml/2006/main">
          <a:off x="5363569" y="2477069"/>
          <a:ext cx="163471" cy="5049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sz="1100"/>
        </a:p>
      </cdr:txBody>
    </cdr:sp>
  </cdr:relSizeAnchor>
  <cdr:relSizeAnchor xmlns:cdr="http://schemas.openxmlformats.org/drawingml/2006/chartDrawing">
    <cdr:from>
      <cdr:x>0.78342</cdr:x>
      <cdr:y>0.89414</cdr:y>
    </cdr:from>
    <cdr:to>
      <cdr:x>1</cdr:x>
      <cdr:y>0.97731</cdr:y>
    </cdr:to>
    <cdr:sp macro="" textlink="">
      <cdr:nvSpPr>
        <cdr:cNvPr id="4" name="Zone de texte 3"/>
        <cdr:cNvSpPr txBox="1"/>
      </cdr:nvSpPr>
      <cdr:spPr>
        <a:xfrm xmlns:a="http://schemas.openxmlformats.org/drawingml/2006/main">
          <a:off x="4517029" y="2934268"/>
          <a:ext cx="1248771" cy="27295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fr-FR" sz="900" b="1">
              <a:solidFill>
                <a:schemeClr val="bg1"/>
              </a:solidFill>
            </a:rPr>
            <a:t>Initial nitrates (mg/L)</a:t>
          </a:r>
        </a:p>
      </cdr:txBody>
    </cdr:sp>
  </cdr:relSizeAnchor>
  <cdr:relSizeAnchor xmlns:cdr="http://schemas.openxmlformats.org/drawingml/2006/chartDrawing">
    <cdr:from>
      <cdr:x>0.11118</cdr:x>
      <cdr:y>0</cdr:y>
    </cdr:from>
    <cdr:to>
      <cdr:x>0.98935</cdr:x>
      <cdr:y>0.131</cdr:y>
    </cdr:to>
    <cdr:sp macro="" textlink="">
      <cdr:nvSpPr>
        <cdr:cNvPr id="5" name="Zone de texte 4"/>
        <cdr:cNvSpPr txBox="1"/>
      </cdr:nvSpPr>
      <cdr:spPr>
        <a:xfrm xmlns:a="http://schemas.openxmlformats.org/drawingml/2006/main">
          <a:off x="641065" y="0"/>
          <a:ext cx="5063320" cy="42990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fr-FR" sz="1400" b="1">
              <a:solidFill>
                <a:schemeClr val="bg1"/>
              </a:solidFill>
            </a:rPr>
            <a:t>Initial</a:t>
          </a:r>
          <a:r>
            <a:rPr lang="fr-FR" sz="1400" b="1" baseline="0">
              <a:solidFill>
                <a:schemeClr val="bg1"/>
              </a:solidFill>
            </a:rPr>
            <a:t> nitrates concentration compared to nitrite concentration</a:t>
          </a:r>
          <a:endParaRPr lang="fr-FR" sz="1400" b="1">
            <a:solidFill>
              <a:schemeClr val="bg1"/>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0.39801</cdr:x>
      <cdr:y>0.9378</cdr:y>
    </cdr:from>
    <cdr:to>
      <cdr:x>0.53856</cdr:x>
      <cdr:y>1</cdr:y>
    </cdr:to>
    <cdr:sp macro="" textlink="">
      <cdr:nvSpPr>
        <cdr:cNvPr id="2" name="Zone de texte 1"/>
        <cdr:cNvSpPr txBox="1"/>
      </cdr:nvSpPr>
      <cdr:spPr>
        <a:xfrm xmlns:a="http://schemas.openxmlformats.org/drawingml/2006/main">
          <a:off x="2183642" y="3077571"/>
          <a:ext cx="771099" cy="20410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sz="1100"/>
        </a:p>
      </cdr:txBody>
    </cdr:sp>
  </cdr:relSizeAnchor>
  <cdr:relSizeAnchor xmlns:cdr="http://schemas.openxmlformats.org/drawingml/2006/chartDrawing">
    <cdr:from>
      <cdr:x>0.97042</cdr:x>
      <cdr:y>0.75482</cdr:y>
    </cdr:from>
    <cdr:to>
      <cdr:x>1</cdr:x>
      <cdr:y>0.90869</cdr:y>
    </cdr:to>
    <cdr:sp macro="" textlink="">
      <cdr:nvSpPr>
        <cdr:cNvPr id="3" name="Zone de texte 2"/>
        <cdr:cNvSpPr txBox="1"/>
      </cdr:nvSpPr>
      <cdr:spPr>
        <a:xfrm xmlns:a="http://schemas.openxmlformats.org/drawingml/2006/main">
          <a:off x="5363569" y="2477069"/>
          <a:ext cx="163471" cy="50496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sz="1100"/>
        </a:p>
      </cdr:txBody>
    </cdr:sp>
  </cdr:relSizeAnchor>
  <cdr:relSizeAnchor xmlns:cdr="http://schemas.openxmlformats.org/drawingml/2006/chartDrawing">
    <cdr:from>
      <cdr:x>0.78342</cdr:x>
      <cdr:y>0.89414</cdr:y>
    </cdr:from>
    <cdr:to>
      <cdr:x>1</cdr:x>
      <cdr:y>0.97731</cdr:y>
    </cdr:to>
    <cdr:sp macro="" textlink="">
      <cdr:nvSpPr>
        <cdr:cNvPr id="4" name="Zone de texte 3"/>
        <cdr:cNvSpPr txBox="1"/>
      </cdr:nvSpPr>
      <cdr:spPr>
        <a:xfrm xmlns:a="http://schemas.openxmlformats.org/drawingml/2006/main">
          <a:off x="4517029" y="2934268"/>
          <a:ext cx="1248771" cy="27295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fr-FR" sz="900" b="1">
              <a:solidFill>
                <a:schemeClr val="bg1"/>
              </a:solidFill>
            </a:rPr>
            <a:t>Initial nitrates (mg/L)</a:t>
          </a:r>
        </a:p>
      </cdr:txBody>
    </cdr:sp>
  </cdr:relSizeAnchor>
  <cdr:relSizeAnchor xmlns:cdr="http://schemas.openxmlformats.org/drawingml/2006/chartDrawing">
    <cdr:from>
      <cdr:x>0.11118</cdr:x>
      <cdr:y>0</cdr:y>
    </cdr:from>
    <cdr:to>
      <cdr:x>0.98935</cdr:x>
      <cdr:y>0.131</cdr:y>
    </cdr:to>
    <cdr:sp macro="" textlink="">
      <cdr:nvSpPr>
        <cdr:cNvPr id="5" name="Zone de texte 4"/>
        <cdr:cNvSpPr txBox="1"/>
      </cdr:nvSpPr>
      <cdr:spPr>
        <a:xfrm xmlns:a="http://schemas.openxmlformats.org/drawingml/2006/main">
          <a:off x="641065" y="0"/>
          <a:ext cx="5063320" cy="42990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fr-FR" sz="1400" b="1">
              <a:solidFill>
                <a:schemeClr val="bg1"/>
              </a:solidFill>
            </a:rPr>
            <a:t>Initial</a:t>
          </a:r>
          <a:r>
            <a:rPr lang="fr-FR" sz="1400" b="1" baseline="0">
              <a:solidFill>
                <a:schemeClr val="bg1"/>
              </a:solidFill>
            </a:rPr>
            <a:t> nitrates concentration compared to PH</a:t>
          </a:r>
          <a:endParaRPr lang="fr-FR" sz="1400" b="1">
            <a:solidFill>
              <a:schemeClr val="bg1"/>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0.01763</cdr:x>
      <cdr:y>0.09677</cdr:y>
    </cdr:from>
    <cdr:to>
      <cdr:x>0.14744</cdr:x>
      <cdr:y>0.16935</cdr:y>
    </cdr:to>
    <cdr:sp macro="" textlink="">
      <cdr:nvSpPr>
        <cdr:cNvPr id="2" name="Zone de texte 1"/>
        <cdr:cNvSpPr txBox="1"/>
      </cdr:nvSpPr>
      <cdr:spPr>
        <a:xfrm xmlns:a="http://schemas.openxmlformats.org/drawingml/2006/main">
          <a:off x="104774" y="342899"/>
          <a:ext cx="771525" cy="2571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sz="1100"/>
        </a:p>
      </cdr:txBody>
    </cdr:sp>
  </cdr:relSizeAnchor>
  <cdr:relSizeAnchor xmlns:cdr="http://schemas.openxmlformats.org/drawingml/2006/chartDrawing">
    <cdr:from>
      <cdr:x>0</cdr:x>
      <cdr:y>0.11559</cdr:y>
    </cdr:from>
    <cdr:to>
      <cdr:x>0.22917</cdr:x>
      <cdr:y>0.19086</cdr:y>
    </cdr:to>
    <cdr:sp macro="" textlink="">
      <cdr:nvSpPr>
        <cdr:cNvPr id="3" name="Zone de texte 2"/>
        <cdr:cNvSpPr txBox="1"/>
      </cdr:nvSpPr>
      <cdr:spPr>
        <a:xfrm xmlns:a="http://schemas.openxmlformats.org/drawingml/2006/main">
          <a:off x="-895350" y="409575"/>
          <a:ext cx="1362074" cy="2667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fr-FR" sz="1100">
              <a:solidFill>
                <a:schemeClr val="bg1"/>
              </a:solidFill>
            </a:rPr>
            <a:t>Nitrate removal (%)</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2D5A70CC-F6E9-4D3B-9497-1F2D108ABD89}" type="datetimeFigureOut">
              <a:rPr lang="fr-FR" smtClean="0"/>
              <a:t>10/11/2022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EBD1B3A-8F70-48A8-BC88-094F79EDA7D4}" type="slidenum">
              <a:rPr lang="fr-FR" smtClean="0"/>
              <a:t>‹N°›</a:t>
            </a:fld>
            <a:endParaRPr lang="fr-FR"/>
          </a:p>
        </p:txBody>
      </p:sp>
    </p:spTree>
    <p:extLst>
      <p:ext uri="{BB962C8B-B14F-4D97-AF65-F5344CB8AC3E}">
        <p14:creationId xmlns:p14="http://schemas.microsoft.com/office/powerpoint/2010/main" val="1828825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D5A70CC-F6E9-4D3B-9497-1F2D108ABD89}" type="datetimeFigureOut">
              <a:rPr lang="fr-FR" smtClean="0"/>
              <a:t>10/11/2022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EBD1B3A-8F70-48A8-BC88-094F79EDA7D4}" type="slidenum">
              <a:rPr lang="fr-FR" smtClean="0"/>
              <a:t>‹N°›</a:t>
            </a:fld>
            <a:endParaRPr lang="fr-FR"/>
          </a:p>
        </p:txBody>
      </p:sp>
    </p:spTree>
    <p:extLst>
      <p:ext uri="{BB962C8B-B14F-4D97-AF65-F5344CB8AC3E}">
        <p14:creationId xmlns:p14="http://schemas.microsoft.com/office/powerpoint/2010/main" val="34848634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D5A70CC-F6E9-4D3B-9497-1F2D108ABD89}" type="datetimeFigureOut">
              <a:rPr lang="fr-FR" smtClean="0"/>
              <a:t>10/11/2022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EBD1B3A-8F70-48A8-BC88-094F79EDA7D4}" type="slidenum">
              <a:rPr lang="fr-FR" smtClean="0"/>
              <a:t>‹N°›</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62971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D5A70CC-F6E9-4D3B-9497-1F2D108ABD89}" type="datetimeFigureOut">
              <a:rPr lang="fr-FR" smtClean="0"/>
              <a:t>10/11/2022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EBD1B3A-8F70-48A8-BC88-094F79EDA7D4}" type="slidenum">
              <a:rPr lang="fr-FR" smtClean="0"/>
              <a:t>‹N°›</a:t>
            </a:fld>
            <a:endParaRPr lang="fr-FR"/>
          </a:p>
        </p:txBody>
      </p:sp>
    </p:spTree>
    <p:extLst>
      <p:ext uri="{BB962C8B-B14F-4D97-AF65-F5344CB8AC3E}">
        <p14:creationId xmlns:p14="http://schemas.microsoft.com/office/powerpoint/2010/main" val="10774648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D5A70CC-F6E9-4D3B-9497-1F2D108ABD89}" type="datetimeFigureOut">
              <a:rPr lang="fr-FR" smtClean="0"/>
              <a:t>10/11/2022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EBD1B3A-8F70-48A8-BC88-094F79EDA7D4}"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07145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D5A70CC-F6E9-4D3B-9497-1F2D108ABD89}" type="datetimeFigureOut">
              <a:rPr lang="fr-FR" smtClean="0"/>
              <a:t>10/11/2022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EBD1B3A-8F70-48A8-BC88-094F79EDA7D4}" type="slidenum">
              <a:rPr lang="fr-FR" smtClean="0"/>
              <a:t>‹N°›</a:t>
            </a:fld>
            <a:endParaRPr lang="fr-FR"/>
          </a:p>
        </p:txBody>
      </p:sp>
    </p:spTree>
    <p:extLst>
      <p:ext uri="{BB962C8B-B14F-4D97-AF65-F5344CB8AC3E}">
        <p14:creationId xmlns:p14="http://schemas.microsoft.com/office/powerpoint/2010/main" val="28143720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D5A70CC-F6E9-4D3B-9497-1F2D108ABD89}" type="datetimeFigureOut">
              <a:rPr lang="fr-FR" smtClean="0"/>
              <a:t>10/11/2022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EBD1B3A-8F70-48A8-BC88-094F79EDA7D4}" type="slidenum">
              <a:rPr lang="fr-FR" smtClean="0"/>
              <a:t>‹N°›</a:t>
            </a:fld>
            <a:endParaRPr lang="fr-FR"/>
          </a:p>
        </p:txBody>
      </p:sp>
    </p:spTree>
    <p:extLst>
      <p:ext uri="{BB962C8B-B14F-4D97-AF65-F5344CB8AC3E}">
        <p14:creationId xmlns:p14="http://schemas.microsoft.com/office/powerpoint/2010/main" val="21517319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D5A70CC-F6E9-4D3B-9497-1F2D108ABD89}" type="datetimeFigureOut">
              <a:rPr lang="fr-FR" smtClean="0"/>
              <a:t>10/11/2022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EBD1B3A-8F70-48A8-BC88-094F79EDA7D4}" type="slidenum">
              <a:rPr lang="fr-FR" smtClean="0"/>
              <a:t>‹N°›</a:t>
            </a:fld>
            <a:endParaRPr lang="fr-FR"/>
          </a:p>
        </p:txBody>
      </p:sp>
    </p:spTree>
    <p:extLst>
      <p:ext uri="{BB962C8B-B14F-4D97-AF65-F5344CB8AC3E}">
        <p14:creationId xmlns:p14="http://schemas.microsoft.com/office/powerpoint/2010/main" val="2678314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D5A70CC-F6E9-4D3B-9497-1F2D108ABD89}" type="datetimeFigureOut">
              <a:rPr lang="fr-FR" smtClean="0"/>
              <a:t>10/11/2022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EBD1B3A-8F70-48A8-BC88-094F79EDA7D4}" type="slidenum">
              <a:rPr lang="fr-FR" smtClean="0"/>
              <a:t>‹N°›</a:t>
            </a:fld>
            <a:endParaRPr lang="fr-FR"/>
          </a:p>
        </p:txBody>
      </p:sp>
    </p:spTree>
    <p:extLst>
      <p:ext uri="{BB962C8B-B14F-4D97-AF65-F5344CB8AC3E}">
        <p14:creationId xmlns:p14="http://schemas.microsoft.com/office/powerpoint/2010/main" val="741104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D5A70CC-F6E9-4D3B-9497-1F2D108ABD89}" type="datetimeFigureOut">
              <a:rPr lang="fr-FR" smtClean="0"/>
              <a:t>10/11/2022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FEBD1B3A-8F70-48A8-BC88-094F79EDA7D4}" type="slidenum">
              <a:rPr lang="fr-FR" smtClean="0"/>
              <a:t>‹N°›</a:t>
            </a:fld>
            <a:endParaRPr lang="fr-FR"/>
          </a:p>
        </p:txBody>
      </p:sp>
    </p:spTree>
    <p:extLst>
      <p:ext uri="{BB962C8B-B14F-4D97-AF65-F5344CB8AC3E}">
        <p14:creationId xmlns:p14="http://schemas.microsoft.com/office/powerpoint/2010/main" val="925634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D5A70CC-F6E9-4D3B-9497-1F2D108ABD89}" type="datetimeFigureOut">
              <a:rPr lang="fr-FR" smtClean="0"/>
              <a:t>10/11/2022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EBD1B3A-8F70-48A8-BC88-094F79EDA7D4}" type="slidenum">
              <a:rPr lang="fr-FR" smtClean="0"/>
              <a:t>‹N°›</a:t>
            </a:fld>
            <a:endParaRPr lang="fr-FR"/>
          </a:p>
        </p:txBody>
      </p:sp>
    </p:spTree>
    <p:extLst>
      <p:ext uri="{BB962C8B-B14F-4D97-AF65-F5344CB8AC3E}">
        <p14:creationId xmlns:p14="http://schemas.microsoft.com/office/powerpoint/2010/main" val="1890095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2D5A70CC-F6E9-4D3B-9497-1F2D108ABD89}" type="datetimeFigureOut">
              <a:rPr lang="fr-FR" smtClean="0"/>
              <a:t>10/11/2022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FEBD1B3A-8F70-48A8-BC88-094F79EDA7D4}" type="slidenum">
              <a:rPr lang="fr-FR" smtClean="0"/>
              <a:t>‹N°›</a:t>
            </a:fld>
            <a:endParaRPr lang="fr-FR"/>
          </a:p>
        </p:txBody>
      </p:sp>
    </p:spTree>
    <p:extLst>
      <p:ext uri="{BB962C8B-B14F-4D97-AF65-F5344CB8AC3E}">
        <p14:creationId xmlns:p14="http://schemas.microsoft.com/office/powerpoint/2010/main" val="2676946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2D5A70CC-F6E9-4D3B-9497-1F2D108ABD89}" type="datetimeFigureOut">
              <a:rPr lang="fr-FR" smtClean="0"/>
              <a:t>10/11/2022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FEBD1B3A-8F70-48A8-BC88-094F79EDA7D4}" type="slidenum">
              <a:rPr lang="fr-FR" smtClean="0"/>
              <a:t>‹N°›</a:t>
            </a:fld>
            <a:endParaRPr lang="fr-FR"/>
          </a:p>
        </p:txBody>
      </p:sp>
    </p:spTree>
    <p:extLst>
      <p:ext uri="{BB962C8B-B14F-4D97-AF65-F5344CB8AC3E}">
        <p14:creationId xmlns:p14="http://schemas.microsoft.com/office/powerpoint/2010/main" val="346689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5A70CC-F6E9-4D3B-9497-1F2D108ABD89}" type="datetimeFigureOut">
              <a:rPr lang="fr-FR" smtClean="0"/>
              <a:t>10/11/2022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FEBD1B3A-8F70-48A8-BC88-094F79EDA7D4}" type="slidenum">
              <a:rPr lang="fr-FR" smtClean="0"/>
              <a:t>‹N°›</a:t>
            </a:fld>
            <a:endParaRPr lang="fr-FR"/>
          </a:p>
        </p:txBody>
      </p:sp>
    </p:spTree>
    <p:extLst>
      <p:ext uri="{BB962C8B-B14F-4D97-AF65-F5344CB8AC3E}">
        <p14:creationId xmlns:p14="http://schemas.microsoft.com/office/powerpoint/2010/main" val="4241588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D5A70CC-F6E9-4D3B-9497-1F2D108ABD89}" type="datetimeFigureOut">
              <a:rPr lang="fr-FR" smtClean="0"/>
              <a:t>10/11/2022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EBD1B3A-8F70-48A8-BC88-094F79EDA7D4}" type="slidenum">
              <a:rPr lang="fr-FR" smtClean="0"/>
              <a:t>‹N°›</a:t>
            </a:fld>
            <a:endParaRPr lang="fr-FR"/>
          </a:p>
        </p:txBody>
      </p:sp>
    </p:spTree>
    <p:extLst>
      <p:ext uri="{BB962C8B-B14F-4D97-AF65-F5344CB8AC3E}">
        <p14:creationId xmlns:p14="http://schemas.microsoft.com/office/powerpoint/2010/main" val="856689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2D5A70CC-F6E9-4D3B-9497-1F2D108ABD89}" type="datetimeFigureOut">
              <a:rPr lang="fr-FR" smtClean="0"/>
              <a:t>10/11/2022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FEBD1B3A-8F70-48A8-BC88-094F79EDA7D4}" type="slidenum">
              <a:rPr lang="fr-FR" smtClean="0"/>
              <a:t>‹N°›</a:t>
            </a:fld>
            <a:endParaRPr lang="fr-FR"/>
          </a:p>
        </p:txBody>
      </p:sp>
    </p:spTree>
    <p:extLst>
      <p:ext uri="{BB962C8B-B14F-4D97-AF65-F5344CB8AC3E}">
        <p14:creationId xmlns:p14="http://schemas.microsoft.com/office/powerpoint/2010/main" val="2064255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D5A70CC-F6E9-4D3B-9497-1F2D108ABD89}" type="datetimeFigureOut">
              <a:rPr lang="fr-FR" smtClean="0"/>
              <a:t>10/11/2022</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EBD1B3A-8F70-48A8-BC88-094F79EDA7D4}" type="slidenum">
              <a:rPr lang="fr-FR" smtClean="0"/>
              <a:t>‹N°›</a:t>
            </a:fld>
            <a:endParaRPr lang="fr-FR"/>
          </a:p>
        </p:txBody>
      </p:sp>
    </p:spTree>
    <p:extLst>
      <p:ext uri="{BB962C8B-B14F-4D97-AF65-F5344CB8AC3E}">
        <p14:creationId xmlns:p14="http://schemas.microsoft.com/office/powerpoint/2010/main" val="63302445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86131" y="223304"/>
            <a:ext cx="10515600" cy="961399"/>
          </a:xfrm>
        </p:spPr>
        <p:txBody>
          <a:bodyPr>
            <a:normAutofit fontScale="90000"/>
          </a:bodyPr>
          <a:lstStyle/>
          <a:p>
            <a:pPr algn="ctr"/>
            <a:r>
              <a:rPr lang="tr-TR" sz="3200" dirty="0">
                <a:latin typeface="Times New Roman" panose="02020603050405020304" pitchFamily="18" charset="0"/>
                <a:ea typeface="Calibri" panose="020F0502020204030204" pitchFamily="34" charset="0"/>
              </a:rPr>
              <a:t>4th International Conference on Applied Engineering and Natural Sciences</a:t>
            </a:r>
            <a:r>
              <a:rPr lang="fr-FR" sz="3200" dirty="0" smtClean="0"/>
              <a:t/>
            </a:r>
            <a:br>
              <a:rPr lang="fr-FR" sz="3200" dirty="0" smtClean="0"/>
            </a:br>
            <a:endParaRPr lang="fr-FR" sz="3200" dirty="0"/>
          </a:p>
        </p:txBody>
      </p:sp>
      <p:pic>
        <p:nvPicPr>
          <p:cNvPr id="10" name="Image 11"/>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6684" y="1184703"/>
            <a:ext cx="20669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age 8"/>
          <p:cNvPicPr>
            <a:picLocks noChangeAspect="1"/>
          </p:cNvPicPr>
          <p:nvPr/>
        </p:nvPicPr>
        <p:blipFill>
          <a:blip r:embed="rId3"/>
          <a:stretch>
            <a:fillRect/>
          </a:stretch>
        </p:blipFill>
        <p:spPr>
          <a:xfrm>
            <a:off x="9815473" y="1290196"/>
            <a:ext cx="2376527" cy="1520149"/>
          </a:xfrm>
          <a:prstGeom prst="rect">
            <a:avLst/>
          </a:prstGeom>
        </p:spPr>
      </p:pic>
      <p:sp>
        <p:nvSpPr>
          <p:cNvPr id="12" name="ZoneTexte 11"/>
          <p:cNvSpPr txBox="1"/>
          <p:nvPr/>
        </p:nvSpPr>
        <p:spPr>
          <a:xfrm>
            <a:off x="540913" y="3659746"/>
            <a:ext cx="11333408" cy="3277179"/>
          </a:xfrm>
          <a:prstGeom prst="rect">
            <a:avLst/>
          </a:prstGeom>
          <a:noFill/>
        </p:spPr>
        <p:txBody>
          <a:bodyPr wrap="square" rtlCol="0">
            <a:spAutoFit/>
          </a:bodyPr>
          <a:lstStyle/>
          <a:p>
            <a:pPr algn="ctr" eaLnBrk="0" fontAlgn="base" hangingPunct="0">
              <a:spcBef>
                <a:spcPct val="0"/>
              </a:spcBef>
              <a:spcAft>
                <a:spcPct val="0"/>
              </a:spcAft>
            </a:pPr>
            <a:r>
              <a:rPr lang="tr-TR" sz="2000" dirty="0"/>
              <a:t>SI SMAIL Selma</a:t>
            </a:r>
            <a:r>
              <a:rPr lang="tr-TR" sz="2000" baseline="30000" dirty="0"/>
              <a:t>*</a:t>
            </a:r>
            <a:r>
              <a:rPr lang="tr-TR" sz="2000" dirty="0"/>
              <a:t>, Benbelkacem Ouardia</a:t>
            </a:r>
            <a:r>
              <a:rPr lang="tr-TR" sz="2000" baseline="30000" dirty="0"/>
              <a:t>2</a:t>
            </a:r>
            <a:r>
              <a:rPr lang="tr-TR" sz="2000" dirty="0"/>
              <a:t>,LEMLIKCHI Wahiba</a:t>
            </a:r>
            <a:r>
              <a:rPr lang="tr-TR" sz="2000" baseline="30000" dirty="0"/>
              <a:t>1,2</a:t>
            </a:r>
            <a:r>
              <a:rPr lang="tr-TR" sz="2000" dirty="0"/>
              <a:t>, HACHEMI Messaoud</a:t>
            </a:r>
            <a:r>
              <a:rPr lang="tr-TR" sz="2000" baseline="30000" dirty="0"/>
              <a:t>2</a:t>
            </a:r>
            <a:endParaRPr lang="fr-FR" sz="2000" dirty="0"/>
          </a:p>
          <a:p>
            <a:pPr lvl="0" algn="ctr" eaLnBrk="0" fontAlgn="base" hangingPunct="0">
              <a:spcBef>
                <a:spcPct val="0"/>
              </a:spcBef>
              <a:spcAft>
                <a:spcPct val="0"/>
              </a:spcAft>
            </a:pPr>
            <a:endParaRPr lang="fr-FR" dirty="0">
              <a:solidFill>
                <a:prstClr val="black"/>
              </a:solidFill>
              <a:latin typeface="Calibri" panose="020F0502020204030204" pitchFamily="34" charset="0"/>
              <a:cs typeface="Arial" panose="020B0604020202020204" pitchFamily="34" charset="0"/>
            </a:endParaRPr>
          </a:p>
          <a:p>
            <a:pPr lvl="0" algn="ctr" eaLnBrk="0" fontAlgn="base" hangingPunct="0">
              <a:spcBef>
                <a:spcPct val="0"/>
              </a:spcBef>
              <a:spcAft>
                <a:spcPct val="0"/>
              </a:spcAft>
            </a:pPr>
            <a:endParaRPr lang="fr-FR" dirty="0" smtClean="0">
              <a:solidFill>
                <a:prstClr val="black"/>
              </a:solidFill>
              <a:latin typeface="Calibri" panose="020F0502020204030204" pitchFamily="34" charset="0"/>
              <a:cs typeface="Arial" panose="020B0604020202020204" pitchFamily="34" charset="0"/>
            </a:endParaRPr>
          </a:p>
          <a:p>
            <a:pPr lvl="0" algn="ctr" eaLnBrk="0" fontAlgn="base" hangingPunct="0">
              <a:spcBef>
                <a:spcPct val="0"/>
              </a:spcBef>
              <a:spcAft>
                <a:spcPct val="0"/>
              </a:spcAft>
            </a:pPr>
            <a:endParaRPr lang="fr-FR" dirty="0">
              <a:solidFill>
                <a:prstClr val="black"/>
              </a:solidFill>
              <a:latin typeface="Calibri" panose="020F0502020204030204" pitchFamily="34" charset="0"/>
              <a:cs typeface="Arial" panose="020B0604020202020204" pitchFamily="34" charset="0"/>
            </a:endParaRPr>
          </a:p>
          <a:p>
            <a:pPr lvl="0" algn="ctr" fontAlgn="base" hangingPunct="0">
              <a:lnSpc>
                <a:spcPct val="93000"/>
              </a:lnSpc>
              <a:spcBef>
                <a:spcPct val="0"/>
              </a:spcBef>
              <a:spcAft>
                <a:spcPct val="0"/>
              </a:spcAft>
              <a:buClr>
                <a:srgbClr val="000000"/>
              </a:buClr>
              <a:buFontTx/>
              <a:buAutoNum type="arabicParenBoth"/>
              <a:defRPr/>
            </a:pPr>
            <a:r>
              <a:rPr lang="fr-FR" dirty="0" smtClean="0">
                <a:solidFill>
                  <a:prstClr val="black"/>
                </a:solidFill>
                <a:latin typeface="Calibri" panose="020F0502020204030204" pitchFamily="34" charset="0"/>
                <a:cs typeface="Arial" panose="020B0604020202020204" pitchFamily="34" charset="0"/>
              </a:rPr>
              <a:t> </a:t>
            </a:r>
            <a: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Research Unit </a:t>
            </a:r>
            <a:r>
              <a:rPr lang="en-US" altLang="fr-FR" sz="2300" dirty="0" err="1">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UR_MPE_FSI_UMBB,Algeirs</a:t>
            </a:r>
            <a: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 </a:t>
            </a:r>
            <a:r>
              <a:rPr lang="en-US" altLang="fr-FR" sz="2300" dirty="0">
                <a:solidFill>
                  <a:srgbClr val="000000"/>
                </a:solidFill>
                <a:latin typeface="Times New Roman" panose="02020603050405020304" pitchFamily="18" charset="0"/>
                <a:ea typeface="Microsoft YaHei" panose="020B0503020204020204" pitchFamily="34" charset="-122"/>
                <a:cs typeface="Times New Roman" panose="02020603050405020304" pitchFamily="18" charset="0"/>
              </a:rPr>
              <a:t>1 University Ben </a:t>
            </a:r>
            <a:r>
              <a:rPr lang="en-US" altLang="fr-FR" sz="2300" dirty="0" err="1">
                <a:solidFill>
                  <a:srgbClr val="000000"/>
                </a:solidFill>
                <a:latin typeface="Times New Roman" panose="02020603050405020304" pitchFamily="18" charset="0"/>
                <a:ea typeface="Microsoft YaHei" panose="020B0503020204020204" pitchFamily="34" charset="-122"/>
                <a:cs typeface="Times New Roman" panose="02020603050405020304" pitchFamily="18" charset="0"/>
              </a:rPr>
              <a:t>Youcef</a:t>
            </a:r>
            <a:r>
              <a:rPr lang="en-US" altLang="fr-FR" sz="2300" dirty="0">
                <a:solidFill>
                  <a:srgbClr val="000000"/>
                </a:solidFill>
                <a:latin typeface="Times New Roman" panose="02020603050405020304" pitchFamily="18" charset="0"/>
                <a:ea typeface="Microsoft YaHei" panose="020B0503020204020204" pitchFamily="34" charset="-122"/>
                <a:cs typeface="Times New Roman" panose="02020603050405020304" pitchFamily="18" charset="0"/>
              </a:rPr>
              <a:t> Ben </a:t>
            </a:r>
            <a:r>
              <a:rPr lang="en-US" altLang="fr-FR" sz="2300" dirty="0" err="1">
                <a:solidFill>
                  <a:srgbClr val="000000"/>
                </a:solidFill>
                <a:latin typeface="Times New Roman" panose="02020603050405020304" pitchFamily="18" charset="0"/>
                <a:ea typeface="Microsoft YaHei" panose="020B0503020204020204" pitchFamily="34" charset="-122"/>
                <a:cs typeface="Times New Roman" panose="02020603050405020304" pitchFamily="18" charset="0"/>
              </a:rPr>
              <a:t>Khedda</a:t>
            </a:r>
            <a:r>
              <a:rPr lang="en-US" altLang="fr-FR" sz="2300" dirty="0">
                <a:solidFill>
                  <a:srgbClr val="000000"/>
                </a:solidFill>
                <a:latin typeface="Times New Roman" panose="02020603050405020304" pitchFamily="18" charset="0"/>
                <a:ea typeface="Microsoft YaHei" panose="020B0503020204020204" pitchFamily="34" charset="-122"/>
                <a:cs typeface="Times New Roman" panose="02020603050405020304" pitchFamily="18" charset="0"/>
              </a:rPr>
              <a:t> </a:t>
            </a:r>
            <a:endPar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endParaRPr>
          </a:p>
          <a:p>
            <a:pPr lvl="0" algn="ctr" fontAlgn="base" hangingPunct="0">
              <a:lnSpc>
                <a:spcPct val="93000"/>
              </a:lnSpc>
              <a:spcBef>
                <a:spcPct val="0"/>
              </a:spcBef>
              <a:spcAft>
                <a:spcPct val="0"/>
              </a:spcAft>
              <a:buClr>
                <a:srgbClr val="000000"/>
              </a:buClr>
              <a:defRPr/>
            </a:pPr>
            <a: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Algeria </a:t>
            </a:r>
          </a:p>
          <a:p>
            <a:pPr lvl="0" algn="ctr" fontAlgn="base" hangingPunct="0">
              <a:lnSpc>
                <a:spcPct val="93000"/>
              </a:lnSpc>
              <a:spcBef>
                <a:spcPct val="0"/>
              </a:spcBef>
              <a:spcAft>
                <a:spcPct val="0"/>
              </a:spcAft>
              <a:buClr>
                <a:srgbClr val="000000"/>
              </a:buClr>
              <a:defRPr/>
            </a:pPr>
            <a: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(2)  Research Unit </a:t>
            </a:r>
            <a:r>
              <a:rPr lang="en-US" altLang="fr-FR" sz="2300" dirty="0" err="1">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UR_MPE_FSI_UMBB,Boumerdes,Mhamed</a:t>
            </a:r>
            <a: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 </a:t>
            </a:r>
            <a:r>
              <a:rPr lang="en-US" altLang="fr-FR" sz="2300" dirty="0" err="1">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Bougarra</a:t>
            </a:r>
            <a: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 </a:t>
            </a:r>
            <a:r>
              <a:rPr lang="en-US" altLang="fr-FR" sz="2300" dirty="0" err="1">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Boumerdes</a:t>
            </a:r>
            <a: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 University</a:t>
            </a:r>
            <a:r>
              <a:rPr lang="en-US" altLang="fr-FR" sz="2300" dirty="0">
                <a:solidFill>
                  <a:srgbClr val="000000"/>
                </a:solidFill>
                <a:latin typeface="Times New Roman" panose="02020603050405020304" pitchFamily="18" charset="0"/>
                <a:ea typeface="Microsoft YaHei" panose="020B0503020204020204" pitchFamily="34" charset="-122"/>
                <a:cs typeface="Times New Roman" panose="02020603050405020304" pitchFamily="18" charset="0"/>
              </a:rPr>
              <a:t> </a:t>
            </a:r>
            <a:endPar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endParaRPr>
          </a:p>
          <a:p>
            <a:pPr lvl="0" algn="ctr" fontAlgn="base" hangingPunct="0">
              <a:lnSpc>
                <a:spcPct val="93000"/>
              </a:lnSpc>
              <a:spcBef>
                <a:spcPct val="0"/>
              </a:spcBef>
              <a:spcAft>
                <a:spcPct val="0"/>
              </a:spcAft>
              <a:buClr>
                <a:srgbClr val="000000"/>
              </a:buClr>
              <a:defRPr/>
            </a:pPr>
            <a:r>
              <a:rPr lang="en-US" altLang="fr-FR" sz="2300" dirty="0">
                <a:solidFill>
                  <a:srgbClr val="000000"/>
                </a:solidFill>
                <a:latin typeface="Georgia" panose="02040502050405020303" pitchFamily="18" charset="0"/>
                <a:ea typeface="Microsoft YaHei" panose="020B0503020204020204" pitchFamily="34" charset="-122"/>
                <a:cs typeface="Times New Roman" panose="02020603050405020304" pitchFamily="18" charset="0"/>
              </a:rPr>
              <a:t>Algeria </a:t>
            </a:r>
          </a:p>
          <a:p>
            <a:pPr lvl="0" eaLnBrk="0" fontAlgn="base" hangingPunct="0">
              <a:spcBef>
                <a:spcPct val="0"/>
              </a:spcBef>
              <a:spcAft>
                <a:spcPct val="0"/>
              </a:spcAft>
            </a:pPr>
            <a:endParaRPr lang="fr-FR" sz="2800" dirty="0">
              <a:solidFill>
                <a:prstClr val="black"/>
              </a:solidFill>
              <a:latin typeface="Calibri" panose="020F0502020204030204" pitchFamily="34" charset="0"/>
              <a:cs typeface="Arial" panose="020B0604020202020204" pitchFamily="34" charset="0"/>
            </a:endParaRPr>
          </a:p>
        </p:txBody>
      </p:sp>
      <p:pic>
        <p:nvPicPr>
          <p:cNvPr id="8" name="Resim 6"/>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6681" y="53255"/>
            <a:ext cx="1813560" cy="1131448"/>
          </a:xfrm>
          <a:prstGeom prst="rect">
            <a:avLst/>
          </a:prstGeom>
          <a:noFill/>
        </p:spPr>
      </p:pic>
      <p:sp>
        <p:nvSpPr>
          <p:cNvPr id="3" name="Rectangle 2"/>
          <p:cNvSpPr/>
          <p:nvPr/>
        </p:nvSpPr>
        <p:spPr>
          <a:xfrm>
            <a:off x="2010241" y="1825011"/>
            <a:ext cx="7805231" cy="1248740"/>
          </a:xfrm>
          <a:prstGeom prst="rect">
            <a:avLst/>
          </a:prstGeom>
        </p:spPr>
        <p:txBody>
          <a:bodyPr wrap="square">
            <a:spAutoFit/>
          </a:bodyPr>
          <a:lstStyle/>
          <a:p>
            <a:pPr algn="ctr">
              <a:lnSpc>
                <a:spcPct val="107000"/>
              </a:lnSpc>
              <a:spcAft>
                <a:spcPts val="800"/>
              </a:spcAft>
            </a:pPr>
            <a:r>
              <a:rPr lang="tr-TR" sz="1600" b="1" dirty="0">
                <a:latin typeface="Times New Roman" panose="02020603050405020304" pitchFamily="18" charset="0"/>
                <a:ea typeface="Calibri" panose="020F0502020204030204" pitchFamily="34" charset="0"/>
                <a:cs typeface="Times New Roman" panose="02020603050405020304" pitchFamily="18" charset="0"/>
              </a:rPr>
              <a:t> </a:t>
            </a:r>
            <a:endParaRPr lang="fr-FR" sz="11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fr-FR" sz="2400" b="1" dirty="0">
                <a:latin typeface="Times New Roman" panose="02020603050405020304" pitchFamily="18" charset="0"/>
                <a:ea typeface="Calibri" panose="020F0502020204030204" pitchFamily="34" charset="0"/>
                <a:cs typeface="Times New Roman" panose="02020603050405020304" pitchFamily="18" charset="0"/>
              </a:rPr>
              <a:t>RECOVERY OF ORGANIC WASTE FOR WATER DENITRIFICATION</a:t>
            </a:r>
            <a:endParaRPr lang="fr-F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712451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8789" y="-1"/>
            <a:ext cx="11809926" cy="6684135"/>
          </a:xfrm>
        </p:spPr>
        <p:txBody>
          <a:bodyPr>
            <a:normAutofit/>
          </a:bodyPr>
          <a:lstStyle/>
          <a:p>
            <a:pPr algn="ctr"/>
            <a:r>
              <a:rPr lang="fr-FR" sz="4400" dirty="0" smtClean="0">
                <a:latin typeface="Algerian" panose="04020705040A02060702" pitchFamily="82" charset="0"/>
                <a:cs typeface="Times New Roman" panose="02020603050405020304" pitchFamily="18" charset="0"/>
              </a:rPr>
              <a:t> </a:t>
            </a:r>
            <a:br>
              <a:rPr lang="fr-FR" sz="4400" dirty="0" smtClean="0">
                <a:latin typeface="Algerian" panose="04020705040A02060702" pitchFamily="82" charset="0"/>
                <a:cs typeface="Times New Roman" panose="02020603050405020304" pitchFamily="18" charset="0"/>
              </a:rPr>
            </a:br>
            <a:r>
              <a:rPr lang="fr-FR" sz="4400" dirty="0">
                <a:latin typeface="Algerian" panose="04020705040A02060702" pitchFamily="82" charset="0"/>
                <a:cs typeface="Times New Roman" panose="02020603050405020304" pitchFamily="18" charset="0"/>
              </a:rPr>
              <a:t/>
            </a:r>
            <a:br>
              <a:rPr lang="fr-FR" sz="4400" dirty="0">
                <a:latin typeface="Algerian" panose="04020705040A02060702" pitchFamily="82" charset="0"/>
                <a:cs typeface="Times New Roman" panose="02020603050405020304" pitchFamily="18" charset="0"/>
              </a:rPr>
            </a:br>
            <a:r>
              <a:rPr lang="fr-FR" sz="4400" dirty="0" smtClean="0">
                <a:latin typeface="Algerian" panose="04020705040A02060702" pitchFamily="82" charset="0"/>
                <a:cs typeface="Times New Roman" panose="02020603050405020304" pitchFamily="18" charset="0"/>
              </a:rPr>
              <a:t/>
            </a:r>
            <a:br>
              <a:rPr lang="fr-FR" sz="4400" dirty="0" smtClean="0">
                <a:latin typeface="Algerian" panose="04020705040A02060702" pitchFamily="82" charset="0"/>
                <a:cs typeface="Times New Roman" panose="02020603050405020304" pitchFamily="18" charset="0"/>
              </a:rPr>
            </a:br>
            <a:r>
              <a:rPr lang="fr-FR" sz="4400" dirty="0">
                <a:latin typeface="Algerian" panose="04020705040A02060702" pitchFamily="82" charset="0"/>
                <a:cs typeface="Times New Roman" panose="02020603050405020304" pitchFamily="18" charset="0"/>
              </a:rPr>
              <a:t/>
            </a:r>
            <a:br>
              <a:rPr lang="fr-FR" sz="4400" dirty="0">
                <a:latin typeface="Algerian" panose="04020705040A02060702" pitchFamily="82" charset="0"/>
                <a:cs typeface="Times New Roman" panose="02020603050405020304" pitchFamily="18" charset="0"/>
              </a:rPr>
            </a:br>
            <a:r>
              <a:rPr lang="fr-FR" sz="7200" dirty="0" err="1" smtClean="0">
                <a:latin typeface="Algerian" panose="04020705040A02060702" pitchFamily="82" charset="0"/>
              </a:rPr>
              <a:t>MatEriAlS</a:t>
            </a:r>
            <a:r>
              <a:rPr lang="fr-FR" sz="7200" dirty="0" smtClean="0">
                <a:latin typeface="Algerian" panose="04020705040A02060702" pitchFamily="82" charset="0"/>
              </a:rPr>
              <a:t> AND </a:t>
            </a:r>
            <a:r>
              <a:rPr lang="fr-FR" sz="7200" dirty="0" err="1" smtClean="0">
                <a:latin typeface="Algerian" panose="04020705040A02060702" pitchFamily="82" charset="0"/>
              </a:rPr>
              <a:t>MEthodS</a:t>
            </a:r>
            <a:endParaRPr lang="fr-FR" sz="7200" dirty="0">
              <a:latin typeface="Algerian" panose="04020705040A02060702" pitchFamily="82" charset="0"/>
            </a:endParaRPr>
          </a:p>
        </p:txBody>
      </p:sp>
    </p:spTree>
    <p:extLst>
      <p:ext uri="{BB962C8B-B14F-4D97-AF65-F5344CB8AC3E}">
        <p14:creationId xmlns:p14="http://schemas.microsoft.com/office/powerpoint/2010/main" val="1164717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10753859" cy="1320800"/>
          </a:xfrm>
        </p:spPr>
        <p:txBody>
          <a:bodyPr>
            <a:normAutofit/>
          </a:bodyPr>
          <a:lstStyle/>
          <a:p>
            <a:pPr algn="ctr"/>
            <a:r>
              <a:rPr lang="fr-FR" sz="4000" dirty="0" smtClean="0">
                <a:latin typeface="Algerian" panose="04020705040A02060702" pitchFamily="82" charset="0"/>
              </a:rPr>
              <a:t>Bio </a:t>
            </a:r>
            <a:r>
              <a:rPr lang="fr-FR" sz="4000" dirty="0" err="1">
                <a:latin typeface="Algerian" panose="04020705040A02060702" pitchFamily="82" charset="0"/>
              </a:rPr>
              <a:t>materials</a:t>
            </a:r>
            <a:r>
              <a:rPr lang="fr-FR" sz="4000" dirty="0">
                <a:latin typeface="Algerian" panose="04020705040A02060702" pitchFamily="82" charset="0"/>
              </a:rPr>
              <a:t> </a:t>
            </a:r>
          </a:p>
        </p:txBody>
      </p:sp>
      <p:sp>
        <p:nvSpPr>
          <p:cNvPr id="3" name="Espace réservé du contenu 2"/>
          <p:cNvSpPr>
            <a:spLocks noGrp="1"/>
          </p:cNvSpPr>
          <p:nvPr>
            <p:ph idx="1"/>
          </p:nvPr>
        </p:nvSpPr>
        <p:spPr>
          <a:xfrm>
            <a:off x="-1" y="656824"/>
            <a:ext cx="12028869" cy="6201176"/>
          </a:xfrm>
        </p:spPr>
        <p:txBody>
          <a:bodyPr>
            <a:normAutofit/>
          </a:bodyPr>
          <a:lstStyle/>
          <a:p>
            <a:pPr marL="28575">
              <a:lnSpc>
                <a:spcPct val="107000"/>
              </a:lnSpc>
            </a:pPr>
            <a:endPar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8575">
              <a:lnSpc>
                <a:spcPct val="107000"/>
              </a:lnSpc>
            </a:pPr>
            <a:r>
              <a:rPr lang="en-US" sz="2700" dirty="0">
                <a:solidFill>
                  <a:prstClr val="black"/>
                </a:solidFill>
                <a:latin typeface="Times New Roman" panose="02020603050405020304" pitchFamily="18" charset="0"/>
                <a:cs typeface="Times New Roman" panose="02020603050405020304" pitchFamily="18" charset="0"/>
              </a:rPr>
              <a:t>The development of bio materials and their use in the field of water treatment has increased in order to lead to the elimination of chemicals which then lead to the reduction of water pollution and subsequently to environmental </a:t>
            </a:r>
            <a:r>
              <a:rPr lang="en-US" sz="2700" dirty="0" err="1">
                <a:solidFill>
                  <a:prstClr val="black"/>
                </a:solidFill>
                <a:latin typeface="Times New Roman" panose="02020603050405020304" pitchFamily="18" charset="0"/>
                <a:cs typeface="Times New Roman" panose="02020603050405020304" pitchFamily="18" charset="0"/>
              </a:rPr>
              <a:t>pollution,like</a:t>
            </a:r>
            <a:r>
              <a:rPr lang="en-US" sz="2700" dirty="0">
                <a:solidFill>
                  <a:prstClr val="black"/>
                </a:solidFill>
                <a:latin typeface="Times New Roman" panose="02020603050405020304" pitchFamily="18" charset="0"/>
                <a:cs typeface="Times New Roman" panose="02020603050405020304" pitchFamily="18" charset="0"/>
              </a:rPr>
              <a:t> the bio-material we used which is a plant species grown in Algeria and considered a real </a:t>
            </a:r>
            <a:r>
              <a:rPr lang="en-US" sz="2700" dirty="0" smtClean="0">
                <a:solidFill>
                  <a:prstClr val="black"/>
                </a:solidFill>
                <a:latin typeface="Times New Roman" panose="02020603050405020304" pitchFamily="18" charset="0"/>
                <a:cs typeface="Times New Roman" panose="02020603050405020304" pitchFamily="18" charset="0"/>
              </a:rPr>
              <a:t>waste.</a:t>
            </a:r>
          </a:p>
          <a:p>
            <a:pPr marL="28575">
              <a:lnSpc>
                <a:spcPct val="107000"/>
              </a:lnSpc>
            </a:pPr>
            <a:r>
              <a:rPr lang="en-US" sz="2800" dirty="0" smtClean="0">
                <a:solidFill>
                  <a:prstClr val="black"/>
                </a:solidFill>
                <a:latin typeface="Times New Roman" panose="02020603050405020304" pitchFamily="18" charset="0"/>
                <a:cs typeface="Times New Roman" panose="02020603050405020304" pitchFamily="18" charset="0"/>
              </a:rPr>
              <a:t>This </a:t>
            </a:r>
            <a:r>
              <a:rPr lang="en-US" sz="2800" dirty="0">
                <a:solidFill>
                  <a:prstClr val="black"/>
                </a:solidFill>
                <a:latin typeface="Times New Roman" panose="02020603050405020304" pitchFamily="18" charset="0"/>
                <a:cs typeface="Times New Roman" panose="02020603050405020304" pitchFamily="18" charset="0"/>
              </a:rPr>
              <a:t>source of biodegradable and </a:t>
            </a:r>
            <a:r>
              <a:rPr lang="en-US" sz="2800" dirty="0" err="1">
                <a:solidFill>
                  <a:prstClr val="black"/>
                </a:solidFill>
                <a:latin typeface="Times New Roman" panose="02020603050405020304" pitchFamily="18" charset="0"/>
                <a:cs typeface="Times New Roman" panose="02020603050405020304" pitchFamily="18" charset="0"/>
              </a:rPr>
              <a:t>crutial</a:t>
            </a:r>
            <a:r>
              <a:rPr lang="en-US" sz="2800" dirty="0">
                <a:solidFill>
                  <a:prstClr val="black"/>
                </a:solidFill>
                <a:latin typeface="Times New Roman" panose="02020603050405020304" pitchFamily="18" charset="0"/>
                <a:cs typeface="Times New Roman" panose="02020603050405020304" pitchFamily="18" charset="0"/>
              </a:rPr>
              <a:t> carbon is chosen by taking into account including cost, nature, </a:t>
            </a:r>
            <a:r>
              <a:rPr lang="en-US" sz="2800" dirty="0" err="1">
                <a:solidFill>
                  <a:prstClr val="black"/>
                </a:solidFill>
                <a:latin typeface="Times New Roman" panose="02020603050405020304" pitchFamily="18" charset="0"/>
                <a:cs typeface="Times New Roman" panose="02020603050405020304" pitchFamily="18" charset="0"/>
              </a:rPr>
              <a:t>denitrification</a:t>
            </a:r>
            <a:r>
              <a:rPr lang="en-US" sz="2800" dirty="0">
                <a:solidFill>
                  <a:prstClr val="black"/>
                </a:solidFill>
                <a:latin typeface="Times New Roman" panose="02020603050405020304" pitchFamily="18" charset="0"/>
                <a:cs typeface="Times New Roman" panose="02020603050405020304" pitchFamily="18" charset="0"/>
              </a:rPr>
              <a:t> rate, sludge yield, efficacy of pores to be adsorbed …..etc.</a:t>
            </a:r>
          </a:p>
          <a:p>
            <a:pPr marL="28575">
              <a:lnSpc>
                <a:spcPct val="107000"/>
              </a:lnSpc>
            </a:pPr>
            <a:endPar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8575">
              <a:lnSpc>
                <a:spcPct val="107000"/>
              </a:lnSpc>
            </a:pPr>
            <a:r>
              <a:rPr lang="fr-FR" sz="2800"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Some</a:t>
            </a:r>
            <a:r>
              <a:rPr lang="fr-FR" sz="28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physico-</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chemical</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analysis</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techniques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were</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used</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to analyse a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biodegradable</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plant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material</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identify</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this</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carbon</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source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that</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will</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be</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used</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later</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our</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heterotrophic</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biological</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denitrification</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study</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nitrate-</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laden</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water.</a:t>
            </a:r>
            <a:endParaRPr lang="fr-FR" sz="2800" dirty="0">
              <a:latin typeface="Times New Roman" panose="02020603050405020304" pitchFamily="18" charset="0"/>
              <a:ea typeface="Calibri" panose="020F0502020204030204" pitchFamily="34" charset="0"/>
              <a:cs typeface="Times New Roman" panose="02020603050405020304" pitchFamily="18" charset="0"/>
            </a:endParaRPr>
          </a:p>
          <a:p>
            <a:endParaRPr lang="en-US" dirty="0"/>
          </a:p>
          <a:p>
            <a:endParaRPr lang="fr-FR" dirty="0"/>
          </a:p>
        </p:txBody>
      </p:sp>
    </p:spTree>
    <p:extLst>
      <p:ext uri="{BB962C8B-B14F-4D97-AF65-F5344CB8AC3E}">
        <p14:creationId xmlns:p14="http://schemas.microsoft.com/office/powerpoint/2010/main" val="36663637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90152"/>
            <a:ext cx="11912958" cy="6767847"/>
          </a:xfrm>
        </p:spPr>
        <p:txBody>
          <a:bodyPr>
            <a:normAutofit fontScale="77500" lnSpcReduction="20000"/>
          </a:bodyPr>
          <a:lstStyle/>
          <a:p>
            <a:endParaRPr lang="en-US" sz="2000" dirty="0">
              <a:latin typeface="Times New Roman" panose="02020603050405020304" pitchFamily="18" charset="0"/>
              <a:cs typeface="Times New Roman" panose="02020603050405020304" pitchFamily="18" charset="0"/>
            </a:endParaRPr>
          </a:p>
          <a:p>
            <a:pPr marL="0" lvl="0" indent="0" algn="just" defTabSz="914400" eaLnBrk="0" fontAlgn="base" hangingPunct="0">
              <a:spcBef>
                <a:spcPct val="0"/>
              </a:spcBef>
              <a:spcAft>
                <a:spcPct val="0"/>
              </a:spcAft>
              <a:buClrTx/>
              <a:buSzTx/>
              <a:buNone/>
            </a:pPr>
            <a:r>
              <a:rPr lang="fr-FR" sz="2800" b="1" dirty="0">
                <a:solidFill>
                  <a:prstClr val="black"/>
                </a:solidFill>
                <a:latin typeface="Times New Roman" panose="02020603050405020304" pitchFamily="18" charset="0"/>
                <a:cs typeface="Times New Roman" panose="02020603050405020304" pitchFamily="18" charset="0"/>
              </a:rPr>
              <a:t>1</a:t>
            </a:r>
            <a:r>
              <a:rPr lang="fr-FR" sz="2800" dirty="0">
                <a:solidFill>
                  <a:prstClr val="black"/>
                </a:solidFill>
                <a:latin typeface="Times New Roman" panose="02020603050405020304" pitchFamily="18" charset="0"/>
                <a:cs typeface="Times New Roman" panose="02020603050405020304" pitchFamily="18" charset="0"/>
              </a:rPr>
              <a:t> </a:t>
            </a:r>
            <a:r>
              <a:rPr lang="fr-FR" sz="28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Grinding</a:t>
            </a:r>
            <a:r>
              <a:rPr lang="fr-FR" sz="2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Granulometry</a:t>
            </a:r>
            <a:r>
              <a:rPr lang="fr-FR" sz="2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0" lvl="0" indent="0" algn="just" defTabSz="914400" eaLnBrk="0" fontAlgn="base" hangingPunct="0">
              <a:spcBef>
                <a:spcPct val="0"/>
              </a:spcBef>
              <a:spcAft>
                <a:spcPct val="0"/>
              </a:spcAft>
              <a:buClrTx/>
              <a:buSzTx/>
              <a:buNone/>
            </a:pPr>
            <a:r>
              <a:rPr lang="en-US"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 grinding step was necessary. The particle size analysis performed on the </a:t>
            </a:r>
            <a:r>
              <a:rPr lang="en-US" sz="28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sample, </a:t>
            </a:r>
            <a:r>
              <a:rPr lang="en-US"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was made on a </a:t>
            </a:r>
            <a:r>
              <a:rPr lang="en-US"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granulometer</a:t>
            </a:r>
            <a:r>
              <a:rPr lang="en-US"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also called sieve shakers again of type </a:t>
            </a:r>
            <a:r>
              <a:rPr lang="en-US"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Retsch</a:t>
            </a:r>
            <a:r>
              <a:rPr lang="en-US"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(TAM.-DCC-001) AS 200.</a:t>
            </a:r>
            <a:endPar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lvl="2" indent="-3113088" algn="just" defTabSz="914400" eaLnBrk="0" fontAlgn="base" hangingPunct="0">
              <a:spcBef>
                <a:spcPct val="0"/>
              </a:spcBef>
              <a:spcAft>
                <a:spcPct val="0"/>
              </a:spcAft>
              <a:buClrTx/>
              <a:buSzTx/>
              <a:buNone/>
            </a:pPr>
            <a:r>
              <a:rPr lang="fr-FR" sz="28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b="1" dirty="0" err="1">
                <a:solidFill>
                  <a:prstClr val="black"/>
                </a:solidFill>
                <a:latin typeface="Times New Roman" panose="02020603050405020304" pitchFamily="18" charset="0"/>
                <a:cs typeface="Times New Roman" panose="02020603050405020304" pitchFamily="18" charset="0"/>
              </a:rPr>
              <a:t>Moisture</a:t>
            </a:r>
            <a:r>
              <a:rPr lang="fr-FR" sz="2800" b="1" dirty="0">
                <a:solidFill>
                  <a:prstClr val="black"/>
                </a:solidFill>
                <a:latin typeface="Times New Roman" panose="02020603050405020304" pitchFamily="18" charset="0"/>
                <a:cs typeface="Times New Roman" panose="02020603050405020304" pitchFamily="18" charset="0"/>
              </a:rPr>
              <a:t> </a:t>
            </a:r>
            <a:r>
              <a:rPr lang="fr-FR" sz="2800" b="1" dirty="0" err="1">
                <a:solidFill>
                  <a:prstClr val="black"/>
                </a:solidFill>
                <a:latin typeface="Times New Roman" panose="02020603050405020304" pitchFamily="18" charset="0"/>
                <a:cs typeface="Times New Roman" panose="02020603050405020304" pitchFamily="18" charset="0"/>
              </a:rPr>
              <a:t>analysis</a:t>
            </a:r>
            <a:endParaRPr lang="fr-FR" sz="2800" dirty="0">
              <a:solidFill>
                <a:prstClr val="black"/>
              </a:solidFill>
              <a:latin typeface="Times New Roman" panose="02020603050405020304" pitchFamily="18" charset="0"/>
              <a:cs typeface="Times New Roman" panose="02020603050405020304" pitchFamily="18" charset="0"/>
            </a:endParaRPr>
          </a:p>
          <a:p>
            <a:pPr marL="0" lvl="2" indent="-3113088" algn="just" defTabSz="914400" eaLnBrk="0" fontAlgn="base" hangingPunct="0">
              <a:spcBef>
                <a:spcPct val="0"/>
              </a:spcBef>
              <a:spcAft>
                <a:spcPct val="0"/>
              </a:spcAft>
              <a:buClrTx/>
              <a:buSzTx/>
              <a:buNone/>
            </a:pPr>
            <a:r>
              <a:rPr lang="en-US" sz="2800" dirty="0">
                <a:solidFill>
                  <a:prstClr val="black"/>
                </a:solidFill>
                <a:latin typeface="Times New Roman" panose="02020603050405020304" pitchFamily="18" charset="0"/>
                <a:cs typeface="Times New Roman" panose="02020603050405020304" pitchFamily="18" charset="0"/>
              </a:rPr>
              <a:t>The moisture content is determined according to AFNOR B.51004, by taking a vegetable sample. </a:t>
            </a:r>
            <a:endParaRPr lang="fr-FR" sz="2800" dirty="0">
              <a:solidFill>
                <a:prstClr val="black"/>
              </a:solidFill>
              <a:latin typeface="Times New Roman" panose="02020603050405020304" pitchFamily="18" charset="0"/>
              <a:cs typeface="Times New Roman" panose="02020603050405020304" pitchFamily="18" charset="0"/>
            </a:endParaRPr>
          </a:p>
          <a:p>
            <a:pPr marL="0" lvl="0" indent="0" algn="just" defTabSz="914400" eaLnBrk="0" fontAlgn="base" hangingPunct="0">
              <a:spcBef>
                <a:spcPct val="0"/>
              </a:spcBef>
              <a:spcAft>
                <a:spcPct val="0"/>
              </a:spcAft>
              <a:buClrTx/>
              <a:buSzTx/>
              <a:buNone/>
            </a:pPr>
            <a:r>
              <a:rPr lang="fr-FR" sz="2800" b="1" dirty="0">
                <a:solidFill>
                  <a:prstClr val="black"/>
                </a:solidFill>
                <a:latin typeface="Times New Roman" panose="02020603050405020304" pitchFamily="18" charset="0"/>
                <a:cs typeface="Arial" panose="020B0604020202020204" pitchFamily="34" charset="0"/>
              </a:rPr>
              <a:t>3 </a:t>
            </a:r>
            <a:r>
              <a:rPr lang="en-US" sz="2800" b="1" dirty="0">
                <a:solidFill>
                  <a:prstClr val="black"/>
                </a:solidFill>
                <a:latin typeface="Times New Roman" panose="02020603050405020304" pitchFamily="18" charset="0"/>
                <a:cs typeface="Arial" panose="020B0604020202020204" pitchFamily="34" charset="0"/>
              </a:rPr>
              <a:t>Infrared spectroscopy analysis (FTIR)</a:t>
            </a:r>
            <a:endParaRPr lang="en-US" sz="2800" dirty="0">
              <a:solidFill>
                <a:prstClr val="black"/>
              </a:solidFill>
              <a:latin typeface="Times New Roman" panose="02020603050405020304" pitchFamily="18" charset="0"/>
              <a:cs typeface="Arial" panose="020B0604020202020204" pitchFamily="34" charset="0"/>
            </a:endParaRPr>
          </a:p>
          <a:p>
            <a:pPr marL="0" lvl="0" indent="0" algn="just" defTabSz="914400" eaLnBrk="0" fontAlgn="base" hangingPunct="0">
              <a:spcBef>
                <a:spcPct val="0"/>
              </a:spcBef>
              <a:spcAft>
                <a:spcPct val="0"/>
              </a:spcAft>
              <a:buClrTx/>
              <a:buSzTx/>
              <a:buNone/>
            </a:pPr>
            <a:r>
              <a:rPr lang="en-US" sz="2800" dirty="0">
                <a:solidFill>
                  <a:prstClr val="black"/>
                </a:solidFill>
                <a:latin typeface="Times New Roman" panose="02020603050405020304" pitchFamily="18" charset="0"/>
                <a:cs typeface="Arial" panose="020B0604020202020204" pitchFamily="34" charset="0"/>
              </a:rPr>
              <a:t>In this study, a branded FTIR spectrometer (Perkin Elmer) and operating software (Spectrum v5.3.1) with a detector (DTGS) were used to record the IR spectrum based on the functional groups of </a:t>
            </a:r>
            <a:r>
              <a:rPr lang="en-US" sz="2800" dirty="0" smtClean="0">
                <a:solidFill>
                  <a:prstClr val="black"/>
                </a:solidFill>
                <a:latin typeface="Times New Roman" panose="02020603050405020304" pitchFamily="18" charset="0"/>
                <a:cs typeface="Arial" panose="020B0604020202020204" pitchFamily="34" charset="0"/>
              </a:rPr>
              <a:t>the sample </a:t>
            </a:r>
            <a:r>
              <a:rPr lang="en-US" sz="2800" dirty="0">
                <a:solidFill>
                  <a:prstClr val="black"/>
                </a:solidFill>
                <a:latin typeface="Times New Roman" panose="02020603050405020304" pitchFamily="18" charset="0"/>
                <a:cs typeface="Arial" panose="020B0604020202020204" pitchFamily="34" charset="0"/>
              </a:rPr>
              <a:t>.</a:t>
            </a:r>
          </a:p>
          <a:p>
            <a:pPr marL="0" lvl="0" indent="0" algn="just" defTabSz="914400" eaLnBrk="0" fontAlgn="base" hangingPunct="0">
              <a:spcBef>
                <a:spcPct val="0"/>
              </a:spcBef>
              <a:spcAft>
                <a:spcPct val="0"/>
              </a:spcAft>
              <a:buClrTx/>
              <a:buSzTx/>
              <a:buNone/>
            </a:pPr>
            <a:r>
              <a:rPr lang="en-US" sz="2800" b="1" dirty="0">
                <a:solidFill>
                  <a:prstClr val="black"/>
                </a:solidFill>
                <a:latin typeface="Times New Roman" panose="02020603050405020304" pitchFamily="18" charset="0"/>
                <a:cs typeface="Arial" panose="020B0604020202020204" pitchFamily="34" charset="0"/>
              </a:rPr>
              <a:t>4 Analysis by atomic absorption spectroscopy (AAS)</a:t>
            </a:r>
          </a:p>
          <a:p>
            <a:pPr marL="0" lvl="0" indent="0" algn="just" defTabSz="914400" eaLnBrk="0" fontAlgn="base" hangingPunct="0">
              <a:spcBef>
                <a:spcPct val="0"/>
              </a:spcBef>
              <a:spcAft>
                <a:spcPct val="0"/>
              </a:spcAft>
              <a:buClrTx/>
              <a:buSzTx/>
              <a:buNone/>
            </a:pPr>
            <a:r>
              <a:rPr lang="en-US" sz="2800" dirty="0">
                <a:solidFill>
                  <a:prstClr val="black"/>
                </a:solidFill>
                <a:latin typeface="Times New Roman" panose="02020603050405020304" pitchFamily="18" charset="0"/>
                <a:cs typeface="Arial" panose="020B0604020202020204" pitchFamily="34" charset="0"/>
              </a:rPr>
              <a:t>Atomic absorption spectrometry (AAS) based on </a:t>
            </a:r>
            <a:r>
              <a:rPr lang="en-US" sz="2800" dirty="0" err="1">
                <a:solidFill>
                  <a:prstClr val="black"/>
                </a:solidFill>
                <a:latin typeface="Times New Roman" panose="02020603050405020304" pitchFamily="18" charset="0"/>
                <a:cs typeface="Arial" panose="020B0604020202020204" pitchFamily="34" charset="0"/>
              </a:rPr>
              <a:t>Analytik</a:t>
            </a:r>
            <a:r>
              <a:rPr lang="en-US" sz="2800" dirty="0">
                <a:solidFill>
                  <a:prstClr val="black"/>
                </a:solidFill>
                <a:latin typeface="Times New Roman" panose="02020603050405020304" pitchFamily="18" charset="0"/>
                <a:cs typeface="Arial" panose="020B0604020202020204" pitchFamily="34" charset="0"/>
              </a:rPr>
              <a:t> Jena’s Zeenit700P model  for the analysis of these metals (Co, Cu, Fe, </a:t>
            </a:r>
            <a:r>
              <a:rPr lang="en-US" sz="2800" dirty="0" err="1">
                <a:solidFill>
                  <a:prstClr val="black"/>
                </a:solidFill>
                <a:latin typeface="Times New Roman" panose="02020603050405020304" pitchFamily="18" charset="0"/>
                <a:cs typeface="Arial" panose="020B0604020202020204" pitchFamily="34" charset="0"/>
              </a:rPr>
              <a:t>Mn</a:t>
            </a:r>
            <a:r>
              <a:rPr lang="en-US" sz="2800" dirty="0">
                <a:solidFill>
                  <a:prstClr val="black"/>
                </a:solidFill>
                <a:latin typeface="Times New Roman" panose="02020603050405020304" pitchFamily="18" charset="0"/>
                <a:cs typeface="Arial" panose="020B0604020202020204" pitchFamily="34" charset="0"/>
              </a:rPr>
              <a:t>, Mg, Ni, Zn).</a:t>
            </a:r>
          </a:p>
          <a:p>
            <a:pPr marL="0" lvl="0" indent="0" algn="just" defTabSz="914400" eaLnBrk="0" fontAlgn="base" hangingPunct="0">
              <a:spcBef>
                <a:spcPct val="0"/>
              </a:spcBef>
              <a:spcAft>
                <a:spcPct val="0"/>
              </a:spcAft>
              <a:buClrTx/>
              <a:buSzTx/>
              <a:buNone/>
            </a:pPr>
            <a:r>
              <a:rPr lang="en-US" sz="2800" b="1" dirty="0">
                <a:solidFill>
                  <a:prstClr val="black"/>
                </a:solidFill>
                <a:latin typeface="Times New Roman" panose="02020603050405020304" pitchFamily="18" charset="0"/>
                <a:cs typeface="Arial" panose="020B0604020202020204" pitchFamily="34" charset="0"/>
              </a:rPr>
              <a:t>5</a:t>
            </a:r>
            <a:r>
              <a:rPr lang="en-US" sz="2800" dirty="0">
                <a:solidFill>
                  <a:prstClr val="black"/>
                </a:solidFill>
                <a:latin typeface="Times New Roman" panose="02020603050405020304" pitchFamily="18" charset="0"/>
                <a:cs typeface="Arial" panose="020B0604020202020204" pitchFamily="34" charset="0"/>
              </a:rPr>
              <a:t> </a:t>
            </a:r>
            <a:r>
              <a:rPr lang="en-US" sz="2800" b="1" dirty="0">
                <a:solidFill>
                  <a:prstClr val="black"/>
                </a:solidFill>
                <a:latin typeface="Times New Roman" panose="02020603050405020304" pitchFamily="18" charset="0"/>
                <a:cs typeface="Arial" panose="020B0604020202020204" pitchFamily="34" charset="0"/>
              </a:rPr>
              <a:t>Scanning electron microscopy analysis (SEM)</a:t>
            </a:r>
          </a:p>
          <a:p>
            <a:pPr marL="0" lvl="0" indent="0" algn="just" defTabSz="914400" eaLnBrk="0" fontAlgn="base" hangingPunct="0">
              <a:spcBef>
                <a:spcPct val="0"/>
              </a:spcBef>
              <a:spcAft>
                <a:spcPct val="0"/>
              </a:spcAft>
              <a:buClrTx/>
              <a:buSzTx/>
              <a:buNone/>
            </a:pPr>
            <a:r>
              <a:rPr lang="en-US" sz="2800" dirty="0">
                <a:solidFill>
                  <a:prstClr val="black"/>
                </a:solidFill>
                <a:latin typeface="Times New Roman" panose="02020603050405020304" pitchFamily="18" charset="0"/>
                <a:cs typeface="Arial" panose="020B0604020202020204" pitchFamily="34" charset="0"/>
              </a:rPr>
              <a:t>In our analysis, we used the Philips XL30-FEG electron microscope, which is an environmental scanning electron microscope with a field emission gun to reach a resolution of 2 nm in observation.</a:t>
            </a:r>
          </a:p>
          <a:p>
            <a:pPr marL="0" lvl="0" indent="0" algn="just" defTabSz="914400" eaLnBrk="0" fontAlgn="base" hangingPunct="0">
              <a:spcBef>
                <a:spcPct val="0"/>
              </a:spcBef>
              <a:spcAft>
                <a:spcPct val="0"/>
              </a:spcAft>
              <a:buClrTx/>
              <a:buSzTx/>
              <a:buNone/>
            </a:pPr>
            <a:r>
              <a:rPr lang="en-US" sz="2800" b="1" dirty="0">
                <a:solidFill>
                  <a:prstClr val="black"/>
                </a:solidFill>
                <a:latin typeface="Times New Roman" panose="02020603050405020304" pitchFamily="18" charset="0"/>
                <a:cs typeface="Arial" panose="020B0604020202020204" pitchFamily="34" charset="0"/>
              </a:rPr>
              <a:t>6</a:t>
            </a:r>
            <a:r>
              <a:rPr lang="en-US" sz="2800" dirty="0">
                <a:solidFill>
                  <a:prstClr val="black"/>
                </a:solidFill>
                <a:latin typeface="Times New Roman" panose="02020603050405020304" pitchFamily="18" charset="0"/>
                <a:cs typeface="Arial" panose="020B0604020202020204" pitchFamily="34" charset="0"/>
              </a:rPr>
              <a:t> </a:t>
            </a:r>
            <a:r>
              <a:rPr lang="en-US" sz="2800" b="1" dirty="0">
                <a:solidFill>
                  <a:prstClr val="black"/>
                </a:solidFill>
                <a:latin typeface="Times New Roman" panose="02020603050405020304" pitchFamily="18" charset="0"/>
                <a:cs typeface="Arial" panose="020B0604020202020204" pitchFamily="34" charset="0"/>
              </a:rPr>
              <a:t>X-ray fluorescence spectrometry (XRF)</a:t>
            </a:r>
            <a:endParaRPr lang="en-US" sz="2800" dirty="0">
              <a:solidFill>
                <a:prstClr val="black"/>
              </a:solidFill>
              <a:latin typeface="Times New Roman" panose="02020603050405020304" pitchFamily="18" charset="0"/>
              <a:cs typeface="Arial" panose="020B0604020202020204" pitchFamily="34" charset="0"/>
            </a:endParaRPr>
          </a:p>
          <a:p>
            <a:pPr marL="0" lvl="0" indent="0" algn="just" defTabSz="914400" eaLnBrk="0" fontAlgn="base" hangingPunct="0">
              <a:spcBef>
                <a:spcPct val="0"/>
              </a:spcBef>
              <a:spcAft>
                <a:spcPct val="0"/>
              </a:spcAft>
              <a:buClrTx/>
              <a:buSzTx/>
              <a:buNone/>
            </a:pPr>
            <a:r>
              <a:rPr lang="en-US" sz="2800" dirty="0">
                <a:solidFill>
                  <a:prstClr val="black"/>
                </a:solidFill>
                <a:latin typeface="Times New Roman" panose="02020603050405020304" pitchFamily="18" charset="0"/>
                <a:cs typeface="Arial" panose="020B0604020202020204" pitchFamily="34" charset="0"/>
              </a:rPr>
              <a:t>Analysis conditions : </a:t>
            </a:r>
            <a:r>
              <a:rPr lang="en-US" sz="2800" dirty="0" err="1">
                <a:solidFill>
                  <a:prstClr val="black"/>
                </a:solidFill>
                <a:latin typeface="Times New Roman" panose="02020603050405020304" pitchFamily="18" charset="0"/>
                <a:cs typeface="Arial" panose="020B0604020202020204" pitchFamily="34" charset="0"/>
              </a:rPr>
              <a:t>Bruker-Axs</a:t>
            </a:r>
            <a:r>
              <a:rPr lang="en-US" sz="2800" dirty="0">
                <a:solidFill>
                  <a:prstClr val="black"/>
                </a:solidFill>
                <a:latin typeface="Times New Roman" panose="02020603050405020304" pitchFamily="18" charset="0"/>
                <a:cs typeface="Arial" panose="020B0604020202020204" pitchFamily="34" charset="0"/>
              </a:rPr>
              <a:t> Sequential (Wavelength Dispersion) Spectrometer : S8 TIGER, with Rhodium Anode and Data Processing Software : Spectra plus, for the calculation of the percentage of dominant chemical element.</a:t>
            </a:r>
          </a:p>
          <a:p>
            <a:pPr marL="0" lvl="0" indent="0" algn="just" defTabSz="914400" eaLnBrk="0" fontAlgn="base" hangingPunct="0">
              <a:spcBef>
                <a:spcPct val="0"/>
              </a:spcBef>
              <a:spcAft>
                <a:spcPct val="0"/>
              </a:spcAft>
              <a:buClrTx/>
              <a:buSzTx/>
              <a:buNone/>
            </a:pPr>
            <a:r>
              <a:rPr lang="en-US" sz="2800" b="1" dirty="0">
                <a:solidFill>
                  <a:prstClr val="black"/>
                </a:solidFill>
                <a:latin typeface="Times New Roman" panose="02020603050405020304" pitchFamily="18" charset="0"/>
                <a:cs typeface="Arial" panose="020B0604020202020204" pitchFamily="34" charset="0"/>
              </a:rPr>
              <a:t>7</a:t>
            </a:r>
            <a:r>
              <a:rPr lang="en-US" sz="2800" dirty="0">
                <a:solidFill>
                  <a:prstClr val="black"/>
                </a:solidFill>
                <a:latin typeface="Times New Roman" panose="02020603050405020304" pitchFamily="18" charset="0"/>
                <a:cs typeface="Arial" panose="020B0604020202020204" pitchFamily="34" charset="0"/>
              </a:rPr>
              <a:t> </a:t>
            </a:r>
            <a:r>
              <a:rPr lang="en-US" sz="2800" b="1" dirty="0">
                <a:solidFill>
                  <a:prstClr val="black"/>
                </a:solidFill>
                <a:latin typeface="Times New Roman" panose="02020603050405020304" pitchFamily="18" charset="0"/>
                <a:cs typeface="Arial" panose="020B0604020202020204" pitchFamily="34" charset="0"/>
              </a:rPr>
              <a:t>Analysis by </a:t>
            </a:r>
            <a:r>
              <a:rPr lang="en-US" sz="2800" b="1" dirty="0" err="1">
                <a:solidFill>
                  <a:prstClr val="black"/>
                </a:solidFill>
                <a:latin typeface="Times New Roman" panose="02020603050405020304" pitchFamily="18" charset="0"/>
                <a:cs typeface="Arial" panose="020B0604020202020204" pitchFamily="34" charset="0"/>
              </a:rPr>
              <a:t>Brunauer</a:t>
            </a:r>
            <a:r>
              <a:rPr lang="en-US" sz="2800" b="1" dirty="0">
                <a:solidFill>
                  <a:prstClr val="black"/>
                </a:solidFill>
                <a:latin typeface="Times New Roman" panose="02020603050405020304" pitchFamily="18" charset="0"/>
                <a:cs typeface="Arial" panose="020B0604020202020204" pitchFamily="34" charset="0"/>
              </a:rPr>
              <a:t>–Emmett–Teller (BET)</a:t>
            </a:r>
          </a:p>
          <a:p>
            <a:pPr marL="0" lvl="0" indent="0" algn="just" defTabSz="914400" eaLnBrk="0" fontAlgn="base" hangingPunct="0">
              <a:spcBef>
                <a:spcPct val="0"/>
              </a:spcBef>
              <a:spcAft>
                <a:spcPct val="0"/>
              </a:spcAft>
              <a:buClrTx/>
              <a:buSzTx/>
              <a:buNone/>
            </a:pPr>
            <a:r>
              <a:rPr lang="en-US" sz="2800" dirty="0">
                <a:solidFill>
                  <a:prstClr val="black"/>
                </a:solidFill>
                <a:latin typeface="Times New Roman" panose="02020603050405020304" pitchFamily="18" charset="0"/>
                <a:cs typeface="Arial" panose="020B0604020202020204" pitchFamily="34" charset="0"/>
              </a:rPr>
              <a:t>The model of </a:t>
            </a:r>
            <a:r>
              <a:rPr lang="en-US" sz="2800" dirty="0" err="1">
                <a:solidFill>
                  <a:prstClr val="black"/>
                </a:solidFill>
                <a:latin typeface="Times New Roman" panose="02020603050405020304" pitchFamily="18" charset="0"/>
                <a:cs typeface="Arial" panose="020B0604020202020204" pitchFamily="34" charset="0"/>
              </a:rPr>
              <a:t>Brunauer</a:t>
            </a:r>
            <a:r>
              <a:rPr lang="en-US" sz="2800" dirty="0">
                <a:solidFill>
                  <a:prstClr val="black"/>
                </a:solidFill>
                <a:latin typeface="Times New Roman" panose="02020603050405020304" pitchFamily="18" charset="0"/>
                <a:cs typeface="Arial" panose="020B0604020202020204" pitchFamily="34" charset="0"/>
              </a:rPr>
              <a:t>, Emmett and Teller (BET method), with an instrument : </a:t>
            </a:r>
            <a:r>
              <a:rPr lang="en-US" sz="2800" dirty="0" err="1">
                <a:solidFill>
                  <a:prstClr val="black"/>
                </a:solidFill>
                <a:latin typeface="Times New Roman" panose="02020603050405020304" pitchFamily="18" charset="0"/>
                <a:cs typeface="Arial" panose="020B0604020202020204" pitchFamily="34" charset="0"/>
              </a:rPr>
              <a:t>Quantachrome</a:t>
            </a:r>
            <a:r>
              <a:rPr lang="en-US" sz="2800" dirty="0">
                <a:solidFill>
                  <a:prstClr val="black"/>
                </a:solidFill>
                <a:latin typeface="Times New Roman" panose="02020603050405020304" pitchFamily="18" charset="0"/>
                <a:cs typeface="Arial" panose="020B0604020202020204" pitchFamily="34" charset="0"/>
              </a:rPr>
              <a:t> CHEM-BET 3000, for the calculation of the specific surface</a:t>
            </a:r>
            <a:r>
              <a:rPr lang="en-US" sz="3000" dirty="0">
                <a:solidFill>
                  <a:prstClr val="black"/>
                </a:solidFill>
                <a:latin typeface="Times New Roman" panose="02020603050405020304" pitchFamily="18" charset="0"/>
                <a:cs typeface="Arial" panose="020B0604020202020204" pitchFamily="34" charset="0"/>
              </a:rPr>
              <a:t>.</a:t>
            </a:r>
            <a:endParaRPr lang="fr-FR" sz="3000" dirty="0">
              <a:solidFill>
                <a:prstClr val="black"/>
              </a:solidFill>
              <a:latin typeface="Times New Roman" panose="02020603050405020304" pitchFamily="18" charset="0"/>
              <a:cs typeface="Times New Roman" panose="02020603050405020304" pitchFamily="18" charset="0"/>
            </a:endParaRPr>
          </a:p>
          <a:p>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5796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783" y="0"/>
            <a:ext cx="11956841" cy="1320800"/>
          </a:xfrm>
        </p:spPr>
        <p:txBody>
          <a:bodyPr>
            <a:normAutofit/>
          </a:bodyPr>
          <a:lstStyle/>
          <a:p>
            <a:pPr marL="457200" lvl="1" algn="l" defTabSz="457200" rtl="0">
              <a:lnSpc>
                <a:spcPct val="107000"/>
              </a:lnSpc>
              <a:spcBef>
                <a:spcPts val="1000"/>
              </a:spcBef>
              <a:buClr>
                <a:srgbClr val="90C226"/>
              </a:buClr>
              <a:buSzPct val="80000"/>
            </a:pPr>
            <a:r>
              <a:rPr lang="fr-FR" sz="1300" kern="1200" dirty="0">
                <a:solidFill>
                  <a:prstClr val="black">
                    <a:lumMod val="75000"/>
                    <a:lumOff val="25000"/>
                  </a:prstClr>
                </a:solidFill>
                <a:latin typeface="Calibri" panose="020F0502020204030204" pitchFamily="34" charset="0"/>
                <a:ea typeface="Calibri" panose="020F0502020204030204" pitchFamily="34" charset="0"/>
                <a:cs typeface="Times New Roman" panose="02020603050405020304" pitchFamily="18" charset="0"/>
              </a:rPr>
              <a:t/>
            </a:r>
            <a:br>
              <a:rPr lang="fr-FR" sz="1300" kern="1200" dirty="0">
                <a:solidFill>
                  <a:prstClr val="black">
                    <a:lumMod val="75000"/>
                    <a:lumOff val="25000"/>
                  </a:prstClr>
                </a:solidFill>
                <a:latin typeface="Calibri" panose="020F0502020204030204" pitchFamily="34" charset="0"/>
                <a:ea typeface="Calibri" panose="020F0502020204030204" pitchFamily="34" charset="0"/>
                <a:cs typeface="Times New Roman" panose="02020603050405020304" pitchFamily="18" charset="0"/>
              </a:rPr>
            </a:br>
            <a:r>
              <a:rPr lang="en-US" sz="1900" kern="1200" dirty="0">
                <a:solidFill>
                  <a:prstClr val="black">
                    <a:lumMod val="75000"/>
                    <a:lumOff val="25000"/>
                  </a:prstClr>
                </a:solidFill>
                <a:latin typeface="Times New Roman" panose="02020603050405020304" pitchFamily="18" charset="0"/>
                <a:cs typeface="Times New Roman" panose="02020603050405020304" pitchFamily="18" charset="0"/>
              </a:rPr>
              <a:t> </a:t>
            </a:r>
            <a:r>
              <a:rPr lang="fr-FR" sz="2400" b="1" kern="1200" dirty="0" err="1">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Method</a:t>
            </a:r>
            <a:r>
              <a:rPr lang="fr-FR" sz="2400" b="1" kern="1200"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 of </a:t>
            </a:r>
            <a:r>
              <a:rPr lang="fr-FR" sz="2400" b="1" kern="1200" dirty="0" err="1">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Analysis</a:t>
            </a:r>
            <a:r>
              <a:rPr lang="fr-FR" sz="2400" b="1" kern="1200"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 of </a:t>
            </a:r>
            <a:r>
              <a:rPr lang="fr-FR" sz="2400" b="1" kern="1200" dirty="0" err="1">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Heterotrophic</a:t>
            </a:r>
            <a:r>
              <a:rPr lang="fr-FR" sz="2400" b="1" kern="1200"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 </a:t>
            </a:r>
            <a:r>
              <a:rPr lang="fr-FR" sz="2400" b="1" kern="1200" dirty="0" err="1">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Biological</a:t>
            </a:r>
            <a:r>
              <a:rPr lang="fr-FR" sz="2400" b="1" kern="1200"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 </a:t>
            </a:r>
            <a:r>
              <a:rPr lang="fr-FR" sz="2400" b="1" kern="1200" dirty="0" err="1">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Denitrification</a:t>
            </a:r>
            <a:r>
              <a:rPr lang="fr-FR" sz="2400" b="1" kern="1200"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 by </a:t>
            </a:r>
            <a:r>
              <a:rPr lang="fr-FR" sz="2400" b="1" kern="1200" dirty="0" err="1" smtClean="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our</a:t>
            </a:r>
            <a:r>
              <a:rPr lang="fr-FR" sz="2400" b="1" kern="1200" dirty="0" smtClean="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 </a:t>
            </a:r>
            <a:r>
              <a:rPr lang="fr-FR" sz="2400" b="1" kern="1200" dirty="0" err="1" smtClean="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sample</a:t>
            </a:r>
            <a:r>
              <a:rPr lang="fr-FR" sz="2400" b="1" kern="1200" dirty="0" smtClean="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 </a:t>
            </a:r>
            <a:endParaRPr lang="fr-FR" sz="2400" b="1" dirty="0">
              <a:solidFill>
                <a:schemeClr val="accent1"/>
              </a:solidFill>
              <a:latin typeface="Algerian" panose="04020705040A02060702" pitchFamily="82" charset="0"/>
            </a:endParaRPr>
          </a:p>
        </p:txBody>
      </p:sp>
      <p:sp>
        <p:nvSpPr>
          <p:cNvPr id="3" name="Espace réservé du contenu 2"/>
          <p:cNvSpPr>
            <a:spLocks noGrp="1"/>
          </p:cNvSpPr>
          <p:nvPr>
            <p:ph idx="1"/>
          </p:nvPr>
        </p:nvSpPr>
        <p:spPr>
          <a:xfrm>
            <a:off x="97784" y="669701"/>
            <a:ext cx="12094216" cy="6188299"/>
          </a:xfrm>
        </p:spPr>
        <p:txBody>
          <a:bodyPr>
            <a:normAutofit/>
          </a:bodyPr>
          <a:lstStyle/>
          <a:p>
            <a:pPr>
              <a:lnSpc>
                <a:spcPct val="107000"/>
              </a:lnSpc>
            </a:pPr>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For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biological</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heterotrophic</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denitrification</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nitrate-</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laden</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water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opted</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to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crush</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the </a:t>
            </a:r>
            <a:r>
              <a:rPr lang="fr-FR"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sample</a:t>
            </a:r>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such</a:t>
            </a:r>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that</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particle</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sizes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is</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large in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order</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to use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them</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as a source of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carbon</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for the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denitrifying</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bacteria</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fr-FR" sz="1600" dirty="0">
                <a:latin typeface="Calibri" panose="020F0502020204030204" pitchFamily="34"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also</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impregnate</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them</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 hot water for 3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days</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by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renewing</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the hot water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every</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24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hours</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until</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the water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becomes</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transparent.</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this</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part, the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measurements</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the nitrates in the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samples</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are made by UV-Visible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molecular</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absorption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spectrophotometry</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by sodium </a:t>
            </a:r>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salicylate.</a:t>
            </a:r>
            <a:endParaRPr lang="fr-FR" sz="16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Font typeface="+mj-lt"/>
              <a:buAutoNum type="arabicPeriod"/>
            </a:pPr>
            <a:r>
              <a:rPr lang="fr-FR" sz="1800" b="1" dirty="0" smtClean="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Effect </a:t>
            </a:r>
            <a:r>
              <a:rPr lang="fr-FR" sz="1800" b="1"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of </a:t>
            </a:r>
            <a:r>
              <a:rPr lang="fr-FR" sz="1800" b="1" dirty="0" err="1">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parameter</a:t>
            </a:r>
            <a:r>
              <a:rPr lang="fr-FR" sz="1800" b="1"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 </a:t>
            </a:r>
            <a:r>
              <a:rPr lang="fr-FR" sz="1800" b="1" dirty="0" smtClean="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variation</a:t>
            </a:r>
            <a:endParaRPr lang="fr-FR" sz="1800" b="1" dirty="0">
              <a:solidFill>
                <a:schemeClr val="accent1"/>
              </a:solidFill>
              <a:latin typeface="Calibri" panose="020F0502020204030204" pitchFamily="34" charset="0"/>
              <a:ea typeface="Calibri" panose="020F0502020204030204" pitchFamily="34" charset="0"/>
              <a:cs typeface="Times New Roman" panose="02020603050405020304" pitchFamily="18" charset="0"/>
            </a:endParaRPr>
          </a:p>
          <a:p>
            <a:pPr marL="28575">
              <a:lnSpc>
                <a:spcPct val="107000"/>
              </a:lnSpc>
            </a:pP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order</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to know the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most</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favorable conditions for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biological</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denitrification</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 the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presence</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crushed</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 </a:t>
            </a:r>
            <a:r>
              <a:rPr lang="fr-FR"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sample</a:t>
            </a:r>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varied</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the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physical</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parameters</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 a 250ml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beaker</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put 100ml of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synthetic</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water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with</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concentration of nitrate ions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equal</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to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greater</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than</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50mg/l,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add</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10ml of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wastewater</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activated</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sludge</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rich</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denitrifying</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bacteria</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and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finally</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quantity</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cracked</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and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impregnated</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 </a:t>
            </a:r>
            <a:r>
              <a:rPr lang="fr-FR"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sample</a:t>
            </a:r>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under</a:t>
            </a:r>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agitation.</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28575">
              <a:lnSpc>
                <a:spcPct val="107000"/>
              </a:lnSpc>
            </a:pP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Then</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follow</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the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following</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parameters</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(time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days</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PH, concentration of nitrates, concentration of nitrites,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quantity</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mass of the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biomaterial</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percentage</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elimination</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nitrates).</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marL="0" lvl="0" indent="0">
              <a:lnSpc>
                <a:spcPct val="107000"/>
              </a:lnSpc>
              <a:buNone/>
            </a:pPr>
            <a:r>
              <a:rPr lang="fr-FR" b="1" dirty="0" smtClean="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2. </a:t>
            </a:r>
            <a:r>
              <a:rPr lang="fr-FR" b="1" dirty="0" err="1" smtClean="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Synthetic</a:t>
            </a:r>
            <a:r>
              <a:rPr lang="fr-FR" b="1" dirty="0" smtClean="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 </a:t>
            </a:r>
            <a:r>
              <a:rPr lang="fr-FR" b="1"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water </a:t>
            </a:r>
            <a:r>
              <a:rPr lang="fr-FR" b="1" dirty="0" err="1">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preparation</a:t>
            </a:r>
            <a:r>
              <a:rPr lang="fr-FR" b="1"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 </a:t>
            </a:r>
            <a:endParaRPr lang="fr-FR" b="1" dirty="0">
              <a:solidFill>
                <a:schemeClr val="accent1"/>
              </a:solidFill>
              <a:latin typeface="Calibri" panose="020F0502020204030204" pitchFamily="34" charset="0"/>
              <a:ea typeface="Calibri" panose="020F0502020204030204" pitchFamily="34" charset="0"/>
              <a:cs typeface="Times New Roman" panose="02020603050405020304" pitchFamily="18" charset="0"/>
            </a:endParaRPr>
          </a:p>
          <a:p>
            <a:pPr marL="28575">
              <a:lnSpc>
                <a:spcPct val="107000"/>
              </a:lnSpc>
            </a:pP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prepare</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solution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with</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concentration of 50 mg/l NO</a:t>
            </a:r>
            <a:r>
              <a:rPr lang="fr-FR" baseline="30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3-</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KNO3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is</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weighed</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81.45 mg and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placed</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 a 1000ml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flask</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then</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added</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different</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salts</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(1mg of KH</a:t>
            </a:r>
            <a:r>
              <a:rPr lang="fr-FR" baseline="-25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a:t>
            </a:r>
            <a:r>
              <a:rPr lang="fr-FR" baseline="-25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4</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.1mg of NaCl,0.20mg of MgCl</a:t>
            </a:r>
            <a:r>
              <a:rPr lang="fr-FR" sz="1100" baseline="-25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,0.02mg of CaCl</a:t>
            </a:r>
            <a:r>
              <a:rPr lang="fr-FR" baseline="-25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,0.0001mg of NaSO</a:t>
            </a:r>
            <a:r>
              <a:rPr lang="fr-FR" baseline="-25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4</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and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complete</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with</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distilled</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water up to the Jauge line.</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endParaRPr lang="fr-F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9271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20203"/>
            <a:ext cx="11732654" cy="6538174"/>
          </a:xfrm>
        </p:spPr>
        <p:txBody>
          <a:bodyPr/>
          <a:lstStyle/>
          <a:p>
            <a:pPr algn="ct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sz="7200" dirty="0" smtClean="0">
                <a:latin typeface="Algerian" panose="04020705040A02060702" pitchFamily="82" charset="0"/>
              </a:rPr>
              <a:t>Results </a:t>
            </a:r>
            <a:r>
              <a:rPr lang="en-US" sz="7200" dirty="0">
                <a:latin typeface="Algerian" panose="04020705040A02060702" pitchFamily="82" charset="0"/>
              </a:rPr>
              <a:t>and Discussion</a:t>
            </a:r>
            <a:br>
              <a:rPr lang="en-US" sz="7200" dirty="0">
                <a:latin typeface="Algerian" panose="04020705040A02060702" pitchFamily="82" charset="0"/>
              </a:rPr>
            </a:br>
            <a:endParaRPr lang="fr-FR" sz="7200" dirty="0">
              <a:latin typeface="Algerian" panose="04020705040A02060702" pitchFamily="82" charset="0"/>
            </a:endParaRPr>
          </a:p>
        </p:txBody>
      </p:sp>
    </p:spTree>
    <p:extLst>
      <p:ext uri="{BB962C8B-B14F-4D97-AF65-F5344CB8AC3E}">
        <p14:creationId xmlns:p14="http://schemas.microsoft.com/office/powerpoint/2010/main" val="24444745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33082"/>
            <a:ext cx="12192000" cy="1320800"/>
          </a:xfrm>
        </p:spPr>
        <p:txBody>
          <a:bodyPr>
            <a:normAutofit fontScale="90000"/>
          </a:bodyPr>
          <a:lstStyle/>
          <a:p>
            <a:r>
              <a:rPr lang="en-US" dirty="0"/>
              <a:t>Result of heterotrophic biological </a:t>
            </a:r>
            <a:r>
              <a:rPr lang="en-US" dirty="0" err="1"/>
              <a:t>denitrification</a:t>
            </a:r>
            <a:r>
              <a:rPr lang="en-US" dirty="0"/>
              <a:t> analysis</a:t>
            </a:r>
            <a:br>
              <a:rPr lang="en-US" dirty="0"/>
            </a:br>
            <a:r>
              <a:rPr lang="en-US" dirty="0"/>
              <a:t/>
            </a:r>
            <a:br>
              <a:rPr lang="en-US" dirty="0"/>
            </a:br>
            <a:endParaRPr lang="fr-FR" dirty="0"/>
          </a:p>
        </p:txBody>
      </p:sp>
      <p:sp>
        <p:nvSpPr>
          <p:cNvPr id="3" name="Espace réservé du contenu 2"/>
          <p:cNvSpPr>
            <a:spLocks noGrp="1"/>
          </p:cNvSpPr>
          <p:nvPr>
            <p:ph idx="1"/>
          </p:nvPr>
        </p:nvSpPr>
        <p:spPr>
          <a:xfrm>
            <a:off x="0" y="772733"/>
            <a:ext cx="11436440" cy="6085268"/>
          </a:xfrm>
        </p:spPr>
        <p:txBody>
          <a:bodyPr>
            <a:normAutofit/>
          </a:bodyPr>
          <a:lstStyle/>
          <a:p>
            <a:pPr marL="0" indent="0">
              <a:lnSpc>
                <a:spcPct val="107000"/>
              </a:lnSpc>
              <a:buNone/>
            </a:pPr>
            <a:r>
              <a:rPr lang="fr-FR" b="1" dirty="0" smtClean="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1.</a:t>
            </a:r>
            <a:r>
              <a:rPr lang="fr-FR" sz="2000" b="1" dirty="0" smtClean="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  Variation </a:t>
            </a:r>
            <a:r>
              <a:rPr lang="fr-FR" sz="2000" b="1"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of  [NO</a:t>
            </a:r>
            <a:r>
              <a:rPr lang="fr-FR" sz="2000" b="1" baseline="-25000"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3</a:t>
            </a:r>
            <a:r>
              <a:rPr lang="fr-FR" sz="2000" b="1" baseline="30000"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ˉ </a:t>
            </a:r>
            <a:r>
              <a:rPr lang="fr-FR" sz="2000" b="1"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 , [NO</a:t>
            </a:r>
            <a:r>
              <a:rPr lang="fr-FR" sz="2000" b="1" baseline="-25000"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2</a:t>
            </a:r>
            <a:r>
              <a:rPr lang="fr-FR" sz="2000" b="1" baseline="30000"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ˉ </a:t>
            </a:r>
            <a:r>
              <a:rPr lang="fr-FR" sz="2000" b="1"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 concentrations versus time </a:t>
            </a:r>
            <a:endParaRPr lang="fr-FR" sz="2000" b="1" dirty="0">
              <a:solidFill>
                <a:schemeClr val="accent1"/>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Conditions </a:t>
            </a:r>
            <a:r>
              <a:rPr lang="fr-F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biomass</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concentration 1g/L ,  [NO</a:t>
            </a:r>
            <a:r>
              <a:rPr lang="fr-FR" baseline="-25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3</a:t>
            </a:r>
            <a:r>
              <a:rPr lang="fr-FR" baseline="30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ˉ </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50mg/L , </a:t>
            </a:r>
            <a:r>
              <a:rPr lang="fr-FR" dirty="0">
                <a:latin typeface="Times New Roman" panose="02020603050405020304" pitchFamily="18" charset="0"/>
                <a:ea typeface="Calibri" panose="020F0502020204030204" pitchFamily="34" charset="0"/>
                <a:cs typeface="Times New Roman" panose="02020603050405020304" pitchFamily="18" charset="0"/>
              </a:rPr>
              <a:t>PH= </a:t>
            </a:r>
            <a:r>
              <a:rPr lang="fr-FR" dirty="0" smtClean="0">
                <a:latin typeface="Times New Roman" panose="02020603050405020304" pitchFamily="18" charset="0"/>
                <a:ea typeface="Calibri" panose="020F0502020204030204" pitchFamily="34" charset="0"/>
                <a:cs typeface="Times New Roman" panose="02020603050405020304" pitchFamily="18" charset="0"/>
              </a:rPr>
              <a:t>7.10</a:t>
            </a:r>
          </a:p>
          <a:p>
            <a:pPr>
              <a:lnSpc>
                <a:spcPct val="107000"/>
              </a:lnSpc>
            </a:pPr>
            <a:endParaRPr lang="fr-FR" sz="16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sz="16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sz="16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sz="16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sz="16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sz="16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sz="16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sz="16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sz="16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sz="1600" dirty="0" smtClean="0">
              <a:latin typeface="Times New Roman" panose="02020603050405020304" pitchFamily="18" charset="0"/>
              <a:ea typeface="Calibri" panose="020F0502020204030204" pitchFamily="34" charset="0"/>
              <a:cs typeface="Times New Roman" panose="02020603050405020304" pitchFamily="18" charset="0"/>
            </a:endParaRPr>
          </a:p>
          <a:p>
            <a:pPr marL="419100" indent="0">
              <a:lnSpc>
                <a:spcPct val="107000"/>
              </a:lnSpc>
              <a:buNone/>
            </a:pPr>
            <a:r>
              <a:rPr lang="fr-FR" sz="1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   </a:t>
            </a:r>
            <a:r>
              <a:rPr lang="fr-FR" sz="16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t>
            </a:r>
            <a:endParaRPr lang="fr-FR" sz="1400" dirty="0">
              <a:latin typeface="Calibri" panose="020F0502020204030204" pitchFamily="34" charset="0"/>
              <a:ea typeface="Calibri" panose="020F0502020204030204" pitchFamily="34" charset="0"/>
              <a:cs typeface="Times New Roman" panose="02020603050405020304" pitchFamily="18" charset="0"/>
            </a:endParaRPr>
          </a:p>
          <a:p>
            <a:pPr marL="419100" indent="0" algn="ctr">
              <a:lnSpc>
                <a:spcPct val="107000"/>
              </a:lnSpc>
              <a:buNone/>
            </a:pPr>
            <a:r>
              <a:rPr lang="fr-FR"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Figure </a:t>
            </a:r>
            <a:r>
              <a:rPr lang="fr-FR" sz="1600"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1:Graphe </a:t>
            </a:r>
            <a:r>
              <a:rPr lang="fr-FR"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shows nitrate concentration versus time (a)</a:t>
            </a:r>
            <a:r>
              <a:rPr lang="fr-FR" sz="16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16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and nitrite concentration versus time (b)</a:t>
            </a:r>
            <a:endParaRPr lang="fr-FR" sz="1600" dirty="0" smtClean="0">
              <a:latin typeface="Calibri" panose="020F0502020204030204" pitchFamily="34" charset="0"/>
              <a:ea typeface="Calibri" panose="020F0502020204030204" pitchFamily="34" charset="0"/>
              <a:cs typeface="Times New Roman" panose="02020603050405020304" pitchFamily="18" charset="0"/>
            </a:endParaRPr>
          </a:p>
          <a:p>
            <a:endParaRPr lang="fr-FR" sz="2000" dirty="0">
              <a:latin typeface="Times New Roman" panose="02020603050405020304" pitchFamily="18" charset="0"/>
              <a:cs typeface="Times New Roman" panose="02020603050405020304" pitchFamily="18" charset="0"/>
            </a:endParaRPr>
          </a:p>
        </p:txBody>
      </p:sp>
      <p:graphicFrame>
        <p:nvGraphicFramePr>
          <p:cNvPr id="5" name="Graphique 4"/>
          <p:cNvGraphicFramePr/>
          <p:nvPr>
            <p:extLst>
              <p:ext uri="{D42A27DB-BD31-4B8C-83A1-F6EECF244321}">
                <p14:modId xmlns:p14="http://schemas.microsoft.com/office/powerpoint/2010/main" val="1420268187"/>
              </p:ext>
            </p:extLst>
          </p:nvPr>
        </p:nvGraphicFramePr>
        <p:xfrm>
          <a:off x="115909" y="2283585"/>
          <a:ext cx="4790941" cy="3370239"/>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Graphique 5"/>
          <p:cNvGraphicFramePr/>
          <p:nvPr>
            <p:extLst>
              <p:ext uri="{D42A27DB-BD31-4B8C-83A1-F6EECF244321}">
                <p14:modId xmlns:p14="http://schemas.microsoft.com/office/powerpoint/2010/main" val="988236797"/>
              </p:ext>
            </p:extLst>
          </p:nvPr>
        </p:nvGraphicFramePr>
        <p:xfrm>
          <a:off x="5424903" y="2278823"/>
          <a:ext cx="4620618" cy="343939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792774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90152"/>
            <a:ext cx="11977351" cy="6400800"/>
          </a:xfrm>
        </p:spPr>
        <p:txBody>
          <a:bodyPr>
            <a:normAutofit/>
          </a:bodyPr>
          <a:lstStyle/>
          <a:p>
            <a:pPr marL="914400" lvl="2" indent="0">
              <a:lnSpc>
                <a:spcPct val="107000"/>
              </a:lnSpc>
              <a:buNone/>
            </a:pPr>
            <a:endPar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914400" lvl="2" indent="0">
              <a:lnSpc>
                <a:spcPct val="107000"/>
              </a:lnSpc>
              <a:buNone/>
            </a:pPr>
            <a:r>
              <a:rPr lang="en-US" sz="2000" b="1" dirty="0" smtClean="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2. Effect </a:t>
            </a:r>
            <a:r>
              <a:rPr lang="en-US" sz="2000" b="1"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of initial nitrate concentration on </a:t>
            </a:r>
            <a:r>
              <a:rPr lang="en-US" sz="2000" b="1" dirty="0" err="1" smtClean="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denitrification</a:t>
            </a:r>
            <a:endParaRPr lang="en-US" sz="2000" b="1" dirty="0" smtClean="0">
              <a:solidFill>
                <a:schemeClr val="accent1"/>
              </a:solidFill>
              <a:latin typeface="Times New Roman" panose="02020603050405020304" pitchFamily="18" charset="0"/>
              <a:ea typeface="Calibri" panose="020F0502020204030204" pitchFamily="34" charset="0"/>
              <a:cs typeface="Times New Roman" panose="02020603050405020304" pitchFamily="18" charset="0"/>
            </a:endParaRPr>
          </a:p>
          <a:p>
            <a:pPr marL="914400" lvl="2" indent="0">
              <a:lnSpc>
                <a:spcPct val="107000"/>
              </a:lnSpc>
              <a:buNone/>
            </a:pPr>
            <a:endParaRPr lang="en-US" sz="2000" b="1"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endParaRPr>
          </a:p>
          <a:p>
            <a:pPr lvl="2">
              <a:lnSpc>
                <a:spcPct val="107000"/>
              </a:lnSpc>
            </a:pPr>
            <a:r>
              <a:rPr lang="fr-FR" sz="18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Conditions </a:t>
            </a:r>
            <a:r>
              <a:rPr lang="fr-FR" sz="1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biomass</a:t>
            </a:r>
            <a:r>
              <a:rPr lang="fr-FR"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concentration 1g/L, PH=7.34 </a:t>
            </a:r>
            <a:endParaRPr lang="fr-FR" sz="18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lvl="2">
              <a:lnSpc>
                <a:spcPct val="107000"/>
              </a:lnSpc>
            </a:pPr>
            <a:endParaRPr lang="fr-FR"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lvl="2">
              <a:lnSpc>
                <a:spcPct val="107000"/>
              </a:lnSpc>
            </a:pPr>
            <a:endParaRPr lang="fr-FR" sz="18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lvl="2">
              <a:lnSpc>
                <a:spcPct val="107000"/>
              </a:lnSpc>
            </a:pPr>
            <a:endParaRPr lang="fr-FR"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lvl="2">
              <a:lnSpc>
                <a:spcPct val="107000"/>
              </a:lnSpc>
            </a:pPr>
            <a:endParaRPr lang="fr-FR" sz="18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lvl="2">
              <a:lnSpc>
                <a:spcPct val="107000"/>
              </a:lnSpc>
            </a:pPr>
            <a:endParaRPr lang="fr-FR"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lvl="2">
              <a:lnSpc>
                <a:spcPct val="107000"/>
              </a:lnSpc>
            </a:pPr>
            <a:endParaRPr lang="fr-FR" sz="18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lvl="2">
              <a:lnSpc>
                <a:spcPct val="107000"/>
              </a:lnSpc>
            </a:pPr>
            <a:endParaRPr lang="fr-FR"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lvl="2">
              <a:lnSpc>
                <a:spcPct val="107000"/>
              </a:lnSpc>
            </a:pPr>
            <a:endParaRPr lang="fr-FR" sz="18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lvl="2">
              <a:lnSpc>
                <a:spcPct val="107000"/>
              </a:lnSpc>
            </a:pPr>
            <a:endParaRPr lang="fr-FR" sz="1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lvl="2">
              <a:lnSpc>
                <a:spcPct val="107000"/>
              </a:lnSpc>
            </a:pPr>
            <a:endParaRPr lang="fr-FR" sz="18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pP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Figure 2 : </a:t>
            </a:r>
            <a:r>
              <a:rPr lang="fr-FR"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Histogram</a:t>
            </a: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shows % nitrate </a:t>
            </a:r>
            <a:r>
              <a:rPr lang="fr-FR"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removal</a:t>
            </a: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versus initial nitrate</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lvl="2">
              <a:lnSpc>
                <a:spcPct val="107000"/>
              </a:lnSpc>
            </a:pPr>
            <a:endParaRPr lang="fr-FR" sz="1800" dirty="0">
              <a:latin typeface="Calibri" panose="020F0502020204030204" pitchFamily="34" charset="0"/>
              <a:ea typeface="Calibri" panose="020F0502020204030204" pitchFamily="34" charset="0"/>
              <a:cs typeface="Times New Roman" panose="02020603050405020304" pitchFamily="18" charset="0"/>
            </a:endParaRPr>
          </a:p>
          <a:p>
            <a:endParaRPr lang="fr-FR" sz="2000" dirty="0">
              <a:latin typeface="Times New Roman" panose="02020603050405020304" pitchFamily="18" charset="0"/>
              <a:cs typeface="Times New Roman" panose="02020603050405020304" pitchFamily="18" charset="0"/>
            </a:endParaRPr>
          </a:p>
        </p:txBody>
      </p:sp>
      <p:graphicFrame>
        <p:nvGraphicFramePr>
          <p:cNvPr id="4" name="Graphique 3"/>
          <p:cNvGraphicFramePr/>
          <p:nvPr>
            <p:extLst>
              <p:ext uri="{D42A27DB-BD31-4B8C-83A1-F6EECF244321}">
                <p14:modId xmlns:p14="http://schemas.microsoft.com/office/powerpoint/2010/main" val="1915892781"/>
              </p:ext>
            </p:extLst>
          </p:nvPr>
        </p:nvGraphicFramePr>
        <p:xfrm>
          <a:off x="502276" y="1815921"/>
          <a:ext cx="9556123" cy="412123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90569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15910"/>
            <a:ext cx="8525814" cy="1146220"/>
          </a:xfrm>
        </p:spPr>
        <p:txBody>
          <a:bodyPr>
            <a:normAutofit fontScale="90000"/>
          </a:bodyPr>
          <a:lstStyle/>
          <a:p>
            <a:r>
              <a:rPr lang="fr-FR" sz="2200" b="1" dirty="0">
                <a:latin typeface="Times New Roman" panose="02020603050405020304" pitchFamily="18" charset="0"/>
                <a:cs typeface="Times New Roman" panose="02020603050405020304" pitchFamily="18" charset="0"/>
              </a:rPr>
              <a:t>3. </a:t>
            </a:r>
            <a:r>
              <a:rPr lang="fr-FR" sz="2200" b="1" dirty="0" smtClean="0">
                <a:latin typeface="Times New Roman" panose="02020603050405020304" pitchFamily="18" charset="0"/>
                <a:cs typeface="Times New Roman" panose="02020603050405020304" pitchFamily="18" charset="0"/>
              </a:rPr>
              <a:t> NO</a:t>
            </a:r>
            <a:r>
              <a:rPr lang="fr-FR" sz="2200" b="1" baseline="-25000" dirty="0" smtClean="0">
                <a:latin typeface="Times New Roman" panose="02020603050405020304" pitchFamily="18" charset="0"/>
                <a:cs typeface="Times New Roman" panose="02020603050405020304" pitchFamily="18" charset="0"/>
              </a:rPr>
              <a:t>2</a:t>
            </a:r>
            <a:r>
              <a:rPr lang="fr-FR" sz="2200" b="1" baseline="30000" dirty="0">
                <a:latin typeface="Times New Roman" panose="02020603050405020304" pitchFamily="18" charset="0"/>
                <a:cs typeface="Times New Roman" panose="02020603050405020304" pitchFamily="18" charset="0"/>
              </a:rPr>
              <a:t>ˉ  </a:t>
            </a:r>
            <a:r>
              <a:rPr lang="fr-FR" sz="2200" b="1" dirty="0" err="1">
                <a:latin typeface="Times New Roman" panose="02020603050405020304" pitchFamily="18" charset="0"/>
                <a:cs typeface="Times New Roman" panose="02020603050405020304" pitchFamily="18" charset="0"/>
              </a:rPr>
              <a:t>levels</a:t>
            </a:r>
            <a:r>
              <a:rPr lang="fr-FR" sz="2200" b="1" dirty="0">
                <a:latin typeface="Times New Roman" panose="02020603050405020304" pitchFamily="18" charset="0"/>
                <a:cs typeface="Times New Roman" panose="02020603050405020304" pitchFamily="18" charset="0"/>
              </a:rPr>
              <a:t> in the effluent </a:t>
            </a:r>
            <a:r>
              <a:rPr lang="fr-FR" dirty="0"/>
              <a:t/>
            </a:r>
            <a:br>
              <a:rPr lang="fr-FR" dirty="0"/>
            </a:br>
            <a:r>
              <a:rPr lang="fr-FR" dirty="0"/>
              <a:t> </a:t>
            </a:r>
            <a:br>
              <a:rPr lang="fr-FR" dirty="0"/>
            </a:br>
            <a:r>
              <a:rPr lang="fr-FR" dirty="0"/>
              <a:t/>
            </a:r>
            <a:br>
              <a:rPr lang="fr-FR" dirty="0"/>
            </a:br>
            <a:endParaRPr lang="fr-FR" dirty="0"/>
          </a:p>
        </p:txBody>
      </p:sp>
      <p:sp>
        <p:nvSpPr>
          <p:cNvPr id="3" name="Espace réservé du contenu 2"/>
          <p:cNvSpPr>
            <a:spLocks noGrp="1"/>
          </p:cNvSpPr>
          <p:nvPr>
            <p:ph idx="1"/>
          </p:nvPr>
        </p:nvSpPr>
        <p:spPr>
          <a:xfrm>
            <a:off x="103030" y="682580"/>
            <a:ext cx="11050073" cy="6078828"/>
          </a:xfrm>
        </p:spPr>
        <p:txBody>
          <a:bodyPr>
            <a:normAutofit/>
          </a:bodyPr>
          <a:lstStyle/>
          <a:p>
            <a:r>
              <a:rPr lang="fr-FR" dirty="0">
                <a:latin typeface="Times New Roman" panose="02020603050405020304" pitchFamily="18" charset="0"/>
                <a:cs typeface="Times New Roman" panose="02020603050405020304" pitchFamily="18" charset="0"/>
              </a:rPr>
              <a:t>Conditions </a:t>
            </a:r>
            <a:r>
              <a:rPr lang="fr-FR" dirty="0" err="1">
                <a:latin typeface="Times New Roman" panose="02020603050405020304" pitchFamily="18" charset="0"/>
                <a:cs typeface="Times New Roman" panose="02020603050405020304" pitchFamily="18" charset="0"/>
              </a:rPr>
              <a:t>biomass</a:t>
            </a:r>
            <a:r>
              <a:rPr lang="fr-FR" dirty="0">
                <a:latin typeface="Times New Roman" panose="02020603050405020304" pitchFamily="18" charset="0"/>
                <a:cs typeface="Times New Roman" panose="02020603050405020304" pitchFamily="18" charset="0"/>
              </a:rPr>
              <a:t> concentration 1g/L, </a:t>
            </a:r>
            <a:r>
              <a:rPr lang="fr-FR" dirty="0" smtClean="0">
                <a:latin typeface="Times New Roman" panose="02020603050405020304" pitchFamily="18" charset="0"/>
                <a:cs typeface="Times New Roman" panose="02020603050405020304" pitchFamily="18" charset="0"/>
              </a:rPr>
              <a:t>PH=7.31</a:t>
            </a:r>
          </a:p>
          <a:p>
            <a:endParaRPr lang="fr-FR" dirty="0">
              <a:latin typeface="Times New Roman" panose="02020603050405020304" pitchFamily="18" charset="0"/>
              <a:cs typeface="Times New Roman" panose="02020603050405020304" pitchFamily="18" charset="0"/>
            </a:endParaRPr>
          </a:p>
          <a:p>
            <a:endParaRPr lang="fr-FR" dirty="0" smtClean="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a:p>
            <a:endParaRPr lang="fr-FR" dirty="0" smtClean="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a:p>
            <a:endParaRPr lang="fr-FR" dirty="0" smtClean="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a:p>
            <a:endParaRPr lang="fr-FR" dirty="0" smtClean="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a:p>
            <a:endParaRPr lang="fr-FR" dirty="0" smtClean="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a:p>
            <a:endParaRPr lang="fr-FR" dirty="0" smtClean="0">
              <a:latin typeface="Times New Roman" panose="02020603050405020304" pitchFamily="18" charset="0"/>
              <a:cs typeface="Times New Roman" panose="02020603050405020304" pitchFamily="18" charset="0"/>
            </a:endParaRPr>
          </a:p>
          <a:p>
            <a:pPr marL="0" indent="0" algn="ctr">
              <a:lnSpc>
                <a:spcPct val="107000"/>
              </a:lnSpc>
              <a:buNone/>
            </a:pP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Figure </a:t>
            </a:r>
            <a:r>
              <a:rPr lang="fr-FR"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3</a:t>
            </a: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Graphe shows nitrite concentration versus initial nitrates</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endParaRPr lang="fr-FR" dirty="0" smtClean="0">
              <a:latin typeface="Times New Roman" panose="02020603050405020304" pitchFamily="18" charset="0"/>
              <a:cs typeface="Times New Roman" panose="02020603050405020304" pitchFamily="18" charset="0"/>
            </a:endParaRPr>
          </a:p>
          <a:p>
            <a:endParaRPr lang="fr-FR" dirty="0">
              <a:latin typeface="Times New Roman" panose="02020603050405020304" pitchFamily="18" charset="0"/>
              <a:cs typeface="Times New Roman" panose="02020603050405020304" pitchFamily="18" charset="0"/>
            </a:endParaRPr>
          </a:p>
        </p:txBody>
      </p:sp>
      <p:graphicFrame>
        <p:nvGraphicFramePr>
          <p:cNvPr id="6" name="Graphique 5"/>
          <p:cNvGraphicFramePr/>
          <p:nvPr>
            <p:extLst>
              <p:ext uri="{D42A27DB-BD31-4B8C-83A1-F6EECF244321}">
                <p14:modId xmlns:p14="http://schemas.microsoft.com/office/powerpoint/2010/main" val="1207169896"/>
              </p:ext>
            </p:extLst>
          </p:nvPr>
        </p:nvGraphicFramePr>
        <p:xfrm>
          <a:off x="399245" y="1171977"/>
          <a:ext cx="10328856" cy="462351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288449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2879"/>
            <a:ext cx="9274002" cy="721217"/>
          </a:xfrm>
        </p:spPr>
        <p:txBody>
          <a:bodyPr>
            <a:normAutofit fontScale="90000"/>
          </a:bodyPr>
          <a:lstStyle/>
          <a:p>
            <a:r>
              <a:rPr lang="fr-FR" sz="2200" b="1" dirty="0">
                <a:latin typeface="Times New Roman" panose="02020603050405020304" pitchFamily="18" charset="0"/>
                <a:cs typeface="Times New Roman" panose="02020603050405020304" pitchFamily="18" charset="0"/>
              </a:rPr>
              <a:t>4. The PH in the effluent</a:t>
            </a:r>
            <a:br>
              <a:rPr lang="fr-FR" sz="2200" b="1" dirty="0">
                <a:latin typeface="Times New Roman" panose="02020603050405020304" pitchFamily="18" charset="0"/>
                <a:cs typeface="Times New Roman" panose="02020603050405020304" pitchFamily="18" charset="0"/>
              </a:rPr>
            </a:br>
            <a:r>
              <a:rPr lang="fr-FR" dirty="0"/>
              <a:t> </a:t>
            </a:r>
            <a:br>
              <a:rPr lang="fr-FR" dirty="0"/>
            </a:br>
            <a:endParaRPr lang="fr-FR" dirty="0"/>
          </a:p>
        </p:txBody>
      </p:sp>
      <p:sp>
        <p:nvSpPr>
          <p:cNvPr id="5" name="Rectangle 4"/>
          <p:cNvSpPr/>
          <p:nvPr/>
        </p:nvSpPr>
        <p:spPr>
          <a:xfrm>
            <a:off x="3464418" y="5912605"/>
            <a:ext cx="5048518" cy="261610"/>
          </a:xfrm>
          <a:prstGeom prst="rect">
            <a:avLst/>
          </a:prstGeom>
        </p:spPr>
        <p:txBody>
          <a:bodyPr wrap="square">
            <a:spAutoFit/>
          </a:bodyPr>
          <a:lstStyle/>
          <a:p>
            <a:r>
              <a:rPr lang="fr-FR" sz="1100" i="1" dirty="0" smtClean="0">
                <a:latin typeface="Times New Roman" panose="02020603050405020304" pitchFamily="18" charset="0"/>
                <a:ea typeface="Calibri" panose="020F0502020204030204" pitchFamily="34" charset="0"/>
              </a:rPr>
              <a:t>.</a:t>
            </a:r>
            <a:endParaRPr lang="fr-FR" dirty="0"/>
          </a:p>
        </p:txBody>
      </p:sp>
      <p:sp>
        <p:nvSpPr>
          <p:cNvPr id="3" name="Espace réservé du contenu 2"/>
          <p:cNvSpPr>
            <a:spLocks noGrp="1"/>
          </p:cNvSpPr>
          <p:nvPr>
            <p:ph idx="1"/>
          </p:nvPr>
        </p:nvSpPr>
        <p:spPr>
          <a:xfrm>
            <a:off x="90151" y="540914"/>
            <a:ext cx="11694017" cy="5950038"/>
          </a:xfrm>
        </p:spPr>
        <p:txBody>
          <a:bodyPr/>
          <a:lstStyle/>
          <a:p>
            <a:r>
              <a:rPr lang="fr-FR" dirty="0"/>
              <a:t>Conditions </a:t>
            </a:r>
            <a:r>
              <a:rPr lang="fr-FR" dirty="0" err="1"/>
              <a:t>biomass</a:t>
            </a:r>
            <a:r>
              <a:rPr lang="fr-FR" dirty="0"/>
              <a:t> concentration 1g/L, </a:t>
            </a:r>
            <a:r>
              <a:rPr lang="fr-FR" dirty="0" smtClean="0"/>
              <a:t>PH=7.31</a:t>
            </a:r>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pPr marL="0" indent="0" algn="ctr">
              <a:lnSpc>
                <a:spcPct val="107000"/>
              </a:lnSpc>
              <a:buNone/>
            </a:pPr>
            <a:endParaRPr lang="fr-FR" dirty="0"/>
          </a:p>
          <a:p>
            <a:pPr marL="0" indent="0" algn="ctr">
              <a:lnSpc>
                <a:spcPct val="107000"/>
              </a:lnSpc>
              <a:buNone/>
            </a:pPr>
            <a:r>
              <a:rPr lang="fr-FR"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Figure 4</a:t>
            </a: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Graphe shows PH versus initial nitrates</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endParaRPr lang="fr-FR" dirty="0"/>
          </a:p>
          <a:p>
            <a:endParaRPr lang="fr-FR" dirty="0"/>
          </a:p>
        </p:txBody>
      </p:sp>
      <p:graphicFrame>
        <p:nvGraphicFramePr>
          <p:cNvPr id="6" name="Graphique 5"/>
          <p:cNvGraphicFramePr/>
          <p:nvPr>
            <p:extLst>
              <p:ext uri="{D42A27DB-BD31-4B8C-83A1-F6EECF244321}">
                <p14:modId xmlns:p14="http://schemas.microsoft.com/office/powerpoint/2010/main" val="1818082678"/>
              </p:ext>
            </p:extLst>
          </p:nvPr>
        </p:nvGraphicFramePr>
        <p:xfrm>
          <a:off x="334851" y="1133341"/>
          <a:ext cx="10045521" cy="459775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4253760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 y="90152"/>
            <a:ext cx="11603865" cy="6490951"/>
          </a:xfrm>
        </p:spPr>
        <p:txBody>
          <a:bodyPr/>
          <a:lstStyle/>
          <a:p>
            <a:endParaRPr lang="en-US" sz="2000" dirty="0" smtClean="0">
              <a:latin typeface="Times New Roman" panose="02020603050405020304" pitchFamily="18" charset="0"/>
              <a:cs typeface="Times New Roman" panose="02020603050405020304" pitchFamily="18" charset="0"/>
            </a:endParaRPr>
          </a:p>
          <a:p>
            <a:pPr>
              <a:lnSpc>
                <a:spcPct val="107000"/>
              </a:lnSpc>
            </a:pP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Conditions [NO</a:t>
            </a:r>
            <a:r>
              <a:rPr lang="fr-FR" baseline="-25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3</a:t>
            </a:r>
            <a:r>
              <a:rPr lang="fr-FR" baseline="30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ˉ </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]=150 mg/L ,  </a:t>
            </a:r>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PH=7.34</a:t>
            </a:r>
          </a:p>
          <a:p>
            <a:pPr>
              <a:lnSpc>
                <a:spcPct val="107000"/>
              </a:lnSpc>
            </a:pPr>
            <a:endPar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endPar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buNone/>
            </a:pPr>
            <a:endParaRPr lang="fr-FR"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ctr">
              <a:lnSpc>
                <a:spcPct val="107000"/>
              </a:lnSpc>
              <a:buNone/>
            </a:pPr>
            <a:r>
              <a:rPr lang="fr-FR"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Figure 5</a:t>
            </a: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a:t>
            </a:r>
            <a:r>
              <a:rPr lang="fr-FR"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Histogram</a:t>
            </a: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shows % nitrate </a:t>
            </a:r>
            <a:r>
              <a:rPr lang="fr-FR"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removal</a:t>
            </a:r>
            <a:r>
              <a:rPr lang="fr-F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versus </a:t>
            </a:r>
            <a:r>
              <a:rPr lang="fr-FR"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biomass</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endParaRPr lang="fr-FR" dirty="0">
              <a:latin typeface="Calibri" panose="020F0502020204030204" pitchFamily="34" charset="0"/>
              <a:ea typeface="Calibri" panose="020F0502020204030204" pitchFamily="34" charset="0"/>
              <a:cs typeface="Times New Roman" panose="02020603050405020304" pitchFamily="18" charset="0"/>
            </a:endParaRPr>
          </a:p>
          <a:p>
            <a:endParaRPr lang="fr-FR" sz="2000" dirty="0">
              <a:latin typeface="Times New Roman" panose="02020603050405020304" pitchFamily="18" charset="0"/>
              <a:cs typeface="Times New Roman" panose="02020603050405020304" pitchFamily="18" charset="0"/>
            </a:endParaRPr>
          </a:p>
        </p:txBody>
      </p:sp>
      <p:sp>
        <p:nvSpPr>
          <p:cNvPr id="2" name="Rectangle 1"/>
          <p:cNvSpPr/>
          <p:nvPr/>
        </p:nvSpPr>
        <p:spPr>
          <a:xfrm rot="10800000" flipV="1">
            <a:off x="90152" y="-28598"/>
            <a:ext cx="10058400" cy="707886"/>
          </a:xfrm>
          <a:prstGeom prst="rect">
            <a:avLst/>
          </a:prstGeom>
        </p:spPr>
        <p:txBody>
          <a:bodyPr wrap="square">
            <a:spAutoFit/>
          </a:bodyPr>
          <a:lstStyle/>
          <a:p>
            <a:r>
              <a:rPr lang="fr-FR" sz="2000" b="1" dirty="0">
                <a:solidFill>
                  <a:schemeClr val="accent1"/>
                </a:solidFill>
                <a:latin typeface="Times New Roman" panose="02020603050405020304" pitchFamily="18" charset="0"/>
                <a:ea typeface="Calibri" panose="020F0502020204030204" pitchFamily="34" charset="0"/>
              </a:rPr>
              <a:t>5. Effect of </a:t>
            </a:r>
            <a:r>
              <a:rPr lang="fr-FR" sz="2000" b="1" dirty="0" err="1">
                <a:solidFill>
                  <a:schemeClr val="accent1"/>
                </a:solidFill>
                <a:latin typeface="Times New Roman" panose="02020603050405020304" pitchFamily="18" charset="0"/>
                <a:ea typeface="Calibri" panose="020F0502020204030204" pitchFamily="34" charset="0"/>
              </a:rPr>
              <a:t>biomass</a:t>
            </a:r>
            <a:r>
              <a:rPr lang="fr-FR" sz="2000" b="1" dirty="0">
                <a:solidFill>
                  <a:schemeClr val="accent1"/>
                </a:solidFill>
                <a:latin typeface="Times New Roman" panose="02020603050405020304" pitchFamily="18" charset="0"/>
                <a:ea typeface="Calibri" panose="020F0502020204030204" pitchFamily="34" charset="0"/>
              </a:rPr>
              <a:t> concentration on the nitrate </a:t>
            </a:r>
            <a:r>
              <a:rPr lang="fr-FR" sz="2000" b="1" dirty="0" err="1" smtClean="0">
                <a:solidFill>
                  <a:schemeClr val="accent1"/>
                </a:solidFill>
                <a:latin typeface="Times New Roman" panose="02020603050405020304" pitchFamily="18" charset="0"/>
                <a:ea typeface="Calibri" panose="020F0502020204030204" pitchFamily="34" charset="0"/>
              </a:rPr>
              <a:t>removal</a:t>
            </a:r>
            <a:endParaRPr lang="fr-FR" sz="2000" b="1" dirty="0" smtClean="0">
              <a:solidFill>
                <a:schemeClr val="accent1"/>
              </a:solidFill>
              <a:latin typeface="Times New Roman" panose="02020603050405020304" pitchFamily="18" charset="0"/>
              <a:ea typeface="Calibri" panose="020F0502020204030204" pitchFamily="34" charset="0"/>
            </a:endParaRPr>
          </a:p>
          <a:p>
            <a:r>
              <a:rPr lang="fr-FR" sz="2000" b="1" dirty="0" smtClean="0">
                <a:solidFill>
                  <a:schemeClr val="accent1"/>
                </a:solidFill>
                <a:latin typeface="Times New Roman" panose="02020603050405020304" pitchFamily="18" charset="0"/>
                <a:ea typeface="Calibri" panose="020F0502020204030204" pitchFamily="34" charset="0"/>
              </a:rPr>
              <a:t> </a:t>
            </a:r>
            <a:endParaRPr lang="fr-FR" sz="2000" b="1" dirty="0">
              <a:solidFill>
                <a:schemeClr val="accent1"/>
              </a:solidFill>
            </a:endParaRPr>
          </a:p>
        </p:txBody>
      </p:sp>
      <p:graphicFrame>
        <p:nvGraphicFramePr>
          <p:cNvPr id="5" name="Graphique 4"/>
          <p:cNvGraphicFramePr/>
          <p:nvPr>
            <p:extLst>
              <p:ext uri="{D42A27DB-BD31-4B8C-83A1-F6EECF244321}">
                <p14:modId xmlns:p14="http://schemas.microsoft.com/office/powerpoint/2010/main" val="1203186259"/>
              </p:ext>
            </p:extLst>
          </p:nvPr>
        </p:nvGraphicFramePr>
        <p:xfrm>
          <a:off x="90152" y="1004551"/>
          <a:ext cx="10470524" cy="485533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66056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94445"/>
            <a:ext cx="8596668" cy="1320800"/>
          </a:xfrm>
        </p:spPr>
        <p:txBody>
          <a:bodyPr>
            <a:normAutofit/>
          </a:bodyPr>
          <a:lstStyle/>
          <a:p>
            <a:pPr algn="ctr"/>
            <a:r>
              <a:rPr lang="fr-FR" sz="5400" dirty="0" smtClean="0">
                <a:latin typeface="Algerian" panose="04020705040A02060702" pitchFamily="82" charset="0"/>
              </a:rPr>
              <a:t>PLAN </a:t>
            </a:r>
            <a:endParaRPr lang="fr-FR" sz="5400" dirty="0">
              <a:latin typeface="Algerian" panose="04020705040A02060702" pitchFamily="82" charset="0"/>
            </a:endParaRPr>
          </a:p>
        </p:txBody>
      </p:sp>
      <p:sp>
        <p:nvSpPr>
          <p:cNvPr id="3" name="Espace réservé du contenu 2"/>
          <p:cNvSpPr>
            <a:spLocks noGrp="1"/>
          </p:cNvSpPr>
          <p:nvPr>
            <p:ph idx="1"/>
          </p:nvPr>
        </p:nvSpPr>
        <p:spPr>
          <a:xfrm>
            <a:off x="231819" y="1197735"/>
            <a:ext cx="10689465" cy="5512158"/>
          </a:xfrm>
        </p:spPr>
        <p:txBody>
          <a:bodyPr>
            <a:normAutofit/>
          </a:bodyPr>
          <a:lstStyle/>
          <a:p>
            <a:pPr marL="0" indent="0">
              <a:buNone/>
            </a:pPr>
            <a:endParaRPr lang="en-US" dirty="0"/>
          </a:p>
          <a:p>
            <a:r>
              <a:rPr lang="en-US" dirty="0"/>
              <a:t>Introduction</a:t>
            </a:r>
          </a:p>
          <a:p>
            <a:endParaRPr lang="en-US" dirty="0"/>
          </a:p>
          <a:p>
            <a:r>
              <a:rPr lang="en-US" dirty="0"/>
              <a:t>P</a:t>
            </a:r>
            <a:r>
              <a:rPr lang="en-US" dirty="0" smtClean="0"/>
              <a:t>roblematic </a:t>
            </a:r>
            <a:endParaRPr lang="en-US" dirty="0"/>
          </a:p>
          <a:p>
            <a:endParaRPr lang="en-US" dirty="0"/>
          </a:p>
          <a:p>
            <a:r>
              <a:rPr lang="en-US" dirty="0"/>
              <a:t>O</a:t>
            </a:r>
            <a:r>
              <a:rPr lang="en-US" dirty="0" smtClean="0"/>
              <a:t>bjective </a:t>
            </a:r>
          </a:p>
          <a:p>
            <a:endParaRPr lang="en-US" dirty="0"/>
          </a:p>
          <a:p>
            <a:r>
              <a:rPr lang="fr-FR" dirty="0" err="1">
                <a:solidFill>
                  <a:srgbClr val="3D3D3D"/>
                </a:solidFill>
                <a:latin typeface="Roboto"/>
              </a:rPr>
              <a:t>M</a:t>
            </a:r>
            <a:r>
              <a:rPr lang="fr-FR" dirty="0" err="1" smtClean="0">
                <a:solidFill>
                  <a:srgbClr val="3D3D3D"/>
                </a:solidFill>
                <a:latin typeface="Roboto"/>
              </a:rPr>
              <a:t>aterials</a:t>
            </a:r>
            <a:r>
              <a:rPr lang="fr-FR" dirty="0" smtClean="0">
                <a:solidFill>
                  <a:srgbClr val="3D3D3D"/>
                </a:solidFill>
                <a:latin typeface="Roboto"/>
              </a:rPr>
              <a:t> </a:t>
            </a:r>
            <a:r>
              <a:rPr lang="fr-FR" dirty="0">
                <a:solidFill>
                  <a:srgbClr val="3D3D3D"/>
                </a:solidFill>
                <a:latin typeface="Roboto"/>
              </a:rPr>
              <a:t>and </a:t>
            </a:r>
            <a:r>
              <a:rPr lang="fr-FR" dirty="0" err="1" smtClean="0">
                <a:solidFill>
                  <a:srgbClr val="3D3D3D"/>
                </a:solidFill>
                <a:latin typeface="Roboto"/>
              </a:rPr>
              <a:t>Methods</a:t>
            </a:r>
            <a:endParaRPr lang="en-US" dirty="0"/>
          </a:p>
          <a:p>
            <a:endParaRPr lang="en-US" dirty="0"/>
          </a:p>
          <a:p>
            <a:r>
              <a:rPr lang="en-US" dirty="0" smtClean="0"/>
              <a:t>Results </a:t>
            </a:r>
            <a:r>
              <a:rPr lang="en-US" dirty="0"/>
              <a:t>and Discussion</a:t>
            </a:r>
          </a:p>
          <a:p>
            <a:endParaRPr lang="en-US" dirty="0"/>
          </a:p>
          <a:p>
            <a:r>
              <a:rPr lang="en-US" dirty="0"/>
              <a:t>Conclusion </a:t>
            </a:r>
            <a:endParaRPr lang="fr-FR" dirty="0"/>
          </a:p>
        </p:txBody>
      </p:sp>
    </p:spTree>
    <p:extLst>
      <p:ext uri="{BB962C8B-B14F-4D97-AF65-F5344CB8AC3E}">
        <p14:creationId xmlns:p14="http://schemas.microsoft.com/office/powerpoint/2010/main" val="15927005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3541" y="81567"/>
            <a:ext cx="11068199" cy="1320800"/>
          </a:xfrm>
        </p:spPr>
        <p:txBody>
          <a:bodyPr/>
          <a:lstStyle/>
          <a:p>
            <a:pPr algn="ctr"/>
            <a:r>
              <a:rPr lang="en-US" sz="4400" dirty="0">
                <a:latin typeface="Algerian" panose="04020705040A02060702" pitchFamily="82" charset="0"/>
              </a:rPr>
              <a:t>Discussion</a:t>
            </a:r>
            <a:r>
              <a:rPr lang="en-US" dirty="0"/>
              <a:t/>
            </a:r>
            <a:br>
              <a:rPr lang="en-US" dirty="0"/>
            </a:br>
            <a:endParaRPr lang="fr-FR" dirty="0"/>
          </a:p>
        </p:txBody>
      </p:sp>
      <p:sp>
        <p:nvSpPr>
          <p:cNvPr id="3" name="Espace réservé du contenu 2"/>
          <p:cNvSpPr>
            <a:spLocks noGrp="1"/>
          </p:cNvSpPr>
          <p:nvPr>
            <p:ph idx="1"/>
          </p:nvPr>
        </p:nvSpPr>
        <p:spPr>
          <a:xfrm>
            <a:off x="123542" y="759854"/>
            <a:ext cx="11918204" cy="6098146"/>
          </a:xfrm>
        </p:spPr>
        <p:txBody>
          <a:bodyPr>
            <a:normAutofit/>
          </a:bodyPr>
          <a:lstStyle/>
          <a:p>
            <a:endParaRPr lang="en-US" dirty="0"/>
          </a:p>
          <a:p>
            <a:endParaRPr lang="en-US" dirty="0" smtClean="0"/>
          </a:p>
          <a:p>
            <a:endParaRPr lang="fr-FR" dirty="0"/>
          </a:p>
        </p:txBody>
      </p:sp>
      <p:sp>
        <p:nvSpPr>
          <p:cNvPr id="5" name="Rectangle 4"/>
          <p:cNvSpPr/>
          <p:nvPr/>
        </p:nvSpPr>
        <p:spPr>
          <a:xfrm>
            <a:off x="373487" y="1004553"/>
            <a:ext cx="11578107" cy="5132495"/>
          </a:xfrm>
          <a:prstGeom prst="rect">
            <a:avLst/>
          </a:prstGeom>
        </p:spPr>
        <p:txBody>
          <a:bodyPr wrap="square">
            <a:spAutoFit/>
          </a:bodyPr>
          <a:lstStyle/>
          <a:p>
            <a:pPr marL="295275">
              <a:lnSpc>
                <a:spcPct val="107000"/>
              </a:lnSpc>
              <a:spcAft>
                <a:spcPts val="0"/>
              </a:spcAft>
            </a:pP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There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is</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decrease</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 [NO</a:t>
            </a:r>
            <a:r>
              <a:rPr lang="fr-FR" sz="2800" baseline="-25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3</a:t>
            </a:r>
            <a:r>
              <a:rPr lang="fr-FR" sz="2800" baseline="30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ˉ </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and  [NO</a:t>
            </a:r>
            <a:r>
              <a:rPr lang="fr-FR" sz="2800" baseline="-25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a:t>
            </a:r>
            <a:r>
              <a:rPr lang="fr-FR" sz="2800" baseline="30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ˉ </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concentrations as time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increases</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neutral</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pH. </a:t>
            </a:r>
            <a:endParaRPr lang="fr-FR" sz="2800" dirty="0">
              <a:latin typeface="Times New Roman" panose="02020603050405020304" pitchFamily="18" charset="0"/>
              <a:ea typeface="Calibri" panose="020F0502020204030204" pitchFamily="34" charset="0"/>
              <a:cs typeface="Times New Roman" panose="02020603050405020304" pitchFamily="18" charset="0"/>
            </a:endParaRPr>
          </a:p>
          <a:p>
            <a:pPr marL="295275">
              <a:lnSpc>
                <a:spcPct val="107000"/>
              </a:lnSpc>
              <a:spcAft>
                <a:spcPts val="0"/>
              </a:spcAft>
            </a:pP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 addition, the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percentage</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nitrate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removal</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increases</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with</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the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decrease</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the initial nitrate concentration in water, the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percentage</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nitrate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removal</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can</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reach</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92.34%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neutral</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pH. </a:t>
            </a:r>
            <a:endParaRPr lang="fr-FR" sz="2800" dirty="0">
              <a:latin typeface="Times New Roman" panose="02020603050405020304" pitchFamily="18" charset="0"/>
              <a:ea typeface="Calibri" panose="020F0502020204030204" pitchFamily="34" charset="0"/>
              <a:cs typeface="Times New Roman" panose="02020603050405020304" pitchFamily="18" charset="0"/>
            </a:endParaRPr>
          </a:p>
          <a:p>
            <a:pPr marL="295275">
              <a:lnSpc>
                <a:spcPct val="107000"/>
              </a:lnSpc>
              <a:spcAft>
                <a:spcPts val="0"/>
              </a:spcAft>
            </a:pP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 nitrite concentration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increases</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with</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the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increase</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 the initial nitrate concentration in the water.</a:t>
            </a:r>
            <a:endParaRPr lang="fr-FR" sz="2800" dirty="0">
              <a:latin typeface="Times New Roman" panose="02020603050405020304" pitchFamily="18" charset="0"/>
              <a:ea typeface="Calibri" panose="020F0502020204030204" pitchFamily="34" charset="0"/>
              <a:cs typeface="Times New Roman" panose="02020603050405020304" pitchFamily="18" charset="0"/>
            </a:endParaRPr>
          </a:p>
          <a:p>
            <a:pPr marL="295275">
              <a:lnSpc>
                <a:spcPct val="107000"/>
              </a:lnSpc>
              <a:spcAft>
                <a:spcPts val="0"/>
              </a:spcAft>
            </a:pP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 variation of the PH to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was</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proven</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on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different</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initial nitrate concentrations,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that</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the PH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decreases</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with</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the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increase</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[NO</a:t>
            </a:r>
            <a:r>
              <a:rPr lang="fr-FR" sz="2800" baseline="-25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3</a:t>
            </a:r>
            <a:r>
              <a:rPr lang="fr-FR" sz="2800" baseline="30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ˉ </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fr-FR" sz="2800" dirty="0">
              <a:latin typeface="Times New Roman" panose="02020603050405020304" pitchFamily="18" charset="0"/>
              <a:ea typeface="Calibri" panose="020F0502020204030204" pitchFamily="34" charset="0"/>
              <a:cs typeface="Times New Roman" panose="02020603050405020304" pitchFamily="18" charset="0"/>
            </a:endParaRPr>
          </a:p>
          <a:p>
            <a:pPr marL="295275">
              <a:lnSpc>
                <a:spcPct val="107000"/>
              </a:lnSpc>
              <a:spcAft>
                <a:spcPts val="0"/>
              </a:spcAft>
            </a:pP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 the end, the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percentage</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nitrate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removal</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 water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increases</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with</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the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increase</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 the </a:t>
            </a:r>
            <a:r>
              <a:rPr lang="fr-FR" sz="28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biomass</a:t>
            </a:r>
            <a:r>
              <a:rPr lang="fr-FR"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concentration of </a:t>
            </a:r>
            <a:r>
              <a:rPr lang="fr-FR" sz="2800"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our</a:t>
            </a:r>
            <a:r>
              <a:rPr lang="fr-FR" sz="28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sample</a:t>
            </a:r>
            <a:r>
              <a:rPr lang="fr-FR" sz="28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fr-FR" sz="2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410895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151" y="1"/>
            <a:ext cx="11990231" cy="6709892"/>
          </a:xfrm>
        </p:spPr>
        <p:txBody>
          <a:bodyPr>
            <a:normAutofit/>
          </a:bodyPr>
          <a:lstStyle/>
          <a:p>
            <a:pPr algn="ctr"/>
            <a:r>
              <a:rPr lang="en-US" sz="7200" dirty="0" smtClean="0">
                <a:latin typeface="Algerian" panose="04020705040A02060702" pitchFamily="82" charset="0"/>
              </a:rPr>
              <a:t/>
            </a:r>
            <a:br>
              <a:rPr lang="en-US" sz="7200" dirty="0" smtClean="0">
                <a:latin typeface="Algerian" panose="04020705040A02060702" pitchFamily="82" charset="0"/>
              </a:rPr>
            </a:br>
            <a:r>
              <a:rPr lang="en-US" sz="7200" dirty="0">
                <a:latin typeface="Algerian" panose="04020705040A02060702" pitchFamily="82" charset="0"/>
              </a:rPr>
              <a:t/>
            </a:r>
            <a:br>
              <a:rPr lang="en-US" sz="7200" dirty="0">
                <a:latin typeface="Algerian" panose="04020705040A02060702" pitchFamily="82" charset="0"/>
              </a:rPr>
            </a:br>
            <a:r>
              <a:rPr lang="en-US" sz="7200" dirty="0" smtClean="0">
                <a:latin typeface="Algerian" panose="04020705040A02060702" pitchFamily="82" charset="0"/>
              </a:rPr>
              <a:t>Conclusion</a:t>
            </a:r>
            <a:r>
              <a:rPr lang="en-US" dirty="0" smtClean="0"/>
              <a:t> </a:t>
            </a:r>
            <a:r>
              <a:rPr lang="fr-FR" dirty="0"/>
              <a:t/>
            </a:r>
            <a:br>
              <a:rPr lang="fr-FR" dirty="0"/>
            </a:br>
            <a:endParaRPr lang="fr-FR" dirty="0"/>
          </a:p>
        </p:txBody>
      </p:sp>
    </p:spTree>
    <p:extLst>
      <p:ext uri="{BB962C8B-B14F-4D97-AF65-F5344CB8AC3E}">
        <p14:creationId xmlns:p14="http://schemas.microsoft.com/office/powerpoint/2010/main" val="4958332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8789" y="0"/>
            <a:ext cx="11565228" cy="6857999"/>
          </a:xfrm>
        </p:spPr>
        <p:txBody>
          <a:bodyPr>
            <a:noAutofit/>
          </a:bodyPr>
          <a:lstStyle/>
          <a:p>
            <a:pPr>
              <a:lnSpc>
                <a:spcPct val="107000"/>
              </a:lnSpc>
            </a:pP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Our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study</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shows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that</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our</a:t>
            </a:r>
            <a:r>
              <a:rPr lang="fr-FR"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chosen</a:t>
            </a:r>
            <a:r>
              <a:rPr lang="fr-FR"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carbon</a:t>
            </a:r>
            <a:r>
              <a:rPr lang="fr-FR"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source are </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 excellent source of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energy</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for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bacteria</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which</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promotes</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the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elimination</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nitrates in water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high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percentage</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compared</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to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other</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sources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already</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used</a:t>
            </a:r>
            <a:r>
              <a:rPr lang="fr-FR"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a:lnSpc>
                <a:spcPct val="107000"/>
              </a:lnSpc>
            </a:pPr>
            <a:endParaRPr lang="fr-FR" sz="3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Indeed</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our</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bioresource</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is</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biodegradable</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plant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easy</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to dry and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grind</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low</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concentration of trace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elements</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therefore</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low</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risk</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contamination of the water by concentration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raising</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 trace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elements</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and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metals</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and by conclusion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our</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method</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does</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not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require</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much</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material</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it</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is</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economical</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and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offers</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 efficient and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safe</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solution for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industrial</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use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see</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the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biological</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denitrification</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of water on the pilot </a:t>
            </a:r>
            <a:r>
              <a:rPr lang="fr-FR" sz="32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scal</a:t>
            </a:r>
            <a:r>
              <a:rPr lang="fr-FR"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fr-FR" sz="3200" dirty="0">
              <a:latin typeface="Calibri" panose="020F0502020204030204" pitchFamily="34" charset="0"/>
              <a:ea typeface="Calibri" panose="020F0502020204030204" pitchFamily="34" charset="0"/>
              <a:cs typeface="Times New Roman" panose="02020603050405020304" pitchFamily="18" charset="0"/>
            </a:endParaRPr>
          </a:p>
          <a:p>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54809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 y="154545"/>
            <a:ext cx="12054624" cy="6439437"/>
          </a:xfrm>
        </p:spPr>
        <p:txBody>
          <a:bodyPr>
            <a:normAutofit/>
          </a:bodyPr>
          <a:lstStyle/>
          <a:p>
            <a:pPr algn="ctr"/>
            <a:r>
              <a:rPr lang="fr-FR" sz="7200" dirty="0" smtClean="0">
                <a:latin typeface="Algerian" panose="04020705040A02060702" pitchFamily="82" charset="0"/>
              </a:rPr>
              <a:t/>
            </a:r>
            <a:br>
              <a:rPr lang="fr-FR" sz="7200" dirty="0" smtClean="0">
                <a:latin typeface="Algerian" panose="04020705040A02060702" pitchFamily="82" charset="0"/>
              </a:rPr>
            </a:br>
            <a:r>
              <a:rPr lang="fr-FR" sz="7200" dirty="0">
                <a:latin typeface="Algerian" panose="04020705040A02060702" pitchFamily="82" charset="0"/>
              </a:rPr>
              <a:t/>
            </a:r>
            <a:br>
              <a:rPr lang="fr-FR" sz="7200" dirty="0">
                <a:latin typeface="Algerian" panose="04020705040A02060702" pitchFamily="82" charset="0"/>
              </a:rPr>
            </a:br>
            <a:r>
              <a:rPr lang="en-US" sz="7200">
                <a:latin typeface="Algerian" panose="04020705040A02060702" pitchFamily="82" charset="0"/>
              </a:rPr>
              <a:t>thank you for your attention</a:t>
            </a:r>
            <a:r>
              <a:rPr lang="fr-FR" dirty="0"/>
              <a:t/>
            </a:r>
            <a:br>
              <a:rPr lang="fr-FR" dirty="0"/>
            </a:br>
            <a:endParaRPr lang="fr-FR" dirty="0"/>
          </a:p>
        </p:txBody>
      </p:sp>
    </p:spTree>
    <p:extLst>
      <p:ext uri="{BB962C8B-B14F-4D97-AF65-F5344CB8AC3E}">
        <p14:creationId xmlns:p14="http://schemas.microsoft.com/office/powerpoint/2010/main" val="114121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7425" y="94444"/>
            <a:ext cx="12359425" cy="6763556"/>
          </a:xfrm>
        </p:spPr>
        <p:txBody>
          <a:bodyPr>
            <a:noAutofit/>
          </a:bodyPr>
          <a:lstStyle/>
          <a:p>
            <a:pPr algn="ctr"/>
            <a:r>
              <a:rPr lang="en-US" sz="7200" dirty="0" smtClean="0">
                <a:latin typeface="Algerian" panose="04020705040A02060702" pitchFamily="82" charset="0"/>
              </a:rPr>
              <a:t/>
            </a:r>
            <a:br>
              <a:rPr lang="en-US" sz="7200" dirty="0" smtClean="0">
                <a:latin typeface="Algerian" panose="04020705040A02060702" pitchFamily="82" charset="0"/>
              </a:rPr>
            </a:br>
            <a:r>
              <a:rPr lang="en-US" sz="7200" dirty="0">
                <a:latin typeface="Algerian" panose="04020705040A02060702" pitchFamily="82" charset="0"/>
              </a:rPr>
              <a:t/>
            </a:r>
            <a:br>
              <a:rPr lang="en-US" sz="7200" dirty="0">
                <a:latin typeface="Algerian" panose="04020705040A02060702" pitchFamily="82" charset="0"/>
              </a:rPr>
            </a:br>
            <a:r>
              <a:rPr lang="en-US" sz="7200" dirty="0" smtClean="0">
                <a:latin typeface="Algerian" panose="04020705040A02060702" pitchFamily="82" charset="0"/>
              </a:rPr>
              <a:t>Introduction</a:t>
            </a:r>
            <a:r>
              <a:rPr lang="en-US" sz="7200" dirty="0">
                <a:latin typeface="Algerian" panose="04020705040A02060702" pitchFamily="82" charset="0"/>
              </a:rPr>
              <a:t/>
            </a:r>
            <a:br>
              <a:rPr lang="en-US" sz="7200" dirty="0">
                <a:latin typeface="Algerian" panose="04020705040A02060702" pitchFamily="82" charset="0"/>
              </a:rPr>
            </a:br>
            <a:endParaRPr lang="fr-FR" sz="7200" dirty="0">
              <a:latin typeface="Algerian" panose="04020705040A02060702" pitchFamily="82" charset="0"/>
            </a:endParaRPr>
          </a:p>
        </p:txBody>
      </p:sp>
    </p:spTree>
    <p:extLst>
      <p:ext uri="{BB962C8B-B14F-4D97-AF65-F5344CB8AC3E}">
        <p14:creationId xmlns:p14="http://schemas.microsoft.com/office/powerpoint/2010/main" val="9011576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 y="90152"/>
            <a:ext cx="11925838" cy="6606861"/>
          </a:xfrm>
        </p:spPr>
        <p:txBody>
          <a:bodyPr>
            <a:normAutofit/>
          </a:bodyPr>
          <a:lstStyle/>
          <a:p>
            <a:pPr>
              <a:lnSpc>
                <a:spcPct val="107000"/>
              </a:lnSpc>
            </a:pP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In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recent</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years</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doubling</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of the population (UNPF) and the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subsequent</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demand</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for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food</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water and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energy</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has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increased</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food</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production and the use of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fertilizers</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and pesticides,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which</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have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disseminated</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into</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the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environment</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this</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means</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that</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excessive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nitrogen</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fertilization</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in agriculture and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inappropriate</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disposal</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of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sanitary</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and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industrial</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wastes</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create</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wide</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spread</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of nitrate pollution in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ground</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and surface waters by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replenishment</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surface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runoff</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infiltration and </a:t>
            </a:r>
            <a:r>
              <a:rPr lang="fr-FR" sz="2800" dirty="0" err="1">
                <a:solidFill>
                  <a:schemeClr val="tx1"/>
                </a:solidFill>
                <a:latin typeface="Times New Roman" panose="02020603050405020304" pitchFamily="18" charset="0"/>
                <a:ea typeface="Calibri" panose="020F0502020204030204" pitchFamily="34" charset="0"/>
                <a:cs typeface="Times New Roman" panose="02020603050405020304" pitchFamily="18" charset="0"/>
              </a:rPr>
              <a:t>atmospheric</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deposition</a:t>
            </a:r>
            <a:r>
              <a:rPr lang="fr-FR" sz="28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a:t>
            </a:r>
          </a:p>
          <a:p>
            <a:pPr>
              <a:lnSpc>
                <a:spcPct val="107000"/>
              </a:lnSpc>
            </a:pPr>
            <a:endParaRPr lang="fr-FR" sz="28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fr-FR" sz="28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The </a:t>
            </a:r>
            <a:r>
              <a:rPr lang="fr-FR" sz="2800" dirty="0" err="1"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most</a:t>
            </a:r>
            <a:r>
              <a:rPr lang="fr-FR" sz="28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important sources of nitrate in </a:t>
            </a:r>
            <a:r>
              <a:rPr lang="fr-FR" sz="2800" dirty="0" err="1"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ground</a:t>
            </a:r>
            <a:r>
              <a:rPr lang="fr-FR" sz="28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waters are </a:t>
            </a:r>
            <a:r>
              <a:rPr lang="fr-FR" sz="2800" dirty="0" err="1"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nitrogen</a:t>
            </a:r>
            <a:r>
              <a:rPr lang="fr-FR" sz="28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containing</a:t>
            </a:r>
            <a:r>
              <a:rPr lang="fr-FR" sz="28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fertilizers</a:t>
            </a:r>
            <a:r>
              <a:rPr lang="fr-FR" sz="28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and </a:t>
            </a:r>
            <a:r>
              <a:rPr lang="fr-FR" sz="2800" dirty="0" err="1"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industrial</a:t>
            </a:r>
            <a:r>
              <a:rPr lang="fr-FR" sz="28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and </a:t>
            </a:r>
            <a:r>
              <a:rPr lang="fr-FR" sz="2800" dirty="0" err="1"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domestic</a:t>
            </a:r>
            <a:r>
              <a:rPr lang="fr-FR" sz="28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waste</a:t>
            </a:r>
            <a:r>
              <a:rPr lang="fr-FR" sz="28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waters </a:t>
            </a:r>
            <a:r>
              <a:rPr lang="fr-FR" sz="2800" dirty="0" err="1"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discharged</a:t>
            </a:r>
            <a:r>
              <a:rPr lang="fr-FR" sz="28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without</a:t>
            </a:r>
            <a:r>
              <a:rPr lang="fr-FR" sz="28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being</a:t>
            </a:r>
            <a:r>
              <a:rPr lang="fr-FR" sz="28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treated</a:t>
            </a:r>
            <a:r>
              <a:rPr lang="fr-FR" sz="28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properly</a:t>
            </a:r>
            <a:r>
              <a:rPr lang="fr-FR" sz="28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rPr>
              <a:t>.</a:t>
            </a:r>
            <a:r>
              <a:rPr lang="fr-FR" sz="2800"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t>
            </a:r>
          </a:p>
          <a:p>
            <a:endParaRPr lang="fr-F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74620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7577" y="309093"/>
            <a:ext cx="11320530" cy="6323527"/>
          </a:xfrm>
        </p:spPr>
        <p:txBody>
          <a:bodyPr/>
          <a:lstStyle/>
          <a:p>
            <a:pPr algn="ctr"/>
            <a:r>
              <a:rPr lang="fr-FR" sz="7200" dirty="0" smtClean="0">
                <a:latin typeface="Algerian" panose="04020705040A02060702" pitchFamily="82" charset="0"/>
              </a:rPr>
              <a:t>                    </a:t>
            </a:r>
            <a:br>
              <a:rPr lang="fr-FR" sz="7200" dirty="0" smtClean="0">
                <a:latin typeface="Algerian" panose="04020705040A02060702" pitchFamily="82" charset="0"/>
              </a:rPr>
            </a:br>
            <a:r>
              <a:rPr lang="fr-FR" sz="7200" dirty="0">
                <a:latin typeface="Algerian" panose="04020705040A02060702" pitchFamily="82" charset="0"/>
              </a:rPr>
              <a:t/>
            </a:r>
            <a:br>
              <a:rPr lang="fr-FR" sz="7200" dirty="0">
                <a:latin typeface="Algerian" panose="04020705040A02060702" pitchFamily="82" charset="0"/>
              </a:rPr>
            </a:br>
            <a:r>
              <a:rPr lang="fr-FR" sz="7200" dirty="0" smtClean="0">
                <a:latin typeface="Algerian" panose="04020705040A02060702" pitchFamily="82" charset="0"/>
              </a:rPr>
              <a:t> </a:t>
            </a:r>
            <a:r>
              <a:rPr lang="fr-FR" sz="7200" dirty="0" err="1">
                <a:latin typeface="Algerian" panose="04020705040A02060702" pitchFamily="82" charset="0"/>
              </a:rPr>
              <a:t>P</a:t>
            </a:r>
            <a:r>
              <a:rPr lang="fr-FR" sz="7200" dirty="0" err="1" smtClean="0">
                <a:latin typeface="Algerian" panose="04020705040A02060702" pitchFamily="82" charset="0"/>
              </a:rPr>
              <a:t>roblematic</a:t>
            </a:r>
            <a:r>
              <a:rPr lang="fr-FR" sz="7200" dirty="0" smtClean="0">
                <a:latin typeface="Algerian" panose="04020705040A02060702" pitchFamily="82" charset="0"/>
              </a:rPr>
              <a:t> </a:t>
            </a:r>
            <a:r>
              <a:rPr lang="fr-FR" dirty="0"/>
              <a:t/>
            </a:r>
            <a:br>
              <a:rPr lang="fr-FR" dirty="0"/>
            </a:br>
            <a:endParaRPr lang="fr-FR" dirty="0"/>
          </a:p>
        </p:txBody>
      </p:sp>
    </p:spTree>
    <p:extLst>
      <p:ext uri="{BB962C8B-B14F-4D97-AF65-F5344CB8AC3E}">
        <p14:creationId xmlns:p14="http://schemas.microsoft.com/office/powerpoint/2010/main" val="33483706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0152" y="0"/>
            <a:ext cx="11590986" cy="6858000"/>
          </a:xfrm>
        </p:spPr>
        <p:txBody>
          <a:bodyPr>
            <a:normAutofit/>
          </a:bodyPr>
          <a:lstStyle/>
          <a:p>
            <a:pPr lvl="0">
              <a:lnSpc>
                <a:spcPct val="107000"/>
              </a:lnSpc>
              <a:buClr>
                <a:srgbClr val="90C226"/>
              </a:buClr>
            </a:pP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the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uptake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of excessive nitrate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from</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nitrate-</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polluted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drinking</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water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promotes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nitrite-</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induced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methemoglobinemia</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and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nitrosoamines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induced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malformation,that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why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nitrate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consider</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as a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priority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pollutant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due to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its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toxicity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which</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are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known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to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be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carcinogens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in the digestion system</a:t>
            </a:r>
            <a:r>
              <a:rPr lang="fr-FR" sz="28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a:t>
            </a:r>
          </a:p>
          <a:p>
            <a:pPr lvl="0">
              <a:lnSpc>
                <a:spcPct val="107000"/>
              </a:lnSpc>
              <a:buClr>
                <a:srgbClr val="90C226"/>
              </a:buClr>
            </a:pPr>
            <a:endPar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buClr>
                <a:srgbClr val="90C226"/>
              </a:buClr>
            </a:pP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Nitrate contamination in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ground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water in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arid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and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semi-arid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regions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generally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serious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because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can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directly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cause trigger surface Algal blooms and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indirectly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harm</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human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health</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that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why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she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especially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needs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proper</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remediation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since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people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there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largely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rely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on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groundwater</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as </a:t>
            </a:r>
            <a:r>
              <a:rPr lang="fr-FR" sz="2800"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drinking</a:t>
            </a:r>
            <a:r>
              <a:rPr lang="fr-FR" sz="28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water source.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Thus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around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50 mg </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a:t>
            </a:r>
            <a:r>
              <a:rPr lang="fr-FR" sz="28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1 </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of NO3_ standard in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drinking</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water has been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adopted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in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many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countries. </a:t>
            </a:r>
          </a:p>
          <a:p>
            <a:pPr marL="0" indent="0">
              <a:buNone/>
            </a:pPr>
            <a:endParaRPr lang="en-US" dirty="0"/>
          </a:p>
        </p:txBody>
      </p:sp>
    </p:spTree>
    <p:extLst>
      <p:ext uri="{BB962C8B-B14F-4D97-AF65-F5344CB8AC3E}">
        <p14:creationId xmlns:p14="http://schemas.microsoft.com/office/powerpoint/2010/main" val="29918626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10650828" cy="7340958"/>
          </a:xfrm>
        </p:spPr>
        <p:txBody>
          <a:bodyPr/>
          <a:lstStyle/>
          <a:p>
            <a:pPr algn="ct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sz="7200" dirty="0" smtClean="0">
                <a:latin typeface="Algerian" panose="04020705040A02060702" pitchFamily="82" charset="0"/>
              </a:rPr>
              <a:t>Objective</a:t>
            </a:r>
            <a:endParaRPr lang="fr-FR" sz="7200" dirty="0">
              <a:latin typeface="Algerian" panose="04020705040A02060702" pitchFamily="82" charset="0"/>
            </a:endParaRPr>
          </a:p>
        </p:txBody>
      </p:sp>
    </p:spTree>
    <p:extLst>
      <p:ext uri="{BB962C8B-B14F-4D97-AF65-F5344CB8AC3E}">
        <p14:creationId xmlns:p14="http://schemas.microsoft.com/office/powerpoint/2010/main" val="28663595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0152" y="0"/>
            <a:ext cx="12003110" cy="6858000"/>
          </a:xfrm>
        </p:spPr>
        <p:txBody>
          <a:bodyPr>
            <a:normAutofit/>
          </a:bodyPr>
          <a:lstStyle/>
          <a:p>
            <a:pPr lvl="0">
              <a:lnSpc>
                <a:spcPct val="107000"/>
              </a:lnSpc>
              <a:buClr>
                <a:srgbClr val="90C226"/>
              </a:buClr>
            </a:pP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In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order</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to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protect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water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environment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highly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essential to use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technically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feasible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and </a:t>
            </a:r>
            <a:r>
              <a:rPr lang="fr-FR" sz="2800"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economically</a:t>
            </a:r>
            <a:r>
              <a:rPr lang="fr-FR" sz="28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favorable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methods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for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reducing</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nitrate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from</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contaminated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water.  </a:t>
            </a:r>
            <a:endParaRPr lang="fr-FR" sz="28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buClr>
                <a:srgbClr val="90C226"/>
              </a:buClr>
            </a:pPr>
            <a:endPar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lnSpc>
                <a:spcPct val="107000"/>
              </a:lnSpc>
              <a:buClr>
                <a:srgbClr val="90C226"/>
              </a:buClr>
            </a:pP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Reverse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osmosis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ion exchange, distillation, and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electrodialysis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are the physico/</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chemical</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methods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used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for the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removal</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of nitrate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from</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drinking</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waters. The main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disadvantages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of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these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processes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are high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operational</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cost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low</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selectivity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and the formation of </a:t>
            </a:r>
            <a:r>
              <a:rPr lang="fr-FR" sz="2800"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secondary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brine</a:t>
            </a:r>
            <a:r>
              <a:rPr lang="fr-FR" sz="28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wastes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after</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treatment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Moreover</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these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processes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are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expensive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and not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proper</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for in-situ applications. For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these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reasons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biological</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denitrification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should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be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considered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as the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most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favored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approach</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for nitrate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removal</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due to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its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high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efficiency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and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low</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cost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a:t>
            </a:r>
          </a:p>
          <a:p>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16947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067504" cy="6857999"/>
          </a:xfrm>
        </p:spPr>
        <p:txBody>
          <a:bodyPr>
            <a:normAutofit/>
          </a:bodyPr>
          <a:lstStyle/>
          <a:p>
            <a:pPr lvl="0">
              <a:lnSpc>
                <a:spcPct val="107000"/>
              </a:lnSpc>
              <a:buClr>
                <a:srgbClr val="90C226"/>
              </a:buClr>
            </a:pP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Nitrate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reduction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can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be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achieved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by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different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denitrification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technique,here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we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highlight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heterotrophic</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denitrification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that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considered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the </a:t>
            </a:r>
            <a:r>
              <a:rPr lang="fr-FR" sz="2800"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most</a:t>
            </a:r>
            <a:r>
              <a:rPr lang="fr-FR" sz="28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cost</a:t>
            </a:r>
            <a:r>
              <a:rPr lang="fr-FR" sz="280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-effective method</a:t>
            </a:r>
            <a:r>
              <a:rPr lang="fr-FR" sz="28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for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treating</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nitrate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pollution.performed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with</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bacteria</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can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be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involved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in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autotrophic</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and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heterotrophic</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ways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Heterotrophic</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denitrification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(HD),</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requiring</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an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anaerobic</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and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organic</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carbon-rich</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environment,has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been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conducted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with</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soluble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carbon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sources,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such</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as </a:t>
            </a:r>
            <a:r>
              <a:rPr lang="fr-FR" sz="2800"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our</a:t>
            </a:r>
            <a:r>
              <a:rPr lang="fr-FR" sz="28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chosen</a:t>
            </a:r>
            <a:r>
              <a:rPr lang="fr-FR" sz="28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carbon</a:t>
            </a:r>
            <a:r>
              <a:rPr lang="fr-FR" sz="28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source </a:t>
            </a:r>
            <a:r>
              <a:rPr lang="fr-FR" sz="2800" dirty="0" err="1"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that</a:t>
            </a:r>
            <a:r>
              <a:rPr lang="fr-FR" sz="28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have been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used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and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that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have been an efficient,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safe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and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economic</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technique for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advanced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nitrogen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removal</a:t>
            </a:r>
            <a:r>
              <a:rPr lang="fr-FR" sz="2800" dirty="0" smtClean="0">
                <a:solidFill>
                  <a:prstClr val="black"/>
                </a:solidFill>
                <a:latin typeface="Times New Roman" panose="02020603050405020304" pitchFamily="18" charset="0"/>
                <a:ea typeface="Calibri" panose="020F0502020204030204" pitchFamily="34" charset="0"/>
                <a:cs typeface="Times New Roman" panose="02020603050405020304" pitchFamily="18" charset="0"/>
              </a:rPr>
              <a:t>.</a:t>
            </a:r>
          </a:p>
          <a:p>
            <a:pPr lvl="0">
              <a:lnSpc>
                <a:spcPct val="107000"/>
              </a:lnSpc>
              <a:buClr>
                <a:srgbClr val="90C226"/>
              </a:buClr>
            </a:pPr>
            <a:endPar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endParaRPr>
          </a:p>
          <a:p>
            <a:pPr lvl="0">
              <a:buClr>
                <a:srgbClr val="90C226"/>
              </a:buClr>
            </a:pP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This source of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biodegradable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and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crutial</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carbon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chosen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by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considering</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several</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factors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including</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cost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nature,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denitrification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rate,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sludge</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yield</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etc</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a:t>
            </a:r>
          </a:p>
          <a:p>
            <a:pPr lvl="0">
              <a:buClr>
                <a:srgbClr val="90C226"/>
              </a:buClr>
            </a:pP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The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denitrification</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in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many</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organic</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carbon-deficient</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environments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such</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as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sediments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groundwaters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and </a:t>
            </a:r>
            <a:r>
              <a:rPr lang="fr-FR" sz="2800" dirty="0" err="1">
                <a:solidFill>
                  <a:prstClr val="black"/>
                </a:solidFill>
                <a:latin typeface="Times New Roman" panose="02020603050405020304" pitchFamily="18" charset="0"/>
                <a:ea typeface="Calibri" panose="020F0502020204030204" pitchFamily="34" charset="0"/>
                <a:cs typeface="Times New Roman" panose="02020603050405020304" pitchFamily="18" charset="0"/>
              </a:rPr>
              <a:t>wetlands</a:t>
            </a:r>
            <a:r>
              <a:rPr lang="fr-FR" sz="28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p>
          <a:p>
            <a:endParaRPr lang="fr-FR" dirty="0"/>
          </a:p>
        </p:txBody>
      </p:sp>
    </p:spTree>
    <p:extLst>
      <p:ext uri="{BB962C8B-B14F-4D97-AF65-F5344CB8AC3E}">
        <p14:creationId xmlns:p14="http://schemas.microsoft.com/office/powerpoint/2010/main" val="2554925404"/>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Facet</Template>
  <TotalTime>514</TotalTime>
  <Words>1486</Words>
  <Application>Microsoft Office PowerPoint</Application>
  <PresentationFormat>Grand écran</PresentationFormat>
  <Paragraphs>175</Paragraphs>
  <Slides>23</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23</vt:i4>
      </vt:variant>
    </vt:vector>
  </HeadingPairs>
  <TitlesOfParts>
    <vt:vector size="33" baseType="lpstr">
      <vt:lpstr>Microsoft YaHei</vt:lpstr>
      <vt:lpstr>Algerian</vt:lpstr>
      <vt:lpstr>Arial</vt:lpstr>
      <vt:lpstr>Calibri</vt:lpstr>
      <vt:lpstr>Georgia</vt:lpstr>
      <vt:lpstr>Roboto</vt:lpstr>
      <vt:lpstr>Times New Roman</vt:lpstr>
      <vt:lpstr>Trebuchet MS</vt:lpstr>
      <vt:lpstr>Wingdings 3</vt:lpstr>
      <vt:lpstr>Facette</vt:lpstr>
      <vt:lpstr>4th International Conference on Applied Engineering and Natural Sciences </vt:lpstr>
      <vt:lpstr>PLAN </vt:lpstr>
      <vt:lpstr>  Introduction </vt:lpstr>
      <vt:lpstr>Présentation PowerPoint</vt:lpstr>
      <vt:lpstr>                       Problematic  </vt:lpstr>
      <vt:lpstr>Présentation PowerPoint</vt:lpstr>
      <vt:lpstr>     Objective</vt:lpstr>
      <vt:lpstr>Présentation PowerPoint</vt:lpstr>
      <vt:lpstr>Présentation PowerPoint</vt:lpstr>
      <vt:lpstr>     MatEriAlS AND MEthodS</vt:lpstr>
      <vt:lpstr>Bio materials </vt:lpstr>
      <vt:lpstr>Présentation PowerPoint</vt:lpstr>
      <vt:lpstr>  Method of Analysis of Heterotrophic Biological Denitrification by our sample </vt:lpstr>
      <vt:lpstr>    Results and Discussion </vt:lpstr>
      <vt:lpstr>Result of heterotrophic biological denitrification analysis  </vt:lpstr>
      <vt:lpstr>Présentation PowerPoint</vt:lpstr>
      <vt:lpstr>3.  NO2ˉ  levels in the effluent     </vt:lpstr>
      <vt:lpstr>4. The PH in the effluent   </vt:lpstr>
      <vt:lpstr>Présentation PowerPoint</vt:lpstr>
      <vt:lpstr>Discussion </vt:lpstr>
      <vt:lpstr>  Conclusion  </vt:lpstr>
      <vt:lpstr>Présentation PowerPoint</vt:lpstr>
      <vt:lpstr>  thank you for your attention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2nd International Conference on Engineering and Applied Natural Sciences</dc:title>
  <dc:creator>acer</dc:creator>
  <cp:lastModifiedBy>acer</cp:lastModifiedBy>
  <cp:revision>64</cp:revision>
  <dcterms:created xsi:type="dcterms:W3CDTF">2022-10-13T20:56:14Z</dcterms:created>
  <dcterms:modified xsi:type="dcterms:W3CDTF">2022-11-10T19:35:28Z</dcterms:modified>
</cp:coreProperties>
</file>