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58" r:id="rId2"/>
    <p:sldId id="305" r:id="rId3"/>
    <p:sldId id="408" r:id="rId4"/>
    <p:sldId id="380" r:id="rId5"/>
    <p:sldId id="306" r:id="rId6"/>
    <p:sldId id="409" r:id="rId7"/>
    <p:sldId id="410" r:id="rId8"/>
    <p:sldId id="411" r:id="rId9"/>
    <p:sldId id="412" r:id="rId10"/>
    <p:sldId id="425" r:id="rId11"/>
    <p:sldId id="426" r:id="rId12"/>
    <p:sldId id="421" r:id="rId13"/>
    <p:sldId id="427" r:id="rId14"/>
    <p:sldId id="429" r:id="rId15"/>
    <p:sldId id="433" r:id="rId16"/>
    <p:sldId id="434" r:id="rId17"/>
    <p:sldId id="435" r:id="rId18"/>
    <p:sldId id="428" r:id="rId19"/>
    <p:sldId id="414" r:id="rId20"/>
    <p:sldId id="416" r:id="rId21"/>
    <p:sldId id="415" r:id="rId22"/>
    <p:sldId id="417" r:id="rId23"/>
    <p:sldId id="418" r:id="rId24"/>
    <p:sldId id="2302" r:id="rId25"/>
    <p:sldId id="441" r:id="rId26"/>
    <p:sldId id="2288" r:id="rId27"/>
    <p:sldId id="2293" r:id="rId28"/>
    <p:sldId id="2294" r:id="rId29"/>
    <p:sldId id="2296" r:id="rId30"/>
    <p:sldId id="2298" r:id="rId31"/>
    <p:sldId id="2297" r:id="rId32"/>
    <p:sldId id="2301" r:id="rId33"/>
    <p:sldId id="2299" r:id="rId34"/>
    <p:sldId id="1304" r:id="rId35"/>
    <p:sldId id="438" r:id="rId36"/>
    <p:sldId id="419" r:id="rId37"/>
    <p:sldId id="437" r:id="rId38"/>
    <p:sldId id="313" r:id="rId39"/>
    <p:sldId id="2312" r:id="rId40"/>
    <p:sldId id="2305" r:id="rId41"/>
    <p:sldId id="2307" r:id="rId42"/>
    <p:sldId id="2306" r:id="rId43"/>
    <p:sldId id="2304" r:id="rId44"/>
    <p:sldId id="2314" r:id="rId45"/>
    <p:sldId id="269" r:id="rId46"/>
    <p:sldId id="2308" r:id="rId47"/>
    <p:sldId id="2309" r:id="rId48"/>
    <p:sldId id="2310" r:id="rId49"/>
    <p:sldId id="2311" r:id="rId50"/>
    <p:sldId id="2316" r:id="rId51"/>
    <p:sldId id="2315" r:id="rId52"/>
    <p:sldId id="2303" r:id="rId53"/>
    <p:sldId id="371" r:id="rId54"/>
    <p:sldId id="279" r:id="rId5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9F3"/>
    <a:srgbClr val="4372C4"/>
    <a:srgbClr val="393F43"/>
    <a:srgbClr val="495256"/>
    <a:srgbClr val="717171"/>
    <a:srgbClr val="49B7C0"/>
    <a:srgbClr val="DEDED9"/>
    <a:srgbClr val="E5533B"/>
    <a:srgbClr val="DDDDD9"/>
    <a:srgbClr val="AAAA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p:restoredTop sz="84670" autoAdjust="0"/>
  </p:normalViewPr>
  <p:slideViewPr>
    <p:cSldViewPr snapToGrid="0" snapToObjects="1">
      <p:cViewPr varScale="1">
        <p:scale>
          <a:sx n="125" d="100"/>
          <a:sy n="125" d="100"/>
        </p:scale>
        <p:origin x="1080" y="176"/>
      </p:cViewPr>
      <p:guideLst/>
    </p:cSldViewPr>
  </p:slideViewPr>
  <p:notesTextViewPr>
    <p:cViewPr>
      <p:scale>
        <a:sx n="1" d="1"/>
        <a:sy n="1" d="1"/>
      </p:scale>
      <p:origin x="0" y="0"/>
    </p:cViewPr>
  </p:notesTextViewPr>
  <p:notesViewPr>
    <p:cSldViewPr snapToGrid="0" snapToObjects="1">
      <p:cViewPr varScale="1">
        <p:scale>
          <a:sx n="90" d="100"/>
          <a:sy n="90" d="100"/>
        </p:scale>
        <p:origin x="2232"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F49DD2-3C83-FD45-8023-FA598C244A08}" type="datetimeFigureOut">
              <a:rPr lang="fr-FR" smtClean="0"/>
              <a:t>10/05/2023</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04BFA8-284A-614F-A1F5-679D4DE8A27D}" type="slidenum">
              <a:rPr lang="fr-FR" smtClean="0"/>
              <a:t>‹N°›</a:t>
            </a:fld>
            <a:endParaRPr lang="fr-FR"/>
          </a:p>
        </p:txBody>
      </p:sp>
    </p:spTree>
    <p:extLst>
      <p:ext uri="{BB962C8B-B14F-4D97-AF65-F5344CB8AC3E}">
        <p14:creationId xmlns:p14="http://schemas.microsoft.com/office/powerpoint/2010/main" val="2031681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E789E-24F3-DC4E-B813-88F6C8ACA807}" type="datetimeFigureOut">
              <a:rPr lang="fr-FR" smtClean="0"/>
              <a:t>10/05/2023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3824A-5A9B-B444-8CFC-F24732FA9299}" type="slidenum">
              <a:rPr lang="fr-FR" smtClean="0"/>
              <a:t>‹N°›</a:t>
            </a:fld>
            <a:endParaRPr lang="fr-FR"/>
          </a:p>
        </p:txBody>
      </p:sp>
    </p:spTree>
    <p:extLst>
      <p:ext uri="{BB962C8B-B14F-4D97-AF65-F5344CB8AC3E}">
        <p14:creationId xmlns:p14="http://schemas.microsoft.com/office/powerpoint/2010/main" val="1722818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noTextEdit="1"/>
          </p:cNvSpPr>
          <p:nvPr>
            <p:ph type="sldImg"/>
          </p:nvPr>
        </p:nvSpPr>
        <p:spPr>
          <a:xfrm>
            <a:off x="2590800" y="514350"/>
            <a:ext cx="4570413" cy="2571750"/>
          </a:xfrm>
          <a:ln/>
        </p:spPr>
      </p:sp>
      <p:sp>
        <p:nvSpPr>
          <p:cNvPr id="16386" name="Espace réservé des commentaires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a:p>
        </p:txBody>
      </p:sp>
      <p:sp>
        <p:nvSpPr>
          <p:cNvPr id="16387"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B0073C41-5665-DB4C-8297-8D1CF48D8409}" type="slidenum">
              <a:rPr lang="fr-FR" sz="1200"/>
              <a:pPr eaLnBrk="1" hangingPunct="1"/>
              <a:t>1</a:t>
            </a:fld>
            <a:endParaRPr lang="fr-FR" sz="1200"/>
          </a:p>
        </p:txBody>
      </p:sp>
    </p:spTree>
    <p:extLst>
      <p:ext uri="{BB962C8B-B14F-4D97-AF65-F5344CB8AC3E}">
        <p14:creationId xmlns:p14="http://schemas.microsoft.com/office/powerpoint/2010/main" val="895542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10</a:t>
            </a:fld>
            <a:endParaRPr lang="fr-FR"/>
          </a:p>
        </p:txBody>
      </p:sp>
    </p:spTree>
    <p:extLst>
      <p:ext uri="{BB962C8B-B14F-4D97-AF65-F5344CB8AC3E}">
        <p14:creationId xmlns:p14="http://schemas.microsoft.com/office/powerpoint/2010/main" val="4132557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11</a:t>
            </a:fld>
            <a:endParaRPr lang="fr-FR"/>
          </a:p>
        </p:txBody>
      </p:sp>
    </p:spTree>
    <p:extLst>
      <p:ext uri="{BB962C8B-B14F-4D97-AF65-F5344CB8AC3E}">
        <p14:creationId xmlns:p14="http://schemas.microsoft.com/office/powerpoint/2010/main" val="3774515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97CEED-02C7-514A-9528-C719B2C4D541}" type="slidenum">
              <a:rPr lang="fr-FR" smtClean="0"/>
              <a:t>12</a:t>
            </a:fld>
            <a:endParaRPr lang="fr-FR"/>
          </a:p>
        </p:txBody>
      </p:sp>
    </p:spTree>
    <p:extLst>
      <p:ext uri="{BB962C8B-B14F-4D97-AF65-F5344CB8AC3E}">
        <p14:creationId xmlns:p14="http://schemas.microsoft.com/office/powerpoint/2010/main" val="2177166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13</a:t>
            </a:fld>
            <a:endParaRPr lang="fr-FR"/>
          </a:p>
        </p:txBody>
      </p:sp>
    </p:spTree>
    <p:extLst>
      <p:ext uri="{BB962C8B-B14F-4D97-AF65-F5344CB8AC3E}">
        <p14:creationId xmlns:p14="http://schemas.microsoft.com/office/powerpoint/2010/main" val="3340961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16</a:t>
            </a:fld>
            <a:endParaRPr lang="fr-FR"/>
          </a:p>
        </p:txBody>
      </p:sp>
    </p:spTree>
    <p:extLst>
      <p:ext uri="{BB962C8B-B14F-4D97-AF65-F5344CB8AC3E}">
        <p14:creationId xmlns:p14="http://schemas.microsoft.com/office/powerpoint/2010/main" val="3956019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18</a:t>
            </a:fld>
            <a:endParaRPr lang="fr-FR"/>
          </a:p>
        </p:txBody>
      </p:sp>
    </p:spTree>
    <p:extLst>
      <p:ext uri="{BB962C8B-B14F-4D97-AF65-F5344CB8AC3E}">
        <p14:creationId xmlns:p14="http://schemas.microsoft.com/office/powerpoint/2010/main" val="3294919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24</a:t>
            </a:fld>
            <a:endParaRPr lang="fr-FR"/>
          </a:p>
        </p:txBody>
      </p:sp>
    </p:spTree>
    <p:extLst>
      <p:ext uri="{BB962C8B-B14F-4D97-AF65-F5344CB8AC3E}">
        <p14:creationId xmlns:p14="http://schemas.microsoft.com/office/powerpoint/2010/main" val="503423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27</a:t>
            </a:fld>
            <a:endParaRPr lang="fr-FR"/>
          </a:p>
        </p:txBody>
      </p:sp>
    </p:spTree>
    <p:extLst>
      <p:ext uri="{BB962C8B-B14F-4D97-AF65-F5344CB8AC3E}">
        <p14:creationId xmlns:p14="http://schemas.microsoft.com/office/powerpoint/2010/main" val="771553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29</a:t>
            </a:fld>
            <a:endParaRPr lang="fr-FR"/>
          </a:p>
        </p:txBody>
      </p:sp>
    </p:spTree>
    <p:extLst>
      <p:ext uri="{BB962C8B-B14F-4D97-AF65-F5344CB8AC3E}">
        <p14:creationId xmlns:p14="http://schemas.microsoft.com/office/powerpoint/2010/main" val="1180616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31</a:t>
            </a:fld>
            <a:endParaRPr lang="fr-FR"/>
          </a:p>
        </p:txBody>
      </p:sp>
    </p:spTree>
    <p:extLst>
      <p:ext uri="{BB962C8B-B14F-4D97-AF65-F5344CB8AC3E}">
        <p14:creationId xmlns:p14="http://schemas.microsoft.com/office/powerpoint/2010/main" val="130206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noTextEdit="1"/>
          </p:cNvSpPr>
          <p:nvPr>
            <p:ph type="sldImg"/>
          </p:nvPr>
        </p:nvSpPr>
        <p:spPr>
          <a:xfrm>
            <a:off x="2590800" y="514350"/>
            <a:ext cx="4570413" cy="2571750"/>
          </a:xfrm>
          <a:ln/>
        </p:spPr>
      </p:sp>
      <p:sp>
        <p:nvSpPr>
          <p:cNvPr id="16386" name="Espace réservé des commentaires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a:p>
        </p:txBody>
      </p:sp>
      <p:sp>
        <p:nvSpPr>
          <p:cNvPr id="16387"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B0073C41-5665-DB4C-8297-8D1CF48D8409}" type="slidenum">
              <a:rPr lang="fr-FR" sz="1200"/>
              <a:pPr eaLnBrk="1" hangingPunct="1"/>
              <a:t>2</a:t>
            </a:fld>
            <a:endParaRPr lang="fr-FR" sz="1200"/>
          </a:p>
        </p:txBody>
      </p:sp>
    </p:spTree>
    <p:extLst>
      <p:ext uri="{BB962C8B-B14F-4D97-AF65-F5344CB8AC3E}">
        <p14:creationId xmlns:p14="http://schemas.microsoft.com/office/powerpoint/2010/main" val="2811205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32</a:t>
            </a:fld>
            <a:endParaRPr lang="fr-FR"/>
          </a:p>
        </p:txBody>
      </p:sp>
    </p:spTree>
    <p:extLst>
      <p:ext uri="{BB962C8B-B14F-4D97-AF65-F5344CB8AC3E}">
        <p14:creationId xmlns:p14="http://schemas.microsoft.com/office/powerpoint/2010/main" val="2522372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33</a:t>
            </a:fld>
            <a:endParaRPr lang="fr-FR"/>
          </a:p>
        </p:txBody>
      </p:sp>
    </p:spTree>
    <p:extLst>
      <p:ext uri="{BB962C8B-B14F-4D97-AF65-F5344CB8AC3E}">
        <p14:creationId xmlns:p14="http://schemas.microsoft.com/office/powerpoint/2010/main" val="2264653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3CE77AB4-9DB1-2D4A-8AF4-D850FA993029}" type="slidenum">
              <a:rPr lang="en-GB" smtClean="0"/>
              <a:t>34</a:t>
            </a:fld>
            <a:endParaRPr lang="en-GB"/>
          </a:p>
        </p:txBody>
      </p:sp>
    </p:spTree>
    <p:extLst>
      <p:ext uri="{BB962C8B-B14F-4D97-AF65-F5344CB8AC3E}">
        <p14:creationId xmlns:p14="http://schemas.microsoft.com/office/powerpoint/2010/main" val="2753106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noTextEdit="1"/>
          </p:cNvSpPr>
          <p:nvPr>
            <p:ph type="sldImg"/>
          </p:nvPr>
        </p:nvSpPr>
        <p:spPr>
          <a:xfrm>
            <a:off x="2590800" y="514350"/>
            <a:ext cx="4570413" cy="2571750"/>
          </a:xfrm>
          <a:ln/>
        </p:spPr>
      </p:sp>
      <p:sp>
        <p:nvSpPr>
          <p:cNvPr id="16386" name="Espace réservé des commentaires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a:p>
        </p:txBody>
      </p:sp>
      <p:sp>
        <p:nvSpPr>
          <p:cNvPr id="16387"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B0073C41-5665-DB4C-8297-8D1CF48D8409}" type="slidenum">
              <a:rPr lang="fr-FR" sz="1200"/>
              <a:pPr eaLnBrk="1" hangingPunct="1"/>
              <a:t>35</a:t>
            </a:fld>
            <a:endParaRPr lang="fr-FR" sz="1200"/>
          </a:p>
        </p:txBody>
      </p:sp>
    </p:spTree>
    <p:extLst>
      <p:ext uri="{BB962C8B-B14F-4D97-AF65-F5344CB8AC3E}">
        <p14:creationId xmlns:p14="http://schemas.microsoft.com/office/powerpoint/2010/main" val="1257721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37</a:t>
            </a:fld>
            <a:endParaRPr lang="fr-FR"/>
          </a:p>
        </p:txBody>
      </p:sp>
    </p:spTree>
    <p:extLst>
      <p:ext uri="{BB962C8B-B14F-4D97-AF65-F5344CB8AC3E}">
        <p14:creationId xmlns:p14="http://schemas.microsoft.com/office/powerpoint/2010/main" val="3285105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Pascal</a:t>
            </a:r>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38</a:t>
            </a:fld>
            <a:endParaRPr lang="fr-FR"/>
          </a:p>
        </p:txBody>
      </p:sp>
    </p:spTree>
    <p:extLst>
      <p:ext uri="{BB962C8B-B14F-4D97-AF65-F5344CB8AC3E}">
        <p14:creationId xmlns:p14="http://schemas.microsoft.com/office/powerpoint/2010/main" val="1097477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Pascal</a:t>
            </a:r>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40</a:t>
            </a:fld>
            <a:endParaRPr lang="fr-FR"/>
          </a:p>
        </p:txBody>
      </p:sp>
    </p:spTree>
    <p:extLst>
      <p:ext uri="{BB962C8B-B14F-4D97-AF65-F5344CB8AC3E}">
        <p14:creationId xmlns:p14="http://schemas.microsoft.com/office/powerpoint/2010/main" val="1379305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Pascal</a:t>
            </a:r>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44</a:t>
            </a:fld>
            <a:endParaRPr lang="fr-FR"/>
          </a:p>
        </p:txBody>
      </p:sp>
    </p:spTree>
    <p:extLst>
      <p:ext uri="{BB962C8B-B14F-4D97-AF65-F5344CB8AC3E}">
        <p14:creationId xmlns:p14="http://schemas.microsoft.com/office/powerpoint/2010/main" val="2458857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97CEED-02C7-514A-9528-C719B2C4D541}" type="slidenum">
              <a:rPr lang="fr-FR" smtClean="0"/>
              <a:t>45</a:t>
            </a:fld>
            <a:endParaRPr lang="fr-FR"/>
          </a:p>
        </p:txBody>
      </p:sp>
    </p:spTree>
    <p:extLst>
      <p:ext uri="{BB962C8B-B14F-4D97-AF65-F5344CB8AC3E}">
        <p14:creationId xmlns:p14="http://schemas.microsoft.com/office/powerpoint/2010/main" val="1970311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97CEED-02C7-514A-9528-C719B2C4D541}" type="slidenum">
              <a:rPr lang="fr-FR" smtClean="0"/>
              <a:t>46</a:t>
            </a:fld>
            <a:endParaRPr lang="fr-FR"/>
          </a:p>
        </p:txBody>
      </p:sp>
    </p:spTree>
    <p:extLst>
      <p:ext uri="{BB962C8B-B14F-4D97-AF65-F5344CB8AC3E}">
        <p14:creationId xmlns:p14="http://schemas.microsoft.com/office/powerpoint/2010/main" val="4123690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2B32B4E-BEB6-B84E-A775-BA16D93A513F}" type="slidenum">
              <a:rPr lang="fr-FR" smtClean="0"/>
              <a:t>3</a:t>
            </a:fld>
            <a:endParaRPr lang="fr-FR"/>
          </a:p>
        </p:txBody>
      </p:sp>
    </p:spTree>
    <p:extLst>
      <p:ext uri="{BB962C8B-B14F-4D97-AF65-F5344CB8AC3E}">
        <p14:creationId xmlns:p14="http://schemas.microsoft.com/office/powerpoint/2010/main" val="898257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97CEED-02C7-514A-9528-C719B2C4D541}" type="slidenum">
              <a:rPr lang="fr-FR" smtClean="0"/>
              <a:t>47</a:t>
            </a:fld>
            <a:endParaRPr lang="fr-FR"/>
          </a:p>
        </p:txBody>
      </p:sp>
    </p:spTree>
    <p:extLst>
      <p:ext uri="{BB962C8B-B14F-4D97-AF65-F5344CB8AC3E}">
        <p14:creationId xmlns:p14="http://schemas.microsoft.com/office/powerpoint/2010/main" val="493442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97CEED-02C7-514A-9528-C719B2C4D541}" type="slidenum">
              <a:rPr lang="fr-FR" smtClean="0"/>
              <a:t>48</a:t>
            </a:fld>
            <a:endParaRPr lang="fr-FR"/>
          </a:p>
        </p:txBody>
      </p:sp>
    </p:spTree>
    <p:extLst>
      <p:ext uri="{BB962C8B-B14F-4D97-AF65-F5344CB8AC3E}">
        <p14:creationId xmlns:p14="http://schemas.microsoft.com/office/powerpoint/2010/main" val="840481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497CEED-02C7-514A-9528-C719B2C4D541}" type="slidenum">
              <a:rPr lang="fr-FR" smtClean="0"/>
              <a:t>49</a:t>
            </a:fld>
            <a:endParaRPr lang="fr-FR"/>
          </a:p>
        </p:txBody>
      </p:sp>
    </p:spTree>
    <p:extLst>
      <p:ext uri="{BB962C8B-B14F-4D97-AF65-F5344CB8AC3E}">
        <p14:creationId xmlns:p14="http://schemas.microsoft.com/office/powerpoint/2010/main" val="2831939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noTextEdit="1"/>
          </p:cNvSpPr>
          <p:nvPr>
            <p:ph type="sldImg"/>
          </p:nvPr>
        </p:nvSpPr>
        <p:spPr>
          <a:xfrm>
            <a:off x="2590800" y="514350"/>
            <a:ext cx="4570413" cy="2571750"/>
          </a:xfrm>
          <a:ln/>
        </p:spPr>
      </p:sp>
      <p:sp>
        <p:nvSpPr>
          <p:cNvPr id="16386" name="Espace réservé des commentaires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a:p>
        </p:txBody>
      </p:sp>
      <p:sp>
        <p:nvSpPr>
          <p:cNvPr id="16387"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B0073C41-5665-DB4C-8297-8D1CF48D8409}" type="slidenum">
              <a:rPr lang="fr-FR" sz="1200"/>
              <a:pPr eaLnBrk="1" hangingPunct="1"/>
              <a:t>54</a:t>
            </a:fld>
            <a:endParaRPr lang="fr-FR" sz="1200"/>
          </a:p>
        </p:txBody>
      </p:sp>
    </p:spTree>
    <p:extLst>
      <p:ext uri="{BB962C8B-B14F-4D97-AF65-F5344CB8AC3E}">
        <p14:creationId xmlns:p14="http://schemas.microsoft.com/office/powerpoint/2010/main" val="1201335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noTextEdit="1"/>
          </p:cNvSpPr>
          <p:nvPr>
            <p:ph type="sldImg"/>
          </p:nvPr>
        </p:nvSpPr>
        <p:spPr>
          <a:xfrm>
            <a:off x="2590800" y="514350"/>
            <a:ext cx="4570413" cy="2571750"/>
          </a:xfrm>
          <a:ln/>
        </p:spPr>
      </p:sp>
      <p:sp>
        <p:nvSpPr>
          <p:cNvPr id="16386" name="Espace réservé des commentaires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fr-FR" dirty="0"/>
          </a:p>
        </p:txBody>
      </p:sp>
      <p:sp>
        <p:nvSpPr>
          <p:cNvPr id="16387"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B0073C41-5665-DB4C-8297-8D1CF48D8409}" type="slidenum">
              <a:rPr lang="fr-FR" sz="1200"/>
              <a:pPr eaLnBrk="1" hangingPunct="1"/>
              <a:t>4</a:t>
            </a:fld>
            <a:endParaRPr lang="fr-FR" sz="1200"/>
          </a:p>
        </p:txBody>
      </p:sp>
    </p:spTree>
    <p:extLst>
      <p:ext uri="{BB962C8B-B14F-4D97-AF65-F5344CB8AC3E}">
        <p14:creationId xmlns:p14="http://schemas.microsoft.com/office/powerpoint/2010/main" val="2501443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5</a:t>
            </a:fld>
            <a:endParaRPr lang="fr-FR"/>
          </a:p>
        </p:txBody>
      </p:sp>
    </p:spTree>
    <p:extLst>
      <p:ext uri="{BB962C8B-B14F-4D97-AF65-F5344CB8AC3E}">
        <p14:creationId xmlns:p14="http://schemas.microsoft.com/office/powerpoint/2010/main" val="1111906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6</a:t>
            </a:fld>
            <a:endParaRPr lang="fr-FR"/>
          </a:p>
        </p:txBody>
      </p:sp>
    </p:spTree>
    <p:extLst>
      <p:ext uri="{BB962C8B-B14F-4D97-AF65-F5344CB8AC3E}">
        <p14:creationId xmlns:p14="http://schemas.microsoft.com/office/powerpoint/2010/main" val="233404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7</a:t>
            </a:fld>
            <a:endParaRPr lang="fr-FR"/>
          </a:p>
        </p:txBody>
      </p:sp>
    </p:spTree>
    <p:extLst>
      <p:ext uri="{BB962C8B-B14F-4D97-AF65-F5344CB8AC3E}">
        <p14:creationId xmlns:p14="http://schemas.microsoft.com/office/powerpoint/2010/main" val="1584742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8</a:t>
            </a:fld>
            <a:endParaRPr lang="fr-FR"/>
          </a:p>
        </p:txBody>
      </p:sp>
    </p:spTree>
    <p:extLst>
      <p:ext uri="{BB962C8B-B14F-4D97-AF65-F5344CB8AC3E}">
        <p14:creationId xmlns:p14="http://schemas.microsoft.com/office/powerpoint/2010/main" val="3639603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13824A-5A9B-B444-8CFC-F24732FA9299}" type="slidenum">
              <a:rPr lang="fr-FR" smtClean="0"/>
              <a:t>9</a:t>
            </a:fld>
            <a:endParaRPr lang="fr-FR"/>
          </a:p>
        </p:txBody>
      </p:sp>
    </p:spTree>
    <p:extLst>
      <p:ext uri="{BB962C8B-B14F-4D97-AF65-F5344CB8AC3E}">
        <p14:creationId xmlns:p14="http://schemas.microsoft.com/office/powerpoint/2010/main" val="3623474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A8AD0C5D-153B-1441-A67B-9D3B14FC9FAD}" type="datetimeFigureOut">
              <a:rPr lang="fr-FR" smtClean="0"/>
              <a:t>10/05/2023</a:t>
            </a:fld>
            <a:endParaRPr lang="fr-FR"/>
          </a:p>
        </p:txBody>
      </p:sp>
      <p:sp>
        <p:nvSpPr>
          <p:cNvPr id="5" name="Espace réservé du pied de page 4"/>
          <p:cNvSpPr>
            <a:spLocks noGrp="1"/>
          </p:cNvSpPr>
          <p:nvPr>
            <p:ph type="ftr" sz="quarter" idx="11"/>
          </p:nvPr>
        </p:nvSpPr>
        <p:spPr/>
        <p:txBody>
          <a:bodyPr/>
          <a:lstStyle/>
          <a:p>
            <a:r>
              <a:rPr lang="fr-FR" dirty="0"/>
              <a:t>Technologie de l’évaluation – IFRE0097-1</a:t>
            </a:r>
          </a:p>
        </p:txBody>
      </p:sp>
      <p:sp>
        <p:nvSpPr>
          <p:cNvPr id="6" name="Espace réservé du numéro de diapositive 5"/>
          <p:cNvSpPr>
            <a:spLocks noGrp="1"/>
          </p:cNvSpPr>
          <p:nvPr>
            <p:ph type="sldNum" sz="quarter" idx="12"/>
          </p:nvPr>
        </p:nvSpPr>
        <p:spPr/>
        <p:txBody>
          <a:bodyPr/>
          <a:lstStyle/>
          <a:p>
            <a:fld id="{9CBF512F-0111-AF47-B26A-39E9631CD655}" type="slidenum">
              <a:rPr lang="fr-FR" smtClean="0"/>
              <a:t>‹N°›</a:t>
            </a:fld>
            <a:endParaRPr lang="fr-FR"/>
          </a:p>
        </p:txBody>
      </p:sp>
    </p:spTree>
    <p:extLst>
      <p:ext uri="{BB962C8B-B14F-4D97-AF65-F5344CB8AC3E}">
        <p14:creationId xmlns:p14="http://schemas.microsoft.com/office/powerpoint/2010/main" val="363572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8AD0C5D-153B-1441-A67B-9D3B14FC9FAD}" type="datetimeFigureOut">
              <a:rPr lang="fr-FR" smtClean="0"/>
              <a:t>10/05/2023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BF512F-0111-AF47-B26A-39E9631CD655}" type="slidenum">
              <a:rPr lang="fr-FR" smtClean="0"/>
              <a:t>‹N°›</a:t>
            </a:fld>
            <a:endParaRPr lang="fr-FR"/>
          </a:p>
        </p:txBody>
      </p:sp>
    </p:spTree>
    <p:extLst>
      <p:ext uri="{BB962C8B-B14F-4D97-AF65-F5344CB8AC3E}">
        <p14:creationId xmlns:p14="http://schemas.microsoft.com/office/powerpoint/2010/main" val="2134878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8AD0C5D-153B-1441-A67B-9D3B14FC9FAD}" type="datetimeFigureOut">
              <a:rPr lang="fr-FR" smtClean="0"/>
              <a:t>10/05/2023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CBF512F-0111-AF47-B26A-39E9631CD655}" type="slidenum">
              <a:rPr lang="fr-FR" smtClean="0"/>
              <a:t>‹N°›</a:t>
            </a:fld>
            <a:endParaRPr lang="fr-FR"/>
          </a:p>
        </p:txBody>
      </p:sp>
    </p:spTree>
    <p:extLst>
      <p:ext uri="{BB962C8B-B14F-4D97-AF65-F5344CB8AC3E}">
        <p14:creationId xmlns:p14="http://schemas.microsoft.com/office/powerpoint/2010/main" val="742948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Avenir Book" charset="0"/>
                <a:ea typeface="Avenir Book" charset="0"/>
                <a:cs typeface="Avenir Book" charset="0"/>
              </a:defRPr>
            </a:lvl1pPr>
          </a:lstStyle>
          <a:p>
            <a:r>
              <a:rPr lang="fr-FR"/>
              <a:t>Cliquez et modifiez le titre</a:t>
            </a:r>
          </a:p>
        </p:txBody>
      </p:sp>
      <p:sp>
        <p:nvSpPr>
          <p:cNvPr id="3" name="Espace réservé du contenu 2"/>
          <p:cNvSpPr>
            <a:spLocks noGrp="1"/>
          </p:cNvSpPr>
          <p:nvPr>
            <p:ph idx="1"/>
          </p:nvPr>
        </p:nvSpPr>
        <p:spPr/>
        <p:txBody>
          <a:bodyPr/>
          <a:lstStyle>
            <a:lvl1pPr>
              <a:defRPr b="0" i="0">
                <a:latin typeface="Avenir Light" charset="0"/>
                <a:ea typeface="Avenir Light" charset="0"/>
                <a:cs typeface="Avenir Light" charset="0"/>
              </a:defRPr>
            </a:lvl1pPr>
            <a:lvl2pPr>
              <a:defRPr b="0" i="0">
                <a:latin typeface="Avenir Light" charset="0"/>
                <a:ea typeface="Avenir Light" charset="0"/>
                <a:cs typeface="Avenir Light" charset="0"/>
              </a:defRPr>
            </a:lvl2pPr>
            <a:lvl3pPr>
              <a:defRPr b="0" i="0">
                <a:latin typeface="Avenir Light" charset="0"/>
                <a:ea typeface="Avenir Light" charset="0"/>
                <a:cs typeface="Avenir Light" charset="0"/>
              </a:defRPr>
            </a:lvl3pPr>
            <a:lvl4pPr>
              <a:defRPr b="0" i="0">
                <a:latin typeface="Avenir Light" charset="0"/>
                <a:ea typeface="Avenir Light" charset="0"/>
                <a:cs typeface="Avenir Light" charset="0"/>
              </a:defRPr>
            </a:lvl4pPr>
            <a:lvl5pPr>
              <a:defRPr b="0" i="0">
                <a:latin typeface="Avenir Light" charset="0"/>
                <a:ea typeface="Avenir Light" charset="0"/>
                <a:cs typeface="Avenir Light"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dirty="0"/>
          </a:p>
        </p:txBody>
      </p:sp>
      <p:sp>
        <p:nvSpPr>
          <p:cNvPr id="5" name="Espace réservé du pied de page 4"/>
          <p:cNvSpPr>
            <a:spLocks noGrp="1"/>
          </p:cNvSpPr>
          <p:nvPr>
            <p:ph type="ftr" sz="quarter" idx="11"/>
          </p:nvPr>
        </p:nvSpPr>
        <p:spPr/>
        <p:txBody>
          <a:bodyPr/>
          <a:lstStyle>
            <a:lvl1pPr>
              <a:defRPr b="0" i="0">
                <a:latin typeface="Avenir Light" panose="020B0402020203020204" pitchFamily="34" charset="77"/>
              </a:defRPr>
            </a:lvl1pPr>
          </a:lstStyle>
          <a:p>
            <a:r>
              <a:rPr lang="fr-FR" dirty="0"/>
              <a:t>Technologie de l’évaluation – IFRE0097-1</a:t>
            </a:r>
          </a:p>
        </p:txBody>
      </p:sp>
      <p:sp>
        <p:nvSpPr>
          <p:cNvPr id="6" name="Espace réservé du numéro de diapositive 5"/>
          <p:cNvSpPr>
            <a:spLocks noGrp="1"/>
          </p:cNvSpPr>
          <p:nvPr>
            <p:ph type="sldNum" sz="quarter" idx="12"/>
          </p:nvPr>
        </p:nvSpPr>
        <p:spPr/>
        <p:txBody>
          <a:bodyPr/>
          <a:lstStyle/>
          <a:p>
            <a:fld id="{9CBF512F-0111-AF47-B26A-39E9631CD655}" type="slidenum">
              <a:rPr lang="fr-FR" smtClean="0"/>
              <a:t>‹N°›</a:t>
            </a:fld>
            <a:endParaRPr lang="fr-FR"/>
          </a:p>
        </p:txBody>
      </p:sp>
    </p:spTree>
    <p:extLst>
      <p:ext uri="{BB962C8B-B14F-4D97-AF65-F5344CB8AC3E}">
        <p14:creationId xmlns:p14="http://schemas.microsoft.com/office/powerpoint/2010/main" val="975779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8AD0C5D-153B-1441-A67B-9D3B14FC9FAD}" type="datetimeFigureOut">
              <a:rPr lang="fr-FR" smtClean="0"/>
              <a:t>10/05/2023</a:t>
            </a:fld>
            <a:endParaRPr lang="fr-FR"/>
          </a:p>
        </p:txBody>
      </p:sp>
      <p:sp>
        <p:nvSpPr>
          <p:cNvPr id="5" name="Espace réservé du pied de page 4"/>
          <p:cNvSpPr>
            <a:spLocks noGrp="1"/>
          </p:cNvSpPr>
          <p:nvPr>
            <p:ph type="ftr" sz="quarter" idx="11"/>
          </p:nvPr>
        </p:nvSpPr>
        <p:spPr/>
        <p:txBody>
          <a:bodyPr/>
          <a:lstStyle/>
          <a:p>
            <a:r>
              <a:rPr lang="fr-FR" dirty="0"/>
              <a:t>Technologie de l’évaluation – IFRE0097-1</a:t>
            </a:r>
          </a:p>
        </p:txBody>
      </p:sp>
      <p:sp>
        <p:nvSpPr>
          <p:cNvPr id="6" name="Espace réservé du numéro de diapositive 5"/>
          <p:cNvSpPr>
            <a:spLocks noGrp="1"/>
          </p:cNvSpPr>
          <p:nvPr>
            <p:ph type="sldNum" sz="quarter" idx="12"/>
          </p:nvPr>
        </p:nvSpPr>
        <p:spPr/>
        <p:txBody>
          <a:bodyPr/>
          <a:lstStyle/>
          <a:p>
            <a:fld id="{9CBF512F-0111-AF47-B26A-39E9631CD655}" type="slidenum">
              <a:rPr lang="fr-FR" smtClean="0"/>
              <a:t>‹N°›</a:t>
            </a:fld>
            <a:endParaRPr lang="fr-FR"/>
          </a:p>
        </p:txBody>
      </p:sp>
    </p:spTree>
    <p:extLst>
      <p:ext uri="{BB962C8B-B14F-4D97-AF65-F5344CB8AC3E}">
        <p14:creationId xmlns:p14="http://schemas.microsoft.com/office/powerpoint/2010/main" val="1745062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8AD0C5D-153B-1441-A67B-9D3B14FC9FAD}" type="datetimeFigureOut">
              <a:rPr lang="fr-FR" smtClean="0"/>
              <a:t>10/05/2023</a:t>
            </a:fld>
            <a:endParaRPr lang="fr-FR"/>
          </a:p>
        </p:txBody>
      </p:sp>
      <p:sp>
        <p:nvSpPr>
          <p:cNvPr id="6" name="Espace réservé du pied de page 5"/>
          <p:cNvSpPr>
            <a:spLocks noGrp="1"/>
          </p:cNvSpPr>
          <p:nvPr>
            <p:ph type="ftr" sz="quarter" idx="11"/>
          </p:nvPr>
        </p:nvSpPr>
        <p:spPr/>
        <p:txBody>
          <a:bodyPr/>
          <a:lstStyle/>
          <a:p>
            <a:r>
              <a:rPr lang="fr-FR" dirty="0"/>
              <a:t>Technologie de l’évaluation – IFRE0097-1</a:t>
            </a:r>
          </a:p>
        </p:txBody>
      </p:sp>
      <p:sp>
        <p:nvSpPr>
          <p:cNvPr id="7" name="Espace réservé du numéro de diapositive 6"/>
          <p:cNvSpPr>
            <a:spLocks noGrp="1"/>
          </p:cNvSpPr>
          <p:nvPr>
            <p:ph type="sldNum" sz="quarter" idx="12"/>
          </p:nvPr>
        </p:nvSpPr>
        <p:spPr/>
        <p:txBody>
          <a:bodyPr/>
          <a:lstStyle/>
          <a:p>
            <a:fld id="{9CBF512F-0111-AF47-B26A-39E9631CD655}" type="slidenum">
              <a:rPr lang="fr-FR" smtClean="0"/>
              <a:t>‹N°›</a:t>
            </a:fld>
            <a:endParaRPr lang="fr-FR"/>
          </a:p>
        </p:txBody>
      </p:sp>
    </p:spTree>
    <p:extLst>
      <p:ext uri="{BB962C8B-B14F-4D97-AF65-F5344CB8AC3E}">
        <p14:creationId xmlns:p14="http://schemas.microsoft.com/office/powerpoint/2010/main" val="1081774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8AD0C5D-153B-1441-A67B-9D3B14FC9FAD}" type="datetimeFigureOut">
              <a:rPr lang="fr-FR" smtClean="0"/>
              <a:t>10/05/2023</a:t>
            </a:fld>
            <a:endParaRPr lang="fr-FR"/>
          </a:p>
        </p:txBody>
      </p:sp>
      <p:sp>
        <p:nvSpPr>
          <p:cNvPr id="8" name="Espace réservé du pied de page 7"/>
          <p:cNvSpPr>
            <a:spLocks noGrp="1"/>
          </p:cNvSpPr>
          <p:nvPr>
            <p:ph type="ftr" sz="quarter" idx="11"/>
          </p:nvPr>
        </p:nvSpPr>
        <p:spPr/>
        <p:txBody>
          <a:bodyPr/>
          <a:lstStyle/>
          <a:p>
            <a:r>
              <a:rPr lang="fr-FR" dirty="0"/>
              <a:t>Technologie de l’évaluation – IFRE0097-1</a:t>
            </a:r>
          </a:p>
        </p:txBody>
      </p:sp>
      <p:sp>
        <p:nvSpPr>
          <p:cNvPr id="9" name="Espace réservé du numéro de diapositive 8"/>
          <p:cNvSpPr>
            <a:spLocks noGrp="1"/>
          </p:cNvSpPr>
          <p:nvPr>
            <p:ph type="sldNum" sz="quarter" idx="12"/>
          </p:nvPr>
        </p:nvSpPr>
        <p:spPr/>
        <p:txBody>
          <a:bodyPr/>
          <a:lstStyle/>
          <a:p>
            <a:fld id="{9CBF512F-0111-AF47-B26A-39E9631CD655}" type="slidenum">
              <a:rPr lang="fr-FR" smtClean="0"/>
              <a:t>‹N°›</a:t>
            </a:fld>
            <a:endParaRPr lang="fr-FR"/>
          </a:p>
        </p:txBody>
      </p:sp>
    </p:spTree>
    <p:extLst>
      <p:ext uri="{BB962C8B-B14F-4D97-AF65-F5344CB8AC3E}">
        <p14:creationId xmlns:p14="http://schemas.microsoft.com/office/powerpoint/2010/main" val="789667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A8AD0C5D-153B-1441-A67B-9D3B14FC9FAD}" type="datetimeFigureOut">
              <a:rPr lang="fr-FR" smtClean="0"/>
              <a:t>10/05/2023</a:t>
            </a:fld>
            <a:endParaRPr lang="fr-FR"/>
          </a:p>
        </p:txBody>
      </p:sp>
      <p:sp>
        <p:nvSpPr>
          <p:cNvPr id="4" name="Espace réservé du pied de page 3"/>
          <p:cNvSpPr>
            <a:spLocks noGrp="1"/>
          </p:cNvSpPr>
          <p:nvPr>
            <p:ph type="ftr" sz="quarter" idx="11"/>
          </p:nvPr>
        </p:nvSpPr>
        <p:spPr/>
        <p:txBody>
          <a:bodyPr/>
          <a:lstStyle/>
          <a:p>
            <a:r>
              <a:rPr lang="fr-FR" dirty="0"/>
              <a:t>Technologie de l’évaluation – IFRE0097-1</a:t>
            </a:r>
          </a:p>
        </p:txBody>
      </p:sp>
      <p:sp>
        <p:nvSpPr>
          <p:cNvPr id="5" name="Espace réservé du numéro de diapositive 4"/>
          <p:cNvSpPr>
            <a:spLocks noGrp="1"/>
          </p:cNvSpPr>
          <p:nvPr>
            <p:ph type="sldNum" sz="quarter" idx="12"/>
          </p:nvPr>
        </p:nvSpPr>
        <p:spPr/>
        <p:txBody>
          <a:bodyPr/>
          <a:lstStyle/>
          <a:p>
            <a:fld id="{9CBF512F-0111-AF47-B26A-39E9631CD655}" type="slidenum">
              <a:rPr lang="fr-FR" smtClean="0"/>
              <a:t>‹N°›</a:t>
            </a:fld>
            <a:endParaRPr lang="fr-FR"/>
          </a:p>
        </p:txBody>
      </p:sp>
    </p:spTree>
    <p:extLst>
      <p:ext uri="{BB962C8B-B14F-4D97-AF65-F5344CB8AC3E}">
        <p14:creationId xmlns:p14="http://schemas.microsoft.com/office/powerpoint/2010/main" val="496347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8AD0C5D-153B-1441-A67B-9D3B14FC9FAD}" type="datetimeFigureOut">
              <a:rPr lang="fr-FR" smtClean="0"/>
              <a:t>10/05/2023</a:t>
            </a:fld>
            <a:endParaRPr lang="fr-FR"/>
          </a:p>
        </p:txBody>
      </p:sp>
      <p:sp>
        <p:nvSpPr>
          <p:cNvPr id="3" name="Espace réservé du pied de page 2"/>
          <p:cNvSpPr>
            <a:spLocks noGrp="1"/>
          </p:cNvSpPr>
          <p:nvPr>
            <p:ph type="ftr" sz="quarter" idx="11"/>
          </p:nvPr>
        </p:nvSpPr>
        <p:spPr/>
        <p:txBody>
          <a:bodyPr/>
          <a:lstStyle/>
          <a:p>
            <a:r>
              <a:rPr lang="fr-FR" dirty="0"/>
              <a:t>Technologie de l’évaluation – IFRE0097-1</a:t>
            </a:r>
          </a:p>
        </p:txBody>
      </p:sp>
      <p:sp>
        <p:nvSpPr>
          <p:cNvPr id="4" name="Espace réservé du numéro de diapositive 3"/>
          <p:cNvSpPr>
            <a:spLocks noGrp="1"/>
          </p:cNvSpPr>
          <p:nvPr>
            <p:ph type="sldNum" sz="quarter" idx="12"/>
          </p:nvPr>
        </p:nvSpPr>
        <p:spPr/>
        <p:txBody>
          <a:bodyPr/>
          <a:lstStyle/>
          <a:p>
            <a:fld id="{9CBF512F-0111-AF47-B26A-39E9631CD655}" type="slidenum">
              <a:rPr lang="fr-FR" smtClean="0"/>
              <a:t>‹N°›</a:t>
            </a:fld>
            <a:endParaRPr lang="fr-FR"/>
          </a:p>
        </p:txBody>
      </p:sp>
    </p:spTree>
    <p:extLst>
      <p:ext uri="{BB962C8B-B14F-4D97-AF65-F5344CB8AC3E}">
        <p14:creationId xmlns:p14="http://schemas.microsoft.com/office/powerpoint/2010/main" val="1286703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8AD0C5D-153B-1441-A67B-9D3B14FC9FAD}" type="datetimeFigureOut">
              <a:rPr lang="fr-FR" smtClean="0"/>
              <a:t>10/05/2023</a:t>
            </a:fld>
            <a:endParaRPr lang="fr-FR"/>
          </a:p>
        </p:txBody>
      </p:sp>
      <p:sp>
        <p:nvSpPr>
          <p:cNvPr id="6" name="Espace réservé du pied de page 5"/>
          <p:cNvSpPr>
            <a:spLocks noGrp="1"/>
          </p:cNvSpPr>
          <p:nvPr>
            <p:ph type="ftr" sz="quarter" idx="11"/>
          </p:nvPr>
        </p:nvSpPr>
        <p:spPr/>
        <p:txBody>
          <a:bodyPr/>
          <a:lstStyle/>
          <a:p>
            <a:r>
              <a:rPr lang="fr-FR" dirty="0"/>
              <a:t>Technologie de l’évaluation – IFRE0097-1</a:t>
            </a:r>
          </a:p>
        </p:txBody>
      </p:sp>
      <p:sp>
        <p:nvSpPr>
          <p:cNvPr id="7" name="Espace réservé du numéro de diapositive 6"/>
          <p:cNvSpPr>
            <a:spLocks noGrp="1"/>
          </p:cNvSpPr>
          <p:nvPr>
            <p:ph type="sldNum" sz="quarter" idx="12"/>
          </p:nvPr>
        </p:nvSpPr>
        <p:spPr/>
        <p:txBody>
          <a:bodyPr/>
          <a:lstStyle/>
          <a:p>
            <a:fld id="{9CBF512F-0111-AF47-B26A-39E9631CD655}" type="slidenum">
              <a:rPr lang="fr-FR" smtClean="0"/>
              <a:t>‹N°›</a:t>
            </a:fld>
            <a:endParaRPr lang="fr-FR"/>
          </a:p>
        </p:txBody>
      </p:sp>
    </p:spTree>
    <p:extLst>
      <p:ext uri="{BB962C8B-B14F-4D97-AF65-F5344CB8AC3E}">
        <p14:creationId xmlns:p14="http://schemas.microsoft.com/office/powerpoint/2010/main" val="471567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8AD0C5D-153B-1441-A67B-9D3B14FC9FAD}" type="datetimeFigureOut">
              <a:rPr lang="fr-FR" smtClean="0"/>
              <a:t>10/05/2023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CBF512F-0111-AF47-B26A-39E9631CD655}" type="slidenum">
              <a:rPr lang="fr-FR" smtClean="0"/>
              <a:t>‹N°›</a:t>
            </a:fld>
            <a:endParaRPr lang="fr-FR"/>
          </a:p>
        </p:txBody>
      </p:sp>
    </p:spTree>
    <p:extLst>
      <p:ext uri="{BB962C8B-B14F-4D97-AF65-F5344CB8AC3E}">
        <p14:creationId xmlns:p14="http://schemas.microsoft.com/office/powerpoint/2010/main" val="1418281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D0C5D-153B-1441-A67B-9D3B14FC9FAD}" type="datetimeFigureOut">
              <a:rPr lang="fr-FR" smtClean="0"/>
              <a:t>10/05/2023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Technologie de l’évaluation – IFRE0097-1</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F512F-0111-AF47-B26A-39E9631CD655}" type="slidenum">
              <a:rPr lang="fr-FR" smtClean="0"/>
              <a:t>‹N°›</a:t>
            </a:fld>
            <a:endParaRPr lang="fr-FR"/>
          </a:p>
        </p:txBody>
      </p:sp>
    </p:spTree>
    <p:extLst>
      <p:ext uri="{BB962C8B-B14F-4D97-AF65-F5344CB8AC3E}">
        <p14:creationId xmlns:p14="http://schemas.microsoft.com/office/powerpoint/2010/main" val="1496884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95256"/>
        </a:solidFill>
        <a:effectLst/>
      </p:bgPr>
    </p:bg>
    <p:spTree>
      <p:nvGrpSpPr>
        <p:cNvPr id="1" name=""/>
        <p:cNvGrpSpPr/>
        <p:nvPr/>
      </p:nvGrpSpPr>
      <p:grpSpPr>
        <a:xfrm>
          <a:off x="0" y="0"/>
          <a:ext cx="0" cy="0"/>
          <a:chOff x="0" y="0"/>
          <a:chExt cx="0" cy="0"/>
        </a:xfrm>
      </p:grpSpPr>
      <p:pic>
        <p:nvPicPr>
          <p:cNvPr id="4" name="Image 3" descr="smart_rouche-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217077"/>
            <a:ext cx="2736304" cy="1934444"/>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788" y="3356992"/>
            <a:ext cx="6115902" cy="3933056"/>
          </a:xfrm>
          <a:prstGeom prst="rect">
            <a:avLst/>
          </a:prstGeom>
        </p:spPr>
      </p:pic>
      <p:sp>
        <p:nvSpPr>
          <p:cNvPr id="9" name="Rectangle 8"/>
          <p:cNvSpPr/>
          <p:nvPr/>
        </p:nvSpPr>
        <p:spPr>
          <a:xfrm>
            <a:off x="479376" y="476672"/>
            <a:ext cx="2448272" cy="1368152"/>
          </a:xfrm>
          <a:prstGeom prst="rect">
            <a:avLst/>
          </a:prstGeom>
          <a:solidFill>
            <a:srgbClr val="4952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6160" y="4878041"/>
            <a:ext cx="4078043" cy="1979959"/>
          </a:xfrm>
          <a:prstGeom prst="rect">
            <a:avLst/>
          </a:prstGeom>
        </p:spPr>
      </p:pic>
      <p:sp>
        <p:nvSpPr>
          <p:cNvPr id="15362" name="Text Box 3"/>
          <p:cNvSpPr txBox="1">
            <a:spLocks noChangeArrowheads="1"/>
          </p:cNvSpPr>
          <p:nvPr/>
        </p:nvSpPr>
        <p:spPr bwMode="auto">
          <a:xfrm>
            <a:off x="911424" y="1844824"/>
            <a:ext cx="10363200" cy="3570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fr-BE" sz="4400" b="0" i="0" u="none" strike="noStrike" dirty="0">
                <a:solidFill>
                  <a:srgbClr val="FFFFFF"/>
                </a:solidFill>
                <a:effectLst/>
                <a:latin typeface="Roboto" panose="02000000000000000000" pitchFamily="2" charset="0"/>
              </a:rPr>
              <a:t>Les technologies de l'évaluation : entre continuité et changement de paradigme</a:t>
            </a:r>
            <a:endParaRPr lang="fr-FR" sz="5400" b="1" dirty="0">
              <a:solidFill>
                <a:srgbClr val="DEDED9"/>
              </a:solidFill>
              <a:latin typeface="Avenir Heavy" charset="0"/>
              <a:ea typeface="Avenir Heavy" charset="0"/>
              <a:cs typeface="Avenir Heavy" charset="0"/>
            </a:endParaRPr>
          </a:p>
          <a:p>
            <a:pPr algn="ctr"/>
            <a:endParaRPr lang="fr-FR" sz="5400" b="1" dirty="0">
              <a:solidFill>
                <a:srgbClr val="DEDED9"/>
              </a:solidFill>
              <a:latin typeface="Avenir Heavy" charset="0"/>
              <a:ea typeface="Avenir Heavy" charset="0"/>
              <a:cs typeface="Avenir Heavy" charset="0"/>
            </a:endParaRPr>
          </a:p>
          <a:p>
            <a:pPr algn="ctr"/>
            <a:r>
              <a:rPr lang="fr-FR" sz="2800" dirty="0">
                <a:solidFill>
                  <a:srgbClr val="DEDED9"/>
                </a:solidFill>
                <a:latin typeface="Avenir Light" panose="020B0402020203020204" pitchFamily="34" charset="77"/>
                <a:ea typeface="Avenir Heavy" charset="0"/>
                <a:cs typeface="Avenir Heavy" charset="0"/>
              </a:rPr>
              <a:t>Pascal </a:t>
            </a:r>
            <a:r>
              <a:rPr lang="fr-FR" sz="2800" dirty="0" err="1">
                <a:solidFill>
                  <a:srgbClr val="DEDED9"/>
                </a:solidFill>
                <a:latin typeface="Avenir Light" panose="020B0402020203020204" pitchFamily="34" charset="77"/>
                <a:ea typeface="Avenir Heavy" charset="0"/>
                <a:cs typeface="Avenir Heavy" charset="0"/>
              </a:rPr>
              <a:t>Detroz</a:t>
            </a:r>
            <a:endParaRPr lang="fr-FR" sz="2800" dirty="0">
              <a:solidFill>
                <a:srgbClr val="DEDED9"/>
              </a:solidFill>
              <a:latin typeface="Avenir Light" panose="020B0402020203020204" pitchFamily="34" charset="77"/>
              <a:ea typeface="Avenir Heavy" charset="0"/>
              <a:cs typeface="Avenir Heavy" charset="0"/>
            </a:endParaRPr>
          </a:p>
          <a:p>
            <a:pPr algn="ctr"/>
            <a:endParaRPr lang="fr-FR" sz="2800" dirty="0">
              <a:solidFill>
                <a:srgbClr val="DEDED9"/>
              </a:solidFill>
              <a:latin typeface="Avenir Light" panose="020B0402020203020204" pitchFamily="34" charset="77"/>
              <a:ea typeface="Avenir Heavy" charset="0"/>
              <a:cs typeface="Avenir Heavy" charset="0"/>
            </a:endParaRPr>
          </a:p>
          <a:p>
            <a:pPr algn="ctr"/>
            <a:r>
              <a:rPr lang="fr-FR" sz="2800" dirty="0">
                <a:solidFill>
                  <a:srgbClr val="DEDED9"/>
                </a:solidFill>
                <a:latin typeface="Avenir Light" panose="020B0402020203020204" pitchFamily="34" charset="77"/>
                <a:ea typeface="Avenir Heavy" charset="0"/>
                <a:cs typeface="Avenir Heavy" charset="0"/>
              </a:rPr>
              <a:t>Berrechid, 10 mai 2023</a:t>
            </a:r>
          </a:p>
        </p:txBody>
      </p:sp>
    </p:spTree>
    <p:extLst>
      <p:ext uri="{BB962C8B-B14F-4D97-AF65-F5344CB8AC3E}">
        <p14:creationId xmlns:p14="http://schemas.microsoft.com/office/powerpoint/2010/main" val="1220719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3EB167-9EFB-03E4-AB9A-678F904696AE}"/>
              </a:ext>
            </a:extLst>
          </p:cNvPr>
          <p:cNvSpPr>
            <a:spLocks noGrp="1"/>
          </p:cNvSpPr>
          <p:nvPr>
            <p:ph type="title"/>
          </p:nvPr>
        </p:nvSpPr>
        <p:spPr>
          <a:xfrm>
            <a:off x="640080" y="325369"/>
            <a:ext cx="4368602" cy="1956841"/>
          </a:xfrm>
        </p:spPr>
        <p:txBody>
          <a:bodyPr anchor="b">
            <a:normAutofit fontScale="90000"/>
          </a:bodyPr>
          <a:lstStyle/>
          <a:p>
            <a:r>
              <a:rPr lang="fr-FR" sz="5000" dirty="0"/>
              <a:t>Les technologies de l’évaluation</a:t>
            </a:r>
          </a:p>
        </p:txBody>
      </p:sp>
      <p:sp>
        <p:nvSpPr>
          <p:cNvPr id="3" name="Espace réservé du contenu 2">
            <a:extLst>
              <a:ext uri="{FF2B5EF4-FFF2-40B4-BE49-F238E27FC236}">
                <a16:creationId xmlns:a16="http://schemas.microsoft.com/office/drawing/2014/main" id="{1DF82F35-9853-119E-B755-E6058CFF2738}"/>
              </a:ext>
            </a:extLst>
          </p:cNvPr>
          <p:cNvSpPr>
            <a:spLocks noGrp="1"/>
          </p:cNvSpPr>
          <p:nvPr>
            <p:ph idx="1"/>
          </p:nvPr>
        </p:nvSpPr>
        <p:spPr>
          <a:xfrm>
            <a:off x="640080" y="2872899"/>
            <a:ext cx="4243589" cy="3320668"/>
          </a:xfrm>
        </p:spPr>
        <p:txBody>
          <a:bodyPr>
            <a:normAutofit fontScale="92500"/>
          </a:bodyPr>
          <a:lstStyle/>
          <a:p>
            <a:r>
              <a:rPr lang="fr-FR" sz="2200" dirty="0"/>
              <a:t>Même les petits pas provoquent de grands changements</a:t>
            </a:r>
          </a:p>
          <a:p>
            <a:r>
              <a:rPr lang="fr-FR" sz="2200" dirty="0"/>
              <a:t>Les grands bons technologiques changent le paradigme : rendre visible l’invisible</a:t>
            </a:r>
          </a:p>
          <a:p>
            <a:r>
              <a:rPr lang="fr-FR" sz="2200" dirty="0"/>
              <a:t>Les petits bons changent aussi le paradigme : vers l’évaluation continue</a:t>
            </a:r>
          </a:p>
          <a:p>
            <a:r>
              <a:rPr lang="fr-FR" sz="2200" dirty="0"/>
              <a:t>Et l’IA ?</a:t>
            </a:r>
          </a:p>
        </p:txBody>
      </p:sp>
      <p:pic>
        <p:nvPicPr>
          <p:cNvPr id="5" name="Picture 4" descr="Chiffres du marché boursier">
            <a:extLst>
              <a:ext uri="{FF2B5EF4-FFF2-40B4-BE49-F238E27FC236}">
                <a16:creationId xmlns:a16="http://schemas.microsoft.com/office/drawing/2014/main" id="{2CC04AC8-0D2C-2250-98D5-FB260D3078CB}"/>
              </a:ext>
            </a:extLst>
          </p:cNvPr>
          <p:cNvPicPr>
            <a:picLocks noChangeAspect="1"/>
          </p:cNvPicPr>
          <p:nvPr/>
        </p:nvPicPr>
        <p:blipFill rotWithShape="1">
          <a:blip r:embed="rId3"/>
          <a:srcRect l="17264" r="1578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ZoneTexte 3">
            <a:extLst>
              <a:ext uri="{FF2B5EF4-FFF2-40B4-BE49-F238E27FC236}">
                <a16:creationId xmlns:a16="http://schemas.microsoft.com/office/drawing/2014/main" id="{CC3C637D-A562-70B0-A9B9-58A7EEBD953C}"/>
              </a:ext>
            </a:extLst>
          </p:cNvPr>
          <p:cNvSpPr txBox="1"/>
          <p:nvPr/>
        </p:nvSpPr>
        <p:spPr>
          <a:xfrm>
            <a:off x="-562708" y="3235569"/>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946060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3EB167-9EFB-03E4-AB9A-678F904696AE}"/>
              </a:ext>
            </a:extLst>
          </p:cNvPr>
          <p:cNvSpPr>
            <a:spLocks noGrp="1"/>
          </p:cNvSpPr>
          <p:nvPr>
            <p:ph type="title"/>
          </p:nvPr>
        </p:nvSpPr>
        <p:spPr>
          <a:xfrm>
            <a:off x="640080" y="325369"/>
            <a:ext cx="4368602" cy="1956841"/>
          </a:xfrm>
        </p:spPr>
        <p:txBody>
          <a:bodyPr anchor="b">
            <a:normAutofit fontScale="90000"/>
          </a:bodyPr>
          <a:lstStyle/>
          <a:p>
            <a:r>
              <a:rPr lang="fr-FR" sz="5000" dirty="0"/>
              <a:t>Les technologies de l’évaluation</a:t>
            </a:r>
          </a:p>
        </p:txBody>
      </p:sp>
      <p:sp>
        <p:nvSpPr>
          <p:cNvPr id="3" name="Espace réservé du contenu 2">
            <a:extLst>
              <a:ext uri="{FF2B5EF4-FFF2-40B4-BE49-F238E27FC236}">
                <a16:creationId xmlns:a16="http://schemas.microsoft.com/office/drawing/2014/main" id="{1DF82F35-9853-119E-B755-E6058CFF2738}"/>
              </a:ext>
            </a:extLst>
          </p:cNvPr>
          <p:cNvSpPr>
            <a:spLocks noGrp="1"/>
          </p:cNvSpPr>
          <p:nvPr>
            <p:ph idx="1"/>
          </p:nvPr>
        </p:nvSpPr>
        <p:spPr>
          <a:xfrm>
            <a:off x="640080" y="2872899"/>
            <a:ext cx="4243589" cy="3320668"/>
          </a:xfrm>
        </p:spPr>
        <p:txBody>
          <a:bodyPr>
            <a:normAutofit fontScale="92500"/>
          </a:bodyPr>
          <a:lstStyle/>
          <a:p>
            <a:r>
              <a:rPr lang="fr-FR" sz="2200" b="1" dirty="0">
                <a:solidFill>
                  <a:schemeClr val="accent6">
                    <a:lumMod val="75000"/>
                  </a:schemeClr>
                </a:solidFill>
              </a:rPr>
              <a:t>Même les petits pas provoquent de grands changements</a:t>
            </a:r>
          </a:p>
          <a:p>
            <a:r>
              <a:rPr lang="fr-FR" sz="2200" dirty="0"/>
              <a:t>Les grands bons technologiques changent le paradigme : rendre visible l’invisible</a:t>
            </a:r>
          </a:p>
          <a:p>
            <a:r>
              <a:rPr lang="fr-FR" sz="2200" dirty="0"/>
              <a:t>Les petits bons changent aussi le paradigme : vers l’évaluation continue</a:t>
            </a:r>
          </a:p>
          <a:p>
            <a:r>
              <a:rPr lang="fr-FR" sz="2200" dirty="0"/>
              <a:t>Et l’IA ?</a:t>
            </a:r>
          </a:p>
        </p:txBody>
      </p:sp>
      <p:pic>
        <p:nvPicPr>
          <p:cNvPr id="5" name="Picture 4" descr="Chiffres du marché boursier">
            <a:extLst>
              <a:ext uri="{FF2B5EF4-FFF2-40B4-BE49-F238E27FC236}">
                <a16:creationId xmlns:a16="http://schemas.microsoft.com/office/drawing/2014/main" id="{2CC04AC8-0D2C-2250-98D5-FB260D3078CB}"/>
              </a:ext>
            </a:extLst>
          </p:cNvPr>
          <p:cNvPicPr>
            <a:picLocks noChangeAspect="1"/>
          </p:cNvPicPr>
          <p:nvPr/>
        </p:nvPicPr>
        <p:blipFill rotWithShape="1">
          <a:blip r:embed="rId3"/>
          <a:srcRect l="17264" r="1578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7638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A6F636-FE87-EB45-994B-B09DD3547C8A}"/>
              </a:ext>
            </a:extLst>
          </p:cNvPr>
          <p:cNvSpPr>
            <a:spLocks noGrp="1"/>
          </p:cNvSpPr>
          <p:nvPr>
            <p:ph type="title"/>
          </p:nvPr>
        </p:nvSpPr>
        <p:spPr/>
        <p:txBody>
          <a:bodyPr>
            <a:normAutofit/>
          </a:bodyPr>
          <a:lstStyle/>
          <a:p>
            <a:r>
              <a:rPr lang="fr-FR" sz="4400" b="1" dirty="0">
                <a:solidFill>
                  <a:schemeClr val="accent6">
                    <a:lumMod val="75000"/>
                  </a:schemeClr>
                </a:solidFill>
              </a:rPr>
              <a:t>Même les petits pas provoquent de grands changements</a:t>
            </a:r>
          </a:p>
        </p:txBody>
      </p:sp>
      <p:pic>
        <p:nvPicPr>
          <p:cNvPr id="4" name="Image 3">
            <a:extLst>
              <a:ext uri="{FF2B5EF4-FFF2-40B4-BE49-F238E27FC236}">
                <a16:creationId xmlns:a16="http://schemas.microsoft.com/office/drawing/2014/main" id="{383634C7-6519-B3C3-E370-401CAB71BD0E}"/>
              </a:ext>
            </a:extLst>
          </p:cNvPr>
          <p:cNvPicPr>
            <a:picLocks noChangeAspect="1"/>
          </p:cNvPicPr>
          <p:nvPr/>
        </p:nvPicPr>
        <p:blipFill>
          <a:blip r:embed="rId3"/>
          <a:stretch>
            <a:fillRect/>
          </a:stretch>
        </p:blipFill>
        <p:spPr>
          <a:xfrm>
            <a:off x="193569" y="1522478"/>
            <a:ext cx="4928732" cy="5069267"/>
          </a:xfrm>
          <a:prstGeom prst="rect">
            <a:avLst/>
          </a:prstGeom>
        </p:spPr>
      </p:pic>
      <p:sp>
        <p:nvSpPr>
          <p:cNvPr id="7" name="ZoneTexte 6">
            <a:extLst>
              <a:ext uri="{FF2B5EF4-FFF2-40B4-BE49-F238E27FC236}">
                <a16:creationId xmlns:a16="http://schemas.microsoft.com/office/drawing/2014/main" id="{A32E2855-5732-0CFF-55FD-F6F903376F46}"/>
              </a:ext>
            </a:extLst>
          </p:cNvPr>
          <p:cNvSpPr txBox="1"/>
          <p:nvPr/>
        </p:nvSpPr>
        <p:spPr>
          <a:xfrm>
            <a:off x="5753493" y="2424390"/>
            <a:ext cx="6098344" cy="1200329"/>
          </a:xfrm>
          <a:prstGeom prst="rect">
            <a:avLst/>
          </a:prstGeom>
          <a:noFill/>
        </p:spPr>
        <p:txBody>
          <a:bodyPr wrap="square">
            <a:spAutoFit/>
          </a:bodyPr>
          <a:lstStyle/>
          <a:p>
            <a:r>
              <a:rPr lang="fr-BE" b="0" i="0" u="none" strike="noStrike" dirty="0">
                <a:solidFill>
                  <a:srgbClr val="222222"/>
                </a:solidFill>
                <a:effectLst/>
                <a:latin typeface="Arial" panose="020B0604020202020204" pitchFamily="34" charset="0"/>
              </a:rPr>
              <a:t>Younes, N., Soulier, S., &amp; </a:t>
            </a:r>
            <a:r>
              <a:rPr lang="fr-BE" b="0" i="0" u="none" strike="noStrike" dirty="0" err="1">
                <a:solidFill>
                  <a:srgbClr val="222222"/>
                </a:solidFill>
                <a:effectLst/>
                <a:latin typeface="Arial" panose="020B0604020202020204" pitchFamily="34" charset="0"/>
              </a:rPr>
              <a:t>Detroz</a:t>
            </a:r>
            <a:r>
              <a:rPr lang="fr-BE" b="0" i="0" u="none" strike="noStrike" dirty="0">
                <a:solidFill>
                  <a:srgbClr val="222222"/>
                </a:solidFill>
                <a:effectLst/>
                <a:latin typeface="Arial" panose="020B0604020202020204" pitchFamily="34" charset="0"/>
              </a:rPr>
              <a:t>, P. (2017). Utilisation des boîtiers de vote et développement professionnel. </a:t>
            </a:r>
            <a:r>
              <a:rPr lang="fr-BE" b="0" i="1" u="none" strike="noStrike" dirty="0">
                <a:solidFill>
                  <a:srgbClr val="222222"/>
                </a:solidFill>
                <a:effectLst/>
                <a:latin typeface="Arial" panose="020B0604020202020204" pitchFamily="34" charset="0"/>
              </a:rPr>
              <a:t>Revue internationale des technologies en pédagogie universitaire</a:t>
            </a:r>
            <a:r>
              <a:rPr lang="fr-BE" b="0" i="0" u="none" strike="noStrike" dirty="0">
                <a:solidFill>
                  <a:srgbClr val="222222"/>
                </a:solidFill>
                <a:effectLst/>
                <a:latin typeface="Arial" panose="020B0604020202020204" pitchFamily="34" charset="0"/>
              </a:rPr>
              <a:t>, </a:t>
            </a:r>
            <a:r>
              <a:rPr lang="fr-BE" b="0" i="1" u="none" strike="noStrike" dirty="0">
                <a:solidFill>
                  <a:srgbClr val="222222"/>
                </a:solidFill>
                <a:effectLst/>
                <a:latin typeface="Arial" panose="020B0604020202020204" pitchFamily="34" charset="0"/>
              </a:rPr>
              <a:t>14</a:t>
            </a:r>
            <a:r>
              <a:rPr lang="fr-BE" b="0" i="0" u="none" strike="noStrike" dirty="0">
                <a:solidFill>
                  <a:srgbClr val="222222"/>
                </a:solidFill>
                <a:effectLst/>
                <a:latin typeface="Arial" panose="020B0604020202020204" pitchFamily="34" charset="0"/>
              </a:rPr>
              <a:t>(3), 17-34.</a:t>
            </a:r>
            <a:endParaRPr lang="fr-FR" dirty="0"/>
          </a:p>
        </p:txBody>
      </p:sp>
      <p:sp>
        <p:nvSpPr>
          <p:cNvPr id="9" name="ZoneTexte 8">
            <a:extLst>
              <a:ext uri="{FF2B5EF4-FFF2-40B4-BE49-F238E27FC236}">
                <a16:creationId xmlns:a16="http://schemas.microsoft.com/office/drawing/2014/main" id="{B5F452D8-49E1-AE5E-F554-F67CFAB8B4E1}"/>
              </a:ext>
            </a:extLst>
          </p:cNvPr>
          <p:cNvSpPr txBox="1"/>
          <p:nvPr/>
        </p:nvSpPr>
        <p:spPr>
          <a:xfrm>
            <a:off x="5755348" y="4092172"/>
            <a:ext cx="6098344" cy="1477328"/>
          </a:xfrm>
          <a:prstGeom prst="rect">
            <a:avLst/>
          </a:prstGeom>
          <a:noFill/>
        </p:spPr>
        <p:txBody>
          <a:bodyPr wrap="square">
            <a:spAutoFit/>
          </a:bodyPr>
          <a:lstStyle/>
          <a:p>
            <a:r>
              <a:rPr lang="fr-BE" b="0" i="0" u="none" strike="noStrike" dirty="0">
                <a:solidFill>
                  <a:srgbClr val="222222"/>
                </a:solidFill>
                <a:effectLst/>
                <a:latin typeface="Arial" panose="020B0604020202020204" pitchFamily="34" charset="0"/>
              </a:rPr>
              <a:t>Hausman, M., </a:t>
            </a:r>
            <a:r>
              <a:rPr lang="fr-BE" b="0" i="0" u="none" strike="noStrike" dirty="0" err="1">
                <a:solidFill>
                  <a:srgbClr val="222222"/>
                </a:solidFill>
                <a:effectLst/>
                <a:latin typeface="Arial" panose="020B0604020202020204" pitchFamily="34" charset="0"/>
              </a:rPr>
              <a:t>Verpoorten</a:t>
            </a:r>
            <a:r>
              <a:rPr lang="fr-BE" b="0" i="0" u="none" strike="noStrike" dirty="0">
                <a:solidFill>
                  <a:srgbClr val="222222"/>
                </a:solidFill>
                <a:effectLst/>
                <a:latin typeface="Arial" panose="020B0604020202020204" pitchFamily="34" charset="0"/>
              </a:rPr>
              <a:t>, D., </a:t>
            </a:r>
            <a:r>
              <a:rPr lang="fr-BE" b="0" i="0" u="none" strike="noStrike" dirty="0" err="1">
                <a:solidFill>
                  <a:srgbClr val="222222"/>
                </a:solidFill>
                <a:effectLst/>
                <a:latin typeface="Arial" panose="020B0604020202020204" pitchFamily="34" charset="0"/>
              </a:rPr>
              <a:t>Defaweux</a:t>
            </a:r>
            <a:r>
              <a:rPr lang="fr-BE" b="0" i="0" u="none" strike="noStrike" dirty="0">
                <a:solidFill>
                  <a:srgbClr val="222222"/>
                </a:solidFill>
                <a:effectLst/>
                <a:latin typeface="Arial" panose="020B0604020202020204" pitchFamily="34" charset="0"/>
              </a:rPr>
              <a:t>, V., &amp; </a:t>
            </a:r>
            <a:r>
              <a:rPr lang="fr-BE" b="0" i="0" u="none" strike="noStrike" dirty="0" err="1">
                <a:solidFill>
                  <a:srgbClr val="222222"/>
                </a:solidFill>
                <a:effectLst/>
                <a:latin typeface="Arial" panose="020B0604020202020204" pitchFamily="34" charset="0"/>
              </a:rPr>
              <a:t>Detroz</a:t>
            </a:r>
            <a:r>
              <a:rPr lang="fr-BE" b="0" i="0" u="none" strike="noStrike" dirty="0">
                <a:solidFill>
                  <a:srgbClr val="222222"/>
                </a:solidFill>
                <a:effectLst/>
                <a:latin typeface="Arial" panose="020B0604020202020204" pitchFamily="34" charset="0"/>
              </a:rPr>
              <a:t>, P. (2020). Learning Analytics: A Lever for Professional </a:t>
            </a:r>
            <a:r>
              <a:rPr lang="fr-BE" b="0" i="0" u="none" strike="noStrike" dirty="0" err="1">
                <a:solidFill>
                  <a:srgbClr val="222222"/>
                </a:solidFill>
                <a:effectLst/>
                <a:latin typeface="Arial" panose="020B0604020202020204" pitchFamily="34" charset="0"/>
              </a:rPr>
              <a:t>Development</a:t>
            </a:r>
            <a:r>
              <a:rPr lang="fr-BE" b="0" i="0" u="none" strike="noStrike" dirty="0">
                <a:solidFill>
                  <a:srgbClr val="222222"/>
                </a:solidFill>
                <a:effectLst/>
                <a:latin typeface="Arial" panose="020B0604020202020204" pitchFamily="34" charset="0"/>
              </a:rPr>
              <a:t> of </a:t>
            </a:r>
            <a:r>
              <a:rPr lang="fr-BE" b="0" i="0" u="none" strike="noStrike" dirty="0" err="1">
                <a:solidFill>
                  <a:srgbClr val="222222"/>
                </a:solidFill>
                <a:effectLst/>
                <a:latin typeface="Arial" panose="020B0604020202020204" pitchFamily="34" charset="0"/>
              </a:rPr>
              <a:t>Teachers</a:t>
            </a:r>
            <a:r>
              <a:rPr lang="fr-BE" b="0" i="0" u="none" strike="noStrike" dirty="0">
                <a:solidFill>
                  <a:srgbClr val="222222"/>
                </a:solidFill>
                <a:effectLst/>
                <a:latin typeface="Arial" panose="020B0604020202020204" pitchFamily="34" charset="0"/>
              </a:rPr>
              <a:t>?. In </a:t>
            </a:r>
            <a:r>
              <a:rPr lang="fr-BE" b="0" i="1" u="none" strike="noStrike" dirty="0" err="1">
                <a:solidFill>
                  <a:srgbClr val="222222"/>
                </a:solidFill>
                <a:effectLst/>
                <a:latin typeface="Arial" panose="020B0604020202020204" pitchFamily="34" charset="0"/>
              </a:rPr>
              <a:t>Handbook</a:t>
            </a:r>
            <a:r>
              <a:rPr lang="fr-BE" b="0" i="1" u="none" strike="noStrike" dirty="0">
                <a:solidFill>
                  <a:srgbClr val="222222"/>
                </a:solidFill>
                <a:effectLst/>
                <a:latin typeface="Arial" panose="020B0604020202020204" pitchFamily="34" charset="0"/>
              </a:rPr>
              <a:t> of </a:t>
            </a:r>
            <a:r>
              <a:rPr lang="fr-BE" b="0" i="1" u="none" strike="noStrike" dirty="0" err="1">
                <a:solidFill>
                  <a:srgbClr val="222222"/>
                </a:solidFill>
                <a:effectLst/>
                <a:latin typeface="Arial" panose="020B0604020202020204" pitchFamily="34" charset="0"/>
              </a:rPr>
              <a:t>Research</a:t>
            </a:r>
            <a:r>
              <a:rPr lang="fr-BE" b="0" i="1" u="none" strike="noStrike" dirty="0">
                <a:solidFill>
                  <a:srgbClr val="222222"/>
                </a:solidFill>
                <a:effectLst/>
                <a:latin typeface="Arial" panose="020B0604020202020204" pitchFamily="34" charset="0"/>
              </a:rPr>
              <a:t> on </a:t>
            </a:r>
            <a:r>
              <a:rPr lang="fr-BE" b="0" i="1" u="none" strike="noStrike" dirty="0" err="1">
                <a:solidFill>
                  <a:srgbClr val="222222"/>
                </a:solidFill>
                <a:effectLst/>
                <a:latin typeface="Arial" panose="020B0604020202020204" pitchFamily="34" charset="0"/>
              </a:rPr>
              <a:t>Operational</a:t>
            </a:r>
            <a:r>
              <a:rPr lang="fr-BE" b="0" i="1" u="none" strike="noStrike" dirty="0">
                <a:solidFill>
                  <a:srgbClr val="222222"/>
                </a:solidFill>
                <a:effectLst/>
                <a:latin typeface="Arial" panose="020B0604020202020204" pitchFamily="34" charset="0"/>
              </a:rPr>
              <a:t> </a:t>
            </a:r>
            <a:r>
              <a:rPr lang="fr-BE" b="0" i="1" u="none" strike="noStrike" dirty="0" err="1">
                <a:solidFill>
                  <a:srgbClr val="222222"/>
                </a:solidFill>
                <a:effectLst/>
                <a:latin typeface="Arial" panose="020B0604020202020204" pitchFamily="34" charset="0"/>
              </a:rPr>
              <a:t>Quality</a:t>
            </a:r>
            <a:r>
              <a:rPr lang="fr-BE" b="0" i="1" u="none" strike="noStrike" dirty="0">
                <a:solidFill>
                  <a:srgbClr val="222222"/>
                </a:solidFill>
                <a:effectLst/>
                <a:latin typeface="Arial" panose="020B0604020202020204" pitchFamily="34" charset="0"/>
              </a:rPr>
              <a:t> Assurance in </a:t>
            </a:r>
            <a:r>
              <a:rPr lang="fr-BE" b="0" i="1" u="none" strike="noStrike" dirty="0" err="1">
                <a:solidFill>
                  <a:srgbClr val="222222"/>
                </a:solidFill>
                <a:effectLst/>
                <a:latin typeface="Arial" panose="020B0604020202020204" pitchFamily="34" charset="0"/>
              </a:rPr>
              <a:t>Higher</a:t>
            </a:r>
            <a:r>
              <a:rPr lang="fr-BE" b="0" i="1" u="none" strike="noStrike" dirty="0">
                <a:solidFill>
                  <a:srgbClr val="222222"/>
                </a:solidFill>
                <a:effectLst/>
                <a:latin typeface="Arial" panose="020B0604020202020204" pitchFamily="34" charset="0"/>
              </a:rPr>
              <a:t> Education for Life-Long Learning</a:t>
            </a:r>
            <a:r>
              <a:rPr lang="fr-BE" b="0" i="0" u="none" strike="noStrike" dirty="0">
                <a:solidFill>
                  <a:srgbClr val="222222"/>
                </a:solidFill>
                <a:effectLst/>
                <a:latin typeface="Arial" panose="020B0604020202020204" pitchFamily="34" charset="0"/>
              </a:rPr>
              <a:t> (pp. 308-335). IGI Global.</a:t>
            </a:r>
            <a:endParaRPr lang="fr-FR" dirty="0"/>
          </a:p>
        </p:txBody>
      </p:sp>
    </p:spTree>
    <p:extLst>
      <p:ext uri="{BB962C8B-B14F-4D97-AF65-F5344CB8AC3E}">
        <p14:creationId xmlns:p14="http://schemas.microsoft.com/office/powerpoint/2010/main" val="2140341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3EB167-9EFB-03E4-AB9A-678F904696AE}"/>
              </a:ext>
            </a:extLst>
          </p:cNvPr>
          <p:cNvSpPr>
            <a:spLocks noGrp="1"/>
          </p:cNvSpPr>
          <p:nvPr>
            <p:ph type="title"/>
          </p:nvPr>
        </p:nvSpPr>
        <p:spPr>
          <a:xfrm>
            <a:off x="640080" y="325369"/>
            <a:ext cx="4368602" cy="1956841"/>
          </a:xfrm>
        </p:spPr>
        <p:txBody>
          <a:bodyPr anchor="b">
            <a:normAutofit fontScale="90000"/>
          </a:bodyPr>
          <a:lstStyle/>
          <a:p>
            <a:r>
              <a:rPr lang="fr-FR" sz="5000" dirty="0"/>
              <a:t>Les technologies de l’évaluation</a:t>
            </a:r>
          </a:p>
        </p:txBody>
      </p:sp>
      <p:sp>
        <p:nvSpPr>
          <p:cNvPr id="3" name="Espace réservé du contenu 2">
            <a:extLst>
              <a:ext uri="{FF2B5EF4-FFF2-40B4-BE49-F238E27FC236}">
                <a16:creationId xmlns:a16="http://schemas.microsoft.com/office/drawing/2014/main" id="{1DF82F35-9853-119E-B755-E6058CFF2738}"/>
              </a:ext>
            </a:extLst>
          </p:cNvPr>
          <p:cNvSpPr>
            <a:spLocks noGrp="1"/>
          </p:cNvSpPr>
          <p:nvPr>
            <p:ph idx="1"/>
          </p:nvPr>
        </p:nvSpPr>
        <p:spPr>
          <a:xfrm>
            <a:off x="640080" y="2872899"/>
            <a:ext cx="4243589" cy="3320668"/>
          </a:xfrm>
        </p:spPr>
        <p:txBody>
          <a:bodyPr>
            <a:normAutofit fontScale="92500"/>
          </a:bodyPr>
          <a:lstStyle/>
          <a:p>
            <a:r>
              <a:rPr lang="fr-FR" sz="2200" dirty="0"/>
              <a:t>Même les petits pas provoquent de grands changements</a:t>
            </a:r>
          </a:p>
          <a:p>
            <a:r>
              <a:rPr lang="fr-FR" sz="2200" b="1" dirty="0">
                <a:solidFill>
                  <a:schemeClr val="accent6">
                    <a:lumMod val="75000"/>
                  </a:schemeClr>
                </a:solidFill>
              </a:rPr>
              <a:t>Les grands bons technologiques changent le paradigme : rendre visible l’invisible</a:t>
            </a:r>
          </a:p>
          <a:p>
            <a:r>
              <a:rPr lang="fr-FR" sz="2200" dirty="0"/>
              <a:t>Les petits bons changent aussi le paradigme : vers l’évaluation continue</a:t>
            </a:r>
          </a:p>
          <a:p>
            <a:r>
              <a:rPr lang="fr-FR" sz="2200" dirty="0"/>
              <a:t>Et l’IA ?</a:t>
            </a:r>
          </a:p>
        </p:txBody>
      </p:sp>
      <p:pic>
        <p:nvPicPr>
          <p:cNvPr id="5" name="Picture 4" descr="Chiffres du marché boursier">
            <a:extLst>
              <a:ext uri="{FF2B5EF4-FFF2-40B4-BE49-F238E27FC236}">
                <a16:creationId xmlns:a16="http://schemas.microsoft.com/office/drawing/2014/main" id="{2CC04AC8-0D2C-2250-98D5-FB260D3078CB}"/>
              </a:ext>
            </a:extLst>
          </p:cNvPr>
          <p:cNvPicPr>
            <a:picLocks noChangeAspect="1"/>
          </p:cNvPicPr>
          <p:nvPr/>
        </p:nvPicPr>
        <p:blipFill rotWithShape="1">
          <a:blip r:embed="rId3"/>
          <a:srcRect l="17264" r="1578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35127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9DD2EB2-7329-D141-BBE1-E8519583E942}"/>
              </a:ext>
            </a:extLst>
          </p:cNvPr>
          <p:cNvSpPr txBox="1">
            <a:spLocks/>
          </p:cNvSpPr>
          <p:nvPr/>
        </p:nvSpPr>
        <p:spPr>
          <a:xfrm>
            <a:off x="838198" y="96931"/>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Avenir Book" charset="0"/>
                <a:ea typeface="Avenir Book" charset="0"/>
                <a:cs typeface="Avenir Book" charset="0"/>
              </a:defRPr>
            </a:lvl1pPr>
          </a:lstStyle>
          <a:p>
            <a:r>
              <a:rPr lang="fr-FR" sz="4400" b="1" dirty="0">
                <a:solidFill>
                  <a:schemeClr val="accent6">
                    <a:lumMod val="75000"/>
                  </a:schemeClr>
                </a:solidFill>
              </a:rPr>
              <a:t>Les grands bons technologiques changent le paradigme : rendre visible l’invisible</a:t>
            </a:r>
          </a:p>
        </p:txBody>
      </p:sp>
      <p:pic>
        <p:nvPicPr>
          <p:cNvPr id="2" name="Image 1">
            <a:extLst>
              <a:ext uri="{FF2B5EF4-FFF2-40B4-BE49-F238E27FC236}">
                <a16:creationId xmlns:a16="http://schemas.microsoft.com/office/drawing/2014/main" id="{A689F731-F2AF-4B10-8C3B-57CE9F6F359D}"/>
              </a:ext>
            </a:extLst>
          </p:cNvPr>
          <p:cNvPicPr>
            <a:picLocks noChangeAspect="1"/>
          </p:cNvPicPr>
          <p:nvPr/>
        </p:nvPicPr>
        <p:blipFill>
          <a:blip r:embed="rId2"/>
          <a:stretch>
            <a:fillRect/>
          </a:stretch>
        </p:blipFill>
        <p:spPr>
          <a:xfrm>
            <a:off x="593766" y="2220686"/>
            <a:ext cx="2246910" cy="4493819"/>
          </a:xfrm>
          <a:prstGeom prst="rect">
            <a:avLst/>
          </a:prstGeom>
        </p:spPr>
      </p:pic>
      <p:pic>
        <p:nvPicPr>
          <p:cNvPr id="3" name="Image 2">
            <a:extLst>
              <a:ext uri="{FF2B5EF4-FFF2-40B4-BE49-F238E27FC236}">
                <a16:creationId xmlns:a16="http://schemas.microsoft.com/office/drawing/2014/main" id="{241DD133-E08E-9EDD-BDA9-732AF0430C8C}"/>
              </a:ext>
            </a:extLst>
          </p:cNvPr>
          <p:cNvPicPr>
            <a:picLocks noChangeAspect="1"/>
          </p:cNvPicPr>
          <p:nvPr/>
        </p:nvPicPr>
        <p:blipFill>
          <a:blip r:embed="rId3"/>
          <a:stretch>
            <a:fillRect/>
          </a:stretch>
        </p:blipFill>
        <p:spPr>
          <a:xfrm>
            <a:off x="3484395" y="2219691"/>
            <a:ext cx="2251387" cy="4547674"/>
          </a:xfrm>
          <a:prstGeom prst="rect">
            <a:avLst/>
          </a:prstGeom>
        </p:spPr>
      </p:pic>
      <p:pic>
        <p:nvPicPr>
          <p:cNvPr id="4" name="Image 3">
            <a:extLst>
              <a:ext uri="{FF2B5EF4-FFF2-40B4-BE49-F238E27FC236}">
                <a16:creationId xmlns:a16="http://schemas.microsoft.com/office/drawing/2014/main" id="{9AA32B61-9629-C5EB-EF6D-26192903E5D8}"/>
              </a:ext>
            </a:extLst>
          </p:cNvPr>
          <p:cNvPicPr>
            <a:picLocks noChangeAspect="1"/>
          </p:cNvPicPr>
          <p:nvPr/>
        </p:nvPicPr>
        <p:blipFill>
          <a:blip r:embed="rId4"/>
          <a:stretch>
            <a:fillRect/>
          </a:stretch>
        </p:blipFill>
        <p:spPr>
          <a:xfrm>
            <a:off x="6374936" y="2219691"/>
            <a:ext cx="2247998" cy="4547674"/>
          </a:xfrm>
          <a:prstGeom prst="rect">
            <a:avLst/>
          </a:prstGeom>
        </p:spPr>
      </p:pic>
      <p:pic>
        <p:nvPicPr>
          <p:cNvPr id="5" name="Image 4">
            <a:extLst>
              <a:ext uri="{FF2B5EF4-FFF2-40B4-BE49-F238E27FC236}">
                <a16:creationId xmlns:a16="http://schemas.microsoft.com/office/drawing/2014/main" id="{A7B3E086-18F6-4D92-3BD5-C97E0D84C0BF}"/>
              </a:ext>
            </a:extLst>
          </p:cNvPr>
          <p:cNvPicPr>
            <a:picLocks noChangeAspect="1"/>
          </p:cNvPicPr>
          <p:nvPr/>
        </p:nvPicPr>
        <p:blipFill>
          <a:blip r:embed="rId5"/>
          <a:stretch>
            <a:fillRect/>
          </a:stretch>
        </p:blipFill>
        <p:spPr>
          <a:xfrm>
            <a:off x="9262272" y="2219691"/>
            <a:ext cx="2267377" cy="4547674"/>
          </a:xfrm>
          <a:prstGeom prst="rect">
            <a:avLst/>
          </a:prstGeom>
        </p:spPr>
      </p:pic>
    </p:spTree>
    <p:extLst>
      <p:ext uri="{BB962C8B-B14F-4D97-AF65-F5344CB8AC3E}">
        <p14:creationId xmlns:p14="http://schemas.microsoft.com/office/powerpoint/2010/main" val="857966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9DD2EB2-7329-D141-BBE1-E8519583E942}"/>
              </a:ext>
            </a:extLst>
          </p:cNvPr>
          <p:cNvSpPr txBox="1">
            <a:spLocks/>
          </p:cNvSpPr>
          <p:nvPr/>
        </p:nvSpPr>
        <p:spPr>
          <a:xfrm>
            <a:off x="838198" y="96931"/>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Avenir Book" charset="0"/>
                <a:ea typeface="Avenir Book" charset="0"/>
                <a:cs typeface="Avenir Book" charset="0"/>
              </a:defRPr>
            </a:lvl1pPr>
          </a:lstStyle>
          <a:p>
            <a:r>
              <a:rPr lang="fr-FR" sz="4400" b="1" dirty="0">
                <a:solidFill>
                  <a:schemeClr val="accent6">
                    <a:lumMod val="75000"/>
                  </a:schemeClr>
                </a:solidFill>
              </a:rPr>
              <a:t>Les grands bons technologiques changent le paradigme : rendre visible l’invisible</a:t>
            </a:r>
          </a:p>
        </p:txBody>
      </p:sp>
      <p:pic>
        <p:nvPicPr>
          <p:cNvPr id="6" name="Image 5">
            <a:extLst>
              <a:ext uri="{FF2B5EF4-FFF2-40B4-BE49-F238E27FC236}">
                <a16:creationId xmlns:a16="http://schemas.microsoft.com/office/drawing/2014/main" id="{2E6051B9-275C-5A45-5C21-F62A80BC7C01}"/>
              </a:ext>
            </a:extLst>
          </p:cNvPr>
          <p:cNvPicPr>
            <a:picLocks noChangeAspect="1"/>
          </p:cNvPicPr>
          <p:nvPr/>
        </p:nvPicPr>
        <p:blipFill>
          <a:blip r:embed="rId2"/>
          <a:stretch>
            <a:fillRect/>
          </a:stretch>
        </p:blipFill>
        <p:spPr>
          <a:xfrm>
            <a:off x="590268" y="2286000"/>
            <a:ext cx="2283645" cy="4464423"/>
          </a:xfrm>
          <a:prstGeom prst="rect">
            <a:avLst/>
          </a:prstGeom>
        </p:spPr>
      </p:pic>
      <p:pic>
        <p:nvPicPr>
          <p:cNvPr id="7" name="Image 6">
            <a:extLst>
              <a:ext uri="{FF2B5EF4-FFF2-40B4-BE49-F238E27FC236}">
                <a16:creationId xmlns:a16="http://schemas.microsoft.com/office/drawing/2014/main" id="{4F6307AF-2790-80F1-D6E2-FF5FC867DF8E}"/>
              </a:ext>
            </a:extLst>
          </p:cNvPr>
          <p:cNvPicPr>
            <a:picLocks noChangeAspect="1"/>
          </p:cNvPicPr>
          <p:nvPr/>
        </p:nvPicPr>
        <p:blipFill>
          <a:blip r:embed="rId3"/>
          <a:stretch>
            <a:fillRect/>
          </a:stretch>
        </p:blipFill>
        <p:spPr>
          <a:xfrm>
            <a:off x="3605531" y="2286000"/>
            <a:ext cx="2227056" cy="4464423"/>
          </a:xfrm>
          <a:prstGeom prst="rect">
            <a:avLst/>
          </a:prstGeom>
        </p:spPr>
      </p:pic>
      <p:pic>
        <p:nvPicPr>
          <p:cNvPr id="8" name="Image 7">
            <a:extLst>
              <a:ext uri="{FF2B5EF4-FFF2-40B4-BE49-F238E27FC236}">
                <a16:creationId xmlns:a16="http://schemas.microsoft.com/office/drawing/2014/main" id="{0B69CB01-FC99-ABA1-94BC-58017ADC97E5}"/>
              </a:ext>
            </a:extLst>
          </p:cNvPr>
          <p:cNvPicPr>
            <a:picLocks noChangeAspect="1"/>
          </p:cNvPicPr>
          <p:nvPr/>
        </p:nvPicPr>
        <p:blipFill>
          <a:blip r:embed="rId4"/>
          <a:stretch>
            <a:fillRect/>
          </a:stretch>
        </p:blipFill>
        <p:spPr>
          <a:xfrm>
            <a:off x="6564205" y="2286000"/>
            <a:ext cx="2178269" cy="4464423"/>
          </a:xfrm>
          <a:prstGeom prst="rect">
            <a:avLst/>
          </a:prstGeom>
        </p:spPr>
      </p:pic>
      <p:pic>
        <p:nvPicPr>
          <p:cNvPr id="10" name="Image 9">
            <a:extLst>
              <a:ext uri="{FF2B5EF4-FFF2-40B4-BE49-F238E27FC236}">
                <a16:creationId xmlns:a16="http://schemas.microsoft.com/office/drawing/2014/main" id="{50F61044-E1BA-7331-6E5A-A1C1D71DF260}"/>
              </a:ext>
            </a:extLst>
          </p:cNvPr>
          <p:cNvPicPr>
            <a:picLocks noChangeAspect="1"/>
          </p:cNvPicPr>
          <p:nvPr/>
        </p:nvPicPr>
        <p:blipFill>
          <a:blip r:embed="rId5"/>
          <a:stretch>
            <a:fillRect/>
          </a:stretch>
        </p:blipFill>
        <p:spPr>
          <a:xfrm>
            <a:off x="9474092" y="2285999"/>
            <a:ext cx="2196125" cy="4464423"/>
          </a:xfrm>
          <a:prstGeom prst="rect">
            <a:avLst/>
          </a:prstGeom>
        </p:spPr>
      </p:pic>
    </p:spTree>
    <p:extLst>
      <p:ext uri="{BB962C8B-B14F-4D97-AF65-F5344CB8AC3E}">
        <p14:creationId xmlns:p14="http://schemas.microsoft.com/office/powerpoint/2010/main" val="1890926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9DD2EB2-7329-D141-BBE1-E8519583E942}"/>
              </a:ext>
            </a:extLst>
          </p:cNvPr>
          <p:cNvSpPr txBox="1">
            <a:spLocks/>
          </p:cNvSpPr>
          <p:nvPr/>
        </p:nvSpPr>
        <p:spPr>
          <a:xfrm>
            <a:off x="838198" y="96931"/>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Avenir Book" charset="0"/>
                <a:ea typeface="Avenir Book" charset="0"/>
                <a:cs typeface="Avenir Book" charset="0"/>
              </a:defRPr>
            </a:lvl1pPr>
          </a:lstStyle>
          <a:p>
            <a:r>
              <a:rPr lang="fr-FR" sz="4400" b="1" dirty="0">
                <a:solidFill>
                  <a:schemeClr val="accent6">
                    <a:lumMod val="75000"/>
                  </a:schemeClr>
                </a:solidFill>
              </a:rPr>
              <a:t>Les grands bons technologiques changent le paradigme : rendre visible l’invisible</a:t>
            </a:r>
          </a:p>
        </p:txBody>
      </p:sp>
      <p:pic>
        <p:nvPicPr>
          <p:cNvPr id="2" name="Image 1">
            <a:extLst>
              <a:ext uri="{FF2B5EF4-FFF2-40B4-BE49-F238E27FC236}">
                <a16:creationId xmlns:a16="http://schemas.microsoft.com/office/drawing/2014/main" id="{01331776-1AF6-6745-3E1A-EDE0F1551005}"/>
              </a:ext>
            </a:extLst>
          </p:cNvPr>
          <p:cNvPicPr>
            <a:picLocks noChangeAspect="1"/>
          </p:cNvPicPr>
          <p:nvPr/>
        </p:nvPicPr>
        <p:blipFill>
          <a:blip r:embed="rId3"/>
          <a:stretch>
            <a:fillRect/>
          </a:stretch>
        </p:blipFill>
        <p:spPr>
          <a:xfrm>
            <a:off x="475013" y="2226289"/>
            <a:ext cx="2273631" cy="4625439"/>
          </a:xfrm>
          <a:prstGeom prst="rect">
            <a:avLst/>
          </a:prstGeom>
        </p:spPr>
      </p:pic>
      <p:pic>
        <p:nvPicPr>
          <p:cNvPr id="3" name="Image 2">
            <a:extLst>
              <a:ext uri="{FF2B5EF4-FFF2-40B4-BE49-F238E27FC236}">
                <a16:creationId xmlns:a16="http://schemas.microsoft.com/office/drawing/2014/main" id="{A44D1BAE-81CC-92B5-9111-3747EE7B2A46}"/>
              </a:ext>
            </a:extLst>
          </p:cNvPr>
          <p:cNvPicPr>
            <a:picLocks noChangeAspect="1"/>
          </p:cNvPicPr>
          <p:nvPr/>
        </p:nvPicPr>
        <p:blipFill>
          <a:blip r:embed="rId4"/>
          <a:stretch>
            <a:fillRect/>
          </a:stretch>
        </p:blipFill>
        <p:spPr>
          <a:xfrm>
            <a:off x="3439462" y="2226289"/>
            <a:ext cx="2263652" cy="4625440"/>
          </a:xfrm>
          <a:prstGeom prst="rect">
            <a:avLst/>
          </a:prstGeom>
        </p:spPr>
      </p:pic>
      <p:pic>
        <p:nvPicPr>
          <p:cNvPr id="4" name="Image 3">
            <a:extLst>
              <a:ext uri="{FF2B5EF4-FFF2-40B4-BE49-F238E27FC236}">
                <a16:creationId xmlns:a16="http://schemas.microsoft.com/office/drawing/2014/main" id="{F310AD9E-FB24-3F0E-7798-B7CC1C106A4A}"/>
              </a:ext>
            </a:extLst>
          </p:cNvPr>
          <p:cNvPicPr>
            <a:picLocks noChangeAspect="1"/>
          </p:cNvPicPr>
          <p:nvPr/>
        </p:nvPicPr>
        <p:blipFill>
          <a:blip r:embed="rId5"/>
          <a:stretch>
            <a:fillRect/>
          </a:stretch>
        </p:blipFill>
        <p:spPr>
          <a:xfrm>
            <a:off x="6393932" y="2226289"/>
            <a:ext cx="2289691" cy="4625440"/>
          </a:xfrm>
          <a:prstGeom prst="rect">
            <a:avLst/>
          </a:prstGeom>
        </p:spPr>
      </p:pic>
      <p:pic>
        <p:nvPicPr>
          <p:cNvPr id="5" name="Image 4">
            <a:extLst>
              <a:ext uri="{FF2B5EF4-FFF2-40B4-BE49-F238E27FC236}">
                <a16:creationId xmlns:a16="http://schemas.microsoft.com/office/drawing/2014/main" id="{238E9BE7-8871-F3CC-3380-0F2F5ADF069B}"/>
              </a:ext>
            </a:extLst>
          </p:cNvPr>
          <p:cNvPicPr>
            <a:picLocks noChangeAspect="1"/>
          </p:cNvPicPr>
          <p:nvPr/>
        </p:nvPicPr>
        <p:blipFill>
          <a:blip r:embed="rId6"/>
          <a:stretch>
            <a:fillRect/>
          </a:stretch>
        </p:blipFill>
        <p:spPr>
          <a:xfrm>
            <a:off x="9374441" y="2226289"/>
            <a:ext cx="2338850" cy="4631711"/>
          </a:xfrm>
          <a:prstGeom prst="rect">
            <a:avLst/>
          </a:prstGeom>
        </p:spPr>
      </p:pic>
    </p:spTree>
    <p:extLst>
      <p:ext uri="{BB962C8B-B14F-4D97-AF65-F5344CB8AC3E}">
        <p14:creationId xmlns:p14="http://schemas.microsoft.com/office/powerpoint/2010/main" val="336308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41AC596-3148-1AF3-40D4-3719E0441318}"/>
              </a:ext>
            </a:extLst>
          </p:cNvPr>
          <p:cNvSpPr txBox="1">
            <a:spLocks/>
          </p:cNvSpPr>
          <p:nvPr/>
        </p:nvSpPr>
        <p:spPr>
          <a:xfrm>
            <a:off x="838198" y="96931"/>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Avenir Book" charset="0"/>
                <a:ea typeface="Avenir Book" charset="0"/>
                <a:cs typeface="Avenir Book" charset="0"/>
              </a:defRPr>
            </a:lvl1pPr>
          </a:lstStyle>
          <a:p>
            <a:r>
              <a:rPr lang="fr-FR" sz="4400" b="1" dirty="0">
                <a:solidFill>
                  <a:schemeClr val="accent6">
                    <a:lumMod val="75000"/>
                  </a:schemeClr>
                </a:solidFill>
              </a:rPr>
              <a:t>Les grands bons technologiques changent le paradigme : rendre visible l’invisible</a:t>
            </a:r>
          </a:p>
        </p:txBody>
      </p:sp>
      <p:pic>
        <p:nvPicPr>
          <p:cNvPr id="5" name="Image 4">
            <a:extLst>
              <a:ext uri="{FF2B5EF4-FFF2-40B4-BE49-F238E27FC236}">
                <a16:creationId xmlns:a16="http://schemas.microsoft.com/office/drawing/2014/main" id="{7A2CA8C4-58A9-BC93-E740-607E629E4EC9}"/>
              </a:ext>
            </a:extLst>
          </p:cNvPr>
          <p:cNvPicPr>
            <a:picLocks noChangeAspect="1"/>
          </p:cNvPicPr>
          <p:nvPr/>
        </p:nvPicPr>
        <p:blipFill>
          <a:blip r:embed="rId2"/>
          <a:stretch>
            <a:fillRect/>
          </a:stretch>
        </p:blipFill>
        <p:spPr>
          <a:xfrm>
            <a:off x="675249" y="2092721"/>
            <a:ext cx="6907418" cy="4013636"/>
          </a:xfrm>
          <a:prstGeom prst="rect">
            <a:avLst/>
          </a:prstGeom>
        </p:spPr>
      </p:pic>
      <p:sp>
        <p:nvSpPr>
          <p:cNvPr id="7" name="ZoneTexte 6">
            <a:extLst>
              <a:ext uri="{FF2B5EF4-FFF2-40B4-BE49-F238E27FC236}">
                <a16:creationId xmlns:a16="http://schemas.microsoft.com/office/drawing/2014/main" id="{0FE99E8C-2B1B-650E-9B2D-A97F5D90A951}"/>
              </a:ext>
            </a:extLst>
          </p:cNvPr>
          <p:cNvSpPr txBox="1"/>
          <p:nvPr/>
        </p:nvSpPr>
        <p:spPr>
          <a:xfrm>
            <a:off x="8424202" y="2508796"/>
            <a:ext cx="2929596" cy="2585323"/>
          </a:xfrm>
          <a:prstGeom prst="rect">
            <a:avLst/>
          </a:prstGeom>
          <a:noFill/>
        </p:spPr>
        <p:txBody>
          <a:bodyPr wrap="square">
            <a:spAutoFit/>
          </a:bodyPr>
          <a:lstStyle/>
          <a:p>
            <a:pPr marL="0" indent="0" algn="ctr">
              <a:buNone/>
            </a:pPr>
            <a:r>
              <a:rPr lang="fr-BE" b="1" i="1" dirty="0"/>
              <a:t>« Learning </a:t>
            </a:r>
            <a:r>
              <a:rPr lang="fr-BE" b="1" i="1" dirty="0" err="1"/>
              <a:t>analytics</a:t>
            </a:r>
            <a:r>
              <a:rPr lang="fr-BE" b="1" i="1" dirty="0"/>
              <a:t> </a:t>
            </a:r>
            <a:r>
              <a:rPr lang="fr-BE" b="1" i="1" dirty="0" err="1"/>
              <a:t>is</a:t>
            </a:r>
            <a:r>
              <a:rPr lang="fr-BE" b="1" i="1" dirty="0"/>
              <a:t> the </a:t>
            </a:r>
            <a:r>
              <a:rPr lang="fr-BE" b="1" i="1" dirty="0" err="1"/>
              <a:t>measurement</a:t>
            </a:r>
            <a:r>
              <a:rPr lang="fr-BE" b="1" i="1" dirty="0"/>
              <a:t>, collection, </a:t>
            </a:r>
            <a:r>
              <a:rPr lang="fr-BE" b="1" i="1" dirty="0" err="1"/>
              <a:t>analysis</a:t>
            </a:r>
            <a:r>
              <a:rPr lang="fr-BE" b="1" i="1" dirty="0"/>
              <a:t> and </a:t>
            </a:r>
            <a:r>
              <a:rPr lang="fr-BE" b="1" i="1" dirty="0" err="1"/>
              <a:t>reporting</a:t>
            </a:r>
            <a:r>
              <a:rPr lang="fr-BE" b="1" i="1" dirty="0"/>
              <a:t> of data about </a:t>
            </a:r>
            <a:r>
              <a:rPr lang="fr-BE" b="1" i="1" dirty="0" err="1"/>
              <a:t>learners</a:t>
            </a:r>
            <a:r>
              <a:rPr lang="fr-BE" b="1" i="1" dirty="0"/>
              <a:t> and </a:t>
            </a:r>
            <a:r>
              <a:rPr lang="fr-BE" b="1" i="1" dirty="0" err="1"/>
              <a:t>their</a:t>
            </a:r>
            <a:r>
              <a:rPr lang="fr-BE" b="1" i="1" dirty="0"/>
              <a:t> </a:t>
            </a:r>
            <a:r>
              <a:rPr lang="fr-BE" b="1" i="1" dirty="0" err="1"/>
              <a:t>contexts</a:t>
            </a:r>
            <a:r>
              <a:rPr lang="fr-BE" b="1" i="1" dirty="0"/>
              <a:t>, for the </a:t>
            </a:r>
            <a:r>
              <a:rPr lang="fr-BE" b="1" i="1" dirty="0" err="1"/>
              <a:t>purpose</a:t>
            </a:r>
            <a:r>
              <a:rPr lang="fr-BE" b="1" i="1" dirty="0"/>
              <a:t> of </a:t>
            </a:r>
            <a:r>
              <a:rPr lang="fr-BE" b="1" i="1" dirty="0" err="1"/>
              <a:t>understanding</a:t>
            </a:r>
            <a:r>
              <a:rPr lang="fr-BE" b="1" i="1" dirty="0"/>
              <a:t> and </a:t>
            </a:r>
            <a:r>
              <a:rPr lang="fr-BE" b="1" i="1" dirty="0" err="1"/>
              <a:t>optimising</a:t>
            </a:r>
            <a:r>
              <a:rPr lang="fr-BE" b="1" i="1" dirty="0"/>
              <a:t> </a:t>
            </a:r>
            <a:r>
              <a:rPr lang="fr-BE" b="1" i="1" dirty="0" err="1"/>
              <a:t>learning</a:t>
            </a:r>
            <a:r>
              <a:rPr lang="fr-BE" b="1" i="1" dirty="0"/>
              <a:t> and the </a:t>
            </a:r>
            <a:r>
              <a:rPr lang="fr-BE" b="1" i="1" dirty="0" err="1"/>
              <a:t>environments</a:t>
            </a:r>
            <a:r>
              <a:rPr lang="fr-BE" b="1" i="1" dirty="0"/>
              <a:t> in </a:t>
            </a:r>
            <a:r>
              <a:rPr lang="fr-BE" b="1" i="1" dirty="0" err="1"/>
              <a:t>witch</a:t>
            </a:r>
            <a:r>
              <a:rPr lang="fr-BE" b="1" i="1" dirty="0"/>
              <a:t> </a:t>
            </a:r>
            <a:r>
              <a:rPr lang="fr-BE" b="1" i="1" dirty="0" err="1"/>
              <a:t>it</a:t>
            </a:r>
            <a:r>
              <a:rPr lang="fr-BE" b="1" i="1" dirty="0"/>
              <a:t> </a:t>
            </a:r>
            <a:r>
              <a:rPr lang="fr-BE" b="1" i="1" dirty="0" err="1"/>
              <a:t>occurs</a:t>
            </a:r>
            <a:r>
              <a:rPr lang="fr-BE" b="1" i="1" dirty="0"/>
              <a:t>. »</a:t>
            </a:r>
          </a:p>
        </p:txBody>
      </p:sp>
    </p:spTree>
    <p:extLst>
      <p:ext uri="{BB962C8B-B14F-4D97-AF65-F5344CB8AC3E}">
        <p14:creationId xmlns:p14="http://schemas.microsoft.com/office/powerpoint/2010/main" val="3970775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3EB167-9EFB-03E4-AB9A-678F904696AE}"/>
              </a:ext>
            </a:extLst>
          </p:cNvPr>
          <p:cNvSpPr>
            <a:spLocks noGrp="1"/>
          </p:cNvSpPr>
          <p:nvPr>
            <p:ph type="title"/>
          </p:nvPr>
        </p:nvSpPr>
        <p:spPr>
          <a:xfrm>
            <a:off x="640080" y="325369"/>
            <a:ext cx="4368602" cy="1956841"/>
          </a:xfrm>
        </p:spPr>
        <p:txBody>
          <a:bodyPr anchor="b">
            <a:normAutofit fontScale="90000"/>
          </a:bodyPr>
          <a:lstStyle/>
          <a:p>
            <a:r>
              <a:rPr lang="fr-FR" sz="5000" dirty="0"/>
              <a:t>Les technologies de l’évaluation</a:t>
            </a:r>
          </a:p>
        </p:txBody>
      </p:sp>
      <p:sp>
        <p:nvSpPr>
          <p:cNvPr id="3" name="Espace réservé du contenu 2">
            <a:extLst>
              <a:ext uri="{FF2B5EF4-FFF2-40B4-BE49-F238E27FC236}">
                <a16:creationId xmlns:a16="http://schemas.microsoft.com/office/drawing/2014/main" id="{1DF82F35-9853-119E-B755-E6058CFF2738}"/>
              </a:ext>
            </a:extLst>
          </p:cNvPr>
          <p:cNvSpPr>
            <a:spLocks noGrp="1"/>
          </p:cNvSpPr>
          <p:nvPr>
            <p:ph idx="1"/>
          </p:nvPr>
        </p:nvSpPr>
        <p:spPr>
          <a:xfrm>
            <a:off x="640080" y="2872899"/>
            <a:ext cx="4243589" cy="3320668"/>
          </a:xfrm>
        </p:spPr>
        <p:txBody>
          <a:bodyPr>
            <a:normAutofit fontScale="92500"/>
          </a:bodyPr>
          <a:lstStyle/>
          <a:p>
            <a:r>
              <a:rPr lang="fr-FR" sz="2200" dirty="0"/>
              <a:t>Même les petits pas provoquent de grands changements</a:t>
            </a:r>
          </a:p>
          <a:p>
            <a:r>
              <a:rPr lang="fr-FR" sz="2200" dirty="0"/>
              <a:t>Les grands bons technologiques changent le paradigme : rendre visible l’invisible</a:t>
            </a:r>
          </a:p>
          <a:p>
            <a:r>
              <a:rPr lang="fr-FR" sz="2200" b="1" dirty="0">
                <a:solidFill>
                  <a:schemeClr val="accent6">
                    <a:lumMod val="75000"/>
                  </a:schemeClr>
                </a:solidFill>
              </a:rPr>
              <a:t>Les petits bons changent aussi le paradigme : vers l’évaluation continue</a:t>
            </a:r>
          </a:p>
          <a:p>
            <a:r>
              <a:rPr lang="fr-FR" sz="2200" b="1" dirty="0"/>
              <a:t>Et l’IA ?</a:t>
            </a:r>
          </a:p>
        </p:txBody>
      </p:sp>
      <p:pic>
        <p:nvPicPr>
          <p:cNvPr id="5" name="Picture 4" descr="Chiffres du marché boursier">
            <a:extLst>
              <a:ext uri="{FF2B5EF4-FFF2-40B4-BE49-F238E27FC236}">
                <a16:creationId xmlns:a16="http://schemas.microsoft.com/office/drawing/2014/main" id="{2CC04AC8-0D2C-2250-98D5-FB260D3078CB}"/>
              </a:ext>
            </a:extLst>
          </p:cNvPr>
          <p:cNvPicPr>
            <a:picLocks noChangeAspect="1"/>
          </p:cNvPicPr>
          <p:nvPr/>
        </p:nvPicPr>
        <p:blipFill rotWithShape="1">
          <a:blip r:embed="rId3"/>
          <a:srcRect l="17264" r="1578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5244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0949" y="5682572"/>
            <a:ext cx="10515600" cy="1325563"/>
          </a:xfrm>
        </p:spPr>
        <p:txBody>
          <a:bodyPr>
            <a:normAutofit/>
          </a:bodyPr>
          <a:lstStyle/>
          <a:p>
            <a:r>
              <a:rPr lang="fr-FR" sz="3200" dirty="0">
                <a:latin typeface="Avenir Medium" charset="0"/>
                <a:ea typeface="Avenir Medium" charset="0"/>
                <a:cs typeface="Avenir Medium" charset="0"/>
              </a:rPr>
              <a:t>Vision classique de l’évaluation en présentiel</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768" y="1953168"/>
            <a:ext cx="4559434" cy="2932112"/>
          </a:xfrm>
          <a:prstGeom prst="rect">
            <a:avLst/>
          </a:prstGeom>
        </p:spPr>
      </p:pic>
      <p:sp>
        <p:nvSpPr>
          <p:cNvPr id="9" name="ZoneTexte 8"/>
          <p:cNvSpPr txBox="1"/>
          <p:nvPr/>
        </p:nvSpPr>
        <p:spPr>
          <a:xfrm>
            <a:off x="1900849" y="5290688"/>
            <a:ext cx="2469477" cy="523220"/>
          </a:xfrm>
          <a:prstGeom prst="rect">
            <a:avLst/>
          </a:prstGeom>
          <a:noFill/>
        </p:spPr>
        <p:txBody>
          <a:bodyPr wrap="square" rtlCol="0">
            <a:spAutoFit/>
          </a:bodyPr>
          <a:lstStyle/>
          <a:p>
            <a:pPr algn="ctr"/>
            <a:r>
              <a:rPr lang="fr-FR" sz="2800" dirty="0">
                <a:solidFill>
                  <a:srgbClr val="E5543B"/>
                </a:solidFill>
                <a:latin typeface="Avenir Light" charset="0"/>
                <a:ea typeface="Avenir Light" charset="0"/>
                <a:cs typeface="Avenir Light" charset="0"/>
              </a:rPr>
              <a:t>Enseignement</a:t>
            </a:r>
          </a:p>
        </p:txBody>
      </p:sp>
      <p:sp>
        <p:nvSpPr>
          <p:cNvPr id="11" name="ZoneTexte 10">
            <a:extLst>
              <a:ext uri="{FF2B5EF4-FFF2-40B4-BE49-F238E27FC236}">
                <a16:creationId xmlns:a16="http://schemas.microsoft.com/office/drawing/2014/main" id="{92E729D3-505B-CF47-9B59-31DCF337AF30}"/>
              </a:ext>
            </a:extLst>
          </p:cNvPr>
          <p:cNvSpPr txBox="1"/>
          <p:nvPr/>
        </p:nvSpPr>
        <p:spPr>
          <a:xfrm>
            <a:off x="8142279" y="5142547"/>
            <a:ext cx="2812838" cy="523220"/>
          </a:xfrm>
          <a:prstGeom prst="rect">
            <a:avLst/>
          </a:prstGeom>
          <a:noFill/>
        </p:spPr>
        <p:txBody>
          <a:bodyPr wrap="square" rtlCol="0">
            <a:spAutoFit/>
          </a:bodyPr>
          <a:lstStyle/>
          <a:p>
            <a:pPr algn="ctr"/>
            <a:r>
              <a:rPr lang="fr-FR" sz="2800" dirty="0">
                <a:solidFill>
                  <a:srgbClr val="6CB7D8"/>
                </a:solidFill>
                <a:latin typeface="Avenir Light" charset="0"/>
                <a:ea typeface="Avenir Light" charset="0"/>
                <a:cs typeface="Avenir Light" charset="0"/>
              </a:rPr>
              <a:t>Evaluation finale</a:t>
            </a:r>
          </a:p>
        </p:txBody>
      </p:sp>
      <p:pic>
        <p:nvPicPr>
          <p:cNvPr id="13" name="Image 12">
            <a:extLst>
              <a:ext uri="{FF2B5EF4-FFF2-40B4-BE49-F238E27FC236}">
                <a16:creationId xmlns:a16="http://schemas.microsoft.com/office/drawing/2014/main" id="{440506DA-06E1-244E-97E7-18446508D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368" y="1953168"/>
            <a:ext cx="4559434" cy="2932112"/>
          </a:xfrm>
          <a:prstGeom prst="rect">
            <a:avLst/>
          </a:prstGeom>
        </p:spPr>
      </p:pic>
      <p:pic>
        <p:nvPicPr>
          <p:cNvPr id="14" name="Image 13">
            <a:extLst>
              <a:ext uri="{FF2B5EF4-FFF2-40B4-BE49-F238E27FC236}">
                <a16:creationId xmlns:a16="http://schemas.microsoft.com/office/drawing/2014/main" id="{0F9BB60F-94BF-5B46-B54D-4CE7146C4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504" y="1953168"/>
            <a:ext cx="4559434" cy="2932112"/>
          </a:xfrm>
          <a:prstGeom prst="rect">
            <a:avLst/>
          </a:prstGeom>
        </p:spPr>
      </p:pic>
      <p:pic>
        <p:nvPicPr>
          <p:cNvPr id="12" name="Image 11">
            <a:extLst>
              <a:ext uri="{FF2B5EF4-FFF2-40B4-BE49-F238E27FC236}">
                <a16:creationId xmlns:a16="http://schemas.microsoft.com/office/drawing/2014/main" id="{5AAE57F9-3627-E64C-96DB-794DC7DA8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587" y="3354756"/>
            <a:ext cx="2696131" cy="1733228"/>
          </a:xfrm>
          <a:prstGeom prst="rect">
            <a:avLst/>
          </a:prstGeom>
        </p:spPr>
      </p:pic>
      <p:pic>
        <p:nvPicPr>
          <p:cNvPr id="17" name="Image 16">
            <a:extLst>
              <a:ext uri="{FF2B5EF4-FFF2-40B4-BE49-F238E27FC236}">
                <a16:creationId xmlns:a16="http://schemas.microsoft.com/office/drawing/2014/main" id="{F2BCDDDE-1C62-2743-AB33-430272E78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0867" y="1904582"/>
            <a:ext cx="4742631" cy="3048835"/>
          </a:xfrm>
          <a:prstGeom prst="rect">
            <a:avLst/>
          </a:prstGeom>
        </p:spPr>
      </p:pic>
      <p:sp>
        <p:nvSpPr>
          <p:cNvPr id="4" name="Titre 1">
            <a:extLst>
              <a:ext uri="{FF2B5EF4-FFF2-40B4-BE49-F238E27FC236}">
                <a16:creationId xmlns:a16="http://schemas.microsoft.com/office/drawing/2014/main" id="{BF294012-E16C-3A29-431F-44F017D38CC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Book" charset="0"/>
                <a:ea typeface="Avenir Book" charset="0"/>
                <a:cs typeface="Avenir Book" charset="0"/>
              </a:defRPr>
            </a:lvl1pPr>
          </a:lstStyle>
          <a:p>
            <a:r>
              <a:rPr lang="fr-FR" sz="4400" b="1" dirty="0">
                <a:solidFill>
                  <a:schemeClr val="accent6">
                    <a:lumMod val="75000"/>
                  </a:schemeClr>
                </a:solidFill>
              </a:rPr>
              <a:t>Les petits bons changent aussi le paradigme : vers l’évaluation continue</a:t>
            </a:r>
          </a:p>
        </p:txBody>
      </p:sp>
    </p:spTree>
    <p:extLst>
      <p:ext uri="{BB962C8B-B14F-4D97-AF65-F5344CB8AC3E}">
        <p14:creationId xmlns:p14="http://schemas.microsoft.com/office/powerpoint/2010/main" val="1697878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788" y="3356992"/>
            <a:ext cx="6115902" cy="3933056"/>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6160" y="4878041"/>
            <a:ext cx="4078043" cy="1979959"/>
          </a:xfrm>
          <a:prstGeom prst="rect">
            <a:avLst/>
          </a:prstGeom>
        </p:spPr>
      </p:pic>
      <p:sp>
        <p:nvSpPr>
          <p:cNvPr id="15362" name="Text Box 3"/>
          <p:cNvSpPr txBox="1">
            <a:spLocks noChangeArrowheads="1"/>
          </p:cNvSpPr>
          <p:nvPr/>
        </p:nvSpPr>
        <p:spPr bwMode="auto">
          <a:xfrm>
            <a:off x="911424" y="1844824"/>
            <a:ext cx="103632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fr-FR" sz="5400" b="1" dirty="0">
                <a:latin typeface="Avenir Heavy" charset="0"/>
                <a:ea typeface="Avenir Heavy" charset="0"/>
                <a:cs typeface="Avenir Heavy" charset="0"/>
              </a:rPr>
              <a:t>Un rapide mot sur l’évaluation</a:t>
            </a:r>
            <a:endParaRPr lang="fr-FR" sz="4000" b="1" dirty="0">
              <a:latin typeface="Avenir Heavy" charset="0"/>
              <a:ea typeface="Avenir Heavy" charset="0"/>
              <a:cs typeface="Avenir Heavy" charset="0"/>
            </a:endParaRPr>
          </a:p>
        </p:txBody>
      </p:sp>
    </p:spTree>
    <p:extLst>
      <p:ext uri="{BB962C8B-B14F-4D97-AF65-F5344CB8AC3E}">
        <p14:creationId xmlns:p14="http://schemas.microsoft.com/office/powerpoint/2010/main" val="1652489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9546B87-A13B-DF4D-88D5-C99D432AF773}"/>
              </a:ext>
            </a:extLst>
          </p:cNvPr>
          <p:cNvPicPr>
            <a:picLocks noChangeAspect="1"/>
          </p:cNvPicPr>
          <p:nvPr/>
        </p:nvPicPr>
        <p:blipFill>
          <a:blip r:embed="rId2"/>
          <a:stretch>
            <a:fillRect/>
          </a:stretch>
        </p:blipFill>
        <p:spPr>
          <a:xfrm>
            <a:off x="6727561" y="205996"/>
            <a:ext cx="2705720" cy="2047976"/>
          </a:xfrm>
          <a:prstGeom prst="rect">
            <a:avLst/>
          </a:prstGeom>
        </p:spPr>
      </p:pic>
      <p:pic>
        <p:nvPicPr>
          <p:cNvPr id="5" name="Image 4">
            <a:extLst>
              <a:ext uri="{FF2B5EF4-FFF2-40B4-BE49-F238E27FC236}">
                <a16:creationId xmlns:a16="http://schemas.microsoft.com/office/drawing/2014/main" id="{DD648CB6-0CFD-324B-AB31-DF1BEF022867}"/>
              </a:ext>
            </a:extLst>
          </p:cNvPr>
          <p:cNvPicPr>
            <a:picLocks noChangeAspect="1"/>
          </p:cNvPicPr>
          <p:nvPr/>
        </p:nvPicPr>
        <p:blipFill>
          <a:blip r:embed="rId3"/>
          <a:stretch>
            <a:fillRect/>
          </a:stretch>
        </p:blipFill>
        <p:spPr>
          <a:xfrm>
            <a:off x="-16065" y="4923253"/>
            <a:ext cx="5792553" cy="1973640"/>
          </a:xfrm>
          <a:prstGeom prst="rect">
            <a:avLst/>
          </a:prstGeom>
        </p:spPr>
      </p:pic>
      <p:pic>
        <p:nvPicPr>
          <p:cNvPr id="8" name="Image 7">
            <a:extLst>
              <a:ext uri="{FF2B5EF4-FFF2-40B4-BE49-F238E27FC236}">
                <a16:creationId xmlns:a16="http://schemas.microsoft.com/office/drawing/2014/main" id="{1D6A91F7-B44B-C74A-96E8-F3CA34FD9213}"/>
              </a:ext>
            </a:extLst>
          </p:cNvPr>
          <p:cNvPicPr>
            <a:picLocks noChangeAspect="1"/>
          </p:cNvPicPr>
          <p:nvPr/>
        </p:nvPicPr>
        <p:blipFill>
          <a:blip r:embed="rId4"/>
          <a:stretch>
            <a:fillRect/>
          </a:stretch>
        </p:blipFill>
        <p:spPr>
          <a:xfrm>
            <a:off x="0" y="205996"/>
            <a:ext cx="6264746" cy="1903652"/>
          </a:xfrm>
          <a:prstGeom prst="rect">
            <a:avLst/>
          </a:prstGeom>
        </p:spPr>
      </p:pic>
      <p:pic>
        <p:nvPicPr>
          <p:cNvPr id="14" name="Image 13">
            <a:extLst>
              <a:ext uri="{FF2B5EF4-FFF2-40B4-BE49-F238E27FC236}">
                <a16:creationId xmlns:a16="http://schemas.microsoft.com/office/drawing/2014/main" id="{F1DD5E8C-2553-E54D-9DB4-07B1D56E5EC3}"/>
              </a:ext>
            </a:extLst>
          </p:cNvPr>
          <p:cNvPicPr>
            <a:picLocks noChangeAspect="1"/>
          </p:cNvPicPr>
          <p:nvPr/>
        </p:nvPicPr>
        <p:blipFill>
          <a:blip r:embed="rId5"/>
          <a:stretch>
            <a:fillRect/>
          </a:stretch>
        </p:blipFill>
        <p:spPr>
          <a:xfrm>
            <a:off x="9794612" y="1844229"/>
            <a:ext cx="2115894" cy="2748996"/>
          </a:xfrm>
          <a:prstGeom prst="rect">
            <a:avLst/>
          </a:prstGeom>
        </p:spPr>
      </p:pic>
      <p:pic>
        <p:nvPicPr>
          <p:cNvPr id="15" name="Image 14">
            <a:extLst>
              <a:ext uri="{FF2B5EF4-FFF2-40B4-BE49-F238E27FC236}">
                <a16:creationId xmlns:a16="http://schemas.microsoft.com/office/drawing/2014/main" id="{7CEBC139-9356-5D42-8465-9BD5548DAD8B}"/>
              </a:ext>
            </a:extLst>
          </p:cNvPr>
          <p:cNvPicPr>
            <a:picLocks noChangeAspect="1"/>
          </p:cNvPicPr>
          <p:nvPr/>
        </p:nvPicPr>
        <p:blipFill>
          <a:blip r:embed="rId6"/>
          <a:stretch>
            <a:fillRect/>
          </a:stretch>
        </p:blipFill>
        <p:spPr>
          <a:xfrm>
            <a:off x="6727561" y="3867944"/>
            <a:ext cx="2301437" cy="2990056"/>
          </a:xfrm>
          <a:prstGeom prst="rect">
            <a:avLst/>
          </a:prstGeom>
        </p:spPr>
      </p:pic>
      <p:pic>
        <p:nvPicPr>
          <p:cNvPr id="7" name="Image 6">
            <a:extLst>
              <a:ext uri="{FF2B5EF4-FFF2-40B4-BE49-F238E27FC236}">
                <a16:creationId xmlns:a16="http://schemas.microsoft.com/office/drawing/2014/main" id="{E2FFD804-7228-A07C-4E26-7E2E8D9A5BD3}"/>
              </a:ext>
            </a:extLst>
          </p:cNvPr>
          <p:cNvPicPr>
            <a:picLocks noChangeAspect="1"/>
          </p:cNvPicPr>
          <p:nvPr/>
        </p:nvPicPr>
        <p:blipFill>
          <a:blip r:embed="rId7"/>
          <a:stretch>
            <a:fillRect/>
          </a:stretch>
        </p:blipFill>
        <p:spPr>
          <a:xfrm>
            <a:off x="0" y="2706115"/>
            <a:ext cx="4904000" cy="1620671"/>
          </a:xfrm>
          <a:prstGeom prst="rect">
            <a:avLst/>
          </a:prstGeom>
        </p:spPr>
      </p:pic>
    </p:spTree>
    <p:extLst>
      <p:ext uri="{BB962C8B-B14F-4D97-AF65-F5344CB8AC3E}">
        <p14:creationId xmlns:p14="http://schemas.microsoft.com/office/powerpoint/2010/main" val="3946811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9DD2EB2-7329-D141-BBE1-E8519583E942}"/>
              </a:ext>
            </a:extLst>
          </p:cNvPr>
          <p:cNvSpPr txBox="1">
            <a:spLocks/>
          </p:cNvSpPr>
          <p:nvPr/>
        </p:nvSpPr>
        <p:spPr>
          <a:xfrm>
            <a:off x="838198" y="969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Book" charset="0"/>
                <a:ea typeface="Avenir Book" charset="0"/>
                <a:cs typeface="Avenir Book" charset="0"/>
              </a:defRPr>
            </a:lvl1pPr>
          </a:lstStyle>
          <a:p>
            <a:r>
              <a:rPr lang="fr-FR" dirty="0"/>
              <a:t>Du gain de temps au changement de paradigme</a:t>
            </a:r>
          </a:p>
        </p:txBody>
      </p:sp>
      <p:sp>
        <p:nvSpPr>
          <p:cNvPr id="10" name="Rectangle 9">
            <a:extLst>
              <a:ext uri="{FF2B5EF4-FFF2-40B4-BE49-F238E27FC236}">
                <a16:creationId xmlns:a16="http://schemas.microsoft.com/office/drawing/2014/main" id="{6A1863C5-F7CA-3D4E-B964-FB7D0E3ABCE3}"/>
              </a:ext>
            </a:extLst>
          </p:cNvPr>
          <p:cNvSpPr/>
          <p:nvPr/>
        </p:nvSpPr>
        <p:spPr>
          <a:xfrm>
            <a:off x="2025650" y="1648950"/>
            <a:ext cx="8140700" cy="1785104"/>
          </a:xfrm>
          <a:prstGeom prst="rect">
            <a:avLst/>
          </a:prstGeom>
        </p:spPr>
        <p:txBody>
          <a:bodyPr wrap="square">
            <a:spAutoFit/>
          </a:bodyPr>
          <a:lstStyle/>
          <a:p>
            <a:r>
              <a:rPr lang="fr-BE" sz="2200" dirty="0">
                <a:solidFill>
                  <a:srgbClr val="483724"/>
                </a:solidFill>
                <a:latin typeface="Avenir" panose="02000503020000020003" pitchFamily="2" charset="0"/>
              </a:rPr>
              <a:t>La crise (Covid, </a:t>
            </a:r>
            <a:r>
              <a:rPr lang="fr-BE" sz="2200" dirty="0" err="1">
                <a:solidFill>
                  <a:srgbClr val="483724"/>
                </a:solidFill>
                <a:latin typeface="Avenir" panose="02000503020000020003" pitchFamily="2" charset="0"/>
              </a:rPr>
              <a:t>chatGPT</a:t>
            </a:r>
            <a:r>
              <a:rPr lang="fr-BE" sz="2200" dirty="0">
                <a:solidFill>
                  <a:srgbClr val="483724"/>
                </a:solidFill>
                <a:latin typeface="Avenir" panose="02000503020000020003" pitchFamily="2" charset="0"/>
              </a:rPr>
              <a:t>, ...) est le moment où l'ancien ordre du monde s'estompe et où le nouveau doit s'imposer en dépit de toutes les résistances et de toutes les contradictions. Cette phase de transition est justement marquée par de nombreuses erreurs et de nombreux tourments. (tribute to Antonio Gramsci)</a:t>
            </a:r>
            <a:endParaRPr lang="fr-FR" sz="2200" dirty="0">
              <a:latin typeface="Avenir" panose="02000503020000020003" pitchFamily="2" charset="0"/>
            </a:endParaRPr>
          </a:p>
        </p:txBody>
      </p:sp>
      <p:sp>
        <p:nvSpPr>
          <p:cNvPr id="11" name="Rectangle 10">
            <a:extLst>
              <a:ext uri="{FF2B5EF4-FFF2-40B4-BE49-F238E27FC236}">
                <a16:creationId xmlns:a16="http://schemas.microsoft.com/office/drawing/2014/main" id="{1FC20B0F-2B59-EA41-A4A9-0167004E0E94}"/>
              </a:ext>
            </a:extLst>
          </p:cNvPr>
          <p:cNvSpPr/>
          <p:nvPr/>
        </p:nvSpPr>
        <p:spPr>
          <a:xfrm>
            <a:off x="2025649" y="4041502"/>
            <a:ext cx="9047163" cy="2123658"/>
          </a:xfrm>
          <a:prstGeom prst="rect">
            <a:avLst/>
          </a:prstGeom>
        </p:spPr>
        <p:txBody>
          <a:bodyPr wrap="square">
            <a:spAutoFit/>
          </a:bodyPr>
          <a:lstStyle/>
          <a:p>
            <a:r>
              <a:rPr lang="fr-BE" sz="2200" dirty="0" err="1">
                <a:solidFill>
                  <a:srgbClr val="483724"/>
                </a:solidFill>
                <a:latin typeface="Avenir" panose="02000503020000020003" pitchFamily="2" charset="0"/>
              </a:rPr>
              <a:t>Vosniadou</a:t>
            </a:r>
            <a:r>
              <a:rPr lang="fr-BE" sz="2200" dirty="0">
                <a:solidFill>
                  <a:srgbClr val="483724"/>
                </a:solidFill>
                <a:latin typeface="Avenir" panose="02000503020000020003" pitchFamily="2" charset="0"/>
              </a:rPr>
              <a:t> (2013)</a:t>
            </a:r>
            <a:r>
              <a:rPr lang="nl-BE" sz="2200" dirty="0">
                <a:solidFill>
                  <a:srgbClr val="483724"/>
                </a:solidFill>
                <a:latin typeface="Avenir" panose="02000503020000020003" pitchFamily="2" charset="0"/>
              </a:rPr>
              <a:t> : 4 conditions pour un changement conceptuel</a:t>
            </a:r>
          </a:p>
          <a:p>
            <a:endParaRPr lang="fr-FR" sz="2200" dirty="0">
              <a:solidFill>
                <a:srgbClr val="483724"/>
              </a:solidFill>
              <a:latin typeface="Avenir" panose="02000503020000020003" pitchFamily="2" charset="0"/>
            </a:endParaRPr>
          </a:p>
          <a:p>
            <a:r>
              <a:rPr lang="fr-BE" sz="2200" dirty="0">
                <a:solidFill>
                  <a:srgbClr val="483724"/>
                </a:solidFill>
                <a:latin typeface="Avenir" panose="02000503020000020003" pitchFamily="2" charset="0"/>
              </a:rPr>
              <a:t>[1] une insatisfaction par rapport à la conception existante	;</a:t>
            </a:r>
            <a:endParaRPr lang="fr-FR" sz="2200" dirty="0">
              <a:solidFill>
                <a:srgbClr val="483724"/>
              </a:solidFill>
              <a:latin typeface="Avenir" panose="02000503020000020003" pitchFamily="2" charset="0"/>
            </a:endParaRPr>
          </a:p>
          <a:p>
            <a:r>
              <a:rPr lang="fr-BE" sz="2200" dirty="0">
                <a:solidFill>
                  <a:srgbClr val="483724"/>
                </a:solidFill>
                <a:latin typeface="Avenir" panose="02000503020000020003" pitchFamily="2" charset="0"/>
              </a:rPr>
              <a:t>[2] une conception alternative clairement définie ;</a:t>
            </a:r>
            <a:endParaRPr lang="fr-FR" sz="2200" dirty="0">
              <a:solidFill>
                <a:srgbClr val="483724"/>
              </a:solidFill>
              <a:latin typeface="Avenir" panose="02000503020000020003" pitchFamily="2" charset="0"/>
            </a:endParaRPr>
          </a:p>
          <a:p>
            <a:r>
              <a:rPr lang="fr-BE" sz="2200" dirty="0">
                <a:solidFill>
                  <a:srgbClr val="483724"/>
                </a:solidFill>
                <a:latin typeface="Avenir" panose="02000503020000020003" pitchFamily="2" charset="0"/>
              </a:rPr>
              <a:t>[3] le caractère praticable de cette conception alternative ;</a:t>
            </a:r>
            <a:endParaRPr lang="fr-FR" sz="2200" dirty="0">
              <a:solidFill>
                <a:srgbClr val="483724"/>
              </a:solidFill>
              <a:latin typeface="Avenir" panose="02000503020000020003" pitchFamily="2" charset="0"/>
            </a:endParaRPr>
          </a:p>
          <a:p>
            <a:r>
              <a:rPr lang="fr-BE" sz="2200" dirty="0">
                <a:solidFill>
                  <a:srgbClr val="483724"/>
                </a:solidFill>
                <a:latin typeface="Avenir" panose="02000503020000020003" pitchFamily="2" charset="0"/>
              </a:rPr>
              <a:t>[4] le caractère fécond de cette conception alternative. </a:t>
            </a:r>
            <a:endParaRPr lang="fr-FR" sz="2200" dirty="0">
              <a:solidFill>
                <a:srgbClr val="483724"/>
              </a:solidFill>
              <a:latin typeface="Avenir" panose="02000503020000020003" pitchFamily="2" charset="0"/>
            </a:endParaRPr>
          </a:p>
        </p:txBody>
      </p:sp>
    </p:spTree>
    <p:extLst>
      <p:ext uri="{BB962C8B-B14F-4D97-AF65-F5344CB8AC3E}">
        <p14:creationId xmlns:p14="http://schemas.microsoft.com/office/powerpoint/2010/main" val="1473587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9DD2EB2-7329-D141-BBE1-E8519583E942}"/>
              </a:ext>
            </a:extLst>
          </p:cNvPr>
          <p:cNvSpPr txBox="1">
            <a:spLocks/>
          </p:cNvSpPr>
          <p:nvPr/>
        </p:nvSpPr>
        <p:spPr>
          <a:xfrm>
            <a:off x="838198" y="969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Book" charset="0"/>
                <a:ea typeface="Avenir Book" charset="0"/>
                <a:cs typeface="Avenir Book" charset="0"/>
              </a:defRPr>
            </a:lvl1pPr>
          </a:lstStyle>
          <a:p>
            <a:r>
              <a:rPr lang="fr-FR" dirty="0">
                <a:solidFill>
                  <a:srgbClr val="394044"/>
                </a:solidFill>
                <a:latin typeface="Avenir Medium" charset="0"/>
                <a:ea typeface="Avenir Medium" charset="0"/>
                <a:cs typeface="Avenir Medium" charset="0"/>
              </a:rPr>
              <a:t>Une conception alternative clairement définie, praticable et féconde ?</a:t>
            </a:r>
            <a:endParaRPr lang="fr-FR" dirty="0">
              <a:latin typeface="Avenir Medium" charset="0"/>
              <a:ea typeface="Avenir Medium" charset="0"/>
              <a:cs typeface="Avenir Medium" charset="0"/>
            </a:endParaRPr>
          </a:p>
        </p:txBody>
      </p:sp>
      <p:pic>
        <p:nvPicPr>
          <p:cNvPr id="5" name="Image 4">
            <a:extLst>
              <a:ext uri="{FF2B5EF4-FFF2-40B4-BE49-F238E27FC236}">
                <a16:creationId xmlns:a16="http://schemas.microsoft.com/office/drawing/2014/main" id="{FAC229E2-D745-4144-9F61-7F3017D9C3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59" y="1908515"/>
            <a:ext cx="2188964" cy="1407694"/>
          </a:xfrm>
          <a:prstGeom prst="rect">
            <a:avLst/>
          </a:prstGeom>
        </p:spPr>
      </p:pic>
      <p:pic>
        <p:nvPicPr>
          <p:cNvPr id="6" name="Image 5">
            <a:extLst>
              <a:ext uri="{FF2B5EF4-FFF2-40B4-BE49-F238E27FC236}">
                <a16:creationId xmlns:a16="http://schemas.microsoft.com/office/drawing/2014/main" id="{DB18A15E-DD79-AC41-A332-4E35821B8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08" y="1908515"/>
            <a:ext cx="2189746" cy="1407694"/>
          </a:xfrm>
          <a:prstGeom prst="rect">
            <a:avLst/>
          </a:prstGeom>
        </p:spPr>
      </p:pic>
      <p:pic>
        <p:nvPicPr>
          <p:cNvPr id="7" name="Image 6">
            <a:extLst>
              <a:ext uri="{FF2B5EF4-FFF2-40B4-BE49-F238E27FC236}">
                <a16:creationId xmlns:a16="http://schemas.microsoft.com/office/drawing/2014/main" id="{3A7D0044-D1CF-0749-8D73-CEDAB2D0E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213" y="1907511"/>
            <a:ext cx="2188964" cy="1407694"/>
          </a:xfrm>
          <a:prstGeom prst="rect">
            <a:avLst/>
          </a:prstGeom>
        </p:spPr>
      </p:pic>
      <p:pic>
        <p:nvPicPr>
          <p:cNvPr id="8" name="Image 7">
            <a:extLst>
              <a:ext uri="{FF2B5EF4-FFF2-40B4-BE49-F238E27FC236}">
                <a16:creationId xmlns:a16="http://schemas.microsoft.com/office/drawing/2014/main" id="{58CBEA4B-23F1-2049-9EF5-A235E03A6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176" y="1907511"/>
            <a:ext cx="2189746" cy="1407694"/>
          </a:xfrm>
          <a:prstGeom prst="rect">
            <a:avLst/>
          </a:prstGeom>
        </p:spPr>
      </p:pic>
      <p:pic>
        <p:nvPicPr>
          <p:cNvPr id="12" name="Image 11">
            <a:extLst>
              <a:ext uri="{FF2B5EF4-FFF2-40B4-BE49-F238E27FC236}">
                <a16:creationId xmlns:a16="http://schemas.microsoft.com/office/drawing/2014/main" id="{CE6F55FB-AE6A-4445-91B3-D0DEE522C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208" y="1907511"/>
            <a:ext cx="2189746" cy="1407694"/>
          </a:xfrm>
          <a:prstGeom prst="rect">
            <a:avLst/>
          </a:prstGeom>
        </p:spPr>
      </p:pic>
      <p:pic>
        <p:nvPicPr>
          <p:cNvPr id="13" name="Image 12">
            <a:extLst>
              <a:ext uri="{FF2B5EF4-FFF2-40B4-BE49-F238E27FC236}">
                <a16:creationId xmlns:a16="http://schemas.microsoft.com/office/drawing/2014/main" id="{96A5C6B7-E8C6-1046-9EDD-99E69E427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641" y="1907511"/>
            <a:ext cx="2188964" cy="1407694"/>
          </a:xfrm>
          <a:prstGeom prst="rect">
            <a:avLst/>
          </a:prstGeom>
        </p:spPr>
      </p:pic>
      <p:pic>
        <p:nvPicPr>
          <p:cNvPr id="14" name="Image 13">
            <a:extLst>
              <a:ext uri="{FF2B5EF4-FFF2-40B4-BE49-F238E27FC236}">
                <a16:creationId xmlns:a16="http://schemas.microsoft.com/office/drawing/2014/main" id="{56092904-698B-4746-A320-ED2A49A31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080" y="1907511"/>
            <a:ext cx="2189746" cy="1407694"/>
          </a:xfrm>
          <a:prstGeom prst="rect">
            <a:avLst/>
          </a:prstGeom>
        </p:spPr>
      </p:pic>
      <p:pic>
        <p:nvPicPr>
          <p:cNvPr id="15" name="Image 14">
            <a:extLst>
              <a:ext uri="{FF2B5EF4-FFF2-40B4-BE49-F238E27FC236}">
                <a16:creationId xmlns:a16="http://schemas.microsoft.com/office/drawing/2014/main" id="{2A527FA8-3C4B-484A-A51F-60518658D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0557" y="1907511"/>
            <a:ext cx="2188964" cy="1407694"/>
          </a:xfrm>
          <a:prstGeom prst="rect">
            <a:avLst/>
          </a:prstGeom>
        </p:spPr>
      </p:pic>
      <p:pic>
        <p:nvPicPr>
          <p:cNvPr id="16" name="Image 15">
            <a:extLst>
              <a:ext uri="{FF2B5EF4-FFF2-40B4-BE49-F238E27FC236}">
                <a16:creationId xmlns:a16="http://schemas.microsoft.com/office/drawing/2014/main" id="{B5D9C7EE-47F4-C14B-AEA6-D9AFDAA75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62" y="4838695"/>
            <a:ext cx="2188964" cy="1407694"/>
          </a:xfrm>
          <a:prstGeom prst="rect">
            <a:avLst/>
          </a:prstGeom>
        </p:spPr>
      </p:pic>
      <p:pic>
        <p:nvPicPr>
          <p:cNvPr id="17" name="Image 16">
            <a:extLst>
              <a:ext uri="{FF2B5EF4-FFF2-40B4-BE49-F238E27FC236}">
                <a16:creationId xmlns:a16="http://schemas.microsoft.com/office/drawing/2014/main" id="{CCC0389E-C316-9847-9B05-D1E4EFCAB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729" y="4838695"/>
            <a:ext cx="2189746" cy="1407694"/>
          </a:xfrm>
          <a:prstGeom prst="rect">
            <a:avLst/>
          </a:prstGeom>
        </p:spPr>
      </p:pic>
      <p:pic>
        <p:nvPicPr>
          <p:cNvPr id="18" name="Image 17">
            <a:extLst>
              <a:ext uri="{FF2B5EF4-FFF2-40B4-BE49-F238E27FC236}">
                <a16:creationId xmlns:a16="http://schemas.microsoft.com/office/drawing/2014/main" id="{7DACFE90-3AA6-D747-BA59-7649DC841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034" y="4837691"/>
            <a:ext cx="2188964" cy="1407694"/>
          </a:xfrm>
          <a:prstGeom prst="rect">
            <a:avLst/>
          </a:prstGeom>
        </p:spPr>
      </p:pic>
      <p:pic>
        <p:nvPicPr>
          <p:cNvPr id="19" name="Image 18">
            <a:extLst>
              <a:ext uri="{FF2B5EF4-FFF2-40B4-BE49-F238E27FC236}">
                <a16:creationId xmlns:a16="http://schemas.microsoft.com/office/drawing/2014/main" id="{CF237991-730A-2D49-8B31-B231AC443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997" y="4837691"/>
            <a:ext cx="2189746" cy="1407694"/>
          </a:xfrm>
          <a:prstGeom prst="rect">
            <a:avLst/>
          </a:prstGeom>
        </p:spPr>
      </p:pic>
      <p:pic>
        <p:nvPicPr>
          <p:cNvPr id="20" name="Image 19">
            <a:extLst>
              <a:ext uri="{FF2B5EF4-FFF2-40B4-BE49-F238E27FC236}">
                <a16:creationId xmlns:a16="http://schemas.microsoft.com/office/drawing/2014/main" id="{5C58A1A4-830E-1B4E-B8D9-99179D9F6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029" y="4837691"/>
            <a:ext cx="2189746" cy="1407694"/>
          </a:xfrm>
          <a:prstGeom prst="rect">
            <a:avLst/>
          </a:prstGeom>
        </p:spPr>
      </p:pic>
      <p:pic>
        <p:nvPicPr>
          <p:cNvPr id="21" name="Image 20">
            <a:extLst>
              <a:ext uri="{FF2B5EF4-FFF2-40B4-BE49-F238E27FC236}">
                <a16:creationId xmlns:a16="http://schemas.microsoft.com/office/drawing/2014/main" id="{E11755F7-0FD3-3241-AB17-1CC0EBD78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462" y="4837691"/>
            <a:ext cx="2188964" cy="1407694"/>
          </a:xfrm>
          <a:prstGeom prst="rect">
            <a:avLst/>
          </a:prstGeom>
        </p:spPr>
      </p:pic>
      <p:pic>
        <p:nvPicPr>
          <p:cNvPr id="22" name="Image 21">
            <a:extLst>
              <a:ext uri="{FF2B5EF4-FFF2-40B4-BE49-F238E27FC236}">
                <a16:creationId xmlns:a16="http://schemas.microsoft.com/office/drawing/2014/main" id="{E242648C-974F-A943-A4B3-C1256E2B3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901" y="4837691"/>
            <a:ext cx="2189746" cy="1407694"/>
          </a:xfrm>
          <a:prstGeom prst="rect">
            <a:avLst/>
          </a:prstGeom>
        </p:spPr>
      </p:pic>
      <p:pic>
        <p:nvPicPr>
          <p:cNvPr id="23" name="Image 22">
            <a:extLst>
              <a:ext uri="{FF2B5EF4-FFF2-40B4-BE49-F238E27FC236}">
                <a16:creationId xmlns:a16="http://schemas.microsoft.com/office/drawing/2014/main" id="{640EE958-111D-FB47-A28D-9DF85C2C4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378" y="4837691"/>
            <a:ext cx="2188964" cy="1407694"/>
          </a:xfrm>
          <a:prstGeom prst="rect">
            <a:avLst/>
          </a:prstGeom>
        </p:spPr>
      </p:pic>
      <p:pic>
        <p:nvPicPr>
          <p:cNvPr id="25" name="Image 24">
            <a:extLst>
              <a:ext uri="{FF2B5EF4-FFF2-40B4-BE49-F238E27FC236}">
                <a16:creationId xmlns:a16="http://schemas.microsoft.com/office/drawing/2014/main" id="{B2584BCB-51CA-DF4F-95CC-EAD65D53B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187" y="4837691"/>
            <a:ext cx="2189746" cy="1407694"/>
          </a:xfrm>
          <a:prstGeom prst="rect">
            <a:avLst/>
          </a:prstGeom>
        </p:spPr>
      </p:pic>
      <p:pic>
        <p:nvPicPr>
          <p:cNvPr id="26" name="Image 25">
            <a:extLst>
              <a:ext uri="{FF2B5EF4-FFF2-40B4-BE49-F238E27FC236}">
                <a16:creationId xmlns:a16="http://schemas.microsoft.com/office/drawing/2014/main" id="{879DFBFE-0918-0242-B1B6-FEF5061C5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112051" y="2292019"/>
            <a:ext cx="2189746" cy="1407694"/>
          </a:xfrm>
          <a:prstGeom prst="rect">
            <a:avLst/>
          </a:prstGeom>
        </p:spPr>
      </p:pic>
      <p:pic>
        <p:nvPicPr>
          <p:cNvPr id="27" name="Image 26">
            <a:extLst>
              <a:ext uri="{FF2B5EF4-FFF2-40B4-BE49-F238E27FC236}">
                <a16:creationId xmlns:a16="http://schemas.microsoft.com/office/drawing/2014/main" id="{D77C9FE2-B0AB-F849-8391-EFF521C15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280596" y="2298537"/>
            <a:ext cx="2189746" cy="1407694"/>
          </a:xfrm>
          <a:prstGeom prst="rect">
            <a:avLst/>
          </a:prstGeom>
        </p:spPr>
      </p:pic>
      <p:pic>
        <p:nvPicPr>
          <p:cNvPr id="28" name="Image 27">
            <a:extLst>
              <a:ext uri="{FF2B5EF4-FFF2-40B4-BE49-F238E27FC236}">
                <a16:creationId xmlns:a16="http://schemas.microsoft.com/office/drawing/2014/main" id="{EF116489-921D-CE4F-98FF-0221DC109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927371" y="2298537"/>
            <a:ext cx="2189746" cy="1407694"/>
          </a:xfrm>
          <a:prstGeom prst="rect">
            <a:avLst/>
          </a:prstGeom>
        </p:spPr>
      </p:pic>
      <p:pic>
        <p:nvPicPr>
          <p:cNvPr id="29" name="Image 28">
            <a:extLst>
              <a:ext uri="{FF2B5EF4-FFF2-40B4-BE49-F238E27FC236}">
                <a16:creationId xmlns:a16="http://schemas.microsoft.com/office/drawing/2014/main" id="{35DC8F1D-07CF-3B42-B42B-F71355455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725322" y="2297532"/>
            <a:ext cx="2189746" cy="1407694"/>
          </a:xfrm>
          <a:prstGeom prst="rect">
            <a:avLst/>
          </a:prstGeom>
        </p:spPr>
      </p:pic>
      <p:pic>
        <p:nvPicPr>
          <p:cNvPr id="30" name="Image 29">
            <a:extLst>
              <a:ext uri="{FF2B5EF4-FFF2-40B4-BE49-F238E27FC236}">
                <a16:creationId xmlns:a16="http://schemas.microsoft.com/office/drawing/2014/main" id="{C763F564-0F36-9D48-9388-5A008E8BF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519706" y="2297533"/>
            <a:ext cx="2189746" cy="1407694"/>
          </a:xfrm>
          <a:prstGeom prst="rect">
            <a:avLst/>
          </a:prstGeom>
        </p:spPr>
      </p:pic>
      <p:pic>
        <p:nvPicPr>
          <p:cNvPr id="31" name="Image 30">
            <a:extLst>
              <a:ext uri="{FF2B5EF4-FFF2-40B4-BE49-F238E27FC236}">
                <a16:creationId xmlns:a16="http://schemas.microsoft.com/office/drawing/2014/main" id="{6DEA175F-CF77-D840-998F-B9BF3252D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298533" y="2292020"/>
            <a:ext cx="2189746" cy="1407694"/>
          </a:xfrm>
          <a:prstGeom prst="rect">
            <a:avLst/>
          </a:prstGeom>
        </p:spPr>
      </p:pic>
      <p:pic>
        <p:nvPicPr>
          <p:cNvPr id="33" name="Image 32">
            <a:extLst>
              <a:ext uri="{FF2B5EF4-FFF2-40B4-BE49-F238E27FC236}">
                <a16:creationId xmlns:a16="http://schemas.microsoft.com/office/drawing/2014/main" id="{3AD5E68C-CB1E-9645-9607-47FE469BE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5964" y="1682670"/>
            <a:ext cx="2188964" cy="1407694"/>
          </a:xfrm>
          <a:prstGeom prst="rect">
            <a:avLst/>
          </a:prstGeom>
        </p:spPr>
      </p:pic>
      <p:pic>
        <p:nvPicPr>
          <p:cNvPr id="34" name="Image 33">
            <a:extLst>
              <a:ext uri="{FF2B5EF4-FFF2-40B4-BE49-F238E27FC236}">
                <a16:creationId xmlns:a16="http://schemas.microsoft.com/office/drawing/2014/main" id="{49487E2E-31FE-B34F-B31F-A8C394C195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145" y="1719509"/>
            <a:ext cx="2188964" cy="1407694"/>
          </a:xfrm>
          <a:prstGeom prst="rect">
            <a:avLst/>
          </a:prstGeom>
        </p:spPr>
      </p:pic>
      <p:pic>
        <p:nvPicPr>
          <p:cNvPr id="35" name="Image 34">
            <a:extLst>
              <a:ext uri="{FF2B5EF4-FFF2-40B4-BE49-F238E27FC236}">
                <a16:creationId xmlns:a16="http://schemas.microsoft.com/office/drawing/2014/main" id="{DB31B65E-8A99-814B-B0D8-3092C7B7F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9793" y="1732545"/>
            <a:ext cx="2188964" cy="1407694"/>
          </a:xfrm>
          <a:prstGeom prst="rect">
            <a:avLst/>
          </a:prstGeom>
        </p:spPr>
      </p:pic>
      <p:pic>
        <p:nvPicPr>
          <p:cNvPr id="36" name="Image 35">
            <a:extLst>
              <a:ext uri="{FF2B5EF4-FFF2-40B4-BE49-F238E27FC236}">
                <a16:creationId xmlns:a16="http://schemas.microsoft.com/office/drawing/2014/main" id="{1F0E70AE-4E2D-6F4B-8A91-3C71B5EC3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0444" y="1730544"/>
            <a:ext cx="2188964" cy="1407694"/>
          </a:xfrm>
          <a:prstGeom prst="rect">
            <a:avLst/>
          </a:prstGeom>
        </p:spPr>
      </p:pic>
      <p:pic>
        <p:nvPicPr>
          <p:cNvPr id="37" name="Image 36">
            <a:extLst>
              <a:ext uri="{FF2B5EF4-FFF2-40B4-BE49-F238E27FC236}">
                <a16:creationId xmlns:a16="http://schemas.microsoft.com/office/drawing/2014/main" id="{83344BD0-1599-0845-8A2F-82E996B1A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3264" y="1726027"/>
            <a:ext cx="2188964" cy="1407694"/>
          </a:xfrm>
          <a:prstGeom prst="rect">
            <a:avLst/>
          </a:prstGeom>
        </p:spPr>
      </p:pic>
      <p:pic>
        <p:nvPicPr>
          <p:cNvPr id="38" name="Image 37">
            <a:extLst>
              <a:ext uri="{FF2B5EF4-FFF2-40B4-BE49-F238E27FC236}">
                <a16:creationId xmlns:a16="http://schemas.microsoft.com/office/drawing/2014/main" id="{4D5AEA40-A165-7E47-9A1D-058E2AA74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8371" y="1732545"/>
            <a:ext cx="2188964" cy="1407694"/>
          </a:xfrm>
          <a:prstGeom prst="rect">
            <a:avLst/>
          </a:prstGeom>
        </p:spPr>
      </p:pic>
      <p:pic>
        <p:nvPicPr>
          <p:cNvPr id="39" name="Image 38">
            <a:extLst>
              <a:ext uri="{FF2B5EF4-FFF2-40B4-BE49-F238E27FC236}">
                <a16:creationId xmlns:a16="http://schemas.microsoft.com/office/drawing/2014/main" id="{AE369F85-3116-7C4C-AFDE-9A340A790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750928" y="5178734"/>
            <a:ext cx="2188964" cy="1407694"/>
          </a:xfrm>
          <a:prstGeom prst="rect">
            <a:avLst/>
          </a:prstGeom>
        </p:spPr>
      </p:pic>
      <p:pic>
        <p:nvPicPr>
          <p:cNvPr id="40" name="Image 39">
            <a:extLst>
              <a:ext uri="{FF2B5EF4-FFF2-40B4-BE49-F238E27FC236}">
                <a16:creationId xmlns:a16="http://schemas.microsoft.com/office/drawing/2014/main" id="{EDE3BA00-C52F-554B-A2F7-75D64D8D8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521981" y="5189768"/>
            <a:ext cx="2188964" cy="1407694"/>
          </a:xfrm>
          <a:prstGeom prst="rect">
            <a:avLst/>
          </a:prstGeom>
        </p:spPr>
      </p:pic>
      <p:pic>
        <p:nvPicPr>
          <p:cNvPr id="41" name="Image 40">
            <a:extLst>
              <a:ext uri="{FF2B5EF4-FFF2-40B4-BE49-F238E27FC236}">
                <a16:creationId xmlns:a16="http://schemas.microsoft.com/office/drawing/2014/main" id="{80730120-D108-DC48-BA7D-421D82130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318149" y="5178733"/>
            <a:ext cx="2188964" cy="1407694"/>
          </a:xfrm>
          <a:prstGeom prst="rect">
            <a:avLst/>
          </a:prstGeom>
        </p:spPr>
      </p:pic>
      <p:pic>
        <p:nvPicPr>
          <p:cNvPr id="42" name="Image 41">
            <a:extLst>
              <a:ext uri="{FF2B5EF4-FFF2-40B4-BE49-F238E27FC236}">
                <a16:creationId xmlns:a16="http://schemas.microsoft.com/office/drawing/2014/main" id="{1D580111-2312-3445-B87A-53C0A1CAD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116210" y="5189767"/>
            <a:ext cx="2188964" cy="1407694"/>
          </a:xfrm>
          <a:prstGeom prst="rect">
            <a:avLst/>
          </a:prstGeom>
        </p:spPr>
      </p:pic>
      <p:pic>
        <p:nvPicPr>
          <p:cNvPr id="43" name="Image 42">
            <a:extLst>
              <a:ext uri="{FF2B5EF4-FFF2-40B4-BE49-F238E27FC236}">
                <a16:creationId xmlns:a16="http://schemas.microsoft.com/office/drawing/2014/main" id="{89AEA4E0-7424-ED46-913A-73C2AE340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969236" y="5178733"/>
            <a:ext cx="2188964" cy="1407694"/>
          </a:xfrm>
          <a:prstGeom prst="rect">
            <a:avLst/>
          </a:prstGeom>
        </p:spPr>
      </p:pic>
      <p:pic>
        <p:nvPicPr>
          <p:cNvPr id="44" name="Image 43">
            <a:extLst>
              <a:ext uri="{FF2B5EF4-FFF2-40B4-BE49-F238E27FC236}">
                <a16:creationId xmlns:a16="http://schemas.microsoft.com/office/drawing/2014/main" id="{A3AAC1BE-823E-C448-9F97-12F0B7CD5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895" y="4605093"/>
            <a:ext cx="2189746" cy="1407694"/>
          </a:xfrm>
          <a:prstGeom prst="rect">
            <a:avLst/>
          </a:prstGeom>
        </p:spPr>
      </p:pic>
      <p:pic>
        <p:nvPicPr>
          <p:cNvPr id="45" name="Image 44">
            <a:extLst>
              <a:ext uri="{FF2B5EF4-FFF2-40B4-BE49-F238E27FC236}">
                <a16:creationId xmlns:a16="http://schemas.microsoft.com/office/drawing/2014/main" id="{9FC1E72C-C1A5-1649-912B-8748D2DB4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9961" y="4616127"/>
            <a:ext cx="2189746" cy="1407694"/>
          </a:xfrm>
          <a:prstGeom prst="rect">
            <a:avLst/>
          </a:prstGeom>
        </p:spPr>
      </p:pic>
      <p:pic>
        <p:nvPicPr>
          <p:cNvPr id="46" name="Image 45">
            <a:extLst>
              <a:ext uri="{FF2B5EF4-FFF2-40B4-BE49-F238E27FC236}">
                <a16:creationId xmlns:a16="http://schemas.microsoft.com/office/drawing/2014/main" id="{300F0FF1-7D18-6C4E-80E6-863657E72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8045" y="4618749"/>
            <a:ext cx="2189746" cy="1407694"/>
          </a:xfrm>
          <a:prstGeom prst="rect">
            <a:avLst/>
          </a:prstGeom>
        </p:spPr>
      </p:pic>
      <p:pic>
        <p:nvPicPr>
          <p:cNvPr id="47" name="Image 46">
            <a:extLst>
              <a:ext uri="{FF2B5EF4-FFF2-40B4-BE49-F238E27FC236}">
                <a16:creationId xmlns:a16="http://schemas.microsoft.com/office/drawing/2014/main" id="{1BA88503-5B45-2C49-B788-F1457C5DA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1789" y="4627161"/>
            <a:ext cx="2189746" cy="1407694"/>
          </a:xfrm>
          <a:prstGeom prst="rect">
            <a:avLst/>
          </a:prstGeom>
        </p:spPr>
      </p:pic>
      <p:pic>
        <p:nvPicPr>
          <p:cNvPr id="48" name="Image 47">
            <a:extLst>
              <a:ext uri="{FF2B5EF4-FFF2-40B4-BE49-F238E27FC236}">
                <a16:creationId xmlns:a16="http://schemas.microsoft.com/office/drawing/2014/main" id="{76BD3EF7-C2A5-6B4B-9E9B-72ECCA138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3855" y="4627161"/>
            <a:ext cx="2189746" cy="1407694"/>
          </a:xfrm>
          <a:prstGeom prst="rect">
            <a:avLst/>
          </a:prstGeom>
        </p:spPr>
      </p:pic>
      <p:sp>
        <p:nvSpPr>
          <p:cNvPr id="49" name="Rectangle 48">
            <a:extLst>
              <a:ext uri="{FF2B5EF4-FFF2-40B4-BE49-F238E27FC236}">
                <a16:creationId xmlns:a16="http://schemas.microsoft.com/office/drawing/2014/main" id="{495B9E17-7A88-D842-8BFB-71C9E7D3B6B2}"/>
              </a:ext>
            </a:extLst>
          </p:cNvPr>
          <p:cNvSpPr/>
          <p:nvPr/>
        </p:nvSpPr>
        <p:spPr>
          <a:xfrm>
            <a:off x="954764" y="3428747"/>
            <a:ext cx="3742713" cy="461665"/>
          </a:xfrm>
          <a:prstGeom prst="rect">
            <a:avLst/>
          </a:prstGeom>
        </p:spPr>
        <p:txBody>
          <a:bodyPr wrap="square">
            <a:spAutoFit/>
          </a:bodyPr>
          <a:lstStyle/>
          <a:p>
            <a:r>
              <a:rPr lang="fr-BE" sz="2400" dirty="0">
                <a:solidFill>
                  <a:srgbClr val="483724"/>
                </a:solidFill>
                <a:latin typeface="Avenir" panose="02000503020000020003" pitchFamily="2" charset="0"/>
              </a:rPr>
              <a:t>Evaluation matricielle</a:t>
            </a:r>
            <a:endParaRPr lang="fr-FR" sz="2400" dirty="0">
              <a:latin typeface="Avenir" panose="02000503020000020003" pitchFamily="2" charset="0"/>
            </a:endParaRPr>
          </a:p>
        </p:txBody>
      </p:sp>
      <p:sp>
        <p:nvSpPr>
          <p:cNvPr id="50" name="Rectangle 49">
            <a:extLst>
              <a:ext uri="{FF2B5EF4-FFF2-40B4-BE49-F238E27FC236}">
                <a16:creationId xmlns:a16="http://schemas.microsoft.com/office/drawing/2014/main" id="{C76B5978-CD77-6741-9039-E83DFF9E21B3}"/>
              </a:ext>
            </a:extLst>
          </p:cNvPr>
          <p:cNvSpPr/>
          <p:nvPr/>
        </p:nvSpPr>
        <p:spPr>
          <a:xfrm>
            <a:off x="886536" y="6286106"/>
            <a:ext cx="3742713" cy="461665"/>
          </a:xfrm>
          <a:prstGeom prst="rect">
            <a:avLst/>
          </a:prstGeom>
        </p:spPr>
        <p:txBody>
          <a:bodyPr wrap="square">
            <a:spAutoFit/>
          </a:bodyPr>
          <a:lstStyle/>
          <a:p>
            <a:r>
              <a:rPr lang="fr-BE" sz="2400" dirty="0">
                <a:solidFill>
                  <a:srgbClr val="483724"/>
                </a:solidFill>
                <a:latin typeface="Avenir" panose="02000503020000020003" pitchFamily="2" charset="0"/>
              </a:rPr>
              <a:t>Evaluation matricielle pré</a:t>
            </a:r>
            <a:endParaRPr lang="fr-FR" sz="2400" dirty="0">
              <a:latin typeface="Avenir" panose="02000503020000020003" pitchFamily="2" charset="0"/>
            </a:endParaRPr>
          </a:p>
        </p:txBody>
      </p:sp>
      <p:sp>
        <p:nvSpPr>
          <p:cNvPr id="51" name="Rectangle 50">
            <a:extLst>
              <a:ext uri="{FF2B5EF4-FFF2-40B4-BE49-F238E27FC236}">
                <a16:creationId xmlns:a16="http://schemas.microsoft.com/office/drawing/2014/main" id="{27E4D4B1-00FC-F145-B2EA-22942C586120}"/>
              </a:ext>
            </a:extLst>
          </p:cNvPr>
          <p:cNvSpPr/>
          <p:nvPr/>
        </p:nvSpPr>
        <p:spPr>
          <a:xfrm>
            <a:off x="7722127" y="3391934"/>
            <a:ext cx="3742713" cy="461665"/>
          </a:xfrm>
          <a:prstGeom prst="rect">
            <a:avLst/>
          </a:prstGeom>
        </p:spPr>
        <p:txBody>
          <a:bodyPr wrap="square">
            <a:spAutoFit/>
          </a:bodyPr>
          <a:lstStyle/>
          <a:p>
            <a:r>
              <a:rPr lang="fr-BE" sz="2400" dirty="0" err="1">
                <a:solidFill>
                  <a:srgbClr val="483724"/>
                </a:solidFill>
                <a:latin typeface="Avenir" panose="02000503020000020003" pitchFamily="2" charset="0"/>
              </a:rPr>
              <a:t>Assessment</a:t>
            </a:r>
            <a:r>
              <a:rPr lang="fr-BE" sz="2400" dirty="0">
                <a:solidFill>
                  <a:srgbClr val="483724"/>
                </a:solidFill>
                <a:latin typeface="Avenir" panose="02000503020000020003" pitchFamily="2" charset="0"/>
              </a:rPr>
              <a:t> for </a:t>
            </a:r>
            <a:r>
              <a:rPr lang="fr-BE" sz="2400" dirty="0" err="1">
                <a:solidFill>
                  <a:srgbClr val="483724"/>
                </a:solidFill>
                <a:latin typeface="Avenir" panose="02000503020000020003" pitchFamily="2" charset="0"/>
              </a:rPr>
              <a:t>learning</a:t>
            </a:r>
            <a:endParaRPr lang="fr-FR" sz="2400" dirty="0">
              <a:latin typeface="Avenir" panose="02000503020000020003" pitchFamily="2" charset="0"/>
            </a:endParaRPr>
          </a:p>
        </p:txBody>
      </p:sp>
      <p:sp>
        <p:nvSpPr>
          <p:cNvPr id="52" name="Rectangle 51">
            <a:extLst>
              <a:ext uri="{FF2B5EF4-FFF2-40B4-BE49-F238E27FC236}">
                <a16:creationId xmlns:a16="http://schemas.microsoft.com/office/drawing/2014/main" id="{10057C34-F294-0943-8CEC-8D36B247C85C}"/>
              </a:ext>
            </a:extLst>
          </p:cNvPr>
          <p:cNvSpPr/>
          <p:nvPr/>
        </p:nvSpPr>
        <p:spPr>
          <a:xfrm>
            <a:off x="7845410" y="6286105"/>
            <a:ext cx="3742713" cy="461665"/>
          </a:xfrm>
          <a:prstGeom prst="rect">
            <a:avLst/>
          </a:prstGeom>
        </p:spPr>
        <p:txBody>
          <a:bodyPr wrap="square">
            <a:spAutoFit/>
          </a:bodyPr>
          <a:lstStyle/>
          <a:p>
            <a:r>
              <a:rPr lang="fr-BE" sz="2400" dirty="0">
                <a:solidFill>
                  <a:srgbClr val="483724"/>
                </a:solidFill>
                <a:latin typeface="Avenir" panose="02000503020000020003" pitchFamily="2" charset="0"/>
              </a:rPr>
              <a:t>Learning </a:t>
            </a:r>
            <a:r>
              <a:rPr lang="fr-BE" sz="2400" dirty="0" err="1">
                <a:solidFill>
                  <a:srgbClr val="483724"/>
                </a:solidFill>
                <a:latin typeface="Avenir" panose="02000503020000020003" pitchFamily="2" charset="0"/>
              </a:rPr>
              <a:t>analytics</a:t>
            </a:r>
            <a:endParaRPr lang="fr-FR" sz="2400" dirty="0">
              <a:latin typeface="Avenir" panose="02000503020000020003" pitchFamily="2" charset="0"/>
            </a:endParaRPr>
          </a:p>
        </p:txBody>
      </p:sp>
    </p:spTree>
    <p:extLst>
      <p:ext uri="{BB962C8B-B14F-4D97-AF65-F5344CB8AC3E}">
        <p14:creationId xmlns:p14="http://schemas.microsoft.com/office/powerpoint/2010/main" val="2621868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9DD2EB2-7329-D141-BBE1-E8519583E942}"/>
              </a:ext>
            </a:extLst>
          </p:cNvPr>
          <p:cNvSpPr txBox="1">
            <a:spLocks/>
          </p:cNvSpPr>
          <p:nvPr/>
        </p:nvSpPr>
        <p:spPr>
          <a:xfrm>
            <a:off x="838198" y="969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venir Book" charset="0"/>
                <a:ea typeface="Avenir Book" charset="0"/>
                <a:cs typeface="Avenir Book" charset="0"/>
              </a:defRPr>
            </a:lvl1pPr>
          </a:lstStyle>
          <a:p>
            <a:r>
              <a:rPr lang="fr-FR" dirty="0">
                <a:solidFill>
                  <a:srgbClr val="394044"/>
                </a:solidFill>
                <a:latin typeface="Avenir Medium" charset="0"/>
                <a:ea typeface="Avenir Medium" charset="0"/>
                <a:cs typeface="Avenir Medium" charset="0"/>
              </a:rPr>
              <a:t>Une conception alternative </a:t>
            </a:r>
            <a:r>
              <a:rPr lang="fr-FR" b="1" dirty="0">
                <a:solidFill>
                  <a:srgbClr val="394044"/>
                </a:solidFill>
                <a:latin typeface="Avenir Medium" charset="0"/>
                <a:ea typeface="Avenir Medium" charset="0"/>
                <a:cs typeface="Avenir Medium" charset="0"/>
              </a:rPr>
              <a:t>clairement définie</a:t>
            </a:r>
            <a:r>
              <a:rPr lang="fr-FR" dirty="0">
                <a:solidFill>
                  <a:srgbClr val="394044"/>
                </a:solidFill>
                <a:latin typeface="Avenir Medium" charset="0"/>
                <a:ea typeface="Avenir Medium" charset="0"/>
                <a:cs typeface="Avenir Medium" charset="0"/>
              </a:rPr>
              <a:t>, </a:t>
            </a:r>
            <a:r>
              <a:rPr lang="fr-FR" dirty="0">
                <a:solidFill>
                  <a:srgbClr val="FF0000"/>
                </a:solidFill>
                <a:latin typeface="Avenir Medium" charset="0"/>
                <a:ea typeface="Avenir Medium" charset="0"/>
                <a:cs typeface="Avenir Medium" charset="0"/>
              </a:rPr>
              <a:t>praticable</a:t>
            </a:r>
            <a:r>
              <a:rPr lang="fr-FR" dirty="0">
                <a:solidFill>
                  <a:srgbClr val="394044"/>
                </a:solidFill>
                <a:latin typeface="Avenir Medium" charset="0"/>
                <a:ea typeface="Avenir Medium" charset="0"/>
                <a:cs typeface="Avenir Medium" charset="0"/>
              </a:rPr>
              <a:t> et </a:t>
            </a:r>
            <a:r>
              <a:rPr lang="fr-FR" b="1" dirty="0">
                <a:solidFill>
                  <a:srgbClr val="394044"/>
                </a:solidFill>
                <a:latin typeface="Avenir Medium" charset="0"/>
                <a:ea typeface="Avenir Medium" charset="0"/>
                <a:cs typeface="Avenir Medium" charset="0"/>
              </a:rPr>
              <a:t>féconde</a:t>
            </a:r>
            <a:r>
              <a:rPr lang="fr-FR" dirty="0">
                <a:solidFill>
                  <a:srgbClr val="394044"/>
                </a:solidFill>
                <a:latin typeface="Avenir Medium" charset="0"/>
                <a:ea typeface="Avenir Medium" charset="0"/>
                <a:cs typeface="Avenir Medium" charset="0"/>
              </a:rPr>
              <a:t> ?</a:t>
            </a:r>
            <a:endParaRPr lang="fr-FR" dirty="0">
              <a:latin typeface="Avenir Medium" charset="0"/>
              <a:ea typeface="Avenir Medium" charset="0"/>
              <a:cs typeface="Avenir Medium" charset="0"/>
            </a:endParaRPr>
          </a:p>
        </p:txBody>
      </p:sp>
      <p:pic>
        <p:nvPicPr>
          <p:cNvPr id="5" name="Image 4">
            <a:extLst>
              <a:ext uri="{FF2B5EF4-FFF2-40B4-BE49-F238E27FC236}">
                <a16:creationId xmlns:a16="http://schemas.microsoft.com/office/drawing/2014/main" id="{FAC229E2-D745-4144-9F61-7F3017D9C3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59" y="1908515"/>
            <a:ext cx="2188964" cy="1407694"/>
          </a:xfrm>
          <a:prstGeom prst="rect">
            <a:avLst/>
          </a:prstGeom>
        </p:spPr>
      </p:pic>
      <p:pic>
        <p:nvPicPr>
          <p:cNvPr id="6" name="Image 5">
            <a:extLst>
              <a:ext uri="{FF2B5EF4-FFF2-40B4-BE49-F238E27FC236}">
                <a16:creationId xmlns:a16="http://schemas.microsoft.com/office/drawing/2014/main" id="{DB18A15E-DD79-AC41-A332-4E35821B8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08" y="1908515"/>
            <a:ext cx="2189746" cy="1407694"/>
          </a:xfrm>
          <a:prstGeom prst="rect">
            <a:avLst/>
          </a:prstGeom>
        </p:spPr>
      </p:pic>
      <p:pic>
        <p:nvPicPr>
          <p:cNvPr id="7" name="Image 6">
            <a:extLst>
              <a:ext uri="{FF2B5EF4-FFF2-40B4-BE49-F238E27FC236}">
                <a16:creationId xmlns:a16="http://schemas.microsoft.com/office/drawing/2014/main" id="{3A7D0044-D1CF-0749-8D73-CEDAB2D0E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213" y="1907511"/>
            <a:ext cx="2188964" cy="1407694"/>
          </a:xfrm>
          <a:prstGeom prst="rect">
            <a:avLst/>
          </a:prstGeom>
        </p:spPr>
      </p:pic>
      <p:pic>
        <p:nvPicPr>
          <p:cNvPr id="8" name="Image 7">
            <a:extLst>
              <a:ext uri="{FF2B5EF4-FFF2-40B4-BE49-F238E27FC236}">
                <a16:creationId xmlns:a16="http://schemas.microsoft.com/office/drawing/2014/main" id="{58CBEA4B-23F1-2049-9EF5-A235E03A6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176" y="1907511"/>
            <a:ext cx="2189746" cy="1407694"/>
          </a:xfrm>
          <a:prstGeom prst="rect">
            <a:avLst/>
          </a:prstGeom>
        </p:spPr>
      </p:pic>
      <p:pic>
        <p:nvPicPr>
          <p:cNvPr id="12" name="Image 11">
            <a:extLst>
              <a:ext uri="{FF2B5EF4-FFF2-40B4-BE49-F238E27FC236}">
                <a16:creationId xmlns:a16="http://schemas.microsoft.com/office/drawing/2014/main" id="{CE6F55FB-AE6A-4445-91B3-D0DEE522C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208" y="1907511"/>
            <a:ext cx="2189746" cy="1407694"/>
          </a:xfrm>
          <a:prstGeom prst="rect">
            <a:avLst/>
          </a:prstGeom>
        </p:spPr>
      </p:pic>
      <p:pic>
        <p:nvPicPr>
          <p:cNvPr id="13" name="Image 12">
            <a:extLst>
              <a:ext uri="{FF2B5EF4-FFF2-40B4-BE49-F238E27FC236}">
                <a16:creationId xmlns:a16="http://schemas.microsoft.com/office/drawing/2014/main" id="{96A5C6B7-E8C6-1046-9EDD-99E69E427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641" y="1907511"/>
            <a:ext cx="2188964" cy="1407694"/>
          </a:xfrm>
          <a:prstGeom prst="rect">
            <a:avLst/>
          </a:prstGeom>
        </p:spPr>
      </p:pic>
      <p:pic>
        <p:nvPicPr>
          <p:cNvPr id="14" name="Image 13">
            <a:extLst>
              <a:ext uri="{FF2B5EF4-FFF2-40B4-BE49-F238E27FC236}">
                <a16:creationId xmlns:a16="http://schemas.microsoft.com/office/drawing/2014/main" id="{56092904-698B-4746-A320-ED2A49A31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080" y="1907511"/>
            <a:ext cx="2189746" cy="1407694"/>
          </a:xfrm>
          <a:prstGeom prst="rect">
            <a:avLst/>
          </a:prstGeom>
        </p:spPr>
      </p:pic>
      <p:pic>
        <p:nvPicPr>
          <p:cNvPr id="15" name="Image 14">
            <a:extLst>
              <a:ext uri="{FF2B5EF4-FFF2-40B4-BE49-F238E27FC236}">
                <a16:creationId xmlns:a16="http://schemas.microsoft.com/office/drawing/2014/main" id="{2A527FA8-3C4B-484A-A51F-60518658D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0557" y="1907511"/>
            <a:ext cx="2188964" cy="1407694"/>
          </a:xfrm>
          <a:prstGeom prst="rect">
            <a:avLst/>
          </a:prstGeom>
        </p:spPr>
      </p:pic>
      <p:pic>
        <p:nvPicPr>
          <p:cNvPr id="16" name="Image 15">
            <a:extLst>
              <a:ext uri="{FF2B5EF4-FFF2-40B4-BE49-F238E27FC236}">
                <a16:creationId xmlns:a16="http://schemas.microsoft.com/office/drawing/2014/main" id="{B5D9C7EE-47F4-C14B-AEA6-D9AFDAA75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62" y="4838695"/>
            <a:ext cx="2188964" cy="1407694"/>
          </a:xfrm>
          <a:prstGeom prst="rect">
            <a:avLst/>
          </a:prstGeom>
        </p:spPr>
      </p:pic>
      <p:pic>
        <p:nvPicPr>
          <p:cNvPr id="17" name="Image 16">
            <a:extLst>
              <a:ext uri="{FF2B5EF4-FFF2-40B4-BE49-F238E27FC236}">
                <a16:creationId xmlns:a16="http://schemas.microsoft.com/office/drawing/2014/main" id="{CCC0389E-C316-9847-9B05-D1E4EFCAB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729" y="4838695"/>
            <a:ext cx="2189746" cy="1407694"/>
          </a:xfrm>
          <a:prstGeom prst="rect">
            <a:avLst/>
          </a:prstGeom>
        </p:spPr>
      </p:pic>
      <p:pic>
        <p:nvPicPr>
          <p:cNvPr id="18" name="Image 17">
            <a:extLst>
              <a:ext uri="{FF2B5EF4-FFF2-40B4-BE49-F238E27FC236}">
                <a16:creationId xmlns:a16="http://schemas.microsoft.com/office/drawing/2014/main" id="{7DACFE90-3AA6-D747-BA59-7649DC841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034" y="4837691"/>
            <a:ext cx="2188964" cy="1407694"/>
          </a:xfrm>
          <a:prstGeom prst="rect">
            <a:avLst/>
          </a:prstGeom>
        </p:spPr>
      </p:pic>
      <p:pic>
        <p:nvPicPr>
          <p:cNvPr id="19" name="Image 18">
            <a:extLst>
              <a:ext uri="{FF2B5EF4-FFF2-40B4-BE49-F238E27FC236}">
                <a16:creationId xmlns:a16="http://schemas.microsoft.com/office/drawing/2014/main" id="{CF237991-730A-2D49-8B31-B231AC443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997" y="4837691"/>
            <a:ext cx="2189746" cy="1407694"/>
          </a:xfrm>
          <a:prstGeom prst="rect">
            <a:avLst/>
          </a:prstGeom>
        </p:spPr>
      </p:pic>
      <p:pic>
        <p:nvPicPr>
          <p:cNvPr id="20" name="Image 19">
            <a:extLst>
              <a:ext uri="{FF2B5EF4-FFF2-40B4-BE49-F238E27FC236}">
                <a16:creationId xmlns:a16="http://schemas.microsoft.com/office/drawing/2014/main" id="{5C58A1A4-830E-1B4E-B8D9-99179D9F6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029" y="4837691"/>
            <a:ext cx="2189746" cy="1407694"/>
          </a:xfrm>
          <a:prstGeom prst="rect">
            <a:avLst/>
          </a:prstGeom>
        </p:spPr>
      </p:pic>
      <p:pic>
        <p:nvPicPr>
          <p:cNvPr id="21" name="Image 20">
            <a:extLst>
              <a:ext uri="{FF2B5EF4-FFF2-40B4-BE49-F238E27FC236}">
                <a16:creationId xmlns:a16="http://schemas.microsoft.com/office/drawing/2014/main" id="{E11755F7-0FD3-3241-AB17-1CC0EBD78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462" y="4837691"/>
            <a:ext cx="2188964" cy="1407694"/>
          </a:xfrm>
          <a:prstGeom prst="rect">
            <a:avLst/>
          </a:prstGeom>
        </p:spPr>
      </p:pic>
      <p:pic>
        <p:nvPicPr>
          <p:cNvPr id="22" name="Image 21">
            <a:extLst>
              <a:ext uri="{FF2B5EF4-FFF2-40B4-BE49-F238E27FC236}">
                <a16:creationId xmlns:a16="http://schemas.microsoft.com/office/drawing/2014/main" id="{E242648C-974F-A943-A4B3-C1256E2B3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901" y="4837691"/>
            <a:ext cx="2189746" cy="1407694"/>
          </a:xfrm>
          <a:prstGeom prst="rect">
            <a:avLst/>
          </a:prstGeom>
        </p:spPr>
      </p:pic>
      <p:pic>
        <p:nvPicPr>
          <p:cNvPr id="23" name="Image 22">
            <a:extLst>
              <a:ext uri="{FF2B5EF4-FFF2-40B4-BE49-F238E27FC236}">
                <a16:creationId xmlns:a16="http://schemas.microsoft.com/office/drawing/2014/main" id="{640EE958-111D-FB47-A28D-9DF85C2C4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378" y="4837691"/>
            <a:ext cx="2188964" cy="1407694"/>
          </a:xfrm>
          <a:prstGeom prst="rect">
            <a:avLst/>
          </a:prstGeom>
        </p:spPr>
      </p:pic>
      <p:pic>
        <p:nvPicPr>
          <p:cNvPr id="25" name="Image 24">
            <a:extLst>
              <a:ext uri="{FF2B5EF4-FFF2-40B4-BE49-F238E27FC236}">
                <a16:creationId xmlns:a16="http://schemas.microsoft.com/office/drawing/2014/main" id="{B2584BCB-51CA-DF4F-95CC-EAD65D53B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187" y="4837691"/>
            <a:ext cx="2189746" cy="1407694"/>
          </a:xfrm>
          <a:prstGeom prst="rect">
            <a:avLst/>
          </a:prstGeom>
        </p:spPr>
      </p:pic>
      <p:pic>
        <p:nvPicPr>
          <p:cNvPr id="26" name="Image 25">
            <a:extLst>
              <a:ext uri="{FF2B5EF4-FFF2-40B4-BE49-F238E27FC236}">
                <a16:creationId xmlns:a16="http://schemas.microsoft.com/office/drawing/2014/main" id="{879DFBFE-0918-0242-B1B6-FEF5061C5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112051" y="2292019"/>
            <a:ext cx="2189746" cy="1407694"/>
          </a:xfrm>
          <a:prstGeom prst="rect">
            <a:avLst/>
          </a:prstGeom>
        </p:spPr>
      </p:pic>
      <p:pic>
        <p:nvPicPr>
          <p:cNvPr id="27" name="Image 26">
            <a:extLst>
              <a:ext uri="{FF2B5EF4-FFF2-40B4-BE49-F238E27FC236}">
                <a16:creationId xmlns:a16="http://schemas.microsoft.com/office/drawing/2014/main" id="{D77C9FE2-B0AB-F849-8391-EFF521C15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280596" y="2298537"/>
            <a:ext cx="2189746" cy="1407694"/>
          </a:xfrm>
          <a:prstGeom prst="rect">
            <a:avLst/>
          </a:prstGeom>
        </p:spPr>
      </p:pic>
      <p:pic>
        <p:nvPicPr>
          <p:cNvPr id="28" name="Image 27">
            <a:extLst>
              <a:ext uri="{FF2B5EF4-FFF2-40B4-BE49-F238E27FC236}">
                <a16:creationId xmlns:a16="http://schemas.microsoft.com/office/drawing/2014/main" id="{EF116489-921D-CE4F-98FF-0221DC109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927371" y="2298537"/>
            <a:ext cx="2189746" cy="1407694"/>
          </a:xfrm>
          <a:prstGeom prst="rect">
            <a:avLst/>
          </a:prstGeom>
        </p:spPr>
      </p:pic>
      <p:pic>
        <p:nvPicPr>
          <p:cNvPr id="29" name="Image 28">
            <a:extLst>
              <a:ext uri="{FF2B5EF4-FFF2-40B4-BE49-F238E27FC236}">
                <a16:creationId xmlns:a16="http://schemas.microsoft.com/office/drawing/2014/main" id="{35DC8F1D-07CF-3B42-B42B-F71355455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725322" y="2297532"/>
            <a:ext cx="2189746" cy="1407694"/>
          </a:xfrm>
          <a:prstGeom prst="rect">
            <a:avLst/>
          </a:prstGeom>
        </p:spPr>
      </p:pic>
      <p:pic>
        <p:nvPicPr>
          <p:cNvPr id="30" name="Image 29">
            <a:extLst>
              <a:ext uri="{FF2B5EF4-FFF2-40B4-BE49-F238E27FC236}">
                <a16:creationId xmlns:a16="http://schemas.microsoft.com/office/drawing/2014/main" id="{C763F564-0F36-9D48-9388-5A008E8BF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519706" y="2297533"/>
            <a:ext cx="2189746" cy="1407694"/>
          </a:xfrm>
          <a:prstGeom prst="rect">
            <a:avLst/>
          </a:prstGeom>
        </p:spPr>
      </p:pic>
      <p:pic>
        <p:nvPicPr>
          <p:cNvPr id="31" name="Image 30">
            <a:extLst>
              <a:ext uri="{FF2B5EF4-FFF2-40B4-BE49-F238E27FC236}">
                <a16:creationId xmlns:a16="http://schemas.microsoft.com/office/drawing/2014/main" id="{6DEA175F-CF77-D840-998F-B9BF3252D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298533" y="2292020"/>
            <a:ext cx="2189746" cy="1407694"/>
          </a:xfrm>
          <a:prstGeom prst="rect">
            <a:avLst/>
          </a:prstGeom>
        </p:spPr>
      </p:pic>
      <p:pic>
        <p:nvPicPr>
          <p:cNvPr id="33" name="Image 32">
            <a:extLst>
              <a:ext uri="{FF2B5EF4-FFF2-40B4-BE49-F238E27FC236}">
                <a16:creationId xmlns:a16="http://schemas.microsoft.com/office/drawing/2014/main" id="{3AD5E68C-CB1E-9645-9607-47FE469BE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5964" y="1682670"/>
            <a:ext cx="2188964" cy="1407694"/>
          </a:xfrm>
          <a:prstGeom prst="rect">
            <a:avLst/>
          </a:prstGeom>
        </p:spPr>
      </p:pic>
      <p:pic>
        <p:nvPicPr>
          <p:cNvPr id="34" name="Image 33">
            <a:extLst>
              <a:ext uri="{FF2B5EF4-FFF2-40B4-BE49-F238E27FC236}">
                <a16:creationId xmlns:a16="http://schemas.microsoft.com/office/drawing/2014/main" id="{49487E2E-31FE-B34F-B31F-A8C394C195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145" y="1719509"/>
            <a:ext cx="2188964" cy="1407694"/>
          </a:xfrm>
          <a:prstGeom prst="rect">
            <a:avLst/>
          </a:prstGeom>
        </p:spPr>
      </p:pic>
      <p:pic>
        <p:nvPicPr>
          <p:cNvPr id="35" name="Image 34">
            <a:extLst>
              <a:ext uri="{FF2B5EF4-FFF2-40B4-BE49-F238E27FC236}">
                <a16:creationId xmlns:a16="http://schemas.microsoft.com/office/drawing/2014/main" id="{DB31B65E-8A99-814B-B0D8-3092C7B7F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9793" y="1732545"/>
            <a:ext cx="2188964" cy="1407694"/>
          </a:xfrm>
          <a:prstGeom prst="rect">
            <a:avLst/>
          </a:prstGeom>
        </p:spPr>
      </p:pic>
      <p:pic>
        <p:nvPicPr>
          <p:cNvPr id="36" name="Image 35">
            <a:extLst>
              <a:ext uri="{FF2B5EF4-FFF2-40B4-BE49-F238E27FC236}">
                <a16:creationId xmlns:a16="http://schemas.microsoft.com/office/drawing/2014/main" id="{1F0E70AE-4E2D-6F4B-8A91-3C71B5EC3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0444" y="1730544"/>
            <a:ext cx="2188964" cy="1407694"/>
          </a:xfrm>
          <a:prstGeom prst="rect">
            <a:avLst/>
          </a:prstGeom>
        </p:spPr>
      </p:pic>
      <p:pic>
        <p:nvPicPr>
          <p:cNvPr id="37" name="Image 36">
            <a:extLst>
              <a:ext uri="{FF2B5EF4-FFF2-40B4-BE49-F238E27FC236}">
                <a16:creationId xmlns:a16="http://schemas.microsoft.com/office/drawing/2014/main" id="{83344BD0-1599-0845-8A2F-82E996B1A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3264" y="1726027"/>
            <a:ext cx="2188964" cy="1407694"/>
          </a:xfrm>
          <a:prstGeom prst="rect">
            <a:avLst/>
          </a:prstGeom>
        </p:spPr>
      </p:pic>
      <p:pic>
        <p:nvPicPr>
          <p:cNvPr id="38" name="Image 37">
            <a:extLst>
              <a:ext uri="{FF2B5EF4-FFF2-40B4-BE49-F238E27FC236}">
                <a16:creationId xmlns:a16="http://schemas.microsoft.com/office/drawing/2014/main" id="{4D5AEA40-A165-7E47-9A1D-058E2AA74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8371" y="1732545"/>
            <a:ext cx="2188964" cy="1407694"/>
          </a:xfrm>
          <a:prstGeom prst="rect">
            <a:avLst/>
          </a:prstGeom>
        </p:spPr>
      </p:pic>
      <p:pic>
        <p:nvPicPr>
          <p:cNvPr id="39" name="Image 38">
            <a:extLst>
              <a:ext uri="{FF2B5EF4-FFF2-40B4-BE49-F238E27FC236}">
                <a16:creationId xmlns:a16="http://schemas.microsoft.com/office/drawing/2014/main" id="{AE369F85-3116-7C4C-AFDE-9A340A790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750928" y="5178734"/>
            <a:ext cx="2188964" cy="1407694"/>
          </a:xfrm>
          <a:prstGeom prst="rect">
            <a:avLst/>
          </a:prstGeom>
        </p:spPr>
      </p:pic>
      <p:pic>
        <p:nvPicPr>
          <p:cNvPr id="40" name="Image 39">
            <a:extLst>
              <a:ext uri="{FF2B5EF4-FFF2-40B4-BE49-F238E27FC236}">
                <a16:creationId xmlns:a16="http://schemas.microsoft.com/office/drawing/2014/main" id="{EDE3BA00-C52F-554B-A2F7-75D64D8D8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521981" y="5189768"/>
            <a:ext cx="2188964" cy="1407694"/>
          </a:xfrm>
          <a:prstGeom prst="rect">
            <a:avLst/>
          </a:prstGeom>
        </p:spPr>
      </p:pic>
      <p:pic>
        <p:nvPicPr>
          <p:cNvPr id="41" name="Image 40">
            <a:extLst>
              <a:ext uri="{FF2B5EF4-FFF2-40B4-BE49-F238E27FC236}">
                <a16:creationId xmlns:a16="http://schemas.microsoft.com/office/drawing/2014/main" id="{80730120-D108-DC48-BA7D-421D82130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318149" y="5178733"/>
            <a:ext cx="2188964" cy="1407694"/>
          </a:xfrm>
          <a:prstGeom prst="rect">
            <a:avLst/>
          </a:prstGeom>
        </p:spPr>
      </p:pic>
      <p:pic>
        <p:nvPicPr>
          <p:cNvPr id="42" name="Image 41">
            <a:extLst>
              <a:ext uri="{FF2B5EF4-FFF2-40B4-BE49-F238E27FC236}">
                <a16:creationId xmlns:a16="http://schemas.microsoft.com/office/drawing/2014/main" id="{1D580111-2312-3445-B87A-53C0A1CAD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116210" y="5189767"/>
            <a:ext cx="2188964" cy="1407694"/>
          </a:xfrm>
          <a:prstGeom prst="rect">
            <a:avLst/>
          </a:prstGeom>
        </p:spPr>
      </p:pic>
      <p:pic>
        <p:nvPicPr>
          <p:cNvPr id="43" name="Image 42">
            <a:extLst>
              <a:ext uri="{FF2B5EF4-FFF2-40B4-BE49-F238E27FC236}">
                <a16:creationId xmlns:a16="http://schemas.microsoft.com/office/drawing/2014/main" id="{89AEA4E0-7424-ED46-913A-73C2AE340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969236" y="5178733"/>
            <a:ext cx="2188964" cy="1407694"/>
          </a:xfrm>
          <a:prstGeom prst="rect">
            <a:avLst/>
          </a:prstGeom>
        </p:spPr>
      </p:pic>
      <p:pic>
        <p:nvPicPr>
          <p:cNvPr id="44" name="Image 43">
            <a:extLst>
              <a:ext uri="{FF2B5EF4-FFF2-40B4-BE49-F238E27FC236}">
                <a16:creationId xmlns:a16="http://schemas.microsoft.com/office/drawing/2014/main" id="{A3AAC1BE-823E-C448-9F97-12F0B7CD5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895" y="4605093"/>
            <a:ext cx="2189746" cy="1407694"/>
          </a:xfrm>
          <a:prstGeom prst="rect">
            <a:avLst/>
          </a:prstGeom>
        </p:spPr>
      </p:pic>
      <p:pic>
        <p:nvPicPr>
          <p:cNvPr id="45" name="Image 44">
            <a:extLst>
              <a:ext uri="{FF2B5EF4-FFF2-40B4-BE49-F238E27FC236}">
                <a16:creationId xmlns:a16="http://schemas.microsoft.com/office/drawing/2014/main" id="{9FC1E72C-C1A5-1649-912B-8748D2DB4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9961" y="4616127"/>
            <a:ext cx="2189746" cy="1407694"/>
          </a:xfrm>
          <a:prstGeom prst="rect">
            <a:avLst/>
          </a:prstGeom>
        </p:spPr>
      </p:pic>
      <p:pic>
        <p:nvPicPr>
          <p:cNvPr id="46" name="Image 45">
            <a:extLst>
              <a:ext uri="{FF2B5EF4-FFF2-40B4-BE49-F238E27FC236}">
                <a16:creationId xmlns:a16="http://schemas.microsoft.com/office/drawing/2014/main" id="{300F0FF1-7D18-6C4E-80E6-863657E72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8045" y="4618749"/>
            <a:ext cx="2189746" cy="1407694"/>
          </a:xfrm>
          <a:prstGeom prst="rect">
            <a:avLst/>
          </a:prstGeom>
        </p:spPr>
      </p:pic>
      <p:pic>
        <p:nvPicPr>
          <p:cNvPr id="47" name="Image 46">
            <a:extLst>
              <a:ext uri="{FF2B5EF4-FFF2-40B4-BE49-F238E27FC236}">
                <a16:creationId xmlns:a16="http://schemas.microsoft.com/office/drawing/2014/main" id="{1BA88503-5B45-2C49-B788-F1457C5DA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1789" y="4627161"/>
            <a:ext cx="2189746" cy="1407694"/>
          </a:xfrm>
          <a:prstGeom prst="rect">
            <a:avLst/>
          </a:prstGeom>
        </p:spPr>
      </p:pic>
      <p:pic>
        <p:nvPicPr>
          <p:cNvPr id="48" name="Image 47">
            <a:extLst>
              <a:ext uri="{FF2B5EF4-FFF2-40B4-BE49-F238E27FC236}">
                <a16:creationId xmlns:a16="http://schemas.microsoft.com/office/drawing/2014/main" id="{76BD3EF7-C2A5-6B4B-9E9B-72ECCA138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3855" y="4627161"/>
            <a:ext cx="2189746" cy="1407694"/>
          </a:xfrm>
          <a:prstGeom prst="rect">
            <a:avLst/>
          </a:prstGeom>
        </p:spPr>
      </p:pic>
      <p:sp>
        <p:nvSpPr>
          <p:cNvPr id="49" name="Rectangle 48">
            <a:extLst>
              <a:ext uri="{FF2B5EF4-FFF2-40B4-BE49-F238E27FC236}">
                <a16:creationId xmlns:a16="http://schemas.microsoft.com/office/drawing/2014/main" id="{495B9E17-7A88-D842-8BFB-71C9E7D3B6B2}"/>
              </a:ext>
            </a:extLst>
          </p:cNvPr>
          <p:cNvSpPr/>
          <p:nvPr/>
        </p:nvSpPr>
        <p:spPr>
          <a:xfrm>
            <a:off x="954764" y="3428747"/>
            <a:ext cx="3742713" cy="461665"/>
          </a:xfrm>
          <a:prstGeom prst="rect">
            <a:avLst/>
          </a:prstGeom>
        </p:spPr>
        <p:txBody>
          <a:bodyPr wrap="square">
            <a:spAutoFit/>
          </a:bodyPr>
          <a:lstStyle/>
          <a:p>
            <a:r>
              <a:rPr lang="fr-BE" sz="2400" dirty="0">
                <a:solidFill>
                  <a:srgbClr val="483724"/>
                </a:solidFill>
                <a:latin typeface="Avenir" panose="02000503020000020003" pitchFamily="2" charset="0"/>
              </a:rPr>
              <a:t>Evaluation matricielle</a:t>
            </a:r>
            <a:endParaRPr lang="fr-FR" sz="2400" dirty="0">
              <a:latin typeface="Avenir" panose="02000503020000020003" pitchFamily="2" charset="0"/>
            </a:endParaRPr>
          </a:p>
        </p:txBody>
      </p:sp>
      <p:sp>
        <p:nvSpPr>
          <p:cNvPr id="50" name="Rectangle 49">
            <a:extLst>
              <a:ext uri="{FF2B5EF4-FFF2-40B4-BE49-F238E27FC236}">
                <a16:creationId xmlns:a16="http://schemas.microsoft.com/office/drawing/2014/main" id="{C76B5978-CD77-6741-9039-E83DFF9E21B3}"/>
              </a:ext>
            </a:extLst>
          </p:cNvPr>
          <p:cNvSpPr/>
          <p:nvPr/>
        </p:nvSpPr>
        <p:spPr>
          <a:xfrm>
            <a:off x="886536" y="6286106"/>
            <a:ext cx="3742713" cy="461665"/>
          </a:xfrm>
          <a:prstGeom prst="rect">
            <a:avLst/>
          </a:prstGeom>
        </p:spPr>
        <p:txBody>
          <a:bodyPr wrap="square">
            <a:spAutoFit/>
          </a:bodyPr>
          <a:lstStyle/>
          <a:p>
            <a:r>
              <a:rPr lang="fr-BE" sz="2400" dirty="0">
                <a:solidFill>
                  <a:srgbClr val="483724"/>
                </a:solidFill>
                <a:latin typeface="Avenir" panose="02000503020000020003" pitchFamily="2" charset="0"/>
              </a:rPr>
              <a:t>Evaluation matricielle pré</a:t>
            </a:r>
            <a:endParaRPr lang="fr-FR" sz="2400" dirty="0">
              <a:latin typeface="Avenir" panose="02000503020000020003" pitchFamily="2" charset="0"/>
            </a:endParaRPr>
          </a:p>
        </p:txBody>
      </p:sp>
      <p:sp>
        <p:nvSpPr>
          <p:cNvPr id="51" name="Rectangle 50">
            <a:extLst>
              <a:ext uri="{FF2B5EF4-FFF2-40B4-BE49-F238E27FC236}">
                <a16:creationId xmlns:a16="http://schemas.microsoft.com/office/drawing/2014/main" id="{27E4D4B1-00FC-F145-B2EA-22942C586120}"/>
              </a:ext>
            </a:extLst>
          </p:cNvPr>
          <p:cNvSpPr/>
          <p:nvPr/>
        </p:nvSpPr>
        <p:spPr>
          <a:xfrm>
            <a:off x="7722127" y="3391934"/>
            <a:ext cx="3742713" cy="461665"/>
          </a:xfrm>
          <a:prstGeom prst="rect">
            <a:avLst/>
          </a:prstGeom>
        </p:spPr>
        <p:txBody>
          <a:bodyPr wrap="square">
            <a:spAutoFit/>
          </a:bodyPr>
          <a:lstStyle/>
          <a:p>
            <a:r>
              <a:rPr lang="fr-BE" sz="2400" dirty="0" err="1">
                <a:solidFill>
                  <a:srgbClr val="483724"/>
                </a:solidFill>
                <a:latin typeface="Avenir" panose="02000503020000020003" pitchFamily="2" charset="0"/>
              </a:rPr>
              <a:t>Assessment</a:t>
            </a:r>
            <a:r>
              <a:rPr lang="fr-BE" sz="2400" dirty="0">
                <a:solidFill>
                  <a:srgbClr val="483724"/>
                </a:solidFill>
                <a:latin typeface="Avenir" panose="02000503020000020003" pitchFamily="2" charset="0"/>
              </a:rPr>
              <a:t> for </a:t>
            </a:r>
            <a:r>
              <a:rPr lang="fr-BE" sz="2400" dirty="0" err="1">
                <a:solidFill>
                  <a:srgbClr val="483724"/>
                </a:solidFill>
                <a:latin typeface="Avenir" panose="02000503020000020003" pitchFamily="2" charset="0"/>
              </a:rPr>
              <a:t>learning</a:t>
            </a:r>
            <a:endParaRPr lang="fr-FR" sz="2400" dirty="0">
              <a:latin typeface="Avenir" panose="02000503020000020003" pitchFamily="2" charset="0"/>
            </a:endParaRPr>
          </a:p>
        </p:txBody>
      </p:sp>
      <p:sp>
        <p:nvSpPr>
          <p:cNvPr id="52" name="Rectangle 51">
            <a:extLst>
              <a:ext uri="{FF2B5EF4-FFF2-40B4-BE49-F238E27FC236}">
                <a16:creationId xmlns:a16="http://schemas.microsoft.com/office/drawing/2014/main" id="{10057C34-F294-0943-8CEC-8D36B247C85C}"/>
              </a:ext>
            </a:extLst>
          </p:cNvPr>
          <p:cNvSpPr/>
          <p:nvPr/>
        </p:nvSpPr>
        <p:spPr>
          <a:xfrm>
            <a:off x="7845410" y="6286105"/>
            <a:ext cx="3742713" cy="461665"/>
          </a:xfrm>
          <a:prstGeom prst="rect">
            <a:avLst/>
          </a:prstGeom>
        </p:spPr>
        <p:txBody>
          <a:bodyPr wrap="square">
            <a:spAutoFit/>
          </a:bodyPr>
          <a:lstStyle/>
          <a:p>
            <a:r>
              <a:rPr lang="fr-BE" sz="2400" dirty="0">
                <a:solidFill>
                  <a:srgbClr val="483724"/>
                </a:solidFill>
                <a:latin typeface="Avenir" panose="02000503020000020003" pitchFamily="2" charset="0"/>
              </a:rPr>
              <a:t>Learning </a:t>
            </a:r>
            <a:r>
              <a:rPr lang="fr-BE" sz="2400" dirty="0" err="1">
                <a:solidFill>
                  <a:srgbClr val="483724"/>
                </a:solidFill>
                <a:latin typeface="Avenir" panose="02000503020000020003" pitchFamily="2" charset="0"/>
              </a:rPr>
              <a:t>analytics</a:t>
            </a:r>
            <a:endParaRPr lang="fr-FR" sz="2400" dirty="0">
              <a:latin typeface="Avenir" panose="02000503020000020003" pitchFamily="2" charset="0"/>
            </a:endParaRPr>
          </a:p>
        </p:txBody>
      </p:sp>
    </p:spTree>
    <p:extLst>
      <p:ext uri="{BB962C8B-B14F-4D97-AF65-F5344CB8AC3E}">
        <p14:creationId xmlns:p14="http://schemas.microsoft.com/office/powerpoint/2010/main" val="2233049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3EB167-9EFB-03E4-AB9A-678F904696AE}"/>
              </a:ext>
            </a:extLst>
          </p:cNvPr>
          <p:cNvSpPr>
            <a:spLocks noGrp="1"/>
          </p:cNvSpPr>
          <p:nvPr>
            <p:ph type="title"/>
          </p:nvPr>
        </p:nvSpPr>
        <p:spPr>
          <a:xfrm>
            <a:off x="640080" y="325369"/>
            <a:ext cx="4368602" cy="1956841"/>
          </a:xfrm>
        </p:spPr>
        <p:txBody>
          <a:bodyPr anchor="b">
            <a:normAutofit fontScale="90000"/>
          </a:bodyPr>
          <a:lstStyle/>
          <a:p>
            <a:r>
              <a:rPr lang="fr-FR" sz="5000" dirty="0"/>
              <a:t>Les technologies de l’évaluation</a:t>
            </a:r>
          </a:p>
        </p:txBody>
      </p:sp>
      <p:sp>
        <p:nvSpPr>
          <p:cNvPr id="3" name="Espace réservé du contenu 2">
            <a:extLst>
              <a:ext uri="{FF2B5EF4-FFF2-40B4-BE49-F238E27FC236}">
                <a16:creationId xmlns:a16="http://schemas.microsoft.com/office/drawing/2014/main" id="{1DF82F35-9853-119E-B755-E6058CFF2738}"/>
              </a:ext>
            </a:extLst>
          </p:cNvPr>
          <p:cNvSpPr>
            <a:spLocks noGrp="1"/>
          </p:cNvSpPr>
          <p:nvPr>
            <p:ph idx="1"/>
          </p:nvPr>
        </p:nvSpPr>
        <p:spPr>
          <a:xfrm>
            <a:off x="640080" y="2872899"/>
            <a:ext cx="4243589" cy="3320668"/>
          </a:xfrm>
        </p:spPr>
        <p:txBody>
          <a:bodyPr>
            <a:normAutofit fontScale="92500"/>
          </a:bodyPr>
          <a:lstStyle/>
          <a:p>
            <a:r>
              <a:rPr lang="fr-FR" sz="2200" dirty="0"/>
              <a:t>Même les petits pas provoquent de grands changements</a:t>
            </a:r>
          </a:p>
          <a:p>
            <a:r>
              <a:rPr lang="fr-FR" sz="2200" dirty="0"/>
              <a:t>Les grands bons technologiques changent le paradigme : rendre visible l’invisible</a:t>
            </a:r>
          </a:p>
          <a:p>
            <a:r>
              <a:rPr lang="fr-FR" sz="2200" dirty="0"/>
              <a:t>Les petits bons changent aussi le paradigme : vers l’évaluation continue</a:t>
            </a:r>
          </a:p>
          <a:p>
            <a:r>
              <a:rPr lang="fr-FR" sz="2200" b="1" dirty="0">
                <a:solidFill>
                  <a:schemeClr val="accent6">
                    <a:lumMod val="75000"/>
                  </a:schemeClr>
                </a:solidFill>
              </a:rPr>
              <a:t>Et l’IA ?</a:t>
            </a:r>
          </a:p>
        </p:txBody>
      </p:sp>
      <p:pic>
        <p:nvPicPr>
          <p:cNvPr id="5" name="Picture 4" descr="Chiffres du marché boursier">
            <a:extLst>
              <a:ext uri="{FF2B5EF4-FFF2-40B4-BE49-F238E27FC236}">
                <a16:creationId xmlns:a16="http://schemas.microsoft.com/office/drawing/2014/main" id="{2CC04AC8-0D2C-2250-98D5-FB260D3078CB}"/>
              </a:ext>
            </a:extLst>
          </p:cNvPr>
          <p:cNvPicPr>
            <a:picLocks noChangeAspect="1"/>
          </p:cNvPicPr>
          <p:nvPr/>
        </p:nvPicPr>
        <p:blipFill rotWithShape="1">
          <a:blip r:embed="rId3"/>
          <a:srcRect l="17264" r="1578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25941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B19832D-2E88-46A7-F662-9A5E807D59CF}"/>
              </a:ext>
            </a:extLst>
          </p:cNvPr>
          <p:cNvPicPr>
            <a:picLocks noChangeAspect="1"/>
          </p:cNvPicPr>
          <p:nvPr/>
        </p:nvPicPr>
        <p:blipFill>
          <a:blip r:embed="rId2"/>
          <a:stretch>
            <a:fillRect/>
          </a:stretch>
        </p:blipFill>
        <p:spPr>
          <a:xfrm>
            <a:off x="3446585" y="0"/>
            <a:ext cx="5007077" cy="6858000"/>
          </a:xfrm>
          <a:prstGeom prst="rect">
            <a:avLst/>
          </a:prstGeom>
        </p:spPr>
      </p:pic>
    </p:spTree>
    <p:extLst>
      <p:ext uri="{BB962C8B-B14F-4D97-AF65-F5344CB8AC3E}">
        <p14:creationId xmlns:p14="http://schemas.microsoft.com/office/powerpoint/2010/main" val="211288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7F9343-FC80-6348-81CE-58A11D3DC9EB}"/>
              </a:ext>
            </a:extLst>
          </p:cNvPr>
          <p:cNvSpPr>
            <a:spLocks noGrp="1"/>
          </p:cNvSpPr>
          <p:nvPr>
            <p:ph type="title"/>
          </p:nvPr>
        </p:nvSpPr>
        <p:spPr>
          <a:xfrm>
            <a:off x="838200" y="583490"/>
            <a:ext cx="10515600" cy="1325563"/>
          </a:xfrm>
        </p:spPr>
        <p:txBody>
          <a:bodyPr/>
          <a:lstStyle/>
          <a:p>
            <a:pPr algn="ctr"/>
            <a:r>
              <a:rPr lang="fr-FR" dirty="0"/>
              <a:t>Chat GPT</a:t>
            </a:r>
          </a:p>
        </p:txBody>
      </p:sp>
      <p:sp>
        <p:nvSpPr>
          <p:cNvPr id="3" name="Espace réservé du contenu 2">
            <a:extLst>
              <a:ext uri="{FF2B5EF4-FFF2-40B4-BE49-F238E27FC236}">
                <a16:creationId xmlns:a16="http://schemas.microsoft.com/office/drawing/2014/main" id="{C1D3B08D-B863-F94B-B5AE-3CC37D9F5098}"/>
              </a:ext>
            </a:extLst>
          </p:cNvPr>
          <p:cNvSpPr>
            <a:spLocks noGrp="1"/>
          </p:cNvSpPr>
          <p:nvPr>
            <p:ph idx="1"/>
          </p:nvPr>
        </p:nvSpPr>
        <p:spPr>
          <a:xfrm>
            <a:off x="838200" y="2030342"/>
            <a:ext cx="10515600" cy="4351338"/>
          </a:xfrm>
        </p:spPr>
        <p:txBody>
          <a:bodyPr>
            <a:normAutofit/>
          </a:bodyPr>
          <a:lstStyle/>
          <a:p>
            <a:r>
              <a:rPr lang="fr-FR" sz="2400" dirty="0">
                <a:latin typeface="Avenir Book" panose="02000503020000020003" pitchFamily="2" charset="0"/>
                <a:cs typeface="Arial" panose="020B0604020202020204" pitchFamily="34" charset="0"/>
              </a:rPr>
              <a:t>Prompt :</a:t>
            </a:r>
          </a:p>
          <a:p>
            <a:pPr marL="0" indent="0">
              <a:buNone/>
            </a:pPr>
            <a:r>
              <a:rPr lang="fr-FR" sz="2400" dirty="0">
                <a:latin typeface="Avenir Book" panose="02000503020000020003" pitchFamily="2" charset="0"/>
                <a:cs typeface="Arial" panose="020B0604020202020204" pitchFamily="34" charset="0"/>
              </a:rPr>
              <a:t>« </a:t>
            </a:r>
            <a:r>
              <a:rPr lang="fr-BE" sz="2400" dirty="0">
                <a:latin typeface="Avenir Book" panose="02000503020000020003" pitchFamily="2" charset="0"/>
                <a:cs typeface="Arial" panose="020B0604020202020204" pitchFamily="34" charset="0"/>
              </a:rPr>
              <a:t>Peux-tu créer 5 questions vrai-faux et leur réponse sur le club de foot Raja Casablanca</a:t>
            </a:r>
            <a:r>
              <a:rPr lang="fr-FR" sz="2400" dirty="0">
                <a:latin typeface="Avenir Book" panose="02000503020000020003" pitchFamily="2" charset="0"/>
                <a:cs typeface="Arial" panose="020B0604020202020204" pitchFamily="34" charset="0"/>
              </a:rPr>
              <a:t> »</a:t>
            </a:r>
          </a:p>
          <a:p>
            <a:pPr marL="0" indent="0">
              <a:buNone/>
            </a:pPr>
            <a:endParaRPr lang="fr-FR" sz="3200" dirty="0"/>
          </a:p>
          <a:p>
            <a:endParaRPr lang="fr-FR" sz="3200" dirty="0"/>
          </a:p>
        </p:txBody>
      </p:sp>
    </p:spTree>
    <p:extLst>
      <p:ext uri="{BB962C8B-B14F-4D97-AF65-F5344CB8AC3E}">
        <p14:creationId xmlns:p14="http://schemas.microsoft.com/office/powerpoint/2010/main" val="3377264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5AF8990-B401-A91B-183A-82A70C15B8F5}"/>
              </a:ext>
            </a:extLst>
          </p:cNvPr>
          <p:cNvSpPr>
            <a:spLocks noGrp="1"/>
          </p:cNvSpPr>
          <p:nvPr>
            <p:ph idx="1"/>
          </p:nvPr>
        </p:nvSpPr>
        <p:spPr>
          <a:xfrm>
            <a:off x="838200" y="425885"/>
            <a:ext cx="10848584" cy="6325644"/>
          </a:xfrm>
        </p:spPr>
        <p:txBody>
          <a:bodyPr>
            <a:normAutofit fontScale="77500" lnSpcReduction="20000"/>
          </a:bodyPr>
          <a:lstStyle/>
          <a:p>
            <a:pPr marL="0" indent="0" algn="just">
              <a:buNone/>
            </a:pPr>
            <a:r>
              <a:rPr lang="fr-BE" b="0" i="0" u="none" strike="noStrike" dirty="0">
                <a:solidFill>
                  <a:srgbClr val="374151"/>
                </a:solidFill>
                <a:effectLst/>
                <a:latin typeface="Avenir Book" panose="02000503020000020003" pitchFamily="2" charset="0"/>
                <a:cs typeface="Arial" panose="020B0604020202020204" pitchFamily="34" charset="0"/>
              </a:rPr>
              <a:t>Bien sûr, voici 5 questions Vrai-Faux et leurs réponses sur le club de foot Raja Casablanca :</a:t>
            </a:r>
          </a:p>
          <a:p>
            <a:pPr algn="just">
              <a:buFont typeface="+mj-lt"/>
              <a:buAutoNum type="arabicPeriod"/>
            </a:pPr>
            <a:r>
              <a:rPr lang="fr-BE" b="0" i="0" u="none" strike="noStrike" dirty="0">
                <a:solidFill>
                  <a:srgbClr val="374151"/>
                </a:solidFill>
                <a:effectLst/>
                <a:latin typeface="Avenir Book" panose="02000503020000020003" pitchFamily="2" charset="0"/>
                <a:cs typeface="Arial" panose="020B0604020202020204" pitchFamily="34" charset="0"/>
              </a:rPr>
              <a:t>Le Raja Casablanca est un club de football marocain. </a:t>
            </a:r>
          </a:p>
          <a:p>
            <a:pPr marL="457200" lvl="1" indent="0" algn="just">
              <a:buNone/>
            </a:pPr>
            <a:r>
              <a:rPr lang="fr-BE" b="0" i="0" u="none" strike="noStrike" dirty="0">
                <a:solidFill>
                  <a:srgbClr val="374151"/>
                </a:solidFill>
                <a:effectLst/>
                <a:latin typeface="Avenir Book" panose="02000503020000020003" pitchFamily="2" charset="0"/>
                <a:cs typeface="Arial" panose="020B0604020202020204" pitchFamily="34" charset="0"/>
              </a:rPr>
              <a:t>Réponse : Vrai.</a:t>
            </a:r>
          </a:p>
          <a:p>
            <a:pPr marL="457200" lvl="1" indent="0" algn="just">
              <a:buNone/>
            </a:pPr>
            <a:endParaRPr lang="fr-BE" b="0" i="0" u="none" strike="noStrike" dirty="0">
              <a:solidFill>
                <a:srgbClr val="374151"/>
              </a:solidFill>
              <a:effectLst/>
              <a:latin typeface="Avenir Book" panose="02000503020000020003" pitchFamily="2" charset="0"/>
              <a:cs typeface="Arial" panose="020B0604020202020204" pitchFamily="34" charset="0"/>
            </a:endParaRPr>
          </a:p>
          <a:p>
            <a:pPr algn="just">
              <a:buFont typeface="+mj-lt"/>
              <a:buAutoNum type="arabicPeriod"/>
            </a:pPr>
            <a:r>
              <a:rPr lang="fr-BE" b="0" i="0" u="none" strike="noStrike" dirty="0">
                <a:solidFill>
                  <a:srgbClr val="374151"/>
                </a:solidFill>
                <a:effectLst/>
                <a:latin typeface="Avenir Book" panose="02000503020000020003" pitchFamily="2" charset="0"/>
                <a:cs typeface="Arial" panose="020B0604020202020204" pitchFamily="34" charset="0"/>
              </a:rPr>
              <a:t>Le Raja Casablanca a remporté la Ligue des champions de la CAF trois fois. </a:t>
            </a:r>
          </a:p>
          <a:p>
            <a:pPr marL="457200" lvl="1" indent="0" algn="just">
              <a:buNone/>
            </a:pPr>
            <a:r>
              <a:rPr lang="fr-BE" b="0" i="0" u="none" strike="noStrike" dirty="0">
                <a:solidFill>
                  <a:srgbClr val="374151"/>
                </a:solidFill>
                <a:effectLst/>
                <a:latin typeface="Avenir Book" panose="02000503020000020003" pitchFamily="2" charset="0"/>
                <a:cs typeface="Arial" panose="020B0604020202020204" pitchFamily="34" charset="0"/>
              </a:rPr>
              <a:t>Réponse : Vrai. Le Raja Casablanca a remporté la Ligue des champions de la CAF en 1989, 1997 et 1999.</a:t>
            </a:r>
          </a:p>
          <a:p>
            <a:pPr marL="457200" lvl="1" indent="0" algn="just">
              <a:buNone/>
            </a:pPr>
            <a:endParaRPr lang="fr-BE" b="0" i="0" u="none" strike="noStrike" dirty="0">
              <a:solidFill>
                <a:srgbClr val="374151"/>
              </a:solidFill>
              <a:effectLst/>
              <a:latin typeface="Avenir Book" panose="02000503020000020003" pitchFamily="2" charset="0"/>
              <a:cs typeface="Arial" panose="020B0604020202020204" pitchFamily="34" charset="0"/>
            </a:endParaRPr>
          </a:p>
          <a:p>
            <a:pPr algn="just">
              <a:buFont typeface="+mj-lt"/>
              <a:buAutoNum type="arabicPeriod"/>
            </a:pPr>
            <a:r>
              <a:rPr lang="fr-BE" b="0" i="0" u="none" strike="noStrike" dirty="0">
                <a:solidFill>
                  <a:srgbClr val="374151"/>
                </a:solidFill>
                <a:effectLst/>
                <a:latin typeface="Avenir Book" panose="02000503020000020003" pitchFamily="2" charset="0"/>
                <a:cs typeface="Arial" panose="020B0604020202020204" pitchFamily="34" charset="0"/>
              </a:rPr>
              <a:t>Le Raja Casablanca est le club de football le plus populaire du Maroc. </a:t>
            </a:r>
          </a:p>
          <a:p>
            <a:pPr marL="457200" lvl="1" indent="0" algn="just">
              <a:buNone/>
            </a:pPr>
            <a:r>
              <a:rPr lang="fr-BE" b="0" i="0" u="none" strike="noStrike" dirty="0">
                <a:solidFill>
                  <a:srgbClr val="374151"/>
                </a:solidFill>
                <a:effectLst/>
                <a:latin typeface="Avenir Book" panose="02000503020000020003" pitchFamily="2" charset="0"/>
                <a:cs typeface="Arial" panose="020B0604020202020204" pitchFamily="34" charset="0"/>
              </a:rPr>
              <a:t>Réponse : Cela dépend de la mesure utilisée pour déterminer la popularité, mais le Raja Casablanca est certainement l'un des clubs de football les plus populaires du Maroc.</a:t>
            </a:r>
          </a:p>
          <a:p>
            <a:pPr marL="457200" lvl="1" indent="0" algn="just">
              <a:buNone/>
            </a:pPr>
            <a:endParaRPr lang="fr-BE" b="0" i="0" u="none" strike="noStrike" dirty="0">
              <a:solidFill>
                <a:srgbClr val="374151"/>
              </a:solidFill>
              <a:effectLst/>
              <a:latin typeface="Avenir Book" panose="02000503020000020003" pitchFamily="2" charset="0"/>
              <a:cs typeface="Arial" panose="020B0604020202020204" pitchFamily="34" charset="0"/>
            </a:endParaRPr>
          </a:p>
          <a:p>
            <a:pPr algn="just">
              <a:buFont typeface="+mj-lt"/>
              <a:buAutoNum type="arabicPeriod"/>
            </a:pPr>
            <a:r>
              <a:rPr lang="fr-BE" b="0" i="0" u="none" strike="noStrike" dirty="0">
                <a:solidFill>
                  <a:srgbClr val="374151"/>
                </a:solidFill>
                <a:effectLst/>
                <a:latin typeface="Avenir Book" panose="02000503020000020003" pitchFamily="2" charset="0"/>
                <a:cs typeface="Arial" panose="020B0604020202020204" pitchFamily="34" charset="0"/>
              </a:rPr>
              <a:t>Le stade du Raja Casablanca est le plus grand stade du Maroc. </a:t>
            </a:r>
          </a:p>
          <a:p>
            <a:pPr marL="457200" lvl="1" indent="0" algn="just">
              <a:buNone/>
            </a:pPr>
            <a:r>
              <a:rPr lang="fr-BE" b="0" i="0" u="none" strike="noStrike" dirty="0">
                <a:solidFill>
                  <a:srgbClr val="374151"/>
                </a:solidFill>
                <a:effectLst/>
                <a:latin typeface="Avenir Book" panose="02000503020000020003" pitchFamily="2" charset="0"/>
                <a:cs typeface="Arial" panose="020B0604020202020204" pitchFamily="34" charset="0"/>
              </a:rPr>
              <a:t>Réponse : Faux. Le stade du Raja Casablanca, le Stade Mohammed V, est l'un des plus grands stades du Maroc mais il n'est pas le plus grand. Le Stade de Marrakech et le Stade de Tanger sont plus grands que le Stade Mohammed V.</a:t>
            </a:r>
          </a:p>
          <a:p>
            <a:pPr marL="457200" lvl="1" indent="0" algn="just">
              <a:buNone/>
            </a:pPr>
            <a:endParaRPr lang="fr-BE" b="0" i="0" u="none" strike="noStrike" dirty="0">
              <a:solidFill>
                <a:srgbClr val="374151"/>
              </a:solidFill>
              <a:effectLst/>
              <a:latin typeface="Avenir Book" panose="02000503020000020003" pitchFamily="2" charset="0"/>
              <a:cs typeface="Arial" panose="020B0604020202020204" pitchFamily="34" charset="0"/>
            </a:endParaRPr>
          </a:p>
          <a:p>
            <a:pPr algn="just">
              <a:buFont typeface="+mj-lt"/>
              <a:buAutoNum type="arabicPeriod"/>
            </a:pPr>
            <a:r>
              <a:rPr lang="fr-BE" b="0" i="0" u="none" strike="noStrike" dirty="0">
                <a:solidFill>
                  <a:srgbClr val="374151"/>
                </a:solidFill>
                <a:effectLst/>
                <a:latin typeface="Avenir Book" panose="02000503020000020003" pitchFamily="2" charset="0"/>
                <a:cs typeface="Arial" panose="020B0604020202020204" pitchFamily="34" charset="0"/>
              </a:rPr>
              <a:t>Le Raja Casablanca a remporté plus de titres de champion du Maroc que son rival historique, le </a:t>
            </a:r>
            <a:r>
              <a:rPr lang="fr-BE" b="0" i="0" u="none" strike="noStrike" dirty="0" err="1">
                <a:solidFill>
                  <a:srgbClr val="374151"/>
                </a:solidFill>
                <a:effectLst/>
                <a:latin typeface="Avenir Book" panose="02000503020000020003" pitchFamily="2" charset="0"/>
                <a:cs typeface="Arial" panose="020B0604020202020204" pitchFamily="34" charset="0"/>
              </a:rPr>
              <a:t>Wydad</a:t>
            </a:r>
            <a:r>
              <a:rPr lang="fr-BE" b="0" i="0" u="none" strike="noStrike" dirty="0">
                <a:solidFill>
                  <a:srgbClr val="374151"/>
                </a:solidFill>
                <a:effectLst/>
                <a:latin typeface="Avenir Book" panose="02000503020000020003" pitchFamily="2" charset="0"/>
                <a:cs typeface="Arial" panose="020B0604020202020204" pitchFamily="34" charset="0"/>
              </a:rPr>
              <a:t> Casablanca. </a:t>
            </a:r>
          </a:p>
          <a:p>
            <a:pPr marL="457200" lvl="1" indent="0" algn="just">
              <a:buNone/>
            </a:pPr>
            <a:r>
              <a:rPr lang="fr-BE" b="0" i="0" u="none" strike="noStrike" dirty="0">
                <a:solidFill>
                  <a:srgbClr val="374151"/>
                </a:solidFill>
                <a:effectLst/>
                <a:latin typeface="Avenir Book" panose="02000503020000020003" pitchFamily="2" charset="0"/>
                <a:cs typeface="Arial" panose="020B0604020202020204" pitchFamily="34" charset="0"/>
              </a:rPr>
              <a:t>Réponse : Faux. Le </a:t>
            </a:r>
            <a:r>
              <a:rPr lang="fr-BE" b="0" i="0" u="none" strike="noStrike" dirty="0" err="1">
                <a:solidFill>
                  <a:srgbClr val="374151"/>
                </a:solidFill>
                <a:effectLst/>
                <a:latin typeface="Avenir Book" panose="02000503020000020003" pitchFamily="2" charset="0"/>
                <a:cs typeface="Arial" panose="020B0604020202020204" pitchFamily="34" charset="0"/>
              </a:rPr>
              <a:t>Wydad</a:t>
            </a:r>
            <a:r>
              <a:rPr lang="fr-BE" b="0" i="0" u="none" strike="noStrike" dirty="0">
                <a:solidFill>
                  <a:srgbClr val="374151"/>
                </a:solidFill>
                <a:effectLst/>
                <a:latin typeface="Avenir Book" panose="02000503020000020003" pitchFamily="2" charset="0"/>
                <a:cs typeface="Arial" panose="020B0604020202020204" pitchFamily="34" charset="0"/>
              </a:rPr>
              <a:t> Casablanca a remporté plus de titres de champion du Maroc que le Raja Casablanca. Le </a:t>
            </a:r>
            <a:r>
              <a:rPr lang="fr-BE" b="0" i="0" u="none" strike="noStrike" dirty="0" err="1">
                <a:solidFill>
                  <a:srgbClr val="374151"/>
                </a:solidFill>
                <a:effectLst/>
                <a:latin typeface="Avenir Book" panose="02000503020000020003" pitchFamily="2" charset="0"/>
                <a:cs typeface="Arial" panose="020B0604020202020204" pitchFamily="34" charset="0"/>
              </a:rPr>
              <a:t>Wydad</a:t>
            </a:r>
            <a:r>
              <a:rPr lang="fr-BE" b="0" i="0" u="none" strike="noStrike" dirty="0">
                <a:solidFill>
                  <a:srgbClr val="374151"/>
                </a:solidFill>
                <a:effectLst/>
                <a:latin typeface="Avenir Book" panose="02000503020000020003" pitchFamily="2" charset="0"/>
                <a:cs typeface="Arial" panose="020B0604020202020204" pitchFamily="34" charset="0"/>
              </a:rPr>
              <a:t> Casablanca a remporté 20 titres de champion du Maroc, tandis que le Raja Casablanca en a remporté 12.</a:t>
            </a:r>
          </a:p>
          <a:p>
            <a:endParaRPr lang="fr-FR" dirty="0">
              <a:latin typeface="Avenir Book" panose="02000503020000020003" pitchFamily="2" charset="0"/>
            </a:endParaRPr>
          </a:p>
        </p:txBody>
      </p:sp>
    </p:spTree>
    <p:extLst>
      <p:ext uri="{BB962C8B-B14F-4D97-AF65-F5344CB8AC3E}">
        <p14:creationId xmlns:p14="http://schemas.microsoft.com/office/powerpoint/2010/main" val="203043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7F9343-FC80-6348-81CE-58A11D3DC9EB}"/>
              </a:ext>
            </a:extLst>
          </p:cNvPr>
          <p:cNvSpPr>
            <a:spLocks noGrp="1"/>
          </p:cNvSpPr>
          <p:nvPr>
            <p:ph type="title"/>
          </p:nvPr>
        </p:nvSpPr>
        <p:spPr>
          <a:xfrm>
            <a:off x="838200" y="583490"/>
            <a:ext cx="10515600" cy="1325563"/>
          </a:xfrm>
        </p:spPr>
        <p:txBody>
          <a:bodyPr/>
          <a:lstStyle/>
          <a:p>
            <a:pPr algn="ctr"/>
            <a:r>
              <a:rPr lang="fr-FR" dirty="0"/>
              <a:t>Chat GPT</a:t>
            </a:r>
          </a:p>
        </p:txBody>
      </p:sp>
      <p:sp>
        <p:nvSpPr>
          <p:cNvPr id="3" name="Espace réservé du contenu 2">
            <a:extLst>
              <a:ext uri="{FF2B5EF4-FFF2-40B4-BE49-F238E27FC236}">
                <a16:creationId xmlns:a16="http://schemas.microsoft.com/office/drawing/2014/main" id="{C1D3B08D-B863-F94B-B5AE-3CC37D9F5098}"/>
              </a:ext>
            </a:extLst>
          </p:cNvPr>
          <p:cNvSpPr>
            <a:spLocks noGrp="1"/>
          </p:cNvSpPr>
          <p:nvPr>
            <p:ph idx="1"/>
          </p:nvPr>
        </p:nvSpPr>
        <p:spPr>
          <a:xfrm>
            <a:off x="838200" y="2030342"/>
            <a:ext cx="10515600" cy="4351338"/>
          </a:xfrm>
        </p:spPr>
        <p:txBody>
          <a:bodyPr>
            <a:normAutofit/>
          </a:bodyPr>
          <a:lstStyle/>
          <a:p>
            <a:r>
              <a:rPr lang="fr-FR" dirty="0"/>
              <a:t>Prompt :</a:t>
            </a:r>
          </a:p>
          <a:p>
            <a:pPr marL="0" indent="0">
              <a:buNone/>
            </a:pPr>
            <a:r>
              <a:rPr lang="fr-FR" dirty="0"/>
              <a:t>« </a:t>
            </a:r>
            <a:r>
              <a:rPr lang="fr-BE" dirty="0"/>
              <a:t>Peux-tu créer 5 questions vrai-faux et leur réponse sur le club de foot </a:t>
            </a:r>
            <a:r>
              <a:rPr lang="fr-BE" b="0" i="0" u="none" strike="noStrike" dirty="0" err="1">
                <a:solidFill>
                  <a:srgbClr val="374151"/>
                </a:solidFill>
                <a:effectLst/>
                <a:latin typeface="Söhne"/>
              </a:rPr>
              <a:t>Wydad</a:t>
            </a:r>
            <a:r>
              <a:rPr lang="fr-BE" b="0" i="0" u="none" strike="noStrike" dirty="0">
                <a:solidFill>
                  <a:srgbClr val="374151"/>
                </a:solidFill>
                <a:effectLst/>
                <a:latin typeface="Söhne"/>
              </a:rPr>
              <a:t> Casablanca</a:t>
            </a:r>
            <a:r>
              <a:rPr lang="fr-FR" dirty="0"/>
              <a:t> »</a:t>
            </a:r>
          </a:p>
          <a:p>
            <a:pPr marL="0" indent="0">
              <a:buNone/>
            </a:pPr>
            <a:endParaRPr lang="fr-FR" sz="3200" dirty="0"/>
          </a:p>
          <a:p>
            <a:endParaRPr lang="fr-FR" sz="3200" dirty="0"/>
          </a:p>
        </p:txBody>
      </p:sp>
    </p:spTree>
    <p:extLst>
      <p:ext uri="{BB962C8B-B14F-4D97-AF65-F5344CB8AC3E}">
        <p14:creationId xmlns:p14="http://schemas.microsoft.com/office/powerpoint/2010/main" val="1585128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5AF8990-B401-A91B-183A-82A70C15B8F5}"/>
              </a:ext>
            </a:extLst>
          </p:cNvPr>
          <p:cNvSpPr>
            <a:spLocks noGrp="1"/>
          </p:cNvSpPr>
          <p:nvPr>
            <p:ph idx="1"/>
          </p:nvPr>
        </p:nvSpPr>
        <p:spPr>
          <a:xfrm>
            <a:off x="838200" y="425885"/>
            <a:ext cx="10848584" cy="6432115"/>
          </a:xfrm>
        </p:spPr>
        <p:txBody>
          <a:bodyPr>
            <a:normAutofit fontScale="77500" lnSpcReduction="20000"/>
          </a:bodyPr>
          <a:lstStyle/>
          <a:p>
            <a:pPr marL="0" indent="0" algn="l">
              <a:buNone/>
            </a:pPr>
            <a:r>
              <a:rPr lang="fr-BE" b="0" i="0" u="none" strike="noStrike" dirty="0">
                <a:solidFill>
                  <a:srgbClr val="374151"/>
                </a:solidFill>
                <a:effectLst/>
                <a:latin typeface="Avenir Book" panose="02000503020000020003" pitchFamily="2" charset="0"/>
                <a:cs typeface="Arial" panose="020B0604020202020204" pitchFamily="34" charset="0"/>
              </a:rPr>
              <a:t>Absolument, voici 5 questions vrai-faux et leurs réponses sur le club de foot </a:t>
            </a:r>
            <a:r>
              <a:rPr lang="fr-BE" b="0" i="0" u="none" strike="noStrike" dirty="0" err="1">
                <a:solidFill>
                  <a:srgbClr val="374151"/>
                </a:solidFill>
                <a:effectLst/>
                <a:latin typeface="Avenir Book" panose="02000503020000020003" pitchFamily="2" charset="0"/>
                <a:cs typeface="Arial" panose="020B0604020202020204" pitchFamily="34" charset="0"/>
              </a:rPr>
              <a:t>Wydad</a:t>
            </a:r>
            <a:r>
              <a:rPr lang="fr-BE" b="0" i="0" u="none" strike="noStrike" dirty="0">
                <a:solidFill>
                  <a:srgbClr val="374151"/>
                </a:solidFill>
                <a:effectLst/>
                <a:latin typeface="Avenir Book" panose="02000503020000020003" pitchFamily="2" charset="0"/>
                <a:cs typeface="Arial" panose="020B0604020202020204" pitchFamily="34" charset="0"/>
              </a:rPr>
              <a:t> Casablanca :</a:t>
            </a:r>
          </a:p>
          <a:p>
            <a:pPr marL="0" indent="0" algn="l">
              <a:buNone/>
            </a:pPr>
            <a:endParaRPr lang="fr-BE" b="0" i="0" u="none" strike="noStrike" dirty="0">
              <a:solidFill>
                <a:srgbClr val="374151"/>
              </a:solidFill>
              <a:effectLst/>
              <a:latin typeface="Avenir Book" panose="02000503020000020003" pitchFamily="2" charset="0"/>
              <a:cs typeface="Arial" panose="020B0604020202020204" pitchFamily="34" charset="0"/>
            </a:endParaRPr>
          </a:p>
          <a:p>
            <a:pPr algn="l">
              <a:buFont typeface="+mj-lt"/>
              <a:buAutoNum type="arabicPeriod"/>
            </a:pPr>
            <a:r>
              <a:rPr lang="fr-BE" b="0" i="0" u="none" strike="noStrike" dirty="0">
                <a:solidFill>
                  <a:srgbClr val="374151"/>
                </a:solidFill>
                <a:effectLst/>
                <a:latin typeface="Avenir Book" panose="02000503020000020003" pitchFamily="2" charset="0"/>
                <a:cs typeface="Arial" panose="020B0604020202020204" pitchFamily="34" charset="0"/>
              </a:rPr>
              <a:t>Le </a:t>
            </a:r>
            <a:r>
              <a:rPr lang="fr-BE" b="0" i="0" u="none" strike="noStrike" dirty="0" err="1">
                <a:solidFill>
                  <a:srgbClr val="374151"/>
                </a:solidFill>
                <a:effectLst/>
                <a:latin typeface="Avenir Book" panose="02000503020000020003" pitchFamily="2" charset="0"/>
                <a:cs typeface="Arial" panose="020B0604020202020204" pitchFamily="34" charset="0"/>
              </a:rPr>
              <a:t>Wydad</a:t>
            </a:r>
            <a:r>
              <a:rPr lang="fr-BE" b="0" i="0" u="none" strike="noStrike" dirty="0">
                <a:solidFill>
                  <a:srgbClr val="374151"/>
                </a:solidFill>
                <a:effectLst/>
                <a:latin typeface="Avenir Book" panose="02000503020000020003" pitchFamily="2" charset="0"/>
                <a:cs typeface="Arial" panose="020B0604020202020204" pitchFamily="34" charset="0"/>
              </a:rPr>
              <a:t> Casablanca est un club de football marocain. </a:t>
            </a:r>
          </a:p>
          <a:p>
            <a:pPr marL="457200" lvl="1" indent="0">
              <a:buNone/>
            </a:pPr>
            <a:r>
              <a:rPr lang="fr-BE" b="0" i="0" u="none" strike="noStrike" dirty="0">
                <a:solidFill>
                  <a:srgbClr val="374151"/>
                </a:solidFill>
                <a:effectLst/>
                <a:latin typeface="Avenir Book" panose="02000503020000020003" pitchFamily="2" charset="0"/>
                <a:cs typeface="Arial" panose="020B0604020202020204" pitchFamily="34" charset="0"/>
              </a:rPr>
              <a:t>Réponse : Vrai.</a:t>
            </a:r>
          </a:p>
          <a:p>
            <a:pPr marL="457200" lvl="1" indent="0">
              <a:buNone/>
            </a:pPr>
            <a:endParaRPr lang="fr-BE" b="0" i="0" u="none" strike="noStrike" dirty="0">
              <a:solidFill>
                <a:srgbClr val="374151"/>
              </a:solidFill>
              <a:effectLst/>
              <a:latin typeface="Avenir Book" panose="02000503020000020003" pitchFamily="2" charset="0"/>
              <a:cs typeface="Arial" panose="020B0604020202020204" pitchFamily="34" charset="0"/>
            </a:endParaRPr>
          </a:p>
          <a:p>
            <a:pPr>
              <a:buFont typeface="+mj-lt"/>
              <a:buAutoNum type="arabicPeriod"/>
            </a:pPr>
            <a:r>
              <a:rPr lang="fr-BE" b="0" i="0" u="none" strike="noStrike" dirty="0">
                <a:solidFill>
                  <a:srgbClr val="374151"/>
                </a:solidFill>
                <a:effectLst/>
                <a:latin typeface="Avenir Book" panose="02000503020000020003" pitchFamily="2" charset="0"/>
                <a:cs typeface="Arial" panose="020B0604020202020204" pitchFamily="34" charset="0"/>
              </a:rPr>
              <a:t>Le </a:t>
            </a:r>
            <a:r>
              <a:rPr lang="fr-BE" b="0" i="0" u="none" strike="noStrike" dirty="0" err="1">
                <a:solidFill>
                  <a:srgbClr val="374151"/>
                </a:solidFill>
                <a:effectLst/>
                <a:latin typeface="Avenir Book" panose="02000503020000020003" pitchFamily="2" charset="0"/>
                <a:cs typeface="Arial" panose="020B0604020202020204" pitchFamily="34" charset="0"/>
              </a:rPr>
              <a:t>Wydad</a:t>
            </a:r>
            <a:r>
              <a:rPr lang="fr-BE" b="0" i="0" u="none" strike="noStrike" dirty="0">
                <a:solidFill>
                  <a:srgbClr val="374151"/>
                </a:solidFill>
                <a:effectLst/>
                <a:latin typeface="Avenir Book" panose="02000503020000020003" pitchFamily="2" charset="0"/>
                <a:cs typeface="Arial" panose="020B0604020202020204" pitchFamily="34" charset="0"/>
              </a:rPr>
              <a:t> Casablanca a remporté la Ligue des champions de la CAF deux fois.</a:t>
            </a:r>
          </a:p>
          <a:p>
            <a:pPr marL="457200" lvl="1" indent="0">
              <a:buNone/>
            </a:pPr>
            <a:r>
              <a:rPr lang="fr-BE" b="0" i="0" u="none" strike="noStrike" dirty="0">
                <a:solidFill>
                  <a:srgbClr val="374151"/>
                </a:solidFill>
                <a:effectLst/>
                <a:latin typeface="Avenir Book" panose="02000503020000020003" pitchFamily="2" charset="0"/>
                <a:cs typeface="Arial" panose="020B0604020202020204" pitchFamily="34" charset="0"/>
              </a:rPr>
              <a:t>Réponse : Faux. Le </a:t>
            </a:r>
            <a:r>
              <a:rPr lang="fr-BE" b="0" i="0" u="none" strike="noStrike" dirty="0" err="1">
                <a:solidFill>
                  <a:srgbClr val="374151"/>
                </a:solidFill>
                <a:effectLst/>
                <a:latin typeface="Avenir Book" panose="02000503020000020003" pitchFamily="2" charset="0"/>
                <a:cs typeface="Arial" panose="020B0604020202020204" pitchFamily="34" charset="0"/>
              </a:rPr>
              <a:t>Wydad</a:t>
            </a:r>
            <a:r>
              <a:rPr lang="fr-BE" b="0" i="0" u="none" strike="noStrike" dirty="0">
                <a:solidFill>
                  <a:srgbClr val="374151"/>
                </a:solidFill>
                <a:effectLst/>
                <a:latin typeface="Avenir Book" panose="02000503020000020003" pitchFamily="2" charset="0"/>
                <a:cs typeface="Arial" panose="020B0604020202020204" pitchFamily="34" charset="0"/>
              </a:rPr>
              <a:t> Casablanca a remporté la Ligue des champions de la CAF deux fois de suite en 2017 et 2018.</a:t>
            </a:r>
          </a:p>
          <a:p>
            <a:pPr marL="457200" lvl="1" indent="0">
              <a:buNone/>
            </a:pPr>
            <a:endParaRPr lang="fr-BE" b="0" i="0" u="none" strike="noStrike" dirty="0">
              <a:solidFill>
                <a:srgbClr val="374151"/>
              </a:solidFill>
              <a:effectLst/>
              <a:latin typeface="Avenir Book" panose="02000503020000020003" pitchFamily="2" charset="0"/>
              <a:cs typeface="Arial" panose="020B0604020202020204" pitchFamily="34" charset="0"/>
            </a:endParaRPr>
          </a:p>
          <a:p>
            <a:pPr algn="l">
              <a:buFont typeface="+mj-lt"/>
              <a:buAutoNum type="arabicPeriod"/>
            </a:pPr>
            <a:r>
              <a:rPr lang="fr-BE" b="0" i="0" u="none" strike="noStrike" dirty="0">
                <a:solidFill>
                  <a:srgbClr val="374151"/>
                </a:solidFill>
                <a:effectLst/>
                <a:latin typeface="Avenir Book" panose="02000503020000020003" pitchFamily="2" charset="0"/>
                <a:cs typeface="Arial" panose="020B0604020202020204" pitchFamily="34" charset="0"/>
              </a:rPr>
              <a:t>Le </a:t>
            </a:r>
            <a:r>
              <a:rPr lang="fr-BE" b="0" i="0" u="none" strike="noStrike" dirty="0" err="1">
                <a:solidFill>
                  <a:srgbClr val="374151"/>
                </a:solidFill>
                <a:effectLst/>
                <a:latin typeface="Avenir Book" panose="02000503020000020003" pitchFamily="2" charset="0"/>
                <a:cs typeface="Arial" panose="020B0604020202020204" pitchFamily="34" charset="0"/>
              </a:rPr>
              <a:t>Wydad</a:t>
            </a:r>
            <a:r>
              <a:rPr lang="fr-BE" b="0" i="0" u="none" strike="noStrike" dirty="0">
                <a:solidFill>
                  <a:srgbClr val="374151"/>
                </a:solidFill>
                <a:effectLst/>
                <a:latin typeface="Avenir Book" panose="02000503020000020003" pitchFamily="2" charset="0"/>
                <a:cs typeface="Arial" panose="020B0604020202020204" pitchFamily="34" charset="0"/>
              </a:rPr>
              <a:t> Casablanca est le club de football le plus titré du Maroc. </a:t>
            </a:r>
          </a:p>
          <a:p>
            <a:pPr marL="457200" lvl="1" indent="0">
              <a:buNone/>
            </a:pPr>
            <a:r>
              <a:rPr lang="fr-BE" b="0" i="0" u="none" strike="noStrike" dirty="0">
                <a:solidFill>
                  <a:srgbClr val="374151"/>
                </a:solidFill>
                <a:effectLst/>
                <a:latin typeface="Avenir Book" panose="02000503020000020003" pitchFamily="2" charset="0"/>
                <a:cs typeface="Arial" panose="020B0604020202020204" pitchFamily="34" charset="0"/>
              </a:rPr>
              <a:t>Réponse : Faux. Le </a:t>
            </a:r>
            <a:r>
              <a:rPr lang="fr-BE" b="0" i="0" u="none" strike="noStrike" dirty="0" err="1">
                <a:solidFill>
                  <a:srgbClr val="374151"/>
                </a:solidFill>
                <a:effectLst/>
                <a:latin typeface="Avenir Book" panose="02000503020000020003" pitchFamily="2" charset="0"/>
                <a:cs typeface="Arial" panose="020B0604020202020204" pitchFamily="34" charset="0"/>
              </a:rPr>
              <a:t>Wydad</a:t>
            </a:r>
            <a:r>
              <a:rPr lang="fr-BE" b="0" i="0" u="none" strike="noStrike" dirty="0">
                <a:solidFill>
                  <a:srgbClr val="374151"/>
                </a:solidFill>
                <a:effectLst/>
                <a:latin typeface="Avenir Book" panose="02000503020000020003" pitchFamily="2" charset="0"/>
                <a:cs typeface="Arial" panose="020B0604020202020204" pitchFamily="34" charset="0"/>
              </a:rPr>
              <a:t> Casablanca est l'un des clubs de football les plus titrés du Maroc, mais il n'est pas le plus titré. Le Raja Casablanca a remporté plus de titres de champion du Maroc que le </a:t>
            </a:r>
            <a:r>
              <a:rPr lang="fr-BE" b="0" i="0" u="none" strike="noStrike" dirty="0" err="1">
                <a:solidFill>
                  <a:srgbClr val="374151"/>
                </a:solidFill>
                <a:effectLst/>
                <a:latin typeface="Avenir Book" panose="02000503020000020003" pitchFamily="2" charset="0"/>
                <a:cs typeface="Arial" panose="020B0604020202020204" pitchFamily="34" charset="0"/>
              </a:rPr>
              <a:t>Wydad</a:t>
            </a:r>
            <a:r>
              <a:rPr lang="fr-BE" b="0" i="0" u="none" strike="noStrike" dirty="0">
                <a:solidFill>
                  <a:srgbClr val="374151"/>
                </a:solidFill>
                <a:effectLst/>
                <a:latin typeface="Avenir Book" panose="02000503020000020003" pitchFamily="2" charset="0"/>
                <a:cs typeface="Arial" panose="020B0604020202020204" pitchFamily="34" charset="0"/>
              </a:rPr>
              <a:t> Casablanca.</a:t>
            </a:r>
          </a:p>
          <a:p>
            <a:pPr marL="457200" lvl="1" indent="0">
              <a:buNone/>
            </a:pPr>
            <a:endParaRPr lang="fr-BE" b="0" i="0" u="none" strike="noStrike" dirty="0">
              <a:solidFill>
                <a:srgbClr val="374151"/>
              </a:solidFill>
              <a:effectLst/>
              <a:latin typeface="Avenir Book" panose="02000503020000020003" pitchFamily="2" charset="0"/>
              <a:cs typeface="Arial" panose="020B0604020202020204" pitchFamily="34" charset="0"/>
            </a:endParaRPr>
          </a:p>
          <a:p>
            <a:pPr algn="l">
              <a:buFont typeface="+mj-lt"/>
              <a:buAutoNum type="arabicPeriod"/>
            </a:pPr>
            <a:r>
              <a:rPr lang="fr-BE" b="0" i="0" u="none" strike="noStrike" dirty="0">
                <a:solidFill>
                  <a:srgbClr val="374151"/>
                </a:solidFill>
                <a:effectLst/>
                <a:latin typeface="Avenir Book" panose="02000503020000020003" pitchFamily="2" charset="0"/>
                <a:cs typeface="Arial" panose="020B0604020202020204" pitchFamily="34" charset="0"/>
              </a:rPr>
              <a:t>Le surnom du </a:t>
            </a:r>
            <a:r>
              <a:rPr lang="fr-BE" b="0" i="0" u="none" strike="noStrike" dirty="0" err="1">
                <a:solidFill>
                  <a:srgbClr val="374151"/>
                </a:solidFill>
                <a:effectLst/>
                <a:latin typeface="Avenir Book" panose="02000503020000020003" pitchFamily="2" charset="0"/>
                <a:cs typeface="Arial" panose="020B0604020202020204" pitchFamily="34" charset="0"/>
              </a:rPr>
              <a:t>Wydad</a:t>
            </a:r>
            <a:r>
              <a:rPr lang="fr-BE" b="0" i="0" u="none" strike="noStrike" dirty="0">
                <a:solidFill>
                  <a:srgbClr val="374151"/>
                </a:solidFill>
                <a:effectLst/>
                <a:latin typeface="Avenir Book" panose="02000503020000020003" pitchFamily="2" charset="0"/>
                <a:cs typeface="Arial" panose="020B0604020202020204" pitchFamily="34" charset="0"/>
              </a:rPr>
              <a:t> Casablanca est "Les Rouges". </a:t>
            </a:r>
          </a:p>
          <a:p>
            <a:pPr marL="457200" lvl="1" indent="0">
              <a:buNone/>
            </a:pPr>
            <a:r>
              <a:rPr lang="fr-BE" b="0" i="0" u="none" strike="noStrike" dirty="0">
                <a:solidFill>
                  <a:srgbClr val="374151"/>
                </a:solidFill>
                <a:effectLst/>
                <a:latin typeface="Avenir Book" panose="02000503020000020003" pitchFamily="2" charset="0"/>
                <a:cs typeface="Arial" panose="020B0604020202020204" pitchFamily="34" charset="0"/>
              </a:rPr>
              <a:t>Réponse : Vrai. Le </a:t>
            </a:r>
            <a:r>
              <a:rPr lang="fr-BE" b="0" i="0" u="none" strike="noStrike" dirty="0" err="1">
                <a:solidFill>
                  <a:srgbClr val="374151"/>
                </a:solidFill>
                <a:effectLst/>
                <a:latin typeface="Avenir Book" panose="02000503020000020003" pitchFamily="2" charset="0"/>
                <a:cs typeface="Arial" panose="020B0604020202020204" pitchFamily="34" charset="0"/>
              </a:rPr>
              <a:t>Wydad</a:t>
            </a:r>
            <a:r>
              <a:rPr lang="fr-BE" b="0" i="0" u="none" strike="noStrike" dirty="0">
                <a:solidFill>
                  <a:srgbClr val="374151"/>
                </a:solidFill>
                <a:effectLst/>
                <a:latin typeface="Avenir Book" panose="02000503020000020003" pitchFamily="2" charset="0"/>
                <a:cs typeface="Arial" panose="020B0604020202020204" pitchFamily="34" charset="0"/>
              </a:rPr>
              <a:t> Casablanca est également surnommé "Les Rouges et Blancs".</a:t>
            </a:r>
          </a:p>
          <a:p>
            <a:pPr marL="457200" lvl="1" indent="0">
              <a:buNone/>
            </a:pPr>
            <a:endParaRPr lang="fr-BE" b="0" i="0" u="none" strike="noStrike" dirty="0">
              <a:solidFill>
                <a:srgbClr val="374151"/>
              </a:solidFill>
              <a:effectLst/>
              <a:latin typeface="Avenir Book" panose="02000503020000020003" pitchFamily="2" charset="0"/>
              <a:cs typeface="Arial" panose="020B0604020202020204" pitchFamily="34" charset="0"/>
            </a:endParaRPr>
          </a:p>
          <a:p>
            <a:pPr algn="l">
              <a:buFont typeface="+mj-lt"/>
              <a:buAutoNum type="arabicPeriod"/>
            </a:pPr>
            <a:r>
              <a:rPr lang="fr-BE" b="0" i="0" u="none" strike="noStrike" dirty="0">
                <a:solidFill>
                  <a:srgbClr val="374151"/>
                </a:solidFill>
                <a:effectLst/>
                <a:latin typeface="Avenir Book" panose="02000503020000020003" pitchFamily="2" charset="0"/>
                <a:cs typeface="Arial" panose="020B0604020202020204" pitchFamily="34" charset="0"/>
              </a:rPr>
              <a:t>Le </a:t>
            </a:r>
            <a:r>
              <a:rPr lang="fr-BE" b="0" i="0" u="none" strike="noStrike" dirty="0" err="1">
                <a:solidFill>
                  <a:srgbClr val="374151"/>
                </a:solidFill>
                <a:effectLst/>
                <a:latin typeface="Avenir Book" panose="02000503020000020003" pitchFamily="2" charset="0"/>
                <a:cs typeface="Arial" panose="020B0604020202020204" pitchFamily="34" charset="0"/>
              </a:rPr>
              <a:t>Wydad</a:t>
            </a:r>
            <a:r>
              <a:rPr lang="fr-BE" b="0" i="0" u="none" strike="noStrike" dirty="0">
                <a:solidFill>
                  <a:srgbClr val="374151"/>
                </a:solidFill>
                <a:effectLst/>
                <a:latin typeface="Avenir Book" panose="02000503020000020003" pitchFamily="2" charset="0"/>
                <a:cs typeface="Arial" panose="020B0604020202020204" pitchFamily="34" charset="0"/>
              </a:rPr>
              <a:t> Casablanca a remporté plus de titres de la Ligue des champions de la CAF que n'importe quel autre club marocain. </a:t>
            </a:r>
          </a:p>
          <a:p>
            <a:pPr marL="457200" lvl="1" indent="0">
              <a:buNone/>
            </a:pPr>
            <a:r>
              <a:rPr lang="fr-BE" b="0" i="0" u="none" strike="noStrike" dirty="0">
                <a:solidFill>
                  <a:srgbClr val="374151"/>
                </a:solidFill>
                <a:effectLst/>
                <a:latin typeface="Avenir Book" panose="02000503020000020003" pitchFamily="2" charset="0"/>
                <a:cs typeface="Arial" panose="020B0604020202020204" pitchFamily="34" charset="0"/>
              </a:rPr>
              <a:t>Réponse : Vrai. Le </a:t>
            </a:r>
            <a:r>
              <a:rPr lang="fr-BE" b="0" i="0" u="none" strike="noStrike" dirty="0" err="1">
                <a:solidFill>
                  <a:srgbClr val="374151"/>
                </a:solidFill>
                <a:effectLst/>
                <a:latin typeface="Avenir Book" panose="02000503020000020003" pitchFamily="2" charset="0"/>
                <a:cs typeface="Arial" panose="020B0604020202020204" pitchFamily="34" charset="0"/>
              </a:rPr>
              <a:t>Wydad</a:t>
            </a:r>
            <a:r>
              <a:rPr lang="fr-BE" b="0" i="0" u="none" strike="noStrike" dirty="0">
                <a:solidFill>
                  <a:srgbClr val="374151"/>
                </a:solidFill>
                <a:effectLst/>
                <a:latin typeface="Avenir Book" panose="02000503020000020003" pitchFamily="2" charset="0"/>
                <a:cs typeface="Arial" panose="020B0604020202020204" pitchFamily="34" charset="0"/>
              </a:rPr>
              <a:t> Casablanca a remporté la Ligue des champions de la CAF deux fois, plus que tout autre club marocain.</a:t>
            </a:r>
          </a:p>
          <a:p>
            <a:endParaRPr lang="fr-FR" dirty="0">
              <a:latin typeface="Avenir Book" panose="02000503020000020003" pitchFamily="2" charset="0"/>
            </a:endParaRPr>
          </a:p>
        </p:txBody>
      </p:sp>
    </p:spTree>
    <p:extLst>
      <p:ext uri="{BB962C8B-B14F-4D97-AF65-F5344CB8AC3E}">
        <p14:creationId xmlns:p14="http://schemas.microsoft.com/office/powerpoint/2010/main" val="3379068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C299B1-5DB8-CB40-A763-FF0BB7D64206}"/>
              </a:ext>
            </a:extLst>
          </p:cNvPr>
          <p:cNvSpPr>
            <a:spLocks noGrp="1"/>
          </p:cNvSpPr>
          <p:nvPr>
            <p:ph type="title"/>
          </p:nvPr>
        </p:nvSpPr>
        <p:spPr>
          <a:xfrm>
            <a:off x="466722" y="586855"/>
            <a:ext cx="3201366" cy="3387497"/>
          </a:xfrm>
        </p:spPr>
        <p:txBody>
          <a:bodyPr anchor="b">
            <a:normAutofit/>
          </a:bodyPr>
          <a:lstStyle/>
          <a:p>
            <a:pPr algn="r"/>
            <a:r>
              <a:rPr lang="nl-BE" sz="4000" dirty="0">
                <a:solidFill>
                  <a:srgbClr val="FFFFFF"/>
                </a:solidFill>
              </a:rPr>
              <a:t>La note en éducation</a:t>
            </a:r>
            <a:endParaRPr lang="fr-FR" sz="4000" dirty="0">
              <a:solidFill>
                <a:srgbClr val="FFFFFF"/>
              </a:solidFill>
            </a:endParaRPr>
          </a:p>
        </p:txBody>
      </p:sp>
      <p:pic>
        <p:nvPicPr>
          <p:cNvPr id="11" name="Image 10">
            <a:extLst>
              <a:ext uri="{FF2B5EF4-FFF2-40B4-BE49-F238E27FC236}">
                <a16:creationId xmlns:a16="http://schemas.microsoft.com/office/drawing/2014/main" id="{A2EE69F1-14D4-B453-55FE-67064A2963ED}"/>
              </a:ext>
            </a:extLst>
          </p:cNvPr>
          <p:cNvPicPr>
            <a:picLocks noChangeAspect="1"/>
          </p:cNvPicPr>
          <p:nvPr/>
        </p:nvPicPr>
        <p:blipFill>
          <a:blip r:embed="rId3"/>
          <a:stretch>
            <a:fillRect/>
          </a:stretch>
        </p:blipFill>
        <p:spPr>
          <a:xfrm>
            <a:off x="1426979" y="443889"/>
            <a:ext cx="9338041" cy="5970222"/>
          </a:xfrm>
          <a:prstGeom prst="rect">
            <a:avLst/>
          </a:prstGeom>
        </p:spPr>
      </p:pic>
    </p:spTree>
    <p:extLst>
      <p:ext uri="{BB962C8B-B14F-4D97-AF65-F5344CB8AC3E}">
        <p14:creationId xmlns:p14="http://schemas.microsoft.com/office/powerpoint/2010/main" val="2602337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7F9343-FC80-6348-81CE-58A11D3DC9EB}"/>
              </a:ext>
            </a:extLst>
          </p:cNvPr>
          <p:cNvSpPr>
            <a:spLocks noGrp="1"/>
          </p:cNvSpPr>
          <p:nvPr>
            <p:ph type="title"/>
          </p:nvPr>
        </p:nvSpPr>
        <p:spPr>
          <a:xfrm>
            <a:off x="838200" y="583490"/>
            <a:ext cx="10515600" cy="1325563"/>
          </a:xfrm>
        </p:spPr>
        <p:txBody>
          <a:bodyPr/>
          <a:lstStyle/>
          <a:p>
            <a:pPr algn="ctr"/>
            <a:r>
              <a:rPr lang="fr-FR" dirty="0"/>
              <a:t>Chat GPT</a:t>
            </a:r>
          </a:p>
        </p:txBody>
      </p:sp>
      <p:sp>
        <p:nvSpPr>
          <p:cNvPr id="3" name="Espace réservé du contenu 2">
            <a:extLst>
              <a:ext uri="{FF2B5EF4-FFF2-40B4-BE49-F238E27FC236}">
                <a16:creationId xmlns:a16="http://schemas.microsoft.com/office/drawing/2014/main" id="{C1D3B08D-B863-F94B-B5AE-3CC37D9F5098}"/>
              </a:ext>
            </a:extLst>
          </p:cNvPr>
          <p:cNvSpPr>
            <a:spLocks noGrp="1"/>
          </p:cNvSpPr>
          <p:nvPr>
            <p:ph idx="1"/>
          </p:nvPr>
        </p:nvSpPr>
        <p:spPr>
          <a:xfrm>
            <a:off x="838200" y="2030342"/>
            <a:ext cx="10515600" cy="4351338"/>
          </a:xfrm>
        </p:spPr>
        <p:txBody>
          <a:bodyPr>
            <a:normAutofit/>
          </a:bodyPr>
          <a:lstStyle/>
          <a:p>
            <a:r>
              <a:rPr lang="fr-FR" dirty="0">
                <a:latin typeface="Avenir Book" panose="02000503020000020003" pitchFamily="2" charset="0"/>
                <a:cs typeface="Arial" panose="020B0604020202020204" pitchFamily="34" charset="0"/>
              </a:rPr>
              <a:t>Prompt :</a:t>
            </a:r>
          </a:p>
          <a:p>
            <a:pPr marL="0" indent="0">
              <a:buNone/>
            </a:pPr>
            <a:r>
              <a:rPr lang="fr-FR" dirty="0">
                <a:latin typeface="Avenir Book" panose="02000503020000020003" pitchFamily="2" charset="0"/>
                <a:cs typeface="Arial" panose="020B0604020202020204" pitchFamily="34" charset="0"/>
              </a:rPr>
              <a:t>« </a:t>
            </a:r>
            <a:r>
              <a:rPr lang="fr-BE" b="0" i="0" u="none" strike="noStrike" dirty="0">
                <a:solidFill>
                  <a:srgbClr val="343541"/>
                </a:solidFill>
                <a:effectLst/>
                <a:latin typeface="Avenir Book" panose="02000503020000020003" pitchFamily="2" charset="0"/>
                <a:cs typeface="Arial" panose="020B0604020202020204" pitchFamily="34" charset="0"/>
              </a:rPr>
              <a:t>Peux-tu me donner 5 vrai faux sur le club de football Club </a:t>
            </a:r>
            <a:r>
              <a:rPr lang="fr-BE" b="0" i="0" u="none" strike="noStrike" dirty="0" err="1">
                <a:solidFill>
                  <a:srgbClr val="343541"/>
                </a:solidFill>
                <a:effectLst/>
                <a:latin typeface="Avenir Book" panose="02000503020000020003" pitchFamily="2" charset="0"/>
                <a:cs typeface="Arial" panose="020B0604020202020204" pitchFamily="34" charset="0"/>
              </a:rPr>
              <a:t>Athletic</a:t>
            </a:r>
            <a:r>
              <a:rPr lang="fr-BE" b="0" i="0" u="none" strike="noStrike" dirty="0">
                <a:solidFill>
                  <a:srgbClr val="343541"/>
                </a:solidFill>
                <a:effectLst/>
                <a:latin typeface="Avenir Book" panose="02000503020000020003" pitchFamily="2" charset="0"/>
                <a:cs typeface="Arial" panose="020B0604020202020204" pitchFamily="34" charset="0"/>
              </a:rPr>
              <a:t> Youssoufia Berrechid </a:t>
            </a:r>
            <a:r>
              <a:rPr lang="fr-FR" dirty="0">
                <a:latin typeface="Avenir Book" panose="02000503020000020003" pitchFamily="2" charset="0"/>
                <a:cs typeface="Arial" panose="020B0604020202020204" pitchFamily="34" charset="0"/>
              </a:rPr>
              <a:t>»</a:t>
            </a:r>
          </a:p>
        </p:txBody>
      </p:sp>
    </p:spTree>
    <p:extLst>
      <p:ext uri="{BB962C8B-B14F-4D97-AF65-F5344CB8AC3E}">
        <p14:creationId xmlns:p14="http://schemas.microsoft.com/office/powerpoint/2010/main" val="1312464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5AF8990-B401-A91B-183A-82A70C15B8F5}"/>
              </a:ext>
            </a:extLst>
          </p:cNvPr>
          <p:cNvSpPr>
            <a:spLocks noGrp="1"/>
          </p:cNvSpPr>
          <p:nvPr>
            <p:ph idx="1"/>
          </p:nvPr>
        </p:nvSpPr>
        <p:spPr>
          <a:xfrm>
            <a:off x="838200" y="425885"/>
            <a:ext cx="10848584" cy="6325644"/>
          </a:xfrm>
        </p:spPr>
        <p:txBody>
          <a:bodyPr>
            <a:normAutofit fontScale="77500" lnSpcReduction="20000"/>
          </a:bodyPr>
          <a:lstStyle/>
          <a:p>
            <a:pPr marL="0" indent="0" algn="l">
              <a:buNone/>
            </a:pPr>
            <a:r>
              <a:rPr lang="fr-BE" b="0" i="0" u="none" strike="noStrike" dirty="0">
                <a:solidFill>
                  <a:srgbClr val="374151"/>
                </a:solidFill>
                <a:effectLst/>
                <a:latin typeface="Avenir Book" panose="02000503020000020003" pitchFamily="2" charset="0"/>
                <a:cs typeface="Arial" panose="020B0604020202020204" pitchFamily="34" charset="0"/>
              </a:rPr>
              <a:t>Absolument, voici 5 questions vrai-faux et leurs réponses sur le Club </a:t>
            </a:r>
            <a:r>
              <a:rPr lang="fr-BE" b="0" i="0" u="none" strike="noStrike" dirty="0" err="1">
                <a:solidFill>
                  <a:srgbClr val="374151"/>
                </a:solidFill>
                <a:effectLst/>
                <a:latin typeface="Avenir Book" panose="02000503020000020003" pitchFamily="2" charset="0"/>
                <a:cs typeface="Arial" panose="020B0604020202020204" pitchFamily="34" charset="0"/>
              </a:rPr>
              <a:t>Athletic</a:t>
            </a:r>
            <a:r>
              <a:rPr lang="fr-BE" b="0" i="0" u="none" strike="noStrike" dirty="0">
                <a:solidFill>
                  <a:srgbClr val="374151"/>
                </a:solidFill>
                <a:effectLst/>
                <a:latin typeface="Avenir Book" panose="02000503020000020003" pitchFamily="2" charset="0"/>
                <a:cs typeface="Arial" panose="020B0604020202020204" pitchFamily="34" charset="0"/>
              </a:rPr>
              <a:t> Youssoufia Berrechid :</a:t>
            </a:r>
          </a:p>
          <a:p>
            <a:pPr algn="l">
              <a:buFont typeface="+mj-lt"/>
              <a:buAutoNum type="arabicPeriod"/>
            </a:pPr>
            <a:r>
              <a:rPr lang="fr-BE" b="0" i="0" u="none" strike="noStrike" dirty="0">
                <a:solidFill>
                  <a:srgbClr val="374151"/>
                </a:solidFill>
                <a:effectLst/>
                <a:latin typeface="Avenir Book" panose="02000503020000020003" pitchFamily="2" charset="0"/>
                <a:cs typeface="Arial" panose="020B0604020202020204" pitchFamily="34" charset="0"/>
              </a:rPr>
              <a:t>Le Club </a:t>
            </a:r>
            <a:r>
              <a:rPr lang="fr-BE" b="0" i="0" u="none" strike="noStrike" dirty="0" err="1">
                <a:solidFill>
                  <a:srgbClr val="374151"/>
                </a:solidFill>
                <a:effectLst/>
                <a:latin typeface="Avenir Book" panose="02000503020000020003" pitchFamily="2" charset="0"/>
                <a:cs typeface="Arial" panose="020B0604020202020204" pitchFamily="34" charset="0"/>
              </a:rPr>
              <a:t>Athletic</a:t>
            </a:r>
            <a:r>
              <a:rPr lang="fr-BE" b="0" i="0" u="none" strike="noStrike" dirty="0">
                <a:solidFill>
                  <a:srgbClr val="374151"/>
                </a:solidFill>
                <a:effectLst/>
                <a:latin typeface="Avenir Book" panose="02000503020000020003" pitchFamily="2" charset="0"/>
                <a:cs typeface="Arial" panose="020B0604020202020204" pitchFamily="34" charset="0"/>
              </a:rPr>
              <a:t> Youssoufia Berrechid est un club de football marocain.</a:t>
            </a:r>
          </a:p>
          <a:p>
            <a:pPr marL="457200" lvl="1" indent="0">
              <a:buNone/>
            </a:pPr>
            <a:r>
              <a:rPr lang="fr-BE" b="0" i="0" u="none" strike="noStrike" dirty="0">
                <a:solidFill>
                  <a:srgbClr val="374151"/>
                </a:solidFill>
                <a:effectLst/>
                <a:latin typeface="Avenir Book" panose="02000503020000020003" pitchFamily="2" charset="0"/>
                <a:cs typeface="Arial" panose="020B0604020202020204" pitchFamily="34" charset="0"/>
              </a:rPr>
              <a:t> Réponse : Vrai.</a:t>
            </a:r>
          </a:p>
          <a:p>
            <a:pPr marL="457200" lvl="1" indent="0">
              <a:buNone/>
            </a:pPr>
            <a:endParaRPr lang="fr-BE" b="0" i="0" u="none" strike="noStrike" dirty="0">
              <a:solidFill>
                <a:srgbClr val="374151"/>
              </a:solidFill>
              <a:effectLst/>
              <a:latin typeface="Avenir Book" panose="02000503020000020003" pitchFamily="2" charset="0"/>
              <a:cs typeface="Arial" panose="020B0604020202020204" pitchFamily="34" charset="0"/>
            </a:endParaRPr>
          </a:p>
          <a:p>
            <a:pPr algn="l">
              <a:buFont typeface="+mj-lt"/>
              <a:buAutoNum type="arabicPeriod"/>
            </a:pPr>
            <a:r>
              <a:rPr lang="fr-BE" b="0" i="0" u="none" strike="noStrike" dirty="0">
                <a:solidFill>
                  <a:srgbClr val="374151"/>
                </a:solidFill>
                <a:effectLst/>
                <a:latin typeface="Avenir Book" panose="02000503020000020003" pitchFamily="2" charset="0"/>
                <a:cs typeface="Arial" panose="020B0604020202020204" pitchFamily="34" charset="0"/>
              </a:rPr>
              <a:t>Le Club </a:t>
            </a:r>
            <a:r>
              <a:rPr lang="fr-BE" b="0" i="0" u="none" strike="noStrike" dirty="0" err="1">
                <a:solidFill>
                  <a:srgbClr val="374151"/>
                </a:solidFill>
                <a:effectLst/>
                <a:latin typeface="Avenir Book" panose="02000503020000020003" pitchFamily="2" charset="0"/>
                <a:cs typeface="Arial" panose="020B0604020202020204" pitchFamily="34" charset="0"/>
              </a:rPr>
              <a:t>Athletic</a:t>
            </a:r>
            <a:r>
              <a:rPr lang="fr-BE" b="0" i="0" u="none" strike="noStrike" dirty="0">
                <a:solidFill>
                  <a:srgbClr val="374151"/>
                </a:solidFill>
                <a:effectLst/>
                <a:latin typeface="Avenir Book" panose="02000503020000020003" pitchFamily="2" charset="0"/>
                <a:cs typeface="Arial" panose="020B0604020202020204" pitchFamily="34" charset="0"/>
              </a:rPr>
              <a:t> Youssoufia Berrechid a été fondé en 2006. </a:t>
            </a:r>
          </a:p>
          <a:p>
            <a:pPr marL="457200" lvl="1" indent="0">
              <a:buNone/>
            </a:pPr>
            <a:r>
              <a:rPr lang="fr-BE" b="0" i="0" u="none" strike="noStrike" dirty="0">
                <a:solidFill>
                  <a:srgbClr val="374151"/>
                </a:solidFill>
                <a:effectLst/>
                <a:latin typeface="Avenir Book" panose="02000503020000020003" pitchFamily="2" charset="0"/>
                <a:cs typeface="Arial" panose="020B0604020202020204" pitchFamily="34" charset="0"/>
              </a:rPr>
              <a:t>Réponse : Faux. Le Club </a:t>
            </a:r>
            <a:r>
              <a:rPr lang="fr-BE" b="0" i="0" u="none" strike="noStrike" dirty="0" err="1">
                <a:solidFill>
                  <a:srgbClr val="374151"/>
                </a:solidFill>
                <a:effectLst/>
                <a:latin typeface="Avenir Book" panose="02000503020000020003" pitchFamily="2" charset="0"/>
                <a:cs typeface="Arial" panose="020B0604020202020204" pitchFamily="34" charset="0"/>
              </a:rPr>
              <a:t>Athletic</a:t>
            </a:r>
            <a:r>
              <a:rPr lang="fr-BE" b="0" i="0" u="none" strike="noStrike" dirty="0">
                <a:solidFill>
                  <a:srgbClr val="374151"/>
                </a:solidFill>
                <a:effectLst/>
                <a:latin typeface="Avenir Book" panose="02000503020000020003" pitchFamily="2" charset="0"/>
                <a:cs typeface="Arial" panose="020B0604020202020204" pitchFamily="34" charset="0"/>
              </a:rPr>
              <a:t> Youssoufia Berrechid a été fondé en 1946.</a:t>
            </a:r>
          </a:p>
          <a:p>
            <a:pPr marL="457200" lvl="1" indent="0">
              <a:buNone/>
            </a:pPr>
            <a:endParaRPr lang="fr-BE" b="0" i="0" u="none" strike="noStrike" dirty="0">
              <a:solidFill>
                <a:srgbClr val="374151"/>
              </a:solidFill>
              <a:effectLst/>
              <a:latin typeface="Avenir Book" panose="02000503020000020003" pitchFamily="2" charset="0"/>
              <a:cs typeface="Arial" panose="020B0604020202020204" pitchFamily="34" charset="0"/>
            </a:endParaRPr>
          </a:p>
          <a:p>
            <a:pPr algn="l">
              <a:buFont typeface="+mj-lt"/>
              <a:buAutoNum type="arabicPeriod"/>
            </a:pPr>
            <a:r>
              <a:rPr lang="fr-BE" b="0" i="0" u="none" strike="noStrike" dirty="0">
                <a:solidFill>
                  <a:srgbClr val="374151"/>
                </a:solidFill>
                <a:effectLst/>
                <a:latin typeface="Avenir Book" panose="02000503020000020003" pitchFamily="2" charset="0"/>
                <a:cs typeface="Arial" panose="020B0604020202020204" pitchFamily="34" charset="0"/>
              </a:rPr>
              <a:t>Le Club </a:t>
            </a:r>
            <a:r>
              <a:rPr lang="fr-BE" b="0" i="0" u="none" strike="noStrike" dirty="0" err="1">
                <a:solidFill>
                  <a:srgbClr val="374151"/>
                </a:solidFill>
                <a:effectLst/>
                <a:latin typeface="Avenir Book" panose="02000503020000020003" pitchFamily="2" charset="0"/>
                <a:cs typeface="Arial" panose="020B0604020202020204" pitchFamily="34" charset="0"/>
              </a:rPr>
              <a:t>Athletic</a:t>
            </a:r>
            <a:r>
              <a:rPr lang="fr-BE" b="0" i="0" u="none" strike="noStrike" dirty="0">
                <a:solidFill>
                  <a:srgbClr val="374151"/>
                </a:solidFill>
                <a:effectLst/>
                <a:latin typeface="Avenir Book" panose="02000503020000020003" pitchFamily="2" charset="0"/>
                <a:cs typeface="Arial" panose="020B0604020202020204" pitchFamily="34" charset="0"/>
              </a:rPr>
              <a:t> Youssoufia Berrechid a remporté la Coupe du Trône à une seule reprise. </a:t>
            </a:r>
          </a:p>
          <a:p>
            <a:pPr marL="457200" lvl="1" indent="0">
              <a:buNone/>
            </a:pPr>
            <a:r>
              <a:rPr lang="fr-BE" b="0" i="0" u="none" strike="noStrike" dirty="0">
                <a:solidFill>
                  <a:srgbClr val="374151"/>
                </a:solidFill>
                <a:effectLst/>
                <a:latin typeface="Avenir Book" panose="02000503020000020003" pitchFamily="2" charset="0"/>
                <a:cs typeface="Arial" panose="020B0604020202020204" pitchFamily="34" charset="0"/>
              </a:rPr>
              <a:t>Réponse : Vrai. Le Club </a:t>
            </a:r>
            <a:r>
              <a:rPr lang="fr-BE" b="0" i="0" u="none" strike="noStrike" dirty="0" err="1">
                <a:solidFill>
                  <a:srgbClr val="374151"/>
                </a:solidFill>
                <a:effectLst/>
                <a:latin typeface="Avenir Book" panose="02000503020000020003" pitchFamily="2" charset="0"/>
                <a:cs typeface="Arial" panose="020B0604020202020204" pitchFamily="34" charset="0"/>
              </a:rPr>
              <a:t>Athletic</a:t>
            </a:r>
            <a:r>
              <a:rPr lang="fr-BE" b="0" i="0" u="none" strike="noStrike" dirty="0">
                <a:solidFill>
                  <a:srgbClr val="374151"/>
                </a:solidFill>
                <a:effectLst/>
                <a:latin typeface="Avenir Book" panose="02000503020000020003" pitchFamily="2" charset="0"/>
                <a:cs typeface="Arial" panose="020B0604020202020204" pitchFamily="34" charset="0"/>
              </a:rPr>
              <a:t> Youssoufia Berrechid a remporté la Coupe du Trône en 2018.</a:t>
            </a:r>
          </a:p>
          <a:p>
            <a:pPr marL="457200" lvl="1" indent="0">
              <a:buNone/>
            </a:pPr>
            <a:endParaRPr lang="fr-BE" b="0" i="0" u="none" strike="noStrike" dirty="0">
              <a:solidFill>
                <a:srgbClr val="374151"/>
              </a:solidFill>
              <a:effectLst/>
              <a:latin typeface="Avenir Book" panose="02000503020000020003" pitchFamily="2" charset="0"/>
              <a:cs typeface="Arial" panose="020B0604020202020204" pitchFamily="34" charset="0"/>
            </a:endParaRPr>
          </a:p>
          <a:p>
            <a:pPr algn="l">
              <a:buFont typeface="+mj-lt"/>
              <a:buAutoNum type="arabicPeriod"/>
            </a:pPr>
            <a:r>
              <a:rPr lang="fr-BE" b="0" i="0" u="none" strike="noStrike" dirty="0">
                <a:solidFill>
                  <a:srgbClr val="374151"/>
                </a:solidFill>
                <a:effectLst/>
                <a:latin typeface="Avenir Book" panose="02000503020000020003" pitchFamily="2" charset="0"/>
                <a:cs typeface="Arial" panose="020B0604020202020204" pitchFamily="34" charset="0"/>
              </a:rPr>
              <a:t>Le Club </a:t>
            </a:r>
            <a:r>
              <a:rPr lang="fr-BE" b="0" i="0" u="none" strike="noStrike" dirty="0" err="1">
                <a:solidFill>
                  <a:srgbClr val="374151"/>
                </a:solidFill>
                <a:effectLst/>
                <a:latin typeface="Avenir Book" panose="02000503020000020003" pitchFamily="2" charset="0"/>
                <a:cs typeface="Arial" panose="020B0604020202020204" pitchFamily="34" charset="0"/>
              </a:rPr>
              <a:t>Athletic</a:t>
            </a:r>
            <a:r>
              <a:rPr lang="fr-BE" b="0" i="0" u="none" strike="noStrike" dirty="0">
                <a:solidFill>
                  <a:srgbClr val="374151"/>
                </a:solidFill>
                <a:effectLst/>
                <a:latin typeface="Avenir Book" panose="02000503020000020003" pitchFamily="2" charset="0"/>
                <a:cs typeface="Arial" panose="020B0604020202020204" pitchFamily="34" charset="0"/>
              </a:rPr>
              <a:t> Youssoufia Berrechid n'a jamais été relégué en deuxième division marocaine. </a:t>
            </a:r>
          </a:p>
          <a:p>
            <a:pPr marL="457200" lvl="1" indent="0">
              <a:buNone/>
            </a:pPr>
            <a:r>
              <a:rPr lang="fr-BE" b="0" i="0" u="none" strike="noStrike" dirty="0">
                <a:solidFill>
                  <a:srgbClr val="374151"/>
                </a:solidFill>
                <a:effectLst/>
                <a:latin typeface="Avenir Book" panose="02000503020000020003" pitchFamily="2" charset="0"/>
                <a:cs typeface="Arial" panose="020B0604020202020204" pitchFamily="34" charset="0"/>
              </a:rPr>
              <a:t>Réponse : Faux. Le Club </a:t>
            </a:r>
            <a:r>
              <a:rPr lang="fr-BE" b="0" i="0" u="none" strike="noStrike" dirty="0" err="1">
                <a:solidFill>
                  <a:srgbClr val="374151"/>
                </a:solidFill>
                <a:effectLst/>
                <a:latin typeface="Avenir Book" panose="02000503020000020003" pitchFamily="2" charset="0"/>
                <a:cs typeface="Arial" panose="020B0604020202020204" pitchFamily="34" charset="0"/>
              </a:rPr>
              <a:t>Athletic</a:t>
            </a:r>
            <a:r>
              <a:rPr lang="fr-BE" b="0" i="0" u="none" strike="noStrike" dirty="0">
                <a:solidFill>
                  <a:srgbClr val="374151"/>
                </a:solidFill>
                <a:effectLst/>
                <a:latin typeface="Avenir Book" panose="02000503020000020003" pitchFamily="2" charset="0"/>
                <a:cs typeface="Arial" panose="020B0604020202020204" pitchFamily="34" charset="0"/>
              </a:rPr>
              <a:t> Youssoufia Berrechid a été relégué en deuxième division marocaine à plusieurs reprises.</a:t>
            </a:r>
          </a:p>
          <a:p>
            <a:pPr marL="457200" lvl="1" indent="0">
              <a:buNone/>
            </a:pPr>
            <a:endParaRPr lang="fr-BE" b="0" i="0" u="none" strike="noStrike" dirty="0">
              <a:solidFill>
                <a:srgbClr val="374151"/>
              </a:solidFill>
              <a:effectLst/>
              <a:latin typeface="Avenir Book" panose="02000503020000020003" pitchFamily="2" charset="0"/>
              <a:cs typeface="Arial" panose="020B0604020202020204" pitchFamily="34" charset="0"/>
            </a:endParaRPr>
          </a:p>
          <a:p>
            <a:pPr algn="l">
              <a:buFont typeface="+mj-lt"/>
              <a:buAutoNum type="arabicPeriod"/>
            </a:pPr>
            <a:r>
              <a:rPr lang="fr-BE" b="0" i="0" u="none" strike="noStrike" dirty="0">
                <a:solidFill>
                  <a:srgbClr val="374151"/>
                </a:solidFill>
                <a:effectLst/>
                <a:latin typeface="Avenir Book" panose="02000503020000020003" pitchFamily="2" charset="0"/>
                <a:cs typeface="Arial" panose="020B0604020202020204" pitchFamily="34" charset="0"/>
              </a:rPr>
              <a:t>Le Club </a:t>
            </a:r>
            <a:r>
              <a:rPr lang="fr-BE" b="0" i="0" u="none" strike="noStrike" dirty="0" err="1">
                <a:solidFill>
                  <a:srgbClr val="374151"/>
                </a:solidFill>
                <a:effectLst/>
                <a:latin typeface="Avenir Book" panose="02000503020000020003" pitchFamily="2" charset="0"/>
                <a:cs typeface="Arial" panose="020B0604020202020204" pitchFamily="34" charset="0"/>
              </a:rPr>
              <a:t>Athletic</a:t>
            </a:r>
            <a:r>
              <a:rPr lang="fr-BE" b="0" i="0" u="none" strike="noStrike" dirty="0">
                <a:solidFill>
                  <a:srgbClr val="374151"/>
                </a:solidFill>
                <a:effectLst/>
                <a:latin typeface="Avenir Book" panose="02000503020000020003" pitchFamily="2" charset="0"/>
                <a:cs typeface="Arial" panose="020B0604020202020204" pitchFamily="34" charset="0"/>
              </a:rPr>
              <a:t> Youssoufia Berrechid est basé dans la ville de Berrechid, dans la région de Casablanca-Settat. </a:t>
            </a:r>
          </a:p>
          <a:p>
            <a:pPr marL="457200" lvl="1" indent="0">
              <a:buNone/>
            </a:pPr>
            <a:r>
              <a:rPr lang="fr-BE" b="0" i="0" u="none" strike="noStrike" dirty="0">
                <a:solidFill>
                  <a:srgbClr val="374151"/>
                </a:solidFill>
                <a:effectLst/>
                <a:latin typeface="Avenir Book" panose="02000503020000020003" pitchFamily="2" charset="0"/>
                <a:cs typeface="Arial" panose="020B0604020202020204" pitchFamily="34" charset="0"/>
              </a:rPr>
              <a:t>Réponse : Vrai. Le Club </a:t>
            </a:r>
            <a:r>
              <a:rPr lang="fr-BE" b="0" i="0" u="none" strike="noStrike" dirty="0" err="1">
                <a:solidFill>
                  <a:srgbClr val="374151"/>
                </a:solidFill>
                <a:effectLst/>
                <a:latin typeface="Avenir Book" panose="02000503020000020003" pitchFamily="2" charset="0"/>
                <a:cs typeface="Arial" panose="020B0604020202020204" pitchFamily="34" charset="0"/>
              </a:rPr>
              <a:t>Athletic</a:t>
            </a:r>
            <a:r>
              <a:rPr lang="fr-BE" b="0" i="0" u="none" strike="noStrike" dirty="0">
                <a:solidFill>
                  <a:srgbClr val="374151"/>
                </a:solidFill>
                <a:effectLst/>
                <a:latin typeface="Avenir Book" panose="02000503020000020003" pitchFamily="2" charset="0"/>
                <a:cs typeface="Arial" panose="020B0604020202020204" pitchFamily="34" charset="0"/>
              </a:rPr>
              <a:t> Youssoufia Berrechid est basé dans la ville de Berrechid, qui est située dans la région de Casablanca-Settat.</a:t>
            </a:r>
          </a:p>
        </p:txBody>
      </p:sp>
    </p:spTree>
    <p:extLst>
      <p:ext uri="{BB962C8B-B14F-4D97-AF65-F5344CB8AC3E}">
        <p14:creationId xmlns:p14="http://schemas.microsoft.com/office/powerpoint/2010/main" val="3147933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7F9343-FC80-6348-81CE-58A11D3DC9EB}"/>
              </a:ext>
            </a:extLst>
          </p:cNvPr>
          <p:cNvSpPr>
            <a:spLocks noGrp="1"/>
          </p:cNvSpPr>
          <p:nvPr>
            <p:ph type="title"/>
          </p:nvPr>
        </p:nvSpPr>
        <p:spPr>
          <a:xfrm>
            <a:off x="838200" y="583490"/>
            <a:ext cx="10515600" cy="1325563"/>
          </a:xfrm>
        </p:spPr>
        <p:txBody>
          <a:bodyPr/>
          <a:lstStyle/>
          <a:p>
            <a:pPr algn="ctr"/>
            <a:r>
              <a:rPr lang="fr-FR" dirty="0"/>
              <a:t>Chat GPT</a:t>
            </a:r>
          </a:p>
        </p:txBody>
      </p:sp>
      <p:sp>
        <p:nvSpPr>
          <p:cNvPr id="3" name="Espace réservé du contenu 2">
            <a:extLst>
              <a:ext uri="{FF2B5EF4-FFF2-40B4-BE49-F238E27FC236}">
                <a16:creationId xmlns:a16="http://schemas.microsoft.com/office/drawing/2014/main" id="{C1D3B08D-B863-F94B-B5AE-3CC37D9F5098}"/>
              </a:ext>
            </a:extLst>
          </p:cNvPr>
          <p:cNvSpPr>
            <a:spLocks noGrp="1"/>
          </p:cNvSpPr>
          <p:nvPr>
            <p:ph idx="1"/>
          </p:nvPr>
        </p:nvSpPr>
        <p:spPr>
          <a:xfrm>
            <a:off x="838200" y="2030342"/>
            <a:ext cx="10515600" cy="4351338"/>
          </a:xfrm>
        </p:spPr>
        <p:txBody>
          <a:bodyPr>
            <a:normAutofit/>
          </a:bodyPr>
          <a:lstStyle/>
          <a:p>
            <a:r>
              <a:rPr lang="fr-FR" dirty="0">
                <a:latin typeface="Avenir Book" panose="02000503020000020003" pitchFamily="2" charset="0"/>
              </a:rPr>
              <a:t>Prompt :</a:t>
            </a:r>
          </a:p>
          <a:p>
            <a:pPr marL="0" indent="0">
              <a:buNone/>
            </a:pPr>
            <a:r>
              <a:rPr lang="fr-BE" b="0" i="0" u="none" strike="noStrike" dirty="0">
                <a:solidFill>
                  <a:srgbClr val="343541"/>
                </a:solidFill>
                <a:effectLst/>
                <a:latin typeface="Avenir Book" panose="02000503020000020003" pitchFamily="2" charset="0"/>
                <a:cs typeface="Arial" panose="020B0604020202020204" pitchFamily="34" charset="0"/>
              </a:rPr>
              <a:t>Peux tu vérifier l'exactitude du texte suivant et donner un feedback à son rédacteur : « Le standard de liège est le plus grand club de Belgique. Il a gagné la coupe des champion en 1981 et joue dans la stade Maurice </a:t>
            </a:r>
            <a:r>
              <a:rPr lang="fr-BE" b="0" i="0" u="none" strike="noStrike" dirty="0" err="1">
                <a:solidFill>
                  <a:srgbClr val="343541"/>
                </a:solidFill>
                <a:effectLst/>
                <a:latin typeface="Avenir Book" panose="02000503020000020003" pitchFamily="2" charset="0"/>
                <a:cs typeface="Arial" panose="020B0604020202020204" pitchFamily="34" charset="0"/>
              </a:rPr>
              <a:t>Dufrasne</a:t>
            </a:r>
            <a:r>
              <a:rPr lang="fr-BE" b="0" i="0" u="none" strike="noStrike" dirty="0">
                <a:solidFill>
                  <a:srgbClr val="343541"/>
                </a:solidFill>
                <a:effectLst/>
                <a:latin typeface="Avenir Book" panose="02000503020000020003" pitchFamily="2" charset="0"/>
                <a:cs typeface="Arial" panose="020B0604020202020204" pitchFamily="34" charset="0"/>
              </a:rPr>
              <a:t> situé à Sclessin. Les joueurs célèbres y ayant joué sont Marouane </a:t>
            </a:r>
            <a:r>
              <a:rPr lang="fr-BE" b="0" i="0" u="none" strike="noStrike" dirty="0" err="1">
                <a:solidFill>
                  <a:srgbClr val="343541"/>
                </a:solidFill>
                <a:effectLst/>
                <a:latin typeface="Avenir Book" panose="02000503020000020003" pitchFamily="2" charset="0"/>
                <a:cs typeface="Arial" panose="020B0604020202020204" pitchFamily="34" charset="0"/>
              </a:rPr>
              <a:t>Fellani</a:t>
            </a:r>
            <a:r>
              <a:rPr lang="fr-BE" b="0" i="0" u="none" strike="noStrike" dirty="0">
                <a:solidFill>
                  <a:srgbClr val="343541"/>
                </a:solidFill>
                <a:effectLst/>
                <a:latin typeface="Avenir Book" panose="02000503020000020003" pitchFamily="2" charset="0"/>
                <a:cs typeface="Arial" panose="020B0604020202020204" pitchFamily="34" charset="0"/>
              </a:rPr>
              <a:t>, Axel </a:t>
            </a:r>
            <a:r>
              <a:rPr lang="fr-BE" b="0" i="0" u="none" strike="noStrike" dirty="0" err="1">
                <a:solidFill>
                  <a:srgbClr val="343541"/>
                </a:solidFill>
                <a:effectLst/>
                <a:latin typeface="Avenir Book" panose="02000503020000020003" pitchFamily="2" charset="0"/>
                <a:cs typeface="Arial" panose="020B0604020202020204" pitchFamily="34" charset="0"/>
              </a:rPr>
              <a:t>Witsel</a:t>
            </a:r>
            <a:r>
              <a:rPr lang="fr-BE" b="0" i="0" u="none" strike="noStrike" dirty="0">
                <a:solidFill>
                  <a:srgbClr val="343541"/>
                </a:solidFill>
                <a:effectLst/>
                <a:latin typeface="Avenir Book" panose="02000503020000020003" pitchFamily="2" charset="0"/>
                <a:cs typeface="Arial" panose="020B0604020202020204" pitchFamily="34" charset="0"/>
              </a:rPr>
              <a:t>, Christian Piot et Marc </a:t>
            </a:r>
            <a:r>
              <a:rPr lang="fr-BE" b="0" i="0" u="none" strike="noStrike" dirty="0" err="1">
                <a:solidFill>
                  <a:srgbClr val="343541"/>
                </a:solidFill>
                <a:effectLst/>
                <a:latin typeface="Avenir Book" panose="02000503020000020003" pitchFamily="2" charset="0"/>
                <a:cs typeface="Arial" panose="020B0604020202020204" pitchFamily="34" charset="0"/>
              </a:rPr>
              <a:t>Degryse</a:t>
            </a:r>
            <a:r>
              <a:rPr lang="fr-BE" b="0" i="0" u="none" strike="noStrike" dirty="0">
                <a:solidFill>
                  <a:srgbClr val="343541"/>
                </a:solidFill>
                <a:effectLst/>
                <a:latin typeface="Avenir Book" panose="02000503020000020003" pitchFamily="2" charset="0"/>
                <a:cs typeface="Arial" panose="020B0604020202020204" pitchFamily="34" charset="0"/>
              </a:rPr>
              <a:t> »</a:t>
            </a:r>
            <a:endParaRPr lang="fr-FR" dirty="0">
              <a:latin typeface="Avenir Book" panose="02000503020000020003" pitchFamily="2" charset="0"/>
              <a:cs typeface="Arial" panose="020B0604020202020204" pitchFamily="34" charset="0"/>
            </a:endParaRPr>
          </a:p>
        </p:txBody>
      </p:sp>
    </p:spTree>
    <p:extLst>
      <p:ext uri="{BB962C8B-B14F-4D97-AF65-F5344CB8AC3E}">
        <p14:creationId xmlns:p14="http://schemas.microsoft.com/office/powerpoint/2010/main" val="1326219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95BB998-D14B-A504-5BF1-D5F3945671E2}"/>
              </a:ext>
            </a:extLst>
          </p:cNvPr>
          <p:cNvSpPr>
            <a:spLocks noGrp="1"/>
          </p:cNvSpPr>
          <p:nvPr>
            <p:ph idx="1"/>
          </p:nvPr>
        </p:nvSpPr>
        <p:spPr>
          <a:xfrm>
            <a:off x="838199" y="588723"/>
            <a:ext cx="10811005" cy="6175332"/>
          </a:xfrm>
        </p:spPr>
        <p:txBody>
          <a:bodyPr>
            <a:normAutofit fontScale="85000" lnSpcReduction="20000"/>
          </a:bodyPr>
          <a:lstStyle/>
          <a:p>
            <a:pPr algn="just"/>
            <a:r>
              <a:rPr lang="fr-BE" dirty="0">
                <a:effectLst/>
                <a:latin typeface="Avenir Book" panose="02000503020000020003" pitchFamily="2" charset="0"/>
                <a:cs typeface="Arial" panose="020B0604020202020204" pitchFamily="34" charset="0"/>
              </a:rPr>
              <a:t>Le texte contient quelques erreurs et imprécisions. Voici une version corrigée avec des annotations pour expliquer les modifications apportées :</a:t>
            </a:r>
          </a:p>
          <a:p>
            <a:pPr marL="0" indent="0" algn="just">
              <a:buNone/>
            </a:pPr>
            <a:endParaRPr lang="fr-BE" dirty="0">
              <a:effectLst/>
              <a:latin typeface="Avenir Book" panose="02000503020000020003" pitchFamily="2" charset="0"/>
              <a:cs typeface="Arial" panose="020B0604020202020204" pitchFamily="34" charset="0"/>
            </a:endParaRPr>
          </a:p>
          <a:p>
            <a:pPr algn="just"/>
            <a:r>
              <a:rPr lang="fr-BE" dirty="0">
                <a:effectLst/>
                <a:latin typeface="Avenir Book" panose="02000503020000020003" pitchFamily="2" charset="0"/>
                <a:cs typeface="Arial" panose="020B0604020202020204" pitchFamily="34" charset="0"/>
              </a:rPr>
              <a:t>"Le Standard de Liège est l'un des clubs les plus importants de Belgique, mais il ne peut pas être considéré comme le plus grand en raison de la concurrence d'autres clubs également prestigieux. Le </a:t>
            </a:r>
            <a:r>
              <a:rPr lang="fr-BE" dirty="0">
                <a:solidFill>
                  <a:srgbClr val="FF0000"/>
                </a:solidFill>
                <a:effectLst/>
                <a:latin typeface="Avenir Book" panose="02000503020000020003" pitchFamily="2" charset="0"/>
                <a:cs typeface="Arial" panose="020B0604020202020204" pitchFamily="34" charset="0"/>
              </a:rPr>
              <a:t>club a remporté la Coupe des vainqueurs de coupe en 1981</a:t>
            </a:r>
            <a:r>
              <a:rPr lang="fr-BE" dirty="0">
                <a:effectLst/>
                <a:latin typeface="Avenir Book" panose="02000503020000020003" pitchFamily="2" charset="0"/>
                <a:cs typeface="Arial" panose="020B0604020202020204" pitchFamily="34" charset="0"/>
              </a:rPr>
              <a:t>, ce qui est une distinction importante pour un club belge, mais il n'a jamais remporté la Ligue des champions de l'UEFA. Il joue effectivement ses matchs à domicile au Stade Maurice </a:t>
            </a:r>
            <a:r>
              <a:rPr lang="fr-BE" dirty="0" err="1">
                <a:effectLst/>
                <a:latin typeface="Avenir Book" panose="02000503020000020003" pitchFamily="2" charset="0"/>
                <a:cs typeface="Arial" panose="020B0604020202020204" pitchFamily="34" charset="0"/>
              </a:rPr>
              <a:t>Dufrasne</a:t>
            </a:r>
            <a:r>
              <a:rPr lang="fr-BE" dirty="0">
                <a:effectLst/>
                <a:latin typeface="Avenir Book" panose="02000503020000020003" pitchFamily="2" charset="0"/>
                <a:cs typeface="Arial" panose="020B0604020202020204" pitchFamily="34" charset="0"/>
              </a:rPr>
              <a:t>, qui est situé dans le quartier de Sclessin à Liège. Parmi les joueurs célèbres ayant évolué au Standard de Liège, on peut citer Marouane </a:t>
            </a:r>
            <a:r>
              <a:rPr lang="fr-BE" dirty="0" err="1">
                <a:effectLst/>
                <a:latin typeface="Avenir Book" panose="02000503020000020003" pitchFamily="2" charset="0"/>
                <a:cs typeface="Arial" panose="020B0604020202020204" pitchFamily="34" charset="0"/>
              </a:rPr>
              <a:t>Fellaini</a:t>
            </a:r>
            <a:r>
              <a:rPr lang="fr-BE" dirty="0">
                <a:effectLst/>
                <a:latin typeface="Avenir Book" panose="02000503020000020003" pitchFamily="2" charset="0"/>
                <a:cs typeface="Arial" panose="020B0604020202020204" pitchFamily="34" charset="0"/>
              </a:rPr>
              <a:t> et Axel </a:t>
            </a:r>
            <a:r>
              <a:rPr lang="fr-BE" dirty="0" err="1">
                <a:effectLst/>
                <a:latin typeface="Avenir Book" panose="02000503020000020003" pitchFamily="2" charset="0"/>
                <a:cs typeface="Arial" panose="020B0604020202020204" pitchFamily="34" charset="0"/>
              </a:rPr>
              <a:t>Witsel</a:t>
            </a:r>
            <a:r>
              <a:rPr lang="fr-BE" dirty="0">
                <a:effectLst/>
                <a:latin typeface="Avenir Book" panose="02000503020000020003" pitchFamily="2" charset="0"/>
                <a:cs typeface="Arial" panose="020B0604020202020204" pitchFamily="34" charset="0"/>
              </a:rPr>
              <a:t>, qui ont ensuite rejoint des clubs prestigieux </a:t>
            </a:r>
            <a:r>
              <a:rPr lang="fr-BE" dirty="0">
                <a:solidFill>
                  <a:srgbClr val="FF0000"/>
                </a:solidFill>
                <a:effectLst/>
                <a:latin typeface="Avenir Book" panose="02000503020000020003" pitchFamily="2" charset="0"/>
                <a:cs typeface="Arial" panose="020B0604020202020204" pitchFamily="34" charset="0"/>
              </a:rPr>
              <a:t>en Angleterre</a:t>
            </a:r>
            <a:r>
              <a:rPr lang="fr-BE" dirty="0">
                <a:effectLst/>
                <a:latin typeface="Avenir Book" panose="02000503020000020003" pitchFamily="2" charset="0"/>
                <a:cs typeface="Arial" panose="020B0604020202020204" pitchFamily="34" charset="0"/>
              </a:rPr>
              <a:t>. </a:t>
            </a:r>
            <a:r>
              <a:rPr lang="fr-BE" dirty="0">
                <a:solidFill>
                  <a:srgbClr val="FF0000"/>
                </a:solidFill>
                <a:effectLst/>
                <a:latin typeface="Avenir Book" panose="02000503020000020003" pitchFamily="2" charset="0"/>
                <a:cs typeface="Arial" panose="020B0604020202020204" pitchFamily="34" charset="0"/>
              </a:rPr>
              <a:t>Christian Piot est un ancien gardien de but qui a remporté la Coupe du monde avec l'équipe de France en 1978, mais il n'a jamais joué pour le Standard</a:t>
            </a:r>
            <a:r>
              <a:rPr lang="fr-BE" dirty="0">
                <a:effectLst/>
                <a:latin typeface="Avenir Book" panose="02000503020000020003" pitchFamily="2" charset="0"/>
                <a:cs typeface="Arial" panose="020B0604020202020204" pitchFamily="34" charset="0"/>
              </a:rPr>
              <a:t>. </a:t>
            </a:r>
            <a:r>
              <a:rPr lang="fr-BE" dirty="0">
                <a:solidFill>
                  <a:srgbClr val="FF0000"/>
                </a:solidFill>
                <a:effectLst/>
                <a:latin typeface="Avenir Book" panose="02000503020000020003" pitchFamily="2" charset="0"/>
                <a:cs typeface="Arial" panose="020B0604020202020204" pitchFamily="34" charset="0"/>
              </a:rPr>
              <a:t>Marc </a:t>
            </a:r>
            <a:r>
              <a:rPr lang="fr-BE" dirty="0" err="1">
                <a:solidFill>
                  <a:srgbClr val="FF0000"/>
                </a:solidFill>
                <a:effectLst/>
                <a:latin typeface="Avenir Book" panose="02000503020000020003" pitchFamily="2" charset="0"/>
                <a:cs typeface="Arial" panose="020B0604020202020204" pitchFamily="34" charset="0"/>
              </a:rPr>
              <a:t>Degryse</a:t>
            </a:r>
            <a:r>
              <a:rPr lang="fr-BE" dirty="0">
                <a:solidFill>
                  <a:srgbClr val="FF0000"/>
                </a:solidFill>
                <a:effectLst/>
                <a:latin typeface="Avenir Book" panose="02000503020000020003" pitchFamily="2" charset="0"/>
                <a:cs typeface="Arial" panose="020B0604020202020204" pitchFamily="34" charset="0"/>
              </a:rPr>
              <a:t> est un ancien joueur belge qui a effectivement évolué au Standard de Liège dans les années 1980 et a remporté plusieurs titres avec le club.</a:t>
            </a:r>
            <a:r>
              <a:rPr lang="fr-BE" dirty="0">
                <a:effectLst/>
                <a:latin typeface="Avenir Book" panose="02000503020000020003" pitchFamily="2" charset="0"/>
                <a:cs typeface="Arial" panose="020B0604020202020204" pitchFamily="34" charset="0"/>
              </a:rPr>
              <a:t>"</a:t>
            </a:r>
          </a:p>
          <a:p>
            <a:pPr algn="just"/>
            <a:r>
              <a:rPr lang="fr-BE" dirty="0">
                <a:effectLst/>
                <a:latin typeface="Avenir Book" panose="02000503020000020003" pitchFamily="2" charset="0"/>
                <a:cs typeface="Arial" panose="020B0604020202020204" pitchFamily="34" charset="0"/>
              </a:rPr>
              <a:t>Feedback : Le texte contient quelques erreurs et imprécisions, mais dans l'ensemble il donne une bonne idée du Standard de Liège et de son histoire. Il pourrait être amélioré en ajoutant plus de détails sur les réalisations du club et en précisant les informations concernant les joueurs célèbres ayant évolué au Standard.</a:t>
            </a:r>
          </a:p>
          <a:p>
            <a:pPr marL="0" indent="0" algn="just">
              <a:buNone/>
            </a:pPr>
            <a:endParaRPr lang="fr-BE" dirty="0">
              <a:effectLst/>
              <a:latin typeface="Avenir Book" panose="02000503020000020003" pitchFamily="2" charset="0"/>
            </a:endParaRPr>
          </a:p>
        </p:txBody>
      </p:sp>
    </p:spTree>
    <p:extLst>
      <p:ext uri="{BB962C8B-B14F-4D97-AF65-F5344CB8AC3E}">
        <p14:creationId xmlns:p14="http://schemas.microsoft.com/office/powerpoint/2010/main" val="1586706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73F4E-28AE-E94B-ADF2-BC14C68EC64D}"/>
              </a:ext>
            </a:extLst>
          </p:cNvPr>
          <p:cNvSpPr>
            <a:spLocks noGrp="1"/>
          </p:cNvSpPr>
          <p:nvPr>
            <p:ph type="title"/>
          </p:nvPr>
        </p:nvSpPr>
        <p:spPr>
          <a:xfrm>
            <a:off x="838200" y="818445"/>
            <a:ext cx="10515600" cy="1325563"/>
          </a:xfrm>
        </p:spPr>
        <p:txBody>
          <a:bodyPr/>
          <a:lstStyle/>
          <a:p>
            <a:r>
              <a:rPr lang="en-GB" dirty="0"/>
              <a:t>Du papier-crayon au numérique : implications</a:t>
            </a:r>
          </a:p>
        </p:txBody>
      </p:sp>
      <p:sp>
        <p:nvSpPr>
          <p:cNvPr id="8" name="Flèche vers la droite 7">
            <a:extLst>
              <a:ext uri="{FF2B5EF4-FFF2-40B4-BE49-F238E27FC236}">
                <a16:creationId xmlns:a16="http://schemas.microsoft.com/office/drawing/2014/main" id="{0024641C-A281-0D47-958F-2EF31CDEF560}"/>
              </a:ext>
            </a:extLst>
          </p:cNvPr>
          <p:cNvSpPr/>
          <p:nvPr/>
        </p:nvSpPr>
        <p:spPr>
          <a:xfrm>
            <a:off x="5058852" y="4070893"/>
            <a:ext cx="1192593" cy="682852"/>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 coins arrondis 2">
            <a:extLst>
              <a:ext uri="{FF2B5EF4-FFF2-40B4-BE49-F238E27FC236}">
                <a16:creationId xmlns:a16="http://schemas.microsoft.com/office/drawing/2014/main" id="{C232A332-5B6C-6448-6148-52087B2D3E33}"/>
              </a:ext>
            </a:extLst>
          </p:cNvPr>
          <p:cNvSpPr/>
          <p:nvPr/>
        </p:nvSpPr>
        <p:spPr>
          <a:xfrm>
            <a:off x="2831124" y="5055089"/>
            <a:ext cx="6529752" cy="590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Thierry Rocher, ADMEE 2023, MONS</a:t>
            </a:r>
          </a:p>
        </p:txBody>
      </p:sp>
      <p:pic>
        <p:nvPicPr>
          <p:cNvPr id="5" name="Image 4">
            <a:extLst>
              <a:ext uri="{FF2B5EF4-FFF2-40B4-BE49-F238E27FC236}">
                <a16:creationId xmlns:a16="http://schemas.microsoft.com/office/drawing/2014/main" id="{28AD95B5-8622-C2CC-3C8E-9FA64EDED549}"/>
              </a:ext>
            </a:extLst>
          </p:cNvPr>
          <p:cNvPicPr>
            <a:picLocks noChangeAspect="1"/>
          </p:cNvPicPr>
          <p:nvPr/>
        </p:nvPicPr>
        <p:blipFill>
          <a:blip r:embed="rId3"/>
          <a:stretch>
            <a:fillRect/>
          </a:stretch>
        </p:blipFill>
        <p:spPr>
          <a:xfrm>
            <a:off x="103928" y="2619651"/>
            <a:ext cx="3935109" cy="2094342"/>
          </a:xfrm>
          <a:prstGeom prst="rect">
            <a:avLst/>
          </a:prstGeom>
        </p:spPr>
      </p:pic>
      <p:pic>
        <p:nvPicPr>
          <p:cNvPr id="9" name="Image 8">
            <a:extLst>
              <a:ext uri="{FF2B5EF4-FFF2-40B4-BE49-F238E27FC236}">
                <a16:creationId xmlns:a16="http://schemas.microsoft.com/office/drawing/2014/main" id="{84438E5A-7D05-6D04-4F3A-BBBAF3038F17}"/>
              </a:ext>
            </a:extLst>
          </p:cNvPr>
          <p:cNvPicPr>
            <a:picLocks noChangeAspect="1"/>
          </p:cNvPicPr>
          <p:nvPr/>
        </p:nvPicPr>
        <p:blipFill>
          <a:blip r:embed="rId4"/>
          <a:stretch>
            <a:fillRect/>
          </a:stretch>
        </p:blipFill>
        <p:spPr>
          <a:xfrm>
            <a:off x="6998000" y="1906993"/>
            <a:ext cx="5153134" cy="3148096"/>
          </a:xfrm>
          <a:prstGeom prst="rect">
            <a:avLst/>
          </a:prstGeom>
        </p:spPr>
      </p:pic>
      <p:pic>
        <p:nvPicPr>
          <p:cNvPr id="11" name="Image 10">
            <a:extLst>
              <a:ext uri="{FF2B5EF4-FFF2-40B4-BE49-F238E27FC236}">
                <a16:creationId xmlns:a16="http://schemas.microsoft.com/office/drawing/2014/main" id="{7C52BD46-6931-FE88-AC80-C7064D01F53D}"/>
              </a:ext>
            </a:extLst>
          </p:cNvPr>
          <p:cNvPicPr>
            <a:picLocks noChangeAspect="1"/>
          </p:cNvPicPr>
          <p:nvPr/>
        </p:nvPicPr>
        <p:blipFill>
          <a:blip r:embed="rId5"/>
          <a:stretch>
            <a:fillRect/>
          </a:stretch>
        </p:blipFill>
        <p:spPr>
          <a:xfrm>
            <a:off x="4154647" y="1685340"/>
            <a:ext cx="2834412" cy="2442045"/>
          </a:xfrm>
          <a:prstGeom prst="rect">
            <a:avLst/>
          </a:prstGeom>
        </p:spPr>
      </p:pic>
      <p:sp>
        <p:nvSpPr>
          <p:cNvPr id="12" name="ZoneTexte 11">
            <a:extLst>
              <a:ext uri="{FF2B5EF4-FFF2-40B4-BE49-F238E27FC236}">
                <a16:creationId xmlns:a16="http://schemas.microsoft.com/office/drawing/2014/main" id="{FDE5D1EE-2D7A-005A-FDED-B9CC937BEC46}"/>
              </a:ext>
            </a:extLst>
          </p:cNvPr>
          <p:cNvSpPr txBox="1"/>
          <p:nvPr/>
        </p:nvSpPr>
        <p:spPr>
          <a:xfrm>
            <a:off x="236342" y="5982793"/>
            <a:ext cx="11217879" cy="646331"/>
          </a:xfrm>
          <a:prstGeom prst="rect">
            <a:avLst/>
          </a:prstGeom>
          <a:noFill/>
        </p:spPr>
        <p:txBody>
          <a:bodyPr wrap="none" rtlCol="0">
            <a:spAutoFit/>
          </a:bodyPr>
          <a:lstStyle/>
          <a:p>
            <a:pPr algn="ctr"/>
            <a:r>
              <a:rPr lang="fr-FR" dirty="0"/>
              <a:t>Dans tous les cas, c’est le projet pédagogique/docimologique - et la manière dont il est soutenu par les technologies - </a:t>
            </a:r>
          </a:p>
          <a:p>
            <a:pPr algn="ctr"/>
            <a:r>
              <a:rPr lang="fr-FR" dirty="0"/>
              <a:t>qui fait la différence</a:t>
            </a:r>
          </a:p>
        </p:txBody>
      </p:sp>
    </p:spTree>
    <p:extLst>
      <p:ext uri="{BB962C8B-B14F-4D97-AF65-F5344CB8AC3E}">
        <p14:creationId xmlns:p14="http://schemas.microsoft.com/office/powerpoint/2010/main" val="112112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788" y="3356992"/>
            <a:ext cx="6115902" cy="3933056"/>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6160" y="4878041"/>
            <a:ext cx="4078043" cy="1979959"/>
          </a:xfrm>
          <a:prstGeom prst="rect">
            <a:avLst/>
          </a:prstGeom>
        </p:spPr>
      </p:pic>
      <p:sp>
        <p:nvSpPr>
          <p:cNvPr id="15362" name="Text Box 3"/>
          <p:cNvSpPr txBox="1">
            <a:spLocks noChangeArrowheads="1"/>
          </p:cNvSpPr>
          <p:nvPr/>
        </p:nvSpPr>
        <p:spPr bwMode="auto">
          <a:xfrm>
            <a:off x="911424" y="1844824"/>
            <a:ext cx="103632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fr-FR" sz="5400" b="1" dirty="0">
                <a:latin typeface="Avenir Heavy" charset="0"/>
                <a:ea typeface="Avenir Heavy" charset="0"/>
                <a:cs typeface="Avenir Heavy" charset="0"/>
              </a:rPr>
              <a:t>Quelques exemples d’outils</a:t>
            </a:r>
            <a:endParaRPr lang="fr-FR" sz="4000" b="1" dirty="0">
              <a:latin typeface="Avenir Heavy" charset="0"/>
              <a:ea typeface="Avenir Heavy" charset="0"/>
              <a:cs typeface="Avenir Heavy" charset="0"/>
            </a:endParaRPr>
          </a:p>
        </p:txBody>
      </p:sp>
    </p:spTree>
    <p:extLst>
      <p:ext uri="{BB962C8B-B14F-4D97-AF65-F5344CB8AC3E}">
        <p14:creationId xmlns:p14="http://schemas.microsoft.com/office/powerpoint/2010/main" val="2480237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070E586-FDDC-76B4-F103-376DF4B5CA82}"/>
              </a:ext>
            </a:extLst>
          </p:cNvPr>
          <p:cNvPicPr>
            <a:picLocks noChangeAspect="1"/>
          </p:cNvPicPr>
          <p:nvPr/>
        </p:nvPicPr>
        <p:blipFill>
          <a:blip r:embed="rId2"/>
          <a:stretch>
            <a:fillRect/>
          </a:stretch>
        </p:blipFill>
        <p:spPr>
          <a:xfrm>
            <a:off x="7927961" y="1988871"/>
            <a:ext cx="4264039" cy="3673769"/>
          </a:xfrm>
          <a:prstGeom prst="rect">
            <a:avLst/>
          </a:prstGeom>
        </p:spPr>
      </p:pic>
      <p:pic>
        <p:nvPicPr>
          <p:cNvPr id="2" name="Image 1">
            <a:extLst>
              <a:ext uri="{FF2B5EF4-FFF2-40B4-BE49-F238E27FC236}">
                <a16:creationId xmlns:a16="http://schemas.microsoft.com/office/drawing/2014/main" id="{E9F144A5-0C80-9DCA-F799-BB564B430350}"/>
              </a:ext>
            </a:extLst>
          </p:cNvPr>
          <p:cNvPicPr>
            <a:picLocks noChangeAspect="1"/>
          </p:cNvPicPr>
          <p:nvPr/>
        </p:nvPicPr>
        <p:blipFill>
          <a:blip r:embed="rId3"/>
          <a:stretch>
            <a:fillRect/>
          </a:stretch>
        </p:blipFill>
        <p:spPr>
          <a:xfrm>
            <a:off x="662891" y="1026742"/>
            <a:ext cx="7514757" cy="4804516"/>
          </a:xfrm>
          <a:prstGeom prst="rect">
            <a:avLst/>
          </a:prstGeom>
        </p:spPr>
      </p:pic>
    </p:spTree>
    <p:extLst>
      <p:ext uri="{BB962C8B-B14F-4D97-AF65-F5344CB8AC3E}">
        <p14:creationId xmlns:p14="http://schemas.microsoft.com/office/powerpoint/2010/main" val="3600927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CD6CE7B7-7D3E-9CE3-C4B9-D6F88150C10D}"/>
              </a:ext>
            </a:extLst>
          </p:cNvPr>
          <p:cNvGraphicFramePr>
            <a:graphicFrameLocks noGrp="1"/>
          </p:cNvGraphicFramePr>
          <p:nvPr>
            <p:extLst>
              <p:ext uri="{D42A27DB-BD31-4B8C-83A1-F6EECF244321}">
                <p14:modId xmlns:p14="http://schemas.microsoft.com/office/powerpoint/2010/main" val="2021830464"/>
              </p:ext>
            </p:extLst>
          </p:nvPr>
        </p:nvGraphicFramePr>
        <p:xfrm>
          <a:off x="759655" y="518095"/>
          <a:ext cx="10874325" cy="5821810"/>
        </p:xfrm>
        <a:graphic>
          <a:graphicData uri="http://schemas.openxmlformats.org/drawingml/2006/table">
            <a:tbl>
              <a:tblPr firstRow="1" bandRow="1">
                <a:tableStyleId>{5C22544A-7EE6-4342-B048-85BDC9FD1C3A}</a:tableStyleId>
              </a:tblPr>
              <a:tblGrid>
                <a:gridCol w="2174865">
                  <a:extLst>
                    <a:ext uri="{9D8B030D-6E8A-4147-A177-3AD203B41FA5}">
                      <a16:colId xmlns:a16="http://schemas.microsoft.com/office/drawing/2014/main" val="2155769977"/>
                    </a:ext>
                  </a:extLst>
                </a:gridCol>
                <a:gridCol w="2174865">
                  <a:extLst>
                    <a:ext uri="{9D8B030D-6E8A-4147-A177-3AD203B41FA5}">
                      <a16:colId xmlns:a16="http://schemas.microsoft.com/office/drawing/2014/main" val="2984464387"/>
                    </a:ext>
                  </a:extLst>
                </a:gridCol>
                <a:gridCol w="2174865">
                  <a:extLst>
                    <a:ext uri="{9D8B030D-6E8A-4147-A177-3AD203B41FA5}">
                      <a16:colId xmlns:a16="http://schemas.microsoft.com/office/drawing/2014/main" val="1831523903"/>
                    </a:ext>
                  </a:extLst>
                </a:gridCol>
                <a:gridCol w="2174865">
                  <a:extLst>
                    <a:ext uri="{9D8B030D-6E8A-4147-A177-3AD203B41FA5}">
                      <a16:colId xmlns:a16="http://schemas.microsoft.com/office/drawing/2014/main" val="835873965"/>
                    </a:ext>
                  </a:extLst>
                </a:gridCol>
                <a:gridCol w="2174865">
                  <a:extLst>
                    <a:ext uri="{9D8B030D-6E8A-4147-A177-3AD203B41FA5}">
                      <a16:colId xmlns:a16="http://schemas.microsoft.com/office/drawing/2014/main" val="443629949"/>
                    </a:ext>
                  </a:extLst>
                </a:gridCol>
              </a:tblGrid>
              <a:tr h="1164362">
                <a:tc>
                  <a:txBody>
                    <a:bodyPr/>
                    <a:lstStyle/>
                    <a:p>
                      <a:pPr algn="ctr"/>
                      <a:endParaRPr lang="fr-FR" dirty="0"/>
                    </a:p>
                  </a:txBody>
                  <a:tcPr anchor="ctr"/>
                </a:tc>
                <a:tc>
                  <a:txBody>
                    <a:bodyPr/>
                    <a:lstStyle/>
                    <a:p>
                      <a:pPr algn="ctr"/>
                      <a:r>
                        <a:rPr lang="fr-FR" dirty="0"/>
                        <a:t>Architecture</a:t>
                      </a:r>
                    </a:p>
                  </a:txBody>
                  <a:tcPr anchor="ctr"/>
                </a:tc>
                <a:tc>
                  <a:txBody>
                    <a:bodyPr/>
                    <a:lstStyle/>
                    <a:p>
                      <a:pPr algn="ctr"/>
                      <a:r>
                        <a:rPr lang="fr-FR" dirty="0"/>
                        <a:t>Recueil</a:t>
                      </a:r>
                    </a:p>
                  </a:txBody>
                  <a:tcPr anchor="ctr"/>
                </a:tc>
                <a:tc>
                  <a:txBody>
                    <a:bodyPr/>
                    <a:lstStyle/>
                    <a:p>
                      <a:pPr algn="ctr"/>
                      <a:r>
                        <a:rPr lang="fr-FR" dirty="0"/>
                        <a:t>Correction</a:t>
                      </a:r>
                    </a:p>
                  </a:txBody>
                  <a:tcPr anchor="ctr"/>
                </a:tc>
                <a:tc>
                  <a:txBody>
                    <a:bodyPr/>
                    <a:lstStyle/>
                    <a:p>
                      <a:pPr algn="ctr"/>
                      <a:r>
                        <a:rPr lang="fr-FR" dirty="0"/>
                        <a:t>Feedbacks</a:t>
                      </a:r>
                    </a:p>
                  </a:txBody>
                  <a:tcPr anchor="ctr"/>
                </a:tc>
                <a:extLst>
                  <a:ext uri="{0D108BD9-81ED-4DB2-BD59-A6C34878D82A}">
                    <a16:rowId xmlns:a16="http://schemas.microsoft.com/office/drawing/2014/main" val="1885953187"/>
                  </a:ext>
                </a:extLst>
              </a:tr>
              <a:tr h="1164362">
                <a:tc>
                  <a:txBody>
                    <a:bodyPr/>
                    <a:lstStyle/>
                    <a:p>
                      <a:pPr algn="ctr"/>
                      <a:r>
                        <a:rPr lang="fr-FR" b="1" dirty="0">
                          <a:solidFill>
                            <a:schemeClr val="bg1"/>
                          </a:solidFill>
                        </a:rPr>
                        <a:t>Substitution</a:t>
                      </a:r>
                    </a:p>
                  </a:txBody>
                  <a:tcPr anchor="ctr">
                    <a:solidFill>
                      <a:srgbClr val="4372C4"/>
                    </a:solidFill>
                  </a:tcPr>
                </a:tc>
                <a:tc>
                  <a:txBody>
                    <a:bodyPr/>
                    <a:lstStyle/>
                    <a:p>
                      <a:endParaRPr lang="fr-FR" dirty="0"/>
                    </a:p>
                  </a:txBody>
                  <a:tcPr/>
                </a:tc>
                <a:tc>
                  <a:txBody>
                    <a:bodyPr/>
                    <a:lstStyle/>
                    <a:p>
                      <a:pPr algn="ctr"/>
                      <a:r>
                        <a:rPr lang="fr-FR" dirty="0"/>
                        <a:t>Hot </a:t>
                      </a:r>
                      <a:r>
                        <a:rPr lang="fr-FR" dirty="0" err="1"/>
                        <a:t>potatoes</a:t>
                      </a:r>
                      <a:endParaRPr lang="fr-FR" dirty="0"/>
                    </a:p>
                    <a:p>
                      <a:pPr algn="ctr"/>
                      <a:r>
                        <a:rPr lang="fr-FR" dirty="0" err="1"/>
                        <a:t>Wooclap</a:t>
                      </a:r>
                      <a:endParaRPr lang="fr-FR" dirty="0"/>
                    </a:p>
                  </a:txBody>
                  <a:tcPr anchor="ctr">
                    <a:solidFill>
                      <a:schemeClr val="accent1">
                        <a:lumMod val="20000"/>
                        <a:lumOff val="80000"/>
                      </a:schemeClr>
                    </a:solidFill>
                  </a:tcPr>
                </a:tc>
                <a:tc>
                  <a:txBody>
                    <a:bodyPr/>
                    <a:lstStyle/>
                    <a:p>
                      <a:pPr algn="ctr"/>
                      <a:r>
                        <a:rPr lang="fr-FR" dirty="0" err="1"/>
                        <a:t>Rubric</a:t>
                      </a:r>
                      <a:r>
                        <a:rPr lang="fr-FR" dirty="0"/>
                        <a:t> scorer</a:t>
                      </a:r>
                    </a:p>
                  </a:txBody>
                  <a:tcPr anchor="ctr">
                    <a:solidFill>
                      <a:schemeClr val="accent6">
                        <a:lumMod val="40000"/>
                        <a:lumOff val="60000"/>
                      </a:schemeClr>
                    </a:solidFill>
                  </a:tcPr>
                </a:tc>
                <a:tc>
                  <a:txBody>
                    <a:bodyPr/>
                    <a:lstStyle/>
                    <a:p>
                      <a:pPr algn="ctr"/>
                      <a:r>
                        <a:rPr lang="fr-FR" dirty="0"/>
                        <a:t>Zoom</a:t>
                      </a:r>
                    </a:p>
                  </a:txBody>
                  <a:tcPr anchor="ctr">
                    <a:solidFill>
                      <a:schemeClr val="accent4">
                        <a:lumMod val="20000"/>
                        <a:lumOff val="80000"/>
                      </a:schemeClr>
                    </a:solidFill>
                  </a:tcPr>
                </a:tc>
                <a:extLst>
                  <a:ext uri="{0D108BD9-81ED-4DB2-BD59-A6C34878D82A}">
                    <a16:rowId xmlns:a16="http://schemas.microsoft.com/office/drawing/2014/main" val="3726433748"/>
                  </a:ext>
                </a:extLst>
              </a:tr>
              <a:tr h="1164362">
                <a:tc>
                  <a:txBody>
                    <a:bodyPr/>
                    <a:lstStyle/>
                    <a:p>
                      <a:pPr algn="ctr"/>
                      <a:r>
                        <a:rPr lang="fr-FR" b="1" dirty="0">
                          <a:solidFill>
                            <a:schemeClr val="bg1"/>
                          </a:solidFill>
                        </a:rPr>
                        <a:t>Augmentation</a:t>
                      </a:r>
                    </a:p>
                  </a:txBody>
                  <a:tcPr anchor="ctr">
                    <a:solidFill>
                      <a:srgbClr val="4372C4"/>
                    </a:solidFill>
                  </a:tcPr>
                </a:tc>
                <a:tc>
                  <a:txBody>
                    <a:bodyPr/>
                    <a:lstStyle/>
                    <a:p>
                      <a:endParaRPr lang="fr-FR"/>
                    </a:p>
                  </a:txBody>
                  <a:tcPr/>
                </a:tc>
                <a:tc>
                  <a:txBody>
                    <a:bodyPr/>
                    <a:lstStyle/>
                    <a:p>
                      <a:pPr algn="ctr"/>
                      <a:r>
                        <a:rPr lang="fr-FR" dirty="0" err="1"/>
                        <a:t>Mindmeister</a:t>
                      </a:r>
                      <a:endParaRPr lang="fr-FR" dirty="0"/>
                    </a:p>
                  </a:txBody>
                  <a:tcPr anchor="ctr">
                    <a:solidFill>
                      <a:schemeClr val="accent1">
                        <a:lumMod val="40000"/>
                        <a:lumOff val="60000"/>
                      </a:schemeClr>
                    </a:solidFill>
                  </a:tcPr>
                </a:tc>
                <a:tc rowSpan="2">
                  <a:txBody>
                    <a:bodyPr/>
                    <a:lstStyle/>
                    <a:p>
                      <a:pPr algn="ctr"/>
                      <a:r>
                        <a:rPr lang="fr-FR" dirty="0"/>
                        <a:t>TVI</a:t>
                      </a:r>
                    </a:p>
                    <a:p>
                      <a:pPr algn="ctr"/>
                      <a:endParaRPr lang="fr-FR" dirty="0"/>
                    </a:p>
                    <a:p>
                      <a:pPr algn="ctr"/>
                      <a:r>
                        <a:rPr lang="fr-FR" dirty="0"/>
                        <a:t>SQORE</a:t>
                      </a:r>
                    </a:p>
                    <a:p>
                      <a:pPr algn="ctr"/>
                      <a:endParaRPr lang="fr-FR" dirty="0"/>
                    </a:p>
                    <a:p>
                      <a:pPr algn="ctr"/>
                      <a:r>
                        <a:rPr lang="fr-FR" dirty="0" err="1"/>
                        <a:t>Gradescope</a:t>
                      </a:r>
                      <a:endParaRPr lang="fr-FR" dirty="0"/>
                    </a:p>
                    <a:p>
                      <a:endParaRPr lang="fr-FR" dirty="0"/>
                    </a:p>
                    <a:p>
                      <a:pPr algn="ctr"/>
                      <a:r>
                        <a:rPr lang="fr-FR" dirty="0"/>
                        <a:t>QPERCOM OSCE</a:t>
                      </a:r>
                    </a:p>
                  </a:txBody>
                  <a:tcPr anchor="ctr">
                    <a:solidFill>
                      <a:schemeClr val="accent6">
                        <a:lumMod val="60000"/>
                        <a:lumOff val="40000"/>
                      </a:schemeClr>
                    </a:solidFill>
                  </a:tcPr>
                </a:tc>
                <a:tc rowSpan="2">
                  <a:txBody>
                    <a:bodyPr/>
                    <a:lstStyle/>
                    <a:p>
                      <a:pPr algn="ctr"/>
                      <a:r>
                        <a:rPr lang="fr-FR" dirty="0"/>
                        <a:t>FB4You</a:t>
                      </a:r>
                    </a:p>
                  </a:txBody>
                  <a:tcPr anchor="ctr">
                    <a:solidFill>
                      <a:schemeClr val="accent4">
                        <a:lumMod val="40000"/>
                        <a:lumOff val="60000"/>
                      </a:schemeClr>
                    </a:solidFill>
                  </a:tcPr>
                </a:tc>
                <a:extLst>
                  <a:ext uri="{0D108BD9-81ED-4DB2-BD59-A6C34878D82A}">
                    <a16:rowId xmlns:a16="http://schemas.microsoft.com/office/drawing/2014/main" val="838272062"/>
                  </a:ext>
                </a:extLst>
              </a:tr>
              <a:tr h="1164362">
                <a:tc>
                  <a:txBody>
                    <a:bodyPr/>
                    <a:lstStyle/>
                    <a:p>
                      <a:pPr algn="ctr"/>
                      <a:r>
                        <a:rPr lang="fr-FR" b="1" dirty="0">
                          <a:solidFill>
                            <a:schemeClr val="bg1"/>
                          </a:solidFill>
                        </a:rPr>
                        <a:t>Modification</a:t>
                      </a:r>
                    </a:p>
                  </a:txBody>
                  <a:tcPr anchor="ctr">
                    <a:solidFill>
                      <a:srgbClr val="4372C4"/>
                    </a:solidFill>
                  </a:tcPr>
                </a:tc>
                <a:tc>
                  <a:txBody>
                    <a:bodyPr/>
                    <a:lstStyle/>
                    <a:p>
                      <a:endParaRPr lang="fr-FR" dirty="0"/>
                    </a:p>
                  </a:txBody>
                  <a:tcPr/>
                </a:tc>
                <a:tc>
                  <a:txBody>
                    <a:bodyPr/>
                    <a:lstStyle/>
                    <a:p>
                      <a:pPr algn="ctr"/>
                      <a:r>
                        <a:rPr lang="fr-FR" dirty="0" err="1"/>
                        <a:t>Eduflow</a:t>
                      </a:r>
                      <a:endParaRPr lang="fr-FR" dirty="0"/>
                    </a:p>
                    <a:p>
                      <a:pPr algn="ctr"/>
                      <a:r>
                        <a:rPr lang="fr-FR" dirty="0" err="1"/>
                        <a:t>Peeblepad</a:t>
                      </a:r>
                      <a:endParaRPr lang="fr-FR" dirty="0"/>
                    </a:p>
                    <a:p>
                      <a:pPr algn="ctr"/>
                      <a:r>
                        <a:rPr lang="fr-FR" dirty="0"/>
                        <a:t>Minecraft Education</a:t>
                      </a:r>
                    </a:p>
                  </a:txBody>
                  <a:tcPr anchor="ctr">
                    <a:solidFill>
                      <a:schemeClr val="accent1">
                        <a:lumMod val="60000"/>
                        <a:lumOff val="40000"/>
                      </a:schemeClr>
                    </a:solidFill>
                  </a:tcPr>
                </a:tc>
                <a:tc vMerge="1">
                  <a:txBody>
                    <a:bodyPr/>
                    <a:lstStyle/>
                    <a:p>
                      <a:endParaRPr lang="fr-FR" dirty="0"/>
                    </a:p>
                  </a:txBody>
                  <a:tcPr>
                    <a:solidFill>
                      <a:srgbClr val="00B050"/>
                    </a:solidFill>
                  </a:tcPr>
                </a:tc>
                <a:tc vMerge="1">
                  <a:txBody>
                    <a:bodyPr/>
                    <a:lstStyle/>
                    <a:p>
                      <a:endParaRPr lang="fr-FR" dirty="0"/>
                    </a:p>
                  </a:txBody>
                  <a:tcPr>
                    <a:solidFill>
                      <a:schemeClr val="accent4">
                        <a:lumMod val="40000"/>
                        <a:lumOff val="60000"/>
                      </a:schemeClr>
                    </a:solidFill>
                  </a:tcPr>
                </a:tc>
                <a:extLst>
                  <a:ext uri="{0D108BD9-81ED-4DB2-BD59-A6C34878D82A}">
                    <a16:rowId xmlns:a16="http://schemas.microsoft.com/office/drawing/2014/main" val="2973598271"/>
                  </a:ext>
                </a:extLst>
              </a:tr>
              <a:tr h="1164362">
                <a:tc>
                  <a:txBody>
                    <a:bodyPr/>
                    <a:lstStyle/>
                    <a:p>
                      <a:pPr algn="ctr"/>
                      <a:r>
                        <a:rPr lang="fr-FR" b="1" dirty="0">
                          <a:solidFill>
                            <a:schemeClr val="bg1"/>
                          </a:solidFill>
                        </a:rPr>
                        <a:t>Redéfinition</a:t>
                      </a:r>
                    </a:p>
                  </a:txBody>
                  <a:tcPr anchor="ctr">
                    <a:solidFill>
                      <a:srgbClr val="4372C4"/>
                    </a:solidFill>
                  </a:tcPr>
                </a:tc>
                <a:tc>
                  <a:txBody>
                    <a:bodyPr/>
                    <a:lstStyle/>
                    <a:p>
                      <a:endParaRPr lang="fr-FR" dirty="0"/>
                    </a:p>
                  </a:txBody>
                  <a:tcPr/>
                </a:tc>
                <a:tc>
                  <a:txBody>
                    <a:bodyPr/>
                    <a:lstStyle/>
                    <a:p>
                      <a:pPr algn="ctr"/>
                      <a:r>
                        <a:rPr lang="fr-FR" dirty="0">
                          <a:solidFill>
                            <a:srgbClr val="FAF9F3"/>
                          </a:solidFill>
                        </a:rPr>
                        <a:t>Proctor U</a:t>
                      </a:r>
                    </a:p>
                  </a:txBody>
                  <a:tcPr anchor="ctr">
                    <a:solidFill>
                      <a:schemeClr val="accent1">
                        <a:lumMod val="75000"/>
                      </a:schemeClr>
                    </a:solidFill>
                  </a:tcPr>
                </a:tc>
                <a:tc>
                  <a:txBody>
                    <a:bodyPr/>
                    <a:lstStyle/>
                    <a:p>
                      <a:pPr algn="ctr"/>
                      <a:r>
                        <a:rPr lang="fr-FR" dirty="0">
                          <a:solidFill>
                            <a:srgbClr val="FAF9F3"/>
                          </a:solidFill>
                        </a:rPr>
                        <a:t>Café</a:t>
                      </a:r>
                    </a:p>
                  </a:txBody>
                  <a:tcPr anchor="ctr">
                    <a:solidFill>
                      <a:schemeClr val="accent6">
                        <a:lumMod val="75000"/>
                      </a:schemeClr>
                    </a:solidFill>
                  </a:tcPr>
                </a:tc>
                <a:tc>
                  <a:txBody>
                    <a:bodyPr/>
                    <a:lstStyle/>
                    <a:p>
                      <a:pPr algn="ctr"/>
                      <a:r>
                        <a:rPr lang="fr-FR" dirty="0" err="1"/>
                        <a:t>Simpliquity</a:t>
                      </a:r>
                      <a:endParaRPr lang="fr-FR" dirty="0"/>
                    </a:p>
                  </a:txBody>
                  <a:tcPr anchor="ctr">
                    <a:solidFill>
                      <a:schemeClr val="accent4">
                        <a:lumMod val="75000"/>
                      </a:schemeClr>
                    </a:solidFill>
                  </a:tcPr>
                </a:tc>
                <a:extLst>
                  <a:ext uri="{0D108BD9-81ED-4DB2-BD59-A6C34878D82A}">
                    <a16:rowId xmlns:a16="http://schemas.microsoft.com/office/drawing/2014/main" val="446817302"/>
                  </a:ext>
                </a:extLst>
              </a:tr>
            </a:tbl>
          </a:graphicData>
        </a:graphic>
      </p:graphicFrame>
    </p:spTree>
    <p:extLst>
      <p:ext uri="{BB962C8B-B14F-4D97-AF65-F5344CB8AC3E}">
        <p14:creationId xmlns:p14="http://schemas.microsoft.com/office/powerpoint/2010/main" val="2114097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A6F636-FE87-EB45-994B-B09DD3547C8A}"/>
              </a:ext>
            </a:extLst>
          </p:cNvPr>
          <p:cNvSpPr>
            <a:spLocks noGrp="1"/>
          </p:cNvSpPr>
          <p:nvPr>
            <p:ph type="title"/>
          </p:nvPr>
        </p:nvSpPr>
        <p:spPr/>
        <p:txBody>
          <a:bodyPr>
            <a:normAutofit/>
          </a:bodyPr>
          <a:lstStyle/>
          <a:p>
            <a:r>
              <a:rPr lang="fr-FR" i="1" dirty="0">
                <a:solidFill>
                  <a:srgbClr val="393F43"/>
                </a:solidFill>
              </a:rPr>
              <a:t>Hot </a:t>
            </a:r>
            <a:r>
              <a:rPr lang="fr-FR" i="1" dirty="0" err="1">
                <a:solidFill>
                  <a:srgbClr val="393F43"/>
                </a:solidFill>
              </a:rPr>
              <a:t>potatoes</a:t>
            </a:r>
            <a:endParaRPr lang="fr-FR" dirty="0">
              <a:solidFill>
                <a:srgbClr val="393F43"/>
              </a:solidFill>
            </a:endParaRPr>
          </a:p>
        </p:txBody>
      </p:sp>
      <p:sp>
        <p:nvSpPr>
          <p:cNvPr id="3" name="Espace réservé du contenu 2">
            <a:extLst>
              <a:ext uri="{FF2B5EF4-FFF2-40B4-BE49-F238E27FC236}">
                <a16:creationId xmlns:a16="http://schemas.microsoft.com/office/drawing/2014/main" id="{BDC8A3B6-2DD9-6F4A-8424-CB33CD6395EE}"/>
              </a:ext>
            </a:extLst>
          </p:cNvPr>
          <p:cNvSpPr>
            <a:spLocks noGrp="1"/>
          </p:cNvSpPr>
          <p:nvPr>
            <p:ph idx="1"/>
          </p:nvPr>
        </p:nvSpPr>
        <p:spPr>
          <a:xfrm>
            <a:off x="838200" y="1825624"/>
            <a:ext cx="10515600" cy="5208221"/>
          </a:xfrm>
        </p:spPr>
        <p:txBody>
          <a:bodyPr>
            <a:normAutofit/>
          </a:bodyPr>
          <a:lstStyle/>
          <a:p>
            <a:pPr marL="0" indent="0">
              <a:buNone/>
            </a:pPr>
            <a:r>
              <a:rPr lang="fr-BE" sz="3200" dirty="0"/>
              <a:t>Suite logicielle incluant </a:t>
            </a:r>
            <a:r>
              <a:rPr lang="fr-BE" sz="3200" b="1" u="sng" dirty="0"/>
              <a:t>cinq applications</a:t>
            </a:r>
            <a:r>
              <a:rPr lang="fr-BE" sz="3200" b="1" dirty="0"/>
              <a:t> </a:t>
            </a:r>
            <a:r>
              <a:rPr lang="fr-BE" sz="3200" dirty="0"/>
              <a:t>permettant de créer des exercices en ligne.</a:t>
            </a:r>
          </a:p>
          <a:p>
            <a:pPr marL="0" indent="0">
              <a:buNone/>
            </a:pPr>
            <a:endParaRPr lang="fr-BE" sz="3200" dirty="0"/>
          </a:p>
          <a:p>
            <a:pPr marL="0" indent="0">
              <a:buNone/>
            </a:pPr>
            <a:endParaRPr lang="fr-BE" sz="3200" dirty="0"/>
          </a:p>
          <a:p>
            <a:pPr marL="0" indent="0">
              <a:buNone/>
            </a:pPr>
            <a:endParaRPr lang="fr-BE" sz="3200" dirty="0"/>
          </a:p>
          <a:p>
            <a:pPr marL="0" indent="0">
              <a:buNone/>
            </a:pPr>
            <a:endParaRPr lang="fr-BE" sz="3200" dirty="0"/>
          </a:p>
          <a:p>
            <a:pPr marL="0" indent="0">
              <a:buNone/>
            </a:pPr>
            <a:endParaRPr lang="fr-BE" sz="3200" dirty="0"/>
          </a:p>
        </p:txBody>
      </p:sp>
      <p:pic>
        <p:nvPicPr>
          <p:cNvPr id="5" name="Image 4">
            <a:extLst>
              <a:ext uri="{FF2B5EF4-FFF2-40B4-BE49-F238E27FC236}">
                <a16:creationId xmlns:a16="http://schemas.microsoft.com/office/drawing/2014/main" id="{C852F444-4CFC-B24F-BE08-ED78A5AF9A9C}"/>
              </a:ext>
            </a:extLst>
          </p:cNvPr>
          <p:cNvPicPr>
            <a:picLocks noChangeAspect="1"/>
          </p:cNvPicPr>
          <p:nvPr/>
        </p:nvPicPr>
        <p:blipFill>
          <a:blip r:embed="rId3"/>
          <a:stretch>
            <a:fillRect/>
          </a:stretch>
        </p:blipFill>
        <p:spPr>
          <a:xfrm>
            <a:off x="9550050" y="-27009"/>
            <a:ext cx="2641950" cy="1029331"/>
          </a:xfrm>
          <a:prstGeom prst="rect">
            <a:avLst/>
          </a:prstGeom>
        </p:spPr>
      </p:pic>
      <p:pic>
        <p:nvPicPr>
          <p:cNvPr id="7" name="Image 6">
            <a:extLst>
              <a:ext uri="{FF2B5EF4-FFF2-40B4-BE49-F238E27FC236}">
                <a16:creationId xmlns:a16="http://schemas.microsoft.com/office/drawing/2014/main" id="{62F75045-B91C-794D-93EB-5F1606EA9BA8}"/>
              </a:ext>
            </a:extLst>
          </p:cNvPr>
          <p:cNvPicPr>
            <a:picLocks noChangeAspect="1"/>
          </p:cNvPicPr>
          <p:nvPr/>
        </p:nvPicPr>
        <p:blipFill>
          <a:blip r:embed="rId4"/>
          <a:stretch>
            <a:fillRect/>
          </a:stretch>
        </p:blipFill>
        <p:spPr>
          <a:xfrm>
            <a:off x="406315" y="3429000"/>
            <a:ext cx="3457047" cy="2324303"/>
          </a:xfrm>
          <a:prstGeom prst="rect">
            <a:avLst/>
          </a:prstGeom>
        </p:spPr>
      </p:pic>
      <p:pic>
        <p:nvPicPr>
          <p:cNvPr id="4" name="Espace réservé du contenu 8">
            <a:extLst>
              <a:ext uri="{FF2B5EF4-FFF2-40B4-BE49-F238E27FC236}">
                <a16:creationId xmlns:a16="http://schemas.microsoft.com/office/drawing/2014/main" id="{D095857B-6080-C590-B4CF-405DADE6D24C}"/>
              </a:ext>
            </a:extLst>
          </p:cNvPr>
          <p:cNvPicPr>
            <a:picLocks noChangeAspect="1"/>
          </p:cNvPicPr>
          <p:nvPr/>
        </p:nvPicPr>
        <p:blipFill>
          <a:blip r:embed="rId5"/>
          <a:stretch>
            <a:fillRect/>
          </a:stretch>
        </p:blipFill>
        <p:spPr>
          <a:xfrm>
            <a:off x="4585948" y="2836718"/>
            <a:ext cx="3639620" cy="1593016"/>
          </a:xfrm>
          <a:prstGeom prst="rect">
            <a:avLst/>
          </a:prstGeom>
        </p:spPr>
      </p:pic>
      <p:pic>
        <p:nvPicPr>
          <p:cNvPr id="6" name="Espace réservé du contenu 7">
            <a:extLst>
              <a:ext uri="{FF2B5EF4-FFF2-40B4-BE49-F238E27FC236}">
                <a16:creationId xmlns:a16="http://schemas.microsoft.com/office/drawing/2014/main" id="{F20A8BD5-9DC5-F792-E247-C111FBC2E340}"/>
              </a:ext>
            </a:extLst>
          </p:cNvPr>
          <p:cNvPicPr>
            <a:picLocks noChangeAspect="1"/>
          </p:cNvPicPr>
          <p:nvPr/>
        </p:nvPicPr>
        <p:blipFill>
          <a:blip r:embed="rId6"/>
          <a:stretch>
            <a:fillRect/>
          </a:stretch>
        </p:blipFill>
        <p:spPr>
          <a:xfrm>
            <a:off x="8516269" y="2836718"/>
            <a:ext cx="3560117" cy="1570925"/>
          </a:xfrm>
          <a:prstGeom prst="rect">
            <a:avLst/>
          </a:prstGeom>
        </p:spPr>
      </p:pic>
      <p:pic>
        <p:nvPicPr>
          <p:cNvPr id="8" name="Espace réservé du contenu 6">
            <a:extLst>
              <a:ext uri="{FF2B5EF4-FFF2-40B4-BE49-F238E27FC236}">
                <a16:creationId xmlns:a16="http://schemas.microsoft.com/office/drawing/2014/main" id="{E50C2AEE-AF05-4E8F-EE6C-90DD71FED136}"/>
              </a:ext>
            </a:extLst>
          </p:cNvPr>
          <p:cNvPicPr>
            <a:picLocks noChangeAspect="1"/>
          </p:cNvPicPr>
          <p:nvPr/>
        </p:nvPicPr>
        <p:blipFill>
          <a:blip r:embed="rId7"/>
          <a:stretch>
            <a:fillRect/>
          </a:stretch>
        </p:blipFill>
        <p:spPr>
          <a:xfrm>
            <a:off x="4585948" y="4994269"/>
            <a:ext cx="3639620" cy="1475040"/>
          </a:xfrm>
          <a:prstGeom prst="rect">
            <a:avLst/>
          </a:prstGeom>
        </p:spPr>
      </p:pic>
      <p:pic>
        <p:nvPicPr>
          <p:cNvPr id="9" name="Espace réservé du contenu 6">
            <a:extLst>
              <a:ext uri="{FF2B5EF4-FFF2-40B4-BE49-F238E27FC236}">
                <a16:creationId xmlns:a16="http://schemas.microsoft.com/office/drawing/2014/main" id="{AC394EE0-9510-6F2D-06C0-F52E475E8AAA}"/>
              </a:ext>
            </a:extLst>
          </p:cNvPr>
          <p:cNvPicPr>
            <a:picLocks noChangeAspect="1"/>
          </p:cNvPicPr>
          <p:nvPr/>
        </p:nvPicPr>
        <p:blipFill>
          <a:blip r:embed="rId8"/>
          <a:stretch>
            <a:fillRect/>
          </a:stretch>
        </p:blipFill>
        <p:spPr>
          <a:xfrm>
            <a:off x="8619339" y="4982697"/>
            <a:ext cx="3457047" cy="1393611"/>
          </a:xfrm>
          <a:prstGeom prst="rect">
            <a:avLst/>
          </a:prstGeom>
        </p:spPr>
      </p:pic>
    </p:spTree>
    <p:extLst>
      <p:ext uri="{BB962C8B-B14F-4D97-AF65-F5344CB8AC3E}">
        <p14:creationId xmlns:p14="http://schemas.microsoft.com/office/powerpoint/2010/main" val="2830332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145F2D-860D-6E39-F9D8-39343CF06919}"/>
              </a:ext>
            </a:extLst>
          </p:cNvPr>
          <p:cNvSpPr>
            <a:spLocks noGrp="1"/>
          </p:cNvSpPr>
          <p:nvPr>
            <p:ph type="title"/>
          </p:nvPr>
        </p:nvSpPr>
        <p:spPr/>
        <p:txBody>
          <a:bodyPr/>
          <a:lstStyle/>
          <a:p>
            <a:r>
              <a:rPr lang="fr-FR" dirty="0" err="1"/>
              <a:t>Wooclap</a:t>
            </a:r>
            <a:r>
              <a:rPr lang="fr-FR" dirty="0"/>
              <a:t> et </a:t>
            </a:r>
            <a:r>
              <a:rPr lang="fr-FR" dirty="0" err="1"/>
              <a:t>Plickers</a:t>
            </a:r>
            <a:endParaRPr lang="fr-FR" dirty="0"/>
          </a:p>
        </p:txBody>
      </p:sp>
      <p:pic>
        <p:nvPicPr>
          <p:cNvPr id="4" name="Image 3">
            <a:extLst>
              <a:ext uri="{FF2B5EF4-FFF2-40B4-BE49-F238E27FC236}">
                <a16:creationId xmlns:a16="http://schemas.microsoft.com/office/drawing/2014/main" id="{58D9EE41-CB2D-BFFF-0881-9DA8708E4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29" y="2843210"/>
            <a:ext cx="4665439" cy="3110292"/>
          </a:xfrm>
          <a:prstGeom prst="rect">
            <a:avLst/>
          </a:prstGeom>
        </p:spPr>
      </p:pic>
      <p:pic>
        <p:nvPicPr>
          <p:cNvPr id="5" name="Image 4">
            <a:extLst>
              <a:ext uri="{FF2B5EF4-FFF2-40B4-BE49-F238E27FC236}">
                <a16:creationId xmlns:a16="http://schemas.microsoft.com/office/drawing/2014/main" id="{A30D2522-713B-A206-054C-70BF9E48FD95}"/>
              </a:ext>
            </a:extLst>
          </p:cNvPr>
          <p:cNvPicPr>
            <a:picLocks noChangeAspect="1"/>
          </p:cNvPicPr>
          <p:nvPr/>
        </p:nvPicPr>
        <p:blipFill>
          <a:blip r:embed="rId3"/>
          <a:stretch>
            <a:fillRect/>
          </a:stretch>
        </p:blipFill>
        <p:spPr>
          <a:xfrm>
            <a:off x="5746547" y="2843209"/>
            <a:ext cx="6098610" cy="3110291"/>
          </a:xfrm>
          <a:prstGeom prst="rect">
            <a:avLst/>
          </a:prstGeom>
        </p:spPr>
      </p:pic>
    </p:spTree>
    <p:extLst>
      <p:ext uri="{BB962C8B-B14F-4D97-AF65-F5344CB8AC3E}">
        <p14:creationId xmlns:p14="http://schemas.microsoft.com/office/powerpoint/2010/main" val="1077104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788" y="3356992"/>
            <a:ext cx="6115902" cy="3933056"/>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6160" y="4878041"/>
            <a:ext cx="4078043" cy="1979959"/>
          </a:xfrm>
          <a:prstGeom prst="rect">
            <a:avLst/>
          </a:prstGeom>
        </p:spPr>
      </p:pic>
      <p:sp>
        <p:nvSpPr>
          <p:cNvPr id="15362" name="Text Box 3"/>
          <p:cNvSpPr txBox="1">
            <a:spLocks noChangeArrowheads="1"/>
          </p:cNvSpPr>
          <p:nvPr/>
        </p:nvSpPr>
        <p:spPr bwMode="auto">
          <a:xfrm>
            <a:off x="911424" y="1844824"/>
            <a:ext cx="103632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fr-FR" sz="5400" b="1" dirty="0">
                <a:latin typeface="Avenir Heavy" charset="0"/>
                <a:ea typeface="Avenir Heavy" charset="0"/>
                <a:cs typeface="Avenir Heavy" charset="0"/>
              </a:rPr>
              <a:t>Les outils technologiques</a:t>
            </a:r>
            <a:endParaRPr lang="fr-FR" sz="4000" b="1" dirty="0">
              <a:latin typeface="Avenir Heavy" charset="0"/>
              <a:ea typeface="Avenir Heavy" charset="0"/>
              <a:cs typeface="Avenir Heavy" charset="0"/>
            </a:endParaRPr>
          </a:p>
        </p:txBody>
      </p:sp>
    </p:spTree>
    <p:extLst>
      <p:ext uri="{BB962C8B-B14F-4D97-AF65-F5344CB8AC3E}">
        <p14:creationId xmlns:p14="http://schemas.microsoft.com/office/powerpoint/2010/main" val="3419314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A6F636-FE87-EB45-994B-B09DD3547C8A}"/>
              </a:ext>
            </a:extLst>
          </p:cNvPr>
          <p:cNvSpPr>
            <a:spLocks noGrp="1"/>
          </p:cNvSpPr>
          <p:nvPr>
            <p:ph type="title"/>
          </p:nvPr>
        </p:nvSpPr>
        <p:spPr/>
        <p:txBody>
          <a:bodyPr>
            <a:normAutofit/>
          </a:bodyPr>
          <a:lstStyle/>
          <a:p>
            <a:r>
              <a:rPr lang="fr-FR" i="1" dirty="0" err="1">
                <a:solidFill>
                  <a:srgbClr val="393F43"/>
                </a:solidFill>
              </a:rPr>
              <a:t>Mindmeister</a:t>
            </a:r>
            <a:endParaRPr lang="fr-FR" dirty="0">
              <a:solidFill>
                <a:srgbClr val="393F43"/>
              </a:solidFill>
            </a:endParaRPr>
          </a:p>
        </p:txBody>
      </p:sp>
      <p:pic>
        <p:nvPicPr>
          <p:cNvPr id="12" name="Image 11">
            <a:extLst>
              <a:ext uri="{FF2B5EF4-FFF2-40B4-BE49-F238E27FC236}">
                <a16:creationId xmlns:a16="http://schemas.microsoft.com/office/drawing/2014/main" id="{CC2EBB28-18E4-CE3B-EB50-0E1690646C8A}"/>
              </a:ext>
            </a:extLst>
          </p:cNvPr>
          <p:cNvPicPr>
            <a:picLocks noChangeAspect="1"/>
          </p:cNvPicPr>
          <p:nvPr/>
        </p:nvPicPr>
        <p:blipFill>
          <a:blip r:embed="rId3"/>
          <a:stretch>
            <a:fillRect/>
          </a:stretch>
        </p:blipFill>
        <p:spPr>
          <a:xfrm>
            <a:off x="1283575" y="1450732"/>
            <a:ext cx="9624849" cy="5186505"/>
          </a:xfrm>
          <a:prstGeom prst="rect">
            <a:avLst/>
          </a:prstGeom>
        </p:spPr>
      </p:pic>
    </p:spTree>
    <p:extLst>
      <p:ext uri="{BB962C8B-B14F-4D97-AF65-F5344CB8AC3E}">
        <p14:creationId xmlns:p14="http://schemas.microsoft.com/office/powerpoint/2010/main" val="3103916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FE367E-E946-68B8-6185-ECCE4B4BBDEA}"/>
              </a:ext>
            </a:extLst>
          </p:cNvPr>
          <p:cNvSpPr>
            <a:spLocks noGrp="1"/>
          </p:cNvSpPr>
          <p:nvPr>
            <p:ph type="title"/>
          </p:nvPr>
        </p:nvSpPr>
        <p:spPr/>
        <p:txBody>
          <a:bodyPr/>
          <a:lstStyle/>
          <a:p>
            <a:r>
              <a:rPr lang="fr-FR" i="1" dirty="0" err="1"/>
              <a:t>Eduflow</a:t>
            </a:r>
            <a:endParaRPr lang="fr-FR" i="1" dirty="0"/>
          </a:p>
        </p:txBody>
      </p:sp>
      <p:pic>
        <p:nvPicPr>
          <p:cNvPr id="4" name="Image 3">
            <a:extLst>
              <a:ext uri="{FF2B5EF4-FFF2-40B4-BE49-F238E27FC236}">
                <a16:creationId xmlns:a16="http://schemas.microsoft.com/office/drawing/2014/main" id="{4384474C-098F-6D63-4FB7-3C0743244511}"/>
              </a:ext>
            </a:extLst>
          </p:cNvPr>
          <p:cNvPicPr>
            <a:picLocks noChangeAspect="1"/>
          </p:cNvPicPr>
          <p:nvPr/>
        </p:nvPicPr>
        <p:blipFill>
          <a:blip r:embed="rId2"/>
          <a:stretch>
            <a:fillRect/>
          </a:stretch>
        </p:blipFill>
        <p:spPr>
          <a:xfrm>
            <a:off x="0" y="1667669"/>
            <a:ext cx="8440876" cy="4667250"/>
          </a:xfrm>
          <a:prstGeom prst="rect">
            <a:avLst/>
          </a:prstGeom>
        </p:spPr>
      </p:pic>
      <p:pic>
        <p:nvPicPr>
          <p:cNvPr id="5" name="Image 4">
            <a:extLst>
              <a:ext uri="{FF2B5EF4-FFF2-40B4-BE49-F238E27FC236}">
                <a16:creationId xmlns:a16="http://schemas.microsoft.com/office/drawing/2014/main" id="{A6221156-433A-5EB5-A507-18BA89089F3D}"/>
              </a:ext>
            </a:extLst>
          </p:cNvPr>
          <p:cNvPicPr>
            <a:picLocks noChangeAspect="1"/>
          </p:cNvPicPr>
          <p:nvPr/>
        </p:nvPicPr>
        <p:blipFill>
          <a:blip r:embed="rId3"/>
          <a:stretch>
            <a:fillRect/>
          </a:stretch>
        </p:blipFill>
        <p:spPr>
          <a:xfrm>
            <a:off x="9072224" y="1667669"/>
            <a:ext cx="2205376" cy="4668208"/>
          </a:xfrm>
          <a:prstGeom prst="rect">
            <a:avLst/>
          </a:prstGeom>
        </p:spPr>
      </p:pic>
    </p:spTree>
    <p:extLst>
      <p:ext uri="{BB962C8B-B14F-4D97-AF65-F5344CB8AC3E}">
        <p14:creationId xmlns:p14="http://schemas.microsoft.com/office/powerpoint/2010/main" val="423242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FE367E-E946-68B8-6185-ECCE4B4BBDEA}"/>
              </a:ext>
            </a:extLst>
          </p:cNvPr>
          <p:cNvSpPr>
            <a:spLocks noGrp="1"/>
          </p:cNvSpPr>
          <p:nvPr>
            <p:ph type="title"/>
          </p:nvPr>
        </p:nvSpPr>
        <p:spPr/>
        <p:txBody>
          <a:bodyPr/>
          <a:lstStyle/>
          <a:p>
            <a:r>
              <a:rPr lang="fr-FR" i="1" dirty="0"/>
              <a:t>PEEBLEPAD</a:t>
            </a:r>
          </a:p>
        </p:txBody>
      </p:sp>
      <p:pic>
        <p:nvPicPr>
          <p:cNvPr id="6" name="Image 5">
            <a:extLst>
              <a:ext uri="{FF2B5EF4-FFF2-40B4-BE49-F238E27FC236}">
                <a16:creationId xmlns:a16="http://schemas.microsoft.com/office/drawing/2014/main" id="{FDA97D19-149C-BBA5-70C8-2E3C774456A2}"/>
              </a:ext>
            </a:extLst>
          </p:cNvPr>
          <p:cNvPicPr>
            <a:picLocks noChangeAspect="1"/>
          </p:cNvPicPr>
          <p:nvPr/>
        </p:nvPicPr>
        <p:blipFill>
          <a:blip r:embed="rId2"/>
          <a:stretch>
            <a:fillRect/>
          </a:stretch>
        </p:blipFill>
        <p:spPr>
          <a:xfrm>
            <a:off x="191814" y="2249213"/>
            <a:ext cx="5819658" cy="3279228"/>
          </a:xfrm>
          <a:prstGeom prst="rect">
            <a:avLst/>
          </a:prstGeom>
        </p:spPr>
      </p:pic>
      <p:pic>
        <p:nvPicPr>
          <p:cNvPr id="7" name="Image 6">
            <a:extLst>
              <a:ext uri="{FF2B5EF4-FFF2-40B4-BE49-F238E27FC236}">
                <a16:creationId xmlns:a16="http://schemas.microsoft.com/office/drawing/2014/main" id="{1050C07F-453F-D62B-B692-577744A7111E}"/>
              </a:ext>
            </a:extLst>
          </p:cNvPr>
          <p:cNvPicPr>
            <a:picLocks noChangeAspect="1"/>
          </p:cNvPicPr>
          <p:nvPr/>
        </p:nvPicPr>
        <p:blipFill>
          <a:blip r:embed="rId3"/>
          <a:stretch>
            <a:fillRect/>
          </a:stretch>
        </p:blipFill>
        <p:spPr>
          <a:xfrm>
            <a:off x="6372342" y="2249213"/>
            <a:ext cx="5819658" cy="3279228"/>
          </a:xfrm>
          <a:prstGeom prst="rect">
            <a:avLst/>
          </a:prstGeom>
        </p:spPr>
      </p:pic>
    </p:spTree>
    <p:extLst>
      <p:ext uri="{BB962C8B-B14F-4D97-AF65-F5344CB8AC3E}">
        <p14:creationId xmlns:p14="http://schemas.microsoft.com/office/powerpoint/2010/main" val="166981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D0AFE5D-5971-C0A5-F160-A922CEA9F3B5}"/>
              </a:ext>
            </a:extLst>
          </p:cNvPr>
          <p:cNvPicPr>
            <a:picLocks noChangeAspect="1"/>
          </p:cNvPicPr>
          <p:nvPr/>
        </p:nvPicPr>
        <p:blipFill>
          <a:blip r:embed="rId2"/>
          <a:stretch>
            <a:fillRect/>
          </a:stretch>
        </p:blipFill>
        <p:spPr>
          <a:xfrm>
            <a:off x="851214" y="1293674"/>
            <a:ext cx="10489571" cy="4487015"/>
          </a:xfrm>
          <a:prstGeom prst="rect">
            <a:avLst/>
          </a:prstGeom>
        </p:spPr>
      </p:pic>
      <p:sp>
        <p:nvSpPr>
          <p:cNvPr id="5" name="Titre 1">
            <a:extLst>
              <a:ext uri="{FF2B5EF4-FFF2-40B4-BE49-F238E27FC236}">
                <a16:creationId xmlns:a16="http://schemas.microsoft.com/office/drawing/2014/main" id="{622B6041-FD1F-C2D6-08B8-6AB7952E5D9B}"/>
              </a:ext>
            </a:extLst>
          </p:cNvPr>
          <p:cNvSpPr>
            <a:spLocks noGrp="1"/>
          </p:cNvSpPr>
          <p:nvPr>
            <p:ph type="title"/>
          </p:nvPr>
        </p:nvSpPr>
        <p:spPr>
          <a:xfrm>
            <a:off x="838200" y="365125"/>
            <a:ext cx="10515600" cy="1325563"/>
          </a:xfrm>
        </p:spPr>
        <p:txBody>
          <a:bodyPr/>
          <a:lstStyle/>
          <a:p>
            <a:r>
              <a:rPr lang="fr-FR" i="1" dirty="0"/>
              <a:t>Minecraft Education</a:t>
            </a:r>
          </a:p>
        </p:txBody>
      </p:sp>
    </p:spTree>
    <p:extLst>
      <p:ext uri="{BB962C8B-B14F-4D97-AF65-F5344CB8AC3E}">
        <p14:creationId xmlns:p14="http://schemas.microsoft.com/office/powerpoint/2010/main" val="19284341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A6F636-FE87-EB45-994B-B09DD3547C8A}"/>
              </a:ext>
            </a:extLst>
          </p:cNvPr>
          <p:cNvSpPr>
            <a:spLocks noGrp="1"/>
          </p:cNvSpPr>
          <p:nvPr>
            <p:ph type="title"/>
          </p:nvPr>
        </p:nvSpPr>
        <p:spPr>
          <a:xfrm>
            <a:off x="838200" y="728317"/>
            <a:ext cx="10515600" cy="1325563"/>
          </a:xfrm>
        </p:spPr>
        <p:txBody>
          <a:bodyPr>
            <a:normAutofit/>
          </a:bodyPr>
          <a:lstStyle/>
          <a:p>
            <a:r>
              <a:rPr lang="fr-FR" i="1" dirty="0">
                <a:solidFill>
                  <a:srgbClr val="393F43"/>
                </a:solidFill>
                <a:latin typeface="Avenir Book"/>
              </a:rPr>
              <a:t>Proctor U</a:t>
            </a:r>
            <a:endParaRPr lang="fr-FR" dirty="0">
              <a:solidFill>
                <a:srgbClr val="393F43"/>
              </a:solidFill>
              <a:latin typeface="Avenir Book"/>
            </a:endParaRPr>
          </a:p>
        </p:txBody>
      </p:sp>
      <p:sp>
        <p:nvSpPr>
          <p:cNvPr id="3" name="Espace réservé du contenu 2">
            <a:extLst>
              <a:ext uri="{FF2B5EF4-FFF2-40B4-BE49-F238E27FC236}">
                <a16:creationId xmlns:a16="http://schemas.microsoft.com/office/drawing/2014/main" id="{BDC8A3B6-2DD9-6F4A-8424-CB33CD6395EE}"/>
              </a:ext>
            </a:extLst>
          </p:cNvPr>
          <p:cNvSpPr>
            <a:spLocks noGrp="1"/>
          </p:cNvSpPr>
          <p:nvPr>
            <p:ph idx="1"/>
          </p:nvPr>
        </p:nvSpPr>
        <p:spPr>
          <a:xfrm>
            <a:off x="838200" y="1690688"/>
            <a:ext cx="10515600" cy="4792173"/>
          </a:xfrm>
        </p:spPr>
        <p:txBody>
          <a:bodyPr>
            <a:normAutofit/>
          </a:bodyPr>
          <a:lstStyle/>
          <a:p>
            <a:pPr marL="0" indent="0">
              <a:buNone/>
            </a:pPr>
            <a:endParaRPr lang="fr-FR" dirty="0"/>
          </a:p>
          <a:p>
            <a:pPr marL="0" indent="0">
              <a:buNone/>
            </a:pPr>
            <a:br>
              <a:rPr lang="fr-FR" dirty="0"/>
            </a:br>
            <a:r>
              <a:rPr lang="fr-FR" sz="2400" dirty="0"/>
              <a:t>Logiciels qui permettent de surveiller des examens en ligne. </a:t>
            </a:r>
            <a:br>
              <a:rPr lang="fr-FR" sz="2400" dirty="0"/>
            </a:br>
            <a:br>
              <a:rPr lang="fr-FR" sz="2400" dirty="0"/>
            </a:br>
            <a:r>
              <a:rPr lang="fr-FR" sz="2400" dirty="0"/>
              <a:t>3 types de surveillance : </a:t>
            </a:r>
          </a:p>
          <a:p>
            <a:pPr lvl="1"/>
            <a:r>
              <a:rPr lang="fr-FR" dirty="0"/>
              <a:t>télésurveillance (directe ou différée) </a:t>
            </a:r>
          </a:p>
          <a:p>
            <a:pPr lvl="1"/>
            <a:r>
              <a:rPr lang="fr-FR" dirty="0"/>
              <a:t>intelligence artificielle (logarithme permettant de détecter un comportement suspect)</a:t>
            </a:r>
          </a:p>
          <a:p>
            <a:pPr lvl="1"/>
            <a:r>
              <a:rPr lang="fr-FR" dirty="0"/>
              <a:t>verrouillage du navigateur</a:t>
            </a:r>
            <a:br>
              <a:rPr lang="fr-FR" dirty="0"/>
            </a:br>
            <a:endParaRPr lang="fr-FR" dirty="0"/>
          </a:p>
          <a:p>
            <a:pPr marL="0" indent="0">
              <a:buNone/>
            </a:pPr>
            <a:r>
              <a:rPr lang="fr-FR" sz="2400" dirty="0"/>
              <a:t>+ vérification de l’identité des étudiants</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4261" y="1121561"/>
            <a:ext cx="5067739" cy="1295512"/>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2148" y="2527617"/>
            <a:ext cx="2105740" cy="1361781"/>
          </a:xfrm>
          <a:prstGeom prst="rect">
            <a:avLst/>
          </a:prstGeom>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t="15255" r="4527" b="16765"/>
          <a:stretch/>
        </p:blipFill>
        <p:spPr>
          <a:xfrm>
            <a:off x="9952148" y="3949711"/>
            <a:ext cx="2239852" cy="1437674"/>
          </a:xfrm>
          <a:prstGeom prst="rect">
            <a:avLst/>
          </a:prstGeom>
        </p:spPr>
      </p:pic>
    </p:spTree>
    <p:extLst>
      <p:ext uri="{BB962C8B-B14F-4D97-AF65-F5344CB8AC3E}">
        <p14:creationId xmlns:p14="http://schemas.microsoft.com/office/powerpoint/2010/main" val="1475580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3465597-7174-0E49-BC8F-50F6EF32D88C}"/>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50000"/>
                    </a14:imgEffect>
                  </a14:imgLayer>
                </a14:imgProps>
              </a:ext>
            </a:extLst>
          </a:blip>
          <a:srcRect l="9715" t="27776" r="9856" b="17867"/>
          <a:stretch/>
        </p:blipFill>
        <p:spPr>
          <a:xfrm>
            <a:off x="2135274" y="1581599"/>
            <a:ext cx="9839517" cy="4797245"/>
          </a:xfrm>
          <a:prstGeom prst="rect">
            <a:avLst/>
          </a:prstGeom>
          <a:ln>
            <a:solidFill>
              <a:schemeClr val="accent1">
                <a:shade val="50000"/>
              </a:schemeClr>
            </a:solidFill>
          </a:ln>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369" y="2167095"/>
            <a:ext cx="1261905" cy="1261905"/>
          </a:xfrm>
          <a:prstGeom prst="rect">
            <a:avLst/>
          </a:prstGeom>
        </p:spPr>
      </p:pic>
      <p:sp>
        <p:nvSpPr>
          <p:cNvPr id="2" name="Titre 1">
            <a:extLst>
              <a:ext uri="{FF2B5EF4-FFF2-40B4-BE49-F238E27FC236}">
                <a16:creationId xmlns:a16="http://schemas.microsoft.com/office/drawing/2014/main" id="{89756536-F4FD-D88C-6054-4C47CFC0FF37}"/>
              </a:ext>
            </a:extLst>
          </p:cNvPr>
          <p:cNvSpPr>
            <a:spLocks noGrp="1"/>
          </p:cNvSpPr>
          <p:nvPr>
            <p:ph type="title"/>
          </p:nvPr>
        </p:nvSpPr>
        <p:spPr>
          <a:xfrm>
            <a:off x="838200" y="365125"/>
            <a:ext cx="10515600" cy="1325563"/>
          </a:xfrm>
        </p:spPr>
        <p:txBody>
          <a:bodyPr/>
          <a:lstStyle/>
          <a:p>
            <a:r>
              <a:rPr lang="fr-FR" i="1" dirty="0" err="1"/>
              <a:t>Rubric</a:t>
            </a:r>
            <a:r>
              <a:rPr lang="fr-FR" i="1" dirty="0"/>
              <a:t> Scorer</a:t>
            </a:r>
          </a:p>
        </p:txBody>
      </p:sp>
    </p:spTree>
    <p:extLst>
      <p:ext uri="{BB962C8B-B14F-4D97-AF65-F5344CB8AC3E}">
        <p14:creationId xmlns:p14="http://schemas.microsoft.com/office/powerpoint/2010/main" val="254494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756536-F4FD-D88C-6054-4C47CFC0FF37}"/>
              </a:ext>
            </a:extLst>
          </p:cNvPr>
          <p:cNvSpPr>
            <a:spLocks noGrp="1"/>
          </p:cNvSpPr>
          <p:nvPr>
            <p:ph type="title"/>
          </p:nvPr>
        </p:nvSpPr>
        <p:spPr>
          <a:xfrm>
            <a:off x="838200" y="365125"/>
            <a:ext cx="10515600" cy="1325563"/>
          </a:xfrm>
        </p:spPr>
        <p:txBody>
          <a:bodyPr/>
          <a:lstStyle/>
          <a:p>
            <a:r>
              <a:rPr lang="fr-FR" i="1" dirty="0"/>
              <a:t>TVI</a:t>
            </a:r>
          </a:p>
        </p:txBody>
      </p:sp>
      <p:pic>
        <p:nvPicPr>
          <p:cNvPr id="3" name="Image 2">
            <a:extLst>
              <a:ext uri="{FF2B5EF4-FFF2-40B4-BE49-F238E27FC236}">
                <a16:creationId xmlns:a16="http://schemas.microsoft.com/office/drawing/2014/main" id="{3F8C2FAD-1E0F-B505-A8A6-C9BF54AA05F1}"/>
              </a:ext>
            </a:extLst>
          </p:cNvPr>
          <p:cNvPicPr>
            <a:picLocks noChangeAspect="1"/>
          </p:cNvPicPr>
          <p:nvPr/>
        </p:nvPicPr>
        <p:blipFill>
          <a:blip r:embed="rId3"/>
          <a:stretch>
            <a:fillRect/>
          </a:stretch>
        </p:blipFill>
        <p:spPr>
          <a:xfrm>
            <a:off x="7095100" y="365125"/>
            <a:ext cx="5096900" cy="1090246"/>
          </a:xfrm>
          <a:prstGeom prst="rect">
            <a:avLst/>
          </a:prstGeom>
        </p:spPr>
      </p:pic>
      <p:pic>
        <p:nvPicPr>
          <p:cNvPr id="4" name="Image 3">
            <a:extLst>
              <a:ext uri="{FF2B5EF4-FFF2-40B4-BE49-F238E27FC236}">
                <a16:creationId xmlns:a16="http://schemas.microsoft.com/office/drawing/2014/main" id="{06F6DDCB-7182-9129-8D87-CAC3FD670B34}"/>
              </a:ext>
            </a:extLst>
          </p:cNvPr>
          <p:cNvPicPr>
            <a:picLocks noChangeAspect="1"/>
          </p:cNvPicPr>
          <p:nvPr/>
        </p:nvPicPr>
        <p:blipFill>
          <a:blip r:embed="rId4"/>
          <a:stretch>
            <a:fillRect/>
          </a:stretch>
        </p:blipFill>
        <p:spPr>
          <a:xfrm>
            <a:off x="388596" y="1947739"/>
            <a:ext cx="6021192" cy="5275385"/>
          </a:xfrm>
          <a:prstGeom prst="rect">
            <a:avLst/>
          </a:prstGeom>
        </p:spPr>
      </p:pic>
      <p:pic>
        <p:nvPicPr>
          <p:cNvPr id="7" name="Image 6">
            <a:extLst>
              <a:ext uri="{FF2B5EF4-FFF2-40B4-BE49-F238E27FC236}">
                <a16:creationId xmlns:a16="http://schemas.microsoft.com/office/drawing/2014/main" id="{E84D1A00-0B89-B6C7-A46D-E41F72018ABD}"/>
              </a:ext>
            </a:extLst>
          </p:cNvPr>
          <p:cNvPicPr>
            <a:picLocks noChangeAspect="1"/>
          </p:cNvPicPr>
          <p:nvPr/>
        </p:nvPicPr>
        <p:blipFill rotWithShape="1">
          <a:blip r:embed="rId5"/>
          <a:srcRect r="35320"/>
          <a:stretch/>
        </p:blipFill>
        <p:spPr>
          <a:xfrm>
            <a:off x="6859392" y="1338742"/>
            <a:ext cx="4879209" cy="5884382"/>
          </a:xfrm>
          <a:prstGeom prst="rect">
            <a:avLst/>
          </a:prstGeom>
        </p:spPr>
      </p:pic>
    </p:spTree>
    <p:extLst>
      <p:ext uri="{BB962C8B-B14F-4D97-AF65-F5344CB8AC3E}">
        <p14:creationId xmlns:p14="http://schemas.microsoft.com/office/powerpoint/2010/main" val="2366764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756536-F4FD-D88C-6054-4C47CFC0FF37}"/>
              </a:ext>
            </a:extLst>
          </p:cNvPr>
          <p:cNvSpPr>
            <a:spLocks noGrp="1"/>
          </p:cNvSpPr>
          <p:nvPr>
            <p:ph type="title"/>
          </p:nvPr>
        </p:nvSpPr>
        <p:spPr>
          <a:xfrm>
            <a:off x="838200" y="365125"/>
            <a:ext cx="10515600" cy="1325563"/>
          </a:xfrm>
        </p:spPr>
        <p:txBody>
          <a:bodyPr/>
          <a:lstStyle/>
          <a:p>
            <a:r>
              <a:rPr lang="fr-FR" i="1" dirty="0"/>
              <a:t>SQORE</a:t>
            </a:r>
          </a:p>
        </p:txBody>
      </p:sp>
      <p:pic>
        <p:nvPicPr>
          <p:cNvPr id="3" name="Image 2">
            <a:extLst>
              <a:ext uri="{FF2B5EF4-FFF2-40B4-BE49-F238E27FC236}">
                <a16:creationId xmlns:a16="http://schemas.microsoft.com/office/drawing/2014/main" id="{3F8C2FAD-1E0F-B505-A8A6-C9BF54AA05F1}"/>
              </a:ext>
            </a:extLst>
          </p:cNvPr>
          <p:cNvPicPr>
            <a:picLocks noChangeAspect="1"/>
          </p:cNvPicPr>
          <p:nvPr/>
        </p:nvPicPr>
        <p:blipFill>
          <a:blip r:embed="rId3"/>
          <a:stretch>
            <a:fillRect/>
          </a:stretch>
        </p:blipFill>
        <p:spPr>
          <a:xfrm>
            <a:off x="7095100" y="365125"/>
            <a:ext cx="5096900" cy="1090246"/>
          </a:xfrm>
          <a:prstGeom prst="rect">
            <a:avLst/>
          </a:prstGeom>
        </p:spPr>
      </p:pic>
      <p:pic>
        <p:nvPicPr>
          <p:cNvPr id="6" name="Image 5">
            <a:extLst>
              <a:ext uri="{FF2B5EF4-FFF2-40B4-BE49-F238E27FC236}">
                <a16:creationId xmlns:a16="http://schemas.microsoft.com/office/drawing/2014/main" id="{962ABC53-A869-EAAE-F8B0-872BCE20A3A9}"/>
              </a:ext>
            </a:extLst>
          </p:cNvPr>
          <p:cNvPicPr>
            <a:picLocks noChangeAspect="1"/>
          </p:cNvPicPr>
          <p:nvPr/>
        </p:nvPicPr>
        <p:blipFill>
          <a:blip r:embed="rId4"/>
          <a:stretch>
            <a:fillRect/>
          </a:stretch>
        </p:blipFill>
        <p:spPr>
          <a:xfrm>
            <a:off x="1935217" y="1690688"/>
            <a:ext cx="8321566" cy="4805810"/>
          </a:xfrm>
          <a:prstGeom prst="rect">
            <a:avLst/>
          </a:prstGeom>
        </p:spPr>
      </p:pic>
    </p:spTree>
    <p:extLst>
      <p:ext uri="{BB962C8B-B14F-4D97-AF65-F5344CB8AC3E}">
        <p14:creationId xmlns:p14="http://schemas.microsoft.com/office/powerpoint/2010/main" val="1082408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756536-F4FD-D88C-6054-4C47CFC0FF37}"/>
              </a:ext>
            </a:extLst>
          </p:cNvPr>
          <p:cNvSpPr>
            <a:spLocks noGrp="1"/>
          </p:cNvSpPr>
          <p:nvPr>
            <p:ph type="title"/>
          </p:nvPr>
        </p:nvSpPr>
        <p:spPr>
          <a:xfrm>
            <a:off x="838200" y="365125"/>
            <a:ext cx="10515600" cy="1325563"/>
          </a:xfrm>
        </p:spPr>
        <p:txBody>
          <a:bodyPr/>
          <a:lstStyle/>
          <a:p>
            <a:r>
              <a:rPr lang="fr-FR" i="1" dirty="0" err="1"/>
              <a:t>Gradescope</a:t>
            </a:r>
            <a:endParaRPr lang="fr-FR" i="1" dirty="0"/>
          </a:p>
        </p:txBody>
      </p:sp>
      <p:pic>
        <p:nvPicPr>
          <p:cNvPr id="3" name="Image 2">
            <a:extLst>
              <a:ext uri="{FF2B5EF4-FFF2-40B4-BE49-F238E27FC236}">
                <a16:creationId xmlns:a16="http://schemas.microsoft.com/office/drawing/2014/main" id="{3F8C2FAD-1E0F-B505-A8A6-C9BF54AA05F1}"/>
              </a:ext>
            </a:extLst>
          </p:cNvPr>
          <p:cNvPicPr>
            <a:picLocks noChangeAspect="1"/>
          </p:cNvPicPr>
          <p:nvPr/>
        </p:nvPicPr>
        <p:blipFill>
          <a:blip r:embed="rId3"/>
          <a:stretch>
            <a:fillRect/>
          </a:stretch>
        </p:blipFill>
        <p:spPr>
          <a:xfrm>
            <a:off x="7095100" y="365125"/>
            <a:ext cx="5096900" cy="1090246"/>
          </a:xfrm>
          <a:prstGeom prst="rect">
            <a:avLst/>
          </a:prstGeom>
        </p:spPr>
      </p:pic>
      <p:pic>
        <p:nvPicPr>
          <p:cNvPr id="4" name="Image 3">
            <a:extLst>
              <a:ext uri="{FF2B5EF4-FFF2-40B4-BE49-F238E27FC236}">
                <a16:creationId xmlns:a16="http://schemas.microsoft.com/office/drawing/2014/main" id="{6808E076-8551-842E-992C-F658E12F4C71}"/>
              </a:ext>
            </a:extLst>
          </p:cNvPr>
          <p:cNvPicPr>
            <a:picLocks noChangeAspect="1"/>
          </p:cNvPicPr>
          <p:nvPr/>
        </p:nvPicPr>
        <p:blipFill>
          <a:blip r:embed="rId4"/>
          <a:stretch>
            <a:fillRect/>
          </a:stretch>
        </p:blipFill>
        <p:spPr>
          <a:xfrm>
            <a:off x="2209800" y="1879365"/>
            <a:ext cx="7772400" cy="4381532"/>
          </a:xfrm>
          <a:prstGeom prst="rect">
            <a:avLst/>
          </a:prstGeom>
        </p:spPr>
      </p:pic>
    </p:spTree>
    <p:extLst>
      <p:ext uri="{BB962C8B-B14F-4D97-AF65-F5344CB8AC3E}">
        <p14:creationId xmlns:p14="http://schemas.microsoft.com/office/powerpoint/2010/main" val="30412511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756536-F4FD-D88C-6054-4C47CFC0FF37}"/>
              </a:ext>
            </a:extLst>
          </p:cNvPr>
          <p:cNvSpPr>
            <a:spLocks noGrp="1"/>
          </p:cNvSpPr>
          <p:nvPr>
            <p:ph type="title"/>
          </p:nvPr>
        </p:nvSpPr>
        <p:spPr>
          <a:xfrm>
            <a:off x="838200" y="365125"/>
            <a:ext cx="10515600" cy="1325563"/>
          </a:xfrm>
        </p:spPr>
        <p:txBody>
          <a:bodyPr/>
          <a:lstStyle/>
          <a:p>
            <a:r>
              <a:rPr lang="fr-FR" i="1" dirty="0"/>
              <a:t>Café </a:t>
            </a:r>
            <a:r>
              <a:rPr lang="fr-BE" dirty="0"/>
              <a:t>(Correction Automatique et Feedback des Étudiants)</a:t>
            </a:r>
            <a:endParaRPr lang="fr-FR" i="1" dirty="0"/>
          </a:p>
        </p:txBody>
      </p:sp>
      <p:pic>
        <p:nvPicPr>
          <p:cNvPr id="5" name="Image 4">
            <a:extLst>
              <a:ext uri="{FF2B5EF4-FFF2-40B4-BE49-F238E27FC236}">
                <a16:creationId xmlns:a16="http://schemas.microsoft.com/office/drawing/2014/main" id="{7D03E83A-33D6-6B8D-BE18-F65FB9CBD554}"/>
              </a:ext>
            </a:extLst>
          </p:cNvPr>
          <p:cNvPicPr>
            <a:picLocks noChangeAspect="1"/>
          </p:cNvPicPr>
          <p:nvPr/>
        </p:nvPicPr>
        <p:blipFill>
          <a:blip r:embed="rId3"/>
          <a:stretch>
            <a:fillRect/>
          </a:stretch>
        </p:blipFill>
        <p:spPr>
          <a:xfrm>
            <a:off x="2567151" y="1714336"/>
            <a:ext cx="6629400" cy="4990612"/>
          </a:xfrm>
          <a:prstGeom prst="rect">
            <a:avLst/>
          </a:prstGeom>
        </p:spPr>
      </p:pic>
    </p:spTree>
    <p:extLst>
      <p:ext uri="{BB962C8B-B14F-4D97-AF65-F5344CB8AC3E}">
        <p14:creationId xmlns:p14="http://schemas.microsoft.com/office/powerpoint/2010/main" val="1269717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67C2C9-050C-334E-9747-80AADC2ECA77}"/>
              </a:ext>
            </a:extLst>
          </p:cNvPr>
          <p:cNvSpPr>
            <a:spLocks noGrp="1"/>
          </p:cNvSpPr>
          <p:nvPr>
            <p:ph type="title"/>
          </p:nvPr>
        </p:nvSpPr>
        <p:spPr/>
        <p:txBody>
          <a:bodyPr>
            <a:normAutofit/>
          </a:bodyPr>
          <a:lstStyle/>
          <a:p>
            <a:r>
              <a:rPr lang="fr-FR" dirty="0">
                <a:solidFill>
                  <a:srgbClr val="393F43"/>
                </a:solidFill>
                <a:latin typeface="Avenir" panose="02000503020000020003" pitchFamily="2" charset="0"/>
              </a:rPr>
              <a:t>Un axe de réflexion : le modèle SAMR</a:t>
            </a:r>
          </a:p>
        </p:txBody>
      </p:sp>
      <p:pic>
        <p:nvPicPr>
          <p:cNvPr id="4" name="Image 3">
            <a:extLst>
              <a:ext uri="{FF2B5EF4-FFF2-40B4-BE49-F238E27FC236}">
                <a16:creationId xmlns:a16="http://schemas.microsoft.com/office/drawing/2014/main" id="{EA7B83B3-B583-A647-947C-07FE414EC691}"/>
              </a:ext>
            </a:extLst>
          </p:cNvPr>
          <p:cNvPicPr>
            <a:picLocks noChangeAspect="1"/>
          </p:cNvPicPr>
          <p:nvPr/>
        </p:nvPicPr>
        <p:blipFill>
          <a:blip r:embed="rId3"/>
          <a:stretch>
            <a:fillRect/>
          </a:stretch>
        </p:blipFill>
        <p:spPr>
          <a:xfrm>
            <a:off x="0" y="1562100"/>
            <a:ext cx="6146800" cy="5295900"/>
          </a:xfrm>
          <a:prstGeom prst="rect">
            <a:avLst/>
          </a:prstGeom>
        </p:spPr>
      </p:pic>
      <p:sp>
        <p:nvSpPr>
          <p:cNvPr id="5" name="ZoneTexte 4">
            <a:extLst>
              <a:ext uri="{FF2B5EF4-FFF2-40B4-BE49-F238E27FC236}">
                <a16:creationId xmlns:a16="http://schemas.microsoft.com/office/drawing/2014/main" id="{FC9BC325-795A-154F-9063-1D91E88419C9}"/>
              </a:ext>
            </a:extLst>
          </p:cNvPr>
          <p:cNvSpPr txBox="1"/>
          <p:nvPr/>
        </p:nvSpPr>
        <p:spPr>
          <a:xfrm rot="16200000">
            <a:off x="-600075" y="3900488"/>
            <a:ext cx="1922578" cy="369332"/>
          </a:xfrm>
          <a:prstGeom prst="rect">
            <a:avLst/>
          </a:prstGeom>
          <a:noFill/>
        </p:spPr>
        <p:txBody>
          <a:bodyPr wrap="none" rtlCol="0">
            <a:spAutoFit/>
          </a:bodyPr>
          <a:lstStyle/>
          <a:p>
            <a:r>
              <a:rPr lang="fr-FR" dirty="0" err="1"/>
              <a:t>Puentendura</a:t>
            </a:r>
            <a:r>
              <a:rPr lang="fr-FR" dirty="0"/>
              <a:t> 2014</a:t>
            </a:r>
          </a:p>
        </p:txBody>
      </p:sp>
      <p:sp>
        <p:nvSpPr>
          <p:cNvPr id="6" name="ZoneTexte 5">
            <a:extLst>
              <a:ext uri="{FF2B5EF4-FFF2-40B4-BE49-F238E27FC236}">
                <a16:creationId xmlns:a16="http://schemas.microsoft.com/office/drawing/2014/main" id="{1EC6C2DA-0A8B-FE46-A906-4AAEE5482986}"/>
              </a:ext>
            </a:extLst>
          </p:cNvPr>
          <p:cNvSpPr txBox="1"/>
          <p:nvPr/>
        </p:nvSpPr>
        <p:spPr>
          <a:xfrm>
            <a:off x="6559129" y="5902511"/>
            <a:ext cx="5517857" cy="707886"/>
          </a:xfrm>
          <a:prstGeom prst="rect">
            <a:avLst/>
          </a:prstGeom>
          <a:noFill/>
        </p:spPr>
        <p:txBody>
          <a:bodyPr wrap="none" rtlCol="0">
            <a:spAutoFit/>
          </a:bodyPr>
          <a:lstStyle/>
          <a:p>
            <a:r>
              <a:rPr lang="fr-FR" sz="2000" dirty="0">
                <a:latin typeface="Avenir" panose="02000503020000020003" pitchFamily="2" charset="0"/>
              </a:rPr>
              <a:t>On fait la même chose avec le numérique que </a:t>
            </a:r>
          </a:p>
          <a:p>
            <a:r>
              <a:rPr lang="fr-FR" sz="2000" dirty="0">
                <a:latin typeface="Avenir" panose="02000503020000020003" pitchFamily="2" charset="0"/>
              </a:rPr>
              <a:t>ce qu’on faisait sans le numérique.</a:t>
            </a:r>
          </a:p>
        </p:txBody>
      </p:sp>
      <p:sp>
        <p:nvSpPr>
          <p:cNvPr id="3" name="ZoneTexte 2">
            <a:extLst>
              <a:ext uri="{FF2B5EF4-FFF2-40B4-BE49-F238E27FC236}">
                <a16:creationId xmlns:a16="http://schemas.microsoft.com/office/drawing/2014/main" id="{3280F6EC-89BA-2C17-AAF8-7E59A308753D}"/>
              </a:ext>
            </a:extLst>
          </p:cNvPr>
          <p:cNvSpPr txBox="1"/>
          <p:nvPr/>
        </p:nvSpPr>
        <p:spPr>
          <a:xfrm>
            <a:off x="6853927" y="1764104"/>
            <a:ext cx="4928259" cy="1754326"/>
          </a:xfrm>
          <a:prstGeom prst="rect">
            <a:avLst/>
          </a:prstGeom>
          <a:noFill/>
        </p:spPr>
        <p:txBody>
          <a:bodyPr wrap="square" rtlCol="0">
            <a:spAutoFit/>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Dufresne et al. (1996) </a:t>
            </a:r>
          </a:p>
          <a:p>
            <a:r>
              <a:rPr lang="fr-FR" sz="1800" dirty="0">
                <a:effectLst/>
                <a:latin typeface="Calibri" panose="020F0502020204030204" pitchFamily="34" charset="0"/>
                <a:ea typeface="Calibri" panose="020F0502020204030204" pitchFamily="34" charset="0"/>
                <a:cs typeface="Times New Roman" panose="02020603050405020304" pitchFamily="18" charset="0"/>
              </a:rPr>
              <a:t>« class-</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wide</a:t>
            </a:r>
            <a:r>
              <a:rPr lang="fr-FR" sz="1800" dirty="0">
                <a:effectLst/>
                <a:latin typeface="Calibri" panose="020F0502020204030204" pitchFamily="34" charset="0"/>
                <a:ea typeface="Calibri" panose="020F0502020204030204" pitchFamily="34" charset="0"/>
                <a:cs typeface="Times New Roman" panose="02020603050405020304" pitchFamily="18" charset="0"/>
              </a:rPr>
              <a:t> discussion ».</a:t>
            </a:r>
          </a:p>
          <a:p>
            <a:endParaRPr lang="fr-FR" dirty="0">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Times New Roman" panose="02020603050405020304" pitchFamily="18" charset="0"/>
              </a:rPr>
              <a:t>Usage des boitiers de vote interactif pour animer un débat en présentiel. L’animation peut se faire à la main levée ou avec des fiches de couleur </a:t>
            </a:r>
            <a:endParaRPr lang="fr-FR" dirty="0"/>
          </a:p>
        </p:txBody>
      </p:sp>
      <p:pic>
        <p:nvPicPr>
          <p:cNvPr id="10" name="Image 9">
            <a:extLst>
              <a:ext uri="{FF2B5EF4-FFF2-40B4-BE49-F238E27FC236}">
                <a16:creationId xmlns:a16="http://schemas.microsoft.com/office/drawing/2014/main" id="{2B6A3F09-7E4B-928C-42D4-31F916347080}"/>
              </a:ext>
            </a:extLst>
          </p:cNvPr>
          <p:cNvPicPr>
            <a:picLocks noChangeAspect="1"/>
          </p:cNvPicPr>
          <p:nvPr/>
        </p:nvPicPr>
        <p:blipFill>
          <a:blip r:embed="rId4"/>
          <a:stretch>
            <a:fillRect/>
          </a:stretch>
        </p:blipFill>
        <p:spPr>
          <a:xfrm>
            <a:off x="6792687" y="3732039"/>
            <a:ext cx="927219" cy="1743941"/>
          </a:xfrm>
          <a:prstGeom prst="rect">
            <a:avLst/>
          </a:prstGeom>
        </p:spPr>
      </p:pic>
      <p:pic>
        <p:nvPicPr>
          <p:cNvPr id="11" name="Image 10">
            <a:extLst>
              <a:ext uri="{FF2B5EF4-FFF2-40B4-BE49-F238E27FC236}">
                <a16:creationId xmlns:a16="http://schemas.microsoft.com/office/drawing/2014/main" id="{3E337434-8B27-AE59-C1CA-D3B1A6A771F3}"/>
              </a:ext>
            </a:extLst>
          </p:cNvPr>
          <p:cNvPicPr>
            <a:picLocks noChangeAspect="1"/>
          </p:cNvPicPr>
          <p:nvPr/>
        </p:nvPicPr>
        <p:blipFill>
          <a:blip r:embed="rId5"/>
          <a:stretch>
            <a:fillRect/>
          </a:stretch>
        </p:blipFill>
        <p:spPr>
          <a:xfrm>
            <a:off x="7839529" y="3856935"/>
            <a:ext cx="2044700" cy="1524000"/>
          </a:xfrm>
          <a:prstGeom prst="rect">
            <a:avLst/>
          </a:prstGeom>
        </p:spPr>
      </p:pic>
      <p:pic>
        <p:nvPicPr>
          <p:cNvPr id="12" name="Image 11">
            <a:extLst>
              <a:ext uri="{FF2B5EF4-FFF2-40B4-BE49-F238E27FC236}">
                <a16:creationId xmlns:a16="http://schemas.microsoft.com/office/drawing/2014/main" id="{84865FAA-1382-41C6-2D5D-67CB088A8BC1}"/>
              </a:ext>
            </a:extLst>
          </p:cNvPr>
          <p:cNvPicPr>
            <a:picLocks noChangeAspect="1"/>
          </p:cNvPicPr>
          <p:nvPr/>
        </p:nvPicPr>
        <p:blipFill>
          <a:blip r:embed="rId6"/>
          <a:stretch>
            <a:fillRect/>
          </a:stretch>
        </p:blipFill>
        <p:spPr>
          <a:xfrm>
            <a:off x="10034253" y="3838500"/>
            <a:ext cx="2042733" cy="1571333"/>
          </a:xfrm>
          <a:prstGeom prst="rect">
            <a:avLst/>
          </a:prstGeom>
        </p:spPr>
      </p:pic>
      <p:sp>
        <p:nvSpPr>
          <p:cNvPr id="13" name="Rectangle : coins arrondis 12">
            <a:extLst>
              <a:ext uri="{FF2B5EF4-FFF2-40B4-BE49-F238E27FC236}">
                <a16:creationId xmlns:a16="http://schemas.microsoft.com/office/drawing/2014/main" id="{6E78BC0B-2935-4288-DEFF-67E8BF94BA8F}"/>
              </a:ext>
            </a:extLst>
          </p:cNvPr>
          <p:cNvSpPr/>
          <p:nvPr/>
        </p:nvSpPr>
        <p:spPr>
          <a:xfrm>
            <a:off x="1413164" y="5617029"/>
            <a:ext cx="10663822" cy="1116280"/>
          </a:xfrm>
          <a:prstGeom prst="roundRect">
            <a:avLst/>
          </a:prstGeom>
          <a:solidFill>
            <a:schemeClr val="accent1">
              <a:alpha val="2013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4922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BEB0EB-5C65-9AA0-9B1D-4691EC9590E4}"/>
              </a:ext>
            </a:extLst>
          </p:cNvPr>
          <p:cNvSpPr>
            <a:spLocks noGrp="1"/>
          </p:cNvSpPr>
          <p:nvPr>
            <p:ph type="title"/>
          </p:nvPr>
        </p:nvSpPr>
        <p:spPr/>
        <p:txBody>
          <a:bodyPr/>
          <a:lstStyle/>
          <a:p>
            <a:r>
              <a:rPr lang="fr-FR" dirty="0"/>
              <a:t>ZOOM et </a:t>
            </a:r>
            <a:r>
              <a:rPr lang="fr-FR" dirty="0" err="1"/>
              <a:t>Camtasia</a:t>
            </a:r>
            <a:endParaRPr lang="fr-FR" dirty="0"/>
          </a:p>
        </p:txBody>
      </p:sp>
      <p:pic>
        <p:nvPicPr>
          <p:cNvPr id="4" name="Image 3">
            <a:extLst>
              <a:ext uri="{FF2B5EF4-FFF2-40B4-BE49-F238E27FC236}">
                <a16:creationId xmlns:a16="http://schemas.microsoft.com/office/drawing/2014/main" id="{FAD09BF2-88FD-1256-EB31-5B04D3F83550}"/>
              </a:ext>
            </a:extLst>
          </p:cNvPr>
          <p:cNvPicPr>
            <a:picLocks noChangeAspect="1"/>
          </p:cNvPicPr>
          <p:nvPr/>
        </p:nvPicPr>
        <p:blipFill>
          <a:blip r:embed="rId2"/>
          <a:stretch>
            <a:fillRect/>
          </a:stretch>
        </p:blipFill>
        <p:spPr>
          <a:xfrm>
            <a:off x="838200" y="1911131"/>
            <a:ext cx="4991100" cy="3708400"/>
          </a:xfrm>
          <a:prstGeom prst="rect">
            <a:avLst/>
          </a:prstGeom>
        </p:spPr>
      </p:pic>
      <p:pic>
        <p:nvPicPr>
          <p:cNvPr id="5" name="Image 4">
            <a:extLst>
              <a:ext uri="{FF2B5EF4-FFF2-40B4-BE49-F238E27FC236}">
                <a16:creationId xmlns:a16="http://schemas.microsoft.com/office/drawing/2014/main" id="{0FBAE8F9-A6D5-28DB-8ABD-F51F6554302D}"/>
              </a:ext>
            </a:extLst>
          </p:cNvPr>
          <p:cNvPicPr>
            <a:picLocks noChangeAspect="1"/>
          </p:cNvPicPr>
          <p:nvPr/>
        </p:nvPicPr>
        <p:blipFill>
          <a:blip r:embed="rId3"/>
          <a:stretch>
            <a:fillRect/>
          </a:stretch>
        </p:blipFill>
        <p:spPr>
          <a:xfrm>
            <a:off x="6678373" y="1911131"/>
            <a:ext cx="5303420" cy="3727841"/>
          </a:xfrm>
          <a:prstGeom prst="rect">
            <a:avLst/>
          </a:prstGeom>
        </p:spPr>
      </p:pic>
    </p:spTree>
    <p:extLst>
      <p:ext uri="{BB962C8B-B14F-4D97-AF65-F5344CB8AC3E}">
        <p14:creationId xmlns:p14="http://schemas.microsoft.com/office/powerpoint/2010/main" val="4253625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9132F2-67F0-C91D-853A-CD123B1606FA}"/>
              </a:ext>
            </a:extLst>
          </p:cNvPr>
          <p:cNvSpPr>
            <a:spLocks noGrp="1"/>
          </p:cNvSpPr>
          <p:nvPr>
            <p:ph type="title"/>
          </p:nvPr>
        </p:nvSpPr>
        <p:spPr/>
        <p:txBody>
          <a:bodyPr/>
          <a:lstStyle/>
          <a:p>
            <a:r>
              <a:rPr lang="fr-FR" i="1" dirty="0"/>
              <a:t>FB4You</a:t>
            </a:r>
          </a:p>
        </p:txBody>
      </p:sp>
      <p:pic>
        <p:nvPicPr>
          <p:cNvPr id="4" name="Image 3">
            <a:extLst>
              <a:ext uri="{FF2B5EF4-FFF2-40B4-BE49-F238E27FC236}">
                <a16:creationId xmlns:a16="http://schemas.microsoft.com/office/drawing/2014/main" id="{45F03DDB-F83B-23BD-5956-61F3879A5AB0}"/>
              </a:ext>
            </a:extLst>
          </p:cNvPr>
          <p:cNvPicPr>
            <a:picLocks noChangeAspect="1"/>
          </p:cNvPicPr>
          <p:nvPr/>
        </p:nvPicPr>
        <p:blipFill>
          <a:blip r:embed="rId2"/>
          <a:stretch>
            <a:fillRect/>
          </a:stretch>
        </p:blipFill>
        <p:spPr>
          <a:xfrm>
            <a:off x="593766" y="1999056"/>
            <a:ext cx="2246910" cy="4493819"/>
          </a:xfrm>
          <a:prstGeom prst="rect">
            <a:avLst/>
          </a:prstGeom>
        </p:spPr>
      </p:pic>
      <p:pic>
        <p:nvPicPr>
          <p:cNvPr id="5" name="Image 4">
            <a:extLst>
              <a:ext uri="{FF2B5EF4-FFF2-40B4-BE49-F238E27FC236}">
                <a16:creationId xmlns:a16="http://schemas.microsoft.com/office/drawing/2014/main" id="{3C152662-5598-B2D7-F021-04D068123BDB}"/>
              </a:ext>
            </a:extLst>
          </p:cNvPr>
          <p:cNvPicPr>
            <a:picLocks noChangeAspect="1"/>
          </p:cNvPicPr>
          <p:nvPr/>
        </p:nvPicPr>
        <p:blipFill>
          <a:blip r:embed="rId3"/>
          <a:stretch>
            <a:fillRect/>
          </a:stretch>
        </p:blipFill>
        <p:spPr>
          <a:xfrm>
            <a:off x="3484395" y="1998061"/>
            <a:ext cx="2251387" cy="4547674"/>
          </a:xfrm>
          <a:prstGeom prst="rect">
            <a:avLst/>
          </a:prstGeom>
        </p:spPr>
      </p:pic>
      <p:pic>
        <p:nvPicPr>
          <p:cNvPr id="6" name="Image 5">
            <a:extLst>
              <a:ext uri="{FF2B5EF4-FFF2-40B4-BE49-F238E27FC236}">
                <a16:creationId xmlns:a16="http://schemas.microsoft.com/office/drawing/2014/main" id="{AEDE9B65-DDF5-E822-F6A9-8377C0167C3E}"/>
              </a:ext>
            </a:extLst>
          </p:cNvPr>
          <p:cNvPicPr>
            <a:picLocks noChangeAspect="1"/>
          </p:cNvPicPr>
          <p:nvPr/>
        </p:nvPicPr>
        <p:blipFill>
          <a:blip r:embed="rId4"/>
          <a:stretch>
            <a:fillRect/>
          </a:stretch>
        </p:blipFill>
        <p:spPr>
          <a:xfrm>
            <a:off x="6374936" y="1998061"/>
            <a:ext cx="2247998" cy="4547674"/>
          </a:xfrm>
          <a:prstGeom prst="rect">
            <a:avLst/>
          </a:prstGeom>
        </p:spPr>
      </p:pic>
      <p:pic>
        <p:nvPicPr>
          <p:cNvPr id="7" name="Image 6">
            <a:extLst>
              <a:ext uri="{FF2B5EF4-FFF2-40B4-BE49-F238E27FC236}">
                <a16:creationId xmlns:a16="http://schemas.microsoft.com/office/drawing/2014/main" id="{3784D7BD-D93F-5373-CA8E-C01E481CF611}"/>
              </a:ext>
            </a:extLst>
          </p:cNvPr>
          <p:cNvPicPr>
            <a:picLocks noChangeAspect="1"/>
          </p:cNvPicPr>
          <p:nvPr/>
        </p:nvPicPr>
        <p:blipFill>
          <a:blip r:embed="rId5"/>
          <a:stretch>
            <a:fillRect/>
          </a:stretch>
        </p:blipFill>
        <p:spPr>
          <a:xfrm>
            <a:off x="9262272" y="1998061"/>
            <a:ext cx="2267377" cy="4547674"/>
          </a:xfrm>
          <a:prstGeom prst="rect">
            <a:avLst/>
          </a:prstGeom>
        </p:spPr>
      </p:pic>
    </p:spTree>
    <p:extLst>
      <p:ext uri="{BB962C8B-B14F-4D97-AF65-F5344CB8AC3E}">
        <p14:creationId xmlns:p14="http://schemas.microsoft.com/office/powerpoint/2010/main" val="1617721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01F5646-BA26-5848-850A-51545377FDD6}"/>
              </a:ext>
            </a:extLst>
          </p:cNvPr>
          <p:cNvPicPr>
            <a:picLocks noChangeAspect="1"/>
          </p:cNvPicPr>
          <p:nvPr/>
        </p:nvPicPr>
        <p:blipFill>
          <a:blip r:embed="rId2"/>
          <a:stretch>
            <a:fillRect/>
          </a:stretch>
        </p:blipFill>
        <p:spPr>
          <a:xfrm>
            <a:off x="680107" y="1952515"/>
            <a:ext cx="5765800" cy="3898900"/>
          </a:xfrm>
          <a:prstGeom prst="rect">
            <a:avLst/>
          </a:prstGeom>
        </p:spPr>
      </p:pic>
      <p:sp>
        <p:nvSpPr>
          <p:cNvPr id="6" name="ZoneTexte 5">
            <a:extLst>
              <a:ext uri="{FF2B5EF4-FFF2-40B4-BE49-F238E27FC236}">
                <a16:creationId xmlns:a16="http://schemas.microsoft.com/office/drawing/2014/main" id="{20C7514E-AF84-EEFE-BCA8-DE76CF934648}"/>
              </a:ext>
            </a:extLst>
          </p:cNvPr>
          <p:cNvSpPr txBox="1"/>
          <p:nvPr/>
        </p:nvSpPr>
        <p:spPr>
          <a:xfrm>
            <a:off x="7496941" y="3429000"/>
            <a:ext cx="4014952" cy="369332"/>
          </a:xfrm>
          <a:prstGeom prst="rect">
            <a:avLst/>
          </a:prstGeom>
          <a:noFill/>
        </p:spPr>
        <p:txBody>
          <a:bodyPr wrap="square">
            <a:spAutoFit/>
          </a:bodyPr>
          <a:lstStyle/>
          <a:p>
            <a:r>
              <a:rPr lang="fr-FR" dirty="0"/>
              <a:t>https://</a:t>
            </a:r>
            <a:r>
              <a:rPr lang="fr-FR" dirty="0" err="1"/>
              <a:t>youtu.be</a:t>
            </a:r>
            <a:r>
              <a:rPr lang="fr-FR" dirty="0"/>
              <a:t>/CYuDYWYxKb8</a:t>
            </a:r>
          </a:p>
        </p:txBody>
      </p:sp>
      <p:sp>
        <p:nvSpPr>
          <p:cNvPr id="7" name="Titre 1">
            <a:extLst>
              <a:ext uri="{FF2B5EF4-FFF2-40B4-BE49-F238E27FC236}">
                <a16:creationId xmlns:a16="http://schemas.microsoft.com/office/drawing/2014/main" id="{FF028FD3-4399-8635-F699-623C0636592C}"/>
              </a:ext>
            </a:extLst>
          </p:cNvPr>
          <p:cNvSpPr>
            <a:spLocks noGrp="1"/>
          </p:cNvSpPr>
          <p:nvPr>
            <p:ph type="title"/>
          </p:nvPr>
        </p:nvSpPr>
        <p:spPr>
          <a:xfrm>
            <a:off x="838200" y="365125"/>
            <a:ext cx="10515600" cy="1325563"/>
          </a:xfrm>
        </p:spPr>
        <p:txBody>
          <a:bodyPr/>
          <a:lstStyle/>
          <a:p>
            <a:r>
              <a:rPr lang="nl-BE" i="1" dirty="0"/>
              <a:t>Simpliquity</a:t>
            </a:r>
            <a:endParaRPr lang="fr-FR" i="1" dirty="0"/>
          </a:p>
        </p:txBody>
      </p:sp>
    </p:spTree>
    <p:extLst>
      <p:ext uri="{BB962C8B-B14F-4D97-AF65-F5344CB8AC3E}">
        <p14:creationId xmlns:p14="http://schemas.microsoft.com/office/powerpoint/2010/main" val="39773036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2DF40E2-DFFF-BD4D-BFBD-D43D684F45A9}"/>
              </a:ext>
            </a:extLst>
          </p:cNvPr>
          <p:cNvPicPr>
            <a:picLocks noChangeAspect="1"/>
          </p:cNvPicPr>
          <p:nvPr/>
        </p:nvPicPr>
        <p:blipFill>
          <a:blip r:embed="rId2"/>
          <a:stretch>
            <a:fillRect/>
          </a:stretch>
        </p:blipFill>
        <p:spPr>
          <a:xfrm>
            <a:off x="-129595" y="1349884"/>
            <a:ext cx="6349311" cy="5103636"/>
          </a:xfrm>
          <a:prstGeom prst="rect">
            <a:avLst/>
          </a:prstGeom>
        </p:spPr>
      </p:pic>
      <p:sp>
        <p:nvSpPr>
          <p:cNvPr id="6" name="Terminaison 5">
            <a:extLst>
              <a:ext uri="{FF2B5EF4-FFF2-40B4-BE49-F238E27FC236}">
                <a16:creationId xmlns:a16="http://schemas.microsoft.com/office/drawing/2014/main" id="{54875A5C-CEB9-3842-A103-7C0CFB07582A}"/>
              </a:ext>
            </a:extLst>
          </p:cNvPr>
          <p:cNvSpPr/>
          <p:nvPr/>
        </p:nvSpPr>
        <p:spPr>
          <a:xfrm>
            <a:off x="4620839" y="538631"/>
            <a:ext cx="3657601" cy="811253"/>
          </a:xfrm>
          <a:prstGeom prst="flowChartTerminator">
            <a:avLst/>
          </a:prstGeom>
          <a:solidFill>
            <a:srgbClr val="3C3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latin typeface="Avenir Light" panose="020B0402020203020204" pitchFamily="34" charset="77"/>
              </a:rPr>
              <a:t>Tableau de </a:t>
            </a:r>
            <a:r>
              <a:rPr lang="fr-BE" sz="1600" dirty="0" err="1">
                <a:latin typeface="Avenir Light" panose="020B0402020203020204" pitchFamily="34" charset="77"/>
              </a:rPr>
              <a:t>board</a:t>
            </a:r>
            <a:r>
              <a:rPr lang="fr-BE" sz="1600" dirty="0">
                <a:latin typeface="Avenir Light" panose="020B0402020203020204" pitchFamily="34" charset="77"/>
              </a:rPr>
              <a:t> pour afficher les évaluations passées et à venir</a:t>
            </a:r>
          </a:p>
        </p:txBody>
      </p:sp>
      <p:sp>
        <p:nvSpPr>
          <p:cNvPr id="7" name="Terminaison 6">
            <a:extLst>
              <a:ext uri="{FF2B5EF4-FFF2-40B4-BE49-F238E27FC236}">
                <a16:creationId xmlns:a16="http://schemas.microsoft.com/office/drawing/2014/main" id="{7158A4A3-0E09-6B4F-B3F7-D6CEDD783729}"/>
              </a:ext>
            </a:extLst>
          </p:cNvPr>
          <p:cNvSpPr/>
          <p:nvPr/>
        </p:nvSpPr>
        <p:spPr>
          <a:xfrm>
            <a:off x="8627942" y="797795"/>
            <a:ext cx="2801822" cy="811253"/>
          </a:xfrm>
          <a:prstGeom prst="flowChartTerminator">
            <a:avLst/>
          </a:prstGeom>
          <a:solidFill>
            <a:srgbClr val="3C3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600" dirty="0">
                <a:latin typeface="Avenir Light" panose="020B0402020203020204" pitchFamily="34" charset="77"/>
              </a:rPr>
              <a:t>QCM, QRM Texte à trous, QROC dissertation,..</a:t>
            </a:r>
          </a:p>
        </p:txBody>
      </p:sp>
      <p:sp>
        <p:nvSpPr>
          <p:cNvPr id="8" name="Terminaison 7">
            <a:extLst>
              <a:ext uri="{FF2B5EF4-FFF2-40B4-BE49-F238E27FC236}">
                <a16:creationId xmlns:a16="http://schemas.microsoft.com/office/drawing/2014/main" id="{83570BB6-52D0-4A4E-9582-24A1C9D389D7}"/>
              </a:ext>
            </a:extLst>
          </p:cNvPr>
          <p:cNvSpPr/>
          <p:nvPr/>
        </p:nvSpPr>
        <p:spPr>
          <a:xfrm>
            <a:off x="5341528" y="1523743"/>
            <a:ext cx="3412592" cy="634345"/>
          </a:xfrm>
          <a:prstGeom prst="flowChartTerminator">
            <a:avLst/>
          </a:prstGeom>
          <a:solidFill>
            <a:srgbClr val="3C3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600" dirty="0">
                <a:latin typeface="Avenir Light" panose="020B0402020203020204" pitchFamily="34" charset="77"/>
              </a:rPr>
              <a:t>Plusieurs concepteurs possibles</a:t>
            </a:r>
          </a:p>
        </p:txBody>
      </p:sp>
      <p:sp>
        <p:nvSpPr>
          <p:cNvPr id="9" name="Terminaison 8">
            <a:extLst>
              <a:ext uri="{FF2B5EF4-FFF2-40B4-BE49-F238E27FC236}">
                <a16:creationId xmlns:a16="http://schemas.microsoft.com/office/drawing/2014/main" id="{FEB768DE-83E2-3548-A257-6856FC28C343}"/>
              </a:ext>
            </a:extLst>
          </p:cNvPr>
          <p:cNvSpPr/>
          <p:nvPr/>
        </p:nvSpPr>
        <p:spPr>
          <a:xfrm>
            <a:off x="5209026" y="4678693"/>
            <a:ext cx="1730650" cy="634345"/>
          </a:xfrm>
          <a:prstGeom prst="flowChartTerminator">
            <a:avLst/>
          </a:prstGeom>
          <a:solidFill>
            <a:srgbClr val="3C3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600" dirty="0" err="1">
                <a:latin typeface="Avenir Light" panose="020B0402020203020204" pitchFamily="34" charset="77"/>
              </a:rPr>
              <a:t>Multicorrection</a:t>
            </a:r>
            <a:endParaRPr lang="fr-BE" sz="1600" dirty="0">
              <a:latin typeface="Avenir Light" panose="020B0402020203020204" pitchFamily="34" charset="77"/>
            </a:endParaRPr>
          </a:p>
        </p:txBody>
      </p:sp>
      <p:sp>
        <p:nvSpPr>
          <p:cNvPr id="10" name="Terminaison 9">
            <a:extLst>
              <a:ext uri="{FF2B5EF4-FFF2-40B4-BE49-F238E27FC236}">
                <a16:creationId xmlns:a16="http://schemas.microsoft.com/office/drawing/2014/main" id="{44C4A8E3-05A6-2549-96D5-FC7C239F7FC9}"/>
              </a:ext>
            </a:extLst>
          </p:cNvPr>
          <p:cNvSpPr/>
          <p:nvPr/>
        </p:nvSpPr>
        <p:spPr>
          <a:xfrm>
            <a:off x="7604862" y="2268869"/>
            <a:ext cx="4373295" cy="1460328"/>
          </a:xfrm>
          <a:prstGeom prst="flowChartTerminator">
            <a:avLst/>
          </a:prstGeom>
          <a:solidFill>
            <a:srgbClr val="3C3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latin typeface="Avenir Light" panose="020B0402020203020204" pitchFamily="34" charset="77"/>
              </a:rPr>
              <a:t>Paramètres : ordre aléatoire, </a:t>
            </a:r>
            <a:r>
              <a:rPr lang="fr-BE" sz="1600" dirty="0" err="1">
                <a:latin typeface="Avenir Light" panose="020B0402020203020204" pitchFamily="34" charset="77"/>
              </a:rPr>
              <a:t>timer</a:t>
            </a:r>
            <a:r>
              <a:rPr lang="fr-BE" sz="1600" dirty="0">
                <a:latin typeface="Avenir Light" panose="020B0402020203020204" pitchFamily="34" charset="77"/>
              </a:rPr>
              <a:t>, copier/coller autorisée, correcteur orthographique autorisé, imposer la taille de la police, correction anonyme …</a:t>
            </a:r>
          </a:p>
          <a:p>
            <a:pPr algn="ctr"/>
            <a:r>
              <a:rPr lang="fr-BE" sz="1600" dirty="0">
                <a:latin typeface="Avenir Light" panose="020B0402020203020204" pitchFamily="34" charset="77"/>
              </a:rPr>
              <a:t>MAIS pas de points négatifs</a:t>
            </a:r>
          </a:p>
        </p:txBody>
      </p:sp>
      <p:sp>
        <p:nvSpPr>
          <p:cNvPr id="11" name="Terminaison 10">
            <a:extLst>
              <a:ext uri="{FF2B5EF4-FFF2-40B4-BE49-F238E27FC236}">
                <a16:creationId xmlns:a16="http://schemas.microsoft.com/office/drawing/2014/main" id="{94B5748D-459E-DF40-9E2F-E97AC3AE07B9}"/>
              </a:ext>
            </a:extLst>
          </p:cNvPr>
          <p:cNvSpPr/>
          <p:nvPr/>
        </p:nvSpPr>
        <p:spPr>
          <a:xfrm>
            <a:off x="6576200" y="3991043"/>
            <a:ext cx="1730650" cy="634345"/>
          </a:xfrm>
          <a:prstGeom prst="flowChartTerminator">
            <a:avLst/>
          </a:prstGeom>
          <a:solidFill>
            <a:srgbClr val="3C3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latin typeface="Avenir Light" panose="020B0402020203020204" pitchFamily="34" charset="77"/>
              </a:rPr>
              <a:t>Correction automatique</a:t>
            </a:r>
          </a:p>
        </p:txBody>
      </p:sp>
      <p:sp>
        <p:nvSpPr>
          <p:cNvPr id="12" name="Terminaison 11">
            <a:extLst>
              <a:ext uri="{FF2B5EF4-FFF2-40B4-BE49-F238E27FC236}">
                <a16:creationId xmlns:a16="http://schemas.microsoft.com/office/drawing/2014/main" id="{CE1866B4-7091-FD42-BB5B-2CA0B18C78E3}"/>
              </a:ext>
            </a:extLst>
          </p:cNvPr>
          <p:cNvSpPr/>
          <p:nvPr/>
        </p:nvSpPr>
        <p:spPr>
          <a:xfrm>
            <a:off x="8542048" y="3928915"/>
            <a:ext cx="3603009" cy="1499557"/>
          </a:xfrm>
          <a:prstGeom prst="flowChartTerminator">
            <a:avLst/>
          </a:prstGeom>
          <a:solidFill>
            <a:srgbClr val="3C3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latin typeface="Avenir Light" panose="020B0402020203020204" pitchFamily="34" charset="77"/>
              </a:rPr>
              <a:t>Correction numérique :  </a:t>
            </a:r>
          </a:p>
          <a:p>
            <a:pPr algn="ctr"/>
            <a:r>
              <a:rPr lang="fr-BE" sz="1600" dirty="0">
                <a:latin typeface="Avenir Light" panose="020B0402020203020204" pitchFamily="34" charset="77"/>
              </a:rPr>
              <a:t>commentez, encerclez, rayez sur la copie comme si vous utilisiez une version papier MAIS pas de grille et correction par copie</a:t>
            </a:r>
          </a:p>
        </p:txBody>
      </p:sp>
      <p:sp>
        <p:nvSpPr>
          <p:cNvPr id="13" name="Terminaison 12">
            <a:extLst>
              <a:ext uri="{FF2B5EF4-FFF2-40B4-BE49-F238E27FC236}">
                <a16:creationId xmlns:a16="http://schemas.microsoft.com/office/drawing/2014/main" id="{1C58B709-5990-484A-BA36-2C4E536D17D0}"/>
              </a:ext>
            </a:extLst>
          </p:cNvPr>
          <p:cNvSpPr/>
          <p:nvPr/>
        </p:nvSpPr>
        <p:spPr>
          <a:xfrm>
            <a:off x="4799550" y="5583204"/>
            <a:ext cx="3300178" cy="714008"/>
          </a:xfrm>
          <a:prstGeom prst="flowChartTerminator">
            <a:avLst/>
          </a:prstGeom>
          <a:solidFill>
            <a:srgbClr val="3C3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latin typeface="Avenir Light" panose="020B0402020203020204" pitchFamily="34" charset="77"/>
              </a:rPr>
              <a:t>Statistiques examen par examen, question par question</a:t>
            </a:r>
          </a:p>
        </p:txBody>
      </p:sp>
      <p:sp>
        <p:nvSpPr>
          <p:cNvPr id="14" name="Terminaison 13">
            <a:extLst>
              <a:ext uri="{FF2B5EF4-FFF2-40B4-BE49-F238E27FC236}">
                <a16:creationId xmlns:a16="http://schemas.microsoft.com/office/drawing/2014/main" id="{509FEC81-20CD-EE42-939B-C26D8BEEFBC6}"/>
              </a:ext>
            </a:extLst>
          </p:cNvPr>
          <p:cNvSpPr/>
          <p:nvPr/>
        </p:nvSpPr>
        <p:spPr>
          <a:xfrm>
            <a:off x="8431448" y="5628190"/>
            <a:ext cx="3194809" cy="874213"/>
          </a:xfrm>
          <a:prstGeom prst="flowChartTerminator">
            <a:avLst/>
          </a:prstGeom>
          <a:solidFill>
            <a:srgbClr val="3C3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latin typeface="Avenir Light" panose="020B0402020203020204" pitchFamily="34" charset="77"/>
              </a:rPr>
              <a:t>Visualisation de l'évolution par étudiants et par classe</a:t>
            </a:r>
          </a:p>
        </p:txBody>
      </p:sp>
      <p:sp>
        <p:nvSpPr>
          <p:cNvPr id="2" name="Titre 1">
            <a:extLst>
              <a:ext uri="{FF2B5EF4-FFF2-40B4-BE49-F238E27FC236}">
                <a16:creationId xmlns:a16="http://schemas.microsoft.com/office/drawing/2014/main" id="{DFB6E96F-1A19-C5E3-9260-C0D37F67BCD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i="1" dirty="0"/>
              <a:t>TestWE</a:t>
            </a:r>
            <a:endParaRPr lang="fr-FR" i="1" dirty="0"/>
          </a:p>
        </p:txBody>
      </p:sp>
    </p:spTree>
    <p:extLst>
      <p:ext uri="{BB962C8B-B14F-4D97-AF65-F5344CB8AC3E}">
        <p14:creationId xmlns:p14="http://schemas.microsoft.com/office/powerpoint/2010/main" val="42249260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495256"/>
        </a:solidFill>
        <a:effectLst/>
      </p:bgPr>
    </p:bg>
    <p:spTree>
      <p:nvGrpSpPr>
        <p:cNvPr id="1" name=""/>
        <p:cNvGrpSpPr/>
        <p:nvPr/>
      </p:nvGrpSpPr>
      <p:grpSpPr>
        <a:xfrm>
          <a:off x="0" y="0"/>
          <a:ext cx="0" cy="0"/>
          <a:chOff x="0" y="0"/>
          <a:chExt cx="0" cy="0"/>
        </a:xfrm>
      </p:grpSpPr>
      <p:pic>
        <p:nvPicPr>
          <p:cNvPr id="4" name="Image 3" descr="smart_rouche-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217077"/>
            <a:ext cx="2736304" cy="1934444"/>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788" y="3356992"/>
            <a:ext cx="6115902" cy="3933056"/>
          </a:xfrm>
          <a:prstGeom prst="rect">
            <a:avLst/>
          </a:prstGeom>
        </p:spPr>
      </p:pic>
      <p:sp>
        <p:nvSpPr>
          <p:cNvPr id="9" name="Rectangle 8"/>
          <p:cNvSpPr/>
          <p:nvPr/>
        </p:nvSpPr>
        <p:spPr>
          <a:xfrm>
            <a:off x="479376" y="476672"/>
            <a:ext cx="2448272" cy="1368152"/>
          </a:xfrm>
          <a:prstGeom prst="rect">
            <a:avLst/>
          </a:prstGeom>
          <a:solidFill>
            <a:srgbClr val="4952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6160" y="4878041"/>
            <a:ext cx="4078043" cy="1979959"/>
          </a:xfrm>
          <a:prstGeom prst="rect">
            <a:avLst/>
          </a:prstGeom>
        </p:spPr>
      </p:pic>
      <p:sp>
        <p:nvSpPr>
          <p:cNvPr id="15362" name="Text Box 3"/>
          <p:cNvSpPr txBox="1">
            <a:spLocks noChangeArrowheads="1"/>
          </p:cNvSpPr>
          <p:nvPr/>
        </p:nvSpPr>
        <p:spPr bwMode="auto">
          <a:xfrm>
            <a:off x="911424" y="1844824"/>
            <a:ext cx="103632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fr-FR" sz="4400" b="1" dirty="0">
                <a:solidFill>
                  <a:schemeClr val="bg1"/>
                </a:solidFill>
                <a:latin typeface="Avenir Heavy" charset="0"/>
                <a:ea typeface="Avenir Heavy" charset="0"/>
                <a:cs typeface="Avenir Heavy" charset="0"/>
              </a:rPr>
              <a:t>Merci pour votre attention !</a:t>
            </a:r>
          </a:p>
        </p:txBody>
      </p:sp>
      <p:sp>
        <p:nvSpPr>
          <p:cNvPr id="2" name="ZoneTexte 1"/>
          <p:cNvSpPr txBox="1"/>
          <p:nvPr/>
        </p:nvSpPr>
        <p:spPr>
          <a:xfrm>
            <a:off x="7799390" y="4032400"/>
            <a:ext cx="3551582" cy="954107"/>
          </a:xfrm>
          <a:prstGeom prst="rect">
            <a:avLst/>
          </a:prstGeom>
          <a:noFill/>
        </p:spPr>
        <p:txBody>
          <a:bodyPr wrap="square" rtlCol="0">
            <a:spAutoFit/>
          </a:bodyPr>
          <a:lstStyle/>
          <a:p>
            <a:pPr algn="ctr"/>
            <a:r>
              <a:rPr lang="fr-FR" sz="1600" b="1" dirty="0">
                <a:solidFill>
                  <a:srgbClr val="FAF9F3"/>
                </a:solidFill>
                <a:latin typeface="Avenir" panose="02000503020000020003" pitchFamily="2" charset="0"/>
              </a:rPr>
              <a:t>Code de la formation</a:t>
            </a:r>
          </a:p>
          <a:p>
            <a:pPr algn="ctr"/>
            <a:r>
              <a:rPr lang="fr-FR" sz="4000" b="1" dirty="0">
                <a:solidFill>
                  <a:srgbClr val="FAF9F3"/>
                </a:solidFill>
                <a:latin typeface="Avenir" panose="02000503020000020003" pitchFamily="2" charset="0"/>
              </a:rPr>
              <a:t>IFRE0097-1</a:t>
            </a:r>
            <a:endParaRPr lang="fr-BE" sz="4000" b="1" dirty="0">
              <a:solidFill>
                <a:srgbClr val="FAF9F3"/>
              </a:solidFill>
              <a:latin typeface="Avenir" panose="02000503020000020003" pitchFamily="2" charset="0"/>
            </a:endParaRPr>
          </a:p>
        </p:txBody>
      </p:sp>
    </p:spTree>
    <p:extLst>
      <p:ext uri="{BB962C8B-B14F-4D97-AF65-F5344CB8AC3E}">
        <p14:creationId xmlns:p14="http://schemas.microsoft.com/office/powerpoint/2010/main" val="204968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67C2C9-050C-334E-9747-80AADC2ECA77}"/>
              </a:ext>
            </a:extLst>
          </p:cNvPr>
          <p:cNvSpPr>
            <a:spLocks noGrp="1"/>
          </p:cNvSpPr>
          <p:nvPr>
            <p:ph type="title"/>
          </p:nvPr>
        </p:nvSpPr>
        <p:spPr/>
        <p:txBody>
          <a:bodyPr>
            <a:normAutofit/>
          </a:bodyPr>
          <a:lstStyle/>
          <a:p>
            <a:r>
              <a:rPr lang="fr-FR" dirty="0">
                <a:solidFill>
                  <a:srgbClr val="393F43"/>
                </a:solidFill>
                <a:latin typeface="Avenir" panose="02000503020000020003" pitchFamily="2" charset="0"/>
              </a:rPr>
              <a:t>Un axe de réflexion : le modèle SAMR</a:t>
            </a:r>
          </a:p>
        </p:txBody>
      </p:sp>
      <p:pic>
        <p:nvPicPr>
          <p:cNvPr id="4" name="Image 3">
            <a:extLst>
              <a:ext uri="{FF2B5EF4-FFF2-40B4-BE49-F238E27FC236}">
                <a16:creationId xmlns:a16="http://schemas.microsoft.com/office/drawing/2014/main" id="{EA7B83B3-B583-A647-947C-07FE414EC691}"/>
              </a:ext>
            </a:extLst>
          </p:cNvPr>
          <p:cNvPicPr>
            <a:picLocks noChangeAspect="1"/>
          </p:cNvPicPr>
          <p:nvPr/>
        </p:nvPicPr>
        <p:blipFill>
          <a:blip r:embed="rId3"/>
          <a:stretch>
            <a:fillRect/>
          </a:stretch>
        </p:blipFill>
        <p:spPr>
          <a:xfrm>
            <a:off x="0" y="1562100"/>
            <a:ext cx="6146800" cy="5295900"/>
          </a:xfrm>
          <a:prstGeom prst="rect">
            <a:avLst/>
          </a:prstGeom>
        </p:spPr>
      </p:pic>
      <p:sp>
        <p:nvSpPr>
          <p:cNvPr id="5" name="ZoneTexte 4">
            <a:extLst>
              <a:ext uri="{FF2B5EF4-FFF2-40B4-BE49-F238E27FC236}">
                <a16:creationId xmlns:a16="http://schemas.microsoft.com/office/drawing/2014/main" id="{FC9BC325-795A-154F-9063-1D91E88419C9}"/>
              </a:ext>
            </a:extLst>
          </p:cNvPr>
          <p:cNvSpPr txBox="1"/>
          <p:nvPr/>
        </p:nvSpPr>
        <p:spPr>
          <a:xfrm rot="16200000">
            <a:off x="-600075" y="3900488"/>
            <a:ext cx="1922578" cy="369332"/>
          </a:xfrm>
          <a:prstGeom prst="rect">
            <a:avLst/>
          </a:prstGeom>
          <a:noFill/>
        </p:spPr>
        <p:txBody>
          <a:bodyPr wrap="none" rtlCol="0">
            <a:spAutoFit/>
          </a:bodyPr>
          <a:lstStyle/>
          <a:p>
            <a:r>
              <a:rPr lang="fr-FR" dirty="0" err="1"/>
              <a:t>Puentendura</a:t>
            </a:r>
            <a:r>
              <a:rPr lang="fr-FR" dirty="0"/>
              <a:t> 2014</a:t>
            </a:r>
          </a:p>
        </p:txBody>
      </p:sp>
      <p:sp>
        <p:nvSpPr>
          <p:cNvPr id="7" name="ZoneTexte 6">
            <a:extLst>
              <a:ext uri="{FF2B5EF4-FFF2-40B4-BE49-F238E27FC236}">
                <a16:creationId xmlns:a16="http://schemas.microsoft.com/office/drawing/2014/main" id="{7DE7EA79-1AA2-374E-B5F0-1C98AA55E596}"/>
              </a:ext>
            </a:extLst>
          </p:cNvPr>
          <p:cNvSpPr txBox="1"/>
          <p:nvPr/>
        </p:nvSpPr>
        <p:spPr>
          <a:xfrm>
            <a:off x="6559129" y="4541351"/>
            <a:ext cx="5517857" cy="1015663"/>
          </a:xfrm>
          <a:prstGeom prst="rect">
            <a:avLst/>
          </a:prstGeom>
          <a:noFill/>
        </p:spPr>
        <p:txBody>
          <a:bodyPr wrap="none" rtlCol="0">
            <a:spAutoFit/>
          </a:bodyPr>
          <a:lstStyle/>
          <a:p>
            <a:r>
              <a:rPr lang="fr-FR" sz="2000" dirty="0">
                <a:latin typeface="Avenir" panose="02000503020000020003" pitchFamily="2" charset="0"/>
              </a:rPr>
              <a:t>On fait la même chose avec le numérique que </a:t>
            </a:r>
          </a:p>
          <a:p>
            <a:r>
              <a:rPr lang="fr-FR" sz="2000" dirty="0">
                <a:latin typeface="Avenir" panose="02000503020000020003" pitchFamily="2" charset="0"/>
              </a:rPr>
              <a:t>ce qu’on faisait sans le numérique, </a:t>
            </a:r>
          </a:p>
          <a:p>
            <a:r>
              <a:rPr lang="fr-FR" sz="2000" dirty="0">
                <a:latin typeface="Avenir" panose="02000503020000020003" pitchFamily="2" charset="0"/>
              </a:rPr>
              <a:t>mais on en fait plus.</a:t>
            </a:r>
          </a:p>
        </p:txBody>
      </p:sp>
      <p:pic>
        <p:nvPicPr>
          <p:cNvPr id="3" name="Image 2">
            <a:extLst>
              <a:ext uri="{FF2B5EF4-FFF2-40B4-BE49-F238E27FC236}">
                <a16:creationId xmlns:a16="http://schemas.microsoft.com/office/drawing/2014/main" id="{0F853739-67B9-886A-3E67-8A76370A7E5F}"/>
              </a:ext>
            </a:extLst>
          </p:cNvPr>
          <p:cNvPicPr>
            <a:picLocks noChangeAspect="1"/>
          </p:cNvPicPr>
          <p:nvPr/>
        </p:nvPicPr>
        <p:blipFill>
          <a:blip r:embed="rId4"/>
          <a:stretch>
            <a:fillRect/>
          </a:stretch>
        </p:blipFill>
        <p:spPr>
          <a:xfrm>
            <a:off x="6985000" y="1594757"/>
            <a:ext cx="4666005" cy="2661493"/>
          </a:xfrm>
          <a:prstGeom prst="rect">
            <a:avLst/>
          </a:prstGeom>
          <a:solidFill>
            <a:schemeClr val="bg1"/>
          </a:solidFill>
          <a:ln>
            <a:solidFill>
              <a:schemeClr val="tx1"/>
            </a:solidFill>
          </a:ln>
        </p:spPr>
      </p:pic>
      <p:sp>
        <p:nvSpPr>
          <p:cNvPr id="10" name="Rectangle : coins arrondis 9">
            <a:extLst>
              <a:ext uri="{FF2B5EF4-FFF2-40B4-BE49-F238E27FC236}">
                <a16:creationId xmlns:a16="http://schemas.microsoft.com/office/drawing/2014/main" id="{6DB558DE-2ADA-2DB8-49A6-EDF4B28A9E45}"/>
              </a:ext>
            </a:extLst>
          </p:cNvPr>
          <p:cNvSpPr/>
          <p:nvPr/>
        </p:nvSpPr>
        <p:spPr>
          <a:xfrm>
            <a:off x="1413164" y="4369602"/>
            <a:ext cx="10663822" cy="1116280"/>
          </a:xfrm>
          <a:prstGeom prst="roundRect">
            <a:avLst/>
          </a:prstGeom>
          <a:solidFill>
            <a:schemeClr val="accent1">
              <a:alpha val="2013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072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67C2C9-050C-334E-9747-80AADC2ECA77}"/>
              </a:ext>
            </a:extLst>
          </p:cNvPr>
          <p:cNvSpPr>
            <a:spLocks noGrp="1"/>
          </p:cNvSpPr>
          <p:nvPr>
            <p:ph type="title"/>
          </p:nvPr>
        </p:nvSpPr>
        <p:spPr/>
        <p:txBody>
          <a:bodyPr>
            <a:normAutofit/>
          </a:bodyPr>
          <a:lstStyle/>
          <a:p>
            <a:r>
              <a:rPr lang="fr-FR" dirty="0">
                <a:solidFill>
                  <a:srgbClr val="393F43"/>
                </a:solidFill>
                <a:latin typeface="Avenir" panose="02000503020000020003" pitchFamily="2" charset="0"/>
              </a:rPr>
              <a:t>Un axe de réflexion : le modèle SAMR</a:t>
            </a:r>
          </a:p>
        </p:txBody>
      </p:sp>
      <p:pic>
        <p:nvPicPr>
          <p:cNvPr id="4" name="Image 3">
            <a:extLst>
              <a:ext uri="{FF2B5EF4-FFF2-40B4-BE49-F238E27FC236}">
                <a16:creationId xmlns:a16="http://schemas.microsoft.com/office/drawing/2014/main" id="{EA7B83B3-B583-A647-947C-07FE414EC691}"/>
              </a:ext>
            </a:extLst>
          </p:cNvPr>
          <p:cNvPicPr>
            <a:picLocks noChangeAspect="1"/>
          </p:cNvPicPr>
          <p:nvPr/>
        </p:nvPicPr>
        <p:blipFill>
          <a:blip r:embed="rId3"/>
          <a:stretch>
            <a:fillRect/>
          </a:stretch>
        </p:blipFill>
        <p:spPr>
          <a:xfrm>
            <a:off x="0" y="1562100"/>
            <a:ext cx="6146800" cy="5295900"/>
          </a:xfrm>
          <a:prstGeom prst="rect">
            <a:avLst/>
          </a:prstGeom>
        </p:spPr>
      </p:pic>
      <p:sp>
        <p:nvSpPr>
          <p:cNvPr id="5" name="ZoneTexte 4">
            <a:extLst>
              <a:ext uri="{FF2B5EF4-FFF2-40B4-BE49-F238E27FC236}">
                <a16:creationId xmlns:a16="http://schemas.microsoft.com/office/drawing/2014/main" id="{FC9BC325-795A-154F-9063-1D91E88419C9}"/>
              </a:ext>
            </a:extLst>
          </p:cNvPr>
          <p:cNvSpPr txBox="1"/>
          <p:nvPr/>
        </p:nvSpPr>
        <p:spPr>
          <a:xfrm rot="16200000">
            <a:off x="-600075" y="3900488"/>
            <a:ext cx="1922578" cy="369332"/>
          </a:xfrm>
          <a:prstGeom prst="rect">
            <a:avLst/>
          </a:prstGeom>
          <a:noFill/>
        </p:spPr>
        <p:txBody>
          <a:bodyPr wrap="none" rtlCol="0">
            <a:spAutoFit/>
          </a:bodyPr>
          <a:lstStyle/>
          <a:p>
            <a:r>
              <a:rPr lang="fr-FR" dirty="0" err="1"/>
              <a:t>Puentendura</a:t>
            </a:r>
            <a:r>
              <a:rPr lang="fr-FR" dirty="0"/>
              <a:t> 2014</a:t>
            </a:r>
          </a:p>
        </p:txBody>
      </p:sp>
      <p:sp>
        <p:nvSpPr>
          <p:cNvPr id="3" name="Rectangle : coins arrondis 2">
            <a:extLst>
              <a:ext uri="{FF2B5EF4-FFF2-40B4-BE49-F238E27FC236}">
                <a16:creationId xmlns:a16="http://schemas.microsoft.com/office/drawing/2014/main" id="{E5150E5B-7B09-C917-7E31-697B81216478}"/>
              </a:ext>
            </a:extLst>
          </p:cNvPr>
          <p:cNvSpPr/>
          <p:nvPr/>
        </p:nvSpPr>
        <p:spPr>
          <a:xfrm>
            <a:off x="1452308" y="2971682"/>
            <a:ext cx="10663822" cy="1116280"/>
          </a:xfrm>
          <a:prstGeom prst="roundRect">
            <a:avLst/>
          </a:prstGeom>
          <a:solidFill>
            <a:schemeClr val="accent1">
              <a:alpha val="2013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92A268CF-BD86-674C-9C71-E162D483B854}"/>
              </a:ext>
            </a:extLst>
          </p:cNvPr>
          <p:cNvSpPr txBox="1"/>
          <p:nvPr/>
        </p:nvSpPr>
        <p:spPr>
          <a:xfrm>
            <a:off x="6552717" y="3069491"/>
            <a:ext cx="5524269" cy="1015663"/>
          </a:xfrm>
          <a:prstGeom prst="rect">
            <a:avLst/>
          </a:prstGeom>
          <a:noFill/>
        </p:spPr>
        <p:txBody>
          <a:bodyPr wrap="none" rtlCol="0">
            <a:spAutoFit/>
          </a:bodyPr>
          <a:lstStyle/>
          <a:p>
            <a:r>
              <a:rPr lang="fr-FR" sz="2000" dirty="0">
                <a:latin typeface="Avenir" panose="02000503020000020003" pitchFamily="2" charset="0"/>
              </a:rPr>
              <a:t>On fait quelque chose avec le numérique qu’il </a:t>
            </a:r>
          </a:p>
          <a:p>
            <a:r>
              <a:rPr lang="fr-FR" sz="2000" dirty="0">
                <a:latin typeface="Avenir" panose="02000503020000020003" pitchFamily="2" charset="0"/>
              </a:rPr>
              <a:t>serait difficile conceptuellement de faire sans </a:t>
            </a:r>
          </a:p>
          <a:p>
            <a:r>
              <a:rPr lang="fr-FR" sz="2000" dirty="0">
                <a:latin typeface="Avenir" panose="02000503020000020003" pitchFamily="2" charset="0"/>
              </a:rPr>
              <a:t>le numérique</a:t>
            </a:r>
          </a:p>
        </p:txBody>
      </p:sp>
      <p:pic>
        <p:nvPicPr>
          <p:cNvPr id="12" name="Image 11">
            <a:extLst>
              <a:ext uri="{FF2B5EF4-FFF2-40B4-BE49-F238E27FC236}">
                <a16:creationId xmlns:a16="http://schemas.microsoft.com/office/drawing/2014/main" id="{751F9F13-7B4D-0BE8-7BE2-B09D5994EA3E}"/>
              </a:ext>
            </a:extLst>
          </p:cNvPr>
          <p:cNvPicPr>
            <a:picLocks noChangeAspect="1"/>
          </p:cNvPicPr>
          <p:nvPr/>
        </p:nvPicPr>
        <p:blipFill>
          <a:blip r:embed="rId4"/>
          <a:stretch>
            <a:fillRect/>
          </a:stretch>
        </p:blipFill>
        <p:spPr>
          <a:xfrm>
            <a:off x="6877538" y="1562100"/>
            <a:ext cx="3745523" cy="5029200"/>
          </a:xfrm>
          <a:prstGeom prst="rect">
            <a:avLst/>
          </a:prstGeom>
          <a:ln>
            <a:solidFill>
              <a:schemeClr val="accent1">
                <a:shade val="50000"/>
              </a:schemeClr>
            </a:solidFill>
          </a:ln>
        </p:spPr>
      </p:pic>
    </p:spTree>
    <p:extLst>
      <p:ext uri="{BB962C8B-B14F-4D97-AF65-F5344CB8AC3E}">
        <p14:creationId xmlns:p14="http://schemas.microsoft.com/office/powerpoint/2010/main" val="22243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67C2C9-050C-334E-9747-80AADC2ECA77}"/>
              </a:ext>
            </a:extLst>
          </p:cNvPr>
          <p:cNvSpPr>
            <a:spLocks noGrp="1"/>
          </p:cNvSpPr>
          <p:nvPr>
            <p:ph type="title"/>
          </p:nvPr>
        </p:nvSpPr>
        <p:spPr/>
        <p:txBody>
          <a:bodyPr>
            <a:normAutofit/>
          </a:bodyPr>
          <a:lstStyle/>
          <a:p>
            <a:r>
              <a:rPr lang="fr-FR" dirty="0">
                <a:solidFill>
                  <a:srgbClr val="393F43"/>
                </a:solidFill>
                <a:latin typeface="Avenir" panose="02000503020000020003" pitchFamily="2" charset="0"/>
              </a:rPr>
              <a:t>Un axe de réflexion : le modèle SAMR</a:t>
            </a:r>
          </a:p>
        </p:txBody>
      </p:sp>
      <p:pic>
        <p:nvPicPr>
          <p:cNvPr id="4" name="Image 3">
            <a:extLst>
              <a:ext uri="{FF2B5EF4-FFF2-40B4-BE49-F238E27FC236}">
                <a16:creationId xmlns:a16="http://schemas.microsoft.com/office/drawing/2014/main" id="{EA7B83B3-B583-A647-947C-07FE414EC691}"/>
              </a:ext>
            </a:extLst>
          </p:cNvPr>
          <p:cNvPicPr>
            <a:picLocks noChangeAspect="1"/>
          </p:cNvPicPr>
          <p:nvPr/>
        </p:nvPicPr>
        <p:blipFill>
          <a:blip r:embed="rId3"/>
          <a:stretch>
            <a:fillRect/>
          </a:stretch>
        </p:blipFill>
        <p:spPr>
          <a:xfrm>
            <a:off x="0" y="1562100"/>
            <a:ext cx="6146800" cy="5295900"/>
          </a:xfrm>
          <a:prstGeom prst="rect">
            <a:avLst/>
          </a:prstGeom>
        </p:spPr>
      </p:pic>
      <p:sp>
        <p:nvSpPr>
          <p:cNvPr id="5" name="ZoneTexte 4">
            <a:extLst>
              <a:ext uri="{FF2B5EF4-FFF2-40B4-BE49-F238E27FC236}">
                <a16:creationId xmlns:a16="http://schemas.microsoft.com/office/drawing/2014/main" id="{FC9BC325-795A-154F-9063-1D91E88419C9}"/>
              </a:ext>
            </a:extLst>
          </p:cNvPr>
          <p:cNvSpPr txBox="1"/>
          <p:nvPr/>
        </p:nvSpPr>
        <p:spPr>
          <a:xfrm rot="16200000">
            <a:off x="-600075" y="3900488"/>
            <a:ext cx="1922578" cy="369332"/>
          </a:xfrm>
          <a:prstGeom prst="rect">
            <a:avLst/>
          </a:prstGeom>
          <a:noFill/>
        </p:spPr>
        <p:txBody>
          <a:bodyPr wrap="none" rtlCol="0">
            <a:spAutoFit/>
          </a:bodyPr>
          <a:lstStyle/>
          <a:p>
            <a:r>
              <a:rPr lang="fr-FR" dirty="0" err="1"/>
              <a:t>Puentendura</a:t>
            </a:r>
            <a:r>
              <a:rPr lang="fr-FR" dirty="0"/>
              <a:t> 2014</a:t>
            </a:r>
          </a:p>
        </p:txBody>
      </p:sp>
      <p:sp>
        <p:nvSpPr>
          <p:cNvPr id="9" name="ZoneTexte 8">
            <a:extLst>
              <a:ext uri="{FF2B5EF4-FFF2-40B4-BE49-F238E27FC236}">
                <a16:creationId xmlns:a16="http://schemas.microsoft.com/office/drawing/2014/main" id="{03282F2E-AC65-864C-92DE-D75065BEA366}"/>
              </a:ext>
            </a:extLst>
          </p:cNvPr>
          <p:cNvSpPr txBox="1"/>
          <p:nvPr/>
        </p:nvSpPr>
        <p:spPr>
          <a:xfrm>
            <a:off x="6529956" y="1700848"/>
            <a:ext cx="5801781" cy="1015663"/>
          </a:xfrm>
          <a:prstGeom prst="rect">
            <a:avLst/>
          </a:prstGeom>
          <a:noFill/>
        </p:spPr>
        <p:txBody>
          <a:bodyPr wrap="none" rtlCol="0">
            <a:spAutoFit/>
          </a:bodyPr>
          <a:lstStyle/>
          <a:p>
            <a:r>
              <a:rPr lang="fr-FR" sz="2000" dirty="0">
                <a:latin typeface="Avenir" panose="02000503020000020003" pitchFamily="2" charset="0"/>
              </a:rPr>
              <a:t>On fait quelque chose avec le numérique qu’il </a:t>
            </a:r>
          </a:p>
          <a:p>
            <a:r>
              <a:rPr lang="fr-FR" sz="2000" dirty="0">
                <a:latin typeface="Avenir" panose="02000503020000020003" pitchFamily="2" charset="0"/>
              </a:rPr>
              <a:t>serait impossible conceptuellement de faire sans </a:t>
            </a:r>
          </a:p>
          <a:p>
            <a:r>
              <a:rPr lang="fr-FR" sz="2000" dirty="0">
                <a:latin typeface="Avenir" panose="02000503020000020003" pitchFamily="2" charset="0"/>
              </a:rPr>
              <a:t>le numérique</a:t>
            </a:r>
          </a:p>
        </p:txBody>
      </p:sp>
      <p:pic>
        <p:nvPicPr>
          <p:cNvPr id="3" name="Image 2">
            <a:extLst>
              <a:ext uri="{FF2B5EF4-FFF2-40B4-BE49-F238E27FC236}">
                <a16:creationId xmlns:a16="http://schemas.microsoft.com/office/drawing/2014/main" id="{3FD0467E-EFF1-4BE7-91B7-12697AE072C5}"/>
              </a:ext>
            </a:extLst>
          </p:cNvPr>
          <p:cNvPicPr>
            <a:picLocks noChangeAspect="1"/>
          </p:cNvPicPr>
          <p:nvPr/>
        </p:nvPicPr>
        <p:blipFill>
          <a:blip r:embed="rId4"/>
          <a:stretch>
            <a:fillRect/>
          </a:stretch>
        </p:blipFill>
        <p:spPr>
          <a:xfrm>
            <a:off x="6648709" y="3123865"/>
            <a:ext cx="5012860" cy="2732127"/>
          </a:xfrm>
          <a:prstGeom prst="rect">
            <a:avLst/>
          </a:prstGeom>
        </p:spPr>
      </p:pic>
      <p:sp>
        <p:nvSpPr>
          <p:cNvPr id="12" name="Rectangle : coins arrondis 11">
            <a:extLst>
              <a:ext uri="{FF2B5EF4-FFF2-40B4-BE49-F238E27FC236}">
                <a16:creationId xmlns:a16="http://schemas.microsoft.com/office/drawing/2014/main" id="{74A0EF1B-5881-015E-12EA-44EDE66B89AB}"/>
              </a:ext>
            </a:extLst>
          </p:cNvPr>
          <p:cNvSpPr/>
          <p:nvPr/>
        </p:nvSpPr>
        <p:spPr>
          <a:xfrm>
            <a:off x="1528178" y="1700848"/>
            <a:ext cx="10663822" cy="1116280"/>
          </a:xfrm>
          <a:prstGeom prst="roundRect">
            <a:avLst/>
          </a:prstGeom>
          <a:solidFill>
            <a:schemeClr val="accent1">
              <a:alpha val="2013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138071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67C2C9-050C-334E-9747-80AADC2ECA77}"/>
              </a:ext>
            </a:extLst>
          </p:cNvPr>
          <p:cNvSpPr>
            <a:spLocks noGrp="1"/>
          </p:cNvSpPr>
          <p:nvPr>
            <p:ph type="title"/>
          </p:nvPr>
        </p:nvSpPr>
        <p:spPr/>
        <p:txBody>
          <a:bodyPr>
            <a:normAutofit/>
          </a:bodyPr>
          <a:lstStyle/>
          <a:p>
            <a:r>
              <a:rPr lang="fr-FR" dirty="0">
                <a:solidFill>
                  <a:srgbClr val="393F43"/>
                </a:solidFill>
                <a:latin typeface="Avenir" panose="02000503020000020003" pitchFamily="2" charset="0"/>
              </a:rPr>
              <a:t>Un axe de réflexion : le modèle SAMR</a:t>
            </a:r>
          </a:p>
        </p:txBody>
      </p:sp>
      <p:pic>
        <p:nvPicPr>
          <p:cNvPr id="4" name="Image 3">
            <a:extLst>
              <a:ext uri="{FF2B5EF4-FFF2-40B4-BE49-F238E27FC236}">
                <a16:creationId xmlns:a16="http://schemas.microsoft.com/office/drawing/2014/main" id="{EA7B83B3-B583-A647-947C-07FE414EC691}"/>
              </a:ext>
            </a:extLst>
          </p:cNvPr>
          <p:cNvPicPr>
            <a:picLocks noChangeAspect="1"/>
          </p:cNvPicPr>
          <p:nvPr/>
        </p:nvPicPr>
        <p:blipFill>
          <a:blip r:embed="rId3"/>
          <a:stretch>
            <a:fillRect/>
          </a:stretch>
        </p:blipFill>
        <p:spPr>
          <a:xfrm>
            <a:off x="0" y="1562100"/>
            <a:ext cx="6146800" cy="5295900"/>
          </a:xfrm>
          <a:prstGeom prst="rect">
            <a:avLst/>
          </a:prstGeom>
        </p:spPr>
      </p:pic>
      <p:sp>
        <p:nvSpPr>
          <p:cNvPr id="5" name="ZoneTexte 4">
            <a:extLst>
              <a:ext uri="{FF2B5EF4-FFF2-40B4-BE49-F238E27FC236}">
                <a16:creationId xmlns:a16="http://schemas.microsoft.com/office/drawing/2014/main" id="{FC9BC325-795A-154F-9063-1D91E88419C9}"/>
              </a:ext>
            </a:extLst>
          </p:cNvPr>
          <p:cNvSpPr txBox="1"/>
          <p:nvPr/>
        </p:nvSpPr>
        <p:spPr>
          <a:xfrm rot="16200000">
            <a:off x="-600075" y="3900488"/>
            <a:ext cx="1922578" cy="369332"/>
          </a:xfrm>
          <a:prstGeom prst="rect">
            <a:avLst/>
          </a:prstGeom>
          <a:noFill/>
        </p:spPr>
        <p:txBody>
          <a:bodyPr wrap="none" rtlCol="0">
            <a:spAutoFit/>
          </a:bodyPr>
          <a:lstStyle/>
          <a:p>
            <a:r>
              <a:rPr lang="fr-FR" dirty="0" err="1"/>
              <a:t>Puentendura</a:t>
            </a:r>
            <a:r>
              <a:rPr lang="fr-FR" dirty="0"/>
              <a:t> 2014</a:t>
            </a:r>
          </a:p>
        </p:txBody>
      </p:sp>
      <p:sp>
        <p:nvSpPr>
          <p:cNvPr id="9" name="ZoneTexte 8">
            <a:extLst>
              <a:ext uri="{FF2B5EF4-FFF2-40B4-BE49-F238E27FC236}">
                <a16:creationId xmlns:a16="http://schemas.microsoft.com/office/drawing/2014/main" id="{03282F2E-AC65-864C-92DE-D75065BEA366}"/>
              </a:ext>
            </a:extLst>
          </p:cNvPr>
          <p:cNvSpPr txBox="1"/>
          <p:nvPr/>
        </p:nvSpPr>
        <p:spPr>
          <a:xfrm>
            <a:off x="6529956" y="1700848"/>
            <a:ext cx="5801781" cy="1015663"/>
          </a:xfrm>
          <a:prstGeom prst="rect">
            <a:avLst/>
          </a:prstGeom>
          <a:noFill/>
        </p:spPr>
        <p:txBody>
          <a:bodyPr wrap="none" rtlCol="0">
            <a:spAutoFit/>
          </a:bodyPr>
          <a:lstStyle/>
          <a:p>
            <a:r>
              <a:rPr lang="fr-FR" sz="2000" dirty="0">
                <a:latin typeface="Avenir" panose="02000503020000020003" pitchFamily="2" charset="0"/>
              </a:rPr>
              <a:t>On fait quelque chose avec le numérique qu’il </a:t>
            </a:r>
          </a:p>
          <a:p>
            <a:r>
              <a:rPr lang="fr-FR" sz="2000" dirty="0">
                <a:latin typeface="Avenir" panose="02000503020000020003" pitchFamily="2" charset="0"/>
              </a:rPr>
              <a:t>serait impossible conceptuellement de faire sans </a:t>
            </a:r>
          </a:p>
          <a:p>
            <a:r>
              <a:rPr lang="fr-FR" sz="2000" dirty="0">
                <a:latin typeface="Avenir" panose="02000503020000020003" pitchFamily="2" charset="0"/>
              </a:rPr>
              <a:t>le numérique</a:t>
            </a:r>
          </a:p>
        </p:txBody>
      </p:sp>
      <p:sp>
        <p:nvSpPr>
          <p:cNvPr id="11" name="ZoneTexte 10">
            <a:extLst>
              <a:ext uri="{FF2B5EF4-FFF2-40B4-BE49-F238E27FC236}">
                <a16:creationId xmlns:a16="http://schemas.microsoft.com/office/drawing/2014/main" id="{295CBC56-A554-6D49-4010-8F4E7AFE3FE3}"/>
              </a:ext>
            </a:extLst>
          </p:cNvPr>
          <p:cNvSpPr txBox="1"/>
          <p:nvPr/>
        </p:nvSpPr>
        <p:spPr>
          <a:xfrm>
            <a:off x="6529956" y="6063638"/>
            <a:ext cx="5600939" cy="677108"/>
          </a:xfrm>
          <a:prstGeom prst="rect">
            <a:avLst/>
          </a:prstGeom>
          <a:noFill/>
        </p:spPr>
        <p:txBody>
          <a:bodyPr wrap="square">
            <a:spAutoFit/>
          </a:bodyPr>
          <a:lstStyle/>
          <a:p>
            <a:r>
              <a:rPr lang="fr-FR" sz="1800" dirty="0" err="1"/>
              <a:t>Automated</a:t>
            </a:r>
            <a:r>
              <a:rPr lang="fr-FR" sz="1800" dirty="0"/>
              <a:t> </a:t>
            </a:r>
            <a:r>
              <a:rPr lang="fr-FR" sz="1800" dirty="0" err="1"/>
              <a:t>human-level</a:t>
            </a:r>
            <a:r>
              <a:rPr lang="fr-FR" sz="1800" dirty="0"/>
              <a:t> </a:t>
            </a:r>
            <a:r>
              <a:rPr lang="fr-FR" sz="1800" dirty="0" err="1"/>
              <a:t>diagnosis</a:t>
            </a:r>
            <a:r>
              <a:rPr lang="fr-FR" sz="1800" dirty="0"/>
              <a:t> of </a:t>
            </a:r>
            <a:r>
              <a:rPr lang="fr-FR" sz="1800" dirty="0" err="1"/>
              <a:t>dysgraphia</a:t>
            </a:r>
            <a:r>
              <a:rPr lang="fr-FR" sz="1800" dirty="0"/>
              <a:t> </a:t>
            </a:r>
            <a:r>
              <a:rPr lang="fr-FR" sz="1800" dirty="0" err="1"/>
              <a:t>using</a:t>
            </a:r>
            <a:r>
              <a:rPr lang="fr-FR" sz="1800" dirty="0"/>
              <a:t> a consumer </a:t>
            </a:r>
            <a:r>
              <a:rPr lang="fr-FR" sz="1800" dirty="0" err="1"/>
              <a:t>tablet</a:t>
            </a:r>
            <a:r>
              <a:rPr lang="fr-FR" sz="2000" dirty="0"/>
              <a:t> (</a:t>
            </a:r>
            <a:r>
              <a:rPr lang="fr-FR" sz="1400" dirty="0" err="1"/>
              <a:t>Asselborn</a:t>
            </a:r>
            <a:r>
              <a:rPr lang="fr-FR" sz="1400" dirty="0"/>
              <a:t> et al., 2018)</a:t>
            </a:r>
            <a:endParaRPr lang="fr-FR" dirty="0"/>
          </a:p>
        </p:txBody>
      </p:sp>
      <p:pic>
        <p:nvPicPr>
          <p:cNvPr id="6" name="Image 5">
            <a:extLst>
              <a:ext uri="{FF2B5EF4-FFF2-40B4-BE49-F238E27FC236}">
                <a16:creationId xmlns:a16="http://schemas.microsoft.com/office/drawing/2014/main" id="{86FE3983-224A-50D4-2BDF-627789234952}"/>
              </a:ext>
            </a:extLst>
          </p:cNvPr>
          <p:cNvPicPr>
            <a:picLocks noChangeAspect="1"/>
          </p:cNvPicPr>
          <p:nvPr/>
        </p:nvPicPr>
        <p:blipFill>
          <a:blip r:embed="rId4"/>
          <a:stretch>
            <a:fillRect/>
          </a:stretch>
        </p:blipFill>
        <p:spPr>
          <a:xfrm>
            <a:off x="7434256" y="1268345"/>
            <a:ext cx="3431666" cy="4670050"/>
          </a:xfrm>
          <a:prstGeom prst="rect">
            <a:avLst/>
          </a:prstGeom>
        </p:spPr>
      </p:pic>
    </p:spTree>
    <p:extLst>
      <p:ext uri="{BB962C8B-B14F-4D97-AF65-F5344CB8AC3E}">
        <p14:creationId xmlns:p14="http://schemas.microsoft.com/office/powerpoint/2010/main" val="410126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25621</TotalTime>
  <Words>2089</Words>
  <Application>Microsoft Macintosh PowerPoint</Application>
  <PresentationFormat>Grand écran</PresentationFormat>
  <Paragraphs>263</Paragraphs>
  <Slides>54</Slides>
  <Notes>33</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54</vt:i4>
      </vt:variant>
    </vt:vector>
  </HeadingPairs>
  <TitlesOfParts>
    <vt:vector size="66" baseType="lpstr">
      <vt:lpstr>Arial</vt:lpstr>
      <vt:lpstr>Avenir</vt:lpstr>
      <vt:lpstr>Avenir Book</vt:lpstr>
      <vt:lpstr>Avenir Heavy</vt:lpstr>
      <vt:lpstr>Avenir Light</vt:lpstr>
      <vt:lpstr>Avenir Medium</vt:lpstr>
      <vt:lpstr>Calibri</vt:lpstr>
      <vt:lpstr>Calibri Light</vt:lpstr>
      <vt:lpstr>Roboto</vt:lpstr>
      <vt:lpstr>Söhne</vt:lpstr>
      <vt:lpstr>Times New Roman</vt:lpstr>
      <vt:lpstr>Thème Office</vt:lpstr>
      <vt:lpstr>Présentation PowerPoint</vt:lpstr>
      <vt:lpstr>Présentation PowerPoint</vt:lpstr>
      <vt:lpstr>La note en éducation</vt:lpstr>
      <vt:lpstr>Présentation PowerPoint</vt:lpstr>
      <vt:lpstr>Un axe de réflexion : le modèle SAMR</vt:lpstr>
      <vt:lpstr>Un axe de réflexion : le modèle SAMR</vt:lpstr>
      <vt:lpstr>Un axe de réflexion : le modèle SAMR</vt:lpstr>
      <vt:lpstr>Un axe de réflexion : le modèle SAMR</vt:lpstr>
      <vt:lpstr>Un axe de réflexion : le modèle SAMR</vt:lpstr>
      <vt:lpstr>Les technologies de l’évaluation</vt:lpstr>
      <vt:lpstr>Les technologies de l’évaluation</vt:lpstr>
      <vt:lpstr>Même les petits pas provoquent de grands changements</vt:lpstr>
      <vt:lpstr>Les technologies de l’évaluation</vt:lpstr>
      <vt:lpstr>Présentation PowerPoint</vt:lpstr>
      <vt:lpstr>Présentation PowerPoint</vt:lpstr>
      <vt:lpstr>Présentation PowerPoint</vt:lpstr>
      <vt:lpstr>Présentation PowerPoint</vt:lpstr>
      <vt:lpstr>Les technologies de l’évaluation</vt:lpstr>
      <vt:lpstr>Vision classique de l’évaluation en présentiel</vt:lpstr>
      <vt:lpstr>Présentation PowerPoint</vt:lpstr>
      <vt:lpstr>Présentation PowerPoint</vt:lpstr>
      <vt:lpstr>Présentation PowerPoint</vt:lpstr>
      <vt:lpstr>Présentation PowerPoint</vt:lpstr>
      <vt:lpstr>Les technologies de l’évaluation</vt:lpstr>
      <vt:lpstr>Présentation PowerPoint</vt:lpstr>
      <vt:lpstr>Chat GPT</vt:lpstr>
      <vt:lpstr>Présentation PowerPoint</vt:lpstr>
      <vt:lpstr>Chat GPT</vt:lpstr>
      <vt:lpstr>Présentation PowerPoint</vt:lpstr>
      <vt:lpstr>Chat GPT</vt:lpstr>
      <vt:lpstr>Présentation PowerPoint</vt:lpstr>
      <vt:lpstr>Chat GPT</vt:lpstr>
      <vt:lpstr>Présentation PowerPoint</vt:lpstr>
      <vt:lpstr>Du papier-crayon au numérique : implications</vt:lpstr>
      <vt:lpstr>Présentation PowerPoint</vt:lpstr>
      <vt:lpstr>Présentation PowerPoint</vt:lpstr>
      <vt:lpstr>Présentation PowerPoint</vt:lpstr>
      <vt:lpstr>Hot potatoes</vt:lpstr>
      <vt:lpstr>Wooclap et Plickers</vt:lpstr>
      <vt:lpstr>Mindmeister</vt:lpstr>
      <vt:lpstr>Eduflow</vt:lpstr>
      <vt:lpstr>PEEBLEPAD</vt:lpstr>
      <vt:lpstr>Minecraft Education</vt:lpstr>
      <vt:lpstr>Proctor U</vt:lpstr>
      <vt:lpstr>Rubric Scorer</vt:lpstr>
      <vt:lpstr>TVI</vt:lpstr>
      <vt:lpstr>SQORE</vt:lpstr>
      <vt:lpstr>Gradescope</vt:lpstr>
      <vt:lpstr>Café (Correction Automatique et Feedback des Étudiants)</vt:lpstr>
      <vt:lpstr>ZOOM et Camtasia</vt:lpstr>
      <vt:lpstr>FB4You</vt:lpstr>
      <vt:lpstr>Simpliquity</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SMART</dc:creator>
  <cp:lastModifiedBy>Detroz Pascal</cp:lastModifiedBy>
  <cp:revision>194</cp:revision>
  <dcterms:created xsi:type="dcterms:W3CDTF">2017-10-19T12:42:39Z</dcterms:created>
  <dcterms:modified xsi:type="dcterms:W3CDTF">2023-05-10T08:51:16Z</dcterms:modified>
</cp:coreProperties>
</file>