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3" r:id="rId2"/>
    <p:sldId id="367" r:id="rId3"/>
    <p:sldId id="366" r:id="rId4"/>
    <p:sldId id="319" r:id="rId5"/>
    <p:sldId id="335" r:id="rId6"/>
    <p:sldId id="337" r:id="rId7"/>
    <p:sldId id="338" r:id="rId8"/>
    <p:sldId id="339" r:id="rId9"/>
    <p:sldId id="353" r:id="rId10"/>
    <p:sldId id="340" r:id="rId11"/>
    <p:sldId id="369" r:id="rId12"/>
    <p:sldId id="341" r:id="rId13"/>
    <p:sldId id="359" r:id="rId14"/>
    <p:sldId id="360" r:id="rId15"/>
    <p:sldId id="361" r:id="rId16"/>
    <p:sldId id="362" r:id="rId17"/>
    <p:sldId id="364" r:id="rId18"/>
    <p:sldId id="365" r:id="rId19"/>
    <p:sldId id="363" r:id="rId20"/>
    <p:sldId id="352" r:id="rId21"/>
    <p:sldId id="368" r:id="rId22"/>
    <p:sldId id="330" r:id="rId23"/>
  </p:sldIdLst>
  <p:sldSz cx="12192000" cy="6858000"/>
  <p:notesSz cx="6858000" cy="9144000"/>
  <p:custDataLst>
    <p:tags r:id="rId2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5E1B4"/>
    <a:srgbClr val="6A8ED0"/>
    <a:srgbClr val="92D050"/>
    <a:srgbClr val="D37C4A"/>
    <a:srgbClr val="55C075"/>
    <a:srgbClr val="0B6465"/>
    <a:srgbClr val="00B050"/>
    <a:srgbClr val="4882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6" autoAdjust="0"/>
    <p:restoredTop sz="94082"/>
  </p:normalViewPr>
  <p:slideViewPr>
    <p:cSldViewPr snapToGrid="0" snapToObjects="1">
      <p:cViewPr varScale="1">
        <p:scale>
          <a:sx n="120" d="100"/>
          <a:sy n="120" d="100"/>
        </p:scale>
        <p:origin x="1296" y="1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DBA51-8DDA-354D-BF7C-19D158ACC651}" type="datetimeFigureOut">
              <a:rPr lang="fr-FR" smtClean="0"/>
              <a:t>19/12/2023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07394-DC42-B942-A1E3-7EC1E2140570}" type="slidenum">
              <a:rPr lang="fr-FR" smtClean="0"/>
              <a:t>‹N°›</a:t>
            </a:fld>
            <a:endParaRPr lang="fr-FR"/>
          </a:p>
        </p:txBody>
      </p:sp>
    </p:spTree>
    <p:extLst>
      <p:ext uri="{BB962C8B-B14F-4D97-AF65-F5344CB8AC3E}">
        <p14:creationId xmlns:p14="http://schemas.microsoft.com/office/powerpoint/2010/main" val="33168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1</a:t>
            </a:fld>
            <a:endParaRPr lang="fr-FR"/>
          </a:p>
        </p:txBody>
      </p:sp>
    </p:spTree>
    <p:extLst>
      <p:ext uri="{BB962C8B-B14F-4D97-AF65-F5344CB8AC3E}">
        <p14:creationId xmlns:p14="http://schemas.microsoft.com/office/powerpoint/2010/main" val="54372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19</a:t>
            </a:fld>
            <a:endParaRPr lang="fr-FR"/>
          </a:p>
        </p:txBody>
      </p:sp>
    </p:spTree>
    <p:extLst>
      <p:ext uri="{BB962C8B-B14F-4D97-AF65-F5344CB8AC3E}">
        <p14:creationId xmlns:p14="http://schemas.microsoft.com/office/powerpoint/2010/main" val="322759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21</a:t>
            </a:fld>
            <a:endParaRPr lang="fr-FR"/>
          </a:p>
        </p:txBody>
      </p:sp>
    </p:spTree>
    <p:extLst>
      <p:ext uri="{BB962C8B-B14F-4D97-AF65-F5344CB8AC3E}">
        <p14:creationId xmlns:p14="http://schemas.microsoft.com/office/powerpoint/2010/main" val="353072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10</a:t>
            </a:fld>
            <a:endParaRPr lang="fr-FR"/>
          </a:p>
        </p:txBody>
      </p:sp>
    </p:spTree>
    <p:extLst>
      <p:ext uri="{BB962C8B-B14F-4D97-AF65-F5344CB8AC3E}">
        <p14:creationId xmlns:p14="http://schemas.microsoft.com/office/powerpoint/2010/main" val="394075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12</a:t>
            </a:fld>
            <a:endParaRPr lang="fr-FR"/>
          </a:p>
        </p:txBody>
      </p:sp>
    </p:spTree>
    <p:extLst>
      <p:ext uri="{BB962C8B-B14F-4D97-AF65-F5344CB8AC3E}">
        <p14:creationId xmlns:p14="http://schemas.microsoft.com/office/powerpoint/2010/main" val="119067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13</a:t>
            </a:fld>
            <a:endParaRPr lang="fr-FR"/>
          </a:p>
        </p:txBody>
      </p:sp>
    </p:spTree>
    <p:extLst>
      <p:ext uri="{BB962C8B-B14F-4D97-AF65-F5344CB8AC3E}">
        <p14:creationId xmlns:p14="http://schemas.microsoft.com/office/powerpoint/2010/main" val="340651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14</a:t>
            </a:fld>
            <a:endParaRPr lang="fr-FR"/>
          </a:p>
        </p:txBody>
      </p:sp>
    </p:spTree>
    <p:extLst>
      <p:ext uri="{BB962C8B-B14F-4D97-AF65-F5344CB8AC3E}">
        <p14:creationId xmlns:p14="http://schemas.microsoft.com/office/powerpoint/2010/main" val="238450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15</a:t>
            </a:fld>
            <a:endParaRPr lang="fr-FR"/>
          </a:p>
        </p:txBody>
      </p:sp>
    </p:spTree>
    <p:extLst>
      <p:ext uri="{BB962C8B-B14F-4D97-AF65-F5344CB8AC3E}">
        <p14:creationId xmlns:p14="http://schemas.microsoft.com/office/powerpoint/2010/main" val="230726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16</a:t>
            </a:fld>
            <a:endParaRPr lang="fr-FR"/>
          </a:p>
        </p:txBody>
      </p:sp>
    </p:spTree>
    <p:extLst>
      <p:ext uri="{BB962C8B-B14F-4D97-AF65-F5344CB8AC3E}">
        <p14:creationId xmlns:p14="http://schemas.microsoft.com/office/powerpoint/2010/main" val="26297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17</a:t>
            </a:fld>
            <a:endParaRPr lang="fr-FR"/>
          </a:p>
        </p:txBody>
      </p:sp>
    </p:spTree>
    <p:extLst>
      <p:ext uri="{BB962C8B-B14F-4D97-AF65-F5344CB8AC3E}">
        <p14:creationId xmlns:p14="http://schemas.microsoft.com/office/powerpoint/2010/main" val="207196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07394-DC42-B942-A1E3-7EC1E2140570}" type="slidenum">
              <a:rPr lang="fr-FR" smtClean="0"/>
              <a:t>18</a:t>
            </a:fld>
            <a:endParaRPr lang="fr-FR"/>
          </a:p>
        </p:txBody>
      </p:sp>
    </p:spTree>
    <p:extLst>
      <p:ext uri="{BB962C8B-B14F-4D97-AF65-F5344CB8AC3E}">
        <p14:creationId xmlns:p14="http://schemas.microsoft.com/office/powerpoint/2010/main" val="3462312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750517"/>
            <a:ext cx="9144000" cy="2387600"/>
          </a:xfrm>
        </p:spPr>
        <p:txBody>
          <a:bodyPr anchor="ctr"/>
          <a:lstStyle>
            <a:lvl1pPr algn="ctr">
              <a:defRPr sz="6000"/>
            </a:lvl1pPr>
          </a:lstStyle>
          <a:p>
            <a:r>
              <a:rPr lang="fr-FR" dirty="0"/>
              <a:t>Cliquez et modifiez le titre</a:t>
            </a:r>
          </a:p>
        </p:txBody>
      </p:sp>
      <p:sp>
        <p:nvSpPr>
          <p:cNvPr id="3" name="Sous-titre 2"/>
          <p:cNvSpPr>
            <a:spLocks noGrp="1"/>
          </p:cNvSpPr>
          <p:nvPr>
            <p:ph type="subTitle" idx="1"/>
          </p:nvPr>
        </p:nvSpPr>
        <p:spPr>
          <a:xfrm>
            <a:off x="1524000" y="423019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pic>
        <p:nvPicPr>
          <p:cNvPr id="6" name="Picture 2" descr="D:\Borsu\Documents\= IFRES\LOGOS\IFRES\logoIFRES-20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441" y="167635"/>
            <a:ext cx="3251547" cy="959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Borsu\Documents\= IFRES\LOGOS\ULg\Nouveau logo ULiège\uLIEGE_Logo_Compact_CMJN_pos-ALL-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51951" y="0"/>
            <a:ext cx="3040049" cy="147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0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Picture 2" descr="D:\Borsu\Documents\= IFRES\LOGOS\IFRES\logoIFRES-20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441" y="167636"/>
            <a:ext cx="1560867" cy="4605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Borsu\Documents\= IFRES\LOGOS\ULg\Nouveau logo ULiège\uLIEGE_Logo_Compact_CMJN_pos-ALL-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7550" y="16232"/>
            <a:ext cx="1650594" cy="80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8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2" descr="D:\Borsu\Documents\= IFRES\LOGOS\IFRES\logoIFRES-20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441" y="167636"/>
            <a:ext cx="1560867" cy="4605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Borsu\Documents\= IFRES\LOGOS\ULg\Nouveau logo ULiège\uLIEGE_Logo_Compact_CMJN_pos-ALL-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17550" y="16232"/>
            <a:ext cx="1650594" cy="80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88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1005429"/>
            <a:ext cx="10515600" cy="891992"/>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2130950"/>
            <a:ext cx="10515600" cy="385638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84950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Les biais (de genre) en lien avec l’évaluation des enseignements pas les étudiants</a:t>
            </a:r>
          </a:p>
        </p:txBody>
      </p:sp>
      <p:sp>
        <p:nvSpPr>
          <p:cNvPr id="3" name="Sous-titre 2"/>
          <p:cNvSpPr>
            <a:spLocks noGrp="1"/>
          </p:cNvSpPr>
          <p:nvPr>
            <p:ph type="subTitle" idx="1"/>
          </p:nvPr>
        </p:nvSpPr>
        <p:spPr>
          <a:xfrm>
            <a:off x="1524000" y="4622800"/>
            <a:ext cx="9144000" cy="635000"/>
          </a:xfrm>
        </p:spPr>
        <p:txBody>
          <a:bodyPr>
            <a:noAutofit/>
          </a:bodyPr>
          <a:lstStyle/>
          <a:p>
            <a:r>
              <a:rPr lang="fr-FR" sz="3200" dirty="0"/>
              <a:t>Pascal </a:t>
            </a:r>
            <a:r>
              <a:rPr lang="fr-FR" sz="3200" dirty="0" err="1"/>
              <a:t>Detroz</a:t>
            </a:r>
            <a:r>
              <a:rPr lang="fr-FR" sz="3200" dirty="0"/>
              <a:t> – 24/03/2023</a:t>
            </a:r>
          </a:p>
        </p:txBody>
      </p:sp>
    </p:spTree>
    <p:extLst>
      <p:ext uri="{BB962C8B-B14F-4D97-AF65-F5344CB8AC3E}">
        <p14:creationId xmlns:p14="http://schemas.microsoft.com/office/powerpoint/2010/main" val="624501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09D05-D8CC-97E5-5B76-9DB15D0545CE}"/>
              </a:ext>
            </a:extLst>
          </p:cNvPr>
          <p:cNvSpPr>
            <a:spLocks noGrp="1"/>
          </p:cNvSpPr>
          <p:nvPr>
            <p:ph type="title"/>
          </p:nvPr>
        </p:nvSpPr>
        <p:spPr/>
        <p:txBody>
          <a:bodyPr/>
          <a:lstStyle/>
          <a:p>
            <a:r>
              <a:rPr lang="fr-FR" dirty="0"/>
              <a:t>Conclusions sur la validité de l’EEE</a:t>
            </a:r>
          </a:p>
        </p:txBody>
      </p:sp>
      <p:sp>
        <p:nvSpPr>
          <p:cNvPr id="3" name="Espace réservé du contenu 2">
            <a:extLst>
              <a:ext uri="{FF2B5EF4-FFF2-40B4-BE49-F238E27FC236}">
                <a16:creationId xmlns:a16="http://schemas.microsoft.com/office/drawing/2014/main" id="{8BAA2753-C0F4-E2D1-07C2-C58C535B33CE}"/>
              </a:ext>
            </a:extLst>
          </p:cNvPr>
          <p:cNvSpPr>
            <a:spLocks noGrp="1"/>
          </p:cNvSpPr>
          <p:nvPr>
            <p:ph idx="1"/>
          </p:nvPr>
        </p:nvSpPr>
        <p:spPr>
          <a:xfrm>
            <a:off x="838200" y="2130950"/>
            <a:ext cx="10515600" cy="4326294"/>
          </a:xfrm>
        </p:spPr>
        <p:txBody>
          <a:bodyPr>
            <a:normAutofit fontScale="70000" lnSpcReduction="20000"/>
          </a:bodyPr>
          <a:lstStyle/>
          <a:p>
            <a:pPr>
              <a:lnSpc>
                <a:spcPct val="110000"/>
              </a:lnSpc>
            </a:pPr>
            <a:r>
              <a:rPr lang="fr-FR" sz="2600" dirty="0"/>
              <a:t>Certains enseignants et chercheurs ne sont pas convaincus par l’EEE. La recherche n’a pas réussi à donner de réponses claires à certaines de leurs critiques concernant la validité de l’EEE (</a:t>
            </a:r>
            <a:r>
              <a:rPr lang="fr-FR" sz="2600" dirty="0" err="1"/>
              <a:t>Spooren</a:t>
            </a:r>
            <a:r>
              <a:rPr lang="fr-FR" sz="2600" dirty="0"/>
              <a:t> et al, 2013). </a:t>
            </a:r>
          </a:p>
          <a:p>
            <a:pPr>
              <a:lnSpc>
                <a:spcPct val="110000"/>
              </a:lnSpc>
            </a:pPr>
            <a:r>
              <a:rPr lang="fr-FR" sz="2600" dirty="0"/>
              <a:t>Cela ne signifie pas qu’ils ont raison. Les arguments qui les soutiennent et qui les contredisent s’équilibrent la plupart du temps, les débats restent ouverts. </a:t>
            </a:r>
            <a:r>
              <a:rPr lang="fr-FR" sz="2600" dirty="0" err="1"/>
              <a:t>Uttl</a:t>
            </a:r>
            <a:r>
              <a:rPr lang="fr-FR" sz="2600" dirty="0"/>
              <a:t> et al. (2019) abordent utilement la notion de conflit d’intérêts.</a:t>
            </a:r>
          </a:p>
          <a:p>
            <a:pPr>
              <a:lnSpc>
                <a:spcPct val="110000"/>
              </a:lnSpc>
            </a:pPr>
            <a:r>
              <a:rPr lang="fr-FR" sz="2600" dirty="0"/>
              <a:t>On n’a pas vraiment de meilleurs indicateurs de la qualité de l’enseignement.   </a:t>
            </a:r>
          </a:p>
          <a:p>
            <a:pPr>
              <a:lnSpc>
                <a:spcPct val="110000"/>
              </a:lnSpc>
            </a:pPr>
            <a:endParaRPr lang="fr-FR" sz="2600" dirty="0"/>
          </a:p>
          <a:p>
            <a:pPr>
              <a:lnSpc>
                <a:spcPct val="110000"/>
              </a:lnSpc>
            </a:pPr>
            <a:r>
              <a:rPr lang="fr-FR" sz="2600" dirty="0"/>
              <a:t>Au vu de l‘intérêt de l’information fournie par l’EEE et sachant qu’il n’existe pas de recueils d’informations qui présentent des caractéristiques plus robustes, nous pensons que de légers biais potentiels sont acceptables dans le cadre d’une évaluation formative. Dans le cadre d’une évaluation certificative, toutefois, ceux-ci pourraient mener à des problèmes d’équité, surtout dans le cadre d’une évaluation normative, ce qui semble inacceptable (</a:t>
            </a:r>
            <a:r>
              <a:rPr lang="fr-FR" sz="2600" dirty="0" err="1"/>
              <a:t>Detroz</a:t>
            </a:r>
            <a:r>
              <a:rPr lang="fr-FR" sz="2600" dirty="0"/>
              <a:t>, 2008). Ils peuvent, dans cette perspective, être triangulés avec d’autres indicateurs. Des études écologiques sont importantes pour ajuster les caractéristiques du dispositif à la réalité de l’établissement. </a:t>
            </a:r>
          </a:p>
          <a:p>
            <a:endParaRPr lang="fr-FR" dirty="0"/>
          </a:p>
        </p:txBody>
      </p:sp>
    </p:spTree>
    <p:extLst>
      <p:ext uri="{BB962C8B-B14F-4D97-AF65-F5344CB8AC3E}">
        <p14:creationId xmlns:p14="http://schemas.microsoft.com/office/powerpoint/2010/main" val="49903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9BA16-9E5B-4FE8-A326-A0CE4F1263CA}"/>
              </a:ext>
            </a:extLst>
          </p:cNvPr>
          <p:cNvSpPr>
            <a:spLocks noGrp="1"/>
          </p:cNvSpPr>
          <p:nvPr>
            <p:ph type="title"/>
          </p:nvPr>
        </p:nvSpPr>
        <p:spPr/>
        <p:txBody>
          <a:bodyPr/>
          <a:lstStyle/>
          <a:p>
            <a:r>
              <a:rPr lang="fr-FR" dirty="0"/>
              <a:t>Les biais de genre</a:t>
            </a:r>
          </a:p>
        </p:txBody>
      </p:sp>
      <p:sp>
        <p:nvSpPr>
          <p:cNvPr id="3" name="Espace réservé du contenu 2">
            <a:extLst>
              <a:ext uri="{FF2B5EF4-FFF2-40B4-BE49-F238E27FC236}">
                <a16:creationId xmlns:a16="http://schemas.microsoft.com/office/drawing/2014/main" id="{D5A2A31C-D450-FFC9-A919-1DA64E115AE8}"/>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232788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11" name="Rectangle : coins arrondis 10">
            <a:extLst>
              <a:ext uri="{FF2B5EF4-FFF2-40B4-BE49-F238E27FC236}">
                <a16:creationId xmlns:a16="http://schemas.microsoft.com/office/drawing/2014/main" id="{1861DBB4-7364-A079-49B6-C1F6CC91015C}"/>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30000" y="2340000"/>
            <a:ext cx="11302431" cy="4047262"/>
          </a:xfrm>
          <a:prstGeom prst="rect">
            <a:avLst/>
          </a:prstGeom>
          <a:noFill/>
        </p:spPr>
        <p:txBody>
          <a:bodyPr wrap="square" rtlCol="0">
            <a:spAutoFit/>
          </a:bodyPr>
          <a:lstStyle/>
          <a:p>
            <a:endParaRPr lang="fr-FR" dirty="0"/>
          </a:p>
          <a:p>
            <a:pPr marL="285750" indent="-285750">
              <a:buFont typeface="Arial" panose="020B0604020202020204" pitchFamily="34" charset="0"/>
              <a:buChar char="•"/>
            </a:pPr>
            <a:r>
              <a:rPr lang="fr-FR" sz="1700" dirty="0"/>
              <a:t>Les enseignants reçoivent de meilleurs scores que les enseignantes (McPherson at al., 2007, </a:t>
            </a:r>
            <a:r>
              <a:rPr lang="fr-FR" sz="1700" dirty="0" err="1"/>
              <a:t>Basow</a:t>
            </a:r>
            <a:r>
              <a:rPr lang="fr-FR" sz="1700" dirty="0"/>
              <a:t> et </a:t>
            </a:r>
            <a:r>
              <a:rPr lang="fr-FR" sz="1700" dirty="0" err="1"/>
              <a:t>Silberg</a:t>
            </a:r>
            <a:r>
              <a:rPr lang="fr-FR" sz="1700" dirty="0"/>
              <a:t>, 1987, </a:t>
            </a:r>
            <a:r>
              <a:rPr lang="fr-FR" sz="1700" dirty="0" err="1"/>
              <a:t>MacNell</a:t>
            </a:r>
            <a:r>
              <a:rPr lang="fr-FR" sz="1700" dirty="0"/>
              <a:t> et al., 2015, </a:t>
            </a:r>
            <a:r>
              <a:rPr lang="fr-FR" sz="1700" dirty="0" err="1"/>
              <a:t>Mengel</a:t>
            </a:r>
            <a:r>
              <a:rPr lang="fr-FR" sz="1700" dirty="0"/>
              <a:t> et al., 2018, </a:t>
            </a:r>
            <a:r>
              <a:rPr lang="fr-FR" sz="1700" dirty="0" err="1"/>
              <a:t>Hamermesh</a:t>
            </a:r>
            <a:r>
              <a:rPr lang="fr-FR" sz="1700" dirty="0"/>
              <a:t> et Parker, 2005, </a:t>
            </a:r>
            <a:r>
              <a:rPr lang="fr-FR" sz="1700" dirty="0" err="1"/>
              <a:t>Sidanus</a:t>
            </a:r>
            <a:r>
              <a:rPr lang="fr-FR" sz="1700" dirty="0"/>
              <a:t> et Crane, 1989, </a:t>
            </a:r>
            <a:r>
              <a:rPr lang="fr-FR" sz="1700" dirty="0" err="1"/>
              <a:t>Wigington</a:t>
            </a:r>
            <a:r>
              <a:rPr lang="fr-FR" sz="1700" dirty="0"/>
              <a:t> at al., 1989, </a:t>
            </a:r>
            <a:r>
              <a:rPr lang="fr-FR" sz="1700" dirty="0" err="1"/>
              <a:t>Friederike</a:t>
            </a:r>
            <a:r>
              <a:rPr lang="fr-FR" sz="1700" dirty="0"/>
              <a:t> et al. 2017, </a:t>
            </a:r>
            <a:r>
              <a:rPr lang="fr-FR" sz="1700" dirty="0" err="1"/>
              <a:t>Boring</a:t>
            </a:r>
            <a:r>
              <a:rPr lang="fr-FR" sz="1700" dirty="0"/>
              <a:t>, 2018, </a:t>
            </a:r>
            <a:r>
              <a:rPr lang="fr-FR" sz="1700" dirty="0" err="1"/>
              <a:t>Mengel</a:t>
            </a:r>
            <a:r>
              <a:rPr lang="fr-FR" sz="1700" dirty="0"/>
              <a:t> et </a:t>
            </a:r>
            <a:r>
              <a:rPr lang="fr-FR" sz="1700" dirty="0" err="1"/>
              <a:t>Sauermann</a:t>
            </a:r>
            <a:r>
              <a:rPr lang="fr-FR" sz="1700" dirty="0"/>
              <a:t>, 2019, </a:t>
            </a:r>
            <a:r>
              <a:rPr lang="fr-FR" sz="1700" dirty="0" err="1"/>
              <a:t>Mengel</a:t>
            </a:r>
            <a:r>
              <a:rPr lang="fr-FR" sz="1700" dirty="0"/>
              <a:t> et al., 2019, Abel et Meltzer, 2007, </a:t>
            </a:r>
            <a:r>
              <a:rPr lang="fr-FR" sz="1700" dirty="0" err="1"/>
              <a:t>Arbrukle</a:t>
            </a:r>
            <a:r>
              <a:rPr lang="fr-FR" sz="1700" dirty="0"/>
              <a:t> et Williams, 2003, </a:t>
            </a:r>
            <a:r>
              <a:rPr lang="fr-FR" sz="1700" dirty="0" err="1"/>
              <a:t>Basow</a:t>
            </a:r>
            <a:r>
              <a:rPr lang="fr-FR" sz="1700" dirty="0"/>
              <a:t> et </a:t>
            </a:r>
            <a:r>
              <a:rPr lang="fr-FR" sz="1700" dirty="0" err="1"/>
              <a:t>Silberg</a:t>
            </a:r>
            <a:r>
              <a:rPr lang="fr-FR" sz="1700" dirty="0"/>
              <a:t>, 1987, Fisher et al. 2019, </a:t>
            </a:r>
            <a:r>
              <a:rPr lang="fr-FR" sz="1700" dirty="0" err="1"/>
              <a:t>Nadler</a:t>
            </a:r>
            <a:r>
              <a:rPr lang="fr-FR" sz="1700" dirty="0"/>
              <a:t> et al, 2013, </a:t>
            </a:r>
            <a:r>
              <a:rPr lang="fr-FR" sz="1700" dirty="0" err="1"/>
              <a:t>Pounder</a:t>
            </a:r>
            <a:r>
              <a:rPr lang="fr-FR" sz="1700" dirty="0"/>
              <a:t>, 2007, </a:t>
            </a:r>
            <a:r>
              <a:rPr lang="fr-FR" sz="1700" dirty="0" err="1"/>
              <a:t>Sidanius</a:t>
            </a:r>
            <a:r>
              <a:rPr lang="fr-FR" sz="1700" dirty="0"/>
              <a:t> et Crane, 1989, Wagner et al., 2016).</a:t>
            </a:r>
          </a:p>
          <a:p>
            <a:pPr marL="285750" indent="-285750">
              <a:buFont typeface="Arial" panose="020B0604020202020204" pitchFamily="34" charset="0"/>
              <a:buChar char="•"/>
            </a:pPr>
            <a:r>
              <a:rPr lang="fr-FR" sz="1700" dirty="0"/>
              <a:t>Les enseignantes reçoivent de meilleurs scores que les enseignants (</a:t>
            </a:r>
            <a:r>
              <a:rPr lang="fr-FR" sz="1700" dirty="0" err="1"/>
              <a:t>Basow</a:t>
            </a:r>
            <a:r>
              <a:rPr lang="fr-FR" sz="1700" dirty="0"/>
              <a:t> et al., 2006 ; Smith et al,2007, </a:t>
            </a:r>
            <a:r>
              <a:rPr lang="fr-FR" sz="1700" dirty="0" err="1"/>
              <a:t>Kaschak</a:t>
            </a:r>
            <a:r>
              <a:rPr lang="fr-FR" sz="1700" dirty="0"/>
              <a:t>, 1981). </a:t>
            </a:r>
          </a:p>
          <a:p>
            <a:pPr marL="285750" indent="-285750">
              <a:buFont typeface="Arial" panose="020B0604020202020204" pitchFamily="34" charset="0"/>
              <a:buChar char="•"/>
            </a:pPr>
            <a:r>
              <a:rPr lang="fr-FR" sz="1700" dirty="0"/>
              <a:t>Pas de différences entre enseignantes et enseignants (McPherson et Todd </a:t>
            </a:r>
            <a:r>
              <a:rPr lang="fr-FR" sz="1700" dirty="0" err="1"/>
              <a:t>Jewel</a:t>
            </a:r>
            <a:r>
              <a:rPr lang="fr-FR" sz="1700" dirty="0"/>
              <a:t>, 2007, Marsh et Roche, 1997, Ellis et a. 2003, </a:t>
            </a:r>
            <a:r>
              <a:rPr lang="fr-FR" sz="1700" dirty="0" err="1"/>
              <a:t>Liaw</a:t>
            </a:r>
            <a:r>
              <a:rPr lang="fr-FR" sz="1700" dirty="0"/>
              <a:t> et Goh, 2003, De Witte et Rogge, 2011, </a:t>
            </a:r>
            <a:r>
              <a:rPr lang="fr-FR" sz="1700" dirty="0" err="1"/>
              <a:t>Bavishi</a:t>
            </a:r>
            <a:r>
              <a:rPr lang="fr-FR" sz="1700" dirty="0"/>
              <a:t> et al. 2010, Feldman, 1993, </a:t>
            </a:r>
            <a:r>
              <a:rPr lang="fr-FR" sz="1700" dirty="0" err="1"/>
              <a:t>Aleamoni</a:t>
            </a:r>
            <a:r>
              <a:rPr lang="fr-FR" sz="1700" dirty="0"/>
              <a:t>, 1999, </a:t>
            </a:r>
            <a:r>
              <a:rPr lang="fr-FR" sz="1700" dirty="0" err="1"/>
              <a:t>Bachen</a:t>
            </a:r>
            <a:r>
              <a:rPr lang="fr-FR" sz="1700" dirty="0"/>
              <a:t> et al. 1999, </a:t>
            </a:r>
            <a:r>
              <a:rPr lang="fr-FR" sz="1700" dirty="0" err="1"/>
              <a:t>Rosen</a:t>
            </a:r>
            <a:r>
              <a:rPr lang="fr-FR" sz="1700" dirty="0"/>
              <a:t>, 2017, Martin, 2016, Centra et </a:t>
            </a:r>
            <a:r>
              <a:rPr lang="fr-FR" sz="1700" dirty="0" err="1"/>
              <a:t>Gaubatz</a:t>
            </a:r>
            <a:r>
              <a:rPr lang="fr-FR" sz="1700" dirty="0"/>
              <a:t>, 2000, </a:t>
            </a:r>
            <a:r>
              <a:rPr lang="fr-FR" sz="1700" dirty="0" err="1"/>
              <a:t>Gelber</a:t>
            </a:r>
            <a:r>
              <a:rPr lang="fr-FR" sz="1700" dirty="0"/>
              <a:t> at al. 2022, </a:t>
            </a:r>
            <a:r>
              <a:rPr lang="fr-FR" sz="1700" dirty="0" err="1"/>
              <a:t>Elmore</a:t>
            </a:r>
            <a:r>
              <a:rPr lang="fr-FR" sz="1700" dirty="0"/>
              <a:t> et Lapointe, 1974, Harris, 1976, </a:t>
            </a:r>
            <a:r>
              <a:rPr lang="fr-FR" sz="1700" dirty="0" err="1"/>
              <a:t>Basow</a:t>
            </a:r>
            <a:r>
              <a:rPr lang="fr-FR" sz="1700" dirty="0"/>
              <a:t> et </a:t>
            </a:r>
            <a:r>
              <a:rPr lang="fr-FR" sz="1700" dirty="0" err="1"/>
              <a:t>Distenfeld</a:t>
            </a:r>
            <a:r>
              <a:rPr lang="fr-FR" sz="1700" dirty="0"/>
              <a:t>, 1985, </a:t>
            </a:r>
            <a:r>
              <a:rPr lang="fr-FR" sz="1700" dirty="0" err="1"/>
              <a:t>Basow</a:t>
            </a:r>
            <a:r>
              <a:rPr lang="fr-FR" sz="1700" dirty="0"/>
              <a:t> et How, 1987, Richardson et Cook, 1991.</a:t>
            </a:r>
          </a:p>
          <a:p>
            <a:pPr marL="285750" indent="-285750">
              <a:buFont typeface="Arial" panose="020B0604020202020204" pitchFamily="34" charset="0"/>
              <a:buChar char="•"/>
            </a:pPr>
            <a:r>
              <a:rPr lang="fr-FR" sz="1700" dirty="0"/>
              <a:t>Les étudiants sont plus enclins à décrire les enseignants comme « exceptionnels », « excellents » ou « les meilleurs » (</a:t>
            </a:r>
            <a:r>
              <a:rPr lang="fr-FR" sz="1700" dirty="0" err="1"/>
              <a:t>Basow</a:t>
            </a:r>
            <a:r>
              <a:rPr lang="fr-FR" sz="1700" dirty="0"/>
              <a:t>, 2000 ; Storage et al, 2016; </a:t>
            </a:r>
            <a:r>
              <a:rPr lang="fr-FR" sz="1700" dirty="0" err="1"/>
              <a:t>Boring</a:t>
            </a:r>
            <a:r>
              <a:rPr lang="fr-FR" sz="1700" dirty="0"/>
              <a:t>, 2017)/</a:t>
            </a:r>
          </a:p>
          <a:p>
            <a:pPr marL="285750" indent="-285750">
              <a:buFont typeface="Arial" panose="020B0604020202020204" pitchFamily="34" charset="0"/>
              <a:buChar char="•"/>
            </a:pPr>
            <a:r>
              <a:rPr lang="fr-FR" sz="1700" dirty="0"/>
              <a:t>Les enseignantes sont moins bien évaluées si elles sont d’une ethnie minoritaire (</a:t>
            </a:r>
            <a:r>
              <a:rPr lang="fr-FR" sz="1700" dirty="0" err="1"/>
              <a:t>Bavishi</a:t>
            </a:r>
            <a:r>
              <a:rPr lang="fr-FR" sz="1700" dirty="0"/>
              <a:t> et al., 2010).</a:t>
            </a:r>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stCxn id="11" idx="3"/>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Caractéristiques </a:t>
            </a:r>
            <a:r>
              <a:rPr lang="fr-FR" sz="1700" dirty="0" err="1">
                <a:solidFill>
                  <a:schemeClr val="bg1">
                    <a:lumMod val="65000"/>
                  </a:schemeClr>
                </a:solidFill>
              </a:rPr>
              <a:t>Etudiant.e.s</a:t>
            </a:r>
            <a:endParaRPr lang="fr-FR" sz="1700" dirty="0">
              <a:solidFill>
                <a:schemeClr val="bg1">
                  <a:lumMod val="65000"/>
                </a:schemeClr>
              </a:solidFill>
            </a:endParaRPr>
          </a:p>
          <a:p>
            <a:pPr algn="ctr"/>
            <a:endParaRPr lang="fr-FR" sz="1700" dirty="0">
              <a:solidFill>
                <a:schemeClr val="bg1">
                  <a:lumMod val="65000"/>
                </a:schemeClr>
              </a:solidFill>
            </a:endParaRPr>
          </a:p>
          <a:p>
            <a:pPr algn="ctr"/>
            <a:r>
              <a:rPr lang="fr-FR" sz="1700" dirty="0">
                <a:solidFill>
                  <a:schemeClr val="bg1">
                    <a:lumMod val="65000"/>
                  </a:schemeClr>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cours</a:t>
            </a:r>
          </a:p>
          <a:p>
            <a:pPr algn="ctr"/>
            <a:endParaRPr lang="fr-FR" sz="1700" dirty="0">
              <a:solidFill>
                <a:schemeClr val="bg1">
                  <a:lumMod val="65000"/>
                </a:schemeClr>
              </a:solidFill>
            </a:endParaRPr>
          </a:p>
          <a:p>
            <a:pPr algn="ctr"/>
            <a:r>
              <a:rPr lang="fr-FR" sz="1700" dirty="0">
                <a:solidFill>
                  <a:schemeClr val="bg1">
                    <a:lumMod val="65000"/>
                  </a:schemeClr>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L’EEE</a:t>
            </a:r>
          </a:p>
          <a:p>
            <a:pPr algn="ctr"/>
            <a:endParaRPr lang="fr-FR" sz="1700" dirty="0">
              <a:solidFill>
                <a:schemeClr val="bg1">
                  <a:lumMod val="65000"/>
                </a:schemeClr>
              </a:solidFill>
            </a:endParaRPr>
          </a:p>
          <a:p>
            <a:pPr algn="ctr"/>
            <a:r>
              <a:rPr lang="fr-FR" sz="1700" dirty="0">
                <a:solidFill>
                  <a:schemeClr val="bg1">
                    <a:lumMod val="65000"/>
                  </a:schemeClr>
                </a:solidFill>
              </a:rPr>
              <a:t>Construit mesuré, mode</a:t>
            </a:r>
          </a:p>
        </p:txBody>
      </p:sp>
    </p:spTree>
    <p:extLst>
      <p:ext uri="{BB962C8B-B14F-4D97-AF65-F5344CB8AC3E}">
        <p14:creationId xmlns:p14="http://schemas.microsoft.com/office/powerpoint/2010/main" val="292097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11" name="Rectangle : coins arrondis 10">
            <a:extLst>
              <a:ext uri="{FF2B5EF4-FFF2-40B4-BE49-F238E27FC236}">
                <a16:creationId xmlns:a16="http://schemas.microsoft.com/office/drawing/2014/main" id="{1861DBB4-7364-A079-49B6-C1F6CC91015C}"/>
              </a:ext>
            </a:extLst>
          </p:cNvPr>
          <p:cNvSpPr/>
          <p:nvPr/>
        </p:nvSpPr>
        <p:spPr>
          <a:xfrm>
            <a:off x="284790" y="997039"/>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Caractéristiques </a:t>
            </a:r>
            <a:r>
              <a:rPr lang="fr-FR" sz="1700" dirty="0" err="1">
                <a:solidFill>
                  <a:schemeClr val="bg1">
                    <a:lumMod val="65000"/>
                  </a:schemeClr>
                </a:solidFill>
              </a:rPr>
              <a:t>Enseignant.e.s</a:t>
            </a:r>
            <a:endParaRPr lang="fr-FR" sz="1700" dirty="0">
              <a:solidFill>
                <a:schemeClr val="bg1">
                  <a:lumMod val="65000"/>
                </a:schemeClr>
              </a:solidFill>
            </a:endParaRPr>
          </a:p>
          <a:p>
            <a:pPr algn="ctr"/>
            <a:endParaRPr lang="fr-FR" sz="1700" dirty="0">
              <a:solidFill>
                <a:schemeClr val="bg1">
                  <a:lumMod val="65000"/>
                </a:schemeClr>
              </a:solidFill>
            </a:endParaRPr>
          </a:p>
          <a:p>
            <a:pPr algn="ctr"/>
            <a:r>
              <a:rPr lang="fr-FR" sz="1700" dirty="0">
                <a:solidFill>
                  <a:schemeClr val="bg1">
                    <a:lumMod val="65000"/>
                  </a:schemeClr>
                </a:solidFill>
              </a:rPr>
              <a:t>Genre</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stCxn id="11" idx="3"/>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6A8ED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Etudiant.e.s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cours</a:t>
            </a:r>
          </a:p>
          <a:p>
            <a:pPr algn="ctr"/>
            <a:endParaRPr lang="fr-FR" sz="1700" dirty="0">
              <a:solidFill>
                <a:schemeClr val="bg1">
                  <a:lumMod val="65000"/>
                </a:schemeClr>
              </a:solidFill>
            </a:endParaRPr>
          </a:p>
          <a:p>
            <a:pPr algn="ctr"/>
            <a:r>
              <a:rPr lang="fr-FR" sz="1700" dirty="0">
                <a:solidFill>
                  <a:schemeClr val="bg1">
                    <a:lumMod val="65000"/>
                  </a:schemeClr>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L’EEE</a:t>
            </a:r>
          </a:p>
          <a:p>
            <a:pPr algn="ctr"/>
            <a:endParaRPr lang="fr-FR" sz="1700" dirty="0">
              <a:solidFill>
                <a:schemeClr val="bg1">
                  <a:lumMod val="65000"/>
                </a:schemeClr>
              </a:solidFill>
            </a:endParaRPr>
          </a:p>
          <a:p>
            <a:pPr algn="ctr"/>
            <a:r>
              <a:rPr lang="fr-FR" sz="1700" dirty="0">
                <a:solidFill>
                  <a:schemeClr val="bg1">
                    <a:lumMod val="65000"/>
                  </a:schemeClr>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9" y="2627319"/>
            <a:ext cx="10515600" cy="923330"/>
          </a:xfrm>
          <a:prstGeom prst="rect">
            <a:avLst/>
          </a:prstGeom>
          <a:noFill/>
        </p:spPr>
        <p:txBody>
          <a:bodyPr wrap="square" rtlCol="0">
            <a:spAutoFit/>
          </a:bodyPr>
          <a:lstStyle/>
          <a:p>
            <a:pPr marL="285750" indent="-285750">
              <a:buFont typeface="Arial" panose="020B0604020202020204" pitchFamily="34" charset="0"/>
              <a:buChar char="•"/>
            </a:pPr>
            <a:r>
              <a:rPr lang="fr-FR" dirty="0"/>
              <a:t>Les filles donnent de meilleurs scores que les garçons (Kohn et </a:t>
            </a:r>
            <a:r>
              <a:rPr lang="fr-FR" dirty="0" err="1"/>
              <a:t>Hartfield</a:t>
            </a:r>
            <a:r>
              <a:rPr lang="fr-FR" dirty="0"/>
              <a:t>, 2006,  </a:t>
            </a:r>
            <a:r>
              <a:rPr lang="fr-FR" dirty="0" err="1"/>
              <a:t>Santhanam</a:t>
            </a:r>
            <a:r>
              <a:rPr lang="fr-FR" dirty="0"/>
              <a:t> et Hicks, 2001 ; Smith at. Al., 2007).</a:t>
            </a:r>
          </a:p>
          <a:p>
            <a:pPr marL="285750" indent="-285750">
              <a:buFont typeface="Arial" panose="020B0604020202020204" pitchFamily="34" charset="0"/>
              <a:buChar char="•"/>
            </a:pPr>
            <a:r>
              <a:rPr lang="fr-FR" dirty="0"/>
              <a:t>Pas de différences entre filles et garçons (</a:t>
            </a:r>
            <a:r>
              <a:rPr lang="fr-FR" dirty="0" err="1"/>
              <a:t>Spooren</a:t>
            </a:r>
            <a:r>
              <a:rPr lang="fr-FR" dirty="0"/>
              <a:t>, 2010).</a:t>
            </a:r>
          </a:p>
        </p:txBody>
      </p:sp>
    </p:spTree>
    <p:extLst>
      <p:ext uri="{BB962C8B-B14F-4D97-AF65-F5344CB8AC3E}">
        <p14:creationId xmlns:p14="http://schemas.microsoft.com/office/powerpoint/2010/main" val="262123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6A8ED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Etudiant.e.s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cours</a:t>
            </a:r>
          </a:p>
          <a:p>
            <a:pPr algn="ctr"/>
            <a:endParaRPr lang="fr-FR" sz="1700" dirty="0">
              <a:solidFill>
                <a:schemeClr val="bg1">
                  <a:lumMod val="65000"/>
                </a:schemeClr>
              </a:solidFill>
            </a:endParaRPr>
          </a:p>
          <a:p>
            <a:pPr algn="ctr"/>
            <a:r>
              <a:rPr lang="fr-FR" sz="1700" dirty="0">
                <a:solidFill>
                  <a:schemeClr val="bg1">
                    <a:lumMod val="65000"/>
                  </a:schemeClr>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L’EEE</a:t>
            </a:r>
          </a:p>
          <a:p>
            <a:pPr algn="ctr"/>
            <a:endParaRPr lang="fr-FR" sz="1700" dirty="0">
              <a:solidFill>
                <a:schemeClr val="bg1">
                  <a:lumMod val="65000"/>
                </a:schemeClr>
              </a:solidFill>
            </a:endParaRPr>
          </a:p>
          <a:p>
            <a:pPr algn="ctr"/>
            <a:r>
              <a:rPr lang="fr-FR" sz="1700" dirty="0">
                <a:solidFill>
                  <a:schemeClr val="bg1">
                    <a:lumMod val="65000"/>
                  </a:schemeClr>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9" y="2627319"/>
            <a:ext cx="10515600" cy="3139321"/>
          </a:xfrm>
          <a:prstGeom prst="rect">
            <a:avLst/>
          </a:prstGeom>
          <a:noFill/>
        </p:spPr>
        <p:txBody>
          <a:bodyPr wrap="square" rtlCol="0">
            <a:spAutoFit/>
          </a:bodyPr>
          <a:lstStyle/>
          <a:p>
            <a:pPr marL="285750" indent="-285750">
              <a:buFont typeface="Arial" panose="020B0604020202020204" pitchFamily="34" charset="0"/>
              <a:buChar char="•"/>
            </a:pPr>
            <a:r>
              <a:rPr lang="fr-FR" dirty="0"/>
              <a:t>Les étudiantes donnent de meilleurs scores aux enseignantes (</a:t>
            </a:r>
            <a:r>
              <a:rPr lang="fr-FR" dirty="0" err="1"/>
              <a:t>Basow</a:t>
            </a:r>
            <a:r>
              <a:rPr lang="fr-FR" dirty="0"/>
              <a:t> et al., 2006, Bray et Howard, 1980, Centra, 2000, </a:t>
            </a:r>
            <a:r>
              <a:rPr lang="fr-FR" dirty="0" err="1"/>
              <a:t>Rowden</a:t>
            </a:r>
            <a:r>
              <a:rPr lang="fr-FR" dirty="0"/>
              <a:t> et Carlson, 1996).</a:t>
            </a:r>
          </a:p>
          <a:p>
            <a:pPr marL="285750" indent="-285750">
              <a:buFont typeface="Arial" panose="020B0604020202020204" pitchFamily="34" charset="0"/>
              <a:buChar char="•"/>
            </a:pPr>
            <a:r>
              <a:rPr lang="fr-FR" dirty="0"/>
              <a:t>Les étudiantes donnent de meilleurs scores aux enseignants qu’aux enseignantes (Abel et Meltzer,2007, </a:t>
            </a:r>
            <a:r>
              <a:rPr lang="fr-FR" dirty="0" err="1"/>
              <a:t>Arbuckle</a:t>
            </a:r>
            <a:r>
              <a:rPr lang="fr-FR" dirty="0"/>
              <a:t> et Williams, 2003, </a:t>
            </a:r>
            <a:r>
              <a:rPr lang="fr-FR" dirty="0" err="1"/>
              <a:t>Nadler</a:t>
            </a:r>
            <a:r>
              <a:rPr lang="fr-FR" dirty="0"/>
              <a:t> et al., 2013, </a:t>
            </a:r>
            <a:r>
              <a:rPr lang="fr-FR" dirty="0" err="1"/>
              <a:t>Mengel</a:t>
            </a:r>
            <a:r>
              <a:rPr lang="fr-FR" dirty="0"/>
              <a:t> et al., 2019).</a:t>
            </a:r>
          </a:p>
          <a:p>
            <a:pPr marL="285750" indent="-285750">
              <a:buFont typeface="Arial" panose="020B0604020202020204" pitchFamily="34" charset="0"/>
              <a:buChar char="•"/>
            </a:pPr>
            <a:r>
              <a:rPr lang="fr-FR" dirty="0"/>
              <a:t>Les filles donnent de meilleurs scores aux enseignants masculins que les garçons (Kohn et </a:t>
            </a:r>
            <a:r>
              <a:rPr lang="fr-FR" dirty="0" err="1"/>
              <a:t>Hartfield</a:t>
            </a:r>
            <a:r>
              <a:rPr lang="fr-FR" dirty="0"/>
              <a:t>, 2006).</a:t>
            </a:r>
          </a:p>
          <a:p>
            <a:pPr marL="285750" indent="-285750">
              <a:buFont typeface="Arial" panose="020B0604020202020204" pitchFamily="34" charset="0"/>
              <a:buChar char="•"/>
            </a:pPr>
            <a:r>
              <a:rPr lang="fr-FR" dirty="0"/>
              <a:t>Pas de différences de genres (</a:t>
            </a:r>
            <a:r>
              <a:rPr lang="fr-FR" dirty="0" err="1"/>
              <a:t>Basow</a:t>
            </a:r>
            <a:r>
              <a:rPr lang="fr-FR" dirty="0"/>
              <a:t> et Montgomery, 2005).</a:t>
            </a:r>
          </a:p>
          <a:p>
            <a:pPr marL="285750" indent="-285750">
              <a:buFont typeface="Arial" panose="020B0604020202020204" pitchFamily="34" charset="0"/>
              <a:buChar char="•"/>
            </a:pPr>
            <a:r>
              <a:rPr lang="fr-FR" dirty="0"/>
              <a:t>Les garçons donnent de moins bons scores aux enseignantes (</a:t>
            </a:r>
            <a:r>
              <a:rPr lang="fr-FR" dirty="0" err="1"/>
              <a:t>Basow</a:t>
            </a:r>
            <a:r>
              <a:rPr lang="fr-FR" dirty="0"/>
              <a:t> et </a:t>
            </a:r>
            <a:r>
              <a:rPr lang="fr-FR" dirty="0" err="1"/>
              <a:t>Silberg</a:t>
            </a:r>
            <a:r>
              <a:rPr lang="fr-FR" dirty="0"/>
              <a:t>, 1987 ; </a:t>
            </a:r>
            <a:r>
              <a:rPr lang="fr-FR" dirty="0" err="1"/>
              <a:t>Basow</a:t>
            </a:r>
            <a:r>
              <a:rPr lang="fr-FR" dirty="0"/>
              <a:t>, 1995 ; Burns-Glover et </a:t>
            </a:r>
            <a:r>
              <a:rPr lang="fr-FR" dirty="0" err="1"/>
              <a:t>Veith</a:t>
            </a:r>
            <a:r>
              <a:rPr lang="fr-FR" dirty="0"/>
              <a:t>, 1995 ; Fan et al, 2019 ; </a:t>
            </a:r>
            <a:r>
              <a:rPr lang="fr-FR" dirty="0" err="1"/>
              <a:t>Kaschak</a:t>
            </a:r>
            <a:r>
              <a:rPr lang="fr-FR" dirty="0"/>
              <a:t>, 1981, 1978 ; </a:t>
            </a:r>
            <a:r>
              <a:rPr lang="fr-FR" dirty="0" err="1"/>
              <a:t>Mengel</a:t>
            </a:r>
            <a:r>
              <a:rPr lang="fr-FR" dirty="0"/>
              <a:t> et al., 2018, </a:t>
            </a:r>
            <a:r>
              <a:rPr lang="fr-FR" dirty="0" err="1"/>
              <a:t>Friederike</a:t>
            </a:r>
            <a:r>
              <a:rPr lang="fr-FR" dirty="0"/>
              <a:t> et al. 2017, </a:t>
            </a:r>
            <a:r>
              <a:rPr lang="fr-FR" dirty="0" err="1"/>
              <a:t>Boring</a:t>
            </a:r>
            <a:r>
              <a:rPr lang="fr-FR" dirty="0"/>
              <a:t>, 2017). C’est aussi le cas pour les jeunes enseignantes (</a:t>
            </a:r>
            <a:r>
              <a:rPr lang="fr-FR" dirty="0" err="1"/>
              <a:t>Friederike</a:t>
            </a:r>
            <a:r>
              <a:rPr lang="fr-FR" dirty="0"/>
              <a:t> et al. 2017). Surtout le cas pour les jeunes enseignantes (</a:t>
            </a:r>
            <a:r>
              <a:rPr lang="fr-FR" dirty="0" err="1"/>
              <a:t>Mengel</a:t>
            </a:r>
            <a:r>
              <a:rPr lang="fr-FR" dirty="0"/>
              <a:t> et al., 2019).</a:t>
            </a:r>
          </a:p>
          <a:p>
            <a:pPr marL="285750" indent="-285750">
              <a:buFont typeface="Arial" panose="020B0604020202020204" pitchFamily="34" charset="0"/>
              <a:buChar char="•"/>
            </a:pPr>
            <a:endParaRPr lang="fr-FR" dirty="0"/>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71009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Caractéristiques </a:t>
            </a:r>
            <a:r>
              <a:rPr lang="fr-FR" sz="1700" dirty="0" err="1">
                <a:solidFill>
                  <a:schemeClr val="bg1">
                    <a:lumMod val="65000"/>
                  </a:schemeClr>
                </a:solidFill>
              </a:rPr>
              <a:t>Etudiant.e.s</a:t>
            </a:r>
            <a:endParaRPr lang="fr-FR" sz="1700" dirty="0">
              <a:solidFill>
                <a:schemeClr val="bg1">
                  <a:lumMod val="65000"/>
                </a:schemeClr>
              </a:solidFill>
            </a:endParaRPr>
          </a:p>
          <a:p>
            <a:pPr algn="ctr"/>
            <a:endParaRPr lang="fr-FR" sz="1700" dirty="0">
              <a:solidFill>
                <a:schemeClr val="bg1">
                  <a:lumMod val="65000"/>
                </a:schemeClr>
              </a:solidFill>
            </a:endParaRPr>
          </a:p>
          <a:p>
            <a:pPr algn="ctr"/>
            <a:r>
              <a:rPr lang="fr-FR" sz="1700" dirty="0">
                <a:solidFill>
                  <a:schemeClr val="bg1">
                    <a:lumMod val="65000"/>
                  </a:schemeClr>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cours</a:t>
            </a:r>
          </a:p>
          <a:p>
            <a:pPr algn="ctr"/>
            <a:endParaRPr lang="fr-FR" sz="1700" dirty="0">
              <a:solidFill>
                <a:schemeClr val="bg1"/>
              </a:solidFill>
            </a:endParaRPr>
          </a:p>
          <a:p>
            <a:pPr algn="ctr"/>
            <a:r>
              <a:rPr lang="fr-FR" sz="1700" dirty="0">
                <a:solidFill>
                  <a:schemeClr val="bg1"/>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L’EEE</a:t>
            </a:r>
          </a:p>
          <a:p>
            <a:pPr algn="ctr"/>
            <a:endParaRPr lang="fr-FR" sz="1700" dirty="0">
              <a:solidFill>
                <a:schemeClr val="bg1">
                  <a:lumMod val="65000"/>
                </a:schemeClr>
              </a:solidFill>
            </a:endParaRPr>
          </a:p>
          <a:p>
            <a:pPr algn="ctr"/>
            <a:r>
              <a:rPr lang="fr-FR" sz="1700" dirty="0">
                <a:solidFill>
                  <a:schemeClr val="bg1">
                    <a:lumMod val="65000"/>
                  </a:schemeClr>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8" y="2627319"/>
            <a:ext cx="11301623" cy="4431983"/>
          </a:xfrm>
          <a:prstGeom prst="rect">
            <a:avLst/>
          </a:prstGeom>
          <a:noFill/>
        </p:spPr>
        <p:txBody>
          <a:bodyPr wrap="square" rtlCol="0">
            <a:spAutoFit/>
          </a:bodyPr>
          <a:lstStyle/>
          <a:p>
            <a:pPr marL="285750" indent="-285750">
              <a:buFont typeface="Arial" panose="020B0604020202020204" pitchFamily="34" charset="0"/>
              <a:buChar char="•"/>
            </a:pPr>
            <a:r>
              <a:rPr lang="fr-FR" sz="1700" dirty="0"/>
              <a:t>Dans les filières où les enseignants sont essentiellement des femmes, pas de biais de genre (Rivera et </a:t>
            </a:r>
            <a:r>
              <a:rPr lang="fr-FR" sz="1700" dirty="0" err="1"/>
              <a:t>Tilcsik</a:t>
            </a:r>
            <a:r>
              <a:rPr lang="fr-FR" sz="1700" dirty="0"/>
              <a:t>, 2019)</a:t>
            </a:r>
          </a:p>
          <a:p>
            <a:pPr marL="285750" indent="-285750">
              <a:buFont typeface="Arial" panose="020B0604020202020204" pitchFamily="34" charset="0"/>
              <a:buChar char="•"/>
            </a:pPr>
            <a:r>
              <a:rPr lang="fr-FR" sz="1700" dirty="0"/>
              <a:t>Les enseignantes sont avantagées dans les départements où les filles sont majoritaires (</a:t>
            </a:r>
            <a:r>
              <a:rPr lang="fr-FR" sz="1700" dirty="0" err="1"/>
              <a:t>Wigington</a:t>
            </a:r>
            <a:r>
              <a:rPr lang="fr-FR" sz="1700" dirty="0"/>
              <a:t> et al., 1989 ;  </a:t>
            </a:r>
            <a:r>
              <a:rPr lang="fr-FR" sz="1700" dirty="0" err="1"/>
              <a:t>Rowden</a:t>
            </a:r>
            <a:r>
              <a:rPr lang="fr-FR" sz="1700" dirty="0"/>
              <a:t> et Carlson, 1996 ; Whitworth et al., 2002). Selon Aragon et al (2022), les biais jouent en faveur de la majorité.</a:t>
            </a:r>
          </a:p>
          <a:p>
            <a:endParaRPr lang="fr-FR" sz="800" dirty="0"/>
          </a:p>
          <a:p>
            <a:pPr marL="285750" indent="-285750">
              <a:buFont typeface="Arial" panose="020B0604020202020204" pitchFamily="34" charset="0"/>
              <a:buChar char="•"/>
            </a:pPr>
            <a:r>
              <a:rPr lang="fr-FR" sz="1700" dirty="0"/>
              <a:t>Les enseignantes reçoivent des scores plus faibles en sciences sociales, mais plus élevés en sciences humaines (</a:t>
            </a:r>
            <a:r>
              <a:rPr lang="fr-FR" sz="1700" dirty="0" err="1"/>
              <a:t>Basow</a:t>
            </a:r>
            <a:r>
              <a:rPr lang="fr-FR" sz="1700" dirty="0"/>
              <a:t> et Montgomery, 2005). Les enseignantes reçoivent de moins bons scores dans les filières contenant des mathématiques (</a:t>
            </a:r>
            <a:r>
              <a:rPr lang="fr-FR" sz="1700" dirty="0" err="1"/>
              <a:t>Friederike</a:t>
            </a:r>
            <a:r>
              <a:rPr lang="fr-FR" sz="1700" dirty="0"/>
              <a:t> et al. 2017). Différences entre enseignantes et enseignants, mais pas dans toutes les facultés (Fan at al., 2018) avec effet supplémentaire si accent étranger.</a:t>
            </a:r>
          </a:p>
          <a:p>
            <a:pPr marL="285750" indent="-285750">
              <a:buFont typeface="Arial" panose="020B0604020202020204" pitchFamily="34" charset="0"/>
              <a:buChar char="•"/>
            </a:pPr>
            <a:r>
              <a:rPr lang="fr-FR" sz="1700" dirty="0"/>
              <a:t>Les évaluateurs ont moins bien évalué les enseignantes en sciences humaines que les enseignants en sciences (</a:t>
            </a:r>
            <a:r>
              <a:rPr lang="fr-FR" sz="1700" dirty="0" err="1"/>
              <a:t>Bavishi</a:t>
            </a:r>
            <a:r>
              <a:rPr lang="fr-FR" sz="1700" dirty="0"/>
              <a:t> et </a:t>
            </a:r>
            <a:r>
              <a:rPr lang="fr-FR" sz="1700" dirty="0" err="1"/>
              <a:t>Madera</a:t>
            </a:r>
            <a:r>
              <a:rPr lang="fr-FR" sz="1700" dirty="0"/>
              <a:t>, 2010).</a:t>
            </a:r>
          </a:p>
          <a:p>
            <a:pPr marL="285750" indent="-285750">
              <a:buFont typeface="Arial" panose="020B0604020202020204" pitchFamily="34" charset="0"/>
              <a:buChar char="•"/>
            </a:pPr>
            <a:r>
              <a:rPr lang="fr-FR" sz="1700" dirty="0"/>
              <a:t>Aucune discipline dans laquelle les enseignantes sont avantagées (</a:t>
            </a:r>
            <a:r>
              <a:rPr lang="fr-FR" sz="1700" dirty="0" err="1"/>
              <a:t>Rosen</a:t>
            </a:r>
            <a:r>
              <a:rPr lang="fr-FR" sz="1700" dirty="0"/>
              <a:t>, 2018).</a:t>
            </a:r>
          </a:p>
          <a:p>
            <a:pPr marL="285750" indent="-285750">
              <a:buFont typeface="Arial" panose="020B0604020202020204" pitchFamily="34" charset="0"/>
              <a:buChar char="•"/>
            </a:pPr>
            <a:r>
              <a:rPr lang="fr-FR" sz="1700" dirty="0"/>
              <a:t>Les cours avec de nombreux étudiants amplifient les biais de genre en défaveur des enseignantes (Martin, 2016, Ferber </a:t>
            </a:r>
            <a:r>
              <a:rPr lang="fr-FR" sz="1700" dirty="0" err="1"/>
              <a:t>ey</a:t>
            </a:r>
            <a:r>
              <a:rPr lang="fr-FR" sz="1700" dirty="0"/>
              <a:t> Huber, 1975)</a:t>
            </a:r>
          </a:p>
          <a:p>
            <a:pPr marL="285750" indent="-285750">
              <a:buFont typeface="Arial" panose="020B0604020202020204" pitchFamily="34" charset="0"/>
              <a:buChar char="•"/>
            </a:pPr>
            <a:r>
              <a:rPr lang="fr-FR" sz="1700" dirty="0"/>
              <a:t>Toutes choses égales par ailleurs, les enseignantes sont moins bien notées que les enseignants dans les cours en ligne (Chavez et Mitchell, 2020). </a:t>
            </a:r>
          </a:p>
          <a:p>
            <a:endParaRPr lang="fr-FR" dirty="0"/>
          </a:p>
          <a:p>
            <a:pPr marL="285750" indent="-285750">
              <a:buFont typeface="Arial" panose="020B0604020202020204" pitchFamily="34" charset="0"/>
              <a:buChar char="•"/>
            </a:pPr>
            <a:endParaRPr lang="fr-FR" dirty="0"/>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54587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Caractéristiques </a:t>
            </a:r>
            <a:r>
              <a:rPr lang="fr-FR" sz="1700" dirty="0" err="1">
                <a:solidFill>
                  <a:schemeClr val="bg1">
                    <a:lumMod val="65000"/>
                  </a:schemeClr>
                </a:solidFill>
              </a:rPr>
              <a:t>Etudiant.e.s</a:t>
            </a:r>
            <a:endParaRPr lang="fr-FR" sz="1700" dirty="0">
              <a:solidFill>
                <a:schemeClr val="bg1">
                  <a:lumMod val="65000"/>
                </a:schemeClr>
              </a:solidFill>
            </a:endParaRPr>
          </a:p>
          <a:p>
            <a:pPr algn="ctr"/>
            <a:endParaRPr lang="fr-FR" sz="1700" dirty="0">
              <a:solidFill>
                <a:schemeClr val="bg1">
                  <a:lumMod val="65000"/>
                </a:schemeClr>
              </a:solidFill>
            </a:endParaRPr>
          </a:p>
          <a:p>
            <a:pPr algn="ctr"/>
            <a:r>
              <a:rPr lang="fr-FR" sz="1700" dirty="0">
                <a:solidFill>
                  <a:schemeClr val="bg1">
                    <a:lumMod val="65000"/>
                  </a:schemeClr>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cours</a:t>
            </a:r>
          </a:p>
          <a:p>
            <a:pPr algn="ctr"/>
            <a:endParaRPr lang="fr-FR" sz="1700" dirty="0">
              <a:solidFill>
                <a:schemeClr val="bg1">
                  <a:lumMod val="65000"/>
                </a:schemeClr>
              </a:solidFill>
            </a:endParaRPr>
          </a:p>
          <a:p>
            <a:pPr algn="ctr"/>
            <a:r>
              <a:rPr lang="fr-FR" sz="1700" dirty="0">
                <a:solidFill>
                  <a:schemeClr val="bg1">
                    <a:lumMod val="65000"/>
                  </a:schemeClr>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L’EEE</a:t>
            </a:r>
          </a:p>
          <a:p>
            <a:pPr algn="ctr"/>
            <a:endParaRPr lang="fr-FR" sz="1700" dirty="0">
              <a:solidFill>
                <a:schemeClr val="bg1"/>
              </a:solidFill>
            </a:endParaRPr>
          </a:p>
          <a:p>
            <a:pPr algn="ctr"/>
            <a:r>
              <a:rPr lang="fr-FR" sz="1700" dirty="0">
                <a:solidFill>
                  <a:schemeClr val="bg1"/>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8" y="2627319"/>
            <a:ext cx="11301623" cy="4047262"/>
          </a:xfrm>
          <a:prstGeom prst="rect">
            <a:avLst/>
          </a:prstGeom>
          <a:noFill/>
        </p:spPr>
        <p:txBody>
          <a:bodyPr wrap="square" rtlCol="0">
            <a:spAutoFit/>
          </a:bodyPr>
          <a:lstStyle/>
          <a:p>
            <a:r>
              <a:rPr lang="fr-FR" sz="1500" dirty="0"/>
              <a:t>Les étudiants ont des attentes différentes en ce qui concerne les enseignantes et les enseignants et réagissent durement quand ces attentes ne sont pas rencontrées :</a:t>
            </a:r>
          </a:p>
          <a:p>
            <a:pPr marL="285750" indent="-285750">
              <a:buFontTx/>
              <a:buChar char="-"/>
            </a:pPr>
            <a:r>
              <a:rPr lang="fr-FR" sz="1500" dirty="0"/>
              <a:t>Faveurs spéciales de l’enseignante (El-</a:t>
            </a:r>
            <a:r>
              <a:rPr lang="fr-FR" sz="1500" dirty="0" err="1"/>
              <a:t>Alayli</a:t>
            </a:r>
            <a:r>
              <a:rPr lang="fr-FR" sz="1500" dirty="0"/>
              <a:t> et al. 2018, </a:t>
            </a:r>
            <a:r>
              <a:rPr lang="fr-FR" sz="1500" dirty="0" err="1"/>
              <a:t>Piatak</a:t>
            </a:r>
            <a:r>
              <a:rPr lang="fr-FR" sz="1500" dirty="0"/>
              <a:t> et Mohr, 2019).</a:t>
            </a:r>
          </a:p>
          <a:p>
            <a:pPr marL="285750" indent="-285750">
              <a:buFontTx/>
              <a:buChar char="-"/>
            </a:pPr>
            <a:r>
              <a:rPr lang="fr-FR" sz="1500" dirty="0"/>
              <a:t>Les enseignantes sont mieux évaluées lorsqu’elles adoptent des comportements stéréotypés féminins (</a:t>
            </a:r>
            <a:r>
              <a:rPr lang="fr-FR" sz="1500" dirty="0" err="1"/>
              <a:t>Wallish</a:t>
            </a:r>
            <a:r>
              <a:rPr lang="fr-FR" sz="1500" dirty="0"/>
              <a:t> et </a:t>
            </a:r>
            <a:r>
              <a:rPr lang="fr-FR" sz="1500" dirty="0" err="1"/>
              <a:t>Cashia</a:t>
            </a:r>
            <a:r>
              <a:rPr lang="fr-FR" sz="1500" dirty="0"/>
              <a:t>, 2019, Bennett, 1982, </a:t>
            </a:r>
            <a:r>
              <a:rPr lang="fr-FR" sz="1500" dirty="0" err="1"/>
              <a:t>Boring</a:t>
            </a:r>
            <a:r>
              <a:rPr lang="fr-FR" sz="1500" dirty="0"/>
              <a:t>, 2017, Leslie et al., 2015, </a:t>
            </a:r>
            <a:r>
              <a:rPr lang="fr-FR" sz="1500" dirty="0" err="1"/>
              <a:t>Statham</a:t>
            </a:r>
            <a:r>
              <a:rPr lang="fr-FR" sz="1500" dirty="0"/>
              <a:t> et at al, 1991) mais sont punies par l’EEE quand elles ne les adoptent pas (Bennett, 1982, </a:t>
            </a:r>
            <a:r>
              <a:rPr lang="fr-FR" sz="1500" dirty="0" err="1"/>
              <a:t>Boring</a:t>
            </a:r>
            <a:r>
              <a:rPr lang="fr-FR" sz="1500" dirty="0"/>
              <a:t>, 2017, Leslie et al., 2015 ; </a:t>
            </a:r>
            <a:r>
              <a:rPr lang="fr-FR" sz="1500" dirty="0" err="1"/>
              <a:t>MacNell</a:t>
            </a:r>
            <a:r>
              <a:rPr lang="fr-FR" sz="1500" dirty="0"/>
              <a:t> at al. 2015)) ou quand elles adoptent des attributs stéréotypés masculins comme l’agressivité (</a:t>
            </a:r>
            <a:r>
              <a:rPr lang="fr-FR" sz="1500" dirty="0" err="1"/>
              <a:t>Correl</a:t>
            </a:r>
            <a:r>
              <a:rPr lang="fr-FR" sz="1500" dirty="0"/>
              <a:t> et al. 2020). </a:t>
            </a:r>
          </a:p>
          <a:p>
            <a:pPr marL="285750" indent="-285750">
              <a:buFontTx/>
              <a:buChar char="-"/>
            </a:pPr>
            <a:r>
              <a:rPr lang="fr-FR" sz="1500" dirty="0"/>
              <a:t>Pas de meilleures évaluations sur les comportements stéréotypés féminins pour les enseignantes (</a:t>
            </a:r>
            <a:r>
              <a:rPr lang="fr-FR" sz="1500" dirty="0" err="1"/>
              <a:t>Boring</a:t>
            </a:r>
            <a:r>
              <a:rPr lang="fr-FR" sz="1500" dirty="0"/>
              <a:t>, 2015).</a:t>
            </a:r>
          </a:p>
          <a:p>
            <a:pPr marL="285750" indent="-285750">
              <a:buFontTx/>
              <a:buChar char="-"/>
            </a:pPr>
            <a:r>
              <a:rPr lang="fr-FR" sz="1500" dirty="0"/>
              <a:t>Les enseignantes sont moins biens évaluées en cas d’échec des étudiants alors que pas de différences si réussite (Sinclair et </a:t>
            </a:r>
            <a:r>
              <a:rPr lang="fr-FR" sz="1500" dirty="0" err="1"/>
              <a:t>Kunda</a:t>
            </a:r>
            <a:r>
              <a:rPr lang="fr-FR" sz="1500" dirty="0"/>
              <a:t>, 2000).</a:t>
            </a:r>
          </a:p>
          <a:p>
            <a:pPr marL="285750" indent="-285750">
              <a:buFontTx/>
              <a:buChar char="-"/>
            </a:pPr>
            <a:r>
              <a:rPr lang="fr-FR" sz="1500" dirty="0"/>
              <a:t>Les enseignants sont mieux évalués que les enseignantes sur les traits stéréotypés masculins (Burns-Glover et </a:t>
            </a:r>
            <a:r>
              <a:rPr lang="fr-FR" sz="1500" dirty="0" err="1"/>
              <a:t>Veith</a:t>
            </a:r>
            <a:r>
              <a:rPr lang="fr-FR" sz="1500" dirty="0"/>
              <a:t>, 1995, </a:t>
            </a:r>
            <a:r>
              <a:rPr lang="fr-FR" sz="1500" dirty="0" err="1"/>
              <a:t>Statham</a:t>
            </a:r>
            <a:r>
              <a:rPr lang="fr-FR" sz="1500" dirty="0"/>
              <a:t> </a:t>
            </a:r>
            <a:r>
              <a:rPr lang="fr-FR" sz="1500" dirty="0" err="1"/>
              <a:t>t</a:t>
            </a:r>
            <a:r>
              <a:rPr lang="fr-FR" sz="1500" dirty="0"/>
              <a:t> al, 1991) comme la perception de leur connaissance, les prouesses ou le leadership (</a:t>
            </a:r>
            <a:r>
              <a:rPr lang="fr-FR" sz="1500" dirty="0" err="1"/>
              <a:t>Bian</a:t>
            </a:r>
            <a:r>
              <a:rPr lang="fr-FR" sz="1500" dirty="0"/>
              <a:t> et al., 2017, </a:t>
            </a:r>
            <a:r>
              <a:rPr lang="fr-FR" sz="1500" dirty="0" err="1"/>
              <a:t>Basow</a:t>
            </a:r>
            <a:r>
              <a:rPr lang="fr-FR" sz="1500" dirty="0"/>
              <a:t>, 2000, </a:t>
            </a:r>
            <a:r>
              <a:rPr lang="fr-FR" sz="1500" dirty="0" err="1"/>
              <a:t>Boring</a:t>
            </a:r>
            <a:r>
              <a:rPr lang="fr-FR" sz="1500" dirty="0"/>
              <a:t>, 2017, Leslie et al. 2015).</a:t>
            </a:r>
          </a:p>
          <a:p>
            <a:pPr marL="285750" indent="-285750">
              <a:buFontTx/>
              <a:buChar char="-"/>
            </a:pPr>
            <a:r>
              <a:rPr lang="fr-FR" sz="1500" dirty="0"/>
              <a:t>Pas de différences si EEE standardisée, mais bien sur les questions ouvertes (</a:t>
            </a:r>
            <a:r>
              <a:rPr lang="fr-FR" sz="1500" dirty="0" err="1"/>
              <a:t>Bachen</a:t>
            </a:r>
            <a:r>
              <a:rPr lang="fr-FR" sz="1500" dirty="0"/>
              <a:t> et al. , 1999 ; </a:t>
            </a:r>
            <a:r>
              <a:rPr lang="fr-FR" sz="1500" dirty="0" err="1"/>
              <a:t>Gelber</a:t>
            </a:r>
            <a:r>
              <a:rPr lang="fr-FR" sz="1500" dirty="0"/>
              <a:t> at al., 2022).</a:t>
            </a:r>
          </a:p>
          <a:p>
            <a:pPr marL="285750" indent="-285750">
              <a:buFontTx/>
              <a:buChar char="-"/>
            </a:pPr>
            <a:r>
              <a:rPr lang="fr-FR" sz="1500" dirty="0"/>
              <a:t>Les critères d’évaluation sont différents dans un cours en ligne si on évalue les verbatims. Les femmes sont plus jugées sur leur apparence, leur personnalité et sont plus souvent appelées « </a:t>
            </a:r>
            <a:r>
              <a:rPr lang="fr-FR" sz="1500" dirty="0" err="1"/>
              <a:t>teacher</a:t>
            </a:r>
            <a:r>
              <a:rPr lang="fr-FR" sz="1500" dirty="0"/>
              <a:t> » que « professeur » (Mitchell et Martin, 2020).</a:t>
            </a:r>
          </a:p>
          <a:p>
            <a:endParaRPr lang="fr-FR" sz="1400" dirty="0"/>
          </a:p>
          <a:p>
            <a:pPr marL="285750" indent="-285750">
              <a:buFont typeface="Arial" panose="020B0604020202020204" pitchFamily="34" charset="0"/>
              <a:buChar char="•"/>
            </a:pPr>
            <a:endParaRPr lang="fr-FR" dirty="0"/>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369105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Caractéristiques</a:t>
            </a:r>
            <a:r>
              <a:rPr lang="fr-FR" sz="1700" dirty="0">
                <a:solidFill>
                  <a:srgbClr val="7F7F7F"/>
                </a:solidFill>
              </a:rPr>
              <a:t> </a:t>
            </a:r>
            <a:r>
              <a:rPr lang="fr-FR" sz="1700" dirty="0" err="1">
                <a:solidFill>
                  <a:schemeClr val="bg1">
                    <a:lumMod val="65000"/>
                  </a:schemeClr>
                </a:solidFill>
              </a:rPr>
              <a:t>Etudiant.e.s</a:t>
            </a:r>
            <a:endParaRPr lang="fr-FR" sz="1700" dirty="0">
              <a:solidFill>
                <a:schemeClr val="bg1">
                  <a:lumMod val="65000"/>
                </a:schemeClr>
              </a:solidFill>
            </a:endParaRPr>
          </a:p>
          <a:p>
            <a:pPr algn="ctr"/>
            <a:endParaRPr lang="fr-FR" sz="1700" dirty="0">
              <a:solidFill>
                <a:schemeClr val="bg1">
                  <a:lumMod val="65000"/>
                </a:schemeClr>
              </a:solidFill>
            </a:endParaRPr>
          </a:p>
          <a:p>
            <a:pPr algn="ctr"/>
            <a:r>
              <a:rPr lang="fr-FR" sz="1700" dirty="0">
                <a:solidFill>
                  <a:schemeClr val="bg1">
                    <a:lumMod val="65000"/>
                  </a:schemeClr>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cours</a:t>
            </a:r>
          </a:p>
          <a:p>
            <a:pPr algn="ctr"/>
            <a:endParaRPr lang="fr-FR" sz="1700" dirty="0">
              <a:solidFill>
                <a:schemeClr val="bg1"/>
              </a:solidFill>
            </a:endParaRPr>
          </a:p>
          <a:p>
            <a:pPr algn="ctr"/>
            <a:r>
              <a:rPr lang="fr-FR" sz="1700" dirty="0">
                <a:solidFill>
                  <a:schemeClr val="bg1"/>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L’EEE</a:t>
            </a:r>
          </a:p>
          <a:p>
            <a:pPr algn="ctr"/>
            <a:endParaRPr lang="fr-FR" sz="1700" dirty="0">
              <a:solidFill>
                <a:schemeClr val="bg1"/>
              </a:solidFill>
            </a:endParaRPr>
          </a:p>
          <a:p>
            <a:pPr algn="ctr"/>
            <a:r>
              <a:rPr lang="fr-FR" sz="1700" dirty="0">
                <a:solidFill>
                  <a:schemeClr val="bg1"/>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8" y="2627319"/>
            <a:ext cx="11301623" cy="646331"/>
          </a:xfrm>
          <a:prstGeom prst="rect">
            <a:avLst/>
          </a:prstGeom>
          <a:noFill/>
        </p:spPr>
        <p:txBody>
          <a:bodyPr wrap="square" rtlCol="0">
            <a:spAutoFit/>
          </a:bodyPr>
          <a:lstStyle/>
          <a:p>
            <a:pPr marL="285750" indent="-285750">
              <a:buFont typeface="Arial" panose="020B0604020202020204" pitchFamily="34" charset="0"/>
              <a:buChar char="•"/>
            </a:pPr>
            <a:r>
              <a:rPr lang="fr-FR" dirty="0"/>
              <a:t>Les échelles à 10 points désavantagent les enseignantes dans les sections où les enseignants masculins sont majoritaires. Si l’échelle est à 6 points, l’effet s’annule (Rivera et </a:t>
            </a:r>
            <a:r>
              <a:rPr lang="fr-FR" dirty="0" err="1"/>
              <a:t>Tilcsik</a:t>
            </a:r>
            <a:r>
              <a:rPr lang="fr-FR" dirty="0"/>
              <a:t>, 2019).</a:t>
            </a:r>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2891636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Etudiant.e.s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rgbClr val="C5E1B4"/>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cours</a:t>
            </a:r>
          </a:p>
          <a:p>
            <a:pPr algn="ctr"/>
            <a:endParaRPr lang="fr-FR" sz="1700" dirty="0">
              <a:solidFill>
                <a:schemeClr val="bg1">
                  <a:lumMod val="65000"/>
                </a:schemeClr>
              </a:solidFill>
            </a:endParaRPr>
          </a:p>
          <a:p>
            <a:pPr algn="ctr"/>
            <a:r>
              <a:rPr lang="fr-FR" sz="1700" dirty="0">
                <a:solidFill>
                  <a:schemeClr val="bg1">
                    <a:lumMod val="65000"/>
                  </a:schemeClr>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L’EEE</a:t>
            </a:r>
          </a:p>
          <a:p>
            <a:pPr algn="ctr"/>
            <a:endParaRPr lang="fr-FR" sz="1700" dirty="0">
              <a:solidFill>
                <a:schemeClr val="bg1"/>
              </a:solidFill>
            </a:endParaRPr>
          </a:p>
          <a:p>
            <a:pPr algn="ctr"/>
            <a:r>
              <a:rPr lang="fr-FR" sz="1700" dirty="0">
                <a:solidFill>
                  <a:schemeClr val="bg1"/>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8" y="2627319"/>
            <a:ext cx="11301623" cy="3970318"/>
          </a:xfrm>
          <a:prstGeom prst="rect">
            <a:avLst/>
          </a:prstGeom>
          <a:noFill/>
        </p:spPr>
        <p:txBody>
          <a:bodyPr wrap="square" rtlCol="0">
            <a:spAutoFit/>
          </a:bodyPr>
          <a:lstStyle/>
          <a:p>
            <a:pPr marL="285750" indent="-285750">
              <a:buFont typeface="Arial" panose="020B0604020202020204" pitchFamily="34" charset="0"/>
              <a:buChar char="•"/>
            </a:pPr>
            <a:r>
              <a:rPr lang="fr-FR" dirty="0"/>
              <a:t>Les étudiants sont plus enclins à noter « excellent » des enseignantes plutôt que des enseignants (</a:t>
            </a:r>
            <a:r>
              <a:rPr lang="fr-FR" dirty="0" err="1"/>
              <a:t>Boring</a:t>
            </a:r>
            <a:r>
              <a:rPr lang="fr-FR" dirty="0"/>
              <a:t>, 2016).</a:t>
            </a:r>
          </a:p>
          <a:p>
            <a:pPr marL="285750" indent="-285750">
              <a:buFont typeface="Arial" panose="020B0604020202020204" pitchFamily="34" charset="0"/>
              <a:buChar char="•"/>
            </a:pPr>
            <a:r>
              <a:rPr lang="fr-FR" dirty="0"/>
              <a:t>Les garçons évaluent mieux les enseignants que les enseignantes sur les dimensions « préparation et organisation de la classe, « qualité du matériel d’enseignement », « utilité du FB » (</a:t>
            </a:r>
            <a:r>
              <a:rPr lang="fr-FR" dirty="0" err="1"/>
              <a:t>Boring</a:t>
            </a:r>
            <a:r>
              <a:rPr lang="fr-FR" dirty="0"/>
              <a:t>, 2016).</a:t>
            </a:r>
          </a:p>
          <a:p>
            <a:pPr marL="285750" indent="-285750">
              <a:buFont typeface="Arial" panose="020B0604020202020204" pitchFamily="34" charset="0"/>
              <a:buChar char="•"/>
            </a:pPr>
            <a:r>
              <a:rPr lang="fr-FR" dirty="0"/>
              <a:t>Les garçons évaluent moins bien les enseignante sur des stéréotypes masculins comme l’équité et la stimulation intellectuelle</a:t>
            </a:r>
          </a:p>
          <a:p>
            <a:pPr marL="285750" indent="-285750">
              <a:buFont typeface="Arial" panose="020B0604020202020204" pitchFamily="34" charset="0"/>
              <a:buChar char="•"/>
            </a:pPr>
            <a:r>
              <a:rPr lang="fr-FR" dirty="0"/>
              <a:t>Les garçons sont plus enclin que les filles à estimer que les enseignante manquent de professionnalisme ou ne les stimulent pas intellectuellement (</a:t>
            </a:r>
            <a:r>
              <a:rPr lang="fr-FR" dirty="0" err="1"/>
              <a:t>Bachen</a:t>
            </a:r>
            <a:r>
              <a:rPr lang="fr-FR" dirty="0"/>
              <a:t> et al. 1999).</a:t>
            </a:r>
          </a:p>
          <a:p>
            <a:pPr marL="285750" indent="-285750">
              <a:buFont typeface="Arial" panose="020B0604020202020204" pitchFamily="34" charset="0"/>
              <a:buChar char="•"/>
            </a:pPr>
            <a:r>
              <a:rPr lang="fr-FR" dirty="0"/>
              <a:t>Les filles évaluent mieux les enseignantes que les enseignants sur les dimensions « préparation et organisation de la classe, « définition des critères d’évaluation » et « utilité du FB » (</a:t>
            </a:r>
            <a:r>
              <a:rPr lang="fr-FR" dirty="0" err="1"/>
              <a:t>Boring</a:t>
            </a:r>
            <a:r>
              <a:rPr lang="fr-FR" dirty="0"/>
              <a:t>, 2016) ou sensibilité, qualité de la relation (</a:t>
            </a:r>
            <a:r>
              <a:rPr lang="fr-FR" dirty="0" err="1"/>
              <a:t>Basow</a:t>
            </a:r>
            <a:r>
              <a:rPr lang="fr-FR" dirty="0"/>
              <a:t>, 1995.</a:t>
            </a:r>
          </a:p>
          <a:p>
            <a:pPr marL="285750" indent="-285750">
              <a:buFont typeface="Arial" panose="020B0604020202020204" pitchFamily="34" charset="0"/>
              <a:buChar char="•"/>
            </a:pPr>
            <a:r>
              <a:rPr lang="fr-FR" dirty="0"/>
              <a:t>Pas de différences pour les items en lien avec le « contenu du cours » ou « les travaux » (</a:t>
            </a:r>
            <a:r>
              <a:rPr lang="fr-FR" dirty="0" err="1"/>
              <a:t>Boring</a:t>
            </a:r>
            <a:r>
              <a:rPr lang="fr-FR" dirty="0"/>
              <a:t>, 2016).</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filles sont moins bien évaluées que les garçons sur le matériel du cours et la plateforme en ligne (</a:t>
            </a:r>
            <a:r>
              <a:rPr lang="fr-FR" dirty="0" err="1"/>
              <a:t>Mengel</a:t>
            </a:r>
            <a:r>
              <a:rPr lang="fr-FR" dirty="0"/>
              <a:t> at al., 2019).</a:t>
            </a:r>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77696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Une illustration : les biais de genre</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299851"/>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10" name="Rectangle : coins arrondis 9">
            <a:extLst>
              <a:ext uri="{FF2B5EF4-FFF2-40B4-BE49-F238E27FC236}">
                <a16:creationId xmlns:a16="http://schemas.microsoft.com/office/drawing/2014/main" id="{6C89E95F-B2E4-7E95-6781-E4F12007ADE1}"/>
              </a:ext>
            </a:extLst>
          </p:cNvPr>
          <p:cNvSpPr/>
          <p:nvPr/>
        </p:nvSpPr>
        <p:spPr>
          <a:xfrm>
            <a:off x="10110303"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Evaluation des enseignements par les étudiants</a:t>
            </a:r>
          </a:p>
        </p:txBody>
      </p:sp>
      <p:sp>
        <p:nvSpPr>
          <p:cNvPr id="24" name="ZoneTexte 23">
            <a:extLst>
              <a:ext uri="{FF2B5EF4-FFF2-40B4-BE49-F238E27FC236}">
                <a16:creationId xmlns:a16="http://schemas.microsoft.com/office/drawing/2014/main" id="{10DF32A8-FB81-4D55-6FEA-BDEAAE5CCBDD}"/>
              </a:ext>
            </a:extLst>
          </p:cNvPr>
          <p:cNvSpPr txBox="1"/>
          <p:nvPr/>
        </p:nvSpPr>
        <p:spPr>
          <a:xfrm>
            <a:off x="616220" y="2368985"/>
            <a:ext cx="11302431" cy="64633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p:txBody>
      </p:sp>
      <p:cxnSp>
        <p:nvCxnSpPr>
          <p:cNvPr id="9" name="Connecteur droit avec flèche 8">
            <a:extLst>
              <a:ext uri="{FF2B5EF4-FFF2-40B4-BE49-F238E27FC236}">
                <a16:creationId xmlns:a16="http://schemas.microsoft.com/office/drawing/2014/main" id="{9DB7F755-B1B3-AF1D-DCFA-86CD579BFFC9}"/>
              </a:ext>
            </a:extLst>
          </p:cNvPr>
          <p:cNvCxnSpPr>
            <a:cxnSpLocks/>
            <a:endCxn id="10" idx="1"/>
          </p:cNvCxnSpPr>
          <p:nvPr/>
        </p:nvCxnSpPr>
        <p:spPr>
          <a:xfrm>
            <a:off x="2084790" y="1717039"/>
            <a:ext cx="802551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 name="Rectangle : coins arrondis 4">
            <a:extLst>
              <a:ext uri="{FF2B5EF4-FFF2-40B4-BE49-F238E27FC236}">
                <a16:creationId xmlns:a16="http://schemas.microsoft.com/office/drawing/2014/main" id="{DC439C59-A0AA-1E7B-8AB9-6B7126172FC2}"/>
              </a:ext>
            </a:extLst>
          </p:cNvPr>
          <p:cNvSpPr/>
          <p:nvPr/>
        </p:nvSpPr>
        <p:spPr>
          <a:xfrm>
            <a:off x="2738077" y="1003081"/>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Etudiant.e.s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
        <p:nvSpPr>
          <p:cNvPr id="6" name="Rectangle : coins arrondis 5">
            <a:extLst>
              <a:ext uri="{FF2B5EF4-FFF2-40B4-BE49-F238E27FC236}">
                <a16:creationId xmlns:a16="http://schemas.microsoft.com/office/drawing/2014/main" id="{C8817A5B-CB3C-3E51-526A-1930A2C5EDCF}"/>
              </a:ext>
            </a:extLst>
          </p:cNvPr>
          <p:cNvSpPr/>
          <p:nvPr/>
        </p:nvSpPr>
        <p:spPr>
          <a:xfrm>
            <a:off x="5197545" y="997039"/>
            <a:ext cx="1800000" cy="144000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Contexte du cours</a:t>
            </a:r>
          </a:p>
          <a:p>
            <a:pPr algn="ctr"/>
            <a:endParaRPr lang="fr-FR" sz="1700" dirty="0">
              <a:solidFill>
                <a:schemeClr val="bg1"/>
              </a:solidFill>
            </a:endParaRPr>
          </a:p>
          <a:p>
            <a:pPr algn="ctr"/>
            <a:r>
              <a:rPr lang="fr-FR" sz="1700" dirty="0">
                <a:solidFill>
                  <a:schemeClr val="bg1"/>
                </a:solidFill>
              </a:rPr>
              <a:t>Genre section, disciplines</a:t>
            </a:r>
          </a:p>
        </p:txBody>
      </p:sp>
      <p:sp>
        <p:nvSpPr>
          <p:cNvPr id="7" name="Rectangle : coins arrondis 6">
            <a:extLst>
              <a:ext uri="{FF2B5EF4-FFF2-40B4-BE49-F238E27FC236}">
                <a16:creationId xmlns:a16="http://schemas.microsoft.com/office/drawing/2014/main" id="{803A4D59-8AD1-BA77-C9A2-9C0799786655}"/>
              </a:ext>
            </a:extLst>
          </p:cNvPr>
          <p:cNvSpPr/>
          <p:nvPr/>
        </p:nvSpPr>
        <p:spPr>
          <a:xfrm>
            <a:off x="7653923" y="997039"/>
            <a:ext cx="1800000" cy="1440000"/>
          </a:xfrm>
          <a:prstGeom prst="roundRect">
            <a:avLst/>
          </a:prstGeom>
          <a:solidFill>
            <a:srgbClr val="C5E1B4"/>
          </a:solidFill>
          <a:ln>
            <a:solidFill>
              <a:srgbClr val="C5E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lumMod val="65000"/>
                  </a:schemeClr>
                </a:solidFill>
              </a:rPr>
              <a:t>Contexte du L’EEE</a:t>
            </a:r>
          </a:p>
          <a:p>
            <a:pPr algn="ctr"/>
            <a:endParaRPr lang="fr-FR" sz="1700" dirty="0">
              <a:solidFill>
                <a:schemeClr val="bg1">
                  <a:lumMod val="65000"/>
                </a:schemeClr>
              </a:solidFill>
            </a:endParaRPr>
          </a:p>
          <a:p>
            <a:pPr algn="ctr"/>
            <a:r>
              <a:rPr lang="fr-FR" sz="1700" dirty="0">
                <a:solidFill>
                  <a:schemeClr val="bg1">
                    <a:lumMod val="65000"/>
                  </a:schemeClr>
                </a:solidFill>
              </a:rPr>
              <a:t>Construit mesuré, mode</a:t>
            </a:r>
          </a:p>
        </p:txBody>
      </p:sp>
      <p:sp>
        <p:nvSpPr>
          <p:cNvPr id="4" name="ZoneTexte 3">
            <a:extLst>
              <a:ext uri="{FF2B5EF4-FFF2-40B4-BE49-F238E27FC236}">
                <a16:creationId xmlns:a16="http://schemas.microsoft.com/office/drawing/2014/main" id="{A105326C-5397-06DD-BD13-99EDD8E71C6D}"/>
              </a:ext>
            </a:extLst>
          </p:cNvPr>
          <p:cNvSpPr txBox="1"/>
          <p:nvPr/>
        </p:nvSpPr>
        <p:spPr>
          <a:xfrm>
            <a:off x="617028" y="2627319"/>
            <a:ext cx="11301623" cy="1477328"/>
          </a:xfrm>
          <a:prstGeom prst="rect">
            <a:avLst/>
          </a:prstGeom>
          <a:noFill/>
        </p:spPr>
        <p:txBody>
          <a:bodyPr wrap="square" rtlCol="0">
            <a:spAutoFit/>
          </a:bodyPr>
          <a:lstStyle/>
          <a:p>
            <a:pPr marL="285750" indent="-285750">
              <a:buFont typeface="Arial" panose="020B0604020202020204" pitchFamily="34" charset="0"/>
              <a:buChar char="•"/>
            </a:pPr>
            <a:r>
              <a:rPr lang="fr-FR" dirty="0"/>
              <a:t>La seule discipline, où les étudiants garçons n’évaluent pas mieux les enseignants que les enseignantes, est la sociologie, seule discipline où il y a un équilibre entre enseignants et enseignantes (</a:t>
            </a:r>
            <a:r>
              <a:rPr lang="fr-FR" dirty="0" err="1"/>
              <a:t>Boring</a:t>
            </a:r>
            <a:r>
              <a:rPr lang="fr-FR" dirty="0"/>
              <a:t>, 2018).</a:t>
            </a:r>
          </a:p>
          <a:p>
            <a:pPr marL="285750" indent="-285750">
              <a:buFont typeface="Arial" panose="020B0604020202020204" pitchFamily="34" charset="0"/>
              <a:buChar char="•"/>
            </a:pPr>
            <a:r>
              <a:rPr lang="fr-FR" dirty="0"/>
              <a:t>Les garçons donnent de moins bons scores aux enseignantes pour les cours reliés aux mathématiques. L’effet est plus grand pour les jeunes enseignantes (</a:t>
            </a:r>
            <a:r>
              <a:rPr lang="fr-FR" dirty="0" err="1"/>
              <a:t>Mengel</a:t>
            </a:r>
            <a:r>
              <a:rPr lang="fr-FR" dirty="0"/>
              <a:t> et al., 2019).</a:t>
            </a:r>
          </a:p>
          <a:p>
            <a:pPr marL="285750" indent="-285750">
              <a:buFont typeface="Arial" panose="020B0604020202020204" pitchFamily="34" charset="0"/>
              <a:buChar char="•"/>
            </a:pPr>
            <a:endParaRPr lang="fr-FR" dirty="0"/>
          </a:p>
        </p:txBody>
      </p:sp>
      <p:sp>
        <p:nvSpPr>
          <p:cNvPr id="3" name="Rectangle : coins arrondis 2">
            <a:extLst>
              <a:ext uri="{FF2B5EF4-FFF2-40B4-BE49-F238E27FC236}">
                <a16:creationId xmlns:a16="http://schemas.microsoft.com/office/drawing/2014/main" id="{86624EF5-A9EB-3C20-83CD-965659BEB6DB}"/>
              </a:ext>
            </a:extLst>
          </p:cNvPr>
          <p:cNvSpPr/>
          <p:nvPr/>
        </p:nvSpPr>
        <p:spPr>
          <a:xfrm>
            <a:off x="284790" y="997039"/>
            <a:ext cx="1800000" cy="1440000"/>
          </a:xfrm>
          <a:prstGeom prst="roundRect">
            <a:avLst/>
          </a:prstGeom>
          <a:solidFill>
            <a:srgbClr val="6A8ED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Caractéristiques </a:t>
            </a:r>
            <a:r>
              <a:rPr lang="fr-FR" sz="1700" dirty="0" err="1">
                <a:solidFill>
                  <a:schemeClr val="bg1"/>
                </a:solidFill>
              </a:rPr>
              <a:t>Enseignant.e.s</a:t>
            </a:r>
            <a:endParaRPr lang="fr-FR" sz="1700" dirty="0">
              <a:solidFill>
                <a:schemeClr val="bg1"/>
              </a:solidFill>
            </a:endParaRPr>
          </a:p>
          <a:p>
            <a:pPr algn="ctr"/>
            <a:endParaRPr lang="fr-FR" sz="1700" dirty="0">
              <a:solidFill>
                <a:schemeClr val="bg1"/>
              </a:solidFill>
            </a:endParaRPr>
          </a:p>
          <a:p>
            <a:pPr algn="ctr"/>
            <a:r>
              <a:rPr lang="fr-FR" sz="1700" dirty="0">
                <a:solidFill>
                  <a:schemeClr val="bg1"/>
                </a:solidFill>
              </a:rPr>
              <a:t>Genre</a:t>
            </a:r>
          </a:p>
        </p:txBody>
      </p:sp>
    </p:spTree>
    <p:extLst>
      <p:ext uri="{BB962C8B-B14F-4D97-AF65-F5344CB8AC3E}">
        <p14:creationId xmlns:p14="http://schemas.microsoft.com/office/powerpoint/2010/main" val="359627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29CE8D0-E06D-D117-F00D-A0D28D848BAE}"/>
              </a:ext>
            </a:extLst>
          </p:cNvPr>
          <p:cNvPicPr>
            <a:picLocks noChangeAspect="1"/>
          </p:cNvPicPr>
          <p:nvPr/>
        </p:nvPicPr>
        <p:blipFill>
          <a:blip r:embed="rId2"/>
          <a:stretch>
            <a:fillRect/>
          </a:stretch>
        </p:blipFill>
        <p:spPr>
          <a:xfrm>
            <a:off x="2046514" y="653290"/>
            <a:ext cx="3957711" cy="5551420"/>
          </a:xfrm>
          <a:prstGeom prst="rect">
            <a:avLst/>
          </a:prstGeom>
          <a:ln>
            <a:solidFill>
              <a:schemeClr val="accent1">
                <a:shade val="50000"/>
              </a:schemeClr>
            </a:solidFill>
          </a:ln>
        </p:spPr>
      </p:pic>
      <p:pic>
        <p:nvPicPr>
          <p:cNvPr id="6" name="Image 5">
            <a:extLst>
              <a:ext uri="{FF2B5EF4-FFF2-40B4-BE49-F238E27FC236}">
                <a16:creationId xmlns:a16="http://schemas.microsoft.com/office/drawing/2014/main" id="{B55585F1-3ECE-B57A-9620-9AFC4FB3CE84}"/>
              </a:ext>
            </a:extLst>
          </p:cNvPr>
          <p:cNvPicPr>
            <a:picLocks noChangeAspect="1"/>
          </p:cNvPicPr>
          <p:nvPr/>
        </p:nvPicPr>
        <p:blipFill>
          <a:blip r:embed="rId3"/>
          <a:stretch>
            <a:fillRect/>
          </a:stretch>
        </p:blipFill>
        <p:spPr>
          <a:xfrm>
            <a:off x="6287255" y="1311251"/>
            <a:ext cx="5651500" cy="622300"/>
          </a:xfrm>
          <a:prstGeom prst="rect">
            <a:avLst/>
          </a:prstGeom>
        </p:spPr>
      </p:pic>
      <p:pic>
        <p:nvPicPr>
          <p:cNvPr id="8" name="Image 7">
            <a:extLst>
              <a:ext uri="{FF2B5EF4-FFF2-40B4-BE49-F238E27FC236}">
                <a16:creationId xmlns:a16="http://schemas.microsoft.com/office/drawing/2014/main" id="{C6E07F91-6661-038C-2A00-3C50DF6F63D4}"/>
              </a:ext>
            </a:extLst>
          </p:cNvPr>
          <p:cNvPicPr>
            <a:picLocks noChangeAspect="1"/>
          </p:cNvPicPr>
          <p:nvPr/>
        </p:nvPicPr>
        <p:blipFill>
          <a:blip r:embed="rId4"/>
          <a:stretch>
            <a:fillRect/>
          </a:stretch>
        </p:blipFill>
        <p:spPr>
          <a:xfrm>
            <a:off x="6624441" y="2373084"/>
            <a:ext cx="4977127" cy="3675121"/>
          </a:xfrm>
          <a:prstGeom prst="rect">
            <a:avLst/>
          </a:prstGeom>
          <a:ln>
            <a:solidFill>
              <a:schemeClr val="tx1"/>
            </a:solidFill>
          </a:ln>
        </p:spPr>
      </p:pic>
    </p:spTree>
    <p:extLst>
      <p:ext uri="{BB962C8B-B14F-4D97-AF65-F5344CB8AC3E}">
        <p14:creationId xmlns:p14="http://schemas.microsoft.com/office/powerpoint/2010/main" val="157731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F71F646-EBE3-14E1-9D40-370260275A58}"/>
              </a:ext>
            </a:extLst>
          </p:cNvPr>
          <p:cNvSpPr>
            <a:spLocks noGrp="1"/>
          </p:cNvSpPr>
          <p:nvPr>
            <p:ph idx="1"/>
          </p:nvPr>
        </p:nvSpPr>
        <p:spPr>
          <a:xfrm>
            <a:off x="838200" y="2130950"/>
            <a:ext cx="10515600" cy="2185869"/>
          </a:xfrm>
        </p:spPr>
        <p:txBody>
          <a:bodyPr>
            <a:normAutofit/>
          </a:bodyPr>
          <a:lstStyle/>
          <a:p>
            <a:r>
              <a:rPr lang="fr-FR" sz="1800" dirty="0" err="1"/>
              <a:t>Mengel</a:t>
            </a:r>
            <a:r>
              <a:rPr lang="fr-FR" sz="1800" dirty="0"/>
              <a:t> et al. (2017) Les étudiants (en général) évaluent mieux les notes de cours quand ils pensent qu’elles proviennent d’enseignants et pas d’enseignantes.</a:t>
            </a:r>
          </a:p>
          <a:p>
            <a:r>
              <a:rPr lang="fr-FR" sz="1800" dirty="0"/>
              <a:t>Mc Nell et al. (2015) Les étudiants (en général) pensent que les enseignantes mettent plus de temps à rendre les FB que les enseignantes, même si cette durée est égale.  </a:t>
            </a:r>
          </a:p>
          <a:p>
            <a:r>
              <a:rPr lang="fr-FR" sz="1800" dirty="0"/>
              <a:t>Dans les environnements en ligne, les étudiants donnent des évaluations inférieures quand ils pensent que l’enseignant est une femme plutôt qu’un homme (</a:t>
            </a:r>
            <a:r>
              <a:rPr lang="fr-FR" sz="1800" dirty="0" err="1"/>
              <a:t>Boring</a:t>
            </a:r>
            <a:r>
              <a:rPr lang="fr-FR" sz="1800" dirty="0"/>
              <a:t> et al., 2016 ; </a:t>
            </a:r>
            <a:r>
              <a:rPr lang="fr-FR" sz="1800" dirty="0" err="1"/>
              <a:t>McNell</a:t>
            </a:r>
            <a:r>
              <a:rPr lang="fr-FR" sz="1800" dirty="0"/>
              <a:t> et al, 2015 ;  </a:t>
            </a:r>
            <a:r>
              <a:rPr lang="fr-FR" sz="1800" dirty="0" err="1"/>
              <a:t>Driscoll</a:t>
            </a:r>
            <a:r>
              <a:rPr lang="fr-FR" sz="1800" dirty="0"/>
              <a:t> et </a:t>
            </a:r>
            <a:r>
              <a:rPr lang="fr-FR" sz="1800" dirty="0" err="1"/>
              <a:t>hunt</a:t>
            </a:r>
            <a:r>
              <a:rPr lang="fr-FR" sz="1800" dirty="0"/>
              <a:t>, 2015). </a:t>
            </a:r>
          </a:p>
        </p:txBody>
      </p:sp>
      <p:sp>
        <p:nvSpPr>
          <p:cNvPr id="4" name="Rectangle 3">
            <a:extLst>
              <a:ext uri="{FF2B5EF4-FFF2-40B4-BE49-F238E27FC236}">
                <a16:creationId xmlns:a16="http://schemas.microsoft.com/office/drawing/2014/main" id="{ABA01C34-60E6-C651-FB00-E3C9624B9B70}"/>
              </a:ext>
            </a:extLst>
          </p:cNvPr>
          <p:cNvSpPr/>
          <p:nvPr/>
        </p:nvSpPr>
        <p:spPr>
          <a:xfrm>
            <a:off x="1424817" y="1102010"/>
            <a:ext cx="9476653" cy="85438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t>Etudes de laboratoire </a:t>
            </a:r>
          </a:p>
        </p:txBody>
      </p:sp>
      <p:sp>
        <p:nvSpPr>
          <p:cNvPr id="8" name="ZoneTexte 7">
            <a:extLst>
              <a:ext uri="{FF2B5EF4-FFF2-40B4-BE49-F238E27FC236}">
                <a16:creationId xmlns:a16="http://schemas.microsoft.com/office/drawing/2014/main" id="{ADA7DB63-97EF-C172-9EC3-0719921A714C}"/>
              </a:ext>
            </a:extLst>
          </p:cNvPr>
          <p:cNvSpPr txBox="1"/>
          <p:nvPr/>
        </p:nvSpPr>
        <p:spPr>
          <a:xfrm>
            <a:off x="1424816" y="4471696"/>
            <a:ext cx="9476653" cy="923330"/>
          </a:xfrm>
          <a:prstGeom prst="rect">
            <a:avLst/>
          </a:prstGeom>
          <a:solidFill>
            <a:srgbClr val="D37C4A"/>
          </a:solidFill>
        </p:spPr>
        <p:txBody>
          <a:bodyPr wrap="square">
            <a:spAutoFit/>
          </a:bodyPr>
          <a:lstStyle/>
          <a:p>
            <a:pPr algn="just"/>
            <a:r>
              <a:rPr lang="fr-F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Les conditions d’une invalidité sont donc que, premièrement, les variables exogènes soient corrélées avec l’EEE et que, deuxièmement, ces variables exogènes ne soient pas corrélées avec la qualité de l’enseignement ou l’apprentissage… mesurée à travers les résultats des étudiants.</a:t>
            </a:r>
            <a:endParaRPr lang="fr-BE"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Espace réservé du contenu 2">
            <a:extLst>
              <a:ext uri="{FF2B5EF4-FFF2-40B4-BE49-F238E27FC236}">
                <a16:creationId xmlns:a16="http://schemas.microsoft.com/office/drawing/2014/main" id="{D1211221-505D-A5F1-907A-E43821E8E095}"/>
              </a:ext>
            </a:extLst>
          </p:cNvPr>
          <p:cNvSpPr txBox="1">
            <a:spLocks/>
          </p:cNvSpPr>
          <p:nvPr/>
        </p:nvSpPr>
        <p:spPr>
          <a:xfrm>
            <a:off x="838200" y="5549903"/>
            <a:ext cx="10515600" cy="966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fr-FR" sz="1800" dirty="0"/>
          </a:p>
        </p:txBody>
      </p:sp>
      <p:sp>
        <p:nvSpPr>
          <p:cNvPr id="11" name="Espace réservé du contenu 2">
            <a:extLst>
              <a:ext uri="{FF2B5EF4-FFF2-40B4-BE49-F238E27FC236}">
                <a16:creationId xmlns:a16="http://schemas.microsoft.com/office/drawing/2014/main" id="{D0D6A37E-5987-2C7E-402C-A023FAE7F23D}"/>
              </a:ext>
            </a:extLst>
          </p:cNvPr>
          <p:cNvSpPr txBox="1">
            <a:spLocks/>
          </p:cNvSpPr>
          <p:nvPr/>
        </p:nvSpPr>
        <p:spPr>
          <a:xfrm>
            <a:off x="838200" y="5653871"/>
            <a:ext cx="10515600" cy="2185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z="1800" dirty="0"/>
              <a:t>Seuls </a:t>
            </a:r>
            <a:r>
              <a:rPr lang="fr-FR" sz="1800" dirty="0" err="1"/>
              <a:t>Boring</a:t>
            </a:r>
            <a:r>
              <a:rPr lang="fr-FR" sz="1800" dirty="0"/>
              <a:t> (2016) et </a:t>
            </a:r>
            <a:r>
              <a:rPr lang="fr-FR" sz="1800" dirty="0" err="1"/>
              <a:t>Mengel</a:t>
            </a:r>
            <a:r>
              <a:rPr lang="fr-FR" sz="1800" dirty="0"/>
              <a:t> (2018). </a:t>
            </a:r>
          </a:p>
        </p:txBody>
      </p:sp>
    </p:spTree>
    <p:extLst>
      <p:ext uri="{BB962C8B-B14F-4D97-AF65-F5344CB8AC3E}">
        <p14:creationId xmlns:p14="http://schemas.microsoft.com/office/powerpoint/2010/main" val="3954211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09D05-D8CC-97E5-5B76-9DB15D0545CE}"/>
              </a:ext>
            </a:extLst>
          </p:cNvPr>
          <p:cNvSpPr>
            <a:spLocks noGrp="1"/>
          </p:cNvSpPr>
          <p:nvPr>
            <p:ph type="title"/>
          </p:nvPr>
        </p:nvSpPr>
        <p:spPr/>
        <p:txBody>
          <a:bodyPr/>
          <a:lstStyle/>
          <a:p>
            <a:r>
              <a:rPr lang="fr-FR" dirty="0"/>
              <a:t>Conclusions sur la validité de l’EEE</a:t>
            </a:r>
          </a:p>
        </p:txBody>
      </p:sp>
      <p:sp>
        <p:nvSpPr>
          <p:cNvPr id="3" name="Espace réservé du contenu 2">
            <a:extLst>
              <a:ext uri="{FF2B5EF4-FFF2-40B4-BE49-F238E27FC236}">
                <a16:creationId xmlns:a16="http://schemas.microsoft.com/office/drawing/2014/main" id="{8BAA2753-C0F4-E2D1-07C2-C58C535B33CE}"/>
              </a:ext>
            </a:extLst>
          </p:cNvPr>
          <p:cNvSpPr>
            <a:spLocks noGrp="1"/>
          </p:cNvSpPr>
          <p:nvPr>
            <p:ph idx="1"/>
          </p:nvPr>
        </p:nvSpPr>
        <p:spPr>
          <a:xfrm>
            <a:off x="838200" y="2130950"/>
            <a:ext cx="10515600" cy="4326294"/>
          </a:xfrm>
        </p:spPr>
        <p:txBody>
          <a:bodyPr>
            <a:normAutofit/>
          </a:bodyPr>
          <a:lstStyle/>
          <a:p>
            <a:pPr>
              <a:lnSpc>
                <a:spcPct val="110000"/>
              </a:lnSpc>
            </a:pPr>
            <a:r>
              <a:rPr lang="fr-FR" sz="2600" dirty="0"/>
              <a:t>Une littérature qui incite à la prudence</a:t>
            </a:r>
          </a:p>
          <a:p>
            <a:pPr lvl="1">
              <a:lnSpc>
                <a:spcPct val="110000"/>
              </a:lnSpc>
            </a:pPr>
            <a:r>
              <a:rPr lang="fr-FR" sz="2200" dirty="0"/>
              <a:t>Dénoncer le biais de genre auprès des étudiants</a:t>
            </a:r>
          </a:p>
          <a:p>
            <a:pPr lvl="1">
              <a:lnSpc>
                <a:spcPct val="110000"/>
              </a:lnSpc>
            </a:pPr>
            <a:r>
              <a:rPr lang="fr-FR" sz="2200" dirty="0"/>
              <a:t>Pondérer les résultats en fonction des biais</a:t>
            </a:r>
          </a:p>
          <a:p>
            <a:pPr lvl="1">
              <a:lnSpc>
                <a:spcPct val="110000"/>
              </a:lnSpc>
            </a:pPr>
            <a:r>
              <a:rPr lang="fr-FR" sz="2200" dirty="0" err="1"/>
              <a:t>Assessment</a:t>
            </a:r>
            <a:r>
              <a:rPr lang="fr-FR" sz="2200" dirty="0"/>
              <a:t> </a:t>
            </a:r>
            <a:r>
              <a:rPr lang="fr-FR" sz="2200" dirty="0" err="1"/>
              <a:t>litteracy</a:t>
            </a:r>
            <a:endParaRPr lang="fr-FR" sz="2200" dirty="0"/>
          </a:p>
          <a:p>
            <a:pPr>
              <a:lnSpc>
                <a:spcPct val="110000"/>
              </a:lnSpc>
            </a:pPr>
            <a:r>
              <a:rPr lang="fr-FR" sz="2600" dirty="0"/>
              <a:t>L’EEE n’est pas une mesure, mais un indicateurs</a:t>
            </a:r>
          </a:p>
          <a:p>
            <a:pPr>
              <a:lnSpc>
                <a:spcPct val="110000"/>
              </a:lnSpc>
            </a:pPr>
            <a:r>
              <a:rPr lang="fr-FR" sz="2600" dirty="0"/>
              <a:t>Pas d’évaluation normative</a:t>
            </a:r>
          </a:p>
          <a:p>
            <a:pPr>
              <a:lnSpc>
                <a:spcPct val="110000"/>
              </a:lnSpc>
            </a:pPr>
            <a:r>
              <a:rPr lang="fr-FR" sz="2600" dirty="0"/>
              <a:t>Triangulation nécessaire</a:t>
            </a:r>
          </a:p>
          <a:p>
            <a:pPr>
              <a:lnSpc>
                <a:spcPct val="110000"/>
              </a:lnSpc>
            </a:pPr>
            <a:r>
              <a:rPr lang="fr-FR" sz="2600" dirty="0"/>
              <a:t>Ne pas utiliser seul dans une perspective administrative</a:t>
            </a:r>
          </a:p>
          <a:p>
            <a:endParaRPr lang="fr-FR" dirty="0"/>
          </a:p>
        </p:txBody>
      </p:sp>
    </p:spTree>
    <p:extLst>
      <p:ext uri="{BB962C8B-B14F-4D97-AF65-F5344CB8AC3E}">
        <p14:creationId xmlns:p14="http://schemas.microsoft.com/office/powerpoint/2010/main" val="178797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4C5DA3-0E34-76EA-DAFD-D4C5B84F0F0F}"/>
              </a:ext>
            </a:extLst>
          </p:cNvPr>
          <p:cNvSpPr>
            <a:spLocks noGrp="1"/>
          </p:cNvSpPr>
          <p:nvPr>
            <p:ph idx="1"/>
          </p:nvPr>
        </p:nvSpPr>
        <p:spPr>
          <a:xfrm>
            <a:off x="838200" y="2893807"/>
            <a:ext cx="10515600" cy="3093526"/>
          </a:xfrm>
        </p:spPr>
        <p:txBody>
          <a:bodyPr>
            <a:normAutofit/>
          </a:bodyPr>
          <a:lstStyle/>
          <a:p>
            <a:pPr marL="0" indent="0" algn="ctr">
              <a:buNone/>
            </a:pPr>
            <a:r>
              <a:rPr lang="fr-FR" sz="4800" dirty="0">
                <a:solidFill>
                  <a:schemeClr val="tx1">
                    <a:lumMod val="65000"/>
                    <a:lumOff val="35000"/>
                  </a:schemeClr>
                </a:solidFill>
              </a:rPr>
              <a:t>Merci pour votre écoute</a:t>
            </a:r>
          </a:p>
        </p:txBody>
      </p:sp>
    </p:spTree>
    <p:extLst>
      <p:ext uri="{BB962C8B-B14F-4D97-AF65-F5344CB8AC3E}">
        <p14:creationId xmlns:p14="http://schemas.microsoft.com/office/powerpoint/2010/main" val="135931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CB5D07-06E3-FA55-C37C-946C496999C0}"/>
              </a:ext>
            </a:extLst>
          </p:cNvPr>
          <p:cNvSpPr>
            <a:spLocks noGrp="1"/>
          </p:cNvSpPr>
          <p:nvPr>
            <p:ph type="title"/>
          </p:nvPr>
        </p:nvSpPr>
        <p:spPr/>
        <p:txBody>
          <a:bodyPr>
            <a:normAutofit fontScale="90000"/>
          </a:bodyPr>
          <a:lstStyle/>
          <a:p>
            <a:r>
              <a:rPr lang="fr-FR" dirty="0"/>
              <a:t>La validité de l’EEE, une question qui reste ouverte </a:t>
            </a:r>
          </a:p>
        </p:txBody>
      </p:sp>
      <p:sp>
        <p:nvSpPr>
          <p:cNvPr id="3" name="Espace réservé du contenu 2">
            <a:extLst>
              <a:ext uri="{FF2B5EF4-FFF2-40B4-BE49-F238E27FC236}">
                <a16:creationId xmlns:a16="http://schemas.microsoft.com/office/drawing/2014/main" id="{860169A5-591E-DC12-A552-4078B110383B}"/>
              </a:ext>
            </a:extLst>
          </p:cNvPr>
          <p:cNvSpPr>
            <a:spLocks noGrp="1"/>
          </p:cNvSpPr>
          <p:nvPr>
            <p:ph idx="1"/>
          </p:nvPr>
        </p:nvSpPr>
        <p:spPr>
          <a:xfrm>
            <a:off x="838200" y="2130950"/>
            <a:ext cx="10515600" cy="2579273"/>
          </a:xfrm>
        </p:spPr>
        <p:txBody>
          <a:bodyPr/>
          <a:lstStyle/>
          <a:p>
            <a:pPr marL="0" indent="0">
              <a:buNone/>
            </a:pPr>
            <a:r>
              <a:rPr lang="fr-FR" dirty="0"/>
              <a:t>Et qui a fait l’objet de centaines d’articles</a:t>
            </a:r>
          </a:p>
          <a:p>
            <a:r>
              <a:rPr lang="fr-FR" dirty="0">
                <a:latin typeface="+mn-lt"/>
              </a:rPr>
              <a:t>Cadre conceptuel</a:t>
            </a:r>
          </a:p>
          <a:p>
            <a:r>
              <a:rPr lang="fr-FR" dirty="0">
                <a:latin typeface="+mn-lt"/>
              </a:rPr>
              <a:t>Etudes </a:t>
            </a:r>
            <a:r>
              <a:rPr lang="fr-FR" dirty="0" err="1">
                <a:latin typeface="+mn-lt"/>
              </a:rPr>
              <a:t>multitraits</a:t>
            </a:r>
            <a:r>
              <a:rPr lang="fr-FR" dirty="0">
                <a:latin typeface="+mn-lt"/>
              </a:rPr>
              <a:t> - multiméthodes</a:t>
            </a:r>
          </a:p>
          <a:p>
            <a:r>
              <a:rPr lang="fr-FR" dirty="0"/>
              <a:t>Etudes des biais</a:t>
            </a:r>
          </a:p>
          <a:p>
            <a:r>
              <a:rPr lang="fr-FR" dirty="0"/>
              <a:t>Etudes </a:t>
            </a:r>
            <a:r>
              <a:rPr lang="fr-FR" dirty="0" err="1"/>
              <a:t>multisections</a:t>
            </a:r>
            <a:r>
              <a:rPr lang="fr-FR" dirty="0"/>
              <a:t> - laboratoires</a:t>
            </a:r>
          </a:p>
          <a:p>
            <a:endParaRPr lang="fr-FR" dirty="0"/>
          </a:p>
          <a:p>
            <a:endParaRPr lang="fr-FR" dirty="0">
              <a:latin typeface="+mn-lt"/>
            </a:endParaRPr>
          </a:p>
          <a:p>
            <a:endParaRPr lang="fr-FR" dirty="0"/>
          </a:p>
        </p:txBody>
      </p:sp>
      <p:sp>
        <p:nvSpPr>
          <p:cNvPr id="4" name="Titre 1">
            <a:extLst>
              <a:ext uri="{FF2B5EF4-FFF2-40B4-BE49-F238E27FC236}">
                <a16:creationId xmlns:a16="http://schemas.microsoft.com/office/drawing/2014/main" id="{B9600C90-5267-3F3F-BAF5-22C72376C937}"/>
              </a:ext>
            </a:extLst>
          </p:cNvPr>
          <p:cNvSpPr txBox="1">
            <a:spLocks/>
          </p:cNvSpPr>
          <p:nvPr/>
        </p:nvSpPr>
        <p:spPr>
          <a:xfrm>
            <a:off x="838200" y="5209565"/>
            <a:ext cx="10515600" cy="8919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t>Le genre, un biais qui a été largement traité</a:t>
            </a:r>
          </a:p>
        </p:txBody>
      </p:sp>
    </p:spTree>
    <p:extLst>
      <p:ext uri="{BB962C8B-B14F-4D97-AF65-F5344CB8AC3E}">
        <p14:creationId xmlns:p14="http://schemas.microsoft.com/office/powerpoint/2010/main" val="398215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fontScale="90000"/>
          </a:bodyPr>
          <a:lstStyle/>
          <a:p>
            <a:pPr algn="ctr"/>
            <a:r>
              <a:rPr lang="fr-FR" dirty="0">
                <a:latin typeface="+mn-lt"/>
              </a:rPr>
              <a:t>Cadre conceptuel</a:t>
            </a:r>
            <a:br>
              <a:rPr lang="fr-FR" dirty="0">
                <a:latin typeface="+mn-lt"/>
              </a:rPr>
            </a:br>
            <a:r>
              <a:rPr lang="fr-FR" dirty="0">
                <a:latin typeface="+mn-lt"/>
              </a:rPr>
              <a:t>Content or Structural </a:t>
            </a:r>
            <a:r>
              <a:rPr lang="fr-FR" dirty="0" err="1">
                <a:latin typeface="+mn-lt"/>
              </a:rPr>
              <a:t>Validity</a:t>
            </a:r>
            <a:endParaRPr lang="fr-FR" dirty="0">
              <a:latin typeface="+mn-lt"/>
            </a:endParaRPr>
          </a:p>
        </p:txBody>
      </p:sp>
      <p:sp>
        <p:nvSpPr>
          <p:cNvPr id="6" name="Rectangle : coins arrondis 5">
            <a:extLst>
              <a:ext uri="{FF2B5EF4-FFF2-40B4-BE49-F238E27FC236}">
                <a16:creationId xmlns:a16="http://schemas.microsoft.com/office/drawing/2014/main" id="{E4AF13BD-82FE-9537-BBE0-A7656CBF212B}"/>
              </a:ext>
            </a:extLst>
          </p:cNvPr>
          <p:cNvSpPr/>
          <p:nvPr/>
        </p:nvSpPr>
        <p:spPr>
          <a:xfrm>
            <a:off x="1772532" y="1643753"/>
            <a:ext cx="1796903" cy="1930271"/>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Qualité de l’enseignement</a:t>
            </a:r>
          </a:p>
          <a:p>
            <a:pPr algn="ctr"/>
            <a:endParaRPr lang="fr-FR" dirty="0"/>
          </a:p>
          <a:p>
            <a:pPr algn="ctr"/>
            <a:endParaRPr lang="fr-FR" dirty="0"/>
          </a:p>
          <a:p>
            <a:pPr algn="ctr"/>
            <a:endParaRPr lang="fr-FR" dirty="0"/>
          </a:p>
          <a:p>
            <a:pPr algn="ctr"/>
            <a:r>
              <a:rPr lang="fr-FR" dirty="0"/>
              <a:t>Construit</a:t>
            </a:r>
          </a:p>
        </p:txBody>
      </p:sp>
      <p:sp>
        <p:nvSpPr>
          <p:cNvPr id="12" name="Rectangle : coins arrondis 11">
            <a:extLst>
              <a:ext uri="{FF2B5EF4-FFF2-40B4-BE49-F238E27FC236}">
                <a16:creationId xmlns:a16="http://schemas.microsoft.com/office/drawing/2014/main" id="{244FBCD0-5D28-E977-7C30-04DDBFCAE221}"/>
              </a:ext>
            </a:extLst>
          </p:cNvPr>
          <p:cNvSpPr/>
          <p:nvPr/>
        </p:nvSpPr>
        <p:spPr>
          <a:xfrm>
            <a:off x="8853798" y="1643753"/>
            <a:ext cx="1796903" cy="1930271"/>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 des enseignements par les étudiants</a:t>
            </a:r>
          </a:p>
          <a:p>
            <a:pPr algn="ctr"/>
            <a:endParaRPr lang="fr-FR" dirty="0"/>
          </a:p>
          <a:p>
            <a:pPr algn="ctr"/>
            <a:r>
              <a:rPr lang="fr-FR" dirty="0"/>
              <a:t>Instrument</a:t>
            </a:r>
          </a:p>
        </p:txBody>
      </p:sp>
      <p:sp>
        <p:nvSpPr>
          <p:cNvPr id="23" name="Rectangle 22">
            <a:extLst>
              <a:ext uri="{FF2B5EF4-FFF2-40B4-BE49-F238E27FC236}">
                <a16:creationId xmlns:a16="http://schemas.microsoft.com/office/drawing/2014/main" id="{F754B71A-5C79-1FAA-AF78-E2AB8F13EEA6}"/>
              </a:ext>
            </a:extLst>
          </p:cNvPr>
          <p:cNvSpPr/>
          <p:nvPr/>
        </p:nvSpPr>
        <p:spPr>
          <a:xfrm>
            <a:off x="1772533" y="4152682"/>
            <a:ext cx="1796902" cy="1724319"/>
          </a:xfrm>
          <a:prstGeom prst="rect">
            <a:avLst/>
          </a:prstGeom>
          <a:solidFill>
            <a:srgbClr val="D37C4A"/>
          </a:solidFill>
          <a:ln>
            <a:solidFill>
              <a:srgbClr val="D37C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t>Construit</a:t>
            </a:r>
          </a:p>
          <a:p>
            <a:pPr algn="ctr"/>
            <a:endParaRPr lang="fr-FR" dirty="0"/>
          </a:p>
          <a:p>
            <a:pPr algn="ctr"/>
            <a:r>
              <a:rPr lang="fr-FR" dirty="0"/>
              <a:t>Mal défini malgré quelques consensus</a:t>
            </a:r>
          </a:p>
          <a:p>
            <a:pPr algn="ctr"/>
            <a:r>
              <a:rPr lang="fr-FR" dirty="0"/>
              <a:t>Evolutif</a:t>
            </a:r>
          </a:p>
        </p:txBody>
      </p:sp>
      <p:sp>
        <p:nvSpPr>
          <p:cNvPr id="24" name="Rectangle 23">
            <a:extLst>
              <a:ext uri="{FF2B5EF4-FFF2-40B4-BE49-F238E27FC236}">
                <a16:creationId xmlns:a16="http://schemas.microsoft.com/office/drawing/2014/main" id="{67DB6297-7B49-0FD1-BA29-16D60E0ABF48}"/>
              </a:ext>
            </a:extLst>
          </p:cNvPr>
          <p:cNvSpPr/>
          <p:nvPr/>
        </p:nvSpPr>
        <p:spPr>
          <a:xfrm>
            <a:off x="8853799" y="4152683"/>
            <a:ext cx="1796902" cy="1724318"/>
          </a:xfrm>
          <a:prstGeom prst="rect">
            <a:avLst/>
          </a:prstGeom>
          <a:solidFill>
            <a:srgbClr val="D37C4A"/>
          </a:solidFill>
          <a:ln>
            <a:solidFill>
              <a:srgbClr val="D37C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t>Instrument</a:t>
            </a:r>
          </a:p>
          <a:p>
            <a:pPr algn="ctr"/>
            <a:endParaRPr lang="fr-FR" dirty="0"/>
          </a:p>
          <a:p>
            <a:pPr algn="ctr"/>
            <a:r>
              <a:rPr lang="fr-FR" dirty="0"/>
              <a:t>Dimensions variables entre instruments</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172255"/>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cxnSp>
        <p:nvCxnSpPr>
          <p:cNvPr id="37" name="Connecteur droit avec flèche 36">
            <a:extLst>
              <a:ext uri="{FF2B5EF4-FFF2-40B4-BE49-F238E27FC236}">
                <a16:creationId xmlns:a16="http://schemas.microsoft.com/office/drawing/2014/main" id="{94400341-A759-9DD5-9B21-C091CF11EF7E}"/>
              </a:ext>
            </a:extLst>
          </p:cNvPr>
          <p:cNvCxnSpPr>
            <a:cxnSpLocks/>
            <a:stCxn id="6" idx="3"/>
            <a:endCxn id="12" idx="1"/>
          </p:cNvCxnSpPr>
          <p:nvPr/>
        </p:nvCxnSpPr>
        <p:spPr>
          <a:xfrm>
            <a:off x="3569435" y="2608889"/>
            <a:ext cx="5284363"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78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fontScale="90000"/>
          </a:bodyPr>
          <a:lstStyle/>
          <a:p>
            <a:pPr algn="ctr"/>
            <a:r>
              <a:rPr lang="fr-FR" dirty="0">
                <a:latin typeface="+mn-lt"/>
              </a:rPr>
              <a:t>Etudes </a:t>
            </a:r>
            <a:r>
              <a:rPr lang="fr-FR" dirty="0" err="1">
                <a:latin typeface="+mn-lt"/>
              </a:rPr>
              <a:t>multitraits</a:t>
            </a:r>
            <a:r>
              <a:rPr lang="fr-FR" dirty="0">
                <a:latin typeface="+mn-lt"/>
              </a:rPr>
              <a:t> - multiméthodes</a:t>
            </a:r>
            <a:br>
              <a:rPr lang="fr-FR" dirty="0">
                <a:latin typeface="+mn-lt"/>
              </a:rPr>
            </a:br>
            <a:r>
              <a:rPr lang="fr-FR" dirty="0">
                <a:latin typeface="+mn-lt"/>
              </a:rPr>
              <a:t>Concurrent </a:t>
            </a:r>
            <a:r>
              <a:rPr lang="fr-FR" dirty="0" err="1">
                <a:latin typeface="+mn-lt"/>
              </a:rPr>
              <a:t>validity</a:t>
            </a:r>
            <a:endParaRPr lang="fr-FR" dirty="0">
              <a:latin typeface="+mn-lt"/>
            </a:endParaRPr>
          </a:p>
        </p:txBody>
      </p:sp>
      <p:sp>
        <p:nvSpPr>
          <p:cNvPr id="12" name="Rectangle : coins arrondis 11">
            <a:extLst>
              <a:ext uri="{FF2B5EF4-FFF2-40B4-BE49-F238E27FC236}">
                <a16:creationId xmlns:a16="http://schemas.microsoft.com/office/drawing/2014/main" id="{244FBCD0-5D28-E977-7C30-04DDBFCAE221}"/>
              </a:ext>
            </a:extLst>
          </p:cNvPr>
          <p:cNvSpPr/>
          <p:nvPr/>
        </p:nvSpPr>
        <p:spPr>
          <a:xfrm>
            <a:off x="8989264" y="2494838"/>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 des enseignements par les étudiants</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172255"/>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3" name="Rectangle : coins arrondis 2">
            <a:extLst>
              <a:ext uri="{FF2B5EF4-FFF2-40B4-BE49-F238E27FC236}">
                <a16:creationId xmlns:a16="http://schemas.microsoft.com/office/drawing/2014/main" id="{AD9D04EC-03A2-0FB4-593E-BBAE607A673E}"/>
              </a:ext>
            </a:extLst>
          </p:cNvPr>
          <p:cNvSpPr/>
          <p:nvPr/>
        </p:nvSpPr>
        <p:spPr>
          <a:xfrm>
            <a:off x="6450793" y="2763119"/>
            <a:ext cx="1796903" cy="891992"/>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Résultats des étudiants</a:t>
            </a:r>
          </a:p>
        </p:txBody>
      </p:sp>
      <p:sp>
        <p:nvSpPr>
          <p:cNvPr id="4" name="Rectangle : coins arrondis 3">
            <a:extLst>
              <a:ext uri="{FF2B5EF4-FFF2-40B4-BE49-F238E27FC236}">
                <a16:creationId xmlns:a16="http://schemas.microsoft.com/office/drawing/2014/main" id="{20E14F45-C996-52AF-7FA4-9A14A17B55FC}"/>
              </a:ext>
            </a:extLst>
          </p:cNvPr>
          <p:cNvSpPr/>
          <p:nvPr/>
        </p:nvSpPr>
        <p:spPr>
          <a:xfrm>
            <a:off x="6450793" y="1621020"/>
            <a:ext cx="1796903" cy="891992"/>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Autoévaluation</a:t>
            </a:r>
          </a:p>
        </p:txBody>
      </p:sp>
      <p:sp>
        <p:nvSpPr>
          <p:cNvPr id="5" name="Rectangle : coins arrondis 4">
            <a:extLst>
              <a:ext uri="{FF2B5EF4-FFF2-40B4-BE49-F238E27FC236}">
                <a16:creationId xmlns:a16="http://schemas.microsoft.com/office/drawing/2014/main" id="{485949BA-A426-57A9-0477-A4E18150E92B}"/>
              </a:ext>
            </a:extLst>
          </p:cNvPr>
          <p:cNvSpPr/>
          <p:nvPr/>
        </p:nvSpPr>
        <p:spPr>
          <a:xfrm>
            <a:off x="6450793" y="3910050"/>
            <a:ext cx="1796903" cy="891992"/>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Collègues</a:t>
            </a:r>
          </a:p>
        </p:txBody>
      </p:sp>
      <p:cxnSp>
        <p:nvCxnSpPr>
          <p:cNvPr id="8" name="Connecteur droit avec flèche 7">
            <a:extLst>
              <a:ext uri="{FF2B5EF4-FFF2-40B4-BE49-F238E27FC236}">
                <a16:creationId xmlns:a16="http://schemas.microsoft.com/office/drawing/2014/main" id="{900C03BC-D66C-556A-8FCB-80A203BF20D3}"/>
              </a:ext>
            </a:extLst>
          </p:cNvPr>
          <p:cNvCxnSpPr>
            <a:stCxn id="3" idx="3"/>
            <a:endCxn id="12" idx="1"/>
          </p:cNvCxnSpPr>
          <p:nvPr/>
        </p:nvCxnSpPr>
        <p:spPr>
          <a:xfrm>
            <a:off x="8247696" y="3209115"/>
            <a:ext cx="741568" cy="2828"/>
          </a:xfrm>
          <a:prstGeom prst="straightConnector1">
            <a:avLst/>
          </a:prstGeom>
          <a:ln w="508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E4C2FD19-6FD7-E49A-EC94-DDBF206B3BF5}"/>
              </a:ext>
            </a:extLst>
          </p:cNvPr>
          <p:cNvSpPr/>
          <p:nvPr/>
        </p:nvSpPr>
        <p:spPr>
          <a:xfrm>
            <a:off x="6450793" y="5056981"/>
            <a:ext cx="1796903" cy="891992"/>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Portfolio</a:t>
            </a:r>
          </a:p>
        </p:txBody>
      </p:sp>
      <p:cxnSp>
        <p:nvCxnSpPr>
          <p:cNvPr id="11" name="Connecteur droit avec flèche 10">
            <a:extLst>
              <a:ext uri="{FF2B5EF4-FFF2-40B4-BE49-F238E27FC236}">
                <a16:creationId xmlns:a16="http://schemas.microsoft.com/office/drawing/2014/main" id="{D04213BC-E6E2-5A98-E831-12E1D5C7AF61}"/>
              </a:ext>
            </a:extLst>
          </p:cNvPr>
          <p:cNvCxnSpPr>
            <a:stCxn id="4" idx="3"/>
            <a:endCxn id="12" idx="1"/>
          </p:cNvCxnSpPr>
          <p:nvPr/>
        </p:nvCxnSpPr>
        <p:spPr>
          <a:xfrm>
            <a:off x="8247696" y="2067016"/>
            <a:ext cx="741568" cy="1144927"/>
          </a:xfrm>
          <a:prstGeom prst="straightConnector1">
            <a:avLst/>
          </a:prstGeom>
          <a:ln w="508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AE7B0ED2-1234-8931-678D-300598279E84}"/>
              </a:ext>
            </a:extLst>
          </p:cNvPr>
          <p:cNvCxnSpPr>
            <a:stCxn id="5" idx="3"/>
            <a:endCxn id="12" idx="1"/>
          </p:cNvCxnSpPr>
          <p:nvPr/>
        </p:nvCxnSpPr>
        <p:spPr>
          <a:xfrm flipV="1">
            <a:off x="8247696" y="3211943"/>
            <a:ext cx="741568" cy="1144103"/>
          </a:xfrm>
          <a:prstGeom prst="straightConnector1">
            <a:avLst/>
          </a:prstGeom>
          <a:ln w="508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5AA04E6C-7D50-DF54-9E4B-085E0A125EFE}"/>
              </a:ext>
            </a:extLst>
          </p:cNvPr>
          <p:cNvCxnSpPr>
            <a:cxnSpLocks/>
            <a:stCxn id="9" idx="3"/>
            <a:endCxn id="12" idx="1"/>
          </p:cNvCxnSpPr>
          <p:nvPr/>
        </p:nvCxnSpPr>
        <p:spPr>
          <a:xfrm flipV="1">
            <a:off x="8247696" y="3211943"/>
            <a:ext cx="741568" cy="2291034"/>
          </a:xfrm>
          <a:prstGeom prst="straightConnector1">
            <a:avLst/>
          </a:prstGeom>
          <a:ln w="508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43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fontScale="90000"/>
          </a:bodyPr>
          <a:lstStyle/>
          <a:p>
            <a:pPr algn="ctr"/>
            <a:r>
              <a:rPr lang="fr-FR" dirty="0"/>
              <a:t>Etudes </a:t>
            </a:r>
            <a:r>
              <a:rPr lang="fr-FR" dirty="0" err="1"/>
              <a:t>multitraits</a:t>
            </a:r>
            <a:r>
              <a:rPr lang="fr-FR" dirty="0"/>
              <a:t> - multiméthodes</a:t>
            </a:r>
            <a:br>
              <a:rPr lang="fr-FR" dirty="0"/>
            </a:br>
            <a:r>
              <a:rPr lang="fr-FR" dirty="0"/>
              <a:t>Concurrent </a:t>
            </a:r>
            <a:r>
              <a:rPr lang="fr-FR" dirty="0" err="1"/>
              <a:t>validity</a:t>
            </a:r>
            <a:endParaRPr lang="fr-FR" dirty="0"/>
          </a:p>
        </p:txBody>
      </p:sp>
      <p:sp>
        <p:nvSpPr>
          <p:cNvPr id="6" name="Rectangle : coins arrondis 5">
            <a:extLst>
              <a:ext uri="{FF2B5EF4-FFF2-40B4-BE49-F238E27FC236}">
                <a16:creationId xmlns:a16="http://schemas.microsoft.com/office/drawing/2014/main" id="{E4AF13BD-82FE-9537-BBE0-A7656CBF212B}"/>
              </a:ext>
            </a:extLst>
          </p:cNvPr>
          <p:cNvSpPr/>
          <p:nvPr/>
        </p:nvSpPr>
        <p:spPr>
          <a:xfrm>
            <a:off x="1450981" y="2494838"/>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Qualité de l’enseignement</a:t>
            </a:r>
          </a:p>
        </p:txBody>
      </p:sp>
      <p:sp>
        <p:nvSpPr>
          <p:cNvPr id="12" name="Rectangle : coins arrondis 11">
            <a:extLst>
              <a:ext uri="{FF2B5EF4-FFF2-40B4-BE49-F238E27FC236}">
                <a16:creationId xmlns:a16="http://schemas.microsoft.com/office/drawing/2014/main" id="{244FBCD0-5D28-E977-7C30-04DDBFCAE221}"/>
              </a:ext>
            </a:extLst>
          </p:cNvPr>
          <p:cNvSpPr/>
          <p:nvPr/>
        </p:nvSpPr>
        <p:spPr>
          <a:xfrm>
            <a:off x="8989264" y="2494838"/>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 des enseignements par les étudiants</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172255"/>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3" name="Rectangle : coins arrondis 2">
            <a:extLst>
              <a:ext uri="{FF2B5EF4-FFF2-40B4-BE49-F238E27FC236}">
                <a16:creationId xmlns:a16="http://schemas.microsoft.com/office/drawing/2014/main" id="{AD9D04EC-03A2-0FB4-593E-BBAE607A673E}"/>
              </a:ext>
            </a:extLst>
          </p:cNvPr>
          <p:cNvSpPr/>
          <p:nvPr/>
        </p:nvSpPr>
        <p:spPr>
          <a:xfrm>
            <a:off x="6450793" y="2494838"/>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Résultats de étudiants</a:t>
            </a:r>
          </a:p>
        </p:txBody>
      </p:sp>
      <p:cxnSp>
        <p:nvCxnSpPr>
          <p:cNvPr id="8" name="Connecteur droit avec flèche 7">
            <a:extLst>
              <a:ext uri="{FF2B5EF4-FFF2-40B4-BE49-F238E27FC236}">
                <a16:creationId xmlns:a16="http://schemas.microsoft.com/office/drawing/2014/main" id="{900C03BC-D66C-556A-8FCB-80A203BF20D3}"/>
              </a:ext>
            </a:extLst>
          </p:cNvPr>
          <p:cNvCxnSpPr>
            <a:cxnSpLocks/>
            <a:stCxn id="3" idx="3"/>
            <a:endCxn id="12" idx="1"/>
          </p:cNvCxnSpPr>
          <p:nvPr/>
        </p:nvCxnSpPr>
        <p:spPr>
          <a:xfrm>
            <a:off x="8247696" y="3211943"/>
            <a:ext cx="741568" cy="0"/>
          </a:xfrm>
          <a:prstGeom prst="straightConnector1">
            <a:avLst/>
          </a:prstGeom>
          <a:ln w="508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 coins arrondis 12">
            <a:extLst>
              <a:ext uri="{FF2B5EF4-FFF2-40B4-BE49-F238E27FC236}">
                <a16:creationId xmlns:a16="http://schemas.microsoft.com/office/drawing/2014/main" id="{44F2FBC4-2848-83E7-CAC0-76B4BBB020BE}"/>
              </a:ext>
            </a:extLst>
          </p:cNvPr>
          <p:cNvSpPr/>
          <p:nvPr/>
        </p:nvSpPr>
        <p:spPr>
          <a:xfrm>
            <a:off x="3962139" y="2494838"/>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Apprentissage</a:t>
            </a:r>
          </a:p>
        </p:txBody>
      </p:sp>
      <p:cxnSp>
        <p:nvCxnSpPr>
          <p:cNvPr id="15" name="Connecteur droit avec flèche 14">
            <a:extLst>
              <a:ext uri="{FF2B5EF4-FFF2-40B4-BE49-F238E27FC236}">
                <a16:creationId xmlns:a16="http://schemas.microsoft.com/office/drawing/2014/main" id="{53C91625-15A9-5BC8-2DAB-B38EAF44AB33}"/>
              </a:ext>
            </a:extLst>
          </p:cNvPr>
          <p:cNvCxnSpPr>
            <a:cxnSpLocks/>
          </p:cNvCxnSpPr>
          <p:nvPr/>
        </p:nvCxnSpPr>
        <p:spPr>
          <a:xfrm>
            <a:off x="5747207" y="3212197"/>
            <a:ext cx="741568" cy="0"/>
          </a:xfrm>
          <a:prstGeom prst="straightConnector1">
            <a:avLst/>
          </a:prstGeom>
          <a:ln w="50800">
            <a:solidFill>
              <a:srgbClr val="D37C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8221C7D-721B-0E59-959E-B6E6A29A38AB}"/>
              </a:ext>
            </a:extLst>
          </p:cNvPr>
          <p:cNvCxnSpPr>
            <a:cxnSpLocks/>
          </p:cNvCxnSpPr>
          <p:nvPr/>
        </p:nvCxnSpPr>
        <p:spPr>
          <a:xfrm>
            <a:off x="3247884" y="3211943"/>
            <a:ext cx="741568" cy="0"/>
          </a:xfrm>
          <a:prstGeom prst="straightConnector1">
            <a:avLst/>
          </a:prstGeom>
          <a:ln w="50800">
            <a:solidFill>
              <a:srgbClr val="D37C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en arc 18">
            <a:extLst>
              <a:ext uri="{FF2B5EF4-FFF2-40B4-BE49-F238E27FC236}">
                <a16:creationId xmlns:a16="http://schemas.microsoft.com/office/drawing/2014/main" id="{F842F879-1339-C0C5-9225-CDD555589F24}"/>
              </a:ext>
            </a:extLst>
          </p:cNvPr>
          <p:cNvCxnSpPr>
            <a:cxnSpLocks/>
            <a:stCxn id="13" idx="0"/>
            <a:endCxn id="12" idx="0"/>
          </p:cNvCxnSpPr>
          <p:nvPr/>
        </p:nvCxnSpPr>
        <p:spPr>
          <a:xfrm rot="5400000" flipH="1" flipV="1">
            <a:off x="7374153" y="-18724"/>
            <a:ext cx="12700" cy="5027125"/>
          </a:xfrm>
          <a:prstGeom prst="curvedConnector3">
            <a:avLst>
              <a:gd name="adj1" fmla="val 1800000"/>
            </a:avLst>
          </a:prstGeom>
          <a:ln w="50800">
            <a:solidFill>
              <a:srgbClr val="D37C4A"/>
            </a:solidFill>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7D78306-035C-B1F4-8366-0949E5D484A7}"/>
              </a:ext>
            </a:extLst>
          </p:cNvPr>
          <p:cNvSpPr/>
          <p:nvPr/>
        </p:nvSpPr>
        <p:spPr>
          <a:xfrm>
            <a:off x="2720217" y="4257698"/>
            <a:ext cx="1796902" cy="1724319"/>
          </a:xfrm>
          <a:prstGeom prst="rect">
            <a:avLst/>
          </a:prstGeom>
          <a:solidFill>
            <a:srgbClr val="D37C4A"/>
          </a:solidFill>
          <a:ln>
            <a:solidFill>
              <a:srgbClr val="D37C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t>L’apprentissage n’est pas qu’une affaire d’enseignement</a:t>
            </a:r>
          </a:p>
        </p:txBody>
      </p:sp>
      <p:sp>
        <p:nvSpPr>
          <p:cNvPr id="21" name="Rectangle 20">
            <a:extLst>
              <a:ext uri="{FF2B5EF4-FFF2-40B4-BE49-F238E27FC236}">
                <a16:creationId xmlns:a16="http://schemas.microsoft.com/office/drawing/2014/main" id="{615BD519-88F7-5DD2-8ADE-0492724F1447}"/>
              </a:ext>
            </a:extLst>
          </p:cNvPr>
          <p:cNvSpPr/>
          <p:nvPr/>
        </p:nvSpPr>
        <p:spPr>
          <a:xfrm>
            <a:off x="5219540" y="4257698"/>
            <a:ext cx="1796902" cy="1724319"/>
          </a:xfrm>
          <a:prstGeom prst="rect">
            <a:avLst/>
          </a:prstGeom>
          <a:solidFill>
            <a:srgbClr val="D37C4A"/>
          </a:solidFill>
          <a:ln>
            <a:solidFill>
              <a:srgbClr val="D37C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t>Les résultats des étudiants ne sont pas une mesure exacte de leurs apprentissages</a:t>
            </a:r>
          </a:p>
        </p:txBody>
      </p:sp>
      <p:sp>
        <p:nvSpPr>
          <p:cNvPr id="22" name="Rectangle 21">
            <a:extLst>
              <a:ext uri="{FF2B5EF4-FFF2-40B4-BE49-F238E27FC236}">
                <a16:creationId xmlns:a16="http://schemas.microsoft.com/office/drawing/2014/main" id="{8E716799-BAA3-1619-0020-93AFC51C3AB8}"/>
              </a:ext>
            </a:extLst>
          </p:cNvPr>
          <p:cNvSpPr/>
          <p:nvPr/>
        </p:nvSpPr>
        <p:spPr>
          <a:xfrm>
            <a:off x="7720029" y="4188492"/>
            <a:ext cx="1796902" cy="1724319"/>
          </a:xfrm>
          <a:prstGeom prst="rect">
            <a:avLst/>
          </a:prstGeom>
          <a:solidFill>
            <a:srgbClr val="D37C4A"/>
          </a:solidFill>
          <a:ln>
            <a:solidFill>
              <a:srgbClr val="D37C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t>Hypothèses contrastées</a:t>
            </a:r>
          </a:p>
          <a:p>
            <a:pPr algn="ctr"/>
            <a:endParaRPr lang="fr-FR" dirty="0"/>
          </a:p>
          <a:p>
            <a:pPr algn="ctr"/>
            <a:r>
              <a:rPr lang="fr-FR" dirty="0"/>
              <a:t>Indulgence de la notation VS apprentissage</a:t>
            </a:r>
          </a:p>
          <a:p>
            <a:pPr algn="ctr"/>
            <a:endParaRPr lang="fr-FR" dirty="0"/>
          </a:p>
          <a:p>
            <a:pPr algn="ctr"/>
            <a:endParaRPr lang="fr-FR" dirty="0"/>
          </a:p>
        </p:txBody>
      </p:sp>
      <p:sp>
        <p:nvSpPr>
          <p:cNvPr id="4" name="ZoneTexte 3">
            <a:extLst>
              <a:ext uri="{FF2B5EF4-FFF2-40B4-BE49-F238E27FC236}">
                <a16:creationId xmlns:a16="http://schemas.microsoft.com/office/drawing/2014/main" id="{BF70A47E-7CB1-E789-1FAC-D4DCDFDC5FDF}"/>
              </a:ext>
            </a:extLst>
          </p:cNvPr>
          <p:cNvSpPr txBox="1"/>
          <p:nvPr/>
        </p:nvSpPr>
        <p:spPr>
          <a:xfrm>
            <a:off x="8440567" y="2758831"/>
            <a:ext cx="343364" cy="369332"/>
          </a:xfrm>
          <a:prstGeom prst="rect">
            <a:avLst/>
          </a:prstGeom>
          <a:noFill/>
        </p:spPr>
        <p:txBody>
          <a:bodyPr wrap="none" rtlCol="0">
            <a:spAutoFit/>
          </a:bodyPr>
          <a:lstStyle/>
          <a:p>
            <a:r>
              <a:rPr lang="fr-FR" dirty="0"/>
              <a:t>Si</a:t>
            </a:r>
          </a:p>
        </p:txBody>
      </p:sp>
      <p:sp>
        <p:nvSpPr>
          <p:cNvPr id="5" name="ZoneTexte 4">
            <a:extLst>
              <a:ext uri="{FF2B5EF4-FFF2-40B4-BE49-F238E27FC236}">
                <a16:creationId xmlns:a16="http://schemas.microsoft.com/office/drawing/2014/main" id="{9F061D48-683F-F1A1-9D87-41B7261FEEF9}"/>
              </a:ext>
            </a:extLst>
          </p:cNvPr>
          <p:cNvSpPr txBox="1"/>
          <p:nvPr/>
        </p:nvSpPr>
        <p:spPr>
          <a:xfrm>
            <a:off x="7463789" y="1804768"/>
            <a:ext cx="658385" cy="369332"/>
          </a:xfrm>
          <a:prstGeom prst="rect">
            <a:avLst/>
          </a:prstGeom>
          <a:noFill/>
        </p:spPr>
        <p:txBody>
          <a:bodyPr wrap="none" rtlCol="0">
            <a:spAutoFit/>
          </a:bodyPr>
          <a:lstStyle/>
          <a:p>
            <a:r>
              <a:rPr lang="fr-FR" dirty="0"/>
              <a:t>Alors</a:t>
            </a:r>
          </a:p>
        </p:txBody>
      </p:sp>
    </p:spTree>
    <p:extLst>
      <p:ext uri="{BB962C8B-B14F-4D97-AF65-F5344CB8AC3E}">
        <p14:creationId xmlns:p14="http://schemas.microsoft.com/office/powerpoint/2010/main" val="158595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20" grpId="0" animBg="1"/>
      <p:bldP spid="21" grpId="0" animBg="1"/>
      <p:bldP spid="22"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fontScale="90000"/>
          </a:bodyPr>
          <a:lstStyle/>
          <a:p>
            <a:pPr algn="ctr"/>
            <a:r>
              <a:rPr lang="fr-FR" dirty="0"/>
              <a:t>Etudes des biais</a:t>
            </a:r>
            <a:br>
              <a:rPr lang="fr-FR" dirty="0"/>
            </a:br>
            <a:r>
              <a:rPr lang="fr-FR" dirty="0"/>
              <a:t>Discriminant and divergent </a:t>
            </a:r>
            <a:r>
              <a:rPr lang="fr-FR" dirty="0" err="1"/>
              <a:t>validity</a:t>
            </a:r>
            <a:endParaRPr lang="fr-FR" dirty="0"/>
          </a:p>
        </p:txBody>
      </p:sp>
      <p:sp>
        <p:nvSpPr>
          <p:cNvPr id="6" name="Rectangle : coins arrondis 5">
            <a:extLst>
              <a:ext uri="{FF2B5EF4-FFF2-40B4-BE49-F238E27FC236}">
                <a16:creationId xmlns:a16="http://schemas.microsoft.com/office/drawing/2014/main" id="{E4AF13BD-82FE-9537-BBE0-A7656CBF212B}"/>
              </a:ext>
            </a:extLst>
          </p:cNvPr>
          <p:cNvSpPr/>
          <p:nvPr/>
        </p:nvSpPr>
        <p:spPr>
          <a:xfrm>
            <a:off x="1778357" y="2856083"/>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Qualité de l’enseignement</a:t>
            </a:r>
          </a:p>
        </p:txBody>
      </p:sp>
      <p:sp>
        <p:nvSpPr>
          <p:cNvPr id="12" name="Rectangle : coins arrondis 11">
            <a:extLst>
              <a:ext uri="{FF2B5EF4-FFF2-40B4-BE49-F238E27FC236}">
                <a16:creationId xmlns:a16="http://schemas.microsoft.com/office/drawing/2014/main" id="{244FBCD0-5D28-E977-7C30-04DDBFCAE221}"/>
              </a:ext>
            </a:extLst>
          </p:cNvPr>
          <p:cNvSpPr/>
          <p:nvPr/>
        </p:nvSpPr>
        <p:spPr>
          <a:xfrm>
            <a:off x="9316640" y="2856083"/>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 des enseignements par les étudiants</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172255"/>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3" name="Rectangle : coins arrondis 2">
            <a:extLst>
              <a:ext uri="{FF2B5EF4-FFF2-40B4-BE49-F238E27FC236}">
                <a16:creationId xmlns:a16="http://schemas.microsoft.com/office/drawing/2014/main" id="{AD9D04EC-03A2-0FB4-593E-BBAE607A673E}"/>
              </a:ext>
            </a:extLst>
          </p:cNvPr>
          <p:cNvSpPr/>
          <p:nvPr/>
        </p:nvSpPr>
        <p:spPr>
          <a:xfrm>
            <a:off x="6778169" y="2856083"/>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Résultats de étudiants</a:t>
            </a:r>
          </a:p>
        </p:txBody>
      </p:sp>
      <p:cxnSp>
        <p:nvCxnSpPr>
          <p:cNvPr id="8" name="Connecteur droit avec flèche 7">
            <a:extLst>
              <a:ext uri="{FF2B5EF4-FFF2-40B4-BE49-F238E27FC236}">
                <a16:creationId xmlns:a16="http://schemas.microsoft.com/office/drawing/2014/main" id="{900C03BC-D66C-556A-8FCB-80A203BF20D3}"/>
              </a:ext>
            </a:extLst>
          </p:cNvPr>
          <p:cNvCxnSpPr>
            <a:cxnSpLocks/>
            <a:stCxn id="3" idx="3"/>
            <a:endCxn id="12" idx="1"/>
          </p:cNvCxnSpPr>
          <p:nvPr/>
        </p:nvCxnSpPr>
        <p:spPr>
          <a:xfrm>
            <a:off x="8575072" y="3573188"/>
            <a:ext cx="741568" cy="0"/>
          </a:xfrm>
          <a:prstGeom prst="straightConnector1">
            <a:avLst/>
          </a:prstGeom>
          <a:ln w="508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 coins arrondis 12">
            <a:extLst>
              <a:ext uri="{FF2B5EF4-FFF2-40B4-BE49-F238E27FC236}">
                <a16:creationId xmlns:a16="http://schemas.microsoft.com/office/drawing/2014/main" id="{44F2FBC4-2848-83E7-CAC0-76B4BBB020BE}"/>
              </a:ext>
            </a:extLst>
          </p:cNvPr>
          <p:cNvSpPr/>
          <p:nvPr/>
        </p:nvSpPr>
        <p:spPr>
          <a:xfrm>
            <a:off x="4289515" y="2856083"/>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Apprentissage</a:t>
            </a:r>
          </a:p>
        </p:txBody>
      </p:sp>
      <p:cxnSp>
        <p:nvCxnSpPr>
          <p:cNvPr id="15" name="Connecteur droit avec flèche 14">
            <a:extLst>
              <a:ext uri="{FF2B5EF4-FFF2-40B4-BE49-F238E27FC236}">
                <a16:creationId xmlns:a16="http://schemas.microsoft.com/office/drawing/2014/main" id="{53C91625-15A9-5BC8-2DAB-B38EAF44AB33}"/>
              </a:ext>
            </a:extLst>
          </p:cNvPr>
          <p:cNvCxnSpPr>
            <a:cxnSpLocks/>
          </p:cNvCxnSpPr>
          <p:nvPr/>
        </p:nvCxnSpPr>
        <p:spPr>
          <a:xfrm>
            <a:off x="6074583" y="3573442"/>
            <a:ext cx="741568" cy="0"/>
          </a:xfrm>
          <a:prstGeom prst="straightConnector1">
            <a:avLst/>
          </a:prstGeom>
          <a:ln w="50800">
            <a:solidFill>
              <a:srgbClr val="D37C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8221C7D-721B-0E59-959E-B6E6A29A38AB}"/>
              </a:ext>
            </a:extLst>
          </p:cNvPr>
          <p:cNvCxnSpPr>
            <a:cxnSpLocks/>
          </p:cNvCxnSpPr>
          <p:nvPr/>
        </p:nvCxnSpPr>
        <p:spPr>
          <a:xfrm>
            <a:off x="3575260" y="3573188"/>
            <a:ext cx="741568" cy="0"/>
          </a:xfrm>
          <a:prstGeom prst="straightConnector1">
            <a:avLst/>
          </a:prstGeom>
          <a:ln w="50800">
            <a:solidFill>
              <a:srgbClr val="D37C4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A5F4AE38-96FC-EC5E-38D8-0F900A909DA0}"/>
              </a:ext>
            </a:extLst>
          </p:cNvPr>
          <p:cNvSpPr/>
          <p:nvPr/>
        </p:nvSpPr>
        <p:spPr>
          <a:xfrm>
            <a:off x="1795796" y="4600216"/>
            <a:ext cx="1796903" cy="14342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lumMod val="50000"/>
                    <a:lumOff val="50000"/>
                  </a:schemeClr>
                </a:solidFill>
              </a:rPr>
              <a:t>Caractéristiques Enseignants</a:t>
            </a:r>
          </a:p>
          <a:p>
            <a:pPr algn="ctr"/>
            <a:r>
              <a:rPr lang="fr-FR" sz="1700" dirty="0">
                <a:solidFill>
                  <a:schemeClr val="tx1">
                    <a:lumMod val="50000"/>
                    <a:lumOff val="50000"/>
                  </a:schemeClr>
                </a:solidFill>
              </a:rPr>
              <a:t>(dont genre)</a:t>
            </a:r>
          </a:p>
        </p:txBody>
      </p:sp>
      <p:sp>
        <p:nvSpPr>
          <p:cNvPr id="28" name="Rectangle : coins arrondis 27">
            <a:extLst>
              <a:ext uri="{FF2B5EF4-FFF2-40B4-BE49-F238E27FC236}">
                <a16:creationId xmlns:a16="http://schemas.microsoft.com/office/drawing/2014/main" id="{EF49B515-BF0A-F205-43AB-E4541A497759}"/>
              </a:ext>
            </a:extLst>
          </p:cNvPr>
          <p:cNvSpPr/>
          <p:nvPr/>
        </p:nvSpPr>
        <p:spPr>
          <a:xfrm>
            <a:off x="4305539" y="4600216"/>
            <a:ext cx="1796903" cy="14342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lumMod val="50000"/>
                    <a:lumOff val="50000"/>
                  </a:schemeClr>
                </a:solidFill>
              </a:rPr>
              <a:t>Caractéristiques Etudiants</a:t>
            </a:r>
          </a:p>
          <a:p>
            <a:pPr algn="ctr"/>
            <a:r>
              <a:rPr lang="fr-FR" sz="1700" dirty="0">
                <a:solidFill>
                  <a:schemeClr val="tx1">
                    <a:lumMod val="50000"/>
                    <a:lumOff val="50000"/>
                  </a:schemeClr>
                </a:solidFill>
              </a:rPr>
              <a:t>(dont genre)</a:t>
            </a:r>
          </a:p>
        </p:txBody>
      </p:sp>
      <p:sp>
        <p:nvSpPr>
          <p:cNvPr id="29" name="Rectangle : coins arrondis 28">
            <a:extLst>
              <a:ext uri="{FF2B5EF4-FFF2-40B4-BE49-F238E27FC236}">
                <a16:creationId xmlns:a16="http://schemas.microsoft.com/office/drawing/2014/main" id="{CBAB58B7-5C70-D08D-3E56-3A61386AC4C5}"/>
              </a:ext>
            </a:extLst>
          </p:cNvPr>
          <p:cNvSpPr/>
          <p:nvPr/>
        </p:nvSpPr>
        <p:spPr>
          <a:xfrm>
            <a:off x="1773217" y="1173114"/>
            <a:ext cx="1796903" cy="14342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lumMod val="50000"/>
                    <a:lumOff val="50000"/>
                  </a:schemeClr>
                </a:solidFill>
              </a:rPr>
              <a:t>Contexte du cours</a:t>
            </a:r>
          </a:p>
        </p:txBody>
      </p:sp>
      <p:sp>
        <p:nvSpPr>
          <p:cNvPr id="30" name="Rectangle : coins arrondis 29">
            <a:extLst>
              <a:ext uri="{FF2B5EF4-FFF2-40B4-BE49-F238E27FC236}">
                <a16:creationId xmlns:a16="http://schemas.microsoft.com/office/drawing/2014/main" id="{7859E868-5A48-D215-33DB-F6BEBB052003}"/>
              </a:ext>
            </a:extLst>
          </p:cNvPr>
          <p:cNvSpPr/>
          <p:nvPr/>
        </p:nvSpPr>
        <p:spPr>
          <a:xfrm>
            <a:off x="9316639" y="4539052"/>
            <a:ext cx="1796903" cy="14342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lumMod val="50000"/>
                    <a:lumOff val="50000"/>
                  </a:schemeClr>
                </a:solidFill>
              </a:rPr>
              <a:t>Contexte de l’EEE</a:t>
            </a:r>
          </a:p>
          <a:p>
            <a:pPr algn="ctr"/>
            <a:r>
              <a:rPr lang="fr-FR" sz="1700" dirty="0">
                <a:solidFill>
                  <a:schemeClr val="tx1">
                    <a:lumMod val="50000"/>
                    <a:lumOff val="50000"/>
                  </a:schemeClr>
                </a:solidFill>
              </a:rPr>
              <a:t>(dont l’échelle)</a:t>
            </a:r>
          </a:p>
        </p:txBody>
      </p:sp>
      <p:cxnSp>
        <p:nvCxnSpPr>
          <p:cNvPr id="32" name="Connecteur droit avec flèche 31">
            <a:extLst>
              <a:ext uri="{FF2B5EF4-FFF2-40B4-BE49-F238E27FC236}">
                <a16:creationId xmlns:a16="http://schemas.microsoft.com/office/drawing/2014/main" id="{67AF97A7-C694-2B27-4CD5-62C2AA502F19}"/>
              </a:ext>
            </a:extLst>
          </p:cNvPr>
          <p:cNvCxnSpPr>
            <a:stCxn id="29" idx="3"/>
            <a:endCxn id="12" idx="0"/>
          </p:cNvCxnSpPr>
          <p:nvPr/>
        </p:nvCxnSpPr>
        <p:spPr>
          <a:xfrm>
            <a:off x="3570120" y="1890219"/>
            <a:ext cx="6644972" cy="965864"/>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B8E5A5FF-5941-05BA-D128-C154A1B8EB47}"/>
              </a:ext>
            </a:extLst>
          </p:cNvPr>
          <p:cNvCxnSpPr>
            <a:stCxn id="30" idx="0"/>
            <a:endCxn id="12" idx="2"/>
          </p:cNvCxnSpPr>
          <p:nvPr/>
        </p:nvCxnSpPr>
        <p:spPr>
          <a:xfrm flipV="1">
            <a:off x="10215091" y="4290293"/>
            <a:ext cx="1" cy="248759"/>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8EA506C0-45F7-53F1-F71D-3C3FCF47012E}"/>
              </a:ext>
            </a:extLst>
          </p:cNvPr>
          <p:cNvCxnSpPr>
            <a:cxnSpLocks/>
            <a:stCxn id="28" idx="0"/>
            <a:endCxn id="12" idx="1"/>
          </p:cNvCxnSpPr>
          <p:nvPr/>
        </p:nvCxnSpPr>
        <p:spPr>
          <a:xfrm flipV="1">
            <a:off x="5203991" y="3573188"/>
            <a:ext cx="4112649" cy="1027028"/>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167EFE57-2B31-CCB3-C2FB-449957C73A08}"/>
              </a:ext>
            </a:extLst>
          </p:cNvPr>
          <p:cNvCxnSpPr>
            <a:cxnSpLocks/>
            <a:stCxn id="26" idx="0"/>
          </p:cNvCxnSpPr>
          <p:nvPr/>
        </p:nvCxnSpPr>
        <p:spPr>
          <a:xfrm flipV="1">
            <a:off x="2694248" y="3573188"/>
            <a:ext cx="6472330" cy="1027028"/>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41" name="Image 40">
            <a:extLst>
              <a:ext uri="{FF2B5EF4-FFF2-40B4-BE49-F238E27FC236}">
                <a16:creationId xmlns:a16="http://schemas.microsoft.com/office/drawing/2014/main" id="{5E439101-F3B2-3EB5-75A6-4F4BFC8F0B9A}"/>
              </a:ext>
            </a:extLst>
          </p:cNvPr>
          <p:cNvPicPr>
            <a:picLocks noChangeAspect="1"/>
          </p:cNvPicPr>
          <p:nvPr/>
        </p:nvPicPr>
        <p:blipFill>
          <a:blip r:embed="rId2"/>
          <a:stretch>
            <a:fillRect/>
          </a:stretch>
        </p:blipFill>
        <p:spPr>
          <a:xfrm>
            <a:off x="7061156" y="1630303"/>
            <a:ext cx="615464" cy="707574"/>
          </a:xfrm>
          <a:prstGeom prst="rect">
            <a:avLst/>
          </a:prstGeom>
        </p:spPr>
      </p:pic>
      <p:pic>
        <p:nvPicPr>
          <p:cNvPr id="43" name="Image 42">
            <a:extLst>
              <a:ext uri="{FF2B5EF4-FFF2-40B4-BE49-F238E27FC236}">
                <a16:creationId xmlns:a16="http://schemas.microsoft.com/office/drawing/2014/main" id="{8FA41290-D05A-5517-5574-D3F4E3063F3E}"/>
              </a:ext>
            </a:extLst>
          </p:cNvPr>
          <p:cNvPicPr>
            <a:picLocks noChangeAspect="1"/>
          </p:cNvPicPr>
          <p:nvPr/>
        </p:nvPicPr>
        <p:blipFill>
          <a:blip r:embed="rId2"/>
          <a:stretch>
            <a:fillRect/>
          </a:stretch>
        </p:blipFill>
        <p:spPr>
          <a:xfrm>
            <a:off x="6211107" y="4527471"/>
            <a:ext cx="615464" cy="707574"/>
          </a:xfrm>
          <a:prstGeom prst="rect">
            <a:avLst/>
          </a:prstGeom>
        </p:spPr>
      </p:pic>
      <p:pic>
        <p:nvPicPr>
          <p:cNvPr id="44" name="Image 43">
            <a:extLst>
              <a:ext uri="{FF2B5EF4-FFF2-40B4-BE49-F238E27FC236}">
                <a16:creationId xmlns:a16="http://schemas.microsoft.com/office/drawing/2014/main" id="{A48630BB-5A98-6210-DC9D-ADBC7E4F56AA}"/>
              </a:ext>
            </a:extLst>
          </p:cNvPr>
          <p:cNvPicPr>
            <a:picLocks noChangeAspect="1"/>
          </p:cNvPicPr>
          <p:nvPr/>
        </p:nvPicPr>
        <p:blipFill>
          <a:blip r:embed="rId2"/>
          <a:stretch>
            <a:fillRect/>
          </a:stretch>
        </p:blipFill>
        <p:spPr>
          <a:xfrm>
            <a:off x="8623474" y="4523700"/>
            <a:ext cx="615464" cy="707574"/>
          </a:xfrm>
          <a:prstGeom prst="rect">
            <a:avLst/>
          </a:prstGeom>
        </p:spPr>
      </p:pic>
      <p:pic>
        <p:nvPicPr>
          <p:cNvPr id="45" name="Image 44">
            <a:extLst>
              <a:ext uri="{FF2B5EF4-FFF2-40B4-BE49-F238E27FC236}">
                <a16:creationId xmlns:a16="http://schemas.microsoft.com/office/drawing/2014/main" id="{20844F3A-43FF-7806-108D-B63288F91467}"/>
              </a:ext>
            </a:extLst>
          </p:cNvPr>
          <p:cNvPicPr>
            <a:picLocks noChangeAspect="1"/>
          </p:cNvPicPr>
          <p:nvPr/>
        </p:nvPicPr>
        <p:blipFill>
          <a:blip r:embed="rId2"/>
          <a:stretch>
            <a:fillRect/>
          </a:stretch>
        </p:blipFill>
        <p:spPr>
          <a:xfrm>
            <a:off x="3674051" y="4527471"/>
            <a:ext cx="615464" cy="707574"/>
          </a:xfrm>
          <a:prstGeom prst="rect">
            <a:avLst/>
          </a:prstGeom>
        </p:spPr>
      </p:pic>
      <p:sp>
        <p:nvSpPr>
          <p:cNvPr id="47" name="ZoneTexte 46">
            <a:extLst>
              <a:ext uri="{FF2B5EF4-FFF2-40B4-BE49-F238E27FC236}">
                <a16:creationId xmlns:a16="http://schemas.microsoft.com/office/drawing/2014/main" id="{A97F380C-0794-354F-0BC2-3205AF8718D6}"/>
              </a:ext>
            </a:extLst>
          </p:cNvPr>
          <p:cNvSpPr txBox="1"/>
          <p:nvPr/>
        </p:nvSpPr>
        <p:spPr>
          <a:xfrm>
            <a:off x="1773217" y="3073696"/>
            <a:ext cx="9335186" cy="2123658"/>
          </a:xfrm>
          <a:prstGeom prst="rect">
            <a:avLst/>
          </a:prstGeom>
          <a:solidFill>
            <a:srgbClr val="D37C4A"/>
          </a:solidFill>
        </p:spPr>
        <p:txBody>
          <a:bodyPr wrap="square">
            <a:spAutoFit/>
          </a:bodyPr>
          <a:lstStyle/>
          <a:p>
            <a:pPr algn="just"/>
            <a:r>
              <a:rPr lang="fr-F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Toutefois, les études la plupart du temps contradictoires concernant le sens des relations (ou leurs forces) entre l’évaluation des enseignements par les étudiants et les variables reliées aux enseignants, aux étudiants et aux enseignements nous poussent à être prudents lorsque l’on aborde les facteurs qui peuvent être des biais potentiels.</a:t>
            </a:r>
          </a:p>
          <a:p>
            <a:pPr algn="just"/>
            <a:endParaRPr lang="fr-BE" sz="2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just"/>
            <a:r>
              <a:rPr lang="fr-BE" dirty="0">
                <a:solidFill>
                  <a:schemeClr val="bg1"/>
                </a:solidFill>
                <a:latin typeface="Calibri" panose="020F0502020204030204" pitchFamily="34" charset="0"/>
                <a:ea typeface="Times New Roman" panose="02020603050405020304" pitchFamily="18" charset="0"/>
                <a:cs typeface="Calibri" panose="020F0502020204030204" pitchFamily="34" charset="0"/>
              </a:rPr>
              <a:t>Par ailleurs, les études sont fort peu généralisables, car elles sont réalisées dans une écologie propre, peu décrite ou peu contrôlée.</a:t>
            </a:r>
          </a:p>
        </p:txBody>
      </p:sp>
    </p:spTree>
    <p:extLst>
      <p:ext uri="{BB962C8B-B14F-4D97-AF65-F5344CB8AC3E}">
        <p14:creationId xmlns:p14="http://schemas.microsoft.com/office/powerpoint/2010/main" val="84265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fontScale="90000"/>
          </a:bodyPr>
          <a:lstStyle/>
          <a:p>
            <a:pPr algn="ctr"/>
            <a:r>
              <a:rPr lang="fr-FR" dirty="0"/>
              <a:t>Etudes des biais</a:t>
            </a:r>
            <a:br>
              <a:rPr lang="fr-FR" dirty="0"/>
            </a:br>
            <a:r>
              <a:rPr lang="fr-FR" dirty="0"/>
              <a:t>Discriminant and divergent </a:t>
            </a:r>
            <a:r>
              <a:rPr lang="fr-FR" dirty="0" err="1"/>
              <a:t>validity</a:t>
            </a:r>
            <a:endParaRPr lang="fr-FR" dirty="0"/>
          </a:p>
        </p:txBody>
      </p:sp>
      <p:sp>
        <p:nvSpPr>
          <p:cNvPr id="6" name="Rectangle : coins arrondis 5">
            <a:extLst>
              <a:ext uri="{FF2B5EF4-FFF2-40B4-BE49-F238E27FC236}">
                <a16:creationId xmlns:a16="http://schemas.microsoft.com/office/drawing/2014/main" id="{E4AF13BD-82FE-9537-BBE0-A7656CBF212B}"/>
              </a:ext>
            </a:extLst>
          </p:cNvPr>
          <p:cNvSpPr/>
          <p:nvPr/>
        </p:nvSpPr>
        <p:spPr>
          <a:xfrm>
            <a:off x="1778357" y="2856083"/>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Qualité de l’enseignement</a:t>
            </a:r>
          </a:p>
        </p:txBody>
      </p:sp>
      <p:sp>
        <p:nvSpPr>
          <p:cNvPr id="12" name="Rectangle : coins arrondis 11">
            <a:extLst>
              <a:ext uri="{FF2B5EF4-FFF2-40B4-BE49-F238E27FC236}">
                <a16:creationId xmlns:a16="http://schemas.microsoft.com/office/drawing/2014/main" id="{244FBCD0-5D28-E977-7C30-04DDBFCAE221}"/>
              </a:ext>
            </a:extLst>
          </p:cNvPr>
          <p:cNvSpPr/>
          <p:nvPr/>
        </p:nvSpPr>
        <p:spPr>
          <a:xfrm>
            <a:off x="9316640" y="2856083"/>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 des enseignements par les étudiants</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172255"/>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3" name="Rectangle : coins arrondis 2">
            <a:extLst>
              <a:ext uri="{FF2B5EF4-FFF2-40B4-BE49-F238E27FC236}">
                <a16:creationId xmlns:a16="http://schemas.microsoft.com/office/drawing/2014/main" id="{AD9D04EC-03A2-0FB4-593E-BBAE607A673E}"/>
              </a:ext>
            </a:extLst>
          </p:cNvPr>
          <p:cNvSpPr/>
          <p:nvPr/>
        </p:nvSpPr>
        <p:spPr>
          <a:xfrm>
            <a:off x="6778169" y="2856083"/>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Résultats de étudiants</a:t>
            </a:r>
          </a:p>
        </p:txBody>
      </p:sp>
      <p:cxnSp>
        <p:nvCxnSpPr>
          <p:cNvPr id="8" name="Connecteur droit avec flèche 7">
            <a:extLst>
              <a:ext uri="{FF2B5EF4-FFF2-40B4-BE49-F238E27FC236}">
                <a16:creationId xmlns:a16="http://schemas.microsoft.com/office/drawing/2014/main" id="{900C03BC-D66C-556A-8FCB-80A203BF20D3}"/>
              </a:ext>
            </a:extLst>
          </p:cNvPr>
          <p:cNvCxnSpPr>
            <a:cxnSpLocks/>
            <a:stCxn id="3" idx="3"/>
            <a:endCxn id="12" idx="1"/>
          </p:cNvCxnSpPr>
          <p:nvPr/>
        </p:nvCxnSpPr>
        <p:spPr>
          <a:xfrm>
            <a:off x="8575072" y="3573188"/>
            <a:ext cx="741568" cy="0"/>
          </a:xfrm>
          <a:prstGeom prst="straightConnector1">
            <a:avLst/>
          </a:prstGeom>
          <a:ln w="508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 coins arrondis 12">
            <a:extLst>
              <a:ext uri="{FF2B5EF4-FFF2-40B4-BE49-F238E27FC236}">
                <a16:creationId xmlns:a16="http://schemas.microsoft.com/office/drawing/2014/main" id="{44F2FBC4-2848-83E7-CAC0-76B4BBB020BE}"/>
              </a:ext>
            </a:extLst>
          </p:cNvPr>
          <p:cNvSpPr/>
          <p:nvPr/>
        </p:nvSpPr>
        <p:spPr>
          <a:xfrm>
            <a:off x="4289515" y="2856083"/>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Apprentissage</a:t>
            </a:r>
          </a:p>
        </p:txBody>
      </p:sp>
      <p:cxnSp>
        <p:nvCxnSpPr>
          <p:cNvPr id="15" name="Connecteur droit avec flèche 14">
            <a:extLst>
              <a:ext uri="{FF2B5EF4-FFF2-40B4-BE49-F238E27FC236}">
                <a16:creationId xmlns:a16="http://schemas.microsoft.com/office/drawing/2014/main" id="{53C91625-15A9-5BC8-2DAB-B38EAF44AB33}"/>
              </a:ext>
            </a:extLst>
          </p:cNvPr>
          <p:cNvCxnSpPr>
            <a:cxnSpLocks/>
          </p:cNvCxnSpPr>
          <p:nvPr/>
        </p:nvCxnSpPr>
        <p:spPr>
          <a:xfrm>
            <a:off x="6074583" y="3573442"/>
            <a:ext cx="741568" cy="0"/>
          </a:xfrm>
          <a:prstGeom prst="straightConnector1">
            <a:avLst/>
          </a:prstGeom>
          <a:ln w="50800">
            <a:solidFill>
              <a:srgbClr val="D37C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8221C7D-721B-0E59-959E-B6E6A29A38AB}"/>
              </a:ext>
            </a:extLst>
          </p:cNvPr>
          <p:cNvCxnSpPr>
            <a:cxnSpLocks/>
          </p:cNvCxnSpPr>
          <p:nvPr/>
        </p:nvCxnSpPr>
        <p:spPr>
          <a:xfrm>
            <a:off x="3575260" y="3573188"/>
            <a:ext cx="741568" cy="0"/>
          </a:xfrm>
          <a:prstGeom prst="straightConnector1">
            <a:avLst/>
          </a:prstGeom>
          <a:ln w="50800">
            <a:solidFill>
              <a:srgbClr val="D37C4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A5F4AE38-96FC-EC5E-38D8-0F900A909DA0}"/>
              </a:ext>
            </a:extLst>
          </p:cNvPr>
          <p:cNvSpPr/>
          <p:nvPr/>
        </p:nvSpPr>
        <p:spPr>
          <a:xfrm>
            <a:off x="1795796" y="4600216"/>
            <a:ext cx="1796903" cy="14342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lumMod val="50000"/>
                    <a:lumOff val="50000"/>
                  </a:schemeClr>
                </a:solidFill>
              </a:rPr>
              <a:t>Caractéristiques Enseignants</a:t>
            </a:r>
          </a:p>
          <a:p>
            <a:pPr algn="ctr"/>
            <a:r>
              <a:rPr lang="fr-FR" sz="1700" dirty="0">
                <a:solidFill>
                  <a:schemeClr val="tx1">
                    <a:lumMod val="50000"/>
                    <a:lumOff val="50000"/>
                  </a:schemeClr>
                </a:solidFill>
              </a:rPr>
              <a:t>(dont genre)</a:t>
            </a:r>
          </a:p>
        </p:txBody>
      </p:sp>
      <p:sp>
        <p:nvSpPr>
          <p:cNvPr id="28" name="Rectangle : coins arrondis 27">
            <a:extLst>
              <a:ext uri="{FF2B5EF4-FFF2-40B4-BE49-F238E27FC236}">
                <a16:creationId xmlns:a16="http://schemas.microsoft.com/office/drawing/2014/main" id="{EF49B515-BF0A-F205-43AB-E4541A497759}"/>
              </a:ext>
            </a:extLst>
          </p:cNvPr>
          <p:cNvSpPr/>
          <p:nvPr/>
        </p:nvSpPr>
        <p:spPr>
          <a:xfrm>
            <a:off x="4294250" y="4600216"/>
            <a:ext cx="1796903" cy="14342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lumMod val="50000"/>
                    <a:lumOff val="50000"/>
                  </a:schemeClr>
                </a:solidFill>
              </a:rPr>
              <a:t>Caractéristiques Etudiants</a:t>
            </a:r>
          </a:p>
          <a:p>
            <a:pPr algn="ctr"/>
            <a:r>
              <a:rPr lang="fr-FR" sz="1700" dirty="0">
                <a:solidFill>
                  <a:schemeClr val="tx1">
                    <a:lumMod val="50000"/>
                    <a:lumOff val="50000"/>
                  </a:schemeClr>
                </a:solidFill>
              </a:rPr>
              <a:t>(dont genre)</a:t>
            </a:r>
          </a:p>
        </p:txBody>
      </p:sp>
      <p:sp>
        <p:nvSpPr>
          <p:cNvPr id="29" name="Rectangle : coins arrondis 28">
            <a:extLst>
              <a:ext uri="{FF2B5EF4-FFF2-40B4-BE49-F238E27FC236}">
                <a16:creationId xmlns:a16="http://schemas.microsoft.com/office/drawing/2014/main" id="{CBAB58B7-5C70-D08D-3E56-3A61386AC4C5}"/>
              </a:ext>
            </a:extLst>
          </p:cNvPr>
          <p:cNvSpPr/>
          <p:nvPr/>
        </p:nvSpPr>
        <p:spPr>
          <a:xfrm>
            <a:off x="1773217" y="1173114"/>
            <a:ext cx="1796903" cy="14342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lumMod val="50000"/>
                    <a:lumOff val="50000"/>
                  </a:schemeClr>
                </a:solidFill>
              </a:rPr>
              <a:t>Contexte du cours</a:t>
            </a:r>
          </a:p>
        </p:txBody>
      </p:sp>
      <p:sp>
        <p:nvSpPr>
          <p:cNvPr id="30" name="Rectangle : coins arrondis 29">
            <a:extLst>
              <a:ext uri="{FF2B5EF4-FFF2-40B4-BE49-F238E27FC236}">
                <a16:creationId xmlns:a16="http://schemas.microsoft.com/office/drawing/2014/main" id="{7859E868-5A48-D215-33DB-F6BEBB052003}"/>
              </a:ext>
            </a:extLst>
          </p:cNvPr>
          <p:cNvSpPr/>
          <p:nvPr/>
        </p:nvSpPr>
        <p:spPr>
          <a:xfrm>
            <a:off x="9316639" y="4539052"/>
            <a:ext cx="1796903" cy="14342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lumMod val="50000"/>
                    <a:lumOff val="50000"/>
                  </a:schemeClr>
                </a:solidFill>
              </a:rPr>
              <a:t>Contexte de l’EEE</a:t>
            </a:r>
          </a:p>
          <a:p>
            <a:pPr algn="ctr"/>
            <a:r>
              <a:rPr lang="fr-FR" sz="1700" dirty="0">
                <a:solidFill>
                  <a:schemeClr val="tx1">
                    <a:lumMod val="50000"/>
                    <a:lumOff val="50000"/>
                  </a:schemeClr>
                </a:solidFill>
              </a:rPr>
              <a:t>(dont l’</a:t>
            </a:r>
            <a:r>
              <a:rPr lang="fr-FR" sz="1700" dirty="0" err="1">
                <a:solidFill>
                  <a:schemeClr val="tx1">
                    <a:lumMod val="50000"/>
                    <a:lumOff val="50000"/>
                  </a:schemeClr>
                </a:solidFill>
              </a:rPr>
              <a:t>echelle</a:t>
            </a:r>
            <a:r>
              <a:rPr lang="fr-FR" sz="1700" dirty="0">
                <a:solidFill>
                  <a:schemeClr val="tx1">
                    <a:lumMod val="50000"/>
                    <a:lumOff val="50000"/>
                  </a:schemeClr>
                </a:solidFill>
              </a:rPr>
              <a:t>)</a:t>
            </a:r>
          </a:p>
        </p:txBody>
      </p:sp>
      <p:cxnSp>
        <p:nvCxnSpPr>
          <p:cNvPr id="34" name="Connecteur droit avec flèche 33">
            <a:extLst>
              <a:ext uri="{FF2B5EF4-FFF2-40B4-BE49-F238E27FC236}">
                <a16:creationId xmlns:a16="http://schemas.microsoft.com/office/drawing/2014/main" id="{B8E5A5FF-5941-05BA-D128-C154A1B8EB47}"/>
              </a:ext>
            </a:extLst>
          </p:cNvPr>
          <p:cNvCxnSpPr>
            <a:stCxn id="30" idx="0"/>
            <a:endCxn id="12" idx="2"/>
          </p:cNvCxnSpPr>
          <p:nvPr/>
        </p:nvCxnSpPr>
        <p:spPr>
          <a:xfrm flipV="1">
            <a:off x="10215091" y="4290293"/>
            <a:ext cx="1" cy="248759"/>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41" name="Image 40">
            <a:extLst>
              <a:ext uri="{FF2B5EF4-FFF2-40B4-BE49-F238E27FC236}">
                <a16:creationId xmlns:a16="http://schemas.microsoft.com/office/drawing/2014/main" id="{5E439101-F3B2-3EB5-75A6-4F4BFC8F0B9A}"/>
              </a:ext>
            </a:extLst>
          </p:cNvPr>
          <p:cNvPicPr>
            <a:picLocks noChangeAspect="1"/>
          </p:cNvPicPr>
          <p:nvPr/>
        </p:nvPicPr>
        <p:blipFill>
          <a:blip r:embed="rId2"/>
          <a:stretch>
            <a:fillRect/>
          </a:stretch>
        </p:blipFill>
        <p:spPr>
          <a:xfrm>
            <a:off x="11255035" y="3936506"/>
            <a:ext cx="615464" cy="707574"/>
          </a:xfrm>
          <a:prstGeom prst="rect">
            <a:avLst/>
          </a:prstGeom>
        </p:spPr>
      </p:pic>
      <p:cxnSp>
        <p:nvCxnSpPr>
          <p:cNvPr id="9" name="Connecteur droit avec flèche 8">
            <a:extLst>
              <a:ext uri="{FF2B5EF4-FFF2-40B4-BE49-F238E27FC236}">
                <a16:creationId xmlns:a16="http://schemas.microsoft.com/office/drawing/2014/main" id="{62D5E4D5-80AA-DAA4-6394-588A2FFCF9F5}"/>
              </a:ext>
            </a:extLst>
          </p:cNvPr>
          <p:cNvCxnSpPr>
            <a:stCxn id="29" idx="2"/>
            <a:endCxn id="6" idx="0"/>
          </p:cNvCxnSpPr>
          <p:nvPr/>
        </p:nvCxnSpPr>
        <p:spPr>
          <a:xfrm>
            <a:off x="2671669" y="2607324"/>
            <a:ext cx="5140" cy="248759"/>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4FFDAE62-BE29-0467-DD6E-C1C45D49D8DC}"/>
              </a:ext>
            </a:extLst>
          </p:cNvPr>
          <p:cNvCxnSpPr>
            <a:stCxn id="26" idx="0"/>
            <a:endCxn id="6" idx="2"/>
          </p:cNvCxnSpPr>
          <p:nvPr/>
        </p:nvCxnSpPr>
        <p:spPr>
          <a:xfrm flipH="1" flipV="1">
            <a:off x="2676809" y="4290293"/>
            <a:ext cx="17439" cy="309923"/>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6E2EF236-C160-592D-F450-259C2ACCE3AD}"/>
              </a:ext>
            </a:extLst>
          </p:cNvPr>
          <p:cNvCxnSpPr>
            <a:stCxn id="28" idx="0"/>
            <a:endCxn id="6" idx="3"/>
          </p:cNvCxnSpPr>
          <p:nvPr/>
        </p:nvCxnSpPr>
        <p:spPr>
          <a:xfrm flipH="1" flipV="1">
            <a:off x="3575260" y="3573188"/>
            <a:ext cx="1617442" cy="1027028"/>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01A25E3-C4C9-A781-A59D-66175FD3706D}"/>
              </a:ext>
            </a:extLst>
          </p:cNvPr>
          <p:cNvCxnSpPr>
            <a:stCxn id="26" idx="0"/>
            <a:endCxn id="13" idx="2"/>
          </p:cNvCxnSpPr>
          <p:nvPr/>
        </p:nvCxnSpPr>
        <p:spPr>
          <a:xfrm flipV="1">
            <a:off x="2694248" y="4290293"/>
            <a:ext cx="2493719" cy="309923"/>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BD6A9769-1722-069B-C076-11F02FED2B5A}"/>
              </a:ext>
            </a:extLst>
          </p:cNvPr>
          <p:cNvCxnSpPr>
            <a:cxnSpLocks/>
          </p:cNvCxnSpPr>
          <p:nvPr/>
        </p:nvCxnSpPr>
        <p:spPr>
          <a:xfrm flipV="1">
            <a:off x="5111162" y="4290293"/>
            <a:ext cx="17843" cy="309923"/>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0DDB946B-C4F8-F061-89B5-20FD88DB7757}"/>
              </a:ext>
            </a:extLst>
          </p:cNvPr>
          <p:cNvPicPr>
            <a:picLocks noChangeAspect="1"/>
          </p:cNvPicPr>
          <p:nvPr/>
        </p:nvPicPr>
        <p:blipFill>
          <a:blip r:embed="rId3"/>
          <a:stretch>
            <a:fillRect/>
          </a:stretch>
        </p:blipFill>
        <p:spPr>
          <a:xfrm>
            <a:off x="3592699" y="1337659"/>
            <a:ext cx="675010" cy="776032"/>
          </a:xfrm>
          <a:prstGeom prst="rect">
            <a:avLst/>
          </a:prstGeom>
        </p:spPr>
      </p:pic>
      <p:pic>
        <p:nvPicPr>
          <p:cNvPr id="31" name="Image 30">
            <a:extLst>
              <a:ext uri="{FF2B5EF4-FFF2-40B4-BE49-F238E27FC236}">
                <a16:creationId xmlns:a16="http://schemas.microsoft.com/office/drawing/2014/main" id="{93F4F513-00A8-A691-C7B0-6C8E50676C99}"/>
              </a:ext>
            </a:extLst>
          </p:cNvPr>
          <p:cNvPicPr>
            <a:picLocks noChangeAspect="1"/>
          </p:cNvPicPr>
          <p:nvPr/>
        </p:nvPicPr>
        <p:blipFill>
          <a:blip r:embed="rId3"/>
          <a:stretch>
            <a:fillRect/>
          </a:stretch>
        </p:blipFill>
        <p:spPr>
          <a:xfrm>
            <a:off x="3605273" y="4929304"/>
            <a:ext cx="675010" cy="776032"/>
          </a:xfrm>
          <a:prstGeom prst="rect">
            <a:avLst/>
          </a:prstGeom>
        </p:spPr>
      </p:pic>
      <p:pic>
        <p:nvPicPr>
          <p:cNvPr id="33" name="Image 32">
            <a:extLst>
              <a:ext uri="{FF2B5EF4-FFF2-40B4-BE49-F238E27FC236}">
                <a16:creationId xmlns:a16="http://schemas.microsoft.com/office/drawing/2014/main" id="{01C96197-3E08-4482-34C3-8004A62246D6}"/>
              </a:ext>
            </a:extLst>
          </p:cNvPr>
          <p:cNvPicPr>
            <a:picLocks noChangeAspect="1"/>
          </p:cNvPicPr>
          <p:nvPr/>
        </p:nvPicPr>
        <p:blipFill>
          <a:blip r:embed="rId3"/>
          <a:stretch>
            <a:fillRect/>
          </a:stretch>
        </p:blipFill>
        <p:spPr>
          <a:xfrm>
            <a:off x="994196" y="2272286"/>
            <a:ext cx="675010" cy="776032"/>
          </a:xfrm>
          <a:prstGeom prst="rect">
            <a:avLst/>
          </a:prstGeom>
        </p:spPr>
      </p:pic>
      <p:pic>
        <p:nvPicPr>
          <p:cNvPr id="35" name="Image 34">
            <a:extLst>
              <a:ext uri="{FF2B5EF4-FFF2-40B4-BE49-F238E27FC236}">
                <a16:creationId xmlns:a16="http://schemas.microsoft.com/office/drawing/2014/main" id="{FB2D0091-5D87-7094-2844-775E0D0CC18E}"/>
              </a:ext>
            </a:extLst>
          </p:cNvPr>
          <p:cNvPicPr>
            <a:picLocks noChangeAspect="1"/>
          </p:cNvPicPr>
          <p:nvPr/>
        </p:nvPicPr>
        <p:blipFill>
          <a:blip r:embed="rId3"/>
          <a:stretch>
            <a:fillRect/>
          </a:stretch>
        </p:blipFill>
        <p:spPr>
          <a:xfrm>
            <a:off x="979295" y="3763020"/>
            <a:ext cx="675010" cy="776032"/>
          </a:xfrm>
          <a:prstGeom prst="rect">
            <a:avLst/>
          </a:prstGeom>
        </p:spPr>
      </p:pic>
      <p:cxnSp>
        <p:nvCxnSpPr>
          <p:cNvPr id="19" name="Connecteur droit avec flèche 18">
            <a:extLst>
              <a:ext uri="{FF2B5EF4-FFF2-40B4-BE49-F238E27FC236}">
                <a16:creationId xmlns:a16="http://schemas.microsoft.com/office/drawing/2014/main" id="{05F4E5AF-B41E-0B4C-E314-E588763E4659}"/>
              </a:ext>
            </a:extLst>
          </p:cNvPr>
          <p:cNvCxnSpPr>
            <a:stCxn id="29" idx="3"/>
            <a:endCxn id="13" idx="0"/>
          </p:cNvCxnSpPr>
          <p:nvPr/>
        </p:nvCxnSpPr>
        <p:spPr>
          <a:xfrm>
            <a:off x="3570120" y="1890219"/>
            <a:ext cx="1617847" cy="965864"/>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D5173B31-CCE9-307E-5503-EA03CFD97E22}"/>
              </a:ext>
            </a:extLst>
          </p:cNvPr>
          <p:cNvSpPr txBox="1"/>
          <p:nvPr/>
        </p:nvSpPr>
        <p:spPr>
          <a:xfrm>
            <a:off x="1795796" y="3111528"/>
            <a:ext cx="9335186" cy="923330"/>
          </a:xfrm>
          <a:prstGeom prst="rect">
            <a:avLst/>
          </a:prstGeom>
          <a:solidFill>
            <a:srgbClr val="D37C4A"/>
          </a:solidFill>
        </p:spPr>
        <p:txBody>
          <a:bodyPr wrap="square">
            <a:spAutoFit/>
          </a:bodyPr>
          <a:lstStyle/>
          <a:p>
            <a:pPr algn="just"/>
            <a:r>
              <a:rPr lang="fr-FR"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Les conditions d’une invalidité sont donc que, premièrement, les variables exogènes soient corrélées avec l’EEE et que, deuxièmement, ces variables exogènes ne soient pas corrélées avec la qualité de l’enseignement ou l’apprentissage… mesurée à travers les résultats des étudiants.</a:t>
            </a:r>
            <a:endParaRPr lang="fr-BE"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496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2DE5-4A9F-3D9C-5B52-6C318D539ED0}"/>
              </a:ext>
            </a:extLst>
          </p:cNvPr>
          <p:cNvSpPr>
            <a:spLocks noGrp="1"/>
          </p:cNvSpPr>
          <p:nvPr>
            <p:ph type="title"/>
          </p:nvPr>
        </p:nvSpPr>
        <p:spPr>
          <a:xfrm>
            <a:off x="838200" y="173102"/>
            <a:ext cx="10515600" cy="891992"/>
          </a:xfrm>
        </p:spPr>
        <p:txBody>
          <a:bodyPr>
            <a:normAutofit/>
          </a:bodyPr>
          <a:lstStyle/>
          <a:p>
            <a:pPr algn="ctr"/>
            <a:r>
              <a:rPr lang="fr-FR" dirty="0"/>
              <a:t>Etudes </a:t>
            </a:r>
            <a:r>
              <a:rPr lang="fr-FR" dirty="0" err="1"/>
              <a:t>multisections</a:t>
            </a:r>
            <a:r>
              <a:rPr lang="fr-FR" dirty="0"/>
              <a:t> - laboratoires</a:t>
            </a:r>
          </a:p>
        </p:txBody>
      </p:sp>
      <p:sp>
        <p:nvSpPr>
          <p:cNvPr id="6" name="Rectangle : coins arrondis 5">
            <a:extLst>
              <a:ext uri="{FF2B5EF4-FFF2-40B4-BE49-F238E27FC236}">
                <a16:creationId xmlns:a16="http://schemas.microsoft.com/office/drawing/2014/main" id="{E4AF13BD-82FE-9537-BBE0-A7656CBF212B}"/>
              </a:ext>
            </a:extLst>
          </p:cNvPr>
          <p:cNvSpPr/>
          <p:nvPr/>
        </p:nvSpPr>
        <p:spPr>
          <a:xfrm>
            <a:off x="1496134" y="3239908"/>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Qualité de l’enseignement</a:t>
            </a:r>
          </a:p>
        </p:txBody>
      </p:sp>
      <p:sp>
        <p:nvSpPr>
          <p:cNvPr id="12" name="Rectangle : coins arrondis 11">
            <a:extLst>
              <a:ext uri="{FF2B5EF4-FFF2-40B4-BE49-F238E27FC236}">
                <a16:creationId xmlns:a16="http://schemas.microsoft.com/office/drawing/2014/main" id="{244FBCD0-5D28-E977-7C30-04DDBFCAE221}"/>
              </a:ext>
            </a:extLst>
          </p:cNvPr>
          <p:cNvSpPr/>
          <p:nvPr/>
        </p:nvSpPr>
        <p:spPr>
          <a:xfrm>
            <a:off x="9034417" y="3239908"/>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Evaluation des enseignements par les étudiants</a:t>
            </a:r>
          </a:p>
        </p:txBody>
      </p:sp>
      <p:sp>
        <p:nvSpPr>
          <p:cNvPr id="25" name="Rectangle 24">
            <a:extLst>
              <a:ext uri="{FF2B5EF4-FFF2-40B4-BE49-F238E27FC236}">
                <a16:creationId xmlns:a16="http://schemas.microsoft.com/office/drawing/2014/main" id="{DF2FC519-4A86-CCAA-D6B2-CF9DBD3A9392}"/>
              </a:ext>
            </a:extLst>
          </p:cNvPr>
          <p:cNvSpPr/>
          <p:nvPr/>
        </p:nvSpPr>
        <p:spPr>
          <a:xfrm>
            <a:off x="7463789" y="6172255"/>
            <a:ext cx="4284192" cy="578262"/>
          </a:xfrm>
          <a:prstGeom prst="rect">
            <a:avLst/>
          </a:prstGeom>
          <a:solidFill>
            <a:srgbClr val="0B646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validité de l’EEE, un question qui reste ouverte</a:t>
            </a:r>
          </a:p>
        </p:txBody>
      </p:sp>
      <p:sp>
        <p:nvSpPr>
          <p:cNvPr id="3" name="Rectangle : coins arrondis 2">
            <a:extLst>
              <a:ext uri="{FF2B5EF4-FFF2-40B4-BE49-F238E27FC236}">
                <a16:creationId xmlns:a16="http://schemas.microsoft.com/office/drawing/2014/main" id="{AD9D04EC-03A2-0FB4-593E-BBAE607A673E}"/>
              </a:ext>
            </a:extLst>
          </p:cNvPr>
          <p:cNvSpPr/>
          <p:nvPr/>
        </p:nvSpPr>
        <p:spPr>
          <a:xfrm>
            <a:off x="6495946" y="3239908"/>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Résultats de étudiants</a:t>
            </a:r>
          </a:p>
        </p:txBody>
      </p:sp>
      <p:cxnSp>
        <p:nvCxnSpPr>
          <p:cNvPr id="8" name="Connecteur droit avec flèche 7">
            <a:extLst>
              <a:ext uri="{FF2B5EF4-FFF2-40B4-BE49-F238E27FC236}">
                <a16:creationId xmlns:a16="http://schemas.microsoft.com/office/drawing/2014/main" id="{900C03BC-D66C-556A-8FCB-80A203BF20D3}"/>
              </a:ext>
            </a:extLst>
          </p:cNvPr>
          <p:cNvCxnSpPr>
            <a:cxnSpLocks/>
            <a:stCxn id="3" idx="3"/>
            <a:endCxn id="12" idx="1"/>
          </p:cNvCxnSpPr>
          <p:nvPr/>
        </p:nvCxnSpPr>
        <p:spPr>
          <a:xfrm>
            <a:off x="8292849" y="3957013"/>
            <a:ext cx="741568" cy="0"/>
          </a:xfrm>
          <a:prstGeom prst="straightConnector1">
            <a:avLst/>
          </a:prstGeom>
          <a:ln w="508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 coins arrondis 12">
            <a:extLst>
              <a:ext uri="{FF2B5EF4-FFF2-40B4-BE49-F238E27FC236}">
                <a16:creationId xmlns:a16="http://schemas.microsoft.com/office/drawing/2014/main" id="{44F2FBC4-2848-83E7-CAC0-76B4BBB020BE}"/>
              </a:ext>
            </a:extLst>
          </p:cNvPr>
          <p:cNvSpPr/>
          <p:nvPr/>
        </p:nvSpPr>
        <p:spPr>
          <a:xfrm>
            <a:off x="4007292" y="3239908"/>
            <a:ext cx="1796903" cy="1434210"/>
          </a:xfrm>
          <a:prstGeom prst="roundRect">
            <a:avLst/>
          </a:prstGeom>
          <a:solidFill>
            <a:srgbClr val="6A8ED0"/>
          </a:solidFill>
          <a:ln>
            <a:solidFill>
              <a:srgbClr val="6A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Apprentissage</a:t>
            </a:r>
          </a:p>
        </p:txBody>
      </p:sp>
      <p:cxnSp>
        <p:nvCxnSpPr>
          <p:cNvPr id="15" name="Connecteur droit avec flèche 14">
            <a:extLst>
              <a:ext uri="{FF2B5EF4-FFF2-40B4-BE49-F238E27FC236}">
                <a16:creationId xmlns:a16="http://schemas.microsoft.com/office/drawing/2014/main" id="{53C91625-15A9-5BC8-2DAB-B38EAF44AB33}"/>
              </a:ext>
            </a:extLst>
          </p:cNvPr>
          <p:cNvCxnSpPr>
            <a:cxnSpLocks/>
          </p:cNvCxnSpPr>
          <p:nvPr/>
        </p:nvCxnSpPr>
        <p:spPr>
          <a:xfrm>
            <a:off x="5792360" y="3957267"/>
            <a:ext cx="741568" cy="0"/>
          </a:xfrm>
          <a:prstGeom prst="straightConnector1">
            <a:avLst/>
          </a:prstGeom>
          <a:ln w="50800">
            <a:solidFill>
              <a:srgbClr val="D37C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8221C7D-721B-0E59-959E-B6E6A29A38AB}"/>
              </a:ext>
            </a:extLst>
          </p:cNvPr>
          <p:cNvCxnSpPr>
            <a:cxnSpLocks/>
          </p:cNvCxnSpPr>
          <p:nvPr/>
        </p:nvCxnSpPr>
        <p:spPr>
          <a:xfrm>
            <a:off x="3293037" y="3957013"/>
            <a:ext cx="741568" cy="0"/>
          </a:xfrm>
          <a:prstGeom prst="straightConnector1">
            <a:avLst/>
          </a:prstGeom>
          <a:ln w="50800">
            <a:solidFill>
              <a:srgbClr val="D37C4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CD317EE-E940-68BC-687C-01F12125CC34}"/>
              </a:ext>
            </a:extLst>
          </p:cNvPr>
          <p:cNvSpPr/>
          <p:nvPr/>
        </p:nvSpPr>
        <p:spPr>
          <a:xfrm>
            <a:off x="1424817" y="910421"/>
            <a:ext cx="9476653" cy="223589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Consistent à contrôler en laboratoire un certain nombre de variables pour en isoler une autre. </a:t>
            </a:r>
          </a:p>
          <a:p>
            <a:r>
              <a:rPr lang="fr-FR" dirty="0"/>
              <a:t>Par ex :</a:t>
            </a:r>
          </a:p>
          <a:p>
            <a:pPr marL="285750" indent="-285750">
              <a:buFont typeface="Arial" panose="020B0604020202020204" pitchFamily="34" charset="0"/>
              <a:buChar char="•"/>
            </a:pPr>
            <a:r>
              <a:rPr lang="fr-FR" sz="1800" dirty="0">
                <a:effectLst/>
                <a:ea typeface="Times New Roman" panose="02020603050405020304" pitchFamily="18" charset="0"/>
              </a:rPr>
              <a:t>Étudier la relation entre l'évaluation des enseignements et le score des étudiants dans de mêmes chapitres de cours (mêmes matériaux et méthodes) donnés par des enseignants différents à des groupes similaires. </a:t>
            </a:r>
            <a:r>
              <a:rPr lang="fr-FR" dirty="0"/>
              <a:t>  </a:t>
            </a:r>
          </a:p>
          <a:p>
            <a:pPr marL="285750" indent="-285750">
              <a:buFont typeface="Arial" panose="020B0604020202020204" pitchFamily="34" charset="0"/>
              <a:buChar char="•"/>
            </a:pPr>
            <a:r>
              <a:rPr lang="fr-FR" dirty="0"/>
              <a:t>Un même enseignant donne le même cours en faisant varier son enthousiasme.</a:t>
            </a:r>
          </a:p>
          <a:p>
            <a:pPr marL="285750" indent="-285750">
              <a:buFont typeface="Arial" panose="020B0604020202020204" pitchFamily="34" charset="0"/>
              <a:buChar char="•"/>
            </a:pPr>
            <a:r>
              <a:rPr lang="fr-FR" dirty="0"/>
              <a:t>….</a:t>
            </a:r>
          </a:p>
          <a:p>
            <a:pPr algn="ctr"/>
            <a:r>
              <a:rPr lang="fr-FR" dirty="0"/>
              <a:t> </a:t>
            </a:r>
          </a:p>
        </p:txBody>
      </p:sp>
      <p:sp>
        <p:nvSpPr>
          <p:cNvPr id="5" name="Rectangle 4">
            <a:extLst>
              <a:ext uri="{FF2B5EF4-FFF2-40B4-BE49-F238E27FC236}">
                <a16:creationId xmlns:a16="http://schemas.microsoft.com/office/drawing/2014/main" id="{8FC6F805-7856-BF8B-FD0E-62BF75C468FB}"/>
              </a:ext>
            </a:extLst>
          </p:cNvPr>
          <p:cNvSpPr/>
          <p:nvPr/>
        </p:nvSpPr>
        <p:spPr>
          <a:xfrm>
            <a:off x="1424817" y="4820876"/>
            <a:ext cx="9476653" cy="1179868"/>
          </a:xfrm>
          <a:prstGeom prst="rect">
            <a:avLst/>
          </a:prstGeom>
          <a:solidFill>
            <a:srgbClr val="D37C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Non exemptes de biais méthodologiques, menées sur de petits échantillons, peu généralisables, parfois peu transférables et  qui réduisent un enseignement pluridimensionnel à une seule dimension étudiée =&gt; fort peu authentiques. Le tout n’est-il pas plus que la somme des parties ?</a:t>
            </a:r>
          </a:p>
          <a:p>
            <a:pPr algn="ctr"/>
            <a:r>
              <a:rPr lang="fr-FR" dirty="0"/>
              <a:t> </a:t>
            </a:r>
          </a:p>
        </p:txBody>
      </p:sp>
    </p:spTree>
    <p:extLst>
      <p:ext uri="{BB962C8B-B14F-4D97-AF65-F5344CB8AC3E}">
        <p14:creationId xmlns:p14="http://schemas.microsoft.com/office/powerpoint/2010/main" val="3023293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95fcae7eadbfa1063911e86676c612b6e9b78"/>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16639</TotalTime>
  <Words>2781</Words>
  <Application>Microsoft Macintosh PowerPoint</Application>
  <PresentationFormat>Grand écran</PresentationFormat>
  <Paragraphs>285</Paragraphs>
  <Slides>22</Slides>
  <Notes>11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Thème Office</vt:lpstr>
      <vt:lpstr>Les biais (de genre) en lien avec l’évaluation des enseignements pas les étudiants</vt:lpstr>
      <vt:lpstr>Présentation PowerPoint</vt:lpstr>
      <vt:lpstr>La validité de l’EEE, une question qui reste ouverte </vt:lpstr>
      <vt:lpstr>Cadre conceptuel Content or Structural Validity</vt:lpstr>
      <vt:lpstr>Etudes multitraits - multiméthodes Concurrent validity</vt:lpstr>
      <vt:lpstr>Etudes multitraits - multiméthodes Concurrent validity</vt:lpstr>
      <vt:lpstr>Etudes des biais Discriminant and divergent validity</vt:lpstr>
      <vt:lpstr>Etudes des biais Discriminant and divergent validity</vt:lpstr>
      <vt:lpstr>Etudes multisections - laboratoires</vt:lpstr>
      <vt:lpstr>Conclusions sur la validité de l’EEE</vt:lpstr>
      <vt:lpstr>Les biais de genre</vt:lpstr>
      <vt:lpstr>Une illustration : les biais de genre</vt:lpstr>
      <vt:lpstr>Une illustration : les biais de genre</vt:lpstr>
      <vt:lpstr>Une illustration : les biais de genre</vt:lpstr>
      <vt:lpstr>Une illustration : les biais de genre</vt:lpstr>
      <vt:lpstr>Une illustration : les biais de genre</vt:lpstr>
      <vt:lpstr>Une illustration : les biais de genre</vt:lpstr>
      <vt:lpstr>Une illustration : les biais de genre</vt:lpstr>
      <vt:lpstr>Une illustration : les biais de genre</vt:lpstr>
      <vt:lpstr>Présentation PowerPoint</vt:lpstr>
      <vt:lpstr>Conclusions sur la validité de l’EEE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stages en Master : objectifs, organisation et évaluation</dc:title>
  <dc:creator>Utilisateur de Microsoft Office</dc:creator>
  <cp:lastModifiedBy>Pascal Detroz</cp:lastModifiedBy>
  <cp:revision>101</cp:revision>
  <cp:lastPrinted>2023-03-22T11:00:45Z</cp:lastPrinted>
  <dcterms:created xsi:type="dcterms:W3CDTF">2017-04-03T11:46:46Z</dcterms:created>
  <dcterms:modified xsi:type="dcterms:W3CDTF">2023-12-19T08:19:44Z</dcterms:modified>
</cp:coreProperties>
</file>