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BABA"/>
    <a:srgbClr val="878787"/>
    <a:srgbClr val="993399"/>
    <a:srgbClr val="0374B2"/>
    <a:srgbClr val="DE8F07"/>
    <a:srgbClr val="0CA178"/>
    <a:srgbClr val="F3F2F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334"/>
    <p:restoredTop sz="94470"/>
  </p:normalViewPr>
  <p:slideViewPr>
    <p:cSldViewPr snapToGrid="0" snapToObjects="1">
      <p:cViewPr>
        <p:scale>
          <a:sx n="25" d="100"/>
          <a:sy n="25" d="100"/>
        </p:scale>
        <p:origin x="2934" y="-456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16B37-D4DB-0E41-B0F3-BFEB4CFB56A4}" type="datetimeFigureOut">
              <a:rPr lang="en-FR" smtClean="0"/>
              <a:t>11/20/2023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C6311-3B0E-A545-A72F-5658A8389982}" type="slidenum">
              <a:rPr lang="en-FR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486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C6311-3B0E-A545-A72F-5658A8389982}" type="slidenum">
              <a:rPr lang="en-FR" smtClean="0"/>
              <a:t>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14729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11/20/2023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17414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11/20/2023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186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11/20/2023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4699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11/20/2023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93294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11/20/2023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7109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11/20/2023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15630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11/20/2023</a:t>
            </a:fld>
            <a:endParaRPr lang="en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5531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11/20/2023</a:t>
            </a:fld>
            <a:endParaRPr lang="en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8254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11/20/2023</a:t>
            </a:fld>
            <a:endParaRPr lang="en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8680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11/20/2023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8052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11/20/2023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3989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0E457-1B5D-7546-8F05-4B931344F774}" type="datetimeFigureOut">
              <a:rPr lang="en-FR" smtClean="0"/>
              <a:t>11/20/2023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4776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tif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ZoneTexte 54">
            <a:extLst>
              <a:ext uri="{FF2B5EF4-FFF2-40B4-BE49-F238E27FC236}">
                <a16:creationId xmlns:a16="http://schemas.microsoft.com/office/drawing/2014/main" id="{892513CC-BEA1-CF5B-B726-C95817796CE2}"/>
              </a:ext>
            </a:extLst>
          </p:cNvPr>
          <p:cNvSpPr txBox="1"/>
          <p:nvPr/>
        </p:nvSpPr>
        <p:spPr>
          <a:xfrm rot="10800000" flipV="1">
            <a:off x="15572598" y="8269857"/>
            <a:ext cx="13955623" cy="20974034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lvl="1"/>
            <a:r>
              <a:rPr lang="fr-FR" sz="3600" dirty="0">
                <a:latin typeface="+mj-lt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40" name="ZoneTexte 54">
            <a:extLst>
              <a:ext uri="{FF2B5EF4-FFF2-40B4-BE49-F238E27FC236}">
                <a16:creationId xmlns:a16="http://schemas.microsoft.com/office/drawing/2014/main" id="{4859A438-650A-8D05-CB5A-3ECE8CF8E430}"/>
              </a:ext>
            </a:extLst>
          </p:cNvPr>
          <p:cNvSpPr txBox="1"/>
          <p:nvPr/>
        </p:nvSpPr>
        <p:spPr>
          <a:xfrm rot="10800000" flipV="1">
            <a:off x="734691" y="17881092"/>
            <a:ext cx="13390349" cy="2442713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endParaRPr lang="fr-FR" sz="3600" dirty="0">
              <a:latin typeface="+mj-lt"/>
              <a:cs typeface="Helvetica" panose="020B0604020202020204" pitchFamily="34" charset="0"/>
            </a:endParaRPr>
          </a:p>
        </p:txBody>
      </p:sp>
      <p:pic>
        <p:nvPicPr>
          <p:cNvPr id="21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53394AE-244A-EED2-E31D-CAF628677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09" y="19139795"/>
            <a:ext cx="12849408" cy="578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ZoneTexte 54">
            <a:extLst>
              <a:ext uri="{FF2B5EF4-FFF2-40B4-BE49-F238E27FC236}">
                <a16:creationId xmlns:a16="http://schemas.microsoft.com/office/drawing/2014/main" id="{837028AC-C03D-3DFD-EC9E-D9D9DA970050}"/>
              </a:ext>
            </a:extLst>
          </p:cNvPr>
          <p:cNvSpPr txBox="1"/>
          <p:nvPr/>
        </p:nvSpPr>
        <p:spPr>
          <a:xfrm rot="10800000" flipV="1">
            <a:off x="15417896" y="40152999"/>
            <a:ext cx="14197432" cy="19935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normAutofit/>
          </a:bodyPr>
          <a:lstStyle/>
          <a:p>
            <a:endParaRPr lang="fr-FR" sz="3600" i="1" dirty="0">
              <a:latin typeface="+mj-lt"/>
              <a:cs typeface="Helvetica" panose="020B0604020202020204" pitchFamily="34" charset="0"/>
            </a:endParaRPr>
          </a:p>
        </p:txBody>
      </p:sp>
      <p:pic>
        <p:nvPicPr>
          <p:cNvPr id="23" name="Image 52">
            <a:extLst>
              <a:ext uri="{FF2B5EF4-FFF2-40B4-BE49-F238E27FC236}">
                <a16:creationId xmlns:a16="http://schemas.microsoft.com/office/drawing/2014/main" id="{392EBAC0-1291-57EC-45E2-362602E14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262" y="29925185"/>
            <a:ext cx="1517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52">
            <a:extLst>
              <a:ext uri="{FF2B5EF4-FFF2-40B4-BE49-F238E27FC236}">
                <a16:creationId xmlns:a16="http://schemas.microsoft.com/office/drawing/2014/main" id="{9BCE9A00-642A-5ABC-04A5-2A6D9BF0F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76" y="16271762"/>
            <a:ext cx="1517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2">
            <a:extLst>
              <a:ext uri="{FF2B5EF4-FFF2-40B4-BE49-F238E27FC236}">
                <a16:creationId xmlns:a16="http://schemas.microsoft.com/office/drawing/2014/main" id="{5BD7F761-550A-328B-A661-75C485D06F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5" y="6717669"/>
            <a:ext cx="1517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8">
            <a:extLst>
              <a:ext uri="{FF2B5EF4-FFF2-40B4-BE49-F238E27FC236}">
                <a16:creationId xmlns:a16="http://schemas.microsoft.com/office/drawing/2014/main" id="{3A151C9F-1C83-6D91-2029-8D0378586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7485" y="1857317"/>
            <a:ext cx="30331324" cy="145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001" sz="6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Variations of autonomic arousal mediate mind-blanking </a:t>
            </a:r>
            <a:r>
              <a:rPr lang="en-US" sz="6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report </a:t>
            </a:r>
            <a:r>
              <a:rPr lang="en-001" sz="6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occurrences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A27FEE42-36F9-1A3D-BEE3-5D98D1563DCB}"/>
              </a:ext>
            </a:extLst>
          </p:cNvPr>
          <p:cNvSpPr/>
          <p:nvPr/>
        </p:nvSpPr>
        <p:spPr>
          <a:xfrm rot="16200000">
            <a:off x="28378851" y="2132231"/>
            <a:ext cx="2303463" cy="1509713"/>
          </a:xfrm>
          <a:prstGeom prst="triangle">
            <a:avLst>
              <a:gd name="adj" fmla="val 51598"/>
            </a:avLst>
          </a:prstGeom>
          <a:solidFill>
            <a:srgbClr val="006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9" name="ZoneTexte 10">
            <a:extLst>
              <a:ext uri="{FF2B5EF4-FFF2-40B4-BE49-F238E27FC236}">
                <a16:creationId xmlns:a16="http://schemas.microsoft.com/office/drawing/2014/main" id="{D4CA0BFD-4054-B14E-4F2E-5DFC1430D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85" y="3302186"/>
            <a:ext cx="30304826" cy="83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Paradeisios Alexandros Boulakis</a:t>
            </a:r>
            <a:r>
              <a:rPr lang="en-US" sz="3600" kern="1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en-US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Federico Raimondo</a:t>
            </a:r>
            <a:r>
              <a:rPr lang="en-US" sz="3600" kern="1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3,4</a:t>
            </a:r>
            <a:r>
              <a:rPr lang="en-US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Sepehr Mortaheb</a:t>
            </a:r>
            <a:r>
              <a:rPr lang="en-US" sz="3600" kern="1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en-US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Christina Schmidt</a:t>
            </a:r>
            <a:r>
              <a:rPr lang="en-US" sz="3600" kern="1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Athena Demertzi</a:t>
            </a:r>
            <a:r>
              <a:rPr lang="en-US" sz="3600" kern="1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1,2,6</a:t>
            </a:r>
            <a:endParaRPr lang="en-001" sz="36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52">
            <a:extLst>
              <a:ext uri="{FF2B5EF4-FFF2-40B4-BE49-F238E27FC236}">
                <a16:creationId xmlns:a16="http://schemas.microsoft.com/office/drawing/2014/main" id="{3C8DFD9B-F32F-DFC9-E5E8-8F77B495E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76" y="6879449"/>
            <a:ext cx="1517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4818E7A-2E86-9337-821D-CA8CBB043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624" y="4254845"/>
            <a:ext cx="229949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001" sz="2400" kern="1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001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Physiology of Cognition Lab, GIGA-CRC In Vivo Imaging Research Unit, GIGA Institute, University of Liège, Liège, Belgium </a:t>
            </a:r>
          </a:p>
          <a:p>
            <a:pPr algn="ctr"/>
            <a:r>
              <a:rPr lang="en-001" sz="2400" kern="1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001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Fund for Scientific Research FNRS, Brussels, Belgium </a:t>
            </a:r>
          </a:p>
          <a:p>
            <a:pPr algn="ctr"/>
            <a:r>
              <a:rPr lang="en-001" sz="2400" kern="1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001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Institute of Neuroscience and Medicine, Brain &amp; Behaviour (INM-7), Research Centre Jülich, Jülich, Germany </a:t>
            </a:r>
            <a:r>
              <a:rPr lang="en-001" sz="2400" kern="1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001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Institute of Systems Neuroscience, Medical Faculty, Heinrich Heine University Düsseldorf, Düsseldorf, Germany </a:t>
            </a:r>
          </a:p>
          <a:p>
            <a:pPr algn="ctr"/>
            <a:r>
              <a:rPr lang="en-001" sz="2400" kern="1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001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Sleep &amp; Chronobiology Lab, GIGA-CRC In Vivo Imaging Research Unit, GIGA Institute, University of Liège, Liège, Belgium</a:t>
            </a:r>
          </a:p>
          <a:p>
            <a:pPr algn="ctr"/>
            <a:r>
              <a:rPr lang="en-001" sz="2400" kern="1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001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Psychology and Neuroscience of Cognition Research Unit, University of Liège, Liège, Belgium</a:t>
            </a:r>
          </a:p>
        </p:txBody>
      </p:sp>
      <p:sp>
        <p:nvSpPr>
          <p:cNvPr id="12" name="ZoneTexte 54">
            <a:extLst>
              <a:ext uri="{FF2B5EF4-FFF2-40B4-BE49-F238E27FC236}">
                <a16:creationId xmlns:a16="http://schemas.microsoft.com/office/drawing/2014/main" id="{B6A864E7-1E75-FCEC-A3DF-7ED8A499AD35}"/>
              </a:ext>
            </a:extLst>
          </p:cNvPr>
          <p:cNvSpPr txBox="1"/>
          <p:nvPr/>
        </p:nvSpPr>
        <p:spPr>
          <a:xfrm rot="10800000" flipV="1">
            <a:off x="920359" y="8312540"/>
            <a:ext cx="13390350" cy="6884574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3100" b="1" i="0" u="none" strike="noStrike" baseline="0" dirty="0">
                <a:latin typeface="+mj-lt"/>
              </a:rPr>
              <a:t>Mind-blanking (MB</a:t>
            </a:r>
            <a:r>
              <a:rPr lang="en-US" sz="3100" b="1" dirty="0">
                <a:latin typeface="+mj-lt"/>
              </a:rPr>
              <a:t>): </a:t>
            </a:r>
            <a:r>
              <a:rPr lang="en-US" sz="3100" b="0" i="0" u="none" strike="noStrike" baseline="0" dirty="0">
                <a:latin typeface="+mj-lt"/>
              </a:rPr>
              <a:t>inability to report any immediate, past, mental state</a:t>
            </a:r>
            <a:r>
              <a:rPr lang="en-US" sz="3100" b="0" i="0" u="none" strike="noStrike" baseline="30000" dirty="0">
                <a:latin typeface="+mj-lt"/>
              </a:rPr>
              <a:t>1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3100" b="1" dirty="0">
                <a:latin typeface="+mj-lt"/>
              </a:rPr>
              <a:t>Neuronal correlates of MB </a:t>
            </a:r>
            <a:r>
              <a:rPr lang="en-US" sz="3100" dirty="0">
                <a:latin typeface="+mj-lt"/>
              </a:rPr>
              <a:t>point to altered cortical arousal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3100" dirty="0">
                <a:latin typeface="+mj-lt"/>
              </a:rPr>
              <a:t>Whole brain deactivations</a:t>
            </a:r>
            <a:r>
              <a:rPr lang="en-US" sz="3100" baseline="30000" dirty="0">
                <a:latin typeface="+mj-lt"/>
              </a:rPr>
              <a:t>1</a:t>
            </a:r>
            <a:endParaRPr lang="en-US" sz="3100" b="1" dirty="0">
              <a:latin typeface="+mj-lt"/>
            </a:endParaRP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3100" dirty="0">
                <a:latin typeface="+mj-lt"/>
              </a:rPr>
              <a:t>Cortical Hypersychronization</a:t>
            </a:r>
            <a:r>
              <a:rPr lang="en-US" sz="3100" baseline="30000" dirty="0">
                <a:latin typeface="+mj-lt"/>
              </a:rPr>
              <a:t>2</a:t>
            </a:r>
            <a:endParaRPr lang="en-US" sz="3100" dirty="0">
              <a:latin typeface="+mj-lt"/>
            </a:endParaRP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3100" dirty="0">
                <a:latin typeface="+mj-lt"/>
              </a:rPr>
              <a:t>High global signal amplitude</a:t>
            </a:r>
            <a:r>
              <a:rPr lang="en-US" sz="3100" baseline="30000" dirty="0">
                <a:latin typeface="+mj-lt"/>
              </a:rPr>
              <a:t>2</a:t>
            </a:r>
            <a:endParaRPr lang="en-US" sz="3100" dirty="0">
              <a:latin typeface="+mj-lt"/>
            </a:endParaRP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3100" dirty="0">
                <a:latin typeface="+mj-lt"/>
              </a:rPr>
              <a:t>“Local sleeps” during wakefulness</a:t>
            </a:r>
            <a:r>
              <a:rPr lang="en-US" sz="3100" baseline="30000" dirty="0">
                <a:latin typeface="+mj-lt"/>
              </a:rPr>
              <a:t>3</a:t>
            </a:r>
            <a:endParaRPr lang="en-US" sz="3100" dirty="0">
              <a:latin typeface="+mj-lt"/>
            </a:endParaRP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  <a:defRPr/>
            </a:pPr>
            <a:endParaRPr lang="en-US" sz="3100" dirty="0">
              <a:latin typeface="+mj-lt"/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3100" b="1" dirty="0">
                <a:latin typeface="+mj-lt"/>
              </a:rPr>
              <a:t>Gap in experimental knowledge: </a:t>
            </a:r>
            <a:r>
              <a:rPr lang="en-US" sz="3100" dirty="0">
                <a:latin typeface="+mj-lt"/>
              </a:rPr>
              <a:t>If an optimal level of arousal promotes mental states with content, will alterations in autonomic arousal promote MB reports?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US" sz="3100" dirty="0">
              <a:latin typeface="+mj-lt"/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3100" dirty="0">
                <a:latin typeface="+mj-lt"/>
              </a:rPr>
              <a:t>H1: Deviations from the optimal arousal levels will increase MB reports.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3100" dirty="0">
                <a:latin typeface="+mj-lt"/>
              </a:rPr>
              <a:t>H2: Brain-autonomic coupling can predict MB responses.</a:t>
            </a:r>
          </a:p>
          <a:p>
            <a:pPr>
              <a:spcAft>
                <a:spcPts val="600"/>
              </a:spcAft>
              <a:defRPr/>
            </a:pPr>
            <a:endParaRPr lang="en-US" sz="3100" b="0" i="0" u="none" strike="noStrike" baseline="0" dirty="0">
              <a:latin typeface="+mj-lt"/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fr-FR" sz="3100" b="1" dirty="0">
              <a:latin typeface="+mj-lt"/>
              <a:ea typeface="ＭＳ Ｐゴシック" charset="-128"/>
              <a:cs typeface="Helvetica" panose="020B0604020202020204" pitchFamily="34" charset="0"/>
            </a:endParaRPr>
          </a:p>
        </p:txBody>
      </p:sp>
      <p:sp>
        <p:nvSpPr>
          <p:cNvPr id="16" name="ZoneTexte 53">
            <a:extLst>
              <a:ext uri="{FF2B5EF4-FFF2-40B4-BE49-F238E27FC236}">
                <a16:creationId xmlns:a16="http://schemas.microsoft.com/office/drawing/2014/main" id="{AC56CACC-C89A-EB8B-3B2A-03257BA7F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951" y="16533700"/>
            <a:ext cx="3683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en-BE" sz="4400" b="1" dirty="0">
                <a:latin typeface="+mj-lt"/>
                <a:ea typeface="ＭＳ Ｐゴシック" panose="020B0600070205080204" pitchFamily="34" charset="-128"/>
                <a:cs typeface="Helvetica" panose="020B0604020202020204" pitchFamily="34" charset="0"/>
              </a:rPr>
              <a:t>Methods</a:t>
            </a:r>
          </a:p>
        </p:txBody>
      </p:sp>
      <p:sp>
        <p:nvSpPr>
          <p:cNvPr id="17" name="ZoneTexte 53">
            <a:extLst>
              <a:ext uri="{FF2B5EF4-FFF2-40B4-BE49-F238E27FC236}">
                <a16:creationId xmlns:a16="http://schemas.microsoft.com/office/drawing/2014/main" id="{8F7BE872-E1E4-E810-3CCF-383B2E6A4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0531" y="7207850"/>
            <a:ext cx="3683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en-BE" sz="4400" b="1" dirty="0">
                <a:latin typeface="+mj-lt"/>
                <a:ea typeface="ＭＳ Ｐゴシック" panose="020B0600070205080204" pitchFamily="34" charset="-128"/>
                <a:cs typeface="Helvetica" panose="020B0604020202020204" pitchFamily="34" charset="0"/>
              </a:rPr>
              <a:t>Results</a:t>
            </a:r>
          </a:p>
        </p:txBody>
      </p:sp>
      <p:sp>
        <p:nvSpPr>
          <p:cNvPr id="18" name="ZoneTexte 53">
            <a:extLst>
              <a:ext uri="{FF2B5EF4-FFF2-40B4-BE49-F238E27FC236}">
                <a16:creationId xmlns:a16="http://schemas.microsoft.com/office/drawing/2014/main" id="{0A41FCB2-D86D-144E-D6EF-3C08237E2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951" y="7141387"/>
            <a:ext cx="3683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en-BE" sz="4400" b="1" dirty="0">
                <a:latin typeface="+mj-lt"/>
                <a:ea typeface="ＭＳ Ｐゴシック" panose="020B0600070205080204" pitchFamily="34" charset="-128"/>
                <a:cs typeface="Helvetica" panose="020B0604020202020204" pitchFamily="34" charset="0"/>
              </a:rPr>
              <a:t>Introduction</a:t>
            </a:r>
          </a:p>
        </p:txBody>
      </p:sp>
      <p:pic>
        <p:nvPicPr>
          <p:cNvPr id="22" name="Image 52">
            <a:extLst>
              <a:ext uri="{FF2B5EF4-FFF2-40B4-BE49-F238E27FC236}">
                <a16:creationId xmlns:a16="http://schemas.microsoft.com/office/drawing/2014/main" id="{76B5E3AB-3734-089D-5D1D-EBC43A143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862" y="37392045"/>
            <a:ext cx="1517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53">
            <a:extLst>
              <a:ext uri="{FF2B5EF4-FFF2-40B4-BE49-F238E27FC236}">
                <a16:creationId xmlns:a16="http://schemas.microsoft.com/office/drawing/2014/main" id="{128CE027-F4F8-13B9-3A30-2F23EB22D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5315" y="30277434"/>
            <a:ext cx="3683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en-BE" sz="4400" b="1" dirty="0">
                <a:latin typeface="+mj-lt"/>
                <a:ea typeface="ＭＳ Ｐゴシック" panose="020B0600070205080204" pitchFamily="34" charset="-128"/>
                <a:cs typeface="Helvetica" panose="020B0604020202020204" pitchFamily="34" charset="0"/>
              </a:rPr>
              <a:t>Discussion</a:t>
            </a:r>
          </a:p>
        </p:txBody>
      </p:sp>
      <p:sp>
        <p:nvSpPr>
          <p:cNvPr id="26" name="ZoneTexte 53">
            <a:extLst>
              <a:ext uri="{FF2B5EF4-FFF2-40B4-BE49-F238E27FC236}">
                <a16:creationId xmlns:a16="http://schemas.microsoft.com/office/drawing/2014/main" id="{8F478435-E359-E729-6C81-63AF35DE9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5903" y="37854332"/>
            <a:ext cx="3683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en-BE" sz="4400" b="1" dirty="0">
                <a:latin typeface="+mj-lt"/>
                <a:ea typeface="ＭＳ Ｐゴシック" panose="020B0600070205080204" pitchFamily="34" charset="-128"/>
                <a:cs typeface="Helvetica" panose="020B0604020202020204" pitchFamily="34" charset="0"/>
              </a:rPr>
              <a:t>References</a:t>
            </a:r>
          </a:p>
        </p:txBody>
      </p:sp>
      <p:sp>
        <p:nvSpPr>
          <p:cNvPr id="27" name="ZoneTexte 54">
            <a:extLst>
              <a:ext uri="{FF2B5EF4-FFF2-40B4-BE49-F238E27FC236}">
                <a16:creationId xmlns:a16="http://schemas.microsoft.com/office/drawing/2014/main" id="{849E1E41-7A7F-2E5C-AA9C-0E7FDB0C2D80}"/>
              </a:ext>
            </a:extLst>
          </p:cNvPr>
          <p:cNvSpPr txBox="1"/>
          <p:nvPr/>
        </p:nvSpPr>
        <p:spPr>
          <a:xfrm rot="10800000" flipV="1">
            <a:off x="15417897" y="39001770"/>
            <a:ext cx="14155528" cy="859159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normAutofit/>
          </a:bodyPr>
          <a:lstStyle/>
          <a:p>
            <a:pPr marL="457200" indent="-457200">
              <a:buAutoNum type="arabicPeriod"/>
            </a:pPr>
            <a:r>
              <a:rPr lang="en-US" sz="1600" dirty="0">
                <a:effectLst/>
                <a:latin typeface="+mj-lt"/>
              </a:rPr>
              <a:t>Boulakis, P. </a:t>
            </a:r>
            <a:r>
              <a:rPr lang="en-US" sz="1600" i="1" dirty="0">
                <a:effectLst/>
                <a:latin typeface="+mj-lt"/>
              </a:rPr>
              <a:t>et al</a:t>
            </a:r>
            <a:r>
              <a:rPr lang="en-US" sz="1600" dirty="0">
                <a:effectLst/>
                <a:latin typeface="+mj-lt"/>
              </a:rPr>
              <a:t>. Whole-Brain Deactivations Precede Uninduced Mind-Blanking Reports. </a:t>
            </a:r>
            <a:r>
              <a:rPr lang="en-US" sz="1600" i="1" dirty="0">
                <a:effectLst/>
                <a:latin typeface="+mj-lt"/>
              </a:rPr>
              <a:t>J. </a:t>
            </a:r>
            <a:r>
              <a:rPr lang="en-US" sz="1600" i="1" dirty="0" err="1">
                <a:effectLst/>
                <a:latin typeface="+mj-lt"/>
              </a:rPr>
              <a:t>Neurosci</a:t>
            </a:r>
            <a:r>
              <a:rPr lang="en-US" sz="1600" i="1" dirty="0">
                <a:effectLst/>
                <a:latin typeface="+mj-lt"/>
              </a:rPr>
              <a:t>.</a:t>
            </a:r>
            <a:r>
              <a:rPr lang="en-US" sz="1600" dirty="0">
                <a:effectLst/>
                <a:latin typeface="+mj-lt"/>
              </a:rPr>
              <a:t> (2023).</a:t>
            </a:r>
          </a:p>
          <a:p>
            <a:pPr marL="457200" indent="-457200">
              <a:buAutoNum type="arabicPeriod"/>
            </a:pPr>
            <a:r>
              <a:rPr lang="en-US" sz="1600" dirty="0">
                <a:effectLst/>
                <a:latin typeface="+mj-lt"/>
              </a:rPr>
              <a:t>Mortaheb, S. </a:t>
            </a:r>
            <a:r>
              <a:rPr lang="en-US" sz="1600" i="1" dirty="0">
                <a:effectLst/>
                <a:latin typeface="+mj-lt"/>
              </a:rPr>
              <a:t>et al.</a:t>
            </a:r>
            <a:r>
              <a:rPr lang="en-US" sz="1600" dirty="0">
                <a:effectLst/>
                <a:latin typeface="+mj-lt"/>
              </a:rPr>
              <a:t> Mind blanking is a distinct mental state linked to a recurrent brain profile of globally positive connectivity during ongoing mentation. </a:t>
            </a:r>
            <a:r>
              <a:rPr lang="en-US" sz="1600" i="1" dirty="0">
                <a:effectLst/>
                <a:latin typeface="+mj-lt"/>
              </a:rPr>
              <a:t>PNAS </a:t>
            </a:r>
            <a:r>
              <a:rPr lang="en-US" sz="1600" dirty="0">
                <a:effectLst/>
                <a:latin typeface="+mj-lt"/>
              </a:rPr>
              <a:t>(2022).</a:t>
            </a:r>
          </a:p>
          <a:p>
            <a:pPr marL="457200" indent="-457200">
              <a:buAutoNum type="arabicPeriod"/>
            </a:pPr>
            <a:r>
              <a:rPr lang="en-US" sz="1600" dirty="0">
                <a:effectLst/>
                <a:latin typeface="+mj-lt"/>
              </a:rPr>
              <a:t>Andrillon, T., , N. </a:t>
            </a:r>
            <a:r>
              <a:rPr lang="en-US" sz="1600" i="1" dirty="0">
                <a:effectLst/>
                <a:latin typeface="+mj-lt"/>
              </a:rPr>
              <a:t>et al . </a:t>
            </a:r>
            <a:r>
              <a:rPr lang="en-US" sz="1600" dirty="0">
                <a:effectLst/>
                <a:latin typeface="+mj-lt"/>
              </a:rPr>
              <a:t>Predicting lapses of attention with sleep-like slow waves. </a:t>
            </a:r>
            <a:r>
              <a:rPr lang="en-US" sz="1600" i="1" dirty="0">
                <a:effectLst/>
                <a:latin typeface="+mj-lt"/>
              </a:rPr>
              <a:t>Nat </a:t>
            </a:r>
            <a:r>
              <a:rPr lang="en-US" sz="1600" i="1" dirty="0" err="1">
                <a:effectLst/>
                <a:latin typeface="+mj-lt"/>
              </a:rPr>
              <a:t>Commun</a:t>
            </a:r>
            <a:r>
              <a:rPr lang="en-US" sz="1600" dirty="0">
                <a:effectLst/>
                <a:latin typeface="+mj-lt"/>
              </a:rPr>
              <a:t> (2021).</a:t>
            </a:r>
          </a:p>
          <a:p>
            <a:pPr marL="457200" indent="-457200">
              <a:buAutoNum type="arabicPeriod"/>
            </a:pPr>
            <a:endParaRPr lang="en-US" sz="1600" dirty="0">
              <a:effectLst/>
              <a:latin typeface="+mj-lt"/>
            </a:endParaRPr>
          </a:p>
          <a:p>
            <a:pPr marL="457200" indent="-457200">
              <a:buAutoNum type="arabicPeriod"/>
            </a:pPr>
            <a:endParaRPr lang="en-US" sz="1600" dirty="0">
              <a:effectLst/>
              <a:latin typeface="+mj-lt"/>
            </a:endParaRPr>
          </a:p>
          <a:p>
            <a:pPr marL="457200" indent="-457200">
              <a:buAutoNum type="arabicPeriod"/>
            </a:pPr>
            <a:endParaRPr lang="en-US" sz="1600" dirty="0">
              <a:effectLst/>
              <a:latin typeface="+mj-lt"/>
            </a:endParaRPr>
          </a:p>
          <a:p>
            <a:pPr marL="457200" indent="-457200">
              <a:buAutoNum type="arabicPeriod"/>
            </a:pPr>
            <a:endParaRPr lang="en-GB" sz="1600" dirty="0"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3CFA65E5-BF55-2C67-4893-8C77CF5E02BF}"/>
              </a:ext>
            </a:extLst>
          </p:cNvPr>
          <p:cNvSpPr/>
          <p:nvPr/>
        </p:nvSpPr>
        <p:spPr>
          <a:xfrm rot="5400000">
            <a:off x="-144462" y="142332"/>
            <a:ext cx="2303463" cy="2014538"/>
          </a:xfrm>
          <a:prstGeom prst="triangl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+mj-lt"/>
              <a:cs typeface="Helvetica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3C9286-49C7-B731-76B3-0D83D2B12AA2}"/>
              </a:ext>
            </a:extLst>
          </p:cNvPr>
          <p:cNvGrpSpPr/>
          <p:nvPr/>
        </p:nvGrpSpPr>
        <p:grpSpPr>
          <a:xfrm>
            <a:off x="15448416" y="31192767"/>
            <a:ext cx="13996805" cy="6061075"/>
            <a:chOff x="15448416" y="30465705"/>
            <a:chExt cx="13996805" cy="606107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0" name="ZoneTexte 54">
              <a:extLst>
                <a:ext uri="{FF2B5EF4-FFF2-40B4-BE49-F238E27FC236}">
                  <a16:creationId xmlns:a16="http://schemas.microsoft.com/office/drawing/2014/main" id="{57129BEB-2EBF-4C6A-68FB-364D812671AC}"/>
                </a:ext>
              </a:extLst>
            </p:cNvPr>
            <p:cNvSpPr txBox="1"/>
            <p:nvPr/>
          </p:nvSpPr>
          <p:spPr>
            <a:xfrm rot="10800000" flipV="1">
              <a:off x="15485125" y="30813848"/>
              <a:ext cx="13960096" cy="571293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>
                  <a:lumMod val="75000"/>
                </a:schemeClr>
              </a:solidFill>
            </a:ln>
            <a:effectLst>
              <a:outerShdw blurRad="50800" dist="175050" dir="2520000" algn="ctr" rotWithShape="0">
                <a:schemeClr val="tx1">
                  <a:alpha val="16911"/>
                </a:schemeClr>
              </a:outerShdw>
            </a:effectLst>
          </p:spPr>
          <p:txBody>
            <a:bodyPr wrap="square">
              <a:noAutofit/>
            </a:bodyPr>
            <a:lstStyle/>
            <a:p>
              <a:pPr lvl="1"/>
              <a:endParaRPr lang="fr-FR" sz="3600" dirty="0">
                <a:latin typeface="+mj-lt"/>
                <a:cs typeface="Helvetica" panose="020B0604020202020204" pitchFamily="34" charset="0"/>
              </a:endParaRPr>
            </a:p>
            <a:p>
              <a:pPr marL="1200150" lvl="1" indent="-742950">
                <a:buFont typeface="Wingdings" panose="05000000000000000000" pitchFamily="2" charset="2"/>
                <a:buChar char="Ø"/>
              </a:pPr>
              <a:r>
                <a:rPr lang="fr-FR" sz="3600" dirty="0">
                  <a:latin typeface="+mj-lt"/>
                  <a:cs typeface="Helvetica" panose="020B0604020202020204" pitchFamily="34" charset="0"/>
                </a:rPr>
                <a:t>Multimodal </a:t>
              </a:r>
              <a:r>
                <a:rPr lang="fr-FR" sz="3600" dirty="0" err="1">
                  <a:latin typeface="+mj-lt"/>
                  <a:cs typeface="Helvetica" panose="020B0604020202020204" pitchFamily="34" charset="0"/>
                </a:rPr>
                <a:t>physiological</a:t>
              </a:r>
              <a:r>
                <a:rPr lang="fr-FR" sz="3600" dirty="0">
                  <a:latin typeface="+mj-lt"/>
                  <a:cs typeface="Helvetica" panose="020B0604020202020204" pitchFamily="34" charset="0"/>
                </a:rPr>
                <a:t> </a:t>
              </a:r>
              <a:r>
                <a:rPr lang="fr-FR" sz="3600" dirty="0" err="1">
                  <a:latin typeface="+mj-lt"/>
                  <a:cs typeface="Helvetica" panose="020B0604020202020204" pitchFamily="34" charset="0"/>
                </a:rPr>
                <a:t>signals</a:t>
              </a:r>
              <a:r>
                <a:rPr lang="fr-FR" sz="3600" dirty="0">
                  <a:latin typeface="+mj-lt"/>
                  <a:cs typeface="Helvetica" panose="020B0604020202020204" pitchFamily="34" charset="0"/>
                </a:rPr>
                <a:t> can </a:t>
              </a:r>
              <a:r>
                <a:rPr lang="fr-FR" sz="3600" dirty="0" err="1">
                  <a:latin typeface="+mj-lt"/>
                  <a:cs typeface="Helvetica" panose="020B0604020202020204" pitchFamily="34" charset="0"/>
                </a:rPr>
                <a:t>track</a:t>
              </a:r>
              <a:r>
                <a:rPr lang="fr-FR" sz="3600" dirty="0">
                  <a:latin typeface="+mj-lt"/>
                  <a:cs typeface="Helvetica" panose="020B0604020202020204" pitchFamily="34" charset="0"/>
                </a:rPr>
                <a:t> arousal </a:t>
              </a:r>
              <a:r>
                <a:rPr lang="fr-FR" sz="3600" dirty="0" err="1">
                  <a:latin typeface="+mj-lt"/>
                  <a:cs typeface="Helvetica" panose="020B0604020202020204" pitchFamily="34" charset="0"/>
                </a:rPr>
                <a:t>levels</a:t>
              </a:r>
              <a:endParaRPr lang="fr-FR" sz="3600" dirty="0">
                <a:latin typeface="+mj-lt"/>
                <a:cs typeface="Helvetica" panose="020B0604020202020204" pitchFamily="34" charset="0"/>
              </a:endParaRPr>
            </a:p>
            <a:p>
              <a:pPr marL="1200150" lvl="1" indent="-742950">
                <a:buFont typeface="Wingdings" panose="05000000000000000000" pitchFamily="2" charset="2"/>
                <a:buChar char="Ø"/>
              </a:pPr>
              <a:r>
                <a:rPr lang="fr-FR" sz="3600" dirty="0">
                  <a:latin typeface="+mj-lt"/>
                  <a:cs typeface="Helvetica" panose="020B0604020202020204" pitchFamily="34" charset="0"/>
                </a:rPr>
                <a:t>MB </a:t>
              </a:r>
              <a:r>
                <a:rPr lang="fr-FR" sz="3600" dirty="0" err="1">
                  <a:latin typeface="+mj-lt"/>
                  <a:cs typeface="Helvetica" panose="020B0604020202020204" pitchFamily="34" charset="0"/>
                </a:rPr>
                <a:t>is</a:t>
              </a:r>
              <a:r>
                <a:rPr lang="fr-FR" sz="3600" dirty="0">
                  <a:latin typeface="+mj-lt"/>
                  <a:cs typeface="Helvetica" panose="020B0604020202020204" pitchFamily="34" charset="0"/>
                </a:rPr>
                <a:t> </a:t>
              </a:r>
              <a:r>
                <a:rPr lang="fr-FR" sz="3600" dirty="0" err="1">
                  <a:latin typeface="+mj-lt"/>
                  <a:cs typeface="Helvetica" panose="020B0604020202020204" pitchFamily="34" charset="0"/>
                </a:rPr>
                <a:t>sparse</a:t>
              </a:r>
              <a:r>
                <a:rPr lang="fr-FR" sz="3600" dirty="0">
                  <a:latin typeface="+mj-lt"/>
                  <a:cs typeface="Helvetica" panose="020B0604020202020204" pitchFamily="34" charset="0"/>
                </a:rPr>
                <a:t> and </a:t>
              </a:r>
              <a:r>
                <a:rPr lang="fr-FR" sz="3600" dirty="0" err="1">
                  <a:latin typeface="+mj-lt"/>
                  <a:cs typeface="Helvetica" panose="020B0604020202020204" pitchFamily="34" charset="0"/>
                </a:rPr>
                <a:t>reported</a:t>
              </a:r>
              <a:r>
                <a:rPr lang="fr-FR" sz="3600" dirty="0">
                  <a:latin typeface="+mj-lt"/>
                  <a:cs typeface="Helvetica" panose="020B0604020202020204" pitchFamily="34" charset="0"/>
                </a:rPr>
                <a:t> </a:t>
              </a:r>
              <a:r>
                <a:rPr lang="fr-FR" sz="3600" dirty="0" err="1">
                  <a:latin typeface="+mj-lt"/>
                  <a:cs typeface="Helvetica" panose="020B0604020202020204" pitchFamily="34" charset="0"/>
                </a:rPr>
                <a:t>slower</a:t>
              </a:r>
              <a:r>
                <a:rPr lang="fr-FR" sz="3600" dirty="0">
                  <a:latin typeface="+mj-lt"/>
                  <a:cs typeface="Helvetica" panose="020B0604020202020204" pitchFamily="34" charset="0"/>
                </a:rPr>
                <a:t> </a:t>
              </a:r>
              <a:r>
                <a:rPr lang="fr-FR" sz="3600" dirty="0" err="1">
                  <a:latin typeface="+mj-lt"/>
                  <a:cs typeface="Helvetica" panose="020B0604020202020204" pitchFamily="34" charset="0"/>
                </a:rPr>
                <a:t>compared</a:t>
              </a:r>
              <a:r>
                <a:rPr lang="fr-FR" sz="3600" dirty="0">
                  <a:latin typeface="+mj-lt"/>
                  <a:cs typeface="Helvetica" panose="020B0604020202020204" pitchFamily="34" charset="0"/>
                </a:rPr>
                <a:t> to </a:t>
              </a:r>
              <a:r>
                <a:rPr lang="fr-FR" sz="3600" dirty="0" err="1">
                  <a:latin typeface="+mj-lt"/>
                  <a:cs typeface="Helvetica" panose="020B0604020202020204" pitchFamily="34" charset="0"/>
                </a:rPr>
                <a:t>other</a:t>
              </a:r>
              <a:r>
                <a:rPr lang="fr-FR" sz="3600" dirty="0">
                  <a:latin typeface="+mj-lt"/>
                  <a:cs typeface="Helvetica" panose="020B0604020202020204" pitchFamily="34" charset="0"/>
                </a:rPr>
                <a:t> mental states</a:t>
              </a:r>
            </a:p>
            <a:p>
              <a:pPr marL="1200150" lvl="1" indent="-742950">
                <a:buFont typeface="Wingdings" panose="05000000000000000000" pitchFamily="2" charset="2"/>
                <a:buChar char="Ø"/>
              </a:pPr>
              <a:r>
                <a:rPr lang="fr-FR" sz="3600" dirty="0">
                  <a:latin typeface="+mj-lt"/>
                  <a:cs typeface="Helvetica" panose="020B0604020202020204" pitchFamily="34" charset="0"/>
                </a:rPr>
                <a:t>High arousal            </a:t>
              </a:r>
              <a:r>
                <a:rPr lang="fr-FR" sz="3600" dirty="0" err="1">
                  <a:latin typeface="+mj-lt"/>
                  <a:cs typeface="Helvetica" panose="020B0604020202020204" pitchFamily="34" charset="0"/>
                </a:rPr>
                <a:t>Lower</a:t>
              </a:r>
              <a:r>
                <a:rPr lang="fr-FR" sz="3600" dirty="0">
                  <a:latin typeface="+mj-lt"/>
                  <a:cs typeface="Helvetica" panose="020B0604020202020204" pitchFamily="34" charset="0"/>
                </a:rPr>
                <a:t> MB </a:t>
              </a:r>
              <a:r>
                <a:rPr lang="fr-FR" sz="3600" dirty="0" err="1">
                  <a:latin typeface="+mj-lt"/>
                  <a:cs typeface="Helvetica" panose="020B0604020202020204" pitchFamily="34" charset="0"/>
                </a:rPr>
                <a:t>probability</a:t>
              </a:r>
              <a:endParaRPr lang="fr-FR" sz="3600" dirty="0">
                <a:latin typeface="+mj-lt"/>
                <a:cs typeface="Helvetica" panose="020B0604020202020204" pitchFamily="34" charset="0"/>
              </a:endParaRPr>
            </a:p>
            <a:p>
              <a:pPr marL="1200150" lvl="1" indent="-742950">
                <a:buFont typeface="Wingdings" panose="05000000000000000000" pitchFamily="2" charset="2"/>
                <a:buChar char="Ø"/>
              </a:pPr>
              <a:r>
                <a:rPr lang="fr-FR" sz="3600" dirty="0">
                  <a:latin typeface="+mj-lt"/>
                  <a:cs typeface="Helvetica" panose="020B0604020202020204" pitchFamily="34" charset="0"/>
                </a:rPr>
                <a:t>Low arousal             </a:t>
              </a:r>
              <a:r>
                <a:rPr lang="fr-FR" sz="3600" dirty="0" err="1">
                  <a:latin typeface="+mj-lt"/>
                  <a:cs typeface="Helvetica" panose="020B0604020202020204" pitchFamily="34" charset="0"/>
                </a:rPr>
                <a:t>Higher</a:t>
              </a:r>
              <a:r>
                <a:rPr lang="fr-FR" sz="3600" dirty="0">
                  <a:latin typeface="+mj-lt"/>
                  <a:cs typeface="Helvetica" panose="020B0604020202020204" pitchFamily="34" charset="0"/>
                </a:rPr>
                <a:t> MB </a:t>
              </a:r>
              <a:r>
                <a:rPr lang="fr-FR" sz="3600" dirty="0" err="1">
                  <a:latin typeface="+mj-lt"/>
                  <a:cs typeface="Helvetica" panose="020B0604020202020204" pitchFamily="34" charset="0"/>
                </a:rPr>
                <a:t>probability</a:t>
              </a:r>
              <a:endParaRPr lang="fr-FR" sz="3600" dirty="0">
                <a:latin typeface="+mj-lt"/>
                <a:cs typeface="Helvetica" panose="020B0604020202020204" pitchFamily="34" charset="0"/>
              </a:endParaRPr>
            </a:p>
            <a:p>
              <a:pPr marL="1200150" lvl="1" indent="-742950">
                <a:buFont typeface="Wingdings" panose="05000000000000000000" pitchFamily="2" charset="2"/>
                <a:buChar char="Ø"/>
              </a:pPr>
              <a:endParaRPr lang="fr-FR" sz="3600" b="1" u="sng" dirty="0">
                <a:latin typeface="+mj-lt"/>
                <a:cs typeface="Helvetica" panose="020B0604020202020204" pitchFamily="34" charset="0"/>
              </a:endParaRPr>
            </a:p>
            <a:p>
              <a:pPr marL="1200150" lvl="1" indent="-742950">
                <a:buFont typeface="Wingdings" panose="05000000000000000000" pitchFamily="2" charset="2"/>
                <a:buChar char="Ø"/>
              </a:pPr>
              <a:r>
                <a:rPr lang="fr-FR" sz="3600" b="1" u="sng" dirty="0">
                  <a:latin typeface="+mj-lt"/>
                  <a:cs typeface="Helvetica" panose="020B0604020202020204" pitchFamily="34" charset="0"/>
                </a:rPr>
                <a:t>Moving </a:t>
              </a:r>
              <a:r>
                <a:rPr lang="fr-FR" sz="3600" b="1" u="sng" dirty="0" err="1">
                  <a:latin typeface="+mj-lt"/>
                  <a:cs typeface="Helvetica" panose="020B0604020202020204" pitchFamily="34" charset="0"/>
                </a:rPr>
                <a:t>forward</a:t>
              </a:r>
              <a:endParaRPr lang="fr-FR" sz="3600" b="1" u="sng" dirty="0">
                <a:latin typeface="+mj-lt"/>
                <a:cs typeface="Helvetica" panose="020B0604020202020204" pitchFamily="34" charset="0"/>
              </a:endParaRPr>
            </a:p>
            <a:p>
              <a:pPr marL="1657350" lvl="2" indent="-742950">
                <a:buFont typeface="+mj-lt"/>
                <a:buAutoNum type="arabicPeriod"/>
              </a:pPr>
              <a:r>
                <a:rPr lang="fr-FR" sz="3600" dirty="0" err="1">
                  <a:latin typeface="+mj-lt"/>
                  <a:cs typeface="Helvetica" panose="020B0604020202020204" pitchFamily="34" charset="0"/>
                </a:rPr>
                <a:t>Extract</a:t>
              </a:r>
              <a:r>
                <a:rPr lang="fr-FR" sz="3600" dirty="0">
                  <a:latin typeface="+mj-lt"/>
                  <a:cs typeface="Helvetica" panose="020B0604020202020204" pitchFamily="34" charset="0"/>
                </a:rPr>
                <a:t> EEG markers</a:t>
              </a:r>
            </a:p>
            <a:p>
              <a:pPr marL="1657350" lvl="2" indent="-742950">
                <a:buFont typeface="+mj-lt"/>
                <a:buAutoNum type="arabicPeriod"/>
              </a:pPr>
              <a:r>
                <a:rPr lang="fr-FR" sz="3600" dirty="0">
                  <a:latin typeface="+mj-lt"/>
                  <a:cs typeface="Helvetica" panose="020B0604020202020204" pitchFamily="34" charset="0"/>
                </a:rPr>
                <a:t>Train </a:t>
              </a:r>
              <a:r>
                <a:rPr lang="fr-FR" sz="3600" dirty="0" err="1">
                  <a:latin typeface="+mj-lt"/>
                  <a:cs typeface="Helvetica" panose="020B0604020202020204" pitchFamily="34" charset="0"/>
                </a:rPr>
                <a:t>brain</a:t>
              </a:r>
              <a:r>
                <a:rPr lang="fr-FR" sz="3600" dirty="0">
                  <a:latin typeface="+mj-lt"/>
                  <a:cs typeface="Helvetica" panose="020B0604020202020204" pitchFamily="34" charset="0"/>
                </a:rPr>
                <a:t>-body </a:t>
              </a:r>
              <a:r>
                <a:rPr lang="fr-FR" sz="3600" dirty="0" err="1">
                  <a:latin typeface="+mj-lt"/>
                  <a:cs typeface="Helvetica" panose="020B0604020202020204" pitchFamily="34" charset="0"/>
                </a:rPr>
                <a:t>classifiers</a:t>
              </a:r>
              <a:r>
                <a:rPr lang="fr-FR" sz="3600" dirty="0">
                  <a:latin typeface="+mj-lt"/>
                  <a:cs typeface="Helvetica" panose="020B0604020202020204" pitchFamily="34" charset="0"/>
                </a:rPr>
                <a:t> to </a:t>
              </a:r>
              <a:r>
                <a:rPr lang="fr-FR" sz="3600" dirty="0" err="1">
                  <a:latin typeface="+mj-lt"/>
                  <a:cs typeface="Helvetica" panose="020B0604020202020204" pitchFamily="34" charset="0"/>
                </a:rPr>
                <a:t>identify</a:t>
              </a:r>
              <a:r>
                <a:rPr lang="fr-FR" sz="3600" dirty="0">
                  <a:latin typeface="+mj-lt"/>
                  <a:cs typeface="Helvetica" panose="020B0604020202020204" pitchFamily="34" charset="0"/>
                </a:rPr>
                <a:t> MB </a:t>
              </a:r>
              <a:r>
                <a:rPr lang="fr-FR" sz="3600" dirty="0" err="1">
                  <a:latin typeface="+mj-lt"/>
                  <a:cs typeface="Helvetica" panose="020B0604020202020204" pitchFamily="34" charset="0"/>
                </a:rPr>
                <a:t>responses</a:t>
              </a:r>
              <a:endParaRPr lang="fr-FR" sz="3600" dirty="0">
                <a:latin typeface="+mj-lt"/>
                <a:cs typeface="Helvetica" panose="020B0604020202020204" pitchFamily="34" charset="0"/>
              </a:endParaRPr>
            </a:p>
            <a:p>
              <a:pPr marL="1200150" lvl="1" indent="-742950">
                <a:buFont typeface="Wingdings" panose="05000000000000000000" pitchFamily="2" charset="2"/>
                <a:buChar char="Ø"/>
              </a:pPr>
              <a:endParaRPr lang="fr-FR" sz="3600" dirty="0">
                <a:latin typeface="+mj-lt"/>
                <a:cs typeface="Helvetica" panose="020B0604020202020204" pitchFamily="34" charset="0"/>
              </a:endParaRPr>
            </a:p>
            <a:p>
              <a:pPr marL="1200150" lvl="1" indent="-742950">
                <a:buFont typeface="Wingdings" panose="05000000000000000000" pitchFamily="2" charset="2"/>
                <a:buChar char="Ø"/>
              </a:pPr>
              <a:endParaRPr lang="fr-FR" sz="3600" dirty="0">
                <a:latin typeface="+mj-lt"/>
                <a:cs typeface="Helvetica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501E0F0-7F8D-7AE7-A8AF-84D989FCCD29}"/>
                </a:ext>
              </a:extLst>
            </p:cNvPr>
            <p:cNvSpPr/>
            <p:nvPr/>
          </p:nvSpPr>
          <p:spPr>
            <a:xfrm>
              <a:off x="15448416" y="30465705"/>
              <a:ext cx="13917326" cy="646331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lvl="1"/>
              <a:endParaRPr lang="fr-FR" sz="3600" dirty="0">
                <a:latin typeface="+mj-lt"/>
                <a:cs typeface="Helvetica" panose="020B0604020202020204" pitchFamily="34" charset="0"/>
              </a:endParaRPr>
            </a:p>
          </p:txBody>
        </p:sp>
      </p:grpSp>
      <p:pic>
        <p:nvPicPr>
          <p:cNvPr id="28" name="Graphic 27" descr="Brain in head outline">
            <a:extLst>
              <a:ext uri="{FF2B5EF4-FFF2-40B4-BE49-F238E27FC236}">
                <a16:creationId xmlns:a16="http://schemas.microsoft.com/office/drawing/2014/main" id="{19A5EDE4-B945-F614-BADF-85DF8FB4F1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7530" y="30133230"/>
            <a:ext cx="1445882" cy="1445882"/>
          </a:xfrm>
          <a:prstGeom prst="rect">
            <a:avLst/>
          </a:prstGeom>
        </p:spPr>
      </p:pic>
      <p:pic>
        <p:nvPicPr>
          <p:cNvPr id="34" name="Graphic 33" descr="Heart with pulse with solid fill">
            <a:extLst>
              <a:ext uri="{FF2B5EF4-FFF2-40B4-BE49-F238E27FC236}">
                <a16:creationId xmlns:a16="http://schemas.microsoft.com/office/drawing/2014/main" id="{B47516BE-32AC-8DD6-555B-0983757C52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1567" y="33267364"/>
            <a:ext cx="1502659" cy="1502659"/>
          </a:xfrm>
          <a:prstGeom prst="rect">
            <a:avLst/>
          </a:prstGeom>
        </p:spPr>
      </p:pic>
      <p:pic>
        <p:nvPicPr>
          <p:cNvPr id="36" name="Graphic 35" descr="Lungs outline">
            <a:extLst>
              <a:ext uri="{FF2B5EF4-FFF2-40B4-BE49-F238E27FC236}">
                <a16:creationId xmlns:a16="http://schemas.microsoft.com/office/drawing/2014/main" id="{61507A5E-752C-7402-24D9-4C353F4904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5014" y="35150138"/>
            <a:ext cx="1451845" cy="1451845"/>
          </a:xfrm>
          <a:prstGeom prst="rect">
            <a:avLst/>
          </a:prstGeom>
        </p:spPr>
      </p:pic>
      <p:pic>
        <p:nvPicPr>
          <p:cNvPr id="31" name="Graphic 30" descr="Eye with solid fill">
            <a:extLst>
              <a:ext uri="{FF2B5EF4-FFF2-40B4-BE49-F238E27FC236}">
                <a16:creationId xmlns:a16="http://schemas.microsoft.com/office/drawing/2014/main" id="{82E3245B-7180-1EC0-3E53-92C0CFFD1A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9992" y="31610691"/>
            <a:ext cx="1534234" cy="153423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6DAF740-10C0-40F0-79A0-AED95AD7FE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9335" y="36928546"/>
            <a:ext cx="1794425" cy="1794425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50F9542-14D2-194B-E1DD-1DCBA5DF7761}"/>
              </a:ext>
            </a:extLst>
          </p:cNvPr>
          <p:cNvSpPr/>
          <p:nvPr/>
        </p:nvSpPr>
        <p:spPr>
          <a:xfrm>
            <a:off x="3236857" y="30257717"/>
            <a:ext cx="1737360" cy="13213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Filtering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ICA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Re-reference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Interpolation</a:t>
            </a:r>
            <a:endParaRPr lang="en-B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305A521-BB65-4E07-FCB9-A3CE44F73792}"/>
              </a:ext>
            </a:extLst>
          </p:cNvPr>
          <p:cNvSpPr/>
          <p:nvPr/>
        </p:nvSpPr>
        <p:spPr>
          <a:xfrm>
            <a:off x="3236857" y="31877103"/>
            <a:ext cx="1737360" cy="10968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Blink removal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Interpolation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MAD removal</a:t>
            </a:r>
            <a:endParaRPr lang="en-B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D3313C8-DB6A-825E-CA97-5EBF9E2FD85A}"/>
              </a:ext>
            </a:extLst>
          </p:cNvPr>
          <p:cNvSpPr/>
          <p:nvPr/>
        </p:nvSpPr>
        <p:spPr>
          <a:xfrm>
            <a:off x="3236857" y="33541779"/>
            <a:ext cx="1737360" cy="11190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Filtering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Smoothing</a:t>
            </a:r>
            <a:endParaRPr lang="en-B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645D4DC-655B-8262-3974-F817C9F13A84}"/>
              </a:ext>
            </a:extLst>
          </p:cNvPr>
          <p:cNvSpPr/>
          <p:nvPr/>
        </p:nvSpPr>
        <p:spPr>
          <a:xfrm>
            <a:off x="3236857" y="35482917"/>
            <a:ext cx="1737360" cy="11190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Filtering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Smoothing</a:t>
            </a:r>
            <a:endParaRPr lang="en-B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F9C9C87-D52C-62D3-ABC6-6B48DEE45920}"/>
              </a:ext>
            </a:extLst>
          </p:cNvPr>
          <p:cNvSpPr/>
          <p:nvPr/>
        </p:nvSpPr>
        <p:spPr>
          <a:xfrm>
            <a:off x="3236857" y="37316796"/>
            <a:ext cx="1737360" cy="11548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Interpolation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Filtering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Smoothing</a:t>
            </a:r>
            <a:endParaRPr lang="en-BE" sz="20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BE" sz="2000" dirty="0">
              <a:latin typeface="+mj-lt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9E3FCC8-94E2-DE08-E845-F95F6AA361D1}"/>
              </a:ext>
            </a:extLst>
          </p:cNvPr>
          <p:cNvSpPr/>
          <p:nvPr/>
        </p:nvSpPr>
        <p:spPr>
          <a:xfrm>
            <a:off x="6857981" y="30194887"/>
            <a:ext cx="1902468" cy="1330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Power Spectra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Connectivity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Complexity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B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5E693A0-5CC9-83E2-D0AC-084A3814FA82}"/>
              </a:ext>
            </a:extLst>
          </p:cNvPr>
          <p:cNvSpPr/>
          <p:nvPr/>
        </p:nvSpPr>
        <p:spPr>
          <a:xfrm>
            <a:off x="6857981" y="31877103"/>
            <a:ext cx="1902468" cy="1330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Pupil Dynamics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Blink Rate</a:t>
            </a:r>
          </a:p>
          <a:p>
            <a:pPr algn="ctr"/>
            <a:endParaRPr lang="en-B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B048CE6-6760-06E4-5BBE-9BB0D7605999}"/>
              </a:ext>
            </a:extLst>
          </p:cNvPr>
          <p:cNvSpPr/>
          <p:nvPr/>
        </p:nvSpPr>
        <p:spPr>
          <a:xfrm>
            <a:off x="6857981" y="33607852"/>
            <a:ext cx="1902468" cy="1330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Heart Rate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Heart Variability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Power Spectra</a:t>
            </a:r>
            <a:endParaRPr lang="en-BE" sz="20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B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138EC72-5C32-D6AB-A6C9-F2E4689960B3}"/>
              </a:ext>
            </a:extLst>
          </p:cNvPr>
          <p:cNvSpPr/>
          <p:nvPr/>
        </p:nvSpPr>
        <p:spPr>
          <a:xfrm>
            <a:off x="6857981" y="35420087"/>
            <a:ext cx="1902468" cy="1330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Breath Rate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Breath Variability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Power Spectra</a:t>
            </a:r>
            <a:endParaRPr lang="en-B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6456916-54FD-7310-6067-F5EDDEE4EA72}"/>
              </a:ext>
            </a:extLst>
          </p:cNvPr>
          <p:cNvSpPr/>
          <p:nvPr/>
        </p:nvSpPr>
        <p:spPr>
          <a:xfrm>
            <a:off x="6857981" y="37050222"/>
            <a:ext cx="1902468" cy="1330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Skin Responses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Tonic GSR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Phasic GSR</a:t>
            </a:r>
            <a:endParaRPr lang="en-BE" sz="20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BE" sz="2000" dirty="0">
              <a:latin typeface="+mj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EBE9F15-CBAF-9AE8-E37D-A155D8D2B36F}"/>
              </a:ext>
            </a:extLst>
          </p:cNvPr>
          <p:cNvSpPr/>
          <p:nvPr/>
        </p:nvSpPr>
        <p:spPr>
          <a:xfrm>
            <a:off x="2834789" y="29773457"/>
            <a:ext cx="2606040" cy="91744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2000">
              <a:latin typeface="+mj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4BAF6F5-F745-08E4-2A70-ABBC7F272A2F}"/>
              </a:ext>
            </a:extLst>
          </p:cNvPr>
          <p:cNvSpPr/>
          <p:nvPr/>
        </p:nvSpPr>
        <p:spPr>
          <a:xfrm>
            <a:off x="6506195" y="29727349"/>
            <a:ext cx="2606040" cy="91744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2000">
              <a:latin typeface="+mj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1901278-7D84-ED6D-FBCC-865E5D57CDD0}"/>
              </a:ext>
            </a:extLst>
          </p:cNvPr>
          <p:cNvSpPr txBox="1"/>
          <p:nvPr/>
        </p:nvSpPr>
        <p:spPr>
          <a:xfrm>
            <a:off x="2871096" y="28974721"/>
            <a:ext cx="295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Preprocessing</a:t>
            </a:r>
            <a:endParaRPr lang="en-BE" sz="2000" dirty="0">
              <a:latin typeface="+mj-lt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0792BA-D268-2C68-46AF-768D055680BF}"/>
              </a:ext>
            </a:extLst>
          </p:cNvPr>
          <p:cNvSpPr txBox="1"/>
          <p:nvPr/>
        </p:nvSpPr>
        <p:spPr>
          <a:xfrm>
            <a:off x="6506195" y="28974721"/>
            <a:ext cx="260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Features</a:t>
            </a:r>
            <a:endParaRPr lang="en-BE" sz="2000" dirty="0">
              <a:latin typeface="+mj-lt"/>
            </a:endParaRPr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6DFF1657-C901-7636-77C1-3C78595F791B}"/>
              </a:ext>
            </a:extLst>
          </p:cNvPr>
          <p:cNvSpPr/>
          <p:nvPr/>
        </p:nvSpPr>
        <p:spPr>
          <a:xfrm>
            <a:off x="5623335" y="33774631"/>
            <a:ext cx="716280" cy="539958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2000">
              <a:latin typeface="+mj-lt"/>
            </a:endParaRPr>
          </a:p>
        </p:txBody>
      </p:sp>
      <p:pic>
        <p:nvPicPr>
          <p:cNvPr id="1028" name="Picture 4" descr="Svm Icons - Free SVG &amp; PNG Svm Images - Noun Project">
            <a:extLst>
              <a:ext uri="{FF2B5EF4-FFF2-40B4-BE49-F238E27FC236}">
                <a16:creationId xmlns:a16="http://schemas.microsoft.com/office/drawing/2014/main" id="{3E7C3D22-0ACB-98C5-EE85-D53B26530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257" y="33502400"/>
            <a:ext cx="2363915" cy="236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ndom Forest Icon - Free PNG &amp; SVG 1503830 - Noun Project">
            <a:extLst>
              <a:ext uri="{FF2B5EF4-FFF2-40B4-BE49-F238E27FC236}">
                <a16:creationId xmlns:a16="http://schemas.microsoft.com/office/drawing/2014/main" id="{9E63469C-3CB9-156B-E0BD-5EE763DA4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180" y="36578612"/>
            <a:ext cx="2618992" cy="261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chine learning, classification, data, scatter, statistics, curve, regression  icon - Download on Iconfinder">
            <a:extLst>
              <a:ext uri="{FF2B5EF4-FFF2-40B4-BE49-F238E27FC236}">
                <a16:creationId xmlns:a16="http://schemas.microsoft.com/office/drawing/2014/main" id="{7D760449-CCB1-A35B-3445-7273C913A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724" y="30334660"/>
            <a:ext cx="1822004" cy="182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C2428FC8-5B27-6646-BCF1-E027A468DF0D}"/>
              </a:ext>
            </a:extLst>
          </p:cNvPr>
          <p:cNvSpPr/>
          <p:nvPr/>
        </p:nvSpPr>
        <p:spPr>
          <a:xfrm rot="5400000">
            <a:off x="6378725" y="34142954"/>
            <a:ext cx="7103963" cy="1223915"/>
          </a:xfrm>
          <a:prstGeom prst="triangle">
            <a:avLst>
              <a:gd name="adj" fmla="val 4791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2000">
              <a:latin typeface="+mj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280D1FA-AA2C-85B7-1461-C8805310D6F1}"/>
              </a:ext>
            </a:extLst>
          </p:cNvPr>
          <p:cNvSpPr txBox="1"/>
          <p:nvPr/>
        </p:nvSpPr>
        <p:spPr>
          <a:xfrm>
            <a:off x="10039865" y="28926262"/>
            <a:ext cx="387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Model Training</a:t>
            </a:r>
            <a:endParaRPr lang="en-BE" sz="2000" dirty="0">
              <a:latin typeface="+mj-l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E802B8F-06D6-CCE6-39D4-39E016B02570}"/>
              </a:ext>
            </a:extLst>
          </p:cNvPr>
          <p:cNvSpPr txBox="1"/>
          <p:nvPr/>
        </p:nvSpPr>
        <p:spPr>
          <a:xfrm>
            <a:off x="10039865" y="29749885"/>
            <a:ext cx="3875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Logistic Regression</a:t>
            </a:r>
            <a:endParaRPr lang="en-BE" sz="1400" dirty="0">
              <a:latin typeface="+mj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CA5B149-0688-497D-C9A0-318AEDA6FFF0}"/>
              </a:ext>
            </a:extLst>
          </p:cNvPr>
          <p:cNvSpPr txBox="1"/>
          <p:nvPr/>
        </p:nvSpPr>
        <p:spPr>
          <a:xfrm>
            <a:off x="10275172" y="33354431"/>
            <a:ext cx="3875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Support Vector Machine</a:t>
            </a:r>
            <a:endParaRPr lang="en-BE" sz="1400" dirty="0">
              <a:latin typeface="+mj-lt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7179F31-8BB7-59FB-A525-DC061B1781B5}"/>
              </a:ext>
            </a:extLst>
          </p:cNvPr>
          <p:cNvSpPr txBox="1"/>
          <p:nvPr/>
        </p:nvSpPr>
        <p:spPr>
          <a:xfrm>
            <a:off x="10227724" y="36350030"/>
            <a:ext cx="3875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Random Forest Classifier</a:t>
            </a:r>
            <a:endParaRPr lang="en-BE" sz="14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0772F8-3598-EC27-EDCE-3A351087C96D}"/>
              </a:ext>
            </a:extLst>
          </p:cNvPr>
          <p:cNvSpPr txBox="1"/>
          <p:nvPr/>
        </p:nvSpPr>
        <p:spPr>
          <a:xfrm>
            <a:off x="1077265" y="25108171"/>
            <a:ext cx="125786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100" dirty="0">
                <a:latin typeface="+mj-lt"/>
              </a:rPr>
              <a:t>N =  18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100" dirty="0">
                <a:latin typeface="+mj-lt"/>
              </a:rPr>
              <a:t>3 sessions: Baseline, Post-Exercise, Sleep Deprivation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100" dirty="0">
                <a:latin typeface="+mj-lt"/>
              </a:rPr>
              <a:t>One week apart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100" dirty="0">
                <a:latin typeface="+mj-lt"/>
              </a:rPr>
              <a:t>40 resting state blocks (110-120sec) followed by response probe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100" dirty="0">
                <a:latin typeface="+mj-lt"/>
              </a:rPr>
              <a:t>Sleep schedule was monitored and matched for each participant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100" dirty="0">
                <a:latin typeface="+mj-lt"/>
              </a:rPr>
              <a:t>Manipulation of arousal was validated by physiological markers</a:t>
            </a:r>
            <a:endParaRPr lang="en-BE" sz="31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8494B6-602B-276F-CC00-2B24F7E204DE}"/>
              </a:ext>
            </a:extLst>
          </p:cNvPr>
          <p:cNvSpPr txBox="1"/>
          <p:nvPr/>
        </p:nvSpPr>
        <p:spPr>
          <a:xfrm>
            <a:off x="3441115" y="18226364"/>
            <a:ext cx="7667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latin typeface="+mj-lt"/>
              </a:rPr>
              <a:t>Experimental Design</a:t>
            </a:r>
            <a:endParaRPr lang="en-BE" sz="3600" u="sng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AAB1C7-D64D-4575-FEB2-081D72E8389B}"/>
              </a:ext>
            </a:extLst>
          </p:cNvPr>
          <p:cNvSpPr txBox="1"/>
          <p:nvPr/>
        </p:nvSpPr>
        <p:spPr>
          <a:xfrm>
            <a:off x="2834789" y="28219410"/>
            <a:ext cx="7667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latin typeface="+mj-lt"/>
              </a:rPr>
              <a:t>Analysis </a:t>
            </a:r>
            <a:endParaRPr lang="en-BE" sz="3600" u="sng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B4DDB1-8D07-A089-1189-34CEFE6A1AD1}"/>
              </a:ext>
            </a:extLst>
          </p:cNvPr>
          <p:cNvSpPr txBox="1"/>
          <p:nvPr/>
        </p:nvSpPr>
        <p:spPr>
          <a:xfrm>
            <a:off x="1171653" y="39537774"/>
            <a:ext cx="12724852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</a:rPr>
              <a:t>Cross-validation: 5-fold stratified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</a:rPr>
              <a:t>ptimization metric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: F1-score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1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100" dirty="0">
                <a:latin typeface="+mj-lt"/>
              </a:rPr>
              <a:t>Train in all samples -&gt; </a:t>
            </a:r>
            <a:r>
              <a:rPr lang="en-US" sz="3100" b="1" dirty="0">
                <a:latin typeface="+mj-lt"/>
              </a:rPr>
              <a:t>Validate</a:t>
            </a:r>
            <a:r>
              <a:rPr lang="en-US" sz="3100" dirty="0">
                <a:latin typeface="+mj-lt"/>
              </a:rPr>
              <a:t> that MB has unique physiological correlates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100" dirty="0">
                <a:latin typeface="+mj-lt"/>
              </a:rPr>
              <a:t>Leave one subject out -&gt; </a:t>
            </a:r>
            <a:r>
              <a:rPr lang="en-US" sz="3100" b="1" dirty="0">
                <a:latin typeface="+mj-lt"/>
              </a:rPr>
              <a:t>Generalize</a:t>
            </a:r>
            <a:r>
              <a:rPr lang="en-US" sz="3100" dirty="0">
                <a:latin typeface="+mj-lt"/>
              </a:rPr>
              <a:t> relationships to unknown population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55D672-ACE7-B388-A726-3D9013F7A237}"/>
              </a:ext>
            </a:extLst>
          </p:cNvPr>
          <p:cNvSpPr txBox="1"/>
          <p:nvPr/>
        </p:nvSpPr>
        <p:spPr>
          <a:xfrm>
            <a:off x="269276" y="28978256"/>
            <a:ext cx="295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Signal</a:t>
            </a:r>
            <a:endParaRPr lang="en-BE" sz="2000" dirty="0"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3DA021-6A18-6E37-13DB-EF2AC14FC0EB}"/>
              </a:ext>
            </a:extLst>
          </p:cNvPr>
          <p:cNvSpPr txBox="1"/>
          <p:nvPr/>
        </p:nvSpPr>
        <p:spPr>
          <a:xfrm>
            <a:off x="36033" y="29684569"/>
            <a:ext cx="2950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EEG</a:t>
            </a:r>
            <a:endParaRPr lang="en-BE" sz="1600" dirty="0"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3D1CFC-6E74-4C1D-1F73-9D5BCD3DFCCA}"/>
              </a:ext>
            </a:extLst>
          </p:cNvPr>
          <p:cNvSpPr txBox="1"/>
          <p:nvPr/>
        </p:nvSpPr>
        <p:spPr>
          <a:xfrm>
            <a:off x="110095" y="31555509"/>
            <a:ext cx="2950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Pupil</a:t>
            </a:r>
            <a:endParaRPr lang="en-BE" sz="1600" dirty="0"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B61AD5-9F51-57D7-D4BB-AB0327845D6D}"/>
              </a:ext>
            </a:extLst>
          </p:cNvPr>
          <p:cNvSpPr txBox="1"/>
          <p:nvPr/>
        </p:nvSpPr>
        <p:spPr>
          <a:xfrm>
            <a:off x="110162" y="32979180"/>
            <a:ext cx="2950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ECG</a:t>
            </a:r>
            <a:endParaRPr lang="en-BE" sz="1600" dirty="0"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F89588-58A5-5EAC-A35F-337BFD047DF0}"/>
              </a:ext>
            </a:extLst>
          </p:cNvPr>
          <p:cNvSpPr txBox="1"/>
          <p:nvPr/>
        </p:nvSpPr>
        <p:spPr>
          <a:xfrm>
            <a:off x="286096" y="34739404"/>
            <a:ext cx="2950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Respiration</a:t>
            </a:r>
            <a:endParaRPr lang="en-BE" sz="1600" dirty="0"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8E73D2-16B2-2349-9752-9CC2C2A81BD2}"/>
              </a:ext>
            </a:extLst>
          </p:cNvPr>
          <p:cNvSpPr txBox="1"/>
          <p:nvPr/>
        </p:nvSpPr>
        <p:spPr>
          <a:xfrm>
            <a:off x="123175" y="36418933"/>
            <a:ext cx="2950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GSR</a:t>
            </a:r>
            <a:endParaRPr lang="en-BE" sz="1600" dirty="0">
              <a:latin typeface="+mj-lt"/>
            </a:endParaRPr>
          </a:p>
        </p:txBody>
      </p:sp>
      <p:sp>
        <p:nvSpPr>
          <p:cNvPr id="1086" name="Arrow: Right 1085">
            <a:extLst>
              <a:ext uri="{FF2B5EF4-FFF2-40B4-BE49-F238E27FC236}">
                <a16:creationId xmlns:a16="http://schemas.microsoft.com/office/drawing/2014/main" id="{04D40E11-2DF3-ABC0-8494-640C86DB1965}"/>
              </a:ext>
            </a:extLst>
          </p:cNvPr>
          <p:cNvSpPr/>
          <p:nvPr/>
        </p:nvSpPr>
        <p:spPr>
          <a:xfrm>
            <a:off x="19166315" y="33439543"/>
            <a:ext cx="972460" cy="211686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1087" name="Arrow: Right 1086">
            <a:extLst>
              <a:ext uri="{FF2B5EF4-FFF2-40B4-BE49-F238E27FC236}">
                <a16:creationId xmlns:a16="http://schemas.microsoft.com/office/drawing/2014/main" id="{E2DB3597-7658-9B39-2563-418013B179D6}"/>
              </a:ext>
            </a:extLst>
          </p:cNvPr>
          <p:cNvSpPr/>
          <p:nvPr/>
        </p:nvSpPr>
        <p:spPr>
          <a:xfrm>
            <a:off x="19110246" y="34016606"/>
            <a:ext cx="972460" cy="211686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pic>
        <p:nvPicPr>
          <p:cNvPr id="1090" name="Picture 1089" descr="A qr code with a fox head&#10;&#10;Description automatically generated">
            <a:extLst>
              <a:ext uri="{FF2B5EF4-FFF2-40B4-BE49-F238E27FC236}">
                <a16:creationId xmlns:a16="http://schemas.microsoft.com/office/drawing/2014/main" id="{16CA2C69-FA83-7F72-C08B-790F50F0B5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360909" y="40194217"/>
            <a:ext cx="1851936" cy="1851936"/>
          </a:xfrm>
          <a:prstGeom prst="rect">
            <a:avLst/>
          </a:prstGeom>
        </p:spPr>
      </p:pic>
      <p:pic>
        <p:nvPicPr>
          <p:cNvPr id="1094" name="Picture 1093" descr="A qr code with a flower in the center&#10;&#10;Description automatically generated">
            <a:extLst>
              <a:ext uri="{FF2B5EF4-FFF2-40B4-BE49-F238E27FC236}">
                <a16:creationId xmlns:a16="http://schemas.microsoft.com/office/drawing/2014/main" id="{E2FB6F43-1688-48BF-A43B-EC3B7BE6716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153192" y="40194217"/>
            <a:ext cx="1851936" cy="1851936"/>
          </a:xfrm>
          <a:prstGeom prst="rect">
            <a:avLst/>
          </a:prstGeom>
        </p:spPr>
      </p:pic>
      <p:pic>
        <p:nvPicPr>
          <p:cNvPr id="1096" name="Picture 1095" descr="A qr code with a logo&#10;&#10;Description automatically generated">
            <a:extLst>
              <a:ext uri="{FF2B5EF4-FFF2-40B4-BE49-F238E27FC236}">
                <a16:creationId xmlns:a16="http://schemas.microsoft.com/office/drawing/2014/main" id="{31EEE35D-3171-74F2-79D1-38AE02EE3D0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945661" y="40181577"/>
            <a:ext cx="1877216" cy="1877216"/>
          </a:xfrm>
          <a:prstGeom prst="rect">
            <a:avLst/>
          </a:prstGeom>
        </p:spPr>
      </p:pic>
      <p:sp>
        <p:nvSpPr>
          <p:cNvPr id="1097" name="TextBox 1096">
            <a:extLst>
              <a:ext uri="{FF2B5EF4-FFF2-40B4-BE49-F238E27FC236}">
                <a16:creationId xmlns:a16="http://schemas.microsoft.com/office/drawing/2014/main" id="{4B83CC62-88DC-651B-F71A-1F09D5936C1A}"/>
              </a:ext>
            </a:extLst>
          </p:cNvPr>
          <p:cNvSpPr txBox="1"/>
          <p:nvPr/>
        </p:nvSpPr>
        <p:spPr>
          <a:xfrm>
            <a:off x="15411059" y="40611495"/>
            <a:ext cx="7139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+mj-lt"/>
              </a:rPr>
              <a:t>Find us</a:t>
            </a:r>
          </a:p>
          <a:p>
            <a:pPr algn="ctr"/>
            <a:r>
              <a:rPr lang="en-US" sz="2800" dirty="0">
                <a:latin typeface="+mj-lt"/>
              </a:rPr>
              <a:t>Paradeisios</a:t>
            </a:r>
            <a:r>
              <a:rPr lang="el-GR" sz="2800" dirty="0">
                <a:latin typeface="+mj-lt"/>
              </a:rPr>
              <a:t>.Β</a:t>
            </a:r>
            <a:r>
              <a:rPr lang="en-US" sz="2800" dirty="0">
                <a:latin typeface="+mj-lt"/>
              </a:rPr>
              <a:t>oulakis@uliege.be</a:t>
            </a:r>
          </a:p>
          <a:p>
            <a:pPr algn="ctr"/>
            <a:r>
              <a:rPr lang="en-US" sz="2800" dirty="0">
                <a:latin typeface="+mj-lt"/>
              </a:rPr>
              <a:t>www.gigaphysiologycognition.uliege.be </a:t>
            </a:r>
            <a:endParaRPr lang="en-001" sz="2800" dirty="0">
              <a:latin typeface="+mj-lt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E7CFA5C-D153-19B0-30DC-32F541E77516}"/>
              </a:ext>
            </a:extLst>
          </p:cNvPr>
          <p:cNvGrpSpPr/>
          <p:nvPr/>
        </p:nvGrpSpPr>
        <p:grpSpPr>
          <a:xfrm>
            <a:off x="7057725" y="-330706"/>
            <a:ext cx="16159762" cy="2576004"/>
            <a:chOff x="4120993" y="-452566"/>
            <a:chExt cx="16159762" cy="2576004"/>
          </a:xfrm>
        </p:grpSpPr>
        <p:pic>
          <p:nvPicPr>
            <p:cNvPr id="1098" name="Graphic 1097">
              <a:extLst>
                <a:ext uri="{FF2B5EF4-FFF2-40B4-BE49-F238E27FC236}">
                  <a16:creationId xmlns:a16="http://schemas.microsoft.com/office/drawing/2014/main" id="{80B9FBBC-6AA6-45B2-EFF6-FF47FF9B7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996381" y="154617"/>
              <a:ext cx="5384326" cy="1611368"/>
            </a:xfrm>
            <a:prstGeom prst="rect">
              <a:avLst/>
            </a:prstGeom>
          </p:spPr>
        </p:pic>
        <p:pic>
          <p:nvPicPr>
            <p:cNvPr id="1099" name="Picture 1098" descr="A logo for a company&#10;&#10;Description automatically generated">
              <a:extLst>
                <a:ext uri="{FF2B5EF4-FFF2-40B4-BE49-F238E27FC236}">
                  <a16:creationId xmlns:a16="http://schemas.microsoft.com/office/drawing/2014/main" id="{6214422A-15BA-BA3D-A29D-B2F68B981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4990" y="-452566"/>
              <a:ext cx="2639671" cy="2576004"/>
            </a:xfrm>
            <a:prstGeom prst="rect">
              <a:avLst/>
            </a:prstGeom>
          </p:spPr>
        </p:pic>
        <p:pic>
          <p:nvPicPr>
            <p:cNvPr id="1100" name="Picture 20" descr="Logos &amp; graphic chart">
              <a:extLst>
                <a:ext uri="{FF2B5EF4-FFF2-40B4-BE49-F238E27FC236}">
                  <a16:creationId xmlns:a16="http://schemas.microsoft.com/office/drawing/2014/main" id="{51ED8BF3-A048-5826-63BF-882A0EC08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0993" y="23693"/>
              <a:ext cx="2639671" cy="167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2" name="Picture 6">
              <a:extLst>
                <a:ext uri="{FF2B5EF4-FFF2-40B4-BE49-F238E27FC236}">
                  <a16:creationId xmlns:a16="http://schemas.microsoft.com/office/drawing/2014/main" id="{F064859D-6D87-0403-3E2D-37231BF8A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8547" y="173314"/>
              <a:ext cx="5702208" cy="1643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E234AD0-E5F8-F72E-4FDC-5E48C62E7AB4}"/>
              </a:ext>
            </a:extLst>
          </p:cNvPr>
          <p:cNvGrpSpPr/>
          <p:nvPr/>
        </p:nvGrpSpPr>
        <p:grpSpPr>
          <a:xfrm>
            <a:off x="15636081" y="8785890"/>
            <a:ext cx="14081075" cy="7315413"/>
            <a:chOff x="15534253" y="8443087"/>
            <a:chExt cx="14081075" cy="7315413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90A545A-5B2E-4F10-FCE7-4025CBA062D4}"/>
                </a:ext>
              </a:extLst>
            </p:cNvPr>
            <p:cNvCxnSpPr/>
            <p:nvPr/>
          </p:nvCxnSpPr>
          <p:spPr>
            <a:xfrm>
              <a:off x="16722284" y="9740900"/>
              <a:ext cx="203950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ECF7343-C756-F55D-17FD-0097E80DBF83}"/>
                </a:ext>
              </a:extLst>
            </p:cNvPr>
            <p:cNvCxnSpPr/>
            <p:nvPr/>
          </p:nvCxnSpPr>
          <p:spPr>
            <a:xfrm>
              <a:off x="19718312" y="9740900"/>
              <a:ext cx="203950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683C0D8-7682-DDEF-913F-4969997F13DF}"/>
                </a:ext>
              </a:extLst>
            </p:cNvPr>
            <p:cNvSpPr txBox="1"/>
            <p:nvPr/>
          </p:nvSpPr>
          <p:spPr>
            <a:xfrm>
              <a:off x="17369719" y="9649888"/>
              <a:ext cx="792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+mj-lt"/>
                </a:rPr>
                <a:t>***</a:t>
              </a:r>
              <a:endParaRPr lang="en-001" sz="2800" dirty="0">
                <a:latin typeface="+mj-lt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FF7187F-B264-FB28-02AD-4AB704B5E768}"/>
                </a:ext>
              </a:extLst>
            </p:cNvPr>
            <p:cNvSpPr txBox="1"/>
            <p:nvPr/>
          </p:nvSpPr>
          <p:spPr>
            <a:xfrm>
              <a:off x="20544746" y="9649888"/>
              <a:ext cx="792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+mj-lt"/>
                </a:rPr>
                <a:t>***</a:t>
              </a:r>
              <a:endParaRPr lang="en-001" sz="2800" dirty="0">
                <a:latin typeface="+mj-lt"/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5CAD615-275C-3BD4-EDA8-D260FB7CBC9A}"/>
                </a:ext>
              </a:extLst>
            </p:cNvPr>
            <p:cNvCxnSpPr/>
            <p:nvPr/>
          </p:nvCxnSpPr>
          <p:spPr>
            <a:xfrm>
              <a:off x="23775071" y="9695029"/>
              <a:ext cx="203950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F153BCF-B71B-2805-E1DF-C8FFCC03FEE8}"/>
                </a:ext>
              </a:extLst>
            </p:cNvPr>
            <p:cNvCxnSpPr/>
            <p:nvPr/>
          </p:nvCxnSpPr>
          <p:spPr>
            <a:xfrm>
              <a:off x="26771099" y="9695029"/>
              <a:ext cx="203950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B083E4A-6188-5B39-B588-9C385B47976C}"/>
                </a:ext>
              </a:extLst>
            </p:cNvPr>
            <p:cNvSpPr txBox="1"/>
            <p:nvPr/>
          </p:nvSpPr>
          <p:spPr>
            <a:xfrm>
              <a:off x="24422506" y="9604017"/>
              <a:ext cx="792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+mj-lt"/>
                </a:rPr>
                <a:t>***</a:t>
              </a:r>
              <a:endParaRPr lang="en-001" sz="2800" dirty="0">
                <a:latin typeface="+mj-lt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EB28A61-9350-AB93-BA0B-C423D34647C1}"/>
                </a:ext>
              </a:extLst>
            </p:cNvPr>
            <p:cNvSpPr txBox="1"/>
            <p:nvPr/>
          </p:nvSpPr>
          <p:spPr>
            <a:xfrm>
              <a:off x="27597533" y="9604017"/>
              <a:ext cx="792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+mj-lt"/>
                </a:rPr>
                <a:t>***</a:t>
              </a:r>
              <a:endParaRPr lang="en-001" sz="2800" dirty="0">
                <a:latin typeface="+mj-lt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ADE9363-F9FC-3E3E-EC4C-3B15BE6DAA96}"/>
                </a:ext>
              </a:extLst>
            </p:cNvPr>
            <p:cNvCxnSpPr/>
            <p:nvPr/>
          </p:nvCxnSpPr>
          <p:spPr>
            <a:xfrm>
              <a:off x="16753529" y="12634808"/>
              <a:ext cx="203950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2683713-0362-DA38-B472-ED2E925935DA}"/>
                </a:ext>
              </a:extLst>
            </p:cNvPr>
            <p:cNvCxnSpPr/>
            <p:nvPr/>
          </p:nvCxnSpPr>
          <p:spPr>
            <a:xfrm>
              <a:off x="19749557" y="12634808"/>
              <a:ext cx="203950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56104DB-B53D-B7DD-D926-FB77F6096D84}"/>
                </a:ext>
              </a:extLst>
            </p:cNvPr>
            <p:cNvCxnSpPr>
              <a:cxnSpLocks/>
            </p:cNvCxnSpPr>
            <p:nvPr/>
          </p:nvCxnSpPr>
          <p:spPr>
            <a:xfrm>
              <a:off x="16753529" y="12421505"/>
              <a:ext cx="5035531" cy="226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A464D3B-106E-0E85-3DA4-BC110C2867F0}"/>
                </a:ext>
              </a:extLst>
            </p:cNvPr>
            <p:cNvSpPr txBox="1"/>
            <p:nvPr/>
          </p:nvSpPr>
          <p:spPr>
            <a:xfrm>
              <a:off x="17400964" y="12543796"/>
              <a:ext cx="792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+mj-lt"/>
                </a:rPr>
                <a:t>***</a:t>
              </a:r>
              <a:endParaRPr lang="en-001" sz="2800" dirty="0">
                <a:latin typeface="+mj-lt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83F0719-FDF2-F8F3-5BB3-DA84433BB02B}"/>
                </a:ext>
              </a:extLst>
            </p:cNvPr>
            <p:cNvSpPr txBox="1"/>
            <p:nvPr/>
          </p:nvSpPr>
          <p:spPr>
            <a:xfrm>
              <a:off x="20575991" y="12543796"/>
              <a:ext cx="792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+mj-lt"/>
                </a:rPr>
                <a:t>***</a:t>
              </a:r>
              <a:endParaRPr lang="en-001" sz="2800" dirty="0">
                <a:latin typeface="+mj-lt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755D329-6278-EDAA-A250-0233A00826B7}"/>
                </a:ext>
              </a:extLst>
            </p:cNvPr>
            <p:cNvSpPr txBox="1"/>
            <p:nvPr/>
          </p:nvSpPr>
          <p:spPr>
            <a:xfrm>
              <a:off x="18977423" y="12066083"/>
              <a:ext cx="792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+mj-lt"/>
                </a:rPr>
                <a:t>***</a:t>
              </a:r>
              <a:endParaRPr lang="en-001" sz="2800" dirty="0">
                <a:latin typeface="+mj-lt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E517DB4-A3CF-6665-D180-6C0BBF2ABF57}"/>
                </a:ext>
              </a:extLst>
            </p:cNvPr>
            <p:cNvCxnSpPr>
              <a:cxnSpLocks/>
            </p:cNvCxnSpPr>
            <p:nvPr/>
          </p:nvCxnSpPr>
          <p:spPr>
            <a:xfrm>
              <a:off x="23827359" y="12407270"/>
              <a:ext cx="203950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E976C0F-DA20-FF75-6BAE-C9EC791D6897}"/>
                </a:ext>
              </a:extLst>
            </p:cNvPr>
            <p:cNvCxnSpPr>
              <a:cxnSpLocks/>
            </p:cNvCxnSpPr>
            <p:nvPr/>
          </p:nvCxnSpPr>
          <p:spPr>
            <a:xfrm>
              <a:off x="26823387" y="12407270"/>
              <a:ext cx="203950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3AF5C1E-7344-7F6E-D7C6-B589EAFF2A51}"/>
                </a:ext>
              </a:extLst>
            </p:cNvPr>
            <p:cNvSpPr txBox="1"/>
            <p:nvPr/>
          </p:nvSpPr>
          <p:spPr>
            <a:xfrm>
              <a:off x="24474794" y="12316258"/>
              <a:ext cx="792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+mj-lt"/>
                </a:rPr>
                <a:t>***</a:t>
              </a:r>
              <a:endParaRPr lang="en-001" sz="2800" dirty="0">
                <a:latin typeface="+mj-lt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66459C8-3E4D-EF8E-DCBA-C8F62E191563}"/>
                </a:ext>
              </a:extLst>
            </p:cNvPr>
            <p:cNvSpPr txBox="1"/>
            <p:nvPr/>
          </p:nvSpPr>
          <p:spPr>
            <a:xfrm>
              <a:off x="27649821" y="12316258"/>
              <a:ext cx="792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+mj-lt"/>
                </a:rPr>
                <a:t>***</a:t>
              </a:r>
              <a:endParaRPr lang="en-001" sz="2800" dirty="0">
                <a:latin typeface="+mj-lt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0684A81-5F64-CD5D-04A5-08FC9C12D6E0}"/>
                </a:ext>
              </a:extLst>
            </p:cNvPr>
            <p:cNvGrpSpPr/>
            <p:nvPr/>
          </p:nvGrpSpPr>
          <p:grpSpPr>
            <a:xfrm>
              <a:off x="15534253" y="8443087"/>
              <a:ext cx="14081075" cy="7315413"/>
              <a:chOff x="15534253" y="8443087"/>
              <a:chExt cx="14081075" cy="731541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23E538A5-76B4-540E-10B2-01910257D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534253" y="8443087"/>
                <a:ext cx="14081075" cy="6503175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66AF658-A527-50F5-D996-3F8062FDA838}"/>
                  </a:ext>
                </a:extLst>
              </p:cNvPr>
              <p:cNvSpPr txBox="1"/>
              <p:nvPr/>
            </p:nvSpPr>
            <p:spPr>
              <a:xfrm>
                <a:off x="16192270" y="15050614"/>
                <a:ext cx="126683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+mj-lt"/>
                  </a:rPr>
                  <a:t>One-way ANOVA -&gt; Tukey HSD</a:t>
                </a:r>
              </a:p>
              <a:p>
                <a:pPr algn="ctr"/>
                <a:r>
                  <a:rPr lang="en-US" sz="2000" dirty="0">
                    <a:latin typeface="+mj-lt"/>
                  </a:rPr>
                  <a:t>Highlighted differences do not support practical equivalence within an effect size of [-.25,25] </a:t>
                </a:r>
                <a:endParaRPr lang="en-BE" sz="2000" dirty="0">
                  <a:latin typeface="+mj-lt"/>
                </a:endParaRPr>
              </a:p>
            </p:txBody>
          </p:sp>
        </p:grp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E789F010-E09E-9AC5-19FE-1ADC9976B5C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726904" y="23380164"/>
            <a:ext cx="8248962" cy="5765123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FEC014ED-0441-408E-1A0B-79403458BB85}"/>
              </a:ext>
            </a:extLst>
          </p:cNvPr>
          <p:cNvGrpSpPr/>
          <p:nvPr/>
        </p:nvGrpSpPr>
        <p:grpSpPr>
          <a:xfrm>
            <a:off x="15658808" y="16927664"/>
            <a:ext cx="13881715" cy="5811547"/>
            <a:chOff x="15658808" y="16927664"/>
            <a:chExt cx="13881715" cy="581154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14B8039-075B-EDC0-B792-F4F232B2B592}"/>
                </a:ext>
              </a:extLst>
            </p:cNvPr>
            <p:cNvGrpSpPr/>
            <p:nvPr/>
          </p:nvGrpSpPr>
          <p:grpSpPr>
            <a:xfrm>
              <a:off x="15658808" y="16927664"/>
              <a:ext cx="13881715" cy="5811547"/>
              <a:chOff x="15050110" y="16640337"/>
              <a:chExt cx="14471311" cy="5626481"/>
            </a:xfrm>
          </p:grpSpPr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966ABC5F-AB23-328A-EF55-970143D8FB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1866278" y="16841858"/>
                <a:ext cx="7655143" cy="5304980"/>
              </a:xfrm>
              <a:prstGeom prst="rect">
                <a:avLst/>
              </a:prstGeom>
            </p:spPr>
          </p:pic>
          <p:pic>
            <p:nvPicPr>
              <p:cNvPr id="52" name="Picture 51" descr="A diagram of a mental state&#10;&#10;Description automatically generated">
                <a:extLst>
                  <a:ext uri="{FF2B5EF4-FFF2-40B4-BE49-F238E27FC236}">
                    <a16:creationId xmlns:a16="http://schemas.microsoft.com/office/drawing/2014/main" id="{C8E43CA7-3CD9-8855-514F-33BCA8D4CD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050110" y="16640337"/>
                <a:ext cx="7501974" cy="5626481"/>
              </a:xfrm>
              <a:prstGeom prst="rect">
                <a:avLst/>
              </a:prstGeom>
            </p:spPr>
          </p:pic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631F8D7-DC78-E765-EFE9-1FACCEF8335A}"/>
                </a:ext>
              </a:extLst>
            </p:cNvPr>
            <p:cNvSpPr/>
            <p:nvPr/>
          </p:nvSpPr>
          <p:spPr>
            <a:xfrm>
              <a:off x="17745362" y="17135813"/>
              <a:ext cx="3364419" cy="432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4A3C294-85FC-9F1E-A03E-BD763ED6C8D1}"/>
                </a:ext>
              </a:extLst>
            </p:cNvPr>
            <p:cNvSpPr/>
            <p:nvPr/>
          </p:nvSpPr>
          <p:spPr>
            <a:xfrm>
              <a:off x="23474364" y="16983481"/>
              <a:ext cx="4399864" cy="432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1B1763A0-0D10-986D-F7BC-3242B3DEFEDC}"/>
              </a:ext>
            </a:extLst>
          </p:cNvPr>
          <p:cNvSpPr txBox="1"/>
          <p:nvPr/>
        </p:nvSpPr>
        <p:spPr>
          <a:xfrm>
            <a:off x="16752094" y="17038678"/>
            <a:ext cx="5193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MB is a sparse mental state</a:t>
            </a:r>
            <a:endParaRPr lang="en-001" sz="2400" dirty="0"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C53AE1A-4709-DABF-0E0D-0D2917E14133}"/>
              </a:ext>
            </a:extLst>
          </p:cNvPr>
          <p:cNvSpPr txBox="1"/>
          <p:nvPr/>
        </p:nvSpPr>
        <p:spPr>
          <a:xfrm>
            <a:off x="23161515" y="17011886"/>
            <a:ext cx="5193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MB is reported slower than other states</a:t>
            </a:r>
            <a:endParaRPr lang="en-001" sz="24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57730BD-1868-FC6E-FF84-A7B6686739C8}"/>
              </a:ext>
            </a:extLst>
          </p:cNvPr>
          <p:cNvSpPr txBox="1"/>
          <p:nvPr/>
        </p:nvSpPr>
        <p:spPr>
          <a:xfrm>
            <a:off x="18095228" y="23028112"/>
            <a:ext cx="977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High arousal increases the probability of MB, while low arousal decreases it  </a:t>
            </a:r>
            <a:endParaRPr lang="en-001" sz="2400" dirty="0">
              <a:latin typeface="+mj-lt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4B5A468F-647C-7D5E-C9E5-C5B02583EC0E}"/>
              </a:ext>
            </a:extLst>
          </p:cNvPr>
          <p:cNvSpPr/>
          <p:nvPr/>
        </p:nvSpPr>
        <p:spPr>
          <a:xfrm>
            <a:off x="25958209" y="24776074"/>
            <a:ext cx="1236183" cy="1183656"/>
          </a:xfrm>
          <a:prstGeom prst="ellipse">
            <a:avLst/>
          </a:prstGeom>
          <a:noFill/>
          <a:ln w="57150">
            <a:solidFill>
              <a:srgbClr val="99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MB</a:t>
            </a:r>
            <a:endParaRPr lang="en-BE" sz="2600" dirty="0">
              <a:solidFill>
                <a:schemeClr val="tx1"/>
              </a:solidFill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FD635888-14CB-0A72-68E0-C6941F042E47}"/>
              </a:ext>
            </a:extLst>
          </p:cNvPr>
          <p:cNvSpPr/>
          <p:nvPr/>
        </p:nvSpPr>
        <p:spPr>
          <a:xfrm rot="6968765">
            <a:off x="26381667" y="24402245"/>
            <a:ext cx="391757" cy="465794"/>
          </a:xfrm>
          <a:custGeom>
            <a:avLst/>
            <a:gdLst>
              <a:gd name="connsiteX0" fmla="*/ 165430 w 365455"/>
              <a:gd name="connsiteY0" fmla="*/ 0 h 443456"/>
              <a:gd name="connsiteX1" fmla="*/ 3505 w 365455"/>
              <a:gd name="connsiteY1" fmla="*/ 180975 h 443456"/>
              <a:gd name="connsiteX2" fmla="*/ 79705 w 365455"/>
              <a:gd name="connsiteY2" fmla="*/ 438150 h 443456"/>
              <a:gd name="connsiteX3" fmla="*/ 365455 w 365455"/>
              <a:gd name="connsiteY3" fmla="*/ 352425 h 44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455" h="443456">
                <a:moveTo>
                  <a:pt x="165430" y="0"/>
                </a:moveTo>
                <a:cubicBezTo>
                  <a:pt x="91611" y="53975"/>
                  <a:pt x="17792" y="107950"/>
                  <a:pt x="3505" y="180975"/>
                </a:cubicBezTo>
                <a:cubicBezTo>
                  <a:pt x="-10782" y="254000"/>
                  <a:pt x="19380" y="409575"/>
                  <a:pt x="79705" y="438150"/>
                </a:cubicBezTo>
                <a:cubicBezTo>
                  <a:pt x="140030" y="466725"/>
                  <a:pt x="319418" y="371475"/>
                  <a:pt x="365455" y="352425"/>
                </a:cubicBezTo>
              </a:path>
            </a:pathLst>
          </a:custGeom>
          <a:noFill/>
          <a:ln w="57150">
            <a:solidFill>
              <a:srgbClr val="99339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15F0AE2C-6B4A-4282-0603-9F9F8EA39835}"/>
              </a:ext>
            </a:extLst>
          </p:cNvPr>
          <p:cNvSpPr/>
          <p:nvPr/>
        </p:nvSpPr>
        <p:spPr>
          <a:xfrm>
            <a:off x="25726690" y="25978817"/>
            <a:ext cx="373812" cy="623253"/>
          </a:xfrm>
          <a:custGeom>
            <a:avLst/>
            <a:gdLst>
              <a:gd name="connsiteX0" fmla="*/ 0 w 279400"/>
              <a:gd name="connsiteY0" fmla="*/ 400050 h 400050"/>
              <a:gd name="connsiteX1" fmla="*/ 101600 w 279400"/>
              <a:gd name="connsiteY1" fmla="*/ 139700 h 400050"/>
              <a:gd name="connsiteX2" fmla="*/ 279400 w 2794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00" h="400050">
                <a:moveTo>
                  <a:pt x="0" y="400050"/>
                </a:moveTo>
                <a:cubicBezTo>
                  <a:pt x="27516" y="303212"/>
                  <a:pt x="55033" y="206375"/>
                  <a:pt x="101600" y="139700"/>
                </a:cubicBezTo>
                <a:cubicBezTo>
                  <a:pt x="148167" y="73025"/>
                  <a:pt x="213783" y="36512"/>
                  <a:pt x="279400" y="0"/>
                </a:cubicBezTo>
              </a:path>
            </a:pathLst>
          </a:custGeom>
          <a:noFill/>
          <a:ln w="57150">
            <a:solidFill>
              <a:srgbClr val="BABABA">
                <a:alpha val="98000"/>
              </a:srgbClr>
            </a:solidFill>
            <a:headEnd type="none" w="lg" len="lg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FA4A8353-B9FD-29B1-7C1E-F67CB43594E2}"/>
              </a:ext>
            </a:extLst>
          </p:cNvPr>
          <p:cNvSpPr/>
          <p:nvPr/>
        </p:nvSpPr>
        <p:spPr>
          <a:xfrm rot="10454534">
            <a:off x="25884342" y="26062208"/>
            <a:ext cx="356114" cy="621226"/>
          </a:xfrm>
          <a:custGeom>
            <a:avLst/>
            <a:gdLst>
              <a:gd name="connsiteX0" fmla="*/ 0 w 279400"/>
              <a:gd name="connsiteY0" fmla="*/ 400050 h 400050"/>
              <a:gd name="connsiteX1" fmla="*/ 101600 w 279400"/>
              <a:gd name="connsiteY1" fmla="*/ 139700 h 400050"/>
              <a:gd name="connsiteX2" fmla="*/ 279400 w 2794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00" h="400050">
                <a:moveTo>
                  <a:pt x="0" y="400050"/>
                </a:moveTo>
                <a:cubicBezTo>
                  <a:pt x="27516" y="303212"/>
                  <a:pt x="55033" y="206375"/>
                  <a:pt x="101600" y="139700"/>
                </a:cubicBezTo>
                <a:cubicBezTo>
                  <a:pt x="148167" y="73025"/>
                  <a:pt x="213783" y="36512"/>
                  <a:pt x="279400" y="0"/>
                </a:cubicBezTo>
              </a:path>
            </a:pathLst>
          </a:custGeom>
          <a:noFill/>
          <a:ln w="57150">
            <a:solidFill>
              <a:srgbClr val="99339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CCB3FFF-CC4A-66AB-3C84-822EEF1A1C20}"/>
              </a:ext>
            </a:extLst>
          </p:cNvPr>
          <p:cNvSpPr txBox="1"/>
          <p:nvPr/>
        </p:nvSpPr>
        <p:spPr>
          <a:xfrm>
            <a:off x="24766009" y="23642697"/>
            <a:ext cx="353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 Sleep Deprivation – Post Exercise</a:t>
            </a:r>
            <a:endParaRPr lang="en-BE" dirty="0">
              <a:latin typeface="+mj-lt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51A73346-B59F-4DDA-9E20-34475C80CF8D}"/>
              </a:ext>
            </a:extLst>
          </p:cNvPr>
          <p:cNvSpPr/>
          <p:nvPr/>
        </p:nvSpPr>
        <p:spPr>
          <a:xfrm>
            <a:off x="24822877" y="26692698"/>
            <a:ext cx="1236183" cy="1183656"/>
          </a:xfrm>
          <a:prstGeom prst="ellipse">
            <a:avLst/>
          </a:prstGeom>
          <a:noFill/>
          <a:ln w="57150">
            <a:solidFill>
              <a:srgbClr val="BABA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MW</a:t>
            </a:r>
            <a:endParaRPr lang="en-BE" sz="2600" dirty="0">
              <a:solidFill>
                <a:schemeClr val="tx1"/>
              </a:solidFill>
            </a:endParaRPr>
          </a:p>
        </p:txBody>
      </p:sp>
      <p:sp>
        <p:nvSpPr>
          <p:cNvPr id="1024" name="Freeform: Shape 1023">
            <a:extLst>
              <a:ext uri="{FF2B5EF4-FFF2-40B4-BE49-F238E27FC236}">
                <a16:creationId xmlns:a16="http://schemas.microsoft.com/office/drawing/2014/main" id="{D29CBC4B-50AB-C9D1-C8A7-31D604D2A599}"/>
              </a:ext>
            </a:extLst>
          </p:cNvPr>
          <p:cNvSpPr/>
          <p:nvPr/>
        </p:nvSpPr>
        <p:spPr>
          <a:xfrm rot="20740281">
            <a:off x="24685712" y="27514724"/>
            <a:ext cx="391757" cy="465794"/>
          </a:xfrm>
          <a:custGeom>
            <a:avLst/>
            <a:gdLst>
              <a:gd name="connsiteX0" fmla="*/ 165430 w 365455"/>
              <a:gd name="connsiteY0" fmla="*/ 0 h 443456"/>
              <a:gd name="connsiteX1" fmla="*/ 3505 w 365455"/>
              <a:gd name="connsiteY1" fmla="*/ 180975 h 443456"/>
              <a:gd name="connsiteX2" fmla="*/ 79705 w 365455"/>
              <a:gd name="connsiteY2" fmla="*/ 438150 h 443456"/>
              <a:gd name="connsiteX3" fmla="*/ 365455 w 365455"/>
              <a:gd name="connsiteY3" fmla="*/ 352425 h 44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455" h="443456">
                <a:moveTo>
                  <a:pt x="165430" y="0"/>
                </a:moveTo>
                <a:cubicBezTo>
                  <a:pt x="91611" y="53975"/>
                  <a:pt x="17792" y="107950"/>
                  <a:pt x="3505" y="180975"/>
                </a:cubicBezTo>
                <a:cubicBezTo>
                  <a:pt x="-10782" y="254000"/>
                  <a:pt x="19380" y="409575"/>
                  <a:pt x="79705" y="438150"/>
                </a:cubicBezTo>
                <a:cubicBezTo>
                  <a:pt x="140030" y="466725"/>
                  <a:pt x="319418" y="371475"/>
                  <a:pt x="365455" y="352425"/>
                </a:cubicBezTo>
              </a:path>
            </a:pathLst>
          </a:custGeom>
          <a:noFill/>
          <a:ln w="57150">
            <a:solidFill>
              <a:srgbClr val="BABABA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25" name="Oval 1024">
            <a:extLst>
              <a:ext uri="{FF2B5EF4-FFF2-40B4-BE49-F238E27FC236}">
                <a16:creationId xmlns:a16="http://schemas.microsoft.com/office/drawing/2014/main" id="{23C3711C-A585-E61A-11E5-1109C9E27D9D}"/>
              </a:ext>
            </a:extLst>
          </p:cNvPr>
          <p:cNvSpPr/>
          <p:nvPr/>
        </p:nvSpPr>
        <p:spPr>
          <a:xfrm>
            <a:off x="27184001" y="26666152"/>
            <a:ext cx="1236183" cy="1183656"/>
          </a:xfrm>
          <a:prstGeom prst="ellipse">
            <a:avLst/>
          </a:prstGeom>
          <a:noFill/>
          <a:ln w="57150">
            <a:solidFill>
              <a:srgbClr val="8787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SENS</a:t>
            </a:r>
            <a:endParaRPr lang="en-BE" sz="2600" dirty="0">
              <a:solidFill>
                <a:schemeClr val="tx1"/>
              </a:solidFill>
            </a:endParaRPr>
          </a:p>
        </p:txBody>
      </p:sp>
      <p:sp>
        <p:nvSpPr>
          <p:cNvPr id="1026" name="Freeform: Shape 1025">
            <a:extLst>
              <a:ext uri="{FF2B5EF4-FFF2-40B4-BE49-F238E27FC236}">
                <a16:creationId xmlns:a16="http://schemas.microsoft.com/office/drawing/2014/main" id="{0673A0C3-E5A0-F941-733A-C8F6D10C5240}"/>
              </a:ext>
            </a:extLst>
          </p:cNvPr>
          <p:cNvSpPr/>
          <p:nvPr/>
        </p:nvSpPr>
        <p:spPr>
          <a:xfrm rot="15227666">
            <a:off x="28109745" y="27577251"/>
            <a:ext cx="391757" cy="465794"/>
          </a:xfrm>
          <a:custGeom>
            <a:avLst/>
            <a:gdLst>
              <a:gd name="connsiteX0" fmla="*/ 165430 w 365455"/>
              <a:gd name="connsiteY0" fmla="*/ 0 h 443456"/>
              <a:gd name="connsiteX1" fmla="*/ 3505 w 365455"/>
              <a:gd name="connsiteY1" fmla="*/ 180975 h 443456"/>
              <a:gd name="connsiteX2" fmla="*/ 79705 w 365455"/>
              <a:gd name="connsiteY2" fmla="*/ 438150 h 443456"/>
              <a:gd name="connsiteX3" fmla="*/ 365455 w 365455"/>
              <a:gd name="connsiteY3" fmla="*/ 352425 h 44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455" h="443456">
                <a:moveTo>
                  <a:pt x="165430" y="0"/>
                </a:moveTo>
                <a:cubicBezTo>
                  <a:pt x="91611" y="53975"/>
                  <a:pt x="17792" y="107950"/>
                  <a:pt x="3505" y="180975"/>
                </a:cubicBezTo>
                <a:cubicBezTo>
                  <a:pt x="-10782" y="254000"/>
                  <a:pt x="19380" y="409575"/>
                  <a:pt x="79705" y="438150"/>
                </a:cubicBezTo>
                <a:cubicBezTo>
                  <a:pt x="140030" y="466725"/>
                  <a:pt x="319418" y="371475"/>
                  <a:pt x="365455" y="352425"/>
                </a:cubicBezTo>
              </a:path>
            </a:pathLst>
          </a:custGeom>
          <a:noFill/>
          <a:ln w="57150">
            <a:solidFill>
              <a:srgbClr val="878787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27" name="Freeform: Shape 1026">
            <a:extLst>
              <a:ext uri="{FF2B5EF4-FFF2-40B4-BE49-F238E27FC236}">
                <a16:creationId xmlns:a16="http://schemas.microsoft.com/office/drawing/2014/main" id="{3A2C706C-9B8A-CDD5-4373-DCA71195D1E6}"/>
              </a:ext>
            </a:extLst>
          </p:cNvPr>
          <p:cNvSpPr/>
          <p:nvPr/>
        </p:nvSpPr>
        <p:spPr>
          <a:xfrm rot="3884959">
            <a:off x="26456641" y="26865708"/>
            <a:ext cx="373812" cy="623253"/>
          </a:xfrm>
          <a:custGeom>
            <a:avLst/>
            <a:gdLst>
              <a:gd name="connsiteX0" fmla="*/ 0 w 279400"/>
              <a:gd name="connsiteY0" fmla="*/ 400050 h 400050"/>
              <a:gd name="connsiteX1" fmla="*/ 101600 w 279400"/>
              <a:gd name="connsiteY1" fmla="*/ 139700 h 400050"/>
              <a:gd name="connsiteX2" fmla="*/ 279400 w 2794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00" h="400050">
                <a:moveTo>
                  <a:pt x="0" y="400050"/>
                </a:moveTo>
                <a:cubicBezTo>
                  <a:pt x="27516" y="303212"/>
                  <a:pt x="55033" y="206375"/>
                  <a:pt x="101600" y="139700"/>
                </a:cubicBezTo>
                <a:cubicBezTo>
                  <a:pt x="148167" y="73025"/>
                  <a:pt x="213783" y="36512"/>
                  <a:pt x="279400" y="0"/>
                </a:cubicBezTo>
              </a:path>
            </a:pathLst>
          </a:custGeom>
          <a:noFill/>
          <a:ln w="57150">
            <a:solidFill>
              <a:srgbClr val="BABABA">
                <a:alpha val="98000"/>
              </a:srgbClr>
            </a:solidFill>
            <a:headEnd type="none" w="lg" len="lg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029" name="Freeform: Shape 1028">
            <a:extLst>
              <a:ext uri="{FF2B5EF4-FFF2-40B4-BE49-F238E27FC236}">
                <a16:creationId xmlns:a16="http://schemas.microsoft.com/office/drawing/2014/main" id="{5C6BC9BA-B131-51CC-1D49-A5C703C84523}"/>
              </a:ext>
            </a:extLst>
          </p:cNvPr>
          <p:cNvSpPr/>
          <p:nvPr/>
        </p:nvSpPr>
        <p:spPr>
          <a:xfrm rot="14339493">
            <a:off x="26454460" y="27036447"/>
            <a:ext cx="356114" cy="621226"/>
          </a:xfrm>
          <a:custGeom>
            <a:avLst/>
            <a:gdLst>
              <a:gd name="connsiteX0" fmla="*/ 0 w 279400"/>
              <a:gd name="connsiteY0" fmla="*/ 400050 h 400050"/>
              <a:gd name="connsiteX1" fmla="*/ 101600 w 279400"/>
              <a:gd name="connsiteY1" fmla="*/ 139700 h 400050"/>
              <a:gd name="connsiteX2" fmla="*/ 279400 w 2794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00" h="400050">
                <a:moveTo>
                  <a:pt x="0" y="400050"/>
                </a:moveTo>
                <a:cubicBezTo>
                  <a:pt x="27516" y="303212"/>
                  <a:pt x="55033" y="206375"/>
                  <a:pt x="101600" y="139700"/>
                </a:cubicBezTo>
                <a:cubicBezTo>
                  <a:pt x="148167" y="73025"/>
                  <a:pt x="213783" y="36512"/>
                  <a:pt x="279400" y="0"/>
                </a:cubicBezTo>
              </a:path>
            </a:pathLst>
          </a:custGeom>
          <a:noFill/>
          <a:ln w="57150">
            <a:solidFill>
              <a:srgbClr val="878787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E310CA9F-C6CD-C96C-4CEB-6F6ACA2F37F1}"/>
              </a:ext>
            </a:extLst>
          </p:cNvPr>
          <p:cNvSpPr/>
          <p:nvPr/>
        </p:nvSpPr>
        <p:spPr>
          <a:xfrm rot="7472391">
            <a:off x="27086824" y="25935141"/>
            <a:ext cx="373812" cy="623253"/>
          </a:xfrm>
          <a:custGeom>
            <a:avLst/>
            <a:gdLst>
              <a:gd name="connsiteX0" fmla="*/ 0 w 279400"/>
              <a:gd name="connsiteY0" fmla="*/ 400050 h 400050"/>
              <a:gd name="connsiteX1" fmla="*/ 101600 w 279400"/>
              <a:gd name="connsiteY1" fmla="*/ 139700 h 400050"/>
              <a:gd name="connsiteX2" fmla="*/ 279400 w 2794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00" h="400050">
                <a:moveTo>
                  <a:pt x="0" y="400050"/>
                </a:moveTo>
                <a:cubicBezTo>
                  <a:pt x="27516" y="303212"/>
                  <a:pt x="55033" y="206375"/>
                  <a:pt x="101600" y="139700"/>
                </a:cubicBezTo>
                <a:cubicBezTo>
                  <a:pt x="148167" y="73025"/>
                  <a:pt x="213783" y="36512"/>
                  <a:pt x="279400" y="0"/>
                </a:cubicBezTo>
              </a:path>
            </a:pathLst>
          </a:custGeom>
          <a:noFill/>
          <a:ln w="57150">
            <a:solidFill>
              <a:srgbClr val="993399"/>
            </a:solidFill>
            <a:headEnd type="none" w="lg" len="lg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036" name="Freeform: Shape 1035">
            <a:extLst>
              <a:ext uri="{FF2B5EF4-FFF2-40B4-BE49-F238E27FC236}">
                <a16:creationId xmlns:a16="http://schemas.microsoft.com/office/drawing/2014/main" id="{BD1E5DF1-C6AB-0CB5-3DF7-7F89CFA3A9D8}"/>
              </a:ext>
            </a:extLst>
          </p:cNvPr>
          <p:cNvSpPr/>
          <p:nvPr/>
        </p:nvSpPr>
        <p:spPr>
          <a:xfrm rot="17926925">
            <a:off x="26943447" y="26012022"/>
            <a:ext cx="356114" cy="621226"/>
          </a:xfrm>
          <a:custGeom>
            <a:avLst/>
            <a:gdLst>
              <a:gd name="connsiteX0" fmla="*/ 0 w 279400"/>
              <a:gd name="connsiteY0" fmla="*/ 400050 h 400050"/>
              <a:gd name="connsiteX1" fmla="*/ 101600 w 279400"/>
              <a:gd name="connsiteY1" fmla="*/ 139700 h 400050"/>
              <a:gd name="connsiteX2" fmla="*/ 279400 w 2794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00" h="400050">
                <a:moveTo>
                  <a:pt x="0" y="400050"/>
                </a:moveTo>
                <a:cubicBezTo>
                  <a:pt x="27516" y="303212"/>
                  <a:pt x="55033" y="206375"/>
                  <a:pt x="101600" y="139700"/>
                </a:cubicBezTo>
                <a:cubicBezTo>
                  <a:pt x="148167" y="73025"/>
                  <a:pt x="213783" y="36512"/>
                  <a:pt x="279400" y="0"/>
                </a:cubicBezTo>
              </a:path>
            </a:pathLst>
          </a:custGeom>
          <a:noFill/>
          <a:ln w="57150">
            <a:solidFill>
              <a:srgbClr val="878787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87EF910F-5E78-D152-5C4C-39F7357E105A}"/>
              </a:ext>
            </a:extLst>
          </p:cNvPr>
          <p:cNvSpPr txBox="1"/>
          <p:nvPr/>
        </p:nvSpPr>
        <p:spPr>
          <a:xfrm>
            <a:off x="26274564" y="24072699"/>
            <a:ext cx="54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.01</a:t>
            </a:r>
            <a:endParaRPr lang="en-001" dirty="0">
              <a:latin typeface="+mj-lt"/>
            </a:endParaRPr>
          </a:p>
        </p:txBody>
      </p:sp>
      <p:sp>
        <p:nvSpPr>
          <p:cNvPr id="1039" name="TextBox 1038">
            <a:extLst>
              <a:ext uri="{FF2B5EF4-FFF2-40B4-BE49-F238E27FC236}">
                <a16:creationId xmlns:a16="http://schemas.microsoft.com/office/drawing/2014/main" id="{4A0D473C-D172-DB80-87BF-08B858F1BF19}"/>
              </a:ext>
            </a:extLst>
          </p:cNvPr>
          <p:cNvSpPr txBox="1"/>
          <p:nvPr/>
        </p:nvSpPr>
        <p:spPr>
          <a:xfrm>
            <a:off x="27362391" y="25938089"/>
            <a:ext cx="54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.26</a:t>
            </a:r>
            <a:endParaRPr lang="en-001" dirty="0">
              <a:latin typeface="+mj-lt"/>
            </a:endParaRPr>
          </a:p>
        </p:txBody>
      </p:sp>
      <p:sp>
        <p:nvSpPr>
          <p:cNvPr id="1040" name="TextBox 1039">
            <a:extLst>
              <a:ext uri="{FF2B5EF4-FFF2-40B4-BE49-F238E27FC236}">
                <a16:creationId xmlns:a16="http://schemas.microsoft.com/office/drawing/2014/main" id="{108EF717-0792-8FE9-58CA-3A9B458C4F54}"/>
              </a:ext>
            </a:extLst>
          </p:cNvPr>
          <p:cNvSpPr txBox="1"/>
          <p:nvPr/>
        </p:nvSpPr>
        <p:spPr>
          <a:xfrm>
            <a:off x="26629129" y="26279696"/>
            <a:ext cx="54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.10</a:t>
            </a:r>
            <a:endParaRPr lang="en-001" dirty="0">
              <a:latin typeface="+mj-lt"/>
            </a:endParaRP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595E5BE6-517B-90DC-92A9-CE6C8B2B21A4}"/>
              </a:ext>
            </a:extLst>
          </p:cNvPr>
          <p:cNvSpPr txBox="1"/>
          <p:nvPr/>
        </p:nvSpPr>
        <p:spPr>
          <a:xfrm>
            <a:off x="28322409" y="27947678"/>
            <a:ext cx="64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.16*</a:t>
            </a:r>
            <a:endParaRPr lang="en-001" b="1" dirty="0">
              <a:latin typeface="+mj-lt"/>
            </a:endParaRP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28D53CDB-9FB6-487D-9E42-A300759B84D5}"/>
              </a:ext>
            </a:extLst>
          </p:cNvPr>
          <p:cNvSpPr txBox="1"/>
          <p:nvPr/>
        </p:nvSpPr>
        <p:spPr>
          <a:xfrm>
            <a:off x="24535687" y="28058612"/>
            <a:ext cx="70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-.23*</a:t>
            </a:r>
            <a:endParaRPr lang="en-001" b="1" dirty="0">
              <a:latin typeface="+mj-lt"/>
            </a:endParaRP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BBAB7A97-E171-E6EE-9A2D-5DCF50A5B7DE}"/>
              </a:ext>
            </a:extLst>
          </p:cNvPr>
          <p:cNvSpPr txBox="1"/>
          <p:nvPr/>
        </p:nvSpPr>
        <p:spPr>
          <a:xfrm>
            <a:off x="26310457" y="26706258"/>
            <a:ext cx="63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.11*</a:t>
            </a:r>
            <a:endParaRPr lang="en-001" b="1" dirty="0">
              <a:latin typeface="+mj-lt"/>
            </a:endParaRP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C160A97A-8448-01DF-27E2-6977374DFC8C}"/>
              </a:ext>
            </a:extLst>
          </p:cNvPr>
          <p:cNvSpPr txBox="1"/>
          <p:nvPr/>
        </p:nvSpPr>
        <p:spPr>
          <a:xfrm>
            <a:off x="26328600" y="27439015"/>
            <a:ext cx="784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-.26*</a:t>
            </a:r>
            <a:endParaRPr lang="en-001" b="1" dirty="0">
              <a:latin typeface="+mj-lt"/>
            </a:endParaRPr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48B1C1DD-6960-EC64-0F9B-BE552B1092B3}"/>
              </a:ext>
            </a:extLst>
          </p:cNvPr>
          <p:cNvSpPr txBox="1"/>
          <p:nvPr/>
        </p:nvSpPr>
        <p:spPr>
          <a:xfrm>
            <a:off x="25406188" y="25973597"/>
            <a:ext cx="54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.06</a:t>
            </a:r>
            <a:endParaRPr lang="en-001" dirty="0">
              <a:latin typeface="+mj-lt"/>
            </a:endParaRP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2B35F279-2EE9-9B7E-FDCB-BDA10D7E81D2}"/>
              </a:ext>
            </a:extLst>
          </p:cNvPr>
          <p:cNvSpPr txBox="1"/>
          <p:nvPr/>
        </p:nvSpPr>
        <p:spPr>
          <a:xfrm>
            <a:off x="26141068" y="26176482"/>
            <a:ext cx="54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-.16</a:t>
            </a:r>
            <a:endParaRPr lang="en-001" dirty="0">
              <a:latin typeface="+mj-lt"/>
            </a:endParaRP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1E0650EC-11CE-D6B2-612F-CA202744E8B3}"/>
              </a:ext>
            </a:extLst>
          </p:cNvPr>
          <p:cNvSpPr txBox="1"/>
          <p:nvPr/>
        </p:nvSpPr>
        <p:spPr>
          <a:xfrm>
            <a:off x="24668725" y="28229709"/>
            <a:ext cx="412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Paired-sample t-test</a:t>
            </a:r>
          </a:p>
          <a:p>
            <a:pPr algn="ctr"/>
            <a:r>
              <a:rPr lang="en-US" sz="2000" dirty="0">
                <a:latin typeface="+mj-lt"/>
              </a:rPr>
              <a:t>FDR Correction</a:t>
            </a:r>
            <a:endParaRPr lang="en-B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7275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580</Words>
  <Application>Microsoft Office PowerPoint</Application>
  <PresentationFormat>Custom</PresentationFormat>
  <Paragraphs>130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Koroma Matthieu</dc:creator>
  <cp:lastModifiedBy>Boulakis Paradeisios</cp:lastModifiedBy>
  <cp:revision>57</cp:revision>
  <dcterms:created xsi:type="dcterms:W3CDTF">2022-05-26T12:45:58Z</dcterms:created>
  <dcterms:modified xsi:type="dcterms:W3CDTF">2023-11-20T19:11:03Z</dcterms:modified>
</cp:coreProperties>
</file>